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jpg" ContentType="image/jpeg"/>
  <Default Extension="emf" ContentType="image/x-emf"/>
  <Default Extension="mp4" ContentType="video/mp4"/>
  <Default Extension="tiff" ContentType="image/tiff"/>
  <Default Extension="vml" ContentType="application/vnd.openxmlformats-officedocument.vmlDrawing"/>
  <Default Extension="rels" ContentType="application/vnd.openxmlformats-package.relationships+xml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56" r:id="rId9"/>
    <p:sldId id="265" r:id="rId10"/>
    <p:sldId id="266" r:id="rId11"/>
    <p:sldId id="267" r:id="rId12"/>
    <p:sldId id="268" r:id="rId13"/>
    <p:sldId id="257" r:id="rId14"/>
    <p:sldId id="286" r:id="rId15"/>
    <p:sldId id="289" r:id="rId16"/>
    <p:sldId id="271" r:id="rId17"/>
    <p:sldId id="269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7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68"/>
    <p:restoredTop sz="94678"/>
  </p:normalViewPr>
  <p:slideViewPr>
    <p:cSldViewPr snapToGrid="0" snapToObjects="1">
      <p:cViewPr varScale="1">
        <p:scale>
          <a:sx n="48" d="100"/>
          <a:sy n="48" d="100"/>
        </p:scale>
        <p:origin x="224" y="2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image" Target="../media/image10.emf"/><Relationship Id="rId2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0B342-B576-944A-94EE-19EA564E9B75}" type="datetimeFigureOut">
              <a:rPr lang="en-US" smtClean="0"/>
              <a:t>5/8/18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50A06-51BF-414D-9D74-C6B991C708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302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D7B9BF-2AC3-7B4E-8411-EF389C6FF71D}" type="datetimeFigureOut">
              <a:rPr lang="en-US" smtClean="0"/>
              <a:t>5/8/18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EBB5FF-D8FC-3B4F-A02E-F8A851D460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683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44E397-A216-9E43-B0C3-3000B9B79B36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409575" y="695325"/>
            <a:ext cx="6178550" cy="3476625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403725"/>
            <a:ext cx="5130800" cy="4171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722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9EFA7B9-2153-2F4B-B4A9-02220ACA32DF}" type="slidenum">
              <a:rPr lang="en-US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348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7BA7AC-6CED-154B-9B8B-0D9ECA2A3257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380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DD3F65-63DD-324F-86B0-C178B49698F3}" type="slidenum">
              <a:rPr lang="en-US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97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15CBB0-480B-8448-B4B3-D2A007AF1FE3}" type="slidenum">
              <a:rPr lang="en-US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249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4EE0A4-74E9-9A4D-8D6C-C8DC72638656}" type="slidenum">
              <a:rPr lang="en-US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10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957D3D06-EC0B-4F42-9132-F23BE7A8A67C}" type="slidenum">
              <a:rPr lang="en-US" sz="1200"/>
              <a:pPr>
                <a:defRPr/>
              </a:pPr>
              <a:t>26</a:t>
            </a:fld>
            <a:endParaRPr lang="en-US" sz="1200" dirty="0"/>
          </a:p>
        </p:txBody>
      </p:sp>
      <p:sp>
        <p:nvSpPr>
          <p:cNvPr id="460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31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4D4D920B-B92A-424D-8598-BBC3E1BEA4FA}" type="slidenum">
              <a:rPr lang="en-US" sz="1200"/>
              <a:pPr>
                <a:defRPr/>
              </a:pPr>
              <a:t>27</a:t>
            </a:fld>
            <a:endParaRPr lang="en-US" sz="1200" dirty="0"/>
          </a:p>
        </p:txBody>
      </p:sp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90525" y="685800"/>
            <a:ext cx="6230938" cy="35052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419600"/>
            <a:ext cx="5180012" cy="4191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3" tIns="45717" rIns="91433" bIns="45717"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704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7B069B70-DE2C-9D4C-8A3B-2DF1E05F6605}" type="slidenum">
              <a:rPr lang="en-US" sz="1200"/>
              <a:pPr>
                <a:defRPr/>
              </a:pPr>
              <a:t>28</a:t>
            </a:fld>
            <a:endParaRPr lang="en-US" sz="1200" dirty="0"/>
          </a:p>
        </p:txBody>
      </p:sp>
      <p:sp>
        <p:nvSpPr>
          <p:cNvPr id="50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374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4EEF93E0-EBEC-254E-A50A-D9CC58720E7B}" type="slidenum">
              <a:rPr lang="en-US" sz="1200"/>
              <a:pPr>
                <a:defRPr/>
              </a:pPr>
              <a:t>29</a:t>
            </a:fld>
            <a:endParaRPr lang="en-US" sz="1200" dirty="0"/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7364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F88E82E5-2A4C-D14D-A5B6-B2F4F39A1725}" type="slidenum">
              <a:rPr lang="en-US" sz="1200"/>
              <a:pPr>
                <a:defRPr/>
              </a:pPr>
              <a:t>30</a:t>
            </a:fld>
            <a:endParaRPr lang="en-US" sz="1200" dirty="0"/>
          </a:p>
        </p:txBody>
      </p:sp>
      <p:sp>
        <p:nvSpPr>
          <p:cNvPr id="56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09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50667-E466-B44A-BF50-69E7BCE86ABC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095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369EDC-95FD-2D42-9024-3D3DCB481651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577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0CCC2C-BB85-B14C-B464-B7DCA3072F43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74688" y="927100"/>
            <a:ext cx="5649912" cy="3178175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9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1066800" y="4413250"/>
            <a:ext cx="4868863" cy="3529013"/>
          </a:xfr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420" tIns="41710" rIns="83420" bIns="41710" anchor="ctr"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378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1CB5C266-DE9F-994F-8683-54A6F9413905}" type="slidenum">
              <a:rPr lang="en-US" sz="1200"/>
              <a:pPr>
                <a:defRPr/>
              </a:pPr>
              <a:t>6</a:t>
            </a:fld>
            <a:endParaRPr lang="en-US" sz="1200" dirty="0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2951" tIns="46476" rIns="92951" bIns="46476"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048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7A830-DFB1-4A8B-8195-94832E12B10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473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92DEACD7-BB57-9143-88E1-5362A36AC22C}" type="slidenum">
              <a:rPr lang="en-US" sz="1200"/>
              <a:pPr>
                <a:defRPr/>
              </a:pPr>
              <a:t>18</a:t>
            </a:fld>
            <a:endParaRPr lang="en-US" sz="1200" dirty="0"/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90525" y="685800"/>
            <a:ext cx="6230938" cy="35052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419600"/>
            <a:ext cx="5180012" cy="4191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3" tIns="45717" rIns="91433" bIns="45717"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426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8C41CBEF-4BC2-1F42-B37D-8D20B86EE6EB}" type="slidenum">
              <a:rPr lang="en-US" sz="1200"/>
              <a:pPr>
                <a:defRPr/>
              </a:pPr>
              <a:t>19</a:t>
            </a:fld>
            <a:endParaRPr lang="en-US" sz="1200" dirty="0"/>
          </a:p>
        </p:txBody>
      </p:sp>
      <p:sp>
        <p:nvSpPr>
          <p:cNvPr id="64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249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fld id="{8C2C7388-7B9B-4F49-BD88-50EB1E6EC1E7}" type="slidenum">
              <a:rPr lang="en-US" sz="1200"/>
              <a:pPr>
                <a:defRPr/>
              </a:pPr>
              <a:t>20</a:t>
            </a:fld>
            <a:endParaRPr lang="en-US" sz="1200" dirty="0"/>
          </a:p>
        </p:txBody>
      </p:sp>
      <p:sp>
        <p:nvSpPr>
          <p:cNvPr id="70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90525" y="685800"/>
            <a:ext cx="6230938" cy="35052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419600"/>
            <a:ext cx="5180012" cy="4191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3" tIns="45717" rIns="91433" bIns="45717"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097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13955-53B5-DA4B-929D-216DEB438A59}" type="datetimeFigureOut">
              <a:rPr lang="en-US" smtClean="0"/>
              <a:t>5/8/18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9A43-53F9-E241-A2A3-75FCB77831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375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13955-53B5-DA4B-929D-216DEB438A59}" type="datetimeFigureOut">
              <a:rPr lang="en-US" smtClean="0"/>
              <a:t>5/8/18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9A43-53F9-E241-A2A3-75FCB77831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87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13955-53B5-DA4B-929D-216DEB438A59}" type="datetimeFigureOut">
              <a:rPr lang="en-US" smtClean="0"/>
              <a:t>5/8/18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9A43-53F9-E241-A2A3-75FCB77831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020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13955-53B5-DA4B-929D-216DEB438A59}" type="datetimeFigureOut">
              <a:rPr lang="en-US" smtClean="0"/>
              <a:t>5/8/18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9A43-53F9-E241-A2A3-75FCB77831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209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13955-53B5-DA4B-929D-216DEB438A59}" type="datetimeFigureOut">
              <a:rPr lang="en-US" smtClean="0"/>
              <a:t>5/8/18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9A43-53F9-E241-A2A3-75FCB77831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836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13955-53B5-DA4B-929D-216DEB438A59}" type="datetimeFigureOut">
              <a:rPr lang="en-US" smtClean="0"/>
              <a:t>5/8/18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9A43-53F9-E241-A2A3-75FCB77831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074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13955-53B5-DA4B-929D-216DEB438A59}" type="datetimeFigureOut">
              <a:rPr lang="en-US" smtClean="0"/>
              <a:t>5/8/18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9A43-53F9-E241-A2A3-75FCB77831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88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13955-53B5-DA4B-929D-216DEB438A59}" type="datetimeFigureOut">
              <a:rPr lang="en-US" smtClean="0"/>
              <a:t>5/8/18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9A43-53F9-E241-A2A3-75FCB77831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223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13955-53B5-DA4B-929D-216DEB438A59}" type="datetimeFigureOut">
              <a:rPr lang="en-US" smtClean="0"/>
              <a:t>5/8/18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9A43-53F9-E241-A2A3-75FCB77831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210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13955-53B5-DA4B-929D-216DEB438A59}" type="datetimeFigureOut">
              <a:rPr lang="en-US" smtClean="0"/>
              <a:t>5/8/18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9A43-53F9-E241-A2A3-75FCB77831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235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13955-53B5-DA4B-929D-216DEB438A59}" type="datetimeFigureOut">
              <a:rPr lang="en-US" smtClean="0"/>
              <a:t>5/8/18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29A43-53F9-E241-A2A3-75FCB77831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613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13955-53B5-DA4B-929D-216DEB438A59}" type="datetimeFigureOut">
              <a:rPr lang="en-US" smtClean="0"/>
              <a:t>5/8/18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29A43-53F9-E241-A2A3-75FCB77831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28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2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tiff"/><Relationship Id="rId6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6.bin"/><Relationship Id="rId5" Type="http://schemas.openxmlformats.org/officeDocument/2006/relationships/oleObject" Target="../embeddings/Microsoft_Word_97_-_2004_Document1.doc"/><Relationship Id="rId6" Type="http://schemas.openxmlformats.org/officeDocument/2006/relationships/image" Target="../media/image4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emf"/><Relationship Id="rId1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5" Type="http://schemas.openxmlformats.org/officeDocument/2006/relationships/image" Target="../media/image52.emf"/><Relationship Id="rId6" Type="http://schemas.openxmlformats.org/officeDocument/2006/relationships/image" Target="../media/image53.emf"/><Relationship Id="rId7" Type="http://schemas.openxmlformats.org/officeDocument/2006/relationships/image" Target="../media/image54.emf"/><Relationship Id="rId8" Type="http://schemas.openxmlformats.org/officeDocument/2006/relationships/image" Target="../media/image55.emf"/><Relationship Id="rId9" Type="http://schemas.openxmlformats.org/officeDocument/2006/relationships/image" Target="../media/image56.emf"/><Relationship Id="rId10" Type="http://schemas.openxmlformats.org/officeDocument/2006/relationships/image" Target="../media/image5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.bin"/><Relationship Id="rId12" Type="http://schemas.openxmlformats.org/officeDocument/2006/relationships/image" Target="../media/image12.emf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1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4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0.emf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oleObject" Target="../embeddings/oleObject2.bin"/><Relationship Id="rId10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png"/><Relationship Id="rId7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Homo vitro fragilior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90190" y="1887663"/>
            <a:ext cx="6400800" cy="480471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Peter G. Wolynes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Rice University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AJL @ 80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University of Illinois at Urbana-Champaign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March </a:t>
            </a:r>
            <a:r>
              <a:rPr lang="en-US" dirty="0">
                <a:solidFill>
                  <a:srgbClr val="FFFF00"/>
                </a:solidFill>
              </a:rPr>
              <a:t>2018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504" y="6248951"/>
            <a:ext cx="1626904" cy="708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020" y="6018985"/>
            <a:ext cx="836671" cy="836671"/>
          </a:xfrm>
          <a:prstGeom prst="rect">
            <a:avLst/>
          </a:prstGeom>
        </p:spPr>
      </p:pic>
      <p:pic>
        <p:nvPicPr>
          <p:cNvPr id="6" name="Picture 5" descr="brc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734" y="6211552"/>
            <a:ext cx="1347413" cy="6386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0096" y="5744919"/>
            <a:ext cx="842206" cy="110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3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1" y="274639"/>
            <a:ext cx="4678363" cy="47148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/>
              <a:t>Prince Rupert’s Drop</a:t>
            </a:r>
          </a:p>
        </p:txBody>
      </p:sp>
      <p:pic>
        <p:nvPicPr>
          <p:cNvPr id="3" name="Prince Rupert's Dro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694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7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6" descr="Fig 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1150939"/>
            <a:ext cx="459105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TextBox 1"/>
          <p:cNvSpPr txBox="1">
            <a:spLocks noChangeArrowheads="1"/>
          </p:cNvSpPr>
          <p:nvPr/>
        </p:nvSpPr>
        <p:spPr bwMode="auto">
          <a:xfrm>
            <a:off x="3124200" y="381001"/>
            <a:ext cx="6477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dirty="0"/>
              <a:t>Stress shifts the landscape!</a:t>
            </a:r>
          </a:p>
        </p:txBody>
      </p:sp>
      <p:pic>
        <p:nvPicPr>
          <p:cNvPr id="94211" name="Picture 3" descr="OnStrengthOfGlasse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0" y="3800475"/>
            <a:ext cx="4027488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4212" name="Object 4"/>
          <p:cNvGraphicFramePr>
            <a:graphicFrameLocks noChangeAspect="1"/>
          </p:cNvGraphicFramePr>
          <p:nvPr/>
        </p:nvGraphicFramePr>
        <p:xfrm>
          <a:off x="1593850" y="5133976"/>
          <a:ext cx="519430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2" name="Equation" r:id="rId5" imgW="2273300" imgH="241300" progId="Equation.3">
                  <p:embed/>
                </p:oleObj>
              </mc:Choice>
              <mc:Fallback>
                <p:oleObj name="Equation" r:id="rId5" imgW="22733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5133976"/>
                        <a:ext cx="519430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3" name="TextBox 5"/>
          <p:cNvSpPr txBox="1">
            <a:spLocks noChangeArrowheads="1"/>
          </p:cNvSpPr>
          <p:nvPr/>
        </p:nvSpPr>
        <p:spPr bwMode="auto">
          <a:xfrm>
            <a:off x="6688138" y="1763713"/>
            <a:ext cx="37737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A. Wisitsorasak and PGW 2012</a:t>
            </a:r>
          </a:p>
        </p:txBody>
      </p:sp>
    </p:spTree>
    <p:extLst>
      <p:ext uri="{BB962C8B-B14F-4D97-AF65-F5344CB8AC3E}">
        <p14:creationId xmlns:p14="http://schemas.microsoft.com/office/powerpoint/2010/main" val="50096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6" descr="Screen shot 2012-08-03 at 11.39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1219201"/>
            <a:ext cx="4845050" cy="37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2" name="TextBox 1"/>
          <p:cNvSpPr txBox="1">
            <a:spLocks noChangeArrowheads="1"/>
          </p:cNvSpPr>
          <p:nvPr/>
        </p:nvSpPr>
        <p:spPr bwMode="auto">
          <a:xfrm>
            <a:off x="2133600" y="76201"/>
            <a:ext cx="7467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/>
              <a:t>RFOT Theory Predicts Limiting Strength</a:t>
            </a:r>
          </a:p>
          <a:p>
            <a:pPr eaLnBrk="1" hangingPunct="1"/>
            <a:r>
              <a:rPr lang="en-US" sz="3200" dirty="0"/>
              <a:t>                         of Glasses </a:t>
            </a:r>
          </a:p>
        </p:txBody>
      </p:sp>
      <p:pic>
        <p:nvPicPr>
          <p:cNvPr id="11264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219200"/>
            <a:ext cx="4308475" cy="364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4995864"/>
            <a:ext cx="73850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TextBox 2"/>
          <p:cNvSpPr txBox="1">
            <a:spLocks noChangeArrowheads="1"/>
          </p:cNvSpPr>
          <p:nvPr/>
        </p:nvSpPr>
        <p:spPr bwMode="auto">
          <a:xfrm>
            <a:off x="6681789" y="6318251"/>
            <a:ext cx="233749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A. Wisitsorasak and PGW 2012</a:t>
            </a:r>
          </a:p>
        </p:txBody>
      </p:sp>
    </p:spTree>
    <p:extLst>
      <p:ext uri="{BB962C8B-B14F-4D97-AF65-F5344CB8AC3E}">
        <p14:creationId xmlns:p14="http://schemas.microsoft.com/office/powerpoint/2010/main" val="151536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38" y="103338"/>
            <a:ext cx="6309360" cy="129730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778" y="1537559"/>
            <a:ext cx="5143500" cy="34925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92" y="1499297"/>
            <a:ext cx="5120640" cy="23303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67200" y="2991421"/>
            <a:ext cx="140208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INSERT? . .. </a:t>
            </a:r>
            <a:endParaRPr lang="en-US" sz="13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2837" y="4176492"/>
            <a:ext cx="4663440" cy="9887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8127" y="5390654"/>
            <a:ext cx="4663440" cy="104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8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62491" y="854174"/>
            <a:ext cx="4862216" cy="431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24000" y="16933"/>
            <a:ext cx="9144000" cy="685800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0000">
                <a:srgbClr val="FF66FF">
                  <a:tint val="44500"/>
                  <a:satMod val="160000"/>
                </a:srgbClr>
              </a:gs>
              <a:gs pos="100000">
                <a:srgbClr val="FF66FF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400" dirty="0" smtClean="0">
                <a:solidFill>
                  <a:srgbClr val="7030A0"/>
                </a:solidFill>
                <a:latin typeface="Comic Sans MS" pitchFamily="66" charset="0"/>
                <a:ea typeface="+mj-ea"/>
                <a:cs typeface="+mj-cs"/>
              </a:rPr>
              <a:t>The Cell is a Marginally Stable Glass</a:t>
            </a:r>
            <a:endParaRPr lang="en-US" sz="2400" i="1" dirty="0">
              <a:solidFill>
                <a:srgbClr val="7030A0"/>
              </a:solidFill>
              <a:latin typeface="Comic Sans MS" pitchFamily="66" charset="0"/>
              <a:ea typeface="+mj-ea"/>
              <a:cs typeface="Times New Roman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162800" y="685801"/>
            <a:ext cx="3352800" cy="2858175"/>
            <a:chOff x="6781800" y="1318736"/>
            <a:chExt cx="2438400" cy="2626183"/>
          </a:xfrm>
        </p:grpSpPr>
        <p:pic>
          <p:nvPicPr>
            <p:cNvPr id="15" name="Picture 5"/>
            <p:cNvPicPr>
              <a:picLocks noChangeAspect="1"/>
            </p:cNvPicPr>
            <p:nvPr/>
          </p:nvPicPr>
          <p:blipFill>
            <a:blip r:embed="rId6" cstate="print"/>
            <a:srcRect l="22986" t="8930" r="11338" b="8247"/>
            <a:stretch>
              <a:fillRect/>
            </a:stretch>
          </p:blipFill>
          <p:spPr bwMode="auto">
            <a:xfrm>
              <a:off x="7239000" y="1646237"/>
              <a:ext cx="1524000" cy="1413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6781800" y="2884438"/>
              <a:ext cx="2438400" cy="10604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b="1" dirty="0">
                <a:solidFill>
                  <a:srgbClr val="282EA8"/>
                </a:solidFill>
              </a:endParaRPr>
            </a:p>
            <a:p>
              <a:pPr algn="ctr">
                <a:buFontTx/>
                <a:buChar char="-"/>
              </a:pPr>
              <a:r>
                <a:rPr lang="en-US" sz="1700" dirty="0">
                  <a:solidFill>
                    <a:srgbClr val="282EA8"/>
                  </a:solidFill>
                </a:rPr>
                <a:t> Filamentous network</a:t>
              </a:r>
            </a:p>
            <a:p>
              <a:pPr algn="ctr">
                <a:buFontTx/>
                <a:buChar char="-"/>
              </a:pPr>
              <a:r>
                <a:rPr lang="en-US" sz="1700" dirty="0">
                  <a:solidFill>
                    <a:srgbClr val="282EA8"/>
                  </a:solidFill>
                </a:rPr>
                <a:t> Structure and shape</a:t>
              </a:r>
            </a:p>
            <a:p>
              <a:pPr algn="ctr">
                <a:buFontTx/>
                <a:buChar char="-"/>
              </a:pPr>
              <a:r>
                <a:rPr lang="en-US" sz="1700" dirty="0">
                  <a:solidFill>
                    <a:srgbClr val="282EA8"/>
                  </a:solidFill>
                </a:rPr>
                <a:t> Remodeling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781800" y="1318736"/>
              <a:ext cx="2438400" cy="3393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7030A0"/>
                  </a:solidFill>
                </a:rPr>
                <a:t>Bulk 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3038850" y="4911256"/>
            <a:ext cx="2819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Polar filaments </a:t>
            </a:r>
          </a:p>
          <a:p>
            <a:pPr algn="ctr">
              <a:buFontTx/>
              <a:buChar char="-"/>
            </a:pP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>
                <a:solidFill>
                  <a:srgbClr val="282EA8"/>
                </a:solidFill>
              </a:rPr>
              <a:t>track for molecular motors </a:t>
            </a:r>
          </a:p>
          <a:p>
            <a:pPr algn="ctr">
              <a:buFontTx/>
              <a:buChar char="-"/>
            </a:pPr>
            <a:r>
              <a:rPr lang="en-US" sz="1600" dirty="0">
                <a:solidFill>
                  <a:srgbClr val="282EA8"/>
                </a:solidFill>
              </a:rPr>
              <a:t> directed motion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847664" y="5468950"/>
            <a:ext cx="2217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</a:rPr>
              <a:t>Cytoplasm</a:t>
            </a:r>
          </a:p>
          <a:p>
            <a:pPr algn="ctr">
              <a:buFontTx/>
              <a:buChar char="-"/>
            </a:pPr>
            <a:r>
              <a:rPr lang="en-US" sz="1600" dirty="0">
                <a:solidFill>
                  <a:srgbClr val="7030A0"/>
                </a:solidFill>
              </a:rPr>
              <a:t> </a:t>
            </a:r>
            <a:r>
              <a:rPr lang="en-US" sz="1600" dirty="0">
                <a:solidFill>
                  <a:srgbClr val="282EA8"/>
                </a:solidFill>
              </a:rPr>
              <a:t>Cytoplasmic streaming</a:t>
            </a:r>
          </a:p>
          <a:p>
            <a:pPr algn="ctr">
              <a:buFontTx/>
              <a:buChar char="-"/>
            </a:pPr>
            <a:r>
              <a:rPr lang="en-US" sz="1600" dirty="0">
                <a:solidFill>
                  <a:srgbClr val="282EA8"/>
                </a:solidFill>
              </a:rPr>
              <a:t> Crowded by organelles</a:t>
            </a:r>
          </a:p>
        </p:txBody>
      </p:sp>
      <p:pic>
        <p:nvPicPr>
          <p:cNvPr id="3" name="00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91451" y="3645932"/>
            <a:ext cx="2724149" cy="32534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07236" y="6469425"/>
            <a:ext cx="1103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W.M. Saxton</a:t>
            </a:r>
          </a:p>
        </p:txBody>
      </p:sp>
    </p:spTree>
    <p:extLst>
      <p:ext uri="{BB962C8B-B14F-4D97-AF65-F5344CB8AC3E}">
        <p14:creationId xmlns:p14="http://schemas.microsoft.com/office/powerpoint/2010/main" val="40143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0"/>
            <a:ext cx="12070080" cy="6789420"/>
          </a:xfrm>
        </p:spPr>
      </p:pic>
    </p:spTree>
    <p:extLst>
      <p:ext uri="{BB962C8B-B14F-4D97-AF65-F5344CB8AC3E}">
        <p14:creationId xmlns:p14="http://schemas.microsoft.com/office/powerpoint/2010/main" val="1010575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/>
              <a:t>Backup Slides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5921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547" y="864333"/>
            <a:ext cx="7983902" cy="5669280"/>
          </a:xfrm>
        </p:spPr>
      </p:pic>
    </p:spTree>
    <p:extLst>
      <p:ext uri="{BB962C8B-B14F-4D97-AF65-F5344CB8AC3E}">
        <p14:creationId xmlns:p14="http://schemas.microsoft.com/office/powerpoint/2010/main" val="167800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700" dirty="0">
                <a:latin typeface="Arial" charset="0"/>
                <a:ea typeface="ＭＳ Ｐゴシック" charset="0"/>
              </a:rPr>
              <a:t>Confrontation of Classical RFOT Theory with Observation</a:t>
            </a:r>
          </a:p>
        </p:txBody>
      </p:sp>
      <p:graphicFrame>
        <p:nvGraphicFramePr>
          <p:cNvPr id="96258" name="Object 3"/>
          <p:cNvGraphicFramePr>
            <a:graphicFrameLocks noChangeAspect="1"/>
          </p:cNvGraphicFramePr>
          <p:nvPr/>
        </p:nvGraphicFramePr>
        <p:xfrm>
          <a:off x="1752600" y="685800"/>
          <a:ext cx="8686800" cy="584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2" name="Document" r:id="rId5" imgW="9474200" imgH="6375400" progId="Word.Document.8">
                  <p:embed/>
                </p:oleObj>
              </mc:Choice>
              <mc:Fallback>
                <p:oleObj name="Document" r:id="rId5" imgW="9474200" imgH="63754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685800"/>
                        <a:ext cx="8686800" cy="584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192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8915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Arial" charset="0"/>
                <a:ea typeface="ＭＳ Ｐゴシック" charset="0"/>
              </a:rPr>
              <a:t>Confrontation of Classical RFOT Theory with Observation</a:t>
            </a:r>
            <a:endParaRPr lang="en-US" sz="2700" dirty="0">
              <a:latin typeface="Arial" charset="0"/>
              <a:ea typeface="ＭＳ Ｐゴシック" charset="0"/>
            </a:endParaRP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066800"/>
            <a:ext cx="9144000" cy="51816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sz="1600" dirty="0">
              <a:latin typeface="Times New Roman" charset="0"/>
              <a:ea typeface="ＭＳ Ｐゴシック" charset="0"/>
            </a:endParaRPr>
          </a:p>
          <a:p>
            <a:pPr eaLnBrk="1" hangingPunct="1">
              <a:buFontTx/>
              <a:buNone/>
              <a:defRPr/>
            </a:pPr>
            <a:endParaRPr lang="en-US" sz="1600" dirty="0">
              <a:latin typeface="Times New Roman" charset="0"/>
              <a:ea typeface="ＭＳ Ｐゴシック" charset="0"/>
            </a:endParaRPr>
          </a:p>
          <a:p>
            <a:pPr eaLnBrk="1" hangingPunct="1">
              <a:buFontTx/>
              <a:buNone/>
              <a:defRPr/>
            </a:pPr>
            <a:r>
              <a:rPr lang="en-US" sz="1600" dirty="0">
                <a:latin typeface="Times New Roman" charset="0"/>
                <a:ea typeface="ＭＳ Ｐゴシック" charset="0"/>
              </a:rPr>
              <a:t>	Mobility Transport		2008	</a:t>
            </a:r>
            <a:r>
              <a:rPr lang="en-US" sz="1800" dirty="0">
                <a:latin typeface="Times CY" charset="0"/>
                <a:ea typeface="ＭＳ Ｐゴシック" charset="0"/>
                <a:sym typeface="Wingdings" charset="0"/>
              </a:rPr>
              <a:t></a:t>
            </a:r>
            <a:r>
              <a:rPr lang="en-US" sz="1600" dirty="0">
                <a:latin typeface="Times New Roman" charset="0"/>
                <a:ea typeface="ＭＳ Ｐゴシック" charset="0"/>
                <a:sym typeface="Zapf Dingbats" charset="0"/>
              </a:rPr>
              <a:t>            	r</a:t>
            </a:r>
            <a:r>
              <a:rPr lang="en-US" sz="1600" dirty="0">
                <a:latin typeface="Times New Roman" charset="0"/>
                <a:ea typeface="ＭＳ Ｐゴシック" charset="0"/>
              </a:rPr>
              <a:t>ejuvenation front dynamics predicted</a:t>
            </a:r>
          </a:p>
          <a:p>
            <a:pPr eaLnBrk="1" hangingPunct="1">
              <a:buFontTx/>
              <a:buNone/>
              <a:defRPr/>
            </a:pPr>
            <a:endParaRPr lang="en-US" sz="1600" dirty="0">
              <a:latin typeface="Times New Roman" charset="0"/>
              <a:ea typeface="ＭＳ Ｐゴシック" charset="0"/>
            </a:endParaRPr>
          </a:p>
          <a:p>
            <a:pPr eaLnBrk="1" hangingPunct="1">
              <a:buFontTx/>
              <a:buNone/>
              <a:defRPr/>
            </a:pPr>
            <a:r>
              <a:rPr lang="en-US" sz="1600" dirty="0">
                <a:latin typeface="Times New Roman" charset="0"/>
                <a:ea typeface="ＭＳ Ｐゴシック" charset="0"/>
              </a:rPr>
              <a:t>	</a:t>
            </a:r>
          </a:p>
          <a:p>
            <a:pPr eaLnBrk="1" hangingPunct="1">
              <a:buFontTx/>
              <a:buNone/>
              <a:defRPr/>
            </a:pPr>
            <a:r>
              <a:rPr lang="en-US" sz="1600" dirty="0">
                <a:latin typeface="Times New Roman" charset="0"/>
                <a:ea typeface="ＭＳ Ｐゴシック" charset="0"/>
              </a:rPr>
              <a:t>	Secondary Relaxations		2009	</a:t>
            </a:r>
            <a:r>
              <a:rPr lang="en-US" sz="1800" dirty="0">
                <a:latin typeface="Times CY" charset="0"/>
                <a:ea typeface="ＭＳ Ｐゴシック" charset="0"/>
                <a:sym typeface="Wingdings" charset="0"/>
              </a:rPr>
              <a:t></a:t>
            </a:r>
            <a:r>
              <a:rPr lang="en-US" sz="1600" dirty="0">
                <a:latin typeface="Times New Roman" charset="0"/>
                <a:ea typeface="ＭＳ Ｐゴシック" charset="0"/>
                <a:sym typeface="Zapf Dingbats" charset="0"/>
              </a:rPr>
              <a:t> </a:t>
            </a:r>
            <a:r>
              <a:rPr lang="en-US" sz="1600" dirty="0">
                <a:latin typeface="Times New Roman" charset="0"/>
                <a:ea typeface="ＭＳ Ｐゴシック" charset="0"/>
              </a:rPr>
              <a:t>           	a.   nearly Arrhenius</a:t>
            </a:r>
          </a:p>
          <a:p>
            <a:pPr eaLnBrk="1" hangingPunct="1">
              <a:buFontTx/>
              <a:buNone/>
              <a:defRPr/>
            </a:pPr>
            <a:r>
              <a:rPr lang="en-US" sz="1600" dirty="0">
                <a:latin typeface="Times New Roman" charset="0"/>
                <a:ea typeface="ＭＳ Ｐゴシック" charset="0"/>
              </a:rPr>
              <a:t>								</a:t>
            </a:r>
            <a:r>
              <a:rPr lang="en-US" sz="1800" dirty="0">
                <a:latin typeface="Times CY" charset="0"/>
                <a:ea typeface="ＭＳ Ｐゴシック" charset="0"/>
                <a:sym typeface="Wingdings" charset="0"/>
              </a:rPr>
              <a:t></a:t>
            </a:r>
            <a:r>
              <a:rPr lang="en-US" sz="1600" dirty="0">
                <a:latin typeface="Times New Roman" charset="0"/>
                <a:ea typeface="ＭＳ Ｐゴシック" charset="0"/>
                <a:sym typeface="Zapf Dingbats" charset="0"/>
              </a:rPr>
              <a:t>            	</a:t>
            </a:r>
            <a:r>
              <a:rPr lang="en-US" sz="1600" dirty="0">
                <a:latin typeface="Times New Roman" charset="0"/>
                <a:ea typeface="ＭＳ Ｐゴシック" charset="0"/>
              </a:rPr>
              <a:t>b.  grow in amplitude as T</a:t>
            </a:r>
            <a:r>
              <a:rPr lang="en-US" sz="1600" baseline="-25000" dirty="0">
                <a:latin typeface="Times New Roman" charset="0"/>
                <a:ea typeface="ＭＳ Ｐゴシック" charset="0"/>
              </a:rPr>
              <a:t>c</a:t>
            </a:r>
            <a:r>
              <a:rPr lang="en-US" sz="1600" dirty="0">
                <a:latin typeface="Times New Roman" charset="0"/>
                <a:ea typeface="ＭＳ Ｐゴシック" charset="0"/>
              </a:rPr>
              <a:t> is approached</a:t>
            </a:r>
          </a:p>
          <a:p>
            <a:pPr eaLnBrk="1" hangingPunct="1">
              <a:buFontTx/>
              <a:buNone/>
              <a:defRPr/>
            </a:pPr>
            <a:endParaRPr lang="en-US" sz="1600" dirty="0">
              <a:latin typeface="Times New Roman" charset="0"/>
              <a:ea typeface="ＭＳ Ｐゴシック" charset="0"/>
            </a:endParaRPr>
          </a:p>
          <a:p>
            <a:pPr eaLnBrk="1" hangingPunct="1">
              <a:buFontTx/>
              <a:buNone/>
              <a:defRPr/>
            </a:pPr>
            <a:r>
              <a:rPr lang="en-US" sz="1600" dirty="0">
                <a:latin typeface="Times New Roman" charset="0"/>
                <a:ea typeface="ＭＳ Ｐゴシック" charset="0"/>
              </a:rPr>
              <a:t>	Surface Glass Transitions	2008	</a:t>
            </a:r>
            <a:r>
              <a:rPr lang="en-US" sz="1800" dirty="0">
                <a:latin typeface="Times CY" charset="0"/>
                <a:ea typeface="ＭＳ Ｐゴシック" charset="0"/>
                <a:sym typeface="Wingdings" charset="0"/>
              </a:rPr>
              <a:t></a:t>
            </a:r>
            <a:r>
              <a:rPr lang="en-US" sz="1600" dirty="0">
                <a:latin typeface="Times New Roman" charset="0"/>
                <a:ea typeface="ＭＳ Ｐゴシック" charset="0"/>
                <a:sym typeface="Zapf Dingbats" charset="0"/>
              </a:rPr>
              <a:t> </a:t>
            </a:r>
            <a:r>
              <a:rPr lang="en-US" sz="1600" dirty="0">
                <a:latin typeface="Times New Roman" charset="0"/>
                <a:ea typeface="ＭＳ Ｐゴシック" charset="0"/>
              </a:rPr>
              <a:t>	 	halved activation energy</a:t>
            </a:r>
          </a:p>
          <a:p>
            <a:pPr eaLnBrk="1" hangingPunct="1">
              <a:buFontTx/>
              <a:buNone/>
              <a:defRPr/>
            </a:pPr>
            <a:endParaRPr lang="en-US" sz="1600" dirty="0">
              <a:latin typeface="Times New Roman" charset="0"/>
              <a:ea typeface="ＭＳ Ｐゴシック" charset="0"/>
            </a:endParaRPr>
          </a:p>
          <a:p>
            <a:pPr eaLnBrk="1" hangingPunct="1">
              <a:buFontTx/>
              <a:buNone/>
              <a:defRPr/>
            </a:pPr>
            <a:endParaRPr lang="en-US" sz="1600" dirty="0">
              <a:latin typeface="Times New Roman" charset="0"/>
              <a:ea typeface="ＭＳ Ｐゴシック" charset="0"/>
            </a:endParaRPr>
          </a:p>
          <a:p>
            <a:pPr eaLnBrk="1" hangingPunct="1">
              <a:buFontTx/>
              <a:buNone/>
              <a:defRPr/>
            </a:pPr>
            <a:r>
              <a:rPr lang="en-US" sz="1600" dirty="0">
                <a:latin typeface="Times New Roman" charset="0"/>
                <a:ea typeface="ＭＳ Ｐゴシック" charset="0"/>
              </a:rPr>
              <a:t>	Crystallization Dynamics	2010	</a:t>
            </a:r>
            <a:r>
              <a:rPr lang="en-US" sz="1800" dirty="0">
                <a:latin typeface="Times CY" charset="0"/>
                <a:ea typeface="ＭＳ Ｐゴシック" charset="0"/>
                <a:sym typeface="Wingdings" charset="0"/>
              </a:rPr>
              <a:t></a:t>
            </a:r>
            <a:r>
              <a:rPr lang="en-US" sz="1600" dirty="0">
                <a:latin typeface="Times New Roman" charset="0"/>
                <a:ea typeface="ＭＳ Ｐゴシック" charset="0"/>
                <a:sym typeface="Zapf Dingbats" charset="0"/>
              </a:rPr>
              <a:t> </a:t>
            </a:r>
            <a:r>
              <a:rPr lang="en-US" sz="1600" dirty="0">
                <a:latin typeface="Times New Roman" charset="0"/>
                <a:ea typeface="ＭＳ Ｐゴシック" charset="0"/>
              </a:rPr>
              <a:t>	  	new mechanisms of crystal growth and nucleation</a:t>
            </a:r>
            <a:r>
              <a:rPr lang="en-US" sz="1600" baseline="-25000" dirty="0">
                <a:latin typeface="Times New Roman" charset="0"/>
                <a:ea typeface="ＭＳ Ｐゴシック" charset="0"/>
              </a:rPr>
              <a:t> </a:t>
            </a:r>
            <a:r>
              <a:rPr lang="en-US" sz="1600" dirty="0">
                <a:latin typeface="Times New Roman" charset="0"/>
                <a:ea typeface="ＭＳ Ｐゴシック" charset="0"/>
              </a:rPr>
              <a:t>near T</a:t>
            </a:r>
            <a:r>
              <a:rPr lang="en-US" sz="1600" baseline="-25000" dirty="0">
                <a:latin typeface="Times New Roman" charset="0"/>
                <a:ea typeface="ＭＳ Ｐゴシック" charset="0"/>
              </a:rPr>
              <a:t>g 				</a:t>
            </a:r>
            <a:endParaRPr lang="en-US" sz="1600" dirty="0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45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 descr="glass_surface_ro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371600"/>
            <a:ext cx="3351213" cy="463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6"/>
          <p:cNvSpPr txBox="1">
            <a:spLocks noChangeArrowheads="1"/>
          </p:cNvSpPr>
          <p:nvPr/>
        </p:nvSpPr>
        <p:spPr bwMode="auto">
          <a:xfrm>
            <a:off x="5257801" y="1531069"/>
            <a:ext cx="51593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i="1" dirty="0">
                <a:latin typeface="Perpetua Titling MT" charset="0"/>
              </a:rPr>
              <a:t>Nonne </a:t>
            </a:r>
            <a:r>
              <a:rPr lang="en-US" sz="1800" i="1" dirty="0" smtClean="0">
                <a:latin typeface="Perpetua Titling MT" charset="0"/>
              </a:rPr>
              <a:t>fragiLIOrES </a:t>
            </a:r>
            <a:r>
              <a:rPr lang="en-US" sz="1800" i="1" dirty="0">
                <a:latin typeface="Perpetua Titling MT" charset="0"/>
              </a:rPr>
              <a:t>sumus, quam si vitrei essemus? vitrum enim etsi fragile est, tamen servatum diu durat: et </a:t>
            </a:r>
            <a:r>
              <a:rPr lang="en-US" sz="1800" i="1" dirty="0" smtClean="0">
                <a:latin typeface="Perpetua Titling MT" charset="0"/>
              </a:rPr>
              <a:t>invenis </a:t>
            </a:r>
            <a:r>
              <a:rPr lang="en-US" sz="1800" i="1" dirty="0">
                <a:latin typeface="Perpetua Titling MT" charset="0"/>
              </a:rPr>
              <a:t>calices ab avis et pro avis, in quibus bibunt nepotes et </a:t>
            </a:r>
            <a:r>
              <a:rPr lang="en-US" sz="1800" i="1" dirty="0" smtClean="0">
                <a:latin typeface="Perpetua Titling MT" charset="0"/>
              </a:rPr>
              <a:t>pronepotes.</a:t>
            </a:r>
            <a:endParaRPr lang="en-US" dirty="0"/>
          </a:p>
        </p:txBody>
      </p:sp>
      <p:sp>
        <p:nvSpPr>
          <p:cNvPr id="102405" name="Line 7"/>
          <p:cNvSpPr>
            <a:spLocks noChangeShapeType="1"/>
          </p:cNvSpPr>
          <p:nvPr/>
        </p:nvSpPr>
        <p:spPr bwMode="auto">
          <a:xfrm>
            <a:off x="6105426" y="3419571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406" name="Rectangle 9"/>
          <p:cNvSpPr>
            <a:spLocks noChangeArrowheads="1"/>
          </p:cNvSpPr>
          <p:nvPr/>
        </p:nvSpPr>
        <p:spPr bwMode="auto">
          <a:xfrm>
            <a:off x="6553200" y="3162693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>
                <a:latin typeface="Times New Roman" charset="0"/>
              </a:rPr>
              <a:t>St. Augustine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5943600" y="3847707"/>
            <a:ext cx="45720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393939"/>
                </a:solidFill>
                <a:latin typeface="Times New Roman" charset="0"/>
              </a:rPr>
              <a:t>Are we not frailer than if we were of glass? For even if glass is fragile, yet if cared for, it lasts a long time and you find grandsons and great-grandsons drinking out of the cups of their grandfathers and great-grandfathers.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18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>
                <a:latin typeface="Arial" charset="0"/>
                <a:ea typeface="ＭＳ Ｐゴシック" charset="0"/>
              </a:rPr>
              <a:t>Some Relationships of RFOT Theory with Other Approaches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119810" name="Rectangle 3"/>
          <p:cNvSpPr>
            <a:spLocks noChangeArrowheads="1"/>
          </p:cNvSpPr>
          <p:nvPr/>
        </p:nvSpPr>
        <p:spPr bwMode="auto">
          <a:xfrm>
            <a:off x="2133600" y="1295400"/>
            <a:ext cx="1981200" cy="1752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/>
              <a:t>   </a:t>
            </a:r>
          </a:p>
          <a:p>
            <a:r>
              <a:rPr lang="en-US" dirty="0"/>
              <a:t>      RFOT </a:t>
            </a:r>
          </a:p>
          <a:p>
            <a:r>
              <a:rPr lang="en-US" dirty="0"/>
              <a:t>     Theory</a:t>
            </a:r>
          </a:p>
        </p:txBody>
      </p:sp>
      <p:sp>
        <p:nvSpPr>
          <p:cNvPr id="119811" name="Rectangle 4"/>
          <p:cNvSpPr>
            <a:spLocks noChangeArrowheads="1"/>
          </p:cNvSpPr>
          <p:nvPr/>
        </p:nvSpPr>
        <p:spPr bwMode="auto">
          <a:xfrm>
            <a:off x="6248400" y="1371600"/>
            <a:ext cx="39624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/>
              <a:t>(Microscopic) Mode </a:t>
            </a:r>
          </a:p>
          <a:p>
            <a:pPr algn="ctr"/>
            <a:r>
              <a:rPr lang="en-US" sz="2000" dirty="0"/>
              <a:t>Coupling Theory</a:t>
            </a:r>
            <a:endParaRPr lang="en-US" dirty="0"/>
          </a:p>
        </p:txBody>
      </p:sp>
      <p:sp>
        <p:nvSpPr>
          <p:cNvPr id="119812" name="Rectangle 5"/>
          <p:cNvSpPr>
            <a:spLocks noChangeArrowheads="1"/>
          </p:cNvSpPr>
          <p:nvPr/>
        </p:nvSpPr>
        <p:spPr bwMode="auto">
          <a:xfrm>
            <a:off x="6400800" y="3048000"/>
            <a:ext cx="3733800" cy="99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/>
              <a:t>Phenomenological Mode </a:t>
            </a:r>
          </a:p>
          <a:p>
            <a:pPr algn="ctr"/>
            <a:r>
              <a:rPr lang="en-US" sz="2000" dirty="0"/>
              <a:t>Coupling Theory</a:t>
            </a:r>
            <a:endParaRPr lang="en-US" dirty="0"/>
          </a:p>
        </p:txBody>
      </p:sp>
      <p:sp>
        <p:nvSpPr>
          <p:cNvPr id="119813" name="Text Box 6"/>
          <p:cNvSpPr txBox="1">
            <a:spLocks noChangeArrowheads="1"/>
          </p:cNvSpPr>
          <p:nvPr/>
        </p:nvSpPr>
        <p:spPr bwMode="auto">
          <a:xfrm>
            <a:off x="7391400" y="2209800"/>
            <a:ext cx="2590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/>
              <a:t>Leutheusser, Götze</a:t>
            </a:r>
            <a:endParaRPr lang="en-US" sz="2000" dirty="0"/>
          </a:p>
        </p:txBody>
      </p:sp>
      <p:sp>
        <p:nvSpPr>
          <p:cNvPr id="119814" name="Rectangle 7"/>
          <p:cNvSpPr>
            <a:spLocks noChangeArrowheads="1"/>
          </p:cNvSpPr>
          <p:nvPr/>
        </p:nvSpPr>
        <p:spPr bwMode="auto">
          <a:xfrm>
            <a:off x="3276600" y="4343400"/>
            <a:ext cx="17526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/>
              <a:t>Facilitation</a:t>
            </a:r>
            <a:endParaRPr lang="en-US" dirty="0"/>
          </a:p>
        </p:txBody>
      </p:sp>
      <p:sp>
        <p:nvSpPr>
          <p:cNvPr id="119815" name="Text Box 8"/>
          <p:cNvSpPr txBox="1">
            <a:spLocks noChangeArrowheads="1"/>
          </p:cNvSpPr>
          <p:nvPr/>
        </p:nvSpPr>
        <p:spPr bwMode="auto">
          <a:xfrm>
            <a:off x="3657600" y="5029200"/>
            <a:ext cx="167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/>
              <a:t>Andersen, etc.</a:t>
            </a:r>
            <a:endParaRPr lang="en-US" sz="2400" dirty="0"/>
          </a:p>
        </p:txBody>
      </p:sp>
      <p:sp>
        <p:nvSpPr>
          <p:cNvPr id="119816" name="Rectangle 9"/>
          <p:cNvSpPr>
            <a:spLocks noChangeArrowheads="1"/>
          </p:cNvSpPr>
          <p:nvPr/>
        </p:nvSpPr>
        <p:spPr bwMode="auto">
          <a:xfrm>
            <a:off x="1752600" y="5638800"/>
            <a:ext cx="67056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dirty="0"/>
              <a:t>Frustrated Phase Transitions- icosahedratics, </a:t>
            </a:r>
            <a:r>
              <a:rPr lang="en-US" sz="2000" dirty="0" smtClean="0"/>
              <a:t>etc.</a:t>
            </a:r>
            <a:endParaRPr lang="en-US" dirty="0"/>
          </a:p>
        </p:txBody>
      </p:sp>
      <p:sp>
        <p:nvSpPr>
          <p:cNvPr id="119817" name="Text Box 10"/>
          <p:cNvSpPr txBox="1">
            <a:spLocks noChangeArrowheads="1"/>
          </p:cNvSpPr>
          <p:nvPr/>
        </p:nvSpPr>
        <p:spPr bwMode="auto">
          <a:xfrm>
            <a:off x="2819400" y="6461125"/>
            <a:ext cx="4114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/>
              <a:t>Nelson, Kivelson, etc.</a:t>
            </a:r>
            <a:endParaRPr lang="en-US" sz="2000" dirty="0"/>
          </a:p>
        </p:txBody>
      </p:sp>
      <p:sp>
        <p:nvSpPr>
          <p:cNvPr id="119818" name="Line 11"/>
          <p:cNvSpPr>
            <a:spLocks noChangeShapeType="1"/>
          </p:cNvSpPr>
          <p:nvPr/>
        </p:nvSpPr>
        <p:spPr bwMode="auto">
          <a:xfrm>
            <a:off x="4343400" y="16002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9819" name="Line 12"/>
          <p:cNvSpPr>
            <a:spLocks noChangeShapeType="1"/>
          </p:cNvSpPr>
          <p:nvPr/>
        </p:nvSpPr>
        <p:spPr bwMode="auto">
          <a:xfrm flipH="1">
            <a:off x="4343400" y="18288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9820" name="Line 13"/>
          <p:cNvSpPr>
            <a:spLocks noChangeShapeType="1"/>
          </p:cNvSpPr>
          <p:nvPr/>
        </p:nvSpPr>
        <p:spPr bwMode="auto">
          <a:xfrm>
            <a:off x="4267200" y="2438400"/>
            <a:ext cx="2057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9821" name="Line 14"/>
          <p:cNvSpPr>
            <a:spLocks noChangeShapeType="1"/>
          </p:cNvSpPr>
          <p:nvPr/>
        </p:nvSpPr>
        <p:spPr bwMode="auto">
          <a:xfrm>
            <a:off x="2286000" y="31242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9822" name="Line 15"/>
          <p:cNvSpPr>
            <a:spLocks noChangeShapeType="1"/>
          </p:cNvSpPr>
          <p:nvPr/>
        </p:nvSpPr>
        <p:spPr bwMode="auto">
          <a:xfrm>
            <a:off x="3352800" y="31242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9823" name="Text Box 16"/>
          <p:cNvSpPr txBox="1">
            <a:spLocks noChangeArrowheads="1"/>
          </p:cNvSpPr>
          <p:nvPr/>
        </p:nvSpPr>
        <p:spPr bwMode="auto">
          <a:xfrm>
            <a:off x="3429000" y="3886200"/>
            <a:ext cx="1676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dirty="0"/>
              <a:t>Yes, but a higher order effect</a:t>
            </a:r>
          </a:p>
        </p:txBody>
      </p:sp>
      <p:sp>
        <p:nvSpPr>
          <p:cNvPr id="119824" name="Text Box 17"/>
          <p:cNvSpPr txBox="1">
            <a:spLocks noChangeArrowheads="1"/>
          </p:cNvSpPr>
          <p:nvPr/>
        </p:nvSpPr>
        <p:spPr bwMode="auto">
          <a:xfrm>
            <a:off x="4572001" y="3048000"/>
            <a:ext cx="15478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Strings, </a:t>
            </a:r>
          </a:p>
          <a:p>
            <a:pPr eaLnBrk="1" hangingPunct="1"/>
            <a:r>
              <a:rPr lang="en-US" sz="1400" dirty="0"/>
              <a:t>Bhattacharya, </a:t>
            </a:r>
          </a:p>
          <a:p>
            <a:pPr eaLnBrk="1" hangingPunct="1"/>
            <a:r>
              <a:rPr lang="en-US" sz="1400" dirty="0"/>
              <a:t>      Bagchi, PGW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378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2401"/>
            <a:ext cx="8229600" cy="56356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rgbClr val="CC0000"/>
                </a:solidFill>
              </a:rPr>
              <a:t>Density of Resonances</a:t>
            </a:r>
          </a:p>
        </p:txBody>
      </p:sp>
      <p:pic>
        <p:nvPicPr>
          <p:cNvPr id="165891" name="Picture 3" descr="Pages from UH_PhCol-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8"/>
          <a:stretch>
            <a:fillRect/>
          </a:stretch>
        </p:blipFill>
        <p:spPr>
          <a:xfrm>
            <a:off x="1905000" y="609600"/>
            <a:ext cx="8382000" cy="6046788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294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63514"/>
            <a:ext cx="5172075" cy="669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52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0"/>
            <a:ext cx="5408613" cy="699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89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2400"/>
            <a:ext cx="5054600" cy="654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300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15914"/>
            <a:ext cx="5054600" cy="654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84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629400"/>
            <a:ext cx="5486400" cy="22860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1200" dirty="0">
                <a:latin typeface="Times" charset="0"/>
                <a:ea typeface="ＭＳ Ｐゴシック" charset="0"/>
              </a:rPr>
              <a:t>Stevenson and Wolynes, The Ultimate Fate of Supercooled Liquids (2010)</a:t>
            </a:r>
          </a:p>
        </p:txBody>
      </p:sp>
      <p:sp>
        <p:nvSpPr>
          <p:cNvPr id="113666" name="Text Box 3"/>
          <p:cNvSpPr txBox="1">
            <a:spLocks noChangeArrowheads="1"/>
          </p:cNvSpPr>
          <p:nvPr/>
        </p:nvSpPr>
        <p:spPr bwMode="auto">
          <a:xfrm>
            <a:off x="1524000" y="152401"/>
            <a:ext cx="914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dirty="0"/>
              <a:t>Crystallization and Glassy Dynamics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00201"/>
            <a:ext cx="4648200" cy="150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257801"/>
            <a:ext cx="44196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495801"/>
            <a:ext cx="2362200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867400"/>
            <a:ext cx="6223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878514"/>
            <a:ext cx="15494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506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219200"/>
            <a:ext cx="314960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3673" name="Text Box 10"/>
          <p:cNvSpPr txBox="1">
            <a:spLocks noChangeArrowheads="1"/>
          </p:cNvSpPr>
          <p:nvPr/>
        </p:nvSpPr>
        <p:spPr bwMode="auto">
          <a:xfrm>
            <a:off x="6705600" y="2940050"/>
            <a:ext cx="2362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>
                <a:latin typeface="Times Roman" charset="0"/>
              </a:rPr>
              <a:t>n</a:t>
            </a:r>
            <a:r>
              <a:rPr lang="en-US" sz="1600" i="1" baseline="-25000" dirty="0">
                <a:latin typeface="Times Roman" charset="0"/>
                <a:sym typeface="Symbol" charset="0"/>
              </a:rPr>
              <a:t> </a:t>
            </a:r>
            <a:r>
              <a:rPr lang="en-US" sz="1600" i="1" dirty="0">
                <a:latin typeface="Times Roman" charset="0"/>
                <a:sym typeface="Symbol" charset="0"/>
              </a:rPr>
              <a:t>      n</a:t>
            </a:r>
            <a:r>
              <a:rPr lang="en-US" sz="1600" i="1" baseline="-25000" dirty="0">
                <a:latin typeface="Times Roman" charset="0"/>
                <a:sym typeface="Symbol" charset="0"/>
              </a:rPr>
              <a:t></a:t>
            </a:r>
            <a:r>
              <a:rPr lang="en-US" sz="1600" i="1" dirty="0">
                <a:latin typeface="Times Roman" charset="0"/>
                <a:sym typeface="Symbol" charset="0"/>
              </a:rPr>
              <a:t>                     n</a:t>
            </a:r>
            <a:r>
              <a:rPr lang="en-US" sz="1600" i="1" baseline="-25000" dirty="0">
                <a:latin typeface="Times Roman" charset="0"/>
                <a:sym typeface="Symbol" charset="0"/>
              </a:rPr>
              <a:t>M</a:t>
            </a:r>
            <a:endParaRPr lang="en-US" sz="2400" dirty="0"/>
          </a:p>
        </p:txBody>
      </p:sp>
      <p:sp>
        <p:nvSpPr>
          <p:cNvPr id="113674" name="Rectangle 11"/>
          <p:cNvSpPr>
            <a:spLocks noChangeArrowheads="1"/>
          </p:cNvSpPr>
          <p:nvPr/>
        </p:nvSpPr>
        <p:spPr bwMode="auto">
          <a:xfrm>
            <a:off x="6705600" y="4724400"/>
            <a:ext cx="1963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1" dirty="0">
                <a:latin typeface="Times Roman" charset="0"/>
              </a:rPr>
              <a:t>    n</a:t>
            </a:r>
            <a:r>
              <a:rPr lang="en-US" sz="1600" i="1" baseline="-25000" dirty="0">
                <a:latin typeface="Times Roman" charset="0"/>
                <a:sym typeface="Symbol" charset="0"/>
              </a:rPr>
              <a:t>                       </a:t>
            </a:r>
            <a:r>
              <a:rPr lang="en-US" sz="1600" i="1" dirty="0">
                <a:latin typeface="Times Roman" charset="0"/>
                <a:sym typeface="Symbol" charset="0"/>
              </a:rPr>
              <a:t>n</a:t>
            </a:r>
            <a:r>
              <a:rPr lang="en-US" sz="1600" i="1" baseline="-25000" dirty="0">
                <a:latin typeface="Times Roman" charset="0"/>
                <a:sym typeface="Symbol" charset="0"/>
              </a:rPr>
              <a:t>M    </a:t>
            </a:r>
            <a:r>
              <a:rPr lang="en-US" sz="1600" i="1" dirty="0">
                <a:latin typeface="Times Roman" charset="0"/>
                <a:sym typeface="Symbol" charset="0"/>
              </a:rPr>
              <a:t>n</a:t>
            </a:r>
            <a:r>
              <a:rPr lang="en-US" sz="1600" i="1" baseline="-25000" dirty="0">
                <a:latin typeface="Times Roman" charset="0"/>
                <a:sym typeface="Symbol" charset="0"/>
              </a:rPr>
              <a:t></a:t>
            </a:r>
            <a:r>
              <a:rPr lang="en-US" sz="1600" dirty="0">
                <a:latin typeface="Times Roman" charset="0"/>
                <a:sym typeface="Symbol" charset="0"/>
              </a:rPr>
              <a:t> </a:t>
            </a:r>
          </a:p>
        </p:txBody>
      </p:sp>
      <p:sp>
        <p:nvSpPr>
          <p:cNvPr id="113675" name="Text Box 12"/>
          <p:cNvSpPr txBox="1">
            <a:spLocks noChangeArrowheads="1"/>
          </p:cNvSpPr>
          <p:nvPr/>
        </p:nvSpPr>
        <p:spPr bwMode="auto">
          <a:xfrm>
            <a:off x="7924800" y="6553200"/>
            <a:ext cx="152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i="1" dirty="0">
                <a:latin typeface="Times" charset="0"/>
              </a:rPr>
              <a:t>region size</a:t>
            </a:r>
            <a:r>
              <a:rPr lang="en-US" sz="1400" dirty="0">
                <a:latin typeface="Times" charset="0"/>
              </a:rPr>
              <a:t> </a:t>
            </a:r>
            <a:r>
              <a:rPr lang="en-US" sz="1400" i="1" dirty="0">
                <a:latin typeface="Times" charset="0"/>
              </a:rPr>
              <a:t>n</a:t>
            </a:r>
            <a:endParaRPr lang="en-US" sz="2400" dirty="0"/>
          </a:p>
        </p:txBody>
      </p:sp>
      <p:sp>
        <p:nvSpPr>
          <p:cNvPr id="113676" name="Line 13"/>
          <p:cNvSpPr>
            <a:spLocks noChangeShapeType="1"/>
          </p:cNvSpPr>
          <p:nvPr/>
        </p:nvSpPr>
        <p:spPr bwMode="auto">
          <a:xfrm>
            <a:off x="5943600" y="6019800"/>
            <a:ext cx="1143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3677" name="Line 14"/>
          <p:cNvSpPr>
            <a:spLocks noChangeShapeType="1"/>
          </p:cNvSpPr>
          <p:nvPr/>
        </p:nvSpPr>
        <p:spPr bwMode="auto">
          <a:xfrm flipH="1">
            <a:off x="6858000" y="1447800"/>
            <a:ext cx="76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45071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622675"/>
            <a:ext cx="38100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5072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4" y="3505200"/>
            <a:ext cx="223837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5073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86201"/>
            <a:ext cx="234950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5074" name="Picture 1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914400"/>
            <a:ext cx="4267200" cy="2667000"/>
          </a:xfrm>
          <a:solidFill>
            <a:schemeClr val="bg1"/>
          </a:solidFill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3682" name="Line 19"/>
          <p:cNvSpPr>
            <a:spLocks noChangeShapeType="1"/>
          </p:cNvSpPr>
          <p:nvPr/>
        </p:nvSpPr>
        <p:spPr bwMode="auto">
          <a:xfrm flipV="1">
            <a:off x="6019800" y="3733800"/>
            <a:ext cx="838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3683" name="Text Box 20"/>
          <p:cNvSpPr txBox="1">
            <a:spLocks noChangeArrowheads="1"/>
          </p:cNvSpPr>
          <p:nvPr/>
        </p:nvSpPr>
        <p:spPr bwMode="auto">
          <a:xfrm>
            <a:off x="3581400" y="2743200"/>
            <a:ext cx="1600200" cy="376238"/>
          </a:xfrm>
          <a:prstGeom prst="rect">
            <a:avLst/>
          </a:prstGeom>
          <a:noFill/>
          <a:ln w="9525">
            <a:solidFill>
              <a:srgbClr val="FF0E1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Times" charset="0"/>
              </a:rPr>
              <a:t>nanocrystallite</a:t>
            </a:r>
            <a:endParaRPr lang="en-US" sz="1400" dirty="0">
              <a:latin typeface="Times" charset="0"/>
            </a:endParaRPr>
          </a:p>
        </p:txBody>
      </p:sp>
      <p:sp>
        <p:nvSpPr>
          <p:cNvPr id="113684" name="Rectangle 21"/>
          <p:cNvSpPr>
            <a:spLocks noChangeArrowheads="1"/>
          </p:cNvSpPr>
          <p:nvPr/>
        </p:nvSpPr>
        <p:spPr bwMode="auto">
          <a:xfrm>
            <a:off x="2362201" y="3733800"/>
            <a:ext cx="2289175" cy="376238"/>
          </a:xfrm>
          <a:prstGeom prst="rect">
            <a:avLst/>
          </a:prstGeom>
          <a:noFill/>
          <a:ln w="9525">
            <a:solidFill>
              <a:srgbClr val="FF0E1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Times" charset="0"/>
              </a:rPr>
              <a:t>Initial amorphous state</a:t>
            </a:r>
            <a:endParaRPr lang="en-US" sz="1400" dirty="0">
              <a:latin typeface="Times" charset="0"/>
            </a:endParaRPr>
          </a:p>
        </p:txBody>
      </p:sp>
      <p:sp>
        <p:nvSpPr>
          <p:cNvPr id="113685" name="Rectangle 22"/>
          <p:cNvSpPr>
            <a:spLocks noChangeArrowheads="1"/>
          </p:cNvSpPr>
          <p:nvPr/>
        </p:nvSpPr>
        <p:spPr bwMode="auto">
          <a:xfrm>
            <a:off x="1676401" y="4572000"/>
            <a:ext cx="1216025" cy="376238"/>
          </a:xfrm>
          <a:prstGeom prst="rect">
            <a:avLst/>
          </a:prstGeom>
          <a:noFill/>
          <a:ln w="9525">
            <a:solidFill>
              <a:srgbClr val="FF0E1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Times" charset="0"/>
              </a:rPr>
              <a:t>The crystal</a:t>
            </a:r>
          </a:p>
        </p:txBody>
      </p:sp>
      <p:sp>
        <p:nvSpPr>
          <p:cNvPr id="113686" name="Line 23"/>
          <p:cNvSpPr>
            <a:spLocks noChangeShapeType="1"/>
          </p:cNvSpPr>
          <p:nvPr/>
        </p:nvSpPr>
        <p:spPr bwMode="auto">
          <a:xfrm flipV="1">
            <a:off x="2209800" y="34290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3687" name="Line 24"/>
          <p:cNvSpPr>
            <a:spLocks noChangeShapeType="1"/>
          </p:cNvSpPr>
          <p:nvPr/>
        </p:nvSpPr>
        <p:spPr bwMode="auto">
          <a:xfrm flipH="1" flipV="1">
            <a:off x="2590800" y="2438400"/>
            <a:ext cx="533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3688" name="Line 25"/>
          <p:cNvSpPr>
            <a:spLocks noChangeShapeType="1"/>
          </p:cNvSpPr>
          <p:nvPr/>
        </p:nvSpPr>
        <p:spPr bwMode="auto">
          <a:xfrm flipV="1">
            <a:off x="4267200" y="2438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47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88392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solidFill>
                  <a:srgbClr val="4007FF"/>
                </a:solidFill>
                <a:latin typeface="Chalkboard Bold" charset="0"/>
                <a:ea typeface="ＭＳ Ｐゴシック" charset="0"/>
              </a:rPr>
              <a:t>Crystallization and the Dynamical Mosaic</a:t>
            </a:r>
            <a:endParaRPr lang="en-US" sz="4000" dirty="0">
              <a:latin typeface="Arial" charset="0"/>
              <a:ea typeface="ＭＳ Ｐゴシック" charset="0"/>
            </a:endParaRP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676400"/>
            <a:ext cx="386397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584325"/>
            <a:ext cx="3668713" cy="368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4692" name="Rectangle 5"/>
          <p:cNvSpPr>
            <a:spLocks noChangeArrowheads="1"/>
          </p:cNvSpPr>
          <p:nvPr/>
        </p:nvSpPr>
        <p:spPr bwMode="auto">
          <a:xfrm>
            <a:off x="6629400" y="5911850"/>
            <a:ext cx="3429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rgbClr val="1A0073"/>
                </a:solidFill>
                <a:latin typeface="Chalkboard Bold" charset="0"/>
              </a:rPr>
              <a:t>Classical</a:t>
            </a:r>
          </a:p>
          <a:p>
            <a:pPr algn="ctr"/>
            <a:r>
              <a:rPr lang="en-US" sz="2800" dirty="0">
                <a:solidFill>
                  <a:srgbClr val="1A0073"/>
                </a:solidFill>
                <a:latin typeface="Chalkboard Bold" charset="0"/>
              </a:rPr>
              <a:t>Turnbull Regime</a:t>
            </a:r>
            <a:endParaRPr lang="en-US" sz="3200" dirty="0">
              <a:solidFill>
                <a:srgbClr val="2D03BA"/>
              </a:solidFill>
              <a:latin typeface="Chalkboard Bold" charset="0"/>
            </a:endParaRPr>
          </a:p>
        </p:txBody>
      </p:sp>
      <p:sp>
        <p:nvSpPr>
          <p:cNvPr id="114693" name="Rectangle 6"/>
          <p:cNvSpPr>
            <a:spLocks noChangeArrowheads="1"/>
          </p:cNvSpPr>
          <p:nvPr/>
        </p:nvSpPr>
        <p:spPr bwMode="auto">
          <a:xfrm>
            <a:off x="1828800" y="5867400"/>
            <a:ext cx="3505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dirty="0">
                <a:solidFill>
                  <a:srgbClr val="4007FF"/>
                </a:solidFill>
                <a:latin typeface="Chalkboard Bold" charset="0"/>
              </a:rPr>
              <a:t>Percolative</a:t>
            </a:r>
          </a:p>
          <a:p>
            <a:pPr algn="ctr"/>
            <a:r>
              <a:rPr lang="en-US" sz="2800" dirty="0">
                <a:solidFill>
                  <a:srgbClr val="4007FF"/>
                </a:solidFill>
                <a:latin typeface="Chalkboard Bold" charset="0"/>
              </a:rPr>
              <a:t>Nanocrystallization</a:t>
            </a:r>
            <a:endParaRPr lang="en-US" sz="3200" dirty="0">
              <a:solidFill>
                <a:srgbClr val="4007FF"/>
              </a:solidFill>
              <a:latin typeface="Chalkboard Bold" charset="0"/>
            </a:endParaRPr>
          </a:p>
        </p:txBody>
      </p:sp>
      <p:sp>
        <p:nvSpPr>
          <p:cNvPr id="114694" name="Text Box 7"/>
          <p:cNvSpPr txBox="1">
            <a:spLocks noChangeArrowheads="1"/>
          </p:cNvSpPr>
          <p:nvPr/>
        </p:nvSpPr>
        <p:spPr bwMode="auto">
          <a:xfrm>
            <a:off x="2514601" y="762000"/>
            <a:ext cx="2873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0972FF"/>
                </a:solidFill>
                <a:latin typeface="Chalkboard Bold" charset="0"/>
              </a:rPr>
              <a:t>Low Temperature</a:t>
            </a:r>
            <a:endParaRPr lang="en-US" sz="1400" dirty="0">
              <a:latin typeface="Times" charset="0"/>
            </a:endParaRPr>
          </a:p>
        </p:txBody>
      </p:sp>
      <p:sp>
        <p:nvSpPr>
          <p:cNvPr id="114695" name="Rectangle 8"/>
          <p:cNvSpPr>
            <a:spLocks noChangeArrowheads="1"/>
          </p:cNvSpPr>
          <p:nvPr/>
        </p:nvSpPr>
        <p:spPr bwMode="auto">
          <a:xfrm>
            <a:off x="6858001" y="762000"/>
            <a:ext cx="20746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972FF"/>
                </a:solidFill>
                <a:latin typeface="Chalkboard Bold" charset="0"/>
              </a:rPr>
              <a:t>High Temperature</a:t>
            </a:r>
          </a:p>
        </p:txBody>
      </p:sp>
      <p:sp>
        <p:nvSpPr>
          <p:cNvPr id="114696" name="Rectangle 9"/>
          <p:cNvSpPr>
            <a:spLocks noChangeArrowheads="1"/>
          </p:cNvSpPr>
          <p:nvPr/>
        </p:nvSpPr>
        <p:spPr bwMode="auto">
          <a:xfrm>
            <a:off x="7467600" y="1066801"/>
            <a:ext cx="15263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972FF"/>
                </a:solidFill>
                <a:latin typeface="Chalkboard Bold" charset="0"/>
                <a:sym typeface="Symbol" charset="0"/>
              </a:rPr>
              <a:t></a:t>
            </a:r>
            <a:r>
              <a:rPr lang="en-US" sz="3200" b="1" baseline="-25000" dirty="0">
                <a:solidFill>
                  <a:srgbClr val="0972FF"/>
                </a:solidFill>
                <a:latin typeface="Chalkboard Bold" charset="0"/>
                <a:sym typeface="Symbol" charset="0"/>
              </a:rPr>
              <a:t></a:t>
            </a:r>
            <a:r>
              <a:rPr lang="en-US" sz="3200" dirty="0">
                <a:solidFill>
                  <a:srgbClr val="0972FF"/>
                </a:solidFill>
                <a:latin typeface="Chalkboard Bold" charset="0"/>
              </a:rPr>
              <a:t> &lt; </a:t>
            </a:r>
            <a:r>
              <a:rPr lang="en-US" sz="3200" b="1" dirty="0">
                <a:solidFill>
                  <a:srgbClr val="0972FF"/>
                </a:solidFill>
                <a:latin typeface="Chalkboard Bold" charset="0"/>
                <a:sym typeface="Symbol" charset="0"/>
              </a:rPr>
              <a:t></a:t>
            </a:r>
            <a:r>
              <a:rPr lang="en-US" sz="3200" baseline="-25000" dirty="0">
                <a:solidFill>
                  <a:srgbClr val="0972FF"/>
                </a:solidFill>
                <a:latin typeface="Chalkboard Bold" charset="0"/>
                <a:sym typeface="Symbol" charset="0"/>
              </a:rPr>
              <a:t>M</a:t>
            </a:r>
            <a:endParaRPr lang="en-US" dirty="0">
              <a:solidFill>
                <a:srgbClr val="0972FF"/>
              </a:solidFill>
              <a:latin typeface="Chalkboard Bold" charset="0"/>
            </a:endParaRPr>
          </a:p>
        </p:txBody>
      </p:sp>
      <p:sp>
        <p:nvSpPr>
          <p:cNvPr id="114697" name="Rectangle 10"/>
          <p:cNvSpPr>
            <a:spLocks noChangeArrowheads="1"/>
          </p:cNvSpPr>
          <p:nvPr/>
        </p:nvSpPr>
        <p:spPr bwMode="auto">
          <a:xfrm>
            <a:off x="2981325" y="1143001"/>
            <a:ext cx="15327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972FF"/>
                </a:solidFill>
                <a:latin typeface="Chalkboard Bold" charset="0"/>
                <a:sym typeface="Symbol" charset="0"/>
              </a:rPr>
              <a:t></a:t>
            </a:r>
            <a:r>
              <a:rPr lang="en-US" sz="3200" b="1" baseline="-25000" dirty="0">
                <a:solidFill>
                  <a:srgbClr val="0972FF"/>
                </a:solidFill>
                <a:latin typeface="Chalkboard Bold" charset="0"/>
                <a:sym typeface="Symbol" charset="0"/>
              </a:rPr>
              <a:t></a:t>
            </a:r>
            <a:r>
              <a:rPr lang="en-US" sz="3200" dirty="0">
                <a:solidFill>
                  <a:srgbClr val="0972FF"/>
                </a:solidFill>
                <a:latin typeface="Chalkboard Bold" charset="0"/>
              </a:rPr>
              <a:t> &gt; </a:t>
            </a:r>
            <a:r>
              <a:rPr lang="en-US" sz="3200" b="1" dirty="0">
                <a:solidFill>
                  <a:srgbClr val="0972FF"/>
                </a:solidFill>
                <a:latin typeface="Chalkboard Bold" charset="0"/>
                <a:sym typeface="Symbol" charset="0"/>
              </a:rPr>
              <a:t></a:t>
            </a:r>
            <a:r>
              <a:rPr lang="en-US" sz="3200" baseline="-25000" dirty="0">
                <a:solidFill>
                  <a:srgbClr val="0972FF"/>
                </a:solidFill>
                <a:latin typeface="Chalkboard Bold" charset="0"/>
                <a:sym typeface="Symbol" charset="0"/>
              </a:rPr>
              <a:t>M</a:t>
            </a:r>
            <a:endParaRPr lang="en-US" sz="3600" baseline="-25000" dirty="0">
              <a:solidFill>
                <a:srgbClr val="0972FF"/>
              </a:solidFill>
              <a:latin typeface="Chalkboard Bold" charset="0"/>
              <a:sym typeface="Symbol" charset="0"/>
            </a:endParaRPr>
          </a:p>
        </p:txBody>
      </p:sp>
      <p:sp>
        <p:nvSpPr>
          <p:cNvPr id="114698" name="Line 11"/>
          <p:cNvSpPr>
            <a:spLocks noChangeShapeType="1"/>
          </p:cNvSpPr>
          <p:nvPr/>
        </p:nvSpPr>
        <p:spPr bwMode="auto">
          <a:xfrm>
            <a:off x="9982200" y="2209800"/>
            <a:ext cx="0" cy="2819400"/>
          </a:xfrm>
          <a:prstGeom prst="line">
            <a:avLst/>
          </a:prstGeom>
          <a:noFill/>
          <a:ln w="19050">
            <a:solidFill>
              <a:srgbClr val="0972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699" name="Line 12"/>
          <p:cNvSpPr>
            <a:spLocks noChangeShapeType="1"/>
          </p:cNvSpPr>
          <p:nvPr/>
        </p:nvSpPr>
        <p:spPr bwMode="auto">
          <a:xfrm>
            <a:off x="7848600" y="5181600"/>
            <a:ext cx="914400" cy="0"/>
          </a:xfrm>
          <a:prstGeom prst="line">
            <a:avLst/>
          </a:prstGeom>
          <a:noFill/>
          <a:ln w="19050">
            <a:solidFill>
              <a:srgbClr val="0972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700" name="Line 13"/>
          <p:cNvSpPr>
            <a:spLocks noChangeShapeType="1"/>
          </p:cNvSpPr>
          <p:nvPr/>
        </p:nvSpPr>
        <p:spPr bwMode="auto">
          <a:xfrm>
            <a:off x="2933700" y="5334000"/>
            <a:ext cx="736600" cy="0"/>
          </a:xfrm>
          <a:prstGeom prst="line">
            <a:avLst/>
          </a:prstGeom>
          <a:noFill/>
          <a:ln w="19050">
            <a:solidFill>
              <a:srgbClr val="0972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701" name="Line 14"/>
          <p:cNvSpPr>
            <a:spLocks noChangeShapeType="1"/>
          </p:cNvSpPr>
          <p:nvPr/>
        </p:nvSpPr>
        <p:spPr bwMode="auto">
          <a:xfrm>
            <a:off x="5410200" y="3810000"/>
            <a:ext cx="0" cy="990600"/>
          </a:xfrm>
          <a:prstGeom prst="line">
            <a:avLst/>
          </a:prstGeom>
          <a:noFill/>
          <a:ln w="19050">
            <a:solidFill>
              <a:srgbClr val="0972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702" name="Line 15"/>
          <p:cNvSpPr>
            <a:spLocks noChangeShapeType="1"/>
          </p:cNvSpPr>
          <p:nvPr/>
        </p:nvSpPr>
        <p:spPr bwMode="auto">
          <a:xfrm>
            <a:off x="3581400" y="2971800"/>
            <a:ext cx="838200" cy="0"/>
          </a:xfrm>
          <a:prstGeom prst="line">
            <a:avLst/>
          </a:prstGeom>
          <a:noFill/>
          <a:ln w="19050">
            <a:solidFill>
              <a:srgbClr val="0972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4703" name="Rectangle 16"/>
          <p:cNvSpPr>
            <a:spLocks noChangeArrowheads="1"/>
          </p:cNvSpPr>
          <p:nvPr/>
        </p:nvSpPr>
        <p:spPr bwMode="auto">
          <a:xfrm>
            <a:off x="2998788" y="5334000"/>
            <a:ext cx="4299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972FF"/>
                </a:solidFill>
                <a:latin typeface="Chalkboard Bold" charset="0"/>
                <a:sym typeface="Symbol" charset="0"/>
              </a:rPr>
              <a:t></a:t>
            </a:r>
            <a:r>
              <a:rPr lang="en-US" baseline="-25000" dirty="0">
                <a:solidFill>
                  <a:srgbClr val="0972FF"/>
                </a:solidFill>
                <a:latin typeface="Chalkboard Bold" charset="0"/>
                <a:sym typeface="Symbol" charset="0"/>
              </a:rPr>
              <a:t>M</a:t>
            </a:r>
            <a:endParaRPr lang="en-US" sz="3600" baseline="-25000" dirty="0">
              <a:solidFill>
                <a:srgbClr val="0972FF"/>
              </a:solidFill>
              <a:latin typeface="Chalkboard Bold" charset="0"/>
              <a:sym typeface="Symbol" charset="0"/>
            </a:endParaRPr>
          </a:p>
        </p:txBody>
      </p:sp>
      <p:sp>
        <p:nvSpPr>
          <p:cNvPr id="114704" name="Rectangle 17"/>
          <p:cNvSpPr>
            <a:spLocks noChangeArrowheads="1"/>
          </p:cNvSpPr>
          <p:nvPr/>
        </p:nvSpPr>
        <p:spPr bwMode="auto">
          <a:xfrm>
            <a:off x="5486400" y="4038600"/>
            <a:ext cx="3962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972FF"/>
                </a:solidFill>
                <a:latin typeface="Chalkboard Bold" charset="0"/>
                <a:sym typeface="Symbol" charset="0"/>
              </a:rPr>
              <a:t></a:t>
            </a:r>
            <a:r>
              <a:rPr lang="en-US" b="1" baseline="-25000" dirty="0">
                <a:solidFill>
                  <a:srgbClr val="0972FF"/>
                </a:solidFill>
                <a:latin typeface="Chalkboard Bold" charset="0"/>
                <a:sym typeface="Symbol" charset="0"/>
              </a:rPr>
              <a:t></a:t>
            </a:r>
            <a:endParaRPr lang="en-US" sz="3600" b="1" baseline="-25000" dirty="0">
              <a:solidFill>
                <a:srgbClr val="0972FF"/>
              </a:solidFill>
              <a:latin typeface="Chalkboard Bold" charset="0"/>
              <a:sym typeface="Symbol" charset="0"/>
            </a:endParaRPr>
          </a:p>
        </p:txBody>
      </p:sp>
      <p:sp>
        <p:nvSpPr>
          <p:cNvPr id="114705" name="Rectangle 18"/>
          <p:cNvSpPr>
            <a:spLocks noChangeArrowheads="1"/>
          </p:cNvSpPr>
          <p:nvPr/>
        </p:nvSpPr>
        <p:spPr bwMode="auto">
          <a:xfrm>
            <a:off x="3795713" y="2971800"/>
            <a:ext cx="4010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972FF"/>
                </a:solidFill>
                <a:latin typeface="Chalkboard Bold" charset="0"/>
                <a:sym typeface="Symbol" charset="0"/>
              </a:rPr>
              <a:t></a:t>
            </a:r>
            <a:r>
              <a:rPr lang="en-US" sz="2000" b="1" baseline="-25000" dirty="0">
                <a:solidFill>
                  <a:srgbClr val="0972FF"/>
                </a:solidFill>
                <a:latin typeface="Chalkboard Bold" charset="0"/>
                <a:sym typeface="Symbol" charset="0"/>
              </a:rPr>
              <a:t></a:t>
            </a:r>
            <a:endParaRPr lang="en-US" b="1" baseline="-25000" dirty="0">
              <a:solidFill>
                <a:srgbClr val="0972FF"/>
              </a:solidFill>
              <a:latin typeface="Chalkboard Bold" charset="0"/>
              <a:sym typeface="Symbol" charset="0"/>
            </a:endParaRPr>
          </a:p>
        </p:txBody>
      </p:sp>
      <p:sp>
        <p:nvSpPr>
          <p:cNvPr id="114706" name="Rectangle 19"/>
          <p:cNvSpPr>
            <a:spLocks noChangeArrowheads="1"/>
          </p:cNvSpPr>
          <p:nvPr/>
        </p:nvSpPr>
        <p:spPr bwMode="auto">
          <a:xfrm>
            <a:off x="9999663" y="3194051"/>
            <a:ext cx="565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972FF"/>
                </a:solidFill>
                <a:latin typeface="Chalkboard Bold" charset="0"/>
                <a:sym typeface="Symbol" charset="0"/>
              </a:rPr>
              <a:t></a:t>
            </a:r>
            <a:r>
              <a:rPr lang="en-US" sz="2800" baseline="-25000" dirty="0">
                <a:solidFill>
                  <a:srgbClr val="0972FF"/>
                </a:solidFill>
                <a:latin typeface="Chalkboard Bold" charset="0"/>
                <a:sym typeface="Symbol" charset="0"/>
              </a:rPr>
              <a:t>M</a:t>
            </a:r>
            <a:endParaRPr lang="en-US" sz="3600" baseline="-25000" dirty="0">
              <a:solidFill>
                <a:srgbClr val="0972FF"/>
              </a:solidFill>
              <a:latin typeface="Chalkboard Bold" charset="0"/>
              <a:sym typeface="Symbol" charset="0"/>
            </a:endParaRPr>
          </a:p>
        </p:txBody>
      </p:sp>
      <p:sp>
        <p:nvSpPr>
          <p:cNvPr id="114707" name="Rectangle 20"/>
          <p:cNvSpPr>
            <a:spLocks noChangeArrowheads="1"/>
          </p:cNvSpPr>
          <p:nvPr/>
        </p:nvSpPr>
        <p:spPr bwMode="auto">
          <a:xfrm>
            <a:off x="8077200" y="5257800"/>
            <a:ext cx="3962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972FF"/>
                </a:solidFill>
                <a:latin typeface="Chalkboard Bold" charset="0"/>
                <a:sym typeface="Symbol" charset="0"/>
              </a:rPr>
              <a:t></a:t>
            </a:r>
            <a:r>
              <a:rPr lang="en-US" b="1" baseline="-25000" dirty="0">
                <a:solidFill>
                  <a:srgbClr val="0972FF"/>
                </a:solidFill>
                <a:latin typeface="Chalkboard Bold" charset="0"/>
                <a:sym typeface="Symbol" charset="0"/>
              </a:rPr>
              <a:t></a:t>
            </a:r>
          </a:p>
        </p:txBody>
      </p:sp>
    </p:spTree>
    <p:extLst>
      <p:ext uri="{BB962C8B-B14F-4D97-AF65-F5344CB8AC3E}">
        <p14:creationId xmlns:p14="http://schemas.microsoft.com/office/powerpoint/2010/main" val="133859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52551"/>
            <a:ext cx="3657600" cy="228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5714" name="Rectangle 3"/>
          <p:cNvSpPr>
            <a:spLocks noChangeArrowheads="1"/>
          </p:cNvSpPr>
          <p:nvPr/>
        </p:nvSpPr>
        <p:spPr bwMode="auto">
          <a:xfrm>
            <a:off x="1676400" y="6583363"/>
            <a:ext cx="70707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Times" charset="0"/>
              </a:rPr>
              <a:t>Stevenson and Wolynes, The Ultimate Fate of Supercooled Liquids (2010)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5715" name="Text Box 4"/>
          <p:cNvSpPr txBox="1">
            <a:spLocks noChangeArrowheads="1"/>
          </p:cNvSpPr>
          <p:nvPr/>
        </p:nvSpPr>
        <p:spPr bwMode="auto">
          <a:xfrm>
            <a:off x="1524000" y="228601"/>
            <a:ext cx="9144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>
                <a:latin typeface="Times" charset="0"/>
              </a:rPr>
              <a:t>New Mechanisms of Homogeneous Nucleation emerge near and deep below </a:t>
            </a:r>
            <a:r>
              <a:rPr lang="en-US" sz="3600" i="1" dirty="0">
                <a:latin typeface="Times" charset="0"/>
              </a:rPr>
              <a:t>T</a:t>
            </a:r>
            <a:r>
              <a:rPr lang="en-US" sz="3600" i="1" baseline="-25000" dirty="0">
                <a:latin typeface="Times" charset="0"/>
              </a:rPr>
              <a:t>g</a:t>
            </a:r>
            <a:endParaRPr lang="en-US" sz="2400" i="1" dirty="0"/>
          </a:p>
        </p:txBody>
      </p:sp>
      <p:sp>
        <p:nvSpPr>
          <p:cNvPr id="115716" name="Text Box 5"/>
          <p:cNvSpPr txBox="1">
            <a:spLocks noChangeArrowheads="1"/>
          </p:cNvSpPr>
          <p:nvPr/>
        </p:nvSpPr>
        <p:spPr bwMode="auto">
          <a:xfrm>
            <a:off x="2362200" y="41910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400" dirty="0"/>
          </a:p>
        </p:txBody>
      </p:sp>
      <p:sp>
        <p:nvSpPr>
          <p:cNvPr id="115717" name="Rectangle 6"/>
          <p:cNvSpPr>
            <a:spLocks noChangeArrowheads="1"/>
          </p:cNvSpPr>
          <p:nvPr/>
        </p:nvSpPr>
        <p:spPr bwMode="auto">
          <a:xfrm>
            <a:off x="9372600" y="4495800"/>
            <a:ext cx="1066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z="1600" dirty="0"/>
          </a:p>
        </p:txBody>
      </p:sp>
      <p:sp>
        <p:nvSpPr>
          <p:cNvPr id="115718" name="Text Box 7"/>
          <p:cNvSpPr txBox="1">
            <a:spLocks noChangeArrowheads="1"/>
          </p:cNvSpPr>
          <p:nvPr/>
        </p:nvSpPr>
        <p:spPr bwMode="auto">
          <a:xfrm>
            <a:off x="5943600" y="1600201"/>
            <a:ext cx="3505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Times" charset="0"/>
              </a:rPr>
              <a:t>When critical crystal nucleus is bigger than dynamically correlated region, percolative nanocrystallization begins.</a:t>
            </a:r>
            <a:endParaRPr lang="en-US" sz="1400" dirty="0">
              <a:latin typeface="Times" charset="0"/>
            </a:endParaRPr>
          </a:p>
        </p:txBody>
      </p:sp>
      <p:sp>
        <p:nvSpPr>
          <p:cNvPr id="115719" name="Rectangle 8"/>
          <p:cNvSpPr>
            <a:spLocks noChangeArrowheads="1"/>
          </p:cNvSpPr>
          <p:nvPr/>
        </p:nvSpPr>
        <p:spPr bwMode="auto">
          <a:xfrm>
            <a:off x="2362200" y="4038601"/>
            <a:ext cx="3124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dirty="0">
                <a:latin typeface="Times" charset="0"/>
              </a:rPr>
              <a:t>When nanocrystals percolate fully, complete decoupling of nucleation and growth from </a:t>
            </a:r>
            <a:r>
              <a:rPr lang="en-US" sz="2000" dirty="0">
                <a:latin typeface="Times" charset="0"/>
                <a:sym typeface="Symbol" charset="0"/>
              </a:rPr>
              <a:t> relaxation!</a:t>
            </a:r>
            <a:endParaRPr lang="en-US" sz="1400" dirty="0">
              <a:latin typeface="Times" charset="0"/>
            </a:endParaRPr>
          </a:p>
        </p:txBody>
      </p:sp>
      <p:sp>
        <p:nvSpPr>
          <p:cNvPr id="115720" name="Rectangle 9"/>
          <p:cNvSpPr>
            <a:spLocks noChangeArrowheads="1"/>
          </p:cNvSpPr>
          <p:nvPr/>
        </p:nvSpPr>
        <p:spPr bwMode="auto">
          <a:xfrm>
            <a:off x="9296400" y="5995988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latin typeface="Times" charset="0"/>
              </a:rPr>
              <a:t>Turnbull</a:t>
            </a:r>
            <a:endParaRPr lang="en-US" sz="1600" dirty="0">
              <a:latin typeface="Times" charset="0"/>
              <a:sym typeface="Symbol" charset="0"/>
            </a:endParaRPr>
          </a:p>
        </p:txBody>
      </p:sp>
      <p:sp>
        <p:nvSpPr>
          <p:cNvPr id="115721" name="Rectangle 10"/>
          <p:cNvSpPr>
            <a:spLocks noChangeArrowheads="1"/>
          </p:cNvSpPr>
          <p:nvPr/>
        </p:nvSpPr>
        <p:spPr bwMode="auto">
          <a:xfrm>
            <a:off x="3657600" y="6019801"/>
            <a:ext cx="2743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dirty="0">
                <a:latin typeface="Times" charset="0"/>
              </a:rPr>
              <a:t>Percolative Nanocrystallization</a:t>
            </a:r>
            <a:endParaRPr lang="en-US" sz="1600" dirty="0">
              <a:latin typeface="Times" charset="0"/>
              <a:sym typeface="Symbol" charset="0"/>
            </a:endParaRPr>
          </a:p>
        </p:txBody>
      </p:sp>
      <p:grpSp>
        <p:nvGrpSpPr>
          <p:cNvPr id="115722" name="Group 11"/>
          <p:cNvGrpSpPr>
            <a:grpSpLocks/>
          </p:cNvGrpSpPr>
          <p:nvPr/>
        </p:nvGrpSpPr>
        <p:grpSpPr bwMode="auto">
          <a:xfrm>
            <a:off x="5105400" y="3200400"/>
            <a:ext cx="5221288" cy="2757488"/>
            <a:chOff x="2255" y="2064"/>
            <a:chExt cx="3289" cy="1737"/>
          </a:xfrm>
        </p:grpSpPr>
        <p:pic>
          <p:nvPicPr>
            <p:cNvPr id="49164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064"/>
              <a:ext cx="2568" cy="1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15726" name="Freeform 13"/>
            <p:cNvSpPr>
              <a:spLocks/>
            </p:cNvSpPr>
            <p:nvPr/>
          </p:nvSpPr>
          <p:spPr bwMode="auto">
            <a:xfrm>
              <a:off x="2255" y="2976"/>
              <a:ext cx="1250" cy="825"/>
            </a:xfrm>
            <a:custGeom>
              <a:avLst/>
              <a:gdLst>
                <a:gd name="T0" fmla="*/ 0 w 1552"/>
                <a:gd name="T1" fmla="*/ 746 h 912"/>
                <a:gd name="T2" fmla="*/ 841 w 1552"/>
                <a:gd name="T3" fmla="*/ 236 h 912"/>
                <a:gd name="T4" fmla="*/ 996 w 1552"/>
                <a:gd name="T5" fmla="*/ 0 h 9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52" h="912">
                  <a:moveTo>
                    <a:pt x="0" y="912"/>
                  </a:moveTo>
                  <a:cubicBezTo>
                    <a:pt x="520" y="676"/>
                    <a:pt x="1040" y="440"/>
                    <a:pt x="1296" y="288"/>
                  </a:cubicBezTo>
                  <a:cubicBezTo>
                    <a:pt x="1552" y="136"/>
                    <a:pt x="1496" y="48"/>
                    <a:pt x="153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15723" name="Line 14"/>
          <p:cNvSpPr>
            <a:spLocks noChangeShapeType="1"/>
          </p:cNvSpPr>
          <p:nvPr/>
        </p:nvSpPr>
        <p:spPr bwMode="auto">
          <a:xfrm flipV="1">
            <a:off x="7086601" y="4572001"/>
            <a:ext cx="30163" cy="682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5724" name="Line 15"/>
          <p:cNvSpPr>
            <a:spLocks noChangeShapeType="1"/>
          </p:cNvSpPr>
          <p:nvPr/>
        </p:nvSpPr>
        <p:spPr bwMode="auto">
          <a:xfrm flipH="1" flipV="1">
            <a:off x="9067800" y="5486400"/>
            <a:ext cx="457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40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ChangeArrowheads="1"/>
          </p:cNvSpPr>
          <p:nvPr/>
        </p:nvSpPr>
        <p:spPr bwMode="auto">
          <a:xfrm>
            <a:off x="6629400" y="5105400"/>
            <a:ext cx="4772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Times" charset="0"/>
              </a:rPr>
              <a:t>Sun et al. </a:t>
            </a:r>
            <a:r>
              <a:rPr lang="en-US" i="1" dirty="0">
                <a:latin typeface="Times" charset="0"/>
              </a:rPr>
              <a:t>J. Phys Chem B</a:t>
            </a:r>
            <a:r>
              <a:rPr lang="en-US" dirty="0">
                <a:latin typeface="Times" charset="0"/>
              </a:rPr>
              <a:t>, Vol. 112, No. 18, 2008</a:t>
            </a:r>
          </a:p>
        </p:txBody>
      </p:sp>
      <p:sp>
        <p:nvSpPr>
          <p:cNvPr id="116738" name="Rectangle 3"/>
          <p:cNvSpPr>
            <a:spLocks noChangeArrowheads="1"/>
          </p:cNvSpPr>
          <p:nvPr/>
        </p:nvSpPr>
        <p:spPr bwMode="auto">
          <a:xfrm>
            <a:off x="1524000" y="5334000"/>
            <a:ext cx="70707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Times" charset="0"/>
              </a:rPr>
              <a:t>Stevenson and Wolynes, The Ultimate Fate of Supercooled Liquids (2010)</a:t>
            </a: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4806950" cy="284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6740" name="Picture 5" descr="fig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2057401"/>
            <a:ext cx="3178175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1" name="Line 6"/>
          <p:cNvSpPr>
            <a:spLocks noChangeShapeType="1"/>
          </p:cNvSpPr>
          <p:nvPr/>
        </p:nvSpPr>
        <p:spPr bwMode="auto">
          <a:xfrm flipV="1">
            <a:off x="9601200" y="23622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6742" name="Rectangle 7"/>
          <p:cNvSpPr>
            <a:spLocks noChangeArrowheads="1"/>
          </p:cNvSpPr>
          <p:nvPr/>
        </p:nvSpPr>
        <p:spPr bwMode="auto">
          <a:xfrm>
            <a:off x="2362200" y="152401"/>
            <a:ext cx="7315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dirty="0">
                <a:latin typeface="Times" charset="0"/>
              </a:rPr>
              <a:t>New Mechanisms of Crystal Growth emerge near </a:t>
            </a:r>
            <a:r>
              <a:rPr lang="en-US" sz="3600" i="1" dirty="0">
                <a:latin typeface="Times" charset="0"/>
              </a:rPr>
              <a:t>T</a:t>
            </a:r>
            <a:r>
              <a:rPr lang="en-US" sz="3600" i="1" baseline="-25000" dirty="0">
                <a:latin typeface="Times" charset="0"/>
              </a:rPr>
              <a:t>g</a:t>
            </a:r>
          </a:p>
        </p:txBody>
      </p:sp>
      <p:sp>
        <p:nvSpPr>
          <p:cNvPr id="116743" name="Rectangle 8"/>
          <p:cNvSpPr>
            <a:spLocks noChangeArrowheads="1"/>
          </p:cNvSpPr>
          <p:nvPr/>
        </p:nvSpPr>
        <p:spPr bwMode="auto">
          <a:xfrm>
            <a:off x="2362200" y="4343400"/>
            <a:ext cx="342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/>
              <a:t>4 orders of magnitude predicted change of crystal growth rate near</a:t>
            </a:r>
            <a:r>
              <a:rPr lang="en-US" sz="1400" i="1" dirty="0"/>
              <a:t> T</a:t>
            </a:r>
            <a:r>
              <a:rPr lang="en-US" sz="1400" i="1" baseline="-25000" dirty="0"/>
              <a:t>g</a:t>
            </a:r>
            <a:endParaRPr lang="en-US" sz="1600" dirty="0"/>
          </a:p>
        </p:txBody>
      </p:sp>
      <p:sp>
        <p:nvSpPr>
          <p:cNvPr id="116744" name="Rectangle 9"/>
          <p:cNvSpPr>
            <a:spLocks noChangeArrowheads="1"/>
          </p:cNvSpPr>
          <p:nvPr/>
        </p:nvSpPr>
        <p:spPr bwMode="auto">
          <a:xfrm>
            <a:off x="9677400" y="2590800"/>
            <a:ext cx="990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/>
              <a:t>3.5  orders of </a:t>
            </a:r>
            <a:r>
              <a:rPr lang="en-US" dirty="0"/>
              <a:t>magnitude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864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2400"/>
            <a:ext cx="5054600" cy="654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33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3505200"/>
            <a:ext cx="3429000" cy="228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200" dirty="0">
                <a:latin typeface="Times Roman" charset="0"/>
                <a:ea typeface="ＭＳ Ｐゴシック" charset="0"/>
              </a:rPr>
              <a:t>Sun et al. </a:t>
            </a:r>
            <a:r>
              <a:rPr lang="en-US" sz="1200" i="1" dirty="0">
                <a:latin typeface="Times Roman" charset="0"/>
                <a:ea typeface="ＭＳ Ｐゴシック" charset="0"/>
              </a:rPr>
              <a:t>J. Phys Chem B</a:t>
            </a:r>
            <a:r>
              <a:rPr lang="en-US" sz="1200" dirty="0">
                <a:latin typeface="Times Roman" charset="0"/>
                <a:ea typeface="ＭＳ Ｐゴシック" charset="0"/>
              </a:rPr>
              <a:t>, Vol. 112, No. 18, 2008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117762" name="Picture 3" descr="bright 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1"/>
            <a:ext cx="396240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743200"/>
            <a:ext cx="3741738" cy="371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7764" name="Rectangle 5"/>
          <p:cNvSpPr>
            <a:spLocks noChangeArrowheads="1"/>
          </p:cNvSpPr>
          <p:nvPr/>
        </p:nvSpPr>
        <p:spPr bwMode="auto">
          <a:xfrm>
            <a:off x="6754814" y="6583363"/>
            <a:ext cx="568476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Times Roman" charset="0"/>
              </a:rPr>
              <a:t>Smith et al. </a:t>
            </a:r>
            <a:r>
              <a:rPr lang="en-US" i="1" dirty="0">
                <a:solidFill>
                  <a:schemeClr val="tx2"/>
                </a:solidFill>
                <a:latin typeface="Times Roman" charset="0"/>
              </a:rPr>
              <a:t>American Mineralogist</a:t>
            </a:r>
            <a:r>
              <a:rPr lang="en-US" dirty="0">
                <a:solidFill>
                  <a:schemeClr val="tx2"/>
                </a:solidFill>
                <a:latin typeface="Times Roman" charset="0"/>
              </a:rPr>
              <a:t>, Vol. 86, 589-600, 2001</a:t>
            </a:r>
          </a:p>
        </p:txBody>
      </p:sp>
      <p:sp>
        <p:nvSpPr>
          <p:cNvPr id="117765" name="Text Box 6"/>
          <p:cNvSpPr txBox="1">
            <a:spLocks noChangeArrowheads="1"/>
          </p:cNvSpPr>
          <p:nvPr/>
        </p:nvSpPr>
        <p:spPr bwMode="auto">
          <a:xfrm>
            <a:off x="1828801" y="76201"/>
            <a:ext cx="870267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400" dirty="0">
                <a:latin typeface="Times" charset="0"/>
              </a:rPr>
              <a:t>Spherulitic Crystallization near and below </a:t>
            </a:r>
            <a:r>
              <a:rPr lang="en-US" sz="3400" i="1" dirty="0">
                <a:latin typeface="Times" charset="0"/>
              </a:rPr>
              <a:t>T</a:t>
            </a:r>
            <a:r>
              <a:rPr lang="en-US" sz="3400" i="1" baseline="-25000" dirty="0">
                <a:latin typeface="Times" charset="0"/>
              </a:rPr>
              <a:t>g</a:t>
            </a:r>
            <a:r>
              <a:rPr lang="en-US" sz="3400" dirty="0">
                <a:latin typeface="Times" charset="0"/>
              </a:rPr>
              <a:t>                    in the Laboratory and the Field</a:t>
            </a:r>
            <a:endParaRPr lang="en-US" sz="4000" dirty="0">
              <a:latin typeface="Times" charset="0"/>
            </a:endParaRPr>
          </a:p>
        </p:txBody>
      </p:sp>
      <p:sp>
        <p:nvSpPr>
          <p:cNvPr id="117766" name="Text Box 7"/>
          <p:cNvSpPr txBox="1">
            <a:spLocks noChangeArrowheads="1"/>
          </p:cNvSpPr>
          <p:nvPr/>
        </p:nvSpPr>
        <p:spPr bwMode="auto">
          <a:xfrm>
            <a:off x="1981200" y="3886201"/>
            <a:ext cx="289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Times" charset="0"/>
              </a:rPr>
              <a:t>Time of  Formation:</a:t>
            </a:r>
            <a:endParaRPr lang="en-US" sz="2000" dirty="0">
              <a:latin typeface="Times" charset="0"/>
            </a:endParaRPr>
          </a:p>
        </p:txBody>
      </p:sp>
      <p:sp>
        <p:nvSpPr>
          <p:cNvPr id="117767" name="Rectangle 8"/>
          <p:cNvSpPr>
            <a:spLocks noChangeArrowheads="1"/>
          </p:cNvSpPr>
          <p:nvPr/>
        </p:nvSpPr>
        <p:spPr bwMode="auto">
          <a:xfrm>
            <a:off x="7239000" y="1905000"/>
            <a:ext cx="3048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Times" charset="0"/>
              </a:rPr>
              <a:t>Estimated Time of  Formation:</a:t>
            </a:r>
          </a:p>
          <a:p>
            <a:r>
              <a:rPr lang="en-US" dirty="0">
                <a:latin typeface="Times" charset="0"/>
              </a:rPr>
              <a:t>   50 years </a:t>
            </a:r>
            <a:r>
              <a:rPr lang="en-US" u="sng" dirty="0">
                <a:latin typeface="Times" charset="0"/>
              </a:rPr>
              <a:t>~</a:t>
            </a:r>
            <a:r>
              <a:rPr lang="en-US" dirty="0">
                <a:latin typeface="Times" charset="0"/>
              </a:rPr>
              <a:t> 10</a:t>
            </a:r>
            <a:r>
              <a:rPr lang="en-US" baseline="30000" dirty="0">
                <a:latin typeface="Times" charset="0"/>
              </a:rPr>
              <a:t>22</a:t>
            </a:r>
            <a:r>
              <a:rPr lang="en-US" dirty="0">
                <a:latin typeface="Times" charset="0"/>
              </a:rPr>
              <a:t> picoseconds</a:t>
            </a:r>
          </a:p>
        </p:txBody>
      </p:sp>
      <p:sp>
        <p:nvSpPr>
          <p:cNvPr id="117768" name="Rectangle 9"/>
          <p:cNvSpPr>
            <a:spLocks noChangeArrowheads="1"/>
          </p:cNvSpPr>
          <p:nvPr/>
        </p:nvSpPr>
        <p:spPr bwMode="auto">
          <a:xfrm>
            <a:off x="4953001" y="2593976"/>
            <a:ext cx="657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latin typeface="Times" charset="0"/>
              </a:rPr>
              <a:t>~ 3m</a:t>
            </a:r>
          </a:p>
        </p:txBody>
      </p:sp>
      <p:sp>
        <p:nvSpPr>
          <p:cNvPr id="117769" name="Line 10"/>
          <p:cNvSpPr>
            <a:spLocks noChangeShapeType="1"/>
          </p:cNvSpPr>
          <p:nvPr/>
        </p:nvSpPr>
        <p:spPr bwMode="auto">
          <a:xfrm>
            <a:off x="6629400" y="3733800"/>
            <a:ext cx="0" cy="2362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7770" name="Text Box 11"/>
          <p:cNvSpPr txBox="1">
            <a:spLocks noChangeArrowheads="1"/>
          </p:cNvSpPr>
          <p:nvPr/>
        </p:nvSpPr>
        <p:spPr bwMode="auto">
          <a:xfrm>
            <a:off x="5867400" y="4800600"/>
            <a:ext cx="762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latin typeface="Times" charset="0"/>
              </a:rPr>
              <a:t>~ 3 m</a:t>
            </a:r>
            <a:endParaRPr lang="en-US" sz="2000" dirty="0">
              <a:latin typeface="Times" charset="0"/>
            </a:endParaRPr>
          </a:p>
        </p:txBody>
      </p:sp>
      <p:sp>
        <p:nvSpPr>
          <p:cNvPr id="117771" name="Rectangle 12"/>
          <p:cNvSpPr>
            <a:spLocks noChangeArrowheads="1"/>
          </p:cNvSpPr>
          <p:nvPr/>
        </p:nvSpPr>
        <p:spPr bwMode="auto">
          <a:xfrm>
            <a:off x="2133601" y="4191001"/>
            <a:ext cx="2657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" charset="0"/>
              </a:rPr>
              <a:t>5 hours </a:t>
            </a:r>
            <a:r>
              <a:rPr lang="en-US" u="sng" dirty="0">
                <a:latin typeface="Times" charset="0"/>
              </a:rPr>
              <a:t>~</a:t>
            </a:r>
            <a:r>
              <a:rPr lang="en-US" dirty="0">
                <a:latin typeface="Times" charset="0"/>
              </a:rPr>
              <a:t> 10</a:t>
            </a:r>
            <a:r>
              <a:rPr lang="en-US" baseline="30000" dirty="0">
                <a:latin typeface="Times" charset="0"/>
              </a:rPr>
              <a:t>17</a:t>
            </a:r>
            <a:r>
              <a:rPr lang="en-US" dirty="0">
                <a:latin typeface="Times" charset="0"/>
              </a:rPr>
              <a:t> picoseconds</a:t>
            </a:r>
            <a:endParaRPr lang="en-US" sz="2000" dirty="0">
              <a:latin typeface="Times" charset="0"/>
            </a:endParaRPr>
          </a:p>
        </p:txBody>
      </p:sp>
      <p:sp>
        <p:nvSpPr>
          <p:cNvPr id="117772" name="Rectangle 13"/>
          <p:cNvSpPr>
            <a:spLocks noChangeArrowheads="1"/>
          </p:cNvSpPr>
          <p:nvPr/>
        </p:nvSpPr>
        <p:spPr bwMode="auto">
          <a:xfrm>
            <a:off x="3200400" y="5715000"/>
            <a:ext cx="27432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dirty="0">
                <a:latin typeface="Times" charset="0"/>
              </a:rPr>
              <a:t>Silver Cliff District, Colorado</a:t>
            </a:r>
          </a:p>
          <a:p>
            <a:r>
              <a:rPr lang="en-US" sz="1600" dirty="0">
                <a:latin typeface="Times" charset="0"/>
              </a:rPr>
              <a:t>Formed in Late Eocene to Early Oligocene</a:t>
            </a:r>
            <a:endParaRPr lang="en-US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5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283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52400"/>
            <a:ext cx="5054600" cy="654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97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-39756"/>
            <a:ext cx="7405688" cy="457200"/>
          </a:xfr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ctr">
            <a:normAutofit fontScale="90000"/>
          </a:bodyPr>
          <a:lstStyle/>
          <a:p>
            <a:pPr algn="ctr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sz="3600" dirty="0">
                <a:latin typeface="Times New Roman" charset="0"/>
              </a:rPr>
              <a:t>   </a:t>
            </a:r>
            <a:r>
              <a:rPr lang="en-GB" sz="3200" dirty="0">
                <a:latin typeface="Times New Roman" charset="0"/>
              </a:rPr>
              <a:t>Crystallization vs. Glassy Dynamics</a:t>
            </a:r>
            <a:endParaRPr lang="en-GB" dirty="0" smtClean="0">
              <a:cs typeface="+mj-cs"/>
            </a:endParaRPr>
          </a:p>
        </p:txBody>
      </p:sp>
      <p:grpSp>
        <p:nvGrpSpPr>
          <p:cNvPr id="26626" name="Group 3"/>
          <p:cNvGrpSpPr>
            <a:grpSpLocks/>
          </p:cNvGrpSpPr>
          <p:nvPr/>
        </p:nvGrpSpPr>
        <p:grpSpPr bwMode="auto">
          <a:xfrm>
            <a:off x="2133600" y="381000"/>
            <a:ext cx="2209800" cy="2057400"/>
            <a:chOff x="501" y="1171"/>
            <a:chExt cx="1945" cy="1841"/>
          </a:xfrm>
        </p:grpSpPr>
        <p:sp>
          <p:nvSpPr>
            <p:cNvPr id="26660" name="Oval 4"/>
            <p:cNvSpPr>
              <a:spLocks noChangeArrowheads="1"/>
            </p:cNvSpPr>
            <p:nvPr/>
          </p:nvSpPr>
          <p:spPr bwMode="auto">
            <a:xfrm>
              <a:off x="1234" y="2243"/>
              <a:ext cx="215" cy="21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61" name="Oval 5"/>
            <p:cNvSpPr>
              <a:spLocks noChangeArrowheads="1"/>
            </p:cNvSpPr>
            <p:nvPr/>
          </p:nvSpPr>
          <p:spPr bwMode="auto">
            <a:xfrm>
              <a:off x="1450" y="2243"/>
              <a:ext cx="215" cy="21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62" name="Oval 6"/>
            <p:cNvSpPr>
              <a:spLocks noChangeArrowheads="1"/>
            </p:cNvSpPr>
            <p:nvPr/>
          </p:nvSpPr>
          <p:spPr bwMode="auto">
            <a:xfrm>
              <a:off x="1666" y="2243"/>
              <a:ext cx="215" cy="21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63" name="Oval 7"/>
            <p:cNvSpPr>
              <a:spLocks noChangeArrowheads="1"/>
            </p:cNvSpPr>
            <p:nvPr/>
          </p:nvSpPr>
          <p:spPr bwMode="auto">
            <a:xfrm>
              <a:off x="1017" y="2243"/>
              <a:ext cx="216" cy="21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64" name="Oval 8"/>
            <p:cNvSpPr>
              <a:spLocks noChangeArrowheads="1"/>
            </p:cNvSpPr>
            <p:nvPr/>
          </p:nvSpPr>
          <p:spPr bwMode="auto">
            <a:xfrm>
              <a:off x="1342" y="2427"/>
              <a:ext cx="216" cy="216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65" name="Oval 9"/>
            <p:cNvSpPr>
              <a:spLocks noChangeArrowheads="1"/>
            </p:cNvSpPr>
            <p:nvPr/>
          </p:nvSpPr>
          <p:spPr bwMode="auto">
            <a:xfrm>
              <a:off x="1559" y="2427"/>
              <a:ext cx="215" cy="216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66" name="Oval 10"/>
            <p:cNvSpPr>
              <a:spLocks noChangeArrowheads="1"/>
            </p:cNvSpPr>
            <p:nvPr/>
          </p:nvSpPr>
          <p:spPr bwMode="auto">
            <a:xfrm>
              <a:off x="1776" y="2427"/>
              <a:ext cx="215" cy="216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67" name="Oval 11"/>
            <p:cNvSpPr>
              <a:spLocks noChangeArrowheads="1"/>
            </p:cNvSpPr>
            <p:nvPr/>
          </p:nvSpPr>
          <p:spPr bwMode="auto">
            <a:xfrm>
              <a:off x="1126" y="2427"/>
              <a:ext cx="216" cy="216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68" name="Oval 12"/>
            <p:cNvSpPr>
              <a:spLocks noChangeArrowheads="1"/>
            </p:cNvSpPr>
            <p:nvPr/>
          </p:nvSpPr>
          <p:spPr bwMode="auto">
            <a:xfrm>
              <a:off x="1233" y="1871"/>
              <a:ext cx="215" cy="216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69" name="Oval 13"/>
            <p:cNvSpPr>
              <a:spLocks noChangeArrowheads="1"/>
            </p:cNvSpPr>
            <p:nvPr/>
          </p:nvSpPr>
          <p:spPr bwMode="auto">
            <a:xfrm>
              <a:off x="1440" y="1872"/>
              <a:ext cx="215" cy="216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70" name="Oval 14"/>
            <p:cNvSpPr>
              <a:spLocks noChangeArrowheads="1"/>
            </p:cNvSpPr>
            <p:nvPr/>
          </p:nvSpPr>
          <p:spPr bwMode="auto">
            <a:xfrm>
              <a:off x="1666" y="1871"/>
              <a:ext cx="215" cy="216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71" name="Oval 15"/>
            <p:cNvSpPr>
              <a:spLocks noChangeArrowheads="1"/>
            </p:cNvSpPr>
            <p:nvPr/>
          </p:nvSpPr>
          <p:spPr bwMode="auto">
            <a:xfrm>
              <a:off x="1017" y="1871"/>
              <a:ext cx="216" cy="216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72" name="Oval 16"/>
            <p:cNvSpPr>
              <a:spLocks noChangeArrowheads="1"/>
            </p:cNvSpPr>
            <p:nvPr/>
          </p:nvSpPr>
          <p:spPr bwMode="auto">
            <a:xfrm>
              <a:off x="1342" y="2056"/>
              <a:ext cx="215" cy="21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73" name="Oval 17"/>
            <p:cNvSpPr>
              <a:spLocks noChangeArrowheads="1"/>
            </p:cNvSpPr>
            <p:nvPr/>
          </p:nvSpPr>
          <p:spPr bwMode="auto">
            <a:xfrm>
              <a:off x="1559" y="2056"/>
              <a:ext cx="215" cy="21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74" name="Oval 18"/>
            <p:cNvSpPr>
              <a:spLocks noChangeArrowheads="1"/>
            </p:cNvSpPr>
            <p:nvPr/>
          </p:nvSpPr>
          <p:spPr bwMode="auto">
            <a:xfrm>
              <a:off x="1775" y="2056"/>
              <a:ext cx="216" cy="21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75" name="Oval 19"/>
            <p:cNvSpPr>
              <a:spLocks noChangeArrowheads="1"/>
            </p:cNvSpPr>
            <p:nvPr/>
          </p:nvSpPr>
          <p:spPr bwMode="auto">
            <a:xfrm>
              <a:off x="1126" y="2056"/>
              <a:ext cx="215" cy="21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76" name="Oval 20"/>
            <p:cNvSpPr>
              <a:spLocks noChangeArrowheads="1"/>
            </p:cNvSpPr>
            <p:nvPr/>
          </p:nvSpPr>
          <p:spPr bwMode="auto">
            <a:xfrm>
              <a:off x="909" y="2056"/>
              <a:ext cx="216" cy="21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77" name="Oval 21"/>
            <p:cNvSpPr>
              <a:spLocks noChangeArrowheads="1"/>
            </p:cNvSpPr>
            <p:nvPr/>
          </p:nvSpPr>
          <p:spPr bwMode="auto">
            <a:xfrm>
              <a:off x="1311" y="1436"/>
              <a:ext cx="216" cy="216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78" name="Oval 22"/>
            <p:cNvSpPr>
              <a:spLocks noChangeArrowheads="1"/>
            </p:cNvSpPr>
            <p:nvPr/>
          </p:nvSpPr>
          <p:spPr bwMode="auto">
            <a:xfrm>
              <a:off x="501" y="1839"/>
              <a:ext cx="216" cy="216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79" name="Oval 23"/>
            <p:cNvSpPr>
              <a:spLocks noChangeArrowheads="1"/>
            </p:cNvSpPr>
            <p:nvPr/>
          </p:nvSpPr>
          <p:spPr bwMode="auto">
            <a:xfrm>
              <a:off x="726" y="1451"/>
              <a:ext cx="215" cy="21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80" name="Oval 24"/>
            <p:cNvSpPr>
              <a:spLocks noChangeArrowheads="1"/>
            </p:cNvSpPr>
            <p:nvPr/>
          </p:nvSpPr>
          <p:spPr bwMode="auto">
            <a:xfrm>
              <a:off x="1985" y="1285"/>
              <a:ext cx="215" cy="21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81" name="Oval 25"/>
            <p:cNvSpPr>
              <a:spLocks noChangeArrowheads="1"/>
            </p:cNvSpPr>
            <p:nvPr/>
          </p:nvSpPr>
          <p:spPr bwMode="auto">
            <a:xfrm>
              <a:off x="1890" y="1701"/>
              <a:ext cx="216" cy="216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82" name="Oval 26"/>
            <p:cNvSpPr>
              <a:spLocks noChangeArrowheads="1"/>
            </p:cNvSpPr>
            <p:nvPr/>
          </p:nvSpPr>
          <p:spPr bwMode="auto">
            <a:xfrm>
              <a:off x="2090" y="2208"/>
              <a:ext cx="216" cy="216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83" name="Oval 27"/>
            <p:cNvSpPr>
              <a:spLocks noChangeArrowheads="1"/>
            </p:cNvSpPr>
            <p:nvPr/>
          </p:nvSpPr>
          <p:spPr bwMode="auto">
            <a:xfrm>
              <a:off x="652" y="2261"/>
              <a:ext cx="216" cy="216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84" name="Oval 28"/>
            <p:cNvSpPr>
              <a:spLocks noChangeArrowheads="1"/>
            </p:cNvSpPr>
            <p:nvPr/>
          </p:nvSpPr>
          <p:spPr bwMode="auto">
            <a:xfrm>
              <a:off x="537" y="2687"/>
              <a:ext cx="216" cy="21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85" name="Oval 29"/>
            <p:cNvSpPr>
              <a:spLocks noChangeArrowheads="1"/>
            </p:cNvSpPr>
            <p:nvPr/>
          </p:nvSpPr>
          <p:spPr bwMode="auto">
            <a:xfrm>
              <a:off x="955" y="2682"/>
              <a:ext cx="216" cy="216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86" name="Oval 30"/>
            <p:cNvSpPr>
              <a:spLocks noChangeArrowheads="1"/>
            </p:cNvSpPr>
            <p:nvPr/>
          </p:nvSpPr>
          <p:spPr bwMode="auto">
            <a:xfrm>
              <a:off x="1290" y="2796"/>
              <a:ext cx="216" cy="216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87" name="Oval 31"/>
            <p:cNvSpPr>
              <a:spLocks noChangeArrowheads="1"/>
            </p:cNvSpPr>
            <p:nvPr/>
          </p:nvSpPr>
          <p:spPr bwMode="auto">
            <a:xfrm>
              <a:off x="1807" y="2668"/>
              <a:ext cx="216" cy="216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88" name="Oval 32"/>
            <p:cNvSpPr>
              <a:spLocks noChangeArrowheads="1"/>
            </p:cNvSpPr>
            <p:nvPr/>
          </p:nvSpPr>
          <p:spPr bwMode="auto">
            <a:xfrm>
              <a:off x="1530" y="1611"/>
              <a:ext cx="216" cy="216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89" name="Oval 33"/>
            <p:cNvSpPr>
              <a:spLocks noChangeArrowheads="1"/>
            </p:cNvSpPr>
            <p:nvPr/>
          </p:nvSpPr>
          <p:spPr bwMode="auto">
            <a:xfrm>
              <a:off x="1012" y="1171"/>
              <a:ext cx="216" cy="216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90" name="Oval 34"/>
            <p:cNvSpPr>
              <a:spLocks noChangeArrowheads="1"/>
            </p:cNvSpPr>
            <p:nvPr/>
          </p:nvSpPr>
          <p:spPr bwMode="auto">
            <a:xfrm>
              <a:off x="2231" y="2559"/>
              <a:ext cx="215" cy="216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6691" name="Freeform 35"/>
            <p:cNvSpPr>
              <a:spLocks noChangeArrowheads="1"/>
            </p:cNvSpPr>
            <p:nvPr/>
          </p:nvSpPr>
          <p:spPr bwMode="auto">
            <a:xfrm>
              <a:off x="858" y="1795"/>
              <a:ext cx="1207" cy="895"/>
            </a:xfrm>
            <a:custGeom>
              <a:avLst/>
              <a:gdLst>
                <a:gd name="T0" fmla="*/ 307 w 5863"/>
                <a:gd name="T1" fmla="*/ 876 h 4346"/>
                <a:gd name="T2" fmla="*/ 150 w 5863"/>
                <a:gd name="T3" fmla="*/ 724 h 4346"/>
                <a:gd name="T4" fmla="*/ 61 w 5863"/>
                <a:gd name="T5" fmla="*/ 553 h 4346"/>
                <a:gd name="T6" fmla="*/ 9 w 5863"/>
                <a:gd name="T7" fmla="*/ 382 h 4346"/>
                <a:gd name="T8" fmla="*/ 9 w 5863"/>
                <a:gd name="T9" fmla="*/ 212 h 4346"/>
                <a:gd name="T10" fmla="*/ 124 w 5863"/>
                <a:gd name="T11" fmla="*/ 69 h 4346"/>
                <a:gd name="T12" fmla="*/ 281 w 5863"/>
                <a:gd name="T13" fmla="*/ 22 h 4346"/>
                <a:gd name="T14" fmla="*/ 438 w 5863"/>
                <a:gd name="T15" fmla="*/ 3 h 4346"/>
                <a:gd name="T16" fmla="*/ 600 w 5863"/>
                <a:gd name="T17" fmla="*/ 27 h 4346"/>
                <a:gd name="T18" fmla="*/ 757 w 5863"/>
                <a:gd name="T19" fmla="*/ 41 h 4346"/>
                <a:gd name="T20" fmla="*/ 914 w 5863"/>
                <a:gd name="T21" fmla="*/ 55 h 4346"/>
                <a:gd name="T22" fmla="*/ 1071 w 5863"/>
                <a:gd name="T23" fmla="*/ 122 h 4346"/>
                <a:gd name="T24" fmla="*/ 1165 w 5863"/>
                <a:gd name="T25" fmla="*/ 297 h 4346"/>
                <a:gd name="T26" fmla="*/ 1191 w 5863"/>
                <a:gd name="T27" fmla="*/ 472 h 4346"/>
                <a:gd name="T28" fmla="*/ 1207 w 5863"/>
                <a:gd name="T29" fmla="*/ 643 h 4346"/>
                <a:gd name="T30" fmla="*/ 1160 w 5863"/>
                <a:gd name="T31" fmla="*/ 814 h 4346"/>
                <a:gd name="T32" fmla="*/ 1003 w 5863"/>
                <a:gd name="T33" fmla="*/ 861 h 4346"/>
                <a:gd name="T34" fmla="*/ 846 w 5863"/>
                <a:gd name="T35" fmla="*/ 880 h 4346"/>
                <a:gd name="T36" fmla="*/ 678 w 5863"/>
                <a:gd name="T37" fmla="*/ 880 h 4346"/>
                <a:gd name="T38" fmla="*/ 516 w 5863"/>
                <a:gd name="T39" fmla="*/ 885 h 4346"/>
                <a:gd name="T40" fmla="*/ 354 w 5863"/>
                <a:gd name="T41" fmla="*/ 890 h 4346"/>
                <a:gd name="T42" fmla="*/ 302 w 5863"/>
                <a:gd name="T43" fmla="*/ 866 h 4346"/>
                <a:gd name="T44" fmla="*/ 302 w 5863"/>
                <a:gd name="T45" fmla="*/ 866 h 4346"/>
                <a:gd name="T46" fmla="*/ 307 w 5863"/>
                <a:gd name="T47" fmla="*/ 876 h 434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5863" h="4346">
                  <a:moveTo>
                    <a:pt x="1491" y="4252"/>
                  </a:moveTo>
                  <a:cubicBezTo>
                    <a:pt x="1329" y="3907"/>
                    <a:pt x="960" y="3801"/>
                    <a:pt x="728" y="3515"/>
                  </a:cubicBezTo>
                  <a:cubicBezTo>
                    <a:pt x="521" y="3256"/>
                    <a:pt x="485" y="2947"/>
                    <a:pt x="297" y="2686"/>
                  </a:cubicBezTo>
                  <a:cubicBezTo>
                    <a:pt x="124" y="2448"/>
                    <a:pt x="66" y="2144"/>
                    <a:pt x="42" y="1857"/>
                  </a:cubicBezTo>
                  <a:cubicBezTo>
                    <a:pt x="19" y="1582"/>
                    <a:pt x="75" y="1301"/>
                    <a:pt x="42" y="1028"/>
                  </a:cubicBezTo>
                  <a:cubicBezTo>
                    <a:pt x="0" y="678"/>
                    <a:pt x="302" y="413"/>
                    <a:pt x="601" y="337"/>
                  </a:cubicBezTo>
                  <a:cubicBezTo>
                    <a:pt x="858" y="272"/>
                    <a:pt x="1117" y="211"/>
                    <a:pt x="1363" y="107"/>
                  </a:cubicBezTo>
                  <a:cubicBezTo>
                    <a:pt x="1603" y="7"/>
                    <a:pt x="1871" y="28"/>
                    <a:pt x="2126" y="15"/>
                  </a:cubicBezTo>
                  <a:cubicBezTo>
                    <a:pt x="2395" y="0"/>
                    <a:pt x="2657" y="62"/>
                    <a:pt x="2913" y="129"/>
                  </a:cubicBezTo>
                  <a:cubicBezTo>
                    <a:pt x="3160" y="194"/>
                    <a:pt x="3421" y="210"/>
                    <a:pt x="3676" y="199"/>
                  </a:cubicBezTo>
                  <a:cubicBezTo>
                    <a:pt x="3934" y="188"/>
                    <a:pt x="4177" y="304"/>
                    <a:pt x="4439" y="268"/>
                  </a:cubicBezTo>
                  <a:cubicBezTo>
                    <a:pt x="4718" y="229"/>
                    <a:pt x="5061" y="295"/>
                    <a:pt x="5200" y="590"/>
                  </a:cubicBezTo>
                  <a:cubicBezTo>
                    <a:pt x="5338" y="881"/>
                    <a:pt x="5571" y="1131"/>
                    <a:pt x="5658" y="1442"/>
                  </a:cubicBezTo>
                  <a:cubicBezTo>
                    <a:pt x="5737" y="1723"/>
                    <a:pt x="5792" y="1985"/>
                    <a:pt x="5786" y="2294"/>
                  </a:cubicBezTo>
                  <a:cubicBezTo>
                    <a:pt x="5780" y="2572"/>
                    <a:pt x="5862" y="2844"/>
                    <a:pt x="5862" y="3123"/>
                  </a:cubicBezTo>
                  <a:cubicBezTo>
                    <a:pt x="5862" y="3410"/>
                    <a:pt x="5803" y="3686"/>
                    <a:pt x="5633" y="3952"/>
                  </a:cubicBezTo>
                  <a:cubicBezTo>
                    <a:pt x="5418" y="4291"/>
                    <a:pt x="5136" y="4143"/>
                    <a:pt x="4870" y="4183"/>
                  </a:cubicBezTo>
                  <a:cubicBezTo>
                    <a:pt x="4617" y="4220"/>
                    <a:pt x="4370" y="4294"/>
                    <a:pt x="4108" y="4275"/>
                  </a:cubicBezTo>
                  <a:cubicBezTo>
                    <a:pt x="3838" y="4255"/>
                    <a:pt x="3564" y="4272"/>
                    <a:pt x="3295" y="4275"/>
                  </a:cubicBezTo>
                  <a:cubicBezTo>
                    <a:pt x="3031" y="4277"/>
                    <a:pt x="2770" y="4290"/>
                    <a:pt x="2508" y="4298"/>
                  </a:cubicBezTo>
                  <a:cubicBezTo>
                    <a:pt x="2242" y="4305"/>
                    <a:pt x="1983" y="4345"/>
                    <a:pt x="1720" y="4321"/>
                  </a:cubicBezTo>
                  <a:lnTo>
                    <a:pt x="1466" y="4206"/>
                  </a:lnTo>
                  <a:lnTo>
                    <a:pt x="1491" y="4252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26627" name="Group 36"/>
          <p:cNvGrpSpPr>
            <a:grpSpLocks/>
          </p:cNvGrpSpPr>
          <p:nvPr/>
        </p:nvGrpSpPr>
        <p:grpSpPr bwMode="auto">
          <a:xfrm>
            <a:off x="2590800" y="2438400"/>
            <a:ext cx="1371600" cy="274638"/>
            <a:chOff x="1037" y="3418"/>
            <a:chExt cx="1159" cy="253"/>
          </a:xfrm>
        </p:grpSpPr>
        <p:sp>
          <p:nvSpPr>
            <p:cNvPr id="26658" name="Line 37"/>
            <p:cNvSpPr>
              <a:spLocks noChangeShapeType="1"/>
            </p:cNvSpPr>
            <p:nvPr/>
          </p:nvSpPr>
          <p:spPr bwMode="auto">
            <a:xfrm>
              <a:off x="1037" y="3544"/>
              <a:ext cx="115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lg" len="lg"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 anchorCtr="1">
              <a:spAutoFit/>
            </a:bodyPr>
            <a:lstStyle/>
            <a:p>
              <a:endParaRPr lang="en-US" dirty="0"/>
            </a:p>
          </p:txBody>
        </p:sp>
        <p:sp>
          <p:nvSpPr>
            <p:cNvPr id="26659" name="Text Box 38"/>
            <p:cNvSpPr txBox="1">
              <a:spLocks noChangeArrowheads="1"/>
            </p:cNvSpPr>
            <p:nvPr/>
          </p:nvSpPr>
          <p:spPr bwMode="auto">
            <a:xfrm>
              <a:off x="1037" y="3418"/>
              <a:ext cx="1159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 anchorCtr="1">
              <a:spAutoFit/>
            </a:bodyPr>
            <a:lstStyle>
              <a:lvl1pPr defTabSz="828675" eaLnBrk="0" hangingPunct="0">
                <a:tabLst>
                  <a:tab pos="657225" algn="l"/>
                  <a:tab pos="1312863" algn="l"/>
                </a:tabLs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828675" eaLnBrk="0" hangingPunct="0">
                <a:tabLst>
                  <a:tab pos="657225" algn="l"/>
                  <a:tab pos="1312863" algn="l"/>
                </a:tabLs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828675" eaLnBrk="0" hangingPunct="0">
                <a:tabLst>
                  <a:tab pos="657225" algn="l"/>
                  <a:tab pos="1312863" algn="l"/>
                </a:tabLs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828675" eaLnBrk="0" hangingPunct="0">
                <a:tabLst>
                  <a:tab pos="657225" algn="l"/>
                  <a:tab pos="1312863" algn="l"/>
                </a:tabLs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828675" eaLnBrk="0" hangingPunct="0">
                <a:tabLst>
                  <a:tab pos="657225" algn="l"/>
                  <a:tab pos="1312863" algn="l"/>
                </a:tabLs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</a:tabLs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</a:tabLs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</a:tabLs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</a:tabLs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sz="1800" dirty="0">
                  <a:latin typeface="Nimbus Roman No9 L" charset="0"/>
                </a:rPr>
                <a:t>N</a:t>
              </a:r>
              <a:r>
                <a:rPr lang="en-GB" sz="1800" baseline="33000" dirty="0">
                  <a:latin typeface="Nimbus Roman No9 L" charset="0"/>
                </a:rPr>
                <a:t>1/3</a:t>
              </a:r>
            </a:p>
          </p:txBody>
        </p:sp>
      </p:grpSp>
      <p:sp>
        <p:nvSpPr>
          <p:cNvPr id="26628" name="Text Box 39"/>
          <p:cNvSpPr txBox="1">
            <a:spLocks noChangeArrowheads="1"/>
          </p:cNvSpPr>
          <p:nvPr/>
        </p:nvSpPr>
        <p:spPr bwMode="auto">
          <a:xfrm>
            <a:off x="1752600" y="914401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tabLst>
                <a:tab pos="657225" algn="l"/>
                <a:tab pos="13128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 dirty="0">
                <a:latin typeface="Nimbus Roman No9 L" charset="0"/>
              </a:rPr>
              <a:t>crystallite</a:t>
            </a:r>
            <a:endParaRPr lang="en-GB" sz="2200" dirty="0">
              <a:latin typeface="Nimbus Roman No9 L" charset="0"/>
            </a:endParaRPr>
          </a:p>
        </p:txBody>
      </p:sp>
      <p:sp>
        <p:nvSpPr>
          <p:cNvPr id="26629" name="Line 40"/>
          <p:cNvSpPr>
            <a:spLocks noChangeShapeType="1"/>
          </p:cNvSpPr>
          <p:nvPr/>
        </p:nvSpPr>
        <p:spPr bwMode="auto">
          <a:xfrm>
            <a:off x="1981200" y="1143000"/>
            <a:ext cx="60960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630" name="Text Box 41"/>
          <p:cNvSpPr txBox="1">
            <a:spLocks noChangeArrowheads="1"/>
          </p:cNvSpPr>
          <p:nvPr/>
        </p:nvSpPr>
        <p:spPr bwMode="auto">
          <a:xfrm>
            <a:off x="1828800" y="3048001"/>
            <a:ext cx="3317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tabLst>
                <a:tab pos="6572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 eaLnBrk="0" hangingPunct="0">
              <a:tabLst>
                <a:tab pos="6572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 eaLnBrk="0" hangingPunct="0">
              <a:tabLst>
                <a:tab pos="6572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 eaLnBrk="0" hangingPunct="0">
              <a:tabLst>
                <a:tab pos="6572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 eaLnBrk="0" hangingPunct="0">
              <a:tabLst>
                <a:tab pos="6572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 dirty="0">
                <a:latin typeface="Nimbus Roman No9 L" charset="0"/>
              </a:rPr>
              <a:t>F</a:t>
            </a:r>
            <a:endParaRPr lang="en-GB" sz="2200" dirty="0">
              <a:latin typeface="Nimbus Roman No9 L" charset="0"/>
            </a:endParaRPr>
          </a:p>
        </p:txBody>
      </p:sp>
      <p:grpSp>
        <p:nvGrpSpPr>
          <p:cNvPr id="26631" name="Group 42"/>
          <p:cNvGrpSpPr>
            <a:grpSpLocks/>
          </p:cNvGrpSpPr>
          <p:nvPr/>
        </p:nvGrpSpPr>
        <p:grpSpPr bwMode="auto">
          <a:xfrm>
            <a:off x="2057400" y="2590800"/>
            <a:ext cx="2209800" cy="2286000"/>
            <a:chOff x="3360" y="1419"/>
            <a:chExt cx="1829" cy="1765"/>
          </a:xfrm>
        </p:grpSpPr>
        <p:sp>
          <p:nvSpPr>
            <p:cNvPr id="26655" name="Line 43"/>
            <p:cNvSpPr>
              <a:spLocks noChangeShapeType="1"/>
            </p:cNvSpPr>
            <p:nvPr/>
          </p:nvSpPr>
          <p:spPr bwMode="auto">
            <a:xfrm flipV="1">
              <a:off x="3367" y="1419"/>
              <a:ext cx="1" cy="12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656" name="Line 44"/>
            <p:cNvSpPr>
              <a:spLocks noChangeShapeType="1"/>
            </p:cNvSpPr>
            <p:nvPr/>
          </p:nvSpPr>
          <p:spPr bwMode="auto">
            <a:xfrm>
              <a:off x="3360" y="2736"/>
              <a:ext cx="1829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657" name="Freeform 45"/>
            <p:cNvSpPr>
              <a:spLocks noChangeArrowheads="1"/>
            </p:cNvSpPr>
            <p:nvPr/>
          </p:nvSpPr>
          <p:spPr bwMode="auto">
            <a:xfrm>
              <a:off x="3367" y="1686"/>
              <a:ext cx="1563" cy="1498"/>
            </a:xfrm>
            <a:custGeom>
              <a:avLst/>
              <a:gdLst>
                <a:gd name="T0" fmla="*/ 0 w 7598"/>
                <a:gd name="T1" fmla="*/ 1025 h 7281"/>
                <a:gd name="T2" fmla="*/ 1563 w 7598"/>
                <a:gd name="T3" fmla="*/ 1498 h 728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598" h="7281">
                  <a:moveTo>
                    <a:pt x="0" y="4981"/>
                  </a:moveTo>
                  <a:cubicBezTo>
                    <a:pt x="2882" y="0"/>
                    <a:pt x="7597" y="7280"/>
                    <a:pt x="7597" y="728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6632" name="Text Box 46"/>
          <p:cNvSpPr txBox="1">
            <a:spLocks noChangeArrowheads="1"/>
          </p:cNvSpPr>
          <p:nvPr/>
        </p:nvSpPr>
        <p:spPr bwMode="auto">
          <a:xfrm>
            <a:off x="1597026" y="4572000"/>
            <a:ext cx="183197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tabLst>
                <a:tab pos="657225" algn="l"/>
                <a:tab pos="13128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400" dirty="0">
                <a:latin typeface="Nimbus Roman No9 L" charset="0"/>
              </a:rPr>
              <a:t>large surface cost</a:t>
            </a:r>
            <a:endParaRPr lang="en-GB" sz="2200" dirty="0">
              <a:latin typeface="Nimbus Roman No9 L" charset="0"/>
            </a:endParaRPr>
          </a:p>
        </p:txBody>
      </p:sp>
      <p:sp>
        <p:nvSpPr>
          <p:cNvPr id="26633" name="Line 47"/>
          <p:cNvSpPr>
            <a:spLocks noChangeShapeType="1"/>
          </p:cNvSpPr>
          <p:nvPr/>
        </p:nvSpPr>
        <p:spPr bwMode="auto">
          <a:xfrm flipV="1">
            <a:off x="1752600" y="4191000"/>
            <a:ext cx="4572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634" name="Text Box 48"/>
          <p:cNvSpPr txBox="1">
            <a:spLocks noChangeArrowheads="1"/>
          </p:cNvSpPr>
          <p:nvPr/>
        </p:nvSpPr>
        <p:spPr bwMode="auto">
          <a:xfrm>
            <a:off x="2971801" y="2895600"/>
            <a:ext cx="17240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tabLst>
                <a:tab pos="657225" algn="l"/>
                <a:tab pos="1312863" algn="l"/>
                <a:tab pos="1970088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400" dirty="0">
                <a:latin typeface="Nimbus Roman No9 L" charset="0"/>
              </a:rPr>
              <a:t>critical nucleus size</a:t>
            </a:r>
            <a:endParaRPr lang="en-GB" sz="2200" dirty="0">
              <a:latin typeface="Nimbus Roman No9 L" charset="0"/>
            </a:endParaRPr>
          </a:p>
        </p:txBody>
      </p:sp>
      <p:sp>
        <p:nvSpPr>
          <p:cNvPr id="26635" name="Line 49"/>
          <p:cNvSpPr>
            <a:spLocks noChangeShapeType="1"/>
          </p:cNvSpPr>
          <p:nvPr/>
        </p:nvSpPr>
        <p:spPr bwMode="auto">
          <a:xfrm flipH="1">
            <a:off x="2743201" y="3124200"/>
            <a:ext cx="333375" cy="609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636" name="Text Box 50"/>
          <p:cNvSpPr txBox="1">
            <a:spLocks noChangeArrowheads="1"/>
          </p:cNvSpPr>
          <p:nvPr/>
        </p:nvSpPr>
        <p:spPr bwMode="auto">
          <a:xfrm>
            <a:off x="4267200" y="5486400"/>
            <a:ext cx="17526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tabLst>
                <a:tab pos="657225" algn="l"/>
                <a:tab pos="1312863" algn="l"/>
                <a:tab pos="1970088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400" dirty="0">
                <a:latin typeface="Nimbus Roman No9 L" charset="0"/>
              </a:rPr>
              <a:t>Free energy gap</a:t>
            </a:r>
            <a:endParaRPr lang="en-GB" sz="2200" dirty="0">
              <a:latin typeface="Nimbus Roman No9 L" charset="0"/>
            </a:endParaRPr>
          </a:p>
        </p:txBody>
      </p:sp>
      <p:sp>
        <p:nvSpPr>
          <p:cNvPr id="26637" name="Text Box 51"/>
          <p:cNvSpPr txBox="1">
            <a:spLocks noChangeArrowheads="1"/>
          </p:cNvSpPr>
          <p:nvPr/>
        </p:nvSpPr>
        <p:spPr bwMode="auto">
          <a:xfrm>
            <a:off x="1524000" y="5029200"/>
            <a:ext cx="3276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dirty="0">
                <a:latin typeface="Nimbus Roman No9 L" charset="0"/>
              </a:rPr>
              <a:t>F(N) =  -</a:t>
            </a:r>
            <a:r>
              <a:rPr lang="en-GB" sz="1800" dirty="0">
                <a:latin typeface="Nimbus Roman No9 L" charset="0"/>
                <a:cs typeface="Nimbus Roman No9 L" charset="0"/>
              </a:rPr>
              <a:t>Δƒ N + </a:t>
            </a:r>
            <a:r>
              <a:rPr lang="en-GB" sz="1800" dirty="0">
                <a:latin typeface="Nimbus Roman No9 L" charset="0"/>
                <a:cs typeface="Nimbus Roman No9 L" charset="0"/>
                <a:sym typeface="Symbol" charset="0"/>
              </a:rPr>
              <a:t></a:t>
            </a:r>
            <a:r>
              <a:rPr lang="en-GB" sz="1800" dirty="0">
                <a:latin typeface="Nimbus Roman No9 L" charset="0"/>
                <a:cs typeface="Nimbus Roman No9 L" charset="0"/>
              </a:rPr>
              <a:t> N</a:t>
            </a:r>
            <a:r>
              <a:rPr lang="en-GB" sz="1800" baseline="33000" dirty="0">
                <a:latin typeface="Nimbus Roman No9 L" charset="0"/>
                <a:cs typeface="Nimbus Roman No9 L" charset="0"/>
              </a:rPr>
              <a:t>2/3</a:t>
            </a:r>
          </a:p>
        </p:txBody>
      </p:sp>
      <p:sp>
        <p:nvSpPr>
          <p:cNvPr id="26638" name="Rectangle 52"/>
          <p:cNvSpPr>
            <a:spLocks noChangeArrowheads="1"/>
          </p:cNvSpPr>
          <p:nvPr/>
        </p:nvSpPr>
        <p:spPr bwMode="auto">
          <a:xfrm>
            <a:off x="2971800" y="5410201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GB" dirty="0">
                <a:latin typeface="Nimbus Roman No9 L" charset="0"/>
                <a:cs typeface="Nimbus Roman No9 L" charset="0"/>
              </a:rPr>
              <a:t>(ΔE</a:t>
            </a:r>
            <a:r>
              <a:rPr lang="en-GB" baseline="-25000" dirty="0">
                <a:cs typeface="Nimbus Roman No9 L" charset="0"/>
              </a:rPr>
              <a:t>s</a:t>
            </a:r>
            <a:r>
              <a:rPr lang="en-GB" dirty="0">
                <a:latin typeface="Nimbus Roman No9 L" charset="0"/>
                <a:cs typeface="Nimbus Roman No9 L" charset="0"/>
              </a:rPr>
              <a:t> - TS</a:t>
            </a:r>
            <a:r>
              <a:rPr lang="en-GB" baseline="-25000" dirty="0">
                <a:cs typeface="Nimbus Roman No9 L" charset="0"/>
              </a:rPr>
              <a:t>c</a:t>
            </a:r>
            <a:r>
              <a:rPr lang="en-GB" dirty="0">
                <a:latin typeface="Nimbus Roman No9 L" charset="0"/>
                <a:cs typeface="Nimbus Roman No9 L" charset="0"/>
              </a:rPr>
              <a:t>),</a:t>
            </a:r>
            <a:endParaRPr lang="en-US" sz="2500" baseline="33000" dirty="0">
              <a:latin typeface="Nimbus Roman No9 L" charset="0"/>
              <a:cs typeface="Nimbus Roman No9 L" charset="0"/>
            </a:endParaRPr>
          </a:p>
        </p:txBody>
      </p:sp>
      <p:sp>
        <p:nvSpPr>
          <p:cNvPr id="26639" name="Text Box 53"/>
          <p:cNvSpPr txBox="1">
            <a:spLocks noChangeArrowheads="1"/>
          </p:cNvSpPr>
          <p:nvPr/>
        </p:nvSpPr>
        <p:spPr bwMode="auto">
          <a:xfrm>
            <a:off x="3886200" y="4572001"/>
            <a:ext cx="2174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tabLst>
                <a:tab pos="6572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 eaLnBrk="0" hangingPunct="0">
              <a:tabLst>
                <a:tab pos="6572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 eaLnBrk="0" hangingPunct="0">
              <a:tabLst>
                <a:tab pos="6572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 eaLnBrk="0" hangingPunct="0">
              <a:tabLst>
                <a:tab pos="6572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 eaLnBrk="0" hangingPunct="0">
              <a:tabLst>
                <a:tab pos="6572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</a:tabLs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 dirty="0">
                <a:latin typeface="Nimbus Roman No9 L" charset="0"/>
              </a:rPr>
              <a:t>N</a:t>
            </a:r>
            <a:endParaRPr lang="en-GB" sz="2200" dirty="0">
              <a:latin typeface="Nimbus Roman No9 L" charset="0"/>
            </a:endParaRPr>
          </a:p>
        </p:txBody>
      </p:sp>
      <p:sp>
        <p:nvSpPr>
          <p:cNvPr id="26640" name="Line 54"/>
          <p:cNvSpPr>
            <a:spLocks noChangeShapeType="1"/>
          </p:cNvSpPr>
          <p:nvPr/>
        </p:nvSpPr>
        <p:spPr bwMode="auto">
          <a:xfrm>
            <a:off x="2438400" y="5562600"/>
            <a:ext cx="609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6641" name="Line 55"/>
          <p:cNvSpPr>
            <a:spLocks noChangeShapeType="1"/>
          </p:cNvSpPr>
          <p:nvPr/>
        </p:nvSpPr>
        <p:spPr bwMode="auto">
          <a:xfrm flipV="1">
            <a:off x="2438400" y="5257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6642" name="Picture 56" descr="Slid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838200"/>
            <a:ext cx="55626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3" name="Text Box 57"/>
          <p:cNvSpPr txBox="1">
            <a:spLocks noChangeArrowheads="1"/>
          </p:cNvSpPr>
          <p:nvPr/>
        </p:nvSpPr>
        <p:spPr bwMode="auto">
          <a:xfrm>
            <a:off x="5486400" y="4572000"/>
            <a:ext cx="266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/>
              <a:t>F(N) = -  Ts</a:t>
            </a:r>
            <a:r>
              <a:rPr lang="en-US" sz="1800" baseline="-25000" dirty="0"/>
              <a:t>c</a:t>
            </a:r>
            <a:r>
              <a:rPr lang="en-US" sz="1800" dirty="0"/>
              <a:t>N +  </a:t>
            </a:r>
            <a:r>
              <a:rPr lang="en-US" sz="1800" dirty="0">
                <a:sym typeface="Symbol" charset="0"/>
              </a:rPr>
              <a:t></a:t>
            </a:r>
            <a:r>
              <a:rPr lang="en-US" sz="1800" dirty="0"/>
              <a:t>N</a:t>
            </a:r>
            <a:r>
              <a:rPr lang="en-US" sz="1800" baseline="30000" dirty="0"/>
              <a:t>1/2</a:t>
            </a:r>
            <a:endParaRPr lang="en-US" sz="2400" baseline="30000" dirty="0">
              <a:solidFill>
                <a:srgbClr val="1558CF"/>
              </a:solidFill>
            </a:endParaRPr>
          </a:p>
          <a:p>
            <a:pPr>
              <a:spcBef>
                <a:spcPct val="50000"/>
              </a:spcBef>
            </a:pPr>
            <a:endParaRPr lang="en-US" sz="1400" dirty="0"/>
          </a:p>
        </p:txBody>
      </p:sp>
      <p:sp>
        <p:nvSpPr>
          <p:cNvPr id="26644" name="Text Box 58"/>
          <p:cNvSpPr txBox="1">
            <a:spLocks noChangeArrowheads="1"/>
          </p:cNvSpPr>
          <p:nvPr/>
        </p:nvSpPr>
        <p:spPr bwMode="auto">
          <a:xfrm>
            <a:off x="8077201" y="4953000"/>
            <a:ext cx="206057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Notice no energy gap.</a:t>
            </a:r>
            <a:endParaRPr lang="en-US" sz="1600" dirty="0">
              <a:solidFill>
                <a:srgbClr val="1558CF"/>
              </a:solidFill>
              <a:latin typeface="Times CE" charset="0"/>
            </a:endParaRPr>
          </a:p>
        </p:txBody>
      </p:sp>
      <p:sp>
        <p:nvSpPr>
          <p:cNvPr id="26645" name="Text Box 59"/>
          <p:cNvSpPr txBox="1">
            <a:spLocks noChangeArrowheads="1"/>
          </p:cNvSpPr>
          <p:nvPr/>
        </p:nvSpPr>
        <p:spPr bwMode="auto">
          <a:xfrm>
            <a:off x="1524000" y="6172200"/>
            <a:ext cx="426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/>
              <a:t>Crystal nucleation barrier depends on T</a:t>
            </a:r>
            <a:r>
              <a:rPr lang="en-US" sz="1600" baseline="-25000" dirty="0"/>
              <a:t>F</a:t>
            </a:r>
            <a:r>
              <a:rPr lang="en-US" sz="1600" dirty="0"/>
              <a:t> - T</a:t>
            </a:r>
            <a:endParaRPr lang="en-US" sz="1400" dirty="0">
              <a:latin typeface="Times CE" charset="0"/>
            </a:endParaRPr>
          </a:p>
        </p:txBody>
      </p:sp>
      <p:sp>
        <p:nvSpPr>
          <p:cNvPr id="26646" name="Text Box 60"/>
          <p:cNvSpPr txBox="1">
            <a:spLocks noChangeArrowheads="1"/>
          </p:cNvSpPr>
          <p:nvPr/>
        </p:nvSpPr>
        <p:spPr bwMode="auto">
          <a:xfrm>
            <a:off x="6629400" y="6096000"/>
            <a:ext cx="4038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/>
              <a:t>Glassy Barrier depends on Ts</a:t>
            </a:r>
            <a:r>
              <a:rPr lang="en-US" sz="1600" baseline="-25000" dirty="0"/>
              <a:t>c</a:t>
            </a:r>
            <a:r>
              <a:rPr lang="en-US" sz="1600" dirty="0"/>
              <a:t> alone!</a:t>
            </a:r>
            <a:endParaRPr lang="en-US" sz="1400" dirty="0">
              <a:latin typeface="Times CE" charset="0"/>
            </a:endParaRPr>
          </a:p>
        </p:txBody>
      </p:sp>
      <p:grpSp>
        <p:nvGrpSpPr>
          <p:cNvPr id="26647" name="Group 61"/>
          <p:cNvGrpSpPr>
            <a:grpSpLocks/>
          </p:cNvGrpSpPr>
          <p:nvPr/>
        </p:nvGrpSpPr>
        <p:grpSpPr bwMode="auto">
          <a:xfrm>
            <a:off x="6248400" y="5181601"/>
            <a:ext cx="1828800" cy="747713"/>
            <a:chOff x="2640" y="3120"/>
            <a:chExt cx="1152" cy="471"/>
          </a:xfrm>
        </p:grpSpPr>
        <p:sp>
          <p:nvSpPr>
            <p:cNvPr id="26652" name="Text Box 62"/>
            <p:cNvSpPr txBox="1">
              <a:spLocks noChangeArrowheads="1"/>
            </p:cNvSpPr>
            <p:nvPr/>
          </p:nvSpPr>
          <p:spPr bwMode="auto">
            <a:xfrm>
              <a:off x="2640" y="3216"/>
              <a:ext cx="5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800" dirty="0">
                  <a:latin typeface="Nimbus Roman No9 L" charset="0"/>
                  <a:cs typeface="Nimbus Roman No9 L" charset="0"/>
                </a:rPr>
                <a:t>Δ </a:t>
              </a:r>
              <a:r>
                <a:rPr lang="en-US" sz="1800" dirty="0"/>
                <a:t>F</a:t>
              </a:r>
              <a:r>
                <a:rPr lang="en-US" sz="1800" baseline="30000" dirty="0"/>
                <a:t>‡</a:t>
              </a:r>
              <a:r>
                <a:rPr lang="en-US" sz="1800" dirty="0"/>
                <a:t> =</a:t>
              </a:r>
              <a:r>
                <a:rPr lang="en-US" sz="1800" dirty="0">
                  <a:solidFill>
                    <a:srgbClr val="1558CF"/>
                  </a:solidFill>
                </a:rPr>
                <a:t> </a:t>
              </a:r>
            </a:p>
          </p:txBody>
        </p:sp>
        <p:sp>
          <p:nvSpPr>
            <p:cNvPr id="26653" name="Text Box 63"/>
            <p:cNvSpPr txBox="1">
              <a:spLocks noChangeArrowheads="1"/>
            </p:cNvSpPr>
            <p:nvPr/>
          </p:nvSpPr>
          <p:spPr bwMode="auto">
            <a:xfrm>
              <a:off x="3216" y="3120"/>
              <a:ext cx="5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800" dirty="0">
                  <a:latin typeface="Nimbus Roman No9 L" charset="0"/>
                  <a:cs typeface="Nimbus Roman No9 L" charset="0"/>
                  <a:sym typeface="Symbol" charset="0"/>
                </a:rPr>
                <a:t>  </a:t>
              </a:r>
              <a:r>
                <a:rPr lang="en-GB" sz="1800" baseline="30000" dirty="0">
                  <a:latin typeface="Nimbus Roman No9 L" charset="0"/>
                  <a:cs typeface="Nimbus Roman No9 L" charset="0"/>
                  <a:sym typeface="Symbol" charset="0"/>
                </a:rPr>
                <a:t>2</a:t>
              </a:r>
              <a:r>
                <a:rPr lang="en-US" sz="1800" dirty="0">
                  <a:solidFill>
                    <a:srgbClr val="1558CF"/>
                  </a:solidFill>
                </a:rPr>
                <a:t> </a:t>
              </a:r>
            </a:p>
          </p:txBody>
        </p:sp>
        <p:sp>
          <p:nvSpPr>
            <p:cNvPr id="26654" name="Text Box 64"/>
            <p:cNvSpPr txBox="1">
              <a:spLocks noChangeArrowheads="1"/>
            </p:cNvSpPr>
            <p:nvPr/>
          </p:nvSpPr>
          <p:spPr bwMode="auto">
            <a:xfrm>
              <a:off x="3216" y="3360"/>
              <a:ext cx="5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800" dirty="0">
                  <a:latin typeface="Nimbus Roman No9 L" charset="0"/>
                  <a:cs typeface="Nimbus Roman No9 L" charset="0"/>
                </a:rPr>
                <a:t>4Ts</a:t>
              </a:r>
              <a:r>
                <a:rPr lang="en-GB" sz="1800" baseline="-25000" dirty="0">
                  <a:latin typeface="Nimbus Roman No9 L" charset="0"/>
                  <a:cs typeface="Nimbus Roman No9 L" charset="0"/>
                </a:rPr>
                <a:t>c</a:t>
              </a:r>
              <a:r>
                <a:rPr lang="en-US" sz="1800" dirty="0">
                  <a:solidFill>
                    <a:srgbClr val="1558CF"/>
                  </a:solidFill>
                </a:rPr>
                <a:t>  </a:t>
              </a:r>
            </a:p>
          </p:txBody>
        </p:sp>
      </p:grpSp>
      <p:sp>
        <p:nvSpPr>
          <p:cNvPr id="26648" name="Line 65"/>
          <p:cNvSpPr>
            <a:spLocks noChangeShapeType="1"/>
          </p:cNvSpPr>
          <p:nvPr/>
        </p:nvSpPr>
        <p:spPr bwMode="auto">
          <a:xfrm flipH="1" flipV="1">
            <a:off x="4114800" y="4648200"/>
            <a:ext cx="1447800" cy="762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6649" name="Line 66"/>
          <p:cNvSpPr>
            <a:spLocks noChangeShapeType="1"/>
          </p:cNvSpPr>
          <p:nvPr/>
        </p:nvSpPr>
        <p:spPr bwMode="auto">
          <a:xfrm>
            <a:off x="7086600" y="5486400"/>
            <a:ext cx="609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6650" name="Line 67"/>
          <p:cNvSpPr>
            <a:spLocks noChangeShapeType="1"/>
          </p:cNvSpPr>
          <p:nvPr/>
        </p:nvSpPr>
        <p:spPr bwMode="auto">
          <a:xfrm flipH="1" flipV="1">
            <a:off x="6629400" y="4800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6651" name="Line 68"/>
          <p:cNvSpPr>
            <a:spLocks noChangeShapeType="1"/>
          </p:cNvSpPr>
          <p:nvPr/>
        </p:nvSpPr>
        <p:spPr bwMode="auto">
          <a:xfrm>
            <a:off x="66294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308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 descr="Tk_Vs_T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4988"/>
          <a:stretch>
            <a:fillRect/>
          </a:stretch>
        </p:blipFill>
        <p:spPr bwMode="auto">
          <a:xfrm>
            <a:off x="4191001" y="1262063"/>
            <a:ext cx="29384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Text Box 3"/>
          <p:cNvSpPr txBox="1">
            <a:spLocks noChangeArrowheads="1"/>
          </p:cNvSpPr>
          <p:nvPr/>
        </p:nvSpPr>
        <p:spPr bwMode="auto">
          <a:xfrm>
            <a:off x="4419600" y="3471863"/>
            <a:ext cx="2209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dirty="0">
                <a:latin typeface="Times CE" charset="0"/>
              </a:rPr>
              <a:t>Lubchenko and Wolynes, </a:t>
            </a:r>
            <a:r>
              <a:rPr lang="en-US" sz="1000" i="1" dirty="0">
                <a:latin typeface="Times CE" charset="0"/>
              </a:rPr>
              <a:t>Annu. Rev. Phys. Chem.</a:t>
            </a:r>
            <a:r>
              <a:rPr lang="en-US" sz="1000" dirty="0">
                <a:latin typeface="Times CE" charset="0"/>
              </a:rPr>
              <a:t> 2007, 85:235-66.</a:t>
            </a:r>
            <a:endParaRPr lang="en-US" dirty="0">
              <a:latin typeface="Times CE" charset="0"/>
            </a:endParaRPr>
          </a:p>
        </p:txBody>
      </p:sp>
      <p:graphicFrame>
        <p:nvGraphicFramePr>
          <p:cNvPr id="99331" name="Object 4"/>
          <p:cNvGraphicFramePr>
            <a:graphicFrameLocks noChangeAspect="1"/>
          </p:cNvGraphicFramePr>
          <p:nvPr/>
        </p:nvGraphicFramePr>
        <p:xfrm>
          <a:off x="1752600" y="4633914"/>
          <a:ext cx="1447800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6" name="Equation" r:id="rId5" imgW="1143000" imgH="457200" progId="Equation.3">
                  <p:embed/>
                </p:oleObj>
              </mc:Choice>
              <mc:Fallback>
                <p:oleObj name="Equation" r:id="rId5" imgW="1143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633914"/>
                        <a:ext cx="1447800" cy="57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32" name="Text Box 5"/>
          <p:cNvSpPr txBox="1">
            <a:spLocks noChangeArrowheads="1"/>
          </p:cNvSpPr>
          <p:nvPr/>
        </p:nvSpPr>
        <p:spPr bwMode="auto">
          <a:xfrm rot="-5400000">
            <a:off x="2657475" y="2278063"/>
            <a:ext cx="27432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300" i="1" dirty="0">
                <a:latin typeface="Times CE" charset="0"/>
              </a:rPr>
              <a:t>Temperature of Vanishing Entropy</a:t>
            </a:r>
          </a:p>
        </p:txBody>
      </p:sp>
      <p:sp>
        <p:nvSpPr>
          <p:cNvPr id="99333" name="Text Box 6"/>
          <p:cNvSpPr txBox="1">
            <a:spLocks noChangeArrowheads="1"/>
          </p:cNvSpPr>
          <p:nvPr/>
        </p:nvSpPr>
        <p:spPr bwMode="auto">
          <a:xfrm>
            <a:off x="3429000" y="533401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2800" dirty="0">
              <a:latin typeface="Times CE" charset="0"/>
            </a:endParaRPr>
          </a:p>
        </p:txBody>
      </p:sp>
      <p:sp>
        <p:nvSpPr>
          <p:cNvPr id="99334" name="Text Box 7"/>
          <p:cNvSpPr txBox="1">
            <a:spLocks noChangeArrowheads="1"/>
          </p:cNvSpPr>
          <p:nvPr/>
        </p:nvSpPr>
        <p:spPr bwMode="auto">
          <a:xfrm>
            <a:off x="1524000" y="193676"/>
            <a:ext cx="9156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dirty="0">
                <a:latin typeface="Times CE" charset="0"/>
              </a:rPr>
              <a:t>Glassy Dynamics from a Mosaic of Energy Landscapes</a:t>
            </a:r>
          </a:p>
        </p:txBody>
      </p:sp>
      <p:grpSp>
        <p:nvGrpSpPr>
          <p:cNvPr id="99335" name="Group 8"/>
          <p:cNvGrpSpPr>
            <a:grpSpLocks/>
          </p:cNvGrpSpPr>
          <p:nvPr/>
        </p:nvGrpSpPr>
        <p:grpSpPr bwMode="auto">
          <a:xfrm>
            <a:off x="1511301" y="1185863"/>
            <a:ext cx="2443163" cy="3448050"/>
            <a:chOff x="415" y="172"/>
            <a:chExt cx="2671" cy="2813"/>
          </a:xfrm>
        </p:grpSpPr>
        <p:pic>
          <p:nvPicPr>
            <p:cNvPr id="18441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" y="918"/>
              <a:ext cx="2671" cy="2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442" name="Text Box 10"/>
            <p:cNvSpPr txBox="1">
              <a:spLocks noChangeArrowheads="1"/>
            </p:cNvSpPr>
            <p:nvPr/>
          </p:nvSpPr>
          <p:spPr bwMode="auto">
            <a:xfrm>
              <a:off x="762" y="172"/>
              <a:ext cx="1775" cy="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400" dirty="0"/>
                <a:t>Super Arrhenius temperature dependence of rates</a:t>
              </a:r>
              <a:endParaRPr lang="en-US" dirty="0"/>
            </a:p>
          </p:txBody>
        </p:sp>
      </p:grpSp>
      <p:sp>
        <p:nvSpPr>
          <p:cNvPr id="99336" name="Rectangle 1"/>
          <p:cNvSpPr>
            <a:spLocks noChangeArrowheads="1"/>
          </p:cNvSpPr>
          <p:nvPr/>
        </p:nvSpPr>
        <p:spPr bwMode="auto">
          <a:xfrm>
            <a:off x="7559675" y="1398589"/>
            <a:ext cx="2819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RFOT theory predicts fragility parameter, m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6" y="2200275"/>
            <a:ext cx="3101975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9338" name="Rectangle 2"/>
          <p:cNvSpPr>
            <a:spLocks noChangeArrowheads="1"/>
          </p:cNvSpPr>
          <p:nvPr/>
        </p:nvSpPr>
        <p:spPr bwMode="auto">
          <a:xfrm>
            <a:off x="6629400" y="3518034"/>
            <a:ext cx="9302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>
                <a:solidFill>
                  <a:schemeClr val="accent2"/>
                </a:solidFill>
              </a:rPr>
              <a:t>m </a:t>
            </a:r>
            <a:r>
              <a:rPr lang="en-US" b="1" dirty="0">
                <a:solidFill>
                  <a:schemeClr val="accent2"/>
                </a:solidFill>
              </a:rPr>
              <a:t>from RFOT</a:t>
            </a:r>
          </a:p>
        </p:txBody>
      </p:sp>
      <p:sp>
        <p:nvSpPr>
          <p:cNvPr id="99339" name="Rectangle 3"/>
          <p:cNvSpPr>
            <a:spLocks noChangeArrowheads="1"/>
          </p:cNvSpPr>
          <p:nvPr/>
        </p:nvSpPr>
        <p:spPr bwMode="auto">
          <a:xfrm>
            <a:off x="8458200" y="4784725"/>
            <a:ext cx="20390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>
                <a:solidFill>
                  <a:schemeClr val="accent2"/>
                </a:solidFill>
              </a:rPr>
              <a:t>m</a:t>
            </a:r>
            <a:r>
              <a:rPr lang="en-US" b="1" dirty="0">
                <a:solidFill>
                  <a:schemeClr val="accent2"/>
                </a:solidFill>
              </a:rPr>
              <a:t> from experiment</a:t>
            </a:r>
          </a:p>
        </p:txBody>
      </p:sp>
      <p:graphicFrame>
        <p:nvGraphicFramePr>
          <p:cNvPr id="99340" name="Object 1"/>
          <p:cNvGraphicFramePr>
            <a:graphicFrameLocks noChangeAspect="1"/>
          </p:cNvGraphicFramePr>
          <p:nvPr/>
        </p:nvGraphicFramePr>
        <p:xfrm>
          <a:off x="7869238" y="5080000"/>
          <a:ext cx="2271712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7" name="Equation" r:id="rId9" imgW="1485900" imgH="431800" progId="Equation.3">
                  <p:embed/>
                </p:oleObj>
              </mc:Choice>
              <mc:Fallback>
                <p:oleObj name="Equation" r:id="rId9" imgW="1485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9238" y="5080000"/>
                        <a:ext cx="2271712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9341" name="Object 2"/>
          <p:cNvGraphicFramePr>
            <a:graphicFrameLocks noChangeAspect="1"/>
          </p:cNvGraphicFramePr>
          <p:nvPr/>
        </p:nvGraphicFramePr>
        <p:xfrm>
          <a:off x="7869238" y="5876926"/>
          <a:ext cx="1511300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8" name="Equation" r:id="rId11" imgW="965200" imgH="444500" progId="Equation.3">
                  <p:embed/>
                </p:oleObj>
              </mc:Choice>
              <mc:Fallback>
                <p:oleObj name="Equation" r:id="rId11" imgW="9652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9238" y="5876926"/>
                        <a:ext cx="1511300" cy="696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 bwMode="auto">
          <a:xfrm>
            <a:off x="9467850" y="6008688"/>
            <a:ext cx="0" cy="46831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aphicFrame>
        <p:nvGraphicFramePr>
          <p:cNvPr id="99343" name="Object 7"/>
          <p:cNvGraphicFramePr>
            <a:graphicFrameLocks noChangeAspect="1"/>
          </p:cNvGraphicFramePr>
          <p:nvPr/>
        </p:nvGraphicFramePr>
        <p:xfrm>
          <a:off x="9561514" y="6119814"/>
          <a:ext cx="541337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" name="Equation" r:id="rId13" imgW="406400" imgH="228600" progId="Equation.3">
                  <p:embed/>
                </p:oleObj>
              </mc:Choice>
              <mc:Fallback>
                <p:oleObj name="Equation" r:id="rId13" imgW="406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61514" y="6119814"/>
                        <a:ext cx="541337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176713" y="4500563"/>
            <a:ext cx="3052762" cy="9233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Notice </a:t>
            </a:r>
            <a:r>
              <a:rPr lang="en-US" i="1" u="dbl" dirty="0"/>
              <a:t>no</a:t>
            </a:r>
            <a:r>
              <a:rPr lang="en-US" dirty="0"/>
              <a:t> data extrapolation or fitting needed for this comparison.</a:t>
            </a:r>
          </a:p>
        </p:txBody>
      </p:sp>
    </p:spTree>
    <p:extLst>
      <p:ext uri="{BB962C8B-B14F-4D97-AF65-F5344CB8AC3E}">
        <p14:creationId xmlns:p14="http://schemas.microsoft.com/office/powerpoint/2010/main" val="54302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 descr="Gruebele fig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801" y="2698751"/>
            <a:ext cx="2398713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Grp="1" noChangeAspect="1" noChangeArrowheads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27913" y="171450"/>
            <a:ext cx="3149600" cy="971550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914" y="1208088"/>
            <a:ext cx="3214687" cy="134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4511676"/>
            <a:ext cx="1835150" cy="231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7525" name="Picture 8" descr="Screen shot 2011-10-27 at 12.56.0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1320800"/>
            <a:ext cx="22606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dynamical_correlation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2006601"/>
            <a:ext cx="3270250" cy="2460625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7527" name="Rectangle 10"/>
          <p:cNvSpPr>
            <a:spLocks noChangeArrowheads="1"/>
          </p:cNvSpPr>
          <p:nvPr/>
        </p:nvSpPr>
        <p:spPr bwMode="auto">
          <a:xfrm>
            <a:off x="4343400" y="4746625"/>
            <a:ext cx="313055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dirty="0">
                <a:latin typeface="Times New Roman" charset="0"/>
              </a:rPr>
              <a:t>Berthier et al. </a:t>
            </a:r>
            <a:r>
              <a:rPr lang="en-US" b="1" dirty="0">
                <a:latin typeface="Times New Roman" charset="0"/>
              </a:rPr>
              <a:t>Science</a:t>
            </a:r>
            <a:r>
              <a:rPr lang="en-US" dirty="0">
                <a:latin typeface="Times New Roman" charset="0"/>
              </a:rPr>
              <a:t> (2005) 310, 1797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dirty="0">
                <a:latin typeface="Times New Roman" charset="0"/>
              </a:rPr>
              <a:t>Data from: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dirty="0">
                <a:latin typeface="Times New Roman" charset="0"/>
              </a:rPr>
              <a:t>Bohmer et al. </a:t>
            </a:r>
            <a:r>
              <a:rPr lang="en-US" b="1" dirty="0">
                <a:latin typeface="Times New Roman" charset="0"/>
              </a:rPr>
              <a:t>J. Chem. Phys.</a:t>
            </a:r>
            <a:r>
              <a:rPr lang="en-US" dirty="0">
                <a:latin typeface="Times New Roman" charset="0"/>
              </a:rPr>
              <a:t> (1993) 99, 4201</a:t>
            </a:r>
          </a:p>
        </p:txBody>
      </p:sp>
      <p:sp>
        <p:nvSpPr>
          <p:cNvPr id="107528" name="Rectangle 11"/>
          <p:cNvSpPr>
            <a:spLocks noChangeArrowheads="1"/>
          </p:cNvSpPr>
          <p:nvPr/>
        </p:nvSpPr>
        <p:spPr bwMode="auto">
          <a:xfrm>
            <a:off x="4254500" y="992189"/>
            <a:ext cx="29083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2400" dirty="0"/>
              <a:t>RFOT predictions of CPR size agree with experiment</a:t>
            </a:r>
          </a:p>
        </p:txBody>
      </p:sp>
    </p:spTree>
    <p:extLst>
      <p:ext uri="{BB962C8B-B14F-4D97-AF65-F5344CB8AC3E}">
        <p14:creationId xmlns:p14="http://schemas.microsoft.com/office/powerpoint/2010/main" val="195650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43" y="539274"/>
            <a:ext cx="6472184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985" y="2110168"/>
            <a:ext cx="5120640" cy="458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4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70" y="219568"/>
            <a:ext cx="5486400" cy="390894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760" y="2297745"/>
            <a:ext cx="6492240" cy="426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684</Words>
  <Application>Microsoft Macintosh PowerPoint</Application>
  <PresentationFormat>Widescreen</PresentationFormat>
  <Paragraphs>161</Paragraphs>
  <Slides>31</Slides>
  <Notes>19</Notes>
  <HiddenSlides>0</HiddenSlides>
  <MMClips>2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51" baseType="lpstr">
      <vt:lpstr>Arial</vt:lpstr>
      <vt:lpstr>Calibri</vt:lpstr>
      <vt:lpstr>Calibri Light</vt:lpstr>
      <vt:lpstr>Chalkboard Bold</vt:lpstr>
      <vt:lpstr>Comic Sans MS</vt:lpstr>
      <vt:lpstr>ＭＳ Ｐゴシック</vt:lpstr>
      <vt:lpstr>Nimbus Roman No9 L</vt:lpstr>
      <vt:lpstr>Perpetua Titling MT</vt:lpstr>
      <vt:lpstr>StarSymbol</vt:lpstr>
      <vt:lpstr>Symbol</vt:lpstr>
      <vt:lpstr>Times</vt:lpstr>
      <vt:lpstr>Times CE</vt:lpstr>
      <vt:lpstr>Times CY</vt:lpstr>
      <vt:lpstr>Times New Roman</vt:lpstr>
      <vt:lpstr>Times Roman</vt:lpstr>
      <vt:lpstr>Wingdings</vt:lpstr>
      <vt:lpstr>Zapf Dingbats</vt:lpstr>
      <vt:lpstr>Office Theme</vt:lpstr>
      <vt:lpstr>Equation</vt:lpstr>
      <vt:lpstr>Document</vt:lpstr>
      <vt:lpstr>Homo vitro fragilior</vt:lpstr>
      <vt:lpstr>PowerPoint Presentation</vt:lpstr>
      <vt:lpstr>PowerPoint Presentation</vt:lpstr>
      <vt:lpstr>PowerPoint Presentation</vt:lpstr>
      <vt:lpstr>   Crystallization vs. Glassy Dynamics</vt:lpstr>
      <vt:lpstr>PowerPoint Presentation</vt:lpstr>
      <vt:lpstr>PowerPoint Presentation</vt:lpstr>
      <vt:lpstr>PowerPoint Presentation</vt:lpstr>
      <vt:lpstr>PowerPoint Presentation</vt:lpstr>
      <vt:lpstr>Prince Rupert’s Drop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 Slides</vt:lpstr>
      <vt:lpstr>PowerPoint Presentation</vt:lpstr>
      <vt:lpstr>Confrontation of Classical RFOT Theory with Observation</vt:lpstr>
      <vt:lpstr>Confrontation of Classical RFOT Theory with Observation</vt:lpstr>
      <vt:lpstr>Some Relationships of RFOT Theory with Other Approaches</vt:lpstr>
      <vt:lpstr>Density of Resonances</vt:lpstr>
      <vt:lpstr>PowerPoint Presentation</vt:lpstr>
      <vt:lpstr>PowerPoint Presentation</vt:lpstr>
      <vt:lpstr>PowerPoint Presentation</vt:lpstr>
      <vt:lpstr>PowerPoint Presentation</vt:lpstr>
      <vt:lpstr>Stevenson and Wolynes, The Ultimate Fate of Supercooled Liquids (2010)</vt:lpstr>
      <vt:lpstr>Crystallization and the Dynamical Mosaic</vt:lpstr>
      <vt:lpstr>PowerPoint Presentation</vt:lpstr>
      <vt:lpstr>PowerPoint Presentation</vt:lpstr>
      <vt:lpstr>Sun et al. J. Phys Chem B, Vol. 112, No. 18, 2008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Homo vitro fragilior</dc:title>
  <dc:creator>Microsoft Office User</dc:creator>
  <cp:lastModifiedBy>Microsoft Office User</cp:lastModifiedBy>
  <cp:revision>30</cp:revision>
  <cp:lastPrinted>2018-03-21T18:49:16Z</cp:lastPrinted>
  <dcterms:created xsi:type="dcterms:W3CDTF">2018-03-19T15:35:59Z</dcterms:created>
  <dcterms:modified xsi:type="dcterms:W3CDTF">2018-05-08T16:33:38Z</dcterms:modified>
</cp:coreProperties>
</file>