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876" r:id="rId1"/>
  </p:sldMasterIdLst>
  <p:notesMasterIdLst>
    <p:notesMasterId r:id="rId29"/>
  </p:notesMasterIdLst>
  <p:handoutMasterIdLst>
    <p:handoutMasterId r:id="rId30"/>
  </p:handoutMasterIdLst>
  <p:sldIdLst>
    <p:sldId id="408" r:id="rId2"/>
    <p:sldId id="414" r:id="rId3"/>
    <p:sldId id="425" r:id="rId4"/>
    <p:sldId id="421" r:id="rId5"/>
    <p:sldId id="415" r:id="rId6"/>
    <p:sldId id="424" r:id="rId7"/>
    <p:sldId id="412" r:id="rId8"/>
    <p:sldId id="411" r:id="rId9"/>
    <p:sldId id="423" r:id="rId10"/>
    <p:sldId id="426" r:id="rId11"/>
    <p:sldId id="438" r:id="rId12"/>
    <p:sldId id="406" r:id="rId13"/>
    <p:sldId id="422" r:id="rId14"/>
    <p:sldId id="405" r:id="rId15"/>
    <p:sldId id="413" r:id="rId16"/>
    <p:sldId id="410" r:id="rId17"/>
    <p:sldId id="429" r:id="rId18"/>
    <p:sldId id="427" r:id="rId19"/>
    <p:sldId id="437" r:id="rId20"/>
    <p:sldId id="432" r:id="rId21"/>
    <p:sldId id="433" r:id="rId22"/>
    <p:sldId id="434" r:id="rId23"/>
    <p:sldId id="435" r:id="rId24"/>
    <p:sldId id="436" r:id="rId25"/>
    <p:sldId id="430" r:id="rId26"/>
    <p:sldId id="439" r:id="rId27"/>
    <p:sldId id="404"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499C"/>
    <a:srgbClr val="0000FF"/>
    <a:srgbClr val="FFC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90"/>
  </p:normalViewPr>
  <p:slideViewPr>
    <p:cSldViewPr>
      <p:cViewPr>
        <p:scale>
          <a:sx n="90" d="100"/>
          <a:sy n="90" d="100"/>
        </p:scale>
        <p:origin x="-1520" y="-184"/>
      </p:cViewPr>
      <p:guideLst>
        <p:guide orient="horz" pos="2160"/>
        <p:guide pos="2880"/>
      </p:guideLst>
    </p:cSldViewPr>
  </p:slideViewPr>
  <p:notesTextViewPr>
    <p:cViewPr>
      <p:scale>
        <a:sx n="100" d="100"/>
        <a:sy n="100" d="100"/>
      </p:scale>
      <p:origin x="0" y="0"/>
    </p:cViewPr>
  </p:notesTextViewPr>
  <p:sorterViewPr>
    <p:cViewPr>
      <p:scale>
        <a:sx n="106" d="100"/>
        <a:sy n="106" d="100"/>
      </p:scale>
      <p:origin x="0" y="4784"/>
    </p:cViewPr>
  </p:sorterViewPr>
  <p:notesViewPr>
    <p:cSldViewPr>
      <p:cViewPr>
        <p:scale>
          <a:sx n="73" d="100"/>
          <a:sy n="73" d="100"/>
        </p:scale>
        <p:origin x="-2616" y="4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image" Target="../media/image13.png"/><Relationship Id="rId2"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320727E-AE69-0F44-B58A-6C2A1E6F43B5}" type="datetimeFigureOut">
              <a:rPr lang="en-US" smtClean="0"/>
              <a:t>5/8/18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AC77B6F-F120-DD4C-9758-2B01D9447A94}" type="slidenum">
              <a:rPr lang="en-US" smtClean="0"/>
              <a:t>‹#›</a:t>
            </a:fld>
            <a:endParaRPr lang="en-US"/>
          </a:p>
        </p:txBody>
      </p:sp>
    </p:spTree>
    <p:extLst>
      <p:ext uri="{BB962C8B-B14F-4D97-AF65-F5344CB8AC3E}">
        <p14:creationId xmlns:p14="http://schemas.microsoft.com/office/powerpoint/2010/main" val="30254164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B04984-59E8-4A28-9E49-AFA07A19710B}" type="datetimeFigureOut">
              <a:rPr lang="en-US" smtClean="0"/>
              <a:pPr/>
              <a:t>5/8/18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43D610-3064-45A4-B862-63D7E4EE58B9}" type="slidenum">
              <a:rPr lang="en-US" smtClean="0"/>
              <a:pPr/>
              <a:t>‹#›</a:t>
            </a:fld>
            <a:endParaRPr lang="en-US"/>
          </a:p>
        </p:txBody>
      </p:sp>
    </p:spTree>
    <p:extLst>
      <p:ext uri="{BB962C8B-B14F-4D97-AF65-F5344CB8AC3E}">
        <p14:creationId xmlns:p14="http://schemas.microsoft.com/office/powerpoint/2010/main" val="22580814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7167F9-889B-2840-99E2-FA3B85FA0711}" type="slidenum">
              <a:rPr lang="en-US" smtClean="0"/>
              <a:t>1</a:t>
            </a:fld>
            <a:endParaRPr lang="en-US" dirty="0"/>
          </a:p>
        </p:txBody>
      </p:sp>
    </p:spTree>
    <p:extLst>
      <p:ext uri="{BB962C8B-B14F-4D97-AF65-F5344CB8AC3E}">
        <p14:creationId xmlns:p14="http://schemas.microsoft.com/office/powerpoint/2010/main" val="2885786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43D610-3064-45A4-B862-63D7E4EE58B9}" type="slidenum">
              <a:rPr lang="en-US" smtClean="0"/>
              <a:pPr/>
              <a:t>17</a:t>
            </a:fld>
            <a:endParaRPr lang="en-US"/>
          </a:p>
        </p:txBody>
      </p:sp>
    </p:spTree>
    <p:extLst>
      <p:ext uri="{BB962C8B-B14F-4D97-AF65-F5344CB8AC3E}">
        <p14:creationId xmlns:p14="http://schemas.microsoft.com/office/powerpoint/2010/main" val="1172068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B5BAD7-72E6-E441-A6A3-B48CA2C441CA}" type="datetime1">
              <a:rPr lang="en-US" smtClean="0"/>
              <a:t>5/8/18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FEA31-BA97-49C7-AD70-10C62FC5C15A}" type="slidenum">
              <a:rPr lang="en-US" smtClean="0"/>
              <a:pPr/>
              <a:t>‹#›</a:t>
            </a:fld>
            <a:endParaRPr lang="en-US"/>
          </a:p>
        </p:txBody>
      </p:sp>
    </p:spTree>
    <p:extLst>
      <p:ext uri="{BB962C8B-B14F-4D97-AF65-F5344CB8AC3E}">
        <p14:creationId xmlns:p14="http://schemas.microsoft.com/office/powerpoint/2010/main" val="1595613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B67BD9-14B7-2E47-A775-46C3BCEFB14D}" type="datetime1">
              <a:rPr lang="en-US" smtClean="0"/>
              <a:t>5/8/18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FEA31-BA97-49C7-AD70-10C62FC5C15A}" type="slidenum">
              <a:rPr lang="en-US" smtClean="0"/>
              <a:pPr/>
              <a:t>‹#›</a:t>
            </a:fld>
            <a:endParaRPr lang="en-US"/>
          </a:p>
        </p:txBody>
      </p:sp>
    </p:spTree>
    <p:extLst>
      <p:ext uri="{BB962C8B-B14F-4D97-AF65-F5344CB8AC3E}">
        <p14:creationId xmlns:p14="http://schemas.microsoft.com/office/powerpoint/2010/main" val="3451806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89F562-E6E7-7642-AA4B-2F024CC813A3}" type="datetime1">
              <a:rPr lang="en-US" smtClean="0"/>
              <a:t>5/8/18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FEA31-BA97-49C7-AD70-10C62FC5C15A}" type="slidenum">
              <a:rPr lang="en-US" smtClean="0"/>
              <a:pPr/>
              <a:t>‹#›</a:t>
            </a:fld>
            <a:endParaRPr lang="en-US"/>
          </a:p>
        </p:txBody>
      </p:sp>
    </p:spTree>
    <p:extLst>
      <p:ext uri="{BB962C8B-B14F-4D97-AF65-F5344CB8AC3E}">
        <p14:creationId xmlns:p14="http://schemas.microsoft.com/office/powerpoint/2010/main" val="3285202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E289F3-D5EF-6748-B586-D0C24A4E4955}" type="datetime1">
              <a:rPr lang="en-US" smtClean="0"/>
              <a:t>5/8/18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FEA31-BA97-49C7-AD70-10C62FC5C15A}" type="slidenum">
              <a:rPr lang="en-US" smtClean="0"/>
              <a:pPr/>
              <a:t>‹#›</a:t>
            </a:fld>
            <a:endParaRPr lang="en-US"/>
          </a:p>
        </p:txBody>
      </p:sp>
    </p:spTree>
    <p:extLst>
      <p:ext uri="{BB962C8B-B14F-4D97-AF65-F5344CB8AC3E}">
        <p14:creationId xmlns:p14="http://schemas.microsoft.com/office/powerpoint/2010/main" val="1252565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542385-6839-4A41-A9A3-0CEE003086F4}" type="datetime1">
              <a:rPr lang="en-US" smtClean="0"/>
              <a:t>5/8/18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FEA31-BA97-49C7-AD70-10C62FC5C15A}" type="slidenum">
              <a:rPr lang="en-US" smtClean="0"/>
              <a:pPr/>
              <a:t>‹#›</a:t>
            </a:fld>
            <a:endParaRPr lang="en-US"/>
          </a:p>
        </p:txBody>
      </p:sp>
    </p:spTree>
    <p:extLst>
      <p:ext uri="{BB962C8B-B14F-4D97-AF65-F5344CB8AC3E}">
        <p14:creationId xmlns:p14="http://schemas.microsoft.com/office/powerpoint/2010/main" val="743235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E497EC-4AFA-954A-854B-077C49FA1446}" type="datetime1">
              <a:rPr lang="en-US" smtClean="0"/>
              <a:t>5/8/18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FEA31-BA97-49C7-AD70-10C62FC5C15A}" type="slidenum">
              <a:rPr lang="en-US" smtClean="0"/>
              <a:pPr/>
              <a:t>‹#›</a:t>
            </a:fld>
            <a:endParaRPr lang="en-US"/>
          </a:p>
        </p:txBody>
      </p:sp>
    </p:spTree>
    <p:extLst>
      <p:ext uri="{BB962C8B-B14F-4D97-AF65-F5344CB8AC3E}">
        <p14:creationId xmlns:p14="http://schemas.microsoft.com/office/powerpoint/2010/main" val="4267939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8FAB01-BC7E-F141-A53B-637736A82EAD}" type="datetime1">
              <a:rPr lang="en-US" smtClean="0"/>
              <a:t>5/8/18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7FEA31-BA97-49C7-AD70-10C62FC5C15A}" type="slidenum">
              <a:rPr lang="en-US" smtClean="0"/>
              <a:pPr/>
              <a:t>‹#›</a:t>
            </a:fld>
            <a:endParaRPr lang="en-US"/>
          </a:p>
        </p:txBody>
      </p:sp>
    </p:spTree>
    <p:extLst>
      <p:ext uri="{BB962C8B-B14F-4D97-AF65-F5344CB8AC3E}">
        <p14:creationId xmlns:p14="http://schemas.microsoft.com/office/powerpoint/2010/main" val="2255317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E54F12-84CF-CC40-9144-F0B5A63FBBFF}" type="datetime1">
              <a:rPr lang="en-US" smtClean="0"/>
              <a:t>5/8/18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7FEA31-BA97-49C7-AD70-10C62FC5C15A}" type="slidenum">
              <a:rPr lang="en-US" smtClean="0"/>
              <a:pPr/>
              <a:t>‹#›</a:t>
            </a:fld>
            <a:endParaRPr lang="en-US"/>
          </a:p>
        </p:txBody>
      </p:sp>
    </p:spTree>
    <p:extLst>
      <p:ext uri="{BB962C8B-B14F-4D97-AF65-F5344CB8AC3E}">
        <p14:creationId xmlns:p14="http://schemas.microsoft.com/office/powerpoint/2010/main" val="862750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063688-8EE1-0C4D-9321-FBA8F23688AA}" type="datetime1">
              <a:rPr lang="en-US" smtClean="0"/>
              <a:t>5/8/18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7FEA31-BA97-49C7-AD70-10C62FC5C15A}" type="slidenum">
              <a:rPr lang="en-US" smtClean="0"/>
              <a:pPr/>
              <a:t>‹#›</a:t>
            </a:fld>
            <a:endParaRPr lang="en-US"/>
          </a:p>
        </p:txBody>
      </p:sp>
    </p:spTree>
    <p:extLst>
      <p:ext uri="{BB962C8B-B14F-4D97-AF65-F5344CB8AC3E}">
        <p14:creationId xmlns:p14="http://schemas.microsoft.com/office/powerpoint/2010/main" val="14470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0591E3-5390-8640-BF5A-E78C3497F504}" type="datetime1">
              <a:rPr lang="en-US" smtClean="0"/>
              <a:t>5/8/18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FEA31-BA97-49C7-AD70-10C62FC5C15A}" type="slidenum">
              <a:rPr lang="en-US" smtClean="0"/>
              <a:pPr/>
              <a:t>‹#›</a:t>
            </a:fld>
            <a:endParaRPr lang="en-US"/>
          </a:p>
        </p:txBody>
      </p:sp>
    </p:spTree>
    <p:extLst>
      <p:ext uri="{BB962C8B-B14F-4D97-AF65-F5344CB8AC3E}">
        <p14:creationId xmlns:p14="http://schemas.microsoft.com/office/powerpoint/2010/main" val="3562420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CA4A5B-5263-F342-8EEB-958175BF78F7}" type="datetime1">
              <a:rPr lang="en-US" smtClean="0"/>
              <a:t>5/8/18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FEA31-BA97-49C7-AD70-10C62FC5C15A}" type="slidenum">
              <a:rPr lang="en-US" smtClean="0"/>
              <a:pPr/>
              <a:t>‹#›</a:t>
            </a:fld>
            <a:endParaRPr lang="en-US"/>
          </a:p>
        </p:txBody>
      </p:sp>
    </p:spTree>
    <p:extLst>
      <p:ext uri="{BB962C8B-B14F-4D97-AF65-F5344CB8AC3E}">
        <p14:creationId xmlns:p14="http://schemas.microsoft.com/office/powerpoint/2010/main" val="6477494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3B5CED-9B44-7B47-8B20-F9D82449EE13}" type="datetime1">
              <a:rPr lang="en-US" smtClean="0"/>
              <a:t>5/8/18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7FEA31-BA97-49C7-AD70-10C62FC5C15A}" type="slidenum">
              <a:rPr lang="en-US" smtClean="0"/>
              <a:pPr/>
              <a:t>‹#›</a:t>
            </a:fld>
            <a:endParaRPr lang="en-US"/>
          </a:p>
        </p:txBody>
      </p:sp>
    </p:spTree>
    <p:extLst>
      <p:ext uri="{BB962C8B-B14F-4D97-AF65-F5344CB8AC3E}">
        <p14:creationId xmlns:p14="http://schemas.microsoft.com/office/powerpoint/2010/main" val="2316139077"/>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oleObject" Target="../embeddings/oleObject4.bin"/><Relationship Id="rId13" Type="http://schemas.openxmlformats.org/officeDocument/2006/relationships/package" Target="../embeddings/Microsoft_Word_Document4.docx"/><Relationship Id="rId14" Type="http://schemas.openxmlformats.org/officeDocument/2006/relationships/image" Target="../media/image16.png"/><Relationship Id="rId15" Type="http://schemas.openxmlformats.org/officeDocument/2006/relationships/oleObject" Target="../embeddings/oleObject5.bin"/><Relationship Id="rId16" Type="http://schemas.openxmlformats.org/officeDocument/2006/relationships/package" Target="../embeddings/Microsoft_Word_Document5.docx"/><Relationship Id="rId17" Type="http://schemas.openxmlformats.org/officeDocument/2006/relationships/image" Target="../media/image17.pn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13.png"/><Relationship Id="rId6" Type="http://schemas.openxmlformats.org/officeDocument/2006/relationships/oleObject" Target="../embeddings/oleObject2.bin"/><Relationship Id="rId7" Type="http://schemas.openxmlformats.org/officeDocument/2006/relationships/package" Target="../embeddings/Microsoft_Word_Document2.docx"/><Relationship Id="rId8" Type="http://schemas.openxmlformats.org/officeDocument/2006/relationships/image" Target="../media/image14.png"/><Relationship Id="rId9" Type="http://schemas.openxmlformats.org/officeDocument/2006/relationships/oleObject" Target="../embeddings/oleObject3.bin"/><Relationship Id="rId10" Type="http://schemas.openxmlformats.org/officeDocument/2006/relationships/package" Target="../embeddings/Microsoft_Word_Document3.docx"/></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65193" y="5633595"/>
            <a:ext cx="2235200" cy="12923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5990053"/>
            <a:ext cx="776111" cy="89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ubtitle 3"/>
          <p:cNvSpPr>
            <a:spLocks noGrp="1"/>
          </p:cNvSpPr>
          <p:nvPr>
            <p:ph type="subTitle" idx="1"/>
          </p:nvPr>
        </p:nvSpPr>
        <p:spPr>
          <a:xfrm>
            <a:off x="381000" y="1905000"/>
            <a:ext cx="8154884" cy="990600"/>
          </a:xfrm>
        </p:spPr>
        <p:txBody>
          <a:bodyPr>
            <a:noAutofit/>
          </a:bodyPr>
          <a:lstStyle/>
          <a:p>
            <a:pPr>
              <a:lnSpc>
                <a:spcPct val="90000"/>
              </a:lnSpc>
            </a:pPr>
            <a:r>
              <a:rPr lang="en-US" sz="2800" b="1" dirty="0" smtClean="0">
                <a:solidFill>
                  <a:srgbClr val="008000"/>
                </a:solidFill>
              </a:rPr>
              <a:t>Laura H Greene </a:t>
            </a:r>
          </a:p>
          <a:p>
            <a:pPr>
              <a:lnSpc>
                <a:spcPct val="90000"/>
              </a:lnSpc>
            </a:pPr>
            <a:r>
              <a:rPr lang="en-US" sz="2800" b="1" i="1" dirty="0" smtClean="0">
                <a:solidFill>
                  <a:srgbClr val="000090"/>
                </a:solidFill>
              </a:rPr>
              <a:t>National MagLab and FSU</a:t>
            </a:r>
            <a:br>
              <a:rPr lang="en-US" sz="2800" b="1" i="1" dirty="0" smtClean="0">
                <a:solidFill>
                  <a:srgbClr val="000090"/>
                </a:solidFill>
              </a:rPr>
            </a:br>
            <a:r>
              <a:rPr lang="en-US" sz="2800" b="1" i="1" dirty="0" smtClean="0">
                <a:solidFill>
                  <a:srgbClr val="000090"/>
                </a:solidFill>
              </a:rPr>
              <a:t>@</a:t>
            </a:r>
            <a:r>
              <a:rPr lang="en-US" sz="2800" b="1" i="1" dirty="0" err="1" smtClean="0">
                <a:solidFill>
                  <a:srgbClr val="000090"/>
                </a:solidFill>
              </a:rPr>
              <a:t>LauraHGreene</a:t>
            </a:r>
            <a:endParaRPr lang="en-US" sz="2800" b="1" i="1" dirty="0" smtClean="0">
              <a:solidFill>
                <a:srgbClr val="000090"/>
              </a:solidFill>
            </a:endParaRPr>
          </a:p>
        </p:txBody>
      </p:sp>
      <p:sp>
        <p:nvSpPr>
          <p:cNvPr id="9" name="TextBox 8"/>
          <p:cNvSpPr txBox="1"/>
          <p:nvPr/>
        </p:nvSpPr>
        <p:spPr>
          <a:xfrm>
            <a:off x="2286000" y="7112000"/>
            <a:ext cx="184666" cy="369332"/>
          </a:xfrm>
          <a:prstGeom prst="rect">
            <a:avLst/>
          </a:prstGeom>
          <a:noFill/>
        </p:spPr>
        <p:txBody>
          <a:bodyPr wrap="none" rtlCol="0">
            <a:spAutoFit/>
          </a:bodyPr>
          <a:lstStyle/>
          <a:p>
            <a:endParaRPr lang="en-US" dirty="0"/>
          </a:p>
        </p:txBody>
      </p:sp>
      <p:sp>
        <p:nvSpPr>
          <p:cNvPr id="16" name="TextBox 15"/>
          <p:cNvSpPr txBox="1"/>
          <p:nvPr/>
        </p:nvSpPr>
        <p:spPr>
          <a:xfrm>
            <a:off x="1955800" y="7429500"/>
            <a:ext cx="184666" cy="369332"/>
          </a:xfrm>
          <a:prstGeom prst="rect">
            <a:avLst/>
          </a:prstGeom>
          <a:noFill/>
        </p:spPr>
        <p:txBody>
          <a:bodyPr wrap="none" rtlCol="0">
            <a:spAutoFit/>
          </a:bodyPr>
          <a:lstStyle/>
          <a:p>
            <a:endParaRPr lang="en-US" dirty="0"/>
          </a:p>
        </p:txBody>
      </p:sp>
      <p:sp>
        <p:nvSpPr>
          <p:cNvPr id="21" name="TextBox 20"/>
          <p:cNvSpPr txBox="1"/>
          <p:nvPr/>
        </p:nvSpPr>
        <p:spPr>
          <a:xfrm>
            <a:off x="465193" y="6086332"/>
            <a:ext cx="8276836" cy="523220"/>
          </a:xfrm>
          <a:prstGeom prst="rect">
            <a:avLst/>
          </a:prstGeom>
          <a:solidFill>
            <a:schemeClr val="bg1"/>
          </a:solidFill>
        </p:spPr>
        <p:txBody>
          <a:bodyPr wrap="square" rtlCol="0">
            <a:spAutoFit/>
          </a:bodyPr>
          <a:lstStyle/>
          <a:p>
            <a:pPr algn="ctr"/>
            <a:r>
              <a:rPr lang="en-US" sz="2800" b="1" dirty="0" smtClean="0">
                <a:solidFill>
                  <a:srgbClr val="000090"/>
                </a:solidFill>
              </a:rPr>
              <a:t>AJL@80	    31 Mar 2018	    Urbana</a:t>
            </a:r>
          </a:p>
        </p:txBody>
      </p:sp>
      <p:sp>
        <p:nvSpPr>
          <p:cNvPr id="15" name="Title 1"/>
          <p:cNvSpPr>
            <a:spLocks noGrp="1"/>
          </p:cNvSpPr>
          <p:nvPr>
            <p:ph type="ctrTitle"/>
          </p:nvPr>
        </p:nvSpPr>
        <p:spPr>
          <a:xfrm>
            <a:off x="457200" y="228600"/>
            <a:ext cx="8305800" cy="1828800"/>
          </a:xfrm>
        </p:spPr>
        <p:txBody>
          <a:bodyPr>
            <a:noAutofit/>
          </a:bodyPr>
          <a:lstStyle/>
          <a:p>
            <a:r>
              <a:rPr lang="en-US" sz="3600" b="1" dirty="0" smtClean="0">
                <a:solidFill>
                  <a:srgbClr val="0000FF"/>
                </a:solidFill>
              </a:rPr>
              <a:t>Tony's Advocacy </a:t>
            </a:r>
            <a:r>
              <a:rPr lang="en-US" sz="3600" b="1" dirty="0">
                <a:solidFill>
                  <a:srgbClr val="0000FF"/>
                </a:solidFill>
              </a:rPr>
              <a:t>in </a:t>
            </a:r>
            <a:r>
              <a:rPr lang="en-US" sz="3600" b="1" i="1" dirty="0" smtClean="0">
                <a:solidFill>
                  <a:srgbClr val="0000FF"/>
                </a:solidFill>
              </a:rPr>
              <a:t>Science Diplomacy and </a:t>
            </a:r>
            <a:r>
              <a:rPr lang="en-US" sz="3600" b="1" i="1" dirty="0">
                <a:solidFill>
                  <a:srgbClr val="0000FF"/>
                </a:solidFill>
              </a:rPr>
              <a:t>Human Rights</a:t>
            </a:r>
            <a:r>
              <a:rPr lang="en-US" sz="3600" b="1" dirty="0">
                <a:solidFill>
                  <a:srgbClr val="0000FF"/>
                </a:solidFill>
              </a:rPr>
              <a:t>: </a:t>
            </a:r>
            <a:r>
              <a:rPr lang="en-US" sz="3600" b="1" dirty="0" smtClean="0">
                <a:solidFill>
                  <a:srgbClr val="0000FF"/>
                </a:solidFill>
              </a:rPr>
              <a:t>Impact &amp; Global </a:t>
            </a:r>
            <a:r>
              <a:rPr lang="en-US" sz="3600" b="1" dirty="0">
                <a:solidFill>
                  <a:srgbClr val="0000FF"/>
                </a:solidFill>
              </a:rPr>
              <a:t>Guidance</a:t>
            </a:r>
            <a:endParaRPr lang="en-US" sz="3600" dirty="0">
              <a:solidFill>
                <a:srgbClr val="0000FF"/>
              </a:solidFill>
            </a:endParaRPr>
          </a:p>
        </p:txBody>
      </p:sp>
      <p:pic>
        <p:nvPicPr>
          <p:cNvPr id="17" name="Picture 16" descr="APSLogo_2color.g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3429000"/>
            <a:ext cx="1394934" cy="1224962"/>
          </a:xfrm>
          <a:prstGeom prst="rect">
            <a:avLst/>
          </a:prstGeom>
        </p:spPr>
      </p:pic>
      <p:pic>
        <p:nvPicPr>
          <p:cNvPr id="10" name="Picture 9"/>
          <p:cNvPicPr>
            <a:picLocks noChangeAspect="1"/>
          </p:cNvPicPr>
          <p:nvPr/>
        </p:nvPicPr>
        <p:blipFill>
          <a:blip r:embed="rId4"/>
          <a:stretch>
            <a:fillRect/>
          </a:stretch>
        </p:blipFill>
        <p:spPr>
          <a:xfrm>
            <a:off x="838200" y="5105400"/>
            <a:ext cx="1932898" cy="487218"/>
          </a:xfrm>
          <a:prstGeom prst="rect">
            <a:avLst/>
          </a:prstGeom>
        </p:spPr>
      </p:pic>
      <p:pic>
        <p:nvPicPr>
          <p:cNvPr id="11" name="Picture 10"/>
          <p:cNvPicPr>
            <a:picLocks noChangeAspect="1"/>
          </p:cNvPicPr>
          <p:nvPr/>
        </p:nvPicPr>
        <p:blipFill>
          <a:blip r:embed="rId5"/>
          <a:stretch>
            <a:fillRect/>
          </a:stretch>
        </p:blipFill>
        <p:spPr>
          <a:xfrm>
            <a:off x="3733800" y="4800600"/>
            <a:ext cx="1676400" cy="1186665"/>
          </a:xfrm>
          <a:prstGeom prst="rect">
            <a:avLst/>
          </a:prstGeom>
        </p:spPr>
      </p:pic>
      <p:pic>
        <p:nvPicPr>
          <p:cNvPr id="2" name="Picture 1"/>
          <p:cNvPicPr>
            <a:picLocks noChangeAspect="1"/>
          </p:cNvPicPr>
          <p:nvPr/>
        </p:nvPicPr>
        <p:blipFill>
          <a:blip r:embed="rId6"/>
          <a:stretch>
            <a:fillRect/>
          </a:stretch>
        </p:blipFill>
        <p:spPr>
          <a:xfrm>
            <a:off x="2362200" y="3657600"/>
            <a:ext cx="1627632" cy="914400"/>
          </a:xfrm>
          <a:prstGeom prst="rect">
            <a:avLst/>
          </a:prstGeom>
        </p:spPr>
      </p:pic>
      <p:pic>
        <p:nvPicPr>
          <p:cNvPr id="6" name="Picture 5"/>
          <p:cNvPicPr>
            <a:picLocks noChangeAspect="1"/>
          </p:cNvPicPr>
          <p:nvPr/>
        </p:nvPicPr>
        <p:blipFill>
          <a:blip r:embed="rId7"/>
          <a:stretch>
            <a:fillRect/>
          </a:stretch>
        </p:blipFill>
        <p:spPr>
          <a:xfrm>
            <a:off x="7010400" y="4724400"/>
            <a:ext cx="1219200" cy="1160891"/>
          </a:xfrm>
          <a:prstGeom prst="rect">
            <a:avLst/>
          </a:prstGeom>
        </p:spPr>
      </p:pic>
      <p:pic>
        <p:nvPicPr>
          <p:cNvPr id="3" name="Picture 2"/>
          <p:cNvPicPr>
            <a:picLocks noChangeAspect="1"/>
          </p:cNvPicPr>
          <p:nvPr/>
        </p:nvPicPr>
        <p:blipFill>
          <a:blip r:embed="rId8"/>
          <a:stretch>
            <a:fillRect/>
          </a:stretch>
        </p:blipFill>
        <p:spPr>
          <a:xfrm>
            <a:off x="4343400" y="3429000"/>
            <a:ext cx="4419600" cy="1181276"/>
          </a:xfrm>
          <a:prstGeom prst="rect">
            <a:avLst/>
          </a:prstGeom>
        </p:spPr>
      </p:pic>
      <p:sp>
        <p:nvSpPr>
          <p:cNvPr id="5" name="Slide Number Placeholder 4"/>
          <p:cNvSpPr>
            <a:spLocks noGrp="1"/>
          </p:cNvSpPr>
          <p:nvPr>
            <p:ph type="sldNum" sz="quarter" idx="12"/>
          </p:nvPr>
        </p:nvSpPr>
        <p:spPr/>
        <p:txBody>
          <a:bodyPr/>
          <a:lstStyle/>
          <a:p>
            <a:fld id="{BC7FEA31-BA97-49C7-AD70-10C62FC5C15A}" type="slidenum">
              <a:rPr lang="en-US" smtClean="0"/>
              <a:pPr/>
              <a:t>1</a:t>
            </a:fld>
            <a:endParaRPr lang="en-US"/>
          </a:p>
        </p:txBody>
      </p:sp>
    </p:spTree>
    <p:extLst>
      <p:ext uri="{BB962C8B-B14F-4D97-AF65-F5344CB8AC3E}">
        <p14:creationId xmlns:p14="http://schemas.microsoft.com/office/powerpoint/2010/main" val="417727038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42736649"/>
              </p:ext>
            </p:extLst>
          </p:nvPr>
        </p:nvGraphicFramePr>
        <p:xfrm>
          <a:off x="228600" y="304800"/>
          <a:ext cx="7123471" cy="1492079"/>
        </p:xfrm>
        <a:graphic>
          <a:graphicData uri="http://schemas.openxmlformats.org/presentationml/2006/ole">
            <mc:AlternateContent xmlns:mc="http://schemas.openxmlformats.org/markup-compatibility/2006">
              <mc:Choice xmlns:v="urn:schemas-microsoft-com:vml" Requires="v">
                <p:oleObj spid="_x0000_s2292" name="Document" r:id="rId4" imgW="5638800" imgH="1181100" progId="Word.Document.12">
                  <p:embed/>
                </p:oleObj>
              </mc:Choice>
              <mc:Fallback>
                <p:oleObj name="Document" r:id="rId4" imgW="5638800" imgH="1181100" progId="Word.Document.12">
                  <p:embed/>
                  <p:pic>
                    <p:nvPicPr>
                      <p:cNvPr id="0" name=""/>
                      <p:cNvPicPr/>
                      <p:nvPr/>
                    </p:nvPicPr>
                    <p:blipFill>
                      <a:blip r:embed="rId5"/>
                      <a:stretch>
                        <a:fillRect/>
                      </a:stretch>
                    </p:blipFill>
                    <p:spPr>
                      <a:xfrm>
                        <a:off x="228600" y="304800"/>
                        <a:ext cx="7123471" cy="1492079"/>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675546950"/>
              </p:ext>
            </p:extLst>
          </p:nvPr>
        </p:nvGraphicFramePr>
        <p:xfrm>
          <a:off x="228600" y="1752600"/>
          <a:ext cx="7391400" cy="1015485"/>
        </p:xfrm>
        <a:graphic>
          <a:graphicData uri="http://schemas.openxmlformats.org/presentationml/2006/ole">
            <mc:AlternateContent xmlns:mc="http://schemas.openxmlformats.org/markup-compatibility/2006">
              <mc:Choice xmlns:v="urn:schemas-microsoft-com:vml" Requires="v">
                <p:oleObj spid="_x0000_s2293" name="Document" r:id="rId7" imgW="5638800" imgH="774700" progId="Word.Document.12">
                  <p:embed/>
                </p:oleObj>
              </mc:Choice>
              <mc:Fallback>
                <p:oleObj name="Document" r:id="rId7" imgW="5638800" imgH="774700" progId="Word.Document.12">
                  <p:embed/>
                  <p:pic>
                    <p:nvPicPr>
                      <p:cNvPr id="0" name=""/>
                      <p:cNvPicPr/>
                      <p:nvPr/>
                    </p:nvPicPr>
                    <p:blipFill>
                      <a:blip r:embed="rId8"/>
                      <a:stretch>
                        <a:fillRect/>
                      </a:stretch>
                    </p:blipFill>
                    <p:spPr>
                      <a:xfrm>
                        <a:off x="228600" y="1752600"/>
                        <a:ext cx="7391400" cy="101548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971118973"/>
              </p:ext>
            </p:extLst>
          </p:nvPr>
        </p:nvGraphicFramePr>
        <p:xfrm>
          <a:off x="152400" y="2691199"/>
          <a:ext cx="8031480" cy="814001"/>
        </p:xfrm>
        <a:graphic>
          <a:graphicData uri="http://schemas.openxmlformats.org/presentationml/2006/ole">
            <mc:AlternateContent xmlns:mc="http://schemas.openxmlformats.org/markup-compatibility/2006">
              <mc:Choice xmlns:v="urn:schemas-microsoft-com:vml" Requires="v">
                <p:oleObj spid="_x0000_s2294" name="Document" r:id="rId10" imgW="5638800" imgH="571500" progId="Word.Document.12">
                  <p:embed/>
                </p:oleObj>
              </mc:Choice>
              <mc:Fallback>
                <p:oleObj name="Document" r:id="rId10" imgW="5638800" imgH="571500" progId="Word.Document.12">
                  <p:embed/>
                  <p:pic>
                    <p:nvPicPr>
                      <p:cNvPr id="0" name=""/>
                      <p:cNvPicPr/>
                      <p:nvPr/>
                    </p:nvPicPr>
                    <p:blipFill>
                      <a:blip r:embed="rId11"/>
                      <a:stretch>
                        <a:fillRect/>
                      </a:stretch>
                    </p:blipFill>
                    <p:spPr>
                      <a:xfrm>
                        <a:off x="152400" y="2691199"/>
                        <a:ext cx="8031480" cy="814001"/>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410145855"/>
              </p:ext>
            </p:extLst>
          </p:nvPr>
        </p:nvGraphicFramePr>
        <p:xfrm>
          <a:off x="228600" y="3429000"/>
          <a:ext cx="6983835" cy="3429000"/>
        </p:xfrm>
        <a:graphic>
          <a:graphicData uri="http://schemas.openxmlformats.org/presentationml/2006/ole">
            <mc:AlternateContent xmlns:mc="http://schemas.openxmlformats.org/markup-compatibility/2006">
              <mc:Choice xmlns:v="urn:schemas-microsoft-com:vml" Requires="v">
                <p:oleObj spid="_x0000_s2295" name="Document" r:id="rId13" imgW="5638800" imgH="2768600" progId="Word.Document.12">
                  <p:embed/>
                </p:oleObj>
              </mc:Choice>
              <mc:Fallback>
                <p:oleObj name="Document" r:id="rId13" imgW="5638800" imgH="2768600" progId="Word.Document.12">
                  <p:embed/>
                  <p:pic>
                    <p:nvPicPr>
                      <p:cNvPr id="0" name=""/>
                      <p:cNvPicPr/>
                      <p:nvPr/>
                    </p:nvPicPr>
                    <p:blipFill>
                      <a:blip r:embed="rId14"/>
                      <a:stretch>
                        <a:fillRect/>
                      </a:stretch>
                    </p:blipFill>
                    <p:spPr>
                      <a:xfrm>
                        <a:off x="228600" y="3429000"/>
                        <a:ext cx="6983835" cy="34290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58967882"/>
              </p:ext>
            </p:extLst>
          </p:nvPr>
        </p:nvGraphicFramePr>
        <p:xfrm>
          <a:off x="4572000" y="348906"/>
          <a:ext cx="7391400" cy="6509094"/>
        </p:xfrm>
        <a:graphic>
          <a:graphicData uri="http://schemas.openxmlformats.org/presentationml/2006/ole">
            <mc:AlternateContent xmlns:mc="http://schemas.openxmlformats.org/markup-compatibility/2006">
              <mc:Choice xmlns:v="urn:schemas-microsoft-com:vml" Requires="v">
                <p:oleObj spid="_x0000_s2296" name="Document" r:id="rId16" imgW="5638800" imgH="4965700" progId="Word.Document.12">
                  <p:embed/>
                </p:oleObj>
              </mc:Choice>
              <mc:Fallback>
                <p:oleObj name="Document" r:id="rId16" imgW="5638800" imgH="4965700" progId="Word.Document.12">
                  <p:embed/>
                  <p:pic>
                    <p:nvPicPr>
                      <p:cNvPr id="0" name=""/>
                      <p:cNvPicPr/>
                      <p:nvPr/>
                    </p:nvPicPr>
                    <p:blipFill>
                      <a:blip r:embed="rId17"/>
                      <a:stretch>
                        <a:fillRect/>
                      </a:stretch>
                    </p:blipFill>
                    <p:spPr>
                      <a:xfrm>
                        <a:off x="4572000" y="348906"/>
                        <a:ext cx="7391400" cy="6509094"/>
                      </a:xfrm>
                      <a:prstGeom prst="rect">
                        <a:avLst/>
                      </a:prstGeom>
                    </p:spPr>
                  </p:pic>
                </p:oleObj>
              </mc:Fallback>
            </mc:AlternateContent>
          </a:graphicData>
        </a:graphic>
      </p:graphicFrame>
      <p:sp>
        <p:nvSpPr>
          <p:cNvPr id="3" name="Slide Number Placeholder 2"/>
          <p:cNvSpPr>
            <a:spLocks noGrp="1"/>
          </p:cNvSpPr>
          <p:nvPr>
            <p:ph type="sldNum" sz="quarter" idx="12"/>
          </p:nvPr>
        </p:nvSpPr>
        <p:spPr/>
        <p:txBody>
          <a:bodyPr/>
          <a:lstStyle/>
          <a:p>
            <a:fld id="{BC7FEA31-BA97-49C7-AD70-10C62FC5C15A}" type="slidenum">
              <a:rPr lang="en-US" smtClean="0"/>
              <a:pPr/>
              <a:t>10</a:t>
            </a:fld>
            <a:endParaRPr lang="en-US"/>
          </a:p>
        </p:txBody>
      </p:sp>
    </p:spTree>
    <p:extLst>
      <p:ext uri="{BB962C8B-B14F-4D97-AF65-F5344CB8AC3E}">
        <p14:creationId xmlns:p14="http://schemas.microsoft.com/office/powerpoint/2010/main" val="161638193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00FF"/>
                </a:solidFill>
              </a:rPr>
              <a:t>Human Rights</a:t>
            </a:r>
            <a:endParaRPr lang="en-US" b="1" dirty="0">
              <a:solidFill>
                <a:srgbClr val="0000FF"/>
              </a:solidFill>
            </a:endParaRPr>
          </a:p>
        </p:txBody>
      </p:sp>
      <p:sp>
        <p:nvSpPr>
          <p:cNvPr id="3" name="Content Placeholder 2"/>
          <p:cNvSpPr>
            <a:spLocks noGrp="1"/>
          </p:cNvSpPr>
          <p:nvPr>
            <p:ph idx="1"/>
          </p:nvPr>
        </p:nvSpPr>
        <p:spPr>
          <a:xfrm>
            <a:off x="457200" y="1524000"/>
            <a:ext cx="8229600" cy="2133600"/>
          </a:xfrm>
        </p:spPr>
        <p:txBody>
          <a:bodyPr>
            <a:normAutofit lnSpcReduction="10000"/>
          </a:bodyPr>
          <a:lstStyle/>
          <a:p>
            <a:pPr marL="0" indent="0" algn="ctr">
              <a:buNone/>
            </a:pPr>
            <a:r>
              <a:rPr lang="en-US" dirty="0" smtClean="0"/>
              <a:t>Tony is a member of Committee on Human Rights (CHR) of the National Academies of Science, Engineering and Medicine (NASEM).</a:t>
            </a:r>
            <a:endParaRPr lang="en-US" dirty="0"/>
          </a:p>
          <a:p>
            <a:pPr marL="0" indent="0" algn="ctr">
              <a:buNone/>
            </a:pPr>
            <a:r>
              <a:rPr lang="en-US" dirty="0" smtClean="0"/>
              <a:t>(</a:t>
            </a:r>
            <a:r>
              <a:rPr lang="en-US" dirty="0" smtClean="0">
                <a:solidFill>
                  <a:srgbClr val="0000FF"/>
                </a:solidFill>
              </a:rPr>
              <a:t>This is bigger than you think</a:t>
            </a:r>
            <a:r>
              <a:rPr lang="en-US" dirty="0" smtClean="0"/>
              <a:t>.)</a:t>
            </a:r>
            <a:endParaRPr lang="en-US" dirty="0"/>
          </a:p>
        </p:txBody>
      </p:sp>
      <p:sp>
        <p:nvSpPr>
          <p:cNvPr id="4" name="Slide Number Placeholder 3"/>
          <p:cNvSpPr>
            <a:spLocks noGrp="1"/>
          </p:cNvSpPr>
          <p:nvPr>
            <p:ph type="sldNum" sz="quarter" idx="12"/>
          </p:nvPr>
        </p:nvSpPr>
        <p:spPr/>
        <p:txBody>
          <a:bodyPr/>
          <a:lstStyle/>
          <a:p>
            <a:fld id="{BC7FEA31-BA97-49C7-AD70-10C62FC5C15A}" type="slidenum">
              <a:rPr lang="en-US" smtClean="0"/>
              <a:pPr/>
              <a:t>11</a:t>
            </a:fld>
            <a:endParaRPr lang="en-US"/>
          </a:p>
        </p:txBody>
      </p:sp>
      <p:sp>
        <p:nvSpPr>
          <p:cNvPr id="5" name="Content Placeholder 2"/>
          <p:cNvSpPr txBox="1">
            <a:spLocks/>
          </p:cNvSpPr>
          <p:nvPr/>
        </p:nvSpPr>
        <p:spPr>
          <a:xfrm>
            <a:off x="533400" y="3810000"/>
            <a:ext cx="8229600" cy="25908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rabicPeriod"/>
            </a:pPr>
            <a:r>
              <a:rPr lang="en-US" dirty="0"/>
              <a:t>E</a:t>
            </a:r>
            <a:r>
              <a:rPr lang="en-US" dirty="0" smtClean="0"/>
              <a:t>xamples from APS </a:t>
            </a:r>
            <a:r>
              <a:rPr lang="en-US" sz="2000" dirty="0" smtClean="0"/>
              <a:t>(‘cause that’s what I know best)</a:t>
            </a:r>
            <a:r>
              <a:rPr lang="en-US" dirty="0" smtClean="0"/>
              <a:t>.</a:t>
            </a:r>
          </a:p>
          <a:p>
            <a:pPr marL="514350" indent="-514350">
              <a:buFont typeface="+mj-lt"/>
              <a:buAutoNum type="arabicPeriod"/>
            </a:pPr>
            <a:r>
              <a:rPr lang="en-US" b="1" dirty="0" smtClean="0">
                <a:solidFill>
                  <a:srgbClr val="0000FF"/>
                </a:solidFill>
              </a:rPr>
              <a:t>Impressive successes </a:t>
            </a:r>
            <a:r>
              <a:rPr lang="en-US" dirty="0" smtClean="0">
                <a:solidFill>
                  <a:srgbClr val="0000FF"/>
                </a:solidFill>
              </a:rPr>
              <a:t>from The NASEM CHR</a:t>
            </a:r>
            <a:endParaRPr lang="en-US" dirty="0">
              <a:solidFill>
                <a:srgbClr val="0000FF"/>
              </a:solidFill>
            </a:endParaRPr>
          </a:p>
        </p:txBody>
      </p:sp>
    </p:spTree>
    <p:extLst>
      <p:ext uri="{BB962C8B-B14F-4D97-AF65-F5344CB8AC3E}">
        <p14:creationId xmlns:p14="http://schemas.microsoft.com/office/powerpoint/2010/main" val="21785055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79" y="990600"/>
            <a:ext cx="8610600" cy="5509199"/>
          </a:xfrm>
          <a:prstGeom prst="rect">
            <a:avLst/>
          </a:prstGeom>
          <a:noFill/>
        </p:spPr>
        <p:txBody>
          <a:bodyPr wrap="square" rtlCol="0">
            <a:spAutoFit/>
          </a:bodyPr>
          <a:lstStyle/>
          <a:p>
            <a:pPr marL="471487" lvl="2">
              <a:buClr>
                <a:schemeClr val="tx1"/>
              </a:buClr>
            </a:pPr>
            <a:r>
              <a:rPr lang="en-US" sz="2200" b="1" dirty="0" smtClean="0"/>
              <a:t>Physicist Ali </a:t>
            </a:r>
            <a:r>
              <a:rPr lang="en-US" sz="2200" b="1" dirty="0" err="1" smtClean="0"/>
              <a:t>Basaran</a:t>
            </a:r>
            <a:r>
              <a:rPr lang="en-US" sz="2200" b="1" dirty="0" smtClean="0"/>
              <a:t>:</a:t>
            </a:r>
          </a:p>
          <a:p>
            <a:pPr marL="790575" lvl="2" indent="-319088">
              <a:buClr>
                <a:schemeClr val="tx1"/>
              </a:buClr>
              <a:buFont typeface="Arial" charset="0"/>
              <a:buChar char="•"/>
            </a:pPr>
            <a:r>
              <a:rPr lang="en-US" sz="2200" dirty="0" smtClean="0"/>
              <a:t>Arrested in July 2016 then released with no accusation or trial</a:t>
            </a:r>
          </a:p>
          <a:p>
            <a:pPr marL="790575" lvl="2" indent="-319088">
              <a:buClr>
                <a:schemeClr val="tx1"/>
              </a:buClr>
              <a:buFont typeface="Arial" charset="0"/>
              <a:buChar char="•"/>
            </a:pPr>
            <a:r>
              <a:rPr lang="en-US" sz="2200" dirty="0" smtClean="0"/>
              <a:t>Fired from </a:t>
            </a:r>
            <a:r>
              <a:rPr lang="en-US" sz="2200" dirty="0" err="1" smtClean="0"/>
              <a:t>Gebze</a:t>
            </a:r>
            <a:r>
              <a:rPr lang="en-US" sz="2200" dirty="0"/>
              <a:t> Technical University </a:t>
            </a:r>
            <a:endParaRPr lang="en-US" sz="2200" dirty="0" smtClean="0"/>
          </a:p>
          <a:p>
            <a:pPr marL="790575" lvl="2" indent="-319088">
              <a:buClr>
                <a:schemeClr val="tx1"/>
              </a:buClr>
              <a:buFont typeface="Arial" charset="0"/>
              <a:buChar char="•"/>
            </a:pPr>
            <a:r>
              <a:rPr lang="en-US" sz="2200" dirty="0" smtClean="0"/>
              <a:t>Banned from working at a </a:t>
            </a:r>
            <a:br>
              <a:rPr lang="en-US" sz="2200" dirty="0" smtClean="0"/>
            </a:br>
            <a:r>
              <a:rPr lang="en-US" sz="2200" dirty="0" smtClean="0"/>
              <a:t>scientific institution in Turkey. </a:t>
            </a:r>
            <a:br>
              <a:rPr lang="en-US" sz="2200" dirty="0" smtClean="0"/>
            </a:br>
            <a:r>
              <a:rPr lang="en-US" sz="2200" dirty="0" smtClean="0"/>
              <a:t>or from leaving </a:t>
            </a:r>
            <a:r>
              <a:rPr lang="en-US" sz="2200" dirty="0"/>
              <a:t>Turkey </a:t>
            </a:r>
          </a:p>
          <a:p>
            <a:pPr marL="471487" lvl="2">
              <a:buClr>
                <a:schemeClr val="tx1"/>
              </a:buClr>
            </a:pPr>
            <a:endParaRPr lang="en-US" sz="2200" b="1" dirty="0" smtClean="0"/>
          </a:p>
          <a:p>
            <a:pPr marL="471487" lvl="2">
              <a:buClr>
                <a:schemeClr val="tx1"/>
              </a:buClr>
            </a:pPr>
            <a:r>
              <a:rPr lang="en-US" sz="2200" b="1" dirty="0" smtClean="0"/>
              <a:t>APS Action:</a:t>
            </a:r>
          </a:p>
          <a:p>
            <a:pPr marL="790575" lvl="2" indent="-319088">
              <a:buClr>
                <a:schemeClr val="tx1"/>
              </a:buClr>
              <a:buFont typeface="Arial" charset="0"/>
              <a:buChar char="•"/>
            </a:pPr>
            <a:r>
              <a:rPr lang="en-US" sz="2200" b="1" dirty="0" smtClean="0"/>
              <a:t>Feb. 2016</a:t>
            </a:r>
            <a:r>
              <a:rPr lang="en-US" sz="2200" dirty="0" smtClean="0"/>
              <a:t>: </a:t>
            </a:r>
            <a:br>
              <a:rPr lang="en-US" sz="2200" dirty="0" smtClean="0"/>
            </a:br>
            <a:r>
              <a:rPr lang="en-US" sz="2200" dirty="0" smtClean="0"/>
              <a:t>Letter from APS </a:t>
            </a:r>
            <a:r>
              <a:rPr lang="en-US" sz="2200" dirty="0"/>
              <a:t>President to </a:t>
            </a:r>
            <a:r>
              <a:rPr lang="en-US" sz="2200" dirty="0" smtClean="0"/>
              <a:t>President </a:t>
            </a:r>
            <a:r>
              <a:rPr lang="en-US" sz="2200" dirty="0" err="1"/>
              <a:t>Erdoğan</a:t>
            </a:r>
            <a:r>
              <a:rPr lang="en-US" sz="2200" dirty="0"/>
              <a:t> </a:t>
            </a:r>
            <a:r>
              <a:rPr lang="en-US" sz="2200" dirty="0" smtClean="0"/>
              <a:t/>
            </a:r>
            <a:br>
              <a:rPr lang="en-US" sz="2200" dirty="0" smtClean="0"/>
            </a:br>
            <a:r>
              <a:rPr lang="en-US" sz="2200" dirty="0" smtClean="0"/>
              <a:t>(after coup, more general)      </a:t>
            </a:r>
            <a:br>
              <a:rPr lang="en-US" sz="2200" dirty="0" smtClean="0"/>
            </a:br>
            <a:r>
              <a:rPr lang="en-US" sz="2200" dirty="0" smtClean="0"/>
              <a:t>      </a:t>
            </a:r>
            <a:r>
              <a:rPr lang="en-US" sz="2200" i="1" dirty="0" smtClean="0"/>
              <a:t>The next week I went to Turkey for a conference</a:t>
            </a:r>
          </a:p>
          <a:p>
            <a:pPr marL="790575" lvl="2" indent="-319088">
              <a:buClr>
                <a:schemeClr val="tx1"/>
              </a:buClr>
              <a:buFont typeface="Arial" charset="0"/>
              <a:buChar char="•"/>
            </a:pPr>
            <a:r>
              <a:rPr lang="en-US" sz="2200" b="1" dirty="0" smtClean="0"/>
              <a:t>Sept</a:t>
            </a:r>
            <a:r>
              <a:rPr lang="en-US" sz="2200" b="1" dirty="0"/>
              <a:t>. </a:t>
            </a:r>
            <a:r>
              <a:rPr lang="en-US" sz="2200" b="1" dirty="0" smtClean="0"/>
              <a:t>2017</a:t>
            </a:r>
            <a:r>
              <a:rPr lang="en-US" sz="2200" dirty="0"/>
              <a:t>: </a:t>
            </a:r>
            <a:r>
              <a:rPr lang="en-US" sz="2200" dirty="0" smtClean="0"/>
              <a:t/>
            </a:r>
            <a:br>
              <a:rPr lang="en-US" sz="2200" dirty="0" smtClean="0"/>
            </a:br>
            <a:r>
              <a:rPr lang="en-US" sz="2200" dirty="0" smtClean="0"/>
              <a:t>Letters </a:t>
            </a:r>
            <a:r>
              <a:rPr lang="en-US" sz="2200" dirty="0"/>
              <a:t>from APS President to Turkish President &amp; Rector of </a:t>
            </a:r>
            <a:r>
              <a:rPr lang="en-US" sz="2200" dirty="0" err="1" smtClean="0"/>
              <a:t>Gebze</a:t>
            </a:r>
            <a:r>
              <a:rPr lang="en-US" sz="2200" dirty="0" smtClean="0"/>
              <a:t> </a:t>
            </a:r>
            <a:br>
              <a:rPr lang="en-US" sz="2200" dirty="0" smtClean="0"/>
            </a:br>
            <a:r>
              <a:rPr lang="en-US" sz="2200" dirty="0" smtClean="0"/>
              <a:t>      </a:t>
            </a:r>
            <a:r>
              <a:rPr lang="en-US" sz="2200" i="1" dirty="0" smtClean="0"/>
              <a:t>I’m going to Turkey in two weeks</a:t>
            </a:r>
          </a:p>
          <a:p>
            <a:pPr marL="471487" lvl="2">
              <a:buClr>
                <a:schemeClr val="tx1"/>
              </a:buClr>
            </a:pPr>
            <a:r>
              <a:rPr lang="en-US" sz="2200" b="1" i="1" dirty="0" smtClean="0"/>
              <a:t>                                                                                         Still monitoring...</a:t>
            </a:r>
            <a:endParaRPr lang="en-US" sz="2200" b="1" i="1" dirty="0"/>
          </a:p>
        </p:txBody>
      </p:sp>
      <p:sp>
        <p:nvSpPr>
          <p:cNvPr id="8" name="Title 1"/>
          <p:cNvSpPr txBox="1">
            <a:spLocks/>
          </p:cNvSpPr>
          <p:nvPr/>
        </p:nvSpPr>
        <p:spPr>
          <a:xfrm>
            <a:off x="381000" y="152400"/>
            <a:ext cx="8458200" cy="762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00FF"/>
                </a:solidFill>
              </a:rPr>
              <a:t>APS Case for a Turkish Scientist</a:t>
            </a:r>
          </a:p>
        </p:txBody>
      </p:sp>
      <p:pic>
        <p:nvPicPr>
          <p:cNvPr id="2" name="Picture 1"/>
          <p:cNvPicPr>
            <a:picLocks noChangeAspect="1"/>
          </p:cNvPicPr>
          <p:nvPr/>
        </p:nvPicPr>
        <p:blipFill>
          <a:blip r:embed="rId2"/>
          <a:stretch>
            <a:fillRect/>
          </a:stretch>
        </p:blipFill>
        <p:spPr>
          <a:xfrm>
            <a:off x="5334000" y="1752600"/>
            <a:ext cx="3200400" cy="2271548"/>
          </a:xfrm>
          <a:prstGeom prst="rect">
            <a:avLst/>
          </a:prstGeom>
        </p:spPr>
      </p:pic>
      <p:sp>
        <p:nvSpPr>
          <p:cNvPr id="3" name="Slide Number Placeholder 2"/>
          <p:cNvSpPr>
            <a:spLocks noGrp="1"/>
          </p:cNvSpPr>
          <p:nvPr>
            <p:ph type="sldNum" sz="quarter" idx="12"/>
          </p:nvPr>
        </p:nvSpPr>
        <p:spPr/>
        <p:txBody>
          <a:bodyPr/>
          <a:lstStyle/>
          <a:p>
            <a:fld id="{BC7FEA31-BA97-49C7-AD70-10C62FC5C15A}" type="slidenum">
              <a:rPr lang="en-US" smtClean="0"/>
              <a:pPr/>
              <a:t>12</a:t>
            </a:fld>
            <a:endParaRPr lang="en-US"/>
          </a:p>
        </p:txBody>
      </p:sp>
    </p:spTree>
    <p:extLst>
      <p:ext uri="{BB962C8B-B14F-4D97-AF65-F5344CB8AC3E}">
        <p14:creationId xmlns:p14="http://schemas.microsoft.com/office/powerpoint/2010/main" val="53013715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709" y="-52128"/>
            <a:ext cx="9144000" cy="5879669"/>
          </a:xfrm>
          <a:prstGeom prst="rect">
            <a:avLst/>
          </a:prstGeom>
        </p:spPr>
      </p:pic>
      <p:sp>
        <p:nvSpPr>
          <p:cNvPr id="2" name="Slide Number Placeholder 1"/>
          <p:cNvSpPr>
            <a:spLocks noGrp="1"/>
          </p:cNvSpPr>
          <p:nvPr>
            <p:ph type="sldNum" sz="quarter" idx="12"/>
          </p:nvPr>
        </p:nvSpPr>
        <p:spPr/>
        <p:txBody>
          <a:bodyPr/>
          <a:lstStyle/>
          <a:p>
            <a:fld id="{BC7FEA31-BA97-49C7-AD70-10C62FC5C15A}" type="slidenum">
              <a:rPr lang="en-US" smtClean="0"/>
              <a:pPr/>
              <a:t>13</a:t>
            </a:fld>
            <a:endParaRPr lang="en-US"/>
          </a:p>
        </p:txBody>
      </p:sp>
    </p:spTree>
    <p:extLst>
      <p:ext uri="{BB962C8B-B14F-4D97-AF65-F5344CB8AC3E}">
        <p14:creationId xmlns:p14="http://schemas.microsoft.com/office/powerpoint/2010/main" val="8350982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990600"/>
            <a:ext cx="8610599" cy="3785652"/>
          </a:xfrm>
          <a:prstGeom prst="rect">
            <a:avLst/>
          </a:prstGeom>
          <a:noFill/>
        </p:spPr>
        <p:txBody>
          <a:bodyPr wrap="square" rtlCol="0">
            <a:spAutoFit/>
          </a:bodyPr>
          <a:lstStyle/>
          <a:p>
            <a:pPr marL="14287" lvl="1"/>
            <a:r>
              <a:rPr lang="en-US" sz="2400" b="1" dirty="0" smtClean="0"/>
              <a:t>Disaster Medicine Scientist </a:t>
            </a:r>
            <a:r>
              <a:rPr lang="en-US" sz="2400" b="1" dirty="0" err="1" smtClean="0"/>
              <a:t>Ahmadreza</a:t>
            </a:r>
            <a:r>
              <a:rPr lang="en-US" sz="2400" b="1" dirty="0" smtClean="0"/>
              <a:t> Djalali,  </a:t>
            </a:r>
            <a:r>
              <a:rPr lang="en-US" sz="2400" dirty="0" smtClean="0"/>
              <a:t>Lives in Sweden</a:t>
            </a:r>
            <a:endParaRPr lang="en-US" sz="2400" b="1" dirty="0" smtClean="0"/>
          </a:p>
          <a:p>
            <a:pPr marL="790575" lvl="2" indent="-319088">
              <a:buFont typeface="Arial" charset="0"/>
              <a:buChar char="•"/>
            </a:pPr>
            <a:r>
              <a:rPr lang="en-US" sz="2400" b="1" dirty="0" smtClean="0"/>
              <a:t>Apr. 2016</a:t>
            </a:r>
            <a:r>
              <a:rPr lang="en-US" sz="2400" dirty="0" smtClean="0"/>
              <a:t>: Arrested during academic visit to </a:t>
            </a:r>
            <a:r>
              <a:rPr lang="en-US" sz="2400" dirty="0"/>
              <a:t>Iran, </a:t>
            </a:r>
            <a:r>
              <a:rPr lang="en-US" sz="2400" dirty="0" smtClean="0"/>
              <a:t>coerced </a:t>
            </a:r>
            <a:r>
              <a:rPr lang="en-US" sz="2400" dirty="0"/>
              <a:t>espionage </a:t>
            </a:r>
            <a:r>
              <a:rPr lang="en-US" sz="2400" dirty="0" smtClean="0"/>
              <a:t>confession, sentenced to death</a:t>
            </a:r>
            <a:endParaRPr lang="en-US" sz="2400" dirty="0"/>
          </a:p>
          <a:p>
            <a:pPr marL="790575" lvl="2" indent="-319088">
              <a:buFont typeface="Arial" charset="0"/>
              <a:buChar char="•"/>
            </a:pPr>
            <a:r>
              <a:rPr lang="en-US" sz="2400" b="1" dirty="0" smtClean="0"/>
              <a:t>Nov. 2017</a:t>
            </a:r>
            <a:r>
              <a:rPr lang="en-US" sz="2400" dirty="0" smtClean="0"/>
              <a:t>: Letter from APS President to Iranian President asking that a review of this case be undertaken</a:t>
            </a:r>
          </a:p>
          <a:p>
            <a:pPr marL="790575" lvl="2" indent="-319088">
              <a:buFont typeface="Arial" charset="0"/>
              <a:buChar char="•"/>
            </a:pPr>
            <a:r>
              <a:rPr lang="en-US" sz="2400" b="1" dirty="0" smtClean="0"/>
              <a:t>Dec. 2017</a:t>
            </a:r>
            <a:r>
              <a:rPr lang="en-US" sz="2400" dirty="0" smtClean="0"/>
              <a:t>:  COMBINED APS/AAAS letter to </a:t>
            </a:r>
            <a:r>
              <a:rPr lang="en-US" sz="2400" dirty="0"/>
              <a:t>to Iranian President </a:t>
            </a:r>
            <a:r>
              <a:rPr lang="en-US" sz="2400" dirty="0" smtClean="0"/>
              <a:t>– standard AI type letter and Monitoring</a:t>
            </a:r>
            <a:endParaRPr lang="en-US" sz="2400" dirty="0"/>
          </a:p>
          <a:p>
            <a:pPr marL="790575" lvl="2" indent="-319088">
              <a:buFont typeface="Arial" charset="0"/>
              <a:buChar char="•"/>
            </a:pPr>
            <a:r>
              <a:rPr lang="en-US" sz="2400" b="1" dirty="0" smtClean="0"/>
              <a:t>Feb. 2017</a:t>
            </a:r>
            <a:r>
              <a:rPr lang="en-US" sz="2400" dirty="0" smtClean="0"/>
              <a:t>:  Sweden grants him Citizenship</a:t>
            </a:r>
          </a:p>
          <a:p>
            <a:pPr marL="471487" lvl="2"/>
            <a:endParaRPr lang="en-US" sz="2400" dirty="0"/>
          </a:p>
          <a:p>
            <a:pPr marL="471487" lvl="2"/>
            <a:r>
              <a:rPr lang="en-US" sz="2400" dirty="0" smtClean="0">
                <a:solidFill>
                  <a:srgbClr val="0000FF"/>
                </a:solidFill>
              </a:rPr>
              <a:t>We continue to monitor...</a:t>
            </a:r>
            <a:endParaRPr lang="en-US" sz="2400" dirty="0">
              <a:solidFill>
                <a:srgbClr val="0000FF"/>
              </a:solidFill>
            </a:endParaRPr>
          </a:p>
        </p:txBody>
      </p:sp>
      <p:sp>
        <p:nvSpPr>
          <p:cNvPr id="5" name="Title 1"/>
          <p:cNvSpPr txBox="1">
            <a:spLocks/>
          </p:cNvSpPr>
          <p:nvPr/>
        </p:nvSpPr>
        <p:spPr>
          <a:xfrm>
            <a:off x="381000" y="152400"/>
            <a:ext cx="8458200" cy="762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00FF"/>
                </a:solidFill>
              </a:rPr>
              <a:t>APS Case for an Iranian Scientist</a:t>
            </a:r>
          </a:p>
        </p:txBody>
      </p:sp>
      <p:pic>
        <p:nvPicPr>
          <p:cNvPr id="3" name="Picture 2"/>
          <p:cNvPicPr>
            <a:picLocks noChangeAspect="1"/>
          </p:cNvPicPr>
          <p:nvPr/>
        </p:nvPicPr>
        <p:blipFill>
          <a:blip r:embed="rId2"/>
          <a:stretch>
            <a:fillRect/>
          </a:stretch>
        </p:blipFill>
        <p:spPr>
          <a:xfrm>
            <a:off x="5791200" y="4419600"/>
            <a:ext cx="3352800" cy="2514600"/>
          </a:xfrm>
          <a:prstGeom prst="rect">
            <a:avLst/>
          </a:prstGeom>
        </p:spPr>
      </p:pic>
      <p:sp>
        <p:nvSpPr>
          <p:cNvPr id="2" name="Slide Number Placeholder 1"/>
          <p:cNvSpPr>
            <a:spLocks noGrp="1"/>
          </p:cNvSpPr>
          <p:nvPr>
            <p:ph type="sldNum" sz="quarter" idx="12"/>
          </p:nvPr>
        </p:nvSpPr>
        <p:spPr/>
        <p:txBody>
          <a:bodyPr/>
          <a:lstStyle/>
          <a:p>
            <a:fld id="{BC7FEA31-BA97-49C7-AD70-10C62FC5C15A}" type="slidenum">
              <a:rPr lang="en-US" smtClean="0"/>
              <a:pPr/>
              <a:t>14</a:t>
            </a:fld>
            <a:endParaRPr lang="en-US"/>
          </a:p>
        </p:txBody>
      </p:sp>
    </p:spTree>
    <p:extLst>
      <p:ext uri="{BB962C8B-B14F-4D97-AF65-F5344CB8AC3E}">
        <p14:creationId xmlns:p14="http://schemas.microsoft.com/office/powerpoint/2010/main" val="162541193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28687"/>
            <a:ext cx="9144000" cy="6306207"/>
          </a:xfrm>
          <a:prstGeom prst="rect">
            <a:avLst/>
          </a:prstGeom>
        </p:spPr>
      </p:pic>
      <p:sp>
        <p:nvSpPr>
          <p:cNvPr id="2" name="Slide Number Placeholder 1"/>
          <p:cNvSpPr>
            <a:spLocks noGrp="1"/>
          </p:cNvSpPr>
          <p:nvPr>
            <p:ph type="sldNum" sz="quarter" idx="12"/>
          </p:nvPr>
        </p:nvSpPr>
        <p:spPr/>
        <p:txBody>
          <a:bodyPr/>
          <a:lstStyle/>
          <a:p>
            <a:fld id="{BC7FEA31-BA97-49C7-AD70-10C62FC5C15A}" type="slidenum">
              <a:rPr lang="en-US" smtClean="0"/>
              <a:pPr/>
              <a:t>15</a:t>
            </a:fld>
            <a:endParaRPr lang="en-US"/>
          </a:p>
        </p:txBody>
      </p:sp>
    </p:spTree>
    <p:extLst>
      <p:ext uri="{BB962C8B-B14F-4D97-AF65-F5344CB8AC3E}">
        <p14:creationId xmlns:p14="http://schemas.microsoft.com/office/powerpoint/2010/main" val="19952458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371600"/>
            <a:ext cx="8037863" cy="4893648"/>
          </a:xfrm>
          <a:prstGeom prst="rect">
            <a:avLst/>
          </a:prstGeom>
          <a:noFill/>
        </p:spPr>
        <p:txBody>
          <a:bodyPr wrap="square" rtlCol="0">
            <a:spAutoFit/>
          </a:bodyPr>
          <a:lstStyle/>
          <a:p>
            <a:pPr marL="14287" lvl="1"/>
            <a:r>
              <a:rPr lang="en-US" sz="2800" b="1" dirty="0" err="1" smtClean="0"/>
              <a:t>Omid</a:t>
            </a:r>
            <a:r>
              <a:rPr lang="en-US" sz="2800" b="1" dirty="0" smtClean="0"/>
              <a:t> </a:t>
            </a:r>
            <a:r>
              <a:rPr lang="en-US" sz="2800" b="1" dirty="0" err="1" smtClean="0"/>
              <a:t>Kokabee</a:t>
            </a:r>
            <a:r>
              <a:rPr lang="en-US" sz="2800" dirty="0" smtClean="0"/>
              <a:t>, UT student arrested 2011: </a:t>
            </a:r>
          </a:p>
          <a:p>
            <a:pPr marL="333375" lvl="1" indent="-319088">
              <a:buFont typeface="Arial" charset="0"/>
              <a:buChar char="•"/>
            </a:pPr>
            <a:r>
              <a:rPr lang="en-US" sz="2800" b="1" dirty="0" smtClean="0"/>
              <a:t>2014 APS </a:t>
            </a:r>
            <a:r>
              <a:rPr lang="en-US" sz="2800" b="1" dirty="0"/>
              <a:t/>
            </a:r>
            <a:br>
              <a:rPr lang="en-US" sz="2800" b="1" dirty="0"/>
            </a:br>
            <a:r>
              <a:rPr lang="en-US" sz="2800" dirty="0" smtClean="0"/>
              <a:t>Andrei Sakharov Prize</a:t>
            </a:r>
          </a:p>
          <a:p>
            <a:pPr marL="333375" lvl="1" indent="-319088">
              <a:buFont typeface="Arial" charset="0"/>
              <a:buChar char="•"/>
            </a:pPr>
            <a:r>
              <a:rPr lang="en-US" sz="2800" b="1" dirty="0" smtClean="0"/>
              <a:t>2014 AAAS </a:t>
            </a:r>
            <a:br>
              <a:rPr lang="en-US" sz="2800" b="1" dirty="0" smtClean="0"/>
            </a:br>
            <a:r>
              <a:rPr lang="en-US" sz="2800" dirty="0" smtClean="0"/>
              <a:t>Scientific Freedom &amp; Responsibility </a:t>
            </a:r>
            <a:br>
              <a:rPr lang="en-US" sz="2800" dirty="0" smtClean="0"/>
            </a:br>
            <a:r>
              <a:rPr lang="en-US" sz="2800" dirty="0" smtClean="0"/>
              <a:t>Award</a:t>
            </a:r>
          </a:p>
          <a:p>
            <a:pPr marL="333375" lvl="1" indent="-319088">
              <a:buFont typeface="Arial" charset="0"/>
              <a:buChar char="•"/>
            </a:pPr>
            <a:r>
              <a:rPr lang="en-US" sz="2800" b="1" dirty="0"/>
              <a:t>OSA </a:t>
            </a:r>
            <a:r>
              <a:rPr lang="en-US" sz="2800" dirty="0"/>
              <a:t>and</a:t>
            </a:r>
            <a:r>
              <a:rPr lang="en-US" sz="2800" b="1" dirty="0"/>
              <a:t> </a:t>
            </a:r>
            <a:r>
              <a:rPr lang="en-US" sz="2800" b="1" dirty="0" smtClean="0"/>
              <a:t>IEEE </a:t>
            </a:r>
            <a:r>
              <a:rPr lang="en-US" sz="2800" dirty="0" smtClean="0"/>
              <a:t>awards</a:t>
            </a:r>
          </a:p>
          <a:p>
            <a:pPr marL="333375" lvl="1" indent="-319088">
              <a:buFont typeface="Arial" charset="0"/>
              <a:buChar char="•"/>
            </a:pPr>
            <a:r>
              <a:rPr lang="en-US" sz="2800" dirty="0" smtClean="0"/>
              <a:t>HUGE work from </a:t>
            </a:r>
            <a:r>
              <a:rPr lang="en-US" sz="2800" b="1" dirty="0" smtClean="0"/>
              <a:t>NASEM CHR </a:t>
            </a:r>
          </a:p>
          <a:p>
            <a:pPr marL="14287" lvl="1"/>
            <a:endParaRPr lang="en-US" sz="2800" dirty="0" smtClean="0"/>
          </a:p>
          <a:p>
            <a:pPr marL="14287" lvl="1" algn="ctr"/>
            <a:r>
              <a:rPr lang="en-US" sz="2800" dirty="0" smtClean="0">
                <a:solidFill>
                  <a:srgbClr val="0000FF"/>
                </a:solidFill>
              </a:rPr>
              <a:t>Letters more effective with weight of many societies</a:t>
            </a:r>
            <a:endParaRPr lang="en-US" sz="3200" dirty="0" smtClean="0">
              <a:solidFill>
                <a:srgbClr val="0000FF"/>
              </a:solidFill>
            </a:endParaRPr>
          </a:p>
          <a:p>
            <a:pPr marL="14287" lvl="1" algn="ctr"/>
            <a:r>
              <a:rPr lang="en-US" sz="3200" b="1" dirty="0" smtClean="0">
                <a:solidFill>
                  <a:srgbClr val="0000FF"/>
                </a:solidFill>
              </a:rPr>
              <a:t>He is free now</a:t>
            </a:r>
          </a:p>
        </p:txBody>
      </p:sp>
      <p:sp>
        <p:nvSpPr>
          <p:cNvPr id="6" name="Title 1"/>
          <p:cNvSpPr>
            <a:spLocks noGrp="1"/>
          </p:cNvSpPr>
          <p:nvPr>
            <p:ph type="title"/>
          </p:nvPr>
        </p:nvSpPr>
        <p:spPr>
          <a:xfrm>
            <a:off x="457200" y="152400"/>
            <a:ext cx="8229600" cy="1143000"/>
          </a:xfrm>
        </p:spPr>
        <p:txBody>
          <a:bodyPr>
            <a:normAutofit/>
          </a:bodyPr>
          <a:lstStyle/>
          <a:p>
            <a:r>
              <a:rPr lang="en-US" sz="3600" b="1" dirty="0" smtClean="0">
                <a:solidFill>
                  <a:srgbClr val="0000FF"/>
                </a:solidFill>
              </a:rPr>
              <a:t>Iranian Student:  One success story</a:t>
            </a:r>
            <a:endParaRPr lang="en-US" sz="3600" b="1" dirty="0">
              <a:solidFill>
                <a:srgbClr val="0000FF"/>
              </a:solidFill>
            </a:endParaRPr>
          </a:p>
        </p:txBody>
      </p:sp>
      <p:pic>
        <p:nvPicPr>
          <p:cNvPr id="2" name="Picture 1"/>
          <p:cNvPicPr>
            <a:picLocks noChangeAspect="1"/>
          </p:cNvPicPr>
          <p:nvPr/>
        </p:nvPicPr>
        <p:blipFill>
          <a:blip r:embed="rId2"/>
          <a:stretch>
            <a:fillRect/>
          </a:stretch>
        </p:blipFill>
        <p:spPr>
          <a:xfrm>
            <a:off x="6019800" y="1905000"/>
            <a:ext cx="2514600" cy="3234862"/>
          </a:xfrm>
          <a:prstGeom prst="rect">
            <a:avLst/>
          </a:prstGeom>
        </p:spPr>
      </p:pic>
      <p:sp>
        <p:nvSpPr>
          <p:cNvPr id="3" name="Slide Number Placeholder 2"/>
          <p:cNvSpPr>
            <a:spLocks noGrp="1"/>
          </p:cNvSpPr>
          <p:nvPr>
            <p:ph type="sldNum" sz="quarter" idx="12"/>
          </p:nvPr>
        </p:nvSpPr>
        <p:spPr/>
        <p:txBody>
          <a:bodyPr/>
          <a:lstStyle/>
          <a:p>
            <a:fld id="{BC7FEA31-BA97-49C7-AD70-10C62FC5C15A}" type="slidenum">
              <a:rPr lang="en-US" smtClean="0"/>
              <a:pPr/>
              <a:t>16</a:t>
            </a:fld>
            <a:endParaRPr lang="en-US"/>
          </a:p>
        </p:txBody>
      </p:sp>
    </p:spTree>
    <p:extLst>
      <p:ext uri="{BB962C8B-B14F-4D97-AF65-F5344CB8AC3E}">
        <p14:creationId xmlns:p14="http://schemas.microsoft.com/office/powerpoint/2010/main" val="144799246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r>
              <a:rPr lang="en-US" b="1" dirty="0" smtClean="0">
                <a:solidFill>
                  <a:srgbClr val="0000FF"/>
                </a:solidFill>
              </a:rPr>
              <a:t>Tony is </a:t>
            </a:r>
            <a:r>
              <a:rPr lang="en-US" b="1" dirty="0">
                <a:solidFill>
                  <a:srgbClr val="0000FF"/>
                </a:solidFill>
              </a:rPr>
              <a:t>M</a:t>
            </a:r>
            <a:r>
              <a:rPr lang="en-US" b="1" dirty="0" smtClean="0">
                <a:solidFill>
                  <a:srgbClr val="0000FF"/>
                </a:solidFill>
              </a:rPr>
              <a:t>ore Effective</a:t>
            </a:r>
            <a:endParaRPr lang="en-US" b="1" i="1" dirty="0">
              <a:solidFill>
                <a:srgbClr val="0000FF"/>
              </a:solidFill>
            </a:endParaRPr>
          </a:p>
        </p:txBody>
      </p:sp>
      <p:sp>
        <p:nvSpPr>
          <p:cNvPr id="5" name="Content Placeholder 4"/>
          <p:cNvSpPr>
            <a:spLocks noGrp="1"/>
          </p:cNvSpPr>
          <p:nvPr>
            <p:ph idx="1"/>
          </p:nvPr>
        </p:nvSpPr>
        <p:spPr>
          <a:xfrm>
            <a:off x="457200" y="1905000"/>
            <a:ext cx="8229600" cy="2514600"/>
          </a:xfrm>
        </p:spPr>
        <p:txBody>
          <a:bodyPr/>
          <a:lstStyle/>
          <a:p>
            <a:pPr marL="0" indent="0" algn="ctr">
              <a:buNone/>
            </a:pPr>
            <a:r>
              <a:rPr lang="en-US" b="1" dirty="0" smtClean="0">
                <a:solidFill>
                  <a:schemeClr val="accent6">
                    <a:lumMod val="50000"/>
                  </a:schemeClr>
                </a:solidFill>
              </a:rPr>
              <a:t>The Committee on Human Rights (CHR):</a:t>
            </a:r>
          </a:p>
          <a:p>
            <a:pPr marL="0" indent="0" algn="ctr">
              <a:buNone/>
            </a:pPr>
            <a:r>
              <a:rPr lang="en-US" i="1" dirty="0" smtClean="0"/>
              <a:t>Next:  a very few </a:t>
            </a:r>
            <a:r>
              <a:rPr lang="en-US" b="1" i="1" dirty="0" smtClean="0"/>
              <a:t>Release Articles</a:t>
            </a:r>
            <a:r>
              <a:rPr lang="en-US" i="1" dirty="0" smtClean="0"/>
              <a:t>, </a:t>
            </a:r>
            <a:br>
              <a:rPr lang="en-US" i="1" dirty="0" smtClean="0"/>
            </a:br>
            <a:r>
              <a:rPr lang="en-US" i="1" dirty="0" smtClean="0"/>
              <a:t>which are </a:t>
            </a:r>
            <a:br>
              <a:rPr lang="en-US" i="1" dirty="0" smtClean="0"/>
            </a:br>
            <a:r>
              <a:rPr lang="en-US" b="1" i="1" dirty="0" smtClean="0"/>
              <a:t>Real success stories!</a:t>
            </a:r>
            <a:endParaRPr lang="en-US" dirty="0"/>
          </a:p>
        </p:txBody>
      </p:sp>
      <p:sp>
        <p:nvSpPr>
          <p:cNvPr id="3" name="Slide Number Placeholder 2"/>
          <p:cNvSpPr>
            <a:spLocks noGrp="1"/>
          </p:cNvSpPr>
          <p:nvPr>
            <p:ph type="sldNum" sz="quarter" idx="12"/>
          </p:nvPr>
        </p:nvSpPr>
        <p:spPr/>
        <p:txBody>
          <a:bodyPr/>
          <a:lstStyle/>
          <a:p>
            <a:fld id="{BC7FEA31-BA97-49C7-AD70-10C62FC5C15A}" type="slidenum">
              <a:rPr lang="en-US" smtClean="0"/>
              <a:pPr/>
              <a:t>17</a:t>
            </a:fld>
            <a:endParaRPr lang="en-US"/>
          </a:p>
        </p:txBody>
      </p:sp>
    </p:spTree>
    <p:extLst>
      <p:ext uri="{BB962C8B-B14F-4D97-AF65-F5344CB8AC3E}">
        <p14:creationId xmlns:p14="http://schemas.microsoft.com/office/powerpoint/2010/main" val="257312246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8982" y="82763"/>
            <a:ext cx="8915400" cy="6639549"/>
          </a:xfrm>
          <a:prstGeom prst="rect">
            <a:avLst/>
          </a:prstGeom>
        </p:spPr>
      </p:pic>
      <p:sp>
        <p:nvSpPr>
          <p:cNvPr id="2" name="Slide Number Placeholder 1"/>
          <p:cNvSpPr>
            <a:spLocks noGrp="1"/>
          </p:cNvSpPr>
          <p:nvPr>
            <p:ph type="sldNum" sz="quarter" idx="12"/>
          </p:nvPr>
        </p:nvSpPr>
        <p:spPr/>
        <p:txBody>
          <a:bodyPr/>
          <a:lstStyle/>
          <a:p>
            <a:fld id="{BC7FEA31-BA97-49C7-AD70-10C62FC5C15A}" type="slidenum">
              <a:rPr lang="en-US" smtClean="0"/>
              <a:pPr/>
              <a:t>18</a:t>
            </a:fld>
            <a:endParaRPr lang="en-US"/>
          </a:p>
        </p:txBody>
      </p:sp>
    </p:spTree>
    <p:extLst>
      <p:ext uri="{BB962C8B-B14F-4D97-AF65-F5344CB8AC3E}">
        <p14:creationId xmlns:p14="http://schemas.microsoft.com/office/powerpoint/2010/main" val="319804109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8982" y="82763"/>
            <a:ext cx="8915400" cy="6639549"/>
          </a:xfrm>
          <a:prstGeom prst="rect">
            <a:avLst/>
          </a:prstGeom>
        </p:spPr>
      </p:pic>
      <p:sp>
        <p:nvSpPr>
          <p:cNvPr id="2" name="Oval 1"/>
          <p:cNvSpPr/>
          <p:nvPr/>
        </p:nvSpPr>
        <p:spPr>
          <a:xfrm>
            <a:off x="7315200" y="1828800"/>
            <a:ext cx="1828800" cy="1219200"/>
          </a:xfrm>
          <a:prstGeom prst="ellipse">
            <a:avLst/>
          </a:prstGeom>
          <a:noFill/>
          <a:ln w="1301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152400" y="990600"/>
            <a:ext cx="3733800" cy="1676400"/>
          </a:xfrm>
          <a:prstGeom prst="ellipse">
            <a:avLst/>
          </a:prstGeom>
          <a:noFill/>
          <a:ln w="1301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5867400" y="4572000"/>
            <a:ext cx="3124200" cy="1676400"/>
          </a:xfrm>
          <a:prstGeom prst="ellipse">
            <a:avLst/>
          </a:prstGeom>
          <a:noFill/>
          <a:ln w="1301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BC7FEA31-BA97-49C7-AD70-10C62FC5C15A}" type="slidenum">
              <a:rPr lang="en-US" smtClean="0"/>
              <a:pPr/>
              <a:t>19</a:t>
            </a:fld>
            <a:endParaRPr lang="en-US"/>
          </a:p>
        </p:txBody>
      </p:sp>
    </p:spTree>
    <p:extLst>
      <p:ext uri="{BB962C8B-B14F-4D97-AF65-F5344CB8AC3E}">
        <p14:creationId xmlns:p14="http://schemas.microsoft.com/office/powerpoint/2010/main" val="183464833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b="1" dirty="0">
                <a:solidFill>
                  <a:srgbClr val="0000FF"/>
                </a:solidFill>
              </a:rPr>
              <a:t>Science Diplomacy </a:t>
            </a:r>
            <a:endParaRPr lang="en-US" dirty="0">
              <a:solidFill>
                <a:srgbClr val="0000FF"/>
              </a:solidFill>
            </a:endParaRPr>
          </a:p>
        </p:txBody>
      </p:sp>
      <p:sp>
        <p:nvSpPr>
          <p:cNvPr id="3" name="Content Placeholder 2"/>
          <p:cNvSpPr>
            <a:spLocks noGrp="1"/>
          </p:cNvSpPr>
          <p:nvPr>
            <p:ph idx="1"/>
          </p:nvPr>
        </p:nvSpPr>
        <p:spPr>
          <a:xfrm>
            <a:off x="762000" y="1143000"/>
            <a:ext cx="7696200" cy="4525963"/>
          </a:xfrm>
        </p:spPr>
        <p:txBody>
          <a:bodyPr>
            <a:normAutofit fontScale="92500" lnSpcReduction="10000"/>
          </a:bodyPr>
          <a:lstStyle/>
          <a:p>
            <a:pPr marL="0" indent="0" algn="ctr">
              <a:buNone/>
            </a:pPr>
            <a:r>
              <a:rPr lang="en-US" dirty="0" smtClean="0"/>
              <a:t>“</a:t>
            </a:r>
            <a:r>
              <a:rPr lang="en-US" b="1" i="1" dirty="0" smtClean="0">
                <a:solidFill>
                  <a:srgbClr val="0000FF"/>
                </a:solidFill>
              </a:rPr>
              <a:t>Using the words </a:t>
            </a:r>
            <a:r>
              <a:rPr lang="en-US" b="1" i="1" dirty="0">
                <a:solidFill>
                  <a:srgbClr val="0000FF"/>
                </a:solidFill>
              </a:rPr>
              <a:t>and actions of science and communication between scientists to </a:t>
            </a:r>
            <a:r>
              <a:rPr lang="en-US" b="1" i="1" dirty="0" smtClean="0">
                <a:solidFill>
                  <a:srgbClr val="0000FF"/>
                </a:solidFill>
              </a:rPr>
              <a:t>build a better world</a:t>
            </a:r>
            <a:r>
              <a:rPr lang="en-US" dirty="0" smtClean="0"/>
              <a:t>.”</a:t>
            </a:r>
            <a:endParaRPr lang="en-US" sz="2800" dirty="0">
              <a:solidFill>
                <a:schemeClr val="accent2"/>
              </a:solidFill>
            </a:endParaRPr>
          </a:p>
          <a:p>
            <a:pPr marL="0" indent="0">
              <a:buNone/>
            </a:pPr>
            <a:endParaRPr lang="en-US" sz="2800" dirty="0" smtClean="0">
              <a:solidFill>
                <a:schemeClr val="accent2"/>
              </a:solidFill>
            </a:endParaRPr>
          </a:p>
          <a:p>
            <a:pPr marL="0" indent="0">
              <a:buNone/>
            </a:pPr>
            <a:endParaRPr lang="en-US" sz="2800" dirty="0">
              <a:solidFill>
                <a:schemeClr val="accent2"/>
              </a:solidFill>
            </a:endParaRPr>
          </a:p>
          <a:p>
            <a:pPr marL="0" indent="0">
              <a:buNone/>
            </a:pPr>
            <a:endParaRPr lang="en-US" sz="2800" dirty="0" smtClean="0">
              <a:solidFill>
                <a:schemeClr val="accent2"/>
              </a:solidFill>
            </a:endParaRPr>
          </a:p>
          <a:p>
            <a:pPr marL="0" indent="0">
              <a:buNone/>
            </a:pPr>
            <a:endParaRPr lang="en-US" sz="2800" dirty="0">
              <a:solidFill>
                <a:schemeClr val="accent2"/>
              </a:solidFill>
            </a:endParaRPr>
          </a:p>
          <a:p>
            <a:pPr marL="0" indent="0">
              <a:buNone/>
            </a:pPr>
            <a:endParaRPr lang="en-US" sz="2800" dirty="0" smtClean="0">
              <a:solidFill>
                <a:schemeClr val="accent2"/>
              </a:solidFill>
            </a:endParaRPr>
          </a:p>
          <a:p>
            <a:pPr marL="0" indent="0">
              <a:buNone/>
            </a:pPr>
            <a:endParaRPr lang="en-US" sz="2800" dirty="0">
              <a:solidFill>
                <a:schemeClr val="accent2"/>
              </a:solidFill>
            </a:endParaRPr>
          </a:p>
          <a:p>
            <a:pPr marL="0" indent="0" algn="ctr">
              <a:buNone/>
            </a:pPr>
            <a:r>
              <a:rPr lang="en-US" sz="2800" dirty="0" smtClean="0">
                <a:solidFill>
                  <a:schemeClr val="accent2"/>
                </a:solidFill>
              </a:rPr>
              <a:t>Can effectively be applied towards </a:t>
            </a:r>
            <a:r>
              <a:rPr lang="en-US" sz="2800" b="1" dirty="0" smtClean="0">
                <a:solidFill>
                  <a:schemeClr val="accent2"/>
                </a:solidFill>
              </a:rPr>
              <a:t>Human Rights</a:t>
            </a:r>
            <a:r>
              <a:rPr lang="en-US" sz="2800" dirty="0" smtClean="0">
                <a:solidFill>
                  <a:schemeClr val="accent2"/>
                </a:solidFill>
              </a:rPr>
              <a:t>.</a:t>
            </a:r>
            <a:endParaRPr lang="en-US" sz="2800" dirty="0">
              <a:solidFill>
                <a:schemeClr val="accent2"/>
              </a:solidFill>
            </a:endParaRPr>
          </a:p>
        </p:txBody>
      </p:sp>
      <p:sp>
        <p:nvSpPr>
          <p:cNvPr id="4" name="TextBox 3"/>
          <p:cNvSpPr txBox="1"/>
          <p:nvPr/>
        </p:nvSpPr>
        <p:spPr>
          <a:xfrm>
            <a:off x="1295400" y="2590800"/>
            <a:ext cx="6781800" cy="3108544"/>
          </a:xfrm>
          <a:prstGeom prst="rect">
            <a:avLst/>
          </a:prstGeom>
          <a:noFill/>
        </p:spPr>
        <p:txBody>
          <a:bodyPr wrap="square" rtlCol="0">
            <a:spAutoFit/>
          </a:bodyPr>
          <a:lstStyle/>
          <a:p>
            <a:r>
              <a:rPr lang="en-US" sz="2800" i="1" dirty="0"/>
              <a:t>e.g.</a:t>
            </a:r>
            <a:r>
              <a:rPr lang="en-US" sz="2800" dirty="0"/>
              <a:t>, </a:t>
            </a:r>
            <a:r>
              <a:rPr lang="en-US" sz="2800" dirty="0" smtClean="0"/>
              <a:t>working across boarders and boundaries towards improving </a:t>
            </a:r>
            <a:r>
              <a:rPr lang="en-US" sz="2800" dirty="0"/>
              <a:t>water resources, furthering agriculture, studying quantum materials,... </a:t>
            </a:r>
            <a:r>
              <a:rPr lang="en-US" sz="2800" b="1" dirty="0"/>
              <a:t>AND</a:t>
            </a:r>
            <a:r>
              <a:rPr lang="en-US" sz="2800" dirty="0"/>
              <a:t> </a:t>
            </a:r>
            <a:r>
              <a:rPr lang="en-US" sz="2800" b="1" i="1" dirty="0"/>
              <a:t>increasing broad human communication and mutual understanding</a:t>
            </a:r>
            <a:r>
              <a:rPr lang="en-US" sz="2800" dirty="0"/>
              <a:t>.</a:t>
            </a:r>
          </a:p>
          <a:p>
            <a:endParaRPr lang="en-US" sz="2800" dirty="0"/>
          </a:p>
          <a:p>
            <a:pPr algn="ctr"/>
            <a:endParaRPr lang="en-US" sz="2800" dirty="0"/>
          </a:p>
        </p:txBody>
      </p:sp>
      <p:sp>
        <p:nvSpPr>
          <p:cNvPr id="5" name="TextBox 4"/>
          <p:cNvSpPr txBox="1"/>
          <p:nvPr/>
        </p:nvSpPr>
        <p:spPr>
          <a:xfrm>
            <a:off x="2286000" y="5867400"/>
            <a:ext cx="5862327" cy="523220"/>
          </a:xfrm>
          <a:prstGeom prst="rect">
            <a:avLst/>
          </a:prstGeom>
          <a:noFill/>
        </p:spPr>
        <p:txBody>
          <a:bodyPr wrap="none" rtlCol="0">
            <a:spAutoFit/>
          </a:bodyPr>
          <a:lstStyle/>
          <a:p>
            <a:r>
              <a:rPr lang="en-US" sz="2800" dirty="0" smtClean="0">
                <a:solidFill>
                  <a:srgbClr val="0000FF"/>
                </a:solidFill>
              </a:rPr>
              <a:t>Note:  </a:t>
            </a:r>
            <a:r>
              <a:rPr lang="en-US" sz="2800" b="1" dirty="0" smtClean="0">
                <a:solidFill>
                  <a:srgbClr val="0000FF"/>
                </a:solidFill>
              </a:rPr>
              <a:t>Must be staunchly non-political</a:t>
            </a:r>
            <a:endParaRPr lang="en-US" sz="2800" b="1" dirty="0">
              <a:solidFill>
                <a:srgbClr val="0000FF"/>
              </a:solidFill>
            </a:endParaRPr>
          </a:p>
        </p:txBody>
      </p:sp>
      <p:sp>
        <p:nvSpPr>
          <p:cNvPr id="6" name="Slide Number Placeholder 5"/>
          <p:cNvSpPr>
            <a:spLocks noGrp="1"/>
          </p:cNvSpPr>
          <p:nvPr>
            <p:ph type="sldNum" sz="quarter" idx="12"/>
          </p:nvPr>
        </p:nvSpPr>
        <p:spPr/>
        <p:txBody>
          <a:bodyPr/>
          <a:lstStyle/>
          <a:p>
            <a:fld id="{BC7FEA31-BA97-49C7-AD70-10C62FC5C15A}" type="slidenum">
              <a:rPr lang="en-US" smtClean="0"/>
              <a:pPr/>
              <a:t>2</a:t>
            </a:fld>
            <a:endParaRPr lang="en-US"/>
          </a:p>
        </p:txBody>
      </p:sp>
    </p:spTree>
    <p:extLst>
      <p:ext uri="{BB962C8B-B14F-4D97-AF65-F5344CB8AC3E}">
        <p14:creationId xmlns:p14="http://schemas.microsoft.com/office/powerpoint/2010/main" val="418206403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52400" y="228600"/>
            <a:ext cx="8686800" cy="45259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smtClean="0">
                <a:solidFill>
                  <a:srgbClr val="0000FF"/>
                </a:solidFill>
              </a:rPr>
              <a:t>Egyptian</a:t>
            </a:r>
            <a:r>
              <a:rPr lang="en-US" sz="2400" b="1" dirty="0" smtClean="0"/>
              <a:t> medical doctor and computer engineer granted presidential pardons </a:t>
            </a:r>
            <a:endParaRPr lang="en-US" sz="2400" dirty="0" smtClean="0"/>
          </a:p>
          <a:p>
            <a:pPr marL="0" indent="0">
              <a:buFont typeface="Arial"/>
              <a:buNone/>
            </a:pPr>
            <a:r>
              <a:rPr lang="en-US" sz="2400" dirty="0" smtClean="0"/>
              <a:t>On November 17, 2016, </a:t>
            </a:r>
            <a:r>
              <a:rPr lang="en-US" sz="2400" b="1" i="1" dirty="0" smtClean="0">
                <a:solidFill>
                  <a:srgbClr val="0000FF"/>
                </a:solidFill>
              </a:rPr>
              <a:t>Egyptian vascular surgeon Dr. Ahmed Said and computer engineer </a:t>
            </a:r>
            <a:r>
              <a:rPr lang="en-US" sz="2400" b="1" i="1" dirty="0" err="1" smtClean="0">
                <a:solidFill>
                  <a:srgbClr val="0000FF"/>
                </a:solidFill>
              </a:rPr>
              <a:t>Mostafa</a:t>
            </a:r>
            <a:r>
              <a:rPr lang="en-US" sz="2400" b="1" i="1" dirty="0" smtClean="0">
                <a:solidFill>
                  <a:srgbClr val="0000FF"/>
                </a:solidFill>
              </a:rPr>
              <a:t> Ibrahim Mohamed Ahmed were granted presidential pardons</a:t>
            </a:r>
            <a:r>
              <a:rPr lang="en-US" sz="2400" dirty="0" smtClean="0"/>
              <a:t>, along with 80 other prisoners, after nearly one year in </a:t>
            </a:r>
            <a:r>
              <a:rPr lang="en-US" sz="2400" dirty="0" smtClean="0">
                <a:solidFill>
                  <a:srgbClr val="FF0000"/>
                </a:solidFill>
              </a:rPr>
              <a:t>prison on charges related to their peaceful exercise of the rights to assembly and expression</a:t>
            </a:r>
            <a:r>
              <a:rPr lang="en-US" sz="2400" dirty="0" smtClean="0"/>
              <a:t>.  They were released from al-</a:t>
            </a:r>
            <a:r>
              <a:rPr lang="en-US" sz="2400" dirty="0" err="1" smtClean="0"/>
              <a:t>Aqrab</a:t>
            </a:r>
            <a:r>
              <a:rPr lang="en-US" sz="2400" dirty="0" smtClean="0"/>
              <a:t> (Scorpion) Prison, where they had been held under harsh conditions of confinement, 24 hours after the pardon was announced.  </a:t>
            </a:r>
          </a:p>
          <a:p>
            <a:pPr marL="0" indent="0">
              <a:buFont typeface="Arial"/>
              <a:buNone/>
            </a:pPr>
            <a:r>
              <a:rPr lang="en-US" sz="2400" dirty="0" smtClean="0"/>
              <a:t> </a:t>
            </a:r>
            <a:endParaRPr lang="en-US" sz="2400" dirty="0"/>
          </a:p>
        </p:txBody>
      </p:sp>
      <p:pic>
        <p:nvPicPr>
          <p:cNvPr id="5" name="Picture 4"/>
          <p:cNvPicPr>
            <a:picLocks noChangeAspect="1"/>
          </p:cNvPicPr>
          <p:nvPr/>
        </p:nvPicPr>
        <p:blipFill>
          <a:blip r:embed="rId2"/>
          <a:stretch>
            <a:fillRect/>
          </a:stretch>
        </p:blipFill>
        <p:spPr>
          <a:xfrm>
            <a:off x="2438400" y="3733800"/>
            <a:ext cx="2318834" cy="2895600"/>
          </a:xfrm>
          <a:prstGeom prst="rect">
            <a:avLst/>
          </a:prstGeom>
        </p:spPr>
      </p:pic>
      <p:pic>
        <p:nvPicPr>
          <p:cNvPr id="6" name="Picture 5"/>
          <p:cNvPicPr>
            <a:picLocks noChangeAspect="1"/>
          </p:cNvPicPr>
          <p:nvPr/>
        </p:nvPicPr>
        <p:blipFill>
          <a:blip r:embed="rId3"/>
          <a:stretch>
            <a:fillRect/>
          </a:stretch>
        </p:blipFill>
        <p:spPr>
          <a:xfrm>
            <a:off x="5105400" y="3733800"/>
            <a:ext cx="3048000" cy="3048000"/>
          </a:xfrm>
          <a:prstGeom prst="rect">
            <a:avLst/>
          </a:prstGeom>
        </p:spPr>
      </p:pic>
      <p:sp>
        <p:nvSpPr>
          <p:cNvPr id="2" name="Slide Number Placeholder 1"/>
          <p:cNvSpPr>
            <a:spLocks noGrp="1"/>
          </p:cNvSpPr>
          <p:nvPr>
            <p:ph type="sldNum" sz="quarter" idx="12"/>
          </p:nvPr>
        </p:nvSpPr>
        <p:spPr/>
        <p:txBody>
          <a:bodyPr/>
          <a:lstStyle/>
          <a:p>
            <a:fld id="{BC7FEA31-BA97-49C7-AD70-10C62FC5C15A}" type="slidenum">
              <a:rPr lang="en-US" smtClean="0"/>
              <a:pPr/>
              <a:t>20</a:t>
            </a:fld>
            <a:endParaRPr lang="en-US"/>
          </a:p>
        </p:txBody>
      </p:sp>
    </p:spTree>
    <p:extLst>
      <p:ext uri="{BB962C8B-B14F-4D97-AF65-F5344CB8AC3E}">
        <p14:creationId xmlns:p14="http://schemas.microsoft.com/office/powerpoint/2010/main" val="147778697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1"/>
            <a:ext cx="8458200" cy="3657600"/>
          </a:xfrm>
        </p:spPr>
        <p:txBody>
          <a:bodyPr>
            <a:normAutofit fontScale="70000" lnSpcReduction="20000"/>
          </a:bodyPr>
          <a:lstStyle/>
          <a:p>
            <a:pPr marL="0" indent="0">
              <a:buNone/>
            </a:pPr>
            <a:r>
              <a:rPr lang="en-US" b="1" dirty="0"/>
              <a:t>Imprisoned </a:t>
            </a:r>
            <a:r>
              <a:rPr lang="en-US" b="1" dirty="0">
                <a:solidFill>
                  <a:srgbClr val="0000FF"/>
                </a:solidFill>
              </a:rPr>
              <a:t>Sudanese</a:t>
            </a:r>
            <a:r>
              <a:rPr lang="en-US" b="1" dirty="0"/>
              <a:t> engineer Dr. </a:t>
            </a:r>
            <a:r>
              <a:rPr lang="en-US" b="1" dirty="0" err="1"/>
              <a:t>Mudawi</a:t>
            </a:r>
            <a:r>
              <a:rPr lang="en-US" b="1" dirty="0"/>
              <a:t> Ibrahim Adam released following presidential </a:t>
            </a:r>
            <a:r>
              <a:rPr lang="en-US" b="1" dirty="0" smtClean="0"/>
              <a:t>pardon</a:t>
            </a:r>
            <a:endParaRPr lang="en-US" dirty="0"/>
          </a:p>
          <a:p>
            <a:pPr marL="0" indent="0">
              <a:buNone/>
            </a:pPr>
            <a:r>
              <a:rPr lang="en-US" i="1" dirty="0"/>
              <a:t>August 31, 2017</a:t>
            </a:r>
            <a:endParaRPr lang="en-US" dirty="0"/>
          </a:p>
          <a:p>
            <a:pPr marL="0" indent="0">
              <a:buNone/>
            </a:pPr>
            <a:r>
              <a:rPr lang="en-US" b="1" dirty="0">
                <a:solidFill>
                  <a:srgbClr val="0000FF"/>
                </a:solidFill>
              </a:rPr>
              <a:t>Dr. </a:t>
            </a:r>
            <a:r>
              <a:rPr lang="en-US" b="1" dirty="0" err="1">
                <a:solidFill>
                  <a:srgbClr val="0000FF"/>
                </a:solidFill>
              </a:rPr>
              <a:t>Mudawi</a:t>
            </a:r>
            <a:r>
              <a:rPr lang="en-US" b="1" dirty="0">
                <a:solidFill>
                  <a:srgbClr val="0000FF"/>
                </a:solidFill>
              </a:rPr>
              <a:t> Ibrahim Adam is an engineer</a:t>
            </a:r>
            <a:r>
              <a:rPr lang="en-US" dirty="0"/>
              <a:t>, a prominent human rights advocate, and </a:t>
            </a:r>
            <a:r>
              <a:rPr lang="en-US" dirty="0">
                <a:solidFill>
                  <a:srgbClr val="FF0000"/>
                </a:solidFill>
              </a:rPr>
              <a:t>founder of the Sudan Social Development Organization (SUDO), a nongovernmental organization that promotes human rights and development initiatives relating to water, sanitation, and health in Sudan. He has been recognized internationally for his human rights promotion and humanitarian efforts, but repeatedly jailed for this work in Sudan</a:t>
            </a:r>
            <a:r>
              <a:rPr lang="en-US" dirty="0"/>
              <a:t>. After nearly nine months in detention on spurious national security-related charges, he was among several prisoners granted a pardon by Sudanese President Omar al-Bashir on August 29, 2017</a:t>
            </a:r>
            <a:r>
              <a:rPr lang="en-US" dirty="0" smtClean="0"/>
              <a:t>.</a:t>
            </a:r>
            <a:endParaRPr lang="en-US" dirty="0"/>
          </a:p>
        </p:txBody>
      </p:sp>
      <p:pic>
        <p:nvPicPr>
          <p:cNvPr id="5" name="Picture 4" descr="Dr. Mudawi cropt"/>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0"/>
            <a:ext cx="2362200" cy="2590800"/>
          </a:xfrm>
          <a:prstGeom prst="rect">
            <a:avLst/>
          </a:prstGeom>
          <a:noFill/>
          <a:ln>
            <a:noFill/>
          </a:ln>
        </p:spPr>
      </p:pic>
      <p:sp>
        <p:nvSpPr>
          <p:cNvPr id="6" name="TextBox 5"/>
          <p:cNvSpPr txBox="1"/>
          <p:nvPr/>
        </p:nvSpPr>
        <p:spPr>
          <a:xfrm>
            <a:off x="3276600" y="4114800"/>
            <a:ext cx="5181600" cy="1785104"/>
          </a:xfrm>
          <a:prstGeom prst="rect">
            <a:avLst/>
          </a:prstGeom>
          <a:noFill/>
        </p:spPr>
        <p:txBody>
          <a:bodyPr wrap="square" rtlCol="0">
            <a:spAutoFit/>
          </a:bodyPr>
          <a:lstStyle/>
          <a:p>
            <a:r>
              <a:rPr lang="en-US" sz="2200" i="1" dirty="0" smtClean="0"/>
              <a:t>Tony</a:t>
            </a:r>
            <a:r>
              <a:rPr lang="en-US" sz="2200" i="1" dirty="0"/>
              <a:t> </a:t>
            </a:r>
            <a:r>
              <a:rPr lang="en-US" sz="2200" i="1" dirty="0" smtClean="0"/>
              <a:t>had </a:t>
            </a:r>
            <a:r>
              <a:rPr lang="en-US" sz="2200" i="1" dirty="0"/>
              <a:t>a </a:t>
            </a:r>
            <a:r>
              <a:rPr lang="en-US" sz="2200" i="1" dirty="0" smtClean="0"/>
              <a:t>PhD </a:t>
            </a:r>
            <a:r>
              <a:rPr lang="en-US" sz="2200" i="1" dirty="0"/>
              <a:t>student from </a:t>
            </a:r>
            <a:r>
              <a:rPr lang="en-US" sz="2200" i="1" dirty="0" smtClean="0"/>
              <a:t>Sudan who returned and</a:t>
            </a:r>
            <a:r>
              <a:rPr lang="en-US" sz="2200" i="1" dirty="0"/>
              <a:t> took up a </a:t>
            </a:r>
            <a:r>
              <a:rPr lang="en-US" sz="2200" i="1" dirty="0" err="1" smtClean="0">
                <a:solidFill>
                  <a:srgbClr val="0000FF"/>
                </a:solidFill>
              </a:rPr>
              <a:t>teachiang</a:t>
            </a:r>
            <a:r>
              <a:rPr lang="en-US" sz="2200" i="1" dirty="0" smtClean="0"/>
              <a:t> position. </a:t>
            </a:r>
            <a:r>
              <a:rPr lang="en-US" sz="2200" i="1" dirty="0"/>
              <a:t> He had </a:t>
            </a:r>
            <a:r>
              <a:rPr lang="en-US" sz="2200" i="1" dirty="0" smtClean="0"/>
              <a:t>challenges </a:t>
            </a:r>
            <a:r>
              <a:rPr lang="en-US" sz="2200" i="1" dirty="0"/>
              <a:t>with the </a:t>
            </a:r>
            <a:r>
              <a:rPr lang="en-US" sz="2200" i="1" dirty="0" smtClean="0"/>
              <a:t>authorities, and</a:t>
            </a:r>
            <a:r>
              <a:rPr lang="en-US" sz="2200" i="1" dirty="0"/>
              <a:t> sadly died of a lymphoma in 2006</a:t>
            </a:r>
            <a:r>
              <a:rPr lang="en-US" sz="2200" i="1" dirty="0" smtClean="0"/>
              <a:t>.</a:t>
            </a:r>
            <a:br>
              <a:rPr lang="en-US" sz="2200" i="1" dirty="0" smtClean="0"/>
            </a:br>
            <a:r>
              <a:rPr lang="en-US" sz="2200" i="1" dirty="0" smtClean="0"/>
              <a:t>(</a:t>
            </a:r>
            <a:r>
              <a:rPr lang="en-US" sz="2200" i="1" dirty="0"/>
              <a:t>T</a:t>
            </a:r>
            <a:r>
              <a:rPr lang="en-US" sz="2200" i="1" dirty="0" smtClean="0"/>
              <a:t>his case was of special interest to Tony.)</a:t>
            </a:r>
            <a:endParaRPr lang="en-US" sz="2200" i="1" dirty="0"/>
          </a:p>
        </p:txBody>
      </p:sp>
      <p:sp>
        <p:nvSpPr>
          <p:cNvPr id="2" name="Slide Number Placeholder 1"/>
          <p:cNvSpPr>
            <a:spLocks noGrp="1"/>
          </p:cNvSpPr>
          <p:nvPr>
            <p:ph type="sldNum" sz="quarter" idx="12"/>
          </p:nvPr>
        </p:nvSpPr>
        <p:spPr/>
        <p:txBody>
          <a:bodyPr/>
          <a:lstStyle/>
          <a:p>
            <a:fld id="{BC7FEA31-BA97-49C7-AD70-10C62FC5C15A}" type="slidenum">
              <a:rPr lang="en-US" smtClean="0"/>
              <a:pPr/>
              <a:t>21</a:t>
            </a:fld>
            <a:endParaRPr lang="en-US"/>
          </a:p>
        </p:txBody>
      </p:sp>
    </p:spTree>
    <p:extLst>
      <p:ext uri="{BB962C8B-B14F-4D97-AF65-F5344CB8AC3E}">
        <p14:creationId xmlns:p14="http://schemas.microsoft.com/office/powerpoint/2010/main" val="268796746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382000" cy="4525963"/>
          </a:xfrm>
        </p:spPr>
        <p:txBody>
          <a:bodyPr>
            <a:noAutofit/>
          </a:bodyPr>
          <a:lstStyle/>
          <a:p>
            <a:pPr marL="0" indent="0">
              <a:buNone/>
            </a:pPr>
            <a:r>
              <a:rPr lang="en-US" sz="2400" b="1" dirty="0">
                <a:solidFill>
                  <a:srgbClr val="0000FF"/>
                </a:solidFill>
              </a:rPr>
              <a:t>Iranian-Canadian </a:t>
            </a:r>
            <a:r>
              <a:rPr lang="en-US" sz="2400" dirty="0"/>
              <a:t>Anthropologist Released from </a:t>
            </a:r>
            <a:r>
              <a:rPr lang="en-US" sz="2400" dirty="0" smtClean="0"/>
              <a:t>Prison: </a:t>
            </a:r>
            <a:r>
              <a:rPr lang="en-US" sz="2400" i="1" dirty="0" smtClean="0"/>
              <a:t>September </a:t>
            </a:r>
            <a:r>
              <a:rPr lang="en-US" sz="2400" i="1" dirty="0"/>
              <a:t>27, 2016</a:t>
            </a:r>
            <a:endParaRPr lang="en-US" sz="2400" dirty="0"/>
          </a:p>
          <a:p>
            <a:pPr marL="0" indent="0">
              <a:buNone/>
            </a:pPr>
            <a:r>
              <a:rPr lang="en-US" sz="2400" dirty="0"/>
              <a:t>Iranian-Canadian </a:t>
            </a:r>
            <a:r>
              <a:rPr lang="en-US" sz="2400" b="1" dirty="0">
                <a:solidFill>
                  <a:srgbClr val="0000FF"/>
                </a:solidFill>
              </a:rPr>
              <a:t>anthropologist </a:t>
            </a:r>
            <a:r>
              <a:rPr lang="en-US" sz="2400" b="1" dirty="0" err="1">
                <a:solidFill>
                  <a:srgbClr val="0000FF"/>
                </a:solidFill>
              </a:rPr>
              <a:t>Homa</a:t>
            </a:r>
            <a:r>
              <a:rPr lang="en-US" sz="2400" b="1" dirty="0">
                <a:solidFill>
                  <a:srgbClr val="0000FF"/>
                </a:solidFill>
              </a:rPr>
              <a:t> </a:t>
            </a:r>
            <a:r>
              <a:rPr lang="en-US" sz="2400" b="1" dirty="0" err="1">
                <a:solidFill>
                  <a:srgbClr val="0000FF"/>
                </a:solidFill>
              </a:rPr>
              <a:t>Hoodfar</a:t>
            </a:r>
            <a:r>
              <a:rPr lang="en-US" sz="2400" dirty="0"/>
              <a:t>, who had been in jail in Tehran since her arrest on June 6, 2016, left Iran yesterday.  She is currently in Oman receiving medical treatment and will return home to Canada when she is strong enough to make the trip.  Although </a:t>
            </a:r>
            <a:r>
              <a:rPr lang="en-US" sz="2400" dirty="0">
                <a:solidFill>
                  <a:srgbClr val="FF0000"/>
                </a:solidFill>
              </a:rPr>
              <a:t>charges were never presented to her lawyer</a:t>
            </a:r>
            <a:r>
              <a:rPr lang="en-US" sz="2400" dirty="0"/>
              <a:t>, the Iranian press stated in late June that she had been charged with collaborating with a hostile government against national security and with propaganda against the state and quoted the prosecutor as saying she had been “</a:t>
            </a:r>
            <a:r>
              <a:rPr lang="en-US" sz="2400" dirty="0">
                <a:solidFill>
                  <a:srgbClr val="FF0000"/>
                </a:solidFill>
              </a:rPr>
              <a:t>dabbling in feminism</a:t>
            </a:r>
            <a:r>
              <a:rPr lang="en-US" sz="2400" dirty="0"/>
              <a:t>.”  </a:t>
            </a:r>
            <a:r>
              <a:rPr lang="en-US" sz="2400" dirty="0" smtClean="0"/>
              <a:t/>
            </a:r>
            <a:br>
              <a:rPr lang="en-US" sz="2400" dirty="0" smtClean="0"/>
            </a:br>
            <a:r>
              <a:rPr lang="en-US" sz="2400" dirty="0" smtClean="0"/>
              <a:t>Professor </a:t>
            </a:r>
            <a:r>
              <a:rPr lang="en-US" sz="2400" dirty="0" err="1"/>
              <a:t>Hoodfar</a:t>
            </a:r>
            <a:r>
              <a:rPr lang="en-US" sz="2400" dirty="0"/>
              <a:t> reportedly was found </a:t>
            </a:r>
            <a:r>
              <a:rPr lang="en-US" sz="2400" dirty="0" smtClean="0"/>
              <a:t>guilty</a:t>
            </a:r>
            <a:br>
              <a:rPr lang="en-US" sz="2400" dirty="0" smtClean="0"/>
            </a:br>
            <a:r>
              <a:rPr lang="en-US" sz="2400" dirty="0" smtClean="0"/>
              <a:t>before </a:t>
            </a:r>
            <a:r>
              <a:rPr lang="en-US" sz="2400" dirty="0"/>
              <a:t>a court this weekend and sentenced </a:t>
            </a:r>
            <a:r>
              <a:rPr lang="en-US" sz="2400" dirty="0" smtClean="0"/>
              <a:t/>
            </a:r>
            <a:br>
              <a:rPr lang="en-US" sz="2400" dirty="0" smtClean="0"/>
            </a:br>
            <a:r>
              <a:rPr lang="en-US" sz="2400" dirty="0" smtClean="0"/>
              <a:t>to </a:t>
            </a:r>
            <a:r>
              <a:rPr lang="en-US" sz="2400" dirty="0"/>
              <a:t>several years in prison.  </a:t>
            </a:r>
          </a:p>
        </p:txBody>
      </p:sp>
      <p:pic>
        <p:nvPicPr>
          <p:cNvPr id="4" name="Picture 3" descr="C:\Users\pevers\AppData\Local\Microsoft\Windows\Temporary Internet Files\Content.Word\Homa.jpg"/>
          <p:cNvPicPr/>
          <p:nvPr/>
        </p:nvPicPr>
        <p:blipFill>
          <a:blip r:embed="rId2">
            <a:extLst>
              <a:ext uri="{28A0092B-C50C-407E-A947-70E740481C1C}">
                <a14:useLocalDpi xmlns:a14="http://schemas.microsoft.com/office/drawing/2010/main" val="0"/>
              </a:ext>
            </a:extLst>
          </a:blip>
          <a:srcRect/>
          <a:stretch>
            <a:fillRect/>
          </a:stretch>
        </p:blipFill>
        <p:spPr bwMode="auto">
          <a:xfrm>
            <a:off x="6324600" y="4114800"/>
            <a:ext cx="2819400" cy="2743200"/>
          </a:xfrm>
          <a:prstGeom prst="rect">
            <a:avLst/>
          </a:prstGeom>
          <a:noFill/>
          <a:ln>
            <a:noFill/>
          </a:ln>
        </p:spPr>
      </p:pic>
      <p:sp>
        <p:nvSpPr>
          <p:cNvPr id="2" name="Slide Number Placeholder 1"/>
          <p:cNvSpPr>
            <a:spLocks noGrp="1"/>
          </p:cNvSpPr>
          <p:nvPr>
            <p:ph type="sldNum" sz="quarter" idx="12"/>
          </p:nvPr>
        </p:nvSpPr>
        <p:spPr/>
        <p:txBody>
          <a:bodyPr/>
          <a:lstStyle/>
          <a:p>
            <a:fld id="{BC7FEA31-BA97-49C7-AD70-10C62FC5C15A}" type="slidenum">
              <a:rPr lang="en-US" smtClean="0"/>
              <a:pPr/>
              <a:t>22</a:t>
            </a:fld>
            <a:endParaRPr lang="en-US"/>
          </a:p>
        </p:txBody>
      </p:sp>
    </p:spTree>
    <p:extLst>
      <p:ext uri="{BB962C8B-B14F-4D97-AF65-F5344CB8AC3E}">
        <p14:creationId xmlns:p14="http://schemas.microsoft.com/office/powerpoint/2010/main" val="314695050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1"/>
            <a:ext cx="8610600" cy="4038600"/>
          </a:xfrm>
        </p:spPr>
        <p:txBody>
          <a:bodyPr>
            <a:noAutofit/>
          </a:bodyPr>
          <a:lstStyle/>
          <a:p>
            <a:pPr marL="0" indent="0">
              <a:buNone/>
            </a:pPr>
            <a:r>
              <a:rPr lang="en-US" sz="2200" dirty="0" smtClean="0"/>
              <a:t>Detained </a:t>
            </a:r>
            <a:r>
              <a:rPr lang="en-US" sz="2200" b="1" dirty="0">
                <a:solidFill>
                  <a:srgbClr val="0000FF"/>
                </a:solidFill>
              </a:rPr>
              <a:t>Turkish</a:t>
            </a:r>
            <a:r>
              <a:rPr lang="en-US" sz="2200" dirty="0">
                <a:solidFill>
                  <a:srgbClr val="0000FF"/>
                </a:solidFill>
              </a:rPr>
              <a:t> </a:t>
            </a:r>
            <a:r>
              <a:rPr lang="en-US" sz="2200" dirty="0"/>
              <a:t>Political Scientist Acquitted </a:t>
            </a:r>
            <a:r>
              <a:rPr lang="en-US" sz="2200" i="1" dirty="0" smtClean="0"/>
              <a:t>Feb </a:t>
            </a:r>
            <a:r>
              <a:rPr lang="en-US" sz="2200" i="1" dirty="0"/>
              <a:t>5, </a:t>
            </a:r>
            <a:r>
              <a:rPr lang="en-US" sz="2200" i="1" dirty="0" smtClean="0"/>
              <a:t>2017</a:t>
            </a:r>
            <a:endParaRPr lang="en-US" sz="2200" dirty="0"/>
          </a:p>
          <a:p>
            <a:pPr marL="0" indent="0">
              <a:buNone/>
            </a:pPr>
            <a:r>
              <a:rPr lang="en-US" sz="2200" dirty="0"/>
              <a:t>On January 31, 2018, </a:t>
            </a:r>
            <a:r>
              <a:rPr lang="en-US" sz="2200" b="1" dirty="0">
                <a:solidFill>
                  <a:srgbClr val="0000FF"/>
                </a:solidFill>
              </a:rPr>
              <a:t>Dr. </a:t>
            </a:r>
            <a:r>
              <a:rPr lang="en-US" sz="2200" b="1" dirty="0" err="1">
                <a:solidFill>
                  <a:srgbClr val="0000FF"/>
                </a:solidFill>
              </a:rPr>
              <a:t>İştar</a:t>
            </a:r>
            <a:r>
              <a:rPr lang="en-US" sz="2200" b="1" dirty="0">
                <a:solidFill>
                  <a:srgbClr val="0000FF"/>
                </a:solidFill>
              </a:rPr>
              <a:t> </a:t>
            </a:r>
            <a:r>
              <a:rPr lang="en-US" sz="2200" b="1" dirty="0" err="1">
                <a:solidFill>
                  <a:srgbClr val="0000FF"/>
                </a:solidFill>
              </a:rPr>
              <a:t>Gözaydın</a:t>
            </a:r>
            <a:r>
              <a:rPr lang="en-US" sz="2200" b="1" dirty="0">
                <a:solidFill>
                  <a:srgbClr val="0000FF"/>
                </a:solidFill>
              </a:rPr>
              <a:t>—a Turkish academic </a:t>
            </a:r>
            <a:r>
              <a:rPr lang="en-US" sz="2200" dirty="0"/>
              <a:t>and human rights defender—was acquitted of membership in the </a:t>
            </a:r>
            <a:r>
              <a:rPr lang="en-US" sz="2200" dirty="0" err="1"/>
              <a:t>Fethullah</a:t>
            </a:r>
            <a:r>
              <a:rPr lang="en-US" sz="2200" dirty="0"/>
              <a:t> </a:t>
            </a:r>
            <a:r>
              <a:rPr lang="en-US" sz="2200" dirty="0" err="1" smtClean="0"/>
              <a:t>Gülen</a:t>
            </a:r>
            <a:r>
              <a:rPr lang="en-US" sz="2200" dirty="0" smtClean="0"/>
              <a:t> </a:t>
            </a:r>
            <a:r>
              <a:rPr lang="en-US" sz="2200" dirty="0"/>
              <a:t>movement in her final hearing before the 27</a:t>
            </a:r>
            <a:r>
              <a:rPr lang="en-US" sz="2200" baseline="30000" dirty="0"/>
              <a:t>th</a:t>
            </a:r>
            <a:r>
              <a:rPr lang="en-US" sz="2200" dirty="0"/>
              <a:t> High Criminal Court of Istanbul</a:t>
            </a:r>
            <a:r>
              <a:rPr lang="en-US" sz="2200" dirty="0" smtClean="0"/>
              <a:t>.</a:t>
            </a:r>
            <a:endParaRPr lang="en-US" sz="2200" dirty="0"/>
          </a:p>
          <a:p>
            <a:pPr marL="0" indent="0" fontAlgn="base">
              <a:buNone/>
            </a:pPr>
            <a:r>
              <a:rPr lang="en-US" sz="2200" dirty="0"/>
              <a:t>Dr. </a:t>
            </a:r>
            <a:r>
              <a:rPr lang="en-US" sz="2200" dirty="0" err="1"/>
              <a:t>Gözaydın</a:t>
            </a:r>
            <a:r>
              <a:rPr lang="en-US" sz="2200" dirty="0"/>
              <a:t> is an internationally respected Turkish scholar of political science and law and was Chair of the Department of Sociology at </a:t>
            </a:r>
            <a:r>
              <a:rPr lang="en-US" sz="2200" dirty="0" err="1"/>
              <a:t>Gediz</a:t>
            </a:r>
            <a:r>
              <a:rPr lang="en-US" sz="2200" dirty="0"/>
              <a:t> University, in Izmir Province, until her suspension on July 21, 2016.  Her suspension occurred after she </a:t>
            </a:r>
            <a:r>
              <a:rPr lang="en-US" sz="2200" dirty="0">
                <a:solidFill>
                  <a:srgbClr val="FF0000"/>
                </a:solidFill>
              </a:rPr>
              <a:t>posted information on social media criticizing the proposed reinstatement of the death penalty </a:t>
            </a:r>
            <a:r>
              <a:rPr lang="en-US" sz="2200" dirty="0"/>
              <a:t>in Turkey and mob </a:t>
            </a:r>
            <a:r>
              <a:rPr lang="en-US" sz="2200" dirty="0" smtClean="0"/>
              <a:t>violence</a:t>
            </a:r>
            <a:endParaRPr lang="en-US" sz="2200" dirty="0"/>
          </a:p>
        </p:txBody>
      </p:sp>
      <p:pic>
        <p:nvPicPr>
          <p:cNvPr id="4" name="Picture 3" descr="Image result for istar gozaydi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3810000"/>
            <a:ext cx="3581400" cy="2590800"/>
          </a:xfrm>
          <a:prstGeom prst="rect">
            <a:avLst/>
          </a:prstGeom>
          <a:noFill/>
          <a:ln>
            <a:noFill/>
          </a:ln>
        </p:spPr>
      </p:pic>
      <p:sp>
        <p:nvSpPr>
          <p:cNvPr id="2" name="Slide Number Placeholder 1"/>
          <p:cNvSpPr>
            <a:spLocks noGrp="1"/>
          </p:cNvSpPr>
          <p:nvPr>
            <p:ph type="sldNum" sz="quarter" idx="12"/>
          </p:nvPr>
        </p:nvSpPr>
        <p:spPr/>
        <p:txBody>
          <a:bodyPr/>
          <a:lstStyle/>
          <a:p>
            <a:fld id="{BC7FEA31-BA97-49C7-AD70-10C62FC5C15A}" type="slidenum">
              <a:rPr lang="en-US" smtClean="0"/>
              <a:pPr/>
              <a:t>23</a:t>
            </a:fld>
            <a:endParaRPr lang="en-US"/>
          </a:p>
        </p:txBody>
      </p:sp>
    </p:spTree>
    <p:extLst>
      <p:ext uri="{BB962C8B-B14F-4D97-AF65-F5344CB8AC3E}">
        <p14:creationId xmlns:p14="http://schemas.microsoft.com/office/powerpoint/2010/main" val="103398371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11762"/>
          </a:xfrm>
        </p:spPr>
        <p:txBody>
          <a:bodyPr>
            <a:normAutofit/>
          </a:bodyPr>
          <a:lstStyle/>
          <a:p>
            <a:r>
              <a:rPr lang="en-US" b="1" dirty="0" smtClean="0">
                <a:solidFill>
                  <a:srgbClr val="0000FF"/>
                </a:solidFill>
              </a:rPr>
              <a:t>Kudos to CHR for their HUGE amount of hard work and SUCCESSES!</a:t>
            </a:r>
            <a:br>
              <a:rPr lang="en-US" b="1" dirty="0" smtClean="0">
                <a:solidFill>
                  <a:srgbClr val="0000FF"/>
                </a:solidFill>
              </a:rPr>
            </a:br>
            <a:r>
              <a:rPr lang="en-US" b="1" dirty="0">
                <a:solidFill>
                  <a:srgbClr val="0000FF"/>
                </a:solidFill>
              </a:rPr>
              <a:t/>
            </a:r>
            <a:br>
              <a:rPr lang="en-US" b="1" dirty="0">
                <a:solidFill>
                  <a:srgbClr val="0000FF"/>
                </a:solidFill>
              </a:rPr>
            </a:br>
            <a:r>
              <a:rPr lang="en-US" b="1" dirty="0">
                <a:solidFill>
                  <a:srgbClr val="0000FF"/>
                </a:solidFill>
              </a:rPr>
              <a:t>a</a:t>
            </a:r>
            <a:r>
              <a:rPr lang="en-US" b="1" dirty="0" smtClean="0">
                <a:solidFill>
                  <a:srgbClr val="0000FF"/>
                </a:solidFill>
              </a:rPr>
              <a:t>nd...</a:t>
            </a:r>
            <a:endParaRPr lang="en-US" b="1" dirty="0">
              <a:solidFill>
                <a:srgbClr val="0000FF"/>
              </a:solidFill>
            </a:endParaRPr>
          </a:p>
        </p:txBody>
      </p:sp>
      <p:sp>
        <p:nvSpPr>
          <p:cNvPr id="3" name="Slide Number Placeholder 2"/>
          <p:cNvSpPr>
            <a:spLocks noGrp="1"/>
          </p:cNvSpPr>
          <p:nvPr>
            <p:ph type="sldNum" sz="quarter" idx="12"/>
          </p:nvPr>
        </p:nvSpPr>
        <p:spPr/>
        <p:txBody>
          <a:bodyPr/>
          <a:lstStyle/>
          <a:p>
            <a:fld id="{BC7FEA31-BA97-49C7-AD70-10C62FC5C15A}" type="slidenum">
              <a:rPr lang="en-US" smtClean="0"/>
              <a:pPr/>
              <a:t>24</a:t>
            </a:fld>
            <a:endParaRPr lang="en-US"/>
          </a:p>
        </p:txBody>
      </p:sp>
    </p:spTree>
    <p:extLst>
      <p:ext uri="{BB962C8B-B14F-4D97-AF65-F5344CB8AC3E}">
        <p14:creationId xmlns:p14="http://schemas.microsoft.com/office/powerpoint/2010/main" val="69820779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9600" y="2895600"/>
            <a:ext cx="8123672" cy="3079023"/>
          </a:xfrm>
          <a:prstGeom prst="rect">
            <a:avLst/>
          </a:prstGeom>
        </p:spPr>
      </p:pic>
      <p:pic>
        <p:nvPicPr>
          <p:cNvPr id="6" name="Picture 5"/>
          <p:cNvPicPr>
            <a:picLocks noChangeAspect="1"/>
          </p:cNvPicPr>
          <p:nvPr/>
        </p:nvPicPr>
        <p:blipFill>
          <a:blip r:embed="rId3"/>
          <a:stretch>
            <a:fillRect/>
          </a:stretch>
        </p:blipFill>
        <p:spPr>
          <a:xfrm>
            <a:off x="3072983" y="457200"/>
            <a:ext cx="6071017" cy="2286000"/>
          </a:xfrm>
          <a:prstGeom prst="rect">
            <a:avLst/>
          </a:prstGeom>
        </p:spPr>
      </p:pic>
      <p:pic>
        <p:nvPicPr>
          <p:cNvPr id="7" name="Picture 6"/>
          <p:cNvPicPr>
            <a:picLocks noChangeAspect="1"/>
          </p:cNvPicPr>
          <p:nvPr/>
        </p:nvPicPr>
        <p:blipFill>
          <a:blip r:embed="rId4"/>
          <a:stretch>
            <a:fillRect/>
          </a:stretch>
        </p:blipFill>
        <p:spPr>
          <a:xfrm>
            <a:off x="245309" y="145877"/>
            <a:ext cx="2810245" cy="3283123"/>
          </a:xfrm>
          <a:prstGeom prst="rect">
            <a:avLst/>
          </a:prstGeom>
        </p:spPr>
      </p:pic>
      <p:sp>
        <p:nvSpPr>
          <p:cNvPr id="2" name="TextBox 1"/>
          <p:cNvSpPr txBox="1"/>
          <p:nvPr/>
        </p:nvSpPr>
        <p:spPr>
          <a:xfrm>
            <a:off x="3276600" y="6172200"/>
            <a:ext cx="4114800" cy="523220"/>
          </a:xfrm>
          <a:prstGeom prst="rect">
            <a:avLst/>
          </a:prstGeom>
          <a:noFill/>
        </p:spPr>
        <p:txBody>
          <a:bodyPr wrap="square" rtlCol="0">
            <a:spAutoFit/>
          </a:bodyPr>
          <a:lstStyle/>
          <a:p>
            <a:r>
              <a:rPr lang="en-US" sz="2800" b="1" dirty="0" err="1" smtClean="0">
                <a:solidFill>
                  <a:srgbClr val="0000FF"/>
                </a:solidFill>
              </a:rPr>
              <a:t>Gangnam</a:t>
            </a:r>
            <a:r>
              <a:rPr lang="en-US" sz="2800" b="1" dirty="0" smtClean="0">
                <a:solidFill>
                  <a:srgbClr val="0000FF"/>
                </a:solidFill>
              </a:rPr>
              <a:t> Style!</a:t>
            </a:r>
            <a:endParaRPr lang="en-US" sz="2800" b="1" dirty="0">
              <a:solidFill>
                <a:srgbClr val="0000FF"/>
              </a:solidFill>
            </a:endParaRPr>
          </a:p>
        </p:txBody>
      </p:sp>
      <p:sp>
        <p:nvSpPr>
          <p:cNvPr id="4" name="Slide Number Placeholder 3"/>
          <p:cNvSpPr>
            <a:spLocks noGrp="1"/>
          </p:cNvSpPr>
          <p:nvPr>
            <p:ph type="sldNum" sz="quarter" idx="12"/>
          </p:nvPr>
        </p:nvSpPr>
        <p:spPr/>
        <p:txBody>
          <a:bodyPr/>
          <a:lstStyle/>
          <a:p>
            <a:fld id="{BC7FEA31-BA97-49C7-AD70-10C62FC5C15A}" type="slidenum">
              <a:rPr lang="en-US" smtClean="0"/>
              <a:pPr/>
              <a:t>25</a:t>
            </a:fld>
            <a:endParaRPr lang="en-US"/>
          </a:p>
        </p:txBody>
      </p:sp>
    </p:spTree>
    <p:extLst>
      <p:ext uri="{BB962C8B-B14F-4D97-AF65-F5344CB8AC3E}">
        <p14:creationId xmlns:p14="http://schemas.microsoft.com/office/powerpoint/2010/main" val="9284923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Spare slide – did </a:t>
            </a:r>
            <a:r>
              <a:rPr lang="en-US" smtClean="0"/>
              <a:t>not use</a:t>
            </a:r>
            <a:endParaRPr lang="en-US"/>
          </a:p>
        </p:txBody>
      </p:sp>
      <p:sp>
        <p:nvSpPr>
          <p:cNvPr id="3" name="Slide Number Placeholder 2"/>
          <p:cNvSpPr>
            <a:spLocks noGrp="1"/>
          </p:cNvSpPr>
          <p:nvPr>
            <p:ph type="sldNum" sz="quarter" idx="12"/>
          </p:nvPr>
        </p:nvSpPr>
        <p:spPr/>
        <p:txBody>
          <a:bodyPr/>
          <a:lstStyle/>
          <a:p>
            <a:fld id="{BC7FEA31-BA97-49C7-AD70-10C62FC5C15A}" type="slidenum">
              <a:rPr lang="en-US" smtClean="0"/>
              <a:pPr/>
              <a:t>26</a:t>
            </a:fld>
            <a:endParaRPr lang="en-US"/>
          </a:p>
        </p:txBody>
      </p:sp>
    </p:spTree>
    <p:extLst>
      <p:ext uri="{BB962C8B-B14F-4D97-AF65-F5344CB8AC3E}">
        <p14:creationId xmlns:p14="http://schemas.microsoft.com/office/powerpoint/2010/main" val="3375283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143000"/>
            <a:ext cx="8458200" cy="3046988"/>
          </a:xfrm>
          <a:prstGeom prst="rect">
            <a:avLst/>
          </a:prstGeom>
          <a:noFill/>
        </p:spPr>
        <p:txBody>
          <a:bodyPr wrap="square" rtlCol="0">
            <a:spAutoFit/>
          </a:bodyPr>
          <a:lstStyle/>
          <a:p>
            <a:pPr>
              <a:buClr>
                <a:schemeClr val="tx1"/>
              </a:buClr>
            </a:pPr>
            <a:r>
              <a:rPr lang="en-US" sz="2400" b="1" dirty="0" smtClean="0">
                <a:solidFill>
                  <a:schemeClr val="tx1">
                    <a:lumMod val="95000"/>
                    <a:lumOff val="5000"/>
                  </a:schemeClr>
                </a:solidFill>
              </a:rPr>
              <a:t>2017 March Meeting:  CIFS Chair and I met with Grad Students</a:t>
            </a:r>
          </a:p>
          <a:p>
            <a:pPr>
              <a:buClr>
                <a:schemeClr val="tx1"/>
              </a:buClr>
            </a:pPr>
            <a:r>
              <a:rPr lang="en-US" sz="2400" b="1" dirty="0" smtClean="0">
                <a:solidFill>
                  <a:schemeClr val="tx1">
                    <a:lumMod val="95000"/>
                    <a:lumOff val="5000"/>
                  </a:schemeClr>
                </a:solidFill>
              </a:rPr>
              <a:t> </a:t>
            </a:r>
          </a:p>
          <a:p>
            <a:pPr>
              <a:buClr>
                <a:schemeClr val="tx1"/>
              </a:buClr>
            </a:pPr>
            <a:r>
              <a:rPr lang="en-US" sz="2400" dirty="0" smtClean="0">
                <a:solidFill>
                  <a:schemeClr val="tx1">
                    <a:lumMod val="95000"/>
                    <a:lumOff val="5000"/>
                  </a:schemeClr>
                </a:solidFill>
              </a:rPr>
              <a:t>To educate </a:t>
            </a:r>
            <a:r>
              <a:rPr lang="en-US" sz="2400" dirty="0">
                <a:solidFill>
                  <a:schemeClr val="tx1">
                    <a:lumMod val="95000"/>
                    <a:lumOff val="5000"/>
                  </a:schemeClr>
                </a:solidFill>
              </a:rPr>
              <a:t>the next generation of scientists about </a:t>
            </a:r>
            <a:r>
              <a:rPr lang="en-US" sz="2400" dirty="0" smtClean="0">
                <a:solidFill>
                  <a:schemeClr val="tx1">
                    <a:lumMod val="95000"/>
                    <a:lumOff val="5000"/>
                  </a:schemeClr>
                </a:solidFill>
              </a:rPr>
              <a:t>human rights and build the “pipeline” of APS Members involved in defending the rights of scientists</a:t>
            </a:r>
            <a:endParaRPr lang="en-US" sz="2400" dirty="0">
              <a:solidFill>
                <a:schemeClr val="tx1">
                  <a:lumMod val="95000"/>
                  <a:lumOff val="5000"/>
                </a:schemeClr>
              </a:solidFill>
            </a:endParaRPr>
          </a:p>
          <a:p>
            <a:pPr marL="285750" indent="-285750">
              <a:buClr>
                <a:schemeClr val="tx1"/>
              </a:buClr>
              <a:buFont typeface="Wingdings" charset="2"/>
              <a:buChar char="§"/>
            </a:pPr>
            <a:r>
              <a:rPr lang="en-US" sz="2400" dirty="0" smtClean="0">
                <a:solidFill>
                  <a:schemeClr val="tx1">
                    <a:lumMod val="95000"/>
                    <a:lumOff val="5000"/>
                  </a:schemeClr>
                </a:solidFill>
              </a:rPr>
              <a:t>Attended &gt; 80 people</a:t>
            </a:r>
          </a:p>
          <a:p>
            <a:pPr marL="285750" indent="-285750">
              <a:buClr>
                <a:schemeClr val="tx1"/>
              </a:buClr>
              <a:buFont typeface="Wingdings" charset="2"/>
              <a:buChar char="§"/>
            </a:pPr>
            <a:r>
              <a:rPr lang="en-US" sz="2400" dirty="0" smtClean="0">
                <a:solidFill>
                  <a:schemeClr val="tx1">
                    <a:lumMod val="95000"/>
                    <a:lumOff val="5000"/>
                  </a:schemeClr>
                </a:solidFill>
              </a:rPr>
              <a:t>Young scientists raised their concerns, too</a:t>
            </a:r>
          </a:p>
          <a:p>
            <a:pPr marL="742950" lvl="1" indent="-285750">
              <a:buClr>
                <a:schemeClr val="tx1"/>
              </a:buClr>
              <a:buFont typeface="Wingdings" charset="2"/>
              <a:buChar char="q"/>
            </a:pPr>
            <a:endParaRPr lang="en-US" sz="2400" dirty="0">
              <a:solidFill>
                <a:schemeClr val="tx1">
                  <a:lumMod val="95000"/>
                  <a:lumOff val="5000"/>
                </a:schemeClr>
              </a:solidFill>
            </a:endParaRPr>
          </a:p>
        </p:txBody>
      </p:sp>
      <p:sp>
        <p:nvSpPr>
          <p:cNvPr id="5" name="Title 1"/>
          <p:cNvSpPr>
            <a:spLocks noGrp="1"/>
          </p:cNvSpPr>
          <p:nvPr>
            <p:ph type="title"/>
          </p:nvPr>
        </p:nvSpPr>
        <p:spPr>
          <a:xfrm>
            <a:off x="457200" y="152400"/>
            <a:ext cx="8229600" cy="1143000"/>
          </a:xfrm>
        </p:spPr>
        <p:txBody>
          <a:bodyPr>
            <a:normAutofit/>
          </a:bodyPr>
          <a:lstStyle/>
          <a:p>
            <a:r>
              <a:rPr lang="en-US" sz="3200" b="1" dirty="0" smtClean="0">
                <a:solidFill>
                  <a:srgbClr val="0000FF"/>
                </a:solidFill>
              </a:rPr>
              <a:t>CIFS Growing and One Future Plan...</a:t>
            </a:r>
            <a:endParaRPr lang="en-US" sz="3200" b="1" dirty="0">
              <a:solidFill>
                <a:srgbClr val="0000FF"/>
              </a:solidFill>
            </a:endParaRPr>
          </a:p>
        </p:txBody>
      </p:sp>
      <p:sp>
        <p:nvSpPr>
          <p:cNvPr id="6" name="TextBox 5"/>
          <p:cNvSpPr txBox="1"/>
          <p:nvPr/>
        </p:nvSpPr>
        <p:spPr>
          <a:xfrm>
            <a:off x="381000" y="4038600"/>
            <a:ext cx="7467600" cy="2215991"/>
          </a:xfrm>
          <a:prstGeom prst="rect">
            <a:avLst/>
          </a:prstGeom>
          <a:noFill/>
        </p:spPr>
        <p:txBody>
          <a:bodyPr wrap="square" rtlCol="0">
            <a:spAutoFit/>
          </a:bodyPr>
          <a:lstStyle/>
          <a:p>
            <a:r>
              <a:rPr lang="en-US" sz="2400" b="1" dirty="0" smtClean="0"/>
              <a:t>VISAS: Long history and on-going – need to do better!</a:t>
            </a:r>
          </a:p>
          <a:p>
            <a:endParaRPr lang="en-US" dirty="0"/>
          </a:p>
          <a:p>
            <a:r>
              <a:rPr lang="en-US" sz="2400" dirty="0" smtClean="0"/>
              <a:t>NAS</a:t>
            </a:r>
            <a:r>
              <a:rPr lang="en-US" sz="2400" i="1" dirty="0" smtClean="0"/>
              <a:t> </a:t>
            </a:r>
            <a:r>
              <a:rPr lang="en-US" sz="2400" i="1" dirty="0"/>
              <a:t>“Science &amp; Security Coalition (</a:t>
            </a:r>
            <a:r>
              <a:rPr lang="en-US" sz="2400" i="1" dirty="0" err="1"/>
              <a:t>SciSec</a:t>
            </a:r>
            <a:r>
              <a:rPr lang="en-US" sz="2400" i="1" dirty="0"/>
              <a:t>)” </a:t>
            </a:r>
            <a:r>
              <a:rPr lang="en-US" sz="2400" i="1" dirty="0" smtClean="0"/>
              <a:t> </a:t>
            </a:r>
            <a:r>
              <a:rPr lang="en-US" sz="2400" dirty="0" smtClean="0"/>
              <a:t>(since 2004)</a:t>
            </a:r>
          </a:p>
          <a:p>
            <a:r>
              <a:rPr lang="en-US" sz="2400" dirty="0" smtClean="0"/>
              <a:t>~ </a:t>
            </a:r>
            <a:r>
              <a:rPr lang="en-US" sz="2400" dirty="0"/>
              <a:t>25 scientific and higher </a:t>
            </a:r>
            <a:r>
              <a:rPr lang="en-US" sz="2400" dirty="0" err="1"/>
              <a:t>e</a:t>
            </a:r>
            <a:r>
              <a:rPr lang="en-US" sz="2400" dirty="0" err="1" smtClean="0"/>
              <a:t>d</a:t>
            </a:r>
            <a:r>
              <a:rPr lang="en-US" sz="2400" dirty="0" smtClean="0"/>
              <a:t> orgs to </a:t>
            </a:r>
            <a:r>
              <a:rPr lang="en-US" sz="2400" dirty="0"/>
              <a:t>address </a:t>
            </a:r>
            <a:r>
              <a:rPr lang="en-US" sz="2400" dirty="0" smtClean="0"/>
              <a:t>impact </a:t>
            </a:r>
            <a:r>
              <a:rPr lang="en-US" sz="2400" dirty="0"/>
              <a:t>of visa and immigration policies on scientific mobility. </a:t>
            </a:r>
            <a:endParaRPr lang="en-US" sz="2400" dirty="0" smtClean="0"/>
          </a:p>
          <a:p>
            <a:r>
              <a:rPr lang="en-US" sz="2400" dirty="0" smtClean="0"/>
              <a:t>Last meeting: October </a:t>
            </a:r>
            <a:r>
              <a:rPr lang="en-US" sz="2400" dirty="0"/>
              <a:t>30, </a:t>
            </a:r>
            <a:r>
              <a:rPr lang="en-US" sz="2400" dirty="0" smtClean="0"/>
              <a:t>2017</a:t>
            </a:r>
            <a:endParaRPr lang="en-US" sz="2400" dirty="0"/>
          </a:p>
        </p:txBody>
      </p:sp>
      <p:sp>
        <p:nvSpPr>
          <p:cNvPr id="2" name="Slide Number Placeholder 1"/>
          <p:cNvSpPr>
            <a:spLocks noGrp="1"/>
          </p:cNvSpPr>
          <p:nvPr>
            <p:ph type="sldNum" sz="quarter" idx="12"/>
          </p:nvPr>
        </p:nvSpPr>
        <p:spPr/>
        <p:txBody>
          <a:bodyPr/>
          <a:lstStyle/>
          <a:p>
            <a:fld id="{BC7FEA31-BA97-49C7-AD70-10C62FC5C15A}" type="slidenum">
              <a:rPr lang="en-US" smtClean="0"/>
              <a:pPr/>
              <a:t>27</a:t>
            </a:fld>
            <a:endParaRPr lang="en-US"/>
          </a:p>
        </p:txBody>
      </p:sp>
    </p:spTree>
    <p:extLst>
      <p:ext uri="{BB962C8B-B14F-4D97-AF65-F5344CB8AC3E}">
        <p14:creationId xmlns:p14="http://schemas.microsoft.com/office/powerpoint/2010/main" val="176233741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143000"/>
          </a:xfrm>
        </p:spPr>
        <p:txBody>
          <a:bodyPr>
            <a:normAutofit fontScale="90000"/>
          </a:bodyPr>
          <a:lstStyle/>
          <a:p>
            <a:r>
              <a:rPr lang="en-US" b="1" dirty="0" smtClean="0">
                <a:solidFill>
                  <a:srgbClr val="0000FF"/>
                </a:solidFill>
              </a:rPr>
              <a:t>Tony Leading Science Diplomacy </a:t>
            </a:r>
            <a:br>
              <a:rPr lang="en-US" b="1" dirty="0" smtClean="0">
                <a:solidFill>
                  <a:srgbClr val="0000FF"/>
                </a:solidFill>
              </a:rPr>
            </a:br>
            <a:r>
              <a:rPr lang="en-US" b="1" dirty="0" smtClean="0">
                <a:solidFill>
                  <a:srgbClr val="0000FF"/>
                </a:solidFill>
              </a:rPr>
              <a:t>Since the 1970’s</a:t>
            </a:r>
            <a:endParaRPr lang="en-US" b="1" dirty="0">
              <a:solidFill>
                <a:srgbClr val="0000FF"/>
              </a:solidFill>
            </a:endParaRPr>
          </a:p>
        </p:txBody>
      </p:sp>
      <p:sp>
        <p:nvSpPr>
          <p:cNvPr id="4" name="Content Placeholder 3"/>
          <p:cNvSpPr>
            <a:spLocks noGrp="1"/>
          </p:cNvSpPr>
          <p:nvPr>
            <p:ph idx="1"/>
          </p:nvPr>
        </p:nvSpPr>
        <p:spPr>
          <a:xfrm>
            <a:off x="685800" y="1752600"/>
            <a:ext cx="8229600" cy="4525963"/>
          </a:xfrm>
        </p:spPr>
        <p:txBody>
          <a:bodyPr/>
          <a:lstStyle/>
          <a:p>
            <a:pPr marL="0" indent="0">
              <a:buNone/>
            </a:pPr>
            <a:r>
              <a:rPr lang="en-US" dirty="0" smtClean="0"/>
              <a:t>Polish Winter Schools in Theoretical Physics:</a:t>
            </a:r>
          </a:p>
          <a:p>
            <a:pPr lvl="1"/>
            <a:r>
              <a:rPr lang="en-US" dirty="0" smtClean="0"/>
              <a:t>The </a:t>
            </a:r>
            <a:r>
              <a:rPr lang="en-US" dirty="0" err="1" smtClean="0"/>
              <a:t>IX</a:t>
            </a:r>
            <a:r>
              <a:rPr lang="en-US" baseline="30000" dirty="0" err="1" smtClean="0"/>
              <a:t>th</a:t>
            </a:r>
            <a:r>
              <a:rPr lang="en-US" dirty="0" smtClean="0"/>
              <a:t> in 1972, </a:t>
            </a:r>
            <a:r>
              <a:rPr lang="en-US" dirty="0" err="1"/>
              <a:t>Karpacz</a:t>
            </a:r>
            <a:r>
              <a:rPr lang="en-US" dirty="0"/>
              <a:t> </a:t>
            </a:r>
            <a:endParaRPr lang="en-US" dirty="0" smtClean="0"/>
          </a:p>
          <a:p>
            <a:pPr lvl="1"/>
            <a:r>
              <a:rPr lang="en-US" dirty="0" smtClean="0"/>
              <a:t>The  </a:t>
            </a:r>
            <a:r>
              <a:rPr lang="en-US" dirty="0" err="1" smtClean="0"/>
              <a:t>XVI</a:t>
            </a:r>
            <a:r>
              <a:rPr lang="en-US" baseline="30000" dirty="0" err="1" smtClean="0"/>
              <a:t>th</a:t>
            </a:r>
            <a:r>
              <a:rPr lang="en-US" dirty="0" smtClean="0"/>
              <a:t> </a:t>
            </a:r>
            <a:r>
              <a:rPr lang="en-US" dirty="0"/>
              <a:t>in </a:t>
            </a:r>
            <a:r>
              <a:rPr lang="en-US" dirty="0" smtClean="0"/>
              <a:t>1979, </a:t>
            </a:r>
            <a:r>
              <a:rPr lang="en-US" dirty="0" err="1" smtClean="0"/>
              <a:t>Karpacz</a:t>
            </a:r>
            <a:endParaRPr lang="en-US" dirty="0" smtClean="0"/>
          </a:p>
          <a:p>
            <a:pPr marL="0" indent="0">
              <a:buNone/>
            </a:pPr>
            <a:r>
              <a:rPr lang="en-US" dirty="0"/>
              <a:t>O</a:t>
            </a:r>
            <a:r>
              <a:rPr lang="en-US" dirty="0" smtClean="0"/>
              <a:t>rganized </a:t>
            </a:r>
            <a:r>
              <a:rPr lang="en-US" dirty="0"/>
              <a:t>by the </a:t>
            </a:r>
            <a:r>
              <a:rPr lang="en-US" dirty="0" smtClean="0"/>
              <a:t/>
            </a:r>
            <a:br>
              <a:rPr lang="en-US" dirty="0" smtClean="0"/>
            </a:br>
            <a:r>
              <a:rPr lang="en-US" dirty="0" smtClean="0"/>
              <a:t>	Physics </a:t>
            </a:r>
            <a:r>
              <a:rPr lang="en-US" dirty="0"/>
              <a:t>D</a:t>
            </a:r>
            <a:r>
              <a:rPr lang="en-US" dirty="0" smtClean="0"/>
              <a:t>epartment, University </a:t>
            </a:r>
            <a:r>
              <a:rPr lang="en-US" dirty="0"/>
              <a:t>of </a:t>
            </a:r>
            <a:r>
              <a:rPr lang="en-US" dirty="0" smtClean="0"/>
              <a:t>Wroclaw</a:t>
            </a:r>
          </a:p>
          <a:p>
            <a:pPr marL="0" indent="0">
              <a:buNone/>
            </a:pPr>
            <a:r>
              <a:rPr lang="en-US" dirty="0" smtClean="0"/>
              <a:t>His lectures </a:t>
            </a:r>
            <a:r>
              <a:rPr lang="en-US" dirty="0"/>
              <a:t>are </a:t>
            </a:r>
            <a:r>
              <a:rPr lang="en-US" dirty="0" smtClean="0"/>
              <a:t>published! </a:t>
            </a:r>
            <a:br>
              <a:rPr lang="en-US" dirty="0" smtClean="0"/>
            </a:br>
            <a:r>
              <a:rPr lang="en-US" dirty="0" smtClean="0"/>
              <a:t>	</a:t>
            </a:r>
            <a:r>
              <a:rPr lang="en-US" dirty="0" err="1" smtClean="0"/>
              <a:t>Acta</a:t>
            </a:r>
            <a:r>
              <a:rPr lang="en-US" dirty="0" smtClean="0"/>
              <a:t> </a:t>
            </a:r>
            <a:r>
              <a:rPr lang="en-US" dirty="0" err="1" smtClean="0"/>
              <a:t>Universitatis</a:t>
            </a:r>
            <a:r>
              <a:rPr lang="en-US" dirty="0" smtClean="0"/>
              <a:t> </a:t>
            </a:r>
            <a:r>
              <a:rPr lang="en-US" dirty="0" err="1" smtClean="0"/>
              <a:t>Wratislaviensis</a:t>
            </a:r>
            <a:r>
              <a:rPr lang="en-US" dirty="0" smtClean="0"/>
              <a:t> </a:t>
            </a:r>
            <a:endParaRPr lang="en-US" dirty="0"/>
          </a:p>
        </p:txBody>
      </p:sp>
      <p:sp>
        <p:nvSpPr>
          <p:cNvPr id="3" name="Slide Number Placeholder 2"/>
          <p:cNvSpPr>
            <a:spLocks noGrp="1"/>
          </p:cNvSpPr>
          <p:nvPr>
            <p:ph type="sldNum" sz="quarter" idx="12"/>
          </p:nvPr>
        </p:nvSpPr>
        <p:spPr/>
        <p:txBody>
          <a:bodyPr/>
          <a:lstStyle/>
          <a:p>
            <a:fld id="{BC7FEA31-BA97-49C7-AD70-10C62FC5C15A}" type="slidenum">
              <a:rPr lang="en-US" smtClean="0"/>
              <a:pPr/>
              <a:t>3</a:t>
            </a:fld>
            <a:endParaRPr lang="en-US"/>
          </a:p>
        </p:txBody>
      </p:sp>
    </p:spTree>
    <p:extLst>
      <p:ext uri="{BB962C8B-B14F-4D97-AF65-F5344CB8AC3E}">
        <p14:creationId xmlns:p14="http://schemas.microsoft.com/office/powerpoint/2010/main" val="5646791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00FF"/>
                </a:solidFill>
              </a:rPr>
              <a:t>Some More of Tony’s </a:t>
            </a:r>
            <a:br>
              <a:rPr lang="en-US" b="1" dirty="0" smtClean="0">
                <a:solidFill>
                  <a:srgbClr val="0000FF"/>
                </a:solidFill>
              </a:rPr>
            </a:br>
            <a:r>
              <a:rPr lang="en-US" b="1" dirty="0" smtClean="0">
                <a:solidFill>
                  <a:srgbClr val="0000FF"/>
                </a:solidFill>
              </a:rPr>
              <a:t>Science Diplomacy</a:t>
            </a:r>
            <a:endParaRPr lang="en-US" b="1" dirty="0">
              <a:solidFill>
                <a:srgbClr val="0000FF"/>
              </a:solidFill>
            </a:endParaRPr>
          </a:p>
        </p:txBody>
      </p:sp>
      <p:sp>
        <p:nvSpPr>
          <p:cNvPr id="3" name="Content Placeholder 2"/>
          <p:cNvSpPr>
            <a:spLocks noGrp="1"/>
          </p:cNvSpPr>
          <p:nvPr>
            <p:ph idx="1"/>
          </p:nvPr>
        </p:nvSpPr>
        <p:spPr>
          <a:xfrm>
            <a:off x="609600" y="1600200"/>
            <a:ext cx="8077200" cy="4525963"/>
          </a:xfrm>
        </p:spPr>
        <p:txBody>
          <a:bodyPr>
            <a:normAutofit fontScale="92500"/>
          </a:bodyPr>
          <a:lstStyle/>
          <a:p>
            <a:pPr>
              <a:buFont typeface="Wingdings" charset="2"/>
              <a:buChar char="Ø"/>
            </a:pPr>
            <a:r>
              <a:rPr lang="en-US" dirty="0" smtClean="0"/>
              <a:t>Teaching and research in many countries, e.g.,:</a:t>
            </a:r>
          </a:p>
          <a:p>
            <a:pPr lvl="1">
              <a:buFont typeface="Wingdings" charset="2"/>
              <a:buChar char="§"/>
            </a:pPr>
            <a:r>
              <a:rPr lang="en-US" sz="3200" i="1" dirty="0" smtClean="0"/>
              <a:t>developing</a:t>
            </a:r>
            <a:r>
              <a:rPr lang="en-US" sz="3200" dirty="0" smtClean="0"/>
              <a:t>, such as Ghana</a:t>
            </a:r>
          </a:p>
          <a:p>
            <a:pPr lvl="1">
              <a:buFont typeface="Wingdings" charset="2"/>
              <a:buChar char="§"/>
            </a:pPr>
            <a:r>
              <a:rPr lang="en-US" sz="3200" i="1" dirty="0" smtClean="0"/>
              <a:t>post developing</a:t>
            </a:r>
            <a:r>
              <a:rPr lang="en-US" sz="3200" dirty="0" smtClean="0"/>
              <a:t>, such as Singapore</a:t>
            </a:r>
            <a:endParaRPr lang="en-US" sz="3200" dirty="0"/>
          </a:p>
          <a:p>
            <a:pPr>
              <a:buFont typeface="Wingdings" charset="2"/>
              <a:buChar char="Ø"/>
            </a:pPr>
            <a:r>
              <a:rPr lang="en-US" dirty="0" smtClean="0"/>
              <a:t>Joined scientific groups to visit the FSU </a:t>
            </a:r>
            <a:br>
              <a:rPr lang="en-US" dirty="0" smtClean="0"/>
            </a:br>
            <a:r>
              <a:rPr lang="en-US" dirty="0" smtClean="0"/>
              <a:t>(Former Soviet Union) in 1986</a:t>
            </a:r>
          </a:p>
          <a:p>
            <a:pPr>
              <a:buFont typeface="Wingdings" charset="2"/>
              <a:buChar char="Ø"/>
            </a:pPr>
            <a:r>
              <a:rPr lang="en-US" dirty="0" smtClean="0"/>
              <a:t>More recently, spending ~ 1 month / year in </a:t>
            </a:r>
            <a:br>
              <a:rPr lang="en-US" dirty="0" smtClean="0"/>
            </a:br>
            <a:r>
              <a:rPr lang="en-US" dirty="0" smtClean="0"/>
              <a:t>China and Canada  </a:t>
            </a:r>
          </a:p>
          <a:p>
            <a:pPr>
              <a:buFont typeface="Wingdings" charset="2"/>
              <a:buChar char="Ø"/>
            </a:pPr>
            <a:r>
              <a:rPr lang="en-US" dirty="0" smtClean="0"/>
              <a:t>And his trip to Iran with Warren &amp; Paul in 2014...</a:t>
            </a:r>
            <a:endParaRPr lang="en-US" dirty="0"/>
          </a:p>
        </p:txBody>
      </p:sp>
      <p:sp>
        <p:nvSpPr>
          <p:cNvPr id="4" name="Slide Number Placeholder 3"/>
          <p:cNvSpPr>
            <a:spLocks noGrp="1"/>
          </p:cNvSpPr>
          <p:nvPr>
            <p:ph type="sldNum" sz="quarter" idx="12"/>
          </p:nvPr>
        </p:nvSpPr>
        <p:spPr/>
        <p:txBody>
          <a:bodyPr/>
          <a:lstStyle/>
          <a:p>
            <a:fld id="{BC7FEA31-BA97-49C7-AD70-10C62FC5C15A}" type="slidenum">
              <a:rPr lang="en-US" smtClean="0"/>
              <a:pPr/>
              <a:t>4</a:t>
            </a:fld>
            <a:endParaRPr lang="en-US"/>
          </a:p>
        </p:txBody>
      </p:sp>
    </p:spTree>
    <p:extLst>
      <p:ext uri="{BB962C8B-B14F-4D97-AF65-F5344CB8AC3E}">
        <p14:creationId xmlns:p14="http://schemas.microsoft.com/office/powerpoint/2010/main" val="72297635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7174" b="7174"/>
          <a:stretch>
            <a:fillRect/>
          </a:stretch>
        </p:blipFill>
        <p:spPr>
          <a:xfrm>
            <a:off x="1010889" y="2438400"/>
            <a:ext cx="7066311" cy="3886200"/>
          </a:xfrm>
        </p:spPr>
      </p:pic>
      <p:sp>
        <p:nvSpPr>
          <p:cNvPr id="2" name="Slide Number Placeholder 1"/>
          <p:cNvSpPr>
            <a:spLocks noGrp="1"/>
          </p:cNvSpPr>
          <p:nvPr>
            <p:ph type="sldNum" sz="quarter" idx="12"/>
          </p:nvPr>
        </p:nvSpPr>
        <p:spPr/>
        <p:txBody>
          <a:bodyPr/>
          <a:lstStyle/>
          <a:p>
            <a:fld id="{BC7FEA31-BA97-49C7-AD70-10C62FC5C15A}" type="slidenum">
              <a:rPr lang="en-US" smtClean="0"/>
              <a:pPr/>
              <a:t>5</a:t>
            </a:fld>
            <a:endParaRPr lang="en-US"/>
          </a:p>
        </p:txBody>
      </p:sp>
      <p:pic>
        <p:nvPicPr>
          <p:cNvPr id="3" name="Picture 2"/>
          <p:cNvPicPr>
            <a:picLocks noChangeAspect="1"/>
          </p:cNvPicPr>
          <p:nvPr/>
        </p:nvPicPr>
        <p:blipFill>
          <a:blip r:embed="rId3"/>
          <a:stretch>
            <a:fillRect/>
          </a:stretch>
        </p:blipFill>
        <p:spPr>
          <a:xfrm>
            <a:off x="152400" y="152400"/>
            <a:ext cx="8839200" cy="2263523"/>
          </a:xfrm>
          <a:prstGeom prst="rect">
            <a:avLst/>
          </a:prstGeom>
        </p:spPr>
      </p:pic>
    </p:spTree>
    <p:extLst>
      <p:ext uri="{BB962C8B-B14F-4D97-AF65-F5344CB8AC3E}">
        <p14:creationId xmlns:p14="http://schemas.microsoft.com/office/powerpoint/2010/main" val="373558000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rcRect t="-37941" b="-37941"/>
          <a:stretch>
            <a:fillRect/>
          </a:stretch>
        </p:blipFill>
        <p:spPr>
          <a:xfrm>
            <a:off x="0" y="-1340554"/>
            <a:ext cx="9144000" cy="5029200"/>
          </a:xfrm>
        </p:spPr>
      </p:pic>
      <p:pic>
        <p:nvPicPr>
          <p:cNvPr id="7" name="Picture 6"/>
          <p:cNvPicPr>
            <a:picLocks noChangeAspect="1"/>
          </p:cNvPicPr>
          <p:nvPr/>
        </p:nvPicPr>
        <p:blipFill>
          <a:blip r:embed="rId3"/>
          <a:stretch>
            <a:fillRect/>
          </a:stretch>
        </p:blipFill>
        <p:spPr>
          <a:xfrm>
            <a:off x="1676400" y="2480385"/>
            <a:ext cx="6042212" cy="4377615"/>
          </a:xfrm>
          <a:prstGeom prst="rect">
            <a:avLst/>
          </a:prstGeom>
        </p:spPr>
      </p:pic>
      <p:sp>
        <p:nvSpPr>
          <p:cNvPr id="8" name="TextBox 7"/>
          <p:cNvSpPr txBox="1"/>
          <p:nvPr/>
        </p:nvSpPr>
        <p:spPr>
          <a:xfrm>
            <a:off x="533400" y="152400"/>
            <a:ext cx="2514600" cy="369332"/>
          </a:xfrm>
          <a:prstGeom prst="rect">
            <a:avLst/>
          </a:prstGeom>
          <a:noFill/>
        </p:spPr>
        <p:txBody>
          <a:bodyPr wrap="square" rtlCol="0">
            <a:spAutoFit/>
          </a:bodyPr>
          <a:lstStyle/>
          <a:p>
            <a:pPr algn="r"/>
            <a:r>
              <a:rPr lang="en-US" dirty="0" smtClean="0"/>
              <a:t>Nature Physics (2016)</a:t>
            </a:r>
            <a:endParaRPr lang="en-US" dirty="0"/>
          </a:p>
        </p:txBody>
      </p:sp>
      <p:sp>
        <p:nvSpPr>
          <p:cNvPr id="5" name="Slide Number Placeholder 4"/>
          <p:cNvSpPr>
            <a:spLocks noGrp="1"/>
          </p:cNvSpPr>
          <p:nvPr>
            <p:ph type="sldNum" sz="quarter" idx="12"/>
          </p:nvPr>
        </p:nvSpPr>
        <p:spPr/>
        <p:txBody>
          <a:bodyPr/>
          <a:lstStyle/>
          <a:p>
            <a:fld id="{BC7FEA31-BA97-49C7-AD70-10C62FC5C15A}" type="slidenum">
              <a:rPr lang="en-US" smtClean="0"/>
              <a:pPr/>
              <a:t>6</a:t>
            </a:fld>
            <a:endParaRPr lang="en-US"/>
          </a:p>
        </p:txBody>
      </p:sp>
    </p:spTree>
    <p:extLst>
      <p:ext uri="{BB962C8B-B14F-4D97-AF65-F5344CB8AC3E}">
        <p14:creationId xmlns:p14="http://schemas.microsoft.com/office/powerpoint/2010/main" val="87370382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86800" cy="2590800"/>
          </a:xfrm>
        </p:spPr>
        <p:txBody>
          <a:bodyPr>
            <a:noAutofit/>
          </a:bodyPr>
          <a:lstStyle/>
          <a:p>
            <a:pPr marL="0" indent="0" algn="ctr">
              <a:buNone/>
            </a:pPr>
            <a:r>
              <a:rPr lang="en-US" b="1" i="1" dirty="0" smtClean="0">
                <a:solidFill>
                  <a:srgbClr val="0000FF"/>
                </a:solidFill>
              </a:rPr>
              <a:t>2017: </a:t>
            </a:r>
            <a:r>
              <a:rPr lang="en-US" b="1" i="1" dirty="0">
                <a:solidFill>
                  <a:srgbClr val="0000FF"/>
                </a:solidFill>
              </a:rPr>
              <a:t>A</a:t>
            </a:r>
            <a:r>
              <a:rPr lang="en-US" b="1" i="1" dirty="0" smtClean="0">
                <a:solidFill>
                  <a:srgbClr val="0000FF"/>
                </a:solidFill>
              </a:rPr>
              <a:t> major setback in science diplomacy</a:t>
            </a:r>
          </a:p>
          <a:p>
            <a:pPr marL="0" indent="0">
              <a:buNone/>
            </a:pPr>
            <a:endParaRPr lang="en-US" sz="900" i="1" dirty="0" smtClean="0">
              <a:solidFill>
                <a:srgbClr val="0000FF"/>
              </a:solidFill>
            </a:endParaRPr>
          </a:p>
          <a:p>
            <a:pPr marL="0" indent="0">
              <a:buNone/>
            </a:pPr>
            <a:r>
              <a:rPr lang="en-US" sz="2400" i="1" dirty="0" smtClean="0">
                <a:solidFill>
                  <a:srgbClr val="0000FF"/>
                </a:solidFill>
              </a:rPr>
              <a:t>From APS News, March 2018:  </a:t>
            </a:r>
            <a:r>
              <a:rPr lang="en-US" sz="2400" dirty="0" smtClean="0"/>
              <a:t>“At </a:t>
            </a:r>
            <a:r>
              <a:rPr lang="en-US" sz="2400" dirty="0"/>
              <a:t>the eleventh hour in September, the U.S. government blocked five </a:t>
            </a:r>
            <a:r>
              <a:rPr lang="en-US" sz="2400" dirty="0" smtClean="0"/>
              <a:t>scientists from </a:t>
            </a:r>
            <a:r>
              <a:rPr lang="en-US" sz="2400" dirty="0"/>
              <a:t>four U.S. universities—ourselves and three of our colleagues—from </a:t>
            </a:r>
            <a:r>
              <a:rPr lang="en-US" sz="2400" dirty="0" smtClean="0"/>
              <a:t>traveling to Iran. We </a:t>
            </a:r>
            <a:r>
              <a:rPr lang="en-US" sz="2400" dirty="0"/>
              <a:t>had been invited to attend and present scientific lectures at the </a:t>
            </a:r>
            <a:r>
              <a:rPr lang="en-US" sz="2400" dirty="0" smtClean="0"/>
              <a:t>10</a:t>
            </a:r>
            <a:r>
              <a:rPr lang="en-US" sz="2400" baseline="30000" dirty="0" smtClean="0"/>
              <a:t>th</a:t>
            </a:r>
            <a:r>
              <a:rPr lang="en-US" sz="2400" dirty="0" smtClean="0"/>
              <a:t>. International </a:t>
            </a:r>
            <a:r>
              <a:rPr lang="en-US" sz="2400" dirty="0"/>
              <a:t>Conference on Magnetic and Superconducting Materials, MSM2017</a:t>
            </a:r>
            <a:r>
              <a:rPr lang="en-US" sz="2400" dirty="0" smtClean="0"/>
              <a:t>.” </a:t>
            </a:r>
            <a:r>
              <a:rPr lang="en-US" sz="2400" dirty="0"/>
              <a:t> </a:t>
            </a:r>
            <a:r>
              <a:rPr lang="en-US" sz="2400" dirty="0" smtClean="0"/>
              <a:t> – </a:t>
            </a:r>
            <a:r>
              <a:rPr lang="en-US" sz="2400" i="1" dirty="0" smtClean="0"/>
              <a:t>Pickett &amp; Greene</a:t>
            </a:r>
            <a:endParaRPr lang="en-US" sz="2400" dirty="0"/>
          </a:p>
          <a:p>
            <a:pPr marL="0" indent="0" algn="ctr">
              <a:buNone/>
            </a:pPr>
            <a:r>
              <a:rPr lang="en-US" sz="2400" b="1" dirty="0" smtClean="0">
                <a:solidFill>
                  <a:srgbClr val="0000FF"/>
                </a:solidFill>
              </a:rPr>
              <a:t>We were denied by the US Treasury Department under ITSR </a:t>
            </a:r>
            <a:br>
              <a:rPr lang="en-US" sz="2400" b="1" dirty="0" smtClean="0">
                <a:solidFill>
                  <a:srgbClr val="0000FF"/>
                </a:solidFill>
              </a:rPr>
            </a:br>
            <a:r>
              <a:rPr lang="en-US" sz="2400" dirty="0" smtClean="0">
                <a:solidFill>
                  <a:srgbClr val="0000FF"/>
                </a:solidFill>
              </a:rPr>
              <a:t>(Iranian </a:t>
            </a:r>
            <a:r>
              <a:rPr lang="en-US" sz="2400" dirty="0">
                <a:solidFill>
                  <a:srgbClr val="0000FF"/>
                </a:solidFill>
              </a:rPr>
              <a:t>Transactions and Sanctions </a:t>
            </a:r>
            <a:r>
              <a:rPr lang="en-US" sz="2400" dirty="0" smtClean="0">
                <a:solidFill>
                  <a:srgbClr val="0000FF"/>
                </a:solidFill>
              </a:rPr>
              <a:t>Regulations)</a:t>
            </a:r>
            <a:endParaRPr lang="en-US" sz="2400" dirty="0"/>
          </a:p>
        </p:txBody>
      </p:sp>
      <p:pic>
        <p:nvPicPr>
          <p:cNvPr id="4" name="Picture 3"/>
          <p:cNvPicPr>
            <a:picLocks noChangeAspect="1"/>
          </p:cNvPicPr>
          <p:nvPr/>
        </p:nvPicPr>
        <p:blipFill>
          <a:blip r:embed="rId2"/>
          <a:stretch>
            <a:fillRect/>
          </a:stretch>
        </p:blipFill>
        <p:spPr>
          <a:xfrm>
            <a:off x="1447800" y="3952103"/>
            <a:ext cx="6324600" cy="2905897"/>
          </a:xfrm>
          <a:prstGeom prst="rect">
            <a:avLst/>
          </a:prstGeom>
        </p:spPr>
      </p:pic>
      <p:sp>
        <p:nvSpPr>
          <p:cNvPr id="2" name="Slide Number Placeholder 1"/>
          <p:cNvSpPr>
            <a:spLocks noGrp="1"/>
          </p:cNvSpPr>
          <p:nvPr>
            <p:ph type="sldNum" sz="quarter" idx="12"/>
          </p:nvPr>
        </p:nvSpPr>
        <p:spPr/>
        <p:txBody>
          <a:bodyPr/>
          <a:lstStyle/>
          <a:p>
            <a:fld id="{BC7FEA31-BA97-49C7-AD70-10C62FC5C15A}" type="slidenum">
              <a:rPr lang="en-US" smtClean="0"/>
              <a:pPr/>
              <a:t>7</a:t>
            </a:fld>
            <a:endParaRPr lang="en-US"/>
          </a:p>
        </p:txBody>
      </p:sp>
    </p:spTree>
    <p:extLst>
      <p:ext uri="{BB962C8B-B14F-4D97-AF65-F5344CB8AC3E}">
        <p14:creationId xmlns:p14="http://schemas.microsoft.com/office/powerpoint/2010/main" val="84059125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533400" y="116774"/>
            <a:ext cx="7924800" cy="6741226"/>
          </a:xfrm>
          <a:prstGeom prst="rect">
            <a:avLst/>
          </a:prstGeom>
        </p:spPr>
      </p:pic>
      <p:sp>
        <p:nvSpPr>
          <p:cNvPr id="5" name="TextBox 4"/>
          <p:cNvSpPr txBox="1"/>
          <p:nvPr/>
        </p:nvSpPr>
        <p:spPr>
          <a:xfrm>
            <a:off x="914400" y="3962400"/>
            <a:ext cx="7162800" cy="1200328"/>
          </a:xfrm>
          <a:prstGeom prst="rect">
            <a:avLst/>
          </a:prstGeom>
          <a:noFill/>
        </p:spPr>
        <p:txBody>
          <a:bodyPr wrap="square" rtlCol="0">
            <a:spAutoFit/>
          </a:bodyPr>
          <a:lstStyle/>
          <a:p>
            <a:r>
              <a:rPr lang="en-US" sz="2400" b="1" dirty="0">
                <a:solidFill>
                  <a:schemeClr val="bg1"/>
                </a:solidFill>
              </a:rPr>
              <a:t> Paul and May Chu, </a:t>
            </a:r>
            <a:r>
              <a:rPr lang="en-US" sz="2400" b="1" dirty="0" err="1">
                <a:solidFill>
                  <a:schemeClr val="bg1"/>
                </a:solidFill>
              </a:rPr>
              <a:t>Farzaneh</a:t>
            </a:r>
            <a:r>
              <a:rPr lang="en-US" sz="2400" b="1" dirty="0">
                <a:solidFill>
                  <a:schemeClr val="bg1"/>
                </a:solidFill>
              </a:rPr>
              <a:t> Akhavan, Jill and </a:t>
            </a:r>
            <a:r>
              <a:rPr lang="en-US" sz="2400" b="1" dirty="0" smtClean="0">
                <a:solidFill>
                  <a:schemeClr val="bg1"/>
                </a:solidFill>
              </a:rPr>
              <a:t>Warren </a:t>
            </a:r>
            <a:r>
              <a:rPr lang="en-US" sz="2400" b="1" dirty="0">
                <a:solidFill>
                  <a:schemeClr val="bg1"/>
                </a:solidFill>
              </a:rPr>
              <a:t>Pickett at a Tehran </a:t>
            </a:r>
            <a:r>
              <a:rPr lang="en-US" sz="2400" b="1" dirty="0" smtClean="0">
                <a:solidFill>
                  <a:schemeClr val="bg1"/>
                </a:solidFill>
              </a:rPr>
              <a:t>bazaar during </a:t>
            </a:r>
            <a:r>
              <a:rPr lang="en-US" sz="2400" b="1" dirty="0">
                <a:solidFill>
                  <a:schemeClr val="bg1"/>
                </a:solidFill>
              </a:rPr>
              <a:t>their travels to Iran for a superconductivity conference.</a:t>
            </a:r>
          </a:p>
        </p:txBody>
      </p:sp>
      <p:sp>
        <p:nvSpPr>
          <p:cNvPr id="3" name="Slide Number Placeholder 2"/>
          <p:cNvSpPr>
            <a:spLocks noGrp="1"/>
          </p:cNvSpPr>
          <p:nvPr>
            <p:ph type="sldNum" sz="quarter" idx="12"/>
          </p:nvPr>
        </p:nvSpPr>
        <p:spPr/>
        <p:txBody>
          <a:bodyPr/>
          <a:lstStyle/>
          <a:p>
            <a:fld id="{BC7FEA31-BA97-49C7-AD70-10C62FC5C15A}" type="slidenum">
              <a:rPr lang="en-US" smtClean="0"/>
              <a:pPr/>
              <a:t>8</a:t>
            </a:fld>
            <a:endParaRPr lang="en-US"/>
          </a:p>
        </p:txBody>
      </p:sp>
    </p:spTree>
    <p:extLst>
      <p:ext uri="{BB962C8B-B14F-4D97-AF65-F5344CB8AC3E}">
        <p14:creationId xmlns:p14="http://schemas.microsoft.com/office/powerpoint/2010/main" val="93053778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00FF"/>
                </a:solidFill>
              </a:rPr>
              <a:t>Selected Students and PDs</a:t>
            </a:r>
            <a:endParaRPr lang="en-US" b="1" dirty="0">
              <a:solidFill>
                <a:srgbClr val="0000FF"/>
              </a:solidFill>
            </a:endParaRPr>
          </a:p>
        </p:txBody>
      </p:sp>
      <p:sp>
        <p:nvSpPr>
          <p:cNvPr id="3" name="Content Placeholder 2"/>
          <p:cNvSpPr>
            <a:spLocks noGrp="1"/>
          </p:cNvSpPr>
          <p:nvPr>
            <p:ph idx="1"/>
          </p:nvPr>
        </p:nvSpPr>
        <p:spPr/>
        <p:txBody>
          <a:bodyPr/>
          <a:lstStyle/>
          <a:p>
            <a:r>
              <a:rPr lang="en-US" dirty="0" smtClean="0"/>
              <a:t>Tony has always gone out of his way to work with students and post docs from </a:t>
            </a:r>
            <a:br>
              <a:rPr lang="en-US" dirty="0" smtClean="0"/>
            </a:br>
            <a:r>
              <a:rPr lang="en-US" b="1" dirty="0" smtClean="0"/>
              <a:t>developing countries</a:t>
            </a:r>
            <a:endParaRPr lang="en-US" dirty="0" smtClean="0"/>
          </a:p>
          <a:p>
            <a:r>
              <a:rPr lang="en-US" dirty="0" smtClean="0"/>
              <a:t>This is another, and important, form of </a:t>
            </a:r>
            <a:r>
              <a:rPr lang="en-US" b="1" dirty="0" smtClean="0"/>
              <a:t>Science Diplomacy</a:t>
            </a:r>
            <a:r>
              <a:rPr lang="en-US" dirty="0" smtClean="0"/>
              <a:t>, so..</a:t>
            </a:r>
            <a:endParaRPr lang="en-US" dirty="0"/>
          </a:p>
          <a:p>
            <a:r>
              <a:rPr lang="en-US" dirty="0" smtClean="0"/>
              <a:t>I asked about that in a email and </a:t>
            </a:r>
            <a:r>
              <a:rPr lang="en-US" b="1" dirty="0" smtClean="0"/>
              <a:t>the next day </a:t>
            </a:r>
            <a:r>
              <a:rPr lang="en-US" dirty="0" smtClean="0"/>
              <a:t>he sent me this list...</a:t>
            </a:r>
            <a:endParaRPr lang="en-US" dirty="0"/>
          </a:p>
        </p:txBody>
      </p:sp>
      <p:sp>
        <p:nvSpPr>
          <p:cNvPr id="4" name="Slide Number Placeholder 3"/>
          <p:cNvSpPr>
            <a:spLocks noGrp="1"/>
          </p:cNvSpPr>
          <p:nvPr>
            <p:ph type="sldNum" sz="quarter" idx="12"/>
          </p:nvPr>
        </p:nvSpPr>
        <p:spPr/>
        <p:txBody>
          <a:bodyPr/>
          <a:lstStyle/>
          <a:p>
            <a:fld id="{BC7FEA31-BA97-49C7-AD70-10C62FC5C15A}" type="slidenum">
              <a:rPr lang="en-US" smtClean="0"/>
              <a:pPr/>
              <a:t>9</a:t>
            </a:fld>
            <a:endParaRPr lang="en-US"/>
          </a:p>
        </p:txBody>
      </p:sp>
    </p:spTree>
    <p:extLst>
      <p:ext uri="{BB962C8B-B14F-4D97-AF65-F5344CB8AC3E}">
        <p14:creationId xmlns:p14="http://schemas.microsoft.com/office/powerpoint/2010/main" val="97544168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12889</TotalTime>
  <Words>1100</Words>
  <Application>Microsoft Macintosh PowerPoint</Application>
  <PresentationFormat>On-screen Show (4:3)</PresentationFormat>
  <Paragraphs>128</Paragraphs>
  <Slides>27</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Office Theme</vt:lpstr>
      <vt:lpstr>Document</vt:lpstr>
      <vt:lpstr>Tony's Advocacy in Science Diplomacy and Human Rights: Impact &amp; Global Guidance</vt:lpstr>
      <vt:lpstr>Science Diplomacy </vt:lpstr>
      <vt:lpstr>Tony Leading Science Diplomacy  Since the 1970’s</vt:lpstr>
      <vt:lpstr>Some More of Tony’s  Science Diplomacy</vt:lpstr>
      <vt:lpstr>PowerPoint Presentation</vt:lpstr>
      <vt:lpstr>PowerPoint Presentation</vt:lpstr>
      <vt:lpstr>PowerPoint Presentation</vt:lpstr>
      <vt:lpstr>PowerPoint Presentation</vt:lpstr>
      <vt:lpstr>Selected Students and PDs</vt:lpstr>
      <vt:lpstr>PowerPoint Presentation</vt:lpstr>
      <vt:lpstr>Human Rights</vt:lpstr>
      <vt:lpstr>PowerPoint Presentation</vt:lpstr>
      <vt:lpstr>PowerPoint Presentation</vt:lpstr>
      <vt:lpstr>PowerPoint Presentation</vt:lpstr>
      <vt:lpstr>PowerPoint Presentation</vt:lpstr>
      <vt:lpstr>Iranian Student:  One success story</vt:lpstr>
      <vt:lpstr>Tony is More Effective</vt:lpstr>
      <vt:lpstr>PowerPoint Presentation</vt:lpstr>
      <vt:lpstr>PowerPoint Presentation</vt:lpstr>
      <vt:lpstr>PowerPoint Presentation</vt:lpstr>
      <vt:lpstr>PowerPoint Presentation</vt:lpstr>
      <vt:lpstr>PowerPoint Presentation</vt:lpstr>
      <vt:lpstr>PowerPoint Presentation</vt:lpstr>
      <vt:lpstr>Kudos to CHR for their HUGE amount of hard work and SUCCESSES!  and...</vt:lpstr>
      <vt:lpstr>PowerPoint Presentation</vt:lpstr>
      <vt:lpstr>Spare slide – did not use</vt:lpstr>
      <vt:lpstr>CIFS Growing and One Future Plan...</vt:lpstr>
    </vt:vector>
  </TitlesOfParts>
  <Company>American Physical Society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Amy Flatten</dc:creator>
  <cp:lastModifiedBy>Laura Greene</cp:lastModifiedBy>
  <cp:revision>679</cp:revision>
  <cp:lastPrinted>2018-03-31T11:56:03Z</cp:lastPrinted>
  <dcterms:created xsi:type="dcterms:W3CDTF">2010-06-15T16:44:51Z</dcterms:created>
  <dcterms:modified xsi:type="dcterms:W3CDTF">2018-05-08T15:44:15Z</dcterms:modified>
</cp:coreProperties>
</file>