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400" r:id="rId2"/>
    <p:sldId id="694" r:id="rId3"/>
    <p:sldId id="697" r:id="rId4"/>
    <p:sldId id="698" r:id="rId5"/>
    <p:sldId id="682" r:id="rId6"/>
    <p:sldId id="683" r:id="rId7"/>
    <p:sldId id="705" r:id="rId8"/>
    <p:sldId id="529" r:id="rId9"/>
    <p:sldId id="533" r:id="rId10"/>
    <p:sldId id="534" r:id="rId11"/>
    <p:sldId id="596" r:id="rId12"/>
    <p:sldId id="652" r:id="rId13"/>
    <p:sldId id="599" r:id="rId14"/>
    <p:sldId id="600" r:id="rId15"/>
    <p:sldId id="602" r:id="rId16"/>
    <p:sldId id="673" r:id="rId17"/>
    <p:sldId id="685" r:id="rId18"/>
    <p:sldId id="606" r:id="rId19"/>
    <p:sldId id="607" r:id="rId20"/>
    <p:sldId id="636" r:id="rId21"/>
    <p:sldId id="637" r:id="rId22"/>
    <p:sldId id="638" r:id="rId23"/>
    <p:sldId id="639" r:id="rId24"/>
    <p:sldId id="640" r:id="rId25"/>
    <p:sldId id="641" r:id="rId26"/>
    <p:sldId id="642" r:id="rId27"/>
    <p:sldId id="645" r:id="rId28"/>
    <p:sldId id="691" r:id="rId29"/>
    <p:sldId id="654" r:id="rId30"/>
    <p:sldId id="655" r:id="rId31"/>
    <p:sldId id="671" r:id="rId32"/>
    <p:sldId id="656" r:id="rId33"/>
    <p:sldId id="657" r:id="rId34"/>
    <p:sldId id="658" r:id="rId35"/>
    <p:sldId id="561" r:id="rId36"/>
    <p:sldId id="592" r:id="rId37"/>
    <p:sldId id="672" r:id="rId38"/>
    <p:sldId id="676" r:id="rId39"/>
    <p:sldId id="660" r:id="rId40"/>
    <p:sldId id="661" r:id="rId41"/>
    <p:sldId id="677" r:id="rId42"/>
    <p:sldId id="678" r:id="rId43"/>
    <p:sldId id="664" r:id="rId44"/>
    <p:sldId id="703" r:id="rId45"/>
    <p:sldId id="707" r:id="rId46"/>
    <p:sldId id="690" r:id="rId47"/>
    <p:sldId id="686" r:id="rId48"/>
    <p:sldId id="687" r:id="rId49"/>
    <p:sldId id="688" r:id="rId50"/>
    <p:sldId id="689" r:id="rId51"/>
    <p:sldId id="628" r:id="rId52"/>
    <p:sldId id="704" r:id="rId53"/>
    <p:sldId id="631" r:id="rId54"/>
    <p:sldId id="706" r:id="rId55"/>
    <p:sldId id="629" r:id="rId56"/>
    <p:sldId id="630" r:id="rId57"/>
    <p:sldId id="675" r:id="rId58"/>
    <p:sldId id="647" r:id="rId59"/>
    <p:sldId id="681" r:id="rId60"/>
    <p:sldId id="679" r:id="rId61"/>
    <p:sldId id="680" r:id="rId62"/>
    <p:sldId id="699" r:id="rId63"/>
    <p:sldId id="653" r:id="rId64"/>
    <p:sldId id="665" r:id="rId65"/>
    <p:sldId id="666" r:id="rId66"/>
    <p:sldId id="667" r:id="rId67"/>
    <p:sldId id="668" r:id="rId68"/>
    <p:sldId id="669" r:id="rId69"/>
    <p:sldId id="670" r:id="rId70"/>
    <p:sldId id="604"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900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26" autoAdjust="0"/>
    <p:restoredTop sz="94648" autoAdjust="0"/>
  </p:normalViewPr>
  <p:slideViewPr>
    <p:cSldViewPr snapToGrid="0" snapToObjects="1">
      <p:cViewPr>
        <p:scale>
          <a:sx n="121" d="100"/>
          <a:sy n="121" d="100"/>
        </p:scale>
        <p:origin x="-560" y="-792"/>
      </p:cViewPr>
      <p:guideLst>
        <p:guide orient="horz" pos="2160"/>
        <p:guide pos="2880"/>
      </p:guideLst>
    </p:cSldViewPr>
  </p:slideViewPr>
  <p:outlineViewPr>
    <p:cViewPr>
      <p:scale>
        <a:sx n="33" d="100"/>
        <a:sy n="33" d="100"/>
      </p:scale>
      <p:origin x="0" y="4008"/>
    </p:cViewPr>
  </p:outlineViewPr>
  <p:notesTextViewPr>
    <p:cViewPr>
      <p:scale>
        <a:sx n="100" d="100"/>
        <a:sy n="100" d="100"/>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66FDF-AA74-664D-9B76-7AFFE3D0F7BB}" type="datetimeFigureOut">
              <a:t>3/28/18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7F4496-8C51-B14E-BCFE-8476990B7470}" type="slidenum">
              <a:t>‹#›</a:t>
            </a:fld>
            <a:endParaRPr lang="en-US"/>
          </a:p>
        </p:txBody>
      </p:sp>
    </p:spTree>
    <p:extLst>
      <p:ext uri="{BB962C8B-B14F-4D97-AF65-F5344CB8AC3E}">
        <p14:creationId xmlns:p14="http://schemas.microsoft.com/office/powerpoint/2010/main" val="42564659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FE0BF6-DD5A-194A-9FF4-22C63CEE1B7B}" type="slidenum">
              <a:rPr lang="en-US" sz="1200"/>
              <a:pPr/>
              <a:t>1</a:t>
            </a:fld>
            <a:endParaRPr lang="en-US" sz="1200"/>
          </a:p>
        </p:txBody>
      </p:sp>
      <p:sp>
        <p:nvSpPr>
          <p:cNvPr id="48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FE0BF6-DD5A-194A-9FF4-22C63CEE1B7B}" type="slidenum">
              <a:rPr lang="en-US" sz="1200"/>
              <a:pPr/>
              <a:t>4</a:t>
            </a:fld>
            <a:endParaRPr lang="en-US" sz="1200"/>
          </a:p>
        </p:txBody>
      </p:sp>
      <p:sp>
        <p:nvSpPr>
          <p:cNvPr id="48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FE0BF6-DD5A-194A-9FF4-22C63CEE1B7B}" type="slidenum">
              <a:rPr lang="en-US" sz="1200"/>
              <a:pPr/>
              <a:t>45</a:t>
            </a:fld>
            <a:endParaRPr lang="en-US" sz="1200"/>
          </a:p>
        </p:txBody>
      </p:sp>
      <p:sp>
        <p:nvSpPr>
          <p:cNvPr id="48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D345B-3876-4C6D-B1A0-F01ADA37B11D}" type="slidenum">
              <a:rPr lang="en-US" smtClean="0"/>
              <a:t>53</a:t>
            </a:fld>
            <a:endParaRPr lang="en-US"/>
          </a:p>
        </p:txBody>
      </p:sp>
    </p:spTree>
    <p:extLst>
      <p:ext uri="{BB962C8B-B14F-4D97-AF65-F5344CB8AC3E}">
        <p14:creationId xmlns:p14="http://schemas.microsoft.com/office/powerpoint/2010/main" val="85478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7F4496-8C51-B14E-BCFE-8476990B7470}" type="slidenum">
              <a:rPr lang="en-US"/>
              <a:t>59</a:t>
            </a:fld>
            <a:endParaRPr lang="en-US"/>
          </a:p>
        </p:txBody>
      </p:sp>
    </p:spTree>
    <p:extLst>
      <p:ext uri="{BB962C8B-B14F-4D97-AF65-F5344CB8AC3E}">
        <p14:creationId xmlns:p14="http://schemas.microsoft.com/office/powerpoint/2010/main" val="2425488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A0FD46-A718-8243-B44D-BE8006C7DD09}"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21668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0FD46-A718-8243-B44D-BE8006C7DD09}"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67995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0FD46-A718-8243-B44D-BE8006C7DD09}"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132085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0FD46-A718-8243-B44D-BE8006C7DD09}"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149865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A0FD46-A718-8243-B44D-BE8006C7DD09}"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352698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A0FD46-A718-8243-B44D-BE8006C7DD09}"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24116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A0FD46-A718-8243-B44D-BE8006C7DD09}" type="datetimeFigureOut">
              <a:rPr lang="en-US" smtClean="0"/>
              <a:t>3/28/18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400920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A0FD46-A718-8243-B44D-BE8006C7DD09}" type="datetimeFigureOut">
              <a:rPr lang="en-US" smtClean="0"/>
              <a:t>3/28/18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358212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0FD46-A718-8243-B44D-BE8006C7DD09}" type="datetimeFigureOut">
              <a:rPr lang="en-US" smtClean="0"/>
              <a:t>3/28/18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98467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A0FD46-A718-8243-B44D-BE8006C7DD09}"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320855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A0FD46-A718-8243-B44D-BE8006C7DD09}"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A1EE4-D1AB-AB46-BA97-87C9F13E014D}" type="slidenum">
              <a:rPr lang="en-US" smtClean="0"/>
              <a:t>‹#›</a:t>
            </a:fld>
            <a:endParaRPr lang="en-US"/>
          </a:p>
        </p:txBody>
      </p:sp>
    </p:spTree>
    <p:extLst>
      <p:ext uri="{BB962C8B-B14F-4D97-AF65-F5344CB8AC3E}">
        <p14:creationId xmlns:p14="http://schemas.microsoft.com/office/powerpoint/2010/main" val="36158088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0FD46-A718-8243-B44D-BE8006C7DD09}" type="datetimeFigureOut">
              <a:rPr lang="en-US" smtClean="0"/>
              <a:t>3/28/18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A1EE4-D1AB-AB46-BA97-87C9F13E014D}" type="slidenum">
              <a:rPr lang="en-US" smtClean="0"/>
              <a:t>‹#›</a:t>
            </a:fld>
            <a:endParaRPr lang="en-US"/>
          </a:p>
        </p:txBody>
      </p:sp>
    </p:spTree>
    <p:extLst>
      <p:ext uri="{BB962C8B-B14F-4D97-AF65-F5344CB8AC3E}">
        <p14:creationId xmlns:p14="http://schemas.microsoft.com/office/powerpoint/2010/main" val="382621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0000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emf"/><Relationship Id="rId10" Type="http://schemas.openxmlformats.org/officeDocument/2006/relationships/image" Target="../media/image23.emf"/><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emf"/><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emf"/><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emf"/><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57.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png"/><Relationship Id="rId5" Type="http://schemas.microsoft.com/office/2007/relationships/hdphoto" Target="../media/hdphoto1.wdp"/><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3.png"/><Relationship Id="rId1" Type="http://schemas.microsoft.com/office/2007/relationships/media" Target="../media/media1.mp4"/><Relationship Id="rId2" Type="http://schemas.openxmlformats.org/officeDocument/2006/relationships/video" Target="../media/media1.mp4"/></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4.png"/><Relationship Id="rId1" Type="http://schemas.microsoft.com/office/2007/relationships/media" Target="../media/media2.mp4"/><Relationship Id="rId2" Type="http://schemas.openxmlformats.org/officeDocument/2006/relationships/video" Target="../media/media2.mp4"/></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57.png"/><Relationship Id="rId5" Type="http://schemas.openxmlformats.org/officeDocument/2006/relationships/image" Target="../media/image87.png"/><Relationship Id="rId6"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57.png"/><Relationship Id="rId5" Type="http://schemas.openxmlformats.org/officeDocument/2006/relationships/image" Target="../media/image87.png"/><Relationship Id="rId6"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57.png"/><Relationship Id="rId5" Type="http://schemas.openxmlformats.org/officeDocument/2006/relationships/image" Target="../media/image87.png"/><Relationship Id="rId6"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57.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57.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30.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lide Number Placeholder 5"/>
          <p:cNvSpPr>
            <a:spLocks noGrp="1"/>
          </p:cNvSpPr>
          <p:nvPr>
            <p:ph type="sldNum" sz="quarter" idx="12"/>
          </p:nvPr>
        </p:nvSpPr>
        <p:spPr>
          <a:noFill/>
        </p:spPr>
        <p:txBody>
          <a:bodyPr/>
          <a:lstStyle>
            <a:lvl1pPr defTabSz="914798">
              <a:defRPr sz="3000">
                <a:solidFill>
                  <a:schemeClr val="tx1"/>
                </a:solidFill>
                <a:latin typeface="Arial" charset="0"/>
                <a:ea typeface="ヒラギノ角ゴ Pro W3" charset="0"/>
                <a:cs typeface="ヒラギノ角ゴ Pro W3" charset="0"/>
              </a:defRPr>
            </a:lvl1pPr>
            <a:lvl2pPr marL="928688" indent="-357188" defTabSz="914798">
              <a:defRPr sz="3000">
                <a:solidFill>
                  <a:schemeClr val="tx1"/>
                </a:solidFill>
                <a:latin typeface="Arial" charset="0"/>
                <a:ea typeface="ヒラギノ角ゴ Pro W3" charset="0"/>
                <a:cs typeface="ヒラギノ角ゴ Pro W3" charset="0"/>
              </a:defRPr>
            </a:lvl2pPr>
            <a:lvl3pPr marL="1428750" indent="-285750" defTabSz="914798">
              <a:defRPr sz="3000">
                <a:solidFill>
                  <a:schemeClr val="tx1"/>
                </a:solidFill>
                <a:latin typeface="Arial" charset="0"/>
                <a:ea typeface="ヒラギノ角ゴ Pro W3" charset="0"/>
                <a:cs typeface="ヒラギノ角ゴ Pro W3" charset="0"/>
              </a:defRPr>
            </a:lvl3pPr>
            <a:lvl4pPr marL="2000250" indent="-285750" defTabSz="914798">
              <a:defRPr sz="3000">
                <a:solidFill>
                  <a:schemeClr val="tx1"/>
                </a:solidFill>
                <a:latin typeface="Arial" charset="0"/>
                <a:ea typeface="ヒラギノ角ゴ Pro W3" charset="0"/>
                <a:cs typeface="ヒラギノ角ゴ Pro W3" charset="0"/>
              </a:defRPr>
            </a:lvl4pPr>
            <a:lvl5pPr marL="2571750" indent="-285750" defTabSz="914798">
              <a:defRPr sz="3000">
                <a:solidFill>
                  <a:schemeClr val="tx1"/>
                </a:solidFill>
                <a:latin typeface="Arial" charset="0"/>
                <a:ea typeface="ヒラギノ角ゴ Pro W3" charset="0"/>
                <a:cs typeface="ヒラギノ角ゴ Pro W3" charset="0"/>
              </a:defRPr>
            </a:lvl5pPr>
            <a:lvl6pPr marL="31432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6pPr>
            <a:lvl7pPr marL="37147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7pPr>
            <a:lvl8pPr marL="42862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8pPr>
            <a:lvl9pPr marL="48577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9pPr>
          </a:lstStyle>
          <a:p>
            <a:fld id="{F3253F3E-F6D5-5842-8097-D6B73A51984F}" type="slidenum">
              <a:rPr lang="en-US" sz="1400"/>
              <a:pPr/>
              <a:t>1</a:t>
            </a:fld>
            <a:endParaRPr lang="en-US" sz="1400"/>
          </a:p>
        </p:txBody>
      </p:sp>
      <p:sp>
        <p:nvSpPr>
          <p:cNvPr id="3074" name="Rectangle 2"/>
          <p:cNvSpPr>
            <a:spLocks noGrp="1" noChangeArrowheads="1"/>
          </p:cNvSpPr>
          <p:nvPr>
            <p:ph type="ctrTitle"/>
          </p:nvPr>
        </p:nvSpPr>
        <p:spPr>
          <a:xfrm>
            <a:off x="0" y="349237"/>
            <a:ext cx="9144000" cy="1184289"/>
          </a:xfrm>
        </p:spPr>
        <p:txBody>
          <a:bodyPr>
            <a:noAutofit/>
          </a:bodyPr>
          <a:lstStyle/>
          <a:p>
            <a:r>
              <a:rPr lang="en-US" sz="4000">
                <a:latin typeface="Arial" charset="0"/>
                <a:ea typeface="ヒラギノ角ゴ Pro W3" charset="0"/>
                <a:cs typeface="ヒラギノ角ゴ Pro W3" charset="0"/>
              </a:rPr>
              <a:t>Are we quantum computers, </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or merely clever robots?</a:t>
            </a:r>
            <a:r>
              <a:rPr lang="en-US" sz="3600">
                <a:latin typeface="Arial" charset="0"/>
                <a:ea typeface="ヒラギノ角ゴ Pro W3" charset="0"/>
                <a:cs typeface="ヒラギノ角ゴ Pro W3" charset="0"/>
              </a:rPr>
              <a:t/>
            </a:r>
            <a:br>
              <a:rPr lang="en-US" sz="3600">
                <a:latin typeface="Arial" charset="0"/>
                <a:ea typeface="ヒラギノ角ゴ Pro W3" charset="0"/>
                <a:cs typeface="ヒラギノ角ゴ Pro W3" charset="0"/>
              </a:rPr>
            </a:br>
            <a:endParaRPr lang="en-US" sz="1800">
              <a:latin typeface="Arial" charset="0"/>
              <a:ea typeface="ヒラギノ角ゴ Pro W3" charset="0"/>
              <a:cs typeface="ヒラギノ角ゴ Pro W3" charset="0"/>
            </a:endParaRPr>
          </a:p>
        </p:txBody>
      </p:sp>
      <p:sp>
        <p:nvSpPr>
          <p:cNvPr id="47107" name="Rectangle 3"/>
          <p:cNvSpPr>
            <a:spLocks noChangeArrowheads="1"/>
          </p:cNvSpPr>
          <p:nvPr/>
        </p:nvSpPr>
        <p:spPr bwMode="auto">
          <a:xfrm>
            <a:off x="1448594" y="1303658"/>
            <a:ext cx="6246813" cy="5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p>
            <a:pPr algn="ctr" defTabSz="732235">
              <a:spcBef>
                <a:spcPct val="20000"/>
              </a:spcBef>
              <a:defRPr/>
            </a:pPr>
            <a:endParaRPr lang="en-US">
              <a:solidFill>
                <a:srgbClr val="008000"/>
              </a:solidFill>
            </a:endParaRPr>
          </a:p>
          <a:p>
            <a:pPr algn="ctr" defTabSz="732235">
              <a:spcBef>
                <a:spcPct val="20000"/>
              </a:spcBef>
              <a:defRPr/>
            </a:pPr>
            <a:endParaRPr lang="en-US">
              <a:solidFill>
                <a:srgbClr val="008000"/>
              </a:solidFill>
            </a:endParaRPr>
          </a:p>
        </p:txBody>
      </p:sp>
      <p:sp>
        <p:nvSpPr>
          <p:cNvPr id="3076" name="Text Box 10"/>
          <p:cNvSpPr txBox="1">
            <a:spLocks noChangeArrowheads="1"/>
          </p:cNvSpPr>
          <p:nvPr/>
        </p:nvSpPr>
        <p:spPr bwMode="auto">
          <a:xfrm>
            <a:off x="2393666" y="1533526"/>
            <a:ext cx="3833448" cy="134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14300" tIns="57150" rIns="114300" bIns="5715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1600">
                <a:solidFill>
                  <a:srgbClr val="660066"/>
                </a:solidFill>
              </a:rPr>
              <a:t>              </a:t>
            </a:r>
            <a:r>
              <a:rPr lang="en-US" sz="3200">
                <a:solidFill>
                  <a:srgbClr val="660066"/>
                </a:solidFill>
              </a:rPr>
              <a:t>Tony Fest </a:t>
            </a:r>
          </a:p>
          <a:p>
            <a:r>
              <a:rPr lang="en-US" sz="1600">
                <a:solidFill>
                  <a:srgbClr val="660066"/>
                </a:solidFill>
              </a:rPr>
              <a:t>                 March 30, 2018</a:t>
            </a:r>
          </a:p>
          <a:p>
            <a:r>
              <a:rPr lang="en-US" sz="1600">
                <a:solidFill>
                  <a:srgbClr val="660066"/>
                </a:solidFill>
              </a:rPr>
              <a:t>               </a:t>
            </a:r>
          </a:p>
          <a:p>
            <a:r>
              <a:rPr lang="en-US" sz="1600">
                <a:solidFill>
                  <a:srgbClr val="660066"/>
                </a:solidFill>
              </a:rPr>
              <a:t>                 </a:t>
            </a:r>
          </a:p>
        </p:txBody>
      </p:sp>
      <p:sp>
        <p:nvSpPr>
          <p:cNvPr id="3077" name="Rectangle 11"/>
          <p:cNvSpPr>
            <a:spLocks noChangeArrowheads="1"/>
          </p:cNvSpPr>
          <p:nvPr/>
        </p:nvSpPr>
        <p:spPr bwMode="auto">
          <a:xfrm>
            <a:off x="3393356" y="2392399"/>
            <a:ext cx="1731243" cy="33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14300" tIns="57150" rIns="114300" bIns="57150">
            <a:spAutoFit/>
          </a:bodyPr>
          <a:lstStyle/>
          <a:p>
            <a:r>
              <a:rPr lang="en-US" sz="1400"/>
              <a:t>Matthew PA Fisher</a:t>
            </a:r>
          </a:p>
        </p:txBody>
      </p:sp>
      <p:pic>
        <p:nvPicPr>
          <p:cNvPr id="11" name="Picture 10" descr="spinning_brai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4" y="2818493"/>
            <a:ext cx="6815773" cy="3816833"/>
          </a:xfrm>
          <a:prstGeom prst="rect">
            <a:avLst/>
          </a:prstGeom>
        </p:spPr>
      </p:pic>
    </p:spTree>
    <p:extLst>
      <p:ext uri="{BB962C8B-B14F-4D97-AF65-F5344CB8AC3E}">
        <p14:creationId xmlns:p14="http://schemas.microsoft.com/office/powerpoint/2010/main" val="28721218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71" y="0"/>
            <a:ext cx="9144000" cy="1143000"/>
          </a:xfrm>
        </p:spPr>
        <p:txBody>
          <a:bodyPr>
            <a:normAutofit/>
          </a:bodyPr>
          <a:lstStyle/>
          <a:p>
            <a:r>
              <a:rPr lang="en-US" sz="3600"/>
              <a:t>2 books from 1989: </a:t>
            </a:r>
            <a:r>
              <a:rPr lang="en-US" sz="3600" b="1" i="1"/>
              <a:t>bad president...</a:t>
            </a:r>
          </a:p>
        </p:txBody>
      </p:sp>
      <p:sp>
        <p:nvSpPr>
          <p:cNvPr id="4" name="TextBox 2"/>
          <p:cNvSpPr txBox="1">
            <a:spLocks noChangeArrowheads="1"/>
          </p:cNvSpPr>
          <p:nvPr/>
        </p:nvSpPr>
        <p:spPr bwMode="auto">
          <a:xfrm>
            <a:off x="5665121" y="1701113"/>
            <a:ext cx="34788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1400">
                <a:solidFill>
                  <a:srgbClr val="0000FF"/>
                </a:solidFill>
              </a:rPr>
              <a:t>Roger Penrose:</a:t>
            </a:r>
          </a:p>
          <a:p>
            <a:r>
              <a:rPr lang="en-US" sz="1400">
                <a:solidFill>
                  <a:srgbClr val="0000FF"/>
                </a:solidFill>
              </a:rPr>
              <a:t> </a:t>
            </a:r>
          </a:p>
          <a:p>
            <a:pPr marL="171450" indent="-171450">
              <a:buFont typeface="Arial"/>
              <a:buChar char="•"/>
            </a:pPr>
            <a:r>
              <a:rPr lang="en-US" sz="1400">
                <a:solidFill>
                  <a:srgbClr val="0000FF"/>
                </a:solidFill>
              </a:rPr>
              <a:t>Classical physics inadequate to </a:t>
            </a:r>
          </a:p>
          <a:p>
            <a:r>
              <a:rPr lang="en-US" sz="1400">
                <a:solidFill>
                  <a:srgbClr val="0000FF"/>
                </a:solidFill>
              </a:rPr>
              <a:t>     explain consciousness </a:t>
            </a:r>
          </a:p>
          <a:p>
            <a:pPr marL="171450" indent="-171450">
              <a:buFont typeface="Arial"/>
              <a:buChar char="•"/>
            </a:pPr>
            <a:r>
              <a:rPr lang="en-US" sz="1400">
                <a:solidFill>
                  <a:srgbClr val="0000FF"/>
                </a:solidFill>
              </a:rPr>
              <a:t>Brain harnassing quantum mechanics, </a:t>
            </a:r>
          </a:p>
          <a:p>
            <a:r>
              <a:rPr lang="en-US" sz="1400">
                <a:solidFill>
                  <a:srgbClr val="0000FF"/>
                </a:solidFill>
              </a:rPr>
              <a:t>    (operational in microtubules)</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347" y="1563752"/>
            <a:ext cx="1533983" cy="23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78116" y="5815942"/>
            <a:ext cx="7295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solidFill>
                  <a:srgbClr val="0000FF"/>
                </a:solidFill>
                <a:cs typeface="Arial" charset="0"/>
              </a:rPr>
              <a:t>The skeptics (also physicists) laughed and scoffed...</a:t>
            </a:r>
          </a:p>
        </p:txBody>
      </p:sp>
      <p:pic>
        <p:nvPicPr>
          <p:cNvPr id="8" name="Picture 7"/>
          <p:cNvPicPr>
            <a:picLocks noChangeAspect="1"/>
          </p:cNvPicPr>
          <p:nvPr/>
        </p:nvPicPr>
        <p:blipFill>
          <a:blip r:embed="rId3"/>
          <a:stretch>
            <a:fillRect/>
          </a:stretch>
        </p:blipFill>
        <p:spPr>
          <a:xfrm>
            <a:off x="678116" y="1563752"/>
            <a:ext cx="1628974" cy="2511480"/>
          </a:xfrm>
          <a:prstGeom prst="rect">
            <a:avLst/>
          </a:prstGeom>
        </p:spPr>
      </p:pic>
      <p:sp>
        <p:nvSpPr>
          <p:cNvPr id="10" name="TextBox 9"/>
          <p:cNvSpPr txBox="1"/>
          <p:nvPr/>
        </p:nvSpPr>
        <p:spPr>
          <a:xfrm>
            <a:off x="403593" y="4382266"/>
            <a:ext cx="2121200" cy="600164"/>
          </a:xfrm>
          <a:prstGeom prst="rect">
            <a:avLst/>
          </a:prstGeom>
          <a:noFill/>
        </p:spPr>
        <p:txBody>
          <a:bodyPr wrap="none" rtlCol="0">
            <a:spAutoFit/>
          </a:bodyPr>
          <a:lstStyle/>
          <a:p>
            <a:r>
              <a:rPr lang="en-US" sz="1100" dirty="0" err="1" smtClean="0">
                <a:solidFill>
                  <a:srgbClr val="660066"/>
                </a:solidFill>
                <a:latin typeface="Arial"/>
                <a:cs typeface="Arial"/>
              </a:rPr>
              <a:t>Richard Dawkins: Chopra uses</a:t>
            </a:r>
          </a:p>
          <a:p>
            <a:r>
              <a:rPr lang="en-US" sz="1100" dirty="0" err="1" smtClean="0">
                <a:solidFill>
                  <a:srgbClr val="660066"/>
                </a:solidFill>
                <a:latin typeface="Arial"/>
                <a:cs typeface="Arial"/>
              </a:rPr>
              <a:t> “quantum jargon as </a:t>
            </a:r>
            <a:r>
              <a:rPr lang="en-US" sz="1100" dirty="0" err="1">
                <a:solidFill>
                  <a:srgbClr val="660066"/>
                </a:solidFill>
                <a:latin typeface="Arial"/>
                <a:cs typeface="Arial"/>
              </a:rPr>
              <a:t>plausible </a:t>
            </a:r>
          </a:p>
          <a:p>
            <a:r>
              <a:rPr lang="en-US" sz="1100" dirty="0" err="1">
                <a:solidFill>
                  <a:srgbClr val="660066"/>
                </a:solidFill>
                <a:latin typeface="Arial"/>
                <a:cs typeface="Arial"/>
              </a:rPr>
              <a:t>sounding hocus pocus”</a:t>
            </a:r>
            <a:endParaRPr lang="en-US" sz="1100" dirty="0" err="1" smtClean="0">
              <a:solidFill>
                <a:srgbClr val="660066"/>
              </a:solidFill>
              <a:latin typeface="Arial"/>
              <a:cs typeface="Arial"/>
            </a:endParaRPr>
          </a:p>
        </p:txBody>
      </p:sp>
      <p:sp>
        <p:nvSpPr>
          <p:cNvPr id="12" name="Rectangle 11"/>
          <p:cNvSpPr/>
          <p:nvPr/>
        </p:nvSpPr>
        <p:spPr>
          <a:xfrm>
            <a:off x="3695324" y="4371605"/>
            <a:ext cx="3266012" cy="600164"/>
          </a:xfrm>
          <a:prstGeom prst="rect">
            <a:avLst/>
          </a:prstGeom>
        </p:spPr>
        <p:txBody>
          <a:bodyPr wrap="square">
            <a:spAutoFit/>
          </a:bodyPr>
          <a:lstStyle/>
          <a:p>
            <a:r>
              <a:rPr lang="en-US" sz="1100">
                <a:solidFill>
                  <a:srgbClr val="660066"/>
                </a:solidFill>
              </a:rPr>
              <a:t>Patricia Churchland:  “Pixie dust in the </a:t>
            </a:r>
          </a:p>
          <a:p>
            <a:r>
              <a:rPr lang="en-US" sz="1100">
                <a:solidFill>
                  <a:srgbClr val="660066"/>
                </a:solidFill>
              </a:rPr>
              <a:t>synapses is about as explanatorily powerful as </a:t>
            </a:r>
          </a:p>
          <a:p>
            <a:r>
              <a:rPr lang="en-US" sz="1100">
                <a:solidFill>
                  <a:srgbClr val="660066"/>
                </a:solidFill>
              </a:rPr>
              <a:t>quantum coherence in the microtubules.” </a:t>
            </a:r>
          </a:p>
        </p:txBody>
      </p:sp>
    </p:spTree>
    <p:extLst>
      <p:ext uri="{BB962C8B-B14F-4D97-AF65-F5344CB8AC3E}">
        <p14:creationId xmlns:p14="http://schemas.microsoft.com/office/powerpoint/2010/main" val="5020399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71" y="0"/>
            <a:ext cx="9144000" cy="1143000"/>
          </a:xfrm>
        </p:spPr>
        <p:txBody>
          <a:bodyPr>
            <a:normAutofit/>
          </a:bodyPr>
          <a:lstStyle/>
          <a:p>
            <a:r>
              <a:rPr lang="en-US" sz="3600"/>
              <a:t>2 books from 1989: </a:t>
            </a:r>
            <a:r>
              <a:rPr lang="en-US" sz="3600" b="1" i="1"/>
              <a:t>bad precedent...</a:t>
            </a:r>
          </a:p>
        </p:txBody>
      </p:sp>
      <p:sp>
        <p:nvSpPr>
          <p:cNvPr id="4" name="TextBox 2"/>
          <p:cNvSpPr txBox="1">
            <a:spLocks noChangeArrowheads="1"/>
          </p:cNvSpPr>
          <p:nvPr/>
        </p:nvSpPr>
        <p:spPr bwMode="auto">
          <a:xfrm>
            <a:off x="5665121" y="1701113"/>
            <a:ext cx="34788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1400">
                <a:solidFill>
                  <a:srgbClr val="0000FF"/>
                </a:solidFill>
              </a:rPr>
              <a:t>Roger Penrose:</a:t>
            </a:r>
          </a:p>
          <a:p>
            <a:r>
              <a:rPr lang="en-US" sz="1400">
                <a:solidFill>
                  <a:srgbClr val="0000FF"/>
                </a:solidFill>
              </a:rPr>
              <a:t> </a:t>
            </a:r>
          </a:p>
          <a:p>
            <a:pPr marL="171450" indent="-171450">
              <a:buFont typeface="Arial"/>
              <a:buChar char="•"/>
            </a:pPr>
            <a:r>
              <a:rPr lang="en-US" sz="1400">
                <a:solidFill>
                  <a:srgbClr val="0000FF"/>
                </a:solidFill>
              </a:rPr>
              <a:t>Classical physics inadequate to </a:t>
            </a:r>
          </a:p>
          <a:p>
            <a:r>
              <a:rPr lang="en-US" sz="1400">
                <a:solidFill>
                  <a:srgbClr val="0000FF"/>
                </a:solidFill>
              </a:rPr>
              <a:t>     explain consciousness </a:t>
            </a:r>
          </a:p>
          <a:p>
            <a:pPr marL="171450" indent="-171450">
              <a:buFont typeface="Arial"/>
              <a:buChar char="•"/>
            </a:pPr>
            <a:r>
              <a:rPr lang="en-US" sz="1400">
                <a:solidFill>
                  <a:srgbClr val="0000FF"/>
                </a:solidFill>
              </a:rPr>
              <a:t>Brain harnassing quantum mechanics, </a:t>
            </a:r>
          </a:p>
          <a:p>
            <a:r>
              <a:rPr lang="en-US" sz="1400">
                <a:solidFill>
                  <a:srgbClr val="0000FF"/>
                </a:solidFill>
              </a:rPr>
              <a:t>    (operational in microtubules)</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347" y="1563752"/>
            <a:ext cx="1533983" cy="23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78116" y="5815942"/>
            <a:ext cx="7295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solidFill>
                  <a:srgbClr val="0000FF"/>
                </a:solidFill>
                <a:cs typeface="Arial" charset="0"/>
              </a:rPr>
              <a:t>The skeptics (also physicists) laughed and scoffed...</a:t>
            </a:r>
          </a:p>
        </p:txBody>
      </p:sp>
      <p:pic>
        <p:nvPicPr>
          <p:cNvPr id="8" name="Picture 7"/>
          <p:cNvPicPr>
            <a:picLocks noChangeAspect="1"/>
          </p:cNvPicPr>
          <p:nvPr/>
        </p:nvPicPr>
        <p:blipFill>
          <a:blip r:embed="rId3"/>
          <a:stretch>
            <a:fillRect/>
          </a:stretch>
        </p:blipFill>
        <p:spPr>
          <a:xfrm>
            <a:off x="678116" y="1563752"/>
            <a:ext cx="1628974" cy="2511480"/>
          </a:xfrm>
          <a:prstGeom prst="rect">
            <a:avLst/>
          </a:prstGeom>
        </p:spPr>
      </p:pic>
      <p:sp>
        <p:nvSpPr>
          <p:cNvPr id="10" name="TextBox 9"/>
          <p:cNvSpPr txBox="1"/>
          <p:nvPr/>
        </p:nvSpPr>
        <p:spPr>
          <a:xfrm>
            <a:off x="403593" y="4382266"/>
            <a:ext cx="2121200" cy="600164"/>
          </a:xfrm>
          <a:prstGeom prst="rect">
            <a:avLst/>
          </a:prstGeom>
          <a:noFill/>
        </p:spPr>
        <p:txBody>
          <a:bodyPr wrap="none" rtlCol="0">
            <a:spAutoFit/>
          </a:bodyPr>
          <a:lstStyle/>
          <a:p>
            <a:r>
              <a:rPr lang="en-US" sz="1100" dirty="0" err="1" smtClean="0">
                <a:solidFill>
                  <a:srgbClr val="660066"/>
                </a:solidFill>
                <a:latin typeface="Arial"/>
                <a:cs typeface="Arial"/>
              </a:rPr>
              <a:t>Richard Dawkins: Chopra uses</a:t>
            </a:r>
          </a:p>
          <a:p>
            <a:r>
              <a:rPr lang="en-US" sz="1100" dirty="0" err="1" smtClean="0">
                <a:solidFill>
                  <a:srgbClr val="660066"/>
                </a:solidFill>
                <a:latin typeface="Arial"/>
                <a:cs typeface="Arial"/>
              </a:rPr>
              <a:t> “quantum jargon as </a:t>
            </a:r>
            <a:r>
              <a:rPr lang="en-US" sz="1100" dirty="0" err="1">
                <a:solidFill>
                  <a:srgbClr val="660066"/>
                </a:solidFill>
                <a:latin typeface="Arial"/>
                <a:cs typeface="Arial"/>
              </a:rPr>
              <a:t>plausible </a:t>
            </a:r>
          </a:p>
          <a:p>
            <a:r>
              <a:rPr lang="en-US" sz="1100" dirty="0" err="1">
                <a:solidFill>
                  <a:srgbClr val="660066"/>
                </a:solidFill>
                <a:latin typeface="Arial"/>
                <a:cs typeface="Arial"/>
              </a:rPr>
              <a:t>sounding hocus pocus</a:t>
            </a:r>
            <a:endParaRPr lang="en-US" sz="1100" dirty="0" err="1" smtClean="0">
              <a:solidFill>
                <a:srgbClr val="660066"/>
              </a:solidFill>
              <a:latin typeface="Arial"/>
              <a:cs typeface="Arial"/>
            </a:endParaRPr>
          </a:p>
        </p:txBody>
      </p:sp>
      <p:sp>
        <p:nvSpPr>
          <p:cNvPr id="12" name="Rectangle 11"/>
          <p:cNvSpPr/>
          <p:nvPr/>
        </p:nvSpPr>
        <p:spPr>
          <a:xfrm>
            <a:off x="3695324" y="4371605"/>
            <a:ext cx="3266012" cy="600164"/>
          </a:xfrm>
          <a:prstGeom prst="rect">
            <a:avLst/>
          </a:prstGeom>
        </p:spPr>
        <p:txBody>
          <a:bodyPr wrap="square">
            <a:spAutoFit/>
          </a:bodyPr>
          <a:lstStyle/>
          <a:p>
            <a:r>
              <a:rPr lang="en-US" sz="1100">
                <a:solidFill>
                  <a:srgbClr val="660066"/>
                </a:solidFill>
              </a:rPr>
              <a:t>Patricia Churchland:  “Pixie dust in the </a:t>
            </a:r>
          </a:p>
          <a:p>
            <a:r>
              <a:rPr lang="en-US" sz="1100">
                <a:solidFill>
                  <a:srgbClr val="660066"/>
                </a:solidFill>
              </a:rPr>
              <a:t>synapses is about as explanatorily powerful as </a:t>
            </a:r>
          </a:p>
          <a:p>
            <a:r>
              <a:rPr lang="en-US" sz="1100">
                <a:solidFill>
                  <a:srgbClr val="660066"/>
                </a:solidFill>
              </a:rPr>
              <a:t>quantum coherence in the microtubules.” </a:t>
            </a:r>
          </a:p>
        </p:txBody>
      </p:sp>
    </p:spTree>
    <p:extLst>
      <p:ext uri="{BB962C8B-B14F-4D97-AF65-F5344CB8AC3E}">
        <p14:creationId xmlns:p14="http://schemas.microsoft.com/office/powerpoint/2010/main" val="29368780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887" y="93204"/>
            <a:ext cx="8229600" cy="832574"/>
          </a:xfrm>
        </p:spPr>
        <p:txBody>
          <a:bodyPr>
            <a:normAutofit/>
          </a:bodyPr>
          <a:lstStyle/>
          <a:p>
            <a:r>
              <a:rPr lang="en-US" sz="3600"/>
              <a:t>Why the skepticism?</a:t>
            </a:r>
          </a:p>
        </p:txBody>
      </p:sp>
      <p:pic>
        <p:nvPicPr>
          <p:cNvPr id="30" name="Picture 29"/>
          <p:cNvPicPr>
            <a:picLocks noChangeAspect="1"/>
          </p:cNvPicPr>
          <p:nvPr/>
        </p:nvPicPr>
        <p:blipFill>
          <a:blip r:embed="rId2"/>
          <a:stretch>
            <a:fillRect/>
          </a:stretch>
        </p:blipFill>
        <p:spPr>
          <a:xfrm>
            <a:off x="903857" y="1365448"/>
            <a:ext cx="2620789" cy="1051277"/>
          </a:xfrm>
          <a:prstGeom prst="rect">
            <a:avLst/>
          </a:prstGeom>
        </p:spPr>
      </p:pic>
      <p:pic>
        <p:nvPicPr>
          <p:cNvPr id="31" name="Picture 30"/>
          <p:cNvPicPr>
            <a:picLocks noChangeAspect="1"/>
          </p:cNvPicPr>
          <p:nvPr/>
        </p:nvPicPr>
        <p:blipFill>
          <a:blip r:embed="rId3"/>
          <a:stretch>
            <a:fillRect/>
          </a:stretch>
        </p:blipFill>
        <p:spPr>
          <a:xfrm>
            <a:off x="4377244" y="1373327"/>
            <a:ext cx="3077961" cy="956733"/>
          </a:xfrm>
          <a:prstGeom prst="rect">
            <a:avLst/>
          </a:prstGeom>
        </p:spPr>
      </p:pic>
      <p:sp>
        <p:nvSpPr>
          <p:cNvPr id="36" name="TextBox 35"/>
          <p:cNvSpPr txBox="1"/>
          <p:nvPr/>
        </p:nvSpPr>
        <p:spPr>
          <a:xfrm>
            <a:off x="399887" y="942535"/>
            <a:ext cx="3571636" cy="369332"/>
          </a:xfrm>
          <a:prstGeom prst="rect">
            <a:avLst/>
          </a:prstGeom>
          <a:noFill/>
        </p:spPr>
        <p:txBody>
          <a:bodyPr wrap="none" rtlCol="0">
            <a:spAutoFit/>
          </a:bodyPr>
          <a:lstStyle/>
          <a:p>
            <a:r>
              <a:rPr lang="en-US" b="1" dirty="0" err="1" smtClean="0">
                <a:solidFill>
                  <a:srgbClr val="0000FF"/>
                </a:solidFill>
                <a:latin typeface="Arial"/>
                <a:cs typeface="Arial"/>
              </a:rPr>
              <a:t>Biological Processes are slow:</a:t>
            </a:r>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393" y="2533982"/>
            <a:ext cx="1391636" cy="261643"/>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394" y="2542922"/>
            <a:ext cx="1609621" cy="278442"/>
          </a:xfrm>
          <a:prstGeom prst="rect">
            <a:avLst/>
          </a:prstGeom>
        </p:spPr>
      </p:pic>
      <p:sp>
        <p:nvSpPr>
          <p:cNvPr id="19" name="TextBox 18"/>
          <p:cNvSpPr txBox="1"/>
          <p:nvPr/>
        </p:nvSpPr>
        <p:spPr>
          <a:xfrm>
            <a:off x="1669809" y="5832738"/>
            <a:ext cx="5434000" cy="461665"/>
          </a:xfrm>
          <a:prstGeom prst="rect">
            <a:avLst/>
          </a:prstGeom>
          <a:noFill/>
        </p:spPr>
        <p:txBody>
          <a:bodyPr wrap="none" rtlCol="0">
            <a:spAutoFit/>
          </a:bodyPr>
          <a:lstStyle/>
          <a:p>
            <a:r>
              <a:rPr lang="en-US" sz="2400" b="1" dirty="0" err="1">
                <a:solidFill>
                  <a:srgbClr val="0000FF"/>
                </a:solidFill>
                <a:latin typeface="Arial"/>
                <a:cs typeface="Arial"/>
              </a:rPr>
              <a:t>B</a:t>
            </a:r>
            <a:r>
              <a:rPr lang="en-US" sz="2400" b="1" dirty="0" err="1" smtClean="0">
                <a:solidFill>
                  <a:srgbClr val="0000FF"/>
                </a:solidFill>
                <a:latin typeface="Arial"/>
                <a:cs typeface="Arial"/>
              </a:rPr>
              <a:t>ody is too hot for Quantum effects</a:t>
            </a:r>
          </a:p>
        </p:txBody>
      </p:sp>
      <p:sp>
        <p:nvSpPr>
          <p:cNvPr id="3" name="TextBox 2"/>
          <p:cNvSpPr txBox="1"/>
          <p:nvPr/>
        </p:nvSpPr>
        <p:spPr>
          <a:xfrm>
            <a:off x="458616" y="2533982"/>
            <a:ext cx="1502109" cy="276999"/>
          </a:xfrm>
          <a:prstGeom prst="rect">
            <a:avLst/>
          </a:prstGeom>
          <a:noFill/>
        </p:spPr>
        <p:txBody>
          <a:bodyPr wrap="none" rtlCol="0">
            <a:spAutoFit/>
          </a:bodyPr>
          <a:lstStyle/>
          <a:p>
            <a:r>
              <a:rPr lang="en-US" sz="1200" dirty="0" err="1" smtClean="0">
                <a:solidFill>
                  <a:srgbClr val="660066"/>
                </a:solidFill>
                <a:latin typeface="Arial"/>
                <a:cs typeface="Arial"/>
              </a:rPr>
              <a:t>protein folding, rate</a:t>
            </a:r>
          </a:p>
        </p:txBody>
      </p:sp>
      <p:sp>
        <p:nvSpPr>
          <p:cNvPr id="4" name="TextBox 3"/>
          <p:cNvSpPr txBox="1"/>
          <p:nvPr/>
        </p:nvSpPr>
        <p:spPr>
          <a:xfrm>
            <a:off x="4260785" y="2544365"/>
            <a:ext cx="2211964" cy="276999"/>
          </a:xfrm>
          <a:prstGeom prst="rect">
            <a:avLst/>
          </a:prstGeom>
          <a:noFill/>
        </p:spPr>
        <p:txBody>
          <a:bodyPr wrap="none" rtlCol="0">
            <a:spAutoFit/>
          </a:bodyPr>
          <a:lstStyle/>
          <a:p>
            <a:r>
              <a:rPr lang="en-US" sz="1200" dirty="0" err="1" smtClean="0">
                <a:solidFill>
                  <a:srgbClr val="660066"/>
                </a:solidFill>
                <a:latin typeface="Arial"/>
                <a:cs typeface="Arial"/>
              </a:rPr>
              <a:t>neuron spike-firing, frequency</a:t>
            </a:r>
          </a:p>
        </p:txBody>
      </p:sp>
      <p:pic>
        <p:nvPicPr>
          <p:cNvPr id="23" name="Picture 2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463" y="3593998"/>
            <a:ext cx="1677453" cy="328522"/>
          </a:xfrm>
          <a:prstGeom prst="rect">
            <a:avLst/>
          </a:prstGeom>
        </p:spPr>
      </p:pic>
      <p:pic>
        <p:nvPicPr>
          <p:cNvPr id="24" name="Picture 2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0394" y="3648433"/>
            <a:ext cx="752020" cy="193703"/>
          </a:xfrm>
          <a:prstGeom prst="rect">
            <a:avLst/>
          </a:prstGeom>
        </p:spPr>
      </p:pic>
      <p:pic>
        <p:nvPicPr>
          <p:cNvPr id="25" name="Picture 2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4029" y="3612901"/>
            <a:ext cx="797376" cy="205385"/>
          </a:xfrm>
          <a:prstGeom prst="rect">
            <a:avLst/>
          </a:prstGeom>
        </p:spPr>
      </p:pic>
      <p:sp>
        <p:nvSpPr>
          <p:cNvPr id="26" name="TextBox 25"/>
          <p:cNvSpPr txBox="1"/>
          <p:nvPr/>
        </p:nvSpPr>
        <p:spPr>
          <a:xfrm>
            <a:off x="7523475" y="3583966"/>
            <a:ext cx="1473080" cy="338554"/>
          </a:xfrm>
          <a:prstGeom prst="rect">
            <a:avLst/>
          </a:prstGeom>
          <a:noFill/>
        </p:spPr>
        <p:txBody>
          <a:bodyPr wrap="none" rtlCol="0">
            <a:spAutoFit/>
          </a:bodyPr>
          <a:lstStyle/>
          <a:p>
            <a:r>
              <a:rPr lang="en-US" sz="1600" dirty="0" err="1" smtClean="0">
                <a:solidFill>
                  <a:srgbClr val="660066"/>
                </a:solidFill>
                <a:latin typeface="Arial"/>
                <a:cs typeface="Arial"/>
              </a:rPr>
              <a:t>Thermal (hot):</a:t>
            </a:r>
          </a:p>
        </p:txBody>
      </p:sp>
      <p:sp>
        <p:nvSpPr>
          <p:cNvPr id="27" name="TextBox 26"/>
          <p:cNvSpPr txBox="1"/>
          <p:nvPr/>
        </p:nvSpPr>
        <p:spPr>
          <a:xfrm>
            <a:off x="4543079" y="3571429"/>
            <a:ext cx="1598715" cy="338554"/>
          </a:xfrm>
          <a:prstGeom prst="rect">
            <a:avLst/>
          </a:prstGeom>
          <a:noFill/>
        </p:spPr>
        <p:txBody>
          <a:bodyPr wrap="none" rtlCol="0">
            <a:spAutoFit/>
          </a:bodyPr>
          <a:lstStyle/>
          <a:p>
            <a:r>
              <a:rPr lang="en-US" sz="1600" dirty="0" err="1" smtClean="0">
                <a:solidFill>
                  <a:srgbClr val="660066"/>
                </a:solidFill>
                <a:latin typeface="Arial"/>
                <a:cs typeface="Arial"/>
              </a:rPr>
              <a:t>Quantum (cold)</a:t>
            </a:r>
          </a:p>
        </p:txBody>
      </p:sp>
      <p:sp>
        <p:nvSpPr>
          <p:cNvPr id="5" name="TextBox 4"/>
          <p:cNvSpPr txBox="1"/>
          <p:nvPr/>
        </p:nvSpPr>
        <p:spPr>
          <a:xfrm>
            <a:off x="458616" y="3122794"/>
            <a:ext cx="6145433" cy="369332"/>
          </a:xfrm>
          <a:prstGeom prst="rect">
            <a:avLst/>
          </a:prstGeom>
          <a:noFill/>
        </p:spPr>
        <p:txBody>
          <a:bodyPr wrap="none" rtlCol="0">
            <a:spAutoFit/>
          </a:bodyPr>
          <a:lstStyle/>
          <a:p>
            <a:r>
              <a:rPr lang="en-US" b="1" dirty="0" err="1">
                <a:solidFill>
                  <a:srgbClr val="0000FF"/>
                </a:solidFill>
                <a:latin typeface="Arial"/>
                <a:cs typeface="Arial"/>
              </a:rPr>
              <a:t>F</a:t>
            </a:r>
            <a:r>
              <a:rPr lang="en-US" b="1" dirty="0" err="1" smtClean="0">
                <a:solidFill>
                  <a:srgbClr val="0000FF"/>
                </a:solidFill>
                <a:latin typeface="Arial"/>
                <a:cs typeface="Arial"/>
              </a:rPr>
              <a:t>requency gives “Quantum” crossover temperature T</a:t>
            </a:r>
            <a:r>
              <a:rPr lang="en-US" b="1" baseline="30000" dirty="0" err="1" smtClean="0">
                <a:solidFill>
                  <a:srgbClr val="0000FF"/>
                </a:solidFill>
                <a:latin typeface="Arial"/>
                <a:cs typeface="Arial"/>
              </a:rPr>
              <a:t>*</a:t>
            </a:r>
            <a:r>
              <a:rPr lang="en-US" b="1" dirty="0" err="1" smtClean="0">
                <a:solidFill>
                  <a:srgbClr val="0000FF"/>
                </a:solidFill>
                <a:latin typeface="Arial"/>
                <a:cs typeface="Arial"/>
              </a:rPr>
              <a:t> </a:t>
            </a:r>
          </a:p>
        </p:txBody>
      </p:sp>
      <p:sp>
        <p:nvSpPr>
          <p:cNvPr id="7" name="Rectangle 6"/>
          <p:cNvSpPr/>
          <p:nvPr/>
        </p:nvSpPr>
        <p:spPr>
          <a:xfrm>
            <a:off x="1937590" y="4982021"/>
            <a:ext cx="4277659" cy="369332"/>
          </a:xfrm>
          <a:prstGeom prst="rect">
            <a:avLst/>
          </a:prstGeom>
        </p:spPr>
        <p:txBody>
          <a:bodyPr wrap="none">
            <a:spAutoFit/>
          </a:bodyPr>
          <a:lstStyle/>
          <a:p>
            <a:r>
              <a:rPr lang="en-US" dirty="0" err="1">
                <a:solidFill>
                  <a:srgbClr val="0000FF"/>
                </a:solidFill>
                <a:cs typeface="Arial"/>
              </a:rPr>
              <a:t>Bio processes are thermal, not quantum </a:t>
            </a:r>
          </a:p>
        </p:txBody>
      </p:sp>
      <p:sp>
        <p:nvSpPr>
          <p:cNvPr id="8" name="TextBox 7"/>
          <p:cNvSpPr txBox="1"/>
          <p:nvPr/>
        </p:nvSpPr>
        <p:spPr>
          <a:xfrm>
            <a:off x="945900" y="4256601"/>
            <a:ext cx="518178" cy="369332"/>
          </a:xfrm>
          <a:prstGeom prst="rect">
            <a:avLst/>
          </a:prstGeom>
          <a:noFill/>
        </p:spPr>
        <p:txBody>
          <a:bodyPr wrap="none" rtlCol="0">
            <a:spAutoFit/>
          </a:bodyPr>
          <a:lstStyle/>
          <a:p>
            <a:r>
              <a:rPr lang="en-US" dirty="0" err="1" smtClean="0">
                <a:solidFill>
                  <a:srgbClr val="0000FF"/>
                </a:solidFill>
                <a:latin typeface="Arial"/>
                <a:cs typeface="Arial"/>
              </a:rPr>
              <a:t>Ex:</a:t>
            </a:r>
          </a:p>
        </p:txBody>
      </p:sp>
      <p:pic>
        <p:nvPicPr>
          <p:cNvPr id="9" name="Picture 8"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5592" y="4202159"/>
            <a:ext cx="2972579" cy="348055"/>
          </a:xfrm>
          <a:prstGeom prst="rect">
            <a:avLst/>
          </a:prstGeom>
        </p:spPr>
      </p:pic>
      <p:pic>
        <p:nvPicPr>
          <p:cNvPr id="28" name="Picture 27"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9809" y="4256601"/>
            <a:ext cx="1225266" cy="295606"/>
          </a:xfrm>
          <a:prstGeom prst="rect">
            <a:avLst/>
          </a:prstGeom>
        </p:spPr>
      </p:pic>
    </p:spTree>
    <p:extLst>
      <p:ext uri="{BB962C8B-B14F-4D97-AF65-F5344CB8AC3E}">
        <p14:creationId xmlns:p14="http://schemas.microsoft.com/office/powerpoint/2010/main" val="37747415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rmAutofit fontScale="90000"/>
          </a:bodyPr>
          <a:lstStyle/>
          <a:p>
            <a:r>
              <a:rPr lang="en-US" dirty="0"/>
              <a:t>But, this assumes thermal equilibrium...</a:t>
            </a:r>
            <a:endParaRPr lang="en-US"/>
          </a:p>
        </p:txBody>
      </p:sp>
      <p:sp>
        <p:nvSpPr>
          <p:cNvPr id="3" name="TextBox 2"/>
          <p:cNvSpPr txBox="1"/>
          <p:nvPr/>
        </p:nvSpPr>
        <p:spPr>
          <a:xfrm>
            <a:off x="670256" y="2223878"/>
            <a:ext cx="7980420" cy="1200328"/>
          </a:xfrm>
          <a:prstGeom prst="rect">
            <a:avLst/>
          </a:prstGeom>
          <a:noFill/>
        </p:spPr>
        <p:txBody>
          <a:bodyPr wrap="none" rtlCol="0">
            <a:spAutoFit/>
          </a:bodyPr>
          <a:lstStyle/>
          <a:p>
            <a:r>
              <a:rPr lang="en-US" sz="2400" dirty="0" err="1">
                <a:solidFill>
                  <a:srgbClr val="0000FF"/>
                </a:solidFill>
                <a:latin typeface="Arial"/>
                <a:cs typeface="Arial"/>
              </a:rPr>
              <a:t>And</a:t>
            </a:r>
            <a:r>
              <a:rPr lang="en-US" sz="2400" dirty="0" err="1" smtClean="0">
                <a:solidFill>
                  <a:srgbClr val="0000FF"/>
                </a:solidFill>
                <a:latin typeface="Arial"/>
                <a:cs typeface="Arial"/>
              </a:rPr>
              <a:t> Quantum computers are </a:t>
            </a:r>
            <a:r>
              <a:rPr lang="en-US" sz="2400" b="1" i="1" dirty="0" err="1" smtClean="0">
                <a:solidFill>
                  <a:srgbClr val="0000FF"/>
                </a:solidFill>
                <a:latin typeface="Arial"/>
                <a:cs typeface="Arial"/>
              </a:rPr>
              <a:t>not</a:t>
            </a:r>
            <a:r>
              <a:rPr lang="en-US" sz="2400" dirty="0" err="1" smtClean="0">
                <a:solidFill>
                  <a:srgbClr val="0000FF"/>
                </a:solidFill>
                <a:latin typeface="Arial"/>
                <a:cs typeface="Arial"/>
              </a:rPr>
              <a:t> in thermal equilibrium...</a:t>
            </a:r>
          </a:p>
          <a:p>
            <a:r>
              <a:rPr lang="en-US" sz="2400" dirty="0" err="1">
                <a:solidFill>
                  <a:srgbClr val="0000FF"/>
                </a:solidFill>
                <a:latin typeface="Arial"/>
                <a:cs typeface="Arial"/>
              </a:rPr>
              <a:t>                </a:t>
            </a:r>
          </a:p>
          <a:p>
            <a:r>
              <a:rPr lang="en-US" sz="2400" dirty="0" err="1">
                <a:solidFill>
                  <a:srgbClr val="0000FF"/>
                </a:solidFill>
                <a:latin typeface="Arial"/>
                <a:cs typeface="Arial"/>
              </a:rPr>
              <a:t>                       they </a:t>
            </a:r>
            <a:r>
              <a:rPr lang="en-US" sz="2400" dirty="0" err="1" smtClean="0">
                <a:solidFill>
                  <a:srgbClr val="0000FF"/>
                </a:solidFill>
                <a:latin typeface="Arial"/>
                <a:cs typeface="Arial"/>
              </a:rPr>
              <a:t>require isolation...</a:t>
            </a:r>
          </a:p>
        </p:txBody>
      </p:sp>
    </p:spTree>
    <p:extLst>
      <p:ext uri="{BB962C8B-B14F-4D97-AF65-F5344CB8AC3E}">
        <p14:creationId xmlns:p14="http://schemas.microsoft.com/office/powerpoint/2010/main" val="32513675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36" y="321835"/>
            <a:ext cx="8229600" cy="727192"/>
          </a:xfrm>
        </p:spPr>
        <p:txBody>
          <a:bodyPr>
            <a:noAutofit/>
          </a:bodyPr>
          <a:lstStyle/>
          <a:p>
            <a:r>
              <a:rPr lang="en-US"/>
              <a:t>What is a Quantum Computer?</a:t>
            </a:r>
          </a:p>
        </p:txBody>
      </p:sp>
      <p:sp>
        <p:nvSpPr>
          <p:cNvPr id="9" name="TextBox 8"/>
          <p:cNvSpPr txBox="1"/>
          <p:nvPr/>
        </p:nvSpPr>
        <p:spPr>
          <a:xfrm>
            <a:off x="516749" y="2969995"/>
            <a:ext cx="5266949" cy="400110"/>
          </a:xfrm>
          <a:prstGeom prst="rect">
            <a:avLst/>
          </a:prstGeom>
          <a:noFill/>
        </p:spPr>
        <p:txBody>
          <a:bodyPr wrap="none" rtlCol="0">
            <a:spAutoFit/>
          </a:bodyPr>
          <a:lstStyle/>
          <a:p>
            <a:r>
              <a:rPr lang="en-US" sz="1600" dirty="0" err="1" smtClean="0">
                <a:solidFill>
                  <a:srgbClr val="660066"/>
                </a:solidFill>
                <a:latin typeface="Arial"/>
                <a:cs typeface="Arial"/>
              </a:rPr>
              <a:t> </a:t>
            </a:r>
            <a:r>
              <a:rPr lang="en-US" sz="2000" b="1" dirty="0" err="1" smtClean="0">
                <a:solidFill>
                  <a:srgbClr val="0000FF"/>
                </a:solidFill>
                <a:latin typeface="Arial"/>
                <a:cs typeface="Arial"/>
              </a:rPr>
              <a:t>Quantum Computer</a:t>
            </a:r>
            <a:r>
              <a:rPr lang="en-US" dirty="0" err="1" smtClean="0">
                <a:solidFill>
                  <a:srgbClr val="0000FF"/>
                </a:solidFill>
                <a:latin typeface="Arial"/>
                <a:cs typeface="Arial"/>
              </a:rPr>
              <a:t>:  Many interacting Qubits </a:t>
            </a:r>
            <a:endParaRPr lang="en-US" b="1" dirty="0" err="1" smtClean="0">
              <a:solidFill>
                <a:srgbClr val="0000FF"/>
              </a:solidFill>
              <a:latin typeface="Arial"/>
              <a:cs typeface="Arial"/>
            </a:endParaRPr>
          </a:p>
        </p:txBody>
      </p:sp>
      <p:sp>
        <p:nvSpPr>
          <p:cNvPr id="12" name="Line 1042"/>
          <p:cNvSpPr>
            <a:spLocks noChangeShapeType="1"/>
          </p:cNvSpPr>
          <p:nvPr/>
        </p:nvSpPr>
        <p:spPr bwMode="auto">
          <a:xfrm flipH="1">
            <a:off x="918875" y="3681392"/>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14" name="Line 1043"/>
          <p:cNvSpPr>
            <a:spLocks noChangeShapeType="1"/>
          </p:cNvSpPr>
          <p:nvPr/>
        </p:nvSpPr>
        <p:spPr bwMode="auto">
          <a:xfrm flipH="1" flipV="1">
            <a:off x="1399513" y="3681392"/>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15" name="Cube 14"/>
          <p:cNvSpPr/>
          <p:nvPr/>
        </p:nvSpPr>
        <p:spPr>
          <a:xfrm>
            <a:off x="3581065" y="3570621"/>
            <a:ext cx="1317273" cy="1085122"/>
          </a:xfrm>
          <a:prstGeom prst="cube">
            <a:avLst/>
          </a:prstGeom>
          <a:solidFill>
            <a:srgbClr val="D900D9"/>
          </a:solid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ine 1038"/>
          <p:cNvSpPr>
            <a:spLocks noChangeShapeType="1"/>
          </p:cNvSpPr>
          <p:nvPr/>
        </p:nvSpPr>
        <p:spPr bwMode="auto">
          <a:xfrm rot="5400000" flipH="1" flipV="1">
            <a:off x="4324434" y="3909992"/>
            <a:ext cx="11430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038"/>
          <p:cNvSpPr>
            <a:spLocks noChangeShapeType="1"/>
          </p:cNvSpPr>
          <p:nvPr/>
        </p:nvSpPr>
        <p:spPr bwMode="auto">
          <a:xfrm flipH="1">
            <a:off x="4743095" y="390999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038"/>
          <p:cNvSpPr>
            <a:spLocks noChangeShapeType="1"/>
          </p:cNvSpPr>
          <p:nvPr/>
        </p:nvSpPr>
        <p:spPr bwMode="auto">
          <a:xfrm flipH="1">
            <a:off x="4446510" y="410049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038"/>
          <p:cNvSpPr>
            <a:spLocks noChangeShapeType="1"/>
          </p:cNvSpPr>
          <p:nvPr/>
        </p:nvSpPr>
        <p:spPr bwMode="auto">
          <a:xfrm flipH="1" flipV="1">
            <a:off x="4141710" y="394809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038"/>
          <p:cNvSpPr>
            <a:spLocks noChangeShapeType="1"/>
          </p:cNvSpPr>
          <p:nvPr/>
        </p:nvSpPr>
        <p:spPr bwMode="auto">
          <a:xfrm flipH="1">
            <a:off x="4506564" y="4282879"/>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038"/>
          <p:cNvSpPr>
            <a:spLocks noChangeShapeType="1"/>
          </p:cNvSpPr>
          <p:nvPr/>
        </p:nvSpPr>
        <p:spPr bwMode="auto">
          <a:xfrm rot="5400000" flipV="1">
            <a:off x="3706421" y="3929042"/>
            <a:ext cx="11430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038"/>
          <p:cNvSpPr>
            <a:spLocks noChangeShapeType="1"/>
          </p:cNvSpPr>
          <p:nvPr/>
        </p:nvSpPr>
        <p:spPr bwMode="auto">
          <a:xfrm rot="5400000" flipH="1">
            <a:off x="3905210" y="4008526"/>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038"/>
          <p:cNvSpPr>
            <a:spLocks noChangeShapeType="1"/>
          </p:cNvSpPr>
          <p:nvPr/>
        </p:nvSpPr>
        <p:spPr bwMode="auto">
          <a:xfrm rot="5400000" flipV="1">
            <a:off x="4230332" y="4377254"/>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038"/>
          <p:cNvSpPr>
            <a:spLocks noChangeShapeType="1"/>
          </p:cNvSpPr>
          <p:nvPr/>
        </p:nvSpPr>
        <p:spPr bwMode="auto">
          <a:xfrm rot="10800000" flipV="1">
            <a:off x="3766023" y="4180360"/>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038"/>
          <p:cNvSpPr>
            <a:spLocks noChangeShapeType="1"/>
          </p:cNvSpPr>
          <p:nvPr/>
        </p:nvSpPr>
        <p:spPr bwMode="auto">
          <a:xfrm rot="10800000">
            <a:off x="4706143" y="4159562"/>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7" name="Line 1038"/>
          <p:cNvSpPr>
            <a:spLocks noChangeAspect="1" noChangeShapeType="1"/>
          </p:cNvSpPr>
          <p:nvPr/>
        </p:nvSpPr>
        <p:spPr bwMode="auto">
          <a:xfrm rot="10800000" flipH="1">
            <a:off x="3649272" y="4445946"/>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 name="Line 1038"/>
          <p:cNvSpPr>
            <a:spLocks noChangeAspect="1" noChangeShapeType="1"/>
          </p:cNvSpPr>
          <p:nvPr/>
        </p:nvSpPr>
        <p:spPr bwMode="auto">
          <a:xfrm rot="10800000" flipH="1">
            <a:off x="4126624" y="4273862"/>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9" name="Line 1038"/>
          <p:cNvSpPr>
            <a:spLocks noChangeAspect="1" noChangeShapeType="1"/>
          </p:cNvSpPr>
          <p:nvPr/>
        </p:nvSpPr>
        <p:spPr bwMode="auto">
          <a:xfrm rot="5400000" flipH="1">
            <a:off x="3905209" y="4401184"/>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 name="Line 1038"/>
          <p:cNvSpPr>
            <a:spLocks noChangeAspect="1" noChangeShapeType="1"/>
          </p:cNvSpPr>
          <p:nvPr/>
        </p:nvSpPr>
        <p:spPr bwMode="auto">
          <a:xfrm rot="10800000" flipH="1">
            <a:off x="3926272" y="3676861"/>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 name="Line 1038"/>
          <p:cNvSpPr>
            <a:spLocks noChangeShapeType="1"/>
          </p:cNvSpPr>
          <p:nvPr/>
        </p:nvSpPr>
        <p:spPr bwMode="auto">
          <a:xfrm rot="5400000" flipV="1">
            <a:off x="4281790" y="3599513"/>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 name="Line 1042"/>
          <p:cNvSpPr>
            <a:spLocks noChangeShapeType="1"/>
          </p:cNvSpPr>
          <p:nvPr/>
        </p:nvSpPr>
        <p:spPr bwMode="auto">
          <a:xfrm flipH="1">
            <a:off x="1071275" y="3833792"/>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33" name="Line 1043"/>
          <p:cNvSpPr>
            <a:spLocks noChangeShapeType="1"/>
          </p:cNvSpPr>
          <p:nvPr/>
        </p:nvSpPr>
        <p:spPr bwMode="auto">
          <a:xfrm flipH="1" flipV="1">
            <a:off x="1551913" y="3833792"/>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34" name="Line 1042"/>
          <p:cNvSpPr>
            <a:spLocks noChangeShapeType="1"/>
          </p:cNvSpPr>
          <p:nvPr/>
        </p:nvSpPr>
        <p:spPr bwMode="auto">
          <a:xfrm flipH="1">
            <a:off x="1223675" y="3986192"/>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35" name="Line 1043"/>
          <p:cNvSpPr>
            <a:spLocks noChangeShapeType="1"/>
          </p:cNvSpPr>
          <p:nvPr/>
        </p:nvSpPr>
        <p:spPr bwMode="auto">
          <a:xfrm flipH="1" flipV="1">
            <a:off x="1704313" y="3986192"/>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36" name="Line 1042"/>
          <p:cNvSpPr>
            <a:spLocks noChangeShapeType="1"/>
          </p:cNvSpPr>
          <p:nvPr/>
        </p:nvSpPr>
        <p:spPr bwMode="auto">
          <a:xfrm flipH="1">
            <a:off x="1376075" y="4138592"/>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37" name="Line 1043"/>
          <p:cNvSpPr>
            <a:spLocks noChangeShapeType="1"/>
          </p:cNvSpPr>
          <p:nvPr/>
        </p:nvSpPr>
        <p:spPr bwMode="auto">
          <a:xfrm flipH="1" flipV="1">
            <a:off x="1856713" y="4138592"/>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cxnSp>
        <p:nvCxnSpPr>
          <p:cNvPr id="10" name="Straight Arrow Connector 9"/>
          <p:cNvCxnSpPr/>
          <p:nvPr/>
        </p:nvCxnSpPr>
        <p:spPr>
          <a:xfrm>
            <a:off x="2384399" y="3986192"/>
            <a:ext cx="744438"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23922" y="1231243"/>
            <a:ext cx="4347264" cy="338554"/>
          </a:xfrm>
          <a:prstGeom prst="rect">
            <a:avLst/>
          </a:prstGeom>
          <a:noFill/>
        </p:spPr>
        <p:txBody>
          <a:bodyPr wrap="none" rtlCol="0">
            <a:spAutoFit/>
          </a:bodyPr>
          <a:lstStyle/>
          <a:p>
            <a:r>
              <a:rPr lang="en-US" sz="1600" dirty="0" err="1" smtClean="0">
                <a:solidFill>
                  <a:srgbClr val="0000FF"/>
                </a:solidFill>
                <a:latin typeface="Arial"/>
                <a:cs typeface="Arial"/>
              </a:rPr>
              <a:t>Classical bit (0,1) , replaced by quantum-spin,</a:t>
            </a:r>
          </a:p>
        </p:txBody>
      </p:sp>
      <p:sp>
        <p:nvSpPr>
          <p:cNvPr id="41" name="Line 1043"/>
          <p:cNvSpPr>
            <a:spLocks noChangeShapeType="1"/>
          </p:cNvSpPr>
          <p:nvPr/>
        </p:nvSpPr>
        <p:spPr bwMode="auto">
          <a:xfrm flipH="1" flipV="1">
            <a:off x="5382100" y="1261416"/>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42" name="Line 1042"/>
          <p:cNvSpPr>
            <a:spLocks noChangeShapeType="1"/>
          </p:cNvSpPr>
          <p:nvPr/>
        </p:nvSpPr>
        <p:spPr bwMode="auto">
          <a:xfrm flipH="1">
            <a:off x="5749893" y="1261416"/>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43" name="Double Bracket 42"/>
          <p:cNvSpPr/>
          <p:nvPr/>
        </p:nvSpPr>
        <p:spPr>
          <a:xfrm>
            <a:off x="5160790" y="1238663"/>
            <a:ext cx="757689" cy="372424"/>
          </a:xfrm>
          <a:prstGeom prst="bracketPair">
            <a:avLst/>
          </a:prstGeom>
          <a:ln>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4" name="Picture 4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15" y="2159237"/>
            <a:ext cx="3548355" cy="390319"/>
          </a:xfrm>
          <a:prstGeom prst="rect">
            <a:avLst/>
          </a:prstGeom>
        </p:spPr>
      </p:pic>
      <p:sp>
        <p:nvSpPr>
          <p:cNvPr id="4" name="TextBox 3"/>
          <p:cNvSpPr txBox="1"/>
          <p:nvPr/>
        </p:nvSpPr>
        <p:spPr>
          <a:xfrm>
            <a:off x="733381" y="1659798"/>
            <a:ext cx="3389369" cy="338554"/>
          </a:xfrm>
          <a:prstGeom prst="rect">
            <a:avLst/>
          </a:prstGeom>
          <a:noFill/>
        </p:spPr>
        <p:txBody>
          <a:bodyPr wrap="none" rtlCol="0">
            <a:spAutoFit/>
          </a:bodyPr>
          <a:lstStyle/>
          <a:p>
            <a:r>
              <a:rPr lang="en-US" sz="1600" dirty="0" err="1" smtClean="0">
                <a:solidFill>
                  <a:srgbClr val="0000FF"/>
                </a:solidFill>
                <a:latin typeface="Arial"/>
                <a:cs typeface="Arial"/>
              </a:rPr>
              <a:t>(e.g. nuclear spin, electron spin, ...)</a:t>
            </a:r>
          </a:p>
        </p:txBody>
      </p:sp>
      <p:sp>
        <p:nvSpPr>
          <p:cNvPr id="3" name="TextBox 2"/>
          <p:cNvSpPr txBox="1"/>
          <p:nvPr/>
        </p:nvSpPr>
        <p:spPr>
          <a:xfrm>
            <a:off x="414854" y="5068146"/>
            <a:ext cx="5471157" cy="646331"/>
          </a:xfrm>
          <a:prstGeom prst="rect">
            <a:avLst/>
          </a:prstGeom>
          <a:noFill/>
        </p:spPr>
        <p:txBody>
          <a:bodyPr wrap="none" rtlCol="0">
            <a:spAutoFit/>
          </a:bodyPr>
          <a:lstStyle/>
          <a:p>
            <a:r>
              <a:rPr lang="en-US" dirty="0" err="1">
                <a:solidFill>
                  <a:srgbClr val="0000FF"/>
                </a:solidFill>
                <a:latin typeface="Arial"/>
                <a:cs typeface="Arial"/>
              </a:rPr>
              <a:t>Key r</a:t>
            </a:r>
            <a:r>
              <a:rPr lang="en-US" dirty="0" err="1" smtClean="0">
                <a:solidFill>
                  <a:srgbClr val="0000FF"/>
                </a:solidFill>
                <a:latin typeface="Arial"/>
                <a:cs typeface="Arial"/>
              </a:rPr>
              <a:t>equirement:  Non-local quantum entanglement </a:t>
            </a:r>
          </a:p>
          <a:p>
            <a:r>
              <a:rPr lang="en-US" dirty="0" err="1" smtClean="0">
                <a:solidFill>
                  <a:srgbClr val="0000FF"/>
                </a:solidFill>
                <a:latin typeface="Arial"/>
                <a:cs typeface="Arial"/>
              </a:rPr>
              <a:t>between Qubits </a:t>
            </a:r>
            <a:r>
              <a:rPr lang="en-US" sz="1600" dirty="0" err="1">
                <a:solidFill>
                  <a:srgbClr val="0000FF"/>
                </a:solidFill>
                <a:latin typeface="Arial"/>
                <a:cs typeface="Arial"/>
              </a:rPr>
              <a:t>(must be created and controlled)</a:t>
            </a:r>
            <a:r>
              <a:rPr lang="en-US" sz="1600" dirty="0" err="1" smtClean="0">
                <a:solidFill>
                  <a:srgbClr val="0000FF"/>
                </a:solidFill>
                <a:latin typeface="Arial"/>
                <a:cs typeface="Arial"/>
              </a:rPr>
              <a:t> </a:t>
            </a:r>
          </a:p>
        </p:txBody>
      </p:sp>
      <p:sp>
        <p:nvSpPr>
          <p:cNvPr id="46" name="TextBox 45"/>
          <p:cNvSpPr txBox="1"/>
          <p:nvPr/>
        </p:nvSpPr>
        <p:spPr>
          <a:xfrm>
            <a:off x="6533207" y="5587456"/>
            <a:ext cx="2380392" cy="523220"/>
          </a:xfrm>
          <a:prstGeom prst="rect">
            <a:avLst/>
          </a:prstGeom>
          <a:noFill/>
        </p:spPr>
        <p:txBody>
          <a:bodyPr wrap="none" rtlCol="0">
            <a:spAutoFit/>
          </a:bodyPr>
          <a:lstStyle/>
          <a:p>
            <a:r>
              <a:rPr lang="en-US" sz="1400" dirty="0" err="1" smtClean="0">
                <a:solidFill>
                  <a:srgbClr val="0000FF"/>
                </a:solidFill>
                <a:latin typeface="Arial"/>
                <a:cs typeface="Arial"/>
              </a:rPr>
              <a:t>Einstein called this: </a:t>
            </a:r>
          </a:p>
          <a:p>
            <a:r>
              <a:rPr lang="en-US" sz="1400" dirty="0" err="1" smtClean="0">
                <a:solidFill>
                  <a:srgbClr val="0000FF"/>
                </a:solidFill>
                <a:latin typeface="Arial"/>
                <a:cs typeface="Arial"/>
              </a:rPr>
              <a:t>Spooky action at a distance </a:t>
            </a:r>
            <a:endParaRPr lang="en-US" sz="1400" b="1" dirty="0" err="1" smtClean="0">
              <a:solidFill>
                <a:srgbClr val="0000FF"/>
              </a:solidFill>
              <a:latin typeface="Arial"/>
              <a:cs typeface="Arial"/>
            </a:endParaRPr>
          </a:p>
        </p:txBody>
      </p:sp>
      <p:pic>
        <p:nvPicPr>
          <p:cNvPr id="47" name="Picture 46"/>
          <p:cNvPicPr>
            <a:picLocks noChangeAspect="1"/>
          </p:cNvPicPr>
          <p:nvPr/>
        </p:nvPicPr>
        <p:blipFill>
          <a:blip r:embed="rId3"/>
          <a:stretch>
            <a:fillRect/>
          </a:stretch>
        </p:blipFill>
        <p:spPr>
          <a:xfrm>
            <a:off x="6697794" y="3750765"/>
            <a:ext cx="1952142" cy="1625158"/>
          </a:xfrm>
          <a:prstGeom prst="rect">
            <a:avLst/>
          </a:prstGeom>
        </p:spPr>
      </p:pic>
      <p:cxnSp>
        <p:nvCxnSpPr>
          <p:cNvPr id="50" name="Straight Connector 49"/>
          <p:cNvCxnSpPr/>
          <p:nvPr/>
        </p:nvCxnSpPr>
        <p:spPr>
          <a:xfrm>
            <a:off x="2584266" y="6088215"/>
            <a:ext cx="1922298" cy="0"/>
          </a:xfrm>
          <a:prstGeom prst="line">
            <a:avLst/>
          </a:prstGeom>
          <a:ln w="28575" cmpd="sng">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51" name="Line 1043"/>
          <p:cNvSpPr>
            <a:spLocks noChangeShapeType="1"/>
          </p:cNvSpPr>
          <p:nvPr/>
        </p:nvSpPr>
        <p:spPr bwMode="auto">
          <a:xfrm flipH="1" flipV="1">
            <a:off x="4597521" y="5916554"/>
            <a:ext cx="0" cy="35890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52" name="Line 1042"/>
          <p:cNvSpPr>
            <a:spLocks noChangeShapeType="1"/>
          </p:cNvSpPr>
          <p:nvPr/>
        </p:nvSpPr>
        <p:spPr bwMode="auto">
          <a:xfrm flipH="1">
            <a:off x="2392181" y="5916554"/>
            <a:ext cx="0" cy="35890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Tree>
    <p:extLst>
      <p:ext uri="{BB962C8B-B14F-4D97-AF65-F5344CB8AC3E}">
        <p14:creationId xmlns:p14="http://schemas.microsoft.com/office/powerpoint/2010/main" val="38384471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97" y="13498"/>
            <a:ext cx="8229600" cy="1143000"/>
          </a:xfrm>
        </p:spPr>
        <p:txBody>
          <a:bodyPr>
            <a:normAutofit/>
          </a:bodyPr>
          <a:lstStyle/>
          <a:p>
            <a:r>
              <a:rPr lang="en-US"/>
              <a:t>Power of a Quantum Computer</a:t>
            </a:r>
          </a:p>
        </p:txBody>
      </p:sp>
      <p:sp>
        <p:nvSpPr>
          <p:cNvPr id="27" name="TextBox 26"/>
          <p:cNvSpPr txBox="1"/>
          <p:nvPr/>
        </p:nvSpPr>
        <p:spPr>
          <a:xfrm>
            <a:off x="702624" y="3112354"/>
            <a:ext cx="5857468" cy="400110"/>
          </a:xfrm>
          <a:prstGeom prst="rect">
            <a:avLst/>
          </a:prstGeom>
          <a:noFill/>
        </p:spPr>
        <p:txBody>
          <a:bodyPr wrap="none" rtlCol="0">
            <a:spAutoFit/>
          </a:bodyPr>
          <a:lstStyle/>
          <a:p>
            <a:r>
              <a:rPr lang="en-US" sz="2000" dirty="0" err="1">
                <a:solidFill>
                  <a:srgbClr val="0000FF"/>
                </a:solidFill>
                <a:cs typeface="Arial"/>
              </a:rPr>
              <a:t>Allows non-local storage, control and computation</a:t>
            </a:r>
          </a:p>
        </p:txBody>
      </p:sp>
      <p:sp>
        <p:nvSpPr>
          <p:cNvPr id="33" name="Cube 32"/>
          <p:cNvSpPr/>
          <p:nvPr/>
        </p:nvSpPr>
        <p:spPr>
          <a:xfrm>
            <a:off x="3006418" y="4032826"/>
            <a:ext cx="1317273" cy="1085122"/>
          </a:xfrm>
          <a:prstGeom prst="cube">
            <a:avLst/>
          </a:prstGeom>
          <a:solidFill>
            <a:srgbClr val="D900D9"/>
          </a:solid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alice-and-bo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101" y="4975950"/>
            <a:ext cx="1848774" cy="649872"/>
          </a:xfrm>
          <a:prstGeom prst="rect">
            <a:avLst/>
          </a:prstGeom>
        </p:spPr>
      </p:pic>
      <p:sp>
        <p:nvSpPr>
          <p:cNvPr id="37" name="Line 1038"/>
          <p:cNvSpPr>
            <a:spLocks noChangeShapeType="1"/>
          </p:cNvSpPr>
          <p:nvPr/>
        </p:nvSpPr>
        <p:spPr bwMode="auto">
          <a:xfrm rot="5400000" flipH="1" flipV="1">
            <a:off x="3749787" y="4372197"/>
            <a:ext cx="11430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038"/>
          <p:cNvSpPr>
            <a:spLocks noChangeShapeType="1"/>
          </p:cNvSpPr>
          <p:nvPr/>
        </p:nvSpPr>
        <p:spPr bwMode="auto">
          <a:xfrm flipH="1">
            <a:off x="4168448" y="437219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 name="Line 1038"/>
          <p:cNvSpPr>
            <a:spLocks noChangeShapeType="1"/>
          </p:cNvSpPr>
          <p:nvPr/>
        </p:nvSpPr>
        <p:spPr bwMode="auto">
          <a:xfrm flipH="1">
            <a:off x="3871863" y="456269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 name="Line 1038"/>
          <p:cNvSpPr>
            <a:spLocks noChangeShapeType="1"/>
          </p:cNvSpPr>
          <p:nvPr/>
        </p:nvSpPr>
        <p:spPr bwMode="auto">
          <a:xfrm flipH="1" flipV="1">
            <a:off x="3567063" y="441029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2" name="Line 1038"/>
          <p:cNvSpPr>
            <a:spLocks noChangeShapeType="1"/>
          </p:cNvSpPr>
          <p:nvPr/>
        </p:nvSpPr>
        <p:spPr bwMode="auto">
          <a:xfrm flipH="1">
            <a:off x="3931917" y="4745084"/>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 name="Line 1038"/>
          <p:cNvSpPr>
            <a:spLocks noChangeShapeType="1"/>
          </p:cNvSpPr>
          <p:nvPr/>
        </p:nvSpPr>
        <p:spPr bwMode="auto">
          <a:xfrm rot="5400000" flipV="1">
            <a:off x="3131774" y="4391247"/>
            <a:ext cx="11430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 name="Line 1038"/>
          <p:cNvSpPr>
            <a:spLocks noChangeShapeType="1"/>
          </p:cNvSpPr>
          <p:nvPr/>
        </p:nvSpPr>
        <p:spPr bwMode="auto">
          <a:xfrm rot="5400000" flipH="1">
            <a:off x="3330563" y="4470731"/>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 name="Line 1038"/>
          <p:cNvSpPr>
            <a:spLocks noChangeShapeType="1"/>
          </p:cNvSpPr>
          <p:nvPr/>
        </p:nvSpPr>
        <p:spPr bwMode="auto">
          <a:xfrm rot="5400000" flipV="1">
            <a:off x="3655685" y="4839459"/>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 name="Line 1038"/>
          <p:cNvSpPr>
            <a:spLocks noChangeShapeType="1"/>
          </p:cNvSpPr>
          <p:nvPr/>
        </p:nvSpPr>
        <p:spPr bwMode="auto">
          <a:xfrm rot="10800000" flipV="1">
            <a:off x="3191376" y="4642565"/>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9" name="Line 1038"/>
          <p:cNvSpPr>
            <a:spLocks noChangeShapeType="1"/>
          </p:cNvSpPr>
          <p:nvPr/>
        </p:nvSpPr>
        <p:spPr bwMode="auto">
          <a:xfrm rot="10800000">
            <a:off x="4131496" y="4621767"/>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1" name="Line 1038"/>
          <p:cNvSpPr>
            <a:spLocks noChangeAspect="1" noChangeShapeType="1"/>
          </p:cNvSpPr>
          <p:nvPr/>
        </p:nvSpPr>
        <p:spPr bwMode="auto">
          <a:xfrm rot="10800000" flipH="1">
            <a:off x="3074625" y="4908151"/>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 name="Line 1038"/>
          <p:cNvSpPr>
            <a:spLocks noChangeAspect="1" noChangeShapeType="1"/>
          </p:cNvSpPr>
          <p:nvPr/>
        </p:nvSpPr>
        <p:spPr bwMode="auto">
          <a:xfrm rot="10800000" flipH="1">
            <a:off x="3551977" y="4736067"/>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 name="Line 1038"/>
          <p:cNvSpPr>
            <a:spLocks noChangeAspect="1" noChangeShapeType="1"/>
          </p:cNvSpPr>
          <p:nvPr/>
        </p:nvSpPr>
        <p:spPr bwMode="auto">
          <a:xfrm rot="5400000" flipH="1">
            <a:off x="3330562" y="4863389"/>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4" name="Line 1038"/>
          <p:cNvSpPr>
            <a:spLocks noChangeAspect="1" noChangeShapeType="1"/>
          </p:cNvSpPr>
          <p:nvPr/>
        </p:nvSpPr>
        <p:spPr bwMode="auto">
          <a:xfrm rot="10800000" flipH="1">
            <a:off x="3351625" y="4139066"/>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5" name="Line 1038"/>
          <p:cNvSpPr>
            <a:spLocks noChangeShapeType="1"/>
          </p:cNvSpPr>
          <p:nvPr/>
        </p:nvSpPr>
        <p:spPr bwMode="auto">
          <a:xfrm rot="5400000" flipV="1">
            <a:off x="3707143" y="4061718"/>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67" name="Picture 66" descr="alice-and-bo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16" y="4638897"/>
            <a:ext cx="1848774" cy="649872"/>
          </a:xfrm>
          <a:prstGeom prst="rect">
            <a:avLst/>
          </a:prstGeom>
        </p:spPr>
      </p:pic>
      <p:sp>
        <p:nvSpPr>
          <p:cNvPr id="36" name="TextBox 35"/>
          <p:cNvSpPr txBox="1"/>
          <p:nvPr/>
        </p:nvSpPr>
        <p:spPr>
          <a:xfrm>
            <a:off x="593148" y="1301950"/>
            <a:ext cx="5799058" cy="400110"/>
          </a:xfrm>
          <a:prstGeom prst="rect">
            <a:avLst/>
          </a:prstGeom>
          <a:noFill/>
        </p:spPr>
        <p:txBody>
          <a:bodyPr wrap="none" rtlCol="0">
            <a:spAutoFit/>
          </a:bodyPr>
          <a:lstStyle/>
          <a:p>
            <a:r>
              <a:rPr lang="en-US" sz="2000" b="1" dirty="0" err="1">
                <a:solidFill>
                  <a:srgbClr val="0000FF"/>
                </a:solidFill>
                <a:latin typeface="Arial"/>
                <a:cs typeface="Arial"/>
              </a:rPr>
              <a:t>Multiple Qubits can be entangled (non-locally)</a:t>
            </a:r>
            <a:endParaRPr lang="en-US" sz="2000" b="1" dirty="0" err="1" smtClean="0">
              <a:solidFill>
                <a:srgbClr val="0000FF"/>
              </a:solidFill>
              <a:latin typeface="Arial"/>
              <a:cs typeface="Arial"/>
            </a:endParaRPr>
          </a:p>
        </p:txBody>
      </p:sp>
      <p:sp>
        <p:nvSpPr>
          <p:cNvPr id="40" name="Line 1038"/>
          <p:cNvSpPr>
            <a:spLocks noChangeShapeType="1"/>
          </p:cNvSpPr>
          <p:nvPr/>
        </p:nvSpPr>
        <p:spPr bwMode="auto">
          <a:xfrm flipH="1" flipV="1">
            <a:off x="4104934" y="183745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 name="Line 1038"/>
          <p:cNvSpPr>
            <a:spLocks noChangeShapeType="1"/>
          </p:cNvSpPr>
          <p:nvPr/>
        </p:nvSpPr>
        <p:spPr bwMode="auto">
          <a:xfrm flipH="1">
            <a:off x="3159886" y="183745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45" name="Straight Connector 44"/>
          <p:cNvCxnSpPr/>
          <p:nvPr/>
        </p:nvCxnSpPr>
        <p:spPr>
          <a:xfrm>
            <a:off x="3320708" y="1968674"/>
            <a:ext cx="686231" cy="0"/>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35" name="Line 1038"/>
          <p:cNvSpPr>
            <a:spLocks noChangeShapeType="1"/>
          </p:cNvSpPr>
          <p:nvPr/>
        </p:nvSpPr>
        <p:spPr bwMode="auto">
          <a:xfrm flipH="1" flipV="1">
            <a:off x="3853471" y="2418363"/>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 name="Line 1038"/>
          <p:cNvSpPr>
            <a:spLocks noChangeShapeType="1"/>
          </p:cNvSpPr>
          <p:nvPr/>
        </p:nvSpPr>
        <p:spPr bwMode="auto">
          <a:xfrm flipH="1">
            <a:off x="2908423" y="2418363"/>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48" name="Straight Connector 47"/>
          <p:cNvCxnSpPr/>
          <p:nvPr/>
        </p:nvCxnSpPr>
        <p:spPr>
          <a:xfrm flipV="1">
            <a:off x="3069245" y="2066052"/>
            <a:ext cx="937694" cy="483533"/>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49" name="Line 1038"/>
          <p:cNvSpPr>
            <a:spLocks noChangeShapeType="1"/>
          </p:cNvSpPr>
          <p:nvPr/>
        </p:nvSpPr>
        <p:spPr bwMode="auto">
          <a:xfrm flipH="1" flipV="1">
            <a:off x="4448049" y="287786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038"/>
          <p:cNvSpPr>
            <a:spLocks noChangeShapeType="1"/>
          </p:cNvSpPr>
          <p:nvPr/>
        </p:nvSpPr>
        <p:spPr bwMode="auto">
          <a:xfrm flipH="1">
            <a:off x="3503001" y="287786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51" name="Straight Connector 50"/>
          <p:cNvCxnSpPr/>
          <p:nvPr/>
        </p:nvCxnSpPr>
        <p:spPr>
          <a:xfrm>
            <a:off x="3853471" y="2646963"/>
            <a:ext cx="496583" cy="362126"/>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006418" y="2680524"/>
            <a:ext cx="496583" cy="362126"/>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159886" y="1968674"/>
            <a:ext cx="343115" cy="1040415"/>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85421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97" y="13498"/>
            <a:ext cx="8229600" cy="1143000"/>
          </a:xfrm>
        </p:spPr>
        <p:txBody>
          <a:bodyPr>
            <a:normAutofit/>
          </a:bodyPr>
          <a:lstStyle/>
          <a:p>
            <a:r>
              <a:rPr lang="en-US"/>
              <a:t>Power of a Quantum Computer</a:t>
            </a:r>
          </a:p>
        </p:txBody>
      </p:sp>
      <p:sp>
        <p:nvSpPr>
          <p:cNvPr id="27" name="TextBox 26"/>
          <p:cNvSpPr txBox="1"/>
          <p:nvPr/>
        </p:nvSpPr>
        <p:spPr>
          <a:xfrm>
            <a:off x="702624" y="3112354"/>
            <a:ext cx="5857468" cy="400110"/>
          </a:xfrm>
          <a:prstGeom prst="rect">
            <a:avLst/>
          </a:prstGeom>
          <a:noFill/>
        </p:spPr>
        <p:txBody>
          <a:bodyPr wrap="none" rtlCol="0">
            <a:spAutoFit/>
          </a:bodyPr>
          <a:lstStyle/>
          <a:p>
            <a:r>
              <a:rPr lang="en-US" sz="2000" dirty="0" err="1">
                <a:solidFill>
                  <a:srgbClr val="0000FF"/>
                </a:solidFill>
                <a:cs typeface="Arial"/>
              </a:rPr>
              <a:t>Allows non-local storage, control and computation</a:t>
            </a:r>
          </a:p>
        </p:txBody>
      </p:sp>
      <p:sp>
        <p:nvSpPr>
          <p:cNvPr id="36" name="TextBox 35"/>
          <p:cNvSpPr txBox="1"/>
          <p:nvPr/>
        </p:nvSpPr>
        <p:spPr>
          <a:xfrm>
            <a:off x="593148" y="1301950"/>
            <a:ext cx="5799058" cy="400110"/>
          </a:xfrm>
          <a:prstGeom prst="rect">
            <a:avLst/>
          </a:prstGeom>
          <a:noFill/>
        </p:spPr>
        <p:txBody>
          <a:bodyPr wrap="none" rtlCol="0">
            <a:spAutoFit/>
          </a:bodyPr>
          <a:lstStyle/>
          <a:p>
            <a:r>
              <a:rPr lang="en-US" sz="2000" b="1" dirty="0" err="1">
                <a:solidFill>
                  <a:srgbClr val="0000FF"/>
                </a:solidFill>
                <a:latin typeface="Arial"/>
                <a:cs typeface="Arial"/>
              </a:rPr>
              <a:t>Multiple Qubits can be entangled (non-locally)</a:t>
            </a:r>
            <a:endParaRPr lang="en-US" sz="2000" b="1" dirty="0" err="1" smtClean="0">
              <a:solidFill>
                <a:srgbClr val="0000FF"/>
              </a:solidFill>
              <a:latin typeface="Arial"/>
              <a:cs typeface="Arial"/>
            </a:endParaRPr>
          </a:p>
        </p:txBody>
      </p:sp>
      <p:sp>
        <p:nvSpPr>
          <p:cNvPr id="40" name="Line 1038"/>
          <p:cNvSpPr>
            <a:spLocks noChangeShapeType="1"/>
          </p:cNvSpPr>
          <p:nvPr/>
        </p:nvSpPr>
        <p:spPr bwMode="auto">
          <a:xfrm flipH="1" flipV="1">
            <a:off x="4104934" y="183745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 name="Line 1038"/>
          <p:cNvSpPr>
            <a:spLocks noChangeShapeType="1"/>
          </p:cNvSpPr>
          <p:nvPr/>
        </p:nvSpPr>
        <p:spPr bwMode="auto">
          <a:xfrm flipH="1">
            <a:off x="3159886" y="1837452"/>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45" name="Straight Connector 44"/>
          <p:cNvCxnSpPr/>
          <p:nvPr/>
        </p:nvCxnSpPr>
        <p:spPr>
          <a:xfrm>
            <a:off x="3320708" y="1968674"/>
            <a:ext cx="686231" cy="0"/>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35" name="Line 1038"/>
          <p:cNvSpPr>
            <a:spLocks noChangeShapeType="1"/>
          </p:cNvSpPr>
          <p:nvPr/>
        </p:nvSpPr>
        <p:spPr bwMode="auto">
          <a:xfrm flipH="1" flipV="1">
            <a:off x="3853471" y="2418363"/>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 name="Line 1038"/>
          <p:cNvSpPr>
            <a:spLocks noChangeShapeType="1"/>
          </p:cNvSpPr>
          <p:nvPr/>
        </p:nvSpPr>
        <p:spPr bwMode="auto">
          <a:xfrm flipH="1">
            <a:off x="2908423" y="2418363"/>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48" name="Straight Connector 47"/>
          <p:cNvCxnSpPr/>
          <p:nvPr/>
        </p:nvCxnSpPr>
        <p:spPr>
          <a:xfrm flipV="1">
            <a:off x="3069245" y="2066052"/>
            <a:ext cx="937694" cy="483533"/>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49" name="Line 1038"/>
          <p:cNvSpPr>
            <a:spLocks noChangeShapeType="1"/>
          </p:cNvSpPr>
          <p:nvPr/>
        </p:nvSpPr>
        <p:spPr bwMode="auto">
          <a:xfrm flipH="1" flipV="1">
            <a:off x="4448049" y="287786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038"/>
          <p:cNvSpPr>
            <a:spLocks noChangeShapeType="1"/>
          </p:cNvSpPr>
          <p:nvPr/>
        </p:nvSpPr>
        <p:spPr bwMode="auto">
          <a:xfrm flipH="1">
            <a:off x="3503001" y="287786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51" name="Straight Connector 50"/>
          <p:cNvCxnSpPr/>
          <p:nvPr/>
        </p:nvCxnSpPr>
        <p:spPr>
          <a:xfrm>
            <a:off x="3853471" y="2646963"/>
            <a:ext cx="496583" cy="362126"/>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006418" y="2680524"/>
            <a:ext cx="496583" cy="362126"/>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159886" y="1968674"/>
            <a:ext cx="343115" cy="1040415"/>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54" name="Cube 53"/>
          <p:cNvSpPr/>
          <p:nvPr/>
        </p:nvSpPr>
        <p:spPr>
          <a:xfrm>
            <a:off x="3006418" y="4032826"/>
            <a:ext cx="1317273" cy="1085122"/>
          </a:xfrm>
          <a:prstGeom prst="cube">
            <a:avLst/>
          </a:prstGeom>
          <a:solidFill>
            <a:srgbClr val="D900D9"/>
          </a:solid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descr="alice-and-bo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101" y="4975950"/>
            <a:ext cx="1848774" cy="649872"/>
          </a:xfrm>
          <a:prstGeom prst="rect">
            <a:avLst/>
          </a:prstGeom>
        </p:spPr>
      </p:pic>
      <p:sp>
        <p:nvSpPr>
          <p:cNvPr id="56" name="Line 1038"/>
          <p:cNvSpPr>
            <a:spLocks noChangeShapeType="1"/>
          </p:cNvSpPr>
          <p:nvPr/>
        </p:nvSpPr>
        <p:spPr bwMode="auto">
          <a:xfrm rot="5400000" flipH="1" flipV="1">
            <a:off x="3749787" y="4372197"/>
            <a:ext cx="11430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 name="Line 1038"/>
          <p:cNvSpPr>
            <a:spLocks noChangeShapeType="1"/>
          </p:cNvSpPr>
          <p:nvPr/>
        </p:nvSpPr>
        <p:spPr bwMode="auto">
          <a:xfrm flipH="1">
            <a:off x="4168448" y="437219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 name="Line 1038"/>
          <p:cNvSpPr>
            <a:spLocks noChangeShapeType="1"/>
          </p:cNvSpPr>
          <p:nvPr/>
        </p:nvSpPr>
        <p:spPr bwMode="auto">
          <a:xfrm flipH="1">
            <a:off x="3871863" y="456269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 name="Line 1038"/>
          <p:cNvSpPr>
            <a:spLocks noChangeShapeType="1"/>
          </p:cNvSpPr>
          <p:nvPr/>
        </p:nvSpPr>
        <p:spPr bwMode="auto">
          <a:xfrm flipH="1" flipV="1">
            <a:off x="3567063" y="4410297"/>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 name="Line 1038"/>
          <p:cNvSpPr>
            <a:spLocks noChangeShapeType="1"/>
          </p:cNvSpPr>
          <p:nvPr/>
        </p:nvSpPr>
        <p:spPr bwMode="auto">
          <a:xfrm flipH="1">
            <a:off x="3931917" y="4745084"/>
            <a:ext cx="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0" name="Line 1038"/>
          <p:cNvSpPr>
            <a:spLocks noChangeShapeType="1"/>
          </p:cNvSpPr>
          <p:nvPr/>
        </p:nvSpPr>
        <p:spPr bwMode="auto">
          <a:xfrm rot="5400000" flipV="1">
            <a:off x="3131774" y="4391247"/>
            <a:ext cx="114300"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 name="Line 1038"/>
          <p:cNvSpPr>
            <a:spLocks noChangeShapeType="1"/>
          </p:cNvSpPr>
          <p:nvPr/>
        </p:nvSpPr>
        <p:spPr bwMode="auto">
          <a:xfrm rot="5400000" flipH="1">
            <a:off x="3330563" y="4470731"/>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 name="Line 1038"/>
          <p:cNvSpPr>
            <a:spLocks noChangeShapeType="1"/>
          </p:cNvSpPr>
          <p:nvPr/>
        </p:nvSpPr>
        <p:spPr bwMode="auto">
          <a:xfrm rot="5400000" flipV="1">
            <a:off x="3655685" y="4839459"/>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 name="Line 1038"/>
          <p:cNvSpPr>
            <a:spLocks noChangeShapeType="1"/>
          </p:cNvSpPr>
          <p:nvPr/>
        </p:nvSpPr>
        <p:spPr bwMode="auto">
          <a:xfrm rot="10800000" flipV="1">
            <a:off x="3191376" y="4642565"/>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4" name="Line 1038"/>
          <p:cNvSpPr>
            <a:spLocks noChangeShapeType="1"/>
          </p:cNvSpPr>
          <p:nvPr/>
        </p:nvSpPr>
        <p:spPr bwMode="auto">
          <a:xfrm rot="10800000">
            <a:off x="4131496" y="4621767"/>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5" name="Line 1038"/>
          <p:cNvSpPr>
            <a:spLocks noChangeAspect="1" noChangeShapeType="1"/>
          </p:cNvSpPr>
          <p:nvPr/>
        </p:nvSpPr>
        <p:spPr bwMode="auto">
          <a:xfrm rot="10800000" flipH="1">
            <a:off x="3074625" y="4908151"/>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6" name="Line 1038"/>
          <p:cNvSpPr>
            <a:spLocks noChangeAspect="1" noChangeShapeType="1"/>
          </p:cNvSpPr>
          <p:nvPr/>
        </p:nvSpPr>
        <p:spPr bwMode="auto">
          <a:xfrm rot="10800000" flipH="1">
            <a:off x="3551977" y="4736067"/>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7" name="Line 1038"/>
          <p:cNvSpPr>
            <a:spLocks noChangeAspect="1" noChangeShapeType="1"/>
          </p:cNvSpPr>
          <p:nvPr/>
        </p:nvSpPr>
        <p:spPr bwMode="auto">
          <a:xfrm rot="5400000" flipH="1">
            <a:off x="3330562" y="4863389"/>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8" name="Line 1038"/>
          <p:cNvSpPr>
            <a:spLocks noChangeAspect="1" noChangeShapeType="1"/>
          </p:cNvSpPr>
          <p:nvPr/>
        </p:nvSpPr>
        <p:spPr bwMode="auto">
          <a:xfrm rot="10800000" flipH="1">
            <a:off x="3351625" y="4139066"/>
            <a:ext cx="211421" cy="43222"/>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9" name="Line 1038"/>
          <p:cNvSpPr>
            <a:spLocks noChangeShapeType="1"/>
          </p:cNvSpPr>
          <p:nvPr/>
        </p:nvSpPr>
        <p:spPr bwMode="auto">
          <a:xfrm rot="5400000" flipV="1">
            <a:off x="3707143" y="4061718"/>
            <a:ext cx="73904" cy="228600"/>
          </a:xfrm>
          <a:prstGeom prst="line">
            <a:avLst/>
          </a:prstGeom>
          <a:noFill/>
          <a:ln w="19050">
            <a:solidFill>
              <a:srgbClr val="660066"/>
            </a:solidFill>
            <a:round/>
            <a:headEnd type="triangle"/>
            <a:tailEnd type="triangl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80" name="Straight Connector 79"/>
          <p:cNvCxnSpPr>
            <a:endCxn id="55" idx="1"/>
          </p:cNvCxnSpPr>
          <p:nvPr/>
        </p:nvCxnSpPr>
        <p:spPr>
          <a:xfrm>
            <a:off x="3858395" y="4990711"/>
            <a:ext cx="830706" cy="310175"/>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pic>
        <p:nvPicPr>
          <p:cNvPr id="81" name="Picture 80" descr="alice-and-bo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16" y="4638897"/>
            <a:ext cx="1848774" cy="649872"/>
          </a:xfrm>
          <a:prstGeom prst="rect">
            <a:avLst/>
          </a:prstGeom>
        </p:spPr>
      </p:pic>
      <p:cxnSp>
        <p:nvCxnSpPr>
          <p:cNvPr id="82" name="Straight Connector 81"/>
          <p:cNvCxnSpPr>
            <a:endCxn id="68" idx="0"/>
          </p:cNvCxnSpPr>
          <p:nvPr/>
        </p:nvCxnSpPr>
        <p:spPr>
          <a:xfrm flipV="1">
            <a:off x="2419722" y="4638897"/>
            <a:ext cx="1147341" cy="232269"/>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1086670" y="4296831"/>
            <a:ext cx="2676728" cy="355113"/>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4205400" y="4306848"/>
            <a:ext cx="1438829" cy="1161571"/>
          </a:xfrm>
          <a:prstGeom prst="line">
            <a:avLst/>
          </a:prstGeom>
          <a:ln>
            <a:solidFill>
              <a:srgbClr val="660066"/>
            </a:solidFill>
            <a:prstDash val="dot"/>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35764" y="5865571"/>
            <a:ext cx="8306673" cy="646331"/>
          </a:xfrm>
          <a:prstGeom prst="rect">
            <a:avLst/>
          </a:prstGeom>
          <a:noFill/>
        </p:spPr>
        <p:txBody>
          <a:bodyPr wrap="square" rtlCol="0">
            <a:spAutoFit/>
          </a:bodyPr>
          <a:lstStyle/>
          <a:p>
            <a:r>
              <a:rPr lang="en-US" b="1" dirty="0" err="1">
                <a:solidFill>
                  <a:srgbClr val="0000FF"/>
                </a:solidFill>
                <a:latin typeface="Arial"/>
                <a:cs typeface="Arial"/>
              </a:rPr>
              <a:t>Challenge: Quantum Computer </a:t>
            </a:r>
            <a:r>
              <a:rPr lang="en-US" b="1" dirty="0" err="1" smtClean="0">
                <a:solidFill>
                  <a:srgbClr val="0000FF"/>
                </a:solidFill>
                <a:latin typeface="Arial"/>
                <a:cs typeface="Arial"/>
              </a:rPr>
              <a:t>entangles with “environment” </a:t>
            </a:r>
          </a:p>
          <a:p>
            <a:r>
              <a:rPr lang="en-US" b="1" dirty="0" err="1">
                <a:solidFill>
                  <a:srgbClr val="0000FF"/>
                </a:solidFill>
                <a:latin typeface="Arial"/>
                <a:cs typeface="Arial"/>
              </a:rPr>
              <a:t>                  </a:t>
            </a:r>
            <a:r>
              <a:rPr lang="en-US" b="1" dirty="0" err="1" smtClean="0">
                <a:solidFill>
                  <a:srgbClr val="0000FF"/>
                </a:solidFill>
                <a:latin typeface="Arial"/>
                <a:cs typeface="Arial"/>
              </a:rPr>
              <a:t>– </a:t>
            </a:r>
            <a:r>
              <a:rPr lang="en-US" b="1" i="1" dirty="0" err="1" smtClean="0">
                <a:solidFill>
                  <a:srgbClr val="0000FF"/>
                </a:solidFill>
                <a:latin typeface="Arial"/>
                <a:cs typeface="Arial"/>
              </a:rPr>
              <a:t>unless isolated</a:t>
            </a:r>
            <a:endParaRPr lang="en-US" sz="1400" i="1" dirty="0" err="1" smtClean="0">
              <a:solidFill>
                <a:srgbClr val="0000FF"/>
              </a:solidFill>
              <a:latin typeface="Arial"/>
              <a:cs typeface="Arial"/>
            </a:endParaRPr>
          </a:p>
        </p:txBody>
      </p:sp>
    </p:spTree>
    <p:extLst>
      <p:ext uri="{BB962C8B-B14F-4D97-AF65-F5344CB8AC3E}">
        <p14:creationId xmlns:p14="http://schemas.microsoft.com/office/powerpoint/2010/main" val="5756461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9605"/>
            <a:ext cx="9144000" cy="839177"/>
          </a:xfrm>
        </p:spPr>
        <p:txBody>
          <a:bodyPr>
            <a:noAutofit/>
          </a:bodyPr>
          <a:lstStyle/>
          <a:p>
            <a:r>
              <a:rPr lang="en-US" sz="3600"/>
              <a:t>Path towards a Quantum Computer</a:t>
            </a:r>
          </a:p>
        </p:txBody>
      </p:sp>
      <p:pic>
        <p:nvPicPr>
          <p:cNvPr id="3" name="Picture 2"/>
          <p:cNvPicPr>
            <a:picLocks noChangeAspect="1"/>
          </p:cNvPicPr>
          <p:nvPr/>
        </p:nvPicPr>
        <p:blipFill>
          <a:blip r:embed="rId2"/>
          <a:stretch>
            <a:fillRect/>
          </a:stretch>
        </p:blipFill>
        <p:spPr>
          <a:xfrm>
            <a:off x="740691" y="1719926"/>
            <a:ext cx="7163036" cy="4030611"/>
          </a:xfrm>
          <a:prstGeom prst="rect">
            <a:avLst/>
          </a:prstGeom>
        </p:spPr>
      </p:pic>
    </p:spTree>
    <p:extLst>
      <p:ext uri="{BB962C8B-B14F-4D97-AF65-F5344CB8AC3E}">
        <p14:creationId xmlns:p14="http://schemas.microsoft.com/office/powerpoint/2010/main" val="25396704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74" y="170891"/>
            <a:ext cx="8897726" cy="632531"/>
          </a:xfrm>
        </p:spPr>
        <p:txBody>
          <a:bodyPr>
            <a:noAutofit/>
          </a:bodyPr>
          <a:lstStyle/>
          <a:p>
            <a:r>
              <a:rPr lang="en-US" sz="3600"/>
              <a:t>Isolation of Qubits is expensive!</a:t>
            </a:r>
          </a:p>
        </p:txBody>
      </p:sp>
      <p:sp>
        <p:nvSpPr>
          <p:cNvPr id="7" name="TextBox 6"/>
          <p:cNvSpPr txBox="1"/>
          <p:nvPr/>
        </p:nvSpPr>
        <p:spPr>
          <a:xfrm>
            <a:off x="830079" y="1921229"/>
            <a:ext cx="1244752" cy="461665"/>
          </a:xfrm>
          <a:prstGeom prst="rect">
            <a:avLst/>
          </a:prstGeom>
          <a:noFill/>
        </p:spPr>
        <p:txBody>
          <a:bodyPr wrap="none" rtlCol="0">
            <a:spAutoFit/>
          </a:bodyPr>
          <a:lstStyle/>
          <a:p>
            <a:r>
              <a:rPr lang="en-US" sz="2400" b="1" dirty="0" err="1" smtClean="0">
                <a:solidFill>
                  <a:srgbClr val="660066"/>
                </a:solidFill>
                <a:latin typeface="Arial"/>
                <a:cs typeface="Arial"/>
              </a:rPr>
              <a:t>Google </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440" y="4164084"/>
            <a:ext cx="1297793" cy="102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3"/>
          <a:stretch>
            <a:fillRect/>
          </a:stretch>
        </p:blipFill>
        <p:spPr>
          <a:xfrm>
            <a:off x="2492988" y="1909828"/>
            <a:ext cx="1257609" cy="1085736"/>
          </a:xfrm>
          <a:prstGeom prst="rect">
            <a:avLst/>
          </a:prstGeom>
        </p:spPr>
      </p:pic>
      <p:pic>
        <p:nvPicPr>
          <p:cNvPr id="15" name="Picture 14"/>
          <p:cNvPicPr>
            <a:picLocks noChangeAspect="1"/>
          </p:cNvPicPr>
          <p:nvPr/>
        </p:nvPicPr>
        <p:blipFill>
          <a:blip r:embed="rId4"/>
          <a:stretch>
            <a:fillRect/>
          </a:stretch>
        </p:blipFill>
        <p:spPr>
          <a:xfrm>
            <a:off x="4413928" y="1526111"/>
            <a:ext cx="1754374" cy="1033251"/>
          </a:xfrm>
          <a:prstGeom prst="rect">
            <a:avLst/>
          </a:prstGeom>
        </p:spPr>
      </p:pic>
      <p:sp>
        <p:nvSpPr>
          <p:cNvPr id="16" name="TextBox 15"/>
          <p:cNvSpPr txBox="1"/>
          <p:nvPr/>
        </p:nvSpPr>
        <p:spPr>
          <a:xfrm>
            <a:off x="713617" y="1475620"/>
            <a:ext cx="3518281" cy="307777"/>
          </a:xfrm>
          <a:prstGeom prst="rect">
            <a:avLst/>
          </a:prstGeom>
          <a:noFill/>
        </p:spPr>
        <p:txBody>
          <a:bodyPr wrap="square" rtlCol="0">
            <a:spAutoFit/>
          </a:bodyPr>
          <a:lstStyle/>
          <a:p>
            <a:r>
              <a:rPr lang="en-US" sz="1400" dirty="0" err="1" smtClean="0">
                <a:solidFill>
                  <a:srgbClr val="0000FF"/>
                </a:solidFill>
                <a:latin typeface="Arial"/>
                <a:cs typeface="Arial"/>
              </a:rPr>
              <a:t>Superconducting Qubits</a:t>
            </a:r>
          </a:p>
        </p:txBody>
      </p:sp>
      <p:sp>
        <p:nvSpPr>
          <p:cNvPr id="17" name="TextBox 16"/>
          <p:cNvSpPr txBox="1"/>
          <p:nvPr/>
        </p:nvSpPr>
        <p:spPr>
          <a:xfrm>
            <a:off x="894503" y="3658215"/>
            <a:ext cx="606656" cy="461665"/>
          </a:xfrm>
          <a:prstGeom prst="rect">
            <a:avLst/>
          </a:prstGeom>
          <a:noFill/>
        </p:spPr>
        <p:txBody>
          <a:bodyPr wrap="none" rtlCol="0">
            <a:spAutoFit/>
          </a:bodyPr>
          <a:lstStyle/>
          <a:p>
            <a:r>
              <a:rPr lang="en-US" sz="2400" dirty="0" err="1" smtClean="0">
                <a:solidFill>
                  <a:srgbClr val="660066"/>
                </a:solidFill>
                <a:latin typeface="Arial"/>
                <a:cs typeface="Arial"/>
              </a:rPr>
              <a:t>HP</a:t>
            </a:r>
          </a:p>
        </p:txBody>
      </p:sp>
      <p:sp>
        <p:nvSpPr>
          <p:cNvPr id="18" name="TextBox 17"/>
          <p:cNvSpPr txBox="1"/>
          <p:nvPr/>
        </p:nvSpPr>
        <p:spPr>
          <a:xfrm>
            <a:off x="830079" y="4753701"/>
            <a:ext cx="1224990" cy="400110"/>
          </a:xfrm>
          <a:prstGeom prst="rect">
            <a:avLst/>
          </a:prstGeom>
          <a:noFill/>
        </p:spPr>
        <p:txBody>
          <a:bodyPr wrap="none" rtlCol="0">
            <a:spAutoFit/>
          </a:bodyPr>
          <a:lstStyle/>
          <a:p>
            <a:r>
              <a:rPr lang="en-US" sz="2000" dirty="0" err="1" smtClean="0">
                <a:solidFill>
                  <a:srgbClr val="660066"/>
                </a:solidFill>
                <a:latin typeface="Arial"/>
                <a:cs typeface="Arial"/>
              </a:rPr>
              <a:t>Microsoft </a:t>
            </a:r>
          </a:p>
        </p:txBody>
      </p:sp>
      <p:sp>
        <p:nvSpPr>
          <p:cNvPr id="12" name="TextBox 11"/>
          <p:cNvSpPr txBox="1"/>
          <p:nvPr/>
        </p:nvSpPr>
        <p:spPr>
          <a:xfrm>
            <a:off x="656054" y="3152522"/>
            <a:ext cx="2180605" cy="523220"/>
          </a:xfrm>
          <a:prstGeom prst="rect">
            <a:avLst/>
          </a:prstGeom>
          <a:noFill/>
        </p:spPr>
        <p:txBody>
          <a:bodyPr wrap="none" rtlCol="0">
            <a:spAutoFit/>
          </a:bodyPr>
          <a:lstStyle/>
          <a:p>
            <a:r>
              <a:rPr lang="en-US" sz="1400" dirty="0" err="1">
                <a:solidFill>
                  <a:srgbClr val="0000FF"/>
                </a:solidFill>
                <a:latin typeface="Arial"/>
                <a:cs typeface="Arial"/>
              </a:rPr>
              <a:t>Solid state Qubits</a:t>
            </a:r>
          </a:p>
          <a:p>
            <a:r>
              <a:rPr lang="en-US" sz="1400" dirty="0" err="1" smtClean="0">
                <a:solidFill>
                  <a:srgbClr val="0000FF"/>
                </a:solidFill>
                <a:latin typeface="Arial"/>
                <a:cs typeface="Arial"/>
              </a:rPr>
              <a:t>(diamond, quantum dots)</a:t>
            </a:r>
          </a:p>
        </p:txBody>
      </p:sp>
      <p:sp>
        <p:nvSpPr>
          <p:cNvPr id="20" name="TextBox 19"/>
          <p:cNvSpPr txBox="1"/>
          <p:nvPr/>
        </p:nvSpPr>
        <p:spPr>
          <a:xfrm>
            <a:off x="656054" y="4217177"/>
            <a:ext cx="1970386" cy="523220"/>
          </a:xfrm>
          <a:prstGeom prst="rect">
            <a:avLst/>
          </a:prstGeom>
          <a:noFill/>
        </p:spPr>
        <p:txBody>
          <a:bodyPr wrap="none" rtlCol="0">
            <a:spAutoFit/>
          </a:bodyPr>
          <a:lstStyle/>
          <a:p>
            <a:r>
              <a:rPr lang="en-US" sz="1400" dirty="0" err="1" smtClean="0">
                <a:solidFill>
                  <a:srgbClr val="0000FF"/>
                </a:solidFill>
                <a:latin typeface="Arial"/>
                <a:cs typeface="Arial"/>
              </a:rPr>
              <a:t>Topological Qubits</a:t>
            </a:r>
          </a:p>
          <a:p>
            <a:r>
              <a:rPr lang="en-US" sz="1400" dirty="0" err="1">
                <a:solidFill>
                  <a:srgbClr val="0000FF"/>
                </a:solidFill>
                <a:latin typeface="Arial"/>
                <a:cs typeface="Arial"/>
              </a:rPr>
              <a:t>(“Majorana Fermions”)</a:t>
            </a:r>
            <a:endParaRPr lang="en-US" sz="1400" dirty="0" err="1" smtClean="0">
              <a:solidFill>
                <a:srgbClr val="0000FF"/>
              </a:solidFill>
              <a:latin typeface="Arial"/>
              <a:cs typeface="Arial"/>
            </a:endParaRPr>
          </a:p>
        </p:txBody>
      </p:sp>
      <p:pic>
        <p:nvPicPr>
          <p:cNvPr id="21" name="Picture 11" descr="0406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928" y="4164084"/>
            <a:ext cx="1015673" cy="1298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4413928" y="3082128"/>
            <a:ext cx="1651098" cy="910684"/>
          </a:xfrm>
          <a:prstGeom prst="rect">
            <a:avLst/>
          </a:prstGeom>
        </p:spPr>
      </p:pic>
      <p:pic>
        <p:nvPicPr>
          <p:cNvPr id="23" name="Picture 22"/>
          <p:cNvPicPr>
            <a:picLocks noChangeAspect="1"/>
          </p:cNvPicPr>
          <p:nvPr/>
        </p:nvPicPr>
        <p:blipFill>
          <a:blip r:embed="rId7"/>
          <a:stretch>
            <a:fillRect/>
          </a:stretch>
        </p:blipFill>
        <p:spPr>
          <a:xfrm>
            <a:off x="6593248" y="3082128"/>
            <a:ext cx="1334673" cy="1014351"/>
          </a:xfrm>
          <a:prstGeom prst="rect">
            <a:avLst/>
          </a:prstGeom>
        </p:spPr>
      </p:pic>
      <p:pic>
        <p:nvPicPr>
          <p:cNvPr id="24" name="Picture 23"/>
          <p:cNvPicPr>
            <a:picLocks noChangeAspect="1"/>
          </p:cNvPicPr>
          <p:nvPr/>
        </p:nvPicPr>
        <p:blipFill>
          <a:blip r:embed="rId8"/>
          <a:stretch>
            <a:fillRect/>
          </a:stretch>
        </p:blipFill>
        <p:spPr>
          <a:xfrm>
            <a:off x="6710637" y="1526111"/>
            <a:ext cx="1425455" cy="946608"/>
          </a:xfrm>
          <a:prstGeom prst="rect">
            <a:avLst/>
          </a:prstGeom>
        </p:spPr>
      </p:pic>
      <p:sp>
        <p:nvSpPr>
          <p:cNvPr id="25" name="Rectangle 24"/>
          <p:cNvSpPr/>
          <p:nvPr/>
        </p:nvSpPr>
        <p:spPr>
          <a:xfrm>
            <a:off x="6883942" y="2559362"/>
            <a:ext cx="967107" cy="369332"/>
          </a:xfrm>
          <a:prstGeom prst="rect">
            <a:avLst/>
          </a:prstGeom>
        </p:spPr>
        <p:txBody>
          <a:bodyPr wrap="none">
            <a:spAutoFit/>
          </a:bodyPr>
          <a:lstStyle/>
          <a:p>
            <a:r>
              <a:rPr lang="en-US" dirty="0" err="1">
                <a:solidFill>
                  <a:srgbClr val="660066"/>
                </a:solidFill>
                <a:cs typeface="Arial"/>
              </a:rPr>
              <a:t>D-wave </a:t>
            </a:r>
            <a:endParaRPr lang="en-US"/>
          </a:p>
        </p:txBody>
      </p:sp>
      <p:sp>
        <p:nvSpPr>
          <p:cNvPr id="3" name="Rectangle 2"/>
          <p:cNvSpPr/>
          <p:nvPr/>
        </p:nvSpPr>
        <p:spPr>
          <a:xfrm>
            <a:off x="830079" y="2436251"/>
            <a:ext cx="1324677" cy="400110"/>
          </a:xfrm>
          <a:prstGeom prst="rect">
            <a:avLst/>
          </a:prstGeom>
        </p:spPr>
        <p:txBody>
          <a:bodyPr wrap="none">
            <a:spAutoFit/>
          </a:bodyPr>
          <a:lstStyle/>
          <a:p>
            <a:r>
              <a:rPr lang="en-US" sz="2000" dirty="0" err="1">
                <a:solidFill>
                  <a:srgbClr val="660066"/>
                </a:solidFill>
                <a:cs typeface="Arial"/>
              </a:rPr>
              <a:t>IBM, NEC </a:t>
            </a:r>
          </a:p>
        </p:txBody>
      </p:sp>
    </p:spTree>
    <p:extLst>
      <p:ext uri="{BB962C8B-B14F-4D97-AF65-F5344CB8AC3E}">
        <p14:creationId xmlns:p14="http://schemas.microsoft.com/office/powerpoint/2010/main" val="20335245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73" y="148423"/>
            <a:ext cx="8229600" cy="632531"/>
          </a:xfrm>
        </p:spPr>
        <p:txBody>
          <a:bodyPr>
            <a:normAutofit fontScale="90000"/>
          </a:bodyPr>
          <a:lstStyle/>
          <a:p>
            <a:r>
              <a:rPr lang="en-US" sz="3600"/>
              <a:t>Isolation of Qubits is Expensive!!</a:t>
            </a:r>
          </a:p>
        </p:txBody>
      </p:sp>
      <p:sp>
        <p:nvSpPr>
          <p:cNvPr id="7" name="TextBox 6"/>
          <p:cNvSpPr txBox="1"/>
          <p:nvPr/>
        </p:nvSpPr>
        <p:spPr>
          <a:xfrm>
            <a:off x="830079" y="1921229"/>
            <a:ext cx="1244752" cy="461665"/>
          </a:xfrm>
          <a:prstGeom prst="rect">
            <a:avLst/>
          </a:prstGeom>
          <a:noFill/>
        </p:spPr>
        <p:txBody>
          <a:bodyPr wrap="none" rtlCol="0">
            <a:spAutoFit/>
          </a:bodyPr>
          <a:lstStyle/>
          <a:p>
            <a:r>
              <a:rPr lang="en-US" sz="2400" b="1" dirty="0" err="1" smtClean="0">
                <a:solidFill>
                  <a:srgbClr val="660066"/>
                </a:solidFill>
                <a:latin typeface="Arial"/>
                <a:cs typeface="Arial"/>
              </a:rPr>
              <a:t>Google </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440" y="4166557"/>
            <a:ext cx="1297793" cy="102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3"/>
          <a:stretch>
            <a:fillRect/>
          </a:stretch>
        </p:blipFill>
        <p:spPr>
          <a:xfrm>
            <a:off x="2492988" y="1909828"/>
            <a:ext cx="1257609" cy="1085736"/>
          </a:xfrm>
          <a:prstGeom prst="rect">
            <a:avLst/>
          </a:prstGeom>
        </p:spPr>
      </p:pic>
      <p:sp>
        <p:nvSpPr>
          <p:cNvPr id="13" name="TextBox 12"/>
          <p:cNvSpPr txBox="1"/>
          <p:nvPr/>
        </p:nvSpPr>
        <p:spPr>
          <a:xfrm>
            <a:off x="713617" y="5553050"/>
            <a:ext cx="1997362" cy="1200328"/>
          </a:xfrm>
          <a:prstGeom prst="rect">
            <a:avLst/>
          </a:prstGeom>
          <a:noFill/>
        </p:spPr>
        <p:txBody>
          <a:bodyPr wrap="none" rtlCol="0">
            <a:spAutoFit/>
          </a:bodyPr>
          <a:lstStyle/>
          <a:p>
            <a:r>
              <a:rPr lang="en-US" sz="2400" b="1" dirty="0" err="1" smtClean="0">
                <a:solidFill>
                  <a:srgbClr val="0000FF"/>
                </a:solidFill>
                <a:latin typeface="Arial"/>
                <a:cs typeface="Arial"/>
              </a:rPr>
              <a:t>Apple?</a:t>
            </a:r>
          </a:p>
          <a:p>
            <a:r>
              <a:rPr lang="en-US" sz="2400" b="1" dirty="0" err="1">
                <a:solidFill>
                  <a:srgbClr val="0000FF"/>
                </a:solidFill>
                <a:latin typeface="Arial"/>
                <a:cs typeface="Arial"/>
              </a:rPr>
              <a:t>Facebook??</a:t>
            </a:r>
          </a:p>
          <a:p>
            <a:r>
              <a:rPr lang="en-US" sz="2400" b="1" dirty="0" err="1" smtClean="0">
                <a:solidFill>
                  <a:srgbClr val="0000FF"/>
                </a:solidFill>
                <a:latin typeface="Arial"/>
                <a:cs typeface="Arial"/>
              </a:rPr>
              <a:t>Twitter???</a:t>
            </a:r>
          </a:p>
        </p:txBody>
      </p:sp>
      <p:pic>
        <p:nvPicPr>
          <p:cNvPr id="15" name="Picture 14"/>
          <p:cNvPicPr>
            <a:picLocks noChangeAspect="1"/>
          </p:cNvPicPr>
          <p:nvPr/>
        </p:nvPicPr>
        <p:blipFill>
          <a:blip r:embed="rId4"/>
          <a:stretch>
            <a:fillRect/>
          </a:stretch>
        </p:blipFill>
        <p:spPr>
          <a:xfrm>
            <a:off x="4413928" y="1526111"/>
            <a:ext cx="1754374" cy="1033251"/>
          </a:xfrm>
          <a:prstGeom prst="rect">
            <a:avLst/>
          </a:prstGeom>
        </p:spPr>
      </p:pic>
      <p:sp>
        <p:nvSpPr>
          <p:cNvPr id="16" name="TextBox 15"/>
          <p:cNvSpPr txBox="1"/>
          <p:nvPr/>
        </p:nvSpPr>
        <p:spPr>
          <a:xfrm>
            <a:off x="713617" y="1475620"/>
            <a:ext cx="3518281" cy="307777"/>
          </a:xfrm>
          <a:prstGeom prst="rect">
            <a:avLst/>
          </a:prstGeom>
          <a:noFill/>
        </p:spPr>
        <p:txBody>
          <a:bodyPr wrap="square" rtlCol="0">
            <a:spAutoFit/>
          </a:bodyPr>
          <a:lstStyle/>
          <a:p>
            <a:r>
              <a:rPr lang="en-US" sz="1400" dirty="0" err="1" smtClean="0">
                <a:solidFill>
                  <a:srgbClr val="0000FF"/>
                </a:solidFill>
                <a:latin typeface="Arial"/>
                <a:cs typeface="Arial"/>
              </a:rPr>
              <a:t>Superconducting Qubits</a:t>
            </a:r>
          </a:p>
        </p:txBody>
      </p:sp>
      <p:sp>
        <p:nvSpPr>
          <p:cNvPr id="17" name="TextBox 16"/>
          <p:cNvSpPr txBox="1"/>
          <p:nvPr/>
        </p:nvSpPr>
        <p:spPr>
          <a:xfrm>
            <a:off x="894503" y="3658215"/>
            <a:ext cx="606656" cy="461665"/>
          </a:xfrm>
          <a:prstGeom prst="rect">
            <a:avLst/>
          </a:prstGeom>
          <a:noFill/>
        </p:spPr>
        <p:txBody>
          <a:bodyPr wrap="none" rtlCol="0">
            <a:spAutoFit/>
          </a:bodyPr>
          <a:lstStyle/>
          <a:p>
            <a:r>
              <a:rPr lang="en-US" sz="2400" dirty="0" err="1" smtClean="0">
                <a:solidFill>
                  <a:srgbClr val="660066"/>
                </a:solidFill>
                <a:latin typeface="Arial"/>
                <a:cs typeface="Arial"/>
              </a:rPr>
              <a:t>HP</a:t>
            </a:r>
          </a:p>
        </p:txBody>
      </p:sp>
      <p:sp>
        <p:nvSpPr>
          <p:cNvPr id="18" name="TextBox 17"/>
          <p:cNvSpPr txBox="1"/>
          <p:nvPr/>
        </p:nvSpPr>
        <p:spPr>
          <a:xfrm>
            <a:off x="830079" y="4753701"/>
            <a:ext cx="1224990" cy="400110"/>
          </a:xfrm>
          <a:prstGeom prst="rect">
            <a:avLst/>
          </a:prstGeom>
          <a:noFill/>
        </p:spPr>
        <p:txBody>
          <a:bodyPr wrap="none" rtlCol="0">
            <a:spAutoFit/>
          </a:bodyPr>
          <a:lstStyle/>
          <a:p>
            <a:r>
              <a:rPr lang="en-US" sz="2000" dirty="0" err="1" smtClean="0">
                <a:solidFill>
                  <a:srgbClr val="660066"/>
                </a:solidFill>
                <a:latin typeface="Arial"/>
                <a:cs typeface="Arial"/>
              </a:rPr>
              <a:t>Microsoft </a:t>
            </a:r>
          </a:p>
        </p:txBody>
      </p:sp>
      <p:sp>
        <p:nvSpPr>
          <p:cNvPr id="12" name="TextBox 11"/>
          <p:cNvSpPr txBox="1"/>
          <p:nvPr/>
        </p:nvSpPr>
        <p:spPr>
          <a:xfrm>
            <a:off x="656054" y="3152522"/>
            <a:ext cx="2180605" cy="523220"/>
          </a:xfrm>
          <a:prstGeom prst="rect">
            <a:avLst/>
          </a:prstGeom>
          <a:noFill/>
        </p:spPr>
        <p:txBody>
          <a:bodyPr wrap="none" rtlCol="0">
            <a:spAutoFit/>
          </a:bodyPr>
          <a:lstStyle/>
          <a:p>
            <a:r>
              <a:rPr lang="en-US" sz="1400" dirty="0" err="1">
                <a:solidFill>
                  <a:srgbClr val="0000FF"/>
                </a:solidFill>
                <a:latin typeface="Arial"/>
                <a:cs typeface="Arial"/>
              </a:rPr>
              <a:t>Solid state Qubits</a:t>
            </a:r>
          </a:p>
          <a:p>
            <a:r>
              <a:rPr lang="en-US" sz="1400" dirty="0" err="1" smtClean="0">
                <a:solidFill>
                  <a:srgbClr val="0000FF"/>
                </a:solidFill>
                <a:latin typeface="Arial"/>
                <a:cs typeface="Arial"/>
              </a:rPr>
              <a:t>(diamond, quantum dots)</a:t>
            </a:r>
          </a:p>
        </p:txBody>
      </p:sp>
      <p:sp>
        <p:nvSpPr>
          <p:cNvPr id="20" name="TextBox 19"/>
          <p:cNvSpPr txBox="1"/>
          <p:nvPr/>
        </p:nvSpPr>
        <p:spPr>
          <a:xfrm>
            <a:off x="656054" y="4217177"/>
            <a:ext cx="1970386" cy="523220"/>
          </a:xfrm>
          <a:prstGeom prst="rect">
            <a:avLst/>
          </a:prstGeom>
          <a:noFill/>
        </p:spPr>
        <p:txBody>
          <a:bodyPr wrap="none" rtlCol="0">
            <a:spAutoFit/>
          </a:bodyPr>
          <a:lstStyle/>
          <a:p>
            <a:r>
              <a:rPr lang="en-US" sz="1400" dirty="0" err="1" smtClean="0">
                <a:solidFill>
                  <a:srgbClr val="0000FF"/>
                </a:solidFill>
                <a:latin typeface="Arial"/>
                <a:cs typeface="Arial"/>
              </a:rPr>
              <a:t>Topological Qubits</a:t>
            </a:r>
          </a:p>
          <a:p>
            <a:r>
              <a:rPr lang="en-US" sz="1400" dirty="0" err="1">
                <a:solidFill>
                  <a:srgbClr val="0000FF"/>
                </a:solidFill>
                <a:latin typeface="Arial"/>
                <a:cs typeface="Arial"/>
              </a:rPr>
              <a:t>(“Majorana Fermions”)</a:t>
            </a:r>
            <a:endParaRPr lang="en-US" sz="1400" dirty="0" err="1" smtClean="0">
              <a:solidFill>
                <a:srgbClr val="0000FF"/>
              </a:solidFill>
              <a:latin typeface="Arial"/>
              <a:cs typeface="Arial"/>
            </a:endParaRPr>
          </a:p>
        </p:txBody>
      </p:sp>
      <p:pic>
        <p:nvPicPr>
          <p:cNvPr id="21" name="Picture 11" descr="0406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928" y="4164084"/>
            <a:ext cx="1015673" cy="1298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4413928" y="3082128"/>
            <a:ext cx="1651098" cy="910684"/>
          </a:xfrm>
          <a:prstGeom prst="rect">
            <a:avLst/>
          </a:prstGeom>
        </p:spPr>
      </p:pic>
      <p:pic>
        <p:nvPicPr>
          <p:cNvPr id="23" name="Picture 22"/>
          <p:cNvPicPr>
            <a:picLocks noChangeAspect="1"/>
          </p:cNvPicPr>
          <p:nvPr/>
        </p:nvPicPr>
        <p:blipFill>
          <a:blip r:embed="rId7"/>
          <a:stretch>
            <a:fillRect/>
          </a:stretch>
        </p:blipFill>
        <p:spPr>
          <a:xfrm>
            <a:off x="6593248" y="3082128"/>
            <a:ext cx="1334673" cy="1014351"/>
          </a:xfrm>
          <a:prstGeom prst="rect">
            <a:avLst/>
          </a:prstGeom>
        </p:spPr>
      </p:pic>
      <p:pic>
        <p:nvPicPr>
          <p:cNvPr id="24" name="Picture 23"/>
          <p:cNvPicPr>
            <a:picLocks noChangeAspect="1"/>
          </p:cNvPicPr>
          <p:nvPr/>
        </p:nvPicPr>
        <p:blipFill>
          <a:blip r:embed="rId8"/>
          <a:stretch>
            <a:fillRect/>
          </a:stretch>
        </p:blipFill>
        <p:spPr>
          <a:xfrm>
            <a:off x="6710637" y="1526111"/>
            <a:ext cx="1425455" cy="946608"/>
          </a:xfrm>
          <a:prstGeom prst="rect">
            <a:avLst/>
          </a:prstGeom>
        </p:spPr>
      </p:pic>
      <p:sp>
        <p:nvSpPr>
          <p:cNvPr id="25" name="Rectangle 24"/>
          <p:cNvSpPr/>
          <p:nvPr/>
        </p:nvSpPr>
        <p:spPr>
          <a:xfrm>
            <a:off x="6883942" y="2559362"/>
            <a:ext cx="967107" cy="369332"/>
          </a:xfrm>
          <a:prstGeom prst="rect">
            <a:avLst/>
          </a:prstGeom>
        </p:spPr>
        <p:txBody>
          <a:bodyPr wrap="none">
            <a:spAutoFit/>
          </a:bodyPr>
          <a:lstStyle/>
          <a:p>
            <a:r>
              <a:rPr lang="en-US" dirty="0" err="1">
                <a:solidFill>
                  <a:srgbClr val="660066"/>
                </a:solidFill>
                <a:cs typeface="Arial"/>
              </a:rPr>
              <a:t>D-wave </a:t>
            </a:r>
            <a:endParaRPr lang="en-US"/>
          </a:p>
        </p:txBody>
      </p:sp>
      <p:sp>
        <p:nvSpPr>
          <p:cNvPr id="3" name="Rectangle 2"/>
          <p:cNvSpPr/>
          <p:nvPr/>
        </p:nvSpPr>
        <p:spPr>
          <a:xfrm>
            <a:off x="830079" y="2436251"/>
            <a:ext cx="1324677" cy="400110"/>
          </a:xfrm>
          <a:prstGeom prst="rect">
            <a:avLst/>
          </a:prstGeom>
        </p:spPr>
        <p:txBody>
          <a:bodyPr wrap="none">
            <a:spAutoFit/>
          </a:bodyPr>
          <a:lstStyle/>
          <a:p>
            <a:r>
              <a:rPr lang="en-US" sz="2000" dirty="0" err="1">
                <a:solidFill>
                  <a:srgbClr val="660066"/>
                </a:solidFill>
                <a:cs typeface="Arial"/>
              </a:rPr>
              <a:t>IBM, NEC </a:t>
            </a:r>
          </a:p>
        </p:txBody>
      </p:sp>
    </p:spTree>
    <p:extLst>
      <p:ext uri="{BB962C8B-B14F-4D97-AF65-F5344CB8AC3E}">
        <p14:creationId xmlns:p14="http://schemas.microsoft.com/office/powerpoint/2010/main" val="25133944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783"/>
            <a:ext cx="8229600" cy="1143000"/>
          </a:xfrm>
        </p:spPr>
        <p:txBody>
          <a:bodyPr/>
          <a:lstStyle/>
          <a:p>
            <a:r>
              <a:rPr lang="en-US"/>
              <a:t>Happy Birthday Tony!!</a:t>
            </a:r>
          </a:p>
        </p:txBody>
      </p:sp>
      <p:pic>
        <p:nvPicPr>
          <p:cNvPr id="5" name="Picture 4"/>
          <p:cNvPicPr>
            <a:picLocks noChangeAspect="1"/>
          </p:cNvPicPr>
          <p:nvPr/>
        </p:nvPicPr>
        <p:blipFill>
          <a:blip r:embed="rId2"/>
          <a:stretch>
            <a:fillRect/>
          </a:stretch>
        </p:blipFill>
        <p:spPr>
          <a:xfrm>
            <a:off x="2507185" y="1499938"/>
            <a:ext cx="3251200" cy="2501900"/>
          </a:xfrm>
          <a:prstGeom prst="rect">
            <a:avLst/>
          </a:prstGeom>
        </p:spPr>
      </p:pic>
      <p:sp>
        <p:nvSpPr>
          <p:cNvPr id="7" name="TextBox 6"/>
          <p:cNvSpPr txBox="1"/>
          <p:nvPr/>
        </p:nvSpPr>
        <p:spPr>
          <a:xfrm>
            <a:off x="1931129" y="4523892"/>
            <a:ext cx="3816595" cy="523220"/>
          </a:xfrm>
          <a:prstGeom prst="rect">
            <a:avLst/>
          </a:prstGeom>
          <a:noFill/>
        </p:spPr>
        <p:txBody>
          <a:bodyPr wrap="none" rtlCol="0">
            <a:spAutoFit/>
          </a:bodyPr>
          <a:lstStyle/>
          <a:p>
            <a:r>
              <a:rPr lang="en-US" sz="2800" dirty="0" err="1" smtClean="0">
                <a:solidFill>
                  <a:srgbClr val="0000FF"/>
                </a:solidFill>
                <a:latin typeface="Arial"/>
                <a:cs typeface="Arial"/>
              </a:rPr>
              <a:t>      Brilliant yet Modest</a:t>
            </a:r>
          </a:p>
        </p:txBody>
      </p:sp>
    </p:spTree>
    <p:extLst>
      <p:ext uri="{BB962C8B-B14F-4D97-AF65-F5344CB8AC3E}">
        <p14:creationId xmlns:p14="http://schemas.microsoft.com/office/powerpoint/2010/main" val="37868029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20</a:t>
            </a:fld>
            <a:endParaRPr lang="en-US" dirty="0"/>
          </a:p>
        </p:txBody>
      </p:sp>
    </p:spTree>
    <p:extLst>
      <p:ext uri="{BB962C8B-B14F-4D97-AF65-F5344CB8AC3E}">
        <p14:creationId xmlns:p14="http://schemas.microsoft.com/office/powerpoint/2010/main" val="586216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pic>
        <p:nvPicPr>
          <p:cNvPr id="19" name="Picture 18"/>
          <p:cNvPicPr>
            <a:picLocks noChangeAspect="1"/>
          </p:cNvPicPr>
          <p:nvPr/>
        </p:nvPicPr>
        <p:blipFill>
          <a:blip r:embed="rId2"/>
          <a:stretch>
            <a:fillRect/>
          </a:stretch>
        </p:blipFill>
        <p:spPr>
          <a:xfrm>
            <a:off x="7567698" y="1692439"/>
            <a:ext cx="1483954" cy="1218639"/>
          </a:xfrm>
          <a:prstGeom prst="rect">
            <a:avLst/>
          </a:prstGeom>
        </p:spPr>
      </p:pic>
      <p:sp>
        <p:nvSpPr>
          <p:cNvPr id="21" name="TextBox 20"/>
          <p:cNvSpPr txBox="1"/>
          <p:nvPr/>
        </p:nvSpPr>
        <p:spPr>
          <a:xfrm>
            <a:off x="4373873" y="1880356"/>
            <a:ext cx="2650946" cy="523220"/>
          </a:xfrm>
          <a:prstGeom prst="rect">
            <a:avLst/>
          </a:prstGeom>
          <a:noFill/>
        </p:spPr>
        <p:txBody>
          <a:bodyPr wrap="square" rtlCol="0">
            <a:spAutoFit/>
          </a:bodyPr>
          <a:lstStyle/>
          <a:p>
            <a:r>
              <a:rPr lang="en-US" sz="1400" dirty="0" err="1">
                <a:solidFill>
                  <a:srgbClr val="660066"/>
                </a:solidFill>
                <a:cs typeface="Arial"/>
              </a:rPr>
              <a:t>Proton/neutron spin S=1/2 </a:t>
            </a:r>
          </a:p>
          <a:p>
            <a:r>
              <a:rPr lang="en-US" sz="1400" dirty="0" err="1">
                <a:solidFill>
                  <a:srgbClr val="660066"/>
                </a:solidFill>
                <a:cs typeface="Arial"/>
              </a:rPr>
              <a:t>some atomic nuclei have spin </a:t>
            </a:r>
          </a:p>
        </p:txBody>
      </p:sp>
      <p:sp>
        <p:nvSpPr>
          <p:cNvPr id="3" name="Rectangle 2"/>
          <p:cNvSpPr/>
          <p:nvPr/>
        </p:nvSpPr>
        <p:spPr>
          <a:xfrm>
            <a:off x="1439488" y="1783546"/>
            <a:ext cx="2457961" cy="523220"/>
          </a:xfrm>
          <a:prstGeom prst="rect">
            <a:avLst/>
          </a:prstGeom>
        </p:spPr>
        <p:txBody>
          <a:bodyPr wrap="none">
            <a:spAutoFit/>
          </a:bodyPr>
          <a:lstStyle/>
          <a:p>
            <a:r>
              <a:rPr lang="en-US" sz="2800" b="1" i="1" dirty="0" err="1">
                <a:solidFill>
                  <a:srgbClr val="0000FF"/>
                </a:solidFill>
                <a:cs typeface="Arial"/>
              </a:rPr>
              <a:t>Nuclear spins!</a:t>
            </a: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21</a:t>
            </a:fld>
            <a:endParaRPr lang="en-US" dirty="0"/>
          </a:p>
        </p:txBody>
      </p:sp>
      <p:sp>
        <p:nvSpPr>
          <p:cNvPr id="22" name="Line 1043"/>
          <p:cNvSpPr>
            <a:spLocks noChangeShapeType="1"/>
          </p:cNvSpPr>
          <p:nvPr/>
        </p:nvSpPr>
        <p:spPr bwMode="auto">
          <a:xfrm flipH="1" flipV="1">
            <a:off x="2408860" y="2426329"/>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3" name="Line 1042"/>
          <p:cNvSpPr>
            <a:spLocks noChangeShapeType="1"/>
          </p:cNvSpPr>
          <p:nvPr/>
        </p:nvSpPr>
        <p:spPr bwMode="auto">
          <a:xfrm flipH="1">
            <a:off x="2776653" y="2426329"/>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Tree>
    <p:extLst>
      <p:ext uri="{BB962C8B-B14F-4D97-AF65-F5344CB8AC3E}">
        <p14:creationId xmlns:p14="http://schemas.microsoft.com/office/powerpoint/2010/main" val="41851400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pic>
        <p:nvPicPr>
          <p:cNvPr id="17" name="Picture 16"/>
          <p:cNvPicPr>
            <a:picLocks noChangeAspect="1"/>
          </p:cNvPicPr>
          <p:nvPr/>
        </p:nvPicPr>
        <p:blipFill>
          <a:blip r:embed="rId2"/>
          <a:stretch>
            <a:fillRect/>
          </a:stretch>
        </p:blipFill>
        <p:spPr>
          <a:xfrm>
            <a:off x="602682" y="3578698"/>
            <a:ext cx="995594" cy="1068211"/>
          </a:xfrm>
          <a:prstGeom prst="rect">
            <a:avLst/>
          </a:prstGeom>
        </p:spPr>
      </p:pic>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pic>
        <p:nvPicPr>
          <p:cNvPr id="18" name="Picture 17"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721" y="3727769"/>
            <a:ext cx="1479609" cy="646490"/>
          </a:xfrm>
          <a:prstGeom prst="rect">
            <a:avLst/>
          </a:prstGeom>
        </p:spPr>
      </p:pic>
      <p:pic>
        <p:nvPicPr>
          <p:cNvPr id="19" name="Picture 18"/>
          <p:cNvPicPr>
            <a:picLocks noChangeAspect="1"/>
          </p:cNvPicPr>
          <p:nvPr/>
        </p:nvPicPr>
        <p:blipFill>
          <a:blip r:embed="rId4"/>
          <a:stretch>
            <a:fillRect/>
          </a:stretch>
        </p:blipFill>
        <p:spPr>
          <a:xfrm>
            <a:off x="7567698" y="1692439"/>
            <a:ext cx="1483954" cy="1218639"/>
          </a:xfrm>
          <a:prstGeom prst="rect">
            <a:avLst/>
          </a:prstGeom>
        </p:spPr>
      </p:pic>
      <p:sp>
        <p:nvSpPr>
          <p:cNvPr id="21" name="TextBox 20"/>
          <p:cNvSpPr txBox="1"/>
          <p:nvPr/>
        </p:nvSpPr>
        <p:spPr>
          <a:xfrm>
            <a:off x="4373873" y="1880356"/>
            <a:ext cx="2650946" cy="523220"/>
          </a:xfrm>
          <a:prstGeom prst="rect">
            <a:avLst/>
          </a:prstGeom>
          <a:noFill/>
        </p:spPr>
        <p:txBody>
          <a:bodyPr wrap="square" rtlCol="0">
            <a:spAutoFit/>
          </a:bodyPr>
          <a:lstStyle/>
          <a:p>
            <a:r>
              <a:rPr lang="en-US" sz="1400" dirty="0" err="1">
                <a:solidFill>
                  <a:srgbClr val="660066"/>
                </a:solidFill>
                <a:cs typeface="Arial"/>
              </a:rPr>
              <a:t>Proton/neutron spin S=1/2 </a:t>
            </a:r>
          </a:p>
          <a:p>
            <a:r>
              <a:rPr lang="en-US" sz="1400" dirty="0" err="1">
                <a:solidFill>
                  <a:srgbClr val="660066"/>
                </a:solidFill>
                <a:cs typeface="Arial"/>
              </a:rPr>
              <a:t>some atomic nuclei have spin </a:t>
            </a:r>
          </a:p>
        </p:txBody>
      </p:sp>
      <p:sp>
        <p:nvSpPr>
          <p:cNvPr id="3" name="Rectangle 2"/>
          <p:cNvSpPr/>
          <p:nvPr/>
        </p:nvSpPr>
        <p:spPr>
          <a:xfrm>
            <a:off x="1439488" y="1783546"/>
            <a:ext cx="2457961" cy="523220"/>
          </a:xfrm>
          <a:prstGeom prst="rect">
            <a:avLst/>
          </a:prstGeom>
        </p:spPr>
        <p:txBody>
          <a:bodyPr wrap="none">
            <a:spAutoFit/>
          </a:bodyPr>
          <a:lstStyle/>
          <a:p>
            <a:r>
              <a:rPr lang="en-US" sz="2800" b="1" i="1" dirty="0" err="1">
                <a:solidFill>
                  <a:srgbClr val="0000FF"/>
                </a:solidFill>
                <a:cs typeface="Arial"/>
              </a:rPr>
              <a:t>Nuclear spins!</a:t>
            </a:r>
          </a:p>
        </p:txBody>
      </p:sp>
      <p:sp>
        <p:nvSpPr>
          <p:cNvPr id="4" name="TextBox 3"/>
          <p:cNvSpPr txBox="1"/>
          <p:nvPr/>
        </p:nvSpPr>
        <p:spPr>
          <a:xfrm>
            <a:off x="757082" y="2950220"/>
            <a:ext cx="6561374" cy="338554"/>
          </a:xfrm>
          <a:prstGeom prst="rect">
            <a:avLst/>
          </a:prstGeom>
          <a:noFill/>
        </p:spPr>
        <p:txBody>
          <a:bodyPr wrap="square" rtlCol="0">
            <a:spAutoFit/>
          </a:bodyPr>
          <a:lstStyle/>
          <a:p>
            <a:r>
              <a:rPr lang="en-US" sz="1600" dirty="0" err="1">
                <a:solidFill>
                  <a:srgbClr val="0000FF"/>
                </a:solidFill>
                <a:cs typeface="Arial"/>
              </a:rPr>
              <a:t>Solvated ions: nuclear spins entangle w/ H</a:t>
            </a:r>
            <a:r>
              <a:rPr lang="en-US" sz="1600" baseline="-25000" dirty="0" err="1">
                <a:solidFill>
                  <a:srgbClr val="0000FF"/>
                </a:solidFill>
                <a:cs typeface="Arial"/>
              </a:rPr>
              <a:t>2</a:t>
            </a:r>
            <a:r>
              <a:rPr lang="en-US" sz="1600" dirty="0" err="1">
                <a:solidFill>
                  <a:srgbClr val="0000FF"/>
                </a:solidFill>
                <a:cs typeface="Arial"/>
              </a:rPr>
              <a:t>O,  “decoherence” time</a:t>
            </a:r>
          </a:p>
        </p:txBody>
      </p:sp>
      <p:sp>
        <p:nvSpPr>
          <p:cNvPr id="22" name="Line 1043"/>
          <p:cNvSpPr>
            <a:spLocks noChangeShapeType="1"/>
          </p:cNvSpPr>
          <p:nvPr/>
        </p:nvSpPr>
        <p:spPr bwMode="auto">
          <a:xfrm flipH="1" flipV="1">
            <a:off x="2408860" y="2426329"/>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3" name="Line 1042"/>
          <p:cNvSpPr>
            <a:spLocks noChangeShapeType="1"/>
          </p:cNvSpPr>
          <p:nvPr/>
        </p:nvSpPr>
        <p:spPr bwMode="auto">
          <a:xfrm flipH="1">
            <a:off x="2776653" y="2426329"/>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Tree>
    <p:extLst>
      <p:ext uri="{BB962C8B-B14F-4D97-AF65-F5344CB8AC3E}">
        <p14:creationId xmlns:p14="http://schemas.microsoft.com/office/powerpoint/2010/main" val="24756867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pic>
        <p:nvPicPr>
          <p:cNvPr id="17" name="Picture 16"/>
          <p:cNvPicPr>
            <a:picLocks noChangeAspect="1"/>
          </p:cNvPicPr>
          <p:nvPr/>
        </p:nvPicPr>
        <p:blipFill>
          <a:blip r:embed="rId2"/>
          <a:stretch>
            <a:fillRect/>
          </a:stretch>
        </p:blipFill>
        <p:spPr>
          <a:xfrm>
            <a:off x="602682" y="3578698"/>
            <a:ext cx="995594" cy="1068211"/>
          </a:xfrm>
          <a:prstGeom prst="rect">
            <a:avLst/>
          </a:prstGeom>
        </p:spPr>
      </p:pic>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pic>
        <p:nvPicPr>
          <p:cNvPr id="18" name="Picture 17"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721" y="3727769"/>
            <a:ext cx="1479609" cy="646490"/>
          </a:xfrm>
          <a:prstGeom prst="rect">
            <a:avLst/>
          </a:prstGeom>
        </p:spPr>
      </p:pic>
      <p:pic>
        <p:nvPicPr>
          <p:cNvPr id="19" name="Picture 18"/>
          <p:cNvPicPr>
            <a:picLocks noChangeAspect="1"/>
          </p:cNvPicPr>
          <p:nvPr/>
        </p:nvPicPr>
        <p:blipFill>
          <a:blip r:embed="rId4"/>
          <a:stretch>
            <a:fillRect/>
          </a:stretch>
        </p:blipFill>
        <p:spPr>
          <a:xfrm>
            <a:off x="7567698" y="1692439"/>
            <a:ext cx="1483954" cy="1218639"/>
          </a:xfrm>
          <a:prstGeom prst="rect">
            <a:avLst/>
          </a:prstGeom>
        </p:spPr>
      </p:pic>
      <p:sp>
        <p:nvSpPr>
          <p:cNvPr id="21" name="TextBox 20"/>
          <p:cNvSpPr txBox="1"/>
          <p:nvPr/>
        </p:nvSpPr>
        <p:spPr>
          <a:xfrm>
            <a:off x="4373873" y="1880356"/>
            <a:ext cx="2650946" cy="523220"/>
          </a:xfrm>
          <a:prstGeom prst="rect">
            <a:avLst/>
          </a:prstGeom>
          <a:noFill/>
        </p:spPr>
        <p:txBody>
          <a:bodyPr wrap="square" rtlCol="0">
            <a:spAutoFit/>
          </a:bodyPr>
          <a:lstStyle/>
          <a:p>
            <a:r>
              <a:rPr lang="en-US" sz="1400" dirty="0" err="1">
                <a:solidFill>
                  <a:srgbClr val="660066"/>
                </a:solidFill>
                <a:cs typeface="Arial"/>
              </a:rPr>
              <a:t>Proton/neutron spin S=1/2 </a:t>
            </a:r>
          </a:p>
          <a:p>
            <a:r>
              <a:rPr lang="en-US" sz="1400" dirty="0" err="1">
                <a:solidFill>
                  <a:srgbClr val="660066"/>
                </a:solidFill>
                <a:cs typeface="Arial"/>
              </a:rPr>
              <a:t>some atomic nuclei have spin </a:t>
            </a:r>
          </a:p>
        </p:txBody>
      </p:sp>
      <p:sp>
        <p:nvSpPr>
          <p:cNvPr id="3" name="Rectangle 2"/>
          <p:cNvSpPr/>
          <p:nvPr/>
        </p:nvSpPr>
        <p:spPr>
          <a:xfrm>
            <a:off x="1439488" y="1783546"/>
            <a:ext cx="2457961" cy="523220"/>
          </a:xfrm>
          <a:prstGeom prst="rect">
            <a:avLst/>
          </a:prstGeom>
        </p:spPr>
        <p:txBody>
          <a:bodyPr wrap="none">
            <a:spAutoFit/>
          </a:bodyPr>
          <a:lstStyle/>
          <a:p>
            <a:r>
              <a:rPr lang="en-US" sz="2800" b="1" i="1" dirty="0" err="1">
                <a:solidFill>
                  <a:srgbClr val="0000FF"/>
                </a:solidFill>
                <a:cs typeface="Arial"/>
              </a:rPr>
              <a:t>Nuclear spins!</a:t>
            </a: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23</a:t>
            </a:fld>
            <a:endParaRPr lang="en-US" dirty="0"/>
          </a:p>
        </p:txBody>
      </p:sp>
      <p:sp>
        <p:nvSpPr>
          <p:cNvPr id="4" name="TextBox 3"/>
          <p:cNvSpPr txBox="1"/>
          <p:nvPr/>
        </p:nvSpPr>
        <p:spPr>
          <a:xfrm>
            <a:off x="757082" y="2950220"/>
            <a:ext cx="6561374" cy="338554"/>
          </a:xfrm>
          <a:prstGeom prst="rect">
            <a:avLst/>
          </a:prstGeom>
          <a:noFill/>
        </p:spPr>
        <p:txBody>
          <a:bodyPr wrap="square" rtlCol="0">
            <a:spAutoFit/>
          </a:bodyPr>
          <a:lstStyle/>
          <a:p>
            <a:r>
              <a:rPr lang="en-US" sz="1600" dirty="0" err="1">
                <a:solidFill>
                  <a:srgbClr val="0000FF"/>
                </a:solidFill>
                <a:cs typeface="Arial"/>
              </a:rPr>
              <a:t>Solvated ions: nuclear spins entangle w/ H</a:t>
            </a:r>
            <a:r>
              <a:rPr lang="en-US" sz="1600" baseline="-25000" dirty="0" err="1">
                <a:solidFill>
                  <a:srgbClr val="0000FF"/>
                </a:solidFill>
                <a:cs typeface="Arial"/>
              </a:rPr>
              <a:t>2</a:t>
            </a:r>
            <a:r>
              <a:rPr lang="en-US" sz="1600" dirty="0" err="1">
                <a:solidFill>
                  <a:srgbClr val="0000FF"/>
                </a:solidFill>
                <a:cs typeface="Arial"/>
              </a:rPr>
              <a:t>O,  “decoherence” time</a:t>
            </a:r>
          </a:p>
        </p:txBody>
      </p:sp>
      <p:pic>
        <p:nvPicPr>
          <p:cNvPr id="11" name="Picture 10" descr="Screen Shot 2016-01-07 at 1-7-16    4.09.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856" y="3496149"/>
            <a:ext cx="853198" cy="1109730"/>
          </a:xfrm>
          <a:prstGeom prst="rect">
            <a:avLst/>
          </a:prstGeom>
        </p:spPr>
      </p:pic>
      <p:pic>
        <p:nvPicPr>
          <p:cNvPr id="12" name="Picture 11"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8575" y="3763441"/>
            <a:ext cx="1931039" cy="300870"/>
          </a:xfrm>
          <a:prstGeom prst="rect">
            <a:avLst/>
          </a:prstGeom>
        </p:spPr>
      </p:pic>
      <p:sp>
        <p:nvSpPr>
          <p:cNvPr id="22" name="Line 1043"/>
          <p:cNvSpPr>
            <a:spLocks noChangeShapeType="1"/>
          </p:cNvSpPr>
          <p:nvPr/>
        </p:nvSpPr>
        <p:spPr bwMode="auto">
          <a:xfrm flipH="1" flipV="1">
            <a:off x="2408860" y="2426329"/>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3" name="Line 1042"/>
          <p:cNvSpPr>
            <a:spLocks noChangeShapeType="1"/>
          </p:cNvSpPr>
          <p:nvPr/>
        </p:nvSpPr>
        <p:spPr bwMode="auto">
          <a:xfrm flipH="1">
            <a:off x="2776653" y="2426329"/>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Tree>
    <p:extLst>
      <p:ext uri="{BB962C8B-B14F-4D97-AF65-F5344CB8AC3E}">
        <p14:creationId xmlns:p14="http://schemas.microsoft.com/office/powerpoint/2010/main" val="22935758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pic>
        <p:nvPicPr>
          <p:cNvPr id="17" name="Picture 16"/>
          <p:cNvPicPr>
            <a:picLocks noChangeAspect="1"/>
          </p:cNvPicPr>
          <p:nvPr/>
        </p:nvPicPr>
        <p:blipFill>
          <a:blip r:embed="rId2"/>
          <a:stretch>
            <a:fillRect/>
          </a:stretch>
        </p:blipFill>
        <p:spPr>
          <a:xfrm>
            <a:off x="602682" y="3578698"/>
            <a:ext cx="995594" cy="1068211"/>
          </a:xfrm>
          <a:prstGeom prst="rect">
            <a:avLst/>
          </a:prstGeom>
        </p:spPr>
      </p:pic>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pic>
        <p:nvPicPr>
          <p:cNvPr id="18" name="Picture 17"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721" y="3727769"/>
            <a:ext cx="1479609" cy="646490"/>
          </a:xfrm>
          <a:prstGeom prst="rect">
            <a:avLst/>
          </a:prstGeom>
        </p:spPr>
      </p:pic>
      <p:pic>
        <p:nvPicPr>
          <p:cNvPr id="19" name="Picture 18"/>
          <p:cNvPicPr>
            <a:picLocks noChangeAspect="1"/>
          </p:cNvPicPr>
          <p:nvPr/>
        </p:nvPicPr>
        <p:blipFill>
          <a:blip r:embed="rId4"/>
          <a:stretch>
            <a:fillRect/>
          </a:stretch>
        </p:blipFill>
        <p:spPr>
          <a:xfrm>
            <a:off x="7567698" y="1692439"/>
            <a:ext cx="1483954" cy="1218639"/>
          </a:xfrm>
          <a:prstGeom prst="rect">
            <a:avLst/>
          </a:prstGeom>
        </p:spPr>
      </p:pic>
      <p:sp>
        <p:nvSpPr>
          <p:cNvPr id="21" name="TextBox 20"/>
          <p:cNvSpPr txBox="1"/>
          <p:nvPr/>
        </p:nvSpPr>
        <p:spPr>
          <a:xfrm>
            <a:off x="4373873" y="1880356"/>
            <a:ext cx="2650946" cy="523220"/>
          </a:xfrm>
          <a:prstGeom prst="rect">
            <a:avLst/>
          </a:prstGeom>
          <a:noFill/>
        </p:spPr>
        <p:txBody>
          <a:bodyPr wrap="square" rtlCol="0">
            <a:spAutoFit/>
          </a:bodyPr>
          <a:lstStyle/>
          <a:p>
            <a:r>
              <a:rPr lang="en-US" sz="1400" dirty="0" err="1">
                <a:solidFill>
                  <a:srgbClr val="660066"/>
                </a:solidFill>
                <a:cs typeface="Arial"/>
              </a:rPr>
              <a:t>Proton/neutron spin S=1/2 </a:t>
            </a:r>
          </a:p>
          <a:p>
            <a:r>
              <a:rPr lang="en-US" sz="1400" dirty="0" err="1">
                <a:solidFill>
                  <a:srgbClr val="660066"/>
                </a:solidFill>
                <a:cs typeface="Arial"/>
              </a:rPr>
              <a:t>some atomic nuclei have spin </a:t>
            </a:r>
          </a:p>
        </p:txBody>
      </p:sp>
      <p:sp>
        <p:nvSpPr>
          <p:cNvPr id="3" name="Rectangle 2"/>
          <p:cNvSpPr/>
          <p:nvPr/>
        </p:nvSpPr>
        <p:spPr>
          <a:xfrm>
            <a:off x="1439488" y="1783546"/>
            <a:ext cx="2457961" cy="523220"/>
          </a:xfrm>
          <a:prstGeom prst="rect">
            <a:avLst/>
          </a:prstGeom>
        </p:spPr>
        <p:txBody>
          <a:bodyPr wrap="none">
            <a:spAutoFit/>
          </a:bodyPr>
          <a:lstStyle/>
          <a:p>
            <a:r>
              <a:rPr lang="en-US" sz="2800" b="1" i="1" dirty="0" err="1">
                <a:solidFill>
                  <a:srgbClr val="0000FF"/>
                </a:solidFill>
                <a:cs typeface="Arial"/>
              </a:rPr>
              <a:t>Nuclear spins!</a:t>
            </a: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24</a:t>
            </a:fld>
            <a:endParaRPr lang="en-US" dirty="0"/>
          </a:p>
        </p:txBody>
      </p:sp>
      <p:sp>
        <p:nvSpPr>
          <p:cNvPr id="4" name="TextBox 3"/>
          <p:cNvSpPr txBox="1"/>
          <p:nvPr/>
        </p:nvSpPr>
        <p:spPr>
          <a:xfrm>
            <a:off x="757082" y="2950220"/>
            <a:ext cx="6561374" cy="338554"/>
          </a:xfrm>
          <a:prstGeom prst="rect">
            <a:avLst/>
          </a:prstGeom>
          <a:noFill/>
        </p:spPr>
        <p:txBody>
          <a:bodyPr wrap="square" rtlCol="0">
            <a:spAutoFit/>
          </a:bodyPr>
          <a:lstStyle/>
          <a:p>
            <a:r>
              <a:rPr lang="en-US" sz="1600" dirty="0" err="1">
                <a:solidFill>
                  <a:srgbClr val="0000FF"/>
                </a:solidFill>
                <a:cs typeface="Arial"/>
              </a:rPr>
              <a:t>Solvated ions: nuclear spins entangle w/ H</a:t>
            </a:r>
            <a:r>
              <a:rPr lang="en-US" sz="1600" baseline="-25000" dirty="0" err="1">
                <a:solidFill>
                  <a:srgbClr val="0000FF"/>
                </a:solidFill>
                <a:cs typeface="Arial"/>
              </a:rPr>
              <a:t>2</a:t>
            </a:r>
            <a:r>
              <a:rPr lang="en-US" sz="1600" dirty="0" err="1">
                <a:solidFill>
                  <a:srgbClr val="0000FF"/>
                </a:solidFill>
                <a:cs typeface="Arial"/>
              </a:rPr>
              <a:t>O,  “decoherence” time</a:t>
            </a:r>
          </a:p>
        </p:txBody>
      </p:sp>
      <p:pic>
        <p:nvPicPr>
          <p:cNvPr id="11" name="Picture 10" descr="Screen Shot 2016-01-07 at 1-7-16    4.09.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856" y="3496149"/>
            <a:ext cx="853198" cy="1109730"/>
          </a:xfrm>
          <a:prstGeom prst="rect">
            <a:avLst/>
          </a:prstGeom>
        </p:spPr>
      </p:pic>
      <p:pic>
        <p:nvPicPr>
          <p:cNvPr id="12" name="Picture 11"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8575" y="3763441"/>
            <a:ext cx="1931039" cy="300870"/>
          </a:xfrm>
          <a:prstGeom prst="rect">
            <a:avLst/>
          </a:prstGeom>
        </p:spPr>
      </p:pic>
      <p:sp>
        <p:nvSpPr>
          <p:cNvPr id="14" name="TextBox 13"/>
          <p:cNvSpPr txBox="1"/>
          <p:nvPr/>
        </p:nvSpPr>
        <p:spPr>
          <a:xfrm>
            <a:off x="4444872" y="5138633"/>
            <a:ext cx="4368175" cy="400110"/>
          </a:xfrm>
          <a:prstGeom prst="rect">
            <a:avLst/>
          </a:prstGeom>
          <a:noFill/>
        </p:spPr>
        <p:txBody>
          <a:bodyPr wrap="square" rtlCol="0">
            <a:spAutoFit/>
          </a:bodyPr>
          <a:lstStyle/>
          <a:p>
            <a:r>
              <a:rPr lang="en-US" sz="2000" b="1" i="1" dirty="0" err="1">
                <a:solidFill>
                  <a:srgbClr val="0000FF"/>
                </a:solidFill>
                <a:cs typeface="Arial"/>
              </a:rPr>
              <a:t>Li-6 nuclear spin is very isolated!</a:t>
            </a:r>
          </a:p>
        </p:txBody>
      </p:sp>
      <p:pic>
        <p:nvPicPr>
          <p:cNvPr id="15" name="Picture 14" descr="latex-image-1.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3523" y="4481810"/>
            <a:ext cx="1913793" cy="304215"/>
          </a:xfrm>
          <a:prstGeom prst="rect">
            <a:avLst/>
          </a:prstGeom>
        </p:spPr>
      </p:pic>
      <p:sp>
        <p:nvSpPr>
          <p:cNvPr id="20" name="Rectangle 19"/>
          <p:cNvSpPr/>
          <p:nvPr/>
        </p:nvSpPr>
        <p:spPr>
          <a:xfrm>
            <a:off x="5204657" y="4346406"/>
            <a:ext cx="2282392" cy="6305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ine 1043"/>
          <p:cNvSpPr>
            <a:spLocks noChangeShapeType="1"/>
          </p:cNvSpPr>
          <p:nvPr/>
        </p:nvSpPr>
        <p:spPr bwMode="auto">
          <a:xfrm flipH="1" flipV="1">
            <a:off x="2408860" y="2426329"/>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3" name="Line 1042"/>
          <p:cNvSpPr>
            <a:spLocks noChangeShapeType="1"/>
          </p:cNvSpPr>
          <p:nvPr/>
        </p:nvSpPr>
        <p:spPr bwMode="auto">
          <a:xfrm flipH="1">
            <a:off x="2776653" y="2426329"/>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Tree>
    <p:extLst>
      <p:ext uri="{BB962C8B-B14F-4D97-AF65-F5344CB8AC3E}">
        <p14:creationId xmlns:p14="http://schemas.microsoft.com/office/powerpoint/2010/main" val="21954675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pic>
        <p:nvPicPr>
          <p:cNvPr id="17" name="Picture 16"/>
          <p:cNvPicPr>
            <a:picLocks noChangeAspect="1"/>
          </p:cNvPicPr>
          <p:nvPr/>
        </p:nvPicPr>
        <p:blipFill>
          <a:blip r:embed="rId2"/>
          <a:stretch>
            <a:fillRect/>
          </a:stretch>
        </p:blipFill>
        <p:spPr>
          <a:xfrm>
            <a:off x="602682" y="3578698"/>
            <a:ext cx="995594" cy="1068211"/>
          </a:xfrm>
          <a:prstGeom prst="rect">
            <a:avLst/>
          </a:prstGeom>
        </p:spPr>
      </p:pic>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pic>
        <p:nvPicPr>
          <p:cNvPr id="18" name="Picture 17"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721" y="3727769"/>
            <a:ext cx="1479609" cy="646490"/>
          </a:xfrm>
          <a:prstGeom prst="rect">
            <a:avLst/>
          </a:prstGeom>
        </p:spPr>
      </p:pic>
      <p:pic>
        <p:nvPicPr>
          <p:cNvPr id="19" name="Picture 18"/>
          <p:cNvPicPr>
            <a:picLocks noChangeAspect="1"/>
          </p:cNvPicPr>
          <p:nvPr/>
        </p:nvPicPr>
        <p:blipFill>
          <a:blip r:embed="rId4"/>
          <a:stretch>
            <a:fillRect/>
          </a:stretch>
        </p:blipFill>
        <p:spPr>
          <a:xfrm>
            <a:off x="7567698" y="1692439"/>
            <a:ext cx="1483954" cy="1218639"/>
          </a:xfrm>
          <a:prstGeom prst="rect">
            <a:avLst/>
          </a:prstGeom>
        </p:spPr>
      </p:pic>
      <p:sp>
        <p:nvSpPr>
          <p:cNvPr id="21" name="TextBox 20"/>
          <p:cNvSpPr txBox="1"/>
          <p:nvPr/>
        </p:nvSpPr>
        <p:spPr>
          <a:xfrm>
            <a:off x="4373873" y="1880356"/>
            <a:ext cx="2650946" cy="523220"/>
          </a:xfrm>
          <a:prstGeom prst="rect">
            <a:avLst/>
          </a:prstGeom>
          <a:noFill/>
        </p:spPr>
        <p:txBody>
          <a:bodyPr wrap="square" rtlCol="0">
            <a:spAutoFit/>
          </a:bodyPr>
          <a:lstStyle/>
          <a:p>
            <a:r>
              <a:rPr lang="en-US" sz="1400" dirty="0" err="1">
                <a:solidFill>
                  <a:srgbClr val="660066"/>
                </a:solidFill>
                <a:cs typeface="Arial"/>
              </a:rPr>
              <a:t>Proton/neutron spin S=1/2 </a:t>
            </a:r>
          </a:p>
          <a:p>
            <a:r>
              <a:rPr lang="en-US" sz="1400" dirty="0" err="1">
                <a:solidFill>
                  <a:srgbClr val="660066"/>
                </a:solidFill>
                <a:cs typeface="Arial"/>
              </a:rPr>
              <a:t>some atomic nuclei have spin </a:t>
            </a:r>
          </a:p>
        </p:txBody>
      </p:sp>
      <p:sp>
        <p:nvSpPr>
          <p:cNvPr id="3" name="Rectangle 2"/>
          <p:cNvSpPr/>
          <p:nvPr/>
        </p:nvSpPr>
        <p:spPr>
          <a:xfrm>
            <a:off x="1439488" y="1783546"/>
            <a:ext cx="2457961" cy="523220"/>
          </a:xfrm>
          <a:prstGeom prst="rect">
            <a:avLst/>
          </a:prstGeom>
        </p:spPr>
        <p:txBody>
          <a:bodyPr wrap="none">
            <a:spAutoFit/>
          </a:bodyPr>
          <a:lstStyle/>
          <a:p>
            <a:r>
              <a:rPr lang="en-US" sz="2800" b="1" i="1" dirty="0" err="1">
                <a:solidFill>
                  <a:srgbClr val="0000FF"/>
                </a:solidFill>
                <a:cs typeface="Arial"/>
              </a:rPr>
              <a:t>Nuclear spins!</a:t>
            </a: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25</a:t>
            </a:fld>
            <a:endParaRPr lang="en-US" dirty="0"/>
          </a:p>
        </p:txBody>
      </p:sp>
      <p:sp>
        <p:nvSpPr>
          <p:cNvPr id="4" name="TextBox 3"/>
          <p:cNvSpPr txBox="1"/>
          <p:nvPr/>
        </p:nvSpPr>
        <p:spPr>
          <a:xfrm>
            <a:off x="757082" y="2950220"/>
            <a:ext cx="6561374" cy="338554"/>
          </a:xfrm>
          <a:prstGeom prst="rect">
            <a:avLst/>
          </a:prstGeom>
          <a:noFill/>
        </p:spPr>
        <p:txBody>
          <a:bodyPr wrap="square" rtlCol="0">
            <a:spAutoFit/>
          </a:bodyPr>
          <a:lstStyle/>
          <a:p>
            <a:r>
              <a:rPr lang="en-US" sz="1600" dirty="0" err="1">
                <a:solidFill>
                  <a:srgbClr val="0000FF"/>
                </a:solidFill>
                <a:cs typeface="Arial"/>
              </a:rPr>
              <a:t>Solvated ions: nuclear spins entangle w/ H</a:t>
            </a:r>
            <a:r>
              <a:rPr lang="en-US" sz="1600" baseline="-25000" dirty="0" err="1">
                <a:solidFill>
                  <a:srgbClr val="0000FF"/>
                </a:solidFill>
                <a:cs typeface="Arial"/>
              </a:rPr>
              <a:t>2</a:t>
            </a:r>
            <a:r>
              <a:rPr lang="en-US" sz="1600" dirty="0" err="1">
                <a:solidFill>
                  <a:srgbClr val="0000FF"/>
                </a:solidFill>
                <a:cs typeface="Arial"/>
              </a:rPr>
              <a:t>O,  “decoherence” time</a:t>
            </a:r>
          </a:p>
        </p:txBody>
      </p:sp>
      <p:pic>
        <p:nvPicPr>
          <p:cNvPr id="11" name="Picture 10" descr="Screen Shot 2016-01-07 at 1-7-16    4.09.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856" y="3496149"/>
            <a:ext cx="853198" cy="1109730"/>
          </a:xfrm>
          <a:prstGeom prst="rect">
            <a:avLst/>
          </a:prstGeom>
        </p:spPr>
      </p:pic>
      <p:pic>
        <p:nvPicPr>
          <p:cNvPr id="12" name="Picture 11"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8575" y="3763441"/>
            <a:ext cx="1931039" cy="300870"/>
          </a:xfrm>
          <a:prstGeom prst="rect">
            <a:avLst/>
          </a:prstGeom>
        </p:spPr>
      </p:pic>
      <p:pic>
        <p:nvPicPr>
          <p:cNvPr id="15" name="Picture 14" descr="latex-image-1.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3523" y="4481810"/>
            <a:ext cx="1913793" cy="304215"/>
          </a:xfrm>
          <a:prstGeom prst="rect">
            <a:avLst/>
          </a:prstGeom>
        </p:spPr>
      </p:pic>
      <p:sp>
        <p:nvSpPr>
          <p:cNvPr id="20" name="Rectangle 19"/>
          <p:cNvSpPr/>
          <p:nvPr/>
        </p:nvSpPr>
        <p:spPr>
          <a:xfrm>
            <a:off x="5204657" y="4346406"/>
            <a:ext cx="2282392" cy="6305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ine 1043"/>
          <p:cNvSpPr>
            <a:spLocks noChangeShapeType="1"/>
          </p:cNvSpPr>
          <p:nvPr/>
        </p:nvSpPr>
        <p:spPr bwMode="auto">
          <a:xfrm flipH="1" flipV="1">
            <a:off x="2408860" y="2426329"/>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3" name="Line 1042"/>
          <p:cNvSpPr>
            <a:spLocks noChangeShapeType="1"/>
          </p:cNvSpPr>
          <p:nvPr/>
        </p:nvSpPr>
        <p:spPr bwMode="auto">
          <a:xfrm flipH="1">
            <a:off x="2776653" y="2426329"/>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4" name="TextBox 23"/>
          <p:cNvSpPr txBox="1"/>
          <p:nvPr/>
        </p:nvSpPr>
        <p:spPr>
          <a:xfrm>
            <a:off x="4455579" y="5653433"/>
            <a:ext cx="1146170" cy="338554"/>
          </a:xfrm>
          <a:prstGeom prst="rect">
            <a:avLst/>
          </a:prstGeom>
          <a:noFill/>
        </p:spPr>
        <p:txBody>
          <a:bodyPr wrap="square" rtlCol="0">
            <a:spAutoFit/>
          </a:bodyPr>
          <a:lstStyle/>
          <a:p>
            <a:r>
              <a:rPr lang="en-US" sz="1600" dirty="0" err="1">
                <a:solidFill>
                  <a:srgbClr val="0000FF"/>
                </a:solidFill>
                <a:cs typeface="Arial"/>
              </a:rPr>
              <a:t>Li-6 rat... </a:t>
            </a:r>
          </a:p>
        </p:txBody>
      </p:sp>
      <p:pic>
        <p:nvPicPr>
          <p:cNvPr id="25" name="Picture 24" descr="Unknown-1.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7390" y="5115371"/>
            <a:ext cx="1629926" cy="1531568"/>
          </a:xfrm>
          <a:prstGeom prst="rect">
            <a:avLst/>
          </a:prstGeom>
        </p:spPr>
      </p:pic>
    </p:spTree>
    <p:extLst>
      <p:ext uri="{BB962C8B-B14F-4D97-AF65-F5344CB8AC3E}">
        <p14:creationId xmlns:p14="http://schemas.microsoft.com/office/powerpoint/2010/main" val="26917141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96" y="232616"/>
            <a:ext cx="8229600" cy="790113"/>
          </a:xfrm>
        </p:spPr>
        <p:txBody>
          <a:bodyPr>
            <a:noAutofit/>
          </a:bodyPr>
          <a:lstStyle/>
          <a:p>
            <a:r>
              <a:rPr lang="en-US" sz="3200" dirty="0"/>
              <a:t>Quantum processing requires isolated qubits</a:t>
            </a:r>
          </a:p>
        </p:txBody>
      </p:sp>
      <p:pic>
        <p:nvPicPr>
          <p:cNvPr id="17" name="Picture 16"/>
          <p:cNvPicPr>
            <a:picLocks noChangeAspect="1"/>
          </p:cNvPicPr>
          <p:nvPr/>
        </p:nvPicPr>
        <p:blipFill>
          <a:blip r:embed="rId2"/>
          <a:stretch>
            <a:fillRect/>
          </a:stretch>
        </p:blipFill>
        <p:spPr>
          <a:xfrm>
            <a:off x="602682" y="3578698"/>
            <a:ext cx="995594" cy="1068211"/>
          </a:xfrm>
          <a:prstGeom prst="rect">
            <a:avLst/>
          </a:prstGeom>
        </p:spPr>
      </p:pic>
      <p:sp>
        <p:nvSpPr>
          <p:cNvPr id="16" name="TextBox 15"/>
          <p:cNvSpPr txBox="1"/>
          <p:nvPr/>
        </p:nvSpPr>
        <p:spPr>
          <a:xfrm>
            <a:off x="747030" y="1022729"/>
            <a:ext cx="8154515" cy="400110"/>
          </a:xfrm>
          <a:prstGeom prst="rect">
            <a:avLst/>
          </a:prstGeom>
          <a:noFill/>
        </p:spPr>
        <p:txBody>
          <a:bodyPr wrap="square" rtlCol="0">
            <a:spAutoFit/>
          </a:bodyPr>
          <a:lstStyle/>
          <a:p>
            <a:r>
              <a:rPr lang="en-US" sz="2000" dirty="0" err="1">
                <a:solidFill>
                  <a:srgbClr val="660066"/>
                </a:solidFill>
                <a:cs typeface="Arial"/>
              </a:rPr>
              <a:t>What is isolated from wet environment in biology?     </a:t>
            </a:r>
            <a:endParaRPr lang="en-US" sz="2000" b="1" i="1" dirty="0" err="1">
              <a:solidFill>
                <a:srgbClr val="660066"/>
              </a:solidFill>
              <a:cs typeface="Arial"/>
            </a:endParaRPr>
          </a:p>
        </p:txBody>
      </p:sp>
      <p:pic>
        <p:nvPicPr>
          <p:cNvPr id="18" name="Picture 17"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721" y="3727769"/>
            <a:ext cx="1479609" cy="646490"/>
          </a:xfrm>
          <a:prstGeom prst="rect">
            <a:avLst/>
          </a:prstGeom>
        </p:spPr>
      </p:pic>
      <p:pic>
        <p:nvPicPr>
          <p:cNvPr id="19" name="Picture 18"/>
          <p:cNvPicPr>
            <a:picLocks noChangeAspect="1"/>
          </p:cNvPicPr>
          <p:nvPr/>
        </p:nvPicPr>
        <p:blipFill>
          <a:blip r:embed="rId4"/>
          <a:stretch>
            <a:fillRect/>
          </a:stretch>
        </p:blipFill>
        <p:spPr>
          <a:xfrm>
            <a:off x="7567698" y="1692439"/>
            <a:ext cx="1483954" cy="1218639"/>
          </a:xfrm>
          <a:prstGeom prst="rect">
            <a:avLst/>
          </a:prstGeom>
        </p:spPr>
      </p:pic>
      <p:sp>
        <p:nvSpPr>
          <p:cNvPr id="21" name="TextBox 20"/>
          <p:cNvSpPr txBox="1"/>
          <p:nvPr/>
        </p:nvSpPr>
        <p:spPr>
          <a:xfrm>
            <a:off x="4373873" y="1880356"/>
            <a:ext cx="2650946" cy="523220"/>
          </a:xfrm>
          <a:prstGeom prst="rect">
            <a:avLst/>
          </a:prstGeom>
          <a:noFill/>
        </p:spPr>
        <p:txBody>
          <a:bodyPr wrap="square" rtlCol="0">
            <a:spAutoFit/>
          </a:bodyPr>
          <a:lstStyle/>
          <a:p>
            <a:r>
              <a:rPr lang="en-US" sz="1400" dirty="0" err="1">
                <a:solidFill>
                  <a:srgbClr val="660066"/>
                </a:solidFill>
                <a:cs typeface="Arial"/>
              </a:rPr>
              <a:t>Proton/neutron spin S=1/2 </a:t>
            </a:r>
          </a:p>
          <a:p>
            <a:r>
              <a:rPr lang="en-US" sz="1400" dirty="0" err="1">
                <a:solidFill>
                  <a:srgbClr val="660066"/>
                </a:solidFill>
                <a:cs typeface="Arial"/>
              </a:rPr>
              <a:t>some atomic nuclei have spin </a:t>
            </a:r>
          </a:p>
        </p:txBody>
      </p:sp>
      <p:sp>
        <p:nvSpPr>
          <p:cNvPr id="3" name="Rectangle 2"/>
          <p:cNvSpPr/>
          <p:nvPr/>
        </p:nvSpPr>
        <p:spPr>
          <a:xfrm>
            <a:off x="1439488" y="1783546"/>
            <a:ext cx="2457961" cy="523220"/>
          </a:xfrm>
          <a:prstGeom prst="rect">
            <a:avLst/>
          </a:prstGeom>
        </p:spPr>
        <p:txBody>
          <a:bodyPr wrap="none">
            <a:spAutoFit/>
          </a:bodyPr>
          <a:lstStyle/>
          <a:p>
            <a:r>
              <a:rPr lang="en-US" sz="2800" b="1" i="1" dirty="0" err="1">
                <a:solidFill>
                  <a:srgbClr val="0000FF"/>
                </a:solidFill>
                <a:cs typeface="Arial"/>
              </a:rPr>
              <a:t>Nuclear spins!</a:t>
            </a: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26</a:t>
            </a:fld>
            <a:endParaRPr lang="en-US" dirty="0"/>
          </a:p>
        </p:txBody>
      </p:sp>
      <p:sp>
        <p:nvSpPr>
          <p:cNvPr id="4" name="TextBox 3"/>
          <p:cNvSpPr txBox="1"/>
          <p:nvPr/>
        </p:nvSpPr>
        <p:spPr>
          <a:xfrm>
            <a:off x="757082" y="2950220"/>
            <a:ext cx="6561374" cy="338554"/>
          </a:xfrm>
          <a:prstGeom prst="rect">
            <a:avLst/>
          </a:prstGeom>
          <a:noFill/>
        </p:spPr>
        <p:txBody>
          <a:bodyPr wrap="square" rtlCol="0">
            <a:spAutoFit/>
          </a:bodyPr>
          <a:lstStyle/>
          <a:p>
            <a:r>
              <a:rPr lang="en-US" sz="1600" dirty="0" err="1">
                <a:solidFill>
                  <a:srgbClr val="0000FF"/>
                </a:solidFill>
                <a:cs typeface="Arial"/>
              </a:rPr>
              <a:t>Solvated ions: nuclear spins entangle w/ H</a:t>
            </a:r>
            <a:r>
              <a:rPr lang="en-US" sz="1600" baseline="-25000" dirty="0" err="1">
                <a:solidFill>
                  <a:srgbClr val="0000FF"/>
                </a:solidFill>
                <a:cs typeface="Arial"/>
              </a:rPr>
              <a:t>2</a:t>
            </a:r>
            <a:r>
              <a:rPr lang="en-US" sz="1600" dirty="0" err="1">
                <a:solidFill>
                  <a:srgbClr val="0000FF"/>
                </a:solidFill>
                <a:cs typeface="Arial"/>
              </a:rPr>
              <a:t>O,  “decoherence” time</a:t>
            </a:r>
          </a:p>
        </p:txBody>
      </p:sp>
      <p:pic>
        <p:nvPicPr>
          <p:cNvPr id="11" name="Picture 10" descr="Screen Shot 2016-01-07 at 1-7-16    4.09.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856" y="3496149"/>
            <a:ext cx="853198" cy="1109730"/>
          </a:xfrm>
          <a:prstGeom prst="rect">
            <a:avLst/>
          </a:prstGeom>
        </p:spPr>
      </p:pic>
      <p:pic>
        <p:nvPicPr>
          <p:cNvPr id="12" name="Picture 11"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8575" y="3763441"/>
            <a:ext cx="1931039" cy="300870"/>
          </a:xfrm>
          <a:prstGeom prst="rect">
            <a:avLst/>
          </a:prstGeom>
        </p:spPr>
      </p:pic>
      <p:pic>
        <p:nvPicPr>
          <p:cNvPr id="15" name="Picture 14" descr="latex-image-1.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3523" y="4481810"/>
            <a:ext cx="1913793" cy="304215"/>
          </a:xfrm>
          <a:prstGeom prst="rect">
            <a:avLst/>
          </a:prstGeom>
        </p:spPr>
      </p:pic>
      <p:sp>
        <p:nvSpPr>
          <p:cNvPr id="20" name="Rectangle 19"/>
          <p:cNvSpPr/>
          <p:nvPr/>
        </p:nvSpPr>
        <p:spPr>
          <a:xfrm>
            <a:off x="5204657" y="4346406"/>
            <a:ext cx="2282392" cy="6305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ine 1043"/>
          <p:cNvSpPr>
            <a:spLocks noChangeShapeType="1"/>
          </p:cNvSpPr>
          <p:nvPr/>
        </p:nvSpPr>
        <p:spPr bwMode="auto">
          <a:xfrm flipH="1" flipV="1">
            <a:off x="2408860" y="2426329"/>
            <a:ext cx="0" cy="285750"/>
          </a:xfrm>
          <a:prstGeom prst="line">
            <a:avLst/>
          </a:prstGeom>
          <a:noFill/>
          <a:ln w="19050">
            <a:solidFill>
              <a:srgbClr val="0000FF"/>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3" name="Line 1042"/>
          <p:cNvSpPr>
            <a:spLocks noChangeShapeType="1"/>
          </p:cNvSpPr>
          <p:nvPr/>
        </p:nvSpPr>
        <p:spPr bwMode="auto">
          <a:xfrm flipH="1">
            <a:off x="2776653" y="2426329"/>
            <a:ext cx="0" cy="285750"/>
          </a:xfrm>
          <a:prstGeom prst="line">
            <a:avLst/>
          </a:prstGeom>
          <a:noFill/>
          <a:ln w="19050">
            <a:solidFill>
              <a:srgbClr val="FF00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300" tIns="57150" rIns="114300" bIns="57150" anchor="ctr"/>
          <a:lstStyle/>
          <a:p>
            <a:pPr>
              <a:defRPr/>
            </a:pPr>
            <a:endParaRPr lang="en-US" sz="2300"/>
          </a:p>
        </p:txBody>
      </p:sp>
      <p:sp>
        <p:nvSpPr>
          <p:cNvPr id="24" name="TextBox 23"/>
          <p:cNvSpPr txBox="1"/>
          <p:nvPr/>
        </p:nvSpPr>
        <p:spPr>
          <a:xfrm>
            <a:off x="311542" y="5736919"/>
            <a:ext cx="8740110" cy="461665"/>
          </a:xfrm>
          <a:prstGeom prst="rect">
            <a:avLst/>
          </a:prstGeom>
          <a:noFill/>
        </p:spPr>
        <p:txBody>
          <a:bodyPr wrap="square" rtlCol="0">
            <a:spAutoFit/>
          </a:bodyPr>
          <a:lstStyle/>
          <a:p>
            <a:r>
              <a:rPr lang="en-US" sz="2400" dirty="0" err="1" smtClean="0">
                <a:solidFill>
                  <a:srgbClr val="0000FF"/>
                </a:solidFill>
                <a:latin typeface="Arial"/>
                <a:cs typeface="Arial"/>
              </a:rPr>
              <a:t>Quantum processing w/ </a:t>
            </a:r>
            <a:r>
              <a:rPr lang="en-US" sz="2400" b="1" i="1" dirty="0" err="1" smtClean="0">
                <a:solidFill>
                  <a:srgbClr val="0000FF"/>
                </a:solidFill>
                <a:latin typeface="Arial"/>
                <a:cs typeface="Arial"/>
              </a:rPr>
              <a:t>nuclear spins </a:t>
            </a:r>
            <a:r>
              <a:rPr lang="en-US" sz="2400" dirty="0" err="1" smtClean="0">
                <a:solidFill>
                  <a:srgbClr val="0000FF"/>
                </a:solidFill>
                <a:latin typeface="Arial"/>
                <a:cs typeface="Arial"/>
              </a:rPr>
              <a:t>operative in the brain?</a:t>
            </a:r>
          </a:p>
        </p:txBody>
      </p:sp>
    </p:spTree>
    <p:extLst>
      <p:ext uri="{BB962C8B-B14F-4D97-AF65-F5344CB8AC3E}">
        <p14:creationId xmlns:p14="http://schemas.microsoft.com/office/powerpoint/2010/main" val="41905250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867026"/>
          </a:xfrm>
        </p:spPr>
        <p:txBody>
          <a:bodyPr>
            <a:noAutofit/>
          </a:bodyPr>
          <a:lstStyle/>
          <a:p>
            <a:r>
              <a:rPr lang="en-US" sz="3200" dirty="0" err="1">
                <a:cs typeface="Arial"/>
              </a:rPr>
              <a:t>Nuclear-spin Quantum Processing in the Brain</a:t>
            </a:r>
            <a:endParaRPr lang="en-US" sz="3200"/>
          </a:p>
        </p:txBody>
      </p:sp>
      <p:sp>
        <p:nvSpPr>
          <p:cNvPr id="3" name="Rectangle 2"/>
          <p:cNvSpPr/>
          <p:nvPr/>
        </p:nvSpPr>
        <p:spPr>
          <a:xfrm>
            <a:off x="794801" y="1866481"/>
            <a:ext cx="7446432" cy="2123658"/>
          </a:xfrm>
          <a:prstGeom prst="rect">
            <a:avLst/>
          </a:prstGeom>
        </p:spPr>
        <p:txBody>
          <a:bodyPr wrap="square">
            <a:spAutoFit/>
          </a:bodyPr>
          <a:lstStyle/>
          <a:p>
            <a:r>
              <a:rPr lang="en-US">
                <a:solidFill>
                  <a:srgbClr val="0000FF"/>
                </a:solidFill>
                <a:latin typeface="Arial"/>
                <a:cs typeface="Arial"/>
              </a:rPr>
              <a:t>Requires many (seemingly) unrealizable conditions; </a:t>
            </a:r>
          </a:p>
          <a:p>
            <a:endParaRPr lang="en-US" sz="1600">
              <a:solidFill>
                <a:srgbClr val="660066"/>
              </a:solidFill>
              <a:latin typeface="Arial"/>
              <a:cs typeface="Arial"/>
            </a:endParaRPr>
          </a:p>
          <a:p>
            <a:pPr marL="400050" indent="-400050">
              <a:buAutoNum type="romanLcParenBoth"/>
            </a:pPr>
            <a:r>
              <a:rPr lang="en-US" sz="1400">
                <a:solidFill>
                  <a:srgbClr val="660066"/>
                </a:solidFill>
                <a:latin typeface="Arial"/>
                <a:cs typeface="Arial"/>
              </a:rPr>
              <a:t>Biological element w/ </a:t>
            </a:r>
            <a:r>
              <a:rPr lang="en-US" sz="1400" b="1">
                <a:solidFill>
                  <a:srgbClr val="660066"/>
                </a:solidFill>
                <a:latin typeface="Arial"/>
                <a:cs typeface="Arial"/>
              </a:rPr>
              <a:t>very </a:t>
            </a:r>
            <a:r>
              <a:rPr lang="en-US" sz="1400">
                <a:solidFill>
                  <a:srgbClr val="660066"/>
                </a:solidFill>
                <a:latin typeface="Arial"/>
                <a:cs typeface="Arial"/>
              </a:rPr>
              <a:t>isolated nuclear spin:  </a:t>
            </a:r>
            <a:r>
              <a:rPr lang="en-US" sz="1400" b="1">
                <a:solidFill>
                  <a:srgbClr val="660066"/>
                </a:solidFill>
                <a:latin typeface="Arial"/>
                <a:cs typeface="Arial"/>
              </a:rPr>
              <a:t>A Neural Qubit</a:t>
            </a:r>
          </a:p>
          <a:p>
            <a:pPr marL="400050" indent="-400050">
              <a:buAutoNum type="romanLcParenBoth"/>
            </a:pPr>
            <a:r>
              <a:rPr lang="en-US" sz="1400">
                <a:solidFill>
                  <a:srgbClr val="660066"/>
                </a:solidFill>
                <a:latin typeface="Arial"/>
                <a:cs typeface="Arial"/>
              </a:rPr>
              <a:t>Mechanism for </a:t>
            </a:r>
            <a:r>
              <a:rPr lang="en-US" sz="1400" b="1">
                <a:solidFill>
                  <a:srgbClr val="660066"/>
                </a:solidFill>
                <a:latin typeface="Arial"/>
                <a:cs typeface="Arial"/>
              </a:rPr>
              <a:t>entangling pairs </a:t>
            </a:r>
            <a:r>
              <a:rPr lang="en-US" sz="1400">
                <a:solidFill>
                  <a:srgbClr val="660066"/>
                </a:solidFill>
                <a:latin typeface="Arial"/>
                <a:cs typeface="Arial"/>
              </a:rPr>
              <a:t>of nuclear spins</a:t>
            </a:r>
          </a:p>
          <a:p>
            <a:pPr marL="400050" indent="-400050">
              <a:buFontTx/>
              <a:buAutoNum type="romanLcParenBoth"/>
            </a:pPr>
            <a:r>
              <a:rPr lang="en-US" sz="1400">
                <a:solidFill>
                  <a:srgbClr val="660066"/>
                </a:solidFill>
                <a:cs typeface="Arial"/>
              </a:rPr>
              <a:t>Mechanism for </a:t>
            </a:r>
            <a:r>
              <a:rPr lang="en-US" sz="1400" b="1">
                <a:solidFill>
                  <a:srgbClr val="660066"/>
                </a:solidFill>
                <a:cs typeface="Arial"/>
              </a:rPr>
              <a:t>quantum processing </a:t>
            </a:r>
            <a:r>
              <a:rPr lang="en-US" sz="1400">
                <a:solidFill>
                  <a:srgbClr val="660066"/>
                </a:solidFill>
                <a:cs typeface="Arial"/>
              </a:rPr>
              <a:t>qubits</a:t>
            </a:r>
          </a:p>
          <a:p>
            <a:pPr marL="400050" indent="-400050">
              <a:buAutoNum type="romanLcParenBoth"/>
            </a:pPr>
            <a:r>
              <a:rPr lang="en-US" sz="1400">
                <a:solidFill>
                  <a:srgbClr val="660066"/>
                </a:solidFill>
                <a:cs typeface="Arial"/>
              </a:rPr>
              <a:t>Method for </a:t>
            </a:r>
            <a:r>
              <a:rPr lang="en-US" sz="1400" b="1">
                <a:solidFill>
                  <a:srgbClr val="660066"/>
                </a:solidFill>
                <a:cs typeface="Arial"/>
              </a:rPr>
              <a:t>Quantum-biochemical transduction</a:t>
            </a:r>
            <a:r>
              <a:rPr lang="en-US" sz="1400">
                <a:solidFill>
                  <a:srgbClr val="660066"/>
                </a:solidFill>
                <a:cs typeface="Arial"/>
              </a:rPr>
              <a:t>...</a:t>
            </a:r>
          </a:p>
          <a:p>
            <a:pPr marL="400050" indent="-400050">
              <a:buAutoNum type="romanLcParenBoth"/>
            </a:pPr>
            <a:r>
              <a:rPr lang="en-US" sz="1400">
                <a:solidFill>
                  <a:srgbClr val="660066"/>
                </a:solidFill>
                <a:cs typeface="Arial"/>
              </a:rPr>
              <a:t>....</a:t>
            </a:r>
          </a:p>
          <a:p>
            <a:endParaRPr lang="en-US" sz="1400">
              <a:solidFill>
                <a:srgbClr val="660066"/>
              </a:solidFill>
              <a:latin typeface="Arial"/>
              <a:cs typeface="Arial"/>
            </a:endParaRPr>
          </a:p>
          <a:p>
            <a:endParaRPr lang="en-US" sz="1400" b="1">
              <a:solidFill>
                <a:srgbClr val="0000FF"/>
              </a:solidFill>
              <a:latin typeface="Arial"/>
              <a:cs typeface="Arial"/>
            </a:endParaRPr>
          </a:p>
        </p:txBody>
      </p:sp>
      <p:sp>
        <p:nvSpPr>
          <p:cNvPr id="5" name="TextBox 4"/>
          <p:cNvSpPr txBox="1"/>
          <p:nvPr/>
        </p:nvSpPr>
        <p:spPr>
          <a:xfrm>
            <a:off x="794801" y="4150870"/>
            <a:ext cx="5121752" cy="369332"/>
          </a:xfrm>
          <a:prstGeom prst="rect">
            <a:avLst/>
          </a:prstGeom>
          <a:noFill/>
        </p:spPr>
        <p:txBody>
          <a:bodyPr wrap="none" rtlCol="0">
            <a:spAutoFit/>
          </a:bodyPr>
          <a:lstStyle/>
          <a:p>
            <a:r>
              <a:rPr lang="en-US" b="1">
                <a:solidFill>
                  <a:srgbClr val="660066"/>
                </a:solidFill>
                <a:cs typeface="Arial"/>
              </a:rPr>
              <a:t>Can such conditions be fulfilled (in biology)?</a:t>
            </a:r>
          </a:p>
        </p:txBody>
      </p:sp>
    </p:spTree>
    <p:extLst>
      <p:ext uri="{BB962C8B-B14F-4D97-AF65-F5344CB8AC3E}">
        <p14:creationId xmlns:p14="http://schemas.microsoft.com/office/powerpoint/2010/main" val="32737495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867026"/>
          </a:xfrm>
        </p:spPr>
        <p:txBody>
          <a:bodyPr>
            <a:noAutofit/>
          </a:bodyPr>
          <a:lstStyle/>
          <a:p>
            <a:r>
              <a:rPr lang="en-US" sz="3200" dirty="0" err="1">
                <a:cs typeface="Arial"/>
              </a:rPr>
              <a:t>Nuclear-spin Quantum Processing in the Brain</a:t>
            </a:r>
            <a:endParaRPr lang="en-US" sz="3200"/>
          </a:p>
        </p:txBody>
      </p:sp>
      <p:sp>
        <p:nvSpPr>
          <p:cNvPr id="3" name="Rectangle 2"/>
          <p:cNvSpPr/>
          <p:nvPr/>
        </p:nvSpPr>
        <p:spPr>
          <a:xfrm>
            <a:off x="794801" y="1866481"/>
            <a:ext cx="7446432" cy="2123658"/>
          </a:xfrm>
          <a:prstGeom prst="rect">
            <a:avLst/>
          </a:prstGeom>
        </p:spPr>
        <p:txBody>
          <a:bodyPr wrap="square">
            <a:spAutoFit/>
          </a:bodyPr>
          <a:lstStyle/>
          <a:p>
            <a:r>
              <a:rPr lang="en-US">
                <a:solidFill>
                  <a:srgbClr val="0000FF"/>
                </a:solidFill>
                <a:latin typeface="Arial"/>
                <a:cs typeface="Arial"/>
              </a:rPr>
              <a:t>Requires many (seemingly) unrealizable conditions; </a:t>
            </a:r>
          </a:p>
          <a:p>
            <a:endParaRPr lang="en-US" sz="1600">
              <a:solidFill>
                <a:srgbClr val="660066"/>
              </a:solidFill>
              <a:latin typeface="Arial"/>
              <a:cs typeface="Arial"/>
            </a:endParaRPr>
          </a:p>
          <a:p>
            <a:pPr marL="400050" indent="-400050">
              <a:buAutoNum type="romanLcParenBoth"/>
            </a:pPr>
            <a:r>
              <a:rPr lang="en-US" sz="1400">
                <a:solidFill>
                  <a:srgbClr val="660066"/>
                </a:solidFill>
                <a:latin typeface="Arial"/>
                <a:cs typeface="Arial"/>
              </a:rPr>
              <a:t>Biological element w/ </a:t>
            </a:r>
            <a:r>
              <a:rPr lang="en-US" sz="1400" b="1">
                <a:solidFill>
                  <a:srgbClr val="660066"/>
                </a:solidFill>
                <a:latin typeface="Arial"/>
                <a:cs typeface="Arial"/>
              </a:rPr>
              <a:t>very </a:t>
            </a:r>
            <a:r>
              <a:rPr lang="en-US" sz="1400">
                <a:solidFill>
                  <a:srgbClr val="660066"/>
                </a:solidFill>
                <a:latin typeface="Arial"/>
                <a:cs typeface="Arial"/>
              </a:rPr>
              <a:t>isolated nuclear spin:  </a:t>
            </a:r>
            <a:r>
              <a:rPr lang="en-US" sz="1400" b="1">
                <a:solidFill>
                  <a:srgbClr val="660066"/>
                </a:solidFill>
                <a:latin typeface="Arial"/>
                <a:cs typeface="Arial"/>
              </a:rPr>
              <a:t>A Neural Qubit</a:t>
            </a:r>
          </a:p>
          <a:p>
            <a:pPr marL="400050" indent="-400050">
              <a:buAutoNum type="romanLcParenBoth"/>
            </a:pPr>
            <a:r>
              <a:rPr lang="en-US" sz="1400">
                <a:solidFill>
                  <a:srgbClr val="660066"/>
                </a:solidFill>
                <a:latin typeface="Arial"/>
                <a:cs typeface="Arial"/>
              </a:rPr>
              <a:t>Mechanism for </a:t>
            </a:r>
            <a:r>
              <a:rPr lang="en-US" sz="1400" b="1">
                <a:solidFill>
                  <a:srgbClr val="660066"/>
                </a:solidFill>
                <a:latin typeface="Arial"/>
                <a:cs typeface="Arial"/>
              </a:rPr>
              <a:t>entangling pairs </a:t>
            </a:r>
            <a:r>
              <a:rPr lang="en-US" sz="1400">
                <a:solidFill>
                  <a:srgbClr val="660066"/>
                </a:solidFill>
                <a:latin typeface="Arial"/>
                <a:cs typeface="Arial"/>
              </a:rPr>
              <a:t>of nuclear spins</a:t>
            </a:r>
          </a:p>
          <a:p>
            <a:pPr marL="400050" indent="-400050">
              <a:buFontTx/>
              <a:buAutoNum type="romanLcParenBoth"/>
            </a:pPr>
            <a:r>
              <a:rPr lang="en-US" sz="1400">
                <a:solidFill>
                  <a:srgbClr val="660066"/>
                </a:solidFill>
                <a:cs typeface="Arial"/>
              </a:rPr>
              <a:t>Mechanism for </a:t>
            </a:r>
            <a:r>
              <a:rPr lang="en-US" sz="1400" b="1">
                <a:solidFill>
                  <a:srgbClr val="660066"/>
                </a:solidFill>
                <a:cs typeface="Arial"/>
              </a:rPr>
              <a:t>quantum processing </a:t>
            </a:r>
            <a:r>
              <a:rPr lang="en-US" sz="1400">
                <a:solidFill>
                  <a:srgbClr val="660066"/>
                </a:solidFill>
                <a:cs typeface="Arial"/>
              </a:rPr>
              <a:t>qubits</a:t>
            </a:r>
          </a:p>
          <a:p>
            <a:pPr marL="400050" indent="-400050">
              <a:buAutoNum type="romanLcParenBoth"/>
            </a:pPr>
            <a:r>
              <a:rPr lang="en-US" sz="1400">
                <a:solidFill>
                  <a:srgbClr val="660066"/>
                </a:solidFill>
                <a:cs typeface="Arial"/>
              </a:rPr>
              <a:t>Method for </a:t>
            </a:r>
            <a:r>
              <a:rPr lang="en-US" sz="1400" b="1">
                <a:solidFill>
                  <a:srgbClr val="660066"/>
                </a:solidFill>
                <a:cs typeface="Arial"/>
              </a:rPr>
              <a:t>Quantum-biochemical transduction</a:t>
            </a:r>
            <a:r>
              <a:rPr lang="en-US" sz="1400">
                <a:solidFill>
                  <a:srgbClr val="660066"/>
                </a:solidFill>
                <a:cs typeface="Arial"/>
              </a:rPr>
              <a:t>...</a:t>
            </a:r>
          </a:p>
          <a:p>
            <a:pPr marL="400050" indent="-400050">
              <a:buAutoNum type="romanLcParenBoth"/>
            </a:pPr>
            <a:r>
              <a:rPr lang="en-US" sz="1400">
                <a:solidFill>
                  <a:srgbClr val="660066"/>
                </a:solidFill>
                <a:cs typeface="Arial"/>
              </a:rPr>
              <a:t>....</a:t>
            </a:r>
          </a:p>
          <a:p>
            <a:endParaRPr lang="en-US" sz="1400">
              <a:solidFill>
                <a:srgbClr val="660066"/>
              </a:solidFill>
              <a:latin typeface="Arial"/>
              <a:cs typeface="Arial"/>
            </a:endParaRPr>
          </a:p>
          <a:p>
            <a:endParaRPr lang="en-US" sz="1400" b="1">
              <a:solidFill>
                <a:srgbClr val="0000FF"/>
              </a:solidFill>
              <a:latin typeface="Arial"/>
              <a:cs typeface="Arial"/>
            </a:endParaRPr>
          </a:p>
        </p:txBody>
      </p:sp>
      <p:sp>
        <p:nvSpPr>
          <p:cNvPr id="5" name="TextBox 4"/>
          <p:cNvSpPr txBox="1"/>
          <p:nvPr/>
        </p:nvSpPr>
        <p:spPr>
          <a:xfrm>
            <a:off x="794801" y="4150870"/>
            <a:ext cx="5121752" cy="369332"/>
          </a:xfrm>
          <a:prstGeom prst="rect">
            <a:avLst/>
          </a:prstGeom>
          <a:noFill/>
        </p:spPr>
        <p:txBody>
          <a:bodyPr wrap="none" rtlCol="0">
            <a:spAutoFit/>
          </a:bodyPr>
          <a:lstStyle/>
          <a:p>
            <a:r>
              <a:rPr lang="en-US" b="1">
                <a:solidFill>
                  <a:srgbClr val="660066"/>
                </a:solidFill>
                <a:cs typeface="Arial"/>
              </a:rPr>
              <a:t>Can such conditions be fulfilled (in biology)?</a:t>
            </a:r>
          </a:p>
        </p:txBody>
      </p:sp>
      <p:sp>
        <p:nvSpPr>
          <p:cNvPr id="6" name="TextBox 5"/>
          <p:cNvSpPr txBox="1"/>
          <p:nvPr/>
        </p:nvSpPr>
        <p:spPr>
          <a:xfrm>
            <a:off x="760996" y="5601285"/>
            <a:ext cx="5711895" cy="523220"/>
          </a:xfrm>
          <a:prstGeom prst="rect">
            <a:avLst/>
          </a:prstGeom>
          <a:noFill/>
        </p:spPr>
        <p:txBody>
          <a:bodyPr wrap="none" rtlCol="0">
            <a:spAutoFit/>
          </a:bodyPr>
          <a:lstStyle/>
          <a:p>
            <a:r>
              <a:rPr lang="en-US" sz="2800" b="1" dirty="0" err="1" smtClean="0">
                <a:solidFill>
                  <a:srgbClr val="0000FF"/>
                </a:solidFill>
                <a:latin typeface="Arial"/>
                <a:cs typeface="Arial"/>
              </a:rPr>
              <a:t>Approach:  Reverse engineering</a:t>
            </a:r>
          </a:p>
        </p:txBody>
      </p:sp>
    </p:spTree>
    <p:extLst>
      <p:ext uri="{BB962C8B-B14F-4D97-AF65-F5344CB8AC3E}">
        <p14:creationId xmlns:p14="http://schemas.microsoft.com/office/powerpoint/2010/main" val="18737971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Neural Qubit?</a:t>
            </a:r>
          </a:p>
        </p:txBody>
      </p:sp>
      <p:sp>
        <p:nvSpPr>
          <p:cNvPr id="4" name="TextBox 3"/>
          <p:cNvSpPr txBox="1"/>
          <p:nvPr/>
        </p:nvSpPr>
        <p:spPr>
          <a:xfrm>
            <a:off x="457200" y="4132111"/>
            <a:ext cx="3863959" cy="584776"/>
          </a:xfrm>
          <a:prstGeom prst="rect">
            <a:avLst/>
          </a:prstGeom>
          <a:noFill/>
        </p:spPr>
        <p:txBody>
          <a:bodyPr wrap="none" rtlCol="0">
            <a:spAutoFit/>
          </a:bodyPr>
          <a:lstStyle/>
          <a:p>
            <a:r>
              <a:rPr lang="en-US" sz="1600" dirty="0" err="1" smtClean="0">
                <a:solidFill>
                  <a:srgbClr val="0000FF"/>
                </a:solidFill>
                <a:latin typeface="Arial"/>
                <a:cs typeface="Arial"/>
              </a:rPr>
              <a:t>Bio-chemical elements:  C  H  N  O  P  S</a:t>
            </a:r>
          </a:p>
          <a:p>
            <a:r>
              <a:rPr lang="en-US" sz="1600" dirty="0" err="1">
                <a:solidFill>
                  <a:srgbClr val="0000FF"/>
                </a:solidFill>
                <a:latin typeface="Arial"/>
                <a:cs typeface="Arial"/>
              </a:rPr>
              <a:t>Bio-electrical ions:  Na  K  Ca  Cl  Mg</a:t>
            </a:r>
          </a:p>
        </p:txBody>
      </p:sp>
      <p:sp>
        <p:nvSpPr>
          <p:cNvPr id="12" name="TextBox 11"/>
          <p:cNvSpPr txBox="1"/>
          <p:nvPr/>
        </p:nvSpPr>
        <p:spPr>
          <a:xfrm>
            <a:off x="457200" y="1552668"/>
            <a:ext cx="8686800" cy="677108"/>
          </a:xfrm>
          <a:prstGeom prst="rect">
            <a:avLst/>
          </a:prstGeom>
          <a:noFill/>
        </p:spPr>
        <p:txBody>
          <a:bodyPr wrap="square" rtlCol="0">
            <a:spAutoFit/>
          </a:bodyPr>
          <a:lstStyle/>
          <a:p>
            <a:r>
              <a:rPr lang="en-US" sz="2000" dirty="0" err="1">
                <a:solidFill>
                  <a:srgbClr val="0000FF"/>
                </a:solidFill>
                <a:latin typeface="Arial"/>
                <a:cs typeface="Arial"/>
              </a:rPr>
              <a:t>C</a:t>
            </a:r>
            <a:r>
              <a:rPr lang="en-US" sz="2000" dirty="0" err="1" smtClean="0">
                <a:solidFill>
                  <a:srgbClr val="0000FF"/>
                </a:solidFill>
                <a:latin typeface="Arial"/>
                <a:cs typeface="Arial"/>
              </a:rPr>
              <a:t>ommon biological atom w/ long nuclear-spin entanglement time?</a:t>
            </a:r>
          </a:p>
          <a:p>
            <a:endParaRPr lang="en-US" dirty="0" err="1">
              <a:solidFill>
                <a:srgbClr val="660066"/>
              </a:solidFill>
              <a:latin typeface="Arial"/>
              <a:cs typeface="Arial"/>
            </a:endParaRPr>
          </a:p>
        </p:txBody>
      </p:sp>
      <p:sp>
        <p:nvSpPr>
          <p:cNvPr id="10" name="TextBox 9"/>
          <p:cNvSpPr txBox="1"/>
          <p:nvPr/>
        </p:nvSpPr>
        <p:spPr>
          <a:xfrm>
            <a:off x="2707896" y="2324296"/>
            <a:ext cx="2613892" cy="400110"/>
          </a:xfrm>
          <a:prstGeom prst="rect">
            <a:avLst/>
          </a:prstGeom>
          <a:noFill/>
        </p:spPr>
        <p:txBody>
          <a:bodyPr wrap="none" rtlCol="0">
            <a:spAutoFit/>
          </a:bodyPr>
          <a:lstStyle/>
          <a:p>
            <a:r>
              <a:rPr lang="en-US" sz="2000" dirty="0" err="1">
                <a:solidFill>
                  <a:srgbClr val="660066"/>
                </a:solidFill>
                <a:latin typeface="Arial"/>
                <a:cs typeface="Arial"/>
              </a:rPr>
              <a:t>Atom with spin S=1/2</a:t>
            </a:r>
          </a:p>
        </p:txBody>
      </p:sp>
    </p:spTree>
    <p:extLst>
      <p:ext uri="{BB962C8B-B14F-4D97-AF65-F5344CB8AC3E}">
        <p14:creationId xmlns:p14="http://schemas.microsoft.com/office/powerpoint/2010/main" val="4189186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38" y="43268"/>
            <a:ext cx="8229600" cy="922389"/>
          </a:xfrm>
        </p:spPr>
        <p:txBody>
          <a:bodyPr/>
          <a:lstStyle/>
          <a:p>
            <a:r>
              <a:rPr lang="en-US"/>
              <a:t>Happy Birthday Tony!!</a:t>
            </a:r>
          </a:p>
        </p:txBody>
      </p:sp>
      <p:pic>
        <p:nvPicPr>
          <p:cNvPr id="5" name="Picture 4"/>
          <p:cNvPicPr>
            <a:picLocks noChangeAspect="1"/>
          </p:cNvPicPr>
          <p:nvPr/>
        </p:nvPicPr>
        <p:blipFill>
          <a:blip r:embed="rId2"/>
          <a:stretch>
            <a:fillRect/>
          </a:stretch>
        </p:blipFill>
        <p:spPr>
          <a:xfrm>
            <a:off x="2596085" y="965657"/>
            <a:ext cx="3251200" cy="2501900"/>
          </a:xfrm>
          <a:prstGeom prst="rect">
            <a:avLst/>
          </a:prstGeom>
        </p:spPr>
      </p:pic>
      <p:pic>
        <p:nvPicPr>
          <p:cNvPr id="3" name="Picture 2"/>
          <p:cNvPicPr>
            <a:picLocks noChangeAspect="1"/>
          </p:cNvPicPr>
          <p:nvPr/>
        </p:nvPicPr>
        <p:blipFill>
          <a:blip r:embed="rId3"/>
          <a:stretch>
            <a:fillRect/>
          </a:stretch>
        </p:blipFill>
        <p:spPr>
          <a:xfrm>
            <a:off x="2507185" y="4288062"/>
            <a:ext cx="3340100" cy="2425700"/>
          </a:xfrm>
          <a:prstGeom prst="rect">
            <a:avLst/>
          </a:prstGeom>
        </p:spPr>
      </p:pic>
      <p:sp>
        <p:nvSpPr>
          <p:cNvPr id="6" name="TextBox 5"/>
          <p:cNvSpPr txBox="1"/>
          <p:nvPr/>
        </p:nvSpPr>
        <p:spPr>
          <a:xfrm>
            <a:off x="2238024" y="3620550"/>
            <a:ext cx="3997534" cy="523220"/>
          </a:xfrm>
          <a:prstGeom prst="rect">
            <a:avLst/>
          </a:prstGeom>
          <a:noFill/>
        </p:spPr>
        <p:txBody>
          <a:bodyPr wrap="none" rtlCol="0">
            <a:spAutoFit/>
          </a:bodyPr>
          <a:lstStyle/>
          <a:p>
            <a:r>
              <a:rPr lang="en-US" sz="2800" dirty="0" err="1">
                <a:solidFill>
                  <a:srgbClr val="0000FF"/>
                </a:solidFill>
                <a:cs typeface="Arial"/>
              </a:rPr>
              <a:t> Creative Independence</a:t>
            </a:r>
            <a:endParaRPr lang="en-US" sz="2800" dirty="0" err="1" smtClean="0">
              <a:solidFill>
                <a:srgbClr val="0000FF"/>
              </a:solidFill>
              <a:latin typeface="Arial"/>
              <a:cs typeface="Arial"/>
            </a:endParaRPr>
          </a:p>
        </p:txBody>
      </p:sp>
    </p:spTree>
    <p:extLst>
      <p:ext uri="{BB962C8B-B14F-4D97-AF65-F5344CB8AC3E}">
        <p14:creationId xmlns:p14="http://schemas.microsoft.com/office/powerpoint/2010/main" val="3417441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Neural Qubit</a:t>
            </a:r>
          </a:p>
        </p:txBody>
      </p:sp>
      <p:sp>
        <p:nvSpPr>
          <p:cNvPr id="4" name="TextBox 3"/>
          <p:cNvSpPr txBox="1"/>
          <p:nvPr/>
        </p:nvSpPr>
        <p:spPr>
          <a:xfrm>
            <a:off x="457200" y="4132111"/>
            <a:ext cx="3863959" cy="584776"/>
          </a:xfrm>
          <a:prstGeom prst="rect">
            <a:avLst/>
          </a:prstGeom>
          <a:noFill/>
        </p:spPr>
        <p:txBody>
          <a:bodyPr wrap="none" rtlCol="0">
            <a:spAutoFit/>
          </a:bodyPr>
          <a:lstStyle/>
          <a:p>
            <a:r>
              <a:rPr lang="en-US" sz="1600" dirty="0" err="1" smtClean="0">
                <a:solidFill>
                  <a:srgbClr val="0000FF"/>
                </a:solidFill>
                <a:latin typeface="Arial"/>
                <a:cs typeface="Arial"/>
              </a:rPr>
              <a:t>Bio-chemical elements:  C  H  N  O  P  S</a:t>
            </a:r>
          </a:p>
          <a:p>
            <a:r>
              <a:rPr lang="en-US" sz="1600" dirty="0" err="1">
                <a:solidFill>
                  <a:srgbClr val="0000FF"/>
                </a:solidFill>
                <a:latin typeface="Arial"/>
                <a:cs typeface="Arial"/>
              </a:rPr>
              <a:t>Bio-electrical ions:  Na  K  Ca  Cl  Mg</a:t>
            </a:r>
          </a:p>
        </p:txBody>
      </p:sp>
      <p:sp>
        <p:nvSpPr>
          <p:cNvPr id="6" name="Oval 5"/>
          <p:cNvSpPr/>
          <p:nvPr/>
        </p:nvSpPr>
        <p:spPr>
          <a:xfrm>
            <a:off x="2916178" y="4152811"/>
            <a:ext cx="338311" cy="34725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695064" y="4132111"/>
            <a:ext cx="338311" cy="34725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482652" y="4831739"/>
            <a:ext cx="2129309" cy="338554"/>
          </a:xfrm>
          <a:prstGeom prst="rect">
            <a:avLst/>
          </a:prstGeom>
          <a:noFill/>
        </p:spPr>
        <p:txBody>
          <a:bodyPr wrap="none" rtlCol="0">
            <a:spAutoFit/>
          </a:bodyPr>
          <a:lstStyle/>
          <a:p>
            <a:r>
              <a:rPr lang="en-US" sz="1600" dirty="0" err="1" smtClean="0">
                <a:solidFill>
                  <a:srgbClr val="FF0000"/>
                </a:solidFill>
                <a:latin typeface="Arial"/>
                <a:cs typeface="Arial"/>
              </a:rPr>
              <a:t>Nuclear Spin  S = 1/2</a:t>
            </a:r>
          </a:p>
        </p:txBody>
      </p:sp>
      <p:sp>
        <p:nvSpPr>
          <p:cNvPr id="9" name="TextBox 8"/>
          <p:cNvSpPr txBox="1"/>
          <p:nvPr/>
        </p:nvSpPr>
        <p:spPr>
          <a:xfrm>
            <a:off x="398182" y="5742575"/>
            <a:ext cx="8427557" cy="461665"/>
          </a:xfrm>
          <a:prstGeom prst="rect">
            <a:avLst/>
          </a:prstGeom>
          <a:noFill/>
        </p:spPr>
        <p:txBody>
          <a:bodyPr wrap="none" rtlCol="0">
            <a:spAutoFit/>
          </a:bodyPr>
          <a:lstStyle/>
          <a:p>
            <a:r>
              <a:rPr lang="en-US" sz="2400" b="1" dirty="0" err="1" smtClean="0">
                <a:solidFill>
                  <a:srgbClr val="0000FF"/>
                </a:solidFill>
                <a:latin typeface="Arial"/>
                <a:cs typeface="Arial"/>
              </a:rPr>
              <a:t>Phosphorus </a:t>
            </a:r>
            <a:r>
              <a:rPr lang="en-US" sz="2400" b="1" baseline="30000" dirty="0" err="1" smtClean="0">
                <a:solidFill>
                  <a:srgbClr val="0000FF"/>
                </a:solidFill>
                <a:latin typeface="Arial"/>
                <a:cs typeface="Arial"/>
              </a:rPr>
              <a:t>31</a:t>
            </a:r>
            <a:r>
              <a:rPr lang="en-US" sz="2400" b="1" dirty="0" err="1" smtClean="0">
                <a:solidFill>
                  <a:srgbClr val="0000FF"/>
                </a:solidFill>
                <a:latin typeface="Arial"/>
                <a:cs typeface="Arial"/>
              </a:rPr>
              <a:t>P nucleus: </a:t>
            </a:r>
            <a:r>
              <a:rPr lang="en-US" sz="2400" b="1" i="1" dirty="0" err="1">
                <a:solidFill>
                  <a:srgbClr val="0000FF"/>
                </a:solidFill>
                <a:latin typeface="Arial"/>
                <a:cs typeface="Arial"/>
              </a:rPr>
              <a:t>T</a:t>
            </a:r>
            <a:r>
              <a:rPr lang="en-US" sz="2400" b="1" i="1" dirty="0" err="1" smtClean="0">
                <a:solidFill>
                  <a:srgbClr val="0000FF"/>
                </a:solidFill>
                <a:latin typeface="Arial"/>
                <a:cs typeface="Arial"/>
              </a:rPr>
              <a:t>he</a:t>
            </a:r>
            <a:r>
              <a:rPr lang="en-US" sz="2400" b="1" dirty="0" err="1" smtClean="0">
                <a:solidFill>
                  <a:srgbClr val="0000FF"/>
                </a:solidFill>
                <a:latin typeface="Arial"/>
                <a:cs typeface="Arial"/>
              </a:rPr>
              <a:t> only possible neural Qubit</a:t>
            </a:r>
          </a:p>
        </p:txBody>
      </p:sp>
      <p:sp>
        <p:nvSpPr>
          <p:cNvPr id="12" name="TextBox 11"/>
          <p:cNvSpPr txBox="1"/>
          <p:nvPr/>
        </p:nvSpPr>
        <p:spPr>
          <a:xfrm>
            <a:off x="457200" y="1552668"/>
            <a:ext cx="8686800" cy="677108"/>
          </a:xfrm>
          <a:prstGeom prst="rect">
            <a:avLst/>
          </a:prstGeom>
          <a:noFill/>
        </p:spPr>
        <p:txBody>
          <a:bodyPr wrap="square" rtlCol="0">
            <a:spAutoFit/>
          </a:bodyPr>
          <a:lstStyle/>
          <a:p>
            <a:r>
              <a:rPr lang="en-US" sz="2000" dirty="0" err="1">
                <a:solidFill>
                  <a:srgbClr val="0000FF"/>
                </a:solidFill>
                <a:latin typeface="Arial"/>
                <a:cs typeface="Arial"/>
              </a:rPr>
              <a:t>C</a:t>
            </a:r>
            <a:r>
              <a:rPr lang="en-US" sz="2000" dirty="0" err="1" smtClean="0">
                <a:solidFill>
                  <a:srgbClr val="0000FF"/>
                </a:solidFill>
                <a:latin typeface="Arial"/>
                <a:cs typeface="Arial"/>
              </a:rPr>
              <a:t>ommon biological atom w/ long nuclear-spin entanglement time?</a:t>
            </a:r>
          </a:p>
          <a:p>
            <a:endParaRPr lang="en-US" dirty="0" err="1">
              <a:solidFill>
                <a:srgbClr val="660066"/>
              </a:solidFill>
              <a:latin typeface="Arial"/>
              <a:cs typeface="Arial"/>
            </a:endParaRPr>
          </a:p>
        </p:txBody>
      </p:sp>
      <p:sp>
        <p:nvSpPr>
          <p:cNvPr id="3" name="Rectangle 2"/>
          <p:cNvSpPr/>
          <p:nvPr/>
        </p:nvSpPr>
        <p:spPr>
          <a:xfrm>
            <a:off x="398182" y="5624751"/>
            <a:ext cx="8514773" cy="725774"/>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07896" y="2324296"/>
            <a:ext cx="2613892" cy="400110"/>
          </a:xfrm>
          <a:prstGeom prst="rect">
            <a:avLst/>
          </a:prstGeom>
          <a:noFill/>
        </p:spPr>
        <p:txBody>
          <a:bodyPr wrap="none" rtlCol="0">
            <a:spAutoFit/>
          </a:bodyPr>
          <a:lstStyle/>
          <a:p>
            <a:r>
              <a:rPr lang="en-US" sz="2000" dirty="0" err="1">
                <a:solidFill>
                  <a:srgbClr val="660066"/>
                </a:solidFill>
                <a:latin typeface="Arial"/>
                <a:cs typeface="Arial"/>
              </a:rPr>
              <a:t>Atom with spin S=1/2</a:t>
            </a:r>
          </a:p>
        </p:txBody>
      </p:sp>
    </p:spTree>
    <p:extLst>
      <p:ext uri="{BB962C8B-B14F-4D97-AF65-F5344CB8AC3E}">
        <p14:creationId xmlns:p14="http://schemas.microsoft.com/office/powerpoint/2010/main" val="32830354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79" y="140535"/>
            <a:ext cx="8976383" cy="1143000"/>
          </a:xfrm>
        </p:spPr>
        <p:txBody>
          <a:bodyPr>
            <a:noAutofit/>
          </a:bodyPr>
          <a:lstStyle/>
          <a:p>
            <a:r>
              <a:rPr lang="en-US"/>
              <a:t>Where is Phosphorus?</a:t>
            </a:r>
          </a:p>
        </p:txBody>
      </p:sp>
      <p:sp>
        <p:nvSpPr>
          <p:cNvPr id="11" name="TextBox 10"/>
          <p:cNvSpPr txBox="1"/>
          <p:nvPr/>
        </p:nvSpPr>
        <p:spPr>
          <a:xfrm>
            <a:off x="546566" y="1283535"/>
            <a:ext cx="2304988" cy="461665"/>
          </a:xfrm>
          <a:prstGeom prst="rect">
            <a:avLst/>
          </a:prstGeom>
          <a:noFill/>
        </p:spPr>
        <p:txBody>
          <a:bodyPr wrap="none" rtlCol="0">
            <a:spAutoFit/>
          </a:bodyPr>
          <a:lstStyle/>
          <a:p>
            <a:r>
              <a:rPr lang="en-US" sz="2400" b="1" dirty="0" err="1" smtClean="0">
                <a:solidFill>
                  <a:srgbClr val="0000FF"/>
                </a:solidFill>
                <a:latin typeface="Arial"/>
                <a:cs typeface="Arial"/>
              </a:rPr>
              <a:t>Phosphate ion</a:t>
            </a:r>
          </a:p>
        </p:txBody>
      </p:sp>
      <p:pic>
        <p:nvPicPr>
          <p:cNvPr id="12" name="Picture 11"/>
          <p:cNvPicPr>
            <a:picLocks noChangeAspect="1"/>
          </p:cNvPicPr>
          <p:nvPr/>
        </p:nvPicPr>
        <p:blipFill>
          <a:blip r:embed="rId2"/>
          <a:stretch>
            <a:fillRect/>
          </a:stretch>
        </p:blipFill>
        <p:spPr>
          <a:xfrm>
            <a:off x="3676601" y="1982372"/>
            <a:ext cx="1259535" cy="1414006"/>
          </a:xfrm>
          <a:prstGeom prst="rect">
            <a:avLst/>
          </a:prstGeom>
        </p:spPr>
      </p:pic>
      <p:pic>
        <p:nvPicPr>
          <p:cNvPr id="4" name="Picture 3"/>
          <p:cNvPicPr>
            <a:picLocks noChangeAspect="1"/>
          </p:cNvPicPr>
          <p:nvPr/>
        </p:nvPicPr>
        <p:blipFill>
          <a:blip r:embed="rId3"/>
          <a:stretch>
            <a:fillRect/>
          </a:stretch>
        </p:blipFill>
        <p:spPr>
          <a:xfrm>
            <a:off x="1463465" y="1982372"/>
            <a:ext cx="1588146" cy="1586702"/>
          </a:xfrm>
          <a:prstGeom prst="rect">
            <a:avLst/>
          </a:prstGeom>
        </p:spPr>
      </p:pic>
      <p:sp>
        <p:nvSpPr>
          <p:cNvPr id="19" name="TextBox 18"/>
          <p:cNvSpPr txBox="1"/>
          <p:nvPr/>
        </p:nvSpPr>
        <p:spPr>
          <a:xfrm>
            <a:off x="739339" y="3917992"/>
            <a:ext cx="3130035" cy="523220"/>
          </a:xfrm>
          <a:prstGeom prst="rect">
            <a:avLst/>
          </a:prstGeom>
          <a:noFill/>
        </p:spPr>
        <p:txBody>
          <a:bodyPr wrap="square" rtlCol="0">
            <a:spAutoFit/>
          </a:bodyPr>
          <a:lstStyle/>
          <a:p>
            <a:r>
              <a:rPr lang="en-US" sz="1400" baseline="30000" dirty="0" err="1">
                <a:solidFill>
                  <a:srgbClr val="660066"/>
                </a:solidFill>
                <a:cs typeface="Arial"/>
              </a:rPr>
              <a:t>31</a:t>
            </a:r>
            <a:r>
              <a:rPr lang="en-US" sz="1400" dirty="0" err="1">
                <a:solidFill>
                  <a:srgbClr val="660066"/>
                </a:solidFill>
                <a:cs typeface="Arial"/>
              </a:rPr>
              <a:t>P </a:t>
            </a:r>
            <a:r>
              <a:rPr lang="en-US" sz="1400" dirty="0" err="1" smtClean="0">
                <a:solidFill>
                  <a:srgbClr val="660066"/>
                </a:solidFill>
                <a:latin typeface="Arial"/>
                <a:cs typeface="Arial"/>
              </a:rPr>
              <a:t>decoherence time for </a:t>
            </a:r>
          </a:p>
          <a:p>
            <a:r>
              <a:rPr lang="en-US" sz="1400" dirty="0" err="1">
                <a:solidFill>
                  <a:srgbClr val="660066"/>
                </a:solidFill>
                <a:latin typeface="Arial"/>
                <a:cs typeface="Arial"/>
              </a:rPr>
              <a:t>phosphate in water</a:t>
            </a:r>
            <a:endParaRPr lang="en-US" sz="1400" dirty="0" err="1" smtClean="0">
              <a:solidFill>
                <a:srgbClr val="660066"/>
              </a:solidFill>
              <a:latin typeface="Arial"/>
              <a:cs typeface="Arial"/>
            </a:endParaRPr>
          </a:p>
        </p:txBody>
      </p:sp>
      <p:pic>
        <p:nvPicPr>
          <p:cNvPr id="24" name="Picture 23" descr="Screen Shot 2015-02-11 at 2-11-15    10.55.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92" y="3883028"/>
            <a:ext cx="1277342" cy="1097852"/>
          </a:xfrm>
          <a:prstGeom prst="rect">
            <a:avLst/>
          </a:prstGeom>
        </p:spPr>
      </p:pic>
      <p:sp>
        <p:nvSpPr>
          <p:cNvPr id="25" name="TextBox 24"/>
          <p:cNvSpPr txBox="1"/>
          <p:nvPr/>
        </p:nvSpPr>
        <p:spPr>
          <a:xfrm>
            <a:off x="5447898" y="4200467"/>
            <a:ext cx="2796018" cy="523220"/>
          </a:xfrm>
          <a:prstGeom prst="rect">
            <a:avLst/>
          </a:prstGeom>
          <a:noFill/>
        </p:spPr>
        <p:txBody>
          <a:bodyPr wrap="square" rtlCol="0">
            <a:spAutoFit/>
          </a:bodyPr>
          <a:lstStyle/>
          <a:p>
            <a:r>
              <a:rPr lang="en-US" sz="1400" dirty="0" err="1">
                <a:solidFill>
                  <a:srgbClr val="660066"/>
                </a:solidFill>
                <a:latin typeface="Arial"/>
                <a:cs typeface="Arial"/>
              </a:rPr>
              <a:t>H binds to phosphate, </a:t>
            </a:r>
          </a:p>
          <a:p>
            <a:r>
              <a:rPr lang="en-US" sz="1400" baseline="30000" dirty="0" err="1">
                <a:solidFill>
                  <a:srgbClr val="660066"/>
                </a:solidFill>
                <a:latin typeface="Arial"/>
                <a:cs typeface="Arial"/>
              </a:rPr>
              <a:t>31</a:t>
            </a:r>
            <a:r>
              <a:rPr lang="en-US" sz="1400" dirty="0" err="1">
                <a:solidFill>
                  <a:srgbClr val="660066"/>
                </a:solidFill>
                <a:latin typeface="Arial"/>
                <a:cs typeface="Arial"/>
              </a:rPr>
              <a:t>P and proton spins entangle </a:t>
            </a:r>
          </a:p>
        </p:txBody>
      </p:sp>
      <p:sp>
        <p:nvSpPr>
          <p:cNvPr id="26" name="Freeform 25"/>
          <p:cNvSpPr/>
          <p:nvPr/>
        </p:nvSpPr>
        <p:spPr>
          <a:xfrm>
            <a:off x="4236217" y="4179602"/>
            <a:ext cx="502293" cy="118348"/>
          </a:xfrm>
          <a:custGeom>
            <a:avLst/>
            <a:gdLst>
              <a:gd name="connsiteX0" fmla="*/ 0 w 575814"/>
              <a:gd name="connsiteY0" fmla="*/ 110460 h 118348"/>
              <a:gd name="connsiteX1" fmla="*/ 307627 w 575814"/>
              <a:gd name="connsiteY1" fmla="*/ 22 h 118348"/>
              <a:gd name="connsiteX2" fmla="*/ 575814 w 575814"/>
              <a:gd name="connsiteY2" fmla="*/ 118348 h 118348"/>
            </a:gdLst>
            <a:ahLst/>
            <a:cxnLst>
              <a:cxn ang="0">
                <a:pos x="connsiteX0" y="connsiteY0"/>
              </a:cxn>
              <a:cxn ang="0">
                <a:pos x="connsiteX1" y="connsiteY1"/>
              </a:cxn>
              <a:cxn ang="0">
                <a:pos x="connsiteX2" y="connsiteY2"/>
              </a:cxn>
            </a:cxnLst>
            <a:rect l="l" t="t" r="r" b="b"/>
            <a:pathLst>
              <a:path w="575814" h="118348">
                <a:moveTo>
                  <a:pt x="0" y="110460"/>
                </a:moveTo>
                <a:cubicBezTo>
                  <a:pt x="105829" y="54583"/>
                  <a:pt x="211658" y="-1293"/>
                  <a:pt x="307627" y="22"/>
                </a:cubicBezTo>
                <a:cubicBezTo>
                  <a:pt x="403596" y="1337"/>
                  <a:pt x="575814" y="118348"/>
                  <a:pt x="575814" y="118348"/>
                </a:cubicBezTo>
              </a:path>
            </a:pathLst>
          </a:custGeom>
          <a:noFill/>
          <a:ln w="28575" cmpd="sng">
            <a:solidFill>
              <a:srgbClr val="660066"/>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302422" y="5891575"/>
            <a:ext cx="8752840" cy="461665"/>
          </a:xfrm>
          <a:prstGeom prst="rect">
            <a:avLst/>
          </a:prstGeom>
          <a:noFill/>
        </p:spPr>
        <p:txBody>
          <a:bodyPr wrap="square" rtlCol="0">
            <a:spAutoFit/>
          </a:bodyPr>
          <a:lstStyle/>
          <a:p>
            <a:r>
              <a:rPr lang="en-US" sz="2400" dirty="0" err="1">
                <a:solidFill>
                  <a:srgbClr val="0000FF"/>
                </a:solidFill>
                <a:latin typeface="Arial"/>
                <a:cs typeface="Arial"/>
              </a:rPr>
              <a:t>Can another</a:t>
            </a:r>
            <a:r>
              <a:rPr lang="en-US" sz="2400" dirty="0" err="1" smtClean="0">
                <a:solidFill>
                  <a:srgbClr val="0000FF"/>
                </a:solidFill>
                <a:latin typeface="Arial"/>
                <a:cs typeface="Arial"/>
              </a:rPr>
              <a:t> ion out-compete H</a:t>
            </a:r>
            <a:r>
              <a:rPr lang="en-US" sz="2400" baseline="30000" dirty="0" err="1" smtClean="0">
                <a:solidFill>
                  <a:srgbClr val="0000FF"/>
                </a:solidFill>
                <a:latin typeface="Arial"/>
                <a:cs typeface="Arial"/>
              </a:rPr>
              <a:t>+</a:t>
            </a:r>
            <a:r>
              <a:rPr lang="en-US" sz="2400" dirty="0" err="1" smtClean="0">
                <a:solidFill>
                  <a:srgbClr val="0000FF"/>
                </a:solidFill>
                <a:latin typeface="Arial"/>
                <a:cs typeface="Arial"/>
              </a:rPr>
              <a:t> in </a:t>
            </a:r>
            <a:r>
              <a:rPr lang="en-US" sz="2400" dirty="0" err="1">
                <a:solidFill>
                  <a:srgbClr val="0000FF"/>
                </a:solidFill>
                <a:latin typeface="Arial"/>
                <a:cs typeface="Arial"/>
              </a:rPr>
              <a:t>binding to phosphate?</a:t>
            </a:r>
          </a:p>
        </p:txBody>
      </p: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58" y="4724841"/>
            <a:ext cx="1751554" cy="355579"/>
          </a:xfrm>
          <a:prstGeom prst="rect">
            <a:avLst/>
          </a:prstGeom>
        </p:spPr>
      </p:pic>
    </p:spTree>
    <p:extLst>
      <p:ext uri="{BB962C8B-B14F-4D97-AF65-F5344CB8AC3E}">
        <p14:creationId xmlns:p14="http://schemas.microsoft.com/office/powerpoint/2010/main" val="13589916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91" y="86451"/>
            <a:ext cx="9052168" cy="754602"/>
          </a:xfrm>
        </p:spPr>
        <p:txBody>
          <a:bodyPr>
            <a:noAutofit/>
          </a:bodyPr>
          <a:lstStyle/>
          <a:p>
            <a:r>
              <a:rPr lang="en-US" sz="3600" dirty="0"/>
              <a:t>Yes!  Calcium!</a:t>
            </a:r>
            <a:endParaRPr lang="en-US" sz="2800" dirty="0"/>
          </a:p>
        </p:txBody>
      </p:sp>
      <p:sp>
        <p:nvSpPr>
          <p:cNvPr id="13" name="TextBox 12"/>
          <p:cNvSpPr txBox="1"/>
          <p:nvPr/>
        </p:nvSpPr>
        <p:spPr>
          <a:xfrm>
            <a:off x="89533" y="963241"/>
            <a:ext cx="3776432" cy="369332"/>
          </a:xfrm>
          <a:prstGeom prst="rect">
            <a:avLst/>
          </a:prstGeom>
          <a:noFill/>
        </p:spPr>
        <p:txBody>
          <a:bodyPr wrap="none" rtlCol="0">
            <a:spAutoFit/>
          </a:bodyPr>
          <a:lstStyle/>
          <a:p>
            <a:pPr algn="ctr"/>
            <a:r>
              <a:rPr lang="en-US" dirty="0" err="1">
                <a:solidFill>
                  <a:srgbClr val="660066"/>
                </a:solidFill>
                <a:cs typeface="Arial"/>
              </a:rPr>
              <a:t>Hint:  Bone is </a:t>
            </a:r>
            <a:r>
              <a:rPr lang="en-US" b="1" dirty="0" err="1">
                <a:solidFill>
                  <a:srgbClr val="660066"/>
                </a:solidFill>
                <a:cs typeface="Arial"/>
              </a:rPr>
              <a:t>Calcium-Phosphate</a:t>
            </a:r>
          </a:p>
        </p:txBody>
      </p:sp>
      <p:sp>
        <p:nvSpPr>
          <p:cNvPr id="10" name="TextBox 9"/>
          <p:cNvSpPr txBox="1"/>
          <p:nvPr/>
        </p:nvSpPr>
        <p:spPr>
          <a:xfrm>
            <a:off x="2907672" y="3616509"/>
            <a:ext cx="1916585" cy="369332"/>
          </a:xfrm>
          <a:prstGeom prst="rect">
            <a:avLst/>
          </a:prstGeom>
          <a:noFill/>
        </p:spPr>
        <p:txBody>
          <a:bodyPr wrap="none" rtlCol="0">
            <a:spAutoFit/>
          </a:bodyPr>
          <a:lstStyle/>
          <a:p>
            <a:r>
              <a:rPr lang="en-US" dirty="0" err="1">
                <a:solidFill>
                  <a:srgbClr val="660066"/>
                </a:solidFill>
                <a:cs typeface="Arial"/>
              </a:rPr>
              <a:t>Bone “precursor”</a:t>
            </a:r>
          </a:p>
        </p:txBody>
      </p:sp>
      <p:grpSp>
        <p:nvGrpSpPr>
          <p:cNvPr id="7" name="Group 6"/>
          <p:cNvGrpSpPr/>
          <p:nvPr/>
        </p:nvGrpSpPr>
        <p:grpSpPr>
          <a:xfrm>
            <a:off x="173729" y="1635158"/>
            <a:ext cx="5094682" cy="1703475"/>
            <a:chOff x="171898" y="1754017"/>
            <a:chExt cx="5094682" cy="1703475"/>
          </a:xfrm>
        </p:grpSpPr>
        <p:pic>
          <p:nvPicPr>
            <p:cNvPr id="16" name="Picture 15"/>
            <p:cNvPicPr>
              <a:picLocks noChangeAspect="1"/>
            </p:cNvPicPr>
            <p:nvPr/>
          </p:nvPicPr>
          <p:blipFill>
            <a:blip r:embed="rId2"/>
            <a:stretch>
              <a:fillRect/>
            </a:stretch>
          </p:blipFill>
          <p:spPr>
            <a:xfrm>
              <a:off x="171898" y="1782768"/>
              <a:ext cx="1542579" cy="1674724"/>
            </a:xfrm>
            <a:prstGeom prst="rect">
              <a:avLst/>
            </a:prstGeom>
          </p:spPr>
        </p:pic>
        <p:pic>
          <p:nvPicPr>
            <p:cNvPr id="25" name="Picture 24" descr="Screen Shot 2015-02-11 at 2-11-15    11.12.02 PM.png"/>
            <p:cNvPicPr>
              <a:picLocks noChangeAspect="1"/>
            </p:cNvPicPr>
            <p:nvPr/>
          </p:nvPicPr>
          <p:blipFill rotWithShape="1">
            <a:blip r:embed="rId3" cstate="print">
              <a:extLst>
                <a:ext uri="{28A0092B-C50C-407E-A947-70E740481C1C}">
                  <a14:useLocalDpi xmlns:a14="http://schemas.microsoft.com/office/drawing/2010/main" val="0"/>
                </a:ext>
              </a:extLst>
            </a:blip>
            <a:srcRect l="6106"/>
            <a:stretch/>
          </p:blipFill>
          <p:spPr>
            <a:xfrm>
              <a:off x="1975918" y="1754017"/>
              <a:ext cx="3290662" cy="1560767"/>
            </a:xfrm>
            <a:prstGeom prst="rect">
              <a:avLst/>
            </a:prstGeom>
          </p:spPr>
        </p:pic>
      </p:grpSp>
      <p:sp>
        <p:nvSpPr>
          <p:cNvPr id="30" name="TextBox 29"/>
          <p:cNvSpPr txBox="1"/>
          <p:nvPr/>
        </p:nvSpPr>
        <p:spPr>
          <a:xfrm>
            <a:off x="418836" y="5777911"/>
            <a:ext cx="8376662" cy="461665"/>
          </a:xfrm>
          <a:prstGeom prst="rect">
            <a:avLst/>
          </a:prstGeom>
          <a:noFill/>
        </p:spPr>
        <p:txBody>
          <a:bodyPr wrap="none" rtlCol="0">
            <a:spAutoFit/>
          </a:bodyPr>
          <a:lstStyle/>
          <a:p>
            <a:r>
              <a:rPr lang="en-US" sz="2400" b="1" dirty="0" err="1">
                <a:solidFill>
                  <a:srgbClr val="0000FF"/>
                </a:solidFill>
                <a:cs typeface="Arial"/>
              </a:rPr>
              <a:t>Posner Molecule: Ideal for Quantum storage/processing </a:t>
            </a:r>
          </a:p>
        </p:txBody>
      </p:sp>
      <p:grpSp>
        <p:nvGrpSpPr>
          <p:cNvPr id="6" name="Group 5"/>
          <p:cNvGrpSpPr/>
          <p:nvPr/>
        </p:nvGrpSpPr>
        <p:grpSpPr>
          <a:xfrm>
            <a:off x="5522027" y="963241"/>
            <a:ext cx="2938274" cy="3588813"/>
            <a:chOff x="480807" y="1511656"/>
            <a:chExt cx="2938274" cy="3588813"/>
          </a:xfrm>
        </p:grpSpPr>
        <p:pic>
          <p:nvPicPr>
            <p:cNvPr id="14" name="Picture 13"/>
            <p:cNvPicPr>
              <a:picLocks noChangeAspect="1"/>
            </p:cNvPicPr>
            <p:nvPr/>
          </p:nvPicPr>
          <p:blipFill rotWithShape="1">
            <a:blip r:embed="rId4">
              <a:clrChange>
                <a:clrFrom>
                  <a:srgbClr val="FFFFFF"/>
                </a:clrFrom>
                <a:clrTo>
                  <a:srgbClr val="FFFFFF">
                    <a:alpha val="0"/>
                  </a:srgbClr>
                </a:clrTo>
              </a:clrChange>
            </a:blip>
            <a:srcRect r="2040"/>
            <a:stretch/>
          </p:blipFill>
          <p:spPr>
            <a:xfrm>
              <a:off x="1129753" y="2360809"/>
              <a:ext cx="1815569" cy="1924357"/>
            </a:xfrm>
            <a:prstGeom prst="rect">
              <a:avLst/>
            </a:prstGeom>
          </p:spPr>
        </p:pic>
        <p:sp>
          <p:nvSpPr>
            <p:cNvPr id="27" name="TextBox 26"/>
            <p:cNvSpPr txBox="1"/>
            <p:nvPr/>
          </p:nvSpPr>
          <p:spPr>
            <a:xfrm>
              <a:off x="480807" y="1511656"/>
              <a:ext cx="2938274" cy="707886"/>
            </a:xfrm>
            <a:prstGeom prst="rect">
              <a:avLst/>
            </a:prstGeom>
            <a:noFill/>
          </p:spPr>
          <p:txBody>
            <a:bodyPr wrap="none" rtlCol="0">
              <a:spAutoFit/>
            </a:bodyPr>
            <a:lstStyle/>
            <a:p>
              <a:r>
                <a:rPr lang="en-US" sz="2400" b="1" dirty="0">
                  <a:solidFill>
                    <a:srgbClr val="0000FF"/>
                  </a:solidFill>
                  <a:cs typeface="Arial"/>
                </a:rPr>
                <a:t>“Posner Molecule”</a:t>
              </a:r>
            </a:p>
            <a:p>
              <a:pPr algn="ctr"/>
              <a:r>
                <a:rPr lang="en-US" sz="1600" dirty="0">
                  <a:solidFill>
                    <a:srgbClr val="0000FF"/>
                  </a:solidFill>
                  <a:cs typeface="Arial"/>
                </a:rPr>
                <a:t>(detected in 2010) </a:t>
              </a:r>
            </a:p>
          </p:txBody>
        </p:sp>
        <p:pic>
          <p:nvPicPr>
            <p:cNvPr id="28" name="Picture 27"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332" y="4333481"/>
              <a:ext cx="1795476" cy="397656"/>
            </a:xfrm>
            <a:prstGeom prst="rect">
              <a:avLst/>
            </a:prstGeom>
          </p:spPr>
        </p:pic>
        <p:sp>
          <p:nvSpPr>
            <p:cNvPr id="3" name="TextBox 2"/>
            <p:cNvSpPr txBox="1"/>
            <p:nvPr/>
          </p:nvSpPr>
          <p:spPr>
            <a:xfrm>
              <a:off x="798863" y="4731137"/>
              <a:ext cx="2582758" cy="369332"/>
            </a:xfrm>
            <a:prstGeom prst="rect">
              <a:avLst/>
            </a:prstGeom>
            <a:noFill/>
          </p:spPr>
          <p:txBody>
            <a:bodyPr wrap="none" rtlCol="0">
              <a:spAutoFit/>
            </a:bodyPr>
            <a:lstStyle/>
            <a:p>
              <a:r>
                <a:rPr lang="en-US" dirty="0">
                  <a:solidFill>
                    <a:srgbClr val="660066"/>
                  </a:solidFill>
                  <a:cs typeface="Arial"/>
                </a:rPr>
                <a:t>~1 nanometer diameter </a:t>
              </a:r>
            </a:p>
          </p:txBody>
        </p:sp>
      </p:grpSp>
      <p:sp>
        <p:nvSpPr>
          <p:cNvPr id="12" name="Slide Number Placeholder 3"/>
          <p:cNvSpPr>
            <a:spLocks noGrp="1"/>
          </p:cNvSpPr>
          <p:nvPr>
            <p:ph type="sldNum" sz="quarter" idx="12"/>
          </p:nvPr>
        </p:nvSpPr>
        <p:spPr>
          <a:xfrm>
            <a:off x="8497761" y="6239576"/>
            <a:ext cx="561513" cy="350678"/>
          </a:xfrm>
        </p:spPr>
        <p:txBody>
          <a:bodyPr/>
          <a:lstStyle/>
          <a:p>
            <a:fld id="{C2AF4A0F-07F7-4886-B721-FA4CA47F4D8B}" type="slidenum">
              <a:rPr lang="en-US" smtClean="0"/>
              <a:pPr/>
              <a:t>32</a:t>
            </a:fld>
            <a:endParaRPr lang="en-US" dirty="0"/>
          </a:p>
        </p:txBody>
      </p:sp>
      <p:sp>
        <p:nvSpPr>
          <p:cNvPr id="4" name="Oval 3"/>
          <p:cNvSpPr/>
          <p:nvPr/>
        </p:nvSpPr>
        <p:spPr>
          <a:xfrm>
            <a:off x="4402582" y="2916713"/>
            <a:ext cx="204585" cy="2045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64306" y="3110116"/>
            <a:ext cx="1419225" cy="350015"/>
          </a:xfrm>
          <a:custGeom>
            <a:avLst/>
            <a:gdLst>
              <a:gd name="connsiteX0" fmla="*/ 0 w 1419225"/>
              <a:gd name="connsiteY0" fmla="*/ 0 h 600075"/>
              <a:gd name="connsiteX1" fmla="*/ 504825 w 1419225"/>
              <a:gd name="connsiteY1" fmla="*/ 457200 h 600075"/>
              <a:gd name="connsiteX2" fmla="*/ 1419225 w 1419225"/>
              <a:gd name="connsiteY2" fmla="*/ 600075 h 600075"/>
            </a:gdLst>
            <a:ahLst/>
            <a:cxnLst>
              <a:cxn ang="0">
                <a:pos x="connsiteX0" y="connsiteY0"/>
              </a:cxn>
              <a:cxn ang="0">
                <a:pos x="connsiteX1" y="connsiteY1"/>
              </a:cxn>
              <a:cxn ang="0">
                <a:pos x="connsiteX2" y="connsiteY2"/>
              </a:cxn>
            </a:cxnLst>
            <a:rect l="l" t="t" r="r" b="b"/>
            <a:pathLst>
              <a:path w="1419225" h="600075">
                <a:moveTo>
                  <a:pt x="0" y="0"/>
                </a:moveTo>
                <a:cubicBezTo>
                  <a:pt x="134144" y="178594"/>
                  <a:pt x="268288" y="357188"/>
                  <a:pt x="504825" y="457200"/>
                </a:cubicBezTo>
                <a:cubicBezTo>
                  <a:pt x="741362" y="557212"/>
                  <a:pt x="1080293" y="578643"/>
                  <a:pt x="1419225" y="60007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4627" y="4945983"/>
            <a:ext cx="4239629" cy="369332"/>
          </a:xfrm>
          <a:prstGeom prst="rect">
            <a:avLst/>
          </a:prstGeom>
          <a:noFill/>
        </p:spPr>
        <p:txBody>
          <a:bodyPr wrap="square" rtlCol="0">
            <a:spAutoFit/>
          </a:bodyPr>
          <a:lstStyle/>
          <a:p>
            <a:r>
              <a:rPr lang="en-US" baseline="30000" dirty="0" err="1" smtClean="0">
                <a:solidFill>
                  <a:srgbClr val="0000FF"/>
                </a:solidFill>
                <a:latin typeface="Arial"/>
                <a:cs typeface="Arial"/>
              </a:rPr>
              <a:t>31</a:t>
            </a:r>
            <a:r>
              <a:rPr lang="en-US" dirty="0" err="1" smtClean="0">
                <a:solidFill>
                  <a:srgbClr val="0000FF"/>
                </a:solidFill>
                <a:latin typeface="Arial"/>
                <a:cs typeface="Arial"/>
              </a:rPr>
              <a:t>P coherence times for Posner in H</a:t>
            </a:r>
            <a:r>
              <a:rPr lang="en-US" baseline="-25000" dirty="0" err="1" smtClean="0">
                <a:solidFill>
                  <a:srgbClr val="0000FF"/>
                </a:solidFill>
                <a:latin typeface="Arial"/>
                <a:cs typeface="Arial"/>
              </a:rPr>
              <a:t>2</a:t>
            </a:r>
            <a:r>
              <a:rPr lang="en-US" dirty="0" err="1" smtClean="0">
                <a:solidFill>
                  <a:srgbClr val="0000FF"/>
                </a:solidFill>
                <a:latin typeface="Arial"/>
                <a:cs typeface="Arial"/>
              </a:rPr>
              <a:t>O:</a:t>
            </a:r>
            <a:endParaRPr lang="en-US" baseline="30000" dirty="0" err="1" smtClean="0">
              <a:solidFill>
                <a:srgbClr val="0000FF"/>
              </a:solidFill>
              <a:latin typeface="Arial"/>
              <a:cs typeface="Arial"/>
            </a:endParaRPr>
          </a:p>
        </p:txBody>
      </p:sp>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519" y="4893735"/>
            <a:ext cx="2357418" cy="425645"/>
          </a:xfrm>
          <a:prstGeom prst="rect">
            <a:avLst/>
          </a:prstGeom>
        </p:spPr>
      </p:pic>
    </p:spTree>
    <p:extLst>
      <p:ext uri="{BB962C8B-B14F-4D97-AF65-F5344CB8AC3E}">
        <p14:creationId xmlns:p14="http://schemas.microsoft.com/office/powerpoint/2010/main" val="29368481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1295"/>
          </a:xfrm>
        </p:spPr>
        <p:txBody>
          <a:bodyPr>
            <a:noAutofit/>
          </a:bodyPr>
          <a:lstStyle/>
          <a:p>
            <a:r>
              <a:rPr lang="en-US" sz="3200"/>
              <a:t>Quantum entangling </a:t>
            </a:r>
            <a:r>
              <a:rPr lang="en-US" sz="3200" baseline="30000"/>
              <a:t>31</a:t>
            </a:r>
            <a:r>
              <a:rPr lang="en-US" sz="3200"/>
              <a:t>P nuclear-spins?</a:t>
            </a:r>
          </a:p>
        </p:txBody>
      </p:sp>
      <p:sp>
        <p:nvSpPr>
          <p:cNvPr id="6" name="TextBox 5"/>
          <p:cNvSpPr txBox="1"/>
          <p:nvPr/>
        </p:nvSpPr>
        <p:spPr>
          <a:xfrm>
            <a:off x="707416" y="3989941"/>
            <a:ext cx="7387814" cy="369332"/>
          </a:xfrm>
          <a:prstGeom prst="rect">
            <a:avLst/>
          </a:prstGeom>
          <a:noFill/>
        </p:spPr>
        <p:txBody>
          <a:bodyPr wrap="square" rtlCol="0">
            <a:spAutoFit/>
          </a:bodyPr>
          <a:lstStyle/>
          <a:p>
            <a:r>
              <a:rPr lang="en-US" dirty="0" err="1">
                <a:solidFill>
                  <a:srgbClr val="0000FF"/>
                </a:solidFill>
                <a:latin typeface="Arial"/>
                <a:cs typeface="Arial"/>
              </a:rPr>
              <a:t>Chemical reaction: PPi splits </a:t>
            </a:r>
            <a:r>
              <a:rPr lang="en-US" dirty="0" err="1" smtClean="0">
                <a:solidFill>
                  <a:srgbClr val="0000FF"/>
                </a:solidFill>
                <a:latin typeface="Arial"/>
                <a:cs typeface="Arial"/>
              </a:rPr>
              <a:t>into pair of phosphates ions</a:t>
            </a:r>
          </a:p>
        </p:txBody>
      </p:sp>
      <p:sp>
        <p:nvSpPr>
          <p:cNvPr id="15" name="Right Arrow 14"/>
          <p:cNvSpPr/>
          <p:nvPr/>
        </p:nvSpPr>
        <p:spPr>
          <a:xfrm>
            <a:off x="2554472" y="5356989"/>
            <a:ext cx="866933"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15-09-23 at 9-23-15    10.22.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84" y="4860486"/>
            <a:ext cx="1774971" cy="1155140"/>
          </a:xfrm>
          <a:prstGeom prst="rect">
            <a:avLst/>
          </a:prstGeom>
        </p:spPr>
      </p:pic>
      <p:pic>
        <p:nvPicPr>
          <p:cNvPr id="17" name="Picture 16" descr="Screen Shot 2015-09-23 at 9-23-15    10.17.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78" y="4860486"/>
            <a:ext cx="2264951" cy="104777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89" y="1514723"/>
            <a:ext cx="3597531" cy="344790"/>
          </a:xfrm>
          <a:prstGeom prst="rect">
            <a:avLst/>
          </a:prstGeom>
        </p:spPr>
      </p:pic>
      <p:sp>
        <p:nvSpPr>
          <p:cNvPr id="3" name="TextBox 2"/>
          <p:cNvSpPr txBox="1"/>
          <p:nvPr/>
        </p:nvSpPr>
        <p:spPr>
          <a:xfrm>
            <a:off x="988170" y="2570506"/>
            <a:ext cx="743438" cy="523220"/>
          </a:xfrm>
          <a:prstGeom prst="rect">
            <a:avLst/>
          </a:prstGeom>
          <a:noFill/>
        </p:spPr>
        <p:txBody>
          <a:bodyPr wrap="none" rtlCol="0">
            <a:spAutoFit/>
          </a:bodyPr>
          <a:lstStyle/>
          <a:p>
            <a:r>
              <a:rPr lang="en-US" sz="2800" dirty="0" err="1">
                <a:solidFill>
                  <a:srgbClr val="0000FF"/>
                </a:solidFill>
                <a:latin typeface="Arial"/>
                <a:cs typeface="Arial"/>
              </a:rPr>
              <a:t>PPi</a:t>
            </a:r>
            <a:endParaRPr lang="en-US" sz="2800" dirty="0" err="1" smtClean="0">
              <a:solidFill>
                <a:srgbClr val="0000FF"/>
              </a:solidFill>
              <a:latin typeface="Arial"/>
              <a:cs typeface="Arial"/>
            </a:endParaRPr>
          </a:p>
        </p:txBody>
      </p:sp>
      <p:sp>
        <p:nvSpPr>
          <p:cNvPr id="4" name="TextBox 3"/>
          <p:cNvSpPr txBox="1"/>
          <p:nvPr/>
        </p:nvSpPr>
        <p:spPr>
          <a:xfrm>
            <a:off x="4451236" y="2662839"/>
            <a:ext cx="3418061" cy="338554"/>
          </a:xfrm>
          <a:prstGeom prst="rect">
            <a:avLst/>
          </a:prstGeom>
          <a:noFill/>
        </p:spPr>
        <p:txBody>
          <a:bodyPr wrap="square" rtlCol="0">
            <a:spAutoFit/>
          </a:bodyPr>
          <a:lstStyle/>
          <a:p>
            <a:r>
              <a:rPr lang="en-US" sz="1600" dirty="0" err="1">
                <a:solidFill>
                  <a:srgbClr val="660066"/>
                </a:solidFill>
                <a:latin typeface="Arial"/>
                <a:cs typeface="Arial"/>
              </a:rPr>
              <a:t>Two</a:t>
            </a:r>
            <a:r>
              <a:rPr lang="en-US" sz="1600" baseline="30000" dirty="0" err="1">
                <a:solidFill>
                  <a:srgbClr val="660066"/>
                </a:solidFill>
                <a:latin typeface="Arial"/>
                <a:cs typeface="Arial"/>
              </a:rPr>
              <a:t>  31</a:t>
            </a:r>
            <a:r>
              <a:rPr lang="en-US" sz="1600" dirty="0" err="1">
                <a:solidFill>
                  <a:srgbClr val="660066"/>
                </a:solidFill>
                <a:latin typeface="Arial"/>
                <a:cs typeface="Arial"/>
              </a:rPr>
              <a:t>P spins quantum entangled</a:t>
            </a:r>
          </a:p>
        </p:txBody>
      </p:sp>
      <p:pic>
        <p:nvPicPr>
          <p:cNvPr id="13" name="Picture 12" descr="Screen Shot 2015-09-23 at 9-23-15    10.22.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027" y="2219054"/>
            <a:ext cx="1884044" cy="1226124"/>
          </a:xfrm>
          <a:prstGeom prst="rect">
            <a:avLst/>
          </a:prstGeom>
        </p:spPr>
      </p:pic>
    </p:spTree>
    <p:extLst>
      <p:ext uri="{BB962C8B-B14F-4D97-AF65-F5344CB8AC3E}">
        <p14:creationId xmlns:p14="http://schemas.microsoft.com/office/powerpoint/2010/main" val="31712365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5" y="459846"/>
            <a:ext cx="9144000" cy="754602"/>
          </a:xfrm>
        </p:spPr>
        <p:txBody>
          <a:bodyPr>
            <a:noAutofit/>
          </a:bodyPr>
          <a:lstStyle/>
          <a:p>
            <a:r>
              <a:rPr lang="en-US" sz="3600" dirty="0"/>
              <a:t>Creating non-local Quantum Entanglement</a:t>
            </a:r>
          </a:p>
        </p:txBody>
      </p:sp>
      <p:sp>
        <p:nvSpPr>
          <p:cNvPr id="39" name="Right Arrow 38"/>
          <p:cNvSpPr/>
          <p:nvPr/>
        </p:nvSpPr>
        <p:spPr>
          <a:xfrm>
            <a:off x="1973687" y="2698354"/>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Screen Shot 2015-09-23 at 9-23-15    10.22.57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60" y="2177883"/>
            <a:ext cx="1610243" cy="1047936"/>
          </a:xfrm>
          <a:prstGeom prst="rect">
            <a:avLst/>
          </a:prstGeom>
        </p:spPr>
      </p:pic>
      <p:pic>
        <p:nvPicPr>
          <p:cNvPr id="41" name="Picture 40"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658" y="2261261"/>
            <a:ext cx="2085073" cy="964558"/>
          </a:xfrm>
          <a:prstGeom prst="rect">
            <a:avLst/>
          </a:prstGeom>
        </p:spPr>
      </p:pic>
      <p:sp>
        <p:nvSpPr>
          <p:cNvPr id="43" name="Right Arrow 42"/>
          <p:cNvSpPr/>
          <p:nvPr/>
        </p:nvSpPr>
        <p:spPr>
          <a:xfrm>
            <a:off x="5530143" y="2701851"/>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bwMode="auto">
          <a:xfrm flipH="1">
            <a:off x="7001907" y="2791995"/>
            <a:ext cx="1171628" cy="0"/>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5" name="Straight Arrow Connector 24"/>
          <p:cNvCxnSpPr/>
          <p:nvPr/>
        </p:nvCxnSpPr>
        <p:spPr>
          <a:xfrm flipH="1">
            <a:off x="7576506" y="1841728"/>
            <a:ext cx="376396" cy="67231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952902" y="1435727"/>
            <a:ext cx="1086055" cy="584776"/>
          </a:xfrm>
          <a:prstGeom prst="rect">
            <a:avLst/>
          </a:prstGeom>
          <a:noFill/>
        </p:spPr>
        <p:txBody>
          <a:bodyPr wrap="none" rtlCol="0">
            <a:spAutoFit/>
          </a:bodyPr>
          <a:lstStyle/>
          <a:p>
            <a:r>
              <a:rPr lang="en-US" sz="1600" dirty="0" err="1">
                <a:solidFill>
                  <a:srgbClr val="660066"/>
                </a:solidFill>
                <a:latin typeface="Arial"/>
                <a:cs typeface="Arial"/>
              </a:rPr>
              <a:t>quantum</a:t>
            </a:r>
          </a:p>
          <a:p>
            <a:r>
              <a:rPr lang="en-US" sz="1600" dirty="0" err="1">
                <a:solidFill>
                  <a:srgbClr val="660066"/>
                </a:solidFill>
                <a:latin typeface="Arial"/>
                <a:cs typeface="Arial"/>
              </a:rPr>
              <a:t>entangled</a:t>
            </a:r>
          </a:p>
        </p:txBody>
      </p:sp>
      <p:sp>
        <p:nvSpPr>
          <p:cNvPr id="3" name="TextBox 2"/>
          <p:cNvSpPr txBox="1"/>
          <p:nvPr/>
        </p:nvSpPr>
        <p:spPr>
          <a:xfrm>
            <a:off x="657770" y="4465375"/>
            <a:ext cx="7295131" cy="523220"/>
          </a:xfrm>
          <a:prstGeom prst="rect">
            <a:avLst/>
          </a:prstGeom>
          <a:noFill/>
        </p:spPr>
        <p:txBody>
          <a:bodyPr wrap="square" rtlCol="0">
            <a:spAutoFit/>
          </a:bodyPr>
          <a:lstStyle/>
          <a:p>
            <a:r>
              <a:rPr lang="en-US" sz="2800" b="1" dirty="0" err="1">
                <a:solidFill>
                  <a:srgbClr val="0000FF"/>
                </a:solidFill>
                <a:cs typeface="Arial"/>
              </a:rPr>
              <a:t>Released </a:t>
            </a:r>
            <a:r>
              <a:rPr lang="en-US" sz="2800" b="1" baseline="30000" dirty="0" err="1">
                <a:solidFill>
                  <a:srgbClr val="0000FF"/>
                </a:solidFill>
                <a:cs typeface="Arial"/>
              </a:rPr>
              <a:t>31</a:t>
            </a:r>
            <a:r>
              <a:rPr lang="en-US" sz="2800" b="1" dirty="0" err="1">
                <a:solidFill>
                  <a:srgbClr val="0000FF"/>
                </a:solidFill>
                <a:cs typeface="Arial"/>
              </a:rPr>
              <a:t>P pairs are quantum entangled</a:t>
            </a:r>
          </a:p>
        </p:txBody>
      </p:sp>
      <p:sp>
        <p:nvSpPr>
          <p:cNvPr id="13"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34</a:t>
            </a:fld>
            <a:endParaRPr lang="en-US" dirty="0"/>
          </a:p>
        </p:txBody>
      </p:sp>
      <p:grpSp>
        <p:nvGrpSpPr>
          <p:cNvPr id="14" name="Group 13"/>
          <p:cNvGrpSpPr/>
          <p:nvPr/>
        </p:nvGrpSpPr>
        <p:grpSpPr>
          <a:xfrm>
            <a:off x="3000833" y="1728115"/>
            <a:ext cx="1915133" cy="2082613"/>
            <a:chOff x="3366655" y="1052945"/>
            <a:chExt cx="3629890" cy="3477491"/>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7203" t="17925" r="23716" b="22877"/>
            <a:stretch/>
          </p:blipFill>
          <p:spPr>
            <a:xfrm>
              <a:off x="3366655" y="1052945"/>
              <a:ext cx="3629890" cy="3477491"/>
            </a:xfrm>
            <a:prstGeom prst="rect">
              <a:avLst/>
            </a:prstGeom>
          </p:spPr>
        </p:pic>
        <p:pic>
          <p:nvPicPr>
            <p:cNvPr id="16" name="Picture 15" descr="Screen Shot 2015-09-23 at 9-23-15    10.22.57 AM.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8926" y="2333307"/>
              <a:ext cx="544690" cy="354481"/>
            </a:xfrm>
            <a:prstGeom prst="rect">
              <a:avLst/>
            </a:prstGeom>
          </p:spPr>
        </p:pic>
      </p:grpSp>
    </p:spTree>
    <p:extLst>
      <p:ext uri="{BB962C8B-B14F-4D97-AF65-F5344CB8AC3E}">
        <p14:creationId xmlns:p14="http://schemas.microsoft.com/office/powerpoint/2010/main" val="14465718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a:off x="2012637" y="2608142"/>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Screen Shot 2015-09-23 at 9-23-15    10.22.57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610" y="2087671"/>
            <a:ext cx="1610243" cy="1047936"/>
          </a:xfrm>
          <a:prstGeom prst="rect">
            <a:avLst/>
          </a:prstGeom>
        </p:spPr>
      </p:pic>
      <p:pic>
        <p:nvPicPr>
          <p:cNvPr id="41" name="Picture 40"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0158">
            <a:off x="3091316" y="4584240"/>
            <a:ext cx="2085073" cy="964558"/>
          </a:xfrm>
          <a:prstGeom prst="rect">
            <a:avLst/>
          </a:prstGeom>
        </p:spPr>
      </p:pic>
      <p:sp>
        <p:nvSpPr>
          <p:cNvPr id="43" name="Right Arrow 42"/>
          <p:cNvSpPr/>
          <p:nvPr/>
        </p:nvSpPr>
        <p:spPr>
          <a:xfrm>
            <a:off x="5569093" y="2611639"/>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bwMode="auto">
          <a:xfrm flipH="1">
            <a:off x="7040857" y="2701783"/>
            <a:ext cx="1171628" cy="0"/>
          </a:xfrm>
          <a:prstGeom prst="line">
            <a:avLst/>
          </a:prstGeom>
          <a:solidFill>
            <a:schemeClr val="accent1"/>
          </a:solidFill>
          <a:ln w="12700" cap="flat" cmpd="sng" algn="ctr">
            <a:solidFill>
              <a:srgbClr val="660066"/>
            </a:solidFill>
            <a:prstDash val="dash"/>
            <a:round/>
            <a:headEnd type="none" w="med" len="med"/>
            <a:tailEnd type="none" w="med" len="med"/>
          </a:ln>
          <a:effectLst/>
        </p:spPr>
      </p:cxnSp>
      <p:pic>
        <p:nvPicPr>
          <p:cNvPr id="12" name="Picture 11"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500" y="4815741"/>
            <a:ext cx="2085073" cy="964558"/>
          </a:xfrm>
          <a:prstGeom prst="rect">
            <a:avLst/>
          </a:prstGeom>
        </p:spPr>
      </p:pic>
      <p:pic>
        <p:nvPicPr>
          <p:cNvPr id="14" name="Picture 13"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008" y="2323074"/>
            <a:ext cx="2085073" cy="964558"/>
          </a:xfrm>
          <a:prstGeom prst="rect">
            <a:avLst/>
          </a:prstGeom>
        </p:spPr>
      </p:pic>
      <p:cxnSp>
        <p:nvCxnSpPr>
          <p:cNvPr id="15" name="Straight Connector 14"/>
          <p:cNvCxnSpPr/>
          <p:nvPr/>
        </p:nvCxnSpPr>
        <p:spPr bwMode="auto">
          <a:xfrm flipH="1">
            <a:off x="7193257" y="2854183"/>
            <a:ext cx="1171628" cy="0"/>
          </a:xfrm>
          <a:prstGeom prst="line">
            <a:avLst/>
          </a:prstGeom>
          <a:solidFill>
            <a:schemeClr val="accent1"/>
          </a:solidFill>
          <a:ln w="12700" cap="flat" cmpd="sng" algn="ctr">
            <a:solidFill>
              <a:srgbClr val="660066"/>
            </a:solidFill>
            <a:prstDash val="dash"/>
            <a:round/>
            <a:headEnd type="none" w="med" len="med"/>
            <a:tailEnd type="none" w="med" len="med"/>
          </a:ln>
          <a:effectLst/>
        </p:spPr>
      </p:cxnSp>
      <p:pic>
        <p:nvPicPr>
          <p:cNvPr id="16" name="Picture 15"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395" y="3851183"/>
            <a:ext cx="2085073" cy="964558"/>
          </a:xfrm>
          <a:prstGeom prst="rect">
            <a:avLst/>
          </a:prstGeom>
        </p:spPr>
      </p:pic>
      <p:pic>
        <p:nvPicPr>
          <p:cNvPr id="18" name="Picture 17"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77950">
            <a:off x="5673364" y="4326289"/>
            <a:ext cx="2085073" cy="964558"/>
          </a:xfrm>
          <a:prstGeom prst="rect">
            <a:avLst/>
          </a:prstGeom>
        </p:spPr>
      </p:pic>
      <p:pic>
        <p:nvPicPr>
          <p:cNvPr id="20" name="Picture 19"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6245">
            <a:off x="1139556" y="3571227"/>
            <a:ext cx="2085073" cy="964558"/>
          </a:xfrm>
          <a:prstGeom prst="rect">
            <a:avLst/>
          </a:prstGeom>
        </p:spPr>
      </p:pic>
      <p:cxnSp>
        <p:nvCxnSpPr>
          <p:cNvPr id="22" name="Straight Connector 21"/>
          <p:cNvCxnSpPr/>
          <p:nvPr/>
        </p:nvCxnSpPr>
        <p:spPr bwMode="auto">
          <a:xfrm flipH="1">
            <a:off x="2563941" y="3851183"/>
            <a:ext cx="212221" cy="1425705"/>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4" name="Straight Connector 23"/>
          <p:cNvCxnSpPr/>
          <p:nvPr/>
        </p:nvCxnSpPr>
        <p:spPr bwMode="auto">
          <a:xfrm flipH="1">
            <a:off x="1426823" y="4380878"/>
            <a:ext cx="3042618" cy="89697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6" name="Straight Connector 25"/>
          <p:cNvCxnSpPr/>
          <p:nvPr/>
        </p:nvCxnSpPr>
        <p:spPr bwMode="auto">
          <a:xfrm flipH="1" flipV="1">
            <a:off x="1705967" y="4197407"/>
            <a:ext cx="4562583" cy="1079481"/>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8" name="Straight Connector 27"/>
          <p:cNvCxnSpPr/>
          <p:nvPr/>
        </p:nvCxnSpPr>
        <p:spPr bwMode="auto">
          <a:xfrm flipH="1">
            <a:off x="4696407" y="4380878"/>
            <a:ext cx="943849" cy="944054"/>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9" name="Straight Connector 28"/>
          <p:cNvCxnSpPr/>
          <p:nvPr/>
        </p:nvCxnSpPr>
        <p:spPr bwMode="auto">
          <a:xfrm flipH="1">
            <a:off x="3663754" y="4380878"/>
            <a:ext cx="3377103" cy="434863"/>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3" name="Title 2"/>
          <p:cNvSpPr>
            <a:spLocks noGrp="1"/>
          </p:cNvSpPr>
          <p:nvPr>
            <p:ph type="title"/>
          </p:nvPr>
        </p:nvSpPr>
        <p:spPr>
          <a:xfrm>
            <a:off x="0" y="259514"/>
            <a:ext cx="9144000" cy="774582"/>
          </a:xfrm>
        </p:spPr>
        <p:txBody>
          <a:bodyPr/>
          <a:lstStyle/>
          <a:p>
            <a:r>
              <a:rPr lang="en-US" dirty="0"/>
              <a:t>Quantum entangled showers</a:t>
            </a:r>
          </a:p>
        </p:txBody>
      </p:sp>
      <p:sp>
        <p:nvSpPr>
          <p:cNvPr id="25"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35</a:t>
            </a:fld>
            <a:endParaRPr lang="en-US" dirty="0"/>
          </a:p>
        </p:txBody>
      </p:sp>
      <p:grpSp>
        <p:nvGrpSpPr>
          <p:cNvPr id="27" name="Group 26"/>
          <p:cNvGrpSpPr/>
          <p:nvPr/>
        </p:nvGrpSpPr>
        <p:grpSpPr>
          <a:xfrm>
            <a:off x="3078589" y="1554827"/>
            <a:ext cx="1915133" cy="2082613"/>
            <a:chOff x="3366655" y="1052945"/>
            <a:chExt cx="3629890" cy="3477491"/>
          </a:xfrm>
        </p:grpSpPr>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7203" t="17925" r="23716" b="22877"/>
            <a:stretch/>
          </p:blipFill>
          <p:spPr>
            <a:xfrm>
              <a:off x="3366655" y="1052945"/>
              <a:ext cx="3629890" cy="3477491"/>
            </a:xfrm>
            <a:prstGeom prst="rect">
              <a:avLst/>
            </a:prstGeom>
          </p:spPr>
        </p:pic>
        <p:pic>
          <p:nvPicPr>
            <p:cNvPr id="32" name="Picture 31" descr="Screen Shot 2015-09-23 at 9-23-15    10.22.57 AM.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8926" y="2333307"/>
              <a:ext cx="544690" cy="354481"/>
            </a:xfrm>
            <a:prstGeom prst="rect">
              <a:avLst/>
            </a:prstGeom>
          </p:spPr>
        </p:pic>
      </p:grpSp>
    </p:spTree>
    <p:extLst>
      <p:ext uri="{BB962C8B-B14F-4D97-AF65-F5344CB8AC3E}">
        <p14:creationId xmlns:p14="http://schemas.microsoft.com/office/powerpoint/2010/main" val="25536242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a:off x="2012637" y="2608142"/>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Screen Shot 2015-09-23 at 9-23-15    10.22.57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610" y="2087671"/>
            <a:ext cx="1610243" cy="1047936"/>
          </a:xfrm>
          <a:prstGeom prst="rect">
            <a:avLst/>
          </a:prstGeom>
        </p:spPr>
      </p:pic>
      <p:pic>
        <p:nvPicPr>
          <p:cNvPr id="41" name="Picture 40"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0158">
            <a:off x="3091316" y="4584240"/>
            <a:ext cx="2085073" cy="964558"/>
          </a:xfrm>
          <a:prstGeom prst="rect">
            <a:avLst/>
          </a:prstGeom>
        </p:spPr>
      </p:pic>
      <p:sp>
        <p:nvSpPr>
          <p:cNvPr id="43" name="Right Arrow 42"/>
          <p:cNvSpPr/>
          <p:nvPr/>
        </p:nvSpPr>
        <p:spPr>
          <a:xfrm>
            <a:off x="5569093" y="2611639"/>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bwMode="auto">
          <a:xfrm flipH="1">
            <a:off x="7040857" y="2701783"/>
            <a:ext cx="1171628" cy="0"/>
          </a:xfrm>
          <a:prstGeom prst="line">
            <a:avLst/>
          </a:prstGeom>
          <a:solidFill>
            <a:schemeClr val="accent1"/>
          </a:solidFill>
          <a:ln w="12700" cap="flat" cmpd="sng" algn="ctr">
            <a:solidFill>
              <a:srgbClr val="660066"/>
            </a:solidFill>
            <a:prstDash val="dash"/>
            <a:round/>
            <a:headEnd type="none" w="med" len="med"/>
            <a:tailEnd type="none" w="med" len="med"/>
          </a:ln>
          <a:effectLst/>
        </p:spPr>
      </p:cxnSp>
      <p:pic>
        <p:nvPicPr>
          <p:cNvPr id="12" name="Picture 11"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500" y="4815741"/>
            <a:ext cx="2085073" cy="964558"/>
          </a:xfrm>
          <a:prstGeom prst="rect">
            <a:avLst/>
          </a:prstGeom>
        </p:spPr>
      </p:pic>
      <p:pic>
        <p:nvPicPr>
          <p:cNvPr id="14" name="Picture 13"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008" y="2323074"/>
            <a:ext cx="2085073" cy="964558"/>
          </a:xfrm>
          <a:prstGeom prst="rect">
            <a:avLst/>
          </a:prstGeom>
        </p:spPr>
      </p:pic>
      <p:cxnSp>
        <p:nvCxnSpPr>
          <p:cNvPr id="15" name="Straight Connector 14"/>
          <p:cNvCxnSpPr/>
          <p:nvPr/>
        </p:nvCxnSpPr>
        <p:spPr bwMode="auto">
          <a:xfrm flipH="1">
            <a:off x="7193257" y="2854183"/>
            <a:ext cx="1171628" cy="0"/>
          </a:xfrm>
          <a:prstGeom prst="line">
            <a:avLst/>
          </a:prstGeom>
          <a:solidFill>
            <a:schemeClr val="accent1"/>
          </a:solidFill>
          <a:ln w="12700" cap="flat" cmpd="sng" algn="ctr">
            <a:solidFill>
              <a:srgbClr val="660066"/>
            </a:solidFill>
            <a:prstDash val="dash"/>
            <a:round/>
            <a:headEnd type="none" w="med" len="med"/>
            <a:tailEnd type="none" w="med" len="med"/>
          </a:ln>
          <a:effectLst/>
        </p:spPr>
      </p:cxnSp>
      <p:pic>
        <p:nvPicPr>
          <p:cNvPr id="16" name="Picture 15"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395" y="3851183"/>
            <a:ext cx="2085073" cy="964558"/>
          </a:xfrm>
          <a:prstGeom prst="rect">
            <a:avLst/>
          </a:prstGeom>
        </p:spPr>
      </p:pic>
      <p:pic>
        <p:nvPicPr>
          <p:cNvPr id="18" name="Picture 17"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77950">
            <a:off x="5673364" y="4326289"/>
            <a:ext cx="2085073" cy="964558"/>
          </a:xfrm>
          <a:prstGeom prst="rect">
            <a:avLst/>
          </a:prstGeom>
        </p:spPr>
      </p:pic>
      <p:pic>
        <p:nvPicPr>
          <p:cNvPr id="20" name="Picture 19"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6245">
            <a:off x="1139556" y="3571227"/>
            <a:ext cx="2085073" cy="964558"/>
          </a:xfrm>
          <a:prstGeom prst="rect">
            <a:avLst/>
          </a:prstGeom>
        </p:spPr>
      </p:pic>
      <p:cxnSp>
        <p:nvCxnSpPr>
          <p:cNvPr id="22" name="Straight Connector 21"/>
          <p:cNvCxnSpPr/>
          <p:nvPr/>
        </p:nvCxnSpPr>
        <p:spPr bwMode="auto">
          <a:xfrm flipH="1">
            <a:off x="2563941" y="3851183"/>
            <a:ext cx="212221" cy="1425705"/>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4" name="Straight Connector 23"/>
          <p:cNvCxnSpPr/>
          <p:nvPr/>
        </p:nvCxnSpPr>
        <p:spPr bwMode="auto">
          <a:xfrm flipH="1">
            <a:off x="1426823" y="4380878"/>
            <a:ext cx="3042618" cy="89697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6" name="Straight Connector 25"/>
          <p:cNvCxnSpPr/>
          <p:nvPr/>
        </p:nvCxnSpPr>
        <p:spPr bwMode="auto">
          <a:xfrm flipH="1" flipV="1">
            <a:off x="1705967" y="4197407"/>
            <a:ext cx="4562583" cy="1079481"/>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8" name="Straight Connector 27"/>
          <p:cNvCxnSpPr/>
          <p:nvPr/>
        </p:nvCxnSpPr>
        <p:spPr bwMode="auto">
          <a:xfrm flipH="1">
            <a:off x="4696407" y="4380878"/>
            <a:ext cx="943849" cy="944054"/>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9" name="Straight Connector 28"/>
          <p:cNvCxnSpPr/>
          <p:nvPr/>
        </p:nvCxnSpPr>
        <p:spPr bwMode="auto">
          <a:xfrm flipH="1">
            <a:off x="3663754" y="4380878"/>
            <a:ext cx="3377103" cy="434863"/>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3" name="Title 2"/>
          <p:cNvSpPr>
            <a:spLocks noGrp="1"/>
          </p:cNvSpPr>
          <p:nvPr>
            <p:ph type="title"/>
          </p:nvPr>
        </p:nvSpPr>
        <p:spPr>
          <a:xfrm>
            <a:off x="0" y="266417"/>
            <a:ext cx="9144000" cy="774582"/>
          </a:xfrm>
        </p:spPr>
        <p:txBody>
          <a:bodyPr/>
          <a:lstStyle/>
          <a:p>
            <a:r>
              <a:rPr lang="en-US" dirty="0"/>
              <a:t>Quantum entangled showers</a:t>
            </a:r>
          </a:p>
        </p:txBody>
      </p:sp>
      <p:sp>
        <p:nvSpPr>
          <p:cNvPr id="25" name="Slide Number Placeholder 3"/>
          <p:cNvSpPr>
            <a:spLocks noGrp="1"/>
          </p:cNvSpPr>
          <p:nvPr>
            <p:ph type="sldNum" sz="quarter" idx="12"/>
          </p:nvPr>
        </p:nvSpPr>
        <p:spPr>
          <a:xfrm>
            <a:off x="8495930" y="6409679"/>
            <a:ext cx="561513" cy="350678"/>
          </a:xfrm>
        </p:spPr>
        <p:txBody>
          <a:bodyPr/>
          <a:lstStyle/>
          <a:p>
            <a:fld id="{C2AF4A0F-07F7-4886-B721-FA4CA47F4D8B}" type="slidenum">
              <a:rPr lang="en-US" smtClean="0"/>
              <a:pPr/>
              <a:t>36</a:t>
            </a:fld>
            <a:endParaRPr lang="en-US" dirty="0"/>
          </a:p>
        </p:txBody>
      </p:sp>
      <p:grpSp>
        <p:nvGrpSpPr>
          <p:cNvPr id="27" name="Group 26"/>
          <p:cNvGrpSpPr/>
          <p:nvPr/>
        </p:nvGrpSpPr>
        <p:grpSpPr>
          <a:xfrm>
            <a:off x="3078589" y="1554827"/>
            <a:ext cx="1915133" cy="2082613"/>
            <a:chOff x="3366655" y="1052945"/>
            <a:chExt cx="3629890" cy="3477491"/>
          </a:xfrm>
        </p:grpSpPr>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7203" t="17925" r="23716" b="22877"/>
            <a:stretch/>
          </p:blipFill>
          <p:spPr>
            <a:xfrm>
              <a:off x="3366655" y="1052945"/>
              <a:ext cx="3629890" cy="3477491"/>
            </a:xfrm>
            <a:prstGeom prst="rect">
              <a:avLst/>
            </a:prstGeom>
          </p:spPr>
        </p:pic>
        <p:pic>
          <p:nvPicPr>
            <p:cNvPr id="32" name="Picture 31" descr="Screen Shot 2015-09-23 at 9-23-15    10.22.57 AM.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8926" y="2333307"/>
              <a:ext cx="544690" cy="354481"/>
            </a:xfrm>
            <a:prstGeom prst="rect">
              <a:avLst/>
            </a:prstGeom>
          </p:spPr>
        </p:pic>
      </p:grpSp>
      <p:sp>
        <p:nvSpPr>
          <p:cNvPr id="30" name="TextBox 29"/>
          <p:cNvSpPr txBox="1"/>
          <p:nvPr/>
        </p:nvSpPr>
        <p:spPr>
          <a:xfrm>
            <a:off x="2930306" y="5909451"/>
            <a:ext cx="3390588" cy="461665"/>
          </a:xfrm>
          <a:prstGeom prst="rect">
            <a:avLst/>
          </a:prstGeom>
          <a:noFill/>
        </p:spPr>
        <p:txBody>
          <a:bodyPr wrap="none" rtlCol="0">
            <a:spAutoFit/>
          </a:bodyPr>
          <a:lstStyle/>
          <a:p>
            <a:r>
              <a:rPr lang="en-US" sz="2400" b="1" i="1" dirty="0" err="1">
                <a:solidFill>
                  <a:srgbClr val="0000FF"/>
                </a:solidFill>
                <a:cs typeface="Arial"/>
              </a:rPr>
              <a:t>Throughout your brain?</a:t>
            </a:r>
          </a:p>
        </p:txBody>
      </p:sp>
    </p:spTree>
    <p:extLst>
      <p:ext uri="{BB962C8B-B14F-4D97-AF65-F5344CB8AC3E}">
        <p14:creationId xmlns:p14="http://schemas.microsoft.com/office/powerpoint/2010/main" val="11477628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posner_cluster_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02" y="2780918"/>
            <a:ext cx="957141" cy="995663"/>
          </a:xfrm>
          <a:prstGeom prst="rect">
            <a:avLst/>
          </a:prstGeom>
        </p:spPr>
      </p:pic>
      <p:sp>
        <p:nvSpPr>
          <p:cNvPr id="2" name="Title 1"/>
          <p:cNvSpPr>
            <a:spLocks noGrp="1"/>
          </p:cNvSpPr>
          <p:nvPr>
            <p:ph type="title"/>
          </p:nvPr>
        </p:nvSpPr>
        <p:spPr>
          <a:xfrm>
            <a:off x="0" y="386178"/>
            <a:ext cx="9144000" cy="772357"/>
          </a:xfrm>
        </p:spPr>
        <p:txBody>
          <a:bodyPr>
            <a:normAutofit/>
          </a:bodyPr>
          <a:lstStyle/>
          <a:p>
            <a:r>
              <a:rPr lang="en-US" sz="4000" dirty="0"/>
              <a:t>Quantum storage of entangled spins</a:t>
            </a:r>
          </a:p>
        </p:txBody>
      </p:sp>
      <p:pic>
        <p:nvPicPr>
          <p:cNvPr id="3" name="Picture 2" descr="posner_cluster_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6566" y="1937220"/>
            <a:ext cx="957141" cy="995663"/>
          </a:xfrm>
          <a:prstGeom prst="rect">
            <a:avLst/>
          </a:prstGeom>
        </p:spPr>
      </p:pic>
      <p:pic>
        <p:nvPicPr>
          <p:cNvPr id="5" name="Picture 4" descr="posner_cluster_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3254" y="2787442"/>
            <a:ext cx="957141" cy="995663"/>
          </a:xfrm>
          <a:prstGeom prst="rect">
            <a:avLst/>
          </a:prstGeom>
        </p:spPr>
      </p:pic>
      <p:pic>
        <p:nvPicPr>
          <p:cNvPr id="6" name="Picture 5"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730965" y="2631167"/>
            <a:ext cx="1425087" cy="659248"/>
          </a:xfrm>
          <a:prstGeom prst="rect">
            <a:avLst/>
          </a:prstGeom>
        </p:spPr>
      </p:pic>
      <p:pic>
        <p:nvPicPr>
          <p:cNvPr id="7" name="Picture 6" descr="Screen Shot 2015-09-23 at 9-23-15    10.17.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88514" y="2847305"/>
            <a:ext cx="1425087" cy="659248"/>
          </a:xfrm>
          <a:prstGeom prst="rect">
            <a:avLst/>
          </a:prstGeom>
        </p:spPr>
      </p:pic>
      <p:sp>
        <p:nvSpPr>
          <p:cNvPr id="8" name="Right Arrow 7"/>
          <p:cNvSpPr/>
          <p:nvPr/>
        </p:nvSpPr>
        <p:spPr>
          <a:xfrm>
            <a:off x="5713139" y="2942072"/>
            <a:ext cx="601715" cy="19721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Connector 8"/>
          <p:cNvCxnSpPr/>
          <p:nvPr/>
        </p:nvCxnSpPr>
        <p:spPr bwMode="auto">
          <a:xfrm flipV="1">
            <a:off x="6661343" y="2279987"/>
            <a:ext cx="843194" cy="1096357"/>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10" name="Straight Connector 9"/>
          <p:cNvCxnSpPr/>
          <p:nvPr/>
        </p:nvCxnSpPr>
        <p:spPr bwMode="auto">
          <a:xfrm flipH="1">
            <a:off x="4472744" y="2787442"/>
            <a:ext cx="679164" cy="535125"/>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11" name="Straight Connector 10"/>
          <p:cNvCxnSpPr/>
          <p:nvPr/>
        </p:nvCxnSpPr>
        <p:spPr bwMode="auto">
          <a:xfrm flipH="1" flipV="1">
            <a:off x="4472744" y="2537926"/>
            <a:ext cx="716582" cy="105272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20" name="Straight Connector 19"/>
          <p:cNvCxnSpPr/>
          <p:nvPr/>
        </p:nvCxnSpPr>
        <p:spPr bwMode="auto">
          <a:xfrm>
            <a:off x="7763944" y="2481493"/>
            <a:ext cx="567942" cy="1004985"/>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19" name="Slide Number Placeholder 3"/>
          <p:cNvSpPr>
            <a:spLocks noGrp="1"/>
          </p:cNvSpPr>
          <p:nvPr>
            <p:ph type="sldNum" sz="quarter" idx="12"/>
          </p:nvPr>
        </p:nvSpPr>
        <p:spPr>
          <a:xfrm>
            <a:off x="8495930" y="6383759"/>
            <a:ext cx="561513" cy="350678"/>
          </a:xfrm>
        </p:spPr>
        <p:txBody>
          <a:bodyPr/>
          <a:lstStyle/>
          <a:p>
            <a:fld id="{C2AF4A0F-07F7-4886-B721-FA4CA47F4D8B}" type="slidenum">
              <a:rPr lang="en-US" smtClean="0"/>
              <a:pPr/>
              <a:t>37</a:t>
            </a:fld>
            <a:endParaRPr lang="en-US" dirty="0"/>
          </a:p>
        </p:txBody>
      </p:sp>
      <p:sp>
        <p:nvSpPr>
          <p:cNvPr id="21" name="Right Arrow 20"/>
          <p:cNvSpPr/>
          <p:nvPr/>
        </p:nvSpPr>
        <p:spPr>
          <a:xfrm>
            <a:off x="1554734" y="2993372"/>
            <a:ext cx="373119" cy="111169"/>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Screen Shot 2015-09-23 at 9-23-15    10.22.57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92" y="2187781"/>
            <a:ext cx="998501" cy="649818"/>
          </a:xfrm>
          <a:prstGeom prst="rect">
            <a:avLst/>
          </a:prstGeom>
        </p:spPr>
      </p:pic>
      <p:sp>
        <p:nvSpPr>
          <p:cNvPr id="23" name="Right Arrow 22"/>
          <p:cNvSpPr/>
          <p:nvPr/>
        </p:nvSpPr>
        <p:spPr>
          <a:xfrm>
            <a:off x="3461015" y="2970949"/>
            <a:ext cx="373119" cy="111169"/>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2024550" y="2372058"/>
            <a:ext cx="1187561" cy="1173984"/>
            <a:chOff x="3366655" y="1052945"/>
            <a:chExt cx="3629890" cy="3477491"/>
          </a:xfrm>
        </p:grpSpPr>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27203" t="17925" r="23716" b="22877"/>
            <a:stretch/>
          </p:blipFill>
          <p:spPr>
            <a:xfrm>
              <a:off x="3366655" y="1052945"/>
              <a:ext cx="3629890" cy="3477491"/>
            </a:xfrm>
            <a:prstGeom prst="rect">
              <a:avLst/>
            </a:prstGeom>
          </p:spPr>
        </p:pic>
        <p:pic>
          <p:nvPicPr>
            <p:cNvPr id="35" name="Picture 34" descr="Screen Shot 2015-09-23 at 9-23-15    10.22.57 AM.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8926" y="2333307"/>
              <a:ext cx="544690" cy="354481"/>
            </a:xfrm>
            <a:prstGeom prst="rect">
              <a:avLst/>
            </a:prstGeom>
          </p:spPr>
        </p:pic>
      </p:grpSp>
      <p:pic>
        <p:nvPicPr>
          <p:cNvPr id="36" name="Picture 35" descr="Screen Shot 2015-09-23 at 9-23-15    10.22.57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49" y="2927701"/>
            <a:ext cx="998501" cy="649818"/>
          </a:xfrm>
          <a:prstGeom prst="rect">
            <a:avLst/>
          </a:prstGeom>
        </p:spPr>
      </p:pic>
      <p:sp>
        <p:nvSpPr>
          <p:cNvPr id="32" name="TextBox 31"/>
          <p:cNvSpPr txBox="1"/>
          <p:nvPr/>
        </p:nvSpPr>
        <p:spPr>
          <a:xfrm rot="21539055">
            <a:off x="2255618" y="3582788"/>
            <a:ext cx="633507" cy="369332"/>
          </a:xfrm>
          <a:prstGeom prst="rect">
            <a:avLst/>
          </a:prstGeom>
          <a:noFill/>
        </p:spPr>
        <p:txBody>
          <a:bodyPr wrap="none" rtlCol="0">
            <a:spAutoFit/>
          </a:bodyPr>
          <a:lstStyle/>
          <a:p>
            <a:r>
              <a:rPr lang="en-US" dirty="0">
                <a:solidFill>
                  <a:srgbClr val="0000FF"/>
                </a:solidFill>
              </a:rPr>
              <a:t>PPA</a:t>
            </a:r>
          </a:p>
        </p:txBody>
      </p:sp>
      <p:sp>
        <p:nvSpPr>
          <p:cNvPr id="37" name="TextBox 36"/>
          <p:cNvSpPr txBox="1"/>
          <p:nvPr/>
        </p:nvSpPr>
        <p:spPr>
          <a:xfrm rot="21539055">
            <a:off x="5660694" y="3298225"/>
            <a:ext cx="655197" cy="369332"/>
          </a:xfrm>
          <a:prstGeom prst="rect">
            <a:avLst/>
          </a:prstGeom>
          <a:noFill/>
        </p:spPr>
        <p:txBody>
          <a:bodyPr wrap="none" rtlCol="0">
            <a:spAutoFit/>
          </a:bodyPr>
          <a:lstStyle/>
          <a:p>
            <a:r>
              <a:rPr lang="en-US" dirty="0">
                <a:solidFill>
                  <a:srgbClr val="0000FF"/>
                </a:solidFill>
              </a:rPr>
              <a:t>Ca</a:t>
            </a:r>
            <a:r>
              <a:rPr lang="en-US" baseline="30000" dirty="0">
                <a:solidFill>
                  <a:srgbClr val="0000FF"/>
                </a:solidFill>
              </a:rPr>
              <a:t>2+</a:t>
            </a:r>
            <a:endParaRPr lang="en-US" dirty="0">
              <a:solidFill>
                <a:srgbClr val="0000FF"/>
              </a:solidFill>
            </a:endParaRPr>
          </a:p>
        </p:txBody>
      </p:sp>
      <p:sp>
        <p:nvSpPr>
          <p:cNvPr id="12" name="TextBox 11"/>
          <p:cNvSpPr txBox="1"/>
          <p:nvPr/>
        </p:nvSpPr>
        <p:spPr>
          <a:xfrm>
            <a:off x="603637" y="4965944"/>
            <a:ext cx="5698996" cy="923330"/>
          </a:xfrm>
          <a:prstGeom prst="rect">
            <a:avLst/>
          </a:prstGeom>
          <a:noFill/>
        </p:spPr>
        <p:txBody>
          <a:bodyPr wrap="none" rtlCol="0">
            <a:spAutoFit/>
          </a:bodyPr>
          <a:lstStyle/>
          <a:p>
            <a:pPr marL="285750" indent="-285750">
              <a:buFont typeface="Arial"/>
              <a:buChar char="•"/>
            </a:pPr>
            <a:r>
              <a:rPr lang="en-US" dirty="0" err="1" smtClean="0">
                <a:solidFill>
                  <a:srgbClr val="0000FF"/>
                </a:solidFill>
                <a:latin typeface="Arial"/>
                <a:cs typeface="Arial"/>
              </a:rPr>
              <a:t>Envelope </a:t>
            </a:r>
            <a:r>
              <a:rPr lang="en-US" baseline="30000" dirty="0" err="1" smtClean="0">
                <a:solidFill>
                  <a:srgbClr val="0000FF"/>
                </a:solidFill>
                <a:latin typeface="Arial"/>
                <a:cs typeface="Arial"/>
              </a:rPr>
              <a:t>31</a:t>
            </a:r>
            <a:r>
              <a:rPr lang="en-US" dirty="0" err="1" smtClean="0">
                <a:solidFill>
                  <a:srgbClr val="0000FF"/>
                </a:solidFill>
                <a:latin typeface="Arial"/>
                <a:cs typeface="Arial"/>
              </a:rPr>
              <a:t>P nuclear spins into Posner molecules</a:t>
            </a:r>
          </a:p>
          <a:p>
            <a:pPr marL="285750" indent="-285750">
              <a:buFont typeface="Arial"/>
              <a:buChar char="•"/>
            </a:pPr>
            <a:endParaRPr lang="en-US" dirty="0" err="1" smtClean="0">
              <a:solidFill>
                <a:srgbClr val="0000FF"/>
              </a:solidFill>
              <a:latin typeface="Arial"/>
              <a:cs typeface="Arial"/>
            </a:endParaRPr>
          </a:p>
          <a:p>
            <a:pPr marL="285750" indent="-285750">
              <a:buFont typeface="Arial"/>
              <a:buChar char="•"/>
            </a:pPr>
            <a:r>
              <a:rPr lang="en-US" dirty="0" err="1">
                <a:solidFill>
                  <a:srgbClr val="0000FF"/>
                </a:solidFill>
                <a:latin typeface="Arial"/>
                <a:cs typeface="Arial"/>
              </a:rPr>
              <a:t>Creates inter-molecular nuclear spin entanglement</a:t>
            </a:r>
            <a:endParaRPr lang="en-US" dirty="0" err="1" smtClean="0">
              <a:solidFill>
                <a:srgbClr val="0000FF"/>
              </a:solidFill>
              <a:latin typeface="Arial"/>
              <a:cs typeface="Arial"/>
            </a:endParaRPr>
          </a:p>
        </p:txBody>
      </p:sp>
      <p:sp>
        <p:nvSpPr>
          <p:cNvPr id="13" name="TextBox 12"/>
          <p:cNvSpPr txBox="1"/>
          <p:nvPr/>
        </p:nvSpPr>
        <p:spPr>
          <a:xfrm>
            <a:off x="4057367" y="3978484"/>
            <a:ext cx="973381" cy="523220"/>
          </a:xfrm>
          <a:prstGeom prst="rect">
            <a:avLst/>
          </a:prstGeom>
          <a:noFill/>
        </p:spPr>
        <p:txBody>
          <a:bodyPr wrap="none" rtlCol="0">
            <a:spAutoFit/>
          </a:bodyPr>
          <a:lstStyle/>
          <a:p>
            <a:r>
              <a:rPr lang="en-US" sz="1400" dirty="0" err="1" smtClean="0">
                <a:solidFill>
                  <a:srgbClr val="0000FF"/>
                </a:solidFill>
                <a:latin typeface="Arial"/>
                <a:cs typeface="Arial"/>
              </a:rPr>
              <a:t>entangled</a:t>
            </a:r>
          </a:p>
          <a:p>
            <a:r>
              <a:rPr lang="en-US" sz="1400" baseline="30000" dirty="0" err="1" smtClean="0">
                <a:solidFill>
                  <a:srgbClr val="0000FF"/>
                </a:solidFill>
                <a:latin typeface="Arial"/>
                <a:cs typeface="Arial"/>
              </a:rPr>
              <a:t>31</a:t>
            </a:r>
            <a:r>
              <a:rPr lang="en-US" sz="1400" dirty="0" err="1" smtClean="0">
                <a:solidFill>
                  <a:srgbClr val="0000FF"/>
                </a:solidFill>
                <a:latin typeface="Arial"/>
                <a:cs typeface="Arial"/>
              </a:rPr>
              <a:t>P pairs</a:t>
            </a:r>
            <a:endParaRPr lang="en-US" sz="1400" baseline="30000" dirty="0" err="1" smtClean="0">
              <a:solidFill>
                <a:srgbClr val="0000FF"/>
              </a:solidFill>
              <a:latin typeface="Arial"/>
              <a:cs typeface="Arial"/>
            </a:endParaRPr>
          </a:p>
        </p:txBody>
      </p:sp>
    </p:spTree>
    <p:extLst>
      <p:ext uri="{BB962C8B-B14F-4D97-AF65-F5344CB8AC3E}">
        <p14:creationId xmlns:p14="http://schemas.microsoft.com/office/powerpoint/2010/main" val="36115656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874"/>
            <a:ext cx="9144000" cy="772357"/>
          </a:xfrm>
        </p:spPr>
        <p:txBody>
          <a:bodyPr>
            <a:normAutofit/>
          </a:bodyPr>
          <a:lstStyle/>
          <a:p>
            <a:r>
              <a:rPr lang="en-US" sz="4000" dirty="0"/>
              <a:t>Quantum processing...</a:t>
            </a:r>
          </a:p>
        </p:txBody>
      </p:sp>
      <p:sp>
        <p:nvSpPr>
          <p:cNvPr id="26" name="TextBox 25"/>
          <p:cNvSpPr txBox="1"/>
          <p:nvPr/>
        </p:nvSpPr>
        <p:spPr>
          <a:xfrm>
            <a:off x="396080" y="1156428"/>
            <a:ext cx="5124344" cy="369332"/>
          </a:xfrm>
          <a:prstGeom prst="rect">
            <a:avLst/>
          </a:prstGeom>
          <a:noFill/>
        </p:spPr>
        <p:txBody>
          <a:bodyPr wrap="none" rtlCol="0">
            <a:spAutoFit/>
          </a:bodyPr>
          <a:lstStyle/>
          <a:p>
            <a:r>
              <a:rPr lang="en-US" b="1" dirty="0">
                <a:solidFill>
                  <a:srgbClr val="0000FF"/>
                </a:solidFill>
                <a:cs typeface="Arial"/>
              </a:rPr>
              <a:t>“</a:t>
            </a:r>
            <a:r>
              <a:rPr lang="en-US" dirty="0">
                <a:solidFill>
                  <a:srgbClr val="0000FF"/>
                </a:solidFill>
                <a:cs typeface="Arial"/>
              </a:rPr>
              <a:t>Networks” of spin entangled Posner molecules:</a:t>
            </a:r>
          </a:p>
        </p:txBody>
      </p:sp>
      <p:sp>
        <p:nvSpPr>
          <p:cNvPr id="28" name="TextBox 27"/>
          <p:cNvSpPr txBox="1"/>
          <p:nvPr/>
        </p:nvSpPr>
        <p:spPr>
          <a:xfrm>
            <a:off x="406597" y="3626858"/>
            <a:ext cx="5826309" cy="369332"/>
          </a:xfrm>
          <a:prstGeom prst="rect">
            <a:avLst/>
          </a:prstGeom>
          <a:noFill/>
        </p:spPr>
        <p:txBody>
          <a:bodyPr wrap="none" rtlCol="0">
            <a:spAutoFit/>
          </a:bodyPr>
          <a:lstStyle/>
          <a:p>
            <a:r>
              <a:rPr lang="en-US" dirty="0">
                <a:solidFill>
                  <a:srgbClr val="0000FF"/>
                </a:solidFill>
                <a:cs typeface="Arial"/>
              </a:rPr>
              <a:t>Entanglementment influences, non-locally, pair binding: </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652" y="1702332"/>
            <a:ext cx="2844417" cy="157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posner_cluster_c.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651" y="4453753"/>
            <a:ext cx="523954" cy="517380"/>
          </a:xfrm>
          <a:prstGeom prst="rect">
            <a:avLst/>
          </a:prstGeom>
        </p:spPr>
      </p:pic>
      <p:pic>
        <p:nvPicPr>
          <p:cNvPr id="14" name="Picture 13" descr="posner_cluster_c.png"/>
          <p:cNvPicPr>
            <a:picLocks noChangeAspect="1"/>
          </p:cNvPicPr>
          <p:nvPr/>
        </p:nvPicPr>
        <p:blipFill>
          <a:blip r:embed="rId3"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1378164" y="5381952"/>
            <a:ext cx="523954" cy="517380"/>
          </a:xfrm>
          <a:prstGeom prst="rect">
            <a:avLst/>
          </a:prstGeom>
        </p:spPr>
      </p:pic>
      <p:pic>
        <p:nvPicPr>
          <p:cNvPr id="15" name="Picture 14" descr="posner_cluster_c.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9335" y="4499967"/>
            <a:ext cx="523954" cy="517380"/>
          </a:xfrm>
          <a:prstGeom prst="rect">
            <a:avLst/>
          </a:prstGeom>
        </p:spPr>
      </p:pic>
      <p:pic>
        <p:nvPicPr>
          <p:cNvPr id="16" name="Picture 15" descr="posner_cluster_c.png"/>
          <p:cNvPicPr>
            <a:picLocks noChangeAspect="1"/>
          </p:cNvPicPr>
          <p:nvPr/>
        </p:nvPicPr>
        <p:blipFill>
          <a:blip r:embed="rId3"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2867557" y="5557719"/>
            <a:ext cx="523954" cy="517380"/>
          </a:xfrm>
          <a:prstGeom prst="rect">
            <a:avLst/>
          </a:prstGeom>
        </p:spPr>
      </p:pic>
      <p:cxnSp>
        <p:nvCxnSpPr>
          <p:cNvPr id="17" name="Straight Connector 16"/>
          <p:cNvCxnSpPr>
            <a:endCxn id="33" idx="2"/>
          </p:cNvCxnSpPr>
          <p:nvPr/>
        </p:nvCxnSpPr>
        <p:spPr>
          <a:xfrm flipV="1">
            <a:off x="1718109" y="4767015"/>
            <a:ext cx="575835" cy="4104"/>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18" name="Straight Connector 17"/>
          <p:cNvCxnSpPr/>
          <p:nvPr/>
        </p:nvCxnSpPr>
        <p:spPr>
          <a:xfrm>
            <a:off x="1517628" y="5640642"/>
            <a:ext cx="786454" cy="48894"/>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19" name="Straight Connector 18"/>
          <p:cNvCxnSpPr/>
          <p:nvPr/>
        </p:nvCxnSpPr>
        <p:spPr>
          <a:xfrm flipV="1">
            <a:off x="2431012" y="4750354"/>
            <a:ext cx="517599" cy="1666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20" name="Straight Connector 19"/>
          <p:cNvCxnSpPr/>
          <p:nvPr/>
        </p:nvCxnSpPr>
        <p:spPr>
          <a:xfrm>
            <a:off x="2364255" y="5694157"/>
            <a:ext cx="675838" cy="42017"/>
          </a:xfrm>
          <a:prstGeom prst="line">
            <a:avLst/>
          </a:prstGeom>
          <a:solidFill>
            <a:schemeClr val="accent1"/>
          </a:solidFill>
          <a:ln w="28575" cap="flat" cmpd="sng" algn="ctr">
            <a:solidFill>
              <a:schemeClr val="tx1"/>
            </a:solidFill>
            <a:prstDash val="dash"/>
            <a:round/>
            <a:headEnd type="none" w="med" len="med"/>
            <a:tailEnd type="none" w="med" len="med"/>
          </a:ln>
          <a:effectLst/>
        </p:spPr>
      </p:cxnSp>
      <p:grpSp>
        <p:nvGrpSpPr>
          <p:cNvPr id="27" name="Group 26"/>
          <p:cNvGrpSpPr/>
          <p:nvPr/>
        </p:nvGrpSpPr>
        <p:grpSpPr>
          <a:xfrm rot="4929660">
            <a:off x="2282761" y="4661162"/>
            <a:ext cx="145269" cy="132842"/>
            <a:chOff x="1728605" y="4354691"/>
            <a:chExt cx="387541" cy="336403"/>
          </a:xfrm>
        </p:grpSpPr>
        <p:sp>
          <p:nvSpPr>
            <p:cNvPr id="32" name="Freeform 31"/>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b="1" kern="1200"/>
            </a:p>
          </p:txBody>
        </p:sp>
        <p:sp>
          <p:nvSpPr>
            <p:cNvPr id="33" name="Freeform 32"/>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b="1" kern="1200"/>
            </a:p>
          </p:txBody>
        </p:sp>
      </p:grpSp>
      <p:grpSp>
        <p:nvGrpSpPr>
          <p:cNvPr id="29" name="Group 28"/>
          <p:cNvGrpSpPr/>
          <p:nvPr/>
        </p:nvGrpSpPr>
        <p:grpSpPr>
          <a:xfrm rot="4929660">
            <a:off x="2253565" y="5616243"/>
            <a:ext cx="145269" cy="132842"/>
            <a:chOff x="1728605" y="4354691"/>
            <a:chExt cx="387541" cy="336403"/>
          </a:xfrm>
        </p:grpSpPr>
        <p:sp>
          <p:nvSpPr>
            <p:cNvPr id="30" name="Freeform 29"/>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1" name="Freeform 30"/>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34" name="Group 33"/>
          <p:cNvGrpSpPr>
            <a:grpSpLocks noChangeAspect="1"/>
          </p:cNvGrpSpPr>
          <p:nvPr/>
        </p:nvGrpSpPr>
        <p:grpSpPr>
          <a:xfrm>
            <a:off x="5928501" y="4543021"/>
            <a:ext cx="2027224" cy="1402096"/>
            <a:chOff x="1987742" y="1262970"/>
            <a:chExt cx="5098500" cy="3526293"/>
          </a:xfrm>
        </p:grpSpPr>
        <p:pic>
          <p:nvPicPr>
            <p:cNvPr id="39" name="Picture 38" descr="posner_cluster_c.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7743" y="1600202"/>
              <a:ext cx="1326835" cy="1380236"/>
            </a:xfrm>
            <a:prstGeom prst="rect">
              <a:avLst/>
            </a:prstGeom>
          </p:spPr>
        </p:pic>
        <p:pic>
          <p:nvPicPr>
            <p:cNvPr id="40" name="Picture 39" descr="posner_cluster_c.png"/>
            <p:cNvPicPr>
              <a:picLocks noChangeAspect="1"/>
            </p:cNvPicPr>
            <p:nvPr/>
          </p:nvPicPr>
          <p:blipFill>
            <a:blip r:embed="rId3"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1987742" y="2940126"/>
              <a:ext cx="1326835" cy="1380236"/>
            </a:xfrm>
            <a:prstGeom prst="rect">
              <a:avLst/>
            </a:prstGeom>
          </p:spPr>
        </p:pic>
        <p:pic>
          <p:nvPicPr>
            <p:cNvPr id="41" name="Picture 40" descr="posner_cluster_c.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9407" y="1262970"/>
              <a:ext cx="1326835" cy="1380236"/>
            </a:xfrm>
            <a:prstGeom prst="rect">
              <a:avLst/>
            </a:prstGeom>
          </p:spPr>
        </p:pic>
        <p:pic>
          <p:nvPicPr>
            <p:cNvPr id="42" name="Picture 41" descr="posner_cluster_c.png"/>
            <p:cNvPicPr>
              <a:picLocks noChangeAspect="1"/>
            </p:cNvPicPr>
            <p:nvPr/>
          </p:nvPicPr>
          <p:blipFill>
            <a:blip r:embed="rId3"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5759407" y="3409027"/>
              <a:ext cx="1326835" cy="1380236"/>
            </a:xfrm>
            <a:prstGeom prst="rect">
              <a:avLst/>
            </a:prstGeom>
          </p:spPr>
        </p:pic>
        <p:cxnSp>
          <p:nvCxnSpPr>
            <p:cNvPr id="43" name="Straight Connector 42"/>
            <p:cNvCxnSpPr/>
            <p:nvPr/>
          </p:nvCxnSpPr>
          <p:spPr>
            <a:xfrm flipV="1">
              <a:off x="3046689" y="2157275"/>
              <a:ext cx="1558031" cy="381741"/>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44" name="Straight Connector 43"/>
            <p:cNvCxnSpPr/>
            <p:nvPr/>
          </p:nvCxnSpPr>
          <p:spPr>
            <a:xfrm>
              <a:off x="2340914" y="3630244"/>
              <a:ext cx="1991578" cy="130436"/>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47" name="Straight Connector 46"/>
            <p:cNvCxnSpPr/>
            <p:nvPr/>
          </p:nvCxnSpPr>
          <p:spPr>
            <a:xfrm flipV="1">
              <a:off x="4779935" y="1784415"/>
              <a:ext cx="1382816" cy="338808"/>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48" name="Straight Connector 47"/>
            <p:cNvCxnSpPr/>
            <p:nvPr/>
          </p:nvCxnSpPr>
          <p:spPr>
            <a:xfrm>
              <a:off x="4484871" y="3773009"/>
              <a:ext cx="1711459" cy="112090"/>
            </a:xfrm>
            <a:prstGeom prst="line">
              <a:avLst/>
            </a:prstGeom>
            <a:solidFill>
              <a:schemeClr val="accent1"/>
            </a:solidFill>
            <a:ln w="28575" cap="flat" cmpd="sng" algn="ctr">
              <a:solidFill>
                <a:schemeClr val="tx1"/>
              </a:solidFill>
              <a:prstDash val="dash"/>
              <a:round/>
              <a:headEnd type="none" w="med" len="med"/>
              <a:tailEnd type="none" w="med" len="med"/>
            </a:ln>
            <a:effectLst/>
          </p:spPr>
        </p:cxnSp>
        <p:grpSp>
          <p:nvGrpSpPr>
            <p:cNvPr id="49" name="Group 48"/>
            <p:cNvGrpSpPr/>
            <p:nvPr/>
          </p:nvGrpSpPr>
          <p:grpSpPr>
            <a:xfrm rot="4929660">
              <a:off x="4496764" y="2000339"/>
              <a:ext cx="387541" cy="336403"/>
              <a:chOff x="1728605" y="4354691"/>
              <a:chExt cx="387541" cy="336403"/>
            </a:xfrm>
          </p:grpSpPr>
          <p:sp>
            <p:nvSpPr>
              <p:cNvPr id="54" name="Freeform 53"/>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Freeform 54"/>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0" name="Group 49"/>
            <p:cNvGrpSpPr/>
            <p:nvPr/>
          </p:nvGrpSpPr>
          <p:grpSpPr>
            <a:xfrm rot="4929660">
              <a:off x="4194730" y="3574146"/>
              <a:ext cx="387541" cy="336403"/>
              <a:chOff x="1728605" y="4354691"/>
              <a:chExt cx="387541" cy="336403"/>
            </a:xfrm>
          </p:grpSpPr>
          <p:sp>
            <p:nvSpPr>
              <p:cNvPr id="52" name="Freeform 51"/>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377033" y="2924371"/>
              <a:ext cx="605910" cy="93207"/>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p:cNvSpPr txBox="1"/>
          <p:nvPr/>
        </p:nvSpPr>
        <p:spPr>
          <a:xfrm>
            <a:off x="5776681" y="4265919"/>
            <a:ext cx="355837" cy="461665"/>
          </a:xfrm>
          <a:prstGeom prst="rect">
            <a:avLst/>
          </a:prstGeom>
          <a:noFill/>
        </p:spPr>
        <p:txBody>
          <a:bodyPr wrap="none" rtlCol="0">
            <a:spAutoFit/>
          </a:bodyPr>
          <a:lstStyle/>
          <a:p>
            <a:r>
              <a:rPr lang="en-US" sz="2400" b="1" dirty="0">
                <a:solidFill>
                  <a:srgbClr val="000000"/>
                </a:solidFill>
              </a:rPr>
              <a:t>a</a:t>
            </a:r>
          </a:p>
        </p:txBody>
      </p:sp>
      <p:sp>
        <p:nvSpPr>
          <p:cNvPr id="57" name="TextBox 56"/>
          <p:cNvSpPr txBox="1"/>
          <p:nvPr/>
        </p:nvSpPr>
        <p:spPr>
          <a:xfrm>
            <a:off x="7601885" y="4133894"/>
            <a:ext cx="424365" cy="461665"/>
          </a:xfrm>
          <a:prstGeom prst="rect">
            <a:avLst/>
          </a:prstGeom>
          <a:noFill/>
        </p:spPr>
        <p:txBody>
          <a:bodyPr wrap="none" rtlCol="0">
            <a:spAutoFit/>
          </a:bodyPr>
          <a:lstStyle/>
          <a:p>
            <a:r>
              <a:rPr lang="en-US" sz="2400" b="1" dirty="0">
                <a:solidFill>
                  <a:srgbClr val="000000"/>
                </a:solidFill>
              </a:rPr>
              <a:t>a’</a:t>
            </a:r>
          </a:p>
        </p:txBody>
      </p:sp>
      <p:sp>
        <p:nvSpPr>
          <p:cNvPr id="58" name="TextBox 57"/>
          <p:cNvSpPr txBox="1"/>
          <p:nvPr/>
        </p:nvSpPr>
        <p:spPr>
          <a:xfrm>
            <a:off x="5737301" y="5563583"/>
            <a:ext cx="372668" cy="461665"/>
          </a:xfrm>
          <a:prstGeom prst="rect">
            <a:avLst/>
          </a:prstGeom>
          <a:noFill/>
        </p:spPr>
        <p:txBody>
          <a:bodyPr wrap="none" rtlCol="0">
            <a:spAutoFit/>
          </a:bodyPr>
          <a:lstStyle/>
          <a:p>
            <a:r>
              <a:rPr lang="en-US" sz="2400" b="1" dirty="0">
                <a:solidFill>
                  <a:srgbClr val="000000"/>
                </a:solidFill>
              </a:rPr>
              <a:t>b</a:t>
            </a:r>
          </a:p>
        </p:txBody>
      </p:sp>
      <p:sp>
        <p:nvSpPr>
          <p:cNvPr id="59" name="TextBox 58"/>
          <p:cNvSpPr txBox="1"/>
          <p:nvPr/>
        </p:nvSpPr>
        <p:spPr>
          <a:xfrm>
            <a:off x="7610768" y="5794416"/>
            <a:ext cx="441197" cy="461665"/>
          </a:xfrm>
          <a:prstGeom prst="rect">
            <a:avLst/>
          </a:prstGeom>
          <a:noFill/>
        </p:spPr>
        <p:txBody>
          <a:bodyPr wrap="none" rtlCol="0">
            <a:spAutoFit/>
          </a:bodyPr>
          <a:lstStyle/>
          <a:p>
            <a:r>
              <a:rPr lang="en-US" sz="2400" b="1" dirty="0">
                <a:solidFill>
                  <a:srgbClr val="000000"/>
                </a:solidFill>
              </a:rPr>
              <a:t>b’</a:t>
            </a:r>
          </a:p>
        </p:txBody>
      </p:sp>
      <p:cxnSp>
        <p:nvCxnSpPr>
          <p:cNvPr id="60" name="Straight Arrow Connector 59"/>
          <p:cNvCxnSpPr/>
          <p:nvPr/>
        </p:nvCxnSpPr>
        <p:spPr>
          <a:xfrm flipH="1">
            <a:off x="7744150" y="5089403"/>
            <a:ext cx="1" cy="299191"/>
          </a:xfrm>
          <a:prstGeom prst="straightConnector1">
            <a:avLst/>
          </a:prstGeom>
          <a:solidFill>
            <a:schemeClr val="accent1"/>
          </a:solidFill>
          <a:ln w="28575" cap="flat" cmpd="sng" algn="ctr">
            <a:solidFill>
              <a:srgbClr val="660066"/>
            </a:solidFill>
            <a:prstDash val="solid"/>
            <a:round/>
            <a:headEnd type="triangle" w="med" len="med"/>
            <a:tailEnd type="triangle" w="med" len="med"/>
          </a:ln>
          <a:effectLst/>
        </p:spPr>
      </p:cxnSp>
      <p:sp>
        <p:nvSpPr>
          <p:cNvPr id="61" name="TextBox 60"/>
          <p:cNvSpPr txBox="1">
            <a:spLocks noChangeAspect="1"/>
          </p:cNvSpPr>
          <p:nvPr/>
        </p:nvSpPr>
        <p:spPr>
          <a:xfrm>
            <a:off x="8040719" y="4836012"/>
            <a:ext cx="581081" cy="646331"/>
          </a:xfrm>
          <a:prstGeom prst="rect">
            <a:avLst/>
          </a:prstGeom>
          <a:noFill/>
        </p:spPr>
        <p:txBody>
          <a:bodyPr wrap="square" rtlCol="0">
            <a:spAutoFit/>
          </a:bodyPr>
          <a:lstStyle/>
          <a:p>
            <a:r>
              <a:rPr lang="en-US" sz="3600">
                <a:solidFill>
                  <a:srgbClr val="660066"/>
                </a:solidFill>
              </a:rPr>
              <a:t>?</a:t>
            </a:r>
          </a:p>
        </p:txBody>
      </p:sp>
      <p:sp>
        <p:nvSpPr>
          <p:cNvPr id="9" name="Right Arrow 8"/>
          <p:cNvSpPr>
            <a:spLocks noChangeAspect="1"/>
          </p:cNvSpPr>
          <p:nvPr/>
        </p:nvSpPr>
        <p:spPr>
          <a:xfrm>
            <a:off x="4165381" y="4936409"/>
            <a:ext cx="941138" cy="310819"/>
          </a:xfrm>
          <a:prstGeom prst="rightArrow">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1161791" y="4051871"/>
            <a:ext cx="355837" cy="461665"/>
          </a:xfrm>
          <a:prstGeom prst="rect">
            <a:avLst/>
          </a:prstGeom>
          <a:noFill/>
        </p:spPr>
        <p:txBody>
          <a:bodyPr wrap="none" rtlCol="0">
            <a:spAutoFit/>
          </a:bodyPr>
          <a:lstStyle/>
          <a:p>
            <a:r>
              <a:rPr lang="en-US" sz="2400" b="1" dirty="0">
                <a:solidFill>
                  <a:srgbClr val="000000"/>
                </a:solidFill>
              </a:rPr>
              <a:t>a</a:t>
            </a:r>
          </a:p>
        </p:txBody>
      </p:sp>
      <p:sp>
        <p:nvSpPr>
          <p:cNvPr id="63" name="TextBox 62"/>
          <p:cNvSpPr txBox="1"/>
          <p:nvPr/>
        </p:nvSpPr>
        <p:spPr>
          <a:xfrm>
            <a:off x="3040093" y="4081356"/>
            <a:ext cx="424365" cy="461665"/>
          </a:xfrm>
          <a:prstGeom prst="rect">
            <a:avLst/>
          </a:prstGeom>
          <a:noFill/>
        </p:spPr>
        <p:txBody>
          <a:bodyPr wrap="none" rtlCol="0">
            <a:spAutoFit/>
          </a:bodyPr>
          <a:lstStyle/>
          <a:p>
            <a:r>
              <a:rPr lang="en-US" sz="2400" b="1" dirty="0">
                <a:solidFill>
                  <a:srgbClr val="000000"/>
                </a:solidFill>
              </a:rPr>
              <a:t>a’</a:t>
            </a:r>
          </a:p>
        </p:txBody>
      </p:sp>
      <p:sp>
        <p:nvSpPr>
          <p:cNvPr id="64" name="TextBox 63"/>
          <p:cNvSpPr txBox="1"/>
          <p:nvPr/>
        </p:nvSpPr>
        <p:spPr>
          <a:xfrm>
            <a:off x="1121628" y="5614364"/>
            <a:ext cx="372668" cy="461665"/>
          </a:xfrm>
          <a:prstGeom prst="rect">
            <a:avLst/>
          </a:prstGeom>
          <a:noFill/>
        </p:spPr>
        <p:txBody>
          <a:bodyPr wrap="none" rtlCol="0">
            <a:spAutoFit/>
          </a:bodyPr>
          <a:lstStyle/>
          <a:p>
            <a:r>
              <a:rPr lang="en-US" sz="2400" b="1" dirty="0">
                <a:solidFill>
                  <a:srgbClr val="000000"/>
                </a:solidFill>
              </a:rPr>
              <a:t>b</a:t>
            </a:r>
          </a:p>
        </p:txBody>
      </p:sp>
      <p:sp>
        <p:nvSpPr>
          <p:cNvPr id="65" name="TextBox 64"/>
          <p:cNvSpPr txBox="1"/>
          <p:nvPr/>
        </p:nvSpPr>
        <p:spPr>
          <a:xfrm>
            <a:off x="3319752" y="5780472"/>
            <a:ext cx="441197" cy="461665"/>
          </a:xfrm>
          <a:prstGeom prst="rect">
            <a:avLst/>
          </a:prstGeom>
          <a:noFill/>
        </p:spPr>
        <p:txBody>
          <a:bodyPr wrap="none" rtlCol="0">
            <a:spAutoFit/>
          </a:bodyPr>
          <a:lstStyle/>
          <a:p>
            <a:r>
              <a:rPr lang="en-US" sz="2400" b="1" dirty="0">
                <a:solidFill>
                  <a:srgbClr val="000000"/>
                </a:solidFill>
              </a:rPr>
              <a:t>b’</a:t>
            </a:r>
          </a:p>
        </p:txBody>
      </p:sp>
    </p:spTree>
    <p:extLst>
      <p:ext uri="{BB962C8B-B14F-4D97-AF65-F5344CB8AC3E}">
        <p14:creationId xmlns:p14="http://schemas.microsoft.com/office/powerpoint/2010/main" val="41691471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0637"/>
            <a:ext cx="9144000" cy="772357"/>
          </a:xfrm>
        </p:spPr>
        <p:txBody>
          <a:bodyPr>
            <a:normAutofit/>
          </a:bodyPr>
          <a:lstStyle/>
          <a:p>
            <a:r>
              <a:rPr lang="en-US" sz="3600" dirty="0"/>
              <a:t>Quantum-biochemical transduction?</a:t>
            </a:r>
          </a:p>
        </p:txBody>
      </p:sp>
      <p:sp>
        <p:nvSpPr>
          <p:cNvPr id="21" name="TextBox 20"/>
          <p:cNvSpPr txBox="1"/>
          <p:nvPr/>
        </p:nvSpPr>
        <p:spPr>
          <a:xfrm>
            <a:off x="626232" y="2068859"/>
            <a:ext cx="3365320" cy="584776"/>
          </a:xfrm>
          <a:prstGeom prst="rect">
            <a:avLst/>
          </a:prstGeom>
          <a:noFill/>
        </p:spPr>
        <p:txBody>
          <a:bodyPr wrap="square" rtlCol="0">
            <a:spAutoFit/>
          </a:bodyPr>
          <a:lstStyle/>
          <a:p>
            <a:r>
              <a:rPr lang="en-US" sz="1600" dirty="0">
                <a:solidFill>
                  <a:srgbClr val="0000FF"/>
                </a:solidFill>
              </a:rPr>
              <a:t>Pair-binding influences dissolution </a:t>
            </a:r>
          </a:p>
          <a:p>
            <a:r>
              <a:rPr lang="en-US" sz="1600" dirty="0">
                <a:solidFill>
                  <a:srgbClr val="0000FF"/>
                </a:solidFill>
              </a:rPr>
              <a:t>of Posner molecules</a:t>
            </a:r>
          </a:p>
        </p:txBody>
      </p:sp>
      <p:sp>
        <p:nvSpPr>
          <p:cNvPr id="12" name="TextBox 11"/>
          <p:cNvSpPr txBox="1"/>
          <p:nvPr/>
        </p:nvSpPr>
        <p:spPr>
          <a:xfrm>
            <a:off x="420977" y="4724826"/>
            <a:ext cx="4509332" cy="830997"/>
          </a:xfrm>
          <a:prstGeom prst="rect">
            <a:avLst/>
          </a:prstGeom>
          <a:noFill/>
        </p:spPr>
        <p:txBody>
          <a:bodyPr wrap="square" rtlCol="0">
            <a:spAutoFit/>
          </a:bodyPr>
          <a:lstStyle/>
          <a:p>
            <a:r>
              <a:rPr lang="en-US" sz="1600" dirty="0">
                <a:solidFill>
                  <a:srgbClr val="0000FF"/>
                </a:solidFill>
              </a:rPr>
              <a:t>Released calcium ions modulate </a:t>
            </a:r>
          </a:p>
          <a:p>
            <a:r>
              <a:rPr lang="en-US" sz="1600" dirty="0">
                <a:solidFill>
                  <a:srgbClr val="0000FF"/>
                </a:solidFill>
              </a:rPr>
              <a:t>neural activity, creating a “quantum” network </a:t>
            </a:r>
          </a:p>
          <a:p>
            <a:r>
              <a:rPr lang="en-US" sz="1600" dirty="0">
                <a:solidFill>
                  <a:srgbClr val="0000FF"/>
                </a:solidFill>
              </a:rPr>
              <a:t>that co-exists with the neural network</a:t>
            </a:r>
          </a:p>
        </p:txBody>
      </p:sp>
      <p:pic>
        <p:nvPicPr>
          <p:cNvPr id="3076" name="Picture 4" descr="Image result for fluorescence image neurons"/>
          <p:cNvPicPr>
            <a:picLocks noChangeAspect="1" noChangeArrowheads="1"/>
          </p:cNvPicPr>
          <p:nvPr/>
        </p:nvPicPr>
        <p:blipFill rotWithShape="1">
          <a:blip r:embed="rId2">
            <a:extLst>
              <a:ext uri="{28A0092B-C50C-407E-A947-70E740481C1C}">
                <a14:useLocalDpi xmlns:a14="http://schemas.microsoft.com/office/drawing/2010/main" val="0"/>
              </a:ext>
            </a:extLst>
          </a:blip>
          <a:srcRect b="14686"/>
          <a:stretch/>
        </p:blipFill>
        <p:spPr bwMode="auto">
          <a:xfrm>
            <a:off x="4827674" y="4423946"/>
            <a:ext cx="3848812" cy="18470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5737946" y="5983519"/>
            <a:ext cx="253360" cy="253360"/>
          </a:xfrm>
          <a:prstGeom prst="ellipse">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3"/>
          </p:cNvCxnSpPr>
          <p:nvPr/>
        </p:nvCxnSpPr>
        <p:spPr>
          <a:xfrm flipH="1" flipV="1">
            <a:off x="5191491" y="5974641"/>
            <a:ext cx="583559" cy="2251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7"/>
          </p:cNvCxnSpPr>
          <p:nvPr/>
        </p:nvCxnSpPr>
        <p:spPr>
          <a:xfrm flipH="1" flipV="1">
            <a:off x="5737946" y="5352672"/>
            <a:ext cx="216256" cy="6679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856252" y="5071725"/>
            <a:ext cx="917206" cy="917205"/>
          </a:xfrm>
          <a:prstGeom prst="ellipse">
            <a:avLst/>
          </a:prstGeom>
          <a:solidFill>
            <a:schemeClr val="bg1"/>
          </a:solidFill>
          <a:ln w="19050">
            <a:solidFill>
              <a:srgbClr val="FF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Oval 32"/>
          <p:cNvSpPr/>
          <p:nvPr/>
        </p:nvSpPr>
        <p:spPr>
          <a:xfrm>
            <a:off x="8281121" y="5223110"/>
            <a:ext cx="253360" cy="253360"/>
          </a:xfrm>
          <a:prstGeom prst="ellipse">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stCxn id="33" idx="3"/>
          </p:cNvCxnSpPr>
          <p:nvPr/>
        </p:nvCxnSpPr>
        <p:spPr>
          <a:xfrm flipH="1" flipV="1">
            <a:off x="7734666" y="5214232"/>
            <a:ext cx="583559" cy="2251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3" idx="7"/>
          </p:cNvCxnSpPr>
          <p:nvPr/>
        </p:nvCxnSpPr>
        <p:spPr>
          <a:xfrm flipH="1" flipV="1">
            <a:off x="8281121" y="4592263"/>
            <a:ext cx="216256" cy="6679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399427" y="4311316"/>
            <a:ext cx="917206" cy="917205"/>
          </a:xfrm>
          <a:prstGeom prst="ellipse">
            <a:avLst/>
          </a:prstGeom>
          <a:solidFill>
            <a:schemeClr val="bg1"/>
          </a:solidFill>
          <a:ln w="19050">
            <a:solidFill>
              <a:srgbClr val="FF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1" name="Oval 40"/>
          <p:cNvSpPr/>
          <p:nvPr/>
        </p:nvSpPr>
        <p:spPr>
          <a:xfrm>
            <a:off x="6462455" y="4846009"/>
            <a:ext cx="253360" cy="253360"/>
          </a:xfrm>
          <a:prstGeom prst="ellipse">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1" idx="3"/>
          </p:cNvCxnSpPr>
          <p:nvPr/>
        </p:nvCxnSpPr>
        <p:spPr>
          <a:xfrm flipH="1" flipV="1">
            <a:off x="5916000" y="4837131"/>
            <a:ext cx="583559" cy="2251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1" idx="7"/>
          </p:cNvCxnSpPr>
          <p:nvPr/>
        </p:nvCxnSpPr>
        <p:spPr>
          <a:xfrm flipH="1" flipV="1">
            <a:off x="6462455" y="4215162"/>
            <a:ext cx="216256" cy="6679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580761" y="3934215"/>
            <a:ext cx="917206" cy="917205"/>
          </a:xfrm>
          <a:prstGeom prst="ellipse">
            <a:avLst/>
          </a:prstGeom>
          <a:solidFill>
            <a:schemeClr val="bg1"/>
          </a:solidFill>
          <a:ln w="19050">
            <a:solidFill>
              <a:srgbClr val="FF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22" name="Straight Connector 21"/>
          <p:cNvCxnSpPr/>
          <p:nvPr/>
        </p:nvCxnSpPr>
        <p:spPr>
          <a:xfrm flipV="1">
            <a:off x="5846074" y="4972689"/>
            <a:ext cx="724509" cy="1137510"/>
          </a:xfrm>
          <a:prstGeom prst="line">
            <a:avLst/>
          </a:prstGeom>
          <a:ln w="1905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866586" y="5390792"/>
            <a:ext cx="2541215" cy="766570"/>
          </a:xfrm>
          <a:prstGeom prst="line">
            <a:avLst/>
          </a:prstGeom>
          <a:ln w="1905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46074" y="5326799"/>
            <a:ext cx="2561727" cy="806747"/>
          </a:xfrm>
          <a:prstGeom prst="line">
            <a:avLst/>
          </a:prstGeom>
          <a:ln w="19050">
            <a:solidFill>
              <a:srgbClr val="FFFF00"/>
            </a:solidFill>
            <a:prstDash val="lgDash"/>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765" y="4112262"/>
            <a:ext cx="778690" cy="55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2431" y="4498053"/>
            <a:ext cx="778690" cy="55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669" y="5255452"/>
            <a:ext cx="778690" cy="55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a:grpSpLocks noChangeAspect="1"/>
          </p:cNvGrpSpPr>
          <p:nvPr/>
        </p:nvGrpSpPr>
        <p:grpSpPr>
          <a:xfrm>
            <a:off x="4336418" y="1476530"/>
            <a:ext cx="4022580" cy="1779113"/>
            <a:chOff x="4336418" y="1476530"/>
            <a:chExt cx="4022580" cy="1779113"/>
          </a:xfrm>
        </p:grpSpPr>
        <p:grpSp>
          <p:nvGrpSpPr>
            <p:cNvPr id="26" name="Group 25"/>
            <p:cNvGrpSpPr/>
            <p:nvPr/>
          </p:nvGrpSpPr>
          <p:grpSpPr>
            <a:xfrm>
              <a:off x="5606302" y="1476530"/>
              <a:ext cx="593892" cy="1779113"/>
              <a:chOff x="2904647" y="1136141"/>
              <a:chExt cx="1326836" cy="3974784"/>
            </a:xfrm>
          </p:grpSpPr>
          <p:pic>
            <p:nvPicPr>
              <p:cNvPr id="99" name="Picture 98"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4647" y="1136141"/>
                <a:ext cx="1326835" cy="1380236"/>
              </a:xfrm>
              <a:prstGeom prst="rect">
                <a:avLst/>
              </a:prstGeom>
            </p:spPr>
          </p:pic>
          <p:pic>
            <p:nvPicPr>
              <p:cNvPr id="100" name="Picture 99"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2904648" y="3730689"/>
                <a:ext cx="1326835" cy="1380236"/>
              </a:xfrm>
              <a:prstGeom prst="rect">
                <a:avLst/>
              </a:prstGeom>
            </p:spPr>
          </p:pic>
        </p:grpSp>
        <p:pic>
          <p:nvPicPr>
            <p:cNvPr id="27" name="Picture 26"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6418" y="1738827"/>
              <a:ext cx="593891" cy="617794"/>
            </a:xfrm>
            <a:prstGeom prst="rect">
              <a:avLst/>
            </a:prstGeom>
          </p:spPr>
        </p:pic>
        <p:pic>
          <p:nvPicPr>
            <p:cNvPr id="28" name="Picture 27"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4336418" y="2338577"/>
              <a:ext cx="593891" cy="617794"/>
            </a:xfrm>
            <a:prstGeom prst="rect">
              <a:avLst/>
            </a:prstGeom>
          </p:spPr>
        </p:pic>
        <p:cxnSp>
          <p:nvCxnSpPr>
            <p:cNvPr id="29" name="Straight Connector 28"/>
            <p:cNvCxnSpPr/>
            <p:nvPr/>
          </p:nvCxnSpPr>
          <p:spPr>
            <a:xfrm flipV="1">
              <a:off x="4816798" y="1984063"/>
              <a:ext cx="505471" cy="170715"/>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30" name="Straight Connector 29"/>
            <p:cNvCxnSpPr/>
            <p:nvPr/>
          </p:nvCxnSpPr>
          <p:spPr>
            <a:xfrm>
              <a:off x="4510825" y="2677612"/>
              <a:ext cx="579821" cy="79000"/>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31" name="Straight Arrow Connector 30"/>
            <p:cNvCxnSpPr/>
            <p:nvPr/>
          </p:nvCxnSpPr>
          <p:spPr>
            <a:xfrm>
              <a:off x="6229082" y="1811547"/>
              <a:ext cx="490175" cy="12795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grpSp>
          <p:nvGrpSpPr>
            <p:cNvPr id="32" name="Group 31"/>
            <p:cNvGrpSpPr/>
            <p:nvPr/>
          </p:nvGrpSpPr>
          <p:grpSpPr>
            <a:xfrm>
              <a:off x="6682421" y="1743042"/>
              <a:ext cx="593892" cy="1217543"/>
              <a:chOff x="5308846" y="1731566"/>
              <a:chExt cx="1326836" cy="2720160"/>
            </a:xfrm>
          </p:grpSpPr>
          <p:pic>
            <p:nvPicPr>
              <p:cNvPr id="97" name="Picture 96"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8847" y="1731566"/>
                <a:ext cx="1326835" cy="1380236"/>
              </a:xfrm>
              <a:prstGeom prst="rect">
                <a:avLst/>
              </a:prstGeom>
            </p:spPr>
          </p:pic>
          <p:pic>
            <p:nvPicPr>
              <p:cNvPr id="98" name="Picture 97"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5308846" y="3071490"/>
                <a:ext cx="1326835" cy="1380236"/>
              </a:xfrm>
              <a:prstGeom prst="rect">
                <a:avLst/>
              </a:prstGeom>
            </p:spPr>
          </p:pic>
        </p:grpSp>
        <p:cxnSp>
          <p:nvCxnSpPr>
            <p:cNvPr id="34" name="Straight Connector 33"/>
            <p:cNvCxnSpPr/>
            <p:nvPr/>
          </p:nvCxnSpPr>
          <p:spPr>
            <a:xfrm flipV="1">
              <a:off x="5461729" y="2028018"/>
              <a:ext cx="1637925" cy="89990"/>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37" name="Straight Connector 36"/>
            <p:cNvCxnSpPr/>
            <p:nvPr/>
          </p:nvCxnSpPr>
          <p:spPr>
            <a:xfrm flipV="1">
              <a:off x="5184040" y="2543845"/>
              <a:ext cx="1630174" cy="94005"/>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39" name="Straight Connector 38"/>
            <p:cNvCxnSpPr/>
            <p:nvPr/>
          </p:nvCxnSpPr>
          <p:spPr>
            <a:xfrm flipV="1">
              <a:off x="5462648" y="1754597"/>
              <a:ext cx="536479" cy="181186"/>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40" name="Straight Connector 39"/>
            <p:cNvCxnSpPr/>
            <p:nvPr/>
          </p:nvCxnSpPr>
          <p:spPr>
            <a:xfrm>
              <a:off x="5293106" y="2784197"/>
              <a:ext cx="435641" cy="59356"/>
            </a:xfrm>
            <a:prstGeom prst="line">
              <a:avLst/>
            </a:prstGeom>
            <a:solidFill>
              <a:schemeClr val="accent1"/>
            </a:solidFill>
            <a:ln w="28575" cap="flat" cmpd="sng" algn="ctr">
              <a:solidFill>
                <a:schemeClr val="tx1"/>
              </a:solidFill>
              <a:prstDash val="dash"/>
              <a:round/>
              <a:headEnd type="none" w="med" len="med"/>
              <a:tailEnd type="none" w="med" len="med"/>
            </a:ln>
            <a:effectLst/>
          </p:spPr>
        </p:cxnSp>
        <p:pic>
          <p:nvPicPr>
            <p:cNvPr id="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760163" y="1830722"/>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701718" y="200361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917412" y="194397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880270" y="208769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699530" y="2139153"/>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072774" y="200110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863842" y="2197972"/>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215275" y="195769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075862" y="217010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8654" t="50000" r="6061" b="15565"/>
            <a:stretch/>
          </p:blipFill>
          <p:spPr bwMode="auto">
            <a:xfrm rot="671835">
              <a:off x="7701109" y="1862459"/>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878" t="32802" r="13495" b="39558"/>
            <a:stretch/>
          </p:blipFill>
          <p:spPr bwMode="auto">
            <a:xfrm rot="671835">
              <a:off x="7568832" y="2004477"/>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878" t="32802" r="13495" b="39558"/>
            <a:stretch/>
          </p:blipFill>
          <p:spPr bwMode="auto">
            <a:xfrm rot="20442288">
              <a:off x="7958208" y="2073979"/>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878" t="32802" r="13495" b="39558"/>
            <a:stretch/>
          </p:blipFill>
          <p:spPr bwMode="auto">
            <a:xfrm rot="19036102">
              <a:off x="7950232" y="1807171"/>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8654" t="50000" r="6061" b="15565"/>
            <a:stretch/>
          </p:blipFill>
          <p:spPr bwMode="auto">
            <a:xfrm rot="19565329">
              <a:off x="7679722" y="2162946"/>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8654" t="50000" r="6061" b="15565"/>
            <a:stretch/>
          </p:blipFill>
          <p:spPr bwMode="auto">
            <a:xfrm rot="17809388">
              <a:off x="8135553" y="2080793"/>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777820" y="236145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719375" y="2534346"/>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935069" y="2474706"/>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897927" y="2618425"/>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7717188" y="2669881"/>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090432" y="2531835"/>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257729" y="236316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148470" y="2292481"/>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835">
              <a:off x="8093520" y="270082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8654" t="50000" r="6061" b="15565"/>
            <a:stretch/>
          </p:blipFill>
          <p:spPr bwMode="auto">
            <a:xfrm rot="671835">
              <a:off x="7718766" y="2393187"/>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878" t="32802" r="13495" b="39558"/>
            <a:stretch/>
          </p:blipFill>
          <p:spPr bwMode="auto">
            <a:xfrm rot="671835">
              <a:off x="7586489" y="2535205"/>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878" t="32802" r="13495" b="39558"/>
            <a:stretch/>
          </p:blipFill>
          <p:spPr bwMode="auto">
            <a:xfrm rot="20442288">
              <a:off x="7975865" y="2604706"/>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878" t="32802" r="13495" b="39558"/>
            <a:stretch/>
          </p:blipFill>
          <p:spPr bwMode="auto">
            <a:xfrm rot="19036102">
              <a:off x="7967889" y="2301596"/>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8654" t="50000" r="6061" b="15565"/>
            <a:stretch/>
          </p:blipFill>
          <p:spPr bwMode="auto">
            <a:xfrm rot="19565329">
              <a:off x="7697380" y="2693674"/>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8654" t="50000" r="6061" b="15565"/>
            <a:stretch/>
          </p:blipFill>
          <p:spPr bwMode="auto">
            <a:xfrm rot="17809388">
              <a:off x="8147260" y="2447911"/>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7" name="Straight Arrow Connector 76"/>
            <p:cNvCxnSpPr/>
            <p:nvPr/>
          </p:nvCxnSpPr>
          <p:spPr>
            <a:xfrm flipV="1">
              <a:off x="6200193" y="2727005"/>
              <a:ext cx="490175" cy="12795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cxnSp>
          <p:nvCxnSpPr>
            <p:cNvPr id="78" name="Straight Arrow Connector 77"/>
            <p:cNvCxnSpPr/>
            <p:nvPr/>
          </p:nvCxnSpPr>
          <p:spPr>
            <a:xfrm>
              <a:off x="7224387" y="2360836"/>
              <a:ext cx="413865" cy="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cxnSp>
          <p:nvCxnSpPr>
            <p:cNvPr id="79" name="Straight Connector 78"/>
            <p:cNvCxnSpPr/>
            <p:nvPr/>
          </p:nvCxnSpPr>
          <p:spPr>
            <a:xfrm flipV="1">
              <a:off x="4800736" y="2125942"/>
              <a:ext cx="492371" cy="27052"/>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80" name="Straight Connector 79"/>
            <p:cNvCxnSpPr/>
            <p:nvPr/>
          </p:nvCxnSpPr>
          <p:spPr>
            <a:xfrm flipV="1">
              <a:off x="4494454" y="2646436"/>
              <a:ext cx="550127" cy="31724"/>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grpSp>
          <p:nvGrpSpPr>
            <p:cNvPr id="81" name="Group 80"/>
            <p:cNvGrpSpPr/>
            <p:nvPr/>
          </p:nvGrpSpPr>
          <p:grpSpPr>
            <a:xfrm rot="4929660">
              <a:off x="5301914" y="2051083"/>
              <a:ext cx="173463" cy="150574"/>
              <a:chOff x="1728605" y="4354691"/>
              <a:chExt cx="387541" cy="336403"/>
            </a:xfrm>
          </p:grpSpPr>
          <p:sp>
            <p:nvSpPr>
              <p:cNvPr id="93" name="Freeform 92"/>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6" name="Freeform 95"/>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2" name="Group 81"/>
            <p:cNvGrpSpPr/>
            <p:nvPr/>
          </p:nvGrpSpPr>
          <p:grpSpPr>
            <a:xfrm rot="4929660">
              <a:off x="5291896" y="1848121"/>
              <a:ext cx="173463" cy="150574"/>
              <a:chOff x="1728605" y="4354691"/>
              <a:chExt cx="387541" cy="336403"/>
            </a:xfrm>
          </p:grpSpPr>
          <p:sp>
            <p:nvSpPr>
              <p:cNvPr id="91" name="Freeform 90"/>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Freeform 91"/>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3" name="Group 82"/>
            <p:cNvGrpSpPr/>
            <p:nvPr/>
          </p:nvGrpSpPr>
          <p:grpSpPr>
            <a:xfrm rot="4929660">
              <a:off x="5140233" y="2708164"/>
              <a:ext cx="173463" cy="150574"/>
              <a:chOff x="1728605" y="4354691"/>
              <a:chExt cx="387541" cy="336403"/>
            </a:xfrm>
          </p:grpSpPr>
          <p:sp>
            <p:nvSpPr>
              <p:cNvPr id="89" name="Freeform 88"/>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0" name="Freeform 89"/>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4" name="Group 83"/>
            <p:cNvGrpSpPr/>
            <p:nvPr/>
          </p:nvGrpSpPr>
          <p:grpSpPr>
            <a:xfrm rot="4929660">
              <a:off x="5051984" y="2531277"/>
              <a:ext cx="173463" cy="150574"/>
              <a:chOff x="1728605" y="4354691"/>
              <a:chExt cx="387541" cy="336403"/>
            </a:xfrm>
          </p:grpSpPr>
          <p:sp>
            <p:nvSpPr>
              <p:cNvPr id="87" name="Freeform 86"/>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8" name="Freeform 87"/>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85" name="Rectangle 84"/>
            <p:cNvSpPr/>
            <p:nvPr/>
          </p:nvSpPr>
          <p:spPr>
            <a:xfrm>
              <a:off x="4493940" y="2318661"/>
              <a:ext cx="271205" cy="4171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6840910" y="2334306"/>
              <a:ext cx="271205" cy="4171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84050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lide Number Placeholder 5"/>
          <p:cNvSpPr>
            <a:spLocks noGrp="1"/>
          </p:cNvSpPr>
          <p:nvPr>
            <p:ph type="sldNum" sz="quarter" idx="12"/>
          </p:nvPr>
        </p:nvSpPr>
        <p:spPr>
          <a:noFill/>
        </p:spPr>
        <p:txBody>
          <a:bodyPr/>
          <a:lstStyle>
            <a:lvl1pPr defTabSz="914798">
              <a:defRPr sz="3000">
                <a:solidFill>
                  <a:schemeClr val="tx1"/>
                </a:solidFill>
                <a:latin typeface="Arial" charset="0"/>
                <a:ea typeface="ヒラギノ角ゴ Pro W3" charset="0"/>
                <a:cs typeface="ヒラギノ角ゴ Pro W3" charset="0"/>
              </a:defRPr>
            </a:lvl1pPr>
            <a:lvl2pPr marL="928688" indent="-357188" defTabSz="914798">
              <a:defRPr sz="3000">
                <a:solidFill>
                  <a:schemeClr val="tx1"/>
                </a:solidFill>
                <a:latin typeface="Arial" charset="0"/>
                <a:ea typeface="ヒラギノ角ゴ Pro W3" charset="0"/>
                <a:cs typeface="ヒラギノ角ゴ Pro W3" charset="0"/>
              </a:defRPr>
            </a:lvl2pPr>
            <a:lvl3pPr marL="1428750" indent="-285750" defTabSz="914798">
              <a:defRPr sz="3000">
                <a:solidFill>
                  <a:schemeClr val="tx1"/>
                </a:solidFill>
                <a:latin typeface="Arial" charset="0"/>
                <a:ea typeface="ヒラギノ角ゴ Pro W3" charset="0"/>
                <a:cs typeface="ヒラギノ角ゴ Pro W3" charset="0"/>
              </a:defRPr>
            </a:lvl3pPr>
            <a:lvl4pPr marL="2000250" indent="-285750" defTabSz="914798">
              <a:defRPr sz="3000">
                <a:solidFill>
                  <a:schemeClr val="tx1"/>
                </a:solidFill>
                <a:latin typeface="Arial" charset="0"/>
                <a:ea typeface="ヒラギノ角ゴ Pro W3" charset="0"/>
                <a:cs typeface="ヒラギノ角ゴ Pro W3" charset="0"/>
              </a:defRPr>
            </a:lvl4pPr>
            <a:lvl5pPr marL="2571750" indent="-285750" defTabSz="914798">
              <a:defRPr sz="3000">
                <a:solidFill>
                  <a:schemeClr val="tx1"/>
                </a:solidFill>
                <a:latin typeface="Arial" charset="0"/>
                <a:ea typeface="ヒラギノ角ゴ Pro W3" charset="0"/>
                <a:cs typeface="ヒラギノ角ゴ Pro W3" charset="0"/>
              </a:defRPr>
            </a:lvl5pPr>
            <a:lvl6pPr marL="31432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6pPr>
            <a:lvl7pPr marL="37147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7pPr>
            <a:lvl8pPr marL="42862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8pPr>
            <a:lvl9pPr marL="48577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9pPr>
          </a:lstStyle>
          <a:p>
            <a:fld id="{F3253F3E-F6D5-5842-8097-D6B73A51984F}" type="slidenum">
              <a:rPr lang="en-US" sz="1400"/>
              <a:pPr/>
              <a:t>4</a:t>
            </a:fld>
            <a:endParaRPr lang="en-US" sz="1400"/>
          </a:p>
        </p:txBody>
      </p:sp>
      <p:sp>
        <p:nvSpPr>
          <p:cNvPr id="3074" name="Rectangle 2"/>
          <p:cNvSpPr>
            <a:spLocks noGrp="1" noChangeArrowheads="1"/>
          </p:cNvSpPr>
          <p:nvPr>
            <p:ph type="ctrTitle"/>
          </p:nvPr>
        </p:nvSpPr>
        <p:spPr>
          <a:xfrm>
            <a:off x="0" y="349237"/>
            <a:ext cx="9144000" cy="1184289"/>
          </a:xfrm>
        </p:spPr>
        <p:txBody>
          <a:bodyPr>
            <a:noAutofit/>
          </a:bodyPr>
          <a:lstStyle/>
          <a:p>
            <a:r>
              <a:rPr lang="en-US" sz="4000">
                <a:latin typeface="Arial" charset="0"/>
                <a:ea typeface="ヒラギノ角ゴ Pro W3" charset="0"/>
                <a:cs typeface="ヒラギノ角ゴ Pro W3" charset="0"/>
              </a:rPr>
              <a:t>Are we quantum computers, </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or merely clever robots?</a:t>
            </a:r>
            <a:r>
              <a:rPr lang="en-US" sz="3600">
                <a:latin typeface="Arial" charset="0"/>
                <a:ea typeface="ヒラギノ角ゴ Pro W3" charset="0"/>
                <a:cs typeface="ヒラギノ角ゴ Pro W3" charset="0"/>
              </a:rPr>
              <a:t/>
            </a:r>
            <a:br>
              <a:rPr lang="en-US" sz="3600">
                <a:latin typeface="Arial" charset="0"/>
                <a:ea typeface="ヒラギノ角ゴ Pro W3" charset="0"/>
                <a:cs typeface="ヒラギノ角ゴ Pro W3" charset="0"/>
              </a:rPr>
            </a:br>
            <a:endParaRPr lang="en-US" sz="1800">
              <a:latin typeface="Arial" charset="0"/>
              <a:ea typeface="ヒラギノ角ゴ Pro W3" charset="0"/>
              <a:cs typeface="ヒラギノ角ゴ Pro W3" charset="0"/>
            </a:endParaRPr>
          </a:p>
        </p:txBody>
      </p:sp>
      <p:sp>
        <p:nvSpPr>
          <p:cNvPr id="47107" name="Rectangle 3"/>
          <p:cNvSpPr>
            <a:spLocks noChangeArrowheads="1"/>
          </p:cNvSpPr>
          <p:nvPr/>
        </p:nvSpPr>
        <p:spPr bwMode="auto">
          <a:xfrm>
            <a:off x="1448594" y="1303658"/>
            <a:ext cx="6246813" cy="5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p>
            <a:pPr algn="ctr" defTabSz="732235">
              <a:spcBef>
                <a:spcPct val="20000"/>
              </a:spcBef>
              <a:defRPr/>
            </a:pPr>
            <a:endParaRPr lang="en-US">
              <a:solidFill>
                <a:srgbClr val="008000"/>
              </a:solidFill>
            </a:endParaRPr>
          </a:p>
          <a:p>
            <a:pPr algn="ctr" defTabSz="732235">
              <a:spcBef>
                <a:spcPct val="20000"/>
              </a:spcBef>
              <a:defRPr/>
            </a:pPr>
            <a:endParaRPr lang="en-US">
              <a:solidFill>
                <a:srgbClr val="008000"/>
              </a:solidFill>
            </a:endParaRPr>
          </a:p>
        </p:txBody>
      </p:sp>
      <p:sp>
        <p:nvSpPr>
          <p:cNvPr id="3076" name="Text Box 10"/>
          <p:cNvSpPr txBox="1">
            <a:spLocks noChangeArrowheads="1"/>
          </p:cNvSpPr>
          <p:nvPr/>
        </p:nvSpPr>
        <p:spPr bwMode="auto">
          <a:xfrm>
            <a:off x="2393666" y="1533526"/>
            <a:ext cx="3833448" cy="36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14300" tIns="57150" rIns="114300" bIns="5715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1600">
                <a:solidFill>
                  <a:srgbClr val="660066"/>
                </a:solidFill>
              </a:rPr>
              <a:t>               </a:t>
            </a:r>
          </a:p>
        </p:txBody>
      </p:sp>
      <p:pic>
        <p:nvPicPr>
          <p:cNvPr id="11" name="Picture 10" descr="spinning_brai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01" y="2178221"/>
            <a:ext cx="6815773" cy="3816833"/>
          </a:xfrm>
          <a:prstGeom prst="rect">
            <a:avLst/>
          </a:prstGeom>
        </p:spPr>
      </p:pic>
    </p:spTree>
    <p:extLst>
      <p:ext uri="{BB962C8B-B14F-4D97-AF65-F5344CB8AC3E}">
        <p14:creationId xmlns:p14="http://schemas.microsoft.com/office/powerpoint/2010/main" val="5441877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41"/>
            <a:ext cx="9144000" cy="759303"/>
          </a:xfrm>
        </p:spPr>
        <p:txBody>
          <a:bodyPr>
            <a:noAutofit/>
          </a:bodyPr>
          <a:lstStyle/>
          <a:p>
            <a:r>
              <a:rPr lang="en-US" sz="3200"/>
              <a:t>The Classical brain</a:t>
            </a:r>
          </a:p>
        </p:txBody>
      </p:sp>
      <p:sp>
        <p:nvSpPr>
          <p:cNvPr id="5" name="Rounded Rectangle 4"/>
          <p:cNvSpPr/>
          <p:nvPr/>
        </p:nvSpPr>
        <p:spPr>
          <a:xfrm>
            <a:off x="1896775" y="1084824"/>
            <a:ext cx="4990227" cy="2210354"/>
          </a:xfrm>
          <a:prstGeom prst="roundRect">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82704" y="1851296"/>
            <a:ext cx="4186813" cy="461665"/>
          </a:xfrm>
          <a:prstGeom prst="rect">
            <a:avLst/>
          </a:prstGeom>
          <a:noFill/>
        </p:spPr>
        <p:txBody>
          <a:bodyPr wrap="none" rtlCol="0">
            <a:spAutoFit/>
          </a:bodyPr>
          <a:lstStyle/>
          <a:p>
            <a:r>
              <a:rPr lang="en-US" sz="2400" dirty="0" err="1" smtClean="0">
                <a:solidFill>
                  <a:srgbClr val="660066"/>
                </a:solidFill>
                <a:latin typeface="Arial"/>
                <a:cs typeface="Arial"/>
              </a:rPr>
              <a:t>Classical (“all”) Neuroscience </a:t>
            </a:r>
          </a:p>
        </p:txBody>
      </p:sp>
    </p:spTree>
    <p:extLst>
      <p:ext uri="{BB962C8B-B14F-4D97-AF65-F5344CB8AC3E}">
        <p14:creationId xmlns:p14="http://schemas.microsoft.com/office/powerpoint/2010/main" val="5423324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41"/>
            <a:ext cx="9144000" cy="759303"/>
          </a:xfrm>
        </p:spPr>
        <p:txBody>
          <a:bodyPr>
            <a:noAutofit/>
          </a:bodyPr>
          <a:lstStyle/>
          <a:p>
            <a:r>
              <a:rPr lang="en-US" sz="3200"/>
              <a:t>The Classical/Quantum brain...</a:t>
            </a:r>
          </a:p>
        </p:txBody>
      </p:sp>
      <p:sp>
        <p:nvSpPr>
          <p:cNvPr id="5" name="Rounded Rectangle 4"/>
          <p:cNvSpPr/>
          <p:nvPr/>
        </p:nvSpPr>
        <p:spPr>
          <a:xfrm>
            <a:off x="1896775" y="1084824"/>
            <a:ext cx="4990227" cy="2210354"/>
          </a:xfrm>
          <a:prstGeom prst="roundRect">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82704" y="1851296"/>
            <a:ext cx="4186813" cy="461665"/>
          </a:xfrm>
          <a:prstGeom prst="rect">
            <a:avLst/>
          </a:prstGeom>
          <a:noFill/>
        </p:spPr>
        <p:txBody>
          <a:bodyPr wrap="none" rtlCol="0">
            <a:spAutoFit/>
          </a:bodyPr>
          <a:lstStyle/>
          <a:p>
            <a:r>
              <a:rPr lang="en-US" sz="2400" dirty="0" err="1" smtClean="0">
                <a:solidFill>
                  <a:srgbClr val="660066"/>
                </a:solidFill>
                <a:latin typeface="Arial"/>
                <a:cs typeface="Arial"/>
              </a:rPr>
              <a:t>Classical (“all”) Neuroscience </a:t>
            </a:r>
          </a:p>
        </p:txBody>
      </p:sp>
      <p:sp>
        <p:nvSpPr>
          <p:cNvPr id="7" name="Cloud Callout 6"/>
          <p:cNvSpPr/>
          <p:nvPr/>
        </p:nvSpPr>
        <p:spPr>
          <a:xfrm flipV="1">
            <a:off x="2906219" y="3588262"/>
            <a:ext cx="3516766" cy="177479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35362" y="4404080"/>
            <a:ext cx="2340204" cy="584776"/>
          </a:xfrm>
          <a:prstGeom prst="rect">
            <a:avLst/>
          </a:prstGeom>
          <a:noFill/>
        </p:spPr>
        <p:txBody>
          <a:bodyPr wrap="none" rtlCol="0">
            <a:spAutoFit/>
          </a:bodyPr>
          <a:lstStyle/>
          <a:p>
            <a:r>
              <a:rPr lang="en-US" sz="1600" dirty="0" err="1" smtClean="0">
                <a:solidFill>
                  <a:srgbClr val="0000FF"/>
                </a:solidFill>
                <a:latin typeface="Arial"/>
                <a:cs typeface="Arial"/>
              </a:rPr>
              <a:t>Quantum Neuroscience</a:t>
            </a:r>
          </a:p>
          <a:p>
            <a:r>
              <a:rPr lang="en-US" sz="1600" dirty="0" err="1">
                <a:solidFill>
                  <a:srgbClr val="0000FF"/>
                </a:solidFill>
                <a:latin typeface="Arial"/>
                <a:cs typeface="Arial"/>
              </a:rPr>
              <a:t>Nuclear spins...</a:t>
            </a:r>
            <a:endParaRPr lang="en-US" sz="1600" dirty="0" err="1" smtClean="0">
              <a:solidFill>
                <a:srgbClr val="0000FF"/>
              </a:solidFill>
              <a:latin typeface="Arial"/>
              <a:cs typeface="Arial"/>
            </a:endParaRPr>
          </a:p>
        </p:txBody>
      </p:sp>
    </p:spTree>
    <p:extLst>
      <p:ext uri="{BB962C8B-B14F-4D97-AF65-F5344CB8AC3E}">
        <p14:creationId xmlns:p14="http://schemas.microsoft.com/office/powerpoint/2010/main" val="23124829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41"/>
            <a:ext cx="9144000" cy="759303"/>
          </a:xfrm>
        </p:spPr>
        <p:txBody>
          <a:bodyPr>
            <a:noAutofit/>
          </a:bodyPr>
          <a:lstStyle/>
          <a:p>
            <a:r>
              <a:rPr lang="en-US" sz="3200"/>
              <a:t>The brain as a quantum computer???</a:t>
            </a:r>
          </a:p>
        </p:txBody>
      </p:sp>
      <p:sp>
        <p:nvSpPr>
          <p:cNvPr id="5" name="Rounded Rectangle 4"/>
          <p:cNvSpPr/>
          <p:nvPr/>
        </p:nvSpPr>
        <p:spPr>
          <a:xfrm>
            <a:off x="1896775" y="1084824"/>
            <a:ext cx="4990227" cy="2210354"/>
          </a:xfrm>
          <a:prstGeom prst="roundRect">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82704" y="1851296"/>
            <a:ext cx="4186813" cy="461665"/>
          </a:xfrm>
          <a:prstGeom prst="rect">
            <a:avLst/>
          </a:prstGeom>
          <a:noFill/>
        </p:spPr>
        <p:txBody>
          <a:bodyPr wrap="none" rtlCol="0">
            <a:spAutoFit/>
          </a:bodyPr>
          <a:lstStyle/>
          <a:p>
            <a:r>
              <a:rPr lang="en-US" sz="2400" dirty="0" err="1" smtClean="0">
                <a:solidFill>
                  <a:srgbClr val="660066"/>
                </a:solidFill>
                <a:latin typeface="Arial"/>
                <a:cs typeface="Arial"/>
              </a:rPr>
              <a:t>Classical (“all”) Neuroscience </a:t>
            </a:r>
          </a:p>
        </p:txBody>
      </p:sp>
      <p:sp>
        <p:nvSpPr>
          <p:cNvPr id="7" name="Cloud Callout 6"/>
          <p:cNvSpPr/>
          <p:nvPr/>
        </p:nvSpPr>
        <p:spPr>
          <a:xfrm flipV="1">
            <a:off x="2906219" y="3588262"/>
            <a:ext cx="3516766" cy="177479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35362" y="4404080"/>
            <a:ext cx="2408532" cy="584776"/>
          </a:xfrm>
          <a:prstGeom prst="rect">
            <a:avLst/>
          </a:prstGeom>
          <a:noFill/>
        </p:spPr>
        <p:txBody>
          <a:bodyPr wrap="none" rtlCol="0">
            <a:spAutoFit/>
          </a:bodyPr>
          <a:lstStyle/>
          <a:p>
            <a:r>
              <a:rPr lang="en-US" sz="1600" dirty="0" err="1" smtClean="0">
                <a:solidFill>
                  <a:srgbClr val="0000FF"/>
                </a:solidFill>
                <a:latin typeface="Arial"/>
                <a:cs typeface="Arial"/>
              </a:rPr>
              <a:t>Quantum Neuroscience</a:t>
            </a:r>
          </a:p>
          <a:p>
            <a:r>
              <a:rPr lang="en-US" sz="1600" dirty="0" err="1">
                <a:solidFill>
                  <a:srgbClr val="0000FF"/>
                </a:solidFill>
                <a:latin typeface="Arial"/>
                <a:cs typeface="Arial"/>
              </a:rPr>
              <a:t>Nuclear spins...</a:t>
            </a:r>
            <a:endParaRPr lang="en-US" sz="1600" dirty="0" err="1" smtClean="0">
              <a:solidFill>
                <a:srgbClr val="0000FF"/>
              </a:solidFill>
              <a:latin typeface="Arial"/>
              <a:cs typeface="Arial"/>
            </a:endParaRPr>
          </a:p>
        </p:txBody>
      </p:sp>
      <p:cxnSp>
        <p:nvCxnSpPr>
          <p:cNvPr id="10" name="Straight Arrow Connector 9"/>
          <p:cNvCxnSpPr/>
          <p:nvPr/>
        </p:nvCxnSpPr>
        <p:spPr>
          <a:xfrm flipV="1">
            <a:off x="2626923" y="3539415"/>
            <a:ext cx="1176326" cy="3025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Bent Arrow 11"/>
          <p:cNvSpPr/>
          <p:nvPr/>
        </p:nvSpPr>
        <p:spPr>
          <a:xfrm rot="18681989">
            <a:off x="2137614" y="3452312"/>
            <a:ext cx="738042" cy="812607"/>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8925341">
            <a:off x="6444716" y="3458995"/>
            <a:ext cx="738042" cy="812607"/>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H="1" flipV="1">
            <a:off x="4322693" y="3435616"/>
            <a:ext cx="2417776" cy="2360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28765" y="4299320"/>
            <a:ext cx="2498158" cy="523220"/>
          </a:xfrm>
          <a:prstGeom prst="rect">
            <a:avLst/>
          </a:prstGeom>
        </p:spPr>
        <p:txBody>
          <a:bodyPr wrap="square">
            <a:spAutoFit/>
          </a:bodyPr>
          <a:lstStyle/>
          <a:p>
            <a:r>
              <a:rPr lang="en-US" sz="1400" dirty="0" err="1">
                <a:solidFill>
                  <a:srgbClr val="0000FF"/>
                </a:solidFill>
                <a:cs typeface="Arial"/>
              </a:rPr>
              <a:t>Nuclear spins modulate chemical reaction rates</a:t>
            </a:r>
          </a:p>
        </p:txBody>
      </p:sp>
      <p:sp>
        <p:nvSpPr>
          <p:cNvPr id="13" name="TextBox 12"/>
          <p:cNvSpPr txBox="1"/>
          <p:nvPr/>
        </p:nvSpPr>
        <p:spPr>
          <a:xfrm>
            <a:off x="6740469" y="4404080"/>
            <a:ext cx="2241895" cy="738664"/>
          </a:xfrm>
          <a:prstGeom prst="rect">
            <a:avLst/>
          </a:prstGeom>
          <a:noFill/>
        </p:spPr>
        <p:txBody>
          <a:bodyPr wrap="square" rtlCol="0">
            <a:spAutoFit/>
          </a:bodyPr>
          <a:lstStyle/>
          <a:p>
            <a:r>
              <a:rPr lang="en-US" sz="1400" dirty="0" err="1" smtClean="0">
                <a:solidFill>
                  <a:srgbClr val="0000FF"/>
                </a:solidFill>
                <a:latin typeface="Arial"/>
                <a:cs typeface="Arial"/>
              </a:rPr>
              <a:t>Chemical reactions </a:t>
            </a:r>
          </a:p>
          <a:p>
            <a:r>
              <a:rPr lang="en-US" sz="1400" dirty="0" err="1" smtClean="0">
                <a:solidFill>
                  <a:srgbClr val="0000FF"/>
                </a:solidFill>
                <a:latin typeface="Arial"/>
                <a:cs typeface="Arial"/>
              </a:rPr>
              <a:t>implement measurements on nuclear spins</a:t>
            </a:r>
          </a:p>
        </p:txBody>
      </p:sp>
    </p:spTree>
    <p:extLst>
      <p:ext uri="{BB962C8B-B14F-4D97-AF65-F5344CB8AC3E}">
        <p14:creationId xmlns:p14="http://schemas.microsoft.com/office/powerpoint/2010/main" val="28327242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a:t>Story: partly-formed picture puzzle...</a:t>
            </a:r>
          </a:p>
        </p:txBody>
      </p:sp>
      <p:pic>
        <p:nvPicPr>
          <p:cNvPr id="3" name="Picture 2"/>
          <p:cNvPicPr>
            <a:picLocks noChangeAspect="1"/>
          </p:cNvPicPr>
          <p:nvPr/>
        </p:nvPicPr>
        <p:blipFill>
          <a:blip r:embed="rId2"/>
          <a:stretch>
            <a:fillRect/>
          </a:stretch>
        </p:blipFill>
        <p:spPr>
          <a:xfrm>
            <a:off x="1361440" y="1841500"/>
            <a:ext cx="5140960" cy="2896074"/>
          </a:xfrm>
          <a:prstGeom prst="rect">
            <a:avLst/>
          </a:prstGeom>
        </p:spPr>
      </p:pic>
    </p:spTree>
    <p:extLst>
      <p:ext uri="{BB962C8B-B14F-4D97-AF65-F5344CB8AC3E}">
        <p14:creationId xmlns:p14="http://schemas.microsoft.com/office/powerpoint/2010/main" val="35877012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a:t>Story: partly-formed picture puzzle...</a:t>
            </a:r>
          </a:p>
        </p:txBody>
      </p:sp>
      <p:pic>
        <p:nvPicPr>
          <p:cNvPr id="3" name="Picture 2"/>
          <p:cNvPicPr>
            <a:picLocks noChangeAspect="1"/>
          </p:cNvPicPr>
          <p:nvPr/>
        </p:nvPicPr>
        <p:blipFill>
          <a:blip r:embed="rId2"/>
          <a:stretch>
            <a:fillRect/>
          </a:stretch>
        </p:blipFill>
        <p:spPr>
          <a:xfrm>
            <a:off x="1361440" y="1841500"/>
            <a:ext cx="5140960" cy="2896074"/>
          </a:xfrm>
          <a:prstGeom prst="rect">
            <a:avLst/>
          </a:prstGeom>
        </p:spPr>
      </p:pic>
      <p:sp>
        <p:nvSpPr>
          <p:cNvPr id="4" name="TextBox 3"/>
          <p:cNvSpPr txBox="1"/>
          <p:nvPr/>
        </p:nvSpPr>
        <p:spPr>
          <a:xfrm>
            <a:off x="721360" y="5293360"/>
            <a:ext cx="6470366" cy="707886"/>
          </a:xfrm>
          <a:prstGeom prst="rect">
            <a:avLst/>
          </a:prstGeom>
          <a:noFill/>
        </p:spPr>
        <p:txBody>
          <a:bodyPr wrap="none" rtlCol="0">
            <a:spAutoFit/>
          </a:bodyPr>
          <a:lstStyle/>
          <a:p>
            <a:r>
              <a:rPr lang="en-US" sz="2000" dirty="0" err="1" smtClean="0">
                <a:solidFill>
                  <a:srgbClr val="0000FF"/>
                </a:solidFill>
                <a:latin typeface="Arial"/>
                <a:cs typeface="Arial"/>
              </a:rPr>
              <a:t>Experiments initiated to discern *precise* shapes of the </a:t>
            </a:r>
          </a:p>
          <a:p>
            <a:r>
              <a:rPr lang="en-US" sz="2000" dirty="0" err="1" smtClean="0">
                <a:solidFill>
                  <a:srgbClr val="0000FF"/>
                </a:solidFill>
                <a:latin typeface="Arial"/>
                <a:cs typeface="Arial"/>
              </a:rPr>
              <a:t>various pieces, </a:t>
            </a:r>
            <a:r>
              <a:rPr lang="en-US" sz="2000" dirty="0" err="1">
                <a:solidFill>
                  <a:srgbClr val="0000FF"/>
                </a:solidFill>
                <a:latin typeface="Arial"/>
                <a:cs typeface="Arial"/>
              </a:rPr>
              <a:t>and see if they start fitting together...</a:t>
            </a:r>
            <a:endParaRPr lang="en-US" sz="2000" dirty="0" err="1" smtClean="0">
              <a:solidFill>
                <a:srgbClr val="0000FF"/>
              </a:solidFill>
              <a:latin typeface="Arial"/>
              <a:cs typeface="Arial"/>
            </a:endParaRPr>
          </a:p>
        </p:txBody>
      </p:sp>
      <p:pic>
        <p:nvPicPr>
          <p:cNvPr id="5" name="Picture 4"/>
          <p:cNvPicPr>
            <a:picLocks noChangeAspect="1"/>
          </p:cNvPicPr>
          <p:nvPr/>
        </p:nvPicPr>
        <p:blipFill>
          <a:blip r:embed="rId3"/>
          <a:stretch>
            <a:fillRect/>
          </a:stretch>
        </p:blipFill>
        <p:spPr>
          <a:xfrm>
            <a:off x="7332110" y="4867087"/>
            <a:ext cx="1336979" cy="1336979"/>
          </a:xfrm>
          <a:prstGeom prst="rect">
            <a:avLst/>
          </a:prstGeom>
        </p:spPr>
      </p:pic>
    </p:spTree>
    <p:extLst>
      <p:ext uri="{BB962C8B-B14F-4D97-AF65-F5344CB8AC3E}">
        <p14:creationId xmlns:p14="http://schemas.microsoft.com/office/powerpoint/2010/main" val="10993919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lide Number Placeholder 5"/>
          <p:cNvSpPr>
            <a:spLocks noGrp="1"/>
          </p:cNvSpPr>
          <p:nvPr>
            <p:ph type="sldNum" sz="quarter" idx="12"/>
          </p:nvPr>
        </p:nvSpPr>
        <p:spPr>
          <a:noFill/>
        </p:spPr>
        <p:txBody>
          <a:bodyPr/>
          <a:lstStyle>
            <a:lvl1pPr defTabSz="914798">
              <a:defRPr sz="3000">
                <a:solidFill>
                  <a:schemeClr val="tx1"/>
                </a:solidFill>
                <a:latin typeface="Arial" charset="0"/>
                <a:ea typeface="ヒラギノ角ゴ Pro W3" charset="0"/>
                <a:cs typeface="ヒラギノ角ゴ Pro W3" charset="0"/>
              </a:defRPr>
            </a:lvl1pPr>
            <a:lvl2pPr marL="928688" indent="-357188" defTabSz="914798">
              <a:defRPr sz="3000">
                <a:solidFill>
                  <a:schemeClr val="tx1"/>
                </a:solidFill>
                <a:latin typeface="Arial" charset="0"/>
                <a:ea typeface="ヒラギノ角ゴ Pro W3" charset="0"/>
                <a:cs typeface="ヒラギノ角ゴ Pro W3" charset="0"/>
              </a:defRPr>
            </a:lvl2pPr>
            <a:lvl3pPr marL="1428750" indent="-285750" defTabSz="914798">
              <a:defRPr sz="3000">
                <a:solidFill>
                  <a:schemeClr val="tx1"/>
                </a:solidFill>
                <a:latin typeface="Arial" charset="0"/>
                <a:ea typeface="ヒラギノ角ゴ Pro W3" charset="0"/>
                <a:cs typeface="ヒラギノ角ゴ Pro W3" charset="0"/>
              </a:defRPr>
            </a:lvl3pPr>
            <a:lvl4pPr marL="2000250" indent="-285750" defTabSz="914798">
              <a:defRPr sz="3000">
                <a:solidFill>
                  <a:schemeClr val="tx1"/>
                </a:solidFill>
                <a:latin typeface="Arial" charset="0"/>
                <a:ea typeface="ヒラギノ角ゴ Pro W3" charset="0"/>
                <a:cs typeface="ヒラギノ角ゴ Pro W3" charset="0"/>
              </a:defRPr>
            </a:lvl4pPr>
            <a:lvl5pPr marL="2571750" indent="-285750" defTabSz="914798">
              <a:defRPr sz="3000">
                <a:solidFill>
                  <a:schemeClr val="tx1"/>
                </a:solidFill>
                <a:latin typeface="Arial" charset="0"/>
                <a:ea typeface="ヒラギノ角ゴ Pro W3" charset="0"/>
                <a:cs typeface="ヒラギノ角ゴ Pro W3" charset="0"/>
              </a:defRPr>
            </a:lvl5pPr>
            <a:lvl6pPr marL="31432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6pPr>
            <a:lvl7pPr marL="37147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7pPr>
            <a:lvl8pPr marL="42862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8pPr>
            <a:lvl9pPr marL="4857750" indent="-285750" defTabSz="914798" eaLnBrk="0" fontAlgn="base" hangingPunct="0">
              <a:spcBef>
                <a:spcPct val="0"/>
              </a:spcBef>
              <a:spcAft>
                <a:spcPct val="0"/>
              </a:spcAft>
              <a:defRPr sz="3000">
                <a:solidFill>
                  <a:schemeClr val="tx1"/>
                </a:solidFill>
                <a:latin typeface="Arial" charset="0"/>
                <a:ea typeface="ヒラギノ角ゴ Pro W3" charset="0"/>
                <a:cs typeface="ヒラギノ角ゴ Pro W3" charset="0"/>
              </a:defRPr>
            </a:lvl9pPr>
          </a:lstStyle>
          <a:p>
            <a:fld id="{F3253F3E-F6D5-5842-8097-D6B73A51984F}" type="slidenum">
              <a:rPr lang="en-US" sz="1400"/>
              <a:pPr/>
              <a:t>45</a:t>
            </a:fld>
            <a:endParaRPr lang="en-US" sz="1400"/>
          </a:p>
        </p:txBody>
      </p:sp>
      <p:sp>
        <p:nvSpPr>
          <p:cNvPr id="3074" name="Rectangle 2"/>
          <p:cNvSpPr>
            <a:spLocks noGrp="1" noChangeArrowheads="1"/>
          </p:cNvSpPr>
          <p:nvPr>
            <p:ph type="ctrTitle"/>
          </p:nvPr>
        </p:nvSpPr>
        <p:spPr>
          <a:xfrm>
            <a:off x="0" y="349237"/>
            <a:ext cx="9144000" cy="1184289"/>
          </a:xfrm>
        </p:spPr>
        <p:txBody>
          <a:bodyPr>
            <a:noAutofit/>
          </a:bodyPr>
          <a:lstStyle/>
          <a:p>
            <a:r>
              <a:rPr lang="en-US" sz="4000">
                <a:latin typeface="Arial" charset="0"/>
                <a:ea typeface="ヒラギノ角ゴ Pro W3" charset="0"/>
                <a:cs typeface="ヒラギノ角ゴ Pro W3" charset="0"/>
              </a:rPr>
              <a:t>Are we quantum computers, </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or merely clever robots?</a:t>
            </a:r>
            <a:r>
              <a:rPr lang="en-US" sz="3600">
                <a:latin typeface="Arial" charset="0"/>
                <a:ea typeface="ヒラギノ角ゴ Pro W3" charset="0"/>
                <a:cs typeface="ヒラギノ角ゴ Pro W3" charset="0"/>
              </a:rPr>
              <a:t/>
            </a:r>
            <a:br>
              <a:rPr lang="en-US" sz="3600">
                <a:latin typeface="Arial" charset="0"/>
                <a:ea typeface="ヒラギノ角ゴ Pro W3" charset="0"/>
                <a:cs typeface="ヒラギノ角ゴ Pro W3" charset="0"/>
              </a:rPr>
            </a:br>
            <a:endParaRPr lang="en-US" sz="1800">
              <a:latin typeface="Arial" charset="0"/>
              <a:ea typeface="ヒラギノ角ゴ Pro W3" charset="0"/>
              <a:cs typeface="ヒラギノ角ゴ Pro W3" charset="0"/>
            </a:endParaRPr>
          </a:p>
        </p:txBody>
      </p:sp>
      <p:sp>
        <p:nvSpPr>
          <p:cNvPr id="47107" name="Rectangle 3"/>
          <p:cNvSpPr>
            <a:spLocks noChangeArrowheads="1"/>
          </p:cNvSpPr>
          <p:nvPr/>
        </p:nvSpPr>
        <p:spPr bwMode="auto">
          <a:xfrm>
            <a:off x="1448594" y="1303658"/>
            <a:ext cx="6246813" cy="5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p>
            <a:pPr algn="ctr" defTabSz="732235">
              <a:spcBef>
                <a:spcPct val="20000"/>
              </a:spcBef>
              <a:defRPr/>
            </a:pPr>
            <a:endParaRPr lang="en-US">
              <a:solidFill>
                <a:srgbClr val="008000"/>
              </a:solidFill>
            </a:endParaRPr>
          </a:p>
          <a:p>
            <a:pPr algn="ctr" defTabSz="732235">
              <a:spcBef>
                <a:spcPct val="20000"/>
              </a:spcBef>
              <a:defRPr/>
            </a:pPr>
            <a:endParaRPr lang="en-US">
              <a:solidFill>
                <a:srgbClr val="008000"/>
              </a:solidFill>
            </a:endParaRPr>
          </a:p>
        </p:txBody>
      </p:sp>
      <p:sp>
        <p:nvSpPr>
          <p:cNvPr id="3076" name="Text Box 10"/>
          <p:cNvSpPr txBox="1">
            <a:spLocks noChangeArrowheads="1"/>
          </p:cNvSpPr>
          <p:nvPr/>
        </p:nvSpPr>
        <p:spPr bwMode="auto">
          <a:xfrm>
            <a:off x="2393666" y="1533526"/>
            <a:ext cx="3833448" cy="36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14300" tIns="57150" rIns="114300" bIns="57150">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1600">
                <a:solidFill>
                  <a:srgbClr val="660066"/>
                </a:solidFill>
              </a:rPr>
              <a:t>               </a:t>
            </a:r>
          </a:p>
        </p:txBody>
      </p:sp>
      <p:pic>
        <p:nvPicPr>
          <p:cNvPr id="11" name="Picture 10" descr="spinning_brai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01" y="2178221"/>
            <a:ext cx="6815773" cy="3816833"/>
          </a:xfrm>
          <a:prstGeom prst="rect">
            <a:avLst/>
          </a:prstGeom>
        </p:spPr>
      </p:pic>
    </p:spTree>
    <p:extLst>
      <p:ext uri="{BB962C8B-B14F-4D97-AF65-F5344CB8AC3E}">
        <p14:creationId xmlns:p14="http://schemas.microsoft.com/office/powerpoint/2010/main" val="25046624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657"/>
            <a:ext cx="9144000" cy="839177"/>
          </a:xfrm>
        </p:spPr>
        <p:txBody>
          <a:bodyPr>
            <a:noAutofit/>
          </a:bodyPr>
          <a:lstStyle/>
          <a:p>
            <a:r>
              <a:rPr lang="en-US" sz="3600"/>
              <a:t>Path towards a Quantum Computer</a:t>
            </a:r>
          </a:p>
        </p:txBody>
      </p:sp>
      <p:pic>
        <p:nvPicPr>
          <p:cNvPr id="3" name="Picture 2"/>
          <p:cNvPicPr>
            <a:picLocks noChangeAspect="1"/>
          </p:cNvPicPr>
          <p:nvPr/>
        </p:nvPicPr>
        <p:blipFill>
          <a:blip r:embed="rId2"/>
          <a:stretch>
            <a:fillRect/>
          </a:stretch>
        </p:blipFill>
        <p:spPr>
          <a:xfrm>
            <a:off x="740691" y="1279083"/>
            <a:ext cx="7163036" cy="4030611"/>
          </a:xfrm>
          <a:prstGeom prst="rect">
            <a:avLst/>
          </a:prstGeom>
        </p:spPr>
      </p:pic>
      <p:sp>
        <p:nvSpPr>
          <p:cNvPr id="4" name="TextBox 3"/>
          <p:cNvSpPr txBox="1"/>
          <p:nvPr/>
        </p:nvSpPr>
        <p:spPr>
          <a:xfrm>
            <a:off x="740691" y="5606322"/>
            <a:ext cx="7389964" cy="523220"/>
          </a:xfrm>
          <a:prstGeom prst="rect">
            <a:avLst/>
          </a:prstGeom>
          <a:noFill/>
        </p:spPr>
        <p:txBody>
          <a:bodyPr wrap="none" rtlCol="0">
            <a:spAutoFit/>
          </a:bodyPr>
          <a:lstStyle/>
          <a:p>
            <a:r>
              <a:rPr lang="en-US" sz="2800" dirty="0" err="1">
                <a:solidFill>
                  <a:srgbClr val="0000FF"/>
                </a:solidFill>
                <a:latin typeface="Arial"/>
                <a:cs typeface="Arial"/>
              </a:rPr>
              <a:t>Multipurpose quantum computer in 50 years?</a:t>
            </a:r>
            <a:endParaRPr lang="en-US" sz="2800" dirty="0" err="1" smtClean="0">
              <a:solidFill>
                <a:srgbClr val="0000FF"/>
              </a:solidFill>
              <a:latin typeface="Arial"/>
              <a:cs typeface="Arial"/>
            </a:endParaRPr>
          </a:p>
        </p:txBody>
      </p:sp>
    </p:spTree>
    <p:extLst>
      <p:ext uri="{BB962C8B-B14F-4D97-AF65-F5344CB8AC3E}">
        <p14:creationId xmlns:p14="http://schemas.microsoft.com/office/powerpoint/2010/main" val="11365748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201"/>
            <a:ext cx="9144000" cy="1143000"/>
          </a:xfrm>
        </p:spPr>
        <p:txBody>
          <a:bodyPr>
            <a:noAutofit/>
          </a:bodyPr>
          <a:lstStyle/>
          <a:p>
            <a:r>
              <a:rPr lang="en-US" sz="3600" b="1" i="1"/>
              <a:t>Longer</a:t>
            </a:r>
            <a:r>
              <a:rPr lang="en-US" sz="3600"/>
              <a:t> path towards a Quantum Computer</a:t>
            </a:r>
          </a:p>
        </p:txBody>
      </p:sp>
      <p:pic>
        <p:nvPicPr>
          <p:cNvPr id="3" name="Picture 2"/>
          <p:cNvPicPr>
            <a:picLocks noChangeAspect="1"/>
          </p:cNvPicPr>
          <p:nvPr/>
        </p:nvPicPr>
        <p:blipFill>
          <a:blip r:embed="rId2"/>
          <a:stretch>
            <a:fillRect/>
          </a:stretch>
        </p:blipFill>
        <p:spPr>
          <a:xfrm>
            <a:off x="1088606" y="1644717"/>
            <a:ext cx="6815121" cy="3834949"/>
          </a:xfrm>
          <a:prstGeom prst="rect">
            <a:avLst/>
          </a:prstGeom>
        </p:spPr>
      </p:pic>
      <p:sp>
        <p:nvSpPr>
          <p:cNvPr id="4" name="TextBox 3"/>
          <p:cNvSpPr txBox="1"/>
          <p:nvPr/>
        </p:nvSpPr>
        <p:spPr>
          <a:xfrm>
            <a:off x="1099101" y="5815546"/>
            <a:ext cx="6514649" cy="400110"/>
          </a:xfrm>
          <a:prstGeom prst="rect">
            <a:avLst/>
          </a:prstGeom>
          <a:noFill/>
        </p:spPr>
        <p:txBody>
          <a:bodyPr wrap="none" rtlCol="0">
            <a:spAutoFit/>
          </a:bodyPr>
          <a:lstStyle/>
          <a:p>
            <a:r>
              <a:rPr lang="en-US" sz="2000" dirty="0" err="1" smtClean="0">
                <a:solidFill>
                  <a:srgbClr val="0000FF"/>
                </a:solidFill>
                <a:latin typeface="Arial"/>
                <a:cs typeface="Arial"/>
              </a:rPr>
              <a:t>3.5 Billions years to evolve (human) quantum engineers</a:t>
            </a:r>
          </a:p>
        </p:txBody>
      </p:sp>
    </p:spTree>
    <p:extLst>
      <p:ext uri="{BB962C8B-B14F-4D97-AF65-F5344CB8AC3E}">
        <p14:creationId xmlns:p14="http://schemas.microsoft.com/office/powerpoint/2010/main" val="42148155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2886"/>
            <a:ext cx="9144000" cy="1143000"/>
          </a:xfrm>
        </p:spPr>
        <p:txBody>
          <a:bodyPr>
            <a:noAutofit/>
          </a:bodyPr>
          <a:lstStyle/>
          <a:p>
            <a:r>
              <a:rPr lang="en-US" sz="3600" dirty="0" err="1">
                <a:cs typeface="Arial"/>
              </a:rPr>
              <a:t>How many years will it take for evolution to “design/build” a quantum computer??</a:t>
            </a:r>
            <a:br>
              <a:rPr lang="en-US" sz="3600" dirty="0" err="1">
                <a:cs typeface="Arial"/>
              </a:rPr>
            </a:br>
            <a:endParaRPr lang="en-US" sz="3600"/>
          </a:p>
        </p:txBody>
      </p:sp>
    </p:spTree>
    <p:extLst>
      <p:ext uri="{BB962C8B-B14F-4D97-AF65-F5344CB8AC3E}">
        <p14:creationId xmlns:p14="http://schemas.microsoft.com/office/powerpoint/2010/main" val="3737373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2886"/>
            <a:ext cx="9144000" cy="1143000"/>
          </a:xfrm>
        </p:spPr>
        <p:txBody>
          <a:bodyPr>
            <a:noAutofit/>
          </a:bodyPr>
          <a:lstStyle/>
          <a:p>
            <a:r>
              <a:rPr lang="en-US" sz="3600" dirty="0" err="1">
                <a:cs typeface="Arial"/>
              </a:rPr>
              <a:t>How many years will it take for evolution to “design/build” a quantum computer??</a:t>
            </a:r>
            <a:br>
              <a:rPr lang="en-US" sz="3600" dirty="0" err="1">
                <a:cs typeface="Arial"/>
              </a:rPr>
            </a:br>
            <a:endParaRPr lang="en-US" sz="3600"/>
          </a:p>
        </p:txBody>
      </p:sp>
      <p:sp>
        <p:nvSpPr>
          <p:cNvPr id="4" name="TextBox 3"/>
          <p:cNvSpPr txBox="1"/>
          <p:nvPr/>
        </p:nvSpPr>
        <p:spPr>
          <a:xfrm>
            <a:off x="941191" y="2273766"/>
            <a:ext cx="6083717" cy="1077218"/>
          </a:xfrm>
          <a:prstGeom prst="rect">
            <a:avLst/>
          </a:prstGeom>
          <a:noFill/>
        </p:spPr>
        <p:txBody>
          <a:bodyPr wrap="none" rtlCol="0">
            <a:spAutoFit/>
          </a:bodyPr>
          <a:lstStyle/>
          <a:p>
            <a:endParaRPr lang="en-US" sz="3200" dirty="0" err="1" smtClean="0">
              <a:solidFill>
                <a:srgbClr val="0000FF"/>
              </a:solidFill>
              <a:latin typeface="Arial"/>
              <a:cs typeface="Arial"/>
            </a:endParaRPr>
          </a:p>
          <a:p>
            <a:pPr marL="514350" indent="-514350">
              <a:buFont typeface="+mj-lt"/>
              <a:buAutoNum type="alphaLcParenR"/>
            </a:pPr>
            <a:r>
              <a:rPr lang="en-US" sz="3200" dirty="0" err="1">
                <a:solidFill>
                  <a:srgbClr val="0000FF"/>
                </a:solidFill>
                <a:latin typeface="Arial"/>
                <a:cs typeface="Arial"/>
              </a:rPr>
              <a:t>    3.5 Billion years + 50 years</a:t>
            </a:r>
          </a:p>
        </p:txBody>
      </p:sp>
    </p:spTree>
    <p:extLst>
      <p:ext uri="{BB962C8B-B14F-4D97-AF65-F5344CB8AC3E}">
        <p14:creationId xmlns:p14="http://schemas.microsoft.com/office/powerpoint/2010/main" val="18148540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4640" y="4442296"/>
            <a:ext cx="4817169" cy="461665"/>
          </a:xfrm>
          <a:prstGeom prst="rect">
            <a:avLst/>
          </a:prstGeom>
          <a:noFill/>
        </p:spPr>
        <p:txBody>
          <a:bodyPr wrap="none" rtlCol="0">
            <a:spAutoFit/>
          </a:bodyPr>
          <a:lstStyle/>
          <a:p>
            <a:r>
              <a:rPr lang="en-US" sz="2400" b="1" dirty="0" err="1">
                <a:solidFill>
                  <a:srgbClr val="0000FF"/>
                </a:solidFill>
                <a:cs typeface="Arial"/>
              </a:rPr>
              <a:t>A drug: </a:t>
            </a:r>
            <a:r>
              <a:rPr lang="en-US" sz="2000" dirty="0" err="1">
                <a:solidFill>
                  <a:srgbClr val="0000FF"/>
                </a:solidFill>
                <a:cs typeface="Arial"/>
              </a:rPr>
              <a:t>for bipolar-disorder since 1970</a:t>
            </a:r>
          </a:p>
        </p:txBody>
      </p:sp>
      <p:sp>
        <p:nvSpPr>
          <p:cNvPr id="7" name="TextBox 6"/>
          <p:cNvSpPr txBox="1"/>
          <p:nvPr/>
        </p:nvSpPr>
        <p:spPr>
          <a:xfrm>
            <a:off x="949392" y="5236496"/>
            <a:ext cx="2622157" cy="369332"/>
          </a:xfrm>
          <a:prstGeom prst="rect">
            <a:avLst/>
          </a:prstGeom>
          <a:noFill/>
        </p:spPr>
        <p:txBody>
          <a:bodyPr wrap="none" rtlCol="0">
            <a:spAutoFit/>
          </a:bodyPr>
          <a:lstStyle/>
          <a:p>
            <a:r>
              <a:rPr lang="en-US" dirty="0" err="1" smtClean="0">
                <a:solidFill>
                  <a:srgbClr val="660066"/>
                </a:solidFill>
                <a:cs typeface="Arial"/>
              </a:rPr>
              <a:t>How does lithium work?</a:t>
            </a:r>
          </a:p>
        </p:txBody>
      </p:sp>
      <p:sp>
        <p:nvSpPr>
          <p:cNvPr id="8" name="TextBox 7"/>
          <p:cNvSpPr txBox="1"/>
          <p:nvPr/>
        </p:nvSpPr>
        <p:spPr>
          <a:xfrm>
            <a:off x="911202" y="5686820"/>
            <a:ext cx="4790607" cy="369332"/>
          </a:xfrm>
          <a:prstGeom prst="rect">
            <a:avLst/>
          </a:prstGeom>
          <a:noFill/>
        </p:spPr>
        <p:txBody>
          <a:bodyPr wrap="none" rtlCol="0">
            <a:spAutoFit/>
          </a:bodyPr>
          <a:lstStyle/>
          <a:p>
            <a:r>
              <a:rPr lang="en-US" dirty="0" err="1" smtClean="0">
                <a:solidFill>
                  <a:srgbClr val="660066"/>
                </a:solidFill>
                <a:cs typeface="Arial"/>
              </a:rPr>
              <a:t>How do any psychiatric medications work???</a:t>
            </a:r>
            <a:endParaRPr lang="en-US" dirty="0" err="1">
              <a:solidFill>
                <a:srgbClr val="660066"/>
              </a:solidFill>
              <a:cs typeface="Arial"/>
            </a:endParaRPr>
          </a:p>
        </p:txBody>
      </p:sp>
      <p:sp>
        <p:nvSpPr>
          <p:cNvPr id="9" name="TextBox 8"/>
          <p:cNvSpPr txBox="1"/>
          <p:nvPr/>
        </p:nvSpPr>
        <p:spPr>
          <a:xfrm>
            <a:off x="884640" y="1231642"/>
            <a:ext cx="1736373" cy="523220"/>
          </a:xfrm>
          <a:prstGeom prst="rect">
            <a:avLst/>
          </a:prstGeom>
          <a:noFill/>
        </p:spPr>
        <p:txBody>
          <a:bodyPr wrap="none" rtlCol="0">
            <a:spAutoFit/>
          </a:bodyPr>
          <a:lstStyle/>
          <a:p>
            <a:r>
              <a:rPr lang="en-US" sz="2800" b="1" dirty="0" err="1" smtClean="0">
                <a:solidFill>
                  <a:srgbClr val="0000FF"/>
                </a:solidFill>
                <a:cs typeface="Arial"/>
              </a:rPr>
              <a:t>An atom:</a:t>
            </a:r>
          </a:p>
        </p:txBody>
      </p:sp>
      <p:pic>
        <p:nvPicPr>
          <p:cNvPr id="12" name="Picture 11"/>
          <p:cNvPicPr>
            <a:picLocks noChangeAspect="1"/>
          </p:cNvPicPr>
          <p:nvPr/>
        </p:nvPicPr>
        <p:blipFill>
          <a:blip r:embed="rId2"/>
          <a:stretch>
            <a:fillRect/>
          </a:stretch>
        </p:blipFill>
        <p:spPr>
          <a:xfrm>
            <a:off x="1025747" y="2429062"/>
            <a:ext cx="1027788" cy="1299010"/>
          </a:xfrm>
          <a:prstGeom prst="rect">
            <a:avLst/>
          </a:prstGeom>
        </p:spPr>
      </p:pic>
      <p:pic>
        <p:nvPicPr>
          <p:cNvPr id="17" name="Picture 16"/>
          <p:cNvPicPr>
            <a:picLocks noChangeAspect="1"/>
          </p:cNvPicPr>
          <p:nvPr/>
        </p:nvPicPr>
        <p:blipFill>
          <a:blip r:embed="rId3"/>
          <a:stretch>
            <a:fillRect/>
          </a:stretch>
        </p:blipFill>
        <p:spPr>
          <a:xfrm>
            <a:off x="6364316" y="5088515"/>
            <a:ext cx="1725701" cy="1575640"/>
          </a:xfrm>
          <a:prstGeom prst="rect">
            <a:avLst/>
          </a:prstGeom>
        </p:spPr>
      </p:pic>
      <p:sp>
        <p:nvSpPr>
          <p:cNvPr id="4" name="TextBox 3"/>
          <p:cNvSpPr txBox="1"/>
          <p:nvPr/>
        </p:nvSpPr>
        <p:spPr>
          <a:xfrm>
            <a:off x="884640" y="1837371"/>
            <a:ext cx="2043749" cy="338554"/>
          </a:xfrm>
          <a:prstGeom prst="rect">
            <a:avLst/>
          </a:prstGeom>
          <a:noFill/>
        </p:spPr>
        <p:txBody>
          <a:bodyPr wrap="none" rtlCol="0">
            <a:spAutoFit/>
          </a:bodyPr>
          <a:lstStyle/>
          <a:p>
            <a:r>
              <a:rPr lang="en-US" sz="1600" dirty="0" err="1" smtClean="0">
                <a:solidFill>
                  <a:srgbClr val="0000FF"/>
                </a:solidFill>
                <a:cs typeface="Arial"/>
              </a:rPr>
              <a:t>Two stable isotopes:</a:t>
            </a:r>
          </a:p>
        </p:txBody>
      </p:sp>
      <p:pic>
        <p:nvPicPr>
          <p:cNvPr id="13" name="Picture 12"/>
          <p:cNvPicPr>
            <a:picLocks noChangeAspect="1"/>
          </p:cNvPicPr>
          <p:nvPr/>
        </p:nvPicPr>
        <p:blipFill>
          <a:blip r:embed="rId4"/>
          <a:stretch>
            <a:fillRect/>
          </a:stretch>
        </p:blipFill>
        <p:spPr>
          <a:xfrm>
            <a:off x="3768233" y="2015060"/>
            <a:ext cx="1413369" cy="1513482"/>
          </a:xfrm>
          <a:prstGeom prst="rect">
            <a:avLst/>
          </a:prstGeom>
        </p:spPr>
      </p:pic>
      <p:pic>
        <p:nvPicPr>
          <p:cNvPr id="14" name="Picture 13"/>
          <p:cNvPicPr>
            <a:picLocks noChangeAspect="1"/>
          </p:cNvPicPr>
          <p:nvPr/>
        </p:nvPicPr>
        <p:blipFill>
          <a:blip r:embed="rId5"/>
          <a:stretch>
            <a:fillRect/>
          </a:stretch>
        </p:blipFill>
        <p:spPr>
          <a:xfrm>
            <a:off x="6235522" y="1905595"/>
            <a:ext cx="1546068" cy="1674907"/>
          </a:xfrm>
          <a:prstGeom prst="rect">
            <a:avLst/>
          </a:prstGeom>
        </p:spPr>
      </p:pic>
      <p:sp>
        <p:nvSpPr>
          <p:cNvPr id="16" name="TextBox 15"/>
          <p:cNvSpPr txBox="1"/>
          <p:nvPr/>
        </p:nvSpPr>
        <p:spPr>
          <a:xfrm>
            <a:off x="3649274" y="3728072"/>
            <a:ext cx="1717725" cy="338554"/>
          </a:xfrm>
          <a:prstGeom prst="rect">
            <a:avLst/>
          </a:prstGeom>
          <a:noFill/>
        </p:spPr>
        <p:txBody>
          <a:bodyPr wrap="none" rtlCol="0">
            <a:spAutoFit/>
          </a:bodyPr>
          <a:lstStyle/>
          <a:p>
            <a:r>
              <a:rPr lang="en-US" sz="1400" dirty="0" err="1" smtClean="0">
                <a:solidFill>
                  <a:srgbClr val="0000FF"/>
                </a:solidFill>
                <a:latin typeface="Arial"/>
                <a:cs typeface="Arial"/>
              </a:rPr>
              <a:t> </a:t>
            </a:r>
            <a:r>
              <a:rPr lang="en-US" sz="1600" dirty="0" err="1">
                <a:solidFill>
                  <a:srgbClr val="0000FF"/>
                </a:solidFill>
                <a:cs typeface="Arial"/>
              </a:rPr>
              <a:t>92% abundance</a:t>
            </a:r>
            <a:endParaRPr lang="en-US" sz="1600" dirty="0" err="1" smtClean="0">
              <a:solidFill>
                <a:srgbClr val="0000FF"/>
              </a:solidFill>
              <a:cs typeface="Arial"/>
            </a:endParaRPr>
          </a:p>
        </p:txBody>
      </p:sp>
      <p:sp>
        <p:nvSpPr>
          <p:cNvPr id="18" name="TextBox 17"/>
          <p:cNvSpPr txBox="1"/>
          <p:nvPr/>
        </p:nvSpPr>
        <p:spPr>
          <a:xfrm>
            <a:off x="6451002" y="3728072"/>
            <a:ext cx="1553731" cy="338554"/>
          </a:xfrm>
          <a:prstGeom prst="rect">
            <a:avLst/>
          </a:prstGeom>
          <a:noFill/>
        </p:spPr>
        <p:txBody>
          <a:bodyPr wrap="none" rtlCol="0">
            <a:spAutoFit/>
          </a:bodyPr>
          <a:lstStyle/>
          <a:p>
            <a:r>
              <a:rPr lang="en-US" sz="1600" dirty="0" err="1" smtClean="0">
                <a:solidFill>
                  <a:srgbClr val="0000FF"/>
                </a:solidFill>
                <a:cs typeface="Arial"/>
              </a:rPr>
              <a:t>8</a:t>
            </a:r>
            <a:r>
              <a:rPr lang="en-US" sz="1600" dirty="0" err="1">
                <a:solidFill>
                  <a:srgbClr val="0000FF"/>
                </a:solidFill>
                <a:cs typeface="Arial"/>
              </a:rPr>
              <a:t>% abundance</a:t>
            </a:r>
            <a:endParaRPr lang="en-US" sz="1600" dirty="0" err="1" smtClean="0">
              <a:solidFill>
                <a:srgbClr val="0000FF"/>
              </a:solidFill>
              <a:cs typeface="Arial"/>
            </a:endParaRPr>
          </a:p>
        </p:txBody>
      </p:sp>
      <p:sp>
        <p:nvSpPr>
          <p:cNvPr id="19" name="TextBox 18"/>
          <p:cNvSpPr txBox="1"/>
          <p:nvPr/>
        </p:nvSpPr>
        <p:spPr>
          <a:xfrm>
            <a:off x="3810082" y="1324371"/>
            <a:ext cx="1881407" cy="523220"/>
          </a:xfrm>
          <a:prstGeom prst="rect">
            <a:avLst/>
          </a:prstGeom>
          <a:noFill/>
        </p:spPr>
        <p:txBody>
          <a:bodyPr wrap="none" rtlCol="0">
            <a:spAutoFit/>
          </a:bodyPr>
          <a:lstStyle/>
          <a:p>
            <a:r>
              <a:rPr lang="en-US" sz="1400" dirty="0" err="1" smtClean="0">
                <a:solidFill>
                  <a:srgbClr val="0000FF"/>
                </a:solidFill>
                <a:cs typeface="Arial"/>
              </a:rPr>
              <a:t>Lithium-7 </a:t>
            </a:r>
          </a:p>
          <a:p>
            <a:r>
              <a:rPr lang="en-US" sz="1400" dirty="0" err="1">
                <a:solidFill>
                  <a:srgbClr val="0000FF"/>
                </a:solidFill>
                <a:cs typeface="Arial"/>
              </a:rPr>
              <a:t>3 protons, 4 neutrons</a:t>
            </a:r>
            <a:endParaRPr lang="en-US" sz="1400" dirty="0" err="1" smtClean="0">
              <a:solidFill>
                <a:srgbClr val="0000FF"/>
              </a:solidFill>
              <a:cs typeface="Arial"/>
            </a:endParaRPr>
          </a:p>
        </p:txBody>
      </p:sp>
      <p:sp>
        <p:nvSpPr>
          <p:cNvPr id="20" name="TextBox 19"/>
          <p:cNvSpPr txBox="1"/>
          <p:nvPr/>
        </p:nvSpPr>
        <p:spPr>
          <a:xfrm>
            <a:off x="6474093" y="1347462"/>
            <a:ext cx="1881407" cy="523220"/>
          </a:xfrm>
          <a:prstGeom prst="rect">
            <a:avLst/>
          </a:prstGeom>
          <a:noFill/>
        </p:spPr>
        <p:txBody>
          <a:bodyPr wrap="none" rtlCol="0">
            <a:spAutoFit/>
          </a:bodyPr>
          <a:lstStyle/>
          <a:p>
            <a:r>
              <a:rPr lang="en-US" sz="1400" dirty="0" err="1" smtClean="0">
                <a:solidFill>
                  <a:srgbClr val="0000FF"/>
                </a:solidFill>
                <a:cs typeface="Arial"/>
              </a:rPr>
              <a:t>Lithium-6</a:t>
            </a:r>
          </a:p>
          <a:p>
            <a:r>
              <a:rPr lang="en-US" sz="1400" dirty="0" err="1">
                <a:solidFill>
                  <a:srgbClr val="0000FF"/>
                </a:solidFill>
                <a:cs typeface="Arial"/>
              </a:rPr>
              <a:t>3 protons, 3 neutrons</a:t>
            </a:r>
            <a:endParaRPr lang="en-US" sz="1400" dirty="0" err="1" smtClean="0">
              <a:solidFill>
                <a:srgbClr val="0000FF"/>
              </a:solidFill>
              <a:cs typeface="Arial"/>
            </a:endParaRPr>
          </a:p>
        </p:txBody>
      </p:sp>
      <p:sp>
        <p:nvSpPr>
          <p:cNvPr id="5" name="Title 4"/>
          <p:cNvSpPr>
            <a:spLocks noGrp="1"/>
          </p:cNvSpPr>
          <p:nvPr>
            <p:ph type="title"/>
          </p:nvPr>
        </p:nvSpPr>
        <p:spPr>
          <a:xfrm>
            <a:off x="457200" y="274638"/>
            <a:ext cx="8229600" cy="609899"/>
          </a:xfrm>
        </p:spPr>
        <p:txBody>
          <a:bodyPr>
            <a:normAutofit fontScale="90000"/>
          </a:bodyPr>
          <a:lstStyle/>
          <a:p>
            <a:r>
              <a:rPr lang="en-US" dirty="0" smtClean="0"/>
              <a:t>Lithium</a:t>
            </a:r>
            <a:endParaRPr lang="en-US" dirty="0"/>
          </a:p>
        </p:txBody>
      </p:sp>
    </p:spTree>
    <p:extLst>
      <p:ext uri="{BB962C8B-B14F-4D97-AF65-F5344CB8AC3E}">
        <p14:creationId xmlns:p14="http://schemas.microsoft.com/office/powerpoint/2010/main" val="10404564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2886"/>
            <a:ext cx="9144000" cy="1143000"/>
          </a:xfrm>
        </p:spPr>
        <p:txBody>
          <a:bodyPr>
            <a:noAutofit/>
          </a:bodyPr>
          <a:lstStyle/>
          <a:p>
            <a:r>
              <a:rPr lang="en-US" sz="3600" dirty="0" err="1">
                <a:cs typeface="Arial"/>
              </a:rPr>
              <a:t>How many years will it take for evolution to “design/build” a quantum computer??</a:t>
            </a:r>
            <a:br>
              <a:rPr lang="en-US" sz="3600" dirty="0" err="1">
                <a:cs typeface="Arial"/>
              </a:rPr>
            </a:br>
            <a:endParaRPr lang="en-US" sz="3600"/>
          </a:p>
        </p:txBody>
      </p:sp>
      <p:sp>
        <p:nvSpPr>
          <p:cNvPr id="4" name="TextBox 3"/>
          <p:cNvSpPr txBox="1"/>
          <p:nvPr/>
        </p:nvSpPr>
        <p:spPr>
          <a:xfrm>
            <a:off x="941191" y="2273766"/>
            <a:ext cx="6083717" cy="2062103"/>
          </a:xfrm>
          <a:prstGeom prst="rect">
            <a:avLst/>
          </a:prstGeom>
          <a:noFill/>
        </p:spPr>
        <p:txBody>
          <a:bodyPr wrap="none" rtlCol="0">
            <a:spAutoFit/>
          </a:bodyPr>
          <a:lstStyle/>
          <a:p>
            <a:endParaRPr lang="en-US" sz="3200" dirty="0" err="1" smtClean="0">
              <a:solidFill>
                <a:srgbClr val="0000FF"/>
              </a:solidFill>
              <a:latin typeface="Arial"/>
              <a:cs typeface="Arial"/>
            </a:endParaRPr>
          </a:p>
          <a:p>
            <a:pPr marL="514350" indent="-514350">
              <a:buFont typeface="+mj-lt"/>
              <a:buAutoNum type="alphaLcParenR"/>
            </a:pPr>
            <a:r>
              <a:rPr lang="en-US" sz="3200" dirty="0" err="1">
                <a:solidFill>
                  <a:srgbClr val="0000FF"/>
                </a:solidFill>
                <a:latin typeface="Arial"/>
                <a:cs typeface="Arial"/>
              </a:rPr>
              <a:t>    3.5 Billion years + 50 years</a:t>
            </a:r>
          </a:p>
          <a:p>
            <a:pPr marL="342900" indent="-342900">
              <a:buFont typeface="+mj-lt"/>
              <a:buAutoNum type="alphaLcParenR"/>
            </a:pPr>
            <a:endParaRPr lang="en-US" sz="3200" dirty="0" err="1">
              <a:solidFill>
                <a:srgbClr val="0000FF"/>
              </a:solidFill>
              <a:latin typeface="Arial"/>
              <a:cs typeface="Arial"/>
            </a:endParaRPr>
          </a:p>
          <a:p>
            <a:pPr marL="514350" indent="-514350">
              <a:buFont typeface="+mj-lt"/>
              <a:buAutoNum type="alphaLcParenR" startAt="2"/>
            </a:pPr>
            <a:r>
              <a:rPr lang="en-US" sz="3200" dirty="0" err="1">
                <a:solidFill>
                  <a:srgbClr val="0000FF"/>
                </a:solidFill>
                <a:latin typeface="Arial"/>
                <a:cs typeface="Arial"/>
              </a:rPr>
              <a:t>    Just 3.5 Billion years</a:t>
            </a:r>
          </a:p>
        </p:txBody>
      </p:sp>
    </p:spTree>
    <p:extLst>
      <p:ext uri="{BB962C8B-B14F-4D97-AF65-F5344CB8AC3E}">
        <p14:creationId xmlns:p14="http://schemas.microsoft.com/office/powerpoint/2010/main" val="12819460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a:t>“I can calculate the motion of the heavenly bodies, </a:t>
            </a:r>
            <a:br>
              <a:rPr lang="en-US" sz="2800"/>
            </a:br>
            <a:r>
              <a:rPr lang="en-US" sz="2800"/>
              <a:t>but not the madness of men” – Isaac Newton</a:t>
            </a:r>
          </a:p>
        </p:txBody>
      </p:sp>
      <p:pic>
        <p:nvPicPr>
          <p:cNvPr id="4" name="Picture 3" descr="newscientist_cover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674" y="1593308"/>
            <a:ext cx="3206769" cy="4217745"/>
          </a:xfrm>
          <a:prstGeom prst="rect">
            <a:avLst/>
          </a:prstGeom>
        </p:spPr>
      </p:pic>
    </p:spTree>
    <p:extLst>
      <p:ext uri="{BB962C8B-B14F-4D97-AF65-F5344CB8AC3E}">
        <p14:creationId xmlns:p14="http://schemas.microsoft.com/office/powerpoint/2010/main" val="376742827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783"/>
            <a:ext cx="8229600" cy="1143000"/>
          </a:xfrm>
        </p:spPr>
        <p:txBody>
          <a:bodyPr/>
          <a:lstStyle/>
          <a:p>
            <a:r>
              <a:rPr lang="en-US"/>
              <a:t>Happy Birthday Tony!!</a:t>
            </a:r>
          </a:p>
        </p:txBody>
      </p:sp>
      <p:pic>
        <p:nvPicPr>
          <p:cNvPr id="5" name="Picture 4"/>
          <p:cNvPicPr>
            <a:picLocks noChangeAspect="1"/>
          </p:cNvPicPr>
          <p:nvPr/>
        </p:nvPicPr>
        <p:blipFill>
          <a:blip r:embed="rId2"/>
          <a:stretch>
            <a:fillRect/>
          </a:stretch>
        </p:blipFill>
        <p:spPr>
          <a:xfrm>
            <a:off x="2507185" y="1499938"/>
            <a:ext cx="3251200" cy="2501900"/>
          </a:xfrm>
          <a:prstGeom prst="rect">
            <a:avLst/>
          </a:prstGeom>
        </p:spPr>
      </p:pic>
    </p:spTree>
    <p:extLst>
      <p:ext uri="{BB962C8B-B14F-4D97-AF65-F5344CB8AC3E}">
        <p14:creationId xmlns:p14="http://schemas.microsoft.com/office/powerpoint/2010/main" val="18496469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074"/>
            <a:ext cx="9055224" cy="774583"/>
          </a:xfrm>
        </p:spPr>
        <p:txBody>
          <a:bodyPr>
            <a:noAutofit/>
          </a:bodyPr>
          <a:lstStyle/>
          <a:p>
            <a:r>
              <a:rPr lang="en-US" sz="3200" dirty="0"/>
              <a:t>Trapping two Li</a:t>
            </a:r>
            <a:r>
              <a:rPr lang="en-US" sz="3200" baseline="30000" dirty="0"/>
              <a:t>+</a:t>
            </a:r>
            <a:r>
              <a:rPr lang="en-US" sz="3200" dirty="0"/>
              <a:t> ions inside Posner molecule?</a:t>
            </a:r>
          </a:p>
        </p:txBody>
      </p:sp>
      <p:grpSp>
        <p:nvGrpSpPr>
          <p:cNvPr id="6" name="Group 5"/>
          <p:cNvGrpSpPr/>
          <p:nvPr/>
        </p:nvGrpSpPr>
        <p:grpSpPr>
          <a:xfrm>
            <a:off x="1442986" y="1956950"/>
            <a:ext cx="2885383" cy="2403859"/>
            <a:chOff x="6215940" y="4707998"/>
            <a:chExt cx="2006564" cy="1671701"/>
          </a:xfrm>
        </p:grpSpPr>
        <p:pic>
          <p:nvPicPr>
            <p:cNvPr id="16" name="Th.png"/>
            <p:cNvPicPr>
              <a:picLocks noChangeAspect="1"/>
            </p:cNvPicPr>
            <p:nvPr/>
          </p:nvPicPr>
          <p:blipFill>
            <a:blip r:embed="rId3">
              <a:clrChange>
                <a:clrFrom>
                  <a:srgbClr val="FFFFFF"/>
                </a:clrFrom>
                <a:clrTo>
                  <a:srgbClr val="FFFFFF">
                    <a:alpha val="0"/>
                  </a:srgbClr>
                </a:clrTo>
              </a:clrChange>
              <a:extLst/>
            </a:blip>
            <a:srcRect l="23254" r="23254"/>
            <a:stretch>
              <a:fillRect/>
            </a:stretch>
          </p:blipFill>
          <p:spPr>
            <a:xfrm>
              <a:off x="6215940" y="4900775"/>
              <a:ext cx="1566960" cy="1478924"/>
            </a:xfrm>
            <a:prstGeom prst="rect">
              <a:avLst/>
            </a:prstGeom>
            <a:ln w="12700" cap="flat">
              <a:noFill/>
              <a:miter lim="400000"/>
            </a:ln>
            <a:effectLst/>
          </p:spPr>
        </p:pic>
        <p:pic>
          <p:nvPicPr>
            <p:cNvPr id="17" name="Calciums.png"/>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extLst/>
            </a:blip>
            <a:srcRect l="24734" t="23445" r="62694" b="51792"/>
            <a:stretch>
              <a:fillRect/>
            </a:stretch>
          </p:blipFill>
          <p:spPr>
            <a:xfrm>
              <a:off x="7934526" y="4707998"/>
              <a:ext cx="271155" cy="265095"/>
            </a:xfrm>
            <a:prstGeom prst="rect">
              <a:avLst/>
            </a:prstGeom>
            <a:ln w="12700">
              <a:miter lim="400000"/>
            </a:ln>
          </p:spPr>
        </p:pic>
        <p:pic>
          <p:nvPicPr>
            <p:cNvPr id="18" name="Calciums.png"/>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extLst/>
            </a:blip>
            <a:srcRect l="24734" t="23445" r="62694" b="51792"/>
            <a:stretch>
              <a:fillRect/>
            </a:stretch>
          </p:blipFill>
          <p:spPr>
            <a:xfrm>
              <a:off x="7951349" y="4938875"/>
              <a:ext cx="271155" cy="265095"/>
            </a:xfrm>
            <a:prstGeom prst="rect">
              <a:avLst/>
            </a:prstGeom>
            <a:ln w="12700">
              <a:miter lim="400000"/>
            </a:ln>
          </p:spPr>
        </p:pic>
        <p:sp>
          <p:nvSpPr>
            <p:cNvPr id="3" name="Freeform 2"/>
            <p:cNvSpPr/>
            <p:nvPr/>
          </p:nvSpPr>
          <p:spPr>
            <a:xfrm>
              <a:off x="6995805" y="4973093"/>
              <a:ext cx="981075" cy="609359"/>
            </a:xfrm>
            <a:custGeom>
              <a:avLst/>
              <a:gdLst>
                <a:gd name="connsiteX0" fmla="*/ 981075 w 981075"/>
                <a:gd name="connsiteY0" fmla="*/ 28334 h 609359"/>
                <a:gd name="connsiteX1" fmla="*/ 228600 w 981075"/>
                <a:gd name="connsiteY1" fmla="*/ 66434 h 609359"/>
                <a:gd name="connsiteX2" fmla="*/ 0 w 981075"/>
                <a:gd name="connsiteY2" fmla="*/ 609359 h 609359"/>
              </a:gdLst>
              <a:ahLst/>
              <a:cxnLst>
                <a:cxn ang="0">
                  <a:pos x="connsiteX0" y="connsiteY0"/>
                </a:cxn>
                <a:cxn ang="0">
                  <a:pos x="connsiteX1" y="connsiteY1"/>
                </a:cxn>
                <a:cxn ang="0">
                  <a:pos x="connsiteX2" y="connsiteY2"/>
                </a:cxn>
              </a:cxnLst>
              <a:rect l="l" t="t" r="r" b="b"/>
              <a:pathLst>
                <a:path w="981075" h="609359">
                  <a:moveTo>
                    <a:pt x="981075" y="28334"/>
                  </a:moveTo>
                  <a:cubicBezTo>
                    <a:pt x="686593" y="-1035"/>
                    <a:pt x="392112" y="-30403"/>
                    <a:pt x="228600" y="66434"/>
                  </a:cubicBezTo>
                  <a:cubicBezTo>
                    <a:pt x="65088" y="163271"/>
                    <a:pt x="32544" y="386315"/>
                    <a:pt x="0" y="609359"/>
                  </a:cubicBezTo>
                </a:path>
              </a:pathLst>
            </a:custGeom>
            <a:noFill/>
            <a:ln>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607629" y="2691170"/>
            <a:ext cx="2945198" cy="523220"/>
          </a:xfrm>
          <a:prstGeom prst="rect">
            <a:avLst/>
          </a:prstGeom>
          <a:noFill/>
        </p:spPr>
        <p:txBody>
          <a:bodyPr wrap="square" rtlCol="0">
            <a:spAutoFit/>
          </a:bodyPr>
          <a:lstStyle/>
          <a:p>
            <a:r>
              <a:rPr lang="en-US" sz="1400" dirty="0" err="1" smtClean="0">
                <a:solidFill>
                  <a:srgbClr val="0000FF"/>
                </a:solidFill>
                <a:latin typeface="Arial"/>
                <a:cs typeface="Arial"/>
              </a:rPr>
              <a:t>Replace central Ca</a:t>
            </a:r>
            <a:r>
              <a:rPr lang="en-US" sz="1400" baseline="30000" dirty="0" err="1" smtClean="0">
                <a:solidFill>
                  <a:srgbClr val="0000FF"/>
                </a:solidFill>
                <a:latin typeface="Arial"/>
                <a:cs typeface="Arial"/>
              </a:rPr>
              <a:t>++</a:t>
            </a:r>
            <a:r>
              <a:rPr lang="en-US" sz="1400" dirty="0" err="1" smtClean="0">
                <a:solidFill>
                  <a:srgbClr val="0000FF"/>
                </a:solidFill>
                <a:latin typeface="Arial"/>
                <a:cs typeface="Arial"/>
              </a:rPr>
              <a:t> </a:t>
            </a:r>
          </a:p>
          <a:p>
            <a:r>
              <a:rPr lang="en-US" sz="1400" dirty="0" err="1" smtClean="0">
                <a:solidFill>
                  <a:srgbClr val="0000FF"/>
                </a:solidFill>
                <a:latin typeface="Arial"/>
                <a:cs typeface="Arial"/>
              </a:rPr>
              <a:t>w/ two </a:t>
            </a:r>
            <a:r>
              <a:rPr lang="en-US" sz="1400" dirty="0" err="1">
                <a:solidFill>
                  <a:srgbClr val="0000FF"/>
                </a:solidFill>
                <a:latin typeface="Arial"/>
                <a:cs typeface="Arial"/>
              </a:rPr>
              <a:t>Li</a:t>
            </a:r>
            <a:r>
              <a:rPr lang="en-US" sz="1400" baseline="30000" dirty="0" err="1">
                <a:solidFill>
                  <a:srgbClr val="0000FF"/>
                </a:solidFill>
                <a:latin typeface="Arial"/>
                <a:cs typeface="Arial"/>
              </a:rPr>
              <a:t>+ </a:t>
            </a:r>
            <a:r>
              <a:rPr lang="en-US" sz="1400" dirty="0" err="1">
                <a:solidFill>
                  <a:srgbClr val="0000FF"/>
                </a:solidFill>
                <a:latin typeface="Arial"/>
                <a:cs typeface="Arial"/>
              </a:rPr>
              <a:t>ions</a:t>
            </a:r>
            <a:endParaRPr lang="en-US" sz="1400" dirty="0" err="1" smtClean="0">
              <a:solidFill>
                <a:srgbClr val="0000FF"/>
              </a:solidFill>
              <a:latin typeface="Arial"/>
              <a:cs typeface="Arial"/>
            </a:endParaRPr>
          </a:p>
        </p:txBody>
      </p:sp>
    </p:spTree>
    <p:extLst>
      <p:ext uri="{BB962C8B-B14F-4D97-AF65-F5344CB8AC3E}">
        <p14:creationId xmlns:p14="http://schemas.microsoft.com/office/powerpoint/2010/main" val="3373705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a:t>“I can calculate the motion of the heavenly bodies, </a:t>
            </a:r>
            <a:br>
              <a:rPr lang="en-US" sz="2800"/>
            </a:br>
            <a:r>
              <a:rPr lang="en-US" sz="2800"/>
              <a:t>but not the madness of men” – Isaac Newton</a:t>
            </a:r>
          </a:p>
        </p:txBody>
      </p:sp>
      <p:pic>
        <p:nvPicPr>
          <p:cNvPr id="4" name="Picture 3" descr="newscientist_cover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674" y="1593308"/>
            <a:ext cx="3206769" cy="4217745"/>
          </a:xfrm>
          <a:prstGeom prst="rect">
            <a:avLst/>
          </a:prstGeom>
        </p:spPr>
      </p:pic>
      <p:sp>
        <p:nvSpPr>
          <p:cNvPr id="5" name="Rectangle 4"/>
          <p:cNvSpPr/>
          <p:nvPr/>
        </p:nvSpPr>
        <p:spPr>
          <a:xfrm>
            <a:off x="494561" y="6285187"/>
            <a:ext cx="8565964" cy="369332"/>
          </a:xfrm>
          <a:prstGeom prst="rect">
            <a:avLst/>
          </a:prstGeom>
        </p:spPr>
        <p:txBody>
          <a:bodyPr wrap="square">
            <a:spAutoFit/>
          </a:bodyPr>
          <a:lstStyle/>
          <a:p>
            <a:r>
              <a:rPr lang="en-US" dirty="0" err="1">
                <a:solidFill>
                  <a:srgbClr val="660066"/>
                </a:solidFill>
                <a:cs typeface="Arial"/>
              </a:rPr>
              <a:t>“Neurons that (quantum) entangle together, jingle-jangle</a:t>
            </a:r>
            <a:r>
              <a:rPr lang="en-US" baseline="30000" dirty="0" err="1">
                <a:solidFill>
                  <a:srgbClr val="660066"/>
                </a:solidFill>
                <a:cs typeface="Arial"/>
              </a:rPr>
              <a:t>(1)</a:t>
            </a:r>
            <a:r>
              <a:rPr lang="en-US" dirty="0" err="1">
                <a:solidFill>
                  <a:srgbClr val="660066"/>
                </a:solidFill>
                <a:cs typeface="Arial"/>
              </a:rPr>
              <a:t> together” - MPAF</a:t>
            </a:r>
          </a:p>
        </p:txBody>
      </p:sp>
    </p:spTree>
    <p:extLst>
      <p:ext uri="{BB962C8B-B14F-4D97-AF65-F5344CB8AC3E}">
        <p14:creationId xmlns:p14="http://schemas.microsoft.com/office/powerpoint/2010/main" val="369479514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43592"/>
          </a:xfrm>
        </p:spPr>
        <p:txBody>
          <a:bodyPr>
            <a:noAutofit/>
          </a:bodyPr>
          <a:lstStyle/>
          <a:p>
            <a:r>
              <a:rPr lang="en-US" sz="3600"/>
              <a:t>2016 Nobel Literature Laureate</a:t>
            </a:r>
          </a:p>
        </p:txBody>
      </p:sp>
      <p:pic>
        <p:nvPicPr>
          <p:cNvPr id="3" name="Picture 2" descr="FullSizeRen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30" y="1176767"/>
            <a:ext cx="4441612" cy="5568344"/>
          </a:xfrm>
          <a:prstGeom prst="rect">
            <a:avLst/>
          </a:prstGeom>
        </p:spPr>
      </p:pic>
    </p:spTree>
    <p:extLst>
      <p:ext uri="{BB962C8B-B14F-4D97-AF65-F5344CB8AC3E}">
        <p14:creationId xmlns:p14="http://schemas.microsoft.com/office/powerpoint/2010/main" val="7370664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2 at 11-12-15    11.16.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3" y="2077806"/>
            <a:ext cx="8701967" cy="3672754"/>
          </a:xfrm>
          <a:prstGeom prst="rect">
            <a:avLst/>
          </a:prstGeom>
        </p:spPr>
      </p:pic>
      <p:sp>
        <p:nvSpPr>
          <p:cNvPr id="3" name="TextBox 2"/>
          <p:cNvSpPr txBox="1"/>
          <p:nvPr/>
        </p:nvSpPr>
        <p:spPr>
          <a:xfrm>
            <a:off x="457200" y="856714"/>
            <a:ext cx="3289432" cy="400110"/>
          </a:xfrm>
          <a:prstGeom prst="rect">
            <a:avLst/>
          </a:prstGeom>
          <a:noFill/>
        </p:spPr>
        <p:txBody>
          <a:bodyPr wrap="none" rtlCol="0">
            <a:spAutoFit/>
          </a:bodyPr>
          <a:lstStyle/>
          <a:p>
            <a:r>
              <a:rPr lang="en-US" sz="1600" dirty="0" err="1" smtClean="0">
                <a:solidFill>
                  <a:srgbClr val="660066"/>
                </a:solidFill>
                <a:latin typeface="Arial"/>
                <a:cs typeface="Arial"/>
              </a:rPr>
              <a:t>(</a:t>
            </a:r>
            <a:r>
              <a:rPr lang="en-US" sz="2000" dirty="0" err="1" smtClean="0">
                <a:solidFill>
                  <a:srgbClr val="660066"/>
                </a:solidFill>
                <a:latin typeface="Arial"/>
                <a:cs typeface="Arial"/>
              </a:rPr>
              <a:t>1) Urban online Dictionary:</a:t>
            </a:r>
          </a:p>
        </p:txBody>
      </p:sp>
    </p:spTree>
    <p:extLst>
      <p:ext uri="{BB962C8B-B14F-4D97-AF65-F5344CB8AC3E}">
        <p14:creationId xmlns:p14="http://schemas.microsoft.com/office/powerpoint/2010/main" val="9219160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78301" y="4813131"/>
            <a:ext cx="2935928" cy="692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3501"/>
            <a:ext cx="9143999" cy="1143000"/>
          </a:xfrm>
        </p:spPr>
        <p:txBody>
          <a:bodyPr>
            <a:normAutofit/>
          </a:bodyPr>
          <a:lstStyle/>
          <a:p>
            <a:r>
              <a:rPr lang="en-US" sz="3600" dirty="0"/>
              <a:t>“Hide” entanglement in pseudospin</a:t>
            </a:r>
          </a:p>
        </p:txBody>
      </p:sp>
      <p:sp>
        <p:nvSpPr>
          <p:cNvPr id="4" name="Slide Number Placeholder 3"/>
          <p:cNvSpPr>
            <a:spLocks noGrp="1"/>
          </p:cNvSpPr>
          <p:nvPr>
            <p:ph type="sldNum" sz="quarter" idx="12"/>
          </p:nvPr>
        </p:nvSpPr>
        <p:spPr>
          <a:xfrm>
            <a:off x="3227576" y="5678841"/>
            <a:ext cx="2133600" cy="365125"/>
          </a:xfrm>
        </p:spPr>
        <p:txBody>
          <a:bodyPr/>
          <a:lstStyle/>
          <a:p>
            <a:fld id="{C2AF4A0F-07F7-4886-B721-FA4CA47F4D8B}" type="slidenum">
              <a:rPr lang="en-US" smtClean="0"/>
              <a:pPr/>
              <a:t>57</a:t>
            </a:fld>
            <a:endParaRPr lang="en-US" dirty="0"/>
          </a:p>
        </p:txBody>
      </p:sp>
      <p:sp>
        <p:nvSpPr>
          <p:cNvPr id="29" name="Content Placeholder 2"/>
          <p:cNvSpPr>
            <a:spLocks noGrp="1"/>
          </p:cNvSpPr>
          <p:nvPr>
            <p:ph idx="1"/>
          </p:nvPr>
        </p:nvSpPr>
        <p:spPr>
          <a:xfrm>
            <a:off x="293237" y="1326891"/>
            <a:ext cx="6726110" cy="1179298"/>
          </a:xfrm>
        </p:spPr>
        <p:txBody>
          <a:bodyPr>
            <a:normAutofit/>
          </a:bodyPr>
          <a:lstStyle/>
          <a:p>
            <a:r>
              <a:rPr lang="en-US" sz="1600" dirty="0">
                <a:solidFill>
                  <a:srgbClr val="660066"/>
                </a:solidFill>
                <a:latin typeface="Arial"/>
                <a:cs typeface="Arial"/>
              </a:rPr>
              <a:t>Posner molecule 3-fold symmetry axis – </a:t>
            </a:r>
            <a:r>
              <a:rPr lang="en-US" sz="1600" b="1" dirty="0" err="1">
                <a:solidFill>
                  <a:srgbClr val="660066"/>
                </a:solidFill>
                <a:cs typeface="Arial"/>
              </a:rPr>
              <a:t>Pseudospin</a:t>
            </a:r>
            <a:endParaRPr lang="en-US" sz="1600" dirty="0">
              <a:solidFill>
                <a:srgbClr val="660066"/>
              </a:solidFill>
              <a:latin typeface="Arial"/>
              <a:cs typeface="Arial"/>
            </a:endParaRPr>
          </a:p>
          <a:p>
            <a:pPr marL="285750" indent="-285750"/>
            <a:r>
              <a:rPr lang="en-US" sz="1600" dirty="0" err="1">
                <a:solidFill>
                  <a:srgbClr val="660066"/>
                </a:solidFill>
                <a:latin typeface="Arial"/>
                <a:cs typeface="Arial"/>
              </a:rPr>
              <a:t> Characterizes spin-states and dictates rotational angular momentum</a:t>
            </a:r>
          </a:p>
          <a:p>
            <a:pPr marL="285750" indent="-285750"/>
            <a:r>
              <a:rPr lang="en-US" sz="1600" dirty="0" err="1">
                <a:solidFill>
                  <a:srgbClr val="660066"/>
                </a:solidFill>
                <a:latin typeface="Arial"/>
                <a:cs typeface="Arial"/>
              </a:rPr>
              <a:t> Cannot construct non-rotating wf for non-zero pseudospin</a:t>
            </a: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358" y="1730104"/>
            <a:ext cx="1403787" cy="239334"/>
          </a:xfrm>
          <a:prstGeom prst="rect">
            <a:avLst/>
          </a:prstGeom>
        </p:spPr>
      </p:pic>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358" y="1326891"/>
            <a:ext cx="1274071" cy="283680"/>
          </a:xfrm>
          <a:prstGeom prst="rect">
            <a:avLst/>
          </a:prstGeom>
        </p:spPr>
      </p:pic>
      <p:grpSp>
        <p:nvGrpSpPr>
          <p:cNvPr id="36" name="Group 35"/>
          <p:cNvGrpSpPr/>
          <p:nvPr/>
        </p:nvGrpSpPr>
        <p:grpSpPr>
          <a:xfrm>
            <a:off x="680418" y="4256818"/>
            <a:ext cx="4909369" cy="1671831"/>
            <a:chOff x="1329250" y="2611082"/>
            <a:chExt cx="6742267" cy="2216488"/>
          </a:xfrm>
        </p:grpSpPr>
        <p:grpSp>
          <p:nvGrpSpPr>
            <p:cNvPr id="37" name="Group 36"/>
            <p:cNvGrpSpPr/>
            <p:nvPr/>
          </p:nvGrpSpPr>
          <p:grpSpPr>
            <a:xfrm>
              <a:off x="4756909" y="2611082"/>
              <a:ext cx="3314608" cy="2216488"/>
              <a:chOff x="3782383" y="2770314"/>
              <a:chExt cx="3314608" cy="2216488"/>
            </a:xfrm>
          </p:grpSpPr>
          <p:grpSp>
            <p:nvGrpSpPr>
              <p:cNvPr id="47" name="Group 46"/>
              <p:cNvGrpSpPr/>
              <p:nvPr/>
            </p:nvGrpSpPr>
            <p:grpSpPr>
              <a:xfrm>
                <a:off x="3867127" y="2770314"/>
                <a:ext cx="3229864" cy="2087876"/>
                <a:chOff x="3706368" y="2770314"/>
                <a:chExt cx="3229864" cy="2087876"/>
              </a:xfrm>
            </p:grpSpPr>
            <p:grpSp>
              <p:nvGrpSpPr>
                <p:cNvPr id="64" name="Group 63"/>
                <p:cNvGrpSpPr/>
                <p:nvPr/>
              </p:nvGrpSpPr>
              <p:grpSpPr>
                <a:xfrm>
                  <a:off x="3706368" y="2770314"/>
                  <a:ext cx="3229864" cy="2087876"/>
                  <a:chOff x="-474476" y="3305175"/>
                  <a:chExt cx="3229864" cy="2087876"/>
                </a:xfrm>
              </p:grpSpPr>
              <p:pic>
                <p:nvPicPr>
                  <p:cNvPr id="67" name="Picture 66" descr="Screen Shot 2016-09-17 at 9-17-16    1.22.02 PM.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74476" y="3305175"/>
                    <a:ext cx="3229864" cy="2087876"/>
                  </a:xfrm>
                  <a:prstGeom prst="rect">
                    <a:avLst/>
                  </a:prstGeom>
                </p:spPr>
              </p:pic>
              <p:sp>
                <p:nvSpPr>
                  <p:cNvPr id="68" name="Rectangle 67"/>
                  <p:cNvSpPr/>
                  <p:nvPr/>
                </p:nvSpPr>
                <p:spPr>
                  <a:xfrm>
                    <a:off x="-409945" y="3544759"/>
                    <a:ext cx="232729" cy="28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Rectangle 68"/>
                  <p:cNvSpPr/>
                  <p:nvPr/>
                </p:nvSpPr>
                <p:spPr>
                  <a:xfrm rot="5400000">
                    <a:off x="292707" y="5166185"/>
                    <a:ext cx="164126" cy="28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Rectangle 69"/>
                  <p:cNvSpPr/>
                  <p:nvPr/>
                </p:nvSpPr>
                <p:spPr>
                  <a:xfrm rot="5400000">
                    <a:off x="2075426" y="5166185"/>
                    <a:ext cx="164126" cy="28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5" name="Rectangle 64"/>
                <p:cNvSpPr/>
                <p:nvPr/>
              </p:nvSpPr>
              <p:spPr>
                <a:xfrm rot="5400000">
                  <a:off x="4673576" y="2707575"/>
                  <a:ext cx="164126" cy="28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Rectangle 65"/>
                <p:cNvSpPr/>
                <p:nvPr/>
              </p:nvSpPr>
              <p:spPr>
                <a:xfrm rot="5400000">
                  <a:off x="6068989" y="2707576"/>
                  <a:ext cx="164126" cy="28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8" name="TextBox 47"/>
              <p:cNvSpPr txBox="1"/>
              <p:nvPr/>
            </p:nvSpPr>
            <p:spPr>
              <a:xfrm rot="16200000">
                <a:off x="3175037" y="3545154"/>
                <a:ext cx="1584023" cy="369332"/>
              </a:xfrm>
              <a:prstGeom prst="rect">
                <a:avLst/>
              </a:prstGeom>
              <a:solidFill>
                <a:schemeClr val="bg1"/>
              </a:solidFill>
            </p:spPr>
            <p:txBody>
              <a:bodyPr wrap="none" rtlCol="0">
                <a:spAutoFit/>
              </a:bodyPr>
              <a:lstStyle/>
              <a:p>
                <a:pPr algn="ctr"/>
                <a:r>
                  <a:rPr lang="en-US" dirty="0">
                    <a:solidFill>
                      <a:srgbClr val="000000"/>
                    </a:solidFill>
                  </a:rPr>
                  <a:t>Energy, </a:t>
                </a:r>
                <a:r>
                  <a:rPr lang="en-US" i="1" dirty="0">
                    <a:solidFill>
                      <a:srgbClr val="000000"/>
                    </a:solidFill>
                  </a:rPr>
                  <a:t>E</a:t>
                </a:r>
                <a:r>
                  <a:rPr lang="en-US" dirty="0">
                    <a:solidFill>
                      <a:srgbClr val="000000"/>
                    </a:solidFill>
                  </a:rPr>
                  <a:t>(</a:t>
                </a:r>
                <a:r>
                  <a:rPr lang="en-US" i="1" dirty="0">
                    <a:solidFill>
                      <a:srgbClr val="000000"/>
                    </a:solidFill>
                  </a:rPr>
                  <a:t>d</a:t>
                </a:r>
                <a:r>
                  <a:rPr lang="en-US" dirty="0">
                    <a:solidFill>
                      <a:srgbClr val="000000"/>
                    </a:solidFill>
                  </a:rPr>
                  <a:t>,</a:t>
                </a:r>
                <a:r>
                  <a:rPr lang="en-US" dirty="0">
                    <a:solidFill>
                      <a:srgbClr val="000000"/>
                    </a:solidFill>
                    <a:sym typeface="Symbol"/>
                  </a:rPr>
                  <a:t></a:t>
                </a:r>
                <a:r>
                  <a:rPr lang="en-US" i="1" dirty="0">
                    <a:solidFill>
                      <a:srgbClr val="000000"/>
                    </a:solidFill>
                    <a:sym typeface="Symbol"/>
                  </a:rPr>
                  <a:t></a:t>
                </a:r>
                <a:r>
                  <a:rPr lang="en-US" dirty="0">
                    <a:solidFill>
                      <a:srgbClr val="000000"/>
                    </a:solidFill>
                    <a:sym typeface="Symbol"/>
                  </a:rPr>
                  <a:t>)</a:t>
                </a:r>
                <a:endParaRPr lang="en-US" dirty="0">
                  <a:solidFill>
                    <a:srgbClr val="000000"/>
                  </a:solidFill>
                </a:endParaRPr>
              </a:p>
            </p:txBody>
          </p:sp>
          <p:sp>
            <p:nvSpPr>
              <p:cNvPr id="63" name="TextBox 62"/>
              <p:cNvSpPr txBox="1"/>
              <p:nvPr/>
            </p:nvSpPr>
            <p:spPr>
              <a:xfrm>
                <a:off x="4870738" y="4617470"/>
                <a:ext cx="1491883" cy="369332"/>
              </a:xfrm>
              <a:prstGeom prst="rect">
                <a:avLst/>
              </a:prstGeom>
              <a:solidFill>
                <a:schemeClr val="bg1"/>
              </a:solidFill>
            </p:spPr>
            <p:txBody>
              <a:bodyPr wrap="none" rtlCol="0">
                <a:spAutoFit/>
              </a:bodyPr>
              <a:lstStyle/>
              <a:p>
                <a:pPr algn="ctr"/>
                <a:r>
                  <a:rPr lang="en-US" dirty="0">
                    <a:solidFill>
                      <a:srgbClr val="000000"/>
                    </a:solidFill>
                  </a:rPr>
                  <a:t>distance, </a:t>
                </a:r>
                <a:r>
                  <a:rPr lang="en-US" i="1" dirty="0">
                    <a:solidFill>
                      <a:srgbClr val="000000"/>
                    </a:solidFill>
                  </a:rPr>
                  <a:t>d</a:t>
                </a:r>
                <a:r>
                  <a:rPr lang="en-US" dirty="0">
                    <a:solidFill>
                      <a:srgbClr val="000000"/>
                    </a:solidFill>
                  </a:rPr>
                  <a:t> (</a:t>
                </a:r>
                <a:r>
                  <a:rPr lang="en-US" dirty="0">
                    <a:solidFill>
                      <a:srgbClr val="000000"/>
                    </a:solidFill>
                    <a:latin typeface="Calibri"/>
                    <a:cs typeface="Calibri"/>
                  </a:rPr>
                  <a:t>Å)</a:t>
                </a:r>
                <a:endParaRPr lang="en-US" dirty="0">
                  <a:solidFill>
                    <a:srgbClr val="000000"/>
                  </a:solidFill>
                </a:endParaRPr>
              </a:p>
            </p:txBody>
          </p:sp>
        </p:grpSp>
        <p:grpSp>
          <p:nvGrpSpPr>
            <p:cNvPr id="38" name="Group 37"/>
            <p:cNvGrpSpPr/>
            <p:nvPr/>
          </p:nvGrpSpPr>
          <p:grpSpPr>
            <a:xfrm>
              <a:off x="1329250" y="2627802"/>
              <a:ext cx="3260821" cy="2158813"/>
              <a:chOff x="702220" y="2543964"/>
              <a:chExt cx="3798818" cy="2514993"/>
            </a:xfrm>
          </p:grpSpPr>
          <p:grpSp>
            <p:nvGrpSpPr>
              <p:cNvPr id="39" name="Group 38"/>
              <p:cNvGrpSpPr/>
              <p:nvPr/>
            </p:nvGrpSpPr>
            <p:grpSpPr>
              <a:xfrm>
                <a:off x="702220" y="2770314"/>
                <a:ext cx="3798818" cy="2069816"/>
                <a:chOff x="348436" y="2784676"/>
                <a:chExt cx="3473760" cy="1892706"/>
              </a:xfrm>
            </p:grpSpPr>
            <p:pic>
              <p:nvPicPr>
                <p:cNvPr id="44" name="Picture 43" descr="Screen Shot 2016-09-17 at 9-17-16    1.19.49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36" y="2784676"/>
                  <a:ext cx="3473760" cy="1892706"/>
                </a:xfrm>
                <a:prstGeom prst="rect">
                  <a:avLst/>
                </a:prstGeom>
              </p:spPr>
            </p:pic>
            <p:cxnSp>
              <p:nvCxnSpPr>
                <p:cNvPr id="45" name="Straight Arrow Connector 44"/>
                <p:cNvCxnSpPr/>
                <p:nvPr/>
              </p:nvCxnSpPr>
              <p:spPr>
                <a:xfrm>
                  <a:off x="1114425" y="3750079"/>
                  <a:ext cx="19431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903215" y="3750078"/>
                  <a:ext cx="369459" cy="436477"/>
                </a:xfrm>
                <a:prstGeom prst="rect">
                  <a:avLst/>
                </a:prstGeom>
                <a:noFill/>
              </p:spPr>
              <p:txBody>
                <a:bodyPr wrap="none" rtlCol="0">
                  <a:spAutoFit/>
                </a:bodyPr>
                <a:lstStyle/>
                <a:p>
                  <a:r>
                    <a:rPr lang="en-US" b="1" i="1" dirty="0">
                      <a:solidFill>
                        <a:srgbClr val="000000"/>
                      </a:solidFill>
                    </a:rPr>
                    <a:t>d</a:t>
                  </a:r>
                </a:p>
              </p:txBody>
            </p:sp>
          </p:grpSp>
          <p:sp>
            <p:nvSpPr>
              <p:cNvPr id="40" name="TextBox 39"/>
              <p:cNvSpPr txBox="1"/>
              <p:nvPr/>
            </p:nvSpPr>
            <p:spPr>
              <a:xfrm>
                <a:off x="1362596" y="4576769"/>
                <a:ext cx="406124" cy="477320"/>
              </a:xfrm>
              <a:prstGeom prst="rect">
                <a:avLst/>
              </a:prstGeom>
              <a:solidFill>
                <a:schemeClr val="bg1"/>
              </a:solidFill>
            </p:spPr>
            <p:txBody>
              <a:bodyPr wrap="none" rtlCol="0">
                <a:spAutoFit/>
              </a:bodyPr>
              <a:lstStyle/>
              <a:p>
                <a:r>
                  <a:rPr lang="en-US" b="1" i="1" dirty="0">
                    <a:solidFill>
                      <a:srgbClr val="000000"/>
                    </a:solidFill>
                  </a:rPr>
                  <a:t>a</a:t>
                </a:r>
              </a:p>
            </p:txBody>
          </p:sp>
          <p:sp>
            <p:nvSpPr>
              <p:cNvPr id="41" name="TextBox 40"/>
              <p:cNvSpPr txBox="1"/>
              <p:nvPr/>
            </p:nvSpPr>
            <p:spPr>
              <a:xfrm>
                <a:off x="3477145" y="4581637"/>
                <a:ext cx="404031" cy="477320"/>
              </a:xfrm>
              <a:prstGeom prst="rect">
                <a:avLst/>
              </a:prstGeom>
              <a:solidFill>
                <a:schemeClr val="bg1"/>
              </a:solidFill>
            </p:spPr>
            <p:txBody>
              <a:bodyPr wrap="none" rtlCol="0">
                <a:spAutoFit/>
              </a:bodyPr>
              <a:lstStyle/>
              <a:p>
                <a:r>
                  <a:rPr lang="en-US" b="1" i="1" dirty="0">
                    <a:solidFill>
                      <a:srgbClr val="000000"/>
                    </a:solidFill>
                  </a:rPr>
                  <a:t>b</a:t>
                </a:r>
              </a:p>
            </p:txBody>
          </p:sp>
          <p:sp>
            <p:nvSpPr>
              <p:cNvPr id="42" name="Rectangle 41"/>
              <p:cNvSpPr/>
              <p:nvPr/>
            </p:nvSpPr>
            <p:spPr>
              <a:xfrm>
                <a:off x="2072642" y="2543964"/>
                <a:ext cx="508594" cy="477320"/>
              </a:xfrm>
              <a:prstGeom prst="rect">
                <a:avLst/>
              </a:prstGeom>
              <a:solidFill>
                <a:schemeClr val="bg1"/>
              </a:solidFill>
            </p:spPr>
            <p:txBody>
              <a:bodyPr wrap="none">
                <a:spAutoFit/>
              </a:bodyPr>
              <a:lstStyle/>
              <a:p>
                <a:r>
                  <a:rPr lang="en-US" b="1" i="1" dirty="0">
                    <a:solidFill>
                      <a:srgbClr val="000000"/>
                    </a:solidFill>
                    <a:sym typeface="Symbol"/>
                  </a:rPr>
                  <a:t></a:t>
                </a:r>
                <a:r>
                  <a:rPr lang="en-US" b="1" i="1" baseline="-25000" dirty="0">
                    <a:solidFill>
                      <a:srgbClr val="000000"/>
                    </a:solidFill>
                    <a:sym typeface="Symbol"/>
                  </a:rPr>
                  <a:t>a</a:t>
                </a:r>
                <a:endParaRPr lang="en-US" b="1" dirty="0">
                  <a:solidFill>
                    <a:srgbClr val="000000"/>
                  </a:solidFill>
                </a:endParaRPr>
              </a:p>
            </p:txBody>
          </p:sp>
          <p:sp>
            <p:nvSpPr>
              <p:cNvPr id="43" name="Rectangle 42"/>
              <p:cNvSpPr/>
              <p:nvPr/>
            </p:nvSpPr>
            <p:spPr>
              <a:xfrm>
                <a:off x="2700296" y="2552628"/>
                <a:ext cx="506504" cy="477320"/>
              </a:xfrm>
              <a:prstGeom prst="rect">
                <a:avLst/>
              </a:prstGeom>
              <a:solidFill>
                <a:schemeClr val="bg1"/>
              </a:solidFill>
            </p:spPr>
            <p:txBody>
              <a:bodyPr wrap="none">
                <a:spAutoFit/>
              </a:bodyPr>
              <a:lstStyle/>
              <a:p>
                <a:r>
                  <a:rPr lang="en-US" b="1" i="1" dirty="0">
                    <a:solidFill>
                      <a:srgbClr val="000000"/>
                    </a:solidFill>
                    <a:sym typeface="Symbol"/>
                  </a:rPr>
                  <a:t></a:t>
                </a:r>
                <a:r>
                  <a:rPr lang="en-US" b="1" i="1" baseline="-25000" dirty="0">
                    <a:solidFill>
                      <a:srgbClr val="000000"/>
                    </a:solidFill>
                    <a:sym typeface="Symbol"/>
                  </a:rPr>
                  <a:t>b</a:t>
                </a:r>
                <a:endParaRPr lang="en-US" b="1" dirty="0">
                  <a:solidFill>
                    <a:srgbClr val="000000"/>
                  </a:solidFill>
                </a:endParaRPr>
              </a:p>
            </p:txBody>
          </p:sp>
        </p:grpSp>
      </p:grpSp>
      <p:sp>
        <p:nvSpPr>
          <p:cNvPr id="5" name="TextBox 4"/>
          <p:cNvSpPr txBox="1"/>
          <p:nvPr/>
        </p:nvSpPr>
        <p:spPr>
          <a:xfrm>
            <a:off x="521334" y="3551602"/>
            <a:ext cx="7030863" cy="338554"/>
          </a:xfrm>
          <a:prstGeom prst="rect">
            <a:avLst/>
          </a:prstGeom>
          <a:noFill/>
        </p:spPr>
        <p:txBody>
          <a:bodyPr wrap="square" rtlCol="0">
            <a:spAutoFit/>
          </a:bodyPr>
          <a:lstStyle/>
          <a:p>
            <a:r>
              <a:rPr lang="en-US" sz="1600" dirty="0" err="1">
                <a:solidFill>
                  <a:srgbClr val="660066"/>
                </a:solidFill>
                <a:latin typeface="Arial"/>
                <a:cs typeface="Arial"/>
              </a:rPr>
              <a:t>B</a:t>
            </a:r>
            <a:r>
              <a:rPr lang="en-US" sz="1600" dirty="0" err="1" smtClean="0">
                <a:solidFill>
                  <a:srgbClr val="660066"/>
                </a:solidFill>
                <a:latin typeface="Arial"/>
                <a:cs typeface="Arial"/>
              </a:rPr>
              <a:t>inding two Posner molecules implements “pseudospin-singlet” projection </a:t>
            </a:r>
          </a:p>
        </p:txBody>
      </p:sp>
      <p:sp>
        <p:nvSpPr>
          <p:cNvPr id="15" name="TextBox 14"/>
          <p:cNvSpPr txBox="1"/>
          <p:nvPr/>
        </p:nvSpPr>
        <p:spPr>
          <a:xfrm>
            <a:off x="521335" y="2756538"/>
            <a:ext cx="4376418" cy="523220"/>
          </a:xfrm>
          <a:prstGeom prst="rect">
            <a:avLst/>
          </a:prstGeom>
          <a:noFill/>
        </p:spPr>
        <p:txBody>
          <a:bodyPr wrap="none" rtlCol="0">
            <a:spAutoFit/>
          </a:bodyPr>
          <a:lstStyle/>
          <a:p>
            <a:r>
              <a:rPr lang="en-US" sz="2800" dirty="0" err="1" smtClean="0">
                <a:solidFill>
                  <a:srgbClr val="0000FF"/>
                </a:solidFill>
                <a:latin typeface="Arial"/>
                <a:cs typeface="Arial"/>
              </a:rPr>
              <a:t>Pseudospin selection rule:</a:t>
            </a:r>
          </a:p>
        </p:txBody>
      </p:sp>
      <p:pic>
        <p:nvPicPr>
          <p:cNvPr id="71" name="Picture 70"/>
          <p:cNvPicPr>
            <a:picLocks noChangeAspect="1"/>
          </p:cNvPicPr>
          <p:nvPr/>
        </p:nvPicPr>
        <p:blipFill rotWithShape="1">
          <a:blip r:embed="rId7"/>
          <a:srcRect t="1840"/>
          <a:stretch/>
        </p:blipFill>
        <p:spPr>
          <a:xfrm>
            <a:off x="6659463" y="4394351"/>
            <a:ext cx="1170789" cy="1534298"/>
          </a:xfrm>
          <a:prstGeom prst="rect">
            <a:avLst/>
          </a:prstGeom>
        </p:spPr>
      </p:pic>
      <p:sp>
        <p:nvSpPr>
          <p:cNvPr id="72" name="TextBox 71"/>
          <p:cNvSpPr txBox="1"/>
          <p:nvPr/>
        </p:nvSpPr>
        <p:spPr>
          <a:xfrm>
            <a:off x="6541351" y="5928649"/>
            <a:ext cx="1407012" cy="338554"/>
          </a:xfrm>
          <a:prstGeom prst="rect">
            <a:avLst/>
          </a:prstGeom>
          <a:noFill/>
        </p:spPr>
        <p:txBody>
          <a:bodyPr wrap="square" rtlCol="0">
            <a:spAutoFit/>
          </a:bodyPr>
          <a:lstStyle/>
          <a:p>
            <a:pPr algn="ctr"/>
            <a:r>
              <a:rPr lang="en-US" sz="1600" i="1" kern="1200" dirty="0"/>
              <a:t>Michael Swift</a:t>
            </a:r>
          </a:p>
        </p:txBody>
      </p:sp>
      <p:pic>
        <p:nvPicPr>
          <p:cNvPr id="16" name="Picture 15"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9113" y="6122861"/>
            <a:ext cx="1590379" cy="288683"/>
          </a:xfrm>
          <a:prstGeom prst="rect">
            <a:avLst/>
          </a:prstGeom>
        </p:spPr>
      </p:pic>
    </p:spTree>
    <p:extLst>
      <p:ext uri="{BB962C8B-B14F-4D97-AF65-F5344CB8AC3E}">
        <p14:creationId xmlns:p14="http://schemas.microsoft.com/office/powerpoint/2010/main" val="4113606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Some physicists think consciousness is too mysterious to be understandable</a:t>
            </a:r>
          </a:p>
        </p:txBody>
      </p:sp>
      <p:sp>
        <p:nvSpPr>
          <p:cNvPr id="4" name="Rectangle 3"/>
          <p:cNvSpPr/>
          <p:nvPr/>
        </p:nvSpPr>
        <p:spPr>
          <a:xfrm>
            <a:off x="795410" y="1575130"/>
            <a:ext cx="7043222" cy="2031325"/>
          </a:xfrm>
          <a:prstGeom prst="rect">
            <a:avLst/>
          </a:prstGeom>
        </p:spPr>
        <p:txBody>
          <a:bodyPr wrap="square">
            <a:spAutoFit/>
          </a:bodyPr>
          <a:lstStyle/>
          <a:p>
            <a:r>
              <a:rPr lang="en-US">
                <a:solidFill>
                  <a:srgbClr val="660066"/>
                </a:solidFill>
                <a:latin typeface="Arial"/>
                <a:cs typeface="Arial"/>
              </a:rPr>
              <a:t>“Biologists and perhaps physicists will understand much better how the brain works. But why something that we call consciousness goes with those working, I think that will remain mysterious. I have</a:t>
            </a:r>
          </a:p>
          <a:p>
            <a:r>
              <a:rPr lang="en-US">
                <a:solidFill>
                  <a:srgbClr val="660066"/>
                </a:solidFill>
                <a:latin typeface="Arial"/>
                <a:cs typeface="Arial"/>
              </a:rPr>
              <a:t>a much easier time imagining how we understand the Big Bang than I have imagining how we can understand consciousness...”</a:t>
            </a:r>
          </a:p>
          <a:p>
            <a:endParaRPr lang="en-US">
              <a:solidFill>
                <a:srgbClr val="660066"/>
              </a:solidFill>
              <a:latin typeface="Arial"/>
              <a:cs typeface="Arial"/>
            </a:endParaRPr>
          </a:p>
          <a:p>
            <a:r>
              <a:rPr lang="en-US">
                <a:solidFill>
                  <a:srgbClr val="660066"/>
                </a:solidFill>
                <a:latin typeface="Arial"/>
                <a:cs typeface="Arial"/>
              </a:rPr>
              <a:t>E. Witten,  IAS, 2016</a:t>
            </a:r>
          </a:p>
        </p:txBody>
      </p:sp>
      <p:sp>
        <p:nvSpPr>
          <p:cNvPr id="5" name="Rectangle 4"/>
          <p:cNvSpPr/>
          <p:nvPr/>
        </p:nvSpPr>
        <p:spPr>
          <a:xfrm>
            <a:off x="795410" y="4019071"/>
            <a:ext cx="7425692" cy="461665"/>
          </a:xfrm>
          <a:prstGeom prst="rect">
            <a:avLst/>
          </a:prstGeom>
        </p:spPr>
        <p:txBody>
          <a:bodyPr wrap="square">
            <a:spAutoFit/>
          </a:bodyPr>
          <a:lstStyle/>
          <a:p>
            <a:r>
              <a:rPr lang="en-US" sz="2400">
                <a:solidFill>
                  <a:srgbClr val="0000FF"/>
                </a:solidFill>
                <a:latin typeface="Arial"/>
                <a:cs typeface="Arial"/>
              </a:rPr>
              <a:t>Yet some think that QM can perhaps be ruled out...</a:t>
            </a:r>
          </a:p>
        </p:txBody>
      </p:sp>
      <p:sp>
        <p:nvSpPr>
          <p:cNvPr id="6" name="Rectangle 5"/>
          <p:cNvSpPr/>
          <p:nvPr/>
        </p:nvSpPr>
        <p:spPr>
          <a:xfrm>
            <a:off x="700955" y="4705626"/>
            <a:ext cx="7425692" cy="1754327"/>
          </a:xfrm>
          <a:prstGeom prst="rect">
            <a:avLst/>
          </a:prstGeom>
        </p:spPr>
        <p:txBody>
          <a:bodyPr wrap="square">
            <a:spAutoFit/>
          </a:bodyPr>
          <a:lstStyle/>
          <a:p>
            <a:r>
              <a:rPr lang="en-US">
                <a:solidFill>
                  <a:srgbClr val="660066"/>
                </a:solidFill>
                <a:latin typeface="Arial"/>
                <a:cs typeface="Arial"/>
              </a:rPr>
              <a:t>“The general assumption has been that of course there is no quantum information processing that’s possible in the brain. He (Fisher) makes the case that there’s precisely one loophole. So the next step is to see if that loophole can be closed.”</a:t>
            </a:r>
          </a:p>
          <a:p>
            <a:endParaRPr lang="en-US">
              <a:solidFill>
                <a:srgbClr val="660066"/>
              </a:solidFill>
              <a:latin typeface="Arial"/>
              <a:cs typeface="Arial"/>
            </a:endParaRPr>
          </a:p>
          <a:p>
            <a:r>
              <a:rPr lang="en-US">
                <a:solidFill>
                  <a:srgbClr val="660066"/>
                </a:solidFill>
                <a:latin typeface="Arial"/>
                <a:cs typeface="Arial"/>
              </a:rPr>
              <a:t>T. Senthil,  MIT, 2016</a:t>
            </a:r>
          </a:p>
        </p:txBody>
      </p:sp>
    </p:spTree>
    <p:extLst>
      <p:ext uri="{BB962C8B-B14F-4D97-AF65-F5344CB8AC3E}">
        <p14:creationId xmlns:p14="http://schemas.microsoft.com/office/powerpoint/2010/main" val="33594178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4000"/>
              <a:t>Posner molecules </a:t>
            </a:r>
            <a:r>
              <a:rPr lang="en-US" sz="4000" i="1"/>
              <a:t>in vivo</a:t>
            </a:r>
            <a:r>
              <a:rPr lang="en-US" sz="4000"/>
              <a:t>? Mitochondria </a:t>
            </a:r>
            <a:r>
              <a:rPr lang="en-US"/>
              <a:t/>
            </a:r>
            <a:br>
              <a:rPr lang="en-US"/>
            </a:br>
            <a:endParaRPr lang="en-US"/>
          </a:p>
        </p:txBody>
      </p:sp>
      <p:pic>
        <p:nvPicPr>
          <p:cNvPr id="3" name="Picture 2"/>
          <p:cNvPicPr>
            <a:picLocks noChangeAspect="1"/>
          </p:cNvPicPr>
          <p:nvPr/>
        </p:nvPicPr>
        <p:blipFill>
          <a:blip r:embed="rId3"/>
          <a:stretch>
            <a:fillRect/>
          </a:stretch>
        </p:blipFill>
        <p:spPr>
          <a:xfrm>
            <a:off x="1755468" y="1923605"/>
            <a:ext cx="4029901" cy="3612604"/>
          </a:xfrm>
          <a:prstGeom prst="rect">
            <a:avLst/>
          </a:prstGeom>
        </p:spPr>
      </p:pic>
      <p:sp>
        <p:nvSpPr>
          <p:cNvPr id="4" name="TextBox 3"/>
          <p:cNvSpPr txBox="1"/>
          <p:nvPr/>
        </p:nvSpPr>
        <p:spPr>
          <a:xfrm>
            <a:off x="890577" y="975457"/>
            <a:ext cx="6455613" cy="830997"/>
          </a:xfrm>
          <a:prstGeom prst="rect">
            <a:avLst/>
          </a:prstGeom>
          <a:noFill/>
        </p:spPr>
        <p:txBody>
          <a:bodyPr wrap="none" rtlCol="0">
            <a:spAutoFit/>
          </a:bodyPr>
          <a:lstStyle/>
          <a:p>
            <a:pPr marL="171450" indent="-171450">
              <a:buFont typeface="Arial"/>
              <a:buChar char="•"/>
            </a:pPr>
            <a:r>
              <a:rPr lang="en-US" sz="1200" dirty="0" err="1" smtClean="0">
                <a:solidFill>
                  <a:srgbClr val="660066"/>
                </a:solidFill>
                <a:latin typeface="Arial"/>
                <a:cs typeface="Arial"/>
              </a:rPr>
              <a:t>   Location of ATP production  </a:t>
            </a:r>
          </a:p>
          <a:p>
            <a:pPr marL="285750" indent="-285750">
              <a:buFont typeface="Arial"/>
              <a:buChar char="•"/>
            </a:pPr>
            <a:r>
              <a:rPr lang="en-US" sz="1200" dirty="0" err="1">
                <a:solidFill>
                  <a:srgbClr val="660066"/>
                </a:solidFill>
                <a:latin typeface="Arial"/>
                <a:cs typeface="Arial"/>
              </a:rPr>
              <a:t>Form dynamic </a:t>
            </a:r>
            <a:r>
              <a:rPr lang="en-US" sz="1200" dirty="0" err="1">
                <a:solidFill>
                  <a:srgbClr val="660066"/>
                </a:solidFill>
                <a:cs typeface="Arial"/>
              </a:rPr>
              <a:t>networks, fusing/fissioning, intra/inter cellular motion</a:t>
            </a:r>
            <a:endParaRPr lang="en-US" sz="1200" dirty="0" err="1" smtClean="0">
              <a:solidFill>
                <a:srgbClr val="660066"/>
              </a:solidFill>
              <a:latin typeface="Arial"/>
              <a:cs typeface="Arial"/>
            </a:endParaRPr>
          </a:p>
          <a:p>
            <a:pPr marL="285750" indent="-285750">
              <a:buFont typeface="Arial"/>
              <a:buChar char="•"/>
            </a:pPr>
            <a:r>
              <a:rPr lang="en-US" sz="1200" dirty="0" err="1">
                <a:solidFill>
                  <a:srgbClr val="660066"/>
                </a:solidFill>
                <a:latin typeface="Arial"/>
                <a:cs typeface="Arial"/>
              </a:rPr>
              <a:t>Buffering, sequestering and releasing calcium into the cell (modulates cell signalling)</a:t>
            </a:r>
          </a:p>
          <a:p>
            <a:pPr marL="285750" indent="-285750">
              <a:buFont typeface="Arial"/>
              <a:buChar char="•"/>
            </a:pPr>
            <a:r>
              <a:rPr lang="en-US" sz="1200" dirty="0" err="1">
                <a:solidFill>
                  <a:srgbClr val="660066"/>
                </a:solidFill>
                <a:latin typeface="Arial"/>
                <a:cs typeface="Arial"/>
              </a:rPr>
              <a:t>Harbor high concentrations of calcium-phosphate “sludge”, Ca:Pi in 3:2 ratio, cf Posners</a:t>
            </a:r>
          </a:p>
        </p:txBody>
      </p:sp>
      <p:sp>
        <p:nvSpPr>
          <p:cNvPr id="7" name="Rectangle 6"/>
          <p:cNvSpPr/>
          <p:nvPr/>
        </p:nvSpPr>
        <p:spPr>
          <a:xfrm>
            <a:off x="355143" y="5745092"/>
            <a:ext cx="8501113" cy="707886"/>
          </a:xfrm>
          <a:prstGeom prst="rect">
            <a:avLst/>
          </a:prstGeom>
        </p:spPr>
        <p:txBody>
          <a:bodyPr wrap="square">
            <a:spAutoFit/>
          </a:bodyPr>
          <a:lstStyle/>
          <a:p>
            <a:r>
              <a:rPr lang="en-US" sz="2000" b="1" dirty="0" err="1">
                <a:solidFill>
                  <a:srgbClr val="0000FF"/>
                </a:solidFill>
                <a:cs typeface="Arial"/>
              </a:rPr>
              <a:t>Conjecture: Posner molecule formation/melting inside mitochondria, entangled non-locally in mitochondrial networks via fusion/fission                  </a:t>
            </a:r>
            <a:endParaRPr lang="en-US" sz="1600" dirty="0" err="1">
              <a:solidFill>
                <a:srgbClr val="0000FF"/>
              </a:solidFill>
              <a:cs typeface="Arial"/>
            </a:endParaRPr>
          </a:p>
        </p:txBody>
      </p:sp>
    </p:spTree>
    <p:extLst>
      <p:ext uri="{BB962C8B-B14F-4D97-AF65-F5344CB8AC3E}">
        <p14:creationId xmlns:p14="http://schemas.microsoft.com/office/powerpoint/2010/main" val="30244549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42"/>
            <a:ext cx="8229600" cy="1143000"/>
          </a:xfrm>
        </p:spPr>
        <p:txBody>
          <a:bodyPr>
            <a:normAutofit/>
          </a:bodyPr>
          <a:lstStyle/>
          <a:p>
            <a:r>
              <a:rPr lang="en-US" sz="4000"/>
              <a:t>Feeding Lithium isotopes to rats</a:t>
            </a:r>
          </a:p>
        </p:txBody>
      </p:sp>
      <p:sp>
        <p:nvSpPr>
          <p:cNvPr id="3" name="TextBox 2"/>
          <p:cNvSpPr txBox="1"/>
          <p:nvPr/>
        </p:nvSpPr>
        <p:spPr>
          <a:xfrm>
            <a:off x="865788" y="1576796"/>
            <a:ext cx="2316960" cy="584776"/>
          </a:xfrm>
          <a:prstGeom prst="rect">
            <a:avLst/>
          </a:prstGeom>
          <a:noFill/>
        </p:spPr>
        <p:txBody>
          <a:bodyPr wrap="none" rtlCol="0">
            <a:spAutoFit/>
          </a:bodyPr>
          <a:lstStyle/>
          <a:p>
            <a:r>
              <a:rPr lang="en-US" sz="1600" dirty="0" err="1" smtClean="0">
                <a:solidFill>
                  <a:srgbClr val="660066"/>
                </a:solidFill>
                <a:latin typeface="Arial"/>
                <a:cs typeface="Arial"/>
              </a:rPr>
              <a:t>Pharmacy Lithium: Li-N </a:t>
            </a:r>
          </a:p>
          <a:p>
            <a:r>
              <a:rPr lang="en-US" sz="1600" dirty="0" err="1" smtClean="0">
                <a:solidFill>
                  <a:srgbClr val="660066"/>
                </a:solidFill>
                <a:latin typeface="Arial"/>
                <a:cs typeface="Arial"/>
              </a:rPr>
              <a:t>92% Li-7, 8% Li-6</a:t>
            </a:r>
          </a:p>
        </p:txBody>
      </p:sp>
      <p:sp>
        <p:nvSpPr>
          <p:cNvPr id="4" name="TextBox 3"/>
          <p:cNvSpPr txBox="1"/>
          <p:nvPr/>
        </p:nvSpPr>
        <p:spPr>
          <a:xfrm>
            <a:off x="692233" y="3023180"/>
            <a:ext cx="3701755" cy="338554"/>
          </a:xfrm>
          <a:prstGeom prst="rect">
            <a:avLst/>
          </a:prstGeom>
          <a:noFill/>
        </p:spPr>
        <p:txBody>
          <a:bodyPr wrap="none" rtlCol="0">
            <a:spAutoFit/>
          </a:bodyPr>
          <a:lstStyle/>
          <a:p>
            <a:r>
              <a:rPr lang="en-US" sz="1600" dirty="0" err="1" smtClean="0">
                <a:solidFill>
                  <a:srgbClr val="0000FF"/>
                </a:solidFill>
                <a:latin typeface="Arial"/>
                <a:cs typeface="Arial"/>
              </a:rPr>
              <a:t>Isotope “purify”:  95% Li-6 or  99% Li-7  </a:t>
            </a:r>
          </a:p>
        </p:txBody>
      </p:sp>
      <p:pic>
        <p:nvPicPr>
          <p:cNvPr id="6" name="Picture 5" descr="IMG_30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12450" y="1742094"/>
            <a:ext cx="1322383" cy="991788"/>
          </a:xfrm>
          <a:prstGeom prst="rect">
            <a:avLst/>
          </a:prstGeom>
        </p:spPr>
      </p:pic>
      <p:pic>
        <p:nvPicPr>
          <p:cNvPr id="7" name="Picture 6"/>
          <p:cNvPicPr>
            <a:picLocks noChangeAspect="1"/>
          </p:cNvPicPr>
          <p:nvPr/>
        </p:nvPicPr>
        <p:blipFill>
          <a:blip r:embed="rId3"/>
          <a:stretch>
            <a:fillRect/>
          </a:stretch>
        </p:blipFill>
        <p:spPr>
          <a:xfrm>
            <a:off x="4936578" y="3962346"/>
            <a:ext cx="3132118" cy="2088078"/>
          </a:xfrm>
          <a:prstGeom prst="rect">
            <a:avLst/>
          </a:prstGeom>
        </p:spPr>
      </p:pic>
      <p:sp>
        <p:nvSpPr>
          <p:cNvPr id="8" name="TextBox 7"/>
          <p:cNvSpPr txBox="1"/>
          <p:nvPr/>
        </p:nvSpPr>
        <p:spPr>
          <a:xfrm>
            <a:off x="747448" y="3652852"/>
            <a:ext cx="3936695" cy="800219"/>
          </a:xfrm>
          <a:prstGeom prst="rect">
            <a:avLst/>
          </a:prstGeom>
          <a:noFill/>
        </p:spPr>
        <p:txBody>
          <a:bodyPr wrap="none" rtlCol="0">
            <a:spAutoFit/>
          </a:bodyPr>
          <a:lstStyle/>
          <a:p>
            <a:r>
              <a:rPr lang="en-US" sz="1600" dirty="0" err="1" smtClean="0">
                <a:solidFill>
                  <a:srgbClr val="0000FF"/>
                </a:solidFill>
                <a:latin typeface="Arial"/>
                <a:cs typeface="Arial"/>
              </a:rPr>
              <a:t>Experiment:   Feed Rats Lithium isotopes</a:t>
            </a:r>
          </a:p>
          <a:p>
            <a:endParaRPr lang="en-US" sz="1600" dirty="0" err="1">
              <a:solidFill>
                <a:srgbClr val="0000FF"/>
              </a:solidFill>
              <a:latin typeface="Arial"/>
              <a:cs typeface="Arial"/>
            </a:endParaRPr>
          </a:p>
          <a:p>
            <a:r>
              <a:rPr lang="en-US" sz="1400" dirty="0" err="1" smtClean="0">
                <a:solidFill>
                  <a:srgbClr val="660066"/>
                </a:solidFill>
                <a:latin typeface="Arial"/>
                <a:cs typeface="Arial"/>
              </a:rPr>
              <a:t>Li-N, </a:t>
            </a:r>
            <a:r>
              <a:rPr lang="en-US" sz="1400" dirty="0" err="1">
                <a:solidFill>
                  <a:srgbClr val="660066"/>
                </a:solidFill>
                <a:latin typeface="Arial"/>
                <a:cs typeface="Arial"/>
              </a:rPr>
              <a:t>Li-7, </a:t>
            </a:r>
            <a:r>
              <a:rPr lang="en-US" sz="1400" dirty="0" err="1" smtClean="0">
                <a:solidFill>
                  <a:srgbClr val="660066"/>
                </a:solidFill>
                <a:latin typeface="Arial"/>
                <a:cs typeface="Arial"/>
              </a:rPr>
              <a:t>Li-6, control</a:t>
            </a:r>
          </a:p>
        </p:txBody>
      </p:sp>
      <p:sp>
        <p:nvSpPr>
          <p:cNvPr id="9" name="TextBox 8"/>
          <p:cNvSpPr txBox="1"/>
          <p:nvPr/>
        </p:nvSpPr>
        <p:spPr>
          <a:xfrm>
            <a:off x="754276" y="4622348"/>
            <a:ext cx="2713102" cy="338554"/>
          </a:xfrm>
          <a:prstGeom prst="rect">
            <a:avLst/>
          </a:prstGeom>
          <a:noFill/>
        </p:spPr>
        <p:txBody>
          <a:bodyPr wrap="none" rtlCol="0">
            <a:spAutoFit/>
          </a:bodyPr>
          <a:lstStyle/>
          <a:p>
            <a:r>
              <a:rPr lang="en-US" sz="1600" dirty="0" err="1" smtClean="0">
                <a:solidFill>
                  <a:srgbClr val="0000FF"/>
                </a:solidFill>
                <a:latin typeface="Arial"/>
                <a:cs typeface="Arial"/>
              </a:rPr>
              <a:t>Any behavioral differences?</a:t>
            </a:r>
          </a:p>
        </p:txBody>
      </p:sp>
      <p:sp>
        <p:nvSpPr>
          <p:cNvPr id="10" name="Rectangle 9"/>
          <p:cNvSpPr/>
          <p:nvPr/>
        </p:nvSpPr>
        <p:spPr>
          <a:xfrm>
            <a:off x="802663" y="5904164"/>
            <a:ext cx="2746439" cy="235962"/>
          </a:xfrm>
          <a:prstGeom prst="rect">
            <a:avLst/>
          </a:prstGeom>
        </p:spPr>
        <p:txBody>
          <a:bodyPr wrap="square">
            <a:spAutoFit/>
          </a:bodyPr>
          <a:lstStyle/>
          <a:p>
            <a:r>
              <a:rPr lang="en-US" sz="1400" baseline="30000"/>
              <a:t>Sechzer et.al., Biol. Psych. (1986)</a:t>
            </a:r>
            <a:endParaRPr lang="en-US" sz="1400"/>
          </a:p>
        </p:txBody>
      </p:sp>
      <p:sp>
        <p:nvSpPr>
          <p:cNvPr id="11" name="TextBox 10"/>
          <p:cNvSpPr txBox="1"/>
          <p:nvPr/>
        </p:nvSpPr>
        <p:spPr>
          <a:xfrm>
            <a:off x="754276" y="5565610"/>
            <a:ext cx="2100455" cy="338554"/>
          </a:xfrm>
          <a:prstGeom prst="rect">
            <a:avLst/>
          </a:prstGeom>
          <a:noFill/>
        </p:spPr>
        <p:txBody>
          <a:bodyPr wrap="none" rtlCol="0">
            <a:spAutoFit/>
          </a:bodyPr>
          <a:lstStyle/>
          <a:p>
            <a:r>
              <a:rPr lang="en-US" sz="1600" dirty="0" err="1" smtClean="0">
                <a:solidFill>
                  <a:srgbClr val="0000FF"/>
                </a:solidFill>
                <a:latin typeface="Arial"/>
                <a:cs typeface="Arial"/>
              </a:rPr>
              <a:t>Experiment was tried </a:t>
            </a:r>
          </a:p>
        </p:txBody>
      </p:sp>
    </p:spTree>
    <p:extLst>
      <p:ext uri="{BB962C8B-B14F-4D97-AF65-F5344CB8AC3E}">
        <p14:creationId xmlns:p14="http://schemas.microsoft.com/office/powerpoint/2010/main" val="10824944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Mitochondrial Dynamics</a:t>
            </a:r>
          </a:p>
        </p:txBody>
      </p:sp>
      <p:sp>
        <p:nvSpPr>
          <p:cNvPr id="3" name="TextBox 2"/>
          <p:cNvSpPr txBox="1"/>
          <p:nvPr/>
        </p:nvSpPr>
        <p:spPr>
          <a:xfrm>
            <a:off x="1219200" y="1570180"/>
            <a:ext cx="6777952" cy="3886972"/>
          </a:xfrm>
          <a:prstGeom prst="rect">
            <a:avLst/>
          </a:prstGeom>
          <a:noFill/>
        </p:spPr>
        <p:txBody>
          <a:bodyPr wrap="square" rtlCol="0">
            <a:spAutoFit/>
          </a:bodyPr>
          <a:lstStyle/>
          <a:p>
            <a:endParaRPr lang="en-US" sz="1600" dirty="0" err="1" smtClean="0">
              <a:solidFill>
                <a:srgbClr val="0000FF"/>
              </a:solidFill>
              <a:latin typeface="Arial"/>
              <a:cs typeface="Arial"/>
            </a:endParaRPr>
          </a:p>
        </p:txBody>
      </p:sp>
      <p:pic>
        <p:nvPicPr>
          <p:cNvPr id="4" name="Role of Mitochondrial Dynamics in Neuronal Development_ Mechanism for Wolfram Syndro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417638"/>
            <a:ext cx="8128000" cy="4572000"/>
          </a:xfrm>
          <a:prstGeom prst="rect">
            <a:avLst/>
          </a:prstGeom>
        </p:spPr>
      </p:pic>
    </p:spTree>
    <p:extLst>
      <p:ext uri="{BB962C8B-B14F-4D97-AF65-F5344CB8AC3E}">
        <p14:creationId xmlns:p14="http://schemas.microsoft.com/office/powerpoint/2010/main" val="37898037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8"/>
            <a:ext cx="8229600" cy="724813"/>
          </a:xfrm>
        </p:spPr>
        <p:txBody>
          <a:bodyPr>
            <a:normAutofit fontScale="90000"/>
          </a:bodyPr>
          <a:lstStyle/>
          <a:p>
            <a:r>
              <a:rPr lang="en-US"/>
              <a:t>Mitochondrial Dynamcis 2</a:t>
            </a:r>
          </a:p>
        </p:txBody>
      </p:sp>
      <p:pic>
        <p:nvPicPr>
          <p:cNvPr id="3" name="mitoLUHMES   motility of mitochondria in neuronal cell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7003906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Tony stories</a:t>
            </a:r>
          </a:p>
        </p:txBody>
      </p:sp>
      <p:sp>
        <p:nvSpPr>
          <p:cNvPr id="3" name="TextBox 2"/>
          <p:cNvSpPr txBox="1"/>
          <p:nvPr/>
        </p:nvSpPr>
        <p:spPr>
          <a:xfrm>
            <a:off x="797640" y="1931314"/>
            <a:ext cx="5955476" cy="1815882"/>
          </a:xfrm>
          <a:prstGeom prst="rect">
            <a:avLst/>
          </a:prstGeom>
          <a:noFill/>
        </p:spPr>
        <p:txBody>
          <a:bodyPr wrap="none" rtlCol="0">
            <a:spAutoFit/>
          </a:bodyPr>
          <a:lstStyle/>
          <a:p>
            <a:pPr marL="285750" indent="-285750">
              <a:buFont typeface="Arial"/>
              <a:buChar char="•"/>
            </a:pPr>
            <a:r>
              <a:rPr lang="en-US" sz="1600" dirty="0" err="1" smtClean="0">
                <a:solidFill>
                  <a:srgbClr val="0000FF"/>
                </a:solidFill>
                <a:latin typeface="Arial"/>
                <a:cs typeface="Arial"/>
              </a:rPr>
              <a:t>I assume you can read Russian?</a:t>
            </a:r>
          </a:p>
          <a:p>
            <a:pPr marL="285750" indent="-285750">
              <a:buFont typeface="Arial"/>
              <a:buChar char="•"/>
            </a:pPr>
            <a:endParaRPr lang="en-US" sz="1600" dirty="0" err="1">
              <a:solidFill>
                <a:srgbClr val="0000FF"/>
              </a:solidFill>
              <a:latin typeface="Arial"/>
              <a:cs typeface="Arial"/>
            </a:endParaRPr>
          </a:p>
          <a:p>
            <a:pPr marL="285750" indent="-285750">
              <a:buFont typeface="Arial"/>
              <a:buChar char="•"/>
            </a:pPr>
            <a:r>
              <a:rPr lang="en-US" sz="1600" dirty="0" err="1" smtClean="0">
                <a:solidFill>
                  <a:srgbClr val="0000FF"/>
                </a:solidFill>
                <a:latin typeface="Arial"/>
                <a:cs typeface="Arial"/>
              </a:rPr>
              <a:t>Head bobbing in skepticism (to one of my many wrong ideas)</a:t>
            </a:r>
          </a:p>
          <a:p>
            <a:pPr marL="285750" indent="-285750">
              <a:buFont typeface="Arial"/>
              <a:buChar char="•"/>
            </a:pPr>
            <a:endParaRPr lang="en-US" sz="1600" dirty="0" err="1">
              <a:solidFill>
                <a:srgbClr val="0000FF"/>
              </a:solidFill>
              <a:latin typeface="Arial"/>
              <a:cs typeface="Arial"/>
            </a:endParaRPr>
          </a:p>
          <a:p>
            <a:pPr marL="285750" indent="-285750">
              <a:buFont typeface="Arial"/>
              <a:buChar char="•"/>
            </a:pPr>
            <a:r>
              <a:rPr lang="en-US" sz="1600" dirty="0" err="1">
                <a:solidFill>
                  <a:srgbClr val="0000FF"/>
                </a:solidFill>
                <a:latin typeface="Arial"/>
                <a:cs typeface="Arial"/>
              </a:rPr>
              <a:t>Blazes his own trail</a:t>
            </a:r>
          </a:p>
          <a:p>
            <a:pPr marL="285750" indent="-285750">
              <a:buFont typeface="Arial"/>
              <a:buChar char="•"/>
            </a:pPr>
            <a:endParaRPr lang="en-US" sz="1600" dirty="0" err="1" smtClean="0">
              <a:solidFill>
                <a:srgbClr val="0000FF"/>
              </a:solidFill>
              <a:latin typeface="Arial"/>
              <a:cs typeface="Arial"/>
            </a:endParaRPr>
          </a:p>
          <a:p>
            <a:pPr marL="285750" indent="-285750">
              <a:buFont typeface="Arial"/>
              <a:buChar char="•"/>
            </a:pPr>
            <a:r>
              <a:rPr lang="en-US" sz="1600" dirty="0" err="1" smtClean="0">
                <a:solidFill>
                  <a:srgbClr val="0000FF"/>
                </a:solidFill>
                <a:latin typeface="Arial"/>
                <a:cs typeface="Arial"/>
              </a:rPr>
              <a:t>Calm and composed when his creativity is critiqued</a:t>
            </a:r>
          </a:p>
        </p:txBody>
      </p:sp>
    </p:spTree>
    <p:extLst>
      <p:ext uri="{BB962C8B-B14F-4D97-AF65-F5344CB8AC3E}">
        <p14:creationId xmlns:p14="http://schemas.microsoft.com/office/powerpoint/2010/main" val="360652232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73" y="135563"/>
            <a:ext cx="8229600" cy="632531"/>
          </a:xfrm>
        </p:spPr>
        <p:txBody>
          <a:bodyPr>
            <a:normAutofit fontScale="90000"/>
          </a:bodyPr>
          <a:lstStyle/>
          <a:p>
            <a:r>
              <a:rPr lang="en-US" sz="3600" b="1" i="1"/>
              <a:t>Isolation of Qubits is Paramount!!</a:t>
            </a:r>
          </a:p>
        </p:txBody>
      </p:sp>
      <p:pic>
        <p:nvPicPr>
          <p:cNvPr id="15" name="Picture 14"/>
          <p:cNvPicPr>
            <a:picLocks noChangeAspect="1"/>
          </p:cNvPicPr>
          <p:nvPr/>
        </p:nvPicPr>
        <p:blipFill>
          <a:blip r:embed="rId2"/>
          <a:stretch>
            <a:fillRect/>
          </a:stretch>
        </p:blipFill>
        <p:spPr>
          <a:xfrm>
            <a:off x="4413928" y="1526111"/>
            <a:ext cx="1754374" cy="1033251"/>
          </a:xfrm>
          <a:prstGeom prst="rect">
            <a:avLst/>
          </a:prstGeom>
        </p:spPr>
      </p:pic>
      <p:sp>
        <p:nvSpPr>
          <p:cNvPr id="16" name="TextBox 15"/>
          <p:cNvSpPr txBox="1"/>
          <p:nvPr/>
        </p:nvSpPr>
        <p:spPr>
          <a:xfrm>
            <a:off x="713617" y="1475620"/>
            <a:ext cx="3518281" cy="307777"/>
          </a:xfrm>
          <a:prstGeom prst="rect">
            <a:avLst/>
          </a:prstGeom>
          <a:noFill/>
        </p:spPr>
        <p:txBody>
          <a:bodyPr wrap="square" rtlCol="0">
            <a:spAutoFit/>
          </a:bodyPr>
          <a:lstStyle/>
          <a:p>
            <a:r>
              <a:rPr lang="en-US" sz="1400" dirty="0" err="1" smtClean="0">
                <a:solidFill>
                  <a:srgbClr val="0000FF"/>
                </a:solidFill>
                <a:latin typeface="Arial"/>
                <a:cs typeface="Arial"/>
              </a:rPr>
              <a:t>Superconducting Qubits</a:t>
            </a:r>
          </a:p>
        </p:txBody>
      </p:sp>
      <p:sp>
        <p:nvSpPr>
          <p:cNvPr id="12" name="TextBox 11"/>
          <p:cNvSpPr txBox="1"/>
          <p:nvPr/>
        </p:nvSpPr>
        <p:spPr>
          <a:xfrm>
            <a:off x="656054" y="3152522"/>
            <a:ext cx="2180605" cy="523220"/>
          </a:xfrm>
          <a:prstGeom prst="rect">
            <a:avLst/>
          </a:prstGeom>
          <a:noFill/>
        </p:spPr>
        <p:txBody>
          <a:bodyPr wrap="none" rtlCol="0">
            <a:spAutoFit/>
          </a:bodyPr>
          <a:lstStyle/>
          <a:p>
            <a:r>
              <a:rPr lang="en-US" sz="1400" dirty="0" err="1">
                <a:solidFill>
                  <a:srgbClr val="0000FF"/>
                </a:solidFill>
                <a:latin typeface="Arial"/>
                <a:cs typeface="Arial"/>
              </a:rPr>
              <a:t>Solid state Qubits</a:t>
            </a:r>
          </a:p>
          <a:p>
            <a:r>
              <a:rPr lang="en-US" sz="1400" dirty="0" err="1" smtClean="0">
                <a:solidFill>
                  <a:srgbClr val="0000FF"/>
                </a:solidFill>
                <a:latin typeface="Arial"/>
                <a:cs typeface="Arial"/>
              </a:rPr>
              <a:t>(diamond, quantum dots)</a:t>
            </a:r>
          </a:p>
        </p:txBody>
      </p:sp>
      <p:sp>
        <p:nvSpPr>
          <p:cNvPr id="20" name="TextBox 19"/>
          <p:cNvSpPr txBox="1"/>
          <p:nvPr/>
        </p:nvSpPr>
        <p:spPr>
          <a:xfrm>
            <a:off x="656054" y="4217177"/>
            <a:ext cx="1970386" cy="523220"/>
          </a:xfrm>
          <a:prstGeom prst="rect">
            <a:avLst/>
          </a:prstGeom>
          <a:noFill/>
        </p:spPr>
        <p:txBody>
          <a:bodyPr wrap="none" rtlCol="0">
            <a:spAutoFit/>
          </a:bodyPr>
          <a:lstStyle/>
          <a:p>
            <a:r>
              <a:rPr lang="en-US" sz="1400" dirty="0" err="1" smtClean="0">
                <a:solidFill>
                  <a:srgbClr val="0000FF"/>
                </a:solidFill>
                <a:latin typeface="Arial"/>
                <a:cs typeface="Arial"/>
              </a:rPr>
              <a:t>Topological Qubits</a:t>
            </a:r>
          </a:p>
          <a:p>
            <a:r>
              <a:rPr lang="en-US" sz="1400" dirty="0" err="1">
                <a:solidFill>
                  <a:srgbClr val="0000FF"/>
                </a:solidFill>
                <a:latin typeface="Arial"/>
                <a:cs typeface="Arial"/>
              </a:rPr>
              <a:t>(“Majorana Fermions”)</a:t>
            </a:r>
            <a:endParaRPr lang="en-US" sz="1400" dirty="0" err="1" smtClean="0">
              <a:solidFill>
                <a:srgbClr val="0000FF"/>
              </a:solidFill>
              <a:latin typeface="Arial"/>
              <a:cs typeface="Arial"/>
            </a:endParaRPr>
          </a:p>
        </p:txBody>
      </p:sp>
      <p:pic>
        <p:nvPicPr>
          <p:cNvPr id="21" name="Picture 11" descr="0406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928" y="4164084"/>
            <a:ext cx="1015673" cy="1298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4413928" y="3082128"/>
            <a:ext cx="1651098" cy="910684"/>
          </a:xfrm>
          <a:prstGeom prst="rect">
            <a:avLst/>
          </a:prstGeom>
        </p:spPr>
      </p:pic>
      <p:pic>
        <p:nvPicPr>
          <p:cNvPr id="23" name="Picture 22"/>
          <p:cNvPicPr>
            <a:picLocks noChangeAspect="1"/>
          </p:cNvPicPr>
          <p:nvPr/>
        </p:nvPicPr>
        <p:blipFill>
          <a:blip r:embed="rId5"/>
          <a:stretch>
            <a:fillRect/>
          </a:stretch>
        </p:blipFill>
        <p:spPr>
          <a:xfrm>
            <a:off x="6593248" y="3082128"/>
            <a:ext cx="1334673" cy="1014351"/>
          </a:xfrm>
          <a:prstGeom prst="rect">
            <a:avLst/>
          </a:prstGeom>
        </p:spPr>
      </p:pic>
      <p:pic>
        <p:nvPicPr>
          <p:cNvPr id="24" name="Picture 23"/>
          <p:cNvPicPr>
            <a:picLocks noChangeAspect="1"/>
          </p:cNvPicPr>
          <p:nvPr/>
        </p:nvPicPr>
        <p:blipFill>
          <a:blip r:embed="rId6"/>
          <a:stretch>
            <a:fillRect/>
          </a:stretch>
        </p:blipFill>
        <p:spPr>
          <a:xfrm>
            <a:off x="6710637" y="1526111"/>
            <a:ext cx="1425455" cy="946608"/>
          </a:xfrm>
          <a:prstGeom prst="rect">
            <a:avLst/>
          </a:prstGeom>
        </p:spPr>
      </p:pic>
    </p:spTree>
    <p:extLst>
      <p:ext uri="{BB962C8B-B14F-4D97-AF65-F5344CB8AC3E}">
        <p14:creationId xmlns:p14="http://schemas.microsoft.com/office/powerpoint/2010/main" val="214916631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1"/>
            <a:ext cx="9144000" cy="1028941"/>
          </a:xfrm>
        </p:spPr>
        <p:txBody>
          <a:bodyPr>
            <a:noAutofit/>
          </a:bodyPr>
          <a:lstStyle/>
          <a:p>
            <a:r>
              <a:rPr lang="en-US" sz="3200" dirty="0"/>
              <a:t>Goal: Synthesize a Quantum-Brain... </a:t>
            </a:r>
          </a:p>
        </p:txBody>
      </p:sp>
      <p:sp>
        <p:nvSpPr>
          <p:cNvPr id="4" name="Slide Number Placeholder 3"/>
          <p:cNvSpPr>
            <a:spLocks noGrp="1"/>
          </p:cNvSpPr>
          <p:nvPr>
            <p:ph type="sldNum" sz="quarter" idx="12"/>
          </p:nvPr>
        </p:nvSpPr>
        <p:spPr/>
        <p:txBody>
          <a:bodyPr/>
          <a:lstStyle/>
          <a:p>
            <a:fld id="{C2AF4A0F-07F7-4886-B721-FA4CA47F4D8B}" type="slidenum">
              <a:rPr lang="en-US" smtClean="0"/>
              <a:pPr/>
              <a:t>64</a:t>
            </a:fld>
            <a:endParaRPr lang="en-US" dirty="0"/>
          </a:p>
        </p:txBody>
      </p:sp>
      <p:pic>
        <p:nvPicPr>
          <p:cNvPr id="5" name="Picture 4"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t="18616" r="57232"/>
          <a:stretch/>
        </p:blipFill>
        <p:spPr>
          <a:xfrm rot="9347959">
            <a:off x="5493622" y="999629"/>
            <a:ext cx="633345" cy="557534"/>
          </a:xfrm>
          <a:prstGeom prst="rect">
            <a:avLst/>
          </a:prstGeom>
        </p:spPr>
      </p:pic>
      <p:pic>
        <p:nvPicPr>
          <p:cNvPr id="6" name="Picture 5" descr="Screen Shot 2015-09-23 at 9-23-15    10.22.57 AM.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6442">
            <a:off x="4023010" y="1102289"/>
            <a:ext cx="992504" cy="645915"/>
          </a:xfrm>
          <a:prstGeom prst="rect">
            <a:avLst/>
          </a:prstGeom>
        </p:spPr>
      </p:pic>
      <p:sp>
        <p:nvSpPr>
          <p:cNvPr id="20" name="TextBox 19"/>
          <p:cNvSpPr txBox="1"/>
          <p:nvPr/>
        </p:nvSpPr>
        <p:spPr>
          <a:xfrm>
            <a:off x="109579" y="1136015"/>
            <a:ext cx="4605189" cy="307777"/>
          </a:xfrm>
          <a:prstGeom prst="rect">
            <a:avLst/>
          </a:prstGeom>
          <a:noFill/>
        </p:spPr>
        <p:txBody>
          <a:bodyPr wrap="square" rtlCol="0">
            <a:spAutoFit/>
          </a:bodyPr>
          <a:lstStyle/>
          <a:p>
            <a:pPr marL="233363" indent="-233363">
              <a:spcAft>
                <a:spcPts val="900"/>
              </a:spcAft>
              <a:buFont typeface="+mj-lt"/>
              <a:buAutoNum type="arabicPeriod"/>
            </a:pPr>
            <a:r>
              <a:rPr lang="en-US" sz="1400" dirty="0">
                <a:solidFill>
                  <a:srgbClr val="660066"/>
                </a:solidFill>
              </a:rPr>
              <a:t>Generate spin entangled </a:t>
            </a:r>
            <a:r>
              <a:rPr lang="en-US" sz="1400" baseline="30000" dirty="0">
                <a:solidFill>
                  <a:srgbClr val="660066"/>
                </a:solidFill>
              </a:rPr>
              <a:t>31</a:t>
            </a:r>
            <a:r>
              <a:rPr lang="en-US" sz="1400" dirty="0">
                <a:solidFill>
                  <a:srgbClr val="660066"/>
                </a:solidFill>
              </a:rPr>
              <a:t>P</a:t>
            </a:r>
          </a:p>
        </p:txBody>
      </p:sp>
      <p:pic>
        <p:nvPicPr>
          <p:cNvPr id="21" name="Picture 20"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l="59545" t="-5" b="15065"/>
          <a:stretch/>
        </p:blipFill>
        <p:spPr>
          <a:xfrm>
            <a:off x="5921539" y="1598044"/>
            <a:ext cx="599110" cy="581891"/>
          </a:xfrm>
          <a:prstGeom prst="rect">
            <a:avLst/>
          </a:prstGeom>
        </p:spPr>
      </p:pic>
      <p:cxnSp>
        <p:nvCxnSpPr>
          <p:cNvPr id="22" name="Straight Connector 21"/>
          <p:cNvCxnSpPr/>
          <p:nvPr/>
        </p:nvCxnSpPr>
        <p:spPr bwMode="auto">
          <a:xfrm flipH="1" flipV="1">
            <a:off x="5835233" y="1337557"/>
            <a:ext cx="385861" cy="594784"/>
          </a:xfrm>
          <a:prstGeom prst="line">
            <a:avLst/>
          </a:prstGeom>
          <a:solidFill>
            <a:schemeClr val="accent1"/>
          </a:solidFill>
          <a:ln w="12700" cap="flat" cmpd="sng" algn="ctr">
            <a:solidFill>
              <a:srgbClr val="FF9900"/>
            </a:solidFill>
            <a:prstDash val="dash"/>
            <a:round/>
            <a:headEnd type="none" w="med" len="med"/>
            <a:tailEnd type="none" w="med" len="med"/>
          </a:ln>
          <a:effectLst/>
        </p:spPr>
      </p:cxnSp>
      <p:sp>
        <p:nvSpPr>
          <p:cNvPr id="24" name="Right Arrow 23"/>
          <p:cNvSpPr/>
          <p:nvPr/>
        </p:nvSpPr>
        <p:spPr>
          <a:xfrm rot="21568107">
            <a:off x="4942927" y="1390288"/>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
        <p:nvSpPr>
          <p:cNvPr id="3" name="Rectangle 2"/>
          <p:cNvSpPr/>
          <p:nvPr/>
        </p:nvSpPr>
        <p:spPr>
          <a:xfrm>
            <a:off x="0" y="6174587"/>
            <a:ext cx="2981325" cy="68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4914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1"/>
            <a:ext cx="9144000" cy="1028941"/>
          </a:xfrm>
        </p:spPr>
        <p:txBody>
          <a:bodyPr>
            <a:noAutofit/>
          </a:bodyPr>
          <a:lstStyle/>
          <a:p>
            <a:r>
              <a:rPr lang="en-US" sz="3200" dirty="0"/>
              <a:t>Goal: Synthesize a Quantum-Brain... </a:t>
            </a:r>
          </a:p>
        </p:txBody>
      </p:sp>
      <p:sp>
        <p:nvSpPr>
          <p:cNvPr id="4" name="Slide Number Placeholder 3"/>
          <p:cNvSpPr>
            <a:spLocks noGrp="1"/>
          </p:cNvSpPr>
          <p:nvPr>
            <p:ph type="sldNum" sz="quarter" idx="12"/>
          </p:nvPr>
        </p:nvSpPr>
        <p:spPr/>
        <p:txBody>
          <a:bodyPr/>
          <a:lstStyle/>
          <a:p>
            <a:fld id="{C2AF4A0F-07F7-4886-B721-FA4CA47F4D8B}" type="slidenum">
              <a:rPr lang="en-US" smtClean="0"/>
              <a:pPr/>
              <a:t>65</a:t>
            </a:fld>
            <a:endParaRPr lang="en-US" dirty="0"/>
          </a:p>
        </p:txBody>
      </p:sp>
      <p:pic>
        <p:nvPicPr>
          <p:cNvPr id="5" name="Picture 4"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t="18616" r="57232"/>
          <a:stretch/>
        </p:blipFill>
        <p:spPr>
          <a:xfrm rot="9347959">
            <a:off x="5493622" y="999629"/>
            <a:ext cx="633345" cy="557534"/>
          </a:xfrm>
          <a:prstGeom prst="rect">
            <a:avLst/>
          </a:prstGeom>
        </p:spPr>
      </p:pic>
      <p:pic>
        <p:nvPicPr>
          <p:cNvPr id="6" name="Picture 5" descr="Screen Shot 2015-09-23 at 9-23-15    10.22.57 AM.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6442">
            <a:off x="4023010" y="1102289"/>
            <a:ext cx="992504" cy="645915"/>
          </a:xfrm>
          <a:prstGeom prst="rect">
            <a:avLst/>
          </a:prstGeom>
        </p:spPr>
      </p:pic>
      <p:pic>
        <p:nvPicPr>
          <p:cNvPr id="14" name="Picture 1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184946" y="895053"/>
            <a:ext cx="957141" cy="995663"/>
          </a:xfrm>
          <a:prstGeom prst="rect">
            <a:avLst/>
          </a:prstGeom>
        </p:spPr>
      </p:pic>
      <p:pic>
        <p:nvPicPr>
          <p:cNvPr id="15" name="Picture 14" descr="posner_cluster_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0000">
            <a:off x="7090128" y="1244711"/>
            <a:ext cx="957141" cy="995663"/>
          </a:xfrm>
          <a:prstGeom prst="rect">
            <a:avLst/>
          </a:prstGeom>
        </p:spPr>
      </p:pic>
      <p:cxnSp>
        <p:nvCxnSpPr>
          <p:cNvPr id="16" name="Straight Connector 15"/>
          <p:cNvCxnSpPr/>
          <p:nvPr/>
        </p:nvCxnSpPr>
        <p:spPr bwMode="auto">
          <a:xfrm flipH="1">
            <a:off x="7490254" y="1471724"/>
            <a:ext cx="826226" cy="80770"/>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20" name="TextBox 19"/>
          <p:cNvSpPr txBox="1"/>
          <p:nvPr/>
        </p:nvSpPr>
        <p:spPr>
          <a:xfrm>
            <a:off x="109579" y="1136015"/>
            <a:ext cx="4605189" cy="969496"/>
          </a:xfrm>
          <a:prstGeom prst="rect">
            <a:avLst/>
          </a:prstGeom>
          <a:noFill/>
        </p:spPr>
        <p:txBody>
          <a:bodyPr wrap="square" rtlCol="0">
            <a:spAutoFit/>
          </a:bodyPr>
          <a:lstStyle/>
          <a:p>
            <a:pPr marL="233363" indent="-233363">
              <a:spcAft>
                <a:spcPts val="900"/>
              </a:spcAft>
              <a:buFont typeface="+mj-lt"/>
              <a:buAutoNum type="arabicPeriod"/>
            </a:pPr>
            <a:r>
              <a:rPr lang="en-US" sz="1400" dirty="0">
                <a:solidFill>
                  <a:srgbClr val="660066"/>
                </a:solidFill>
              </a:rPr>
              <a:t>Generate spin entangled </a:t>
            </a:r>
            <a:r>
              <a:rPr lang="en-US" sz="1400" baseline="30000" dirty="0">
                <a:solidFill>
                  <a:srgbClr val="660066"/>
                </a:solidFill>
              </a:rPr>
              <a:t>31</a:t>
            </a:r>
            <a:r>
              <a:rPr lang="en-US" sz="1400" dirty="0">
                <a:solidFill>
                  <a:srgbClr val="660066"/>
                </a:solidFill>
              </a:rPr>
              <a:t>P</a:t>
            </a:r>
          </a:p>
          <a:p>
            <a:pPr marL="342900" indent="-342900">
              <a:spcAft>
                <a:spcPts val="900"/>
              </a:spcAft>
              <a:buFont typeface="+mj-lt"/>
              <a:buAutoNum type="arabicPeriod"/>
            </a:pPr>
            <a:r>
              <a:rPr lang="en-US" sz="1400" dirty="0">
                <a:solidFill>
                  <a:srgbClr val="660066"/>
                </a:solidFill>
              </a:rPr>
              <a:t>Ca</a:t>
            </a:r>
            <a:r>
              <a:rPr lang="en-US" sz="1400" baseline="30000" dirty="0">
                <a:solidFill>
                  <a:srgbClr val="660066"/>
                </a:solidFill>
              </a:rPr>
              <a:t>2+</a:t>
            </a:r>
            <a:r>
              <a:rPr lang="en-US" sz="1400" dirty="0">
                <a:solidFill>
                  <a:srgbClr val="660066"/>
                </a:solidFill>
              </a:rPr>
              <a:t> forms entangled Posners</a:t>
            </a:r>
          </a:p>
          <a:p>
            <a:pPr>
              <a:spcAft>
                <a:spcPts val="900"/>
              </a:spcAft>
            </a:pPr>
            <a:endParaRPr lang="en-US" sz="1400" dirty="0">
              <a:solidFill>
                <a:srgbClr val="660066"/>
              </a:solidFill>
            </a:endParaRPr>
          </a:p>
        </p:txBody>
      </p:sp>
      <p:pic>
        <p:nvPicPr>
          <p:cNvPr id="21" name="Picture 20"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l="59545" t="-5" b="15065"/>
          <a:stretch/>
        </p:blipFill>
        <p:spPr>
          <a:xfrm>
            <a:off x="5921539" y="1598044"/>
            <a:ext cx="599110" cy="581891"/>
          </a:xfrm>
          <a:prstGeom prst="rect">
            <a:avLst/>
          </a:prstGeom>
        </p:spPr>
      </p:pic>
      <p:cxnSp>
        <p:nvCxnSpPr>
          <p:cNvPr id="22" name="Straight Connector 21"/>
          <p:cNvCxnSpPr/>
          <p:nvPr/>
        </p:nvCxnSpPr>
        <p:spPr bwMode="auto">
          <a:xfrm flipH="1" flipV="1">
            <a:off x="5835233" y="1337557"/>
            <a:ext cx="385861" cy="594784"/>
          </a:xfrm>
          <a:prstGeom prst="line">
            <a:avLst/>
          </a:prstGeom>
          <a:solidFill>
            <a:schemeClr val="accent1"/>
          </a:solidFill>
          <a:ln w="12700" cap="flat" cmpd="sng" algn="ctr">
            <a:solidFill>
              <a:srgbClr val="FF9900"/>
            </a:solidFill>
            <a:prstDash val="dash"/>
            <a:round/>
            <a:headEnd type="none" w="med" len="med"/>
            <a:tailEnd type="none" w="med" len="med"/>
          </a:ln>
          <a:effectLst/>
        </p:spPr>
      </p:cxnSp>
      <p:sp>
        <p:nvSpPr>
          <p:cNvPr id="27" name="Right Arrow 26"/>
          <p:cNvSpPr/>
          <p:nvPr/>
        </p:nvSpPr>
        <p:spPr>
          <a:xfrm rot="21568107">
            <a:off x="6444285" y="1449702"/>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grpSp>
        <p:nvGrpSpPr>
          <p:cNvPr id="84" name="Group 83"/>
          <p:cNvGrpSpPr/>
          <p:nvPr/>
        </p:nvGrpSpPr>
        <p:grpSpPr>
          <a:xfrm>
            <a:off x="4578039" y="2766791"/>
            <a:ext cx="1703547" cy="3759839"/>
            <a:chOff x="7146658" y="2401156"/>
            <a:chExt cx="1703547" cy="3759839"/>
          </a:xfrm>
        </p:grpSpPr>
        <p:grpSp>
          <p:nvGrpSpPr>
            <p:cNvPr id="83" name="Group 82"/>
            <p:cNvGrpSpPr/>
            <p:nvPr/>
          </p:nvGrpSpPr>
          <p:grpSpPr>
            <a:xfrm>
              <a:off x="7146658" y="2401156"/>
              <a:ext cx="1703547" cy="3759839"/>
              <a:chOff x="7146658" y="2401156"/>
              <a:chExt cx="1703547" cy="3759839"/>
            </a:xfrm>
          </p:grpSpPr>
          <p:grpSp>
            <p:nvGrpSpPr>
              <p:cNvPr id="7" name="Group 6"/>
              <p:cNvGrpSpPr/>
              <p:nvPr/>
            </p:nvGrpSpPr>
            <p:grpSpPr>
              <a:xfrm>
                <a:off x="7146658" y="2401156"/>
                <a:ext cx="734202" cy="3023286"/>
                <a:chOff x="4766782" y="1363287"/>
                <a:chExt cx="1126935" cy="4640482"/>
              </a:xfrm>
            </p:grpSpPr>
            <p:pic>
              <p:nvPicPr>
                <p:cNvPr id="8" name="Picture 7" descr="Screen Shot 2015-10-27 at 10-27-15    9.10.05 PM.png"/>
                <p:cNvPicPr>
                  <a:picLocks noChangeAspect="1"/>
                </p:cNvPicPr>
                <p:nvPr/>
              </p:nvPicPr>
              <p:blipFill rotWithShape="1">
                <a:blip r:embed="rId5">
                  <a:extLst>
                    <a:ext uri="{28A0092B-C50C-407E-A947-70E740481C1C}">
                      <a14:useLocalDpi xmlns:a14="http://schemas.microsoft.com/office/drawing/2010/main" val="0"/>
                    </a:ext>
                  </a:extLst>
                </a:blip>
                <a:srcRect t="8963" r="64471"/>
                <a:stretch/>
              </p:blipFill>
              <p:spPr>
                <a:xfrm>
                  <a:off x="4766782" y="1363287"/>
                  <a:ext cx="1126935" cy="4640482"/>
                </a:xfrm>
                <a:prstGeom prst="rect">
                  <a:avLst/>
                </a:prstGeom>
              </p:spPr>
            </p:pic>
            <p:sp>
              <p:nvSpPr>
                <p:cNvPr id="9" name="Rectangle 8"/>
                <p:cNvSpPr/>
                <p:nvPr/>
              </p:nvSpPr>
              <p:spPr>
                <a:xfrm>
                  <a:off x="5776101" y="2743160"/>
                  <a:ext cx="108070" cy="268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8774260" y="4418684"/>
                <a:ext cx="75945" cy="1742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44927" y="3163216"/>
                <a:ext cx="223832" cy="232840"/>
              </a:xfrm>
              <a:prstGeom prst="rect">
                <a:avLst/>
              </a:prstGeom>
            </p:spPr>
          </p:pic>
          <p:pic>
            <p:nvPicPr>
              <p:cNvPr id="31" name="Picture 30"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8851" y="3587634"/>
                <a:ext cx="223832" cy="232840"/>
              </a:xfrm>
              <a:prstGeom prst="rect">
                <a:avLst/>
              </a:prstGeom>
            </p:spPr>
          </p:pic>
          <p:pic>
            <p:nvPicPr>
              <p:cNvPr id="32" name="Picture 31"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9650" y="3975168"/>
                <a:ext cx="223832" cy="232840"/>
              </a:xfrm>
              <a:prstGeom prst="rect">
                <a:avLst/>
              </a:prstGeom>
            </p:spPr>
          </p:pic>
          <p:pic>
            <p:nvPicPr>
              <p:cNvPr id="33" name="Picture 32"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61648" y="4195101"/>
                <a:ext cx="223832" cy="232840"/>
              </a:xfrm>
              <a:prstGeom prst="rect">
                <a:avLst/>
              </a:prstGeom>
            </p:spPr>
          </p:pic>
          <p:pic>
            <p:nvPicPr>
              <p:cNvPr id="34" name="Picture 33"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01842" y="4495501"/>
                <a:ext cx="223832" cy="232840"/>
              </a:xfrm>
              <a:prstGeom prst="rect">
                <a:avLst/>
              </a:prstGeom>
            </p:spPr>
          </p:pic>
          <p:pic>
            <p:nvPicPr>
              <p:cNvPr id="35" name="Picture 34"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94026" y="2749414"/>
                <a:ext cx="223832" cy="232840"/>
              </a:xfrm>
              <a:prstGeom prst="rect">
                <a:avLst/>
              </a:prstGeom>
            </p:spPr>
          </p:pic>
          <p:pic>
            <p:nvPicPr>
              <p:cNvPr id="38" name="Picture 37"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87651" y="5026281"/>
                <a:ext cx="223832" cy="232840"/>
              </a:xfrm>
              <a:prstGeom prst="rect">
                <a:avLst/>
              </a:prstGeom>
            </p:spPr>
          </p:pic>
          <p:cxnSp>
            <p:nvCxnSpPr>
              <p:cNvPr id="41" name="Straight Connector 40"/>
              <p:cNvCxnSpPr>
                <a:stCxn id="31" idx="0"/>
              </p:cNvCxnSpPr>
              <p:nvPr/>
            </p:nvCxnSpPr>
            <p:spPr bwMode="auto">
              <a:xfrm flipV="1">
                <a:off x="7698977" y="2831598"/>
                <a:ext cx="4740" cy="77163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43" name="Straight Connector 42"/>
              <p:cNvCxnSpPr/>
              <p:nvPr/>
            </p:nvCxnSpPr>
            <p:spPr>
              <a:xfrm flipV="1">
                <a:off x="7503265" y="4138402"/>
                <a:ext cx="168002" cy="21993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44" name="Straight Connector 43"/>
              <p:cNvCxnSpPr>
                <a:endCxn id="38" idx="2"/>
              </p:cNvCxnSpPr>
              <p:nvPr/>
            </p:nvCxnSpPr>
            <p:spPr>
              <a:xfrm flipH="1">
                <a:off x="7441357" y="4607190"/>
                <a:ext cx="80962" cy="636334"/>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45" name="Straight Connector 44"/>
              <p:cNvCxnSpPr/>
              <p:nvPr/>
            </p:nvCxnSpPr>
            <p:spPr>
              <a:xfrm flipV="1">
                <a:off x="7462877" y="2815714"/>
                <a:ext cx="149099" cy="413802"/>
              </a:xfrm>
              <a:prstGeom prst="line">
                <a:avLst/>
              </a:prstGeom>
              <a:solidFill>
                <a:schemeClr val="accent1"/>
              </a:solidFill>
              <a:ln w="12700" cap="flat" cmpd="sng" algn="ctr">
                <a:solidFill>
                  <a:srgbClr val="660066"/>
                </a:solidFill>
                <a:prstDash val="dash"/>
                <a:round/>
                <a:headEnd type="none" w="med" len="med"/>
                <a:tailEnd type="none" w="med" len="med"/>
              </a:ln>
              <a:effectLst/>
            </p:spPr>
          </p:cxnSp>
        </p:grpSp>
        <p:cxnSp>
          <p:nvCxnSpPr>
            <p:cNvPr id="42" name="Straight Connector 41"/>
            <p:cNvCxnSpPr/>
            <p:nvPr/>
          </p:nvCxnSpPr>
          <p:spPr bwMode="auto">
            <a:xfrm flipH="1" flipV="1">
              <a:off x="7384750" y="3292678"/>
              <a:ext cx="106048" cy="55459"/>
            </a:xfrm>
            <a:prstGeom prst="line">
              <a:avLst/>
            </a:prstGeom>
            <a:solidFill>
              <a:schemeClr val="accent1"/>
            </a:solidFill>
            <a:ln w="12700" cap="flat" cmpd="sng" algn="ctr">
              <a:solidFill>
                <a:srgbClr val="FF9900"/>
              </a:solidFill>
              <a:prstDash val="dash"/>
              <a:round/>
              <a:headEnd type="none" w="med" len="med"/>
              <a:tailEnd type="none" w="med" len="med"/>
            </a:ln>
            <a:effectLst/>
          </p:spPr>
        </p:cxnSp>
      </p:grpSp>
      <p:sp>
        <p:nvSpPr>
          <p:cNvPr id="3" name="Rectangle 2"/>
          <p:cNvSpPr/>
          <p:nvPr/>
        </p:nvSpPr>
        <p:spPr>
          <a:xfrm>
            <a:off x="0" y="6174587"/>
            <a:ext cx="2981325" cy="68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bwMode="auto">
          <a:xfrm flipH="1">
            <a:off x="7701738" y="1670835"/>
            <a:ext cx="826226" cy="259781"/>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39" name="Right Arrow 38"/>
          <p:cNvSpPr/>
          <p:nvPr/>
        </p:nvSpPr>
        <p:spPr>
          <a:xfrm rot="21568107">
            <a:off x="4917917" y="1448707"/>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236853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1"/>
            <a:ext cx="9144000" cy="1028941"/>
          </a:xfrm>
        </p:spPr>
        <p:txBody>
          <a:bodyPr>
            <a:noAutofit/>
          </a:bodyPr>
          <a:lstStyle/>
          <a:p>
            <a:r>
              <a:rPr lang="en-US" sz="3200" dirty="0"/>
              <a:t>Goal: Synthesize a Quantum-Brain... </a:t>
            </a:r>
          </a:p>
        </p:txBody>
      </p:sp>
      <p:sp>
        <p:nvSpPr>
          <p:cNvPr id="4" name="Slide Number Placeholder 3"/>
          <p:cNvSpPr>
            <a:spLocks noGrp="1"/>
          </p:cNvSpPr>
          <p:nvPr>
            <p:ph type="sldNum" sz="quarter" idx="12"/>
          </p:nvPr>
        </p:nvSpPr>
        <p:spPr/>
        <p:txBody>
          <a:bodyPr/>
          <a:lstStyle/>
          <a:p>
            <a:fld id="{C2AF4A0F-07F7-4886-B721-FA4CA47F4D8B}" type="slidenum">
              <a:rPr lang="en-US" smtClean="0"/>
              <a:pPr/>
              <a:t>66</a:t>
            </a:fld>
            <a:endParaRPr lang="en-US" dirty="0"/>
          </a:p>
        </p:txBody>
      </p:sp>
      <p:pic>
        <p:nvPicPr>
          <p:cNvPr id="5" name="Picture 4"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t="18616" r="57232"/>
          <a:stretch/>
        </p:blipFill>
        <p:spPr>
          <a:xfrm rot="9347959">
            <a:off x="5493622" y="999629"/>
            <a:ext cx="633345" cy="557534"/>
          </a:xfrm>
          <a:prstGeom prst="rect">
            <a:avLst/>
          </a:prstGeom>
        </p:spPr>
      </p:pic>
      <p:pic>
        <p:nvPicPr>
          <p:cNvPr id="6" name="Picture 5" descr="Screen Shot 2015-09-23 at 9-23-15    10.22.57 AM.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6442">
            <a:off x="4023010" y="1102289"/>
            <a:ext cx="992504" cy="645915"/>
          </a:xfrm>
          <a:prstGeom prst="rect">
            <a:avLst/>
          </a:prstGeom>
        </p:spPr>
      </p:pic>
      <p:pic>
        <p:nvPicPr>
          <p:cNvPr id="14" name="Picture 1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184946" y="895053"/>
            <a:ext cx="957141" cy="995663"/>
          </a:xfrm>
          <a:prstGeom prst="rect">
            <a:avLst/>
          </a:prstGeom>
        </p:spPr>
      </p:pic>
      <p:pic>
        <p:nvPicPr>
          <p:cNvPr id="15" name="Picture 14" descr="posner_cluster_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0000">
            <a:off x="7090128" y="1244711"/>
            <a:ext cx="957141" cy="995663"/>
          </a:xfrm>
          <a:prstGeom prst="rect">
            <a:avLst/>
          </a:prstGeom>
        </p:spPr>
      </p:pic>
      <p:cxnSp>
        <p:nvCxnSpPr>
          <p:cNvPr id="16" name="Straight Connector 15"/>
          <p:cNvCxnSpPr/>
          <p:nvPr/>
        </p:nvCxnSpPr>
        <p:spPr bwMode="auto">
          <a:xfrm flipH="1">
            <a:off x="7490254" y="1471724"/>
            <a:ext cx="826226" cy="80770"/>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20" name="TextBox 19"/>
          <p:cNvSpPr txBox="1"/>
          <p:nvPr/>
        </p:nvSpPr>
        <p:spPr>
          <a:xfrm>
            <a:off x="109579" y="1136015"/>
            <a:ext cx="4605189" cy="1300356"/>
          </a:xfrm>
          <a:prstGeom prst="rect">
            <a:avLst/>
          </a:prstGeom>
          <a:noFill/>
        </p:spPr>
        <p:txBody>
          <a:bodyPr wrap="square" rtlCol="0">
            <a:spAutoFit/>
          </a:bodyPr>
          <a:lstStyle/>
          <a:p>
            <a:pPr marL="233363" indent="-233363">
              <a:spcAft>
                <a:spcPts val="900"/>
              </a:spcAft>
              <a:buFont typeface="+mj-lt"/>
              <a:buAutoNum type="arabicPeriod"/>
            </a:pPr>
            <a:r>
              <a:rPr lang="en-US" sz="1400" dirty="0">
                <a:solidFill>
                  <a:srgbClr val="660066"/>
                </a:solidFill>
              </a:rPr>
              <a:t>Generate spin entangled </a:t>
            </a:r>
            <a:r>
              <a:rPr lang="en-US" sz="1400" baseline="30000" dirty="0">
                <a:solidFill>
                  <a:srgbClr val="660066"/>
                </a:solidFill>
              </a:rPr>
              <a:t>31</a:t>
            </a:r>
            <a:r>
              <a:rPr lang="en-US" sz="1400" dirty="0">
                <a:solidFill>
                  <a:srgbClr val="660066"/>
                </a:solidFill>
              </a:rPr>
              <a:t>P</a:t>
            </a:r>
          </a:p>
          <a:p>
            <a:pPr marL="342900" indent="-342900">
              <a:spcAft>
                <a:spcPts val="900"/>
              </a:spcAft>
              <a:buFont typeface="+mj-lt"/>
              <a:buAutoNum type="arabicPeriod"/>
            </a:pPr>
            <a:r>
              <a:rPr lang="en-US" sz="1400" dirty="0">
                <a:solidFill>
                  <a:srgbClr val="660066"/>
                </a:solidFill>
              </a:rPr>
              <a:t>Ca</a:t>
            </a:r>
            <a:r>
              <a:rPr lang="en-US" sz="1400" baseline="30000" dirty="0">
                <a:solidFill>
                  <a:srgbClr val="660066"/>
                </a:solidFill>
              </a:rPr>
              <a:t>2+</a:t>
            </a:r>
            <a:r>
              <a:rPr lang="en-US" sz="1400" dirty="0">
                <a:solidFill>
                  <a:srgbClr val="660066"/>
                </a:solidFill>
              </a:rPr>
              <a:t> forms entangled Posners</a:t>
            </a:r>
          </a:p>
          <a:p>
            <a:pPr marL="233363" indent="-233363">
              <a:spcAft>
                <a:spcPts val="900"/>
              </a:spcAft>
              <a:buFont typeface="+mj-lt"/>
              <a:buAutoNum type="arabicPeriod"/>
            </a:pPr>
            <a:r>
              <a:rPr lang="en-US" sz="1400" dirty="0">
                <a:solidFill>
                  <a:srgbClr val="660066"/>
                </a:solidFill>
              </a:rPr>
              <a:t>Add Ca</a:t>
            </a:r>
            <a:r>
              <a:rPr lang="en-US" sz="1400" baseline="30000" dirty="0">
                <a:solidFill>
                  <a:srgbClr val="660066"/>
                </a:solidFill>
              </a:rPr>
              <a:t>2+</a:t>
            </a:r>
            <a:r>
              <a:rPr lang="en-US" sz="1400" dirty="0">
                <a:solidFill>
                  <a:srgbClr val="660066"/>
                </a:solidFill>
              </a:rPr>
              <a:t> fluorescence molecules</a:t>
            </a:r>
          </a:p>
          <a:p>
            <a:pPr>
              <a:spcAft>
                <a:spcPts val="900"/>
              </a:spcAft>
            </a:pPr>
            <a:endParaRPr lang="en-US" sz="1400" dirty="0">
              <a:solidFill>
                <a:srgbClr val="660066"/>
              </a:solidFill>
            </a:endParaRPr>
          </a:p>
        </p:txBody>
      </p:sp>
      <p:pic>
        <p:nvPicPr>
          <p:cNvPr id="21" name="Picture 20"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l="59545" t="-5" b="15065"/>
          <a:stretch/>
        </p:blipFill>
        <p:spPr>
          <a:xfrm>
            <a:off x="5921539" y="1598044"/>
            <a:ext cx="599110" cy="581891"/>
          </a:xfrm>
          <a:prstGeom prst="rect">
            <a:avLst/>
          </a:prstGeom>
        </p:spPr>
      </p:pic>
      <p:cxnSp>
        <p:nvCxnSpPr>
          <p:cNvPr id="22" name="Straight Connector 21"/>
          <p:cNvCxnSpPr/>
          <p:nvPr/>
        </p:nvCxnSpPr>
        <p:spPr bwMode="auto">
          <a:xfrm flipH="1" flipV="1">
            <a:off x="5835233" y="1337557"/>
            <a:ext cx="385861" cy="594784"/>
          </a:xfrm>
          <a:prstGeom prst="line">
            <a:avLst/>
          </a:prstGeom>
          <a:solidFill>
            <a:schemeClr val="accent1"/>
          </a:solidFill>
          <a:ln w="12700" cap="flat" cmpd="sng" algn="ctr">
            <a:solidFill>
              <a:srgbClr val="FF9900"/>
            </a:solidFill>
            <a:prstDash val="dash"/>
            <a:round/>
            <a:headEnd type="none" w="med" len="med"/>
            <a:tailEnd type="none" w="med" len="med"/>
          </a:ln>
          <a:effectLst/>
        </p:spPr>
      </p:cxnSp>
      <p:grpSp>
        <p:nvGrpSpPr>
          <p:cNvPr id="84" name="Group 83"/>
          <p:cNvGrpSpPr/>
          <p:nvPr/>
        </p:nvGrpSpPr>
        <p:grpSpPr>
          <a:xfrm>
            <a:off x="4578039" y="2766791"/>
            <a:ext cx="1703547" cy="3759839"/>
            <a:chOff x="7146658" y="2401156"/>
            <a:chExt cx="1703547" cy="3759839"/>
          </a:xfrm>
        </p:grpSpPr>
        <p:grpSp>
          <p:nvGrpSpPr>
            <p:cNvPr id="83" name="Group 82"/>
            <p:cNvGrpSpPr/>
            <p:nvPr/>
          </p:nvGrpSpPr>
          <p:grpSpPr>
            <a:xfrm>
              <a:off x="7146658" y="2401156"/>
              <a:ext cx="1703547" cy="3759839"/>
              <a:chOff x="7146658" y="2401156"/>
              <a:chExt cx="1703547" cy="3759839"/>
            </a:xfrm>
          </p:grpSpPr>
          <p:grpSp>
            <p:nvGrpSpPr>
              <p:cNvPr id="7" name="Group 6"/>
              <p:cNvGrpSpPr/>
              <p:nvPr/>
            </p:nvGrpSpPr>
            <p:grpSpPr>
              <a:xfrm>
                <a:off x="7146658" y="2401156"/>
                <a:ext cx="734202" cy="3023286"/>
                <a:chOff x="4766782" y="1363287"/>
                <a:chExt cx="1126935" cy="4640482"/>
              </a:xfrm>
            </p:grpSpPr>
            <p:pic>
              <p:nvPicPr>
                <p:cNvPr id="8" name="Picture 7" descr="Screen Shot 2015-10-27 at 10-27-15    9.10.05 PM.png"/>
                <p:cNvPicPr>
                  <a:picLocks noChangeAspect="1"/>
                </p:cNvPicPr>
                <p:nvPr/>
              </p:nvPicPr>
              <p:blipFill rotWithShape="1">
                <a:blip r:embed="rId5">
                  <a:extLst>
                    <a:ext uri="{28A0092B-C50C-407E-A947-70E740481C1C}">
                      <a14:useLocalDpi xmlns:a14="http://schemas.microsoft.com/office/drawing/2010/main" val="0"/>
                    </a:ext>
                  </a:extLst>
                </a:blip>
                <a:srcRect t="8963" r="64471"/>
                <a:stretch/>
              </p:blipFill>
              <p:spPr>
                <a:xfrm>
                  <a:off x="4766782" y="1363287"/>
                  <a:ext cx="1126935" cy="4640482"/>
                </a:xfrm>
                <a:prstGeom prst="rect">
                  <a:avLst/>
                </a:prstGeom>
              </p:spPr>
            </p:pic>
            <p:sp>
              <p:nvSpPr>
                <p:cNvPr id="9" name="Rectangle 8"/>
                <p:cNvSpPr/>
                <p:nvPr/>
              </p:nvSpPr>
              <p:spPr>
                <a:xfrm>
                  <a:off x="5776101" y="2743160"/>
                  <a:ext cx="108070" cy="268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8774260" y="4418684"/>
                <a:ext cx="75945" cy="1742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44927" y="3163216"/>
                <a:ext cx="223832" cy="232840"/>
              </a:xfrm>
              <a:prstGeom prst="rect">
                <a:avLst/>
              </a:prstGeom>
            </p:spPr>
          </p:pic>
          <p:pic>
            <p:nvPicPr>
              <p:cNvPr id="31" name="Picture 30"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8851" y="3587634"/>
                <a:ext cx="223832" cy="232840"/>
              </a:xfrm>
              <a:prstGeom prst="rect">
                <a:avLst/>
              </a:prstGeom>
            </p:spPr>
          </p:pic>
          <p:pic>
            <p:nvPicPr>
              <p:cNvPr id="32" name="Picture 31"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9650" y="3975168"/>
                <a:ext cx="223832" cy="232840"/>
              </a:xfrm>
              <a:prstGeom prst="rect">
                <a:avLst/>
              </a:prstGeom>
            </p:spPr>
          </p:pic>
          <p:pic>
            <p:nvPicPr>
              <p:cNvPr id="33" name="Picture 32"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61648" y="4195101"/>
                <a:ext cx="223832" cy="232840"/>
              </a:xfrm>
              <a:prstGeom prst="rect">
                <a:avLst/>
              </a:prstGeom>
            </p:spPr>
          </p:pic>
          <p:pic>
            <p:nvPicPr>
              <p:cNvPr id="34" name="Picture 33"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01842" y="4495501"/>
                <a:ext cx="223832" cy="232840"/>
              </a:xfrm>
              <a:prstGeom prst="rect">
                <a:avLst/>
              </a:prstGeom>
            </p:spPr>
          </p:pic>
          <p:pic>
            <p:nvPicPr>
              <p:cNvPr id="35" name="Picture 34"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94026" y="2749414"/>
                <a:ext cx="223832" cy="232840"/>
              </a:xfrm>
              <a:prstGeom prst="rect">
                <a:avLst/>
              </a:prstGeom>
            </p:spPr>
          </p:pic>
          <p:pic>
            <p:nvPicPr>
              <p:cNvPr id="38" name="Picture 37"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87651" y="5026281"/>
                <a:ext cx="223832" cy="232840"/>
              </a:xfrm>
              <a:prstGeom prst="rect">
                <a:avLst/>
              </a:prstGeom>
            </p:spPr>
          </p:pic>
          <p:cxnSp>
            <p:nvCxnSpPr>
              <p:cNvPr id="41" name="Straight Connector 40"/>
              <p:cNvCxnSpPr>
                <a:stCxn id="31" idx="0"/>
              </p:cNvCxnSpPr>
              <p:nvPr/>
            </p:nvCxnSpPr>
            <p:spPr bwMode="auto">
              <a:xfrm flipV="1">
                <a:off x="7698977" y="2831598"/>
                <a:ext cx="4740" cy="77163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43" name="Straight Connector 42"/>
              <p:cNvCxnSpPr/>
              <p:nvPr/>
            </p:nvCxnSpPr>
            <p:spPr>
              <a:xfrm flipV="1">
                <a:off x="7503265" y="4138402"/>
                <a:ext cx="168002" cy="219933"/>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44" name="Straight Connector 43"/>
              <p:cNvCxnSpPr>
                <a:endCxn id="38" idx="2"/>
              </p:cNvCxnSpPr>
              <p:nvPr/>
            </p:nvCxnSpPr>
            <p:spPr>
              <a:xfrm flipH="1">
                <a:off x="7441357" y="4607190"/>
                <a:ext cx="80962" cy="636334"/>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45" name="Straight Connector 44"/>
              <p:cNvCxnSpPr/>
              <p:nvPr/>
            </p:nvCxnSpPr>
            <p:spPr>
              <a:xfrm flipV="1">
                <a:off x="7462877" y="2815714"/>
                <a:ext cx="149099" cy="413802"/>
              </a:xfrm>
              <a:prstGeom prst="line">
                <a:avLst/>
              </a:prstGeom>
              <a:solidFill>
                <a:schemeClr val="accent1"/>
              </a:solidFill>
              <a:ln w="12700" cap="flat" cmpd="sng" algn="ctr">
                <a:solidFill>
                  <a:srgbClr val="660066"/>
                </a:solidFill>
                <a:prstDash val="dash"/>
                <a:round/>
                <a:headEnd type="none" w="med" len="med"/>
                <a:tailEnd type="none" w="med" len="med"/>
              </a:ln>
              <a:effectLst/>
            </p:spPr>
          </p:cxnSp>
        </p:grpSp>
        <p:cxnSp>
          <p:nvCxnSpPr>
            <p:cNvPr id="42" name="Straight Connector 41"/>
            <p:cNvCxnSpPr/>
            <p:nvPr/>
          </p:nvCxnSpPr>
          <p:spPr bwMode="auto">
            <a:xfrm flipH="1" flipV="1">
              <a:off x="7384750" y="3292678"/>
              <a:ext cx="106048" cy="55459"/>
            </a:xfrm>
            <a:prstGeom prst="line">
              <a:avLst/>
            </a:prstGeom>
            <a:solidFill>
              <a:schemeClr val="accent1"/>
            </a:solidFill>
            <a:ln w="12700" cap="flat" cmpd="sng" algn="ctr">
              <a:solidFill>
                <a:srgbClr val="FF9900"/>
              </a:solidFill>
              <a:prstDash val="dash"/>
              <a:round/>
              <a:headEnd type="none" w="med" len="med"/>
              <a:tailEnd type="none" w="med" len="med"/>
            </a:ln>
            <a:effectLst/>
          </p:spPr>
        </p:cxnSp>
      </p:grpSp>
      <p:sp>
        <p:nvSpPr>
          <p:cNvPr id="3" name="Rectangle 2"/>
          <p:cNvSpPr/>
          <p:nvPr/>
        </p:nvSpPr>
        <p:spPr>
          <a:xfrm>
            <a:off x="0" y="6174587"/>
            <a:ext cx="2981325" cy="68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bwMode="auto">
          <a:xfrm flipH="1">
            <a:off x="7701738" y="1670835"/>
            <a:ext cx="826226" cy="259781"/>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67" name="Freeform 66"/>
          <p:cNvSpPr/>
          <p:nvPr/>
        </p:nvSpPr>
        <p:spPr>
          <a:xfrm rot="3086892" flipV="1">
            <a:off x="3391935" y="1980367"/>
            <a:ext cx="1419225" cy="629663"/>
          </a:xfrm>
          <a:custGeom>
            <a:avLst/>
            <a:gdLst>
              <a:gd name="connsiteX0" fmla="*/ 0 w 1419225"/>
              <a:gd name="connsiteY0" fmla="*/ 0 h 600075"/>
              <a:gd name="connsiteX1" fmla="*/ 504825 w 1419225"/>
              <a:gd name="connsiteY1" fmla="*/ 457200 h 600075"/>
              <a:gd name="connsiteX2" fmla="*/ 1419225 w 1419225"/>
              <a:gd name="connsiteY2" fmla="*/ 600075 h 600075"/>
            </a:gdLst>
            <a:ahLst/>
            <a:cxnLst>
              <a:cxn ang="0">
                <a:pos x="connsiteX0" y="connsiteY0"/>
              </a:cxn>
              <a:cxn ang="0">
                <a:pos x="connsiteX1" y="connsiteY1"/>
              </a:cxn>
              <a:cxn ang="0">
                <a:pos x="connsiteX2" y="connsiteY2"/>
              </a:cxn>
            </a:cxnLst>
            <a:rect l="l" t="t" r="r" b="b"/>
            <a:pathLst>
              <a:path w="1419225" h="600075">
                <a:moveTo>
                  <a:pt x="0" y="0"/>
                </a:moveTo>
                <a:cubicBezTo>
                  <a:pt x="134144" y="178594"/>
                  <a:pt x="268288" y="357188"/>
                  <a:pt x="504825" y="457200"/>
                </a:cubicBezTo>
                <a:cubicBezTo>
                  <a:pt x="741362" y="557212"/>
                  <a:pt x="1080293" y="578643"/>
                  <a:pt x="1419225" y="600075"/>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1568107">
            <a:off x="4917917" y="1448707"/>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
        <p:nvSpPr>
          <p:cNvPr id="47" name="Right Arrow 46"/>
          <p:cNvSpPr/>
          <p:nvPr/>
        </p:nvSpPr>
        <p:spPr>
          <a:xfrm rot="21568107">
            <a:off x="6444285" y="1449702"/>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5351774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1"/>
            <a:ext cx="9144000" cy="1028941"/>
          </a:xfrm>
        </p:spPr>
        <p:txBody>
          <a:bodyPr>
            <a:noAutofit/>
          </a:bodyPr>
          <a:lstStyle/>
          <a:p>
            <a:r>
              <a:rPr lang="en-US" sz="3200" dirty="0"/>
              <a:t>Goal: Synthesize a Quantum-Brain... </a:t>
            </a:r>
          </a:p>
        </p:txBody>
      </p:sp>
      <p:sp>
        <p:nvSpPr>
          <p:cNvPr id="4" name="Slide Number Placeholder 3"/>
          <p:cNvSpPr>
            <a:spLocks noGrp="1"/>
          </p:cNvSpPr>
          <p:nvPr>
            <p:ph type="sldNum" sz="quarter" idx="12"/>
          </p:nvPr>
        </p:nvSpPr>
        <p:spPr/>
        <p:txBody>
          <a:bodyPr/>
          <a:lstStyle/>
          <a:p>
            <a:fld id="{C2AF4A0F-07F7-4886-B721-FA4CA47F4D8B}" type="slidenum">
              <a:rPr lang="en-US" smtClean="0"/>
              <a:pPr/>
              <a:t>67</a:t>
            </a:fld>
            <a:endParaRPr lang="en-US" dirty="0"/>
          </a:p>
        </p:txBody>
      </p:sp>
      <p:pic>
        <p:nvPicPr>
          <p:cNvPr id="5" name="Picture 4"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t="18616" r="57232"/>
          <a:stretch/>
        </p:blipFill>
        <p:spPr>
          <a:xfrm rot="9347959">
            <a:off x="5493622" y="999629"/>
            <a:ext cx="633345" cy="557534"/>
          </a:xfrm>
          <a:prstGeom prst="rect">
            <a:avLst/>
          </a:prstGeom>
        </p:spPr>
      </p:pic>
      <p:pic>
        <p:nvPicPr>
          <p:cNvPr id="6" name="Picture 5" descr="Screen Shot 2015-09-23 at 9-23-15    10.22.57 AM.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6442">
            <a:off x="4023010" y="1102289"/>
            <a:ext cx="992504" cy="645915"/>
          </a:xfrm>
          <a:prstGeom prst="rect">
            <a:avLst/>
          </a:prstGeom>
        </p:spPr>
      </p:pic>
      <p:pic>
        <p:nvPicPr>
          <p:cNvPr id="14" name="Picture 1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184946" y="895053"/>
            <a:ext cx="957141" cy="995663"/>
          </a:xfrm>
          <a:prstGeom prst="rect">
            <a:avLst/>
          </a:prstGeom>
        </p:spPr>
      </p:pic>
      <p:pic>
        <p:nvPicPr>
          <p:cNvPr id="15" name="Picture 14" descr="posner_cluster_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0000">
            <a:off x="7090128" y="1244711"/>
            <a:ext cx="957141" cy="995663"/>
          </a:xfrm>
          <a:prstGeom prst="rect">
            <a:avLst/>
          </a:prstGeom>
        </p:spPr>
      </p:pic>
      <p:cxnSp>
        <p:nvCxnSpPr>
          <p:cNvPr id="16" name="Straight Connector 15"/>
          <p:cNvCxnSpPr/>
          <p:nvPr/>
        </p:nvCxnSpPr>
        <p:spPr bwMode="auto">
          <a:xfrm flipH="1">
            <a:off x="7490254" y="1471724"/>
            <a:ext cx="826226" cy="80770"/>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20" name="TextBox 19"/>
          <p:cNvSpPr txBox="1"/>
          <p:nvPr/>
        </p:nvSpPr>
        <p:spPr>
          <a:xfrm>
            <a:off x="109579" y="1136015"/>
            <a:ext cx="4605189" cy="1962076"/>
          </a:xfrm>
          <a:prstGeom prst="rect">
            <a:avLst/>
          </a:prstGeom>
          <a:noFill/>
        </p:spPr>
        <p:txBody>
          <a:bodyPr wrap="square" rtlCol="0">
            <a:spAutoFit/>
          </a:bodyPr>
          <a:lstStyle/>
          <a:p>
            <a:pPr marL="233363" indent="-233363">
              <a:spcAft>
                <a:spcPts val="900"/>
              </a:spcAft>
              <a:buFont typeface="+mj-lt"/>
              <a:buAutoNum type="arabicPeriod"/>
            </a:pPr>
            <a:r>
              <a:rPr lang="en-US" sz="1400" dirty="0">
                <a:solidFill>
                  <a:srgbClr val="660066"/>
                </a:solidFill>
              </a:rPr>
              <a:t>Generate spin entangled </a:t>
            </a:r>
            <a:r>
              <a:rPr lang="en-US" sz="1400" baseline="30000" dirty="0">
                <a:solidFill>
                  <a:srgbClr val="660066"/>
                </a:solidFill>
              </a:rPr>
              <a:t>31</a:t>
            </a:r>
            <a:r>
              <a:rPr lang="en-US" sz="1400" dirty="0">
                <a:solidFill>
                  <a:srgbClr val="660066"/>
                </a:solidFill>
              </a:rPr>
              <a:t>P</a:t>
            </a:r>
          </a:p>
          <a:p>
            <a:pPr marL="342900" indent="-342900">
              <a:spcAft>
                <a:spcPts val="900"/>
              </a:spcAft>
              <a:buFont typeface="+mj-lt"/>
              <a:buAutoNum type="arabicPeriod"/>
            </a:pPr>
            <a:r>
              <a:rPr lang="en-US" sz="1400" dirty="0">
                <a:solidFill>
                  <a:srgbClr val="660066"/>
                </a:solidFill>
              </a:rPr>
              <a:t>Ca</a:t>
            </a:r>
            <a:r>
              <a:rPr lang="en-US" sz="1400" baseline="30000" dirty="0">
                <a:solidFill>
                  <a:srgbClr val="660066"/>
                </a:solidFill>
              </a:rPr>
              <a:t>2+</a:t>
            </a:r>
            <a:r>
              <a:rPr lang="en-US" sz="1400" dirty="0">
                <a:solidFill>
                  <a:srgbClr val="660066"/>
                </a:solidFill>
              </a:rPr>
              <a:t> forms entangled Posners</a:t>
            </a:r>
          </a:p>
          <a:p>
            <a:pPr marL="233363" indent="-233363">
              <a:spcAft>
                <a:spcPts val="900"/>
              </a:spcAft>
              <a:buFont typeface="+mj-lt"/>
              <a:buAutoNum type="arabicPeriod"/>
            </a:pPr>
            <a:r>
              <a:rPr lang="en-US" sz="1400" dirty="0">
                <a:solidFill>
                  <a:srgbClr val="660066"/>
                </a:solidFill>
              </a:rPr>
              <a:t>Add Ca</a:t>
            </a:r>
            <a:r>
              <a:rPr lang="en-US" sz="1400" baseline="30000" dirty="0">
                <a:solidFill>
                  <a:srgbClr val="660066"/>
                </a:solidFill>
              </a:rPr>
              <a:t>2+</a:t>
            </a:r>
            <a:r>
              <a:rPr lang="en-US" sz="1400" dirty="0">
                <a:solidFill>
                  <a:srgbClr val="660066"/>
                </a:solidFill>
              </a:rPr>
              <a:t> fluorescence molecules</a:t>
            </a:r>
          </a:p>
          <a:p>
            <a:pPr marL="233363" indent="-233363">
              <a:spcAft>
                <a:spcPts val="900"/>
              </a:spcAft>
              <a:buFont typeface="+mj-lt"/>
              <a:buAutoNum type="arabicPeriod"/>
            </a:pPr>
            <a:r>
              <a:rPr lang="en-US" sz="1400" dirty="0">
                <a:solidFill>
                  <a:srgbClr val="660066"/>
                </a:solidFill>
              </a:rPr>
              <a:t>Separate into separate samples</a:t>
            </a:r>
          </a:p>
          <a:p>
            <a:pPr marL="233363" indent="-233363">
              <a:spcAft>
                <a:spcPts val="900"/>
              </a:spcAft>
              <a:buFont typeface="+mj-lt"/>
              <a:buAutoNum type="arabicPeriod"/>
            </a:pPr>
            <a:endParaRPr lang="en-US" sz="1400" dirty="0">
              <a:solidFill>
                <a:srgbClr val="660066"/>
              </a:solidFill>
            </a:endParaRPr>
          </a:p>
          <a:p>
            <a:pPr>
              <a:spcAft>
                <a:spcPts val="900"/>
              </a:spcAft>
            </a:pPr>
            <a:endParaRPr lang="en-US" sz="1400" dirty="0">
              <a:solidFill>
                <a:srgbClr val="660066"/>
              </a:solidFill>
            </a:endParaRPr>
          </a:p>
        </p:txBody>
      </p:sp>
      <p:pic>
        <p:nvPicPr>
          <p:cNvPr id="21" name="Picture 20"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l="59545" t="-5" b="15065"/>
          <a:stretch/>
        </p:blipFill>
        <p:spPr>
          <a:xfrm>
            <a:off x="5921539" y="1598044"/>
            <a:ext cx="599110" cy="581891"/>
          </a:xfrm>
          <a:prstGeom prst="rect">
            <a:avLst/>
          </a:prstGeom>
        </p:spPr>
      </p:pic>
      <p:cxnSp>
        <p:nvCxnSpPr>
          <p:cNvPr id="22" name="Straight Connector 21"/>
          <p:cNvCxnSpPr/>
          <p:nvPr/>
        </p:nvCxnSpPr>
        <p:spPr bwMode="auto">
          <a:xfrm flipH="1" flipV="1">
            <a:off x="5835233" y="1337557"/>
            <a:ext cx="385861" cy="594784"/>
          </a:xfrm>
          <a:prstGeom prst="line">
            <a:avLst/>
          </a:prstGeom>
          <a:solidFill>
            <a:schemeClr val="accent1"/>
          </a:solidFill>
          <a:ln w="12700" cap="flat" cmpd="sng" algn="ctr">
            <a:solidFill>
              <a:srgbClr val="FF9900"/>
            </a:solidFill>
            <a:prstDash val="dash"/>
            <a:round/>
            <a:headEnd type="none" w="med" len="med"/>
            <a:tailEnd type="none" w="med" len="med"/>
          </a:ln>
          <a:effectLst/>
        </p:spPr>
      </p:cxnSp>
      <p:sp>
        <p:nvSpPr>
          <p:cNvPr id="3" name="Rectangle 2"/>
          <p:cNvSpPr/>
          <p:nvPr/>
        </p:nvSpPr>
        <p:spPr>
          <a:xfrm>
            <a:off x="0" y="6174587"/>
            <a:ext cx="2981325" cy="68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bwMode="auto">
          <a:xfrm flipH="1">
            <a:off x="7701738" y="1670835"/>
            <a:ext cx="826226" cy="259781"/>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46" name="Right Arrow 45"/>
          <p:cNvSpPr/>
          <p:nvPr/>
        </p:nvSpPr>
        <p:spPr>
          <a:xfrm rot="21568107">
            <a:off x="4917917" y="1448707"/>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
        <p:nvSpPr>
          <p:cNvPr id="47" name="Right Arrow 46"/>
          <p:cNvSpPr/>
          <p:nvPr/>
        </p:nvSpPr>
        <p:spPr>
          <a:xfrm rot="21568107">
            <a:off x="6444285" y="1449702"/>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grpSp>
        <p:nvGrpSpPr>
          <p:cNvPr id="36" name="Group 35"/>
          <p:cNvGrpSpPr/>
          <p:nvPr/>
        </p:nvGrpSpPr>
        <p:grpSpPr>
          <a:xfrm>
            <a:off x="4653067" y="2534072"/>
            <a:ext cx="1704237" cy="4134536"/>
            <a:chOff x="7146658" y="2401156"/>
            <a:chExt cx="1704237" cy="4134536"/>
          </a:xfrm>
        </p:grpSpPr>
        <p:grpSp>
          <p:nvGrpSpPr>
            <p:cNvPr id="37" name="Group 36"/>
            <p:cNvGrpSpPr/>
            <p:nvPr/>
          </p:nvGrpSpPr>
          <p:grpSpPr>
            <a:xfrm>
              <a:off x="7146658" y="2401156"/>
              <a:ext cx="1704237" cy="4134536"/>
              <a:chOff x="7146658" y="2401156"/>
              <a:chExt cx="1704237" cy="4134536"/>
            </a:xfrm>
          </p:grpSpPr>
          <p:grpSp>
            <p:nvGrpSpPr>
              <p:cNvPr id="48" name="Group 47"/>
              <p:cNvGrpSpPr/>
              <p:nvPr/>
            </p:nvGrpSpPr>
            <p:grpSpPr>
              <a:xfrm>
                <a:off x="7146658" y="2401156"/>
                <a:ext cx="734202" cy="3023286"/>
                <a:chOff x="4766782" y="1363287"/>
                <a:chExt cx="1126935" cy="4640482"/>
              </a:xfrm>
            </p:grpSpPr>
            <p:pic>
              <p:nvPicPr>
                <p:cNvPr id="68" name="Picture 67" descr="Screen Shot 2015-10-27 at 10-27-15    9.10.05 PM.png"/>
                <p:cNvPicPr>
                  <a:picLocks noChangeAspect="1"/>
                </p:cNvPicPr>
                <p:nvPr/>
              </p:nvPicPr>
              <p:blipFill rotWithShape="1">
                <a:blip r:embed="rId5">
                  <a:extLst>
                    <a:ext uri="{28A0092B-C50C-407E-A947-70E740481C1C}">
                      <a14:useLocalDpi xmlns:a14="http://schemas.microsoft.com/office/drawing/2010/main" val="0"/>
                    </a:ext>
                  </a:extLst>
                </a:blip>
                <a:srcRect t="8963" r="64471"/>
                <a:stretch/>
              </p:blipFill>
              <p:spPr>
                <a:xfrm>
                  <a:off x="4766782" y="1363287"/>
                  <a:ext cx="1126935" cy="4640482"/>
                </a:xfrm>
                <a:prstGeom prst="rect">
                  <a:avLst/>
                </a:prstGeom>
              </p:spPr>
            </p:pic>
            <p:sp>
              <p:nvSpPr>
                <p:cNvPr id="69" name="Rectangle 68"/>
                <p:cNvSpPr/>
                <p:nvPr/>
              </p:nvSpPr>
              <p:spPr>
                <a:xfrm>
                  <a:off x="5776101" y="2743160"/>
                  <a:ext cx="108070" cy="268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8116693" y="3512406"/>
                <a:ext cx="734202" cy="3023286"/>
                <a:chOff x="4766788" y="1363287"/>
                <a:chExt cx="1126936" cy="4640482"/>
              </a:xfrm>
            </p:grpSpPr>
            <p:pic>
              <p:nvPicPr>
                <p:cNvPr id="65" name="Picture 64" descr="Screen Shot 2015-10-27 at 10-27-15    9.10.05 PM.png"/>
                <p:cNvPicPr>
                  <a:picLocks noChangeAspect="1"/>
                </p:cNvPicPr>
                <p:nvPr/>
              </p:nvPicPr>
              <p:blipFill rotWithShape="1">
                <a:blip r:embed="rId5">
                  <a:extLst>
                    <a:ext uri="{28A0092B-C50C-407E-A947-70E740481C1C}">
                      <a14:useLocalDpi xmlns:a14="http://schemas.microsoft.com/office/drawing/2010/main" val="0"/>
                    </a:ext>
                  </a:extLst>
                </a:blip>
                <a:srcRect t="8963" r="64471"/>
                <a:stretch/>
              </p:blipFill>
              <p:spPr>
                <a:xfrm>
                  <a:off x="4766788" y="1363287"/>
                  <a:ext cx="1126936" cy="4640482"/>
                </a:xfrm>
                <a:prstGeom prst="rect">
                  <a:avLst/>
                </a:prstGeom>
              </p:spPr>
            </p:pic>
            <p:sp>
              <p:nvSpPr>
                <p:cNvPr id="66" name="Rectangle 65"/>
                <p:cNvSpPr/>
                <p:nvPr/>
              </p:nvSpPr>
              <p:spPr>
                <a:xfrm>
                  <a:off x="5776099" y="2754344"/>
                  <a:ext cx="116569" cy="26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44927" y="3163216"/>
                <a:ext cx="223832" cy="232840"/>
              </a:xfrm>
              <a:prstGeom prst="rect">
                <a:avLst/>
              </a:prstGeom>
            </p:spPr>
          </p:pic>
          <p:pic>
            <p:nvPicPr>
              <p:cNvPr id="51" name="Picture 50"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27967" y="3612698"/>
                <a:ext cx="223832" cy="232840"/>
              </a:xfrm>
              <a:prstGeom prst="rect">
                <a:avLst/>
              </a:prstGeom>
            </p:spPr>
          </p:pic>
          <p:pic>
            <p:nvPicPr>
              <p:cNvPr id="52" name="Picture 51"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9650" y="3975168"/>
                <a:ext cx="223832" cy="232840"/>
              </a:xfrm>
              <a:prstGeom prst="rect">
                <a:avLst/>
              </a:prstGeom>
            </p:spPr>
          </p:pic>
          <p:pic>
            <p:nvPicPr>
              <p:cNvPr id="53" name="Picture 52"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61648" y="4195101"/>
                <a:ext cx="223832" cy="232840"/>
              </a:xfrm>
              <a:prstGeom prst="rect">
                <a:avLst/>
              </a:prstGeom>
            </p:spPr>
          </p:pic>
          <p:pic>
            <p:nvPicPr>
              <p:cNvPr id="54" name="Picture 53"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01842" y="4495501"/>
                <a:ext cx="223832" cy="232840"/>
              </a:xfrm>
              <a:prstGeom prst="rect">
                <a:avLst/>
              </a:prstGeom>
            </p:spPr>
          </p:pic>
          <p:pic>
            <p:nvPicPr>
              <p:cNvPr id="55" name="Picture 54"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99980" y="2906196"/>
                <a:ext cx="223832" cy="232840"/>
              </a:xfrm>
              <a:prstGeom prst="rect">
                <a:avLst/>
              </a:prstGeom>
            </p:spPr>
          </p:pic>
          <p:pic>
            <p:nvPicPr>
              <p:cNvPr id="57" name="Picture 56"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97683" y="4292924"/>
                <a:ext cx="223832" cy="232840"/>
              </a:xfrm>
              <a:prstGeom prst="rect">
                <a:avLst/>
              </a:prstGeom>
            </p:spPr>
          </p:pic>
          <p:pic>
            <p:nvPicPr>
              <p:cNvPr id="58" name="Picture 57"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33561" y="4801491"/>
                <a:ext cx="223832" cy="232840"/>
              </a:xfrm>
              <a:prstGeom prst="rect">
                <a:avLst/>
              </a:prstGeom>
            </p:spPr>
          </p:pic>
          <p:pic>
            <p:nvPicPr>
              <p:cNvPr id="59" name="Picture 58"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506527" y="5199999"/>
                <a:ext cx="223832" cy="232840"/>
              </a:xfrm>
              <a:prstGeom prst="rect">
                <a:avLst/>
              </a:prstGeom>
            </p:spPr>
          </p:pic>
          <p:pic>
            <p:nvPicPr>
              <p:cNvPr id="60" name="Picture 59"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490759" y="5802171"/>
                <a:ext cx="223832" cy="232840"/>
              </a:xfrm>
              <a:prstGeom prst="rect">
                <a:avLst/>
              </a:prstGeom>
            </p:spPr>
          </p:pic>
          <p:cxnSp>
            <p:nvCxnSpPr>
              <p:cNvPr id="61" name="Straight Connector 60"/>
              <p:cNvCxnSpPr/>
              <p:nvPr/>
            </p:nvCxnSpPr>
            <p:spPr bwMode="auto">
              <a:xfrm flipV="1">
                <a:off x="7568400" y="3062516"/>
                <a:ext cx="81534" cy="606671"/>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62" name="Straight Connector 61"/>
              <p:cNvCxnSpPr>
                <a:stCxn id="53" idx="3"/>
                <a:endCxn id="39" idx="1"/>
              </p:cNvCxnSpPr>
              <p:nvPr/>
            </p:nvCxnSpPr>
            <p:spPr>
              <a:xfrm>
                <a:off x="7570486" y="4367479"/>
                <a:ext cx="778068" cy="1088785"/>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63" name="Straight Connector 62"/>
              <p:cNvCxnSpPr>
                <a:stCxn id="54" idx="3"/>
                <a:endCxn id="59" idx="1"/>
              </p:cNvCxnSpPr>
              <p:nvPr/>
            </p:nvCxnSpPr>
            <p:spPr>
              <a:xfrm>
                <a:off x="7610680" y="4667879"/>
                <a:ext cx="910841" cy="592582"/>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64" name="Straight Connector 63"/>
              <p:cNvCxnSpPr>
                <a:endCxn id="58" idx="1"/>
              </p:cNvCxnSpPr>
              <p:nvPr/>
            </p:nvCxnSpPr>
            <p:spPr>
              <a:xfrm>
                <a:off x="7722618" y="4198571"/>
                <a:ext cx="625937" cy="663382"/>
              </a:xfrm>
              <a:prstGeom prst="line">
                <a:avLst/>
              </a:prstGeom>
              <a:solidFill>
                <a:schemeClr val="accent1"/>
              </a:solidFill>
              <a:ln w="12700" cap="flat" cmpd="sng" algn="ctr">
                <a:solidFill>
                  <a:srgbClr val="660066"/>
                </a:solidFill>
                <a:prstDash val="dash"/>
                <a:round/>
                <a:headEnd type="none" w="med" len="med"/>
                <a:tailEnd type="none" w="med" len="med"/>
              </a:ln>
              <a:effectLst/>
            </p:spPr>
          </p:cxnSp>
        </p:grpSp>
        <p:pic>
          <p:nvPicPr>
            <p:cNvPr id="39" name="Picture 38" descr="posner_cluster_c.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33560" y="5395802"/>
              <a:ext cx="223832" cy="232840"/>
            </a:xfrm>
            <a:prstGeom prst="rect">
              <a:avLst/>
            </a:prstGeom>
          </p:spPr>
        </p:pic>
        <p:cxnSp>
          <p:nvCxnSpPr>
            <p:cNvPr id="40" name="Straight Connector 39"/>
            <p:cNvCxnSpPr/>
            <p:nvPr/>
          </p:nvCxnSpPr>
          <p:spPr bwMode="auto">
            <a:xfrm flipH="1" flipV="1">
              <a:off x="7384750" y="3292678"/>
              <a:ext cx="106048" cy="55459"/>
            </a:xfrm>
            <a:prstGeom prst="line">
              <a:avLst/>
            </a:prstGeom>
            <a:solidFill>
              <a:schemeClr val="accent1"/>
            </a:solidFill>
            <a:ln w="12700" cap="flat" cmpd="sng" algn="ctr">
              <a:solidFill>
                <a:srgbClr val="FF9900"/>
              </a:solidFill>
              <a:prstDash val="dash"/>
              <a:round/>
              <a:headEnd type="none" w="med" len="med"/>
              <a:tailEnd type="none" w="med" len="med"/>
            </a:ln>
            <a:effectLst/>
          </p:spPr>
        </p:cxnSp>
      </p:grpSp>
    </p:spTree>
    <p:extLst>
      <p:ext uri="{BB962C8B-B14F-4D97-AF65-F5344CB8AC3E}">
        <p14:creationId xmlns:p14="http://schemas.microsoft.com/office/powerpoint/2010/main" val="94058902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1"/>
            <a:ext cx="9144000" cy="1028941"/>
          </a:xfrm>
        </p:spPr>
        <p:txBody>
          <a:bodyPr>
            <a:noAutofit/>
          </a:bodyPr>
          <a:lstStyle/>
          <a:p>
            <a:r>
              <a:rPr lang="en-US" sz="3200" dirty="0"/>
              <a:t>Goal: Synthesize a Quantum-Brain... </a:t>
            </a:r>
          </a:p>
        </p:txBody>
      </p:sp>
      <p:pic>
        <p:nvPicPr>
          <p:cNvPr id="5" name="Picture 4"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t="18616" r="57232"/>
          <a:stretch/>
        </p:blipFill>
        <p:spPr>
          <a:xfrm rot="9347959">
            <a:off x="5493622" y="999629"/>
            <a:ext cx="633345" cy="557534"/>
          </a:xfrm>
          <a:prstGeom prst="rect">
            <a:avLst/>
          </a:prstGeom>
        </p:spPr>
      </p:pic>
      <p:pic>
        <p:nvPicPr>
          <p:cNvPr id="6" name="Picture 5" descr="Screen Shot 2015-09-23 at 9-23-15    10.22.57 AM.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6442">
            <a:off x="4023010" y="1102289"/>
            <a:ext cx="992504" cy="645915"/>
          </a:xfrm>
          <a:prstGeom prst="rect">
            <a:avLst/>
          </a:prstGeom>
        </p:spPr>
      </p:pic>
      <p:pic>
        <p:nvPicPr>
          <p:cNvPr id="14" name="Picture 1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184946" y="895053"/>
            <a:ext cx="957141" cy="995663"/>
          </a:xfrm>
          <a:prstGeom prst="rect">
            <a:avLst/>
          </a:prstGeom>
        </p:spPr>
      </p:pic>
      <p:pic>
        <p:nvPicPr>
          <p:cNvPr id="15" name="Picture 14" descr="posner_cluster_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0000">
            <a:off x="7090128" y="1244711"/>
            <a:ext cx="957141" cy="995663"/>
          </a:xfrm>
          <a:prstGeom prst="rect">
            <a:avLst/>
          </a:prstGeom>
        </p:spPr>
      </p:pic>
      <p:cxnSp>
        <p:nvCxnSpPr>
          <p:cNvPr id="16" name="Straight Connector 15"/>
          <p:cNvCxnSpPr/>
          <p:nvPr/>
        </p:nvCxnSpPr>
        <p:spPr bwMode="auto">
          <a:xfrm flipH="1">
            <a:off x="7490254" y="1471724"/>
            <a:ext cx="826226" cy="80770"/>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20" name="TextBox 19"/>
          <p:cNvSpPr txBox="1"/>
          <p:nvPr/>
        </p:nvSpPr>
        <p:spPr>
          <a:xfrm>
            <a:off x="109579" y="1136015"/>
            <a:ext cx="4605189" cy="3616374"/>
          </a:xfrm>
          <a:prstGeom prst="rect">
            <a:avLst/>
          </a:prstGeom>
          <a:noFill/>
        </p:spPr>
        <p:txBody>
          <a:bodyPr wrap="square" rtlCol="0">
            <a:spAutoFit/>
          </a:bodyPr>
          <a:lstStyle/>
          <a:p>
            <a:pPr marL="233363" indent="-233363">
              <a:spcAft>
                <a:spcPts val="900"/>
              </a:spcAft>
              <a:buFont typeface="+mj-lt"/>
              <a:buAutoNum type="arabicPeriod"/>
            </a:pPr>
            <a:r>
              <a:rPr lang="en-US" sz="1400" dirty="0">
                <a:solidFill>
                  <a:srgbClr val="660066"/>
                </a:solidFill>
              </a:rPr>
              <a:t>Generate spin entangled </a:t>
            </a:r>
            <a:r>
              <a:rPr lang="en-US" sz="1400" baseline="30000" dirty="0">
                <a:solidFill>
                  <a:srgbClr val="660066"/>
                </a:solidFill>
              </a:rPr>
              <a:t>31</a:t>
            </a:r>
            <a:r>
              <a:rPr lang="en-US" sz="1400" dirty="0">
                <a:solidFill>
                  <a:srgbClr val="660066"/>
                </a:solidFill>
              </a:rPr>
              <a:t>P</a:t>
            </a:r>
          </a:p>
          <a:p>
            <a:pPr marL="342900" indent="-342900">
              <a:spcAft>
                <a:spcPts val="900"/>
              </a:spcAft>
              <a:buFont typeface="+mj-lt"/>
              <a:buAutoNum type="arabicPeriod"/>
            </a:pPr>
            <a:r>
              <a:rPr lang="en-US" sz="1400" dirty="0">
                <a:solidFill>
                  <a:srgbClr val="660066"/>
                </a:solidFill>
              </a:rPr>
              <a:t>Ca</a:t>
            </a:r>
            <a:r>
              <a:rPr lang="en-US" sz="1400" baseline="30000" dirty="0">
                <a:solidFill>
                  <a:srgbClr val="660066"/>
                </a:solidFill>
              </a:rPr>
              <a:t>2+</a:t>
            </a:r>
            <a:r>
              <a:rPr lang="en-US" sz="1400" dirty="0">
                <a:solidFill>
                  <a:srgbClr val="660066"/>
                </a:solidFill>
              </a:rPr>
              <a:t> forms entangled Posners</a:t>
            </a:r>
          </a:p>
          <a:p>
            <a:pPr marL="233363" indent="-233363">
              <a:spcAft>
                <a:spcPts val="900"/>
              </a:spcAft>
              <a:buFont typeface="+mj-lt"/>
              <a:buAutoNum type="arabicPeriod"/>
            </a:pPr>
            <a:r>
              <a:rPr lang="en-US" sz="1400" dirty="0">
                <a:solidFill>
                  <a:srgbClr val="660066"/>
                </a:solidFill>
              </a:rPr>
              <a:t>Add Ca</a:t>
            </a:r>
            <a:r>
              <a:rPr lang="en-US" sz="1400" baseline="30000" dirty="0">
                <a:solidFill>
                  <a:srgbClr val="660066"/>
                </a:solidFill>
              </a:rPr>
              <a:t>2+</a:t>
            </a:r>
            <a:r>
              <a:rPr lang="en-US" sz="1400" dirty="0">
                <a:solidFill>
                  <a:srgbClr val="660066"/>
                </a:solidFill>
              </a:rPr>
              <a:t> fluorescence molecules</a:t>
            </a:r>
          </a:p>
          <a:p>
            <a:pPr marL="233363" indent="-233363">
              <a:spcAft>
                <a:spcPts val="900"/>
              </a:spcAft>
              <a:buFont typeface="+mj-lt"/>
              <a:buAutoNum type="arabicPeriod"/>
            </a:pPr>
            <a:r>
              <a:rPr lang="en-US" sz="1400" dirty="0">
                <a:solidFill>
                  <a:srgbClr val="660066"/>
                </a:solidFill>
              </a:rPr>
              <a:t>Separate into separate samples</a:t>
            </a:r>
          </a:p>
          <a:p>
            <a:pPr marL="233363" indent="-233363">
              <a:spcAft>
                <a:spcPts val="900"/>
              </a:spcAft>
              <a:buFont typeface="+mj-lt"/>
              <a:buAutoNum type="arabicPeriod"/>
            </a:pPr>
            <a:r>
              <a:rPr lang="en-US" sz="1400" dirty="0">
                <a:solidFill>
                  <a:srgbClr val="660066"/>
                </a:solidFill>
              </a:rPr>
              <a:t>Acidify: dissolve Posners, measure fluorescence</a:t>
            </a: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p:txBody>
      </p:sp>
      <p:pic>
        <p:nvPicPr>
          <p:cNvPr id="21" name="Picture 20"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l="59545" t="-5" b="15065"/>
          <a:stretch/>
        </p:blipFill>
        <p:spPr>
          <a:xfrm>
            <a:off x="5921539" y="1598044"/>
            <a:ext cx="599110" cy="581891"/>
          </a:xfrm>
          <a:prstGeom prst="rect">
            <a:avLst/>
          </a:prstGeom>
        </p:spPr>
      </p:pic>
      <p:cxnSp>
        <p:nvCxnSpPr>
          <p:cNvPr id="22" name="Straight Connector 21"/>
          <p:cNvCxnSpPr/>
          <p:nvPr/>
        </p:nvCxnSpPr>
        <p:spPr bwMode="auto">
          <a:xfrm flipH="1" flipV="1">
            <a:off x="5835233" y="1337557"/>
            <a:ext cx="385861" cy="594784"/>
          </a:xfrm>
          <a:prstGeom prst="line">
            <a:avLst/>
          </a:prstGeom>
          <a:solidFill>
            <a:schemeClr val="accent1"/>
          </a:solidFill>
          <a:ln w="12700" cap="flat" cmpd="sng" algn="ctr">
            <a:solidFill>
              <a:srgbClr val="FF9900"/>
            </a:solidFill>
            <a:prstDash val="dash"/>
            <a:round/>
            <a:headEnd type="none" w="med" len="med"/>
            <a:tailEnd type="none" w="med" len="med"/>
          </a:ln>
          <a:effectLst/>
        </p:spPr>
      </p:cxnSp>
      <p:sp>
        <p:nvSpPr>
          <p:cNvPr id="3" name="Rectangle 2"/>
          <p:cNvSpPr/>
          <p:nvPr/>
        </p:nvSpPr>
        <p:spPr>
          <a:xfrm>
            <a:off x="0" y="6174587"/>
            <a:ext cx="2981325" cy="68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bwMode="auto">
          <a:xfrm flipH="1">
            <a:off x="7701738" y="1670835"/>
            <a:ext cx="826226" cy="259781"/>
          </a:xfrm>
          <a:prstGeom prst="line">
            <a:avLst/>
          </a:prstGeom>
          <a:solidFill>
            <a:schemeClr val="accent1"/>
          </a:solidFill>
          <a:ln w="12700" cap="flat" cmpd="sng" algn="ctr">
            <a:solidFill>
              <a:srgbClr val="660066"/>
            </a:solidFill>
            <a:prstDash val="dash"/>
            <a:round/>
            <a:headEnd type="none" w="med" len="med"/>
            <a:tailEnd type="none" w="med" len="med"/>
          </a:ln>
          <a:effectLst/>
        </p:spPr>
      </p:cxnSp>
      <p:pic>
        <p:nvPicPr>
          <p:cNvPr id="48" name="Picture 47" descr="Screen Shot 2016-01-12 at 1-12-16    11.23.0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616" y="3841584"/>
            <a:ext cx="983470" cy="979805"/>
          </a:xfrm>
          <a:prstGeom prst="rect">
            <a:avLst/>
          </a:prstGeom>
        </p:spPr>
      </p:pic>
      <p:pic>
        <p:nvPicPr>
          <p:cNvPr id="49" name="Picture 48" descr="Screen Shot 2016-01-12 at 1-12-16    11.23.0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228" y="2445789"/>
            <a:ext cx="983470" cy="979805"/>
          </a:xfrm>
          <a:prstGeom prst="rect">
            <a:avLst/>
          </a:prstGeom>
        </p:spPr>
      </p:pic>
      <p:grpSp>
        <p:nvGrpSpPr>
          <p:cNvPr id="50" name="Group 49"/>
          <p:cNvGrpSpPr/>
          <p:nvPr/>
        </p:nvGrpSpPr>
        <p:grpSpPr>
          <a:xfrm>
            <a:off x="4653067" y="2534072"/>
            <a:ext cx="1704237" cy="4134536"/>
            <a:chOff x="7146658" y="2401156"/>
            <a:chExt cx="1704237" cy="4134536"/>
          </a:xfrm>
        </p:grpSpPr>
        <p:grpSp>
          <p:nvGrpSpPr>
            <p:cNvPr id="51" name="Group 50"/>
            <p:cNvGrpSpPr/>
            <p:nvPr/>
          </p:nvGrpSpPr>
          <p:grpSpPr>
            <a:xfrm>
              <a:off x="7146658" y="2401156"/>
              <a:ext cx="1704237" cy="4134536"/>
              <a:chOff x="7146658" y="2401156"/>
              <a:chExt cx="1704237" cy="4134536"/>
            </a:xfrm>
          </p:grpSpPr>
          <p:grpSp>
            <p:nvGrpSpPr>
              <p:cNvPr id="59" name="Group 58"/>
              <p:cNvGrpSpPr/>
              <p:nvPr/>
            </p:nvGrpSpPr>
            <p:grpSpPr>
              <a:xfrm>
                <a:off x="7146658" y="2401156"/>
                <a:ext cx="734202" cy="3023286"/>
                <a:chOff x="4766782" y="1363287"/>
                <a:chExt cx="1126935" cy="4640482"/>
              </a:xfrm>
            </p:grpSpPr>
            <p:pic>
              <p:nvPicPr>
                <p:cNvPr id="77" name="Picture 76" descr="Screen Shot 2015-10-27 at 10-27-15    9.10.05 PM.png"/>
                <p:cNvPicPr>
                  <a:picLocks noChangeAspect="1"/>
                </p:cNvPicPr>
                <p:nvPr/>
              </p:nvPicPr>
              <p:blipFill rotWithShape="1">
                <a:blip r:embed="rId6">
                  <a:extLst>
                    <a:ext uri="{28A0092B-C50C-407E-A947-70E740481C1C}">
                      <a14:useLocalDpi xmlns:a14="http://schemas.microsoft.com/office/drawing/2010/main" val="0"/>
                    </a:ext>
                  </a:extLst>
                </a:blip>
                <a:srcRect t="8963" r="64471"/>
                <a:stretch/>
              </p:blipFill>
              <p:spPr>
                <a:xfrm>
                  <a:off x="4766782" y="1363287"/>
                  <a:ext cx="1126935" cy="4640482"/>
                </a:xfrm>
                <a:prstGeom prst="rect">
                  <a:avLst/>
                </a:prstGeom>
              </p:spPr>
            </p:pic>
            <p:sp>
              <p:nvSpPr>
                <p:cNvPr id="78" name="Rectangle 77"/>
                <p:cNvSpPr/>
                <p:nvPr/>
              </p:nvSpPr>
              <p:spPr>
                <a:xfrm>
                  <a:off x="5776101" y="2743160"/>
                  <a:ext cx="108070" cy="268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8116693" y="3512406"/>
                <a:ext cx="734202" cy="3023286"/>
                <a:chOff x="4766788" y="1363287"/>
                <a:chExt cx="1126936" cy="4640482"/>
              </a:xfrm>
            </p:grpSpPr>
            <p:pic>
              <p:nvPicPr>
                <p:cNvPr id="75" name="Picture 74" descr="Screen Shot 2015-10-27 at 10-27-15    9.10.05 PM.png"/>
                <p:cNvPicPr>
                  <a:picLocks noChangeAspect="1"/>
                </p:cNvPicPr>
                <p:nvPr/>
              </p:nvPicPr>
              <p:blipFill rotWithShape="1">
                <a:blip r:embed="rId6">
                  <a:extLst>
                    <a:ext uri="{28A0092B-C50C-407E-A947-70E740481C1C}">
                      <a14:useLocalDpi xmlns:a14="http://schemas.microsoft.com/office/drawing/2010/main" val="0"/>
                    </a:ext>
                  </a:extLst>
                </a:blip>
                <a:srcRect t="8963" r="64471"/>
                <a:stretch/>
              </p:blipFill>
              <p:spPr>
                <a:xfrm>
                  <a:off x="4766788" y="1363287"/>
                  <a:ext cx="1126936" cy="4640482"/>
                </a:xfrm>
                <a:prstGeom prst="rect">
                  <a:avLst/>
                </a:prstGeom>
              </p:spPr>
            </p:pic>
            <p:sp>
              <p:nvSpPr>
                <p:cNvPr id="76" name="Rectangle 75"/>
                <p:cNvSpPr/>
                <p:nvPr/>
              </p:nvSpPr>
              <p:spPr>
                <a:xfrm>
                  <a:off x="5776099" y="2754344"/>
                  <a:ext cx="116569" cy="26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44927" y="3163216"/>
                <a:ext cx="223832" cy="232840"/>
              </a:xfrm>
              <a:prstGeom prst="rect">
                <a:avLst/>
              </a:prstGeom>
            </p:spPr>
          </p:pic>
          <p:pic>
            <p:nvPicPr>
              <p:cNvPr id="62" name="Picture 61"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27967" y="3612698"/>
                <a:ext cx="223832" cy="232840"/>
              </a:xfrm>
              <a:prstGeom prst="rect">
                <a:avLst/>
              </a:prstGeom>
            </p:spPr>
          </p:pic>
          <p:pic>
            <p:nvPicPr>
              <p:cNvPr id="63" name="Picture 62"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9650" y="3975168"/>
                <a:ext cx="223832" cy="232840"/>
              </a:xfrm>
              <a:prstGeom prst="rect">
                <a:avLst/>
              </a:prstGeom>
            </p:spPr>
          </p:pic>
          <p:pic>
            <p:nvPicPr>
              <p:cNvPr id="64" name="Picture 63"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61648" y="4195101"/>
                <a:ext cx="223832" cy="232840"/>
              </a:xfrm>
              <a:prstGeom prst="rect">
                <a:avLst/>
              </a:prstGeom>
            </p:spPr>
          </p:pic>
          <p:pic>
            <p:nvPicPr>
              <p:cNvPr id="65" name="Picture 64"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01842" y="4495501"/>
                <a:ext cx="223832" cy="232840"/>
              </a:xfrm>
              <a:prstGeom prst="rect">
                <a:avLst/>
              </a:prstGeom>
            </p:spPr>
          </p:pic>
          <p:pic>
            <p:nvPicPr>
              <p:cNvPr id="66" name="Picture 65"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99980" y="2906196"/>
                <a:ext cx="223832" cy="232840"/>
              </a:xfrm>
              <a:prstGeom prst="rect">
                <a:avLst/>
              </a:prstGeom>
            </p:spPr>
          </p:pic>
          <p:pic>
            <p:nvPicPr>
              <p:cNvPr id="67" name="Picture 66"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97683" y="4292924"/>
                <a:ext cx="223832" cy="232840"/>
              </a:xfrm>
              <a:prstGeom prst="rect">
                <a:avLst/>
              </a:prstGeom>
            </p:spPr>
          </p:pic>
          <p:pic>
            <p:nvPicPr>
              <p:cNvPr id="68" name="Picture 67"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33561" y="4801491"/>
                <a:ext cx="223832" cy="232840"/>
              </a:xfrm>
              <a:prstGeom prst="rect">
                <a:avLst/>
              </a:prstGeom>
            </p:spPr>
          </p:pic>
          <p:pic>
            <p:nvPicPr>
              <p:cNvPr id="69" name="Picture 68"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506527" y="5199999"/>
                <a:ext cx="223832" cy="232840"/>
              </a:xfrm>
              <a:prstGeom prst="rect">
                <a:avLst/>
              </a:prstGeom>
            </p:spPr>
          </p:pic>
          <p:pic>
            <p:nvPicPr>
              <p:cNvPr id="70" name="Picture 69"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490759" y="5802171"/>
                <a:ext cx="223832" cy="232840"/>
              </a:xfrm>
              <a:prstGeom prst="rect">
                <a:avLst/>
              </a:prstGeom>
            </p:spPr>
          </p:pic>
          <p:cxnSp>
            <p:nvCxnSpPr>
              <p:cNvPr id="71" name="Straight Connector 70"/>
              <p:cNvCxnSpPr/>
              <p:nvPr/>
            </p:nvCxnSpPr>
            <p:spPr bwMode="auto">
              <a:xfrm flipV="1">
                <a:off x="7568400" y="3062516"/>
                <a:ext cx="81534" cy="606671"/>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72" name="Straight Connector 71"/>
              <p:cNvCxnSpPr>
                <a:stCxn id="64" idx="3"/>
                <a:endCxn id="57" idx="1"/>
              </p:cNvCxnSpPr>
              <p:nvPr/>
            </p:nvCxnSpPr>
            <p:spPr>
              <a:xfrm>
                <a:off x="7570486" y="4367479"/>
                <a:ext cx="778068" cy="1088785"/>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73" name="Straight Connector 72"/>
              <p:cNvCxnSpPr>
                <a:stCxn id="65" idx="3"/>
                <a:endCxn id="69" idx="1"/>
              </p:cNvCxnSpPr>
              <p:nvPr/>
            </p:nvCxnSpPr>
            <p:spPr>
              <a:xfrm>
                <a:off x="7610680" y="4667879"/>
                <a:ext cx="910841" cy="592582"/>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74" name="Straight Connector 73"/>
              <p:cNvCxnSpPr>
                <a:endCxn id="68" idx="1"/>
              </p:cNvCxnSpPr>
              <p:nvPr/>
            </p:nvCxnSpPr>
            <p:spPr>
              <a:xfrm>
                <a:off x="7722618" y="4198571"/>
                <a:ext cx="625937" cy="663382"/>
              </a:xfrm>
              <a:prstGeom prst="line">
                <a:avLst/>
              </a:prstGeom>
              <a:solidFill>
                <a:schemeClr val="accent1"/>
              </a:solidFill>
              <a:ln w="12700" cap="flat" cmpd="sng" algn="ctr">
                <a:solidFill>
                  <a:srgbClr val="660066"/>
                </a:solidFill>
                <a:prstDash val="dash"/>
                <a:round/>
                <a:headEnd type="none" w="med" len="med"/>
                <a:tailEnd type="none" w="med" len="med"/>
              </a:ln>
              <a:effectLst/>
            </p:spPr>
          </p:cxnSp>
        </p:grpSp>
        <p:pic>
          <p:nvPicPr>
            <p:cNvPr id="57" name="Picture 56"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33560" y="5395802"/>
              <a:ext cx="223832" cy="232840"/>
            </a:xfrm>
            <a:prstGeom prst="rect">
              <a:avLst/>
            </a:prstGeom>
          </p:spPr>
        </p:pic>
        <p:cxnSp>
          <p:nvCxnSpPr>
            <p:cNvPr id="58" name="Straight Connector 57"/>
            <p:cNvCxnSpPr/>
            <p:nvPr/>
          </p:nvCxnSpPr>
          <p:spPr bwMode="auto">
            <a:xfrm flipH="1" flipV="1">
              <a:off x="7384750" y="3292678"/>
              <a:ext cx="106048" cy="55459"/>
            </a:xfrm>
            <a:prstGeom prst="line">
              <a:avLst/>
            </a:prstGeom>
            <a:solidFill>
              <a:schemeClr val="accent1"/>
            </a:solidFill>
            <a:ln w="12700" cap="flat" cmpd="sng" algn="ctr">
              <a:solidFill>
                <a:srgbClr val="FF9900"/>
              </a:solidFill>
              <a:prstDash val="dash"/>
              <a:round/>
              <a:headEnd type="none" w="med" len="med"/>
              <a:tailEnd type="none" w="med" len="med"/>
            </a:ln>
            <a:effectLst/>
          </p:spPr>
        </p:cxnSp>
      </p:grpSp>
      <p:grpSp>
        <p:nvGrpSpPr>
          <p:cNvPr id="46" name="Group 45"/>
          <p:cNvGrpSpPr>
            <a:grpSpLocks noChangeAspect="1"/>
          </p:cNvGrpSpPr>
          <p:nvPr/>
        </p:nvGrpSpPr>
        <p:grpSpPr>
          <a:xfrm>
            <a:off x="438793" y="2992921"/>
            <a:ext cx="3524174" cy="1558677"/>
            <a:chOff x="4336418" y="1476530"/>
            <a:chExt cx="4022580" cy="1779113"/>
          </a:xfrm>
        </p:grpSpPr>
        <p:grpSp>
          <p:nvGrpSpPr>
            <p:cNvPr id="47" name="Group 46"/>
            <p:cNvGrpSpPr/>
            <p:nvPr/>
          </p:nvGrpSpPr>
          <p:grpSpPr>
            <a:xfrm>
              <a:off x="5606302" y="1476530"/>
              <a:ext cx="593892" cy="1779113"/>
              <a:chOff x="2904647" y="1136141"/>
              <a:chExt cx="1326836" cy="3974784"/>
            </a:xfrm>
          </p:grpSpPr>
          <p:pic>
            <p:nvPicPr>
              <p:cNvPr id="136" name="Picture 135"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4647" y="1136141"/>
                <a:ext cx="1326835" cy="1380236"/>
              </a:xfrm>
              <a:prstGeom prst="rect">
                <a:avLst/>
              </a:prstGeom>
            </p:spPr>
          </p:pic>
          <p:pic>
            <p:nvPicPr>
              <p:cNvPr id="137" name="Picture 136"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2904648" y="3730689"/>
                <a:ext cx="1326835" cy="1380236"/>
              </a:xfrm>
              <a:prstGeom prst="rect">
                <a:avLst/>
              </a:prstGeom>
            </p:spPr>
          </p:pic>
        </p:grpSp>
        <p:pic>
          <p:nvPicPr>
            <p:cNvPr id="53" name="Picture 52"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6418" y="1738827"/>
              <a:ext cx="593891" cy="617794"/>
            </a:xfrm>
            <a:prstGeom prst="rect">
              <a:avLst/>
            </a:prstGeom>
          </p:spPr>
        </p:pic>
        <p:pic>
          <p:nvPicPr>
            <p:cNvPr id="54" name="Picture 53"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4336418" y="2338577"/>
              <a:ext cx="593891" cy="617794"/>
            </a:xfrm>
            <a:prstGeom prst="rect">
              <a:avLst/>
            </a:prstGeom>
          </p:spPr>
        </p:pic>
        <p:cxnSp>
          <p:nvCxnSpPr>
            <p:cNvPr id="55" name="Straight Connector 54"/>
            <p:cNvCxnSpPr/>
            <p:nvPr/>
          </p:nvCxnSpPr>
          <p:spPr>
            <a:xfrm flipV="1">
              <a:off x="4816798" y="1984063"/>
              <a:ext cx="505471" cy="170715"/>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79" name="Straight Connector 78"/>
            <p:cNvCxnSpPr/>
            <p:nvPr/>
          </p:nvCxnSpPr>
          <p:spPr>
            <a:xfrm>
              <a:off x="4510825" y="2677612"/>
              <a:ext cx="579821" cy="79000"/>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80" name="Straight Arrow Connector 79"/>
            <p:cNvCxnSpPr/>
            <p:nvPr/>
          </p:nvCxnSpPr>
          <p:spPr>
            <a:xfrm>
              <a:off x="6229082" y="1811547"/>
              <a:ext cx="490175" cy="12795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grpSp>
          <p:nvGrpSpPr>
            <p:cNvPr id="81" name="Group 80"/>
            <p:cNvGrpSpPr/>
            <p:nvPr/>
          </p:nvGrpSpPr>
          <p:grpSpPr>
            <a:xfrm>
              <a:off x="6682421" y="1743042"/>
              <a:ext cx="593892" cy="1217543"/>
              <a:chOff x="5308846" y="1731566"/>
              <a:chExt cx="1326836" cy="2720160"/>
            </a:xfrm>
          </p:grpSpPr>
          <p:pic>
            <p:nvPicPr>
              <p:cNvPr id="134" name="Picture 13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8847" y="1731566"/>
                <a:ext cx="1326835" cy="1380236"/>
              </a:xfrm>
              <a:prstGeom prst="rect">
                <a:avLst/>
              </a:prstGeom>
            </p:spPr>
          </p:pic>
          <p:pic>
            <p:nvPicPr>
              <p:cNvPr id="135" name="Picture 134"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5308846" y="3071490"/>
                <a:ext cx="1326835" cy="1380236"/>
              </a:xfrm>
              <a:prstGeom prst="rect">
                <a:avLst/>
              </a:prstGeom>
            </p:spPr>
          </p:pic>
        </p:grpSp>
        <p:cxnSp>
          <p:nvCxnSpPr>
            <p:cNvPr id="82" name="Straight Connector 81"/>
            <p:cNvCxnSpPr/>
            <p:nvPr/>
          </p:nvCxnSpPr>
          <p:spPr>
            <a:xfrm flipV="1">
              <a:off x="5461729" y="2028018"/>
              <a:ext cx="1637925" cy="89990"/>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83" name="Straight Connector 82"/>
            <p:cNvCxnSpPr/>
            <p:nvPr/>
          </p:nvCxnSpPr>
          <p:spPr>
            <a:xfrm flipV="1">
              <a:off x="5184040" y="2543845"/>
              <a:ext cx="1630174" cy="94005"/>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84" name="Straight Connector 83"/>
            <p:cNvCxnSpPr/>
            <p:nvPr/>
          </p:nvCxnSpPr>
          <p:spPr>
            <a:xfrm flipV="1">
              <a:off x="5462648" y="1754597"/>
              <a:ext cx="536479" cy="181186"/>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85" name="Straight Connector 84"/>
            <p:cNvCxnSpPr/>
            <p:nvPr/>
          </p:nvCxnSpPr>
          <p:spPr>
            <a:xfrm>
              <a:off x="5293106" y="2784197"/>
              <a:ext cx="435641" cy="59356"/>
            </a:xfrm>
            <a:prstGeom prst="line">
              <a:avLst/>
            </a:prstGeom>
            <a:solidFill>
              <a:schemeClr val="accent1"/>
            </a:solidFill>
            <a:ln w="28575" cap="flat" cmpd="sng" algn="ctr">
              <a:solidFill>
                <a:schemeClr val="tx1"/>
              </a:solidFill>
              <a:prstDash val="dash"/>
              <a:round/>
              <a:headEnd type="none" w="med" len="med"/>
              <a:tailEnd type="none" w="med" len="med"/>
            </a:ln>
            <a:effectLst/>
          </p:spPr>
        </p:cxnSp>
        <p:pic>
          <p:nvPicPr>
            <p:cNvPr id="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60163" y="1830722"/>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01718" y="200361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917412" y="194397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880270" y="208769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699530" y="2139153"/>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72774" y="200110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863842" y="2197972"/>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215275" y="195769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75862" y="217010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671835">
              <a:off x="7701109" y="1862459"/>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671835">
              <a:off x="7568832" y="2004477"/>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20442288">
              <a:off x="7958208" y="2073979"/>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19036102">
              <a:off x="7950232" y="1807171"/>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9565329">
              <a:off x="7679722" y="2162946"/>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7809388">
              <a:off x="8135553" y="2080793"/>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77820" y="236145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19375" y="2534346"/>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935069" y="2474706"/>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897927" y="2618425"/>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17188" y="2669881"/>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90432" y="2531835"/>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257729" y="236316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148470" y="2292481"/>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93520" y="270082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671835">
              <a:off x="7718766" y="2393187"/>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671835">
              <a:off x="7586489" y="2535205"/>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20442288">
              <a:off x="7975865" y="2604706"/>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19036102">
              <a:off x="7967889" y="2301596"/>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9565329">
              <a:off x="7697380" y="2693674"/>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7809388">
              <a:off x="8147260" y="2447911"/>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6" name="Straight Arrow Connector 115"/>
            <p:cNvCxnSpPr/>
            <p:nvPr/>
          </p:nvCxnSpPr>
          <p:spPr>
            <a:xfrm flipV="1">
              <a:off x="6200193" y="2727005"/>
              <a:ext cx="490175" cy="12795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cxnSp>
          <p:nvCxnSpPr>
            <p:cNvPr id="117" name="Straight Arrow Connector 116"/>
            <p:cNvCxnSpPr/>
            <p:nvPr/>
          </p:nvCxnSpPr>
          <p:spPr>
            <a:xfrm>
              <a:off x="7224387" y="2360836"/>
              <a:ext cx="413865" cy="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cxnSp>
          <p:nvCxnSpPr>
            <p:cNvPr id="118" name="Straight Connector 117"/>
            <p:cNvCxnSpPr/>
            <p:nvPr/>
          </p:nvCxnSpPr>
          <p:spPr>
            <a:xfrm flipV="1">
              <a:off x="4800736" y="2125942"/>
              <a:ext cx="492371" cy="27052"/>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119" name="Straight Connector 118"/>
            <p:cNvCxnSpPr/>
            <p:nvPr/>
          </p:nvCxnSpPr>
          <p:spPr>
            <a:xfrm flipV="1">
              <a:off x="4494454" y="2646436"/>
              <a:ext cx="550127" cy="31724"/>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grpSp>
          <p:nvGrpSpPr>
            <p:cNvPr id="120" name="Group 119"/>
            <p:cNvGrpSpPr/>
            <p:nvPr/>
          </p:nvGrpSpPr>
          <p:grpSpPr>
            <a:xfrm rot="4929660">
              <a:off x="5301914" y="2051083"/>
              <a:ext cx="173463" cy="150574"/>
              <a:chOff x="1728605" y="4354691"/>
              <a:chExt cx="387541" cy="336403"/>
            </a:xfrm>
          </p:grpSpPr>
          <p:sp>
            <p:nvSpPr>
              <p:cNvPr id="132" name="Freeform 131"/>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3" name="Freeform 132"/>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1" name="Group 120"/>
            <p:cNvGrpSpPr/>
            <p:nvPr/>
          </p:nvGrpSpPr>
          <p:grpSpPr>
            <a:xfrm rot="4929660">
              <a:off x="5291896" y="1848121"/>
              <a:ext cx="173463" cy="150574"/>
              <a:chOff x="1728605" y="4354691"/>
              <a:chExt cx="387541" cy="336403"/>
            </a:xfrm>
          </p:grpSpPr>
          <p:sp>
            <p:nvSpPr>
              <p:cNvPr id="130" name="Freeform 129"/>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1" name="Freeform 130"/>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2" name="Group 121"/>
            <p:cNvGrpSpPr/>
            <p:nvPr/>
          </p:nvGrpSpPr>
          <p:grpSpPr>
            <a:xfrm rot="4929660">
              <a:off x="5140233" y="2708164"/>
              <a:ext cx="173463" cy="150574"/>
              <a:chOff x="1728605" y="4354691"/>
              <a:chExt cx="387541" cy="336403"/>
            </a:xfrm>
          </p:grpSpPr>
          <p:sp>
            <p:nvSpPr>
              <p:cNvPr id="128" name="Freeform 127"/>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9" name="Freeform 128"/>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3" name="Group 122"/>
            <p:cNvGrpSpPr/>
            <p:nvPr/>
          </p:nvGrpSpPr>
          <p:grpSpPr>
            <a:xfrm rot="4929660">
              <a:off x="5051984" y="2531277"/>
              <a:ext cx="173463" cy="150574"/>
              <a:chOff x="1728605" y="4354691"/>
              <a:chExt cx="387541" cy="336403"/>
            </a:xfrm>
          </p:grpSpPr>
          <p:sp>
            <p:nvSpPr>
              <p:cNvPr id="126" name="Freeform 125"/>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7" name="Freeform 126"/>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24" name="Rectangle 123"/>
            <p:cNvSpPr/>
            <p:nvPr/>
          </p:nvSpPr>
          <p:spPr>
            <a:xfrm>
              <a:off x="4493940" y="2318661"/>
              <a:ext cx="271205" cy="4171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840910" y="2334306"/>
              <a:ext cx="271205" cy="4171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8" name="Right Arrow 137"/>
          <p:cNvSpPr/>
          <p:nvPr/>
        </p:nvSpPr>
        <p:spPr>
          <a:xfrm rot="21568107">
            <a:off x="4917917" y="1448707"/>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
        <p:nvSpPr>
          <p:cNvPr id="139" name="Right Arrow 138"/>
          <p:cNvSpPr/>
          <p:nvPr/>
        </p:nvSpPr>
        <p:spPr>
          <a:xfrm rot="21568107">
            <a:off x="6444285" y="1449702"/>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0336076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1"/>
            <a:ext cx="9144000" cy="1028941"/>
          </a:xfrm>
        </p:spPr>
        <p:txBody>
          <a:bodyPr>
            <a:noAutofit/>
          </a:bodyPr>
          <a:lstStyle/>
          <a:p>
            <a:r>
              <a:rPr lang="en-US" sz="3200" dirty="0"/>
              <a:t>Goal: Synthesize a Quantum-Brain... </a:t>
            </a:r>
          </a:p>
        </p:txBody>
      </p:sp>
      <p:pic>
        <p:nvPicPr>
          <p:cNvPr id="5" name="Picture 4"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t="18616" r="57232"/>
          <a:stretch/>
        </p:blipFill>
        <p:spPr>
          <a:xfrm rot="9347959">
            <a:off x="5493622" y="999629"/>
            <a:ext cx="633345" cy="557534"/>
          </a:xfrm>
          <a:prstGeom prst="rect">
            <a:avLst/>
          </a:prstGeom>
        </p:spPr>
      </p:pic>
      <p:pic>
        <p:nvPicPr>
          <p:cNvPr id="6" name="Picture 5" descr="Screen Shot 2015-09-23 at 9-23-15    10.22.57 AM.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6442">
            <a:off x="4023010" y="1102289"/>
            <a:ext cx="992504" cy="645915"/>
          </a:xfrm>
          <a:prstGeom prst="rect">
            <a:avLst/>
          </a:prstGeom>
        </p:spPr>
      </p:pic>
      <p:pic>
        <p:nvPicPr>
          <p:cNvPr id="14" name="Picture 1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184946" y="895053"/>
            <a:ext cx="957141" cy="995663"/>
          </a:xfrm>
          <a:prstGeom prst="rect">
            <a:avLst/>
          </a:prstGeom>
        </p:spPr>
      </p:pic>
      <p:pic>
        <p:nvPicPr>
          <p:cNvPr id="15" name="Picture 14" descr="posner_cluster_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0000">
            <a:off x="7090128" y="1244711"/>
            <a:ext cx="957141" cy="995663"/>
          </a:xfrm>
          <a:prstGeom prst="rect">
            <a:avLst/>
          </a:prstGeom>
        </p:spPr>
      </p:pic>
      <p:cxnSp>
        <p:nvCxnSpPr>
          <p:cNvPr id="16" name="Straight Connector 15"/>
          <p:cNvCxnSpPr/>
          <p:nvPr/>
        </p:nvCxnSpPr>
        <p:spPr bwMode="auto">
          <a:xfrm flipH="1">
            <a:off x="7490254" y="1471724"/>
            <a:ext cx="826226" cy="80770"/>
          </a:xfrm>
          <a:prstGeom prst="line">
            <a:avLst/>
          </a:prstGeom>
          <a:solidFill>
            <a:schemeClr val="accent1"/>
          </a:solidFill>
          <a:ln w="12700" cap="flat" cmpd="sng" algn="ctr">
            <a:solidFill>
              <a:srgbClr val="660066"/>
            </a:solidFill>
            <a:prstDash val="dash"/>
            <a:round/>
            <a:headEnd type="none" w="med" len="med"/>
            <a:tailEnd type="none" w="med" len="med"/>
          </a:ln>
          <a:effectLst/>
        </p:spPr>
      </p:cxnSp>
      <p:sp>
        <p:nvSpPr>
          <p:cNvPr id="20" name="TextBox 19"/>
          <p:cNvSpPr txBox="1"/>
          <p:nvPr/>
        </p:nvSpPr>
        <p:spPr>
          <a:xfrm>
            <a:off x="109579" y="1136015"/>
            <a:ext cx="4605189" cy="3947234"/>
          </a:xfrm>
          <a:prstGeom prst="rect">
            <a:avLst/>
          </a:prstGeom>
          <a:noFill/>
        </p:spPr>
        <p:txBody>
          <a:bodyPr wrap="square" rtlCol="0">
            <a:spAutoFit/>
          </a:bodyPr>
          <a:lstStyle/>
          <a:p>
            <a:pPr marL="233363" indent="-233363">
              <a:spcAft>
                <a:spcPts val="900"/>
              </a:spcAft>
              <a:buFont typeface="+mj-lt"/>
              <a:buAutoNum type="arabicPeriod"/>
            </a:pPr>
            <a:r>
              <a:rPr lang="en-US" sz="1400" dirty="0">
                <a:solidFill>
                  <a:srgbClr val="660066"/>
                </a:solidFill>
              </a:rPr>
              <a:t>Generate spin entangled </a:t>
            </a:r>
            <a:r>
              <a:rPr lang="en-US" sz="1400" baseline="30000" dirty="0">
                <a:solidFill>
                  <a:srgbClr val="660066"/>
                </a:solidFill>
              </a:rPr>
              <a:t>31</a:t>
            </a:r>
            <a:r>
              <a:rPr lang="en-US" sz="1400" dirty="0">
                <a:solidFill>
                  <a:srgbClr val="660066"/>
                </a:solidFill>
              </a:rPr>
              <a:t>P</a:t>
            </a:r>
          </a:p>
          <a:p>
            <a:pPr marL="342900" indent="-342900">
              <a:spcAft>
                <a:spcPts val="900"/>
              </a:spcAft>
              <a:buFont typeface="+mj-lt"/>
              <a:buAutoNum type="arabicPeriod"/>
            </a:pPr>
            <a:r>
              <a:rPr lang="en-US" sz="1400" dirty="0">
                <a:solidFill>
                  <a:srgbClr val="660066"/>
                </a:solidFill>
              </a:rPr>
              <a:t>Ca</a:t>
            </a:r>
            <a:r>
              <a:rPr lang="en-US" sz="1400" baseline="30000" dirty="0">
                <a:solidFill>
                  <a:srgbClr val="660066"/>
                </a:solidFill>
              </a:rPr>
              <a:t>2+</a:t>
            </a:r>
            <a:r>
              <a:rPr lang="en-US" sz="1400" dirty="0">
                <a:solidFill>
                  <a:srgbClr val="660066"/>
                </a:solidFill>
              </a:rPr>
              <a:t> forms entangled Posners</a:t>
            </a:r>
          </a:p>
          <a:p>
            <a:pPr marL="233363" indent="-233363">
              <a:spcAft>
                <a:spcPts val="900"/>
              </a:spcAft>
              <a:buFont typeface="+mj-lt"/>
              <a:buAutoNum type="arabicPeriod"/>
            </a:pPr>
            <a:r>
              <a:rPr lang="en-US" sz="1400" dirty="0">
                <a:solidFill>
                  <a:srgbClr val="660066"/>
                </a:solidFill>
              </a:rPr>
              <a:t>Add Ca</a:t>
            </a:r>
            <a:r>
              <a:rPr lang="en-US" sz="1400" baseline="30000" dirty="0">
                <a:solidFill>
                  <a:srgbClr val="660066"/>
                </a:solidFill>
              </a:rPr>
              <a:t>2+</a:t>
            </a:r>
            <a:r>
              <a:rPr lang="en-US" sz="1400" dirty="0">
                <a:solidFill>
                  <a:srgbClr val="660066"/>
                </a:solidFill>
              </a:rPr>
              <a:t> fluorescence molecules</a:t>
            </a:r>
          </a:p>
          <a:p>
            <a:pPr marL="233363" indent="-233363">
              <a:spcAft>
                <a:spcPts val="900"/>
              </a:spcAft>
              <a:buFont typeface="+mj-lt"/>
              <a:buAutoNum type="arabicPeriod"/>
            </a:pPr>
            <a:r>
              <a:rPr lang="en-US" sz="1400" dirty="0">
                <a:solidFill>
                  <a:srgbClr val="660066"/>
                </a:solidFill>
              </a:rPr>
              <a:t>Separate into separate samples</a:t>
            </a:r>
          </a:p>
          <a:p>
            <a:pPr marL="233363" indent="-233363">
              <a:spcAft>
                <a:spcPts val="900"/>
              </a:spcAft>
              <a:buFont typeface="+mj-lt"/>
              <a:buAutoNum type="arabicPeriod"/>
            </a:pPr>
            <a:r>
              <a:rPr lang="en-US" sz="1400" dirty="0">
                <a:solidFill>
                  <a:srgbClr val="660066"/>
                </a:solidFill>
              </a:rPr>
              <a:t>Acidify: dissolve Posners, measure fluorescence</a:t>
            </a: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endParaRPr lang="en-US" sz="1400" dirty="0">
              <a:solidFill>
                <a:srgbClr val="660066"/>
              </a:solidFill>
            </a:endParaRPr>
          </a:p>
          <a:p>
            <a:pPr marL="233363" indent="-233363">
              <a:spcAft>
                <a:spcPts val="900"/>
              </a:spcAft>
              <a:buFont typeface="+mj-lt"/>
              <a:buAutoNum type="arabicPeriod"/>
            </a:pPr>
            <a:r>
              <a:rPr lang="en-US" sz="1400" dirty="0">
                <a:solidFill>
                  <a:srgbClr val="660066"/>
                </a:solidFill>
              </a:rPr>
              <a:t>Look for cross-correlation of fluorescence </a:t>
            </a:r>
          </a:p>
        </p:txBody>
      </p:sp>
      <p:pic>
        <p:nvPicPr>
          <p:cNvPr id="21" name="Picture 20" descr="Screen Shot 2015-09-23 at 9-23-15    10.17.09 AM.png"/>
          <p:cNvPicPr>
            <a:picLocks noChangeAspect="1"/>
          </p:cNvPicPr>
          <p:nvPr/>
        </p:nvPicPr>
        <p:blipFill rotWithShape="1">
          <a:blip r:embed="rId2" cstate="print">
            <a:extLst>
              <a:ext uri="{28A0092B-C50C-407E-A947-70E740481C1C}">
                <a14:useLocalDpi xmlns:a14="http://schemas.microsoft.com/office/drawing/2010/main" val="0"/>
              </a:ext>
            </a:extLst>
          </a:blip>
          <a:srcRect l="59545" t="-5" b="15065"/>
          <a:stretch/>
        </p:blipFill>
        <p:spPr>
          <a:xfrm>
            <a:off x="5921539" y="1598044"/>
            <a:ext cx="599110" cy="581891"/>
          </a:xfrm>
          <a:prstGeom prst="rect">
            <a:avLst/>
          </a:prstGeom>
        </p:spPr>
      </p:pic>
      <p:cxnSp>
        <p:nvCxnSpPr>
          <p:cNvPr id="22" name="Straight Connector 21"/>
          <p:cNvCxnSpPr/>
          <p:nvPr/>
        </p:nvCxnSpPr>
        <p:spPr bwMode="auto">
          <a:xfrm flipH="1" flipV="1">
            <a:off x="5835233" y="1337557"/>
            <a:ext cx="385861" cy="594784"/>
          </a:xfrm>
          <a:prstGeom prst="line">
            <a:avLst/>
          </a:prstGeom>
          <a:solidFill>
            <a:schemeClr val="accent1"/>
          </a:solidFill>
          <a:ln w="12700" cap="flat" cmpd="sng" algn="ctr">
            <a:solidFill>
              <a:srgbClr val="FF9900"/>
            </a:solidFill>
            <a:prstDash val="dash"/>
            <a:round/>
            <a:headEnd type="none" w="med" len="med"/>
            <a:tailEnd type="none" w="med" len="med"/>
          </a:ln>
          <a:effectLst/>
        </p:spPr>
      </p:cxnSp>
      <p:sp>
        <p:nvSpPr>
          <p:cNvPr id="3" name="Rectangle 2"/>
          <p:cNvSpPr/>
          <p:nvPr/>
        </p:nvSpPr>
        <p:spPr>
          <a:xfrm>
            <a:off x="0" y="6174587"/>
            <a:ext cx="2981325" cy="68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bwMode="auto">
          <a:xfrm flipH="1">
            <a:off x="7701738" y="1670835"/>
            <a:ext cx="826226" cy="259781"/>
          </a:xfrm>
          <a:prstGeom prst="line">
            <a:avLst/>
          </a:prstGeom>
          <a:solidFill>
            <a:schemeClr val="accent1"/>
          </a:solidFill>
          <a:ln w="12700" cap="flat" cmpd="sng" algn="ctr">
            <a:solidFill>
              <a:srgbClr val="660066"/>
            </a:solidFill>
            <a:prstDash val="dash"/>
            <a:round/>
            <a:headEnd type="none" w="med" len="med"/>
            <a:tailEnd type="none" w="med" len="med"/>
          </a:ln>
          <a:effectLst/>
        </p:spPr>
      </p:cxnSp>
      <p:pic>
        <p:nvPicPr>
          <p:cNvPr id="48" name="Picture 47" descr="Screen Shot 2016-01-12 at 1-12-16    11.23.0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616" y="3841584"/>
            <a:ext cx="983470" cy="979805"/>
          </a:xfrm>
          <a:prstGeom prst="rect">
            <a:avLst/>
          </a:prstGeom>
        </p:spPr>
      </p:pic>
      <p:pic>
        <p:nvPicPr>
          <p:cNvPr id="49" name="Picture 48" descr="Screen Shot 2016-01-12 at 1-12-16    11.23.0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228" y="2445789"/>
            <a:ext cx="983470" cy="979805"/>
          </a:xfrm>
          <a:prstGeom prst="rect">
            <a:avLst/>
          </a:prstGeom>
        </p:spPr>
      </p:pic>
      <p:grpSp>
        <p:nvGrpSpPr>
          <p:cNvPr id="50" name="Group 49"/>
          <p:cNvGrpSpPr/>
          <p:nvPr/>
        </p:nvGrpSpPr>
        <p:grpSpPr>
          <a:xfrm>
            <a:off x="4653067" y="2534072"/>
            <a:ext cx="1704237" cy="4134536"/>
            <a:chOff x="7146658" y="2401156"/>
            <a:chExt cx="1704237" cy="4134536"/>
          </a:xfrm>
        </p:grpSpPr>
        <p:grpSp>
          <p:nvGrpSpPr>
            <p:cNvPr id="51" name="Group 50"/>
            <p:cNvGrpSpPr/>
            <p:nvPr/>
          </p:nvGrpSpPr>
          <p:grpSpPr>
            <a:xfrm>
              <a:off x="7146658" y="2401156"/>
              <a:ext cx="1704237" cy="4134536"/>
              <a:chOff x="7146658" y="2401156"/>
              <a:chExt cx="1704237" cy="4134536"/>
            </a:xfrm>
          </p:grpSpPr>
          <p:grpSp>
            <p:nvGrpSpPr>
              <p:cNvPr id="59" name="Group 58"/>
              <p:cNvGrpSpPr/>
              <p:nvPr/>
            </p:nvGrpSpPr>
            <p:grpSpPr>
              <a:xfrm>
                <a:off x="7146658" y="2401156"/>
                <a:ext cx="734202" cy="3023286"/>
                <a:chOff x="4766782" y="1363287"/>
                <a:chExt cx="1126935" cy="4640482"/>
              </a:xfrm>
            </p:grpSpPr>
            <p:pic>
              <p:nvPicPr>
                <p:cNvPr id="77" name="Picture 76" descr="Screen Shot 2015-10-27 at 10-27-15    9.10.05 PM.png"/>
                <p:cNvPicPr>
                  <a:picLocks noChangeAspect="1"/>
                </p:cNvPicPr>
                <p:nvPr/>
              </p:nvPicPr>
              <p:blipFill rotWithShape="1">
                <a:blip r:embed="rId6">
                  <a:extLst>
                    <a:ext uri="{28A0092B-C50C-407E-A947-70E740481C1C}">
                      <a14:useLocalDpi xmlns:a14="http://schemas.microsoft.com/office/drawing/2010/main" val="0"/>
                    </a:ext>
                  </a:extLst>
                </a:blip>
                <a:srcRect t="8963" r="64471"/>
                <a:stretch/>
              </p:blipFill>
              <p:spPr>
                <a:xfrm>
                  <a:off x="4766782" y="1363287"/>
                  <a:ext cx="1126935" cy="4640482"/>
                </a:xfrm>
                <a:prstGeom prst="rect">
                  <a:avLst/>
                </a:prstGeom>
              </p:spPr>
            </p:pic>
            <p:sp>
              <p:nvSpPr>
                <p:cNvPr id="78" name="Rectangle 77"/>
                <p:cNvSpPr/>
                <p:nvPr/>
              </p:nvSpPr>
              <p:spPr>
                <a:xfrm>
                  <a:off x="5776101" y="2743160"/>
                  <a:ext cx="108070" cy="268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8116693" y="3512406"/>
                <a:ext cx="734202" cy="3023286"/>
                <a:chOff x="4766788" y="1363287"/>
                <a:chExt cx="1126936" cy="4640482"/>
              </a:xfrm>
            </p:grpSpPr>
            <p:pic>
              <p:nvPicPr>
                <p:cNvPr id="75" name="Picture 74" descr="Screen Shot 2015-10-27 at 10-27-15    9.10.05 PM.png"/>
                <p:cNvPicPr>
                  <a:picLocks noChangeAspect="1"/>
                </p:cNvPicPr>
                <p:nvPr/>
              </p:nvPicPr>
              <p:blipFill rotWithShape="1">
                <a:blip r:embed="rId6">
                  <a:extLst>
                    <a:ext uri="{28A0092B-C50C-407E-A947-70E740481C1C}">
                      <a14:useLocalDpi xmlns:a14="http://schemas.microsoft.com/office/drawing/2010/main" val="0"/>
                    </a:ext>
                  </a:extLst>
                </a:blip>
                <a:srcRect t="8963" r="64471"/>
                <a:stretch/>
              </p:blipFill>
              <p:spPr>
                <a:xfrm>
                  <a:off x="4766788" y="1363287"/>
                  <a:ext cx="1126936" cy="4640482"/>
                </a:xfrm>
                <a:prstGeom prst="rect">
                  <a:avLst/>
                </a:prstGeom>
              </p:spPr>
            </p:pic>
            <p:sp>
              <p:nvSpPr>
                <p:cNvPr id="76" name="Rectangle 75"/>
                <p:cNvSpPr/>
                <p:nvPr/>
              </p:nvSpPr>
              <p:spPr>
                <a:xfrm>
                  <a:off x="5776099" y="2754344"/>
                  <a:ext cx="116569" cy="26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44927" y="3163216"/>
                <a:ext cx="223832" cy="232840"/>
              </a:xfrm>
              <a:prstGeom prst="rect">
                <a:avLst/>
              </a:prstGeom>
            </p:spPr>
          </p:pic>
          <p:pic>
            <p:nvPicPr>
              <p:cNvPr id="62" name="Picture 61"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27967" y="3612698"/>
                <a:ext cx="223832" cy="232840"/>
              </a:xfrm>
              <a:prstGeom prst="rect">
                <a:avLst/>
              </a:prstGeom>
            </p:spPr>
          </p:pic>
          <p:pic>
            <p:nvPicPr>
              <p:cNvPr id="63" name="Picture 62"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529650" y="3975168"/>
                <a:ext cx="223832" cy="232840"/>
              </a:xfrm>
              <a:prstGeom prst="rect">
                <a:avLst/>
              </a:prstGeom>
            </p:spPr>
          </p:pic>
          <p:pic>
            <p:nvPicPr>
              <p:cNvPr id="64" name="Picture 63"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361648" y="4195101"/>
                <a:ext cx="223832" cy="232840"/>
              </a:xfrm>
              <a:prstGeom prst="rect">
                <a:avLst/>
              </a:prstGeom>
            </p:spPr>
          </p:pic>
          <p:pic>
            <p:nvPicPr>
              <p:cNvPr id="65" name="Picture 64"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01842" y="4495501"/>
                <a:ext cx="223832" cy="232840"/>
              </a:xfrm>
              <a:prstGeom prst="rect">
                <a:avLst/>
              </a:prstGeom>
            </p:spPr>
          </p:pic>
          <p:pic>
            <p:nvPicPr>
              <p:cNvPr id="66" name="Picture 65"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7499980" y="2906196"/>
                <a:ext cx="223832" cy="232840"/>
              </a:xfrm>
              <a:prstGeom prst="rect">
                <a:avLst/>
              </a:prstGeom>
            </p:spPr>
          </p:pic>
          <p:pic>
            <p:nvPicPr>
              <p:cNvPr id="67" name="Picture 66"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97683" y="4292924"/>
                <a:ext cx="223832" cy="232840"/>
              </a:xfrm>
              <a:prstGeom prst="rect">
                <a:avLst/>
              </a:prstGeom>
            </p:spPr>
          </p:pic>
          <p:pic>
            <p:nvPicPr>
              <p:cNvPr id="68" name="Picture 67"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33561" y="4801491"/>
                <a:ext cx="223832" cy="232840"/>
              </a:xfrm>
              <a:prstGeom prst="rect">
                <a:avLst/>
              </a:prstGeom>
            </p:spPr>
          </p:pic>
          <p:pic>
            <p:nvPicPr>
              <p:cNvPr id="69" name="Picture 68"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506527" y="5199999"/>
                <a:ext cx="223832" cy="232840"/>
              </a:xfrm>
              <a:prstGeom prst="rect">
                <a:avLst/>
              </a:prstGeom>
            </p:spPr>
          </p:pic>
          <p:pic>
            <p:nvPicPr>
              <p:cNvPr id="70" name="Picture 69"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490759" y="5802171"/>
                <a:ext cx="223832" cy="232840"/>
              </a:xfrm>
              <a:prstGeom prst="rect">
                <a:avLst/>
              </a:prstGeom>
            </p:spPr>
          </p:pic>
          <p:cxnSp>
            <p:nvCxnSpPr>
              <p:cNvPr id="71" name="Straight Connector 70"/>
              <p:cNvCxnSpPr/>
              <p:nvPr/>
            </p:nvCxnSpPr>
            <p:spPr bwMode="auto">
              <a:xfrm flipV="1">
                <a:off x="7568400" y="3062516"/>
                <a:ext cx="81534" cy="606671"/>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72" name="Straight Connector 71"/>
              <p:cNvCxnSpPr>
                <a:stCxn id="64" idx="3"/>
                <a:endCxn id="57" idx="1"/>
              </p:cNvCxnSpPr>
              <p:nvPr/>
            </p:nvCxnSpPr>
            <p:spPr>
              <a:xfrm>
                <a:off x="7570486" y="4367479"/>
                <a:ext cx="778068" cy="1088785"/>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73" name="Straight Connector 72"/>
              <p:cNvCxnSpPr>
                <a:stCxn id="65" idx="3"/>
                <a:endCxn id="69" idx="1"/>
              </p:cNvCxnSpPr>
              <p:nvPr/>
            </p:nvCxnSpPr>
            <p:spPr>
              <a:xfrm>
                <a:off x="7610680" y="4667879"/>
                <a:ext cx="910841" cy="592582"/>
              </a:xfrm>
              <a:prstGeom prst="line">
                <a:avLst/>
              </a:prstGeom>
              <a:solidFill>
                <a:schemeClr val="accent1"/>
              </a:solidFill>
              <a:ln w="12700" cap="flat" cmpd="sng" algn="ctr">
                <a:solidFill>
                  <a:srgbClr val="660066"/>
                </a:solidFill>
                <a:prstDash val="dash"/>
                <a:round/>
                <a:headEnd type="none" w="med" len="med"/>
                <a:tailEnd type="none" w="med" len="med"/>
              </a:ln>
              <a:effectLst/>
            </p:spPr>
          </p:cxnSp>
          <p:cxnSp>
            <p:nvCxnSpPr>
              <p:cNvPr id="74" name="Straight Connector 73"/>
              <p:cNvCxnSpPr>
                <a:endCxn id="68" idx="1"/>
              </p:cNvCxnSpPr>
              <p:nvPr/>
            </p:nvCxnSpPr>
            <p:spPr>
              <a:xfrm>
                <a:off x="7722618" y="4198571"/>
                <a:ext cx="625937" cy="663382"/>
              </a:xfrm>
              <a:prstGeom prst="line">
                <a:avLst/>
              </a:prstGeom>
              <a:solidFill>
                <a:schemeClr val="accent1"/>
              </a:solidFill>
              <a:ln w="12700" cap="flat" cmpd="sng" algn="ctr">
                <a:solidFill>
                  <a:srgbClr val="660066"/>
                </a:solidFill>
                <a:prstDash val="dash"/>
                <a:round/>
                <a:headEnd type="none" w="med" len="med"/>
                <a:tailEnd type="none" w="med" len="med"/>
              </a:ln>
              <a:effectLst/>
            </p:spPr>
          </p:cxnSp>
        </p:grpSp>
        <p:pic>
          <p:nvPicPr>
            <p:cNvPr id="57" name="Picture 56" descr="posner_cluster_c.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0000">
              <a:off x="8333560" y="5395802"/>
              <a:ext cx="223832" cy="232840"/>
            </a:xfrm>
            <a:prstGeom prst="rect">
              <a:avLst/>
            </a:prstGeom>
          </p:spPr>
        </p:pic>
        <p:cxnSp>
          <p:nvCxnSpPr>
            <p:cNvPr id="58" name="Straight Connector 57"/>
            <p:cNvCxnSpPr/>
            <p:nvPr/>
          </p:nvCxnSpPr>
          <p:spPr bwMode="auto">
            <a:xfrm flipH="1" flipV="1">
              <a:off x="7384750" y="3292678"/>
              <a:ext cx="106048" cy="55459"/>
            </a:xfrm>
            <a:prstGeom prst="line">
              <a:avLst/>
            </a:prstGeom>
            <a:solidFill>
              <a:schemeClr val="accent1"/>
            </a:solidFill>
            <a:ln w="12700" cap="flat" cmpd="sng" algn="ctr">
              <a:solidFill>
                <a:srgbClr val="FF9900"/>
              </a:solidFill>
              <a:prstDash val="dash"/>
              <a:round/>
              <a:headEnd type="none" w="med" len="med"/>
              <a:tailEnd type="none" w="med" len="med"/>
            </a:ln>
            <a:effectLst/>
          </p:spPr>
        </p:cxnSp>
      </p:grpSp>
      <p:grpSp>
        <p:nvGrpSpPr>
          <p:cNvPr id="46" name="Group 45"/>
          <p:cNvGrpSpPr>
            <a:grpSpLocks noChangeAspect="1"/>
          </p:cNvGrpSpPr>
          <p:nvPr/>
        </p:nvGrpSpPr>
        <p:grpSpPr>
          <a:xfrm>
            <a:off x="438793" y="2992921"/>
            <a:ext cx="3524174" cy="1558677"/>
            <a:chOff x="4336418" y="1476530"/>
            <a:chExt cx="4022580" cy="1779113"/>
          </a:xfrm>
        </p:grpSpPr>
        <p:grpSp>
          <p:nvGrpSpPr>
            <p:cNvPr id="47" name="Group 46"/>
            <p:cNvGrpSpPr/>
            <p:nvPr/>
          </p:nvGrpSpPr>
          <p:grpSpPr>
            <a:xfrm>
              <a:off x="5606302" y="1476530"/>
              <a:ext cx="593892" cy="1779113"/>
              <a:chOff x="2904647" y="1136141"/>
              <a:chExt cx="1326836" cy="3974784"/>
            </a:xfrm>
          </p:grpSpPr>
          <p:pic>
            <p:nvPicPr>
              <p:cNvPr id="136" name="Picture 135"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4647" y="1136141"/>
                <a:ext cx="1326835" cy="1380236"/>
              </a:xfrm>
              <a:prstGeom prst="rect">
                <a:avLst/>
              </a:prstGeom>
            </p:spPr>
          </p:pic>
          <p:pic>
            <p:nvPicPr>
              <p:cNvPr id="137" name="Picture 136"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2904648" y="3730689"/>
                <a:ext cx="1326835" cy="1380236"/>
              </a:xfrm>
              <a:prstGeom prst="rect">
                <a:avLst/>
              </a:prstGeom>
            </p:spPr>
          </p:pic>
        </p:grpSp>
        <p:pic>
          <p:nvPicPr>
            <p:cNvPr id="53" name="Picture 52"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6418" y="1738827"/>
              <a:ext cx="593891" cy="617794"/>
            </a:xfrm>
            <a:prstGeom prst="rect">
              <a:avLst/>
            </a:prstGeom>
          </p:spPr>
        </p:pic>
        <p:pic>
          <p:nvPicPr>
            <p:cNvPr id="54" name="Picture 53"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4336418" y="2338577"/>
              <a:ext cx="593891" cy="617794"/>
            </a:xfrm>
            <a:prstGeom prst="rect">
              <a:avLst/>
            </a:prstGeom>
          </p:spPr>
        </p:pic>
        <p:cxnSp>
          <p:nvCxnSpPr>
            <p:cNvPr id="55" name="Straight Connector 54"/>
            <p:cNvCxnSpPr/>
            <p:nvPr/>
          </p:nvCxnSpPr>
          <p:spPr>
            <a:xfrm flipV="1">
              <a:off x="4816798" y="1984063"/>
              <a:ext cx="505471" cy="170715"/>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79" name="Straight Connector 78"/>
            <p:cNvCxnSpPr/>
            <p:nvPr/>
          </p:nvCxnSpPr>
          <p:spPr>
            <a:xfrm>
              <a:off x="4510825" y="2677612"/>
              <a:ext cx="579821" cy="79000"/>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80" name="Straight Arrow Connector 79"/>
            <p:cNvCxnSpPr/>
            <p:nvPr/>
          </p:nvCxnSpPr>
          <p:spPr>
            <a:xfrm>
              <a:off x="6229082" y="1811547"/>
              <a:ext cx="490175" cy="12795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grpSp>
          <p:nvGrpSpPr>
            <p:cNvPr id="81" name="Group 80"/>
            <p:cNvGrpSpPr/>
            <p:nvPr/>
          </p:nvGrpSpPr>
          <p:grpSpPr>
            <a:xfrm>
              <a:off x="6682421" y="1743042"/>
              <a:ext cx="593892" cy="1217543"/>
              <a:chOff x="5308846" y="1731566"/>
              <a:chExt cx="1326836" cy="2720160"/>
            </a:xfrm>
          </p:grpSpPr>
          <p:pic>
            <p:nvPicPr>
              <p:cNvPr id="134" name="Picture 133" descr="posner_cluster_c.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8847" y="1731566"/>
                <a:ext cx="1326835" cy="1380236"/>
              </a:xfrm>
              <a:prstGeom prst="rect">
                <a:avLst/>
              </a:prstGeom>
            </p:spPr>
          </p:pic>
          <p:pic>
            <p:nvPicPr>
              <p:cNvPr id="135" name="Picture 134" descr="posner_cluster_c.png"/>
              <p:cNvPicPr>
                <a:picLocks noChangeAspect="1"/>
              </p:cNvPicPr>
              <p:nvPr/>
            </p:nvPicPr>
            <p:blipFill>
              <a:blip r:embed="rId4" cstate="print">
                <a:clrChange>
                  <a:clrFrom>
                    <a:srgbClr val="FEFEF9"/>
                  </a:clrFrom>
                  <a:clrTo>
                    <a:srgbClr val="FEFEF9">
                      <a:alpha val="0"/>
                    </a:srgbClr>
                  </a:clrTo>
                </a:clrChange>
                <a:extLst>
                  <a:ext uri="{28A0092B-C50C-407E-A947-70E740481C1C}">
                    <a14:useLocalDpi xmlns:a14="http://schemas.microsoft.com/office/drawing/2010/main" val="0"/>
                  </a:ext>
                </a:extLst>
              </a:blip>
              <a:stretch>
                <a:fillRect/>
              </a:stretch>
            </p:blipFill>
            <p:spPr>
              <a:xfrm rot="10800000">
                <a:off x="5308846" y="3071490"/>
                <a:ext cx="1326835" cy="1380236"/>
              </a:xfrm>
              <a:prstGeom prst="rect">
                <a:avLst/>
              </a:prstGeom>
            </p:spPr>
          </p:pic>
        </p:grpSp>
        <p:cxnSp>
          <p:nvCxnSpPr>
            <p:cNvPr id="82" name="Straight Connector 81"/>
            <p:cNvCxnSpPr/>
            <p:nvPr/>
          </p:nvCxnSpPr>
          <p:spPr>
            <a:xfrm flipV="1">
              <a:off x="5461729" y="2028018"/>
              <a:ext cx="1637925" cy="89990"/>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83" name="Straight Connector 82"/>
            <p:cNvCxnSpPr/>
            <p:nvPr/>
          </p:nvCxnSpPr>
          <p:spPr>
            <a:xfrm flipV="1">
              <a:off x="5184040" y="2543845"/>
              <a:ext cx="1630174" cy="94005"/>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84" name="Straight Connector 83"/>
            <p:cNvCxnSpPr/>
            <p:nvPr/>
          </p:nvCxnSpPr>
          <p:spPr>
            <a:xfrm flipV="1">
              <a:off x="5462648" y="1754597"/>
              <a:ext cx="536479" cy="181186"/>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85" name="Straight Connector 84"/>
            <p:cNvCxnSpPr/>
            <p:nvPr/>
          </p:nvCxnSpPr>
          <p:spPr>
            <a:xfrm>
              <a:off x="5293106" y="2784197"/>
              <a:ext cx="435641" cy="59356"/>
            </a:xfrm>
            <a:prstGeom prst="line">
              <a:avLst/>
            </a:prstGeom>
            <a:solidFill>
              <a:schemeClr val="accent1"/>
            </a:solidFill>
            <a:ln w="28575" cap="flat" cmpd="sng" algn="ctr">
              <a:solidFill>
                <a:schemeClr val="tx1"/>
              </a:solidFill>
              <a:prstDash val="dash"/>
              <a:round/>
              <a:headEnd type="none" w="med" len="med"/>
              <a:tailEnd type="none" w="med" len="med"/>
            </a:ln>
            <a:effectLst/>
          </p:spPr>
        </p:cxnSp>
        <p:pic>
          <p:nvPicPr>
            <p:cNvPr id="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60163" y="1830722"/>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01718" y="200361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917412" y="194397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880270" y="208769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699530" y="2139153"/>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72774" y="200110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863842" y="2197972"/>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215275" y="195769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75862" y="217010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671835">
              <a:off x="7701109" y="1862459"/>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671835">
              <a:off x="7568832" y="2004477"/>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20442288">
              <a:off x="7958208" y="2073979"/>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19036102">
              <a:off x="7950232" y="1807171"/>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9565329">
              <a:off x="7679722" y="2162946"/>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7809388">
              <a:off x="8135553" y="2080793"/>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77820" y="2361450"/>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19375" y="2534346"/>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935069" y="2474706"/>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897927" y="2618425"/>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7717188" y="2669881"/>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90432" y="2531835"/>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257729" y="2363167"/>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148470" y="2292481"/>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71835">
              <a:off x="8093520" y="2700828"/>
              <a:ext cx="51161" cy="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671835">
              <a:off x="7718766" y="2393187"/>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671835">
              <a:off x="7586489" y="2535205"/>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20442288">
              <a:off x="7975865" y="2604706"/>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7878" t="32802" r="13495" b="39558"/>
            <a:stretch/>
          </p:blipFill>
          <p:spPr bwMode="auto">
            <a:xfrm rot="19036102">
              <a:off x="7967889" y="2301596"/>
              <a:ext cx="170867" cy="17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9565329">
              <a:off x="7697380" y="2693674"/>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8654" t="50000" r="6061" b="15565"/>
            <a:stretch/>
          </p:blipFill>
          <p:spPr bwMode="auto">
            <a:xfrm rot="17809388">
              <a:off x="8147260" y="2447911"/>
              <a:ext cx="210604" cy="2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6" name="Straight Arrow Connector 115"/>
            <p:cNvCxnSpPr/>
            <p:nvPr/>
          </p:nvCxnSpPr>
          <p:spPr>
            <a:xfrm flipV="1">
              <a:off x="6200193" y="2727005"/>
              <a:ext cx="490175" cy="12795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cxnSp>
          <p:nvCxnSpPr>
            <p:cNvPr id="117" name="Straight Arrow Connector 116"/>
            <p:cNvCxnSpPr/>
            <p:nvPr/>
          </p:nvCxnSpPr>
          <p:spPr>
            <a:xfrm>
              <a:off x="7224387" y="2360836"/>
              <a:ext cx="413865" cy="0"/>
            </a:xfrm>
            <a:prstGeom prst="straightConnector1">
              <a:avLst/>
            </a:prstGeom>
            <a:solidFill>
              <a:schemeClr val="accent1"/>
            </a:solidFill>
            <a:ln w="57150" cap="flat" cmpd="sng" algn="ctr">
              <a:solidFill>
                <a:srgbClr val="660066"/>
              </a:solidFill>
              <a:prstDash val="solid"/>
              <a:round/>
              <a:headEnd type="none" w="med" len="med"/>
              <a:tailEnd type="triangle" w="med" len="med"/>
            </a:ln>
            <a:effectLst/>
          </p:spPr>
        </p:cxnSp>
        <p:cxnSp>
          <p:nvCxnSpPr>
            <p:cNvPr id="118" name="Straight Connector 117"/>
            <p:cNvCxnSpPr/>
            <p:nvPr/>
          </p:nvCxnSpPr>
          <p:spPr>
            <a:xfrm flipV="1">
              <a:off x="4800736" y="2125942"/>
              <a:ext cx="492371" cy="27052"/>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cxnSp>
          <p:nvCxnSpPr>
            <p:cNvPr id="119" name="Straight Connector 118"/>
            <p:cNvCxnSpPr/>
            <p:nvPr/>
          </p:nvCxnSpPr>
          <p:spPr>
            <a:xfrm flipV="1">
              <a:off x="4494454" y="2646436"/>
              <a:ext cx="550127" cy="31724"/>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grpSp>
          <p:nvGrpSpPr>
            <p:cNvPr id="120" name="Group 119"/>
            <p:cNvGrpSpPr/>
            <p:nvPr/>
          </p:nvGrpSpPr>
          <p:grpSpPr>
            <a:xfrm rot="4929660">
              <a:off x="5301914" y="2051083"/>
              <a:ext cx="173463" cy="150574"/>
              <a:chOff x="1728605" y="4354691"/>
              <a:chExt cx="387541" cy="336403"/>
            </a:xfrm>
          </p:grpSpPr>
          <p:sp>
            <p:nvSpPr>
              <p:cNvPr id="132" name="Freeform 131"/>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3" name="Freeform 132"/>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1" name="Group 120"/>
            <p:cNvGrpSpPr/>
            <p:nvPr/>
          </p:nvGrpSpPr>
          <p:grpSpPr>
            <a:xfrm rot="4929660">
              <a:off x="5291896" y="1848121"/>
              <a:ext cx="173463" cy="150574"/>
              <a:chOff x="1728605" y="4354691"/>
              <a:chExt cx="387541" cy="336403"/>
            </a:xfrm>
          </p:grpSpPr>
          <p:sp>
            <p:nvSpPr>
              <p:cNvPr id="130" name="Freeform 129"/>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1" name="Freeform 130"/>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2" name="Group 121"/>
            <p:cNvGrpSpPr/>
            <p:nvPr/>
          </p:nvGrpSpPr>
          <p:grpSpPr>
            <a:xfrm rot="4929660">
              <a:off x="5140233" y="2708164"/>
              <a:ext cx="173463" cy="150574"/>
              <a:chOff x="1728605" y="4354691"/>
              <a:chExt cx="387541" cy="336403"/>
            </a:xfrm>
          </p:grpSpPr>
          <p:sp>
            <p:nvSpPr>
              <p:cNvPr id="128" name="Freeform 127"/>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9" name="Freeform 128"/>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3" name="Group 122"/>
            <p:cNvGrpSpPr/>
            <p:nvPr/>
          </p:nvGrpSpPr>
          <p:grpSpPr>
            <a:xfrm rot="4929660">
              <a:off x="5051984" y="2531277"/>
              <a:ext cx="173463" cy="150574"/>
              <a:chOff x="1728605" y="4354691"/>
              <a:chExt cx="387541" cy="336403"/>
            </a:xfrm>
          </p:grpSpPr>
          <p:sp>
            <p:nvSpPr>
              <p:cNvPr id="126" name="Freeform 125"/>
              <p:cNvSpPr/>
              <p:nvPr/>
            </p:nvSpPr>
            <p:spPr>
              <a:xfrm>
                <a:off x="1728605" y="4354691"/>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7" name="Freeform 126"/>
              <p:cNvSpPr/>
              <p:nvPr/>
            </p:nvSpPr>
            <p:spPr>
              <a:xfrm>
                <a:off x="1730384" y="4578515"/>
                <a:ext cx="385762" cy="112579"/>
              </a:xfrm>
              <a:custGeom>
                <a:avLst/>
                <a:gdLst>
                  <a:gd name="connsiteX0" fmla="*/ 0 w 771525"/>
                  <a:gd name="connsiteY0" fmla="*/ 176691 h 225159"/>
                  <a:gd name="connsiteX1" fmla="*/ 200025 w 771525"/>
                  <a:gd name="connsiteY1" fmla="*/ 478 h 225159"/>
                  <a:gd name="connsiteX2" fmla="*/ 547688 w 771525"/>
                  <a:gd name="connsiteY2" fmla="*/ 224316 h 225159"/>
                  <a:gd name="connsiteX3" fmla="*/ 771525 w 771525"/>
                  <a:gd name="connsiteY3" fmla="*/ 62391 h 225159"/>
                </a:gdLst>
                <a:ahLst/>
                <a:cxnLst>
                  <a:cxn ang="0">
                    <a:pos x="connsiteX0" y="connsiteY0"/>
                  </a:cxn>
                  <a:cxn ang="0">
                    <a:pos x="connsiteX1" y="connsiteY1"/>
                  </a:cxn>
                  <a:cxn ang="0">
                    <a:pos x="connsiteX2" y="connsiteY2"/>
                  </a:cxn>
                  <a:cxn ang="0">
                    <a:pos x="connsiteX3" y="connsiteY3"/>
                  </a:cxn>
                </a:cxnLst>
                <a:rect l="l" t="t" r="r" b="b"/>
                <a:pathLst>
                  <a:path w="771525" h="225159">
                    <a:moveTo>
                      <a:pt x="0" y="176691"/>
                    </a:moveTo>
                    <a:cubicBezTo>
                      <a:pt x="54372" y="84615"/>
                      <a:pt x="108744" y="-7460"/>
                      <a:pt x="200025" y="478"/>
                    </a:cubicBezTo>
                    <a:cubicBezTo>
                      <a:pt x="291306" y="8416"/>
                      <a:pt x="452438" y="213997"/>
                      <a:pt x="547688" y="224316"/>
                    </a:cubicBezTo>
                    <a:cubicBezTo>
                      <a:pt x="642938" y="234635"/>
                      <a:pt x="707231" y="148513"/>
                      <a:pt x="771525" y="623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24" name="Rectangle 123"/>
            <p:cNvSpPr/>
            <p:nvPr/>
          </p:nvSpPr>
          <p:spPr>
            <a:xfrm>
              <a:off x="4493940" y="2318661"/>
              <a:ext cx="271205" cy="4171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840910" y="2334306"/>
              <a:ext cx="271205" cy="4171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8" name="Right Arrow 137"/>
          <p:cNvSpPr/>
          <p:nvPr/>
        </p:nvSpPr>
        <p:spPr>
          <a:xfrm rot="21568107">
            <a:off x="4917917" y="1448707"/>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
        <p:nvSpPr>
          <p:cNvPr id="139" name="Right Arrow 138"/>
          <p:cNvSpPr/>
          <p:nvPr/>
        </p:nvSpPr>
        <p:spPr>
          <a:xfrm rot="21568107">
            <a:off x="6444285" y="1449702"/>
            <a:ext cx="601715" cy="197211"/>
          </a:xfrm>
          <a:prstGeom prst="rightArrow">
            <a:avLst/>
          </a:prstGeom>
          <a:solidFill>
            <a:srgbClr val="00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0000"/>
              </a:solidFill>
            </a:endParaRPr>
          </a:p>
        </p:txBody>
      </p:sp>
      <p:sp>
        <p:nvSpPr>
          <p:cNvPr id="140" name="TextBox 139"/>
          <p:cNvSpPr txBox="1"/>
          <p:nvPr/>
        </p:nvSpPr>
        <p:spPr>
          <a:xfrm>
            <a:off x="217612" y="5609168"/>
            <a:ext cx="5163438" cy="830997"/>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solidFill>
                  <a:srgbClr val="0000FF"/>
                </a:solidFill>
              </a:rPr>
              <a:t>Cross-correlated fluorescence would provide direct evidence of quantum entanglement transducing a </a:t>
            </a:r>
          </a:p>
          <a:p>
            <a:r>
              <a:rPr lang="en-US" sz="1600" dirty="0">
                <a:solidFill>
                  <a:srgbClr val="0000FF"/>
                </a:solidFill>
              </a:rPr>
              <a:t>(non-local) chemical response</a:t>
            </a:r>
          </a:p>
        </p:txBody>
      </p:sp>
    </p:spTree>
    <p:extLst>
      <p:ext uri="{BB962C8B-B14F-4D97-AF65-F5344CB8AC3E}">
        <p14:creationId xmlns:p14="http://schemas.microsoft.com/office/powerpoint/2010/main" val="33144216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17 at 3-17-15    4.34.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78" y="683846"/>
            <a:ext cx="6749883" cy="3788607"/>
          </a:xfrm>
          <a:prstGeom prst="rect">
            <a:avLst/>
          </a:prstGeom>
        </p:spPr>
      </p:pic>
    </p:spTree>
    <p:extLst>
      <p:ext uri="{BB962C8B-B14F-4D97-AF65-F5344CB8AC3E}">
        <p14:creationId xmlns:p14="http://schemas.microsoft.com/office/powerpoint/2010/main" val="273090563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09" y="203642"/>
            <a:ext cx="8229600" cy="632531"/>
          </a:xfrm>
        </p:spPr>
        <p:txBody>
          <a:bodyPr>
            <a:normAutofit fontScale="90000"/>
          </a:bodyPr>
          <a:lstStyle/>
          <a:p>
            <a:r>
              <a:rPr lang="en-US" sz="3600" b="1" i="1"/>
              <a:t>Isolation of Qubits is Hard</a:t>
            </a:r>
          </a:p>
        </p:txBody>
      </p:sp>
      <p:sp>
        <p:nvSpPr>
          <p:cNvPr id="5" name="TextBox 4"/>
          <p:cNvSpPr txBox="1"/>
          <p:nvPr/>
        </p:nvSpPr>
        <p:spPr>
          <a:xfrm>
            <a:off x="2909462" y="836822"/>
            <a:ext cx="2477211" cy="461665"/>
          </a:xfrm>
          <a:prstGeom prst="rect">
            <a:avLst/>
          </a:prstGeom>
          <a:noFill/>
        </p:spPr>
        <p:txBody>
          <a:bodyPr wrap="none" rtlCol="0">
            <a:spAutoFit/>
          </a:bodyPr>
          <a:lstStyle/>
          <a:p>
            <a:r>
              <a:rPr lang="en-US" sz="2400" dirty="0" err="1">
                <a:solidFill>
                  <a:srgbClr val="0000FF"/>
                </a:solidFill>
                <a:latin typeface="Arial"/>
                <a:cs typeface="Arial"/>
              </a:rPr>
              <a:t>P</a:t>
            </a:r>
            <a:r>
              <a:rPr lang="en-US" sz="2400" dirty="0" err="1" smtClean="0">
                <a:solidFill>
                  <a:srgbClr val="0000FF"/>
                </a:solidFill>
                <a:latin typeface="Arial"/>
                <a:cs typeface="Arial"/>
              </a:rPr>
              <a:t>roposed Qubits</a:t>
            </a:r>
          </a:p>
        </p:txBody>
      </p:sp>
      <p:pic>
        <p:nvPicPr>
          <p:cNvPr id="6" name="Picture 5"/>
          <p:cNvPicPr>
            <a:picLocks noChangeAspect="1"/>
          </p:cNvPicPr>
          <p:nvPr/>
        </p:nvPicPr>
        <p:blipFill>
          <a:blip r:embed="rId2"/>
          <a:stretch>
            <a:fillRect/>
          </a:stretch>
        </p:blipFill>
        <p:spPr>
          <a:xfrm>
            <a:off x="4927193" y="3358826"/>
            <a:ext cx="1927356" cy="1310886"/>
          </a:xfrm>
          <a:prstGeom prst="rect">
            <a:avLst/>
          </a:prstGeom>
        </p:spPr>
      </p:pic>
      <p:pic>
        <p:nvPicPr>
          <p:cNvPr id="7" name="Picture 6"/>
          <p:cNvPicPr>
            <a:picLocks noChangeAspect="1"/>
          </p:cNvPicPr>
          <p:nvPr/>
        </p:nvPicPr>
        <p:blipFill>
          <a:blip r:embed="rId3"/>
          <a:stretch>
            <a:fillRect/>
          </a:stretch>
        </p:blipFill>
        <p:spPr>
          <a:xfrm>
            <a:off x="1751809" y="5056694"/>
            <a:ext cx="2011775" cy="1506890"/>
          </a:xfrm>
          <a:prstGeom prst="rect">
            <a:avLst/>
          </a:prstGeom>
        </p:spPr>
      </p:pic>
      <p:pic>
        <p:nvPicPr>
          <p:cNvPr id="8" name="Picture 7"/>
          <p:cNvPicPr>
            <a:picLocks noChangeAspect="1"/>
          </p:cNvPicPr>
          <p:nvPr/>
        </p:nvPicPr>
        <p:blipFill>
          <a:blip r:embed="rId4"/>
          <a:stretch>
            <a:fillRect/>
          </a:stretch>
        </p:blipFill>
        <p:spPr>
          <a:xfrm>
            <a:off x="4843146" y="1629671"/>
            <a:ext cx="2066618" cy="1217149"/>
          </a:xfrm>
          <a:prstGeom prst="rect">
            <a:avLst/>
          </a:prstGeom>
        </p:spPr>
      </p:pic>
      <p:pic>
        <p:nvPicPr>
          <p:cNvPr id="10" name="Picture 9"/>
          <p:cNvPicPr>
            <a:picLocks noChangeAspect="1"/>
          </p:cNvPicPr>
          <p:nvPr/>
        </p:nvPicPr>
        <p:blipFill>
          <a:blip r:embed="rId5"/>
          <a:stretch>
            <a:fillRect/>
          </a:stretch>
        </p:blipFill>
        <p:spPr>
          <a:xfrm>
            <a:off x="1914499" y="3358826"/>
            <a:ext cx="2207989" cy="1364047"/>
          </a:xfrm>
          <a:prstGeom prst="rect">
            <a:avLst/>
          </a:prstGeom>
        </p:spPr>
      </p:pic>
      <p:pic>
        <p:nvPicPr>
          <p:cNvPr id="11" name="Picture 10" descr="Screen Shot 2015-03-08 at 3-8-15    3.00.1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430" y="1632985"/>
            <a:ext cx="1277216" cy="1502607"/>
          </a:xfrm>
          <a:prstGeom prst="rect">
            <a:avLst/>
          </a:prstGeom>
        </p:spPr>
      </p:pic>
      <p:pic>
        <p:nvPicPr>
          <p:cNvPr id="12" name="Picture 11"/>
          <p:cNvPicPr>
            <a:picLocks noChangeAspect="1"/>
          </p:cNvPicPr>
          <p:nvPr/>
        </p:nvPicPr>
        <p:blipFill>
          <a:blip r:embed="rId7"/>
          <a:stretch>
            <a:fillRect/>
          </a:stretch>
        </p:blipFill>
        <p:spPr>
          <a:xfrm>
            <a:off x="4982407" y="5206699"/>
            <a:ext cx="1785375" cy="1356885"/>
          </a:xfrm>
          <a:prstGeom prst="rect">
            <a:avLst/>
          </a:prstGeom>
        </p:spPr>
      </p:pic>
      <p:sp>
        <p:nvSpPr>
          <p:cNvPr id="3" name="TextBox 2"/>
          <p:cNvSpPr txBox="1"/>
          <p:nvPr/>
        </p:nvSpPr>
        <p:spPr>
          <a:xfrm>
            <a:off x="379709" y="3579185"/>
            <a:ext cx="1339504" cy="461665"/>
          </a:xfrm>
          <a:prstGeom prst="rect">
            <a:avLst/>
          </a:prstGeom>
          <a:noFill/>
        </p:spPr>
        <p:txBody>
          <a:bodyPr wrap="none" rtlCol="0">
            <a:spAutoFit/>
          </a:bodyPr>
          <a:lstStyle/>
          <a:p>
            <a:r>
              <a:rPr lang="en-US" sz="1200" dirty="0" err="1" smtClean="0">
                <a:solidFill>
                  <a:srgbClr val="0000FF"/>
                </a:solidFill>
                <a:latin typeface="Arial"/>
                <a:cs typeface="Arial"/>
              </a:rPr>
              <a:t>Electron/nuclear </a:t>
            </a:r>
          </a:p>
          <a:p>
            <a:r>
              <a:rPr lang="en-US" sz="1200" dirty="0" err="1" smtClean="0">
                <a:solidFill>
                  <a:srgbClr val="0000FF"/>
                </a:solidFill>
                <a:latin typeface="Arial"/>
                <a:cs typeface="Arial"/>
              </a:rPr>
              <a:t>spins in diamond</a:t>
            </a:r>
          </a:p>
        </p:txBody>
      </p:sp>
      <p:sp>
        <p:nvSpPr>
          <p:cNvPr id="13" name="TextBox 12"/>
          <p:cNvSpPr txBox="1"/>
          <p:nvPr/>
        </p:nvSpPr>
        <p:spPr>
          <a:xfrm>
            <a:off x="379709" y="2121903"/>
            <a:ext cx="1223412" cy="461665"/>
          </a:xfrm>
          <a:prstGeom prst="rect">
            <a:avLst/>
          </a:prstGeom>
          <a:noFill/>
        </p:spPr>
        <p:txBody>
          <a:bodyPr wrap="none" rtlCol="0">
            <a:spAutoFit/>
          </a:bodyPr>
          <a:lstStyle/>
          <a:p>
            <a:r>
              <a:rPr lang="en-US" sz="1200" dirty="0" err="1" smtClean="0">
                <a:solidFill>
                  <a:srgbClr val="0000FF"/>
                </a:solidFill>
                <a:latin typeface="Arial"/>
                <a:cs typeface="Arial"/>
              </a:rPr>
              <a:t>Nuclear spins </a:t>
            </a:r>
          </a:p>
          <a:p>
            <a:r>
              <a:rPr lang="en-US" sz="1200" dirty="0" err="1" smtClean="0">
                <a:solidFill>
                  <a:srgbClr val="0000FF"/>
                </a:solidFill>
                <a:latin typeface="Arial"/>
                <a:cs typeface="Arial"/>
              </a:rPr>
              <a:t>in solids/liquids</a:t>
            </a:r>
          </a:p>
        </p:txBody>
      </p:sp>
      <p:sp>
        <p:nvSpPr>
          <p:cNvPr id="14" name="TextBox 13"/>
          <p:cNvSpPr txBox="1"/>
          <p:nvPr/>
        </p:nvSpPr>
        <p:spPr>
          <a:xfrm>
            <a:off x="217019" y="5448396"/>
            <a:ext cx="1213944" cy="276999"/>
          </a:xfrm>
          <a:prstGeom prst="rect">
            <a:avLst/>
          </a:prstGeom>
          <a:noFill/>
        </p:spPr>
        <p:txBody>
          <a:bodyPr wrap="none" rtlCol="0">
            <a:spAutoFit/>
          </a:bodyPr>
          <a:lstStyle/>
          <a:p>
            <a:r>
              <a:rPr lang="en-US" sz="1200" dirty="0" err="1" smtClean="0">
                <a:solidFill>
                  <a:srgbClr val="0000FF"/>
                </a:solidFill>
                <a:latin typeface="Arial"/>
                <a:cs typeface="Arial"/>
              </a:rPr>
              <a:t>Trapped atoms</a:t>
            </a:r>
          </a:p>
        </p:txBody>
      </p:sp>
      <p:sp>
        <p:nvSpPr>
          <p:cNvPr id="15" name="TextBox 14"/>
          <p:cNvSpPr txBox="1"/>
          <p:nvPr/>
        </p:nvSpPr>
        <p:spPr>
          <a:xfrm>
            <a:off x="7256830" y="3868176"/>
            <a:ext cx="1082348" cy="276999"/>
          </a:xfrm>
          <a:prstGeom prst="rect">
            <a:avLst/>
          </a:prstGeom>
          <a:noFill/>
        </p:spPr>
        <p:txBody>
          <a:bodyPr wrap="none" rtlCol="0">
            <a:spAutoFit/>
          </a:bodyPr>
          <a:lstStyle/>
          <a:p>
            <a:r>
              <a:rPr lang="en-US" sz="1200" dirty="0" err="1" smtClean="0">
                <a:solidFill>
                  <a:srgbClr val="0000FF"/>
                </a:solidFill>
                <a:latin typeface="Arial"/>
                <a:cs typeface="Arial"/>
              </a:rPr>
              <a:t>Trapped ions</a:t>
            </a:r>
          </a:p>
        </p:txBody>
      </p:sp>
      <p:sp>
        <p:nvSpPr>
          <p:cNvPr id="16" name="TextBox 15"/>
          <p:cNvSpPr txBox="1"/>
          <p:nvPr/>
        </p:nvSpPr>
        <p:spPr>
          <a:xfrm>
            <a:off x="7256830" y="1853781"/>
            <a:ext cx="1352479" cy="461665"/>
          </a:xfrm>
          <a:prstGeom prst="rect">
            <a:avLst/>
          </a:prstGeom>
          <a:noFill/>
        </p:spPr>
        <p:txBody>
          <a:bodyPr wrap="none" rtlCol="0">
            <a:spAutoFit/>
          </a:bodyPr>
          <a:lstStyle/>
          <a:p>
            <a:r>
              <a:rPr lang="en-US" sz="1200" dirty="0" err="1" smtClean="0">
                <a:solidFill>
                  <a:srgbClr val="0000FF"/>
                </a:solidFill>
                <a:latin typeface="Arial"/>
                <a:cs typeface="Arial"/>
              </a:rPr>
              <a:t>Superconducting </a:t>
            </a:r>
          </a:p>
          <a:p>
            <a:r>
              <a:rPr lang="en-US" sz="1200" dirty="0" err="1">
                <a:solidFill>
                  <a:srgbClr val="0000FF"/>
                </a:solidFill>
                <a:latin typeface="Arial"/>
                <a:cs typeface="Arial"/>
              </a:rPr>
              <a:t>junctions</a:t>
            </a:r>
            <a:endParaRPr lang="en-US" sz="1200" dirty="0" err="1" smtClean="0">
              <a:solidFill>
                <a:srgbClr val="0000FF"/>
              </a:solidFill>
              <a:latin typeface="Arial"/>
              <a:cs typeface="Arial"/>
            </a:endParaRPr>
          </a:p>
        </p:txBody>
      </p:sp>
      <p:sp>
        <p:nvSpPr>
          <p:cNvPr id="17" name="TextBox 16"/>
          <p:cNvSpPr txBox="1"/>
          <p:nvPr/>
        </p:nvSpPr>
        <p:spPr>
          <a:xfrm>
            <a:off x="7204018" y="5586896"/>
            <a:ext cx="1867019" cy="461665"/>
          </a:xfrm>
          <a:prstGeom prst="rect">
            <a:avLst/>
          </a:prstGeom>
          <a:noFill/>
        </p:spPr>
        <p:txBody>
          <a:bodyPr wrap="square" rtlCol="0">
            <a:spAutoFit/>
          </a:bodyPr>
          <a:lstStyle/>
          <a:p>
            <a:r>
              <a:rPr lang="en-US" sz="1200" dirty="0" err="1" smtClean="0">
                <a:solidFill>
                  <a:srgbClr val="0000FF"/>
                </a:solidFill>
                <a:latin typeface="Arial"/>
                <a:cs typeface="Arial"/>
              </a:rPr>
              <a:t>Electron </a:t>
            </a:r>
            <a:r>
              <a:rPr lang="en-US" sz="1200" dirty="0" err="1">
                <a:solidFill>
                  <a:srgbClr val="0000FF"/>
                </a:solidFill>
                <a:latin typeface="Arial"/>
                <a:cs typeface="Arial"/>
              </a:rPr>
              <a:t>charges/spins in </a:t>
            </a:r>
            <a:r>
              <a:rPr lang="en-US" sz="1200" dirty="0" err="1" smtClean="0">
                <a:solidFill>
                  <a:srgbClr val="0000FF"/>
                </a:solidFill>
                <a:latin typeface="Arial"/>
                <a:cs typeface="Arial"/>
              </a:rPr>
              <a:t>quantum dots</a:t>
            </a:r>
          </a:p>
        </p:txBody>
      </p:sp>
    </p:spTree>
    <p:extLst>
      <p:ext uri="{BB962C8B-B14F-4D97-AF65-F5344CB8AC3E}">
        <p14:creationId xmlns:p14="http://schemas.microsoft.com/office/powerpoint/2010/main" val="27656500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03" y="5059425"/>
            <a:ext cx="1758446" cy="1652333"/>
          </a:xfrm>
          <a:prstGeom prst="rect">
            <a:avLst/>
          </a:prstGeom>
        </p:spPr>
      </p:pic>
      <p:sp>
        <p:nvSpPr>
          <p:cNvPr id="8" name="TextBox 7"/>
          <p:cNvSpPr txBox="1"/>
          <p:nvPr/>
        </p:nvSpPr>
        <p:spPr>
          <a:xfrm>
            <a:off x="1354667" y="5403273"/>
            <a:ext cx="4024559" cy="338554"/>
          </a:xfrm>
          <a:prstGeom prst="rect">
            <a:avLst/>
          </a:prstGeom>
          <a:noFill/>
        </p:spPr>
        <p:txBody>
          <a:bodyPr wrap="none" rtlCol="0">
            <a:spAutoFit/>
          </a:bodyPr>
          <a:lstStyle/>
          <a:p>
            <a:r>
              <a:rPr lang="en-US" sz="1600" dirty="0" err="1" smtClean="0">
                <a:solidFill>
                  <a:srgbClr val="0000FF"/>
                </a:solidFill>
                <a:latin typeface="Arial"/>
                <a:cs typeface="Arial"/>
              </a:rPr>
              <a:t>One less neutron makes all the difference!</a:t>
            </a:r>
          </a:p>
        </p:txBody>
      </p:sp>
      <p:pic>
        <p:nvPicPr>
          <p:cNvPr id="9" name="Picture 8" descr="Screen Shot 2015-03-17 at 3-17-15    4.36.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31" y="741870"/>
            <a:ext cx="8135066" cy="3680284"/>
          </a:xfrm>
          <a:prstGeom prst="rect">
            <a:avLst/>
          </a:prstGeom>
        </p:spPr>
      </p:pic>
      <p:sp>
        <p:nvSpPr>
          <p:cNvPr id="4" name="Rectangle 3"/>
          <p:cNvSpPr/>
          <p:nvPr/>
        </p:nvSpPr>
        <p:spPr>
          <a:xfrm>
            <a:off x="7087773" y="1778000"/>
            <a:ext cx="1484924" cy="253023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354667" y="5996708"/>
            <a:ext cx="3800339" cy="338554"/>
          </a:xfrm>
          <a:prstGeom prst="rect">
            <a:avLst/>
          </a:prstGeom>
          <a:noFill/>
        </p:spPr>
        <p:txBody>
          <a:bodyPr wrap="none" rtlCol="0">
            <a:spAutoFit/>
          </a:bodyPr>
          <a:lstStyle/>
          <a:p>
            <a:r>
              <a:rPr lang="en-US" sz="1600" dirty="0" err="1">
                <a:solidFill>
                  <a:srgbClr val="0000FF"/>
                </a:solidFill>
                <a:latin typeface="Arial"/>
                <a:cs typeface="Arial"/>
              </a:rPr>
              <a:t>And a neutron is quantum mechanical...</a:t>
            </a:r>
            <a:endParaRPr lang="en-US" sz="1600" baseline="30000" dirty="0" err="1" smtClean="0">
              <a:solidFill>
                <a:srgbClr val="0000FF"/>
              </a:solidFill>
              <a:latin typeface="Arial"/>
              <a:cs typeface="Arial"/>
            </a:endParaRPr>
          </a:p>
        </p:txBody>
      </p:sp>
    </p:spTree>
    <p:extLst>
      <p:ext uri="{BB962C8B-B14F-4D97-AF65-F5344CB8AC3E}">
        <p14:creationId xmlns:p14="http://schemas.microsoft.com/office/powerpoint/2010/main" val="27293284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6274"/>
            <a:ext cx="9144000" cy="1143000"/>
          </a:xfrm>
        </p:spPr>
        <p:txBody>
          <a:bodyPr>
            <a:normAutofit fontScale="90000"/>
          </a:bodyPr>
          <a:lstStyle/>
          <a:p>
            <a:r>
              <a:rPr lang="en-US">
                <a:latin typeface="Arial" charset="0"/>
                <a:ea typeface="ヒラギノ角ゴ Pro W3" charset="0"/>
                <a:cs typeface="ヒラギノ角ゴ Pro W3" charset="0"/>
              </a:rPr>
              <a:t/>
            </a:r>
            <a:br>
              <a:rPr lang="en-US">
                <a:latin typeface="Arial" charset="0"/>
                <a:ea typeface="ヒラギノ角ゴ Pro W3" charset="0"/>
                <a:cs typeface="ヒラギノ角ゴ Pro W3" charset="0"/>
              </a:rPr>
            </a:br>
            <a:r>
              <a:rPr lang="en-US"/>
              <a:t>Quantum Processing in the Brain?</a:t>
            </a:r>
            <a:br>
              <a:rPr lang="en-US"/>
            </a:br>
            <a:endParaRPr lang="en-US"/>
          </a:p>
        </p:txBody>
      </p:sp>
      <p:sp>
        <p:nvSpPr>
          <p:cNvPr id="3" name="Rectangle 2"/>
          <p:cNvSpPr/>
          <p:nvPr/>
        </p:nvSpPr>
        <p:spPr>
          <a:xfrm>
            <a:off x="1569939" y="2253625"/>
            <a:ext cx="184666" cy="523220"/>
          </a:xfrm>
          <a:prstGeom prst="rect">
            <a:avLst/>
          </a:prstGeom>
        </p:spPr>
        <p:txBody>
          <a:bodyPr wrap="none">
            <a:spAutoFit/>
          </a:bodyPr>
          <a:lstStyle/>
          <a:p>
            <a:endParaRPr lang="en-US" sz="2800">
              <a:solidFill>
                <a:srgbClr val="0000FF"/>
              </a:solidFill>
            </a:endParaRPr>
          </a:p>
        </p:txBody>
      </p:sp>
      <p:sp>
        <p:nvSpPr>
          <p:cNvPr id="10" name="TextBox 9"/>
          <p:cNvSpPr txBox="1"/>
          <p:nvPr/>
        </p:nvSpPr>
        <p:spPr>
          <a:xfrm>
            <a:off x="1569939" y="2679516"/>
            <a:ext cx="5841262" cy="584776"/>
          </a:xfrm>
          <a:prstGeom prst="rect">
            <a:avLst/>
          </a:prstGeom>
          <a:noFill/>
        </p:spPr>
        <p:txBody>
          <a:bodyPr wrap="none" rtlCol="0">
            <a:spAutoFit/>
          </a:bodyPr>
          <a:lstStyle/>
          <a:p>
            <a:r>
              <a:rPr lang="en-US" sz="3200" dirty="0" err="1" smtClean="0">
                <a:solidFill>
                  <a:srgbClr val="0000FF"/>
                </a:solidFill>
                <a:latin typeface="Arial"/>
                <a:cs typeface="Arial"/>
              </a:rPr>
              <a:t>Are we Quantum Computers??</a:t>
            </a:r>
          </a:p>
        </p:txBody>
      </p:sp>
    </p:spTree>
    <p:extLst>
      <p:ext uri="{BB962C8B-B14F-4D97-AF65-F5344CB8AC3E}">
        <p14:creationId xmlns:p14="http://schemas.microsoft.com/office/powerpoint/2010/main" val="20028244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solidFill>
              <a:srgbClr val="0000FF"/>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7263</TotalTime>
  <Words>2302</Words>
  <Application>Microsoft Macintosh PowerPoint</Application>
  <PresentationFormat>On-screen Show (4:3)</PresentationFormat>
  <Paragraphs>405</Paragraphs>
  <Slides>70</Slides>
  <Notes>5</Notes>
  <HiddenSlides>0</HiddenSlides>
  <MMClips>2</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Are we quantum computers,  or merely clever robots? </vt:lpstr>
      <vt:lpstr>Happy Birthday Tony!!</vt:lpstr>
      <vt:lpstr>Happy Birthday Tony!!</vt:lpstr>
      <vt:lpstr>Are we quantum computers,  or merely clever robots? </vt:lpstr>
      <vt:lpstr>Lithium</vt:lpstr>
      <vt:lpstr>Feeding Lithium isotopes to rats</vt:lpstr>
      <vt:lpstr>PowerPoint Presentation</vt:lpstr>
      <vt:lpstr>PowerPoint Presentation</vt:lpstr>
      <vt:lpstr> Quantum Processing in the Brain? </vt:lpstr>
      <vt:lpstr>2 books from 1989: bad president...</vt:lpstr>
      <vt:lpstr>2 books from 1989: bad precedent...</vt:lpstr>
      <vt:lpstr>Why the skepticism?</vt:lpstr>
      <vt:lpstr>But, this assumes thermal equilibrium...</vt:lpstr>
      <vt:lpstr>What is a Quantum Computer?</vt:lpstr>
      <vt:lpstr>Power of a Quantum Computer</vt:lpstr>
      <vt:lpstr>Power of a Quantum Computer</vt:lpstr>
      <vt:lpstr>Path towards a Quantum Computer</vt:lpstr>
      <vt:lpstr>Isolation of Qubits is expensive!</vt:lpstr>
      <vt:lpstr>Isolation of Qubits is Expensive!!</vt:lpstr>
      <vt:lpstr>Quantum processing requires isolated qubits</vt:lpstr>
      <vt:lpstr>Quantum processing requires isolated qubits</vt:lpstr>
      <vt:lpstr>Quantum processing requires isolated qubits</vt:lpstr>
      <vt:lpstr>Quantum processing requires isolated qubits</vt:lpstr>
      <vt:lpstr>Quantum processing requires isolated qubits</vt:lpstr>
      <vt:lpstr>Quantum processing requires isolated qubits</vt:lpstr>
      <vt:lpstr>Quantum processing requires isolated qubits</vt:lpstr>
      <vt:lpstr>Nuclear-spin Quantum Processing in the Brain</vt:lpstr>
      <vt:lpstr>Nuclear-spin Quantum Processing in the Brain</vt:lpstr>
      <vt:lpstr>A Neural Qubit?</vt:lpstr>
      <vt:lpstr>*The* Neural Qubit</vt:lpstr>
      <vt:lpstr>Where is Phosphorus?</vt:lpstr>
      <vt:lpstr>Yes!  Calcium!</vt:lpstr>
      <vt:lpstr>Quantum entangling 31P nuclear-spins?</vt:lpstr>
      <vt:lpstr>Creating non-local Quantum Entanglement</vt:lpstr>
      <vt:lpstr>Quantum entangled showers</vt:lpstr>
      <vt:lpstr>Quantum entangled showers</vt:lpstr>
      <vt:lpstr>Quantum storage of entangled spins</vt:lpstr>
      <vt:lpstr>Quantum processing...</vt:lpstr>
      <vt:lpstr>Quantum-biochemical transduction?</vt:lpstr>
      <vt:lpstr>The Classical brain</vt:lpstr>
      <vt:lpstr>The Classical/Quantum brain...</vt:lpstr>
      <vt:lpstr>The brain as a quantum computer???</vt:lpstr>
      <vt:lpstr>Story: partly-formed picture puzzle...</vt:lpstr>
      <vt:lpstr>Story: partly-formed picture puzzle...</vt:lpstr>
      <vt:lpstr>Are we quantum computers,  or merely clever robots? </vt:lpstr>
      <vt:lpstr>Path towards a Quantum Computer</vt:lpstr>
      <vt:lpstr>Longer path towards a Quantum Computer</vt:lpstr>
      <vt:lpstr>How many years will it take for evolution to “design/build” a quantum computer?? </vt:lpstr>
      <vt:lpstr>How many years will it take for evolution to “design/build” a quantum computer?? </vt:lpstr>
      <vt:lpstr>How many years will it take for evolution to “design/build” a quantum computer?? </vt:lpstr>
      <vt:lpstr>“I can calculate the motion of the heavenly bodies,  but not the madness of men” – Isaac Newton</vt:lpstr>
      <vt:lpstr>Happy Birthday Tony!!</vt:lpstr>
      <vt:lpstr>Trapping two Li+ ions inside Posner molecule?</vt:lpstr>
      <vt:lpstr>“I can calculate the motion of the heavenly bodies,  but not the madness of men” – Isaac Newton</vt:lpstr>
      <vt:lpstr>2016 Nobel Literature Laureate</vt:lpstr>
      <vt:lpstr>PowerPoint Presentation</vt:lpstr>
      <vt:lpstr>“Hide” entanglement in pseudospin</vt:lpstr>
      <vt:lpstr>Some physicists think consciousness is too mysterious to be understandable</vt:lpstr>
      <vt:lpstr>Posner molecules in vivo? Mitochondria  </vt:lpstr>
      <vt:lpstr>Mitochondrial Dynamics</vt:lpstr>
      <vt:lpstr>Mitochondrial Dynamcis 2</vt:lpstr>
      <vt:lpstr>Tony stories</vt:lpstr>
      <vt:lpstr>Isolation of Qubits is Paramount!!</vt:lpstr>
      <vt:lpstr>Goal: Synthesize a Quantum-Brain... </vt:lpstr>
      <vt:lpstr>Goal: Synthesize a Quantum-Brain... </vt:lpstr>
      <vt:lpstr>Goal: Synthesize a Quantum-Brain... </vt:lpstr>
      <vt:lpstr>Goal: Synthesize a Quantum-Brain... </vt:lpstr>
      <vt:lpstr>Goal: Synthesize a Quantum-Brain... </vt:lpstr>
      <vt:lpstr>Goal: Synthesize a Quantum-Brain... </vt:lpstr>
      <vt:lpstr>Isolation of Qubits is Hard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Fisher</dc:creator>
  <cp:lastModifiedBy>System Admin</cp:lastModifiedBy>
  <cp:revision>1063</cp:revision>
  <cp:lastPrinted>2018-03-28T18:15:14Z</cp:lastPrinted>
  <dcterms:created xsi:type="dcterms:W3CDTF">2013-05-04T21:32:20Z</dcterms:created>
  <dcterms:modified xsi:type="dcterms:W3CDTF">2018-03-29T01:35:26Z</dcterms:modified>
</cp:coreProperties>
</file>