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</p:sldIdLst>
  <p:sldSz cx="18288000" cy="10287000"/>
  <p:notesSz cx="6858000" cy="9144000"/>
  <p:embeddedFontLst>
    <p:embeddedFont>
      <p:font typeface="Arial" panose="020B0604020202020204" pitchFamily="34" charset="0"/>
      <p:regular r:id="rId103"/>
    </p:embeddedFont>
    <p:embeddedFont>
      <p:font typeface="Arial Bold" panose="020B0802020202020204" pitchFamily="34" charset="77"/>
      <p:regular r:id="rId104"/>
      <p:bold r:id="rId105"/>
    </p:embeddedFont>
    <p:embeddedFont>
      <p:font typeface="Arial Bold Italics" panose="020B0802020202090204" pitchFamily="34" charset="77"/>
      <p:regular r:id="rId106"/>
      <p:bold r:id="rId107"/>
      <p:italic r:id="rId108"/>
      <p:boldItalic r:id="rId109"/>
    </p:embeddedFont>
    <p:embeddedFont>
      <p:font typeface="Arial Italics" panose="020B0502020202090204" pitchFamily="34" charset="77"/>
      <p:regular r:id="rId110"/>
      <p:italic r:id="rId111"/>
    </p:embeddedFont>
    <p:embeddedFont>
      <p:font typeface="Arimo Bold" panose="020B0704020202020204" pitchFamily="34" charset="0"/>
      <p:regular r:id="rId112"/>
      <p:bold r:id="rId113"/>
    </p:embeddedFont>
    <p:embeddedFont>
      <p:font typeface="Barlow Bold" pitchFamily="2" charset="77"/>
      <p:regular r:id="rId114"/>
      <p:bold r:id="rId115"/>
    </p:embeddedFont>
    <p:embeddedFont>
      <p:font typeface="Canva Student Font" pitchFamily="2" charset="0"/>
      <p:regular r:id="rId116"/>
    </p:embeddedFont>
    <p:embeddedFont>
      <p:font typeface="Montserrat Classic" pitchFamily="2" charset="77"/>
      <p:regular r:id="rId117"/>
    </p:embeddedFont>
    <p:embeddedFont>
      <p:font typeface="Montserrat Classic Bold" pitchFamily="2" charset="77"/>
      <p:regular r:id="rId118"/>
      <p:bold r:id="rId1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626" autoAdjust="0"/>
  </p:normalViewPr>
  <p:slideViewPr>
    <p:cSldViewPr>
      <p:cViewPr varScale="1">
        <p:scale>
          <a:sx n="80" d="100"/>
          <a:sy n="80" d="100"/>
        </p:scale>
        <p:origin x="20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5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10.fntdata"/><Relationship Id="rId16" Type="http://schemas.openxmlformats.org/officeDocument/2006/relationships/slide" Target="slides/slide15.xml"/><Relationship Id="rId107" Type="http://schemas.openxmlformats.org/officeDocument/2006/relationships/font" Target="fonts/font5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11.fntdata"/><Relationship Id="rId118" Type="http://schemas.openxmlformats.org/officeDocument/2006/relationships/font" Target="fonts/font16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12.fntdata"/><Relationship Id="rId119" Type="http://schemas.openxmlformats.org/officeDocument/2006/relationships/font" Target="fonts/font17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2.fntdata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8.fntdata"/><Relationship Id="rId115" Type="http://schemas.openxmlformats.org/officeDocument/2006/relationships/font" Target="fonts/font1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9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6D412-8A5B-3846-B69D-11B926457DCA}" type="datetimeFigureOut">
              <a:rPr lang="en-US" smtClean="0"/>
              <a:t>1/8/24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907680-59F1-7141-9936-71B29DC9A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8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DTBnsqxZ3k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www.mentimeter.com</a:t>
            </a:r>
            <a:r>
              <a:rPr lang="en-US" dirty="0"/>
              <a:t>/app/presentation/alpi7boo5aqyhmq7rkc7htp3v37r93e7/cpeftyz8k49f/edit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07680-59F1-7141-9936-71B29DC9AB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3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=Y9RAxAgksSE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07680-59F1-7141-9936-71B29DC9AB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06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Calibri" panose="020F0502020204030204" pitchFamily="34" charset="0"/>
                <a:hlinkClick r:id="rId3"/>
              </a:rPr>
              <a:t>https://www.youtube.com/watch?v=dDTBnsqxZ3k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07680-59F1-7141-9936-71B29DC9ABD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47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create.kahoot.it</a:t>
            </a:r>
            <a:r>
              <a:rPr lang="en-US" dirty="0"/>
              <a:t>/details/33d29670-76f6-439a-b82c-34b3ab9ab4d4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907680-59F1-7141-9936-71B29DC9ABD4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3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4.svg"/><Relationship Id="rId7" Type="http://schemas.openxmlformats.org/officeDocument/2006/relationships/image" Target="../media/image13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55.png"/><Relationship Id="rId9" Type="http://schemas.openxmlformats.org/officeDocument/2006/relationships/image" Target="../media/image157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svg"/><Relationship Id="rId7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4.svg"/><Relationship Id="rId5" Type="http://schemas.openxmlformats.org/officeDocument/2006/relationships/image" Target="../media/image28.svg"/><Relationship Id="rId10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2.svg"/><Relationship Id="rId5" Type="http://schemas.openxmlformats.org/officeDocument/2006/relationships/image" Target="../media/image28.sv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8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8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8.sv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12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svg"/><Relationship Id="rId5" Type="http://schemas.openxmlformats.org/officeDocument/2006/relationships/image" Target="../media/image52.sv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6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svg"/><Relationship Id="rId7" Type="http://schemas.openxmlformats.org/officeDocument/2006/relationships/image" Target="../media/image79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77.svg"/><Relationship Id="rId5" Type="http://schemas.openxmlformats.org/officeDocument/2006/relationships/image" Target="../media/image73.sv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svg"/><Relationship Id="rId3" Type="http://schemas.openxmlformats.org/officeDocument/2006/relationships/image" Target="../media/image71.svg"/><Relationship Id="rId7" Type="http://schemas.openxmlformats.org/officeDocument/2006/relationships/image" Target="../media/image79.svg"/><Relationship Id="rId12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svg"/><Relationship Id="rId5" Type="http://schemas.openxmlformats.org/officeDocument/2006/relationships/image" Target="../media/image73.svg"/><Relationship Id="rId10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75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1.svg"/><Relationship Id="rId3" Type="http://schemas.openxmlformats.org/officeDocument/2006/relationships/image" Target="../media/image71.svg"/><Relationship Id="rId7" Type="http://schemas.openxmlformats.org/officeDocument/2006/relationships/image" Target="../media/image79.svg"/><Relationship Id="rId12" Type="http://schemas.openxmlformats.org/officeDocument/2006/relationships/image" Target="../media/image8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77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svg"/><Relationship Id="rId1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5.svg"/><Relationship Id="rId3" Type="http://schemas.openxmlformats.org/officeDocument/2006/relationships/image" Target="../media/image71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77.svg"/><Relationship Id="rId2" Type="http://schemas.openxmlformats.org/officeDocument/2006/relationships/image" Target="../media/image70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1.svg"/><Relationship Id="rId5" Type="http://schemas.openxmlformats.org/officeDocument/2006/relationships/image" Target="../media/image73.svg"/><Relationship Id="rId15" Type="http://schemas.openxmlformats.org/officeDocument/2006/relationships/image" Target="../media/image83.svg"/><Relationship Id="rId10" Type="http://schemas.openxmlformats.org/officeDocument/2006/relationships/image" Target="../media/image80.png"/><Relationship Id="rId4" Type="http://schemas.openxmlformats.org/officeDocument/2006/relationships/image" Target="../media/image72.png"/><Relationship Id="rId9" Type="http://schemas.openxmlformats.org/officeDocument/2006/relationships/image" Target="../media/image75.svg"/><Relationship Id="rId1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8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2.svg"/><Relationship Id="rId7" Type="http://schemas.openxmlformats.org/officeDocument/2006/relationships/image" Target="../media/image8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8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2.svg"/><Relationship Id="rId7" Type="http://schemas.openxmlformats.org/officeDocument/2006/relationships/image" Target="../media/image8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87.svg"/><Relationship Id="rId5" Type="http://schemas.openxmlformats.org/officeDocument/2006/relationships/image" Target="../media/image24.svg"/><Relationship Id="rId10" Type="http://schemas.openxmlformats.org/officeDocument/2006/relationships/image" Target="../media/image86.png"/><Relationship Id="rId4" Type="http://schemas.openxmlformats.org/officeDocument/2006/relationships/image" Target="../media/image23.png"/><Relationship Id="rId9" Type="http://schemas.openxmlformats.org/officeDocument/2006/relationships/image" Target="../media/image91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1.png"/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1.png"/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1.png"/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1.png"/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1.png"/><Relationship Id="rId7" Type="http://schemas.openxmlformats.org/officeDocument/2006/relationships/image" Target="../media/image9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1.png"/><Relationship Id="rId7" Type="http://schemas.openxmlformats.org/officeDocument/2006/relationships/image" Target="../media/image9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1.png"/><Relationship Id="rId7" Type="http://schemas.openxmlformats.org/officeDocument/2006/relationships/image" Target="../media/image9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1.png"/><Relationship Id="rId7" Type="http://schemas.openxmlformats.org/officeDocument/2006/relationships/image" Target="../media/image9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22.svg"/><Relationship Id="rId7" Type="http://schemas.openxmlformats.org/officeDocument/2006/relationships/image" Target="../media/image9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00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2.svg"/><Relationship Id="rId7" Type="http://schemas.openxmlformats.org/officeDocument/2006/relationships/image" Target="../media/image9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2.svg"/><Relationship Id="rId7" Type="http://schemas.openxmlformats.org/officeDocument/2006/relationships/image" Target="../media/image9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24.svg"/><Relationship Id="rId10" Type="http://schemas.openxmlformats.org/officeDocument/2006/relationships/image" Target="../media/image110.svg"/><Relationship Id="rId4" Type="http://schemas.openxmlformats.org/officeDocument/2006/relationships/image" Target="../media/image23.png"/><Relationship Id="rId9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1.png"/><Relationship Id="rId7" Type="http://schemas.openxmlformats.org/officeDocument/2006/relationships/image" Target="../media/image9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2.svg"/><Relationship Id="rId7" Type="http://schemas.openxmlformats.org/officeDocument/2006/relationships/image" Target="../media/image9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24.svg"/><Relationship Id="rId10" Type="http://schemas.openxmlformats.org/officeDocument/2006/relationships/image" Target="../media/image110.svg"/><Relationship Id="rId4" Type="http://schemas.openxmlformats.org/officeDocument/2006/relationships/image" Target="../media/image23.png"/><Relationship Id="rId9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2.svg"/><Relationship Id="rId7" Type="http://schemas.openxmlformats.org/officeDocument/2006/relationships/image" Target="../media/image9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2.svg"/><Relationship Id="rId7" Type="http://schemas.openxmlformats.org/officeDocument/2006/relationships/image" Target="../media/image9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24.svg"/><Relationship Id="rId10" Type="http://schemas.openxmlformats.org/officeDocument/2006/relationships/image" Target="../media/image110.svg"/><Relationship Id="rId4" Type="http://schemas.openxmlformats.org/officeDocument/2006/relationships/image" Target="../media/image23.png"/><Relationship Id="rId9" Type="http://schemas.openxmlformats.org/officeDocument/2006/relationships/image" Target="../media/image10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2.svg"/><Relationship Id="rId7" Type="http://schemas.openxmlformats.org/officeDocument/2006/relationships/image" Target="../media/image9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22.svg"/><Relationship Id="rId7" Type="http://schemas.openxmlformats.org/officeDocument/2006/relationships/image" Target="../media/image9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24.svg"/><Relationship Id="rId10" Type="http://schemas.openxmlformats.org/officeDocument/2006/relationships/image" Target="../media/image110.svg"/><Relationship Id="rId4" Type="http://schemas.openxmlformats.org/officeDocument/2006/relationships/image" Target="../media/image23.png"/><Relationship Id="rId9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sv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svg"/><Relationship Id="rId4" Type="http://schemas.openxmlformats.org/officeDocument/2006/relationships/image" Target="../media/image12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24.svg"/><Relationship Id="rId7" Type="http://schemas.openxmlformats.org/officeDocument/2006/relationships/image" Target="../media/image1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svg"/><Relationship Id="rId4" Type="http://schemas.openxmlformats.org/officeDocument/2006/relationships/image" Target="../media/image12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7" Type="http://schemas.openxmlformats.org/officeDocument/2006/relationships/image" Target="../media/image133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svg"/><Relationship Id="rId4" Type="http://schemas.openxmlformats.org/officeDocument/2006/relationships/image" Target="../media/image1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svg"/><Relationship Id="rId7" Type="http://schemas.openxmlformats.org/officeDocument/2006/relationships/image" Target="../media/image133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svg"/><Relationship Id="rId4" Type="http://schemas.openxmlformats.org/officeDocument/2006/relationships/image" Target="../media/image13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3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18" Type="http://schemas.openxmlformats.org/officeDocument/2006/relationships/image" Target="../media/image148.svg"/><Relationship Id="rId3" Type="http://schemas.openxmlformats.org/officeDocument/2006/relationships/image" Target="../media/image22.svg"/><Relationship Id="rId7" Type="http://schemas.openxmlformats.org/officeDocument/2006/relationships/image" Target="../media/image137.svg"/><Relationship Id="rId12" Type="http://schemas.openxmlformats.org/officeDocument/2006/relationships/image" Target="../media/image142.svg"/><Relationship Id="rId17" Type="http://schemas.openxmlformats.org/officeDocument/2006/relationships/image" Target="../media/image147.png"/><Relationship Id="rId2" Type="http://schemas.openxmlformats.org/officeDocument/2006/relationships/image" Target="../media/image21.png"/><Relationship Id="rId16" Type="http://schemas.openxmlformats.org/officeDocument/2006/relationships/image" Target="../media/image146.svg"/><Relationship Id="rId20" Type="http://schemas.openxmlformats.org/officeDocument/2006/relationships/image" Target="../media/image1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24.svg"/><Relationship Id="rId15" Type="http://schemas.openxmlformats.org/officeDocument/2006/relationships/image" Target="../media/image145.png"/><Relationship Id="rId10" Type="http://schemas.openxmlformats.org/officeDocument/2006/relationships/image" Target="../media/image140.svg"/><Relationship Id="rId19" Type="http://schemas.openxmlformats.org/officeDocument/2006/relationships/image" Target="../media/image134.png"/><Relationship Id="rId4" Type="http://schemas.openxmlformats.org/officeDocument/2006/relationships/image" Target="../media/image23.png"/><Relationship Id="rId9" Type="http://schemas.openxmlformats.org/officeDocument/2006/relationships/image" Target="../media/image139.png"/><Relationship Id="rId14" Type="http://schemas.openxmlformats.org/officeDocument/2006/relationships/image" Target="../media/image144.sv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5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22.svg"/><Relationship Id="rId7" Type="http://schemas.openxmlformats.org/officeDocument/2006/relationships/image" Target="../media/image150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52.sv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22.svg"/><Relationship Id="rId7" Type="http://schemas.openxmlformats.org/officeDocument/2006/relationships/image" Target="../media/image9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152.svg"/><Relationship Id="rId5" Type="http://schemas.openxmlformats.org/officeDocument/2006/relationships/image" Target="../media/image24.svg"/><Relationship Id="rId10" Type="http://schemas.openxmlformats.org/officeDocument/2006/relationships/image" Target="../media/image151.png"/><Relationship Id="rId4" Type="http://schemas.openxmlformats.org/officeDocument/2006/relationships/image" Target="../media/image23.png"/><Relationship Id="rId9" Type="http://schemas.openxmlformats.org/officeDocument/2006/relationships/image" Target="../media/image150.sv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15251" y="217554"/>
            <a:ext cx="14344197" cy="10184380"/>
          </a:xfrm>
          <a:custGeom>
            <a:avLst/>
            <a:gdLst/>
            <a:ahLst/>
            <a:cxnLst/>
            <a:rect l="l" t="t" r="r" b="b"/>
            <a:pathLst>
              <a:path w="14344197" h="10184380">
                <a:moveTo>
                  <a:pt x="0" y="0"/>
                </a:moveTo>
                <a:lnTo>
                  <a:pt x="14344198" y="0"/>
                </a:lnTo>
                <a:lnTo>
                  <a:pt x="14344198" y="10184380"/>
                </a:lnTo>
                <a:lnTo>
                  <a:pt x="0" y="10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8254611"/>
            <a:ext cx="843966" cy="1186454"/>
          </a:xfrm>
          <a:custGeom>
            <a:avLst/>
            <a:gdLst/>
            <a:ahLst/>
            <a:cxnLst/>
            <a:rect l="l" t="t" r="r" b="b"/>
            <a:pathLst>
              <a:path w="843966" h="1186454">
                <a:moveTo>
                  <a:pt x="0" y="0"/>
                </a:moveTo>
                <a:lnTo>
                  <a:pt x="843966" y="0"/>
                </a:lnTo>
                <a:lnTo>
                  <a:pt x="843966" y="1186454"/>
                </a:lnTo>
                <a:lnTo>
                  <a:pt x="0" y="1186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406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59881" y="217554"/>
            <a:ext cx="3696257" cy="564519"/>
          </a:xfrm>
          <a:custGeom>
            <a:avLst/>
            <a:gdLst/>
            <a:ahLst/>
            <a:cxnLst/>
            <a:rect l="l" t="t" r="r" b="b"/>
            <a:pathLst>
              <a:path w="3696257" h="564519">
                <a:moveTo>
                  <a:pt x="0" y="0"/>
                </a:moveTo>
                <a:lnTo>
                  <a:pt x="3696257" y="0"/>
                </a:lnTo>
                <a:lnTo>
                  <a:pt x="3696257" y="564520"/>
                </a:lnTo>
                <a:lnTo>
                  <a:pt x="0" y="564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859972" y="972574"/>
            <a:ext cx="3696257" cy="564519"/>
          </a:xfrm>
          <a:custGeom>
            <a:avLst/>
            <a:gdLst/>
            <a:ahLst/>
            <a:cxnLst/>
            <a:rect l="l" t="t" r="r" b="b"/>
            <a:pathLst>
              <a:path w="3696257" h="564519">
                <a:moveTo>
                  <a:pt x="0" y="0"/>
                </a:moveTo>
                <a:lnTo>
                  <a:pt x="3696257" y="0"/>
                </a:lnTo>
                <a:lnTo>
                  <a:pt x="3696257" y="564519"/>
                </a:lnTo>
                <a:lnTo>
                  <a:pt x="0" y="564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8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285478" y="1727593"/>
            <a:ext cx="3696257" cy="564519"/>
          </a:xfrm>
          <a:custGeom>
            <a:avLst/>
            <a:gdLst/>
            <a:ahLst/>
            <a:cxnLst/>
            <a:rect l="l" t="t" r="r" b="b"/>
            <a:pathLst>
              <a:path w="3696257" h="564519">
                <a:moveTo>
                  <a:pt x="0" y="0"/>
                </a:moveTo>
                <a:lnTo>
                  <a:pt x="3696258" y="0"/>
                </a:lnTo>
                <a:lnTo>
                  <a:pt x="3696258" y="564519"/>
                </a:lnTo>
                <a:lnTo>
                  <a:pt x="0" y="5645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5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791230" y="2482612"/>
            <a:ext cx="3696257" cy="564519"/>
          </a:xfrm>
          <a:custGeom>
            <a:avLst/>
            <a:gdLst/>
            <a:ahLst/>
            <a:cxnLst/>
            <a:rect l="l" t="t" r="r" b="b"/>
            <a:pathLst>
              <a:path w="3696257" h="564519">
                <a:moveTo>
                  <a:pt x="0" y="0"/>
                </a:moveTo>
                <a:lnTo>
                  <a:pt x="3696258" y="0"/>
                </a:lnTo>
                <a:lnTo>
                  <a:pt x="3696258" y="564520"/>
                </a:lnTo>
                <a:lnTo>
                  <a:pt x="0" y="564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999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110585" y="7195354"/>
            <a:ext cx="2349786" cy="2366392"/>
          </a:xfrm>
          <a:custGeom>
            <a:avLst/>
            <a:gdLst/>
            <a:ahLst/>
            <a:cxnLst/>
            <a:rect l="l" t="t" r="r" b="b"/>
            <a:pathLst>
              <a:path w="2349786" h="2366392">
                <a:moveTo>
                  <a:pt x="0" y="0"/>
                </a:moveTo>
                <a:lnTo>
                  <a:pt x="2349786" y="0"/>
                </a:lnTo>
                <a:lnTo>
                  <a:pt x="2349786" y="2366392"/>
                </a:lnTo>
                <a:lnTo>
                  <a:pt x="0" y="236639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381761" y="8254611"/>
            <a:ext cx="1287568" cy="1300754"/>
          </a:xfrm>
          <a:custGeom>
            <a:avLst/>
            <a:gdLst/>
            <a:ahLst/>
            <a:cxnLst/>
            <a:rect l="l" t="t" r="r" b="b"/>
            <a:pathLst>
              <a:path w="1287568" h="1300754">
                <a:moveTo>
                  <a:pt x="0" y="0"/>
                </a:moveTo>
                <a:lnTo>
                  <a:pt x="1287568" y="0"/>
                </a:lnTo>
                <a:lnTo>
                  <a:pt x="1287568" y="1300754"/>
                </a:lnTo>
                <a:lnTo>
                  <a:pt x="0" y="13007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40100" t="-17582" r="-42254" b="-150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2464012"/>
            <a:ext cx="12473942" cy="2223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67"/>
              </a:lnSpc>
            </a:pPr>
            <a:r>
              <a:rPr lang="en-US" sz="6436">
                <a:solidFill>
                  <a:srgbClr val="FFFFFF"/>
                </a:solidFill>
                <a:latin typeface="Arial Bold"/>
              </a:rPr>
              <a:t>Critical Eyes, Deceptive Lies?: </a:t>
            </a:r>
          </a:p>
          <a:p>
            <a:pPr>
              <a:lnSpc>
                <a:spcPts val="8367"/>
              </a:lnSpc>
            </a:pPr>
            <a:r>
              <a:rPr lang="en-US" sz="6436">
                <a:solidFill>
                  <a:srgbClr val="FFFFFF"/>
                </a:solidFill>
                <a:latin typeface="Arial Bold"/>
              </a:rPr>
              <a:t>Political Advertising and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113055"/>
            <a:ext cx="4391646" cy="54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8"/>
              </a:lnSpc>
            </a:pPr>
            <a:r>
              <a:rPr lang="en-US" sz="2849" spc="427">
                <a:solidFill>
                  <a:srgbClr val="FF552E"/>
                </a:solidFill>
                <a:latin typeface="Arial"/>
              </a:rPr>
              <a:t>JANUARY 9, 2024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770563"/>
            <a:ext cx="13115824" cy="1424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55"/>
              </a:lnSpc>
            </a:pPr>
            <a:r>
              <a:rPr lang="en-US" sz="2833">
                <a:solidFill>
                  <a:srgbClr val="FFFFFF"/>
                </a:solidFill>
                <a:latin typeface="Arial"/>
              </a:rPr>
              <a:t>Dr. Michelle Nelson, Professor and Department Head, Department of Advertising</a:t>
            </a:r>
          </a:p>
          <a:p>
            <a:pPr>
              <a:lnSpc>
                <a:spcPts val="3655"/>
              </a:lnSpc>
            </a:pPr>
            <a:r>
              <a:rPr lang="en-US" sz="2833">
                <a:solidFill>
                  <a:srgbClr val="FFFFFF"/>
                </a:solidFill>
                <a:latin typeface="Arial"/>
              </a:rPr>
              <a:t>Kirby Cook, M.S., Doctoral Candidate, Institute of Communications Research</a:t>
            </a:r>
          </a:p>
          <a:p>
            <a:pPr>
              <a:lnSpc>
                <a:spcPts val="3655"/>
              </a:lnSpc>
            </a:pPr>
            <a:r>
              <a:rPr lang="en-US" sz="2833">
                <a:solidFill>
                  <a:srgbClr val="FFFFFF"/>
                </a:solidFill>
                <a:latin typeface="Arial"/>
              </a:rPr>
              <a:t>University of Illinois, Urbana-Champaign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613293"/>
            <a:ext cx="8057003" cy="54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8"/>
              </a:lnSpc>
            </a:pPr>
            <a:r>
              <a:rPr lang="en-US" sz="2849" spc="427">
                <a:solidFill>
                  <a:srgbClr val="FF552E"/>
                </a:solidFill>
                <a:latin typeface="Arial Bold"/>
              </a:rPr>
              <a:t>COLLEGE CONVENTION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183641"/>
            <a:ext cx="2633404" cy="1316702"/>
            <a:chOff x="0" y="0"/>
            <a:chExt cx="812800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3687373"/>
            <a:ext cx="2633404" cy="1316702"/>
            <a:chOff x="0" y="0"/>
            <a:chExt cx="81280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5194575"/>
            <a:ext cx="2633404" cy="1316702"/>
            <a:chOff x="0" y="0"/>
            <a:chExt cx="812800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2183641"/>
            <a:ext cx="16353271" cy="1313232"/>
            <a:chOff x="0" y="0"/>
            <a:chExt cx="4307034" cy="3458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5 Objectives for Today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18178" y="2516424"/>
            <a:ext cx="12383192" cy="55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understand the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purpose of political ads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in a democracy.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28700" y="3690843"/>
            <a:ext cx="16353271" cy="1313232"/>
            <a:chOff x="0" y="0"/>
            <a:chExt cx="4307034" cy="34587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28700" y="5198045"/>
            <a:ext cx="16353271" cy="1313232"/>
            <a:chOff x="0" y="0"/>
            <a:chExt cx="4307034" cy="3458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118178" y="4021891"/>
            <a:ext cx="12383192" cy="55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explore the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persuasion tactics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used in political ads.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118178" y="5273669"/>
            <a:ext cx="12383192" cy="104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examine the unique ways in which political advertising in the U.S. is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funded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and to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identify funding sources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of political ads.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28714" y="2360154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1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728714" y="3901233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728714" y="5374644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3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456919">
            <a:off x="6390785" y="-3955565"/>
            <a:ext cx="22071040" cy="16693732"/>
          </a:xfrm>
          <a:custGeom>
            <a:avLst/>
            <a:gdLst/>
            <a:ahLst/>
            <a:cxnLst/>
            <a:rect l="l" t="t" r="r" b="b"/>
            <a:pathLst>
              <a:path w="22071040" h="16693732">
                <a:moveTo>
                  <a:pt x="0" y="0"/>
                </a:moveTo>
                <a:lnTo>
                  <a:pt x="22071041" y="0"/>
                </a:lnTo>
                <a:lnTo>
                  <a:pt x="22071041" y="16693732"/>
                </a:lnTo>
                <a:lnTo>
                  <a:pt x="0" y="16693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034990" y="1241772"/>
            <a:ext cx="22071040" cy="16693732"/>
          </a:xfrm>
          <a:custGeom>
            <a:avLst/>
            <a:gdLst/>
            <a:ahLst/>
            <a:cxnLst/>
            <a:rect l="l" t="t" r="r" b="b"/>
            <a:pathLst>
              <a:path w="22071040" h="16693732">
                <a:moveTo>
                  <a:pt x="0" y="0"/>
                </a:moveTo>
                <a:lnTo>
                  <a:pt x="22071040" y="0"/>
                </a:lnTo>
                <a:lnTo>
                  <a:pt x="22071040" y="16693732"/>
                </a:lnTo>
                <a:lnTo>
                  <a:pt x="0" y="166937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00530" y="1695298"/>
            <a:ext cx="6896403" cy="6896403"/>
          </a:xfrm>
          <a:custGeom>
            <a:avLst/>
            <a:gdLst/>
            <a:ahLst/>
            <a:cxnLst/>
            <a:rect l="l" t="t" r="r" b="b"/>
            <a:pathLst>
              <a:path w="6896403" h="6896403">
                <a:moveTo>
                  <a:pt x="0" y="0"/>
                </a:moveTo>
                <a:lnTo>
                  <a:pt x="6896403" y="0"/>
                </a:lnTo>
                <a:lnTo>
                  <a:pt x="6896403" y="6896404"/>
                </a:lnTo>
                <a:lnTo>
                  <a:pt x="0" y="6896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8700" y="8254611"/>
            <a:ext cx="925271" cy="1300754"/>
          </a:xfrm>
          <a:custGeom>
            <a:avLst/>
            <a:gdLst/>
            <a:ahLst/>
            <a:cxnLst/>
            <a:rect l="l" t="t" r="r" b="b"/>
            <a:pathLst>
              <a:path w="925271" h="1300754">
                <a:moveTo>
                  <a:pt x="0" y="0"/>
                </a:moveTo>
                <a:lnTo>
                  <a:pt x="925271" y="0"/>
                </a:lnTo>
                <a:lnTo>
                  <a:pt x="925271" y="1300754"/>
                </a:lnTo>
                <a:lnTo>
                  <a:pt x="0" y="13007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406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353844" y="8254611"/>
            <a:ext cx="1291626" cy="1300754"/>
          </a:xfrm>
          <a:custGeom>
            <a:avLst/>
            <a:gdLst/>
            <a:ahLst/>
            <a:cxnLst/>
            <a:rect l="l" t="t" r="r" b="b"/>
            <a:pathLst>
              <a:path w="1291626" h="1300754">
                <a:moveTo>
                  <a:pt x="0" y="0"/>
                </a:moveTo>
                <a:lnTo>
                  <a:pt x="1291626" y="0"/>
                </a:lnTo>
                <a:lnTo>
                  <a:pt x="1291626" y="1300754"/>
                </a:lnTo>
                <a:lnTo>
                  <a:pt x="0" y="13007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80544" y="8287884"/>
            <a:ext cx="1287568" cy="1300754"/>
          </a:xfrm>
          <a:custGeom>
            <a:avLst/>
            <a:gdLst/>
            <a:ahLst/>
            <a:cxnLst/>
            <a:rect l="l" t="t" r="r" b="b"/>
            <a:pathLst>
              <a:path w="1287568" h="1300754">
                <a:moveTo>
                  <a:pt x="0" y="0"/>
                </a:moveTo>
                <a:lnTo>
                  <a:pt x="1287568" y="0"/>
                </a:lnTo>
                <a:lnTo>
                  <a:pt x="1287568" y="1300754"/>
                </a:lnTo>
                <a:lnTo>
                  <a:pt x="0" y="13007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0100" t="-17582" r="-42254" b="-150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937435" flipH="1">
            <a:off x="7511636" y="7106031"/>
            <a:ext cx="2533920" cy="1875101"/>
          </a:xfrm>
          <a:custGeom>
            <a:avLst/>
            <a:gdLst/>
            <a:ahLst/>
            <a:cxnLst/>
            <a:rect l="l" t="t" r="r" b="b"/>
            <a:pathLst>
              <a:path w="2533920" h="1875101">
                <a:moveTo>
                  <a:pt x="2533920" y="0"/>
                </a:moveTo>
                <a:lnTo>
                  <a:pt x="0" y="0"/>
                </a:lnTo>
                <a:lnTo>
                  <a:pt x="0" y="1875101"/>
                </a:lnTo>
                <a:lnTo>
                  <a:pt x="2533920" y="1875101"/>
                </a:lnTo>
                <a:lnTo>
                  <a:pt x="25339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3838138"/>
            <a:ext cx="6527962" cy="4075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2"/>
              </a:lnSpc>
            </a:pPr>
            <a:r>
              <a:rPr lang="en-US" sz="4086">
                <a:solidFill>
                  <a:srgbClr val="FFFFFF"/>
                </a:solidFill>
                <a:latin typeface="Arial Bold"/>
              </a:rPr>
              <a:t>Michelle Nelson </a:t>
            </a:r>
          </a:p>
          <a:p>
            <a:pPr>
              <a:lnSpc>
                <a:spcPts val="5312"/>
              </a:lnSpc>
            </a:pPr>
            <a:r>
              <a:rPr lang="en-US" sz="4086">
                <a:solidFill>
                  <a:srgbClr val="FFFFFF"/>
                </a:solidFill>
                <a:latin typeface="Arial"/>
              </a:rPr>
              <a:t>nelsonmr@illinois.edu</a:t>
            </a:r>
          </a:p>
          <a:p>
            <a:pPr>
              <a:lnSpc>
                <a:spcPts val="5312"/>
              </a:lnSpc>
            </a:pPr>
            <a:endParaRPr lang="en-US" sz="4086">
              <a:solidFill>
                <a:srgbClr val="FFFFFF"/>
              </a:solidFill>
              <a:latin typeface="Arial"/>
            </a:endParaRPr>
          </a:p>
          <a:p>
            <a:pPr>
              <a:lnSpc>
                <a:spcPts val="5312"/>
              </a:lnSpc>
            </a:pPr>
            <a:r>
              <a:rPr lang="en-US" sz="4086">
                <a:solidFill>
                  <a:srgbClr val="FFFFFF"/>
                </a:solidFill>
                <a:latin typeface="Arial Bold"/>
              </a:rPr>
              <a:t>Kirby Cook </a:t>
            </a:r>
          </a:p>
          <a:p>
            <a:pPr>
              <a:lnSpc>
                <a:spcPts val="5312"/>
              </a:lnSpc>
            </a:pPr>
            <a:r>
              <a:rPr lang="en-US" sz="4086">
                <a:solidFill>
                  <a:srgbClr val="FFFFFF"/>
                </a:solidFill>
                <a:latin typeface="Arial"/>
              </a:rPr>
              <a:t>kmlcook@illinois.edu</a:t>
            </a:r>
          </a:p>
          <a:p>
            <a:pPr>
              <a:lnSpc>
                <a:spcPts val="5312"/>
              </a:lnSpc>
            </a:pPr>
            <a:endParaRPr lang="en-US" sz="4086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1417724"/>
            <a:ext cx="7157200" cy="64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>
                <a:solidFill>
                  <a:srgbClr val="FF552E"/>
                </a:solidFill>
                <a:latin typeface="Arial Bold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 rot="-431458">
            <a:off x="7375003" y="8866708"/>
            <a:ext cx="6020650" cy="122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5"/>
              </a:lnSpc>
            </a:pPr>
            <a:r>
              <a:rPr lang="en-US" sz="4705">
                <a:solidFill>
                  <a:srgbClr val="FF552E"/>
                </a:solidFill>
                <a:latin typeface="Canva Student Font"/>
              </a:rPr>
              <a:t>Scan for voter </a:t>
            </a:r>
          </a:p>
          <a:p>
            <a:pPr marL="0" lvl="0" indent="0" algn="ctr">
              <a:lnSpc>
                <a:spcPts val="4705"/>
              </a:lnSpc>
            </a:pPr>
            <a:r>
              <a:rPr lang="en-US" sz="4705">
                <a:solidFill>
                  <a:srgbClr val="FF552E"/>
                </a:solidFill>
                <a:latin typeface="Canva Student Font"/>
              </a:rPr>
              <a:t>         resources!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183641"/>
            <a:ext cx="2633404" cy="1316702"/>
            <a:chOff x="0" y="0"/>
            <a:chExt cx="812800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3687373"/>
            <a:ext cx="2633404" cy="1316702"/>
            <a:chOff x="0" y="0"/>
            <a:chExt cx="81280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5194575"/>
            <a:ext cx="2633404" cy="1316702"/>
            <a:chOff x="0" y="0"/>
            <a:chExt cx="812800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6701777"/>
            <a:ext cx="2633404" cy="1316702"/>
            <a:chOff x="0" y="0"/>
            <a:chExt cx="812800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2183641"/>
            <a:ext cx="16353271" cy="1313232"/>
            <a:chOff x="0" y="0"/>
            <a:chExt cx="4307034" cy="34587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5 Objectives for Today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118178" y="2516424"/>
            <a:ext cx="12383192" cy="55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understand the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purpose of political ads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in a democracy.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28700" y="3690843"/>
            <a:ext cx="16353271" cy="1313232"/>
            <a:chOff x="0" y="0"/>
            <a:chExt cx="4307034" cy="34587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5198045"/>
            <a:ext cx="16353271" cy="1313232"/>
            <a:chOff x="0" y="0"/>
            <a:chExt cx="4307034" cy="34587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28700" y="6705247"/>
            <a:ext cx="16353271" cy="1313232"/>
            <a:chOff x="0" y="0"/>
            <a:chExt cx="4307034" cy="34587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4118178" y="4021891"/>
            <a:ext cx="12383192" cy="55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explore the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persuasion tactics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used in political ads.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118178" y="5273669"/>
            <a:ext cx="12383192" cy="104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examine the unique ways in which political advertising in the U.S. is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funded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and to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identify funding sources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of political ads.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118178" y="7036295"/>
            <a:ext cx="12383192" cy="55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understand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how political advertising is regulated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728714" y="2360154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1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728714" y="3901233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2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728714" y="5374644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3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728714" y="6911327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183641"/>
            <a:ext cx="2633404" cy="1316702"/>
            <a:chOff x="0" y="0"/>
            <a:chExt cx="812800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3687373"/>
            <a:ext cx="2633404" cy="1316702"/>
            <a:chOff x="0" y="0"/>
            <a:chExt cx="81280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5194575"/>
            <a:ext cx="2633404" cy="1316702"/>
            <a:chOff x="0" y="0"/>
            <a:chExt cx="812800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6701777"/>
            <a:ext cx="2633404" cy="1316702"/>
            <a:chOff x="0" y="0"/>
            <a:chExt cx="812800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28700" y="8208979"/>
            <a:ext cx="2633404" cy="1316702"/>
            <a:chOff x="0" y="0"/>
            <a:chExt cx="812800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8700" y="2183641"/>
            <a:ext cx="16353271" cy="1313232"/>
            <a:chOff x="0" y="0"/>
            <a:chExt cx="4307034" cy="34587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5 Objectives for Today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18178" y="2516424"/>
            <a:ext cx="12383192" cy="55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understand the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purpose of political ads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in a democracy.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028700" y="3690843"/>
            <a:ext cx="16353271" cy="1313232"/>
            <a:chOff x="0" y="0"/>
            <a:chExt cx="4307034" cy="34587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28700" y="5198045"/>
            <a:ext cx="16353271" cy="1313232"/>
            <a:chOff x="0" y="0"/>
            <a:chExt cx="4307034" cy="34587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28700" y="6705247"/>
            <a:ext cx="16353271" cy="1313232"/>
            <a:chOff x="0" y="0"/>
            <a:chExt cx="4307034" cy="34587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4118178" y="4021891"/>
            <a:ext cx="12383192" cy="55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explore the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persuasion tactics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used in political ads.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118178" y="5273669"/>
            <a:ext cx="12383192" cy="1047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examine the unique ways in which political advertising in the U.S. is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funded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and to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identify funding sources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of political ads.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118178" y="7036295"/>
            <a:ext cx="12383192" cy="55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understand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how political advertising is regulated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.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028700" y="8212449"/>
            <a:ext cx="16353271" cy="1313232"/>
            <a:chOff x="0" y="0"/>
            <a:chExt cx="4307034" cy="34587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4118178" y="8543496"/>
            <a:ext cx="12383192" cy="55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consider our own agency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as voters in a democracy.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728714" y="2360154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1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728714" y="3901233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2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728714" y="5374644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3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728714" y="6911327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4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728714" y="8389954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 descr="Important Notes"/>
          <p:cNvSpPr txBox="1"/>
          <p:nvPr/>
        </p:nvSpPr>
        <p:spPr>
          <a:xfrm>
            <a:off x="1959953" y="324167"/>
            <a:ext cx="16328047" cy="104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02"/>
              </a:lnSpc>
              <a:spcBef>
                <a:spcPct val="0"/>
              </a:spcBef>
            </a:pPr>
            <a:r>
              <a:rPr lang="en-US" sz="5430">
                <a:solidFill>
                  <a:srgbClr val="FFFFFF"/>
                </a:solidFill>
                <a:latin typeface="Arial Bold"/>
              </a:rPr>
              <a:t>What is the purpose of political advertising?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1063" y="2127656"/>
            <a:ext cx="4062457" cy="7382989"/>
            <a:chOff x="0" y="0"/>
            <a:chExt cx="1069948" cy="19444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948" cy="1944491"/>
            </a:xfrm>
            <a:custGeom>
              <a:avLst/>
              <a:gdLst/>
              <a:ahLst/>
              <a:cxnLst/>
              <a:rect l="l" t="t" r="r" b="b"/>
              <a:pathLst>
                <a:path w="1069948" h="1944491">
                  <a:moveTo>
                    <a:pt x="97192" y="0"/>
                  </a:moveTo>
                  <a:lnTo>
                    <a:pt x="972756" y="0"/>
                  </a:lnTo>
                  <a:cubicBezTo>
                    <a:pt x="1026433" y="0"/>
                    <a:pt x="1069948" y="43514"/>
                    <a:pt x="1069948" y="97192"/>
                  </a:cubicBezTo>
                  <a:lnTo>
                    <a:pt x="1069948" y="1847299"/>
                  </a:lnTo>
                  <a:cubicBezTo>
                    <a:pt x="1069948" y="1873076"/>
                    <a:pt x="1059708" y="1897797"/>
                    <a:pt x="1041481" y="1916024"/>
                  </a:cubicBezTo>
                  <a:cubicBezTo>
                    <a:pt x="1023254" y="1934251"/>
                    <a:pt x="998533" y="1944491"/>
                    <a:pt x="972756" y="1944491"/>
                  </a:cubicBezTo>
                  <a:lnTo>
                    <a:pt x="97192" y="1944491"/>
                  </a:lnTo>
                  <a:cubicBezTo>
                    <a:pt x="43514" y="1944491"/>
                    <a:pt x="0" y="1900977"/>
                    <a:pt x="0" y="1847299"/>
                  </a:cubicBezTo>
                  <a:lnTo>
                    <a:pt x="0" y="97192"/>
                  </a:lnTo>
                  <a:cubicBezTo>
                    <a:pt x="0" y="71415"/>
                    <a:pt x="10240" y="46694"/>
                    <a:pt x="28467" y="28467"/>
                  </a:cubicBezTo>
                  <a:cubicBezTo>
                    <a:pt x="46694" y="10240"/>
                    <a:pt x="71415" y="0"/>
                    <a:pt x="97192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069948" cy="202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83877" y="3029928"/>
            <a:ext cx="2447925" cy="2447925"/>
          </a:xfrm>
          <a:custGeom>
            <a:avLst/>
            <a:gdLst/>
            <a:ahLst/>
            <a:cxnLst/>
            <a:rect l="l" t="t" r="r" b="b"/>
            <a:pathLst>
              <a:path w="2447925" h="2447925">
                <a:moveTo>
                  <a:pt x="0" y="0"/>
                </a:moveTo>
                <a:lnTo>
                  <a:pt x="2447925" y="0"/>
                </a:lnTo>
                <a:lnTo>
                  <a:pt x="2447925" y="2447925"/>
                </a:lnTo>
                <a:lnTo>
                  <a:pt x="0" y="2447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875938" y="5941980"/>
            <a:ext cx="3863803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Rally </a:t>
            </a:r>
          </a:p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votes</a:t>
            </a:r>
          </a:p>
        </p:txBody>
      </p:sp>
      <p:sp>
        <p:nvSpPr>
          <p:cNvPr id="14" name="Freeform 14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 descr="Important Notes"/>
          <p:cNvSpPr txBox="1"/>
          <p:nvPr/>
        </p:nvSpPr>
        <p:spPr>
          <a:xfrm>
            <a:off x="1959953" y="324167"/>
            <a:ext cx="16328047" cy="104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02"/>
              </a:lnSpc>
              <a:spcBef>
                <a:spcPct val="0"/>
              </a:spcBef>
            </a:pPr>
            <a:r>
              <a:rPr lang="en-US" sz="5430">
                <a:solidFill>
                  <a:srgbClr val="FFFFFF"/>
                </a:solidFill>
                <a:latin typeface="Arial Bold"/>
              </a:rPr>
              <a:t>What is the purpose of political advertising?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1063" y="2127656"/>
            <a:ext cx="4062457" cy="7382989"/>
            <a:chOff x="0" y="0"/>
            <a:chExt cx="1069948" cy="19444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948" cy="1944491"/>
            </a:xfrm>
            <a:custGeom>
              <a:avLst/>
              <a:gdLst/>
              <a:ahLst/>
              <a:cxnLst/>
              <a:rect l="l" t="t" r="r" b="b"/>
              <a:pathLst>
                <a:path w="1069948" h="1944491">
                  <a:moveTo>
                    <a:pt x="97192" y="0"/>
                  </a:moveTo>
                  <a:lnTo>
                    <a:pt x="972756" y="0"/>
                  </a:lnTo>
                  <a:cubicBezTo>
                    <a:pt x="1026433" y="0"/>
                    <a:pt x="1069948" y="43514"/>
                    <a:pt x="1069948" y="97192"/>
                  </a:cubicBezTo>
                  <a:lnTo>
                    <a:pt x="1069948" y="1847299"/>
                  </a:lnTo>
                  <a:cubicBezTo>
                    <a:pt x="1069948" y="1873076"/>
                    <a:pt x="1059708" y="1897797"/>
                    <a:pt x="1041481" y="1916024"/>
                  </a:cubicBezTo>
                  <a:cubicBezTo>
                    <a:pt x="1023254" y="1934251"/>
                    <a:pt x="998533" y="1944491"/>
                    <a:pt x="972756" y="1944491"/>
                  </a:cubicBezTo>
                  <a:lnTo>
                    <a:pt x="97192" y="1944491"/>
                  </a:lnTo>
                  <a:cubicBezTo>
                    <a:pt x="43514" y="1944491"/>
                    <a:pt x="0" y="1900977"/>
                    <a:pt x="0" y="1847299"/>
                  </a:cubicBezTo>
                  <a:lnTo>
                    <a:pt x="0" y="97192"/>
                  </a:lnTo>
                  <a:cubicBezTo>
                    <a:pt x="0" y="71415"/>
                    <a:pt x="10240" y="46694"/>
                    <a:pt x="28467" y="28467"/>
                  </a:cubicBezTo>
                  <a:cubicBezTo>
                    <a:pt x="46694" y="10240"/>
                    <a:pt x="71415" y="0"/>
                    <a:pt x="97192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069948" cy="202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30266" y="2127656"/>
            <a:ext cx="4062457" cy="7382989"/>
            <a:chOff x="0" y="0"/>
            <a:chExt cx="1069948" cy="19444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69948" cy="1944491"/>
            </a:xfrm>
            <a:custGeom>
              <a:avLst/>
              <a:gdLst/>
              <a:ahLst/>
              <a:cxnLst/>
              <a:rect l="l" t="t" r="r" b="b"/>
              <a:pathLst>
                <a:path w="1069948" h="1944491">
                  <a:moveTo>
                    <a:pt x="97192" y="0"/>
                  </a:moveTo>
                  <a:lnTo>
                    <a:pt x="972756" y="0"/>
                  </a:lnTo>
                  <a:cubicBezTo>
                    <a:pt x="1026433" y="0"/>
                    <a:pt x="1069948" y="43514"/>
                    <a:pt x="1069948" y="97192"/>
                  </a:cubicBezTo>
                  <a:lnTo>
                    <a:pt x="1069948" y="1847299"/>
                  </a:lnTo>
                  <a:cubicBezTo>
                    <a:pt x="1069948" y="1873076"/>
                    <a:pt x="1059708" y="1897797"/>
                    <a:pt x="1041481" y="1916024"/>
                  </a:cubicBezTo>
                  <a:cubicBezTo>
                    <a:pt x="1023254" y="1934251"/>
                    <a:pt x="998533" y="1944491"/>
                    <a:pt x="972756" y="1944491"/>
                  </a:cubicBezTo>
                  <a:lnTo>
                    <a:pt x="97192" y="1944491"/>
                  </a:lnTo>
                  <a:cubicBezTo>
                    <a:pt x="43514" y="1944491"/>
                    <a:pt x="0" y="1900977"/>
                    <a:pt x="0" y="1847299"/>
                  </a:cubicBezTo>
                  <a:lnTo>
                    <a:pt x="0" y="97192"/>
                  </a:lnTo>
                  <a:cubicBezTo>
                    <a:pt x="0" y="71415"/>
                    <a:pt x="10240" y="46694"/>
                    <a:pt x="28467" y="28467"/>
                  </a:cubicBezTo>
                  <a:cubicBezTo>
                    <a:pt x="46694" y="10240"/>
                    <a:pt x="71415" y="0"/>
                    <a:pt x="97192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069948" cy="202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583877" y="3029928"/>
            <a:ext cx="2447925" cy="2447925"/>
          </a:xfrm>
          <a:custGeom>
            <a:avLst/>
            <a:gdLst/>
            <a:ahLst/>
            <a:cxnLst/>
            <a:rect l="l" t="t" r="r" b="b"/>
            <a:pathLst>
              <a:path w="2447925" h="2447925">
                <a:moveTo>
                  <a:pt x="0" y="0"/>
                </a:moveTo>
                <a:lnTo>
                  <a:pt x="2447925" y="0"/>
                </a:lnTo>
                <a:lnTo>
                  <a:pt x="2447925" y="2447925"/>
                </a:lnTo>
                <a:lnTo>
                  <a:pt x="0" y="2447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225150" y="3186262"/>
            <a:ext cx="1836138" cy="2291591"/>
          </a:xfrm>
          <a:custGeom>
            <a:avLst/>
            <a:gdLst/>
            <a:ahLst/>
            <a:cxnLst/>
            <a:rect l="l" t="t" r="r" b="b"/>
            <a:pathLst>
              <a:path w="1836138" h="2291591">
                <a:moveTo>
                  <a:pt x="0" y="0"/>
                </a:moveTo>
                <a:lnTo>
                  <a:pt x="1836137" y="0"/>
                </a:lnTo>
                <a:lnTo>
                  <a:pt x="1836137" y="2291591"/>
                </a:lnTo>
                <a:lnTo>
                  <a:pt x="0" y="2291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875938" y="5941980"/>
            <a:ext cx="3863803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Rally </a:t>
            </a:r>
          </a:p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votes</a:t>
            </a:r>
          </a:p>
        </p:txBody>
      </p:sp>
      <p:sp>
        <p:nvSpPr>
          <p:cNvPr id="18" name="TextBox 18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5544467" y="5941980"/>
            <a:ext cx="3234055" cy="286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Generate enthusiasm for candidate or issue</a:t>
            </a:r>
          </a:p>
        </p:txBody>
      </p:sp>
      <p:sp>
        <p:nvSpPr>
          <p:cNvPr id="19" name="Freeform 19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 descr="Important Notes"/>
          <p:cNvSpPr txBox="1"/>
          <p:nvPr/>
        </p:nvSpPr>
        <p:spPr>
          <a:xfrm>
            <a:off x="1959953" y="324167"/>
            <a:ext cx="16328047" cy="104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02"/>
              </a:lnSpc>
              <a:spcBef>
                <a:spcPct val="0"/>
              </a:spcBef>
            </a:pPr>
            <a:r>
              <a:rPr lang="en-US" sz="5430">
                <a:solidFill>
                  <a:srgbClr val="FFFFFF"/>
                </a:solidFill>
                <a:latin typeface="Arial Bold"/>
              </a:rPr>
              <a:t>What is the purpose of political advertising?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1063" y="2127656"/>
            <a:ext cx="4062457" cy="7382989"/>
            <a:chOff x="0" y="0"/>
            <a:chExt cx="1069948" cy="19444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948" cy="1944491"/>
            </a:xfrm>
            <a:custGeom>
              <a:avLst/>
              <a:gdLst/>
              <a:ahLst/>
              <a:cxnLst/>
              <a:rect l="l" t="t" r="r" b="b"/>
              <a:pathLst>
                <a:path w="1069948" h="1944491">
                  <a:moveTo>
                    <a:pt x="97192" y="0"/>
                  </a:moveTo>
                  <a:lnTo>
                    <a:pt x="972756" y="0"/>
                  </a:lnTo>
                  <a:cubicBezTo>
                    <a:pt x="1026433" y="0"/>
                    <a:pt x="1069948" y="43514"/>
                    <a:pt x="1069948" y="97192"/>
                  </a:cubicBezTo>
                  <a:lnTo>
                    <a:pt x="1069948" y="1847299"/>
                  </a:lnTo>
                  <a:cubicBezTo>
                    <a:pt x="1069948" y="1873076"/>
                    <a:pt x="1059708" y="1897797"/>
                    <a:pt x="1041481" y="1916024"/>
                  </a:cubicBezTo>
                  <a:cubicBezTo>
                    <a:pt x="1023254" y="1934251"/>
                    <a:pt x="998533" y="1944491"/>
                    <a:pt x="972756" y="1944491"/>
                  </a:cubicBezTo>
                  <a:lnTo>
                    <a:pt x="97192" y="1944491"/>
                  </a:lnTo>
                  <a:cubicBezTo>
                    <a:pt x="43514" y="1944491"/>
                    <a:pt x="0" y="1900977"/>
                    <a:pt x="0" y="1847299"/>
                  </a:cubicBezTo>
                  <a:lnTo>
                    <a:pt x="0" y="97192"/>
                  </a:lnTo>
                  <a:cubicBezTo>
                    <a:pt x="0" y="71415"/>
                    <a:pt x="10240" y="46694"/>
                    <a:pt x="28467" y="28467"/>
                  </a:cubicBezTo>
                  <a:cubicBezTo>
                    <a:pt x="46694" y="10240"/>
                    <a:pt x="71415" y="0"/>
                    <a:pt x="97192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069948" cy="202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30266" y="2127656"/>
            <a:ext cx="4062457" cy="7382989"/>
            <a:chOff x="0" y="0"/>
            <a:chExt cx="1069948" cy="19444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69948" cy="1944491"/>
            </a:xfrm>
            <a:custGeom>
              <a:avLst/>
              <a:gdLst/>
              <a:ahLst/>
              <a:cxnLst/>
              <a:rect l="l" t="t" r="r" b="b"/>
              <a:pathLst>
                <a:path w="1069948" h="1944491">
                  <a:moveTo>
                    <a:pt x="97192" y="0"/>
                  </a:moveTo>
                  <a:lnTo>
                    <a:pt x="972756" y="0"/>
                  </a:lnTo>
                  <a:cubicBezTo>
                    <a:pt x="1026433" y="0"/>
                    <a:pt x="1069948" y="43514"/>
                    <a:pt x="1069948" y="97192"/>
                  </a:cubicBezTo>
                  <a:lnTo>
                    <a:pt x="1069948" y="1847299"/>
                  </a:lnTo>
                  <a:cubicBezTo>
                    <a:pt x="1069948" y="1873076"/>
                    <a:pt x="1059708" y="1897797"/>
                    <a:pt x="1041481" y="1916024"/>
                  </a:cubicBezTo>
                  <a:cubicBezTo>
                    <a:pt x="1023254" y="1934251"/>
                    <a:pt x="998533" y="1944491"/>
                    <a:pt x="972756" y="1944491"/>
                  </a:cubicBezTo>
                  <a:lnTo>
                    <a:pt x="97192" y="1944491"/>
                  </a:lnTo>
                  <a:cubicBezTo>
                    <a:pt x="43514" y="1944491"/>
                    <a:pt x="0" y="1900977"/>
                    <a:pt x="0" y="1847299"/>
                  </a:cubicBezTo>
                  <a:lnTo>
                    <a:pt x="0" y="97192"/>
                  </a:lnTo>
                  <a:cubicBezTo>
                    <a:pt x="0" y="71415"/>
                    <a:pt x="10240" y="46694"/>
                    <a:pt x="28467" y="28467"/>
                  </a:cubicBezTo>
                  <a:cubicBezTo>
                    <a:pt x="46694" y="10240"/>
                    <a:pt x="71415" y="0"/>
                    <a:pt x="97192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069948" cy="202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68948" y="2127656"/>
            <a:ext cx="4062457" cy="7382989"/>
            <a:chOff x="0" y="0"/>
            <a:chExt cx="1069948" cy="19444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69948" cy="1944491"/>
            </a:xfrm>
            <a:custGeom>
              <a:avLst/>
              <a:gdLst/>
              <a:ahLst/>
              <a:cxnLst/>
              <a:rect l="l" t="t" r="r" b="b"/>
              <a:pathLst>
                <a:path w="1069948" h="1944491">
                  <a:moveTo>
                    <a:pt x="97192" y="0"/>
                  </a:moveTo>
                  <a:lnTo>
                    <a:pt x="972756" y="0"/>
                  </a:lnTo>
                  <a:cubicBezTo>
                    <a:pt x="1026433" y="0"/>
                    <a:pt x="1069948" y="43514"/>
                    <a:pt x="1069948" y="97192"/>
                  </a:cubicBezTo>
                  <a:lnTo>
                    <a:pt x="1069948" y="1847299"/>
                  </a:lnTo>
                  <a:cubicBezTo>
                    <a:pt x="1069948" y="1873076"/>
                    <a:pt x="1059708" y="1897797"/>
                    <a:pt x="1041481" y="1916024"/>
                  </a:cubicBezTo>
                  <a:cubicBezTo>
                    <a:pt x="1023254" y="1934251"/>
                    <a:pt x="998533" y="1944491"/>
                    <a:pt x="972756" y="1944491"/>
                  </a:cubicBezTo>
                  <a:lnTo>
                    <a:pt x="97192" y="1944491"/>
                  </a:lnTo>
                  <a:cubicBezTo>
                    <a:pt x="43514" y="1944491"/>
                    <a:pt x="0" y="1900977"/>
                    <a:pt x="0" y="1847299"/>
                  </a:cubicBezTo>
                  <a:lnTo>
                    <a:pt x="0" y="97192"/>
                  </a:lnTo>
                  <a:cubicBezTo>
                    <a:pt x="0" y="71415"/>
                    <a:pt x="10240" y="46694"/>
                    <a:pt x="28467" y="28467"/>
                  </a:cubicBezTo>
                  <a:cubicBezTo>
                    <a:pt x="46694" y="10240"/>
                    <a:pt x="71415" y="0"/>
                    <a:pt x="97192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069948" cy="202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583877" y="3029928"/>
            <a:ext cx="2447925" cy="2447925"/>
          </a:xfrm>
          <a:custGeom>
            <a:avLst/>
            <a:gdLst/>
            <a:ahLst/>
            <a:cxnLst/>
            <a:rect l="l" t="t" r="r" b="b"/>
            <a:pathLst>
              <a:path w="2447925" h="2447925">
                <a:moveTo>
                  <a:pt x="0" y="0"/>
                </a:moveTo>
                <a:lnTo>
                  <a:pt x="2447925" y="0"/>
                </a:lnTo>
                <a:lnTo>
                  <a:pt x="2447925" y="2447925"/>
                </a:lnTo>
                <a:lnTo>
                  <a:pt x="0" y="2447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6225150" y="3186262"/>
            <a:ext cx="1836138" cy="2291591"/>
          </a:xfrm>
          <a:custGeom>
            <a:avLst/>
            <a:gdLst/>
            <a:ahLst/>
            <a:cxnLst/>
            <a:rect l="l" t="t" r="r" b="b"/>
            <a:pathLst>
              <a:path w="1836138" h="2291591">
                <a:moveTo>
                  <a:pt x="0" y="0"/>
                </a:moveTo>
                <a:lnTo>
                  <a:pt x="1836137" y="0"/>
                </a:lnTo>
                <a:lnTo>
                  <a:pt x="1836137" y="2291591"/>
                </a:lnTo>
                <a:lnTo>
                  <a:pt x="0" y="2291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350803" y="3186262"/>
            <a:ext cx="2298748" cy="2342932"/>
          </a:xfrm>
          <a:custGeom>
            <a:avLst/>
            <a:gdLst/>
            <a:ahLst/>
            <a:cxnLst/>
            <a:rect l="l" t="t" r="r" b="b"/>
            <a:pathLst>
              <a:path w="2298748" h="2342932">
                <a:moveTo>
                  <a:pt x="0" y="0"/>
                </a:moveTo>
                <a:lnTo>
                  <a:pt x="2298748" y="0"/>
                </a:lnTo>
                <a:lnTo>
                  <a:pt x="2298748" y="2342932"/>
                </a:lnTo>
                <a:lnTo>
                  <a:pt x="0" y="23429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875938" y="5941980"/>
            <a:ext cx="3863803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Rally </a:t>
            </a:r>
          </a:p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votes</a:t>
            </a:r>
          </a:p>
        </p:txBody>
      </p:sp>
      <p:sp>
        <p:nvSpPr>
          <p:cNvPr id="22" name="TextBox 22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5544467" y="5941980"/>
            <a:ext cx="3234055" cy="286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Generate enthusiasm for candidate or issue</a:t>
            </a:r>
          </a:p>
        </p:txBody>
      </p:sp>
      <p:sp>
        <p:nvSpPr>
          <p:cNvPr id="23" name="TextBox 23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9568275" y="5941980"/>
            <a:ext cx="3863803" cy="2165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(Re)define</a:t>
            </a:r>
          </a:p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candidate image</a:t>
            </a:r>
          </a:p>
        </p:txBody>
      </p:sp>
      <p:sp>
        <p:nvSpPr>
          <p:cNvPr id="24" name="Freeform 24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 descr="Important Notes"/>
          <p:cNvSpPr txBox="1"/>
          <p:nvPr/>
        </p:nvSpPr>
        <p:spPr>
          <a:xfrm>
            <a:off x="1959953" y="324167"/>
            <a:ext cx="16328047" cy="104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02"/>
              </a:lnSpc>
              <a:spcBef>
                <a:spcPct val="0"/>
              </a:spcBef>
            </a:pPr>
            <a:r>
              <a:rPr lang="en-US" sz="5430">
                <a:solidFill>
                  <a:srgbClr val="FFFFFF"/>
                </a:solidFill>
                <a:latin typeface="Arial Bold"/>
              </a:rPr>
              <a:t>What is the purpose of political advertising?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91063" y="2127656"/>
            <a:ext cx="4062457" cy="7382989"/>
            <a:chOff x="0" y="0"/>
            <a:chExt cx="1069948" cy="19444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948" cy="1944491"/>
            </a:xfrm>
            <a:custGeom>
              <a:avLst/>
              <a:gdLst/>
              <a:ahLst/>
              <a:cxnLst/>
              <a:rect l="l" t="t" r="r" b="b"/>
              <a:pathLst>
                <a:path w="1069948" h="1944491">
                  <a:moveTo>
                    <a:pt x="97192" y="0"/>
                  </a:moveTo>
                  <a:lnTo>
                    <a:pt x="972756" y="0"/>
                  </a:lnTo>
                  <a:cubicBezTo>
                    <a:pt x="1026433" y="0"/>
                    <a:pt x="1069948" y="43514"/>
                    <a:pt x="1069948" y="97192"/>
                  </a:cubicBezTo>
                  <a:lnTo>
                    <a:pt x="1069948" y="1847299"/>
                  </a:lnTo>
                  <a:cubicBezTo>
                    <a:pt x="1069948" y="1873076"/>
                    <a:pt x="1059708" y="1897797"/>
                    <a:pt x="1041481" y="1916024"/>
                  </a:cubicBezTo>
                  <a:cubicBezTo>
                    <a:pt x="1023254" y="1934251"/>
                    <a:pt x="998533" y="1944491"/>
                    <a:pt x="972756" y="1944491"/>
                  </a:cubicBezTo>
                  <a:lnTo>
                    <a:pt x="97192" y="1944491"/>
                  </a:lnTo>
                  <a:cubicBezTo>
                    <a:pt x="43514" y="1944491"/>
                    <a:pt x="0" y="1900977"/>
                    <a:pt x="0" y="1847299"/>
                  </a:cubicBezTo>
                  <a:lnTo>
                    <a:pt x="0" y="97192"/>
                  </a:lnTo>
                  <a:cubicBezTo>
                    <a:pt x="0" y="71415"/>
                    <a:pt x="10240" y="46694"/>
                    <a:pt x="28467" y="28467"/>
                  </a:cubicBezTo>
                  <a:cubicBezTo>
                    <a:pt x="46694" y="10240"/>
                    <a:pt x="71415" y="0"/>
                    <a:pt x="97192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069948" cy="202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30266" y="2127656"/>
            <a:ext cx="4062457" cy="7382989"/>
            <a:chOff x="0" y="0"/>
            <a:chExt cx="1069948" cy="19444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69948" cy="1944491"/>
            </a:xfrm>
            <a:custGeom>
              <a:avLst/>
              <a:gdLst/>
              <a:ahLst/>
              <a:cxnLst/>
              <a:rect l="l" t="t" r="r" b="b"/>
              <a:pathLst>
                <a:path w="1069948" h="1944491">
                  <a:moveTo>
                    <a:pt x="97192" y="0"/>
                  </a:moveTo>
                  <a:lnTo>
                    <a:pt x="972756" y="0"/>
                  </a:lnTo>
                  <a:cubicBezTo>
                    <a:pt x="1026433" y="0"/>
                    <a:pt x="1069948" y="43514"/>
                    <a:pt x="1069948" y="97192"/>
                  </a:cubicBezTo>
                  <a:lnTo>
                    <a:pt x="1069948" y="1847299"/>
                  </a:lnTo>
                  <a:cubicBezTo>
                    <a:pt x="1069948" y="1873076"/>
                    <a:pt x="1059708" y="1897797"/>
                    <a:pt x="1041481" y="1916024"/>
                  </a:cubicBezTo>
                  <a:cubicBezTo>
                    <a:pt x="1023254" y="1934251"/>
                    <a:pt x="998533" y="1944491"/>
                    <a:pt x="972756" y="1944491"/>
                  </a:cubicBezTo>
                  <a:lnTo>
                    <a:pt x="97192" y="1944491"/>
                  </a:lnTo>
                  <a:cubicBezTo>
                    <a:pt x="43514" y="1944491"/>
                    <a:pt x="0" y="1900977"/>
                    <a:pt x="0" y="1847299"/>
                  </a:cubicBezTo>
                  <a:lnTo>
                    <a:pt x="0" y="97192"/>
                  </a:lnTo>
                  <a:cubicBezTo>
                    <a:pt x="0" y="71415"/>
                    <a:pt x="10240" y="46694"/>
                    <a:pt x="28467" y="28467"/>
                  </a:cubicBezTo>
                  <a:cubicBezTo>
                    <a:pt x="46694" y="10240"/>
                    <a:pt x="71415" y="0"/>
                    <a:pt x="97192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069948" cy="202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68948" y="2127656"/>
            <a:ext cx="4062457" cy="7382989"/>
            <a:chOff x="0" y="0"/>
            <a:chExt cx="1069948" cy="194449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69948" cy="1944491"/>
            </a:xfrm>
            <a:custGeom>
              <a:avLst/>
              <a:gdLst/>
              <a:ahLst/>
              <a:cxnLst/>
              <a:rect l="l" t="t" r="r" b="b"/>
              <a:pathLst>
                <a:path w="1069948" h="1944491">
                  <a:moveTo>
                    <a:pt x="97192" y="0"/>
                  </a:moveTo>
                  <a:lnTo>
                    <a:pt x="972756" y="0"/>
                  </a:lnTo>
                  <a:cubicBezTo>
                    <a:pt x="1026433" y="0"/>
                    <a:pt x="1069948" y="43514"/>
                    <a:pt x="1069948" y="97192"/>
                  </a:cubicBezTo>
                  <a:lnTo>
                    <a:pt x="1069948" y="1847299"/>
                  </a:lnTo>
                  <a:cubicBezTo>
                    <a:pt x="1069948" y="1873076"/>
                    <a:pt x="1059708" y="1897797"/>
                    <a:pt x="1041481" y="1916024"/>
                  </a:cubicBezTo>
                  <a:cubicBezTo>
                    <a:pt x="1023254" y="1934251"/>
                    <a:pt x="998533" y="1944491"/>
                    <a:pt x="972756" y="1944491"/>
                  </a:cubicBezTo>
                  <a:lnTo>
                    <a:pt x="97192" y="1944491"/>
                  </a:lnTo>
                  <a:cubicBezTo>
                    <a:pt x="43514" y="1944491"/>
                    <a:pt x="0" y="1900977"/>
                    <a:pt x="0" y="1847299"/>
                  </a:cubicBezTo>
                  <a:lnTo>
                    <a:pt x="0" y="97192"/>
                  </a:lnTo>
                  <a:cubicBezTo>
                    <a:pt x="0" y="71415"/>
                    <a:pt x="10240" y="46694"/>
                    <a:pt x="28467" y="28467"/>
                  </a:cubicBezTo>
                  <a:cubicBezTo>
                    <a:pt x="46694" y="10240"/>
                    <a:pt x="71415" y="0"/>
                    <a:pt x="97192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069948" cy="202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807631" y="2127656"/>
            <a:ext cx="4062457" cy="7382989"/>
            <a:chOff x="0" y="0"/>
            <a:chExt cx="1069948" cy="194449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69948" cy="1944491"/>
            </a:xfrm>
            <a:custGeom>
              <a:avLst/>
              <a:gdLst/>
              <a:ahLst/>
              <a:cxnLst/>
              <a:rect l="l" t="t" r="r" b="b"/>
              <a:pathLst>
                <a:path w="1069948" h="1944491">
                  <a:moveTo>
                    <a:pt x="97192" y="0"/>
                  </a:moveTo>
                  <a:lnTo>
                    <a:pt x="972756" y="0"/>
                  </a:lnTo>
                  <a:cubicBezTo>
                    <a:pt x="1026433" y="0"/>
                    <a:pt x="1069948" y="43514"/>
                    <a:pt x="1069948" y="97192"/>
                  </a:cubicBezTo>
                  <a:lnTo>
                    <a:pt x="1069948" y="1847299"/>
                  </a:lnTo>
                  <a:cubicBezTo>
                    <a:pt x="1069948" y="1873076"/>
                    <a:pt x="1059708" y="1897797"/>
                    <a:pt x="1041481" y="1916024"/>
                  </a:cubicBezTo>
                  <a:cubicBezTo>
                    <a:pt x="1023254" y="1934251"/>
                    <a:pt x="998533" y="1944491"/>
                    <a:pt x="972756" y="1944491"/>
                  </a:cubicBezTo>
                  <a:lnTo>
                    <a:pt x="97192" y="1944491"/>
                  </a:lnTo>
                  <a:cubicBezTo>
                    <a:pt x="43514" y="1944491"/>
                    <a:pt x="0" y="1900977"/>
                    <a:pt x="0" y="1847299"/>
                  </a:cubicBezTo>
                  <a:lnTo>
                    <a:pt x="0" y="97192"/>
                  </a:lnTo>
                  <a:cubicBezTo>
                    <a:pt x="0" y="71415"/>
                    <a:pt x="10240" y="46694"/>
                    <a:pt x="28467" y="28467"/>
                  </a:cubicBezTo>
                  <a:cubicBezTo>
                    <a:pt x="46694" y="10240"/>
                    <a:pt x="71415" y="0"/>
                    <a:pt x="97192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1069948" cy="20206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83877" y="3029928"/>
            <a:ext cx="2447925" cy="2447925"/>
          </a:xfrm>
          <a:custGeom>
            <a:avLst/>
            <a:gdLst/>
            <a:ahLst/>
            <a:cxnLst/>
            <a:rect l="l" t="t" r="r" b="b"/>
            <a:pathLst>
              <a:path w="2447925" h="2447925">
                <a:moveTo>
                  <a:pt x="0" y="0"/>
                </a:moveTo>
                <a:lnTo>
                  <a:pt x="2447925" y="0"/>
                </a:lnTo>
                <a:lnTo>
                  <a:pt x="2447925" y="2447925"/>
                </a:lnTo>
                <a:lnTo>
                  <a:pt x="0" y="2447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6225150" y="3186262"/>
            <a:ext cx="1836138" cy="2291591"/>
          </a:xfrm>
          <a:custGeom>
            <a:avLst/>
            <a:gdLst/>
            <a:ahLst/>
            <a:cxnLst/>
            <a:rect l="l" t="t" r="r" b="b"/>
            <a:pathLst>
              <a:path w="1836138" h="2291591">
                <a:moveTo>
                  <a:pt x="0" y="0"/>
                </a:moveTo>
                <a:lnTo>
                  <a:pt x="1836137" y="0"/>
                </a:lnTo>
                <a:lnTo>
                  <a:pt x="1836137" y="2291591"/>
                </a:lnTo>
                <a:lnTo>
                  <a:pt x="0" y="22915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350803" y="3186262"/>
            <a:ext cx="2298748" cy="2342932"/>
          </a:xfrm>
          <a:custGeom>
            <a:avLst/>
            <a:gdLst/>
            <a:ahLst/>
            <a:cxnLst/>
            <a:rect l="l" t="t" r="r" b="b"/>
            <a:pathLst>
              <a:path w="2298748" h="2342932">
                <a:moveTo>
                  <a:pt x="0" y="0"/>
                </a:moveTo>
                <a:lnTo>
                  <a:pt x="2298748" y="0"/>
                </a:lnTo>
                <a:lnTo>
                  <a:pt x="2298748" y="2342932"/>
                </a:lnTo>
                <a:lnTo>
                  <a:pt x="0" y="23429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4903006" y="3133873"/>
            <a:ext cx="2234090" cy="2447709"/>
          </a:xfrm>
          <a:custGeom>
            <a:avLst/>
            <a:gdLst/>
            <a:ahLst/>
            <a:cxnLst/>
            <a:rect l="l" t="t" r="r" b="b"/>
            <a:pathLst>
              <a:path w="2234090" h="2447709">
                <a:moveTo>
                  <a:pt x="0" y="0"/>
                </a:moveTo>
                <a:lnTo>
                  <a:pt x="2234090" y="0"/>
                </a:lnTo>
                <a:lnTo>
                  <a:pt x="2234090" y="2447709"/>
                </a:lnTo>
                <a:lnTo>
                  <a:pt x="0" y="24477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875938" y="5941980"/>
            <a:ext cx="3863803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Rally </a:t>
            </a:r>
          </a:p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votes</a:t>
            </a:r>
          </a:p>
        </p:txBody>
      </p:sp>
      <p:sp>
        <p:nvSpPr>
          <p:cNvPr id="26" name="TextBox 26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5544467" y="5941980"/>
            <a:ext cx="3234055" cy="2869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Generate enthusiasm for candidate or issue</a:t>
            </a:r>
          </a:p>
        </p:txBody>
      </p:sp>
      <p:sp>
        <p:nvSpPr>
          <p:cNvPr id="27" name="TextBox 27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9568275" y="5941980"/>
            <a:ext cx="3863803" cy="2165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(Re)define</a:t>
            </a:r>
          </a:p>
          <a:p>
            <a:pPr marL="0" lvl="0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FFFFF"/>
                </a:solidFill>
                <a:latin typeface="Arial Bold"/>
              </a:rPr>
              <a:t>candidate image</a:t>
            </a:r>
          </a:p>
        </p:txBody>
      </p:sp>
      <p:sp>
        <p:nvSpPr>
          <p:cNvPr id="28" name="TextBox 28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3921931" y="5983256"/>
            <a:ext cx="3863803" cy="1469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FFFFFF"/>
                </a:solidFill>
                <a:latin typeface="Arial Bold"/>
              </a:rPr>
              <a:t>Provide</a:t>
            </a:r>
          </a:p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FFFFFF"/>
                </a:solidFill>
                <a:latin typeface="Arial Bold"/>
              </a:rPr>
              <a:t>Information</a:t>
            </a:r>
          </a:p>
        </p:txBody>
      </p:sp>
      <p:sp>
        <p:nvSpPr>
          <p:cNvPr id="29" name="Freeform 29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 descr="Important Notes"/>
          <p:cNvSpPr txBox="1"/>
          <p:nvPr/>
        </p:nvSpPr>
        <p:spPr>
          <a:xfrm>
            <a:off x="1959953" y="324167"/>
            <a:ext cx="16328047" cy="1043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02"/>
              </a:lnSpc>
              <a:spcBef>
                <a:spcPct val="0"/>
              </a:spcBef>
            </a:pPr>
            <a:r>
              <a:rPr lang="en-US" sz="5430">
                <a:solidFill>
                  <a:srgbClr val="FFFFFF"/>
                </a:solidFill>
                <a:latin typeface="Arial Bold"/>
              </a:rPr>
              <a:t>What is the purpose of political advertising?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1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0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034" y="445419"/>
            <a:ext cx="7640750" cy="3428507"/>
            <a:chOff x="0" y="0"/>
            <a:chExt cx="2012379" cy="90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2379" cy="902981"/>
            </a:xfrm>
            <a:custGeom>
              <a:avLst/>
              <a:gdLst/>
              <a:ahLst/>
              <a:cxnLst/>
              <a:rect l="l" t="t" r="r" b="b"/>
              <a:pathLst>
                <a:path w="2012379" h="902981">
                  <a:moveTo>
                    <a:pt x="0" y="0"/>
                  </a:moveTo>
                  <a:lnTo>
                    <a:pt x="2012379" y="0"/>
                  </a:lnTo>
                  <a:lnTo>
                    <a:pt x="2012379" y="902981"/>
                  </a:lnTo>
                  <a:lnTo>
                    <a:pt x="0" y="902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012379" cy="93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31540" y="2967030"/>
            <a:ext cx="6629738" cy="65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5"/>
              </a:lnSpc>
              <a:spcBef>
                <a:spcPct val="0"/>
              </a:spcBef>
            </a:pPr>
            <a:r>
              <a:rPr lang="en-US" sz="3460">
                <a:solidFill>
                  <a:srgbClr val="C60405"/>
                </a:solidFill>
                <a:latin typeface="Arial"/>
              </a:rPr>
              <a:t>is very different than in the past.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9369" y="946457"/>
            <a:ext cx="6139669" cy="2199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4"/>
              </a:lnSpc>
            </a:pPr>
            <a:r>
              <a:rPr lang="en-US" sz="8472">
                <a:solidFill>
                  <a:srgbClr val="C60405"/>
                </a:solidFill>
                <a:latin typeface="Arial Bold"/>
              </a:rPr>
              <a:t>Advertising </a:t>
            </a:r>
          </a:p>
          <a:p>
            <a:pPr>
              <a:lnSpc>
                <a:spcPts val="7794"/>
              </a:lnSpc>
            </a:pPr>
            <a:r>
              <a:rPr lang="en-US" sz="8472">
                <a:solidFill>
                  <a:srgbClr val="C60405"/>
                </a:solidFill>
                <a:latin typeface="Arial Bold"/>
              </a:rPr>
              <a:t>today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331406" y="2398667"/>
            <a:ext cx="12077667" cy="7331743"/>
          </a:xfrm>
          <a:custGeom>
            <a:avLst/>
            <a:gdLst/>
            <a:ahLst/>
            <a:cxnLst/>
            <a:rect l="l" t="t" r="r" b="b"/>
            <a:pathLst>
              <a:path w="12077667" h="7331743">
                <a:moveTo>
                  <a:pt x="0" y="0"/>
                </a:moveTo>
                <a:lnTo>
                  <a:pt x="12077667" y="0"/>
                </a:lnTo>
                <a:lnTo>
                  <a:pt x="12077667" y="7331743"/>
                </a:lnTo>
                <a:lnTo>
                  <a:pt x="0" y="73317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9512">
            <a:off x="-929448" y="1776255"/>
            <a:ext cx="20696205" cy="15653857"/>
          </a:xfrm>
          <a:custGeom>
            <a:avLst/>
            <a:gdLst/>
            <a:ahLst/>
            <a:cxnLst/>
            <a:rect l="l" t="t" r="r" b="b"/>
            <a:pathLst>
              <a:path w="20696205" h="15653857">
                <a:moveTo>
                  <a:pt x="0" y="0"/>
                </a:moveTo>
                <a:lnTo>
                  <a:pt x="20696205" y="0"/>
                </a:lnTo>
                <a:lnTo>
                  <a:pt x="20696205" y="15653857"/>
                </a:lnTo>
                <a:lnTo>
                  <a:pt x="0" y="156538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906125" y="2496436"/>
            <a:ext cx="6475751" cy="6397098"/>
          </a:xfrm>
          <a:custGeom>
            <a:avLst/>
            <a:gdLst/>
            <a:ahLst/>
            <a:cxnLst/>
            <a:rect l="l" t="t" r="r" b="b"/>
            <a:pathLst>
              <a:path w="6475751" h="6397098">
                <a:moveTo>
                  <a:pt x="0" y="0"/>
                </a:moveTo>
                <a:lnTo>
                  <a:pt x="6475750" y="0"/>
                </a:lnTo>
                <a:lnTo>
                  <a:pt x="6475750" y="6397098"/>
                </a:lnTo>
                <a:lnTo>
                  <a:pt x="0" y="63970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194" t="-9188" r="-8162" b="-859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40520" y="610090"/>
            <a:ext cx="15806960" cy="1103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2"/>
              </a:lnSpc>
            </a:pPr>
            <a:r>
              <a:rPr lang="en-US" sz="6109">
                <a:solidFill>
                  <a:srgbClr val="FFFFFF"/>
                </a:solidFill>
                <a:latin typeface="Arial"/>
              </a:rPr>
              <a:t>Join at menti.com  |  Use code </a:t>
            </a:r>
            <a:r>
              <a:rPr lang="en-US" sz="6109">
                <a:solidFill>
                  <a:srgbClr val="FFFFFF"/>
                </a:solidFill>
                <a:latin typeface="Arial Bold"/>
              </a:rPr>
              <a:t>4302 7962</a:t>
            </a:r>
            <a:r>
              <a:rPr lang="en-US" sz="6109">
                <a:solidFill>
                  <a:srgbClr val="FFFFFF"/>
                </a:solidFill>
                <a:latin typeface="Arial"/>
              </a:rPr>
              <a:t>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0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034" y="445419"/>
            <a:ext cx="7640750" cy="3428507"/>
            <a:chOff x="0" y="0"/>
            <a:chExt cx="2012379" cy="90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2379" cy="902981"/>
            </a:xfrm>
            <a:custGeom>
              <a:avLst/>
              <a:gdLst/>
              <a:ahLst/>
              <a:cxnLst/>
              <a:rect l="l" t="t" r="r" b="b"/>
              <a:pathLst>
                <a:path w="2012379" h="902981">
                  <a:moveTo>
                    <a:pt x="0" y="0"/>
                  </a:moveTo>
                  <a:lnTo>
                    <a:pt x="2012379" y="0"/>
                  </a:lnTo>
                  <a:lnTo>
                    <a:pt x="2012379" y="902981"/>
                  </a:lnTo>
                  <a:lnTo>
                    <a:pt x="0" y="902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012379" cy="93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2903" y="4222395"/>
            <a:ext cx="4545890" cy="5643963"/>
            <a:chOff x="0" y="0"/>
            <a:chExt cx="1197271" cy="14864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97271" cy="1486476"/>
            </a:xfrm>
            <a:custGeom>
              <a:avLst/>
              <a:gdLst/>
              <a:ahLst/>
              <a:cxnLst/>
              <a:rect l="l" t="t" r="r" b="b"/>
              <a:pathLst>
                <a:path w="1197271" h="1486476">
                  <a:moveTo>
                    <a:pt x="0" y="0"/>
                  </a:moveTo>
                  <a:lnTo>
                    <a:pt x="1197271" y="0"/>
                  </a:lnTo>
                  <a:lnTo>
                    <a:pt x="1197271" y="1486476"/>
                  </a:lnTo>
                  <a:lnTo>
                    <a:pt x="0" y="1486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97271" cy="1524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97442" y="4329034"/>
            <a:ext cx="4226950" cy="5401412"/>
          </a:xfrm>
          <a:custGeom>
            <a:avLst/>
            <a:gdLst/>
            <a:ahLst/>
            <a:cxnLst/>
            <a:rect l="l" t="t" r="r" b="b"/>
            <a:pathLst>
              <a:path w="4226950" h="5401412">
                <a:moveTo>
                  <a:pt x="0" y="0"/>
                </a:moveTo>
                <a:lnTo>
                  <a:pt x="4226950" y="0"/>
                </a:lnTo>
                <a:lnTo>
                  <a:pt x="4226950" y="5401412"/>
                </a:lnTo>
                <a:lnTo>
                  <a:pt x="0" y="540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47" r="-12314" b="-123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2898493" y="6598933"/>
            <a:ext cx="1641021" cy="435570"/>
            <a:chOff x="0" y="0"/>
            <a:chExt cx="432203" cy="11471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2203" cy="114718"/>
            </a:xfrm>
            <a:custGeom>
              <a:avLst/>
              <a:gdLst/>
              <a:ahLst/>
              <a:cxnLst/>
              <a:rect l="l" t="t" r="r" b="b"/>
              <a:pathLst>
                <a:path w="432203" h="114718">
                  <a:moveTo>
                    <a:pt x="0" y="0"/>
                  </a:moveTo>
                  <a:lnTo>
                    <a:pt x="432203" y="0"/>
                  </a:lnTo>
                  <a:lnTo>
                    <a:pt x="432203" y="114718"/>
                  </a:lnTo>
                  <a:lnTo>
                    <a:pt x="0" y="114718"/>
                  </a:lnTo>
                  <a:close/>
                </a:path>
              </a:pathLst>
            </a:custGeom>
            <a:solidFill>
              <a:srgbClr val="DA2F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432203" cy="14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77296" y="5688026"/>
            <a:ext cx="1641021" cy="1378545"/>
            <a:chOff x="0" y="0"/>
            <a:chExt cx="432203" cy="3630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2203" cy="363073"/>
            </a:xfrm>
            <a:custGeom>
              <a:avLst/>
              <a:gdLst/>
              <a:ahLst/>
              <a:cxnLst/>
              <a:rect l="l" t="t" r="r" b="b"/>
              <a:pathLst>
                <a:path w="432203" h="363073">
                  <a:moveTo>
                    <a:pt x="0" y="0"/>
                  </a:moveTo>
                  <a:lnTo>
                    <a:pt x="432203" y="0"/>
                  </a:lnTo>
                  <a:lnTo>
                    <a:pt x="432203" y="363073"/>
                  </a:lnTo>
                  <a:lnTo>
                    <a:pt x="0" y="363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432203" cy="391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31540" y="2967030"/>
            <a:ext cx="6629738" cy="65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5"/>
              </a:lnSpc>
              <a:spcBef>
                <a:spcPct val="0"/>
              </a:spcBef>
            </a:pPr>
            <a:r>
              <a:rPr lang="en-US" sz="3460">
                <a:solidFill>
                  <a:srgbClr val="C60405"/>
                </a:solidFill>
                <a:latin typeface="Arial"/>
              </a:rPr>
              <a:t>is very different than in the past.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9369" y="946457"/>
            <a:ext cx="6139669" cy="2199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4"/>
              </a:lnSpc>
            </a:pPr>
            <a:r>
              <a:rPr lang="en-US" sz="8472">
                <a:solidFill>
                  <a:srgbClr val="C60405"/>
                </a:solidFill>
                <a:latin typeface="Arial Bold"/>
              </a:rPr>
              <a:t>Advertising </a:t>
            </a:r>
          </a:p>
          <a:p>
            <a:pPr>
              <a:lnSpc>
                <a:spcPts val="7794"/>
              </a:lnSpc>
            </a:pPr>
            <a:r>
              <a:rPr lang="en-US" sz="8472">
                <a:solidFill>
                  <a:srgbClr val="C60405"/>
                </a:solidFill>
                <a:latin typeface="Arial Bold"/>
              </a:rPr>
              <a:t>today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967095" y="5150633"/>
            <a:ext cx="3299054" cy="56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3"/>
              </a:lnSpc>
              <a:spcBef>
                <a:spcPct val="0"/>
              </a:spcBef>
            </a:pPr>
            <a:r>
              <a:rPr lang="en-US" sz="2945">
                <a:solidFill>
                  <a:srgbClr val="C60405"/>
                </a:solidFill>
                <a:latin typeface="Arial Bold"/>
              </a:rPr>
              <a:t>It can be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295048" y="838200"/>
            <a:ext cx="3718218" cy="1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C60405"/>
                </a:solidFill>
                <a:latin typeface="Arimo Bold"/>
              </a:rPr>
              <a:t>ads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875827" y="5577829"/>
            <a:ext cx="3450559" cy="131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8"/>
              </a:lnSpc>
              <a:spcBef>
                <a:spcPct val="0"/>
              </a:spcBef>
            </a:pPr>
            <a:r>
              <a:rPr lang="en-US" sz="6870">
                <a:solidFill>
                  <a:srgbClr val="C60405"/>
                </a:solidFill>
                <a:latin typeface="Arial Bold"/>
              </a:rPr>
              <a:t>difficult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914139" y="6761501"/>
            <a:ext cx="3450559" cy="183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7"/>
              </a:lnSpc>
              <a:spcBef>
                <a:spcPct val="0"/>
              </a:spcBef>
            </a:pPr>
            <a:r>
              <a:rPr lang="en-US" sz="3369">
                <a:solidFill>
                  <a:srgbClr val="C60405"/>
                </a:solidFill>
                <a:latin typeface="Arial Bold"/>
              </a:rPr>
              <a:t>to tell what is advertising and what isn’t.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43982" y="6087718"/>
            <a:ext cx="1307649" cy="63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40">
                <a:solidFill>
                  <a:srgbClr val="000000"/>
                </a:solidFill>
                <a:latin typeface="Arial"/>
              </a:rPr>
              <a:t>VOTE for</a:t>
            </a:r>
          </a:p>
          <a:p>
            <a:pPr algn="ctr">
              <a:lnSpc>
                <a:spcPts val="2311"/>
              </a:lnSpc>
            </a:pPr>
            <a:r>
              <a:rPr lang="en-US" sz="2140">
                <a:solidFill>
                  <a:srgbClr val="000000"/>
                </a:solidFill>
                <a:latin typeface="Arial"/>
              </a:rPr>
              <a:t>Candidate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0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034" y="445419"/>
            <a:ext cx="7640750" cy="3428507"/>
            <a:chOff x="0" y="0"/>
            <a:chExt cx="2012379" cy="90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2379" cy="902981"/>
            </a:xfrm>
            <a:custGeom>
              <a:avLst/>
              <a:gdLst/>
              <a:ahLst/>
              <a:cxnLst/>
              <a:rect l="l" t="t" r="r" b="b"/>
              <a:pathLst>
                <a:path w="2012379" h="902981">
                  <a:moveTo>
                    <a:pt x="0" y="0"/>
                  </a:moveTo>
                  <a:lnTo>
                    <a:pt x="2012379" y="0"/>
                  </a:lnTo>
                  <a:lnTo>
                    <a:pt x="2012379" y="902981"/>
                  </a:lnTo>
                  <a:lnTo>
                    <a:pt x="0" y="902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012379" cy="93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595022" y="445419"/>
            <a:ext cx="5104820" cy="3428507"/>
          </a:xfrm>
          <a:custGeom>
            <a:avLst/>
            <a:gdLst/>
            <a:ahLst/>
            <a:cxnLst/>
            <a:rect l="l" t="t" r="r" b="b"/>
            <a:pathLst>
              <a:path w="5104820" h="3428507">
                <a:moveTo>
                  <a:pt x="0" y="0"/>
                </a:moveTo>
                <a:lnTo>
                  <a:pt x="5104820" y="0"/>
                </a:lnTo>
                <a:lnTo>
                  <a:pt x="5104820" y="3428507"/>
                </a:lnTo>
                <a:lnTo>
                  <a:pt x="0" y="3428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491865" y="4207758"/>
            <a:ext cx="4080547" cy="5643963"/>
            <a:chOff x="0" y="0"/>
            <a:chExt cx="1074712" cy="14864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74712" cy="1486476"/>
            </a:xfrm>
            <a:custGeom>
              <a:avLst/>
              <a:gdLst/>
              <a:ahLst/>
              <a:cxnLst/>
              <a:rect l="l" t="t" r="r" b="b"/>
              <a:pathLst>
                <a:path w="1074712" h="1486476">
                  <a:moveTo>
                    <a:pt x="0" y="0"/>
                  </a:moveTo>
                  <a:lnTo>
                    <a:pt x="1074712" y="0"/>
                  </a:lnTo>
                  <a:lnTo>
                    <a:pt x="1074712" y="1486476"/>
                  </a:lnTo>
                  <a:lnTo>
                    <a:pt x="0" y="1486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074712" cy="1515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32903" y="4222395"/>
            <a:ext cx="4545890" cy="5643963"/>
            <a:chOff x="0" y="0"/>
            <a:chExt cx="1197271" cy="14864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97271" cy="1486476"/>
            </a:xfrm>
            <a:custGeom>
              <a:avLst/>
              <a:gdLst/>
              <a:ahLst/>
              <a:cxnLst/>
              <a:rect l="l" t="t" r="r" b="b"/>
              <a:pathLst>
                <a:path w="1197271" h="1486476">
                  <a:moveTo>
                    <a:pt x="0" y="0"/>
                  </a:moveTo>
                  <a:lnTo>
                    <a:pt x="1197271" y="0"/>
                  </a:lnTo>
                  <a:lnTo>
                    <a:pt x="1197271" y="1486476"/>
                  </a:lnTo>
                  <a:lnTo>
                    <a:pt x="0" y="1486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97271" cy="1524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797442" y="4329034"/>
            <a:ext cx="4226950" cy="5401412"/>
          </a:xfrm>
          <a:custGeom>
            <a:avLst/>
            <a:gdLst/>
            <a:ahLst/>
            <a:cxnLst/>
            <a:rect l="l" t="t" r="r" b="b"/>
            <a:pathLst>
              <a:path w="4226950" h="5401412">
                <a:moveTo>
                  <a:pt x="0" y="0"/>
                </a:moveTo>
                <a:lnTo>
                  <a:pt x="4226950" y="0"/>
                </a:lnTo>
                <a:lnTo>
                  <a:pt x="4226950" y="5401412"/>
                </a:lnTo>
                <a:lnTo>
                  <a:pt x="0" y="5401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47" r="-12314" b="-123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898493" y="6598933"/>
            <a:ext cx="1641021" cy="435570"/>
            <a:chOff x="0" y="0"/>
            <a:chExt cx="432203" cy="1147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32203" cy="114718"/>
            </a:xfrm>
            <a:custGeom>
              <a:avLst/>
              <a:gdLst/>
              <a:ahLst/>
              <a:cxnLst/>
              <a:rect l="l" t="t" r="r" b="b"/>
              <a:pathLst>
                <a:path w="432203" h="114718">
                  <a:moveTo>
                    <a:pt x="0" y="0"/>
                  </a:moveTo>
                  <a:lnTo>
                    <a:pt x="432203" y="0"/>
                  </a:lnTo>
                  <a:lnTo>
                    <a:pt x="432203" y="114718"/>
                  </a:lnTo>
                  <a:lnTo>
                    <a:pt x="0" y="114718"/>
                  </a:lnTo>
                  <a:close/>
                </a:path>
              </a:pathLst>
            </a:custGeom>
            <a:solidFill>
              <a:srgbClr val="DA2F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432203" cy="14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277296" y="5688026"/>
            <a:ext cx="1641021" cy="1378545"/>
            <a:chOff x="0" y="0"/>
            <a:chExt cx="432203" cy="36307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2203" cy="363073"/>
            </a:xfrm>
            <a:custGeom>
              <a:avLst/>
              <a:gdLst/>
              <a:ahLst/>
              <a:cxnLst/>
              <a:rect l="l" t="t" r="r" b="b"/>
              <a:pathLst>
                <a:path w="432203" h="363073">
                  <a:moveTo>
                    <a:pt x="0" y="0"/>
                  </a:moveTo>
                  <a:lnTo>
                    <a:pt x="432203" y="0"/>
                  </a:lnTo>
                  <a:lnTo>
                    <a:pt x="432203" y="363073"/>
                  </a:lnTo>
                  <a:lnTo>
                    <a:pt x="0" y="363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432203" cy="391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8711182" y="549813"/>
            <a:ext cx="4872973" cy="3217463"/>
          </a:xfrm>
          <a:custGeom>
            <a:avLst/>
            <a:gdLst/>
            <a:ahLst/>
            <a:cxnLst/>
            <a:rect l="l" t="t" r="r" b="b"/>
            <a:pathLst>
              <a:path w="4872973" h="3217463">
                <a:moveTo>
                  <a:pt x="0" y="0"/>
                </a:moveTo>
                <a:lnTo>
                  <a:pt x="4872972" y="0"/>
                </a:lnTo>
                <a:lnTo>
                  <a:pt x="4872972" y="3217462"/>
                </a:lnTo>
                <a:lnTo>
                  <a:pt x="0" y="32174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10" t="-3570" r="-5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131540" y="2967030"/>
            <a:ext cx="6629738" cy="65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5"/>
              </a:lnSpc>
              <a:spcBef>
                <a:spcPct val="0"/>
              </a:spcBef>
            </a:pPr>
            <a:r>
              <a:rPr lang="en-US" sz="3460">
                <a:solidFill>
                  <a:srgbClr val="C60405"/>
                </a:solidFill>
                <a:latin typeface="Arial"/>
              </a:rPr>
              <a:t>is very different than in the past.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9369" y="946457"/>
            <a:ext cx="6139669" cy="2199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4"/>
              </a:lnSpc>
            </a:pPr>
            <a:r>
              <a:rPr lang="en-US" sz="8472">
                <a:solidFill>
                  <a:srgbClr val="C60405"/>
                </a:solidFill>
                <a:latin typeface="Arial Bold"/>
              </a:rPr>
              <a:t>Advertising </a:t>
            </a:r>
          </a:p>
          <a:p>
            <a:pPr>
              <a:lnSpc>
                <a:spcPts val="7794"/>
              </a:lnSpc>
            </a:pPr>
            <a:r>
              <a:rPr lang="en-US" sz="8472">
                <a:solidFill>
                  <a:srgbClr val="C60405"/>
                </a:solidFill>
                <a:latin typeface="Arial Bold"/>
              </a:rPr>
              <a:t>today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67095" y="5150633"/>
            <a:ext cx="3299054" cy="56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3"/>
              </a:lnSpc>
              <a:spcBef>
                <a:spcPct val="0"/>
              </a:spcBef>
            </a:pPr>
            <a:r>
              <a:rPr lang="en-US" sz="2945">
                <a:solidFill>
                  <a:srgbClr val="C60405"/>
                </a:solidFill>
                <a:latin typeface="Arial Bold"/>
              </a:rPr>
              <a:t>It can be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75827" y="5577829"/>
            <a:ext cx="3450559" cy="131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8"/>
              </a:lnSpc>
              <a:spcBef>
                <a:spcPct val="0"/>
              </a:spcBef>
            </a:pPr>
            <a:r>
              <a:rPr lang="en-US" sz="6870">
                <a:solidFill>
                  <a:srgbClr val="C60405"/>
                </a:solidFill>
                <a:latin typeface="Arial Bold"/>
              </a:rPr>
              <a:t>difficult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14139" y="6761501"/>
            <a:ext cx="3450559" cy="183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7"/>
              </a:lnSpc>
              <a:spcBef>
                <a:spcPct val="0"/>
              </a:spcBef>
            </a:pPr>
            <a:r>
              <a:rPr lang="en-US" sz="3369">
                <a:solidFill>
                  <a:srgbClr val="C60405"/>
                </a:solidFill>
                <a:latin typeface="Arial Bold"/>
              </a:rPr>
              <a:t>to tell what is advertising and what isn’t.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443982" y="6087718"/>
            <a:ext cx="1307649" cy="63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40">
                <a:solidFill>
                  <a:srgbClr val="000000"/>
                </a:solidFill>
                <a:latin typeface="Arial"/>
              </a:rPr>
              <a:t>VOTE for</a:t>
            </a:r>
          </a:p>
          <a:p>
            <a:pPr algn="ctr">
              <a:lnSpc>
                <a:spcPts val="2311"/>
              </a:lnSpc>
            </a:pPr>
            <a:r>
              <a:rPr lang="en-US" sz="2140">
                <a:solidFill>
                  <a:srgbClr val="000000"/>
                </a:solidFill>
                <a:latin typeface="Arial"/>
              </a:rPr>
              <a:t>Candidate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0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034" y="445419"/>
            <a:ext cx="7640750" cy="3428507"/>
            <a:chOff x="0" y="0"/>
            <a:chExt cx="2012379" cy="90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2379" cy="902981"/>
            </a:xfrm>
            <a:custGeom>
              <a:avLst/>
              <a:gdLst/>
              <a:ahLst/>
              <a:cxnLst/>
              <a:rect l="l" t="t" r="r" b="b"/>
              <a:pathLst>
                <a:path w="2012379" h="902981">
                  <a:moveTo>
                    <a:pt x="0" y="0"/>
                  </a:moveTo>
                  <a:lnTo>
                    <a:pt x="2012379" y="0"/>
                  </a:lnTo>
                  <a:lnTo>
                    <a:pt x="2012379" y="902981"/>
                  </a:lnTo>
                  <a:lnTo>
                    <a:pt x="0" y="902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012379" cy="93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595022" y="445419"/>
            <a:ext cx="5104820" cy="3428507"/>
          </a:xfrm>
          <a:custGeom>
            <a:avLst/>
            <a:gdLst/>
            <a:ahLst/>
            <a:cxnLst/>
            <a:rect l="l" t="t" r="r" b="b"/>
            <a:pathLst>
              <a:path w="5104820" h="3428507">
                <a:moveTo>
                  <a:pt x="0" y="0"/>
                </a:moveTo>
                <a:lnTo>
                  <a:pt x="5104820" y="0"/>
                </a:lnTo>
                <a:lnTo>
                  <a:pt x="5104820" y="3428507"/>
                </a:lnTo>
                <a:lnTo>
                  <a:pt x="0" y="3428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4023692" y="445419"/>
            <a:ext cx="3584121" cy="3428507"/>
            <a:chOff x="0" y="0"/>
            <a:chExt cx="943966" cy="9029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3966" cy="902981"/>
            </a:xfrm>
            <a:custGeom>
              <a:avLst/>
              <a:gdLst/>
              <a:ahLst/>
              <a:cxnLst/>
              <a:rect l="l" t="t" r="r" b="b"/>
              <a:pathLst>
                <a:path w="943966" h="902981">
                  <a:moveTo>
                    <a:pt x="0" y="0"/>
                  </a:moveTo>
                  <a:lnTo>
                    <a:pt x="943966" y="0"/>
                  </a:lnTo>
                  <a:lnTo>
                    <a:pt x="943966" y="902981"/>
                  </a:lnTo>
                  <a:lnTo>
                    <a:pt x="0" y="902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943966" cy="93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91865" y="4207758"/>
            <a:ext cx="4080547" cy="5643963"/>
            <a:chOff x="0" y="0"/>
            <a:chExt cx="1074712" cy="14864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74712" cy="1486476"/>
            </a:xfrm>
            <a:custGeom>
              <a:avLst/>
              <a:gdLst/>
              <a:ahLst/>
              <a:cxnLst/>
              <a:rect l="l" t="t" r="r" b="b"/>
              <a:pathLst>
                <a:path w="1074712" h="1486476">
                  <a:moveTo>
                    <a:pt x="0" y="0"/>
                  </a:moveTo>
                  <a:lnTo>
                    <a:pt x="1074712" y="0"/>
                  </a:lnTo>
                  <a:lnTo>
                    <a:pt x="1074712" y="1486476"/>
                  </a:lnTo>
                  <a:lnTo>
                    <a:pt x="0" y="1486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074712" cy="1515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2903" y="4222395"/>
            <a:ext cx="4545890" cy="5643963"/>
            <a:chOff x="0" y="0"/>
            <a:chExt cx="1197271" cy="14864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97271" cy="1486476"/>
            </a:xfrm>
            <a:custGeom>
              <a:avLst/>
              <a:gdLst/>
              <a:ahLst/>
              <a:cxnLst/>
              <a:rect l="l" t="t" r="r" b="b"/>
              <a:pathLst>
                <a:path w="1197271" h="1486476">
                  <a:moveTo>
                    <a:pt x="0" y="0"/>
                  </a:moveTo>
                  <a:lnTo>
                    <a:pt x="1197271" y="0"/>
                  </a:lnTo>
                  <a:lnTo>
                    <a:pt x="1197271" y="1486476"/>
                  </a:lnTo>
                  <a:lnTo>
                    <a:pt x="0" y="1486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97271" cy="1524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97442" y="4329034"/>
            <a:ext cx="4226950" cy="5401412"/>
          </a:xfrm>
          <a:custGeom>
            <a:avLst/>
            <a:gdLst/>
            <a:ahLst/>
            <a:cxnLst/>
            <a:rect l="l" t="t" r="r" b="b"/>
            <a:pathLst>
              <a:path w="4226950" h="5401412">
                <a:moveTo>
                  <a:pt x="0" y="0"/>
                </a:moveTo>
                <a:lnTo>
                  <a:pt x="4226950" y="0"/>
                </a:lnTo>
                <a:lnTo>
                  <a:pt x="4226950" y="5401412"/>
                </a:lnTo>
                <a:lnTo>
                  <a:pt x="0" y="5401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47" r="-12314" b="-123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2898493" y="6598933"/>
            <a:ext cx="1641021" cy="435570"/>
            <a:chOff x="0" y="0"/>
            <a:chExt cx="432203" cy="1147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2203" cy="114718"/>
            </a:xfrm>
            <a:custGeom>
              <a:avLst/>
              <a:gdLst/>
              <a:ahLst/>
              <a:cxnLst/>
              <a:rect l="l" t="t" r="r" b="b"/>
              <a:pathLst>
                <a:path w="432203" h="114718">
                  <a:moveTo>
                    <a:pt x="0" y="0"/>
                  </a:moveTo>
                  <a:lnTo>
                    <a:pt x="432203" y="0"/>
                  </a:lnTo>
                  <a:lnTo>
                    <a:pt x="432203" y="114718"/>
                  </a:lnTo>
                  <a:lnTo>
                    <a:pt x="0" y="114718"/>
                  </a:lnTo>
                  <a:close/>
                </a:path>
              </a:pathLst>
            </a:custGeom>
            <a:solidFill>
              <a:srgbClr val="DA2F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432203" cy="14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77296" y="5688026"/>
            <a:ext cx="1641021" cy="1378545"/>
            <a:chOff x="0" y="0"/>
            <a:chExt cx="432203" cy="3630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2203" cy="363073"/>
            </a:xfrm>
            <a:custGeom>
              <a:avLst/>
              <a:gdLst/>
              <a:ahLst/>
              <a:cxnLst/>
              <a:rect l="l" t="t" r="r" b="b"/>
              <a:pathLst>
                <a:path w="432203" h="363073">
                  <a:moveTo>
                    <a:pt x="0" y="0"/>
                  </a:moveTo>
                  <a:lnTo>
                    <a:pt x="432203" y="0"/>
                  </a:lnTo>
                  <a:lnTo>
                    <a:pt x="432203" y="363073"/>
                  </a:lnTo>
                  <a:lnTo>
                    <a:pt x="0" y="363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432203" cy="391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886736" y="4207758"/>
            <a:ext cx="3526112" cy="5643963"/>
            <a:chOff x="0" y="0"/>
            <a:chExt cx="928688" cy="148647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28688" cy="1486476"/>
            </a:xfrm>
            <a:custGeom>
              <a:avLst/>
              <a:gdLst/>
              <a:ahLst/>
              <a:cxnLst/>
              <a:rect l="l" t="t" r="r" b="b"/>
              <a:pathLst>
                <a:path w="928688" h="1486476">
                  <a:moveTo>
                    <a:pt x="0" y="0"/>
                  </a:moveTo>
                  <a:lnTo>
                    <a:pt x="928688" y="0"/>
                  </a:lnTo>
                  <a:lnTo>
                    <a:pt x="928688" y="1486476"/>
                  </a:lnTo>
                  <a:lnTo>
                    <a:pt x="0" y="1486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928688" cy="1524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0039136" y="4376435"/>
            <a:ext cx="3218717" cy="5354010"/>
          </a:xfrm>
          <a:custGeom>
            <a:avLst/>
            <a:gdLst/>
            <a:ahLst/>
            <a:cxnLst/>
            <a:rect l="l" t="t" r="r" b="b"/>
            <a:pathLst>
              <a:path w="3218717" h="5354010">
                <a:moveTo>
                  <a:pt x="0" y="0"/>
                </a:moveTo>
                <a:lnTo>
                  <a:pt x="3218718" y="0"/>
                </a:lnTo>
                <a:lnTo>
                  <a:pt x="3218718" y="5354011"/>
                </a:lnTo>
                <a:lnTo>
                  <a:pt x="0" y="53540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619" t="-2206" r="-42207" b="-4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711182" y="549813"/>
            <a:ext cx="4872973" cy="3217463"/>
          </a:xfrm>
          <a:custGeom>
            <a:avLst/>
            <a:gdLst/>
            <a:ahLst/>
            <a:cxnLst/>
            <a:rect l="l" t="t" r="r" b="b"/>
            <a:pathLst>
              <a:path w="4872973" h="3217463">
                <a:moveTo>
                  <a:pt x="0" y="0"/>
                </a:moveTo>
                <a:lnTo>
                  <a:pt x="4872972" y="0"/>
                </a:lnTo>
                <a:lnTo>
                  <a:pt x="4872972" y="3217462"/>
                </a:lnTo>
                <a:lnTo>
                  <a:pt x="0" y="3217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10" t="-3570" r="-5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131540" y="2967030"/>
            <a:ext cx="6629738" cy="65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5"/>
              </a:lnSpc>
              <a:spcBef>
                <a:spcPct val="0"/>
              </a:spcBef>
            </a:pPr>
            <a:r>
              <a:rPr lang="en-US" sz="3460">
                <a:solidFill>
                  <a:srgbClr val="C60405"/>
                </a:solidFill>
                <a:latin typeface="Arial"/>
              </a:rPr>
              <a:t>is very different than in the past.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9369" y="946457"/>
            <a:ext cx="6139669" cy="2199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4"/>
              </a:lnSpc>
            </a:pPr>
            <a:r>
              <a:rPr lang="en-US" sz="8472">
                <a:solidFill>
                  <a:srgbClr val="C60405"/>
                </a:solidFill>
                <a:latin typeface="Arial Bold"/>
              </a:rPr>
              <a:t>Advertising </a:t>
            </a:r>
          </a:p>
          <a:p>
            <a:pPr>
              <a:lnSpc>
                <a:spcPts val="7794"/>
              </a:lnSpc>
            </a:pPr>
            <a:r>
              <a:rPr lang="en-US" sz="8472">
                <a:solidFill>
                  <a:srgbClr val="C60405"/>
                </a:solidFill>
                <a:latin typeface="Arial Bold"/>
              </a:rPr>
              <a:t>today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67095" y="5150633"/>
            <a:ext cx="3299054" cy="56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3"/>
              </a:lnSpc>
              <a:spcBef>
                <a:spcPct val="0"/>
              </a:spcBef>
            </a:pPr>
            <a:r>
              <a:rPr lang="en-US" sz="2945">
                <a:solidFill>
                  <a:srgbClr val="C60405"/>
                </a:solidFill>
                <a:latin typeface="Arial Bold"/>
              </a:rPr>
              <a:t>It can be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95048" y="2734400"/>
            <a:ext cx="3195443" cy="735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19"/>
              </a:lnSpc>
            </a:pPr>
            <a:r>
              <a:rPr lang="en-US" sz="2610">
                <a:solidFill>
                  <a:srgbClr val="C60405"/>
                </a:solidFill>
                <a:latin typeface="Arimo Bold"/>
              </a:rPr>
              <a:t>AI, targeted + easy </a:t>
            </a:r>
          </a:p>
          <a:p>
            <a:pPr>
              <a:lnSpc>
                <a:spcPts val="2819"/>
              </a:lnSpc>
            </a:pPr>
            <a:r>
              <a:rPr lang="en-US" sz="2610">
                <a:solidFill>
                  <a:srgbClr val="C60405"/>
                </a:solidFill>
                <a:latin typeface="Arimo Bold"/>
              </a:rPr>
              <a:t>digital distribution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295048" y="838200"/>
            <a:ext cx="3718218" cy="1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C60405"/>
                </a:solidFill>
                <a:latin typeface="Arimo Bold"/>
              </a:rPr>
              <a:t>ads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875827" y="5577829"/>
            <a:ext cx="3450559" cy="131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8"/>
              </a:lnSpc>
              <a:spcBef>
                <a:spcPct val="0"/>
              </a:spcBef>
            </a:pPr>
            <a:r>
              <a:rPr lang="en-US" sz="6870">
                <a:solidFill>
                  <a:srgbClr val="C60405"/>
                </a:solidFill>
                <a:latin typeface="Arial Bold"/>
              </a:rPr>
              <a:t>difficult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14139" y="6761501"/>
            <a:ext cx="3450559" cy="183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7"/>
              </a:lnSpc>
              <a:spcBef>
                <a:spcPct val="0"/>
              </a:spcBef>
            </a:pPr>
            <a:r>
              <a:rPr lang="en-US" sz="3369">
                <a:solidFill>
                  <a:srgbClr val="C60405"/>
                </a:solidFill>
                <a:latin typeface="Arial Bold"/>
              </a:rPr>
              <a:t>to tell what is advertising and what isn’t.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443982" y="6087718"/>
            <a:ext cx="1307649" cy="63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40">
                <a:solidFill>
                  <a:srgbClr val="000000"/>
                </a:solidFill>
                <a:latin typeface="Arial"/>
              </a:rPr>
              <a:t>VOTE for</a:t>
            </a:r>
          </a:p>
          <a:p>
            <a:pPr algn="ctr">
              <a:lnSpc>
                <a:spcPts val="2311"/>
              </a:lnSpc>
            </a:pPr>
            <a:r>
              <a:rPr lang="en-US" sz="2140">
                <a:solidFill>
                  <a:srgbClr val="000000"/>
                </a:solidFill>
                <a:latin typeface="Arial"/>
              </a:rPr>
              <a:t>Candidate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0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034" y="445419"/>
            <a:ext cx="7640750" cy="3428507"/>
            <a:chOff x="0" y="0"/>
            <a:chExt cx="2012379" cy="9029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2379" cy="902981"/>
            </a:xfrm>
            <a:custGeom>
              <a:avLst/>
              <a:gdLst/>
              <a:ahLst/>
              <a:cxnLst/>
              <a:rect l="l" t="t" r="r" b="b"/>
              <a:pathLst>
                <a:path w="2012379" h="902981">
                  <a:moveTo>
                    <a:pt x="0" y="0"/>
                  </a:moveTo>
                  <a:lnTo>
                    <a:pt x="2012379" y="0"/>
                  </a:lnTo>
                  <a:lnTo>
                    <a:pt x="2012379" y="902981"/>
                  </a:lnTo>
                  <a:lnTo>
                    <a:pt x="0" y="902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012379" cy="93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595022" y="445419"/>
            <a:ext cx="5104820" cy="3428507"/>
          </a:xfrm>
          <a:custGeom>
            <a:avLst/>
            <a:gdLst/>
            <a:ahLst/>
            <a:cxnLst/>
            <a:rect l="l" t="t" r="r" b="b"/>
            <a:pathLst>
              <a:path w="5104820" h="3428507">
                <a:moveTo>
                  <a:pt x="0" y="0"/>
                </a:moveTo>
                <a:lnTo>
                  <a:pt x="5104820" y="0"/>
                </a:lnTo>
                <a:lnTo>
                  <a:pt x="5104820" y="3428507"/>
                </a:lnTo>
                <a:lnTo>
                  <a:pt x="0" y="34285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4023692" y="445419"/>
            <a:ext cx="3584121" cy="3428507"/>
            <a:chOff x="0" y="0"/>
            <a:chExt cx="943966" cy="9029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3966" cy="902981"/>
            </a:xfrm>
            <a:custGeom>
              <a:avLst/>
              <a:gdLst/>
              <a:ahLst/>
              <a:cxnLst/>
              <a:rect l="l" t="t" r="r" b="b"/>
              <a:pathLst>
                <a:path w="943966" h="902981">
                  <a:moveTo>
                    <a:pt x="0" y="0"/>
                  </a:moveTo>
                  <a:lnTo>
                    <a:pt x="943966" y="0"/>
                  </a:lnTo>
                  <a:lnTo>
                    <a:pt x="943966" y="902981"/>
                  </a:lnTo>
                  <a:lnTo>
                    <a:pt x="0" y="9029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943966" cy="93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491865" y="4207758"/>
            <a:ext cx="4080547" cy="5643963"/>
            <a:chOff x="0" y="0"/>
            <a:chExt cx="1074712" cy="14864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74712" cy="1486476"/>
            </a:xfrm>
            <a:custGeom>
              <a:avLst/>
              <a:gdLst/>
              <a:ahLst/>
              <a:cxnLst/>
              <a:rect l="l" t="t" r="r" b="b"/>
              <a:pathLst>
                <a:path w="1074712" h="1486476">
                  <a:moveTo>
                    <a:pt x="0" y="0"/>
                  </a:moveTo>
                  <a:lnTo>
                    <a:pt x="1074712" y="0"/>
                  </a:lnTo>
                  <a:lnTo>
                    <a:pt x="1074712" y="1486476"/>
                  </a:lnTo>
                  <a:lnTo>
                    <a:pt x="0" y="1486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074712" cy="15150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32903" y="4222395"/>
            <a:ext cx="4545890" cy="5643963"/>
            <a:chOff x="0" y="0"/>
            <a:chExt cx="1197271" cy="148647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97271" cy="1486476"/>
            </a:xfrm>
            <a:custGeom>
              <a:avLst/>
              <a:gdLst/>
              <a:ahLst/>
              <a:cxnLst/>
              <a:rect l="l" t="t" r="r" b="b"/>
              <a:pathLst>
                <a:path w="1197271" h="1486476">
                  <a:moveTo>
                    <a:pt x="0" y="0"/>
                  </a:moveTo>
                  <a:lnTo>
                    <a:pt x="1197271" y="0"/>
                  </a:lnTo>
                  <a:lnTo>
                    <a:pt x="1197271" y="1486476"/>
                  </a:lnTo>
                  <a:lnTo>
                    <a:pt x="0" y="1486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97271" cy="1524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97442" y="4329034"/>
            <a:ext cx="4226950" cy="5401412"/>
          </a:xfrm>
          <a:custGeom>
            <a:avLst/>
            <a:gdLst/>
            <a:ahLst/>
            <a:cxnLst/>
            <a:rect l="l" t="t" r="r" b="b"/>
            <a:pathLst>
              <a:path w="4226950" h="5401412">
                <a:moveTo>
                  <a:pt x="0" y="0"/>
                </a:moveTo>
                <a:lnTo>
                  <a:pt x="4226950" y="0"/>
                </a:lnTo>
                <a:lnTo>
                  <a:pt x="4226950" y="5401412"/>
                </a:lnTo>
                <a:lnTo>
                  <a:pt x="0" y="5401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47" r="-12314" b="-123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2898493" y="6598933"/>
            <a:ext cx="1641021" cy="435570"/>
            <a:chOff x="0" y="0"/>
            <a:chExt cx="432203" cy="11471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32203" cy="114718"/>
            </a:xfrm>
            <a:custGeom>
              <a:avLst/>
              <a:gdLst/>
              <a:ahLst/>
              <a:cxnLst/>
              <a:rect l="l" t="t" r="r" b="b"/>
              <a:pathLst>
                <a:path w="432203" h="114718">
                  <a:moveTo>
                    <a:pt x="0" y="0"/>
                  </a:moveTo>
                  <a:lnTo>
                    <a:pt x="432203" y="0"/>
                  </a:lnTo>
                  <a:lnTo>
                    <a:pt x="432203" y="114718"/>
                  </a:lnTo>
                  <a:lnTo>
                    <a:pt x="0" y="114718"/>
                  </a:lnTo>
                  <a:close/>
                </a:path>
              </a:pathLst>
            </a:custGeom>
            <a:solidFill>
              <a:srgbClr val="DA2F3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432203" cy="14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77296" y="5688026"/>
            <a:ext cx="1641021" cy="1378545"/>
            <a:chOff x="0" y="0"/>
            <a:chExt cx="432203" cy="3630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2203" cy="363073"/>
            </a:xfrm>
            <a:custGeom>
              <a:avLst/>
              <a:gdLst/>
              <a:ahLst/>
              <a:cxnLst/>
              <a:rect l="l" t="t" r="r" b="b"/>
              <a:pathLst>
                <a:path w="432203" h="363073">
                  <a:moveTo>
                    <a:pt x="0" y="0"/>
                  </a:moveTo>
                  <a:lnTo>
                    <a:pt x="432203" y="0"/>
                  </a:lnTo>
                  <a:lnTo>
                    <a:pt x="432203" y="363073"/>
                  </a:lnTo>
                  <a:lnTo>
                    <a:pt x="0" y="3630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432203" cy="391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886736" y="4207758"/>
            <a:ext cx="3526112" cy="5643963"/>
            <a:chOff x="0" y="0"/>
            <a:chExt cx="928688" cy="148647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28688" cy="1486476"/>
            </a:xfrm>
            <a:custGeom>
              <a:avLst/>
              <a:gdLst/>
              <a:ahLst/>
              <a:cxnLst/>
              <a:rect l="l" t="t" r="r" b="b"/>
              <a:pathLst>
                <a:path w="928688" h="1486476">
                  <a:moveTo>
                    <a:pt x="0" y="0"/>
                  </a:moveTo>
                  <a:lnTo>
                    <a:pt x="928688" y="0"/>
                  </a:lnTo>
                  <a:lnTo>
                    <a:pt x="928688" y="1486476"/>
                  </a:lnTo>
                  <a:lnTo>
                    <a:pt x="0" y="1486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928688" cy="1524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0039136" y="4376435"/>
            <a:ext cx="3218717" cy="5354010"/>
          </a:xfrm>
          <a:custGeom>
            <a:avLst/>
            <a:gdLst/>
            <a:ahLst/>
            <a:cxnLst/>
            <a:rect l="l" t="t" r="r" b="b"/>
            <a:pathLst>
              <a:path w="3218717" h="5354010">
                <a:moveTo>
                  <a:pt x="0" y="0"/>
                </a:moveTo>
                <a:lnTo>
                  <a:pt x="3218718" y="0"/>
                </a:lnTo>
                <a:lnTo>
                  <a:pt x="3218718" y="5354011"/>
                </a:lnTo>
                <a:lnTo>
                  <a:pt x="0" y="53540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619" t="-2206" r="-42207" b="-4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711182" y="549813"/>
            <a:ext cx="4872973" cy="3217463"/>
          </a:xfrm>
          <a:custGeom>
            <a:avLst/>
            <a:gdLst/>
            <a:ahLst/>
            <a:cxnLst/>
            <a:rect l="l" t="t" r="r" b="b"/>
            <a:pathLst>
              <a:path w="4872973" h="3217463">
                <a:moveTo>
                  <a:pt x="0" y="0"/>
                </a:moveTo>
                <a:lnTo>
                  <a:pt x="4872972" y="0"/>
                </a:lnTo>
                <a:lnTo>
                  <a:pt x="4872972" y="3217462"/>
                </a:lnTo>
                <a:lnTo>
                  <a:pt x="0" y="32174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10" t="-3570" r="-5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13699842" y="4212521"/>
            <a:ext cx="3930225" cy="5643963"/>
            <a:chOff x="0" y="0"/>
            <a:chExt cx="1035121" cy="148647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35121" cy="1486476"/>
            </a:xfrm>
            <a:custGeom>
              <a:avLst/>
              <a:gdLst/>
              <a:ahLst/>
              <a:cxnLst/>
              <a:rect l="l" t="t" r="r" b="b"/>
              <a:pathLst>
                <a:path w="1035121" h="1486476">
                  <a:moveTo>
                    <a:pt x="0" y="0"/>
                  </a:moveTo>
                  <a:lnTo>
                    <a:pt x="1035121" y="0"/>
                  </a:lnTo>
                  <a:lnTo>
                    <a:pt x="1035121" y="1486476"/>
                  </a:lnTo>
                  <a:lnTo>
                    <a:pt x="0" y="14864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035121" cy="1524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3879574" y="4376435"/>
            <a:ext cx="3610917" cy="5354010"/>
          </a:xfrm>
          <a:custGeom>
            <a:avLst/>
            <a:gdLst/>
            <a:ahLst/>
            <a:cxnLst/>
            <a:rect l="l" t="t" r="r" b="b"/>
            <a:pathLst>
              <a:path w="3610917" h="5354010">
                <a:moveTo>
                  <a:pt x="0" y="0"/>
                </a:moveTo>
                <a:lnTo>
                  <a:pt x="3610917" y="0"/>
                </a:lnTo>
                <a:lnTo>
                  <a:pt x="3610917" y="5354011"/>
                </a:lnTo>
                <a:lnTo>
                  <a:pt x="0" y="53540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282" t="-3150" r="-4524" b="-40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1131540" y="2967030"/>
            <a:ext cx="6629738" cy="654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45"/>
              </a:lnSpc>
              <a:spcBef>
                <a:spcPct val="0"/>
              </a:spcBef>
            </a:pPr>
            <a:r>
              <a:rPr lang="en-US" sz="3460">
                <a:solidFill>
                  <a:srgbClr val="C60405"/>
                </a:solidFill>
                <a:latin typeface="Arial"/>
              </a:rPr>
              <a:t>is very different than in the past.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89369" y="946457"/>
            <a:ext cx="6139669" cy="2199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4"/>
              </a:lnSpc>
            </a:pPr>
            <a:r>
              <a:rPr lang="en-US" sz="8472">
                <a:solidFill>
                  <a:srgbClr val="C60405"/>
                </a:solidFill>
                <a:latin typeface="Arial Bold"/>
              </a:rPr>
              <a:t>Advertising </a:t>
            </a:r>
          </a:p>
          <a:p>
            <a:pPr>
              <a:lnSpc>
                <a:spcPts val="7794"/>
              </a:lnSpc>
            </a:pPr>
            <a:r>
              <a:rPr lang="en-US" sz="8472">
                <a:solidFill>
                  <a:srgbClr val="C60405"/>
                </a:solidFill>
                <a:latin typeface="Arial Bold"/>
              </a:rPr>
              <a:t>today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67095" y="5150633"/>
            <a:ext cx="3299054" cy="56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3"/>
              </a:lnSpc>
              <a:spcBef>
                <a:spcPct val="0"/>
              </a:spcBef>
            </a:pPr>
            <a:r>
              <a:rPr lang="en-US" sz="2945">
                <a:solidFill>
                  <a:srgbClr val="C60405"/>
                </a:solidFill>
                <a:latin typeface="Arial Bold"/>
              </a:rPr>
              <a:t>It can be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295048" y="2734400"/>
            <a:ext cx="3195443" cy="735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19"/>
              </a:lnSpc>
            </a:pPr>
            <a:r>
              <a:rPr lang="en-US" sz="2610">
                <a:solidFill>
                  <a:srgbClr val="C60405"/>
                </a:solidFill>
                <a:latin typeface="Arimo Bold"/>
              </a:rPr>
              <a:t>AI, targeted + easy </a:t>
            </a:r>
          </a:p>
          <a:p>
            <a:pPr>
              <a:lnSpc>
                <a:spcPts val="2819"/>
              </a:lnSpc>
            </a:pPr>
            <a:r>
              <a:rPr lang="en-US" sz="2610">
                <a:solidFill>
                  <a:srgbClr val="C60405"/>
                </a:solidFill>
                <a:latin typeface="Arimo Bold"/>
              </a:rPr>
              <a:t>digital distribution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295048" y="838200"/>
            <a:ext cx="3718218" cy="140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C60405"/>
                </a:solidFill>
                <a:latin typeface="Arimo Bold"/>
              </a:rPr>
              <a:t>ads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875827" y="5577829"/>
            <a:ext cx="3450559" cy="1319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18"/>
              </a:lnSpc>
              <a:spcBef>
                <a:spcPct val="0"/>
              </a:spcBef>
            </a:pPr>
            <a:r>
              <a:rPr lang="en-US" sz="6870">
                <a:solidFill>
                  <a:srgbClr val="C60405"/>
                </a:solidFill>
                <a:latin typeface="Arial Bold"/>
              </a:rPr>
              <a:t>difficult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914139" y="6761501"/>
            <a:ext cx="3450559" cy="183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17"/>
              </a:lnSpc>
              <a:spcBef>
                <a:spcPct val="0"/>
              </a:spcBef>
            </a:pPr>
            <a:r>
              <a:rPr lang="en-US" sz="3369">
                <a:solidFill>
                  <a:srgbClr val="C60405"/>
                </a:solidFill>
                <a:latin typeface="Arial Bold"/>
              </a:rPr>
              <a:t>to tell what is advertising and what isn’t.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443982" y="6087718"/>
            <a:ext cx="1307649" cy="63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1"/>
              </a:lnSpc>
            </a:pPr>
            <a:r>
              <a:rPr lang="en-US" sz="2140">
                <a:solidFill>
                  <a:srgbClr val="000000"/>
                </a:solidFill>
                <a:latin typeface="Arial"/>
              </a:rPr>
              <a:t>VOTE for</a:t>
            </a:r>
          </a:p>
          <a:p>
            <a:pPr algn="ctr">
              <a:lnSpc>
                <a:spcPts val="2311"/>
              </a:lnSpc>
            </a:pPr>
            <a:r>
              <a:rPr lang="en-US" sz="2140">
                <a:solidFill>
                  <a:srgbClr val="000000"/>
                </a:solidFill>
                <a:latin typeface="Arial"/>
              </a:rPr>
              <a:t>Candidate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685" y="414202"/>
            <a:ext cx="5327837" cy="9297135"/>
          </a:xfrm>
          <a:custGeom>
            <a:avLst/>
            <a:gdLst/>
            <a:ahLst/>
            <a:cxnLst/>
            <a:rect l="l" t="t" r="r" b="b"/>
            <a:pathLst>
              <a:path w="5327837" h="9297135">
                <a:moveTo>
                  <a:pt x="0" y="0"/>
                </a:moveTo>
                <a:lnTo>
                  <a:pt x="5327837" y="0"/>
                </a:lnTo>
                <a:lnTo>
                  <a:pt x="5327837" y="9297135"/>
                </a:lnTo>
                <a:lnTo>
                  <a:pt x="0" y="9297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78837" y="414202"/>
            <a:ext cx="4288303" cy="9297135"/>
          </a:xfrm>
          <a:custGeom>
            <a:avLst/>
            <a:gdLst/>
            <a:ahLst/>
            <a:cxnLst/>
            <a:rect l="l" t="t" r="r" b="b"/>
            <a:pathLst>
              <a:path w="4288303" h="9297135">
                <a:moveTo>
                  <a:pt x="0" y="0"/>
                </a:moveTo>
                <a:lnTo>
                  <a:pt x="4288303" y="0"/>
                </a:lnTo>
                <a:lnTo>
                  <a:pt x="4288303" y="9297135"/>
                </a:lnTo>
                <a:lnTo>
                  <a:pt x="0" y="92971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512456" y="414202"/>
            <a:ext cx="5210987" cy="9297135"/>
          </a:xfrm>
          <a:custGeom>
            <a:avLst/>
            <a:gdLst/>
            <a:ahLst/>
            <a:cxnLst/>
            <a:rect l="l" t="t" r="r" b="b"/>
            <a:pathLst>
              <a:path w="5210987" h="9297135">
                <a:moveTo>
                  <a:pt x="0" y="0"/>
                </a:moveTo>
                <a:lnTo>
                  <a:pt x="5210987" y="0"/>
                </a:lnTo>
                <a:lnTo>
                  <a:pt x="5210987" y="9297135"/>
                </a:lnTo>
                <a:lnTo>
                  <a:pt x="0" y="9297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0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034" y="445419"/>
            <a:ext cx="12535783" cy="5185126"/>
            <a:chOff x="0" y="0"/>
            <a:chExt cx="3301605" cy="13656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01605" cy="1365630"/>
            </a:xfrm>
            <a:custGeom>
              <a:avLst/>
              <a:gdLst/>
              <a:ahLst/>
              <a:cxnLst/>
              <a:rect l="l" t="t" r="r" b="b"/>
              <a:pathLst>
                <a:path w="3301605" h="1365630">
                  <a:moveTo>
                    <a:pt x="0" y="0"/>
                  </a:moveTo>
                  <a:lnTo>
                    <a:pt x="3301605" y="0"/>
                  </a:lnTo>
                  <a:lnTo>
                    <a:pt x="3301605" y="1365630"/>
                  </a:lnTo>
                  <a:lnTo>
                    <a:pt x="0" y="13656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301605" cy="139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89369" y="2064889"/>
            <a:ext cx="11407923" cy="293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2283" lvl="1" indent="-441142">
              <a:lnSpc>
                <a:spcPts val="5721"/>
              </a:lnSpc>
              <a:buFont typeface="Arial"/>
              <a:buChar char="•"/>
            </a:pPr>
            <a:r>
              <a:rPr lang="en-US" sz="4086">
                <a:solidFill>
                  <a:srgbClr val="C60405"/>
                </a:solidFill>
                <a:latin typeface="Arial"/>
              </a:rPr>
              <a:t>can be used to generate realistic print, digital, or video ads.</a:t>
            </a:r>
          </a:p>
          <a:p>
            <a:pPr>
              <a:lnSpc>
                <a:spcPts val="5721"/>
              </a:lnSpc>
            </a:pPr>
            <a:endParaRPr lang="en-US" sz="4086">
              <a:solidFill>
                <a:srgbClr val="C60405"/>
              </a:solidFill>
              <a:latin typeface="Arial"/>
            </a:endParaRPr>
          </a:p>
          <a:p>
            <a:pPr marL="882283" lvl="1" indent="-441142">
              <a:lnSpc>
                <a:spcPts val="5721"/>
              </a:lnSpc>
              <a:buFont typeface="Arial"/>
              <a:buChar char="•"/>
            </a:pPr>
            <a:r>
              <a:rPr lang="en-US" sz="4086">
                <a:solidFill>
                  <a:srgbClr val="C60405"/>
                </a:solidFill>
                <a:latin typeface="Arial"/>
              </a:rPr>
              <a:t>may or may not be labeled or tagged as AI.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9369" y="927407"/>
            <a:ext cx="6747980" cy="9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47"/>
              </a:lnSpc>
            </a:pPr>
            <a:r>
              <a:rPr lang="en-US" sz="6899">
                <a:solidFill>
                  <a:srgbClr val="C60405"/>
                </a:solidFill>
                <a:latin typeface="Arial Bold"/>
              </a:rPr>
              <a:t>AI + Advertising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0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034" y="445419"/>
            <a:ext cx="12535783" cy="5185126"/>
            <a:chOff x="0" y="0"/>
            <a:chExt cx="3301605" cy="13656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01605" cy="1365630"/>
            </a:xfrm>
            <a:custGeom>
              <a:avLst/>
              <a:gdLst/>
              <a:ahLst/>
              <a:cxnLst/>
              <a:rect l="l" t="t" r="r" b="b"/>
              <a:pathLst>
                <a:path w="3301605" h="1365630">
                  <a:moveTo>
                    <a:pt x="0" y="0"/>
                  </a:moveTo>
                  <a:lnTo>
                    <a:pt x="3301605" y="0"/>
                  </a:lnTo>
                  <a:lnTo>
                    <a:pt x="3301605" y="1365630"/>
                  </a:lnTo>
                  <a:lnTo>
                    <a:pt x="0" y="13656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301605" cy="139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26034" y="6086279"/>
            <a:ext cx="12535783" cy="3659539"/>
          </a:xfrm>
          <a:custGeom>
            <a:avLst/>
            <a:gdLst/>
            <a:ahLst/>
            <a:cxnLst/>
            <a:rect l="l" t="t" r="r" b="b"/>
            <a:pathLst>
              <a:path w="12535783" h="3659539">
                <a:moveTo>
                  <a:pt x="0" y="0"/>
                </a:moveTo>
                <a:lnTo>
                  <a:pt x="12535783" y="0"/>
                </a:lnTo>
                <a:lnTo>
                  <a:pt x="12535783" y="3659539"/>
                </a:lnTo>
                <a:lnTo>
                  <a:pt x="0" y="3659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61" b="-332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89369" y="2064889"/>
            <a:ext cx="11407923" cy="293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2283" lvl="1" indent="-441142">
              <a:lnSpc>
                <a:spcPts val="5721"/>
              </a:lnSpc>
              <a:buFont typeface="Arial"/>
              <a:buChar char="•"/>
            </a:pPr>
            <a:r>
              <a:rPr lang="en-US" sz="4086">
                <a:solidFill>
                  <a:srgbClr val="C60405"/>
                </a:solidFill>
                <a:latin typeface="Arial"/>
              </a:rPr>
              <a:t>can be used to generate realistic print, digital, or video ads.</a:t>
            </a:r>
          </a:p>
          <a:p>
            <a:pPr>
              <a:lnSpc>
                <a:spcPts val="5721"/>
              </a:lnSpc>
            </a:pPr>
            <a:endParaRPr lang="en-US" sz="4086">
              <a:solidFill>
                <a:srgbClr val="C60405"/>
              </a:solidFill>
              <a:latin typeface="Arial"/>
            </a:endParaRPr>
          </a:p>
          <a:p>
            <a:pPr marL="882283" lvl="1" indent="-441142">
              <a:lnSpc>
                <a:spcPts val="5721"/>
              </a:lnSpc>
              <a:buFont typeface="Arial"/>
              <a:buChar char="•"/>
            </a:pPr>
            <a:r>
              <a:rPr lang="en-US" sz="4086">
                <a:solidFill>
                  <a:srgbClr val="C60405"/>
                </a:solidFill>
                <a:latin typeface="Arial"/>
              </a:rPr>
              <a:t>may or may not be labeled or tagged as AI.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9369" y="927407"/>
            <a:ext cx="6747980" cy="9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47"/>
              </a:lnSpc>
            </a:pPr>
            <a:r>
              <a:rPr lang="en-US" sz="6899">
                <a:solidFill>
                  <a:srgbClr val="C60405"/>
                </a:solidFill>
                <a:latin typeface="Arial Bold"/>
              </a:rPr>
              <a:t>AI + Advertising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04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6034" y="445419"/>
            <a:ext cx="12535783" cy="5185126"/>
            <a:chOff x="0" y="0"/>
            <a:chExt cx="3301605" cy="13656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01605" cy="1365630"/>
            </a:xfrm>
            <a:custGeom>
              <a:avLst/>
              <a:gdLst/>
              <a:ahLst/>
              <a:cxnLst/>
              <a:rect l="l" t="t" r="r" b="b"/>
              <a:pathLst>
                <a:path w="3301605" h="1365630">
                  <a:moveTo>
                    <a:pt x="0" y="0"/>
                  </a:moveTo>
                  <a:lnTo>
                    <a:pt x="3301605" y="0"/>
                  </a:lnTo>
                  <a:lnTo>
                    <a:pt x="3301605" y="1365630"/>
                  </a:lnTo>
                  <a:lnTo>
                    <a:pt x="0" y="13656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301605" cy="13942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92654" y="460791"/>
            <a:ext cx="4282719" cy="9285027"/>
          </a:xfrm>
          <a:custGeom>
            <a:avLst/>
            <a:gdLst/>
            <a:ahLst/>
            <a:cxnLst/>
            <a:rect l="l" t="t" r="r" b="b"/>
            <a:pathLst>
              <a:path w="4282719" h="9285027">
                <a:moveTo>
                  <a:pt x="0" y="0"/>
                </a:moveTo>
                <a:lnTo>
                  <a:pt x="4282719" y="0"/>
                </a:lnTo>
                <a:lnTo>
                  <a:pt x="4282719" y="9285027"/>
                </a:lnTo>
                <a:lnTo>
                  <a:pt x="0" y="9285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6034" y="6086279"/>
            <a:ext cx="12535783" cy="3659539"/>
          </a:xfrm>
          <a:custGeom>
            <a:avLst/>
            <a:gdLst/>
            <a:ahLst/>
            <a:cxnLst/>
            <a:rect l="l" t="t" r="r" b="b"/>
            <a:pathLst>
              <a:path w="12535783" h="3659539">
                <a:moveTo>
                  <a:pt x="0" y="0"/>
                </a:moveTo>
                <a:lnTo>
                  <a:pt x="12535783" y="0"/>
                </a:lnTo>
                <a:lnTo>
                  <a:pt x="12535783" y="3659539"/>
                </a:lnTo>
                <a:lnTo>
                  <a:pt x="0" y="36595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61" b="-332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89369" y="2064889"/>
            <a:ext cx="11407923" cy="293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2283" lvl="1" indent="-441142">
              <a:lnSpc>
                <a:spcPts val="5721"/>
              </a:lnSpc>
              <a:buFont typeface="Arial"/>
              <a:buChar char="•"/>
            </a:pPr>
            <a:r>
              <a:rPr lang="en-US" sz="4086">
                <a:solidFill>
                  <a:srgbClr val="C60405"/>
                </a:solidFill>
                <a:latin typeface="Arial"/>
              </a:rPr>
              <a:t>can be used to generate realistic print, digital, or video ads.</a:t>
            </a:r>
          </a:p>
          <a:p>
            <a:pPr>
              <a:lnSpc>
                <a:spcPts val="5721"/>
              </a:lnSpc>
            </a:pPr>
            <a:endParaRPr lang="en-US" sz="4086">
              <a:solidFill>
                <a:srgbClr val="C60405"/>
              </a:solidFill>
              <a:latin typeface="Arial"/>
            </a:endParaRPr>
          </a:p>
          <a:p>
            <a:pPr marL="882283" lvl="1" indent="-441142">
              <a:lnSpc>
                <a:spcPts val="5721"/>
              </a:lnSpc>
              <a:buFont typeface="Arial"/>
              <a:buChar char="•"/>
            </a:pPr>
            <a:r>
              <a:rPr lang="en-US" sz="4086">
                <a:solidFill>
                  <a:srgbClr val="C60405"/>
                </a:solidFill>
                <a:latin typeface="Arial"/>
              </a:rPr>
              <a:t>may or may not be labeled or tagged as AI.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9369" y="927407"/>
            <a:ext cx="6747980" cy="9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47"/>
              </a:lnSpc>
            </a:pPr>
            <a:r>
              <a:rPr lang="en-US" sz="6899">
                <a:solidFill>
                  <a:srgbClr val="C60405"/>
                </a:solidFill>
                <a:latin typeface="Arial Bold"/>
              </a:rPr>
              <a:t>AI + Advertising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1812" y="1202635"/>
            <a:ext cx="11621442" cy="3110303"/>
          </a:xfrm>
          <a:custGeom>
            <a:avLst/>
            <a:gdLst/>
            <a:ahLst/>
            <a:cxnLst/>
            <a:rect l="l" t="t" r="r" b="b"/>
            <a:pathLst>
              <a:path w="11621442" h="3110303">
                <a:moveTo>
                  <a:pt x="0" y="0"/>
                </a:moveTo>
                <a:lnTo>
                  <a:pt x="11621442" y="0"/>
                </a:lnTo>
                <a:lnTo>
                  <a:pt x="11621442" y="3110303"/>
                </a:lnTo>
                <a:lnTo>
                  <a:pt x="0" y="31103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99053" y="2097732"/>
            <a:ext cx="1189887" cy="1320108"/>
          </a:xfrm>
          <a:custGeom>
            <a:avLst/>
            <a:gdLst/>
            <a:ahLst/>
            <a:cxnLst/>
            <a:rect l="l" t="t" r="r" b="b"/>
            <a:pathLst>
              <a:path w="1189887" h="1320108">
                <a:moveTo>
                  <a:pt x="0" y="0"/>
                </a:moveTo>
                <a:lnTo>
                  <a:pt x="1189887" y="0"/>
                </a:lnTo>
                <a:lnTo>
                  <a:pt x="1189887" y="1320109"/>
                </a:lnTo>
                <a:lnTo>
                  <a:pt x="0" y="1320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74" r="-43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7267" y="5445115"/>
            <a:ext cx="13397782" cy="3416524"/>
          </a:xfrm>
          <a:custGeom>
            <a:avLst/>
            <a:gdLst/>
            <a:ahLst/>
            <a:cxnLst/>
            <a:rect l="l" t="t" r="r" b="b"/>
            <a:pathLst>
              <a:path w="13397782" h="3416524">
                <a:moveTo>
                  <a:pt x="0" y="0"/>
                </a:moveTo>
                <a:lnTo>
                  <a:pt x="13397782" y="0"/>
                </a:lnTo>
                <a:lnTo>
                  <a:pt x="13397782" y="3416524"/>
                </a:lnTo>
                <a:lnTo>
                  <a:pt x="0" y="34165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27208" y="6928617"/>
            <a:ext cx="2832092" cy="602926"/>
          </a:xfrm>
          <a:custGeom>
            <a:avLst/>
            <a:gdLst/>
            <a:ahLst/>
            <a:cxnLst/>
            <a:rect l="l" t="t" r="r" b="b"/>
            <a:pathLst>
              <a:path w="2832092" h="602926">
                <a:moveTo>
                  <a:pt x="0" y="0"/>
                </a:moveTo>
                <a:lnTo>
                  <a:pt x="2832092" y="0"/>
                </a:lnTo>
                <a:lnTo>
                  <a:pt x="2832092" y="602926"/>
                </a:lnTo>
                <a:lnTo>
                  <a:pt x="0" y="6029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13510"/>
            <a:ext cx="18288000" cy="7459980"/>
          </a:xfrm>
          <a:custGeom>
            <a:avLst/>
            <a:gdLst/>
            <a:ahLst/>
            <a:cxnLst/>
            <a:rect l="l" t="t" r="r" b="b"/>
            <a:pathLst>
              <a:path w="18288000" h="7459980">
                <a:moveTo>
                  <a:pt x="0" y="0"/>
                </a:moveTo>
                <a:lnTo>
                  <a:pt x="18288000" y="0"/>
                </a:lnTo>
                <a:lnTo>
                  <a:pt x="18288000" y="7459980"/>
                </a:lnTo>
                <a:lnTo>
                  <a:pt x="0" y="7459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000063"/>
                </a:solidFill>
                <a:latin typeface="Arial Bold"/>
              </a:rPr>
              <a:t>How do we learn about political candidates?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13510"/>
            <a:ext cx="18288000" cy="7459980"/>
          </a:xfrm>
          <a:custGeom>
            <a:avLst/>
            <a:gdLst/>
            <a:ahLst/>
            <a:cxnLst/>
            <a:rect l="l" t="t" r="r" b="b"/>
            <a:pathLst>
              <a:path w="18288000" h="7459980">
                <a:moveTo>
                  <a:pt x="0" y="0"/>
                </a:moveTo>
                <a:lnTo>
                  <a:pt x="18288000" y="0"/>
                </a:lnTo>
                <a:lnTo>
                  <a:pt x="18288000" y="7459980"/>
                </a:lnTo>
                <a:lnTo>
                  <a:pt x="0" y="7459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207933"/>
            <a:ext cx="2719268" cy="772324"/>
            <a:chOff x="0" y="0"/>
            <a:chExt cx="716186" cy="2034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16186" cy="203411"/>
            </a:xfrm>
            <a:custGeom>
              <a:avLst/>
              <a:gdLst/>
              <a:ahLst/>
              <a:cxnLst/>
              <a:rect l="l" t="t" r="r" b="b"/>
              <a:pathLst>
                <a:path w="716186" h="203411">
                  <a:moveTo>
                    <a:pt x="0" y="0"/>
                  </a:moveTo>
                  <a:lnTo>
                    <a:pt x="716186" y="0"/>
                  </a:lnTo>
                  <a:lnTo>
                    <a:pt x="716186" y="203411"/>
                  </a:lnTo>
                  <a:lnTo>
                    <a:pt x="0" y="20341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16186" cy="2415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63001" y="194196"/>
            <a:ext cx="6370674" cy="816195"/>
          </a:xfrm>
          <a:custGeom>
            <a:avLst/>
            <a:gdLst/>
            <a:ahLst/>
            <a:cxnLst/>
            <a:rect l="l" t="t" r="r" b="b"/>
            <a:pathLst>
              <a:path w="6370674" h="816195">
                <a:moveTo>
                  <a:pt x="0" y="0"/>
                </a:moveTo>
                <a:lnTo>
                  <a:pt x="6370674" y="0"/>
                </a:lnTo>
                <a:lnTo>
                  <a:pt x="6370674" y="816195"/>
                </a:lnTo>
                <a:lnTo>
                  <a:pt x="0" y="8161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87216" b="-208804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9764" y="0"/>
            <a:ext cx="9422310" cy="10586694"/>
            <a:chOff x="0" y="0"/>
            <a:chExt cx="2481596" cy="27882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1596" cy="2788265"/>
            </a:xfrm>
            <a:custGeom>
              <a:avLst/>
              <a:gdLst/>
              <a:ahLst/>
              <a:cxnLst/>
              <a:rect l="l" t="t" r="r" b="b"/>
              <a:pathLst>
                <a:path w="2481596" h="2788265">
                  <a:moveTo>
                    <a:pt x="0" y="0"/>
                  </a:moveTo>
                  <a:lnTo>
                    <a:pt x="2481596" y="0"/>
                  </a:lnTo>
                  <a:lnTo>
                    <a:pt x="2481596" y="2788265"/>
                  </a:lnTo>
                  <a:lnTo>
                    <a:pt x="0" y="2788265"/>
                  </a:lnTo>
                  <a:close/>
                </a:path>
              </a:pathLst>
            </a:custGeom>
            <a:solidFill>
              <a:srgbClr val="C6040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81596" cy="2826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78033" y="5143500"/>
            <a:ext cx="7296108" cy="3476841"/>
            <a:chOff x="0" y="0"/>
            <a:chExt cx="1558791" cy="7428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8791" cy="742816"/>
            </a:xfrm>
            <a:custGeom>
              <a:avLst/>
              <a:gdLst/>
              <a:ahLst/>
              <a:cxnLst/>
              <a:rect l="l" t="t" r="r" b="b"/>
              <a:pathLst>
                <a:path w="1558791" h="742816">
                  <a:moveTo>
                    <a:pt x="54116" y="0"/>
                  </a:moveTo>
                  <a:lnTo>
                    <a:pt x="1504675" y="0"/>
                  </a:lnTo>
                  <a:cubicBezTo>
                    <a:pt x="1519027" y="0"/>
                    <a:pt x="1532792" y="5702"/>
                    <a:pt x="1542941" y="15850"/>
                  </a:cubicBezTo>
                  <a:cubicBezTo>
                    <a:pt x="1553089" y="25999"/>
                    <a:pt x="1558791" y="39764"/>
                    <a:pt x="1558791" y="54116"/>
                  </a:cubicBezTo>
                  <a:lnTo>
                    <a:pt x="1558791" y="688700"/>
                  </a:lnTo>
                  <a:cubicBezTo>
                    <a:pt x="1558791" y="703053"/>
                    <a:pt x="1553089" y="716817"/>
                    <a:pt x="1542941" y="726966"/>
                  </a:cubicBezTo>
                  <a:cubicBezTo>
                    <a:pt x="1532792" y="737115"/>
                    <a:pt x="1519027" y="742816"/>
                    <a:pt x="1504675" y="742816"/>
                  </a:cubicBezTo>
                  <a:lnTo>
                    <a:pt x="54116" y="742816"/>
                  </a:lnTo>
                  <a:cubicBezTo>
                    <a:pt x="39764" y="742816"/>
                    <a:pt x="25999" y="737115"/>
                    <a:pt x="15850" y="726966"/>
                  </a:cubicBezTo>
                  <a:cubicBezTo>
                    <a:pt x="5702" y="716817"/>
                    <a:pt x="0" y="703053"/>
                    <a:pt x="0" y="688700"/>
                  </a:cubicBezTo>
                  <a:lnTo>
                    <a:pt x="0" y="54116"/>
                  </a:lnTo>
                  <a:cubicBezTo>
                    <a:pt x="0" y="39764"/>
                    <a:pt x="5702" y="25999"/>
                    <a:pt x="15850" y="15850"/>
                  </a:cubicBezTo>
                  <a:cubicBezTo>
                    <a:pt x="25999" y="5702"/>
                    <a:pt x="39764" y="0"/>
                    <a:pt x="5411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8791" cy="78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08205" y="5529214"/>
            <a:ext cx="1262184" cy="1224319"/>
          </a:xfrm>
          <a:custGeom>
            <a:avLst/>
            <a:gdLst/>
            <a:ahLst/>
            <a:cxnLst/>
            <a:rect l="l" t="t" r="r" b="b"/>
            <a:pathLst>
              <a:path w="1262184" h="1224319">
                <a:moveTo>
                  <a:pt x="0" y="0"/>
                </a:moveTo>
                <a:lnTo>
                  <a:pt x="1262184" y="0"/>
                </a:lnTo>
                <a:lnTo>
                  <a:pt x="1262184" y="1224319"/>
                </a:lnTo>
                <a:lnTo>
                  <a:pt x="0" y="1224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51705" y="5510988"/>
            <a:ext cx="1654721" cy="1242545"/>
          </a:xfrm>
          <a:custGeom>
            <a:avLst/>
            <a:gdLst/>
            <a:ahLst/>
            <a:cxnLst/>
            <a:rect l="l" t="t" r="r" b="b"/>
            <a:pathLst>
              <a:path w="1654721" h="1242545">
                <a:moveTo>
                  <a:pt x="0" y="0"/>
                </a:moveTo>
                <a:lnTo>
                  <a:pt x="1654720" y="0"/>
                </a:lnTo>
                <a:lnTo>
                  <a:pt x="1654720" y="1242545"/>
                </a:lnTo>
                <a:lnTo>
                  <a:pt x="0" y="1242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9081" y="7120202"/>
            <a:ext cx="1293854" cy="970390"/>
          </a:xfrm>
          <a:custGeom>
            <a:avLst/>
            <a:gdLst/>
            <a:ahLst/>
            <a:cxnLst/>
            <a:rect l="l" t="t" r="r" b="b"/>
            <a:pathLst>
              <a:path w="1293854" h="970390">
                <a:moveTo>
                  <a:pt x="0" y="0"/>
                </a:moveTo>
                <a:lnTo>
                  <a:pt x="1293854" y="0"/>
                </a:lnTo>
                <a:lnTo>
                  <a:pt x="1293854" y="970390"/>
                </a:lnTo>
                <a:lnTo>
                  <a:pt x="0" y="970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14464" y="7120202"/>
            <a:ext cx="1293854" cy="970390"/>
          </a:xfrm>
          <a:custGeom>
            <a:avLst/>
            <a:gdLst/>
            <a:ahLst/>
            <a:cxnLst/>
            <a:rect l="l" t="t" r="r" b="b"/>
            <a:pathLst>
              <a:path w="1293854" h="970390">
                <a:moveTo>
                  <a:pt x="0" y="0"/>
                </a:moveTo>
                <a:lnTo>
                  <a:pt x="1293854" y="0"/>
                </a:lnTo>
                <a:lnTo>
                  <a:pt x="1293854" y="970390"/>
                </a:lnTo>
                <a:lnTo>
                  <a:pt x="0" y="970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087475" y="5591687"/>
            <a:ext cx="1189014" cy="1189014"/>
          </a:xfrm>
          <a:custGeom>
            <a:avLst/>
            <a:gdLst/>
            <a:ahLst/>
            <a:cxnLst/>
            <a:rect l="l" t="t" r="r" b="b"/>
            <a:pathLst>
              <a:path w="1189014" h="1189014">
                <a:moveTo>
                  <a:pt x="0" y="0"/>
                </a:moveTo>
                <a:lnTo>
                  <a:pt x="1189015" y="0"/>
                </a:lnTo>
                <a:lnTo>
                  <a:pt x="1189015" y="1189014"/>
                </a:lnTo>
                <a:lnTo>
                  <a:pt x="0" y="11890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242441" y="7021953"/>
            <a:ext cx="1197355" cy="1068639"/>
          </a:xfrm>
          <a:custGeom>
            <a:avLst/>
            <a:gdLst/>
            <a:ahLst/>
            <a:cxnLst/>
            <a:rect l="l" t="t" r="r" b="b"/>
            <a:pathLst>
              <a:path w="1197355" h="1068639">
                <a:moveTo>
                  <a:pt x="0" y="0"/>
                </a:moveTo>
                <a:lnTo>
                  <a:pt x="1197355" y="0"/>
                </a:lnTo>
                <a:lnTo>
                  <a:pt x="1197355" y="1068639"/>
                </a:lnTo>
                <a:lnTo>
                  <a:pt x="0" y="10686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91803" y="1076325"/>
            <a:ext cx="7468568" cy="9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47"/>
              </a:lnSpc>
            </a:pPr>
            <a:r>
              <a:rPr lang="en-US" sz="6899">
                <a:solidFill>
                  <a:srgbClr val="FFFFFF"/>
                </a:solidFill>
                <a:latin typeface="Arial Bold"/>
              </a:rPr>
              <a:t>Stand by Your Ad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8033" y="2550176"/>
            <a:ext cx="7402064" cy="197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1"/>
              </a:lnSpc>
            </a:pPr>
            <a:r>
              <a:rPr lang="en-US" sz="3608">
                <a:solidFill>
                  <a:srgbClr val="FFFFFF"/>
                </a:solidFill>
                <a:latin typeface="Arial Bold"/>
              </a:rPr>
              <a:t>Provision of the Bipartisan Campaign Reform Act (McCain-Feingold Act) of 2002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49764" y="0"/>
            <a:ext cx="9422310" cy="10586694"/>
            <a:chOff x="0" y="0"/>
            <a:chExt cx="2481596" cy="27882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1596" cy="2788265"/>
            </a:xfrm>
            <a:custGeom>
              <a:avLst/>
              <a:gdLst/>
              <a:ahLst/>
              <a:cxnLst/>
              <a:rect l="l" t="t" r="r" b="b"/>
              <a:pathLst>
                <a:path w="2481596" h="2788265">
                  <a:moveTo>
                    <a:pt x="0" y="0"/>
                  </a:moveTo>
                  <a:lnTo>
                    <a:pt x="2481596" y="0"/>
                  </a:lnTo>
                  <a:lnTo>
                    <a:pt x="2481596" y="2788265"/>
                  </a:lnTo>
                  <a:lnTo>
                    <a:pt x="0" y="2788265"/>
                  </a:lnTo>
                  <a:close/>
                </a:path>
              </a:pathLst>
            </a:custGeom>
            <a:solidFill>
              <a:srgbClr val="C6040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81596" cy="2826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78033" y="5143500"/>
            <a:ext cx="7296108" cy="3476841"/>
            <a:chOff x="0" y="0"/>
            <a:chExt cx="1558791" cy="7428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8791" cy="742816"/>
            </a:xfrm>
            <a:custGeom>
              <a:avLst/>
              <a:gdLst/>
              <a:ahLst/>
              <a:cxnLst/>
              <a:rect l="l" t="t" r="r" b="b"/>
              <a:pathLst>
                <a:path w="1558791" h="742816">
                  <a:moveTo>
                    <a:pt x="54116" y="0"/>
                  </a:moveTo>
                  <a:lnTo>
                    <a:pt x="1504675" y="0"/>
                  </a:lnTo>
                  <a:cubicBezTo>
                    <a:pt x="1519027" y="0"/>
                    <a:pt x="1532792" y="5702"/>
                    <a:pt x="1542941" y="15850"/>
                  </a:cubicBezTo>
                  <a:cubicBezTo>
                    <a:pt x="1553089" y="25999"/>
                    <a:pt x="1558791" y="39764"/>
                    <a:pt x="1558791" y="54116"/>
                  </a:cubicBezTo>
                  <a:lnTo>
                    <a:pt x="1558791" y="688700"/>
                  </a:lnTo>
                  <a:cubicBezTo>
                    <a:pt x="1558791" y="703053"/>
                    <a:pt x="1553089" y="716817"/>
                    <a:pt x="1542941" y="726966"/>
                  </a:cubicBezTo>
                  <a:cubicBezTo>
                    <a:pt x="1532792" y="737115"/>
                    <a:pt x="1519027" y="742816"/>
                    <a:pt x="1504675" y="742816"/>
                  </a:cubicBezTo>
                  <a:lnTo>
                    <a:pt x="54116" y="742816"/>
                  </a:lnTo>
                  <a:cubicBezTo>
                    <a:pt x="39764" y="742816"/>
                    <a:pt x="25999" y="737115"/>
                    <a:pt x="15850" y="726966"/>
                  </a:cubicBezTo>
                  <a:cubicBezTo>
                    <a:pt x="5702" y="716817"/>
                    <a:pt x="0" y="703053"/>
                    <a:pt x="0" y="688700"/>
                  </a:cubicBezTo>
                  <a:lnTo>
                    <a:pt x="0" y="54116"/>
                  </a:lnTo>
                  <a:cubicBezTo>
                    <a:pt x="0" y="39764"/>
                    <a:pt x="5702" y="25999"/>
                    <a:pt x="15850" y="15850"/>
                  </a:cubicBezTo>
                  <a:cubicBezTo>
                    <a:pt x="25999" y="5702"/>
                    <a:pt x="39764" y="0"/>
                    <a:pt x="5411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8791" cy="78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08205" y="5529214"/>
            <a:ext cx="1262184" cy="1224319"/>
          </a:xfrm>
          <a:custGeom>
            <a:avLst/>
            <a:gdLst/>
            <a:ahLst/>
            <a:cxnLst/>
            <a:rect l="l" t="t" r="r" b="b"/>
            <a:pathLst>
              <a:path w="1262184" h="1224319">
                <a:moveTo>
                  <a:pt x="0" y="0"/>
                </a:moveTo>
                <a:lnTo>
                  <a:pt x="1262184" y="0"/>
                </a:lnTo>
                <a:lnTo>
                  <a:pt x="1262184" y="1224319"/>
                </a:lnTo>
                <a:lnTo>
                  <a:pt x="0" y="1224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51705" y="5510988"/>
            <a:ext cx="1654721" cy="1242545"/>
          </a:xfrm>
          <a:custGeom>
            <a:avLst/>
            <a:gdLst/>
            <a:ahLst/>
            <a:cxnLst/>
            <a:rect l="l" t="t" r="r" b="b"/>
            <a:pathLst>
              <a:path w="1654721" h="1242545">
                <a:moveTo>
                  <a:pt x="0" y="0"/>
                </a:moveTo>
                <a:lnTo>
                  <a:pt x="1654720" y="0"/>
                </a:lnTo>
                <a:lnTo>
                  <a:pt x="1654720" y="1242545"/>
                </a:lnTo>
                <a:lnTo>
                  <a:pt x="0" y="1242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9081" y="7120202"/>
            <a:ext cx="1293854" cy="970390"/>
          </a:xfrm>
          <a:custGeom>
            <a:avLst/>
            <a:gdLst/>
            <a:ahLst/>
            <a:cxnLst/>
            <a:rect l="l" t="t" r="r" b="b"/>
            <a:pathLst>
              <a:path w="1293854" h="970390">
                <a:moveTo>
                  <a:pt x="0" y="0"/>
                </a:moveTo>
                <a:lnTo>
                  <a:pt x="1293854" y="0"/>
                </a:lnTo>
                <a:lnTo>
                  <a:pt x="1293854" y="970390"/>
                </a:lnTo>
                <a:lnTo>
                  <a:pt x="0" y="970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14464" y="7120202"/>
            <a:ext cx="1293854" cy="970390"/>
          </a:xfrm>
          <a:custGeom>
            <a:avLst/>
            <a:gdLst/>
            <a:ahLst/>
            <a:cxnLst/>
            <a:rect l="l" t="t" r="r" b="b"/>
            <a:pathLst>
              <a:path w="1293854" h="970390">
                <a:moveTo>
                  <a:pt x="0" y="0"/>
                </a:moveTo>
                <a:lnTo>
                  <a:pt x="1293854" y="0"/>
                </a:lnTo>
                <a:lnTo>
                  <a:pt x="1293854" y="970390"/>
                </a:lnTo>
                <a:lnTo>
                  <a:pt x="0" y="970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9597466" y="1925074"/>
            <a:ext cx="7922430" cy="6942029"/>
          </a:xfrm>
          <a:custGeom>
            <a:avLst/>
            <a:gdLst/>
            <a:ahLst/>
            <a:cxnLst/>
            <a:rect l="l" t="t" r="r" b="b"/>
            <a:pathLst>
              <a:path w="7922430" h="6942029">
                <a:moveTo>
                  <a:pt x="7922430" y="0"/>
                </a:moveTo>
                <a:lnTo>
                  <a:pt x="0" y="0"/>
                </a:lnTo>
                <a:lnTo>
                  <a:pt x="0" y="6942029"/>
                </a:lnTo>
                <a:lnTo>
                  <a:pt x="7922430" y="6942029"/>
                </a:lnTo>
                <a:lnTo>
                  <a:pt x="792243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087475" y="5591687"/>
            <a:ext cx="1189014" cy="1189014"/>
          </a:xfrm>
          <a:custGeom>
            <a:avLst/>
            <a:gdLst/>
            <a:ahLst/>
            <a:cxnLst/>
            <a:rect l="l" t="t" r="r" b="b"/>
            <a:pathLst>
              <a:path w="1189014" h="1189014">
                <a:moveTo>
                  <a:pt x="0" y="0"/>
                </a:moveTo>
                <a:lnTo>
                  <a:pt x="1189015" y="0"/>
                </a:lnTo>
                <a:lnTo>
                  <a:pt x="1189015" y="1189014"/>
                </a:lnTo>
                <a:lnTo>
                  <a:pt x="0" y="11890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242441" y="7021953"/>
            <a:ext cx="1197355" cy="1068639"/>
          </a:xfrm>
          <a:custGeom>
            <a:avLst/>
            <a:gdLst/>
            <a:ahLst/>
            <a:cxnLst/>
            <a:rect l="l" t="t" r="r" b="b"/>
            <a:pathLst>
              <a:path w="1197355" h="1068639">
                <a:moveTo>
                  <a:pt x="0" y="0"/>
                </a:moveTo>
                <a:lnTo>
                  <a:pt x="1197355" y="0"/>
                </a:lnTo>
                <a:lnTo>
                  <a:pt x="1197355" y="1068639"/>
                </a:lnTo>
                <a:lnTo>
                  <a:pt x="0" y="10686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691803" y="1076325"/>
            <a:ext cx="7468568" cy="99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47"/>
              </a:lnSpc>
            </a:pPr>
            <a:r>
              <a:rPr lang="en-US" sz="6899">
                <a:solidFill>
                  <a:srgbClr val="FFFFFF"/>
                </a:solidFill>
                <a:latin typeface="Arial Bold"/>
              </a:rPr>
              <a:t>Stand by Your Ad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8033" y="2550176"/>
            <a:ext cx="7402064" cy="197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1"/>
              </a:lnSpc>
            </a:pPr>
            <a:r>
              <a:rPr lang="en-US" sz="3608">
                <a:solidFill>
                  <a:srgbClr val="FFFFFF"/>
                </a:solidFill>
                <a:latin typeface="Arial Bold"/>
              </a:rPr>
              <a:t>Provision of the Bipartisan Campaign Reform Act (McCain-Feingold Act) of 2002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47135" y="2865885"/>
            <a:ext cx="7023092" cy="314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4"/>
              </a:lnSpc>
            </a:pPr>
            <a:r>
              <a:rPr lang="en-US" sz="4389">
                <a:solidFill>
                  <a:srgbClr val="FFFFFF"/>
                </a:solidFill>
                <a:latin typeface="Arial Bold"/>
              </a:rPr>
              <a:t>“I am [candidate’s name], a candidate for [position sought], and I approved this message.”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5982" y="2007691"/>
            <a:ext cx="2928558" cy="1037187"/>
          </a:xfrm>
          <a:custGeom>
            <a:avLst/>
            <a:gdLst/>
            <a:ahLst/>
            <a:cxnLst/>
            <a:rect l="l" t="t" r="r" b="b"/>
            <a:pathLst>
              <a:path w="2928558" h="1037187">
                <a:moveTo>
                  <a:pt x="0" y="0"/>
                </a:moveTo>
                <a:lnTo>
                  <a:pt x="2928557" y="0"/>
                </a:lnTo>
                <a:lnTo>
                  <a:pt x="2928557" y="1037188"/>
                </a:lnTo>
                <a:lnTo>
                  <a:pt x="0" y="10371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451" b="-313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165679" y="1341363"/>
            <a:ext cx="13245574" cy="2834846"/>
          </a:xfrm>
          <a:custGeom>
            <a:avLst/>
            <a:gdLst/>
            <a:ahLst/>
            <a:cxnLst/>
            <a:rect l="l" t="t" r="r" b="b"/>
            <a:pathLst>
              <a:path w="13245574" h="2834846">
                <a:moveTo>
                  <a:pt x="0" y="0"/>
                </a:moveTo>
                <a:lnTo>
                  <a:pt x="13245575" y="0"/>
                </a:lnTo>
                <a:lnTo>
                  <a:pt x="13245575" y="2834846"/>
                </a:lnTo>
                <a:lnTo>
                  <a:pt x="0" y="28348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45373" y="6228620"/>
            <a:ext cx="1186260" cy="1401445"/>
          </a:xfrm>
          <a:custGeom>
            <a:avLst/>
            <a:gdLst/>
            <a:ahLst/>
            <a:cxnLst/>
            <a:rect l="l" t="t" r="r" b="b"/>
            <a:pathLst>
              <a:path w="1186260" h="1401445">
                <a:moveTo>
                  <a:pt x="0" y="0"/>
                </a:moveTo>
                <a:lnTo>
                  <a:pt x="1186260" y="0"/>
                </a:lnTo>
                <a:lnTo>
                  <a:pt x="1186260" y="1401445"/>
                </a:lnTo>
                <a:lnTo>
                  <a:pt x="0" y="14014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552" t="-22262" r="-38091" b="-247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165679" y="4855387"/>
            <a:ext cx="13245574" cy="4944852"/>
          </a:xfrm>
          <a:custGeom>
            <a:avLst/>
            <a:gdLst/>
            <a:ahLst/>
            <a:cxnLst/>
            <a:rect l="l" t="t" r="r" b="b"/>
            <a:pathLst>
              <a:path w="13245574" h="4944852">
                <a:moveTo>
                  <a:pt x="0" y="0"/>
                </a:moveTo>
                <a:lnTo>
                  <a:pt x="13245575" y="0"/>
                </a:lnTo>
                <a:lnTo>
                  <a:pt x="13245575" y="4944851"/>
                </a:lnTo>
                <a:lnTo>
                  <a:pt x="0" y="49448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79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95555" y="721588"/>
            <a:ext cx="12863745" cy="8843825"/>
          </a:xfrm>
          <a:custGeom>
            <a:avLst/>
            <a:gdLst/>
            <a:ahLst/>
            <a:cxnLst/>
            <a:rect l="l" t="t" r="r" b="b"/>
            <a:pathLst>
              <a:path w="12863745" h="8843825">
                <a:moveTo>
                  <a:pt x="0" y="0"/>
                </a:moveTo>
                <a:lnTo>
                  <a:pt x="12863745" y="0"/>
                </a:lnTo>
                <a:lnTo>
                  <a:pt x="12863745" y="8843824"/>
                </a:lnTo>
                <a:lnTo>
                  <a:pt x="0" y="88438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0085" y="3160644"/>
            <a:ext cx="2623927" cy="2623927"/>
          </a:xfrm>
          <a:custGeom>
            <a:avLst/>
            <a:gdLst/>
            <a:ahLst/>
            <a:cxnLst/>
            <a:rect l="l" t="t" r="r" b="b"/>
            <a:pathLst>
              <a:path w="2623927" h="2623927">
                <a:moveTo>
                  <a:pt x="0" y="0"/>
                </a:moveTo>
                <a:lnTo>
                  <a:pt x="2623927" y="0"/>
                </a:lnTo>
                <a:lnTo>
                  <a:pt x="2623927" y="2623927"/>
                </a:lnTo>
                <a:lnTo>
                  <a:pt x="0" y="26239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00856" y="1316114"/>
            <a:ext cx="3286288" cy="959596"/>
          </a:xfrm>
          <a:custGeom>
            <a:avLst/>
            <a:gdLst/>
            <a:ahLst/>
            <a:cxnLst/>
            <a:rect l="l" t="t" r="r" b="b"/>
            <a:pathLst>
              <a:path w="3286288" h="959596">
                <a:moveTo>
                  <a:pt x="0" y="0"/>
                </a:moveTo>
                <a:lnTo>
                  <a:pt x="3286288" y="0"/>
                </a:lnTo>
                <a:lnTo>
                  <a:pt x="3286288" y="959596"/>
                </a:lnTo>
                <a:lnTo>
                  <a:pt x="0" y="959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7420" y="3328644"/>
            <a:ext cx="16713159" cy="4637566"/>
          </a:xfrm>
          <a:custGeom>
            <a:avLst/>
            <a:gdLst/>
            <a:ahLst/>
            <a:cxnLst/>
            <a:rect l="l" t="t" r="r" b="b"/>
            <a:pathLst>
              <a:path w="16713159" h="4637566">
                <a:moveTo>
                  <a:pt x="0" y="0"/>
                </a:moveTo>
                <a:lnTo>
                  <a:pt x="16713160" y="0"/>
                </a:lnTo>
                <a:lnTo>
                  <a:pt x="16713160" y="4637566"/>
                </a:lnTo>
                <a:lnTo>
                  <a:pt x="0" y="463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What can we learn from political advertising?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9574" y="2787042"/>
            <a:ext cx="1760021" cy="1760021"/>
            <a:chOff x="0" y="0"/>
            <a:chExt cx="2346695" cy="23466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68882" y="538803"/>
              <a:ext cx="1408930" cy="1147638"/>
            </a:xfrm>
            <a:custGeom>
              <a:avLst/>
              <a:gdLst/>
              <a:ahLst/>
              <a:cxnLst/>
              <a:rect l="l" t="t" r="r" b="b"/>
              <a:pathLst>
                <a:path w="1408930" h="1147638">
                  <a:moveTo>
                    <a:pt x="0" y="0"/>
                  </a:moveTo>
                  <a:lnTo>
                    <a:pt x="1408930" y="0"/>
                  </a:lnTo>
                  <a:lnTo>
                    <a:pt x="1408930" y="1147638"/>
                  </a:lnTo>
                  <a:lnTo>
                    <a:pt x="0" y="114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What can we learn from political advertising?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91333" y="4801588"/>
            <a:ext cx="3306630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name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9574" y="2787042"/>
            <a:ext cx="1760021" cy="1760021"/>
            <a:chOff x="0" y="0"/>
            <a:chExt cx="2346695" cy="23466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68882" y="538803"/>
              <a:ext cx="1408930" cy="1147638"/>
            </a:xfrm>
            <a:custGeom>
              <a:avLst/>
              <a:gdLst/>
              <a:ahLst/>
              <a:cxnLst/>
              <a:rect l="l" t="t" r="r" b="b"/>
              <a:pathLst>
                <a:path w="1408930" h="1147638">
                  <a:moveTo>
                    <a:pt x="0" y="0"/>
                  </a:moveTo>
                  <a:lnTo>
                    <a:pt x="1408930" y="0"/>
                  </a:lnTo>
                  <a:lnTo>
                    <a:pt x="1408930" y="1147638"/>
                  </a:lnTo>
                  <a:lnTo>
                    <a:pt x="0" y="114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720332" y="2673863"/>
            <a:ext cx="1760021" cy="1760021"/>
            <a:chOff x="0" y="0"/>
            <a:chExt cx="2346695" cy="23466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10416" y="310416"/>
              <a:ext cx="1725862" cy="1725862"/>
            </a:xfrm>
            <a:custGeom>
              <a:avLst/>
              <a:gdLst/>
              <a:ahLst/>
              <a:cxnLst/>
              <a:rect l="l" t="t" r="r" b="b"/>
              <a:pathLst>
                <a:path w="1725862" h="1725862">
                  <a:moveTo>
                    <a:pt x="0" y="0"/>
                  </a:moveTo>
                  <a:lnTo>
                    <a:pt x="1725862" y="0"/>
                  </a:lnTo>
                  <a:lnTo>
                    <a:pt x="1725862" y="1725862"/>
                  </a:lnTo>
                  <a:lnTo>
                    <a:pt x="0" y="1725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What can we learn from political advertising?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1333" y="4801588"/>
            <a:ext cx="3306630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name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47027" y="4801588"/>
            <a:ext cx="3306630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political party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9574" y="2787042"/>
            <a:ext cx="1760021" cy="1760021"/>
            <a:chOff x="0" y="0"/>
            <a:chExt cx="2346695" cy="23466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68882" y="538803"/>
              <a:ext cx="1408930" cy="1147638"/>
            </a:xfrm>
            <a:custGeom>
              <a:avLst/>
              <a:gdLst/>
              <a:ahLst/>
              <a:cxnLst/>
              <a:rect l="l" t="t" r="r" b="b"/>
              <a:pathLst>
                <a:path w="1408930" h="1147638">
                  <a:moveTo>
                    <a:pt x="0" y="0"/>
                  </a:moveTo>
                  <a:lnTo>
                    <a:pt x="1408930" y="0"/>
                  </a:lnTo>
                  <a:lnTo>
                    <a:pt x="1408930" y="1147638"/>
                  </a:lnTo>
                  <a:lnTo>
                    <a:pt x="0" y="114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720332" y="2673863"/>
            <a:ext cx="1760021" cy="1760021"/>
            <a:chOff x="0" y="0"/>
            <a:chExt cx="2346695" cy="23466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10416" y="310416"/>
              <a:ext cx="1725862" cy="1725862"/>
            </a:xfrm>
            <a:custGeom>
              <a:avLst/>
              <a:gdLst/>
              <a:ahLst/>
              <a:cxnLst/>
              <a:rect l="l" t="t" r="r" b="b"/>
              <a:pathLst>
                <a:path w="1725862" h="1725862">
                  <a:moveTo>
                    <a:pt x="0" y="0"/>
                  </a:moveTo>
                  <a:lnTo>
                    <a:pt x="1725862" y="0"/>
                  </a:lnTo>
                  <a:lnTo>
                    <a:pt x="1725862" y="1725862"/>
                  </a:lnTo>
                  <a:lnTo>
                    <a:pt x="0" y="1725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What can we learn from political advertising?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91333" y="4801588"/>
            <a:ext cx="3306630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name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47027" y="4801588"/>
            <a:ext cx="3306630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political party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804453" y="2673863"/>
            <a:ext cx="1760021" cy="1760021"/>
            <a:chOff x="0" y="0"/>
            <a:chExt cx="2346695" cy="23466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465482" y="375165"/>
              <a:ext cx="1415731" cy="1446468"/>
            </a:xfrm>
            <a:custGeom>
              <a:avLst/>
              <a:gdLst/>
              <a:ahLst/>
              <a:cxnLst/>
              <a:rect l="l" t="t" r="r" b="b"/>
              <a:pathLst>
                <a:path w="1415731" h="1446468">
                  <a:moveTo>
                    <a:pt x="0" y="0"/>
                  </a:moveTo>
                  <a:lnTo>
                    <a:pt x="1415731" y="0"/>
                  </a:lnTo>
                  <a:lnTo>
                    <a:pt x="1415731" y="1446468"/>
                  </a:lnTo>
                  <a:lnTo>
                    <a:pt x="0" y="1446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9245479" y="4801588"/>
            <a:ext cx="3306630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Prospective position/office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807291"/>
            <a:ext cx="16353271" cy="5165552"/>
            <a:chOff x="0" y="0"/>
            <a:chExt cx="21804361" cy="688740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23" r="56238" b="6687"/>
            <a:stretch>
              <a:fillRect/>
            </a:stretch>
          </p:blipFill>
          <p:spPr>
            <a:xfrm>
              <a:off x="0" y="0"/>
              <a:ext cx="5355840" cy="688740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079" r="24079"/>
            <a:stretch>
              <a:fillRect/>
            </a:stretch>
          </p:blipFill>
          <p:spPr>
            <a:xfrm>
              <a:off x="5482840" y="0"/>
              <a:ext cx="5355840" cy="688740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8634" r="19524"/>
            <a:stretch>
              <a:fillRect/>
            </a:stretch>
          </p:blipFill>
          <p:spPr>
            <a:xfrm>
              <a:off x="10965681" y="0"/>
              <a:ext cx="5355840" cy="688740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7134" b="7134"/>
            <a:stretch>
              <a:fillRect/>
            </a:stretch>
          </p:blipFill>
          <p:spPr>
            <a:xfrm>
              <a:off x="16448521" y="0"/>
              <a:ext cx="5355840" cy="6887403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000063"/>
                </a:solidFill>
                <a:latin typeface="Arial Bold"/>
              </a:rPr>
              <a:t>How do we learn about political candidates?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22608" y="8435436"/>
            <a:ext cx="2467793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Advertising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47027" y="8435436"/>
            <a:ext cx="4258308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"/>
              </a:rPr>
              <a:t>News and debates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05335" y="8435436"/>
            <a:ext cx="4021825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"/>
              </a:rPr>
              <a:t>Other people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360146" y="8435436"/>
            <a:ext cx="4021825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"/>
              </a:rPr>
              <a:t>Social media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5122844" y="2384162"/>
            <a:ext cx="13728700" cy="6576419"/>
            <a:chOff x="0" y="0"/>
            <a:chExt cx="3615789" cy="173206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15789" cy="1732061"/>
            </a:xfrm>
            <a:custGeom>
              <a:avLst/>
              <a:gdLst/>
              <a:ahLst/>
              <a:cxnLst/>
              <a:rect l="l" t="t" r="r" b="b"/>
              <a:pathLst>
                <a:path w="3615789" h="1732061">
                  <a:moveTo>
                    <a:pt x="0" y="0"/>
                  </a:moveTo>
                  <a:lnTo>
                    <a:pt x="3615789" y="0"/>
                  </a:lnTo>
                  <a:lnTo>
                    <a:pt x="3615789" y="1732061"/>
                  </a:lnTo>
                  <a:lnTo>
                    <a:pt x="0" y="1732061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615789" cy="1770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9574" y="2787042"/>
            <a:ext cx="1760021" cy="1760021"/>
            <a:chOff x="0" y="0"/>
            <a:chExt cx="2346695" cy="23466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68882" y="538803"/>
              <a:ext cx="1408930" cy="1147638"/>
            </a:xfrm>
            <a:custGeom>
              <a:avLst/>
              <a:gdLst/>
              <a:ahLst/>
              <a:cxnLst/>
              <a:rect l="l" t="t" r="r" b="b"/>
              <a:pathLst>
                <a:path w="1408930" h="1147638">
                  <a:moveTo>
                    <a:pt x="0" y="0"/>
                  </a:moveTo>
                  <a:lnTo>
                    <a:pt x="1408930" y="0"/>
                  </a:lnTo>
                  <a:lnTo>
                    <a:pt x="1408930" y="1147638"/>
                  </a:lnTo>
                  <a:lnTo>
                    <a:pt x="0" y="114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317236" y="2673863"/>
            <a:ext cx="1760021" cy="1760021"/>
          </a:xfrm>
          <a:custGeom>
            <a:avLst/>
            <a:gdLst/>
            <a:ahLst/>
            <a:cxnLst/>
            <a:rect l="l" t="t" r="r" b="b"/>
            <a:pathLst>
              <a:path w="1760021" h="1760021">
                <a:moveTo>
                  <a:pt x="0" y="0"/>
                </a:moveTo>
                <a:lnTo>
                  <a:pt x="1760021" y="0"/>
                </a:lnTo>
                <a:lnTo>
                  <a:pt x="1760021" y="1760021"/>
                </a:lnTo>
                <a:lnTo>
                  <a:pt x="0" y="1760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720332" y="2673863"/>
            <a:ext cx="1760021" cy="1760021"/>
            <a:chOff x="0" y="0"/>
            <a:chExt cx="2346695" cy="23466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10416" y="310416"/>
              <a:ext cx="1725862" cy="1725862"/>
            </a:xfrm>
            <a:custGeom>
              <a:avLst/>
              <a:gdLst/>
              <a:ahLst/>
              <a:cxnLst/>
              <a:rect l="l" t="t" r="r" b="b"/>
              <a:pathLst>
                <a:path w="1725862" h="1725862">
                  <a:moveTo>
                    <a:pt x="0" y="0"/>
                  </a:moveTo>
                  <a:lnTo>
                    <a:pt x="1725862" y="0"/>
                  </a:lnTo>
                  <a:lnTo>
                    <a:pt x="1725862" y="1725862"/>
                  </a:lnTo>
                  <a:lnTo>
                    <a:pt x="0" y="1725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What can we learn from political advertising?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1333" y="4801588"/>
            <a:ext cx="3306630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name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47027" y="4801588"/>
            <a:ext cx="3306630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political party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804453" y="2673863"/>
            <a:ext cx="1760021" cy="1760021"/>
            <a:chOff x="0" y="0"/>
            <a:chExt cx="2346695" cy="23466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65482" y="375165"/>
              <a:ext cx="1415731" cy="1446468"/>
            </a:xfrm>
            <a:custGeom>
              <a:avLst/>
              <a:gdLst/>
              <a:ahLst/>
              <a:cxnLst/>
              <a:rect l="l" t="t" r="r" b="b"/>
              <a:pathLst>
                <a:path w="1415731" h="1446468">
                  <a:moveTo>
                    <a:pt x="0" y="0"/>
                  </a:moveTo>
                  <a:lnTo>
                    <a:pt x="1415731" y="0"/>
                  </a:lnTo>
                  <a:lnTo>
                    <a:pt x="1415731" y="1446468"/>
                  </a:lnTo>
                  <a:lnTo>
                    <a:pt x="0" y="1446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245479" y="4801588"/>
            <a:ext cx="3306630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Prospective position/office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543932" y="4891084"/>
            <a:ext cx="3306630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Image/Personality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9574" y="2787042"/>
            <a:ext cx="1760021" cy="1760021"/>
            <a:chOff x="0" y="0"/>
            <a:chExt cx="2346695" cy="23466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68882" y="538803"/>
              <a:ext cx="1408930" cy="1147638"/>
            </a:xfrm>
            <a:custGeom>
              <a:avLst/>
              <a:gdLst/>
              <a:ahLst/>
              <a:cxnLst/>
              <a:rect l="l" t="t" r="r" b="b"/>
              <a:pathLst>
                <a:path w="1408930" h="1147638">
                  <a:moveTo>
                    <a:pt x="0" y="0"/>
                  </a:moveTo>
                  <a:lnTo>
                    <a:pt x="1408930" y="0"/>
                  </a:lnTo>
                  <a:lnTo>
                    <a:pt x="1408930" y="1147638"/>
                  </a:lnTo>
                  <a:lnTo>
                    <a:pt x="0" y="114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317236" y="2673863"/>
            <a:ext cx="1760021" cy="1760021"/>
          </a:xfrm>
          <a:custGeom>
            <a:avLst/>
            <a:gdLst/>
            <a:ahLst/>
            <a:cxnLst/>
            <a:rect l="l" t="t" r="r" b="b"/>
            <a:pathLst>
              <a:path w="1760021" h="1760021">
                <a:moveTo>
                  <a:pt x="0" y="0"/>
                </a:moveTo>
                <a:lnTo>
                  <a:pt x="1760021" y="0"/>
                </a:lnTo>
                <a:lnTo>
                  <a:pt x="1760021" y="1760021"/>
                </a:lnTo>
                <a:lnTo>
                  <a:pt x="0" y="1760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720332" y="2673863"/>
            <a:ext cx="1760021" cy="1760021"/>
            <a:chOff x="0" y="0"/>
            <a:chExt cx="2346695" cy="23466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10416" y="310416"/>
              <a:ext cx="1725862" cy="1725862"/>
            </a:xfrm>
            <a:custGeom>
              <a:avLst/>
              <a:gdLst/>
              <a:ahLst/>
              <a:cxnLst/>
              <a:rect l="l" t="t" r="r" b="b"/>
              <a:pathLst>
                <a:path w="1725862" h="1725862">
                  <a:moveTo>
                    <a:pt x="0" y="0"/>
                  </a:moveTo>
                  <a:lnTo>
                    <a:pt x="1725862" y="0"/>
                  </a:lnTo>
                  <a:lnTo>
                    <a:pt x="1725862" y="1725862"/>
                  </a:lnTo>
                  <a:lnTo>
                    <a:pt x="0" y="1725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39574" y="6405043"/>
            <a:ext cx="1760021" cy="1760021"/>
            <a:chOff x="0" y="0"/>
            <a:chExt cx="2346695" cy="23466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47357" y="464941"/>
              <a:ext cx="1541586" cy="1406697"/>
            </a:xfrm>
            <a:custGeom>
              <a:avLst/>
              <a:gdLst/>
              <a:ahLst/>
              <a:cxnLst/>
              <a:rect l="l" t="t" r="r" b="b"/>
              <a:pathLst>
                <a:path w="1541586" h="1406697">
                  <a:moveTo>
                    <a:pt x="0" y="0"/>
                  </a:moveTo>
                  <a:lnTo>
                    <a:pt x="1541586" y="0"/>
                  </a:lnTo>
                  <a:lnTo>
                    <a:pt x="1541586" y="1406698"/>
                  </a:lnTo>
                  <a:lnTo>
                    <a:pt x="0" y="1406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What can we learn from political advertising?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91333" y="4801588"/>
            <a:ext cx="3306630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name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0430" y="8422239"/>
            <a:ext cx="4258308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Values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47027" y="4801588"/>
            <a:ext cx="3306630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political party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9804453" y="2673863"/>
            <a:ext cx="1760021" cy="1760021"/>
            <a:chOff x="0" y="0"/>
            <a:chExt cx="2346695" cy="234669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465482" y="375165"/>
              <a:ext cx="1415731" cy="1446468"/>
            </a:xfrm>
            <a:custGeom>
              <a:avLst/>
              <a:gdLst/>
              <a:ahLst/>
              <a:cxnLst/>
              <a:rect l="l" t="t" r="r" b="b"/>
              <a:pathLst>
                <a:path w="1415731" h="1446468">
                  <a:moveTo>
                    <a:pt x="0" y="0"/>
                  </a:moveTo>
                  <a:lnTo>
                    <a:pt x="1415731" y="0"/>
                  </a:lnTo>
                  <a:lnTo>
                    <a:pt x="1415731" y="1446468"/>
                  </a:lnTo>
                  <a:lnTo>
                    <a:pt x="0" y="1446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245479" y="4801588"/>
            <a:ext cx="3306630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Prospective position/office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543932" y="4891084"/>
            <a:ext cx="3306630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Image/Personality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9574" y="2787042"/>
            <a:ext cx="1760021" cy="1760021"/>
            <a:chOff x="0" y="0"/>
            <a:chExt cx="2346695" cy="23466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68882" y="538803"/>
              <a:ext cx="1408930" cy="1147638"/>
            </a:xfrm>
            <a:custGeom>
              <a:avLst/>
              <a:gdLst/>
              <a:ahLst/>
              <a:cxnLst/>
              <a:rect l="l" t="t" r="r" b="b"/>
              <a:pathLst>
                <a:path w="1408930" h="1147638">
                  <a:moveTo>
                    <a:pt x="0" y="0"/>
                  </a:moveTo>
                  <a:lnTo>
                    <a:pt x="1408930" y="0"/>
                  </a:lnTo>
                  <a:lnTo>
                    <a:pt x="1408930" y="1147638"/>
                  </a:lnTo>
                  <a:lnTo>
                    <a:pt x="0" y="114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317236" y="2673863"/>
            <a:ext cx="1760021" cy="1760021"/>
          </a:xfrm>
          <a:custGeom>
            <a:avLst/>
            <a:gdLst/>
            <a:ahLst/>
            <a:cxnLst/>
            <a:rect l="l" t="t" r="r" b="b"/>
            <a:pathLst>
              <a:path w="1760021" h="1760021">
                <a:moveTo>
                  <a:pt x="0" y="0"/>
                </a:moveTo>
                <a:lnTo>
                  <a:pt x="1760021" y="0"/>
                </a:lnTo>
                <a:lnTo>
                  <a:pt x="1760021" y="1760021"/>
                </a:lnTo>
                <a:lnTo>
                  <a:pt x="0" y="1760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720332" y="2673863"/>
            <a:ext cx="1760021" cy="1760021"/>
            <a:chOff x="0" y="0"/>
            <a:chExt cx="2346695" cy="23466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10416" y="310416"/>
              <a:ext cx="1725862" cy="1725862"/>
            </a:xfrm>
            <a:custGeom>
              <a:avLst/>
              <a:gdLst/>
              <a:ahLst/>
              <a:cxnLst/>
              <a:rect l="l" t="t" r="r" b="b"/>
              <a:pathLst>
                <a:path w="1725862" h="1725862">
                  <a:moveTo>
                    <a:pt x="0" y="0"/>
                  </a:moveTo>
                  <a:lnTo>
                    <a:pt x="1725862" y="0"/>
                  </a:lnTo>
                  <a:lnTo>
                    <a:pt x="1725862" y="1725862"/>
                  </a:lnTo>
                  <a:lnTo>
                    <a:pt x="0" y="1725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What can we learn from political advertising?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1333" y="4801588"/>
            <a:ext cx="3306630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name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47027" y="4801588"/>
            <a:ext cx="3306630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political party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804453" y="2673863"/>
            <a:ext cx="1760021" cy="1760021"/>
            <a:chOff x="0" y="0"/>
            <a:chExt cx="2346695" cy="23466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65482" y="375165"/>
              <a:ext cx="1415731" cy="1446468"/>
            </a:xfrm>
            <a:custGeom>
              <a:avLst/>
              <a:gdLst/>
              <a:ahLst/>
              <a:cxnLst/>
              <a:rect l="l" t="t" r="r" b="b"/>
              <a:pathLst>
                <a:path w="1415731" h="1446468">
                  <a:moveTo>
                    <a:pt x="0" y="0"/>
                  </a:moveTo>
                  <a:lnTo>
                    <a:pt x="1415731" y="0"/>
                  </a:lnTo>
                  <a:lnTo>
                    <a:pt x="1415731" y="1446468"/>
                  </a:lnTo>
                  <a:lnTo>
                    <a:pt x="0" y="1446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245479" y="4801588"/>
            <a:ext cx="3306630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Prospective position/office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543932" y="4891084"/>
            <a:ext cx="3306630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Image/Personality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3993792" y="6622133"/>
            <a:ext cx="1760021" cy="1760021"/>
            <a:chOff x="0" y="0"/>
            <a:chExt cx="2346695" cy="234669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447357" y="464941"/>
              <a:ext cx="1541586" cy="1406697"/>
            </a:xfrm>
            <a:custGeom>
              <a:avLst/>
              <a:gdLst/>
              <a:ahLst/>
              <a:cxnLst/>
              <a:rect l="l" t="t" r="r" b="b"/>
              <a:pathLst>
                <a:path w="1541586" h="1406697">
                  <a:moveTo>
                    <a:pt x="0" y="0"/>
                  </a:moveTo>
                  <a:lnTo>
                    <a:pt x="1541586" y="0"/>
                  </a:lnTo>
                  <a:lnTo>
                    <a:pt x="1541586" y="1406698"/>
                  </a:lnTo>
                  <a:lnTo>
                    <a:pt x="0" y="1406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074550" y="6622133"/>
            <a:ext cx="1760021" cy="1760021"/>
            <a:chOff x="0" y="0"/>
            <a:chExt cx="2346695" cy="234669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277148" y="486634"/>
              <a:ext cx="1792399" cy="1373426"/>
            </a:xfrm>
            <a:custGeom>
              <a:avLst/>
              <a:gdLst/>
              <a:ahLst/>
              <a:cxnLst/>
              <a:rect l="l" t="t" r="r" b="b"/>
              <a:pathLst>
                <a:path w="1792399" h="1373426">
                  <a:moveTo>
                    <a:pt x="0" y="0"/>
                  </a:moveTo>
                  <a:lnTo>
                    <a:pt x="1792399" y="0"/>
                  </a:lnTo>
                  <a:lnTo>
                    <a:pt x="1792399" y="1373426"/>
                  </a:lnTo>
                  <a:lnTo>
                    <a:pt x="0" y="1373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744648" y="8639330"/>
            <a:ext cx="4258308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Values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943648" y="8639330"/>
            <a:ext cx="4021825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Stance on issues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9574" y="2787042"/>
            <a:ext cx="1760021" cy="1760021"/>
            <a:chOff x="0" y="0"/>
            <a:chExt cx="2346695" cy="23466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68882" y="538803"/>
              <a:ext cx="1408930" cy="1147638"/>
            </a:xfrm>
            <a:custGeom>
              <a:avLst/>
              <a:gdLst/>
              <a:ahLst/>
              <a:cxnLst/>
              <a:rect l="l" t="t" r="r" b="b"/>
              <a:pathLst>
                <a:path w="1408930" h="1147638">
                  <a:moveTo>
                    <a:pt x="0" y="0"/>
                  </a:moveTo>
                  <a:lnTo>
                    <a:pt x="1408930" y="0"/>
                  </a:lnTo>
                  <a:lnTo>
                    <a:pt x="1408930" y="1147638"/>
                  </a:lnTo>
                  <a:lnTo>
                    <a:pt x="0" y="1147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317236" y="2673863"/>
            <a:ext cx="1760021" cy="1760021"/>
          </a:xfrm>
          <a:custGeom>
            <a:avLst/>
            <a:gdLst/>
            <a:ahLst/>
            <a:cxnLst/>
            <a:rect l="l" t="t" r="r" b="b"/>
            <a:pathLst>
              <a:path w="1760021" h="1760021">
                <a:moveTo>
                  <a:pt x="0" y="0"/>
                </a:moveTo>
                <a:lnTo>
                  <a:pt x="1760021" y="0"/>
                </a:lnTo>
                <a:lnTo>
                  <a:pt x="1760021" y="1760021"/>
                </a:lnTo>
                <a:lnTo>
                  <a:pt x="0" y="1760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5720332" y="2673863"/>
            <a:ext cx="1760021" cy="1760021"/>
            <a:chOff x="0" y="0"/>
            <a:chExt cx="2346695" cy="23466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10416" y="310416"/>
              <a:ext cx="1725862" cy="1725862"/>
            </a:xfrm>
            <a:custGeom>
              <a:avLst/>
              <a:gdLst/>
              <a:ahLst/>
              <a:cxnLst/>
              <a:rect l="l" t="t" r="r" b="b"/>
              <a:pathLst>
                <a:path w="1725862" h="1725862">
                  <a:moveTo>
                    <a:pt x="0" y="0"/>
                  </a:moveTo>
                  <a:lnTo>
                    <a:pt x="1725862" y="0"/>
                  </a:lnTo>
                  <a:lnTo>
                    <a:pt x="1725862" y="1725862"/>
                  </a:lnTo>
                  <a:lnTo>
                    <a:pt x="0" y="1725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993792" y="6622133"/>
            <a:ext cx="1760021" cy="1760021"/>
            <a:chOff x="0" y="0"/>
            <a:chExt cx="2346695" cy="23466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47357" y="464941"/>
              <a:ext cx="1541586" cy="1406697"/>
            </a:xfrm>
            <a:custGeom>
              <a:avLst/>
              <a:gdLst/>
              <a:ahLst/>
              <a:cxnLst/>
              <a:rect l="l" t="t" r="r" b="b"/>
              <a:pathLst>
                <a:path w="1541586" h="1406697">
                  <a:moveTo>
                    <a:pt x="0" y="0"/>
                  </a:moveTo>
                  <a:lnTo>
                    <a:pt x="1541586" y="0"/>
                  </a:lnTo>
                  <a:lnTo>
                    <a:pt x="1541586" y="1406698"/>
                  </a:lnTo>
                  <a:lnTo>
                    <a:pt x="0" y="1406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158671" y="6622133"/>
            <a:ext cx="1760021" cy="1760021"/>
            <a:chOff x="0" y="0"/>
            <a:chExt cx="2346695" cy="23466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72052" y="479942"/>
              <a:ext cx="1402590" cy="1386811"/>
            </a:xfrm>
            <a:custGeom>
              <a:avLst/>
              <a:gdLst/>
              <a:ahLst/>
              <a:cxnLst/>
              <a:rect l="l" t="t" r="r" b="b"/>
              <a:pathLst>
                <a:path w="1402590" h="1386811">
                  <a:moveTo>
                    <a:pt x="0" y="0"/>
                  </a:moveTo>
                  <a:lnTo>
                    <a:pt x="1402590" y="0"/>
                  </a:lnTo>
                  <a:lnTo>
                    <a:pt x="1402590" y="1386811"/>
                  </a:lnTo>
                  <a:lnTo>
                    <a:pt x="0" y="1386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074550" y="6622133"/>
            <a:ext cx="1760021" cy="1760021"/>
            <a:chOff x="0" y="0"/>
            <a:chExt cx="2346695" cy="23466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277148" y="486634"/>
              <a:ext cx="1792399" cy="1373426"/>
            </a:xfrm>
            <a:custGeom>
              <a:avLst/>
              <a:gdLst/>
              <a:ahLst/>
              <a:cxnLst/>
              <a:rect l="l" t="t" r="r" b="b"/>
              <a:pathLst>
                <a:path w="1792399" h="1373426">
                  <a:moveTo>
                    <a:pt x="0" y="0"/>
                  </a:moveTo>
                  <a:lnTo>
                    <a:pt x="1792399" y="0"/>
                  </a:lnTo>
                  <a:lnTo>
                    <a:pt x="1792399" y="1373426"/>
                  </a:lnTo>
                  <a:lnTo>
                    <a:pt x="0" y="1373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What can we learn from political advertising?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91333" y="4801588"/>
            <a:ext cx="3306630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name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744648" y="8639330"/>
            <a:ext cx="4258308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Values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943648" y="8639330"/>
            <a:ext cx="4021825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Stance on issues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947027" y="4801588"/>
            <a:ext cx="3306630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Candidate’s political party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9804453" y="2673863"/>
            <a:ext cx="1760021" cy="1760021"/>
            <a:chOff x="0" y="0"/>
            <a:chExt cx="2346695" cy="234669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46695" cy="2346695"/>
            </a:xfrm>
            <a:custGeom>
              <a:avLst/>
              <a:gdLst/>
              <a:ahLst/>
              <a:cxnLst/>
              <a:rect l="l" t="t" r="r" b="b"/>
              <a:pathLst>
                <a:path w="2346695" h="2346695">
                  <a:moveTo>
                    <a:pt x="0" y="0"/>
                  </a:moveTo>
                  <a:lnTo>
                    <a:pt x="2346695" y="0"/>
                  </a:lnTo>
                  <a:lnTo>
                    <a:pt x="2346695" y="2346695"/>
                  </a:lnTo>
                  <a:lnTo>
                    <a:pt x="0" y="2346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465482" y="375165"/>
              <a:ext cx="1415731" cy="1446468"/>
            </a:xfrm>
            <a:custGeom>
              <a:avLst/>
              <a:gdLst/>
              <a:ahLst/>
              <a:cxnLst/>
              <a:rect l="l" t="t" r="r" b="b"/>
              <a:pathLst>
                <a:path w="1415731" h="1446468">
                  <a:moveTo>
                    <a:pt x="0" y="0"/>
                  </a:moveTo>
                  <a:lnTo>
                    <a:pt x="1415731" y="0"/>
                  </a:lnTo>
                  <a:lnTo>
                    <a:pt x="1415731" y="1446468"/>
                  </a:lnTo>
                  <a:lnTo>
                    <a:pt x="0" y="1446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9245479" y="4801588"/>
            <a:ext cx="3306630" cy="1001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Prospective position/office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543932" y="4891084"/>
            <a:ext cx="3306630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Image/Personality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27769" y="8639330"/>
            <a:ext cx="4021825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Policies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42019" y="2127656"/>
            <a:ext cx="5631880" cy="5211289"/>
            <a:chOff x="0" y="0"/>
            <a:chExt cx="1069948" cy="9900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9948" cy="990044"/>
            </a:xfrm>
            <a:custGeom>
              <a:avLst/>
              <a:gdLst/>
              <a:ahLst/>
              <a:cxnLst/>
              <a:rect l="l" t="t" r="r" b="b"/>
              <a:pathLst>
                <a:path w="1069948" h="990044">
                  <a:moveTo>
                    <a:pt x="70108" y="0"/>
                  </a:moveTo>
                  <a:lnTo>
                    <a:pt x="999840" y="0"/>
                  </a:lnTo>
                  <a:cubicBezTo>
                    <a:pt x="1018434" y="0"/>
                    <a:pt x="1036266" y="7386"/>
                    <a:pt x="1049414" y="20534"/>
                  </a:cubicBezTo>
                  <a:cubicBezTo>
                    <a:pt x="1062561" y="33682"/>
                    <a:pt x="1069948" y="51514"/>
                    <a:pt x="1069948" y="70108"/>
                  </a:cubicBezTo>
                  <a:lnTo>
                    <a:pt x="1069948" y="919936"/>
                  </a:lnTo>
                  <a:cubicBezTo>
                    <a:pt x="1069948" y="938530"/>
                    <a:pt x="1062561" y="956362"/>
                    <a:pt x="1049414" y="969510"/>
                  </a:cubicBezTo>
                  <a:cubicBezTo>
                    <a:pt x="1036266" y="982657"/>
                    <a:pt x="1018434" y="990044"/>
                    <a:pt x="999840" y="990044"/>
                  </a:cubicBezTo>
                  <a:lnTo>
                    <a:pt x="70108" y="990044"/>
                  </a:lnTo>
                  <a:cubicBezTo>
                    <a:pt x="51514" y="990044"/>
                    <a:pt x="33682" y="982657"/>
                    <a:pt x="20534" y="969510"/>
                  </a:cubicBezTo>
                  <a:cubicBezTo>
                    <a:pt x="7386" y="956362"/>
                    <a:pt x="0" y="938530"/>
                    <a:pt x="0" y="919936"/>
                  </a:cubicBezTo>
                  <a:lnTo>
                    <a:pt x="0" y="70108"/>
                  </a:lnTo>
                  <a:cubicBezTo>
                    <a:pt x="0" y="51514"/>
                    <a:pt x="7386" y="33682"/>
                    <a:pt x="20534" y="20534"/>
                  </a:cubicBezTo>
                  <a:cubicBezTo>
                    <a:pt x="33682" y="7386"/>
                    <a:pt x="51514" y="0"/>
                    <a:pt x="70108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069948" cy="10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071864" y="2929723"/>
            <a:ext cx="2172190" cy="2230747"/>
          </a:xfrm>
          <a:custGeom>
            <a:avLst/>
            <a:gdLst/>
            <a:ahLst/>
            <a:cxnLst/>
            <a:rect l="l" t="t" r="r" b="b"/>
            <a:pathLst>
              <a:path w="2172190" h="2230747">
                <a:moveTo>
                  <a:pt x="0" y="0"/>
                </a:moveTo>
                <a:lnTo>
                  <a:pt x="2172189" y="0"/>
                </a:lnTo>
                <a:lnTo>
                  <a:pt x="2172189" y="2230747"/>
                </a:lnTo>
                <a:lnTo>
                  <a:pt x="0" y="22307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6057" y="5849892"/>
            <a:ext cx="3863803" cy="10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en-US" sz="5550">
                <a:solidFill>
                  <a:srgbClr val="FFFFFF"/>
                </a:solidFill>
                <a:latin typeface="Arial Bold"/>
              </a:rPr>
              <a:t>Content</a:t>
            </a:r>
          </a:p>
        </p:txBody>
      </p:sp>
      <p:sp>
        <p:nvSpPr>
          <p:cNvPr id="16" name="TextBox 1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  <p:sp>
        <p:nvSpPr>
          <p:cNvPr id="18" name="TextBox 18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6057" y="7529445"/>
            <a:ext cx="3590539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Image ads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Issue ads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276093" y="2127656"/>
            <a:ext cx="5631880" cy="5211289"/>
            <a:chOff x="0" y="0"/>
            <a:chExt cx="1069948" cy="9900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9948" cy="990044"/>
            </a:xfrm>
            <a:custGeom>
              <a:avLst/>
              <a:gdLst/>
              <a:ahLst/>
              <a:cxnLst/>
              <a:rect l="l" t="t" r="r" b="b"/>
              <a:pathLst>
                <a:path w="1069948" h="990044">
                  <a:moveTo>
                    <a:pt x="70108" y="0"/>
                  </a:moveTo>
                  <a:lnTo>
                    <a:pt x="999840" y="0"/>
                  </a:lnTo>
                  <a:cubicBezTo>
                    <a:pt x="1018434" y="0"/>
                    <a:pt x="1036266" y="7386"/>
                    <a:pt x="1049414" y="20534"/>
                  </a:cubicBezTo>
                  <a:cubicBezTo>
                    <a:pt x="1062561" y="33682"/>
                    <a:pt x="1069948" y="51514"/>
                    <a:pt x="1069948" y="70108"/>
                  </a:cubicBezTo>
                  <a:lnTo>
                    <a:pt x="1069948" y="919936"/>
                  </a:lnTo>
                  <a:cubicBezTo>
                    <a:pt x="1069948" y="938530"/>
                    <a:pt x="1062561" y="956362"/>
                    <a:pt x="1049414" y="969510"/>
                  </a:cubicBezTo>
                  <a:cubicBezTo>
                    <a:pt x="1036266" y="982657"/>
                    <a:pt x="1018434" y="990044"/>
                    <a:pt x="999840" y="990044"/>
                  </a:cubicBezTo>
                  <a:lnTo>
                    <a:pt x="70108" y="990044"/>
                  </a:lnTo>
                  <a:cubicBezTo>
                    <a:pt x="51514" y="990044"/>
                    <a:pt x="33682" y="982657"/>
                    <a:pt x="20534" y="969510"/>
                  </a:cubicBezTo>
                  <a:cubicBezTo>
                    <a:pt x="7386" y="956362"/>
                    <a:pt x="0" y="938530"/>
                    <a:pt x="0" y="919936"/>
                  </a:cubicBezTo>
                  <a:lnTo>
                    <a:pt x="0" y="70108"/>
                  </a:lnTo>
                  <a:cubicBezTo>
                    <a:pt x="0" y="51514"/>
                    <a:pt x="7386" y="33682"/>
                    <a:pt x="20534" y="20534"/>
                  </a:cubicBezTo>
                  <a:cubicBezTo>
                    <a:pt x="33682" y="7386"/>
                    <a:pt x="51514" y="0"/>
                    <a:pt x="70108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069948" cy="10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512985" y="3076127"/>
            <a:ext cx="3158095" cy="2084343"/>
          </a:xfrm>
          <a:custGeom>
            <a:avLst/>
            <a:gdLst/>
            <a:ahLst/>
            <a:cxnLst/>
            <a:rect l="l" t="t" r="r" b="b"/>
            <a:pathLst>
              <a:path w="3158095" h="2084343">
                <a:moveTo>
                  <a:pt x="0" y="0"/>
                </a:moveTo>
                <a:lnTo>
                  <a:pt x="3158096" y="0"/>
                </a:lnTo>
                <a:lnTo>
                  <a:pt x="3158096" y="2084343"/>
                </a:lnTo>
                <a:lnTo>
                  <a:pt x="0" y="20843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42019" y="2127656"/>
            <a:ext cx="5631880" cy="5211289"/>
            <a:chOff x="0" y="0"/>
            <a:chExt cx="1069948" cy="99004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69948" cy="990044"/>
            </a:xfrm>
            <a:custGeom>
              <a:avLst/>
              <a:gdLst/>
              <a:ahLst/>
              <a:cxnLst/>
              <a:rect l="l" t="t" r="r" b="b"/>
              <a:pathLst>
                <a:path w="1069948" h="990044">
                  <a:moveTo>
                    <a:pt x="70108" y="0"/>
                  </a:moveTo>
                  <a:lnTo>
                    <a:pt x="999840" y="0"/>
                  </a:lnTo>
                  <a:cubicBezTo>
                    <a:pt x="1018434" y="0"/>
                    <a:pt x="1036266" y="7386"/>
                    <a:pt x="1049414" y="20534"/>
                  </a:cubicBezTo>
                  <a:cubicBezTo>
                    <a:pt x="1062561" y="33682"/>
                    <a:pt x="1069948" y="51514"/>
                    <a:pt x="1069948" y="70108"/>
                  </a:cubicBezTo>
                  <a:lnTo>
                    <a:pt x="1069948" y="919936"/>
                  </a:lnTo>
                  <a:cubicBezTo>
                    <a:pt x="1069948" y="938530"/>
                    <a:pt x="1062561" y="956362"/>
                    <a:pt x="1049414" y="969510"/>
                  </a:cubicBezTo>
                  <a:cubicBezTo>
                    <a:pt x="1036266" y="982657"/>
                    <a:pt x="1018434" y="990044"/>
                    <a:pt x="999840" y="990044"/>
                  </a:cubicBezTo>
                  <a:lnTo>
                    <a:pt x="70108" y="990044"/>
                  </a:lnTo>
                  <a:cubicBezTo>
                    <a:pt x="51514" y="990044"/>
                    <a:pt x="33682" y="982657"/>
                    <a:pt x="20534" y="969510"/>
                  </a:cubicBezTo>
                  <a:cubicBezTo>
                    <a:pt x="7386" y="956362"/>
                    <a:pt x="0" y="938530"/>
                    <a:pt x="0" y="919936"/>
                  </a:cubicBezTo>
                  <a:lnTo>
                    <a:pt x="0" y="70108"/>
                  </a:lnTo>
                  <a:cubicBezTo>
                    <a:pt x="0" y="51514"/>
                    <a:pt x="7386" y="33682"/>
                    <a:pt x="20534" y="20534"/>
                  </a:cubicBezTo>
                  <a:cubicBezTo>
                    <a:pt x="33682" y="7386"/>
                    <a:pt x="51514" y="0"/>
                    <a:pt x="70108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76200"/>
              <a:ext cx="1069948" cy="10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071864" y="2929723"/>
            <a:ext cx="2172190" cy="2230747"/>
          </a:xfrm>
          <a:custGeom>
            <a:avLst/>
            <a:gdLst/>
            <a:ahLst/>
            <a:cxnLst/>
            <a:rect l="l" t="t" r="r" b="b"/>
            <a:pathLst>
              <a:path w="2172190" h="2230747">
                <a:moveTo>
                  <a:pt x="0" y="0"/>
                </a:moveTo>
                <a:lnTo>
                  <a:pt x="2172189" y="0"/>
                </a:lnTo>
                <a:lnTo>
                  <a:pt x="2172189" y="2230747"/>
                </a:lnTo>
                <a:lnTo>
                  <a:pt x="0" y="2230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6057" y="5849892"/>
            <a:ext cx="3863803" cy="10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en-US" sz="5550">
                <a:solidFill>
                  <a:srgbClr val="FFFFFF"/>
                </a:solidFill>
                <a:latin typeface="Arial Bold"/>
              </a:rPr>
              <a:t>Content</a:t>
            </a:r>
          </a:p>
        </p:txBody>
      </p:sp>
      <p:sp>
        <p:nvSpPr>
          <p:cNvPr id="20" name="TextBox 20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526973" y="5849892"/>
            <a:ext cx="3234055" cy="10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en-US" sz="5550">
                <a:solidFill>
                  <a:srgbClr val="FFFFFF"/>
                </a:solidFill>
                <a:latin typeface="Arial Bold"/>
              </a:rPr>
              <a:t>Emotion</a:t>
            </a:r>
          </a:p>
        </p:txBody>
      </p:sp>
      <p:sp>
        <p:nvSpPr>
          <p:cNvPr id="21" name="TextBox 21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  <p:sp>
        <p:nvSpPr>
          <p:cNvPr id="23" name="TextBox 23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6057" y="7529445"/>
            <a:ext cx="3590539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Image ads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Issue ads</a:t>
            </a:r>
          </a:p>
        </p:txBody>
      </p:sp>
      <p:sp>
        <p:nvSpPr>
          <p:cNvPr id="24" name="TextBox 24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296764" y="7529445"/>
            <a:ext cx="3800089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Enthusiasm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Fear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10168" y="2127656"/>
            <a:ext cx="5631880" cy="5211289"/>
            <a:chOff x="0" y="0"/>
            <a:chExt cx="1069948" cy="9900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69948" cy="990044"/>
            </a:xfrm>
            <a:custGeom>
              <a:avLst/>
              <a:gdLst/>
              <a:ahLst/>
              <a:cxnLst/>
              <a:rect l="l" t="t" r="r" b="b"/>
              <a:pathLst>
                <a:path w="1069948" h="990044">
                  <a:moveTo>
                    <a:pt x="70108" y="0"/>
                  </a:moveTo>
                  <a:lnTo>
                    <a:pt x="999840" y="0"/>
                  </a:lnTo>
                  <a:cubicBezTo>
                    <a:pt x="1018434" y="0"/>
                    <a:pt x="1036266" y="7386"/>
                    <a:pt x="1049414" y="20534"/>
                  </a:cubicBezTo>
                  <a:cubicBezTo>
                    <a:pt x="1062561" y="33682"/>
                    <a:pt x="1069948" y="51514"/>
                    <a:pt x="1069948" y="70108"/>
                  </a:cubicBezTo>
                  <a:lnTo>
                    <a:pt x="1069948" y="919936"/>
                  </a:lnTo>
                  <a:cubicBezTo>
                    <a:pt x="1069948" y="938530"/>
                    <a:pt x="1062561" y="956362"/>
                    <a:pt x="1049414" y="969510"/>
                  </a:cubicBezTo>
                  <a:cubicBezTo>
                    <a:pt x="1036266" y="982657"/>
                    <a:pt x="1018434" y="990044"/>
                    <a:pt x="999840" y="990044"/>
                  </a:cubicBezTo>
                  <a:lnTo>
                    <a:pt x="70108" y="990044"/>
                  </a:lnTo>
                  <a:cubicBezTo>
                    <a:pt x="51514" y="990044"/>
                    <a:pt x="33682" y="982657"/>
                    <a:pt x="20534" y="969510"/>
                  </a:cubicBezTo>
                  <a:cubicBezTo>
                    <a:pt x="7386" y="956362"/>
                    <a:pt x="0" y="938530"/>
                    <a:pt x="0" y="919936"/>
                  </a:cubicBezTo>
                  <a:lnTo>
                    <a:pt x="0" y="70108"/>
                  </a:lnTo>
                  <a:cubicBezTo>
                    <a:pt x="0" y="51514"/>
                    <a:pt x="7386" y="33682"/>
                    <a:pt x="20534" y="20534"/>
                  </a:cubicBezTo>
                  <a:cubicBezTo>
                    <a:pt x="33682" y="7386"/>
                    <a:pt x="51514" y="0"/>
                    <a:pt x="70108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1069948" cy="10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6276093" y="2127656"/>
            <a:ext cx="5631880" cy="5211289"/>
            <a:chOff x="0" y="0"/>
            <a:chExt cx="1069948" cy="99004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69948" cy="990044"/>
            </a:xfrm>
            <a:custGeom>
              <a:avLst/>
              <a:gdLst/>
              <a:ahLst/>
              <a:cxnLst/>
              <a:rect l="l" t="t" r="r" b="b"/>
              <a:pathLst>
                <a:path w="1069948" h="990044">
                  <a:moveTo>
                    <a:pt x="70108" y="0"/>
                  </a:moveTo>
                  <a:lnTo>
                    <a:pt x="999840" y="0"/>
                  </a:lnTo>
                  <a:cubicBezTo>
                    <a:pt x="1018434" y="0"/>
                    <a:pt x="1036266" y="7386"/>
                    <a:pt x="1049414" y="20534"/>
                  </a:cubicBezTo>
                  <a:cubicBezTo>
                    <a:pt x="1062561" y="33682"/>
                    <a:pt x="1069948" y="51514"/>
                    <a:pt x="1069948" y="70108"/>
                  </a:cubicBezTo>
                  <a:lnTo>
                    <a:pt x="1069948" y="919936"/>
                  </a:lnTo>
                  <a:cubicBezTo>
                    <a:pt x="1069948" y="938530"/>
                    <a:pt x="1062561" y="956362"/>
                    <a:pt x="1049414" y="969510"/>
                  </a:cubicBezTo>
                  <a:cubicBezTo>
                    <a:pt x="1036266" y="982657"/>
                    <a:pt x="1018434" y="990044"/>
                    <a:pt x="999840" y="990044"/>
                  </a:cubicBezTo>
                  <a:lnTo>
                    <a:pt x="70108" y="990044"/>
                  </a:lnTo>
                  <a:cubicBezTo>
                    <a:pt x="51514" y="990044"/>
                    <a:pt x="33682" y="982657"/>
                    <a:pt x="20534" y="969510"/>
                  </a:cubicBezTo>
                  <a:cubicBezTo>
                    <a:pt x="7386" y="956362"/>
                    <a:pt x="0" y="938530"/>
                    <a:pt x="0" y="919936"/>
                  </a:cubicBezTo>
                  <a:lnTo>
                    <a:pt x="0" y="70108"/>
                  </a:lnTo>
                  <a:cubicBezTo>
                    <a:pt x="0" y="51514"/>
                    <a:pt x="7386" y="33682"/>
                    <a:pt x="20534" y="20534"/>
                  </a:cubicBezTo>
                  <a:cubicBezTo>
                    <a:pt x="33682" y="7386"/>
                    <a:pt x="51514" y="0"/>
                    <a:pt x="70108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069948" cy="10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7512985" y="3076127"/>
            <a:ext cx="3158095" cy="2084343"/>
          </a:xfrm>
          <a:custGeom>
            <a:avLst/>
            <a:gdLst/>
            <a:ahLst/>
            <a:cxnLst/>
            <a:rect l="l" t="t" r="r" b="b"/>
            <a:pathLst>
              <a:path w="3158095" h="2084343">
                <a:moveTo>
                  <a:pt x="0" y="0"/>
                </a:moveTo>
                <a:lnTo>
                  <a:pt x="3158096" y="0"/>
                </a:lnTo>
                <a:lnTo>
                  <a:pt x="3158096" y="2084343"/>
                </a:lnTo>
                <a:lnTo>
                  <a:pt x="0" y="20843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3728700" y="2813310"/>
            <a:ext cx="2463574" cy="2463574"/>
          </a:xfrm>
          <a:custGeom>
            <a:avLst/>
            <a:gdLst/>
            <a:ahLst/>
            <a:cxnLst/>
            <a:rect l="l" t="t" r="r" b="b"/>
            <a:pathLst>
              <a:path w="2463574" h="2463574">
                <a:moveTo>
                  <a:pt x="0" y="0"/>
                </a:moveTo>
                <a:lnTo>
                  <a:pt x="2463574" y="0"/>
                </a:lnTo>
                <a:lnTo>
                  <a:pt x="2463574" y="2463573"/>
                </a:lnTo>
                <a:lnTo>
                  <a:pt x="0" y="2463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342019" y="2127656"/>
            <a:ext cx="5631880" cy="5211289"/>
            <a:chOff x="0" y="0"/>
            <a:chExt cx="1069948" cy="99004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69948" cy="990044"/>
            </a:xfrm>
            <a:custGeom>
              <a:avLst/>
              <a:gdLst/>
              <a:ahLst/>
              <a:cxnLst/>
              <a:rect l="l" t="t" r="r" b="b"/>
              <a:pathLst>
                <a:path w="1069948" h="990044">
                  <a:moveTo>
                    <a:pt x="70108" y="0"/>
                  </a:moveTo>
                  <a:lnTo>
                    <a:pt x="999840" y="0"/>
                  </a:lnTo>
                  <a:cubicBezTo>
                    <a:pt x="1018434" y="0"/>
                    <a:pt x="1036266" y="7386"/>
                    <a:pt x="1049414" y="20534"/>
                  </a:cubicBezTo>
                  <a:cubicBezTo>
                    <a:pt x="1062561" y="33682"/>
                    <a:pt x="1069948" y="51514"/>
                    <a:pt x="1069948" y="70108"/>
                  </a:cubicBezTo>
                  <a:lnTo>
                    <a:pt x="1069948" y="919936"/>
                  </a:lnTo>
                  <a:cubicBezTo>
                    <a:pt x="1069948" y="938530"/>
                    <a:pt x="1062561" y="956362"/>
                    <a:pt x="1049414" y="969510"/>
                  </a:cubicBezTo>
                  <a:cubicBezTo>
                    <a:pt x="1036266" y="982657"/>
                    <a:pt x="1018434" y="990044"/>
                    <a:pt x="999840" y="990044"/>
                  </a:cubicBezTo>
                  <a:lnTo>
                    <a:pt x="70108" y="990044"/>
                  </a:lnTo>
                  <a:cubicBezTo>
                    <a:pt x="51514" y="990044"/>
                    <a:pt x="33682" y="982657"/>
                    <a:pt x="20534" y="969510"/>
                  </a:cubicBezTo>
                  <a:cubicBezTo>
                    <a:pt x="7386" y="956362"/>
                    <a:pt x="0" y="938530"/>
                    <a:pt x="0" y="919936"/>
                  </a:cubicBezTo>
                  <a:lnTo>
                    <a:pt x="0" y="70108"/>
                  </a:lnTo>
                  <a:cubicBezTo>
                    <a:pt x="0" y="51514"/>
                    <a:pt x="7386" y="33682"/>
                    <a:pt x="20534" y="20534"/>
                  </a:cubicBezTo>
                  <a:cubicBezTo>
                    <a:pt x="33682" y="7386"/>
                    <a:pt x="51514" y="0"/>
                    <a:pt x="70108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1069948" cy="10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2071864" y="2929723"/>
            <a:ext cx="2172190" cy="2230747"/>
          </a:xfrm>
          <a:custGeom>
            <a:avLst/>
            <a:gdLst/>
            <a:ahLst/>
            <a:cxnLst/>
            <a:rect l="l" t="t" r="r" b="b"/>
            <a:pathLst>
              <a:path w="2172190" h="2230747">
                <a:moveTo>
                  <a:pt x="0" y="0"/>
                </a:moveTo>
                <a:lnTo>
                  <a:pt x="2172189" y="0"/>
                </a:lnTo>
                <a:lnTo>
                  <a:pt x="2172189" y="2230747"/>
                </a:lnTo>
                <a:lnTo>
                  <a:pt x="0" y="22307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6057" y="5849892"/>
            <a:ext cx="3863803" cy="10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en-US" sz="5550">
                <a:solidFill>
                  <a:srgbClr val="FFFFFF"/>
                </a:solidFill>
                <a:latin typeface="Arial Bold"/>
              </a:rPr>
              <a:t>Content</a:t>
            </a:r>
          </a:p>
        </p:txBody>
      </p:sp>
      <p:sp>
        <p:nvSpPr>
          <p:cNvPr id="24" name="TextBox 24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526973" y="5849892"/>
            <a:ext cx="3234055" cy="10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en-US" sz="5550">
                <a:solidFill>
                  <a:srgbClr val="FFFFFF"/>
                </a:solidFill>
                <a:latin typeface="Arial Bold"/>
              </a:rPr>
              <a:t>Emotion</a:t>
            </a:r>
          </a:p>
        </p:txBody>
      </p:sp>
      <p:sp>
        <p:nvSpPr>
          <p:cNvPr id="25" name="TextBox 25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82247" y="5849892"/>
            <a:ext cx="5356481" cy="104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3"/>
              </a:lnSpc>
              <a:spcBef>
                <a:spcPct val="0"/>
              </a:spcBef>
            </a:pPr>
            <a:r>
              <a:rPr lang="en-US" sz="5545">
                <a:solidFill>
                  <a:srgbClr val="FFFFFF"/>
                </a:solidFill>
                <a:latin typeface="Arial Bold"/>
              </a:rPr>
              <a:t>Tone</a:t>
            </a:r>
          </a:p>
        </p:txBody>
      </p:sp>
      <p:sp>
        <p:nvSpPr>
          <p:cNvPr id="26" name="TextBox 2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  <p:sp>
        <p:nvSpPr>
          <p:cNvPr id="28" name="TextBox 28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6057" y="7529445"/>
            <a:ext cx="3590539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Image ads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Issue ads</a:t>
            </a:r>
          </a:p>
        </p:txBody>
      </p:sp>
      <p:sp>
        <p:nvSpPr>
          <p:cNvPr id="29" name="TextBox 29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296764" y="7529445"/>
            <a:ext cx="3800089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Enthusiasm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Fear</a:t>
            </a:r>
          </a:p>
        </p:txBody>
      </p:sp>
      <p:sp>
        <p:nvSpPr>
          <p:cNvPr id="30" name="TextBox 30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3573353" y="7529445"/>
            <a:ext cx="3800089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Positive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Negative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987010" y="2123070"/>
            <a:ext cx="10313981" cy="7735486"/>
          </a:xfrm>
          <a:custGeom>
            <a:avLst/>
            <a:gdLst/>
            <a:ahLst/>
            <a:cxnLst/>
            <a:rect l="l" t="t" r="r" b="b"/>
            <a:pathLst>
              <a:path w="10313981" h="7735486">
                <a:moveTo>
                  <a:pt x="0" y="0"/>
                </a:moveTo>
                <a:lnTo>
                  <a:pt x="10313980" y="0"/>
                </a:lnTo>
                <a:lnTo>
                  <a:pt x="10313980" y="7735486"/>
                </a:lnTo>
                <a:lnTo>
                  <a:pt x="0" y="77354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97582" y="2025775"/>
            <a:ext cx="7939236" cy="7939236"/>
          </a:xfrm>
          <a:custGeom>
            <a:avLst/>
            <a:gdLst/>
            <a:ahLst/>
            <a:cxnLst/>
            <a:rect l="l" t="t" r="r" b="b"/>
            <a:pathLst>
              <a:path w="7939236" h="7939236">
                <a:moveTo>
                  <a:pt x="0" y="0"/>
                </a:moveTo>
                <a:lnTo>
                  <a:pt x="7939236" y="0"/>
                </a:lnTo>
                <a:lnTo>
                  <a:pt x="7939236" y="7939236"/>
                </a:lnTo>
                <a:lnTo>
                  <a:pt x="0" y="7939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  <p:sp>
        <p:nvSpPr>
          <p:cNvPr id="8" name="Freeform 8"/>
          <p:cNvSpPr/>
          <p:nvPr/>
        </p:nvSpPr>
        <p:spPr>
          <a:xfrm>
            <a:off x="1170954" y="4205287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6"/>
                </a:lnTo>
                <a:lnTo>
                  <a:pt x="0" y="1876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807291"/>
            <a:ext cx="16353271" cy="5165552"/>
            <a:chOff x="0" y="0"/>
            <a:chExt cx="21804361" cy="688740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23" r="56238" b="6687"/>
            <a:stretch>
              <a:fillRect/>
            </a:stretch>
          </p:blipFill>
          <p:spPr>
            <a:xfrm>
              <a:off x="0" y="0"/>
              <a:ext cx="5355840" cy="688740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079" r="24079"/>
            <a:stretch>
              <a:fillRect/>
            </a:stretch>
          </p:blipFill>
          <p:spPr>
            <a:xfrm>
              <a:off x="5482840" y="0"/>
              <a:ext cx="5355840" cy="688740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8634" r="19524"/>
            <a:stretch>
              <a:fillRect/>
            </a:stretch>
          </p:blipFill>
          <p:spPr>
            <a:xfrm>
              <a:off x="10965681" y="0"/>
              <a:ext cx="5355840" cy="688740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7134" b="7134"/>
            <a:stretch>
              <a:fillRect/>
            </a:stretch>
          </p:blipFill>
          <p:spPr>
            <a:xfrm>
              <a:off x="16448521" y="0"/>
              <a:ext cx="5355840" cy="6887403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000063"/>
                </a:solidFill>
                <a:latin typeface="Arial Bold"/>
              </a:rPr>
              <a:t>How do we learn about political candidates?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22608" y="8435436"/>
            <a:ext cx="2467793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Advertising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47027" y="8435436"/>
            <a:ext cx="4258308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News and debates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05335" y="8435436"/>
            <a:ext cx="4021825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"/>
              </a:rPr>
              <a:t>Other people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360146" y="8435436"/>
            <a:ext cx="4021825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"/>
              </a:rPr>
              <a:t>Social media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205335" y="2566016"/>
            <a:ext cx="13728700" cy="6576419"/>
            <a:chOff x="0" y="0"/>
            <a:chExt cx="3615789" cy="173206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15789" cy="1732061"/>
            </a:xfrm>
            <a:custGeom>
              <a:avLst/>
              <a:gdLst/>
              <a:ahLst/>
              <a:cxnLst/>
              <a:rect l="l" t="t" r="r" b="b"/>
              <a:pathLst>
                <a:path w="3615789" h="1732061">
                  <a:moveTo>
                    <a:pt x="0" y="0"/>
                  </a:moveTo>
                  <a:lnTo>
                    <a:pt x="3615789" y="0"/>
                  </a:lnTo>
                  <a:lnTo>
                    <a:pt x="3615789" y="1732061"/>
                  </a:lnTo>
                  <a:lnTo>
                    <a:pt x="0" y="1732061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615789" cy="1770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97582" y="2025775"/>
            <a:ext cx="7939236" cy="7939236"/>
          </a:xfrm>
          <a:custGeom>
            <a:avLst/>
            <a:gdLst/>
            <a:ahLst/>
            <a:cxnLst/>
            <a:rect l="l" t="t" r="r" b="b"/>
            <a:pathLst>
              <a:path w="7939236" h="7939236">
                <a:moveTo>
                  <a:pt x="0" y="0"/>
                </a:moveTo>
                <a:lnTo>
                  <a:pt x="7939236" y="0"/>
                </a:lnTo>
                <a:lnTo>
                  <a:pt x="7939236" y="7939236"/>
                </a:lnTo>
                <a:lnTo>
                  <a:pt x="0" y="7939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870700" y="2518531"/>
            <a:ext cx="4273300" cy="2106765"/>
            <a:chOff x="0" y="0"/>
            <a:chExt cx="1125478" cy="5548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5478" cy="554868"/>
            </a:xfrm>
            <a:custGeom>
              <a:avLst/>
              <a:gdLst/>
              <a:ahLst/>
              <a:cxnLst/>
              <a:rect l="l" t="t" r="r" b="b"/>
              <a:pathLst>
                <a:path w="1125478" h="554868">
                  <a:moveTo>
                    <a:pt x="0" y="0"/>
                  </a:moveTo>
                  <a:lnTo>
                    <a:pt x="1125478" y="0"/>
                  </a:lnTo>
                  <a:lnTo>
                    <a:pt x="1125478" y="554868"/>
                  </a:lnTo>
                  <a:lnTo>
                    <a:pt x="0" y="5548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25478" cy="592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979718" y="2394706"/>
            <a:ext cx="4769933" cy="3538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(1) Image: Naming and showing competitor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(2) Content: Making a negative claim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9411343" y="3514764"/>
            <a:ext cx="2978777" cy="0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9508822" y="3626894"/>
            <a:ext cx="2881298" cy="1145177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70954" y="4205287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6"/>
                </a:lnTo>
                <a:lnTo>
                  <a:pt x="0" y="1876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97582" y="2025775"/>
            <a:ext cx="7939236" cy="7939236"/>
          </a:xfrm>
          <a:custGeom>
            <a:avLst/>
            <a:gdLst/>
            <a:ahLst/>
            <a:cxnLst/>
            <a:rect l="l" t="t" r="r" b="b"/>
            <a:pathLst>
              <a:path w="7939236" h="7939236">
                <a:moveTo>
                  <a:pt x="0" y="0"/>
                </a:moveTo>
                <a:lnTo>
                  <a:pt x="7939236" y="0"/>
                </a:lnTo>
                <a:lnTo>
                  <a:pt x="7939236" y="7939236"/>
                </a:lnTo>
                <a:lnTo>
                  <a:pt x="0" y="7939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  <p:sp>
        <p:nvSpPr>
          <p:cNvPr id="8" name="Freeform 8"/>
          <p:cNvSpPr/>
          <p:nvPr/>
        </p:nvSpPr>
        <p:spPr>
          <a:xfrm>
            <a:off x="1170954" y="4205287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6"/>
                </a:lnTo>
                <a:lnTo>
                  <a:pt x="0" y="1876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870700" y="2518531"/>
            <a:ext cx="4273300" cy="2106765"/>
            <a:chOff x="0" y="0"/>
            <a:chExt cx="1125478" cy="5548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5478" cy="554868"/>
            </a:xfrm>
            <a:custGeom>
              <a:avLst/>
              <a:gdLst/>
              <a:ahLst/>
              <a:cxnLst/>
              <a:rect l="l" t="t" r="r" b="b"/>
              <a:pathLst>
                <a:path w="1125478" h="554868">
                  <a:moveTo>
                    <a:pt x="0" y="0"/>
                  </a:moveTo>
                  <a:lnTo>
                    <a:pt x="1125478" y="0"/>
                  </a:lnTo>
                  <a:lnTo>
                    <a:pt x="1125478" y="554868"/>
                  </a:lnTo>
                  <a:lnTo>
                    <a:pt x="0" y="5548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25478" cy="592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79718" y="2394706"/>
            <a:ext cx="4769933" cy="528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(1) Image: Naming and showing competitor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(2) Content: Making a negative claim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(3) Tone: Signaling optimism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9411343" y="3514764"/>
            <a:ext cx="2978777" cy="0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870700" y="4772072"/>
            <a:ext cx="4273300" cy="822999"/>
            <a:chOff x="0" y="0"/>
            <a:chExt cx="1125478" cy="2167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5478" cy="216757"/>
            </a:xfrm>
            <a:custGeom>
              <a:avLst/>
              <a:gdLst/>
              <a:ahLst/>
              <a:cxnLst/>
              <a:rect l="l" t="t" r="r" b="b"/>
              <a:pathLst>
                <a:path w="1125478" h="216757">
                  <a:moveTo>
                    <a:pt x="0" y="0"/>
                  </a:moveTo>
                  <a:lnTo>
                    <a:pt x="1125478" y="0"/>
                  </a:lnTo>
                  <a:lnTo>
                    <a:pt x="1125478" y="216757"/>
                  </a:lnTo>
                  <a:lnTo>
                    <a:pt x="0" y="216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25478" cy="254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9508822" y="3626894"/>
            <a:ext cx="2881298" cy="1145177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>
            <a:off x="9165108" y="5402738"/>
            <a:ext cx="3471709" cy="1432335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697582" y="2025775"/>
            <a:ext cx="7939236" cy="7939236"/>
          </a:xfrm>
          <a:custGeom>
            <a:avLst/>
            <a:gdLst/>
            <a:ahLst/>
            <a:cxnLst/>
            <a:rect l="l" t="t" r="r" b="b"/>
            <a:pathLst>
              <a:path w="7939236" h="7939236">
                <a:moveTo>
                  <a:pt x="0" y="0"/>
                </a:moveTo>
                <a:lnTo>
                  <a:pt x="7939236" y="0"/>
                </a:lnTo>
                <a:lnTo>
                  <a:pt x="7939236" y="7939236"/>
                </a:lnTo>
                <a:lnTo>
                  <a:pt x="0" y="7939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  <p:sp>
        <p:nvSpPr>
          <p:cNvPr id="8" name="Freeform 8"/>
          <p:cNvSpPr/>
          <p:nvPr/>
        </p:nvSpPr>
        <p:spPr>
          <a:xfrm>
            <a:off x="1170954" y="4205287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6"/>
                </a:lnTo>
                <a:lnTo>
                  <a:pt x="0" y="1876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4870700" y="2518531"/>
            <a:ext cx="4273300" cy="2106765"/>
            <a:chOff x="0" y="0"/>
            <a:chExt cx="1125478" cy="55486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5478" cy="554868"/>
            </a:xfrm>
            <a:custGeom>
              <a:avLst/>
              <a:gdLst/>
              <a:ahLst/>
              <a:cxnLst/>
              <a:rect l="l" t="t" r="r" b="b"/>
              <a:pathLst>
                <a:path w="1125478" h="554868">
                  <a:moveTo>
                    <a:pt x="0" y="0"/>
                  </a:moveTo>
                  <a:lnTo>
                    <a:pt x="1125478" y="0"/>
                  </a:lnTo>
                  <a:lnTo>
                    <a:pt x="1125478" y="554868"/>
                  </a:lnTo>
                  <a:lnTo>
                    <a:pt x="0" y="5548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25478" cy="592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79718" y="2394706"/>
            <a:ext cx="4769933" cy="703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(1) Image: Naming and showing competitor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(2) Content: Making a negative claim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(3) Tone: Signaling optimism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(4) Positive call to action: vote for change/Marc Yang</a:t>
            </a:r>
          </a:p>
        </p:txBody>
      </p:sp>
      <p:sp>
        <p:nvSpPr>
          <p:cNvPr id="13" name="AutoShape 13"/>
          <p:cNvSpPr/>
          <p:nvPr/>
        </p:nvSpPr>
        <p:spPr>
          <a:xfrm>
            <a:off x="9411343" y="3514764"/>
            <a:ext cx="2978777" cy="0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4870700" y="4772072"/>
            <a:ext cx="4273300" cy="822999"/>
            <a:chOff x="0" y="0"/>
            <a:chExt cx="1125478" cy="2167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5478" cy="216757"/>
            </a:xfrm>
            <a:custGeom>
              <a:avLst/>
              <a:gdLst/>
              <a:ahLst/>
              <a:cxnLst/>
              <a:rect l="l" t="t" r="r" b="b"/>
              <a:pathLst>
                <a:path w="1125478" h="216757">
                  <a:moveTo>
                    <a:pt x="0" y="0"/>
                  </a:moveTo>
                  <a:lnTo>
                    <a:pt x="1125478" y="0"/>
                  </a:lnTo>
                  <a:lnTo>
                    <a:pt x="1125478" y="216757"/>
                  </a:lnTo>
                  <a:lnTo>
                    <a:pt x="0" y="2167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25478" cy="254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9508822" y="3626894"/>
            <a:ext cx="2881298" cy="1145177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>
            <a:off x="9165108" y="5402738"/>
            <a:ext cx="3471709" cy="1432335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4870700" y="5781691"/>
            <a:ext cx="4273300" cy="2106765"/>
            <a:chOff x="0" y="0"/>
            <a:chExt cx="1125478" cy="55486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5478" cy="554868"/>
            </a:xfrm>
            <a:custGeom>
              <a:avLst/>
              <a:gdLst/>
              <a:ahLst/>
              <a:cxnLst/>
              <a:rect l="l" t="t" r="r" b="b"/>
              <a:pathLst>
                <a:path w="1125478" h="554868">
                  <a:moveTo>
                    <a:pt x="0" y="0"/>
                  </a:moveTo>
                  <a:lnTo>
                    <a:pt x="1125478" y="0"/>
                  </a:lnTo>
                  <a:lnTo>
                    <a:pt x="1125478" y="554868"/>
                  </a:lnTo>
                  <a:lnTo>
                    <a:pt x="0" y="5548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125478" cy="5929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>
            <a:off x="9778112" y="6835073"/>
            <a:ext cx="2880501" cy="1233466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33264" y="2032718"/>
            <a:ext cx="7925350" cy="7925350"/>
          </a:xfrm>
          <a:custGeom>
            <a:avLst/>
            <a:gdLst/>
            <a:ahLst/>
            <a:cxnLst/>
            <a:rect l="l" t="t" r="r" b="b"/>
            <a:pathLst>
              <a:path w="7925350" h="7925350">
                <a:moveTo>
                  <a:pt x="0" y="0"/>
                </a:moveTo>
                <a:lnTo>
                  <a:pt x="7925350" y="0"/>
                </a:lnTo>
                <a:lnTo>
                  <a:pt x="7925350" y="7925350"/>
                </a:lnTo>
                <a:lnTo>
                  <a:pt x="0" y="792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  <p:sp>
        <p:nvSpPr>
          <p:cNvPr id="8" name="Freeform 8"/>
          <p:cNvSpPr/>
          <p:nvPr/>
        </p:nvSpPr>
        <p:spPr>
          <a:xfrm>
            <a:off x="1170954" y="4205287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6"/>
                </a:lnTo>
                <a:lnTo>
                  <a:pt x="0" y="1876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33264" y="2032718"/>
            <a:ext cx="7925350" cy="7925350"/>
          </a:xfrm>
          <a:custGeom>
            <a:avLst/>
            <a:gdLst/>
            <a:ahLst/>
            <a:cxnLst/>
            <a:rect l="l" t="t" r="r" b="b"/>
            <a:pathLst>
              <a:path w="7925350" h="7925350">
                <a:moveTo>
                  <a:pt x="0" y="0"/>
                </a:moveTo>
                <a:lnTo>
                  <a:pt x="7925350" y="0"/>
                </a:lnTo>
                <a:lnTo>
                  <a:pt x="7925350" y="7925350"/>
                </a:lnTo>
                <a:lnTo>
                  <a:pt x="0" y="792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  <p:sp>
        <p:nvSpPr>
          <p:cNvPr id="8" name="Freeform 8"/>
          <p:cNvSpPr/>
          <p:nvPr/>
        </p:nvSpPr>
        <p:spPr>
          <a:xfrm>
            <a:off x="1170954" y="4205287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6"/>
                </a:lnTo>
                <a:lnTo>
                  <a:pt x="0" y="1876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9718" y="2394706"/>
            <a:ext cx="4769933" cy="1788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(1) Image: Naming and showing candidate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10" name="AutoShape 10"/>
          <p:cNvSpPr/>
          <p:nvPr/>
        </p:nvSpPr>
        <p:spPr>
          <a:xfrm flipV="1">
            <a:off x="10160645" y="2967766"/>
            <a:ext cx="2474872" cy="1592757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33264" y="2032718"/>
            <a:ext cx="7925350" cy="7925350"/>
          </a:xfrm>
          <a:custGeom>
            <a:avLst/>
            <a:gdLst/>
            <a:ahLst/>
            <a:cxnLst/>
            <a:rect l="l" t="t" r="r" b="b"/>
            <a:pathLst>
              <a:path w="7925350" h="7925350">
                <a:moveTo>
                  <a:pt x="0" y="0"/>
                </a:moveTo>
                <a:lnTo>
                  <a:pt x="7925350" y="0"/>
                </a:lnTo>
                <a:lnTo>
                  <a:pt x="7925350" y="7925350"/>
                </a:lnTo>
                <a:lnTo>
                  <a:pt x="0" y="792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  <p:sp>
        <p:nvSpPr>
          <p:cNvPr id="8" name="Freeform 8"/>
          <p:cNvSpPr/>
          <p:nvPr/>
        </p:nvSpPr>
        <p:spPr>
          <a:xfrm>
            <a:off x="1170954" y="4205287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6"/>
                </a:lnTo>
                <a:lnTo>
                  <a:pt x="0" y="1876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9718" y="2394706"/>
            <a:ext cx="4769933" cy="528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(1) Image: Naming and showing candidate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(2) Content/Tone: Positive, qualified, relatable, patriotic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(3) Call to action: vote for Stacy Lawson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733264" y="2729533"/>
            <a:ext cx="7381364" cy="6025628"/>
            <a:chOff x="0" y="0"/>
            <a:chExt cx="1944063" cy="15869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44063" cy="1586997"/>
            </a:xfrm>
            <a:custGeom>
              <a:avLst/>
              <a:gdLst/>
              <a:ahLst/>
              <a:cxnLst/>
              <a:rect l="l" t="t" r="r" b="b"/>
              <a:pathLst>
                <a:path w="1944063" h="1586997">
                  <a:moveTo>
                    <a:pt x="0" y="0"/>
                  </a:moveTo>
                  <a:lnTo>
                    <a:pt x="1944063" y="0"/>
                  </a:lnTo>
                  <a:lnTo>
                    <a:pt x="1944063" y="1586997"/>
                  </a:lnTo>
                  <a:lnTo>
                    <a:pt x="0" y="15869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44063" cy="1625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12114627" y="4633270"/>
            <a:ext cx="520890" cy="274465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 flipV="1">
            <a:off x="10160645" y="2967766"/>
            <a:ext cx="2474872" cy="1592757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733264" y="2032718"/>
            <a:ext cx="7925350" cy="7925350"/>
          </a:xfrm>
          <a:custGeom>
            <a:avLst/>
            <a:gdLst/>
            <a:ahLst/>
            <a:cxnLst/>
            <a:rect l="l" t="t" r="r" b="b"/>
            <a:pathLst>
              <a:path w="7925350" h="7925350">
                <a:moveTo>
                  <a:pt x="0" y="0"/>
                </a:moveTo>
                <a:lnTo>
                  <a:pt x="7925350" y="0"/>
                </a:lnTo>
                <a:lnTo>
                  <a:pt x="7925350" y="7925350"/>
                </a:lnTo>
                <a:lnTo>
                  <a:pt x="0" y="792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What are the persuasion tactics used in political ads?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2</a:t>
            </a:r>
          </a:p>
        </p:txBody>
      </p:sp>
      <p:sp>
        <p:nvSpPr>
          <p:cNvPr id="8" name="Freeform 8"/>
          <p:cNvSpPr/>
          <p:nvPr/>
        </p:nvSpPr>
        <p:spPr>
          <a:xfrm>
            <a:off x="1170954" y="4205287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6"/>
                </a:lnTo>
                <a:lnTo>
                  <a:pt x="0" y="18764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9718" y="2394706"/>
            <a:ext cx="4769933" cy="5287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(1) Image: Naming and showing candidate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(2) Content/Tone: Positive, qualified, relatable, patriotic</a:t>
            </a:r>
          </a:p>
          <a:p>
            <a:pPr>
              <a:lnSpc>
                <a:spcPts val="4651"/>
              </a:lnSpc>
            </a:pPr>
            <a:endParaRPr lang="en-US" sz="3322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651"/>
              </a:lnSpc>
            </a:pPr>
            <a:r>
              <a:rPr lang="en-US" sz="3322">
                <a:solidFill>
                  <a:srgbClr val="000000"/>
                </a:solidFill>
                <a:latin typeface="Arial Bold"/>
              </a:rPr>
              <a:t>(3) Call to action: vote for Stacy Lawson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733264" y="2729533"/>
            <a:ext cx="7381364" cy="6025628"/>
            <a:chOff x="0" y="0"/>
            <a:chExt cx="1944063" cy="15869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44063" cy="1586997"/>
            </a:xfrm>
            <a:custGeom>
              <a:avLst/>
              <a:gdLst/>
              <a:ahLst/>
              <a:cxnLst/>
              <a:rect l="l" t="t" r="r" b="b"/>
              <a:pathLst>
                <a:path w="1944063" h="1586997">
                  <a:moveTo>
                    <a:pt x="0" y="0"/>
                  </a:moveTo>
                  <a:lnTo>
                    <a:pt x="1944063" y="0"/>
                  </a:lnTo>
                  <a:lnTo>
                    <a:pt x="1944063" y="1586997"/>
                  </a:lnTo>
                  <a:lnTo>
                    <a:pt x="0" y="15869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44063" cy="1625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 flipV="1">
            <a:off x="12114627" y="4633270"/>
            <a:ext cx="520890" cy="274465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 flipV="1">
            <a:off x="10160645" y="2562367"/>
            <a:ext cx="2388719" cy="1998156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 flipV="1">
            <a:off x="12285794" y="6907129"/>
            <a:ext cx="527139" cy="2119240"/>
          </a:xfrm>
          <a:prstGeom prst="line">
            <a:avLst/>
          </a:prstGeom>
          <a:ln w="114300" cap="flat">
            <a:solidFill>
              <a:srgbClr val="FF552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6253887" y="8924078"/>
            <a:ext cx="6404726" cy="1033990"/>
            <a:chOff x="0" y="0"/>
            <a:chExt cx="1686842" cy="2723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86842" cy="272327"/>
            </a:xfrm>
            <a:custGeom>
              <a:avLst/>
              <a:gdLst/>
              <a:ahLst/>
              <a:cxnLst/>
              <a:rect l="l" t="t" r="r" b="b"/>
              <a:pathLst>
                <a:path w="1686842" h="272327">
                  <a:moveTo>
                    <a:pt x="0" y="0"/>
                  </a:moveTo>
                  <a:lnTo>
                    <a:pt x="1686842" y="0"/>
                  </a:lnTo>
                  <a:lnTo>
                    <a:pt x="1686842" y="272327"/>
                  </a:lnTo>
                  <a:lnTo>
                    <a:pt x="0" y="2723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686842" cy="31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180050"/>
            <a:ext cx="15997622" cy="140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56"/>
              </a:lnSpc>
              <a:spcBef>
                <a:spcPct val="0"/>
              </a:spcBef>
            </a:pPr>
            <a:r>
              <a:rPr lang="en-US" sz="3826">
                <a:solidFill>
                  <a:srgbClr val="FFFFFF"/>
                </a:solidFill>
                <a:latin typeface="Arial Bold"/>
              </a:rPr>
              <a:t>How is political advertising funded in the U.S. and how can voters identify the funding source?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3</a:t>
            </a:r>
          </a:p>
        </p:txBody>
      </p:sp>
      <p:sp>
        <p:nvSpPr>
          <p:cNvPr id="8" name="Freeform 8"/>
          <p:cNvSpPr/>
          <p:nvPr/>
        </p:nvSpPr>
        <p:spPr>
          <a:xfrm>
            <a:off x="6838415" y="4505128"/>
            <a:ext cx="4270839" cy="10986082"/>
          </a:xfrm>
          <a:custGeom>
            <a:avLst/>
            <a:gdLst/>
            <a:ahLst/>
            <a:cxnLst/>
            <a:rect l="l" t="t" r="r" b="b"/>
            <a:pathLst>
              <a:path w="4270839" h="10986082">
                <a:moveTo>
                  <a:pt x="0" y="0"/>
                </a:moveTo>
                <a:lnTo>
                  <a:pt x="4270839" y="0"/>
                </a:lnTo>
                <a:lnTo>
                  <a:pt x="4270839" y="10986083"/>
                </a:lnTo>
                <a:lnTo>
                  <a:pt x="0" y="10986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838415" y="4381153"/>
            <a:ext cx="4270839" cy="10986082"/>
          </a:xfrm>
          <a:custGeom>
            <a:avLst/>
            <a:gdLst/>
            <a:ahLst/>
            <a:cxnLst/>
            <a:rect l="l" t="t" r="r" b="b"/>
            <a:pathLst>
              <a:path w="4270839" h="10986082">
                <a:moveTo>
                  <a:pt x="0" y="0"/>
                </a:moveTo>
                <a:lnTo>
                  <a:pt x="4270839" y="0"/>
                </a:lnTo>
                <a:lnTo>
                  <a:pt x="4270839" y="10986082"/>
                </a:lnTo>
                <a:lnTo>
                  <a:pt x="0" y="109860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180050"/>
            <a:ext cx="15997622" cy="140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56"/>
              </a:lnSpc>
              <a:spcBef>
                <a:spcPct val="0"/>
              </a:spcBef>
            </a:pPr>
            <a:r>
              <a:rPr lang="en-US" sz="3826">
                <a:solidFill>
                  <a:srgbClr val="FFFFFF"/>
                </a:solidFill>
                <a:latin typeface="Arial Bold"/>
              </a:rPr>
              <a:t>How is political advertising funded in the U.S. and how can voters identify the funding source?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3</a:t>
            </a:r>
          </a:p>
        </p:txBody>
      </p:sp>
      <p:sp>
        <p:nvSpPr>
          <p:cNvPr id="8" name="TextBox 8" descr="Important Notes"/>
          <p:cNvSpPr txBox="1"/>
          <p:nvPr/>
        </p:nvSpPr>
        <p:spPr>
          <a:xfrm>
            <a:off x="815922" y="2212632"/>
            <a:ext cx="3497800" cy="86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36"/>
              </a:lnSpc>
              <a:spcBef>
                <a:spcPct val="0"/>
              </a:spcBef>
            </a:pPr>
            <a:r>
              <a:rPr lang="en-US" sz="4526">
                <a:solidFill>
                  <a:srgbClr val="C60405"/>
                </a:solidFill>
                <a:latin typeface="Arial Bold"/>
              </a:rPr>
              <a:t>Who pays?</a:t>
            </a:r>
          </a:p>
        </p:txBody>
      </p:sp>
      <p:sp>
        <p:nvSpPr>
          <p:cNvPr id="9" name="TextBox 9" descr="Important Notes"/>
          <p:cNvSpPr txBox="1"/>
          <p:nvPr/>
        </p:nvSpPr>
        <p:spPr>
          <a:xfrm>
            <a:off x="653514" y="3187514"/>
            <a:ext cx="6246060" cy="357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"/>
              </a:rPr>
              <a:t>Candidates</a:t>
            </a: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"/>
              </a:rPr>
              <a:t>Individuals</a:t>
            </a: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"/>
              </a:rPr>
              <a:t>Unions</a:t>
            </a: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"/>
              </a:rPr>
              <a:t>Corporations</a:t>
            </a: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"/>
              </a:rPr>
              <a:t>PACs, Super PACs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180050"/>
            <a:ext cx="15997622" cy="140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56"/>
              </a:lnSpc>
              <a:spcBef>
                <a:spcPct val="0"/>
              </a:spcBef>
            </a:pPr>
            <a:r>
              <a:rPr lang="en-US" sz="3826">
                <a:solidFill>
                  <a:srgbClr val="FFFFFF"/>
                </a:solidFill>
                <a:latin typeface="Arial Bold"/>
              </a:rPr>
              <a:t>How is political advertising funded in the U.S. and how can voters identify the funding source?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3</a:t>
            </a:r>
          </a:p>
        </p:txBody>
      </p:sp>
      <p:sp>
        <p:nvSpPr>
          <p:cNvPr id="8" name="TextBox 8" descr="Important Notes"/>
          <p:cNvSpPr txBox="1"/>
          <p:nvPr/>
        </p:nvSpPr>
        <p:spPr>
          <a:xfrm>
            <a:off x="815922" y="2212632"/>
            <a:ext cx="3497800" cy="86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36"/>
              </a:lnSpc>
              <a:spcBef>
                <a:spcPct val="0"/>
              </a:spcBef>
            </a:pPr>
            <a:r>
              <a:rPr lang="en-US" sz="4526">
                <a:solidFill>
                  <a:srgbClr val="C60405"/>
                </a:solidFill>
                <a:latin typeface="Arial Bold"/>
              </a:rPr>
              <a:t>Who pays?</a:t>
            </a:r>
          </a:p>
        </p:txBody>
      </p:sp>
      <p:sp>
        <p:nvSpPr>
          <p:cNvPr id="9" name="TextBox 9" descr="Important Notes"/>
          <p:cNvSpPr txBox="1"/>
          <p:nvPr/>
        </p:nvSpPr>
        <p:spPr>
          <a:xfrm>
            <a:off x="653514" y="3187514"/>
            <a:ext cx="6246060" cy="3574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"/>
              </a:rPr>
              <a:t>Candidates</a:t>
            </a: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"/>
              </a:rPr>
              <a:t>Individuals</a:t>
            </a: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"/>
              </a:rPr>
              <a:t>Unions</a:t>
            </a: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"/>
              </a:rPr>
              <a:t>Corporations*</a:t>
            </a:r>
          </a:p>
          <a:p>
            <a:pPr marL="863598" lvl="1" indent="-431799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"/>
              </a:rPr>
              <a:t>PACs, Super PACs</a:t>
            </a:r>
          </a:p>
        </p:txBody>
      </p:sp>
      <p:sp>
        <p:nvSpPr>
          <p:cNvPr id="10" name="TextBox 10" descr="Important Notes"/>
          <p:cNvSpPr txBox="1"/>
          <p:nvPr/>
        </p:nvSpPr>
        <p:spPr>
          <a:xfrm>
            <a:off x="8158124" y="2212632"/>
            <a:ext cx="5237640" cy="86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336"/>
              </a:lnSpc>
              <a:spcBef>
                <a:spcPct val="0"/>
              </a:spcBef>
            </a:pPr>
            <a:r>
              <a:rPr lang="en-US" sz="4526">
                <a:solidFill>
                  <a:srgbClr val="C60405"/>
                </a:solidFill>
                <a:latin typeface="Arial Bold"/>
              </a:rPr>
              <a:t>What is a PAC?</a:t>
            </a:r>
          </a:p>
        </p:txBody>
      </p:sp>
      <p:sp>
        <p:nvSpPr>
          <p:cNvPr id="11" name="TextBox 11" descr="Important Notes"/>
          <p:cNvSpPr txBox="1"/>
          <p:nvPr/>
        </p:nvSpPr>
        <p:spPr>
          <a:xfrm>
            <a:off x="8158124" y="3189794"/>
            <a:ext cx="9360106" cy="427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P</a:t>
            </a:r>
            <a:r>
              <a:rPr lang="en-US" sz="3999">
                <a:solidFill>
                  <a:srgbClr val="000063"/>
                </a:solidFill>
                <a:latin typeface="Arial"/>
              </a:rPr>
              <a:t>olitical </a:t>
            </a:r>
            <a:r>
              <a:rPr lang="en-US" sz="3999">
                <a:solidFill>
                  <a:srgbClr val="000063"/>
                </a:solidFill>
                <a:latin typeface="Arial Bold"/>
              </a:rPr>
              <a:t>A</a:t>
            </a:r>
            <a:r>
              <a:rPr lang="en-US" sz="3999">
                <a:solidFill>
                  <a:srgbClr val="000063"/>
                </a:solidFill>
                <a:latin typeface="Arial"/>
              </a:rPr>
              <a:t>ction </a:t>
            </a:r>
            <a:r>
              <a:rPr lang="en-US" sz="3999">
                <a:solidFill>
                  <a:srgbClr val="000063"/>
                </a:solidFill>
                <a:latin typeface="Arial Bold"/>
              </a:rPr>
              <a:t>C</a:t>
            </a:r>
            <a:r>
              <a:rPr lang="en-US" sz="3999">
                <a:solidFill>
                  <a:srgbClr val="000063"/>
                </a:solidFill>
                <a:latin typeface="Arial"/>
              </a:rPr>
              <a:t>ommittee</a:t>
            </a:r>
          </a:p>
          <a:p>
            <a:pPr marL="1727199" lvl="2" indent="-575733">
              <a:lnSpc>
                <a:spcPts val="5599"/>
              </a:lnSpc>
              <a:buFont typeface="Arial"/>
              <a:buChar char="⚬"/>
            </a:pPr>
            <a:r>
              <a:rPr lang="en-US" sz="3999">
                <a:solidFill>
                  <a:srgbClr val="000063"/>
                </a:solidFill>
                <a:latin typeface="Arial"/>
              </a:rPr>
              <a:t>Organized to raise and spend money in order to elect and defeat candidates. </a:t>
            </a:r>
          </a:p>
          <a:p>
            <a:pPr marL="1727199" lvl="2" indent="-575733">
              <a:lnSpc>
                <a:spcPts val="5599"/>
              </a:lnSpc>
              <a:buFont typeface="Arial"/>
              <a:buChar char="⚬"/>
            </a:pPr>
            <a:r>
              <a:rPr lang="en-US" sz="3999">
                <a:solidFill>
                  <a:srgbClr val="000063"/>
                </a:solidFill>
                <a:latin typeface="Arial"/>
              </a:rPr>
              <a:t>PAC may represent businesses, groups, or ideological interests.</a:t>
            </a:r>
          </a:p>
        </p:txBody>
      </p:sp>
      <p:sp>
        <p:nvSpPr>
          <p:cNvPr id="12" name="TextBox 12" descr="Important Notes"/>
          <p:cNvSpPr txBox="1"/>
          <p:nvPr/>
        </p:nvSpPr>
        <p:spPr>
          <a:xfrm>
            <a:off x="1170954" y="9240092"/>
            <a:ext cx="16347276" cy="510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7"/>
              </a:lnSpc>
            </a:pPr>
            <a:r>
              <a:rPr lang="en-US" sz="2691">
                <a:solidFill>
                  <a:srgbClr val="000063"/>
                </a:solidFill>
                <a:latin typeface="Arial"/>
              </a:rPr>
              <a:t>*Corporations can spend an unlimited amount of money (“Citizens United” Supreme Court case, 2010).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807291"/>
            <a:ext cx="16353271" cy="5165552"/>
            <a:chOff x="0" y="0"/>
            <a:chExt cx="21804361" cy="688740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23" r="56238" b="6687"/>
            <a:stretch>
              <a:fillRect/>
            </a:stretch>
          </p:blipFill>
          <p:spPr>
            <a:xfrm>
              <a:off x="0" y="0"/>
              <a:ext cx="5355840" cy="688740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079" r="24079"/>
            <a:stretch>
              <a:fillRect/>
            </a:stretch>
          </p:blipFill>
          <p:spPr>
            <a:xfrm>
              <a:off x="5482840" y="0"/>
              <a:ext cx="5355840" cy="688740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8634" r="19524"/>
            <a:stretch>
              <a:fillRect/>
            </a:stretch>
          </p:blipFill>
          <p:spPr>
            <a:xfrm>
              <a:off x="10965681" y="0"/>
              <a:ext cx="5355840" cy="688740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7134" b="7134"/>
            <a:stretch>
              <a:fillRect/>
            </a:stretch>
          </p:blipFill>
          <p:spPr>
            <a:xfrm>
              <a:off x="16448521" y="0"/>
              <a:ext cx="5355840" cy="6887403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000063"/>
                </a:solidFill>
                <a:latin typeface="Arial Bold"/>
              </a:rPr>
              <a:t>How do we learn about political candidates?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22608" y="8435436"/>
            <a:ext cx="2467793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Advertising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47027" y="8435436"/>
            <a:ext cx="4258308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News and debates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05335" y="8435436"/>
            <a:ext cx="4021825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Other people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360146" y="8435436"/>
            <a:ext cx="4021825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"/>
              </a:rPr>
              <a:t>Social media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360146" y="2566016"/>
            <a:ext cx="13728700" cy="6576419"/>
            <a:chOff x="0" y="0"/>
            <a:chExt cx="3615789" cy="173206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15789" cy="1732061"/>
            </a:xfrm>
            <a:custGeom>
              <a:avLst/>
              <a:gdLst/>
              <a:ahLst/>
              <a:cxnLst/>
              <a:rect l="l" t="t" r="r" b="b"/>
              <a:pathLst>
                <a:path w="3615789" h="1732061">
                  <a:moveTo>
                    <a:pt x="0" y="0"/>
                  </a:moveTo>
                  <a:lnTo>
                    <a:pt x="3615789" y="0"/>
                  </a:lnTo>
                  <a:lnTo>
                    <a:pt x="3615789" y="1732061"/>
                  </a:lnTo>
                  <a:lnTo>
                    <a:pt x="0" y="1732061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615789" cy="17701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53980" y="270992"/>
            <a:ext cx="15191916" cy="12098289"/>
            <a:chOff x="0" y="0"/>
            <a:chExt cx="20255888" cy="161310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255888" cy="16131052"/>
            </a:xfrm>
            <a:custGeom>
              <a:avLst/>
              <a:gdLst/>
              <a:ahLst/>
              <a:cxnLst/>
              <a:rect l="l" t="t" r="r" b="b"/>
              <a:pathLst>
                <a:path w="20255888" h="16131052">
                  <a:moveTo>
                    <a:pt x="0" y="0"/>
                  </a:moveTo>
                  <a:lnTo>
                    <a:pt x="20255888" y="0"/>
                  </a:lnTo>
                  <a:lnTo>
                    <a:pt x="20255888" y="16131052"/>
                  </a:lnTo>
                  <a:lnTo>
                    <a:pt x="0" y="16131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096845" y="544843"/>
              <a:ext cx="15984933" cy="8958223"/>
            </a:xfrm>
            <a:custGeom>
              <a:avLst/>
              <a:gdLst/>
              <a:ahLst/>
              <a:cxnLst/>
              <a:rect l="l" t="t" r="r" b="b"/>
              <a:pathLst>
                <a:path w="15984933" h="8958223">
                  <a:moveTo>
                    <a:pt x="0" y="0"/>
                  </a:moveTo>
                  <a:lnTo>
                    <a:pt x="15984933" y="0"/>
                  </a:lnTo>
                  <a:lnTo>
                    <a:pt x="15984933" y="8958223"/>
                  </a:lnTo>
                  <a:lnTo>
                    <a:pt x="0" y="8958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1398883">
            <a:off x="2176175" y="1869655"/>
            <a:ext cx="3631583" cy="1025922"/>
          </a:xfrm>
          <a:custGeom>
            <a:avLst/>
            <a:gdLst/>
            <a:ahLst/>
            <a:cxnLst/>
            <a:rect l="l" t="t" r="r" b="b"/>
            <a:pathLst>
              <a:path w="3631583" h="1025922">
                <a:moveTo>
                  <a:pt x="0" y="0"/>
                </a:moveTo>
                <a:lnTo>
                  <a:pt x="3631583" y="0"/>
                </a:lnTo>
                <a:lnTo>
                  <a:pt x="3631583" y="1025922"/>
                </a:lnTo>
                <a:lnTo>
                  <a:pt x="0" y="10259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7728547" y="-2572228"/>
            <a:ext cx="16479045" cy="13962245"/>
          </a:xfrm>
          <a:custGeom>
            <a:avLst/>
            <a:gdLst/>
            <a:ahLst/>
            <a:cxnLst/>
            <a:rect l="l" t="t" r="r" b="b"/>
            <a:pathLst>
              <a:path w="16479045" h="13962245">
                <a:moveTo>
                  <a:pt x="16479045" y="13962245"/>
                </a:moveTo>
                <a:lnTo>
                  <a:pt x="0" y="13962245"/>
                </a:lnTo>
                <a:lnTo>
                  <a:pt x="0" y="0"/>
                </a:lnTo>
                <a:lnTo>
                  <a:pt x="16479045" y="0"/>
                </a:lnTo>
                <a:lnTo>
                  <a:pt x="16479045" y="1396224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565557" y="-1390188"/>
            <a:ext cx="16479045" cy="13962245"/>
          </a:xfrm>
          <a:custGeom>
            <a:avLst/>
            <a:gdLst/>
            <a:ahLst/>
            <a:cxnLst/>
            <a:rect l="l" t="t" r="r" b="b"/>
            <a:pathLst>
              <a:path w="16479045" h="13962245">
                <a:moveTo>
                  <a:pt x="0" y="0"/>
                </a:moveTo>
                <a:lnTo>
                  <a:pt x="16479044" y="0"/>
                </a:lnTo>
                <a:lnTo>
                  <a:pt x="16479044" y="13962246"/>
                </a:lnTo>
                <a:lnTo>
                  <a:pt x="0" y="13962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139562" y="0"/>
            <a:ext cx="10421890" cy="10531883"/>
          </a:xfrm>
          <a:custGeom>
            <a:avLst/>
            <a:gdLst/>
            <a:ahLst/>
            <a:cxnLst/>
            <a:rect l="l" t="t" r="r" b="b"/>
            <a:pathLst>
              <a:path w="10421890" h="10531883">
                <a:moveTo>
                  <a:pt x="0" y="0"/>
                </a:moveTo>
                <a:lnTo>
                  <a:pt x="10421889" y="0"/>
                </a:lnTo>
                <a:lnTo>
                  <a:pt x="10421889" y="10531883"/>
                </a:lnTo>
                <a:lnTo>
                  <a:pt x="0" y="105318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22007" y="1973147"/>
            <a:ext cx="7939236" cy="7939236"/>
          </a:xfrm>
          <a:custGeom>
            <a:avLst/>
            <a:gdLst/>
            <a:ahLst/>
            <a:cxnLst/>
            <a:rect l="l" t="t" r="r" b="b"/>
            <a:pathLst>
              <a:path w="7939236" h="7939236">
                <a:moveTo>
                  <a:pt x="0" y="0"/>
                </a:moveTo>
                <a:lnTo>
                  <a:pt x="7939236" y="0"/>
                </a:lnTo>
                <a:lnTo>
                  <a:pt x="7939236" y="7939236"/>
                </a:lnTo>
                <a:lnTo>
                  <a:pt x="0" y="79392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60839" y="5143500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5"/>
                </a:lnTo>
                <a:lnTo>
                  <a:pt x="0" y="1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8" name="TextBox 8" descr="Important Notes"/>
          <p:cNvSpPr txBox="1"/>
          <p:nvPr/>
        </p:nvSpPr>
        <p:spPr>
          <a:xfrm>
            <a:off x="1959953" y="180050"/>
            <a:ext cx="15997622" cy="140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56"/>
              </a:lnSpc>
              <a:spcBef>
                <a:spcPct val="0"/>
              </a:spcBef>
            </a:pPr>
            <a:r>
              <a:rPr lang="en-US" sz="3826">
                <a:solidFill>
                  <a:srgbClr val="FFFFFF"/>
                </a:solidFill>
                <a:latin typeface="Arial Bold"/>
              </a:rPr>
              <a:t>How is political advertising funded in the U.S. and how can voters identify the funding source?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22007" y="1973147"/>
            <a:ext cx="7939236" cy="7939236"/>
          </a:xfrm>
          <a:custGeom>
            <a:avLst/>
            <a:gdLst/>
            <a:ahLst/>
            <a:cxnLst/>
            <a:rect l="l" t="t" r="r" b="b"/>
            <a:pathLst>
              <a:path w="7939236" h="7939236">
                <a:moveTo>
                  <a:pt x="0" y="0"/>
                </a:moveTo>
                <a:lnTo>
                  <a:pt x="7939236" y="0"/>
                </a:lnTo>
                <a:lnTo>
                  <a:pt x="7939236" y="7939236"/>
                </a:lnTo>
                <a:lnTo>
                  <a:pt x="0" y="79392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60839" y="5143500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5"/>
                </a:lnTo>
                <a:lnTo>
                  <a:pt x="0" y="1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433377" y="8745306"/>
            <a:ext cx="4171950" cy="654083"/>
            <a:chOff x="0" y="0"/>
            <a:chExt cx="1098785" cy="1722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8785" cy="172269"/>
            </a:xfrm>
            <a:custGeom>
              <a:avLst/>
              <a:gdLst/>
              <a:ahLst/>
              <a:cxnLst/>
              <a:rect l="l" t="t" r="r" b="b"/>
              <a:pathLst>
                <a:path w="1098785" h="172269">
                  <a:moveTo>
                    <a:pt x="0" y="0"/>
                  </a:moveTo>
                  <a:lnTo>
                    <a:pt x="1098785" y="0"/>
                  </a:lnTo>
                  <a:lnTo>
                    <a:pt x="1098785" y="172269"/>
                  </a:lnTo>
                  <a:lnTo>
                    <a:pt x="0" y="1722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98785" cy="210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398883">
            <a:off x="3053336" y="8536547"/>
            <a:ext cx="2344691" cy="662375"/>
          </a:xfrm>
          <a:custGeom>
            <a:avLst/>
            <a:gdLst/>
            <a:ahLst/>
            <a:cxnLst/>
            <a:rect l="l" t="t" r="r" b="b"/>
            <a:pathLst>
              <a:path w="2344691" h="662375">
                <a:moveTo>
                  <a:pt x="0" y="0"/>
                </a:moveTo>
                <a:lnTo>
                  <a:pt x="2344691" y="0"/>
                </a:lnTo>
                <a:lnTo>
                  <a:pt x="2344691" y="662376"/>
                </a:lnTo>
                <a:lnTo>
                  <a:pt x="0" y="662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12" name="TextBox 12" descr="Important Notes"/>
          <p:cNvSpPr txBox="1"/>
          <p:nvPr/>
        </p:nvSpPr>
        <p:spPr>
          <a:xfrm>
            <a:off x="1959953" y="180050"/>
            <a:ext cx="15997622" cy="140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56"/>
              </a:lnSpc>
              <a:spcBef>
                <a:spcPct val="0"/>
              </a:spcBef>
            </a:pPr>
            <a:r>
              <a:rPr lang="en-US" sz="3826">
                <a:solidFill>
                  <a:srgbClr val="FFFFFF"/>
                </a:solidFill>
                <a:latin typeface="Arial Bold"/>
              </a:rPr>
              <a:t>How is political advertising funded in the U.S. and how can voters identify the funding source?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22007" y="1980090"/>
            <a:ext cx="7925350" cy="7925350"/>
          </a:xfrm>
          <a:custGeom>
            <a:avLst/>
            <a:gdLst/>
            <a:ahLst/>
            <a:cxnLst/>
            <a:rect l="l" t="t" r="r" b="b"/>
            <a:pathLst>
              <a:path w="7925350" h="7925350">
                <a:moveTo>
                  <a:pt x="0" y="0"/>
                </a:moveTo>
                <a:lnTo>
                  <a:pt x="7925350" y="0"/>
                </a:lnTo>
                <a:lnTo>
                  <a:pt x="7925350" y="7925350"/>
                </a:lnTo>
                <a:lnTo>
                  <a:pt x="0" y="792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60839" y="5143500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5"/>
                </a:lnTo>
                <a:lnTo>
                  <a:pt x="0" y="1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8" name="TextBox 8" descr="Important Notes"/>
          <p:cNvSpPr txBox="1"/>
          <p:nvPr/>
        </p:nvSpPr>
        <p:spPr>
          <a:xfrm>
            <a:off x="1959953" y="180050"/>
            <a:ext cx="15997622" cy="140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56"/>
              </a:lnSpc>
              <a:spcBef>
                <a:spcPct val="0"/>
              </a:spcBef>
            </a:pPr>
            <a:r>
              <a:rPr lang="en-US" sz="3826">
                <a:solidFill>
                  <a:srgbClr val="FFFFFF"/>
                </a:solidFill>
                <a:latin typeface="Arial Bold"/>
              </a:rPr>
              <a:t>How is political advertising funded in the U.S. and how can voters identify the funding source?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22007" y="1980090"/>
            <a:ext cx="7925350" cy="7925350"/>
          </a:xfrm>
          <a:custGeom>
            <a:avLst/>
            <a:gdLst/>
            <a:ahLst/>
            <a:cxnLst/>
            <a:rect l="l" t="t" r="r" b="b"/>
            <a:pathLst>
              <a:path w="7925350" h="7925350">
                <a:moveTo>
                  <a:pt x="0" y="0"/>
                </a:moveTo>
                <a:lnTo>
                  <a:pt x="7925350" y="0"/>
                </a:lnTo>
                <a:lnTo>
                  <a:pt x="7925350" y="7925350"/>
                </a:lnTo>
                <a:lnTo>
                  <a:pt x="0" y="79253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60839" y="5143500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5"/>
                </a:lnTo>
                <a:lnTo>
                  <a:pt x="0" y="1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7578616" y="9258300"/>
            <a:ext cx="4171950" cy="654083"/>
            <a:chOff x="0" y="0"/>
            <a:chExt cx="1098785" cy="17226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98785" cy="172269"/>
            </a:xfrm>
            <a:custGeom>
              <a:avLst/>
              <a:gdLst/>
              <a:ahLst/>
              <a:cxnLst/>
              <a:rect l="l" t="t" r="r" b="b"/>
              <a:pathLst>
                <a:path w="1098785" h="172269">
                  <a:moveTo>
                    <a:pt x="0" y="0"/>
                  </a:moveTo>
                  <a:lnTo>
                    <a:pt x="1098785" y="0"/>
                  </a:lnTo>
                  <a:lnTo>
                    <a:pt x="1098785" y="172269"/>
                  </a:lnTo>
                  <a:lnTo>
                    <a:pt x="0" y="17226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98785" cy="210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398883">
            <a:off x="3765003" y="8525518"/>
            <a:ext cx="3756971" cy="1061344"/>
          </a:xfrm>
          <a:custGeom>
            <a:avLst/>
            <a:gdLst/>
            <a:ahLst/>
            <a:cxnLst/>
            <a:rect l="l" t="t" r="r" b="b"/>
            <a:pathLst>
              <a:path w="3756971" h="1061344">
                <a:moveTo>
                  <a:pt x="0" y="0"/>
                </a:moveTo>
                <a:lnTo>
                  <a:pt x="3756971" y="0"/>
                </a:lnTo>
                <a:lnTo>
                  <a:pt x="3756971" y="1061345"/>
                </a:lnTo>
                <a:lnTo>
                  <a:pt x="0" y="10613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12" name="TextBox 12" descr="Important Notes"/>
          <p:cNvSpPr txBox="1"/>
          <p:nvPr/>
        </p:nvSpPr>
        <p:spPr>
          <a:xfrm>
            <a:off x="1959953" y="180050"/>
            <a:ext cx="15997622" cy="140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56"/>
              </a:lnSpc>
              <a:spcBef>
                <a:spcPct val="0"/>
              </a:spcBef>
            </a:pPr>
            <a:r>
              <a:rPr lang="en-US" sz="3826">
                <a:solidFill>
                  <a:srgbClr val="FFFFFF"/>
                </a:solidFill>
                <a:latin typeface="Arial Bold"/>
              </a:rPr>
              <a:t>How is political advertising funded in the U.S. and how can voters identify the funding source?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66703" y="2351180"/>
            <a:ext cx="14468323" cy="7234161"/>
          </a:xfrm>
          <a:custGeom>
            <a:avLst/>
            <a:gdLst/>
            <a:ahLst/>
            <a:cxnLst/>
            <a:rect l="l" t="t" r="r" b="b"/>
            <a:pathLst>
              <a:path w="14468323" h="7234161">
                <a:moveTo>
                  <a:pt x="0" y="0"/>
                </a:moveTo>
                <a:lnTo>
                  <a:pt x="14468323" y="0"/>
                </a:lnTo>
                <a:lnTo>
                  <a:pt x="14468323" y="7234161"/>
                </a:lnTo>
                <a:lnTo>
                  <a:pt x="0" y="723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32741" y="4509337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5"/>
                </a:lnTo>
                <a:lnTo>
                  <a:pt x="0" y="1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8" name="TextBox 8" descr="Important Notes"/>
          <p:cNvSpPr txBox="1"/>
          <p:nvPr/>
        </p:nvSpPr>
        <p:spPr>
          <a:xfrm>
            <a:off x="1959953" y="180050"/>
            <a:ext cx="15997622" cy="140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56"/>
              </a:lnSpc>
              <a:spcBef>
                <a:spcPct val="0"/>
              </a:spcBef>
            </a:pPr>
            <a:r>
              <a:rPr lang="en-US" sz="3826">
                <a:solidFill>
                  <a:srgbClr val="FFFFFF"/>
                </a:solidFill>
                <a:latin typeface="Arial Bold"/>
              </a:rPr>
              <a:t>How is political advertising funded in the U.S. and how can voters identify the funding source?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66703" y="2351180"/>
            <a:ext cx="14468323" cy="7234161"/>
          </a:xfrm>
          <a:custGeom>
            <a:avLst/>
            <a:gdLst/>
            <a:ahLst/>
            <a:cxnLst/>
            <a:rect l="l" t="t" r="r" b="b"/>
            <a:pathLst>
              <a:path w="14468323" h="7234161">
                <a:moveTo>
                  <a:pt x="0" y="0"/>
                </a:moveTo>
                <a:lnTo>
                  <a:pt x="14468323" y="0"/>
                </a:lnTo>
                <a:lnTo>
                  <a:pt x="14468323" y="7234161"/>
                </a:lnTo>
                <a:lnTo>
                  <a:pt x="0" y="723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32741" y="4509337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5"/>
                </a:lnTo>
                <a:lnTo>
                  <a:pt x="0" y="1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000979" y="2991497"/>
            <a:ext cx="6013140" cy="2630406"/>
            <a:chOff x="0" y="0"/>
            <a:chExt cx="1583708" cy="6927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3708" cy="692782"/>
            </a:xfrm>
            <a:custGeom>
              <a:avLst/>
              <a:gdLst/>
              <a:ahLst/>
              <a:cxnLst/>
              <a:rect l="l" t="t" r="r" b="b"/>
              <a:pathLst>
                <a:path w="1583708" h="692782">
                  <a:moveTo>
                    <a:pt x="0" y="0"/>
                  </a:moveTo>
                  <a:lnTo>
                    <a:pt x="1583708" y="0"/>
                  </a:lnTo>
                  <a:lnTo>
                    <a:pt x="1583708" y="692782"/>
                  </a:lnTo>
                  <a:lnTo>
                    <a:pt x="0" y="6927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583708" cy="730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725239" flipV="1">
            <a:off x="500297" y="3232846"/>
            <a:ext cx="2376193" cy="671274"/>
          </a:xfrm>
          <a:custGeom>
            <a:avLst/>
            <a:gdLst/>
            <a:ahLst/>
            <a:cxnLst/>
            <a:rect l="l" t="t" r="r" b="b"/>
            <a:pathLst>
              <a:path w="2376193" h="671274">
                <a:moveTo>
                  <a:pt x="0" y="671275"/>
                </a:moveTo>
                <a:lnTo>
                  <a:pt x="2376193" y="671275"/>
                </a:lnTo>
                <a:lnTo>
                  <a:pt x="2376193" y="0"/>
                </a:lnTo>
                <a:lnTo>
                  <a:pt x="0" y="0"/>
                </a:lnTo>
                <a:lnTo>
                  <a:pt x="0" y="67127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12" name="TextBox 12" descr="Important Notes"/>
          <p:cNvSpPr txBox="1"/>
          <p:nvPr/>
        </p:nvSpPr>
        <p:spPr>
          <a:xfrm>
            <a:off x="1959953" y="180050"/>
            <a:ext cx="15997622" cy="140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56"/>
              </a:lnSpc>
              <a:spcBef>
                <a:spcPct val="0"/>
              </a:spcBef>
            </a:pPr>
            <a:r>
              <a:rPr lang="en-US" sz="3826">
                <a:solidFill>
                  <a:srgbClr val="FFFFFF"/>
                </a:solidFill>
                <a:latin typeface="Arial Bold"/>
              </a:rPr>
              <a:t>How is political advertising funded in the U.S. and how can voters identify the funding source?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79806" y="9542023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66703" y="2351180"/>
            <a:ext cx="14468323" cy="7234161"/>
          </a:xfrm>
          <a:custGeom>
            <a:avLst/>
            <a:gdLst/>
            <a:ahLst/>
            <a:cxnLst/>
            <a:rect l="l" t="t" r="r" b="b"/>
            <a:pathLst>
              <a:path w="14468323" h="7234161">
                <a:moveTo>
                  <a:pt x="0" y="0"/>
                </a:moveTo>
                <a:lnTo>
                  <a:pt x="14468323" y="0"/>
                </a:lnTo>
                <a:lnTo>
                  <a:pt x="14468323" y="7234161"/>
                </a:lnTo>
                <a:lnTo>
                  <a:pt x="0" y="723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32741" y="4509337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5"/>
                </a:lnTo>
                <a:lnTo>
                  <a:pt x="0" y="1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8" name="TextBox 8" descr="Important Notes"/>
          <p:cNvSpPr txBox="1"/>
          <p:nvPr/>
        </p:nvSpPr>
        <p:spPr>
          <a:xfrm>
            <a:off x="1959953" y="180050"/>
            <a:ext cx="15997622" cy="140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56"/>
              </a:lnSpc>
              <a:spcBef>
                <a:spcPct val="0"/>
              </a:spcBef>
            </a:pPr>
            <a:r>
              <a:rPr lang="en-US" sz="3826">
                <a:solidFill>
                  <a:srgbClr val="FFFFFF"/>
                </a:solidFill>
                <a:latin typeface="Arial Bold"/>
              </a:rPr>
              <a:t>How is political advertising funded in the U.S. and how can voters identify the funding source?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9806" y="9648112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466703" y="2351180"/>
            <a:ext cx="14468323" cy="7234161"/>
          </a:xfrm>
          <a:custGeom>
            <a:avLst/>
            <a:gdLst/>
            <a:ahLst/>
            <a:cxnLst/>
            <a:rect l="l" t="t" r="r" b="b"/>
            <a:pathLst>
              <a:path w="14468323" h="7234161">
                <a:moveTo>
                  <a:pt x="0" y="0"/>
                </a:moveTo>
                <a:lnTo>
                  <a:pt x="14468323" y="0"/>
                </a:lnTo>
                <a:lnTo>
                  <a:pt x="14468323" y="7234161"/>
                </a:lnTo>
                <a:lnTo>
                  <a:pt x="0" y="7234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32741" y="4509337"/>
            <a:ext cx="1876425" cy="1876425"/>
          </a:xfrm>
          <a:custGeom>
            <a:avLst/>
            <a:gdLst/>
            <a:ahLst/>
            <a:cxnLst/>
            <a:rect l="l" t="t" r="r" b="b"/>
            <a:pathLst>
              <a:path w="1876425" h="1876425">
                <a:moveTo>
                  <a:pt x="0" y="0"/>
                </a:moveTo>
                <a:lnTo>
                  <a:pt x="1876425" y="0"/>
                </a:lnTo>
                <a:lnTo>
                  <a:pt x="1876425" y="1876425"/>
                </a:lnTo>
                <a:lnTo>
                  <a:pt x="0" y="18764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8" name="TextBox 8" descr="Important Notes"/>
          <p:cNvSpPr txBox="1"/>
          <p:nvPr/>
        </p:nvSpPr>
        <p:spPr>
          <a:xfrm>
            <a:off x="1959953" y="180050"/>
            <a:ext cx="15997622" cy="1407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56"/>
              </a:lnSpc>
              <a:spcBef>
                <a:spcPct val="0"/>
              </a:spcBef>
            </a:pPr>
            <a:r>
              <a:rPr lang="en-US" sz="3826">
                <a:solidFill>
                  <a:srgbClr val="FFFFFF"/>
                </a:solidFill>
                <a:latin typeface="Arial Bold"/>
              </a:rPr>
              <a:t>How is political advertising funded in the U.S. and how can voters identify the funding source?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3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988112" y="2351180"/>
            <a:ext cx="3946914" cy="1042591"/>
            <a:chOff x="0" y="0"/>
            <a:chExt cx="1039516" cy="2745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39516" cy="274592"/>
            </a:xfrm>
            <a:custGeom>
              <a:avLst/>
              <a:gdLst/>
              <a:ahLst/>
              <a:cxnLst/>
              <a:rect l="l" t="t" r="r" b="b"/>
              <a:pathLst>
                <a:path w="1039516" h="274592">
                  <a:moveTo>
                    <a:pt x="0" y="0"/>
                  </a:moveTo>
                  <a:lnTo>
                    <a:pt x="1039516" y="0"/>
                  </a:lnTo>
                  <a:lnTo>
                    <a:pt x="1039516" y="274592"/>
                  </a:lnTo>
                  <a:lnTo>
                    <a:pt x="0" y="2745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sq">
              <a:solidFill>
                <a:srgbClr val="FF552E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039516" cy="312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6886531" flipV="1">
            <a:off x="15091763" y="4725465"/>
            <a:ext cx="2959542" cy="836071"/>
          </a:xfrm>
          <a:custGeom>
            <a:avLst/>
            <a:gdLst/>
            <a:ahLst/>
            <a:cxnLst/>
            <a:rect l="l" t="t" r="r" b="b"/>
            <a:pathLst>
              <a:path w="2959542" h="836071">
                <a:moveTo>
                  <a:pt x="0" y="836070"/>
                </a:moveTo>
                <a:lnTo>
                  <a:pt x="2959542" y="836070"/>
                </a:lnTo>
                <a:lnTo>
                  <a:pt x="2959542" y="0"/>
                </a:lnTo>
                <a:lnTo>
                  <a:pt x="0" y="0"/>
                </a:lnTo>
                <a:lnTo>
                  <a:pt x="0" y="83607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79806" y="9648112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000000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2807291"/>
            <a:ext cx="16353271" cy="5165552"/>
            <a:chOff x="0" y="0"/>
            <a:chExt cx="21804361" cy="688740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23" r="56238" b="6687"/>
            <a:stretch>
              <a:fillRect/>
            </a:stretch>
          </p:blipFill>
          <p:spPr>
            <a:xfrm>
              <a:off x="0" y="0"/>
              <a:ext cx="5355840" cy="688740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079" r="24079"/>
            <a:stretch>
              <a:fillRect/>
            </a:stretch>
          </p:blipFill>
          <p:spPr>
            <a:xfrm>
              <a:off x="5482840" y="0"/>
              <a:ext cx="5355840" cy="688740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8634" r="19524"/>
            <a:stretch>
              <a:fillRect/>
            </a:stretch>
          </p:blipFill>
          <p:spPr>
            <a:xfrm>
              <a:off x="10965681" y="0"/>
              <a:ext cx="5355840" cy="688740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7134" b="7134"/>
            <a:stretch>
              <a:fillRect/>
            </a:stretch>
          </p:blipFill>
          <p:spPr>
            <a:xfrm>
              <a:off x="16448521" y="0"/>
              <a:ext cx="5355840" cy="6887403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000063"/>
                </a:solidFill>
                <a:latin typeface="Arial Bold"/>
              </a:rPr>
              <a:t>How do we learn about political candidates?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22608" y="8435436"/>
            <a:ext cx="2467793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Advertising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47027" y="8435436"/>
            <a:ext cx="4258308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News and debates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05335" y="8435436"/>
            <a:ext cx="4021825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Other people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360146" y="8435436"/>
            <a:ext cx="4021825" cy="52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2900">
                <a:solidFill>
                  <a:srgbClr val="000000"/>
                </a:solidFill>
                <a:latin typeface="Arial Bold"/>
              </a:rPr>
              <a:t>Social media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5997622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1"/>
              </a:lnSpc>
              <a:spcBef>
                <a:spcPct val="0"/>
              </a:spcBef>
            </a:pPr>
            <a:r>
              <a:rPr lang="en-US" sz="4929">
                <a:solidFill>
                  <a:srgbClr val="FFFFFF"/>
                </a:solidFill>
                <a:latin typeface="Arial Bold"/>
              </a:rPr>
              <a:t>How is political advertising regulated in the U.S.?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4</a:t>
            </a:r>
          </a:p>
        </p:txBody>
      </p:sp>
      <p:sp>
        <p:nvSpPr>
          <p:cNvPr id="8" name="TextBox 8" descr="Important Notes"/>
          <p:cNvSpPr txBox="1"/>
          <p:nvPr/>
        </p:nvSpPr>
        <p:spPr>
          <a:xfrm>
            <a:off x="192373" y="2311296"/>
            <a:ext cx="5906549" cy="5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999">
                <a:solidFill>
                  <a:srgbClr val="000063"/>
                </a:solidFill>
                <a:latin typeface="Arial Bold"/>
              </a:rPr>
              <a:t>COMMERCIAL ADVERTISING</a:t>
            </a:r>
          </a:p>
        </p:txBody>
      </p:sp>
      <p:sp>
        <p:nvSpPr>
          <p:cNvPr id="9" name="Freeform 9"/>
          <p:cNvSpPr/>
          <p:nvPr/>
        </p:nvSpPr>
        <p:spPr>
          <a:xfrm>
            <a:off x="1800102" y="3217604"/>
            <a:ext cx="2691091" cy="2691091"/>
          </a:xfrm>
          <a:custGeom>
            <a:avLst/>
            <a:gdLst/>
            <a:ahLst/>
            <a:cxnLst/>
            <a:rect l="l" t="t" r="r" b="b"/>
            <a:pathLst>
              <a:path w="2691091" h="2691091">
                <a:moveTo>
                  <a:pt x="0" y="0"/>
                </a:moveTo>
                <a:lnTo>
                  <a:pt x="2691090" y="0"/>
                </a:lnTo>
                <a:lnTo>
                  <a:pt x="2691090" y="2691091"/>
                </a:lnTo>
                <a:lnTo>
                  <a:pt x="0" y="26910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5997622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1"/>
              </a:lnSpc>
              <a:spcBef>
                <a:spcPct val="0"/>
              </a:spcBef>
            </a:pPr>
            <a:r>
              <a:rPr lang="en-US" sz="4929">
                <a:solidFill>
                  <a:srgbClr val="FFFFFF"/>
                </a:solidFill>
                <a:latin typeface="Arial Bold"/>
              </a:rPr>
              <a:t>How is political advertising regulated in the U.S.?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4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86592" y="3501886"/>
            <a:ext cx="5661358" cy="2160626"/>
            <a:chOff x="0" y="0"/>
            <a:chExt cx="1491057" cy="5690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1057" cy="569054"/>
            </a:xfrm>
            <a:custGeom>
              <a:avLst/>
              <a:gdLst/>
              <a:ahLst/>
              <a:cxnLst/>
              <a:rect l="l" t="t" r="r" b="b"/>
              <a:pathLst>
                <a:path w="1491057" h="569054">
                  <a:moveTo>
                    <a:pt x="69743" y="0"/>
                  </a:moveTo>
                  <a:lnTo>
                    <a:pt x="1421315" y="0"/>
                  </a:lnTo>
                  <a:cubicBezTo>
                    <a:pt x="1459833" y="0"/>
                    <a:pt x="1491057" y="31225"/>
                    <a:pt x="1491057" y="69743"/>
                  </a:cubicBezTo>
                  <a:lnTo>
                    <a:pt x="1491057" y="499311"/>
                  </a:lnTo>
                  <a:cubicBezTo>
                    <a:pt x="1491057" y="517808"/>
                    <a:pt x="1483710" y="535547"/>
                    <a:pt x="1470630" y="548627"/>
                  </a:cubicBezTo>
                  <a:cubicBezTo>
                    <a:pt x="1457551" y="561706"/>
                    <a:pt x="1439812" y="569054"/>
                    <a:pt x="1421315" y="569054"/>
                  </a:cubicBezTo>
                  <a:lnTo>
                    <a:pt x="69743" y="569054"/>
                  </a:lnTo>
                  <a:cubicBezTo>
                    <a:pt x="31225" y="569054"/>
                    <a:pt x="0" y="537829"/>
                    <a:pt x="0" y="499311"/>
                  </a:cubicBezTo>
                  <a:lnTo>
                    <a:pt x="0" y="69743"/>
                  </a:lnTo>
                  <a:cubicBezTo>
                    <a:pt x="0" y="31225"/>
                    <a:pt x="31225" y="0"/>
                    <a:pt x="69743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91057" cy="645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114906" y="4077423"/>
            <a:ext cx="4832994" cy="90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 Bold"/>
              </a:rPr>
              <a:t>Federal Trade Commission</a:t>
            </a:r>
          </a:p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"/>
              </a:rPr>
              <a:t>TRUTH IN ADVERTISING LAWS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4491192" y="4563149"/>
            <a:ext cx="2195400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Box 13" descr="Important Notes"/>
          <p:cNvSpPr txBox="1"/>
          <p:nvPr/>
        </p:nvSpPr>
        <p:spPr>
          <a:xfrm>
            <a:off x="192373" y="2311296"/>
            <a:ext cx="5906549" cy="5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999">
                <a:solidFill>
                  <a:srgbClr val="000063"/>
                </a:solidFill>
                <a:latin typeface="Arial Bold"/>
              </a:rPr>
              <a:t>COMMERCIAL ADVERTISING</a:t>
            </a:r>
          </a:p>
        </p:txBody>
      </p:sp>
      <p:sp>
        <p:nvSpPr>
          <p:cNvPr id="14" name="TextBox 14" descr="Important Notes"/>
          <p:cNvSpPr txBox="1"/>
          <p:nvPr/>
        </p:nvSpPr>
        <p:spPr>
          <a:xfrm>
            <a:off x="7626710" y="2292287"/>
            <a:ext cx="3688061" cy="58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5757"/>
                </a:solidFill>
                <a:latin typeface="Arial Bold"/>
              </a:rPr>
              <a:t>REGULATION</a:t>
            </a:r>
          </a:p>
        </p:txBody>
      </p:sp>
      <p:sp>
        <p:nvSpPr>
          <p:cNvPr id="15" name="Freeform 15"/>
          <p:cNvSpPr/>
          <p:nvPr/>
        </p:nvSpPr>
        <p:spPr>
          <a:xfrm>
            <a:off x="1800102" y="3217604"/>
            <a:ext cx="2691091" cy="2691091"/>
          </a:xfrm>
          <a:custGeom>
            <a:avLst/>
            <a:gdLst/>
            <a:ahLst/>
            <a:cxnLst/>
            <a:rect l="l" t="t" r="r" b="b"/>
            <a:pathLst>
              <a:path w="2691091" h="2691091">
                <a:moveTo>
                  <a:pt x="0" y="0"/>
                </a:moveTo>
                <a:lnTo>
                  <a:pt x="2691090" y="0"/>
                </a:lnTo>
                <a:lnTo>
                  <a:pt x="2691090" y="2691091"/>
                </a:lnTo>
                <a:lnTo>
                  <a:pt x="0" y="26910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5997622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1"/>
              </a:lnSpc>
              <a:spcBef>
                <a:spcPct val="0"/>
              </a:spcBef>
            </a:pPr>
            <a:r>
              <a:rPr lang="en-US" sz="4929">
                <a:solidFill>
                  <a:srgbClr val="FFFFFF"/>
                </a:solidFill>
                <a:latin typeface="Arial Bold"/>
              </a:rPr>
              <a:t>How is political advertising regulated in the U.S.?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4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86592" y="3501886"/>
            <a:ext cx="5661358" cy="2160626"/>
            <a:chOff x="0" y="0"/>
            <a:chExt cx="1491057" cy="5690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1057" cy="569054"/>
            </a:xfrm>
            <a:custGeom>
              <a:avLst/>
              <a:gdLst/>
              <a:ahLst/>
              <a:cxnLst/>
              <a:rect l="l" t="t" r="r" b="b"/>
              <a:pathLst>
                <a:path w="1491057" h="569054">
                  <a:moveTo>
                    <a:pt x="69743" y="0"/>
                  </a:moveTo>
                  <a:lnTo>
                    <a:pt x="1421315" y="0"/>
                  </a:lnTo>
                  <a:cubicBezTo>
                    <a:pt x="1459833" y="0"/>
                    <a:pt x="1491057" y="31225"/>
                    <a:pt x="1491057" y="69743"/>
                  </a:cubicBezTo>
                  <a:lnTo>
                    <a:pt x="1491057" y="499311"/>
                  </a:lnTo>
                  <a:cubicBezTo>
                    <a:pt x="1491057" y="517808"/>
                    <a:pt x="1483710" y="535547"/>
                    <a:pt x="1470630" y="548627"/>
                  </a:cubicBezTo>
                  <a:cubicBezTo>
                    <a:pt x="1457551" y="561706"/>
                    <a:pt x="1439812" y="569054"/>
                    <a:pt x="1421315" y="569054"/>
                  </a:cubicBezTo>
                  <a:lnTo>
                    <a:pt x="69743" y="569054"/>
                  </a:lnTo>
                  <a:cubicBezTo>
                    <a:pt x="31225" y="569054"/>
                    <a:pt x="0" y="537829"/>
                    <a:pt x="0" y="499311"/>
                  </a:cubicBezTo>
                  <a:lnTo>
                    <a:pt x="0" y="69743"/>
                  </a:lnTo>
                  <a:cubicBezTo>
                    <a:pt x="0" y="31225"/>
                    <a:pt x="31225" y="0"/>
                    <a:pt x="69743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91057" cy="645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114906" y="4077423"/>
            <a:ext cx="4832994" cy="90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 Bold"/>
              </a:rPr>
              <a:t>Federal Trade Commission</a:t>
            </a:r>
          </a:p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"/>
              </a:rPr>
              <a:t>TRUTH IN ADVERTISING LAWS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820217" y="3713455"/>
            <a:ext cx="4137358" cy="1661288"/>
            <a:chOff x="0" y="0"/>
            <a:chExt cx="5516478" cy="221505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516478" cy="2215050"/>
              <a:chOff x="0" y="0"/>
              <a:chExt cx="1089675" cy="43754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089675" cy="437541"/>
              </a:xfrm>
              <a:custGeom>
                <a:avLst/>
                <a:gdLst/>
                <a:ahLst/>
                <a:cxnLst/>
                <a:rect l="l" t="t" r="r" b="b"/>
                <a:pathLst>
                  <a:path w="1089675" h="437541">
                    <a:moveTo>
                      <a:pt x="95432" y="0"/>
                    </a:moveTo>
                    <a:lnTo>
                      <a:pt x="994242" y="0"/>
                    </a:lnTo>
                    <a:cubicBezTo>
                      <a:pt x="1019552" y="0"/>
                      <a:pt x="1043826" y="10054"/>
                      <a:pt x="1061723" y="27951"/>
                    </a:cubicBezTo>
                    <a:cubicBezTo>
                      <a:pt x="1079620" y="45849"/>
                      <a:pt x="1089675" y="70122"/>
                      <a:pt x="1089675" y="95432"/>
                    </a:cubicBezTo>
                    <a:lnTo>
                      <a:pt x="1089675" y="342108"/>
                    </a:lnTo>
                    <a:cubicBezTo>
                      <a:pt x="1089675" y="367419"/>
                      <a:pt x="1079620" y="391692"/>
                      <a:pt x="1061723" y="409589"/>
                    </a:cubicBezTo>
                    <a:cubicBezTo>
                      <a:pt x="1043826" y="427486"/>
                      <a:pt x="1019552" y="437541"/>
                      <a:pt x="994242" y="437541"/>
                    </a:cubicBezTo>
                    <a:lnTo>
                      <a:pt x="95432" y="437541"/>
                    </a:lnTo>
                    <a:cubicBezTo>
                      <a:pt x="70122" y="437541"/>
                      <a:pt x="45849" y="427486"/>
                      <a:pt x="27951" y="409589"/>
                    </a:cubicBezTo>
                    <a:cubicBezTo>
                      <a:pt x="10054" y="391692"/>
                      <a:pt x="0" y="367419"/>
                      <a:pt x="0" y="342108"/>
                    </a:cubicBezTo>
                    <a:lnTo>
                      <a:pt x="0" y="95432"/>
                    </a:lnTo>
                    <a:cubicBezTo>
                      <a:pt x="0" y="70122"/>
                      <a:pt x="10054" y="45849"/>
                      <a:pt x="27951" y="27951"/>
                    </a:cubicBezTo>
                    <a:cubicBezTo>
                      <a:pt x="45849" y="10054"/>
                      <a:pt x="70122" y="0"/>
                      <a:pt x="95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76200"/>
                <a:ext cx="1089675" cy="5137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 descr="The clients represent different challenges but each requires knowing who your audience is, what they want or need, and how to talk to them."/>
            <p:cNvSpPr txBox="1"/>
            <p:nvPr/>
          </p:nvSpPr>
          <p:spPr>
            <a:xfrm>
              <a:off x="677669" y="444500"/>
              <a:ext cx="4161140" cy="1340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FFFFFF"/>
                  </a:solidFill>
                  <a:latin typeface="Arial Bold"/>
                </a:rPr>
                <a:t>Truthful commercial ads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>
            <a:off x="4491192" y="4563149"/>
            <a:ext cx="2195400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V="1">
            <a:off x="12347951" y="4544099"/>
            <a:ext cx="147226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 descr="Important Notes"/>
          <p:cNvSpPr txBox="1"/>
          <p:nvPr/>
        </p:nvSpPr>
        <p:spPr>
          <a:xfrm>
            <a:off x="192373" y="2311296"/>
            <a:ext cx="5906549" cy="5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999">
                <a:solidFill>
                  <a:srgbClr val="000063"/>
                </a:solidFill>
                <a:latin typeface="Arial Bold"/>
              </a:rPr>
              <a:t>COMMERCIAL ADVERTISING</a:t>
            </a:r>
          </a:p>
        </p:txBody>
      </p:sp>
      <p:sp>
        <p:nvSpPr>
          <p:cNvPr id="20" name="TextBox 20" descr="Important Notes"/>
          <p:cNvSpPr txBox="1"/>
          <p:nvPr/>
        </p:nvSpPr>
        <p:spPr>
          <a:xfrm>
            <a:off x="7626710" y="2292287"/>
            <a:ext cx="3688061" cy="58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5757"/>
                </a:solidFill>
                <a:latin typeface="Arial Bold"/>
              </a:rPr>
              <a:t>REGULATION</a:t>
            </a:r>
          </a:p>
        </p:txBody>
      </p:sp>
      <p:sp>
        <p:nvSpPr>
          <p:cNvPr id="21" name="Freeform 21"/>
          <p:cNvSpPr/>
          <p:nvPr/>
        </p:nvSpPr>
        <p:spPr>
          <a:xfrm>
            <a:off x="1800102" y="3217604"/>
            <a:ext cx="2691091" cy="2691091"/>
          </a:xfrm>
          <a:custGeom>
            <a:avLst/>
            <a:gdLst/>
            <a:ahLst/>
            <a:cxnLst/>
            <a:rect l="l" t="t" r="r" b="b"/>
            <a:pathLst>
              <a:path w="2691091" h="2691091">
                <a:moveTo>
                  <a:pt x="0" y="0"/>
                </a:moveTo>
                <a:lnTo>
                  <a:pt x="2691090" y="0"/>
                </a:lnTo>
                <a:lnTo>
                  <a:pt x="2691090" y="2691091"/>
                </a:lnTo>
                <a:lnTo>
                  <a:pt x="0" y="26910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 descr="Important Notes"/>
          <p:cNvSpPr txBox="1"/>
          <p:nvPr/>
        </p:nvSpPr>
        <p:spPr>
          <a:xfrm>
            <a:off x="14044865" y="2301771"/>
            <a:ext cx="3688061" cy="58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 Bold"/>
              </a:rPr>
              <a:t>RESULT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5997622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1"/>
              </a:lnSpc>
              <a:spcBef>
                <a:spcPct val="0"/>
              </a:spcBef>
            </a:pPr>
            <a:r>
              <a:rPr lang="en-US" sz="4929">
                <a:solidFill>
                  <a:srgbClr val="FFFFFF"/>
                </a:solidFill>
                <a:latin typeface="Arial Bold"/>
              </a:rPr>
              <a:t>How is political advertising regulated in the U.S.?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4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86592" y="3501886"/>
            <a:ext cx="5661358" cy="2160626"/>
            <a:chOff x="0" y="0"/>
            <a:chExt cx="1491057" cy="5690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1057" cy="569054"/>
            </a:xfrm>
            <a:custGeom>
              <a:avLst/>
              <a:gdLst/>
              <a:ahLst/>
              <a:cxnLst/>
              <a:rect l="l" t="t" r="r" b="b"/>
              <a:pathLst>
                <a:path w="1491057" h="569054">
                  <a:moveTo>
                    <a:pt x="69743" y="0"/>
                  </a:moveTo>
                  <a:lnTo>
                    <a:pt x="1421315" y="0"/>
                  </a:lnTo>
                  <a:cubicBezTo>
                    <a:pt x="1459833" y="0"/>
                    <a:pt x="1491057" y="31225"/>
                    <a:pt x="1491057" y="69743"/>
                  </a:cubicBezTo>
                  <a:lnTo>
                    <a:pt x="1491057" y="499311"/>
                  </a:lnTo>
                  <a:cubicBezTo>
                    <a:pt x="1491057" y="517808"/>
                    <a:pt x="1483710" y="535547"/>
                    <a:pt x="1470630" y="548627"/>
                  </a:cubicBezTo>
                  <a:cubicBezTo>
                    <a:pt x="1457551" y="561706"/>
                    <a:pt x="1439812" y="569054"/>
                    <a:pt x="1421315" y="569054"/>
                  </a:cubicBezTo>
                  <a:lnTo>
                    <a:pt x="69743" y="569054"/>
                  </a:lnTo>
                  <a:cubicBezTo>
                    <a:pt x="31225" y="569054"/>
                    <a:pt x="0" y="537829"/>
                    <a:pt x="0" y="499311"/>
                  </a:cubicBezTo>
                  <a:lnTo>
                    <a:pt x="0" y="69743"/>
                  </a:lnTo>
                  <a:cubicBezTo>
                    <a:pt x="0" y="31225"/>
                    <a:pt x="31225" y="0"/>
                    <a:pt x="69743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91057" cy="645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114906" y="4077423"/>
            <a:ext cx="4832994" cy="90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 Bold"/>
              </a:rPr>
              <a:t>Federal Trade Commission</a:t>
            </a:r>
          </a:p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"/>
              </a:rPr>
              <a:t>TRUTH IN ADVERTISING LAWS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820217" y="3713455"/>
            <a:ext cx="4137358" cy="1661288"/>
            <a:chOff x="0" y="0"/>
            <a:chExt cx="5516478" cy="221505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516478" cy="2215050"/>
              <a:chOff x="0" y="0"/>
              <a:chExt cx="1089675" cy="43754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089675" cy="437541"/>
              </a:xfrm>
              <a:custGeom>
                <a:avLst/>
                <a:gdLst/>
                <a:ahLst/>
                <a:cxnLst/>
                <a:rect l="l" t="t" r="r" b="b"/>
                <a:pathLst>
                  <a:path w="1089675" h="437541">
                    <a:moveTo>
                      <a:pt x="95432" y="0"/>
                    </a:moveTo>
                    <a:lnTo>
                      <a:pt x="994242" y="0"/>
                    </a:lnTo>
                    <a:cubicBezTo>
                      <a:pt x="1019552" y="0"/>
                      <a:pt x="1043826" y="10054"/>
                      <a:pt x="1061723" y="27951"/>
                    </a:cubicBezTo>
                    <a:cubicBezTo>
                      <a:pt x="1079620" y="45849"/>
                      <a:pt x="1089675" y="70122"/>
                      <a:pt x="1089675" y="95432"/>
                    </a:cubicBezTo>
                    <a:lnTo>
                      <a:pt x="1089675" y="342108"/>
                    </a:lnTo>
                    <a:cubicBezTo>
                      <a:pt x="1089675" y="367419"/>
                      <a:pt x="1079620" y="391692"/>
                      <a:pt x="1061723" y="409589"/>
                    </a:cubicBezTo>
                    <a:cubicBezTo>
                      <a:pt x="1043826" y="427486"/>
                      <a:pt x="1019552" y="437541"/>
                      <a:pt x="994242" y="437541"/>
                    </a:cubicBezTo>
                    <a:lnTo>
                      <a:pt x="95432" y="437541"/>
                    </a:lnTo>
                    <a:cubicBezTo>
                      <a:pt x="70122" y="437541"/>
                      <a:pt x="45849" y="427486"/>
                      <a:pt x="27951" y="409589"/>
                    </a:cubicBezTo>
                    <a:cubicBezTo>
                      <a:pt x="10054" y="391692"/>
                      <a:pt x="0" y="367419"/>
                      <a:pt x="0" y="342108"/>
                    </a:cubicBezTo>
                    <a:lnTo>
                      <a:pt x="0" y="95432"/>
                    </a:lnTo>
                    <a:cubicBezTo>
                      <a:pt x="0" y="70122"/>
                      <a:pt x="10054" y="45849"/>
                      <a:pt x="27951" y="27951"/>
                    </a:cubicBezTo>
                    <a:cubicBezTo>
                      <a:pt x="45849" y="10054"/>
                      <a:pt x="70122" y="0"/>
                      <a:pt x="95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76200"/>
                <a:ext cx="1089675" cy="5137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 descr="The clients represent different challenges but each requires knowing who your audience is, what they want or need, and how to talk to them."/>
            <p:cNvSpPr txBox="1"/>
            <p:nvPr/>
          </p:nvSpPr>
          <p:spPr>
            <a:xfrm>
              <a:off x="677669" y="444500"/>
              <a:ext cx="4161140" cy="1340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FFFFFF"/>
                  </a:solidFill>
                  <a:latin typeface="Arial Bold"/>
                </a:rPr>
                <a:t>Truthful commercial ads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>
            <a:off x="4491192" y="4563149"/>
            <a:ext cx="2195400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V="1">
            <a:off x="12347951" y="4544099"/>
            <a:ext cx="147226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 descr="Important Notes"/>
          <p:cNvSpPr txBox="1"/>
          <p:nvPr/>
        </p:nvSpPr>
        <p:spPr>
          <a:xfrm>
            <a:off x="192373" y="2311296"/>
            <a:ext cx="5906549" cy="5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999">
                <a:solidFill>
                  <a:srgbClr val="000063"/>
                </a:solidFill>
                <a:latin typeface="Arial Bold"/>
              </a:rPr>
              <a:t>COMMERCIAL ADVERTISING</a:t>
            </a:r>
          </a:p>
        </p:txBody>
      </p:sp>
      <p:sp>
        <p:nvSpPr>
          <p:cNvPr id="20" name="TextBox 20" descr="Important Notes"/>
          <p:cNvSpPr txBox="1"/>
          <p:nvPr/>
        </p:nvSpPr>
        <p:spPr>
          <a:xfrm>
            <a:off x="7626710" y="2292287"/>
            <a:ext cx="3688061" cy="58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5757"/>
                </a:solidFill>
                <a:latin typeface="Arial Bold"/>
              </a:rPr>
              <a:t>REGULATION</a:t>
            </a:r>
          </a:p>
        </p:txBody>
      </p:sp>
      <p:sp>
        <p:nvSpPr>
          <p:cNvPr id="21" name="Freeform 21"/>
          <p:cNvSpPr/>
          <p:nvPr/>
        </p:nvSpPr>
        <p:spPr>
          <a:xfrm>
            <a:off x="1800102" y="3217604"/>
            <a:ext cx="2691091" cy="2691091"/>
          </a:xfrm>
          <a:custGeom>
            <a:avLst/>
            <a:gdLst/>
            <a:ahLst/>
            <a:cxnLst/>
            <a:rect l="l" t="t" r="r" b="b"/>
            <a:pathLst>
              <a:path w="2691091" h="2691091">
                <a:moveTo>
                  <a:pt x="0" y="0"/>
                </a:moveTo>
                <a:lnTo>
                  <a:pt x="2691090" y="0"/>
                </a:lnTo>
                <a:lnTo>
                  <a:pt x="2691090" y="2691091"/>
                </a:lnTo>
                <a:lnTo>
                  <a:pt x="0" y="26910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 descr="Important Notes"/>
          <p:cNvSpPr txBox="1"/>
          <p:nvPr/>
        </p:nvSpPr>
        <p:spPr>
          <a:xfrm>
            <a:off x="192373" y="6137295"/>
            <a:ext cx="5906549" cy="5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999">
                <a:solidFill>
                  <a:srgbClr val="000063"/>
                </a:solidFill>
                <a:latin typeface="Arial Bold"/>
              </a:rPr>
              <a:t>POLITICAL ADVERTISING</a:t>
            </a:r>
          </a:p>
        </p:txBody>
      </p:sp>
      <p:sp>
        <p:nvSpPr>
          <p:cNvPr id="23" name="TextBox 23" descr="Important Notes"/>
          <p:cNvSpPr txBox="1"/>
          <p:nvPr/>
        </p:nvSpPr>
        <p:spPr>
          <a:xfrm>
            <a:off x="14044865" y="2301771"/>
            <a:ext cx="3688061" cy="58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 Bold"/>
              </a:rPr>
              <a:t>RESULT</a:t>
            </a:r>
          </a:p>
        </p:txBody>
      </p:sp>
      <p:sp>
        <p:nvSpPr>
          <p:cNvPr id="24" name="Freeform 24"/>
          <p:cNvSpPr/>
          <p:nvPr/>
        </p:nvSpPr>
        <p:spPr>
          <a:xfrm>
            <a:off x="1800102" y="7042195"/>
            <a:ext cx="2673999" cy="2673999"/>
          </a:xfrm>
          <a:custGeom>
            <a:avLst/>
            <a:gdLst/>
            <a:ahLst/>
            <a:cxnLst/>
            <a:rect l="l" t="t" r="r" b="b"/>
            <a:pathLst>
              <a:path w="2673999" h="2673999">
                <a:moveTo>
                  <a:pt x="0" y="0"/>
                </a:moveTo>
                <a:lnTo>
                  <a:pt x="2673999" y="0"/>
                </a:lnTo>
                <a:lnTo>
                  <a:pt x="2673999" y="2673999"/>
                </a:lnTo>
                <a:lnTo>
                  <a:pt x="0" y="2673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7775373" y="9855233"/>
            <a:ext cx="364405" cy="355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99"/>
              </a:lnSpc>
            </a:pPr>
            <a:r>
              <a:rPr lang="en-US" sz="1999">
                <a:solidFill>
                  <a:srgbClr val="FFFFFF"/>
                </a:solidFill>
                <a:latin typeface="Arial"/>
              </a:rPr>
              <a:t>6</a:t>
            </a:r>
          </a:p>
        </p:txBody>
      </p:sp>
      <p:sp>
        <p:nvSpPr>
          <p:cNvPr id="6" name="TextBox 6" descr="Important Notes"/>
          <p:cNvSpPr txBox="1"/>
          <p:nvPr/>
        </p:nvSpPr>
        <p:spPr>
          <a:xfrm>
            <a:off x="1959953" y="343217"/>
            <a:ext cx="15997622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1"/>
              </a:lnSpc>
              <a:spcBef>
                <a:spcPct val="0"/>
              </a:spcBef>
            </a:pPr>
            <a:r>
              <a:rPr lang="en-US" sz="4929">
                <a:solidFill>
                  <a:srgbClr val="FFFFFF"/>
                </a:solidFill>
                <a:latin typeface="Arial Bold"/>
              </a:rPr>
              <a:t>How is political advertising regulated in the U.S.?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4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86592" y="3501886"/>
            <a:ext cx="5661358" cy="2160626"/>
            <a:chOff x="0" y="0"/>
            <a:chExt cx="1491057" cy="5690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91057" cy="569054"/>
            </a:xfrm>
            <a:custGeom>
              <a:avLst/>
              <a:gdLst/>
              <a:ahLst/>
              <a:cxnLst/>
              <a:rect l="l" t="t" r="r" b="b"/>
              <a:pathLst>
                <a:path w="1491057" h="569054">
                  <a:moveTo>
                    <a:pt x="69743" y="0"/>
                  </a:moveTo>
                  <a:lnTo>
                    <a:pt x="1421315" y="0"/>
                  </a:lnTo>
                  <a:cubicBezTo>
                    <a:pt x="1459833" y="0"/>
                    <a:pt x="1491057" y="31225"/>
                    <a:pt x="1491057" y="69743"/>
                  </a:cubicBezTo>
                  <a:lnTo>
                    <a:pt x="1491057" y="499311"/>
                  </a:lnTo>
                  <a:cubicBezTo>
                    <a:pt x="1491057" y="517808"/>
                    <a:pt x="1483710" y="535547"/>
                    <a:pt x="1470630" y="548627"/>
                  </a:cubicBezTo>
                  <a:cubicBezTo>
                    <a:pt x="1457551" y="561706"/>
                    <a:pt x="1439812" y="569054"/>
                    <a:pt x="1421315" y="569054"/>
                  </a:cubicBezTo>
                  <a:lnTo>
                    <a:pt x="69743" y="569054"/>
                  </a:lnTo>
                  <a:cubicBezTo>
                    <a:pt x="31225" y="569054"/>
                    <a:pt x="0" y="537829"/>
                    <a:pt x="0" y="499311"/>
                  </a:cubicBezTo>
                  <a:lnTo>
                    <a:pt x="0" y="69743"/>
                  </a:lnTo>
                  <a:cubicBezTo>
                    <a:pt x="0" y="31225"/>
                    <a:pt x="31225" y="0"/>
                    <a:pt x="69743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491057" cy="645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114906" y="4077423"/>
            <a:ext cx="4832994" cy="90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 Bold"/>
              </a:rPr>
              <a:t>Federal Trade Commission</a:t>
            </a:r>
          </a:p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"/>
              </a:rPr>
              <a:t>TRUTH IN ADVERTISING LAWS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820217" y="3713455"/>
            <a:ext cx="4137358" cy="1661288"/>
            <a:chOff x="0" y="0"/>
            <a:chExt cx="5516478" cy="221505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516478" cy="2215050"/>
              <a:chOff x="0" y="0"/>
              <a:chExt cx="1089675" cy="43754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089675" cy="437541"/>
              </a:xfrm>
              <a:custGeom>
                <a:avLst/>
                <a:gdLst/>
                <a:ahLst/>
                <a:cxnLst/>
                <a:rect l="l" t="t" r="r" b="b"/>
                <a:pathLst>
                  <a:path w="1089675" h="437541">
                    <a:moveTo>
                      <a:pt x="95432" y="0"/>
                    </a:moveTo>
                    <a:lnTo>
                      <a:pt x="994242" y="0"/>
                    </a:lnTo>
                    <a:cubicBezTo>
                      <a:pt x="1019552" y="0"/>
                      <a:pt x="1043826" y="10054"/>
                      <a:pt x="1061723" y="27951"/>
                    </a:cubicBezTo>
                    <a:cubicBezTo>
                      <a:pt x="1079620" y="45849"/>
                      <a:pt x="1089675" y="70122"/>
                      <a:pt x="1089675" y="95432"/>
                    </a:cubicBezTo>
                    <a:lnTo>
                      <a:pt x="1089675" y="342108"/>
                    </a:lnTo>
                    <a:cubicBezTo>
                      <a:pt x="1089675" y="367419"/>
                      <a:pt x="1079620" y="391692"/>
                      <a:pt x="1061723" y="409589"/>
                    </a:cubicBezTo>
                    <a:cubicBezTo>
                      <a:pt x="1043826" y="427486"/>
                      <a:pt x="1019552" y="437541"/>
                      <a:pt x="994242" y="437541"/>
                    </a:cubicBezTo>
                    <a:lnTo>
                      <a:pt x="95432" y="437541"/>
                    </a:lnTo>
                    <a:cubicBezTo>
                      <a:pt x="70122" y="437541"/>
                      <a:pt x="45849" y="427486"/>
                      <a:pt x="27951" y="409589"/>
                    </a:cubicBezTo>
                    <a:cubicBezTo>
                      <a:pt x="10054" y="391692"/>
                      <a:pt x="0" y="367419"/>
                      <a:pt x="0" y="342108"/>
                    </a:cubicBezTo>
                    <a:lnTo>
                      <a:pt x="0" y="95432"/>
                    </a:lnTo>
                    <a:cubicBezTo>
                      <a:pt x="0" y="70122"/>
                      <a:pt x="10054" y="45849"/>
                      <a:pt x="27951" y="27951"/>
                    </a:cubicBezTo>
                    <a:cubicBezTo>
                      <a:pt x="45849" y="10054"/>
                      <a:pt x="70122" y="0"/>
                      <a:pt x="95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76200"/>
                <a:ext cx="1089675" cy="5137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TextBox 16" descr="The clients represent different challenges but each requires knowing who your audience is, what they want or need, and how to talk to them."/>
            <p:cNvSpPr txBox="1"/>
            <p:nvPr/>
          </p:nvSpPr>
          <p:spPr>
            <a:xfrm>
              <a:off x="677669" y="444500"/>
              <a:ext cx="4161140" cy="1340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FFFFFF"/>
                  </a:solidFill>
                  <a:latin typeface="Arial Bold"/>
                </a:rPr>
                <a:t>Truthful commercial ads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>
            <a:off x="4491192" y="4563149"/>
            <a:ext cx="2195400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V="1">
            <a:off x="12347951" y="4544099"/>
            <a:ext cx="147226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 descr="Important Notes"/>
          <p:cNvSpPr txBox="1"/>
          <p:nvPr/>
        </p:nvSpPr>
        <p:spPr>
          <a:xfrm>
            <a:off x="192373" y="2311296"/>
            <a:ext cx="5906549" cy="5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999">
                <a:solidFill>
                  <a:srgbClr val="000063"/>
                </a:solidFill>
                <a:latin typeface="Arial Bold"/>
              </a:rPr>
              <a:t>COMMERCIAL ADVERTISING</a:t>
            </a:r>
          </a:p>
        </p:txBody>
      </p:sp>
      <p:sp>
        <p:nvSpPr>
          <p:cNvPr id="20" name="TextBox 20" descr="Important Notes"/>
          <p:cNvSpPr txBox="1"/>
          <p:nvPr/>
        </p:nvSpPr>
        <p:spPr>
          <a:xfrm>
            <a:off x="7626710" y="2292287"/>
            <a:ext cx="3688061" cy="58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5757"/>
                </a:solidFill>
                <a:latin typeface="Arial Bold"/>
              </a:rPr>
              <a:t>REGULATION</a:t>
            </a:r>
          </a:p>
        </p:txBody>
      </p:sp>
      <p:sp>
        <p:nvSpPr>
          <p:cNvPr id="21" name="Freeform 21"/>
          <p:cNvSpPr/>
          <p:nvPr/>
        </p:nvSpPr>
        <p:spPr>
          <a:xfrm>
            <a:off x="1800102" y="3217604"/>
            <a:ext cx="2691091" cy="2691091"/>
          </a:xfrm>
          <a:custGeom>
            <a:avLst/>
            <a:gdLst/>
            <a:ahLst/>
            <a:cxnLst/>
            <a:rect l="l" t="t" r="r" b="b"/>
            <a:pathLst>
              <a:path w="2691091" h="2691091">
                <a:moveTo>
                  <a:pt x="0" y="0"/>
                </a:moveTo>
                <a:lnTo>
                  <a:pt x="2691090" y="0"/>
                </a:lnTo>
                <a:lnTo>
                  <a:pt x="2691090" y="2691091"/>
                </a:lnTo>
                <a:lnTo>
                  <a:pt x="0" y="26910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6686592" y="7257924"/>
            <a:ext cx="5661358" cy="2654459"/>
            <a:chOff x="0" y="0"/>
            <a:chExt cx="1491057" cy="69911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491057" cy="699117"/>
            </a:xfrm>
            <a:custGeom>
              <a:avLst/>
              <a:gdLst/>
              <a:ahLst/>
              <a:cxnLst/>
              <a:rect l="l" t="t" r="r" b="b"/>
              <a:pathLst>
                <a:path w="1491057" h="699117">
                  <a:moveTo>
                    <a:pt x="69743" y="0"/>
                  </a:moveTo>
                  <a:lnTo>
                    <a:pt x="1421315" y="0"/>
                  </a:lnTo>
                  <a:cubicBezTo>
                    <a:pt x="1459833" y="0"/>
                    <a:pt x="1491057" y="31225"/>
                    <a:pt x="1491057" y="69743"/>
                  </a:cubicBezTo>
                  <a:lnTo>
                    <a:pt x="1491057" y="629374"/>
                  </a:lnTo>
                  <a:cubicBezTo>
                    <a:pt x="1491057" y="647871"/>
                    <a:pt x="1483710" y="665610"/>
                    <a:pt x="1470630" y="678689"/>
                  </a:cubicBezTo>
                  <a:cubicBezTo>
                    <a:pt x="1457551" y="691769"/>
                    <a:pt x="1439812" y="699117"/>
                    <a:pt x="1421315" y="699117"/>
                  </a:cubicBezTo>
                  <a:lnTo>
                    <a:pt x="69743" y="699117"/>
                  </a:lnTo>
                  <a:cubicBezTo>
                    <a:pt x="31225" y="699117"/>
                    <a:pt x="0" y="667892"/>
                    <a:pt x="0" y="629374"/>
                  </a:cubicBezTo>
                  <a:lnTo>
                    <a:pt x="0" y="69743"/>
                  </a:lnTo>
                  <a:cubicBezTo>
                    <a:pt x="0" y="31225"/>
                    <a:pt x="31225" y="0"/>
                    <a:pt x="69743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76200"/>
              <a:ext cx="1491057" cy="77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114906" y="7833461"/>
            <a:ext cx="4832994" cy="178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 Bold"/>
              </a:rPr>
              <a:t>Federal Election Commission</a:t>
            </a:r>
          </a:p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"/>
              </a:rPr>
              <a:t>public communication = freedom of speech </a:t>
            </a:r>
          </a:p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"/>
              </a:rPr>
              <a:t>(1st amendment)</a:t>
            </a:r>
          </a:p>
        </p:txBody>
      </p:sp>
      <p:sp>
        <p:nvSpPr>
          <p:cNvPr id="26" name="AutoShape 26"/>
          <p:cNvSpPr/>
          <p:nvPr/>
        </p:nvSpPr>
        <p:spPr>
          <a:xfrm>
            <a:off x="4491192" y="8319188"/>
            <a:ext cx="2195400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Box 27" descr="Important Notes"/>
          <p:cNvSpPr txBox="1"/>
          <p:nvPr/>
        </p:nvSpPr>
        <p:spPr>
          <a:xfrm>
            <a:off x="192373" y="6137295"/>
            <a:ext cx="5906549" cy="5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999">
                <a:solidFill>
                  <a:srgbClr val="000063"/>
                </a:solidFill>
                <a:latin typeface="Arial Bold"/>
              </a:rPr>
              <a:t>POLITICAL ADVERTISING</a:t>
            </a:r>
          </a:p>
        </p:txBody>
      </p:sp>
      <p:sp>
        <p:nvSpPr>
          <p:cNvPr id="28" name="TextBox 28" descr="Important Notes"/>
          <p:cNvSpPr txBox="1"/>
          <p:nvPr/>
        </p:nvSpPr>
        <p:spPr>
          <a:xfrm>
            <a:off x="14044865" y="2301771"/>
            <a:ext cx="3688061" cy="58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 Bold"/>
              </a:rPr>
              <a:t>RESULT</a:t>
            </a:r>
          </a:p>
        </p:txBody>
      </p:sp>
      <p:sp>
        <p:nvSpPr>
          <p:cNvPr id="29" name="Freeform 29"/>
          <p:cNvSpPr/>
          <p:nvPr/>
        </p:nvSpPr>
        <p:spPr>
          <a:xfrm>
            <a:off x="1800102" y="7042195"/>
            <a:ext cx="2673999" cy="2673999"/>
          </a:xfrm>
          <a:custGeom>
            <a:avLst/>
            <a:gdLst/>
            <a:ahLst/>
            <a:cxnLst/>
            <a:rect l="l" t="t" r="r" b="b"/>
            <a:pathLst>
              <a:path w="2673999" h="2673999">
                <a:moveTo>
                  <a:pt x="0" y="0"/>
                </a:moveTo>
                <a:lnTo>
                  <a:pt x="2673999" y="0"/>
                </a:lnTo>
                <a:lnTo>
                  <a:pt x="2673999" y="2673999"/>
                </a:lnTo>
                <a:lnTo>
                  <a:pt x="0" y="2673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 descr="Important Notes"/>
          <p:cNvSpPr txBox="1"/>
          <p:nvPr/>
        </p:nvSpPr>
        <p:spPr>
          <a:xfrm>
            <a:off x="1959953" y="343217"/>
            <a:ext cx="15997622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1"/>
              </a:lnSpc>
              <a:spcBef>
                <a:spcPct val="0"/>
              </a:spcBef>
            </a:pPr>
            <a:r>
              <a:rPr lang="en-US" sz="4929">
                <a:solidFill>
                  <a:srgbClr val="FFFFFF"/>
                </a:solidFill>
                <a:latin typeface="Arial Bold"/>
              </a:rPr>
              <a:t>How is political advertising regulated in the U.S.?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4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86592" y="3501886"/>
            <a:ext cx="5661358" cy="2160626"/>
            <a:chOff x="0" y="0"/>
            <a:chExt cx="1491057" cy="5690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91057" cy="569054"/>
            </a:xfrm>
            <a:custGeom>
              <a:avLst/>
              <a:gdLst/>
              <a:ahLst/>
              <a:cxnLst/>
              <a:rect l="l" t="t" r="r" b="b"/>
              <a:pathLst>
                <a:path w="1491057" h="569054">
                  <a:moveTo>
                    <a:pt x="69743" y="0"/>
                  </a:moveTo>
                  <a:lnTo>
                    <a:pt x="1421315" y="0"/>
                  </a:lnTo>
                  <a:cubicBezTo>
                    <a:pt x="1459833" y="0"/>
                    <a:pt x="1491057" y="31225"/>
                    <a:pt x="1491057" y="69743"/>
                  </a:cubicBezTo>
                  <a:lnTo>
                    <a:pt x="1491057" y="499311"/>
                  </a:lnTo>
                  <a:cubicBezTo>
                    <a:pt x="1491057" y="517808"/>
                    <a:pt x="1483710" y="535547"/>
                    <a:pt x="1470630" y="548627"/>
                  </a:cubicBezTo>
                  <a:cubicBezTo>
                    <a:pt x="1457551" y="561706"/>
                    <a:pt x="1439812" y="569054"/>
                    <a:pt x="1421315" y="569054"/>
                  </a:cubicBezTo>
                  <a:lnTo>
                    <a:pt x="69743" y="569054"/>
                  </a:lnTo>
                  <a:cubicBezTo>
                    <a:pt x="31225" y="569054"/>
                    <a:pt x="0" y="537829"/>
                    <a:pt x="0" y="499311"/>
                  </a:cubicBezTo>
                  <a:lnTo>
                    <a:pt x="0" y="69743"/>
                  </a:lnTo>
                  <a:cubicBezTo>
                    <a:pt x="0" y="31225"/>
                    <a:pt x="31225" y="0"/>
                    <a:pt x="69743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491057" cy="6452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114906" y="4077423"/>
            <a:ext cx="4832994" cy="90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 Bold"/>
              </a:rPr>
              <a:t>Federal Trade Commission</a:t>
            </a:r>
          </a:p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"/>
              </a:rPr>
              <a:t>TRUTH IN ADVERTISING LAWS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820217" y="3713455"/>
            <a:ext cx="4137358" cy="1661288"/>
            <a:chOff x="0" y="0"/>
            <a:chExt cx="5516478" cy="221505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5516478" cy="2215050"/>
              <a:chOff x="0" y="0"/>
              <a:chExt cx="1089675" cy="4375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89675" cy="437541"/>
              </a:xfrm>
              <a:custGeom>
                <a:avLst/>
                <a:gdLst/>
                <a:ahLst/>
                <a:cxnLst/>
                <a:rect l="l" t="t" r="r" b="b"/>
                <a:pathLst>
                  <a:path w="1089675" h="437541">
                    <a:moveTo>
                      <a:pt x="95432" y="0"/>
                    </a:moveTo>
                    <a:lnTo>
                      <a:pt x="994242" y="0"/>
                    </a:lnTo>
                    <a:cubicBezTo>
                      <a:pt x="1019552" y="0"/>
                      <a:pt x="1043826" y="10054"/>
                      <a:pt x="1061723" y="27951"/>
                    </a:cubicBezTo>
                    <a:cubicBezTo>
                      <a:pt x="1079620" y="45849"/>
                      <a:pt x="1089675" y="70122"/>
                      <a:pt x="1089675" y="95432"/>
                    </a:cubicBezTo>
                    <a:lnTo>
                      <a:pt x="1089675" y="342108"/>
                    </a:lnTo>
                    <a:cubicBezTo>
                      <a:pt x="1089675" y="367419"/>
                      <a:pt x="1079620" y="391692"/>
                      <a:pt x="1061723" y="409589"/>
                    </a:cubicBezTo>
                    <a:cubicBezTo>
                      <a:pt x="1043826" y="427486"/>
                      <a:pt x="1019552" y="437541"/>
                      <a:pt x="994242" y="437541"/>
                    </a:cubicBezTo>
                    <a:lnTo>
                      <a:pt x="95432" y="437541"/>
                    </a:lnTo>
                    <a:cubicBezTo>
                      <a:pt x="70122" y="437541"/>
                      <a:pt x="45849" y="427486"/>
                      <a:pt x="27951" y="409589"/>
                    </a:cubicBezTo>
                    <a:cubicBezTo>
                      <a:pt x="10054" y="391692"/>
                      <a:pt x="0" y="367419"/>
                      <a:pt x="0" y="342108"/>
                    </a:cubicBezTo>
                    <a:lnTo>
                      <a:pt x="0" y="95432"/>
                    </a:lnTo>
                    <a:cubicBezTo>
                      <a:pt x="0" y="70122"/>
                      <a:pt x="10054" y="45849"/>
                      <a:pt x="27951" y="27951"/>
                    </a:cubicBezTo>
                    <a:cubicBezTo>
                      <a:pt x="45849" y="10054"/>
                      <a:pt x="70122" y="0"/>
                      <a:pt x="95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76200"/>
                <a:ext cx="1089675" cy="5137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 descr="The clients represent different challenges but each requires knowing who your audience is, what they want or need, and how to talk to them."/>
            <p:cNvSpPr txBox="1"/>
            <p:nvPr/>
          </p:nvSpPr>
          <p:spPr>
            <a:xfrm>
              <a:off x="677669" y="444500"/>
              <a:ext cx="4161140" cy="1340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FFFFFF"/>
                  </a:solidFill>
                  <a:latin typeface="Arial Bold"/>
                </a:rPr>
                <a:t>Truthful commercial ads</a:t>
              </a:r>
            </a:p>
          </p:txBody>
        </p:sp>
      </p:grpSp>
      <p:sp>
        <p:nvSpPr>
          <p:cNvPr id="16" name="AutoShape 16"/>
          <p:cNvSpPr/>
          <p:nvPr/>
        </p:nvSpPr>
        <p:spPr>
          <a:xfrm>
            <a:off x="4491192" y="4563149"/>
            <a:ext cx="2195400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AutoShape 17"/>
          <p:cNvSpPr/>
          <p:nvPr/>
        </p:nvSpPr>
        <p:spPr>
          <a:xfrm flipV="1">
            <a:off x="12347951" y="4544099"/>
            <a:ext cx="147226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 descr="Important Notes"/>
          <p:cNvSpPr txBox="1"/>
          <p:nvPr/>
        </p:nvSpPr>
        <p:spPr>
          <a:xfrm>
            <a:off x="192373" y="2311296"/>
            <a:ext cx="5906549" cy="5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999">
                <a:solidFill>
                  <a:srgbClr val="000063"/>
                </a:solidFill>
                <a:latin typeface="Arial Bold"/>
              </a:rPr>
              <a:t>COMMERCIAL ADVERTISING</a:t>
            </a:r>
          </a:p>
        </p:txBody>
      </p:sp>
      <p:sp>
        <p:nvSpPr>
          <p:cNvPr id="19" name="TextBox 19" descr="Important Notes"/>
          <p:cNvSpPr txBox="1"/>
          <p:nvPr/>
        </p:nvSpPr>
        <p:spPr>
          <a:xfrm>
            <a:off x="7626710" y="2292287"/>
            <a:ext cx="3688061" cy="58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5757"/>
                </a:solidFill>
                <a:latin typeface="Arial Bold"/>
              </a:rPr>
              <a:t>REGULATION</a:t>
            </a:r>
          </a:p>
        </p:txBody>
      </p:sp>
      <p:sp>
        <p:nvSpPr>
          <p:cNvPr id="20" name="Freeform 20"/>
          <p:cNvSpPr/>
          <p:nvPr/>
        </p:nvSpPr>
        <p:spPr>
          <a:xfrm>
            <a:off x="1800102" y="3217604"/>
            <a:ext cx="2691091" cy="2691091"/>
          </a:xfrm>
          <a:custGeom>
            <a:avLst/>
            <a:gdLst/>
            <a:ahLst/>
            <a:cxnLst/>
            <a:rect l="l" t="t" r="r" b="b"/>
            <a:pathLst>
              <a:path w="2691091" h="2691091">
                <a:moveTo>
                  <a:pt x="0" y="0"/>
                </a:moveTo>
                <a:lnTo>
                  <a:pt x="2691090" y="0"/>
                </a:lnTo>
                <a:lnTo>
                  <a:pt x="2691090" y="2691091"/>
                </a:lnTo>
                <a:lnTo>
                  <a:pt x="0" y="26910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6686592" y="7257924"/>
            <a:ext cx="5661358" cy="2654459"/>
            <a:chOff x="0" y="0"/>
            <a:chExt cx="1491057" cy="69911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91057" cy="699117"/>
            </a:xfrm>
            <a:custGeom>
              <a:avLst/>
              <a:gdLst/>
              <a:ahLst/>
              <a:cxnLst/>
              <a:rect l="l" t="t" r="r" b="b"/>
              <a:pathLst>
                <a:path w="1491057" h="699117">
                  <a:moveTo>
                    <a:pt x="69743" y="0"/>
                  </a:moveTo>
                  <a:lnTo>
                    <a:pt x="1421315" y="0"/>
                  </a:lnTo>
                  <a:cubicBezTo>
                    <a:pt x="1459833" y="0"/>
                    <a:pt x="1491057" y="31225"/>
                    <a:pt x="1491057" y="69743"/>
                  </a:cubicBezTo>
                  <a:lnTo>
                    <a:pt x="1491057" y="629374"/>
                  </a:lnTo>
                  <a:cubicBezTo>
                    <a:pt x="1491057" y="647871"/>
                    <a:pt x="1483710" y="665610"/>
                    <a:pt x="1470630" y="678689"/>
                  </a:cubicBezTo>
                  <a:cubicBezTo>
                    <a:pt x="1457551" y="691769"/>
                    <a:pt x="1439812" y="699117"/>
                    <a:pt x="1421315" y="699117"/>
                  </a:cubicBezTo>
                  <a:lnTo>
                    <a:pt x="69743" y="699117"/>
                  </a:lnTo>
                  <a:cubicBezTo>
                    <a:pt x="31225" y="699117"/>
                    <a:pt x="0" y="667892"/>
                    <a:pt x="0" y="629374"/>
                  </a:cubicBezTo>
                  <a:lnTo>
                    <a:pt x="0" y="69743"/>
                  </a:lnTo>
                  <a:cubicBezTo>
                    <a:pt x="0" y="31225"/>
                    <a:pt x="31225" y="0"/>
                    <a:pt x="69743" y="0"/>
                  </a:cubicBez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491057" cy="775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114906" y="7833461"/>
            <a:ext cx="4832994" cy="178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 Bold"/>
              </a:rPr>
              <a:t>Federal Election Commission</a:t>
            </a:r>
          </a:p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"/>
              </a:rPr>
              <a:t>public communication = freedom of speech </a:t>
            </a:r>
          </a:p>
          <a:p>
            <a:pPr algn="ctr">
              <a:lnSpc>
                <a:spcPts val="3492"/>
              </a:lnSpc>
            </a:pPr>
            <a:r>
              <a:rPr lang="en-US" sz="2494">
                <a:solidFill>
                  <a:srgbClr val="FFFFFF"/>
                </a:solidFill>
                <a:latin typeface="Arial"/>
              </a:rPr>
              <a:t>(1st amendment)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3820217" y="7717127"/>
            <a:ext cx="4137358" cy="1661288"/>
            <a:chOff x="0" y="0"/>
            <a:chExt cx="5516478" cy="2215050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516478" cy="2215050"/>
              <a:chOff x="0" y="0"/>
              <a:chExt cx="1089675" cy="43754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089675" cy="437541"/>
              </a:xfrm>
              <a:custGeom>
                <a:avLst/>
                <a:gdLst/>
                <a:ahLst/>
                <a:cxnLst/>
                <a:rect l="l" t="t" r="r" b="b"/>
                <a:pathLst>
                  <a:path w="1089675" h="437541">
                    <a:moveTo>
                      <a:pt x="95432" y="0"/>
                    </a:moveTo>
                    <a:lnTo>
                      <a:pt x="994242" y="0"/>
                    </a:lnTo>
                    <a:cubicBezTo>
                      <a:pt x="1019552" y="0"/>
                      <a:pt x="1043826" y="10054"/>
                      <a:pt x="1061723" y="27951"/>
                    </a:cubicBezTo>
                    <a:cubicBezTo>
                      <a:pt x="1079620" y="45849"/>
                      <a:pt x="1089675" y="70122"/>
                      <a:pt x="1089675" y="95432"/>
                    </a:cubicBezTo>
                    <a:lnTo>
                      <a:pt x="1089675" y="342108"/>
                    </a:lnTo>
                    <a:cubicBezTo>
                      <a:pt x="1089675" y="367419"/>
                      <a:pt x="1079620" y="391692"/>
                      <a:pt x="1061723" y="409589"/>
                    </a:cubicBezTo>
                    <a:cubicBezTo>
                      <a:pt x="1043826" y="427486"/>
                      <a:pt x="1019552" y="437541"/>
                      <a:pt x="994242" y="437541"/>
                    </a:cubicBezTo>
                    <a:lnTo>
                      <a:pt x="95432" y="437541"/>
                    </a:lnTo>
                    <a:cubicBezTo>
                      <a:pt x="70122" y="437541"/>
                      <a:pt x="45849" y="427486"/>
                      <a:pt x="27951" y="409589"/>
                    </a:cubicBezTo>
                    <a:cubicBezTo>
                      <a:pt x="10054" y="391692"/>
                      <a:pt x="0" y="367419"/>
                      <a:pt x="0" y="342108"/>
                    </a:cubicBezTo>
                    <a:lnTo>
                      <a:pt x="0" y="95432"/>
                    </a:lnTo>
                    <a:cubicBezTo>
                      <a:pt x="0" y="70122"/>
                      <a:pt x="10054" y="45849"/>
                      <a:pt x="27951" y="27951"/>
                    </a:cubicBezTo>
                    <a:cubicBezTo>
                      <a:pt x="45849" y="10054"/>
                      <a:pt x="70122" y="0"/>
                      <a:pt x="95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76200"/>
                <a:ext cx="1089675" cy="5137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 descr="The clients represent different challenges but each requires knowing who your audience is, what they want or need, and how to talk to them."/>
            <p:cNvSpPr txBox="1"/>
            <p:nvPr/>
          </p:nvSpPr>
          <p:spPr>
            <a:xfrm>
              <a:off x="677669" y="444500"/>
              <a:ext cx="4161140" cy="1340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Arial Bold"/>
                </a:rPr>
                <a:t>Truthful (?)</a:t>
              </a:r>
            </a:p>
            <a:p>
              <a:pPr marL="0" lvl="0" indent="0"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>
                  <a:solidFill>
                    <a:srgbClr val="FFFFFF"/>
                  </a:solidFill>
                  <a:latin typeface="Arial Bold"/>
                </a:rPr>
                <a:t>political ads</a:t>
              </a:r>
            </a:p>
          </p:txBody>
        </p:sp>
      </p:grpSp>
      <p:sp>
        <p:nvSpPr>
          <p:cNvPr id="30" name="AutoShape 30"/>
          <p:cNvSpPr/>
          <p:nvPr/>
        </p:nvSpPr>
        <p:spPr>
          <a:xfrm>
            <a:off x="4491192" y="8319188"/>
            <a:ext cx="2195400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>
            <a:off x="12347951" y="8300138"/>
            <a:ext cx="147226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2" descr="Important Notes"/>
          <p:cNvSpPr txBox="1"/>
          <p:nvPr/>
        </p:nvSpPr>
        <p:spPr>
          <a:xfrm>
            <a:off x="192373" y="6137295"/>
            <a:ext cx="5906549" cy="5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8"/>
              </a:lnSpc>
              <a:spcBef>
                <a:spcPct val="0"/>
              </a:spcBef>
            </a:pPr>
            <a:r>
              <a:rPr lang="en-US" sz="2999">
                <a:solidFill>
                  <a:srgbClr val="000063"/>
                </a:solidFill>
                <a:latin typeface="Arial Bold"/>
              </a:rPr>
              <a:t>POLITICAL ADVERTISING</a:t>
            </a:r>
          </a:p>
        </p:txBody>
      </p:sp>
      <p:sp>
        <p:nvSpPr>
          <p:cNvPr id="33" name="TextBox 33" descr="Important Notes"/>
          <p:cNvSpPr txBox="1"/>
          <p:nvPr/>
        </p:nvSpPr>
        <p:spPr>
          <a:xfrm>
            <a:off x="14044865" y="2301771"/>
            <a:ext cx="3688061" cy="581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al Bold"/>
              </a:rPr>
              <a:t>RESULT</a:t>
            </a:r>
          </a:p>
        </p:txBody>
      </p:sp>
      <p:sp>
        <p:nvSpPr>
          <p:cNvPr id="34" name="Freeform 34"/>
          <p:cNvSpPr/>
          <p:nvPr/>
        </p:nvSpPr>
        <p:spPr>
          <a:xfrm>
            <a:off x="1800102" y="7042195"/>
            <a:ext cx="2673999" cy="2673999"/>
          </a:xfrm>
          <a:custGeom>
            <a:avLst/>
            <a:gdLst/>
            <a:ahLst/>
            <a:cxnLst/>
            <a:rect l="l" t="t" r="r" b="b"/>
            <a:pathLst>
              <a:path w="2673999" h="2673999">
                <a:moveTo>
                  <a:pt x="0" y="0"/>
                </a:moveTo>
                <a:lnTo>
                  <a:pt x="2673999" y="0"/>
                </a:lnTo>
                <a:lnTo>
                  <a:pt x="2673999" y="2673999"/>
                </a:lnTo>
                <a:lnTo>
                  <a:pt x="0" y="26739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63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 descr="Important Notes"/>
          <p:cNvSpPr txBox="1"/>
          <p:nvPr/>
        </p:nvSpPr>
        <p:spPr>
          <a:xfrm>
            <a:off x="792930" y="2326072"/>
            <a:ext cx="15871381" cy="7342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35"/>
              </a:lnSpc>
            </a:pPr>
            <a:r>
              <a:rPr lang="en-US" sz="10168">
                <a:solidFill>
                  <a:srgbClr val="FFFFFF"/>
                </a:solidFill>
                <a:latin typeface="Arial Bold"/>
              </a:rPr>
              <a:t>No federal regulations</a:t>
            </a:r>
            <a:r>
              <a:rPr lang="en-US" sz="10168">
                <a:solidFill>
                  <a:srgbClr val="FFFFFF"/>
                </a:solidFill>
                <a:latin typeface="Arial"/>
              </a:rPr>
              <a:t> requiring that the </a:t>
            </a:r>
            <a:r>
              <a:rPr lang="en-US" sz="10168">
                <a:solidFill>
                  <a:srgbClr val="FFFFFF"/>
                </a:solidFill>
                <a:latin typeface="Arial Bold"/>
              </a:rPr>
              <a:t>content</a:t>
            </a:r>
            <a:r>
              <a:rPr lang="en-US" sz="10168">
                <a:solidFill>
                  <a:srgbClr val="FFFFFF"/>
                </a:solidFill>
                <a:latin typeface="Arial"/>
              </a:rPr>
              <a:t> of political advertising </a:t>
            </a:r>
            <a:r>
              <a:rPr lang="en-US" sz="10168">
                <a:solidFill>
                  <a:srgbClr val="FFFFFF"/>
                </a:solidFill>
                <a:latin typeface="Arial Italics"/>
              </a:rPr>
              <a:t>be truthful...</a:t>
            </a:r>
          </a:p>
        </p:txBody>
      </p:sp>
      <p:sp>
        <p:nvSpPr>
          <p:cNvPr id="4" name="Freeform 4"/>
          <p:cNvSpPr/>
          <p:nvPr/>
        </p:nvSpPr>
        <p:spPr>
          <a:xfrm rot="-1408011">
            <a:off x="14414798" y="-2716062"/>
            <a:ext cx="2674620" cy="8229600"/>
          </a:xfrm>
          <a:custGeom>
            <a:avLst/>
            <a:gdLst/>
            <a:ahLst/>
            <a:cxnLst/>
            <a:rect l="l" t="t" r="r" b="b"/>
            <a:pathLst>
              <a:path w="2674620" h="8229600">
                <a:moveTo>
                  <a:pt x="0" y="0"/>
                </a:moveTo>
                <a:lnTo>
                  <a:pt x="2674620" y="0"/>
                </a:lnTo>
                <a:lnTo>
                  <a:pt x="26746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6499" y="2579552"/>
            <a:ext cx="14515001" cy="6911905"/>
          </a:xfrm>
          <a:custGeom>
            <a:avLst/>
            <a:gdLst/>
            <a:ahLst/>
            <a:cxnLst/>
            <a:rect l="l" t="t" r="r" b="b"/>
            <a:pathLst>
              <a:path w="14515001" h="6911905">
                <a:moveTo>
                  <a:pt x="0" y="0"/>
                </a:moveTo>
                <a:lnTo>
                  <a:pt x="14515002" y="0"/>
                </a:lnTo>
                <a:lnTo>
                  <a:pt x="14515002" y="6911905"/>
                </a:lnTo>
                <a:lnTo>
                  <a:pt x="0" y="69119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03831" y="750303"/>
            <a:ext cx="3402446" cy="1150027"/>
          </a:xfrm>
          <a:custGeom>
            <a:avLst/>
            <a:gdLst/>
            <a:ahLst/>
            <a:cxnLst/>
            <a:rect l="l" t="t" r="r" b="b"/>
            <a:pathLst>
              <a:path w="3402446" h="1150027">
                <a:moveTo>
                  <a:pt x="0" y="0"/>
                </a:moveTo>
                <a:lnTo>
                  <a:pt x="3402447" y="0"/>
                </a:lnTo>
                <a:lnTo>
                  <a:pt x="3402447" y="1150027"/>
                </a:lnTo>
                <a:lnTo>
                  <a:pt x="0" y="1150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69672" y="641417"/>
            <a:ext cx="4256361" cy="1367799"/>
          </a:xfrm>
          <a:custGeom>
            <a:avLst/>
            <a:gdLst/>
            <a:ahLst/>
            <a:cxnLst/>
            <a:rect l="l" t="t" r="r" b="b"/>
            <a:pathLst>
              <a:path w="4256361" h="1367799">
                <a:moveTo>
                  <a:pt x="0" y="0"/>
                </a:moveTo>
                <a:lnTo>
                  <a:pt x="4256361" y="0"/>
                </a:lnTo>
                <a:lnTo>
                  <a:pt x="4256361" y="1367799"/>
                </a:lnTo>
                <a:lnTo>
                  <a:pt x="0" y="13677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C60405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 descr="Important Notes"/>
          <p:cNvSpPr txBox="1"/>
          <p:nvPr/>
        </p:nvSpPr>
        <p:spPr>
          <a:xfrm>
            <a:off x="1028700" y="1400038"/>
            <a:ext cx="16749747" cy="7342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35"/>
              </a:lnSpc>
            </a:pPr>
            <a:r>
              <a:rPr lang="en-US" sz="10168">
                <a:solidFill>
                  <a:srgbClr val="FFFFFF"/>
                </a:solidFill>
                <a:latin typeface="Arial"/>
              </a:rPr>
              <a:t>Most political ads do not outright lie </a:t>
            </a:r>
            <a:r>
              <a:rPr lang="en-US" sz="10168">
                <a:solidFill>
                  <a:srgbClr val="FFFFFF"/>
                </a:solidFill>
                <a:latin typeface="Arial Bold Italics"/>
              </a:rPr>
              <a:t>but</a:t>
            </a:r>
            <a:r>
              <a:rPr lang="en-US" sz="10168">
                <a:solidFill>
                  <a:srgbClr val="FFFFFF"/>
                </a:solidFill>
                <a:latin typeface="Arial"/>
              </a:rPr>
              <a:t> it’s important to note that </a:t>
            </a:r>
            <a:r>
              <a:rPr lang="en-US" sz="10168">
                <a:solidFill>
                  <a:srgbClr val="FFFFFF"/>
                </a:solidFill>
                <a:latin typeface="Arial Bold"/>
              </a:rPr>
              <a:t>ads can be </a:t>
            </a:r>
            <a:r>
              <a:rPr lang="en-US" sz="10168" u="sng">
                <a:solidFill>
                  <a:srgbClr val="FFFFFF"/>
                </a:solidFill>
                <a:latin typeface="Arial Bold"/>
              </a:rPr>
              <a:t>misleading</a:t>
            </a:r>
            <a:r>
              <a:rPr lang="en-US" sz="10168">
                <a:solidFill>
                  <a:srgbClr val="FFFFFF"/>
                </a:solidFill>
                <a:latin typeface="Arial Bold"/>
              </a:rPr>
              <a:t>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Important Notes"/>
          <p:cNvSpPr txBox="1"/>
          <p:nvPr/>
        </p:nvSpPr>
        <p:spPr>
          <a:xfrm>
            <a:off x="1028700" y="666750"/>
            <a:ext cx="16676826" cy="181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"/>
              </a:rPr>
              <a:t>taking quotes </a:t>
            </a:r>
            <a:r>
              <a:rPr lang="en-US" sz="9545">
                <a:solidFill>
                  <a:srgbClr val="FFFFFF"/>
                </a:solidFill>
                <a:latin typeface="Arial Bold"/>
              </a:rPr>
              <a:t>out of context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183641"/>
            <a:ext cx="2633404" cy="1316702"/>
            <a:chOff x="0" y="0"/>
            <a:chExt cx="812800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183641"/>
            <a:ext cx="16353271" cy="1313232"/>
            <a:chOff x="0" y="0"/>
            <a:chExt cx="4307034" cy="3458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5 Objectives for Today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18178" y="2516424"/>
            <a:ext cx="12383192" cy="55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understand the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purpose of political ads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in a democracy.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28714" y="2360154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1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64770" y="464270"/>
            <a:ext cx="9358460" cy="9358460"/>
          </a:xfrm>
          <a:custGeom>
            <a:avLst/>
            <a:gdLst/>
            <a:ahLst/>
            <a:cxnLst/>
            <a:rect l="l" t="t" r="r" b="b"/>
            <a:pathLst>
              <a:path w="9358460" h="9358460">
                <a:moveTo>
                  <a:pt x="0" y="0"/>
                </a:moveTo>
                <a:lnTo>
                  <a:pt x="9358460" y="0"/>
                </a:lnTo>
                <a:lnTo>
                  <a:pt x="9358460" y="9358460"/>
                </a:lnTo>
                <a:lnTo>
                  <a:pt x="0" y="9358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6993" y="9563611"/>
            <a:ext cx="4417776" cy="42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5">
                <a:solidFill>
                  <a:srgbClr val="FFFFFF"/>
                </a:solidFill>
                <a:latin typeface="Arial"/>
              </a:rPr>
              <a:t>DISCLAIMER: FICTITIOUS AD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Important Notes"/>
          <p:cNvSpPr txBox="1"/>
          <p:nvPr/>
        </p:nvSpPr>
        <p:spPr>
          <a:xfrm>
            <a:off x="1028700" y="666750"/>
            <a:ext cx="16676826" cy="351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"/>
              </a:rPr>
              <a:t>taking quotes </a:t>
            </a:r>
            <a:r>
              <a:rPr lang="en-US" sz="9545">
                <a:solidFill>
                  <a:srgbClr val="FFFFFF"/>
                </a:solidFill>
                <a:latin typeface="Arial Bold"/>
              </a:rPr>
              <a:t>out of context</a:t>
            </a:r>
          </a:p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 Bold"/>
              </a:rPr>
              <a:t>altering</a:t>
            </a:r>
            <a:r>
              <a:rPr lang="en-US" sz="9545">
                <a:solidFill>
                  <a:srgbClr val="FFFFFF"/>
                </a:solidFill>
                <a:latin typeface="Arial"/>
              </a:rPr>
              <a:t> or </a:t>
            </a:r>
            <a:r>
              <a:rPr lang="en-US" sz="9545">
                <a:solidFill>
                  <a:srgbClr val="FFFFFF"/>
                </a:solidFill>
                <a:latin typeface="Arial Bold"/>
              </a:rPr>
              <a:t>borrowing images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Important Notes"/>
          <p:cNvSpPr txBox="1"/>
          <p:nvPr/>
        </p:nvSpPr>
        <p:spPr>
          <a:xfrm>
            <a:off x="1028700" y="666750"/>
            <a:ext cx="16676826" cy="5205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"/>
              </a:rPr>
              <a:t>taking quotes </a:t>
            </a:r>
            <a:r>
              <a:rPr lang="en-US" sz="9545">
                <a:solidFill>
                  <a:srgbClr val="FFFFFF"/>
                </a:solidFill>
                <a:latin typeface="Arial Bold"/>
              </a:rPr>
              <a:t>out of context</a:t>
            </a:r>
          </a:p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 Bold"/>
              </a:rPr>
              <a:t>altering</a:t>
            </a:r>
            <a:r>
              <a:rPr lang="en-US" sz="9545">
                <a:solidFill>
                  <a:srgbClr val="FFFFFF"/>
                </a:solidFill>
                <a:latin typeface="Arial"/>
              </a:rPr>
              <a:t> or </a:t>
            </a:r>
            <a:r>
              <a:rPr lang="en-US" sz="9545">
                <a:solidFill>
                  <a:srgbClr val="FFFFFF"/>
                </a:solidFill>
                <a:latin typeface="Arial Bold"/>
              </a:rPr>
              <a:t>borrowing images</a:t>
            </a:r>
          </a:p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 Bold"/>
              </a:rPr>
              <a:t>editing audio</a:t>
            </a:r>
            <a:r>
              <a:rPr lang="en-US" sz="9545">
                <a:solidFill>
                  <a:srgbClr val="FFFFFF"/>
                </a:solidFill>
                <a:latin typeface="Arial"/>
              </a:rPr>
              <a:t> or </a:t>
            </a:r>
            <a:r>
              <a:rPr lang="en-US" sz="9545">
                <a:solidFill>
                  <a:srgbClr val="FFFFFF"/>
                </a:solidFill>
                <a:latin typeface="Arial Bold"/>
              </a:rPr>
              <a:t>video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Important Notes"/>
          <p:cNvSpPr txBox="1"/>
          <p:nvPr/>
        </p:nvSpPr>
        <p:spPr>
          <a:xfrm>
            <a:off x="1028700" y="666750"/>
            <a:ext cx="16676826" cy="6901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"/>
              </a:rPr>
              <a:t>taking quotes </a:t>
            </a:r>
            <a:r>
              <a:rPr lang="en-US" sz="9545">
                <a:solidFill>
                  <a:srgbClr val="FFFFFF"/>
                </a:solidFill>
                <a:latin typeface="Arial Bold"/>
              </a:rPr>
              <a:t>out of context</a:t>
            </a:r>
          </a:p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 Bold"/>
              </a:rPr>
              <a:t>altering</a:t>
            </a:r>
            <a:r>
              <a:rPr lang="en-US" sz="9545">
                <a:solidFill>
                  <a:srgbClr val="FFFFFF"/>
                </a:solidFill>
                <a:latin typeface="Arial"/>
              </a:rPr>
              <a:t> or </a:t>
            </a:r>
            <a:r>
              <a:rPr lang="en-US" sz="9545">
                <a:solidFill>
                  <a:srgbClr val="FFFFFF"/>
                </a:solidFill>
                <a:latin typeface="Arial Bold"/>
              </a:rPr>
              <a:t>borrowing images</a:t>
            </a:r>
          </a:p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 Bold"/>
              </a:rPr>
              <a:t>editing audio</a:t>
            </a:r>
            <a:r>
              <a:rPr lang="en-US" sz="9545">
                <a:solidFill>
                  <a:srgbClr val="FFFFFF"/>
                </a:solidFill>
                <a:latin typeface="Arial"/>
              </a:rPr>
              <a:t> or </a:t>
            </a:r>
            <a:r>
              <a:rPr lang="en-US" sz="9545">
                <a:solidFill>
                  <a:srgbClr val="FFFFFF"/>
                </a:solidFill>
                <a:latin typeface="Arial Bold"/>
              </a:rPr>
              <a:t>video</a:t>
            </a:r>
          </a:p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 Italics"/>
              </a:rPr>
              <a:t>misleading</a:t>
            </a:r>
            <a:r>
              <a:rPr lang="en-US" sz="9545">
                <a:solidFill>
                  <a:srgbClr val="FFFFFF"/>
                </a:solidFill>
                <a:latin typeface="Arial"/>
              </a:rPr>
              <a:t> information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Important Notes"/>
          <p:cNvSpPr txBox="1"/>
          <p:nvPr/>
        </p:nvSpPr>
        <p:spPr>
          <a:xfrm>
            <a:off x="1028700" y="666750"/>
            <a:ext cx="16676826" cy="859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"/>
              </a:rPr>
              <a:t>taking quotes </a:t>
            </a:r>
            <a:r>
              <a:rPr lang="en-US" sz="9545">
                <a:solidFill>
                  <a:srgbClr val="FFFFFF"/>
                </a:solidFill>
                <a:latin typeface="Arial Bold"/>
              </a:rPr>
              <a:t>out of context</a:t>
            </a:r>
          </a:p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 Bold"/>
              </a:rPr>
              <a:t>altering</a:t>
            </a:r>
            <a:r>
              <a:rPr lang="en-US" sz="9545">
                <a:solidFill>
                  <a:srgbClr val="FFFFFF"/>
                </a:solidFill>
                <a:latin typeface="Arial"/>
              </a:rPr>
              <a:t> or </a:t>
            </a:r>
            <a:r>
              <a:rPr lang="en-US" sz="9545">
                <a:solidFill>
                  <a:srgbClr val="FFFFFF"/>
                </a:solidFill>
                <a:latin typeface="Arial Bold"/>
              </a:rPr>
              <a:t>borrowing images</a:t>
            </a:r>
          </a:p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 Bold"/>
              </a:rPr>
              <a:t>editing audio</a:t>
            </a:r>
            <a:r>
              <a:rPr lang="en-US" sz="9545">
                <a:solidFill>
                  <a:srgbClr val="FFFFFF"/>
                </a:solidFill>
                <a:latin typeface="Arial"/>
              </a:rPr>
              <a:t> or </a:t>
            </a:r>
            <a:r>
              <a:rPr lang="en-US" sz="9545">
                <a:solidFill>
                  <a:srgbClr val="FFFFFF"/>
                </a:solidFill>
                <a:latin typeface="Arial Bold"/>
              </a:rPr>
              <a:t>video</a:t>
            </a:r>
          </a:p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 Italics"/>
              </a:rPr>
              <a:t>misleading</a:t>
            </a:r>
            <a:r>
              <a:rPr lang="en-US" sz="9545">
                <a:solidFill>
                  <a:srgbClr val="FFFFFF"/>
                </a:solidFill>
                <a:latin typeface="Arial"/>
              </a:rPr>
              <a:t> information</a:t>
            </a:r>
          </a:p>
          <a:p>
            <a:pPr>
              <a:lnSpc>
                <a:spcPts val="13364"/>
              </a:lnSpc>
            </a:pPr>
            <a:r>
              <a:rPr lang="en-US" sz="9545">
                <a:solidFill>
                  <a:srgbClr val="FFFFFF"/>
                </a:solidFill>
                <a:latin typeface="Arial Italics"/>
              </a:rPr>
              <a:t>leaving out</a:t>
            </a:r>
            <a:r>
              <a:rPr lang="en-US" sz="9545">
                <a:solidFill>
                  <a:srgbClr val="FFFFFF"/>
                </a:solidFill>
                <a:latin typeface="Arial"/>
              </a:rPr>
              <a:t> information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09749" y="-4876799"/>
            <a:ext cx="20974049" cy="20974049"/>
          </a:xfrm>
          <a:custGeom>
            <a:avLst/>
            <a:gdLst/>
            <a:ahLst/>
            <a:cxnLst/>
            <a:rect l="l" t="t" r="r" b="b"/>
            <a:pathLst>
              <a:path w="20974049" h="20974049">
                <a:moveTo>
                  <a:pt x="0" y="0"/>
                </a:moveTo>
                <a:lnTo>
                  <a:pt x="20974048" y="0"/>
                </a:lnTo>
                <a:lnTo>
                  <a:pt x="20974048" y="20974048"/>
                </a:lnTo>
                <a:lnTo>
                  <a:pt x="0" y="20974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800600" y="3927366"/>
            <a:ext cx="8409340" cy="25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688"/>
              </a:lnSpc>
            </a:pPr>
            <a:r>
              <a:rPr lang="en-US" sz="14777" dirty="0">
                <a:solidFill>
                  <a:srgbClr val="FFFFFF"/>
                </a:solidFill>
                <a:latin typeface="Arial Bold"/>
              </a:rPr>
              <a:t>KAHOOT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861431"/>
            <a:ext cx="16497372" cy="95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1"/>
              </a:lnSpc>
            </a:pPr>
            <a:r>
              <a:rPr lang="en-US" sz="5262">
                <a:solidFill>
                  <a:srgbClr val="C60405"/>
                </a:solidFill>
                <a:latin typeface="Arial Bold"/>
              </a:rPr>
              <a:t>What do you do when you see political advertising?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3393933"/>
            <a:ext cx="5835650" cy="5864367"/>
            <a:chOff x="0" y="0"/>
            <a:chExt cx="1108660" cy="11141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8660" cy="1114116"/>
            </a:xfrm>
            <a:custGeom>
              <a:avLst/>
              <a:gdLst/>
              <a:ahLst/>
              <a:cxnLst/>
              <a:rect l="l" t="t" r="r" b="b"/>
              <a:pathLst>
                <a:path w="1108660" h="1114116">
                  <a:moveTo>
                    <a:pt x="67660" y="0"/>
                  </a:moveTo>
                  <a:lnTo>
                    <a:pt x="1041000" y="0"/>
                  </a:lnTo>
                  <a:cubicBezTo>
                    <a:pt x="1078368" y="0"/>
                    <a:pt x="1108660" y="30292"/>
                    <a:pt x="1108660" y="67660"/>
                  </a:cubicBezTo>
                  <a:lnTo>
                    <a:pt x="1108660" y="1046456"/>
                  </a:lnTo>
                  <a:cubicBezTo>
                    <a:pt x="1108660" y="1064401"/>
                    <a:pt x="1101532" y="1081610"/>
                    <a:pt x="1088843" y="1094299"/>
                  </a:cubicBezTo>
                  <a:cubicBezTo>
                    <a:pt x="1076154" y="1106987"/>
                    <a:pt x="1058945" y="1114116"/>
                    <a:pt x="1041000" y="1114116"/>
                  </a:cubicBezTo>
                  <a:lnTo>
                    <a:pt x="67660" y="1114116"/>
                  </a:lnTo>
                  <a:cubicBezTo>
                    <a:pt x="49715" y="1114116"/>
                    <a:pt x="32506" y="1106987"/>
                    <a:pt x="19817" y="1094299"/>
                  </a:cubicBezTo>
                  <a:cubicBezTo>
                    <a:pt x="7128" y="1081610"/>
                    <a:pt x="0" y="1064401"/>
                    <a:pt x="0" y="1046456"/>
                  </a:cubicBezTo>
                  <a:lnTo>
                    <a:pt x="0" y="67660"/>
                  </a:lnTo>
                  <a:cubicBezTo>
                    <a:pt x="0" y="49715"/>
                    <a:pt x="7128" y="32506"/>
                    <a:pt x="19817" y="19817"/>
                  </a:cubicBezTo>
                  <a:cubicBezTo>
                    <a:pt x="32506" y="7128"/>
                    <a:pt x="49715" y="0"/>
                    <a:pt x="67660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108660" cy="1190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667927" y="4015246"/>
            <a:ext cx="2704241" cy="2704241"/>
          </a:xfrm>
          <a:custGeom>
            <a:avLst/>
            <a:gdLst/>
            <a:ahLst/>
            <a:cxnLst/>
            <a:rect l="l" t="t" r="r" b="b"/>
            <a:pathLst>
              <a:path w="2704241" h="2704241">
                <a:moveTo>
                  <a:pt x="0" y="0"/>
                </a:moveTo>
                <a:lnTo>
                  <a:pt x="2704241" y="0"/>
                </a:lnTo>
                <a:lnTo>
                  <a:pt x="2704241" y="2704240"/>
                </a:lnTo>
                <a:lnTo>
                  <a:pt x="0" y="2704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273369" y="4494402"/>
            <a:ext cx="1369198" cy="1549304"/>
          </a:xfrm>
          <a:custGeom>
            <a:avLst/>
            <a:gdLst/>
            <a:ahLst/>
            <a:cxnLst/>
            <a:rect l="l" t="t" r="r" b="b"/>
            <a:pathLst>
              <a:path w="1369198" h="1549304">
                <a:moveTo>
                  <a:pt x="0" y="0"/>
                </a:moveTo>
                <a:lnTo>
                  <a:pt x="1369197" y="0"/>
                </a:lnTo>
                <a:lnTo>
                  <a:pt x="1369197" y="1549305"/>
                </a:lnTo>
                <a:lnTo>
                  <a:pt x="0" y="1549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71342" y="7569517"/>
            <a:ext cx="4750367" cy="14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  <a:spcBef>
                <a:spcPct val="0"/>
              </a:spcBef>
            </a:pPr>
            <a:r>
              <a:rPr lang="en-US" sz="3835">
                <a:solidFill>
                  <a:srgbClr val="FFFFFF"/>
                </a:solidFill>
                <a:latin typeface="Arial Bold"/>
              </a:rPr>
              <a:t>18 to 64 years old (eligible to vote)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861431"/>
            <a:ext cx="16497372" cy="95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1"/>
              </a:lnSpc>
            </a:pPr>
            <a:r>
              <a:rPr lang="en-US" sz="5262">
                <a:solidFill>
                  <a:srgbClr val="C60405"/>
                </a:solidFill>
                <a:latin typeface="Arial Bold"/>
              </a:rPr>
              <a:t>What do you do when you see political advertising?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77588" y="2043865"/>
            <a:ext cx="5786762" cy="104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86"/>
              </a:lnSpc>
              <a:spcBef>
                <a:spcPct val="0"/>
              </a:spcBef>
            </a:pPr>
            <a:r>
              <a:rPr lang="en-US" sz="5490">
                <a:solidFill>
                  <a:srgbClr val="000063"/>
                </a:solidFill>
                <a:latin typeface="Arial Bold"/>
              </a:rPr>
              <a:t>OUR RESEARCH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76398" y="6877452"/>
            <a:ext cx="3887300" cy="73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  <a:spcBef>
                <a:spcPct val="0"/>
              </a:spcBef>
            </a:pPr>
            <a:r>
              <a:rPr lang="en-US" sz="3835">
                <a:solidFill>
                  <a:srgbClr val="FFFFFF"/>
                </a:solidFill>
                <a:latin typeface="Arial Bold"/>
              </a:rPr>
              <a:t>25 interviews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3393933"/>
            <a:ext cx="5835650" cy="5864367"/>
            <a:chOff x="0" y="0"/>
            <a:chExt cx="1108660" cy="11141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8660" cy="1114116"/>
            </a:xfrm>
            <a:custGeom>
              <a:avLst/>
              <a:gdLst/>
              <a:ahLst/>
              <a:cxnLst/>
              <a:rect l="l" t="t" r="r" b="b"/>
              <a:pathLst>
                <a:path w="1108660" h="1114116">
                  <a:moveTo>
                    <a:pt x="67660" y="0"/>
                  </a:moveTo>
                  <a:lnTo>
                    <a:pt x="1041000" y="0"/>
                  </a:lnTo>
                  <a:cubicBezTo>
                    <a:pt x="1078368" y="0"/>
                    <a:pt x="1108660" y="30292"/>
                    <a:pt x="1108660" y="67660"/>
                  </a:cubicBezTo>
                  <a:lnTo>
                    <a:pt x="1108660" y="1046456"/>
                  </a:lnTo>
                  <a:cubicBezTo>
                    <a:pt x="1108660" y="1064401"/>
                    <a:pt x="1101532" y="1081610"/>
                    <a:pt x="1088843" y="1094299"/>
                  </a:cubicBezTo>
                  <a:cubicBezTo>
                    <a:pt x="1076154" y="1106987"/>
                    <a:pt x="1058945" y="1114116"/>
                    <a:pt x="1041000" y="1114116"/>
                  </a:cubicBezTo>
                  <a:lnTo>
                    <a:pt x="67660" y="1114116"/>
                  </a:lnTo>
                  <a:cubicBezTo>
                    <a:pt x="49715" y="1114116"/>
                    <a:pt x="32506" y="1106987"/>
                    <a:pt x="19817" y="1094299"/>
                  </a:cubicBezTo>
                  <a:cubicBezTo>
                    <a:pt x="7128" y="1081610"/>
                    <a:pt x="0" y="1064401"/>
                    <a:pt x="0" y="1046456"/>
                  </a:cubicBezTo>
                  <a:lnTo>
                    <a:pt x="0" y="67660"/>
                  </a:lnTo>
                  <a:cubicBezTo>
                    <a:pt x="0" y="49715"/>
                    <a:pt x="7128" y="32506"/>
                    <a:pt x="19817" y="19817"/>
                  </a:cubicBezTo>
                  <a:cubicBezTo>
                    <a:pt x="32506" y="7128"/>
                    <a:pt x="49715" y="0"/>
                    <a:pt x="67660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108660" cy="1190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073695" y="4376996"/>
            <a:ext cx="5584582" cy="424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42"/>
              </a:lnSpc>
              <a:spcBef>
                <a:spcPct val="0"/>
              </a:spcBef>
            </a:pPr>
            <a:r>
              <a:rPr lang="en-US" sz="3958">
                <a:solidFill>
                  <a:srgbClr val="C60405"/>
                </a:solidFill>
                <a:latin typeface="Arial Bold"/>
              </a:rPr>
              <a:t>16 females</a:t>
            </a:r>
          </a:p>
          <a:p>
            <a:pPr>
              <a:lnSpc>
                <a:spcPts val="5542"/>
              </a:lnSpc>
              <a:spcBef>
                <a:spcPct val="0"/>
              </a:spcBef>
            </a:pPr>
            <a:endParaRPr lang="en-US" sz="3958">
              <a:solidFill>
                <a:srgbClr val="C60405"/>
              </a:solidFill>
              <a:latin typeface="Arial Bold"/>
            </a:endParaRPr>
          </a:p>
          <a:p>
            <a:pPr>
              <a:lnSpc>
                <a:spcPts val="5542"/>
              </a:lnSpc>
              <a:spcBef>
                <a:spcPct val="0"/>
              </a:spcBef>
            </a:pPr>
            <a:endParaRPr lang="en-US" sz="3958">
              <a:solidFill>
                <a:srgbClr val="C60405"/>
              </a:solidFill>
              <a:latin typeface="Arial Bold"/>
            </a:endParaRPr>
          </a:p>
          <a:p>
            <a:pPr>
              <a:lnSpc>
                <a:spcPts val="5542"/>
              </a:lnSpc>
              <a:spcBef>
                <a:spcPct val="0"/>
              </a:spcBef>
            </a:pPr>
            <a:endParaRPr lang="en-US" sz="3958">
              <a:solidFill>
                <a:srgbClr val="C60405"/>
              </a:solidFill>
              <a:latin typeface="Arial Bold"/>
            </a:endParaRPr>
          </a:p>
          <a:p>
            <a:pPr>
              <a:lnSpc>
                <a:spcPts val="5542"/>
              </a:lnSpc>
              <a:spcBef>
                <a:spcPct val="0"/>
              </a:spcBef>
            </a:pPr>
            <a:r>
              <a:rPr lang="en-US" sz="3958">
                <a:solidFill>
                  <a:srgbClr val="000063"/>
                </a:solidFill>
                <a:latin typeface="Arial Bold"/>
              </a:rPr>
              <a:t>8 males</a:t>
            </a:r>
          </a:p>
          <a:p>
            <a:pPr>
              <a:lnSpc>
                <a:spcPts val="5542"/>
              </a:lnSpc>
              <a:spcBef>
                <a:spcPct val="0"/>
              </a:spcBef>
            </a:pPr>
            <a:r>
              <a:rPr lang="en-US" sz="3958">
                <a:solidFill>
                  <a:srgbClr val="68686D"/>
                </a:solidFill>
                <a:latin typeface="Arial Bold"/>
              </a:rPr>
              <a:t>1 non-binary individual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667927" y="4015246"/>
            <a:ext cx="2704241" cy="2704241"/>
          </a:xfrm>
          <a:custGeom>
            <a:avLst/>
            <a:gdLst/>
            <a:ahLst/>
            <a:cxnLst/>
            <a:rect l="l" t="t" r="r" b="b"/>
            <a:pathLst>
              <a:path w="2704241" h="2704241">
                <a:moveTo>
                  <a:pt x="0" y="0"/>
                </a:moveTo>
                <a:lnTo>
                  <a:pt x="2704241" y="0"/>
                </a:lnTo>
                <a:lnTo>
                  <a:pt x="2704241" y="2704240"/>
                </a:lnTo>
                <a:lnTo>
                  <a:pt x="0" y="2704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273369" y="4494402"/>
            <a:ext cx="1369198" cy="1549304"/>
          </a:xfrm>
          <a:custGeom>
            <a:avLst/>
            <a:gdLst/>
            <a:ahLst/>
            <a:cxnLst/>
            <a:rect l="l" t="t" r="r" b="b"/>
            <a:pathLst>
              <a:path w="1369198" h="1549304">
                <a:moveTo>
                  <a:pt x="0" y="0"/>
                </a:moveTo>
                <a:lnTo>
                  <a:pt x="1369197" y="0"/>
                </a:lnTo>
                <a:lnTo>
                  <a:pt x="1369197" y="1549305"/>
                </a:lnTo>
                <a:lnTo>
                  <a:pt x="0" y="1549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571342" y="7569517"/>
            <a:ext cx="4750367" cy="140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  <a:spcBef>
                <a:spcPct val="0"/>
              </a:spcBef>
            </a:pPr>
            <a:r>
              <a:rPr lang="en-US" sz="3835">
                <a:solidFill>
                  <a:srgbClr val="FFFFFF"/>
                </a:solidFill>
                <a:latin typeface="Arial Bold"/>
              </a:rPr>
              <a:t>18 to 64 years old (eligible to vote)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861431"/>
            <a:ext cx="16497372" cy="95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1"/>
              </a:lnSpc>
            </a:pPr>
            <a:r>
              <a:rPr lang="en-US" sz="5262">
                <a:solidFill>
                  <a:srgbClr val="C60405"/>
                </a:solidFill>
                <a:latin typeface="Arial Bold"/>
              </a:rPr>
              <a:t>What do you do when you see political advertising?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77588" y="2043865"/>
            <a:ext cx="5786762" cy="104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86"/>
              </a:lnSpc>
              <a:spcBef>
                <a:spcPct val="0"/>
              </a:spcBef>
            </a:pPr>
            <a:r>
              <a:rPr lang="en-US" sz="5490">
                <a:solidFill>
                  <a:srgbClr val="000063"/>
                </a:solidFill>
                <a:latin typeface="Arial Bold"/>
              </a:rPr>
              <a:t>OUR RESEARCH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76398" y="6877452"/>
            <a:ext cx="3887300" cy="73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  <a:spcBef>
                <a:spcPct val="0"/>
              </a:spcBef>
            </a:pPr>
            <a:r>
              <a:rPr lang="en-US" sz="3835">
                <a:solidFill>
                  <a:srgbClr val="FFFFFF"/>
                </a:solidFill>
                <a:latin typeface="Arial Bold"/>
              </a:rPr>
              <a:t>25 interviews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8102" y="3215488"/>
            <a:ext cx="3873896" cy="507417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181" y="6589860"/>
            <a:ext cx="2900084" cy="25830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1981" y="7796121"/>
            <a:ext cx="789402" cy="1242338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4119076"/>
            <a:ext cx="1641545" cy="1876386"/>
            <a:chOff x="0" y="0"/>
            <a:chExt cx="779351" cy="8908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9351" cy="890847"/>
            </a:xfrm>
            <a:custGeom>
              <a:avLst/>
              <a:gdLst/>
              <a:ahLst/>
              <a:cxnLst/>
              <a:rect l="l" t="t" r="r" b="b"/>
              <a:pathLst>
                <a:path w="779351" h="890847">
                  <a:moveTo>
                    <a:pt x="240528" y="0"/>
                  </a:moveTo>
                  <a:lnTo>
                    <a:pt x="538823" y="0"/>
                  </a:lnTo>
                  <a:cubicBezTo>
                    <a:pt x="671663" y="0"/>
                    <a:pt x="779351" y="107688"/>
                    <a:pt x="779351" y="240528"/>
                  </a:cubicBezTo>
                  <a:lnTo>
                    <a:pt x="779351" y="650318"/>
                  </a:lnTo>
                  <a:cubicBezTo>
                    <a:pt x="779351" y="714110"/>
                    <a:pt x="754010" y="775290"/>
                    <a:pt x="708902" y="820398"/>
                  </a:cubicBezTo>
                  <a:cubicBezTo>
                    <a:pt x="663795" y="865505"/>
                    <a:pt x="602615" y="890847"/>
                    <a:pt x="538823" y="890847"/>
                  </a:cubicBezTo>
                  <a:lnTo>
                    <a:pt x="240528" y="890847"/>
                  </a:lnTo>
                  <a:cubicBezTo>
                    <a:pt x="176736" y="890847"/>
                    <a:pt x="115557" y="865505"/>
                    <a:pt x="70449" y="820398"/>
                  </a:cubicBezTo>
                  <a:cubicBezTo>
                    <a:pt x="25341" y="775290"/>
                    <a:pt x="0" y="714110"/>
                    <a:pt x="0" y="650318"/>
                  </a:cubicBezTo>
                  <a:lnTo>
                    <a:pt x="0" y="240528"/>
                  </a:lnTo>
                  <a:cubicBezTo>
                    <a:pt x="0" y="176736"/>
                    <a:pt x="25341" y="115557"/>
                    <a:pt x="70449" y="70449"/>
                  </a:cubicBezTo>
                  <a:cubicBezTo>
                    <a:pt x="115557" y="25341"/>
                    <a:pt x="176736" y="0"/>
                    <a:pt x="240528" y="0"/>
                  </a:cubicBez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79351" cy="928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1345870" y="4363337"/>
            <a:ext cx="1007205" cy="958103"/>
          </a:xfrm>
          <a:custGeom>
            <a:avLst/>
            <a:gdLst/>
            <a:ahLst/>
            <a:cxnLst/>
            <a:rect l="l" t="t" r="r" b="b"/>
            <a:pathLst>
              <a:path w="1007205" h="958103">
                <a:moveTo>
                  <a:pt x="1007205" y="0"/>
                </a:moveTo>
                <a:lnTo>
                  <a:pt x="0" y="0"/>
                </a:lnTo>
                <a:lnTo>
                  <a:pt x="0" y="958104"/>
                </a:lnTo>
                <a:lnTo>
                  <a:pt x="1007205" y="958104"/>
                </a:lnTo>
                <a:lnTo>
                  <a:pt x="10072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" y="861431"/>
            <a:ext cx="16497372" cy="95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1"/>
              </a:lnSpc>
            </a:pPr>
            <a:r>
              <a:rPr lang="en-US" sz="5262">
                <a:solidFill>
                  <a:srgbClr val="C60405"/>
                </a:solidFill>
                <a:latin typeface="Arial Bold"/>
              </a:rPr>
              <a:t>What do you do when you see political advertising?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6550" y="5489828"/>
            <a:ext cx="1345845" cy="25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9"/>
              </a:lnSpc>
            </a:pPr>
            <a:r>
              <a:rPr lang="en-US" sz="1553">
                <a:solidFill>
                  <a:srgbClr val="FFFFFF"/>
                </a:solidFill>
                <a:latin typeface="Montserrat Classic"/>
              </a:rPr>
              <a:t>AVOID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2183641"/>
            <a:ext cx="2633404" cy="1316702"/>
            <a:chOff x="0" y="0"/>
            <a:chExt cx="812800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3687373"/>
            <a:ext cx="2633404" cy="1316702"/>
            <a:chOff x="0" y="0"/>
            <a:chExt cx="81280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6985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2183641"/>
            <a:ext cx="16353271" cy="1313232"/>
            <a:chOff x="0" y="0"/>
            <a:chExt cx="4307034" cy="3458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865904"/>
            <a:ext cx="16046659" cy="98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62"/>
              </a:lnSpc>
            </a:pPr>
            <a:r>
              <a:rPr lang="en-US" sz="5432">
                <a:solidFill>
                  <a:srgbClr val="C60405"/>
                </a:solidFill>
                <a:latin typeface="Arial Bold"/>
              </a:rPr>
              <a:t>5 Objectives for Today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18178" y="2516424"/>
            <a:ext cx="12383192" cy="55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understand the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purpose of political ads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in a democracy.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28700" y="3690843"/>
            <a:ext cx="16353271" cy="1313232"/>
            <a:chOff x="0" y="0"/>
            <a:chExt cx="4307034" cy="3458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307034" cy="345872"/>
            </a:xfrm>
            <a:custGeom>
              <a:avLst/>
              <a:gdLst/>
              <a:ahLst/>
              <a:cxnLst/>
              <a:rect l="l" t="t" r="r" b="b"/>
              <a:pathLst>
                <a:path w="4307034" h="345872">
                  <a:moveTo>
                    <a:pt x="0" y="0"/>
                  </a:moveTo>
                  <a:lnTo>
                    <a:pt x="4307034" y="0"/>
                  </a:lnTo>
                  <a:lnTo>
                    <a:pt x="4307034" y="345872"/>
                  </a:lnTo>
                  <a:lnTo>
                    <a:pt x="0" y="3458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63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307034" cy="383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118178" y="4021891"/>
            <a:ext cx="12383192" cy="552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63"/>
                </a:solidFill>
                <a:latin typeface="Arial"/>
              </a:rPr>
              <a:t>To explore the </a:t>
            </a:r>
            <a:r>
              <a:rPr lang="en-US" sz="3000">
                <a:solidFill>
                  <a:srgbClr val="000063"/>
                </a:solidFill>
                <a:latin typeface="Arial Bold"/>
              </a:rPr>
              <a:t>persuasion tactics</a:t>
            </a:r>
            <a:r>
              <a:rPr lang="en-US" sz="3000">
                <a:solidFill>
                  <a:srgbClr val="000063"/>
                </a:solidFill>
                <a:latin typeface="Arial"/>
              </a:rPr>
              <a:t> used in political ads.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28714" y="2360154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28714" y="3901233"/>
            <a:ext cx="821632" cy="82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5000">
                <a:solidFill>
                  <a:srgbClr val="FFFFFF"/>
                </a:solidFill>
                <a:latin typeface="Barlow Bold"/>
              </a:rPr>
              <a:t>2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4119076"/>
            <a:ext cx="1641545" cy="1876386"/>
            <a:chOff x="0" y="0"/>
            <a:chExt cx="779351" cy="8908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9351" cy="890847"/>
            </a:xfrm>
            <a:custGeom>
              <a:avLst/>
              <a:gdLst/>
              <a:ahLst/>
              <a:cxnLst/>
              <a:rect l="l" t="t" r="r" b="b"/>
              <a:pathLst>
                <a:path w="779351" h="890847">
                  <a:moveTo>
                    <a:pt x="240528" y="0"/>
                  </a:moveTo>
                  <a:lnTo>
                    <a:pt x="538823" y="0"/>
                  </a:lnTo>
                  <a:cubicBezTo>
                    <a:pt x="671663" y="0"/>
                    <a:pt x="779351" y="107688"/>
                    <a:pt x="779351" y="240528"/>
                  </a:cubicBezTo>
                  <a:lnTo>
                    <a:pt x="779351" y="650318"/>
                  </a:lnTo>
                  <a:cubicBezTo>
                    <a:pt x="779351" y="714110"/>
                    <a:pt x="754010" y="775290"/>
                    <a:pt x="708902" y="820398"/>
                  </a:cubicBezTo>
                  <a:cubicBezTo>
                    <a:pt x="663795" y="865505"/>
                    <a:pt x="602615" y="890847"/>
                    <a:pt x="538823" y="890847"/>
                  </a:cubicBezTo>
                  <a:lnTo>
                    <a:pt x="240528" y="890847"/>
                  </a:lnTo>
                  <a:cubicBezTo>
                    <a:pt x="176736" y="890847"/>
                    <a:pt x="115557" y="865505"/>
                    <a:pt x="70449" y="820398"/>
                  </a:cubicBezTo>
                  <a:cubicBezTo>
                    <a:pt x="25341" y="775290"/>
                    <a:pt x="0" y="714110"/>
                    <a:pt x="0" y="650318"/>
                  </a:cubicBezTo>
                  <a:lnTo>
                    <a:pt x="0" y="240528"/>
                  </a:lnTo>
                  <a:cubicBezTo>
                    <a:pt x="0" y="176736"/>
                    <a:pt x="25341" y="115557"/>
                    <a:pt x="70449" y="70449"/>
                  </a:cubicBezTo>
                  <a:cubicBezTo>
                    <a:pt x="115557" y="25341"/>
                    <a:pt x="176736" y="0"/>
                    <a:pt x="240528" y="0"/>
                  </a:cubicBez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79351" cy="928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878714" y="4112544"/>
            <a:ext cx="3985636" cy="1889450"/>
            <a:chOff x="0" y="0"/>
            <a:chExt cx="1672428" cy="7928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2428" cy="792839"/>
            </a:xfrm>
            <a:custGeom>
              <a:avLst/>
              <a:gdLst/>
              <a:ahLst/>
              <a:cxnLst/>
              <a:rect l="l" t="t" r="r" b="b"/>
              <a:pathLst>
                <a:path w="1672428" h="792839">
                  <a:moveTo>
                    <a:pt x="99065" y="0"/>
                  </a:moveTo>
                  <a:lnTo>
                    <a:pt x="1573363" y="0"/>
                  </a:lnTo>
                  <a:cubicBezTo>
                    <a:pt x="1599636" y="0"/>
                    <a:pt x="1624834" y="10437"/>
                    <a:pt x="1643412" y="29016"/>
                  </a:cubicBezTo>
                  <a:cubicBezTo>
                    <a:pt x="1661991" y="47594"/>
                    <a:pt x="1672428" y="72791"/>
                    <a:pt x="1672428" y="99065"/>
                  </a:cubicBezTo>
                  <a:lnTo>
                    <a:pt x="1672428" y="693774"/>
                  </a:lnTo>
                  <a:cubicBezTo>
                    <a:pt x="1672428" y="720048"/>
                    <a:pt x="1661991" y="745245"/>
                    <a:pt x="1643412" y="763824"/>
                  </a:cubicBezTo>
                  <a:cubicBezTo>
                    <a:pt x="1624834" y="782402"/>
                    <a:pt x="1599636" y="792839"/>
                    <a:pt x="1573363" y="792839"/>
                  </a:cubicBezTo>
                  <a:lnTo>
                    <a:pt x="99065" y="792839"/>
                  </a:lnTo>
                  <a:cubicBezTo>
                    <a:pt x="72791" y="792839"/>
                    <a:pt x="47594" y="782402"/>
                    <a:pt x="29016" y="763824"/>
                  </a:cubicBezTo>
                  <a:cubicBezTo>
                    <a:pt x="10437" y="745245"/>
                    <a:pt x="0" y="720048"/>
                    <a:pt x="0" y="693774"/>
                  </a:cubicBezTo>
                  <a:lnTo>
                    <a:pt x="0" y="99065"/>
                  </a:lnTo>
                  <a:cubicBezTo>
                    <a:pt x="0" y="72791"/>
                    <a:pt x="10437" y="47594"/>
                    <a:pt x="29016" y="29016"/>
                  </a:cubicBezTo>
                  <a:cubicBezTo>
                    <a:pt x="47594" y="10437"/>
                    <a:pt x="72791" y="0"/>
                    <a:pt x="99065" y="0"/>
                  </a:cubicBez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72428" cy="83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1345870" y="4363337"/>
            <a:ext cx="1007205" cy="958103"/>
          </a:xfrm>
          <a:custGeom>
            <a:avLst/>
            <a:gdLst/>
            <a:ahLst/>
            <a:cxnLst/>
            <a:rect l="l" t="t" r="r" b="b"/>
            <a:pathLst>
              <a:path w="1007205" h="958103">
                <a:moveTo>
                  <a:pt x="1007205" y="0"/>
                </a:moveTo>
                <a:lnTo>
                  <a:pt x="0" y="0"/>
                </a:lnTo>
                <a:lnTo>
                  <a:pt x="0" y="958104"/>
                </a:lnTo>
                <a:lnTo>
                  <a:pt x="1007205" y="958104"/>
                </a:lnTo>
                <a:lnTo>
                  <a:pt x="10072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445988" y="4363337"/>
            <a:ext cx="973344" cy="973344"/>
          </a:xfrm>
          <a:custGeom>
            <a:avLst/>
            <a:gdLst/>
            <a:ahLst/>
            <a:cxnLst/>
            <a:rect l="l" t="t" r="r" b="b"/>
            <a:pathLst>
              <a:path w="973344" h="973344">
                <a:moveTo>
                  <a:pt x="0" y="0"/>
                </a:moveTo>
                <a:lnTo>
                  <a:pt x="973344" y="0"/>
                </a:lnTo>
                <a:lnTo>
                  <a:pt x="973344" y="973344"/>
                </a:lnTo>
                <a:lnTo>
                  <a:pt x="0" y="97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5136747" y="4298470"/>
            <a:ext cx="1016837" cy="1103078"/>
          </a:xfrm>
          <a:custGeom>
            <a:avLst/>
            <a:gdLst/>
            <a:ahLst/>
            <a:cxnLst/>
            <a:rect l="l" t="t" r="r" b="b"/>
            <a:pathLst>
              <a:path w="1016837" h="1103078">
                <a:moveTo>
                  <a:pt x="1016837" y="0"/>
                </a:moveTo>
                <a:lnTo>
                  <a:pt x="0" y="0"/>
                </a:lnTo>
                <a:lnTo>
                  <a:pt x="0" y="1103078"/>
                </a:lnTo>
                <a:lnTo>
                  <a:pt x="1016837" y="1103078"/>
                </a:lnTo>
                <a:lnTo>
                  <a:pt x="101683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028700" y="861431"/>
            <a:ext cx="16497372" cy="95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1"/>
              </a:lnSpc>
            </a:pPr>
            <a:r>
              <a:rPr lang="en-US" sz="5262">
                <a:solidFill>
                  <a:srgbClr val="C60405"/>
                </a:solidFill>
                <a:latin typeface="Arial Bold"/>
              </a:rPr>
              <a:t>What do you do when you see political advertising?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76550" y="5489828"/>
            <a:ext cx="1345845" cy="25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9"/>
              </a:lnSpc>
            </a:pPr>
            <a:r>
              <a:rPr lang="en-US" sz="1553">
                <a:solidFill>
                  <a:srgbClr val="FFFFFF"/>
                </a:solidFill>
                <a:latin typeface="Montserrat Classic"/>
              </a:rPr>
              <a:t>AVOID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73487" y="5489828"/>
            <a:ext cx="1345845" cy="25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9"/>
              </a:lnSpc>
            </a:pPr>
            <a:r>
              <a:rPr lang="en-US" sz="1553">
                <a:solidFill>
                  <a:srgbClr val="FFFFFF"/>
                </a:solidFill>
                <a:latin typeface="Montserrat Classic"/>
              </a:rPr>
              <a:t>ATTENTION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612137" y="5489828"/>
            <a:ext cx="2125841" cy="25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9"/>
              </a:lnSpc>
            </a:pPr>
            <a:r>
              <a:rPr lang="en-US" sz="1553">
                <a:solidFill>
                  <a:srgbClr val="FFFFFF"/>
                </a:solidFill>
                <a:latin typeface="Montserrat Classic"/>
              </a:rPr>
              <a:t>COPING RESPONSE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79375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855200"/>
            <a:ext cx="13728700" cy="546100"/>
            <a:chOff x="0" y="0"/>
            <a:chExt cx="3615789" cy="1438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5789" cy="143829"/>
            </a:xfrm>
            <a:custGeom>
              <a:avLst/>
              <a:gdLst/>
              <a:ahLst/>
              <a:cxnLst/>
              <a:rect l="l" t="t" r="r" b="b"/>
              <a:pathLst>
                <a:path w="3615789" h="143829">
                  <a:moveTo>
                    <a:pt x="0" y="0"/>
                  </a:moveTo>
                  <a:lnTo>
                    <a:pt x="3615789" y="0"/>
                  </a:lnTo>
                  <a:lnTo>
                    <a:pt x="3615789" y="143829"/>
                  </a:lnTo>
                  <a:lnTo>
                    <a:pt x="0" y="143829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5789" cy="1819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01600" y="9855200"/>
            <a:ext cx="13728700" cy="704850"/>
            <a:chOff x="0" y="0"/>
            <a:chExt cx="3615789" cy="185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15789" cy="185640"/>
            </a:xfrm>
            <a:custGeom>
              <a:avLst/>
              <a:gdLst/>
              <a:ahLst/>
              <a:cxnLst/>
              <a:rect l="l" t="t" r="r" b="b"/>
              <a:pathLst>
                <a:path w="3615789" h="185640">
                  <a:moveTo>
                    <a:pt x="0" y="0"/>
                  </a:moveTo>
                  <a:lnTo>
                    <a:pt x="3615789" y="0"/>
                  </a:lnTo>
                  <a:lnTo>
                    <a:pt x="3615789" y="185640"/>
                  </a:lnTo>
                  <a:lnTo>
                    <a:pt x="0" y="185640"/>
                  </a:ln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15789" cy="2237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4119076"/>
            <a:ext cx="1641545" cy="1876386"/>
            <a:chOff x="0" y="0"/>
            <a:chExt cx="779351" cy="8908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79351" cy="890847"/>
            </a:xfrm>
            <a:custGeom>
              <a:avLst/>
              <a:gdLst/>
              <a:ahLst/>
              <a:cxnLst/>
              <a:rect l="l" t="t" r="r" b="b"/>
              <a:pathLst>
                <a:path w="779351" h="890847">
                  <a:moveTo>
                    <a:pt x="240528" y="0"/>
                  </a:moveTo>
                  <a:lnTo>
                    <a:pt x="538823" y="0"/>
                  </a:lnTo>
                  <a:cubicBezTo>
                    <a:pt x="671663" y="0"/>
                    <a:pt x="779351" y="107688"/>
                    <a:pt x="779351" y="240528"/>
                  </a:cubicBezTo>
                  <a:lnTo>
                    <a:pt x="779351" y="650318"/>
                  </a:lnTo>
                  <a:cubicBezTo>
                    <a:pt x="779351" y="714110"/>
                    <a:pt x="754010" y="775290"/>
                    <a:pt x="708902" y="820398"/>
                  </a:cubicBezTo>
                  <a:cubicBezTo>
                    <a:pt x="663795" y="865505"/>
                    <a:pt x="602615" y="890847"/>
                    <a:pt x="538823" y="890847"/>
                  </a:cubicBezTo>
                  <a:lnTo>
                    <a:pt x="240528" y="890847"/>
                  </a:lnTo>
                  <a:cubicBezTo>
                    <a:pt x="176736" y="890847"/>
                    <a:pt x="115557" y="865505"/>
                    <a:pt x="70449" y="820398"/>
                  </a:cubicBezTo>
                  <a:cubicBezTo>
                    <a:pt x="25341" y="775290"/>
                    <a:pt x="0" y="714110"/>
                    <a:pt x="0" y="650318"/>
                  </a:cubicBezTo>
                  <a:lnTo>
                    <a:pt x="0" y="240528"/>
                  </a:lnTo>
                  <a:cubicBezTo>
                    <a:pt x="0" y="176736"/>
                    <a:pt x="25341" y="115557"/>
                    <a:pt x="70449" y="70449"/>
                  </a:cubicBezTo>
                  <a:cubicBezTo>
                    <a:pt x="115557" y="25341"/>
                    <a:pt x="176736" y="0"/>
                    <a:pt x="240528" y="0"/>
                  </a:cubicBez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79351" cy="928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878714" y="4112544"/>
            <a:ext cx="3985636" cy="1889450"/>
            <a:chOff x="0" y="0"/>
            <a:chExt cx="1672428" cy="79283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72428" cy="792839"/>
            </a:xfrm>
            <a:custGeom>
              <a:avLst/>
              <a:gdLst/>
              <a:ahLst/>
              <a:cxnLst/>
              <a:rect l="l" t="t" r="r" b="b"/>
              <a:pathLst>
                <a:path w="1672428" h="792839">
                  <a:moveTo>
                    <a:pt x="99065" y="0"/>
                  </a:moveTo>
                  <a:lnTo>
                    <a:pt x="1573363" y="0"/>
                  </a:lnTo>
                  <a:cubicBezTo>
                    <a:pt x="1599636" y="0"/>
                    <a:pt x="1624834" y="10437"/>
                    <a:pt x="1643412" y="29016"/>
                  </a:cubicBezTo>
                  <a:cubicBezTo>
                    <a:pt x="1661991" y="47594"/>
                    <a:pt x="1672428" y="72791"/>
                    <a:pt x="1672428" y="99065"/>
                  </a:cubicBezTo>
                  <a:lnTo>
                    <a:pt x="1672428" y="693774"/>
                  </a:lnTo>
                  <a:cubicBezTo>
                    <a:pt x="1672428" y="720048"/>
                    <a:pt x="1661991" y="745245"/>
                    <a:pt x="1643412" y="763824"/>
                  </a:cubicBezTo>
                  <a:cubicBezTo>
                    <a:pt x="1624834" y="782402"/>
                    <a:pt x="1599636" y="792839"/>
                    <a:pt x="1573363" y="792839"/>
                  </a:cubicBezTo>
                  <a:lnTo>
                    <a:pt x="99065" y="792839"/>
                  </a:lnTo>
                  <a:cubicBezTo>
                    <a:pt x="72791" y="792839"/>
                    <a:pt x="47594" y="782402"/>
                    <a:pt x="29016" y="763824"/>
                  </a:cubicBezTo>
                  <a:cubicBezTo>
                    <a:pt x="10437" y="745245"/>
                    <a:pt x="0" y="720048"/>
                    <a:pt x="0" y="693774"/>
                  </a:cubicBezTo>
                  <a:lnTo>
                    <a:pt x="0" y="99065"/>
                  </a:lnTo>
                  <a:cubicBezTo>
                    <a:pt x="0" y="72791"/>
                    <a:pt x="10437" y="47594"/>
                    <a:pt x="29016" y="29016"/>
                  </a:cubicBezTo>
                  <a:cubicBezTo>
                    <a:pt x="47594" y="10437"/>
                    <a:pt x="72791" y="0"/>
                    <a:pt x="99065" y="0"/>
                  </a:cubicBez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72428" cy="8309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1345870" y="4363337"/>
            <a:ext cx="1007205" cy="958103"/>
          </a:xfrm>
          <a:custGeom>
            <a:avLst/>
            <a:gdLst/>
            <a:ahLst/>
            <a:cxnLst/>
            <a:rect l="l" t="t" r="r" b="b"/>
            <a:pathLst>
              <a:path w="1007205" h="958103">
                <a:moveTo>
                  <a:pt x="1007205" y="0"/>
                </a:moveTo>
                <a:lnTo>
                  <a:pt x="0" y="0"/>
                </a:lnTo>
                <a:lnTo>
                  <a:pt x="0" y="958104"/>
                </a:lnTo>
                <a:lnTo>
                  <a:pt x="1007205" y="958104"/>
                </a:lnTo>
                <a:lnTo>
                  <a:pt x="10072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445988" y="4363337"/>
            <a:ext cx="973344" cy="973344"/>
          </a:xfrm>
          <a:custGeom>
            <a:avLst/>
            <a:gdLst/>
            <a:ahLst/>
            <a:cxnLst/>
            <a:rect l="l" t="t" r="r" b="b"/>
            <a:pathLst>
              <a:path w="973344" h="973344">
                <a:moveTo>
                  <a:pt x="0" y="0"/>
                </a:moveTo>
                <a:lnTo>
                  <a:pt x="973344" y="0"/>
                </a:lnTo>
                <a:lnTo>
                  <a:pt x="973344" y="973344"/>
                </a:lnTo>
                <a:lnTo>
                  <a:pt x="0" y="97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5136747" y="4298470"/>
            <a:ext cx="1016837" cy="1103078"/>
          </a:xfrm>
          <a:custGeom>
            <a:avLst/>
            <a:gdLst/>
            <a:ahLst/>
            <a:cxnLst/>
            <a:rect l="l" t="t" r="r" b="b"/>
            <a:pathLst>
              <a:path w="1016837" h="1103078">
                <a:moveTo>
                  <a:pt x="1016837" y="0"/>
                </a:moveTo>
                <a:lnTo>
                  <a:pt x="0" y="0"/>
                </a:lnTo>
                <a:lnTo>
                  <a:pt x="0" y="1103078"/>
                </a:lnTo>
                <a:lnTo>
                  <a:pt x="1016837" y="1103078"/>
                </a:lnTo>
                <a:lnTo>
                  <a:pt x="101683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9144793" y="2591453"/>
            <a:ext cx="8628466" cy="938792"/>
            <a:chOff x="0" y="0"/>
            <a:chExt cx="3236729" cy="3521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236729" cy="352162"/>
            </a:xfrm>
            <a:custGeom>
              <a:avLst/>
              <a:gdLst/>
              <a:ahLst/>
              <a:cxnLst/>
              <a:rect l="l" t="t" r="r" b="b"/>
              <a:pathLst>
                <a:path w="3236729" h="352162">
                  <a:moveTo>
                    <a:pt x="45760" y="0"/>
                  </a:moveTo>
                  <a:lnTo>
                    <a:pt x="3190969" y="0"/>
                  </a:lnTo>
                  <a:cubicBezTo>
                    <a:pt x="3203105" y="0"/>
                    <a:pt x="3214745" y="4821"/>
                    <a:pt x="3223326" y="13403"/>
                  </a:cubicBezTo>
                  <a:cubicBezTo>
                    <a:pt x="3231908" y="21984"/>
                    <a:pt x="3236729" y="33624"/>
                    <a:pt x="3236729" y="45760"/>
                  </a:cubicBezTo>
                  <a:lnTo>
                    <a:pt x="3236729" y="306402"/>
                  </a:lnTo>
                  <a:cubicBezTo>
                    <a:pt x="3236729" y="318538"/>
                    <a:pt x="3231908" y="330177"/>
                    <a:pt x="3223326" y="338759"/>
                  </a:cubicBezTo>
                  <a:cubicBezTo>
                    <a:pt x="3214745" y="347340"/>
                    <a:pt x="3203105" y="352162"/>
                    <a:pt x="3190969" y="352162"/>
                  </a:cubicBezTo>
                  <a:lnTo>
                    <a:pt x="45760" y="352162"/>
                  </a:lnTo>
                  <a:cubicBezTo>
                    <a:pt x="20487" y="352162"/>
                    <a:pt x="0" y="331674"/>
                    <a:pt x="0" y="306402"/>
                  </a:cubicBezTo>
                  <a:lnTo>
                    <a:pt x="0" y="45760"/>
                  </a:lnTo>
                  <a:cubicBezTo>
                    <a:pt x="0" y="33624"/>
                    <a:pt x="4821" y="21984"/>
                    <a:pt x="13403" y="13403"/>
                  </a:cubicBezTo>
                  <a:cubicBezTo>
                    <a:pt x="21984" y="4821"/>
                    <a:pt x="33624" y="0"/>
                    <a:pt x="45760" y="0"/>
                  </a:cubicBez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236729" cy="390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793" y="3762087"/>
            <a:ext cx="8628466" cy="938792"/>
            <a:chOff x="0" y="0"/>
            <a:chExt cx="3236729" cy="35216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236729" cy="352162"/>
            </a:xfrm>
            <a:custGeom>
              <a:avLst/>
              <a:gdLst/>
              <a:ahLst/>
              <a:cxnLst/>
              <a:rect l="l" t="t" r="r" b="b"/>
              <a:pathLst>
                <a:path w="3236729" h="352162">
                  <a:moveTo>
                    <a:pt x="45760" y="0"/>
                  </a:moveTo>
                  <a:lnTo>
                    <a:pt x="3190969" y="0"/>
                  </a:lnTo>
                  <a:cubicBezTo>
                    <a:pt x="3203105" y="0"/>
                    <a:pt x="3214745" y="4821"/>
                    <a:pt x="3223326" y="13403"/>
                  </a:cubicBezTo>
                  <a:cubicBezTo>
                    <a:pt x="3231908" y="21984"/>
                    <a:pt x="3236729" y="33624"/>
                    <a:pt x="3236729" y="45760"/>
                  </a:cubicBezTo>
                  <a:lnTo>
                    <a:pt x="3236729" y="306402"/>
                  </a:lnTo>
                  <a:cubicBezTo>
                    <a:pt x="3236729" y="318538"/>
                    <a:pt x="3231908" y="330177"/>
                    <a:pt x="3223326" y="338759"/>
                  </a:cubicBezTo>
                  <a:cubicBezTo>
                    <a:pt x="3214745" y="347340"/>
                    <a:pt x="3203105" y="352162"/>
                    <a:pt x="3190969" y="352162"/>
                  </a:cubicBezTo>
                  <a:lnTo>
                    <a:pt x="45760" y="352162"/>
                  </a:lnTo>
                  <a:cubicBezTo>
                    <a:pt x="20487" y="352162"/>
                    <a:pt x="0" y="331674"/>
                    <a:pt x="0" y="306402"/>
                  </a:cubicBezTo>
                  <a:lnTo>
                    <a:pt x="0" y="45760"/>
                  </a:lnTo>
                  <a:cubicBezTo>
                    <a:pt x="0" y="33624"/>
                    <a:pt x="4821" y="21984"/>
                    <a:pt x="13403" y="13403"/>
                  </a:cubicBezTo>
                  <a:cubicBezTo>
                    <a:pt x="21984" y="4821"/>
                    <a:pt x="33624" y="0"/>
                    <a:pt x="45760" y="0"/>
                  </a:cubicBez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3236729" cy="390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793" y="4935343"/>
            <a:ext cx="8628466" cy="938792"/>
            <a:chOff x="0" y="0"/>
            <a:chExt cx="3236729" cy="35216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236729" cy="352162"/>
            </a:xfrm>
            <a:custGeom>
              <a:avLst/>
              <a:gdLst/>
              <a:ahLst/>
              <a:cxnLst/>
              <a:rect l="l" t="t" r="r" b="b"/>
              <a:pathLst>
                <a:path w="3236729" h="352162">
                  <a:moveTo>
                    <a:pt x="45760" y="0"/>
                  </a:moveTo>
                  <a:lnTo>
                    <a:pt x="3190969" y="0"/>
                  </a:lnTo>
                  <a:cubicBezTo>
                    <a:pt x="3203105" y="0"/>
                    <a:pt x="3214745" y="4821"/>
                    <a:pt x="3223326" y="13403"/>
                  </a:cubicBezTo>
                  <a:cubicBezTo>
                    <a:pt x="3231908" y="21984"/>
                    <a:pt x="3236729" y="33624"/>
                    <a:pt x="3236729" y="45760"/>
                  </a:cubicBezTo>
                  <a:lnTo>
                    <a:pt x="3236729" y="306402"/>
                  </a:lnTo>
                  <a:cubicBezTo>
                    <a:pt x="3236729" y="318538"/>
                    <a:pt x="3231908" y="330177"/>
                    <a:pt x="3223326" y="338759"/>
                  </a:cubicBezTo>
                  <a:cubicBezTo>
                    <a:pt x="3214745" y="347340"/>
                    <a:pt x="3203105" y="352162"/>
                    <a:pt x="3190969" y="352162"/>
                  </a:cubicBezTo>
                  <a:lnTo>
                    <a:pt x="45760" y="352162"/>
                  </a:lnTo>
                  <a:cubicBezTo>
                    <a:pt x="20487" y="352162"/>
                    <a:pt x="0" y="331674"/>
                    <a:pt x="0" y="306402"/>
                  </a:cubicBezTo>
                  <a:lnTo>
                    <a:pt x="0" y="45760"/>
                  </a:lnTo>
                  <a:cubicBezTo>
                    <a:pt x="0" y="33624"/>
                    <a:pt x="4821" y="21984"/>
                    <a:pt x="13403" y="13403"/>
                  </a:cubicBezTo>
                  <a:cubicBezTo>
                    <a:pt x="21984" y="4821"/>
                    <a:pt x="33624" y="0"/>
                    <a:pt x="45760" y="0"/>
                  </a:cubicBez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3236729" cy="390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144793" y="6108599"/>
            <a:ext cx="8628466" cy="938792"/>
            <a:chOff x="0" y="0"/>
            <a:chExt cx="3236729" cy="35216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236729" cy="352162"/>
            </a:xfrm>
            <a:custGeom>
              <a:avLst/>
              <a:gdLst/>
              <a:ahLst/>
              <a:cxnLst/>
              <a:rect l="l" t="t" r="r" b="b"/>
              <a:pathLst>
                <a:path w="3236729" h="352162">
                  <a:moveTo>
                    <a:pt x="45760" y="0"/>
                  </a:moveTo>
                  <a:lnTo>
                    <a:pt x="3190969" y="0"/>
                  </a:lnTo>
                  <a:cubicBezTo>
                    <a:pt x="3203105" y="0"/>
                    <a:pt x="3214745" y="4821"/>
                    <a:pt x="3223326" y="13403"/>
                  </a:cubicBezTo>
                  <a:cubicBezTo>
                    <a:pt x="3231908" y="21984"/>
                    <a:pt x="3236729" y="33624"/>
                    <a:pt x="3236729" y="45760"/>
                  </a:cubicBezTo>
                  <a:lnTo>
                    <a:pt x="3236729" y="306402"/>
                  </a:lnTo>
                  <a:cubicBezTo>
                    <a:pt x="3236729" y="318538"/>
                    <a:pt x="3231908" y="330177"/>
                    <a:pt x="3223326" y="338759"/>
                  </a:cubicBezTo>
                  <a:cubicBezTo>
                    <a:pt x="3214745" y="347340"/>
                    <a:pt x="3203105" y="352162"/>
                    <a:pt x="3190969" y="352162"/>
                  </a:cubicBezTo>
                  <a:lnTo>
                    <a:pt x="45760" y="352162"/>
                  </a:lnTo>
                  <a:cubicBezTo>
                    <a:pt x="20487" y="352162"/>
                    <a:pt x="0" y="331674"/>
                    <a:pt x="0" y="306402"/>
                  </a:cubicBezTo>
                  <a:lnTo>
                    <a:pt x="0" y="45760"/>
                  </a:lnTo>
                  <a:cubicBezTo>
                    <a:pt x="0" y="33624"/>
                    <a:pt x="4821" y="21984"/>
                    <a:pt x="13403" y="13403"/>
                  </a:cubicBezTo>
                  <a:cubicBezTo>
                    <a:pt x="21984" y="4821"/>
                    <a:pt x="33624" y="0"/>
                    <a:pt x="45760" y="0"/>
                  </a:cubicBez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3236729" cy="390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144793" y="7281855"/>
            <a:ext cx="8628466" cy="938792"/>
            <a:chOff x="0" y="0"/>
            <a:chExt cx="3236729" cy="35216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236729" cy="352162"/>
            </a:xfrm>
            <a:custGeom>
              <a:avLst/>
              <a:gdLst/>
              <a:ahLst/>
              <a:cxnLst/>
              <a:rect l="l" t="t" r="r" b="b"/>
              <a:pathLst>
                <a:path w="3236729" h="352162">
                  <a:moveTo>
                    <a:pt x="45760" y="0"/>
                  </a:moveTo>
                  <a:lnTo>
                    <a:pt x="3190969" y="0"/>
                  </a:lnTo>
                  <a:cubicBezTo>
                    <a:pt x="3203105" y="0"/>
                    <a:pt x="3214745" y="4821"/>
                    <a:pt x="3223326" y="13403"/>
                  </a:cubicBezTo>
                  <a:cubicBezTo>
                    <a:pt x="3231908" y="21984"/>
                    <a:pt x="3236729" y="33624"/>
                    <a:pt x="3236729" y="45760"/>
                  </a:cubicBezTo>
                  <a:lnTo>
                    <a:pt x="3236729" y="306402"/>
                  </a:lnTo>
                  <a:cubicBezTo>
                    <a:pt x="3236729" y="318538"/>
                    <a:pt x="3231908" y="330177"/>
                    <a:pt x="3223326" y="338759"/>
                  </a:cubicBezTo>
                  <a:cubicBezTo>
                    <a:pt x="3214745" y="347340"/>
                    <a:pt x="3203105" y="352162"/>
                    <a:pt x="3190969" y="352162"/>
                  </a:cubicBezTo>
                  <a:lnTo>
                    <a:pt x="45760" y="352162"/>
                  </a:lnTo>
                  <a:cubicBezTo>
                    <a:pt x="20487" y="352162"/>
                    <a:pt x="0" y="331674"/>
                    <a:pt x="0" y="306402"/>
                  </a:cubicBezTo>
                  <a:lnTo>
                    <a:pt x="0" y="45760"/>
                  </a:lnTo>
                  <a:cubicBezTo>
                    <a:pt x="0" y="33624"/>
                    <a:pt x="4821" y="21984"/>
                    <a:pt x="13403" y="13403"/>
                  </a:cubicBezTo>
                  <a:cubicBezTo>
                    <a:pt x="21984" y="4821"/>
                    <a:pt x="33624" y="0"/>
                    <a:pt x="45760" y="0"/>
                  </a:cubicBezTo>
                  <a:close/>
                </a:path>
              </a:pathLst>
            </a:custGeom>
            <a:solidFill>
              <a:srgbClr val="C7191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3236729" cy="390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416800" y="4426870"/>
            <a:ext cx="1281811" cy="1281811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028700" y="861431"/>
            <a:ext cx="16497372" cy="952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1"/>
              </a:lnSpc>
            </a:pPr>
            <a:r>
              <a:rPr lang="en-US" sz="5262">
                <a:solidFill>
                  <a:srgbClr val="C60405"/>
                </a:solidFill>
                <a:latin typeface="Arial Bold"/>
              </a:rPr>
              <a:t>What do you do when you see political advertising?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76550" y="5489828"/>
            <a:ext cx="1345845" cy="25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9"/>
              </a:lnSpc>
            </a:pPr>
            <a:r>
              <a:rPr lang="en-US" sz="1553">
                <a:solidFill>
                  <a:srgbClr val="FFFFFF"/>
                </a:solidFill>
                <a:latin typeface="Montserrat Classic"/>
              </a:rPr>
              <a:t>AVOID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073487" y="5489828"/>
            <a:ext cx="1345845" cy="25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9"/>
              </a:lnSpc>
            </a:pPr>
            <a:r>
              <a:rPr lang="en-US" sz="1553">
                <a:solidFill>
                  <a:srgbClr val="FFFFFF"/>
                </a:solidFill>
                <a:latin typeface="Montserrat Classic"/>
              </a:rPr>
              <a:t>ATTENTION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612137" y="5489828"/>
            <a:ext cx="2125841" cy="252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9"/>
              </a:lnSpc>
            </a:pPr>
            <a:r>
              <a:rPr lang="en-US" sz="1553">
                <a:solidFill>
                  <a:srgbClr val="FFFFFF"/>
                </a:solidFill>
                <a:latin typeface="Montserrat Classic"/>
              </a:rPr>
              <a:t>COPING RESPONSE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665572" y="2836887"/>
            <a:ext cx="3980626" cy="41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8"/>
              </a:lnSpc>
            </a:pPr>
            <a:r>
              <a:rPr lang="en-US" sz="2637">
                <a:solidFill>
                  <a:srgbClr val="FFFFFF"/>
                </a:solidFill>
                <a:latin typeface="Montserrat Classic"/>
              </a:rPr>
              <a:t>Light attention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665572" y="4007522"/>
            <a:ext cx="3980626" cy="41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8"/>
              </a:lnSpc>
            </a:pPr>
            <a:r>
              <a:rPr lang="en-US" sz="2637">
                <a:solidFill>
                  <a:srgbClr val="FFFFFF"/>
                </a:solidFill>
                <a:latin typeface="Montserrat Classic"/>
              </a:rPr>
              <a:t>Sorting process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665572" y="5180777"/>
            <a:ext cx="3980626" cy="41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8"/>
              </a:lnSpc>
            </a:pPr>
            <a:r>
              <a:rPr lang="en-US" sz="2637">
                <a:solidFill>
                  <a:srgbClr val="FFFFFF"/>
                </a:solidFill>
                <a:latin typeface="Montserrat Classic"/>
              </a:rPr>
              <a:t>Counterarguing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665572" y="6354033"/>
            <a:ext cx="3980626" cy="41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8"/>
              </a:lnSpc>
            </a:pPr>
            <a:r>
              <a:rPr lang="en-US" sz="2637">
                <a:solidFill>
                  <a:srgbClr val="FFFFFF"/>
                </a:solidFill>
                <a:latin typeface="Montserrat Classic"/>
              </a:rPr>
              <a:t>Identifying the source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665572" y="7527289"/>
            <a:ext cx="5738947" cy="419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8"/>
              </a:lnSpc>
            </a:pPr>
            <a:r>
              <a:rPr lang="en-US" sz="2637">
                <a:solidFill>
                  <a:srgbClr val="FFFFFF"/>
                </a:solidFill>
                <a:latin typeface="Montserrat Classic"/>
              </a:rPr>
              <a:t>Searching for more information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921249" y="2944876"/>
            <a:ext cx="1391438" cy="139143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How can we have agency as voters in a democracy?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5</a:t>
            </a:r>
          </a:p>
        </p:txBody>
      </p:sp>
      <p:sp>
        <p:nvSpPr>
          <p:cNvPr id="10" name="TextBox 10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825572" y="4843843"/>
            <a:ext cx="4815132" cy="2879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594"/>
              </a:lnSpc>
              <a:spcBef>
                <a:spcPct val="0"/>
              </a:spcBef>
            </a:pPr>
            <a:r>
              <a:rPr lang="en-US" sz="3996">
                <a:solidFill>
                  <a:srgbClr val="000000"/>
                </a:solidFill>
                <a:latin typeface="Arial"/>
              </a:rPr>
              <a:t>You will encounter</a:t>
            </a:r>
            <a:r>
              <a:rPr lang="en-US" sz="3996">
                <a:solidFill>
                  <a:srgbClr val="000000"/>
                </a:solidFill>
                <a:latin typeface="Arial Bold"/>
              </a:rPr>
              <a:t> political messages </a:t>
            </a:r>
            <a:r>
              <a:rPr lang="en-US" sz="3996">
                <a:solidFill>
                  <a:srgbClr val="000000"/>
                </a:solidFill>
                <a:latin typeface="Arial"/>
              </a:rPr>
              <a:t>in</a:t>
            </a:r>
            <a:r>
              <a:rPr lang="en-US" sz="3996">
                <a:solidFill>
                  <a:srgbClr val="000000"/>
                </a:solidFill>
                <a:latin typeface="Arial Bold"/>
              </a:rPr>
              <a:t> many places </a:t>
            </a:r>
            <a:r>
              <a:rPr lang="en-US" sz="3996">
                <a:solidFill>
                  <a:srgbClr val="000000"/>
                </a:solidFill>
                <a:latin typeface="Arial Italics"/>
              </a:rPr>
              <a:t>in the next 11 months.</a:t>
            </a:r>
          </a:p>
        </p:txBody>
      </p:sp>
      <p:sp>
        <p:nvSpPr>
          <p:cNvPr id="11" name="TextBox 11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3426834" y="2816581"/>
            <a:ext cx="766295" cy="1557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1488"/>
              </a:lnSpc>
              <a:spcBef>
                <a:spcPct val="0"/>
              </a:spcBef>
            </a:pPr>
            <a:r>
              <a:rPr lang="en-US" sz="8205">
                <a:solidFill>
                  <a:srgbClr val="FFFFFF"/>
                </a:solidFill>
                <a:latin typeface="Arial Bold"/>
              </a:rPr>
              <a:t>!</a:t>
            </a:r>
          </a:p>
        </p:txBody>
      </p:sp>
      <p:sp>
        <p:nvSpPr>
          <p:cNvPr id="12" name="Freeform 12"/>
          <p:cNvSpPr/>
          <p:nvPr/>
        </p:nvSpPr>
        <p:spPr>
          <a:xfrm>
            <a:off x="7074718" y="6611355"/>
            <a:ext cx="4772185" cy="10845875"/>
          </a:xfrm>
          <a:custGeom>
            <a:avLst/>
            <a:gdLst/>
            <a:ahLst/>
            <a:cxnLst/>
            <a:rect l="l" t="t" r="r" b="b"/>
            <a:pathLst>
              <a:path w="4772185" h="10845875">
                <a:moveTo>
                  <a:pt x="0" y="0"/>
                </a:moveTo>
                <a:lnTo>
                  <a:pt x="4772185" y="0"/>
                </a:lnTo>
                <a:lnTo>
                  <a:pt x="4772185" y="10845876"/>
                </a:lnTo>
                <a:lnTo>
                  <a:pt x="0" y="108458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196670" y="2124874"/>
            <a:ext cx="11894660" cy="1189466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D9D9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518689" y="8729429"/>
            <a:ext cx="1451672" cy="1105085"/>
          </a:xfrm>
          <a:custGeom>
            <a:avLst/>
            <a:gdLst/>
            <a:ahLst/>
            <a:cxnLst/>
            <a:rect l="l" t="t" r="r" b="b"/>
            <a:pathLst>
              <a:path w="1451672" h="1105085">
                <a:moveTo>
                  <a:pt x="0" y="0"/>
                </a:moveTo>
                <a:lnTo>
                  <a:pt x="1451671" y="0"/>
                </a:lnTo>
                <a:lnTo>
                  <a:pt x="1451671" y="1105085"/>
                </a:lnTo>
                <a:lnTo>
                  <a:pt x="0" y="11050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87683">
            <a:off x="9851103" y="4717166"/>
            <a:ext cx="3280421" cy="1226057"/>
          </a:xfrm>
          <a:custGeom>
            <a:avLst/>
            <a:gdLst/>
            <a:ahLst/>
            <a:cxnLst/>
            <a:rect l="l" t="t" r="r" b="b"/>
            <a:pathLst>
              <a:path w="3280421" h="1226057">
                <a:moveTo>
                  <a:pt x="0" y="0"/>
                </a:moveTo>
                <a:lnTo>
                  <a:pt x="3280421" y="0"/>
                </a:lnTo>
                <a:lnTo>
                  <a:pt x="3280421" y="1226057"/>
                </a:lnTo>
                <a:lnTo>
                  <a:pt x="0" y="12260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494437">
            <a:off x="8602307" y="2796998"/>
            <a:ext cx="1403597" cy="1840783"/>
          </a:xfrm>
          <a:custGeom>
            <a:avLst/>
            <a:gdLst/>
            <a:ahLst/>
            <a:cxnLst/>
            <a:rect l="l" t="t" r="r" b="b"/>
            <a:pathLst>
              <a:path w="1403597" h="1840783">
                <a:moveTo>
                  <a:pt x="0" y="0"/>
                </a:moveTo>
                <a:lnTo>
                  <a:pt x="1403597" y="0"/>
                </a:lnTo>
                <a:lnTo>
                  <a:pt x="1403597" y="1840783"/>
                </a:lnTo>
                <a:lnTo>
                  <a:pt x="0" y="1840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142101">
            <a:off x="6196529" y="3949471"/>
            <a:ext cx="1756379" cy="1987416"/>
          </a:xfrm>
          <a:custGeom>
            <a:avLst/>
            <a:gdLst/>
            <a:ahLst/>
            <a:cxnLst/>
            <a:rect l="l" t="t" r="r" b="b"/>
            <a:pathLst>
              <a:path w="1756379" h="1987416">
                <a:moveTo>
                  <a:pt x="0" y="0"/>
                </a:moveTo>
                <a:lnTo>
                  <a:pt x="1756378" y="0"/>
                </a:lnTo>
                <a:lnTo>
                  <a:pt x="1756378" y="1987416"/>
                </a:lnTo>
                <a:lnTo>
                  <a:pt x="0" y="19874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81777">
            <a:off x="4778628" y="7961683"/>
            <a:ext cx="2041383" cy="1959728"/>
          </a:xfrm>
          <a:custGeom>
            <a:avLst/>
            <a:gdLst/>
            <a:ahLst/>
            <a:cxnLst/>
            <a:rect l="l" t="t" r="r" b="b"/>
            <a:pathLst>
              <a:path w="2041383" h="1959728">
                <a:moveTo>
                  <a:pt x="0" y="0"/>
                </a:moveTo>
                <a:lnTo>
                  <a:pt x="2041383" y="0"/>
                </a:lnTo>
                <a:lnTo>
                  <a:pt x="2041383" y="1959728"/>
                </a:lnTo>
                <a:lnTo>
                  <a:pt x="0" y="19597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08634">
            <a:off x="3931365" y="5893505"/>
            <a:ext cx="2024100" cy="1531503"/>
          </a:xfrm>
          <a:custGeom>
            <a:avLst/>
            <a:gdLst/>
            <a:ahLst/>
            <a:cxnLst/>
            <a:rect l="l" t="t" r="r" b="b"/>
            <a:pathLst>
              <a:path w="2024100" h="1531503">
                <a:moveTo>
                  <a:pt x="0" y="0"/>
                </a:moveTo>
                <a:lnTo>
                  <a:pt x="2024101" y="0"/>
                </a:lnTo>
                <a:lnTo>
                  <a:pt x="2024101" y="1531503"/>
                </a:lnTo>
                <a:lnTo>
                  <a:pt x="0" y="153150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88913">
            <a:off x="12651652" y="6220585"/>
            <a:ext cx="1435306" cy="1683195"/>
          </a:xfrm>
          <a:custGeom>
            <a:avLst/>
            <a:gdLst/>
            <a:ahLst/>
            <a:cxnLst/>
            <a:rect l="l" t="t" r="r" b="b"/>
            <a:pathLst>
              <a:path w="1435306" h="1683195">
                <a:moveTo>
                  <a:pt x="0" y="0"/>
                </a:moveTo>
                <a:lnTo>
                  <a:pt x="1435306" y="0"/>
                </a:lnTo>
                <a:lnTo>
                  <a:pt x="1435306" y="1683195"/>
                </a:lnTo>
                <a:lnTo>
                  <a:pt x="0" y="16831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074718" y="6611355"/>
            <a:ext cx="4772185" cy="10845875"/>
          </a:xfrm>
          <a:custGeom>
            <a:avLst/>
            <a:gdLst/>
            <a:ahLst/>
            <a:cxnLst/>
            <a:rect l="l" t="t" r="r" b="b"/>
            <a:pathLst>
              <a:path w="4772185" h="10845875">
                <a:moveTo>
                  <a:pt x="0" y="0"/>
                </a:moveTo>
                <a:lnTo>
                  <a:pt x="4772185" y="0"/>
                </a:lnTo>
                <a:lnTo>
                  <a:pt x="4772185" y="10845876"/>
                </a:lnTo>
                <a:lnTo>
                  <a:pt x="0" y="108458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How can we have agency as voters in a democracy?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5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42019" y="2127656"/>
            <a:ext cx="5631880" cy="5211289"/>
            <a:chOff x="0" y="0"/>
            <a:chExt cx="1069948" cy="9900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9948" cy="990044"/>
            </a:xfrm>
            <a:custGeom>
              <a:avLst/>
              <a:gdLst/>
              <a:ahLst/>
              <a:cxnLst/>
              <a:rect l="l" t="t" r="r" b="b"/>
              <a:pathLst>
                <a:path w="1069948" h="990044">
                  <a:moveTo>
                    <a:pt x="70108" y="0"/>
                  </a:moveTo>
                  <a:lnTo>
                    <a:pt x="999840" y="0"/>
                  </a:lnTo>
                  <a:cubicBezTo>
                    <a:pt x="1018434" y="0"/>
                    <a:pt x="1036266" y="7386"/>
                    <a:pt x="1049414" y="20534"/>
                  </a:cubicBezTo>
                  <a:cubicBezTo>
                    <a:pt x="1062561" y="33682"/>
                    <a:pt x="1069948" y="51514"/>
                    <a:pt x="1069948" y="70108"/>
                  </a:cubicBezTo>
                  <a:lnTo>
                    <a:pt x="1069948" y="919936"/>
                  </a:lnTo>
                  <a:cubicBezTo>
                    <a:pt x="1069948" y="938530"/>
                    <a:pt x="1062561" y="956362"/>
                    <a:pt x="1049414" y="969510"/>
                  </a:cubicBezTo>
                  <a:cubicBezTo>
                    <a:pt x="1036266" y="982657"/>
                    <a:pt x="1018434" y="990044"/>
                    <a:pt x="999840" y="990044"/>
                  </a:cubicBezTo>
                  <a:lnTo>
                    <a:pt x="70108" y="990044"/>
                  </a:lnTo>
                  <a:cubicBezTo>
                    <a:pt x="51514" y="990044"/>
                    <a:pt x="33682" y="982657"/>
                    <a:pt x="20534" y="969510"/>
                  </a:cubicBezTo>
                  <a:cubicBezTo>
                    <a:pt x="7386" y="956362"/>
                    <a:pt x="0" y="938530"/>
                    <a:pt x="0" y="919936"/>
                  </a:cubicBezTo>
                  <a:lnTo>
                    <a:pt x="0" y="70108"/>
                  </a:lnTo>
                  <a:cubicBezTo>
                    <a:pt x="0" y="51514"/>
                    <a:pt x="7386" y="33682"/>
                    <a:pt x="20534" y="20534"/>
                  </a:cubicBezTo>
                  <a:cubicBezTo>
                    <a:pt x="33682" y="7386"/>
                    <a:pt x="51514" y="0"/>
                    <a:pt x="70108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069948" cy="10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959953" y="3076127"/>
            <a:ext cx="1964598" cy="2370555"/>
          </a:xfrm>
          <a:custGeom>
            <a:avLst/>
            <a:gdLst/>
            <a:ahLst/>
            <a:cxnLst/>
            <a:rect l="l" t="t" r="r" b="b"/>
            <a:pathLst>
              <a:path w="1964598" h="2370555">
                <a:moveTo>
                  <a:pt x="0" y="0"/>
                </a:moveTo>
                <a:lnTo>
                  <a:pt x="1964598" y="0"/>
                </a:lnTo>
                <a:lnTo>
                  <a:pt x="1964598" y="2370555"/>
                </a:lnTo>
                <a:lnTo>
                  <a:pt x="0" y="23705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How can we have agency as voters in a democracy?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5</a:t>
            </a:r>
          </a:p>
        </p:txBody>
      </p:sp>
      <p:sp>
        <p:nvSpPr>
          <p:cNvPr id="11" name="TextBox 11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6057" y="5849892"/>
            <a:ext cx="3863803" cy="10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en-US" sz="5550">
                <a:solidFill>
                  <a:srgbClr val="FFFFFF"/>
                </a:solidFill>
                <a:latin typeface="Arial Bold"/>
              </a:rPr>
              <a:t>Be smart</a:t>
            </a:r>
          </a:p>
        </p:txBody>
      </p:sp>
      <p:sp>
        <p:nvSpPr>
          <p:cNvPr id="12" name="TextBox 12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6057" y="7529445"/>
            <a:ext cx="3590539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Look for the source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6276093" y="2127656"/>
            <a:ext cx="5631880" cy="5211289"/>
            <a:chOff x="0" y="0"/>
            <a:chExt cx="1069948" cy="9900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9948" cy="990044"/>
            </a:xfrm>
            <a:custGeom>
              <a:avLst/>
              <a:gdLst/>
              <a:ahLst/>
              <a:cxnLst/>
              <a:rect l="l" t="t" r="r" b="b"/>
              <a:pathLst>
                <a:path w="1069948" h="990044">
                  <a:moveTo>
                    <a:pt x="70108" y="0"/>
                  </a:moveTo>
                  <a:lnTo>
                    <a:pt x="999840" y="0"/>
                  </a:lnTo>
                  <a:cubicBezTo>
                    <a:pt x="1018434" y="0"/>
                    <a:pt x="1036266" y="7386"/>
                    <a:pt x="1049414" y="20534"/>
                  </a:cubicBezTo>
                  <a:cubicBezTo>
                    <a:pt x="1062561" y="33682"/>
                    <a:pt x="1069948" y="51514"/>
                    <a:pt x="1069948" y="70108"/>
                  </a:cubicBezTo>
                  <a:lnTo>
                    <a:pt x="1069948" y="919936"/>
                  </a:lnTo>
                  <a:cubicBezTo>
                    <a:pt x="1069948" y="938530"/>
                    <a:pt x="1062561" y="956362"/>
                    <a:pt x="1049414" y="969510"/>
                  </a:cubicBezTo>
                  <a:cubicBezTo>
                    <a:pt x="1036266" y="982657"/>
                    <a:pt x="1018434" y="990044"/>
                    <a:pt x="999840" y="990044"/>
                  </a:cubicBezTo>
                  <a:lnTo>
                    <a:pt x="70108" y="990044"/>
                  </a:lnTo>
                  <a:cubicBezTo>
                    <a:pt x="51514" y="990044"/>
                    <a:pt x="33682" y="982657"/>
                    <a:pt x="20534" y="969510"/>
                  </a:cubicBezTo>
                  <a:cubicBezTo>
                    <a:pt x="7386" y="956362"/>
                    <a:pt x="0" y="938530"/>
                    <a:pt x="0" y="919936"/>
                  </a:cubicBezTo>
                  <a:lnTo>
                    <a:pt x="0" y="70108"/>
                  </a:lnTo>
                  <a:cubicBezTo>
                    <a:pt x="0" y="51514"/>
                    <a:pt x="7386" y="33682"/>
                    <a:pt x="20534" y="20534"/>
                  </a:cubicBezTo>
                  <a:cubicBezTo>
                    <a:pt x="33682" y="7386"/>
                    <a:pt x="51514" y="0"/>
                    <a:pt x="70108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069948" cy="10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2019" y="2127656"/>
            <a:ext cx="5631880" cy="5211289"/>
            <a:chOff x="0" y="0"/>
            <a:chExt cx="1069948" cy="9900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9948" cy="990044"/>
            </a:xfrm>
            <a:custGeom>
              <a:avLst/>
              <a:gdLst/>
              <a:ahLst/>
              <a:cxnLst/>
              <a:rect l="l" t="t" r="r" b="b"/>
              <a:pathLst>
                <a:path w="1069948" h="990044">
                  <a:moveTo>
                    <a:pt x="70108" y="0"/>
                  </a:moveTo>
                  <a:lnTo>
                    <a:pt x="999840" y="0"/>
                  </a:lnTo>
                  <a:cubicBezTo>
                    <a:pt x="1018434" y="0"/>
                    <a:pt x="1036266" y="7386"/>
                    <a:pt x="1049414" y="20534"/>
                  </a:cubicBezTo>
                  <a:cubicBezTo>
                    <a:pt x="1062561" y="33682"/>
                    <a:pt x="1069948" y="51514"/>
                    <a:pt x="1069948" y="70108"/>
                  </a:cubicBezTo>
                  <a:lnTo>
                    <a:pt x="1069948" y="919936"/>
                  </a:lnTo>
                  <a:cubicBezTo>
                    <a:pt x="1069948" y="938530"/>
                    <a:pt x="1062561" y="956362"/>
                    <a:pt x="1049414" y="969510"/>
                  </a:cubicBezTo>
                  <a:cubicBezTo>
                    <a:pt x="1036266" y="982657"/>
                    <a:pt x="1018434" y="990044"/>
                    <a:pt x="999840" y="990044"/>
                  </a:cubicBezTo>
                  <a:lnTo>
                    <a:pt x="70108" y="990044"/>
                  </a:lnTo>
                  <a:cubicBezTo>
                    <a:pt x="51514" y="990044"/>
                    <a:pt x="33682" y="982657"/>
                    <a:pt x="20534" y="969510"/>
                  </a:cubicBezTo>
                  <a:cubicBezTo>
                    <a:pt x="7386" y="956362"/>
                    <a:pt x="0" y="938530"/>
                    <a:pt x="0" y="919936"/>
                  </a:cubicBezTo>
                  <a:lnTo>
                    <a:pt x="0" y="70108"/>
                  </a:lnTo>
                  <a:cubicBezTo>
                    <a:pt x="0" y="51514"/>
                    <a:pt x="7386" y="33682"/>
                    <a:pt x="20534" y="20534"/>
                  </a:cubicBezTo>
                  <a:cubicBezTo>
                    <a:pt x="33682" y="7386"/>
                    <a:pt x="51514" y="0"/>
                    <a:pt x="70108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069948" cy="10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959953" y="3076127"/>
            <a:ext cx="1964598" cy="2370555"/>
          </a:xfrm>
          <a:custGeom>
            <a:avLst/>
            <a:gdLst/>
            <a:ahLst/>
            <a:cxnLst/>
            <a:rect l="l" t="t" r="r" b="b"/>
            <a:pathLst>
              <a:path w="1964598" h="2370555">
                <a:moveTo>
                  <a:pt x="0" y="0"/>
                </a:moveTo>
                <a:lnTo>
                  <a:pt x="1964598" y="0"/>
                </a:lnTo>
                <a:lnTo>
                  <a:pt x="1964598" y="2370555"/>
                </a:lnTo>
                <a:lnTo>
                  <a:pt x="0" y="23705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063333" y="30861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How can we have agency as voters in a democracy?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5</a:t>
            </a:r>
          </a:p>
        </p:txBody>
      </p:sp>
      <p:sp>
        <p:nvSpPr>
          <p:cNvPr id="15" name="TextBox 15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6057" y="5849892"/>
            <a:ext cx="3863803" cy="10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en-US" sz="5550">
                <a:solidFill>
                  <a:srgbClr val="FFFFFF"/>
                </a:solidFill>
                <a:latin typeface="Arial Bold"/>
              </a:rPr>
              <a:t>Be smart</a:t>
            </a:r>
          </a:p>
        </p:txBody>
      </p:sp>
      <p:sp>
        <p:nvSpPr>
          <p:cNvPr id="16" name="TextBox 16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526973" y="5849892"/>
            <a:ext cx="3234055" cy="10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en-US" sz="5550">
                <a:solidFill>
                  <a:srgbClr val="FFFFFF"/>
                </a:solidFill>
                <a:latin typeface="Arial Bold"/>
              </a:rPr>
              <a:t>Consider</a:t>
            </a:r>
          </a:p>
        </p:txBody>
      </p:sp>
      <p:sp>
        <p:nvSpPr>
          <p:cNvPr id="17" name="TextBox 17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6057" y="7529445"/>
            <a:ext cx="3590539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Look for the source</a:t>
            </a:r>
          </a:p>
        </p:txBody>
      </p:sp>
      <p:sp>
        <p:nvSpPr>
          <p:cNvPr id="18" name="TextBox 18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296764" y="7529445"/>
            <a:ext cx="3800089" cy="2165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Image, Content, Tone? Intent?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FEFE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331550" y="-696617"/>
            <a:ext cx="21997500" cy="2479718"/>
          </a:xfrm>
          <a:custGeom>
            <a:avLst/>
            <a:gdLst/>
            <a:ahLst/>
            <a:cxnLst/>
            <a:rect l="l" t="t" r="r" b="b"/>
            <a:pathLst>
              <a:path w="21997500" h="2479718">
                <a:moveTo>
                  <a:pt x="0" y="0"/>
                </a:moveTo>
                <a:lnTo>
                  <a:pt x="21997500" y="0"/>
                </a:lnTo>
                <a:lnTo>
                  <a:pt x="21997500" y="2479719"/>
                </a:lnTo>
                <a:lnTo>
                  <a:pt x="0" y="2479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3514" y="332450"/>
            <a:ext cx="1034879" cy="1034879"/>
          </a:xfrm>
          <a:custGeom>
            <a:avLst/>
            <a:gdLst/>
            <a:ahLst/>
            <a:cxnLst/>
            <a:rect l="l" t="t" r="r" b="b"/>
            <a:pathLst>
              <a:path w="1034879" h="1034879">
                <a:moveTo>
                  <a:pt x="0" y="0"/>
                </a:moveTo>
                <a:lnTo>
                  <a:pt x="1034879" y="0"/>
                </a:lnTo>
                <a:lnTo>
                  <a:pt x="1034879" y="1034879"/>
                </a:lnTo>
                <a:lnTo>
                  <a:pt x="0" y="1034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2210168" y="2127656"/>
            <a:ext cx="5631880" cy="5211289"/>
            <a:chOff x="0" y="0"/>
            <a:chExt cx="1069948" cy="9900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9948" cy="990044"/>
            </a:xfrm>
            <a:custGeom>
              <a:avLst/>
              <a:gdLst/>
              <a:ahLst/>
              <a:cxnLst/>
              <a:rect l="l" t="t" r="r" b="b"/>
              <a:pathLst>
                <a:path w="1069948" h="990044">
                  <a:moveTo>
                    <a:pt x="70108" y="0"/>
                  </a:moveTo>
                  <a:lnTo>
                    <a:pt x="999840" y="0"/>
                  </a:lnTo>
                  <a:cubicBezTo>
                    <a:pt x="1018434" y="0"/>
                    <a:pt x="1036266" y="7386"/>
                    <a:pt x="1049414" y="20534"/>
                  </a:cubicBezTo>
                  <a:cubicBezTo>
                    <a:pt x="1062561" y="33682"/>
                    <a:pt x="1069948" y="51514"/>
                    <a:pt x="1069948" y="70108"/>
                  </a:cubicBezTo>
                  <a:lnTo>
                    <a:pt x="1069948" y="919936"/>
                  </a:lnTo>
                  <a:cubicBezTo>
                    <a:pt x="1069948" y="938530"/>
                    <a:pt x="1062561" y="956362"/>
                    <a:pt x="1049414" y="969510"/>
                  </a:cubicBezTo>
                  <a:cubicBezTo>
                    <a:pt x="1036266" y="982657"/>
                    <a:pt x="1018434" y="990044"/>
                    <a:pt x="999840" y="990044"/>
                  </a:cubicBezTo>
                  <a:lnTo>
                    <a:pt x="70108" y="990044"/>
                  </a:lnTo>
                  <a:cubicBezTo>
                    <a:pt x="51514" y="990044"/>
                    <a:pt x="33682" y="982657"/>
                    <a:pt x="20534" y="969510"/>
                  </a:cubicBezTo>
                  <a:cubicBezTo>
                    <a:pt x="7386" y="956362"/>
                    <a:pt x="0" y="938530"/>
                    <a:pt x="0" y="919936"/>
                  </a:cubicBezTo>
                  <a:lnTo>
                    <a:pt x="0" y="70108"/>
                  </a:lnTo>
                  <a:cubicBezTo>
                    <a:pt x="0" y="51514"/>
                    <a:pt x="7386" y="33682"/>
                    <a:pt x="20534" y="20534"/>
                  </a:cubicBezTo>
                  <a:cubicBezTo>
                    <a:pt x="33682" y="7386"/>
                    <a:pt x="51514" y="0"/>
                    <a:pt x="70108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069948" cy="10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276093" y="2127656"/>
            <a:ext cx="5631880" cy="5211289"/>
            <a:chOff x="0" y="0"/>
            <a:chExt cx="1069948" cy="99004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9948" cy="990044"/>
            </a:xfrm>
            <a:custGeom>
              <a:avLst/>
              <a:gdLst/>
              <a:ahLst/>
              <a:cxnLst/>
              <a:rect l="l" t="t" r="r" b="b"/>
              <a:pathLst>
                <a:path w="1069948" h="990044">
                  <a:moveTo>
                    <a:pt x="70108" y="0"/>
                  </a:moveTo>
                  <a:lnTo>
                    <a:pt x="999840" y="0"/>
                  </a:lnTo>
                  <a:cubicBezTo>
                    <a:pt x="1018434" y="0"/>
                    <a:pt x="1036266" y="7386"/>
                    <a:pt x="1049414" y="20534"/>
                  </a:cubicBezTo>
                  <a:cubicBezTo>
                    <a:pt x="1062561" y="33682"/>
                    <a:pt x="1069948" y="51514"/>
                    <a:pt x="1069948" y="70108"/>
                  </a:cubicBezTo>
                  <a:lnTo>
                    <a:pt x="1069948" y="919936"/>
                  </a:lnTo>
                  <a:cubicBezTo>
                    <a:pt x="1069948" y="938530"/>
                    <a:pt x="1062561" y="956362"/>
                    <a:pt x="1049414" y="969510"/>
                  </a:cubicBezTo>
                  <a:cubicBezTo>
                    <a:pt x="1036266" y="982657"/>
                    <a:pt x="1018434" y="990044"/>
                    <a:pt x="999840" y="990044"/>
                  </a:cubicBezTo>
                  <a:lnTo>
                    <a:pt x="70108" y="990044"/>
                  </a:lnTo>
                  <a:cubicBezTo>
                    <a:pt x="51514" y="990044"/>
                    <a:pt x="33682" y="982657"/>
                    <a:pt x="20534" y="969510"/>
                  </a:cubicBezTo>
                  <a:cubicBezTo>
                    <a:pt x="7386" y="956362"/>
                    <a:pt x="0" y="938530"/>
                    <a:pt x="0" y="919936"/>
                  </a:cubicBezTo>
                  <a:lnTo>
                    <a:pt x="0" y="70108"/>
                  </a:lnTo>
                  <a:cubicBezTo>
                    <a:pt x="0" y="51514"/>
                    <a:pt x="7386" y="33682"/>
                    <a:pt x="20534" y="20534"/>
                  </a:cubicBezTo>
                  <a:cubicBezTo>
                    <a:pt x="33682" y="7386"/>
                    <a:pt x="51514" y="0"/>
                    <a:pt x="70108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069948" cy="10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728700" y="2813310"/>
            <a:ext cx="2463574" cy="2463574"/>
          </a:xfrm>
          <a:custGeom>
            <a:avLst/>
            <a:gdLst/>
            <a:ahLst/>
            <a:cxnLst/>
            <a:rect l="l" t="t" r="r" b="b"/>
            <a:pathLst>
              <a:path w="2463574" h="2463574">
                <a:moveTo>
                  <a:pt x="0" y="0"/>
                </a:moveTo>
                <a:lnTo>
                  <a:pt x="2463574" y="0"/>
                </a:lnTo>
                <a:lnTo>
                  <a:pt x="2463574" y="2463573"/>
                </a:lnTo>
                <a:lnTo>
                  <a:pt x="0" y="2463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342019" y="2127656"/>
            <a:ext cx="5631880" cy="5211289"/>
            <a:chOff x="0" y="0"/>
            <a:chExt cx="1069948" cy="9900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69948" cy="990044"/>
            </a:xfrm>
            <a:custGeom>
              <a:avLst/>
              <a:gdLst/>
              <a:ahLst/>
              <a:cxnLst/>
              <a:rect l="l" t="t" r="r" b="b"/>
              <a:pathLst>
                <a:path w="1069948" h="990044">
                  <a:moveTo>
                    <a:pt x="70108" y="0"/>
                  </a:moveTo>
                  <a:lnTo>
                    <a:pt x="999840" y="0"/>
                  </a:lnTo>
                  <a:cubicBezTo>
                    <a:pt x="1018434" y="0"/>
                    <a:pt x="1036266" y="7386"/>
                    <a:pt x="1049414" y="20534"/>
                  </a:cubicBezTo>
                  <a:cubicBezTo>
                    <a:pt x="1062561" y="33682"/>
                    <a:pt x="1069948" y="51514"/>
                    <a:pt x="1069948" y="70108"/>
                  </a:cubicBezTo>
                  <a:lnTo>
                    <a:pt x="1069948" y="919936"/>
                  </a:lnTo>
                  <a:cubicBezTo>
                    <a:pt x="1069948" y="938530"/>
                    <a:pt x="1062561" y="956362"/>
                    <a:pt x="1049414" y="969510"/>
                  </a:cubicBezTo>
                  <a:cubicBezTo>
                    <a:pt x="1036266" y="982657"/>
                    <a:pt x="1018434" y="990044"/>
                    <a:pt x="999840" y="990044"/>
                  </a:cubicBezTo>
                  <a:lnTo>
                    <a:pt x="70108" y="990044"/>
                  </a:lnTo>
                  <a:cubicBezTo>
                    <a:pt x="51514" y="990044"/>
                    <a:pt x="33682" y="982657"/>
                    <a:pt x="20534" y="969510"/>
                  </a:cubicBezTo>
                  <a:cubicBezTo>
                    <a:pt x="7386" y="956362"/>
                    <a:pt x="0" y="938530"/>
                    <a:pt x="0" y="919936"/>
                  </a:cubicBezTo>
                  <a:lnTo>
                    <a:pt x="0" y="70108"/>
                  </a:lnTo>
                  <a:cubicBezTo>
                    <a:pt x="0" y="51514"/>
                    <a:pt x="7386" y="33682"/>
                    <a:pt x="20534" y="20534"/>
                  </a:cubicBezTo>
                  <a:cubicBezTo>
                    <a:pt x="33682" y="7386"/>
                    <a:pt x="51514" y="0"/>
                    <a:pt x="70108" y="0"/>
                  </a:cubicBez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069948" cy="1066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959953" y="3076127"/>
            <a:ext cx="1964598" cy="2370555"/>
          </a:xfrm>
          <a:custGeom>
            <a:avLst/>
            <a:gdLst/>
            <a:ahLst/>
            <a:cxnLst/>
            <a:rect l="l" t="t" r="r" b="b"/>
            <a:pathLst>
              <a:path w="1964598" h="2370555">
                <a:moveTo>
                  <a:pt x="0" y="0"/>
                </a:moveTo>
                <a:lnTo>
                  <a:pt x="1964598" y="0"/>
                </a:lnTo>
                <a:lnTo>
                  <a:pt x="1964598" y="2370555"/>
                </a:lnTo>
                <a:lnTo>
                  <a:pt x="0" y="23705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063333" y="308610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057400" h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 descr="Important Notes"/>
          <p:cNvSpPr txBox="1"/>
          <p:nvPr/>
        </p:nvSpPr>
        <p:spPr>
          <a:xfrm>
            <a:off x="1959953" y="343217"/>
            <a:ext cx="16328047" cy="95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02"/>
              </a:lnSpc>
              <a:spcBef>
                <a:spcPct val="0"/>
              </a:spcBef>
            </a:pPr>
            <a:r>
              <a:rPr lang="en-US" sz="4930">
                <a:solidFill>
                  <a:srgbClr val="FFFFFF"/>
                </a:solidFill>
                <a:latin typeface="Arial Bold"/>
              </a:rPr>
              <a:t>How can we have agency as voters in a democracy?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5922" y="475751"/>
            <a:ext cx="710064" cy="70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7"/>
              </a:lnSpc>
            </a:pPr>
            <a:r>
              <a:rPr lang="en-US" sz="4321">
                <a:solidFill>
                  <a:srgbClr val="000063"/>
                </a:solidFill>
                <a:latin typeface="Barlow Bold"/>
              </a:rPr>
              <a:t>5</a:t>
            </a:r>
          </a:p>
        </p:txBody>
      </p:sp>
      <p:sp>
        <p:nvSpPr>
          <p:cNvPr id="19" name="TextBox 19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6057" y="5849892"/>
            <a:ext cx="3863803" cy="10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en-US" sz="5550">
                <a:solidFill>
                  <a:srgbClr val="FFFFFF"/>
                </a:solidFill>
                <a:latin typeface="Arial Bold"/>
              </a:rPr>
              <a:t>Be smart</a:t>
            </a:r>
          </a:p>
        </p:txBody>
      </p:sp>
      <p:sp>
        <p:nvSpPr>
          <p:cNvPr id="20" name="TextBox 20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526973" y="5849892"/>
            <a:ext cx="3234055" cy="10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9"/>
              </a:lnSpc>
              <a:spcBef>
                <a:spcPct val="0"/>
              </a:spcBef>
            </a:pPr>
            <a:r>
              <a:rPr lang="en-US" sz="5550">
                <a:solidFill>
                  <a:srgbClr val="FFFFFF"/>
                </a:solidFill>
                <a:latin typeface="Arial Bold"/>
              </a:rPr>
              <a:t>Consider</a:t>
            </a:r>
          </a:p>
        </p:txBody>
      </p:sp>
      <p:sp>
        <p:nvSpPr>
          <p:cNvPr id="21" name="TextBox 21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82247" y="5849892"/>
            <a:ext cx="5356481" cy="1045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63"/>
              </a:lnSpc>
              <a:spcBef>
                <a:spcPct val="0"/>
              </a:spcBef>
            </a:pPr>
            <a:r>
              <a:rPr lang="en-US" sz="5545">
                <a:solidFill>
                  <a:srgbClr val="FFFFFF"/>
                </a:solidFill>
                <a:latin typeface="Arial Bold"/>
              </a:rPr>
              <a:t>Remember</a:t>
            </a:r>
          </a:p>
        </p:txBody>
      </p:sp>
      <p:sp>
        <p:nvSpPr>
          <p:cNvPr id="22" name="TextBox 22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226057" y="7529445"/>
            <a:ext cx="3590539" cy="146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Look for the source</a:t>
            </a:r>
          </a:p>
        </p:txBody>
      </p:sp>
      <p:sp>
        <p:nvSpPr>
          <p:cNvPr id="23" name="TextBox 23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7296764" y="7529445"/>
            <a:ext cx="3800089" cy="2165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Image, Content, Tone? Intent?</a:t>
            </a:r>
          </a:p>
        </p:txBody>
      </p:sp>
      <p:sp>
        <p:nvSpPr>
          <p:cNvPr id="24" name="TextBox 24" descr="The clients represent different challenges but each requires knowing who your audience is, what they want or need, and how to talk to them."/>
          <p:cNvSpPr txBox="1"/>
          <p:nvPr/>
        </p:nvSpPr>
        <p:spPr>
          <a:xfrm>
            <a:off x="13001851" y="7529445"/>
            <a:ext cx="4371590" cy="2165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63"/>
                </a:solidFill>
                <a:latin typeface="Arial Bold"/>
              </a:rPr>
              <a:t>Easy to spread unverified information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650395" cy="10287000"/>
            <a:chOff x="0" y="0"/>
            <a:chExt cx="148817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88170" cy="2709333"/>
            </a:xfrm>
            <a:custGeom>
              <a:avLst/>
              <a:gdLst/>
              <a:ahLst/>
              <a:cxnLst/>
              <a:rect l="l" t="t" r="r" b="b"/>
              <a:pathLst>
                <a:path w="1488170" h="2709333">
                  <a:moveTo>
                    <a:pt x="0" y="0"/>
                  </a:moveTo>
                  <a:lnTo>
                    <a:pt x="1488170" y="0"/>
                  </a:lnTo>
                  <a:lnTo>
                    <a:pt x="148817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8817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8052" y="3705350"/>
            <a:ext cx="5102503" cy="3244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4800">
                <a:solidFill>
                  <a:srgbClr val="FFFFFF"/>
                </a:solidFill>
                <a:latin typeface="Arial"/>
              </a:rPr>
              <a:t>Political advertising </a:t>
            </a:r>
            <a:r>
              <a:rPr lang="en-US" sz="4800">
                <a:solidFill>
                  <a:srgbClr val="FFFFFF"/>
                </a:solidFill>
                <a:latin typeface="Arial Bold"/>
              </a:rPr>
              <a:t>CAN</a:t>
            </a:r>
            <a:r>
              <a:rPr lang="en-US" sz="4800">
                <a:solidFill>
                  <a:srgbClr val="FFFFFF"/>
                </a:solidFill>
                <a:latin typeface="Arial"/>
              </a:rPr>
              <a:t> </a:t>
            </a:r>
          </a:p>
          <a:p>
            <a:pPr>
              <a:lnSpc>
                <a:spcPts val="6240"/>
              </a:lnSpc>
            </a:pPr>
            <a:r>
              <a:rPr lang="en-US" sz="4800">
                <a:solidFill>
                  <a:srgbClr val="FFFFFF"/>
                </a:solidFill>
                <a:latin typeface="Arial"/>
              </a:rPr>
              <a:t>provide valuable </a:t>
            </a:r>
            <a:r>
              <a:rPr lang="en-US" sz="4800">
                <a:solidFill>
                  <a:srgbClr val="FFFFFF"/>
                </a:solidFill>
                <a:latin typeface="Arial Bold"/>
              </a:rPr>
              <a:t>information</a:t>
            </a:r>
            <a:r>
              <a:rPr lang="en-US" sz="4800">
                <a:solidFill>
                  <a:srgbClr val="FFFFFF"/>
                </a:solidFill>
                <a:latin typeface="Arial"/>
              </a:rPr>
              <a:t>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5373" y="2268273"/>
            <a:ext cx="463616" cy="105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24"/>
              </a:lnSpc>
            </a:pPr>
            <a:r>
              <a:rPr lang="en-US" sz="6557">
                <a:solidFill>
                  <a:srgbClr val="FFFFFF"/>
                </a:solidFill>
                <a:latin typeface="Montserrat Classic Bold"/>
              </a:rPr>
              <a:t>1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50395" y="0"/>
            <a:ext cx="12814027" cy="10287000"/>
            <a:chOff x="0" y="0"/>
            <a:chExt cx="337488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74888" cy="2709333"/>
            </a:xfrm>
            <a:custGeom>
              <a:avLst/>
              <a:gdLst/>
              <a:ahLst/>
              <a:cxnLst/>
              <a:rect l="l" t="t" r="r" b="b"/>
              <a:pathLst>
                <a:path w="3374888" h="2709333">
                  <a:moveTo>
                    <a:pt x="0" y="0"/>
                  </a:moveTo>
                  <a:lnTo>
                    <a:pt x="3374888" y="0"/>
                  </a:lnTo>
                  <a:lnTo>
                    <a:pt x="33748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818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374888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59180" y="3705350"/>
            <a:ext cx="5769641" cy="4825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4800">
                <a:solidFill>
                  <a:srgbClr val="FFFFFF"/>
                </a:solidFill>
                <a:latin typeface="Arial"/>
              </a:rPr>
              <a:t>BUT </a:t>
            </a:r>
            <a:r>
              <a:rPr lang="en-US" sz="4800">
                <a:solidFill>
                  <a:srgbClr val="FFFFFF"/>
                </a:solidFill>
                <a:latin typeface="Arial Bold"/>
              </a:rPr>
              <a:t>be critical</a:t>
            </a:r>
            <a:r>
              <a:rPr lang="en-US" sz="4800">
                <a:solidFill>
                  <a:srgbClr val="FFFFFF"/>
                </a:solidFill>
                <a:latin typeface="Arial"/>
              </a:rPr>
              <a:t> about what you see and look across a </a:t>
            </a:r>
            <a:r>
              <a:rPr lang="en-US" sz="4800">
                <a:solidFill>
                  <a:srgbClr val="FFFFFF"/>
                </a:solidFill>
                <a:latin typeface="Arial Bold"/>
              </a:rPr>
              <a:t>variety of sources</a:t>
            </a:r>
            <a:r>
              <a:rPr lang="en-US" sz="4800">
                <a:solidFill>
                  <a:srgbClr val="FFFFFF"/>
                </a:solidFill>
                <a:latin typeface="Arial"/>
              </a:rPr>
              <a:t> to get your information.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5650395" cy="10287000"/>
            <a:chOff x="0" y="0"/>
            <a:chExt cx="1488170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88170" cy="2709333"/>
            </a:xfrm>
            <a:custGeom>
              <a:avLst/>
              <a:gdLst/>
              <a:ahLst/>
              <a:cxnLst/>
              <a:rect l="l" t="t" r="r" b="b"/>
              <a:pathLst>
                <a:path w="1488170" h="2709333">
                  <a:moveTo>
                    <a:pt x="0" y="0"/>
                  </a:moveTo>
                  <a:lnTo>
                    <a:pt x="1488170" y="0"/>
                  </a:lnTo>
                  <a:lnTo>
                    <a:pt x="148817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8817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28052" y="3705350"/>
            <a:ext cx="5102503" cy="3244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4800">
                <a:solidFill>
                  <a:srgbClr val="FFFFFF"/>
                </a:solidFill>
                <a:latin typeface="Arial"/>
              </a:rPr>
              <a:t>Political advertising </a:t>
            </a:r>
            <a:r>
              <a:rPr lang="en-US" sz="4800">
                <a:solidFill>
                  <a:srgbClr val="FFFFFF"/>
                </a:solidFill>
                <a:latin typeface="Arial Bold"/>
              </a:rPr>
              <a:t>CAN</a:t>
            </a:r>
            <a:r>
              <a:rPr lang="en-US" sz="4800">
                <a:solidFill>
                  <a:srgbClr val="FFFFFF"/>
                </a:solidFill>
                <a:latin typeface="Arial"/>
              </a:rPr>
              <a:t> </a:t>
            </a:r>
          </a:p>
          <a:p>
            <a:pPr>
              <a:lnSpc>
                <a:spcPts val="6240"/>
              </a:lnSpc>
            </a:pPr>
            <a:r>
              <a:rPr lang="en-US" sz="4800">
                <a:solidFill>
                  <a:srgbClr val="FFFFFF"/>
                </a:solidFill>
                <a:latin typeface="Arial"/>
              </a:rPr>
              <a:t>provide valuable </a:t>
            </a:r>
            <a:r>
              <a:rPr lang="en-US" sz="4800">
                <a:solidFill>
                  <a:srgbClr val="FFFFFF"/>
                </a:solidFill>
                <a:latin typeface="Arial Bold"/>
              </a:rPr>
              <a:t>information</a:t>
            </a:r>
            <a:r>
              <a:rPr lang="en-US" sz="4800">
                <a:solidFill>
                  <a:srgbClr val="FFFFFF"/>
                </a:solidFill>
                <a:latin typeface="Arial"/>
              </a:rPr>
              <a:t>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5373" y="2268273"/>
            <a:ext cx="463616" cy="105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24"/>
              </a:lnSpc>
            </a:pPr>
            <a:r>
              <a:rPr lang="en-US" sz="6557">
                <a:solidFill>
                  <a:srgbClr val="FFFFFF"/>
                </a:solidFill>
                <a:latin typeface="Montserrat Classic Bold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259180" y="2262520"/>
            <a:ext cx="463616" cy="1068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24"/>
              </a:lnSpc>
            </a:pPr>
            <a:r>
              <a:rPr lang="en-US" sz="6557">
                <a:solidFill>
                  <a:srgbClr val="FFFFFF"/>
                </a:solidFill>
                <a:latin typeface="Montserrat Classic Bold"/>
              </a:rPr>
              <a:t>2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50395" y="0"/>
            <a:ext cx="6378426" cy="10287000"/>
            <a:chOff x="0" y="0"/>
            <a:chExt cx="167991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79915" cy="2709333"/>
            </a:xfrm>
            <a:custGeom>
              <a:avLst/>
              <a:gdLst/>
              <a:ahLst/>
              <a:cxnLst/>
              <a:rect l="l" t="t" r="r" b="b"/>
              <a:pathLst>
                <a:path w="1679915" h="2709333">
                  <a:moveTo>
                    <a:pt x="0" y="0"/>
                  </a:moveTo>
                  <a:lnTo>
                    <a:pt x="1679915" y="0"/>
                  </a:lnTo>
                  <a:lnTo>
                    <a:pt x="16799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818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67991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59180" y="3705350"/>
            <a:ext cx="5769641" cy="4825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4800">
                <a:solidFill>
                  <a:srgbClr val="FFFFFF"/>
                </a:solidFill>
                <a:latin typeface="Arial"/>
              </a:rPr>
              <a:t>BUT </a:t>
            </a:r>
            <a:r>
              <a:rPr lang="en-US" sz="4800">
                <a:solidFill>
                  <a:srgbClr val="FFFFFF"/>
                </a:solidFill>
                <a:latin typeface="Arial Bold"/>
              </a:rPr>
              <a:t>be critical</a:t>
            </a:r>
            <a:r>
              <a:rPr lang="en-US" sz="4800">
                <a:solidFill>
                  <a:srgbClr val="FFFFFF"/>
                </a:solidFill>
                <a:latin typeface="Arial"/>
              </a:rPr>
              <a:t> about what you see and look across a </a:t>
            </a:r>
            <a:r>
              <a:rPr lang="en-US" sz="4800">
                <a:solidFill>
                  <a:srgbClr val="FFFFFF"/>
                </a:solidFill>
                <a:latin typeface="Arial Bold"/>
              </a:rPr>
              <a:t>variety of sources</a:t>
            </a:r>
            <a:r>
              <a:rPr lang="en-US" sz="4800">
                <a:solidFill>
                  <a:srgbClr val="FFFFFF"/>
                </a:solidFill>
                <a:latin typeface="Arial"/>
              </a:rPr>
              <a:t> to get your information.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5650395" cy="10287000"/>
            <a:chOff x="0" y="0"/>
            <a:chExt cx="1488170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88170" cy="2709333"/>
            </a:xfrm>
            <a:custGeom>
              <a:avLst/>
              <a:gdLst/>
              <a:ahLst/>
              <a:cxnLst/>
              <a:rect l="l" t="t" r="r" b="b"/>
              <a:pathLst>
                <a:path w="1488170" h="2709333">
                  <a:moveTo>
                    <a:pt x="0" y="0"/>
                  </a:moveTo>
                  <a:lnTo>
                    <a:pt x="1488170" y="0"/>
                  </a:lnTo>
                  <a:lnTo>
                    <a:pt x="148817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8817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028820" y="0"/>
            <a:ext cx="6378426" cy="10287000"/>
            <a:chOff x="0" y="0"/>
            <a:chExt cx="1679915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79915" cy="2709333"/>
            </a:xfrm>
            <a:custGeom>
              <a:avLst/>
              <a:gdLst/>
              <a:ahLst/>
              <a:cxnLst/>
              <a:rect l="l" t="t" r="r" b="b"/>
              <a:pathLst>
                <a:path w="1679915" h="2709333">
                  <a:moveTo>
                    <a:pt x="0" y="0"/>
                  </a:moveTo>
                  <a:lnTo>
                    <a:pt x="1679915" y="0"/>
                  </a:lnTo>
                  <a:lnTo>
                    <a:pt x="167991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7991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28052" y="3705350"/>
            <a:ext cx="5102503" cy="3244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4800">
                <a:solidFill>
                  <a:srgbClr val="FFFFFF"/>
                </a:solidFill>
                <a:latin typeface="Arial"/>
              </a:rPr>
              <a:t>Political advertising </a:t>
            </a:r>
            <a:r>
              <a:rPr lang="en-US" sz="4800">
                <a:solidFill>
                  <a:srgbClr val="FFFFFF"/>
                </a:solidFill>
                <a:latin typeface="Arial Bold"/>
              </a:rPr>
              <a:t>CAN</a:t>
            </a:r>
            <a:r>
              <a:rPr lang="en-US" sz="4800">
                <a:solidFill>
                  <a:srgbClr val="FFFFFF"/>
                </a:solidFill>
                <a:latin typeface="Arial"/>
              </a:rPr>
              <a:t> </a:t>
            </a:r>
          </a:p>
          <a:p>
            <a:pPr>
              <a:lnSpc>
                <a:spcPts val="6240"/>
              </a:lnSpc>
            </a:pPr>
            <a:r>
              <a:rPr lang="en-US" sz="4800">
                <a:solidFill>
                  <a:srgbClr val="FFFFFF"/>
                </a:solidFill>
                <a:latin typeface="Arial"/>
              </a:rPr>
              <a:t>provide valuable </a:t>
            </a:r>
            <a:r>
              <a:rPr lang="en-US" sz="4800">
                <a:solidFill>
                  <a:srgbClr val="FFFFFF"/>
                </a:solidFill>
                <a:latin typeface="Arial Bold"/>
              </a:rPr>
              <a:t>information</a:t>
            </a:r>
            <a:r>
              <a:rPr lang="en-US" sz="4800">
                <a:solidFill>
                  <a:srgbClr val="FFFFFF"/>
                </a:solidFill>
                <a:latin typeface="Arial"/>
              </a:rPr>
              <a:t>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5373" y="2268273"/>
            <a:ext cx="463616" cy="1057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24"/>
              </a:lnSpc>
            </a:pPr>
            <a:r>
              <a:rPr lang="en-US" sz="6557">
                <a:solidFill>
                  <a:srgbClr val="FFFFFF"/>
                </a:solidFill>
                <a:latin typeface="Montserrat Classic Bo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57445" y="3695825"/>
            <a:ext cx="5073900" cy="262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168">
                <a:solidFill>
                  <a:srgbClr val="FFFFFF"/>
                </a:solidFill>
                <a:latin typeface="Arial"/>
              </a:rPr>
              <a:t>Take the time to BE an </a:t>
            </a:r>
            <a:r>
              <a:rPr lang="en-US" sz="5168">
                <a:solidFill>
                  <a:srgbClr val="FFFFFF"/>
                </a:solidFill>
                <a:latin typeface="Arial Bold"/>
              </a:rPr>
              <a:t>informed voter</a:t>
            </a:r>
            <a:r>
              <a:rPr lang="en-US" sz="5168">
                <a:solidFill>
                  <a:srgbClr val="FFFFFF"/>
                </a:solidFill>
                <a:latin typeface="Arial"/>
              </a:rPr>
              <a:t> and </a:t>
            </a:r>
            <a:r>
              <a:rPr lang="en-US" sz="5168" u="sng">
                <a:solidFill>
                  <a:srgbClr val="FFFFFF"/>
                </a:solidFill>
                <a:latin typeface="Arial Bold"/>
              </a:rPr>
              <a:t>VOTE</a:t>
            </a:r>
            <a:r>
              <a:rPr lang="en-US" sz="5168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59180" y="2262520"/>
            <a:ext cx="463616" cy="1068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24"/>
              </a:lnSpc>
            </a:pPr>
            <a:r>
              <a:rPr lang="en-US" sz="6557">
                <a:solidFill>
                  <a:srgbClr val="FFFFFF"/>
                </a:solidFill>
                <a:latin typeface="Montserrat Classic 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57445" y="2268273"/>
            <a:ext cx="463616" cy="1068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24"/>
              </a:lnSpc>
            </a:pPr>
            <a:r>
              <a:rPr lang="en-US" sz="6557">
                <a:solidFill>
                  <a:srgbClr val="FFFFFF"/>
                </a:solidFill>
                <a:latin typeface="Montserrat Classic Bold"/>
              </a:rPr>
              <a:t>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2242</Words>
  <Application>Microsoft Macintosh PowerPoint</Application>
  <PresentationFormat>Custom</PresentationFormat>
  <Paragraphs>485</Paragraphs>
  <Slides>100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11" baseType="lpstr">
      <vt:lpstr>Arimo Bold</vt:lpstr>
      <vt:lpstr>Canva Student Font</vt:lpstr>
      <vt:lpstr>Montserrat Classic</vt:lpstr>
      <vt:lpstr>Calibri</vt:lpstr>
      <vt:lpstr>Arial Bold</vt:lpstr>
      <vt:lpstr>Montserrat Classic Bold</vt:lpstr>
      <vt:lpstr>Arial Italics</vt:lpstr>
      <vt:lpstr>Arial</vt:lpstr>
      <vt:lpstr>Arial Bold Italics</vt:lpstr>
      <vt:lpstr>Barlow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PPTX_College Convention 2024</dc:title>
  <cp:lastModifiedBy>Cook, Kirby Margeson Lee</cp:lastModifiedBy>
  <cp:revision>2</cp:revision>
  <dcterms:created xsi:type="dcterms:W3CDTF">2006-08-16T00:00:00Z</dcterms:created>
  <dcterms:modified xsi:type="dcterms:W3CDTF">2024-01-09T00:42:54Z</dcterms:modified>
  <dc:identifier>DAF5Tp9Nb3A</dc:identifier>
</cp:coreProperties>
</file>