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0.xml" ContentType="application/vnd.openxmlformats-officedocument.presentationml.notesSlide+xml"/>
  <Override PartName="/ppt/tags/tag66.xml" ContentType="application/vnd.openxmlformats-officedocument.presentationml.tags+xml"/>
  <Override PartName="/ppt/notesSlides/notesSlide21.xml" ContentType="application/vnd.openxmlformats-officedocument.presentationml.notesSlide+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0.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137"/>
  </p:notesMasterIdLst>
  <p:sldIdLst>
    <p:sldId id="656" r:id="rId5"/>
    <p:sldId id="802" r:id="rId6"/>
    <p:sldId id="923" r:id="rId7"/>
    <p:sldId id="924" r:id="rId8"/>
    <p:sldId id="981" r:id="rId9"/>
    <p:sldId id="925" r:id="rId10"/>
    <p:sldId id="796" r:id="rId11"/>
    <p:sldId id="930" r:id="rId12"/>
    <p:sldId id="926" r:id="rId13"/>
    <p:sldId id="932" r:id="rId14"/>
    <p:sldId id="841" r:id="rId15"/>
    <p:sldId id="929" r:id="rId16"/>
    <p:sldId id="928" r:id="rId17"/>
    <p:sldId id="909" r:id="rId18"/>
    <p:sldId id="931" r:id="rId19"/>
    <p:sldId id="861" r:id="rId20"/>
    <p:sldId id="933" r:id="rId21"/>
    <p:sldId id="935" r:id="rId22"/>
    <p:sldId id="936" r:id="rId23"/>
    <p:sldId id="858" r:id="rId24"/>
    <p:sldId id="937" r:id="rId25"/>
    <p:sldId id="908" r:id="rId26"/>
    <p:sldId id="952" r:id="rId27"/>
    <p:sldId id="938" r:id="rId28"/>
    <p:sldId id="939" r:id="rId29"/>
    <p:sldId id="940" r:id="rId30"/>
    <p:sldId id="805" r:id="rId31"/>
    <p:sldId id="942" r:id="rId32"/>
    <p:sldId id="902" r:id="rId33"/>
    <p:sldId id="943" r:id="rId34"/>
    <p:sldId id="944" r:id="rId35"/>
    <p:sldId id="945" r:id="rId36"/>
    <p:sldId id="910" r:id="rId37"/>
    <p:sldId id="947" r:id="rId38"/>
    <p:sldId id="946" r:id="rId39"/>
    <p:sldId id="948" r:id="rId40"/>
    <p:sldId id="949" r:id="rId41"/>
    <p:sldId id="950" r:id="rId42"/>
    <p:sldId id="951" r:id="rId43"/>
    <p:sldId id="953" r:id="rId44"/>
    <p:sldId id="874" r:id="rId45"/>
    <p:sldId id="955" r:id="rId46"/>
    <p:sldId id="898" r:id="rId47"/>
    <p:sldId id="956" r:id="rId48"/>
    <p:sldId id="887" r:id="rId49"/>
    <p:sldId id="957" r:id="rId50"/>
    <p:sldId id="958" r:id="rId51"/>
    <p:sldId id="918" r:id="rId52"/>
    <p:sldId id="919" r:id="rId53"/>
    <p:sldId id="920" r:id="rId54"/>
    <p:sldId id="921" r:id="rId55"/>
    <p:sldId id="922" r:id="rId56"/>
    <p:sldId id="985" r:id="rId57"/>
    <p:sldId id="911" r:id="rId58"/>
    <p:sldId id="912" r:id="rId59"/>
    <p:sldId id="913" r:id="rId60"/>
    <p:sldId id="914" r:id="rId61"/>
    <p:sldId id="915" r:id="rId62"/>
    <p:sldId id="959" r:id="rId63"/>
    <p:sldId id="963" r:id="rId64"/>
    <p:sldId id="960" r:id="rId65"/>
    <p:sldId id="961" r:id="rId66"/>
    <p:sldId id="962" r:id="rId67"/>
    <p:sldId id="264" r:id="rId68"/>
    <p:sldId id="965" r:id="rId69"/>
    <p:sldId id="966" r:id="rId70"/>
    <p:sldId id="968" r:id="rId71"/>
    <p:sldId id="969" r:id="rId72"/>
    <p:sldId id="970" r:id="rId73"/>
    <p:sldId id="971" r:id="rId74"/>
    <p:sldId id="972" r:id="rId75"/>
    <p:sldId id="973" r:id="rId76"/>
    <p:sldId id="978" r:id="rId77"/>
    <p:sldId id="979" r:id="rId78"/>
    <p:sldId id="980" r:id="rId79"/>
    <p:sldId id="977" r:id="rId80"/>
    <p:sldId id="976" r:id="rId81"/>
    <p:sldId id="975" r:id="rId82"/>
    <p:sldId id="905" r:id="rId83"/>
    <p:sldId id="916" r:id="rId84"/>
    <p:sldId id="917" r:id="rId85"/>
    <p:sldId id="724" r:id="rId86"/>
    <p:sldId id="983" r:id="rId87"/>
    <p:sldId id="984" r:id="rId88"/>
    <p:sldId id="895" r:id="rId89"/>
    <p:sldId id="732" r:id="rId90"/>
    <p:sldId id="897" r:id="rId91"/>
    <p:sldId id="967" r:id="rId92"/>
    <p:sldId id="821" r:id="rId93"/>
    <p:sldId id="986" r:id="rId94"/>
    <p:sldId id="987" r:id="rId95"/>
    <p:sldId id="830" r:id="rId96"/>
    <p:sldId id="840" r:id="rId97"/>
    <p:sldId id="279" r:id="rId98"/>
    <p:sldId id="988" r:id="rId99"/>
    <p:sldId id="900" r:id="rId100"/>
    <p:sldId id="899" r:id="rId101"/>
    <p:sldId id="989" r:id="rId102"/>
    <p:sldId id="927" r:id="rId103"/>
    <p:sldId id="990" r:id="rId104"/>
    <p:sldId id="991" r:id="rId105"/>
    <p:sldId id="992" r:id="rId106"/>
    <p:sldId id="993" r:id="rId107"/>
    <p:sldId id="994" r:id="rId108"/>
    <p:sldId id="995" r:id="rId109"/>
    <p:sldId id="996" r:id="rId110"/>
    <p:sldId id="997" r:id="rId111"/>
    <p:sldId id="838" r:id="rId112"/>
    <p:sldId id="904" r:id="rId113"/>
    <p:sldId id="901" r:id="rId114"/>
    <p:sldId id="998" r:id="rId115"/>
    <p:sldId id="903" r:id="rId116"/>
    <p:sldId id="999" r:id="rId117"/>
    <p:sldId id="832" r:id="rId118"/>
    <p:sldId id="831" r:id="rId119"/>
    <p:sldId id="906" r:id="rId120"/>
    <p:sldId id="1000" r:id="rId121"/>
    <p:sldId id="1001" r:id="rId122"/>
    <p:sldId id="1002" r:id="rId123"/>
    <p:sldId id="837" r:id="rId124"/>
    <p:sldId id="964" r:id="rId125"/>
    <p:sldId id="907" r:id="rId126"/>
    <p:sldId id="1003" r:id="rId127"/>
    <p:sldId id="1004" r:id="rId128"/>
    <p:sldId id="801" r:id="rId129"/>
    <p:sldId id="857" r:id="rId130"/>
    <p:sldId id="856" r:id="rId131"/>
    <p:sldId id="833" r:id="rId132"/>
    <p:sldId id="1005" r:id="rId133"/>
    <p:sldId id="1006" r:id="rId134"/>
    <p:sldId id="834" r:id="rId135"/>
    <p:sldId id="798" r:id="rId136"/>
  </p:sldIdLst>
  <p:sldSz cx="12192000" cy="6858000"/>
  <p:notesSz cx="6858000" cy="9144000"/>
  <p:custDataLst>
    <p:tags r:id="rId13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43" userDrawn="1">
          <p15:clr>
            <a:srgbClr val="A4A3A4"/>
          </p15:clr>
        </p15:guide>
        <p15:guide id="2" pos="39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6DD"/>
    <a:srgbClr val="F17AB0"/>
    <a:srgbClr val="509BD5"/>
    <a:srgbClr val="FF7325"/>
    <a:srgbClr val="33CC33"/>
    <a:srgbClr val="5EBF3B"/>
    <a:srgbClr val="DDDDDD"/>
    <a:srgbClr val="804000"/>
    <a:srgbClr val="FBCCA7"/>
    <a:srgbClr val="D78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CE0BD-5D70-4E59-8835-542E88522168}" v="8" dt="2023-05-31T16:45:51.456"/>
    <p1510:client id="{6A41BF88-4A3E-4A99-84CF-43EA04C69D09}" v="90" dt="2023-06-01T15:26:41.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1658" autoAdjust="0"/>
  </p:normalViewPr>
  <p:slideViewPr>
    <p:cSldViewPr snapToGrid="0" snapToObjects="1">
      <p:cViewPr varScale="1">
        <p:scale>
          <a:sx n="119" d="100"/>
          <a:sy n="119" d="100"/>
        </p:scale>
        <p:origin x="408" y="108"/>
      </p:cViewPr>
      <p:guideLst>
        <p:guide orient="horz" pos="2343"/>
        <p:guide pos="3913"/>
      </p:guideLst>
    </p:cSldViewPr>
  </p:slideViewPr>
  <p:outlineViewPr>
    <p:cViewPr>
      <p:scale>
        <a:sx n="33" d="100"/>
        <a:sy n="33" d="100"/>
      </p:scale>
      <p:origin x="0" y="744"/>
    </p:cViewPr>
  </p:outlin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gs" Target="tags/tag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495819AB-FF5C-BA47-A788-25EA78DD792C}" type="datetimeFigureOut">
              <a:rPr lang="en-US"/>
              <a:pPr>
                <a:defRPr/>
              </a:pPr>
              <a:t>5/31/2023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4F8F521-70AE-624A-9823-ED572F63BD87}" type="slidenum">
              <a:rPr lang="en-US"/>
              <a:pPr>
                <a:defRPr/>
              </a:pPr>
              <a:t>‹#›</a:t>
            </a:fld>
            <a:endParaRPr lang="en-US"/>
          </a:p>
        </p:txBody>
      </p:sp>
    </p:spTree>
    <p:extLst>
      <p:ext uri="{BB962C8B-B14F-4D97-AF65-F5344CB8AC3E}">
        <p14:creationId xmlns:p14="http://schemas.microsoft.com/office/powerpoint/2010/main" val="29377069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journals.plos.org/plosgenetics/article?id=10.1371/journal.pgen.1004855#sec004"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journals.plos.org/plosgenetics/article?id=10.1371/journal.pgen.1004855#pgen.1004855.s005"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4</a:t>
            </a:fld>
            <a:endParaRPr lang="en-US"/>
          </a:p>
        </p:txBody>
      </p:sp>
    </p:spTree>
    <p:extLst>
      <p:ext uri="{BB962C8B-B14F-4D97-AF65-F5344CB8AC3E}">
        <p14:creationId xmlns:p14="http://schemas.microsoft.com/office/powerpoint/2010/main" val="275815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34</a:t>
            </a:fld>
            <a:endParaRPr lang="en-US"/>
          </a:p>
        </p:txBody>
      </p:sp>
    </p:spTree>
    <p:extLst>
      <p:ext uri="{BB962C8B-B14F-4D97-AF65-F5344CB8AC3E}">
        <p14:creationId xmlns:p14="http://schemas.microsoft.com/office/powerpoint/2010/main" val="301748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Observed in healthy adult individuals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35</a:t>
            </a:fld>
            <a:endParaRPr lang="en-US"/>
          </a:p>
        </p:txBody>
      </p:sp>
    </p:spTree>
    <p:extLst>
      <p:ext uri="{BB962C8B-B14F-4D97-AF65-F5344CB8AC3E}">
        <p14:creationId xmlns:p14="http://schemas.microsoft.com/office/powerpoint/2010/main" val="376801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Observed in healthy adult individuals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39</a:t>
            </a:fld>
            <a:endParaRPr lang="en-US"/>
          </a:p>
        </p:txBody>
      </p:sp>
    </p:spTree>
    <p:extLst>
      <p:ext uri="{BB962C8B-B14F-4D97-AF65-F5344CB8AC3E}">
        <p14:creationId xmlns:p14="http://schemas.microsoft.com/office/powerpoint/2010/main" val="21179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Observed in healthy adult individuals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40</a:t>
            </a:fld>
            <a:endParaRPr lang="en-US"/>
          </a:p>
        </p:txBody>
      </p:sp>
    </p:spTree>
    <p:extLst>
      <p:ext uri="{BB962C8B-B14F-4D97-AF65-F5344CB8AC3E}">
        <p14:creationId xmlns:p14="http://schemas.microsoft.com/office/powerpoint/2010/main" val="133473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Types of mutation in a gene's coding sequence</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44</a:t>
            </a:fld>
            <a:endParaRPr lang="en-US"/>
          </a:p>
        </p:txBody>
      </p:sp>
    </p:spTree>
    <p:extLst>
      <p:ext uri="{BB962C8B-B14F-4D97-AF65-F5344CB8AC3E}">
        <p14:creationId xmlns:p14="http://schemas.microsoft.com/office/powerpoint/2010/main" val="196621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52</a:t>
            </a:fld>
            <a:endParaRPr lang="en-US"/>
          </a:p>
        </p:txBody>
      </p:sp>
    </p:spTree>
    <p:extLst>
      <p:ext uri="{BB962C8B-B14F-4D97-AF65-F5344CB8AC3E}">
        <p14:creationId xmlns:p14="http://schemas.microsoft.com/office/powerpoint/2010/main" val="179274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53</a:t>
            </a:fld>
            <a:endParaRPr lang="en-US"/>
          </a:p>
        </p:txBody>
      </p:sp>
    </p:spTree>
    <p:extLst>
      <p:ext uri="{BB962C8B-B14F-4D97-AF65-F5344CB8AC3E}">
        <p14:creationId xmlns:p14="http://schemas.microsoft.com/office/powerpoint/2010/main" val="1574834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Table 3. Missense and LO</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54</a:t>
            </a:fld>
            <a:endParaRPr lang="en-US"/>
          </a:p>
        </p:txBody>
      </p:sp>
    </p:spTree>
    <p:extLst>
      <p:ext uri="{BB962C8B-B14F-4D97-AF65-F5344CB8AC3E}">
        <p14:creationId xmlns:p14="http://schemas.microsoft.com/office/powerpoint/2010/main" val="3471952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58</a:t>
            </a:fld>
            <a:endParaRPr lang="en-US"/>
          </a:p>
        </p:txBody>
      </p:sp>
    </p:spTree>
    <p:extLst>
      <p:ext uri="{BB962C8B-B14F-4D97-AF65-F5344CB8AC3E}">
        <p14:creationId xmlns:p14="http://schemas.microsoft.com/office/powerpoint/2010/main" val="424307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59</a:t>
            </a:fld>
            <a:endParaRPr lang="en-US"/>
          </a:p>
        </p:txBody>
      </p:sp>
    </p:spTree>
    <p:extLst>
      <p:ext uri="{BB962C8B-B14F-4D97-AF65-F5344CB8AC3E}">
        <p14:creationId xmlns:p14="http://schemas.microsoft.com/office/powerpoint/2010/main" val="56938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8</a:t>
            </a:fld>
            <a:endParaRPr lang="en-US"/>
          </a:p>
        </p:txBody>
      </p:sp>
    </p:spTree>
    <p:extLst>
      <p:ext uri="{BB962C8B-B14F-4D97-AF65-F5344CB8AC3E}">
        <p14:creationId xmlns:p14="http://schemas.microsoft.com/office/powerpoint/2010/main" val="190588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SADDAN is characterized by short-limb dwarfism (achondroplasia); profound developmental delay; and thick, dark, velvety skin. </a:t>
            </a:r>
            <a:endParaRPr lang="en-US" dirty="0"/>
          </a:p>
        </p:txBody>
      </p:sp>
      <p:sp>
        <p:nvSpPr>
          <p:cNvPr id="4" name="Slide Number Placeholder 3"/>
          <p:cNvSpPr>
            <a:spLocks noGrp="1"/>
          </p:cNvSpPr>
          <p:nvPr>
            <p:ph type="sldNum" sz="quarter" idx="5"/>
          </p:nvPr>
        </p:nvSpPr>
        <p:spPr/>
        <p:txBody>
          <a:bodyPr/>
          <a:lstStyle/>
          <a:p>
            <a:fld id="{41BD9B5D-40F8-4A6A-822F-D3EBA47EA34C}" type="slidenum">
              <a:rPr lang="en-US" smtClean="0"/>
              <a:t>64</a:t>
            </a:fld>
            <a:endParaRPr lang="en-US"/>
          </a:p>
        </p:txBody>
      </p:sp>
    </p:spTree>
    <p:extLst>
      <p:ext uri="{BB962C8B-B14F-4D97-AF65-F5344CB8AC3E}">
        <p14:creationId xmlns:p14="http://schemas.microsoft.com/office/powerpoint/2010/main" val="424833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SADDAN is characterized by short-limb dwarfism (achondroplasia); profound developmental delay; and thick, dark, velvety skin. </a:t>
            </a:r>
            <a:endParaRPr lang="en-US" dirty="0"/>
          </a:p>
        </p:txBody>
      </p:sp>
      <p:sp>
        <p:nvSpPr>
          <p:cNvPr id="4" name="Slide Number Placeholder 3"/>
          <p:cNvSpPr>
            <a:spLocks noGrp="1"/>
          </p:cNvSpPr>
          <p:nvPr>
            <p:ph type="sldNum" sz="quarter" idx="5"/>
          </p:nvPr>
        </p:nvSpPr>
        <p:spPr/>
        <p:txBody>
          <a:bodyPr/>
          <a:lstStyle/>
          <a:p>
            <a:fld id="{41BD9B5D-40F8-4A6A-822F-D3EBA47EA34C}" type="slidenum">
              <a:rPr lang="en-US" smtClean="0"/>
              <a:t>65</a:t>
            </a:fld>
            <a:endParaRPr lang="en-US"/>
          </a:p>
        </p:txBody>
      </p:sp>
    </p:spTree>
    <p:extLst>
      <p:ext uri="{BB962C8B-B14F-4D97-AF65-F5344CB8AC3E}">
        <p14:creationId xmlns:p14="http://schemas.microsoft.com/office/powerpoint/2010/main" val="372332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SADDAN is characterized by short-limb dwarfism (achondroplasia); profound developmental delay; and thick, dark, velvety skin. </a:t>
            </a:r>
            <a:endParaRPr lang="en-US" dirty="0"/>
          </a:p>
        </p:txBody>
      </p:sp>
      <p:sp>
        <p:nvSpPr>
          <p:cNvPr id="4" name="Slide Number Placeholder 3"/>
          <p:cNvSpPr>
            <a:spLocks noGrp="1"/>
          </p:cNvSpPr>
          <p:nvPr>
            <p:ph type="sldNum" sz="quarter" idx="5"/>
          </p:nvPr>
        </p:nvSpPr>
        <p:spPr/>
        <p:txBody>
          <a:bodyPr/>
          <a:lstStyle/>
          <a:p>
            <a:fld id="{41BD9B5D-40F8-4A6A-822F-D3EBA47EA34C}" type="slidenum">
              <a:rPr lang="en-US" smtClean="0"/>
              <a:t>66</a:t>
            </a:fld>
            <a:endParaRPr lang="en-US"/>
          </a:p>
        </p:txBody>
      </p:sp>
    </p:spTree>
    <p:extLst>
      <p:ext uri="{BB962C8B-B14F-4D97-AF65-F5344CB8AC3E}">
        <p14:creationId xmlns:p14="http://schemas.microsoft.com/office/powerpoint/2010/main" val="3712951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70</a:t>
            </a:fld>
            <a:endParaRPr lang="en-US"/>
          </a:p>
        </p:txBody>
      </p:sp>
    </p:spTree>
    <p:extLst>
      <p:ext uri="{BB962C8B-B14F-4D97-AF65-F5344CB8AC3E}">
        <p14:creationId xmlns:p14="http://schemas.microsoft.com/office/powerpoint/2010/main" val="2360012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73</a:t>
            </a:fld>
            <a:endParaRPr lang="en-US"/>
          </a:p>
        </p:txBody>
      </p:sp>
    </p:spTree>
    <p:extLst>
      <p:ext uri="{BB962C8B-B14F-4D97-AF65-F5344CB8AC3E}">
        <p14:creationId xmlns:p14="http://schemas.microsoft.com/office/powerpoint/2010/main" val="3768408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Mutation Taster</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75</a:t>
            </a:fld>
            <a:endParaRPr lang="en-US"/>
          </a:p>
        </p:txBody>
      </p:sp>
    </p:spTree>
    <p:extLst>
      <p:ext uri="{BB962C8B-B14F-4D97-AF65-F5344CB8AC3E}">
        <p14:creationId xmlns:p14="http://schemas.microsoft.com/office/powerpoint/2010/main" val="117150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Consideration of cosegregation in pathogenicity classification of Genomic Variants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81</a:t>
            </a:fld>
            <a:endParaRPr lang="en-US"/>
          </a:p>
        </p:txBody>
      </p:sp>
    </p:spTree>
    <p:extLst>
      <p:ext uri="{BB962C8B-B14F-4D97-AF65-F5344CB8AC3E}">
        <p14:creationId xmlns:p14="http://schemas.microsoft.com/office/powerpoint/2010/main" val="2046455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444444"/>
                </a:solidFill>
                <a:effectLst/>
                <a:latin typeface="Lucida Grande"/>
              </a:rPr>
              <a:t>acid alpha-glucosidase</a:t>
            </a:r>
            <a:endParaRPr lang="en-US"/>
          </a:p>
        </p:txBody>
      </p:sp>
      <p:sp>
        <p:nvSpPr>
          <p:cNvPr id="4" name="Slide Number Placeholder 3"/>
          <p:cNvSpPr>
            <a:spLocks noGrp="1"/>
          </p:cNvSpPr>
          <p:nvPr>
            <p:ph type="sldNum" sz="quarter" idx="5"/>
          </p:nvPr>
        </p:nvSpPr>
        <p:spPr/>
        <p:txBody>
          <a:bodyPr/>
          <a:lstStyle/>
          <a:p>
            <a:fld id="{14C5FCA7-2401-43FD-8438-CD49763307A8}" type="slidenum">
              <a:rPr lang="en-US" smtClean="0"/>
              <a:t>94</a:t>
            </a:fld>
            <a:endParaRPr lang="en-US"/>
          </a:p>
        </p:txBody>
      </p:sp>
    </p:spTree>
    <p:extLst>
      <p:ext uri="{BB962C8B-B14F-4D97-AF65-F5344CB8AC3E}">
        <p14:creationId xmlns:p14="http://schemas.microsoft.com/office/powerpoint/2010/main" val="2444654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br>
              <a:rPr lang="en-US" b="1" i="0" dirty="0">
                <a:solidFill>
                  <a:srgbClr val="202020"/>
                </a:solidFill>
                <a:effectLst/>
                <a:latin typeface="Helvetica" panose="020B0604020202020204" pitchFamily="34" charset="0"/>
              </a:rPr>
            </a:br>
            <a:r>
              <a:rPr lang="en-US" b="1" i="0" dirty="0">
                <a:solidFill>
                  <a:srgbClr val="202020"/>
                </a:solidFill>
                <a:effectLst/>
                <a:latin typeface="Helvetica" panose="020B0604020202020204" pitchFamily="34" charset="0"/>
              </a:rPr>
              <a:t>Figure 3. Cell-based functional profiling distinguishes disruptive from non-disruptive rare missense variants in the low-density lipoprotein receptor (</a:t>
            </a:r>
            <a:r>
              <a:rPr lang="en-US" b="1" i="1" dirty="0">
                <a:solidFill>
                  <a:srgbClr val="202020"/>
                </a:solidFill>
                <a:effectLst/>
                <a:latin typeface="Helvetica" panose="020B0604020202020204" pitchFamily="34" charset="0"/>
              </a:rPr>
              <a:t>LDLR</a:t>
            </a:r>
            <a:r>
              <a:rPr lang="en-US" b="1" i="0" dirty="0">
                <a:solidFill>
                  <a:srgbClr val="202020"/>
                </a:solidFill>
                <a:effectLst/>
                <a:latin typeface="Helvetica" panose="020B0604020202020204" pitchFamily="34" charset="0"/>
              </a:rPr>
              <a:t>) gene as identified through exome sequencing of 3,325 individuals.(A)</a:t>
            </a:r>
            <a:r>
              <a:rPr lang="en-US" b="0" i="0" dirty="0">
                <a:solidFill>
                  <a:srgbClr val="202020"/>
                </a:solidFill>
                <a:effectLst/>
                <a:latin typeface="Helvetica" panose="020B0604020202020204" pitchFamily="34" charset="0"/>
              </a:rPr>
              <a:t> Rare </a:t>
            </a:r>
            <a:r>
              <a:rPr lang="en-US" b="0" i="1" dirty="0">
                <a:solidFill>
                  <a:srgbClr val="202020"/>
                </a:solidFill>
                <a:effectLst/>
                <a:latin typeface="Helvetica" panose="020B0604020202020204" pitchFamily="34" charset="0"/>
              </a:rPr>
              <a:t>LDLR</a:t>
            </a:r>
            <a:r>
              <a:rPr lang="en-US" b="0" i="0" dirty="0">
                <a:solidFill>
                  <a:srgbClr val="202020"/>
                </a:solidFill>
                <a:effectLst/>
                <a:latin typeface="Helvetica" panose="020B0604020202020204" pitchFamily="34" charset="0"/>
              </a:rPr>
              <a:t> missense variants from exome sequencing of the ATVB cohort were individually introduced into LDLR’-GFP, transiently expressed in HeLa-cells, and the impact on cellular uptake of fluorescently-labeled LDL (</a:t>
            </a:r>
            <a:r>
              <a:rPr lang="en-US" b="0" i="0" dirty="0" err="1">
                <a:solidFill>
                  <a:srgbClr val="202020"/>
                </a:solidFill>
                <a:effectLst/>
                <a:latin typeface="Helvetica" panose="020B0604020202020204" pitchFamily="34" charset="0"/>
              </a:rPr>
              <a:t>DiI</a:t>
            </a:r>
            <a:r>
              <a:rPr lang="en-US" b="0" i="0" dirty="0">
                <a:solidFill>
                  <a:srgbClr val="202020"/>
                </a:solidFill>
                <a:effectLst/>
                <a:latin typeface="Helvetica" panose="020B0604020202020204" pitchFamily="34" charset="0"/>
              </a:rPr>
              <a:t>-LDL) was quantified for the indicated four parameters and GFP-expression. Shown are means from 3–4 independent experiments per variant relative to wild-type LDLR’-GFP. Phenotypes (red, reducing; blue, increasing) meeting statistical criteria (p&lt;0.05; deviation &gt;1) are framed in orange. Variants that significantly reduced LDL-uptake in ≥3 </a:t>
            </a:r>
            <a:r>
              <a:rPr lang="en-US" b="0" i="0" dirty="0" err="1">
                <a:solidFill>
                  <a:srgbClr val="202020"/>
                </a:solidFill>
                <a:effectLst/>
                <a:latin typeface="Helvetica" panose="020B0604020202020204" pitchFamily="34" charset="0"/>
              </a:rPr>
              <a:t>DiI</a:t>
            </a:r>
            <a:r>
              <a:rPr lang="en-US" b="0" i="0" dirty="0">
                <a:solidFill>
                  <a:srgbClr val="202020"/>
                </a:solidFill>
                <a:effectLst/>
                <a:latin typeface="Helvetica" panose="020B0604020202020204" pitchFamily="34" charset="0"/>
              </a:rPr>
              <a:t>-LDL parameters, including total LDL signal, were classified as “disruptive-missense” (for details, see </a:t>
            </a:r>
            <a:r>
              <a:rPr lang="en-US" b="0" i="0" u="none" strike="noStrike" dirty="0">
                <a:solidFill>
                  <a:srgbClr val="303030"/>
                </a:solidFill>
                <a:effectLst/>
                <a:latin typeface="Helvetica" panose="020B0604020202020204" pitchFamily="34" charset="0"/>
                <a:hlinkClick r:id="rId3"/>
              </a:rPr>
              <a:t>Methods</a:t>
            </a:r>
            <a:r>
              <a:rPr lang="en-US" b="0" i="0" dirty="0">
                <a:solidFill>
                  <a:srgbClr val="202020"/>
                </a:solidFill>
                <a:effectLst/>
                <a:latin typeface="Helvetica" panose="020B0604020202020204" pitchFamily="34" charset="0"/>
              </a:rPr>
              <a:t>). OSD, O-linked sugars domain (exon15); TMD, transmembrane domain (exons16–17); CT, carboxy-terminus (exon18). </a:t>
            </a:r>
            <a:r>
              <a:rPr lang="en-US" b="1" i="0" dirty="0">
                <a:solidFill>
                  <a:srgbClr val="202020"/>
                </a:solidFill>
                <a:effectLst/>
                <a:latin typeface="Helvetica" panose="020B0604020202020204" pitchFamily="34" charset="0"/>
              </a:rPr>
              <a:t>(B)</a:t>
            </a:r>
            <a:r>
              <a:rPr lang="en-US" b="0" i="0" dirty="0">
                <a:solidFill>
                  <a:srgbClr val="202020"/>
                </a:solidFill>
                <a:effectLst/>
                <a:latin typeface="Helvetica" panose="020B0604020202020204" pitchFamily="34" charset="0"/>
              </a:rPr>
              <a:t> Comparison of mean total </a:t>
            </a:r>
            <a:r>
              <a:rPr lang="en-US" b="0" i="0" dirty="0" err="1">
                <a:solidFill>
                  <a:srgbClr val="202020"/>
                </a:solidFill>
                <a:effectLst/>
                <a:latin typeface="Helvetica" panose="020B0604020202020204" pitchFamily="34" charset="0"/>
              </a:rPr>
              <a:t>DiI</a:t>
            </a:r>
            <a:r>
              <a:rPr lang="en-US" b="0" i="0" dirty="0">
                <a:solidFill>
                  <a:srgbClr val="202020"/>
                </a:solidFill>
                <a:effectLst/>
                <a:latin typeface="Helvetica" panose="020B0604020202020204" pitchFamily="34" charset="0"/>
              </a:rPr>
              <a:t>-LDL signal intensities within endosome-like intracellular compartments (“total LDL signal”) between the overexpression setting (</a:t>
            </a:r>
            <a:r>
              <a:rPr lang="el-GR" b="0" i="0" dirty="0">
                <a:solidFill>
                  <a:srgbClr val="202020"/>
                </a:solidFill>
                <a:effectLst/>
                <a:latin typeface="Helvetica" panose="020B0604020202020204" pitchFamily="34" charset="0"/>
              </a:rPr>
              <a:t>Δ</a:t>
            </a:r>
            <a:r>
              <a:rPr lang="en-US" b="0" i="0" dirty="0">
                <a:solidFill>
                  <a:srgbClr val="202020"/>
                </a:solidFill>
                <a:effectLst/>
                <a:latin typeface="Helvetica" panose="020B0604020202020204" pitchFamily="34" charset="0"/>
              </a:rPr>
              <a:t>LDLR’-GFP only) and a complementation setting (siRNA against endogenous LDLR together with </a:t>
            </a:r>
            <a:r>
              <a:rPr lang="el-GR" b="0" i="0" dirty="0">
                <a:solidFill>
                  <a:srgbClr val="202020"/>
                </a:solidFill>
                <a:effectLst/>
                <a:latin typeface="Helvetica" panose="020B0604020202020204" pitchFamily="34" charset="0"/>
              </a:rPr>
              <a:t>Δ</a:t>
            </a:r>
            <a:r>
              <a:rPr lang="en-US" b="0" i="0" dirty="0">
                <a:solidFill>
                  <a:srgbClr val="202020"/>
                </a:solidFill>
                <a:effectLst/>
                <a:latin typeface="Helvetica" panose="020B0604020202020204" pitchFamily="34" charset="0"/>
              </a:rPr>
              <a:t>LDLR’-GFP) relative to wildtype LDLR’-GFP (wt, black circle) and GFP control (GFP, open circle). Variants classified as “non-disruptive” failed to reach significance in any parameter under neither experimental setting. </a:t>
            </a:r>
            <a:r>
              <a:rPr lang="en-US" b="1" i="0" dirty="0">
                <a:solidFill>
                  <a:srgbClr val="202020"/>
                </a:solidFill>
                <a:effectLst/>
                <a:latin typeface="Helvetica" panose="020B0604020202020204" pitchFamily="34" charset="0"/>
              </a:rPr>
              <a:t>(C)</a:t>
            </a:r>
            <a:r>
              <a:rPr lang="en-US" b="0" i="0" dirty="0">
                <a:solidFill>
                  <a:srgbClr val="202020"/>
                </a:solidFill>
                <a:effectLst/>
                <a:latin typeface="Helvetica" panose="020B0604020202020204" pitchFamily="34" charset="0"/>
              </a:rPr>
              <a:t> For 14 variants classified as disruptive-missense, impact upon overexpression on cellular levels of free cholesterol (FC) was determined. Shown are </a:t>
            </a:r>
            <a:r>
              <a:rPr lang="en-US" b="0" i="0" dirty="0" err="1">
                <a:solidFill>
                  <a:srgbClr val="202020"/>
                </a:solidFill>
                <a:effectLst/>
                <a:latin typeface="Helvetica" panose="020B0604020202020204" pitchFamily="34" charset="0"/>
              </a:rPr>
              <a:t>means±s.d</a:t>
            </a:r>
            <a:r>
              <a:rPr lang="en-US" b="0" i="0" dirty="0">
                <a:solidFill>
                  <a:srgbClr val="202020"/>
                </a:solidFill>
                <a:effectLst/>
                <a:latin typeface="Helvetica" panose="020B0604020202020204" pitchFamily="34" charset="0"/>
              </a:rPr>
              <a:t>. relative to wildtype LDLR’-GFP from 2–4 independent experiments. </a:t>
            </a:r>
            <a:r>
              <a:rPr lang="en-US" b="1" i="0" dirty="0">
                <a:solidFill>
                  <a:srgbClr val="202020"/>
                </a:solidFill>
                <a:effectLst/>
                <a:latin typeface="Helvetica" panose="020B0604020202020204" pitchFamily="34" charset="0"/>
              </a:rPr>
              <a:t>(D)</a:t>
            </a:r>
            <a:r>
              <a:rPr lang="en-US" b="0" i="0" dirty="0">
                <a:solidFill>
                  <a:srgbClr val="202020"/>
                </a:solidFill>
                <a:effectLst/>
                <a:latin typeface="Helvetica" panose="020B0604020202020204" pitchFamily="34" charset="0"/>
              </a:rPr>
              <a:t> Determination of subcellular localization of LDLR’-GFP disruptive-missense variants. Shown are maximal projections of confocal stacks of representative cells transiently transfected with indicated mutants. Bar graphs reflect </a:t>
            </a:r>
            <a:r>
              <a:rPr lang="el-GR" b="0" i="0" dirty="0">
                <a:solidFill>
                  <a:srgbClr val="202020"/>
                </a:solidFill>
                <a:effectLst/>
                <a:latin typeface="Helvetica" panose="020B0604020202020204" pitchFamily="34" charset="0"/>
              </a:rPr>
              <a:t>Δ</a:t>
            </a:r>
            <a:r>
              <a:rPr lang="en-US" b="0" i="0" dirty="0">
                <a:solidFill>
                  <a:srgbClr val="202020"/>
                </a:solidFill>
                <a:effectLst/>
                <a:latin typeface="Helvetica" panose="020B0604020202020204" pitchFamily="34" charset="0"/>
              </a:rPr>
              <a:t>LDLR’-GFP levels on Western Blots (shown in </a:t>
            </a:r>
            <a:r>
              <a:rPr lang="en-US" b="0" i="0" u="none" strike="noStrike" dirty="0">
                <a:solidFill>
                  <a:srgbClr val="303030"/>
                </a:solidFill>
                <a:effectLst/>
                <a:latin typeface="Helvetica" panose="020B0604020202020204" pitchFamily="34" charset="0"/>
                <a:hlinkClick r:id="rId4"/>
              </a:rPr>
              <a:t>S5 Fig</a:t>
            </a:r>
            <a:r>
              <a:rPr lang="en-US" b="0" i="0" dirty="0">
                <a:solidFill>
                  <a:srgbClr val="202020"/>
                </a:solidFill>
                <a:effectLst/>
                <a:latin typeface="Helvetica" panose="020B0604020202020204" pitchFamily="34" charset="0"/>
              </a:rPr>
              <a:t>.; means from 2 experiments) of endoplasmic reticulum (ER; 120kDa) relative to post-ER (160kDa) form of the LDLR protein relative to total wildtype LDLR as determined by ratiometric measurements. For each mutant, contribution of ER- relative to total LDLR’-GFP protein are indicated in percent.</a:t>
            </a:r>
          </a:p>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97</a:t>
            </a:fld>
            <a:endParaRPr lang="en-US"/>
          </a:p>
        </p:txBody>
      </p:sp>
    </p:spTree>
    <p:extLst>
      <p:ext uri="{BB962C8B-B14F-4D97-AF65-F5344CB8AC3E}">
        <p14:creationId xmlns:p14="http://schemas.microsoft.com/office/powerpoint/2010/main" val="10182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err="1">
                <a:solidFill>
                  <a:srgbClr val="000000"/>
                </a:solidFill>
                <a:effectLst/>
                <a:latin typeface="-apple-system"/>
              </a:rPr>
              <a:t>pLi</a:t>
            </a:r>
            <a:r>
              <a:rPr lang="en-US" b="0" i="0" dirty="0">
                <a:solidFill>
                  <a:srgbClr val="000000"/>
                </a:solidFill>
                <a:effectLst/>
                <a:latin typeface="-apple-system"/>
              </a:rPr>
              <a:t> upper bound of the </a:t>
            </a:r>
            <a:r>
              <a:rPr lang="en-US" b="0" i="1" dirty="0" err="1">
                <a:solidFill>
                  <a:srgbClr val="000000"/>
                </a:solidFill>
                <a:effectLst/>
                <a:latin typeface="-apple-system"/>
              </a:rPr>
              <a:t>oe</a:t>
            </a:r>
            <a:r>
              <a:rPr lang="en-US" b="0" i="0" dirty="0">
                <a:solidFill>
                  <a:srgbClr val="000000"/>
                </a:solidFill>
                <a:effectLst/>
                <a:latin typeface="-apple-system"/>
              </a:rPr>
              <a:t> confidence interval &lt; 0.35</a:t>
            </a:r>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105</a:t>
            </a:fld>
            <a:endParaRPr lang="en-US"/>
          </a:p>
        </p:txBody>
      </p:sp>
    </p:spTree>
    <p:extLst>
      <p:ext uri="{BB962C8B-B14F-4D97-AF65-F5344CB8AC3E}">
        <p14:creationId xmlns:p14="http://schemas.microsoft.com/office/powerpoint/2010/main" val="2315931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0237-F78C-408F-8D67-D41026643FFA}" type="slidenum">
              <a:rPr lang="en-US" smtClean="0"/>
              <a:t>11</a:t>
            </a:fld>
            <a:endParaRPr lang="en-US"/>
          </a:p>
        </p:txBody>
      </p:sp>
    </p:spTree>
    <p:extLst>
      <p:ext uri="{BB962C8B-B14F-4D97-AF65-F5344CB8AC3E}">
        <p14:creationId xmlns:p14="http://schemas.microsoft.com/office/powerpoint/2010/main" val="344123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29699" name="Notes Placeholder 2"/>
          <p:cNvSpPr>
            <a:spLocks noGrp="1"/>
          </p:cNvSpPr>
          <p:nvPr>
            <p:ph type="body" idx="1"/>
          </p:nvPr>
        </p:nvSpPr>
        <p:spPr>
          <a:noFill/>
        </p:spPr>
        <p:txBody>
          <a:bodyPr/>
          <a:lstStyle/>
          <a:p>
            <a:endParaRPr lang="en-US" altLang="en-US">
              <a:ea typeface="ＭＳ Ｐゴシック" pitchFamily="34" charset="-128"/>
            </a:endParaRPr>
          </a:p>
        </p:txBody>
      </p:sp>
      <p:sp>
        <p:nvSpPr>
          <p:cNvPr id="29700" name="Slide Number Placeholder 3"/>
          <p:cNvSpPr>
            <a:spLocks noGrp="1"/>
          </p:cNvSpPr>
          <p:nvPr>
            <p:ph type="sldNum" sz="quarter" idx="5"/>
          </p:nvPr>
        </p:nvSpPr>
        <p:spPr>
          <a:noFill/>
        </p:spPr>
        <p:txBody>
          <a:bodyPr/>
          <a:lstStyle>
            <a:lvl1pPr defTabSz="914409" eaLnBrk="0" hangingPunct="0">
              <a:spcBef>
                <a:spcPct val="30000"/>
              </a:spcBef>
              <a:defRPr sz="1200">
                <a:solidFill>
                  <a:schemeClr val="tx1"/>
                </a:solidFill>
                <a:latin typeface="Arial" charset="0"/>
                <a:ea typeface="ＭＳ Ｐゴシック" pitchFamily="34" charset="-128"/>
                <a:cs typeface="Arial" charset="0"/>
              </a:defRPr>
            </a:lvl1pPr>
            <a:lvl2pPr marL="735298" indent="-282807" defTabSz="914409" eaLnBrk="0" hangingPunct="0">
              <a:spcBef>
                <a:spcPct val="30000"/>
              </a:spcBef>
              <a:defRPr sz="1200">
                <a:solidFill>
                  <a:schemeClr val="tx1"/>
                </a:solidFill>
                <a:latin typeface="Arial" charset="0"/>
                <a:ea typeface="Arial" charset="0"/>
                <a:cs typeface="Arial" charset="0"/>
              </a:defRPr>
            </a:lvl2pPr>
            <a:lvl3pPr marL="1131227" indent="-226245" defTabSz="914409" eaLnBrk="0" hangingPunct="0">
              <a:spcBef>
                <a:spcPct val="30000"/>
              </a:spcBef>
              <a:defRPr sz="1200">
                <a:solidFill>
                  <a:schemeClr val="tx1"/>
                </a:solidFill>
                <a:latin typeface="Arial" charset="0"/>
                <a:ea typeface="Arial" charset="0"/>
                <a:cs typeface="Arial" charset="0"/>
              </a:defRPr>
            </a:lvl3pPr>
            <a:lvl4pPr marL="1583718" indent="-226245" defTabSz="914409" eaLnBrk="0" hangingPunct="0">
              <a:spcBef>
                <a:spcPct val="30000"/>
              </a:spcBef>
              <a:defRPr sz="1200">
                <a:solidFill>
                  <a:schemeClr val="tx1"/>
                </a:solidFill>
                <a:latin typeface="Arial" charset="0"/>
                <a:ea typeface="Arial" charset="0"/>
                <a:cs typeface="Arial" charset="0"/>
              </a:defRPr>
            </a:lvl4pPr>
            <a:lvl5pPr marL="2036209" indent="-226245" defTabSz="914409" eaLnBrk="0" hangingPunct="0">
              <a:spcBef>
                <a:spcPct val="30000"/>
              </a:spcBef>
              <a:defRPr sz="1200">
                <a:solidFill>
                  <a:schemeClr val="tx1"/>
                </a:solidFill>
                <a:latin typeface="Arial" charset="0"/>
                <a:ea typeface="Arial" charset="0"/>
                <a:cs typeface="Arial" charset="0"/>
              </a:defRPr>
            </a:lvl5pPr>
            <a:lvl6pPr marL="2488700" indent="-226245" defTabSz="914409" eaLnBrk="0" fontAlgn="base" hangingPunct="0">
              <a:spcBef>
                <a:spcPct val="30000"/>
              </a:spcBef>
              <a:spcAft>
                <a:spcPct val="0"/>
              </a:spcAft>
              <a:defRPr sz="1200">
                <a:solidFill>
                  <a:schemeClr val="tx1"/>
                </a:solidFill>
                <a:latin typeface="Arial" charset="0"/>
                <a:ea typeface="Arial" charset="0"/>
                <a:cs typeface="Arial" charset="0"/>
              </a:defRPr>
            </a:lvl6pPr>
            <a:lvl7pPr marL="2941190" indent="-226245" defTabSz="914409" eaLnBrk="0" fontAlgn="base" hangingPunct="0">
              <a:spcBef>
                <a:spcPct val="30000"/>
              </a:spcBef>
              <a:spcAft>
                <a:spcPct val="0"/>
              </a:spcAft>
              <a:defRPr sz="1200">
                <a:solidFill>
                  <a:schemeClr val="tx1"/>
                </a:solidFill>
                <a:latin typeface="Arial" charset="0"/>
                <a:ea typeface="Arial" charset="0"/>
                <a:cs typeface="Arial" charset="0"/>
              </a:defRPr>
            </a:lvl7pPr>
            <a:lvl8pPr marL="3393681" indent="-226245" defTabSz="914409" eaLnBrk="0" fontAlgn="base" hangingPunct="0">
              <a:spcBef>
                <a:spcPct val="30000"/>
              </a:spcBef>
              <a:spcAft>
                <a:spcPct val="0"/>
              </a:spcAft>
              <a:defRPr sz="1200">
                <a:solidFill>
                  <a:schemeClr val="tx1"/>
                </a:solidFill>
                <a:latin typeface="Arial" charset="0"/>
                <a:ea typeface="Arial" charset="0"/>
                <a:cs typeface="Arial" charset="0"/>
              </a:defRPr>
            </a:lvl8pPr>
            <a:lvl9pPr marL="3846172" indent="-226245" defTabSz="914409"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A8D13923-5E5E-4D67-80D2-C7F3AC9266A1}" type="slidenum">
              <a:rPr lang="en-US" altLang="en-US" smtClean="0"/>
              <a:pPr eaLnBrk="1" hangingPunct="1">
                <a:spcBef>
                  <a:spcPct val="0"/>
                </a:spcBef>
              </a:pPr>
              <a:t>125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0237-F78C-408F-8D67-D41026643FFA}" type="slidenum">
              <a:rPr lang="en-US" smtClean="0"/>
              <a:t>16</a:t>
            </a:fld>
            <a:endParaRPr lang="en-US"/>
          </a:p>
        </p:txBody>
      </p:sp>
    </p:spTree>
    <p:extLst>
      <p:ext uri="{BB962C8B-B14F-4D97-AF65-F5344CB8AC3E}">
        <p14:creationId xmlns:p14="http://schemas.microsoft.com/office/powerpoint/2010/main" val="344123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x allele frequency   At high population frequencies all variants are benign</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24</a:t>
            </a:fld>
            <a:endParaRPr lang="en-US"/>
          </a:p>
        </p:txBody>
      </p:sp>
    </p:spTree>
    <p:extLst>
      <p:ext uri="{BB962C8B-B14F-4D97-AF65-F5344CB8AC3E}">
        <p14:creationId xmlns:p14="http://schemas.microsoft.com/office/powerpoint/2010/main" val="412302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 Population, Disease-Specific, and Sequence Databases</a:t>
            </a:r>
          </a:p>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25</a:t>
            </a:fld>
            <a:endParaRPr lang="en-US"/>
          </a:p>
        </p:txBody>
      </p:sp>
    </p:spTree>
    <p:extLst>
      <p:ext uri="{BB962C8B-B14F-4D97-AF65-F5344CB8AC3E}">
        <p14:creationId xmlns:p14="http://schemas.microsoft.com/office/powerpoint/2010/main" val="352557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population frequency thresholds from </a:t>
            </a:r>
            <a:r>
              <a:rPr lang="en-US" dirty="0" err="1"/>
              <a:t>Clingen</a:t>
            </a:r>
            <a:r>
              <a:rPr lang="en-US" dirty="0"/>
              <a:t> variant Curation Expert Panels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31</a:t>
            </a:fld>
            <a:endParaRPr lang="en-US"/>
          </a:p>
        </p:txBody>
      </p:sp>
    </p:spTree>
    <p:extLst>
      <p:ext uri="{BB962C8B-B14F-4D97-AF65-F5344CB8AC3E}">
        <p14:creationId xmlns:p14="http://schemas.microsoft.com/office/powerpoint/2010/main" val="170343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Observed in healthy adult individuals</a:t>
            </a:r>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32</a:t>
            </a:fld>
            <a:endParaRPr lang="en-US"/>
          </a:p>
        </p:txBody>
      </p:sp>
    </p:spTree>
    <p:extLst>
      <p:ext uri="{BB962C8B-B14F-4D97-AF65-F5344CB8AC3E}">
        <p14:creationId xmlns:p14="http://schemas.microsoft.com/office/powerpoint/2010/main" val="454992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F8F521-70AE-624A-9823-ED572F63BD87}" type="slidenum">
              <a:rPr lang="en-US" smtClean="0"/>
              <a:pPr>
                <a:defRPr/>
              </a:pPr>
              <a:t>33</a:t>
            </a:fld>
            <a:endParaRPr lang="en-US"/>
          </a:p>
        </p:txBody>
      </p:sp>
    </p:spTree>
    <p:extLst>
      <p:ext uri="{BB962C8B-B14F-4D97-AF65-F5344CB8AC3E}">
        <p14:creationId xmlns:p14="http://schemas.microsoft.com/office/powerpoint/2010/main" val="1706616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enter Title Slide">
    <p:spTree>
      <p:nvGrpSpPr>
        <p:cNvPr id="1" name=""/>
        <p:cNvGrpSpPr/>
        <p:nvPr/>
      </p:nvGrpSpPr>
      <p:grpSpPr>
        <a:xfrm>
          <a:off x="0" y="0"/>
          <a:ext cx="0" cy="0"/>
          <a:chOff x="0" y="0"/>
          <a:chExt cx="0" cy="0"/>
        </a:xfrm>
      </p:grpSpPr>
      <p:sp>
        <p:nvSpPr>
          <p:cNvPr id="4" name="Rectangle 3"/>
          <p:cNvSpPr/>
          <p:nvPr/>
        </p:nvSpPr>
        <p:spPr>
          <a:xfrm>
            <a:off x="0" y="2743200"/>
            <a:ext cx="12192000" cy="2743200"/>
          </a:xfrm>
          <a:prstGeom prst="rect">
            <a:avLst/>
          </a:prstGeom>
          <a:gradFill>
            <a:gsLst>
              <a:gs pos="89000">
                <a:schemeClr val="bg1"/>
              </a:gs>
              <a:gs pos="0">
                <a:schemeClr val="accent2"/>
              </a:gs>
              <a:gs pos="52000">
                <a:schemeClr val="bg1"/>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4" y="-7938"/>
            <a:ext cx="692996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0"/>
          <p:cNvGrpSpPr>
            <a:grpSpLocks/>
          </p:cNvGrpSpPr>
          <p:nvPr/>
        </p:nvGrpSpPr>
        <p:grpSpPr bwMode="auto">
          <a:xfrm>
            <a:off x="878417" y="684218"/>
            <a:ext cx="1684867" cy="1379537"/>
            <a:chOff x="3293" y="737"/>
            <a:chExt cx="796" cy="867"/>
          </a:xfrm>
          <a:solidFill>
            <a:schemeClr val="tx1"/>
          </a:solidFill>
        </p:grpSpPr>
        <p:sp>
          <p:nvSpPr>
            <p:cNvPr id="7"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8"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9"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0"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1"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2"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3"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4"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5"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6"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7"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grpSp>
      <p:sp>
        <p:nvSpPr>
          <p:cNvPr id="18" name="TextBox 17"/>
          <p:cNvSpPr txBox="1"/>
          <p:nvPr/>
        </p:nvSpPr>
        <p:spPr>
          <a:xfrm>
            <a:off x="9347200" y="6657980"/>
            <a:ext cx="2844800" cy="200025"/>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700">
                <a:solidFill>
                  <a:srgbClr val="BFBFBF"/>
                </a:solidFill>
              </a:rPr>
              <a:t>©2012 MFMER  |  slide-</a:t>
            </a:r>
            <a:fld id="{1D5850EB-EB05-FE43-BC4D-FCA24DE027A9}" type="slidenum">
              <a:rPr lang="en-US" sz="700" smtClean="0">
                <a:solidFill>
                  <a:srgbClr val="BFBFBF"/>
                </a:solidFill>
              </a:rPr>
              <a:pPr algn="r" eaLnBrk="1" hangingPunct="1">
                <a:defRPr/>
              </a:pPr>
              <a:t>‹#›</a:t>
            </a:fld>
            <a:endParaRPr lang="en-US" sz="700">
              <a:solidFill>
                <a:srgbClr val="BFBFBF"/>
              </a:solidFill>
            </a:endParaRPr>
          </a:p>
        </p:txBody>
      </p:sp>
      <p:sp>
        <p:nvSpPr>
          <p:cNvPr id="19" name="Text Box 7"/>
          <p:cNvSpPr txBox="1">
            <a:spLocks noChangeArrowheads="1"/>
          </p:cNvSpPr>
          <p:nvPr/>
        </p:nvSpPr>
        <p:spPr bwMode="auto">
          <a:xfrm>
            <a:off x="853019" y="3046413"/>
            <a:ext cx="4751916"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nSpc>
                <a:spcPct val="80000"/>
              </a:lnSpc>
              <a:defRPr/>
            </a:pPr>
            <a:r>
              <a:rPr lang="en-US" sz="2400">
                <a:solidFill>
                  <a:schemeClr val="bg1"/>
                </a:solidFill>
                <a:cs typeface="Arial" charset="0"/>
              </a:rPr>
              <a:t>CENTER FOR</a:t>
            </a:r>
          </a:p>
          <a:p>
            <a:pPr>
              <a:lnSpc>
                <a:spcPct val="80000"/>
              </a:lnSpc>
              <a:defRPr/>
            </a:pPr>
            <a:r>
              <a:rPr lang="en-US" sz="3200" b="1">
                <a:solidFill>
                  <a:schemeClr val="bg1"/>
                </a:solidFill>
              </a:rPr>
              <a:t>INDIVIDUALIZED</a:t>
            </a:r>
          </a:p>
          <a:p>
            <a:pPr>
              <a:lnSpc>
                <a:spcPct val="80000"/>
              </a:lnSpc>
              <a:defRPr/>
            </a:pPr>
            <a:r>
              <a:rPr lang="en-US" sz="3200" b="1">
                <a:solidFill>
                  <a:schemeClr val="bg1"/>
                </a:solidFill>
              </a:rPr>
              <a:t>MEDICINE</a:t>
            </a:r>
            <a:endParaRPr lang="en-US" sz="3200" b="1">
              <a:solidFill>
                <a:schemeClr val="bg1"/>
              </a:solidFill>
              <a:cs typeface="Arial" charset="0"/>
            </a:endParaRPr>
          </a:p>
        </p:txBody>
      </p:sp>
      <p:sp>
        <p:nvSpPr>
          <p:cNvPr id="3" name="Subtitle 2"/>
          <p:cNvSpPr>
            <a:spLocks noGrp="1"/>
          </p:cNvSpPr>
          <p:nvPr>
            <p:ph type="subTitle" idx="1"/>
          </p:nvPr>
        </p:nvSpPr>
        <p:spPr>
          <a:xfrm>
            <a:off x="877827" y="4651385"/>
            <a:ext cx="4854383" cy="685800"/>
          </a:xfrm>
        </p:spPr>
        <p:txBody>
          <a:bodyPr tIns="0" bIns="0">
            <a:noAutofit/>
          </a:bodyPr>
          <a:lstStyle>
            <a:lvl1pPr marL="0" indent="0" algn="l">
              <a:spcBef>
                <a:spcPts val="0"/>
              </a:spcBef>
              <a:buNone/>
              <a:defRPr sz="2000">
                <a:solidFill>
                  <a:schemeClr val="bg1"/>
                </a:solidFill>
                <a:effectLst>
                  <a:outerShdw blurRad="38100" dist="38100" dir="2700000" algn="tl">
                    <a:srgbClr val="000000">
                      <a:alpha val="43137"/>
                    </a:srgb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0" name="Date Placeholder 3"/>
          <p:cNvSpPr>
            <a:spLocks noGrp="1"/>
          </p:cNvSpPr>
          <p:nvPr>
            <p:ph type="dt" sz="half" idx="10"/>
          </p:nvPr>
        </p:nvSpPr>
        <p:spPr/>
        <p:txBody>
          <a:bodyPr/>
          <a:lstStyle>
            <a:lvl1pPr>
              <a:defRPr/>
            </a:lvl1pPr>
          </a:lstStyle>
          <a:p>
            <a:pPr>
              <a:defRPr/>
            </a:pPr>
            <a:fld id="{BB0574D6-F6D6-F34E-B077-E62209979748}" type="datetimeFigureOut">
              <a:rPr lang="en-US"/>
              <a:pPr>
                <a:defRPr/>
              </a:pPr>
              <a:t>5/31/2023</a:t>
            </a:fld>
            <a:endParaRPr lang="en-US"/>
          </a:p>
        </p:txBody>
      </p:sp>
      <p:sp>
        <p:nvSpPr>
          <p:cNvPr id="21" name="Slide Number Placeholder 5"/>
          <p:cNvSpPr>
            <a:spLocks noGrp="1"/>
          </p:cNvSpPr>
          <p:nvPr>
            <p:ph type="sldNum" sz="quarter" idx="11"/>
          </p:nvPr>
        </p:nvSpPr>
        <p:spPr/>
        <p:txBody>
          <a:bodyPr/>
          <a:lstStyle>
            <a:lvl1pPr>
              <a:defRPr/>
            </a:lvl1pPr>
          </a:lstStyle>
          <a:p>
            <a:pPr>
              <a:defRPr/>
            </a:pPr>
            <a:fld id="{FE1C5FA4-DB1F-E544-AF43-AB55CFBE9D72}" type="slidenum">
              <a:rPr lang="en-US"/>
              <a:pPr>
                <a:defRPr/>
              </a:pPr>
              <a:t>‹#›</a:t>
            </a:fld>
            <a:endParaRPr lang="en-US"/>
          </a:p>
        </p:txBody>
      </p:sp>
    </p:spTree>
    <p:extLst>
      <p:ext uri="{BB962C8B-B14F-4D97-AF65-F5344CB8AC3E}">
        <p14:creationId xmlns:p14="http://schemas.microsoft.com/office/powerpoint/2010/main" val="54950169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No bottom band">
    <p:spTree>
      <p:nvGrpSpPr>
        <p:cNvPr id="1" name=""/>
        <p:cNvGrpSpPr/>
        <p:nvPr/>
      </p:nvGrpSpPr>
      <p:grpSpPr>
        <a:xfrm>
          <a:off x="0" y="0"/>
          <a:ext cx="0" cy="0"/>
          <a:chOff x="0" y="0"/>
          <a:chExt cx="0" cy="0"/>
        </a:xfrm>
      </p:grpSpPr>
      <p:sp>
        <p:nvSpPr>
          <p:cNvPr id="2" name="TextBox 1"/>
          <p:cNvSpPr txBox="1"/>
          <p:nvPr/>
        </p:nvSpPr>
        <p:spPr>
          <a:xfrm>
            <a:off x="9347200" y="6657980"/>
            <a:ext cx="2844800" cy="200025"/>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700">
                <a:solidFill>
                  <a:srgbClr val="D9D9D9"/>
                </a:solidFill>
              </a:rPr>
              <a:t>©2012 MFMER  |  slide-</a:t>
            </a:r>
            <a:fld id="{4886FEBA-7094-3C44-B794-46E350214145}" type="slidenum">
              <a:rPr lang="en-US" sz="700" smtClean="0">
                <a:solidFill>
                  <a:srgbClr val="D9D9D9"/>
                </a:solidFill>
              </a:rPr>
              <a:pPr algn="r" eaLnBrk="1" hangingPunct="1">
                <a:defRPr/>
              </a:pPr>
              <a:t>‹#›</a:t>
            </a:fld>
            <a:endParaRPr lang="en-US" sz="700">
              <a:solidFill>
                <a:srgbClr val="D9D9D9"/>
              </a:solidFill>
            </a:endParaRPr>
          </a:p>
        </p:txBody>
      </p:sp>
      <p:grpSp>
        <p:nvGrpSpPr>
          <p:cNvPr id="3" name="Group 2"/>
          <p:cNvGrpSpPr/>
          <p:nvPr/>
        </p:nvGrpSpPr>
        <p:grpSpPr>
          <a:xfrm>
            <a:off x="160868" y="6299200"/>
            <a:ext cx="560917" cy="458788"/>
            <a:chOff x="120650" y="6299200"/>
            <a:chExt cx="420688" cy="458788"/>
          </a:xfrm>
          <a:solidFill>
            <a:schemeClr val="tx1"/>
          </a:solidFill>
        </p:grpSpPr>
        <p:sp>
          <p:nvSpPr>
            <p:cNvPr id="4"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latin typeface="+mn-lt"/>
                <a:ea typeface="+mn-ea"/>
                <a:cs typeface="+mn-cs"/>
              </a:endParaRPr>
            </a:p>
          </p:txBody>
        </p:sp>
        <p:grpSp>
          <p:nvGrpSpPr>
            <p:cNvPr id="5" name="Group 4"/>
            <p:cNvGrpSpPr/>
            <p:nvPr/>
          </p:nvGrpSpPr>
          <p:grpSpPr>
            <a:xfrm>
              <a:off x="120650" y="6299200"/>
              <a:ext cx="420688" cy="187326"/>
              <a:chOff x="120650" y="6299200"/>
              <a:chExt cx="420688" cy="187326"/>
            </a:xfrm>
            <a:grpFill/>
          </p:grpSpPr>
          <p:sp>
            <p:nvSpPr>
              <p:cNvPr id="6" name="Freeform 10"/>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7" name="Freeform 11"/>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8" name="Freeform 12"/>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9" name="Freeform 13"/>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0" name="Freeform 14"/>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1" name="Freeform 15"/>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2" name="Freeform 16"/>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3" name="Freeform 17"/>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4" name="Freeform 18"/>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15" name="Freeform 19"/>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grpSp>
      </p:grpSp>
      <p:sp>
        <p:nvSpPr>
          <p:cNvPr id="16" name="Date Placeholder 1"/>
          <p:cNvSpPr>
            <a:spLocks noGrp="1"/>
          </p:cNvSpPr>
          <p:nvPr>
            <p:ph type="dt" sz="half" idx="10"/>
          </p:nvPr>
        </p:nvSpPr>
        <p:spPr/>
        <p:txBody>
          <a:bodyPr/>
          <a:lstStyle>
            <a:lvl1pPr>
              <a:defRPr/>
            </a:lvl1pPr>
          </a:lstStyle>
          <a:p>
            <a:pPr>
              <a:defRPr/>
            </a:pPr>
            <a:fld id="{993D79D7-1BCB-814C-9812-832C200F40EE}" type="datetimeFigureOut">
              <a:rPr lang="en-US"/>
              <a:pPr>
                <a:defRPr/>
              </a:pPr>
              <a:t>5/31/2023</a:t>
            </a:fld>
            <a:endParaRPr lang="en-US"/>
          </a:p>
        </p:txBody>
      </p:sp>
      <p:sp>
        <p:nvSpPr>
          <p:cNvPr id="17" name="Footer Placeholder 2"/>
          <p:cNvSpPr>
            <a:spLocks noGrp="1"/>
          </p:cNvSpPr>
          <p:nvPr>
            <p:ph type="ftr" sz="quarter" idx="11"/>
          </p:nvPr>
        </p:nvSpPr>
        <p:spPr/>
        <p:txBody>
          <a:bodyPr/>
          <a:lstStyle>
            <a:lvl1pPr>
              <a:defRPr/>
            </a:lvl1pPr>
          </a:lstStyle>
          <a:p>
            <a:pPr>
              <a:defRPr/>
            </a:pPr>
            <a:endParaRPr lang="en-US"/>
          </a:p>
        </p:txBody>
      </p:sp>
      <p:sp>
        <p:nvSpPr>
          <p:cNvPr id="18" name="Slide Number Placeholder 3"/>
          <p:cNvSpPr>
            <a:spLocks noGrp="1"/>
          </p:cNvSpPr>
          <p:nvPr>
            <p:ph type="sldNum" sz="quarter" idx="12"/>
          </p:nvPr>
        </p:nvSpPr>
        <p:spPr/>
        <p:txBody>
          <a:bodyPr/>
          <a:lstStyle>
            <a:lvl1pPr>
              <a:defRPr/>
            </a:lvl1pPr>
          </a:lstStyle>
          <a:p>
            <a:pPr>
              <a:defRPr/>
            </a:pPr>
            <a:fld id="{B09A0B38-F9E9-3740-BE53-0BBB53EEF6A4}" type="slidenum">
              <a:rPr lang="en-US"/>
              <a:pPr>
                <a:defRPr/>
              </a:pPr>
              <a:t>‹#›</a:t>
            </a:fld>
            <a:endParaRPr lang="en-US"/>
          </a:p>
        </p:txBody>
      </p:sp>
    </p:spTree>
    <p:extLst>
      <p:ext uri="{BB962C8B-B14F-4D97-AF65-F5344CB8AC3E}">
        <p14:creationId xmlns:p14="http://schemas.microsoft.com/office/powerpoint/2010/main" val="23117569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9FE2C3-DE1F-624E-8456-E4ACD409BAAC}"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597240-ED18-044D-A3AF-DDFF5D22844D}" type="slidenum">
              <a:rPr lang="en-US"/>
              <a:pPr>
                <a:defRPr/>
              </a:pPr>
              <a:t>‹#›</a:t>
            </a:fld>
            <a:endParaRPr lang="en-US"/>
          </a:p>
        </p:txBody>
      </p:sp>
    </p:spTree>
    <p:extLst>
      <p:ext uri="{BB962C8B-B14F-4D97-AF65-F5344CB8AC3E}">
        <p14:creationId xmlns:p14="http://schemas.microsoft.com/office/powerpoint/2010/main" val="118547261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77824" y="5788152"/>
            <a:ext cx="10436352" cy="384048"/>
          </a:xfrm>
        </p:spPr>
        <p:txBody>
          <a:bodyPr tIns="45720" anchor="ctr"/>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F31F5B-6CBA-774E-BC53-47F79D6E32E4}"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0B54D2-AEC5-5144-AE3B-763EBC52515C}" type="slidenum">
              <a:rPr lang="en-US"/>
              <a:pPr>
                <a:defRPr/>
              </a:pPr>
              <a:t>‹#›</a:t>
            </a:fld>
            <a:endParaRPr lang="en-US"/>
          </a:p>
        </p:txBody>
      </p:sp>
    </p:spTree>
    <p:extLst>
      <p:ext uri="{BB962C8B-B14F-4D97-AF65-F5344CB8AC3E}">
        <p14:creationId xmlns:p14="http://schemas.microsoft.com/office/powerpoint/2010/main" val="23649498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grpSp>
        <p:nvGrpSpPr>
          <p:cNvPr id="3" name="Group 30"/>
          <p:cNvGrpSpPr>
            <a:grpSpLocks/>
          </p:cNvGrpSpPr>
          <p:nvPr/>
        </p:nvGrpSpPr>
        <p:grpSpPr bwMode="auto">
          <a:xfrm>
            <a:off x="5253569" y="684218"/>
            <a:ext cx="1684867" cy="1379537"/>
            <a:chOff x="3293" y="737"/>
            <a:chExt cx="796" cy="867"/>
          </a:xfrm>
          <a:solidFill>
            <a:schemeClr val="tx1"/>
          </a:solidFill>
        </p:grpSpPr>
        <p:sp>
          <p:nvSpPr>
            <p:cNvPr id="4"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5"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6"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7"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8"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9"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0"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1"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2"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3"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4"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a:xfrm>
            <a:off x="0" y="2733675"/>
            <a:ext cx="12192000" cy="1371600"/>
          </a:xfrm>
        </p:spPr>
        <p:txBody>
          <a:bodyPr anchor="ctr"/>
          <a:lstStyle>
            <a:lvl1pPr algn="ctr">
              <a:defRPr/>
            </a:lvl1pPr>
          </a:lstStyle>
          <a:p>
            <a:r>
              <a:rPr lang="en-US"/>
              <a:t>Click to edit Master title style</a:t>
            </a:r>
          </a:p>
        </p:txBody>
      </p:sp>
      <p:sp>
        <p:nvSpPr>
          <p:cNvPr id="15" name="Date Placeholder 2"/>
          <p:cNvSpPr>
            <a:spLocks noGrp="1"/>
          </p:cNvSpPr>
          <p:nvPr>
            <p:ph type="dt" sz="half" idx="10"/>
          </p:nvPr>
        </p:nvSpPr>
        <p:spPr/>
        <p:txBody>
          <a:bodyPr/>
          <a:lstStyle>
            <a:lvl1pPr>
              <a:defRPr/>
            </a:lvl1pPr>
          </a:lstStyle>
          <a:p>
            <a:pPr>
              <a:defRPr/>
            </a:pPr>
            <a:fld id="{144E4B22-528A-4D4F-9D8D-EFDF6B699CD0}" type="datetimeFigureOut">
              <a:rPr lang="en-US"/>
              <a:pPr>
                <a:defRPr/>
              </a:pPr>
              <a:t>5/31/2023</a:t>
            </a:fld>
            <a:endParaRPr lang="en-US"/>
          </a:p>
        </p:txBody>
      </p:sp>
      <p:sp>
        <p:nvSpPr>
          <p:cNvPr id="16" name="Footer Placeholder 3"/>
          <p:cNvSpPr>
            <a:spLocks noGrp="1"/>
          </p:cNvSpPr>
          <p:nvPr>
            <p:ph type="ftr" sz="quarter" idx="11"/>
          </p:nvPr>
        </p:nvSpPr>
        <p:spPr/>
        <p:txBody>
          <a:bodyPr/>
          <a:lstStyle>
            <a:lvl1pPr>
              <a:defRPr/>
            </a:lvl1pPr>
          </a:lstStyle>
          <a:p>
            <a:pPr>
              <a:defRPr/>
            </a:pPr>
            <a:endParaRPr lang="en-US"/>
          </a:p>
        </p:txBody>
      </p:sp>
      <p:sp>
        <p:nvSpPr>
          <p:cNvPr id="17" name="Slide Number Placeholder 4"/>
          <p:cNvSpPr>
            <a:spLocks noGrp="1"/>
          </p:cNvSpPr>
          <p:nvPr>
            <p:ph type="sldNum" sz="quarter" idx="12"/>
          </p:nvPr>
        </p:nvSpPr>
        <p:spPr/>
        <p:txBody>
          <a:bodyPr/>
          <a:lstStyle>
            <a:lvl1pPr>
              <a:defRPr/>
            </a:lvl1pPr>
          </a:lstStyle>
          <a:p>
            <a:pPr>
              <a:defRPr/>
            </a:pPr>
            <a:fld id="{C1A38791-7A50-3346-BD47-1F7A41A78AFF}" type="slidenum">
              <a:rPr lang="en-US"/>
              <a:pPr>
                <a:defRPr/>
              </a:pPr>
              <a:t>‹#›</a:t>
            </a:fld>
            <a:endParaRPr lang="en-US"/>
          </a:p>
        </p:txBody>
      </p:sp>
    </p:spTree>
    <p:extLst>
      <p:ext uri="{BB962C8B-B14F-4D97-AF65-F5344CB8AC3E}">
        <p14:creationId xmlns:p14="http://schemas.microsoft.com/office/powerpoint/2010/main" val="249799839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3A6738-0DA7-2148-8D89-7C0698C099E5}"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3EA35B-6E78-3942-9E57-E82E8796DD3F}" type="slidenum">
              <a:rPr lang="en-US"/>
              <a:pPr>
                <a:defRPr/>
              </a:pPr>
              <a:t>‹#›</a:t>
            </a:fld>
            <a:endParaRPr lang="en-US"/>
          </a:p>
        </p:txBody>
      </p:sp>
    </p:spTree>
    <p:extLst>
      <p:ext uri="{BB962C8B-B14F-4D97-AF65-F5344CB8AC3E}">
        <p14:creationId xmlns:p14="http://schemas.microsoft.com/office/powerpoint/2010/main" val="132854227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A4D1E5-5536-B644-B862-4D64653AF0B3}"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F3C32-DCC3-B645-9AD0-2D0EB359E83F}" type="slidenum">
              <a:rPr lang="en-US"/>
              <a:pPr>
                <a:defRPr/>
              </a:pPr>
              <a:t>‹#›</a:t>
            </a:fld>
            <a:endParaRPr lang="en-US"/>
          </a:p>
        </p:txBody>
      </p:sp>
    </p:spTree>
    <p:extLst>
      <p:ext uri="{BB962C8B-B14F-4D97-AF65-F5344CB8AC3E}">
        <p14:creationId xmlns:p14="http://schemas.microsoft.com/office/powerpoint/2010/main" val="59159862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0"/>
          <p:cNvGrpSpPr>
            <a:grpSpLocks/>
          </p:cNvGrpSpPr>
          <p:nvPr/>
        </p:nvGrpSpPr>
        <p:grpSpPr bwMode="auto">
          <a:xfrm>
            <a:off x="878417" y="684218"/>
            <a:ext cx="1684867" cy="1379537"/>
            <a:chOff x="3293" y="737"/>
            <a:chExt cx="796" cy="867"/>
          </a:xfrm>
          <a:solidFill>
            <a:schemeClr val="tx1"/>
          </a:solidFill>
        </p:grpSpPr>
        <p:sp>
          <p:nvSpPr>
            <p:cNvPr id="5"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6"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7"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8"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9"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0"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1"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2"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3"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4"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sp>
          <p:nvSpPr>
            <p:cNvPr id="15"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defRPr/>
              </a:pPr>
              <a:endParaRPr lang="en-US">
                <a:latin typeface="+mn-lt"/>
                <a:ea typeface="+mn-ea"/>
                <a:cs typeface="+mn-cs"/>
              </a:endParaRPr>
            </a:p>
          </p:txBody>
        </p:sp>
      </p:grpSp>
      <p:sp>
        <p:nvSpPr>
          <p:cNvPr id="16" name="TextBox 15"/>
          <p:cNvSpPr txBox="1"/>
          <p:nvPr/>
        </p:nvSpPr>
        <p:spPr>
          <a:xfrm>
            <a:off x="9347200" y="6657980"/>
            <a:ext cx="2844800" cy="200025"/>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700">
                <a:solidFill>
                  <a:srgbClr val="BFBFBF"/>
                </a:solidFill>
              </a:rPr>
              <a:t>©2012 MFMER  |  slide-</a:t>
            </a:r>
            <a:fld id="{80D8CA63-862C-CE4F-BD68-CC27FEAB6BF0}" type="slidenum">
              <a:rPr lang="en-US" sz="700" smtClean="0">
                <a:solidFill>
                  <a:srgbClr val="BFBFBF"/>
                </a:solidFill>
              </a:rPr>
              <a:pPr algn="r" eaLnBrk="1" hangingPunct="1">
                <a:defRPr/>
              </a:pPr>
              <a:t>‹#›</a:t>
            </a:fld>
            <a:endParaRPr lang="en-US" sz="700">
              <a:solidFill>
                <a:srgbClr val="BFBFBF"/>
              </a:solidFill>
            </a:endParaRPr>
          </a:p>
        </p:txBody>
      </p:sp>
      <p:sp>
        <p:nvSpPr>
          <p:cNvPr id="2" name="Title 1"/>
          <p:cNvSpPr>
            <a:spLocks noGrp="1"/>
          </p:cNvSpPr>
          <p:nvPr>
            <p:ph type="ctrTitle"/>
          </p:nvPr>
        </p:nvSpPr>
        <p:spPr>
          <a:xfrm>
            <a:off x="877824" y="2743200"/>
            <a:ext cx="10436352" cy="1371600"/>
          </a:xfrm>
        </p:spPr>
        <p:txBody>
          <a:bodyPr>
            <a:noAutofit/>
          </a:bodyPr>
          <a:lstStyle>
            <a:lvl1pPr algn="l">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tIns="22860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Date Placeholder 3"/>
          <p:cNvSpPr>
            <a:spLocks noGrp="1"/>
          </p:cNvSpPr>
          <p:nvPr>
            <p:ph type="dt" sz="half" idx="10"/>
          </p:nvPr>
        </p:nvSpPr>
        <p:spPr/>
        <p:txBody>
          <a:bodyPr/>
          <a:lstStyle>
            <a:lvl1pPr>
              <a:defRPr/>
            </a:lvl1pPr>
          </a:lstStyle>
          <a:p>
            <a:pPr>
              <a:defRPr/>
            </a:pPr>
            <a:fld id="{7DBA684D-362C-FE4D-BF24-51C81A2CE83F}" type="datetimeFigureOut">
              <a:rPr lang="en-US"/>
              <a:pPr>
                <a:defRPr/>
              </a:pPr>
              <a:t>5/31/2023</a:t>
            </a:fld>
            <a:endParaRPr lang="en-US"/>
          </a:p>
        </p:txBody>
      </p:sp>
      <p:sp>
        <p:nvSpPr>
          <p:cNvPr id="18" name="Slide Number Placeholder 5"/>
          <p:cNvSpPr>
            <a:spLocks noGrp="1"/>
          </p:cNvSpPr>
          <p:nvPr>
            <p:ph type="sldNum" sz="quarter" idx="11"/>
          </p:nvPr>
        </p:nvSpPr>
        <p:spPr/>
        <p:txBody>
          <a:bodyPr/>
          <a:lstStyle>
            <a:lvl1pPr>
              <a:defRPr/>
            </a:lvl1pPr>
          </a:lstStyle>
          <a:p>
            <a:pPr>
              <a:defRPr/>
            </a:pPr>
            <a:fld id="{33980A9D-13B3-DD41-AE74-36661C726CD1}" type="slidenum">
              <a:rPr lang="en-US"/>
              <a:pPr>
                <a:defRPr/>
              </a:pPr>
              <a:t>‹#›</a:t>
            </a:fld>
            <a:endParaRPr lang="en-US"/>
          </a:p>
        </p:txBody>
      </p:sp>
    </p:spTree>
    <p:extLst>
      <p:ext uri="{BB962C8B-B14F-4D97-AF65-F5344CB8AC3E}">
        <p14:creationId xmlns:p14="http://schemas.microsoft.com/office/powerpoint/2010/main" val="212319305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DEE60DD-B0E7-494A-A242-55EC057A456A}"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1BA5FE-E3D6-ED47-8D5A-EFD278FBF6EC}" type="slidenum">
              <a:rPr lang="en-US"/>
              <a:pPr>
                <a:defRPr/>
              </a:pPr>
              <a:t>‹#›</a:t>
            </a:fld>
            <a:endParaRPr lang="en-US"/>
          </a:p>
        </p:txBody>
      </p:sp>
    </p:spTree>
    <p:extLst>
      <p:ext uri="{BB962C8B-B14F-4D97-AF65-F5344CB8AC3E}">
        <p14:creationId xmlns:p14="http://schemas.microsoft.com/office/powerpoint/2010/main" val="2344210634"/>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406334-8811-9C4B-9169-0A4D3BF462DA}"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1C61E3-F2A8-0C4C-BFB7-77A560577015}" type="slidenum">
              <a:rPr lang="en-US"/>
              <a:pPr>
                <a:defRPr/>
              </a:pPr>
              <a:t>‹#›</a:t>
            </a:fld>
            <a:endParaRPr lang="en-US"/>
          </a:p>
        </p:txBody>
      </p:sp>
    </p:spTree>
    <p:extLst>
      <p:ext uri="{BB962C8B-B14F-4D97-AF65-F5344CB8AC3E}">
        <p14:creationId xmlns:p14="http://schemas.microsoft.com/office/powerpoint/2010/main" val="126772488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1DD2353-D361-144E-B01D-04DE13DB331D}"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B8378-29F6-E747-A841-ABA194BB948E}" type="slidenum">
              <a:rPr lang="en-US"/>
              <a:pPr>
                <a:defRPr/>
              </a:pPr>
              <a:t>‹#›</a:t>
            </a:fld>
            <a:endParaRPr lang="en-US"/>
          </a:p>
        </p:txBody>
      </p:sp>
    </p:spTree>
    <p:extLst>
      <p:ext uri="{BB962C8B-B14F-4D97-AF65-F5344CB8AC3E}">
        <p14:creationId xmlns:p14="http://schemas.microsoft.com/office/powerpoint/2010/main" val="18656815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marL="287338" indent="-287338">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marL="287338" indent="-287338">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B03424C-9001-FE42-86D1-4176CD330281}"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35CE1A-E36E-CC48-B993-F94591DA5B0E}" type="slidenum">
              <a:rPr lang="en-US"/>
              <a:pPr>
                <a:defRPr/>
              </a:pPr>
              <a:t>‹#›</a:t>
            </a:fld>
            <a:endParaRPr lang="en-US"/>
          </a:p>
        </p:txBody>
      </p:sp>
    </p:spTree>
    <p:extLst>
      <p:ext uri="{BB962C8B-B14F-4D97-AF65-F5344CB8AC3E}">
        <p14:creationId xmlns:p14="http://schemas.microsoft.com/office/powerpoint/2010/main" val="30229332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marL="287338" indent="-287338">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marL="287338" indent="-287338">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3C0AB0F-E875-7447-9ED5-B010E23AAD58}" type="datetimeFigureOut">
              <a:rPr lang="en-US"/>
              <a:pPr>
                <a:defRPr/>
              </a:pPr>
              <a:t>5/31/2023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8C088A-1D84-F948-AC52-74E66E5E6032}" type="slidenum">
              <a:rPr lang="en-US"/>
              <a:pPr>
                <a:defRPr/>
              </a:pPr>
              <a:t>‹#›</a:t>
            </a:fld>
            <a:endParaRPr lang="en-US"/>
          </a:p>
        </p:txBody>
      </p:sp>
    </p:spTree>
    <p:extLst>
      <p:ext uri="{BB962C8B-B14F-4D97-AF65-F5344CB8AC3E}">
        <p14:creationId xmlns:p14="http://schemas.microsoft.com/office/powerpoint/2010/main" val="50093858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5E24BB8-D0F7-174A-9FD5-CB63CE06B3D1}" type="datetimeFigureOut">
              <a:rPr lang="en-US"/>
              <a:pPr>
                <a:defRPr/>
              </a:pPr>
              <a:t>5/31/2023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A80EE2-952E-BF48-886F-B58C15C9424B}" type="slidenum">
              <a:rPr lang="en-US"/>
              <a:pPr>
                <a:defRPr/>
              </a:pPr>
              <a:t>‹#›</a:t>
            </a:fld>
            <a:endParaRPr lang="en-US"/>
          </a:p>
        </p:txBody>
      </p:sp>
    </p:spTree>
    <p:extLst>
      <p:ext uri="{BB962C8B-B14F-4D97-AF65-F5344CB8AC3E}">
        <p14:creationId xmlns:p14="http://schemas.microsoft.com/office/powerpoint/2010/main" val="356776017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9E6FEF-AB97-B34D-B68A-C176FF4A5B0A}" type="datetimeFigureOut">
              <a:rPr lang="en-US"/>
              <a:pPr>
                <a:defRPr/>
              </a:pPr>
              <a:t>5/31/2023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4DA5F72-BA03-454E-B625-40847AA601F7}" type="slidenum">
              <a:rPr lang="en-US"/>
              <a:pPr>
                <a:defRPr/>
              </a:pPr>
              <a:t>‹#›</a:t>
            </a:fld>
            <a:endParaRPr lang="en-US"/>
          </a:p>
        </p:txBody>
      </p:sp>
    </p:spTree>
    <p:extLst>
      <p:ext uri="{BB962C8B-B14F-4D97-AF65-F5344CB8AC3E}">
        <p14:creationId xmlns:p14="http://schemas.microsoft.com/office/powerpoint/2010/main" val="23849621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172200"/>
            <a:ext cx="12192000" cy="685800"/>
          </a:xfrm>
          <a:prstGeom prst="rect">
            <a:avLst/>
          </a:prstGeom>
          <a:gradFill>
            <a:gsLst>
              <a:gs pos="80000">
                <a:schemeClr val="bg1"/>
              </a:gs>
              <a:gs pos="0">
                <a:schemeClr val="accent2"/>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itle Placeholder 1"/>
          <p:cNvSpPr>
            <a:spLocks noGrp="1"/>
          </p:cNvSpPr>
          <p:nvPr>
            <p:ph type="title"/>
          </p:nvPr>
        </p:nvSpPr>
        <p:spPr bwMode="auto">
          <a:xfrm>
            <a:off x="878421"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882652" y="1371600"/>
            <a:ext cx="1043093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313584" y="6529393"/>
            <a:ext cx="878416" cy="109537"/>
          </a:xfrm>
          <a:prstGeom prst="rect">
            <a:avLst/>
          </a:prstGeom>
        </p:spPr>
        <p:txBody>
          <a:bodyPr vert="horz" wrap="square" lIns="91440" tIns="0" rIns="91440" bIns="0" numCol="1" anchor="ctr" anchorCtr="0" compatLnSpc="1">
            <a:prstTxWarp prst="textNoShape">
              <a:avLst/>
            </a:prstTxWarp>
          </a:bodyPr>
          <a:lstStyle>
            <a:lvl1pPr algn="r">
              <a:defRPr sz="700">
                <a:solidFill>
                  <a:srgbClr val="4E94FF"/>
                </a:solidFill>
              </a:defRPr>
            </a:lvl1pPr>
          </a:lstStyle>
          <a:p>
            <a:pPr>
              <a:defRPr/>
            </a:pPr>
            <a:fld id="{F3342B50-019B-D142-ADD0-2AE9FD2FA073}" type="datetimeFigureOut">
              <a:rPr lang="en-US"/>
              <a:pPr>
                <a:defRPr/>
              </a:pPr>
              <a:t>5/31/2023</a:t>
            </a:fld>
            <a:endParaRPr lang="en-US"/>
          </a:p>
        </p:txBody>
      </p:sp>
      <p:sp>
        <p:nvSpPr>
          <p:cNvPr id="5" name="Footer Placeholder 4"/>
          <p:cNvSpPr>
            <a:spLocks noGrp="1"/>
          </p:cNvSpPr>
          <p:nvPr>
            <p:ph type="ftr" sz="quarter" idx="3"/>
          </p:nvPr>
        </p:nvSpPr>
        <p:spPr>
          <a:xfrm>
            <a:off x="882652" y="5795963"/>
            <a:ext cx="10430933" cy="265112"/>
          </a:xfrm>
          <a:prstGeom prst="rect">
            <a:avLst/>
          </a:prstGeom>
        </p:spPr>
        <p:txBody>
          <a:bodyPr vert="horz" lIns="0" tIns="45720" rIns="0" bIns="0" rtlCol="0" anchor="b" anchorCtr="0"/>
          <a:lstStyle>
            <a:lvl1pPr algn="r" fontAlgn="auto">
              <a:lnSpc>
                <a:spcPct val="90000"/>
              </a:lnSpc>
              <a:spcBef>
                <a:spcPts val="0"/>
              </a:spcBef>
              <a:spcAft>
                <a:spcPts val="0"/>
              </a:spcAft>
              <a:defRPr sz="1200">
                <a:solidFill>
                  <a:schemeClr val="bg1">
                    <a:lumMod val="6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1313584" y="6931025"/>
            <a:ext cx="878416" cy="1095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94FF"/>
                </a:solidFill>
              </a:defRPr>
            </a:lvl1pPr>
          </a:lstStyle>
          <a:p>
            <a:pPr>
              <a:defRPr/>
            </a:pPr>
            <a:fld id="{518C289C-3C60-4B49-B661-EB5EC5DCE57B}" type="slidenum">
              <a:rPr lang="en-US"/>
              <a:pPr>
                <a:defRPr/>
              </a:pPr>
              <a:t>‹#›</a:t>
            </a:fld>
            <a:endParaRPr lang="en-US"/>
          </a:p>
        </p:txBody>
      </p:sp>
      <p:sp>
        <p:nvSpPr>
          <p:cNvPr id="7" name="TextBox 6"/>
          <p:cNvSpPr txBox="1"/>
          <p:nvPr/>
        </p:nvSpPr>
        <p:spPr>
          <a:xfrm>
            <a:off x="4673600" y="6657980"/>
            <a:ext cx="2844800" cy="200025"/>
          </a:xfrm>
          <a:prstGeom prst="rect">
            <a:avLst/>
          </a:prstGeom>
        </p:spPr>
        <p:txBody>
          <a:bodyPr lIns="0" rIns="0"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700">
                <a:solidFill>
                  <a:schemeClr val="bg1"/>
                </a:solidFill>
              </a:rPr>
              <a:t>©2012 MFMER  |  slide-</a:t>
            </a:r>
            <a:fld id="{C87101C0-1464-664A-A2A7-4AD08118BA6B}" type="slidenum">
              <a:rPr lang="en-US" sz="700" smtClean="0">
                <a:solidFill>
                  <a:schemeClr val="bg1"/>
                </a:solidFill>
              </a:rPr>
              <a:pPr algn="ctr" eaLnBrk="1" hangingPunct="1">
                <a:defRPr/>
              </a:pPr>
              <a:t>‹#›</a:t>
            </a:fld>
            <a:endParaRPr lang="en-US" sz="700">
              <a:solidFill>
                <a:schemeClr val="bg1"/>
              </a:solidFill>
            </a:endParaRPr>
          </a:p>
        </p:txBody>
      </p:sp>
      <p:sp>
        <p:nvSpPr>
          <p:cNvPr id="21" name="Text Box 32"/>
          <p:cNvSpPr txBox="1">
            <a:spLocks noChangeArrowheads="1"/>
          </p:cNvSpPr>
          <p:nvPr/>
        </p:nvSpPr>
        <p:spPr bwMode="auto">
          <a:xfrm>
            <a:off x="9364945" y="6172201"/>
            <a:ext cx="2827056" cy="240066"/>
          </a:xfrm>
          <a:prstGeom prst="rect">
            <a:avLst/>
          </a:prstGeom>
          <a:noFill/>
          <a:ln>
            <a:noFill/>
          </a:ln>
          <a:effectLst/>
        </p:spPr>
        <p:txBody>
          <a:bodyPr wrap="none" lIns="0" tIns="27432" bIns="2743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fontAlgn="auto">
              <a:spcBef>
                <a:spcPts val="0"/>
              </a:spcBef>
              <a:spcAft>
                <a:spcPts val="0"/>
              </a:spcAft>
              <a:defRPr/>
            </a:pPr>
            <a:r>
              <a:rPr lang="en-US" sz="1200" dirty="0">
                <a:solidFill>
                  <a:schemeClr val="accent2"/>
                </a:solidFill>
                <a:latin typeface="+mn-lt"/>
                <a:ea typeface="+mn-ea"/>
              </a:rPr>
              <a:t>Center for INDIVIDUALIZED MEDICINE</a:t>
            </a:r>
          </a:p>
        </p:txBody>
      </p:sp>
      <p:grpSp>
        <p:nvGrpSpPr>
          <p:cNvPr id="23" name="Group 22"/>
          <p:cNvGrpSpPr/>
          <p:nvPr/>
        </p:nvGrpSpPr>
        <p:grpSpPr>
          <a:xfrm>
            <a:off x="160868" y="6299200"/>
            <a:ext cx="560917" cy="458788"/>
            <a:chOff x="120650" y="6299200"/>
            <a:chExt cx="420688" cy="458788"/>
          </a:xfrm>
          <a:solidFill>
            <a:schemeClr val="bg1"/>
          </a:solidFill>
        </p:grpSpPr>
        <p:sp>
          <p:nvSpPr>
            <p:cNvPr id="24"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latin typeface="+mn-lt"/>
                <a:ea typeface="+mn-ea"/>
                <a:cs typeface="+mn-cs"/>
              </a:endParaRPr>
            </a:p>
          </p:txBody>
        </p:sp>
        <p:grpSp>
          <p:nvGrpSpPr>
            <p:cNvPr id="25" name="Group 24"/>
            <p:cNvGrpSpPr/>
            <p:nvPr/>
          </p:nvGrpSpPr>
          <p:grpSpPr>
            <a:xfrm>
              <a:off x="120650" y="6299200"/>
              <a:ext cx="420688" cy="187326"/>
              <a:chOff x="120650" y="6299200"/>
              <a:chExt cx="420688" cy="187326"/>
            </a:xfrm>
            <a:grpFill/>
          </p:grpSpPr>
          <p:sp>
            <p:nvSpPr>
              <p:cNvPr id="26" name="Freeform 10"/>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27" name="Freeform 11"/>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28" name="Freeform 12"/>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29" name="Freeform 13"/>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0" name="Freeform 14"/>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1" name="Freeform 15"/>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2" name="Freeform 16"/>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3" name="Freeform 17"/>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4" name="Freeform 18"/>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sp>
            <p:nvSpPr>
              <p:cNvPr id="35" name="Freeform 19"/>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defRPr/>
                </a:pPr>
                <a:endParaRPr lang="en-US" dirty="0">
                  <a:latin typeface="+mn-lt"/>
                  <a:ea typeface="+mn-ea"/>
                  <a:cs typeface="+mn-cs"/>
                </a:endParaRPr>
              </a:p>
            </p:txBody>
          </p:sp>
        </p:grpSp>
      </p:grpSp>
      <p:pic>
        <p:nvPicPr>
          <p:cNvPr id="1035" name="Picture 3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05287" y="6400800"/>
            <a:ext cx="378671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4" r:id="rId1"/>
    <p:sldLayoutId id="2147484055" r:id="rId2"/>
    <p:sldLayoutId id="2147484043" r:id="rId3"/>
    <p:sldLayoutId id="2147484044" r:id="rId4"/>
    <p:sldLayoutId id="2147484045" r:id="rId5"/>
    <p:sldLayoutId id="2147484046" r:id="rId6"/>
    <p:sldLayoutId id="2147484047" r:id="rId7"/>
    <p:sldLayoutId id="2147484048" r:id="rId8"/>
    <p:sldLayoutId id="2147484049" r:id="rId9"/>
    <p:sldLayoutId id="2147484056" r:id="rId10"/>
    <p:sldLayoutId id="2147484050" r:id="rId11"/>
    <p:sldLayoutId id="2147484051" r:id="rId12"/>
    <p:sldLayoutId id="2147484057" r:id="rId13"/>
    <p:sldLayoutId id="2147484052" r:id="rId14"/>
    <p:sldLayoutId id="2147484053" r:id="rId15"/>
  </p:sldLayoutIdLst>
  <p:transition spd="slow"/>
  <p:txStyles>
    <p:title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p:titleStyle>
    <p:body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102.xml"/><Relationship Id="rId5" Type="http://schemas.openxmlformats.org/officeDocument/2006/relationships/image" Target="../media/image111.png"/><Relationship Id="rId4" Type="http://schemas.openxmlformats.org/officeDocument/2006/relationships/image" Target="../media/image117.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tags" Target="../tags/tag103.xml"/><Relationship Id="rId5" Type="http://schemas.openxmlformats.org/officeDocument/2006/relationships/image" Target="../media/image119.png"/><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tags" Target="../tags/tag105.xml"/><Relationship Id="rId5" Type="http://schemas.openxmlformats.org/officeDocument/2006/relationships/image" Target="../media/image121.png"/><Relationship Id="rId4" Type="http://schemas.openxmlformats.org/officeDocument/2006/relationships/image" Target="../media/image120.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06.xml"/><Relationship Id="rId5" Type="http://schemas.openxmlformats.org/officeDocument/2006/relationships/image" Target="../media/image121.png"/><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xml"/><Relationship Id="rId1" Type="http://schemas.openxmlformats.org/officeDocument/2006/relationships/tags" Target="../tags/tag107.xml"/><Relationship Id="rId4" Type="http://schemas.openxmlformats.org/officeDocument/2006/relationships/image" Target="../media/image123.png"/></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3.xml"/><Relationship Id="rId1" Type="http://schemas.openxmlformats.org/officeDocument/2006/relationships/tags" Target="../tags/tag108.xml"/><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3.xml"/><Relationship Id="rId1" Type="http://schemas.openxmlformats.org/officeDocument/2006/relationships/tags" Target="../tags/tag110.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11.xm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12.xml"/><Relationship Id="rId4" Type="http://schemas.openxmlformats.org/officeDocument/2006/relationships/image" Target="../media/image131.png"/></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13.xml"/><Relationship Id="rId4" Type="http://schemas.openxmlformats.org/officeDocument/2006/relationships/image" Target="../media/image131.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3.xml"/><Relationship Id="rId1" Type="http://schemas.openxmlformats.org/officeDocument/2006/relationships/tags" Target="../tags/tag11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3.xml"/><Relationship Id="rId1" Type="http://schemas.openxmlformats.org/officeDocument/2006/relationships/tags" Target="../tags/tag121.xml"/><Relationship Id="rId5" Type="http://schemas.openxmlformats.org/officeDocument/2006/relationships/image" Target="../media/image138.png"/><Relationship Id="rId4" Type="http://schemas.openxmlformats.org/officeDocument/2006/relationships/image" Target="../media/image137.png"/></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3.xml"/><Relationship Id="rId1" Type="http://schemas.openxmlformats.org/officeDocument/2006/relationships/tags" Target="../tags/tag123.xml"/><Relationship Id="rId4" Type="http://schemas.openxmlformats.org/officeDocument/2006/relationships/image" Target="../media/image140.png"/></Relationships>
</file>

<file path=ppt/slides/_rels/slide1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varsome.com/" TargetMode="External"/><Relationship Id="rId7" Type="http://schemas.openxmlformats.org/officeDocument/2006/relationships/image" Target="../media/image89.png"/><Relationship Id="rId2" Type="http://schemas.openxmlformats.org/officeDocument/2006/relationships/slideLayout" Target="../slideLayouts/slideLayout3.xml"/><Relationship Id="rId1" Type="http://schemas.openxmlformats.org/officeDocument/2006/relationships/tags" Target="../tags/tag124.xml"/><Relationship Id="rId6" Type="http://schemas.openxmlformats.org/officeDocument/2006/relationships/hyperlink" Target="https://mobidetails.iurc.montp.inserm.fr/MD/" TargetMode="External"/><Relationship Id="rId5" Type="http://schemas.openxmlformats.org/officeDocument/2006/relationships/hyperlink" Target="http://www.medschool.umaryland.edu/Genetic_Variant_Interpretation_Tool1.html/" TargetMode="External"/><Relationship Id="rId4" Type="http://schemas.openxmlformats.org/officeDocument/2006/relationships/hyperlink" Target="http://wintervar.wglab.or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3.xml"/><Relationship Id="rId1" Type="http://schemas.openxmlformats.org/officeDocument/2006/relationships/tags" Target="../tags/tag125.xml"/><Relationship Id="rId5" Type="http://schemas.openxmlformats.org/officeDocument/2006/relationships/image" Target="../media/image143.png"/><Relationship Id="rId4" Type="http://schemas.openxmlformats.org/officeDocument/2006/relationships/image" Target="../media/image142.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26.xml"/><Relationship Id="rId4" Type="http://schemas.openxmlformats.org/officeDocument/2006/relationships/image" Target="../media/image144.jpeg"/></Relationships>
</file>

<file path=ppt/slides/_rels/slide1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6.gif"/><Relationship Id="rId7" Type="http://schemas.openxmlformats.org/officeDocument/2006/relationships/image" Target="../media/image148.png"/><Relationship Id="rId2" Type="http://schemas.openxmlformats.org/officeDocument/2006/relationships/slideLayout" Target="../slideLayouts/slideLayout3.xml"/><Relationship Id="rId1" Type="http://schemas.openxmlformats.org/officeDocument/2006/relationships/tags" Target="../tags/tag127.xml"/><Relationship Id="rId6" Type="http://schemas.openxmlformats.org/officeDocument/2006/relationships/image" Target="../media/image147.jpeg"/><Relationship Id="rId5" Type="http://schemas.openxmlformats.org/officeDocument/2006/relationships/image" Target="../media/image146.png"/><Relationship Id="rId10" Type="http://schemas.microsoft.com/office/2007/relationships/hdphoto" Target="../media/hdphoto1.wdp"/><Relationship Id="rId4" Type="http://schemas.openxmlformats.org/officeDocument/2006/relationships/image" Target="../media/image145.png"/><Relationship Id="rId9" Type="http://schemas.openxmlformats.org/officeDocument/2006/relationships/image" Target="../media/image150.png"/></Relationships>
</file>

<file path=ppt/slides/_rels/slide1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3.xml"/><Relationship Id="rId1" Type="http://schemas.openxmlformats.org/officeDocument/2006/relationships/tags" Target="../tags/tag128.xml"/><Relationship Id="rId4" Type="http://schemas.openxmlformats.org/officeDocument/2006/relationships/image" Target="../media/image16.gif"/></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3.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hyperlink" Target="https://doi.org/10.3390/genes10040275"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2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33.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hyperlink" Target="https://pubmed.ncbi.nlm.nih.gov/31479589" TargetMode="Externa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9.jpe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44.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6.sv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25.png"/><Relationship Id="rId4" Type="http://schemas.openxmlformats.org/officeDocument/2006/relationships/hyperlink" Target="https://currentprotocols.onlinelibrary.wiley.com/doi/full/10.1002/cphg.9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hyperlink" Target="http://dx.doi.org/10.1002/mma.4764" TargetMode="Externa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49.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image" Target="../media/image56.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hyperlink" Target="https://doi.org/10.3389/fgene.2021.689892" TargetMode="Externa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hyperlink" Target="https://doi.org/10.3389/fgene.2021.689892" TargetMode="External"/><Relationship Id="rId5" Type="http://schemas.openxmlformats.org/officeDocument/2006/relationships/image" Target="../media/image58.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hyperlink" Target="https://doi.org/10.3389/fgene.2021.689892" TargetMode="External"/><Relationship Id="rId5" Type="http://schemas.openxmlformats.org/officeDocument/2006/relationships/image" Target="../media/image58.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5.xml"/><Relationship Id="rId5" Type="http://schemas.openxmlformats.org/officeDocument/2006/relationships/image" Target="../media/image60.jpe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63.xml"/><Relationship Id="rId5" Type="http://schemas.openxmlformats.org/officeDocument/2006/relationships/image" Target="../media/image65.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64.xml"/><Relationship Id="rId5" Type="http://schemas.openxmlformats.org/officeDocument/2006/relationships/image" Target="../media/image65.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image" Target="../media/image69.jpeg"/><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4.xml"/><Relationship Id="rId1" Type="http://schemas.openxmlformats.org/officeDocument/2006/relationships/tags" Target="../tags/tag75.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76.xml"/><Relationship Id="rId5" Type="http://schemas.openxmlformats.org/officeDocument/2006/relationships/image" Target="../media/image82.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8.xml"/><Relationship Id="rId1" Type="http://schemas.openxmlformats.org/officeDocument/2006/relationships/tags" Target="../tags/tag78.xml"/><Relationship Id="rId5" Type="http://schemas.openxmlformats.org/officeDocument/2006/relationships/image" Target="../media/image83.png"/><Relationship Id="rId4" Type="http://schemas.openxmlformats.org/officeDocument/2006/relationships/image" Target="../media/image49.jpe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82.xml"/><Relationship Id="rId5" Type="http://schemas.openxmlformats.org/officeDocument/2006/relationships/image" Target="../media/image88.png"/><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hyperlink" Target="https://varsome.com/" TargetMode="External"/><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89.png"/><Relationship Id="rId5" Type="http://schemas.openxmlformats.org/officeDocument/2006/relationships/hyperlink" Target="http://www.medschool.umaryland.edu/Genetic_Variant_Interpretation_Tool1.html/" TargetMode="External"/><Relationship Id="rId4" Type="http://schemas.openxmlformats.org/officeDocument/2006/relationships/hyperlink" Target="http://wintervar.wglab.org/" TargetMode="Externa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95.xml"/><Relationship Id="rId5" Type="http://schemas.openxmlformats.org/officeDocument/2006/relationships/image" Target="../media/image103.png"/><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98.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tags" Target="../tags/tag100.xml"/><Relationship Id="rId5" Type="http://schemas.openxmlformats.org/officeDocument/2006/relationships/image" Target="../media/image112.png"/><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163768" y="4411980"/>
            <a:ext cx="4770437" cy="438150"/>
          </a:xfrm>
        </p:spPr>
        <p:txBody>
          <a:bodyPr/>
          <a:lstStyle/>
          <a:p>
            <a:pPr>
              <a:defRPr/>
            </a:pPr>
            <a:r>
              <a:rPr lang="en-US" sz="3200" b="1" dirty="0">
                <a:effectLst/>
                <a:latin typeface="Arial Narrow"/>
                <a:cs typeface="Arial Narrow"/>
              </a:rPr>
              <a:t>Variant Interpretation</a:t>
            </a:r>
          </a:p>
          <a:p>
            <a:pPr>
              <a:defRPr/>
            </a:pPr>
            <a:r>
              <a:rPr lang="en-US" sz="3200" b="1" dirty="0">
                <a:solidFill>
                  <a:srgbClr val="A406DD"/>
                </a:solidFill>
                <a:effectLst/>
                <a:latin typeface="Arial Narrow"/>
                <a:cs typeface="Arial Narrow"/>
              </a:rPr>
              <a:t>ACMG Guidelines part 1</a:t>
            </a:r>
          </a:p>
          <a:p>
            <a:pPr>
              <a:defRPr/>
            </a:pPr>
            <a:endParaRPr lang="en-US" sz="3200" dirty="0">
              <a:solidFill>
                <a:srgbClr val="A406DD"/>
              </a:solidFill>
              <a:effectLst/>
              <a:latin typeface="Arial Narrow"/>
              <a:cs typeface="Arial Narrow"/>
            </a:endParaRPr>
          </a:p>
          <a:p>
            <a:pPr>
              <a:defRPr/>
            </a:pPr>
            <a:r>
              <a:rPr lang="en-US" sz="2400" dirty="0">
                <a:solidFill>
                  <a:schemeClr val="bg1">
                    <a:lumMod val="50000"/>
                  </a:schemeClr>
                </a:solidFill>
                <a:effectLst/>
                <a:latin typeface="Arial Narrow"/>
                <a:cs typeface="Arial Narrow"/>
              </a:rPr>
              <a:t>Matheus Wilke, M.D., Ph.D.</a:t>
            </a:r>
          </a:p>
          <a:p>
            <a:pPr>
              <a:defRPr/>
            </a:pPr>
            <a:r>
              <a:rPr lang="en-US" sz="2400" dirty="0">
                <a:solidFill>
                  <a:schemeClr val="bg1">
                    <a:lumMod val="50000"/>
                  </a:schemeClr>
                </a:solidFill>
                <a:effectLst/>
                <a:latin typeface="Arial Narrow"/>
                <a:cs typeface="Arial Narrow"/>
              </a:rPr>
              <a:t>Wilke.Matheus@mayo.edu</a:t>
            </a:r>
          </a:p>
        </p:txBody>
      </p:sp>
    </p:spTree>
    <p:custDataLst>
      <p:tags r:id="rId1"/>
    </p:custDataLst>
    <p:extLst>
      <p:ext uri="{BB962C8B-B14F-4D97-AF65-F5344CB8AC3E}">
        <p14:creationId xmlns:p14="http://schemas.microsoft.com/office/powerpoint/2010/main" val="425907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B5A12A-9A47-4D37-AEAD-40F7D4812FEC}"/>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A937C53D-86F2-435C-A79C-A7E7EB4AE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9F221A57-3145-4850-A279-D1C983ACDC5D}"/>
              </a:ext>
            </a:extLst>
          </p:cNvPr>
          <p:cNvPicPr>
            <a:picLocks noChangeAspect="1"/>
          </p:cNvPicPr>
          <p:nvPr/>
        </p:nvPicPr>
        <p:blipFill>
          <a:blip r:embed="rId4"/>
          <a:stretch>
            <a:fillRect/>
          </a:stretch>
        </p:blipFill>
        <p:spPr>
          <a:xfrm>
            <a:off x="1802177" y="1517306"/>
            <a:ext cx="679609" cy="4663751"/>
          </a:xfrm>
          <a:prstGeom prst="rect">
            <a:avLst/>
          </a:prstGeom>
        </p:spPr>
      </p:pic>
      <p:sp>
        <p:nvSpPr>
          <p:cNvPr id="9" name="Rectangle 8">
            <a:extLst>
              <a:ext uri="{FF2B5EF4-FFF2-40B4-BE49-F238E27FC236}">
                <a16:creationId xmlns:a16="http://schemas.microsoft.com/office/drawing/2014/main" id="{F181131A-59C7-4CC6-AD79-DA055B4CFC8F}"/>
              </a:ext>
            </a:extLst>
          </p:cNvPr>
          <p:cNvSpPr/>
          <p:nvPr/>
        </p:nvSpPr>
        <p:spPr>
          <a:xfrm>
            <a:off x="3494946" y="5204111"/>
            <a:ext cx="4912176" cy="923330"/>
          </a:xfrm>
          <a:prstGeom prst="rect">
            <a:avLst/>
          </a:prstGeom>
          <a:solidFill>
            <a:srgbClr val="509BD5"/>
          </a:solidFill>
          <a:ln>
            <a:solidFill>
              <a:srgbClr val="509BD5"/>
            </a:solidFill>
          </a:ln>
        </p:spPr>
        <p:txBody>
          <a:bodyPr wrap="square">
            <a:spAutoFit/>
          </a:bodyPr>
          <a:lstStyle/>
          <a:p>
            <a:pPr algn="ctr">
              <a:lnSpc>
                <a:spcPct val="90000"/>
              </a:lnSpc>
              <a:spcBef>
                <a:spcPts val="1320"/>
              </a:spcBef>
              <a:buClr>
                <a:schemeClr val="tx1"/>
              </a:buClr>
              <a:defRPr/>
            </a:pPr>
            <a:r>
              <a:rPr lang="en-US" altLang="en-US" sz="2000" kern="0" dirty="0">
                <a:solidFill>
                  <a:schemeClr val="bg1"/>
                </a:solidFill>
                <a:latin typeface="Arial Narrow"/>
                <a:ea typeface="ＭＳ Ｐゴシック" pitchFamily="34" charset="-128"/>
                <a:cs typeface="Arial Narrow"/>
              </a:rPr>
              <a:t>A variant that does not appear to have a </a:t>
            </a:r>
            <a:r>
              <a:rPr lang="en-US" altLang="en-US" sz="2000" i="1" kern="0" dirty="0">
                <a:solidFill>
                  <a:schemeClr val="bg1"/>
                </a:solidFill>
                <a:latin typeface="Arial Narrow"/>
                <a:ea typeface="ＭＳ Ｐゴシック" pitchFamily="34" charset="-128"/>
                <a:cs typeface="Arial Narrow"/>
              </a:rPr>
              <a:t>deleterious</a:t>
            </a:r>
            <a:r>
              <a:rPr lang="en-US" altLang="en-US" sz="2000" kern="0" dirty="0">
                <a:solidFill>
                  <a:schemeClr val="bg1"/>
                </a:solidFill>
                <a:latin typeface="Arial Narrow"/>
                <a:ea typeface="ＭＳ Ｐゴシック" pitchFamily="34" charset="-128"/>
                <a:cs typeface="Arial Narrow"/>
              </a:rPr>
              <a:t> effect often associated with a “normal” human phenotype.</a:t>
            </a:r>
          </a:p>
        </p:txBody>
      </p:sp>
      <p:sp>
        <p:nvSpPr>
          <p:cNvPr id="10" name="Rectangle 9">
            <a:extLst>
              <a:ext uri="{FF2B5EF4-FFF2-40B4-BE49-F238E27FC236}">
                <a16:creationId xmlns:a16="http://schemas.microsoft.com/office/drawing/2014/main" id="{8C58F939-6BA0-4E5C-A39D-95CE8A27864A}"/>
              </a:ext>
            </a:extLst>
          </p:cNvPr>
          <p:cNvSpPr/>
          <p:nvPr/>
        </p:nvSpPr>
        <p:spPr>
          <a:xfrm>
            <a:off x="3330390" y="1710348"/>
            <a:ext cx="5023256" cy="923330"/>
          </a:xfrm>
          <a:prstGeom prst="rect">
            <a:avLst/>
          </a:prstGeom>
          <a:solidFill>
            <a:srgbClr val="F17AB0"/>
          </a:solidFill>
          <a:ln>
            <a:solidFill>
              <a:srgbClr val="F17AB0"/>
            </a:solidFill>
          </a:ln>
        </p:spPr>
        <p:txBody>
          <a:bodyPr wrap="square">
            <a:spAutoFit/>
          </a:bodyPr>
          <a:lstStyle/>
          <a:p>
            <a:pPr lvl="0" algn="ctr" eaLnBrk="0" hangingPunct="0">
              <a:lnSpc>
                <a:spcPct val="90000"/>
              </a:lnSpc>
              <a:spcBef>
                <a:spcPct val="50000"/>
              </a:spcBef>
              <a:buClr>
                <a:prstClr val="black"/>
              </a:buClr>
            </a:pPr>
            <a:r>
              <a:rPr lang="en-US" sz="2000" dirty="0">
                <a:solidFill>
                  <a:schemeClr val="bg1"/>
                </a:solidFill>
                <a:latin typeface="Arial Narrow" panose="020B0606020202030204" pitchFamily="34" charset="0"/>
              </a:rPr>
              <a:t>A variant which is proven to be deleterious to protein or gene function and is associated with a particular human disease phenotype.</a:t>
            </a:r>
          </a:p>
        </p:txBody>
      </p:sp>
    </p:spTree>
    <p:custDataLst>
      <p:tags r:id="rId1"/>
    </p:custDataLst>
    <p:extLst>
      <p:ext uri="{BB962C8B-B14F-4D97-AF65-F5344CB8AC3E}">
        <p14:creationId xmlns:p14="http://schemas.microsoft.com/office/powerpoint/2010/main" val="36481560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“Functional” Impact Prediction: </a:t>
            </a:r>
          </a:p>
          <a:p>
            <a:pPr algn="ctr" defTabSz="914400"/>
            <a:r>
              <a:rPr lang="en-US" dirty="0">
                <a:latin typeface="Arial Narrow"/>
                <a:cs typeface="Arial Narrow"/>
              </a:rPr>
              <a:t>Computational or Knowledge-based</a:t>
            </a: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2164"/>
          <a:stretch/>
        </p:blipFill>
        <p:spPr bwMode="auto">
          <a:xfrm>
            <a:off x="2182818" y="1353418"/>
            <a:ext cx="2892107" cy="92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descr="Fibrillin-1, a calcium binding protein of extracellular matrix -  Science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550" y="1485287"/>
            <a:ext cx="3351530" cy="36037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67546B9B-F62E-50EE-C7B1-531FA103D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818" y="2409641"/>
            <a:ext cx="3816859" cy="164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1D3BE8E-2CB0-3D16-BF5B-2C2E0CC24FC5}"/>
              </a:ext>
            </a:extLst>
          </p:cNvPr>
          <p:cNvPicPr>
            <a:picLocks noChangeAspect="1"/>
          </p:cNvPicPr>
          <p:nvPr/>
        </p:nvPicPr>
        <p:blipFill>
          <a:blip r:embed="rId6"/>
          <a:stretch>
            <a:fillRect/>
          </a:stretch>
        </p:blipFill>
        <p:spPr>
          <a:xfrm>
            <a:off x="1645920" y="4245496"/>
            <a:ext cx="6263640" cy="1904696"/>
          </a:xfrm>
          <a:prstGeom prst="rect">
            <a:avLst/>
          </a:prstGeom>
        </p:spPr>
      </p:pic>
    </p:spTree>
    <p:custDataLst>
      <p:tags r:id="rId1"/>
    </p:custDataLst>
    <p:extLst>
      <p:ext uri="{BB962C8B-B14F-4D97-AF65-F5344CB8AC3E}">
        <p14:creationId xmlns:p14="http://schemas.microsoft.com/office/powerpoint/2010/main" val="158217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“Functional” Impact Prediction: </a:t>
            </a:r>
          </a:p>
          <a:p>
            <a:pPr algn="ctr" defTabSz="914400"/>
            <a:r>
              <a:rPr lang="en-US" dirty="0">
                <a:latin typeface="Arial Narrow"/>
                <a:cs typeface="Arial Narrow"/>
              </a:rPr>
              <a:t>Computational or Knowledge-based</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367" y="4584147"/>
            <a:ext cx="8739266" cy="129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95026" y="1412294"/>
            <a:ext cx="3702753" cy="923330"/>
          </a:xfrm>
          <a:prstGeom prst="rect">
            <a:avLst/>
          </a:prstGeom>
        </p:spPr>
        <p:txBody>
          <a:bodyPr wrap="square">
            <a:spAutoFit/>
          </a:bodyPr>
          <a:lstStyle/>
          <a:p>
            <a:r>
              <a:rPr lang="en-US" dirty="0"/>
              <a:t>Reference laboratories are very conservative in the use of this criteria because of its subjectivity</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813" y="2524191"/>
            <a:ext cx="6667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898D9F55-9A38-45DE-BCFF-0A9B1B20B8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164"/>
          <a:stretch/>
        </p:blipFill>
        <p:spPr bwMode="auto">
          <a:xfrm>
            <a:off x="2182818" y="1353418"/>
            <a:ext cx="2892107" cy="92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220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500"/>
                                        <p:tgtEl>
                                          <p:spTgt spid="14339"/>
                                        </p:tgtEl>
                                      </p:cBhvr>
                                    </p:animEffect>
                                  </p:childTnLst>
                                </p:cTn>
                              </p:par>
                              <p:par>
                                <p:cTn id="13" presetID="10" presetClass="entr" presetSubtype="0"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PMID: 30311380</a:t>
            </a:r>
          </a:p>
        </p:txBody>
      </p:sp>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“Functional” Impact Prediction: </a:t>
            </a:r>
          </a:p>
          <a:p>
            <a:pPr algn="ctr" defTabSz="914400"/>
            <a:r>
              <a:rPr lang="en-US" dirty="0">
                <a:latin typeface="Arial Narrow"/>
                <a:cs typeface="Arial Narrow"/>
              </a:rPr>
              <a:t>Computational or Knowledge-based</a:t>
            </a:r>
          </a:p>
        </p:txBody>
      </p:sp>
      <p:pic>
        <p:nvPicPr>
          <p:cNvPr id="9" name="Picture 3">
            <a:extLst>
              <a:ext uri="{FF2B5EF4-FFF2-40B4-BE49-F238E27FC236}">
                <a16:creationId xmlns:a16="http://schemas.microsoft.com/office/drawing/2014/main" id="{898D9F55-9A38-45DE-BCFF-0A9B1B20B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164"/>
          <a:stretch/>
        </p:blipFill>
        <p:spPr bwMode="auto">
          <a:xfrm>
            <a:off x="2182818" y="1353418"/>
            <a:ext cx="2892107" cy="92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521BE9F-4940-2E47-0731-C7E551246226}"/>
              </a:ext>
            </a:extLst>
          </p:cNvPr>
          <p:cNvPicPr>
            <a:picLocks noChangeAspect="1"/>
          </p:cNvPicPr>
          <p:nvPr/>
        </p:nvPicPr>
        <p:blipFill>
          <a:blip r:embed="rId4"/>
          <a:stretch>
            <a:fillRect/>
          </a:stretch>
        </p:blipFill>
        <p:spPr>
          <a:xfrm>
            <a:off x="2182818" y="5191242"/>
            <a:ext cx="7325747" cy="866896"/>
          </a:xfrm>
          <a:prstGeom prst="rect">
            <a:avLst/>
          </a:prstGeom>
        </p:spPr>
      </p:pic>
      <p:pic>
        <p:nvPicPr>
          <p:cNvPr id="4" name="Picture 3">
            <a:extLst>
              <a:ext uri="{FF2B5EF4-FFF2-40B4-BE49-F238E27FC236}">
                <a16:creationId xmlns:a16="http://schemas.microsoft.com/office/drawing/2014/main" id="{383852FE-837F-2E99-23BC-072402477FE7}"/>
              </a:ext>
            </a:extLst>
          </p:cNvPr>
          <p:cNvPicPr>
            <a:picLocks noChangeAspect="1"/>
          </p:cNvPicPr>
          <p:nvPr/>
        </p:nvPicPr>
        <p:blipFill>
          <a:blip r:embed="rId5"/>
          <a:stretch>
            <a:fillRect/>
          </a:stretch>
        </p:blipFill>
        <p:spPr>
          <a:xfrm>
            <a:off x="1524000" y="2453792"/>
            <a:ext cx="9144000" cy="1704109"/>
          </a:xfrm>
          <a:prstGeom prst="rect">
            <a:avLst/>
          </a:prstGeom>
        </p:spPr>
      </p:pic>
      <p:sp>
        <p:nvSpPr>
          <p:cNvPr id="6" name="Rectangle 5">
            <a:extLst>
              <a:ext uri="{FF2B5EF4-FFF2-40B4-BE49-F238E27FC236}">
                <a16:creationId xmlns:a16="http://schemas.microsoft.com/office/drawing/2014/main" id="{1EAA3BDD-C596-BC4D-5EE7-4B0B3398B024}"/>
              </a:ext>
            </a:extLst>
          </p:cNvPr>
          <p:cNvSpPr/>
          <p:nvPr/>
        </p:nvSpPr>
        <p:spPr>
          <a:xfrm>
            <a:off x="5595021" y="1412294"/>
            <a:ext cx="4497626" cy="369332"/>
          </a:xfrm>
          <a:prstGeom prst="rect">
            <a:avLst/>
          </a:prstGeom>
        </p:spPr>
        <p:txBody>
          <a:bodyPr wrap="square">
            <a:spAutoFit/>
          </a:bodyPr>
          <a:lstStyle/>
          <a:p>
            <a:r>
              <a:rPr lang="en-US" dirty="0"/>
              <a:t>Gene-specific ClinGen expert panels</a:t>
            </a:r>
          </a:p>
        </p:txBody>
      </p:sp>
      <p:sp>
        <p:nvSpPr>
          <p:cNvPr id="7" name="Rectangle 6">
            <a:extLst>
              <a:ext uri="{FF2B5EF4-FFF2-40B4-BE49-F238E27FC236}">
                <a16:creationId xmlns:a16="http://schemas.microsoft.com/office/drawing/2014/main" id="{9FD22494-CB47-ABDE-93AE-5FD927E1D4BB}"/>
              </a:ext>
            </a:extLst>
          </p:cNvPr>
          <p:cNvSpPr/>
          <p:nvPr/>
        </p:nvSpPr>
        <p:spPr>
          <a:xfrm>
            <a:off x="2017906" y="4481893"/>
            <a:ext cx="6872669" cy="369332"/>
          </a:xfrm>
          <a:prstGeom prst="rect">
            <a:avLst/>
          </a:prstGeom>
        </p:spPr>
        <p:txBody>
          <a:bodyPr wrap="square">
            <a:spAutoFit/>
          </a:bodyPr>
          <a:lstStyle/>
          <a:p>
            <a:r>
              <a:rPr lang="en-US" dirty="0"/>
              <a:t>Recommendations for PM1 specified in guidelines if applicable</a:t>
            </a:r>
          </a:p>
        </p:txBody>
      </p:sp>
    </p:spTree>
    <p:custDataLst>
      <p:tags r:id="rId1"/>
    </p:custDataLst>
    <p:extLst>
      <p:ext uri="{BB962C8B-B14F-4D97-AF65-F5344CB8AC3E}">
        <p14:creationId xmlns:p14="http://schemas.microsoft.com/office/powerpoint/2010/main" val="1129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092" y="1199971"/>
            <a:ext cx="3143632" cy="467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68616" y="4385131"/>
            <a:ext cx="1478280" cy="15087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08028" y="3822569"/>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82666" y="3822569"/>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55738" y="5459306"/>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46370" y="5432815"/>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36144" y="5432815"/>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09878" y="2995349"/>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Impact Prediction: </a:t>
            </a:r>
          </a:p>
          <a:p>
            <a:pPr algn="ctr" defTabSz="914400"/>
            <a:r>
              <a:rPr lang="en-US" dirty="0">
                <a:latin typeface="Arial Narrow"/>
                <a:cs typeface="Arial Narrow"/>
              </a:rPr>
              <a:t>Computational or Knowledge-based</a:t>
            </a:r>
          </a:p>
        </p:txBody>
      </p:sp>
      <p:sp>
        <p:nvSpPr>
          <p:cNvPr id="3" name="TextBox 2">
            <a:extLst>
              <a:ext uri="{FF2B5EF4-FFF2-40B4-BE49-F238E27FC236}">
                <a16:creationId xmlns:a16="http://schemas.microsoft.com/office/drawing/2014/main" id="{740E2F8F-0E97-DF00-EC18-E717C668DA6F}"/>
              </a:ext>
            </a:extLst>
          </p:cNvPr>
          <p:cNvSpPr txBox="1"/>
          <p:nvPr/>
        </p:nvSpPr>
        <p:spPr>
          <a:xfrm>
            <a:off x="1047270" y="3252747"/>
            <a:ext cx="1834816" cy="769441"/>
          </a:xfrm>
          <a:prstGeom prst="rect">
            <a:avLst/>
          </a:prstGeom>
          <a:solidFill>
            <a:schemeClr val="bg1"/>
          </a:solidFill>
          <a:ln w="19050">
            <a:solidFill>
              <a:schemeClr val="bg1"/>
            </a:solidFill>
          </a:ln>
        </p:spPr>
        <p:txBody>
          <a:bodyPr wrap="square">
            <a:spAutoFit/>
          </a:bodyPr>
          <a:lstStyle/>
          <a:p>
            <a:r>
              <a:rPr lang="en-US" sz="1100" dirty="0"/>
              <a:t>https://www.genomenon.com/mastermind-variant-interpretation-cards-download/</a:t>
            </a:r>
          </a:p>
        </p:txBody>
      </p:sp>
    </p:spTree>
    <p:custDataLst>
      <p:tags r:id="rId1"/>
    </p:custDataLst>
    <p:extLst>
      <p:ext uri="{BB962C8B-B14F-4D97-AF65-F5344CB8AC3E}">
        <p14:creationId xmlns:p14="http://schemas.microsoft.com/office/powerpoint/2010/main" val="537082833"/>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556" y="1173480"/>
            <a:ext cx="3143632" cy="467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Impact Prediction: </a:t>
            </a:r>
          </a:p>
          <a:p>
            <a:pPr algn="ctr" defTabSz="914400"/>
            <a:r>
              <a:rPr lang="en-US" dirty="0">
                <a:latin typeface="Arial Narrow"/>
                <a:cs typeface="Arial Narrow"/>
              </a:rPr>
              <a:t>Computational or Knowledge-based</a:t>
            </a:r>
          </a:p>
        </p:txBody>
      </p:sp>
      <p:sp>
        <p:nvSpPr>
          <p:cNvPr id="7" name="Rectangle 6"/>
          <p:cNvSpPr/>
          <p:nvPr/>
        </p:nvSpPr>
        <p:spPr>
          <a:xfrm>
            <a:off x="8641080" y="4358640"/>
            <a:ext cx="1478280" cy="15087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384" y="1363936"/>
            <a:ext cx="4457672" cy="334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980492"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55130"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28202" y="5432815"/>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18834" y="540632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08608" y="540632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82342" y="296885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843"/>
          <a:stretch/>
        </p:blipFill>
        <p:spPr bwMode="auto">
          <a:xfrm>
            <a:off x="1524000" y="2765847"/>
            <a:ext cx="5192202" cy="276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4350463" y="3033314"/>
            <a:ext cx="620202" cy="1017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01424" y="5527147"/>
            <a:ext cx="5014783" cy="554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Z-score “bigger” than 4</a:t>
            </a:r>
            <a:br>
              <a:rPr lang="en-US" dirty="0"/>
            </a:br>
            <a:r>
              <a:rPr lang="en-US" dirty="0"/>
              <a:t>(Z &gt; 3 in some literature)</a:t>
            </a:r>
          </a:p>
        </p:txBody>
      </p:sp>
    </p:spTree>
    <p:custDataLst>
      <p:tags r:id="rId1"/>
    </p:custDataLst>
    <p:extLst>
      <p:ext uri="{BB962C8B-B14F-4D97-AF65-F5344CB8AC3E}">
        <p14:creationId xmlns:p14="http://schemas.microsoft.com/office/powerpoint/2010/main" val="364131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556" y="1173480"/>
            <a:ext cx="3143632" cy="467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Impact Prediction: </a:t>
            </a:r>
          </a:p>
          <a:p>
            <a:pPr algn="ctr" defTabSz="914400"/>
            <a:r>
              <a:rPr lang="en-US" dirty="0">
                <a:latin typeface="Arial Narrow"/>
                <a:cs typeface="Arial Narrow"/>
              </a:rPr>
              <a:t>Computational or Knowledge-based</a:t>
            </a:r>
          </a:p>
        </p:txBody>
      </p:sp>
      <p:sp>
        <p:nvSpPr>
          <p:cNvPr id="7" name="Rectangle 6"/>
          <p:cNvSpPr/>
          <p:nvPr/>
        </p:nvSpPr>
        <p:spPr>
          <a:xfrm>
            <a:off x="8641080" y="4358640"/>
            <a:ext cx="1478280" cy="15087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0492"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55130"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28202" y="5432815"/>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18834" y="540632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08608" y="540632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82342" y="296885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843"/>
          <a:stretch/>
        </p:blipFill>
        <p:spPr bwMode="auto">
          <a:xfrm>
            <a:off x="1524000" y="2765847"/>
            <a:ext cx="5192202" cy="276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1">
            <a:extLst>
              <a:ext uri="{FF2B5EF4-FFF2-40B4-BE49-F238E27FC236}">
                <a16:creationId xmlns:a16="http://schemas.microsoft.com/office/drawing/2014/main" id="{B9CCB37A-BC0B-3B5E-28FE-C4F2283F243E}"/>
              </a:ext>
            </a:extLst>
          </p:cNvPr>
          <p:cNvSpPr/>
          <p:nvPr/>
        </p:nvSpPr>
        <p:spPr>
          <a:xfrm>
            <a:off x="4350463" y="3033314"/>
            <a:ext cx="620202" cy="1017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EC3A0AF-E15C-ED29-171A-D22150B04B04}"/>
              </a:ext>
            </a:extLst>
          </p:cNvPr>
          <p:cNvSpPr/>
          <p:nvPr/>
        </p:nvSpPr>
        <p:spPr>
          <a:xfrm>
            <a:off x="1702059" y="2344905"/>
            <a:ext cx="5014783" cy="554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“Gene-wide” score</a:t>
            </a:r>
          </a:p>
        </p:txBody>
      </p:sp>
    </p:spTree>
    <p:custDataLst>
      <p:tags r:id="rId1"/>
    </p:custDataLst>
    <p:extLst>
      <p:ext uri="{BB962C8B-B14F-4D97-AF65-F5344CB8AC3E}">
        <p14:creationId xmlns:p14="http://schemas.microsoft.com/office/powerpoint/2010/main" val="14446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547" y="3615074"/>
            <a:ext cx="8263362" cy="227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Impact Prediction: </a:t>
            </a:r>
          </a:p>
          <a:p>
            <a:pPr algn="ctr" defTabSz="914400"/>
            <a:r>
              <a:rPr lang="en-US" dirty="0">
                <a:latin typeface="Arial Narrow"/>
                <a:cs typeface="Arial Narrow"/>
              </a:rPr>
              <a:t>Computational or Knowledge-based</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750" y="2062604"/>
            <a:ext cx="78676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55228" y="1297389"/>
            <a:ext cx="8378861" cy="646331"/>
          </a:xfrm>
          <a:prstGeom prst="rect">
            <a:avLst/>
          </a:prstGeom>
        </p:spPr>
        <p:txBody>
          <a:bodyPr wrap="square">
            <a:spAutoFit/>
          </a:bodyPr>
          <a:lstStyle/>
          <a:p>
            <a:pPr marL="285750" indent="-285750">
              <a:buFont typeface="Arial" panose="020B0604020202020204" pitchFamily="34" charset="0"/>
              <a:buChar char="•"/>
            </a:pPr>
            <a:r>
              <a:rPr lang="en-US" dirty="0"/>
              <a:t>Gene-wide summary measures of constraint are prone to overstating and understating constraint within specific regions of protein-coding genes</a:t>
            </a:r>
          </a:p>
        </p:txBody>
      </p:sp>
      <p:sp>
        <p:nvSpPr>
          <p:cNvPr id="17" name="Rounded Rectangle 16"/>
          <p:cNvSpPr/>
          <p:nvPr/>
        </p:nvSpPr>
        <p:spPr>
          <a:xfrm>
            <a:off x="2161552" y="2989841"/>
            <a:ext cx="5263521" cy="7102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intolerance correlates with important functional domains</a:t>
            </a:r>
          </a:p>
        </p:txBody>
      </p:sp>
    </p:spTree>
    <p:custDataLst>
      <p:tags r:id="rId1"/>
    </p:custDataLst>
    <p:extLst>
      <p:ext uri="{BB962C8B-B14F-4D97-AF65-F5344CB8AC3E}">
        <p14:creationId xmlns:p14="http://schemas.microsoft.com/office/powerpoint/2010/main" val="46611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fade">
                                      <p:cBhvr>
                                        <p:cTn id="2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Impact Prediction: </a:t>
            </a:r>
          </a:p>
          <a:p>
            <a:pPr algn="ctr" defTabSz="914400"/>
            <a:r>
              <a:rPr lang="en-US" dirty="0">
                <a:latin typeface="Arial Narrow"/>
                <a:cs typeface="Arial Narrow"/>
              </a:rPr>
              <a:t>Computational or Knowledge-based</a:t>
            </a:r>
          </a:p>
        </p:txBody>
      </p:sp>
      <p:sp>
        <p:nvSpPr>
          <p:cNvPr id="3" name="Rectangle 2"/>
          <p:cNvSpPr/>
          <p:nvPr/>
        </p:nvSpPr>
        <p:spPr>
          <a:xfrm>
            <a:off x="2055228" y="1297389"/>
            <a:ext cx="8378861" cy="646331"/>
          </a:xfrm>
          <a:prstGeom prst="rect">
            <a:avLst/>
          </a:prstGeom>
        </p:spPr>
        <p:txBody>
          <a:bodyPr wrap="square">
            <a:spAutoFit/>
          </a:bodyPr>
          <a:lstStyle/>
          <a:p>
            <a:pPr marL="285750" indent="-285750">
              <a:buFont typeface="Arial" panose="020B0604020202020204" pitchFamily="34" charset="0"/>
              <a:buChar char="•"/>
            </a:pPr>
            <a:r>
              <a:rPr lang="en-US" dirty="0"/>
              <a:t>Gene-wide summary measures of constraint are prone to overstating and understating constraint within specific regions of protein-coding genes</a:t>
            </a:r>
          </a:p>
        </p:txBody>
      </p:sp>
      <p:pic>
        <p:nvPicPr>
          <p:cNvPr id="2" name="Picture 1">
            <a:extLst>
              <a:ext uri="{FF2B5EF4-FFF2-40B4-BE49-F238E27FC236}">
                <a16:creationId xmlns:a16="http://schemas.microsoft.com/office/drawing/2014/main" id="{771B6E06-74AE-F848-8A80-C55A385899BA}"/>
              </a:ext>
            </a:extLst>
          </p:cNvPr>
          <p:cNvPicPr>
            <a:picLocks noChangeAspect="1"/>
          </p:cNvPicPr>
          <p:nvPr/>
        </p:nvPicPr>
        <p:blipFill>
          <a:blip r:embed="rId3"/>
          <a:stretch>
            <a:fillRect/>
          </a:stretch>
        </p:blipFill>
        <p:spPr>
          <a:xfrm>
            <a:off x="1524000" y="1888820"/>
            <a:ext cx="9144000" cy="4391009"/>
          </a:xfrm>
          <a:prstGeom prst="rect">
            <a:avLst/>
          </a:prstGeom>
        </p:spPr>
      </p:pic>
      <p:sp>
        <p:nvSpPr>
          <p:cNvPr id="10" name="TextBox 9">
            <a:extLst>
              <a:ext uri="{FF2B5EF4-FFF2-40B4-BE49-F238E27FC236}">
                <a16:creationId xmlns:a16="http://schemas.microsoft.com/office/drawing/2014/main" id="{C33F426B-20A3-AA23-A2F4-9A4D1C534628}"/>
              </a:ext>
            </a:extLst>
          </p:cNvPr>
          <p:cNvSpPr txBox="1"/>
          <p:nvPr/>
        </p:nvSpPr>
        <p:spPr>
          <a:xfrm>
            <a:off x="2346960" y="6390681"/>
            <a:ext cx="4756150" cy="307777"/>
          </a:xfrm>
          <a:prstGeom prst="rect">
            <a:avLst/>
          </a:prstGeom>
          <a:noFill/>
          <a:ln w="19050">
            <a:noFill/>
          </a:ln>
        </p:spPr>
        <p:txBody>
          <a:bodyPr wrap="square" rtlCol="0">
            <a:spAutoFit/>
          </a:bodyPr>
          <a:lstStyle/>
          <a:p>
            <a:r>
              <a:rPr lang="en-US" sz="1400" b="1" dirty="0">
                <a:solidFill>
                  <a:schemeClr val="bg1"/>
                </a:solidFill>
              </a:rPr>
              <a:t>https://</a:t>
            </a:r>
            <a:r>
              <a:rPr lang="en-US" sz="1400" b="1" dirty="0" err="1">
                <a:solidFill>
                  <a:schemeClr val="bg1"/>
                </a:solidFill>
              </a:rPr>
              <a:t>stuart.radboudumc.nl</a:t>
            </a:r>
            <a:r>
              <a:rPr lang="en-US" sz="1400" b="1" dirty="0">
                <a:solidFill>
                  <a:schemeClr val="bg1"/>
                </a:solidFill>
              </a:rPr>
              <a:t>/</a:t>
            </a:r>
            <a:r>
              <a:rPr lang="en-US" sz="1400" b="1" dirty="0" err="1">
                <a:solidFill>
                  <a:schemeClr val="bg1"/>
                </a:solidFill>
              </a:rPr>
              <a:t>metadome</a:t>
            </a:r>
            <a:r>
              <a:rPr lang="en-US" sz="1400" b="1" dirty="0">
                <a:solidFill>
                  <a:schemeClr val="bg1"/>
                </a:solidFill>
              </a:rPr>
              <a:t>/dashboard</a:t>
            </a:r>
          </a:p>
        </p:txBody>
      </p:sp>
      <p:pic>
        <p:nvPicPr>
          <p:cNvPr id="5" name="Picture 4">
            <a:extLst>
              <a:ext uri="{FF2B5EF4-FFF2-40B4-BE49-F238E27FC236}">
                <a16:creationId xmlns:a16="http://schemas.microsoft.com/office/drawing/2014/main" id="{4D4BD96B-37AA-6FBB-7DA5-C4C6C572D418}"/>
              </a:ext>
            </a:extLst>
          </p:cNvPr>
          <p:cNvPicPr>
            <a:picLocks noChangeAspect="1"/>
          </p:cNvPicPr>
          <p:nvPr/>
        </p:nvPicPr>
        <p:blipFill>
          <a:blip r:embed="rId4"/>
          <a:stretch>
            <a:fillRect/>
          </a:stretch>
        </p:blipFill>
        <p:spPr>
          <a:xfrm>
            <a:off x="5783580" y="2585319"/>
            <a:ext cx="4785360" cy="1312741"/>
          </a:xfrm>
          <a:prstGeom prst="rect">
            <a:avLst/>
          </a:prstGeom>
        </p:spPr>
      </p:pic>
      <p:sp>
        <p:nvSpPr>
          <p:cNvPr id="4" name="Rectangle 3">
            <a:extLst>
              <a:ext uri="{FF2B5EF4-FFF2-40B4-BE49-F238E27FC236}">
                <a16:creationId xmlns:a16="http://schemas.microsoft.com/office/drawing/2014/main" id="{A4A825E4-42A1-B894-E123-CB491139FB02}"/>
              </a:ext>
            </a:extLst>
          </p:cNvPr>
          <p:cNvSpPr/>
          <p:nvPr/>
        </p:nvSpPr>
        <p:spPr>
          <a:xfrm>
            <a:off x="6825470" y="4982971"/>
            <a:ext cx="1654139" cy="12020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579370-2EDF-59E9-7592-BFB81A9425AC}"/>
              </a:ext>
            </a:extLst>
          </p:cNvPr>
          <p:cNvSpPr/>
          <p:nvPr/>
        </p:nvSpPr>
        <p:spPr>
          <a:xfrm>
            <a:off x="6583705" y="4309185"/>
            <a:ext cx="2440435" cy="378066"/>
          </a:xfrm>
          <a:prstGeom prst="rect">
            <a:avLst/>
          </a:prstGeom>
        </p:spPr>
        <p:txBody>
          <a:bodyPr wrap="square">
            <a:spAutoFit/>
          </a:bodyPr>
          <a:lstStyle/>
          <a:p>
            <a:r>
              <a:rPr lang="en-US" dirty="0"/>
              <a:t>Intolerant domain</a:t>
            </a:r>
          </a:p>
        </p:txBody>
      </p:sp>
    </p:spTree>
    <p:custDataLst>
      <p:tags r:id="rId1"/>
    </p:custDataLst>
    <p:extLst>
      <p:ext uri="{BB962C8B-B14F-4D97-AF65-F5344CB8AC3E}">
        <p14:creationId xmlns:p14="http://schemas.microsoft.com/office/powerpoint/2010/main" val="798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EC0F803-83F7-989D-CC46-01FA365EC3C5}"/>
              </a:ext>
            </a:extLst>
          </p:cNvPr>
          <p:cNvSpPr/>
          <p:nvPr/>
        </p:nvSpPr>
        <p:spPr>
          <a:xfrm>
            <a:off x="4206240" y="4069080"/>
            <a:ext cx="4663440" cy="502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14E275-3CD4-ED12-6AF7-2143CAEB11A5}"/>
              </a:ext>
            </a:extLst>
          </p:cNvPr>
          <p:cNvSpPr/>
          <p:nvPr/>
        </p:nvSpPr>
        <p:spPr>
          <a:xfrm>
            <a:off x="1479550" y="3870965"/>
            <a:ext cx="2665730" cy="841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Case-specific data to consider</a:t>
            </a:r>
          </a:p>
        </p:txBody>
      </p:sp>
    </p:spTree>
    <p:custDataLst>
      <p:tags r:id="rId1"/>
    </p:custDataLst>
    <p:extLst>
      <p:ext uri="{BB962C8B-B14F-4D97-AF65-F5344CB8AC3E}">
        <p14:creationId xmlns:p14="http://schemas.microsoft.com/office/powerpoint/2010/main" val="3571060055"/>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0949" y="-259080"/>
            <a:ext cx="4521199" cy="1371600"/>
          </a:xfrm>
        </p:spPr>
        <p:txBody>
          <a:bodyPr/>
          <a:lstStyle/>
          <a:p>
            <a:pPr algn="ctr"/>
            <a:r>
              <a:rPr lang="en-US" dirty="0">
                <a:latin typeface="Arial Narrow"/>
                <a:cs typeface="Arial Narrow"/>
              </a:rPr>
              <a:t>Case-Specific Evidence - Segregation Data</a:t>
            </a:r>
          </a:p>
        </p:txBody>
      </p:sp>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9" name="Rectangle 8"/>
          <p:cNvSpPr/>
          <p:nvPr/>
        </p:nvSpPr>
        <p:spPr>
          <a:xfrm>
            <a:off x="4294813" y="4036939"/>
            <a:ext cx="3310668" cy="1077218"/>
          </a:xfrm>
          <a:prstGeom prst="rect">
            <a:avLst/>
          </a:prstGeom>
        </p:spPr>
        <p:txBody>
          <a:bodyPr wrap="square">
            <a:spAutoFit/>
          </a:bodyPr>
          <a:lstStyle/>
          <a:p>
            <a:pPr algn="ctr"/>
            <a:r>
              <a:rPr lang="en-US" sz="1600" dirty="0"/>
              <a:t>De novo (both maternity and paternity confirmed) in a patient with the disease and no family history.</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108" y="1560998"/>
            <a:ext cx="17145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220" y="3062234"/>
            <a:ext cx="14287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5" y="3062234"/>
            <a:ext cx="145732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enovo-db">
            <a:extLst>
              <a:ext uri="{FF2B5EF4-FFF2-40B4-BE49-F238E27FC236}">
                <a16:creationId xmlns:a16="http://schemas.microsoft.com/office/drawing/2014/main" id="{01C1E9BB-38E6-0306-CB85-EADDEE7851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2279" y="1192115"/>
            <a:ext cx="2313522" cy="16733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7B09D-F1B9-E4B4-F58A-9DFC3AE59CB2}"/>
              </a:ext>
            </a:extLst>
          </p:cNvPr>
          <p:cNvSpPr/>
          <p:nvPr/>
        </p:nvSpPr>
        <p:spPr>
          <a:xfrm>
            <a:off x="4597181" y="5259324"/>
            <a:ext cx="2997647" cy="646331"/>
          </a:xfrm>
          <a:prstGeom prst="rect">
            <a:avLst/>
          </a:prstGeom>
        </p:spPr>
        <p:txBody>
          <a:bodyPr wrap="square">
            <a:spAutoFit/>
          </a:bodyPr>
          <a:lstStyle/>
          <a:p>
            <a:r>
              <a:rPr lang="en-US" dirty="0"/>
              <a:t>Confirm parental status through validated test </a:t>
            </a:r>
          </a:p>
        </p:txBody>
      </p:sp>
      <p:sp>
        <p:nvSpPr>
          <p:cNvPr id="4" name="TextBox 3">
            <a:extLst>
              <a:ext uri="{FF2B5EF4-FFF2-40B4-BE49-F238E27FC236}">
                <a16:creationId xmlns:a16="http://schemas.microsoft.com/office/drawing/2014/main" id="{831EE18E-2245-084E-7853-B386CC36FB7C}"/>
              </a:ext>
            </a:extLst>
          </p:cNvPr>
          <p:cNvSpPr txBox="1"/>
          <p:nvPr/>
        </p:nvSpPr>
        <p:spPr>
          <a:xfrm>
            <a:off x="1047270" y="3252747"/>
            <a:ext cx="1834816" cy="769441"/>
          </a:xfrm>
          <a:prstGeom prst="rect">
            <a:avLst/>
          </a:prstGeom>
          <a:solidFill>
            <a:schemeClr val="bg1"/>
          </a:solidFill>
          <a:ln w="19050">
            <a:solidFill>
              <a:schemeClr val="bg1"/>
            </a:solidFill>
          </a:ln>
        </p:spPr>
        <p:txBody>
          <a:bodyPr wrap="square">
            <a:spAutoFit/>
          </a:bodyPr>
          <a:lstStyle/>
          <a:p>
            <a:r>
              <a:rPr lang="en-US" sz="1100" dirty="0"/>
              <a:t>https://www.genomenon.com/mastermind-variant-interpretation-cards-download/</a:t>
            </a:r>
          </a:p>
        </p:txBody>
      </p:sp>
    </p:spTree>
    <p:custDataLst>
      <p:tags r:id="rId1"/>
    </p:custDataLst>
    <p:extLst>
      <p:ext uri="{BB962C8B-B14F-4D97-AF65-F5344CB8AC3E}">
        <p14:creationId xmlns:p14="http://schemas.microsoft.com/office/powerpoint/2010/main" val="94649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a:off x="2884972" y="3779663"/>
            <a:ext cx="6944049" cy="645136"/>
          </a:xfrm>
          <a:prstGeom prs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7179" y="1048699"/>
            <a:ext cx="8177213" cy="904108"/>
          </a:xfrm>
        </p:spPr>
        <p:txBody>
          <a:bodyPr/>
          <a:lstStyle/>
          <a:p>
            <a:pPr algn="ctr">
              <a:defRPr/>
            </a:pPr>
            <a:r>
              <a:rPr lang="en-US" sz="2400" dirty="0">
                <a:cs typeface="Arial Narrow"/>
              </a:rPr>
              <a:t>What is `Likely`?</a:t>
            </a:r>
            <a:br>
              <a:rPr lang="en-US" sz="2400" dirty="0">
                <a:cs typeface="Arial Narrow"/>
              </a:rPr>
            </a:br>
            <a:r>
              <a:rPr lang="en-US" sz="1600" dirty="0">
                <a:cs typeface="Arial Narrow"/>
              </a:rPr>
              <a:t>The rules proposed to classify sequence variants follows is a heuristic system for variant classification that is compatible with a formal, quantitative, Bayesian classifier. </a:t>
            </a:r>
            <a:endParaRPr lang="en-US" sz="2400" dirty="0">
              <a:cs typeface="Arial Narrow"/>
            </a:endParaRPr>
          </a:p>
        </p:txBody>
      </p:sp>
      <p:sp>
        <p:nvSpPr>
          <p:cNvPr id="80899" name="Slide Number Placeholder 3"/>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Narrow" charset="0"/>
                <a:ea typeface="ＭＳ Ｐゴシック" charset="0"/>
                <a:cs typeface="Arial" charset="0"/>
              </a:defRPr>
            </a:lvl1pPr>
            <a:lvl2pPr marL="742950" indent="-285750">
              <a:defRPr sz="2800">
                <a:solidFill>
                  <a:schemeClr val="tx1"/>
                </a:solidFill>
                <a:latin typeface="Arial Narrow" charset="0"/>
                <a:ea typeface="Arial" charset="0"/>
                <a:cs typeface="Arial" charset="0"/>
              </a:defRPr>
            </a:lvl2pPr>
            <a:lvl3pPr>
              <a:defRPr sz="2800">
                <a:solidFill>
                  <a:schemeClr val="tx1"/>
                </a:solidFill>
                <a:latin typeface="Arial Narrow" charset="0"/>
                <a:ea typeface="Arial" charset="0"/>
                <a:cs typeface="Arial" charset="0"/>
              </a:defRPr>
            </a:lvl3pPr>
            <a:lvl4pPr>
              <a:defRPr sz="2800">
                <a:solidFill>
                  <a:schemeClr val="tx1"/>
                </a:solidFill>
                <a:latin typeface="Arial Narrow" charset="0"/>
                <a:ea typeface="Arial" charset="0"/>
                <a:cs typeface="Arial" charset="0"/>
              </a:defRPr>
            </a:lvl4pPr>
            <a:lvl5pPr>
              <a:defRPr sz="2800">
                <a:solidFill>
                  <a:schemeClr val="tx1"/>
                </a:solidFill>
                <a:latin typeface="Arial Narrow" charset="0"/>
                <a:ea typeface="Arial" charset="0"/>
                <a:cs typeface="Arial" charset="0"/>
              </a:defRPr>
            </a:lvl5pPr>
            <a:lvl6pPr eaLnBrk="0" hangingPunct="0">
              <a:defRPr sz="2800">
                <a:solidFill>
                  <a:schemeClr val="tx1"/>
                </a:solidFill>
                <a:latin typeface="Arial Narrow" charset="0"/>
                <a:ea typeface="Arial" charset="0"/>
                <a:cs typeface="Arial" charset="0"/>
              </a:defRPr>
            </a:lvl6pPr>
            <a:lvl7pPr eaLnBrk="0" hangingPunct="0">
              <a:defRPr sz="2800">
                <a:solidFill>
                  <a:schemeClr val="tx1"/>
                </a:solidFill>
                <a:latin typeface="Arial Narrow" charset="0"/>
                <a:ea typeface="Arial" charset="0"/>
                <a:cs typeface="Arial" charset="0"/>
              </a:defRPr>
            </a:lvl7pPr>
            <a:lvl8pPr eaLnBrk="0" hangingPunct="0">
              <a:defRPr sz="2800">
                <a:solidFill>
                  <a:schemeClr val="tx1"/>
                </a:solidFill>
                <a:latin typeface="Arial Narrow" charset="0"/>
                <a:ea typeface="Arial" charset="0"/>
                <a:cs typeface="Arial" charset="0"/>
              </a:defRPr>
            </a:lvl8pPr>
            <a:lvl9pPr eaLnBrk="0" hangingPunct="0">
              <a:defRPr sz="2800">
                <a:solidFill>
                  <a:schemeClr val="tx1"/>
                </a:solidFill>
                <a:latin typeface="Arial Narrow" charset="0"/>
                <a:ea typeface="Arial" charset="0"/>
                <a:cs typeface="Arial" charset="0"/>
              </a:defRPr>
            </a:lvl9pPr>
          </a:lstStyle>
          <a:p>
            <a:r>
              <a:rPr lang="en-US" sz="700"/>
              <a:t>©2012 MFMER  |  3198462-</a:t>
            </a:r>
            <a:fld id="{B08590A2-3B9E-4D4F-9E0E-9BE86D0AADB9}" type="slidenum">
              <a:rPr lang="en-US" sz="700"/>
              <a:pPr/>
              <a:t>11</a:t>
            </a:fld>
            <a:endParaRPr lang="en-US" sz="700"/>
          </a:p>
        </p:txBody>
      </p:sp>
      <p:sp>
        <p:nvSpPr>
          <p:cNvPr id="80900" name="AutoShape 2" descr="Image result for variant of uncertain significance vs pathogeni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06" r="4379"/>
          <a:stretch/>
        </p:blipFill>
        <p:spPr bwMode="auto">
          <a:xfrm>
            <a:off x="1937948" y="2536787"/>
            <a:ext cx="8680786" cy="124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967561" y="4247515"/>
            <a:ext cx="8651177" cy="361950"/>
          </a:xfrm>
          <a:prstGeom prst="rect">
            <a:avLst/>
          </a:prstGeom>
          <a:gradFill>
            <a:gsLst>
              <a:gs pos="90000">
                <a:srgbClr val="FFC000"/>
              </a:gs>
              <a:gs pos="0">
                <a:srgbClr val="33CC33"/>
              </a:gs>
              <a:gs pos="76000">
                <a:schemeClr val="bg1">
                  <a:lumMod val="65000"/>
                </a:schemeClr>
              </a:gs>
              <a:gs pos="14000">
                <a:schemeClr val="accent4">
                  <a:lumMod val="60000"/>
                  <a:lumOff val="40000"/>
                </a:schemeClr>
              </a:gs>
              <a:gs pos="26000">
                <a:schemeClr val="bg1">
                  <a:lumMod val="75000"/>
                </a:schemeClr>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VUS</a:t>
            </a:r>
          </a:p>
        </p:txBody>
      </p:sp>
      <p:cxnSp>
        <p:nvCxnSpPr>
          <p:cNvPr id="14" name="Straight Connector 13"/>
          <p:cNvCxnSpPr/>
          <p:nvPr/>
        </p:nvCxnSpPr>
        <p:spPr>
          <a:xfrm>
            <a:off x="10299404" y="4136085"/>
            <a:ext cx="0" cy="765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824483" y="4138089"/>
            <a:ext cx="0" cy="765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3200" y="4077840"/>
            <a:ext cx="0" cy="765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68279" y="4079844"/>
            <a:ext cx="0" cy="765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31504" y="4912597"/>
            <a:ext cx="595035" cy="338554"/>
          </a:xfrm>
          <a:prstGeom prst="rect">
            <a:avLst/>
          </a:prstGeom>
          <a:noFill/>
          <a:ln w="19050">
            <a:noFill/>
          </a:ln>
        </p:spPr>
        <p:txBody>
          <a:bodyPr wrap="none" rtlCol="0">
            <a:spAutoFit/>
          </a:bodyPr>
          <a:lstStyle/>
          <a:p>
            <a:pPr algn="ctr"/>
            <a:r>
              <a:rPr lang="en-US" sz="1600" b="1" dirty="0">
                <a:solidFill>
                  <a:srgbClr val="FF0000"/>
                </a:solidFill>
              </a:rPr>
              <a:t>90%</a:t>
            </a:r>
          </a:p>
        </p:txBody>
      </p:sp>
      <p:sp>
        <p:nvSpPr>
          <p:cNvPr id="20" name="TextBox 19"/>
          <p:cNvSpPr txBox="1"/>
          <p:nvPr/>
        </p:nvSpPr>
        <p:spPr>
          <a:xfrm>
            <a:off x="10072970" y="4916142"/>
            <a:ext cx="595035" cy="338554"/>
          </a:xfrm>
          <a:prstGeom prst="rect">
            <a:avLst/>
          </a:prstGeom>
          <a:noFill/>
          <a:ln w="19050">
            <a:noFill/>
          </a:ln>
        </p:spPr>
        <p:txBody>
          <a:bodyPr wrap="none" rtlCol="0">
            <a:spAutoFit/>
          </a:bodyPr>
          <a:lstStyle/>
          <a:p>
            <a:pPr algn="ctr"/>
            <a:r>
              <a:rPr lang="en-US" sz="1600" b="1" dirty="0">
                <a:solidFill>
                  <a:srgbClr val="804000"/>
                </a:solidFill>
              </a:rPr>
              <a:t>99%</a:t>
            </a:r>
          </a:p>
        </p:txBody>
      </p:sp>
      <p:sp>
        <p:nvSpPr>
          <p:cNvPr id="23" name="TextBox 22"/>
          <p:cNvSpPr txBox="1"/>
          <p:nvPr/>
        </p:nvSpPr>
        <p:spPr>
          <a:xfrm>
            <a:off x="1967561" y="4835533"/>
            <a:ext cx="601447" cy="338554"/>
          </a:xfrm>
          <a:prstGeom prst="rect">
            <a:avLst/>
          </a:prstGeom>
          <a:noFill/>
          <a:ln w="19050">
            <a:noFill/>
          </a:ln>
        </p:spPr>
        <p:txBody>
          <a:bodyPr wrap="none" rtlCol="0">
            <a:spAutoFit/>
          </a:bodyPr>
          <a:lstStyle/>
          <a:p>
            <a:pPr algn="ctr"/>
            <a:r>
              <a:rPr lang="en-US" sz="1600" b="1" dirty="0">
                <a:solidFill>
                  <a:schemeClr val="accent4">
                    <a:lumMod val="75000"/>
                  </a:schemeClr>
                </a:solidFill>
              </a:rPr>
              <a:t>&lt;1%</a:t>
            </a:r>
          </a:p>
        </p:txBody>
      </p:sp>
      <p:sp>
        <p:nvSpPr>
          <p:cNvPr id="24" name="TextBox 23"/>
          <p:cNvSpPr txBox="1"/>
          <p:nvPr/>
        </p:nvSpPr>
        <p:spPr>
          <a:xfrm>
            <a:off x="2512232" y="4839078"/>
            <a:ext cx="595035" cy="338554"/>
          </a:xfrm>
          <a:prstGeom prst="rect">
            <a:avLst/>
          </a:prstGeom>
          <a:noFill/>
          <a:ln w="19050">
            <a:noFill/>
          </a:ln>
        </p:spPr>
        <p:txBody>
          <a:bodyPr wrap="none" rtlCol="0">
            <a:spAutoFit/>
          </a:bodyPr>
          <a:lstStyle/>
          <a:p>
            <a:pPr algn="ctr"/>
            <a:r>
              <a:rPr lang="en-US" sz="1600" b="1" dirty="0">
                <a:solidFill>
                  <a:srgbClr val="5EBF3B"/>
                </a:solidFill>
              </a:rPr>
              <a:t>10%</a:t>
            </a:r>
          </a:p>
        </p:txBody>
      </p:sp>
      <p:sp>
        <p:nvSpPr>
          <p:cNvPr id="15" name="TextBox 14"/>
          <p:cNvSpPr txBox="1"/>
          <p:nvPr/>
        </p:nvSpPr>
        <p:spPr>
          <a:xfrm>
            <a:off x="2261389" y="4240133"/>
            <a:ext cx="492444" cy="369332"/>
          </a:xfrm>
          <a:prstGeom prst="rect">
            <a:avLst/>
          </a:prstGeom>
          <a:noFill/>
          <a:ln w="19050">
            <a:noFill/>
          </a:ln>
        </p:spPr>
        <p:txBody>
          <a:bodyPr wrap="none" rtlCol="0">
            <a:spAutoFit/>
          </a:bodyPr>
          <a:lstStyle/>
          <a:p>
            <a:pPr algn="ctr"/>
            <a:r>
              <a:rPr lang="en-US" b="1" dirty="0">
                <a:solidFill>
                  <a:schemeClr val="bg1"/>
                </a:solidFill>
                <a:latin typeface="+mj-lt"/>
              </a:rPr>
              <a:t>LB</a:t>
            </a:r>
          </a:p>
        </p:txBody>
      </p:sp>
      <p:sp>
        <p:nvSpPr>
          <p:cNvPr id="27" name="TextBox 26"/>
          <p:cNvSpPr txBox="1"/>
          <p:nvPr/>
        </p:nvSpPr>
        <p:spPr>
          <a:xfrm>
            <a:off x="9835434" y="4247515"/>
            <a:ext cx="479619" cy="369332"/>
          </a:xfrm>
          <a:prstGeom prst="rect">
            <a:avLst/>
          </a:prstGeom>
          <a:noFill/>
          <a:ln w="19050">
            <a:noFill/>
          </a:ln>
        </p:spPr>
        <p:txBody>
          <a:bodyPr wrap="none" rtlCol="0">
            <a:spAutoFit/>
          </a:bodyPr>
          <a:lstStyle/>
          <a:p>
            <a:pPr algn="ctr"/>
            <a:r>
              <a:rPr lang="en-US" b="1" dirty="0">
                <a:solidFill>
                  <a:schemeClr val="bg1"/>
                </a:solidFill>
                <a:latin typeface="+mj-lt"/>
              </a:rPr>
              <a:t>LP</a:t>
            </a:r>
          </a:p>
        </p:txBody>
      </p:sp>
      <p:sp>
        <p:nvSpPr>
          <p:cNvPr id="28" name="TextBox 27"/>
          <p:cNvSpPr txBox="1"/>
          <p:nvPr/>
        </p:nvSpPr>
        <p:spPr>
          <a:xfrm>
            <a:off x="1937947" y="4247515"/>
            <a:ext cx="351378" cy="369332"/>
          </a:xfrm>
          <a:prstGeom prst="rect">
            <a:avLst/>
          </a:prstGeom>
          <a:noFill/>
          <a:ln w="19050">
            <a:noFill/>
          </a:ln>
        </p:spPr>
        <p:txBody>
          <a:bodyPr wrap="none" rtlCol="0">
            <a:spAutoFit/>
          </a:bodyPr>
          <a:lstStyle/>
          <a:p>
            <a:pPr algn="ctr"/>
            <a:r>
              <a:rPr lang="en-US" b="1" dirty="0">
                <a:solidFill>
                  <a:schemeClr val="bg1"/>
                </a:solidFill>
                <a:latin typeface="+mj-lt"/>
              </a:rPr>
              <a:t>B</a:t>
            </a:r>
          </a:p>
        </p:txBody>
      </p:sp>
      <p:sp>
        <p:nvSpPr>
          <p:cNvPr id="29" name="TextBox 28"/>
          <p:cNvSpPr txBox="1"/>
          <p:nvPr/>
        </p:nvSpPr>
        <p:spPr>
          <a:xfrm>
            <a:off x="10280179" y="4253084"/>
            <a:ext cx="338554" cy="369332"/>
          </a:xfrm>
          <a:prstGeom prst="rect">
            <a:avLst/>
          </a:prstGeom>
          <a:noFill/>
          <a:ln w="19050">
            <a:noFill/>
          </a:ln>
        </p:spPr>
        <p:txBody>
          <a:bodyPr wrap="none" rtlCol="0">
            <a:spAutoFit/>
          </a:bodyPr>
          <a:lstStyle/>
          <a:p>
            <a:pPr algn="ctr"/>
            <a:r>
              <a:rPr lang="en-US" b="1" dirty="0">
                <a:solidFill>
                  <a:schemeClr val="bg1"/>
                </a:solidFill>
                <a:latin typeface="+mj-lt"/>
              </a:rPr>
              <a:t>P</a:t>
            </a:r>
          </a:p>
        </p:txBody>
      </p:sp>
      <p:sp>
        <p:nvSpPr>
          <p:cNvPr id="19" name="TextBox 18"/>
          <p:cNvSpPr txBox="1"/>
          <p:nvPr/>
        </p:nvSpPr>
        <p:spPr>
          <a:xfrm>
            <a:off x="4168212" y="4835538"/>
            <a:ext cx="4249881" cy="461665"/>
          </a:xfrm>
          <a:prstGeom prst="rect">
            <a:avLst/>
          </a:prstGeom>
          <a:noFill/>
          <a:ln w="19050">
            <a:noFill/>
          </a:ln>
        </p:spPr>
        <p:txBody>
          <a:bodyPr wrap="none" rtlCol="0">
            <a:spAutoFit/>
          </a:bodyPr>
          <a:lstStyle/>
          <a:p>
            <a:pPr algn="ctr"/>
            <a:r>
              <a:rPr lang="en-US" sz="2400" b="1" dirty="0">
                <a:solidFill>
                  <a:schemeClr val="bg1">
                    <a:lumMod val="50000"/>
                  </a:schemeClr>
                </a:solidFill>
              </a:rPr>
              <a:t>Probability of Pathogenicity</a:t>
            </a:r>
          </a:p>
        </p:txBody>
      </p:sp>
    </p:spTree>
    <p:custDataLst>
      <p:tags r:id="rId1"/>
    </p:custDataLst>
    <p:extLst>
      <p:ext uri="{BB962C8B-B14F-4D97-AF65-F5344CB8AC3E}">
        <p14:creationId xmlns:p14="http://schemas.microsoft.com/office/powerpoint/2010/main" val="281854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FD82-0D9C-1206-11AE-A3416E61912F}"/>
              </a:ext>
            </a:extLst>
          </p:cNvPr>
          <p:cNvSpPr>
            <a:spLocks noGrp="1"/>
          </p:cNvSpPr>
          <p:nvPr>
            <p:ph type="title"/>
          </p:nvPr>
        </p:nvSpPr>
        <p:spPr>
          <a:xfrm>
            <a:off x="2182818" y="0"/>
            <a:ext cx="7826375" cy="999782"/>
          </a:xfrm>
        </p:spPr>
        <p:txBody>
          <a:bodyPr/>
          <a:lstStyle/>
          <a:p>
            <a:r>
              <a:rPr lang="en-US" dirty="0"/>
              <a:t>PS2/PM6</a:t>
            </a:r>
          </a:p>
        </p:txBody>
      </p:sp>
      <p:sp>
        <p:nvSpPr>
          <p:cNvPr id="3" name="Content Placeholder 2">
            <a:extLst>
              <a:ext uri="{FF2B5EF4-FFF2-40B4-BE49-F238E27FC236}">
                <a16:creationId xmlns:a16="http://schemas.microsoft.com/office/drawing/2014/main" id="{9B4E305D-F05F-DA47-0AA8-B59E56F54AAE}"/>
              </a:ext>
            </a:extLst>
          </p:cNvPr>
          <p:cNvSpPr>
            <a:spLocks noGrp="1"/>
          </p:cNvSpPr>
          <p:nvPr>
            <p:ph idx="1"/>
          </p:nvPr>
        </p:nvSpPr>
        <p:spPr>
          <a:xfrm>
            <a:off x="2185988" y="1401085"/>
            <a:ext cx="2583630" cy="4386940"/>
          </a:xfrm>
        </p:spPr>
        <p:txBody>
          <a:bodyPr/>
          <a:lstStyle/>
          <a:p>
            <a:r>
              <a:rPr lang="en-US" sz="1800" dirty="0"/>
              <a:t>parental confirmed</a:t>
            </a:r>
          </a:p>
          <a:p>
            <a:r>
              <a:rPr lang="en-US" sz="1800" dirty="0"/>
              <a:t>phenotype consistency</a:t>
            </a:r>
          </a:p>
          <a:p>
            <a:r>
              <a:rPr lang="en-US" sz="1800" dirty="0"/>
              <a:t>number of </a:t>
            </a:r>
            <a:r>
              <a:rPr lang="en-US" sz="1800" i="1" dirty="0"/>
              <a:t>de novo </a:t>
            </a:r>
            <a:r>
              <a:rPr lang="en-US" sz="1800" dirty="0"/>
              <a:t>observations</a:t>
            </a:r>
          </a:p>
        </p:txBody>
      </p:sp>
      <p:pic>
        <p:nvPicPr>
          <p:cNvPr id="4" name="Picture 3">
            <a:extLst>
              <a:ext uri="{FF2B5EF4-FFF2-40B4-BE49-F238E27FC236}">
                <a16:creationId xmlns:a16="http://schemas.microsoft.com/office/drawing/2014/main" id="{5385072D-4742-F9B2-FC16-E2678B160803}"/>
              </a:ext>
            </a:extLst>
          </p:cNvPr>
          <p:cNvPicPr>
            <a:picLocks noChangeAspect="1"/>
          </p:cNvPicPr>
          <p:nvPr/>
        </p:nvPicPr>
        <p:blipFill>
          <a:blip r:embed="rId3"/>
          <a:stretch>
            <a:fillRect/>
          </a:stretch>
        </p:blipFill>
        <p:spPr>
          <a:xfrm>
            <a:off x="4900247" y="1424275"/>
            <a:ext cx="5560732" cy="2356919"/>
          </a:xfrm>
          <a:prstGeom prst="rect">
            <a:avLst/>
          </a:prstGeom>
        </p:spPr>
      </p:pic>
      <p:pic>
        <p:nvPicPr>
          <p:cNvPr id="5" name="Picture 4">
            <a:extLst>
              <a:ext uri="{FF2B5EF4-FFF2-40B4-BE49-F238E27FC236}">
                <a16:creationId xmlns:a16="http://schemas.microsoft.com/office/drawing/2014/main" id="{D2042D7B-8D18-A982-2E2C-42C1CE79C418}"/>
              </a:ext>
            </a:extLst>
          </p:cNvPr>
          <p:cNvPicPr>
            <a:picLocks noChangeAspect="1"/>
          </p:cNvPicPr>
          <p:nvPr/>
        </p:nvPicPr>
        <p:blipFill>
          <a:blip r:embed="rId4"/>
          <a:stretch>
            <a:fillRect/>
          </a:stretch>
        </p:blipFill>
        <p:spPr>
          <a:xfrm>
            <a:off x="4900247" y="3920839"/>
            <a:ext cx="5560732" cy="940182"/>
          </a:xfrm>
          <a:prstGeom prst="rect">
            <a:avLst/>
          </a:prstGeom>
        </p:spPr>
      </p:pic>
      <p:sp>
        <p:nvSpPr>
          <p:cNvPr id="9" name="TextBox 8">
            <a:extLst>
              <a:ext uri="{FF2B5EF4-FFF2-40B4-BE49-F238E27FC236}">
                <a16:creationId xmlns:a16="http://schemas.microsoft.com/office/drawing/2014/main" id="{73BE1B12-D9C6-5ADF-8F9A-06B471DC2FBD}"/>
              </a:ext>
            </a:extLst>
          </p:cNvPr>
          <p:cNvSpPr txBox="1"/>
          <p:nvPr/>
        </p:nvSpPr>
        <p:spPr>
          <a:xfrm>
            <a:off x="2315156" y="6420210"/>
            <a:ext cx="8276457" cy="307777"/>
          </a:xfrm>
          <a:prstGeom prst="rect">
            <a:avLst/>
          </a:prstGeom>
          <a:noFill/>
          <a:ln w="19050">
            <a:noFill/>
          </a:ln>
        </p:spPr>
        <p:txBody>
          <a:bodyPr wrap="square" rtlCol="0">
            <a:spAutoFit/>
          </a:bodyPr>
          <a:lstStyle/>
          <a:p>
            <a:r>
              <a:rPr lang="en-US" sz="1400" dirty="0">
                <a:solidFill>
                  <a:schemeClr val="bg1"/>
                </a:solidFill>
              </a:rPr>
              <a:t>https://</a:t>
            </a:r>
            <a:r>
              <a:rPr lang="en-US" sz="1400" dirty="0" err="1">
                <a:solidFill>
                  <a:schemeClr val="bg1"/>
                </a:solidFill>
              </a:rPr>
              <a:t>clinicalgenome.org</a:t>
            </a:r>
            <a:r>
              <a:rPr lang="en-US" sz="1400" dirty="0">
                <a:solidFill>
                  <a:schemeClr val="bg1"/>
                </a:solidFill>
              </a:rPr>
              <a:t>/site/assets/files/3461/svi_proposal_for_de_novo_criteria_v1_1.pdf</a:t>
            </a:r>
          </a:p>
        </p:txBody>
      </p:sp>
      <p:sp>
        <p:nvSpPr>
          <p:cNvPr id="6" name="TextBox 5">
            <a:extLst>
              <a:ext uri="{FF2B5EF4-FFF2-40B4-BE49-F238E27FC236}">
                <a16:creationId xmlns:a16="http://schemas.microsoft.com/office/drawing/2014/main" id="{436B2010-2E1F-3CE7-CCA2-FC731FD83256}"/>
              </a:ext>
            </a:extLst>
          </p:cNvPr>
          <p:cNvSpPr txBox="1"/>
          <p:nvPr/>
        </p:nvSpPr>
        <p:spPr>
          <a:xfrm>
            <a:off x="5141495" y="5213684"/>
            <a:ext cx="5560732" cy="215444"/>
          </a:xfrm>
          <a:prstGeom prst="rect">
            <a:avLst/>
          </a:prstGeom>
          <a:solidFill>
            <a:schemeClr val="bg1"/>
          </a:solidFill>
          <a:ln w="19050">
            <a:solidFill>
              <a:schemeClr val="bg1"/>
            </a:solidFill>
          </a:ln>
        </p:spPr>
        <p:txBody>
          <a:bodyPr wrap="square" rtlCol="0">
            <a:spAutoFit/>
          </a:bodyPr>
          <a:lstStyle/>
          <a:p>
            <a:pPr algn="ctr"/>
            <a:r>
              <a:rPr lang="en-US" sz="800" b="1" dirty="0"/>
              <a:t>https://clinicalgenome.org/site/assets/files/3461/svi_proposal_for_de_novo_criteria_v1_1.pdf</a:t>
            </a:r>
          </a:p>
        </p:txBody>
      </p:sp>
    </p:spTree>
    <p:custDataLst>
      <p:tags r:id="rId1"/>
    </p:custDataLst>
    <p:extLst>
      <p:ext uri="{BB962C8B-B14F-4D97-AF65-F5344CB8AC3E}">
        <p14:creationId xmlns:p14="http://schemas.microsoft.com/office/powerpoint/2010/main" val="1636685111"/>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FD82-0D9C-1206-11AE-A3416E61912F}"/>
              </a:ext>
            </a:extLst>
          </p:cNvPr>
          <p:cNvSpPr>
            <a:spLocks noGrp="1"/>
          </p:cNvSpPr>
          <p:nvPr>
            <p:ph type="title"/>
          </p:nvPr>
        </p:nvSpPr>
        <p:spPr>
          <a:xfrm>
            <a:off x="2182818" y="0"/>
            <a:ext cx="7826375" cy="999782"/>
          </a:xfrm>
        </p:spPr>
        <p:txBody>
          <a:bodyPr/>
          <a:lstStyle/>
          <a:p>
            <a:r>
              <a:rPr lang="en-US" dirty="0"/>
              <a:t>PS2/PM6</a:t>
            </a:r>
          </a:p>
        </p:txBody>
      </p:sp>
      <p:sp>
        <p:nvSpPr>
          <p:cNvPr id="3" name="Content Placeholder 2">
            <a:extLst>
              <a:ext uri="{FF2B5EF4-FFF2-40B4-BE49-F238E27FC236}">
                <a16:creationId xmlns:a16="http://schemas.microsoft.com/office/drawing/2014/main" id="{9B4E305D-F05F-DA47-0AA8-B59E56F54AAE}"/>
              </a:ext>
            </a:extLst>
          </p:cNvPr>
          <p:cNvSpPr>
            <a:spLocks noGrp="1"/>
          </p:cNvSpPr>
          <p:nvPr>
            <p:ph idx="1"/>
          </p:nvPr>
        </p:nvSpPr>
        <p:spPr>
          <a:xfrm>
            <a:off x="2185988" y="1401085"/>
            <a:ext cx="2583630" cy="4386940"/>
          </a:xfrm>
        </p:spPr>
        <p:txBody>
          <a:bodyPr/>
          <a:lstStyle/>
          <a:p>
            <a:r>
              <a:rPr lang="en-US" sz="1800" dirty="0"/>
              <a:t>parental confirmed</a:t>
            </a:r>
          </a:p>
          <a:p>
            <a:r>
              <a:rPr lang="en-US" sz="1800" dirty="0"/>
              <a:t>phenotype consistency</a:t>
            </a:r>
          </a:p>
          <a:p>
            <a:r>
              <a:rPr lang="en-US" sz="1800" dirty="0"/>
              <a:t>number of </a:t>
            </a:r>
            <a:r>
              <a:rPr lang="en-US" sz="1800" i="1" dirty="0"/>
              <a:t>de novo </a:t>
            </a:r>
            <a:r>
              <a:rPr lang="en-US" sz="1800" dirty="0"/>
              <a:t>observations</a:t>
            </a:r>
          </a:p>
        </p:txBody>
      </p:sp>
      <p:pic>
        <p:nvPicPr>
          <p:cNvPr id="4" name="Picture 3">
            <a:extLst>
              <a:ext uri="{FF2B5EF4-FFF2-40B4-BE49-F238E27FC236}">
                <a16:creationId xmlns:a16="http://schemas.microsoft.com/office/drawing/2014/main" id="{5385072D-4742-F9B2-FC16-E2678B160803}"/>
              </a:ext>
            </a:extLst>
          </p:cNvPr>
          <p:cNvPicPr>
            <a:picLocks noChangeAspect="1"/>
          </p:cNvPicPr>
          <p:nvPr/>
        </p:nvPicPr>
        <p:blipFill>
          <a:blip r:embed="rId3"/>
          <a:stretch>
            <a:fillRect/>
          </a:stretch>
        </p:blipFill>
        <p:spPr>
          <a:xfrm>
            <a:off x="4900247" y="1424275"/>
            <a:ext cx="5560732" cy="2356919"/>
          </a:xfrm>
          <a:prstGeom prst="rect">
            <a:avLst/>
          </a:prstGeom>
        </p:spPr>
      </p:pic>
      <p:pic>
        <p:nvPicPr>
          <p:cNvPr id="5" name="Picture 4">
            <a:extLst>
              <a:ext uri="{FF2B5EF4-FFF2-40B4-BE49-F238E27FC236}">
                <a16:creationId xmlns:a16="http://schemas.microsoft.com/office/drawing/2014/main" id="{D2042D7B-8D18-A982-2E2C-42C1CE79C418}"/>
              </a:ext>
            </a:extLst>
          </p:cNvPr>
          <p:cNvPicPr>
            <a:picLocks noChangeAspect="1"/>
          </p:cNvPicPr>
          <p:nvPr/>
        </p:nvPicPr>
        <p:blipFill>
          <a:blip r:embed="rId4"/>
          <a:stretch>
            <a:fillRect/>
          </a:stretch>
        </p:blipFill>
        <p:spPr>
          <a:xfrm>
            <a:off x="4900247" y="3920839"/>
            <a:ext cx="5560732" cy="940182"/>
          </a:xfrm>
          <a:prstGeom prst="rect">
            <a:avLst/>
          </a:prstGeom>
        </p:spPr>
      </p:pic>
      <p:sp>
        <p:nvSpPr>
          <p:cNvPr id="6" name="TextBox 5">
            <a:extLst>
              <a:ext uri="{FF2B5EF4-FFF2-40B4-BE49-F238E27FC236}">
                <a16:creationId xmlns:a16="http://schemas.microsoft.com/office/drawing/2014/main" id="{B5EEB925-9EAD-AB67-7AED-9FCE4DFF5BF2}"/>
              </a:ext>
            </a:extLst>
          </p:cNvPr>
          <p:cNvSpPr txBox="1"/>
          <p:nvPr/>
        </p:nvSpPr>
        <p:spPr>
          <a:xfrm>
            <a:off x="2056179" y="5100987"/>
            <a:ext cx="8404800" cy="738664"/>
          </a:xfrm>
          <a:prstGeom prst="rect">
            <a:avLst/>
          </a:prstGeom>
          <a:solidFill>
            <a:srgbClr val="5EBF3B"/>
          </a:solidFill>
          <a:ln w="19050">
            <a:solidFill>
              <a:schemeClr val="tx1"/>
            </a:solidFill>
          </a:ln>
        </p:spPr>
        <p:txBody>
          <a:bodyPr wrap="square" rtlCol="0">
            <a:spAutoFit/>
          </a:bodyPr>
          <a:lstStyle/>
          <a:p>
            <a:r>
              <a:rPr lang="en-US" sz="1400" dirty="0"/>
              <a:t>If a NIPBL variant was de novo in one patient with Cornelia de Lange syndrome, with confirmed parental relationships and de novo in two additional unrelated patients with Cornelia de Lange syndrome with unconfirmed parental relationships, then …</a:t>
            </a:r>
            <a:endParaRPr lang="en-US" sz="1400" b="1" dirty="0"/>
          </a:p>
        </p:txBody>
      </p:sp>
      <p:sp>
        <p:nvSpPr>
          <p:cNvPr id="7" name="TextBox 6">
            <a:extLst>
              <a:ext uri="{FF2B5EF4-FFF2-40B4-BE49-F238E27FC236}">
                <a16:creationId xmlns:a16="http://schemas.microsoft.com/office/drawing/2014/main" id="{83D9B6D4-6E98-47D5-19AE-FC9473F01D64}"/>
              </a:ext>
            </a:extLst>
          </p:cNvPr>
          <p:cNvSpPr txBox="1"/>
          <p:nvPr/>
        </p:nvSpPr>
        <p:spPr>
          <a:xfrm>
            <a:off x="5030876" y="4859896"/>
            <a:ext cx="5560732" cy="215444"/>
          </a:xfrm>
          <a:prstGeom prst="rect">
            <a:avLst/>
          </a:prstGeom>
          <a:solidFill>
            <a:schemeClr val="bg1"/>
          </a:solidFill>
          <a:ln w="19050">
            <a:solidFill>
              <a:schemeClr val="bg1"/>
            </a:solidFill>
          </a:ln>
        </p:spPr>
        <p:txBody>
          <a:bodyPr wrap="square" rtlCol="0">
            <a:spAutoFit/>
          </a:bodyPr>
          <a:lstStyle/>
          <a:p>
            <a:pPr algn="ctr"/>
            <a:r>
              <a:rPr lang="en-US" sz="800" b="1" dirty="0"/>
              <a:t>https://clinicalgenome.org/site/assets/files/3461/svi_proposal_for_de_novo_criteria_v1_1.pdf</a:t>
            </a:r>
          </a:p>
        </p:txBody>
      </p:sp>
    </p:spTree>
    <p:custDataLst>
      <p:tags r:id="rId1"/>
    </p:custDataLst>
    <p:extLst>
      <p:ext uri="{BB962C8B-B14F-4D97-AF65-F5344CB8AC3E}">
        <p14:creationId xmlns:p14="http://schemas.microsoft.com/office/powerpoint/2010/main" val="1725602664"/>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FD82-0D9C-1206-11AE-A3416E61912F}"/>
              </a:ext>
            </a:extLst>
          </p:cNvPr>
          <p:cNvSpPr>
            <a:spLocks noGrp="1"/>
          </p:cNvSpPr>
          <p:nvPr>
            <p:ph type="title"/>
          </p:nvPr>
        </p:nvSpPr>
        <p:spPr>
          <a:xfrm>
            <a:off x="2182818" y="0"/>
            <a:ext cx="7826375" cy="999782"/>
          </a:xfrm>
        </p:spPr>
        <p:txBody>
          <a:bodyPr/>
          <a:lstStyle/>
          <a:p>
            <a:r>
              <a:rPr lang="en-US" dirty="0"/>
              <a:t>PS2/PM6</a:t>
            </a:r>
          </a:p>
        </p:txBody>
      </p:sp>
      <p:sp>
        <p:nvSpPr>
          <p:cNvPr id="3" name="Content Placeholder 2">
            <a:extLst>
              <a:ext uri="{FF2B5EF4-FFF2-40B4-BE49-F238E27FC236}">
                <a16:creationId xmlns:a16="http://schemas.microsoft.com/office/drawing/2014/main" id="{9B4E305D-F05F-DA47-0AA8-B59E56F54AAE}"/>
              </a:ext>
            </a:extLst>
          </p:cNvPr>
          <p:cNvSpPr>
            <a:spLocks noGrp="1"/>
          </p:cNvSpPr>
          <p:nvPr>
            <p:ph idx="1"/>
          </p:nvPr>
        </p:nvSpPr>
        <p:spPr>
          <a:xfrm>
            <a:off x="2185988" y="1401085"/>
            <a:ext cx="2583630" cy="4386940"/>
          </a:xfrm>
        </p:spPr>
        <p:txBody>
          <a:bodyPr/>
          <a:lstStyle/>
          <a:p>
            <a:r>
              <a:rPr lang="en-US" sz="1800" dirty="0"/>
              <a:t>parental confirmed</a:t>
            </a:r>
          </a:p>
          <a:p>
            <a:r>
              <a:rPr lang="en-US" sz="1800" dirty="0"/>
              <a:t>phenotype consistency</a:t>
            </a:r>
          </a:p>
          <a:p>
            <a:r>
              <a:rPr lang="en-US" sz="1800" dirty="0"/>
              <a:t>number of </a:t>
            </a:r>
            <a:r>
              <a:rPr lang="en-US" sz="1800" i="1" dirty="0"/>
              <a:t>de novo </a:t>
            </a:r>
            <a:r>
              <a:rPr lang="en-US" sz="1800" dirty="0"/>
              <a:t>observations</a:t>
            </a:r>
          </a:p>
        </p:txBody>
      </p:sp>
      <p:pic>
        <p:nvPicPr>
          <p:cNvPr id="4" name="Picture 3">
            <a:extLst>
              <a:ext uri="{FF2B5EF4-FFF2-40B4-BE49-F238E27FC236}">
                <a16:creationId xmlns:a16="http://schemas.microsoft.com/office/drawing/2014/main" id="{5385072D-4742-F9B2-FC16-E2678B160803}"/>
              </a:ext>
            </a:extLst>
          </p:cNvPr>
          <p:cNvPicPr>
            <a:picLocks noChangeAspect="1"/>
          </p:cNvPicPr>
          <p:nvPr/>
        </p:nvPicPr>
        <p:blipFill>
          <a:blip r:embed="rId3"/>
          <a:stretch>
            <a:fillRect/>
          </a:stretch>
        </p:blipFill>
        <p:spPr>
          <a:xfrm>
            <a:off x="4900247" y="1424275"/>
            <a:ext cx="5560732" cy="2356919"/>
          </a:xfrm>
          <a:prstGeom prst="rect">
            <a:avLst/>
          </a:prstGeom>
        </p:spPr>
      </p:pic>
      <p:pic>
        <p:nvPicPr>
          <p:cNvPr id="5" name="Picture 4">
            <a:extLst>
              <a:ext uri="{FF2B5EF4-FFF2-40B4-BE49-F238E27FC236}">
                <a16:creationId xmlns:a16="http://schemas.microsoft.com/office/drawing/2014/main" id="{D2042D7B-8D18-A982-2E2C-42C1CE79C418}"/>
              </a:ext>
            </a:extLst>
          </p:cNvPr>
          <p:cNvPicPr>
            <a:picLocks noChangeAspect="1"/>
          </p:cNvPicPr>
          <p:nvPr/>
        </p:nvPicPr>
        <p:blipFill>
          <a:blip r:embed="rId4"/>
          <a:stretch>
            <a:fillRect/>
          </a:stretch>
        </p:blipFill>
        <p:spPr>
          <a:xfrm>
            <a:off x="4900247" y="3920839"/>
            <a:ext cx="5560732" cy="940182"/>
          </a:xfrm>
          <a:prstGeom prst="rect">
            <a:avLst/>
          </a:prstGeom>
        </p:spPr>
      </p:pic>
      <p:sp>
        <p:nvSpPr>
          <p:cNvPr id="8" name="TextBox 7">
            <a:extLst>
              <a:ext uri="{FF2B5EF4-FFF2-40B4-BE49-F238E27FC236}">
                <a16:creationId xmlns:a16="http://schemas.microsoft.com/office/drawing/2014/main" id="{16790DE5-CAC1-D50A-C165-955E992787A3}"/>
              </a:ext>
            </a:extLst>
          </p:cNvPr>
          <p:cNvSpPr txBox="1"/>
          <p:nvPr/>
        </p:nvSpPr>
        <p:spPr>
          <a:xfrm>
            <a:off x="2056179" y="5808243"/>
            <a:ext cx="8404800" cy="307777"/>
          </a:xfrm>
          <a:prstGeom prst="rect">
            <a:avLst/>
          </a:prstGeom>
          <a:solidFill>
            <a:srgbClr val="5EBF3B"/>
          </a:solidFill>
          <a:ln w="19050">
            <a:solidFill>
              <a:schemeClr val="tx1"/>
            </a:solidFill>
          </a:ln>
        </p:spPr>
        <p:txBody>
          <a:bodyPr wrap="square">
            <a:spAutoFit/>
          </a:bodyPr>
          <a:lstStyle/>
          <a:p>
            <a:r>
              <a:rPr lang="en-US" sz="1400" dirty="0"/>
              <a:t>..Very Strong evidence level is applied (PS2_Very Strong) based on combined point value of 4 (Table 2).</a:t>
            </a:r>
          </a:p>
        </p:txBody>
      </p:sp>
      <p:sp>
        <p:nvSpPr>
          <p:cNvPr id="9" name="TextBox 8">
            <a:extLst>
              <a:ext uri="{FF2B5EF4-FFF2-40B4-BE49-F238E27FC236}">
                <a16:creationId xmlns:a16="http://schemas.microsoft.com/office/drawing/2014/main" id="{6F0BAA8F-BAF9-E601-6F75-322159B3692F}"/>
              </a:ext>
            </a:extLst>
          </p:cNvPr>
          <p:cNvSpPr txBox="1"/>
          <p:nvPr/>
        </p:nvSpPr>
        <p:spPr>
          <a:xfrm>
            <a:off x="2056179" y="4915686"/>
            <a:ext cx="8404800" cy="738664"/>
          </a:xfrm>
          <a:prstGeom prst="rect">
            <a:avLst/>
          </a:prstGeom>
          <a:solidFill>
            <a:srgbClr val="5EBF3B"/>
          </a:solidFill>
          <a:ln w="19050">
            <a:solidFill>
              <a:schemeClr val="tx1"/>
            </a:solidFill>
          </a:ln>
        </p:spPr>
        <p:txBody>
          <a:bodyPr wrap="square" rtlCol="0">
            <a:spAutoFit/>
          </a:bodyPr>
          <a:lstStyle/>
          <a:p>
            <a:r>
              <a:rPr lang="en-US" sz="1400" dirty="0"/>
              <a:t>If a NIPBL variant was de novo in one patient with Cornelia de Lange syndrome, with confirmed parental relationships and de novo in two additional unrelated patients with Cornelia de Lange syndrome with unconfirmed parental relationships, then …</a:t>
            </a:r>
            <a:endParaRPr lang="en-US" sz="1400" b="1" dirty="0"/>
          </a:p>
        </p:txBody>
      </p:sp>
      <p:sp>
        <p:nvSpPr>
          <p:cNvPr id="6" name="TextBox 5">
            <a:extLst>
              <a:ext uri="{FF2B5EF4-FFF2-40B4-BE49-F238E27FC236}">
                <a16:creationId xmlns:a16="http://schemas.microsoft.com/office/drawing/2014/main" id="{DCBC2FCA-922F-E207-06F0-19EFFD9B29EE}"/>
              </a:ext>
            </a:extLst>
          </p:cNvPr>
          <p:cNvSpPr txBox="1"/>
          <p:nvPr/>
        </p:nvSpPr>
        <p:spPr>
          <a:xfrm>
            <a:off x="4769618" y="912278"/>
            <a:ext cx="5560732" cy="215444"/>
          </a:xfrm>
          <a:prstGeom prst="rect">
            <a:avLst/>
          </a:prstGeom>
          <a:solidFill>
            <a:schemeClr val="bg1"/>
          </a:solidFill>
          <a:ln w="19050">
            <a:solidFill>
              <a:schemeClr val="bg1"/>
            </a:solidFill>
          </a:ln>
        </p:spPr>
        <p:txBody>
          <a:bodyPr wrap="square" rtlCol="0">
            <a:spAutoFit/>
          </a:bodyPr>
          <a:lstStyle/>
          <a:p>
            <a:pPr algn="ctr"/>
            <a:r>
              <a:rPr lang="en-US" sz="800" b="1" dirty="0"/>
              <a:t>https://clinicalgenome.org/site/assets/files/3461/svi_proposal_for_de_novo_criteria_v1_1.pdf</a:t>
            </a:r>
          </a:p>
        </p:txBody>
      </p:sp>
    </p:spTree>
    <p:custDataLst>
      <p:tags r:id="rId1"/>
    </p:custDataLst>
    <p:extLst>
      <p:ext uri="{BB962C8B-B14F-4D97-AF65-F5344CB8AC3E}">
        <p14:creationId xmlns:p14="http://schemas.microsoft.com/office/powerpoint/2010/main" val="3174294090"/>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A1D9-8154-4E0A-99D0-DFD0A6EFF699}"/>
              </a:ext>
            </a:extLst>
          </p:cNvPr>
          <p:cNvSpPr>
            <a:spLocks noGrp="1"/>
          </p:cNvSpPr>
          <p:nvPr>
            <p:ph type="title"/>
          </p:nvPr>
        </p:nvSpPr>
        <p:spPr>
          <a:xfrm>
            <a:off x="2182818" y="5"/>
            <a:ext cx="7826375" cy="834013"/>
          </a:xfrm>
        </p:spPr>
        <p:txBody>
          <a:bodyPr/>
          <a:lstStyle/>
          <a:p>
            <a:r>
              <a:rPr lang="en-US" dirty="0"/>
              <a:t>PS2/PM6 – Additional considerations</a:t>
            </a:r>
          </a:p>
        </p:txBody>
      </p:sp>
      <p:sp>
        <p:nvSpPr>
          <p:cNvPr id="3" name="Content Placeholder 2">
            <a:extLst>
              <a:ext uri="{FF2B5EF4-FFF2-40B4-BE49-F238E27FC236}">
                <a16:creationId xmlns:a16="http://schemas.microsoft.com/office/drawing/2014/main" id="{44EA67AF-C10B-3194-EDB7-1E51225F3BC0}"/>
              </a:ext>
            </a:extLst>
          </p:cNvPr>
          <p:cNvSpPr>
            <a:spLocks noGrp="1"/>
          </p:cNvSpPr>
          <p:nvPr>
            <p:ph idx="1"/>
          </p:nvPr>
        </p:nvSpPr>
        <p:spPr/>
        <p:txBody>
          <a:bodyPr/>
          <a:lstStyle/>
          <a:p>
            <a:r>
              <a:rPr lang="en-US" sz="1600" dirty="0"/>
              <a:t>A patient with early infantile epileptic encephalopathy and a de novo </a:t>
            </a:r>
            <a:r>
              <a:rPr lang="en-US" sz="1600" i="1" dirty="0"/>
              <a:t>SIK1</a:t>
            </a:r>
            <a:r>
              <a:rPr lang="en-US" sz="1600" dirty="0"/>
              <a:t> variant with confirmed parental relationships is awarded 1 point (as the patient’s phenotype is consistent with the gene but not highly specific and the variant is de novo with confirmed parental relationships). If this patient is the only de novo occurrence for the variant, then a Moderate strength level (PS2_Moderate) is applied.</a:t>
            </a:r>
          </a:p>
          <a:p>
            <a:r>
              <a:rPr lang="en-US" sz="1600" dirty="0"/>
              <a:t>A patient with </a:t>
            </a:r>
            <a:r>
              <a:rPr lang="en-US" sz="1600" dirty="0" err="1"/>
              <a:t>nonsyndromic</a:t>
            </a:r>
            <a:r>
              <a:rPr lang="en-US" sz="1600" dirty="0"/>
              <a:t> intellectual disability and a de novo </a:t>
            </a:r>
            <a:r>
              <a:rPr lang="en-US" sz="1600" i="1" dirty="0"/>
              <a:t>ASH1L</a:t>
            </a:r>
            <a:r>
              <a:rPr lang="en-US" sz="1600" dirty="0"/>
              <a:t> variant is awarded 0.5 points (as the variant is de novo with confirmed parental relationships and patient’s phenotype is consistent with the gene but not highly specific and there is significant evidence of genetic heterogeneity). If this patient is the only de novo occurrence for the variant, then a Supporting strength level (PS2_Supporting) is applied.</a:t>
            </a:r>
          </a:p>
          <a:p>
            <a:r>
              <a:rPr lang="en-US" sz="1600" dirty="0"/>
              <a:t>A patient with developmental delay but no other features of Cornelia de Lange syndrome and a de novo </a:t>
            </a:r>
            <a:r>
              <a:rPr lang="en-US" sz="1600" i="1" dirty="0"/>
              <a:t>NIPBL</a:t>
            </a:r>
            <a:r>
              <a:rPr lang="en-US" sz="1600" dirty="0"/>
              <a:t> variant with unconfirmed parental relationships is awarded zero points as this phenotype is not consistent with the gene/disease association. If this patient was the only de novo occurrence for the variant, then no de novo criteria are applied.</a:t>
            </a:r>
          </a:p>
        </p:txBody>
      </p:sp>
    </p:spTree>
    <p:custDataLst>
      <p:tags r:id="rId1"/>
    </p:custDataLst>
    <p:extLst>
      <p:ext uri="{BB962C8B-B14F-4D97-AF65-F5344CB8AC3E}">
        <p14:creationId xmlns:p14="http://schemas.microsoft.com/office/powerpoint/2010/main" val="36164495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06240" y="4551907"/>
            <a:ext cx="4663440" cy="7363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02410" y="3815530"/>
            <a:ext cx="2665730" cy="736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Case-specific data to consider</a:t>
            </a:r>
          </a:p>
        </p:txBody>
      </p:sp>
    </p:spTree>
    <p:custDataLst>
      <p:tags r:id="rId1"/>
    </p:custDataLst>
    <p:extLst>
      <p:ext uri="{BB962C8B-B14F-4D97-AF65-F5344CB8AC3E}">
        <p14:creationId xmlns:p14="http://schemas.microsoft.com/office/powerpoint/2010/main" val="165633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31" y="-198120"/>
            <a:ext cx="4521199" cy="1371600"/>
          </a:xfrm>
        </p:spPr>
        <p:txBody>
          <a:bodyPr/>
          <a:lstStyle/>
          <a:p>
            <a:pPr algn="ctr"/>
            <a:r>
              <a:rPr lang="en-US" dirty="0">
                <a:latin typeface="Arial Narrow"/>
                <a:cs typeface="Arial Narrow"/>
              </a:rPr>
              <a:t>Case-Specific Evidence – Allelic Data</a:t>
            </a:r>
          </a:p>
        </p:txBody>
      </p:sp>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159" y="1548397"/>
            <a:ext cx="17145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030" y="1548397"/>
            <a:ext cx="14859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62947"/>
          <a:stretch/>
        </p:blipFill>
        <p:spPr bwMode="auto">
          <a:xfrm>
            <a:off x="3887402" y="2962096"/>
            <a:ext cx="1321053" cy="94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3749" y="2971478"/>
            <a:ext cx="12954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356166" y="3963801"/>
            <a:ext cx="2484482" cy="1815882"/>
          </a:xfrm>
          <a:prstGeom prst="rect">
            <a:avLst/>
          </a:prstGeom>
        </p:spPr>
        <p:txBody>
          <a:bodyPr wrap="square">
            <a:spAutoFit/>
          </a:bodyPr>
          <a:lstStyle/>
          <a:p>
            <a:pPr algn="ctr"/>
            <a:r>
              <a:rPr lang="en-US" sz="1600" dirty="0"/>
              <a:t>Observed in trans with a pathogenic variant for a fully penetrant dominant gene/disorder or observed in cis with a pathogenic variant in any inheritance pattern.</a:t>
            </a:r>
          </a:p>
        </p:txBody>
      </p:sp>
      <p:sp>
        <p:nvSpPr>
          <p:cNvPr id="9" name="Rectangle 8"/>
          <p:cNvSpPr/>
          <p:nvPr/>
        </p:nvSpPr>
        <p:spPr>
          <a:xfrm>
            <a:off x="3208697" y="3967282"/>
            <a:ext cx="2678452" cy="2062103"/>
          </a:xfrm>
          <a:prstGeom prst="rect">
            <a:avLst/>
          </a:prstGeom>
        </p:spPr>
        <p:txBody>
          <a:bodyPr wrap="square">
            <a:spAutoFit/>
          </a:bodyPr>
          <a:lstStyle/>
          <a:p>
            <a:pPr algn="ctr"/>
            <a:r>
              <a:rPr lang="en-US" sz="1600" dirty="0"/>
              <a:t>For recessive disorders, detected in trans with a pathogenic variant.</a:t>
            </a:r>
          </a:p>
          <a:p>
            <a:pPr algn="ctr"/>
            <a:endParaRPr lang="en-US" sz="1600" dirty="0"/>
          </a:p>
          <a:p>
            <a:pPr algn="ctr"/>
            <a:r>
              <a:rPr lang="en-US" sz="1600" dirty="0"/>
              <a:t>Note:</a:t>
            </a:r>
          </a:p>
          <a:p>
            <a:pPr algn="ctr"/>
            <a:r>
              <a:rPr lang="en-US" sz="1600" dirty="0"/>
              <a:t>This requires testing of parents (or offspring) to determine phase.</a:t>
            </a:r>
          </a:p>
        </p:txBody>
      </p:sp>
      <p:sp>
        <p:nvSpPr>
          <p:cNvPr id="4" name="TextBox 3">
            <a:extLst>
              <a:ext uri="{FF2B5EF4-FFF2-40B4-BE49-F238E27FC236}">
                <a16:creationId xmlns:a16="http://schemas.microsoft.com/office/drawing/2014/main" id="{060C1442-ECBA-B73B-6BAF-A730CA4DE792}"/>
              </a:ext>
            </a:extLst>
          </p:cNvPr>
          <p:cNvSpPr txBox="1"/>
          <p:nvPr/>
        </p:nvSpPr>
        <p:spPr>
          <a:xfrm>
            <a:off x="1047270" y="3252747"/>
            <a:ext cx="1834816" cy="769441"/>
          </a:xfrm>
          <a:prstGeom prst="rect">
            <a:avLst/>
          </a:prstGeom>
          <a:solidFill>
            <a:schemeClr val="bg1"/>
          </a:solidFill>
          <a:ln w="19050">
            <a:solidFill>
              <a:schemeClr val="bg1"/>
            </a:solidFill>
          </a:ln>
        </p:spPr>
        <p:txBody>
          <a:bodyPr wrap="square">
            <a:spAutoFit/>
          </a:bodyPr>
          <a:lstStyle/>
          <a:p>
            <a:r>
              <a:rPr lang="en-US" sz="1100" dirty="0"/>
              <a:t>https://www.genomenon.com/mastermind-variant-interpretation-cards-download/</a:t>
            </a:r>
          </a:p>
        </p:txBody>
      </p:sp>
    </p:spTree>
    <p:custDataLst>
      <p:tags r:id="rId1"/>
    </p:custDataLst>
    <p:extLst>
      <p:ext uri="{BB962C8B-B14F-4D97-AF65-F5344CB8AC3E}">
        <p14:creationId xmlns:p14="http://schemas.microsoft.com/office/powerpoint/2010/main" val="184114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1E3B-5D38-64CE-F03C-57165870AD17}"/>
              </a:ext>
            </a:extLst>
          </p:cNvPr>
          <p:cNvSpPr>
            <a:spLocks noGrp="1"/>
          </p:cNvSpPr>
          <p:nvPr>
            <p:ph type="title"/>
          </p:nvPr>
        </p:nvSpPr>
        <p:spPr>
          <a:xfrm>
            <a:off x="2182818" y="0"/>
            <a:ext cx="7826375" cy="680240"/>
          </a:xfrm>
        </p:spPr>
        <p:txBody>
          <a:bodyPr/>
          <a:lstStyle/>
          <a:p>
            <a:r>
              <a:rPr lang="en-US" dirty="0"/>
              <a:t>PM3/BP2</a:t>
            </a:r>
          </a:p>
        </p:txBody>
      </p:sp>
      <p:sp>
        <p:nvSpPr>
          <p:cNvPr id="3" name="Content Placeholder 2">
            <a:extLst>
              <a:ext uri="{FF2B5EF4-FFF2-40B4-BE49-F238E27FC236}">
                <a16:creationId xmlns:a16="http://schemas.microsoft.com/office/drawing/2014/main" id="{8FE896C8-E76E-2AF2-743E-E5B0B12A19C4}"/>
              </a:ext>
            </a:extLst>
          </p:cNvPr>
          <p:cNvSpPr>
            <a:spLocks noGrp="1"/>
          </p:cNvSpPr>
          <p:nvPr>
            <p:ph idx="1"/>
          </p:nvPr>
        </p:nvSpPr>
        <p:spPr>
          <a:xfrm>
            <a:off x="2161153" y="834162"/>
            <a:ext cx="7823200" cy="665431"/>
          </a:xfrm>
        </p:spPr>
        <p:txBody>
          <a:bodyPr/>
          <a:lstStyle/>
          <a:p>
            <a:r>
              <a:rPr lang="en-US" sz="2000" dirty="0"/>
              <a:t>Patient presents with Familial Hypercholesterolemia (AD)</a:t>
            </a:r>
          </a:p>
        </p:txBody>
      </p:sp>
      <p:sp>
        <p:nvSpPr>
          <p:cNvPr id="4" name="Rounded Rectangle 3">
            <a:extLst>
              <a:ext uri="{FF2B5EF4-FFF2-40B4-BE49-F238E27FC236}">
                <a16:creationId xmlns:a16="http://schemas.microsoft.com/office/drawing/2014/main" id="{36350EB3-14BB-31D7-DC8E-4982D3754C3E}"/>
              </a:ext>
            </a:extLst>
          </p:cNvPr>
          <p:cNvSpPr/>
          <p:nvPr/>
        </p:nvSpPr>
        <p:spPr>
          <a:xfrm>
            <a:off x="3248191" y="1873601"/>
            <a:ext cx="5370163" cy="199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1EFFE57-6B84-72A5-D15A-84BD92F77522}"/>
              </a:ext>
            </a:extLst>
          </p:cNvPr>
          <p:cNvSpPr/>
          <p:nvPr/>
        </p:nvSpPr>
        <p:spPr>
          <a:xfrm>
            <a:off x="3248191" y="2509161"/>
            <a:ext cx="5370163" cy="19979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4EDEFA-2261-4478-B301-9E7745E0DE22}"/>
              </a:ext>
            </a:extLst>
          </p:cNvPr>
          <p:cNvSpPr txBox="1"/>
          <p:nvPr/>
        </p:nvSpPr>
        <p:spPr>
          <a:xfrm>
            <a:off x="2252426" y="1819608"/>
            <a:ext cx="867905" cy="307777"/>
          </a:xfrm>
          <a:prstGeom prst="rect">
            <a:avLst/>
          </a:prstGeom>
          <a:noFill/>
          <a:ln w="19050">
            <a:noFill/>
          </a:ln>
        </p:spPr>
        <p:txBody>
          <a:bodyPr wrap="square" rtlCol="0">
            <a:spAutoFit/>
          </a:bodyPr>
          <a:lstStyle/>
          <a:p>
            <a:r>
              <a:rPr lang="en-US" sz="1400" b="1" dirty="0"/>
              <a:t>Allele 1</a:t>
            </a:r>
          </a:p>
        </p:txBody>
      </p:sp>
      <p:sp>
        <p:nvSpPr>
          <p:cNvPr id="7" name="TextBox 6">
            <a:extLst>
              <a:ext uri="{FF2B5EF4-FFF2-40B4-BE49-F238E27FC236}">
                <a16:creationId xmlns:a16="http://schemas.microsoft.com/office/drawing/2014/main" id="{B17C2114-4BFA-1A83-C102-4D7B6692FC00}"/>
              </a:ext>
            </a:extLst>
          </p:cNvPr>
          <p:cNvSpPr txBox="1"/>
          <p:nvPr/>
        </p:nvSpPr>
        <p:spPr>
          <a:xfrm>
            <a:off x="2252426" y="2455168"/>
            <a:ext cx="867905" cy="307777"/>
          </a:xfrm>
          <a:prstGeom prst="rect">
            <a:avLst/>
          </a:prstGeom>
          <a:noFill/>
          <a:ln w="19050">
            <a:noFill/>
          </a:ln>
        </p:spPr>
        <p:txBody>
          <a:bodyPr wrap="square" rtlCol="0">
            <a:spAutoFit/>
          </a:bodyPr>
          <a:lstStyle/>
          <a:p>
            <a:r>
              <a:rPr lang="en-US" sz="1400" b="1" dirty="0"/>
              <a:t>Allele 2</a:t>
            </a:r>
          </a:p>
        </p:txBody>
      </p:sp>
      <p:cxnSp>
        <p:nvCxnSpPr>
          <p:cNvPr id="9" name="Straight Connector 8">
            <a:extLst>
              <a:ext uri="{FF2B5EF4-FFF2-40B4-BE49-F238E27FC236}">
                <a16:creationId xmlns:a16="http://schemas.microsoft.com/office/drawing/2014/main" id="{2FE01E4C-717F-9E7E-5FA6-B36124EF45FE}"/>
              </a:ext>
            </a:extLst>
          </p:cNvPr>
          <p:cNvCxnSpPr>
            <a:cxnSpLocks/>
          </p:cNvCxnSpPr>
          <p:nvPr/>
        </p:nvCxnSpPr>
        <p:spPr>
          <a:xfrm>
            <a:off x="3786752"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09BCBE-5681-2D9A-E56E-040F2E556619}"/>
              </a:ext>
            </a:extLst>
          </p:cNvPr>
          <p:cNvSpPr txBox="1"/>
          <p:nvPr/>
        </p:nvSpPr>
        <p:spPr>
          <a:xfrm>
            <a:off x="3714431" y="1412652"/>
            <a:ext cx="1180455" cy="307777"/>
          </a:xfrm>
          <a:prstGeom prst="rect">
            <a:avLst/>
          </a:prstGeom>
          <a:noFill/>
          <a:ln w="19050">
            <a:noFill/>
          </a:ln>
        </p:spPr>
        <p:txBody>
          <a:bodyPr wrap="square" rtlCol="0">
            <a:spAutoFit/>
          </a:bodyPr>
          <a:lstStyle/>
          <a:p>
            <a:r>
              <a:rPr lang="en-US" sz="1400" dirty="0"/>
              <a:t>p.Cys82Ter</a:t>
            </a:r>
          </a:p>
        </p:txBody>
      </p:sp>
      <p:cxnSp>
        <p:nvCxnSpPr>
          <p:cNvPr id="12" name="Straight Connector 11">
            <a:extLst>
              <a:ext uri="{FF2B5EF4-FFF2-40B4-BE49-F238E27FC236}">
                <a16:creationId xmlns:a16="http://schemas.microsoft.com/office/drawing/2014/main" id="{6F28D19A-C034-52F1-8027-ADAABEA2524A}"/>
              </a:ext>
            </a:extLst>
          </p:cNvPr>
          <p:cNvCxnSpPr>
            <a:cxnSpLocks/>
          </p:cNvCxnSpPr>
          <p:nvPr/>
        </p:nvCxnSpPr>
        <p:spPr>
          <a:xfrm>
            <a:off x="6152828"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06A774-E433-13A5-7EC6-2347E006329F}"/>
              </a:ext>
            </a:extLst>
          </p:cNvPr>
          <p:cNvSpPr txBox="1"/>
          <p:nvPr/>
        </p:nvSpPr>
        <p:spPr>
          <a:xfrm>
            <a:off x="6080502" y="1412652"/>
            <a:ext cx="1356102" cy="307777"/>
          </a:xfrm>
          <a:prstGeom prst="rect">
            <a:avLst/>
          </a:prstGeom>
          <a:noFill/>
          <a:ln w="19050">
            <a:noFill/>
          </a:ln>
        </p:spPr>
        <p:txBody>
          <a:bodyPr wrap="square" rtlCol="0">
            <a:spAutoFit/>
          </a:bodyPr>
          <a:lstStyle/>
          <a:p>
            <a:r>
              <a:rPr lang="en-US" sz="1400" dirty="0"/>
              <a:t>p.Asp263Ala</a:t>
            </a:r>
          </a:p>
        </p:txBody>
      </p:sp>
      <p:sp>
        <p:nvSpPr>
          <p:cNvPr id="14" name="Content Placeholder 2">
            <a:extLst>
              <a:ext uri="{FF2B5EF4-FFF2-40B4-BE49-F238E27FC236}">
                <a16:creationId xmlns:a16="http://schemas.microsoft.com/office/drawing/2014/main" id="{27B19D9A-5FD7-5C71-F710-FA0D14ED62CA}"/>
              </a:ext>
            </a:extLst>
          </p:cNvPr>
          <p:cNvSpPr txBox="1">
            <a:spLocks/>
          </p:cNvSpPr>
          <p:nvPr/>
        </p:nvSpPr>
        <p:spPr bwMode="auto">
          <a:xfrm>
            <a:off x="2161153" y="5163354"/>
            <a:ext cx="7823200" cy="76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endParaRPr lang="en-US" sz="2000" dirty="0"/>
          </a:p>
        </p:txBody>
      </p:sp>
      <p:sp>
        <p:nvSpPr>
          <p:cNvPr id="43" name="TextBox 42">
            <a:extLst>
              <a:ext uri="{FF2B5EF4-FFF2-40B4-BE49-F238E27FC236}">
                <a16:creationId xmlns:a16="http://schemas.microsoft.com/office/drawing/2014/main" id="{BDEDEF69-4F46-ADC0-873D-F4A194F07340}"/>
              </a:ext>
            </a:extLst>
          </p:cNvPr>
          <p:cNvSpPr txBox="1"/>
          <p:nvPr/>
        </p:nvSpPr>
        <p:spPr>
          <a:xfrm>
            <a:off x="1783600" y="1486502"/>
            <a:ext cx="867905" cy="307777"/>
          </a:xfrm>
          <a:prstGeom prst="rect">
            <a:avLst/>
          </a:prstGeom>
          <a:noFill/>
          <a:ln w="19050">
            <a:noFill/>
          </a:ln>
        </p:spPr>
        <p:txBody>
          <a:bodyPr wrap="square" rtlCol="0">
            <a:spAutoFit/>
          </a:bodyPr>
          <a:lstStyle/>
          <a:p>
            <a:r>
              <a:rPr lang="en-US" sz="1400" b="1" dirty="0"/>
              <a:t>LDLR</a:t>
            </a:r>
          </a:p>
        </p:txBody>
      </p:sp>
    </p:spTree>
    <p:custDataLst>
      <p:tags r:id="rId1"/>
    </p:custDataLst>
    <p:extLst>
      <p:ext uri="{BB962C8B-B14F-4D97-AF65-F5344CB8AC3E}">
        <p14:creationId xmlns:p14="http://schemas.microsoft.com/office/powerpoint/2010/main" val="1978408173"/>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1E3B-5D38-64CE-F03C-57165870AD17}"/>
              </a:ext>
            </a:extLst>
          </p:cNvPr>
          <p:cNvSpPr>
            <a:spLocks noGrp="1"/>
          </p:cNvSpPr>
          <p:nvPr>
            <p:ph type="title"/>
          </p:nvPr>
        </p:nvSpPr>
        <p:spPr>
          <a:xfrm>
            <a:off x="2182818" y="0"/>
            <a:ext cx="7826375" cy="680240"/>
          </a:xfrm>
        </p:spPr>
        <p:txBody>
          <a:bodyPr/>
          <a:lstStyle/>
          <a:p>
            <a:r>
              <a:rPr lang="en-US" dirty="0"/>
              <a:t>PM3/BP2</a:t>
            </a:r>
          </a:p>
        </p:txBody>
      </p:sp>
      <p:sp>
        <p:nvSpPr>
          <p:cNvPr id="3" name="Content Placeholder 2">
            <a:extLst>
              <a:ext uri="{FF2B5EF4-FFF2-40B4-BE49-F238E27FC236}">
                <a16:creationId xmlns:a16="http://schemas.microsoft.com/office/drawing/2014/main" id="{8FE896C8-E76E-2AF2-743E-E5B0B12A19C4}"/>
              </a:ext>
            </a:extLst>
          </p:cNvPr>
          <p:cNvSpPr>
            <a:spLocks noGrp="1"/>
          </p:cNvSpPr>
          <p:nvPr>
            <p:ph idx="1"/>
          </p:nvPr>
        </p:nvSpPr>
        <p:spPr>
          <a:xfrm>
            <a:off x="2161153" y="834162"/>
            <a:ext cx="7823200" cy="665431"/>
          </a:xfrm>
        </p:spPr>
        <p:txBody>
          <a:bodyPr/>
          <a:lstStyle/>
          <a:p>
            <a:r>
              <a:rPr lang="en-US" sz="2000" dirty="0"/>
              <a:t>Patient presents with Familial Hypercholesterolemia</a:t>
            </a:r>
          </a:p>
        </p:txBody>
      </p:sp>
      <p:sp>
        <p:nvSpPr>
          <p:cNvPr id="4" name="Rounded Rectangle 3">
            <a:extLst>
              <a:ext uri="{FF2B5EF4-FFF2-40B4-BE49-F238E27FC236}">
                <a16:creationId xmlns:a16="http://schemas.microsoft.com/office/drawing/2014/main" id="{36350EB3-14BB-31D7-DC8E-4982D3754C3E}"/>
              </a:ext>
            </a:extLst>
          </p:cNvPr>
          <p:cNvSpPr/>
          <p:nvPr/>
        </p:nvSpPr>
        <p:spPr>
          <a:xfrm>
            <a:off x="3248191" y="1873601"/>
            <a:ext cx="5370163" cy="199793"/>
          </a:xfrm>
          <a:prstGeom prst="roundRect">
            <a:avLst/>
          </a:prstGeom>
          <a:solidFill>
            <a:schemeClr val="accent1">
              <a:alpha val="2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1EFFE57-6B84-72A5-D15A-84BD92F77522}"/>
              </a:ext>
            </a:extLst>
          </p:cNvPr>
          <p:cNvSpPr/>
          <p:nvPr/>
        </p:nvSpPr>
        <p:spPr>
          <a:xfrm>
            <a:off x="3248191" y="2509161"/>
            <a:ext cx="5370163" cy="199793"/>
          </a:xfrm>
          <a:prstGeom prst="roundRect">
            <a:avLst/>
          </a:prstGeom>
          <a:solidFill>
            <a:schemeClr val="accent4">
              <a:alpha val="20000"/>
            </a:schemeClr>
          </a:solidFill>
          <a:ln>
            <a:solidFill>
              <a:schemeClr val="accent4">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4EDEFA-2261-4478-B301-9E7745E0DE22}"/>
              </a:ext>
            </a:extLst>
          </p:cNvPr>
          <p:cNvSpPr txBox="1"/>
          <p:nvPr/>
        </p:nvSpPr>
        <p:spPr>
          <a:xfrm>
            <a:off x="2252426" y="1819608"/>
            <a:ext cx="867905" cy="307777"/>
          </a:xfrm>
          <a:prstGeom prst="rect">
            <a:avLst/>
          </a:prstGeom>
          <a:noFill/>
          <a:ln w="19050">
            <a:noFill/>
          </a:ln>
        </p:spPr>
        <p:txBody>
          <a:bodyPr wrap="square" rtlCol="0">
            <a:spAutoFit/>
          </a:bodyPr>
          <a:lstStyle/>
          <a:p>
            <a:r>
              <a:rPr lang="en-US" sz="1400" b="1" dirty="0"/>
              <a:t>Allele 1</a:t>
            </a:r>
          </a:p>
        </p:txBody>
      </p:sp>
      <p:sp>
        <p:nvSpPr>
          <p:cNvPr id="7" name="TextBox 6">
            <a:extLst>
              <a:ext uri="{FF2B5EF4-FFF2-40B4-BE49-F238E27FC236}">
                <a16:creationId xmlns:a16="http://schemas.microsoft.com/office/drawing/2014/main" id="{B17C2114-4BFA-1A83-C102-4D7B6692FC00}"/>
              </a:ext>
            </a:extLst>
          </p:cNvPr>
          <p:cNvSpPr txBox="1"/>
          <p:nvPr/>
        </p:nvSpPr>
        <p:spPr>
          <a:xfrm>
            <a:off x="2252426" y="2455168"/>
            <a:ext cx="867905" cy="307777"/>
          </a:xfrm>
          <a:prstGeom prst="rect">
            <a:avLst/>
          </a:prstGeom>
          <a:noFill/>
          <a:ln w="19050">
            <a:noFill/>
          </a:ln>
        </p:spPr>
        <p:txBody>
          <a:bodyPr wrap="square" rtlCol="0">
            <a:spAutoFit/>
          </a:bodyPr>
          <a:lstStyle/>
          <a:p>
            <a:r>
              <a:rPr lang="en-US" sz="1400" b="1" dirty="0"/>
              <a:t>Allele 2</a:t>
            </a:r>
          </a:p>
        </p:txBody>
      </p:sp>
      <p:cxnSp>
        <p:nvCxnSpPr>
          <p:cNvPr id="9" name="Straight Connector 8">
            <a:extLst>
              <a:ext uri="{FF2B5EF4-FFF2-40B4-BE49-F238E27FC236}">
                <a16:creationId xmlns:a16="http://schemas.microsoft.com/office/drawing/2014/main" id="{2FE01E4C-717F-9E7E-5FA6-B36124EF45FE}"/>
              </a:ext>
            </a:extLst>
          </p:cNvPr>
          <p:cNvCxnSpPr>
            <a:cxnSpLocks/>
          </p:cNvCxnSpPr>
          <p:nvPr/>
        </p:nvCxnSpPr>
        <p:spPr>
          <a:xfrm>
            <a:off x="3786752"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09BCBE-5681-2D9A-E56E-040F2E556619}"/>
              </a:ext>
            </a:extLst>
          </p:cNvPr>
          <p:cNvSpPr txBox="1"/>
          <p:nvPr/>
        </p:nvSpPr>
        <p:spPr>
          <a:xfrm>
            <a:off x="3714431" y="1412652"/>
            <a:ext cx="1180455" cy="307777"/>
          </a:xfrm>
          <a:prstGeom prst="rect">
            <a:avLst/>
          </a:prstGeom>
          <a:noFill/>
          <a:ln w="19050">
            <a:noFill/>
          </a:ln>
        </p:spPr>
        <p:txBody>
          <a:bodyPr wrap="square" rtlCol="0">
            <a:spAutoFit/>
          </a:bodyPr>
          <a:lstStyle/>
          <a:p>
            <a:r>
              <a:rPr lang="en-US" sz="1400" dirty="0">
                <a:solidFill>
                  <a:schemeClr val="bg1">
                    <a:lumMod val="65000"/>
                  </a:schemeClr>
                </a:solidFill>
              </a:rPr>
              <a:t>p.Cys82Ter</a:t>
            </a:r>
          </a:p>
        </p:txBody>
      </p:sp>
      <p:cxnSp>
        <p:nvCxnSpPr>
          <p:cNvPr id="12" name="Straight Connector 11">
            <a:extLst>
              <a:ext uri="{FF2B5EF4-FFF2-40B4-BE49-F238E27FC236}">
                <a16:creationId xmlns:a16="http://schemas.microsoft.com/office/drawing/2014/main" id="{6F28D19A-C034-52F1-8027-ADAABEA2524A}"/>
              </a:ext>
            </a:extLst>
          </p:cNvPr>
          <p:cNvCxnSpPr>
            <a:cxnSpLocks/>
          </p:cNvCxnSpPr>
          <p:nvPr/>
        </p:nvCxnSpPr>
        <p:spPr>
          <a:xfrm>
            <a:off x="6152828"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06A774-E433-13A5-7EC6-2347E006329F}"/>
              </a:ext>
            </a:extLst>
          </p:cNvPr>
          <p:cNvSpPr txBox="1"/>
          <p:nvPr/>
        </p:nvSpPr>
        <p:spPr>
          <a:xfrm>
            <a:off x="6080502" y="1412652"/>
            <a:ext cx="1356102" cy="307777"/>
          </a:xfrm>
          <a:prstGeom prst="rect">
            <a:avLst/>
          </a:prstGeom>
          <a:noFill/>
          <a:ln w="19050">
            <a:noFill/>
          </a:ln>
        </p:spPr>
        <p:txBody>
          <a:bodyPr wrap="square" rtlCol="0">
            <a:spAutoFit/>
          </a:bodyPr>
          <a:lstStyle/>
          <a:p>
            <a:r>
              <a:rPr lang="en-US" sz="1400" dirty="0">
                <a:solidFill>
                  <a:schemeClr val="bg1">
                    <a:lumMod val="65000"/>
                  </a:schemeClr>
                </a:solidFill>
              </a:rPr>
              <a:t>p.Asp263Ala</a:t>
            </a:r>
          </a:p>
        </p:txBody>
      </p:sp>
      <p:sp>
        <p:nvSpPr>
          <p:cNvPr id="27" name="Rounded Rectangle 26">
            <a:extLst>
              <a:ext uri="{FF2B5EF4-FFF2-40B4-BE49-F238E27FC236}">
                <a16:creationId xmlns:a16="http://schemas.microsoft.com/office/drawing/2014/main" id="{0DF88C14-ED0C-4491-8C02-25D2B4665811}"/>
              </a:ext>
            </a:extLst>
          </p:cNvPr>
          <p:cNvSpPr/>
          <p:nvPr/>
        </p:nvSpPr>
        <p:spPr>
          <a:xfrm>
            <a:off x="3248191" y="3443632"/>
            <a:ext cx="5370163" cy="199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BD13D49-B2CE-1AC3-84EA-159578555E20}"/>
              </a:ext>
            </a:extLst>
          </p:cNvPr>
          <p:cNvSpPr/>
          <p:nvPr/>
        </p:nvSpPr>
        <p:spPr>
          <a:xfrm>
            <a:off x="3248191" y="4079192"/>
            <a:ext cx="5370163" cy="19979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CA9398-B127-79C2-D2FA-3224B735DF26}"/>
              </a:ext>
            </a:extLst>
          </p:cNvPr>
          <p:cNvSpPr txBox="1"/>
          <p:nvPr/>
        </p:nvSpPr>
        <p:spPr>
          <a:xfrm>
            <a:off x="2252426" y="3389639"/>
            <a:ext cx="867905" cy="307777"/>
          </a:xfrm>
          <a:prstGeom prst="rect">
            <a:avLst/>
          </a:prstGeom>
          <a:noFill/>
          <a:ln w="19050">
            <a:noFill/>
          </a:ln>
        </p:spPr>
        <p:txBody>
          <a:bodyPr wrap="square" rtlCol="0">
            <a:spAutoFit/>
          </a:bodyPr>
          <a:lstStyle/>
          <a:p>
            <a:r>
              <a:rPr lang="en-US" sz="1400" b="1" dirty="0"/>
              <a:t>Allele 1</a:t>
            </a:r>
          </a:p>
        </p:txBody>
      </p:sp>
      <p:sp>
        <p:nvSpPr>
          <p:cNvPr id="30" name="TextBox 29">
            <a:extLst>
              <a:ext uri="{FF2B5EF4-FFF2-40B4-BE49-F238E27FC236}">
                <a16:creationId xmlns:a16="http://schemas.microsoft.com/office/drawing/2014/main" id="{6A144F18-02DE-C865-F8B4-B318C8A912FD}"/>
              </a:ext>
            </a:extLst>
          </p:cNvPr>
          <p:cNvSpPr txBox="1"/>
          <p:nvPr/>
        </p:nvSpPr>
        <p:spPr>
          <a:xfrm>
            <a:off x="2252426" y="4025199"/>
            <a:ext cx="867905" cy="307777"/>
          </a:xfrm>
          <a:prstGeom prst="rect">
            <a:avLst/>
          </a:prstGeom>
          <a:noFill/>
          <a:ln w="19050">
            <a:noFill/>
          </a:ln>
        </p:spPr>
        <p:txBody>
          <a:bodyPr wrap="square" rtlCol="0">
            <a:spAutoFit/>
          </a:bodyPr>
          <a:lstStyle/>
          <a:p>
            <a:r>
              <a:rPr lang="en-US" sz="1400" b="1" dirty="0"/>
              <a:t>Allele 2</a:t>
            </a:r>
          </a:p>
        </p:txBody>
      </p:sp>
      <p:cxnSp>
        <p:nvCxnSpPr>
          <p:cNvPr id="31" name="Straight Connector 30">
            <a:extLst>
              <a:ext uri="{FF2B5EF4-FFF2-40B4-BE49-F238E27FC236}">
                <a16:creationId xmlns:a16="http://schemas.microsoft.com/office/drawing/2014/main" id="{85A8BFF8-D5AA-1B1B-5D87-D3B95AC1D2B7}"/>
              </a:ext>
            </a:extLst>
          </p:cNvPr>
          <p:cNvCxnSpPr>
            <a:cxnSpLocks/>
          </p:cNvCxnSpPr>
          <p:nvPr/>
        </p:nvCxnSpPr>
        <p:spPr>
          <a:xfrm>
            <a:off x="3786752" y="3290460"/>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72D7714-A991-0279-953D-5CC079B02D42}"/>
              </a:ext>
            </a:extLst>
          </p:cNvPr>
          <p:cNvSpPr txBox="1"/>
          <p:nvPr/>
        </p:nvSpPr>
        <p:spPr>
          <a:xfrm>
            <a:off x="3714431" y="2982683"/>
            <a:ext cx="1180455" cy="307777"/>
          </a:xfrm>
          <a:prstGeom prst="rect">
            <a:avLst/>
          </a:prstGeom>
          <a:noFill/>
          <a:ln w="19050">
            <a:noFill/>
          </a:ln>
        </p:spPr>
        <p:txBody>
          <a:bodyPr wrap="square" rtlCol="0">
            <a:spAutoFit/>
          </a:bodyPr>
          <a:lstStyle/>
          <a:p>
            <a:r>
              <a:rPr lang="en-US" sz="1400" dirty="0"/>
              <a:t>p.Cys82Ter</a:t>
            </a:r>
          </a:p>
        </p:txBody>
      </p:sp>
      <p:cxnSp>
        <p:nvCxnSpPr>
          <p:cNvPr id="33" name="Straight Connector 32">
            <a:extLst>
              <a:ext uri="{FF2B5EF4-FFF2-40B4-BE49-F238E27FC236}">
                <a16:creationId xmlns:a16="http://schemas.microsoft.com/office/drawing/2014/main" id="{7AC1D927-46AE-C652-9206-A823A12FBDF7}"/>
              </a:ext>
            </a:extLst>
          </p:cNvPr>
          <p:cNvCxnSpPr>
            <a:cxnSpLocks/>
          </p:cNvCxnSpPr>
          <p:nvPr/>
        </p:nvCxnSpPr>
        <p:spPr>
          <a:xfrm>
            <a:off x="6152828" y="3922568"/>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531B919-8A8C-9A09-A937-9A183C83DDB9}"/>
              </a:ext>
            </a:extLst>
          </p:cNvPr>
          <p:cNvSpPr txBox="1"/>
          <p:nvPr/>
        </p:nvSpPr>
        <p:spPr>
          <a:xfrm>
            <a:off x="6080502" y="3614791"/>
            <a:ext cx="1356102" cy="307777"/>
          </a:xfrm>
          <a:prstGeom prst="rect">
            <a:avLst/>
          </a:prstGeom>
          <a:noFill/>
          <a:ln w="19050">
            <a:noFill/>
          </a:ln>
        </p:spPr>
        <p:txBody>
          <a:bodyPr wrap="square" rtlCol="0">
            <a:spAutoFit/>
          </a:bodyPr>
          <a:lstStyle/>
          <a:p>
            <a:r>
              <a:rPr lang="en-US" sz="1400" dirty="0"/>
              <a:t>p.Asp263Ala</a:t>
            </a:r>
          </a:p>
        </p:txBody>
      </p:sp>
      <p:sp>
        <p:nvSpPr>
          <p:cNvPr id="43" name="TextBox 42">
            <a:extLst>
              <a:ext uri="{FF2B5EF4-FFF2-40B4-BE49-F238E27FC236}">
                <a16:creationId xmlns:a16="http://schemas.microsoft.com/office/drawing/2014/main" id="{529ED8AE-91DB-7C8C-E8C3-AA76BE2C3319}"/>
              </a:ext>
            </a:extLst>
          </p:cNvPr>
          <p:cNvSpPr txBox="1"/>
          <p:nvPr/>
        </p:nvSpPr>
        <p:spPr>
          <a:xfrm>
            <a:off x="1783600" y="1486502"/>
            <a:ext cx="867905" cy="307777"/>
          </a:xfrm>
          <a:prstGeom prst="rect">
            <a:avLst/>
          </a:prstGeom>
          <a:noFill/>
          <a:ln w="19050">
            <a:noFill/>
          </a:ln>
        </p:spPr>
        <p:txBody>
          <a:bodyPr wrap="square" rtlCol="0">
            <a:spAutoFit/>
          </a:bodyPr>
          <a:lstStyle/>
          <a:p>
            <a:r>
              <a:rPr lang="en-US" sz="1400" b="1" dirty="0"/>
              <a:t>LDLR</a:t>
            </a:r>
          </a:p>
        </p:txBody>
      </p:sp>
    </p:spTree>
    <p:custDataLst>
      <p:tags r:id="rId1"/>
    </p:custDataLst>
    <p:extLst>
      <p:ext uri="{BB962C8B-B14F-4D97-AF65-F5344CB8AC3E}">
        <p14:creationId xmlns:p14="http://schemas.microsoft.com/office/powerpoint/2010/main" val="2375770579"/>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1E3B-5D38-64CE-F03C-57165870AD17}"/>
              </a:ext>
            </a:extLst>
          </p:cNvPr>
          <p:cNvSpPr>
            <a:spLocks noGrp="1"/>
          </p:cNvSpPr>
          <p:nvPr>
            <p:ph type="title"/>
          </p:nvPr>
        </p:nvSpPr>
        <p:spPr>
          <a:xfrm>
            <a:off x="2182818" y="0"/>
            <a:ext cx="7826375" cy="680240"/>
          </a:xfrm>
        </p:spPr>
        <p:txBody>
          <a:bodyPr/>
          <a:lstStyle/>
          <a:p>
            <a:r>
              <a:rPr lang="en-US" dirty="0"/>
              <a:t>PM3/BP2</a:t>
            </a:r>
          </a:p>
        </p:txBody>
      </p:sp>
      <p:sp>
        <p:nvSpPr>
          <p:cNvPr id="3" name="Content Placeholder 2">
            <a:extLst>
              <a:ext uri="{FF2B5EF4-FFF2-40B4-BE49-F238E27FC236}">
                <a16:creationId xmlns:a16="http://schemas.microsoft.com/office/drawing/2014/main" id="{8FE896C8-E76E-2AF2-743E-E5B0B12A19C4}"/>
              </a:ext>
            </a:extLst>
          </p:cNvPr>
          <p:cNvSpPr>
            <a:spLocks noGrp="1"/>
          </p:cNvSpPr>
          <p:nvPr>
            <p:ph idx="1"/>
          </p:nvPr>
        </p:nvSpPr>
        <p:spPr>
          <a:xfrm>
            <a:off x="2161153" y="834162"/>
            <a:ext cx="7823200" cy="665431"/>
          </a:xfrm>
        </p:spPr>
        <p:txBody>
          <a:bodyPr/>
          <a:lstStyle/>
          <a:p>
            <a:r>
              <a:rPr lang="en-US" sz="2000" dirty="0"/>
              <a:t>Patient presents with HoFH</a:t>
            </a:r>
          </a:p>
        </p:txBody>
      </p:sp>
      <p:sp>
        <p:nvSpPr>
          <p:cNvPr id="4" name="Rounded Rectangle 3">
            <a:extLst>
              <a:ext uri="{FF2B5EF4-FFF2-40B4-BE49-F238E27FC236}">
                <a16:creationId xmlns:a16="http://schemas.microsoft.com/office/drawing/2014/main" id="{36350EB3-14BB-31D7-DC8E-4982D3754C3E}"/>
              </a:ext>
            </a:extLst>
          </p:cNvPr>
          <p:cNvSpPr/>
          <p:nvPr/>
        </p:nvSpPr>
        <p:spPr>
          <a:xfrm>
            <a:off x="3248191" y="1873601"/>
            <a:ext cx="5370163" cy="199793"/>
          </a:xfrm>
          <a:prstGeom prst="roundRect">
            <a:avLst/>
          </a:prstGeom>
          <a:solidFill>
            <a:schemeClr val="accent1">
              <a:alpha val="2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1EFFE57-6B84-72A5-D15A-84BD92F77522}"/>
              </a:ext>
            </a:extLst>
          </p:cNvPr>
          <p:cNvSpPr/>
          <p:nvPr/>
        </p:nvSpPr>
        <p:spPr>
          <a:xfrm>
            <a:off x="3248191" y="2509161"/>
            <a:ext cx="5370163" cy="199793"/>
          </a:xfrm>
          <a:prstGeom prst="roundRect">
            <a:avLst/>
          </a:prstGeom>
          <a:solidFill>
            <a:schemeClr val="accent4">
              <a:alpha val="20000"/>
            </a:schemeClr>
          </a:solidFill>
          <a:ln>
            <a:solidFill>
              <a:schemeClr val="accent4">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4EDEFA-2261-4478-B301-9E7745E0DE22}"/>
              </a:ext>
            </a:extLst>
          </p:cNvPr>
          <p:cNvSpPr txBox="1"/>
          <p:nvPr/>
        </p:nvSpPr>
        <p:spPr>
          <a:xfrm>
            <a:off x="2252426" y="1819608"/>
            <a:ext cx="867905" cy="307777"/>
          </a:xfrm>
          <a:prstGeom prst="rect">
            <a:avLst/>
          </a:prstGeom>
          <a:noFill/>
          <a:ln w="19050">
            <a:noFill/>
          </a:ln>
        </p:spPr>
        <p:txBody>
          <a:bodyPr wrap="square" rtlCol="0">
            <a:spAutoFit/>
          </a:bodyPr>
          <a:lstStyle/>
          <a:p>
            <a:r>
              <a:rPr lang="en-US" sz="1400" b="1" dirty="0"/>
              <a:t>Allele 1</a:t>
            </a:r>
          </a:p>
        </p:txBody>
      </p:sp>
      <p:sp>
        <p:nvSpPr>
          <p:cNvPr id="7" name="TextBox 6">
            <a:extLst>
              <a:ext uri="{FF2B5EF4-FFF2-40B4-BE49-F238E27FC236}">
                <a16:creationId xmlns:a16="http://schemas.microsoft.com/office/drawing/2014/main" id="{B17C2114-4BFA-1A83-C102-4D7B6692FC00}"/>
              </a:ext>
            </a:extLst>
          </p:cNvPr>
          <p:cNvSpPr txBox="1"/>
          <p:nvPr/>
        </p:nvSpPr>
        <p:spPr>
          <a:xfrm>
            <a:off x="2252426" y="2455168"/>
            <a:ext cx="867905" cy="307777"/>
          </a:xfrm>
          <a:prstGeom prst="rect">
            <a:avLst/>
          </a:prstGeom>
          <a:noFill/>
          <a:ln w="19050">
            <a:noFill/>
          </a:ln>
        </p:spPr>
        <p:txBody>
          <a:bodyPr wrap="square" rtlCol="0">
            <a:spAutoFit/>
          </a:bodyPr>
          <a:lstStyle/>
          <a:p>
            <a:r>
              <a:rPr lang="en-US" sz="1400" b="1" dirty="0"/>
              <a:t>Allele 2</a:t>
            </a:r>
          </a:p>
        </p:txBody>
      </p:sp>
      <p:cxnSp>
        <p:nvCxnSpPr>
          <p:cNvPr id="9" name="Straight Connector 8">
            <a:extLst>
              <a:ext uri="{FF2B5EF4-FFF2-40B4-BE49-F238E27FC236}">
                <a16:creationId xmlns:a16="http://schemas.microsoft.com/office/drawing/2014/main" id="{2FE01E4C-717F-9E7E-5FA6-B36124EF45FE}"/>
              </a:ext>
            </a:extLst>
          </p:cNvPr>
          <p:cNvCxnSpPr>
            <a:cxnSpLocks/>
          </p:cNvCxnSpPr>
          <p:nvPr/>
        </p:nvCxnSpPr>
        <p:spPr>
          <a:xfrm>
            <a:off x="3786752"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09BCBE-5681-2D9A-E56E-040F2E556619}"/>
              </a:ext>
            </a:extLst>
          </p:cNvPr>
          <p:cNvSpPr txBox="1"/>
          <p:nvPr/>
        </p:nvSpPr>
        <p:spPr>
          <a:xfrm>
            <a:off x="3714431" y="1412652"/>
            <a:ext cx="1180455" cy="307777"/>
          </a:xfrm>
          <a:prstGeom prst="rect">
            <a:avLst/>
          </a:prstGeom>
          <a:noFill/>
          <a:ln w="19050">
            <a:noFill/>
          </a:ln>
        </p:spPr>
        <p:txBody>
          <a:bodyPr wrap="square" rtlCol="0">
            <a:spAutoFit/>
          </a:bodyPr>
          <a:lstStyle/>
          <a:p>
            <a:r>
              <a:rPr lang="en-US" sz="1400" dirty="0">
                <a:solidFill>
                  <a:schemeClr val="bg1">
                    <a:lumMod val="65000"/>
                  </a:schemeClr>
                </a:solidFill>
              </a:rPr>
              <a:t>p.Cys82Ter</a:t>
            </a:r>
          </a:p>
        </p:txBody>
      </p:sp>
      <p:cxnSp>
        <p:nvCxnSpPr>
          <p:cNvPr id="12" name="Straight Connector 11">
            <a:extLst>
              <a:ext uri="{FF2B5EF4-FFF2-40B4-BE49-F238E27FC236}">
                <a16:creationId xmlns:a16="http://schemas.microsoft.com/office/drawing/2014/main" id="{6F28D19A-C034-52F1-8027-ADAABEA2524A}"/>
              </a:ext>
            </a:extLst>
          </p:cNvPr>
          <p:cNvCxnSpPr>
            <a:cxnSpLocks/>
          </p:cNvCxnSpPr>
          <p:nvPr/>
        </p:nvCxnSpPr>
        <p:spPr>
          <a:xfrm>
            <a:off x="6152828" y="1720429"/>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06A774-E433-13A5-7EC6-2347E006329F}"/>
              </a:ext>
            </a:extLst>
          </p:cNvPr>
          <p:cNvSpPr txBox="1"/>
          <p:nvPr/>
        </p:nvSpPr>
        <p:spPr>
          <a:xfrm>
            <a:off x="6080502" y="1412652"/>
            <a:ext cx="1356102" cy="307777"/>
          </a:xfrm>
          <a:prstGeom prst="rect">
            <a:avLst/>
          </a:prstGeom>
          <a:noFill/>
          <a:ln w="19050">
            <a:noFill/>
          </a:ln>
        </p:spPr>
        <p:txBody>
          <a:bodyPr wrap="square" rtlCol="0">
            <a:spAutoFit/>
          </a:bodyPr>
          <a:lstStyle/>
          <a:p>
            <a:r>
              <a:rPr lang="en-US" sz="1400" dirty="0">
                <a:solidFill>
                  <a:schemeClr val="bg1">
                    <a:lumMod val="65000"/>
                  </a:schemeClr>
                </a:solidFill>
              </a:rPr>
              <a:t>p.Asp263Ala</a:t>
            </a:r>
          </a:p>
        </p:txBody>
      </p:sp>
      <p:sp>
        <p:nvSpPr>
          <p:cNvPr id="14" name="Content Placeholder 2">
            <a:extLst>
              <a:ext uri="{FF2B5EF4-FFF2-40B4-BE49-F238E27FC236}">
                <a16:creationId xmlns:a16="http://schemas.microsoft.com/office/drawing/2014/main" id="{27B19D9A-5FD7-5C71-F710-FA0D14ED62CA}"/>
              </a:ext>
            </a:extLst>
          </p:cNvPr>
          <p:cNvSpPr txBox="1">
            <a:spLocks/>
          </p:cNvSpPr>
          <p:nvPr/>
        </p:nvSpPr>
        <p:spPr bwMode="auto">
          <a:xfrm>
            <a:off x="2161153" y="5163354"/>
            <a:ext cx="7823200" cy="76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endParaRPr lang="en-US" sz="2000" dirty="0"/>
          </a:p>
        </p:txBody>
      </p:sp>
      <p:sp>
        <p:nvSpPr>
          <p:cNvPr id="27" name="Rounded Rectangle 26">
            <a:extLst>
              <a:ext uri="{FF2B5EF4-FFF2-40B4-BE49-F238E27FC236}">
                <a16:creationId xmlns:a16="http://schemas.microsoft.com/office/drawing/2014/main" id="{0DF88C14-ED0C-4491-8C02-25D2B4665811}"/>
              </a:ext>
            </a:extLst>
          </p:cNvPr>
          <p:cNvSpPr/>
          <p:nvPr/>
        </p:nvSpPr>
        <p:spPr>
          <a:xfrm>
            <a:off x="3248191" y="3443632"/>
            <a:ext cx="5370163" cy="199793"/>
          </a:xfrm>
          <a:prstGeom prst="roundRect">
            <a:avLst/>
          </a:prstGeom>
          <a:solidFill>
            <a:schemeClr val="accent1">
              <a:alpha val="2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BD13D49-B2CE-1AC3-84EA-159578555E20}"/>
              </a:ext>
            </a:extLst>
          </p:cNvPr>
          <p:cNvSpPr/>
          <p:nvPr/>
        </p:nvSpPr>
        <p:spPr>
          <a:xfrm>
            <a:off x="3248191" y="4079192"/>
            <a:ext cx="5370163" cy="199793"/>
          </a:xfrm>
          <a:prstGeom prst="roundRect">
            <a:avLst/>
          </a:prstGeom>
          <a:solidFill>
            <a:schemeClr val="accent4">
              <a:alpha val="20000"/>
            </a:schemeClr>
          </a:solidFill>
          <a:ln>
            <a:solidFill>
              <a:schemeClr val="accent4">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CA9398-B127-79C2-D2FA-3224B735DF26}"/>
              </a:ext>
            </a:extLst>
          </p:cNvPr>
          <p:cNvSpPr txBox="1"/>
          <p:nvPr/>
        </p:nvSpPr>
        <p:spPr>
          <a:xfrm>
            <a:off x="2252426" y="3389639"/>
            <a:ext cx="867905" cy="307777"/>
          </a:xfrm>
          <a:prstGeom prst="rect">
            <a:avLst/>
          </a:prstGeom>
          <a:noFill/>
          <a:ln w="19050">
            <a:noFill/>
          </a:ln>
        </p:spPr>
        <p:txBody>
          <a:bodyPr wrap="square" rtlCol="0">
            <a:spAutoFit/>
          </a:bodyPr>
          <a:lstStyle/>
          <a:p>
            <a:r>
              <a:rPr lang="en-US" sz="1400" b="1" dirty="0"/>
              <a:t>Allele 1</a:t>
            </a:r>
          </a:p>
        </p:txBody>
      </p:sp>
      <p:sp>
        <p:nvSpPr>
          <p:cNvPr id="30" name="TextBox 29">
            <a:extLst>
              <a:ext uri="{FF2B5EF4-FFF2-40B4-BE49-F238E27FC236}">
                <a16:creationId xmlns:a16="http://schemas.microsoft.com/office/drawing/2014/main" id="{6A144F18-02DE-C865-F8B4-B318C8A912FD}"/>
              </a:ext>
            </a:extLst>
          </p:cNvPr>
          <p:cNvSpPr txBox="1"/>
          <p:nvPr/>
        </p:nvSpPr>
        <p:spPr>
          <a:xfrm>
            <a:off x="2252426" y="4025199"/>
            <a:ext cx="867905" cy="307777"/>
          </a:xfrm>
          <a:prstGeom prst="rect">
            <a:avLst/>
          </a:prstGeom>
          <a:noFill/>
          <a:ln w="19050">
            <a:noFill/>
          </a:ln>
        </p:spPr>
        <p:txBody>
          <a:bodyPr wrap="square" rtlCol="0">
            <a:spAutoFit/>
          </a:bodyPr>
          <a:lstStyle/>
          <a:p>
            <a:r>
              <a:rPr lang="en-US" sz="1400" b="1" dirty="0"/>
              <a:t>Allele 2</a:t>
            </a:r>
          </a:p>
        </p:txBody>
      </p:sp>
      <p:cxnSp>
        <p:nvCxnSpPr>
          <p:cNvPr id="31" name="Straight Connector 30">
            <a:extLst>
              <a:ext uri="{FF2B5EF4-FFF2-40B4-BE49-F238E27FC236}">
                <a16:creationId xmlns:a16="http://schemas.microsoft.com/office/drawing/2014/main" id="{85A8BFF8-D5AA-1B1B-5D87-D3B95AC1D2B7}"/>
              </a:ext>
            </a:extLst>
          </p:cNvPr>
          <p:cNvCxnSpPr>
            <a:cxnSpLocks/>
          </p:cNvCxnSpPr>
          <p:nvPr/>
        </p:nvCxnSpPr>
        <p:spPr>
          <a:xfrm>
            <a:off x="3786752" y="3290460"/>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72D7714-A991-0279-953D-5CC079B02D42}"/>
              </a:ext>
            </a:extLst>
          </p:cNvPr>
          <p:cNvSpPr txBox="1"/>
          <p:nvPr/>
        </p:nvSpPr>
        <p:spPr>
          <a:xfrm>
            <a:off x="3714431" y="2982683"/>
            <a:ext cx="1180455" cy="307777"/>
          </a:xfrm>
          <a:prstGeom prst="rect">
            <a:avLst/>
          </a:prstGeom>
          <a:noFill/>
          <a:ln w="19050">
            <a:noFill/>
          </a:ln>
        </p:spPr>
        <p:txBody>
          <a:bodyPr wrap="square" rtlCol="0">
            <a:spAutoFit/>
          </a:bodyPr>
          <a:lstStyle/>
          <a:p>
            <a:r>
              <a:rPr lang="en-US" sz="1400" dirty="0">
                <a:solidFill>
                  <a:schemeClr val="bg1">
                    <a:lumMod val="65000"/>
                  </a:schemeClr>
                </a:solidFill>
              </a:rPr>
              <a:t>p.Cys82Ter</a:t>
            </a:r>
          </a:p>
        </p:txBody>
      </p:sp>
      <p:cxnSp>
        <p:nvCxnSpPr>
          <p:cNvPr id="33" name="Straight Connector 32">
            <a:extLst>
              <a:ext uri="{FF2B5EF4-FFF2-40B4-BE49-F238E27FC236}">
                <a16:creationId xmlns:a16="http://schemas.microsoft.com/office/drawing/2014/main" id="{7AC1D927-46AE-C652-9206-A823A12FBDF7}"/>
              </a:ext>
            </a:extLst>
          </p:cNvPr>
          <p:cNvCxnSpPr>
            <a:cxnSpLocks/>
          </p:cNvCxnSpPr>
          <p:nvPr/>
        </p:nvCxnSpPr>
        <p:spPr>
          <a:xfrm>
            <a:off x="6152828" y="3922568"/>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531B919-8A8C-9A09-A937-9A183C83DDB9}"/>
              </a:ext>
            </a:extLst>
          </p:cNvPr>
          <p:cNvSpPr txBox="1"/>
          <p:nvPr/>
        </p:nvSpPr>
        <p:spPr>
          <a:xfrm>
            <a:off x="6080502" y="3614791"/>
            <a:ext cx="1356102" cy="307777"/>
          </a:xfrm>
          <a:prstGeom prst="rect">
            <a:avLst/>
          </a:prstGeom>
          <a:noFill/>
          <a:ln w="19050">
            <a:noFill/>
          </a:ln>
        </p:spPr>
        <p:txBody>
          <a:bodyPr wrap="square" rtlCol="0">
            <a:spAutoFit/>
          </a:bodyPr>
          <a:lstStyle/>
          <a:p>
            <a:r>
              <a:rPr lang="en-US" sz="1400" dirty="0">
                <a:solidFill>
                  <a:schemeClr val="bg1">
                    <a:lumMod val="65000"/>
                  </a:schemeClr>
                </a:solidFill>
              </a:rPr>
              <a:t>p.Asp263Ala</a:t>
            </a:r>
          </a:p>
        </p:txBody>
      </p:sp>
      <p:sp>
        <p:nvSpPr>
          <p:cNvPr id="35" name="Rounded Rectangle 34">
            <a:extLst>
              <a:ext uri="{FF2B5EF4-FFF2-40B4-BE49-F238E27FC236}">
                <a16:creationId xmlns:a16="http://schemas.microsoft.com/office/drawing/2014/main" id="{D9884A3F-A5B4-780A-891C-CB42FAF88EDA}"/>
              </a:ext>
            </a:extLst>
          </p:cNvPr>
          <p:cNvSpPr/>
          <p:nvPr/>
        </p:nvSpPr>
        <p:spPr>
          <a:xfrm>
            <a:off x="3248191" y="5102202"/>
            <a:ext cx="5370163" cy="199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ED11DD77-D261-768E-CBA9-AA186BFADA28}"/>
              </a:ext>
            </a:extLst>
          </p:cNvPr>
          <p:cNvSpPr/>
          <p:nvPr/>
        </p:nvSpPr>
        <p:spPr>
          <a:xfrm>
            <a:off x="3248191" y="5737762"/>
            <a:ext cx="5370163" cy="19979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F9005B3-1A0A-A3D2-1301-24DF35E8B181}"/>
              </a:ext>
            </a:extLst>
          </p:cNvPr>
          <p:cNvSpPr txBox="1"/>
          <p:nvPr/>
        </p:nvSpPr>
        <p:spPr>
          <a:xfrm>
            <a:off x="2252426" y="5048209"/>
            <a:ext cx="867905" cy="307777"/>
          </a:xfrm>
          <a:prstGeom prst="rect">
            <a:avLst/>
          </a:prstGeom>
          <a:noFill/>
          <a:ln w="19050">
            <a:noFill/>
          </a:ln>
        </p:spPr>
        <p:txBody>
          <a:bodyPr wrap="square" rtlCol="0">
            <a:spAutoFit/>
          </a:bodyPr>
          <a:lstStyle/>
          <a:p>
            <a:r>
              <a:rPr lang="en-US" sz="1400" b="1" dirty="0"/>
              <a:t>Allele 1</a:t>
            </a:r>
          </a:p>
        </p:txBody>
      </p:sp>
      <p:sp>
        <p:nvSpPr>
          <p:cNvPr id="38" name="TextBox 37">
            <a:extLst>
              <a:ext uri="{FF2B5EF4-FFF2-40B4-BE49-F238E27FC236}">
                <a16:creationId xmlns:a16="http://schemas.microsoft.com/office/drawing/2014/main" id="{7148B4D1-4550-449E-79BB-18C6884B3E36}"/>
              </a:ext>
            </a:extLst>
          </p:cNvPr>
          <p:cNvSpPr txBox="1"/>
          <p:nvPr/>
        </p:nvSpPr>
        <p:spPr>
          <a:xfrm>
            <a:off x="2252426" y="5683769"/>
            <a:ext cx="867905" cy="307777"/>
          </a:xfrm>
          <a:prstGeom prst="rect">
            <a:avLst/>
          </a:prstGeom>
          <a:noFill/>
          <a:ln w="19050">
            <a:noFill/>
          </a:ln>
        </p:spPr>
        <p:txBody>
          <a:bodyPr wrap="square" rtlCol="0">
            <a:spAutoFit/>
          </a:bodyPr>
          <a:lstStyle/>
          <a:p>
            <a:r>
              <a:rPr lang="en-US" sz="1400" b="1" dirty="0"/>
              <a:t>Allele 2</a:t>
            </a:r>
          </a:p>
        </p:txBody>
      </p:sp>
      <p:cxnSp>
        <p:nvCxnSpPr>
          <p:cNvPr id="39" name="Straight Connector 38">
            <a:extLst>
              <a:ext uri="{FF2B5EF4-FFF2-40B4-BE49-F238E27FC236}">
                <a16:creationId xmlns:a16="http://schemas.microsoft.com/office/drawing/2014/main" id="{03690FAA-2B60-3075-4F51-DE74AC94079A}"/>
              </a:ext>
            </a:extLst>
          </p:cNvPr>
          <p:cNvCxnSpPr>
            <a:cxnSpLocks/>
          </p:cNvCxnSpPr>
          <p:nvPr/>
        </p:nvCxnSpPr>
        <p:spPr>
          <a:xfrm>
            <a:off x="3786752" y="4949030"/>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564233E-4666-00A0-0D46-DEFAC6870789}"/>
              </a:ext>
            </a:extLst>
          </p:cNvPr>
          <p:cNvSpPr txBox="1"/>
          <p:nvPr/>
        </p:nvSpPr>
        <p:spPr>
          <a:xfrm>
            <a:off x="3714431" y="4641253"/>
            <a:ext cx="1180455" cy="307777"/>
          </a:xfrm>
          <a:prstGeom prst="rect">
            <a:avLst/>
          </a:prstGeom>
          <a:noFill/>
          <a:ln w="19050">
            <a:noFill/>
          </a:ln>
        </p:spPr>
        <p:txBody>
          <a:bodyPr wrap="square" rtlCol="0">
            <a:spAutoFit/>
          </a:bodyPr>
          <a:lstStyle/>
          <a:p>
            <a:r>
              <a:rPr lang="en-US" sz="1400" dirty="0"/>
              <a:t>p.Cys82Ter</a:t>
            </a:r>
          </a:p>
        </p:txBody>
      </p:sp>
      <p:cxnSp>
        <p:nvCxnSpPr>
          <p:cNvPr id="41" name="Straight Connector 40">
            <a:extLst>
              <a:ext uri="{FF2B5EF4-FFF2-40B4-BE49-F238E27FC236}">
                <a16:creationId xmlns:a16="http://schemas.microsoft.com/office/drawing/2014/main" id="{FA405D28-4B64-8E78-E9CD-5E2BA5279028}"/>
              </a:ext>
            </a:extLst>
          </p:cNvPr>
          <p:cNvCxnSpPr>
            <a:cxnSpLocks/>
          </p:cNvCxnSpPr>
          <p:nvPr/>
        </p:nvCxnSpPr>
        <p:spPr>
          <a:xfrm>
            <a:off x="6152828" y="5574952"/>
            <a:ext cx="0" cy="14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31BD87E-E759-2272-5923-5F8E36695841}"/>
              </a:ext>
            </a:extLst>
          </p:cNvPr>
          <p:cNvSpPr txBox="1"/>
          <p:nvPr/>
        </p:nvSpPr>
        <p:spPr>
          <a:xfrm>
            <a:off x="6080502" y="5267175"/>
            <a:ext cx="1356102" cy="307777"/>
          </a:xfrm>
          <a:prstGeom prst="rect">
            <a:avLst/>
          </a:prstGeom>
          <a:noFill/>
          <a:ln w="19050">
            <a:noFill/>
          </a:ln>
        </p:spPr>
        <p:txBody>
          <a:bodyPr wrap="square" rtlCol="0">
            <a:spAutoFit/>
          </a:bodyPr>
          <a:lstStyle/>
          <a:p>
            <a:r>
              <a:rPr lang="en-US" sz="1400" dirty="0"/>
              <a:t>p.Asp263Ala</a:t>
            </a:r>
          </a:p>
        </p:txBody>
      </p:sp>
      <p:sp>
        <p:nvSpPr>
          <p:cNvPr id="43" name="TextBox 42">
            <a:extLst>
              <a:ext uri="{FF2B5EF4-FFF2-40B4-BE49-F238E27FC236}">
                <a16:creationId xmlns:a16="http://schemas.microsoft.com/office/drawing/2014/main" id="{ADA5458D-234C-F292-A029-D58745DF5F79}"/>
              </a:ext>
            </a:extLst>
          </p:cNvPr>
          <p:cNvSpPr txBox="1"/>
          <p:nvPr/>
        </p:nvSpPr>
        <p:spPr>
          <a:xfrm>
            <a:off x="1783600" y="1486502"/>
            <a:ext cx="867905" cy="307777"/>
          </a:xfrm>
          <a:prstGeom prst="rect">
            <a:avLst/>
          </a:prstGeom>
          <a:noFill/>
          <a:ln w="19050">
            <a:noFill/>
          </a:ln>
        </p:spPr>
        <p:txBody>
          <a:bodyPr wrap="square" rtlCol="0">
            <a:spAutoFit/>
          </a:bodyPr>
          <a:lstStyle/>
          <a:p>
            <a:r>
              <a:rPr lang="en-US" sz="1400" b="1" dirty="0"/>
              <a:t>LDLR</a:t>
            </a:r>
          </a:p>
        </p:txBody>
      </p:sp>
    </p:spTree>
    <p:custDataLst>
      <p:tags r:id="rId1"/>
    </p:custDataLst>
    <p:extLst>
      <p:ext uri="{BB962C8B-B14F-4D97-AF65-F5344CB8AC3E}">
        <p14:creationId xmlns:p14="http://schemas.microsoft.com/office/powerpoint/2010/main" val="2692236470"/>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16288" y="5586889"/>
            <a:ext cx="4663440" cy="4995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12458" y="5468495"/>
            <a:ext cx="2665730" cy="736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Case-specific data to consider</a:t>
            </a:r>
          </a:p>
        </p:txBody>
      </p:sp>
    </p:spTree>
    <p:custDataLst>
      <p:tags r:id="rId1"/>
    </p:custDataLst>
    <p:extLst>
      <p:ext uri="{BB962C8B-B14F-4D97-AF65-F5344CB8AC3E}">
        <p14:creationId xmlns:p14="http://schemas.microsoft.com/office/powerpoint/2010/main" val="31963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550F28-089C-4C17-900C-FE2D25900A15}"/>
              </a:ext>
            </a:extLst>
          </p:cNvPr>
          <p:cNvSpPr>
            <a:spLocks noGrp="1"/>
          </p:cNvSpPr>
          <p:nvPr>
            <p:ph idx="1"/>
          </p:nvPr>
        </p:nvSpPr>
        <p:spPr>
          <a:xfrm>
            <a:off x="1973811" y="1622814"/>
            <a:ext cx="5530972" cy="1859439"/>
          </a:xfrm>
        </p:spPr>
        <p:txBody>
          <a:bodyPr/>
          <a:lstStyle/>
          <a:p>
            <a:pPr algn="just"/>
            <a:r>
              <a:rPr lang="en-US" dirty="0"/>
              <a:t>Terminology</a:t>
            </a:r>
          </a:p>
          <a:p>
            <a:pPr algn="just"/>
            <a:r>
              <a:rPr lang="en-US" sz="1400" dirty="0"/>
              <a:t>In the past…</a:t>
            </a:r>
          </a:p>
        </p:txBody>
      </p:sp>
      <p:sp>
        <p:nvSpPr>
          <p:cNvPr id="6" name="Title 1">
            <a:extLst>
              <a:ext uri="{FF2B5EF4-FFF2-40B4-BE49-F238E27FC236}">
                <a16:creationId xmlns:a16="http://schemas.microsoft.com/office/drawing/2014/main" id="{9BB5A12A-9A47-4D37-AEAD-40F7D4812FEC}"/>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A937C53D-86F2-435C-A79C-A7E7EB4AE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DBCC93F8-57F4-4732-BCE5-EA235FC1823C}"/>
              </a:ext>
            </a:extLst>
          </p:cNvPr>
          <p:cNvSpPr/>
          <p:nvPr/>
        </p:nvSpPr>
        <p:spPr>
          <a:xfrm>
            <a:off x="3614058" y="3155187"/>
            <a:ext cx="2293512" cy="763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 </a:t>
            </a:r>
          </a:p>
        </p:txBody>
      </p:sp>
      <p:sp>
        <p:nvSpPr>
          <p:cNvPr id="9" name="Rectangle 8">
            <a:extLst>
              <a:ext uri="{FF2B5EF4-FFF2-40B4-BE49-F238E27FC236}">
                <a16:creationId xmlns:a16="http://schemas.microsoft.com/office/drawing/2014/main" id="{10446E4E-0B3A-4320-B3C0-2CD0A372A2D0}"/>
              </a:ext>
            </a:extLst>
          </p:cNvPr>
          <p:cNvSpPr/>
          <p:nvPr/>
        </p:nvSpPr>
        <p:spPr>
          <a:xfrm>
            <a:off x="6423579" y="3155186"/>
            <a:ext cx="2293512" cy="763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Polymorphism  </a:t>
            </a:r>
          </a:p>
        </p:txBody>
      </p:sp>
      <p:sp>
        <p:nvSpPr>
          <p:cNvPr id="3" name="TextBox 2">
            <a:extLst>
              <a:ext uri="{FF2B5EF4-FFF2-40B4-BE49-F238E27FC236}">
                <a16:creationId xmlns:a16="http://schemas.microsoft.com/office/drawing/2014/main" id="{C7B2B315-86B9-469D-BD58-742A03CE9931}"/>
              </a:ext>
            </a:extLst>
          </p:cNvPr>
          <p:cNvSpPr txBox="1"/>
          <p:nvPr/>
        </p:nvSpPr>
        <p:spPr>
          <a:xfrm>
            <a:off x="3548506" y="4160023"/>
            <a:ext cx="2293512" cy="461665"/>
          </a:xfrm>
          <a:prstGeom prst="rect">
            <a:avLst/>
          </a:prstGeom>
          <a:noFill/>
          <a:ln w="19050">
            <a:noFill/>
          </a:ln>
        </p:spPr>
        <p:txBody>
          <a:bodyPr wrap="square" rtlCol="0">
            <a:spAutoFit/>
          </a:bodyPr>
          <a:lstStyle/>
          <a:p>
            <a:pPr algn="ctr"/>
            <a:r>
              <a:rPr lang="en-US" sz="1200" dirty="0"/>
              <a:t>Permanent change in the nucleotide sequence</a:t>
            </a:r>
            <a:endParaRPr lang="en-US" sz="1200" b="1" dirty="0"/>
          </a:p>
        </p:txBody>
      </p:sp>
      <p:sp>
        <p:nvSpPr>
          <p:cNvPr id="10" name="TextBox 9">
            <a:extLst>
              <a:ext uri="{FF2B5EF4-FFF2-40B4-BE49-F238E27FC236}">
                <a16:creationId xmlns:a16="http://schemas.microsoft.com/office/drawing/2014/main" id="{717F809E-7F91-44BA-895B-5384251B99E5}"/>
              </a:ext>
            </a:extLst>
          </p:cNvPr>
          <p:cNvSpPr txBox="1"/>
          <p:nvPr/>
        </p:nvSpPr>
        <p:spPr>
          <a:xfrm>
            <a:off x="6330201" y="4244204"/>
            <a:ext cx="2620944" cy="276999"/>
          </a:xfrm>
          <a:prstGeom prst="rect">
            <a:avLst/>
          </a:prstGeom>
          <a:noFill/>
          <a:ln w="19050">
            <a:noFill/>
          </a:ln>
        </p:spPr>
        <p:txBody>
          <a:bodyPr wrap="square" rtlCol="0">
            <a:spAutoFit/>
          </a:bodyPr>
          <a:lstStyle/>
          <a:p>
            <a:pPr algn="ctr"/>
            <a:r>
              <a:rPr lang="en-US" sz="1200" dirty="0"/>
              <a:t>Variant with a frequency above 1%.</a:t>
            </a:r>
            <a:endParaRPr lang="en-US" sz="1200" b="1" dirty="0"/>
          </a:p>
        </p:txBody>
      </p:sp>
    </p:spTree>
    <p:custDataLst>
      <p:tags r:id="rId1"/>
    </p:custDataLst>
    <p:extLst>
      <p:ext uri="{BB962C8B-B14F-4D97-AF65-F5344CB8AC3E}">
        <p14:creationId xmlns:p14="http://schemas.microsoft.com/office/powerpoint/2010/main" val="144997160"/>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504" y="0"/>
            <a:ext cx="4521199" cy="1371600"/>
          </a:xfrm>
        </p:spPr>
        <p:txBody>
          <a:bodyPr/>
          <a:lstStyle/>
          <a:p>
            <a:pPr algn="ctr"/>
            <a:r>
              <a:rPr lang="en-US" dirty="0">
                <a:latin typeface="Arial Narrow"/>
                <a:cs typeface="Arial Narrow"/>
              </a:rPr>
              <a:t>Case-Specific Evidence – Phenotype Specificity</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06" y="1485900"/>
            <a:ext cx="15621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69576" y="3602450"/>
            <a:ext cx="2804160" cy="1200329"/>
          </a:xfrm>
          <a:prstGeom prst="rect">
            <a:avLst/>
          </a:prstGeom>
        </p:spPr>
        <p:txBody>
          <a:bodyPr wrap="square">
            <a:spAutoFit/>
          </a:bodyPr>
          <a:lstStyle/>
          <a:p>
            <a:pPr algn="ctr"/>
            <a:r>
              <a:rPr lang="en-US" dirty="0"/>
              <a:t>Patient’s phenotype or family history is highly specific for a disease with a single genetic etiology.</a:t>
            </a:r>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156" y="2941320"/>
            <a:ext cx="1143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row: Down 3">
            <a:extLst>
              <a:ext uri="{FF2B5EF4-FFF2-40B4-BE49-F238E27FC236}">
                <a16:creationId xmlns:a16="http://schemas.microsoft.com/office/drawing/2014/main" id="{458453CE-E459-A73D-EE3E-5016F1EC6D05}"/>
              </a:ext>
            </a:extLst>
          </p:cNvPr>
          <p:cNvSpPr/>
          <p:nvPr/>
        </p:nvSpPr>
        <p:spPr>
          <a:xfrm>
            <a:off x="6510780" y="4430166"/>
            <a:ext cx="867266" cy="1518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423AE4-0714-A232-FB63-D9385A021C9E}"/>
              </a:ext>
            </a:extLst>
          </p:cNvPr>
          <p:cNvSpPr txBox="1"/>
          <p:nvPr/>
        </p:nvSpPr>
        <p:spPr>
          <a:xfrm>
            <a:off x="7450944" y="4473259"/>
            <a:ext cx="2771480" cy="1384995"/>
          </a:xfrm>
          <a:prstGeom prst="rect">
            <a:avLst/>
          </a:prstGeom>
          <a:solidFill>
            <a:schemeClr val="bg1"/>
          </a:solidFill>
          <a:ln w="19050">
            <a:solidFill>
              <a:schemeClr val="bg1"/>
            </a:solidFill>
          </a:ln>
        </p:spPr>
        <p:txBody>
          <a:bodyPr wrap="square" rtlCol="0">
            <a:spAutoFit/>
          </a:bodyPr>
          <a:lstStyle/>
          <a:p>
            <a:pPr algn="ctr"/>
            <a:r>
              <a:rPr lang="en-US" sz="2800" b="1" dirty="0"/>
              <a:t>enzyme </a:t>
            </a:r>
            <a:r>
              <a:rPr lang="el-GR" sz="2800" b="1" dirty="0"/>
              <a:t>α-</a:t>
            </a:r>
            <a:r>
              <a:rPr lang="en-US" sz="2800" b="1" dirty="0"/>
              <a:t>L-iduronidase (IDUA) </a:t>
            </a:r>
          </a:p>
        </p:txBody>
      </p:sp>
      <p:pic>
        <p:nvPicPr>
          <p:cNvPr id="8" name="Picture 7">
            <a:extLst>
              <a:ext uri="{FF2B5EF4-FFF2-40B4-BE49-F238E27FC236}">
                <a16:creationId xmlns:a16="http://schemas.microsoft.com/office/drawing/2014/main" id="{649F7F77-704F-F1A2-1001-6AAA59CBB3E5}"/>
              </a:ext>
            </a:extLst>
          </p:cNvPr>
          <p:cNvPicPr>
            <a:picLocks noChangeAspect="1"/>
          </p:cNvPicPr>
          <p:nvPr/>
        </p:nvPicPr>
        <p:blipFill>
          <a:blip r:embed="rId5"/>
          <a:stretch>
            <a:fillRect/>
          </a:stretch>
        </p:blipFill>
        <p:spPr>
          <a:xfrm>
            <a:off x="7378045" y="83426"/>
            <a:ext cx="2353004" cy="2857899"/>
          </a:xfrm>
          <a:prstGeom prst="rect">
            <a:avLst/>
          </a:prstGeom>
        </p:spPr>
      </p:pic>
      <p:sp>
        <p:nvSpPr>
          <p:cNvPr id="9" name="Plus Sign 8">
            <a:extLst>
              <a:ext uri="{FF2B5EF4-FFF2-40B4-BE49-F238E27FC236}">
                <a16:creationId xmlns:a16="http://schemas.microsoft.com/office/drawing/2014/main" id="{F835DA60-C70A-ACA4-0E7C-E853CB96AF69}"/>
              </a:ext>
            </a:extLst>
          </p:cNvPr>
          <p:cNvSpPr/>
          <p:nvPr/>
        </p:nvSpPr>
        <p:spPr>
          <a:xfrm>
            <a:off x="7990788" y="3318235"/>
            <a:ext cx="1008668" cy="961534"/>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F3485F-0636-222D-0A83-D04823D49674}"/>
              </a:ext>
            </a:extLst>
          </p:cNvPr>
          <p:cNvSpPr txBox="1"/>
          <p:nvPr/>
        </p:nvSpPr>
        <p:spPr>
          <a:xfrm>
            <a:off x="6922168" y="3015916"/>
            <a:ext cx="4531895" cy="215444"/>
          </a:xfrm>
          <a:prstGeom prst="rect">
            <a:avLst/>
          </a:prstGeom>
          <a:solidFill>
            <a:schemeClr val="bg1"/>
          </a:solidFill>
          <a:ln w="19050">
            <a:solidFill>
              <a:schemeClr val="bg1"/>
            </a:solidFill>
          </a:ln>
        </p:spPr>
        <p:txBody>
          <a:bodyPr wrap="square" rtlCol="0">
            <a:spAutoFit/>
          </a:bodyPr>
          <a:lstStyle/>
          <a:p>
            <a:pPr algn="ctr"/>
            <a:r>
              <a:rPr lang="en-US" sz="800" b="1" dirty="0"/>
              <a:t>https://my.clevelandclinic.org/health/diseases/24000-hurler-syndrome</a:t>
            </a:r>
          </a:p>
        </p:txBody>
      </p:sp>
    </p:spTree>
    <p:custDataLst>
      <p:tags r:id="rId1"/>
    </p:custDataLst>
    <p:extLst>
      <p:ext uri="{BB962C8B-B14F-4D97-AF65-F5344CB8AC3E}">
        <p14:creationId xmlns:p14="http://schemas.microsoft.com/office/powerpoint/2010/main" val="155126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16288" y="5284923"/>
            <a:ext cx="4663440" cy="3642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12458" y="5208029"/>
            <a:ext cx="2665730" cy="517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Reputable sources</a:t>
            </a:r>
          </a:p>
        </p:txBody>
      </p:sp>
    </p:spTree>
    <p:custDataLst>
      <p:tags r:id="rId1"/>
    </p:custDataLst>
    <p:extLst>
      <p:ext uri="{BB962C8B-B14F-4D97-AF65-F5344CB8AC3E}">
        <p14:creationId xmlns:p14="http://schemas.microsoft.com/office/powerpoint/2010/main" val="75169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3D0CF-CEDA-1200-E174-26631C17F861}"/>
              </a:ext>
            </a:extLst>
          </p:cNvPr>
          <p:cNvPicPr>
            <a:picLocks noChangeAspect="1"/>
          </p:cNvPicPr>
          <p:nvPr/>
        </p:nvPicPr>
        <p:blipFill>
          <a:blip r:embed="rId3"/>
          <a:stretch>
            <a:fillRect/>
          </a:stretch>
        </p:blipFill>
        <p:spPr>
          <a:xfrm>
            <a:off x="2182812" y="680245"/>
            <a:ext cx="2917730" cy="1360861"/>
          </a:xfrm>
          <a:prstGeom prst="rect">
            <a:avLst/>
          </a:prstGeom>
        </p:spPr>
      </p:pic>
      <p:pic>
        <p:nvPicPr>
          <p:cNvPr id="5" name="Picture 4">
            <a:extLst>
              <a:ext uri="{FF2B5EF4-FFF2-40B4-BE49-F238E27FC236}">
                <a16:creationId xmlns:a16="http://schemas.microsoft.com/office/drawing/2014/main" id="{327790DA-A0C6-722E-7079-66A0FD470333}"/>
              </a:ext>
            </a:extLst>
          </p:cNvPr>
          <p:cNvPicPr>
            <a:picLocks noChangeAspect="1"/>
          </p:cNvPicPr>
          <p:nvPr/>
        </p:nvPicPr>
        <p:blipFill>
          <a:blip r:embed="rId4"/>
          <a:stretch>
            <a:fillRect/>
          </a:stretch>
        </p:blipFill>
        <p:spPr>
          <a:xfrm>
            <a:off x="2182812" y="2068736"/>
            <a:ext cx="6881114" cy="4109024"/>
          </a:xfrm>
          <a:prstGeom prst="rect">
            <a:avLst/>
          </a:prstGeom>
        </p:spPr>
      </p:pic>
      <p:sp>
        <p:nvSpPr>
          <p:cNvPr id="6" name="Rectangle 5">
            <a:extLst>
              <a:ext uri="{FF2B5EF4-FFF2-40B4-BE49-F238E27FC236}">
                <a16:creationId xmlns:a16="http://schemas.microsoft.com/office/drawing/2014/main" id="{1E13CE6E-97F0-6CCC-EA22-F804E4925AB0}"/>
              </a:ext>
            </a:extLst>
          </p:cNvPr>
          <p:cNvSpPr/>
          <p:nvPr/>
        </p:nvSpPr>
        <p:spPr>
          <a:xfrm>
            <a:off x="5623369" y="703706"/>
            <a:ext cx="5009448" cy="1323439"/>
          </a:xfrm>
          <a:prstGeom prst="rect">
            <a:avLst/>
          </a:prstGeom>
        </p:spPr>
        <p:txBody>
          <a:bodyPr wrap="square">
            <a:spAutoFit/>
          </a:bodyPr>
          <a:lstStyle/>
          <a:p>
            <a:pPr algn="ctr"/>
            <a:r>
              <a:rPr lang="en-US" sz="2000" dirty="0"/>
              <a:t>Who is reputable?</a:t>
            </a:r>
          </a:p>
          <a:p>
            <a:pPr algn="ctr"/>
            <a:endParaRPr lang="en-US" sz="2000" dirty="0"/>
          </a:p>
          <a:p>
            <a:pPr algn="ctr"/>
            <a:r>
              <a:rPr lang="en-US" sz="2000" dirty="0"/>
              <a:t>Expert panel curation takes precedence</a:t>
            </a:r>
            <a:br>
              <a:rPr lang="en-US" sz="2000" dirty="0"/>
            </a:br>
            <a:r>
              <a:rPr lang="en-US" sz="2000" dirty="0"/>
              <a:t> (if available)</a:t>
            </a:r>
          </a:p>
        </p:txBody>
      </p:sp>
      <p:sp>
        <p:nvSpPr>
          <p:cNvPr id="7" name="Title 1">
            <a:extLst>
              <a:ext uri="{FF2B5EF4-FFF2-40B4-BE49-F238E27FC236}">
                <a16:creationId xmlns:a16="http://schemas.microsoft.com/office/drawing/2014/main" id="{52AC98A4-65C0-B5F0-F448-48E9D61AF682}"/>
              </a:ext>
            </a:extLst>
          </p:cNvPr>
          <p:cNvSpPr txBox="1">
            <a:spLocks/>
          </p:cNvSpPr>
          <p:nvPr/>
        </p:nvSpPr>
        <p:spPr bwMode="auto">
          <a:xfrm>
            <a:off x="2182818" y="0"/>
            <a:ext cx="7826375" cy="6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dirty="0"/>
              <a:t>PP5/BP6</a:t>
            </a:r>
          </a:p>
        </p:txBody>
      </p:sp>
      <p:sp>
        <p:nvSpPr>
          <p:cNvPr id="2" name="Rectangle 1">
            <a:extLst>
              <a:ext uri="{FF2B5EF4-FFF2-40B4-BE49-F238E27FC236}">
                <a16:creationId xmlns:a16="http://schemas.microsoft.com/office/drawing/2014/main" id="{E06536A1-2F7C-9C8B-2FD7-B1E7D7B05F56}"/>
              </a:ext>
            </a:extLst>
          </p:cNvPr>
          <p:cNvSpPr/>
          <p:nvPr/>
        </p:nvSpPr>
        <p:spPr>
          <a:xfrm>
            <a:off x="3013758" y="2619915"/>
            <a:ext cx="1530849" cy="7089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51F4F6-DF38-688C-1021-2C3E2621C8A8}"/>
              </a:ext>
            </a:extLst>
          </p:cNvPr>
          <p:cNvSpPr txBox="1"/>
          <p:nvPr/>
        </p:nvSpPr>
        <p:spPr>
          <a:xfrm>
            <a:off x="216568" y="4371474"/>
            <a:ext cx="1540043" cy="461665"/>
          </a:xfrm>
          <a:prstGeom prst="rect">
            <a:avLst/>
          </a:prstGeom>
          <a:solidFill>
            <a:schemeClr val="bg1"/>
          </a:solidFill>
          <a:ln w="19050">
            <a:solidFill>
              <a:schemeClr val="bg1"/>
            </a:solidFill>
          </a:ln>
        </p:spPr>
        <p:txBody>
          <a:bodyPr wrap="square" rtlCol="0">
            <a:spAutoFit/>
          </a:bodyPr>
          <a:lstStyle/>
          <a:p>
            <a:pPr algn="ctr"/>
            <a:r>
              <a:rPr lang="en-US" sz="800" b="1" dirty="0"/>
              <a:t>https://my.clevelandclinic.org/health/diseases/24000-hurler-syndrome</a:t>
            </a:r>
          </a:p>
        </p:txBody>
      </p:sp>
    </p:spTree>
    <p:custDataLst>
      <p:tags r:id="rId1"/>
    </p:custDataLst>
    <p:extLst>
      <p:ext uri="{BB962C8B-B14F-4D97-AF65-F5344CB8AC3E}">
        <p14:creationId xmlns:p14="http://schemas.microsoft.com/office/powerpoint/2010/main" val="551048921"/>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a:cs typeface="Arial Narrow"/>
              </a:rPr>
              <a:t>Publicly Available Calculators and Workflows</a:t>
            </a:r>
          </a:p>
        </p:txBody>
      </p:sp>
      <p:sp>
        <p:nvSpPr>
          <p:cNvPr id="3" name="Content Placeholder 2"/>
          <p:cNvSpPr>
            <a:spLocks noGrp="1"/>
          </p:cNvSpPr>
          <p:nvPr>
            <p:ph idx="1"/>
          </p:nvPr>
        </p:nvSpPr>
        <p:spPr>
          <a:xfrm>
            <a:off x="2185992" y="1371601"/>
            <a:ext cx="8302719" cy="2057400"/>
          </a:xfrm>
        </p:spPr>
        <p:txBody>
          <a:bodyPr/>
          <a:lstStyle/>
          <a:p>
            <a:r>
              <a:rPr lang="en-US" sz="2400" dirty="0">
                <a:latin typeface="Arial Narrow"/>
                <a:cs typeface="Arial Narrow"/>
              </a:rPr>
              <a:t>Publically available tools that will help tally up your “points”</a:t>
            </a:r>
          </a:p>
          <a:p>
            <a:pPr lvl="1"/>
            <a:r>
              <a:rPr lang="en-US" sz="2000" dirty="0">
                <a:solidFill>
                  <a:srgbClr val="000000"/>
                </a:solidFill>
                <a:latin typeface="Arial Narrow"/>
                <a:cs typeface="Arial Narrow"/>
                <a:hlinkClick r:id="rId3"/>
              </a:rPr>
              <a:t>https://varsome.com/</a:t>
            </a:r>
            <a:endParaRPr lang="en-US" sz="2000" dirty="0">
              <a:latin typeface="Arial Narrow"/>
              <a:cs typeface="Arial Narrow"/>
              <a:hlinkClick r:id="rId4"/>
            </a:endParaRPr>
          </a:p>
          <a:p>
            <a:pPr lvl="1"/>
            <a:r>
              <a:rPr lang="en-US" sz="2000" dirty="0">
                <a:latin typeface="Arial Narrow"/>
                <a:cs typeface="Arial Narrow"/>
                <a:hlinkClick r:id="rId4"/>
              </a:rPr>
              <a:t>http://wintervar.wglab.org/</a:t>
            </a:r>
            <a:endParaRPr lang="en-US" sz="2000" dirty="0">
              <a:latin typeface="Arial Narrow"/>
              <a:cs typeface="Arial Narrow"/>
            </a:endParaRPr>
          </a:p>
          <a:p>
            <a:pPr lvl="1"/>
            <a:r>
              <a:rPr lang="en-US" sz="2000" dirty="0">
                <a:solidFill>
                  <a:srgbClr val="000000"/>
                </a:solidFill>
                <a:latin typeface="Arial Narrow"/>
                <a:cs typeface="Arial Narrow"/>
                <a:hlinkClick r:id="rId5"/>
              </a:rPr>
              <a:t>http://www.medschool.umaryland.edu/Genetic_Variant_Interpretation_Tool1.html/</a:t>
            </a:r>
            <a:endParaRPr lang="en-US" sz="2000" dirty="0">
              <a:solidFill>
                <a:srgbClr val="000000"/>
              </a:solidFill>
              <a:latin typeface="Arial Narrow"/>
              <a:cs typeface="Arial Narrow"/>
            </a:endParaRPr>
          </a:p>
          <a:p>
            <a:pPr lvl="1"/>
            <a:r>
              <a:rPr lang="en-US" sz="2000" dirty="0">
                <a:solidFill>
                  <a:srgbClr val="000000"/>
                </a:solidFill>
                <a:latin typeface="Arial Narrow"/>
                <a:cs typeface="Arial Narrow"/>
                <a:hlinkClick r:id="rId6"/>
              </a:rPr>
              <a:t>https://mobidetails.iurc.montp.inserm.fr/MD/</a:t>
            </a:r>
            <a:endParaRPr lang="en-US" sz="2000" dirty="0">
              <a:solidFill>
                <a:srgbClr val="000000"/>
              </a:solidFill>
              <a:latin typeface="Arial Narrow"/>
              <a:cs typeface="Arial Narrow"/>
            </a:endParaRPr>
          </a:p>
          <a:p>
            <a:pPr lvl="1"/>
            <a:endParaRPr lang="en-US" dirty="0">
              <a:solidFill>
                <a:srgbClr val="000000"/>
              </a:solidFill>
              <a:latin typeface="Arial Narrow"/>
              <a:cs typeface="Arial Narrow"/>
            </a:endParaRPr>
          </a:p>
          <a:p>
            <a:r>
              <a:rPr lang="en-US" sz="2400" dirty="0">
                <a:solidFill>
                  <a:srgbClr val="000000"/>
                </a:solidFill>
                <a:latin typeface="Arial Narrow"/>
                <a:cs typeface="Arial Narrow"/>
              </a:rPr>
              <a:t>Several analysis software integrate guidelines into their workflow</a:t>
            </a:r>
          </a:p>
          <a:p>
            <a:endParaRPr lang="en-US" dirty="0">
              <a:latin typeface="Arial Narrow"/>
              <a:cs typeface="Arial Narrow"/>
            </a:endParaRPr>
          </a:p>
          <a:p>
            <a:pPr marL="0" indent="0">
              <a:buNone/>
            </a:pPr>
            <a:endParaRPr lang="en-US" dirty="0">
              <a:latin typeface="Arial Narrow"/>
              <a:cs typeface="Arial Narrow"/>
            </a:endParaRPr>
          </a:p>
          <a:p>
            <a:pPr marL="0" indent="0">
              <a:buNone/>
            </a:pPr>
            <a:endParaRPr lang="en-US" dirty="0">
              <a:latin typeface="Arial Narrow"/>
              <a:cs typeface="Arial Narrow"/>
            </a:endParaRPr>
          </a:p>
          <a:p>
            <a:endParaRPr lang="en-US" dirty="0">
              <a:latin typeface="Arial Narrow"/>
              <a:cs typeface="Arial Narrow"/>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682383"/>
            <a:ext cx="9144000" cy="124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3168" y="4269086"/>
            <a:ext cx="24860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6104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22B5FD-95F8-51B6-BF87-4BBFA43A65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D18AD67-C170-7417-3683-BB79C1BBA36C}"/>
              </a:ext>
            </a:extLst>
          </p:cNvPr>
          <p:cNvPicPr>
            <a:picLocks noChangeAspect="1"/>
          </p:cNvPicPr>
          <p:nvPr/>
        </p:nvPicPr>
        <p:blipFill>
          <a:blip r:embed="rId3"/>
          <a:stretch>
            <a:fillRect/>
          </a:stretch>
        </p:blipFill>
        <p:spPr>
          <a:xfrm>
            <a:off x="2091502" y="1755932"/>
            <a:ext cx="4725699" cy="4416425"/>
          </a:xfrm>
          <a:prstGeom prst="rect">
            <a:avLst/>
          </a:prstGeom>
        </p:spPr>
      </p:pic>
      <p:sp>
        <p:nvSpPr>
          <p:cNvPr id="6" name="Title 1">
            <a:extLst>
              <a:ext uri="{FF2B5EF4-FFF2-40B4-BE49-F238E27FC236}">
                <a16:creationId xmlns:a16="http://schemas.microsoft.com/office/drawing/2014/main" id="{EF8764B2-298A-AE10-BE29-B7884EFB1EC7}"/>
              </a:ext>
            </a:extLst>
          </p:cNvPr>
          <p:cNvSpPr>
            <a:spLocks noGrp="1"/>
          </p:cNvSpPr>
          <p:nvPr>
            <p:ph type="title"/>
          </p:nvPr>
        </p:nvSpPr>
        <p:spPr>
          <a:xfrm>
            <a:off x="2182818" y="0"/>
            <a:ext cx="7826375" cy="1371600"/>
          </a:xfrm>
        </p:spPr>
        <p:txBody>
          <a:bodyPr/>
          <a:lstStyle/>
          <a:p>
            <a:r>
              <a:rPr lang="en-US" dirty="0">
                <a:latin typeface="Arial Narrow"/>
                <a:cs typeface="Arial Narrow"/>
              </a:rPr>
              <a:t>Publicly Available Calculators and Workflows</a:t>
            </a:r>
          </a:p>
        </p:txBody>
      </p:sp>
      <p:pic>
        <p:nvPicPr>
          <p:cNvPr id="12" name="Picture 11">
            <a:extLst>
              <a:ext uri="{FF2B5EF4-FFF2-40B4-BE49-F238E27FC236}">
                <a16:creationId xmlns:a16="http://schemas.microsoft.com/office/drawing/2014/main" id="{513DCB2B-FD7B-D3DE-3AE4-B1C3D2C3AD1F}"/>
              </a:ext>
            </a:extLst>
          </p:cNvPr>
          <p:cNvPicPr>
            <a:picLocks noChangeAspect="1"/>
          </p:cNvPicPr>
          <p:nvPr/>
        </p:nvPicPr>
        <p:blipFill>
          <a:blip r:embed="rId4"/>
          <a:stretch>
            <a:fillRect/>
          </a:stretch>
        </p:blipFill>
        <p:spPr>
          <a:xfrm>
            <a:off x="2066199" y="1295517"/>
            <a:ext cx="8059611" cy="536494"/>
          </a:xfrm>
          <a:prstGeom prst="rect">
            <a:avLst/>
          </a:prstGeom>
        </p:spPr>
      </p:pic>
      <p:pic>
        <p:nvPicPr>
          <p:cNvPr id="14" name="Picture 13">
            <a:extLst>
              <a:ext uri="{FF2B5EF4-FFF2-40B4-BE49-F238E27FC236}">
                <a16:creationId xmlns:a16="http://schemas.microsoft.com/office/drawing/2014/main" id="{2E8D626B-93AA-5F48-73DD-07E5EB95F4DF}"/>
              </a:ext>
            </a:extLst>
          </p:cNvPr>
          <p:cNvPicPr>
            <a:picLocks noChangeAspect="1"/>
          </p:cNvPicPr>
          <p:nvPr/>
        </p:nvPicPr>
        <p:blipFill rotWithShape="1">
          <a:blip r:embed="rId5"/>
          <a:srcRect t="1" r="48473" b="-6999"/>
          <a:stretch/>
        </p:blipFill>
        <p:spPr>
          <a:xfrm>
            <a:off x="7074117" y="3429000"/>
            <a:ext cx="2938251" cy="859132"/>
          </a:xfrm>
          <a:prstGeom prst="rect">
            <a:avLst/>
          </a:prstGeom>
        </p:spPr>
      </p:pic>
      <p:sp>
        <p:nvSpPr>
          <p:cNvPr id="15" name="Rectangle 14">
            <a:extLst>
              <a:ext uri="{FF2B5EF4-FFF2-40B4-BE49-F238E27FC236}">
                <a16:creationId xmlns:a16="http://schemas.microsoft.com/office/drawing/2014/main" id="{EAC3C356-0AA5-E490-26A1-E86E12A74A81}"/>
              </a:ext>
            </a:extLst>
          </p:cNvPr>
          <p:cNvSpPr/>
          <p:nvPr/>
        </p:nvSpPr>
        <p:spPr>
          <a:xfrm>
            <a:off x="2066199" y="1755927"/>
            <a:ext cx="4725699" cy="536494"/>
          </a:xfrm>
          <a:prstGeom prst="rect">
            <a:avLst/>
          </a:prstGeom>
          <a:noFill/>
          <a:ln w="38100">
            <a:solidFill>
              <a:srgbClr val="5EBF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22A1BA2-B292-7F29-7C29-22281B396590}"/>
              </a:ext>
            </a:extLst>
          </p:cNvPr>
          <p:cNvSpPr/>
          <p:nvPr/>
        </p:nvSpPr>
        <p:spPr>
          <a:xfrm>
            <a:off x="2149810" y="4545032"/>
            <a:ext cx="4725699" cy="280752"/>
          </a:xfrm>
          <a:prstGeom prst="rect">
            <a:avLst/>
          </a:prstGeom>
          <a:noFill/>
          <a:ln w="38100">
            <a:solidFill>
              <a:srgbClr val="5EBF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56450362"/>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362"/>
            <a:ext cx="9144000" cy="1143000"/>
          </a:xfrm>
        </p:spPr>
        <p:txBody>
          <a:bodyPr/>
          <a:lstStyle/>
          <a:p>
            <a:pPr>
              <a:defRPr/>
            </a:pPr>
            <a:r>
              <a:rPr lang="en-US" dirty="0"/>
              <a:t>The ACMG  guidelines are not mandatory, or the only ones used </a:t>
            </a:r>
          </a:p>
        </p:txBody>
      </p:sp>
      <p:pic>
        <p:nvPicPr>
          <p:cNvPr id="1027" name="Picture 3" descr="C:\Users\M100807\Deskto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233" y="1036638"/>
            <a:ext cx="7935371" cy="5135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67E1F4-E50C-FC82-6206-970D0C356D77}"/>
              </a:ext>
            </a:extLst>
          </p:cNvPr>
          <p:cNvSpPr txBox="1"/>
          <p:nvPr/>
        </p:nvSpPr>
        <p:spPr>
          <a:xfrm>
            <a:off x="168441" y="5694404"/>
            <a:ext cx="2382253" cy="253916"/>
          </a:xfrm>
          <a:prstGeom prst="rect">
            <a:avLst/>
          </a:prstGeom>
          <a:solidFill>
            <a:schemeClr val="bg1"/>
          </a:solidFill>
          <a:ln w="19050">
            <a:solidFill>
              <a:schemeClr val="bg1"/>
            </a:solidFill>
          </a:ln>
        </p:spPr>
        <p:txBody>
          <a:bodyPr wrap="square" rtlCol="0">
            <a:spAutoFit/>
          </a:bodyPr>
          <a:lstStyle/>
          <a:p>
            <a:pPr algn="ctr"/>
            <a:r>
              <a:rPr lang="en-US" sz="1050" b="0" i="0" dirty="0">
                <a:solidFill>
                  <a:srgbClr val="222222"/>
                </a:solidFill>
                <a:effectLst/>
                <a:latin typeface="-apple-system"/>
              </a:rPr>
              <a:t>https://doi.org/10.1038/gim.2017.37</a:t>
            </a:r>
            <a:endParaRPr lang="en-US" sz="1050" b="1" dirty="0"/>
          </a:p>
        </p:txBody>
      </p:sp>
    </p:spTree>
    <p:custDataLst>
      <p:tags r:id="rId1"/>
    </p:custDataLst>
    <p:extLst>
      <p:ext uri="{BB962C8B-B14F-4D97-AF65-F5344CB8AC3E}">
        <p14:creationId xmlns:p14="http://schemas.microsoft.com/office/powerpoint/2010/main" val="2592545932"/>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82823" y="0"/>
            <a:ext cx="7826375" cy="1028700"/>
          </a:xfrm>
        </p:spPr>
        <p:txBody>
          <a:bodyPr/>
          <a:lstStyle/>
          <a:p>
            <a:pPr algn="ctr"/>
            <a:r>
              <a:rPr lang="en-US" i="1" dirty="0">
                <a:solidFill>
                  <a:srgbClr val="FF0000"/>
                </a:solidFill>
              </a:rPr>
              <a:t>Warning! </a:t>
            </a:r>
            <a:br>
              <a:rPr lang="en-US" dirty="0"/>
            </a:br>
            <a:r>
              <a:rPr lang="en-US" sz="2000" dirty="0"/>
              <a:t>Germline and Somatic Classification and Catalogue Differences </a:t>
            </a:r>
          </a:p>
        </p:txBody>
      </p:sp>
      <p:pic>
        <p:nvPicPr>
          <p:cNvPr id="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23950"/>
            <a:ext cx="443858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847" y="5107504"/>
            <a:ext cx="1148262" cy="4146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5524"/>
          <a:stretch/>
        </p:blipFill>
        <p:spPr bwMode="auto">
          <a:xfrm>
            <a:off x="3705070" y="5377574"/>
            <a:ext cx="1148264" cy="497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757535" y="4786354"/>
            <a:ext cx="1043334" cy="505243"/>
            <a:chOff x="2745012" y="187162"/>
            <a:chExt cx="2727523" cy="1191673"/>
          </a:xfrm>
        </p:grpSpPr>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508"/>
            <a:stretch/>
          </p:blipFill>
          <p:spPr bwMode="auto">
            <a:xfrm>
              <a:off x="2745012" y="187162"/>
              <a:ext cx="2727523" cy="11916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114" y="389948"/>
              <a:ext cx="1532202" cy="77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073" y="4946397"/>
            <a:ext cx="1230484" cy="36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25754" t="8503" b="12416"/>
          <a:stretch/>
        </p:blipFill>
        <p:spPr bwMode="auto">
          <a:xfrm>
            <a:off x="2263073" y="5525092"/>
            <a:ext cx="1230484" cy="29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06492803"/>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358" b="73162"/>
          <a:stretch/>
        </p:blipFill>
        <p:spPr bwMode="auto">
          <a:xfrm>
            <a:off x="4832968" y="4477664"/>
            <a:ext cx="938368" cy="59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2182823" y="0"/>
            <a:ext cx="78263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i="1">
                <a:solidFill>
                  <a:srgbClr val="FF0000"/>
                </a:solidFill>
              </a:rPr>
              <a:t>Warning! </a:t>
            </a:r>
            <a:br>
              <a:rPr lang="en-US"/>
            </a:br>
            <a:r>
              <a:rPr lang="en-US" sz="2000"/>
              <a:t>Germline and Somatic Classification and Catalogue Differences </a:t>
            </a:r>
            <a:endParaRPr lang="en-US" sz="2000" dirty="0"/>
          </a:p>
        </p:txBody>
      </p:sp>
      <p:pic>
        <p:nvPicPr>
          <p:cNvPr id="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75945"/>
          <a:stretch/>
        </p:blipFill>
        <p:spPr bwMode="auto">
          <a:xfrm>
            <a:off x="3810000" y="1591802"/>
            <a:ext cx="4438582" cy="806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79122" y="2438957"/>
            <a:ext cx="1876736" cy="1338828"/>
          </a:xfrm>
          <a:prstGeom prst="rect">
            <a:avLst/>
          </a:prstGeom>
          <a:noFill/>
          <a:ln w="19050">
            <a:noFill/>
          </a:ln>
        </p:spPr>
        <p:txBody>
          <a:bodyPr wrap="square" rtlCol="0">
            <a:spAutoFit/>
          </a:bodyPr>
          <a:lstStyle/>
          <a:p>
            <a:pPr algn="ctr"/>
            <a:r>
              <a:rPr lang="en-US" sz="1050" b="1" dirty="0"/>
              <a:t>Categories:</a:t>
            </a:r>
          </a:p>
          <a:p>
            <a:pPr algn="ctr"/>
            <a:endParaRPr lang="en-US" sz="1050" b="1" dirty="0"/>
          </a:p>
          <a:p>
            <a:pPr algn="ctr"/>
            <a:r>
              <a:rPr lang="en-US" sz="1200" b="1" dirty="0">
                <a:solidFill>
                  <a:srgbClr val="FF0000"/>
                </a:solidFill>
              </a:rPr>
              <a:t>Diagnostic </a:t>
            </a:r>
          </a:p>
          <a:p>
            <a:pPr algn="ctr"/>
            <a:endParaRPr lang="en-US" sz="1200" b="1" dirty="0">
              <a:solidFill>
                <a:srgbClr val="FF0000"/>
              </a:solidFill>
            </a:endParaRPr>
          </a:p>
          <a:p>
            <a:pPr algn="ctr"/>
            <a:r>
              <a:rPr lang="en-US" sz="1200" b="1" dirty="0">
                <a:solidFill>
                  <a:srgbClr val="FF0000"/>
                </a:solidFill>
              </a:rPr>
              <a:t>Prognostic </a:t>
            </a:r>
          </a:p>
          <a:p>
            <a:pPr algn="ctr"/>
            <a:endParaRPr lang="en-US" sz="1200" b="1" dirty="0">
              <a:solidFill>
                <a:srgbClr val="FF0000"/>
              </a:solidFill>
            </a:endParaRPr>
          </a:p>
          <a:p>
            <a:pPr algn="ctr"/>
            <a:r>
              <a:rPr lang="en-US" sz="1200" b="1" dirty="0">
                <a:solidFill>
                  <a:srgbClr val="FF0000"/>
                </a:solidFill>
              </a:rPr>
              <a:t>Therapeutic </a:t>
            </a:r>
            <a:endParaRPr lang="en-US" sz="1200" b="1" dirty="0">
              <a:solidFill>
                <a:srgbClr val="00B050"/>
              </a:solidFill>
            </a:endParaRPr>
          </a:p>
        </p:txBody>
      </p:sp>
      <p:sp>
        <p:nvSpPr>
          <p:cNvPr id="8" name="TextBox 7"/>
          <p:cNvSpPr txBox="1"/>
          <p:nvPr/>
        </p:nvSpPr>
        <p:spPr>
          <a:xfrm>
            <a:off x="6400800" y="2615384"/>
            <a:ext cx="1876736" cy="2262158"/>
          </a:xfrm>
          <a:prstGeom prst="rect">
            <a:avLst/>
          </a:prstGeom>
          <a:noFill/>
          <a:ln w="19050">
            <a:noFill/>
          </a:ln>
        </p:spPr>
        <p:txBody>
          <a:bodyPr wrap="square" rtlCol="0">
            <a:spAutoFit/>
          </a:bodyPr>
          <a:lstStyle/>
          <a:p>
            <a:pPr algn="ctr"/>
            <a:r>
              <a:rPr lang="en-US" sz="1050" b="1" dirty="0"/>
              <a:t>Categories:</a:t>
            </a:r>
          </a:p>
          <a:p>
            <a:pPr algn="ctr"/>
            <a:endParaRPr lang="en-US" sz="1050" b="1" dirty="0"/>
          </a:p>
          <a:p>
            <a:pPr algn="ctr"/>
            <a:r>
              <a:rPr lang="en-US" sz="1200" b="1" dirty="0">
                <a:solidFill>
                  <a:srgbClr val="FF0000"/>
                </a:solidFill>
              </a:rPr>
              <a:t>Pathogenic</a:t>
            </a:r>
          </a:p>
          <a:p>
            <a:pPr algn="ctr"/>
            <a:endParaRPr lang="en-US" sz="1200" b="1" dirty="0"/>
          </a:p>
          <a:p>
            <a:pPr algn="ctr"/>
            <a:r>
              <a:rPr lang="en-US" sz="1200" b="1" dirty="0">
                <a:solidFill>
                  <a:schemeClr val="accent3">
                    <a:lumMod val="60000"/>
                    <a:lumOff val="40000"/>
                  </a:schemeClr>
                </a:solidFill>
              </a:rPr>
              <a:t>Likely Pathogenic</a:t>
            </a:r>
          </a:p>
          <a:p>
            <a:pPr algn="ctr"/>
            <a:endParaRPr lang="en-US" sz="1200" b="1" dirty="0"/>
          </a:p>
          <a:p>
            <a:pPr algn="ctr"/>
            <a:r>
              <a:rPr lang="en-US" sz="1200" b="1" dirty="0">
                <a:solidFill>
                  <a:schemeClr val="bg1">
                    <a:lumMod val="50000"/>
                  </a:schemeClr>
                </a:solidFill>
              </a:rPr>
              <a:t>VUS – Variant of Uncertain Significance</a:t>
            </a:r>
          </a:p>
          <a:p>
            <a:pPr algn="ctr"/>
            <a:endParaRPr lang="en-US" sz="1200" b="1" dirty="0"/>
          </a:p>
          <a:p>
            <a:pPr algn="ctr"/>
            <a:r>
              <a:rPr lang="en-US" sz="1200" b="1" dirty="0">
                <a:solidFill>
                  <a:schemeClr val="accent4">
                    <a:lumMod val="60000"/>
                    <a:lumOff val="40000"/>
                  </a:schemeClr>
                </a:solidFill>
              </a:rPr>
              <a:t>Likely Benign</a:t>
            </a:r>
          </a:p>
          <a:p>
            <a:pPr algn="ctr"/>
            <a:endParaRPr lang="en-US" sz="1200" b="1" dirty="0"/>
          </a:p>
          <a:p>
            <a:pPr algn="ctr"/>
            <a:r>
              <a:rPr lang="en-US" sz="1200" b="1" dirty="0">
                <a:solidFill>
                  <a:srgbClr val="00B050"/>
                </a:solidFill>
              </a:rPr>
              <a:t>Benign</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578" b="73162"/>
          <a:stretch/>
        </p:blipFill>
        <p:spPr bwMode="auto">
          <a:xfrm>
            <a:off x="3394183" y="3847387"/>
            <a:ext cx="1012122" cy="59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50000" b="71480"/>
          <a:stretch/>
        </p:blipFill>
        <p:spPr bwMode="auto">
          <a:xfrm>
            <a:off x="4832968" y="3810219"/>
            <a:ext cx="1036072" cy="63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25000" b="73162"/>
          <a:stretch/>
        </p:blipFill>
        <p:spPr bwMode="auto">
          <a:xfrm>
            <a:off x="3356657" y="4477664"/>
            <a:ext cx="1036071" cy="59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179908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658" y="259080"/>
            <a:ext cx="7826375" cy="1371600"/>
          </a:xfrm>
        </p:spPr>
        <p:txBody>
          <a:bodyPr/>
          <a:lstStyle/>
          <a:p>
            <a:r>
              <a:rPr lang="en-US" dirty="0"/>
              <a:t>Framework Summary for Variant Interpretation – 6 key questions</a:t>
            </a:r>
          </a:p>
        </p:txBody>
      </p:sp>
      <p:sp>
        <p:nvSpPr>
          <p:cNvPr id="3" name="Content Placeholder 2"/>
          <p:cNvSpPr>
            <a:spLocks noGrp="1"/>
          </p:cNvSpPr>
          <p:nvPr>
            <p:ph idx="1"/>
          </p:nvPr>
        </p:nvSpPr>
        <p:spPr>
          <a:xfrm>
            <a:off x="2429828" y="1630685"/>
            <a:ext cx="7823200" cy="4416425"/>
          </a:xfrm>
        </p:spPr>
        <p:txBody>
          <a:bodyPr/>
          <a:lstStyle/>
          <a:p>
            <a:r>
              <a:rPr lang="en-US" dirty="0"/>
              <a:t>Allele Frequency?</a:t>
            </a:r>
          </a:p>
          <a:p>
            <a:r>
              <a:rPr lang="en-US" dirty="0"/>
              <a:t>What is the mechanism of disease?***</a:t>
            </a:r>
          </a:p>
          <a:p>
            <a:r>
              <a:rPr lang="en-US" dirty="0"/>
              <a:t>Known or predicted impact?</a:t>
            </a:r>
          </a:p>
          <a:p>
            <a:r>
              <a:rPr lang="en-US" dirty="0"/>
              <a:t>Do we have functional evidence?                       How reliable?</a:t>
            </a:r>
          </a:p>
          <a:p>
            <a:r>
              <a:rPr lang="en-US" dirty="0"/>
              <a:t>Phenotype overlaps with gene-disease association described?</a:t>
            </a:r>
          </a:p>
          <a:p>
            <a:r>
              <a:rPr lang="en-US" dirty="0"/>
              <a:t>Does it segregate with disease?</a:t>
            </a:r>
          </a:p>
        </p:txBody>
      </p:sp>
    </p:spTree>
    <p:custDataLst>
      <p:tags r:id="rId1"/>
    </p:custDataLst>
    <p:extLst>
      <p:ext uri="{BB962C8B-B14F-4D97-AF65-F5344CB8AC3E}">
        <p14:creationId xmlns:p14="http://schemas.microsoft.com/office/powerpoint/2010/main" val="1463850216"/>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27650" name="Picture 2" descr="Image result for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1387479"/>
            <a:ext cx="7829550" cy="44005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88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550F28-089C-4C17-900C-FE2D25900A15}"/>
              </a:ext>
            </a:extLst>
          </p:cNvPr>
          <p:cNvSpPr>
            <a:spLocks noGrp="1"/>
          </p:cNvSpPr>
          <p:nvPr>
            <p:ph idx="1"/>
          </p:nvPr>
        </p:nvSpPr>
        <p:spPr>
          <a:xfrm>
            <a:off x="1970858" y="1846283"/>
            <a:ext cx="5530972" cy="1859439"/>
          </a:xfrm>
        </p:spPr>
        <p:txBody>
          <a:bodyPr/>
          <a:lstStyle/>
          <a:p>
            <a:pPr algn="just"/>
            <a:r>
              <a:rPr lang="en-US" dirty="0"/>
              <a:t>Terminology</a:t>
            </a:r>
          </a:p>
        </p:txBody>
      </p:sp>
      <p:sp>
        <p:nvSpPr>
          <p:cNvPr id="6" name="Title 1">
            <a:extLst>
              <a:ext uri="{FF2B5EF4-FFF2-40B4-BE49-F238E27FC236}">
                <a16:creationId xmlns:a16="http://schemas.microsoft.com/office/drawing/2014/main" id="{9BB5A12A-9A47-4D37-AEAD-40F7D4812FEC}"/>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A937C53D-86F2-435C-A79C-A7E7EB4AE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DBCC93F8-57F4-4732-BCE5-EA235FC1823C}"/>
              </a:ext>
            </a:extLst>
          </p:cNvPr>
          <p:cNvSpPr/>
          <p:nvPr/>
        </p:nvSpPr>
        <p:spPr>
          <a:xfrm>
            <a:off x="3614058" y="3155187"/>
            <a:ext cx="2293512" cy="763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Variant</a:t>
            </a:r>
          </a:p>
        </p:txBody>
      </p:sp>
      <p:sp>
        <p:nvSpPr>
          <p:cNvPr id="9" name="Rectangle 8">
            <a:extLst>
              <a:ext uri="{FF2B5EF4-FFF2-40B4-BE49-F238E27FC236}">
                <a16:creationId xmlns:a16="http://schemas.microsoft.com/office/drawing/2014/main" id="{10446E4E-0B3A-4320-B3C0-2CD0A372A2D0}"/>
              </a:ext>
            </a:extLst>
          </p:cNvPr>
          <p:cNvSpPr/>
          <p:nvPr/>
        </p:nvSpPr>
        <p:spPr>
          <a:xfrm>
            <a:off x="6423579" y="3155186"/>
            <a:ext cx="2293512" cy="763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Variant </a:t>
            </a:r>
          </a:p>
        </p:txBody>
      </p:sp>
      <p:sp>
        <p:nvSpPr>
          <p:cNvPr id="3" name="TextBox 2">
            <a:extLst>
              <a:ext uri="{FF2B5EF4-FFF2-40B4-BE49-F238E27FC236}">
                <a16:creationId xmlns:a16="http://schemas.microsoft.com/office/drawing/2014/main" id="{C7B2B315-86B9-469D-BD58-742A03CE9931}"/>
              </a:ext>
            </a:extLst>
          </p:cNvPr>
          <p:cNvSpPr txBox="1"/>
          <p:nvPr/>
        </p:nvSpPr>
        <p:spPr>
          <a:xfrm>
            <a:off x="3548506" y="4160023"/>
            <a:ext cx="2293512" cy="461665"/>
          </a:xfrm>
          <a:prstGeom prst="rect">
            <a:avLst/>
          </a:prstGeom>
          <a:noFill/>
          <a:ln w="19050">
            <a:noFill/>
          </a:ln>
        </p:spPr>
        <p:txBody>
          <a:bodyPr wrap="square" rtlCol="0">
            <a:spAutoFit/>
          </a:bodyPr>
          <a:lstStyle/>
          <a:p>
            <a:pPr algn="ctr"/>
            <a:r>
              <a:rPr lang="en-US" sz="1200" dirty="0"/>
              <a:t>Permanent change in the nucleotide sequence</a:t>
            </a:r>
            <a:endParaRPr lang="en-US" sz="1200" b="1" dirty="0"/>
          </a:p>
        </p:txBody>
      </p:sp>
      <p:sp>
        <p:nvSpPr>
          <p:cNvPr id="10" name="TextBox 9">
            <a:extLst>
              <a:ext uri="{FF2B5EF4-FFF2-40B4-BE49-F238E27FC236}">
                <a16:creationId xmlns:a16="http://schemas.microsoft.com/office/drawing/2014/main" id="{717F809E-7F91-44BA-895B-5384251B99E5}"/>
              </a:ext>
            </a:extLst>
          </p:cNvPr>
          <p:cNvSpPr txBox="1"/>
          <p:nvPr/>
        </p:nvSpPr>
        <p:spPr>
          <a:xfrm>
            <a:off x="6330201" y="4244204"/>
            <a:ext cx="2620944" cy="276999"/>
          </a:xfrm>
          <a:prstGeom prst="rect">
            <a:avLst/>
          </a:prstGeom>
          <a:noFill/>
          <a:ln w="19050">
            <a:noFill/>
          </a:ln>
        </p:spPr>
        <p:txBody>
          <a:bodyPr wrap="square" rtlCol="0">
            <a:spAutoFit/>
          </a:bodyPr>
          <a:lstStyle/>
          <a:p>
            <a:pPr algn="ctr"/>
            <a:r>
              <a:rPr lang="en-US" sz="1200" dirty="0"/>
              <a:t>Variant with a frequency above 1%.</a:t>
            </a:r>
            <a:endParaRPr lang="en-US" sz="1200" b="1" dirty="0"/>
          </a:p>
        </p:txBody>
      </p:sp>
      <p:sp>
        <p:nvSpPr>
          <p:cNvPr id="4" name="Plus Sign 3">
            <a:extLst>
              <a:ext uri="{FF2B5EF4-FFF2-40B4-BE49-F238E27FC236}">
                <a16:creationId xmlns:a16="http://schemas.microsoft.com/office/drawing/2014/main" id="{C7F224CD-83B4-45B2-93C8-6A34C22C1F0E}"/>
              </a:ext>
            </a:extLst>
          </p:cNvPr>
          <p:cNvSpPr/>
          <p:nvPr/>
        </p:nvSpPr>
        <p:spPr>
          <a:xfrm>
            <a:off x="5907575" y="4390850"/>
            <a:ext cx="422631" cy="460772"/>
          </a:xfrm>
          <a:prstGeom prst="mathPl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868391-8D0E-490F-92EC-2607B310F3FA}"/>
              </a:ext>
            </a:extLst>
          </p:cNvPr>
          <p:cNvSpPr txBox="1"/>
          <p:nvPr/>
        </p:nvSpPr>
        <p:spPr>
          <a:xfrm>
            <a:off x="3052357" y="5124659"/>
            <a:ext cx="6742444" cy="523220"/>
          </a:xfrm>
          <a:prstGeom prst="rect">
            <a:avLst/>
          </a:prstGeom>
          <a:noFill/>
          <a:ln w="19050">
            <a:solidFill>
              <a:schemeClr val="bg1"/>
            </a:solidFill>
          </a:ln>
        </p:spPr>
        <p:txBody>
          <a:bodyPr wrap="square" rtlCol="0">
            <a:spAutoFit/>
          </a:bodyPr>
          <a:lstStyle/>
          <a:p>
            <a:pPr algn="ctr"/>
            <a:r>
              <a:rPr lang="en-US" sz="1400" b="1" dirty="0"/>
              <a:t>the following modifiers: (1) pathogenic, (2) likely pathogenic, (3) uncertain significance, (4) likely benign, or (5) benign. </a:t>
            </a:r>
          </a:p>
        </p:txBody>
      </p:sp>
    </p:spTree>
    <p:custDataLst>
      <p:tags r:id="rId1"/>
    </p:custDataLst>
    <p:extLst>
      <p:ext uri="{BB962C8B-B14F-4D97-AF65-F5344CB8AC3E}">
        <p14:creationId xmlns:p14="http://schemas.microsoft.com/office/powerpoint/2010/main" val="686124729"/>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1786-E3D7-6A86-88F7-B0C247809B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A41C92-5D56-BD40-2DD2-F6FFB9B333B3}"/>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993321068"/>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814" y="-517888"/>
            <a:ext cx="7826375" cy="1371600"/>
          </a:xfrm>
        </p:spPr>
        <p:txBody>
          <a:bodyPr/>
          <a:lstStyle/>
          <a:p>
            <a:r>
              <a:rPr lang="en-US" dirty="0"/>
              <a:t>VUS examples</a:t>
            </a:r>
          </a:p>
        </p:txBody>
      </p:sp>
      <p:graphicFrame>
        <p:nvGraphicFramePr>
          <p:cNvPr id="5" name="Content Placeholder 4"/>
          <p:cNvGraphicFramePr>
            <a:graphicFrameLocks noGrp="1"/>
          </p:cNvGraphicFramePr>
          <p:nvPr>
            <p:ph idx="1"/>
          </p:nvPr>
        </p:nvGraphicFramePr>
        <p:xfrm>
          <a:off x="2028830" y="882036"/>
          <a:ext cx="7542195" cy="889000"/>
        </p:xfrm>
        <a:graphic>
          <a:graphicData uri="http://schemas.openxmlformats.org/drawingml/2006/table">
            <a:tbl>
              <a:tblPr firstRow="1" bandRow="1">
                <a:tableStyleId>{5C22544A-7EE6-4342-B048-85BDC9FD1C3A}</a:tableStyleId>
              </a:tblPr>
              <a:tblGrid>
                <a:gridCol w="805180">
                  <a:extLst>
                    <a:ext uri="{9D8B030D-6E8A-4147-A177-3AD203B41FA5}">
                      <a16:colId xmlns:a16="http://schemas.microsoft.com/office/drawing/2014/main" val="20000"/>
                    </a:ext>
                  </a:extLst>
                </a:gridCol>
                <a:gridCol w="1911668">
                  <a:extLst>
                    <a:ext uri="{9D8B030D-6E8A-4147-A177-3AD203B41FA5}">
                      <a16:colId xmlns:a16="http://schemas.microsoft.com/office/drawing/2014/main" val="20001"/>
                    </a:ext>
                  </a:extLst>
                </a:gridCol>
                <a:gridCol w="1652887">
                  <a:extLst>
                    <a:ext uri="{9D8B030D-6E8A-4147-A177-3AD203B41FA5}">
                      <a16:colId xmlns:a16="http://schemas.microsoft.com/office/drawing/2014/main" val="20002"/>
                    </a:ext>
                  </a:extLst>
                </a:gridCol>
                <a:gridCol w="1246505">
                  <a:extLst>
                    <a:ext uri="{9D8B030D-6E8A-4147-A177-3AD203B41FA5}">
                      <a16:colId xmlns:a16="http://schemas.microsoft.com/office/drawing/2014/main" val="20003"/>
                    </a:ext>
                  </a:extLst>
                </a:gridCol>
                <a:gridCol w="1925955">
                  <a:extLst>
                    <a:ext uri="{9D8B030D-6E8A-4147-A177-3AD203B41FA5}">
                      <a16:colId xmlns:a16="http://schemas.microsoft.com/office/drawing/2014/main" val="20004"/>
                    </a:ext>
                  </a:extLst>
                </a:gridCol>
              </a:tblGrid>
              <a:tr h="370840">
                <a:tc>
                  <a:txBody>
                    <a:bodyPr/>
                    <a:lstStyle/>
                    <a:p>
                      <a:r>
                        <a:rPr lang="en-US" sz="1400" dirty="0"/>
                        <a:t>Gene</a:t>
                      </a:r>
                    </a:p>
                  </a:txBody>
                  <a:tcPr/>
                </a:tc>
                <a:tc>
                  <a:txBody>
                    <a:bodyPr/>
                    <a:lstStyle/>
                    <a:p>
                      <a:r>
                        <a:rPr lang="en-US" sz="1400" dirty="0"/>
                        <a:t>Genomic position</a:t>
                      </a:r>
                    </a:p>
                  </a:txBody>
                  <a:tcPr/>
                </a:tc>
                <a:tc>
                  <a:txBody>
                    <a:bodyPr/>
                    <a:lstStyle/>
                    <a:p>
                      <a:r>
                        <a:rPr lang="en-US" sz="1400" dirty="0"/>
                        <a:t>Coding</a:t>
                      </a:r>
                      <a:r>
                        <a:rPr lang="en-US" sz="1400" baseline="0" dirty="0"/>
                        <a:t> DNA</a:t>
                      </a:r>
                      <a:endParaRPr lang="en-US" sz="1400" dirty="0"/>
                    </a:p>
                  </a:txBody>
                  <a:tcPr/>
                </a:tc>
                <a:tc>
                  <a:txBody>
                    <a:bodyPr/>
                    <a:lstStyle/>
                    <a:p>
                      <a:r>
                        <a:rPr lang="en-US" sz="1400" dirty="0"/>
                        <a:t>Variant</a:t>
                      </a:r>
                    </a:p>
                  </a:txBody>
                  <a:tcPr/>
                </a:tc>
                <a:tc>
                  <a:txBody>
                    <a:bodyPr/>
                    <a:lstStyle/>
                    <a:p>
                      <a:r>
                        <a:rPr lang="en-US" sz="1400" dirty="0"/>
                        <a:t>Inheritance</a:t>
                      </a:r>
                    </a:p>
                  </a:txBody>
                  <a:tcPr/>
                </a:tc>
                <a:extLst>
                  <a:ext uri="{0D108BD9-81ED-4DB2-BD59-A6C34878D82A}">
                    <a16:rowId xmlns:a16="http://schemas.microsoft.com/office/drawing/2014/main" val="10000"/>
                  </a:ext>
                </a:extLst>
              </a:tr>
              <a:tr h="370840">
                <a:tc>
                  <a:txBody>
                    <a:bodyPr/>
                    <a:lstStyle/>
                    <a:p>
                      <a:r>
                        <a:rPr lang="en-US" sz="1400" dirty="0"/>
                        <a:t>DDX41</a:t>
                      </a:r>
                    </a:p>
                  </a:txBody>
                  <a:tcPr/>
                </a:tc>
                <a:tc>
                  <a:txBody>
                    <a:bodyPr/>
                    <a:lstStyle/>
                    <a:p>
                      <a:r>
                        <a:rPr lang="en-US" sz="1400" dirty="0"/>
                        <a:t>Chr5:176941942G&gt;A</a:t>
                      </a:r>
                    </a:p>
                  </a:txBody>
                  <a:tcPr/>
                </a:tc>
                <a:tc>
                  <a:txBody>
                    <a:bodyPr/>
                    <a:lstStyle/>
                    <a:p>
                      <a:r>
                        <a:rPr lang="en-US" sz="1400" dirty="0"/>
                        <a:t>c.773C&gt;T</a:t>
                      </a:r>
                    </a:p>
                  </a:txBody>
                  <a:tcPr/>
                </a:tc>
                <a:tc>
                  <a:txBody>
                    <a:bodyPr/>
                    <a:lstStyle/>
                    <a:p>
                      <a:r>
                        <a:rPr lang="en-US" sz="1400" dirty="0"/>
                        <a:t>p.Pro258Leu</a:t>
                      </a:r>
                    </a:p>
                  </a:txBody>
                  <a:tcPr/>
                </a:tc>
                <a:tc>
                  <a:txBody>
                    <a:bodyPr/>
                    <a:lstStyle/>
                    <a:p>
                      <a:r>
                        <a:rPr lang="en-US" sz="1400" dirty="0"/>
                        <a:t>Mother </a:t>
                      </a:r>
                      <a:r>
                        <a:rPr lang="en-US" sz="1400" dirty="0" err="1"/>
                        <a:t>Neg</a:t>
                      </a:r>
                      <a:r>
                        <a:rPr lang="en-US" sz="1400" baseline="0" dirty="0"/>
                        <a:t> (Healthy)</a:t>
                      </a:r>
                    </a:p>
                    <a:p>
                      <a:r>
                        <a:rPr lang="en-US" sz="1400" baseline="0" dirty="0"/>
                        <a:t>Father </a:t>
                      </a:r>
                      <a:r>
                        <a:rPr lang="en-US" sz="1400" baseline="0" dirty="0" err="1"/>
                        <a:t>Neg</a:t>
                      </a:r>
                      <a:r>
                        <a:rPr lang="en-US" sz="1400" baseline="0" dirty="0"/>
                        <a:t> (Healthy)</a:t>
                      </a:r>
                      <a:endParaRPr lang="en-US" sz="1400" dirty="0"/>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2028825" y="1779517"/>
            <a:ext cx="3281112" cy="1200329"/>
          </a:xfrm>
          <a:prstGeom prst="rect">
            <a:avLst/>
          </a:prstGeom>
        </p:spPr>
        <p:txBody>
          <a:bodyPr wrap="square">
            <a:spAutoFit/>
          </a:bodyPr>
          <a:lstStyle/>
          <a:p>
            <a:pPr>
              <a:defRPr/>
            </a:pPr>
            <a:r>
              <a:rPr lang="en-US" altLang="en-US" b="1" dirty="0"/>
              <a:t>Age: </a:t>
            </a:r>
            <a:r>
              <a:rPr lang="en-US" altLang="en-US" dirty="0"/>
              <a:t>71 y</a:t>
            </a:r>
          </a:p>
          <a:p>
            <a:pPr>
              <a:defRPr/>
            </a:pPr>
            <a:r>
              <a:rPr lang="en-US" altLang="en-US" b="1" dirty="0"/>
              <a:t>Sex: </a:t>
            </a:r>
            <a:r>
              <a:rPr lang="en-US" altLang="en-US" dirty="0"/>
              <a:t>Male</a:t>
            </a:r>
          </a:p>
          <a:p>
            <a:pPr>
              <a:defRPr/>
            </a:pPr>
            <a:r>
              <a:rPr lang="en-US" altLang="en-US" b="1" dirty="0"/>
              <a:t>RFR: </a:t>
            </a:r>
            <a:r>
              <a:rPr lang="en-US" dirty="0"/>
              <a:t>Pancytopenia</a:t>
            </a:r>
          </a:p>
          <a:p>
            <a:pPr>
              <a:defRPr/>
            </a:pPr>
            <a:r>
              <a:rPr lang="en-US" b="1" dirty="0"/>
              <a:t>Family History: </a:t>
            </a:r>
            <a:r>
              <a:rPr lang="en-US" dirty="0"/>
              <a:t>Negative</a:t>
            </a:r>
          </a:p>
        </p:txBody>
      </p:sp>
      <p:graphicFrame>
        <p:nvGraphicFramePr>
          <p:cNvPr id="6" name="Content Placeholder 4"/>
          <p:cNvGraphicFramePr>
            <a:graphicFrameLocks/>
          </p:cNvGraphicFramePr>
          <p:nvPr/>
        </p:nvGraphicFramePr>
        <p:xfrm>
          <a:off x="2084977" y="3288355"/>
          <a:ext cx="7754921" cy="889000"/>
        </p:xfrm>
        <a:graphic>
          <a:graphicData uri="http://schemas.openxmlformats.org/drawingml/2006/table">
            <a:tbl>
              <a:tblPr firstRow="1" bandRow="1">
                <a:tableStyleId>{5C22544A-7EE6-4342-B048-85BDC9FD1C3A}</a:tableStyleId>
              </a:tblPr>
              <a:tblGrid>
                <a:gridCol w="781304">
                  <a:extLst>
                    <a:ext uri="{9D8B030D-6E8A-4147-A177-3AD203B41FA5}">
                      <a16:colId xmlns:a16="http://schemas.microsoft.com/office/drawing/2014/main" val="20000"/>
                    </a:ext>
                  </a:extLst>
                </a:gridCol>
                <a:gridCol w="2010093">
                  <a:extLst>
                    <a:ext uri="{9D8B030D-6E8A-4147-A177-3AD203B41FA5}">
                      <a16:colId xmlns:a16="http://schemas.microsoft.com/office/drawing/2014/main" val="20001"/>
                    </a:ext>
                  </a:extLst>
                </a:gridCol>
                <a:gridCol w="1644316">
                  <a:extLst>
                    <a:ext uri="{9D8B030D-6E8A-4147-A177-3AD203B41FA5}">
                      <a16:colId xmlns:a16="http://schemas.microsoft.com/office/drawing/2014/main" val="20002"/>
                    </a:ext>
                  </a:extLst>
                </a:gridCol>
                <a:gridCol w="1129030">
                  <a:extLst>
                    <a:ext uri="{9D8B030D-6E8A-4147-A177-3AD203B41FA5}">
                      <a16:colId xmlns:a16="http://schemas.microsoft.com/office/drawing/2014/main" val="20003"/>
                    </a:ext>
                  </a:extLst>
                </a:gridCol>
                <a:gridCol w="2190178">
                  <a:extLst>
                    <a:ext uri="{9D8B030D-6E8A-4147-A177-3AD203B41FA5}">
                      <a16:colId xmlns:a16="http://schemas.microsoft.com/office/drawing/2014/main" val="20004"/>
                    </a:ext>
                  </a:extLst>
                </a:gridCol>
              </a:tblGrid>
              <a:tr h="370840">
                <a:tc>
                  <a:txBody>
                    <a:bodyPr/>
                    <a:lstStyle/>
                    <a:p>
                      <a:r>
                        <a:rPr lang="en-US" sz="1400" dirty="0"/>
                        <a:t>Gene</a:t>
                      </a:r>
                    </a:p>
                  </a:txBody>
                  <a:tcPr/>
                </a:tc>
                <a:tc>
                  <a:txBody>
                    <a:bodyPr/>
                    <a:lstStyle/>
                    <a:p>
                      <a:r>
                        <a:rPr lang="en-US" sz="1400" dirty="0"/>
                        <a:t>Genomic</a:t>
                      </a:r>
                      <a:r>
                        <a:rPr lang="en-US" sz="1400" baseline="0" dirty="0"/>
                        <a:t> position</a:t>
                      </a:r>
                      <a:endParaRPr lang="en-US" sz="1400" dirty="0"/>
                    </a:p>
                  </a:txBody>
                  <a:tcPr/>
                </a:tc>
                <a:tc>
                  <a:txBody>
                    <a:bodyPr/>
                    <a:lstStyle/>
                    <a:p>
                      <a:r>
                        <a:rPr lang="en-US" sz="1400" dirty="0"/>
                        <a:t>Coding</a:t>
                      </a:r>
                      <a:r>
                        <a:rPr lang="en-US" sz="1400" baseline="0" dirty="0"/>
                        <a:t> DNA</a:t>
                      </a:r>
                      <a:endParaRPr lang="en-US" sz="1400" dirty="0"/>
                    </a:p>
                  </a:txBody>
                  <a:tcPr/>
                </a:tc>
                <a:tc>
                  <a:txBody>
                    <a:bodyPr/>
                    <a:lstStyle/>
                    <a:p>
                      <a:r>
                        <a:rPr lang="en-US" sz="1400" dirty="0"/>
                        <a:t>Variant</a:t>
                      </a:r>
                    </a:p>
                  </a:txBody>
                  <a:tcPr/>
                </a:tc>
                <a:tc>
                  <a:txBody>
                    <a:bodyPr/>
                    <a:lstStyle/>
                    <a:p>
                      <a:r>
                        <a:rPr lang="en-US" sz="1400" dirty="0"/>
                        <a:t>Inheritance</a:t>
                      </a:r>
                    </a:p>
                  </a:txBody>
                  <a:tcPr/>
                </a:tc>
                <a:extLst>
                  <a:ext uri="{0D108BD9-81ED-4DB2-BD59-A6C34878D82A}">
                    <a16:rowId xmlns:a16="http://schemas.microsoft.com/office/drawing/2014/main" val="10000"/>
                  </a:ext>
                </a:extLst>
              </a:tr>
              <a:tr h="370840">
                <a:tc>
                  <a:txBody>
                    <a:bodyPr/>
                    <a:lstStyle/>
                    <a:p>
                      <a:r>
                        <a:rPr lang="en-US" sz="1400" dirty="0"/>
                        <a:t>RTEL1</a:t>
                      </a:r>
                    </a:p>
                  </a:txBody>
                  <a:tcPr/>
                </a:tc>
                <a:tc>
                  <a:txBody>
                    <a:bodyPr/>
                    <a:lstStyle/>
                    <a:p>
                      <a:r>
                        <a:rPr lang="en-US" sz="1400" dirty="0"/>
                        <a:t>Chr20:622908596A&gt;G</a:t>
                      </a:r>
                    </a:p>
                  </a:txBody>
                  <a:tcPr/>
                </a:tc>
                <a:tc>
                  <a:txBody>
                    <a:bodyPr/>
                    <a:lstStyle/>
                    <a:p>
                      <a:r>
                        <a:rPr lang="en-US" sz="1400" dirty="0"/>
                        <a:t>c.101A&gt;G</a:t>
                      </a:r>
                    </a:p>
                  </a:txBody>
                  <a:tcPr/>
                </a:tc>
                <a:tc>
                  <a:txBody>
                    <a:bodyPr/>
                    <a:lstStyle/>
                    <a:p>
                      <a:r>
                        <a:rPr lang="en-US" sz="1400" dirty="0"/>
                        <a:t>p.Gln34Arg</a:t>
                      </a:r>
                    </a:p>
                  </a:txBody>
                  <a:tcPr/>
                </a:tc>
                <a:tc>
                  <a:txBody>
                    <a:bodyPr/>
                    <a:lstStyle/>
                    <a:p>
                      <a:r>
                        <a:rPr lang="en-US" sz="1400" dirty="0"/>
                        <a:t>Mother is </a:t>
                      </a:r>
                      <a:r>
                        <a:rPr lang="en-US" sz="1400" dirty="0" err="1"/>
                        <a:t>Neg</a:t>
                      </a:r>
                      <a:r>
                        <a:rPr lang="en-US" sz="1400" baseline="0" dirty="0"/>
                        <a:t> (Healthy)</a:t>
                      </a:r>
                    </a:p>
                    <a:p>
                      <a:r>
                        <a:rPr lang="en-US" sz="1400" baseline="0" dirty="0"/>
                        <a:t>Father is Het (Affected)</a:t>
                      </a:r>
                      <a:endParaRPr lang="en-US" sz="1400" dirty="0"/>
                    </a:p>
                  </a:txBody>
                  <a:tcPr/>
                </a:tc>
                <a:extLst>
                  <a:ext uri="{0D108BD9-81ED-4DB2-BD59-A6C34878D82A}">
                    <a16:rowId xmlns:a16="http://schemas.microsoft.com/office/drawing/2014/main" val="10001"/>
                  </a:ext>
                </a:extLst>
              </a:tr>
            </a:tbl>
          </a:graphicData>
        </a:graphic>
      </p:graphicFrame>
      <p:sp>
        <p:nvSpPr>
          <p:cNvPr id="7" name="Rectangle 6"/>
          <p:cNvSpPr/>
          <p:nvPr/>
        </p:nvSpPr>
        <p:spPr>
          <a:xfrm>
            <a:off x="2084971" y="4177355"/>
            <a:ext cx="7644566" cy="1754326"/>
          </a:xfrm>
          <a:prstGeom prst="rect">
            <a:avLst/>
          </a:prstGeom>
        </p:spPr>
        <p:txBody>
          <a:bodyPr wrap="square">
            <a:spAutoFit/>
          </a:bodyPr>
          <a:lstStyle/>
          <a:p>
            <a:pPr>
              <a:defRPr/>
            </a:pPr>
            <a:r>
              <a:rPr lang="en-US" altLang="en-US" b="1" dirty="0"/>
              <a:t>Age: </a:t>
            </a:r>
            <a:r>
              <a:rPr lang="en-US" altLang="en-US" dirty="0"/>
              <a:t>62 y</a:t>
            </a:r>
          </a:p>
          <a:p>
            <a:pPr>
              <a:defRPr/>
            </a:pPr>
            <a:r>
              <a:rPr lang="en-US" altLang="en-US" b="1" dirty="0"/>
              <a:t>Sex: </a:t>
            </a:r>
            <a:r>
              <a:rPr lang="en-US" altLang="en-US" dirty="0"/>
              <a:t>Female</a:t>
            </a:r>
          </a:p>
          <a:p>
            <a:pPr>
              <a:defRPr/>
            </a:pPr>
            <a:r>
              <a:rPr lang="en-US" altLang="en-US" b="1" dirty="0"/>
              <a:t>RFR: </a:t>
            </a:r>
            <a:r>
              <a:rPr lang="en-US" dirty="0"/>
              <a:t>Idiopathic pulmonary fibrosis and short telomeres</a:t>
            </a:r>
          </a:p>
          <a:p>
            <a:pPr>
              <a:defRPr/>
            </a:pPr>
            <a:r>
              <a:rPr lang="en-US" b="1" dirty="0"/>
              <a:t>Family History: </a:t>
            </a:r>
            <a:r>
              <a:rPr lang="en-US" dirty="0"/>
              <a:t>Father and Brother are affected and carry the mutation.</a:t>
            </a:r>
          </a:p>
          <a:p>
            <a:pPr>
              <a:defRPr/>
            </a:pPr>
            <a:r>
              <a:rPr lang="en-US" dirty="0"/>
              <a:t>			     Sister is affected and does not carry the mutation.</a:t>
            </a:r>
          </a:p>
          <a:p>
            <a:pPr>
              <a:defRPr/>
            </a:pPr>
            <a:r>
              <a:rPr lang="en-US" dirty="0"/>
              <a:t>			     Cousin is unaffected and carries the variant</a:t>
            </a:r>
          </a:p>
        </p:txBody>
      </p:sp>
    </p:spTree>
    <p:custDataLst>
      <p:tags r:id="rId1"/>
    </p:custDataLst>
    <p:extLst>
      <p:ext uri="{BB962C8B-B14F-4D97-AF65-F5344CB8AC3E}">
        <p14:creationId xmlns:p14="http://schemas.microsoft.com/office/powerpoint/2010/main" val="10111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814" y="-517888"/>
            <a:ext cx="7826375" cy="1371600"/>
          </a:xfrm>
        </p:spPr>
        <p:txBody>
          <a:bodyPr/>
          <a:lstStyle/>
          <a:p>
            <a:r>
              <a:rPr lang="en-US" dirty="0"/>
              <a:t>VUS examples</a:t>
            </a:r>
          </a:p>
        </p:txBody>
      </p:sp>
      <p:graphicFrame>
        <p:nvGraphicFramePr>
          <p:cNvPr id="5" name="Content Placeholder 4"/>
          <p:cNvGraphicFramePr>
            <a:graphicFrameLocks noGrp="1"/>
          </p:cNvGraphicFramePr>
          <p:nvPr>
            <p:ph idx="1"/>
          </p:nvPr>
        </p:nvGraphicFramePr>
        <p:xfrm>
          <a:off x="2028830" y="882036"/>
          <a:ext cx="7542195" cy="889000"/>
        </p:xfrm>
        <a:graphic>
          <a:graphicData uri="http://schemas.openxmlformats.org/drawingml/2006/table">
            <a:tbl>
              <a:tblPr firstRow="1" bandRow="1">
                <a:tableStyleId>{5C22544A-7EE6-4342-B048-85BDC9FD1C3A}</a:tableStyleId>
              </a:tblPr>
              <a:tblGrid>
                <a:gridCol w="805180">
                  <a:extLst>
                    <a:ext uri="{9D8B030D-6E8A-4147-A177-3AD203B41FA5}">
                      <a16:colId xmlns:a16="http://schemas.microsoft.com/office/drawing/2014/main" val="20000"/>
                    </a:ext>
                  </a:extLst>
                </a:gridCol>
                <a:gridCol w="1911668">
                  <a:extLst>
                    <a:ext uri="{9D8B030D-6E8A-4147-A177-3AD203B41FA5}">
                      <a16:colId xmlns:a16="http://schemas.microsoft.com/office/drawing/2014/main" val="20001"/>
                    </a:ext>
                  </a:extLst>
                </a:gridCol>
                <a:gridCol w="1652887">
                  <a:extLst>
                    <a:ext uri="{9D8B030D-6E8A-4147-A177-3AD203B41FA5}">
                      <a16:colId xmlns:a16="http://schemas.microsoft.com/office/drawing/2014/main" val="20002"/>
                    </a:ext>
                  </a:extLst>
                </a:gridCol>
                <a:gridCol w="1246505">
                  <a:extLst>
                    <a:ext uri="{9D8B030D-6E8A-4147-A177-3AD203B41FA5}">
                      <a16:colId xmlns:a16="http://schemas.microsoft.com/office/drawing/2014/main" val="20003"/>
                    </a:ext>
                  </a:extLst>
                </a:gridCol>
                <a:gridCol w="1925955">
                  <a:extLst>
                    <a:ext uri="{9D8B030D-6E8A-4147-A177-3AD203B41FA5}">
                      <a16:colId xmlns:a16="http://schemas.microsoft.com/office/drawing/2014/main" val="20004"/>
                    </a:ext>
                  </a:extLst>
                </a:gridCol>
              </a:tblGrid>
              <a:tr h="370840">
                <a:tc>
                  <a:txBody>
                    <a:bodyPr/>
                    <a:lstStyle/>
                    <a:p>
                      <a:r>
                        <a:rPr lang="en-US" sz="1400" dirty="0"/>
                        <a:t>Gene</a:t>
                      </a:r>
                    </a:p>
                  </a:txBody>
                  <a:tcPr/>
                </a:tc>
                <a:tc>
                  <a:txBody>
                    <a:bodyPr/>
                    <a:lstStyle/>
                    <a:p>
                      <a:r>
                        <a:rPr lang="en-US" sz="1400" dirty="0"/>
                        <a:t>Genomic position</a:t>
                      </a:r>
                    </a:p>
                  </a:txBody>
                  <a:tcPr/>
                </a:tc>
                <a:tc>
                  <a:txBody>
                    <a:bodyPr/>
                    <a:lstStyle/>
                    <a:p>
                      <a:r>
                        <a:rPr lang="en-US" sz="1400" dirty="0"/>
                        <a:t>Coding</a:t>
                      </a:r>
                      <a:r>
                        <a:rPr lang="en-US" sz="1400" baseline="0" dirty="0"/>
                        <a:t> DNA</a:t>
                      </a:r>
                      <a:endParaRPr lang="en-US" sz="1400" dirty="0"/>
                    </a:p>
                  </a:txBody>
                  <a:tcPr/>
                </a:tc>
                <a:tc>
                  <a:txBody>
                    <a:bodyPr/>
                    <a:lstStyle/>
                    <a:p>
                      <a:r>
                        <a:rPr lang="en-US" sz="1400" dirty="0"/>
                        <a:t>Variant</a:t>
                      </a:r>
                    </a:p>
                  </a:txBody>
                  <a:tcPr/>
                </a:tc>
                <a:tc>
                  <a:txBody>
                    <a:bodyPr/>
                    <a:lstStyle/>
                    <a:p>
                      <a:r>
                        <a:rPr lang="en-US" sz="1400" dirty="0"/>
                        <a:t>Inheritance</a:t>
                      </a:r>
                    </a:p>
                  </a:txBody>
                  <a:tcPr/>
                </a:tc>
                <a:extLst>
                  <a:ext uri="{0D108BD9-81ED-4DB2-BD59-A6C34878D82A}">
                    <a16:rowId xmlns:a16="http://schemas.microsoft.com/office/drawing/2014/main" val="10000"/>
                  </a:ext>
                </a:extLst>
              </a:tr>
              <a:tr h="370840">
                <a:tc>
                  <a:txBody>
                    <a:bodyPr/>
                    <a:lstStyle/>
                    <a:p>
                      <a:r>
                        <a:rPr lang="en-US" sz="1400" dirty="0"/>
                        <a:t>DDX41</a:t>
                      </a:r>
                    </a:p>
                  </a:txBody>
                  <a:tcPr/>
                </a:tc>
                <a:tc>
                  <a:txBody>
                    <a:bodyPr/>
                    <a:lstStyle/>
                    <a:p>
                      <a:r>
                        <a:rPr lang="en-US" sz="1400" dirty="0"/>
                        <a:t>Chr5:176941942G&gt;A</a:t>
                      </a:r>
                    </a:p>
                  </a:txBody>
                  <a:tcPr/>
                </a:tc>
                <a:tc>
                  <a:txBody>
                    <a:bodyPr/>
                    <a:lstStyle/>
                    <a:p>
                      <a:r>
                        <a:rPr lang="en-US" sz="1400" dirty="0"/>
                        <a:t>c.773C&gt;T</a:t>
                      </a:r>
                    </a:p>
                  </a:txBody>
                  <a:tcPr/>
                </a:tc>
                <a:tc>
                  <a:txBody>
                    <a:bodyPr/>
                    <a:lstStyle/>
                    <a:p>
                      <a:r>
                        <a:rPr lang="en-US" sz="1400" dirty="0"/>
                        <a:t>p.Pro258Leu</a:t>
                      </a:r>
                    </a:p>
                  </a:txBody>
                  <a:tcPr/>
                </a:tc>
                <a:tc>
                  <a:txBody>
                    <a:bodyPr/>
                    <a:lstStyle/>
                    <a:p>
                      <a:r>
                        <a:rPr lang="en-US" sz="1400" dirty="0"/>
                        <a:t>Mother </a:t>
                      </a:r>
                      <a:r>
                        <a:rPr lang="en-US" sz="1400" dirty="0" err="1"/>
                        <a:t>Neg</a:t>
                      </a:r>
                      <a:r>
                        <a:rPr lang="en-US" sz="1400" baseline="0" dirty="0"/>
                        <a:t> (Healthy)</a:t>
                      </a:r>
                    </a:p>
                    <a:p>
                      <a:r>
                        <a:rPr lang="en-US" sz="1400" baseline="0" dirty="0"/>
                        <a:t>Father </a:t>
                      </a:r>
                      <a:r>
                        <a:rPr lang="en-US" sz="1400" baseline="0" dirty="0" err="1"/>
                        <a:t>Neg</a:t>
                      </a:r>
                      <a:r>
                        <a:rPr lang="en-US" sz="1400" baseline="0" dirty="0"/>
                        <a:t> (Healthy)</a:t>
                      </a:r>
                      <a:endParaRPr lang="en-US" sz="1400" dirty="0"/>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2028825" y="1779517"/>
            <a:ext cx="3281112" cy="1200329"/>
          </a:xfrm>
          <a:prstGeom prst="rect">
            <a:avLst/>
          </a:prstGeom>
        </p:spPr>
        <p:txBody>
          <a:bodyPr wrap="square">
            <a:spAutoFit/>
          </a:bodyPr>
          <a:lstStyle/>
          <a:p>
            <a:pPr>
              <a:defRPr/>
            </a:pPr>
            <a:r>
              <a:rPr lang="en-US" altLang="en-US" b="1" dirty="0"/>
              <a:t>Age: </a:t>
            </a:r>
            <a:r>
              <a:rPr lang="en-US" altLang="en-US" dirty="0"/>
              <a:t>71 y</a:t>
            </a:r>
          </a:p>
          <a:p>
            <a:pPr>
              <a:defRPr/>
            </a:pPr>
            <a:r>
              <a:rPr lang="en-US" altLang="en-US" b="1" dirty="0"/>
              <a:t>Sex: </a:t>
            </a:r>
            <a:r>
              <a:rPr lang="en-US" altLang="en-US" dirty="0"/>
              <a:t>Male</a:t>
            </a:r>
          </a:p>
          <a:p>
            <a:pPr>
              <a:defRPr/>
            </a:pPr>
            <a:r>
              <a:rPr lang="en-US" altLang="en-US" b="1" dirty="0"/>
              <a:t>RFR: </a:t>
            </a:r>
            <a:r>
              <a:rPr lang="en-US" dirty="0"/>
              <a:t>Pancytopenia</a:t>
            </a:r>
          </a:p>
          <a:p>
            <a:pPr>
              <a:defRPr/>
            </a:pPr>
            <a:r>
              <a:rPr lang="en-US" b="1" dirty="0"/>
              <a:t>Family History: </a:t>
            </a:r>
            <a:r>
              <a:rPr lang="en-US" dirty="0"/>
              <a:t>Negative</a:t>
            </a:r>
          </a:p>
        </p:txBody>
      </p:sp>
      <p:graphicFrame>
        <p:nvGraphicFramePr>
          <p:cNvPr id="6" name="Content Placeholder 4"/>
          <p:cNvGraphicFramePr>
            <a:graphicFrameLocks/>
          </p:cNvGraphicFramePr>
          <p:nvPr/>
        </p:nvGraphicFramePr>
        <p:xfrm>
          <a:off x="2084977" y="3288355"/>
          <a:ext cx="7754921" cy="889000"/>
        </p:xfrm>
        <a:graphic>
          <a:graphicData uri="http://schemas.openxmlformats.org/drawingml/2006/table">
            <a:tbl>
              <a:tblPr firstRow="1" bandRow="1">
                <a:tableStyleId>{5C22544A-7EE6-4342-B048-85BDC9FD1C3A}</a:tableStyleId>
              </a:tblPr>
              <a:tblGrid>
                <a:gridCol w="781304">
                  <a:extLst>
                    <a:ext uri="{9D8B030D-6E8A-4147-A177-3AD203B41FA5}">
                      <a16:colId xmlns:a16="http://schemas.microsoft.com/office/drawing/2014/main" val="20000"/>
                    </a:ext>
                  </a:extLst>
                </a:gridCol>
                <a:gridCol w="2010093">
                  <a:extLst>
                    <a:ext uri="{9D8B030D-6E8A-4147-A177-3AD203B41FA5}">
                      <a16:colId xmlns:a16="http://schemas.microsoft.com/office/drawing/2014/main" val="20001"/>
                    </a:ext>
                  </a:extLst>
                </a:gridCol>
                <a:gridCol w="1644316">
                  <a:extLst>
                    <a:ext uri="{9D8B030D-6E8A-4147-A177-3AD203B41FA5}">
                      <a16:colId xmlns:a16="http://schemas.microsoft.com/office/drawing/2014/main" val="20002"/>
                    </a:ext>
                  </a:extLst>
                </a:gridCol>
                <a:gridCol w="1129030">
                  <a:extLst>
                    <a:ext uri="{9D8B030D-6E8A-4147-A177-3AD203B41FA5}">
                      <a16:colId xmlns:a16="http://schemas.microsoft.com/office/drawing/2014/main" val="20003"/>
                    </a:ext>
                  </a:extLst>
                </a:gridCol>
                <a:gridCol w="2190178">
                  <a:extLst>
                    <a:ext uri="{9D8B030D-6E8A-4147-A177-3AD203B41FA5}">
                      <a16:colId xmlns:a16="http://schemas.microsoft.com/office/drawing/2014/main" val="20004"/>
                    </a:ext>
                  </a:extLst>
                </a:gridCol>
              </a:tblGrid>
              <a:tr h="370840">
                <a:tc>
                  <a:txBody>
                    <a:bodyPr/>
                    <a:lstStyle/>
                    <a:p>
                      <a:r>
                        <a:rPr lang="en-US" sz="1400" dirty="0"/>
                        <a:t>Gene</a:t>
                      </a:r>
                    </a:p>
                  </a:txBody>
                  <a:tcPr/>
                </a:tc>
                <a:tc>
                  <a:txBody>
                    <a:bodyPr/>
                    <a:lstStyle/>
                    <a:p>
                      <a:r>
                        <a:rPr lang="en-US" sz="1400" dirty="0"/>
                        <a:t>Genomic</a:t>
                      </a:r>
                      <a:r>
                        <a:rPr lang="en-US" sz="1400" baseline="0" dirty="0"/>
                        <a:t> position</a:t>
                      </a:r>
                      <a:endParaRPr lang="en-US" sz="1400" dirty="0"/>
                    </a:p>
                  </a:txBody>
                  <a:tcPr/>
                </a:tc>
                <a:tc>
                  <a:txBody>
                    <a:bodyPr/>
                    <a:lstStyle/>
                    <a:p>
                      <a:r>
                        <a:rPr lang="en-US" sz="1400" dirty="0"/>
                        <a:t>Coding</a:t>
                      </a:r>
                      <a:r>
                        <a:rPr lang="en-US" sz="1400" baseline="0" dirty="0"/>
                        <a:t> DNA</a:t>
                      </a:r>
                      <a:endParaRPr lang="en-US" sz="1400" dirty="0"/>
                    </a:p>
                  </a:txBody>
                  <a:tcPr/>
                </a:tc>
                <a:tc>
                  <a:txBody>
                    <a:bodyPr/>
                    <a:lstStyle/>
                    <a:p>
                      <a:r>
                        <a:rPr lang="en-US" sz="1400" dirty="0"/>
                        <a:t>Variant</a:t>
                      </a:r>
                    </a:p>
                  </a:txBody>
                  <a:tcPr/>
                </a:tc>
                <a:tc>
                  <a:txBody>
                    <a:bodyPr/>
                    <a:lstStyle/>
                    <a:p>
                      <a:r>
                        <a:rPr lang="en-US" sz="1400" dirty="0"/>
                        <a:t>Inheritance</a:t>
                      </a:r>
                    </a:p>
                  </a:txBody>
                  <a:tcPr/>
                </a:tc>
                <a:extLst>
                  <a:ext uri="{0D108BD9-81ED-4DB2-BD59-A6C34878D82A}">
                    <a16:rowId xmlns:a16="http://schemas.microsoft.com/office/drawing/2014/main" val="10000"/>
                  </a:ext>
                </a:extLst>
              </a:tr>
              <a:tr h="370840">
                <a:tc>
                  <a:txBody>
                    <a:bodyPr/>
                    <a:lstStyle/>
                    <a:p>
                      <a:r>
                        <a:rPr lang="en-US" sz="1400" dirty="0"/>
                        <a:t>RTEL1</a:t>
                      </a:r>
                    </a:p>
                  </a:txBody>
                  <a:tcPr/>
                </a:tc>
                <a:tc>
                  <a:txBody>
                    <a:bodyPr/>
                    <a:lstStyle/>
                    <a:p>
                      <a:r>
                        <a:rPr lang="en-US" sz="1400" dirty="0"/>
                        <a:t>Chr20:622908596A&gt;G</a:t>
                      </a:r>
                    </a:p>
                  </a:txBody>
                  <a:tcPr/>
                </a:tc>
                <a:tc>
                  <a:txBody>
                    <a:bodyPr/>
                    <a:lstStyle/>
                    <a:p>
                      <a:r>
                        <a:rPr lang="en-US" sz="1400" dirty="0"/>
                        <a:t>c.101A&gt;G</a:t>
                      </a:r>
                    </a:p>
                  </a:txBody>
                  <a:tcPr/>
                </a:tc>
                <a:tc>
                  <a:txBody>
                    <a:bodyPr/>
                    <a:lstStyle/>
                    <a:p>
                      <a:r>
                        <a:rPr lang="en-US" sz="1400" dirty="0"/>
                        <a:t>p.Gln34Arg</a:t>
                      </a:r>
                    </a:p>
                  </a:txBody>
                  <a:tcPr/>
                </a:tc>
                <a:tc>
                  <a:txBody>
                    <a:bodyPr/>
                    <a:lstStyle/>
                    <a:p>
                      <a:r>
                        <a:rPr lang="en-US" sz="1400" dirty="0"/>
                        <a:t>Mother is </a:t>
                      </a:r>
                      <a:r>
                        <a:rPr lang="en-US" sz="1400" dirty="0" err="1"/>
                        <a:t>Neg</a:t>
                      </a:r>
                      <a:r>
                        <a:rPr lang="en-US" sz="1400" baseline="0" dirty="0"/>
                        <a:t> (Healthy)</a:t>
                      </a:r>
                    </a:p>
                    <a:p>
                      <a:r>
                        <a:rPr lang="en-US" sz="1400" baseline="0" dirty="0"/>
                        <a:t>Father is Het (Affected)</a:t>
                      </a:r>
                      <a:endParaRPr lang="en-US" sz="1400" dirty="0"/>
                    </a:p>
                  </a:txBody>
                  <a:tcPr/>
                </a:tc>
                <a:extLst>
                  <a:ext uri="{0D108BD9-81ED-4DB2-BD59-A6C34878D82A}">
                    <a16:rowId xmlns:a16="http://schemas.microsoft.com/office/drawing/2014/main" val="10001"/>
                  </a:ext>
                </a:extLst>
              </a:tr>
            </a:tbl>
          </a:graphicData>
        </a:graphic>
      </p:graphicFrame>
      <p:sp>
        <p:nvSpPr>
          <p:cNvPr id="7" name="Rectangle 6"/>
          <p:cNvSpPr/>
          <p:nvPr/>
        </p:nvSpPr>
        <p:spPr>
          <a:xfrm>
            <a:off x="2084971" y="4177355"/>
            <a:ext cx="7644566" cy="1754326"/>
          </a:xfrm>
          <a:prstGeom prst="rect">
            <a:avLst/>
          </a:prstGeom>
        </p:spPr>
        <p:txBody>
          <a:bodyPr wrap="square">
            <a:spAutoFit/>
          </a:bodyPr>
          <a:lstStyle/>
          <a:p>
            <a:pPr>
              <a:defRPr/>
            </a:pPr>
            <a:r>
              <a:rPr lang="en-US" altLang="en-US" b="1" dirty="0"/>
              <a:t>Age: </a:t>
            </a:r>
            <a:r>
              <a:rPr lang="en-US" altLang="en-US" dirty="0"/>
              <a:t>62 y</a:t>
            </a:r>
          </a:p>
          <a:p>
            <a:pPr>
              <a:defRPr/>
            </a:pPr>
            <a:r>
              <a:rPr lang="en-US" altLang="en-US" b="1" dirty="0"/>
              <a:t>Sex: </a:t>
            </a:r>
            <a:r>
              <a:rPr lang="en-US" altLang="en-US" dirty="0"/>
              <a:t>Female</a:t>
            </a:r>
          </a:p>
          <a:p>
            <a:pPr>
              <a:defRPr/>
            </a:pPr>
            <a:r>
              <a:rPr lang="en-US" altLang="en-US" b="1" dirty="0"/>
              <a:t>RFR: </a:t>
            </a:r>
            <a:r>
              <a:rPr lang="en-US" dirty="0"/>
              <a:t>Idiopathic pulmonary fibrosis and short telomeres</a:t>
            </a:r>
          </a:p>
          <a:p>
            <a:pPr>
              <a:defRPr/>
            </a:pPr>
            <a:r>
              <a:rPr lang="en-US" b="1" dirty="0"/>
              <a:t>Family History: </a:t>
            </a:r>
            <a:r>
              <a:rPr lang="en-US" dirty="0"/>
              <a:t>Father and Brother are affected and carry the mutation.</a:t>
            </a:r>
          </a:p>
          <a:p>
            <a:pPr>
              <a:defRPr/>
            </a:pPr>
            <a:r>
              <a:rPr lang="en-US" dirty="0"/>
              <a:t>			     Sister is affected and does not carry the mutation.</a:t>
            </a:r>
          </a:p>
          <a:p>
            <a:pPr>
              <a:defRPr/>
            </a:pPr>
            <a:r>
              <a:rPr lang="en-US" dirty="0"/>
              <a:t>			     Cousin is unaffected and carries the variant</a:t>
            </a:r>
          </a:p>
        </p:txBody>
      </p:sp>
    </p:spTree>
    <p:custDataLst>
      <p:tags r:id="rId1"/>
    </p:custDataLst>
    <p:extLst>
      <p:ext uri="{BB962C8B-B14F-4D97-AF65-F5344CB8AC3E}">
        <p14:creationId xmlns:p14="http://schemas.microsoft.com/office/powerpoint/2010/main" val="2366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0B7A-BCD0-416B-B62A-6CF231C705C4}"/>
              </a:ext>
            </a:extLst>
          </p:cNvPr>
          <p:cNvSpPr>
            <a:spLocks noGrp="1"/>
          </p:cNvSpPr>
          <p:nvPr>
            <p:ph type="title"/>
          </p:nvPr>
        </p:nvSpPr>
        <p:spPr>
          <a:xfrm>
            <a:off x="1800981" y="1245996"/>
            <a:ext cx="7826375" cy="1371600"/>
          </a:xfrm>
        </p:spPr>
        <p:txBody>
          <a:bodyPr/>
          <a:lstStyle/>
          <a:p>
            <a:r>
              <a:rPr lang="en-US" dirty="0"/>
              <a:t>Use of </a:t>
            </a:r>
            <a:r>
              <a:rPr lang="en-US" dirty="0" err="1"/>
              <a:t>ClinGen</a:t>
            </a:r>
            <a:r>
              <a:rPr lang="en-US" dirty="0"/>
              <a:t> </a:t>
            </a:r>
          </a:p>
        </p:txBody>
      </p:sp>
      <p:sp>
        <p:nvSpPr>
          <p:cNvPr id="3" name="Content Placeholder 2">
            <a:extLst>
              <a:ext uri="{FF2B5EF4-FFF2-40B4-BE49-F238E27FC236}">
                <a16:creationId xmlns:a16="http://schemas.microsoft.com/office/drawing/2014/main" id="{415F7551-F7C4-46F3-A434-35E488FDE75B}"/>
              </a:ext>
            </a:extLst>
          </p:cNvPr>
          <p:cNvSpPr>
            <a:spLocks noGrp="1"/>
          </p:cNvSpPr>
          <p:nvPr>
            <p:ph idx="1"/>
          </p:nvPr>
        </p:nvSpPr>
        <p:spPr>
          <a:xfrm>
            <a:off x="1524004" y="2622625"/>
            <a:ext cx="4251277" cy="4416425"/>
          </a:xfrm>
        </p:spPr>
        <p:txBody>
          <a:bodyPr/>
          <a:lstStyle/>
          <a:p>
            <a:pPr algn="just"/>
            <a:r>
              <a:rPr lang="en-US" sz="1800" dirty="0"/>
              <a:t>They anticipated “that those working in specific disease groups should continue to develop more focused guidance regarding the classification of variants in specific genes given that the applicability and </a:t>
            </a:r>
            <a:r>
              <a:rPr lang="en-US" sz="1800" b="1" dirty="0"/>
              <a:t>weight assigned to certain criteria may vary by gene and disease” (Richards et al., 2015)</a:t>
            </a:r>
          </a:p>
        </p:txBody>
      </p:sp>
      <p:sp>
        <p:nvSpPr>
          <p:cNvPr id="4" name="Title 1">
            <a:extLst>
              <a:ext uri="{FF2B5EF4-FFF2-40B4-BE49-F238E27FC236}">
                <a16:creationId xmlns:a16="http://schemas.microsoft.com/office/drawing/2014/main" id="{6361158B-1995-400F-BDB8-D3D0BBEB9DD0}"/>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5" name="Picture 2">
            <a:extLst>
              <a:ext uri="{FF2B5EF4-FFF2-40B4-BE49-F238E27FC236}">
                <a16:creationId xmlns:a16="http://schemas.microsoft.com/office/drawing/2014/main" id="{157CC33D-EF25-4AC9-A34F-5D6CCBC19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BAECB030-3788-4C69-9444-C1066797AE1B}"/>
              </a:ext>
            </a:extLst>
          </p:cNvPr>
          <p:cNvPicPr>
            <a:picLocks noChangeAspect="1"/>
          </p:cNvPicPr>
          <p:nvPr/>
        </p:nvPicPr>
        <p:blipFill>
          <a:blip r:embed="rId4"/>
          <a:stretch>
            <a:fillRect/>
          </a:stretch>
        </p:blipFill>
        <p:spPr>
          <a:xfrm>
            <a:off x="5859856" y="5100115"/>
            <a:ext cx="4808144" cy="1023787"/>
          </a:xfrm>
          <a:prstGeom prst="rect">
            <a:avLst/>
          </a:prstGeom>
        </p:spPr>
      </p:pic>
      <p:pic>
        <p:nvPicPr>
          <p:cNvPr id="9" name="Picture 8">
            <a:extLst>
              <a:ext uri="{FF2B5EF4-FFF2-40B4-BE49-F238E27FC236}">
                <a16:creationId xmlns:a16="http://schemas.microsoft.com/office/drawing/2014/main" id="{EC952273-CFE0-42DC-9979-16DC402DD54A}"/>
              </a:ext>
            </a:extLst>
          </p:cNvPr>
          <p:cNvPicPr>
            <a:picLocks noChangeAspect="1"/>
          </p:cNvPicPr>
          <p:nvPr/>
        </p:nvPicPr>
        <p:blipFill>
          <a:blip r:embed="rId5"/>
          <a:stretch>
            <a:fillRect/>
          </a:stretch>
        </p:blipFill>
        <p:spPr>
          <a:xfrm>
            <a:off x="6815926" y="2309661"/>
            <a:ext cx="2896004" cy="2238687"/>
          </a:xfrm>
          <a:prstGeom prst="rect">
            <a:avLst/>
          </a:prstGeom>
        </p:spPr>
      </p:pic>
    </p:spTree>
    <p:custDataLst>
      <p:tags r:id="rId1"/>
    </p:custDataLst>
    <p:extLst>
      <p:ext uri="{BB962C8B-B14F-4D97-AF65-F5344CB8AC3E}">
        <p14:creationId xmlns:p14="http://schemas.microsoft.com/office/powerpoint/2010/main" val="51640368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BF9E7E-B987-47F1-BC55-B16C7EBF1BE8}"/>
              </a:ext>
            </a:extLst>
          </p:cNvPr>
          <p:cNvSpPr>
            <a:spLocks noGrp="1"/>
          </p:cNvSpPr>
          <p:nvPr>
            <p:ph sz="half" idx="1"/>
          </p:nvPr>
        </p:nvSpPr>
        <p:spPr>
          <a:xfrm>
            <a:off x="1991449" y="1769578"/>
            <a:ext cx="3840480" cy="4800600"/>
          </a:xfrm>
        </p:spPr>
        <p:txBody>
          <a:bodyPr wrap="square" anchor="t">
            <a:normAutofit/>
          </a:bodyPr>
          <a:lstStyle/>
          <a:p>
            <a:pPr algn="just"/>
            <a:r>
              <a:rPr lang="en-US" sz="1800" dirty="0"/>
              <a:t>The guideline defined 28 criteria, with codes that addressed types of variant evidence. Each evidence type or criterion code was assigned a direction, benign (B) or pathogenic (P), and a level of strength: stand‐alone (A), very strong (VS), strong (S), moderate (M), or supporting (P).</a:t>
            </a:r>
          </a:p>
          <a:p>
            <a:endParaRPr lang="en-US" dirty="0"/>
          </a:p>
        </p:txBody>
      </p:sp>
      <p:pic>
        <p:nvPicPr>
          <p:cNvPr id="4" name="Picture 2">
            <a:extLst>
              <a:ext uri="{FF2B5EF4-FFF2-40B4-BE49-F238E27FC236}">
                <a16:creationId xmlns:a16="http://schemas.microsoft.com/office/drawing/2014/main" id="{6C1BA913-3605-4CA0-BB16-E82871E230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5201" y="1769578"/>
            <a:ext cx="4562185" cy="370677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22FA06C7-95FC-4094-95EB-63073E500BD0}"/>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346B9C6F-931D-436A-940D-66755ADFB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25919551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242" y="864421"/>
            <a:ext cx="7549115" cy="904108"/>
          </a:xfrm>
        </p:spPr>
        <p:txBody>
          <a:bodyPr/>
          <a:lstStyle/>
          <a:p>
            <a:pPr algn="ctr">
              <a:defRPr/>
            </a:pPr>
            <a:r>
              <a:rPr lang="en-US" sz="2800" dirty="0">
                <a:cs typeface="Arial Narrow"/>
              </a:rPr>
              <a:t>ACMG 2015 guidelines discrete criteria's have a strong quantitative correlation with the odds of pathogenicity of a variant. </a:t>
            </a:r>
          </a:p>
        </p:txBody>
      </p:sp>
      <p:sp>
        <p:nvSpPr>
          <p:cNvPr id="80899" name="Slide Number Placeholder 3"/>
          <p:cNvSpPr>
            <a:spLocks noGrp="1"/>
          </p:cNvSpPr>
          <p:nvPr>
            <p:ph type="sldNum"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Narrow" charset="0"/>
                <a:ea typeface="ＭＳ Ｐゴシック" charset="0"/>
                <a:cs typeface="Arial" charset="0"/>
              </a:defRPr>
            </a:lvl1pPr>
            <a:lvl2pPr marL="742950" indent="-285750">
              <a:defRPr sz="2800">
                <a:solidFill>
                  <a:schemeClr val="tx1"/>
                </a:solidFill>
                <a:latin typeface="Arial Narrow" charset="0"/>
                <a:ea typeface="Arial" charset="0"/>
                <a:cs typeface="Arial" charset="0"/>
              </a:defRPr>
            </a:lvl2pPr>
            <a:lvl3pPr>
              <a:defRPr sz="2800">
                <a:solidFill>
                  <a:schemeClr val="tx1"/>
                </a:solidFill>
                <a:latin typeface="Arial Narrow" charset="0"/>
                <a:ea typeface="Arial" charset="0"/>
                <a:cs typeface="Arial" charset="0"/>
              </a:defRPr>
            </a:lvl3pPr>
            <a:lvl4pPr>
              <a:defRPr sz="2800">
                <a:solidFill>
                  <a:schemeClr val="tx1"/>
                </a:solidFill>
                <a:latin typeface="Arial Narrow" charset="0"/>
                <a:ea typeface="Arial" charset="0"/>
                <a:cs typeface="Arial" charset="0"/>
              </a:defRPr>
            </a:lvl4pPr>
            <a:lvl5pPr>
              <a:defRPr sz="2800">
                <a:solidFill>
                  <a:schemeClr val="tx1"/>
                </a:solidFill>
                <a:latin typeface="Arial Narrow" charset="0"/>
                <a:ea typeface="Arial" charset="0"/>
                <a:cs typeface="Arial" charset="0"/>
              </a:defRPr>
            </a:lvl5pPr>
            <a:lvl6pPr eaLnBrk="0" hangingPunct="0">
              <a:defRPr sz="2800">
                <a:solidFill>
                  <a:schemeClr val="tx1"/>
                </a:solidFill>
                <a:latin typeface="Arial Narrow" charset="0"/>
                <a:ea typeface="Arial" charset="0"/>
                <a:cs typeface="Arial" charset="0"/>
              </a:defRPr>
            </a:lvl6pPr>
            <a:lvl7pPr eaLnBrk="0" hangingPunct="0">
              <a:defRPr sz="2800">
                <a:solidFill>
                  <a:schemeClr val="tx1"/>
                </a:solidFill>
                <a:latin typeface="Arial Narrow" charset="0"/>
                <a:ea typeface="Arial" charset="0"/>
                <a:cs typeface="Arial" charset="0"/>
              </a:defRPr>
            </a:lvl7pPr>
            <a:lvl8pPr eaLnBrk="0" hangingPunct="0">
              <a:defRPr sz="2800">
                <a:solidFill>
                  <a:schemeClr val="tx1"/>
                </a:solidFill>
                <a:latin typeface="Arial Narrow" charset="0"/>
                <a:ea typeface="Arial" charset="0"/>
                <a:cs typeface="Arial" charset="0"/>
              </a:defRPr>
            </a:lvl8pPr>
            <a:lvl9pPr eaLnBrk="0" hangingPunct="0">
              <a:defRPr sz="2800">
                <a:solidFill>
                  <a:schemeClr val="tx1"/>
                </a:solidFill>
                <a:latin typeface="Arial Narrow" charset="0"/>
                <a:ea typeface="Arial" charset="0"/>
                <a:cs typeface="Arial" charset="0"/>
              </a:defRPr>
            </a:lvl9pPr>
          </a:lstStyle>
          <a:p>
            <a:r>
              <a:rPr lang="en-US" sz="700"/>
              <a:t>©2012 MFMER  |  3198462-</a:t>
            </a:r>
            <a:fld id="{B08590A2-3B9E-4D4F-9E0E-9BE86D0AADB9}" type="slidenum">
              <a:rPr lang="en-US" sz="700"/>
              <a:pPr/>
              <a:t>16</a:t>
            </a:fld>
            <a:endParaRPr lang="en-US" sz="700"/>
          </a:p>
        </p:txBody>
      </p:sp>
      <p:sp>
        <p:nvSpPr>
          <p:cNvPr id="80900" name="AutoShape 2" descr="Image result for variant of uncertain significance vs pathogeni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pic>
        <p:nvPicPr>
          <p:cNvPr id="22" name="Picture 21"/>
          <p:cNvPicPr/>
          <p:nvPr/>
        </p:nvPicPr>
        <p:blipFill>
          <a:blip r:embed="rId4"/>
          <a:stretch>
            <a:fillRect/>
          </a:stretch>
        </p:blipFill>
        <p:spPr>
          <a:xfrm>
            <a:off x="2225749" y="1860698"/>
            <a:ext cx="7251404" cy="4046226"/>
          </a:xfrm>
          <a:prstGeom prst="rect">
            <a:avLst/>
          </a:prstGeom>
        </p:spPr>
      </p:pic>
      <p:sp>
        <p:nvSpPr>
          <p:cNvPr id="3" name="Rectangle 2">
            <a:extLst>
              <a:ext uri="{FF2B5EF4-FFF2-40B4-BE49-F238E27FC236}">
                <a16:creationId xmlns:a16="http://schemas.microsoft.com/office/drawing/2014/main" id="{2C4C85BA-AF9B-452A-B452-ADE67DD0DB22}"/>
              </a:ext>
            </a:extLst>
          </p:cNvPr>
          <p:cNvSpPr/>
          <p:nvPr/>
        </p:nvSpPr>
        <p:spPr>
          <a:xfrm>
            <a:off x="2385237" y="2652765"/>
            <a:ext cx="7091916" cy="452176"/>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492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Quantifying the potential of functional evidence to reclassify variants of  uncertain significance in the categorical and Bayesian interpretation  frameworks. - Abstract - Europe PMC">
            <a:extLst>
              <a:ext uri="{FF2B5EF4-FFF2-40B4-BE49-F238E27FC236}">
                <a16:creationId xmlns:a16="http://schemas.microsoft.com/office/drawing/2014/main" id="{3FB09D90-FF10-4C35-A3D0-7F3D16F5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62" y="335800"/>
            <a:ext cx="3642528" cy="5652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398193F-3A7D-4C24-99C4-7ABF84DB3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927" y="123862"/>
            <a:ext cx="3387728" cy="5864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7700CADF-9BF2-7095-91AB-BAEBDC81E66B}"/>
              </a:ext>
            </a:extLst>
          </p:cNvPr>
          <p:cNvSpPr txBox="1"/>
          <p:nvPr/>
        </p:nvSpPr>
        <p:spPr>
          <a:xfrm>
            <a:off x="256673" y="5590673"/>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183770567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398193F-3A7D-4C24-99C4-7ABF84DB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27" y="107677"/>
            <a:ext cx="3387728" cy="5864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1">
            <a:extLst>
              <a:ext uri="{FF2B5EF4-FFF2-40B4-BE49-F238E27FC236}">
                <a16:creationId xmlns:a16="http://schemas.microsoft.com/office/drawing/2014/main" id="{BD8E36DE-D894-4029-BFC0-DE47804ACE68}"/>
              </a:ext>
            </a:extLst>
          </p:cNvPr>
          <p:cNvSpPr/>
          <p:nvPr/>
        </p:nvSpPr>
        <p:spPr>
          <a:xfrm>
            <a:off x="2955880" y="3347238"/>
            <a:ext cx="2360428" cy="36008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36C21F-D6E5-4B1F-A39A-BA9C89648904}"/>
              </a:ext>
            </a:extLst>
          </p:cNvPr>
          <p:cNvSpPr/>
          <p:nvPr/>
        </p:nvSpPr>
        <p:spPr>
          <a:xfrm>
            <a:off x="5447188" y="658703"/>
            <a:ext cx="2049177" cy="1704166"/>
          </a:xfrm>
          <a:prstGeom prst="rect">
            <a:avLst/>
          </a:prstGeom>
          <a:solidFill>
            <a:schemeClr val="accent1">
              <a:lumMod val="20000"/>
              <a:lumOff val="80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8E38FE-FE86-4D9C-ABA4-DC104864A212}"/>
              </a:ext>
            </a:extLst>
          </p:cNvPr>
          <p:cNvSpPr/>
          <p:nvPr/>
        </p:nvSpPr>
        <p:spPr>
          <a:xfrm>
            <a:off x="5785704" y="29316"/>
            <a:ext cx="8695571" cy="3046988"/>
          </a:xfrm>
          <a:prstGeom prst="rect">
            <a:avLst/>
          </a:prstGeom>
        </p:spPr>
        <p:txBody>
          <a:bodyPr wrap="square">
            <a:spAutoFit/>
          </a:bodyPr>
          <a:lstStyle/>
          <a:p>
            <a:pPr lvl="0"/>
            <a:r>
              <a:rPr lang="en-US" sz="2400" dirty="0"/>
              <a:t>  PS4 +  PM2 + PP1</a:t>
            </a:r>
          </a:p>
          <a:p>
            <a:pPr lvl="0"/>
            <a:r>
              <a:rPr lang="en-US" sz="2400" dirty="0"/>
              <a:t> </a:t>
            </a:r>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dirty="0"/>
              <a:t>      = Likely Pathogenic </a:t>
            </a:r>
          </a:p>
        </p:txBody>
      </p:sp>
      <p:sp>
        <p:nvSpPr>
          <p:cNvPr id="8" name="TextBox 7">
            <a:extLst>
              <a:ext uri="{FF2B5EF4-FFF2-40B4-BE49-F238E27FC236}">
                <a16:creationId xmlns:a16="http://schemas.microsoft.com/office/drawing/2014/main" id="{7CEA2846-B34C-4E8F-B14B-721FF7256204}"/>
              </a:ext>
            </a:extLst>
          </p:cNvPr>
          <p:cNvSpPr txBox="1"/>
          <p:nvPr/>
        </p:nvSpPr>
        <p:spPr>
          <a:xfrm>
            <a:off x="5436555" y="1048169"/>
            <a:ext cx="1289135" cy="338554"/>
          </a:xfrm>
          <a:prstGeom prst="rect">
            <a:avLst/>
          </a:prstGeom>
          <a:noFill/>
          <a:ln w="19050">
            <a:noFill/>
          </a:ln>
        </p:spPr>
        <p:txBody>
          <a:bodyPr wrap="none" rtlCol="0">
            <a:spAutoFit/>
          </a:bodyPr>
          <a:lstStyle/>
          <a:p>
            <a:pPr algn="ctr"/>
            <a:r>
              <a:rPr lang="en-US" sz="1600" b="1" dirty="0">
                <a:solidFill>
                  <a:srgbClr val="FF0000"/>
                </a:solidFill>
              </a:rPr>
              <a:t>Pathogenic</a:t>
            </a:r>
          </a:p>
        </p:txBody>
      </p:sp>
      <p:sp>
        <p:nvSpPr>
          <p:cNvPr id="9" name="TextBox 8">
            <a:extLst>
              <a:ext uri="{FF2B5EF4-FFF2-40B4-BE49-F238E27FC236}">
                <a16:creationId xmlns:a16="http://schemas.microsoft.com/office/drawing/2014/main" id="{6539EDE3-235E-49BB-9B4D-79502D288BA2}"/>
              </a:ext>
            </a:extLst>
          </p:cNvPr>
          <p:cNvSpPr txBox="1"/>
          <p:nvPr/>
        </p:nvSpPr>
        <p:spPr>
          <a:xfrm>
            <a:off x="6257930" y="1501414"/>
            <a:ext cx="1152880" cy="830997"/>
          </a:xfrm>
          <a:prstGeom prst="rect">
            <a:avLst/>
          </a:prstGeom>
          <a:noFill/>
          <a:ln w="19050">
            <a:noFill/>
          </a:ln>
        </p:spPr>
        <p:txBody>
          <a:bodyPr wrap="none" rtlCol="0">
            <a:spAutoFit/>
          </a:bodyPr>
          <a:lstStyle/>
          <a:p>
            <a:pPr algn="ctr"/>
            <a:r>
              <a:rPr lang="en-US" sz="1600" b="1" dirty="0">
                <a:solidFill>
                  <a:srgbClr val="FF0000"/>
                </a:solidFill>
              </a:rPr>
              <a:t>Level of </a:t>
            </a:r>
          </a:p>
          <a:p>
            <a:pPr algn="ctr"/>
            <a:r>
              <a:rPr lang="en-US" sz="1600" b="1" dirty="0">
                <a:solidFill>
                  <a:srgbClr val="FF0000"/>
                </a:solidFill>
              </a:rPr>
              <a:t>Evidence:</a:t>
            </a:r>
          </a:p>
          <a:p>
            <a:pPr algn="ctr"/>
            <a:r>
              <a:rPr lang="en-US" sz="1600" b="1" i="1" dirty="0">
                <a:solidFill>
                  <a:srgbClr val="FF0000"/>
                </a:solidFill>
              </a:rPr>
              <a:t>Strong</a:t>
            </a:r>
          </a:p>
        </p:txBody>
      </p:sp>
      <p:cxnSp>
        <p:nvCxnSpPr>
          <p:cNvPr id="10" name="Straight Arrow Connector 9">
            <a:extLst>
              <a:ext uri="{FF2B5EF4-FFF2-40B4-BE49-F238E27FC236}">
                <a16:creationId xmlns:a16="http://schemas.microsoft.com/office/drawing/2014/main" id="{53D2A051-00DE-46D6-AA3C-6BD5A8318DDF}"/>
              </a:ext>
            </a:extLst>
          </p:cNvPr>
          <p:cNvCxnSpPr/>
          <p:nvPr/>
        </p:nvCxnSpPr>
        <p:spPr>
          <a:xfrm flipV="1">
            <a:off x="6113017" y="461131"/>
            <a:ext cx="0" cy="5476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58">
            <a:extLst>
              <a:ext uri="{FF2B5EF4-FFF2-40B4-BE49-F238E27FC236}">
                <a16:creationId xmlns:a16="http://schemas.microsoft.com/office/drawing/2014/main" id="{F95F19E9-5808-4238-8ADE-978177743429}"/>
              </a:ext>
            </a:extLst>
          </p:cNvPr>
          <p:cNvCxnSpPr>
            <a:stCxn id="9" idx="0"/>
          </p:cNvCxnSpPr>
          <p:nvPr/>
        </p:nvCxnSpPr>
        <p:spPr>
          <a:xfrm rot="16200000" flipV="1">
            <a:off x="6068540" y="735579"/>
            <a:ext cx="1050916" cy="48074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5392625-EB01-6E8A-4A1E-9D8DBC731158}"/>
              </a:ext>
            </a:extLst>
          </p:cNvPr>
          <p:cNvSpPr txBox="1"/>
          <p:nvPr/>
        </p:nvSpPr>
        <p:spPr>
          <a:xfrm>
            <a:off x="220436" y="5756370"/>
            <a:ext cx="1589086"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282094855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398193F-3A7D-4C24-99C4-7ABF84DB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27" y="123862"/>
            <a:ext cx="3387728" cy="5864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1">
            <a:extLst>
              <a:ext uri="{FF2B5EF4-FFF2-40B4-BE49-F238E27FC236}">
                <a16:creationId xmlns:a16="http://schemas.microsoft.com/office/drawing/2014/main" id="{BD8E36DE-D894-4029-BFC0-DE47804ACE68}"/>
              </a:ext>
            </a:extLst>
          </p:cNvPr>
          <p:cNvSpPr/>
          <p:nvPr/>
        </p:nvSpPr>
        <p:spPr>
          <a:xfrm>
            <a:off x="2721571" y="5186999"/>
            <a:ext cx="2360428" cy="21832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36C21F-D6E5-4B1F-A39A-BA9C89648904}"/>
              </a:ext>
            </a:extLst>
          </p:cNvPr>
          <p:cNvSpPr/>
          <p:nvPr/>
        </p:nvSpPr>
        <p:spPr>
          <a:xfrm>
            <a:off x="5447188" y="658703"/>
            <a:ext cx="2049177" cy="1704166"/>
          </a:xfrm>
          <a:prstGeom prst="rect">
            <a:avLst/>
          </a:prstGeom>
          <a:solidFill>
            <a:schemeClr val="accent1">
              <a:lumMod val="20000"/>
              <a:lumOff val="80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8E38FE-FE86-4D9C-ABA4-DC104864A212}"/>
              </a:ext>
            </a:extLst>
          </p:cNvPr>
          <p:cNvSpPr/>
          <p:nvPr/>
        </p:nvSpPr>
        <p:spPr>
          <a:xfrm>
            <a:off x="5785704" y="29316"/>
            <a:ext cx="8695571" cy="3046988"/>
          </a:xfrm>
          <a:prstGeom prst="rect">
            <a:avLst/>
          </a:prstGeom>
        </p:spPr>
        <p:txBody>
          <a:bodyPr wrap="square">
            <a:spAutoFit/>
          </a:bodyPr>
          <a:lstStyle/>
          <a:p>
            <a:pPr lvl="0"/>
            <a:r>
              <a:rPr lang="en-US" sz="2400" dirty="0"/>
              <a:t>  PS4 +  PM2 + PP1</a:t>
            </a:r>
          </a:p>
          <a:p>
            <a:pPr lvl="0"/>
            <a:r>
              <a:rPr lang="en-US" sz="2400" dirty="0"/>
              <a:t> </a:t>
            </a:r>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dirty="0"/>
              <a:t>      = Likely Pathogenic </a:t>
            </a:r>
          </a:p>
        </p:txBody>
      </p:sp>
      <p:sp>
        <p:nvSpPr>
          <p:cNvPr id="8" name="TextBox 7">
            <a:extLst>
              <a:ext uri="{FF2B5EF4-FFF2-40B4-BE49-F238E27FC236}">
                <a16:creationId xmlns:a16="http://schemas.microsoft.com/office/drawing/2014/main" id="{7CEA2846-B34C-4E8F-B14B-721FF7256204}"/>
              </a:ext>
            </a:extLst>
          </p:cNvPr>
          <p:cNvSpPr txBox="1"/>
          <p:nvPr/>
        </p:nvSpPr>
        <p:spPr>
          <a:xfrm>
            <a:off x="5436555" y="1048169"/>
            <a:ext cx="1289135" cy="338554"/>
          </a:xfrm>
          <a:prstGeom prst="rect">
            <a:avLst/>
          </a:prstGeom>
          <a:noFill/>
          <a:ln w="19050">
            <a:noFill/>
          </a:ln>
        </p:spPr>
        <p:txBody>
          <a:bodyPr wrap="none" rtlCol="0">
            <a:spAutoFit/>
          </a:bodyPr>
          <a:lstStyle/>
          <a:p>
            <a:pPr algn="ctr"/>
            <a:r>
              <a:rPr lang="en-US" sz="1600" b="1" dirty="0">
                <a:solidFill>
                  <a:srgbClr val="FF0000"/>
                </a:solidFill>
              </a:rPr>
              <a:t>Pathogenic</a:t>
            </a:r>
          </a:p>
        </p:txBody>
      </p:sp>
      <p:sp>
        <p:nvSpPr>
          <p:cNvPr id="9" name="TextBox 8">
            <a:extLst>
              <a:ext uri="{FF2B5EF4-FFF2-40B4-BE49-F238E27FC236}">
                <a16:creationId xmlns:a16="http://schemas.microsoft.com/office/drawing/2014/main" id="{6539EDE3-235E-49BB-9B4D-79502D288BA2}"/>
              </a:ext>
            </a:extLst>
          </p:cNvPr>
          <p:cNvSpPr txBox="1"/>
          <p:nvPr/>
        </p:nvSpPr>
        <p:spPr>
          <a:xfrm>
            <a:off x="6257930" y="1501414"/>
            <a:ext cx="1152880" cy="830997"/>
          </a:xfrm>
          <a:prstGeom prst="rect">
            <a:avLst/>
          </a:prstGeom>
          <a:noFill/>
          <a:ln w="19050">
            <a:noFill/>
          </a:ln>
        </p:spPr>
        <p:txBody>
          <a:bodyPr wrap="none" rtlCol="0">
            <a:spAutoFit/>
          </a:bodyPr>
          <a:lstStyle/>
          <a:p>
            <a:pPr algn="ctr"/>
            <a:r>
              <a:rPr lang="en-US" sz="1600" b="1" dirty="0">
                <a:solidFill>
                  <a:srgbClr val="FF0000"/>
                </a:solidFill>
              </a:rPr>
              <a:t>Level of </a:t>
            </a:r>
          </a:p>
          <a:p>
            <a:pPr algn="ctr"/>
            <a:r>
              <a:rPr lang="en-US" sz="1600" b="1" dirty="0">
                <a:solidFill>
                  <a:srgbClr val="FF0000"/>
                </a:solidFill>
              </a:rPr>
              <a:t>Evidence:</a:t>
            </a:r>
          </a:p>
          <a:p>
            <a:pPr algn="ctr"/>
            <a:r>
              <a:rPr lang="en-US" sz="1600" b="1" i="1" dirty="0">
                <a:solidFill>
                  <a:srgbClr val="FF0000"/>
                </a:solidFill>
              </a:rPr>
              <a:t>Strong</a:t>
            </a:r>
          </a:p>
        </p:txBody>
      </p:sp>
      <p:cxnSp>
        <p:nvCxnSpPr>
          <p:cNvPr id="10" name="Straight Arrow Connector 9">
            <a:extLst>
              <a:ext uri="{FF2B5EF4-FFF2-40B4-BE49-F238E27FC236}">
                <a16:creationId xmlns:a16="http://schemas.microsoft.com/office/drawing/2014/main" id="{53D2A051-00DE-46D6-AA3C-6BD5A8318DDF}"/>
              </a:ext>
            </a:extLst>
          </p:cNvPr>
          <p:cNvCxnSpPr/>
          <p:nvPr/>
        </p:nvCxnSpPr>
        <p:spPr>
          <a:xfrm flipV="1">
            <a:off x="6113017" y="461131"/>
            <a:ext cx="0" cy="5476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58">
            <a:extLst>
              <a:ext uri="{FF2B5EF4-FFF2-40B4-BE49-F238E27FC236}">
                <a16:creationId xmlns:a16="http://schemas.microsoft.com/office/drawing/2014/main" id="{F95F19E9-5808-4238-8ADE-978177743429}"/>
              </a:ext>
            </a:extLst>
          </p:cNvPr>
          <p:cNvCxnSpPr>
            <a:stCxn id="9" idx="0"/>
          </p:cNvCxnSpPr>
          <p:nvPr/>
        </p:nvCxnSpPr>
        <p:spPr>
          <a:xfrm rot="16200000" flipV="1">
            <a:off x="6068540" y="735579"/>
            <a:ext cx="1050916" cy="48074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227A0F1-C59C-492F-BD2B-9FB5FFD2C902}"/>
              </a:ext>
            </a:extLst>
          </p:cNvPr>
          <p:cNvCxnSpPr/>
          <p:nvPr/>
        </p:nvCxnSpPr>
        <p:spPr>
          <a:xfrm>
            <a:off x="5277660" y="3526971"/>
            <a:ext cx="5390345" cy="0"/>
          </a:xfrm>
          <a:prstGeom prst="line">
            <a:avLst/>
          </a:prstGeom>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42D54D76-B6D7-450A-B5A3-C719ED3B7BF0}"/>
              </a:ext>
            </a:extLst>
          </p:cNvPr>
          <p:cNvSpPr/>
          <p:nvPr/>
        </p:nvSpPr>
        <p:spPr>
          <a:xfrm>
            <a:off x="5809786" y="4175801"/>
            <a:ext cx="2049177" cy="1704166"/>
          </a:xfrm>
          <a:prstGeom prst="rect">
            <a:avLst/>
          </a:prstGeom>
          <a:solidFill>
            <a:schemeClr val="accent4">
              <a:lumMod val="20000"/>
              <a:lumOff val="80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BCD2BD-0D20-432D-B20B-7D7870028D5C}"/>
              </a:ext>
            </a:extLst>
          </p:cNvPr>
          <p:cNvSpPr txBox="1"/>
          <p:nvPr/>
        </p:nvSpPr>
        <p:spPr>
          <a:xfrm>
            <a:off x="6004337" y="4565267"/>
            <a:ext cx="878767" cy="338554"/>
          </a:xfrm>
          <a:prstGeom prst="rect">
            <a:avLst/>
          </a:prstGeom>
          <a:noFill/>
          <a:ln w="19050">
            <a:noFill/>
          </a:ln>
        </p:spPr>
        <p:txBody>
          <a:bodyPr wrap="none" rtlCol="0">
            <a:spAutoFit/>
          </a:bodyPr>
          <a:lstStyle/>
          <a:p>
            <a:pPr algn="ctr"/>
            <a:r>
              <a:rPr lang="en-US" sz="1600" b="1" dirty="0">
                <a:solidFill>
                  <a:srgbClr val="00B050"/>
                </a:solidFill>
              </a:rPr>
              <a:t>Benign</a:t>
            </a:r>
          </a:p>
        </p:txBody>
      </p:sp>
      <p:sp>
        <p:nvSpPr>
          <p:cNvPr id="20" name="TextBox 19">
            <a:extLst>
              <a:ext uri="{FF2B5EF4-FFF2-40B4-BE49-F238E27FC236}">
                <a16:creationId xmlns:a16="http://schemas.microsoft.com/office/drawing/2014/main" id="{B89CC872-428A-453C-B891-16F885AC8BCE}"/>
              </a:ext>
            </a:extLst>
          </p:cNvPr>
          <p:cNvSpPr txBox="1"/>
          <p:nvPr/>
        </p:nvSpPr>
        <p:spPr>
          <a:xfrm>
            <a:off x="6558016" y="5028560"/>
            <a:ext cx="1277915" cy="830997"/>
          </a:xfrm>
          <a:prstGeom prst="rect">
            <a:avLst/>
          </a:prstGeom>
          <a:noFill/>
          <a:ln w="19050">
            <a:noFill/>
          </a:ln>
        </p:spPr>
        <p:txBody>
          <a:bodyPr wrap="none" rtlCol="0">
            <a:spAutoFit/>
          </a:bodyPr>
          <a:lstStyle/>
          <a:p>
            <a:pPr algn="ctr"/>
            <a:r>
              <a:rPr lang="en-US" sz="1600" b="1" dirty="0">
                <a:solidFill>
                  <a:srgbClr val="00B050"/>
                </a:solidFill>
              </a:rPr>
              <a:t>Level of </a:t>
            </a:r>
          </a:p>
          <a:p>
            <a:pPr algn="ctr"/>
            <a:r>
              <a:rPr lang="en-US" sz="1600" b="1" dirty="0">
                <a:solidFill>
                  <a:srgbClr val="00B050"/>
                </a:solidFill>
              </a:rPr>
              <a:t>Evidence:</a:t>
            </a:r>
          </a:p>
          <a:p>
            <a:pPr algn="ctr"/>
            <a:r>
              <a:rPr lang="en-US" sz="1600" b="1" i="1" dirty="0">
                <a:solidFill>
                  <a:srgbClr val="00B050"/>
                </a:solidFill>
              </a:rPr>
              <a:t>Supporting</a:t>
            </a:r>
          </a:p>
        </p:txBody>
      </p:sp>
      <p:cxnSp>
        <p:nvCxnSpPr>
          <p:cNvPr id="21" name="Straight Arrow Connector 20">
            <a:extLst>
              <a:ext uri="{FF2B5EF4-FFF2-40B4-BE49-F238E27FC236}">
                <a16:creationId xmlns:a16="http://schemas.microsoft.com/office/drawing/2014/main" id="{6735AC42-D43A-4DFA-A8B7-B97FBA177BD3}"/>
              </a:ext>
            </a:extLst>
          </p:cNvPr>
          <p:cNvCxnSpPr/>
          <p:nvPr/>
        </p:nvCxnSpPr>
        <p:spPr>
          <a:xfrm flipV="1">
            <a:off x="6475615" y="3988277"/>
            <a:ext cx="0" cy="547611"/>
          </a:xfrm>
          <a:prstGeom prst="straightConnector1">
            <a:avLst/>
          </a:prstGeom>
          <a:ln>
            <a:solidFill>
              <a:srgbClr val="5EBF3B"/>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69">
            <a:extLst>
              <a:ext uri="{FF2B5EF4-FFF2-40B4-BE49-F238E27FC236}">
                <a16:creationId xmlns:a16="http://schemas.microsoft.com/office/drawing/2014/main" id="{6C4AF1E4-B3D4-4AC1-956C-98EA5EE54CCF}"/>
              </a:ext>
            </a:extLst>
          </p:cNvPr>
          <p:cNvCxnSpPr>
            <a:cxnSpLocks/>
            <a:stCxn id="20" idx="0"/>
          </p:cNvCxnSpPr>
          <p:nvPr/>
        </p:nvCxnSpPr>
        <p:spPr>
          <a:xfrm rot="16200000" flipV="1">
            <a:off x="6431139" y="4262729"/>
            <a:ext cx="1050916" cy="480745"/>
          </a:xfrm>
          <a:prstGeom prst="bentConnector3">
            <a:avLst>
              <a:gd name="adj1" fmla="val 50000"/>
            </a:avLst>
          </a:prstGeom>
          <a:ln>
            <a:solidFill>
              <a:srgbClr val="5EBF3B"/>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59E0D66-24B0-46AC-B223-8B788E77D61C}"/>
              </a:ext>
            </a:extLst>
          </p:cNvPr>
          <p:cNvSpPr/>
          <p:nvPr/>
        </p:nvSpPr>
        <p:spPr>
          <a:xfrm>
            <a:off x="6124632" y="3638369"/>
            <a:ext cx="8695571" cy="3046988"/>
          </a:xfrm>
          <a:prstGeom prst="rect">
            <a:avLst/>
          </a:prstGeom>
        </p:spPr>
        <p:txBody>
          <a:bodyPr wrap="square">
            <a:spAutoFit/>
          </a:bodyPr>
          <a:lstStyle/>
          <a:p>
            <a:pPr lvl="0"/>
            <a:r>
              <a:rPr lang="en-US" sz="2400" dirty="0"/>
              <a:t>  BP4</a:t>
            </a:r>
          </a:p>
          <a:p>
            <a:pPr lvl="0"/>
            <a:r>
              <a:rPr lang="en-US" sz="2400" dirty="0"/>
              <a:t> </a:t>
            </a:r>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dirty="0"/>
              <a:t>      </a:t>
            </a:r>
          </a:p>
        </p:txBody>
      </p:sp>
      <p:sp>
        <p:nvSpPr>
          <p:cNvPr id="2" name="TextBox 1">
            <a:extLst>
              <a:ext uri="{FF2B5EF4-FFF2-40B4-BE49-F238E27FC236}">
                <a16:creationId xmlns:a16="http://schemas.microsoft.com/office/drawing/2014/main" id="{940126CA-BDDE-D968-2AAE-64D1C6EFC1EF}"/>
              </a:ext>
            </a:extLst>
          </p:cNvPr>
          <p:cNvSpPr txBox="1"/>
          <p:nvPr/>
        </p:nvSpPr>
        <p:spPr>
          <a:xfrm>
            <a:off x="82965" y="5531518"/>
            <a:ext cx="116454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217324528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a:cs typeface="Arial Narrow"/>
              </a:rPr>
              <a:t>Objectives</a:t>
            </a:r>
            <a:endParaRPr lang="en-US" u="sng" dirty="0">
              <a:latin typeface="Arial Narrow"/>
              <a:cs typeface="Arial Narrow"/>
            </a:endParaRPr>
          </a:p>
        </p:txBody>
      </p:sp>
      <p:sp>
        <p:nvSpPr>
          <p:cNvPr id="3" name="Content Placeholder 5"/>
          <p:cNvSpPr txBox="1">
            <a:spLocks/>
          </p:cNvSpPr>
          <p:nvPr/>
        </p:nvSpPr>
        <p:spPr bwMode="auto">
          <a:xfrm>
            <a:off x="2562230" y="1455089"/>
            <a:ext cx="7446963" cy="479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880" rIns="0">
            <a:normAutofit/>
          </a:bodyPr>
          <a:lstStyle>
            <a:lvl1pPr marL="346075" indent="-346075" algn="l" rtl="0" eaLnBrk="0" fontAlgn="base" hangingPunct="0">
              <a:lnSpc>
                <a:spcPct val="90000"/>
              </a:lnSpc>
              <a:spcBef>
                <a:spcPts val="1500"/>
              </a:spcBef>
              <a:spcAft>
                <a:spcPct val="0"/>
              </a:spcAft>
              <a:buClr>
                <a:schemeClr val="accent2"/>
              </a:buClr>
              <a:buFont typeface="Wingdings 3" pitchFamily="18" charset="2"/>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pitchFamily="18" charset="2"/>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pitchFamily="18" charset="2"/>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pitchFamily="18" charset="2"/>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pitchFamily="18" charset="2"/>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defTabSz="914400" eaLnBrk="1" fontAlgn="auto" hangingPunct="1">
              <a:spcAft>
                <a:spcPts val="0"/>
              </a:spcAft>
              <a:buFont typeface="+mj-lt"/>
              <a:buAutoNum type="arabicPeriod"/>
              <a:defRPr/>
            </a:pPr>
            <a:r>
              <a:rPr lang="en-US" dirty="0">
                <a:latin typeface="Arial Narrow"/>
                <a:cs typeface="Arial Narrow"/>
              </a:rPr>
              <a:t>Introduction to ACMG variant interpretation guidelines and updated recommendations.</a:t>
            </a:r>
          </a:p>
          <a:p>
            <a:pPr marL="514350" indent="-514350" defTabSz="914400" eaLnBrk="1" fontAlgn="auto" hangingPunct="1">
              <a:spcAft>
                <a:spcPts val="0"/>
              </a:spcAft>
              <a:buFont typeface="+mj-lt"/>
              <a:buAutoNum type="arabicPeriod"/>
              <a:defRPr/>
            </a:pPr>
            <a:r>
              <a:rPr lang="en-US" dirty="0">
                <a:latin typeface="Arial Narrow"/>
                <a:cs typeface="Arial Narrow"/>
              </a:rPr>
              <a:t>Understand best-practices of pathogenicity evidence acquisition and integration for variant classification.  </a:t>
            </a:r>
          </a:p>
          <a:p>
            <a:pPr marL="514350" indent="-514350" defTabSz="914400" eaLnBrk="1" fontAlgn="auto" hangingPunct="1">
              <a:spcAft>
                <a:spcPts val="0"/>
              </a:spcAft>
              <a:buFont typeface="+mj-lt"/>
              <a:buAutoNum type="arabicPeriod"/>
              <a:defRPr/>
            </a:pPr>
            <a:r>
              <a:rPr lang="en-US" dirty="0">
                <a:latin typeface="Arial Narrow"/>
                <a:cs typeface="Arial Narrow"/>
              </a:rPr>
              <a:t>Discussion on the current limitations and the future of clinical variant interpretation.</a:t>
            </a:r>
          </a:p>
          <a:p>
            <a:pPr algn="ctr" defTabSz="914400" eaLnBrk="1" fontAlgn="auto" hangingPunct="1">
              <a:spcAft>
                <a:spcPts val="0"/>
              </a:spcAft>
              <a:buFont typeface="Arial"/>
              <a:buChar char="•"/>
              <a:defRPr/>
            </a:pPr>
            <a:endParaRPr lang="en-US" sz="2000" dirty="0">
              <a:latin typeface="Arial Narrow"/>
              <a:ea typeface="+mn-ea"/>
              <a:cs typeface="Arial Narrow"/>
            </a:endParaRPr>
          </a:p>
        </p:txBody>
      </p:sp>
    </p:spTree>
    <p:custDataLst>
      <p:tags r:id="rId1"/>
    </p:custDataLst>
    <p:extLst>
      <p:ext uri="{BB962C8B-B14F-4D97-AF65-F5344CB8AC3E}">
        <p14:creationId xmlns:p14="http://schemas.microsoft.com/office/powerpoint/2010/main" val="47243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84" y="53523"/>
            <a:ext cx="3510166" cy="607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413713" y="8410321"/>
            <a:ext cx="3898758" cy="369332"/>
          </a:xfrm>
          <a:prstGeom prst="rect">
            <a:avLst/>
          </a:prstGeom>
          <a:solidFill>
            <a:schemeClr val="bg1">
              <a:lumMod val="95000"/>
            </a:schemeClr>
          </a:solidFill>
          <a:ln w="3175">
            <a:solidFill>
              <a:schemeClr val="bg1">
                <a:lumMod val="65000"/>
              </a:schemeClr>
            </a:solidFill>
          </a:ln>
        </p:spPr>
        <p:txBody>
          <a:bodyPr wrap="square" rtlCol="0">
            <a:spAutoFit/>
          </a:bodyPr>
          <a:lstStyle/>
          <a:p>
            <a:pPr algn="ctr"/>
            <a:r>
              <a:rPr lang="en-US" b="1" dirty="0"/>
              <a:t>Criteria Nomenclature</a:t>
            </a:r>
          </a:p>
        </p:txBody>
      </p:sp>
      <p:sp>
        <p:nvSpPr>
          <p:cNvPr id="43" name="Rectangle 42"/>
          <p:cNvSpPr/>
          <p:nvPr/>
        </p:nvSpPr>
        <p:spPr>
          <a:xfrm>
            <a:off x="4776365" y="7671657"/>
            <a:ext cx="8695571" cy="923330"/>
          </a:xfrm>
          <a:prstGeom prst="rect">
            <a:avLst/>
          </a:prstGeom>
        </p:spPr>
        <p:txBody>
          <a:bodyPr wrap="square">
            <a:spAutoFit/>
          </a:bodyPr>
          <a:lstStyle/>
          <a:p>
            <a:pPr lvl="0"/>
            <a:r>
              <a:rPr lang="en-US" dirty="0"/>
              <a:t>1 strong </a:t>
            </a:r>
          </a:p>
          <a:p>
            <a:pPr lvl="0"/>
            <a:r>
              <a:rPr lang="en-US" dirty="0"/>
              <a:t>1 moderate</a:t>
            </a:r>
          </a:p>
          <a:p>
            <a:pPr lvl="0"/>
            <a:r>
              <a:rPr lang="en-US" dirty="0"/>
              <a:t>1 supporting</a:t>
            </a:r>
          </a:p>
        </p:txBody>
      </p:sp>
      <p:sp>
        <p:nvSpPr>
          <p:cNvPr id="64" name="Right Arrow 63"/>
          <p:cNvSpPr/>
          <p:nvPr/>
        </p:nvSpPr>
        <p:spPr>
          <a:xfrm>
            <a:off x="1997646" y="3283791"/>
            <a:ext cx="638678" cy="6000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636324" y="3403798"/>
            <a:ext cx="2360428" cy="3600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108738" y="5086086"/>
            <a:ext cx="638678" cy="600096"/>
          </a:xfrm>
          <a:prstGeom prst="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752574" y="5232245"/>
            <a:ext cx="2360428" cy="275420"/>
          </a:xfrm>
          <a:prstGeom prst="roundRect">
            <a:avLst/>
          </a:prstGeom>
          <a:no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F0EC02BF-3AFE-45FB-9C71-72AD9317368E}"/>
              </a:ext>
            </a:extLst>
          </p:cNvPr>
          <p:cNvSpPr>
            <a:spLocks noGrp="1"/>
          </p:cNvSpPr>
          <p:nvPr>
            <p:ph idx="1"/>
          </p:nvPr>
        </p:nvSpPr>
        <p:spPr>
          <a:xfrm>
            <a:off x="4996752" y="1147404"/>
            <a:ext cx="4954764" cy="2990956"/>
          </a:xfrm>
        </p:spPr>
        <p:txBody>
          <a:bodyPr/>
          <a:lstStyle/>
          <a:p>
            <a:pPr marL="0" indent="0" algn="ctr">
              <a:buNone/>
            </a:pPr>
            <a:r>
              <a:rPr lang="en-US" sz="2400" dirty="0">
                <a:latin typeface="Arial Narrow"/>
                <a:cs typeface="Arial Narrow"/>
              </a:rPr>
              <a:t>Conflicting evidence example:</a:t>
            </a:r>
          </a:p>
        </p:txBody>
      </p:sp>
      <p:sp>
        <p:nvSpPr>
          <p:cNvPr id="14" name="Rectangle 13">
            <a:extLst>
              <a:ext uri="{FF2B5EF4-FFF2-40B4-BE49-F238E27FC236}">
                <a16:creationId xmlns:a16="http://schemas.microsoft.com/office/drawing/2014/main" id="{DDBB57CE-4615-4F41-B8C3-2ADF9DA50D8B}"/>
              </a:ext>
            </a:extLst>
          </p:cNvPr>
          <p:cNvSpPr/>
          <p:nvPr/>
        </p:nvSpPr>
        <p:spPr>
          <a:xfrm>
            <a:off x="5614600" y="2014179"/>
            <a:ext cx="8695571" cy="1569660"/>
          </a:xfrm>
          <a:prstGeom prst="rect">
            <a:avLst/>
          </a:prstGeom>
        </p:spPr>
        <p:txBody>
          <a:bodyPr wrap="square">
            <a:spAutoFit/>
          </a:bodyPr>
          <a:lstStyle/>
          <a:p>
            <a:pPr lvl="0"/>
            <a:r>
              <a:rPr lang="en-US" sz="2400" b="1" dirty="0">
                <a:solidFill>
                  <a:srgbClr val="FF0000"/>
                </a:solidFill>
              </a:rPr>
              <a:t>  PS4 +  PM2 </a:t>
            </a:r>
            <a:r>
              <a:rPr lang="en-US" sz="2400" b="1" dirty="0">
                <a:solidFill>
                  <a:srgbClr val="00B050"/>
                </a:solidFill>
              </a:rPr>
              <a:t>+ BP2 + BP4</a:t>
            </a:r>
          </a:p>
          <a:p>
            <a:pPr lvl="0"/>
            <a:r>
              <a:rPr lang="en-US" sz="2400" dirty="0"/>
              <a:t> </a:t>
            </a:r>
          </a:p>
          <a:p>
            <a:pPr lvl="0"/>
            <a:r>
              <a:rPr lang="en-US" sz="2400" dirty="0"/>
              <a:t>= Variant of Uncertain </a:t>
            </a:r>
          </a:p>
          <a:p>
            <a:pPr lvl="0"/>
            <a:r>
              <a:rPr lang="en-US" sz="2400" dirty="0"/>
              <a:t>   Significance  (VUS)</a:t>
            </a:r>
          </a:p>
        </p:txBody>
      </p:sp>
      <p:pic>
        <p:nvPicPr>
          <p:cNvPr id="16" name="Picture 2" descr="What Solving Puzzles Can Teach Students">
            <a:extLst>
              <a:ext uri="{FF2B5EF4-FFF2-40B4-BE49-F238E27FC236}">
                <a16:creationId xmlns:a16="http://schemas.microsoft.com/office/drawing/2014/main" id="{1D85047F-D662-46A3-8B0A-335ECA433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156" y="3583839"/>
            <a:ext cx="3230254" cy="2568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A678BA-29C1-00CC-1DAC-8EA8662ACCAD}"/>
              </a:ext>
            </a:extLst>
          </p:cNvPr>
          <p:cNvSpPr txBox="1"/>
          <p:nvPr/>
        </p:nvSpPr>
        <p:spPr>
          <a:xfrm>
            <a:off x="53202" y="5578460"/>
            <a:ext cx="1360486"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42291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2"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0E64000D-541F-E880-F69A-6223DD961719}"/>
              </a:ext>
            </a:extLst>
          </p:cNvPr>
          <p:cNvSpPr txBox="1"/>
          <p:nvPr/>
        </p:nvSpPr>
        <p:spPr>
          <a:xfrm>
            <a:off x="537022" y="4267199"/>
            <a:ext cx="1369367"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12465561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DAE924F-725D-4BF7-B54D-383D65C63B46}"/>
              </a:ext>
            </a:extLst>
          </p:cNvPr>
          <p:cNvSpPr/>
          <p:nvPr/>
        </p:nvSpPr>
        <p:spPr>
          <a:xfrm>
            <a:off x="2341296" y="404607"/>
            <a:ext cx="7405878" cy="736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3D3C3A-2234-4980-ACA6-E9FB76A472A8}"/>
              </a:ext>
            </a:extLst>
          </p:cNvPr>
          <p:cNvSpPr/>
          <p:nvPr/>
        </p:nvSpPr>
        <p:spPr>
          <a:xfrm>
            <a:off x="2341296" y="1147720"/>
            <a:ext cx="7405878" cy="1652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20C849-F5A6-49FA-B0E6-7B3E1AF2FC27}"/>
              </a:ext>
            </a:extLst>
          </p:cNvPr>
          <p:cNvSpPr/>
          <p:nvPr/>
        </p:nvSpPr>
        <p:spPr>
          <a:xfrm>
            <a:off x="2341296" y="3473899"/>
            <a:ext cx="7405878" cy="5842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C382B0-CF80-CD61-8F16-721B457815BD}"/>
              </a:ext>
            </a:extLst>
          </p:cNvPr>
          <p:cNvSpPr txBox="1"/>
          <p:nvPr/>
        </p:nvSpPr>
        <p:spPr>
          <a:xfrm>
            <a:off x="-158188" y="4411579"/>
            <a:ext cx="2219598"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382653891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7D29-1927-4D9D-A209-FA4D53E4F0A8}"/>
              </a:ext>
            </a:extLst>
          </p:cNvPr>
          <p:cNvSpPr>
            <a:spLocks noGrp="1"/>
          </p:cNvSpPr>
          <p:nvPr>
            <p:ph type="title"/>
          </p:nvPr>
        </p:nvSpPr>
        <p:spPr>
          <a:xfrm>
            <a:off x="6688857" y="4642339"/>
            <a:ext cx="4297859" cy="1371600"/>
          </a:xfrm>
        </p:spPr>
        <p:txBody>
          <a:bodyPr/>
          <a:lstStyle/>
          <a:p>
            <a:r>
              <a:rPr lang="en-US" dirty="0"/>
              <a:t>1- Population Data</a:t>
            </a:r>
          </a:p>
        </p:txBody>
      </p:sp>
    </p:spTree>
    <p:custDataLst>
      <p:tags r:id="rId1"/>
    </p:custDataLst>
    <p:extLst>
      <p:ext uri="{BB962C8B-B14F-4D97-AF65-F5344CB8AC3E}">
        <p14:creationId xmlns:p14="http://schemas.microsoft.com/office/powerpoint/2010/main" val="25053205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2D869-1F41-4265-BCA2-FD5353B0BC5B}"/>
              </a:ext>
            </a:extLst>
          </p:cNvPr>
          <p:cNvPicPr>
            <a:picLocks noChangeAspect="1"/>
          </p:cNvPicPr>
          <p:nvPr/>
        </p:nvPicPr>
        <p:blipFill>
          <a:blip r:embed="rId4"/>
          <a:stretch>
            <a:fillRect/>
          </a:stretch>
        </p:blipFill>
        <p:spPr>
          <a:xfrm>
            <a:off x="2680094" y="0"/>
            <a:ext cx="7354326" cy="1086002"/>
          </a:xfrm>
          <a:prstGeom prst="rect">
            <a:avLst/>
          </a:prstGeom>
          <a:ln w="9525">
            <a:solidFill>
              <a:schemeClr val="tx1"/>
            </a:solidFill>
          </a:ln>
        </p:spPr>
      </p:pic>
      <p:sp>
        <p:nvSpPr>
          <p:cNvPr id="6" name="TextBox 5">
            <a:extLst>
              <a:ext uri="{FF2B5EF4-FFF2-40B4-BE49-F238E27FC236}">
                <a16:creationId xmlns:a16="http://schemas.microsoft.com/office/drawing/2014/main" id="{4A797F98-A31B-4EF0-BBC4-B2DBA6A48507}"/>
              </a:ext>
            </a:extLst>
          </p:cNvPr>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7" name="Picture 2">
            <a:extLst>
              <a:ext uri="{FF2B5EF4-FFF2-40B4-BE49-F238E27FC236}">
                <a16:creationId xmlns:a16="http://schemas.microsoft.com/office/drawing/2014/main" id="{83662386-CC97-45A1-9F64-5C06186DA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594" y="1420707"/>
            <a:ext cx="541996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BF36D684-2802-4BF3-955D-5539CA375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420712"/>
            <a:ext cx="3790950"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67C94453-45D4-4A02-9DB1-5C2AD48F83EB}"/>
              </a:ext>
            </a:extLst>
          </p:cNvPr>
          <p:cNvSpPr txBox="1"/>
          <p:nvPr/>
        </p:nvSpPr>
        <p:spPr>
          <a:xfrm>
            <a:off x="1774593" y="5166372"/>
            <a:ext cx="8634331" cy="584775"/>
          </a:xfrm>
          <a:prstGeom prst="rect">
            <a:avLst/>
          </a:prstGeom>
          <a:solidFill>
            <a:schemeClr val="bg1"/>
          </a:solidFill>
          <a:ln w="19050">
            <a:solidFill>
              <a:schemeClr val="tx1"/>
            </a:solidFill>
          </a:ln>
        </p:spPr>
        <p:txBody>
          <a:bodyPr wrap="square" rtlCol="0">
            <a:spAutoFit/>
          </a:bodyPr>
          <a:lstStyle/>
          <a:p>
            <a:pPr algn="ctr"/>
            <a:r>
              <a:rPr lang="en-US" sz="1600" b="1" dirty="0"/>
              <a:t>The cutoffs of each of these criteria depends on many factors such as: </a:t>
            </a:r>
          </a:p>
          <a:p>
            <a:pPr algn="ctr"/>
            <a:r>
              <a:rPr lang="en-US" sz="1600" b="1" dirty="0"/>
              <a:t>Prevalence of disease, age of onset, and penetrance</a:t>
            </a:r>
          </a:p>
        </p:txBody>
      </p:sp>
      <p:sp>
        <p:nvSpPr>
          <p:cNvPr id="10" name="Rectangle 9">
            <a:extLst>
              <a:ext uri="{FF2B5EF4-FFF2-40B4-BE49-F238E27FC236}">
                <a16:creationId xmlns:a16="http://schemas.microsoft.com/office/drawing/2014/main" id="{048093E6-DE80-4EAC-87A4-17E912025032}"/>
              </a:ext>
            </a:extLst>
          </p:cNvPr>
          <p:cNvSpPr/>
          <p:nvPr/>
        </p:nvSpPr>
        <p:spPr>
          <a:xfrm>
            <a:off x="2680094" y="0"/>
            <a:ext cx="1878508"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1">
            <a:extLst>
              <a:ext uri="{FF2B5EF4-FFF2-40B4-BE49-F238E27FC236}">
                <a16:creationId xmlns:a16="http://schemas.microsoft.com/office/drawing/2014/main" id="{4FFAA5DD-7F33-466A-81C5-F868045F3999}"/>
              </a:ext>
            </a:extLst>
          </p:cNvPr>
          <p:cNvSpPr/>
          <p:nvPr/>
        </p:nvSpPr>
        <p:spPr>
          <a:xfrm>
            <a:off x="5116869" y="4523448"/>
            <a:ext cx="356049" cy="401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F82BA5-EAD4-98C9-C928-21A4BAA2F218}"/>
              </a:ext>
            </a:extLst>
          </p:cNvPr>
          <p:cNvSpPr txBox="1"/>
          <p:nvPr/>
        </p:nvSpPr>
        <p:spPr>
          <a:xfrm>
            <a:off x="1012886" y="318411"/>
            <a:ext cx="1425514"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3185807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E48-D286-4D54-9A70-A6FE120E3F73}"/>
              </a:ext>
            </a:extLst>
          </p:cNvPr>
          <p:cNvSpPr>
            <a:spLocks noGrp="1"/>
          </p:cNvSpPr>
          <p:nvPr>
            <p:ph type="title"/>
          </p:nvPr>
        </p:nvSpPr>
        <p:spPr>
          <a:xfrm>
            <a:off x="1811025" y="-70338"/>
            <a:ext cx="7826375" cy="1371600"/>
          </a:xfrm>
        </p:spPr>
        <p:txBody>
          <a:bodyPr/>
          <a:lstStyle/>
          <a:p>
            <a:r>
              <a:rPr lang="en-US" dirty="0"/>
              <a:t>Examples of Databases</a:t>
            </a:r>
          </a:p>
        </p:txBody>
      </p:sp>
      <p:pic>
        <p:nvPicPr>
          <p:cNvPr id="4" name="Picture 3">
            <a:extLst>
              <a:ext uri="{FF2B5EF4-FFF2-40B4-BE49-F238E27FC236}">
                <a16:creationId xmlns:a16="http://schemas.microsoft.com/office/drawing/2014/main" id="{22A0DFB4-37F9-462C-B78B-E168AE120A72}"/>
              </a:ext>
            </a:extLst>
          </p:cNvPr>
          <p:cNvPicPr>
            <a:picLocks noChangeAspect="1"/>
          </p:cNvPicPr>
          <p:nvPr/>
        </p:nvPicPr>
        <p:blipFill>
          <a:blip r:embed="rId4"/>
          <a:stretch>
            <a:fillRect/>
          </a:stretch>
        </p:blipFill>
        <p:spPr>
          <a:xfrm>
            <a:off x="1612099" y="1297025"/>
            <a:ext cx="3770028" cy="4760786"/>
          </a:xfrm>
          <a:prstGeom prst="rect">
            <a:avLst/>
          </a:prstGeom>
        </p:spPr>
      </p:pic>
      <p:sp>
        <p:nvSpPr>
          <p:cNvPr id="3" name="TextBox 2">
            <a:extLst>
              <a:ext uri="{FF2B5EF4-FFF2-40B4-BE49-F238E27FC236}">
                <a16:creationId xmlns:a16="http://schemas.microsoft.com/office/drawing/2014/main" id="{83D645BA-7C89-6EB6-CD99-36518386815E}"/>
              </a:ext>
            </a:extLst>
          </p:cNvPr>
          <p:cNvSpPr txBox="1"/>
          <p:nvPr/>
        </p:nvSpPr>
        <p:spPr>
          <a:xfrm>
            <a:off x="1012886" y="318411"/>
            <a:ext cx="1425514"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427190069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E48-D286-4D54-9A70-A6FE120E3F73}"/>
              </a:ext>
            </a:extLst>
          </p:cNvPr>
          <p:cNvSpPr>
            <a:spLocks noGrp="1"/>
          </p:cNvSpPr>
          <p:nvPr>
            <p:ph type="title"/>
          </p:nvPr>
        </p:nvSpPr>
        <p:spPr>
          <a:xfrm>
            <a:off x="1811025" y="-70338"/>
            <a:ext cx="7826375" cy="1371600"/>
          </a:xfrm>
        </p:spPr>
        <p:txBody>
          <a:bodyPr/>
          <a:lstStyle/>
          <a:p>
            <a:r>
              <a:rPr lang="en-US" dirty="0"/>
              <a:t>Examples of Databases</a:t>
            </a:r>
          </a:p>
        </p:txBody>
      </p:sp>
      <p:pic>
        <p:nvPicPr>
          <p:cNvPr id="4" name="Picture 3">
            <a:extLst>
              <a:ext uri="{FF2B5EF4-FFF2-40B4-BE49-F238E27FC236}">
                <a16:creationId xmlns:a16="http://schemas.microsoft.com/office/drawing/2014/main" id="{22A0DFB4-37F9-462C-B78B-E168AE120A72}"/>
              </a:ext>
            </a:extLst>
          </p:cNvPr>
          <p:cNvPicPr>
            <a:picLocks noChangeAspect="1"/>
          </p:cNvPicPr>
          <p:nvPr/>
        </p:nvPicPr>
        <p:blipFill>
          <a:blip r:embed="rId3"/>
          <a:stretch>
            <a:fillRect/>
          </a:stretch>
        </p:blipFill>
        <p:spPr>
          <a:xfrm>
            <a:off x="1612098" y="1301262"/>
            <a:ext cx="3881005" cy="4900928"/>
          </a:xfrm>
          <a:prstGeom prst="rect">
            <a:avLst/>
          </a:prstGeom>
        </p:spPr>
      </p:pic>
      <p:pic>
        <p:nvPicPr>
          <p:cNvPr id="6" name="Picture 5">
            <a:extLst>
              <a:ext uri="{FF2B5EF4-FFF2-40B4-BE49-F238E27FC236}">
                <a16:creationId xmlns:a16="http://schemas.microsoft.com/office/drawing/2014/main" id="{8C764B13-F4C9-4313-82ED-4FA161793A68}"/>
              </a:ext>
            </a:extLst>
          </p:cNvPr>
          <p:cNvPicPr>
            <a:picLocks noChangeAspect="1"/>
          </p:cNvPicPr>
          <p:nvPr/>
        </p:nvPicPr>
        <p:blipFill>
          <a:blip r:embed="rId4"/>
          <a:stretch>
            <a:fillRect/>
          </a:stretch>
        </p:blipFill>
        <p:spPr>
          <a:xfrm>
            <a:off x="6938519" y="764711"/>
            <a:ext cx="2143389" cy="977529"/>
          </a:xfrm>
          <a:prstGeom prst="rect">
            <a:avLst/>
          </a:prstGeom>
        </p:spPr>
      </p:pic>
      <p:pic>
        <p:nvPicPr>
          <p:cNvPr id="7" name="Picture 6">
            <a:extLst>
              <a:ext uri="{FF2B5EF4-FFF2-40B4-BE49-F238E27FC236}">
                <a16:creationId xmlns:a16="http://schemas.microsoft.com/office/drawing/2014/main" id="{36988FD1-196D-4734-B225-B7B851B84AEE}"/>
              </a:ext>
            </a:extLst>
          </p:cNvPr>
          <p:cNvPicPr>
            <a:picLocks noChangeAspect="1"/>
          </p:cNvPicPr>
          <p:nvPr/>
        </p:nvPicPr>
        <p:blipFill>
          <a:blip r:embed="rId5"/>
          <a:stretch>
            <a:fillRect/>
          </a:stretch>
        </p:blipFill>
        <p:spPr>
          <a:xfrm>
            <a:off x="5699093" y="1728814"/>
            <a:ext cx="4622243" cy="3829576"/>
          </a:xfrm>
          <a:prstGeom prst="rect">
            <a:avLst/>
          </a:prstGeom>
        </p:spPr>
      </p:pic>
      <p:sp>
        <p:nvSpPr>
          <p:cNvPr id="8" name="TextBox 7">
            <a:extLst>
              <a:ext uri="{FF2B5EF4-FFF2-40B4-BE49-F238E27FC236}">
                <a16:creationId xmlns:a16="http://schemas.microsoft.com/office/drawing/2014/main" id="{5B9FC084-BD8E-48D6-8B3B-8B24CCDFD871}"/>
              </a:ext>
            </a:extLst>
          </p:cNvPr>
          <p:cNvSpPr txBox="1"/>
          <p:nvPr/>
        </p:nvSpPr>
        <p:spPr>
          <a:xfrm>
            <a:off x="6096000" y="5596760"/>
            <a:ext cx="4011468" cy="523220"/>
          </a:xfrm>
          <a:prstGeom prst="rect">
            <a:avLst/>
          </a:prstGeom>
          <a:solidFill>
            <a:schemeClr val="bg1"/>
          </a:solidFill>
          <a:ln w="19050">
            <a:solidFill>
              <a:schemeClr val="tx1"/>
            </a:solidFill>
          </a:ln>
        </p:spPr>
        <p:txBody>
          <a:bodyPr wrap="square" rtlCol="0">
            <a:spAutoFit/>
          </a:bodyPr>
          <a:lstStyle/>
          <a:p>
            <a:pPr algn="ctr"/>
            <a:r>
              <a:rPr lang="en-US" sz="1400" b="1" dirty="0"/>
              <a:t>Keep in mind if the database correctly assess the population of the proband !</a:t>
            </a:r>
          </a:p>
        </p:txBody>
      </p:sp>
      <p:sp>
        <p:nvSpPr>
          <p:cNvPr id="3" name="TextBox 2">
            <a:extLst>
              <a:ext uri="{FF2B5EF4-FFF2-40B4-BE49-F238E27FC236}">
                <a16:creationId xmlns:a16="http://schemas.microsoft.com/office/drawing/2014/main" id="{B2D3BB6E-0302-9BD6-50DA-046429320917}"/>
              </a:ext>
            </a:extLst>
          </p:cNvPr>
          <p:cNvSpPr txBox="1"/>
          <p:nvPr/>
        </p:nvSpPr>
        <p:spPr>
          <a:xfrm>
            <a:off x="83589" y="4128411"/>
            <a:ext cx="1425514"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
        <p:nvSpPr>
          <p:cNvPr id="5" name="TextBox 4">
            <a:extLst>
              <a:ext uri="{FF2B5EF4-FFF2-40B4-BE49-F238E27FC236}">
                <a16:creationId xmlns:a16="http://schemas.microsoft.com/office/drawing/2014/main" id="{EF4822E6-A09B-2AB5-C46E-8B9AF59BDA21}"/>
              </a:ext>
            </a:extLst>
          </p:cNvPr>
          <p:cNvSpPr txBox="1"/>
          <p:nvPr/>
        </p:nvSpPr>
        <p:spPr>
          <a:xfrm>
            <a:off x="9785684" y="4916905"/>
            <a:ext cx="1941095" cy="338554"/>
          </a:xfrm>
          <a:prstGeom prst="rect">
            <a:avLst/>
          </a:prstGeom>
          <a:solidFill>
            <a:schemeClr val="bg1"/>
          </a:solidFill>
          <a:ln w="19050">
            <a:solidFill>
              <a:schemeClr val="bg1"/>
            </a:solidFill>
          </a:ln>
        </p:spPr>
        <p:txBody>
          <a:bodyPr wrap="square" rtlCol="0">
            <a:spAutoFit/>
          </a:bodyPr>
          <a:lstStyle/>
          <a:p>
            <a:pPr algn="ctr"/>
            <a:r>
              <a:rPr lang="en-US" sz="800" b="1" i="0" u="none" strike="noStrike" dirty="0">
                <a:solidFill>
                  <a:srgbClr val="4F5671"/>
                </a:solidFill>
                <a:effectLst/>
                <a:latin typeface="Arial" panose="020B0604020202020204" pitchFamily="34" charset="0"/>
                <a:hlinkClick r:id="rId6"/>
              </a:rPr>
              <a:t>https://doi.org/10.3390/genes10040275</a:t>
            </a:r>
            <a:endParaRPr lang="en-US" sz="800" b="1" dirty="0"/>
          </a:p>
        </p:txBody>
      </p:sp>
    </p:spTree>
    <p:custDataLst>
      <p:tags r:id="rId1"/>
    </p:custDataLst>
    <p:extLst>
      <p:ext uri="{BB962C8B-B14F-4D97-AF65-F5344CB8AC3E}">
        <p14:creationId xmlns:p14="http://schemas.microsoft.com/office/powerpoint/2010/main" val="24438568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735"/>
          <a:stretch/>
        </p:blipFill>
        <p:spPr bwMode="auto">
          <a:xfrm>
            <a:off x="1774594" y="1420707"/>
            <a:ext cx="505494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61161" y="4099565"/>
            <a:ext cx="777240" cy="670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17110" y="4602485"/>
            <a:ext cx="824230" cy="36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0CA37AE-D11D-4111-AE18-D43735F30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42524"/>
            <a:ext cx="9144000" cy="68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5"/>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2680094" y="0"/>
            <a:ext cx="1878508"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ustDataLst>
      <p:tags r:id="rId1"/>
    </p:custDataLst>
    <p:extLst>
      <p:ext uri="{BB962C8B-B14F-4D97-AF65-F5344CB8AC3E}">
        <p14:creationId xmlns:p14="http://schemas.microsoft.com/office/powerpoint/2010/main" val="362822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735"/>
          <a:stretch/>
        </p:blipFill>
        <p:spPr bwMode="auto">
          <a:xfrm>
            <a:off x="1774594" y="1420707"/>
            <a:ext cx="505494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61161" y="4099565"/>
            <a:ext cx="777240" cy="670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17110" y="4602485"/>
            <a:ext cx="824230" cy="36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0CA37AE-D11D-4111-AE18-D43735F30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42524"/>
            <a:ext cx="9144000" cy="68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5"/>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2680094" y="0"/>
            <a:ext cx="1878508"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7" name="Straight Arrow Connector 6">
            <a:extLst>
              <a:ext uri="{FF2B5EF4-FFF2-40B4-BE49-F238E27FC236}">
                <a16:creationId xmlns:a16="http://schemas.microsoft.com/office/drawing/2014/main" id="{A7CC2AD5-5F07-49E8-BF4A-9327A8EF494B}"/>
              </a:ext>
            </a:extLst>
          </p:cNvPr>
          <p:cNvCxnSpPr/>
          <p:nvPr/>
        </p:nvCxnSpPr>
        <p:spPr>
          <a:xfrm flipV="1">
            <a:off x="6507987" y="3959051"/>
            <a:ext cx="1396721" cy="13263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856E2F7-8184-4A24-B612-4FEF16DE194A}"/>
              </a:ext>
            </a:extLst>
          </p:cNvPr>
          <p:cNvPicPr>
            <a:picLocks noChangeAspect="1"/>
          </p:cNvPicPr>
          <p:nvPr/>
        </p:nvPicPr>
        <p:blipFill>
          <a:blip r:embed="rId6"/>
          <a:stretch>
            <a:fillRect/>
          </a:stretch>
        </p:blipFill>
        <p:spPr>
          <a:xfrm>
            <a:off x="7904708" y="2145366"/>
            <a:ext cx="2318939" cy="1792601"/>
          </a:xfrm>
          <a:prstGeom prst="rect">
            <a:avLst/>
          </a:prstGeom>
        </p:spPr>
      </p:pic>
    </p:spTree>
    <p:custDataLst>
      <p:tags r:id="rId1"/>
    </p:custDataLst>
    <p:extLst>
      <p:ext uri="{BB962C8B-B14F-4D97-AF65-F5344CB8AC3E}">
        <p14:creationId xmlns:p14="http://schemas.microsoft.com/office/powerpoint/2010/main" val="122102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0264-C0FE-4F26-8722-6607881ECABE}"/>
              </a:ext>
            </a:extLst>
          </p:cNvPr>
          <p:cNvSpPr>
            <a:spLocks noGrp="1"/>
          </p:cNvSpPr>
          <p:nvPr>
            <p:ph type="title"/>
          </p:nvPr>
        </p:nvSpPr>
        <p:spPr>
          <a:xfrm>
            <a:off x="2182818" y="0"/>
            <a:ext cx="8203833" cy="1371600"/>
          </a:xfrm>
        </p:spPr>
        <p:txBody>
          <a:bodyPr/>
          <a:lstStyle/>
          <a:p>
            <a:pPr algn="ctr"/>
            <a:r>
              <a:rPr lang="en-US" sz="2400" dirty="0"/>
              <a:t>List of nine variants for which there was some evidence of pathogenicity even though the MAF was high for these variants!</a:t>
            </a:r>
          </a:p>
        </p:txBody>
      </p:sp>
      <p:sp>
        <p:nvSpPr>
          <p:cNvPr id="3" name="Content Placeholder 2">
            <a:extLst>
              <a:ext uri="{FF2B5EF4-FFF2-40B4-BE49-F238E27FC236}">
                <a16:creationId xmlns:a16="http://schemas.microsoft.com/office/drawing/2014/main" id="{21C48CAB-AAA4-4BC7-8A1B-5E75BFB73D1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DC9C3B7-E41B-4926-BD62-F9BF67B4F2E8}"/>
              </a:ext>
            </a:extLst>
          </p:cNvPr>
          <p:cNvPicPr>
            <a:picLocks noChangeAspect="1"/>
          </p:cNvPicPr>
          <p:nvPr/>
        </p:nvPicPr>
        <p:blipFill rotWithShape="1">
          <a:blip r:embed="rId3"/>
          <a:srcRect l="958" t="10266"/>
          <a:stretch/>
        </p:blipFill>
        <p:spPr>
          <a:xfrm>
            <a:off x="298697" y="1371600"/>
            <a:ext cx="7623221" cy="4741248"/>
          </a:xfrm>
          <a:prstGeom prst="rect">
            <a:avLst/>
          </a:prstGeom>
        </p:spPr>
      </p:pic>
      <p:sp>
        <p:nvSpPr>
          <p:cNvPr id="5" name="Rectangle 4">
            <a:extLst>
              <a:ext uri="{FF2B5EF4-FFF2-40B4-BE49-F238E27FC236}">
                <a16:creationId xmlns:a16="http://schemas.microsoft.com/office/drawing/2014/main" id="{AFCB9BFB-6738-44FD-9189-AB22EFC75BEE}"/>
              </a:ext>
            </a:extLst>
          </p:cNvPr>
          <p:cNvSpPr/>
          <p:nvPr/>
        </p:nvSpPr>
        <p:spPr>
          <a:xfrm>
            <a:off x="298697" y="2562335"/>
            <a:ext cx="7340664" cy="72348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684D0B-694E-B7A6-5238-012927E05A05}"/>
              </a:ext>
            </a:extLst>
          </p:cNvPr>
          <p:cNvSpPr txBox="1"/>
          <p:nvPr/>
        </p:nvSpPr>
        <p:spPr>
          <a:xfrm>
            <a:off x="8239197" y="5536115"/>
            <a:ext cx="3914274" cy="338554"/>
          </a:xfrm>
          <a:prstGeom prst="rect">
            <a:avLst/>
          </a:prstGeom>
          <a:solidFill>
            <a:schemeClr val="bg1"/>
          </a:solidFill>
          <a:ln w="19050">
            <a:solidFill>
              <a:schemeClr val="bg1"/>
            </a:solidFill>
          </a:ln>
        </p:spPr>
        <p:txBody>
          <a:bodyPr wrap="square" rtlCol="0">
            <a:spAutoFit/>
          </a:bodyPr>
          <a:lstStyle/>
          <a:p>
            <a:pPr algn="ctr"/>
            <a:r>
              <a:rPr lang="en-US" sz="800" b="1" dirty="0"/>
              <a:t>https://clinicalgenome.org/site/assets/files/3460/ba1_exception_list_07_30_2018.pdf</a:t>
            </a:r>
          </a:p>
        </p:txBody>
      </p:sp>
    </p:spTree>
    <p:custDataLst>
      <p:tags r:id="rId1"/>
    </p:custDataLst>
    <p:extLst>
      <p:ext uri="{BB962C8B-B14F-4D97-AF65-F5344CB8AC3E}">
        <p14:creationId xmlns:p14="http://schemas.microsoft.com/office/powerpoint/2010/main" val="61587519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4F36-A738-4725-8293-BA62580F258A}"/>
              </a:ext>
            </a:extLst>
          </p:cNvPr>
          <p:cNvSpPr>
            <a:spLocks noGrp="1"/>
          </p:cNvSpPr>
          <p:nvPr>
            <p:ph type="title"/>
          </p:nvPr>
        </p:nvSpPr>
        <p:spPr/>
        <p:txBody>
          <a:bodyPr/>
          <a:lstStyle/>
          <a:p>
            <a:r>
              <a:rPr lang="en-US" dirty="0"/>
              <a:t>Pretest questions: </a:t>
            </a:r>
          </a:p>
        </p:txBody>
      </p:sp>
      <p:sp>
        <p:nvSpPr>
          <p:cNvPr id="3" name="TextBox 2">
            <a:extLst>
              <a:ext uri="{FF2B5EF4-FFF2-40B4-BE49-F238E27FC236}">
                <a16:creationId xmlns:a16="http://schemas.microsoft.com/office/drawing/2014/main" id="{4CA1190B-3669-4EF1-AF3E-B73876D30FB7}"/>
              </a:ext>
            </a:extLst>
          </p:cNvPr>
          <p:cNvSpPr txBox="1"/>
          <p:nvPr/>
        </p:nvSpPr>
        <p:spPr>
          <a:xfrm>
            <a:off x="1674727" y="1567548"/>
            <a:ext cx="6290268" cy="1384995"/>
          </a:xfrm>
          <a:prstGeom prst="rect">
            <a:avLst/>
          </a:prstGeom>
          <a:solidFill>
            <a:schemeClr val="bg1"/>
          </a:solidFill>
          <a:ln w="19050">
            <a:solidFill>
              <a:schemeClr val="bg1"/>
            </a:solidFill>
          </a:ln>
        </p:spPr>
        <p:txBody>
          <a:bodyPr wrap="square" rtlCol="0">
            <a:spAutoFit/>
          </a:bodyPr>
          <a:lstStyle/>
          <a:p>
            <a:pPr algn="just"/>
            <a:r>
              <a:rPr lang="en-US" sz="1400" b="1" dirty="0"/>
              <a:t>1) When we classify a variant, we do it ONLY in the context of the case we are working on, we classify `if the variant is causing the disease in  the patient`.</a:t>
            </a:r>
          </a:p>
          <a:p>
            <a:pPr algn="just"/>
            <a:endParaRPr lang="en-US" sz="1400" b="1" dirty="0"/>
          </a:p>
          <a:p>
            <a:pPr marL="342900" indent="-342900" algn="just">
              <a:buAutoNum type="alphaUcParenR"/>
            </a:pPr>
            <a:r>
              <a:rPr lang="en-US" sz="1400" b="1" dirty="0"/>
              <a:t>TRUE</a:t>
            </a:r>
          </a:p>
          <a:p>
            <a:pPr marL="342900" indent="-342900" algn="just">
              <a:buAutoNum type="alphaUcParenR"/>
            </a:pPr>
            <a:r>
              <a:rPr lang="en-US" sz="1400" b="1" dirty="0"/>
              <a:t>FALSE</a:t>
            </a:r>
          </a:p>
        </p:txBody>
      </p:sp>
      <p:sp>
        <p:nvSpPr>
          <p:cNvPr id="4" name="TextBox 3">
            <a:extLst>
              <a:ext uri="{FF2B5EF4-FFF2-40B4-BE49-F238E27FC236}">
                <a16:creationId xmlns:a16="http://schemas.microsoft.com/office/drawing/2014/main" id="{48191994-0760-4F1C-9D8A-8AC5F340499A}"/>
              </a:ext>
            </a:extLst>
          </p:cNvPr>
          <p:cNvSpPr txBox="1"/>
          <p:nvPr/>
        </p:nvSpPr>
        <p:spPr>
          <a:xfrm>
            <a:off x="1674732" y="2933042"/>
            <a:ext cx="7697037" cy="1169551"/>
          </a:xfrm>
          <a:prstGeom prst="rect">
            <a:avLst/>
          </a:prstGeom>
          <a:solidFill>
            <a:schemeClr val="bg1"/>
          </a:solidFill>
          <a:ln w="19050">
            <a:solidFill>
              <a:schemeClr val="bg1"/>
            </a:solidFill>
          </a:ln>
        </p:spPr>
        <p:txBody>
          <a:bodyPr wrap="square" rtlCol="0">
            <a:spAutoFit/>
          </a:bodyPr>
          <a:lstStyle/>
          <a:p>
            <a:pPr algn="just"/>
            <a:r>
              <a:rPr lang="en-US" sz="1400" b="1" dirty="0"/>
              <a:t>2) Retinoblastoma, the most malignant form of eye cancer, arises from a dominant pathogenic variant in one gene </a:t>
            </a:r>
            <a:r>
              <a:rPr lang="en-US" sz="1400" b="1" i="1" dirty="0"/>
              <a:t>RB1</a:t>
            </a:r>
            <a:r>
              <a:rPr lang="en-US" sz="1400" b="1" dirty="0"/>
              <a:t>, but only about 75% of people who carry this variant develop the disease. We are talking about: </a:t>
            </a:r>
          </a:p>
          <a:p>
            <a:pPr marL="342900" indent="-342900" algn="just">
              <a:buAutoNum type="alphaUcParenR"/>
            </a:pPr>
            <a:r>
              <a:rPr lang="en-US" sz="1400" b="1" dirty="0"/>
              <a:t>Penetrance</a:t>
            </a:r>
          </a:p>
          <a:p>
            <a:pPr marL="342900" indent="-342900" algn="just">
              <a:buAutoNum type="alphaUcParenR"/>
            </a:pPr>
            <a:r>
              <a:rPr lang="en-US" sz="1400" b="1" dirty="0"/>
              <a:t>Expressivity</a:t>
            </a:r>
          </a:p>
        </p:txBody>
      </p:sp>
      <p:sp>
        <p:nvSpPr>
          <p:cNvPr id="5" name="TextBox 4">
            <a:extLst>
              <a:ext uri="{FF2B5EF4-FFF2-40B4-BE49-F238E27FC236}">
                <a16:creationId xmlns:a16="http://schemas.microsoft.com/office/drawing/2014/main" id="{33C14C62-42AD-48C9-BB4A-D5293FCBF288}"/>
              </a:ext>
            </a:extLst>
          </p:cNvPr>
          <p:cNvSpPr txBox="1"/>
          <p:nvPr/>
        </p:nvSpPr>
        <p:spPr>
          <a:xfrm>
            <a:off x="1674732" y="4235484"/>
            <a:ext cx="7697037" cy="738664"/>
          </a:xfrm>
          <a:prstGeom prst="rect">
            <a:avLst/>
          </a:prstGeom>
          <a:solidFill>
            <a:schemeClr val="bg1"/>
          </a:solidFill>
          <a:ln w="19050">
            <a:solidFill>
              <a:schemeClr val="bg1"/>
            </a:solidFill>
          </a:ln>
        </p:spPr>
        <p:txBody>
          <a:bodyPr wrap="square" rtlCol="0">
            <a:spAutoFit/>
          </a:bodyPr>
          <a:lstStyle/>
          <a:p>
            <a:pPr algn="just"/>
            <a:r>
              <a:rPr lang="en-US" sz="1400" b="1" dirty="0"/>
              <a:t>3) A frequent variant (found in &gt;5% in a population) will always be classified as `benign`</a:t>
            </a:r>
          </a:p>
          <a:p>
            <a:pPr marL="342900" indent="-342900" algn="just">
              <a:buAutoNum type="alphaUcParenR"/>
            </a:pPr>
            <a:r>
              <a:rPr lang="en-US" sz="1400" b="1" dirty="0"/>
              <a:t>TRUE</a:t>
            </a:r>
          </a:p>
          <a:p>
            <a:pPr marL="342900" indent="-342900" algn="just">
              <a:buAutoNum type="alphaUcParenR"/>
            </a:pPr>
            <a:r>
              <a:rPr lang="en-US" sz="1400" b="1" dirty="0"/>
              <a:t> FALSE</a:t>
            </a:r>
          </a:p>
        </p:txBody>
      </p:sp>
    </p:spTree>
    <p:custDataLst>
      <p:tags r:id="rId1"/>
    </p:custDataLst>
    <p:extLst>
      <p:ext uri="{BB962C8B-B14F-4D97-AF65-F5344CB8AC3E}">
        <p14:creationId xmlns:p14="http://schemas.microsoft.com/office/powerpoint/2010/main" val="2397831660"/>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735"/>
          <a:stretch/>
        </p:blipFill>
        <p:spPr bwMode="auto">
          <a:xfrm>
            <a:off x="1774594" y="1420707"/>
            <a:ext cx="505494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8610" y="4105090"/>
            <a:ext cx="777240" cy="670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17110" y="4602485"/>
            <a:ext cx="824230" cy="36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4"/>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2680094" y="0"/>
            <a:ext cx="1878508"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3">
            <a:extLst>
              <a:ext uri="{FF2B5EF4-FFF2-40B4-BE49-F238E27FC236}">
                <a16:creationId xmlns:a16="http://schemas.microsoft.com/office/drawing/2014/main" id="{6711DA15-C1C8-4C19-BA29-7B82B6364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164" y="4931570"/>
            <a:ext cx="4876326" cy="30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34C4B8B-2250-4CEB-B91A-FA3617E3295E}"/>
              </a:ext>
            </a:extLst>
          </p:cNvPr>
          <p:cNvSpPr txBox="1"/>
          <p:nvPr/>
        </p:nvSpPr>
        <p:spPr>
          <a:xfrm>
            <a:off x="7352049" y="2743205"/>
            <a:ext cx="2441749" cy="1200329"/>
          </a:xfrm>
          <a:prstGeom prst="rect">
            <a:avLst/>
          </a:prstGeom>
          <a:solidFill>
            <a:schemeClr val="bg1"/>
          </a:solidFill>
          <a:ln w="19050">
            <a:solidFill>
              <a:schemeClr val="bg1"/>
            </a:solidFill>
          </a:ln>
        </p:spPr>
        <p:txBody>
          <a:bodyPr wrap="square" rtlCol="0">
            <a:spAutoFit/>
          </a:bodyPr>
          <a:lstStyle/>
          <a:p>
            <a:pPr algn="ctr"/>
            <a:r>
              <a:rPr lang="en-US" sz="2400" b="1" dirty="0"/>
              <a:t>What `greater than expected` means?</a:t>
            </a:r>
          </a:p>
        </p:txBody>
      </p:sp>
    </p:spTree>
    <p:custDataLst>
      <p:tags r:id="rId1"/>
    </p:custDataLst>
    <p:extLst>
      <p:ext uri="{BB962C8B-B14F-4D97-AF65-F5344CB8AC3E}">
        <p14:creationId xmlns:p14="http://schemas.microsoft.com/office/powerpoint/2010/main" val="13037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4611-6C4F-4506-9709-793154643C32}"/>
              </a:ext>
            </a:extLst>
          </p:cNvPr>
          <p:cNvSpPr>
            <a:spLocks noGrp="1"/>
          </p:cNvSpPr>
          <p:nvPr>
            <p:ph type="title"/>
          </p:nvPr>
        </p:nvSpPr>
        <p:spPr>
          <a:xfrm>
            <a:off x="2182818" y="0"/>
            <a:ext cx="8414849" cy="1371600"/>
          </a:xfrm>
        </p:spPr>
        <p:txBody>
          <a:bodyPr/>
          <a:lstStyle/>
          <a:p>
            <a:r>
              <a:rPr lang="en-US" dirty="0"/>
              <a:t>Different population frequency thresholds</a:t>
            </a:r>
          </a:p>
        </p:txBody>
      </p:sp>
      <p:sp>
        <p:nvSpPr>
          <p:cNvPr id="3" name="Content Placeholder 2">
            <a:extLst>
              <a:ext uri="{FF2B5EF4-FFF2-40B4-BE49-F238E27FC236}">
                <a16:creationId xmlns:a16="http://schemas.microsoft.com/office/drawing/2014/main" id="{57CCEC1E-C0C8-4258-A04F-21EF7111F83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A88B66-11F8-4C63-B47C-0D784A184EBD}"/>
              </a:ext>
            </a:extLst>
          </p:cNvPr>
          <p:cNvPicPr>
            <a:picLocks noChangeAspect="1"/>
          </p:cNvPicPr>
          <p:nvPr/>
        </p:nvPicPr>
        <p:blipFill rotWithShape="1">
          <a:blip r:embed="rId4"/>
          <a:srcRect r="17977" b="17362"/>
          <a:stretch/>
        </p:blipFill>
        <p:spPr>
          <a:xfrm>
            <a:off x="3706842" y="1492006"/>
            <a:ext cx="4951488" cy="4627440"/>
          </a:xfrm>
          <a:prstGeom prst="rect">
            <a:avLst/>
          </a:prstGeom>
        </p:spPr>
      </p:pic>
      <p:sp>
        <p:nvSpPr>
          <p:cNvPr id="5" name="TextBox 4">
            <a:extLst>
              <a:ext uri="{FF2B5EF4-FFF2-40B4-BE49-F238E27FC236}">
                <a16:creationId xmlns:a16="http://schemas.microsoft.com/office/drawing/2014/main" id="{E64A979C-3FAA-2671-63CD-D5B08CE8CEC7}"/>
              </a:ext>
            </a:extLst>
          </p:cNvPr>
          <p:cNvSpPr txBox="1"/>
          <p:nvPr/>
        </p:nvSpPr>
        <p:spPr>
          <a:xfrm>
            <a:off x="9224211" y="4002505"/>
            <a:ext cx="2582778" cy="215444"/>
          </a:xfrm>
          <a:prstGeom prst="rect">
            <a:avLst/>
          </a:prstGeom>
          <a:solidFill>
            <a:schemeClr val="bg1"/>
          </a:solidFill>
          <a:ln w="19050">
            <a:solidFill>
              <a:schemeClr val="bg1"/>
            </a:solidFill>
          </a:ln>
        </p:spPr>
        <p:txBody>
          <a:bodyPr wrap="square" rtlCol="0">
            <a:spAutoFit/>
          </a:bodyPr>
          <a:lstStyle/>
          <a:p>
            <a:pPr algn="ctr"/>
            <a:r>
              <a:rPr lang="en-US" sz="800" b="0" i="0" dirty="0">
                <a:solidFill>
                  <a:srgbClr val="212121"/>
                </a:solidFill>
                <a:effectLst/>
                <a:latin typeface="Helvetica Neue"/>
              </a:rPr>
              <a:t>PMID: </a:t>
            </a:r>
            <a:r>
              <a:rPr lang="en-US" sz="800" b="0" i="0" u="sng" dirty="0">
                <a:solidFill>
                  <a:srgbClr val="376FAA"/>
                </a:solidFill>
                <a:effectLst/>
                <a:latin typeface="Helvetica Neue"/>
                <a:hlinkClick r:id="rId5"/>
              </a:rPr>
              <a:t>31479589</a:t>
            </a:r>
            <a:endParaRPr lang="en-US" sz="800" b="1" dirty="0"/>
          </a:p>
        </p:txBody>
      </p:sp>
    </p:spTree>
    <p:custDataLst>
      <p:tags r:id="rId1"/>
    </p:custDataLst>
    <p:extLst>
      <p:ext uri="{BB962C8B-B14F-4D97-AF65-F5344CB8AC3E}">
        <p14:creationId xmlns:p14="http://schemas.microsoft.com/office/powerpoint/2010/main" val="203662681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735"/>
          <a:stretch/>
        </p:blipFill>
        <p:spPr bwMode="auto">
          <a:xfrm>
            <a:off x="1774594" y="1420707"/>
            <a:ext cx="505494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24819" y="4114803"/>
            <a:ext cx="777240" cy="670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17110" y="4602485"/>
            <a:ext cx="824230" cy="365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5"/>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2680094" y="0"/>
            <a:ext cx="1878508"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 name="Picture 4">
            <a:extLst>
              <a:ext uri="{FF2B5EF4-FFF2-40B4-BE49-F238E27FC236}">
                <a16:creationId xmlns:a16="http://schemas.microsoft.com/office/drawing/2014/main" id="{C8EFC7E1-4619-43FF-B80C-1D4A26549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589" y="5114957"/>
            <a:ext cx="75247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1339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A997-51F4-408D-8CB7-45402C50894F}"/>
              </a:ext>
            </a:extLst>
          </p:cNvPr>
          <p:cNvSpPr>
            <a:spLocks noGrp="1"/>
          </p:cNvSpPr>
          <p:nvPr>
            <p:ph type="title"/>
          </p:nvPr>
        </p:nvSpPr>
        <p:spPr/>
        <p:txBody>
          <a:bodyPr/>
          <a:lstStyle/>
          <a:p>
            <a:r>
              <a:rPr lang="en-US" i="1" dirty="0"/>
              <a:t>CFTR </a:t>
            </a:r>
            <a:r>
              <a:rPr lang="en-US" dirty="0"/>
              <a:t>- c.-8G&gt;C</a:t>
            </a:r>
          </a:p>
        </p:txBody>
      </p:sp>
      <p:pic>
        <p:nvPicPr>
          <p:cNvPr id="9" name="Picture 8">
            <a:extLst>
              <a:ext uri="{FF2B5EF4-FFF2-40B4-BE49-F238E27FC236}">
                <a16:creationId xmlns:a16="http://schemas.microsoft.com/office/drawing/2014/main" id="{7CBA040D-D39B-49CF-BBC8-D54DDD1B8E5C}"/>
              </a:ext>
            </a:extLst>
          </p:cNvPr>
          <p:cNvPicPr>
            <a:picLocks noChangeAspect="1"/>
          </p:cNvPicPr>
          <p:nvPr/>
        </p:nvPicPr>
        <p:blipFill>
          <a:blip r:embed="rId4"/>
          <a:stretch>
            <a:fillRect/>
          </a:stretch>
        </p:blipFill>
        <p:spPr>
          <a:xfrm>
            <a:off x="5553183" y="1335705"/>
            <a:ext cx="4913855" cy="3382726"/>
          </a:xfrm>
          <a:prstGeom prst="rect">
            <a:avLst/>
          </a:prstGeom>
          <a:ln w="9525">
            <a:solidFill>
              <a:schemeClr val="tx1"/>
            </a:solidFill>
          </a:ln>
        </p:spPr>
      </p:pic>
      <p:pic>
        <p:nvPicPr>
          <p:cNvPr id="20482" name="Picture 2" descr="New Gene Therapy Could Treat Cystic Fibrosis With One Dose">
            <a:extLst>
              <a:ext uri="{FF2B5EF4-FFF2-40B4-BE49-F238E27FC236}">
                <a16:creationId xmlns:a16="http://schemas.microsoft.com/office/drawing/2014/main" id="{9F48F21D-D17E-4C40-B599-D29945895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898" y="1998894"/>
            <a:ext cx="3813448" cy="214029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F3340EE-6335-46F0-8264-E33DD033C0A2}"/>
              </a:ext>
            </a:extLst>
          </p:cNvPr>
          <p:cNvSpPr/>
          <p:nvPr/>
        </p:nvSpPr>
        <p:spPr>
          <a:xfrm>
            <a:off x="8588525" y="4109784"/>
            <a:ext cx="1878508" cy="16077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a:extLst>
              <a:ext uri="{FF2B5EF4-FFF2-40B4-BE49-F238E27FC236}">
                <a16:creationId xmlns:a16="http://schemas.microsoft.com/office/drawing/2014/main" id="{76E1DB88-7656-A105-8030-1D52562E49F5}"/>
              </a:ext>
            </a:extLst>
          </p:cNvPr>
          <p:cNvSpPr txBox="1"/>
          <p:nvPr/>
        </p:nvSpPr>
        <p:spPr>
          <a:xfrm>
            <a:off x="5678905" y="4884821"/>
            <a:ext cx="5237748" cy="215444"/>
          </a:xfrm>
          <a:prstGeom prst="rect">
            <a:avLst/>
          </a:prstGeom>
          <a:solidFill>
            <a:schemeClr val="bg1"/>
          </a:solidFill>
          <a:ln w="19050">
            <a:solidFill>
              <a:schemeClr val="bg1"/>
            </a:solidFill>
          </a:ln>
        </p:spPr>
        <p:txBody>
          <a:bodyPr wrap="square" rtlCol="0">
            <a:spAutoFit/>
          </a:bodyPr>
          <a:lstStyle/>
          <a:p>
            <a:pPr algn="ctr"/>
            <a:r>
              <a:rPr lang="en-US" sz="800" b="1" dirty="0"/>
              <a:t>https://gnomad.broadinstitute.org/</a:t>
            </a:r>
          </a:p>
        </p:txBody>
      </p:sp>
      <p:sp>
        <p:nvSpPr>
          <p:cNvPr id="4" name="TextBox 3">
            <a:extLst>
              <a:ext uri="{FF2B5EF4-FFF2-40B4-BE49-F238E27FC236}">
                <a16:creationId xmlns:a16="http://schemas.microsoft.com/office/drawing/2014/main" id="{9326E8EF-26DB-B87F-A066-70B2900E5FA9}"/>
              </a:ext>
            </a:extLst>
          </p:cNvPr>
          <p:cNvSpPr txBox="1"/>
          <p:nvPr/>
        </p:nvSpPr>
        <p:spPr>
          <a:xfrm>
            <a:off x="1532021" y="4371474"/>
            <a:ext cx="3813448" cy="215444"/>
          </a:xfrm>
          <a:prstGeom prst="rect">
            <a:avLst/>
          </a:prstGeom>
          <a:solidFill>
            <a:schemeClr val="bg1"/>
          </a:solidFill>
          <a:ln w="19050">
            <a:solidFill>
              <a:schemeClr val="bg1"/>
            </a:solidFill>
          </a:ln>
        </p:spPr>
        <p:txBody>
          <a:bodyPr wrap="square" rtlCol="0">
            <a:spAutoFit/>
          </a:bodyPr>
          <a:lstStyle/>
          <a:p>
            <a:pPr algn="ctr"/>
            <a:r>
              <a:rPr lang="en-US" sz="800" b="1" dirty="0"/>
              <a:t>https://medlineplus.gov/genetics/condition/cystic-fibrosis/</a:t>
            </a:r>
          </a:p>
        </p:txBody>
      </p:sp>
    </p:spTree>
    <p:custDataLst>
      <p:tags r:id="rId1"/>
    </p:custDataLst>
    <p:extLst>
      <p:ext uri="{BB962C8B-B14F-4D97-AF65-F5344CB8AC3E}">
        <p14:creationId xmlns:p14="http://schemas.microsoft.com/office/powerpoint/2010/main" val="55530306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A997-51F4-408D-8CB7-45402C50894F}"/>
              </a:ext>
            </a:extLst>
          </p:cNvPr>
          <p:cNvSpPr>
            <a:spLocks noGrp="1"/>
          </p:cNvSpPr>
          <p:nvPr>
            <p:ph type="title"/>
          </p:nvPr>
        </p:nvSpPr>
        <p:spPr/>
        <p:txBody>
          <a:bodyPr/>
          <a:lstStyle/>
          <a:p>
            <a:r>
              <a:rPr lang="en-US" i="1" dirty="0"/>
              <a:t>CFTR </a:t>
            </a:r>
            <a:r>
              <a:rPr lang="en-US" dirty="0"/>
              <a:t>- c.-8G&gt;C</a:t>
            </a:r>
          </a:p>
        </p:txBody>
      </p:sp>
      <p:pic>
        <p:nvPicPr>
          <p:cNvPr id="9" name="Picture 8">
            <a:extLst>
              <a:ext uri="{FF2B5EF4-FFF2-40B4-BE49-F238E27FC236}">
                <a16:creationId xmlns:a16="http://schemas.microsoft.com/office/drawing/2014/main" id="{7CBA040D-D39B-49CF-BBC8-D54DDD1B8E5C}"/>
              </a:ext>
            </a:extLst>
          </p:cNvPr>
          <p:cNvPicPr>
            <a:picLocks noChangeAspect="1"/>
          </p:cNvPicPr>
          <p:nvPr/>
        </p:nvPicPr>
        <p:blipFill>
          <a:blip r:embed="rId4"/>
          <a:stretch>
            <a:fillRect/>
          </a:stretch>
        </p:blipFill>
        <p:spPr>
          <a:xfrm>
            <a:off x="5553183" y="1335705"/>
            <a:ext cx="4913855" cy="3382726"/>
          </a:xfrm>
          <a:prstGeom prst="rect">
            <a:avLst/>
          </a:prstGeom>
          <a:ln w="9525">
            <a:solidFill>
              <a:schemeClr val="tx1"/>
            </a:solidFill>
          </a:ln>
        </p:spPr>
      </p:pic>
      <p:pic>
        <p:nvPicPr>
          <p:cNvPr id="20482" name="Picture 2" descr="New Gene Therapy Could Treat Cystic Fibrosis With One Dose">
            <a:extLst>
              <a:ext uri="{FF2B5EF4-FFF2-40B4-BE49-F238E27FC236}">
                <a16:creationId xmlns:a16="http://schemas.microsoft.com/office/drawing/2014/main" id="{9F48F21D-D17E-4C40-B599-D29945895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898" y="1998894"/>
            <a:ext cx="3813448" cy="214029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F3340EE-6335-46F0-8264-E33DD033C0A2}"/>
              </a:ext>
            </a:extLst>
          </p:cNvPr>
          <p:cNvSpPr/>
          <p:nvPr/>
        </p:nvSpPr>
        <p:spPr>
          <a:xfrm>
            <a:off x="8588525" y="4109784"/>
            <a:ext cx="1878508" cy="16077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a:extLst>
              <a:ext uri="{FF2B5EF4-FFF2-40B4-BE49-F238E27FC236}">
                <a16:creationId xmlns:a16="http://schemas.microsoft.com/office/drawing/2014/main" id="{6A37DCA1-B1E4-460E-93EB-4B8B419449DA}"/>
              </a:ext>
            </a:extLst>
          </p:cNvPr>
          <p:cNvSpPr txBox="1"/>
          <p:nvPr/>
        </p:nvSpPr>
        <p:spPr>
          <a:xfrm>
            <a:off x="4035504" y="4765437"/>
            <a:ext cx="1878508" cy="1323439"/>
          </a:xfrm>
          <a:prstGeom prst="rect">
            <a:avLst/>
          </a:prstGeom>
          <a:solidFill>
            <a:schemeClr val="bg1"/>
          </a:solidFill>
          <a:ln w="19050">
            <a:solidFill>
              <a:schemeClr val="bg1"/>
            </a:solidFill>
          </a:ln>
        </p:spPr>
        <p:txBody>
          <a:bodyPr wrap="square" rtlCol="0">
            <a:spAutoFit/>
          </a:bodyPr>
          <a:lstStyle/>
          <a:p>
            <a:pPr algn="ctr"/>
            <a:r>
              <a:rPr lang="en-US" sz="2000" b="1" dirty="0"/>
              <a:t>Observed in healthy adult individuals</a:t>
            </a:r>
          </a:p>
          <a:p>
            <a:pPr algn="ctr"/>
            <a:r>
              <a:rPr lang="en-US" sz="2000" b="1" dirty="0"/>
              <a:t> </a:t>
            </a:r>
          </a:p>
        </p:txBody>
      </p:sp>
      <p:sp>
        <p:nvSpPr>
          <p:cNvPr id="3" name="Arrow: Right 2">
            <a:extLst>
              <a:ext uri="{FF2B5EF4-FFF2-40B4-BE49-F238E27FC236}">
                <a16:creationId xmlns:a16="http://schemas.microsoft.com/office/drawing/2014/main" id="{AAFC1D3E-35B7-47EC-B5E1-6D79EA0A08B8}"/>
              </a:ext>
            </a:extLst>
          </p:cNvPr>
          <p:cNvSpPr/>
          <p:nvPr/>
        </p:nvSpPr>
        <p:spPr>
          <a:xfrm>
            <a:off x="6096005" y="5184949"/>
            <a:ext cx="1678075" cy="337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B10D40-91E4-4E46-963A-737D62745499}"/>
              </a:ext>
            </a:extLst>
          </p:cNvPr>
          <p:cNvPicPr>
            <a:picLocks noChangeAspect="1"/>
          </p:cNvPicPr>
          <p:nvPr/>
        </p:nvPicPr>
        <p:blipFill>
          <a:blip r:embed="rId6"/>
          <a:stretch>
            <a:fillRect/>
          </a:stretch>
        </p:blipFill>
        <p:spPr>
          <a:xfrm>
            <a:off x="7774080" y="4896802"/>
            <a:ext cx="1206519" cy="1074899"/>
          </a:xfrm>
          <a:prstGeom prst="rect">
            <a:avLst/>
          </a:prstGeom>
        </p:spPr>
      </p:pic>
      <p:sp>
        <p:nvSpPr>
          <p:cNvPr id="4" name="TextBox 3">
            <a:extLst>
              <a:ext uri="{FF2B5EF4-FFF2-40B4-BE49-F238E27FC236}">
                <a16:creationId xmlns:a16="http://schemas.microsoft.com/office/drawing/2014/main" id="{F7F14DE5-D103-F688-0453-C6852BE9700A}"/>
              </a:ext>
            </a:extLst>
          </p:cNvPr>
          <p:cNvSpPr txBox="1"/>
          <p:nvPr/>
        </p:nvSpPr>
        <p:spPr>
          <a:xfrm>
            <a:off x="5914012" y="4681358"/>
            <a:ext cx="4240641" cy="215444"/>
          </a:xfrm>
          <a:prstGeom prst="rect">
            <a:avLst/>
          </a:prstGeom>
          <a:solidFill>
            <a:schemeClr val="bg1"/>
          </a:solidFill>
          <a:ln w="19050">
            <a:solidFill>
              <a:schemeClr val="bg1"/>
            </a:solidFill>
          </a:ln>
        </p:spPr>
        <p:txBody>
          <a:bodyPr wrap="square" rtlCol="0">
            <a:spAutoFit/>
          </a:bodyPr>
          <a:lstStyle/>
          <a:p>
            <a:pPr algn="ctr"/>
            <a:r>
              <a:rPr lang="en-US" sz="800" b="1" dirty="0"/>
              <a:t>https://gnomad.broadinstitute.org/</a:t>
            </a:r>
          </a:p>
        </p:txBody>
      </p:sp>
      <p:sp>
        <p:nvSpPr>
          <p:cNvPr id="5" name="TextBox 4">
            <a:extLst>
              <a:ext uri="{FF2B5EF4-FFF2-40B4-BE49-F238E27FC236}">
                <a16:creationId xmlns:a16="http://schemas.microsoft.com/office/drawing/2014/main" id="{AA422118-347C-2DCA-7CCA-D8F6FB012677}"/>
              </a:ext>
            </a:extLst>
          </p:cNvPr>
          <p:cNvSpPr txBox="1"/>
          <p:nvPr/>
        </p:nvSpPr>
        <p:spPr>
          <a:xfrm>
            <a:off x="1483226" y="4162835"/>
            <a:ext cx="3813448" cy="215444"/>
          </a:xfrm>
          <a:prstGeom prst="rect">
            <a:avLst/>
          </a:prstGeom>
          <a:solidFill>
            <a:schemeClr val="bg1"/>
          </a:solidFill>
          <a:ln w="19050">
            <a:solidFill>
              <a:schemeClr val="bg1"/>
            </a:solidFill>
          </a:ln>
        </p:spPr>
        <p:txBody>
          <a:bodyPr wrap="square" rtlCol="0">
            <a:spAutoFit/>
          </a:bodyPr>
          <a:lstStyle/>
          <a:p>
            <a:pPr algn="ctr"/>
            <a:r>
              <a:rPr lang="en-US" sz="800" b="1" dirty="0"/>
              <a:t>https://medlineplus.gov/genetics/condition/cystic-fibrosis/</a:t>
            </a:r>
          </a:p>
        </p:txBody>
      </p:sp>
      <p:pic>
        <p:nvPicPr>
          <p:cNvPr id="1026" name="Picture 2" descr="Healthy Living for Older Adults: Tips and Resources - Fitness For Health">
            <a:extLst>
              <a:ext uri="{FF2B5EF4-FFF2-40B4-BE49-F238E27FC236}">
                <a16:creationId xmlns:a16="http://schemas.microsoft.com/office/drawing/2014/main" id="{B5B16978-A2BF-F089-CCFA-39D299545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3227" y="4701210"/>
            <a:ext cx="2490860" cy="1464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3078A5-A455-90AE-B6D5-4ADEA31BD72E}"/>
              </a:ext>
            </a:extLst>
          </p:cNvPr>
          <p:cNvSpPr txBox="1"/>
          <p:nvPr/>
        </p:nvSpPr>
        <p:spPr>
          <a:xfrm>
            <a:off x="505326" y="5427156"/>
            <a:ext cx="1187116" cy="707886"/>
          </a:xfrm>
          <a:prstGeom prst="rect">
            <a:avLst/>
          </a:prstGeom>
          <a:solidFill>
            <a:schemeClr val="bg1"/>
          </a:solidFill>
          <a:ln w="19050">
            <a:solidFill>
              <a:schemeClr val="bg1"/>
            </a:solidFill>
          </a:ln>
        </p:spPr>
        <p:txBody>
          <a:bodyPr wrap="square" rtlCol="0">
            <a:spAutoFit/>
          </a:bodyPr>
          <a:lstStyle/>
          <a:p>
            <a:pPr algn="ctr"/>
            <a:r>
              <a:rPr lang="en-US" sz="800" b="1" dirty="0"/>
              <a:t>https://www.fitnessforhealth.org/healthy-living-for-older-adults-tips-and-resources/</a:t>
            </a:r>
          </a:p>
        </p:txBody>
      </p:sp>
    </p:spTree>
    <p:custDataLst>
      <p:tags r:id="rId1"/>
    </p:custDataLst>
    <p:extLst>
      <p:ext uri="{BB962C8B-B14F-4D97-AF65-F5344CB8AC3E}">
        <p14:creationId xmlns:p14="http://schemas.microsoft.com/office/powerpoint/2010/main" val="343270936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735"/>
          <a:stretch/>
        </p:blipFill>
        <p:spPr bwMode="auto">
          <a:xfrm>
            <a:off x="1814787" y="1420707"/>
            <a:ext cx="5054941" cy="33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5"/>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6829530" y="0"/>
            <a:ext cx="1085222"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2">
            <a:extLst>
              <a:ext uri="{FF2B5EF4-FFF2-40B4-BE49-F238E27FC236}">
                <a16:creationId xmlns:a16="http://schemas.microsoft.com/office/drawing/2014/main" id="{945A1340-9B52-428D-A529-A2065678B6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65" t="14770" b="63364"/>
          <a:stretch/>
        </p:blipFill>
        <p:spPr bwMode="auto">
          <a:xfrm>
            <a:off x="1716876" y="5135880"/>
            <a:ext cx="8840023" cy="86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550C8225-7166-4C26-B77C-C0A5EE743EEE}"/>
              </a:ext>
            </a:extLst>
          </p:cNvPr>
          <p:cNvSpPr/>
          <p:nvPr/>
        </p:nvSpPr>
        <p:spPr>
          <a:xfrm>
            <a:off x="5211745" y="4603055"/>
            <a:ext cx="331596" cy="290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50102" y="3932499"/>
            <a:ext cx="777240" cy="670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38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B4F-E883-475F-B0FD-3E8D5AECCAC4}"/>
              </a:ext>
            </a:extLst>
          </p:cNvPr>
          <p:cNvSpPr>
            <a:spLocks noGrp="1"/>
          </p:cNvSpPr>
          <p:nvPr>
            <p:ph type="title"/>
          </p:nvPr>
        </p:nvSpPr>
        <p:spPr/>
        <p:txBody>
          <a:bodyPr/>
          <a:lstStyle/>
          <a:p>
            <a:r>
              <a:rPr lang="nl-NL" i="1" dirty="0"/>
              <a:t>ATP2B2</a:t>
            </a:r>
            <a:r>
              <a:rPr lang="nl-NL" dirty="0"/>
              <a:t>  HET   c.610C&gt;G </a:t>
            </a:r>
            <a:endParaRPr lang="en-US" dirty="0"/>
          </a:p>
        </p:txBody>
      </p:sp>
      <p:pic>
        <p:nvPicPr>
          <p:cNvPr id="5" name="Picture 4">
            <a:extLst>
              <a:ext uri="{FF2B5EF4-FFF2-40B4-BE49-F238E27FC236}">
                <a16:creationId xmlns:a16="http://schemas.microsoft.com/office/drawing/2014/main" id="{2D83CD7D-2B4A-418E-B502-97FEEDFEFCC6}"/>
              </a:ext>
            </a:extLst>
          </p:cNvPr>
          <p:cNvPicPr>
            <a:picLocks noChangeAspect="1"/>
          </p:cNvPicPr>
          <p:nvPr/>
        </p:nvPicPr>
        <p:blipFill>
          <a:blip r:embed="rId3"/>
          <a:stretch>
            <a:fillRect/>
          </a:stretch>
        </p:blipFill>
        <p:spPr>
          <a:xfrm>
            <a:off x="2326206" y="2082027"/>
            <a:ext cx="7682982" cy="2922052"/>
          </a:xfrm>
          <a:prstGeom prst="rect">
            <a:avLst/>
          </a:prstGeom>
        </p:spPr>
      </p:pic>
      <p:sp>
        <p:nvSpPr>
          <p:cNvPr id="3" name="TextBox 2">
            <a:extLst>
              <a:ext uri="{FF2B5EF4-FFF2-40B4-BE49-F238E27FC236}">
                <a16:creationId xmlns:a16="http://schemas.microsoft.com/office/drawing/2014/main" id="{E522AC27-F4F7-9465-7E0E-ABD98C61AFC0}"/>
              </a:ext>
            </a:extLst>
          </p:cNvPr>
          <p:cNvSpPr txBox="1"/>
          <p:nvPr/>
        </p:nvSpPr>
        <p:spPr>
          <a:xfrm>
            <a:off x="5529002" y="5226790"/>
            <a:ext cx="4240641" cy="215444"/>
          </a:xfrm>
          <a:prstGeom prst="rect">
            <a:avLst/>
          </a:prstGeom>
          <a:solidFill>
            <a:schemeClr val="bg1"/>
          </a:solidFill>
          <a:ln w="19050">
            <a:solidFill>
              <a:schemeClr val="bg1"/>
            </a:solidFill>
          </a:ln>
        </p:spPr>
        <p:txBody>
          <a:bodyPr wrap="square" rtlCol="0">
            <a:spAutoFit/>
          </a:bodyPr>
          <a:lstStyle/>
          <a:p>
            <a:pPr algn="ctr"/>
            <a:r>
              <a:rPr lang="en-US" sz="800" b="1" dirty="0"/>
              <a:t>https://gnomad.broadinstitute.org/</a:t>
            </a:r>
          </a:p>
        </p:txBody>
      </p:sp>
    </p:spTree>
    <p:custDataLst>
      <p:tags r:id="rId1"/>
    </p:custDataLst>
    <p:extLst>
      <p:ext uri="{BB962C8B-B14F-4D97-AF65-F5344CB8AC3E}">
        <p14:creationId xmlns:p14="http://schemas.microsoft.com/office/powerpoint/2010/main" val="420794860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B4F-E883-475F-B0FD-3E8D5AECCAC4}"/>
              </a:ext>
            </a:extLst>
          </p:cNvPr>
          <p:cNvSpPr>
            <a:spLocks noGrp="1"/>
          </p:cNvSpPr>
          <p:nvPr>
            <p:ph type="title"/>
          </p:nvPr>
        </p:nvSpPr>
        <p:spPr/>
        <p:txBody>
          <a:bodyPr/>
          <a:lstStyle/>
          <a:p>
            <a:r>
              <a:rPr lang="nl-NL" i="1" dirty="0"/>
              <a:t>ATP2B2</a:t>
            </a:r>
            <a:r>
              <a:rPr lang="nl-NL" dirty="0"/>
              <a:t>  HET   c.610C&gt;G </a:t>
            </a:r>
            <a:endParaRPr lang="en-US" dirty="0"/>
          </a:p>
        </p:txBody>
      </p:sp>
      <p:pic>
        <p:nvPicPr>
          <p:cNvPr id="5" name="Picture 4">
            <a:extLst>
              <a:ext uri="{FF2B5EF4-FFF2-40B4-BE49-F238E27FC236}">
                <a16:creationId xmlns:a16="http://schemas.microsoft.com/office/drawing/2014/main" id="{2D83CD7D-2B4A-418E-B502-97FEEDFEFCC6}"/>
              </a:ext>
            </a:extLst>
          </p:cNvPr>
          <p:cNvPicPr>
            <a:picLocks noChangeAspect="1"/>
          </p:cNvPicPr>
          <p:nvPr/>
        </p:nvPicPr>
        <p:blipFill>
          <a:blip r:embed="rId3"/>
          <a:stretch>
            <a:fillRect/>
          </a:stretch>
        </p:blipFill>
        <p:spPr>
          <a:xfrm>
            <a:off x="3099956" y="1398739"/>
            <a:ext cx="5992088" cy="2278958"/>
          </a:xfrm>
          <a:prstGeom prst="rect">
            <a:avLst/>
          </a:prstGeom>
        </p:spPr>
      </p:pic>
      <p:pic>
        <p:nvPicPr>
          <p:cNvPr id="8" name="Picture 7">
            <a:extLst>
              <a:ext uri="{FF2B5EF4-FFF2-40B4-BE49-F238E27FC236}">
                <a16:creationId xmlns:a16="http://schemas.microsoft.com/office/drawing/2014/main" id="{465F1389-55E9-4BE3-8848-CB11A8F07750}"/>
              </a:ext>
            </a:extLst>
          </p:cNvPr>
          <p:cNvPicPr>
            <a:picLocks noChangeAspect="1"/>
          </p:cNvPicPr>
          <p:nvPr/>
        </p:nvPicPr>
        <p:blipFill rotWithShape="1">
          <a:blip r:embed="rId4"/>
          <a:srcRect t="7696"/>
          <a:stretch/>
        </p:blipFill>
        <p:spPr>
          <a:xfrm>
            <a:off x="4910306" y="4642345"/>
            <a:ext cx="891823" cy="891791"/>
          </a:xfrm>
          <a:prstGeom prst="rect">
            <a:avLst/>
          </a:prstGeom>
        </p:spPr>
      </p:pic>
      <p:sp>
        <p:nvSpPr>
          <p:cNvPr id="9" name="TextBox 8">
            <a:extLst>
              <a:ext uri="{FF2B5EF4-FFF2-40B4-BE49-F238E27FC236}">
                <a16:creationId xmlns:a16="http://schemas.microsoft.com/office/drawing/2014/main" id="{58519336-6796-46E6-8AF0-AEB2DA5F4A5A}"/>
              </a:ext>
            </a:extLst>
          </p:cNvPr>
          <p:cNvSpPr txBox="1"/>
          <p:nvPr/>
        </p:nvSpPr>
        <p:spPr>
          <a:xfrm>
            <a:off x="5569119" y="4234017"/>
            <a:ext cx="1955635" cy="1631216"/>
          </a:xfrm>
          <a:prstGeom prst="rect">
            <a:avLst/>
          </a:prstGeom>
          <a:noFill/>
          <a:ln w="19050">
            <a:noFill/>
          </a:ln>
        </p:spPr>
        <p:txBody>
          <a:bodyPr wrap="square" rtlCol="0">
            <a:spAutoFit/>
          </a:bodyPr>
          <a:lstStyle/>
          <a:p>
            <a:pPr algn="ctr"/>
            <a:r>
              <a:rPr lang="en-US" sz="2000" b="1" dirty="0"/>
              <a:t>`M` as moderate level of evidence?</a:t>
            </a:r>
          </a:p>
          <a:p>
            <a:pPr algn="ctr"/>
            <a:r>
              <a:rPr lang="en-US" sz="2000" b="1" dirty="0"/>
              <a:t> </a:t>
            </a:r>
          </a:p>
        </p:txBody>
      </p:sp>
      <p:sp>
        <p:nvSpPr>
          <p:cNvPr id="3" name="TextBox 2">
            <a:extLst>
              <a:ext uri="{FF2B5EF4-FFF2-40B4-BE49-F238E27FC236}">
                <a16:creationId xmlns:a16="http://schemas.microsoft.com/office/drawing/2014/main" id="{9BC6D9CA-26AD-C339-9FAD-467D229D1B40}"/>
              </a:ext>
            </a:extLst>
          </p:cNvPr>
          <p:cNvSpPr txBox="1"/>
          <p:nvPr/>
        </p:nvSpPr>
        <p:spPr>
          <a:xfrm>
            <a:off x="4333864" y="3795198"/>
            <a:ext cx="4240641" cy="215444"/>
          </a:xfrm>
          <a:prstGeom prst="rect">
            <a:avLst/>
          </a:prstGeom>
          <a:solidFill>
            <a:schemeClr val="bg1"/>
          </a:solidFill>
          <a:ln w="19050">
            <a:solidFill>
              <a:schemeClr val="bg1"/>
            </a:solidFill>
          </a:ln>
        </p:spPr>
        <p:txBody>
          <a:bodyPr wrap="square" rtlCol="0">
            <a:spAutoFit/>
          </a:bodyPr>
          <a:lstStyle/>
          <a:p>
            <a:pPr algn="ctr"/>
            <a:r>
              <a:rPr lang="en-US" sz="800" b="1" dirty="0"/>
              <a:t>https://gnomad.broadinstitute.org/</a:t>
            </a:r>
          </a:p>
        </p:txBody>
      </p:sp>
    </p:spTree>
    <p:custDataLst>
      <p:tags r:id="rId1"/>
    </p:custDataLst>
    <p:extLst>
      <p:ext uri="{BB962C8B-B14F-4D97-AF65-F5344CB8AC3E}">
        <p14:creationId xmlns:p14="http://schemas.microsoft.com/office/powerpoint/2010/main" val="198124040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B4F-E883-475F-B0FD-3E8D5AECCAC4}"/>
              </a:ext>
            </a:extLst>
          </p:cNvPr>
          <p:cNvSpPr>
            <a:spLocks noGrp="1"/>
          </p:cNvSpPr>
          <p:nvPr>
            <p:ph type="title"/>
          </p:nvPr>
        </p:nvSpPr>
        <p:spPr/>
        <p:txBody>
          <a:bodyPr/>
          <a:lstStyle/>
          <a:p>
            <a:r>
              <a:rPr lang="nl-NL" i="1" dirty="0"/>
              <a:t>ATP2B2</a:t>
            </a:r>
            <a:r>
              <a:rPr lang="nl-NL" dirty="0"/>
              <a:t>  HET   c.610C&gt;G </a:t>
            </a:r>
            <a:endParaRPr lang="en-US" dirty="0"/>
          </a:p>
        </p:txBody>
      </p:sp>
      <p:pic>
        <p:nvPicPr>
          <p:cNvPr id="5" name="Picture 4">
            <a:extLst>
              <a:ext uri="{FF2B5EF4-FFF2-40B4-BE49-F238E27FC236}">
                <a16:creationId xmlns:a16="http://schemas.microsoft.com/office/drawing/2014/main" id="{2D83CD7D-2B4A-418E-B502-97FEEDFEFCC6}"/>
              </a:ext>
            </a:extLst>
          </p:cNvPr>
          <p:cNvPicPr>
            <a:picLocks noChangeAspect="1"/>
          </p:cNvPicPr>
          <p:nvPr/>
        </p:nvPicPr>
        <p:blipFill>
          <a:blip r:embed="rId3"/>
          <a:stretch>
            <a:fillRect/>
          </a:stretch>
        </p:blipFill>
        <p:spPr>
          <a:xfrm>
            <a:off x="3099956" y="1398739"/>
            <a:ext cx="5992088" cy="2278958"/>
          </a:xfrm>
          <a:prstGeom prst="rect">
            <a:avLst/>
          </a:prstGeom>
        </p:spPr>
      </p:pic>
      <p:pic>
        <p:nvPicPr>
          <p:cNvPr id="8" name="Picture 7">
            <a:extLst>
              <a:ext uri="{FF2B5EF4-FFF2-40B4-BE49-F238E27FC236}">
                <a16:creationId xmlns:a16="http://schemas.microsoft.com/office/drawing/2014/main" id="{465F1389-55E9-4BE3-8848-CB11A8F07750}"/>
              </a:ext>
            </a:extLst>
          </p:cNvPr>
          <p:cNvPicPr>
            <a:picLocks noChangeAspect="1"/>
          </p:cNvPicPr>
          <p:nvPr/>
        </p:nvPicPr>
        <p:blipFill rotWithShape="1">
          <a:blip r:embed="rId4"/>
          <a:srcRect t="7696"/>
          <a:stretch/>
        </p:blipFill>
        <p:spPr>
          <a:xfrm>
            <a:off x="1524005" y="4682537"/>
            <a:ext cx="891823" cy="891791"/>
          </a:xfrm>
          <a:prstGeom prst="rect">
            <a:avLst/>
          </a:prstGeom>
        </p:spPr>
      </p:pic>
      <p:sp>
        <p:nvSpPr>
          <p:cNvPr id="9" name="TextBox 8">
            <a:extLst>
              <a:ext uri="{FF2B5EF4-FFF2-40B4-BE49-F238E27FC236}">
                <a16:creationId xmlns:a16="http://schemas.microsoft.com/office/drawing/2014/main" id="{58519336-6796-46E6-8AF0-AEB2DA5F4A5A}"/>
              </a:ext>
            </a:extLst>
          </p:cNvPr>
          <p:cNvSpPr txBox="1"/>
          <p:nvPr/>
        </p:nvSpPr>
        <p:spPr>
          <a:xfrm>
            <a:off x="2182818" y="4274209"/>
            <a:ext cx="1955635" cy="1631216"/>
          </a:xfrm>
          <a:prstGeom prst="rect">
            <a:avLst/>
          </a:prstGeom>
          <a:noFill/>
          <a:ln w="19050">
            <a:noFill/>
          </a:ln>
        </p:spPr>
        <p:txBody>
          <a:bodyPr wrap="square" rtlCol="0">
            <a:spAutoFit/>
          </a:bodyPr>
          <a:lstStyle/>
          <a:p>
            <a:pPr algn="ctr"/>
            <a:r>
              <a:rPr lang="en-US" sz="2000" b="1" dirty="0"/>
              <a:t>`M` as moderate level of evidence?</a:t>
            </a:r>
          </a:p>
          <a:p>
            <a:pPr algn="ctr"/>
            <a:r>
              <a:rPr lang="en-US" sz="2000" b="1" dirty="0"/>
              <a:t> </a:t>
            </a:r>
          </a:p>
        </p:txBody>
      </p:sp>
      <p:pic>
        <p:nvPicPr>
          <p:cNvPr id="10" name="Picture 9">
            <a:extLst>
              <a:ext uri="{FF2B5EF4-FFF2-40B4-BE49-F238E27FC236}">
                <a16:creationId xmlns:a16="http://schemas.microsoft.com/office/drawing/2014/main" id="{AB480A0B-4B82-42B0-AA83-46B03BA7B4E4}"/>
              </a:ext>
            </a:extLst>
          </p:cNvPr>
          <p:cNvPicPr>
            <a:picLocks noChangeAspect="1"/>
          </p:cNvPicPr>
          <p:nvPr/>
        </p:nvPicPr>
        <p:blipFill rotWithShape="1">
          <a:blip r:embed="rId5"/>
          <a:srcRect r="5536" b="67912"/>
          <a:stretch/>
        </p:blipFill>
        <p:spPr>
          <a:xfrm>
            <a:off x="3953809" y="3949007"/>
            <a:ext cx="4284391" cy="1956423"/>
          </a:xfrm>
          <a:prstGeom prst="rect">
            <a:avLst/>
          </a:prstGeom>
          <a:ln w="19050">
            <a:solidFill>
              <a:schemeClr val="tx1"/>
            </a:solidFill>
          </a:ln>
        </p:spPr>
      </p:pic>
      <p:sp>
        <p:nvSpPr>
          <p:cNvPr id="11" name="TextBox 10">
            <a:extLst>
              <a:ext uri="{FF2B5EF4-FFF2-40B4-BE49-F238E27FC236}">
                <a16:creationId xmlns:a16="http://schemas.microsoft.com/office/drawing/2014/main" id="{90453DE9-0249-4769-A74A-6506572AC772}"/>
              </a:ext>
            </a:extLst>
          </p:cNvPr>
          <p:cNvSpPr txBox="1"/>
          <p:nvPr/>
        </p:nvSpPr>
        <p:spPr>
          <a:xfrm>
            <a:off x="8114226" y="4457311"/>
            <a:ext cx="2553774" cy="1015663"/>
          </a:xfrm>
          <a:prstGeom prst="rect">
            <a:avLst/>
          </a:prstGeom>
          <a:noFill/>
          <a:ln w="19050">
            <a:noFill/>
          </a:ln>
        </p:spPr>
        <p:txBody>
          <a:bodyPr wrap="square" rtlCol="0">
            <a:spAutoFit/>
          </a:bodyPr>
          <a:lstStyle/>
          <a:p>
            <a:pPr algn="ctr"/>
            <a:r>
              <a:rPr lang="en-US" sz="2000" b="1" dirty="0"/>
              <a:t>Now PM2_Suppoting</a:t>
            </a:r>
          </a:p>
          <a:p>
            <a:pPr algn="ctr"/>
            <a:r>
              <a:rPr lang="en-US" sz="2000" b="1" dirty="0"/>
              <a:t> </a:t>
            </a:r>
          </a:p>
        </p:txBody>
      </p:sp>
      <p:sp>
        <p:nvSpPr>
          <p:cNvPr id="3" name="TextBox 2">
            <a:extLst>
              <a:ext uri="{FF2B5EF4-FFF2-40B4-BE49-F238E27FC236}">
                <a16:creationId xmlns:a16="http://schemas.microsoft.com/office/drawing/2014/main" id="{C9676F0B-60C1-CBE9-108F-B131D3FDCC65}"/>
              </a:ext>
            </a:extLst>
          </p:cNvPr>
          <p:cNvSpPr txBox="1"/>
          <p:nvPr/>
        </p:nvSpPr>
        <p:spPr>
          <a:xfrm>
            <a:off x="8454189" y="3748901"/>
            <a:ext cx="2646948" cy="215444"/>
          </a:xfrm>
          <a:prstGeom prst="rect">
            <a:avLst/>
          </a:prstGeom>
          <a:solidFill>
            <a:schemeClr val="bg1"/>
          </a:solidFill>
          <a:ln w="19050">
            <a:solidFill>
              <a:schemeClr val="bg1"/>
            </a:solidFill>
          </a:ln>
        </p:spPr>
        <p:txBody>
          <a:bodyPr wrap="square" rtlCol="0">
            <a:spAutoFit/>
          </a:bodyPr>
          <a:lstStyle/>
          <a:p>
            <a:pPr algn="ctr"/>
            <a:r>
              <a:rPr lang="en-US" sz="800" b="1" dirty="0"/>
              <a:t>https://gnomad.broadinstitute.org/</a:t>
            </a:r>
          </a:p>
        </p:txBody>
      </p:sp>
      <p:sp>
        <p:nvSpPr>
          <p:cNvPr id="4" name="TextBox 3">
            <a:extLst>
              <a:ext uri="{FF2B5EF4-FFF2-40B4-BE49-F238E27FC236}">
                <a16:creationId xmlns:a16="http://schemas.microsoft.com/office/drawing/2014/main" id="{6345F870-7D77-5321-2383-54032D8CD8F0}"/>
              </a:ext>
            </a:extLst>
          </p:cNvPr>
          <p:cNvSpPr txBox="1"/>
          <p:nvPr/>
        </p:nvSpPr>
        <p:spPr>
          <a:xfrm>
            <a:off x="3826042" y="5905430"/>
            <a:ext cx="6087979" cy="215444"/>
          </a:xfrm>
          <a:prstGeom prst="rect">
            <a:avLst/>
          </a:prstGeom>
          <a:solidFill>
            <a:schemeClr val="bg1"/>
          </a:solidFill>
          <a:ln w="19050">
            <a:solidFill>
              <a:schemeClr val="bg1"/>
            </a:solidFill>
          </a:ln>
        </p:spPr>
        <p:txBody>
          <a:bodyPr wrap="square" rtlCol="0">
            <a:spAutoFit/>
          </a:bodyPr>
          <a:lstStyle/>
          <a:p>
            <a:pPr algn="ctr"/>
            <a:r>
              <a:rPr lang="en-US" sz="800" b="1" dirty="0"/>
              <a:t>https://clinicalgenome.org/working-groups/sequence-variant-interpretation/</a:t>
            </a:r>
          </a:p>
        </p:txBody>
      </p:sp>
    </p:spTree>
    <p:custDataLst>
      <p:tags r:id="rId1"/>
    </p:custDataLst>
    <p:extLst>
      <p:ext uri="{BB962C8B-B14F-4D97-AF65-F5344CB8AC3E}">
        <p14:creationId xmlns:p14="http://schemas.microsoft.com/office/powerpoint/2010/main" val="313248282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4"/>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7924801" y="0"/>
            <a:ext cx="1085222"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Rounded Corners 1">
            <a:extLst>
              <a:ext uri="{FF2B5EF4-FFF2-40B4-BE49-F238E27FC236}">
                <a16:creationId xmlns:a16="http://schemas.microsoft.com/office/drawing/2014/main" id="{550C8225-7166-4C26-B77C-C0A5EE743EEE}"/>
              </a:ext>
            </a:extLst>
          </p:cNvPr>
          <p:cNvSpPr/>
          <p:nvPr/>
        </p:nvSpPr>
        <p:spPr>
          <a:xfrm>
            <a:off x="5211745" y="4603055"/>
            <a:ext cx="331596" cy="290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AE334D-481C-41D7-9E25-7A36072EA5E0}"/>
              </a:ext>
            </a:extLst>
          </p:cNvPr>
          <p:cNvSpPr>
            <a:spLocks noGrp="1"/>
          </p:cNvSpPr>
          <p:nvPr>
            <p:ph type="title"/>
          </p:nvPr>
        </p:nvSpPr>
        <p:spPr>
          <a:xfrm>
            <a:off x="1630158" y="1112471"/>
            <a:ext cx="7826375" cy="1371600"/>
          </a:xfrm>
        </p:spPr>
        <p:txBody>
          <a:bodyPr/>
          <a:lstStyle/>
          <a:p>
            <a:r>
              <a:rPr lang="en-US" dirty="0"/>
              <a:t>PS4</a:t>
            </a:r>
          </a:p>
        </p:txBody>
      </p:sp>
      <p:sp>
        <p:nvSpPr>
          <p:cNvPr id="14" name="Content Placeholder 2">
            <a:extLst>
              <a:ext uri="{FF2B5EF4-FFF2-40B4-BE49-F238E27FC236}">
                <a16:creationId xmlns:a16="http://schemas.microsoft.com/office/drawing/2014/main" id="{27946C20-30EF-4876-9629-08A2F3EBD7EF}"/>
              </a:ext>
            </a:extLst>
          </p:cNvPr>
          <p:cNvSpPr>
            <a:spLocks noGrp="1"/>
          </p:cNvSpPr>
          <p:nvPr>
            <p:ph idx="1"/>
          </p:nvPr>
        </p:nvSpPr>
        <p:spPr>
          <a:xfrm>
            <a:off x="1692830" y="2540093"/>
            <a:ext cx="4051483" cy="4416425"/>
          </a:xfrm>
        </p:spPr>
        <p:txBody>
          <a:bodyPr/>
          <a:lstStyle/>
          <a:p>
            <a:pPr marL="457200" indent="-457200" algn="just">
              <a:buFont typeface="Arial" panose="020B0604020202020204" pitchFamily="34" charset="0"/>
              <a:buChar char="•"/>
              <a:defRPr/>
            </a:pPr>
            <a:r>
              <a:rPr lang="en-US" sz="1800" dirty="0"/>
              <a:t>The prevalence of the variant is increased in affected individuals is significantly increased compared with the prevalence in controls. </a:t>
            </a:r>
            <a:endParaRPr lang="en-US" sz="2000" dirty="0"/>
          </a:p>
          <a:p>
            <a:pPr marL="457200" indent="-457200" algn="just">
              <a:buFont typeface="Arial" panose="020B0604020202020204" pitchFamily="34" charset="0"/>
              <a:buChar char="•"/>
              <a:defRPr/>
            </a:pPr>
            <a:r>
              <a:rPr lang="en-US" sz="1800" dirty="0"/>
              <a:t>Relative risk (RR) or odds ratio (OR) in a case-control study is &gt;5.0, and the confidence interval around the estimate of relative risk or </a:t>
            </a:r>
            <a:r>
              <a:rPr lang="en-US" sz="1800" dirty="0" err="1"/>
              <a:t>OR</a:t>
            </a:r>
            <a:r>
              <a:rPr lang="en-US" sz="1800" dirty="0"/>
              <a:t> does not include 1.0. </a:t>
            </a:r>
          </a:p>
        </p:txBody>
      </p:sp>
      <p:pic>
        <p:nvPicPr>
          <p:cNvPr id="15" name="Picture 14">
            <a:extLst>
              <a:ext uri="{FF2B5EF4-FFF2-40B4-BE49-F238E27FC236}">
                <a16:creationId xmlns:a16="http://schemas.microsoft.com/office/drawing/2014/main" id="{0E0638AF-14F5-44E1-B656-173B17F0BF8E}"/>
              </a:ext>
            </a:extLst>
          </p:cNvPr>
          <p:cNvPicPr>
            <a:picLocks noChangeAspect="1"/>
          </p:cNvPicPr>
          <p:nvPr/>
        </p:nvPicPr>
        <p:blipFill rotWithShape="1">
          <a:blip r:embed="rId5"/>
          <a:srcRect l="7125" t="5511"/>
          <a:stretch/>
        </p:blipFill>
        <p:spPr>
          <a:xfrm>
            <a:off x="6485585" y="1680119"/>
            <a:ext cx="3696069" cy="2379416"/>
          </a:xfrm>
          <a:prstGeom prst="rect">
            <a:avLst/>
          </a:prstGeom>
          <a:ln w="12700">
            <a:solidFill>
              <a:schemeClr val="tx1"/>
            </a:solidFill>
          </a:ln>
        </p:spPr>
      </p:pic>
      <p:sp>
        <p:nvSpPr>
          <p:cNvPr id="10" name="TextBox 9">
            <a:extLst>
              <a:ext uri="{FF2B5EF4-FFF2-40B4-BE49-F238E27FC236}">
                <a16:creationId xmlns:a16="http://schemas.microsoft.com/office/drawing/2014/main" id="{35789659-07EE-4F9E-A2E7-4BBA165F752C}"/>
              </a:ext>
            </a:extLst>
          </p:cNvPr>
          <p:cNvSpPr txBox="1"/>
          <p:nvPr/>
        </p:nvSpPr>
        <p:spPr>
          <a:xfrm>
            <a:off x="6357262" y="4276985"/>
            <a:ext cx="3959051" cy="584775"/>
          </a:xfrm>
          <a:prstGeom prst="rect">
            <a:avLst/>
          </a:prstGeom>
          <a:solidFill>
            <a:schemeClr val="bg1"/>
          </a:solidFill>
          <a:ln w="19050">
            <a:noFill/>
          </a:ln>
        </p:spPr>
        <p:txBody>
          <a:bodyPr wrap="square" rtlCol="0">
            <a:spAutoFit/>
          </a:bodyPr>
          <a:lstStyle/>
          <a:p>
            <a:pPr algn="just">
              <a:defRPr/>
            </a:pPr>
            <a:r>
              <a:rPr lang="en-US" sz="1600" b="1" dirty="0"/>
              <a:t>What if some genetic diseases have a very low prevalence (1: 1,000,000)?</a:t>
            </a:r>
          </a:p>
        </p:txBody>
      </p:sp>
    </p:spTree>
    <p:custDataLst>
      <p:tags r:id="rId1"/>
    </p:custDataLst>
    <p:extLst>
      <p:ext uri="{BB962C8B-B14F-4D97-AF65-F5344CB8AC3E}">
        <p14:creationId xmlns:p14="http://schemas.microsoft.com/office/powerpoint/2010/main" val="284161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A8C5-5AA1-4FD7-9478-586C38951C71}"/>
              </a:ext>
            </a:extLst>
          </p:cNvPr>
          <p:cNvSpPr>
            <a:spLocks noGrp="1"/>
          </p:cNvSpPr>
          <p:nvPr>
            <p:ph type="title"/>
          </p:nvPr>
        </p:nvSpPr>
        <p:spPr/>
        <p:txBody>
          <a:bodyPr/>
          <a:lstStyle/>
          <a:p>
            <a:r>
              <a:rPr lang="en-US" dirty="0"/>
              <a:t>One quick story…</a:t>
            </a:r>
          </a:p>
        </p:txBody>
      </p:sp>
      <p:pic>
        <p:nvPicPr>
          <p:cNvPr id="13314" name="Picture 2" descr="Hyperferritinemia-cataract syndrome: MedlinePlus Genetics">
            <a:extLst>
              <a:ext uri="{FF2B5EF4-FFF2-40B4-BE49-F238E27FC236}">
                <a16:creationId xmlns:a16="http://schemas.microsoft.com/office/drawing/2014/main" id="{79EBF12F-4319-4208-A786-C4657DBE6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764" y="1493943"/>
            <a:ext cx="3093952" cy="247516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Graphic 5" descr="Man with solid fill">
            <a:extLst>
              <a:ext uri="{FF2B5EF4-FFF2-40B4-BE49-F238E27FC236}">
                <a16:creationId xmlns:a16="http://schemas.microsoft.com/office/drawing/2014/main" id="{E18EC5BD-AC3E-4871-8083-A59472066F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8324" y="4441375"/>
            <a:ext cx="1262935" cy="1262935"/>
          </a:xfrm>
          <a:prstGeom prst="rect">
            <a:avLst/>
          </a:prstGeom>
        </p:spPr>
      </p:pic>
      <p:pic>
        <p:nvPicPr>
          <p:cNvPr id="8" name="Graphic 7" descr="Doctor female with solid fill">
            <a:extLst>
              <a:ext uri="{FF2B5EF4-FFF2-40B4-BE49-F238E27FC236}">
                <a16:creationId xmlns:a16="http://schemas.microsoft.com/office/drawing/2014/main" id="{96DD11EB-E429-4E88-B895-246842A3FA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7397" y="4441369"/>
            <a:ext cx="1262936" cy="1262936"/>
          </a:xfrm>
          <a:prstGeom prst="rect">
            <a:avLst/>
          </a:prstGeom>
        </p:spPr>
      </p:pic>
      <p:sp>
        <p:nvSpPr>
          <p:cNvPr id="9" name="Arrow: Right 8">
            <a:extLst>
              <a:ext uri="{FF2B5EF4-FFF2-40B4-BE49-F238E27FC236}">
                <a16:creationId xmlns:a16="http://schemas.microsoft.com/office/drawing/2014/main" id="{BA3AB961-2506-4952-BFBA-74BEBC796B49}"/>
              </a:ext>
            </a:extLst>
          </p:cNvPr>
          <p:cNvSpPr/>
          <p:nvPr/>
        </p:nvSpPr>
        <p:spPr>
          <a:xfrm>
            <a:off x="2860570" y="4942213"/>
            <a:ext cx="707170" cy="2612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1A733D-1835-46A8-A075-69C54FE95844}"/>
              </a:ext>
            </a:extLst>
          </p:cNvPr>
          <p:cNvSpPr txBox="1"/>
          <p:nvPr/>
        </p:nvSpPr>
        <p:spPr>
          <a:xfrm>
            <a:off x="5533292" y="1838853"/>
            <a:ext cx="4475896" cy="830997"/>
          </a:xfrm>
          <a:prstGeom prst="rect">
            <a:avLst/>
          </a:prstGeom>
          <a:solidFill>
            <a:schemeClr val="bg1"/>
          </a:solidFill>
          <a:ln w="19050">
            <a:solidFill>
              <a:schemeClr val="bg1"/>
            </a:solidFill>
          </a:ln>
        </p:spPr>
        <p:txBody>
          <a:bodyPr wrap="square" rtlCol="0">
            <a:spAutoFit/>
          </a:bodyPr>
          <a:lstStyle/>
          <a:p>
            <a:pPr algn="ctr"/>
            <a:r>
              <a:rPr lang="en-US" sz="1600" b="1" dirty="0"/>
              <a:t>“ You have a pathogenic mutation in </a:t>
            </a:r>
            <a:r>
              <a:rPr lang="en-US" sz="1600" b="1" i="1" dirty="0"/>
              <a:t>HFE</a:t>
            </a:r>
            <a:r>
              <a:rPr lang="en-US" sz="1600" b="1" dirty="0"/>
              <a:t> which is responsible for autosomal dominant hemochromatosis”</a:t>
            </a:r>
          </a:p>
        </p:txBody>
      </p:sp>
    </p:spTree>
    <p:custDataLst>
      <p:tags r:id="rId1"/>
    </p:custDataLst>
    <p:extLst>
      <p:ext uri="{BB962C8B-B14F-4D97-AF65-F5344CB8AC3E}">
        <p14:creationId xmlns:p14="http://schemas.microsoft.com/office/powerpoint/2010/main" val="382593504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12" name="Picture 11">
            <a:extLst>
              <a:ext uri="{FF2B5EF4-FFF2-40B4-BE49-F238E27FC236}">
                <a16:creationId xmlns:a16="http://schemas.microsoft.com/office/drawing/2014/main" id="{BE555587-37FF-4E10-82AC-3A9D60C6005D}"/>
              </a:ext>
            </a:extLst>
          </p:cNvPr>
          <p:cNvPicPr>
            <a:picLocks noChangeAspect="1"/>
          </p:cNvPicPr>
          <p:nvPr/>
        </p:nvPicPr>
        <p:blipFill>
          <a:blip r:embed="rId4"/>
          <a:stretch>
            <a:fillRect/>
          </a:stretch>
        </p:blipFill>
        <p:spPr>
          <a:xfrm>
            <a:off x="2680094" y="0"/>
            <a:ext cx="7354326" cy="1086002"/>
          </a:xfrm>
          <a:prstGeom prst="rect">
            <a:avLst/>
          </a:prstGeom>
          <a:ln w="9525">
            <a:solidFill>
              <a:schemeClr val="tx1"/>
            </a:solidFill>
          </a:ln>
        </p:spPr>
      </p:pic>
      <p:sp>
        <p:nvSpPr>
          <p:cNvPr id="13" name="Rectangle 12">
            <a:extLst>
              <a:ext uri="{FF2B5EF4-FFF2-40B4-BE49-F238E27FC236}">
                <a16:creationId xmlns:a16="http://schemas.microsoft.com/office/drawing/2014/main" id="{438EA56C-22CF-43EB-866B-8B9953B9D445}"/>
              </a:ext>
            </a:extLst>
          </p:cNvPr>
          <p:cNvSpPr/>
          <p:nvPr/>
        </p:nvSpPr>
        <p:spPr>
          <a:xfrm>
            <a:off x="7924801" y="0"/>
            <a:ext cx="1085222"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Rounded Corners 1">
            <a:extLst>
              <a:ext uri="{FF2B5EF4-FFF2-40B4-BE49-F238E27FC236}">
                <a16:creationId xmlns:a16="http://schemas.microsoft.com/office/drawing/2014/main" id="{550C8225-7166-4C26-B77C-C0A5EE743EEE}"/>
              </a:ext>
            </a:extLst>
          </p:cNvPr>
          <p:cNvSpPr/>
          <p:nvPr/>
        </p:nvSpPr>
        <p:spPr>
          <a:xfrm>
            <a:off x="5211745" y="4603055"/>
            <a:ext cx="331596" cy="290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0638AF-14F5-44E1-B656-173B17F0BF8E}"/>
              </a:ext>
            </a:extLst>
          </p:cNvPr>
          <p:cNvPicPr>
            <a:picLocks noChangeAspect="1"/>
          </p:cNvPicPr>
          <p:nvPr/>
        </p:nvPicPr>
        <p:blipFill rotWithShape="1">
          <a:blip r:embed="rId5"/>
          <a:srcRect l="7125" t="5511"/>
          <a:stretch/>
        </p:blipFill>
        <p:spPr>
          <a:xfrm>
            <a:off x="4377735" y="2078717"/>
            <a:ext cx="3696069" cy="2379416"/>
          </a:xfrm>
          <a:prstGeom prst="rect">
            <a:avLst/>
          </a:prstGeom>
          <a:ln w="12700">
            <a:solidFill>
              <a:schemeClr val="tx1"/>
            </a:solidFill>
          </a:ln>
        </p:spPr>
      </p:pic>
      <p:sp>
        <p:nvSpPr>
          <p:cNvPr id="10" name="TextBox 9">
            <a:extLst>
              <a:ext uri="{FF2B5EF4-FFF2-40B4-BE49-F238E27FC236}">
                <a16:creationId xmlns:a16="http://schemas.microsoft.com/office/drawing/2014/main" id="{35789659-07EE-4F9E-A2E7-4BBA165F752C}"/>
              </a:ext>
            </a:extLst>
          </p:cNvPr>
          <p:cNvSpPr txBox="1"/>
          <p:nvPr/>
        </p:nvSpPr>
        <p:spPr>
          <a:xfrm>
            <a:off x="2864427" y="4667260"/>
            <a:ext cx="5556205" cy="338554"/>
          </a:xfrm>
          <a:prstGeom prst="rect">
            <a:avLst/>
          </a:prstGeom>
          <a:solidFill>
            <a:schemeClr val="bg1"/>
          </a:solidFill>
          <a:ln w="19050">
            <a:noFill/>
          </a:ln>
        </p:spPr>
        <p:txBody>
          <a:bodyPr wrap="square" rtlCol="0">
            <a:spAutoFit/>
          </a:bodyPr>
          <a:lstStyle/>
          <a:p>
            <a:pPr algn="just">
              <a:defRPr/>
            </a:pPr>
            <a:r>
              <a:rPr lang="en-US" sz="1600" b="1" dirty="0"/>
              <a:t>May be used as “moderate” or lower level of evidence. </a:t>
            </a:r>
          </a:p>
        </p:txBody>
      </p:sp>
      <p:pic>
        <p:nvPicPr>
          <p:cNvPr id="8" name="Graphic 7" descr="Document outline">
            <a:extLst>
              <a:ext uri="{FF2B5EF4-FFF2-40B4-BE49-F238E27FC236}">
                <a16:creationId xmlns:a16="http://schemas.microsoft.com/office/drawing/2014/main" id="{27668142-C0A5-4B9F-86FF-24D447F3D0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2823" y="1483356"/>
            <a:ext cx="914400" cy="914400"/>
          </a:xfrm>
          <a:prstGeom prst="rect">
            <a:avLst/>
          </a:prstGeom>
        </p:spPr>
      </p:pic>
      <p:pic>
        <p:nvPicPr>
          <p:cNvPr id="16" name="Graphic 15" descr="Document outline">
            <a:extLst>
              <a:ext uri="{FF2B5EF4-FFF2-40B4-BE49-F238E27FC236}">
                <a16:creationId xmlns:a16="http://schemas.microsoft.com/office/drawing/2014/main" id="{945B7A22-8DFA-4377-90FF-E4AC3C6AD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6781" y="2550156"/>
            <a:ext cx="914400" cy="914400"/>
          </a:xfrm>
          <a:prstGeom prst="rect">
            <a:avLst/>
          </a:prstGeom>
        </p:spPr>
      </p:pic>
      <p:pic>
        <p:nvPicPr>
          <p:cNvPr id="17" name="Graphic 16" descr="Document outline">
            <a:extLst>
              <a:ext uri="{FF2B5EF4-FFF2-40B4-BE49-F238E27FC236}">
                <a16:creationId xmlns:a16="http://schemas.microsoft.com/office/drawing/2014/main" id="{103A5DE9-3400-45C2-B587-8A3E6CED52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9973" y="3414991"/>
            <a:ext cx="914400" cy="914400"/>
          </a:xfrm>
          <a:prstGeom prst="rect">
            <a:avLst/>
          </a:prstGeom>
        </p:spPr>
      </p:pic>
      <p:pic>
        <p:nvPicPr>
          <p:cNvPr id="18" name="Graphic 17" descr="Document outline">
            <a:extLst>
              <a:ext uri="{FF2B5EF4-FFF2-40B4-BE49-F238E27FC236}">
                <a16:creationId xmlns:a16="http://schemas.microsoft.com/office/drawing/2014/main" id="{5903313E-F10B-4F77-81D7-BC0523D0DE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2823" y="4432226"/>
            <a:ext cx="914400" cy="914400"/>
          </a:xfrm>
          <a:prstGeom prst="rect">
            <a:avLst/>
          </a:prstGeom>
        </p:spPr>
      </p:pic>
      <p:sp>
        <p:nvSpPr>
          <p:cNvPr id="11" name="TextBox 10">
            <a:extLst>
              <a:ext uri="{FF2B5EF4-FFF2-40B4-BE49-F238E27FC236}">
                <a16:creationId xmlns:a16="http://schemas.microsoft.com/office/drawing/2014/main" id="{11A027D0-109D-48F4-BEA8-13B108BBA7BD}"/>
              </a:ext>
            </a:extLst>
          </p:cNvPr>
          <p:cNvSpPr txBox="1"/>
          <p:nvPr/>
        </p:nvSpPr>
        <p:spPr>
          <a:xfrm>
            <a:off x="5362475" y="1294230"/>
            <a:ext cx="2944167" cy="646331"/>
          </a:xfrm>
          <a:prstGeom prst="rect">
            <a:avLst/>
          </a:prstGeom>
          <a:solidFill>
            <a:schemeClr val="bg1"/>
          </a:solidFill>
          <a:ln w="19050">
            <a:noFill/>
          </a:ln>
        </p:spPr>
        <p:txBody>
          <a:bodyPr wrap="square" rtlCol="0">
            <a:spAutoFit/>
          </a:bodyPr>
          <a:lstStyle/>
          <a:p>
            <a:pPr algn="ctr"/>
            <a:r>
              <a:rPr lang="en-US" sz="1200" b="1" dirty="0">
                <a:solidFill>
                  <a:srgbClr val="FF0000"/>
                </a:solidFill>
              </a:rPr>
              <a:t>The prior observation of the variant in multiple unrelated patients with the same phenotype</a:t>
            </a:r>
            <a:endParaRPr lang="en-US" sz="900" b="1" dirty="0">
              <a:solidFill>
                <a:srgbClr val="FF0000"/>
              </a:solidFill>
            </a:endParaRPr>
          </a:p>
        </p:txBody>
      </p:sp>
      <p:sp>
        <p:nvSpPr>
          <p:cNvPr id="19" name="TextBox 18">
            <a:extLst>
              <a:ext uri="{FF2B5EF4-FFF2-40B4-BE49-F238E27FC236}">
                <a16:creationId xmlns:a16="http://schemas.microsoft.com/office/drawing/2014/main" id="{6BCF7399-56FE-4308-8B30-9338A7D16A25}"/>
              </a:ext>
            </a:extLst>
          </p:cNvPr>
          <p:cNvSpPr txBox="1"/>
          <p:nvPr/>
        </p:nvSpPr>
        <p:spPr>
          <a:xfrm>
            <a:off x="9345863" y="1863273"/>
            <a:ext cx="1200777" cy="215444"/>
          </a:xfrm>
          <a:prstGeom prst="rect">
            <a:avLst/>
          </a:prstGeom>
          <a:solidFill>
            <a:schemeClr val="bg1"/>
          </a:solidFill>
          <a:ln w="19050">
            <a:solidFill>
              <a:schemeClr val="bg1"/>
            </a:solidFill>
          </a:ln>
        </p:spPr>
        <p:txBody>
          <a:bodyPr wrap="square" rtlCol="0">
            <a:spAutoFit/>
          </a:bodyPr>
          <a:lstStyle/>
          <a:p>
            <a:pPr algn="ctr"/>
            <a:r>
              <a:rPr lang="en-US" sz="800" b="1" dirty="0"/>
              <a:t>Dr. Klee et al. 2015</a:t>
            </a:r>
          </a:p>
        </p:txBody>
      </p:sp>
      <p:sp>
        <p:nvSpPr>
          <p:cNvPr id="20" name="TextBox 19">
            <a:extLst>
              <a:ext uri="{FF2B5EF4-FFF2-40B4-BE49-F238E27FC236}">
                <a16:creationId xmlns:a16="http://schemas.microsoft.com/office/drawing/2014/main" id="{8844D14F-F6FF-4164-86D7-468BC7FB687E}"/>
              </a:ext>
            </a:extLst>
          </p:cNvPr>
          <p:cNvSpPr txBox="1"/>
          <p:nvPr/>
        </p:nvSpPr>
        <p:spPr>
          <a:xfrm>
            <a:off x="9109978" y="2895332"/>
            <a:ext cx="1200777" cy="215444"/>
          </a:xfrm>
          <a:prstGeom prst="rect">
            <a:avLst/>
          </a:prstGeom>
          <a:solidFill>
            <a:schemeClr val="bg1"/>
          </a:solidFill>
          <a:ln w="19050">
            <a:solidFill>
              <a:schemeClr val="bg1"/>
            </a:solidFill>
          </a:ln>
        </p:spPr>
        <p:txBody>
          <a:bodyPr wrap="square" rtlCol="0">
            <a:spAutoFit/>
          </a:bodyPr>
          <a:lstStyle/>
          <a:p>
            <a:pPr algn="ctr"/>
            <a:r>
              <a:rPr lang="en-US" sz="800" b="1" dirty="0"/>
              <a:t>Rory et al. 2022</a:t>
            </a:r>
          </a:p>
        </p:txBody>
      </p:sp>
      <p:sp>
        <p:nvSpPr>
          <p:cNvPr id="21" name="TextBox 20">
            <a:extLst>
              <a:ext uri="{FF2B5EF4-FFF2-40B4-BE49-F238E27FC236}">
                <a16:creationId xmlns:a16="http://schemas.microsoft.com/office/drawing/2014/main" id="{17EB5B0A-9D9E-4394-9B01-D6AF42131866}"/>
              </a:ext>
            </a:extLst>
          </p:cNvPr>
          <p:cNvSpPr txBox="1"/>
          <p:nvPr/>
        </p:nvSpPr>
        <p:spPr>
          <a:xfrm>
            <a:off x="9434036" y="4273087"/>
            <a:ext cx="1200777" cy="215444"/>
          </a:xfrm>
          <a:prstGeom prst="rect">
            <a:avLst/>
          </a:prstGeom>
          <a:solidFill>
            <a:schemeClr val="bg1"/>
          </a:solidFill>
          <a:ln w="19050">
            <a:solidFill>
              <a:schemeClr val="bg1"/>
            </a:solidFill>
          </a:ln>
        </p:spPr>
        <p:txBody>
          <a:bodyPr wrap="square" rtlCol="0">
            <a:spAutoFit/>
          </a:bodyPr>
          <a:lstStyle/>
          <a:p>
            <a:pPr algn="ctr"/>
            <a:r>
              <a:rPr lang="en-US" sz="800" b="1" dirty="0"/>
              <a:t>Filippo et al. 2008</a:t>
            </a:r>
          </a:p>
        </p:txBody>
      </p:sp>
      <p:sp>
        <p:nvSpPr>
          <p:cNvPr id="22" name="TextBox 21">
            <a:extLst>
              <a:ext uri="{FF2B5EF4-FFF2-40B4-BE49-F238E27FC236}">
                <a16:creationId xmlns:a16="http://schemas.microsoft.com/office/drawing/2014/main" id="{235629F1-74D1-4A3B-A76E-C19F87E59FF1}"/>
              </a:ext>
            </a:extLst>
          </p:cNvPr>
          <p:cNvSpPr txBox="1"/>
          <p:nvPr/>
        </p:nvSpPr>
        <p:spPr>
          <a:xfrm>
            <a:off x="9345862" y="4893547"/>
            <a:ext cx="1200777" cy="338554"/>
          </a:xfrm>
          <a:prstGeom prst="rect">
            <a:avLst/>
          </a:prstGeom>
          <a:solidFill>
            <a:schemeClr val="bg1"/>
          </a:solidFill>
          <a:ln w="19050">
            <a:solidFill>
              <a:schemeClr val="bg1"/>
            </a:solidFill>
          </a:ln>
        </p:spPr>
        <p:txBody>
          <a:bodyPr wrap="square" rtlCol="0">
            <a:spAutoFit/>
          </a:bodyPr>
          <a:lstStyle/>
          <a:p>
            <a:pPr algn="ctr"/>
            <a:r>
              <a:rPr lang="en-US" sz="800" b="1" dirty="0"/>
              <a:t>Dr. Schimmenti  et al. 2018</a:t>
            </a:r>
          </a:p>
        </p:txBody>
      </p:sp>
      <p:sp>
        <p:nvSpPr>
          <p:cNvPr id="23" name="TextBox 22">
            <a:extLst>
              <a:ext uri="{FF2B5EF4-FFF2-40B4-BE49-F238E27FC236}">
                <a16:creationId xmlns:a16="http://schemas.microsoft.com/office/drawing/2014/main" id="{EBD161D9-740D-448A-AA26-E0B2FE938464}"/>
              </a:ext>
            </a:extLst>
          </p:cNvPr>
          <p:cNvSpPr txBox="1"/>
          <p:nvPr/>
        </p:nvSpPr>
        <p:spPr>
          <a:xfrm>
            <a:off x="1726642" y="3035393"/>
            <a:ext cx="2500366" cy="646331"/>
          </a:xfrm>
          <a:prstGeom prst="rect">
            <a:avLst/>
          </a:prstGeom>
          <a:solidFill>
            <a:schemeClr val="bg1"/>
          </a:solidFill>
          <a:ln w="19050">
            <a:noFill/>
          </a:ln>
        </p:spPr>
        <p:txBody>
          <a:bodyPr wrap="square" rtlCol="0">
            <a:spAutoFit/>
          </a:bodyPr>
          <a:lstStyle/>
          <a:p>
            <a:pPr algn="ctr"/>
            <a:r>
              <a:rPr lang="en-US" sz="1200" b="1" dirty="0">
                <a:solidFill>
                  <a:srgbClr val="00B0F0"/>
                </a:solidFill>
              </a:rPr>
              <a:t>This approach requires PM2 to be applicable </a:t>
            </a:r>
            <a:r>
              <a:rPr lang="en-US" sz="1200" b="1" dirty="0">
                <a:solidFill>
                  <a:srgbClr val="00B0F0"/>
                </a:solidFill>
                <a:sym typeface="Wingdings" panose="05000000000000000000" pitchFamily="2" charset="2"/>
              </a:rPr>
              <a:t> </a:t>
            </a:r>
            <a:r>
              <a:rPr lang="en-US" sz="1200" b="1" dirty="0">
                <a:solidFill>
                  <a:srgbClr val="00B0F0"/>
                </a:solidFill>
              </a:rPr>
              <a:t>Absent in controls</a:t>
            </a:r>
            <a:endParaRPr lang="en-US" sz="900" b="1" dirty="0">
              <a:solidFill>
                <a:srgbClr val="00B0F0"/>
              </a:solidFill>
            </a:endParaRPr>
          </a:p>
        </p:txBody>
      </p:sp>
      <p:cxnSp>
        <p:nvCxnSpPr>
          <p:cNvPr id="25" name="Straight Arrow Connector 24">
            <a:extLst>
              <a:ext uri="{FF2B5EF4-FFF2-40B4-BE49-F238E27FC236}">
                <a16:creationId xmlns:a16="http://schemas.microsoft.com/office/drawing/2014/main" id="{47DA91A7-C96F-4086-B565-D7F97AD5239D}"/>
              </a:ext>
            </a:extLst>
          </p:cNvPr>
          <p:cNvCxnSpPr/>
          <p:nvPr/>
        </p:nvCxnSpPr>
        <p:spPr>
          <a:xfrm flipV="1">
            <a:off x="6839583" y="1940556"/>
            <a:ext cx="1868993" cy="792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83058EA-0F4B-46B2-BDB8-5FC966F21A1B}"/>
              </a:ext>
            </a:extLst>
          </p:cNvPr>
          <p:cNvCxnSpPr>
            <a:cxnSpLocks/>
          </p:cNvCxnSpPr>
          <p:nvPr/>
        </p:nvCxnSpPr>
        <p:spPr>
          <a:xfrm>
            <a:off x="7226174" y="2967010"/>
            <a:ext cx="1241238" cy="36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148050-52DD-40B3-BD35-73CA0E46CD5B}"/>
              </a:ext>
            </a:extLst>
          </p:cNvPr>
          <p:cNvCxnSpPr>
            <a:cxnSpLocks/>
          </p:cNvCxnSpPr>
          <p:nvPr/>
        </p:nvCxnSpPr>
        <p:spPr>
          <a:xfrm>
            <a:off x="7274693" y="3392951"/>
            <a:ext cx="2071164" cy="4619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AAED34F-0DAE-4D7F-94F5-37B6A180D061}"/>
              </a:ext>
            </a:extLst>
          </p:cNvPr>
          <p:cNvCxnSpPr>
            <a:cxnSpLocks/>
          </p:cNvCxnSpPr>
          <p:nvPr/>
        </p:nvCxnSpPr>
        <p:spPr>
          <a:xfrm>
            <a:off x="6907318" y="3374947"/>
            <a:ext cx="1838066" cy="1461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371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115" y="760534"/>
            <a:ext cx="8907779" cy="1371600"/>
          </a:xfrm>
        </p:spPr>
        <p:txBody>
          <a:bodyPr/>
          <a:lstStyle/>
          <a:p>
            <a:pPr algn="ctr"/>
            <a:r>
              <a:rPr lang="en-US" sz="2000" dirty="0">
                <a:latin typeface="Arial Narrow"/>
              </a:rPr>
              <a:t>Examples of Case Prevalence or Previously Reported Cases (PS4) </a:t>
            </a:r>
            <a:br>
              <a:rPr lang="en-US" dirty="0">
                <a:latin typeface="Arial Narrow"/>
                <a:cs typeface="Arial Narrow"/>
              </a:rPr>
            </a:br>
            <a:r>
              <a:rPr lang="en-US" sz="2000" dirty="0">
                <a:latin typeface="Arial Narrow"/>
                <a:cs typeface="Arial Narrow"/>
              </a:rPr>
              <a:t>High Prevalence or </a:t>
            </a:r>
            <a:r>
              <a:rPr lang="en-US" sz="2000" dirty="0">
                <a:solidFill>
                  <a:srgbClr val="A406DD"/>
                </a:solidFill>
                <a:latin typeface="Arial Narrow"/>
                <a:cs typeface="Arial Narrow"/>
              </a:rPr>
              <a:t>Multiple Unrelated Patients Observed with Variant and Phenotype</a:t>
            </a:r>
          </a:p>
        </p:txBody>
      </p:sp>
      <p:sp>
        <p:nvSpPr>
          <p:cNvPr id="3" name="Content Placeholder 2"/>
          <p:cNvSpPr>
            <a:spLocks noGrp="1"/>
          </p:cNvSpPr>
          <p:nvPr>
            <p:ph idx="1"/>
          </p:nvPr>
        </p:nvSpPr>
        <p:spPr>
          <a:xfrm>
            <a:off x="3296970" y="5126911"/>
            <a:ext cx="6337211" cy="982662"/>
          </a:xfrm>
        </p:spPr>
        <p:txBody>
          <a:bodyPr/>
          <a:lstStyle/>
          <a:p>
            <a:pPr marL="0" indent="0" algn="ctr">
              <a:buNone/>
            </a:pPr>
            <a:r>
              <a:rPr lang="en-US" sz="2000" dirty="0"/>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480" y="2263395"/>
            <a:ext cx="7775837" cy="28635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357898" y="6262825"/>
            <a:ext cx="3706464" cy="338554"/>
          </a:xfrm>
          <a:prstGeom prst="rect">
            <a:avLst/>
          </a:prstGeom>
          <a:noFill/>
          <a:ln w="19050">
            <a:noFill/>
          </a:ln>
        </p:spPr>
        <p:txBody>
          <a:bodyPr wrap="none" rtlCol="0">
            <a:spAutoFit/>
          </a:bodyPr>
          <a:lstStyle/>
          <a:p>
            <a:r>
              <a:rPr lang="en-US" sz="800" b="1" dirty="0">
                <a:solidFill>
                  <a:schemeClr val="bg1"/>
                </a:solidFill>
              </a:rPr>
              <a:t>Harrison et al., 2019 </a:t>
            </a:r>
            <a:r>
              <a:rPr lang="en-US" sz="800" b="1" dirty="0" err="1">
                <a:solidFill>
                  <a:schemeClr val="bg1"/>
                </a:solidFill>
              </a:rPr>
              <a:t>Curr</a:t>
            </a:r>
            <a:r>
              <a:rPr lang="en-US" sz="800" b="1" dirty="0">
                <a:solidFill>
                  <a:schemeClr val="bg1"/>
                </a:solidFill>
              </a:rPr>
              <a:t> </a:t>
            </a:r>
            <a:r>
              <a:rPr lang="en-US" sz="800" b="1" dirty="0" err="1">
                <a:solidFill>
                  <a:schemeClr val="bg1"/>
                </a:solidFill>
              </a:rPr>
              <a:t>Protoc</a:t>
            </a:r>
            <a:r>
              <a:rPr lang="en-US" sz="800" b="1" dirty="0">
                <a:solidFill>
                  <a:schemeClr val="bg1"/>
                </a:solidFill>
              </a:rPr>
              <a:t> Hum Genet. 2019 Sep; 103(1)</a:t>
            </a:r>
          </a:p>
          <a:p>
            <a:r>
              <a:rPr lang="en-US" sz="800" b="1" dirty="0">
                <a:hlinkClick r:id="rId4"/>
              </a:rPr>
              <a:t>https://currentprotocols.onlinelibrary.wiley.com/doi/full/10.1002/cphg.93</a:t>
            </a:r>
            <a:endParaRPr lang="en-US" sz="800" b="1" dirty="0"/>
          </a:p>
        </p:txBody>
      </p:sp>
      <p:pic>
        <p:nvPicPr>
          <p:cNvPr id="6" name="Picture 5">
            <a:extLst>
              <a:ext uri="{FF2B5EF4-FFF2-40B4-BE49-F238E27FC236}">
                <a16:creationId xmlns:a16="http://schemas.microsoft.com/office/drawing/2014/main" id="{2A37600B-EE26-4523-8407-10D6A4E1835C}"/>
              </a:ext>
            </a:extLst>
          </p:cNvPr>
          <p:cNvPicPr>
            <a:picLocks noChangeAspect="1"/>
          </p:cNvPicPr>
          <p:nvPr/>
        </p:nvPicPr>
        <p:blipFill>
          <a:blip r:embed="rId5"/>
          <a:stretch>
            <a:fillRect/>
          </a:stretch>
        </p:blipFill>
        <p:spPr>
          <a:xfrm>
            <a:off x="2680094" y="0"/>
            <a:ext cx="7354326" cy="1086002"/>
          </a:xfrm>
          <a:prstGeom prst="rect">
            <a:avLst/>
          </a:prstGeom>
          <a:ln w="9525">
            <a:solidFill>
              <a:schemeClr val="tx1"/>
            </a:solidFill>
          </a:ln>
        </p:spPr>
      </p:pic>
      <p:sp>
        <p:nvSpPr>
          <p:cNvPr id="7" name="Rectangle 6">
            <a:extLst>
              <a:ext uri="{FF2B5EF4-FFF2-40B4-BE49-F238E27FC236}">
                <a16:creationId xmlns:a16="http://schemas.microsoft.com/office/drawing/2014/main" id="{CE588E36-F0AC-4E45-9FC8-3B6798896A99}"/>
              </a:ext>
            </a:extLst>
          </p:cNvPr>
          <p:cNvSpPr/>
          <p:nvPr/>
        </p:nvSpPr>
        <p:spPr>
          <a:xfrm>
            <a:off x="7924801" y="0"/>
            <a:ext cx="1085222" cy="110685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ustDataLst>
      <p:tags r:id="rId1"/>
    </p:custDataLst>
    <p:extLst>
      <p:ext uri="{BB962C8B-B14F-4D97-AF65-F5344CB8AC3E}">
        <p14:creationId xmlns:p14="http://schemas.microsoft.com/office/powerpoint/2010/main" val="338993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7D29-1927-4D9D-A209-FA4D53E4F0A8}"/>
              </a:ext>
            </a:extLst>
          </p:cNvPr>
          <p:cNvSpPr>
            <a:spLocks noGrp="1"/>
          </p:cNvSpPr>
          <p:nvPr>
            <p:ph type="title"/>
          </p:nvPr>
        </p:nvSpPr>
        <p:spPr>
          <a:xfrm>
            <a:off x="1798146" y="170823"/>
            <a:ext cx="4297859" cy="1371600"/>
          </a:xfrm>
        </p:spPr>
        <p:txBody>
          <a:bodyPr/>
          <a:lstStyle/>
          <a:p>
            <a:r>
              <a:rPr lang="en-US" dirty="0"/>
              <a:t>1- Population Data</a:t>
            </a:r>
          </a:p>
        </p:txBody>
      </p:sp>
      <p:pic>
        <p:nvPicPr>
          <p:cNvPr id="29698" name="Picture 2" descr="Single puzzle piece Stock Illustrations, Images &amp; Vectors | Shutterstock">
            <a:extLst>
              <a:ext uri="{FF2B5EF4-FFF2-40B4-BE49-F238E27FC236}">
                <a16:creationId xmlns:a16="http://schemas.microsoft.com/office/drawing/2014/main" id="{166D8B10-E042-4634-902C-5FC550737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39"/>
          <a:stretch/>
        </p:blipFill>
        <p:spPr bwMode="auto">
          <a:xfrm>
            <a:off x="3055436" y="1441941"/>
            <a:ext cx="1522267" cy="14720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504EE31-20DA-48DC-9C38-B2A0F6BE57CF}"/>
              </a:ext>
            </a:extLst>
          </p:cNvPr>
          <p:cNvSpPr txBox="1">
            <a:spLocks/>
          </p:cNvSpPr>
          <p:nvPr/>
        </p:nvSpPr>
        <p:spPr bwMode="auto">
          <a:xfrm>
            <a:off x="1860106" y="2443425"/>
            <a:ext cx="73709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dirty="0"/>
              <a:t>2- Computational and Predictive Data</a:t>
            </a:r>
          </a:p>
        </p:txBody>
      </p:sp>
      <p:pic>
        <p:nvPicPr>
          <p:cNvPr id="29700" name="Picture 4" descr="Free Puzzle Piece, Download Free Puzzle Piece png images, Free ClipArts on  Clipart Library">
            <a:extLst>
              <a:ext uri="{FF2B5EF4-FFF2-40B4-BE49-F238E27FC236}">
                <a16:creationId xmlns:a16="http://schemas.microsoft.com/office/drawing/2014/main" id="{6DB0CD73-4513-404C-824F-D1DBEA3BC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583" y="3921898"/>
            <a:ext cx="2176616" cy="1630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311892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4D6D047-C580-44A6-8ACD-789E2EB49EF9}"/>
              </a:ext>
            </a:extLst>
          </p:cNvPr>
          <p:cNvSpPr/>
          <p:nvPr/>
        </p:nvSpPr>
        <p:spPr>
          <a:xfrm>
            <a:off x="3332708" y="1519612"/>
            <a:ext cx="5968721" cy="673239"/>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explain the phenotype?</a:t>
            </a:r>
          </a:p>
        </p:txBody>
      </p:sp>
      <p:sp>
        <p:nvSpPr>
          <p:cNvPr id="7" name="Rectangle: Rounded Corners 6">
            <a:extLst>
              <a:ext uri="{FF2B5EF4-FFF2-40B4-BE49-F238E27FC236}">
                <a16:creationId xmlns:a16="http://schemas.microsoft.com/office/drawing/2014/main" id="{22BCFE5A-E723-4C56-B2E2-81473812E849}"/>
              </a:ext>
            </a:extLst>
          </p:cNvPr>
          <p:cNvSpPr/>
          <p:nvPr/>
        </p:nvSpPr>
        <p:spPr>
          <a:xfrm>
            <a:off x="1676406" y="2643651"/>
            <a:ext cx="4088003" cy="6732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phenotype overlap?</a:t>
            </a:r>
          </a:p>
        </p:txBody>
      </p:sp>
      <p:sp>
        <p:nvSpPr>
          <p:cNvPr id="8" name="Rectangle: Rounded Corners 7">
            <a:extLst>
              <a:ext uri="{FF2B5EF4-FFF2-40B4-BE49-F238E27FC236}">
                <a16:creationId xmlns:a16="http://schemas.microsoft.com/office/drawing/2014/main" id="{432CFEBF-C15B-4B5F-ADC3-4A28B48CE5AD}"/>
              </a:ext>
            </a:extLst>
          </p:cNvPr>
          <p:cNvSpPr/>
          <p:nvPr/>
        </p:nvSpPr>
        <p:spPr>
          <a:xfrm>
            <a:off x="6417552" y="2643650"/>
            <a:ext cx="4088003" cy="6732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the type of mutation make sense for the gene/phenotype?</a:t>
            </a:r>
          </a:p>
        </p:txBody>
      </p:sp>
      <p:cxnSp>
        <p:nvCxnSpPr>
          <p:cNvPr id="13" name="Connector: Elbow 12">
            <a:extLst>
              <a:ext uri="{FF2B5EF4-FFF2-40B4-BE49-F238E27FC236}">
                <a16:creationId xmlns:a16="http://schemas.microsoft.com/office/drawing/2014/main" id="{7EB46873-5FA9-449C-B555-E1ACFE19B1D5}"/>
              </a:ext>
            </a:extLst>
          </p:cNvPr>
          <p:cNvCxnSpPr>
            <a:stCxn id="6" idx="2"/>
            <a:endCxn id="7" idx="0"/>
          </p:cNvCxnSpPr>
          <p:nvPr/>
        </p:nvCxnSpPr>
        <p:spPr>
          <a:xfrm rot="5400000">
            <a:off x="4793334" y="1119921"/>
            <a:ext cx="450800" cy="2596661"/>
          </a:xfrm>
          <a:prstGeom prst="bentConnector3">
            <a:avLst/>
          </a:prstGeom>
          <a:ln w="190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710EC75-AF20-4A6C-887F-B972AEAB0E2B}"/>
              </a:ext>
            </a:extLst>
          </p:cNvPr>
          <p:cNvCxnSpPr>
            <a:cxnSpLocks/>
            <a:endCxn id="8" idx="0"/>
          </p:cNvCxnSpPr>
          <p:nvPr/>
        </p:nvCxnSpPr>
        <p:spPr>
          <a:xfrm>
            <a:off x="6317065" y="2412467"/>
            <a:ext cx="2144484" cy="231178"/>
          </a:xfrm>
          <a:prstGeom prst="bentConnector2">
            <a:avLst/>
          </a:prstGeom>
          <a:ln>
            <a:tailEnd type="triangle"/>
          </a:ln>
        </p:spPr>
        <p:style>
          <a:lnRef idx="2">
            <a:schemeClr val="dk1"/>
          </a:lnRef>
          <a:fillRef idx="0">
            <a:schemeClr val="dk1"/>
          </a:fillRef>
          <a:effectRef idx="1">
            <a:schemeClr val="dk1"/>
          </a:effectRef>
          <a:fontRef idx="minor">
            <a:schemeClr val="tx1"/>
          </a:fontRef>
        </p:style>
      </p:cxnSp>
      <p:pic>
        <p:nvPicPr>
          <p:cNvPr id="38914" name="Picture 2" descr="Characteristic clinical features of fibrodysplasia ossificans... | Download  Scientific Diagram">
            <a:extLst>
              <a:ext uri="{FF2B5EF4-FFF2-40B4-BE49-F238E27FC236}">
                <a16:creationId xmlns:a16="http://schemas.microsoft.com/office/drawing/2014/main" id="{88B2816B-6A5E-45D8-B59F-795FADB4A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65" y="3429000"/>
            <a:ext cx="3354474" cy="19901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C9646E1-5BE8-4EAA-B30F-038D1C6E2AA2}"/>
              </a:ext>
            </a:extLst>
          </p:cNvPr>
          <p:cNvSpPr txBox="1"/>
          <p:nvPr/>
        </p:nvSpPr>
        <p:spPr>
          <a:xfrm>
            <a:off x="1845552" y="5546690"/>
            <a:ext cx="4250453" cy="369332"/>
          </a:xfrm>
          <a:prstGeom prst="rect">
            <a:avLst/>
          </a:prstGeom>
          <a:noFill/>
          <a:ln w="19050">
            <a:solidFill>
              <a:schemeClr val="bg1"/>
            </a:solidFill>
          </a:ln>
        </p:spPr>
        <p:txBody>
          <a:bodyPr wrap="square" rtlCol="0">
            <a:spAutoFit/>
          </a:bodyPr>
          <a:lstStyle/>
          <a:p>
            <a:pPr algn="ctr"/>
            <a:r>
              <a:rPr lang="en-US" b="1" dirty="0"/>
              <a:t>+ Variant in </a:t>
            </a:r>
            <a:r>
              <a:rPr lang="en-US" b="1" i="1" dirty="0"/>
              <a:t>ACVR1 </a:t>
            </a:r>
          </a:p>
        </p:txBody>
      </p:sp>
      <p:sp>
        <p:nvSpPr>
          <p:cNvPr id="9" name="Title 1">
            <a:extLst>
              <a:ext uri="{FF2B5EF4-FFF2-40B4-BE49-F238E27FC236}">
                <a16:creationId xmlns:a16="http://schemas.microsoft.com/office/drawing/2014/main" id="{DE899921-0AFA-4116-942D-0D9A0942AE54}"/>
              </a:ext>
            </a:extLst>
          </p:cNvPr>
          <p:cNvSpPr>
            <a:spLocks noGrp="1"/>
          </p:cNvSpPr>
          <p:nvPr>
            <p:ph type="title"/>
          </p:nvPr>
        </p:nvSpPr>
        <p:spPr>
          <a:xfrm>
            <a:off x="1798146" y="170823"/>
            <a:ext cx="4297859" cy="1371600"/>
          </a:xfrm>
        </p:spPr>
        <p:txBody>
          <a:bodyPr/>
          <a:lstStyle/>
          <a:p>
            <a:r>
              <a:rPr lang="en-US" dirty="0"/>
              <a:t>Before we continue…</a:t>
            </a:r>
          </a:p>
        </p:txBody>
      </p:sp>
      <p:sp>
        <p:nvSpPr>
          <p:cNvPr id="2" name="TextBox 1">
            <a:extLst>
              <a:ext uri="{FF2B5EF4-FFF2-40B4-BE49-F238E27FC236}">
                <a16:creationId xmlns:a16="http://schemas.microsoft.com/office/drawing/2014/main" id="{FC292008-0B2D-966C-DA04-F86AAB381598}"/>
              </a:ext>
            </a:extLst>
          </p:cNvPr>
          <p:cNvSpPr txBox="1"/>
          <p:nvPr/>
        </p:nvSpPr>
        <p:spPr>
          <a:xfrm>
            <a:off x="184484" y="5546690"/>
            <a:ext cx="2438400" cy="246221"/>
          </a:xfrm>
          <a:prstGeom prst="rect">
            <a:avLst/>
          </a:prstGeom>
          <a:solidFill>
            <a:schemeClr val="bg1"/>
          </a:solidFill>
          <a:ln w="19050">
            <a:solidFill>
              <a:schemeClr val="bg1"/>
            </a:solidFill>
          </a:ln>
        </p:spPr>
        <p:txBody>
          <a:bodyPr wrap="square" rtlCol="0">
            <a:spAutoFit/>
          </a:bodyPr>
          <a:lstStyle/>
          <a:p>
            <a:pPr algn="ctr"/>
            <a:r>
              <a:rPr lang="en-US" sz="1000" b="0" i="0" dirty="0">
                <a:solidFill>
                  <a:srgbClr val="333333"/>
                </a:solidFill>
                <a:effectLst/>
                <a:latin typeface="-apple-system"/>
              </a:rPr>
              <a:t>https://doi.org/10.1186/1750-1172-6-80</a:t>
            </a:r>
            <a:endParaRPr lang="en-US" sz="1000" b="1" dirty="0"/>
          </a:p>
        </p:txBody>
      </p:sp>
    </p:spTree>
    <p:custDataLst>
      <p:tags r:id="rId1"/>
    </p:custDataLst>
    <p:extLst>
      <p:ext uri="{BB962C8B-B14F-4D97-AF65-F5344CB8AC3E}">
        <p14:creationId xmlns:p14="http://schemas.microsoft.com/office/powerpoint/2010/main" val="78052702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4D6D047-C580-44A6-8ACD-789E2EB49EF9}"/>
              </a:ext>
            </a:extLst>
          </p:cNvPr>
          <p:cNvSpPr/>
          <p:nvPr/>
        </p:nvSpPr>
        <p:spPr>
          <a:xfrm>
            <a:off x="3332708" y="1519612"/>
            <a:ext cx="5968721" cy="673239"/>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explain the phenotype?</a:t>
            </a:r>
          </a:p>
        </p:txBody>
      </p:sp>
      <p:sp>
        <p:nvSpPr>
          <p:cNvPr id="7" name="Rectangle: Rounded Corners 6">
            <a:extLst>
              <a:ext uri="{FF2B5EF4-FFF2-40B4-BE49-F238E27FC236}">
                <a16:creationId xmlns:a16="http://schemas.microsoft.com/office/drawing/2014/main" id="{22BCFE5A-E723-4C56-B2E2-81473812E849}"/>
              </a:ext>
            </a:extLst>
          </p:cNvPr>
          <p:cNvSpPr/>
          <p:nvPr/>
        </p:nvSpPr>
        <p:spPr>
          <a:xfrm>
            <a:off x="1676406" y="2643651"/>
            <a:ext cx="4088003" cy="6732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phenotype overlap?</a:t>
            </a:r>
          </a:p>
        </p:txBody>
      </p:sp>
      <p:sp>
        <p:nvSpPr>
          <p:cNvPr id="8" name="Rectangle: Rounded Corners 7">
            <a:extLst>
              <a:ext uri="{FF2B5EF4-FFF2-40B4-BE49-F238E27FC236}">
                <a16:creationId xmlns:a16="http://schemas.microsoft.com/office/drawing/2014/main" id="{432CFEBF-C15B-4B5F-ADC3-4A28B48CE5AD}"/>
              </a:ext>
            </a:extLst>
          </p:cNvPr>
          <p:cNvSpPr/>
          <p:nvPr/>
        </p:nvSpPr>
        <p:spPr>
          <a:xfrm>
            <a:off x="6417552" y="2643650"/>
            <a:ext cx="4088003" cy="6732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the type of mutation make sense for the gene/phenotype?</a:t>
            </a:r>
          </a:p>
        </p:txBody>
      </p:sp>
      <p:pic>
        <p:nvPicPr>
          <p:cNvPr id="10" name="Picture 9">
            <a:extLst>
              <a:ext uri="{FF2B5EF4-FFF2-40B4-BE49-F238E27FC236}">
                <a16:creationId xmlns:a16="http://schemas.microsoft.com/office/drawing/2014/main" id="{67B217B0-0B37-4CFF-99FD-106D2385A7C1}"/>
              </a:ext>
            </a:extLst>
          </p:cNvPr>
          <p:cNvPicPr>
            <a:picLocks noChangeAspect="1"/>
          </p:cNvPicPr>
          <p:nvPr/>
        </p:nvPicPr>
        <p:blipFill rotWithShape="1">
          <a:blip r:embed="rId4"/>
          <a:srcRect b="39133"/>
          <a:stretch/>
        </p:blipFill>
        <p:spPr>
          <a:xfrm>
            <a:off x="6122327" y="3387825"/>
            <a:ext cx="4484247" cy="2554658"/>
          </a:xfrm>
          <a:prstGeom prst="rect">
            <a:avLst/>
          </a:prstGeom>
          <a:ln w="12700">
            <a:noFill/>
          </a:ln>
        </p:spPr>
      </p:pic>
      <p:cxnSp>
        <p:nvCxnSpPr>
          <p:cNvPr id="13" name="Connector: Elbow 12">
            <a:extLst>
              <a:ext uri="{FF2B5EF4-FFF2-40B4-BE49-F238E27FC236}">
                <a16:creationId xmlns:a16="http://schemas.microsoft.com/office/drawing/2014/main" id="{7EB46873-5FA9-449C-B555-E1ACFE19B1D5}"/>
              </a:ext>
            </a:extLst>
          </p:cNvPr>
          <p:cNvCxnSpPr>
            <a:stCxn id="6" idx="2"/>
            <a:endCxn id="7" idx="0"/>
          </p:cNvCxnSpPr>
          <p:nvPr/>
        </p:nvCxnSpPr>
        <p:spPr>
          <a:xfrm rot="5400000">
            <a:off x="4793334" y="1119921"/>
            <a:ext cx="450800" cy="2596661"/>
          </a:xfrm>
          <a:prstGeom prst="bentConnector3">
            <a:avLst/>
          </a:prstGeom>
          <a:ln w="190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710EC75-AF20-4A6C-887F-B972AEAB0E2B}"/>
              </a:ext>
            </a:extLst>
          </p:cNvPr>
          <p:cNvCxnSpPr>
            <a:cxnSpLocks/>
            <a:endCxn id="8" idx="0"/>
          </p:cNvCxnSpPr>
          <p:nvPr/>
        </p:nvCxnSpPr>
        <p:spPr>
          <a:xfrm>
            <a:off x="6317065" y="2412467"/>
            <a:ext cx="2144484" cy="231178"/>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E36500BC-70A1-FFF5-A3AE-792011E52163}"/>
              </a:ext>
            </a:extLst>
          </p:cNvPr>
          <p:cNvSpPr txBox="1"/>
          <p:nvPr/>
        </p:nvSpPr>
        <p:spPr>
          <a:xfrm>
            <a:off x="9793705" y="4973053"/>
            <a:ext cx="2328369" cy="215444"/>
          </a:xfrm>
          <a:prstGeom prst="rect">
            <a:avLst/>
          </a:prstGeom>
          <a:solidFill>
            <a:schemeClr val="bg1"/>
          </a:solidFill>
          <a:ln w="19050">
            <a:solidFill>
              <a:schemeClr val="bg1"/>
            </a:solidFill>
          </a:ln>
        </p:spPr>
        <p:txBody>
          <a:bodyPr wrap="square" rtlCol="0">
            <a:spAutoFit/>
          </a:bodyPr>
          <a:lstStyle/>
          <a:p>
            <a:pPr algn="ctr"/>
            <a:r>
              <a:rPr lang="en-US" sz="800" b="0" i="0" dirty="0">
                <a:solidFill>
                  <a:srgbClr val="555555"/>
                </a:solidFill>
                <a:effectLst/>
                <a:latin typeface="Roboto" panose="02000000000000000000" pitchFamily="2" charset="0"/>
              </a:rPr>
              <a:t>DOI:</a:t>
            </a:r>
            <a:r>
              <a:rPr lang="en-US" sz="800" b="0" i="0" u="sng" dirty="0">
                <a:effectLst/>
                <a:latin typeface="Roboto" panose="02000000000000000000" pitchFamily="2" charset="0"/>
                <a:hlinkClick r:id="rId5"/>
              </a:rPr>
              <a:t>10.1002/mma.4764</a:t>
            </a:r>
            <a:endParaRPr lang="en-US" sz="800" b="1" dirty="0"/>
          </a:p>
        </p:txBody>
      </p:sp>
    </p:spTree>
    <p:custDataLst>
      <p:tags r:id="rId1"/>
    </p:custDataLst>
    <p:extLst>
      <p:ext uri="{BB962C8B-B14F-4D97-AF65-F5344CB8AC3E}">
        <p14:creationId xmlns:p14="http://schemas.microsoft.com/office/powerpoint/2010/main" val="203833454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43514" y="1153606"/>
            <a:ext cx="7403665" cy="15995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78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63442" y="1153606"/>
            <a:ext cx="4183737" cy="15995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D08BF94-2A13-4193-8036-57B44868D997}"/>
              </a:ext>
            </a:extLst>
          </p:cNvPr>
          <p:cNvSpPr txBox="1">
            <a:spLocks/>
          </p:cNvSpPr>
          <p:nvPr/>
        </p:nvSpPr>
        <p:spPr bwMode="auto">
          <a:xfrm>
            <a:off x="7864515" y="4598935"/>
            <a:ext cx="2662813" cy="967852"/>
          </a:xfrm>
          <a:prstGeom prst="rect">
            <a:avLst/>
          </a:prstGeom>
          <a:solidFill>
            <a:schemeClr val="bg1"/>
          </a:solidFill>
          <a:ln w="12700">
            <a:solidFill>
              <a:schemeClr val="tx1"/>
            </a:solidFill>
          </a:ln>
          <a:extLs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400" dirty="0">
                <a:latin typeface="Arial Narrow"/>
                <a:cs typeface="Arial Narrow"/>
              </a:rPr>
              <a:t>Focus on the “Pathogenic criteria”</a:t>
            </a:r>
          </a:p>
        </p:txBody>
      </p:sp>
    </p:spTree>
    <p:custDataLst>
      <p:tags r:id="rId1"/>
    </p:custDataLst>
    <p:extLst>
      <p:ext uri="{BB962C8B-B14F-4D97-AF65-F5344CB8AC3E}">
        <p14:creationId xmlns:p14="http://schemas.microsoft.com/office/powerpoint/2010/main" val="386717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C5CAB-5F56-4FF1-81C5-79E1CA1E068C}"/>
              </a:ext>
            </a:extLst>
          </p:cNvPr>
          <p:cNvPicPr>
            <a:picLocks noChangeAspect="1"/>
          </p:cNvPicPr>
          <p:nvPr/>
        </p:nvPicPr>
        <p:blipFill>
          <a:blip r:embed="rId3"/>
          <a:stretch>
            <a:fillRect/>
          </a:stretch>
        </p:blipFill>
        <p:spPr>
          <a:xfrm>
            <a:off x="2595074" y="0"/>
            <a:ext cx="7001852" cy="1552792"/>
          </a:xfrm>
          <a:prstGeom prst="rect">
            <a:avLst/>
          </a:prstGeom>
          <a:ln w="12700">
            <a:solidFill>
              <a:schemeClr val="tx1"/>
            </a:solidFill>
          </a:ln>
        </p:spPr>
      </p:pic>
      <p:sp>
        <p:nvSpPr>
          <p:cNvPr id="10" name="Title 1">
            <a:extLst>
              <a:ext uri="{FF2B5EF4-FFF2-40B4-BE49-F238E27FC236}">
                <a16:creationId xmlns:a16="http://schemas.microsoft.com/office/drawing/2014/main" id="{E5120024-3E61-404A-BCB7-B759C7057E1B}"/>
              </a:ext>
            </a:extLst>
          </p:cNvPr>
          <p:cNvSpPr txBox="1">
            <a:spLocks/>
          </p:cNvSpPr>
          <p:nvPr/>
        </p:nvSpPr>
        <p:spPr bwMode="auto">
          <a:xfrm>
            <a:off x="2182818" y="137160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Loss of Function Criteria (PVS1)</a:t>
            </a:r>
            <a:br>
              <a:rPr lang="en-US" dirty="0">
                <a:latin typeface="Arial Narrow"/>
                <a:cs typeface="Arial Narrow"/>
              </a:rPr>
            </a:br>
            <a:r>
              <a:rPr lang="en-US" dirty="0">
                <a:latin typeface="Arial Narrow"/>
                <a:cs typeface="Arial Narrow"/>
              </a:rPr>
              <a:t>(only “very strong” level of evidence)</a:t>
            </a:r>
          </a:p>
        </p:txBody>
      </p:sp>
      <p:sp>
        <p:nvSpPr>
          <p:cNvPr id="11" name="Content Placeholder 3">
            <a:extLst>
              <a:ext uri="{FF2B5EF4-FFF2-40B4-BE49-F238E27FC236}">
                <a16:creationId xmlns:a16="http://schemas.microsoft.com/office/drawing/2014/main" id="{4C043F7B-688F-419F-8599-AAC9670EDDC7}"/>
              </a:ext>
            </a:extLst>
          </p:cNvPr>
          <p:cNvSpPr txBox="1">
            <a:spLocks/>
          </p:cNvSpPr>
          <p:nvPr/>
        </p:nvSpPr>
        <p:spPr bwMode="auto">
          <a:xfrm>
            <a:off x="2182813" y="3022292"/>
            <a:ext cx="8253412" cy="218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400" dirty="0">
                <a:latin typeface="Arial Narrow"/>
                <a:cs typeface="Arial Narrow"/>
              </a:rPr>
              <a:t>Null variant in a gene where loss of function (</a:t>
            </a:r>
            <a:r>
              <a:rPr lang="en-US" sz="2400" dirty="0" err="1">
                <a:latin typeface="Arial Narrow"/>
                <a:cs typeface="Arial Narrow"/>
              </a:rPr>
              <a:t>LoF</a:t>
            </a:r>
            <a:r>
              <a:rPr lang="en-US" sz="2400" dirty="0">
                <a:latin typeface="Arial Narrow"/>
                <a:cs typeface="Arial Narrow"/>
              </a:rPr>
              <a:t>) is a known mechanism of disease.  </a:t>
            </a:r>
          </a:p>
          <a:p>
            <a:pPr marL="0" indent="0" defTabSz="914400">
              <a:buNone/>
            </a:pPr>
            <a:endParaRPr lang="en-US" dirty="0">
              <a:solidFill>
                <a:srgbClr val="FF0000"/>
              </a:solidFill>
              <a:latin typeface="Arial Narrow"/>
              <a:cs typeface="Arial Narrow"/>
            </a:endParaRPr>
          </a:p>
        </p:txBody>
      </p:sp>
      <p:sp>
        <p:nvSpPr>
          <p:cNvPr id="12" name="Rectangle 11">
            <a:extLst>
              <a:ext uri="{FF2B5EF4-FFF2-40B4-BE49-F238E27FC236}">
                <a16:creationId xmlns:a16="http://schemas.microsoft.com/office/drawing/2014/main" id="{5DD794F2-10A0-414B-96CE-2A12F96ABE54}"/>
              </a:ext>
            </a:extLst>
          </p:cNvPr>
          <p:cNvSpPr/>
          <p:nvPr/>
        </p:nvSpPr>
        <p:spPr>
          <a:xfrm>
            <a:off x="8771574" y="0"/>
            <a:ext cx="825357" cy="15527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588859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3"/>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1371605"/>
            <a:ext cx="3979147" cy="999811"/>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9EF7EB-14CC-4190-BE5B-E2A0ADDAAA4B}"/>
              </a:ext>
            </a:extLst>
          </p:cNvPr>
          <p:cNvPicPr>
            <a:picLocks noChangeAspect="1"/>
          </p:cNvPicPr>
          <p:nvPr/>
        </p:nvPicPr>
        <p:blipFill>
          <a:blip r:embed="rId4"/>
          <a:stretch>
            <a:fillRect/>
          </a:stretch>
        </p:blipFill>
        <p:spPr>
          <a:xfrm>
            <a:off x="5636952" y="1371605"/>
            <a:ext cx="5031048" cy="1238933"/>
          </a:xfrm>
          <a:prstGeom prst="rect">
            <a:avLst/>
          </a:prstGeom>
          <a:ln w="19050">
            <a:solidFill>
              <a:srgbClr val="A406DD"/>
            </a:solidFill>
          </a:ln>
        </p:spPr>
      </p:pic>
      <p:pic>
        <p:nvPicPr>
          <p:cNvPr id="6146" name="Picture 2" descr="Nonsense-mediated decay - Wikipedia">
            <a:extLst>
              <a:ext uri="{FF2B5EF4-FFF2-40B4-BE49-F238E27FC236}">
                <a16:creationId xmlns:a16="http://schemas.microsoft.com/office/drawing/2014/main" id="{7FEA923B-E803-4F69-A40F-7996C065E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5340" y="2998539"/>
            <a:ext cx="4588521" cy="31259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4FEA52-6AFE-44E3-BF94-B71E4979E8FE}"/>
              </a:ext>
            </a:extLst>
          </p:cNvPr>
          <p:cNvSpPr txBox="1"/>
          <p:nvPr/>
        </p:nvSpPr>
        <p:spPr>
          <a:xfrm>
            <a:off x="5503152" y="5757705"/>
            <a:ext cx="2311121" cy="900246"/>
          </a:xfrm>
          <a:prstGeom prst="rect">
            <a:avLst/>
          </a:prstGeom>
          <a:solidFill>
            <a:schemeClr val="bg1"/>
          </a:solidFill>
          <a:ln w="19050">
            <a:solidFill>
              <a:schemeClr val="tx1"/>
            </a:solidFill>
          </a:ln>
        </p:spPr>
        <p:txBody>
          <a:bodyPr wrap="square" rtlCol="0">
            <a:spAutoFit/>
          </a:bodyPr>
          <a:lstStyle/>
          <a:p>
            <a:pPr algn="ctr"/>
            <a:r>
              <a:rPr lang="en-US" sz="1050" dirty="0">
                <a:latin typeface="Arial" panose="020B0604020202020204" pitchFamily="34" charset="0"/>
              </a:rPr>
              <a:t>If the termination codon is downstream of or within about 50 nucleotides of the final exon-junction complex then the transcript is translated normally.</a:t>
            </a:r>
            <a:endParaRPr lang="en-US" sz="1050" b="1" dirty="0"/>
          </a:p>
        </p:txBody>
      </p:sp>
      <p:sp>
        <p:nvSpPr>
          <p:cNvPr id="3" name="TextBox 2">
            <a:extLst>
              <a:ext uri="{FF2B5EF4-FFF2-40B4-BE49-F238E27FC236}">
                <a16:creationId xmlns:a16="http://schemas.microsoft.com/office/drawing/2014/main" id="{3A5661C3-D63D-5811-1E1E-A93681FA20C8}"/>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sp>
        <p:nvSpPr>
          <p:cNvPr id="4" name="TextBox 3">
            <a:extLst>
              <a:ext uri="{FF2B5EF4-FFF2-40B4-BE49-F238E27FC236}">
                <a16:creationId xmlns:a16="http://schemas.microsoft.com/office/drawing/2014/main" id="{E4FB9499-34A0-B95E-41C7-8C5D7927DB8F}"/>
              </a:ext>
            </a:extLst>
          </p:cNvPr>
          <p:cNvSpPr txBox="1"/>
          <p:nvPr/>
        </p:nvSpPr>
        <p:spPr>
          <a:xfrm>
            <a:off x="10595811" y="4186989"/>
            <a:ext cx="1179094" cy="461665"/>
          </a:xfrm>
          <a:prstGeom prst="rect">
            <a:avLst/>
          </a:prstGeom>
          <a:solidFill>
            <a:schemeClr val="bg1"/>
          </a:solidFill>
          <a:ln w="19050">
            <a:solidFill>
              <a:schemeClr val="bg1"/>
            </a:solidFill>
          </a:ln>
        </p:spPr>
        <p:txBody>
          <a:bodyPr wrap="square" rtlCol="0">
            <a:spAutoFit/>
          </a:bodyPr>
          <a:lstStyle/>
          <a:p>
            <a:pPr algn="ctr"/>
            <a:r>
              <a:rPr lang="en-US" sz="800" b="1" dirty="0"/>
              <a:t>https://en.wikipedia.org/wiki/Nonsense-mediated_decay</a:t>
            </a:r>
          </a:p>
        </p:txBody>
      </p:sp>
    </p:spTree>
    <p:custDataLst>
      <p:tags r:id="rId1"/>
    </p:custDataLst>
    <p:extLst>
      <p:ext uri="{BB962C8B-B14F-4D97-AF65-F5344CB8AC3E}">
        <p14:creationId xmlns:p14="http://schemas.microsoft.com/office/powerpoint/2010/main" val="40408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3"/>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1371605"/>
            <a:ext cx="3979147" cy="999811"/>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9EF7EB-14CC-4190-BE5B-E2A0ADDAAA4B}"/>
              </a:ext>
            </a:extLst>
          </p:cNvPr>
          <p:cNvPicPr>
            <a:picLocks noChangeAspect="1"/>
          </p:cNvPicPr>
          <p:nvPr/>
        </p:nvPicPr>
        <p:blipFill>
          <a:blip r:embed="rId4"/>
          <a:stretch>
            <a:fillRect/>
          </a:stretch>
        </p:blipFill>
        <p:spPr>
          <a:xfrm>
            <a:off x="5636952" y="1371605"/>
            <a:ext cx="5031048" cy="1238933"/>
          </a:xfrm>
          <a:prstGeom prst="rect">
            <a:avLst/>
          </a:prstGeom>
          <a:ln w="19050">
            <a:solidFill>
              <a:srgbClr val="A406DD"/>
            </a:solidFill>
          </a:ln>
        </p:spPr>
      </p:pic>
      <p:pic>
        <p:nvPicPr>
          <p:cNvPr id="4" name="Picture 3">
            <a:extLst>
              <a:ext uri="{FF2B5EF4-FFF2-40B4-BE49-F238E27FC236}">
                <a16:creationId xmlns:a16="http://schemas.microsoft.com/office/drawing/2014/main" id="{53E7F7CF-D0BE-438F-820F-6227B3D2713F}"/>
              </a:ext>
            </a:extLst>
          </p:cNvPr>
          <p:cNvPicPr>
            <a:picLocks noChangeAspect="1"/>
          </p:cNvPicPr>
          <p:nvPr/>
        </p:nvPicPr>
        <p:blipFill>
          <a:blip r:embed="rId5"/>
          <a:stretch>
            <a:fillRect/>
          </a:stretch>
        </p:blipFill>
        <p:spPr>
          <a:xfrm>
            <a:off x="5439576" y="2743205"/>
            <a:ext cx="5228424" cy="2100919"/>
          </a:xfrm>
          <a:prstGeom prst="rect">
            <a:avLst/>
          </a:prstGeom>
        </p:spPr>
      </p:pic>
      <p:sp>
        <p:nvSpPr>
          <p:cNvPr id="11" name="Arrow: Right 10">
            <a:extLst>
              <a:ext uri="{FF2B5EF4-FFF2-40B4-BE49-F238E27FC236}">
                <a16:creationId xmlns:a16="http://schemas.microsoft.com/office/drawing/2014/main" id="{EA95A9B4-EDB1-4F00-B434-F836A7173264}"/>
              </a:ext>
            </a:extLst>
          </p:cNvPr>
          <p:cNvSpPr/>
          <p:nvPr/>
        </p:nvSpPr>
        <p:spPr>
          <a:xfrm rot="16200000">
            <a:off x="8140700" y="4751361"/>
            <a:ext cx="387350" cy="63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E1E338-7325-434C-A8EF-EF3A685435E0}"/>
              </a:ext>
            </a:extLst>
          </p:cNvPr>
          <p:cNvSpPr txBox="1"/>
          <p:nvPr/>
        </p:nvSpPr>
        <p:spPr>
          <a:xfrm>
            <a:off x="8229600" y="5067300"/>
            <a:ext cx="1301750" cy="338554"/>
          </a:xfrm>
          <a:prstGeom prst="rect">
            <a:avLst/>
          </a:prstGeom>
          <a:solidFill>
            <a:schemeClr val="bg1"/>
          </a:solidFill>
          <a:ln w="19050">
            <a:solidFill>
              <a:schemeClr val="bg1"/>
            </a:solidFill>
          </a:ln>
        </p:spPr>
        <p:txBody>
          <a:bodyPr wrap="square" rtlCol="0">
            <a:spAutoFit/>
          </a:bodyPr>
          <a:lstStyle/>
          <a:p>
            <a:pPr algn="ctr"/>
            <a:r>
              <a:rPr lang="en-US" sz="800" b="1" dirty="0"/>
              <a:t>What if I had a variant here?</a:t>
            </a:r>
          </a:p>
        </p:txBody>
      </p:sp>
      <p:sp>
        <p:nvSpPr>
          <p:cNvPr id="13" name="Rectangle 12">
            <a:extLst>
              <a:ext uri="{FF2B5EF4-FFF2-40B4-BE49-F238E27FC236}">
                <a16:creationId xmlns:a16="http://schemas.microsoft.com/office/drawing/2014/main" id="{01B95CBF-6B86-4A62-9F66-E93F6117C91C}"/>
              </a:ext>
            </a:extLst>
          </p:cNvPr>
          <p:cNvSpPr/>
          <p:nvPr/>
        </p:nvSpPr>
        <p:spPr>
          <a:xfrm>
            <a:off x="7473950" y="1593855"/>
            <a:ext cx="3143250" cy="149539"/>
          </a:xfrm>
          <a:prstGeom prst="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A3C918-190B-9248-8232-F54024DD6E40}"/>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sp>
        <p:nvSpPr>
          <p:cNvPr id="7" name="TextBox 6">
            <a:extLst>
              <a:ext uri="{FF2B5EF4-FFF2-40B4-BE49-F238E27FC236}">
                <a16:creationId xmlns:a16="http://schemas.microsoft.com/office/drawing/2014/main" id="{2C139C05-7012-755D-2BF2-9F7AF57EAD89}"/>
              </a:ext>
            </a:extLst>
          </p:cNvPr>
          <p:cNvSpPr txBox="1"/>
          <p:nvPr/>
        </p:nvSpPr>
        <p:spPr>
          <a:xfrm>
            <a:off x="10595811" y="4186989"/>
            <a:ext cx="1179094" cy="338554"/>
          </a:xfrm>
          <a:prstGeom prst="rect">
            <a:avLst/>
          </a:prstGeom>
          <a:solidFill>
            <a:schemeClr val="bg1"/>
          </a:solidFill>
          <a:ln w="19050">
            <a:solidFill>
              <a:schemeClr val="bg1"/>
            </a:solidFill>
          </a:ln>
        </p:spPr>
        <p:txBody>
          <a:bodyPr wrap="square" rtlCol="0">
            <a:spAutoFit/>
          </a:bodyPr>
          <a:lstStyle/>
          <a:p>
            <a:pPr algn="ctr"/>
            <a:r>
              <a:rPr lang="en-US" sz="800" b="1" dirty="0"/>
              <a:t>https://gtexportal.org/home/</a:t>
            </a:r>
          </a:p>
        </p:txBody>
      </p:sp>
    </p:spTree>
    <p:custDataLst>
      <p:tags r:id="rId1"/>
    </p:custDataLst>
    <p:extLst>
      <p:ext uri="{BB962C8B-B14F-4D97-AF65-F5344CB8AC3E}">
        <p14:creationId xmlns:p14="http://schemas.microsoft.com/office/powerpoint/2010/main" val="30892628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A8C5-5AA1-4FD7-9478-586C38951C71}"/>
              </a:ext>
            </a:extLst>
          </p:cNvPr>
          <p:cNvSpPr>
            <a:spLocks noGrp="1"/>
          </p:cNvSpPr>
          <p:nvPr>
            <p:ph type="title"/>
          </p:nvPr>
        </p:nvSpPr>
        <p:spPr/>
        <p:txBody>
          <a:bodyPr/>
          <a:lstStyle/>
          <a:p>
            <a:r>
              <a:rPr lang="en-US" dirty="0"/>
              <a:t>One quick story…</a:t>
            </a:r>
          </a:p>
        </p:txBody>
      </p:sp>
      <p:pic>
        <p:nvPicPr>
          <p:cNvPr id="13314" name="Picture 2" descr="Hyperferritinemia-cataract syndrome: MedlinePlus Genetics">
            <a:extLst>
              <a:ext uri="{FF2B5EF4-FFF2-40B4-BE49-F238E27FC236}">
                <a16:creationId xmlns:a16="http://schemas.microsoft.com/office/drawing/2014/main" id="{79EBF12F-4319-4208-A786-C4657DBE6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764" y="1493943"/>
            <a:ext cx="3093952" cy="247516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Graphic 5" descr="Man with solid fill">
            <a:extLst>
              <a:ext uri="{FF2B5EF4-FFF2-40B4-BE49-F238E27FC236}">
                <a16:creationId xmlns:a16="http://schemas.microsoft.com/office/drawing/2014/main" id="{E18EC5BD-AC3E-4871-8083-A59472066F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8324" y="4441375"/>
            <a:ext cx="1262935" cy="1262935"/>
          </a:xfrm>
          <a:prstGeom prst="rect">
            <a:avLst/>
          </a:prstGeom>
        </p:spPr>
      </p:pic>
      <p:pic>
        <p:nvPicPr>
          <p:cNvPr id="8" name="Graphic 7" descr="Doctor female with solid fill">
            <a:extLst>
              <a:ext uri="{FF2B5EF4-FFF2-40B4-BE49-F238E27FC236}">
                <a16:creationId xmlns:a16="http://schemas.microsoft.com/office/drawing/2014/main" id="{96DD11EB-E429-4E88-B895-246842A3F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07397" y="4441369"/>
            <a:ext cx="1262936" cy="1262936"/>
          </a:xfrm>
          <a:prstGeom prst="rect">
            <a:avLst/>
          </a:prstGeom>
        </p:spPr>
      </p:pic>
      <p:sp>
        <p:nvSpPr>
          <p:cNvPr id="9" name="Arrow: Right 8">
            <a:extLst>
              <a:ext uri="{FF2B5EF4-FFF2-40B4-BE49-F238E27FC236}">
                <a16:creationId xmlns:a16="http://schemas.microsoft.com/office/drawing/2014/main" id="{BA3AB961-2506-4952-BFBA-74BEBC796B49}"/>
              </a:ext>
            </a:extLst>
          </p:cNvPr>
          <p:cNvSpPr/>
          <p:nvPr/>
        </p:nvSpPr>
        <p:spPr>
          <a:xfrm>
            <a:off x="2860570" y="4942213"/>
            <a:ext cx="707170" cy="2612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1A733D-1835-46A8-A075-69C54FE95844}"/>
              </a:ext>
            </a:extLst>
          </p:cNvPr>
          <p:cNvSpPr txBox="1"/>
          <p:nvPr/>
        </p:nvSpPr>
        <p:spPr>
          <a:xfrm>
            <a:off x="5533292" y="1838853"/>
            <a:ext cx="4475896" cy="830997"/>
          </a:xfrm>
          <a:prstGeom prst="rect">
            <a:avLst/>
          </a:prstGeom>
          <a:solidFill>
            <a:schemeClr val="bg1"/>
          </a:solidFill>
          <a:ln w="19050">
            <a:solidFill>
              <a:schemeClr val="bg1"/>
            </a:solidFill>
          </a:ln>
        </p:spPr>
        <p:txBody>
          <a:bodyPr wrap="square" rtlCol="0">
            <a:spAutoFit/>
          </a:bodyPr>
          <a:lstStyle/>
          <a:p>
            <a:pPr algn="ctr"/>
            <a:r>
              <a:rPr lang="en-US" sz="1600" b="1" dirty="0"/>
              <a:t>“ You have a pathogenic mutation in </a:t>
            </a:r>
            <a:r>
              <a:rPr lang="en-US" sz="1600" b="1" i="1" dirty="0"/>
              <a:t>HFE</a:t>
            </a:r>
            <a:r>
              <a:rPr lang="en-US" sz="1600" b="1" dirty="0"/>
              <a:t> which is responsible for autosomal dominant hemochromatosis”</a:t>
            </a:r>
          </a:p>
        </p:txBody>
      </p:sp>
      <p:pic>
        <p:nvPicPr>
          <p:cNvPr id="12" name="Picture 11">
            <a:extLst>
              <a:ext uri="{FF2B5EF4-FFF2-40B4-BE49-F238E27FC236}">
                <a16:creationId xmlns:a16="http://schemas.microsoft.com/office/drawing/2014/main" id="{962AD5E3-376B-4AD4-A919-E12DA5B1A110}"/>
              </a:ext>
            </a:extLst>
          </p:cNvPr>
          <p:cNvPicPr>
            <a:picLocks noChangeAspect="1"/>
          </p:cNvPicPr>
          <p:nvPr/>
        </p:nvPicPr>
        <p:blipFill>
          <a:blip r:embed="rId8"/>
          <a:stretch>
            <a:fillRect/>
          </a:stretch>
        </p:blipFill>
        <p:spPr>
          <a:xfrm>
            <a:off x="5448515" y="3003287"/>
            <a:ext cx="4863403" cy="246349"/>
          </a:xfrm>
          <a:prstGeom prst="rect">
            <a:avLst/>
          </a:prstGeom>
          <a:ln w="9525">
            <a:solidFill>
              <a:schemeClr val="tx1"/>
            </a:solidFill>
          </a:ln>
        </p:spPr>
      </p:pic>
      <p:sp>
        <p:nvSpPr>
          <p:cNvPr id="13" name="Arrow: Down 12">
            <a:extLst>
              <a:ext uri="{FF2B5EF4-FFF2-40B4-BE49-F238E27FC236}">
                <a16:creationId xmlns:a16="http://schemas.microsoft.com/office/drawing/2014/main" id="{792BA9AE-3546-4F24-B5C7-7E6814F1A7C2}"/>
              </a:ext>
            </a:extLst>
          </p:cNvPr>
          <p:cNvSpPr/>
          <p:nvPr/>
        </p:nvSpPr>
        <p:spPr>
          <a:xfrm>
            <a:off x="5895038" y="3249631"/>
            <a:ext cx="200967" cy="71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E57288-C9EE-4DD3-AC43-9DAC3AB4FB17}"/>
              </a:ext>
            </a:extLst>
          </p:cNvPr>
          <p:cNvSpPr txBox="1"/>
          <p:nvPr/>
        </p:nvSpPr>
        <p:spPr>
          <a:xfrm>
            <a:off x="5673974" y="4230361"/>
            <a:ext cx="4431323" cy="577081"/>
          </a:xfrm>
          <a:prstGeom prst="rect">
            <a:avLst/>
          </a:prstGeom>
          <a:solidFill>
            <a:schemeClr val="bg1"/>
          </a:solidFill>
          <a:ln w="19050">
            <a:solidFill>
              <a:schemeClr val="tx1"/>
            </a:solidFill>
          </a:ln>
        </p:spPr>
        <p:txBody>
          <a:bodyPr wrap="square" rtlCol="0">
            <a:spAutoFit/>
          </a:bodyPr>
          <a:lstStyle/>
          <a:p>
            <a:pPr algn="ctr"/>
            <a:r>
              <a:rPr lang="en-US" sz="1050" b="1" dirty="0"/>
              <a:t>H63D is considered to be the “minor” variant, which seldom causes significant iron overload, even when it is present in compound heterozygosity with C282Y. </a:t>
            </a:r>
          </a:p>
        </p:txBody>
      </p:sp>
      <p:sp>
        <p:nvSpPr>
          <p:cNvPr id="15" name="TextBox 14">
            <a:extLst>
              <a:ext uri="{FF2B5EF4-FFF2-40B4-BE49-F238E27FC236}">
                <a16:creationId xmlns:a16="http://schemas.microsoft.com/office/drawing/2014/main" id="{051CD1CE-FB17-4FA1-A6B7-5F91AC7CE871}"/>
              </a:ext>
            </a:extLst>
          </p:cNvPr>
          <p:cNvSpPr txBox="1"/>
          <p:nvPr/>
        </p:nvSpPr>
        <p:spPr>
          <a:xfrm>
            <a:off x="6819486" y="5003410"/>
            <a:ext cx="2229131" cy="400110"/>
          </a:xfrm>
          <a:prstGeom prst="rect">
            <a:avLst/>
          </a:prstGeom>
          <a:solidFill>
            <a:schemeClr val="bg1"/>
          </a:solidFill>
          <a:ln w="19050">
            <a:noFill/>
          </a:ln>
        </p:spPr>
        <p:txBody>
          <a:bodyPr wrap="square" rtlCol="0">
            <a:spAutoFit/>
          </a:bodyPr>
          <a:lstStyle/>
          <a:p>
            <a:pPr algn="ctr"/>
            <a:r>
              <a:rPr lang="en-US" sz="2000" b="1" dirty="0"/>
              <a:t>“RISK ALLELE”</a:t>
            </a:r>
          </a:p>
        </p:txBody>
      </p:sp>
    </p:spTree>
    <p:custDataLst>
      <p:tags r:id="rId1"/>
    </p:custDataLst>
    <p:extLst>
      <p:ext uri="{BB962C8B-B14F-4D97-AF65-F5344CB8AC3E}">
        <p14:creationId xmlns:p14="http://schemas.microsoft.com/office/powerpoint/2010/main" val="191036502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3"/>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2317750"/>
            <a:ext cx="3979147" cy="1612900"/>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C5408E-7227-4C5D-9837-37CBD25871DF}"/>
              </a:ext>
            </a:extLst>
          </p:cNvPr>
          <p:cNvPicPr>
            <a:picLocks noChangeAspect="1"/>
          </p:cNvPicPr>
          <p:nvPr/>
        </p:nvPicPr>
        <p:blipFill rotWithShape="1">
          <a:blip r:embed="rId4"/>
          <a:srcRect l="1334" r="1057"/>
          <a:stretch/>
        </p:blipFill>
        <p:spPr>
          <a:xfrm>
            <a:off x="5624851" y="1445771"/>
            <a:ext cx="4922520" cy="1105108"/>
          </a:xfrm>
          <a:prstGeom prst="rect">
            <a:avLst/>
          </a:prstGeom>
        </p:spPr>
      </p:pic>
      <p:sp>
        <p:nvSpPr>
          <p:cNvPr id="3" name="TextBox 2">
            <a:extLst>
              <a:ext uri="{FF2B5EF4-FFF2-40B4-BE49-F238E27FC236}">
                <a16:creationId xmlns:a16="http://schemas.microsoft.com/office/drawing/2014/main" id="{F79424EE-546F-0C60-5A25-EB5DAF37DC50}"/>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spTree>
    <p:custDataLst>
      <p:tags r:id="rId1"/>
    </p:custDataLst>
    <p:extLst>
      <p:ext uri="{BB962C8B-B14F-4D97-AF65-F5344CB8AC3E}">
        <p14:creationId xmlns:p14="http://schemas.microsoft.com/office/powerpoint/2010/main" val="523094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3"/>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2317750"/>
            <a:ext cx="3979147" cy="1612900"/>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61C69D-EAFA-2BF1-9663-807DB8D9B463}"/>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sp>
        <p:nvSpPr>
          <p:cNvPr id="10" name="AutoShape 2" descr="5′ splice site GC&gt;GT and GT&gt;GC variants differ markedly in terms of their  functionality and pathogenicity - Lin - 2020 - Human Mutation - Wiley  Online Library">
            <a:extLst>
              <a:ext uri="{FF2B5EF4-FFF2-40B4-BE49-F238E27FC236}">
                <a16:creationId xmlns:a16="http://schemas.microsoft.com/office/drawing/2014/main" id="{EF746128-1320-E72B-01A5-E83B335DDD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74E6777-1E9B-906B-39C9-4CA1304AD325}"/>
              </a:ext>
            </a:extLst>
          </p:cNvPr>
          <p:cNvPicPr>
            <a:picLocks noChangeAspect="1"/>
          </p:cNvPicPr>
          <p:nvPr/>
        </p:nvPicPr>
        <p:blipFill>
          <a:blip r:embed="rId4"/>
          <a:stretch>
            <a:fillRect/>
          </a:stretch>
        </p:blipFill>
        <p:spPr>
          <a:xfrm>
            <a:off x="5997954" y="685800"/>
            <a:ext cx="5389733" cy="3752394"/>
          </a:xfrm>
          <a:prstGeom prst="rect">
            <a:avLst/>
          </a:prstGeom>
        </p:spPr>
      </p:pic>
      <p:sp>
        <p:nvSpPr>
          <p:cNvPr id="14" name="TextBox 13">
            <a:extLst>
              <a:ext uri="{FF2B5EF4-FFF2-40B4-BE49-F238E27FC236}">
                <a16:creationId xmlns:a16="http://schemas.microsoft.com/office/drawing/2014/main" id="{2390D2DB-CAE5-B407-218B-3783135F4D31}"/>
              </a:ext>
            </a:extLst>
          </p:cNvPr>
          <p:cNvSpPr txBox="1"/>
          <p:nvPr/>
        </p:nvSpPr>
        <p:spPr>
          <a:xfrm>
            <a:off x="6096000" y="4756484"/>
            <a:ext cx="5389733" cy="215444"/>
          </a:xfrm>
          <a:prstGeom prst="rect">
            <a:avLst/>
          </a:prstGeom>
          <a:solidFill>
            <a:schemeClr val="bg1"/>
          </a:solidFill>
          <a:ln w="19050">
            <a:solidFill>
              <a:schemeClr val="bg1"/>
            </a:solidFill>
          </a:ln>
        </p:spPr>
        <p:txBody>
          <a:bodyPr wrap="square" rtlCol="0">
            <a:spAutoFit/>
          </a:bodyPr>
          <a:lstStyle/>
          <a:p>
            <a:r>
              <a:rPr lang="en-US" sz="800" b="0" i="0" u="none" strike="noStrike" dirty="0">
                <a:solidFill>
                  <a:srgbClr val="282828"/>
                </a:solidFill>
                <a:effectLst/>
                <a:latin typeface="MuseoSans"/>
                <a:hlinkClick r:id="rId5"/>
              </a:rPr>
              <a:t>https://doi.org/10.3389/fgene.2021.689892</a:t>
            </a:r>
            <a:endParaRPr lang="en-US" sz="800" b="1" dirty="0"/>
          </a:p>
        </p:txBody>
      </p:sp>
    </p:spTree>
    <p:custDataLst>
      <p:tags r:id="rId1"/>
    </p:custDataLst>
    <p:extLst>
      <p:ext uri="{BB962C8B-B14F-4D97-AF65-F5344CB8AC3E}">
        <p14:creationId xmlns:p14="http://schemas.microsoft.com/office/powerpoint/2010/main" val="232528015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4"/>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2317750"/>
            <a:ext cx="3979147" cy="1612900"/>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1084D-D1FF-450C-BAE7-321A59339048}"/>
              </a:ext>
            </a:extLst>
          </p:cNvPr>
          <p:cNvSpPr/>
          <p:nvPr/>
        </p:nvSpPr>
        <p:spPr>
          <a:xfrm>
            <a:off x="2004382" y="2317750"/>
            <a:ext cx="3620473" cy="158750"/>
          </a:xfrm>
          <a:prstGeom prst="rect">
            <a:avLst/>
          </a:prstGeom>
          <a:noFill/>
          <a:ln>
            <a:solidFill>
              <a:srgbClr val="FF732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B68907-0BB8-E980-D8EE-D5E0BD5E2821}"/>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pic>
        <p:nvPicPr>
          <p:cNvPr id="9" name="Picture 8">
            <a:extLst>
              <a:ext uri="{FF2B5EF4-FFF2-40B4-BE49-F238E27FC236}">
                <a16:creationId xmlns:a16="http://schemas.microsoft.com/office/drawing/2014/main" id="{460CDD32-79B2-76FB-5DBA-F0E934BEC043}"/>
              </a:ext>
            </a:extLst>
          </p:cNvPr>
          <p:cNvPicPr>
            <a:picLocks noChangeAspect="1"/>
          </p:cNvPicPr>
          <p:nvPr/>
        </p:nvPicPr>
        <p:blipFill>
          <a:blip r:embed="rId5"/>
          <a:stretch>
            <a:fillRect/>
          </a:stretch>
        </p:blipFill>
        <p:spPr>
          <a:xfrm>
            <a:off x="5997954" y="685800"/>
            <a:ext cx="5389733" cy="3752394"/>
          </a:xfrm>
          <a:prstGeom prst="rect">
            <a:avLst/>
          </a:prstGeom>
        </p:spPr>
      </p:pic>
      <p:sp>
        <p:nvSpPr>
          <p:cNvPr id="12" name="TextBox 11">
            <a:extLst>
              <a:ext uri="{FF2B5EF4-FFF2-40B4-BE49-F238E27FC236}">
                <a16:creationId xmlns:a16="http://schemas.microsoft.com/office/drawing/2014/main" id="{1D1AA40B-8501-8B67-59F2-DA70555B89E2}"/>
              </a:ext>
            </a:extLst>
          </p:cNvPr>
          <p:cNvSpPr txBox="1"/>
          <p:nvPr/>
        </p:nvSpPr>
        <p:spPr>
          <a:xfrm>
            <a:off x="6096000" y="4756484"/>
            <a:ext cx="5389733" cy="215444"/>
          </a:xfrm>
          <a:prstGeom prst="rect">
            <a:avLst/>
          </a:prstGeom>
          <a:solidFill>
            <a:schemeClr val="bg1"/>
          </a:solidFill>
          <a:ln w="19050">
            <a:solidFill>
              <a:schemeClr val="bg1"/>
            </a:solidFill>
          </a:ln>
        </p:spPr>
        <p:txBody>
          <a:bodyPr wrap="square" rtlCol="0">
            <a:spAutoFit/>
          </a:bodyPr>
          <a:lstStyle/>
          <a:p>
            <a:r>
              <a:rPr lang="en-US" sz="800" b="0" i="0" u="none" strike="noStrike" dirty="0">
                <a:solidFill>
                  <a:srgbClr val="282828"/>
                </a:solidFill>
                <a:effectLst/>
                <a:latin typeface="MuseoSans"/>
                <a:hlinkClick r:id="rId6"/>
              </a:rPr>
              <a:t>https://doi.org/10.3389/fgene.2021.689892</a:t>
            </a:r>
            <a:endParaRPr lang="en-US" sz="800" b="1" dirty="0"/>
          </a:p>
        </p:txBody>
      </p:sp>
    </p:spTree>
    <p:custDataLst>
      <p:tags r:id="rId1"/>
    </p:custDataLst>
    <p:extLst>
      <p:ext uri="{BB962C8B-B14F-4D97-AF65-F5344CB8AC3E}">
        <p14:creationId xmlns:p14="http://schemas.microsoft.com/office/powerpoint/2010/main" val="4153528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7345-6009-4044-B15E-743A7F558B87}"/>
              </a:ext>
            </a:extLst>
          </p:cNvPr>
          <p:cNvSpPr>
            <a:spLocks noGrp="1"/>
          </p:cNvSpPr>
          <p:nvPr>
            <p:ph type="title"/>
          </p:nvPr>
        </p:nvSpPr>
        <p:spPr/>
        <p:txBody>
          <a:bodyPr/>
          <a:lstStyle/>
          <a:p>
            <a:r>
              <a:rPr lang="en-US" dirty="0"/>
              <a:t>PVS1- How to investigate if LOF is a `known mechanism of disease`</a:t>
            </a:r>
          </a:p>
        </p:txBody>
      </p:sp>
      <p:pic>
        <p:nvPicPr>
          <p:cNvPr id="5" name="Picture 4">
            <a:extLst>
              <a:ext uri="{FF2B5EF4-FFF2-40B4-BE49-F238E27FC236}">
                <a16:creationId xmlns:a16="http://schemas.microsoft.com/office/drawing/2014/main" id="{F7361439-5389-4207-8188-60104767D0B8}"/>
              </a:ext>
            </a:extLst>
          </p:cNvPr>
          <p:cNvPicPr>
            <a:picLocks noChangeAspect="1"/>
          </p:cNvPicPr>
          <p:nvPr/>
        </p:nvPicPr>
        <p:blipFill>
          <a:blip r:embed="rId4"/>
          <a:stretch>
            <a:fillRect/>
          </a:stretch>
        </p:blipFill>
        <p:spPr>
          <a:xfrm>
            <a:off x="1524005" y="1371605"/>
            <a:ext cx="4100851" cy="4752869"/>
          </a:xfrm>
          <a:prstGeom prst="rect">
            <a:avLst/>
          </a:prstGeom>
        </p:spPr>
      </p:pic>
      <p:sp>
        <p:nvSpPr>
          <p:cNvPr id="6" name="Rectangle: Rounded Corners 5">
            <a:extLst>
              <a:ext uri="{FF2B5EF4-FFF2-40B4-BE49-F238E27FC236}">
                <a16:creationId xmlns:a16="http://schemas.microsoft.com/office/drawing/2014/main" id="{529B3FC3-F331-4B1F-B9D1-98E48AC97C6E}"/>
              </a:ext>
            </a:extLst>
          </p:cNvPr>
          <p:cNvSpPr/>
          <p:nvPr/>
        </p:nvSpPr>
        <p:spPr>
          <a:xfrm>
            <a:off x="1524005" y="2317750"/>
            <a:ext cx="3979147" cy="1612900"/>
          </a:xfrm>
          <a:prstGeom prst="roundRect">
            <a:avLst/>
          </a:prstGeom>
          <a:noFill/>
          <a:ln>
            <a:solidFill>
              <a:schemeClr val="accent3">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1084D-D1FF-450C-BAE7-321A59339048}"/>
              </a:ext>
            </a:extLst>
          </p:cNvPr>
          <p:cNvSpPr/>
          <p:nvPr/>
        </p:nvSpPr>
        <p:spPr>
          <a:xfrm>
            <a:off x="2004382" y="2317750"/>
            <a:ext cx="3620473" cy="158750"/>
          </a:xfrm>
          <a:prstGeom prst="rect">
            <a:avLst/>
          </a:prstGeom>
          <a:noFill/>
          <a:ln>
            <a:solidFill>
              <a:srgbClr val="FF732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417C24-0AFD-2092-4F11-B650E9C680CC}"/>
              </a:ext>
            </a:extLst>
          </p:cNvPr>
          <p:cNvSpPr txBox="1"/>
          <p:nvPr/>
        </p:nvSpPr>
        <p:spPr>
          <a:xfrm>
            <a:off x="144494" y="3609473"/>
            <a:ext cx="1251169" cy="707886"/>
          </a:xfrm>
          <a:prstGeom prst="rect">
            <a:avLst/>
          </a:prstGeom>
          <a:solidFill>
            <a:schemeClr val="bg1"/>
          </a:solidFill>
          <a:ln w="19050">
            <a:solidFill>
              <a:schemeClr val="bg1"/>
            </a:solidFill>
          </a:ln>
        </p:spPr>
        <p:txBody>
          <a:bodyPr wrap="square" rtlCol="0">
            <a:spAutoFit/>
          </a:bodyPr>
          <a:lstStyle/>
          <a:p>
            <a:pPr algn="ctr"/>
            <a:r>
              <a:rPr lang="en-US" sz="800" b="1" dirty="0"/>
              <a:t>https://www.clinicalgenome.org/site/assets/files/3677/clingen_variant-curation_sopv1.pdf</a:t>
            </a:r>
          </a:p>
        </p:txBody>
      </p:sp>
      <p:pic>
        <p:nvPicPr>
          <p:cNvPr id="8" name="Picture 7">
            <a:extLst>
              <a:ext uri="{FF2B5EF4-FFF2-40B4-BE49-F238E27FC236}">
                <a16:creationId xmlns:a16="http://schemas.microsoft.com/office/drawing/2014/main" id="{B707EB8F-8D0D-D0E0-5BAA-8574196903FD}"/>
              </a:ext>
            </a:extLst>
          </p:cNvPr>
          <p:cNvPicPr>
            <a:picLocks noChangeAspect="1"/>
          </p:cNvPicPr>
          <p:nvPr/>
        </p:nvPicPr>
        <p:blipFill>
          <a:blip r:embed="rId5"/>
          <a:stretch>
            <a:fillRect/>
          </a:stretch>
        </p:blipFill>
        <p:spPr>
          <a:xfrm>
            <a:off x="5997954" y="685800"/>
            <a:ext cx="5389733" cy="3752394"/>
          </a:xfrm>
          <a:prstGeom prst="rect">
            <a:avLst/>
          </a:prstGeom>
        </p:spPr>
      </p:pic>
      <p:sp>
        <p:nvSpPr>
          <p:cNvPr id="9" name="TextBox 8">
            <a:extLst>
              <a:ext uri="{FF2B5EF4-FFF2-40B4-BE49-F238E27FC236}">
                <a16:creationId xmlns:a16="http://schemas.microsoft.com/office/drawing/2014/main" id="{EBE94777-13F1-63AD-350D-333FD801A358}"/>
              </a:ext>
            </a:extLst>
          </p:cNvPr>
          <p:cNvSpPr txBox="1"/>
          <p:nvPr/>
        </p:nvSpPr>
        <p:spPr>
          <a:xfrm>
            <a:off x="6096000" y="4756484"/>
            <a:ext cx="5389733" cy="215444"/>
          </a:xfrm>
          <a:prstGeom prst="rect">
            <a:avLst/>
          </a:prstGeom>
          <a:solidFill>
            <a:schemeClr val="bg1"/>
          </a:solidFill>
          <a:ln w="19050">
            <a:solidFill>
              <a:schemeClr val="bg1"/>
            </a:solidFill>
          </a:ln>
        </p:spPr>
        <p:txBody>
          <a:bodyPr wrap="square" rtlCol="0">
            <a:spAutoFit/>
          </a:bodyPr>
          <a:lstStyle/>
          <a:p>
            <a:r>
              <a:rPr lang="en-US" sz="800" b="0" i="0" u="none" strike="noStrike" dirty="0">
                <a:solidFill>
                  <a:srgbClr val="282828"/>
                </a:solidFill>
                <a:effectLst/>
                <a:latin typeface="MuseoSans"/>
                <a:hlinkClick r:id="rId6"/>
              </a:rPr>
              <a:t>https://doi.org/10.3389/fgene.2021.689892</a:t>
            </a:r>
            <a:endParaRPr lang="en-US" sz="800" b="1" dirty="0"/>
          </a:p>
        </p:txBody>
      </p:sp>
    </p:spTree>
    <p:custDataLst>
      <p:tags r:id="rId1"/>
    </p:custDataLst>
    <p:extLst>
      <p:ext uri="{BB962C8B-B14F-4D97-AF65-F5344CB8AC3E}">
        <p14:creationId xmlns:p14="http://schemas.microsoft.com/office/powerpoint/2010/main" val="35220837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2787-2E4C-45B0-B2AB-FF560ED73BB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5D06778-BEBC-4A67-9342-114EEADADA28}"/>
              </a:ext>
            </a:extLst>
          </p:cNvPr>
          <p:cNvPicPr>
            <a:picLocks noChangeAspect="1"/>
          </p:cNvPicPr>
          <p:nvPr/>
        </p:nvPicPr>
        <p:blipFill rotWithShape="1">
          <a:blip r:embed="rId4"/>
          <a:srcRect b="9450"/>
          <a:stretch/>
        </p:blipFill>
        <p:spPr>
          <a:xfrm>
            <a:off x="1524000" y="-104753"/>
            <a:ext cx="6995772" cy="6209881"/>
          </a:xfrm>
          <a:prstGeom prst="rect">
            <a:avLst/>
          </a:prstGeom>
        </p:spPr>
      </p:pic>
      <p:sp>
        <p:nvSpPr>
          <p:cNvPr id="6" name="TextBox 5">
            <a:extLst>
              <a:ext uri="{FF2B5EF4-FFF2-40B4-BE49-F238E27FC236}">
                <a16:creationId xmlns:a16="http://schemas.microsoft.com/office/drawing/2014/main" id="{00D12D86-DF96-4E37-A12E-0F4662152FA9}"/>
              </a:ext>
            </a:extLst>
          </p:cNvPr>
          <p:cNvSpPr txBox="1"/>
          <p:nvPr/>
        </p:nvSpPr>
        <p:spPr>
          <a:xfrm>
            <a:off x="112295" y="4632127"/>
            <a:ext cx="1771242" cy="215444"/>
          </a:xfrm>
          <a:prstGeom prst="rect">
            <a:avLst/>
          </a:prstGeom>
          <a:noFill/>
          <a:ln w="19050">
            <a:solidFill>
              <a:schemeClr val="bg1"/>
            </a:solidFill>
          </a:ln>
        </p:spPr>
        <p:txBody>
          <a:bodyPr wrap="square" rtlCol="0">
            <a:spAutoFit/>
          </a:bodyPr>
          <a:lstStyle/>
          <a:p>
            <a:pPr algn="ctr"/>
            <a:r>
              <a:rPr lang="en-US" sz="800" dirty="0"/>
              <a:t>doi:10.1002/cphg.93</a:t>
            </a:r>
            <a:endParaRPr lang="en-US" sz="800" b="1" dirty="0"/>
          </a:p>
        </p:txBody>
      </p:sp>
      <p:sp>
        <p:nvSpPr>
          <p:cNvPr id="7" name="Rectangle 6">
            <a:extLst>
              <a:ext uri="{FF2B5EF4-FFF2-40B4-BE49-F238E27FC236}">
                <a16:creationId xmlns:a16="http://schemas.microsoft.com/office/drawing/2014/main" id="{ACFEF5C0-D26C-4139-8373-61C936BA46DC}"/>
              </a:ext>
            </a:extLst>
          </p:cNvPr>
          <p:cNvSpPr/>
          <p:nvPr/>
        </p:nvSpPr>
        <p:spPr>
          <a:xfrm>
            <a:off x="1714924" y="2196325"/>
            <a:ext cx="6621863" cy="271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D9311E-B2AD-48A5-87B3-4373B829835B}"/>
              </a:ext>
            </a:extLst>
          </p:cNvPr>
          <p:cNvSpPr/>
          <p:nvPr/>
        </p:nvSpPr>
        <p:spPr>
          <a:xfrm>
            <a:off x="1710959" y="2467630"/>
            <a:ext cx="6621863" cy="221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68C185-2637-4CD7-B196-3B50D7962CE9}"/>
              </a:ext>
            </a:extLst>
          </p:cNvPr>
          <p:cNvSpPr/>
          <p:nvPr/>
        </p:nvSpPr>
        <p:spPr>
          <a:xfrm>
            <a:off x="1710959" y="1541507"/>
            <a:ext cx="6621863" cy="271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7B939F-F6FC-483D-A343-6C872E6050B3}"/>
              </a:ext>
            </a:extLst>
          </p:cNvPr>
          <p:cNvSpPr/>
          <p:nvPr/>
        </p:nvSpPr>
        <p:spPr>
          <a:xfrm>
            <a:off x="1678110" y="1789367"/>
            <a:ext cx="6621863" cy="221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igure 2">
            <a:extLst>
              <a:ext uri="{FF2B5EF4-FFF2-40B4-BE49-F238E27FC236}">
                <a16:creationId xmlns:a16="http://schemas.microsoft.com/office/drawing/2014/main" id="{6F0454AD-DDE9-4F99-AA7A-0E15B41F1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961" y="1826716"/>
            <a:ext cx="2328043" cy="1976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78EA14-BD9D-4859-8CAC-DDAFDB8C9840}"/>
              </a:ext>
            </a:extLst>
          </p:cNvPr>
          <p:cNvSpPr txBox="1"/>
          <p:nvPr/>
        </p:nvSpPr>
        <p:spPr>
          <a:xfrm>
            <a:off x="8339956" y="3878664"/>
            <a:ext cx="2207464" cy="215444"/>
          </a:xfrm>
          <a:prstGeom prst="rect">
            <a:avLst/>
          </a:prstGeom>
          <a:solidFill>
            <a:schemeClr val="bg1"/>
          </a:solidFill>
          <a:ln w="19050">
            <a:noFill/>
          </a:ln>
        </p:spPr>
        <p:txBody>
          <a:bodyPr wrap="square" rtlCol="0">
            <a:spAutoFit/>
          </a:bodyPr>
          <a:lstStyle/>
          <a:p>
            <a:pPr algn="ctr"/>
            <a:r>
              <a:rPr lang="en-US" sz="800">
                <a:solidFill>
                  <a:srgbClr val="333333"/>
                </a:solidFill>
                <a:latin typeface="-apple-system"/>
              </a:rPr>
              <a:t>https://doi.org/10.1186/1750-1172-3-13</a:t>
            </a:r>
            <a:endParaRPr lang="en-US" sz="800" b="1" dirty="0"/>
          </a:p>
        </p:txBody>
      </p:sp>
    </p:spTree>
    <p:custDataLst>
      <p:tags r:id="rId1"/>
    </p:custDataLst>
    <p:extLst>
      <p:ext uri="{BB962C8B-B14F-4D97-AF65-F5344CB8AC3E}">
        <p14:creationId xmlns:p14="http://schemas.microsoft.com/office/powerpoint/2010/main" val="4052257623"/>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2C43-72D2-442B-B846-C7DCBB97E7D3}"/>
              </a:ext>
            </a:extLst>
          </p:cNvPr>
          <p:cNvSpPr>
            <a:spLocks noGrp="1"/>
          </p:cNvSpPr>
          <p:nvPr>
            <p:ph type="title"/>
          </p:nvPr>
        </p:nvSpPr>
        <p:spPr/>
        <p:txBody>
          <a:bodyPr/>
          <a:lstStyle/>
          <a:p>
            <a:r>
              <a:rPr lang="en-US" dirty="0"/>
              <a:t>PVS1- How to investigate if LOF is a `known mechanism of disease`</a:t>
            </a:r>
          </a:p>
        </p:txBody>
      </p:sp>
      <p:sp>
        <p:nvSpPr>
          <p:cNvPr id="3" name="Content Placeholder 2">
            <a:extLst>
              <a:ext uri="{FF2B5EF4-FFF2-40B4-BE49-F238E27FC236}">
                <a16:creationId xmlns:a16="http://schemas.microsoft.com/office/drawing/2014/main" id="{1F34F665-64C9-4A06-8AF0-75E66B30561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F2B6D7-B194-4D9B-9357-0FCA77A0BA50}"/>
              </a:ext>
            </a:extLst>
          </p:cNvPr>
          <p:cNvPicPr>
            <a:picLocks noChangeAspect="1"/>
          </p:cNvPicPr>
          <p:nvPr/>
        </p:nvPicPr>
        <p:blipFill>
          <a:blip r:embed="rId3"/>
          <a:stretch>
            <a:fillRect/>
          </a:stretch>
        </p:blipFill>
        <p:spPr>
          <a:xfrm>
            <a:off x="1745064" y="1547907"/>
            <a:ext cx="8701872" cy="4653364"/>
          </a:xfrm>
          <a:prstGeom prst="rect">
            <a:avLst/>
          </a:prstGeom>
        </p:spPr>
      </p:pic>
      <p:sp>
        <p:nvSpPr>
          <p:cNvPr id="4" name="TextBox 3">
            <a:extLst>
              <a:ext uri="{FF2B5EF4-FFF2-40B4-BE49-F238E27FC236}">
                <a16:creationId xmlns:a16="http://schemas.microsoft.com/office/drawing/2014/main" id="{8F6A7A0B-A67D-5B49-14D5-ED9B2153E0C4}"/>
              </a:ext>
            </a:extLst>
          </p:cNvPr>
          <p:cNvSpPr txBox="1"/>
          <p:nvPr/>
        </p:nvSpPr>
        <p:spPr>
          <a:xfrm>
            <a:off x="9801726" y="3136232"/>
            <a:ext cx="1957137" cy="253916"/>
          </a:xfrm>
          <a:prstGeom prst="rect">
            <a:avLst/>
          </a:prstGeom>
          <a:solidFill>
            <a:schemeClr val="bg1"/>
          </a:solidFill>
          <a:ln w="19050">
            <a:solidFill>
              <a:schemeClr val="bg1"/>
            </a:solidFill>
          </a:ln>
        </p:spPr>
        <p:txBody>
          <a:bodyPr wrap="square" rtlCol="0">
            <a:spAutoFit/>
          </a:bodyPr>
          <a:lstStyle/>
          <a:p>
            <a:pPr algn="ctr"/>
            <a:r>
              <a:rPr lang="en-US" sz="1050" b="1" dirty="0"/>
              <a:t>https://www.omim.org/</a:t>
            </a:r>
          </a:p>
        </p:txBody>
      </p:sp>
    </p:spTree>
    <p:custDataLst>
      <p:tags r:id="rId1"/>
    </p:custDataLst>
    <p:extLst>
      <p:ext uri="{BB962C8B-B14F-4D97-AF65-F5344CB8AC3E}">
        <p14:creationId xmlns:p14="http://schemas.microsoft.com/office/powerpoint/2010/main" val="1624459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2C43-72D2-442B-B846-C7DCBB97E7D3}"/>
              </a:ext>
            </a:extLst>
          </p:cNvPr>
          <p:cNvSpPr>
            <a:spLocks noGrp="1"/>
          </p:cNvSpPr>
          <p:nvPr>
            <p:ph type="title"/>
          </p:nvPr>
        </p:nvSpPr>
        <p:spPr/>
        <p:txBody>
          <a:bodyPr/>
          <a:lstStyle/>
          <a:p>
            <a:r>
              <a:rPr lang="en-US" dirty="0"/>
              <a:t>OMIM </a:t>
            </a:r>
            <a:r>
              <a:rPr lang="en-US" sz="2400" dirty="0"/>
              <a:t>- Online Mendelian Inheritance in Man® </a:t>
            </a:r>
            <a:endParaRPr lang="en-US" dirty="0"/>
          </a:p>
        </p:txBody>
      </p:sp>
      <p:sp>
        <p:nvSpPr>
          <p:cNvPr id="3" name="Content Placeholder 2">
            <a:extLst>
              <a:ext uri="{FF2B5EF4-FFF2-40B4-BE49-F238E27FC236}">
                <a16:creationId xmlns:a16="http://schemas.microsoft.com/office/drawing/2014/main" id="{1F34F665-64C9-4A06-8AF0-75E66B30561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F2B6D7-B194-4D9B-9357-0FCA77A0BA50}"/>
              </a:ext>
            </a:extLst>
          </p:cNvPr>
          <p:cNvPicPr>
            <a:picLocks noChangeAspect="1"/>
          </p:cNvPicPr>
          <p:nvPr/>
        </p:nvPicPr>
        <p:blipFill>
          <a:blip r:embed="rId3"/>
          <a:stretch>
            <a:fillRect/>
          </a:stretch>
        </p:blipFill>
        <p:spPr>
          <a:xfrm>
            <a:off x="1745064" y="1547907"/>
            <a:ext cx="8701872" cy="4653364"/>
          </a:xfrm>
          <a:prstGeom prst="rect">
            <a:avLst/>
          </a:prstGeom>
        </p:spPr>
      </p:pic>
      <p:sp>
        <p:nvSpPr>
          <p:cNvPr id="6" name="Rectangle 5">
            <a:extLst>
              <a:ext uri="{FF2B5EF4-FFF2-40B4-BE49-F238E27FC236}">
                <a16:creationId xmlns:a16="http://schemas.microsoft.com/office/drawing/2014/main" id="{35A62438-8C5F-4BCE-85CC-CE1FFE79B73D}"/>
              </a:ext>
            </a:extLst>
          </p:cNvPr>
          <p:cNvSpPr/>
          <p:nvPr/>
        </p:nvSpPr>
        <p:spPr>
          <a:xfrm>
            <a:off x="1848932" y="4747852"/>
            <a:ext cx="931117" cy="396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8C365AF-5DEA-4DBE-A655-A259F0E28C49}"/>
              </a:ext>
            </a:extLst>
          </p:cNvPr>
          <p:cNvSpPr/>
          <p:nvPr/>
        </p:nvSpPr>
        <p:spPr>
          <a:xfrm>
            <a:off x="1524005" y="4853354"/>
            <a:ext cx="324927" cy="2914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52BDC5-F7FF-FA1E-BE61-9BDC1B3EB40A}"/>
              </a:ext>
            </a:extLst>
          </p:cNvPr>
          <p:cNvSpPr txBox="1"/>
          <p:nvPr/>
        </p:nvSpPr>
        <p:spPr>
          <a:xfrm>
            <a:off x="9801726" y="3136232"/>
            <a:ext cx="1957137" cy="253916"/>
          </a:xfrm>
          <a:prstGeom prst="rect">
            <a:avLst/>
          </a:prstGeom>
          <a:solidFill>
            <a:schemeClr val="bg1"/>
          </a:solidFill>
          <a:ln w="19050">
            <a:solidFill>
              <a:schemeClr val="bg1"/>
            </a:solidFill>
          </a:ln>
        </p:spPr>
        <p:txBody>
          <a:bodyPr wrap="square" rtlCol="0">
            <a:spAutoFit/>
          </a:bodyPr>
          <a:lstStyle/>
          <a:p>
            <a:pPr algn="ctr"/>
            <a:r>
              <a:rPr lang="en-US" sz="1050" b="1" dirty="0"/>
              <a:t>https://www.omim.org/</a:t>
            </a:r>
          </a:p>
        </p:txBody>
      </p:sp>
    </p:spTree>
    <p:custDataLst>
      <p:tags r:id="rId1"/>
    </p:custDataLst>
    <p:extLst>
      <p:ext uri="{BB962C8B-B14F-4D97-AF65-F5344CB8AC3E}">
        <p14:creationId xmlns:p14="http://schemas.microsoft.com/office/powerpoint/2010/main" val="1568292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3B47-30A9-42E1-B7EB-E71D7C751011}"/>
              </a:ext>
            </a:extLst>
          </p:cNvPr>
          <p:cNvSpPr>
            <a:spLocks noGrp="1"/>
          </p:cNvSpPr>
          <p:nvPr>
            <p:ph type="title"/>
          </p:nvPr>
        </p:nvSpPr>
        <p:spPr>
          <a:xfrm>
            <a:off x="1775214" y="0"/>
            <a:ext cx="8892791" cy="1371600"/>
          </a:xfrm>
        </p:spPr>
        <p:txBody>
          <a:bodyPr/>
          <a:lstStyle/>
          <a:p>
            <a:r>
              <a:rPr lang="en-US" dirty="0"/>
              <a:t>OMIM - Online Mendelian Inheritance in Man® </a:t>
            </a:r>
          </a:p>
        </p:txBody>
      </p:sp>
      <p:sp>
        <p:nvSpPr>
          <p:cNvPr id="3" name="Content Placeholder 2">
            <a:extLst>
              <a:ext uri="{FF2B5EF4-FFF2-40B4-BE49-F238E27FC236}">
                <a16:creationId xmlns:a16="http://schemas.microsoft.com/office/drawing/2014/main" id="{F570D2C9-0B73-452C-90F7-879B4E573AF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63486D2-CCDD-4DFB-8DA8-30155B4A93CB}"/>
              </a:ext>
            </a:extLst>
          </p:cNvPr>
          <p:cNvPicPr>
            <a:picLocks noChangeAspect="1"/>
          </p:cNvPicPr>
          <p:nvPr/>
        </p:nvPicPr>
        <p:blipFill>
          <a:blip r:embed="rId3"/>
          <a:stretch>
            <a:fillRect/>
          </a:stretch>
        </p:blipFill>
        <p:spPr>
          <a:xfrm>
            <a:off x="2389449" y="1265813"/>
            <a:ext cx="6630622" cy="4863704"/>
          </a:xfrm>
          <a:prstGeom prst="rect">
            <a:avLst/>
          </a:prstGeom>
        </p:spPr>
      </p:pic>
      <p:sp>
        <p:nvSpPr>
          <p:cNvPr id="6" name="Rectangle 5">
            <a:extLst>
              <a:ext uri="{FF2B5EF4-FFF2-40B4-BE49-F238E27FC236}">
                <a16:creationId xmlns:a16="http://schemas.microsoft.com/office/drawing/2014/main" id="{09332BA0-87C2-43B3-8B23-15E0EC07ABF4}"/>
              </a:ext>
            </a:extLst>
          </p:cNvPr>
          <p:cNvSpPr/>
          <p:nvPr/>
        </p:nvSpPr>
        <p:spPr>
          <a:xfrm>
            <a:off x="5955324" y="1877487"/>
            <a:ext cx="673240" cy="425203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88D9FF01-D5CF-43D0-9C7C-E7615DE47DA5}"/>
              </a:ext>
            </a:extLst>
          </p:cNvPr>
          <p:cNvSpPr txBox="1">
            <a:spLocks/>
          </p:cNvSpPr>
          <p:nvPr/>
        </p:nvSpPr>
        <p:spPr bwMode="auto">
          <a:xfrm>
            <a:off x="6778616" y="4679035"/>
            <a:ext cx="3725135" cy="1279741"/>
          </a:xfrm>
          <a:prstGeom prst="rect">
            <a:avLst/>
          </a:prstGeom>
          <a:solidFill>
            <a:schemeClr val="bg1"/>
          </a:solidFill>
          <a:ln w="12700">
            <a:solidFill>
              <a:schemeClr val="tx1"/>
            </a:solidFill>
          </a:ln>
          <a:extLs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a:latin typeface="Arial" panose="020B0604020202020204" pitchFamily="34" charset="0"/>
              </a:rPr>
              <a:t>Most of the variants associated with the phenotype are Missense </a:t>
            </a:r>
            <a:endParaRPr lang="en-US" sz="2400" b="1" dirty="0"/>
          </a:p>
        </p:txBody>
      </p:sp>
      <p:sp>
        <p:nvSpPr>
          <p:cNvPr id="4" name="TextBox 3">
            <a:extLst>
              <a:ext uri="{FF2B5EF4-FFF2-40B4-BE49-F238E27FC236}">
                <a16:creationId xmlns:a16="http://schemas.microsoft.com/office/drawing/2014/main" id="{6977E432-C3B3-0942-D85E-122F38B2D446}"/>
              </a:ext>
            </a:extLst>
          </p:cNvPr>
          <p:cNvSpPr txBox="1"/>
          <p:nvPr/>
        </p:nvSpPr>
        <p:spPr>
          <a:xfrm>
            <a:off x="9801726" y="3136232"/>
            <a:ext cx="1957137" cy="253916"/>
          </a:xfrm>
          <a:prstGeom prst="rect">
            <a:avLst/>
          </a:prstGeom>
          <a:solidFill>
            <a:schemeClr val="bg1"/>
          </a:solidFill>
          <a:ln w="19050">
            <a:solidFill>
              <a:schemeClr val="bg1"/>
            </a:solidFill>
          </a:ln>
        </p:spPr>
        <p:txBody>
          <a:bodyPr wrap="square" rtlCol="0">
            <a:spAutoFit/>
          </a:bodyPr>
          <a:lstStyle/>
          <a:p>
            <a:pPr algn="ctr"/>
            <a:r>
              <a:rPr lang="en-US" sz="1050" b="1" dirty="0"/>
              <a:t>https://www.omim.org/</a:t>
            </a:r>
          </a:p>
        </p:txBody>
      </p:sp>
    </p:spTree>
    <p:custDataLst>
      <p:tags r:id="rId1"/>
    </p:custDataLst>
    <p:extLst>
      <p:ext uri="{BB962C8B-B14F-4D97-AF65-F5344CB8AC3E}">
        <p14:creationId xmlns:p14="http://schemas.microsoft.com/office/powerpoint/2010/main" val="36045307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C792E6-C5E8-44ED-859C-1433430046C7}"/>
              </a:ext>
            </a:extLst>
          </p:cNvPr>
          <p:cNvPicPr>
            <a:picLocks noChangeAspect="1"/>
          </p:cNvPicPr>
          <p:nvPr/>
        </p:nvPicPr>
        <p:blipFill>
          <a:blip r:embed="rId4"/>
          <a:stretch>
            <a:fillRect/>
          </a:stretch>
        </p:blipFill>
        <p:spPr>
          <a:xfrm>
            <a:off x="1524001" y="1594708"/>
            <a:ext cx="9003322" cy="3726816"/>
          </a:xfrm>
          <a:prstGeom prst="rect">
            <a:avLst/>
          </a:prstGeom>
        </p:spPr>
      </p:pic>
      <p:sp>
        <p:nvSpPr>
          <p:cNvPr id="2" name="Title 1">
            <a:extLst>
              <a:ext uri="{FF2B5EF4-FFF2-40B4-BE49-F238E27FC236}">
                <a16:creationId xmlns:a16="http://schemas.microsoft.com/office/drawing/2014/main" id="{F73386AB-1327-41DD-B4AD-3497A8B5A4B8}"/>
              </a:ext>
            </a:extLst>
          </p:cNvPr>
          <p:cNvSpPr>
            <a:spLocks noGrp="1"/>
          </p:cNvSpPr>
          <p:nvPr>
            <p:ph type="title"/>
          </p:nvPr>
        </p:nvSpPr>
        <p:spPr/>
        <p:txBody>
          <a:bodyPr/>
          <a:lstStyle/>
          <a:p>
            <a:r>
              <a:rPr lang="en-US" dirty="0" err="1"/>
              <a:t>ClinGen</a:t>
            </a:r>
            <a:r>
              <a:rPr lang="en-US" dirty="0"/>
              <a:t> </a:t>
            </a:r>
          </a:p>
        </p:txBody>
      </p:sp>
      <p:sp>
        <p:nvSpPr>
          <p:cNvPr id="7" name="Content Placeholder 2">
            <a:extLst>
              <a:ext uri="{FF2B5EF4-FFF2-40B4-BE49-F238E27FC236}">
                <a16:creationId xmlns:a16="http://schemas.microsoft.com/office/drawing/2014/main" id="{6D6BA8EA-ED03-45DE-ABED-071E4027D2B7}"/>
              </a:ext>
            </a:extLst>
          </p:cNvPr>
          <p:cNvSpPr txBox="1">
            <a:spLocks/>
          </p:cNvSpPr>
          <p:nvPr/>
        </p:nvSpPr>
        <p:spPr bwMode="auto">
          <a:xfrm>
            <a:off x="2729803" y="5321529"/>
            <a:ext cx="7717134" cy="1380727"/>
          </a:xfrm>
          <a:prstGeom prst="rect">
            <a:avLst/>
          </a:prstGeom>
          <a:solidFill>
            <a:schemeClr val="bg1"/>
          </a:solidFill>
          <a:ln w="12700">
            <a:solidFill>
              <a:schemeClr val="tx1"/>
            </a:solidFill>
          </a:ln>
          <a:extLs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600" dirty="0">
                <a:latin typeface="Arial" panose="020B0604020202020204" pitchFamily="34" charset="0"/>
              </a:rPr>
              <a:t>Noonan syndrome is believed to be caused </a:t>
            </a:r>
            <a:r>
              <a:rPr lang="en-US" sz="1600" b="1" dirty="0">
                <a:latin typeface="Arial" panose="020B0604020202020204" pitchFamily="34" charset="0"/>
              </a:rPr>
              <a:t>by gain-of-function </a:t>
            </a:r>
            <a:r>
              <a:rPr lang="en-US" sz="1600" dirty="0">
                <a:latin typeface="Arial" panose="020B0604020202020204" pitchFamily="34" charset="0"/>
              </a:rPr>
              <a:t>defects in </a:t>
            </a:r>
            <a:r>
              <a:rPr lang="en-US" sz="1600" i="1" dirty="0">
                <a:latin typeface="Arial" panose="020B0604020202020204" pitchFamily="34" charset="0"/>
              </a:rPr>
              <a:t>PTPN11 </a:t>
            </a:r>
            <a:r>
              <a:rPr lang="en-US" sz="1600" dirty="0">
                <a:latin typeface="Arial" panose="020B0604020202020204" pitchFamily="34" charset="0"/>
              </a:rPr>
              <a:t>(PMID:11992261), and LEOPARD syndrome is believed to be caused by </a:t>
            </a:r>
            <a:r>
              <a:rPr lang="en-US" sz="1600" b="1" dirty="0">
                <a:latin typeface="Arial" panose="020B0604020202020204" pitchFamily="34" charset="0"/>
              </a:rPr>
              <a:t>dominant-negative mechanisms </a:t>
            </a:r>
            <a:r>
              <a:rPr lang="en-US" sz="1600" dirty="0">
                <a:latin typeface="Arial" panose="020B0604020202020204" pitchFamily="34" charset="0"/>
              </a:rPr>
              <a:t>(PMID: 16358218). Evidence gathered for the haploinsufficiency rating for this gene is related to the metachondromatosis phenotype.</a:t>
            </a:r>
          </a:p>
        </p:txBody>
      </p:sp>
    </p:spTree>
    <p:custDataLst>
      <p:tags r:id="rId1"/>
    </p:custDataLst>
    <p:extLst>
      <p:ext uri="{BB962C8B-B14F-4D97-AF65-F5344CB8AC3E}">
        <p14:creationId xmlns:p14="http://schemas.microsoft.com/office/powerpoint/2010/main" val="3116601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C5CAB-5F56-4FF1-81C5-79E1CA1E068C}"/>
              </a:ext>
            </a:extLst>
          </p:cNvPr>
          <p:cNvPicPr>
            <a:picLocks noChangeAspect="1"/>
          </p:cNvPicPr>
          <p:nvPr/>
        </p:nvPicPr>
        <p:blipFill>
          <a:blip r:embed="rId4"/>
          <a:stretch>
            <a:fillRect/>
          </a:stretch>
        </p:blipFill>
        <p:spPr>
          <a:xfrm>
            <a:off x="2595074" y="0"/>
            <a:ext cx="7001852" cy="1552792"/>
          </a:xfrm>
          <a:prstGeom prst="rect">
            <a:avLst/>
          </a:prstGeom>
          <a:ln w="12700">
            <a:solidFill>
              <a:schemeClr val="tx1"/>
            </a:solidFill>
          </a:ln>
        </p:spPr>
      </p:pic>
      <p:sp>
        <p:nvSpPr>
          <p:cNvPr id="10" name="Title 1">
            <a:extLst>
              <a:ext uri="{FF2B5EF4-FFF2-40B4-BE49-F238E27FC236}">
                <a16:creationId xmlns:a16="http://schemas.microsoft.com/office/drawing/2014/main" id="{E5120024-3E61-404A-BCB7-B759C7057E1B}"/>
              </a:ext>
            </a:extLst>
          </p:cNvPr>
          <p:cNvSpPr txBox="1">
            <a:spLocks/>
          </p:cNvSpPr>
          <p:nvPr/>
        </p:nvSpPr>
        <p:spPr bwMode="auto">
          <a:xfrm>
            <a:off x="-1318114" y="717509"/>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PS1</a:t>
            </a:r>
          </a:p>
        </p:txBody>
      </p:sp>
      <p:sp>
        <p:nvSpPr>
          <p:cNvPr id="12" name="Rectangle 11">
            <a:extLst>
              <a:ext uri="{FF2B5EF4-FFF2-40B4-BE49-F238E27FC236}">
                <a16:creationId xmlns:a16="http://schemas.microsoft.com/office/drawing/2014/main" id="{5DD794F2-10A0-414B-96CE-2A12F96ABE54}"/>
              </a:ext>
            </a:extLst>
          </p:cNvPr>
          <p:cNvSpPr/>
          <p:nvPr/>
        </p:nvSpPr>
        <p:spPr>
          <a:xfrm>
            <a:off x="7766734" y="0"/>
            <a:ext cx="1002128" cy="15527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A82F97-AFBC-49C8-BE5F-97A170B37F21}"/>
              </a:ext>
            </a:extLst>
          </p:cNvPr>
          <p:cNvPicPr>
            <a:picLocks noChangeAspect="1"/>
          </p:cNvPicPr>
          <p:nvPr/>
        </p:nvPicPr>
        <p:blipFill rotWithShape="1">
          <a:blip r:embed="rId5"/>
          <a:srcRect b="34402"/>
          <a:stretch/>
        </p:blipFill>
        <p:spPr>
          <a:xfrm>
            <a:off x="2757026" y="2089109"/>
            <a:ext cx="6839905" cy="1137332"/>
          </a:xfrm>
          <a:prstGeom prst="rect">
            <a:avLst/>
          </a:prstGeom>
          <a:ln w="19050">
            <a:solidFill>
              <a:schemeClr val="tx1"/>
            </a:solidFill>
          </a:ln>
        </p:spPr>
      </p:pic>
      <p:pic>
        <p:nvPicPr>
          <p:cNvPr id="13" name="Picture 12">
            <a:extLst>
              <a:ext uri="{FF2B5EF4-FFF2-40B4-BE49-F238E27FC236}">
                <a16:creationId xmlns:a16="http://schemas.microsoft.com/office/drawing/2014/main" id="{336B54BD-4C63-4C9E-AD0C-5C3D8398B8FD}"/>
              </a:ext>
            </a:extLst>
          </p:cNvPr>
          <p:cNvPicPr>
            <a:picLocks noChangeAspect="1"/>
          </p:cNvPicPr>
          <p:nvPr/>
        </p:nvPicPr>
        <p:blipFill rotWithShape="1">
          <a:blip r:embed="rId6"/>
          <a:srcRect b="46044"/>
          <a:stretch/>
        </p:blipFill>
        <p:spPr>
          <a:xfrm>
            <a:off x="1582668" y="3343575"/>
            <a:ext cx="4925314" cy="2772050"/>
          </a:xfrm>
          <a:prstGeom prst="rect">
            <a:avLst/>
          </a:prstGeom>
        </p:spPr>
      </p:pic>
      <p:sp>
        <p:nvSpPr>
          <p:cNvPr id="7" name="Lightning Bolt 6">
            <a:extLst>
              <a:ext uri="{FF2B5EF4-FFF2-40B4-BE49-F238E27FC236}">
                <a16:creationId xmlns:a16="http://schemas.microsoft.com/office/drawing/2014/main" id="{1DA544EA-79DC-4F35-B08E-08CF44885A4E}"/>
              </a:ext>
            </a:extLst>
          </p:cNvPr>
          <p:cNvSpPr/>
          <p:nvPr/>
        </p:nvSpPr>
        <p:spPr>
          <a:xfrm>
            <a:off x="2301822" y="4783020"/>
            <a:ext cx="146626" cy="26125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AB47B78-2DDB-4087-9F2C-409B05477C23}"/>
              </a:ext>
            </a:extLst>
          </p:cNvPr>
          <p:cNvSpPr/>
          <p:nvPr/>
        </p:nvSpPr>
        <p:spPr>
          <a:xfrm>
            <a:off x="2086708" y="5044277"/>
            <a:ext cx="508366" cy="2612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9D5A24-D3AB-BAAB-B42F-293FD227EF1D}"/>
              </a:ext>
            </a:extLst>
          </p:cNvPr>
          <p:cNvSpPr txBox="1"/>
          <p:nvPr/>
        </p:nvSpPr>
        <p:spPr>
          <a:xfrm>
            <a:off x="6800850" y="5657850"/>
            <a:ext cx="3894364" cy="220436"/>
          </a:xfrm>
          <a:prstGeom prst="rect">
            <a:avLst/>
          </a:prstGeom>
          <a:solidFill>
            <a:schemeClr val="bg1"/>
          </a:solidFill>
          <a:ln w="19050">
            <a:solidFill>
              <a:schemeClr val="bg1"/>
            </a:solidFill>
          </a:ln>
        </p:spPr>
        <p:txBody>
          <a:bodyPr wrap="square" rtlCol="0">
            <a:spAutoFit/>
          </a:bodyPr>
          <a:lstStyle/>
          <a:p>
            <a:pPr algn="ctr"/>
            <a:r>
              <a:rPr lang="en-US" sz="800" b="1" dirty="0"/>
              <a:t>https://rsscience.com/codon-chart/</a:t>
            </a:r>
          </a:p>
        </p:txBody>
      </p:sp>
      <p:sp>
        <p:nvSpPr>
          <p:cNvPr id="3" name="TextBox 2">
            <a:extLst>
              <a:ext uri="{FF2B5EF4-FFF2-40B4-BE49-F238E27FC236}">
                <a16:creationId xmlns:a16="http://schemas.microsoft.com/office/drawing/2014/main" id="{2BACFA81-011E-5B68-653C-4237ED8D0B05}"/>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93823339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A8C5-5AA1-4FD7-9478-586C38951C71}"/>
              </a:ext>
            </a:extLst>
          </p:cNvPr>
          <p:cNvSpPr>
            <a:spLocks noGrp="1"/>
          </p:cNvSpPr>
          <p:nvPr>
            <p:ph type="title"/>
          </p:nvPr>
        </p:nvSpPr>
        <p:spPr/>
        <p:txBody>
          <a:bodyPr/>
          <a:lstStyle/>
          <a:p>
            <a:r>
              <a:rPr lang="en-US" dirty="0"/>
              <a:t>One quick story…</a:t>
            </a:r>
          </a:p>
        </p:txBody>
      </p:sp>
      <p:pic>
        <p:nvPicPr>
          <p:cNvPr id="8" name="Graphic 7" descr="Doctor female with solid fill">
            <a:extLst>
              <a:ext uri="{FF2B5EF4-FFF2-40B4-BE49-F238E27FC236}">
                <a16:creationId xmlns:a16="http://schemas.microsoft.com/office/drawing/2014/main" id="{96DD11EB-E429-4E88-B895-246842A3FA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4532" y="3079889"/>
            <a:ext cx="1262936" cy="1262936"/>
          </a:xfrm>
          <a:prstGeom prst="rect">
            <a:avLst/>
          </a:prstGeom>
        </p:spPr>
      </p:pic>
      <p:sp>
        <p:nvSpPr>
          <p:cNvPr id="9" name="Arrow: Right 8">
            <a:extLst>
              <a:ext uri="{FF2B5EF4-FFF2-40B4-BE49-F238E27FC236}">
                <a16:creationId xmlns:a16="http://schemas.microsoft.com/office/drawing/2014/main" id="{BA3AB961-2506-4952-BFBA-74BEBC796B49}"/>
              </a:ext>
            </a:extLst>
          </p:cNvPr>
          <p:cNvSpPr/>
          <p:nvPr/>
        </p:nvSpPr>
        <p:spPr>
          <a:xfrm>
            <a:off x="6628702" y="3711362"/>
            <a:ext cx="707170" cy="2612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1A733D-1835-46A8-A075-69C54FE95844}"/>
              </a:ext>
            </a:extLst>
          </p:cNvPr>
          <p:cNvSpPr txBox="1"/>
          <p:nvPr/>
        </p:nvSpPr>
        <p:spPr>
          <a:xfrm>
            <a:off x="1707397" y="2150352"/>
            <a:ext cx="4475896" cy="830997"/>
          </a:xfrm>
          <a:prstGeom prst="rect">
            <a:avLst/>
          </a:prstGeom>
          <a:solidFill>
            <a:schemeClr val="bg1"/>
          </a:solidFill>
          <a:ln w="19050">
            <a:solidFill>
              <a:schemeClr val="bg1"/>
            </a:solidFill>
          </a:ln>
        </p:spPr>
        <p:txBody>
          <a:bodyPr wrap="square" rtlCol="0">
            <a:spAutoFit/>
          </a:bodyPr>
          <a:lstStyle/>
          <a:p>
            <a:pPr algn="ctr"/>
            <a:r>
              <a:rPr lang="en-US" sz="1600" b="1" dirty="0"/>
              <a:t>“ You have a pathogenic </a:t>
            </a:r>
            <a:r>
              <a:rPr lang="en-US" sz="1600" b="1" u="sng" dirty="0">
                <a:solidFill>
                  <a:srgbClr val="FF0000"/>
                </a:solidFill>
              </a:rPr>
              <a:t>mutation</a:t>
            </a:r>
            <a:r>
              <a:rPr lang="en-US" sz="1600" b="1" dirty="0"/>
              <a:t> in </a:t>
            </a:r>
            <a:r>
              <a:rPr lang="en-US" sz="1600" b="1" i="1" dirty="0"/>
              <a:t>HFE</a:t>
            </a:r>
            <a:r>
              <a:rPr lang="en-US" sz="1600" b="1" dirty="0"/>
              <a:t> which is responsible for </a:t>
            </a:r>
            <a:r>
              <a:rPr lang="en-US" sz="1600" b="1" u="sng" dirty="0">
                <a:solidFill>
                  <a:srgbClr val="FF0000"/>
                </a:solidFill>
              </a:rPr>
              <a:t>autosomal dominant hemochromatosis”</a:t>
            </a:r>
          </a:p>
        </p:txBody>
      </p:sp>
      <p:pic>
        <p:nvPicPr>
          <p:cNvPr id="4" name="Graphic 3" descr="Thought with solid fill">
            <a:extLst>
              <a:ext uri="{FF2B5EF4-FFF2-40B4-BE49-F238E27FC236}">
                <a16:creationId xmlns:a16="http://schemas.microsoft.com/office/drawing/2014/main" id="{1003CF74-D144-4EDE-8CD3-317FF1C1D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699" y="2150352"/>
            <a:ext cx="2095081" cy="2095081"/>
          </a:xfrm>
          <a:prstGeom prst="rect">
            <a:avLst/>
          </a:prstGeom>
        </p:spPr>
      </p:pic>
      <p:sp>
        <p:nvSpPr>
          <p:cNvPr id="16" name="TextBox 15">
            <a:extLst>
              <a:ext uri="{FF2B5EF4-FFF2-40B4-BE49-F238E27FC236}">
                <a16:creationId xmlns:a16="http://schemas.microsoft.com/office/drawing/2014/main" id="{A2A21234-625E-4749-A003-0EB6A58137DF}"/>
              </a:ext>
            </a:extLst>
          </p:cNvPr>
          <p:cNvSpPr txBox="1"/>
          <p:nvPr/>
        </p:nvSpPr>
        <p:spPr>
          <a:xfrm>
            <a:off x="5995516" y="4583562"/>
            <a:ext cx="3526972" cy="707886"/>
          </a:xfrm>
          <a:prstGeom prst="rect">
            <a:avLst/>
          </a:prstGeom>
          <a:solidFill>
            <a:schemeClr val="bg1"/>
          </a:solidFill>
          <a:ln w="19050">
            <a:noFill/>
          </a:ln>
        </p:spPr>
        <p:txBody>
          <a:bodyPr wrap="square" rtlCol="0">
            <a:spAutoFit/>
          </a:bodyPr>
          <a:lstStyle/>
          <a:p>
            <a:pPr algn="ctr"/>
            <a:r>
              <a:rPr lang="en-US" sz="2000" b="1" dirty="0"/>
              <a:t>How can we all speak the same `language`?</a:t>
            </a:r>
          </a:p>
        </p:txBody>
      </p:sp>
      <p:sp>
        <p:nvSpPr>
          <p:cNvPr id="7" name="TextBox 6">
            <a:extLst>
              <a:ext uri="{FF2B5EF4-FFF2-40B4-BE49-F238E27FC236}">
                <a16:creationId xmlns:a16="http://schemas.microsoft.com/office/drawing/2014/main" id="{A6886D93-7E93-4FDE-A4E5-261808AEAEF4}"/>
              </a:ext>
            </a:extLst>
          </p:cNvPr>
          <p:cNvSpPr txBox="1"/>
          <p:nvPr/>
        </p:nvSpPr>
        <p:spPr>
          <a:xfrm>
            <a:off x="2401335" y="3571103"/>
            <a:ext cx="2915469" cy="1569660"/>
          </a:xfrm>
          <a:prstGeom prst="rect">
            <a:avLst/>
          </a:prstGeom>
          <a:solidFill>
            <a:schemeClr val="bg1"/>
          </a:solidFill>
          <a:ln w="19050">
            <a:noFill/>
          </a:ln>
        </p:spPr>
        <p:txBody>
          <a:bodyPr wrap="square" rtlCol="0">
            <a:spAutoFit/>
          </a:bodyPr>
          <a:lstStyle/>
          <a:p>
            <a:pPr algn="ctr"/>
            <a:r>
              <a:rPr lang="en-US" sz="2400" b="1" dirty="0"/>
              <a:t>Wrong terminology</a:t>
            </a:r>
          </a:p>
          <a:p>
            <a:pPr algn="ctr"/>
            <a:r>
              <a:rPr lang="en-US" sz="2400" b="1" dirty="0"/>
              <a:t>Wrong Inheritance pattern…</a:t>
            </a:r>
          </a:p>
        </p:txBody>
      </p:sp>
    </p:spTree>
    <p:custDataLst>
      <p:tags r:id="rId1"/>
    </p:custDataLst>
    <p:extLst>
      <p:ext uri="{BB962C8B-B14F-4D97-AF65-F5344CB8AC3E}">
        <p14:creationId xmlns:p14="http://schemas.microsoft.com/office/powerpoint/2010/main" val="203240219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C5CAB-5F56-4FF1-81C5-79E1CA1E068C}"/>
              </a:ext>
            </a:extLst>
          </p:cNvPr>
          <p:cNvPicPr>
            <a:picLocks noChangeAspect="1"/>
          </p:cNvPicPr>
          <p:nvPr/>
        </p:nvPicPr>
        <p:blipFill>
          <a:blip r:embed="rId3"/>
          <a:stretch>
            <a:fillRect/>
          </a:stretch>
        </p:blipFill>
        <p:spPr>
          <a:xfrm>
            <a:off x="2595074" y="0"/>
            <a:ext cx="7001852" cy="1552792"/>
          </a:xfrm>
          <a:prstGeom prst="rect">
            <a:avLst/>
          </a:prstGeom>
          <a:ln w="12700">
            <a:solidFill>
              <a:schemeClr val="tx1"/>
            </a:solidFill>
          </a:ln>
        </p:spPr>
      </p:pic>
      <p:sp>
        <p:nvSpPr>
          <p:cNvPr id="10" name="Title 1">
            <a:extLst>
              <a:ext uri="{FF2B5EF4-FFF2-40B4-BE49-F238E27FC236}">
                <a16:creationId xmlns:a16="http://schemas.microsoft.com/office/drawing/2014/main" id="{E5120024-3E61-404A-BCB7-B759C7057E1B}"/>
              </a:ext>
            </a:extLst>
          </p:cNvPr>
          <p:cNvSpPr txBox="1">
            <a:spLocks/>
          </p:cNvSpPr>
          <p:nvPr/>
        </p:nvSpPr>
        <p:spPr bwMode="auto">
          <a:xfrm>
            <a:off x="-1318114" y="717509"/>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PS1</a:t>
            </a:r>
          </a:p>
        </p:txBody>
      </p:sp>
      <p:sp>
        <p:nvSpPr>
          <p:cNvPr id="12" name="Rectangle 11">
            <a:extLst>
              <a:ext uri="{FF2B5EF4-FFF2-40B4-BE49-F238E27FC236}">
                <a16:creationId xmlns:a16="http://schemas.microsoft.com/office/drawing/2014/main" id="{5DD794F2-10A0-414B-96CE-2A12F96ABE54}"/>
              </a:ext>
            </a:extLst>
          </p:cNvPr>
          <p:cNvSpPr/>
          <p:nvPr/>
        </p:nvSpPr>
        <p:spPr>
          <a:xfrm>
            <a:off x="7766734" y="0"/>
            <a:ext cx="1002128" cy="15527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A82F97-AFBC-49C8-BE5F-97A170B37F21}"/>
              </a:ext>
            </a:extLst>
          </p:cNvPr>
          <p:cNvPicPr>
            <a:picLocks noChangeAspect="1"/>
          </p:cNvPicPr>
          <p:nvPr/>
        </p:nvPicPr>
        <p:blipFill rotWithShape="1">
          <a:blip r:embed="rId4"/>
          <a:srcRect b="34402"/>
          <a:stretch/>
        </p:blipFill>
        <p:spPr>
          <a:xfrm>
            <a:off x="2757026" y="2089109"/>
            <a:ext cx="6839905" cy="1137332"/>
          </a:xfrm>
          <a:prstGeom prst="rect">
            <a:avLst/>
          </a:prstGeom>
          <a:ln w="19050">
            <a:solidFill>
              <a:schemeClr val="tx1"/>
            </a:solidFill>
          </a:ln>
        </p:spPr>
      </p:pic>
      <p:pic>
        <p:nvPicPr>
          <p:cNvPr id="13" name="Picture 12">
            <a:extLst>
              <a:ext uri="{FF2B5EF4-FFF2-40B4-BE49-F238E27FC236}">
                <a16:creationId xmlns:a16="http://schemas.microsoft.com/office/drawing/2014/main" id="{336B54BD-4C63-4C9E-AD0C-5C3D8398B8FD}"/>
              </a:ext>
            </a:extLst>
          </p:cNvPr>
          <p:cNvPicPr>
            <a:picLocks noChangeAspect="1"/>
          </p:cNvPicPr>
          <p:nvPr/>
        </p:nvPicPr>
        <p:blipFill rotWithShape="1">
          <a:blip r:embed="rId5"/>
          <a:srcRect b="46044"/>
          <a:stretch/>
        </p:blipFill>
        <p:spPr>
          <a:xfrm>
            <a:off x="1582668" y="3343575"/>
            <a:ext cx="4925314" cy="2772050"/>
          </a:xfrm>
          <a:prstGeom prst="rect">
            <a:avLst/>
          </a:prstGeom>
        </p:spPr>
      </p:pic>
      <p:sp>
        <p:nvSpPr>
          <p:cNvPr id="7" name="Lightning Bolt 6">
            <a:extLst>
              <a:ext uri="{FF2B5EF4-FFF2-40B4-BE49-F238E27FC236}">
                <a16:creationId xmlns:a16="http://schemas.microsoft.com/office/drawing/2014/main" id="{1DA544EA-79DC-4F35-B08E-08CF44885A4E}"/>
              </a:ext>
            </a:extLst>
          </p:cNvPr>
          <p:cNvSpPr/>
          <p:nvPr/>
        </p:nvSpPr>
        <p:spPr>
          <a:xfrm>
            <a:off x="2301822" y="4783020"/>
            <a:ext cx="146626" cy="26125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AB47B78-2DDB-4087-9F2C-409B05477C23}"/>
              </a:ext>
            </a:extLst>
          </p:cNvPr>
          <p:cNvSpPr/>
          <p:nvPr/>
        </p:nvSpPr>
        <p:spPr>
          <a:xfrm>
            <a:off x="2086708" y="5305534"/>
            <a:ext cx="508366" cy="2612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D45873-AE70-46B8-BCA1-1708AAE5B661}"/>
              </a:ext>
            </a:extLst>
          </p:cNvPr>
          <p:cNvSpPr txBox="1"/>
          <p:nvPr/>
        </p:nvSpPr>
        <p:spPr>
          <a:xfrm>
            <a:off x="6660119" y="4067372"/>
            <a:ext cx="3446585" cy="369332"/>
          </a:xfrm>
          <a:prstGeom prst="rect">
            <a:avLst/>
          </a:prstGeom>
          <a:solidFill>
            <a:schemeClr val="bg1"/>
          </a:solidFill>
          <a:ln w="19050">
            <a:solidFill>
              <a:schemeClr val="bg1"/>
            </a:solidFill>
          </a:ln>
        </p:spPr>
        <p:txBody>
          <a:bodyPr wrap="square" rtlCol="0">
            <a:spAutoFit/>
          </a:bodyPr>
          <a:lstStyle/>
          <a:p>
            <a:pPr algn="ctr"/>
            <a:r>
              <a:rPr lang="en-US" b="1" dirty="0"/>
              <a:t>CUU </a:t>
            </a:r>
            <a:r>
              <a:rPr lang="en-US" b="1" dirty="0">
                <a:sym typeface="Wingdings" panose="05000000000000000000" pitchFamily="2" charset="2"/>
              </a:rPr>
              <a:t> CUC</a:t>
            </a:r>
            <a:endParaRPr lang="en-US" b="1" dirty="0"/>
          </a:p>
        </p:txBody>
      </p:sp>
      <p:sp>
        <p:nvSpPr>
          <p:cNvPr id="11" name="TextBox 10">
            <a:extLst>
              <a:ext uri="{FF2B5EF4-FFF2-40B4-BE49-F238E27FC236}">
                <a16:creationId xmlns:a16="http://schemas.microsoft.com/office/drawing/2014/main" id="{8F0BAC20-07DA-41B1-8D09-A3ED822A9D82}"/>
              </a:ext>
            </a:extLst>
          </p:cNvPr>
          <p:cNvSpPr txBox="1"/>
          <p:nvPr/>
        </p:nvSpPr>
        <p:spPr>
          <a:xfrm>
            <a:off x="6660119" y="4436704"/>
            <a:ext cx="3446585" cy="369332"/>
          </a:xfrm>
          <a:prstGeom prst="rect">
            <a:avLst/>
          </a:prstGeom>
          <a:solidFill>
            <a:schemeClr val="bg1"/>
          </a:solidFill>
          <a:ln w="19050">
            <a:solidFill>
              <a:schemeClr val="bg1"/>
            </a:solidFill>
          </a:ln>
        </p:spPr>
        <p:txBody>
          <a:bodyPr wrap="square" rtlCol="0">
            <a:spAutoFit/>
          </a:bodyPr>
          <a:lstStyle/>
          <a:p>
            <a:pPr algn="ctr"/>
            <a:r>
              <a:rPr lang="en-US" dirty="0"/>
              <a:t>Both are Leucine</a:t>
            </a:r>
          </a:p>
        </p:txBody>
      </p:sp>
      <p:pic>
        <p:nvPicPr>
          <p:cNvPr id="3" name="Picture 2">
            <a:extLst>
              <a:ext uri="{FF2B5EF4-FFF2-40B4-BE49-F238E27FC236}">
                <a16:creationId xmlns:a16="http://schemas.microsoft.com/office/drawing/2014/main" id="{30ED02E2-E3D3-4B40-BAD6-A5C0F785F3D3}"/>
              </a:ext>
            </a:extLst>
          </p:cNvPr>
          <p:cNvPicPr>
            <a:picLocks noChangeAspect="1"/>
          </p:cNvPicPr>
          <p:nvPr/>
        </p:nvPicPr>
        <p:blipFill>
          <a:blip r:embed="rId6"/>
          <a:stretch>
            <a:fillRect/>
          </a:stretch>
        </p:blipFill>
        <p:spPr>
          <a:xfrm>
            <a:off x="6507986" y="5115428"/>
            <a:ext cx="4125793" cy="451358"/>
          </a:xfrm>
          <a:prstGeom prst="rect">
            <a:avLst/>
          </a:prstGeom>
          <a:ln w="19050">
            <a:solidFill>
              <a:schemeClr val="tx1"/>
            </a:solidFill>
          </a:ln>
        </p:spPr>
      </p:pic>
      <p:sp>
        <p:nvSpPr>
          <p:cNvPr id="2" name="TextBox 1">
            <a:extLst>
              <a:ext uri="{FF2B5EF4-FFF2-40B4-BE49-F238E27FC236}">
                <a16:creationId xmlns:a16="http://schemas.microsoft.com/office/drawing/2014/main" id="{D9C633FB-A122-0C2F-0C05-9069E87FCADA}"/>
              </a:ext>
            </a:extLst>
          </p:cNvPr>
          <p:cNvSpPr txBox="1"/>
          <p:nvPr/>
        </p:nvSpPr>
        <p:spPr>
          <a:xfrm>
            <a:off x="6800850" y="5657850"/>
            <a:ext cx="3894364" cy="220436"/>
          </a:xfrm>
          <a:prstGeom prst="rect">
            <a:avLst/>
          </a:prstGeom>
          <a:solidFill>
            <a:schemeClr val="bg1"/>
          </a:solidFill>
          <a:ln w="19050">
            <a:solidFill>
              <a:schemeClr val="bg1"/>
            </a:solidFill>
          </a:ln>
        </p:spPr>
        <p:txBody>
          <a:bodyPr wrap="square" rtlCol="0">
            <a:spAutoFit/>
          </a:bodyPr>
          <a:lstStyle/>
          <a:p>
            <a:pPr algn="ctr"/>
            <a:r>
              <a:rPr lang="en-US" sz="800" b="1" dirty="0"/>
              <a:t>https://rsscience.com/codon-chart/</a:t>
            </a:r>
          </a:p>
        </p:txBody>
      </p:sp>
      <p:sp>
        <p:nvSpPr>
          <p:cNvPr id="6" name="TextBox 5">
            <a:extLst>
              <a:ext uri="{FF2B5EF4-FFF2-40B4-BE49-F238E27FC236}">
                <a16:creationId xmlns:a16="http://schemas.microsoft.com/office/drawing/2014/main" id="{DB7371C5-BB15-E2FB-E152-4C07D42B3764}"/>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147867347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1094AA-0E35-4BFE-8F87-6D3C40309749}"/>
              </a:ext>
            </a:extLst>
          </p:cNvPr>
          <p:cNvSpPr>
            <a:spLocks noGrp="1"/>
          </p:cNvSpPr>
          <p:nvPr>
            <p:ph idx="1"/>
          </p:nvPr>
        </p:nvSpPr>
        <p:spPr>
          <a:xfrm>
            <a:off x="1678197" y="1682783"/>
            <a:ext cx="7823200" cy="4416425"/>
          </a:xfrm>
        </p:spPr>
        <p:txBody>
          <a:bodyPr/>
          <a:lstStyle/>
          <a:p>
            <a:r>
              <a:rPr lang="en-US" dirty="0"/>
              <a:t>PM5</a:t>
            </a:r>
          </a:p>
          <a:p>
            <a:endParaRPr lang="en-US" dirty="0"/>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6642997" y="5"/>
            <a:ext cx="1123741" cy="834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E1A5CC-7819-453B-A282-EA0B65159F85}"/>
              </a:ext>
            </a:extLst>
          </p:cNvPr>
          <p:cNvPicPr>
            <a:picLocks noChangeAspect="1"/>
          </p:cNvPicPr>
          <p:nvPr/>
        </p:nvPicPr>
        <p:blipFill rotWithShape="1">
          <a:blip r:embed="rId4"/>
          <a:srcRect b="39479"/>
          <a:stretch/>
        </p:blipFill>
        <p:spPr>
          <a:xfrm>
            <a:off x="1678202" y="2446092"/>
            <a:ext cx="8489939" cy="1371600"/>
          </a:xfrm>
          <a:prstGeom prst="rect">
            <a:avLst/>
          </a:prstGeom>
          <a:ln w="12700">
            <a:solidFill>
              <a:schemeClr val="tx1"/>
            </a:solidFill>
          </a:ln>
        </p:spPr>
      </p:pic>
      <p:sp>
        <p:nvSpPr>
          <p:cNvPr id="7" name="TextBox 6">
            <a:extLst>
              <a:ext uri="{FF2B5EF4-FFF2-40B4-BE49-F238E27FC236}">
                <a16:creationId xmlns:a16="http://schemas.microsoft.com/office/drawing/2014/main" id="{715D1880-66F8-E945-6359-7AAA65FE084B}"/>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131398952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1094AA-0E35-4BFE-8F87-6D3C40309749}"/>
              </a:ext>
            </a:extLst>
          </p:cNvPr>
          <p:cNvSpPr>
            <a:spLocks noGrp="1"/>
          </p:cNvSpPr>
          <p:nvPr>
            <p:ph idx="1"/>
          </p:nvPr>
        </p:nvSpPr>
        <p:spPr>
          <a:xfrm>
            <a:off x="1678197" y="1451670"/>
            <a:ext cx="7823200" cy="4416425"/>
          </a:xfrm>
        </p:spPr>
        <p:txBody>
          <a:bodyPr/>
          <a:lstStyle/>
          <a:p>
            <a:r>
              <a:rPr lang="en-US" dirty="0"/>
              <a:t>PM5</a:t>
            </a:r>
          </a:p>
          <a:p>
            <a:endParaRPr lang="en-US" dirty="0"/>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6642997" y="5"/>
            <a:ext cx="1123741" cy="834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E1A5CC-7819-453B-A282-EA0B65159F85}"/>
              </a:ext>
            </a:extLst>
          </p:cNvPr>
          <p:cNvPicPr>
            <a:picLocks noChangeAspect="1"/>
          </p:cNvPicPr>
          <p:nvPr/>
        </p:nvPicPr>
        <p:blipFill rotWithShape="1">
          <a:blip r:embed="rId4"/>
          <a:srcRect b="40562"/>
          <a:stretch/>
        </p:blipFill>
        <p:spPr>
          <a:xfrm>
            <a:off x="1582668" y="2026466"/>
            <a:ext cx="7367064" cy="1168910"/>
          </a:xfrm>
          <a:prstGeom prst="rect">
            <a:avLst/>
          </a:prstGeom>
          <a:ln w="12700">
            <a:solidFill>
              <a:schemeClr val="tx1"/>
            </a:solidFill>
          </a:ln>
        </p:spPr>
      </p:pic>
      <p:pic>
        <p:nvPicPr>
          <p:cNvPr id="9" name="Picture 8">
            <a:extLst>
              <a:ext uri="{FF2B5EF4-FFF2-40B4-BE49-F238E27FC236}">
                <a16:creationId xmlns:a16="http://schemas.microsoft.com/office/drawing/2014/main" id="{66FBDD22-826E-4A9C-B73E-A9FF006AA1DC}"/>
              </a:ext>
            </a:extLst>
          </p:cNvPr>
          <p:cNvPicPr>
            <a:picLocks noChangeAspect="1"/>
          </p:cNvPicPr>
          <p:nvPr/>
        </p:nvPicPr>
        <p:blipFill rotWithShape="1">
          <a:blip r:embed="rId5"/>
          <a:srcRect b="46044"/>
          <a:stretch/>
        </p:blipFill>
        <p:spPr>
          <a:xfrm>
            <a:off x="1582668" y="3343575"/>
            <a:ext cx="4925314" cy="2772050"/>
          </a:xfrm>
          <a:prstGeom prst="rect">
            <a:avLst/>
          </a:prstGeom>
        </p:spPr>
      </p:pic>
      <p:sp>
        <p:nvSpPr>
          <p:cNvPr id="10" name="TextBox 9">
            <a:extLst>
              <a:ext uri="{FF2B5EF4-FFF2-40B4-BE49-F238E27FC236}">
                <a16:creationId xmlns:a16="http://schemas.microsoft.com/office/drawing/2014/main" id="{E93858EE-CF50-474D-8C5D-E5C408AAA615}"/>
              </a:ext>
            </a:extLst>
          </p:cNvPr>
          <p:cNvSpPr txBox="1"/>
          <p:nvPr/>
        </p:nvSpPr>
        <p:spPr>
          <a:xfrm>
            <a:off x="6603516" y="3736074"/>
            <a:ext cx="3446585" cy="276999"/>
          </a:xfrm>
          <a:prstGeom prst="rect">
            <a:avLst/>
          </a:prstGeom>
          <a:solidFill>
            <a:schemeClr val="bg1"/>
          </a:solidFill>
          <a:ln w="19050">
            <a:solidFill>
              <a:schemeClr val="bg1"/>
            </a:solidFill>
          </a:ln>
        </p:spPr>
        <p:txBody>
          <a:bodyPr wrap="square" rtlCol="0">
            <a:spAutoFit/>
          </a:bodyPr>
          <a:lstStyle/>
          <a:p>
            <a:pPr algn="ctr"/>
            <a:r>
              <a:rPr lang="en-US" sz="1200" b="1" dirty="0"/>
              <a:t>Leu257Pro - Pathogenic</a:t>
            </a:r>
          </a:p>
        </p:txBody>
      </p:sp>
      <p:sp>
        <p:nvSpPr>
          <p:cNvPr id="4" name="Lightning Bolt 3">
            <a:extLst>
              <a:ext uri="{FF2B5EF4-FFF2-40B4-BE49-F238E27FC236}">
                <a16:creationId xmlns:a16="http://schemas.microsoft.com/office/drawing/2014/main" id="{7B7302A0-491C-4C19-9804-BD2500059F71}"/>
              </a:ext>
            </a:extLst>
          </p:cNvPr>
          <p:cNvSpPr/>
          <p:nvPr/>
        </p:nvSpPr>
        <p:spPr>
          <a:xfrm>
            <a:off x="2182818" y="4832816"/>
            <a:ext cx="156395" cy="26157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5EE177-7B20-4209-A7E5-5C9B94740C51}"/>
              </a:ext>
            </a:extLst>
          </p:cNvPr>
          <p:cNvSpPr txBox="1"/>
          <p:nvPr/>
        </p:nvSpPr>
        <p:spPr>
          <a:xfrm>
            <a:off x="6660119" y="4067372"/>
            <a:ext cx="3446585" cy="369332"/>
          </a:xfrm>
          <a:prstGeom prst="rect">
            <a:avLst/>
          </a:prstGeom>
          <a:solidFill>
            <a:schemeClr val="bg1"/>
          </a:solidFill>
          <a:ln w="19050">
            <a:solidFill>
              <a:schemeClr val="bg1"/>
            </a:solidFill>
          </a:ln>
        </p:spPr>
        <p:txBody>
          <a:bodyPr wrap="square" rtlCol="0">
            <a:spAutoFit/>
          </a:bodyPr>
          <a:lstStyle/>
          <a:p>
            <a:pPr algn="ctr"/>
            <a:r>
              <a:rPr lang="en-US" b="1" dirty="0"/>
              <a:t>CUU </a:t>
            </a:r>
            <a:r>
              <a:rPr lang="en-US" b="1" dirty="0">
                <a:sym typeface="Wingdings" panose="05000000000000000000" pitchFamily="2" charset="2"/>
              </a:rPr>
              <a:t> CCU</a:t>
            </a:r>
            <a:endParaRPr lang="en-US" b="1" dirty="0"/>
          </a:p>
        </p:txBody>
      </p:sp>
      <p:sp>
        <p:nvSpPr>
          <p:cNvPr id="7" name="Rectangle 6">
            <a:extLst>
              <a:ext uri="{FF2B5EF4-FFF2-40B4-BE49-F238E27FC236}">
                <a16:creationId xmlns:a16="http://schemas.microsoft.com/office/drawing/2014/main" id="{4DAA3E6E-1A24-44C2-9D67-B1ABE931624A}"/>
              </a:ext>
            </a:extLst>
          </p:cNvPr>
          <p:cNvSpPr/>
          <p:nvPr/>
        </p:nvSpPr>
        <p:spPr>
          <a:xfrm>
            <a:off x="3121688" y="5094395"/>
            <a:ext cx="572756" cy="2615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0B8370-DB82-3B32-39CA-980AE26D33DE}"/>
              </a:ext>
            </a:extLst>
          </p:cNvPr>
          <p:cNvSpPr txBox="1"/>
          <p:nvPr/>
        </p:nvSpPr>
        <p:spPr>
          <a:xfrm>
            <a:off x="6800850" y="5657850"/>
            <a:ext cx="3894364" cy="220436"/>
          </a:xfrm>
          <a:prstGeom prst="rect">
            <a:avLst/>
          </a:prstGeom>
          <a:solidFill>
            <a:schemeClr val="bg1"/>
          </a:solidFill>
          <a:ln w="19050">
            <a:solidFill>
              <a:schemeClr val="bg1"/>
            </a:solidFill>
          </a:ln>
        </p:spPr>
        <p:txBody>
          <a:bodyPr wrap="square" rtlCol="0">
            <a:spAutoFit/>
          </a:bodyPr>
          <a:lstStyle/>
          <a:p>
            <a:pPr algn="ctr"/>
            <a:r>
              <a:rPr lang="en-US" sz="800" b="1" dirty="0"/>
              <a:t>https://rsscience.com/codon-chart/</a:t>
            </a:r>
          </a:p>
        </p:txBody>
      </p:sp>
      <p:sp>
        <p:nvSpPr>
          <p:cNvPr id="13" name="TextBox 12">
            <a:extLst>
              <a:ext uri="{FF2B5EF4-FFF2-40B4-BE49-F238E27FC236}">
                <a16:creationId xmlns:a16="http://schemas.microsoft.com/office/drawing/2014/main" id="{232539C6-6002-F05C-7F1B-40A6741AEFD5}"/>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78916081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1094AA-0E35-4BFE-8F87-6D3C40309749}"/>
              </a:ext>
            </a:extLst>
          </p:cNvPr>
          <p:cNvSpPr>
            <a:spLocks noGrp="1"/>
          </p:cNvSpPr>
          <p:nvPr>
            <p:ph idx="1"/>
          </p:nvPr>
        </p:nvSpPr>
        <p:spPr>
          <a:xfrm>
            <a:off x="1678197" y="1451670"/>
            <a:ext cx="7823200" cy="4416425"/>
          </a:xfrm>
        </p:spPr>
        <p:txBody>
          <a:bodyPr/>
          <a:lstStyle/>
          <a:p>
            <a:r>
              <a:rPr lang="en-US" dirty="0"/>
              <a:t>PM5</a:t>
            </a:r>
          </a:p>
          <a:p>
            <a:endParaRPr lang="en-US" dirty="0"/>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6642997" y="5"/>
            <a:ext cx="1123741" cy="834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E1A5CC-7819-453B-A282-EA0B65159F85}"/>
              </a:ext>
            </a:extLst>
          </p:cNvPr>
          <p:cNvPicPr>
            <a:picLocks noChangeAspect="1"/>
          </p:cNvPicPr>
          <p:nvPr/>
        </p:nvPicPr>
        <p:blipFill rotWithShape="1">
          <a:blip r:embed="rId4"/>
          <a:srcRect b="35783"/>
          <a:stretch/>
        </p:blipFill>
        <p:spPr>
          <a:xfrm>
            <a:off x="1582668" y="2026471"/>
            <a:ext cx="7367064" cy="1262881"/>
          </a:xfrm>
          <a:prstGeom prst="rect">
            <a:avLst/>
          </a:prstGeom>
          <a:ln w="12700">
            <a:solidFill>
              <a:schemeClr val="tx1"/>
            </a:solidFill>
          </a:ln>
        </p:spPr>
      </p:pic>
      <p:pic>
        <p:nvPicPr>
          <p:cNvPr id="9" name="Picture 8">
            <a:extLst>
              <a:ext uri="{FF2B5EF4-FFF2-40B4-BE49-F238E27FC236}">
                <a16:creationId xmlns:a16="http://schemas.microsoft.com/office/drawing/2014/main" id="{66FBDD22-826E-4A9C-B73E-A9FF006AA1DC}"/>
              </a:ext>
            </a:extLst>
          </p:cNvPr>
          <p:cNvPicPr>
            <a:picLocks noChangeAspect="1"/>
          </p:cNvPicPr>
          <p:nvPr/>
        </p:nvPicPr>
        <p:blipFill rotWithShape="1">
          <a:blip r:embed="rId5"/>
          <a:srcRect b="46044"/>
          <a:stretch/>
        </p:blipFill>
        <p:spPr>
          <a:xfrm>
            <a:off x="1582673" y="3428405"/>
            <a:ext cx="4774589" cy="2687220"/>
          </a:xfrm>
          <a:prstGeom prst="rect">
            <a:avLst/>
          </a:prstGeom>
        </p:spPr>
      </p:pic>
      <p:sp>
        <p:nvSpPr>
          <p:cNvPr id="10" name="TextBox 9">
            <a:extLst>
              <a:ext uri="{FF2B5EF4-FFF2-40B4-BE49-F238E27FC236}">
                <a16:creationId xmlns:a16="http://schemas.microsoft.com/office/drawing/2014/main" id="{E93858EE-CF50-474D-8C5D-E5C408AAA615}"/>
              </a:ext>
            </a:extLst>
          </p:cNvPr>
          <p:cNvSpPr txBox="1"/>
          <p:nvPr/>
        </p:nvSpPr>
        <p:spPr>
          <a:xfrm>
            <a:off x="6642997" y="3568659"/>
            <a:ext cx="3446585" cy="276999"/>
          </a:xfrm>
          <a:prstGeom prst="rect">
            <a:avLst/>
          </a:prstGeom>
          <a:solidFill>
            <a:schemeClr val="bg1"/>
          </a:solidFill>
          <a:ln w="19050">
            <a:solidFill>
              <a:schemeClr val="bg1"/>
            </a:solidFill>
          </a:ln>
        </p:spPr>
        <p:txBody>
          <a:bodyPr wrap="square" rtlCol="0">
            <a:spAutoFit/>
          </a:bodyPr>
          <a:lstStyle/>
          <a:p>
            <a:pPr algn="ctr"/>
            <a:r>
              <a:rPr lang="en-US" sz="1200" b="1" dirty="0"/>
              <a:t>Leu257Pro - Pathogenic</a:t>
            </a:r>
          </a:p>
        </p:txBody>
      </p:sp>
      <p:sp>
        <p:nvSpPr>
          <p:cNvPr id="4" name="Lightning Bolt 3">
            <a:extLst>
              <a:ext uri="{FF2B5EF4-FFF2-40B4-BE49-F238E27FC236}">
                <a16:creationId xmlns:a16="http://schemas.microsoft.com/office/drawing/2014/main" id="{7B7302A0-491C-4C19-9804-BD2500059F71}"/>
              </a:ext>
            </a:extLst>
          </p:cNvPr>
          <p:cNvSpPr/>
          <p:nvPr/>
        </p:nvSpPr>
        <p:spPr>
          <a:xfrm>
            <a:off x="2139000" y="4901911"/>
            <a:ext cx="156395" cy="26157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5EE177-7B20-4209-A7E5-5C9B94740C51}"/>
              </a:ext>
            </a:extLst>
          </p:cNvPr>
          <p:cNvSpPr txBox="1"/>
          <p:nvPr/>
        </p:nvSpPr>
        <p:spPr>
          <a:xfrm>
            <a:off x="6642997" y="3994825"/>
            <a:ext cx="3446585" cy="369332"/>
          </a:xfrm>
          <a:prstGeom prst="rect">
            <a:avLst/>
          </a:prstGeom>
          <a:solidFill>
            <a:schemeClr val="bg1"/>
          </a:solidFill>
          <a:ln w="19050">
            <a:solidFill>
              <a:schemeClr val="bg1"/>
            </a:solidFill>
          </a:ln>
        </p:spPr>
        <p:txBody>
          <a:bodyPr wrap="square" rtlCol="0">
            <a:spAutoFit/>
          </a:bodyPr>
          <a:lstStyle/>
          <a:p>
            <a:pPr algn="ctr"/>
            <a:r>
              <a:rPr lang="en-US" b="1" dirty="0"/>
              <a:t>CUU </a:t>
            </a:r>
            <a:r>
              <a:rPr lang="en-US" b="1" dirty="0">
                <a:sym typeface="Wingdings" panose="05000000000000000000" pitchFamily="2" charset="2"/>
              </a:rPr>
              <a:t> CCU</a:t>
            </a:r>
            <a:endParaRPr lang="en-US" b="1" dirty="0"/>
          </a:p>
        </p:txBody>
      </p:sp>
      <p:sp>
        <p:nvSpPr>
          <p:cNvPr id="7" name="Rectangle 6">
            <a:extLst>
              <a:ext uri="{FF2B5EF4-FFF2-40B4-BE49-F238E27FC236}">
                <a16:creationId xmlns:a16="http://schemas.microsoft.com/office/drawing/2014/main" id="{4DAA3E6E-1A24-44C2-9D67-B1ABE931624A}"/>
              </a:ext>
            </a:extLst>
          </p:cNvPr>
          <p:cNvSpPr/>
          <p:nvPr/>
        </p:nvSpPr>
        <p:spPr>
          <a:xfrm>
            <a:off x="4023711" y="5094377"/>
            <a:ext cx="605235" cy="196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C20027-9E7D-4F35-93D6-3CFF1E7F7E4B}"/>
              </a:ext>
            </a:extLst>
          </p:cNvPr>
          <p:cNvSpPr txBox="1"/>
          <p:nvPr/>
        </p:nvSpPr>
        <p:spPr>
          <a:xfrm>
            <a:off x="6760007" y="4374834"/>
            <a:ext cx="3446585" cy="276999"/>
          </a:xfrm>
          <a:prstGeom prst="rect">
            <a:avLst/>
          </a:prstGeom>
          <a:solidFill>
            <a:schemeClr val="bg1"/>
          </a:solidFill>
          <a:ln w="19050">
            <a:solidFill>
              <a:schemeClr val="bg1"/>
            </a:solidFill>
          </a:ln>
        </p:spPr>
        <p:txBody>
          <a:bodyPr wrap="square" rtlCol="0">
            <a:spAutoFit/>
          </a:bodyPr>
          <a:lstStyle/>
          <a:p>
            <a:pPr algn="ctr"/>
            <a:r>
              <a:rPr lang="en-US" sz="1200" b="1" dirty="0"/>
              <a:t>Leu257His - ???</a:t>
            </a:r>
          </a:p>
        </p:txBody>
      </p:sp>
      <p:pic>
        <p:nvPicPr>
          <p:cNvPr id="13" name="Picture 12">
            <a:extLst>
              <a:ext uri="{FF2B5EF4-FFF2-40B4-BE49-F238E27FC236}">
                <a16:creationId xmlns:a16="http://schemas.microsoft.com/office/drawing/2014/main" id="{F7FD9116-F780-4025-8C0E-88059FBE3F79}"/>
              </a:ext>
            </a:extLst>
          </p:cNvPr>
          <p:cNvPicPr>
            <a:picLocks noChangeAspect="1"/>
          </p:cNvPicPr>
          <p:nvPr/>
        </p:nvPicPr>
        <p:blipFill rotWithShape="1">
          <a:blip r:embed="rId4"/>
          <a:srcRect l="9957" t="57638" r="2069"/>
          <a:stretch/>
        </p:blipFill>
        <p:spPr>
          <a:xfrm>
            <a:off x="6452786" y="5299914"/>
            <a:ext cx="4156546" cy="666661"/>
          </a:xfrm>
          <a:prstGeom prst="rect">
            <a:avLst/>
          </a:prstGeom>
          <a:ln w="12700">
            <a:solidFill>
              <a:schemeClr val="tx1"/>
            </a:solidFill>
          </a:ln>
        </p:spPr>
      </p:pic>
      <p:sp>
        <p:nvSpPr>
          <p:cNvPr id="14" name="TextBox 13">
            <a:extLst>
              <a:ext uri="{FF2B5EF4-FFF2-40B4-BE49-F238E27FC236}">
                <a16:creationId xmlns:a16="http://schemas.microsoft.com/office/drawing/2014/main" id="{E91AA41A-41D3-4E25-8E0C-36A72A9D6BEB}"/>
              </a:ext>
            </a:extLst>
          </p:cNvPr>
          <p:cNvSpPr txBox="1"/>
          <p:nvPr/>
        </p:nvSpPr>
        <p:spPr>
          <a:xfrm>
            <a:off x="6642997" y="4651828"/>
            <a:ext cx="3446585" cy="369332"/>
          </a:xfrm>
          <a:prstGeom prst="rect">
            <a:avLst/>
          </a:prstGeom>
          <a:solidFill>
            <a:schemeClr val="bg1"/>
          </a:solidFill>
          <a:ln w="19050">
            <a:solidFill>
              <a:schemeClr val="bg1"/>
            </a:solidFill>
          </a:ln>
        </p:spPr>
        <p:txBody>
          <a:bodyPr wrap="square" rtlCol="0">
            <a:spAutoFit/>
          </a:bodyPr>
          <a:lstStyle/>
          <a:p>
            <a:pPr algn="ctr"/>
            <a:r>
              <a:rPr lang="en-US" b="1" dirty="0"/>
              <a:t>CUU </a:t>
            </a:r>
            <a:r>
              <a:rPr lang="en-US" b="1" dirty="0">
                <a:sym typeface="Wingdings" panose="05000000000000000000" pitchFamily="2" charset="2"/>
              </a:rPr>
              <a:t> CAU</a:t>
            </a:r>
            <a:endParaRPr lang="en-US" b="1" dirty="0"/>
          </a:p>
        </p:txBody>
      </p:sp>
      <p:sp>
        <p:nvSpPr>
          <p:cNvPr id="15" name="TextBox 14">
            <a:extLst>
              <a:ext uri="{FF2B5EF4-FFF2-40B4-BE49-F238E27FC236}">
                <a16:creationId xmlns:a16="http://schemas.microsoft.com/office/drawing/2014/main" id="{CD421DD2-4700-1D5C-1B8E-8B44333D602F}"/>
              </a:ext>
            </a:extLst>
          </p:cNvPr>
          <p:cNvSpPr txBox="1"/>
          <p:nvPr/>
        </p:nvSpPr>
        <p:spPr>
          <a:xfrm>
            <a:off x="6312228" y="5987323"/>
            <a:ext cx="3894364" cy="220436"/>
          </a:xfrm>
          <a:prstGeom prst="rect">
            <a:avLst/>
          </a:prstGeom>
          <a:solidFill>
            <a:schemeClr val="bg1"/>
          </a:solidFill>
          <a:ln w="19050">
            <a:solidFill>
              <a:schemeClr val="bg1"/>
            </a:solidFill>
          </a:ln>
        </p:spPr>
        <p:txBody>
          <a:bodyPr wrap="square" rtlCol="0">
            <a:spAutoFit/>
          </a:bodyPr>
          <a:lstStyle/>
          <a:p>
            <a:pPr algn="ctr"/>
            <a:r>
              <a:rPr lang="en-US" sz="800" b="1" dirty="0"/>
              <a:t>https://rsscience.com/codon-chart/</a:t>
            </a:r>
          </a:p>
        </p:txBody>
      </p:sp>
      <p:sp>
        <p:nvSpPr>
          <p:cNvPr id="16" name="TextBox 15">
            <a:extLst>
              <a:ext uri="{FF2B5EF4-FFF2-40B4-BE49-F238E27FC236}">
                <a16:creationId xmlns:a16="http://schemas.microsoft.com/office/drawing/2014/main" id="{B32A03D6-840D-91BB-C808-C5745F135955}"/>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397650393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3B5D-834D-4915-AF86-8730F78EC386}"/>
              </a:ext>
            </a:extLst>
          </p:cNvPr>
          <p:cNvSpPr>
            <a:spLocks noGrp="1"/>
          </p:cNvSpPr>
          <p:nvPr>
            <p:ph type="title"/>
          </p:nvPr>
        </p:nvSpPr>
        <p:spPr>
          <a:xfrm>
            <a:off x="1648071" y="-138816"/>
            <a:ext cx="7826375" cy="1371600"/>
          </a:xfrm>
        </p:spPr>
        <p:txBody>
          <a:bodyPr/>
          <a:lstStyle/>
          <a:p>
            <a:r>
              <a:rPr lang="en-US" dirty="0"/>
              <a:t>An interesting example… </a:t>
            </a:r>
            <a:r>
              <a:rPr lang="en-US" i="1" dirty="0"/>
              <a:t>FGFR3</a:t>
            </a:r>
          </a:p>
        </p:txBody>
      </p:sp>
      <p:sp>
        <p:nvSpPr>
          <p:cNvPr id="3" name="Content Placeholder 2">
            <a:extLst>
              <a:ext uri="{FF2B5EF4-FFF2-40B4-BE49-F238E27FC236}">
                <a16:creationId xmlns:a16="http://schemas.microsoft.com/office/drawing/2014/main" id="{AA27FD4A-026B-4A52-8DA0-6477B3C7782F}"/>
              </a:ext>
            </a:extLst>
          </p:cNvPr>
          <p:cNvSpPr>
            <a:spLocks noGrp="1"/>
          </p:cNvSpPr>
          <p:nvPr>
            <p:ph idx="1"/>
          </p:nvPr>
        </p:nvSpPr>
        <p:spPr>
          <a:xfrm>
            <a:off x="4553697" y="4572515"/>
            <a:ext cx="2278803" cy="1946994"/>
          </a:xfrm>
        </p:spPr>
        <p:txBody>
          <a:bodyPr>
            <a:normAutofit/>
          </a:bodyPr>
          <a:lstStyle/>
          <a:p>
            <a:endParaRPr lang="en-US" sz="1200" dirty="0"/>
          </a:p>
          <a:p>
            <a:endParaRPr lang="en-US" sz="1200" dirty="0"/>
          </a:p>
          <a:p>
            <a:endParaRPr lang="en-US" sz="1200" dirty="0"/>
          </a:p>
          <a:p>
            <a:endParaRPr lang="en-US" sz="1200" dirty="0"/>
          </a:p>
        </p:txBody>
      </p:sp>
      <p:sp>
        <p:nvSpPr>
          <p:cNvPr id="6" name="TextBox 5">
            <a:extLst>
              <a:ext uri="{FF2B5EF4-FFF2-40B4-BE49-F238E27FC236}">
                <a16:creationId xmlns:a16="http://schemas.microsoft.com/office/drawing/2014/main" id="{C2731649-080E-4928-837E-FDF9A7D14106}"/>
              </a:ext>
            </a:extLst>
          </p:cNvPr>
          <p:cNvSpPr txBox="1"/>
          <p:nvPr/>
        </p:nvSpPr>
        <p:spPr>
          <a:xfrm>
            <a:off x="5559074" y="1267653"/>
            <a:ext cx="1294118" cy="461665"/>
          </a:xfrm>
          <a:prstGeom prst="rect">
            <a:avLst/>
          </a:prstGeom>
          <a:noFill/>
          <a:ln w="28575">
            <a:solidFill>
              <a:srgbClr val="A406DD"/>
            </a:solidFill>
          </a:ln>
        </p:spPr>
        <p:txBody>
          <a:bodyPr wrap="square" rtlCol="0">
            <a:spAutoFit/>
          </a:bodyPr>
          <a:lstStyle/>
          <a:p>
            <a:r>
              <a:rPr lang="en-US" sz="2400" dirty="0"/>
              <a:t>Lys650</a:t>
            </a:r>
          </a:p>
        </p:txBody>
      </p:sp>
      <p:sp>
        <p:nvSpPr>
          <p:cNvPr id="7" name="TextBox 6">
            <a:extLst>
              <a:ext uri="{FF2B5EF4-FFF2-40B4-BE49-F238E27FC236}">
                <a16:creationId xmlns:a16="http://schemas.microsoft.com/office/drawing/2014/main" id="{37357ECE-8C29-4664-8D61-537A8C8FAD1D}"/>
              </a:ext>
            </a:extLst>
          </p:cNvPr>
          <p:cNvSpPr txBox="1"/>
          <p:nvPr/>
        </p:nvSpPr>
        <p:spPr>
          <a:xfrm>
            <a:off x="2004689" y="2083516"/>
            <a:ext cx="2066744" cy="461665"/>
          </a:xfrm>
          <a:prstGeom prst="rect">
            <a:avLst/>
          </a:prstGeom>
          <a:noFill/>
        </p:spPr>
        <p:txBody>
          <a:bodyPr wrap="square" rtlCol="0">
            <a:spAutoFit/>
          </a:bodyPr>
          <a:lstStyle/>
          <a:p>
            <a:r>
              <a:rPr lang="en-US" sz="2400" dirty="0"/>
              <a:t>Lys650</a:t>
            </a:r>
            <a:r>
              <a:rPr lang="en-US" sz="2400" dirty="0">
                <a:solidFill>
                  <a:srgbClr val="A406DD"/>
                </a:solidFill>
              </a:rPr>
              <a:t>Glu</a:t>
            </a:r>
          </a:p>
        </p:txBody>
      </p:sp>
      <p:sp>
        <p:nvSpPr>
          <p:cNvPr id="8" name="TextBox 7">
            <a:extLst>
              <a:ext uri="{FF2B5EF4-FFF2-40B4-BE49-F238E27FC236}">
                <a16:creationId xmlns:a16="http://schemas.microsoft.com/office/drawing/2014/main" id="{E349E61C-E068-4401-9E2E-1081C949E708}"/>
              </a:ext>
            </a:extLst>
          </p:cNvPr>
          <p:cNvSpPr txBox="1"/>
          <p:nvPr/>
        </p:nvSpPr>
        <p:spPr>
          <a:xfrm>
            <a:off x="1619233" y="2734997"/>
            <a:ext cx="4757132" cy="307777"/>
          </a:xfrm>
          <a:prstGeom prst="rect">
            <a:avLst/>
          </a:prstGeom>
          <a:noFill/>
        </p:spPr>
        <p:txBody>
          <a:bodyPr wrap="square" rtlCol="0">
            <a:spAutoFit/>
          </a:bodyPr>
          <a:lstStyle/>
          <a:p>
            <a:r>
              <a:rPr lang="en-US" sz="1400" dirty="0"/>
              <a:t>Type II thanatophoric dysplasia</a:t>
            </a:r>
          </a:p>
        </p:txBody>
      </p:sp>
      <p:pic>
        <p:nvPicPr>
          <p:cNvPr id="1026" name="Picture 2" descr="Thanatophoric dysplasia: Antenatal to postmortem Chavadi CV, Mahale N,  Jasthi G, Prabhu S, Kory S - J Sci Soc">
            <a:extLst>
              <a:ext uri="{FF2B5EF4-FFF2-40B4-BE49-F238E27FC236}">
                <a16:creationId xmlns:a16="http://schemas.microsoft.com/office/drawing/2014/main" id="{0B4CBCC4-2EBE-442B-93D0-4B484CC3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594" y="3429000"/>
            <a:ext cx="2616435" cy="17258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884D1D-5160-4D36-B856-5AF19486ED0A}"/>
              </a:ext>
            </a:extLst>
          </p:cNvPr>
          <p:cNvSpPr txBox="1"/>
          <p:nvPr/>
        </p:nvSpPr>
        <p:spPr>
          <a:xfrm>
            <a:off x="1835439" y="5903674"/>
            <a:ext cx="2235994" cy="213585"/>
          </a:xfrm>
          <a:prstGeom prst="rect">
            <a:avLst/>
          </a:prstGeom>
          <a:noFill/>
        </p:spPr>
        <p:txBody>
          <a:bodyPr wrap="square" rtlCol="0">
            <a:spAutoFit/>
          </a:bodyPr>
          <a:lstStyle/>
          <a:p>
            <a:r>
              <a:rPr lang="en-US" sz="788" b="1" dirty="0">
                <a:solidFill>
                  <a:srgbClr val="1F1F3F"/>
                </a:solidFill>
                <a:latin typeface="Arial" panose="020B0604020202020204" pitchFamily="34" charset="0"/>
              </a:rPr>
              <a:t>DOI:</a:t>
            </a:r>
            <a:r>
              <a:rPr lang="en-US" sz="788" dirty="0">
                <a:solidFill>
                  <a:srgbClr val="1F1F3F"/>
                </a:solidFill>
                <a:latin typeface="Arial" panose="020B0604020202020204" pitchFamily="34" charset="0"/>
              </a:rPr>
              <a:t> 10.4103/0974-5009.165584</a:t>
            </a:r>
            <a:endParaRPr lang="en-US" sz="788" dirty="0"/>
          </a:p>
        </p:txBody>
      </p:sp>
      <p:cxnSp>
        <p:nvCxnSpPr>
          <p:cNvPr id="19" name="Straight Arrow Connector 18">
            <a:extLst>
              <a:ext uri="{FF2B5EF4-FFF2-40B4-BE49-F238E27FC236}">
                <a16:creationId xmlns:a16="http://schemas.microsoft.com/office/drawing/2014/main" id="{24A96CA0-379C-4375-B8E7-677F3F2B4E21}"/>
              </a:ext>
            </a:extLst>
          </p:cNvPr>
          <p:cNvCxnSpPr>
            <a:stCxn id="6" idx="1"/>
          </p:cNvCxnSpPr>
          <p:nvPr/>
        </p:nvCxnSpPr>
        <p:spPr>
          <a:xfrm flipH="1">
            <a:off x="2953436" y="1498486"/>
            <a:ext cx="2605638" cy="563589"/>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973991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3B5D-834D-4915-AF86-8730F78EC386}"/>
              </a:ext>
            </a:extLst>
          </p:cNvPr>
          <p:cNvSpPr>
            <a:spLocks noGrp="1"/>
          </p:cNvSpPr>
          <p:nvPr>
            <p:ph type="title"/>
          </p:nvPr>
        </p:nvSpPr>
        <p:spPr>
          <a:xfrm>
            <a:off x="1648071" y="-138816"/>
            <a:ext cx="7826375" cy="1371600"/>
          </a:xfrm>
        </p:spPr>
        <p:txBody>
          <a:bodyPr/>
          <a:lstStyle/>
          <a:p>
            <a:r>
              <a:rPr lang="en-US" dirty="0"/>
              <a:t>An interesting example… </a:t>
            </a:r>
            <a:r>
              <a:rPr lang="en-US" i="1" dirty="0"/>
              <a:t>FGFR3</a:t>
            </a:r>
          </a:p>
        </p:txBody>
      </p:sp>
      <p:sp>
        <p:nvSpPr>
          <p:cNvPr id="3" name="Content Placeholder 2">
            <a:extLst>
              <a:ext uri="{FF2B5EF4-FFF2-40B4-BE49-F238E27FC236}">
                <a16:creationId xmlns:a16="http://schemas.microsoft.com/office/drawing/2014/main" id="{AA27FD4A-026B-4A52-8DA0-6477B3C7782F}"/>
              </a:ext>
            </a:extLst>
          </p:cNvPr>
          <p:cNvSpPr>
            <a:spLocks noGrp="1"/>
          </p:cNvSpPr>
          <p:nvPr>
            <p:ph idx="1"/>
          </p:nvPr>
        </p:nvSpPr>
        <p:spPr>
          <a:xfrm>
            <a:off x="4553697" y="4572515"/>
            <a:ext cx="2278803" cy="1946994"/>
          </a:xfrm>
        </p:spPr>
        <p:txBody>
          <a:bodyPr>
            <a:normAutofit/>
          </a:bodyPr>
          <a:lstStyle/>
          <a:p>
            <a:endParaRPr lang="en-US" sz="1200" dirty="0"/>
          </a:p>
          <a:p>
            <a:endParaRPr lang="en-US" sz="1200" dirty="0"/>
          </a:p>
          <a:p>
            <a:endParaRPr lang="en-US" sz="1200" dirty="0"/>
          </a:p>
          <a:p>
            <a:endParaRPr lang="en-US" sz="1200" dirty="0"/>
          </a:p>
        </p:txBody>
      </p:sp>
      <p:sp>
        <p:nvSpPr>
          <p:cNvPr id="6" name="TextBox 5">
            <a:extLst>
              <a:ext uri="{FF2B5EF4-FFF2-40B4-BE49-F238E27FC236}">
                <a16:creationId xmlns:a16="http://schemas.microsoft.com/office/drawing/2014/main" id="{C2731649-080E-4928-837E-FDF9A7D14106}"/>
              </a:ext>
            </a:extLst>
          </p:cNvPr>
          <p:cNvSpPr txBox="1"/>
          <p:nvPr/>
        </p:nvSpPr>
        <p:spPr>
          <a:xfrm>
            <a:off x="5559074" y="1267653"/>
            <a:ext cx="1294118" cy="461665"/>
          </a:xfrm>
          <a:prstGeom prst="rect">
            <a:avLst/>
          </a:prstGeom>
          <a:noFill/>
          <a:ln w="28575">
            <a:solidFill>
              <a:srgbClr val="A406DD"/>
            </a:solidFill>
          </a:ln>
        </p:spPr>
        <p:txBody>
          <a:bodyPr wrap="square" rtlCol="0">
            <a:spAutoFit/>
          </a:bodyPr>
          <a:lstStyle/>
          <a:p>
            <a:r>
              <a:rPr lang="en-US" sz="2400" dirty="0"/>
              <a:t>Lys650</a:t>
            </a:r>
          </a:p>
        </p:txBody>
      </p:sp>
      <p:sp>
        <p:nvSpPr>
          <p:cNvPr id="7" name="TextBox 6">
            <a:extLst>
              <a:ext uri="{FF2B5EF4-FFF2-40B4-BE49-F238E27FC236}">
                <a16:creationId xmlns:a16="http://schemas.microsoft.com/office/drawing/2014/main" id="{37357ECE-8C29-4664-8D61-537A8C8FAD1D}"/>
              </a:ext>
            </a:extLst>
          </p:cNvPr>
          <p:cNvSpPr txBox="1"/>
          <p:nvPr/>
        </p:nvSpPr>
        <p:spPr>
          <a:xfrm>
            <a:off x="2004689" y="2083516"/>
            <a:ext cx="2066744" cy="461665"/>
          </a:xfrm>
          <a:prstGeom prst="rect">
            <a:avLst/>
          </a:prstGeom>
          <a:noFill/>
        </p:spPr>
        <p:txBody>
          <a:bodyPr wrap="square" rtlCol="0">
            <a:spAutoFit/>
          </a:bodyPr>
          <a:lstStyle/>
          <a:p>
            <a:r>
              <a:rPr lang="en-US" sz="2400" dirty="0"/>
              <a:t>Lys650</a:t>
            </a:r>
            <a:r>
              <a:rPr lang="en-US" sz="2400" dirty="0">
                <a:solidFill>
                  <a:srgbClr val="A406DD"/>
                </a:solidFill>
              </a:rPr>
              <a:t>Glu</a:t>
            </a:r>
          </a:p>
        </p:txBody>
      </p:sp>
      <p:sp>
        <p:nvSpPr>
          <p:cNvPr id="8" name="TextBox 7">
            <a:extLst>
              <a:ext uri="{FF2B5EF4-FFF2-40B4-BE49-F238E27FC236}">
                <a16:creationId xmlns:a16="http://schemas.microsoft.com/office/drawing/2014/main" id="{E349E61C-E068-4401-9E2E-1081C949E708}"/>
              </a:ext>
            </a:extLst>
          </p:cNvPr>
          <p:cNvSpPr txBox="1"/>
          <p:nvPr/>
        </p:nvSpPr>
        <p:spPr>
          <a:xfrm>
            <a:off x="1619233" y="2734997"/>
            <a:ext cx="4757132" cy="307777"/>
          </a:xfrm>
          <a:prstGeom prst="rect">
            <a:avLst/>
          </a:prstGeom>
          <a:noFill/>
        </p:spPr>
        <p:txBody>
          <a:bodyPr wrap="square" rtlCol="0">
            <a:spAutoFit/>
          </a:bodyPr>
          <a:lstStyle/>
          <a:p>
            <a:r>
              <a:rPr lang="en-US" sz="1400" dirty="0"/>
              <a:t>Type II thanatophoric dysplasia</a:t>
            </a:r>
          </a:p>
        </p:txBody>
      </p:sp>
      <p:pic>
        <p:nvPicPr>
          <p:cNvPr id="1026" name="Picture 2" descr="Thanatophoric dysplasia: Antenatal to postmortem Chavadi CV, Mahale N,  Jasthi G, Prabhu S, Kory S - J Sci Soc">
            <a:extLst>
              <a:ext uri="{FF2B5EF4-FFF2-40B4-BE49-F238E27FC236}">
                <a16:creationId xmlns:a16="http://schemas.microsoft.com/office/drawing/2014/main" id="{0B4CBCC4-2EBE-442B-93D0-4B484CC3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594" y="3429000"/>
            <a:ext cx="2616435" cy="17258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182C13-CADC-4536-9B07-044AD1987FA3}"/>
              </a:ext>
            </a:extLst>
          </p:cNvPr>
          <p:cNvSpPr txBox="1"/>
          <p:nvPr/>
        </p:nvSpPr>
        <p:spPr>
          <a:xfrm>
            <a:off x="5053773" y="2062075"/>
            <a:ext cx="2084463" cy="461665"/>
          </a:xfrm>
          <a:prstGeom prst="rect">
            <a:avLst/>
          </a:prstGeom>
          <a:noFill/>
        </p:spPr>
        <p:txBody>
          <a:bodyPr wrap="square" rtlCol="0">
            <a:spAutoFit/>
          </a:bodyPr>
          <a:lstStyle/>
          <a:p>
            <a:r>
              <a:rPr lang="en-US" sz="2400" dirty="0"/>
              <a:t>Lys650</a:t>
            </a:r>
            <a:r>
              <a:rPr lang="en-US" sz="2400" dirty="0">
                <a:solidFill>
                  <a:srgbClr val="A406DD"/>
                </a:solidFill>
              </a:rPr>
              <a:t>Met</a:t>
            </a:r>
          </a:p>
        </p:txBody>
      </p:sp>
      <p:sp>
        <p:nvSpPr>
          <p:cNvPr id="11" name="TextBox 10">
            <a:extLst>
              <a:ext uri="{FF2B5EF4-FFF2-40B4-BE49-F238E27FC236}">
                <a16:creationId xmlns:a16="http://schemas.microsoft.com/office/drawing/2014/main" id="{CF1C1A25-9775-4211-BC16-51AB3394937E}"/>
              </a:ext>
            </a:extLst>
          </p:cNvPr>
          <p:cNvSpPr txBox="1"/>
          <p:nvPr/>
        </p:nvSpPr>
        <p:spPr>
          <a:xfrm>
            <a:off x="5383822" y="2549069"/>
            <a:ext cx="4387640" cy="461665"/>
          </a:xfrm>
          <a:prstGeom prst="rect">
            <a:avLst/>
          </a:prstGeom>
          <a:noFill/>
        </p:spPr>
        <p:txBody>
          <a:bodyPr wrap="square" rtlCol="0">
            <a:spAutoFit/>
          </a:bodyPr>
          <a:lstStyle/>
          <a:p>
            <a:r>
              <a:rPr lang="en-US" sz="1600" dirty="0"/>
              <a:t>SADDAM</a:t>
            </a:r>
            <a:r>
              <a:rPr lang="en-US" sz="2400" dirty="0"/>
              <a:t> </a:t>
            </a:r>
          </a:p>
        </p:txBody>
      </p:sp>
      <p:sp>
        <p:nvSpPr>
          <p:cNvPr id="9" name="TextBox 8">
            <a:extLst>
              <a:ext uri="{FF2B5EF4-FFF2-40B4-BE49-F238E27FC236}">
                <a16:creationId xmlns:a16="http://schemas.microsoft.com/office/drawing/2014/main" id="{4E884D1D-5160-4D36-B856-5AF19486ED0A}"/>
              </a:ext>
            </a:extLst>
          </p:cNvPr>
          <p:cNvSpPr txBox="1"/>
          <p:nvPr/>
        </p:nvSpPr>
        <p:spPr>
          <a:xfrm>
            <a:off x="1835439" y="5903674"/>
            <a:ext cx="2235994" cy="213585"/>
          </a:xfrm>
          <a:prstGeom prst="rect">
            <a:avLst/>
          </a:prstGeom>
          <a:noFill/>
        </p:spPr>
        <p:txBody>
          <a:bodyPr wrap="square" rtlCol="0">
            <a:spAutoFit/>
          </a:bodyPr>
          <a:lstStyle/>
          <a:p>
            <a:r>
              <a:rPr lang="en-US" sz="788" b="1" dirty="0">
                <a:solidFill>
                  <a:srgbClr val="1F1F3F"/>
                </a:solidFill>
                <a:latin typeface="Arial" panose="020B0604020202020204" pitchFamily="34" charset="0"/>
              </a:rPr>
              <a:t>DOI:</a:t>
            </a:r>
            <a:r>
              <a:rPr lang="en-US" sz="788" dirty="0">
                <a:solidFill>
                  <a:srgbClr val="1F1F3F"/>
                </a:solidFill>
                <a:latin typeface="Arial" panose="020B0604020202020204" pitchFamily="34" charset="0"/>
              </a:rPr>
              <a:t> 10.4103/0974-5009.165584</a:t>
            </a:r>
            <a:endParaRPr lang="en-US" sz="788" dirty="0"/>
          </a:p>
        </p:txBody>
      </p:sp>
      <p:pic>
        <p:nvPicPr>
          <p:cNvPr id="1028" name="Picture 4" descr="Fibroblast Growth Factor Receptor 3 - an overview | ScienceDirect Topics">
            <a:extLst>
              <a:ext uri="{FF2B5EF4-FFF2-40B4-BE49-F238E27FC236}">
                <a16:creationId xmlns:a16="http://schemas.microsoft.com/office/drawing/2014/main" id="{9BFF009B-0B90-41A0-999C-D5B9CFE39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571" y="3228702"/>
            <a:ext cx="2886822" cy="198232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24A96CA0-379C-4375-B8E7-677F3F2B4E21}"/>
              </a:ext>
            </a:extLst>
          </p:cNvPr>
          <p:cNvCxnSpPr>
            <a:stCxn id="6" idx="1"/>
          </p:cNvCxnSpPr>
          <p:nvPr/>
        </p:nvCxnSpPr>
        <p:spPr>
          <a:xfrm flipH="1">
            <a:off x="2953436" y="1498486"/>
            <a:ext cx="2605638" cy="563589"/>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ADC0749-A0BA-4FBE-BEBF-A15ADBACE261}"/>
              </a:ext>
            </a:extLst>
          </p:cNvPr>
          <p:cNvCxnSpPr>
            <a:cxnSpLocks/>
            <a:endCxn id="10" idx="0"/>
          </p:cNvCxnSpPr>
          <p:nvPr/>
        </p:nvCxnSpPr>
        <p:spPr>
          <a:xfrm flipH="1">
            <a:off x="6096000" y="1762548"/>
            <a:ext cx="159780" cy="299527"/>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F77D90-1BDA-47CB-B5DA-F4B41511A4F2}"/>
              </a:ext>
            </a:extLst>
          </p:cNvPr>
          <p:cNvSpPr txBox="1"/>
          <p:nvPr/>
        </p:nvSpPr>
        <p:spPr>
          <a:xfrm>
            <a:off x="4856422" y="5323247"/>
            <a:ext cx="2885971" cy="334835"/>
          </a:xfrm>
          <a:prstGeom prst="rect">
            <a:avLst/>
          </a:prstGeom>
          <a:noFill/>
        </p:spPr>
        <p:txBody>
          <a:bodyPr wrap="square" rtlCol="0">
            <a:spAutoFit/>
          </a:bodyPr>
          <a:lstStyle/>
          <a:p>
            <a:r>
              <a:rPr lang="en-US" sz="788" b="1" dirty="0">
                <a:solidFill>
                  <a:srgbClr val="1F1F3F"/>
                </a:solidFill>
                <a:latin typeface="Arial" panose="020B0604020202020204" pitchFamily="34" charset="0"/>
              </a:rPr>
              <a:t>https://www.sciencedirect.com/topics/agricultural-and-biological-sciences/fibroblast-growth-factor-receptor-3</a:t>
            </a:r>
            <a:endParaRPr lang="en-US" sz="788" dirty="0"/>
          </a:p>
        </p:txBody>
      </p:sp>
    </p:spTree>
    <p:custDataLst>
      <p:tags r:id="rId1"/>
    </p:custDataLst>
    <p:extLst>
      <p:ext uri="{BB962C8B-B14F-4D97-AF65-F5344CB8AC3E}">
        <p14:creationId xmlns:p14="http://schemas.microsoft.com/office/powerpoint/2010/main" val="2899659580"/>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3B5D-834D-4915-AF86-8730F78EC386}"/>
              </a:ext>
            </a:extLst>
          </p:cNvPr>
          <p:cNvSpPr>
            <a:spLocks noGrp="1"/>
          </p:cNvSpPr>
          <p:nvPr>
            <p:ph type="title"/>
          </p:nvPr>
        </p:nvSpPr>
        <p:spPr>
          <a:xfrm>
            <a:off x="1648071" y="-138816"/>
            <a:ext cx="7826375" cy="1371600"/>
          </a:xfrm>
        </p:spPr>
        <p:txBody>
          <a:bodyPr/>
          <a:lstStyle/>
          <a:p>
            <a:r>
              <a:rPr lang="en-US" dirty="0"/>
              <a:t>An interesting example… </a:t>
            </a:r>
            <a:r>
              <a:rPr lang="en-US" i="1" dirty="0"/>
              <a:t>FGFR3</a:t>
            </a:r>
          </a:p>
        </p:txBody>
      </p:sp>
      <p:sp>
        <p:nvSpPr>
          <p:cNvPr id="3" name="Content Placeholder 2">
            <a:extLst>
              <a:ext uri="{FF2B5EF4-FFF2-40B4-BE49-F238E27FC236}">
                <a16:creationId xmlns:a16="http://schemas.microsoft.com/office/drawing/2014/main" id="{AA27FD4A-026B-4A52-8DA0-6477B3C7782F}"/>
              </a:ext>
            </a:extLst>
          </p:cNvPr>
          <p:cNvSpPr>
            <a:spLocks noGrp="1"/>
          </p:cNvSpPr>
          <p:nvPr>
            <p:ph idx="1"/>
          </p:nvPr>
        </p:nvSpPr>
        <p:spPr>
          <a:xfrm>
            <a:off x="4553697" y="4572515"/>
            <a:ext cx="2278803" cy="1946994"/>
          </a:xfrm>
        </p:spPr>
        <p:txBody>
          <a:bodyPr>
            <a:normAutofit/>
          </a:bodyPr>
          <a:lstStyle/>
          <a:p>
            <a:endParaRPr lang="en-US" sz="1200" dirty="0"/>
          </a:p>
          <a:p>
            <a:endParaRPr lang="en-US" sz="1200" dirty="0"/>
          </a:p>
          <a:p>
            <a:endParaRPr lang="en-US" sz="1200" dirty="0"/>
          </a:p>
          <a:p>
            <a:endParaRPr lang="en-US" sz="1200" dirty="0"/>
          </a:p>
        </p:txBody>
      </p:sp>
      <p:sp>
        <p:nvSpPr>
          <p:cNvPr id="6" name="TextBox 5">
            <a:extLst>
              <a:ext uri="{FF2B5EF4-FFF2-40B4-BE49-F238E27FC236}">
                <a16:creationId xmlns:a16="http://schemas.microsoft.com/office/drawing/2014/main" id="{C2731649-080E-4928-837E-FDF9A7D14106}"/>
              </a:ext>
            </a:extLst>
          </p:cNvPr>
          <p:cNvSpPr txBox="1"/>
          <p:nvPr/>
        </p:nvSpPr>
        <p:spPr>
          <a:xfrm>
            <a:off x="5559074" y="1267653"/>
            <a:ext cx="1294118" cy="461665"/>
          </a:xfrm>
          <a:prstGeom prst="rect">
            <a:avLst/>
          </a:prstGeom>
          <a:noFill/>
          <a:ln w="28575">
            <a:solidFill>
              <a:srgbClr val="A406DD"/>
            </a:solidFill>
          </a:ln>
        </p:spPr>
        <p:txBody>
          <a:bodyPr wrap="square" rtlCol="0">
            <a:spAutoFit/>
          </a:bodyPr>
          <a:lstStyle/>
          <a:p>
            <a:r>
              <a:rPr lang="en-US" sz="2400" dirty="0"/>
              <a:t>Lys650</a:t>
            </a:r>
          </a:p>
        </p:txBody>
      </p:sp>
      <p:sp>
        <p:nvSpPr>
          <p:cNvPr id="7" name="TextBox 6">
            <a:extLst>
              <a:ext uri="{FF2B5EF4-FFF2-40B4-BE49-F238E27FC236}">
                <a16:creationId xmlns:a16="http://schemas.microsoft.com/office/drawing/2014/main" id="{37357ECE-8C29-4664-8D61-537A8C8FAD1D}"/>
              </a:ext>
            </a:extLst>
          </p:cNvPr>
          <p:cNvSpPr txBox="1"/>
          <p:nvPr/>
        </p:nvSpPr>
        <p:spPr>
          <a:xfrm>
            <a:off x="2004689" y="2083516"/>
            <a:ext cx="2066744" cy="461665"/>
          </a:xfrm>
          <a:prstGeom prst="rect">
            <a:avLst/>
          </a:prstGeom>
          <a:noFill/>
        </p:spPr>
        <p:txBody>
          <a:bodyPr wrap="square" rtlCol="0">
            <a:spAutoFit/>
          </a:bodyPr>
          <a:lstStyle/>
          <a:p>
            <a:r>
              <a:rPr lang="en-US" sz="2400" dirty="0"/>
              <a:t>Lys650</a:t>
            </a:r>
            <a:r>
              <a:rPr lang="en-US" sz="2400" dirty="0">
                <a:solidFill>
                  <a:srgbClr val="A406DD"/>
                </a:solidFill>
              </a:rPr>
              <a:t>Glu</a:t>
            </a:r>
          </a:p>
        </p:txBody>
      </p:sp>
      <p:sp>
        <p:nvSpPr>
          <p:cNvPr id="8" name="TextBox 7">
            <a:extLst>
              <a:ext uri="{FF2B5EF4-FFF2-40B4-BE49-F238E27FC236}">
                <a16:creationId xmlns:a16="http://schemas.microsoft.com/office/drawing/2014/main" id="{E349E61C-E068-4401-9E2E-1081C949E708}"/>
              </a:ext>
            </a:extLst>
          </p:cNvPr>
          <p:cNvSpPr txBox="1"/>
          <p:nvPr/>
        </p:nvSpPr>
        <p:spPr>
          <a:xfrm>
            <a:off x="1619233" y="2734997"/>
            <a:ext cx="4757132" cy="307777"/>
          </a:xfrm>
          <a:prstGeom prst="rect">
            <a:avLst/>
          </a:prstGeom>
          <a:noFill/>
        </p:spPr>
        <p:txBody>
          <a:bodyPr wrap="square" rtlCol="0">
            <a:spAutoFit/>
          </a:bodyPr>
          <a:lstStyle/>
          <a:p>
            <a:r>
              <a:rPr lang="en-US" sz="1400" dirty="0"/>
              <a:t>Type II thanatophoric dysplasia</a:t>
            </a:r>
          </a:p>
        </p:txBody>
      </p:sp>
      <p:pic>
        <p:nvPicPr>
          <p:cNvPr id="1026" name="Picture 2" descr="Thanatophoric dysplasia: Antenatal to postmortem Chavadi CV, Mahale N,  Jasthi G, Prabhu S, Kory S - J Sci Soc">
            <a:extLst>
              <a:ext uri="{FF2B5EF4-FFF2-40B4-BE49-F238E27FC236}">
                <a16:creationId xmlns:a16="http://schemas.microsoft.com/office/drawing/2014/main" id="{0B4CBCC4-2EBE-442B-93D0-4B484CC3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594" y="3429000"/>
            <a:ext cx="2616435" cy="17258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182C13-CADC-4536-9B07-044AD1987FA3}"/>
              </a:ext>
            </a:extLst>
          </p:cNvPr>
          <p:cNvSpPr txBox="1"/>
          <p:nvPr/>
        </p:nvSpPr>
        <p:spPr>
          <a:xfrm>
            <a:off x="5053773" y="2062075"/>
            <a:ext cx="2084463" cy="461665"/>
          </a:xfrm>
          <a:prstGeom prst="rect">
            <a:avLst/>
          </a:prstGeom>
          <a:noFill/>
        </p:spPr>
        <p:txBody>
          <a:bodyPr wrap="square" rtlCol="0">
            <a:spAutoFit/>
          </a:bodyPr>
          <a:lstStyle/>
          <a:p>
            <a:r>
              <a:rPr lang="en-US" sz="2400" dirty="0"/>
              <a:t>Lys650</a:t>
            </a:r>
            <a:r>
              <a:rPr lang="en-US" sz="2400" dirty="0">
                <a:solidFill>
                  <a:srgbClr val="A406DD"/>
                </a:solidFill>
              </a:rPr>
              <a:t>Met</a:t>
            </a:r>
          </a:p>
        </p:txBody>
      </p:sp>
      <p:sp>
        <p:nvSpPr>
          <p:cNvPr id="11" name="TextBox 10">
            <a:extLst>
              <a:ext uri="{FF2B5EF4-FFF2-40B4-BE49-F238E27FC236}">
                <a16:creationId xmlns:a16="http://schemas.microsoft.com/office/drawing/2014/main" id="{CF1C1A25-9775-4211-BC16-51AB3394937E}"/>
              </a:ext>
            </a:extLst>
          </p:cNvPr>
          <p:cNvSpPr txBox="1"/>
          <p:nvPr/>
        </p:nvSpPr>
        <p:spPr>
          <a:xfrm>
            <a:off x="5383822" y="2549069"/>
            <a:ext cx="4387640" cy="461665"/>
          </a:xfrm>
          <a:prstGeom prst="rect">
            <a:avLst/>
          </a:prstGeom>
          <a:noFill/>
        </p:spPr>
        <p:txBody>
          <a:bodyPr wrap="square" rtlCol="0">
            <a:spAutoFit/>
          </a:bodyPr>
          <a:lstStyle/>
          <a:p>
            <a:r>
              <a:rPr lang="en-US" sz="1600" dirty="0"/>
              <a:t>SADDAM</a:t>
            </a:r>
            <a:r>
              <a:rPr lang="en-US" sz="2400" dirty="0"/>
              <a:t> </a:t>
            </a:r>
          </a:p>
        </p:txBody>
      </p:sp>
      <p:sp>
        <p:nvSpPr>
          <p:cNvPr id="9" name="TextBox 8">
            <a:extLst>
              <a:ext uri="{FF2B5EF4-FFF2-40B4-BE49-F238E27FC236}">
                <a16:creationId xmlns:a16="http://schemas.microsoft.com/office/drawing/2014/main" id="{4E884D1D-5160-4D36-B856-5AF19486ED0A}"/>
              </a:ext>
            </a:extLst>
          </p:cNvPr>
          <p:cNvSpPr txBox="1"/>
          <p:nvPr/>
        </p:nvSpPr>
        <p:spPr>
          <a:xfrm>
            <a:off x="1902977" y="5277079"/>
            <a:ext cx="2235994" cy="213585"/>
          </a:xfrm>
          <a:prstGeom prst="rect">
            <a:avLst/>
          </a:prstGeom>
          <a:noFill/>
        </p:spPr>
        <p:txBody>
          <a:bodyPr wrap="square" rtlCol="0">
            <a:spAutoFit/>
          </a:bodyPr>
          <a:lstStyle/>
          <a:p>
            <a:r>
              <a:rPr lang="en-US" sz="788" b="1" dirty="0">
                <a:solidFill>
                  <a:srgbClr val="1F1F3F"/>
                </a:solidFill>
                <a:latin typeface="Arial" panose="020B0604020202020204" pitchFamily="34" charset="0"/>
              </a:rPr>
              <a:t>DOI:</a:t>
            </a:r>
            <a:r>
              <a:rPr lang="en-US" sz="788" dirty="0">
                <a:solidFill>
                  <a:srgbClr val="1F1F3F"/>
                </a:solidFill>
                <a:latin typeface="Arial" panose="020B0604020202020204" pitchFamily="34" charset="0"/>
              </a:rPr>
              <a:t> 10.4103/0974-5009.165584</a:t>
            </a:r>
            <a:endParaRPr lang="en-US" sz="788" dirty="0"/>
          </a:p>
        </p:txBody>
      </p:sp>
      <p:pic>
        <p:nvPicPr>
          <p:cNvPr id="1028" name="Picture 4" descr="Fibroblast Growth Factor Receptor 3 - an overview | ScienceDirect Topics">
            <a:extLst>
              <a:ext uri="{FF2B5EF4-FFF2-40B4-BE49-F238E27FC236}">
                <a16:creationId xmlns:a16="http://schemas.microsoft.com/office/drawing/2014/main" id="{9BFF009B-0B90-41A0-999C-D5B9CFE39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571" y="3228702"/>
            <a:ext cx="2886822" cy="19823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3E2FD0-E442-4CBE-B1D9-6F221A3F5ADC}"/>
              </a:ext>
            </a:extLst>
          </p:cNvPr>
          <p:cNvSpPr txBox="1"/>
          <p:nvPr/>
        </p:nvSpPr>
        <p:spPr>
          <a:xfrm>
            <a:off x="4856422" y="5323247"/>
            <a:ext cx="2885971" cy="334835"/>
          </a:xfrm>
          <a:prstGeom prst="rect">
            <a:avLst/>
          </a:prstGeom>
          <a:noFill/>
        </p:spPr>
        <p:txBody>
          <a:bodyPr wrap="square" rtlCol="0">
            <a:spAutoFit/>
          </a:bodyPr>
          <a:lstStyle/>
          <a:p>
            <a:r>
              <a:rPr lang="en-US" sz="788" b="1" dirty="0">
                <a:solidFill>
                  <a:srgbClr val="1F1F3F"/>
                </a:solidFill>
                <a:latin typeface="Arial" panose="020B0604020202020204" pitchFamily="34" charset="0"/>
              </a:rPr>
              <a:t>https://www.sciencedirect.com/topics/agricultural-and-biological-sciences/fibroblast-growth-factor-receptor-3</a:t>
            </a:r>
            <a:endParaRPr lang="en-US" sz="788" dirty="0"/>
          </a:p>
        </p:txBody>
      </p:sp>
      <p:sp>
        <p:nvSpPr>
          <p:cNvPr id="16" name="TextBox 15">
            <a:extLst>
              <a:ext uri="{FF2B5EF4-FFF2-40B4-BE49-F238E27FC236}">
                <a16:creationId xmlns:a16="http://schemas.microsoft.com/office/drawing/2014/main" id="{C94D81B0-C297-4B15-A711-887D707DAB16}"/>
              </a:ext>
            </a:extLst>
          </p:cNvPr>
          <p:cNvSpPr txBox="1"/>
          <p:nvPr/>
        </p:nvSpPr>
        <p:spPr>
          <a:xfrm>
            <a:off x="7978971" y="2083516"/>
            <a:ext cx="2084463" cy="461665"/>
          </a:xfrm>
          <a:prstGeom prst="rect">
            <a:avLst/>
          </a:prstGeom>
          <a:noFill/>
        </p:spPr>
        <p:txBody>
          <a:bodyPr wrap="square" rtlCol="0">
            <a:spAutoFit/>
          </a:bodyPr>
          <a:lstStyle/>
          <a:p>
            <a:r>
              <a:rPr lang="en-US" sz="2400" dirty="0"/>
              <a:t>Lys650</a:t>
            </a:r>
            <a:r>
              <a:rPr lang="en-US" sz="2400" dirty="0">
                <a:solidFill>
                  <a:srgbClr val="A406DD"/>
                </a:solidFill>
              </a:rPr>
              <a:t>Asn</a:t>
            </a:r>
          </a:p>
        </p:txBody>
      </p:sp>
      <p:sp>
        <p:nvSpPr>
          <p:cNvPr id="17" name="TextBox 16">
            <a:extLst>
              <a:ext uri="{FF2B5EF4-FFF2-40B4-BE49-F238E27FC236}">
                <a16:creationId xmlns:a16="http://schemas.microsoft.com/office/drawing/2014/main" id="{28CC12AD-A5C9-4F1B-93A3-71FA9DFBA828}"/>
              </a:ext>
            </a:extLst>
          </p:cNvPr>
          <p:cNvSpPr txBox="1"/>
          <p:nvPr/>
        </p:nvSpPr>
        <p:spPr>
          <a:xfrm>
            <a:off x="7688754" y="2598984"/>
            <a:ext cx="4387640" cy="461665"/>
          </a:xfrm>
          <a:prstGeom prst="rect">
            <a:avLst/>
          </a:prstGeom>
          <a:noFill/>
        </p:spPr>
        <p:txBody>
          <a:bodyPr wrap="square" rtlCol="0">
            <a:spAutoFit/>
          </a:bodyPr>
          <a:lstStyle/>
          <a:p>
            <a:r>
              <a:rPr lang="en-US" sz="2400" dirty="0"/>
              <a:t>Hypochondroplasia</a:t>
            </a:r>
          </a:p>
        </p:txBody>
      </p:sp>
      <p:pic>
        <p:nvPicPr>
          <p:cNvPr id="3076" name="Picture 4" descr="Hypochondroplasia - LATN - Patient Case History - James | HSS">
            <a:extLst>
              <a:ext uri="{FF2B5EF4-FFF2-40B4-BE49-F238E27FC236}">
                <a16:creationId xmlns:a16="http://schemas.microsoft.com/office/drawing/2014/main" id="{E503ACDB-6787-4FD2-8885-8DEF500D8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9844" y="3005288"/>
            <a:ext cx="1122719" cy="313608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24A96CA0-379C-4375-B8E7-677F3F2B4E21}"/>
              </a:ext>
            </a:extLst>
          </p:cNvPr>
          <p:cNvCxnSpPr>
            <a:stCxn id="6" idx="1"/>
          </p:cNvCxnSpPr>
          <p:nvPr/>
        </p:nvCxnSpPr>
        <p:spPr>
          <a:xfrm flipH="1">
            <a:off x="2953436" y="1498486"/>
            <a:ext cx="2605638" cy="563589"/>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ADC0749-A0BA-4FBE-BEBF-A15ADBACE261}"/>
              </a:ext>
            </a:extLst>
          </p:cNvPr>
          <p:cNvCxnSpPr>
            <a:cxnSpLocks/>
            <a:endCxn id="10" idx="0"/>
          </p:cNvCxnSpPr>
          <p:nvPr/>
        </p:nvCxnSpPr>
        <p:spPr>
          <a:xfrm flipH="1">
            <a:off x="6096000" y="1762548"/>
            <a:ext cx="159780" cy="299527"/>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4A340A-EC58-413A-B2A7-59A96F25D9D3}"/>
              </a:ext>
            </a:extLst>
          </p:cNvPr>
          <p:cNvCxnSpPr>
            <a:cxnSpLocks/>
            <a:endCxn id="16" idx="0"/>
          </p:cNvCxnSpPr>
          <p:nvPr/>
        </p:nvCxnSpPr>
        <p:spPr>
          <a:xfrm>
            <a:off x="6875588" y="1552121"/>
            <a:ext cx="2145610" cy="531395"/>
          </a:xfrm>
          <a:prstGeom prst="straightConnector1">
            <a:avLst/>
          </a:prstGeom>
          <a:ln>
            <a:solidFill>
              <a:srgbClr val="A406DD"/>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C6C6B8-DA44-6701-DA23-6265243345AE}"/>
              </a:ext>
            </a:extLst>
          </p:cNvPr>
          <p:cNvSpPr txBox="1"/>
          <p:nvPr/>
        </p:nvSpPr>
        <p:spPr>
          <a:xfrm>
            <a:off x="9881937" y="5546012"/>
            <a:ext cx="2084463" cy="215444"/>
          </a:xfrm>
          <a:prstGeom prst="rect">
            <a:avLst/>
          </a:prstGeom>
          <a:solidFill>
            <a:schemeClr val="bg1"/>
          </a:solidFill>
          <a:ln w="19050">
            <a:solidFill>
              <a:schemeClr val="bg1"/>
            </a:solidFill>
          </a:ln>
        </p:spPr>
        <p:txBody>
          <a:bodyPr wrap="square" rtlCol="0">
            <a:spAutoFit/>
          </a:bodyPr>
          <a:lstStyle/>
          <a:p>
            <a:pPr algn="ctr"/>
            <a:r>
              <a:rPr lang="en-US" sz="800" b="1" dirty="0"/>
              <a:t>https://www.hss.edu/LLcase19.asp</a:t>
            </a:r>
          </a:p>
        </p:txBody>
      </p:sp>
    </p:spTree>
    <p:custDataLst>
      <p:tags r:id="rId1"/>
    </p:custDataLst>
    <p:extLst>
      <p:ext uri="{BB962C8B-B14F-4D97-AF65-F5344CB8AC3E}">
        <p14:creationId xmlns:p14="http://schemas.microsoft.com/office/powerpoint/2010/main" val="212930192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1094AA-0E35-4BFE-8F87-6D3C40309749}"/>
              </a:ext>
            </a:extLst>
          </p:cNvPr>
          <p:cNvSpPr>
            <a:spLocks noGrp="1"/>
          </p:cNvSpPr>
          <p:nvPr>
            <p:ph idx="1"/>
          </p:nvPr>
        </p:nvSpPr>
        <p:spPr>
          <a:xfrm>
            <a:off x="1678202" y="1823459"/>
            <a:ext cx="4417803" cy="4416425"/>
          </a:xfrm>
        </p:spPr>
        <p:txBody>
          <a:bodyPr/>
          <a:lstStyle/>
          <a:p>
            <a:r>
              <a:rPr lang="en-US" dirty="0"/>
              <a:t>PM4</a:t>
            </a:r>
          </a:p>
          <a:p>
            <a:pPr algn="just" defTabSz="457200"/>
            <a:r>
              <a:rPr lang="en-US" sz="1600" dirty="0">
                <a:latin typeface="Arial" panose="020B0604020202020204" pitchFamily="34" charset="0"/>
              </a:rPr>
              <a:t>Protein length changes due to in-frame deletions/insertions in a non-repeat region or stop-loss variants.</a:t>
            </a:r>
          </a:p>
          <a:p>
            <a:pPr algn="just" defTabSz="457200"/>
            <a:r>
              <a:rPr lang="en-US" sz="1600" dirty="0">
                <a:latin typeface="Arial" panose="020B0604020202020204" pitchFamily="34" charset="0"/>
              </a:rPr>
              <a:t> To prevent double-counting of this evidence type, we recommend that PM4 should not be applied for any variant in which PVS1, at any strength level, is also applied.</a:t>
            </a:r>
          </a:p>
          <a:p>
            <a:pPr algn="just"/>
            <a:endParaRPr lang="en-US" dirty="0"/>
          </a:p>
          <a:p>
            <a:endParaRPr lang="en-US" dirty="0"/>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6642997" y="770116"/>
            <a:ext cx="1123741" cy="3938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BD5CF41-0A04-4F52-B7DC-4745F670639B}"/>
              </a:ext>
            </a:extLst>
          </p:cNvPr>
          <p:cNvPicPr>
            <a:picLocks noChangeAspect="1"/>
          </p:cNvPicPr>
          <p:nvPr/>
        </p:nvPicPr>
        <p:blipFill>
          <a:blip r:embed="rId4"/>
          <a:stretch>
            <a:fillRect/>
          </a:stretch>
        </p:blipFill>
        <p:spPr>
          <a:xfrm>
            <a:off x="6245343" y="1924378"/>
            <a:ext cx="4268465" cy="3793134"/>
          </a:xfrm>
          <a:prstGeom prst="rect">
            <a:avLst/>
          </a:prstGeom>
        </p:spPr>
      </p:pic>
    </p:spTree>
    <p:custDataLst>
      <p:tags r:id="rId1"/>
    </p:custDataLst>
    <p:extLst>
      <p:ext uri="{BB962C8B-B14F-4D97-AF65-F5344CB8AC3E}">
        <p14:creationId xmlns:p14="http://schemas.microsoft.com/office/powerpoint/2010/main" val="49977370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0C57-88E6-4A4F-B5A5-0D7E5007D3FC}"/>
              </a:ext>
            </a:extLst>
          </p:cNvPr>
          <p:cNvSpPr>
            <a:spLocks noGrp="1"/>
          </p:cNvSpPr>
          <p:nvPr>
            <p:ph type="title"/>
          </p:nvPr>
        </p:nvSpPr>
        <p:spPr>
          <a:xfrm>
            <a:off x="1831121" y="451758"/>
            <a:ext cx="8696202" cy="1371600"/>
          </a:xfrm>
        </p:spPr>
        <p:txBody>
          <a:bodyPr/>
          <a:lstStyle/>
          <a:p>
            <a:r>
              <a:rPr lang="en-US" dirty="0"/>
              <a:t>Example –</a:t>
            </a:r>
            <a:r>
              <a:rPr lang="en-US" i="1" dirty="0"/>
              <a:t> CTNNB1 </a:t>
            </a:r>
            <a:br>
              <a:rPr lang="en-US" i="1" dirty="0"/>
            </a:br>
            <a:r>
              <a:rPr lang="en-US" i="1" dirty="0">
                <a:latin typeface="Arial Narrow" panose="020B0606020202030204" pitchFamily="34" charset="0"/>
              </a:rPr>
              <a:t>c</a:t>
            </a:r>
            <a:r>
              <a:rPr lang="en-US" dirty="0">
                <a:latin typeface="Arial Narrow" panose="020B0606020202030204" pitchFamily="34" charset="0"/>
              </a:rPr>
              <a:t>.1021_1026del, p.(Ser341_Arg342del)</a:t>
            </a:r>
            <a:br>
              <a:rPr lang="en-US" dirty="0">
                <a:latin typeface="Arial Narrow" panose="020B0606020202030204" pitchFamily="34" charset="0"/>
              </a:rPr>
            </a:br>
            <a:endParaRPr lang="en-US" dirty="0"/>
          </a:p>
        </p:txBody>
      </p:sp>
      <p:pic>
        <p:nvPicPr>
          <p:cNvPr id="5" name="Picture 4">
            <a:extLst>
              <a:ext uri="{FF2B5EF4-FFF2-40B4-BE49-F238E27FC236}">
                <a16:creationId xmlns:a16="http://schemas.microsoft.com/office/drawing/2014/main" id="{E0D2BE39-FD6D-40A0-80CA-3740B1CF33CC}"/>
              </a:ext>
            </a:extLst>
          </p:cNvPr>
          <p:cNvPicPr>
            <a:picLocks noChangeAspect="1"/>
          </p:cNvPicPr>
          <p:nvPr/>
        </p:nvPicPr>
        <p:blipFill>
          <a:blip r:embed="rId3"/>
          <a:stretch>
            <a:fillRect/>
          </a:stretch>
        </p:blipFill>
        <p:spPr>
          <a:xfrm>
            <a:off x="1698068" y="1547033"/>
            <a:ext cx="4397932" cy="2050281"/>
          </a:xfrm>
          <a:prstGeom prst="rect">
            <a:avLst/>
          </a:prstGeom>
          <a:ln w="19050">
            <a:solidFill>
              <a:schemeClr val="tx1"/>
            </a:solidFill>
          </a:ln>
        </p:spPr>
      </p:pic>
      <p:pic>
        <p:nvPicPr>
          <p:cNvPr id="7" name="Picture 6">
            <a:extLst>
              <a:ext uri="{FF2B5EF4-FFF2-40B4-BE49-F238E27FC236}">
                <a16:creationId xmlns:a16="http://schemas.microsoft.com/office/drawing/2014/main" id="{DFC28576-3FE7-43E0-AC2B-8D252CE15B67}"/>
              </a:ext>
            </a:extLst>
          </p:cNvPr>
          <p:cNvPicPr>
            <a:picLocks noChangeAspect="1"/>
          </p:cNvPicPr>
          <p:nvPr/>
        </p:nvPicPr>
        <p:blipFill>
          <a:blip r:embed="rId4"/>
          <a:stretch>
            <a:fillRect/>
          </a:stretch>
        </p:blipFill>
        <p:spPr>
          <a:xfrm>
            <a:off x="1644581" y="4737199"/>
            <a:ext cx="4813160" cy="1404595"/>
          </a:xfrm>
          <a:prstGeom prst="rect">
            <a:avLst/>
          </a:prstGeom>
          <a:ln w="19050">
            <a:solidFill>
              <a:schemeClr val="tx1"/>
            </a:solidFill>
          </a:ln>
        </p:spPr>
      </p:pic>
      <p:sp>
        <p:nvSpPr>
          <p:cNvPr id="8" name="Arrow: Down 7">
            <a:extLst>
              <a:ext uri="{FF2B5EF4-FFF2-40B4-BE49-F238E27FC236}">
                <a16:creationId xmlns:a16="http://schemas.microsoft.com/office/drawing/2014/main" id="{3A7F20ED-A599-4427-B891-13308A1B67D1}"/>
              </a:ext>
            </a:extLst>
          </p:cNvPr>
          <p:cNvSpPr/>
          <p:nvPr/>
        </p:nvSpPr>
        <p:spPr>
          <a:xfrm>
            <a:off x="3825078" y="3597309"/>
            <a:ext cx="341643" cy="1095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CCFE60-FFC3-9372-DD40-CA865C709AE8}"/>
              </a:ext>
            </a:extLst>
          </p:cNvPr>
          <p:cNvSpPr txBox="1"/>
          <p:nvPr/>
        </p:nvSpPr>
        <p:spPr>
          <a:xfrm>
            <a:off x="6457741" y="1823358"/>
            <a:ext cx="3903138" cy="215444"/>
          </a:xfrm>
          <a:prstGeom prst="rect">
            <a:avLst/>
          </a:prstGeom>
          <a:solidFill>
            <a:schemeClr val="bg1"/>
          </a:solidFill>
          <a:ln w="19050">
            <a:solidFill>
              <a:schemeClr val="bg1"/>
            </a:solidFill>
          </a:ln>
        </p:spPr>
        <p:txBody>
          <a:bodyPr wrap="square" rtlCol="0">
            <a:spAutoFit/>
          </a:bodyPr>
          <a:lstStyle/>
          <a:p>
            <a:pPr algn="ctr"/>
            <a:r>
              <a:rPr lang="en-US" sz="800" b="1" dirty="0"/>
              <a:t>https://www.omim.org/</a:t>
            </a:r>
          </a:p>
        </p:txBody>
      </p:sp>
    </p:spTree>
    <p:custDataLst>
      <p:tags r:id="rId1"/>
    </p:custDataLst>
    <p:extLst>
      <p:ext uri="{BB962C8B-B14F-4D97-AF65-F5344CB8AC3E}">
        <p14:creationId xmlns:p14="http://schemas.microsoft.com/office/powerpoint/2010/main" val="530174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0C57-88E6-4A4F-B5A5-0D7E5007D3FC}"/>
              </a:ext>
            </a:extLst>
          </p:cNvPr>
          <p:cNvSpPr>
            <a:spLocks noGrp="1"/>
          </p:cNvSpPr>
          <p:nvPr>
            <p:ph type="title"/>
          </p:nvPr>
        </p:nvSpPr>
        <p:spPr>
          <a:xfrm>
            <a:off x="1831121" y="451758"/>
            <a:ext cx="8696202" cy="1371600"/>
          </a:xfrm>
        </p:spPr>
        <p:txBody>
          <a:bodyPr/>
          <a:lstStyle/>
          <a:p>
            <a:r>
              <a:rPr lang="en-US" dirty="0"/>
              <a:t>Example –</a:t>
            </a:r>
            <a:r>
              <a:rPr lang="en-US" i="1" dirty="0"/>
              <a:t> CTNNB1 </a:t>
            </a:r>
            <a:br>
              <a:rPr lang="en-US" i="1" dirty="0"/>
            </a:br>
            <a:r>
              <a:rPr lang="en-US" i="1" dirty="0">
                <a:latin typeface="Arial Narrow" panose="020B0606020202030204" pitchFamily="34" charset="0"/>
              </a:rPr>
              <a:t>c</a:t>
            </a:r>
            <a:r>
              <a:rPr lang="en-US" dirty="0">
                <a:latin typeface="Arial Narrow" panose="020B0606020202030204" pitchFamily="34" charset="0"/>
              </a:rPr>
              <a:t>.1021_1026del, p.(Ser341_Arg342del)</a:t>
            </a:r>
            <a:br>
              <a:rPr lang="en-US" dirty="0">
                <a:latin typeface="Arial Narrow" panose="020B0606020202030204" pitchFamily="34" charset="0"/>
              </a:rPr>
            </a:br>
            <a:endParaRPr lang="en-US" dirty="0"/>
          </a:p>
        </p:txBody>
      </p:sp>
      <p:pic>
        <p:nvPicPr>
          <p:cNvPr id="5" name="Picture 4">
            <a:extLst>
              <a:ext uri="{FF2B5EF4-FFF2-40B4-BE49-F238E27FC236}">
                <a16:creationId xmlns:a16="http://schemas.microsoft.com/office/drawing/2014/main" id="{E0D2BE39-FD6D-40A0-80CA-3740B1CF33CC}"/>
              </a:ext>
            </a:extLst>
          </p:cNvPr>
          <p:cNvPicPr>
            <a:picLocks noChangeAspect="1"/>
          </p:cNvPicPr>
          <p:nvPr/>
        </p:nvPicPr>
        <p:blipFill>
          <a:blip r:embed="rId3"/>
          <a:stretch>
            <a:fillRect/>
          </a:stretch>
        </p:blipFill>
        <p:spPr>
          <a:xfrm>
            <a:off x="1698068" y="1547033"/>
            <a:ext cx="4397932" cy="2050281"/>
          </a:xfrm>
          <a:prstGeom prst="rect">
            <a:avLst/>
          </a:prstGeom>
          <a:ln w="19050">
            <a:solidFill>
              <a:schemeClr val="tx1"/>
            </a:solidFill>
          </a:ln>
        </p:spPr>
      </p:pic>
      <p:pic>
        <p:nvPicPr>
          <p:cNvPr id="7" name="Picture 6">
            <a:extLst>
              <a:ext uri="{FF2B5EF4-FFF2-40B4-BE49-F238E27FC236}">
                <a16:creationId xmlns:a16="http://schemas.microsoft.com/office/drawing/2014/main" id="{DFC28576-3FE7-43E0-AC2B-8D252CE15B67}"/>
              </a:ext>
            </a:extLst>
          </p:cNvPr>
          <p:cNvPicPr>
            <a:picLocks noChangeAspect="1"/>
          </p:cNvPicPr>
          <p:nvPr/>
        </p:nvPicPr>
        <p:blipFill>
          <a:blip r:embed="rId4"/>
          <a:stretch>
            <a:fillRect/>
          </a:stretch>
        </p:blipFill>
        <p:spPr>
          <a:xfrm>
            <a:off x="1644581" y="4737199"/>
            <a:ext cx="4813160" cy="1404595"/>
          </a:xfrm>
          <a:prstGeom prst="rect">
            <a:avLst/>
          </a:prstGeom>
          <a:ln w="19050">
            <a:solidFill>
              <a:schemeClr val="tx1"/>
            </a:solidFill>
          </a:ln>
        </p:spPr>
      </p:pic>
      <p:sp>
        <p:nvSpPr>
          <p:cNvPr id="8" name="Arrow: Down 7">
            <a:extLst>
              <a:ext uri="{FF2B5EF4-FFF2-40B4-BE49-F238E27FC236}">
                <a16:creationId xmlns:a16="http://schemas.microsoft.com/office/drawing/2014/main" id="{3A7F20ED-A599-4427-B891-13308A1B67D1}"/>
              </a:ext>
            </a:extLst>
          </p:cNvPr>
          <p:cNvSpPr/>
          <p:nvPr/>
        </p:nvSpPr>
        <p:spPr>
          <a:xfrm>
            <a:off x="3825078" y="3597309"/>
            <a:ext cx="341643" cy="1095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EE7E86-C886-47D1-A7CA-69BE0AEF3498}"/>
              </a:ext>
            </a:extLst>
          </p:cNvPr>
          <p:cNvPicPr>
            <a:picLocks noChangeAspect="1"/>
          </p:cNvPicPr>
          <p:nvPr/>
        </p:nvPicPr>
        <p:blipFill>
          <a:blip r:embed="rId5"/>
          <a:stretch>
            <a:fillRect/>
          </a:stretch>
        </p:blipFill>
        <p:spPr>
          <a:xfrm>
            <a:off x="6457741" y="1579685"/>
            <a:ext cx="4115772" cy="741484"/>
          </a:xfrm>
          <a:prstGeom prst="rect">
            <a:avLst/>
          </a:prstGeom>
        </p:spPr>
      </p:pic>
      <p:pic>
        <p:nvPicPr>
          <p:cNvPr id="12" name="Picture 11">
            <a:extLst>
              <a:ext uri="{FF2B5EF4-FFF2-40B4-BE49-F238E27FC236}">
                <a16:creationId xmlns:a16="http://schemas.microsoft.com/office/drawing/2014/main" id="{9C01D8E6-CB86-48BA-A3AE-CE72D6AB93A2}"/>
              </a:ext>
            </a:extLst>
          </p:cNvPr>
          <p:cNvPicPr>
            <a:picLocks noChangeAspect="1"/>
          </p:cNvPicPr>
          <p:nvPr/>
        </p:nvPicPr>
        <p:blipFill>
          <a:blip r:embed="rId6"/>
          <a:stretch>
            <a:fillRect/>
          </a:stretch>
        </p:blipFill>
        <p:spPr>
          <a:xfrm>
            <a:off x="8407026" y="2612691"/>
            <a:ext cx="2086906" cy="3607367"/>
          </a:xfrm>
          <a:prstGeom prst="rect">
            <a:avLst/>
          </a:prstGeom>
        </p:spPr>
      </p:pic>
      <p:sp>
        <p:nvSpPr>
          <p:cNvPr id="13" name="Rectangle 12">
            <a:extLst>
              <a:ext uri="{FF2B5EF4-FFF2-40B4-BE49-F238E27FC236}">
                <a16:creationId xmlns:a16="http://schemas.microsoft.com/office/drawing/2014/main" id="{A102CF53-2603-4238-A13F-9946F7C62774}"/>
              </a:ext>
            </a:extLst>
          </p:cNvPr>
          <p:cNvSpPr/>
          <p:nvPr/>
        </p:nvSpPr>
        <p:spPr>
          <a:xfrm>
            <a:off x="9040172" y="2401561"/>
            <a:ext cx="713433" cy="374023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960F4D7-1A04-46FD-9E61-EABB904A34A7}"/>
              </a:ext>
            </a:extLst>
          </p:cNvPr>
          <p:cNvCxnSpPr>
            <a:endCxn id="13" idx="0"/>
          </p:cNvCxnSpPr>
          <p:nvPr/>
        </p:nvCxnSpPr>
        <p:spPr>
          <a:xfrm flipH="1">
            <a:off x="9396884" y="1949380"/>
            <a:ext cx="527538" cy="452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4CADAF-6784-0806-E2B6-7E971B5DA98E}"/>
              </a:ext>
            </a:extLst>
          </p:cNvPr>
          <p:cNvSpPr txBox="1"/>
          <p:nvPr/>
        </p:nvSpPr>
        <p:spPr>
          <a:xfrm>
            <a:off x="4320339" y="4087011"/>
            <a:ext cx="2540669" cy="369332"/>
          </a:xfrm>
          <a:prstGeom prst="rect">
            <a:avLst/>
          </a:prstGeom>
          <a:solidFill>
            <a:schemeClr val="bg1"/>
          </a:solidFill>
          <a:ln w="19050">
            <a:solidFill>
              <a:schemeClr val="bg1"/>
            </a:solidFill>
          </a:ln>
        </p:spPr>
        <p:txBody>
          <a:bodyPr wrap="square">
            <a:spAutoFit/>
          </a:bodyPr>
          <a:lstStyle/>
          <a:p>
            <a:r>
              <a:rPr lang="en-US" dirty="0"/>
              <a:t>https://www.omim.org/</a:t>
            </a:r>
          </a:p>
        </p:txBody>
      </p:sp>
      <p:sp>
        <p:nvSpPr>
          <p:cNvPr id="6" name="TextBox 5">
            <a:extLst>
              <a:ext uri="{FF2B5EF4-FFF2-40B4-BE49-F238E27FC236}">
                <a16:creationId xmlns:a16="http://schemas.microsoft.com/office/drawing/2014/main" id="{A2466EE8-B200-4B8A-8328-9974F7BA6459}"/>
              </a:ext>
            </a:extLst>
          </p:cNvPr>
          <p:cNvSpPr txBox="1"/>
          <p:nvPr/>
        </p:nvSpPr>
        <p:spPr>
          <a:xfrm>
            <a:off x="8884318" y="756843"/>
            <a:ext cx="2540669" cy="646331"/>
          </a:xfrm>
          <a:prstGeom prst="rect">
            <a:avLst/>
          </a:prstGeom>
          <a:solidFill>
            <a:schemeClr val="bg1"/>
          </a:solidFill>
          <a:ln w="19050">
            <a:solidFill>
              <a:schemeClr val="bg1"/>
            </a:solidFill>
          </a:ln>
        </p:spPr>
        <p:txBody>
          <a:bodyPr wrap="square">
            <a:spAutoFit/>
          </a:bodyPr>
          <a:lstStyle/>
          <a:p>
            <a:r>
              <a:rPr lang="en-US" dirty="0"/>
              <a:t>Images from Alamut software:</a:t>
            </a:r>
          </a:p>
        </p:txBody>
      </p:sp>
    </p:spTree>
    <p:custDataLst>
      <p:tags r:id="rId1"/>
    </p:custDataLst>
    <p:extLst>
      <p:ext uri="{BB962C8B-B14F-4D97-AF65-F5344CB8AC3E}">
        <p14:creationId xmlns:p14="http://schemas.microsoft.com/office/powerpoint/2010/main" val="100360899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44000" cy="1371600"/>
          </a:xfrm>
        </p:spPr>
        <p:txBody>
          <a:bodyPr/>
          <a:lstStyle/>
          <a:p>
            <a:pPr algn="ctr"/>
            <a:r>
              <a:rPr lang="en-US" dirty="0">
                <a:latin typeface="Arial Narrow"/>
                <a:cs typeface="Arial Narrow"/>
              </a:rPr>
              <a:t>Established a common framework and criteria for variant classification</a:t>
            </a:r>
            <a:endParaRPr lang="en-US" sz="2800" dirty="0">
              <a:solidFill>
                <a:schemeClr val="accent3"/>
              </a:solidFill>
              <a:latin typeface="Arial Narrow"/>
              <a:cs typeface="Arial Narrow"/>
            </a:endParaRPr>
          </a:p>
        </p:txBody>
      </p:sp>
      <p:pic>
        <p:nvPicPr>
          <p:cNvPr id="4" name="Picture 3"/>
          <p:cNvPicPr>
            <a:picLocks noChangeAspect="1"/>
          </p:cNvPicPr>
          <p:nvPr/>
        </p:nvPicPr>
        <p:blipFill>
          <a:blip r:embed="rId3"/>
          <a:stretch>
            <a:fillRect/>
          </a:stretch>
        </p:blipFill>
        <p:spPr>
          <a:xfrm>
            <a:off x="1524000" y="3926136"/>
            <a:ext cx="4521200" cy="1397000"/>
          </a:xfrm>
          <a:prstGeom prst="rect">
            <a:avLst/>
          </a:prstGeom>
        </p:spPr>
      </p:pic>
      <p:pic>
        <p:nvPicPr>
          <p:cNvPr id="5" name="Picture 4"/>
          <p:cNvPicPr>
            <a:picLocks noChangeAspect="1"/>
          </p:cNvPicPr>
          <p:nvPr/>
        </p:nvPicPr>
        <p:blipFill>
          <a:blip r:embed="rId4"/>
          <a:stretch>
            <a:fillRect/>
          </a:stretch>
        </p:blipFill>
        <p:spPr>
          <a:xfrm>
            <a:off x="3359619" y="1525836"/>
            <a:ext cx="5689600" cy="2400300"/>
          </a:xfrm>
          <a:prstGeom prst="rect">
            <a:avLst/>
          </a:prstGeom>
        </p:spPr>
      </p:pic>
      <p:pic>
        <p:nvPicPr>
          <p:cNvPr id="6" name="Picture 5"/>
          <p:cNvPicPr>
            <a:picLocks noChangeAspect="1"/>
          </p:cNvPicPr>
          <p:nvPr/>
        </p:nvPicPr>
        <p:blipFill>
          <a:blip r:embed="rId5"/>
          <a:stretch>
            <a:fillRect/>
          </a:stretch>
        </p:blipFill>
        <p:spPr>
          <a:xfrm>
            <a:off x="6495516" y="4112674"/>
            <a:ext cx="4172489" cy="1401611"/>
          </a:xfrm>
          <a:prstGeom prst="rect">
            <a:avLst/>
          </a:prstGeom>
        </p:spPr>
      </p:pic>
    </p:spTree>
    <p:custDataLst>
      <p:tags r:id="rId1"/>
    </p:custDataLst>
    <p:extLst>
      <p:ext uri="{BB962C8B-B14F-4D97-AF65-F5344CB8AC3E}">
        <p14:creationId xmlns:p14="http://schemas.microsoft.com/office/powerpoint/2010/main" val="35209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0C57-88E6-4A4F-B5A5-0D7E5007D3FC}"/>
              </a:ext>
            </a:extLst>
          </p:cNvPr>
          <p:cNvSpPr>
            <a:spLocks noGrp="1"/>
          </p:cNvSpPr>
          <p:nvPr>
            <p:ph type="title"/>
          </p:nvPr>
        </p:nvSpPr>
        <p:spPr>
          <a:xfrm>
            <a:off x="1831121" y="451758"/>
            <a:ext cx="8696202" cy="1371600"/>
          </a:xfrm>
        </p:spPr>
        <p:txBody>
          <a:bodyPr/>
          <a:lstStyle/>
          <a:p>
            <a:r>
              <a:rPr lang="en-US" dirty="0"/>
              <a:t>Example –</a:t>
            </a:r>
            <a:r>
              <a:rPr lang="en-US" i="1" dirty="0"/>
              <a:t> CTNNB1 </a:t>
            </a:r>
            <a:br>
              <a:rPr lang="en-US" i="1" dirty="0"/>
            </a:br>
            <a:r>
              <a:rPr lang="en-US" i="1" dirty="0">
                <a:latin typeface="Arial Narrow" panose="020B0606020202030204" pitchFamily="34" charset="0"/>
              </a:rPr>
              <a:t>c</a:t>
            </a:r>
            <a:r>
              <a:rPr lang="en-US" dirty="0">
                <a:latin typeface="Arial Narrow" panose="020B0606020202030204" pitchFamily="34" charset="0"/>
              </a:rPr>
              <a:t>.1021_1026del, p.(Ser341_Arg342del)</a:t>
            </a:r>
            <a:br>
              <a:rPr lang="en-US" dirty="0">
                <a:latin typeface="Arial Narrow" panose="020B0606020202030204" pitchFamily="34" charset="0"/>
              </a:rPr>
            </a:br>
            <a:endParaRPr lang="en-US" dirty="0"/>
          </a:p>
        </p:txBody>
      </p:sp>
      <p:pic>
        <p:nvPicPr>
          <p:cNvPr id="5" name="Picture 4">
            <a:extLst>
              <a:ext uri="{FF2B5EF4-FFF2-40B4-BE49-F238E27FC236}">
                <a16:creationId xmlns:a16="http://schemas.microsoft.com/office/drawing/2014/main" id="{E0D2BE39-FD6D-40A0-80CA-3740B1CF33CC}"/>
              </a:ext>
            </a:extLst>
          </p:cNvPr>
          <p:cNvPicPr>
            <a:picLocks noChangeAspect="1"/>
          </p:cNvPicPr>
          <p:nvPr/>
        </p:nvPicPr>
        <p:blipFill>
          <a:blip r:embed="rId4"/>
          <a:stretch>
            <a:fillRect/>
          </a:stretch>
        </p:blipFill>
        <p:spPr>
          <a:xfrm>
            <a:off x="1698068" y="1547033"/>
            <a:ext cx="4397932" cy="2050281"/>
          </a:xfrm>
          <a:prstGeom prst="rect">
            <a:avLst/>
          </a:prstGeom>
          <a:ln w="19050">
            <a:solidFill>
              <a:schemeClr val="tx1"/>
            </a:solidFill>
          </a:ln>
        </p:spPr>
      </p:pic>
      <p:pic>
        <p:nvPicPr>
          <p:cNvPr id="7" name="Picture 6">
            <a:extLst>
              <a:ext uri="{FF2B5EF4-FFF2-40B4-BE49-F238E27FC236}">
                <a16:creationId xmlns:a16="http://schemas.microsoft.com/office/drawing/2014/main" id="{DFC28576-3FE7-43E0-AC2B-8D252CE15B67}"/>
              </a:ext>
            </a:extLst>
          </p:cNvPr>
          <p:cNvPicPr>
            <a:picLocks noChangeAspect="1"/>
          </p:cNvPicPr>
          <p:nvPr/>
        </p:nvPicPr>
        <p:blipFill>
          <a:blip r:embed="rId5"/>
          <a:stretch>
            <a:fillRect/>
          </a:stretch>
        </p:blipFill>
        <p:spPr>
          <a:xfrm>
            <a:off x="1644581" y="4737199"/>
            <a:ext cx="4813160" cy="1404595"/>
          </a:xfrm>
          <a:prstGeom prst="rect">
            <a:avLst/>
          </a:prstGeom>
          <a:ln w="19050">
            <a:solidFill>
              <a:schemeClr val="tx1"/>
            </a:solidFill>
          </a:ln>
        </p:spPr>
      </p:pic>
      <p:sp>
        <p:nvSpPr>
          <p:cNvPr id="8" name="Arrow: Down 7">
            <a:extLst>
              <a:ext uri="{FF2B5EF4-FFF2-40B4-BE49-F238E27FC236}">
                <a16:creationId xmlns:a16="http://schemas.microsoft.com/office/drawing/2014/main" id="{3A7F20ED-A599-4427-B891-13308A1B67D1}"/>
              </a:ext>
            </a:extLst>
          </p:cNvPr>
          <p:cNvSpPr/>
          <p:nvPr/>
        </p:nvSpPr>
        <p:spPr>
          <a:xfrm>
            <a:off x="3825078" y="3597309"/>
            <a:ext cx="341643" cy="1095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EE7E86-C886-47D1-A7CA-69BE0AEF3498}"/>
              </a:ext>
            </a:extLst>
          </p:cNvPr>
          <p:cNvPicPr>
            <a:picLocks noChangeAspect="1"/>
          </p:cNvPicPr>
          <p:nvPr/>
        </p:nvPicPr>
        <p:blipFill>
          <a:blip r:embed="rId6"/>
          <a:stretch>
            <a:fillRect/>
          </a:stretch>
        </p:blipFill>
        <p:spPr>
          <a:xfrm>
            <a:off x="6457741" y="1579685"/>
            <a:ext cx="4115772" cy="741484"/>
          </a:xfrm>
          <a:prstGeom prst="rect">
            <a:avLst/>
          </a:prstGeom>
        </p:spPr>
      </p:pic>
      <p:pic>
        <p:nvPicPr>
          <p:cNvPr id="12" name="Picture 11">
            <a:extLst>
              <a:ext uri="{FF2B5EF4-FFF2-40B4-BE49-F238E27FC236}">
                <a16:creationId xmlns:a16="http://schemas.microsoft.com/office/drawing/2014/main" id="{9C01D8E6-CB86-48BA-A3AE-CE72D6AB93A2}"/>
              </a:ext>
            </a:extLst>
          </p:cNvPr>
          <p:cNvPicPr>
            <a:picLocks noChangeAspect="1"/>
          </p:cNvPicPr>
          <p:nvPr/>
        </p:nvPicPr>
        <p:blipFill>
          <a:blip r:embed="rId7"/>
          <a:stretch>
            <a:fillRect/>
          </a:stretch>
        </p:blipFill>
        <p:spPr>
          <a:xfrm>
            <a:off x="8407026" y="2612691"/>
            <a:ext cx="2086906" cy="3607367"/>
          </a:xfrm>
          <a:prstGeom prst="rect">
            <a:avLst/>
          </a:prstGeom>
        </p:spPr>
      </p:pic>
      <p:sp>
        <p:nvSpPr>
          <p:cNvPr id="13" name="Rectangle 12">
            <a:extLst>
              <a:ext uri="{FF2B5EF4-FFF2-40B4-BE49-F238E27FC236}">
                <a16:creationId xmlns:a16="http://schemas.microsoft.com/office/drawing/2014/main" id="{A102CF53-2603-4238-A13F-9946F7C62774}"/>
              </a:ext>
            </a:extLst>
          </p:cNvPr>
          <p:cNvSpPr/>
          <p:nvPr/>
        </p:nvSpPr>
        <p:spPr>
          <a:xfrm>
            <a:off x="9040172" y="2401561"/>
            <a:ext cx="713433" cy="374023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960F4D7-1A04-46FD-9E61-EABB904A34A7}"/>
              </a:ext>
            </a:extLst>
          </p:cNvPr>
          <p:cNvCxnSpPr>
            <a:endCxn id="13" idx="0"/>
          </p:cNvCxnSpPr>
          <p:nvPr/>
        </p:nvCxnSpPr>
        <p:spPr>
          <a:xfrm flipH="1">
            <a:off x="9396884" y="1949380"/>
            <a:ext cx="527538" cy="452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FE48691B-2C53-41C4-B79F-0552DCBA31E0}"/>
              </a:ext>
            </a:extLst>
          </p:cNvPr>
          <p:cNvSpPr txBox="1">
            <a:spLocks/>
          </p:cNvSpPr>
          <p:nvPr/>
        </p:nvSpPr>
        <p:spPr bwMode="auto">
          <a:xfrm>
            <a:off x="2837088" y="4932446"/>
            <a:ext cx="7717134" cy="741485"/>
          </a:xfrm>
          <a:prstGeom prst="rect">
            <a:avLst/>
          </a:prstGeom>
          <a:solidFill>
            <a:schemeClr val="bg1"/>
          </a:solidFill>
          <a:ln w="12700">
            <a:solidFill>
              <a:schemeClr val="tx1"/>
            </a:solidFill>
          </a:ln>
          <a:extLs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600" dirty="0">
                <a:latin typeface="Arial" panose="020B0604020202020204" pitchFamily="34" charset="0"/>
              </a:rPr>
              <a:t>16 individuals from 15 families were found to have newly identified loss-of-function </a:t>
            </a:r>
            <a:r>
              <a:rPr lang="en-US" sz="1600" i="1" dirty="0">
                <a:latin typeface="Arial" panose="020B0604020202020204" pitchFamily="34" charset="0"/>
              </a:rPr>
              <a:t>CTNNB1</a:t>
            </a:r>
            <a:r>
              <a:rPr lang="en-US" sz="1600" dirty="0">
                <a:latin typeface="Arial" panose="020B0604020202020204" pitchFamily="34" charset="0"/>
              </a:rPr>
              <a:t> mutations. Virtually all were </a:t>
            </a:r>
            <a:r>
              <a:rPr lang="en-US" sz="1600" i="1" dirty="0">
                <a:latin typeface="Arial" panose="020B0604020202020204" pitchFamily="34" charset="0"/>
              </a:rPr>
              <a:t>de novo </a:t>
            </a:r>
            <a:r>
              <a:rPr lang="en-US" sz="1600" dirty="0">
                <a:latin typeface="Arial" panose="020B0604020202020204" pitchFamily="34" charset="0"/>
              </a:rPr>
              <a:t>events. </a:t>
            </a:r>
          </a:p>
        </p:txBody>
      </p:sp>
      <p:sp>
        <p:nvSpPr>
          <p:cNvPr id="3" name="TextBox 2">
            <a:extLst>
              <a:ext uri="{FF2B5EF4-FFF2-40B4-BE49-F238E27FC236}">
                <a16:creationId xmlns:a16="http://schemas.microsoft.com/office/drawing/2014/main" id="{FE830E8B-D089-C8BF-19CA-67C704601E00}"/>
              </a:ext>
            </a:extLst>
          </p:cNvPr>
          <p:cNvSpPr txBox="1"/>
          <p:nvPr/>
        </p:nvSpPr>
        <p:spPr>
          <a:xfrm>
            <a:off x="4320339" y="4087011"/>
            <a:ext cx="2540669" cy="369332"/>
          </a:xfrm>
          <a:prstGeom prst="rect">
            <a:avLst/>
          </a:prstGeom>
          <a:solidFill>
            <a:schemeClr val="bg1"/>
          </a:solidFill>
          <a:ln w="19050">
            <a:solidFill>
              <a:schemeClr val="bg1"/>
            </a:solidFill>
          </a:ln>
        </p:spPr>
        <p:txBody>
          <a:bodyPr wrap="square">
            <a:spAutoFit/>
          </a:bodyPr>
          <a:lstStyle/>
          <a:p>
            <a:r>
              <a:rPr lang="en-US" dirty="0"/>
              <a:t>https://www.omim.org/</a:t>
            </a:r>
          </a:p>
        </p:txBody>
      </p:sp>
      <p:sp>
        <p:nvSpPr>
          <p:cNvPr id="4" name="TextBox 3">
            <a:extLst>
              <a:ext uri="{FF2B5EF4-FFF2-40B4-BE49-F238E27FC236}">
                <a16:creationId xmlns:a16="http://schemas.microsoft.com/office/drawing/2014/main" id="{4278F56A-DA08-1938-7556-844FCD7DA20B}"/>
              </a:ext>
            </a:extLst>
          </p:cNvPr>
          <p:cNvSpPr txBox="1"/>
          <p:nvPr/>
        </p:nvSpPr>
        <p:spPr>
          <a:xfrm>
            <a:off x="8884318" y="756843"/>
            <a:ext cx="2540669" cy="646331"/>
          </a:xfrm>
          <a:prstGeom prst="rect">
            <a:avLst/>
          </a:prstGeom>
          <a:solidFill>
            <a:schemeClr val="bg1"/>
          </a:solidFill>
          <a:ln w="19050">
            <a:solidFill>
              <a:schemeClr val="bg1"/>
            </a:solidFill>
          </a:ln>
        </p:spPr>
        <p:txBody>
          <a:bodyPr wrap="square">
            <a:spAutoFit/>
          </a:bodyPr>
          <a:lstStyle/>
          <a:p>
            <a:r>
              <a:rPr lang="en-US" dirty="0"/>
              <a:t>Images from Alamut software:</a:t>
            </a:r>
          </a:p>
        </p:txBody>
      </p:sp>
    </p:spTree>
    <p:custDataLst>
      <p:tags r:id="rId1"/>
    </p:custDataLst>
    <p:extLst>
      <p:ext uri="{BB962C8B-B14F-4D97-AF65-F5344CB8AC3E}">
        <p14:creationId xmlns:p14="http://schemas.microsoft.com/office/powerpoint/2010/main" val="36928545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1094AA-0E35-4BFE-8F87-6D3C40309749}"/>
              </a:ext>
            </a:extLst>
          </p:cNvPr>
          <p:cNvSpPr>
            <a:spLocks noGrp="1"/>
          </p:cNvSpPr>
          <p:nvPr>
            <p:ph idx="1"/>
          </p:nvPr>
        </p:nvSpPr>
        <p:spPr>
          <a:xfrm>
            <a:off x="1678202" y="1823459"/>
            <a:ext cx="4417803" cy="4416425"/>
          </a:xfrm>
        </p:spPr>
        <p:txBody>
          <a:bodyPr/>
          <a:lstStyle/>
          <a:p>
            <a:r>
              <a:rPr lang="en-US" dirty="0"/>
              <a:t>PM4</a:t>
            </a:r>
          </a:p>
          <a:p>
            <a:pPr algn="just" defTabSz="457200"/>
            <a:r>
              <a:rPr lang="en-US" sz="1600" dirty="0">
                <a:latin typeface="Arial" panose="020B0604020202020204" pitchFamily="34" charset="0"/>
              </a:rPr>
              <a:t>Protein length changes due to in-frame deletions/insertions in a non-repeat region or stop-loss variants.</a:t>
            </a:r>
          </a:p>
          <a:p>
            <a:pPr algn="just" defTabSz="457200"/>
            <a:r>
              <a:rPr lang="en-US" sz="1600" dirty="0">
                <a:latin typeface="Arial" panose="020B0604020202020204" pitchFamily="34" charset="0"/>
              </a:rPr>
              <a:t> To prevent double-counting of this evidence type, we recommend that PM4 should not be applied for any variant in which PVS1, at any strength level, is also applied.</a:t>
            </a:r>
          </a:p>
          <a:p>
            <a:pPr algn="just"/>
            <a:endParaRPr lang="en-US" dirty="0"/>
          </a:p>
          <a:p>
            <a:endParaRPr lang="en-US" dirty="0"/>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6642997" y="770116"/>
            <a:ext cx="1123741" cy="3938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BD5CF41-0A04-4F52-B7DC-4745F670639B}"/>
              </a:ext>
            </a:extLst>
          </p:cNvPr>
          <p:cNvPicPr>
            <a:picLocks noChangeAspect="1"/>
          </p:cNvPicPr>
          <p:nvPr/>
        </p:nvPicPr>
        <p:blipFill>
          <a:blip r:embed="rId4"/>
          <a:stretch>
            <a:fillRect/>
          </a:stretch>
        </p:blipFill>
        <p:spPr>
          <a:xfrm>
            <a:off x="6245343" y="1924378"/>
            <a:ext cx="4268465" cy="3793134"/>
          </a:xfrm>
          <a:prstGeom prst="rect">
            <a:avLst/>
          </a:prstGeom>
        </p:spPr>
      </p:pic>
      <p:sp>
        <p:nvSpPr>
          <p:cNvPr id="7" name="Rectangle 6">
            <a:extLst>
              <a:ext uri="{FF2B5EF4-FFF2-40B4-BE49-F238E27FC236}">
                <a16:creationId xmlns:a16="http://schemas.microsoft.com/office/drawing/2014/main" id="{3D8790F3-6BBB-4AA5-9127-26B5964D84EC}"/>
              </a:ext>
            </a:extLst>
          </p:cNvPr>
          <p:cNvSpPr/>
          <p:nvPr/>
        </p:nvSpPr>
        <p:spPr>
          <a:xfrm>
            <a:off x="7204867" y="4750938"/>
            <a:ext cx="1123741" cy="9665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8532961"/>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1EEE-C051-40BE-B7A2-991D01F369C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37CF890-55FB-4D1B-A6B0-CB95A1CCC37A}"/>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6" name="Rectangle 5">
            <a:extLst>
              <a:ext uri="{FF2B5EF4-FFF2-40B4-BE49-F238E27FC236}">
                <a16:creationId xmlns:a16="http://schemas.microsoft.com/office/drawing/2014/main" id="{B63BD2DD-EEC9-49CC-BDE2-FBCFEE2A7B43}"/>
              </a:ext>
            </a:extLst>
          </p:cNvPr>
          <p:cNvSpPr/>
          <p:nvPr/>
        </p:nvSpPr>
        <p:spPr>
          <a:xfrm>
            <a:off x="5683472" y="64993"/>
            <a:ext cx="995337" cy="8092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DEED17D-1BBB-430A-A366-541FF27252AE}"/>
              </a:ext>
            </a:extLst>
          </p:cNvPr>
          <p:cNvSpPr txBox="1">
            <a:spLocks/>
          </p:cNvSpPr>
          <p:nvPr/>
        </p:nvSpPr>
        <p:spPr bwMode="auto">
          <a:xfrm>
            <a:off x="1678202" y="1813990"/>
            <a:ext cx="9422289" cy="417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PP3</a:t>
            </a:r>
          </a:p>
          <a:p>
            <a:pPr marL="0" indent="0" algn="just" defTabSz="914400">
              <a:buNone/>
            </a:pPr>
            <a:r>
              <a:rPr lang="en-US" dirty="0"/>
              <a:t> </a:t>
            </a:r>
          </a:p>
          <a:p>
            <a:pPr defTabSz="914400"/>
            <a:endParaRPr lang="en-US" dirty="0"/>
          </a:p>
        </p:txBody>
      </p:sp>
      <p:pic>
        <p:nvPicPr>
          <p:cNvPr id="10" name="Picture 9">
            <a:extLst>
              <a:ext uri="{FF2B5EF4-FFF2-40B4-BE49-F238E27FC236}">
                <a16:creationId xmlns:a16="http://schemas.microsoft.com/office/drawing/2014/main" id="{38A266D5-4D5C-493E-A39A-1AE4B0FD91F0}"/>
              </a:ext>
            </a:extLst>
          </p:cNvPr>
          <p:cNvPicPr>
            <a:picLocks noChangeAspect="1"/>
          </p:cNvPicPr>
          <p:nvPr/>
        </p:nvPicPr>
        <p:blipFill rotWithShape="1">
          <a:blip r:embed="rId4"/>
          <a:srcRect b="58946"/>
          <a:stretch/>
        </p:blipFill>
        <p:spPr>
          <a:xfrm>
            <a:off x="1506883" y="2874457"/>
            <a:ext cx="9144000" cy="844928"/>
          </a:xfrm>
          <a:prstGeom prst="rect">
            <a:avLst/>
          </a:prstGeom>
          <a:ln w="19050">
            <a:solidFill>
              <a:schemeClr val="tx1"/>
            </a:solidFill>
          </a:ln>
        </p:spPr>
      </p:pic>
    </p:spTree>
    <p:custDataLst>
      <p:tags r:id="rId1"/>
    </p:custDataLst>
    <p:extLst>
      <p:ext uri="{BB962C8B-B14F-4D97-AF65-F5344CB8AC3E}">
        <p14:creationId xmlns:p14="http://schemas.microsoft.com/office/powerpoint/2010/main" val="412394026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380602-4063-32CA-FCE0-D773F80B62EC}"/>
              </a:ext>
            </a:extLst>
          </p:cNvPr>
          <p:cNvSpPr>
            <a:spLocks noGrp="1"/>
          </p:cNvSpPr>
          <p:nvPr>
            <p:ph type="title"/>
          </p:nvPr>
        </p:nvSpPr>
        <p:spPr>
          <a:xfrm>
            <a:off x="2182818" y="0"/>
            <a:ext cx="7826375" cy="1371600"/>
          </a:xfrm>
        </p:spPr>
        <p:txBody>
          <a:bodyPr/>
          <a:lstStyle/>
          <a:p>
            <a:r>
              <a:rPr lang="en-US" dirty="0"/>
              <a:t>…Some of the </a:t>
            </a:r>
            <a:r>
              <a:rPr lang="en-US" i="1" dirty="0"/>
              <a:t>In Silico </a:t>
            </a:r>
            <a:r>
              <a:rPr lang="en-US" dirty="0"/>
              <a:t>tools mentioned</a:t>
            </a:r>
          </a:p>
        </p:txBody>
      </p:sp>
      <p:pic>
        <p:nvPicPr>
          <p:cNvPr id="7" name="Picture 6">
            <a:extLst>
              <a:ext uri="{FF2B5EF4-FFF2-40B4-BE49-F238E27FC236}">
                <a16:creationId xmlns:a16="http://schemas.microsoft.com/office/drawing/2014/main" id="{40D9A840-949D-47DF-BB6A-BC18A0BC8C9A}"/>
              </a:ext>
            </a:extLst>
          </p:cNvPr>
          <p:cNvPicPr>
            <a:picLocks noChangeAspect="1"/>
          </p:cNvPicPr>
          <p:nvPr/>
        </p:nvPicPr>
        <p:blipFill>
          <a:blip r:embed="rId4"/>
          <a:stretch>
            <a:fillRect/>
          </a:stretch>
        </p:blipFill>
        <p:spPr>
          <a:xfrm>
            <a:off x="1471051" y="1511184"/>
            <a:ext cx="4056541" cy="2444423"/>
          </a:xfrm>
          <a:prstGeom prst="rect">
            <a:avLst/>
          </a:prstGeom>
          <a:ln w="12700">
            <a:solidFill>
              <a:schemeClr val="tx1"/>
            </a:solidFill>
          </a:ln>
        </p:spPr>
      </p:pic>
      <p:sp>
        <p:nvSpPr>
          <p:cNvPr id="9" name="TextBox 8">
            <a:extLst>
              <a:ext uri="{FF2B5EF4-FFF2-40B4-BE49-F238E27FC236}">
                <a16:creationId xmlns:a16="http://schemas.microsoft.com/office/drawing/2014/main" id="{471B46DA-B38F-48D2-911B-3A2D37DE7CD0}"/>
              </a:ext>
            </a:extLst>
          </p:cNvPr>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8" name="Arrow: Right 7">
            <a:extLst>
              <a:ext uri="{FF2B5EF4-FFF2-40B4-BE49-F238E27FC236}">
                <a16:creationId xmlns:a16="http://schemas.microsoft.com/office/drawing/2014/main" id="{12DD5857-6D32-4C7A-8E23-B5030CD1E2DE}"/>
              </a:ext>
            </a:extLst>
          </p:cNvPr>
          <p:cNvSpPr/>
          <p:nvPr/>
        </p:nvSpPr>
        <p:spPr>
          <a:xfrm>
            <a:off x="5675870" y="2480769"/>
            <a:ext cx="840260" cy="358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299FDC4-48FC-43F8-982E-7CE62BF87CF2}"/>
              </a:ext>
            </a:extLst>
          </p:cNvPr>
          <p:cNvPicPr>
            <a:picLocks noChangeAspect="1"/>
          </p:cNvPicPr>
          <p:nvPr/>
        </p:nvPicPr>
        <p:blipFill>
          <a:blip r:embed="rId5"/>
          <a:stretch>
            <a:fillRect/>
          </a:stretch>
        </p:blipFill>
        <p:spPr>
          <a:xfrm>
            <a:off x="5527589" y="3827949"/>
            <a:ext cx="4974464" cy="2324088"/>
          </a:xfrm>
          <a:prstGeom prst="rect">
            <a:avLst/>
          </a:prstGeom>
          <a:ln w="19050">
            <a:solidFill>
              <a:schemeClr val="tx1"/>
            </a:solidFill>
          </a:ln>
        </p:spPr>
      </p:pic>
      <p:sp>
        <p:nvSpPr>
          <p:cNvPr id="14" name="Content Placeholder 2">
            <a:extLst>
              <a:ext uri="{FF2B5EF4-FFF2-40B4-BE49-F238E27FC236}">
                <a16:creationId xmlns:a16="http://schemas.microsoft.com/office/drawing/2014/main" id="{AFB46223-4E75-42AB-9E47-7C0123C1D69E}"/>
              </a:ext>
            </a:extLst>
          </p:cNvPr>
          <p:cNvSpPr txBox="1">
            <a:spLocks/>
          </p:cNvSpPr>
          <p:nvPr/>
        </p:nvSpPr>
        <p:spPr bwMode="auto">
          <a:xfrm>
            <a:off x="7194555" y="1866083"/>
            <a:ext cx="9422289" cy="417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pPr>
            <a:r>
              <a:rPr lang="en-US" dirty="0"/>
              <a:t>REVEL</a:t>
            </a:r>
          </a:p>
          <a:p>
            <a:pPr marL="0" indent="0" algn="just" defTabSz="914400">
              <a:buNone/>
            </a:pPr>
            <a:r>
              <a:rPr lang="en-US" dirty="0"/>
              <a:t> </a:t>
            </a:r>
          </a:p>
          <a:p>
            <a:pPr defTabSz="914400"/>
            <a:endParaRPr lang="en-US" dirty="0"/>
          </a:p>
        </p:txBody>
      </p:sp>
      <p:pic>
        <p:nvPicPr>
          <p:cNvPr id="16" name="Picture 15">
            <a:extLst>
              <a:ext uri="{FF2B5EF4-FFF2-40B4-BE49-F238E27FC236}">
                <a16:creationId xmlns:a16="http://schemas.microsoft.com/office/drawing/2014/main" id="{68079373-3102-45E9-83B5-1770E565E01A}"/>
              </a:ext>
            </a:extLst>
          </p:cNvPr>
          <p:cNvPicPr>
            <a:picLocks noChangeAspect="1"/>
          </p:cNvPicPr>
          <p:nvPr/>
        </p:nvPicPr>
        <p:blipFill>
          <a:blip r:embed="rId6"/>
          <a:stretch>
            <a:fillRect/>
          </a:stretch>
        </p:blipFill>
        <p:spPr>
          <a:xfrm>
            <a:off x="5599075" y="2924152"/>
            <a:ext cx="4831492" cy="834008"/>
          </a:xfrm>
          <a:prstGeom prst="rect">
            <a:avLst/>
          </a:prstGeom>
        </p:spPr>
      </p:pic>
    </p:spTree>
    <p:custDataLst>
      <p:tags r:id="rId1"/>
    </p:custDataLst>
    <p:extLst>
      <p:ext uri="{BB962C8B-B14F-4D97-AF65-F5344CB8AC3E}">
        <p14:creationId xmlns:p14="http://schemas.microsoft.com/office/powerpoint/2010/main" val="1933334744"/>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C24E-D3AB-4393-92BF-2B4CDB1D0ACF}"/>
              </a:ext>
            </a:extLst>
          </p:cNvPr>
          <p:cNvSpPr>
            <a:spLocks noGrp="1"/>
          </p:cNvSpPr>
          <p:nvPr>
            <p:ph type="title"/>
          </p:nvPr>
        </p:nvSpPr>
        <p:spPr/>
        <p:txBody>
          <a:bodyPr/>
          <a:lstStyle/>
          <a:p>
            <a:r>
              <a:rPr lang="en-US" dirty="0"/>
              <a:t>Example</a:t>
            </a:r>
          </a:p>
        </p:txBody>
      </p:sp>
      <p:pic>
        <p:nvPicPr>
          <p:cNvPr id="5" name="Picture 4">
            <a:extLst>
              <a:ext uri="{FF2B5EF4-FFF2-40B4-BE49-F238E27FC236}">
                <a16:creationId xmlns:a16="http://schemas.microsoft.com/office/drawing/2014/main" id="{97588956-6EE8-40E6-9091-1E46A0BC18F0}"/>
              </a:ext>
            </a:extLst>
          </p:cNvPr>
          <p:cNvPicPr>
            <a:picLocks noChangeAspect="1"/>
          </p:cNvPicPr>
          <p:nvPr/>
        </p:nvPicPr>
        <p:blipFill>
          <a:blip r:embed="rId3"/>
          <a:stretch>
            <a:fillRect/>
          </a:stretch>
        </p:blipFill>
        <p:spPr>
          <a:xfrm>
            <a:off x="1715399" y="3150973"/>
            <a:ext cx="7401958" cy="2724530"/>
          </a:xfrm>
          <a:prstGeom prst="rect">
            <a:avLst/>
          </a:prstGeom>
          <a:ln w="28575">
            <a:solidFill>
              <a:schemeClr val="tx1"/>
            </a:solidFill>
          </a:ln>
        </p:spPr>
      </p:pic>
      <p:sp>
        <p:nvSpPr>
          <p:cNvPr id="6" name="Rectangle 5">
            <a:extLst>
              <a:ext uri="{FF2B5EF4-FFF2-40B4-BE49-F238E27FC236}">
                <a16:creationId xmlns:a16="http://schemas.microsoft.com/office/drawing/2014/main" id="{FA98DBA9-BAB5-4392-B080-FC63AF889022}"/>
              </a:ext>
            </a:extLst>
          </p:cNvPr>
          <p:cNvSpPr/>
          <p:nvPr/>
        </p:nvSpPr>
        <p:spPr>
          <a:xfrm>
            <a:off x="6911551" y="982497"/>
            <a:ext cx="3286897" cy="21684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err="1">
                <a:solidFill>
                  <a:srgbClr val="000000"/>
                </a:solidFill>
                <a:effectLst/>
                <a:latin typeface="Helvetica Neue"/>
              </a:rPr>
              <a:t>phyloP</a:t>
            </a:r>
            <a:r>
              <a:rPr lang="en-US" b="0" i="0" dirty="0">
                <a:solidFill>
                  <a:srgbClr val="000000"/>
                </a:solidFill>
                <a:effectLst/>
                <a:latin typeface="Helvetica Neue"/>
              </a:rPr>
              <a:t> scores measure evolutionary conservation at individual alignment sites. Interpretations of the scores are compared to the evolution that is expected under neutral drift.</a:t>
            </a:r>
            <a:endParaRPr lang="en-US" dirty="0"/>
          </a:p>
        </p:txBody>
      </p:sp>
      <p:cxnSp>
        <p:nvCxnSpPr>
          <p:cNvPr id="8" name="Straight Arrow Connector 7">
            <a:extLst>
              <a:ext uri="{FF2B5EF4-FFF2-40B4-BE49-F238E27FC236}">
                <a16:creationId xmlns:a16="http://schemas.microsoft.com/office/drawing/2014/main" id="{938B7E5C-9EEE-4A0E-AF75-A8C1ED656802}"/>
              </a:ext>
            </a:extLst>
          </p:cNvPr>
          <p:cNvCxnSpPr>
            <a:cxnSpLocks/>
            <a:endCxn id="6" idx="2"/>
          </p:cNvCxnSpPr>
          <p:nvPr/>
        </p:nvCxnSpPr>
        <p:spPr>
          <a:xfrm flipV="1">
            <a:off x="7714735" y="3150978"/>
            <a:ext cx="840260" cy="1223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546249-C98A-4562-B305-26D87CF91975}"/>
              </a:ext>
            </a:extLst>
          </p:cNvPr>
          <p:cNvCxnSpPr/>
          <p:nvPr/>
        </p:nvCxnSpPr>
        <p:spPr>
          <a:xfrm>
            <a:off x="7146325" y="4658497"/>
            <a:ext cx="1037968"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37ACB68-A181-427C-BC7E-20B2B8728872}"/>
              </a:ext>
            </a:extLst>
          </p:cNvPr>
          <p:cNvPicPr>
            <a:picLocks noChangeAspect="1"/>
          </p:cNvPicPr>
          <p:nvPr/>
        </p:nvPicPr>
        <p:blipFill>
          <a:blip r:embed="rId4"/>
          <a:stretch>
            <a:fillRect/>
          </a:stretch>
        </p:blipFill>
        <p:spPr>
          <a:xfrm>
            <a:off x="3931388" y="1223324"/>
            <a:ext cx="2873295" cy="1927653"/>
          </a:xfrm>
          <a:prstGeom prst="rect">
            <a:avLst/>
          </a:prstGeom>
        </p:spPr>
      </p:pic>
      <p:sp>
        <p:nvSpPr>
          <p:cNvPr id="3" name="TextBox 2">
            <a:extLst>
              <a:ext uri="{FF2B5EF4-FFF2-40B4-BE49-F238E27FC236}">
                <a16:creationId xmlns:a16="http://schemas.microsoft.com/office/drawing/2014/main" id="{E5FC82B0-5D17-5911-42C5-9B2DB5FFC8FD}"/>
              </a:ext>
            </a:extLst>
          </p:cNvPr>
          <p:cNvSpPr txBox="1"/>
          <p:nvPr/>
        </p:nvSpPr>
        <p:spPr>
          <a:xfrm>
            <a:off x="9264316" y="4844716"/>
            <a:ext cx="2542673" cy="215444"/>
          </a:xfrm>
          <a:prstGeom prst="rect">
            <a:avLst/>
          </a:prstGeom>
          <a:solidFill>
            <a:schemeClr val="bg1"/>
          </a:solidFill>
          <a:ln w="19050">
            <a:solidFill>
              <a:schemeClr val="bg1"/>
            </a:solidFill>
          </a:ln>
        </p:spPr>
        <p:txBody>
          <a:bodyPr wrap="square" rtlCol="0">
            <a:spAutoFit/>
          </a:bodyPr>
          <a:lstStyle/>
          <a:p>
            <a:pPr algn="ctr"/>
            <a:r>
              <a:rPr lang="en-US" sz="800" b="1" dirty="0"/>
              <a:t>https://franklin.genoox.com/</a:t>
            </a:r>
          </a:p>
        </p:txBody>
      </p:sp>
      <p:sp>
        <p:nvSpPr>
          <p:cNvPr id="4" name="TextBox 3">
            <a:extLst>
              <a:ext uri="{FF2B5EF4-FFF2-40B4-BE49-F238E27FC236}">
                <a16:creationId xmlns:a16="http://schemas.microsoft.com/office/drawing/2014/main" id="{2494E452-43F5-C999-2684-E34E3C4DAD33}"/>
              </a:ext>
            </a:extLst>
          </p:cNvPr>
          <p:cNvSpPr txBox="1"/>
          <p:nvPr/>
        </p:nvSpPr>
        <p:spPr>
          <a:xfrm>
            <a:off x="10291011" y="2029326"/>
            <a:ext cx="1748589" cy="338554"/>
          </a:xfrm>
          <a:prstGeom prst="rect">
            <a:avLst/>
          </a:prstGeom>
          <a:solidFill>
            <a:schemeClr val="bg1"/>
          </a:solidFill>
          <a:ln w="19050">
            <a:solidFill>
              <a:schemeClr val="bg1"/>
            </a:solidFill>
          </a:ln>
        </p:spPr>
        <p:txBody>
          <a:bodyPr wrap="square" rtlCol="0">
            <a:spAutoFit/>
          </a:bodyPr>
          <a:lstStyle/>
          <a:p>
            <a:pPr algn="ctr"/>
            <a:r>
              <a:rPr lang="en-US" sz="800" b="1" dirty="0"/>
              <a:t>https://www.jci.org/articles/view/137681</a:t>
            </a:r>
          </a:p>
        </p:txBody>
      </p:sp>
    </p:spTree>
    <p:custDataLst>
      <p:tags r:id="rId1"/>
    </p:custDataLst>
    <p:extLst>
      <p:ext uri="{BB962C8B-B14F-4D97-AF65-F5344CB8AC3E}">
        <p14:creationId xmlns:p14="http://schemas.microsoft.com/office/powerpoint/2010/main" val="13717045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C24E-D3AB-4393-92BF-2B4CDB1D0ACF}"/>
              </a:ext>
            </a:extLst>
          </p:cNvPr>
          <p:cNvSpPr>
            <a:spLocks noGrp="1"/>
          </p:cNvSpPr>
          <p:nvPr>
            <p:ph type="title"/>
          </p:nvPr>
        </p:nvSpPr>
        <p:spPr>
          <a:xfrm>
            <a:off x="1715404" y="716692"/>
            <a:ext cx="7826375" cy="1371600"/>
          </a:xfrm>
        </p:spPr>
        <p:txBody>
          <a:bodyPr/>
          <a:lstStyle/>
          <a:p>
            <a:r>
              <a:rPr lang="en-US" dirty="0"/>
              <a:t>Example</a:t>
            </a:r>
          </a:p>
        </p:txBody>
      </p:sp>
      <p:pic>
        <p:nvPicPr>
          <p:cNvPr id="5" name="Picture 4">
            <a:extLst>
              <a:ext uri="{FF2B5EF4-FFF2-40B4-BE49-F238E27FC236}">
                <a16:creationId xmlns:a16="http://schemas.microsoft.com/office/drawing/2014/main" id="{97588956-6EE8-40E6-9091-1E46A0BC18F0}"/>
              </a:ext>
            </a:extLst>
          </p:cNvPr>
          <p:cNvPicPr>
            <a:picLocks noChangeAspect="1"/>
          </p:cNvPicPr>
          <p:nvPr/>
        </p:nvPicPr>
        <p:blipFill>
          <a:blip r:embed="rId4"/>
          <a:stretch>
            <a:fillRect/>
          </a:stretch>
        </p:blipFill>
        <p:spPr>
          <a:xfrm>
            <a:off x="1715399" y="3150973"/>
            <a:ext cx="7401958" cy="2724530"/>
          </a:xfrm>
          <a:prstGeom prst="rect">
            <a:avLst/>
          </a:prstGeom>
          <a:ln w="19050">
            <a:solidFill>
              <a:schemeClr val="tx1"/>
            </a:solidFill>
          </a:ln>
        </p:spPr>
      </p:pic>
      <p:sp>
        <p:nvSpPr>
          <p:cNvPr id="6" name="Rectangle 5">
            <a:extLst>
              <a:ext uri="{FF2B5EF4-FFF2-40B4-BE49-F238E27FC236}">
                <a16:creationId xmlns:a16="http://schemas.microsoft.com/office/drawing/2014/main" id="{FA98DBA9-BAB5-4392-B080-FC63AF889022}"/>
              </a:ext>
            </a:extLst>
          </p:cNvPr>
          <p:cNvSpPr/>
          <p:nvPr/>
        </p:nvSpPr>
        <p:spPr>
          <a:xfrm>
            <a:off x="6911551" y="982497"/>
            <a:ext cx="3286897" cy="21684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000000"/>
                </a:solidFill>
                <a:effectLst/>
                <a:latin typeface="Arial" panose="020B0604020202020204" pitchFamily="34" charset="0"/>
              </a:rPr>
              <a:t>Impact of amino acid allelic variants on protein structure/function can be reliably predicted via analysis of multiple sequence alignments and protein 3D-structures.</a:t>
            </a:r>
            <a:endParaRPr lang="en-US" dirty="0"/>
          </a:p>
        </p:txBody>
      </p:sp>
      <p:cxnSp>
        <p:nvCxnSpPr>
          <p:cNvPr id="8" name="Straight Arrow Connector 7">
            <a:extLst>
              <a:ext uri="{FF2B5EF4-FFF2-40B4-BE49-F238E27FC236}">
                <a16:creationId xmlns:a16="http://schemas.microsoft.com/office/drawing/2014/main" id="{938B7E5C-9EEE-4A0E-AF75-A8C1ED656802}"/>
              </a:ext>
            </a:extLst>
          </p:cNvPr>
          <p:cNvCxnSpPr>
            <a:cxnSpLocks/>
            <a:endCxn id="6" idx="2"/>
          </p:cNvCxnSpPr>
          <p:nvPr/>
        </p:nvCxnSpPr>
        <p:spPr>
          <a:xfrm flipV="1">
            <a:off x="8554995" y="3150973"/>
            <a:ext cx="0" cy="1050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546249-C98A-4562-B305-26D87CF91975}"/>
              </a:ext>
            </a:extLst>
          </p:cNvPr>
          <p:cNvCxnSpPr/>
          <p:nvPr/>
        </p:nvCxnSpPr>
        <p:spPr>
          <a:xfrm>
            <a:off x="7924800" y="4423719"/>
            <a:ext cx="1037968" cy="0"/>
          </a:xfrm>
          <a:prstGeom prst="line">
            <a:avLst/>
          </a:prstGeom>
        </p:spPr>
        <p:style>
          <a:lnRef idx="1">
            <a:schemeClr val="accent1"/>
          </a:lnRef>
          <a:fillRef idx="0">
            <a:schemeClr val="accent1"/>
          </a:fillRef>
          <a:effectRef idx="0">
            <a:schemeClr val="accent1"/>
          </a:effectRef>
          <a:fontRef idx="minor">
            <a:schemeClr val="tx1"/>
          </a:fontRef>
        </p:style>
      </p:cxnSp>
      <p:pic>
        <p:nvPicPr>
          <p:cNvPr id="57346" name="Picture 2" descr="a Results of the PolyPhen-2 analysis predicting the pathogenicity the... |  Download Scientific Diagram">
            <a:extLst>
              <a:ext uri="{FF2B5EF4-FFF2-40B4-BE49-F238E27FC236}">
                <a16:creationId xmlns:a16="http://schemas.microsoft.com/office/drawing/2014/main" id="{B7DB67D8-6608-4920-B530-BB6B8AF00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162" y="-111211"/>
            <a:ext cx="3302070" cy="38182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29E889-0869-5675-706C-DB7C47E964DB}"/>
              </a:ext>
            </a:extLst>
          </p:cNvPr>
          <p:cNvSpPr txBox="1"/>
          <p:nvPr/>
        </p:nvSpPr>
        <p:spPr>
          <a:xfrm>
            <a:off x="9264316" y="4844716"/>
            <a:ext cx="2542673" cy="215444"/>
          </a:xfrm>
          <a:prstGeom prst="rect">
            <a:avLst/>
          </a:prstGeom>
          <a:solidFill>
            <a:schemeClr val="bg1"/>
          </a:solidFill>
          <a:ln w="19050">
            <a:solidFill>
              <a:schemeClr val="bg1"/>
            </a:solidFill>
          </a:ln>
        </p:spPr>
        <p:txBody>
          <a:bodyPr wrap="square" rtlCol="0">
            <a:spAutoFit/>
          </a:bodyPr>
          <a:lstStyle/>
          <a:p>
            <a:pPr algn="ctr"/>
            <a:r>
              <a:rPr lang="en-US" sz="800" b="1" dirty="0"/>
              <a:t>https://franklin.genoox.com/</a:t>
            </a:r>
          </a:p>
        </p:txBody>
      </p:sp>
      <p:sp>
        <p:nvSpPr>
          <p:cNvPr id="4" name="TextBox 3">
            <a:extLst>
              <a:ext uri="{FF2B5EF4-FFF2-40B4-BE49-F238E27FC236}">
                <a16:creationId xmlns:a16="http://schemas.microsoft.com/office/drawing/2014/main" id="{CA4A464C-F7D7-9E86-E802-CEE32D7AFF7C}"/>
              </a:ext>
            </a:extLst>
          </p:cNvPr>
          <p:cNvSpPr txBox="1"/>
          <p:nvPr/>
        </p:nvSpPr>
        <p:spPr>
          <a:xfrm>
            <a:off x="10291011" y="2029326"/>
            <a:ext cx="1748589" cy="338554"/>
          </a:xfrm>
          <a:prstGeom prst="rect">
            <a:avLst/>
          </a:prstGeom>
          <a:solidFill>
            <a:schemeClr val="bg1"/>
          </a:solidFill>
          <a:ln w="19050">
            <a:solidFill>
              <a:schemeClr val="bg1"/>
            </a:solidFill>
          </a:ln>
        </p:spPr>
        <p:txBody>
          <a:bodyPr wrap="square" rtlCol="0">
            <a:spAutoFit/>
          </a:bodyPr>
          <a:lstStyle/>
          <a:p>
            <a:pPr algn="ctr"/>
            <a:r>
              <a:rPr lang="en-US" sz="800" b="1" dirty="0"/>
              <a:t>http://genetics.bwh.harvard.edu/pph2/</a:t>
            </a:r>
          </a:p>
        </p:txBody>
      </p:sp>
    </p:spTree>
    <p:custDataLst>
      <p:tags r:id="rId1"/>
    </p:custDataLst>
    <p:extLst>
      <p:ext uri="{BB962C8B-B14F-4D97-AF65-F5344CB8AC3E}">
        <p14:creationId xmlns:p14="http://schemas.microsoft.com/office/powerpoint/2010/main" val="28746626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216" y="2580120"/>
            <a:ext cx="7826375" cy="1371600"/>
          </a:xfrm>
        </p:spPr>
        <p:txBody>
          <a:bodyPr/>
          <a:lstStyle/>
          <a:p>
            <a:pPr algn="ctr"/>
            <a:r>
              <a:rPr lang="en-US" dirty="0">
                <a:solidFill>
                  <a:schemeClr val="bg2">
                    <a:lumMod val="50000"/>
                  </a:schemeClr>
                </a:solidFill>
              </a:rPr>
              <a:t>Scores </a:t>
            </a:r>
            <a:r>
              <a:rPr lang="en-US" dirty="0">
                <a:solidFill>
                  <a:srgbClr val="FF0000"/>
                </a:solidFill>
              </a:rPr>
              <a:t>are not </a:t>
            </a:r>
            <a:r>
              <a:rPr lang="en-US" dirty="0">
                <a:solidFill>
                  <a:schemeClr val="bg2">
                    <a:lumMod val="50000"/>
                  </a:schemeClr>
                </a:solidFill>
              </a:rPr>
              <a:t>deterministic of biological effect/deleteriousness, </a:t>
            </a:r>
            <a:br>
              <a:rPr lang="en-US" dirty="0">
                <a:solidFill>
                  <a:schemeClr val="bg2">
                    <a:lumMod val="50000"/>
                  </a:schemeClr>
                </a:solidFill>
              </a:rPr>
            </a:br>
            <a:r>
              <a:rPr lang="en-US" dirty="0">
                <a:solidFill>
                  <a:schemeClr val="bg2">
                    <a:lumMod val="50000"/>
                  </a:schemeClr>
                </a:solidFill>
              </a:rPr>
              <a:t>they are used as “supporting evidence”</a:t>
            </a:r>
            <a:br>
              <a:rPr lang="en-US" dirty="0">
                <a:solidFill>
                  <a:schemeClr val="bg2">
                    <a:lumMod val="50000"/>
                  </a:schemeClr>
                </a:solidFill>
              </a:rPr>
            </a:br>
            <a:br>
              <a:rPr lang="en-US" dirty="0">
                <a:solidFill>
                  <a:schemeClr val="bg2">
                    <a:lumMod val="50000"/>
                  </a:schemeClr>
                </a:solidFill>
              </a:rPr>
            </a:br>
            <a:endParaRPr lang="en-US" dirty="0">
              <a:solidFill>
                <a:schemeClr val="bg2">
                  <a:lumMod val="50000"/>
                </a:schemeClr>
              </a:solidFill>
            </a:endParaRPr>
          </a:p>
        </p:txBody>
      </p:sp>
      <p:sp>
        <p:nvSpPr>
          <p:cNvPr id="4" name="Rectangle 3"/>
          <p:cNvSpPr/>
          <p:nvPr/>
        </p:nvSpPr>
        <p:spPr>
          <a:xfrm>
            <a:off x="3910836" y="3322082"/>
            <a:ext cx="4487126" cy="1200329"/>
          </a:xfrm>
          <a:prstGeom prst="rect">
            <a:avLst/>
          </a:prstGeom>
        </p:spPr>
        <p:txBody>
          <a:bodyPr wrap="none">
            <a:spAutoFit/>
          </a:bodyPr>
          <a:lstStyle/>
          <a:p>
            <a:r>
              <a:rPr lang="en-US" dirty="0" err="1"/>
              <a:t>gDNA</a:t>
            </a:r>
            <a:r>
              <a:rPr lang="en-US" dirty="0"/>
              <a:t>: Chr6(GRCh37):g.51720765A&gt;G</a:t>
            </a:r>
          </a:p>
          <a:p>
            <a:r>
              <a:rPr lang="en-US" dirty="0"/>
              <a:t>cDNA: NM_138694.3(</a:t>
            </a:r>
            <a:r>
              <a:rPr lang="en-US" i="1" dirty="0"/>
              <a:t>PKHD1</a:t>
            </a:r>
            <a:r>
              <a:rPr lang="en-US" dirty="0"/>
              <a:t>):c.7837T&gt;C</a:t>
            </a:r>
          </a:p>
          <a:p>
            <a:r>
              <a:rPr lang="en-US" dirty="0"/>
              <a:t>p.Trp2613Arg</a:t>
            </a:r>
          </a:p>
          <a:p>
            <a:endParaRPr lang="en-US" dirty="0"/>
          </a:p>
        </p:txBody>
      </p:sp>
      <p:sp>
        <p:nvSpPr>
          <p:cNvPr id="6" name="Rectangle 5"/>
          <p:cNvSpPr/>
          <p:nvPr/>
        </p:nvSpPr>
        <p:spPr>
          <a:xfrm>
            <a:off x="2374250" y="4635680"/>
            <a:ext cx="3467616" cy="1477328"/>
          </a:xfrm>
          <a:prstGeom prst="rect">
            <a:avLst/>
          </a:prstGeom>
        </p:spPr>
        <p:txBody>
          <a:bodyPr wrap="none">
            <a:spAutoFit/>
          </a:bodyPr>
          <a:lstStyle/>
          <a:p>
            <a:r>
              <a:rPr lang="en-US" dirty="0"/>
              <a:t>Polyphen-2: </a:t>
            </a:r>
            <a:r>
              <a:rPr lang="en-US" dirty="0">
                <a:solidFill>
                  <a:srgbClr val="FF0000"/>
                </a:solidFill>
              </a:rPr>
              <a:t>Probably damaging</a:t>
            </a:r>
          </a:p>
          <a:p>
            <a:r>
              <a:rPr lang="en-US" dirty="0"/>
              <a:t>CADD: </a:t>
            </a:r>
            <a:r>
              <a:rPr lang="en-US" dirty="0">
                <a:solidFill>
                  <a:srgbClr val="FF0000"/>
                </a:solidFill>
              </a:rPr>
              <a:t>29</a:t>
            </a:r>
          </a:p>
          <a:p>
            <a:r>
              <a:rPr lang="en-US" dirty="0"/>
              <a:t>M-CAP: </a:t>
            </a:r>
            <a:r>
              <a:rPr lang="en-US" dirty="0">
                <a:solidFill>
                  <a:srgbClr val="FF0000"/>
                </a:solidFill>
              </a:rPr>
              <a:t>Probably</a:t>
            </a:r>
          </a:p>
          <a:p>
            <a:r>
              <a:rPr lang="en-US" dirty="0"/>
              <a:t>PredictSNP2: </a:t>
            </a:r>
            <a:r>
              <a:rPr lang="en-US" dirty="0">
                <a:solidFill>
                  <a:srgbClr val="FF0000"/>
                </a:solidFill>
              </a:rPr>
              <a:t>Deleterious </a:t>
            </a:r>
          </a:p>
          <a:p>
            <a:endParaRPr lang="en-US" dirty="0"/>
          </a:p>
        </p:txBody>
      </p:sp>
      <p:sp>
        <p:nvSpPr>
          <p:cNvPr id="7" name="Left Brace 6"/>
          <p:cNvSpPr/>
          <p:nvPr/>
        </p:nvSpPr>
        <p:spPr>
          <a:xfrm flipH="1">
            <a:off x="5630177" y="4635680"/>
            <a:ext cx="1048455" cy="12163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F0"/>
              </a:solidFill>
            </a:endParaRPr>
          </a:p>
        </p:txBody>
      </p:sp>
      <p:sp>
        <p:nvSpPr>
          <p:cNvPr id="8" name="Rounded Rectangle 7"/>
          <p:cNvSpPr/>
          <p:nvPr/>
        </p:nvSpPr>
        <p:spPr>
          <a:xfrm>
            <a:off x="6596332" y="4635680"/>
            <a:ext cx="3473242" cy="12163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Scores agree towards SNV being deleterious</a:t>
            </a:r>
          </a:p>
        </p:txBody>
      </p:sp>
      <p:pic>
        <p:nvPicPr>
          <p:cNvPr id="10" name="Picture 9">
            <a:extLst>
              <a:ext uri="{FF2B5EF4-FFF2-40B4-BE49-F238E27FC236}">
                <a16:creationId xmlns:a16="http://schemas.microsoft.com/office/drawing/2014/main" id="{415F2849-63E3-430C-A37E-4C4D981B826F}"/>
              </a:ext>
            </a:extLst>
          </p:cNvPr>
          <p:cNvPicPr>
            <a:picLocks noChangeAspect="1"/>
          </p:cNvPicPr>
          <p:nvPr/>
        </p:nvPicPr>
        <p:blipFill>
          <a:blip r:embed="rId3"/>
          <a:stretch>
            <a:fillRect/>
          </a:stretch>
        </p:blipFill>
        <p:spPr>
          <a:xfrm>
            <a:off x="2595074" y="64993"/>
            <a:ext cx="7001852" cy="1552792"/>
          </a:xfrm>
          <a:prstGeom prst="rect">
            <a:avLst/>
          </a:prstGeom>
          <a:ln w="12700">
            <a:solidFill>
              <a:schemeClr val="tx1"/>
            </a:solidFill>
          </a:ln>
        </p:spPr>
      </p:pic>
      <p:sp>
        <p:nvSpPr>
          <p:cNvPr id="11" name="Rectangle 10">
            <a:extLst>
              <a:ext uri="{FF2B5EF4-FFF2-40B4-BE49-F238E27FC236}">
                <a16:creationId xmlns:a16="http://schemas.microsoft.com/office/drawing/2014/main" id="{431545DF-186B-4B31-AE8A-815B4AD81D10}"/>
              </a:ext>
            </a:extLst>
          </p:cNvPr>
          <p:cNvSpPr/>
          <p:nvPr/>
        </p:nvSpPr>
        <p:spPr>
          <a:xfrm>
            <a:off x="5683472" y="64993"/>
            <a:ext cx="995337" cy="8092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466D67-D8AD-004F-C74D-5F39A61E51C6}"/>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354248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7D29-1927-4D9D-A209-FA4D53E4F0A8}"/>
              </a:ext>
            </a:extLst>
          </p:cNvPr>
          <p:cNvSpPr>
            <a:spLocks noGrp="1"/>
          </p:cNvSpPr>
          <p:nvPr>
            <p:ph type="title"/>
          </p:nvPr>
        </p:nvSpPr>
        <p:spPr>
          <a:xfrm>
            <a:off x="1798142" y="-430401"/>
            <a:ext cx="4297859" cy="1371600"/>
          </a:xfrm>
        </p:spPr>
        <p:txBody>
          <a:bodyPr/>
          <a:lstStyle/>
          <a:p>
            <a:r>
              <a:rPr lang="en-US" dirty="0"/>
              <a:t>1- Population Data</a:t>
            </a:r>
          </a:p>
        </p:txBody>
      </p:sp>
      <p:pic>
        <p:nvPicPr>
          <p:cNvPr id="29698" name="Picture 2" descr="Single puzzle piece Stock Illustrations, Images &amp; Vectors | Shutterstock">
            <a:extLst>
              <a:ext uri="{FF2B5EF4-FFF2-40B4-BE49-F238E27FC236}">
                <a16:creationId xmlns:a16="http://schemas.microsoft.com/office/drawing/2014/main" id="{166D8B10-E042-4634-902C-5FC550737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39"/>
          <a:stretch/>
        </p:blipFill>
        <p:spPr bwMode="auto">
          <a:xfrm>
            <a:off x="2294302" y="864475"/>
            <a:ext cx="1522267" cy="14720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504EE31-20DA-48DC-9C38-B2A0F6BE57CF}"/>
              </a:ext>
            </a:extLst>
          </p:cNvPr>
          <p:cNvSpPr txBox="1">
            <a:spLocks/>
          </p:cNvSpPr>
          <p:nvPr/>
        </p:nvSpPr>
        <p:spPr bwMode="auto">
          <a:xfrm>
            <a:off x="1669188" y="1409073"/>
            <a:ext cx="73709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dirty="0"/>
              <a:t>2- Computational and Predictive Data</a:t>
            </a:r>
          </a:p>
        </p:txBody>
      </p:sp>
      <p:pic>
        <p:nvPicPr>
          <p:cNvPr id="29700" name="Picture 4" descr="Free Puzzle Piece, Download Free Puzzle Piece png images, Free ClipArts on  Clipart Library">
            <a:extLst>
              <a:ext uri="{FF2B5EF4-FFF2-40B4-BE49-F238E27FC236}">
                <a16:creationId xmlns:a16="http://schemas.microsoft.com/office/drawing/2014/main" id="{6DB0CD73-4513-404C-824F-D1DBEA3BC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24" y="2742997"/>
            <a:ext cx="2176616" cy="16303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045C24C-464E-4683-A9C0-85A56E7A21BB}"/>
              </a:ext>
            </a:extLst>
          </p:cNvPr>
          <p:cNvSpPr txBox="1">
            <a:spLocks/>
          </p:cNvSpPr>
          <p:nvPr/>
        </p:nvSpPr>
        <p:spPr bwMode="auto">
          <a:xfrm>
            <a:off x="1669188" y="3429000"/>
            <a:ext cx="73709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dirty="0"/>
              <a:t>3- Segregation Data</a:t>
            </a:r>
          </a:p>
        </p:txBody>
      </p:sp>
      <p:pic>
        <p:nvPicPr>
          <p:cNvPr id="46082" name="Picture 2" descr="Free Clipart: Green Jigsaw piece 02 | nicubunu">
            <a:extLst>
              <a:ext uri="{FF2B5EF4-FFF2-40B4-BE49-F238E27FC236}">
                <a16:creationId xmlns:a16="http://schemas.microsoft.com/office/drawing/2014/main" id="{643D5E38-F1CC-4207-B6D6-025ED053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297" y="4530767"/>
            <a:ext cx="1836320" cy="1836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6974934"/>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AC3E1A-9877-446E-8FA8-8415AE22B932}"/>
              </a:ext>
            </a:extLst>
          </p:cNvPr>
          <p:cNvPicPr>
            <a:picLocks noChangeAspect="1"/>
          </p:cNvPicPr>
          <p:nvPr/>
        </p:nvPicPr>
        <p:blipFill>
          <a:blip r:embed="rId3"/>
          <a:stretch>
            <a:fillRect/>
          </a:stretch>
        </p:blipFill>
        <p:spPr>
          <a:xfrm>
            <a:off x="2055073" y="228313"/>
            <a:ext cx="8302442" cy="690941"/>
          </a:xfrm>
          <a:prstGeom prst="rect">
            <a:avLst/>
          </a:prstGeom>
        </p:spPr>
      </p:pic>
      <p:sp>
        <p:nvSpPr>
          <p:cNvPr id="6" name="Rectangle 5">
            <a:extLst>
              <a:ext uri="{FF2B5EF4-FFF2-40B4-BE49-F238E27FC236}">
                <a16:creationId xmlns:a16="http://schemas.microsoft.com/office/drawing/2014/main" id="{D1FD5210-D7DB-44F1-815D-97223AB3A27F}"/>
              </a:ext>
            </a:extLst>
          </p:cNvPr>
          <p:cNvSpPr/>
          <p:nvPr/>
        </p:nvSpPr>
        <p:spPr>
          <a:xfrm>
            <a:off x="5683467" y="64993"/>
            <a:ext cx="3628006" cy="8092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7355A8FC-6A6E-49AE-8CF3-ABD45A19BF40}"/>
              </a:ext>
            </a:extLst>
          </p:cNvPr>
          <p:cNvSpPr>
            <a:spLocks noGrp="1"/>
          </p:cNvSpPr>
          <p:nvPr>
            <p:ph idx="1"/>
          </p:nvPr>
        </p:nvSpPr>
        <p:spPr>
          <a:xfrm>
            <a:off x="1937180" y="1309768"/>
            <a:ext cx="4417803" cy="4416425"/>
          </a:xfrm>
        </p:spPr>
        <p:txBody>
          <a:bodyPr/>
          <a:lstStyle/>
          <a:p>
            <a:r>
              <a:rPr lang="en-US" dirty="0"/>
              <a:t>PP1</a:t>
            </a:r>
          </a:p>
          <a:p>
            <a:pPr algn="just" defTabSz="457200"/>
            <a:r>
              <a:rPr lang="en-US" sz="1600" dirty="0">
                <a:latin typeface="Arial" panose="020B0604020202020204" pitchFamily="34" charset="0"/>
              </a:rPr>
              <a:t>Co-segregation with disease in multiple affected family members of a single family in a gene definitively known to cause the disease.</a:t>
            </a:r>
          </a:p>
          <a:p>
            <a:pPr algn="ctr"/>
            <a:r>
              <a:rPr lang="en-US" sz="1600" dirty="0">
                <a:latin typeface="Arial" panose="020B0604020202020204" pitchFamily="34" charset="0"/>
              </a:rPr>
              <a:t> </a:t>
            </a:r>
            <a:r>
              <a:rPr lang="en-US" sz="1600" b="1" i="1" dirty="0"/>
              <a:t>Note: </a:t>
            </a:r>
            <a:r>
              <a:rPr lang="en-US" sz="1600" dirty="0"/>
              <a:t>May be used as stronger evidence with increasing segregation data.</a:t>
            </a:r>
          </a:p>
          <a:p>
            <a:pPr marL="0" indent="0" algn="just">
              <a:buNone/>
            </a:pPr>
            <a:endParaRPr lang="en-US" dirty="0"/>
          </a:p>
          <a:p>
            <a:endParaRPr lang="en-US" dirty="0"/>
          </a:p>
        </p:txBody>
      </p:sp>
      <p:sp>
        <p:nvSpPr>
          <p:cNvPr id="2" name="TextBox 1">
            <a:extLst>
              <a:ext uri="{FF2B5EF4-FFF2-40B4-BE49-F238E27FC236}">
                <a16:creationId xmlns:a16="http://schemas.microsoft.com/office/drawing/2014/main" id="{6B0470FF-2F1D-0273-DE1B-8C291D42DA8C}"/>
              </a:ext>
            </a:extLst>
          </p:cNvPr>
          <p:cNvSpPr txBox="1"/>
          <p:nvPr/>
        </p:nvSpPr>
        <p:spPr>
          <a:xfrm>
            <a:off x="453455" y="743685"/>
            <a:ext cx="1633253"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Tree>
    <p:custDataLst>
      <p:tags r:id="rId1"/>
    </p:custDataLst>
    <p:extLst>
      <p:ext uri="{BB962C8B-B14F-4D97-AF65-F5344CB8AC3E}">
        <p14:creationId xmlns:p14="http://schemas.microsoft.com/office/powerpoint/2010/main" val="1946750891"/>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E8B6-55D5-4CD3-904A-80F26F7C9D1A}"/>
              </a:ext>
            </a:extLst>
          </p:cNvPr>
          <p:cNvSpPr>
            <a:spLocks noGrp="1"/>
          </p:cNvSpPr>
          <p:nvPr>
            <p:ph type="title"/>
          </p:nvPr>
        </p:nvSpPr>
        <p:spPr/>
        <p:txBody>
          <a:bodyPr/>
          <a:lstStyle/>
          <a:p>
            <a:r>
              <a:rPr lang="en-US" dirty="0"/>
              <a:t>…Example of segregation</a:t>
            </a:r>
          </a:p>
        </p:txBody>
      </p:sp>
      <p:sp>
        <p:nvSpPr>
          <p:cNvPr id="7" name="Content Placeholder 6">
            <a:extLst>
              <a:ext uri="{FF2B5EF4-FFF2-40B4-BE49-F238E27FC236}">
                <a16:creationId xmlns:a16="http://schemas.microsoft.com/office/drawing/2014/main" id="{CA907E8D-338D-4ECF-8759-11C3E28B07D8}"/>
              </a:ext>
            </a:extLst>
          </p:cNvPr>
          <p:cNvSpPr>
            <a:spLocks noGrp="1"/>
          </p:cNvSpPr>
          <p:nvPr>
            <p:ph idx="1"/>
          </p:nvPr>
        </p:nvSpPr>
        <p:spPr>
          <a:xfrm>
            <a:off x="1524000" y="1371605"/>
            <a:ext cx="3809528" cy="4416425"/>
          </a:xfrm>
        </p:spPr>
        <p:txBody>
          <a:bodyPr/>
          <a:lstStyle/>
          <a:p>
            <a:r>
              <a:rPr lang="en-US" altLang="en-US" sz="2000" dirty="0"/>
              <a:t>Restrictive cardiomyopathy; Variant of uncertain significance in </a:t>
            </a:r>
            <a:r>
              <a:rPr lang="en-US" altLang="en-US" sz="2000" i="1" dirty="0"/>
              <a:t>FLNC</a:t>
            </a:r>
            <a:r>
              <a:rPr lang="en-US" altLang="en-US" sz="2000" dirty="0"/>
              <a:t> </a:t>
            </a:r>
            <a:endParaRPr lang="en-US" sz="2000" dirty="0"/>
          </a:p>
          <a:p>
            <a:endParaRPr lang="en-US" dirty="0"/>
          </a:p>
        </p:txBody>
      </p:sp>
      <p:pic>
        <p:nvPicPr>
          <p:cNvPr id="4098" name="Picture 2" descr="Cardiomyopathy">
            <a:extLst>
              <a:ext uri="{FF2B5EF4-FFF2-40B4-BE49-F238E27FC236}">
                <a16:creationId xmlns:a16="http://schemas.microsoft.com/office/drawing/2014/main" id="{6321203F-054B-478E-A34F-435EF3322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5" y="3064752"/>
            <a:ext cx="4321283" cy="29146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CFEC84-1C68-4ADE-91CF-6D2F6D69CD65}"/>
              </a:ext>
            </a:extLst>
          </p:cNvPr>
          <p:cNvSpPr/>
          <p:nvPr/>
        </p:nvSpPr>
        <p:spPr>
          <a:xfrm>
            <a:off x="7522866" y="1567551"/>
            <a:ext cx="522514" cy="492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77566D-14C4-4300-B28D-9A350799FD80}"/>
              </a:ext>
            </a:extLst>
          </p:cNvPr>
          <p:cNvSpPr/>
          <p:nvPr/>
        </p:nvSpPr>
        <p:spPr>
          <a:xfrm>
            <a:off x="7532920" y="2783404"/>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334197E-A1AE-414C-8017-ED20149EBAFE}"/>
              </a:ext>
            </a:extLst>
          </p:cNvPr>
          <p:cNvSpPr/>
          <p:nvPr/>
        </p:nvSpPr>
        <p:spPr>
          <a:xfrm>
            <a:off x="8376980" y="1531544"/>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D2DA20C-72CA-4537-9C60-936A0C4E8CE2}"/>
              </a:ext>
            </a:extLst>
          </p:cNvPr>
          <p:cNvSpPr/>
          <p:nvPr/>
        </p:nvSpPr>
        <p:spPr>
          <a:xfrm>
            <a:off x="8422199" y="2783403"/>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BA254C-F95D-4D0D-BF0B-619A2F23D661}"/>
              </a:ext>
            </a:extLst>
          </p:cNvPr>
          <p:cNvSpPr/>
          <p:nvPr/>
        </p:nvSpPr>
        <p:spPr>
          <a:xfrm>
            <a:off x="9311478" y="2739862"/>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52C26B1-CA77-4FF9-8A5D-58734E86CCC9}"/>
              </a:ext>
            </a:extLst>
          </p:cNvPr>
          <p:cNvSpPr/>
          <p:nvPr/>
        </p:nvSpPr>
        <p:spPr>
          <a:xfrm>
            <a:off x="6643641" y="2768328"/>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8D46DDD-223A-4300-9FC7-BB2D8973DA38}"/>
              </a:ext>
            </a:extLst>
          </p:cNvPr>
          <p:cNvCxnSpPr>
            <a:stCxn id="8" idx="3"/>
            <a:endCxn id="13" idx="2"/>
          </p:cNvCxnSpPr>
          <p:nvPr/>
        </p:nvCxnSpPr>
        <p:spPr>
          <a:xfrm>
            <a:off x="8045385" y="1813731"/>
            <a:ext cx="3315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FAF805-B1CC-4A32-AD1C-29DFA9236FA2}"/>
              </a:ext>
            </a:extLst>
          </p:cNvPr>
          <p:cNvCxnSpPr>
            <a:cxnSpLocks/>
          </p:cNvCxnSpPr>
          <p:nvPr/>
        </p:nvCxnSpPr>
        <p:spPr>
          <a:xfrm>
            <a:off x="6940063" y="2481943"/>
            <a:ext cx="2667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D62A06-972A-4763-A278-0FB803B088ED}"/>
              </a:ext>
            </a:extLst>
          </p:cNvPr>
          <p:cNvCxnSpPr>
            <a:cxnSpLocks/>
            <a:endCxn id="16" idx="0"/>
          </p:cNvCxnSpPr>
          <p:nvPr/>
        </p:nvCxnSpPr>
        <p:spPr>
          <a:xfrm>
            <a:off x="6940063"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5D9105-0910-4336-AFFE-F6BC48C0EC30}"/>
              </a:ext>
            </a:extLst>
          </p:cNvPr>
          <p:cNvCxnSpPr>
            <a:cxnSpLocks/>
          </p:cNvCxnSpPr>
          <p:nvPr/>
        </p:nvCxnSpPr>
        <p:spPr>
          <a:xfrm>
            <a:off x="7805896"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AD66DF-D169-46D9-8588-D29B5C37C1A3}"/>
              </a:ext>
            </a:extLst>
          </p:cNvPr>
          <p:cNvCxnSpPr>
            <a:cxnSpLocks/>
          </p:cNvCxnSpPr>
          <p:nvPr/>
        </p:nvCxnSpPr>
        <p:spPr>
          <a:xfrm>
            <a:off x="8701874" y="249115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DBDB00-FCA4-4B7E-8C3F-3CAAE0A0492C}"/>
              </a:ext>
            </a:extLst>
          </p:cNvPr>
          <p:cNvCxnSpPr>
            <a:cxnSpLocks/>
          </p:cNvCxnSpPr>
          <p:nvPr/>
        </p:nvCxnSpPr>
        <p:spPr>
          <a:xfrm>
            <a:off x="9607899"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4F8FAD-4D79-4327-BE2F-74EDB94E245A}"/>
              </a:ext>
            </a:extLst>
          </p:cNvPr>
          <p:cNvCxnSpPr/>
          <p:nvPr/>
        </p:nvCxnSpPr>
        <p:spPr>
          <a:xfrm>
            <a:off x="8206154" y="1813731"/>
            <a:ext cx="0" cy="677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9CD418F-E958-4B57-B0A0-BD31D636600C}"/>
              </a:ext>
            </a:extLst>
          </p:cNvPr>
          <p:cNvPicPr>
            <a:picLocks noChangeAspect="1"/>
          </p:cNvPicPr>
          <p:nvPr/>
        </p:nvPicPr>
        <p:blipFill rotWithShape="1">
          <a:blip r:embed="rId4"/>
          <a:srcRect l="43822" r="12098"/>
          <a:stretch/>
        </p:blipFill>
        <p:spPr>
          <a:xfrm>
            <a:off x="5987981" y="4340059"/>
            <a:ext cx="4572000" cy="884215"/>
          </a:xfrm>
          <a:prstGeom prst="rect">
            <a:avLst/>
          </a:prstGeom>
          <a:ln w="19050">
            <a:solidFill>
              <a:schemeClr val="tx1"/>
            </a:solidFill>
          </a:ln>
        </p:spPr>
      </p:pic>
      <p:sp>
        <p:nvSpPr>
          <p:cNvPr id="32" name="Arrow: Right 31">
            <a:extLst>
              <a:ext uri="{FF2B5EF4-FFF2-40B4-BE49-F238E27FC236}">
                <a16:creationId xmlns:a16="http://schemas.microsoft.com/office/drawing/2014/main" id="{6A20E970-8CC7-4BBE-BFB4-95342CC2DF3F}"/>
              </a:ext>
            </a:extLst>
          </p:cNvPr>
          <p:cNvSpPr/>
          <p:nvPr/>
        </p:nvSpPr>
        <p:spPr>
          <a:xfrm rot="18360204">
            <a:off x="7309856" y="3489736"/>
            <a:ext cx="391886" cy="8037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3751F-9157-B071-8BA6-763953200AB4}"/>
              </a:ext>
            </a:extLst>
          </p:cNvPr>
          <p:cNvSpPr txBox="1"/>
          <p:nvPr/>
        </p:nvSpPr>
        <p:spPr>
          <a:xfrm>
            <a:off x="184484" y="5077326"/>
            <a:ext cx="1130969" cy="461665"/>
          </a:xfrm>
          <a:prstGeom prst="rect">
            <a:avLst/>
          </a:prstGeom>
          <a:solidFill>
            <a:schemeClr val="bg1"/>
          </a:solidFill>
          <a:ln w="19050">
            <a:solidFill>
              <a:schemeClr val="bg1"/>
            </a:solidFill>
          </a:ln>
        </p:spPr>
        <p:txBody>
          <a:bodyPr wrap="square" rtlCol="0">
            <a:spAutoFit/>
          </a:bodyPr>
          <a:lstStyle/>
          <a:p>
            <a:pPr algn="ctr"/>
            <a:r>
              <a:rPr lang="en-US" sz="800" b="1" dirty="0"/>
              <a:t>https://fpnotebook.com/CV/Myocardium/Crdmypthy.htm</a:t>
            </a:r>
          </a:p>
        </p:txBody>
      </p:sp>
    </p:spTree>
    <p:custDataLst>
      <p:tags r:id="rId1"/>
    </p:custDataLst>
    <p:extLst>
      <p:ext uri="{BB962C8B-B14F-4D97-AF65-F5344CB8AC3E}">
        <p14:creationId xmlns:p14="http://schemas.microsoft.com/office/powerpoint/2010/main" val="9353234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550F28-089C-4C17-900C-FE2D25900A15}"/>
              </a:ext>
            </a:extLst>
          </p:cNvPr>
          <p:cNvSpPr>
            <a:spLocks noGrp="1"/>
          </p:cNvSpPr>
          <p:nvPr>
            <p:ph idx="1"/>
          </p:nvPr>
        </p:nvSpPr>
        <p:spPr>
          <a:xfrm>
            <a:off x="1790928" y="1778069"/>
            <a:ext cx="5530972" cy="4416425"/>
          </a:xfrm>
        </p:spPr>
        <p:txBody>
          <a:bodyPr/>
          <a:lstStyle/>
          <a:p>
            <a:pPr algn="just"/>
            <a:r>
              <a:rPr lang="en-US" sz="1400" dirty="0">
                <a:solidFill>
                  <a:srgbClr val="212121"/>
                </a:solidFill>
                <a:latin typeface="Cambria" panose="02040503050406030204" pitchFamily="18" charset="0"/>
              </a:rPr>
              <a:t>These recommendations primarily apply to genetic tests used in clinical laboratories including </a:t>
            </a:r>
            <a:r>
              <a:rPr lang="en-US" sz="1400" b="1" dirty="0">
                <a:solidFill>
                  <a:srgbClr val="212121"/>
                </a:solidFill>
                <a:latin typeface="Cambria" panose="02040503050406030204" pitchFamily="18" charset="0"/>
              </a:rPr>
              <a:t>genotyping, single genes, panels, exomes and genomes.</a:t>
            </a:r>
          </a:p>
          <a:p>
            <a:pPr algn="just"/>
            <a:r>
              <a:rPr lang="en-US" sz="1400" b="1" dirty="0">
                <a:solidFill>
                  <a:srgbClr val="212121"/>
                </a:solidFill>
                <a:latin typeface="Cambria" panose="02040503050406030204" pitchFamily="18" charset="0"/>
              </a:rPr>
              <a:t>It is not intended </a:t>
            </a:r>
            <a:r>
              <a:rPr lang="en-US" sz="1400" dirty="0">
                <a:solidFill>
                  <a:srgbClr val="212121"/>
                </a:solidFill>
                <a:latin typeface="Cambria" panose="02040503050406030204" pitchFamily="18" charset="0"/>
              </a:rPr>
              <a:t>for the interpretation of </a:t>
            </a:r>
            <a:r>
              <a:rPr lang="en-US" sz="1400" b="1" dirty="0">
                <a:solidFill>
                  <a:srgbClr val="212121"/>
                </a:solidFill>
                <a:latin typeface="Cambria" panose="02040503050406030204" pitchFamily="18" charset="0"/>
              </a:rPr>
              <a:t>somatic variation, pharmacogenomic variants, or variants in genes associated with multigenic non-Mendelian complex disorders. </a:t>
            </a:r>
          </a:p>
          <a:p>
            <a:pPr algn="just"/>
            <a:endParaRPr lang="en-US" sz="1400" dirty="0"/>
          </a:p>
        </p:txBody>
      </p:sp>
      <p:sp>
        <p:nvSpPr>
          <p:cNvPr id="6" name="Title 1">
            <a:extLst>
              <a:ext uri="{FF2B5EF4-FFF2-40B4-BE49-F238E27FC236}">
                <a16:creationId xmlns:a16="http://schemas.microsoft.com/office/drawing/2014/main" id="{9BB5A12A-9A47-4D37-AEAD-40F7D4812FEC}"/>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A937C53D-86F2-435C-A79C-A7E7EB4AE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9F221A57-3145-4850-A279-D1C983ACDC5D}"/>
              </a:ext>
            </a:extLst>
          </p:cNvPr>
          <p:cNvPicPr>
            <a:picLocks noChangeAspect="1"/>
          </p:cNvPicPr>
          <p:nvPr/>
        </p:nvPicPr>
        <p:blipFill>
          <a:blip r:embed="rId5"/>
          <a:stretch>
            <a:fillRect/>
          </a:stretch>
        </p:blipFill>
        <p:spPr>
          <a:xfrm>
            <a:off x="8092440" y="380367"/>
            <a:ext cx="847244" cy="5814127"/>
          </a:xfrm>
          <a:prstGeom prst="rect">
            <a:avLst/>
          </a:prstGeom>
        </p:spPr>
      </p:pic>
      <p:pic>
        <p:nvPicPr>
          <p:cNvPr id="9" name="Picture 2" descr="Related image">
            <a:extLst>
              <a:ext uri="{FF2B5EF4-FFF2-40B4-BE49-F238E27FC236}">
                <a16:creationId xmlns:a16="http://schemas.microsoft.com/office/drawing/2014/main" id="{C90FA6EB-EB06-463B-AE5D-A91CC2723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2936" y="3504831"/>
            <a:ext cx="3514133" cy="26544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246C64-E718-B238-DF81-FC5B2C98DB52}"/>
              </a:ext>
            </a:extLst>
          </p:cNvPr>
          <p:cNvSpPr txBox="1"/>
          <p:nvPr/>
        </p:nvSpPr>
        <p:spPr>
          <a:xfrm>
            <a:off x="1790928" y="1130968"/>
            <a:ext cx="2219598" cy="215444"/>
          </a:xfrm>
          <a:prstGeom prst="rect">
            <a:avLst/>
          </a:prstGeom>
          <a:solidFill>
            <a:schemeClr val="bg1"/>
          </a:solidFill>
          <a:ln w="19050">
            <a:solidFill>
              <a:schemeClr val="bg1"/>
            </a:solidFill>
          </a:ln>
        </p:spPr>
        <p:txBody>
          <a:bodyPr wrap="square" rtlCol="0">
            <a:spAutoFit/>
          </a:bodyPr>
          <a:lstStyle/>
          <a:p>
            <a:pPr algn="ctr"/>
            <a:r>
              <a:rPr lang="en-US" sz="800" b="1" dirty="0"/>
              <a:t>PMID: 25741868</a:t>
            </a:r>
          </a:p>
        </p:txBody>
      </p:sp>
      <p:sp>
        <p:nvSpPr>
          <p:cNvPr id="4" name="TextBox 3">
            <a:extLst>
              <a:ext uri="{FF2B5EF4-FFF2-40B4-BE49-F238E27FC236}">
                <a16:creationId xmlns:a16="http://schemas.microsoft.com/office/drawing/2014/main" id="{DC54077F-CC01-B1B3-8C9A-32B267763393}"/>
              </a:ext>
            </a:extLst>
          </p:cNvPr>
          <p:cNvSpPr txBox="1"/>
          <p:nvPr/>
        </p:nvSpPr>
        <p:spPr>
          <a:xfrm>
            <a:off x="109401" y="5833683"/>
            <a:ext cx="2791326" cy="338554"/>
          </a:xfrm>
          <a:prstGeom prst="rect">
            <a:avLst/>
          </a:prstGeom>
          <a:solidFill>
            <a:schemeClr val="bg1"/>
          </a:solidFill>
          <a:ln w="19050">
            <a:solidFill>
              <a:schemeClr val="bg1"/>
            </a:solidFill>
          </a:ln>
        </p:spPr>
        <p:txBody>
          <a:bodyPr wrap="square" rtlCol="0">
            <a:spAutoFit/>
          </a:bodyPr>
          <a:lstStyle/>
          <a:p>
            <a:pPr algn="ctr"/>
            <a:r>
              <a:rPr lang="en-US" sz="800" b="1" dirty="0"/>
              <a:t>https://positivebioscience.com/somatic-mutations-vs-germline-mutations/</a:t>
            </a:r>
          </a:p>
        </p:txBody>
      </p:sp>
    </p:spTree>
    <p:custDataLst>
      <p:tags r:id="rId1"/>
    </p:custDataLst>
    <p:extLst>
      <p:ext uri="{BB962C8B-B14F-4D97-AF65-F5344CB8AC3E}">
        <p14:creationId xmlns:p14="http://schemas.microsoft.com/office/powerpoint/2010/main" val="1405491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E8B6-55D5-4CD3-904A-80F26F7C9D1A}"/>
              </a:ext>
            </a:extLst>
          </p:cNvPr>
          <p:cNvSpPr>
            <a:spLocks noGrp="1"/>
          </p:cNvSpPr>
          <p:nvPr>
            <p:ph type="title"/>
          </p:nvPr>
        </p:nvSpPr>
        <p:spPr/>
        <p:txBody>
          <a:bodyPr/>
          <a:lstStyle/>
          <a:p>
            <a:r>
              <a:rPr lang="en-US" dirty="0"/>
              <a:t>…Example of segregation</a:t>
            </a:r>
          </a:p>
        </p:txBody>
      </p:sp>
      <p:sp>
        <p:nvSpPr>
          <p:cNvPr id="7" name="Content Placeholder 6">
            <a:extLst>
              <a:ext uri="{FF2B5EF4-FFF2-40B4-BE49-F238E27FC236}">
                <a16:creationId xmlns:a16="http://schemas.microsoft.com/office/drawing/2014/main" id="{CA907E8D-338D-4ECF-8759-11C3E28B07D8}"/>
              </a:ext>
            </a:extLst>
          </p:cNvPr>
          <p:cNvSpPr>
            <a:spLocks noGrp="1"/>
          </p:cNvSpPr>
          <p:nvPr>
            <p:ph idx="1"/>
          </p:nvPr>
        </p:nvSpPr>
        <p:spPr>
          <a:xfrm>
            <a:off x="1524000" y="1371605"/>
            <a:ext cx="3809528" cy="4416425"/>
          </a:xfrm>
        </p:spPr>
        <p:txBody>
          <a:bodyPr/>
          <a:lstStyle/>
          <a:p>
            <a:r>
              <a:rPr lang="en-US" altLang="en-US" sz="2000" dirty="0"/>
              <a:t>Restrictive cardiomyopathy; Variant of uncertain significance in </a:t>
            </a:r>
            <a:r>
              <a:rPr lang="en-US" altLang="en-US" sz="2000" i="1" dirty="0"/>
              <a:t>FLNC</a:t>
            </a:r>
            <a:r>
              <a:rPr lang="en-US" altLang="en-US" sz="2000" dirty="0"/>
              <a:t> </a:t>
            </a:r>
            <a:endParaRPr lang="en-US" sz="2000" dirty="0"/>
          </a:p>
          <a:p>
            <a:endParaRPr lang="en-US" dirty="0"/>
          </a:p>
        </p:txBody>
      </p:sp>
      <p:pic>
        <p:nvPicPr>
          <p:cNvPr id="4098" name="Picture 2" descr="Cardiomyopathy">
            <a:extLst>
              <a:ext uri="{FF2B5EF4-FFF2-40B4-BE49-F238E27FC236}">
                <a16:creationId xmlns:a16="http://schemas.microsoft.com/office/drawing/2014/main" id="{6321203F-054B-478E-A34F-435EF3322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5" y="3064752"/>
            <a:ext cx="4321283" cy="29146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CFEC84-1C68-4ADE-91CF-6D2F6D69CD65}"/>
              </a:ext>
            </a:extLst>
          </p:cNvPr>
          <p:cNvSpPr/>
          <p:nvPr/>
        </p:nvSpPr>
        <p:spPr>
          <a:xfrm>
            <a:off x="7522866" y="1567551"/>
            <a:ext cx="522514" cy="492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77566D-14C4-4300-B28D-9A350799FD80}"/>
              </a:ext>
            </a:extLst>
          </p:cNvPr>
          <p:cNvSpPr/>
          <p:nvPr/>
        </p:nvSpPr>
        <p:spPr>
          <a:xfrm>
            <a:off x="7532920" y="2783404"/>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334197E-A1AE-414C-8017-ED20149EBAFE}"/>
              </a:ext>
            </a:extLst>
          </p:cNvPr>
          <p:cNvSpPr/>
          <p:nvPr/>
        </p:nvSpPr>
        <p:spPr>
          <a:xfrm>
            <a:off x="8376980" y="1531544"/>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D2DA20C-72CA-4537-9C60-936A0C4E8CE2}"/>
              </a:ext>
            </a:extLst>
          </p:cNvPr>
          <p:cNvSpPr/>
          <p:nvPr/>
        </p:nvSpPr>
        <p:spPr>
          <a:xfrm>
            <a:off x="8422199" y="2783403"/>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BA254C-F95D-4D0D-BF0B-619A2F23D661}"/>
              </a:ext>
            </a:extLst>
          </p:cNvPr>
          <p:cNvSpPr/>
          <p:nvPr/>
        </p:nvSpPr>
        <p:spPr>
          <a:xfrm>
            <a:off x="9311478" y="2739862"/>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52C26B1-CA77-4FF9-8A5D-58734E86CCC9}"/>
              </a:ext>
            </a:extLst>
          </p:cNvPr>
          <p:cNvSpPr/>
          <p:nvPr/>
        </p:nvSpPr>
        <p:spPr>
          <a:xfrm>
            <a:off x="6643641" y="2768328"/>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8D46DDD-223A-4300-9FC7-BB2D8973DA38}"/>
              </a:ext>
            </a:extLst>
          </p:cNvPr>
          <p:cNvCxnSpPr>
            <a:stCxn id="8" idx="3"/>
            <a:endCxn id="13" idx="2"/>
          </p:cNvCxnSpPr>
          <p:nvPr/>
        </p:nvCxnSpPr>
        <p:spPr>
          <a:xfrm>
            <a:off x="8045385" y="1813731"/>
            <a:ext cx="3315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FAF805-B1CC-4A32-AD1C-29DFA9236FA2}"/>
              </a:ext>
            </a:extLst>
          </p:cNvPr>
          <p:cNvCxnSpPr>
            <a:cxnSpLocks/>
          </p:cNvCxnSpPr>
          <p:nvPr/>
        </p:nvCxnSpPr>
        <p:spPr>
          <a:xfrm>
            <a:off x="6940063" y="2481943"/>
            <a:ext cx="2667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D62A06-972A-4763-A278-0FB803B088ED}"/>
              </a:ext>
            </a:extLst>
          </p:cNvPr>
          <p:cNvCxnSpPr>
            <a:cxnSpLocks/>
            <a:endCxn id="16" idx="0"/>
          </p:cNvCxnSpPr>
          <p:nvPr/>
        </p:nvCxnSpPr>
        <p:spPr>
          <a:xfrm>
            <a:off x="6940063"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5D9105-0910-4336-AFFE-F6BC48C0EC30}"/>
              </a:ext>
            </a:extLst>
          </p:cNvPr>
          <p:cNvCxnSpPr>
            <a:cxnSpLocks/>
          </p:cNvCxnSpPr>
          <p:nvPr/>
        </p:nvCxnSpPr>
        <p:spPr>
          <a:xfrm>
            <a:off x="7805896"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AD66DF-D169-46D9-8588-D29B5C37C1A3}"/>
              </a:ext>
            </a:extLst>
          </p:cNvPr>
          <p:cNvCxnSpPr>
            <a:cxnSpLocks/>
          </p:cNvCxnSpPr>
          <p:nvPr/>
        </p:nvCxnSpPr>
        <p:spPr>
          <a:xfrm>
            <a:off x="8701874" y="249115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DBDB00-FCA4-4B7E-8C3F-3CAAE0A0492C}"/>
              </a:ext>
            </a:extLst>
          </p:cNvPr>
          <p:cNvCxnSpPr>
            <a:cxnSpLocks/>
          </p:cNvCxnSpPr>
          <p:nvPr/>
        </p:nvCxnSpPr>
        <p:spPr>
          <a:xfrm>
            <a:off x="9607899"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4F8FAD-4D79-4327-BE2F-74EDB94E245A}"/>
              </a:ext>
            </a:extLst>
          </p:cNvPr>
          <p:cNvCxnSpPr/>
          <p:nvPr/>
        </p:nvCxnSpPr>
        <p:spPr>
          <a:xfrm>
            <a:off x="8206154" y="1813731"/>
            <a:ext cx="0" cy="677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9CD418F-E958-4B57-B0A0-BD31D636600C}"/>
              </a:ext>
            </a:extLst>
          </p:cNvPr>
          <p:cNvPicPr>
            <a:picLocks noChangeAspect="1"/>
          </p:cNvPicPr>
          <p:nvPr/>
        </p:nvPicPr>
        <p:blipFill rotWithShape="1">
          <a:blip r:embed="rId4"/>
          <a:srcRect l="43822" r="12098"/>
          <a:stretch/>
        </p:blipFill>
        <p:spPr>
          <a:xfrm>
            <a:off x="5987981" y="4340059"/>
            <a:ext cx="4572000" cy="884215"/>
          </a:xfrm>
          <a:prstGeom prst="rect">
            <a:avLst/>
          </a:prstGeom>
          <a:ln w="19050">
            <a:solidFill>
              <a:schemeClr val="tx1"/>
            </a:solidFill>
          </a:ln>
        </p:spPr>
      </p:pic>
      <p:sp>
        <p:nvSpPr>
          <p:cNvPr id="32" name="Arrow: Right 31">
            <a:extLst>
              <a:ext uri="{FF2B5EF4-FFF2-40B4-BE49-F238E27FC236}">
                <a16:creationId xmlns:a16="http://schemas.microsoft.com/office/drawing/2014/main" id="{6A20E970-8CC7-4BBE-BFB4-95342CC2DF3F}"/>
              </a:ext>
            </a:extLst>
          </p:cNvPr>
          <p:cNvSpPr/>
          <p:nvPr/>
        </p:nvSpPr>
        <p:spPr>
          <a:xfrm rot="18360204">
            <a:off x="7309856" y="3489736"/>
            <a:ext cx="391886" cy="8037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Sign 2">
            <a:extLst>
              <a:ext uri="{FF2B5EF4-FFF2-40B4-BE49-F238E27FC236}">
                <a16:creationId xmlns:a16="http://schemas.microsoft.com/office/drawing/2014/main" id="{7453B1BE-183E-47B3-A98A-46B7D3930191}"/>
              </a:ext>
            </a:extLst>
          </p:cNvPr>
          <p:cNvSpPr/>
          <p:nvPr/>
        </p:nvSpPr>
        <p:spPr>
          <a:xfrm>
            <a:off x="7275848" y="2647739"/>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D87E9354-FB15-4BDA-8DFF-86ACC4B1D6F1}"/>
              </a:ext>
            </a:extLst>
          </p:cNvPr>
          <p:cNvSpPr/>
          <p:nvPr/>
        </p:nvSpPr>
        <p:spPr>
          <a:xfrm>
            <a:off x="6316233" y="2661970"/>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Sign 22">
            <a:extLst>
              <a:ext uri="{FF2B5EF4-FFF2-40B4-BE49-F238E27FC236}">
                <a16:creationId xmlns:a16="http://schemas.microsoft.com/office/drawing/2014/main" id="{AB8BF11F-A843-40CF-8BA6-8D2AD4B566B1}"/>
              </a:ext>
            </a:extLst>
          </p:cNvPr>
          <p:cNvSpPr/>
          <p:nvPr/>
        </p:nvSpPr>
        <p:spPr>
          <a:xfrm>
            <a:off x="7172017" y="1474595"/>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inus Sign 3">
            <a:extLst>
              <a:ext uri="{FF2B5EF4-FFF2-40B4-BE49-F238E27FC236}">
                <a16:creationId xmlns:a16="http://schemas.microsoft.com/office/drawing/2014/main" id="{BABCF422-9A68-4384-9319-090BEA6413FC}"/>
              </a:ext>
            </a:extLst>
          </p:cNvPr>
          <p:cNvSpPr/>
          <p:nvPr/>
        </p:nvSpPr>
        <p:spPr>
          <a:xfrm>
            <a:off x="8115727" y="2639369"/>
            <a:ext cx="301449" cy="27214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Sign 23">
            <a:extLst>
              <a:ext uri="{FF2B5EF4-FFF2-40B4-BE49-F238E27FC236}">
                <a16:creationId xmlns:a16="http://schemas.microsoft.com/office/drawing/2014/main" id="{B0F053B5-C59B-4CDE-8387-161A6F15D9B7}"/>
              </a:ext>
            </a:extLst>
          </p:cNvPr>
          <p:cNvSpPr/>
          <p:nvPr/>
        </p:nvSpPr>
        <p:spPr>
          <a:xfrm>
            <a:off x="9012541" y="2625138"/>
            <a:ext cx="301449" cy="27214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EA11A6-828C-B343-1A0E-36603108A38A}"/>
              </a:ext>
            </a:extLst>
          </p:cNvPr>
          <p:cNvSpPr txBox="1"/>
          <p:nvPr/>
        </p:nvSpPr>
        <p:spPr>
          <a:xfrm>
            <a:off x="184484" y="5077326"/>
            <a:ext cx="1130969" cy="461665"/>
          </a:xfrm>
          <a:prstGeom prst="rect">
            <a:avLst/>
          </a:prstGeom>
          <a:solidFill>
            <a:schemeClr val="bg1"/>
          </a:solidFill>
          <a:ln w="19050">
            <a:solidFill>
              <a:schemeClr val="bg1"/>
            </a:solidFill>
          </a:ln>
        </p:spPr>
        <p:txBody>
          <a:bodyPr wrap="square" rtlCol="0">
            <a:spAutoFit/>
          </a:bodyPr>
          <a:lstStyle/>
          <a:p>
            <a:pPr algn="ctr"/>
            <a:r>
              <a:rPr lang="en-US" sz="800" b="1" dirty="0"/>
              <a:t>https://fpnotebook.com/CV/Myocardium/Crdmypthy.htm</a:t>
            </a:r>
          </a:p>
        </p:txBody>
      </p:sp>
    </p:spTree>
    <p:custDataLst>
      <p:tags r:id="rId1"/>
    </p:custDataLst>
    <p:extLst>
      <p:ext uri="{BB962C8B-B14F-4D97-AF65-F5344CB8AC3E}">
        <p14:creationId xmlns:p14="http://schemas.microsoft.com/office/powerpoint/2010/main" val="40012097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E8B6-55D5-4CD3-904A-80F26F7C9D1A}"/>
              </a:ext>
            </a:extLst>
          </p:cNvPr>
          <p:cNvSpPr>
            <a:spLocks noGrp="1"/>
          </p:cNvSpPr>
          <p:nvPr>
            <p:ph type="title"/>
          </p:nvPr>
        </p:nvSpPr>
        <p:spPr/>
        <p:txBody>
          <a:bodyPr/>
          <a:lstStyle/>
          <a:p>
            <a:r>
              <a:rPr lang="en-US" dirty="0"/>
              <a:t>…Example of segregation</a:t>
            </a:r>
          </a:p>
        </p:txBody>
      </p:sp>
      <p:sp>
        <p:nvSpPr>
          <p:cNvPr id="7" name="Content Placeholder 6">
            <a:extLst>
              <a:ext uri="{FF2B5EF4-FFF2-40B4-BE49-F238E27FC236}">
                <a16:creationId xmlns:a16="http://schemas.microsoft.com/office/drawing/2014/main" id="{CA907E8D-338D-4ECF-8759-11C3E28B07D8}"/>
              </a:ext>
            </a:extLst>
          </p:cNvPr>
          <p:cNvSpPr>
            <a:spLocks noGrp="1"/>
          </p:cNvSpPr>
          <p:nvPr>
            <p:ph idx="1"/>
          </p:nvPr>
        </p:nvSpPr>
        <p:spPr>
          <a:xfrm>
            <a:off x="1524000" y="1371605"/>
            <a:ext cx="3809528" cy="4416425"/>
          </a:xfrm>
        </p:spPr>
        <p:txBody>
          <a:bodyPr/>
          <a:lstStyle/>
          <a:p>
            <a:r>
              <a:rPr lang="en-US" altLang="en-US" sz="2000" dirty="0"/>
              <a:t>Restrictive cardiomyopathy; Variant of uncertain significance in </a:t>
            </a:r>
            <a:r>
              <a:rPr lang="en-US" altLang="en-US" sz="2000" i="1" dirty="0"/>
              <a:t>FLNC</a:t>
            </a:r>
            <a:r>
              <a:rPr lang="en-US" altLang="en-US" sz="2000" dirty="0"/>
              <a:t> </a:t>
            </a:r>
            <a:endParaRPr lang="en-US" sz="2000" dirty="0"/>
          </a:p>
          <a:p>
            <a:endParaRPr lang="en-US" dirty="0"/>
          </a:p>
        </p:txBody>
      </p:sp>
      <p:sp>
        <p:nvSpPr>
          <p:cNvPr id="8" name="Rectangle 7">
            <a:extLst>
              <a:ext uri="{FF2B5EF4-FFF2-40B4-BE49-F238E27FC236}">
                <a16:creationId xmlns:a16="http://schemas.microsoft.com/office/drawing/2014/main" id="{B4CFEC84-1C68-4ADE-91CF-6D2F6D69CD65}"/>
              </a:ext>
            </a:extLst>
          </p:cNvPr>
          <p:cNvSpPr/>
          <p:nvPr/>
        </p:nvSpPr>
        <p:spPr>
          <a:xfrm>
            <a:off x="7522866" y="1567551"/>
            <a:ext cx="522514" cy="492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77566D-14C4-4300-B28D-9A350799FD80}"/>
              </a:ext>
            </a:extLst>
          </p:cNvPr>
          <p:cNvSpPr/>
          <p:nvPr/>
        </p:nvSpPr>
        <p:spPr>
          <a:xfrm>
            <a:off x="7532920" y="2783404"/>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334197E-A1AE-414C-8017-ED20149EBAFE}"/>
              </a:ext>
            </a:extLst>
          </p:cNvPr>
          <p:cNvSpPr/>
          <p:nvPr/>
        </p:nvSpPr>
        <p:spPr>
          <a:xfrm>
            <a:off x="8376980" y="1531544"/>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D2DA20C-72CA-4537-9C60-936A0C4E8CE2}"/>
              </a:ext>
            </a:extLst>
          </p:cNvPr>
          <p:cNvSpPr/>
          <p:nvPr/>
        </p:nvSpPr>
        <p:spPr>
          <a:xfrm>
            <a:off x="8422199" y="2783403"/>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BA254C-F95D-4D0D-BF0B-619A2F23D661}"/>
              </a:ext>
            </a:extLst>
          </p:cNvPr>
          <p:cNvSpPr/>
          <p:nvPr/>
        </p:nvSpPr>
        <p:spPr>
          <a:xfrm>
            <a:off x="9311478" y="2739862"/>
            <a:ext cx="592853" cy="5643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52C26B1-CA77-4FF9-8A5D-58734E86CCC9}"/>
              </a:ext>
            </a:extLst>
          </p:cNvPr>
          <p:cNvSpPr/>
          <p:nvPr/>
        </p:nvSpPr>
        <p:spPr>
          <a:xfrm>
            <a:off x="6643641" y="2768328"/>
            <a:ext cx="592853" cy="5643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8D46DDD-223A-4300-9FC7-BB2D8973DA38}"/>
              </a:ext>
            </a:extLst>
          </p:cNvPr>
          <p:cNvCxnSpPr>
            <a:stCxn id="8" idx="3"/>
            <a:endCxn id="13" idx="2"/>
          </p:cNvCxnSpPr>
          <p:nvPr/>
        </p:nvCxnSpPr>
        <p:spPr>
          <a:xfrm>
            <a:off x="8045385" y="1813731"/>
            <a:ext cx="3315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FAF805-B1CC-4A32-AD1C-29DFA9236FA2}"/>
              </a:ext>
            </a:extLst>
          </p:cNvPr>
          <p:cNvCxnSpPr>
            <a:cxnSpLocks/>
          </p:cNvCxnSpPr>
          <p:nvPr/>
        </p:nvCxnSpPr>
        <p:spPr>
          <a:xfrm>
            <a:off x="6940063" y="2481943"/>
            <a:ext cx="2667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D62A06-972A-4763-A278-0FB803B088ED}"/>
              </a:ext>
            </a:extLst>
          </p:cNvPr>
          <p:cNvCxnSpPr>
            <a:cxnSpLocks/>
            <a:endCxn id="16" idx="0"/>
          </p:cNvCxnSpPr>
          <p:nvPr/>
        </p:nvCxnSpPr>
        <p:spPr>
          <a:xfrm>
            <a:off x="6940063"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5D9105-0910-4336-AFFE-F6BC48C0EC30}"/>
              </a:ext>
            </a:extLst>
          </p:cNvPr>
          <p:cNvCxnSpPr>
            <a:cxnSpLocks/>
          </p:cNvCxnSpPr>
          <p:nvPr/>
        </p:nvCxnSpPr>
        <p:spPr>
          <a:xfrm>
            <a:off x="7805896"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AD66DF-D169-46D9-8588-D29B5C37C1A3}"/>
              </a:ext>
            </a:extLst>
          </p:cNvPr>
          <p:cNvCxnSpPr>
            <a:cxnSpLocks/>
          </p:cNvCxnSpPr>
          <p:nvPr/>
        </p:nvCxnSpPr>
        <p:spPr>
          <a:xfrm>
            <a:off x="8701874" y="249115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DBDB00-FCA4-4B7E-8C3F-3CAAE0A0492C}"/>
              </a:ext>
            </a:extLst>
          </p:cNvPr>
          <p:cNvCxnSpPr>
            <a:cxnSpLocks/>
          </p:cNvCxnSpPr>
          <p:nvPr/>
        </p:nvCxnSpPr>
        <p:spPr>
          <a:xfrm>
            <a:off x="9607899" y="2481943"/>
            <a:ext cx="0" cy="286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4F8FAD-4D79-4327-BE2F-74EDB94E245A}"/>
              </a:ext>
            </a:extLst>
          </p:cNvPr>
          <p:cNvCxnSpPr/>
          <p:nvPr/>
        </p:nvCxnSpPr>
        <p:spPr>
          <a:xfrm>
            <a:off x="8206154" y="1813731"/>
            <a:ext cx="0" cy="677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Arrow: Right 31">
            <a:extLst>
              <a:ext uri="{FF2B5EF4-FFF2-40B4-BE49-F238E27FC236}">
                <a16:creationId xmlns:a16="http://schemas.microsoft.com/office/drawing/2014/main" id="{6A20E970-8CC7-4BBE-BFB4-95342CC2DF3F}"/>
              </a:ext>
            </a:extLst>
          </p:cNvPr>
          <p:cNvSpPr/>
          <p:nvPr/>
        </p:nvSpPr>
        <p:spPr>
          <a:xfrm rot="18360204">
            <a:off x="7309856" y="3489736"/>
            <a:ext cx="391886" cy="8037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Sign 2">
            <a:extLst>
              <a:ext uri="{FF2B5EF4-FFF2-40B4-BE49-F238E27FC236}">
                <a16:creationId xmlns:a16="http://schemas.microsoft.com/office/drawing/2014/main" id="{7453B1BE-183E-47B3-A98A-46B7D3930191}"/>
              </a:ext>
            </a:extLst>
          </p:cNvPr>
          <p:cNvSpPr/>
          <p:nvPr/>
        </p:nvSpPr>
        <p:spPr>
          <a:xfrm>
            <a:off x="7275848" y="2647739"/>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D87E9354-FB15-4BDA-8DFF-86ACC4B1D6F1}"/>
              </a:ext>
            </a:extLst>
          </p:cNvPr>
          <p:cNvSpPr/>
          <p:nvPr/>
        </p:nvSpPr>
        <p:spPr>
          <a:xfrm>
            <a:off x="6316233" y="2661970"/>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Sign 22">
            <a:extLst>
              <a:ext uri="{FF2B5EF4-FFF2-40B4-BE49-F238E27FC236}">
                <a16:creationId xmlns:a16="http://schemas.microsoft.com/office/drawing/2014/main" id="{AB8BF11F-A843-40CF-8BA6-8D2AD4B566B1}"/>
              </a:ext>
            </a:extLst>
          </p:cNvPr>
          <p:cNvSpPr/>
          <p:nvPr/>
        </p:nvSpPr>
        <p:spPr>
          <a:xfrm>
            <a:off x="7172017" y="1474595"/>
            <a:ext cx="301451" cy="36427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inus Sign 3">
            <a:extLst>
              <a:ext uri="{FF2B5EF4-FFF2-40B4-BE49-F238E27FC236}">
                <a16:creationId xmlns:a16="http://schemas.microsoft.com/office/drawing/2014/main" id="{BABCF422-9A68-4384-9319-090BEA6413FC}"/>
              </a:ext>
            </a:extLst>
          </p:cNvPr>
          <p:cNvSpPr/>
          <p:nvPr/>
        </p:nvSpPr>
        <p:spPr>
          <a:xfrm>
            <a:off x="8115727" y="2639369"/>
            <a:ext cx="301449" cy="27214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Sign 23">
            <a:extLst>
              <a:ext uri="{FF2B5EF4-FFF2-40B4-BE49-F238E27FC236}">
                <a16:creationId xmlns:a16="http://schemas.microsoft.com/office/drawing/2014/main" id="{B0F053B5-C59B-4CDE-8387-161A6F15D9B7}"/>
              </a:ext>
            </a:extLst>
          </p:cNvPr>
          <p:cNvSpPr/>
          <p:nvPr/>
        </p:nvSpPr>
        <p:spPr>
          <a:xfrm>
            <a:off x="9012541" y="2625138"/>
            <a:ext cx="301449" cy="27214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8">
            <a:extLst>
              <a:ext uri="{FF2B5EF4-FFF2-40B4-BE49-F238E27FC236}">
                <a16:creationId xmlns:a16="http://schemas.microsoft.com/office/drawing/2014/main" id="{EC12CC78-5627-44B8-B11E-8D0A884A9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4796" y="3620261"/>
            <a:ext cx="4163908" cy="177570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3">
            <a:extLst>
              <a:ext uri="{FF2B5EF4-FFF2-40B4-BE49-F238E27FC236}">
                <a16:creationId xmlns:a16="http://schemas.microsoft.com/office/drawing/2014/main" id="{B60131D5-8332-4CAE-AD6D-C8EC7D5AA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428" y="2664042"/>
            <a:ext cx="4084815" cy="8658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CCCDEE-7329-48D1-845E-BF41EEE6CCDE}"/>
              </a:ext>
            </a:extLst>
          </p:cNvPr>
          <p:cNvSpPr txBox="1"/>
          <p:nvPr/>
        </p:nvSpPr>
        <p:spPr>
          <a:xfrm>
            <a:off x="6487467" y="4122345"/>
            <a:ext cx="3909228" cy="954107"/>
          </a:xfrm>
          <a:prstGeom prst="rect">
            <a:avLst/>
          </a:prstGeom>
          <a:solidFill>
            <a:schemeClr val="bg1"/>
          </a:solidFill>
          <a:ln w="19050">
            <a:solidFill>
              <a:schemeClr val="bg1"/>
            </a:solidFill>
          </a:ln>
        </p:spPr>
        <p:txBody>
          <a:bodyPr wrap="square" rtlCol="0">
            <a:spAutoFit/>
          </a:bodyPr>
          <a:lstStyle/>
          <a:p>
            <a:pPr algn="ctr"/>
            <a:r>
              <a:rPr lang="en-US" sz="1400" dirty="0">
                <a:solidFill>
                  <a:srgbClr val="212121"/>
                </a:solidFill>
                <a:latin typeface="Cambria" panose="02040503050406030204" pitchFamily="18" charset="0"/>
              </a:rPr>
              <a:t>Under a dominant model, this probability is N = (1/2)</a:t>
            </a:r>
            <a:r>
              <a:rPr lang="en-US" sz="1400" i="1" baseline="30000" dirty="0">
                <a:solidFill>
                  <a:srgbClr val="A406DD"/>
                </a:solidFill>
                <a:latin typeface="Cambria" panose="02040503050406030204" pitchFamily="18" charset="0"/>
              </a:rPr>
              <a:t>m</a:t>
            </a:r>
            <a:r>
              <a:rPr lang="en-US" sz="1400" dirty="0">
                <a:solidFill>
                  <a:srgbClr val="212121"/>
                </a:solidFill>
                <a:latin typeface="Cambria" panose="02040503050406030204" pitchFamily="18" charset="0"/>
              </a:rPr>
              <a:t>, where </a:t>
            </a:r>
            <a:r>
              <a:rPr lang="en-US" sz="1400" i="1" dirty="0">
                <a:solidFill>
                  <a:srgbClr val="212121"/>
                </a:solidFill>
                <a:latin typeface="Cambria" panose="02040503050406030204" pitchFamily="18" charset="0"/>
              </a:rPr>
              <a:t>m</a:t>
            </a:r>
            <a:r>
              <a:rPr lang="en-US" sz="1400" dirty="0">
                <a:solidFill>
                  <a:srgbClr val="212121"/>
                </a:solidFill>
                <a:latin typeface="Cambria" panose="02040503050406030204" pitchFamily="18" charset="0"/>
              </a:rPr>
              <a:t> is the number of </a:t>
            </a:r>
            <a:r>
              <a:rPr lang="en-US" sz="1400" dirty="0">
                <a:solidFill>
                  <a:srgbClr val="A406DD"/>
                </a:solidFill>
                <a:latin typeface="Cambria" panose="02040503050406030204" pitchFamily="18" charset="0"/>
              </a:rPr>
              <a:t>meioses</a:t>
            </a:r>
            <a:r>
              <a:rPr lang="en-US" sz="1400" dirty="0">
                <a:solidFill>
                  <a:srgbClr val="212121"/>
                </a:solidFill>
                <a:latin typeface="Cambria" panose="02040503050406030204" pitchFamily="18" charset="0"/>
              </a:rPr>
              <a:t> of the variant of interest that are informative for cosegregation.</a:t>
            </a:r>
            <a:endParaRPr lang="en-US" sz="1400" b="1" dirty="0"/>
          </a:p>
        </p:txBody>
      </p:sp>
      <p:sp>
        <p:nvSpPr>
          <p:cNvPr id="6" name="Rectangle: Rounded Corners 5">
            <a:extLst>
              <a:ext uri="{FF2B5EF4-FFF2-40B4-BE49-F238E27FC236}">
                <a16:creationId xmlns:a16="http://schemas.microsoft.com/office/drawing/2014/main" id="{D0EBFC8D-B077-448B-881F-B4F56FE5EDAD}"/>
              </a:ext>
            </a:extLst>
          </p:cNvPr>
          <p:cNvSpPr/>
          <p:nvPr/>
        </p:nvSpPr>
        <p:spPr>
          <a:xfrm>
            <a:off x="6432415" y="5265346"/>
            <a:ext cx="4019341" cy="507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out for different penetrance, expressivity and phenocopies!</a:t>
            </a:r>
          </a:p>
        </p:txBody>
      </p:sp>
    </p:spTree>
    <p:custDataLst>
      <p:tags r:id="rId1"/>
    </p:custDataLst>
    <p:extLst>
      <p:ext uri="{BB962C8B-B14F-4D97-AF65-F5344CB8AC3E}">
        <p14:creationId xmlns:p14="http://schemas.microsoft.com/office/powerpoint/2010/main" val="32148205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a:cs typeface="Arial Narrow"/>
              </a:rPr>
              <a:t>Publicly Available Calculators and Workflows</a:t>
            </a:r>
          </a:p>
        </p:txBody>
      </p:sp>
      <p:sp>
        <p:nvSpPr>
          <p:cNvPr id="3" name="Content Placeholder 2"/>
          <p:cNvSpPr>
            <a:spLocks noGrp="1"/>
          </p:cNvSpPr>
          <p:nvPr>
            <p:ph idx="1"/>
          </p:nvPr>
        </p:nvSpPr>
        <p:spPr>
          <a:xfrm>
            <a:off x="2185988" y="1371601"/>
            <a:ext cx="7823200" cy="2057400"/>
          </a:xfrm>
        </p:spPr>
        <p:txBody>
          <a:bodyPr/>
          <a:lstStyle/>
          <a:p>
            <a:r>
              <a:rPr lang="en-US" dirty="0">
                <a:latin typeface="Arial Narrow"/>
                <a:cs typeface="Arial Narrow"/>
              </a:rPr>
              <a:t>Publically available tools that will help add up your “points”</a:t>
            </a:r>
          </a:p>
          <a:p>
            <a:pPr lvl="1"/>
            <a:r>
              <a:rPr lang="en-US" dirty="0">
                <a:solidFill>
                  <a:srgbClr val="000000"/>
                </a:solidFill>
                <a:latin typeface="Arial Narrow"/>
                <a:cs typeface="Arial Narrow"/>
                <a:hlinkClick r:id="rId3"/>
              </a:rPr>
              <a:t>https://varsome.com/</a:t>
            </a:r>
            <a:endParaRPr lang="en-US" dirty="0">
              <a:latin typeface="Arial Narrow"/>
              <a:cs typeface="Arial Narrow"/>
              <a:hlinkClick r:id="rId4"/>
            </a:endParaRPr>
          </a:p>
          <a:p>
            <a:pPr lvl="1"/>
            <a:r>
              <a:rPr lang="en-US" dirty="0">
                <a:latin typeface="Arial Narrow"/>
                <a:cs typeface="Arial Narrow"/>
                <a:hlinkClick r:id="rId4"/>
              </a:rPr>
              <a:t>http://wintervar.wglab.org/</a:t>
            </a:r>
            <a:endParaRPr lang="en-US" dirty="0">
              <a:latin typeface="Arial Narrow"/>
              <a:cs typeface="Arial Narrow"/>
            </a:endParaRPr>
          </a:p>
          <a:p>
            <a:pPr lvl="1"/>
            <a:r>
              <a:rPr lang="en-US" dirty="0">
                <a:solidFill>
                  <a:srgbClr val="000000"/>
                </a:solidFill>
                <a:latin typeface="Arial Narrow"/>
                <a:cs typeface="Arial Narrow"/>
                <a:hlinkClick r:id="rId5"/>
              </a:rPr>
              <a:t>http://www.medschool.umaryland.edu/Genetic_Variant_Interpretation_Tool1.html/</a:t>
            </a:r>
            <a:endParaRPr lang="en-US" dirty="0">
              <a:solidFill>
                <a:srgbClr val="000000"/>
              </a:solidFill>
              <a:latin typeface="Arial Narrow"/>
              <a:cs typeface="Arial Narrow"/>
            </a:endParaRPr>
          </a:p>
          <a:p>
            <a:r>
              <a:rPr lang="en-US" dirty="0">
                <a:solidFill>
                  <a:srgbClr val="000000"/>
                </a:solidFill>
                <a:latin typeface="Arial Narrow"/>
                <a:cs typeface="Arial Narrow"/>
              </a:rPr>
              <a:t>Several analysis software integrate guidelines into their workflow</a:t>
            </a:r>
          </a:p>
          <a:p>
            <a:endParaRPr lang="en-US" dirty="0">
              <a:latin typeface="Arial Narrow"/>
              <a:cs typeface="Arial Narrow"/>
            </a:endParaRPr>
          </a:p>
          <a:p>
            <a:pPr marL="0" indent="0">
              <a:buNone/>
            </a:pPr>
            <a:endParaRPr lang="en-US" dirty="0">
              <a:latin typeface="Arial Narrow"/>
              <a:cs typeface="Arial Narrow"/>
            </a:endParaRPr>
          </a:p>
          <a:p>
            <a:pPr marL="0" indent="0">
              <a:buNone/>
            </a:pPr>
            <a:endParaRPr lang="en-US" dirty="0">
              <a:latin typeface="Arial Narrow"/>
              <a:cs typeface="Arial Narrow"/>
            </a:endParaRPr>
          </a:p>
          <a:p>
            <a:endParaRPr lang="en-US" dirty="0">
              <a:latin typeface="Arial Narrow"/>
              <a:cs typeface="Arial Narrow"/>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914901"/>
            <a:ext cx="9213850" cy="125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3168" y="4511133"/>
            <a:ext cx="24860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221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4F36-A738-4725-8293-BA62580F258A}"/>
              </a:ext>
            </a:extLst>
          </p:cNvPr>
          <p:cNvSpPr>
            <a:spLocks noGrp="1"/>
          </p:cNvSpPr>
          <p:nvPr>
            <p:ph type="title"/>
          </p:nvPr>
        </p:nvSpPr>
        <p:spPr/>
        <p:txBody>
          <a:bodyPr/>
          <a:lstStyle/>
          <a:p>
            <a:r>
              <a:rPr lang="en-US" dirty="0"/>
              <a:t>Post-test questions: </a:t>
            </a:r>
          </a:p>
        </p:txBody>
      </p:sp>
      <p:sp>
        <p:nvSpPr>
          <p:cNvPr id="3" name="TextBox 2">
            <a:extLst>
              <a:ext uri="{FF2B5EF4-FFF2-40B4-BE49-F238E27FC236}">
                <a16:creationId xmlns:a16="http://schemas.microsoft.com/office/drawing/2014/main" id="{4CA1190B-3669-4EF1-AF3E-B73876D30FB7}"/>
              </a:ext>
            </a:extLst>
          </p:cNvPr>
          <p:cNvSpPr txBox="1"/>
          <p:nvPr/>
        </p:nvSpPr>
        <p:spPr>
          <a:xfrm>
            <a:off x="1674727" y="1567548"/>
            <a:ext cx="6290268" cy="1384995"/>
          </a:xfrm>
          <a:prstGeom prst="rect">
            <a:avLst/>
          </a:prstGeom>
          <a:solidFill>
            <a:schemeClr val="bg1"/>
          </a:solidFill>
          <a:ln w="19050">
            <a:solidFill>
              <a:schemeClr val="bg1"/>
            </a:solidFill>
          </a:ln>
        </p:spPr>
        <p:txBody>
          <a:bodyPr wrap="square" rtlCol="0">
            <a:spAutoFit/>
          </a:bodyPr>
          <a:lstStyle/>
          <a:p>
            <a:pPr algn="just"/>
            <a:r>
              <a:rPr lang="en-US" sz="1400" b="1" dirty="0"/>
              <a:t>1) When we classify a variant, we do it ONLY in the context of the case we are working on, we classify `if the variant is causing the disease in  the patient`.</a:t>
            </a:r>
          </a:p>
          <a:p>
            <a:pPr algn="just"/>
            <a:endParaRPr lang="en-US" sz="1400" b="1" dirty="0"/>
          </a:p>
          <a:p>
            <a:pPr marL="342900" indent="-342900" algn="just">
              <a:buAutoNum type="alphaUcParenR"/>
            </a:pPr>
            <a:r>
              <a:rPr lang="en-US" sz="1400" b="1" dirty="0"/>
              <a:t>TRUE</a:t>
            </a:r>
          </a:p>
          <a:p>
            <a:pPr marL="342900" indent="-342900" algn="just">
              <a:buAutoNum type="alphaUcParenR"/>
            </a:pPr>
            <a:r>
              <a:rPr lang="en-US" sz="1400" b="1" dirty="0"/>
              <a:t>FALSE</a:t>
            </a:r>
          </a:p>
        </p:txBody>
      </p:sp>
      <p:sp>
        <p:nvSpPr>
          <p:cNvPr id="4" name="TextBox 3">
            <a:extLst>
              <a:ext uri="{FF2B5EF4-FFF2-40B4-BE49-F238E27FC236}">
                <a16:creationId xmlns:a16="http://schemas.microsoft.com/office/drawing/2014/main" id="{48191994-0760-4F1C-9D8A-8AC5F340499A}"/>
              </a:ext>
            </a:extLst>
          </p:cNvPr>
          <p:cNvSpPr txBox="1"/>
          <p:nvPr/>
        </p:nvSpPr>
        <p:spPr>
          <a:xfrm>
            <a:off x="1674732" y="2933042"/>
            <a:ext cx="7697037" cy="1169551"/>
          </a:xfrm>
          <a:prstGeom prst="rect">
            <a:avLst/>
          </a:prstGeom>
          <a:solidFill>
            <a:schemeClr val="bg1"/>
          </a:solidFill>
          <a:ln w="19050">
            <a:solidFill>
              <a:schemeClr val="bg1"/>
            </a:solidFill>
          </a:ln>
        </p:spPr>
        <p:txBody>
          <a:bodyPr wrap="square" rtlCol="0">
            <a:spAutoFit/>
          </a:bodyPr>
          <a:lstStyle/>
          <a:p>
            <a:pPr algn="just"/>
            <a:r>
              <a:rPr lang="en-US" sz="1400" b="1" dirty="0"/>
              <a:t>2) Retinoblastoma, the most malignant form of eye cancer,</a:t>
            </a:r>
          </a:p>
          <a:p>
            <a:pPr algn="just"/>
            <a:r>
              <a:rPr lang="en-US" sz="1400" b="1" dirty="0"/>
              <a:t>arises from a dominant pathogenic variant in one gene </a:t>
            </a:r>
            <a:r>
              <a:rPr lang="en-US" sz="1400" b="1" i="1" dirty="0"/>
              <a:t>RB1</a:t>
            </a:r>
            <a:r>
              <a:rPr lang="en-US" sz="1400" b="1" dirty="0"/>
              <a:t>, but only</a:t>
            </a:r>
          </a:p>
          <a:p>
            <a:pPr algn="just"/>
            <a:r>
              <a:rPr lang="en-US" sz="1400" b="1" dirty="0"/>
              <a:t>about 75% of people who carry this variant develop the disease. We are talking about: </a:t>
            </a:r>
          </a:p>
          <a:p>
            <a:pPr marL="342900" indent="-342900" algn="just">
              <a:buAutoNum type="alphaUcParenR"/>
            </a:pPr>
            <a:r>
              <a:rPr lang="en-US" sz="1400" b="1" dirty="0"/>
              <a:t>Penetrance</a:t>
            </a:r>
          </a:p>
          <a:p>
            <a:pPr marL="342900" indent="-342900" algn="just">
              <a:buAutoNum type="alphaUcParenR"/>
            </a:pPr>
            <a:r>
              <a:rPr lang="en-US" sz="1400" b="1" dirty="0"/>
              <a:t>Expressivity</a:t>
            </a:r>
          </a:p>
        </p:txBody>
      </p:sp>
      <p:sp>
        <p:nvSpPr>
          <p:cNvPr id="5" name="TextBox 4">
            <a:extLst>
              <a:ext uri="{FF2B5EF4-FFF2-40B4-BE49-F238E27FC236}">
                <a16:creationId xmlns:a16="http://schemas.microsoft.com/office/drawing/2014/main" id="{33C14C62-42AD-48C9-BB4A-D5293FCBF288}"/>
              </a:ext>
            </a:extLst>
          </p:cNvPr>
          <p:cNvSpPr txBox="1"/>
          <p:nvPr/>
        </p:nvSpPr>
        <p:spPr>
          <a:xfrm>
            <a:off x="1674732" y="4235484"/>
            <a:ext cx="7697037" cy="738664"/>
          </a:xfrm>
          <a:prstGeom prst="rect">
            <a:avLst/>
          </a:prstGeom>
          <a:solidFill>
            <a:schemeClr val="bg1"/>
          </a:solidFill>
          <a:ln w="19050">
            <a:solidFill>
              <a:schemeClr val="bg1"/>
            </a:solidFill>
          </a:ln>
        </p:spPr>
        <p:txBody>
          <a:bodyPr wrap="square" rtlCol="0">
            <a:spAutoFit/>
          </a:bodyPr>
          <a:lstStyle/>
          <a:p>
            <a:pPr algn="just"/>
            <a:r>
              <a:rPr lang="en-US" sz="1400" b="1" dirty="0"/>
              <a:t>3) A frequent variant (found in &gt;5% in a population) will always be `benign`</a:t>
            </a:r>
          </a:p>
          <a:p>
            <a:pPr marL="342900" indent="-342900" algn="just">
              <a:buAutoNum type="alphaUcParenR"/>
            </a:pPr>
            <a:r>
              <a:rPr lang="en-US" sz="1400" b="1" dirty="0"/>
              <a:t>TRUE</a:t>
            </a:r>
          </a:p>
          <a:p>
            <a:pPr marL="342900" indent="-342900" algn="just">
              <a:buAutoNum type="alphaUcParenR"/>
            </a:pPr>
            <a:r>
              <a:rPr lang="en-US" sz="1400" b="1" dirty="0"/>
              <a:t> FALSE</a:t>
            </a:r>
          </a:p>
        </p:txBody>
      </p:sp>
    </p:spTree>
    <p:custDataLst>
      <p:tags r:id="rId1"/>
    </p:custDataLst>
    <p:extLst>
      <p:ext uri="{BB962C8B-B14F-4D97-AF65-F5344CB8AC3E}">
        <p14:creationId xmlns:p14="http://schemas.microsoft.com/office/powerpoint/2010/main" val="108994423"/>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4F36-A738-4725-8293-BA62580F258A}"/>
              </a:ext>
            </a:extLst>
          </p:cNvPr>
          <p:cNvSpPr>
            <a:spLocks noGrp="1"/>
          </p:cNvSpPr>
          <p:nvPr>
            <p:ph type="title"/>
          </p:nvPr>
        </p:nvSpPr>
        <p:spPr/>
        <p:txBody>
          <a:bodyPr/>
          <a:lstStyle/>
          <a:p>
            <a:r>
              <a:rPr lang="en-US" dirty="0"/>
              <a:t>Post-test questions: </a:t>
            </a:r>
          </a:p>
        </p:txBody>
      </p:sp>
      <p:sp>
        <p:nvSpPr>
          <p:cNvPr id="3" name="TextBox 2">
            <a:extLst>
              <a:ext uri="{FF2B5EF4-FFF2-40B4-BE49-F238E27FC236}">
                <a16:creationId xmlns:a16="http://schemas.microsoft.com/office/drawing/2014/main" id="{4CA1190B-3669-4EF1-AF3E-B73876D30FB7}"/>
              </a:ext>
            </a:extLst>
          </p:cNvPr>
          <p:cNvSpPr txBox="1"/>
          <p:nvPr/>
        </p:nvSpPr>
        <p:spPr>
          <a:xfrm>
            <a:off x="1674727" y="1567548"/>
            <a:ext cx="6290268" cy="1384995"/>
          </a:xfrm>
          <a:prstGeom prst="rect">
            <a:avLst/>
          </a:prstGeom>
          <a:solidFill>
            <a:schemeClr val="bg1"/>
          </a:solidFill>
          <a:ln w="19050">
            <a:solidFill>
              <a:schemeClr val="bg1"/>
            </a:solidFill>
          </a:ln>
        </p:spPr>
        <p:txBody>
          <a:bodyPr wrap="square" rtlCol="0">
            <a:spAutoFit/>
          </a:bodyPr>
          <a:lstStyle/>
          <a:p>
            <a:pPr algn="just"/>
            <a:r>
              <a:rPr lang="en-US" sz="1400" b="1" dirty="0"/>
              <a:t>1) When we classify a variant, we do it ONLY in the context of the case we are working on, we classify `if the variant is causing the disease in  the patient`.</a:t>
            </a:r>
          </a:p>
          <a:p>
            <a:pPr algn="just"/>
            <a:endParaRPr lang="en-US" sz="1400" b="1" dirty="0"/>
          </a:p>
          <a:p>
            <a:pPr marL="342900" indent="-342900" algn="just">
              <a:buAutoNum type="alphaUcParenR"/>
            </a:pPr>
            <a:r>
              <a:rPr lang="en-US" sz="1400" b="1" dirty="0"/>
              <a:t>TRUE</a:t>
            </a:r>
          </a:p>
          <a:p>
            <a:pPr marL="342900" indent="-342900" algn="just">
              <a:buAutoNum type="alphaUcParenR"/>
            </a:pPr>
            <a:r>
              <a:rPr lang="en-US" sz="1400" b="1" dirty="0"/>
              <a:t>FALSE</a:t>
            </a:r>
          </a:p>
        </p:txBody>
      </p:sp>
      <p:sp>
        <p:nvSpPr>
          <p:cNvPr id="4" name="TextBox 3">
            <a:extLst>
              <a:ext uri="{FF2B5EF4-FFF2-40B4-BE49-F238E27FC236}">
                <a16:creationId xmlns:a16="http://schemas.microsoft.com/office/drawing/2014/main" id="{48191994-0760-4F1C-9D8A-8AC5F340499A}"/>
              </a:ext>
            </a:extLst>
          </p:cNvPr>
          <p:cNvSpPr txBox="1"/>
          <p:nvPr/>
        </p:nvSpPr>
        <p:spPr>
          <a:xfrm>
            <a:off x="1674732" y="2933042"/>
            <a:ext cx="7697037" cy="1169551"/>
          </a:xfrm>
          <a:prstGeom prst="rect">
            <a:avLst/>
          </a:prstGeom>
          <a:solidFill>
            <a:schemeClr val="bg1"/>
          </a:solidFill>
          <a:ln w="19050">
            <a:solidFill>
              <a:schemeClr val="bg1"/>
            </a:solidFill>
          </a:ln>
        </p:spPr>
        <p:txBody>
          <a:bodyPr wrap="square" rtlCol="0">
            <a:spAutoFit/>
          </a:bodyPr>
          <a:lstStyle/>
          <a:p>
            <a:pPr algn="just"/>
            <a:r>
              <a:rPr lang="en-US" sz="1400" b="1" dirty="0"/>
              <a:t>2) Retinoblastoma, the most malignant form of eye cancer,</a:t>
            </a:r>
          </a:p>
          <a:p>
            <a:pPr algn="just"/>
            <a:r>
              <a:rPr lang="en-US" sz="1400" b="1" dirty="0"/>
              <a:t>arises from a dominant pathogenic variant in one gene </a:t>
            </a:r>
            <a:r>
              <a:rPr lang="en-US" sz="1400" b="1" i="1" dirty="0"/>
              <a:t>RB1</a:t>
            </a:r>
            <a:r>
              <a:rPr lang="en-US" sz="1400" b="1" dirty="0"/>
              <a:t>, but only</a:t>
            </a:r>
          </a:p>
          <a:p>
            <a:pPr algn="just"/>
            <a:r>
              <a:rPr lang="en-US" sz="1400" b="1" dirty="0"/>
              <a:t>about 75% of people who carry this variant develop the disease. We are talking about: </a:t>
            </a:r>
          </a:p>
          <a:p>
            <a:pPr marL="342900" indent="-342900" algn="just">
              <a:buAutoNum type="alphaUcParenR"/>
            </a:pPr>
            <a:r>
              <a:rPr lang="en-US" sz="1400" b="1" dirty="0"/>
              <a:t>Penetrance</a:t>
            </a:r>
          </a:p>
          <a:p>
            <a:pPr marL="342900" indent="-342900" algn="just">
              <a:buAutoNum type="alphaUcParenR"/>
            </a:pPr>
            <a:r>
              <a:rPr lang="en-US" sz="1400" b="1" dirty="0"/>
              <a:t>Expressivity</a:t>
            </a:r>
          </a:p>
        </p:txBody>
      </p:sp>
      <p:sp>
        <p:nvSpPr>
          <p:cNvPr id="5" name="TextBox 4">
            <a:extLst>
              <a:ext uri="{FF2B5EF4-FFF2-40B4-BE49-F238E27FC236}">
                <a16:creationId xmlns:a16="http://schemas.microsoft.com/office/drawing/2014/main" id="{33C14C62-42AD-48C9-BB4A-D5293FCBF288}"/>
              </a:ext>
            </a:extLst>
          </p:cNvPr>
          <p:cNvSpPr txBox="1"/>
          <p:nvPr/>
        </p:nvSpPr>
        <p:spPr>
          <a:xfrm>
            <a:off x="1674732" y="4235484"/>
            <a:ext cx="7697037" cy="738664"/>
          </a:xfrm>
          <a:prstGeom prst="rect">
            <a:avLst/>
          </a:prstGeom>
          <a:solidFill>
            <a:schemeClr val="bg1"/>
          </a:solidFill>
          <a:ln w="19050">
            <a:solidFill>
              <a:schemeClr val="bg1"/>
            </a:solidFill>
          </a:ln>
        </p:spPr>
        <p:txBody>
          <a:bodyPr wrap="square" rtlCol="0">
            <a:spAutoFit/>
          </a:bodyPr>
          <a:lstStyle/>
          <a:p>
            <a:pPr algn="just"/>
            <a:r>
              <a:rPr lang="en-US" sz="1400" b="1" dirty="0"/>
              <a:t>3) A frequent variant (found in &gt;5% in a population) will always be `benign`</a:t>
            </a:r>
          </a:p>
          <a:p>
            <a:pPr marL="342900" indent="-342900" algn="just">
              <a:buAutoNum type="alphaUcParenR"/>
            </a:pPr>
            <a:r>
              <a:rPr lang="en-US" sz="1400" b="1" dirty="0"/>
              <a:t>TRUE</a:t>
            </a:r>
          </a:p>
          <a:p>
            <a:pPr marL="342900" indent="-342900" algn="just">
              <a:buAutoNum type="alphaUcParenR"/>
            </a:pPr>
            <a:r>
              <a:rPr lang="en-US" sz="1400" b="1" dirty="0"/>
              <a:t> FALSE</a:t>
            </a:r>
          </a:p>
        </p:txBody>
      </p:sp>
      <p:sp>
        <p:nvSpPr>
          <p:cNvPr id="6" name="Arrow: Right 5">
            <a:extLst>
              <a:ext uri="{FF2B5EF4-FFF2-40B4-BE49-F238E27FC236}">
                <a16:creationId xmlns:a16="http://schemas.microsoft.com/office/drawing/2014/main" id="{A4DA7140-1F19-40AF-95A5-AAE97D794009}"/>
              </a:ext>
            </a:extLst>
          </p:cNvPr>
          <p:cNvSpPr/>
          <p:nvPr/>
        </p:nvSpPr>
        <p:spPr>
          <a:xfrm>
            <a:off x="1524000" y="2767919"/>
            <a:ext cx="259492" cy="165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42B99BE-54A1-42B2-906D-05EC5B125907}"/>
              </a:ext>
            </a:extLst>
          </p:cNvPr>
          <p:cNvSpPr txBox="1"/>
          <p:nvPr/>
        </p:nvSpPr>
        <p:spPr>
          <a:xfrm>
            <a:off x="3342011" y="2443863"/>
            <a:ext cx="3064475" cy="307777"/>
          </a:xfrm>
          <a:prstGeom prst="rect">
            <a:avLst/>
          </a:prstGeom>
          <a:solidFill>
            <a:srgbClr val="5EBF3B"/>
          </a:solidFill>
          <a:ln w="19050">
            <a:solidFill>
              <a:schemeClr val="tx1"/>
            </a:solidFill>
          </a:ln>
        </p:spPr>
        <p:txBody>
          <a:bodyPr wrap="square" rtlCol="0">
            <a:spAutoFit/>
          </a:bodyPr>
          <a:lstStyle/>
          <a:p>
            <a:pPr algn="ctr"/>
            <a:r>
              <a:rPr lang="en-US" sz="1400" b="1" dirty="0"/>
              <a:t>WE CLASSIFY THE VARIANT</a:t>
            </a:r>
          </a:p>
        </p:txBody>
      </p:sp>
      <p:sp>
        <p:nvSpPr>
          <p:cNvPr id="8" name="Arrow: Right 7">
            <a:extLst>
              <a:ext uri="{FF2B5EF4-FFF2-40B4-BE49-F238E27FC236}">
                <a16:creationId xmlns:a16="http://schemas.microsoft.com/office/drawing/2014/main" id="{B040BA9D-2BBD-4F8B-B380-521FF98C7FBC}"/>
              </a:ext>
            </a:extLst>
          </p:cNvPr>
          <p:cNvSpPr/>
          <p:nvPr/>
        </p:nvSpPr>
        <p:spPr>
          <a:xfrm>
            <a:off x="1524000" y="3649367"/>
            <a:ext cx="259492" cy="165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0CEF9B41-7E70-4799-AF60-2929B53B3E1A}"/>
              </a:ext>
            </a:extLst>
          </p:cNvPr>
          <p:cNvSpPr/>
          <p:nvPr/>
        </p:nvSpPr>
        <p:spPr>
          <a:xfrm>
            <a:off x="1524000" y="4736356"/>
            <a:ext cx="259492" cy="165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592784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2182818" y="0"/>
            <a:ext cx="7826375" cy="1371600"/>
          </a:xfrm>
        </p:spPr>
        <p:txBody>
          <a:bodyPr wrap="square" anchor="b">
            <a:normAutofit/>
          </a:bodyPr>
          <a:lstStyle/>
          <a:p>
            <a:r>
              <a:rPr lang="en-US" b="1" dirty="0"/>
              <a:t>To be continued…</a:t>
            </a:r>
          </a:p>
          <a:p>
            <a:r>
              <a:rPr lang="en-US" b="1" dirty="0"/>
              <a:t> </a:t>
            </a:r>
          </a:p>
        </p:txBody>
      </p:sp>
      <p:pic>
        <p:nvPicPr>
          <p:cNvPr id="4" name="Picture 2" descr="What Solving Puzzles Can Teach Students">
            <a:extLst>
              <a:ext uri="{FF2B5EF4-FFF2-40B4-BE49-F238E27FC236}">
                <a16:creationId xmlns:a16="http://schemas.microsoft.com/office/drawing/2014/main" id="{541BCA72-767B-4712-BDAB-B437DF4B1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59" b="14431"/>
          <a:stretch/>
        </p:blipFill>
        <p:spPr bwMode="auto">
          <a:xfrm>
            <a:off x="2185988" y="1371605"/>
            <a:ext cx="7823200" cy="4416425"/>
          </a:xfrm>
          <a:prstGeom prst="rect">
            <a:avLst/>
          </a:prstGeom>
          <a:solidFill>
            <a:srgbClr val="FFFFFF"/>
          </a:solidFill>
        </p:spPr>
      </p:pic>
    </p:spTree>
    <p:custDataLst>
      <p:tags r:id="rId1"/>
    </p:custDataLst>
    <p:extLst>
      <p:ext uri="{BB962C8B-B14F-4D97-AF65-F5344CB8AC3E}">
        <p14:creationId xmlns:p14="http://schemas.microsoft.com/office/powerpoint/2010/main" val="17321910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custDataLst>
      <p:tags r:id="rId1"/>
    </p:custDataLst>
    <p:extLst>
      <p:ext uri="{BB962C8B-B14F-4D97-AF65-F5344CB8AC3E}">
        <p14:creationId xmlns:p14="http://schemas.microsoft.com/office/powerpoint/2010/main" val="408588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163768" y="4411980"/>
            <a:ext cx="4770437" cy="438150"/>
          </a:xfrm>
        </p:spPr>
        <p:txBody>
          <a:bodyPr/>
          <a:lstStyle/>
          <a:p>
            <a:pPr>
              <a:defRPr/>
            </a:pPr>
            <a:r>
              <a:rPr lang="en-US" sz="3200" b="1" dirty="0">
                <a:effectLst/>
                <a:latin typeface="Arial Narrow"/>
                <a:cs typeface="Arial Narrow"/>
              </a:rPr>
              <a:t>Variant Interpretation Part 2</a:t>
            </a:r>
          </a:p>
          <a:p>
            <a:pPr>
              <a:defRPr/>
            </a:pPr>
            <a:r>
              <a:rPr lang="en-US" sz="3200" b="1" dirty="0">
                <a:solidFill>
                  <a:schemeClr val="accent4">
                    <a:lumMod val="20000"/>
                    <a:lumOff val="80000"/>
                  </a:schemeClr>
                </a:solidFill>
                <a:effectLst/>
                <a:latin typeface="Arial Narrow"/>
                <a:cs typeface="Arial Narrow"/>
              </a:rPr>
              <a:t>ACMG Guidelines</a:t>
            </a:r>
          </a:p>
          <a:p>
            <a:pPr>
              <a:defRPr/>
            </a:pPr>
            <a:endParaRPr lang="en-US" sz="3200" dirty="0">
              <a:solidFill>
                <a:schemeClr val="bg1">
                  <a:lumMod val="65000"/>
                </a:schemeClr>
              </a:solidFill>
              <a:effectLst/>
              <a:latin typeface="Arial Narrow"/>
              <a:cs typeface="Arial Narrow"/>
            </a:endParaRPr>
          </a:p>
          <a:p>
            <a:pPr>
              <a:defRPr/>
            </a:pPr>
            <a:r>
              <a:rPr lang="en-US" sz="2800" dirty="0">
                <a:solidFill>
                  <a:schemeClr val="bg1">
                    <a:lumMod val="50000"/>
                  </a:schemeClr>
                </a:solidFill>
                <a:effectLst/>
                <a:latin typeface="Arial Narrow"/>
                <a:cs typeface="Arial Narrow"/>
              </a:rPr>
              <a:t>Wilke.Matheus@mayo.edu</a:t>
            </a:r>
            <a:endParaRPr lang="en-US" sz="2400" dirty="0">
              <a:solidFill>
                <a:schemeClr val="bg1">
                  <a:lumMod val="50000"/>
                </a:schemeClr>
              </a:solidFill>
              <a:effectLst/>
              <a:latin typeface="Arial Narrow"/>
              <a:cs typeface="Arial Narrow"/>
            </a:endParaRPr>
          </a:p>
        </p:txBody>
      </p:sp>
    </p:spTree>
    <p:custDataLst>
      <p:tags r:id="rId1"/>
    </p:custDataLst>
    <p:extLst>
      <p:ext uri="{BB962C8B-B14F-4D97-AF65-F5344CB8AC3E}">
        <p14:creationId xmlns:p14="http://schemas.microsoft.com/office/powerpoint/2010/main" val="18909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3600" y="1166459"/>
            <a:ext cx="4517204" cy="16281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66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138" y="487680"/>
            <a:ext cx="7826375" cy="1371600"/>
          </a:xfrm>
        </p:spPr>
        <p:txBody>
          <a:bodyPr/>
          <a:lstStyle/>
          <a:p>
            <a:r>
              <a:rPr lang="en-US" dirty="0">
                <a:latin typeface="Arial Narrow"/>
                <a:cs typeface="Arial Narrow"/>
              </a:rPr>
              <a:t>Impact Prediction: </a:t>
            </a:r>
            <a:br>
              <a:rPr lang="en-US" dirty="0">
                <a:latin typeface="Arial Narrow"/>
                <a:cs typeface="Arial Narrow"/>
              </a:rPr>
            </a:br>
            <a:r>
              <a:rPr lang="en-US" dirty="0">
                <a:latin typeface="Arial Narrow"/>
                <a:cs typeface="Arial Narrow"/>
              </a:rPr>
              <a:t>Computational </a:t>
            </a:r>
            <a:br>
              <a:rPr lang="en-US" dirty="0">
                <a:latin typeface="Arial Narrow"/>
                <a:cs typeface="Arial Narrow"/>
              </a:rPr>
            </a:br>
            <a:r>
              <a:rPr lang="en-US" dirty="0">
                <a:latin typeface="Arial Narrow"/>
                <a:cs typeface="Arial Narrow"/>
              </a:rPr>
              <a:t>or Knowledge-based</a:t>
            </a:r>
          </a:p>
        </p:txBody>
      </p:sp>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223" y="530547"/>
            <a:ext cx="17621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133" y="2282501"/>
            <a:ext cx="3003550" cy="367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21885" y="786560"/>
            <a:ext cx="1996439" cy="830997"/>
          </a:xfrm>
          <a:prstGeom prst="rect">
            <a:avLst/>
          </a:prstGeom>
          <a:noFill/>
          <a:ln w="19050">
            <a:noFill/>
          </a:ln>
        </p:spPr>
        <p:txBody>
          <a:bodyPr wrap="square" rtlCol="0">
            <a:spAutoFit/>
          </a:bodyPr>
          <a:lstStyle/>
          <a:p>
            <a:pPr algn="ctr"/>
            <a:r>
              <a:rPr lang="en-US" sz="2400" b="1" dirty="0"/>
              <a:t>“In-Silico”</a:t>
            </a:r>
          </a:p>
          <a:p>
            <a:pPr algn="ctr"/>
            <a:r>
              <a:rPr lang="en-US" sz="2400" b="1" dirty="0"/>
              <a:t>Tools</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43" y="2284593"/>
            <a:ext cx="2813686" cy="3671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3738" y="2284593"/>
            <a:ext cx="2241867" cy="119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0259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550F28-089C-4C17-900C-FE2D25900A15}"/>
              </a:ext>
            </a:extLst>
          </p:cNvPr>
          <p:cNvSpPr>
            <a:spLocks noGrp="1"/>
          </p:cNvSpPr>
          <p:nvPr>
            <p:ph idx="1"/>
          </p:nvPr>
        </p:nvSpPr>
        <p:spPr>
          <a:xfrm>
            <a:off x="1790928" y="1778069"/>
            <a:ext cx="5530972" cy="4416425"/>
          </a:xfrm>
        </p:spPr>
        <p:txBody>
          <a:bodyPr/>
          <a:lstStyle/>
          <a:p>
            <a:pPr algn="just"/>
            <a:r>
              <a:rPr lang="en-US" sz="1400" dirty="0">
                <a:solidFill>
                  <a:srgbClr val="212121"/>
                </a:solidFill>
                <a:latin typeface="Cambria" panose="02040503050406030204" pitchFamily="18" charset="0"/>
              </a:rPr>
              <a:t>These recommendations primarily apply to genetic tests used in clinical laboratories including </a:t>
            </a:r>
            <a:r>
              <a:rPr lang="en-US" sz="1400" b="1" dirty="0">
                <a:solidFill>
                  <a:srgbClr val="212121"/>
                </a:solidFill>
                <a:latin typeface="Cambria" panose="02040503050406030204" pitchFamily="18" charset="0"/>
              </a:rPr>
              <a:t>genotyping, single genes, panels, exomes and genomes.</a:t>
            </a:r>
          </a:p>
          <a:p>
            <a:pPr algn="just"/>
            <a:r>
              <a:rPr lang="en-US" sz="1400" b="1" dirty="0">
                <a:solidFill>
                  <a:srgbClr val="212121"/>
                </a:solidFill>
                <a:latin typeface="Cambria" panose="02040503050406030204" pitchFamily="18" charset="0"/>
              </a:rPr>
              <a:t>It is not intended </a:t>
            </a:r>
            <a:r>
              <a:rPr lang="en-US" sz="1400" dirty="0">
                <a:solidFill>
                  <a:srgbClr val="212121"/>
                </a:solidFill>
                <a:latin typeface="Cambria" panose="02040503050406030204" pitchFamily="18" charset="0"/>
              </a:rPr>
              <a:t>for the interpretation of </a:t>
            </a:r>
            <a:r>
              <a:rPr lang="en-US" sz="1400" b="1" dirty="0">
                <a:solidFill>
                  <a:srgbClr val="212121"/>
                </a:solidFill>
                <a:latin typeface="Cambria" panose="02040503050406030204" pitchFamily="18" charset="0"/>
              </a:rPr>
              <a:t>somatic variation, pharmacogenomic variants, or variants in genes associated with multigenic non-Mendelian complex disorders. </a:t>
            </a:r>
          </a:p>
          <a:p>
            <a:pPr algn="just"/>
            <a:r>
              <a:rPr lang="en-US" sz="1400" dirty="0">
                <a:solidFill>
                  <a:srgbClr val="212121"/>
                </a:solidFill>
                <a:latin typeface="Cambria" panose="02040503050406030204" pitchFamily="18" charset="0"/>
              </a:rPr>
              <a:t>Care must be taken when applying these rules to candidate genes (“genes of uncertain significance”, </a:t>
            </a:r>
            <a:r>
              <a:rPr lang="en-US" sz="1400" b="1" dirty="0">
                <a:solidFill>
                  <a:srgbClr val="212121"/>
                </a:solidFill>
                <a:latin typeface="Cambria" panose="02040503050406030204" pitchFamily="18" charset="0"/>
              </a:rPr>
              <a:t>GUS</a:t>
            </a:r>
            <a:r>
              <a:rPr lang="en-US" sz="1400" dirty="0">
                <a:solidFill>
                  <a:srgbClr val="212121"/>
                </a:solidFill>
                <a:latin typeface="Cambria" panose="02040503050406030204" pitchFamily="18" charset="0"/>
              </a:rPr>
              <a:t>)</a:t>
            </a:r>
          </a:p>
          <a:p>
            <a:pPr algn="just"/>
            <a:r>
              <a:rPr lang="en-US" sz="1400" dirty="0">
                <a:solidFill>
                  <a:srgbClr val="212121"/>
                </a:solidFill>
                <a:latin typeface="Cambria" panose="02040503050406030204" pitchFamily="18" charset="0"/>
              </a:rPr>
              <a:t> This report recommends the use of specific standard terminology: ‘pathogenic’, ‘likely pathogenic’, ‘uncertain significance’, ‘likely benign’, and ‘benign’ to describe variants identified in </a:t>
            </a:r>
            <a:r>
              <a:rPr lang="en-US" sz="1400" b="1" dirty="0">
                <a:solidFill>
                  <a:srgbClr val="212121"/>
                </a:solidFill>
                <a:latin typeface="Cambria" panose="02040503050406030204" pitchFamily="18" charset="0"/>
              </a:rPr>
              <a:t>Mendelian disorders. </a:t>
            </a:r>
          </a:p>
          <a:p>
            <a:pPr algn="just"/>
            <a:endParaRPr lang="en-US" sz="1400" dirty="0"/>
          </a:p>
        </p:txBody>
      </p:sp>
      <p:sp>
        <p:nvSpPr>
          <p:cNvPr id="6" name="Title 1">
            <a:extLst>
              <a:ext uri="{FF2B5EF4-FFF2-40B4-BE49-F238E27FC236}">
                <a16:creationId xmlns:a16="http://schemas.microsoft.com/office/drawing/2014/main" id="{9BB5A12A-9A47-4D37-AEAD-40F7D4812FEC}"/>
              </a:ext>
            </a:extLst>
          </p:cNvPr>
          <p:cNvSpPr txBox="1">
            <a:spLocks/>
          </p:cNvSpPr>
          <p:nvPr/>
        </p:nvSpPr>
        <p:spPr bwMode="auto">
          <a:xfrm>
            <a:off x="4179254" y="-627592"/>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a:latin typeface="Arial Narrow"/>
                <a:cs typeface="Arial Narrow"/>
              </a:rPr>
              <a:t>2015 ACMG Guidelines</a:t>
            </a:r>
            <a:endParaRPr lang="en-US" dirty="0">
              <a:latin typeface="Arial Narrow"/>
              <a:cs typeface="Arial Narrow"/>
            </a:endParaRPr>
          </a:p>
        </p:txBody>
      </p:sp>
      <p:pic>
        <p:nvPicPr>
          <p:cNvPr id="7" name="Picture 2">
            <a:extLst>
              <a:ext uri="{FF2B5EF4-FFF2-40B4-BE49-F238E27FC236}">
                <a16:creationId xmlns:a16="http://schemas.microsoft.com/office/drawing/2014/main" id="{A937C53D-86F2-435C-A79C-A7E7EB4AE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36" y="698681"/>
            <a:ext cx="2959764" cy="92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9F221A57-3145-4850-A279-D1C983ACDC5D}"/>
              </a:ext>
            </a:extLst>
          </p:cNvPr>
          <p:cNvPicPr>
            <a:picLocks noChangeAspect="1"/>
          </p:cNvPicPr>
          <p:nvPr/>
        </p:nvPicPr>
        <p:blipFill>
          <a:blip r:embed="rId4"/>
          <a:stretch>
            <a:fillRect/>
          </a:stretch>
        </p:blipFill>
        <p:spPr>
          <a:xfrm>
            <a:off x="8092440" y="380367"/>
            <a:ext cx="847244" cy="5814127"/>
          </a:xfrm>
          <a:prstGeom prst="rect">
            <a:avLst/>
          </a:prstGeom>
        </p:spPr>
      </p:pic>
    </p:spTree>
    <p:custDataLst>
      <p:tags r:id="rId1"/>
    </p:custDataLst>
    <p:extLst>
      <p:ext uri="{BB962C8B-B14F-4D97-AF65-F5344CB8AC3E}">
        <p14:creationId xmlns:p14="http://schemas.microsoft.com/office/powerpoint/2010/main" val="11625209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circle(in)">
                                      <p:cBhvr>
                                        <p:cTn id="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16C842-48CE-D0C3-2E3F-55676C74E648}"/>
              </a:ext>
            </a:extLst>
          </p:cNvPr>
          <p:cNvSpPr>
            <a:spLocks noGrp="1"/>
          </p:cNvSpPr>
          <p:nvPr>
            <p:ph idx="1"/>
          </p:nvPr>
        </p:nvSpPr>
        <p:spPr>
          <a:xfrm>
            <a:off x="2185988" y="5682037"/>
            <a:ext cx="7823200" cy="303212"/>
          </a:xfrm>
        </p:spPr>
        <p:txBody>
          <a:bodyPr/>
          <a:lstStyle/>
          <a:p>
            <a:r>
              <a:rPr lang="en-US" sz="1400" dirty="0"/>
              <a:t>https://</a:t>
            </a:r>
            <a:r>
              <a:rPr lang="en-US" sz="1400" dirty="0" err="1"/>
              <a:t>www.ncbi.nlm.nih.gov</a:t>
            </a:r>
            <a:r>
              <a:rPr lang="en-US" sz="1400" dirty="0"/>
              <a:t>/</a:t>
            </a:r>
            <a:r>
              <a:rPr lang="en-US" sz="1400" dirty="0" err="1"/>
              <a:t>pmc</a:t>
            </a:r>
            <a:r>
              <a:rPr lang="en-US" sz="1400" dirty="0"/>
              <a:t>/articles/PMC5065685/</a:t>
            </a:r>
          </a:p>
        </p:txBody>
      </p:sp>
      <p:pic>
        <p:nvPicPr>
          <p:cNvPr id="5122" name="Picture 2">
            <a:extLst>
              <a:ext uri="{FF2B5EF4-FFF2-40B4-BE49-F238E27FC236}">
                <a16:creationId xmlns:a16="http://schemas.microsoft.com/office/drawing/2014/main" id="{5249066E-803F-464B-1F47-DD431F53D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95430"/>
            <a:ext cx="9144000" cy="386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8422EE-70BA-CC75-7CAA-0DEF96EE824F}"/>
              </a:ext>
            </a:extLst>
          </p:cNvPr>
          <p:cNvSpPr>
            <a:spLocks noGrp="1"/>
          </p:cNvSpPr>
          <p:nvPr>
            <p:ph type="title"/>
          </p:nvPr>
        </p:nvSpPr>
        <p:spPr>
          <a:xfrm>
            <a:off x="2182817" y="186951"/>
            <a:ext cx="7826375" cy="1371600"/>
          </a:xfrm>
        </p:spPr>
        <p:txBody>
          <a:bodyPr/>
          <a:lstStyle/>
          <a:p>
            <a:r>
              <a:rPr lang="en-US" dirty="0">
                <a:latin typeface="Arial Narrow"/>
                <a:cs typeface="Arial Narrow"/>
              </a:rPr>
              <a:t>Impact Prediction: Computational or Knowledge-based</a:t>
            </a:r>
          </a:p>
        </p:txBody>
      </p:sp>
    </p:spTree>
    <p:custDataLst>
      <p:tags r:id="rId1"/>
    </p:custDataLst>
    <p:extLst>
      <p:ext uri="{BB962C8B-B14F-4D97-AF65-F5344CB8AC3E}">
        <p14:creationId xmlns:p14="http://schemas.microsoft.com/office/powerpoint/2010/main" val="2734603563"/>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8B781-7CD5-8F0C-C1C8-2BBF24AA169F}"/>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D01A0A50-139E-B3AF-36BE-74FDA7E1B686}"/>
              </a:ext>
            </a:extLst>
          </p:cNvPr>
          <p:cNvSpPr txBox="1">
            <a:spLocks/>
          </p:cNvSpPr>
          <p:nvPr/>
        </p:nvSpPr>
        <p:spPr bwMode="auto">
          <a:xfrm>
            <a:off x="1691235" y="-29006"/>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defTabSz="914400"/>
            <a:r>
              <a:rPr lang="en-US" dirty="0">
                <a:latin typeface="Arial Narrow"/>
                <a:cs typeface="Arial Narrow"/>
              </a:rPr>
              <a:t>Impact Prediction: Computational or Knowledge-based</a:t>
            </a:r>
          </a:p>
        </p:txBody>
      </p:sp>
      <p:pic>
        <p:nvPicPr>
          <p:cNvPr id="6" name="Picture 5">
            <a:extLst>
              <a:ext uri="{FF2B5EF4-FFF2-40B4-BE49-F238E27FC236}">
                <a16:creationId xmlns:a16="http://schemas.microsoft.com/office/drawing/2014/main" id="{CFADFBF9-F3FD-C2C8-5C19-F1E138C9227D}"/>
              </a:ext>
            </a:extLst>
          </p:cNvPr>
          <p:cNvPicPr>
            <a:picLocks noChangeAspect="1"/>
          </p:cNvPicPr>
          <p:nvPr/>
        </p:nvPicPr>
        <p:blipFill rotWithShape="1">
          <a:blip r:embed="rId3"/>
          <a:srcRect b="74441"/>
          <a:stretch/>
        </p:blipFill>
        <p:spPr>
          <a:xfrm>
            <a:off x="3839283" y="5100059"/>
            <a:ext cx="6709024" cy="1006354"/>
          </a:xfrm>
          <a:prstGeom prst="rect">
            <a:avLst/>
          </a:prstGeom>
        </p:spPr>
      </p:pic>
      <p:pic>
        <p:nvPicPr>
          <p:cNvPr id="7" name="Picture 6">
            <a:extLst>
              <a:ext uri="{FF2B5EF4-FFF2-40B4-BE49-F238E27FC236}">
                <a16:creationId xmlns:a16="http://schemas.microsoft.com/office/drawing/2014/main" id="{7EF935DF-67A0-EA4D-C9CA-8A67F6EDF7B1}"/>
              </a:ext>
            </a:extLst>
          </p:cNvPr>
          <p:cNvPicPr>
            <a:picLocks noChangeAspect="1"/>
          </p:cNvPicPr>
          <p:nvPr/>
        </p:nvPicPr>
        <p:blipFill rotWithShape="1">
          <a:blip r:embed="rId3"/>
          <a:srcRect t="26203"/>
          <a:stretch/>
        </p:blipFill>
        <p:spPr>
          <a:xfrm>
            <a:off x="2276545" y="1734237"/>
            <a:ext cx="7826376" cy="3389526"/>
          </a:xfrm>
          <a:prstGeom prst="rect">
            <a:avLst/>
          </a:prstGeom>
        </p:spPr>
      </p:pic>
      <p:sp>
        <p:nvSpPr>
          <p:cNvPr id="8" name="Rectangle 7">
            <a:extLst>
              <a:ext uri="{FF2B5EF4-FFF2-40B4-BE49-F238E27FC236}">
                <a16:creationId xmlns:a16="http://schemas.microsoft.com/office/drawing/2014/main" id="{414DEDCE-66A7-CEA6-8B31-10A8FEFB75D6}"/>
              </a:ext>
            </a:extLst>
          </p:cNvPr>
          <p:cNvSpPr/>
          <p:nvPr/>
        </p:nvSpPr>
        <p:spPr>
          <a:xfrm>
            <a:off x="2414084" y="2380266"/>
            <a:ext cx="7591928" cy="2704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BF3DE3-FC61-3271-5FE9-B19F2B412C81}"/>
              </a:ext>
            </a:extLst>
          </p:cNvPr>
          <p:cNvSpPr/>
          <p:nvPr/>
        </p:nvSpPr>
        <p:spPr>
          <a:xfrm>
            <a:off x="2420435" y="4300563"/>
            <a:ext cx="7591928" cy="2704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1602BF-403B-C27B-AC9A-E73EA19423F2}"/>
              </a:ext>
            </a:extLst>
          </p:cNvPr>
          <p:cNvPicPr>
            <a:picLocks noChangeAspect="1"/>
          </p:cNvPicPr>
          <p:nvPr/>
        </p:nvPicPr>
        <p:blipFill>
          <a:blip r:embed="rId4"/>
          <a:stretch>
            <a:fillRect/>
          </a:stretch>
        </p:blipFill>
        <p:spPr>
          <a:xfrm>
            <a:off x="1448586" y="4982766"/>
            <a:ext cx="2300140" cy="1007268"/>
          </a:xfrm>
          <a:prstGeom prst="rect">
            <a:avLst/>
          </a:prstGeom>
        </p:spPr>
      </p:pic>
      <p:sp>
        <p:nvSpPr>
          <p:cNvPr id="12" name="Rectangle 11">
            <a:extLst>
              <a:ext uri="{FF2B5EF4-FFF2-40B4-BE49-F238E27FC236}">
                <a16:creationId xmlns:a16="http://schemas.microsoft.com/office/drawing/2014/main" id="{876A46C6-823D-27BA-1D0B-57A3D0198F9E}"/>
              </a:ext>
            </a:extLst>
          </p:cNvPr>
          <p:cNvSpPr/>
          <p:nvPr/>
        </p:nvSpPr>
        <p:spPr>
          <a:xfrm>
            <a:off x="5300968" y="1389644"/>
            <a:ext cx="8378861" cy="523220"/>
          </a:xfrm>
          <a:prstGeom prst="rect">
            <a:avLst/>
          </a:prstGeom>
        </p:spPr>
        <p:txBody>
          <a:bodyPr wrap="square">
            <a:spAutoFit/>
          </a:bodyPr>
          <a:lstStyle/>
          <a:p>
            <a:pPr marL="285750" indent="-285750">
              <a:buFont typeface="Arial" panose="020B0604020202020204" pitchFamily="34" charset="0"/>
              <a:buChar char="•"/>
            </a:pPr>
            <a:r>
              <a:rPr lang="en-US" sz="1400" dirty="0"/>
              <a:t>2022 new guidelines update. Will be implemented in the future</a:t>
            </a:r>
          </a:p>
          <a:p>
            <a:endParaRPr lang="en-US" sz="1400" dirty="0"/>
          </a:p>
        </p:txBody>
      </p:sp>
      <p:sp>
        <p:nvSpPr>
          <p:cNvPr id="19" name="Rectangle 18">
            <a:extLst>
              <a:ext uri="{FF2B5EF4-FFF2-40B4-BE49-F238E27FC236}">
                <a16:creationId xmlns:a16="http://schemas.microsoft.com/office/drawing/2014/main" id="{509E31C4-D999-3995-815F-3DC673B2DA1A}"/>
              </a:ext>
            </a:extLst>
          </p:cNvPr>
          <p:cNvSpPr/>
          <p:nvPr/>
        </p:nvSpPr>
        <p:spPr>
          <a:xfrm>
            <a:off x="2414089" y="6351329"/>
            <a:ext cx="8378861" cy="523220"/>
          </a:xfrm>
          <a:prstGeom prst="rect">
            <a:avLst/>
          </a:prstGeom>
        </p:spPr>
        <p:txBody>
          <a:bodyPr wrap="square">
            <a:spAutoFit/>
          </a:bodyPr>
          <a:lstStyle/>
          <a:p>
            <a:r>
              <a:rPr lang="en-US" sz="1400" dirty="0"/>
              <a:t>PMID: 36413997</a:t>
            </a:r>
          </a:p>
          <a:p>
            <a:endParaRPr lang="en-US" sz="1400" dirty="0"/>
          </a:p>
        </p:txBody>
      </p:sp>
    </p:spTree>
    <p:custDataLst>
      <p:tags r:id="rId1"/>
    </p:custDataLst>
    <p:extLst>
      <p:ext uri="{BB962C8B-B14F-4D97-AF65-F5344CB8AC3E}">
        <p14:creationId xmlns:p14="http://schemas.microsoft.com/office/powerpoint/2010/main" val="920379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59280" y="2621280"/>
            <a:ext cx="8534400" cy="9677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1117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030" y="198120"/>
            <a:ext cx="7826375" cy="855552"/>
          </a:xfrm>
        </p:spPr>
        <p:txBody>
          <a:bodyPr/>
          <a:lstStyle/>
          <a:p>
            <a:pPr algn="ctr"/>
            <a:r>
              <a:rPr lang="en-US" dirty="0">
                <a:latin typeface="Arial Narrow"/>
                <a:cs typeface="Arial Narrow"/>
              </a:rPr>
              <a:t>Functional Evidence:</a:t>
            </a:r>
          </a:p>
        </p:txBody>
      </p:sp>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760" y="89512"/>
            <a:ext cx="1676400" cy="139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138" y="1800225"/>
            <a:ext cx="36099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004560" y="5227527"/>
            <a:ext cx="4815840" cy="923330"/>
          </a:xfrm>
          <a:prstGeom prst="rect">
            <a:avLst/>
          </a:prstGeom>
          <a:noFill/>
          <a:ln w="19050">
            <a:noFill/>
          </a:ln>
        </p:spPr>
        <p:txBody>
          <a:bodyPr wrap="square" rtlCol="0">
            <a:spAutoFit/>
          </a:bodyPr>
          <a:lstStyle/>
          <a:p>
            <a:pPr algn="ctr"/>
            <a:r>
              <a:rPr lang="en-US" b="1" dirty="0"/>
              <a:t>What defines a “well established” functional study or assay?</a:t>
            </a:r>
          </a:p>
          <a:p>
            <a:pPr algn="ctr"/>
            <a:r>
              <a:rPr lang="en-US" b="1" dirty="0"/>
              <a:t>How reliable? This is not simple.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340" y="53266"/>
            <a:ext cx="2004060" cy="147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800230"/>
            <a:ext cx="34290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2927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8AE7-EB7A-F6A9-43E2-850EC0D77D38}"/>
              </a:ext>
            </a:extLst>
          </p:cNvPr>
          <p:cNvSpPr>
            <a:spLocks noGrp="1"/>
          </p:cNvSpPr>
          <p:nvPr>
            <p:ph type="title"/>
          </p:nvPr>
        </p:nvSpPr>
        <p:spPr>
          <a:xfrm>
            <a:off x="1601409" y="1051225"/>
            <a:ext cx="7543800" cy="1088068"/>
          </a:xfrm>
        </p:spPr>
        <p:txBody>
          <a:bodyPr/>
          <a:lstStyle/>
          <a:p>
            <a:r>
              <a:rPr lang="en-US" i="1" dirty="0"/>
              <a:t>GAA</a:t>
            </a:r>
            <a:r>
              <a:rPr lang="en-US" dirty="0"/>
              <a:t> example</a:t>
            </a:r>
          </a:p>
        </p:txBody>
      </p:sp>
      <p:sp>
        <p:nvSpPr>
          <p:cNvPr id="12" name="Rectangle 11">
            <a:extLst>
              <a:ext uri="{FF2B5EF4-FFF2-40B4-BE49-F238E27FC236}">
                <a16:creationId xmlns:a16="http://schemas.microsoft.com/office/drawing/2014/main" id="{D0324FF3-3ED2-35D9-E5E2-1AFC159EEF3B}"/>
              </a:ext>
            </a:extLst>
          </p:cNvPr>
          <p:cNvSpPr/>
          <p:nvPr/>
        </p:nvSpPr>
        <p:spPr>
          <a:xfrm>
            <a:off x="7934330" y="5052655"/>
            <a:ext cx="1419225" cy="3807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3891AD-D1A3-6605-02F6-B4C766E64EBA}"/>
              </a:ext>
            </a:extLst>
          </p:cNvPr>
          <p:cNvPicPr>
            <a:picLocks noChangeAspect="1"/>
          </p:cNvPicPr>
          <p:nvPr/>
        </p:nvPicPr>
        <p:blipFill rotWithShape="1">
          <a:blip r:embed="rId4"/>
          <a:srcRect r="16953"/>
          <a:stretch/>
        </p:blipFill>
        <p:spPr>
          <a:xfrm>
            <a:off x="4229100" y="2438379"/>
            <a:ext cx="6438900" cy="3188163"/>
          </a:xfrm>
          <a:prstGeom prst="rect">
            <a:avLst/>
          </a:prstGeom>
        </p:spPr>
      </p:pic>
      <p:sp>
        <p:nvSpPr>
          <p:cNvPr id="4" name="TextBox 3">
            <a:extLst>
              <a:ext uri="{FF2B5EF4-FFF2-40B4-BE49-F238E27FC236}">
                <a16:creationId xmlns:a16="http://schemas.microsoft.com/office/drawing/2014/main" id="{850840F1-56B8-D954-4576-A8FB5BB6AD15}"/>
              </a:ext>
            </a:extLst>
          </p:cNvPr>
          <p:cNvSpPr txBox="1"/>
          <p:nvPr/>
        </p:nvSpPr>
        <p:spPr>
          <a:xfrm>
            <a:off x="1670482" y="2200436"/>
            <a:ext cx="7806616" cy="219291"/>
          </a:xfrm>
          <a:prstGeom prst="rect">
            <a:avLst/>
          </a:prstGeom>
          <a:noFill/>
        </p:spPr>
        <p:txBody>
          <a:bodyPr wrap="square" rtlCol="0">
            <a:spAutoFit/>
          </a:bodyPr>
          <a:lstStyle/>
          <a:p>
            <a:r>
              <a:rPr lang="en-US" sz="825" b="1" dirty="0">
                <a:solidFill>
                  <a:srgbClr val="2E6A8F"/>
                </a:solidFill>
                <a:latin typeface="Helvetica Neue"/>
              </a:rPr>
              <a:t>From</a:t>
            </a:r>
            <a:r>
              <a:rPr lang="en-US" sz="825" dirty="0"/>
              <a:t>  </a:t>
            </a:r>
            <a:r>
              <a:rPr lang="en-US" sz="825" b="1" dirty="0" err="1">
                <a:solidFill>
                  <a:srgbClr val="2E6A8F"/>
                </a:solidFill>
                <a:latin typeface="Helvetica Neue"/>
              </a:rPr>
              <a:t>ClinGen</a:t>
            </a:r>
            <a:r>
              <a:rPr lang="en-US" sz="825" b="1" dirty="0">
                <a:solidFill>
                  <a:srgbClr val="2E6A8F"/>
                </a:solidFill>
                <a:latin typeface="Helvetica Neue"/>
              </a:rPr>
              <a:t> Lysosomal Storage Disorders Variant Curation Expert Panel Specifications to the ACMG/AMP Variant Interpretation Guidelines Version 2</a:t>
            </a:r>
            <a:endParaRPr lang="en-US" sz="825" dirty="0"/>
          </a:p>
        </p:txBody>
      </p:sp>
      <p:pic>
        <p:nvPicPr>
          <p:cNvPr id="8" name="Picture 7">
            <a:extLst>
              <a:ext uri="{FF2B5EF4-FFF2-40B4-BE49-F238E27FC236}">
                <a16:creationId xmlns:a16="http://schemas.microsoft.com/office/drawing/2014/main" id="{F33FD4ED-A355-3F3E-C68D-769450CEAEFF}"/>
              </a:ext>
            </a:extLst>
          </p:cNvPr>
          <p:cNvPicPr>
            <a:picLocks noChangeAspect="1"/>
          </p:cNvPicPr>
          <p:nvPr/>
        </p:nvPicPr>
        <p:blipFill>
          <a:blip r:embed="rId5"/>
          <a:stretch>
            <a:fillRect/>
          </a:stretch>
        </p:blipFill>
        <p:spPr>
          <a:xfrm>
            <a:off x="2127350" y="2457776"/>
            <a:ext cx="1574600" cy="3095824"/>
          </a:xfrm>
          <a:prstGeom prst="rect">
            <a:avLst/>
          </a:prstGeom>
        </p:spPr>
      </p:pic>
      <p:cxnSp>
        <p:nvCxnSpPr>
          <p:cNvPr id="10" name="Straight Connector 9">
            <a:extLst>
              <a:ext uri="{FF2B5EF4-FFF2-40B4-BE49-F238E27FC236}">
                <a16:creationId xmlns:a16="http://schemas.microsoft.com/office/drawing/2014/main" id="{87AC496A-843C-D476-CF9E-0979D7E6C746}"/>
              </a:ext>
            </a:extLst>
          </p:cNvPr>
          <p:cNvCxnSpPr>
            <a:cxnSpLocks/>
          </p:cNvCxnSpPr>
          <p:nvPr/>
        </p:nvCxnSpPr>
        <p:spPr>
          <a:xfrm>
            <a:off x="4373738" y="3700323"/>
            <a:ext cx="42702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812523"/>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038A-394D-8539-91FC-CA7E5252120D}"/>
              </a:ext>
            </a:extLst>
          </p:cNvPr>
          <p:cNvSpPr>
            <a:spLocks noGrp="1"/>
          </p:cNvSpPr>
          <p:nvPr>
            <p:ph type="title"/>
          </p:nvPr>
        </p:nvSpPr>
        <p:spPr>
          <a:xfrm>
            <a:off x="2182818" y="1"/>
            <a:ext cx="7897889" cy="809780"/>
          </a:xfrm>
        </p:spPr>
        <p:txBody>
          <a:bodyPr/>
          <a:lstStyle/>
          <a:p>
            <a:r>
              <a:rPr lang="en-US" dirty="0"/>
              <a:t>Decision Tree to guide PS3/BS3 criterion</a:t>
            </a:r>
          </a:p>
        </p:txBody>
      </p:sp>
      <p:pic>
        <p:nvPicPr>
          <p:cNvPr id="1026" name="Picture 2" descr="figure 1">
            <a:extLst>
              <a:ext uri="{FF2B5EF4-FFF2-40B4-BE49-F238E27FC236}">
                <a16:creationId xmlns:a16="http://schemas.microsoft.com/office/drawing/2014/main" id="{08FB9F9A-B832-3CE7-BE3F-3E58DD613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402" y="2169811"/>
            <a:ext cx="3798841" cy="2761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2">
            <a:extLst>
              <a:ext uri="{FF2B5EF4-FFF2-40B4-BE49-F238E27FC236}">
                <a16:creationId xmlns:a16="http://schemas.microsoft.com/office/drawing/2014/main" id="{BD38EE04-63C7-D3BF-DB78-77177A1548C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57767" y="1220792"/>
            <a:ext cx="4422881" cy="4416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2EC401-5358-BA77-AE0D-456878984A73}"/>
              </a:ext>
            </a:extLst>
          </p:cNvPr>
          <p:cNvSpPr txBox="1"/>
          <p:nvPr/>
        </p:nvSpPr>
        <p:spPr>
          <a:xfrm>
            <a:off x="2438400" y="6291621"/>
            <a:ext cx="4756150" cy="307777"/>
          </a:xfrm>
          <a:prstGeom prst="rect">
            <a:avLst/>
          </a:prstGeom>
          <a:noFill/>
          <a:ln w="19050">
            <a:noFill/>
          </a:ln>
        </p:spPr>
        <p:txBody>
          <a:bodyPr wrap="square" rtlCol="0">
            <a:spAutoFit/>
          </a:bodyPr>
          <a:lstStyle/>
          <a:p>
            <a:r>
              <a:rPr lang="en-US" sz="1400" b="1" dirty="0" err="1">
                <a:solidFill>
                  <a:schemeClr val="bg1"/>
                </a:solidFill>
              </a:rPr>
              <a:t>Brnich</a:t>
            </a:r>
            <a:r>
              <a:rPr lang="en-US" sz="1400" b="1" dirty="0">
                <a:solidFill>
                  <a:schemeClr val="bg1"/>
                </a:solidFill>
              </a:rPr>
              <a:t> SE et al. </a:t>
            </a:r>
            <a:r>
              <a:rPr lang="en-US" sz="1400" b="1" i="1" dirty="0">
                <a:solidFill>
                  <a:schemeClr val="bg1"/>
                </a:solidFill>
              </a:rPr>
              <a:t>Gen Med. </a:t>
            </a:r>
            <a:r>
              <a:rPr lang="en-US" sz="1400" b="1" dirty="0">
                <a:solidFill>
                  <a:schemeClr val="bg1"/>
                </a:solidFill>
              </a:rPr>
              <a:t>2019 Dec 31;12(1):3</a:t>
            </a:r>
          </a:p>
        </p:txBody>
      </p:sp>
    </p:spTree>
    <p:custDataLst>
      <p:tags r:id="rId1"/>
    </p:custDataLst>
    <p:extLst>
      <p:ext uri="{BB962C8B-B14F-4D97-AF65-F5344CB8AC3E}">
        <p14:creationId xmlns:p14="http://schemas.microsoft.com/office/powerpoint/2010/main" val="2252304157"/>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62C99-461F-086B-9347-B066385E3C5C}"/>
              </a:ext>
            </a:extLst>
          </p:cNvPr>
          <p:cNvSpPr>
            <a:spLocks noGrp="1"/>
          </p:cNvSpPr>
          <p:nvPr>
            <p:ph idx="1"/>
          </p:nvPr>
        </p:nvSpPr>
        <p:spPr/>
        <p:txBody>
          <a:bodyPr/>
          <a:lstStyle/>
          <a:p>
            <a:endParaRPr lang="en-US" dirty="0"/>
          </a:p>
        </p:txBody>
      </p:sp>
      <p:pic>
        <p:nvPicPr>
          <p:cNvPr id="3076" name="Picture 4">
            <a:extLst>
              <a:ext uri="{FF2B5EF4-FFF2-40B4-BE49-F238E27FC236}">
                <a16:creationId xmlns:a16="http://schemas.microsoft.com/office/drawing/2014/main" id="{82AF6396-55C5-562C-7523-332D222B8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14820"/>
            <a:ext cx="8177212" cy="4339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851F4A-DBFD-183B-A66E-AACA8BD7C4E8}"/>
              </a:ext>
            </a:extLst>
          </p:cNvPr>
          <p:cNvSpPr txBox="1"/>
          <p:nvPr/>
        </p:nvSpPr>
        <p:spPr>
          <a:xfrm>
            <a:off x="2438400" y="6365761"/>
            <a:ext cx="4756150" cy="307777"/>
          </a:xfrm>
          <a:prstGeom prst="rect">
            <a:avLst/>
          </a:prstGeom>
          <a:noFill/>
          <a:ln w="19050">
            <a:noFill/>
          </a:ln>
        </p:spPr>
        <p:txBody>
          <a:bodyPr wrap="square" rtlCol="0">
            <a:spAutoFit/>
          </a:bodyPr>
          <a:lstStyle/>
          <a:p>
            <a:r>
              <a:rPr lang="en-US" sz="1400" b="1" dirty="0" err="1">
                <a:solidFill>
                  <a:schemeClr val="bg1"/>
                </a:solidFill>
              </a:rPr>
              <a:t>Guidugli</a:t>
            </a:r>
            <a:r>
              <a:rPr lang="en-US" sz="1400" b="1" dirty="0">
                <a:solidFill>
                  <a:schemeClr val="bg1"/>
                </a:solidFill>
              </a:rPr>
              <a:t> L. et al. Am J Hum Genet. 2018 Feb 1;102(2)</a:t>
            </a:r>
          </a:p>
        </p:txBody>
      </p:sp>
      <p:sp>
        <p:nvSpPr>
          <p:cNvPr id="7" name="Title 1">
            <a:extLst>
              <a:ext uri="{FF2B5EF4-FFF2-40B4-BE49-F238E27FC236}">
                <a16:creationId xmlns:a16="http://schemas.microsoft.com/office/drawing/2014/main" id="{C360FA1F-7CE3-66A0-5094-BA18EE745F5A}"/>
              </a:ext>
            </a:extLst>
          </p:cNvPr>
          <p:cNvSpPr>
            <a:spLocks noGrp="1"/>
          </p:cNvSpPr>
          <p:nvPr>
            <p:ph type="title"/>
          </p:nvPr>
        </p:nvSpPr>
        <p:spPr>
          <a:xfrm>
            <a:off x="2182818" y="5"/>
            <a:ext cx="7826375" cy="841993"/>
          </a:xfrm>
        </p:spPr>
        <p:txBody>
          <a:bodyPr/>
          <a:lstStyle/>
          <a:p>
            <a:r>
              <a:rPr lang="en-US" dirty="0"/>
              <a:t>PS3/BS4 </a:t>
            </a:r>
          </a:p>
        </p:txBody>
      </p:sp>
    </p:spTree>
    <p:custDataLst>
      <p:tags r:id="rId1"/>
    </p:custDataLst>
    <p:extLst>
      <p:ext uri="{BB962C8B-B14F-4D97-AF65-F5344CB8AC3E}">
        <p14:creationId xmlns:p14="http://schemas.microsoft.com/office/powerpoint/2010/main" val="163793180"/>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0DFCB86-58BB-1359-5A5F-A614B93F23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539"/>
          <a:stretch/>
        </p:blipFill>
        <p:spPr bwMode="auto">
          <a:xfrm>
            <a:off x="5797073" y="0"/>
            <a:ext cx="18036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4E523B-AEB2-C259-6401-92110939A604}"/>
              </a:ext>
            </a:extLst>
          </p:cNvPr>
          <p:cNvSpPr>
            <a:spLocks noGrp="1"/>
          </p:cNvSpPr>
          <p:nvPr>
            <p:ph type="title"/>
          </p:nvPr>
        </p:nvSpPr>
        <p:spPr>
          <a:xfrm>
            <a:off x="2182818" y="5"/>
            <a:ext cx="7826375" cy="787179"/>
          </a:xfrm>
        </p:spPr>
        <p:txBody>
          <a:bodyPr/>
          <a:lstStyle/>
          <a:p>
            <a:r>
              <a:rPr lang="en-US" dirty="0"/>
              <a:t>PS3/BS4 </a:t>
            </a:r>
          </a:p>
        </p:txBody>
      </p:sp>
      <p:sp>
        <p:nvSpPr>
          <p:cNvPr id="5" name="TextBox 4">
            <a:extLst>
              <a:ext uri="{FF2B5EF4-FFF2-40B4-BE49-F238E27FC236}">
                <a16:creationId xmlns:a16="http://schemas.microsoft.com/office/drawing/2014/main" id="{1315134F-6D12-5797-341F-8431F806FFCE}"/>
              </a:ext>
            </a:extLst>
          </p:cNvPr>
          <p:cNvSpPr txBox="1"/>
          <p:nvPr/>
        </p:nvSpPr>
        <p:spPr>
          <a:xfrm>
            <a:off x="2438400" y="6291616"/>
            <a:ext cx="4756150" cy="523220"/>
          </a:xfrm>
          <a:prstGeom prst="rect">
            <a:avLst/>
          </a:prstGeom>
          <a:noFill/>
          <a:ln w="19050">
            <a:noFill/>
          </a:ln>
        </p:spPr>
        <p:txBody>
          <a:bodyPr wrap="square" rtlCol="0">
            <a:spAutoFit/>
          </a:bodyPr>
          <a:lstStyle/>
          <a:p>
            <a:r>
              <a:rPr lang="en-US" sz="1400" b="1" dirty="0" err="1">
                <a:solidFill>
                  <a:schemeClr val="bg1"/>
                </a:solidFill>
              </a:rPr>
              <a:t>Thormaehlen</a:t>
            </a:r>
            <a:r>
              <a:rPr lang="en-US" sz="1400" b="1" dirty="0">
                <a:solidFill>
                  <a:schemeClr val="bg1"/>
                </a:solidFill>
              </a:rPr>
              <a:t> A. et al. </a:t>
            </a:r>
          </a:p>
          <a:p>
            <a:r>
              <a:rPr lang="en-US" sz="1400" b="1" dirty="0" err="1">
                <a:solidFill>
                  <a:schemeClr val="bg1"/>
                </a:solidFill>
              </a:rPr>
              <a:t>PLoS</a:t>
            </a:r>
            <a:r>
              <a:rPr lang="en-US" sz="1400" b="1" dirty="0">
                <a:solidFill>
                  <a:schemeClr val="bg1"/>
                </a:solidFill>
              </a:rPr>
              <a:t> Genet 2015 Feb 3;11(2)</a:t>
            </a:r>
          </a:p>
        </p:txBody>
      </p:sp>
      <p:pic>
        <p:nvPicPr>
          <p:cNvPr id="2052" name="Picture 4" descr="The Severe Hypercholesterolemia Phenotype: Clinical Diagnosis, Management,  and Emerging Therapies - ScienceDirect">
            <a:extLst>
              <a:ext uri="{FF2B5EF4-FFF2-40B4-BE49-F238E27FC236}">
                <a16:creationId xmlns:a16="http://schemas.microsoft.com/office/drawing/2014/main" id="{3B4B6425-E9D5-6EF5-219B-1D3D31CE5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610" y="1343534"/>
            <a:ext cx="4046276" cy="23401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3538769-E64F-99C1-2D30-BB0E45FF67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94" b="55266"/>
          <a:stretch/>
        </p:blipFill>
        <p:spPr bwMode="auto">
          <a:xfrm>
            <a:off x="7770906" y="672469"/>
            <a:ext cx="2785489" cy="286692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52C64A5-63EC-9518-4B63-BA7B3BB559D5}"/>
              </a:ext>
            </a:extLst>
          </p:cNvPr>
          <p:cNvSpPr>
            <a:spLocks noGrp="1"/>
          </p:cNvSpPr>
          <p:nvPr>
            <p:ph idx="1"/>
          </p:nvPr>
        </p:nvSpPr>
        <p:spPr>
          <a:xfrm>
            <a:off x="1628158" y="3796443"/>
            <a:ext cx="4111322" cy="691239"/>
          </a:xfrm>
        </p:spPr>
        <p:txBody>
          <a:bodyPr/>
          <a:lstStyle/>
          <a:p>
            <a:r>
              <a:rPr lang="en-US" sz="1800" dirty="0"/>
              <a:t>Is a significant decrease in protein function sufficient to cause disease?</a:t>
            </a:r>
          </a:p>
        </p:txBody>
      </p:sp>
      <p:sp>
        <p:nvSpPr>
          <p:cNvPr id="6" name="Content Placeholder 2">
            <a:extLst>
              <a:ext uri="{FF2B5EF4-FFF2-40B4-BE49-F238E27FC236}">
                <a16:creationId xmlns:a16="http://schemas.microsoft.com/office/drawing/2014/main" id="{A130C653-DE70-02C4-B68A-AAD63C92CA13}"/>
              </a:ext>
            </a:extLst>
          </p:cNvPr>
          <p:cNvSpPr txBox="1">
            <a:spLocks/>
          </p:cNvSpPr>
          <p:nvPr/>
        </p:nvSpPr>
        <p:spPr bwMode="auto">
          <a:xfrm>
            <a:off x="1603087" y="4565363"/>
            <a:ext cx="4111322" cy="6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600" dirty="0"/>
              <a:t>Overexpression: LDLR-GFP transiently expressed</a:t>
            </a:r>
            <a:br>
              <a:rPr lang="en-US" sz="1600" dirty="0"/>
            </a:br>
            <a:r>
              <a:rPr lang="en-US" sz="1600" dirty="0"/>
              <a:t>Complementation: siRNA-resistant LDLR-GFP</a:t>
            </a:r>
            <a:br>
              <a:rPr lang="en-US" sz="1600" dirty="0"/>
            </a:br>
            <a:br>
              <a:rPr lang="en-US" sz="1600" dirty="0"/>
            </a:br>
            <a:r>
              <a:rPr lang="en-US" sz="1200" dirty="0"/>
              <a:t>LDLR disruptive-allele carriers have higher plasma LDL-cholesterol (LDL-C)</a:t>
            </a:r>
          </a:p>
          <a:p>
            <a:pPr defTabSz="914400"/>
            <a:endParaRPr lang="en-US" sz="1800" dirty="0"/>
          </a:p>
        </p:txBody>
      </p:sp>
      <p:sp>
        <p:nvSpPr>
          <p:cNvPr id="16" name="Content Placeholder 2">
            <a:extLst>
              <a:ext uri="{FF2B5EF4-FFF2-40B4-BE49-F238E27FC236}">
                <a16:creationId xmlns:a16="http://schemas.microsoft.com/office/drawing/2014/main" id="{4F403B75-73D0-B9E6-D89F-E742C8FABA1A}"/>
              </a:ext>
            </a:extLst>
          </p:cNvPr>
          <p:cNvSpPr txBox="1">
            <a:spLocks/>
          </p:cNvSpPr>
          <p:nvPr/>
        </p:nvSpPr>
        <p:spPr bwMode="auto">
          <a:xfrm>
            <a:off x="1603087" y="608296"/>
            <a:ext cx="4111322" cy="6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kern="12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pPr>
            <a:r>
              <a:rPr lang="en-US" sz="1800" dirty="0"/>
              <a:t>Familial hypercholesterolemia</a:t>
            </a:r>
          </a:p>
        </p:txBody>
      </p:sp>
      <p:pic>
        <p:nvPicPr>
          <p:cNvPr id="9" name="Picture 8">
            <a:extLst>
              <a:ext uri="{FF2B5EF4-FFF2-40B4-BE49-F238E27FC236}">
                <a16:creationId xmlns:a16="http://schemas.microsoft.com/office/drawing/2014/main" id="{41888839-D474-992D-F5D9-282498B37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090" y="672469"/>
            <a:ext cx="6896100" cy="548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99373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5"/>
            <a:ext cx="748498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59280" y="2621280"/>
            <a:ext cx="8534400" cy="9677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56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291621"/>
            <a:ext cx="4756150" cy="307777"/>
          </a:xfrm>
          <a:prstGeom prst="rect">
            <a:avLst/>
          </a:prstGeom>
          <a:noFill/>
          <a:ln w="19050">
            <a:noFill/>
          </a:ln>
        </p:spPr>
        <p:txBody>
          <a:bodyPr wrap="square" rtlCol="0">
            <a:spAutoFit/>
          </a:bodyPr>
          <a:lstStyle/>
          <a:p>
            <a:r>
              <a:rPr lang="en-US" sz="1400" b="1" dirty="0">
                <a:solidFill>
                  <a:schemeClr val="bg1"/>
                </a:solidFill>
              </a:rPr>
              <a:t>Richards CS et al. </a:t>
            </a:r>
            <a:r>
              <a:rPr lang="en-US" sz="1400" b="1" i="1" dirty="0">
                <a:solidFill>
                  <a:schemeClr val="bg1"/>
                </a:solidFill>
              </a:rPr>
              <a:t>Gen Med. </a:t>
            </a:r>
            <a:r>
              <a:rPr lang="en-US" sz="1400" b="1" dirty="0">
                <a:solidFill>
                  <a:schemeClr val="bg1"/>
                </a:solidFill>
              </a:rPr>
              <a:t>2015;17:405-423</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556" y="1173480"/>
            <a:ext cx="3143632" cy="467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2182814" y="-198120"/>
            <a:ext cx="782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kern="1200">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9pPr>
          </a:lstStyle>
          <a:p>
            <a:pPr algn="ctr" defTabSz="914400"/>
            <a:r>
              <a:rPr lang="en-US" dirty="0">
                <a:latin typeface="Arial Narrow"/>
                <a:cs typeface="Arial Narrow"/>
              </a:rPr>
              <a:t>“Functional” Impact Prediction: </a:t>
            </a:r>
          </a:p>
          <a:p>
            <a:pPr algn="ctr" defTabSz="914400"/>
            <a:r>
              <a:rPr lang="en-US" dirty="0">
                <a:latin typeface="Arial Narrow"/>
                <a:cs typeface="Arial Narrow"/>
              </a:rPr>
              <a:t>Computational or Knowledge-based</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818" y="1663814"/>
            <a:ext cx="4100563" cy="344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65556" y="4358640"/>
            <a:ext cx="1775524" cy="15087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80492"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55130" y="379607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582342" y="2968858"/>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95536" y="5376291"/>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692898" y="542156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343668" y="5421564"/>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79614" y="2381059"/>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83246" y="5376291"/>
            <a:ext cx="428116" cy="44584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EE9D9A-2308-AFEA-DF23-1852E8111B32}"/>
              </a:ext>
            </a:extLst>
          </p:cNvPr>
          <p:cNvPicPr>
            <a:picLocks noChangeAspect="1"/>
          </p:cNvPicPr>
          <p:nvPr/>
        </p:nvPicPr>
        <p:blipFill>
          <a:blip r:embed="rId5"/>
          <a:stretch>
            <a:fillRect/>
          </a:stretch>
        </p:blipFill>
        <p:spPr>
          <a:xfrm>
            <a:off x="168312" y="1980653"/>
            <a:ext cx="1891245" cy="2868091"/>
          </a:xfrm>
          <a:prstGeom prst="rect">
            <a:avLst/>
          </a:prstGeom>
        </p:spPr>
      </p:pic>
      <p:sp>
        <p:nvSpPr>
          <p:cNvPr id="4" name="TextBox 3">
            <a:extLst>
              <a:ext uri="{FF2B5EF4-FFF2-40B4-BE49-F238E27FC236}">
                <a16:creationId xmlns:a16="http://schemas.microsoft.com/office/drawing/2014/main" id="{92346031-DC96-4B1D-8353-3FC240529942}"/>
              </a:ext>
            </a:extLst>
          </p:cNvPr>
          <p:cNvSpPr txBox="1"/>
          <p:nvPr/>
        </p:nvSpPr>
        <p:spPr>
          <a:xfrm>
            <a:off x="352926" y="5205663"/>
            <a:ext cx="5502442" cy="215444"/>
          </a:xfrm>
          <a:prstGeom prst="rect">
            <a:avLst/>
          </a:prstGeom>
          <a:solidFill>
            <a:schemeClr val="bg1"/>
          </a:solidFill>
          <a:ln w="19050">
            <a:solidFill>
              <a:schemeClr val="bg1"/>
            </a:solidFill>
          </a:ln>
        </p:spPr>
        <p:txBody>
          <a:bodyPr wrap="square" rtlCol="0">
            <a:spAutoFit/>
          </a:bodyPr>
          <a:lstStyle/>
          <a:p>
            <a:pPr algn="ctr"/>
            <a:r>
              <a:rPr lang="en-US" sz="800" b="1" dirty="0"/>
              <a:t>https://www.genomenon.com/mastermind-variant-interpretation-cards-download/</a:t>
            </a:r>
          </a:p>
        </p:txBody>
      </p:sp>
    </p:spTree>
    <p:custDataLst>
      <p:tags r:id="rId1"/>
    </p:custDataLst>
    <p:extLst>
      <p:ext uri="{BB962C8B-B14F-4D97-AF65-F5344CB8AC3E}">
        <p14:creationId xmlns:p14="http://schemas.microsoft.com/office/powerpoint/2010/main" val="13384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2"/>
  <p:tag name="ARTICULATE_DESIGN_ID_CIM" val="kDAkLQrx"/>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IM">
  <a:themeElements>
    <a:clrScheme name="CIM">
      <a:dk1>
        <a:sysClr val="windowText" lastClr="000000"/>
      </a:dk1>
      <a:lt1>
        <a:sysClr val="window" lastClr="FFFFFF"/>
      </a:lt1>
      <a:dk2>
        <a:srgbClr val="0046AD"/>
      </a:dk2>
      <a:lt2>
        <a:srgbClr val="BDD7FF"/>
      </a:lt2>
      <a:accent1>
        <a:srgbClr val="E15000"/>
      </a:accent1>
      <a:accent2>
        <a:srgbClr val="154FD4"/>
      </a:accent2>
      <a:accent3>
        <a:srgbClr val="8D00D0"/>
      </a:accent3>
      <a:accent4>
        <a:srgbClr val="5F9E32"/>
      </a:accent4>
      <a:accent5>
        <a:srgbClr val="172E78"/>
      </a:accent5>
      <a:accent6>
        <a:srgbClr val="1F9ECB"/>
      </a:accent6>
      <a:hlink>
        <a:srgbClr val="006699"/>
      </a:hlink>
      <a:folHlink>
        <a:srgbClr val="969696"/>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EBF3B"/>
        </a:solidFill>
        <a:ln w="19050">
          <a:solidFill>
            <a:schemeClr val="tx1"/>
          </a:solidFill>
        </a:ln>
      </a:spPr>
      <a:bodyPr wrap="square" rtlCol="0">
        <a:spAutoFit/>
      </a:bodyPr>
      <a:lstStyle>
        <a:defPPr algn="ctr">
          <a:defRPr sz="8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F02B4A4248E4ABE58EBA2E1ADA977" ma:contentTypeVersion="4" ma:contentTypeDescription="Create a new document." ma:contentTypeScope="" ma:versionID="a18b2f855e6991b1b3dcfbb62e56dc2c">
  <xsd:schema xmlns:xsd="http://www.w3.org/2001/XMLSchema" xmlns:xs="http://www.w3.org/2001/XMLSchema" xmlns:p="http://schemas.microsoft.com/office/2006/metadata/properties" xmlns:ns2="18958410-c5e7-4615-b7c8-0efb13adb494" xmlns:ns3="4f0cb0de-cc96-4c15-b208-aa3f6525f02e" targetNamespace="http://schemas.microsoft.com/office/2006/metadata/properties" ma:root="true" ma:fieldsID="e082648d2220123589c97e8c6e5304a2" ns2:_="" ns3:_="">
    <xsd:import namespace="18958410-c5e7-4615-b7c8-0efb13adb494"/>
    <xsd:import namespace="4f0cb0de-cc96-4c15-b208-aa3f6525f0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958410-c5e7-4615-b7c8-0efb13adb4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0cb0de-cc96-4c15-b208-aa3f6525f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f0cb0de-cc96-4c15-b208-aa3f6525f02e">
      <UserInfo>
        <DisplayName>Muskaj, Ana</DisplayName>
        <AccountId>21</AccountId>
        <AccountType/>
      </UserInfo>
    </SharedWithUsers>
  </documentManagement>
</p:properties>
</file>

<file path=customXml/itemProps1.xml><?xml version="1.0" encoding="utf-8"?>
<ds:datastoreItem xmlns:ds="http://schemas.openxmlformats.org/officeDocument/2006/customXml" ds:itemID="{EC5E565F-764C-4994-88E9-AE72D908EB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958410-c5e7-4615-b7c8-0efb13adb494"/>
    <ds:schemaRef ds:uri="4f0cb0de-cc96-4c15-b208-aa3f6525f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830B77-0A4D-43E5-9F07-7A6850F8FEB8}">
  <ds:schemaRefs>
    <ds:schemaRef ds:uri="http://schemas.microsoft.com/sharepoint/v3/contenttype/forms"/>
  </ds:schemaRefs>
</ds:datastoreItem>
</file>

<file path=customXml/itemProps3.xml><?xml version="1.0" encoding="utf-8"?>
<ds:datastoreItem xmlns:ds="http://schemas.openxmlformats.org/officeDocument/2006/customXml" ds:itemID="{165A1281-70F1-445B-B05B-A0A0A4E67372}">
  <ds:schemaRefs>
    <ds:schemaRef ds:uri="http://schemas.microsoft.com/office/infopath/2007/PartnerControls"/>
    <ds:schemaRef ds:uri="http://schemas.microsoft.com/office/2006/documentManagement/types"/>
    <ds:schemaRef ds:uri="http://purl.org/dc/terms/"/>
    <ds:schemaRef ds:uri="4f0cb0de-cc96-4c15-b208-aa3f6525f02e"/>
    <ds:schemaRef ds:uri="18958410-c5e7-4615-b7c8-0efb13adb494"/>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a25fff9c-3f63-4fb2-9a8a-d9bdd0321f9a}" enabled="0" method="" siteId="{a25fff9c-3f63-4fb2-9a8a-d9bdd0321f9a}" removed="1"/>
</clbl:labelList>
</file>

<file path=docProps/app.xml><?xml version="1.0" encoding="utf-8"?>
<Properties xmlns="http://schemas.openxmlformats.org/officeDocument/2006/extended-properties" xmlns:vt="http://schemas.openxmlformats.org/officeDocument/2006/docPropsVTypes">
  <Template>PresentationTemplate</Template>
  <TotalTime>37191</TotalTime>
  <Words>5245</Words>
  <Application>Microsoft Office PowerPoint</Application>
  <PresentationFormat>Widescreen</PresentationFormat>
  <Paragraphs>689</Paragraphs>
  <Slides>132</Slides>
  <Notes>30</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132</vt:i4>
      </vt:variant>
    </vt:vector>
  </HeadingPairs>
  <TitlesOfParts>
    <vt:vector size="144" baseType="lpstr">
      <vt:lpstr>-apple-system</vt:lpstr>
      <vt:lpstr>Arial</vt:lpstr>
      <vt:lpstr>Arial Narrow</vt:lpstr>
      <vt:lpstr>Calibri</vt:lpstr>
      <vt:lpstr>Cambria</vt:lpstr>
      <vt:lpstr>Helvetica</vt:lpstr>
      <vt:lpstr>Helvetica Neue</vt:lpstr>
      <vt:lpstr>Lucida Grande</vt:lpstr>
      <vt:lpstr>MuseoSans</vt:lpstr>
      <vt:lpstr>Roboto</vt:lpstr>
      <vt:lpstr>Wingdings 3</vt:lpstr>
      <vt:lpstr>CIM</vt:lpstr>
      <vt:lpstr>PowerPoint Presentation</vt:lpstr>
      <vt:lpstr>Objectives</vt:lpstr>
      <vt:lpstr>Pretest questions: </vt:lpstr>
      <vt:lpstr>One quick story…</vt:lpstr>
      <vt:lpstr>One quick story…</vt:lpstr>
      <vt:lpstr>One quick story…</vt:lpstr>
      <vt:lpstr>Established a common framework and criteria for variant classification</vt:lpstr>
      <vt:lpstr>PowerPoint Presentation</vt:lpstr>
      <vt:lpstr>PowerPoint Presentation</vt:lpstr>
      <vt:lpstr>PowerPoint Presentation</vt:lpstr>
      <vt:lpstr>What is `Likely`? The rules proposed to classify sequence variants follows is a heuristic system for variant classification that is compatible with a formal, quantitative, Bayesian classifier. </vt:lpstr>
      <vt:lpstr>PowerPoint Presentation</vt:lpstr>
      <vt:lpstr>PowerPoint Presentation</vt:lpstr>
      <vt:lpstr>Use of ClinGen </vt:lpstr>
      <vt:lpstr>PowerPoint Presentation</vt:lpstr>
      <vt:lpstr>ACMG 2015 guidelines discrete criteria's have a strong quantitative correlation with the odds of pathogenicity of a variant. </vt:lpstr>
      <vt:lpstr>PowerPoint Presentation</vt:lpstr>
      <vt:lpstr>PowerPoint Presentation</vt:lpstr>
      <vt:lpstr>PowerPoint Presentation</vt:lpstr>
      <vt:lpstr>PowerPoint Presentation</vt:lpstr>
      <vt:lpstr>PowerPoint Presentation</vt:lpstr>
      <vt:lpstr>PowerPoint Presentation</vt:lpstr>
      <vt:lpstr>1- Population Data</vt:lpstr>
      <vt:lpstr>PowerPoint Presentation</vt:lpstr>
      <vt:lpstr>Examples of Databases</vt:lpstr>
      <vt:lpstr>Examples of Databases</vt:lpstr>
      <vt:lpstr>PowerPoint Presentation</vt:lpstr>
      <vt:lpstr>PowerPoint Presentation</vt:lpstr>
      <vt:lpstr>List of nine variants for which there was some evidence of pathogenicity even though the MAF was high for these variants!</vt:lpstr>
      <vt:lpstr>PowerPoint Presentation</vt:lpstr>
      <vt:lpstr>Different population frequency thresholds</vt:lpstr>
      <vt:lpstr>PowerPoint Presentation</vt:lpstr>
      <vt:lpstr>CFTR - c.-8G&gt;C</vt:lpstr>
      <vt:lpstr>CFTR - c.-8G&gt;C</vt:lpstr>
      <vt:lpstr>PowerPoint Presentation</vt:lpstr>
      <vt:lpstr>ATP2B2  HET   c.610C&gt;G </vt:lpstr>
      <vt:lpstr>ATP2B2  HET   c.610C&gt;G </vt:lpstr>
      <vt:lpstr>ATP2B2  HET   c.610C&gt;G </vt:lpstr>
      <vt:lpstr>PS4</vt:lpstr>
      <vt:lpstr>PowerPoint Presentation</vt:lpstr>
      <vt:lpstr>Examples of Case Prevalence or Previously Reported Cases (PS4)  High Prevalence or Multiple Unrelated Patients Observed with Variant and Phenotype</vt:lpstr>
      <vt:lpstr>1- Population Data</vt:lpstr>
      <vt:lpstr>Before we continue…</vt:lpstr>
      <vt:lpstr>PowerPoint Presentation</vt:lpstr>
      <vt:lpstr>PowerPoint Presentation</vt:lpstr>
      <vt:lpstr>PowerPoint Presentation</vt:lpstr>
      <vt:lpstr>PowerPoint Presentation</vt:lpstr>
      <vt:lpstr>PVS1</vt:lpstr>
      <vt:lpstr>PVS1</vt:lpstr>
      <vt:lpstr>PVS1</vt:lpstr>
      <vt:lpstr>PVS1</vt:lpstr>
      <vt:lpstr>PVS1</vt:lpstr>
      <vt:lpstr>PVS1- How to investigate if LOF is a `known mechanism of disease`</vt:lpstr>
      <vt:lpstr>PowerPoint Presentation</vt:lpstr>
      <vt:lpstr>PVS1- How to investigate if LOF is a `known mechanism of disease`</vt:lpstr>
      <vt:lpstr>OMIM - Online Mendelian Inheritance in Man® </vt:lpstr>
      <vt:lpstr>OMIM - Online Mendelian Inheritance in Man® </vt:lpstr>
      <vt:lpstr>ClinGen </vt:lpstr>
      <vt:lpstr>PowerPoint Presentation</vt:lpstr>
      <vt:lpstr>PowerPoint Presentation</vt:lpstr>
      <vt:lpstr>PowerPoint Presentation</vt:lpstr>
      <vt:lpstr>PowerPoint Presentation</vt:lpstr>
      <vt:lpstr>PowerPoint Presentation</vt:lpstr>
      <vt:lpstr>An interesting example… FGFR3</vt:lpstr>
      <vt:lpstr>An interesting example… FGFR3</vt:lpstr>
      <vt:lpstr>An interesting example… FGFR3</vt:lpstr>
      <vt:lpstr>PowerPoint Presentation</vt:lpstr>
      <vt:lpstr>Example – CTNNB1  c.1021_1026del, p.(Ser341_Arg342del) </vt:lpstr>
      <vt:lpstr>Example – CTNNB1  c.1021_1026del, p.(Ser341_Arg342del) </vt:lpstr>
      <vt:lpstr>Example – CTNNB1  c.1021_1026del, p.(Ser341_Arg342del) </vt:lpstr>
      <vt:lpstr>PowerPoint Presentation</vt:lpstr>
      <vt:lpstr>PowerPoint Presentation</vt:lpstr>
      <vt:lpstr>…Some of the In Silico tools mentioned</vt:lpstr>
      <vt:lpstr>Example</vt:lpstr>
      <vt:lpstr>Example</vt:lpstr>
      <vt:lpstr>Scores are not deterministic of biological effect/deleteriousness,  they are used as “supporting evidence”  </vt:lpstr>
      <vt:lpstr>1- Population Data</vt:lpstr>
      <vt:lpstr>PowerPoint Presentation</vt:lpstr>
      <vt:lpstr>…Example of segregation</vt:lpstr>
      <vt:lpstr>…Example of segregation</vt:lpstr>
      <vt:lpstr>…Example of segregation</vt:lpstr>
      <vt:lpstr>Publicly Available Calculators and Workflows</vt:lpstr>
      <vt:lpstr>Post-test questions: </vt:lpstr>
      <vt:lpstr>Post-test questions: </vt:lpstr>
      <vt:lpstr>To be continued…  </vt:lpstr>
      <vt:lpstr>Questions?</vt:lpstr>
      <vt:lpstr>PowerPoint Presentation</vt:lpstr>
      <vt:lpstr>PowerPoint Presentation</vt:lpstr>
      <vt:lpstr>Impact Prediction:  Computational  or Knowledge-based</vt:lpstr>
      <vt:lpstr>Impact Prediction: Computational or Knowledge-based</vt:lpstr>
      <vt:lpstr>PowerPoint Presentation</vt:lpstr>
      <vt:lpstr>PowerPoint Presentation</vt:lpstr>
      <vt:lpstr>Functional Evidence:</vt:lpstr>
      <vt:lpstr>GAA example</vt:lpstr>
      <vt:lpstr>Decision Tree to guide PS3/BS3 criterion</vt:lpstr>
      <vt:lpstr>PS3/BS4 </vt:lpstr>
      <vt:lpstr>PS3/BS4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Case-Specific Evidence - Segregation Data</vt:lpstr>
      <vt:lpstr>PS2/PM6</vt:lpstr>
      <vt:lpstr>PS2/PM6</vt:lpstr>
      <vt:lpstr>PS2/PM6</vt:lpstr>
      <vt:lpstr>PS2/PM6 – Additional considerations</vt:lpstr>
      <vt:lpstr>PowerPoint Presentation</vt:lpstr>
      <vt:lpstr>Case-Specific Evidence – Allelic Data</vt:lpstr>
      <vt:lpstr>PM3/BP2</vt:lpstr>
      <vt:lpstr>PM3/BP2</vt:lpstr>
      <vt:lpstr>PM3/BP2</vt:lpstr>
      <vt:lpstr>PowerPoint Presentation</vt:lpstr>
      <vt:lpstr>Case-Specific Evidence – Phenotype Specificity</vt:lpstr>
      <vt:lpstr>PowerPoint Presentation</vt:lpstr>
      <vt:lpstr>PowerPoint Presentation</vt:lpstr>
      <vt:lpstr>Publicly Available Calculators and Workflows</vt:lpstr>
      <vt:lpstr>Publicly Available Calculators and Workflows</vt:lpstr>
      <vt:lpstr>The ACMG  guidelines are not mandatory, or the only ones used </vt:lpstr>
      <vt:lpstr>Warning!  Germline and Somatic Classification and Catalogue Differences </vt:lpstr>
      <vt:lpstr>PowerPoint Presentation</vt:lpstr>
      <vt:lpstr>Framework Summary for Variant Interpretation – 6 key questions</vt:lpstr>
      <vt:lpstr>Questions?</vt:lpstr>
      <vt:lpstr>PowerPoint Presentation</vt:lpstr>
      <vt:lpstr>VUS examples</vt:lpstr>
      <vt:lpstr>VUS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Klee , Eric W.</dc:creator>
  <cp:lastModifiedBy>Vernet Machado Bressan Wilk, Matheus, M.D., Ph.D.</cp:lastModifiedBy>
  <cp:revision>633</cp:revision>
  <dcterms:created xsi:type="dcterms:W3CDTF">2016-01-11T16:36:16Z</dcterms:created>
  <dcterms:modified xsi:type="dcterms:W3CDTF">2023-06-01T15:27:08Z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0x010100D44F02B4A4248E4ABE58EBA2E1ADA977</vt:lpwstr>
  </property>
  <property fmtid="{D5CDD505-2E9C-101B-9397-08002B2CF9AE}" pid="3" name="ArticulateGUID">
    <vt:lpwstr>5213495D-AE84-4C46-8A09-B483220D1B95</vt:lpwstr>
  </property>
  <property fmtid="{D5CDD505-2E9C-101B-9397-08002B2CF9AE}" pid="4" name="ArticulatePath">
    <vt:lpwstr>https://mctools.sharepoint.com/teams/CompGen/Shared Documents/General/Speaker Slides/Complete class - ACMG Criteria - Wilke</vt:lpwstr>
  </property>
</Properties>
</file>