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  <p:sldMasterId id="2147483675" r:id="rId3"/>
  </p:sldMasterIdLst>
  <p:notesMasterIdLst>
    <p:notesMasterId r:id="rId89"/>
  </p:notesMasterIdLst>
  <p:handoutMasterIdLst>
    <p:handoutMasterId r:id="rId90"/>
  </p:handoutMasterIdLst>
  <p:sldIdLst>
    <p:sldId id="256" r:id="rId4"/>
    <p:sldId id="847" r:id="rId5"/>
    <p:sldId id="261" r:id="rId6"/>
    <p:sldId id="842" r:id="rId7"/>
    <p:sldId id="258" r:id="rId8"/>
    <p:sldId id="259" r:id="rId9"/>
    <p:sldId id="260" r:id="rId10"/>
    <p:sldId id="843" r:id="rId11"/>
    <p:sldId id="844" r:id="rId12"/>
    <p:sldId id="845" r:id="rId13"/>
    <p:sldId id="846" r:id="rId14"/>
    <p:sldId id="866" r:id="rId15"/>
    <p:sldId id="867" r:id="rId16"/>
    <p:sldId id="870" r:id="rId17"/>
    <p:sldId id="873" r:id="rId18"/>
    <p:sldId id="328" r:id="rId19"/>
    <p:sldId id="424" r:id="rId20"/>
    <p:sldId id="425" r:id="rId21"/>
    <p:sldId id="326" r:id="rId22"/>
    <p:sldId id="387" r:id="rId23"/>
    <p:sldId id="330" r:id="rId24"/>
    <p:sldId id="388" r:id="rId25"/>
    <p:sldId id="390" r:id="rId26"/>
    <p:sldId id="443" r:id="rId27"/>
    <p:sldId id="419" r:id="rId28"/>
    <p:sldId id="420" r:id="rId29"/>
    <p:sldId id="331" r:id="rId30"/>
    <p:sldId id="393" r:id="rId31"/>
    <p:sldId id="394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7" r:id="rId50"/>
    <p:sldId id="422" r:id="rId51"/>
    <p:sldId id="446" r:id="rId52"/>
    <p:sldId id="442" r:id="rId53"/>
    <p:sldId id="434" r:id="rId54"/>
    <p:sldId id="435" r:id="rId55"/>
    <p:sldId id="436" r:id="rId56"/>
    <p:sldId id="871" r:id="rId57"/>
    <p:sldId id="441" r:id="rId58"/>
    <p:sldId id="356" r:id="rId59"/>
    <p:sldId id="459" r:id="rId60"/>
    <p:sldId id="458" r:id="rId61"/>
    <p:sldId id="257" r:id="rId62"/>
    <p:sldId id="357" r:id="rId63"/>
    <p:sldId id="335" r:id="rId64"/>
    <p:sldId id="307" r:id="rId65"/>
    <p:sldId id="334" r:id="rId66"/>
    <p:sldId id="359" r:id="rId67"/>
    <p:sldId id="451" r:id="rId68"/>
    <p:sldId id="453" r:id="rId69"/>
    <p:sldId id="454" r:id="rId70"/>
    <p:sldId id="310" r:id="rId71"/>
    <p:sldId id="314" r:id="rId72"/>
    <p:sldId id="360" r:id="rId73"/>
    <p:sldId id="455" r:id="rId74"/>
    <p:sldId id="371" r:id="rId75"/>
    <p:sldId id="370" r:id="rId76"/>
    <p:sldId id="361" r:id="rId77"/>
    <p:sldId id="347" r:id="rId78"/>
    <p:sldId id="349" r:id="rId79"/>
    <p:sldId id="368" r:id="rId80"/>
    <p:sldId id="372" r:id="rId81"/>
    <p:sldId id="874" r:id="rId82"/>
    <p:sldId id="304" r:id="rId83"/>
    <p:sldId id="456" r:id="rId84"/>
    <p:sldId id="457" r:id="rId85"/>
    <p:sldId id="339" r:id="rId86"/>
    <p:sldId id="346" r:id="rId87"/>
    <p:sldId id="447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238" autoAdjust="0"/>
  </p:normalViewPr>
  <p:slideViewPr>
    <p:cSldViewPr snapToGrid="0" snapToObjects="1">
      <p:cViewPr varScale="1">
        <p:scale>
          <a:sx n="86" d="100"/>
          <a:sy n="86" d="100"/>
        </p:scale>
        <p:origin x="4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3B7E0-3B6F-0A4F-818B-E60D152C1672}" type="datetimeFigureOut">
              <a:rPr lang="en-US" smtClean="0"/>
              <a:pPr/>
              <a:t>6/2/22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110F0-70EB-E84A-8E87-A9DC89F59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62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41F0D-935F-5F4E-A54B-4F354EDBF3CA}" type="datetimeFigureOut">
              <a:rPr lang="en-US" smtClean="0"/>
              <a:pPr/>
              <a:t>6/2/22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2BDA-05F5-B54A-8B4A-891370A0F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D7BFB-51E8-B24F-BFAB-5DF11E2C1CD8}" type="slidenum">
              <a:rPr lang="en-US"/>
              <a:pPr/>
              <a:t>27</a:t>
            </a:fld>
            <a:endParaRPr lang="en-US"/>
          </a:p>
        </p:txBody>
      </p:sp>
      <p:sp>
        <p:nvSpPr>
          <p:cNvPr id="339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49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73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6DB33-F942-D44E-9DEF-89188BA80607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6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6DB33-F942-D44E-9DEF-89188BA80607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6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62BDA-05F5-B54A-8B4A-891370A0F76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0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A9327-1456-B949-ABEC-8BF46A23A35D}" type="slidenum">
              <a:rPr lang="en-US"/>
              <a:pPr/>
              <a:t>41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44897-D59E-AF49-B8AB-F069B8FC27DD}" type="slidenum">
              <a:rPr lang="en-US"/>
              <a:pPr/>
              <a:t>42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2611-2DE3-D840-A120-48D8FECD1B91}" type="slidenum">
              <a:rPr lang="en-US"/>
              <a:pPr/>
              <a:t>43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1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C17896-4041-3B4D-BE31-AC6F612E1953}" type="slidenum">
              <a:rPr lang="en-US"/>
              <a:pPr/>
              <a:t>44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772C7-94FC-FF44-A524-A2BFC5B74830}" type="slidenum">
              <a:rPr lang="en-US"/>
              <a:pPr/>
              <a:t>45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3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26048-BFF5-C04D-803F-B1A0E9770459}" type="slidenum">
              <a:rPr lang="en-US"/>
              <a:pPr/>
              <a:t>46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4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1BA4F-71C3-6A4E-835D-807F01566AE6}" type="slidenum">
              <a:rPr lang="en-US"/>
              <a:pPr/>
              <a:t>51</a:t>
            </a:fld>
            <a:endParaRPr lang="en-US"/>
          </a:p>
        </p:txBody>
      </p:sp>
      <p:sp>
        <p:nvSpPr>
          <p:cNvPr id="3358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695950"/>
            <a:ext cx="9144000" cy="11620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5849938"/>
            <a:ext cx="2249488" cy="9159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5849938"/>
            <a:ext cx="6784975" cy="908050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5849938"/>
            <a:ext cx="2057400" cy="904875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1F97712-47AA-F34B-BDBF-AF4CCEAC1846}" type="datetime1">
              <a:rPr lang="en-US" smtClean="0"/>
              <a:t>6/2/22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A3FB-DEE1-7842-838E-C2EE22D2F328}" type="datetime1">
              <a:rPr lang="en-US" smtClean="0"/>
              <a:t>6/2/22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0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C1AA-D745-B446-9F05-CBD069580E3D}" type="datetime1">
              <a:rPr lang="en-US" smtClean="0"/>
              <a:t>6/2/22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1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D78FA-431F-6149-9315-E0B6A17756D9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DCA-0D97-244D-87A2-678DB0286DA5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73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B18A-2BE5-C645-9B6E-FB818F1C5DB9}" type="datetime1">
              <a:rPr lang="en-US" smtClean="0"/>
              <a:t>6/2/22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3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0A51F-9E09-BF44-BAD6-FCCB8B4AD238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51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1709739"/>
            <a:ext cx="7927658" cy="275889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930" y="4589464"/>
            <a:ext cx="792765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A7C7-6699-9841-BB86-049B6967B85D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93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" y="1825625"/>
            <a:ext cx="39319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968F-437C-6945-9B9B-F26AB811C6A2}" type="datetime1">
              <a:rPr lang="en-US" smtClean="0"/>
              <a:t>6/2/22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1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365126"/>
            <a:ext cx="79336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931" y="1801813"/>
            <a:ext cx="3915251" cy="93503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931" y="2825750"/>
            <a:ext cx="3915251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01813"/>
            <a:ext cx="3887391" cy="93503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825750"/>
            <a:ext cx="3887391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03ED-E57C-BC4E-BEB4-975ED6A09756}" type="datetime1">
              <a:rPr lang="en-US" smtClean="0"/>
              <a:t>6/2/22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365126"/>
            <a:ext cx="799433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BB090-7EB4-A347-B21E-C31CEB26F80B}" type="datetime1">
              <a:rPr lang="en-US" smtClean="0"/>
              <a:t>6/2/22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6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FF66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328608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8798A8ED-86D3-6346-AA65-6F4261124F9F}" type="datetime1">
              <a:rPr lang="en-US" smtClean="0"/>
              <a:t>6/2/22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28608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8B525-E5A7-9347-A5D9-4726575CE6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40A31-FDDD-354D-B6B6-BF3345151FAC}" type="datetime1">
              <a:rPr lang="en-US" smtClean="0"/>
              <a:t>6/2/22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94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457200"/>
            <a:ext cx="2996089" cy="25019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930" y="3092451"/>
            <a:ext cx="2996089" cy="2776537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43EA-4777-2D40-AA82-B35FB2EDC698}" type="datetime1">
              <a:rPr lang="en-US" smtClean="0"/>
              <a:t>6/2/22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20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457200"/>
            <a:ext cx="2996089" cy="2505456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930" y="3081275"/>
            <a:ext cx="2996089" cy="277977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AC172-0A4A-6E45-B8F0-449AB9A0A5F8}" type="datetime1">
              <a:rPr lang="en-US" smtClean="0"/>
              <a:t>6/2/22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23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B01F-6B9B-6E4A-969A-6F241312B5F3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7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F59-90E8-094F-926A-2D43942CB96E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6B12-37D7-B44E-B7FA-DC553E97F017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7834-3BC0-F04E-9EF1-F4E92F7CD8E8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17E60-A505-7E49-80BA-37F3F263530B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2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FCA26-71D5-0B48-BC3E-BD36A6FCB73A}" type="datetime1">
              <a:rPr lang="en-US" smtClean="0"/>
              <a:t>6/2/22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3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DA7B-2CEF-D141-A402-F302B7843DAF}" type="datetime1">
              <a:rPr lang="en-US" smtClean="0"/>
              <a:t>6/2/22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2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A0B2-050A-EB4E-A4F9-ABFB8A9EA20C}" type="datetime1">
              <a:rPr lang="en-US" smtClean="0"/>
              <a:t>6/2/22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4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4C59-18C9-BA48-AED8-E8916B521A28}" type="datetime1">
              <a:rPr lang="en-US" smtClean="0"/>
              <a:t>6/2/22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0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fld id="{E2153450-1C1C-6249-9CFD-2667D40DB400}" type="datetime1">
              <a:rPr lang="en-US" smtClean="0"/>
              <a:t>6/2/22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charset="0"/>
              </a:defRPr>
            </a:lvl1pPr>
          </a:lstStyle>
          <a:p>
            <a:fld id="{0C08B525-E5A7-9347-A5D9-4726575CE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Tw Cen M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"/>
        <a:defRPr sz="2900" kern="1200">
          <a:solidFill>
            <a:srgbClr val="FBEACB"/>
          </a:solidFill>
          <a:latin typeface="Tw Cen M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"/>
        <a:defRPr sz="2600" kern="1200">
          <a:solidFill>
            <a:srgbClr val="FBEACB"/>
          </a:solidFill>
          <a:latin typeface="Tw Cen M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"/>
        <a:defRPr sz="2300" kern="1200">
          <a:solidFill>
            <a:srgbClr val="FBEACB"/>
          </a:solidFill>
          <a:latin typeface="Tw Cen M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908342"/>
        </a:buClr>
        <a:buSzPct val="75000"/>
        <a:buFont typeface="Wingdings" charset="2"/>
        <a:buChar char=""/>
        <a:defRPr sz="2000" kern="1200">
          <a:solidFill>
            <a:srgbClr val="FBEACB"/>
          </a:solidFill>
          <a:latin typeface="Tw Cen M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423E5C"/>
        </a:buClr>
        <a:buSzPct val="65000"/>
        <a:buFont typeface="Wingdings" charset="2"/>
        <a:buChar char=""/>
        <a:defRPr sz="2000" kern="1200">
          <a:solidFill>
            <a:srgbClr val="FBEACB"/>
          </a:solidFill>
          <a:latin typeface="Tw Cen M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7D78A-B4E9-1645-B298-589AB2832562}" type="datetime1">
              <a:rPr lang="en-US" smtClean="0"/>
              <a:t>6/2/22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CEEB-E50F-CC48-81BC-39967EECD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9144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7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7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7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75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930" y="6488269"/>
            <a:ext cx="20574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C8E3D-56EB-4B43-A975-0116EE027AC6}" type="datetime1">
              <a:rPr lang="en-US" smtClean="0"/>
              <a:t>6/2/22</a:t>
            </a:fld>
            <a:endParaRPr lang="en-US" sz="7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88269"/>
            <a:ext cx="30861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7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19863" y="6488269"/>
            <a:ext cx="20574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7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365126"/>
            <a:ext cx="7994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930" y="1825625"/>
            <a:ext cx="79943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7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hebrain.bwh.harvard.edu/uniprobe/" TargetMode="External"/><Relationship Id="rId2" Type="http://schemas.openxmlformats.org/officeDocument/2006/relationships/hyperlink" Target="http://cisbp.ccbr.utoronto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gfe.umassmed.edu/TFDB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eslab.csb.utoronto.ca/Moses_Sinha_Bioinf_Tools_apps_2009.pd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lgsun.grc.nia.nih.gov/CisFinde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74/mcp.M700487-MCP200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avid.ncifcrf.gov/" TargetMode="External"/><Relationship Id="rId2" Type="http://schemas.openxmlformats.org/officeDocument/2006/relationships/hyperlink" Target="http://bejerano.stanford.edu/great/public/html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homer.salk.edu/homer" TargetMode="Externa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homer.ucsd.edu/homer/ngs/dnase/index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775270"/>
            <a:ext cx="6477000" cy="1828800"/>
          </a:xfrm>
        </p:spPr>
        <p:txBody>
          <a:bodyPr/>
          <a:lstStyle/>
          <a:p>
            <a:r>
              <a:rPr lang="en-US" sz="3600" dirty="0"/>
              <a:t>REGULATORY GENOMICS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Saurabh Sinha, Dept. of Computer Science &amp; Carl R. </a:t>
            </a:r>
            <a:r>
              <a:rPr lang="en-US" dirty="0" err="1"/>
              <a:t>Woese</a:t>
            </a:r>
            <a:r>
              <a:rPr lang="en-US" dirty="0"/>
              <a:t> Institute of Genomic Biology, University of Illinois.</a:t>
            </a:r>
          </a:p>
        </p:txBody>
      </p:sp>
    </p:spTree>
  </p:cSld>
  <p:clrMapOvr>
    <a:masterClrMapping/>
  </p:clrMapOvr>
  <p:transition advTm="121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871F-1D1D-EE48-BBC6-3885CB64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29" y="1699022"/>
            <a:ext cx="3785616" cy="17907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Gene Regulation is disrupted in cancer</a:t>
            </a:r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52CBE60-2342-074E-AC54-E972F5271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704" y="2625031"/>
            <a:ext cx="2845013" cy="28450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6FE8C9-4461-4042-9E5E-2AE5903D7FFE}"/>
              </a:ext>
            </a:extLst>
          </p:cNvPr>
          <p:cNvSpPr/>
          <p:nvPr/>
        </p:nvSpPr>
        <p:spPr>
          <a:xfrm>
            <a:off x="5443410" y="5525201"/>
            <a:ext cx="37005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050" dirty="0">
                <a:solidFill>
                  <a:srgbClr val="000000"/>
                </a:solidFill>
                <a:latin typeface="Calibri"/>
              </a:rPr>
              <a:t>Source: https://www.ck12.org/c/biology/gene-regulation-and-cancer/lesson/Gene-Regulation-and-Cancer-Advanced-BIO-ADV/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85256-A77E-684D-8FCB-59282F00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CC99-D23E-CD49-868C-CB523D3E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29" y="1699022"/>
            <a:ext cx="4201343" cy="2492544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3300" dirty="0"/>
              <a:t>Most disease-related mutations are outside of genes 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(impact gene regulation)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02070C-BB3E-E547-839D-D473C8C93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8684" y="2576417"/>
            <a:ext cx="2863939" cy="2513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6000D7-48B8-6144-A842-5E2B9D281BC5}"/>
              </a:ext>
            </a:extLst>
          </p:cNvPr>
          <p:cNvSpPr/>
          <p:nvPr/>
        </p:nvSpPr>
        <p:spPr>
          <a:xfrm>
            <a:off x="5606090" y="5444410"/>
            <a:ext cx="368933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050" dirty="0">
                <a:solidFill>
                  <a:srgbClr val="000000"/>
                </a:solidFill>
                <a:latin typeface="Calibri"/>
              </a:rPr>
              <a:t>Source: https://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www.ebi.ac.uk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/training/online/courses/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gwas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-catalogue-exploring-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snp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-trait-associations/what-is-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gwas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-catalog/what-are-genome-wide-association-studies-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gwas</a:t>
            </a:r>
            <a:r>
              <a:rPr lang="en-US" sz="1050" dirty="0">
                <a:solidFill>
                  <a:srgbClr val="000000"/>
                </a:solidFill>
                <a:latin typeface="Calibri"/>
              </a:rPr>
              <a:t>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D080F-AEFF-5446-864B-F1C105E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51C27-4A5F-2541-894B-DF4A3130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Gene Regulatory Networks: </a:t>
            </a:r>
            <a:br>
              <a:rPr lang="en-US" dirty="0"/>
            </a:br>
            <a:r>
              <a:rPr lang="en-US" dirty="0"/>
              <a:t>TF-gene relationships </a:t>
            </a:r>
          </a:p>
        </p:txBody>
      </p:sp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F59072B7-6661-3943-890E-8FCF536AFC59}"/>
              </a:ext>
            </a:extLst>
          </p:cNvPr>
          <p:cNvSpPr/>
          <p:nvPr/>
        </p:nvSpPr>
        <p:spPr>
          <a:xfrm>
            <a:off x="2303651" y="2763901"/>
            <a:ext cx="1565230" cy="2255921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F78B1648-C89C-8848-A4DE-41475B271D81}"/>
              </a:ext>
            </a:extLst>
          </p:cNvPr>
          <p:cNvSpPr/>
          <p:nvPr/>
        </p:nvSpPr>
        <p:spPr>
          <a:xfrm rot="16200000">
            <a:off x="3009125" y="2741348"/>
            <a:ext cx="190497" cy="1148013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75FC03-0E70-D84A-BDCF-29DF0ADDD263}"/>
              </a:ext>
            </a:extLst>
          </p:cNvPr>
          <p:cNvSpPr/>
          <p:nvPr/>
        </p:nvSpPr>
        <p:spPr>
          <a:xfrm>
            <a:off x="2675748" y="2884217"/>
            <a:ext cx="270711" cy="3258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 descr="reactions.crop.jpg">
            <a:extLst>
              <a:ext uri="{FF2B5EF4-FFF2-40B4-BE49-F238E27FC236}">
                <a16:creationId xmlns:a16="http://schemas.microsoft.com/office/drawing/2014/main" id="{97510076-9F33-8A4B-9F21-26B392C3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446960" y="3509798"/>
            <a:ext cx="249906" cy="227723"/>
          </a:xfrm>
          <a:prstGeom prst="rect">
            <a:avLst/>
          </a:prstGeom>
        </p:spPr>
      </p:pic>
      <p:pic>
        <p:nvPicPr>
          <p:cNvPr id="7" name="Picture 6" descr="reactions.crop.jpg">
            <a:extLst>
              <a:ext uri="{FF2B5EF4-FFF2-40B4-BE49-F238E27FC236}">
                <a16:creationId xmlns:a16="http://schemas.microsoft.com/office/drawing/2014/main" id="{F54B7B1D-1229-3446-8C86-2BBD6196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788982" y="3509798"/>
            <a:ext cx="249906" cy="227723"/>
          </a:xfrm>
          <a:prstGeom prst="rect">
            <a:avLst/>
          </a:prstGeom>
        </p:spPr>
      </p:pic>
      <p:pic>
        <p:nvPicPr>
          <p:cNvPr id="8" name="Picture 7" descr="reactions.crop.jpg">
            <a:extLst>
              <a:ext uri="{FF2B5EF4-FFF2-40B4-BE49-F238E27FC236}">
                <a16:creationId xmlns:a16="http://schemas.microsoft.com/office/drawing/2014/main" id="{958C7D0F-85B3-1F4A-B15E-2F1DFA69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131005" y="3509798"/>
            <a:ext cx="249906" cy="227723"/>
          </a:xfrm>
          <a:prstGeom prst="rect">
            <a:avLst/>
          </a:prstGeom>
        </p:spPr>
      </p:pic>
      <p:pic>
        <p:nvPicPr>
          <p:cNvPr id="9" name="Picture 8" descr="reactions.crop.jpg">
            <a:extLst>
              <a:ext uri="{FF2B5EF4-FFF2-40B4-BE49-F238E27FC236}">
                <a16:creationId xmlns:a16="http://schemas.microsoft.com/office/drawing/2014/main" id="{DDAE44EC-A845-4945-B109-392CA8E01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89504" y="3509798"/>
            <a:ext cx="249906" cy="227723"/>
          </a:xfrm>
          <a:prstGeom prst="rect">
            <a:avLst/>
          </a:prstGeom>
        </p:spPr>
      </p:pic>
      <p:pic>
        <p:nvPicPr>
          <p:cNvPr id="10" name="Picture 9" descr="reactions.crop.jpg">
            <a:extLst>
              <a:ext uri="{FF2B5EF4-FFF2-40B4-BE49-F238E27FC236}">
                <a16:creationId xmlns:a16="http://schemas.microsoft.com/office/drawing/2014/main" id="{8385361D-2744-9F44-A8BB-36697F84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450974" y="3734384"/>
            <a:ext cx="249906" cy="227723"/>
          </a:xfrm>
          <a:prstGeom prst="rect">
            <a:avLst/>
          </a:prstGeom>
        </p:spPr>
      </p:pic>
      <p:pic>
        <p:nvPicPr>
          <p:cNvPr id="11" name="Picture 10" descr="reactions.crop.jpg">
            <a:extLst>
              <a:ext uri="{FF2B5EF4-FFF2-40B4-BE49-F238E27FC236}">
                <a16:creationId xmlns:a16="http://schemas.microsoft.com/office/drawing/2014/main" id="{06D1162B-4A6F-1C4B-A578-20460CE5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792996" y="3734384"/>
            <a:ext cx="249906" cy="227723"/>
          </a:xfrm>
          <a:prstGeom prst="rect">
            <a:avLst/>
          </a:prstGeom>
        </p:spPr>
      </p:pic>
      <p:pic>
        <p:nvPicPr>
          <p:cNvPr id="12" name="Picture 11" descr="reactions.crop.jpg">
            <a:extLst>
              <a:ext uri="{FF2B5EF4-FFF2-40B4-BE49-F238E27FC236}">
                <a16:creationId xmlns:a16="http://schemas.microsoft.com/office/drawing/2014/main" id="{E66B22AA-2274-9D42-95FA-E67405A06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135019" y="3734384"/>
            <a:ext cx="249906" cy="227723"/>
          </a:xfrm>
          <a:prstGeom prst="rect">
            <a:avLst/>
          </a:prstGeom>
        </p:spPr>
      </p:pic>
      <p:pic>
        <p:nvPicPr>
          <p:cNvPr id="13" name="Picture 12" descr="reactions.crop.jpg">
            <a:extLst>
              <a:ext uri="{FF2B5EF4-FFF2-40B4-BE49-F238E27FC236}">
                <a16:creationId xmlns:a16="http://schemas.microsoft.com/office/drawing/2014/main" id="{216A5322-F48A-BB4E-AE11-F9CC7C4E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3518" y="3734384"/>
            <a:ext cx="249906" cy="227723"/>
          </a:xfrm>
          <a:prstGeom prst="rect">
            <a:avLst/>
          </a:prstGeom>
        </p:spPr>
      </p:pic>
      <p:pic>
        <p:nvPicPr>
          <p:cNvPr id="14" name="Picture 13" descr="reactions.crop.jpg">
            <a:extLst>
              <a:ext uri="{FF2B5EF4-FFF2-40B4-BE49-F238E27FC236}">
                <a16:creationId xmlns:a16="http://schemas.microsoft.com/office/drawing/2014/main" id="{D69A003A-8F71-084A-9A7E-75C0DF05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461000" y="3954956"/>
            <a:ext cx="249906" cy="227723"/>
          </a:xfrm>
          <a:prstGeom prst="rect">
            <a:avLst/>
          </a:prstGeom>
        </p:spPr>
      </p:pic>
      <p:pic>
        <p:nvPicPr>
          <p:cNvPr id="15" name="Picture 14" descr="reactions.crop.jpg">
            <a:extLst>
              <a:ext uri="{FF2B5EF4-FFF2-40B4-BE49-F238E27FC236}">
                <a16:creationId xmlns:a16="http://schemas.microsoft.com/office/drawing/2014/main" id="{D83F29E7-CE65-2949-99DA-32D21F2E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803022" y="3954956"/>
            <a:ext cx="249906" cy="227723"/>
          </a:xfrm>
          <a:prstGeom prst="rect">
            <a:avLst/>
          </a:prstGeom>
        </p:spPr>
      </p:pic>
      <p:pic>
        <p:nvPicPr>
          <p:cNvPr id="16" name="Picture 15" descr="reactions.crop.jpg">
            <a:extLst>
              <a:ext uri="{FF2B5EF4-FFF2-40B4-BE49-F238E27FC236}">
                <a16:creationId xmlns:a16="http://schemas.microsoft.com/office/drawing/2014/main" id="{9766B583-0E3C-3448-8334-A7678B7A2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145045" y="3954956"/>
            <a:ext cx="249906" cy="227723"/>
          </a:xfrm>
          <a:prstGeom prst="rect">
            <a:avLst/>
          </a:prstGeom>
        </p:spPr>
      </p:pic>
      <p:pic>
        <p:nvPicPr>
          <p:cNvPr id="17" name="Picture 16" descr="reactions.crop.jpg">
            <a:extLst>
              <a:ext uri="{FF2B5EF4-FFF2-40B4-BE49-F238E27FC236}">
                <a16:creationId xmlns:a16="http://schemas.microsoft.com/office/drawing/2014/main" id="{36B8DD52-EEA3-EB46-9983-3B478C543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503544" y="3954956"/>
            <a:ext cx="249906" cy="227723"/>
          </a:xfrm>
          <a:prstGeom prst="rect">
            <a:avLst/>
          </a:prstGeom>
        </p:spPr>
      </p:pic>
      <p:grpSp>
        <p:nvGrpSpPr>
          <p:cNvPr id="18" name="Group 64">
            <a:extLst>
              <a:ext uri="{FF2B5EF4-FFF2-40B4-BE49-F238E27FC236}">
                <a16:creationId xmlns:a16="http://schemas.microsoft.com/office/drawing/2014/main" id="{8B18BE68-5762-0E4A-82A0-6A03087E4A77}"/>
              </a:ext>
            </a:extLst>
          </p:cNvPr>
          <p:cNvGrpSpPr/>
          <p:nvPr/>
        </p:nvGrpSpPr>
        <p:grpSpPr>
          <a:xfrm>
            <a:off x="4053079" y="2763901"/>
            <a:ext cx="2074310" cy="2255921"/>
            <a:chOff x="5792550" y="3386532"/>
            <a:chExt cx="2765746" cy="3007895"/>
          </a:xfrm>
        </p:grpSpPr>
        <p:sp>
          <p:nvSpPr>
            <p:cNvPr id="19" name="Round Diagonal Corner Rectangle 18">
              <a:extLst>
                <a:ext uri="{FF2B5EF4-FFF2-40B4-BE49-F238E27FC236}">
                  <a16:creationId xmlns:a16="http://schemas.microsoft.com/office/drawing/2014/main" id="{4B9A6241-4ED0-444D-9AF9-D4DE483363A1}"/>
                </a:ext>
              </a:extLst>
            </p:cNvPr>
            <p:cNvSpPr/>
            <p:nvPr/>
          </p:nvSpPr>
          <p:spPr>
            <a:xfrm>
              <a:off x="5792550" y="3386532"/>
              <a:ext cx="2765746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0" name="Group 63">
              <a:extLst>
                <a:ext uri="{FF2B5EF4-FFF2-40B4-BE49-F238E27FC236}">
                  <a16:creationId xmlns:a16="http://schemas.microsoft.com/office/drawing/2014/main" id="{A2332F6D-5962-594F-9E5F-E7D4C1F4891F}"/>
                </a:ext>
              </a:extLst>
            </p:cNvPr>
            <p:cNvGrpSpPr/>
            <p:nvPr/>
          </p:nvGrpSpPr>
          <p:grpSpPr>
            <a:xfrm>
              <a:off x="6677190" y="3546954"/>
              <a:ext cx="1712409" cy="1746071"/>
              <a:chOff x="6677190" y="3546954"/>
              <a:chExt cx="1712409" cy="1746071"/>
            </a:xfrm>
          </p:grpSpPr>
          <p:sp>
            <p:nvSpPr>
              <p:cNvPr id="21" name="Can 20">
                <a:extLst>
                  <a:ext uri="{FF2B5EF4-FFF2-40B4-BE49-F238E27FC236}">
                    <a16:creationId xmlns:a16="http://schemas.microsoft.com/office/drawing/2014/main" id="{22B1F030-BAB0-2E44-BAD8-F505A39C4155}"/>
                  </a:ext>
                </a:extLst>
              </p:cNvPr>
              <p:cNvSpPr/>
              <p:nvPr/>
            </p:nvSpPr>
            <p:spPr>
              <a:xfrm rot="16200000">
                <a:off x="7411954" y="3356462"/>
                <a:ext cx="253996" cy="1530684"/>
              </a:xfrm>
              <a:prstGeom prst="can">
                <a:avLst>
                  <a:gd name="adj" fmla="val 62500"/>
                </a:avLst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724F460-58D0-FA43-8450-46103591BE60}"/>
                  </a:ext>
                </a:extLst>
              </p:cNvPr>
              <p:cNvSpPr/>
              <p:nvPr/>
            </p:nvSpPr>
            <p:spPr>
              <a:xfrm>
                <a:off x="6967452" y="3546954"/>
                <a:ext cx="360948" cy="43448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23" name="Group 62">
                <a:extLst>
                  <a:ext uri="{FF2B5EF4-FFF2-40B4-BE49-F238E27FC236}">
                    <a16:creationId xmlns:a16="http://schemas.microsoft.com/office/drawing/2014/main" id="{3ADC569B-2675-4944-897E-0808BFDC3E40}"/>
                  </a:ext>
                </a:extLst>
              </p:cNvPr>
              <p:cNvGrpSpPr/>
              <p:nvPr/>
            </p:nvGrpSpPr>
            <p:grpSpPr>
              <a:xfrm>
                <a:off x="6677190" y="4366273"/>
                <a:ext cx="1712409" cy="926752"/>
                <a:chOff x="6677190" y="4366273"/>
                <a:chExt cx="1712409" cy="926752"/>
              </a:xfrm>
            </p:grpSpPr>
            <p:pic>
              <p:nvPicPr>
                <p:cNvPr id="24" name="Picture 23" descr="reactions.crop.jpg">
                  <a:extLst>
                    <a:ext uri="{FF2B5EF4-FFF2-40B4-BE49-F238E27FC236}">
                      <a16:creationId xmlns:a16="http://schemas.microsoft.com/office/drawing/2014/main" id="{F1437BAE-4027-C04E-85B4-CC507E358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6240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reactions.crop.jpg">
                  <a:extLst>
                    <a:ext uri="{FF2B5EF4-FFF2-40B4-BE49-F238E27FC236}">
                      <a16:creationId xmlns:a16="http://schemas.microsoft.com/office/drawing/2014/main" id="{514E453A-3C6A-8449-B125-E17E3B7B76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1843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reactions.crop.jpg">
                  <a:extLst>
                    <a:ext uri="{FF2B5EF4-FFF2-40B4-BE49-F238E27FC236}">
                      <a16:creationId xmlns:a16="http://schemas.microsoft.com/office/drawing/2014/main" id="{B610EF1B-7868-BC40-B4D1-ED3F16D2FA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7446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reactions.crop.jpg">
                  <a:extLst>
                    <a:ext uri="{FF2B5EF4-FFF2-40B4-BE49-F238E27FC236}">
                      <a16:creationId xmlns:a16="http://schemas.microsoft.com/office/drawing/2014/main" id="{43ECE57A-A256-324D-AF53-70E9FA8D9D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52460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reactions.crop.jpg">
                  <a:extLst>
                    <a:ext uri="{FF2B5EF4-FFF2-40B4-BE49-F238E27FC236}">
                      <a16:creationId xmlns:a16="http://schemas.microsoft.com/office/drawing/2014/main" id="{74750DE2-E721-B541-A19D-890B6D58E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6775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9" name="Picture 28" descr="reactions.crop.jpg">
                  <a:extLst>
                    <a:ext uri="{FF2B5EF4-FFF2-40B4-BE49-F238E27FC236}">
                      <a16:creationId xmlns:a16="http://schemas.microsoft.com/office/drawing/2014/main" id="{578EAB61-041E-DA4E-848E-55CC82979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2378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reactions.crop.jpg">
                  <a:extLst>
                    <a:ext uri="{FF2B5EF4-FFF2-40B4-BE49-F238E27FC236}">
                      <a16:creationId xmlns:a16="http://schemas.microsoft.com/office/drawing/2014/main" id="{B552F446-3216-D947-BADD-659E8F4F0E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7981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reactions.crop.jpg">
                  <a:extLst>
                    <a:ext uri="{FF2B5EF4-FFF2-40B4-BE49-F238E27FC236}">
                      <a16:creationId xmlns:a16="http://schemas.microsoft.com/office/drawing/2014/main" id="{17BCEB39-900D-C647-A85E-5D1EF4203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57812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reactions.crop.jpg">
                  <a:extLst>
                    <a:ext uri="{FF2B5EF4-FFF2-40B4-BE49-F238E27FC236}">
                      <a16:creationId xmlns:a16="http://schemas.microsoft.com/office/drawing/2014/main" id="{D49AD17C-CBC7-E74A-8F7F-B4C57DE81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8112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reactions.crop.jpg">
                  <a:extLst>
                    <a:ext uri="{FF2B5EF4-FFF2-40B4-BE49-F238E27FC236}">
                      <a16:creationId xmlns:a16="http://schemas.microsoft.com/office/drawing/2014/main" id="{22832685-9BB1-C14D-A3B7-0151BD48A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3715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4" name="Picture 33" descr="reactions.crop.jpg">
                  <a:extLst>
                    <a:ext uri="{FF2B5EF4-FFF2-40B4-BE49-F238E27FC236}">
                      <a16:creationId xmlns:a16="http://schemas.microsoft.com/office/drawing/2014/main" id="{CE441336-55A7-C849-A98A-CFFCAEFE40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9318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5" name="Picture 34" descr="reactions.crop.jpg">
                  <a:extLst>
                    <a:ext uri="{FF2B5EF4-FFF2-40B4-BE49-F238E27FC236}">
                      <a16:creationId xmlns:a16="http://schemas.microsoft.com/office/drawing/2014/main" id="{DF914DA8-F5D6-AD4A-99F2-31D12CF6DE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71180" y="4974606"/>
                  <a:ext cx="333208" cy="3036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6" name="Group 60">
            <a:extLst>
              <a:ext uri="{FF2B5EF4-FFF2-40B4-BE49-F238E27FC236}">
                <a16:creationId xmlns:a16="http://schemas.microsoft.com/office/drawing/2014/main" id="{5FE82816-52A8-844A-8895-7C50128D7BE5}"/>
              </a:ext>
            </a:extLst>
          </p:cNvPr>
          <p:cNvGrpSpPr/>
          <p:nvPr/>
        </p:nvGrpSpPr>
        <p:grpSpPr>
          <a:xfrm>
            <a:off x="4712564" y="4208555"/>
            <a:ext cx="1282291" cy="689052"/>
            <a:chOff x="6671862" y="5312737"/>
            <a:chExt cx="1709721" cy="918736"/>
          </a:xfrm>
        </p:grpSpPr>
        <p:pic>
          <p:nvPicPr>
            <p:cNvPr id="37" name="Picture 36" descr="reactions.crop.jpg">
              <a:extLst>
                <a:ext uri="{FF2B5EF4-FFF2-40B4-BE49-F238E27FC236}">
                  <a16:creationId xmlns:a16="http://schemas.microsoft.com/office/drawing/2014/main" id="{131D60C6-4088-0A4E-9B51-E90F8C39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73105" y="5327526"/>
              <a:ext cx="333208" cy="303630"/>
            </a:xfrm>
            <a:prstGeom prst="rect">
              <a:avLst/>
            </a:prstGeom>
          </p:spPr>
        </p:pic>
        <p:pic>
          <p:nvPicPr>
            <p:cNvPr id="38" name="Picture 37" descr="reactions.crop.jpg">
              <a:extLst>
                <a:ext uri="{FF2B5EF4-FFF2-40B4-BE49-F238E27FC236}">
                  <a16:creationId xmlns:a16="http://schemas.microsoft.com/office/drawing/2014/main" id="{E065F972-8C18-4049-8B14-CE6C58E52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29135" y="5327526"/>
              <a:ext cx="333208" cy="303630"/>
            </a:xfrm>
            <a:prstGeom prst="rect">
              <a:avLst/>
            </a:prstGeom>
          </p:spPr>
        </p:pic>
        <p:pic>
          <p:nvPicPr>
            <p:cNvPr id="39" name="Picture 38" descr="reactions.crop.jpg">
              <a:extLst>
                <a:ext uri="{FF2B5EF4-FFF2-40B4-BE49-F238E27FC236}">
                  <a16:creationId xmlns:a16="http://schemas.microsoft.com/office/drawing/2014/main" id="{88032538-8234-EE43-8D97-D298C69A9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85165" y="5327526"/>
              <a:ext cx="333208" cy="303630"/>
            </a:xfrm>
            <a:prstGeom prst="rect">
              <a:avLst/>
            </a:prstGeom>
          </p:spPr>
        </p:pic>
        <p:pic>
          <p:nvPicPr>
            <p:cNvPr id="40" name="Picture 39" descr="reactions.crop.jpg">
              <a:extLst>
                <a:ext uri="{FF2B5EF4-FFF2-40B4-BE49-F238E27FC236}">
                  <a16:creationId xmlns:a16="http://schemas.microsoft.com/office/drawing/2014/main" id="{730261F6-041D-334C-9B95-9FEB1A99A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63164" y="5327526"/>
              <a:ext cx="333208" cy="303630"/>
            </a:xfrm>
            <a:prstGeom prst="rect">
              <a:avLst/>
            </a:prstGeom>
          </p:spPr>
        </p:pic>
        <p:pic>
          <p:nvPicPr>
            <p:cNvPr id="41" name="Picture 40" descr="reactions.crop.jpg">
              <a:extLst>
                <a:ext uri="{FF2B5EF4-FFF2-40B4-BE49-F238E27FC236}">
                  <a16:creationId xmlns:a16="http://schemas.microsoft.com/office/drawing/2014/main" id="{44CBD34E-CF77-8B4C-866A-DC8992003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65089" y="5640342"/>
              <a:ext cx="333208" cy="303630"/>
            </a:xfrm>
            <a:prstGeom prst="rect">
              <a:avLst/>
            </a:prstGeom>
          </p:spPr>
        </p:pic>
        <p:pic>
          <p:nvPicPr>
            <p:cNvPr id="42" name="Picture 41" descr="reactions.crop.jpg">
              <a:extLst>
                <a:ext uri="{FF2B5EF4-FFF2-40B4-BE49-F238E27FC236}">
                  <a16:creationId xmlns:a16="http://schemas.microsoft.com/office/drawing/2014/main" id="{4CE42305-0141-B440-8AE2-C426D9E9A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21119" y="5640342"/>
              <a:ext cx="333208" cy="303630"/>
            </a:xfrm>
            <a:prstGeom prst="rect">
              <a:avLst/>
            </a:prstGeom>
          </p:spPr>
        </p:pic>
        <p:pic>
          <p:nvPicPr>
            <p:cNvPr id="43" name="Picture 42" descr="reactions.crop.jpg">
              <a:extLst>
                <a:ext uri="{FF2B5EF4-FFF2-40B4-BE49-F238E27FC236}">
                  <a16:creationId xmlns:a16="http://schemas.microsoft.com/office/drawing/2014/main" id="{9BD7AFD6-089C-7D46-8CC9-F95B0C5A5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77149" y="5640342"/>
              <a:ext cx="333208" cy="303630"/>
            </a:xfrm>
            <a:prstGeom prst="rect">
              <a:avLst/>
            </a:prstGeom>
          </p:spPr>
        </p:pic>
        <p:pic>
          <p:nvPicPr>
            <p:cNvPr id="44" name="Picture 43" descr="reactions.crop.jpg">
              <a:extLst>
                <a:ext uri="{FF2B5EF4-FFF2-40B4-BE49-F238E27FC236}">
                  <a16:creationId xmlns:a16="http://schemas.microsoft.com/office/drawing/2014/main" id="{D19FE972-CA54-6B42-9B88-11BB4AB9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55148" y="5640342"/>
              <a:ext cx="333208" cy="303630"/>
            </a:xfrm>
            <a:prstGeom prst="rect">
              <a:avLst/>
            </a:prstGeom>
          </p:spPr>
        </p:pic>
        <p:pic>
          <p:nvPicPr>
            <p:cNvPr id="45" name="Picture 44" descr="reactions.crop.jpg">
              <a:extLst>
                <a:ext uri="{FF2B5EF4-FFF2-40B4-BE49-F238E27FC236}">
                  <a16:creationId xmlns:a16="http://schemas.microsoft.com/office/drawing/2014/main" id="{3EF81D45-3ECA-CE4F-838F-EB2399C2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57073" y="5913054"/>
              <a:ext cx="333208" cy="303630"/>
            </a:xfrm>
            <a:prstGeom prst="rect">
              <a:avLst/>
            </a:prstGeom>
          </p:spPr>
        </p:pic>
        <p:pic>
          <p:nvPicPr>
            <p:cNvPr id="46" name="Picture 45" descr="reactions.crop.jpg">
              <a:extLst>
                <a:ext uri="{FF2B5EF4-FFF2-40B4-BE49-F238E27FC236}">
                  <a16:creationId xmlns:a16="http://schemas.microsoft.com/office/drawing/2014/main" id="{4D4CE459-ED6C-7042-A4F6-FDE7C34D1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13103" y="5913054"/>
              <a:ext cx="333208" cy="303630"/>
            </a:xfrm>
            <a:prstGeom prst="rect">
              <a:avLst/>
            </a:prstGeom>
          </p:spPr>
        </p:pic>
        <p:pic>
          <p:nvPicPr>
            <p:cNvPr id="47" name="Picture 46" descr="reactions.crop.jpg">
              <a:extLst>
                <a:ext uri="{FF2B5EF4-FFF2-40B4-BE49-F238E27FC236}">
                  <a16:creationId xmlns:a16="http://schemas.microsoft.com/office/drawing/2014/main" id="{16609895-8A37-CD45-B5B0-334E100E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69133" y="5913054"/>
              <a:ext cx="333208" cy="303630"/>
            </a:xfrm>
            <a:prstGeom prst="rect">
              <a:avLst/>
            </a:prstGeom>
          </p:spPr>
        </p:pic>
        <p:pic>
          <p:nvPicPr>
            <p:cNvPr id="48" name="Picture 47" descr="reactions.crop.jpg">
              <a:extLst>
                <a:ext uri="{FF2B5EF4-FFF2-40B4-BE49-F238E27FC236}">
                  <a16:creationId xmlns:a16="http://schemas.microsoft.com/office/drawing/2014/main" id="{9D7D56F3-2B9C-CC4B-8DD9-5110FEE1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47132" y="5913054"/>
              <a:ext cx="333208" cy="303630"/>
            </a:xfrm>
            <a:prstGeom prst="rect">
              <a:avLst/>
            </a:prstGeom>
          </p:spPr>
        </p:pic>
      </p:grpSp>
      <p:grpSp>
        <p:nvGrpSpPr>
          <p:cNvPr id="49" name="Group 61">
            <a:extLst>
              <a:ext uri="{FF2B5EF4-FFF2-40B4-BE49-F238E27FC236}">
                <a16:creationId xmlns:a16="http://schemas.microsoft.com/office/drawing/2014/main" id="{8EDA2782-AE99-EC42-9964-6916503C733D}"/>
              </a:ext>
            </a:extLst>
          </p:cNvPr>
          <p:cNvGrpSpPr/>
          <p:nvPr/>
        </p:nvGrpSpPr>
        <p:grpSpPr>
          <a:xfrm>
            <a:off x="4139902" y="2962580"/>
            <a:ext cx="456031" cy="1704557"/>
            <a:chOff x="5908313" y="3651438"/>
            <a:chExt cx="608041" cy="2272742"/>
          </a:xfrm>
          <a:solidFill>
            <a:schemeClr val="accent4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6EAB3D9-C607-914E-9434-81BE03C1F8EE}"/>
                </a:ext>
              </a:extLst>
            </p:cNvPr>
            <p:cNvSpPr/>
            <p:nvPr/>
          </p:nvSpPr>
          <p:spPr>
            <a:xfrm>
              <a:off x="5908313" y="3651438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10B63B0-BEDE-D548-9167-DDE617FCAA75}"/>
                </a:ext>
              </a:extLst>
            </p:cNvPr>
            <p:cNvSpPr/>
            <p:nvPr/>
          </p:nvSpPr>
          <p:spPr>
            <a:xfrm>
              <a:off x="5908313" y="4298699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FF4FA4-77DC-FE4B-80A7-9FD3DE9377D5}"/>
                </a:ext>
              </a:extLst>
            </p:cNvPr>
            <p:cNvSpPr/>
            <p:nvPr/>
          </p:nvSpPr>
          <p:spPr>
            <a:xfrm>
              <a:off x="5908313" y="4931356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F5263FF-5568-3047-8B54-00C81186A37D}"/>
                </a:ext>
              </a:extLst>
            </p:cNvPr>
            <p:cNvSpPr/>
            <p:nvPr/>
          </p:nvSpPr>
          <p:spPr>
            <a:xfrm>
              <a:off x="5908313" y="5633539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49B00D3-850E-124C-8EAA-AC2A48C9D257}"/>
              </a:ext>
            </a:extLst>
          </p:cNvPr>
          <p:cNvSpPr txBox="1"/>
          <p:nvPr/>
        </p:nvSpPr>
        <p:spPr>
          <a:xfrm>
            <a:off x="4264286" y="2131741"/>
            <a:ext cx="18447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TF1 activates  gene.</a:t>
            </a:r>
          </a:p>
          <a:p>
            <a:pPr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High gene expression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A57289-246D-FF49-8569-BA149FD752A3}"/>
              </a:ext>
            </a:extLst>
          </p:cNvPr>
          <p:cNvSpPr txBox="1"/>
          <p:nvPr/>
        </p:nvSpPr>
        <p:spPr>
          <a:xfrm>
            <a:off x="2062403" y="5248430"/>
            <a:ext cx="18740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Healthy sample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547518-9503-CD4E-8CAB-E59D9AF14D88}"/>
              </a:ext>
            </a:extLst>
          </p:cNvPr>
          <p:cNvSpPr txBox="1"/>
          <p:nvPr/>
        </p:nvSpPr>
        <p:spPr>
          <a:xfrm>
            <a:off x="4210603" y="5244795"/>
            <a:ext cx="17405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Tumor sample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2C7237-4B15-F941-8301-86378DD06FC4}"/>
              </a:ext>
            </a:extLst>
          </p:cNvPr>
          <p:cNvSpPr/>
          <p:nvPr/>
        </p:nvSpPr>
        <p:spPr>
          <a:xfrm>
            <a:off x="7512269" y="2315560"/>
            <a:ext cx="567558" cy="56865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100" dirty="0">
                <a:solidFill>
                  <a:srgbClr val="FFFFFF"/>
                </a:solidFill>
                <a:latin typeface="Calibri"/>
              </a:rPr>
              <a:t>TF1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53FD304-58A6-274E-977E-ADA0D2DECB4F}"/>
              </a:ext>
            </a:extLst>
          </p:cNvPr>
          <p:cNvSpPr/>
          <p:nvPr/>
        </p:nvSpPr>
        <p:spPr>
          <a:xfrm>
            <a:off x="7512269" y="3666007"/>
            <a:ext cx="567558" cy="5686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latin typeface="Calibri"/>
              </a:rPr>
              <a:t>G1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F0AAD7-C438-4D40-9F32-C0E3B97F680B}"/>
              </a:ext>
            </a:extLst>
          </p:cNvPr>
          <p:cNvGrpSpPr/>
          <p:nvPr/>
        </p:nvGrpSpPr>
        <p:grpSpPr>
          <a:xfrm>
            <a:off x="3352412" y="2962579"/>
            <a:ext cx="2628722" cy="302496"/>
            <a:chOff x="4469882" y="2807107"/>
            <a:chExt cx="3504963" cy="40332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A4971A6-8A8E-2B45-B8A4-1C07130AEA9C}"/>
                </a:ext>
              </a:extLst>
            </p:cNvPr>
            <p:cNvSpPr txBox="1"/>
            <p:nvPr/>
          </p:nvSpPr>
          <p:spPr>
            <a:xfrm>
              <a:off x="7465730" y="2810326"/>
              <a:ext cx="5091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000000"/>
                  </a:solidFill>
                  <a:latin typeface="Calibri"/>
                </a:rPr>
                <a:t>G1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7B79DA-866D-EC42-A8E0-58EF17C25C90}"/>
                </a:ext>
              </a:extLst>
            </p:cNvPr>
            <p:cNvSpPr txBox="1"/>
            <p:nvPr/>
          </p:nvSpPr>
          <p:spPr>
            <a:xfrm>
              <a:off x="4469882" y="2807107"/>
              <a:ext cx="5091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000000"/>
                  </a:solidFill>
                  <a:latin typeface="Calibri"/>
                </a:rPr>
                <a:t>G1</a:t>
              </a:r>
            </a:p>
          </p:txBody>
        </p: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A41964-4E8F-A94D-B424-1EA8025DA5A1}"/>
              </a:ext>
            </a:extLst>
          </p:cNvPr>
          <p:cNvCxnSpPr>
            <a:stCxn id="57" idx="4"/>
            <a:endCxn id="58" idx="0"/>
          </p:cNvCxnSpPr>
          <p:nvPr/>
        </p:nvCxnSpPr>
        <p:spPr>
          <a:xfrm>
            <a:off x="7796048" y="2884217"/>
            <a:ext cx="0" cy="781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AE57162E-5852-2244-A399-B6B7985F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26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51C27-4A5F-2541-894B-DF4A3130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Gene Regulatory Networks: </a:t>
            </a:r>
            <a:br>
              <a:rPr lang="en-US" dirty="0"/>
            </a:br>
            <a:r>
              <a:rPr lang="en-US" dirty="0"/>
              <a:t>TF-gene relationships 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2C7237-4B15-F941-8301-86378DD06FC4}"/>
              </a:ext>
            </a:extLst>
          </p:cNvPr>
          <p:cNvSpPr/>
          <p:nvPr/>
        </p:nvSpPr>
        <p:spPr>
          <a:xfrm>
            <a:off x="7512269" y="1945071"/>
            <a:ext cx="567558" cy="56865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100" dirty="0">
                <a:solidFill>
                  <a:srgbClr val="FFFFFF"/>
                </a:solidFill>
                <a:latin typeface="Calibri"/>
              </a:rPr>
              <a:t>TF1</a:t>
            </a: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53FD304-58A6-274E-977E-ADA0D2DECB4F}"/>
              </a:ext>
            </a:extLst>
          </p:cNvPr>
          <p:cNvSpPr/>
          <p:nvPr/>
        </p:nvSpPr>
        <p:spPr>
          <a:xfrm>
            <a:off x="7512269" y="3666007"/>
            <a:ext cx="567558" cy="5686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latin typeface="Calibri"/>
              </a:rPr>
              <a:t>G1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A41964-4E8F-A94D-B424-1EA8025DA5A1}"/>
              </a:ext>
            </a:extLst>
          </p:cNvPr>
          <p:cNvCxnSpPr>
            <a:stCxn id="57" idx="4"/>
            <a:endCxn id="58" idx="0"/>
          </p:cNvCxnSpPr>
          <p:nvPr/>
        </p:nvCxnSpPr>
        <p:spPr>
          <a:xfrm>
            <a:off x="7796048" y="2513727"/>
            <a:ext cx="0" cy="1152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BE7087-CFAF-3149-B8A9-D5B59405594C}"/>
              </a:ext>
            </a:extLst>
          </p:cNvPr>
          <p:cNvGrpSpPr/>
          <p:nvPr/>
        </p:nvGrpSpPr>
        <p:grpSpPr>
          <a:xfrm>
            <a:off x="4824248" y="2513727"/>
            <a:ext cx="2971800" cy="1720936"/>
            <a:chOff x="6432331" y="2208636"/>
            <a:chExt cx="3962400" cy="2294581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AE2F6F3-95CC-9F48-9EED-8E6E2E3A0A7D}"/>
                </a:ext>
              </a:extLst>
            </p:cNvPr>
            <p:cNvSpPr/>
            <p:nvPr/>
          </p:nvSpPr>
          <p:spPr>
            <a:xfrm>
              <a:off x="9120352" y="3745008"/>
              <a:ext cx="756744" cy="75820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G2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02B495D-92F1-9349-A38B-CAB9BEC2F4B6}"/>
                </a:ext>
              </a:extLst>
            </p:cNvPr>
            <p:cNvSpPr/>
            <p:nvPr/>
          </p:nvSpPr>
          <p:spPr>
            <a:xfrm>
              <a:off x="8224345" y="3745008"/>
              <a:ext cx="756744" cy="75820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G3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098C84C-741C-2E4A-9728-BD8E3498C47D}"/>
                </a:ext>
              </a:extLst>
            </p:cNvPr>
            <p:cNvSpPr/>
            <p:nvPr/>
          </p:nvSpPr>
          <p:spPr>
            <a:xfrm>
              <a:off x="7328338" y="3745008"/>
              <a:ext cx="756744" cy="75820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G4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C9E4191-9D39-6C4E-87BC-0045F75B92FA}"/>
                </a:ext>
              </a:extLst>
            </p:cNvPr>
            <p:cNvSpPr/>
            <p:nvPr/>
          </p:nvSpPr>
          <p:spPr>
            <a:xfrm>
              <a:off x="6432331" y="3745008"/>
              <a:ext cx="756744" cy="75820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G5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ED8E16B-4C85-3640-9AC3-6886BAD26BEA}"/>
                </a:ext>
              </a:extLst>
            </p:cNvPr>
            <p:cNvCxnSpPr>
              <a:cxnSpLocks/>
              <a:stCxn id="57" idx="4"/>
              <a:endCxn id="63" idx="0"/>
            </p:cNvCxnSpPr>
            <p:nvPr/>
          </p:nvCxnSpPr>
          <p:spPr>
            <a:xfrm flipH="1">
              <a:off x="9498724" y="2208636"/>
              <a:ext cx="896007" cy="15363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4480747-2D07-0549-A6FA-966CE6494256}"/>
                </a:ext>
              </a:extLst>
            </p:cNvPr>
            <p:cNvCxnSpPr>
              <a:cxnSpLocks/>
              <a:stCxn id="57" idx="4"/>
              <a:endCxn id="65" idx="0"/>
            </p:cNvCxnSpPr>
            <p:nvPr/>
          </p:nvCxnSpPr>
          <p:spPr>
            <a:xfrm flipH="1">
              <a:off x="8602717" y="2208636"/>
              <a:ext cx="1792014" cy="15363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AFF91B0-605D-E542-91F1-725C50827CE9}"/>
                </a:ext>
              </a:extLst>
            </p:cNvPr>
            <p:cNvCxnSpPr>
              <a:cxnSpLocks/>
              <a:stCxn id="57" idx="4"/>
              <a:endCxn id="66" idx="0"/>
            </p:cNvCxnSpPr>
            <p:nvPr/>
          </p:nvCxnSpPr>
          <p:spPr>
            <a:xfrm flipH="1">
              <a:off x="7706710" y="2208636"/>
              <a:ext cx="2688021" cy="15363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71B0071-F649-9744-BD6C-39EE5D6C49E3}"/>
                </a:ext>
              </a:extLst>
            </p:cNvPr>
            <p:cNvCxnSpPr>
              <a:cxnSpLocks/>
              <a:stCxn id="57" idx="4"/>
              <a:endCxn id="67" idx="0"/>
            </p:cNvCxnSpPr>
            <p:nvPr/>
          </p:nvCxnSpPr>
          <p:spPr>
            <a:xfrm flipH="1">
              <a:off x="6810703" y="2208636"/>
              <a:ext cx="3584028" cy="153637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40CE6A8-1FF7-CF46-B555-B00A261C7697}"/>
              </a:ext>
            </a:extLst>
          </p:cNvPr>
          <p:cNvGrpSpPr/>
          <p:nvPr/>
        </p:nvGrpSpPr>
        <p:grpSpPr>
          <a:xfrm>
            <a:off x="2136228" y="3677481"/>
            <a:ext cx="2583574" cy="2120872"/>
            <a:chOff x="2848303" y="3760308"/>
            <a:chExt cx="3444765" cy="2827829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DF8448E-11D8-EA47-987E-545EAB31F228}"/>
                </a:ext>
              </a:extLst>
            </p:cNvPr>
            <p:cNvSpPr/>
            <p:nvPr/>
          </p:nvSpPr>
          <p:spPr>
            <a:xfrm>
              <a:off x="2848303" y="5829928"/>
              <a:ext cx="756744" cy="75820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100" dirty="0">
                  <a:solidFill>
                    <a:srgbClr val="FFFFFF"/>
                  </a:solidFill>
                  <a:latin typeface="Calibri"/>
                </a:rPr>
                <a:t>TF2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21D91C-4A49-7E48-B037-A0DE7252E036}"/>
                </a:ext>
              </a:extLst>
            </p:cNvPr>
            <p:cNvGrpSpPr/>
            <p:nvPr/>
          </p:nvGrpSpPr>
          <p:grpSpPr>
            <a:xfrm>
              <a:off x="2848303" y="3760308"/>
              <a:ext cx="3444765" cy="2069620"/>
              <a:chOff x="2848303" y="3760308"/>
              <a:chExt cx="3444765" cy="2069620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6D8B5D8-01E7-A74A-A1C6-BAC02413C110}"/>
                  </a:ext>
                </a:extLst>
              </p:cNvPr>
              <p:cNvSpPr/>
              <p:nvPr/>
            </p:nvSpPr>
            <p:spPr>
              <a:xfrm>
                <a:off x="5536324" y="3760309"/>
                <a:ext cx="756744" cy="758209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 dirty="0">
                    <a:solidFill>
                      <a:srgbClr val="FFFFFF"/>
                    </a:solidFill>
                    <a:latin typeface="Calibri"/>
                  </a:rPr>
                  <a:t>G6</a:t>
                </a: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28C678B-EC76-E743-8D55-37A31EF12618}"/>
                  </a:ext>
                </a:extLst>
              </p:cNvPr>
              <p:cNvSpPr/>
              <p:nvPr/>
            </p:nvSpPr>
            <p:spPr>
              <a:xfrm>
                <a:off x="4640317" y="3760308"/>
                <a:ext cx="756744" cy="758209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 dirty="0">
                    <a:solidFill>
                      <a:srgbClr val="FFFFFF"/>
                    </a:solidFill>
                    <a:latin typeface="Calibri"/>
                  </a:rPr>
                  <a:t>G7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725CA83-3D70-5048-BE94-900C4053D27B}"/>
                  </a:ext>
                </a:extLst>
              </p:cNvPr>
              <p:cNvSpPr/>
              <p:nvPr/>
            </p:nvSpPr>
            <p:spPr>
              <a:xfrm>
                <a:off x="3744310" y="3760308"/>
                <a:ext cx="756744" cy="758209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 dirty="0">
                    <a:solidFill>
                      <a:srgbClr val="FFFFFF"/>
                    </a:solidFill>
                    <a:latin typeface="Calibri"/>
                  </a:rPr>
                  <a:t>G8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2F82EC7-3116-3E44-B762-07D19F46B0F8}"/>
                  </a:ext>
                </a:extLst>
              </p:cNvPr>
              <p:cNvSpPr/>
              <p:nvPr/>
            </p:nvSpPr>
            <p:spPr>
              <a:xfrm>
                <a:off x="2848303" y="3760308"/>
                <a:ext cx="756744" cy="758209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 dirty="0">
                    <a:solidFill>
                      <a:srgbClr val="FFFFFF"/>
                    </a:solidFill>
                    <a:latin typeface="Calibri"/>
                  </a:rPr>
                  <a:t>G9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D8DD27D-397C-7E4B-8D63-EC289F297DBE}"/>
                  </a:ext>
                </a:extLst>
              </p:cNvPr>
              <p:cNvCxnSpPr>
                <a:cxnSpLocks/>
                <a:stCxn id="84" idx="0"/>
                <a:endCxn id="82" idx="4"/>
              </p:cNvCxnSpPr>
              <p:nvPr/>
            </p:nvCxnSpPr>
            <p:spPr>
              <a:xfrm flipV="1">
                <a:off x="3226675" y="4518517"/>
                <a:ext cx="0" cy="131141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EEB11BCA-EE36-4649-B09A-84316FD7C690}"/>
                  </a:ext>
                </a:extLst>
              </p:cNvPr>
              <p:cNvCxnSpPr>
                <a:cxnSpLocks/>
                <a:stCxn id="84" idx="0"/>
                <a:endCxn id="81" idx="4"/>
              </p:cNvCxnSpPr>
              <p:nvPr/>
            </p:nvCxnSpPr>
            <p:spPr>
              <a:xfrm flipV="1">
                <a:off x="3226675" y="4518517"/>
                <a:ext cx="896007" cy="131141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64869C03-D4CB-8847-B12A-5AC830CB3689}"/>
                  </a:ext>
                </a:extLst>
              </p:cNvPr>
              <p:cNvCxnSpPr>
                <a:cxnSpLocks/>
                <a:stCxn id="84" idx="0"/>
                <a:endCxn id="80" idx="4"/>
              </p:cNvCxnSpPr>
              <p:nvPr/>
            </p:nvCxnSpPr>
            <p:spPr>
              <a:xfrm flipV="1">
                <a:off x="3226675" y="4518517"/>
                <a:ext cx="1792014" cy="131141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4FBF7966-D70A-734B-B878-D8AC6A6CFB56}"/>
                  </a:ext>
                </a:extLst>
              </p:cNvPr>
              <p:cNvCxnSpPr>
                <a:cxnSpLocks/>
                <a:stCxn id="84" idx="0"/>
                <a:endCxn id="79" idx="4"/>
              </p:cNvCxnSpPr>
              <p:nvPr/>
            </p:nvCxnSpPr>
            <p:spPr>
              <a:xfrm flipV="1">
                <a:off x="3226675" y="4518518"/>
                <a:ext cx="2688021" cy="131141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959A50E-A5BF-894F-88C3-1B2205F7DCB5}"/>
              </a:ext>
            </a:extLst>
          </p:cNvPr>
          <p:cNvGrpSpPr/>
          <p:nvPr/>
        </p:nvGrpSpPr>
        <p:grpSpPr>
          <a:xfrm>
            <a:off x="2420006" y="2513727"/>
            <a:ext cx="5376042" cy="2715969"/>
            <a:chOff x="3226675" y="2208636"/>
            <a:chExt cx="7168056" cy="3621292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D0C1125-EA4B-F74C-AE25-25119B145E9F}"/>
                </a:ext>
              </a:extLst>
            </p:cNvPr>
            <p:cNvCxnSpPr>
              <a:cxnSpLocks/>
              <a:stCxn id="84" idx="0"/>
              <a:endCxn id="67" idx="4"/>
            </p:cNvCxnSpPr>
            <p:nvPr/>
          </p:nvCxnSpPr>
          <p:spPr>
            <a:xfrm flipV="1">
              <a:off x="3226675" y="4503217"/>
              <a:ext cx="3584028" cy="132671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048DA3E-A9C9-874E-92FE-A8FEE620ADC2}"/>
                </a:ext>
              </a:extLst>
            </p:cNvPr>
            <p:cNvCxnSpPr>
              <a:cxnSpLocks/>
              <a:stCxn id="57" idx="4"/>
              <a:endCxn id="79" idx="0"/>
            </p:cNvCxnSpPr>
            <p:nvPr/>
          </p:nvCxnSpPr>
          <p:spPr>
            <a:xfrm flipH="1">
              <a:off x="5914696" y="2208636"/>
              <a:ext cx="4480035" cy="155167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B9A9301-5A71-4C40-88C5-7FC31798F838}"/>
                </a:ext>
              </a:extLst>
            </p:cNvPr>
            <p:cNvCxnSpPr>
              <a:cxnSpLocks/>
              <a:stCxn id="84" idx="0"/>
              <a:endCxn id="66" idx="4"/>
            </p:cNvCxnSpPr>
            <p:nvPr/>
          </p:nvCxnSpPr>
          <p:spPr>
            <a:xfrm flipV="1">
              <a:off x="3226675" y="4503217"/>
              <a:ext cx="4480035" cy="132671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ED02245D-2263-3F4F-92F9-A95A1FE3D3D0}"/>
              </a:ext>
            </a:extLst>
          </p:cNvPr>
          <p:cNvSpPr txBox="1"/>
          <p:nvPr/>
        </p:nvSpPr>
        <p:spPr>
          <a:xfrm>
            <a:off x="520263" y="2678167"/>
            <a:ext cx="40414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Calibri"/>
              </a:rPr>
              <a:t>“Gene Regulatory Network” (GRN)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E6F3A-3E91-1646-88D7-C6000FB7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3C0371AC-265A-D149-83A4-4CDA408BA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7556897" y="5529263"/>
            <a:ext cx="257175" cy="3429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280897-04F6-6749-BF8F-896A697B53E3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524" name="Oval 13">
              <a:extLst>
                <a:ext uri="{FF2B5EF4-FFF2-40B4-BE49-F238E27FC236}">
                  <a16:creationId xmlns:a16="http://schemas.microsoft.com/office/drawing/2014/main" id="{D0F53B40-9D30-4344-81D2-3B814F306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1513" name="Group 19">
            <a:extLst>
              <a:ext uri="{FF2B5EF4-FFF2-40B4-BE49-F238E27FC236}">
                <a16:creationId xmlns:a16="http://schemas.microsoft.com/office/drawing/2014/main" id="{D3BFB2E2-4EF4-5B47-952A-A29C12B60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7556897" y="5529263"/>
            <a:ext cx="257175" cy="3429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3119546-BA21-AC4C-9A71-C4040C9480C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520" name="Oval 21">
              <a:extLst>
                <a:ext uri="{FF2B5EF4-FFF2-40B4-BE49-F238E27FC236}">
                  <a16:creationId xmlns:a16="http://schemas.microsoft.com/office/drawing/2014/main" id="{9CE08008-7363-774C-9CC2-08B4D8AA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0BCB139-4E79-D346-9A37-6A034195081A}"/>
              </a:ext>
            </a:extLst>
          </p:cNvPr>
          <p:cNvSpPr txBox="1">
            <a:spLocks/>
          </p:cNvSpPr>
          <p:nvPr/>
        </p:nvSpPr>
        <p:spPr>
          <a:xfrm>
            <a:off x="0" y="5470922"/>
            <a:ext cx="9261872" cy="8024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35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20000"/>
              </a:lnSpc>
              <a:spcBef>
                <a:spcPts val="750"/>
              </a:spcBef>
              <a:buClr>
                <a:srgbClr val="9645CB">
                  <a:lumMod val="75000"/>
                </a:srgbClr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Genetic regulatory network controlling the development of the body plan of the sea urchin embryo. Davidson et al., Science, 295(5560):1669-1678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A35389-1498-3F47-8B00-6911EBB4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94EB2C-A1F7-C645-841F-09630A8E83C4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>
                <a:defRPr/>
              </a:pPr>
              <a:t>14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B8B6126F-0CFE-544E-B56E-FCB1F41A1F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-7816" t="-23711" r="-54193" b="-2656"/>
          <a:stretch/>
        </p:blipFill>
        <p:spPr>
          <a:xfrm>
            <a:off x="1001314" y="-286288"/>
            <a:ext cx="10672763" cy="6118624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209406-D643-304B-9BF0-66865AAD16CD}"/>
              </a:ext>
            </a:extLst>
          </p:cNvPr>
          <p:cNvSpPr/>
          <p:nvPr/>
        </p:nvSpPr>
        <p:spPr>
          <a:xfrm>
            <a:off x="3302004" y="3244334"/>
            <a:ext cx="2539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0, 6, 23, 11, 19, and 13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4838E-3046-054C-9F4E-DBA3AB660F02}"/>
              </a:ext>
            </a:extLst>
          </p:cNvPr>
          <p:cNvSpPr/>
          <p:nvPr/>
        </p:nvSpPr>
        <p:spPr>
          <a:xfrm>
            <a:off x="3302004" y="3244334"/>
            <a:ext cx="2539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0, 6, 23, 11, 19, and 13</a:t>
            </a:r>
            <a:endParaRPr lang="en-US" dirty="0"/>
          </a:p>
        </p:txBody>
      </p:sp>
    </p:spTree>
  </p:cSld>
  <p:clrMapOvr>
    <a:masterClrMapping/>
  </p:clrMapOvr>
  <p:transition spd="med" advTm="29133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CFB271-1714-6648-B006-AA01ACB8F9D1}"/>
              </a:ext>
            </a:extLst>
          </p:cNvPr>
          <p:cNvGrpSpPr/>
          <p:nvPr/>
        </p:nvGrpSpPr>
        <p:grpSpPr>
          <a:xfrm>
            <a:off x="1841775" y="1387089"/>
            <a:ext cx="5907506" cy="4493795"/>
            <a:chOff x="1812758" y="288758"/>
            <a:chExt cx="7876674" cy="597058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1171885-4DBC-7145-8AE7-21D454BCCF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95"/>
            <a:stretch/>
          </p:blipFill>
          <p:spPr bwMode="auto">
            <a:xfrm>
              <a:off x="1812758" y="288758"/>
              <a:ext cx="7876674" cy="59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116AB8-7CA0-B94D-93D1-594B67CB0CA5}"/>
                </a:ext>
              </a:extLst>
            </p:cNvPr>
            <p:cNvSpPr/>
            <p:nvPr/>
          </p:nvSpPr>
          <p:spPr>
            <a:xfrm>
              <a:off x="1876926" y="385011"/>
              <a:ext cx="385011" cy="433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573FBD-5B69-7446-AABA-1F23C4144D18}"/>
              </a:ext>
            </a:extLst>
          </p:cNvPr>
          <p:cNvGrpSpPr/>
          <p:nvPr/>
        </p:nvGrpSpPr>
        <p:grpSpPr>
          <a:xfrm>
            <a:off x="2875010" y="5991225"/>
            <a:ext cx="3881187" cy="866775"/>
            <a:chOff x="2413000" y="2273300"/>
            <a:chExt cx="7366000" cy="1752600"/>
          </a:xfrm>
        </p:grpSpPr>
        <p:pic>
          <p:nvPicPr>
            <p:cNvPr id="6" name="Picture 5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2C77A4AE-993F-9247-9FF0-595222F17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00" y="2832100"/>
              <a:ext cx="7366000" cy="1193800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1D1A55CF-373A-174F-8960-2691FE2E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0" y="2273300"/>
              <a:ext cx="3644900" cy="55880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ACF3DB7-C105-5F4F-8E77-2F3D9D4B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85" y="199565"/>
            <a:ext cx="609459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GRNs can be reconstructed computationally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68D281-0698-E740-A99D-83FD67BA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9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i="1" dirty="0"/>
              <a:t>Goal: discover the gene regulatory network</a:t>
            </a:r>
          </a:p>
          <a:p>
            <a:r>
              <a:rPr lang="en-US" i="1" dirty="0"/>
              <a:t>Sub-goal: discover the genes regulated by a transcription factor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16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3" grpId="2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gt_genome_24fb_771a70.pdf">
            <a:extLst>
              <a:ext uri="{FF2B5EF4-FFF2-40B4-BE49-F238E27FC236}">
                <a16:creationId xmlns:a16="http://schemas.microsoft.com/office/drawing/2014/main" id="{9A78A9DE-C203-E745-8D48-E520399C4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7" b="-14058"/>
          <a:stretch/>
        </p:blipFill>
        <p:spPr>
          <a:xfrm>
            <a:off x="133804" y="2662177"/>
            <a:ext cx="8888866" cy="7173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Genome-wide assays</a:t>
            </a:r>
          </a:p>
        </p:txBody>
      </p:sp>
      <p:pic>
        <p:nvPicPr>
          <p:cNvPr id="4" name="Picture 3" descr="hgt_genome_24fb_771a7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9"/>
          <a:stretch/>
        </p:blipFill>
        <p:spPr>
          <a:xfrm>
            <a:off x="133804" y="1944780"/>
            <a:ext cx="8888866" cy="7173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993738" y="3851971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w Cen MT"/>
                <a:cs typeface="Tw Cen MT"/>
              </a:rPr>
              <a:t>One experiment per cell type AND PER TF</a:t>
            </a:r>
          </a:p>
          <a:p>
            <a:r>
              <a:rPr lang="en-US" dirty="0">
                <a:solidFill>
                  <a:schemeClr val="tx2"/>
                </a:solidFill>
                <a:latin typeface="Tw Cen MT"/>
                <a:cs typeface="Tw Cen MT"/>
              </a:rPr>
              <a:t>	... tells us which TF might regulate a gene of interest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330" y="2637784"/>
            <a:ext cx="1613647" cy="6006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93738" y="4786033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w Cen MT"/>
                <a:cs typeface="Tw Cen MT"/>
              </a:rPr>
              <a:t>Expensive 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3C86C-B3EC-9A44-9815-D7F9300A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0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i="1" dirty="0"/>
              <a:t>Goal: discover the gene regulatory network</a:t>
            </a:r>
          </a:p>
          <a:p>
            <a:r>
              <a:rPr lang="en-US" i="1" dirty="0"/>
              <a:t>Sub-goal: discover the genes regulated by a transcription factor</a:t>
            </a:r>
          </a:p>
          <a:p>
            <a:r>
              <a:rPr lang="en-US" i="1" dirty="0"/>
              <a:t>… by DNA sequence analysis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18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640398"/>
      </p:ext>
    </p:extLst>
  </p:cSld>
  <p:clrMapOvr>
    <a:masterClrMapping/>
  </p:clrMapOvr>
  <p:transition advTm="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regulatory network is encoded in the DNA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0526" y="5490859"/>
            <a:ext cx="3485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It should be possible to predict where transcription factors bind, by reading the DNA sequence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19</a:t>
            </a:fld>
            <a:endParaRPr lang="en-US" dirty="0">
              <a:latin typeface="Tw Cen MT"/>
              <a:cs typeface="Tw Cen MT"/>
            </a:endParaRPr>
          </a:p>
        </p:txBody>
      </p:sp>
      <p:grpSp>
        <p:nvGrpSpPr>
          <p:cNvPr id="17" name="Group 64">
            <a:extLst>
              <a:ext uri="{FF2B5EF4-FFF2-40B4-BE49-F238E27FC236}">
                <a16:creationId xmlns:a16="http://schemas.microsoft.com/office/drawing/2014/main" id="{DF26034F-3276-8846-AA9A-58386B128EE3}"/>
              </a:ext>
            </a:extLst>
          </p:cNvPr>
          <p:cNvGrpSpPr/>
          <p:nvPr/>
        </p:nvGrpSpPr>
        <p:grpSpPr>
          <a:xfrm>
            <a:off x="2698670" y="2434821"/>
            <a:ext cx="2459808" cy="2255921"/>
            <a:chOff x="5792550" y="3386532"/>
            <a:chExt cx="2765746" cy="3007895"/>
          </a:xfrm>
        </p:grpSpPr>
        <p:sp>
          <p:nvSpPr>
            <p:cNvPr id="18" name="Round Diagonal Corner Rectangle 17">
              <a:extLst>
                <a:ext uri="{FF2B5EF4-FFF2-40B4-BE49-F238E27FC236}">
                  <a16:creationId xmlns:a16="http://schemas.microsoft.com/office/drawing/2014/main" id="{2E0985AF-FB00-574C-8010-3D8DD9AB1675}"/>
                </a:ext>
              </a:extLst>
            </p:cNvPr>
            <p:cNvSpPr/>
            <p:nvPr/>
          </p:nvSpPr>
          <p:spPr>
            <a:xfrm>
              <a:off x="5792550" y="3386532"/>
              <a:ext cx="2765746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19" name="Group 63">
              <a:extLst>
                <a:ext uri="{FF2B5EF4-FFF2-40B4-BE49-F238E27FC236}">
                  <a16:creationId xmlns:a16="http://schemas.microsoft.com/office/drawing/2014/main" id="{6AAAB0A8-374F-E247-B877-365D211168B1}"/>
                </a:ext>
              </a:extLst>
            </p:cNvPr>
            <p:cNvGrpSpPr/>
            <p:nvPr/>
          </p:nvGrpSpPr>
          <p:grpSpPr>
            <a:xfrm>
              <a:off x="6677190" y="3546954"/>
              <a:ext cx="1712409" cy="1746071"/>
              <a:chOff x="6677190" y="3546954"/>
              <a:chExt cx="1712409" cy="1746071"/>
            </a:xfrm>
          </p:grpSpPr>
          <p:sp>
            <p:nvSpPr>
              <p:cNvPr id="20" name="Can 19">
                <a:extLst>
                  <a:ext uri="{FF2B5EF4-FFF2-40B4-BE49-F238E27FC236}">
                    <a16:creationId xmlns:a16="http://schemas.microsoft.com/office/drawing/2014/main" id="{6A04779E-194D-B24F-A8CA-D2BCB081139E}"/>
                  </a:ext>
                </a:extLst>
              </p:cNvPr>
              <p:cNvSpPr/>
              <p:nvPr/>
            </p:nvSpPr>
            <p:spPr>
              <a:xfrm rot="16200000">
                <a:off x="7411954" y="3356462"/>
                <a:ext cx="253996" cy="1530684"/>
              </a:xfrm>
              <a:prstGeom prst="can">
                <a:avLst>
                  <a:gd name="adj" fmla="val 62500"/>
                </a:avLst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048F1AF-61A0-874F-9E99-064BBC201DD4}"/>
                  </a:ext>
                </a:extLst>
              </p:cNvPr>
              <p:cNvSpPr/>
              <p:nvPr/>
            </p:nvSpPr>
            <p:spPr>
              <a:xfrm>
                <a:off x="6967452" y="3546954"/>
                <a:ext cx="360948" cy="43448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22" name="Group 62">
                <a:extLst>
                  <a:ext uri="{FF2B5EF4-FFF2-40B4-BE49-F238E27FC236}">
                    <a16:creationId xmlns:a16="http://schemas.microsoft.com/office/drawing/2014/main" id="{6E739A99-9DA5-B24E-8E13-1F65484A2C46}"/>
                  </a:ext>
                </a:extLst>
              </p:cNvPr>
              <p:cNvGrpSpPr/>
              <p:nvPr/>
            </p:nvGrpSpPr>
            <p:grpSpPr>
              <a:xfrm>
                <a:off x="6677190" y="4366273"/>
                <a:ext cx="1712409" cy="926752"/>
                <a:chOff x="6677190" y="4366273"/>
                <a:chExt cx="1712409" cy="926752"/>
              </a:xfrm>
            </p:grpSpPr>
            <p:pic>
              <p:nvPicPr>
                <p:cNvPr id="23" name="Picture 22" descr="reactions.crop.jpg">
                  <a:extLst>
                    <a:ext uri="{FF2B5EF4-FFF2-40B4-BE49-F238E27FC236}">
                      <a16:creationId xmlns:a16="http://schemas.microsoft.com/office/drawing/2014/main" id="{3EBD8B8C-EF4F-4E44-AC0C-CBE18902E5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6240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4" name="Picture 23" descr="reactions.crop.jpg">
                  <a:extLst>
                    <a:ext uri="{FF2B5EF4-FFF2-40B4-BE49-F238E27FC236}">
                      <a16:creationId xmlns:a16="http://schemas.microsoft.com/office/drawing/2014/main" id="{FE1D73FB-C76A-214A-B234-BD76E32BFB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1843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reactions.crop.jpg">
                  <a:extLst>
                    <a:ext uri="{FF2B5EF4-FFF2-40B4-BE49-F238E27FC236}">
                      <a16:creationId xmlns:a16="http://schemas.microsoft.com/office/drawing/2014/main" id="{7B057939-81AD-B041-B810-73B6A6AB56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7446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reactions.crop.jpg">
                  <a:extLst>
                    <a:ext uri="{FF2B5EF4-FFF2-40B4-BE49-F238E27FC236}">
                      <a16:creationId xmlns:a16="http://schemas.microsoft.com/office/drawing/2014/main" id="{F6521480-E03C-A543-9807-486D6424BE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52460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reactions.crop.jpg">
                  <a:extLst>
                    <a:ext uri="{FF2B5EF4-FFF2-40B4-BE49-F238E27FC236}">
                      <a16:creationId xmlns:a16="http://schemas.microsoft.com/office/drawing/2014/main" id="{E9092936-3512-024B-8727-AB3A8A64E3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6775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reactions.crop.jpg">
                  <a:extLst>
                    <a:ext uri="{FF2B5EF4-FFF2-40B4-BE49-F238E27FC236}">
                      <a16:creationId xmlns:a16="http://schemas.microsoft.com/office/drawing/2014/main" id="{2E74D247-AB40-F341-8C2E-5C8DD22858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2378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9" name="Picture 28" descr="reactions.crop.jpg">
                  <a:extLst>
                    <a:ext uri="{FF2B5EF4-FFF2-40B4-BE49-F238E27FC236}">
                      <a16:creationId xmlns:a16="http://schemas.microsoft.com/office/drawing/2014/main" id="{E122D144-602B-8C43-B905-76FCF0C171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7981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reactions.crop.jpg">
                  <a:extLst>
                    <a:ext uri="{FF2B5EF4-FFF2-40B4-BE49-F238E27FC236}">
                      <a16:creationId xmlns:a16="http://schemas.microsoft.com/office/drawing/2014/main" id="{BCEC66F5-6FD3-0F41-B8D7-10CC7719A5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57812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reactions.crop.jpg">
                  <a:extLst>
                    <a:ext uri="{FF2B5EF4-FFF2-40B4-BE49-F238E27FC236}">
                      <a16:creationId xmlns:a16="http://schemas.microsoft.com/office/drawing/2014/main" id="{993A9B9F-4B3B-E242-BBF7-4DB804ACB0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8112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reactions.crop.jpg">
                  <a:extLst>
                    <a:ext uri="{FF2B5EF4-FFF2-40B4-BE49-F238E27FC236}">
                      <a16:creationId xmlns:a16="http://schemas.microsoft.com/office/drawing/2014/main" id="{FEEFADD2-55C0-C949-93FD-D758CBE3A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3715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reactions.crop.jpg">
                  <a:extLst>
                    <a:ext uri="{FF2B5EF4-FFF2-40B4-BE49-F238E27FC236}">
                      <a16:creationId xmlns:a16="http://schemas.microsoft.com/office/drawing/2014/main" id="{623CAEC5-B76C-7840-9702-D7D5A69D4C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9318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4" name="Picture 33" descr="reactions.crop.jpg">
                  <a:extLst>
                    <a:ext uri="{FF2B5EF4-FFF2-40B4-BE49-F238E27FC236}">
                      <a16:creationId xmlns:a16="http://schemas.microsoft.com/office/drawing/2014/main" id="{A78944E0-3880-504A-ADBB-0F1A56D042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71180" y="4974606"/>
                  <a:ext cx="333208" cy="3036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5" name="Group 60">
            <a:extLst>
              <a:ext uri="{FF2B5EF4-FFF2-40B4-BE49-F238E27FC236}">
                <a16:creationId xmlns:a16="http://schemas.microsoft.com/office/drawing/2014/main" id="{BD981226-7411-2548-9B36-1E685598E23C}"/>
              </a:ext>
            </a:extLst>
          </p:cNvPr>
          <p:cNvGrpSpPr/>
          <p:nvPr/>
        </p:nvGrpSpPr>
        <p:grpSpPr>
          <a:xfrm>
            <a:off x="3743653" y="3879474"/>
            <a:ext cx="1282291" cy="689052"/>
            <a:chOff x="6671862" y="5312737"/>
            <a:chExt cx="1709721" cy="918736"/>
          </a:xfrm>
        </p:grpSpPr>
        <p:pic>
          <p:nvPicPr>
            <p:cNvPr id="36" name="Picture 35" descr="reactions.crop.jpg">
              <a:extLst>
                <a:ext uri="{FF2B5EF4-FFF2-40B4-BE49-F238E27FC236}">
                  <a16:creationId xmlns:a16="http://schemas.microsoft.com/office/drawing/2014/main" id="{E59C195A-FD8B-AF41-BFCD-70A849CF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73105" y="5327526"/>
              <a:ext cx="333208" cy="303630"/>
            </a:xfrm>
            <a:prstGeom prst="rect">
              <a:avLst/>
            </a:prstGeom>
          </p:spPr>
        </p:pic>
        <p:pic>
          <p:nvPicPr>
            <p:cNvPr id="37" name="Picture 36" descr="reactions.crop.jpg">
              <a:extLst>
                <a:ext uri="{FF2B5EF4-FFF2-40B4-BE49-F238E27FC236}">
                  <a16:creationId xmlns:a16="http://schemas.microsoft.com/office/drawing/2014/main" id="{5879B057-6C2C-3842-B470-2C0EF523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29135" y="5327526"/>
              <a:ext cx="333208" cy="303630"/>
            </a:xfrm>
            <a:prstGeom prst="rect">
              <a:avLst/>
            </a:prstGeom>
          </p:spPr>
        </p:pic>
        <p:pic>
          <p:nvPicPr>
            <p:cNvPr id="38" name="Picture 37" descr="reactions.crop.jpg">
              <a:extLst>
                <a:ext uri="{FF2B5EF4-FFF2-40B4-BE49-F238E27FC236}">
                  <a16:creationId xmlns:a16="http://schemas.microsoft.com/office/drawing/2014/main" id="{FB9A94B3-F0A9-0B45-BB5B-E5EA8F1A1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85165" y="5327526"/>
              <a:ext cx="333208" cy="303630"/>
            </a:xfrm>
            <a:prstGeom prst="rect">
              <a:avLst/>
            </a:prstGeom>
          </p:spPr>
        </p:pic>
        <p:pic>
          <p:nvPicPr>
            <p:cNvPr id="39" name="Picture 38" descr="reactions.crop.jpg">
              <a:extLst>
                <a:ext uri="{FF2B5EF4-FFF2-40B4-BE49-F238E27FC236}">
                  <a16:creationId xmlns:a16="http://schemas.microsoft.com/office/drawing/2014/main" id="{5E4F276D-D48F-0C4E-8D10-258A8497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63164" y="5327526"/>
              <a:ext cx="333208" cy="303630"/>
            </a:xfrm>
            <a:prstGeom prst="rect">
              <a:avLst/>
            </a:prstGeom>
          </p:spPr>
        </p:pic>
        <p:pic>
          <p:nvPicPr>
            <p:cNvPr id="40" name="Picture 39" descr="reactions.crop.jpg">
              <a:extLst>
                <a:ext uri="{FF2B5EF4-FFF2-40B4-BE49-F238E27FC236}">
                  <a16:creationId xmlns:a16="http://schemas.microsoft.com/office/drawing/2014/main" id="{E35027A9-2AF0-8048-B6B1-ADF602B0B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65089" y="5640342"/>
              <a:ext cx="333208" cy="303630"/>
            </a:xfrm>
            <a:prstGeom prst="rect">
              <a:avLst/>
            </a:prstGeom>
          </p:spPr>
        </p:pic>
        <p:pic>
          <p:nvPicPr>
            <p:cNvPr id="41" name="Picture 40" descr="reactions.crop.jpg">
              <a:extLst>
                <a:ext uri="{FF2B5EF4-FFF2-40B4-BE49-F238E27FC236}">
                  <a16:creationId xmlns:a16="http://schemas.microsoft.com/office/drawing/2014/main" id="{A925A311-252C-8A4C-8C4D-2BE336BF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21119" y="5640342"/>
              <a:ext cx="333208" cy="303630"/>
            </a:xfrm>
            <a:prstGeom prst="rect">
              <a:avLst/>
            </a:prstGeom>
          </p:spPr>
        </p:pic>
        <p:pic>
          <p:nvPicPr>
            <p:cNvPr id="42" name="Picture 41" descr="reactions.crop.jpg">
              <a:extLst>
                <a:ext uri="{FF2B5EF4-FFF2-40B4-BE49-F238E27FC236}">
                  <a16:creationId xmlns:a16="http://schemas.microsoft.com/office/drawing/2014/main" id="{AA372332-5429-A34A-9C72-FC3014A5A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77149" y="5640342"/>
              <a:ext cx="333208" cy="303630"/>
            </a:xfrm>
            <a:prstGeom prst="rect">
              <a:avLst/>
            </a:prstGeom>
          </p:spPr>
        </p:pic>
        <p:pic>
          <p:nvPicPr>
            <p:cNvPr id="43" name="Picture 42" descr="reactions.crop.jpg">
              <a:extLst>
                <a:ext uri="{FF2B5EF4-FFF2-40B4-BE49-F238E27FC236}">
                  <a16:creationId xmlns:a16="http://schemas.microsoft.com/office/drawing/2014/main" id="{45C1B593-C2BF-F943-8565-3BBBEB65C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55148" y="5640342"/>
              <a:ext cx="333208" cy="303630"/>
            </a:xfrm>
            <a:prstGeom prst="rect">
              <a:avLst/>
            </a:prstGeom>
          </p:spPr>
        </p:pic>
        <p:pic>
          <p:nvPicPr>
            <p:cNvPr id="44" name="Picture 43" descr="reactions.crop.jpg">
              <a:extLst>
                <a:ext uri="{FF2B5EF4-FFF2-40B4-BE49-F238E27FC236}">
                  <a16:creationId xmlns:a16="http://schemas.microsoft.com/office/drawing/2014/main" id="{6C705B7D-53BF-4847-99FA-6A2B5555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57073" y="5913054"/>
              <a:ext cx="333208" cy="303630"/>
            </a:xfrm>
            <a:prstGeom prst="rect">
              <a:avLst/>
            </a:prstGeom>
          </p:spPr>
        </p:pic>
        <p:pic>
          <p:nvPicPr>
            <p:cNvPr id="45" name="Picture 44" descr="reactions.crop.jpg">
              <a:extLst>
                <a:ext uri="{FF2B5EF4-FFF2-40B4-BE49-F238E27FC236}">
                  <a16:creationId xmlns:a16="http://schemas.microsoft.com/office/drawing/2014/main" id="{26B2C5A3-7EA8-3745-B203-33AD4C2A7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13103" y="5913054"/>
              <a:ext cx="333208" cy="303630"/>
            </a:xfrm>
            <a:prstGeom prst="rect">
              <a:avLst/>
            </a:prstGeom>
          </p:spPr>
        </p:pic>
        <p:pic>
          <p:nvPicPr>
            <p:cNvPr id="46" name="Picture 45" descr="reactions.crop.jpg">
              <a:extLst>
                <a:ext uri="{FF2B5EF4-FFF2-40B4-BE49-F238E27FC236}">
                  <a16:creationId xmlns:a16="http://schemas.microsoft.com/office/drawing/2014/main" id="{81F0DFAD-6D62-E941-AB32-D39D5D93D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69133" y="5913054"/>
              <a:ext cx="333208" cy="303630"/>
            </a:xfrm>
            <a:prstGeom prst="rect">
              <a:avLst/>
            </a:prstGeom>
          </p:spPr>
        </p:pic>
        <p:pic>
          <p:nvPicPr>
            <p:cNvPr id="47" name="Picture 46" descr="reactions.crop.jpg">
              <a:extLst>
                <a:ext uri="{FF2B5EF4-FFF2-40B4-BE49-F238E27FC236}">
                  <a16:creationId xmlns:a16="http://schemas.microsoft.com/office/drawing/2014/main" id="{8AF1D835-1ED6-7249-BA17-1423DB3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47132" y="5913054"/>
              <a:ext cx="333208" cy="303630"/>
            </a:xfrm>
            <a:prstGeom prst="rect">
              <a:avLst/>
            </a:prstGeom>
          </p:spPr>
        </p:pic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89D987FA-2DF6-A04F-A674-D021D3DC4188}"/>
              </a:ext>
            </a:extLst>
          </p:cNvPr>
          <p:cNvSpPr/>
          <p:nvPr/>
        </p:nvSpPr>
        <p:spPr>
          <a:xfrm>
            <a:off x="3124704" y="2693996"/>
            <a:ext cx="456031" cy="217981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latin typeface="Calibri"/>
              </a:rPr>
              <a:t>TF1</a:t>
            </a:r>
          </a:p>
        </p:txBody>
      </p:sp>
      <p:sp>
        <p:nvSpPr>
          <p:cNvPr id="49" name="Can 48">
            <a:extLst>
              <a:ext uri="{FF2B5EF4-FFF2-40B4-BE49-F238E27FC236}">
                <a16:creationId xmlns:a16="http://schemas.microsoft.com/office/drawing/2014/main" id="{72C06C73-5580-064C-B2D0-0E92E32F8865}"/>
              </a:ext>
            </a:extLst>
          </p:cNvPr>
          <p:cNvSpPr/>
          <p:nvPr/>
        </p:nvSpPr>
        <p:spPr>
          <a:xfrm rot="16200000">
            <a:off x="3370515" y="2526363"/>
            <a:ext cx="190499" cy="920844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50" name="Group 11">
            <a:extLst>
              <a:ext uri="{FF2B5EF4-FFF2-40B4-BE49-F238E27FC236}">
                <a16:creationId xmlns:a16="http://schemas.microsoft.com/office/drawing/2014/main" id="{0F4E8E5D-ECB1-254A-B7C0-0789A5770CFB}"/>
              </a:ext>
            </a:extLst>
          </p:cNvPr>
          <p:cNvGrpSpPr/>
          <p:nvPr/>
        </p:nvGrpSpPr>
        <p:grpSpPr>
          <a:xfrm>
            <a:off x="2833317" y="3090099"/>
            <a:ext cx="993183" cy="943844"/>
            <a:chOff x="2345533" y="4265087"/>
            <a:chExt cx="1947091" cy="2110228"/>
          </a:xfrm>
        </p:grpSpPr>
        <p:sp>
          <p:nvSpPr>
            <p:cNvPr id="51" name="Trapezoid 50">
              <a:extLst>
                <a:ext uri="{FF2B5EF4-FFF2-40B4-BE49-F238E27FC236}">
                  <a16:creationId xmlns:a16="http://schemas.microsoft.com/office/drawing/2014/main" id="{123567DF-B36F-854E-A367-FE369F8020FA}"/>
                </a:ext>
              </a:extLst>
            </p:cNvPr>
            <p:cNvSpPr/>
            <p:nvPr/>
          </p:nvSpPr>
          <p:spPr>
            <a:xfrm>
              <a:off x="2345533" y="4265087"/>
              <a:ext cx="1947091" cy="1462332"/>
            </a:xfrm>
            <a:prstGeom prst="trapezoid">
              <a:avLst>
                <a:gd name="adj" fmla="val 6573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1112E1-30BA-2645-934D-1D60ED7D9F23}"/>
                </a:ext>
              </a:extLst>
            </p:cNvPr>
            <p:cNvSpPr/>
            <p:nvPr/>
          </p:nvSpPr>
          <p:spPr>
            <a:xfrm>
              <a:off x="2345533" y="5727418"/>
              <a:ext cx="1947091" cy="6478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pPr algn="ctr" defTabSz="685800"/>
              <a:r>
                <a:rPr lang="en-US" sz="1500" dirty="0">
                  <a:solidFill>
                    <a:srgbClr val="FFFFFF"/>
                  </a:solidFill>
                  <a:latin typeface="Calibri"/>
                </a:rPr>
                <a:t>TCTAATTG</a:t>
              </a:r>
              <a:endParaRPr lang="en-US" sz="750" dirty="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94FE-166F-D74D-99FD-FBA79A63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93" y="2931914"/>
            <a:ext cx="7994333" cy="994172"/>
          </a:xfrm>
        </p:spPr>
        <p:txBody>
          <a:bodyPr/>
          <a:lstStyle/>
          <a:p>
            <a:r>
              <a:rPr lang="en-US" dirty="0"/>
              <a:t>The importance of gene regulation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DE85B-0275-D744-AD03-608E3476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50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91322"/>
            <a:ext cx="8153400" cy="990600"/>
          </a:xfrm>
        </p:spPr>
        <p:txBody>
          <a:bodyPr/>
          <a:lstStyle/>
          <a:p>
            <a:r>
              <a:rPr lang="en-US" dirty="0"/>
              <a:t>Motifs and DNA sequence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63065-8B7D-9E4A-8B83-C6830CA0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TF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Step 1. Determine the binding specificity of a TF</a:t>
            </a:r>
          </a:p>
          <a:p>
            <a:endParaRPr lang="en-US" dirty="0"/>
          </a:p>
          <a:p>
            <a:r>
              <a:rPr lang="en-US" dirty="0"/>
              <a:t>Step 2. Find motif matches in DNA</a:t>
            </a:r>
          </a:p>
          <a:p>
            <a:endParaRPr lang="en-US" dirty="0"/>
          </a:p>
          <a:p>
            <a:r>
              <a:rPr lang="en-US" dirty="0"/>
              <a:t>Step 3. Designate nearby genes as TF targets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21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1. Determine the binding specificity of a TF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4200" y="2461419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ACCCGTT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24200" y="27503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ACCGGTT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24200" y="30551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ACAGGAT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4200" y="33599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ACCGGTT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24200" y="36647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Courier New" charset="0"/>
              </a:rPr>
              <a:t>ACATGAT</a:t>
            </a:r>
          </a:p>
        </p:txBody>
      </p:sp>
      <p:graphicFrame>
        <p:nvGraphicFramePr>
          <p:cNvPr id="10" name="Group 22"/>
          <p:cNvGraphicFramePr>
            <a:graphicFrameLocks noGrp="1"/>
          </p:cNvGraphicFramePr>
          <p:nvPr/>
        </p:nvGraphicFramePr>
        <p:xfrm>
          <a:off x="3200400" y="4229894"/>
          <a:ext cx="2057400" cy="1295400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6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1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75" descr="motif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695" y="4184417"/>
            <a:ext cx="1819835" cy="20583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90601" y="3664744"/>
            <a:ext cx="162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“MOTIF”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22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SELEX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121" y="54941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http://altair.sci.hokudai.ac.jp/g6/Projects/Selex-e.html</a:t>
            </a:r>
          </a:p>
        </p:txBody>
      </p:sp>
      <p:grpSp>
        <p:nvGrpSpPr>
          <p:cNvPr id="7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TAACCCGTTC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GTACCGGTTG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ACACAGGATT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 AACCGGTTA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GGACATGAT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C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T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A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ACATGAT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9" y="2324834"/>
            <a:ext cx="3463666" cy="31275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EB891-E116-9C41-AAA6-C5347710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Protein binding microarrays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651" y="60778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bfg.oxfordjournals.org</a:t>
            </a:r>
            <a:r>
              <a:rPr lang="en-US" sz="1200" dirty="0">
                <a:solidFill>
                  <a:srgbClr val="FFFFFF"/>
                </a:solidFill>
              </a:rPr>
              <a:t>/content/9/5-6/362/F2.large.jpg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TAACCCGTTC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GTACCGGTTG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ACACAGGATT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 AACCGGTTA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GGACATGAT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C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T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A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>
                  <a:solidFill>
                    <a:srgbClr val="E67CBD"/>
                  </a:solidFill>
                  <a:latin typeface="Courier New" charset="0"/>
                </a:rPr>
                <a:t>ACATGAT</a:t>
              </a:r>
            </a:p>
          </p:txBody>
        </p:sp>
      </p:grpSp>
      <p:pic>
        <p:nvPicPr>
          <p:cNvPr id="7" name="Picture 6" descr="F2.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r="4416" b="45537"/>
          <a:stretch/>
        </p:blipFill>
        <p:spPr>
          <a:xfrm>
            <a:off x="1707287" y="2227932"/>
            <a:ext cx="2625654" cy="373504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BD442B-1A8C-8B42-800D-4516F30B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71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Motif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JASPAR: http://</a:t>
            </a:r>
            <a:r>
              <a:rPr lang="en-US" dirty="0" err="1"/>
              <a:t>jaspar.genereg.net</a:t>
            </a:r>
            <a:r>
              <a:rPr lang="en-US" dirty="0"/>
              <a:t>/</a:t>
            </a:r>
          </a:p>
        </p:txBody>
      </p:sp>
      <p:pic>
        <p:nvPicPr>
          <p:cNvPr id="5" name="Picture 4" descr="Screen shot 2010-11-06 at 9.08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559"/>
            <a:ext cx="9144000" cy="45644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81DAA-3B67-EC44-B94D-461E3A16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Motif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927" y="1720512"/>
            <a:ext cx="8429121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TRANSFAC</a:t>
            </a:r>
          </a:p>
          <a:p>
            <a:pPr lvl="1"/>
            <a:r>
              <a:rPr lang="en-US" dirty="0"/>
              <a:t>Public version and License version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Cis-BP </a:t>
            </a:r>
            <a:r>
              <a:rPr lang="en-US" dirty="0">
                <a:hlinkClick r:id="rId2"/>
              </a:rPr>
              <a:t>http://cisbp.ccbr.utoronto.ca/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Experimentally determined as well as computationally inferred motifs</a:t>
            </a:r>
          </a:p>
          <a:p>
            <a:pPr lvl="1"/>
            <a:endParaRPr lang="en-US" dirty="0"/>
          </a:p>
          <a:p>
            <a:r>
              <a:rPr lang="en-US" dirty="0" err="1"/>
              <a:t>Hocomoco</a:t>
            </a:r>
            <a:r>
              <a:rPr lang="en-US" dirty="0"/>
              <a:t>: http://hocomoco.autosome.ru/</a:t>
            </a:r>
          </a:p>
          <a:p>
            <a:pPr lvl="1"/>
            <a:r>
              <a:rPr lang="en-US" dirty="0"/>
              <a:t>Human and mouse motifs</a:t>
            </a:r>
          </a:p>
          <a:p>
            <a:pPr lvl="1"/>
            <a:endParaRPr lang="en-US" dirty="0"/>
          </a:p>
          <a:p>
            <a:r>
              <a:rPr lang="en-US" dirty="0" err="1"/>
              <a:t>UniProbe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http://thebrain.bwh.harvard.edu/uniprobe/</a:t>
            </a:r>
            <a:endParaRPr lang="en-US" dirty="0"/>
          </a:p>
          <a:p>
            <a:pPr lvl="1"/>
            <a:r>
              <a:rPr lang="en-US" dirty="0"/>
              <a:t>variety of organisms, mostly mouse and human</a:t>
            </a:r>
          </a:p>
          <a:p>
            <a:pPr lvl="1"/>
            <a:endParaRPr lang="en-US" dirty="0"/>
          </a:p>
          <a:p>
            <a:r>
              <a:rPr lang="en-US" dirty="0"/>
              <a:t>Fly Factor Survey: </a:t>
            </a:r>
            <a:r>
              <a:rPr lang="en-US" dirty="0">
                <a:hlinkClick r:id="rId4"/>
              </a:rPr>
              <a:t>http://pgfe.umassmed.edu/TFDBS/</a:t>
            </a:r>
            <a:endParaRPr lang="en-US" dirty="0"/>
          </a:p>
          <a:p>
            <a:pPr lvl="1"/>
            <a:r>
              <a:rPr lang="en-US" dirty="0"/>
              <a:t>Drosophila specific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EE00B-ABA2-5F40-A595-2BFEC41D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28600"/>
            <a:ext cx="8153400" cy="820995"/>
          </a:xfrm>
        </p:spPr>
        <p:txBody>
          <a:bodyPr/>
          <a:lstStyle/>
          <a:p>
            <a:r>
              <a:rPr lang="en-US" sz="4000" dirty="0"/>
              <a:t>Step 2. Finding motif matches in DNA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752600"/>
            <a:ext cx="8839200" cy="4343400"/>
          </a:xfrm>
        </p:spPr>
        <p:txBody>
          <a:bodyPr>
            <a:normAutofit/>
          </a:bodyPr>
          <a:lstStyle/>
          <a:p>
            <a:r>
              <a:rPr lang="en-US" dirty="0"/>
              <a:t>Basic idea: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0">
              <a:buClr>
                <a:srgbClr val="790A14"/>
              </a:buClr>
            </a:pPr>
            <a:endParaRPr lang="en-US" dirty="0"/>
          </a:p>
          <a:p>
            <a:pPr lvl="0">
              <a:buClr>
                <a:srgbClr val="790A14"/>
              </a:buClr>
            </a:pPr>
            <a:r>
              <a:rPr lang="en-US" dirty="0"/>
              <a:t>To score a single site </a:t>
            </a:r>
            <a:r>
              <a:rPr lang="en-US" b="1" i="1" dirty="0" err="1"/>
              <a:t>s</a:t>
            </a:r>
            <a:r>
              <a:rPr lang="en-US" i="1" dirty="0"/>
              <a:t> </a:t>
            </a:r>
            <a:r>
              <a:rPr lang="en-US" dirty="0"/>
              <a:t>for match to a motif </a:t>
            </a:r>
            <a:r>
              <a:rPr lang="en-US" b="1" i="1" dirty="0"/>
              <a:t>W</a:t>
            </a:r>
            <a:r>
              <a:rPr lang="en-US" dirty="0"/>
              <a:t>, we use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27</a:t>
            </a:fld>
            <a:endParaRPr lang="en-US" dirty="0">
              <a:latin typeface="Tw Cen MT"/>
              <a:cs typeface="Tw Cen MT"/>
            </a:endParaRP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656765" y="5076764"/>
          <a:ext cx="23368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800" imgH="165100" progId="Equation.3">
                  <p:embed/>
                </p:oleObj>
              </mc:Choice>
              <mc:Fallback>
                <p:oleObj name="Equation" r:id="rId4" imgW="558800" imgH="165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6765" y="5076764"/>
                        <a:ext cx="2336800" cy="69056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DF1450D-644F-1A40-885C-413BA01DCFAE}"/>
              </a:ext>
            </a:extLst>
          </p:cNvPr>
          <p:cNvGrpSpPr/>
          <p:nvPr/>
        </p:nvGrpSpPr>
        <p:grpSpPr>
          <a:xfrm>
            <a:off x="1225550" y="2121533"/>
            <a:ext cx="6530045" cy="2058352"/>
            <a:chOff x="1225550" y="2121533"/>
            <a:chExt cx="6530045" cy="2058352"/>
          </a:xfrm>
        </p:grpSpPr>
        <p:pic>
          <p:nvPicPr>
            <p:cNvPr id="11" name="Picture 175" descr="motiflogo">
              <a:extLst>
                <a:ext uri="{FF2B5EF4-FFF2-40B4-BE49-F238E27FC236}">
                  <a16:creationId xmlns:a16="http://schemas.microsoft.com/office/drawing/2014/main" id="{70C60BB1-3858-DB45-8F49-C25CA572E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89938" y="2121533"/>
              <a:ext cx="1819835" cy="2058352"/>
            </a:xfrm>
            <a:prstGeom prst="rect">
              <a:avLst/>
            </a:prstGeom>
            <a:noFill/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7F84CD-6333-E744-92F7-9CA72093E61D}"/>
                </a:ext>
              </a:extLst>
            </p:cNvPr>
            <p:cNvGrpSpPr/>
            <p:nvPr/>
          </p:nvGrpSpPr>
          <p:grpSpPr>
            <a:xfrm>
              <a:off x="1225550" y="2812377"/>
              <a:ext cx="6530045" cy="712315"/>
              <a:chOff x="1225550" y="2812377"/>
              <a:chExt cx="6530045" cy="712315"/>
            </a:xfrm>
          </p:grpSpPr>
          <p:grpSp>
            <p:nvGrpSpPr>
              <p:cNvPr id="2" name="Group 4"/>
              <p:cNvGrpSpPr>
                <a:grpSpLocks/>
              </p:cNvGrpSpPr>
              <p:nvPr/>
            </p:nvGrpSpPr>
            <p:grpSpPr bwMode="auto">
              <a:xfrm>
                <a:off x="1225550" y="2842820"/>
                <a:ext cx="5335592" cy="369888"/>
                <a:chOff x="672" y="3072"/>
                <a:chExt cx="3361" cy="233"/>
              </a:xfrm>
            </p:grpSpPr>
            <p:sp>
              <p:nvSpPr>
                <p:cNvPr id="33895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72" y="3072"/>
                  <a:ext cx="48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solidFill>
                        <a:srgbClr val="F2E2AB"/>
                      </a:solidFill>
                    </a:rPr>
                    <a:t>Motif:</a:t>
                  </a:r>
                  <a:endParaRPr lang="en-US" dirty="0">
                    <a:solidFill>
                      <a:srgbClr val="F2E2AB"/>
                    </a:solidFill>
                  </a:endParaRPr>
                </a:p>
              </p:txBody>
            </p:sp>
            <p:sp>
              <p:nvSpPr>
                <p:cNvPr id="33895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480" y="3072"/>
                  <a:ext cx="553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>
                      <a:solidFill>
                        <a:srgbClr val="F2E2AB"/>
                      </a:solidFill>
                    </a:rPr>
                    <a:t>Match:</a:t>
                  </a:r>
                  <a:endParaRPr lang="en-US" sz="1800" dirty="0">
                    <a:solidFill>
                      <a:srgbClr val="F2E2AB"/>
                    </a:solidFill>
                    <a:latin typeface="Courier" pitchFamily="2" charset="0"/>
                  </a:endParaRPr>
                </a:p>
              </p:txBody>
            </p:sp>
          </p:grpSp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4993565" y="3150709"/>
                <a:ext cx="16081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 err="1">
                    <a:solidFill>
                      <a:srgbClr val="F2E2AB"/>
                    </a:solidFill>
                  </a:rPr>
                  <a:t>Apprx</a:t>
                </a:r>
                <a:r>
                  <a:rPr lang="en-US" sz="1800" dirty="0">
                    <a:solidFill>
                      <a:srgbClr val="F2E2AB"/>
                    </a:solidFill>
                  </a:rPr>
                  <a:t>. Match</a:t>
                </a:r>
                <a:r>
                  <a:rPr lang="en-US" dirty="0">
                    <a:solidFill>
                      <a:srgbClr val="F2E2AB"/>
                    </a:solidFill>
                  </a:rPr>
                  <a:t>:</a:t>
                </a:r>
                <a:endParaRPr lang="en-US" sz="1800" dirty="0">
                  <a:solidFill>
                    <a:srgbClr val="F2E2AB"/>
                  </a:solidFill>
                  <a:latin typeface="Courier" pitchFamily="2" charset="0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4ACDC4-0F1D-9848-AE33-03EB0C556F89}"/>
                  </a:ext>
                </a:extLst>
              </p:cNvPr>
              <p:cNvSpPr/>
              <p:nvPr/>
            </p:nvSpPr>
            <p:spPr>
              <a:xfrm>
                <a:off x="6481151" y="2812377"/>
                <a:ext cx="126188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2E2AB"/>
                    </a:solidFill>
                    <a:latin typeface="Courier" pitchFamily="2" charset="0"/>
                  </a:rPr>
                  <a:t>ACCGGTT</a:t>
                </a:r>
                <a:endParaRPr lang="en-US" sz="2000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D224415-8F53-2E41-8384-C9BB47326D8E}"/>
                  </a:ext>
                </a:extLst>
              </p:cNvPr>
              <p:cNvSpPr/>
              <p:nvPr/>
            </p:nvSpPr>
            <p:spPr>
              <a:xfrm>
                <a:off x="6493711" y="3124582"/>
                <a:ext cx="126188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2E2AB"/>
                    </a:solidFill>
                    <a:latin typeface="Courier" pitchFamily="2" charset="0"/>
                  </a:rPr>
                  <a:t>AC</a:t>
                </a:r>
                <a:r>
                  <a:rPr lang="en-US" sz="2000" dirty="0">
                    <a:solidFill>
                      <a:srgbClr val="FF0000"/>
                    </a:solidFill>
                    <a:latin typeface="Courier" pitchFamily="2" charset="0"/>
                  </a:rPr>
                  <a:t>AC</a:t>
                </a:r>
                <a:r>
                  <a:rPr lang="en-US" sz="2000" dirty="0">
                    <a:solidFill>
                      <a:srgbClr val="F2E2AB"/>
                    </a:solidFill>
                    <a:latin typeface="Courier" pitchFamily="2" charset="0"/>
                  </a:rPr>
                  <a:t>GTT</a:t>
                </a:r>
                <a:endParaRPr lang="en-US" sz="2000" dirty="0"/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 (</a:t>
            </a:r>
            <a:r>
              <a:rPr lang="en-US" dirty="0" err="1"/>
              <a:t>s</a:t>
            </a:r>
            <a:r>
              <a:rPr lang="en-US" dirty="0"/>
              <a:t> | W)?</a:t>
            </a:r>
          </a:p>
        </p:txBody>
      </p:sp>
      <p:graphicFrame>
        <p:nvGraphicFramePr>
          <p:cNvPr id="4" name="Group 22"/>
          <p:cNvGraphicFramePr>
            <a:graphicFrameLocks noGrp="1"/>
          </p:cNvGraphicFramePr>
          <p:nvPr/>
        </p:nvGraphicFramePr>
        <p:xfrm>
          <a:off x="803035" y="1956652"/>
          <a:ext cx="2057400" cy="1295400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6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1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Group 22"/>
          <p:cNvGraphicFramePr>
            <a:graphicFrameLocks noGrp="1"/>
          </p:cNvGraphicFramePr>
          <p:nvPr/>
        </p:nvGraphicFramePr>
        <p:xfrm>
          <a:off x="4405979" y="1956652"/>
          <a:ext cx="3706194" cy="2072640"/>
        </p:xfrm>
        <a:graphic>
          <a:graphicData uri="http://schemas.openxmlformats.org/drawingml/2006/table">
            <a:tbl>
              <a:tblPr/>
              <a:tblGrid>
                <a:gridCol w="446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6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9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3200806" y="2669340"/>
            <a:ext cx="881193" cy="583108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0781" y="4470496"/>
            <a:ext cx="70983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Now,  say s =ACCGGTT (consensus)</a:t>
            </a:r>
          </a:p>
          <a:p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Pr(s|W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) = 1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1 = 0.216.</a:t>
            </a:r>
          </a:p>
          <a:p>
            <a:endParaRPr lang="en-US" sz="2400" dirty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Then, say s = ACACGTT (two mismatches from consensus)</a:t>
            </a:r>
          </a:p>
          <a:p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Pr(s|W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) = 1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0.4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0.2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 1 = 0.048.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05979" y="1956652"/>
            <a:ext cx="3122965" cy="2072640"/>
            <a:chOff x="4405979" y="1956652"/>
            <a:chExt cx="3122965" cy="2072640"/>
          </a:xfrm>
        </p:grpSpPr>
        <p:sp>
          <p:nvSpPr>
            <p:cNvPr id="9" name="Oval 8"/>
            <p:cNvSpPr/>
            <p:nvPr/>
          </p:nvSpPr>
          <p:spPr>
            <a:xfrm>
              <a:off x="4405979" y="195665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46563" y="246201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00106" y="247497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27731" y="29932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168315" y="3006247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621858" y="35368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075401" y="353689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05979" y="1948214"/>
            <a:ext cx="3122965" cy="2072640"/>
            <a:chOff x="4405979" y="1956652"/>
            <a:chExt cx="3122965" cy="2072640"/>
          </a:xfrm>
        </p:grpSpPr>
        <p:sp>
          <p:nvSpPr>
            <p:cNvPr id="19" name="Oval 18"/>
            <p:cNvSpPr/>
            <p:nvPr/>
          </p:nvSpPr>
          <p:spPr>
            <a:xfrm>
              <a:off x="4405979" y="195665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46563" y="246201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300106" y="1982566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27731" y="2513843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168315" y="3006247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21858" y="35368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75401" y="353689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69E0C-8C3A-FA46-9CEB-876D34CB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motif matches with “LLR”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 (</a:t>
            </a:r>
            <a:r>
              <a:rPr lang="en-US" dirty="0" err="1"/>
              <a:t>s</a:t>
            </a:r>
            <a:r>
              <a:rPr lang="en-US" dirty="0"/>
              <a:t> | W) is the key idea.</a:t>
            </a:r>
          </a:p>
          <a:p>
            <a:r>
              <a:rPr lang="en-US" dirty="0"/>
              <a:t>However, some statistical massaging is done on this.</a:t>
            </a:r>
          </a:p>
          <a:p>
            <a:r>
              <a:rPr lang="en-US" dirty="0"/>
              <a:t>Given a motif W, background nucleotide frequencies </a:t>
            </a:r>
            <a:r>
              <a:rPr lang="en-US" dirty="0" err="1"/>
              <a:t>W</a:t>
            </a:r>
            <a:r>
              <a:rPr lang="en-US" baseline="-25000" dirty="0" err="1"/>
              <a:t>b</a:t>
            </a:r>
            <a:r>
              <a:rPr lang="en-US" dirty="0"/>
              <a:t> and a site s,</a:t>
            </a:r>
          </a:p>
          <a:p>
            <a:r>
              <a:rPr lang="en-US" dirty="0"/>
              <a:t>LLR score of </a:t>
            </a:r>
            <a:r>
              <a:rPr lang="en-US" i="1" dirty="0"/>
              <a:t>s</a:t>
            </a:r>
            <a:r>
              <a:rPr lang="en-US" dirty="0"/>
              <a:t> =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Good scores &gt; 0. Bad scores ≲ 0.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062501"/>
              </p:ext>
            </p:extLst>
          </p:nvPr>
        </p:nvGraphicFramePr>
        <p:xfrm>
          <a:off x="3315757" y="4375942"/>
          <a:ext cx="1698489" cy="79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200" imgH="393700" progId="Equation.3">
                  <p:embed/>
                </p:oleObj>
              </mc:Choice>
              <mc:Fallback>
                <p:oleObj name="Equation" r:id="rId3" imgW="838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5757" y="4375942"/>
                        <a:ext cx="1698489" cy="7977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634B-4624-9246-AD3C-E67975E4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5180-F633-B942-9DF7-913C9397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33" y="472100"/>
            <a:ext cx="7994333" cy="994172"/>
          </a:xfrm>
        </p:spPr>
        <p:txBody>
          <a:bodyPr/>
          <a:lstStyle/>
          <a:p>
            <a:pPr algn="ctr"/>
            <a:r>
              <a:rPr lang="en-US" dirty="0"/>
              <a:t>DNA, RNA, Proteins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42284-B9CC-FA41-A331-7C7ACB87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494645"/>
            <a:ext cx="3200400" cy="317182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3F6907-01BE-0344-973A-8D306036D341}"/>
              </a:ext>
            </a:extLst>
          </p:cNvPr>
          <p:cNvSpPr txBox="1"/>
          <p:nvPr/>
        </p:nvSpPr>
        <p:spPr>
          <a:xfrm>
            <a:off x="5153291" y="2624104"/>
            <a:ext cx="33729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DNA: a long sequence of nucleotides (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a,c,g,t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BCCD8-F3AE-444B-8AC1-8F7384096DC7}"/>
              </a:ext>
            </a:extLst>
          </p:cNvPr>
          <p:cNvSpPr txBox="1"/>
          <p:nvPr/>
        </p:nvSpPr>
        <p:spPr>
          <a:xfrm>
            <a:off x="5153291" y="3673786"/>
            <a:ext cx="2473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mRNA: a physical “copy” of gene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D3BD31-8D9F-8946-A83A-5398188EC6E4}"/>
              </a:ext>
            </a:extLst>
          </p:cNvPr>
          <p:cNvSpPr/>
          <p:nvPr/>
        </p:nvSpPr>
        <p:spPr>
          <a:xfrm>
            <a:off x="1694565" y="5723751"/>
            <a:ext cx="283372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350" i="1" dirty="0">
                <a:solidFill>
                  <a:srgbClr val="A9A9A9"/>
                </a:solidFill>
                <a:latin typeface="open-sans"/>
              </a:rPr>
              <a:t>Image Credit: </a:t>
            </a:r>
            <a:r>
              <a:rPr lang="en-US" sz="1350" i="1" dirty="0" err="1">
                <a:solidFill>
                  <a:srgbClr val="A9A9A9"/>
                </a:solidFill>
                <a:latin typeface="open-sans"/>
              </a:rPr>
              <a:t>udaix</a:t>
            </a:r>
            <a:r>
              <a:rPr lang="en-US" sz="1350" i="1" dirty="0">
                <a:solidFill>
                  <a:srgbClr val="A9A9A9"/>
                </a:solidFill>
                <a:latin typeface="open-sans"/>
              </a:rPr>
              <a:t>/</a:t>
            </a:r>
            <a:r>
              <a:rPr lang="en-US" sz="1350" i="1" dirty="0" err="1">
                <a:solidFill>
                  <a:srgbClr val="A9A9A9"/>
                </a:solidFill>
                <a:latin typeface="open-sans"/>
              </a:rPr>
              <a:t>Shutterstock.com</a:t>
            </a:r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E8674-0A97-A941-A7D7-70034D77477C}"/>
              </a:ext>
            </a:extLst>
          </p:cNvPr>
          <p:cNvSpPr/>
          <p:nvPr/>
        </p:nvSpPr>
        <p:spPr>
          <a:xfrm>
            <a:off x="2350604" y="3563713"/>
            <a:ext cx="2534478" cy="66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74B2D4-8BAD-9E49-BE1C-7823BFF19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40" t="32434" r="19361" b="45318"/>
          <a:stretch/>
        </p:blipFill>
        <p:spPr>
          <a:xfrm>
            <a:off x="3122054" y="3526310"/>
            <a:ext cx="1222514" cy="7056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2937BC5-CCB3-4A45-A4BB-06F57A711F27}"/>
              </a:ext>
            </a:extLst>
          </p:cNvPr>
          <p:cNvGrpSpPr/>
          <p:nvPr/>
        </p:nvGrpSpPr>
        <p:grpSpPr>
          <a:xfrm>
            <a:off x="2690491" y="1877591"/>
            <a:ext cx="4077526" cy="584795"/>
            <a:chOff x="1910921" y="1078133"/>
            <a:chExt cx="5436701" cy="7797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F04CDF-8444-E940-8A1E-751B1D8EA6FB}"/>
                </a:ext>
              </a:extLst>
            </p:cNvPr>
            <p:cNvSpPr/>
            <p:nvPr/>
          </p:nvSpPr>
          <p:spPr>
            <a:xfrm>
              <a:off x="1910921" y="1078133"/>
              <a:ext cx="54367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000000"/>
                  </a:solidFill>
                  <a:latin typeface="Calibri"/>
                </a:rPr>
                <a:t>Gene: a piece of DNA, has the “code” to make a protein</a:t>
              </a:r>
            </a:p>
          </p:txBody>
        </p:sp>
        <p:sp>
          <p:nvSpPr>
            <p:cNvPr id="20" name="Left Bracket 19">
              <a:extLst>
                <a:ext uri="{FF2B5EF4-FFF2-40B4-BE49-F238E27FC236}">
                  <a16:creationId xmlns:a16="http://schemas.microsoft.com/office/drawing/2014/main" id="{E75484A7-D1CA-EE41-A903-6A487C3A1E3A}"/>
                </a:ext>
              </a:extLst>
            </p:cNvPr>
            <p:cNvSpPr/>
            <p:nvPr/>
          </p:nvSpPr>
          <p:spPr>
            <a:xfrm rot="5400000">
              <a:off x="3122037" y="977740"/>
              <a:ext cx="270107" cy="1490133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46AF800-9E77-6B4B-A44C-9FDB707A4C5D}"/>
              </a:ext>
            </a:extLst>
          </p:cNvPr>
          <p:cNvSpPr txBox="1"/>
          <p:nvPr/>
        </p:nvSpPr>
        <p:spPr>
          <a:xfrm>
            <a:off x="5153290" y="5010600"/>
            <a:ext cx="2689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protein:  molecule with important functions in cell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2318B-7C33-3B49-924D-0E09AF22C3DE}"/>
              </a:ext>
            </a:extLst>
          </p:cNvPr>
          <p:cNvSpPr txBox="1"/>
          <p:nvPr/>
        </p:nvSpPr>
        <p:spPr>
          <a:xfrm>
            <a:off x="5295204" y="3114320"/>
            <a:ext cx="195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33B979"/>
                </a:solidFill>
                <a:latin typeface="Calibri"/>
              </a:rPr>
              <a:t>GENE EXPRESSION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CDE023-2735-0740-87EF-C169E8BAC352}"/>
              </a:ext>
            </a:extLst>
          </p:cNvPr>
          <p:cNvSpPr/>
          <p:nvPr/>
        </p:nvSpPr>
        <p:spPr>
          <a:xfrm>
            <a:off x="3890822" y="3223658"/>
            <a:ext cx="108219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295022-A513-DC4C-AAC1-00A59314528C}"/>
              </a:ext>
            </a:extLst>
          </p:cNvPr>
          <p:cNvSpPr/>
          <p:nvPr/>
        </p:nvSpPr>
        <p:spPr>
          <a:xfrm>
            <a:off x="3879386" y="4312878"/>
            <a:ext cx="108219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9B2BFA-4306-3E4D-976F-8BD43770D1C6}"/>
              </a:ext>
            </a:extLst>
          </p:cNvPr>
          <p:cNvSpPr txBox="1"/>
          <p:nvPr/>
        </p:nvSpPr>
        <p:spPr>
          <a:xfrm>
            <a:off x="5295204" y="4164003"/>
            <a:ext cx="20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33B979"/>
                </a:solidFill>
                <a:latin typeface="Calibri"/>
              </a:rPr>
              <a:t>CAN BE REGULATED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826303-CD74-2A41-BB78-0274A4F8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52443" y="2841796"/>
            <a:ext cx="895350" cy="14287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8C6AA75-927B-CD4E-A1D8-CF762501E792}"/>
              </a:ext>
            </a:extLst>
          </p:cNvPr>
          <p:cNvSpPr txBox="1"/>
          <p:nvPr/>
        </p:nvSpPr>
        <p:spPr>
          <a:xfrm>
            <a:off x="1735250" y="3261277"/>
            <a:ext cx="13706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“Transcription”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6810B-0ECB-BC4B-8D64-035416AD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5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FIMO </a:t>
            </a:r>
            <a:r>
              <a:rPr lang="en-US" dirty="0"/>
              <a:t>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Grant, Bailey, Noble; </a:t>
            </a:r>
            <a:r>
              <a:rPr lang="en-US" i="1" dirty="0">
                <a:solidFill>
                  <a:srgbClr val="FFFF00"/>
                </a:solidFill>
              </a:rPr>
              <a:t>Bioinformatics</a:t>
            </a:r>
            <a:r>
              <a:rPr lang="en-US" dirty="0">
                <a:solidFill>
                  <a:srgbClr val="FFFF00"/>
                </a:solidFill>
              </a:rPr>
              <a:t> 2011.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" y="2337476"/>
            <a:ext cx="4105571" cy="403123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75746" y="2337476"/>
            <a:ext cx="455098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"/>
              <a:defRPr sz="29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2"/>
              <a:buChar char=""/>
              <a:defRPr sz="26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"/>
              <a:defRPr sz="23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908342"/>
              </a:buClr>
              <a:buSzPct val="75000"/>
              <a:buFont typeface="Wingdings" charset="2"/>
              <a:buChar char=""/>
              <a:defRPr sz="20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423E5C"/>
              </a:buClr>
              <a:buSzPct val="65000"/>
              <a:buFont typeface="Wingdings" charset="2"/>
              <a:buChar char=""/>
              <a:defRPr sz="20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Takes motif W,  background </a:t>
            </a:r>
            <a:r>
              <a:rPr lang="en-US" dirty="0" err="1"/>
              <a:t>W</a:t>
            </a:r>
            <a:r>
              <a:rPr lang="en-US" baseline="-25000" dirty="0" err="1"/>
              <a:t>b</a:t>
            </a:r>
            <a:r>
              <a:rPr lang="en-US" dirty="0"/>
              <a:t> and a sequence </a:t>
            </a:r>
            <a:r>
              <a:rPr lang="en-US" i="1" dirty="0"/>
              <a:t>S</a:t>
            </a:r>
            <a:r>
              <a:rPr lang="en-US" dirty="0"/>
              <a:t>.</a:t>
            </a:r>
          </a:p>
          <a:p>
            <a:pPr defTabSz="914400"/>
            <a:endParaRPr lang="en-US" dirty="0"/>
          </a:p>
          <a:p>
            <a:pPr defTabSz="914400"/>
            <a:r>
              <a:rPr lang="en-US" dirty="0"/>
              <a:t>Scans every site </a:t>
            </a:r>
            <a:r>
              <a:rPr lang="en-US" i="1" dirty="0" err="1"/>
              <a:t>s</a:t>
            </a:r>
            <a:r>
              <a:rPr lang="en-US" dirty="0"/>
              <a:t> in </a:t>
            </a:r>
            <a:r>
              <a:rPr lang="en-US" i="1" dirty="0"/>
              <a:t>S</a:t>
            </a:r>
            <a:r>
              <a:rPr lang="en-US" dirty="0"/>
              <a:t>, and computes its LLR score.</a:t>
            </a:r>
          </a:p>
          <a:p>
            <a:pPr defTabSz="914400"/>
            <a:endParaRPr lang="en-US" dirty="0"/>
          </a:p>
          <a:p>
            <a:pPr defTabSz="914400"/>
            <a:r>
              <a:rPr lang="en-US" dirty="0"/>
              <a:t>Uses sound statistics to deduce an appropriate (p-value) threshold on the LLR score. All sites above threshold are predicted as binding sites.</a:t>
            </a:r>
          </a:p>
          <a:p>
            <a:pPr defTabSz="91440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F0751-6B77-B844-AA4D-687155E67B6C}"/>
              </a:ext>
            </a:extLst>
          </p:cNvPr>
          <p:cNvSpPr/>
          <p:nvPr/>
        </p:nvSpPr>
        <p:spPr>
          <a:xfrm>
            <a:off x="4906943" y="76200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https://meme-</a:t>
            </a:r>
            <a:r>
              <a:rPr lang="en-US" dirty="0" err="1">
                <a:solidFill>
                  <a:schemeClr val="bg1"/>
                </a:solidFill>
              </a:rPr>
              <a:t>suite.org</a:t>
            </a:r>
            <a:r>
              <a:rPr lang="en-US" dirty="0">
                <a:solidFill>
                  <a:schemeClr val="bg1"/>
                </a:solidFill>
              </a:rPr>
              <a:t>/meme/tools/</a:t>
            </a:r>
            <a:r>
              <a:rPr lang="en-US" dirty="0" err="1">
                <a:solidFill>
                  <a:schemeClr val="bg1"/>
                </a:solidFill>
              </a:rPr>
              <a:t>fimo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0875B-E3BD-C248-A933-D11E8C01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TF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Step 1. Determine the binding specificity of a TF</a:t>
            </a:r>
          </a:p>
          <a:p>
            <a:endParaRPr lang="en-US" dirty="0"/>
          </a:p>
          <a:p>
            <a:r>
              <a:rPr lang="en-US" dirty="0"/>
              <a:t>Step 2. Find motif matches in DNA</a:t>
            </a:r>
          </a:p>
          <a:p>
            <a:endParaRPr lang="en-US" dirty="0"/>
          </a:p>
          <a:p>
            <a:r>
              <a:rPr lang="en-US" dirty="0"/>
              <a:t>Step 3. Designate nearby genes as TF targets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31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Step 3: Designating genes as targets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32</a:t>
            </a:fld>
            <a:endParaRPr lang="en-US" dirty="0">
              <a:latin typeface="Tw Cen MT"/>
              <a:cs typeface="Tw Cen MT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2425992" y="3019205"/>
            <a:ext cx="4880776" cy="1396314"/>
            <a:chOff x="3695947" y="3541154"/>
            <a:chExt cx="4880776" cy="139631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003462" y="3981722"/>
              <a:ext cx="882724" cy="1588"/>
            </a:xfrm>
            <a:prstGeom prst="straightConnector1">
              <a:avLst/>
            </a:prstGeom>
            <a:ln w="28575"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4880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  <a:latin typeface="Calibri"/>
                </a:rPr>
                <a:t>Predicted binding sites for motif </a:t>
              </a:r>
              <a:r>
                <a:rPr lang="en-US" dirty="0">
                  <a:solidFill>
                    <a:srgbClr val="FFFF00"/>
                  </a:solidFill>
                  <a:latin typeface="Calibri"/>
                </a:rPr>
                <a:t>of TF called “</a:t>
              </a:r>
              <a:r>
                <a:rPr lang="en-US" dirty="0" err="1">
                  <a:solidFill>
                    <a:srgbClr val="FFFF00"/>
                  </a:solidFill>
                  <a:latin typeface="Calibri"/>
                </a:rPr>
                <a:t>bcd</a:t>
              </a:r>
              <a:r>
                <a:rPr lang="en-US" dirty="0">
                  <a:solidFill>
                    <a:srgbClr val="FFFF00"/>
                  </a:solidFill>
                  <a:latin typeface="Calibri"/>
                </a:rPr>
                <a:t>”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2824608" y="2670134"/>
            <a:ext cx="3925549" cy="2286524"/>
            <a:chOff x="3695947" y="2650944"/>
            <a:chExt cx="3925549" cy="2286524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95377" y="3680015"/>
              <a:ext cx="2059730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67109" y="540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2E2AB"/>
                </a:solidFill>
                <a:latin typeface="Tw Cen MT"/>
                <a:cs typeface="Tw Cen MT"/>
              </a:rPr>
              <a:t>Sub-goal: discover the genes regulated by a transcription factor … by DNA sequence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38" y="5403469"/>
            <a:ext cx="822471" cy="8224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26532"/>
            <a:ext cx="8153400" cy="990600"/>
          </a:xfrm>
        </p:spPr>
        <p:txBody>
          <a:bodyPr/>
          <a:lstStyle/>
          <a:p>
            <a:r>
              <a:rPr lang="en-US" dirty="0"/>
              <a:t>Computational motif discovery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6E796-6B9F-FD4A-89C1-232FEC71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We assumed that we have experimental characterization of a transcription factor’s binding specificity (motif)</a:t>
            </a:r>
          </a:p>
          <a:p>
            <a:endParaRPr lang="en-US" dirty="0"/>
          </a:p>
          <a:p>
            <a:r>
              <a:rPr lang="en-US" dirty="0"/>
              <a:t>What if we don’t?</a:t>
            </a:r>
          </a:p>
          <a:p>
            <a:endParaRPr lang="en-US" dirty="0"/>
          </a:p>
          <a:p>
            <a:r>
              <a:rPr lang="en-US" dirty="0"/>
              <a:t>There’s a couple of options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36576-81CE-2448-9B15-55224C71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Suppose a transcription factor (TF) regulates five different genes</a:t>
            </a:r>
          </a:p>
          <a:p>
            <a:r>
              <a:rPr lang="en-US" dirty="0"/>
              <a:t>Each of the five genes should have binding sites for TF in their promoter region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430103" y="4269501"/>
            <a:ext cx="4124265" cy="1389479"/>
            <a:chOff x="2430103" y="4269501"/>
            <a:chExt cx="4124265" cy="1389479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430103" y="45139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430103" y="47425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430103" y="49711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430103" y="52759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430103" y="55807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87503" y="4361576"/>
              <a:ext cx="7620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87503" y="4590176"/>
              <a:ext cx="9144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487503" y="4818776"/>
              <a:ext cx="6096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487503" y="5123576"/>
              <a:ext cx="8382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487503" y="5428376"/>
              <a:ext cx="8382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767028" y="4269501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1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770203" y="450127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Gene 2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770203" y="474257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3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782903" y="501562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4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5782903" y="532042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5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58703" y="4437776"/>
            <a:ext cx="2204691" cy="1770479"/>
            <a:chOff x="2658703" y="4437776"/>
            <a:chExt cx="2204691" cy="1770479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658703" y="4437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115903" y="4437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811103" y="46663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420703" y="48949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811103" y="5199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649303" y="5199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658703" y="55045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 flipV="1">
              <a:off x="2734903" y="5656976"/>
              <a:ext cx="228600" cy="4572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H="1" flipV="1">
              <a:off x="2887303" y="5275976"/>
              <a:ext cx="76200" cy="8382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2963503" y="4971176"/>
              <a:ext cx="533400" cy="10668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2963503" y="4513976"/>
              <a:ext cx="228600" cy="15240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3023828" y="5869701"/>
              <a:ext cx="18395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Binding sites for TF</a:t>
              </a:r>
            </a:p>
          </p:txBody>
        </p: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A1FCBAA-DA99-074C-B356-4F7AD7B4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Now suppose we are given the promoter regions of the five genes G1, G2, … G5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Can we find the binding sites of TF, without knowing about them </a:t>
            </a:r>
            <a:r>
              <a:rPr lang="en-US" sz="2800" i="1" dirty="0"/>
              <a:t>a priori 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This is the computational motif finding problem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To find a motif that represents binding sites of an unknown TF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001E4-48C5-0348-9023-D91D425B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531352" cy="4495800"/>
          </a:xfrm>
        </p:spPr>
        <p:txBody>
          <a:bodyPr/>
          <a:lstStyle/>
          <a:p>
            <a:r>
              <a:rPr lang="en-US" dirty="0"/>
              <a:t>Suppose we have </a:t>
            </a:r>
            <a:r>
              <a:rPr lang="en-US" dirty="0" err="1"/>
              <a:t>ChIP</a:t>
            </a:r>
            <a:r>
              <a:rPr lang="en-US" dirty="0"/>
              <a:t>-Seq data on binding locations of a transcription factor.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Collect sequences at the peaks</a:t>
            </a:r>
          </a:p>
          <a:p>
            <a:r>
              <a:rPr lang="en-US" dirty="0"/>
              <a:t>Computationally find the motif from these sequences</a:t>
            </a:r>
          </a:p>
          <a:p>
            <a:r>
              <a:rPr lang="en-US" dirty="0"/>
              <a:t>This is another version of the motif finding problem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Screen shot 2010-11-03 at 11.24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7129"/>
            <a:ext cx="9144000" cy="503741"/>
          </a:xfrm>
          <a:prstGeom prst="rect">
            <a:avLst/>
          </a:prstGeom>
        </p:spPr>
      </p:pic>
      <p:pic>
        <p:nvPicPr>
          <p:cNvPr id="8" name="Picture 7" descr="Screen shot 2010-11-03 at 11.2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5136"/>
            <a:ext cx="9144000" cy="4627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3177129"/>
            <a:ext cx="9144000" cy="1278380"/>
            <a:chOff x="0" y="3177129"/>
            <a:chExt cx="9144000" cy="1278380"/>
          </a:xfrm>
        </p:grpSpPr>
        <p:sp>
          <p:nvSpPr>
            <p:cNvPr id="9" name="Rectangle 8"/>
            <p:cNvSpPr/>
            <p:nvPr/>
          </p:nvSpPr>
          <p:spPr>
            <a:xfrm>
              <a:off x="0" y="3177129"/>
              <a:ext cx="5293895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75684" y="3177129"/>
              <a:ext cx="3168316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25030" y="3924103"/>
              <a:ext cx="3350127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53745" y="3924103"/>
              <a:ext cx="831517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49408" y="3924103"/>
              <a:ext cx="1494592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320" y="3951768"/>
              <a:ext cx="347579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2122" y="3951768"/>
              <a:ext cx="510300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7782" y="3951768"/>
              <a:ext cx="184112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9AD36-55D5-204B-955F-FB2CC6BE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Motif finding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Version 1: Given promoter regions of co-regulated genes, find the motif</a:t>
            </a:r>
          </a:p>
          <a:p>
            <a:endParaRPr lang="en-US" dirty="0"/>
          </a:p>
          <a:p>
            <a:r>
              <a:rPr lang="en-US" dirty="0"/>
              <a:t>Version 2: Given bound sequences (ChIP peaks) of a transcription factor, find the motif</a:t>
            </a:r>
          </a:p>
          <a:p>
            <a:endParaRPr lang="en-US" dirty="0"/>
          </a:p>
          <a:p>
            <a:r>
              <a:rPr lang="en-US" dirty="0"/>
              <a:t>Idea: Find a motif with many (surprisingly many) matches in the given sequences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0BE72-AEF4-F74A-85F1-B276082F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Motif finding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700" dirty="0"/>
              <a:t>Gibbs sampling (MCMC) : Lawrence et al. 1993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700" dirty="0"/>
              <a:t>MEME (Expectation-Maximization) : Bailey &amp; </a:t>
            </a:r>
            <a:r>
              <a:rPr lang="en-US" sz="2700" dirty="0" err="1"/>
              <a:t>Elkan</a:t>
            </a:r>
            <a:r>
              <a:rPr lang="en-US" sz="2700" dirty="0"/>
              <a:t> 94. (Very popular, visited in today’s lab.) </a:t>
            </a:r>
          </a:p>
          <a:p>
            <a:pPr>
              <a:lnSpc>
                <a:spcPct val="90000"/>
              </a:lnSpc>
            </a:pPr>
            <a:endParaRPr lang="en-US" sz="2700" dirty="0"/>
          </a:p>
          <a:p>
            <a:pPr>
              <a:lnSpc>
                <a:spcPct val="90000"/>
              </a:lnSpc>
            </a:pPr>
            <a:r>
              <a:rPr lang="en-US" sz="2700" dirty="0"/>
              <a:t>CONSENSUS (Greedy search) : </a:t>
            </a:r>
            <a:r>
              <a:rPr lang="en-US" sz="2700" dirty="0" err="1"/>
              <a:t>Stormo</a:t>
            </a:r>
            <a:r>
              <a:rPr lang="en-US" sz="2700" dirty="0"/>
              <a:t> lab.</a:t>
            </a:r>
          </a:p>
          <a:p>
            <a:pPr>
              <a:lnSpc>
                <a:spcPct val="90000"/>
              </a:lnSpc>
            </a:pPr>
            <a:endParaRPr lang="en-US" sz="2700" dirty="0"/>
          </a:p>
          <a:p>
            <a:pPr>
              <a:lnSpc>
                <a:spcPct val="90000"/>
              </a:lnSpc>
            </a:pPr>
            <a:r>
              <a:rPr lang="en-US" sz="2700" dirty="0"/>
              <a:t>Priority (Gibbs sampling, but allows for additional prior information to be incorporated): </a:t>
            </a:r>
            <a:r>
              <a:rPr lang="en-US" sz="2700" dirty="0" err="1"/>
              <a:t>Hartemink</a:t>
            </a:r>
            <a:r>
              <a:rPr lang="en-US" sz="2700" dirty="0"/>
              <a:t> lab.</a:t>
            </a:r>
          </a:p>
          <a:p>
            <a:pPr>
              <a:lnSpc>
                <a:spcPct val="90000"/>
              </a:lnSpc>
            </a:pPr>
            <a:endParaRPr lang="en-US" sz="2700" dirty="0"/>
          </a:p>
          <a:p>
            <a:pPr>
              <a:lnSpc>
                <a:spcPct val="90000"/>
              </a:lnSpc>
            </a:pPr>
            <a:r>
              <a:rPr lang="en-US" sz="2700" dirty="0"/>
              <a:t>Many many others 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59AC-DCFE-3949-BA11-4D8AA020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D8D9-1B65-E642-9269-9A80915A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1440180"/>
            <a:ext cx="3454710" cy="1870407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3300"/>
              <a:t>Gene regulation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DED56822-0550-B042-9C1A-C79FCB4B77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2930" y="3429000"/>
            <a:ext cx="3454710" cy="2060972"/>
          </a:xfrm>
        </p:spPr>
        <p:txBody>
          <a:bodyPr anchor="t">
            <a:normAutofit/>
          </a:bodyPr>
          <a:lstStyle/>
          <a:p>
            <a:r>
              <a:rPr lang="en-US" altLang="en-US" sz="1350" dirty="0"/>
              <a:t>Gene regulation is the process of turning genes on and off. </a:t>
            </a:r>
          </a:p>
          <a:p>
            <a:r>
              <a:rPr lang="en-US" altLang="en-US" sz="1350" dirty="0"/>
              <a:t>Gene regulation ensures that the appropriate genes are expressed in the right cells at the proper times. </a:t>
            </a:r>
          </a:p>
          <a:p>
            <a:endParaRPr lang="en-US" altLang="en-US" sz="13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C59A1-21B5-7C4D-A02C-CAE5D503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  <a:defRPr/>
            </a:pPr>
            <a:fld id="{233D9D75-9D9C-6049-8B53-A6C007DFF496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>
                <a:lnSpc>
                  <a:spcPct val="90000"/>
                </a:lnSpc>
                <a:spcAft>
                  <a:spcPts val="450"/>
                </a:spcAft>
                <a:defRPr/>
              </a:pPr>
              <a:t>4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6" name="Picture 5" descr="A close-up of a whale&#10;&#10;Description automatically generated with low confidence">
            <a:extLst>
              <a:ext uri="{FF2B5EF4-FFF2-40B4-BE49-F238E27FC236}">
                <a16:creationId xmlns:a16="http://schemas.microsoft.com/office/drawing/2014/main" id="{B86AA7A9-CF55-CD49-8D55-BFED6724F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26" r="20249"/>
          <a:stretch/>
        </p:blipFill>
        <p:spPr>
          <a:xfrm>
            <a:off x="7769770" y="959643"/>
            <a:ext cx="1022087" cy="148847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155E7F-5C19-294D-AC46-7CFCD0A455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469131" y="857250"/>
            <a:ext cx="3531869" cy="51435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1D400F-DCEF-8C4A-AAF6-D567D0C8EDBF}"/>
              </a:ext>
            </a:extLst>
          </p:cNvPr>
          <p:cNvGrpSpPr/>
          <p:nvPr/>
        </p:nvGrpSpPr>
        <p:grpSpPr>
          <a:xfrm>
            <a:off x="2053724" y="4919663"/>
            <a:ext cx="1668182" cy="668086"/>
            <a:chOff x="2738299" y="5416550"/>
            <a:chExt cx="2224242" cy="890781"/>
          </a:xfrm>
        </p:grpSpPr>
        <p:pic>
          <p:nvPicPr>
            <p:cNvPr id="13321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8DD3BD4F-5E09-3F4B-9885-39474F579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8299" y="5806877"/>
              <a:ext cx="2224242" cy="50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Box 7">
              <a:extLst>
                <a:ext uri="{FF2B5EF4-FFF2-40B4-BE49-F238E27FC236}">
                  <a16:creationId xmlns:a16="http://schemas.microsoft.com/office/drawing/2014/main" id="{D8B48320-8270-CF48-B3D5-29B0BB99F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814" y="5416550"/>
              <a:ext cx="103849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60603020205020403" pitchFamily="18" charset="77"/>
                </a:defRPr>
              </a:lvl9pPr>
            </a:lstStyle>
            <a:p>
              <a:pPr defTabSz="685800">
                <a:spcAft>
                  <a:spcPts val="450"/>
                </a:spcAft>
              </a:pPr>
              <a:r>
                <a:rPr lang="en-US" altLang="en-US" sz="1350" dirty="0">
                  <a:solidFill>
                    <a:srgbClr val="000000"/>
                  </a:solidFill>
                </a:rPr>
                <a:t>Source:</a:t>
              </a:r>
            </a:p>
          </p:txBody>
        </p:sp>
      </p:grpSp>
    </p:spTree>
  </p:cSld>
  <p:clrMapOvr>
    <a:masterClrMapping/>
  </p:clrMapOvr>
  <p:transition spd="med" advTm="267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200615"/>
            <a:ext cx="8153400" cy="990600"/>
          </a:xfrm>
        </p:spPr>
        <p:txBody>
          <a:bodyPr/>
          <a:lstStyle/>
          <a:p>
            <a:r>
              <a:rPr lang="en-US" dirty="0"/>
              <a:t>Examining one such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DA2DBE-CD03-2D49-91F9-26D3E21D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“CONSENSUS” algorithm</a:t>
            </a:r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762000" y="2759242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0" name="Line 4"/>
          <p:cNvSpPr>
            <a:spLocks noChangeShapeType="1"/>
          </p:cNvSpPr>
          <p:nvPr/>
        </p:nvSpPr>
        <p:spPr bwMode="auto">
          <a:xfrm>
            <a:off x="762000" y="3292642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2438400" y="5105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9" name="Oval 13"/>
          <p:cNvSpPr>
            <a:spLocks noChangeArrowheads="1"/>
          </p:cNvSpPr>
          <p:nvPr/>
        </p:nvSpPr>
        <p:spPr bwMode="auto">
          <a:xfrm>
            <a:off x="914400" y="23622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0" name="Oval 14"/>
          <p:cNvSpPr>
            <a:spLocks noChangeArrowheads="1"/>
          </p:cNvSpPr>
          <p:nvPr/>
        </p:nvSpPr>
        <p:spPr bwMode="auto">
          <a:xfrm>
            <a:off x="1371600" y="29718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1" name="Oval 15"/>
          <p:cNvSpPr>
            <a:spLocks noChangeArrowheads="1"/>
          </p:cNvSpPr>
          <p:nvPr/>
        </p:nvSpPr>
        <p:spPr bwMode="auto">
          <a:xfrm>
            <a:off x="2971800" y="35052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2" name="Oval 16"/>
          <p:cNvSpPr>
            <a:spLocks noChangeArrowheads="1"/>
          </p:cNvSpPr>
          <p:nvPr/>
        </p:nvSpPr>
        <p:spPr bwMode="auto">
          <a:xfrm>
            <a:off x="762000" y="41910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3" name="Oval 17"/>
          <p:cNvSpPr>
            <a:spLocks noChangeArrowheads="1"/>
          </p:cNvSpPr>
          <p:nvPr/>
        </p:nvSpPr>
        <p:spPr bwMode="auto">
          <a:xfrm>
            <a:off x="2286000" y="48768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4" name="Text Box 18"/>
          <p:cNvSpPr txBox="1">
            <a:spLocks noChangeArrowheads="1"/>
          </p:cNvSpPr>
          <p:nvPr/>
        </p:nvSpPr>
        <p:spPr bwMode="auto">
          <a:xfrm>
            <a:off x="4479925" y="2333625"/>
            <a:ext cx="3967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Final goal: Find a set of </a:t>
            </a:r>
          </a:p>
          <a:p>
            <a:r>
              <a:rPr lang="en-US" dirty="0">
                <a:solidFill>
                  <a:schemeClr val="tx2"/>
                </a:solidFill>
              </a:rPr>
              <a:t>“substrings” (sites), one in each input</a:t>
            </a:r>
          </a:p>
          <a:p>
            <a:r>
              <a:rPr lang="en-US" dirty="0">
                <a:solidFill>
                  <a:schemeClr val="tx2"/>
                </a:solidFill>
              </a:rPr>
              <a:t>sequence</a:t>
            </a:r>
          </a:p>
        </p:txBody>
      </p:sp>
      <p:sp>
        <p:nvSpPr>
          <p:cNvPr id="152595" name="Text Box 19"/>
          <p:cNvSpPr txBox="1">
            <a:spLocks noChangeArrowheads="1"/>
          </p:cNvSpPr>
          <p:nvPr/>
        </p:nvSpPr>
        <p:spPr bwMode="auto">
          <a:xfrm>
            <a:off x="4479925" y="3933825"/>
            <a:ext cx="3133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Set of substrings define a motif.</a:t>
            </a:r>
          </a:p>
          <a:p>
            <a:r>
              <a:rPr lang="en-US" dirty="0">
                <a:solidFill>
                  <a:schemeClr val="tx2"/>
                </a:solidFill>
              </a:rPr>
              <a:t>Goal: This motif should have </a:t>
            </a:r>
          </a:p>
          <a:p>
            <a:r>
              <a:rPr lang="en-US" dirty="0">
                <a:solidFill>
                  <a:schemeClr val="tx2"/>
                </a:solidFill>
              </a:rPr>
              <a:t>high “information content”.</a:t>
            </a:r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4495800" y="5381625"/>
            <a:ext cx="4648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High information content means that the sites are identical or similar to each other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8792D-780D-BC48-904B-619E9B15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94" grpId="0"/>
      <p:bldP spid="152595" grpId="0"/>
      <p:bldP spid="152596" grpId="0"/>
      <p:bldP spid="15259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Line 3"/>
          <p:cNvSpPr>
            <a:spLocks noChangeShapeType="1"/>
          </p:cNvSpPr>
          <p:nvPr/>
        </p:nvSpPr>
        <p:spPr bwMode="auto">
          <a:xfrm>
            <a:off x="762000" y="274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762000" y="3276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41" name="Rectangle 1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“CONSENSUS” algorithm</a:t>
            </a:r>
          </a:p>
        </p:txBody>
      </p:sp>
      <p:sp>
        <p:nvSpPr>
          <p:cNvPr id="154642" name="Text Box 18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6107C-3E09-0B44-B041-1EBBFA52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  <p:bldP spid="154634" grpId="0"/>
      <p:bldP spid="154635" grpId="0" animBg="1"/>
      <p:bldP spid="154637" grpId="0" animBg="1"/>
      <p:bldP spid="1546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Line 5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59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“CONSENSUS” algorithm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33600" y="2667000"/>
            <a:ext cx="533400" cy="1219200"/>
            <a:chOff x="1344" y="1680"/>
            <a:chExt cx="336" cy="768"/>
          </a:xfrm>
        </p:grpSpPr>
        <p:sp>
          <p:nvSpPr>
            <p:cNvPr id="159751" name="Rectangle 7"/>
            <p:cNvSpPr>
              <a:spLocks noChangeArrowheads="1"/>
            </p:cNvSpPr>
            <p:nvPr/>
          </p:nvSpPr>
          <p:spPr bwMode="auto">
            <a:xfrm>
              <a:off x="1344" y="1680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/>
          </p:nvSpPr>
          <p:spPr bwMode="auto">
            <a:xfrm>
              <a:off x="1344" y="2016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/>
          </p:nvSpPr>
          <p:spPr bwMode="auto">
            <a:xfrm>
              <a:off x="1344" y="2400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59772" name="Rectangle 28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75" name="Text Box 31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59776" name="Text Box 32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59777" name="Text Box 33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59778" name="Text Box 34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C7498-A4BB-BB4F-AE0E-8C29F5FC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72" grpId="0" animBg="1"/>
      <p:bldP spid="15977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Line 5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05" name="Rectangle 1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“CONSENSUS” algorithm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4495800"/>
            <a:ext cx="533400" cy="609600"/>
            <a:chOff x="576" y="2832"/>
            <a:chExt cx="336" cy="384"/>
          </a:xfrm>
        </p:grpSpPr>
        <p:sp>
          <p:nvSpPr>
            <p:cNvPr id="161807" name="Rectangle 15"/>
            <p:cNvSpPr>
              <a:spLocks noChangeArrowheads="1"/>
            </p:cNvSpPr>
            <p:nvPr/>
          </p:nvSpPr>
          <p:spPr bwMode="auto">
            <a:xfrm>
              <a:off x="576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08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672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600200" y="4495800"/>
            <a:ext cx="533400" cy="609600"/>
            <a:chOff x="1008" y="2832"/>
            <a:chExt cx="336" cy="384"/>
          </a:xfrm>
        </p:grpSpPr>
        <p:sp>
          <p:nvSpPr>
            <p:cNvPr id="161810" name="Rectangle 18"/>
            <p:cNvSpPr>
              <a:spLocks noChangeArrowheads="1"/>
            </p:cNvSpPr>
            <p:nvPr/>
          </p:nvSpPr>
          <p:spPr bwMode="auto">
            <a:xfrm>
              <a:off x="1008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120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286000" y="4495800"/>
            <a:ext cx="533400" cy="609600"/>
            <a:chOff x="1440" y="2832"/>
            <a:chExt cx="336" cy="384"/>
          </a:xfrm>
        </p:grpSpPr>
        <p:sp>
          <p:nvSpPr>
            <p:cNvPr id="161813" name="Rectangle 21"/>
            <p:cNvSpPr>
              <a:spLocks noChangeArrowheads="1"/>
            </p:cNvSpPr>
            <p:nvPr/>
          </p:nvSpPr>
          <p:spPr bwMode="auto">
            <a:xfrm>
              <a:off x="1440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552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71800" y="4495800"/>
            <a:ext cx="533400" cy="584200"/>
            <a:chOff x="1872" y="2832"/>
            <a:chExt cx="336" cy="368"/>
          </a:xfrm>
        </p:grpSpPr>
        <p:sp>
          <p:nvSpPr>
            <p:cNvPr id="161816" name="Rectangle 24"/>
            <p:cNvSpPr>
              <a:spLocks noChangeArrowheads="1"/>
            </p:cNvSpPr>
            <p:nvPr/>
          </p:nvSpPr>
          <p:spPr bwMode="auto">
            <a:xfrm>
              <a:off x="1872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984" y="2880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 dirty="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sp>
        <p:nvSpPr>
          <p:cNvPr id="161819" name="Rectangle 27"/>
          <p:cNvSpPr>
            <a:spLocks noChangeArrowheads="1"/>
          </p:cNvSpPr>
          <p:nvPr/>
        </p:nvSpPr>
        <p:spPr bwMode="auto">
          <a:xfrm>
            <a:off x="21336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0" name="Rectangle 28"/>
          <p:cNvSpPr>
            <a:spLocks noChangeArrowheads="1"/>
          </p:cNvSpPr>
          <p:nvPr/>
        </p:nvSpPr>
        <p:spPr bwMode="auto">
          <a:xfrm>
            <a:off x="21336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1" name="Rectangle 29"/>
          <p:cNvSpPr>
            <a:spLocks noChangeArrowheads="1"/>
          </p:cNvSpPr>
          <p:nvPr/>
        </p:nvSpPr>
        <p:spPr bwMode="auto">
          <a:xfrm>
            <a:off x="21336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2" name="Rectangle 30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3" name="Text Box 31"/>
          <p:cNvSpPr txBox="1">
            <a:spLocks noChangeArrowheads="1"/>
          </p:cNvSpPr>
          <p:nvPr/>
        </p:nvSpPr>
        <p:spPr bwMode="auto">
          <a:xfrm>
            <a:off x="914400" y="6003195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Consider every substring in the next sequence, try adding it to current motif and scoring resulting motif’s information content</a:t>
            </a:r>
          </a:p>
        </p:txBody>
      </p:sp>
      <p:sp>
        <p:nvSpPr>
          <p:cNvPr id="161824" name="Text Box 32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 dirty="0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61826" name="Text Box 34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0CFF-C2E5-2548-88BA-967D138D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“CONSENSUS” algorithm</a:t>
            </a: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07" name="Oval 19"/>
          <p:cNvSpPr>
            <a:spLocks noChangeArrowheads="1"/>
          </p:cNvSpPr>
          <p:nvPr/>
        </p:nvSpPr>
        <p:spPr bwMode="auto">
          <a:xfrm>
            <a:off x="762000" y="4267200"/>
            <a:ext cx="9144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65912" name="Text Box 24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914400" y="5883275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Pick the best one ….</a:t>
            </a:r>
          </a:p>
        </p:txBody>
      </p:sp>
      <p:sp>
        <p:nvSpPr>
          <p:cNvPr id="165915" name="Rectangle 27"/>
          <p:cNvSpPr>
            <a:spLocks noChangeArrowheads="1"/>
          </p:cNvSpPr>
          <p:nvPr/>
        </p:nvSpPr>
        <p:spPr bwMode="auto">
          <a:xfrm>
            <a:off x="21336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6" name="Rectangle 28"/>
          <p:cNvSpPr>
            <a:spLocks noChangeArrowheads="1"/>
          </p:cNvSpPr>
          <p:nvPr/>
        </p:nvSpPr>
        <p:spPr bwMode="auto">
          <a:xfrm>
            <a:off x="21336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7" name="Rectangle 29"/>
          <p:cNvSpPr>
            <a:spLocks noChangeArrowheads="1"/>
          </p:cNvSpPr>
          <p:nvPr/>
        </p:nvSpPr>
        <p:spPr bwMode="auto">
          <a:xfrm>
            <a:off x="21336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8" name="Rectangle 30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B17AF-DD46-374A-BA55-D93C7CC1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“CONSENSUS” algorithm</a:t>
            </a:r>
          </a:p>
        </p:txBody>
      </p:sp>
      <p:sp>
        <p:nvSpPr>
          <p:cNvPr id="264195" name="Line 3"/>
          <p:cNvSpPr>
            <a:spLocks noChangeShapeType="1"/>
          </p:cNvSpPr>
          <p:nvPr/>
        </p:nvSpPr>
        <p:spPr bwMode="auto">
          <a:xfrm>
            <a:off x="762000" y="274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6" name="Line 4"/>
          <p:cNvSpPr>
            <a:spLocks noChangeShapeType="1"/>
          </p:cNvSpPr>
          <p:nvPr/>
        </p:nvSpPr>
        <p:spPr bwMode="auto">
          <a:xfrm>
            <a:off x="762000" y="3276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7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8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9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1" name="Rectangle 9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2" name="Rectangle 10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5" name="Text Box 13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264206" name="Text Box 14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264207" name="Text Box 15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264208" name="Text Box 16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264209" name="Text Box 17"/>
          <p:cNvSpPr txBox="1">
            <a:spLocks noChangeArrowheads="1"/>
          </p:cNvSpPr>
          <p:nvPr/>
        </p:nvSpPr>
        <p:spPr bwMode="auto">
          <a:xfrm>
            <a:off x="914400" y="5883275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Pick the best one ….</a:t>
            </a:r>
          </a:p>
        </p:txBody>
      </p:sp>
      <p:sp>
        <p:nvSpPr>
          <p:cNvPr id="264210" name="Text Box 18"/>
          <p:cNvSpPr txBox="1">
            <a:spLocks noChangeArrowheads="1"/>
          </p:cNvSpPr>
          <p:nvPr/>
        </p:nvSpPr>
        <p:spPr bwMode="auto">
          <a:xfrm>
            <a:off x="4267200" y="58674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… and repeat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EA8DD-AA2E-9C44-9218-B5DA2BF6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3468" y="1720512"/>
            <a:ext cx="8790532" cy="4495800"/>
          </a:xfrm>
        </p:spPr>
        <p:txBody>
          <a:bodyPr/>
          <a:lstStyle/>
          <a:p>
            <a:r>
              <a:rPr lang="en-US" dirty="0"/>
              <a:t>To find genes regulated by a TF</a:t>
            </a:r>
          </a:p>
          <a:p>
            <a:pPr lvl="1"/>
            <a:r>
              <a:rPr lang="en-US" dirty="0"/>
              <a:t>Determine its motif experimentally</a:t>
            </a:r>
          </a:p>
          <a:p>
            <a:pPr lvl="1"/>
            <a:r>
              <a:rPr lang="en-US" dirty="0"/>
              <a:t>Scan genome for matches (e.g., with FIMO &amp; the LLR score)</a:t>
            </a:r>
          </a:p>
          <a:p>
            <a:endParaRPr lang="en-US" dirty="0"/>
          </a:p>
          <a:p>
            <a:r>
              <a:rPr lang="en-US" dirty="0"/>
              <a:t>Motif can also be determined computationally</a:t>
            </a:r>
          </a:p>
          <a:p>
            <a:pPr lvl="1"/>
            <a:r>
              <a:rPr lang="en-US" dirty="0"/>
              <a:t>From promoters of co-expressed genes</a:t>
            </a:r>
          </a:p>
          <a:p>
            <a:pPr lvl="1"/>
            <a:r>
              <a:rPr lang="en-US" dirty="0"/>
              <a:t>From TF-bound sequences determined by ChIP assays</a:t>
            </a:r>
          </a:p>
          <a:p>
            <a:pPr lvl="1"/>
            <a:r>
              <a:rPr lang="en-US" dirty="0"/>
              <a:t>MEME, CONSENSUS,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0EEE2-CAAD-CF42-85EF-A285A05E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Introduction to theory of motif finding</a:t>
            </a:r>
          </a:p>
          <a:p>
            <a:pPr lvl="1"/>
            <a:r>
              <a:rPr lang="en-US" dirty="0">
                <a:hlinkClick r:id="rId2"/>
              </a:rPr>
              <a:t>Moses &amp; Sinha: http://www.moseslab.csb.utoronto.ca/Moses_Sinha_Bioinf_Tools_apps_2009.pdf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Das &amp; Dai: http://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/articles/PMC2099490/</a:t>
            </a:r>
            <a:r>
              <a:rPr lang="en-US" dirty="0" err="1"/>
              <a:t>pdf</a:t>
            </a:r>
            <a:r>
              <a:rPr lang="en-US" dirty="0"/>
              <a:t>/1471-2105-8-S7-S21.pdf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ABC3C-2E37-EF42-BBB1-A0A9F9E5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4642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Motif finding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MEME: </a:t>
            </a:r>
            <a:r>
              <a:rPr lang="en-US" u="sng" dirty="0"/>
              <a:t>http://meme-</a:t>
            </a:r>
            <a:r>
              <a:rPr lang="en-US" u="sng" dirty="0" err="1"/>
              <a:t>suite.org</a:t>
            </a:r>
            <a:r>
              <a:rPr lang="en-US" u="sng" dirty="0"/>
              <a:t>/</a:t>
            </a:r>
          </a:p>
          <a:p>
            <a:r>
              <a:rPr lang="en-US" dirty="0"/>
              <a:t>RSAT: </a:t>
            </a:r>
            <a:r>
              <a:rPr lang="en-US" u="sng" dirty="0">
                <a:hlinkClick r:id="rId2"/>
              </a:rPr>
              <a:t>http://rsat.sb-roscoff.fr/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88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D25F-F5AA-084D-A015-A77836BD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33" y="369862"/>
            <a:ext cx="799433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 Regulation: </a:t>
            </a:r>
            <a:br>
              <a:rPr lang="en-US" dirty="0"/>
            </a:br>
            <a:r>
              <a:rPr lang="en-US" dirty="0"/>
              <a:t>fast and slow transcription</a:t>
            </a: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6D2F3C02-D1F6-9A46-B3E5-EA60E6D64F75}"/>
              </a:ext>
            </a:extLst>
          </p:cNvPr>
          <p:cNvSpPr/>
          <p:nvPr/>
        </p:nvSpPr>
        <p:spPr>
          <a:xfrm>
            <a:off x="4993650" y="2471827"/>
            <a:ext cx="1505672" cy="2612999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465BE99C-2F8B-1747-BA6B-1E190F24074D}"/>
              </a:ext>
            </a:extLst>
          </p:cNvPr>
          <p:cNvSpPr/>
          <p:nvPr/>
        </p:nvSpPr>
        <p:spPr>
          <a:xfrm rot="16200000">
            <a:off x="5639566" y="2806352"/>
            <a:ext cx="190497" cy="1148013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 descr="reactions.crop.jpg">
            <a:extLst>
              <a:ext uri="{FF2B5EF4-FFF2-40B4-BE49-F238E27FC236}">
                <a16:creationId xmlns:a16="http://schemas.microsoft.com/office/drawing/2014/main" id="{24808967-8304-3D4E-A121-26CF3399B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077401" y="3574801"/>
            <a:ext cx="249906" cy="227723"/>
          </a:xfrm>
          <a:prstGeom prst="rect">
            <a:avLst/>
          </a:prstGeom>
        </p:spPr>
      </p:pic>
      <p:pic>
        <p:nvPicPr>
          <p:cNvPr id="7" name="Picture 6" descr="reactions.crop.jpg">
            <a:extLst>
              <a:ext uri="{FF2B5EF4-FFF2-40B4-BE49-F238E27FC236}">
                <a16:creationId xmlns:a16="http://schemas.microsoft.com/office/drawing/2014/main" id="{B80362AD-0930-7548-87DC-AE497F276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419424" y="3574801"/>
            <a:ext cx="249906" cy="227723"/>
          </a:xfrm>
          <a:prstGeom prst="rect">
            <a:avLst/>
          </a:prstGeom>
        </p:spPr>
      </p:pic>
      <p:pic>
        <p:nvPicPr>
          <p:cNvPr id="8" name="Picture 7" descr="reactions.crop.jpg">
            <a:extLst>
              <a:ext uri="{FF2B5EF4-FFF2-40B4-BE49-F238E27FC236}">
                <a16:creationId xmlns:a16="http://schemas.microsoft.com/office/drawing/2014/main" id="{CB19E8D7-2B55-7548-AE8A-2468AF54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61446" y="3574801"/>
            <a:ext cx="249906" cy="227723"/>
          </a:xfrm>
          <a:prstGeom prst="rect">
            <a:avLst/>
          </a:prstGeom>
        </p:spPr>
      </p:pic>
      <p:pic>
        <p:nvPicPr>
          <p:cNvPr id="9" name="Picture 8" descr="reactions.crop.jpg">
            <a:extLst>
              <a:ext uri="{FF2B5EF4-FFF2-40B4-BE49-F238E27FC236}">
                <a16:creationId xmlns:a16="http://schemas.microsoft.com/office/drawing/2014/main" id="{0D012826-CB23-2945-8873-8BCFC7D3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119945" y="3574801"/>
            <a:ext cx="249906" cy="227723"/>
          </a:xfrm>
          <a:prstGeom prst="rect">
            <a:avLst/>
          </a:prstGeom>
        </p:spPr>
      </p:pic>
      <p:pic>
        <p:nvPicPr>
          <p:cNvPr id="10" name="Picture 9" descr="reactions.crop.jpg">
            <a:extLst>
              <a:ext uri="{FF2B5EF4-FFF2-40B4-BE49-F238E27FC236}">
                <a16:creationId xmlns:a16="http://schemas.microsoft.com/office/drawing/2014/main" id="{4F9689E9-3C52-EF4D-99B2-CD144708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081415" y="3799387"/>
            <a:ext cx="249906" cy="227723"/>
          </a:xfrm>
          <a:prstGeom prst="rect">
            <a:avLst/>
          </a:prstGeom>
        </p:spPr>
      </p:pic>
      <p:pic>
        <p:nvPicPr>
          <p:cNvPr id="11" name="Picture 10" descr="reactions.crop.jpg">
            <a:extLst>
              <a:ext uri="{FF2B5EF4-FFF2-40B4-BE49-F238E27FC236}">
                <a16:creationId xmlns:a16="http://schemas.microsoft.com/office/drawing/2014/main" id="{A5A5239C-017F-0949-859F-5D2B0855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423438" y="3799387"/>
            <a:ext cx="249906" cy="227723"/>
          </a:xfrm>
          <a:prstGeom prst="rect">
            <a:avLst/>
          </a:prstGeom>
        </p:spPr>
      </p:pic>
      <p:pic>
        <p:nvPicPr>
          <p:cNvPr id="12" name="Picture 11" descr="reactions.crop.jpg">
            <a:extLst>
              <a:ext uri="{FF2B5EF4-FFF2-40B4-BE49-F238E27FC236}">
                <a16:creationId xmlns:a16="http://schemas.microsoft.com/office/drawing/2014/main" id="{8E2553EC-447A-1844-A89B-F0C30DAC4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65460" y="3799387"/>
            <a:ext cx="249906" cy="227723"/>
          </a:xfrm>
          <a:prstGeom prst="rect">
            <a:avLst/>
          </a:prstGeom>
        </p:spPr>
      </p:pic>
      <p:pic>
        <p:nvPicPr>
          <p:cNvPr id="13" name="Picture 12" descr="reactions.crop.jpg">
            <a:extLst>
              <a:ext uri="{FF2B5EF4-FFF2-40B4-BE49-F238E27FC236}">
                <a16:creationId xmlns:a16="http://schemas.microsoft.com/office/drawing/2014/main" id="{6AF02FF1-C389-8F49-8A55-AD9A2B080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123959" y="3799387"/>
            <a:ext cx="249906" cy="227723"/>
          </a:xfrm>
          <a:prstGeom prst="rect">
            <a:avLst/>
          </a:prstGeom>
        </p:spPr>
      </p:pic>
      <p:pic>
        <p:nvPicPr>
          <p:cNvPr id="14" name="Picture 13" descr="reactions.crop.jpg">
            <a:extLst>
              <a:ext uri="{FF2B5EF4-FFF2-40B4-BE49-F238E27FC236}">
                <a16:creationId xmlns:a16="http://schemas.microsoft.com/office/drawing/2014/main" id="{98EA3466-7800-5B4B-9519-55F4DE62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091441" y="4019959"/>
            <a:ext cx="249906" cy="227723"/>
          </a:xfrm>
          <a:prstGeom prst="rect">
            <a:avLst/>
          </a:prstGeom>
        </p:spPr>
      </p:pic>
      <p:pic>
        <p:nvPicPr>
          <p:cNvPr id="15" name="Picture 14" descr="reactions.crop.jpg">
            <a:extLst>
              <a:ext uri="{FF2B5EF4-FFF2-40B4-BE49-F238E27FC236}">
                <a16:creationId xmlns:a16="http://schemas.microsoft.com/office/drawing/2014/main" id="{B797D5A0-314C-D94E-90F6-4035D598E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433464" y="4019959"/>
            <a:ext cx="249906" cy="227723"/>
          </a:xfrm>
          <a:prstGeom prst="rect">
            <a:avLst/>
          </a:prstGeom>
        </p:spPr>
      </p:pic>
      <p:pic>
        <p:nvPicPr>
          <p:cNvPr id="16" name="Picture 15" descr="reactions.crop.jpg">
            <a:extLst>
              <a:ext uri="{FF2B5EF4-FFF2-40B4-BE49-F238E27FC236}">
                <a16:creationId xmlns:a16="http://schemas.microsoft.com/office/drawing/2014/main" id="{062784A8-7277-0745-AD00-F4A48206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75486" y="4019959"/>
            <a:ext cx="249906" cy="227723"/>
          </a:xfrm>
          <a:prstGeom prst="rect">
            <a:avLst/>
          </a:prstGeom>
        </p:spPr>
      </p:pic>
      <p:pic>
        <p:nvPicPr>
          <p:cNvPr id="17" name="Picture 16" descr="reactions.crop.jpg">
            <a:extLst>
              <a:ext uri="{FF2B5EF4-FFF2-40B4-BE49-F238E27FC236}">
                <a16:creationId xmlns:a16="http://schemas.microsoft.com/office/drawing/2014/main" id="{A954E058-D275-1F4B-A610-1AAB1D25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133985" y="4019959"/>
            <a:ext cx="249906" cy="227723"/>
          </a:xfrm>
          <a:prstGeom prst="rect">
            <a:avLst/>
          </a:prstGeom>
        </p:spPr>
      </p:pic>
      <p:pic>
        <p:nvPicPr>
          <p:cNvPr id="18" name="Picture 17" descr="reactions.crop.jpg">
            <a:extLst>
              <a:ext uri="{FF2B5EF4-FFF2-40B4-BE49-F238E27FC236}">
                <a16:creationId xmlns:a16="http://schemas.microsoft.com/office/drawing/2014/main" id="{6C6146E5-0E03-514B-B208-57284066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085429" y="4284649"/>
            <a:ext cx="249906" cy="227723"/>
          </a:xfrm>
          <a:prstGeom prst="rect">
            <a:avLst/>
          </a:prstGeom>
        </p:spPr>
      </p:pic>
      <p:pic>
        <p:nvPicPr>
          <p:cNvPr id="19" name="Picture 18" descr="reactions.crop.jpg">
            <a:extLst>
              <a:ext uri="{FF2B5EF4-FFF2-40B4-BE49-F238E27FC236}">
                <a16:creationId xmlns:a16="http://schemas.microsoft.com/office/drawing/2014/main" id="{1F209D87-C24C-7D45-995C-4DAAA8F59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427452" y="4284649"/>
            <a:ext cx="249906" cy="227723"/>
          </a:xfrm>
          <a:prstGeom prst="rect">
            <a:avLst/>
          </a:prstGeom>
        </p:spPr>
      </p:pic>
      <p:pic>
        <p:nvPicPr>
          <p:cNvPr id="20" name="Picture 19" descr="reactions.crop.jpg">
            <a:extLst>
              <a:ext uri="{FF2B5EF4-FFF2-40B4-BE49-F238E27FC236}">
                <a16:creationId xmlns:a16="http://schemas.microsoft.com/office/drawing/2014/main" id="{CB67F8BB-94C2-B74E-BAF8-A63A4DB85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69474" y="4284649"/>
            <a:ext cx="249906" cy="227723"/>
          </a:xfrm>
          <a:prstGeom prst="rect">
            <a:avLst/>
          </a:prstGeom>
        </p:spPr>
      </p:pic>
      <p:pic>
        <p:nvPicPr>
          <p:cNvPr id="21" name="Picture 20" descr="reactions.crop.jpg">
            <a:extLst>
              <a:ext uri="{FF2B5EF4-FFF2-40B4-BE49-F238E27FC236}">
                <a16:creationId xmlns:a16="http://schemas.microsoft.com/office/drawing/2014/main" id="{38C268F8-07AB-8E42-9A49-06BB3949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127973" y="4284649"/>
            <a:ext cx="249906" cy="227723"/>
          </a:xfrm>
          <a:prstGeom prst="rect">
            <a:avLst/>
          </a:prstGeom>
        </p:spPr>
      </p:pic>
      <p:pic>
        <p:nvPicPr>
          <p:cNvPr id="22" name="Picture 21" descr="reactions.crop.jpg">
            <a:extLst>
              <a:ext uri="{FF2B5EF4-FFF2-40B4-BE49-F238E27FC236}">
                <a16:creationId xmlns:a16="http://schemas.microsoft.com/office/drawing/2014/main" id="{3660C1BE-78D7-6446-A711-C1BC69EC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079417" y="4519261"/>
            <a:ext cx="249906" cy="227723"/>
          </a:xfrm>
          <a:prstGeom prst="rect">
            <a:avLst/>
          </a:prstGeom>
        </p:spPr>
      </p:pic>
      <p:pic>
        <p:nvPicPr>
          <p:cNvPr id="23" name="Picture 22" descr="reactions.crop.jpg">
            <a:extLst>
              <a:ext uri="{FF2B5EF4-FFF2-40B4-BE49-F238E27FC236}">
                <a16:creationId xmlns:a16="http://schemas.microsoft.com/office/drawing/2014/main" id="{03D4C8A4-47FA-C34C-99D8-C180333D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421440" y="4519261"/>
            <a:ext cx="249906" cy="227723"/>
          </a:xfrm>
          <a:prstGeom prst="rect">
            <a:avLst/>
          </a:prstGeom>
        </p:spPr>
      </p:pic>
      <p:pic>
        <p:nvPicPr>
          <p:cNvPr id="24" name="Picture 23" descr="reactions.crop.jpg">
            <a:extLst>
              <a:ext uri="{FF2B5EF4-FFF2-40B4-BE49-F238E27FC236}">
                <a16:creationId xmlns:a16="http://schemas.microsoft.com/office/drawing/2014/main" id="{2A7A2B56-EB95-D541-91D8-2B15502F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63462" y="4519261"/>
            <a:ext cx="249906" cy="227723"/>
          </a:xfrm>
          <a:prstGeom prst="rect">
            <a:avLst/>
          </a:prstGeom>
        </p:spPr>
      </p:pic>
      <p:pic>
        <p:nvPicPr>
          <p:cNvPr id="25" name="Picture 24" descr="reactions.crop.jpg">
            <a:extLst>
              <a:ext uri="{FF2B5EF4-FFF2-40B4-BE49-F238E27FC236}">
                <a16:creationId xmlns:a16="http://schemas.microsoft.com/office/drawing/2014/main" id="{5ACFA5BB-6CC0-024E-B7DF-2A623607B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121961" y="4519261"/>
            <a:ext cx="249906" cy="227723"/>
          </a:xfrm>
          <a:prstGeom prst="rect">
            <a:avLst/>
          </a:prstGeom>
        </p:spPr>
      </p:pic>
      <p:pic>
        <p:nvPicPr>
          <p:cNvPr id="26" name="Picture 25" descr="reactions.crop.jpg">
            <a:extLst>
              <a:ext uri="{FF2B5EF4-FFF2-40B4-BE49-F238E27FC236}">
                <a16:creationId xmlns:a16="http://schemas.microsoft.com/office/drawing/2014/main" id="{28D63BD5-1FB9-9D41-9FBC-6C16BCE3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073405" y="4723795"/>
            <a:ext cx="249906" cy="227723"/>
          </a:xfrm>
          <a:prstGeom prst="rect">
            <a:avLst/>
          </a:prstGeom>
        </p:spPr>
      </p:pic>
      <p:pic>
        <p:nvPicPr>
          <p:cNvPr id="27" name="Picture 26" descr="reactions.crop.jpg">
            <a:extLst>
              <a:ext uri="{FF2B5EF4-FFF2-40B4-BE49-F238E27FC236}">
                <a16:creationId xmlns:a16="http://schemas.microsoft.com/office/drawing/2014/main" id="{E8EACA6F-DDB7-494E-8A54-366F5774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415428" y="4723795"/>
            <a:ext cx="249906" cy="227723"/>
          </a:xfrm>
          <a:prstGeom prst="rect">
            <a:avLst/>
          </a:prstGeom>
        </p:spPr>
      </p:pic>
      <p:pic>
        <p:nvPicPr>
          <p:cNvPr id="28" name="Picture 27" descr="reactions.crop.jpg">
            <a:extLst>
              <a:ext uri="{FF2B5EF4-FFF2-40B4-BE49-F238E27FC236}">
                <a16:creationId xmlns:a16="http://schemas.microsoft.com/office/drawing/2014/main" id="{F53CBD18-439A-414D-92D4-F5410FBB1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57450" y="4723795"/>
            <a:ext cx="249906" cy="227723"/>
          </a:xfrm>
          <a:prstGeom prst="rect">
            <a:avLst/>
          </a:prstGeom>
        </p:spPr>
      </p:pic>
      <p:pic>
        <p:nvPicPr>
          <p:cNvPr id="29" name="Picture 28" descr="reactions.crop.jpg">
            <a:extLst>
              <a:ext uri="{FF2B5EF4-FFF2-40B4-BE49-F238E27FC236}">
                <a16:creationId xmlns:a16="http://schemas.microsoft.com/office/drawing/2014/main" id="{38E27BE5-676F-B44E-98C5-C583CE79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115949" y="4723795"/>
            <a:ext cx="249906" cy="227723"/>
          </a:xfrm>
          <a:prstGeom prst="rect">
            <a:avLst/>
          </a:prstGeom>
        </p:spPr>
      </p:pic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5080591B-B7FA-FD45-85FC-D841BE600CBE}"/>
              </a:ext>
            </a:extLst>
          </p:cNvPr>
          <p:cNvSpPr/>
          <p:nvPr/>
        </p:nvSpPr>
        <p:spPr>
          <a:xfrm>
            <a:off x="2707747" y="2471826"/>
            <a:ext cx="1505672" cy="2658372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Can 30">
            <a:extLst>
              <a:ext uri="{FF2B5EF4-FFF2-40B4-BE49-F238E27FC236}">
                <a16:creationId xmlns:a16="http://schemas.microsoft.com/office/drawing/2014/main" id="{2C7F8C13-D214-F843-90FF-BBE300961B49}"/>
              </a:ext>
            </a:extLst>
          </p:cNvPr>
          <p:cNvSpPr/>
          <p:nvPr/>
        </p:nvSpPr>
        <p:spPr>
          <a:xfrm rot="16200000">
            <a:off x="3353663" y="2851724"/>
            <a:ext cx="190497" cy="1148013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" name="Picture 31" descr="reactions.crop.jpg">
            <a:extLst>
              <a:ext uri="{FF2B5EF4-FFF2-40B4-BE49-F238E27FC236}">
                <a16:creationId xmlns:a16="http://schemas.microsoft.com/office/drawing/2014/main" id="{F8DFF3E1-C4F7-D844-8797-81D56D351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791499" y="3620173"/>
            <a:ext cx="249906" cy="227723"/>
          </a:xfrm>
          <a:prstGeom prst="rect">
            <a:avLst/>
          </a:prstGeom>
        </p:spPr>
      </p:pic>
      <p:pic>
        <p:nvPicPr>
          <p:cNvPr id="33" name="Picture 32" descr="reactions.crop.jpg">
            <a:extLst>
              <a:ext uri="{FF2B5EF4-FFF2-40B4-BE49-F238E27FC236}">
                <a16:creationId xmlns:a16="http://schemas.microsoft.com/office/drawing/2014/main" id="{6C4B2D5A-0702-F749-92B7-A4135763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133521" y="3620173"/>
            <a:ext cx="249906" cy="227723"/>
          </a:xfrm>
          <a:prstGeom prst="rect">
            <a:avLst/>
          </a:prstGeom>
        </p:spPr>
      </p:pic>
      <p:pic>
        <p:nvPicPr>
          <p:cNvPr id="34" name="Picture 33" descr="reactions.crop.jpg">
            <a:extLst>
              <a:ext uri="{FF2B5EF4-FFF2-40B4-BE49-F238E27FC236}">
                <a16:creationId xmlns:a16="http://schemas.microsoft.com/office/drawing/2014/main" id="{80593236-2B3A-6D4D-9B29-CBA51D4A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75544" y="3620173"/>
            <a:ext cx="249906" cy="227723"/>
          </a:xfrm>
          <a:prstGeom prst="rect">
            <a:avLst/>
          </a:prstGeom>
        </p:spPr>
      </p:pic>
      <p:pic>
        <p:nvPicPr>
          <p:cNvPr id="35" name="Picture 34" descr="reactions.crop.jpg">
            <a:extLst>
              <a:ext uri="{FF2B5EF4-FFF2-40B4-BE49-F238E27FC236}">
                <a16:creationId xmlns:a16="http://schemas.microsoft.com/office/drawing/2014/main" id="{8724C365-488B-A94A-9866-CF18D792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834043" y="3620173"/>
            <a:ext cx="249906" cy="22772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0503A42-0F14-AB4F-BB2A-2B10B8CA07DC}"/>
              </a:ext>
            </a:extLst>
          </p:cNvPr>
          <p:cNvSpPr/>
          <p:nvPr/>
        </p:nvSpPr>
        <p:spPr>
          <a:xfrm>
            <a:off x="5330255" y="2959246"/>
            <a:ext cx="270711" cy="3258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A52F92-1C86-4E4C-B245-C708F9C73358}"/>
              </a:ext>
            </a:extLst>
          </p:cNvPr>
          <p:cNvSpPr/>
          <p:nvPr/>
        </p:nvSpPr>
        <p:spPr>
          <a:xfrm>
            <a:off x="3101624" y="3004619"/>
            <a:ext cx="270711" cy="3258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788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855714-F6BD-684A-B4DA-A9C14A1D133F}"/>
              </a:ext>
            </a:extLst>
          </p:cNvPr>
          <p:cNvSpPr txBox="1"/>
          <p:nvPr/>
        </p:nvSpPr>
        <p:spPr>
          <a:xfrm>
            <a:off x="2282508" y="5445378"/>
            <a:ext cx="24612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Low gene expression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3D4C61-60D3-1E42-B73C-EB784317263E}"/>
              </a:ext>
            </a:extLst>
          </p:cNvPr>
          <p:cNvSpPr txBox="1"/>
          <p:nvPr/>
        </p:nvSpPr>
        <p:spPr>
          <a:xfrm>
            <a:off x="4696311" y="5431385"/>
            <a:ext cx="2511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High gene expression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F8BA673-0E60-BB42-878A-4C321C1A6850}"/>
              </a:ext>
            </a:extLst>
          </p:cNvPr>
          <p:cNvSpPr/>
          <p:nvPr/>
        </p:nvSpPr>
        <p:spPr>
          <a:xfrm>
            <a:off x="7912524" y="2164419"/>
            <a:ext cx="270711" cy="3258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id="{F5B30D0B-4F5C-4C47-8915-2C957D02279F}"/>
              </a:ext>
            </a:extLst>
          </p:cNvPr>
          <p:cNvSpPr/>
          <p:nvPr/>
        </p:nvSpPr>
        <p:spPr>
          <a:xfrm rot="16200000">
            <a:off x="8341652" y="2454108"/>
            <a:ext cx="190497" cy="1148013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4" name="Picture 43" descr="reactions.crop.jpg">
            <a:extLst>
              <a:ext uri="{FF2B5EF4-FFF2-40B4-BE49-F238E27FC236}">
                <a16:creationId xmlns:a16="http://schemas.microsoft.com/office/drawing/2014/main" id="{6F0BF2A3-3F68-8F4A-9F6D-D1525AB8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913840" y="3276250"/>
            <a:ext cx="249906" cy="2277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55F44B6-4719-B64D-A029-6290B072B309}"/>
              </a:ext>
            </a:extLst>
          </p:cNvPr>
          <p:cNvSpPr txBox="1"/>
          <p:nvPr/>
        </p:nvSpPr>
        <p:spPr>
          <a:xfrm>
            <a:off x="7315030" y="2884055"/>
            <a:ext cx="5581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Gene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5C3A09-BFE5-844A-9C4D-0D18287EAA76}"/>
              </a:ext>
            </a:extLst>
          </p:cNvPr>
          <p:cNvSpPr txBox="1"/>
          <p:nvPr/>
        </p:nvSpPr>
        <p:spPr>
          <a:xfrm>
            <a:off x="7286455" y="3243979"/>
            <a:ext cx="628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mRNA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9893C5-B247-4349-9E24-ABDF54567C29}"/>
              </a:ext>
            </a:extLst>
          </p:cNvPr>
          <p:cNvSpPr txBox="1"/>
          <p:nvPr/>
        </p:nvSpPr>
        <p:spPr>
          <a:xfrm>
            <a:off x="6688676" y="2031954"/>
            <a:ext cx="114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Machinery for transcribing gene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63CD9-64E3-9A45-B2A6-681C63EF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C 0.01979 -4.07407E-6 0.03958 -4.07407E-6 0.05937 -4.07407E-6 L 0.06367 -0.02615 L 0.04948 -0.02291 L 0.06367 -0.04259 L 0.04661 -0.04583 L 0.05794 -0.07523 L 0.03958 -0.07847 L 0.04661 -0.11088 L 0.03672 -0.10138 L 0.03672 -0.13402 L 0.03242 -0.11088 L 0.04661 -0.11088 L 0.03672 -0.09814 L 0.05377 -0.0949 L 0.04388 -0.05254 L 0.04388 -0.08171 C 0.0306 -0.08541 0.02669 -0.08495 0.03242 -0.08495 L 0.04661 -0.10763 L 0.03672 -0.11458 L 0.04388 -0.08495 L 0.03398 -0.11458 L 0.03398 -0.08819 L 0.01836 -0.09814 L 0.03112 -0.11088 L 0.02552 -0.09143 L 0.01406 -0.09814 L 0.01406 -0.12083 L 0.01263 -0.07523 L 0.00273 -0.07847 L -0.00573 -0.10138 L -0.00573 -0.07176 L 0.00143 -0.08171 L 0.00416 -0.11088 L 0.00416 -0.09143 L 3.75E-6 -0.06203 L -0.00717 -0.03935 L 0.0056 -0.03935 L 0.01705 -0.02291 L 3.75E-6 -4.07407E-6 Z " pathEditMode="relative" rAng="0" ptsTypes="AAAAAAAAAAAAAAAAAAAAAAAAAAAAAAAAAAAAAAAA">
                                      <p:cBhvr>
                                        <p:cTn id="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6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23 C 0.02395 -0.00023 0.04752 -0.00023 0.07109 -0.00023 L 0.07109 -0.01042 L 0.06536 -0.01875 L 0.04843 -0.02593 L 0.02435 -0.02986 L 0.00586 -0.02755 L -0.00534 -0.01875 L -0.00534 -0.0081 L 0.00039 -0.00023 Z " pathEditMode="relative" rAng="0" ptsTypes="AAAAAAAAAA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359176"/>
            <a:ext cx="8153400" cy="990600"/>
          </a:xfrm>
        </p:spPr>
        <p:txBody>
          <a:bodyPr/>
          <a:lstStyle/>
          <a:p>
            <a:r>
              <a:rPr lang="en-US" dirty="0"/>
              <a:t>Integrating sequence analysis and expression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E11143-DBF4-9E48-BAE1-20EBEF51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955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1. Predict regulatory targets of a TF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20AC08E-526F-CF44-A2D8-F6D49BBBBBBE}" type="slidenum">
              <a:rPr lang="en-US"/>
              <a:pPr/>
              <a:t>51</a:t>
            </a:fld>
            <a:endParaRPr lang="en-US"/>
          </a:p>
        </p:txBody>
      </p:sp>
      <p:grpSp>
        <p:nvGrpSpPr>
          <p:cNvPr id="2" name="Group 10"/>
          <p:cNvGrpSpPr/>
          <p:nvPr/>
        </p:nvGrpSpPr>
        <p:grpSpPr>
          <a:xfrm>
            <a:off x="1981200" y="2971800"/>
            <a:ext cx="3886200" cy="1981200"/>
            <a:chOff x="1981200" y="2971800"/>
            <a:chExt cx="3886200" cy="1981200"/>
          </a:xfrm>
        </p:grpSpPr>
        <p:sp>
          <p:nvSpPr>
            <p:cNvPr id="334852" name="Line 4"/>
            <p:cNvSpPr>
              <a:spLocks noChangeShapeType="1"/>
            </p:cNvSpPr>
            <p:nvPr/>
          </p:nvSpPr>
          <p:spPr bwMode="auto">
            <a:xfrm>
              <a:off x="1981200" y="3124200"/>
              <a:ext cx="388620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53" name="Rectangle 5"/>
            <p:cNvSpPr>
              <a:spLocks noChangeArrowheads="1"/>
            </p:cNvSpPr>
            <p:nvPr/>
          </p:nvSpPr>
          <p:spPr bwMode="auto">
            <a:xfrm>
              <a:off x="4495800" y="2971800"/>
              <a:ext cx="1219200" cy="3048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GENE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4854" name="Oval 6"/>
            <p:cNvSpPr>
              <a:spLocks noChangeArrowheads="1"/>
            </p:cNvSpPr>
            <p:nvPr/>
          </p:nvSpPr>
          <p:spPr bwMode="auto">
            <a:xfrm>
              <a:off x="3429000" y="3886200"/>
              <a:ext cx="9906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TF</a:t>
              </a:r>
              <a:endParaRPr lang="en-US"/>
            </a:p>
          </p:txBody>
        </p:sp>
        <p:sp>
          <p:nvSpPr>
            <p:cNvPr id="334855" name="AutoShape 7"/>
            <p:cNvSpPr>
              <a:spLocks noChangeArrowheads="1"/>
            </p:cNvSpPr>
            <p:nvPr/>
          </p:nvSpPr>
          <p:spPr bwMode="auto">
            <a:xfrm>
              <a:off x="3719513" y="3200400"/>
              <a:ext cx="304800" cy="533400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chemeClr val="tx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56" name="Text Box 8"/>
            <p:cNvSpPr txBox="1">
              <a:spLocks noChangeArrowheads="1"/>
            </p:cNvSpPr>
            <p:nvPr/>
          </p:nvSpPr>
          <p:spPr bwMode="auto">
            <a:xfrm>
              <a:off x="4028736" y="3096736"/>
              <a:ext cx="44114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 dirty="0">
                  <a:solidFill>
                    <a:srgbClr val="F2E2AB"/>
                  </a:solidFill>
                </a:rPr>
                <a:t>?</a:t>
              </a:r>
              <a:endParaRPr lang="en-US" dirty="0">
                <a:solidFill>
                  <a:srgbClr val="F2E2AB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191000"/>
            <a:ext cx="1946275" cy="53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5302250"/>
            <a:ext cx="82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w Cen MT"/>
                <a:cs typeface="Tw Cen MT"/>
              </a:rPr>
              <a:t>Motif module: a set of genes predicted to be regulated by a TF (motif)</a:t>
            </a:r>
          </a:p>
        </p:txBody>
      </p:sp>
      <p:pic>
        <p:nvPicPr>
          <p:cNvPr id="13" name="Picture 12" descr="Screen shot 2010-11-03 at 10.57.48 PM.png">
            <a:extLst>
              <a:ext uri="{FF2B5EF4-FFF2-40B4-BE49-F238E27FC236}">
                <a16:creationId xmlns:a16="http://schemas.microsoft.com/office/drawing/2014/main" id="{3AE5A91F-2722-E940-AA78-9EC6D9695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19" t="-1" r="25730" b="5060"/>
          <a:stretch/>
        </p:blipFill>
        <p:spPr>
          <a:xfrm>
            <a:off x="1975206" y="1908007"/>
            <a:ext cx="2907587" cy="96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583275"/>
      </p:ext>
    </p:extLst>
  </p:cSld>
  <p:clrMapOvr>
    <a:masterClrMapping/>
  </p:clrMapOvr>
  <p:transition advTm="1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2. Identify </a:t>
            </a:r>
            <a:r>
              <a:rPr lang="en-US" sz="2800" dirty="0" err="1"/>
              <a:t>dysregulated</a:t>
            </a:r>
            <a:r>
              <a:rPr lang="en-US" sz="2800" dirty="0"/>
              <a:t> genes in phenotype of interest</a:t>
            </a:r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EDF4148-13CA-7E49-9ACA-50FF84015511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011963-561C-8C49-A07E-D8ACB591775B}"/>
              </a:ext>
            </a:extLst>
          </p:cNvPr>
          <p:cNvGrpSpPr/>
          <p:nvPr/>
        </p:nvGrpSpPr>
        <p:grpSpPr>
          <a:xfrm>
            <a:off x="358431" y="2679383"/>
            <a:ext cx="6014139" cy="3950017"/>
            <a:chOff x="2751909" y="2470692"/>
            <a:chExt cx="6014139" cy="39500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DAAAB0-EC06-6345-9FA5-F038AE9E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754" r="18254"/>
            <a:stretch/>
          </p:blipFill>
          <p:spPr>
            <a:xfrm>
              <a:off x="2751909" y="2470692"/>
              <a:ext cx="6014139" cy="39500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D5BC3A-D92F-B741-9298-DA8C5091DB05}"/>
                </a:ext>
              </a:extLst>
            </p:cNvPr>
            <p:cNvSpPr/>
            <p:nvPr/>
          </p:nvSpPr>
          <p:spPr>
            <a:xfrm>
              <a:off x="5101389" y="2490538"/>
              <a:ext cx="3664659" cy="1498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693155-76B6-D547-B455-4F1C5903A2EB}"/>
              </a:ext>
            </a:extLst>
          </p:cNvPr>
          <p:cNvGrpSpPr/>
          <p:nvPr/>
        </p:nvGrpSpPr>
        <p:grpSpPr>
          <a:xfrm>
            <a:off x="112957" y="1750661"/>
            <a:ext cx="2877775" cy="837727"/>
            <a:chOff x="1953788" y="1709797"/>
            <a:chExt cx="2877775" cy="8377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8683D9-EADC-884D-8730-E340C4F58154}"/>
                </a:ext>
              </a:extLst>
            </p:cNvPr>
            <p:cNvSpPr txBox="1"/>
            <p:nvPr/>
          </p:nvSpPr>
          <p:spPr>
            <a:xfrm>
              <a:off x="1953788" y="1709797"/>
              <a:ext cx="2877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Two “subtypes” of patients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67383B6-DD3E-474B-BD4A-F7D10F1CA132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2811439" y="2079129"/>
              <a:ext cx="581237" cy="468395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6958450-95A9-ED45-BE75-165387B2FA4C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392676" y="2079129"/>
              <a:ext cx="101151" cy="468395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8C57207-265A-CE4C-ABEF-C360EB8BBDDD}"/>
              </a:ext>
            </a:extLst>
          </p:cNvPr>
          <p:cNvSpPr/>
          <p:nvPr/>
        </p:nvSpPr>
        <p:spPr>
          <a:xfrm>
            <a:off x="2427602" y="6304001"/>
            <a:ext cx="3797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Source: DOI:</a:t>
            </a:r>
            <a:r>
              <a:rPr lang="en-US" sz="1400" b="0" i="0" u="sng" dirty="0">
                <a:effectLst/>
                <a:latin typeface="Roboto" panose="02000000000000000000" pitchFamily="2" charset="0"/>
                <a:hlinkClick r:id="rId4"/>
              </a:rPr>
              <a:t>10.1074/mcp.M700487-MCP200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15D993-C0C1-1C43-84B5-2E2E36DBDC27}"/>
              </a:ext>
            </a:extLst>
          </p:cNvPr>
          <p:cNvSpPr txBox="1"/>
          <p:nvPr/>
        </p:nvSpPr>
        <p:spPr>
          <a:xfrm>
            <a:off x="3134719" y="2986780"/>
            <a:ext cx="357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of genes differentially expressed between the two subtypes of patients</a:t>
            </a:r>
          </a:p>
        </p:txBody>
      </p:sp>
    </p:spTree>
    <p:extLst>
      <p:ext uri="{BB962C8B-B14F-4D97-AF65-F5344CB8AC3E}">
        <p14:creationId xmlns:p14="http://schemas.microsoft.com/office/powerpoint/2010/main" val="274837783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>
                <a:solidFill>
                  <a:srgbClr val="F2E2AB"/>
                </a:solidFill>
                <a:ea typeface="ＭＳ Ｐゴシック" charset="0"/>
                <a:cs typeface="Tw Cen MT"/>
              </a:rPr>
              <a:t>3. Combine motif analysis and gene expression data</a:t>
            </a: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905000" y="2590800"/>
            <a:ext cx="48768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41525" y="2028825"/>
            <a:ext cx="187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All genes (N)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2895600" y="3200400"/>
            <a:ext cx="1524000" cy="1371600"/>
          </a:xfrm>
          <a:prstGeom prst="ellipse">
            <a:avLst/>
          </a:pr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3810000" y="3200400"/>
            <a:ext cx="1524000" cy="1371600"/>
          </a:xfrm>
          <a:prstGeom prst="ellipse">
            <a:avLst/>
          </a:prstGeom>
          <a:solidFill>
            <a:schemeClr val="folHlink">
              <a:alpha val="5294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-393622" y="2947690"/>
            <a:ext cx="33735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Genes differentially expressed between subtypes</a:t>
            </a:r>
          </a:p>
          <a:p>
            <a:pPr algn="r"/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 (n)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395788" y="2784475"/>
            <a:ext cx="306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Genes regulated by TF</a:t>
            </a:r>
          </a:p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(m)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6" name="Line 12"/>
          <p:cNvSpPr>
            <a:spLocks noChangeShapeType="1"/>
          </p:cNvSpPr>
          <p:nvPr/>
        </p:nvSpPr>
        <p:spPr bwMode="auto">
          <a:xfrm flipV="1">
            <a:off x="4114800" y="3810000"/>
            <a:ext cx="0" cy="1828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2E2AB"/>
              </a:solidFill>
              <a:highlight>
                <a:srgbClr val="FFFF00"/>
              </a:highlight>
              <a:latin typeface="Tw Cen MT"/>
              <a:cs typeface="Tw Cen MT"/>
            </a:endParaRP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374573" y="5867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Is the intersection (size </a:t>
            </a:r>
            <a:r>
              <a:rPr lang="ja-JP" altLang="en-US" b="1" dirty="0">
                <a:solidFill>
                  <a:srgbClr val="F2E2AB"/>
                </a:solidFill>
                <a:latin typeface="Tw Cen MT"/>
                <a:cs typeface="Tw Cen MT"/>
              </a:rPr>
              <a:t>“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ja-JP" altLang="en-US" b="1" dirty="0">
                <a:solidFill>
                  <a:srgbClr val="F2E2AB"/>
                </a:solidFill>
                <a:latin typeface="Tw Cen MT"/>
                <a:cs typeface="Tw Cen MT"/>
              </a:rPr>
              <a:t>”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) significantly large, given N, m, n?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2E4C9D1-CD33-364A-9B28-5764AEF0C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" y="6324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Use Hypergeometric test to obtain “p-value”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0D73EA-A1D3-B140-BC6C-BD3B770A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1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5" grpId="0"/>
      <p:bldP spid="17416" grpId="0" animBg="1"/>
      <p:bldP spid="17418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>
                <a:solidFill>
                  <a:srgbClr val="F2E2AB"/>
                </a:solidFill>
                <a:ea typeface="ＭＳ Ｐゴシック" charset="0"/>
                <a:cs typeface="Tw Cen MT"/>
              </a:rPr>
              <a:t>3. Combine motif analysis and gene expression data</a:t>
            </a: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905000" y="2590800"/>
            <a:ext cx="48768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41525" y="2028825"/>
            <a:ext cx="187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All genes (N)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2895600" y="3200400"/>
            <a:ext cx="1524000" cy="1371600"/>
          </a:xfrm>
          <a:prstGeom prst="ellipse">
            <a:avLst/>
          </a:pr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3810000" y="3200400"/>
            <a:ext cx="1524000" cy="1371600"/>
          </a:xfrm>
          <a:prstGeom prst="ellipse">
            <a:avLst/>
          </a:prstGeom>
          <a:solidFill>
            <a:schemeClr val="folHlink">
              <a:alpha val="5294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-393622" y="2947690"/>
            <a:ext cx="33735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Genes differentially expressed between subtypes</a:t>
            </a:r>
          </a:p>
          <a:p>
            <a:pPr algn="r"/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 (n)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395788" y="2784475"/>
            <a:ext cx="306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Genes regulated by TF</a:t>
            </a:r>
          </a:p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(m)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A834F-1D3E-3540-A07E-F3D317BD1C78}"/>
              </a:ext>
            </a:extLst>
          </p:cNvPr>
          <p:cNvSpPr txBox="1"/>
          <p:nvPr/>
        </p:nvSpPr>
        <p:spPr>
          <a:xfrm>
            <a:off x="1420859" y="5614690"/>
            <a:ext cx="630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Infer: TF may be determining cancer subtypes.</a:t>
            </a:r>
          </a:p>
          <a:p>
            <a:r>
              <a:rPr lang="en-US" sz="2400" dirty="0">
                <a:solidFill>
                  <a:srgbClr val="F2E2AB"/>
                </a:solidFill>
                <a:latin typeface="Tw Cen MT"/>
                <a:cs typeface="Tw Cen MT"/>
              </a:rPr>
              <a:t>An “association” between motif and condition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AB510-C40E-7648-99BA-B4C4828C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6437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426764" cy="4495800"/>
          </a:xfrm>
        </p:spPr>
        <p:txBody>
          <a:bodyPr>
            <a:normAutofit/>
          </a:bodyPr>
          <a:lstStyle/>
          <a:p>
            <a:r>
              <a:rPr lang="en-US" dirty="0"/>
              <a:t>GREAT: </a:t>
            </a:r>
            <a:r>
              <a:rPr lang="en-US" sz="2400" dirty="0">
                <a:hlinkClick r:id="rId2"/>
              </a:rPr>
              <a:t>http://bejerano.stanford.edu/great/public/html/</a:t>
            </a:r>
            <a:endParaRPr lang="en-US" sz="2400" dirty="0"/>
          </a:p>
          <a:p>
            <a:pPr lvl="1"/>
            <a:r>
              <a:rPr lang="en-US" dirty="0"/>
              <a:t>Input a set of genomic segments (e.g., ChIP peaks)</a:t>
            </a:r>
          </a:p>
          <a:p>
            <a:pPr lvl="1"/>
            <a:r>
              <a:rPr lang="en-US" dirty="0"/>
              <a:t>Obtain what annotations enriched in nearby genes</a:t>
            </a:r>
          </a:p>
          <a:p>
            <a:pPr lvl="1"/>
            <a:r>
              <a:rPr lang="en-US" dirty="0"/>
              <a:t>only for human, mouse and </a:t>
            </a:r>
            <a:r>
              <a:rPr lang="en-US" dirty="0" err="1"/>
              <a:t>zebrafish</a:t>
            </a:r>
            <a:endParaRPr lang="en-US" dirty="0"/>
          </a:p>
          <a:p>
            <a:pPr lvl="1"/>
            <a:endParaRPr lang="en-US" dirty="0"/>
          </a:p>
          <a:p>
            <a:r>
              <a:rPr lang="en-US" sz="2800" dirty="0"/>
              <a:t>DAVID: </a:t>
            </a:r>
            <a:r>
              <a:rPr lang="en-US" sz="2800" dirty="0">
                <a:hlinkClick r:id="rId3"/>
              </a:rPr>
              <a:t>https://david.ncifcrf.gov/</a:t>
            </a:r>
            <a:endParaRPr lang="en-US" sz="2800" dirty="0"/>
          </a:p>
          <a:p>
            <a:pPr lvl="1"/>
            <a:r>
              <a:rPr lang="en-US" sz="2500" dirty="0"/>
              <a:t>Input a set of genes</a:t>
            </a:r>
          </a:p>
          <a:p>
            <a:pPr lvl="1"/>
            <a:r>
              <a:rPr lang="en-US" sz="2500" dirty="0"/>
              <a:t>Obtain what annotations enriched in those genes</a:t>
            </a:r>
          </a:p>
          <a:p>
            <a:pPr lvl="1"/>
            <a:r>
              <a:rPr lang="en-US" sz="2500" dirty="0"/>
              <a:t>Many different species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1E091-577E-0842-AB90-4AD03A3D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1387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Epigenomics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2F4473-D56B-4244-A057-D2823F0D866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153400" cy="4495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Where do TFs bind?</a:t>
            </a:r>
          </a:p>
          <a:p>
            <a:endParaRPr lang="en-US" dirty="0"/>
          </a:p>
          <a:p>
            <a:r>
              <a:rPr lang="en-US" dirty="0"/>
              <a:t>Which genomic segments actively regulate gene expression?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F55C3C-7A47-2F4F-896E-5D1720EE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0E44-1606-5C4C-BA2E-95A5996DE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4B518-A0D6-804D-903C-7BC0EA02C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Decorations on the genome</a:t>
            </a:r>
          </a:p>
          <a:p>
            <a:endParaRPr lang="en-US" dirty="0"/>
          </a:p>
          <a:p>
            <a:r>
              <a:rPr lang="en-US" dirty="0"/>
              <a:t>Experimental assays to profile the decorated genome</a:t>
            </a:r>
          </a:p>
          <a:p>
            <a:endParaRPr lang="en-US" dirty="0"/>
          </a:p>
          <a:p>
            <a:r>
              <a:rPr lang="en-US" dirty="0"/>
              <a:t>Insights from large scale epigenomics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1105B-BB21-6A46-A90C-26BDD503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regulatory genome</a:t>
            </a:r>
          </a:p>
        </p:txBody>
      </p:sp>
      <p:pic>
        <p:nvPicPr>
          <p:cNvPr id="1026" name="Picture 2" descr="enes 10 00043 g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/>
          <a:stretch/>
        </p:blipFill>
        <p:spPr bwMode="auto">
          <a:xfrm>
            <a:off x="1152327" y="2414427"/>
            <a:ext cx="6839345" cy="35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9683" y="6270897"/>
            <a:ext cx="5927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Genomic Enhancers in Brain Health and Disease. Nancy V. N.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Carullo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Jeremy J. Day. </a:t>
            </a: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Genes 2019, 10(1), 43;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38849-5803-8046-A6F6-15F1FB21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15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6462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/>
              <a:t>How to find enhancers?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95" y="906462"/>
            <a:ext cx="8958805" cy="56680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600" dirty="0"/>
          </a:p>
          <a:p>
            <a:r>
              <a:rPr lang="en-US" sz="2000" dirty="0"/>
              <a:t>Like finding needle in a haystack</a:t>
            </a:r>
          </a:p>
          <a:p>
            <a:pPr lvl="1"/>
            <a:endParaRPr lang="en-US" sz="1600" dirty="0"/>
          </a:p>
          <a:p>
            <a:r>
              <a:rPr lang="en-US" sz="2000" dirty="0"/>
              <a:t>Evolutionary conservation is sometimes used to identify enhancers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r>
              <a:rPr lang="en-US" sz="1600" dirty="0"/>
              <a:t>but not all functional elements are conserved at the level that DNA sequence alignments can detect. So how do we find regulatory elements?</a:t>
            </a:r>
          </a:p>
          <a:p>
            <a:pPr lvl="1"/>
            <a:endParaRPr lang="en-US" sz="1400" dirty="0"/>
          </a:p>
          <a:p>
            <a:r>
              <a:rPr lang="en-US" sz="1800" dirty="0"/>
              <a:t>More important question is: which enhancers are </a:t>
            </a:r>
            <a:r>
              <a:rPr lang="en-US" sz="1800" i="1" dirty="0"/>
              <a:t>active </a:t>
            </a:r>
            <a:r>
              <a:rPr lang="en-US" sz="1800" dirty="0"/>
              <a:t>in a particular cell type?</a:t>
            </a:r>
          </a:p>
        </p:txBody>
      </p:sp>
      <p:pic>
        <p:nvPicPr>
          <p:cNvPr id="4" name="Picture 3" descr="get_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583283"/>
            <a:ext cx="5449316" cy="23090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9722B-BE94-DC43-AE79-783C8C94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5939-0164-B840-AB18-D0DD9FD9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365126"/>
            <a:ext cx="8561070" cy="1325563"/>
          </a:xfrm>
        </p:spPr>
        <p:txBody>
          <a:bodyPr>
            <a:noAutofit/>
          </a:bodyPr>
          <a:lstStyle/>
          <a:p>
            <a:r>
              <a:rPr lang="en-US" sz="3600" dirty="0"/>
              <a:t>Transcription can be regulated by Proteins called Transcription Factors (TFs)</a:t>
            </a: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370898F3-7C53-E942-9667-21037B8EF10E}"/>
              </a:ext>
            </a:extLst>
          </p:cNvPr>
          <p:cNvSpPr/>
          <p:nvPr/>
        </p:nvSpPr>
        <p:spPr>
          <a:xfrm>
            <a:off x="2877344" y="2579512"/>
            <a:ext cx="3389313" cy="220045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ED86E5A7-9450-7C44-B0D5-C4F805A1DBBB}"/>
              </a:ext>
            </a:extLst>
          </p:cNvPr>
          <p:cNvSpPr/>
          <p:nvPr/>
        </p:nvSpPr>
        <p:spPr>
          <a:xfrm rot="16200000">
            <a:off x="4921203" y="3347617"/>
            <a:ext cx="287933" cy="1148013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5FB411-5E9F-0F4B-B94F-4CF059AB5BB4}"/>
              </a:ext>
            </a:extLst>
          </p:cNvPr>
          <p:cNvSpPr/>
          <p:nvPr/>
        </p:nvSpPr>
        <p:spPr>
          <a:xfrm>
            <a:off x="4771899" y="2962275"/>
            <a:ext cx="486694" cy="47949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C59FF7B9-5CE9-5748-960B-37AAF9C13E52}"/>
              </a:ext>
            </a:extLst>
          </p:cNvPr>
          <p:cNvSpPr/>
          <p:nvPr/>
        </p:nvSpPr>
        <p:spPr>
          <a:xfrm rot="16200000">
            <a:off x="3943051" y="3347617"/>
            <a:ext cx="287933" cy="1148013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6A4D06-CA7C-2546-A21B-E7EB93D82AB0}"/>
              </a:ext>
            </a:extLst>
          </p:cNvPr>
          <p:cNvSpPr/>
          <p:nvPr/>
        </p:nvSpPr>
        <p:spPr>
          <a:xfrm>
            <a:off x="4149432" y="2962275"/>
            <a:ext cx="456031" cy="217981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latin typeface="Calibri"/>
              </a:rPr>
              <a:t>TF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BB8A5-FF4D-D546-A84A-9427CC1C3DA0}"/>
              </a:ext>
            </a:extLst>
          </p:cNvPr>
          <p:cNvSpPr txBox="1"/>
          <p:nvPr/>
        </p:nvSpPr>
        <p:spPr>
          <a:xfrm>
            <a:off x="4820496" y="3788590"/>
            <a:ext cx="575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ECE8D6"/>
                </a:solidFill>
                <a:latin typeface="Calibri"/>
              </a:rPr>
              <a:t>GENE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E50E6BC1-72F6-9846-BF26-476478FBACA5}"/>
              </a:ext>
            </a:extLst>
          </p:cNvPr>
          <p:cNvGrpSpPr/>
          <p:nvPr/>
        </p:nvGrpSpPr>
        <p:grpSpPr>
          <a:xfrm>
            <a:off x="3360178" y="4076524"/>
            <a:ext cx="1460318" cy="1582671"/>
            <a:chOff x="2345533" y="4265087"/>
            <a:chExt cx="1947091" cy="2110228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554EF722-0B2B-914D-8146-BD79701F29BC}"/>
                </a:ext>
              </a:extLst>
            </p:cNvPr>
            <p:cNvSpPr/>
            <p:nvPr/>
          </p:nvSpPr>
          <p:spPr>
            <a:xfrm>
              <a:off x="2345533" y="4265087"/>
              <a:ext cx="1947091" cy="1462332"/>
            </a:xfrm>
            <a:prstGeom prst="trapezoid">
              <a:avLst>
                <a:gd name="adj" fmla="val 5628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53EB99-8C7D-B74E-811B-73721D2C771E}"/>
                </a:ext>
              </a:extLst>
            </p:cNvPr>
            <p:cNvSpPr/>
            <p:nvPr/>
          </p:nvSpPr>
          <p:spPr>
            <a:xfrm>
              <a:off x="2345533" y="5727418"/>
              <a:ext cx="1947091" cy="6478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pPr algn="ctr" defTabSz="685800"/>
              <a:r>
                <a:rPr lang="en-US" dirty="0">
                  <a:solidFill>
                    <a:srgbClr val="FFFFFF"/>
                  </a:solidFill>
                  <a:latin typeface="Calibri"/>
                </a:rPr>
                <a:t>TCTAATTG</a:t>
              </a:r>
              <a:endParaRPr lang="en-US" sz="788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9890B2-D31E-774C-BD95-2A6BF453D6CE}"/>
              </a:ext>
            </a:extLst>
          </p:cNvPr>
          <p:cNvSpPr txBox="1"/>
          <p:nvPr/>
        </p:nvSpPr>
        <p:spPr>
          <a:xfrm>
            <a:off x="3219740" y="4104828"/>
            <a:ext cx="8050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BINDING</a:t>
            </a:r>
          </a:p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5225C-4768-2241-ACA2-8334CC215646}"/>
              </a:ext>
            </a:extLst>
          </p:cNvPr>
          <p:cNvSpPr txBox="1"/>
          <p:nvPr/>
        </p:nvSpPr>
        <p:spPr>
          <a:xfrm>
            <a:off x="96006" y="5416233"/>
            <a:ext cx="28210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Humans have ~2000 TFs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769F3-1A85-1745-8024-31398F21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2.96296E-6 C 0.00833 -0.00394 0.01419 0.00162 0.01979 -0.00926 C 0.01719 -0.02361 0.0207 -0.01482 0.01419 -0.0132 C 0.01263 -0.01297 0.01133 -0.01459 0.00989 -0.01505 C 0.00403 -0.02037 0.00221 -0.01898 -0.00143 -0.01135 C -0.00248 -0.01273 -0.00326 -0.01435 -0.0043 -0.01505 C -0.00612 -0.01621 -0.01081 -0.01459 -0.0099 -0.0169 C -0.00742 -0.025 0.00221 -0.02547 0.00716 -0.02639 C 0.00469 -0.03565 0.0069 -0.03195 0.00273 -0.02639 C 0.00156 -0.025 2.5E-6 -0.02408 -0.00143 -0.02269 C -0.00365 -0.01366 -0.00742 -0.00973 -0.0142 -0.00741 C -0.01341 -0.0051 -0.01315 -0.00162 -0.01133 2.96296E-6 C -0.01003 0.00092 -0.00873 -0.00162 -0.00716 -0.00185 C -0.00404 -0.00278 -0.00052 -0.00324 0.00273 -0.00371 C 0.0056 -0.01505 0.00508 -0.00695 -0.00716 -0.01135 C -0.01029 -0.0125 -0.01263 -0.01574 -0.01563 -0.0169 C -0.01393 0.01574 -0.01823 0.00856 -0.00573 2.96296E-6 C -0.00209 -0.00718 -0.00065 -0.00834 0.00573 -0.00556 C 0.0082 -0.01574 0.00937 -0.00973 0.01419 -0.01875 C 0.01367 -0.02084 0.01393 -0.02361 0.01263 -0.02454 C 0.00833 -0.02755 0.00742 -0.01898 0.00716 -0.0169 C 0.00416 -0.01829 0.00091 -0.01829 -0.00143 -0.0206 C -0.00274 -0.02199 -0.00143 -0.02709 -0.00274 -0.02639 C -0.00482 -0.0257 -0.00456 -0.02107 -0.00573 -0.01875 C -0.00899 -0.01366 -0.01406 -0.01435 -0.01836 -0.0132 C -0.01888 -0.0088 -0.02071 -0.0044 -0.01979 2.96296E-6 C -0.01914 0.0044 -0.0142 0.01134 -0.0142 0.01157 C -0.00899 0.00671 -0.00313 0.00277 0.00273 2.96296E-6 C 0.00716 -0.00579 0.0069 -0.01297 0.00846 -0.0206 C 0.00143 -0.0301 -0.00638 -0.0294 -0.01563 -0.02639 C -0.01706 -0.02523 -0.01888 -0.02477 -0.01979 -0.02269 C -0.02149 -0.01945 -0.02279 -0.01135 -0.02279 -0.01111 C -0.01771 -0.00463 -0.01654 -0.0051 -0.0099 -0.00926 C -0.00899 -0.01181 -0.00925 -0.01598 -0.00716 -0.0169 C -0.00586 -0.0176 -0.00664 -0.0132 -0.00573 -0.01135 C -0.00417 -0.00741 -0.00196 -0.00394 2.5E-6 2.96296E-6 Z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03659 0.1162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04636 0.068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.06875 L 0.05169 0.068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62" y="2445026"/>
            <a:ext cx="8229600" cy="1558157"/>
          </a:xfrm>
        </p:spPr>
        <p:txBody>
          <a:bodyPr>
            <a:normAutofit fontScale="90000"/>
          </a:bodyPr>
          <a:lstStyle/>
          <a:p>
            <a:r>
              <a:rPr lang="en-US" dirty="0"/>
              <a:t>Regulatory activity leaves its “mark” on the genome: </a:t>
            </a:r>
            <a:r>
              <a:rPr lang="en-US" dirty="0" err="1"/>
              <a:t>epigenomics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BD283-A8B4-1949-ACF7-4D614A05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610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AF089B-854E-8443-AF1C-631256124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834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800" dirty="0"/>
              <a:t>Eukaryotic genomes are complex 3D structures comprised of modified and unmodified DNA, RNA and many types of interacting proteins</a:t>
            </a:r>
          </a:p>
        </p:txBody>
      </p:sp>
      <p:pic>
        <p:nvPicPr>
          <p:cNvPr id="6" name="Content Placeholder 9" descr="main_illustration.png">
            <a:extLst>
              <a:ext uri="{FF2B5EF4-FFF2-40B4-BE49-F238E27FC236}">
                <a16:creationId xmlns:a16="http://schemas.microsoft.com/office/drawing/2014/main" id="{36166395-4F97-E346-A0B1-7F42885E6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05" b="-8705"/>
          <a:stretch/>
        </p:blipFill>
        <p:spPr>
          <a:xfrm>
            <a:off x="1366463" y="1447677"/>
            <a:ext cx="6267236" cy="34520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26EC7-1E34-954B-9204-99C3470DFA06}"/>
              </a:ext>
            </a:extLst>
          </p:cNvPr>
          <p:cNvSpPr txBox="1"/>
          <p:nvPr/>
        </p:nvSpPr>
        <p:spPr>
          <a:xfrm>
            <a:off x="359217" y="4861684"/>
            <a:ext cx="84672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DNA is wrapped around a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histone core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”. Such wrapped-around DNA is relatively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inaccessible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to other molecules such as TFs. But there are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accessible regions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as well, can be detected as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hypersensitive sites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(DHS)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TFs bind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their preferred sites (especially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accessible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regions), 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Histone proteins are ‘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(like flags),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not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CpG dinucleotides in DNA 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or not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F9CA8E-6C1A-1840-9FDB-444404A6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339"/>
            <a:ext cx="9144000" cy="1143000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3600" dirty="0" err="1"/>
              <a:t>Epigenomic</a:t>
            </a:r>
            <a:r>
              <a:rPr lang="en-US" sz="3600" dirty="0"/>
              <a:t> clues into regulatory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555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Look for </a:t>
            </a:r>
            <a:r>
              <a:rPr lang="en-US" sz="2800" dirty="0">
                <a:solidFill>
                  <a:srgbClr val="FF0000"/>
                </a:solidFill>
              </a:rPr>
              <a:t>accessible regions </a:t>
            </a:r>
            <a:r>
              <a:rPr lang="en-US" sz="2800" dirty="0"/>
              <a:t>of DNA, that’s where active regulatory elements might lie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Also: specific </a:t>
            </a:r>
            <a:r>
              <a:rPr lang="en-US" sz="2800" dirty="0">
                <a:solidFill>
                  <a:srgbClr val="FF0000"/>
                </a:solidFill>
              </a:rPr>
              <a:t>histone modifications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F0000"/>
                </a:solidFill>
              </a:rPr>
              <a:t>DNA methylation</a:t>
            </a:r>
            <a:r>
              <a:rPr lang="en-US" sz="2800" dirty="0"/>
              <a:t> mark regulatory activity </a:t>
            </a:r>
          </a:p>
          <a:p>
            <a:r>
              <a:rPr lang="en-US" sz="2800" dirty="0"/>
              <a:t>If you know a particular </a:t>
            </a:r>
            <a:r>
              <a:rPr lang="en-US" sz="2800" dirty="0">
                <a:solidFill>
                  <a:srgbClr val="FF0000"/>
                </a:solidFill>
              </a:rPr>
              <a:t>TF</a:t>
            </a:r>
            <a:r>
              <a:rPr lang="en-US" sz="2800" dirty="0"/>
              <a:t> that is important for regulation, look for its </a:t>
            </a:r>
            <a:r>
              <a:rPr lang="en-US" sz="2800" dirty="0">
                <a:solidFill>
                  <a:srgbClr val="FF0000"/>
                </a:solidFill>
              </a:rPr>
              <a:t>binding sites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92063" y="2501899"/>
            <a:ext cx="4290433" cy="1860345"/>
            <a:chOff x="1492063" y="2501899"/>
            <a:chExt cx="4290433" cy="1860345"/>
          </a:xfrm>
        </p:grpSpPr>
        <p:pic>
          <p:nvPicPr>
            <p:cNvPr id="4" name="Picture 3" descr="is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196" y="2501899"/>
              <a:ext cx="2654300" cy="18603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92300" y="3727088"/>
              <a:ext cx="1127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accessible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2063" y="2805967"/>
              <a:ext cx="1528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 accessible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7BC871-C985-0441-8809-D5D4A915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E411-D6FA-1545-A747-36A0CF63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4957"/>
            <a:ext cx="9144000" cy="1078186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800" dirty="0"/>
              <a:t>All four histones in the tetramer have “tails” that can be modified in various ways</a:t>
            </a:r>
          </a:p>
        </p:txBody>
      </p:sp>
      <p:pic>
        <p:nvPicPr>
          <p:cNvPr id="4" name="Content Placeholder 3" descr="nucleosome.jpg">
            <a:extLst>
              <a:ext uri="{FF2B5EF4-FFF2-40B4-BE49-F238E27FC236}">
                <a16:creationId xmlns:a16="http://schemas.microsoft.com/office/drawing/2014/main" id="{5E74C7F3-4EC1-AA4F-902D-809A28D8C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1031" r="11243" b="36733"/>
          <a:stretch/>
        </p:blipFill>
        <p:spPr>
          <a:xfrm>
            <a:off x="1461929" y="1430736"/>
            <a:ext cx="6220142" cy="3536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8345" y="5405193"/>
            <a:ext cx="6053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consequential modifications, with respect to transcriptional activity, appear to involve methylation or acetylation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Lysines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(K)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histone H3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68136-3F4F-3249-97E0-CE1D5079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7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assays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3C2BE-65AB-B347-8C0B-70DE19D7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296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3795"/>
            <a:ext cx="9101047" cy="985431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2800" dirty="0"/>
              <a:t>How to find TF binding sites? </a:t>
            </a:r>
            <a:br>
              <a:rPr lang="en-US" sz="2800" dirty="0"/>
            </a:br>
            <a:r>
              <a:rPr lang="en-US" sz="2800" dirty="0"/>
              <a:t>Chromatin </a:t>
            </a:r>
            <a:r>
              <a:rPr lang="en-US" sz="2800" dirty="0" err="1"/>
              <a:t>ImmunoPrecipitation</a:t>
            </a:r>
            <a:r>
              <a:rPr lang="en-US" sz="2800" dirty="0"/>
              <a:t> (</a:t>
            </a:r>
            <a:r>
              <a:rPr lang="en-US" sz="2800" dirty="0" err="1"/>
              <a:t>ChIP</a:t>
            </a:r>
            <a:r>
              <a:rPr lang="en-US" sz="2800" dirty="0"/>
              <a:t>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1" y="1166374"/>
            <a:ext cx="4921321" cy="5858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Antibody to a DNA binding protein is used to “fish out” DNA bound to the protein in a living cell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and protein are crosslinked in the cell using  formaldehyde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Crosslinked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chromatin is sheared, usually by sonication, to yield short fragments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DNA+protein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complexes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Antibody to a TF or other binding protein used to fish out fragments containing that DNA binding protein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is then “released” and can be analyzed by sequencing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Creates a pool of sequences highly enriched in binding sites for a particular protein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availability of excellent </a:t>
            </a:r>
            <a:r>
              <a:rPr kumimoji="0" lang="en-US" sz="216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antibodies</a:t>
            </a:r>
            <a:r>
              <a:rPr kumimoji="0" lang="en-US" sz="21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can detect the protein in its  </a:t>
            </a:r>
            <a:r>
              <a:rPr kumimoji="0" lang="en-US" sz="2162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vivo</a:t>
            </a:r>
            <a:r>
              <a:rPr kumimoji="0" lang="en-US" sz="21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context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547" t="-805" r="455" b="-1003"/>
          <a:stretch/>
        </p:blipFill>
        <p:spPr>
          <a:xfrm>
            <a:off x="4921321" y="1351113"/>
            <a:ext cx="4179725" cy="548938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93598-CD9C-1045-A373-7EC02251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133"/>
            <a:ext cx="9144000" cy="850896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computational issues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1" y="1121937"/>
            <a:ext cx="4394200" cy="5893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 step is to map reads: BOWTIE,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Novalign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BWA or other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ChIP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 reads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surround but may not contain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DNA binding site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 is generated from the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randomly sheared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fragments, which overlap at the protein binding site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Gives rise to two adjacent sets of read peaks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Programs like MACS and HOMER automatically subtract your control (genomic input) from sample reads to define a final set of peaks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5231806" y="1845448"/>
            <a:ext cx="3815764" cy="3395417"/>
            <a:chOff x="2149424" y="3637333"/>
            <a:chExt cx="3815764" cy="2759788"/>
          </a:xfrm>
        </p:grpSpPr>
        <p:pic>
          <p:nvPicPr>
            <p:cNvPr id="6" name="Picture 5" descr="peak-shift-MACs.tiff"/>
            <p:cNvPicPr>
              <a:picLocks noChangeAspect="1"/>
            </p:cNvPicPr>
            <p:nvPr/>
          </p:nvPicPr>
          <p:blipFill>
            <a:blip r:embed="rId2"/>
            <a:srcRect r="51163" b="5035"/>
            <a:stretch>
              <a:fillRect/>
            </a:stretch>
          </p:blipFill>
          <p:spPr>
            <a:xfrm>
              <a:off x="3291120" y="3637333"/>
              <a:ext cx="2418703" cy="1737870"/>
            </a:xfrm>
            <a:prstGeom prst="rect">
              <a:avLst/>
            </a:prstGeom>
          </p:spPr>
        </p:pic>
        <p:grpSp>
          <p:nvGrpSpPr>
            <p:cNvPr id="3" name="Group 6"/>
            <p:cNvGrpSpPr/>
            <p:nvPr/>
          </p:nvGrpSpPr>
          <p:grpSpPr>
            <a:xfrm>
              <a:off x="2149424" y="5262487"/>
              <a:ext cx="3815764" cy="1134634"/>
              <a:chOff x="2149424" y="4721762"/>
              <a:chExt cx="3815764" cy="1134634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759435" y="5092808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911835" y="5245208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064235" y="5397608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216635" y="5550008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369035" y="5702408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521435" y="5854808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280635" y="5169846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433035" y="5322246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585435" y="5474646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649824" y="5627046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601056" y="5779446"/>
                <a:ext cx="108131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6200000" flipV="1">
                <a:off x="4515902" y="4894482"/>
                <a:ext cx="182880" cy="125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691394" y="4721762"/>
                <a:ext cx="1273794" cy="30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Binding site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149424" y="5323836"/>
                <a:ext cx="1610011" cy="30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ChIP fragments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3759435" y="4992209"/>
                <a:ext cx="188601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3911835" y="5144609"/>
                <a:ext cx="188601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4064235" y="5297009"/>
                <a:ext cx="188601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216635" y="5449409"/>
                <a:ext cx="188601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369035" y="5601809"/>
                <a:ext cx="188601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161997" y="4979635"/>
                <a:ext cx="1095172" cy="30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Seq reads</a:t>
                </a:r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D990-EBA2-3E42-9D06-584D99E5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3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2095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3200" dirty="0"/>
              <a:t>ChIP Analytical 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7200" y="874890"/>
            <a:ext cx="8450826" cy="5826802"/>
          </a:xfrm>
        </p:spPr>
        <p:txBody>
          <a:bodyPr>
            <a:normAutofit/>
          </a:bodyPr>
          <a:lstStyle/>
          <a:p>
            <a:r>
              <a:rPr lang="en-US" sz="2400" dirty="0"/>
              <a:t>Genomic neighborhoods</a:t>
            </a:r>
          </a:p>
          <a:p>
            <a:pPr lvl="1"/>
            <a:r>
              <a:rPr lang="en-US" sz="2200" dirty="0"/>
              <a:t>Shear efficiency is not really “random”</a:t>
            </a:r>
          </a:p>
          <a:p>
            <a:pPr lvl="2"/>
            <a:r>
              <a:rPr lang="en-US" sz="1900" dirty="0"/>
              <a:t>Some genomic regions are fragile and sensitive</a:t>
            </a:r>
          </a:p>
          <a:p>
            <a:pPr lvl="2"/>
            <a:r>
              <a:rPr lang="en-US" sz="1900" dirty="0"/>
              <a:t>Some regions are protected from shear or degradation</a:t>
            </a:r>
          </a:p>
          <a:p>
            <a:pPr lvl="1"/>
            <a:r>
              <a:rPr lang="en-US" sz="2162" dirty="0"/>
              <a:t>Other artifacts</a:t>
            </a:r>
          </a:p>
          <a:p>
            <a:pPr lvl="2"/>
            <a:r>
              <a:rPr lang="en-US" sz="1900" dirty="0"/>
              <a:t>Centromeres, polymorphic regions, repeats in general: most programs cannot manage sequence reads that are not mapped uniquely</a:t>
            </a:r>
          </a:p>
          <a:p>
            <a:endParaRPr lang="en-US" sz="2400" dirty="0"/>
          </a:p>
          <a:p>
            <a:r>
              <a:rPr lang="en-US" sz="2400" dirty="0" err="1"/>
              <a:t>ChIP</a:t>
            </a:r>
            <a:r>
              <a:rPr lang="en-US" sz="2400" dirty="0"/>
              <a:t>-seq can be used to profile not only TF binding sites but also histone modifications. Data and peak characteristics are different depending on what is profiled.</a:t>
            </a:r>
            <a:r>
              <a:rPr lang="en-US" sz="2595" dirty="0"/>
              <a:t> </a:t>
            </a:r>
          </a:p>
          <a:p>
            <a:pPr lvl="1"/>
            <a:r>
              <a:rPr lang="en-US" sz="1946" dirty="0"/>
              <a:t>TFs are typically sharp peaks; chromatin marks are more diffuse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C19C1-DC15-4949-BC7C-461FB4BC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2800"/>
          </a:xfrm>
          <a:solidFill>
            <a:srgbClr val="4F81BD"/>
          </a:solidFill>
        </p:spPr>
        <p:txBody>
          <a:bodyPr/>
          <a:lstStyle/>
          <a:p>
            <a:r>
              <a:rPr lang="en-US" dirty="0"/>
              <a:t>Analyzing ChIP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6420"/>
            <a:ext cx="8686800" cy="51689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User-friendly tools</a:t>
            </a:r>
          </a:p>
          <a:p>
            <a:pPr lvl="1"/>
            <a:r>
              <a:rPr lang="en-US" sz="2000" dirty="0"/>
              <a:t>MACS: </a:t>
            </a:r>
          </a:p>
          <a:p>
            <a:pPr lvl="2"/>
            <a:r>
              <a:rPr lang="en-US" sz="1600" dirty="0"/>
              <a:t>Zhang et al, </a:t>
            </a:r>
            <a:r>
              <a:rPr lang="en-US" sz="1600" i="1" dirty="0"/>
              <a:t>Genome Biology</a:t>
            </a:r>
            <a:r>
              <a:rPr lang="en-US" sz="1600" dirty="0"/>
              <a:t> 2008, Feng et al. 2012, </a:t>
            </a:r>
            <a:r>
              <a:rPr lang="en-US" sz="1600" i="1" dirty="0"/>
              <a:t>Nat </a:t>
            </a:r>
            <a:r>
              <a:rPr lang="en-US" sz="1600" i="1" dirty="0" err="1"/>
              <a:t>Procols</a:t>
            </a:r>
            <a:r>
              <a:rPr lang="en-US" sz="1600" i="1" dirty="0"/>
              <a:t> </a:t>
            </a:r>
            <a:r>
              <a:rPr lang="en-US" sz="1600" dirty="0"/>
              <a:t>PMID: 22936215 (</a:t>
            </a:r>
            <a:r>
              <a:rPr lang="en-US" sz="1600" dirty="0" err="1"/>
              <a:t>Xiaole</a:t>
            </a:r>
            <a:r>
              <a:rPr lang="en-US" sz="1600" dirty="0"/>
              <a:t> Liu lab); </a:t>
            </a:r>
          </a:p>
          <a:p>
            <a:pPr lvl="2"/>
            <a:r>
              <a:rPr lang="en-US" sz="1600" b="1" dirty="0"/>
              <a:t>MACS1</a:t>
            </a:r>
            <a:r>
              <a:rPr lang="en-US" sz="1600" dirty="0"/>
              <a:t> is best for sharp peaks (TFs); will break diffuse peaks into smaller regions</a:t>
            </a:r>
          </a:p>
          <a:p>
            <a:pPr lvl="2"/>
            <a:r>
              <a:rPr lang="en-US" sz="1600" b="1" dirty="0"/>
              <a:t>MACS2</a:t>
            </a:r>
            <a:r>
              <a:rPr lang="en-US" sz="1600" dirty="0"/>
              <a:t> is designed to allow broad- or sharp-peak detection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HOMER (</a:t>
            </a:r>
            <a:r>
              <a:rPr lang="en-US" sz="2000" dirty="0">
                <a:hlinkClick r:id="rId2"/>
              </a:rPr>
              <a:t>http://homer.salk.edu/homer</a:t>
            </a:r>
            <a:r>
              <a:rPr lang="en-US" sz="2000" dirty="0"/>
              <a:t>)</a:t>
            </a:r>
          </a:p>
          <a:p>
            <a:pPr lvl="2"/>
            <a:r>
              <a:rPr lang="en-US" sz="1600" dirty="0"/>
              <a:t>Can be easily tweaked for more sensitive peak detection</a:t>
            </a:r>
          </a:p>
          <a:p>
            <a:pPr lvl="2"/>
            <a:r>
              <a:rPr lang="en-US" sz="1600" dirty="0"/>
              <a:t>Comes packaged </a:t>
            </a:r>
            <a:r>
              <a:rPr lang="en-US" sz="1600" dirty="0" err="1"/>
              <a:t>wiith</a:t>
            </a:r>
            <a:r>
              <a:rPr lang="en-US" sz="1600" dirty="0"/>
              <a:t> a rich set of peak annotation tools</a:t>
            </a:r>
          </a:p>
          <a:p>
            <a:pPr lvl="2"/>
            <a:r>
              <a:rPr lang="en-US" sz="1600" dirty="0"/>
              <a:t>Tools for </a:t>
            </a:r>
            <a:r>
              <a:rPr lang="en-US" sz="1600" dirty="0" err="1"/>
              <a:t>DNAse</a:t>
            </a:r>
            <a:r>
              <a:rPr lang="en-US" sz="1600" dirty="0"/>
              <a:t>-seq, Hi-C, differential </a:t>
            </a:r>
            <a:r>
              <a:rPr lang="en-US" sz="1600" dirty="0" err="1"/>
              <a:t>ChIP</a:t>
            </a:r>
            <a:r>
              <a:rPr lang="en-US" sz="1600" dirty="0"/>
              <a:t> analysis and many more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Both tools permit generation of “wiggle files” or similar that can be viewed in the UCSC browser</a:t>
            </a:r>
          </a:p>
          <a:p>
            <a:pPr lvl="2"/>
            <a:r>
              <a:rPr lang="en-US" sz="1600" dirty="0"/>
              <a:t>Looking at your data is a very important step!  Peak finders can miss peaks that you can easily see by eye!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F13E6-A4FF-BD45-A20B-8EF4C94B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72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830262"/>
          </a:xfrm>
          <a:solidFill>
            <a:srgbClr val="4F81BD"/>
          </a:solidFill>
        </p:spPr>
        <p:txBody>
          <a:bodyPr/>
          <a:lstStyle/>
          <a:p>
            <a:r>
              <a:rPr lang="en-US" dirty="0"/>
              <a:t>ChIP analysis workflow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" y="1422400"/>
            <a:ext cx="85173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FASTQC -&gt; BOWTIE -&gt; Peak finder (MACS or HOMER)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same workflow and tools can be used for a variety of assays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e.g., ATAC-seq, DNase seq,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Downstream analysis: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Mapping peaks to nearby genes (and perhaps, differentially expressed genes)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Identifying enriched motifs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For your factor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For co-binding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Overlapping with other genome features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e.g., open chromatin, known binding sites,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7F9D9-F093-6642-9ED4-59646020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0AAE-3622-CD48-A4F4-DF14C7D2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1026319"/>
            <a:ext cx="7994333" cy="994172"/>
          </a:xfrm>
        </p:spPr>
        <p:txBody>
          <a:bodyPr>
            <a:normAutofit/>
          </a:bodyPr>
          <a:lstStyle/>
          <a:p>
            <a:r>
              <a:rPr lang="en-US" dirty="0"/>
              <a:t>Different cells may have different TFs</a:t>
            </a: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E56C37EA-1E86-0D41-BC14-B36FACE491EB}"/>
              </a:ext>
            </a:extLst>
          </p:cNvPr>
          <p:cNvSpPr/>
          <p:nvPr/>
        </p:nvSpPr>
        <p:spPr>
          <a:xfrm>
            <a:off x="3785609" y="2787550"/>
            <a:ext cx="1565230" cy="2255921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FFFAF58C-A325-3C4E-9468-89BBB9C11F19}"/>
              </a:ext>
            </a:extLst>
          </p:cNvPr>
          <p:cNvSpPr/>
          <p:nvPr/>
        </p:nvSpPr>
        <p:spPr>
          <a:xfrm rot="16200000">
            <a:off x="4491083" y="2764997"/>
            <a:ext cx="190497" cy="1148013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85B92D-0D1D-0640-847A-29688800F251}"/>
              </a:ext>
            </a:extLst>
          </p:cNvPr>
          <p:cNvSpPr/>
          <p:nvPr/>
        </p:nvSpPr>
        <p:spPr>
          <a:xfrm>
            <a:off x="4157706" y="2907866"/>
            <a:ext cx="270711" cy="3258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6" descr="reactions.crop.jpg">
            <a:extLst>
              <a:ext uri="{FF2B5EF4-FFF2-40B4-BE49-F238E27FC236}">
                <a16:creationId xmlns:a16="http://schemas.microsoft.com/office/drawing/2014/main" id="{949A35D1-4D97-8C4B-BF5A-CCA279CD3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928918" y="3533446"/>
            <a:ext cx="249906" cy="227723"/>
          </a:xfrm>
          <a:prstGeom prst="rect">
            <a:avLst/>
          </a:prstGeom>
        </p:spPr>
      </p:pic>
      <p:pic>
        <p:nvPicPr>
          <p:cNvPr id="8" name="Picture 7" descr="reactions.crop.jpg">
            <a:extLst>
              <a:ext uri="{FF2B5EF4-FFF2-40B4-BE49-F238E27FC236}">
                <a16:creationId xmlns:a16="http://schemas.microsoft.com/office/drawing/2014/main" id="{6F9B056B-E695-3541-9609-BB0405987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270940" y="3533446"/>
            <a:ext cx="249906" cy="227723"/>
          </a:xfrm>
          <a:prstGeom prst="rect">
            <a:avLst/>
          </a:prstGeom>
        </p:spPr>
      </p:pic>
      <p:pic>
        <p:nvPicPr>
          <p:cNvPr id="9" name="Picture 8" descr="reactions.crop.jpg">
            <a:extLst>
              <a:ext uri="{FF2B5EF4-FFF2-40B4-BE49-F238E27FC236}">
                <a16:creationId xmlns:a16="http://schemas.microsoft.com/office/drawing/2014/main" id="{9F9123D8-5231-D444-8C3E-E0E84876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612963" y="3533446"/>
            <a:ext cx="249906" cy="227723"/>
          </a:xfrm>
          <a:prstGeom prst="rect">
            <a:avLst/>
          </a:prstGeom>
        </p:spPr>
      </p:pic>
      <p:pic>
        <p:nvPicPr>
          <p:cNvPr id="10" name="Picture 9" descr="reactions.crop.jpg">
            <a:extLst>
              <a:ext uri="{FF2B5EF4-FFF2-40B4-BE49-F238E27FC236}">
                <a16:creationId xmlns:a16="http://schemas.microsoft.com/office/drawing/2014/main" id="{FEEE4A16-2F5A-D348-BBA5-5BED80B1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971462" y="3533446"/>
            <a:ext cx="249906" cy="227723"/>
          </a:xfrm>
          <a:prstGeom prst="rect">
            <a:avLst/>
          </a:prstGeom>
        </p:spPr>
      </p:pic>
      <p:pic>
        <p:nvPicPr>
          <p:cNvPr id="11" name="Picture 10" descr="reactions.crop.jpg">
            <a:extLst>
              <a:ext uri="{FF2B5EF4-FFF2-40B4-BE49-F238E27FC236}">
                <a16:creationId xmlns:a16="http://schemas.microsoft.com/office/drawing/2014/main" id="{1D037F3F-8981-6A46-BDA1-82FEC409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932932" y="3758032"/>
            <a:ext cx="249906" cy="227723"/>
          </a:xfrm>
          <a:prstGeom prst="rect">
            <a:avLst/>
          </a:prstGeom>
        </p:spPr>
      </p:pic>
      <p:pic>
        <p:nvPicPr>
          <p:cNvPr id="12" name="Picture 11" descr="reactions.crop.jpg">
            <a:extLst>
              <a:ext uri="{FF2B5EF4-FFF2-40B4-BE49-F238E27FC236}">
                <a16:creationId xmlns:a16="http://schemas.microsoft.com/office/drawing/2014/main" id="{4F5F70AB-86FF-1840-BE50-572E0C728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274954" y="3758032"/>
            <a:ext cx="249906" cy="227723"/>
          </a:xfrm>
          <a:prstGeom prst="rect">
            <a:avLst/>
          </a:prstGeom>
        </p:spPr>
      </p:pic>
      <p:pic>
        <p:nvPicPr>
          <p:cNvPr id="13" name="Picture 12" descr="reactions.crop.jpg">
            <a:extLst>
              <a:ext uri="{FF2B5EF4-FFF2-40B4-BE49-F238E27FC236}">
                <a16:creationId xmlns:a16="http://schemas.microsoft.com/office/drawing/2014/main" id="{B8F4B11F-9661-7240-91FC-7045819B8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616977" y="3758032"/>
            <a:ext cx="249906" cy="227723"/>
          </a:xfrm>
          <a:prstGeom prst="rect">
            <a:avLst/>
          </a:prstGeom>
        </p:spPr>
      </p:pic>
      <p:pic>
        <p:nvPicPr>
          <p:cNvPr id="14" name="Picture 13" descr="reactions.crop.jpg">
            <a:extLst>
              <a:ext uri="{FF2B5EF4-FFF2-40B4-BE49-F238E27FC236}">
                <a16:creationId xmlns:a16="http://schemas.microsoft.com/office/drawing/2014/main" id="{797DCAA0-C427-0D43-8740-B80DE1FF7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975476" y="3758032"/>
            <a:ext cx="249906" cy="227723"/>
          </a:xfrm>
          <a:prstGeom prst="rect">
            <a:avLst/>
          </a:prstGeom>
        </p:spPr>
      </p:pic>
      <p:pic>
        <p:nvPicPr>
          <p:cNvPr id="15" name="Picture 14" descr="reactions.crop.jpg">
            <a:extLst>
              <a:ext uri="{FF2B5EF4-FFF2-40B4-BE49-F238E27FC236}">
                <a16:creationId xmlns:a16="http://schemas.microsoft.com/office/drawing/2014/main" id="{A5A61EA0-A2AD-4943-8EF5-92B0E23B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942958" y="3978604"/>
            <a:ext cx="249906" cy="227723"/>
          </a:xfrm>
          <a:prstGeom prst="rect">
            <a:avLst/>
          </a:prstGeom>
        </p:spPr>
      </p:pic>
      <p:pic>
        <p:nvPicPr>
          <p:cNvPr id="16" name="Picture 15" descr="reactions.crop.jpg">
            <a:extLst>
              <a:ext uri="{FF2B5EF4-FFF2-40B4-BE49-F238E27FC236}">
                <a16:creationId xmlns:a16="http://schemas.microsoft.com/office/drawing/2014/main" id="{C07146B5-2272-A646-8143-42609AFA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284980" y="3978604"/>
            <a:ext cx="249906" cy="227723"/>
          </a:xfrm>
          <a:prstGeom prst="rect">
            <a:avLst/>
          </a:prstGeom>
        </p:spPr>
      </p:pic>
      <p:pic>
        <p:nvPicPr>
          <p:cNvPr id="17" name="Picture 16" descr="reactions.crop.jpg">
            <a:extLst>
              <a:ext uri="{FF2B5EF4-FFF2-40B4-BE49-F238E27FC236}">
                <a16:creationId xmlns:a16="http://schemas.microsoft.com/office/drawing/2014/main" id="{32F3C58B-97DA-6D4B-8523-367E8C0A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627003" y="3978604"/>
            <a:ext cx="249906" cy="227723"/>
          </a:xfrm>
          <a:prstGeom prst="rect">
            <a:avLst/>
          </a:prstGeom>
        </p:spPr>
      </p:pic>
      <p:pic>
        <p:nvPicPr>
          <p:cNvPr id="18" name="Picture 17" descr="reactions.crop.jpg">
            <a:extLst>
              <a:ext uri="{FF2B5EF4-FFF2-40B4-BE49-F238E27FC236}">
                <a16:creationId xmlns:a16="http://schemas.microsoft.com/office/drawing/2014/main" id="{E8E4DBED-7148-D547-B8BB-A015F1A8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985502" y="3978604"/>
            <a:ext cx="249906" cy="227723"/>
          </a:xfrm>
          <a:prstGeom prst="rect">
            <a:avLst/>
          </a:prstGeom>
        </p:spPr>
      </p:pic>
      <p:grpSp>
        <p:nvGrpSpPr>
          <p:cNvPr id="19" name="Group 64">
            <a:extLst>
              <a:ext uri="{FF2B5EF4-FFF2-40B4-BE49-F238E27FC236}">
                <a16:creationId xmlns:a16="http://schemas.microsoft.com/office/drawing/2014/main" id="{9D690B5E-D41B-C44C-BBCB-2C8B89A45929}"/>
              </a:ext>
            </a:extLst>
          </p:cNvPr>
          <p:cNvGrpSpPr/>
          <p:nvPr/>
        </p:nvGrpSpPr>
        <p:grpSpPr>
          <a:xfrm>
            <a:off x="5535037" y="2787550"/>
            <a:ext cx="2074310" cy="2255921"/>
            <a:chOff x="5792550" y="3386532"/>
            <a:chExt cx="2765746" cy="3007895"/>
          </a:xfrm>
        </p:grpSpPr>
        <p:sp>
          <p:nvSpPr>
            <p:cNvPr id="20" name="Round Diagonal Corner Rectangle 19">
              <a:extLst>
                <a:ext uri="{FF2B5EF4-FFF2-40B4-BE49-F238E27FC236}">
                  <a16:creationId xmlns:a16="http://schemas.microsoft.com/office/drawing/2014/main" id="{0486834E-35D2-6C4F-831A-A667840F2D7C}"/>
                </a:ext>
              </a:extLst>
            </p:cNvPr>
            <p:cNvSpPr/>
            <p:nvPr/>
          </p:nvSpPr>
          <p:spPr>
            <a:xfrm>
              <a:off x="5792550" y="3386532"/>
              <a:ext cx="2765746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1" name="Group 63">
              <a:extLst>
                <a:ext uri="{FF2B5EF4-FFF2-40B4-BE49-F238E27FC236}">
                  <a16:creationId xmlns:a16="http://schemas.microsoft.com/office/drawing/2014/main" id="{9A098BE4-6327-0C47-B6F4-50B24E51D4F5}"/>
                </a:ext>
              </a:extLst>
            </p:cNvPr>
            <p:cNvGrpSpPr/>
            <p:nvPr/>
          </p:nvGrpSpPr>
          <p:grpSpPr>
            <a:xfrm>
              <a:off x="6677190" y="3546954"/>
              <a:ext cx="1712409" cy="1746071"/>
              <a:chOff x="6677190" y="3546954"/>
              <a:chExt cx="1712409" cy="1746071"/>
            </a:xfrm>
          </p:grpSpPr>
          <p:sp>
            <p:nvSpPr>
              <p:cNvPr id="22" name="Can 21">
                <a:extLst>
                  <a:ext uri="{FF2B5EF4-FFF2-40B4-BE49-F238E27FC236}">
                    <a16:creationId xmlns:a16="http://schemas.microsoft.com/office/drawing/2014/main" id="{2FF89417-3DC5-254B-9E95-9B40DFD7E5EF}"/>
                  </a:ext>
                </a:extLst>
              </p:cNvPr>
              <p:cNvSpPr/>
              <p:nvPr/>
            </p:nvSpPr>
            <p:spPr>
              <a:xfrm rot="16200000">
                <a:off x="7411954" y="3356462"/>
                <a:ext cx="253996" cy="1530684"/>
              </a:xfrm>
              <a:prstGeom prst="can">
                <a:avLst>
                  <a:gd name="adj" fmla="val 62500"/>
                </a:avLst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9B313E5-8D9C-634F-AD2C-C8CEE3A6DFDB}"/>
                  </a:ext>
                </a:extLst>
              </p:cNvPr>
              <p:cNvSpPr/>
              <p:nvPr/>
            </p:nvSpPr>
            <p:spPr>
              <a:xfrm>
                <a:off x="6967452" y="3546954"/>
                <a:ext cx="360948" cy="43448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24" name="Group 62">
                <a:extLst>
                  <a:ext uri="{FF2B5EF4-FFF2-40B4-BE49-F238E27FC236}">
                    <a16:creationId xmlns:a16="http://schemas.microsoft.com/office/drawing/2014/main" id="{E7F39954-A61A-3D47-9ED8-C095B0EBECE9}"/>
                  </a:ext>
                </a:extLst>
              </p:cNvPr>
              <p:cNvGrpSpPr/>
              <p:nvPr/>
            </p:nvGrpSpPr>
            <p:grpSpPr>
              <a:xfrm>
                <a:off x="6677190" y="4366273"/>
                <a:ext cx="1712409" cy="926752"/>
                <a:chOff x="6677190" y="4366273"/>
                <a:chExt cx="1712409" cy="926752"/>
              </a:xfrm>
            </p:grpSpPr>
            <p:pic>
              <p:nvPicPr>
                <p:cNvPr id="25" name="Picture 24" descr="reactions.crop.jpg">
                  <a:extLst>
                    <a:ext uri="{FF2B5EF4-FFF2-40B4-BE49-F238E27FC236}">
                      <a16:creationId xmlns:a16="http://schemas.microsoft.com/office/drawing/2014/main" id="{84B1C4DA-D959-7946-AE41-B252BDB3DF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6240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reactions.crop.jpg">
                  <a:extLst>
                    <a:ext uri="{FF2B5EF4-FFF2-40B4-BE49-F238E27FC236}">
                      <a16:creationId xmlns:a16="http://schemas.microsoft.com/office/drawing/2014/main" id="{B486FCAB-1416-7241-BA32-0CDF8CA35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1843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reactions.crop.jpg">
                  <a:extLst>
                    <a:ext uri="{FF2B5EF4-FFF2-40B4-BE49-F238E27FC236}">
                      <a16:creationId xmlns:a16="http://schemas.microsoft.com/office/drawing/2014/main" id="{8DCA3F89-F87E-5647-B990-9A4D912F0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7446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reactions.crop.jpg">
                  <a:extLst>
                    <a:ext uri="{FF2B5EF4-FFF2-40B4-BE49-F238E27FC236}">
                      <a16:creationId xmlns:a16="http://schemas.microsoft.com/office/drawing/2014/main" id="{D8CB82BE-CED5-664E-9338-D2C3664CA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52460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9" name="Picture 28" descr="reactions.crop.jpg">
                  <a:extLst>
                    <a:ext uri="{FF2B5EF4-FFF2-40B4-BE49-F238E27FC236}">
                      <a16:creationId xmlns:a16="http://schemas.microsoft.com/office/drawing/2014/main" id="{C83C5903-C4EC-BA47-A006-B1105DD54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6775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reactions.crop.jpg">
                  <a:extLst>
                    <a:ext uri="{FF2B5EF4-FFF2-40B4-BE49-F238E27FC236}">
                      <a16:creationId xmlns:a16="http://schemas.microsoft.com/office/drawing/2014/main" id="{4CF661BB-5221-FF4B-A290-852978AE81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2378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reactions.crop.jpg">
                  <a:extLst>
                    <a:ext uri="{FF2B5EF4-FFF2-40B4-BE49-F238E27FC236}">
                      <a16:creationId xmlns:a16="http://schemas.microsoft.com/office/drawing/2014/main" id="{8010FCC1-58D0-464A-BAF9-C12DF3E96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7981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reactions.crop.jpg">
                  <a:extLst>
                    <a:ext uri="{FF2B5EF4-FFF2-40B4-BE49-F238E27FC236}">
                      <a16:creationId xmlns:a16="http://schemas.microsoft.com/office/drawing/2014/main" id="{EFC9C93C-DB1C-0B4D-BA01-D7039ACCF3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57812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reactions.crop.jpg">
                  <a:extLst>
                    <a:ext uri="{FF2B5EF4-FFF2-40B4-BE49-F238E27FC236}">
                      <a16:creationId xmlns:a16="http://schemas.microsoft.com/office/drawing/2014/main" id="{E3455CDA-FC52-CB46-BEC0-352337069F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8112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4" name="Picture 33" descr="reactions.crop.jpg">
                  <a:extLst>
                    <a:ext uri="{FF2B5EF4-FFF2-40B4-BE49-F238E27FC236}">
                      <a16:creationId xmlns:a16="http://schemas.microsoft.com/office/drawing/2014/main" id="{3FEC4B7A-487D-604F-91C8-6240EC8CA9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3715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5" name="Picture 34" descr="reactions.crop.jpg">
                  <a:extLst>
                    <a:ext uri="{FF2B5EF4-FFF2-40B4-BE49-F238E27FC236}">
                      <a16:creationId xmlns:a16="http://schemas.microsoft.com/office/drawing/2014/main" id="{D6B83465-A7DF-634B-8148-ECC7D11F9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9318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6" name="Picture 35" descr="reactions.crop.jpg">
                  <a:extLst>
                    <a:ext uri="{FF2B5EF4-FFF2-40B4-BE49-F238E27FC236}">
                      <a16:creationId xmlns:a16="http://schemas.microsoft.com/office/drawing/2014/main" id="{D3181096-2AA2-AD40-AB27-D3D6001CA7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71180" y="4974606"/>
                  <a:ext cx="333208" cy="3036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7" name="Group 60">
            <a:extLst>
              <a:ext uri="{FF2B5EF4-FFF2-40B4-BE49-F238E27FC236}">
                <a16:creationId xmlns:a16="http://schemas.microsoft.com/office/drawing/2014/main" id="{6A63888C-4D20-8D48-B0BA-5DEC04397BB2}"/>
              </a:ext>
            </a:extLst>
          </p:cNvPr>
          <p:cNvGrpSpPr/>
          <p:nvPr/>
        </p:nvGrpSpPr>
        <p:grpSpPr>
          <a:xfrm>
            <a:off x="6194522" y="4232203"/>
            <a:ext cx="1282291" cy="689052"/>
            <a:chOff x="6671862" y="5312737"/>
            <a:chExt cx="1709721" cy="918736"/>
          </a:xfrm>
        </p:grpSpPr>
        <p:pic>
          <p:nvPicPr>
            <p:cNvPr id="38" name="Picture 37" descr="reactions.crop.jpg">
              <a:extLst>
                <a:ext uri="{FF2B5EF4-FFF2-40B4-BE49-F238E27FC236}">
                  <a16:creationId xmlns:a16="http://schemas.microsoft.com/office/drawing/2014/main" id="{ABCAA25E-156E-5F49-918A-2036B4DC2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73105" y="5327526"/>
              <a:ext cx="333208" cy="303630"/>
            </a:xfrm>
            <a:prstGeom prst="rect">
              <a:avLst/>
            </a:prstGeom>
          </p:spPr>
        </p:pic>
        <p:pic>
          <p:nvPicPr>
            <p:cNvPr id="39" name="Picture 38" descr="reactions.crop.jpg">
              <a:extLst>
                <a:ext uri="{FF2B5EF4-FFF2-40B4-BE49-F238E27FC236}">
                  <a16:creationId xmlns:a16="http://schemas.microsoft.com/office/drawing/2014/main" id="{626F7FC8-B3E0-774E-89E2-F78E2848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29135" y="5327526"/>
              <a:ext cx="333208" cy="303630"/>
            </a:xfrm>
            <a:prstGeom prst="rect">
              <a:avLst/>
            </a:prstGeom>
          </p:spPr>
        </p:pic>
        <p:pic>
          <p:nvPicPr>
            <p:cNvPr id="40" name="Picture 39" descr="reactions.crop.jpg">
              <a:extLst>
                <a:ext uri="{FF2B5EF4-FFF2-40B4-BE49-F238E27FC236}">
                  <a16:creationId xmlns:a16="http://schemas.microsoft.com/office/drawing/2014/main" id="{0CCDAB95-3C5C-8C4F-81F0-515A253C6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85165" y="5327526"/>
              <a:ext cx="333208" cy="303630"/>
            </a:xfrm>
            <a:prstGeom prst="rect">
              <a:avLst/>
            </a:prstGeom>
          </p:spPr>
        </p:pic>
        <p:pic>
          <p:nvPicPr>
            <p:cNvPr id="41" name="Picture 40" descr="reactions.crop.jpg">
              <a:extLst>
                <a:ext uri="{FF2B5EF4-FFF2-40B4-BE49-F238E27FC236}">
                  <a16:creationId xmlns:a16="http://schemas.microsoft.com/office/drawing/2014/main" id="{4208D982-A5F8-3E42-A43A-E1580ED0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63164" y="5327526"/>
              <a:ext cx="333208" cy="303630"/>
            </a:xfrm>
            <a:prstGeom prst="rect">
              <a:avLst/>
            </a:prstGeom>
          </p:spPr>
        </p:pic>
        <p:pic>
          <p:nvPicPr>
            <p:cNvPr id="42" name="Picture 41" descr="reactions.crop.jpg">
              <a:extLst>
                <a:ext uri="{FF2B5EF4-FFF2-40B4-BE49-F238E27FC236}">
                  <a16:creationId xmlns:a16="http://schemas.microsoft.com/office/drawing/2014/main" id="{5CE80E99-E37F-3B4A-AA0E-70EE9F5F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65089" y="5640342"/>
              <a:ext cx="333208" cy="303630"/>
            </a:xfrm>
            <a:prstGeom prst="rect">
              <a:avLst/>
            </a:prstGeom>
          </p:spPr>
        </p:pic>
        <p:pic>
          <p:nvPicPr>
            <p:cNvPr id="43" name="Picture 42" descr="reactions.crop.jpg">
              <a:extLst>
                <a:ext uri="{FF2B5EF4-FFF2-40B4-BE49-F238E27FC236}">
                  <a16:creationId xmlns:a16="http://schemas.microsoft.com/office/drawing/2014/main" id="{FAF6C1A9-9144-DE40-B0FC-9C478232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21119" y="5640342"/>
              <a:ext cx="333208" cy="303630"/>
            </a:xfrm>
            <a:prstGeom prst="rect">
              <a:avLst/>
            </a:prstGeom>
          </p:spPr>
        </p:pic>
        <p:pic>
          <p:nvPicPr>
            <p:cNvPr id="44" name="Picture 43" descr="reactions.crop.jpg">
              <a:extLst>
                <a:ext uri="{FF2B5EF4-FFF2-40B4-BE49-F238E27FC236}">
                  <a16:creationId xmlns:a16="http://schemas.microsoft.com/office/drawing/2014/main" id="{E37C620E-7712-C34A-B593-B7A3DF99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77149" y="5640342"/>
              <a:ext cx="333208" cy="303630"/>
            </a:xfrm>
            <a:prstGeom prst="rect">
              <a:avLst/>
            </a:prstGeom>
          </p:spPr>
        </p:pic>
        <p:pic>
          <p:nvPicPr>
            <p:cNvPr id="45" name="Picture 44" descr="reactions.crop.jpg">
              <a:extLst>
                <a:ext uri="{FF2B5EF4-FFF2-40B4-BE49-F238E27FC236}">
                  <a16:creationId xmlns:a16="http://schemas.microsoft.com/office/drawing/2014/main" id="{AB7FAF7E-30BB-CD47-B836-31BBB0587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55148" y="5640342"/>
              <a:ext cx="333208" cy="303630"/>
            </a:xfrm>
            <a:prstGeom prst="rect">
              <a:avLst/>
            </a:prstGeom>
          </p:spPr>
        </p:pic>
        <p:pic>
          <p:nvPicPr>
            <p:cNvPr id="46" name="Picture 45" descr="reactions.crop.jpg">
              <a:extLst>
                <a:ext uri="{FF2B5EF4-FFF2-40B4-BE49-F238E27FC236}">
                  <a16:creationId xmlns:a16="http://schemas.microsoft.com/office/drawing/2014/main" id="{F06AFEAA-81DE-374A-89D4-CE902F989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57073" y="5913054"/>
              <a:ext cx="333208" cy="303630"/>
            </a:xfrm>
            <a:prstGeom prst="rect">
              <a:avLst/>
            </a:prstGeom>
          </p:spPr>
        </p:pic>
        <p:pic>
          <p:nvPicPr>
            <p:cNvPr id="47" name="Picture 46" descr="reactions.crop.jpg">
              <a:extLst>
                <a:ext uri="{FF2B5EF4-FFF2-40B4-BE49-F238E27FC236}">
                  <a16:creationId xmlns:a16="http://schemas.microsoft.com/office/drawing/2014/main" id="{B163089D-F30F-B34D-ABEE-870D7A83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13103" y="5913054"/>
              <a:ext cx="333208" cy="303630"/>
            </a:xfrm>
            <a:prstGeom prst="rect">
              <a:avLst/>
            </a:prstGeom>
          </p:spPr>
        </p:pic>
        <p:pic>
          <p:nvPicPr>
            <p:cNvPr id="48" name="Picture 47" descr="reactions.crop.jpg">
              <a:extLst>
                <a:ext uri="{FF2B5EF4-FFF2-40B4-BE49-F238E27FC236}">
                  <a16:creationId xmlns:a16="http://schemas.microsoft.com/office/drawing/2014/main" id="{A7AB9C3F-E160-4C47-9DF4-173EF14E4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69133" y="5913054"/>
              <a:ext cx="333208" cy="303630"/>
            </a:xfrm>
            <a:prstGeom prst="rect">
              <a:avLst/>
            </a:prstGeom>
          </p:spPr>
        </p:pic>
        <p:pic>
          <p:nvPicPr>
            <p:cNvPr id="49" name="Picture 48" descr="reactions.crop.jpg">
              <a:extLst>
                <a:ext uri="{FF2B5EF4-FFF2-40B4-BE49-F238E27FC236}">
                  <a16:creationId xmlns:a16="http://schemas.microsoft.com/office/drawing/2014/main" id="{AC8E79AB-66A4-314F-B113-F92F8BFD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47132" y="5913054"/>
              <a:ext cx="333208" cy="303630"/>
            </a:xfrm>
            <a:prstGeom prst="rect">
              <a:avLst/>
            </a:prstGeom>
          </p:spPr>
        </p:pic>
      </p:grpSp>
      <p:grpSp>
        <p:nvGrpSpPr>
          <p:cNvPr id="50" name="Group 65">
            <a:extLst>
              <a:ext uri="{FF2B5EF4-FFF2-40B4-BE49-F238E27FC236}">
                <a16:creationId xmlns:a16="http://schemas.microsoft.com/office/drawing/2014/main" id="{EDA785B2-1B91-5D43-B4B2-53394AD906A2}"/>
              </a:ext>
            </a:extLst>
          </p:cNvPr>
          <p:cNvGrpSpPr/>
          <p:nvPr/>
        </p:nvGrpSpPr>
        <p:grpSpPr>
          <a:xfrm>
            <a:off x="1472478" y="2817320"/>
            <a:ext cx="2130392" cy="2255921"/>
            <a:chOff x="375804" y="3426226"/>
            <a:chExt cx="2840522" cy="3007895"/>
          </a:xfrm>
        </p:grpSpPr>
        <p:sp>
          <p:nvSpPr>
            <p:cNvPr id="51" name="Round Diagonal Corner Rectangle 50">
              <a:extLst>
                <a:ext uri="{FF2B5EF4-FFF2-40B4-BE49-F238E27FC236}">
                  <a16:creationId xmlns:a16="http://schemas.microsoft.com/office/drawing/2014/main" id="{E08607AB-C8E6-0E4D-8A97-8C8ADF4B071B}"/>
                </a:ext>
              </a:extLst>
            </p:cNvPr>
            <p:cNvSpPr/>
            <p:nvPr/>
          </p:nvSpPr>
          <p:spPr>
            <a:xfrm>
              <a:off x="375804" y="3426226"/>
              <a:ext cx="2840522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Can 51">
              <a:extLst>
                <a:ext uri="{FF2B5EF4-FFF2-40B4-BE49-F238E27FC236}">
                  <a16:creationId xmlns:a16="http://schemas.microsoft.com/office/drawing/2014/main" id="{192F9B6B-BC00-884C-86F5-99B104013148}"/>
                </a:ext>
              </a:extLst>
            </p:cNvPr>
            <p:cNvSpPr/>
            <p:nvPr/>
          </p:nvSpPr>
          <p:spPr>
            <a:xfrm rot="16200000">
              <a:off x="2069984" y="3396156"/>
              <a:ext cx="253996" cy="1530684"/>
            </a:xfrm>
            <a:prstGeom prst="can">
              <a:avLst>
                <a:gd name="adj" fmla="val 6250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2F39F3F-06AB-1A49-9C1F-EC5F1F043442}"/>
                </a:ext>
              </a:extLst>
            </p:cNvPr>
            <p:cNvSpPr/>
            <p:nvPr/>
          </p:nvSpPr>
          <p:spPr>
            <a:xfrm>
              <a:off x="1625482" y="3586648"/>
              <a:ext cx="360948" cy="4344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54" name="Picture 53" descr="reactions.crop.jpg">
              <a:extLst>
                <a:ext uri="{FF2B5EF4-FFF2-40B4-BE49-F238E27FC236}">
                  <a16:creationId xmlns:a16="http://schemas.microsoft.com/office/drawing/2014/main" id="{3A148129-FF6E-7041-902B-538B4067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1320431" y="4420756"/>
              <a:ext cx="333208" cy="303630"/>
            </a:xfrm>
            <a:prstGeom prst="rect">
              <a:avLst/>
            </a:prstGeom>
          </p:spPr>
        </p:pic>
        <p:pic>
          <p:nvPicPr>
            <p:cNvPr id="55" name="Picture 54" descr="reactions.crop.jpg">
              <a:extLst>
                <a:ext uri="{FF2B5EF4-FFF2-40B4-BE49-F238E27FC236}">
                  <a16:creationId xmlns:a16="http://schemas.microsoft.com/office/drawing/2014/main" id="{D4373E19-D4A6-7243-BDD5-FB30EA83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1776461" y="4420756"/>
              <a:ext cx="333208" cy="303630"/>
            </a:xfrm>
            <a:prstGeom prst="rect">
              <a:avLst/>
            </a:prstGeom>
          </p:spPr>
        </p:pic>
        <p:pic>
          <p:nvPicPr>
            <p:cNvPr id="56" name="Picture 55" descr="reactions.crop.jpg">
              <a:extLst>
                <a:ext uri="{FF2B5EF4-FFF2-40B4-BE49-F238E27FC236}">
                  <a16:creationId xmlns:a16="http://schemas.microsoft.com/office/drawing/2014/main" id="{89C54FE0-1EBF-7D40-B5A3-81D2D5F6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2232491" y="4420756"/>
              <a:ext cx="333208" cy="303630"/>
            </a:xfrm>
            <a:prstGeom prst="rect">
              <a:avLst/>
            </a:prstGeom>
          </p:spPr>
        </p:pic>
        <p:pic>
          <p:nvPicPr>
            <p:cNvPr id="57" name="Picture 56" descr="reactions.crop.jpg">
              <a:extLst>
                <a:ext uri="{FF2B5EF4-FFF2-40B4-BE49-F238E27FC236}">
                  <a16:creationId xmlns:a16="http://schemas.microsoft.com/office/drawing/2014/main" id="{671BEF52-96ED-764D-A0CB-9EA90E12C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2710490" y="4420756"/>
              <a:ext cx="333208" cy="303630"/>
            </a:xfrm>
            <a:prstGeom prst="rect">
              <a:avLst/>
            </a:prstGeom>
          </p:spPr>
        </p:pic>
      </p:grpSp>
      <p:grpSp>
        <p:nvGrpSpPr>
          <p:cNvPr id="58" name="Group 61">
            <a:extLst>
              <a:ext uri="{FF2B5EF4-FFF2-40B4-BE49-F238E27FC236}">
                <a16:creationId xmlns:a16="http://schemas.microsoft.com/office/drawing/2014/main" id="{3035F2B1-C213-0A4E-93A4-43A9B7CCE5CA}"/>
              </a:ext>
            </a:extLst>
          </p:cNvPr>
          <p:cNvGrpSpPr/>
          <p:nvPr/>
        </p:nvGrpSpPr>
        <p:grpSpPr>
          <a:xfrm>
            <a:off x="5621860" y="2986228"/>
            <a:ext cx="456031" cy="1704557"/>
            <a:chOff x="5908313" y="3651438"/>
            <a:chExt cx="608041" cy="2272742"/>
          </a:xfrm>
          <a:solidFill>
            <a:schemeClr val="accent4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54FD84-BB6E-5049-9FB6-C36E26B2FF66}"/>
                </a:ext>
              </a:extLst>
            </p:cNvPr>
            <p:cNvSpPr/>
            <p:nvPr/>
          </p:nvSpPr>
          <p:spPr>
            <a:xfrm>
              <a:off x="5908313" y="3651438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BD357EE-9F24-C74D-A5E1-578B96FC32E6}"/>
                </a:ext>
              </a:extLst>
            </p:cNvPr>
            <p:cNvSpPr/>
            <p:nvPr/>
          </p:nvSpPr>
          <p:spPr>
            <a:xfrm>
              <a:off x="5908313" y="4298699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2EFE774-C066-E645-B94E-A2C19833A38C}"/>
                </a:ext>
              </a:extLst>
            </p:cNvPr>
            <p:cNvSpPr/>
            <p:nvPr/>
          </p:nvSpPr>
          <p:spPr>
            <a:xfrm>
              <a:off x="5908313" y="4931356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5927EC1-8755-7E43-938B-0AE815C0FA75}"/>
                </a:ext>
              </a:extLst>
            </p:cNvPr>
            <p:cNvSpPr/>
            <p:nvPr/>
          </p:nvSpPr>
          <p:spPr>
            <a:xfrm>
              <a:off x="5908313" y="5633539"/>
              <a:ext cx="608041" cy="29064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</p:grpSp>
      <p:grpSp>
        <p:nvGrpSpPr>
          <p:cNvPr id="63" name="Group 75">
            <a:extLst>
              <a:ext uri="{FF2B5EF4-FFF2-40B4-BE49-F238E27FC236}">
                <a16:creationId xmlns:a16="http://schemas.microsoft.com/office/drawing/2014/main" id="{1135F33E-D9A1-3E45-87DE-889B82DB4C9B}"/>
              </a:ext>
            </a:extLst>
          </p:cNvPr>
          <p:cNvGrpSpPr/>
          <p:nvPr/>
        </p:nvGrpSpPr>
        <p:grpSpPr>
          <a:xfrm>
            <a:off x="1594501" y="3034407"/>
            <a:ext cx="456031" cy="1704557"/>
            <a:chOff x="538501" y="3715676"/>
            <a:chExt cx="608041" cy="227274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4FB8729-9A0C-1D43-A4A8-23B7892CBF81}"/>
                </a:ext>
              </a:extLst>
            </p:cNvPr>
            <p:cNvSpPr/>
            <p:nvPr/>
          </p:nvSpPr>
          <p:spPr>
            <a:xfrm>
              <a:off x="538501" y="3715676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TF2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C54F14-32D2-844D-A01C-480C722EC323}"/>
                </a:ext>
              </a:extLst>
            </p:cNvPr>
            <p:cNvSpPr/>
            <p:nvPr/>
          </p:nvSpPr>
          <p:spPr>
            <a:xfrm>
              <a:off x="538501" y="4362937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TF2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A58FBE7-A530-5C4F-A0F0-D2F41CC1044D}"/>
                </a:ext>
              </a:extLst>
            </p:cNvPr>
            <p:cNvSpPr/>
            <p:nvPr/>
          </p:nvSpPr>
          <p:spPr>
            <a:xfrm>
              <a:off x="538501" y="4995594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TF2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A6D122A-483A-B44B-88C8-6347B049D414}"/>
                </a:ext>
              </a:extLst>
            </p:cNvPr>
            <p:cNvSpPr/>
            <p:nvPr/>
          </p:nvSpPr>
          <p:spPr>
            <a:xfrm>
              <a:off x="538501" y="5697777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TF2</a:t>
              </a:r>
            </a:p>
          </p:txBody>
        </p:sp>
      </p:grpSp>
      <p:grpSp>
        <p:nvGrpSpPr>
          <p:cNvPr id="68" name="Group 74">
            <a:extLst>
              <a:ext uri="{FF2B5EF4-FFF2-40B4-BE49-F238E27FC236}">
                <a16:creationId xmlns:a16="http://schemas.microsoft.com/office/drawing/2014/main" id="{F7FB614A-4E2C-3D46-8D36-82D93579F24E}"/>
              </a:ext>
            </a:extLst>
          </p:cNvPr>
          <p:cNvGrpSpPr/>
          <p:nvPr/>
        </p:nvGrpSpPr>
        <p:grpSpPr>
          <a:xfrm>
            <a:off x="2182014" y="3772876"/>
            <a:ext cx="1280293" cy="470478"/>
            <a:chOff x="3823598" y="4818121"/>
            <a:chExt cx="1707057" cy="627304"/>
          </a:xfrm>
        </p:grpSpPr>
        <p:pic>
          <p:nvPicPr>
            <p:cNvPr id="69" name="Picture 68" descr="reactions.crop.jpg">
              <a:extLst>
                <a:ext uri="{FF2B5EF4-FFF2-40B4-BE49-F238E27FC236}">
                  <a16:creationId xmlns:a16="http://schemas.microsoft.com/office/drawing/2014/main" id="{A54BA156-D5B0-4946-B1DE-73E220C5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3808809" y="4832910"/>
              <a:ext cx="333208" cy="303630"/>
            </a:xfrm>
            <a:prstGeom prst="rect">
              <a:avLst/>
            </a:prstGeom>
          </p:spPr>
        </p:pic>
        <p:pic>
          <p:nvPicPr>
            <p:cNvPr id="70" name="Picture 69" descr="reactions.crop.jpg">
              <a:extLst>
                <a:ext uri="{FF2B5EF4-FFF2-40B4-BE49-F238E27FC236}">
                  <a16:creationId xmlns:a16="http://schemas.microsoft.com/office/drawing/2014/main" id="{D29865EA-3328-EE47-BE57-EBEAD3034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4264839" y="4832910"/>
              <a:ext cx="333208" cy="303630"/>
            </a:xfrm>
            <a:prstGeom prst="rect">
              <a:avLst/>
            </a:prstGeom>
          </p:spPr>
        </p:pic>
        <p:pic>
          <p:nvPicPr>
            <p:cNvPr id="71" name="Picture 70" descr="reactions.crop.jpg">
              <a:extLst>
                <a:ext uri="{FF2B5EF4-FFF2-40B4-BE49-F238E27FC236}">
                  <a16:creationId xmlns:a16="http://schemas.microsoft.com/office/drawing/2014/main" id="{2C67396A-8976-7D43-B79B-AB7C3EE43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4720869" y="4832910"/>
              <a:ext cx="333208" cy="303630"/>
            </a:xfrm>
            <a:prstGeom prst="rect">
              <a:avLst/>
            </a:prstGeom>
          </p:spPr>
        </p:pic>
        <p:pic>
          <p:nvPicPr>
            <p:cNvPr id="72" name="Picture 71" descr="reactions.crop.jpg">
              <a:extLst>
                <a:ext uri="{FF2B5EF4-FFF2-40B4-BE49-F238E27FC236}">
                  <a16:creationId xmlns:a16="http://schemas.microsoft.com/office/drawing/2014/main" id="{62D7C888-99AB-304B-9BC9-5644FD626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5198868" y="4832910"/>
              <a:ext cx="333208" cy="303630"/>
            </a:xfrm>
            <a:prstGeom prst="rect">
              <a:avLst/>
            </a:prstGeom>
          </p:spPr>
        </p:pic>
        <p:pic>
          <p:nvPicPr>
            <p:cNvPr id="73" name="Picture 72" descr="reactions.crop.jpg">
              <a:extLst>
                <a:ext uri="{FF2B5EF4-FFF2-40B4-BE49-F238E27FC236}">
                  <a16:creationId xmlns:a16="http://schemas.microsoft.com/office/drawing/2014/main" id="{E7B6D864-FF4F-2446-AF63-AB59D3FE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3822177" y="5127006"/>
              <a:ext cx="333208" cy="303630"/>
            </a:xfrm>
            <a:prstGeom prst="rect">
              <a:avLst/>
            </a:prstGeom>
          </p:spPr>
        </p:pic>
        <p:pic>
          <p:nvPicPr>
            <p:cNvPr id="74" name="Picture 73" descr="reactions.crop.jpg">
              <a:extLst>
                <a:ext uri="{FF2B5EF4-FFF2-40B4-BE49-F238E27FC236}">
                  <a16:creationId xmlns:a16="http://schemas.microsoft.com/office/drawing/2014/main" id="{697FFE59-375B-6446-B5D3-73976C98B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4278207" y="5127006"/>
              <a:ext cx="333208" cy="303630"/>
            </a:xfrm>
            <a:prstGeom prst="rect">
              <a:avLst/>
            </a:prstGeom>
          </p:spPr>
        </p:pic>
        <p:pic>
          <p:nvPicPr>
            <p:cNvPr id="75" name="Picture 74" descr="reactions.crop.jpg">
              <a:extLst>
                <a:ext uri="{FF2B5EF4-FFF2-40B4-BE49-F238E27FC236}">
                  <a16:creationId xmlns:a16="http://schemas.microsoft.com/office/drawing/2014/main" id="{A6179739-47C0-2249-AC2B-46FDA61A2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4734237" y="5127006"/>
              <a:ext cx="333208" cy="303630"/>
            </a:xfrm>
            <a:prstGeom prst="rect">
              <a:avLst/>
            </a:prstGeom>
          </p:spPr>
        </p:pic>
        <p:pic>
          <p:nvPicPr>
            <p:cNvPr id="76" name="Picture 75" descr="reactions.crop.jpg">
              <a:extLst>
                <a:ext uri="{FF2B5EF4-FFF2-40B4-BE49-F238E27FC236}">
                  <a16:creationId xmlns:a16="http://schemas.microsoft.com/office/drawing/2014/main" id="{CBCCC3AB-71A5-AD4B-8CB0-C366EEE76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5212236" y="5127006"/>
              <a:ext cx="333208" cy="303630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9610308-6959-C744-9008-585E10B40A70}"/>
              </a:ext>
            </a:extLst>
          </p:cNvPr>
          <p:cNvSpPr txBox="1"/>
          <p:nvPr/>
        </p:nvSpPr>
        <p:spPr>
          <a:xfrm>
            <a:off x="5534362" y="1994913"/>
            <a:ext cx="2511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TF1 activates  gene.</a:t>
            </a:r>
          </a:p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High gene expression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344B70E-1EC5-B74F-BF82-67A0E2C58D55}"/>
              </a:ext>
            </a:extLst>
          </p:cNvPr>
          <p:cNvSpPr txBox="1"/>
          <p:nvPr/>
        </p:nvSpPr>
        <p:spPr>
          <a:xfrm>
            <a:off x="4049020" y="528666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Skin cell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4FD8DB-7365-3748-919F-CBCEAF6A7ADB}"/>
              </a:ext>
            </a:extLst>
          </p:cNvPr>
          <p:cNvSpPr txBox="1"/>
          <p:nvPr/>
        </p:nvSpPr>
        <p:spPr>
          <a:xfrm>
            <a:off x="6104574" y="5268056"/>
            <a:ext cx="12346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Heart cell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80D19C6-E4A9-1D4D-8585-FFE21DDC415D}"/>
              </a:ext>
            </a:extLst>
          </p:cNvPr>
          <p:cNvSpPr txBox="1"/>
          <p:nvPr/>
        </p:nvSpPr>
        <p:spPr>
          <a:xfrm>
            <a:off x="1952863" y="5291977"/>
            <a:ext cx="11438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Liver cell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F5255B-79EF-AF41-8243-4F7456F7BA29}"/>
              </a:ext>
            </a:extLst>
          </p:cNvPr>
          <p:cNvSpPr txBox="1"/>
          <p:nvPr/>
        </p:nvSpPr>
        <p:spPr>
          <a:xfrm>
            <a:off x="1407994" y="1973483"/>
            <a:ext cx="24612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TF2 represses gene.</a:t>
            </a:r>
          </a:p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Low gene expression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2E24A-0158-FC41-9502-682DB802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accessible DNA?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466942" cy="523541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24142" y="1780245"/>
            <a:ext cx="5127093" cy="4510196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The first approach: </a:t>
            </a:r>
          </a:p>
          <a:p>
            <a:pPr>
              <a:buNone/>
            </a:pPr>
            <a:r>
              <a:rPr lang="en-US" sz="1600" dirty="0"/>
              <a:t>Crawford et al., Genome Research 16:123, 2006 (Francis Collins’ laboratory)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Genome-wide identification of </a:t>
            </a:r>
            <a:r>
              <a:rPr lang="en-US" sz="1600" dirty="0" err="1"/>
              <a:t>Dnase</a:t>
            </a:r>
            <a:r>
              <a:rPr lang="en-US" sz="1600" dirty="0"/>
              <a:t> I </a:t>
            </a:r>
            <a:r>
              <a:rPr lang="en-US" sz="1600" dirty="0" err="1"/>
              <a:t>Hypersensititive</a:t>
            </a:r>
            <a:r>
              <a:rPr lang="en-US" sz="1600" dirty="0"/>
              <a:t> sites (DHS)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Later variants also based on DNase I treatment, but different protocol and different philosophy. See </a:t>
            </a:r>
            <a:r>
              <a:rPr lang="en-US" sz="1600" dirty="0">
                <a:hlinkClick r:id="rId3"/>
              </a:rPr>
              <a:t>http://homer.ucsd.edu/homer/ngs/dnase/index.html</a:t>
            </a:r>
            <a:endParaRPr lang="en-US" sz="16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Many later methods: </a:t>
            </a:r>
            <a:r>
              <a:rPr lang="en-US" sz="1600" dirty="0" err="1"/>
              <a:t>ChIP-exo</a:t>
            </a:r>
            <a:r>
              <a:rPr lang="en-US" sz="1600" dirty="0"/>
              <a:t>, FAIRE, ATAC-</a:t>
            </a:r>
            <a:r>
              <a:rPr lang="en-US" sz="1600" dirty="0" err="1"/>
              <a:t>seq</a:t>
            </a:r>
            <a:r>
              <a:rPr lang="en-US" sz="1600" dirty="0"/>
              <a:t> etc. (see </a:t>
            </a:r>
            <a:r>
              <a:rPr lang="en-US" sz="1600" dirty="0" err="1"/>
              <a:t>Furey</a:t>
            </a:r>
            <a:r>
              <a:rPr lang="en-US" sz="1600" dirty="0"/>
              <a:t> et al., 2012 for older review)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lvl="1"/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6A973-CEE8-9D4C-A2D3-7D03DFE2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691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55662"/>
          </a:xfrm>
          <a:solidFill>
            <a:srgbClr val="4F81BD"/>
          </a:solidFill>
        </p:spPr>
        <p:txBody>
          <a:bodyPr>
            <a:normAutofit fontScale="90000"/>
          </a:bodyPr>
          <a:lstStyle/>
          <a:p>
            <a:r>
              <a:rPr lang="en-US" sz="3200" dirty="0"/>
              <a:t>An economical approach to open chromatin: ATAC-seq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454400"/>
            <a:ext cx="8237349" cy="29337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Uses Tn5 </a:t>
            </a:r>
            <a:r>
              <a:rPr lang="en-US" sz="2000" dirty="0" err="1"/>
              <a:t>transposase</a:t>
            </a:r>
            <a:r>
              <a:rPr lang="en-US" sz="2000" dirty="0"/>
              <a:t> and a Transposon modified to contain </a:t>
            </a:r>
            <a:r>
              <a:rPr lang="en-US" sz="2000" dirty="0" err="1"/>
              <a:t>Illumina</a:t>
            </a:r>
            <a:r>
              <a:rPr lang="en-US" sz="2000" dirty="0"/>
              <a:t> primers at each end</a:t>
            </a:r>
          </a:p>
          <a:p>
            <a:r>
              <a:rPr lang="en-US" sz="2000" dirty="0"/>
              <a:t>Transposon “jumps” preferentially (and randomly) into accessible chromatin</a:t>
            </a:r>
          </a:p>
          <a:p>
            <a:r>
              <a:rPr lang="en-US" sz="2000" dirty="0"/>
              <a:t>Because of the design the transposon breaks DNA where it jumps in, tagging the site with the primer</a:t>
            </a:r>
          </a:p>
          <a:p>
            <a:r>
              <a:rPr lang="en-US" sz="2000" dirty="0"/>
              <a:t>Two insertions close together yield fragments of the size amenable for </a:t>
            </a:r>
            <a:r>
              <a:rPr lang="en-US" sz="2000" dirty="0" err="1"/>
              <a:t>Illumina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PCR amplification between primers is all you need to make a library</a:t>
            </a:r>
          </a:p>
          <a:p>
            <a:r>
              <a:rPr lang="en-US" sz="2000" b="1" dirty="0"/>
              <a:t>Since it skips library-making steps </a:t>
            </a:r>
            <a:r>
              <a:rPr lang="en-US" sz="2000" dirty="0"/>
              <a:t>(ligation </a:t>
            </a:r>
            <a:r>
              <a:rPr lang="en-US" sz="2000" dirty="0" err="1"/>
              <a:t>etc</a:t>
            </a:r>
            <a:r>
              <a:rPr lang="en-US" sz="2000" dirty="0"/>
              <a:t>), can be done with small amounts of input chromatin </a:t>
            </a:r>
            <a:r>
              <a:rPr lang="mr-IN" sz="2000" dirty="0"/>
              <a:t>–</a:t>
            </a:r>
            <a:r>
              <a:rPr lang="en-US" sz="2000" dirty="0"/>
              <a:t> e.g. 50,000 vs 1,000,000 cells</a:t>
            </a:r>
          </a:p>
        </p:txBody>
      </p:sp>
      <p:pic>
        <p:nvPicPr>
          <p:cNvPr id="4" name="Picture 3" descr="ATAC-seq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14" y="868362"/>
            <a:ext cx="4728485" cy="2493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1642" y="2992992"/>
            <a:ext cx="291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Buenrostro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2013,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7FE30-B191-2749-923D-D98FAAB2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Methylation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9824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Methyl (-CH3) group added to Cytosine (‘C’)</a:t>
            </a:r>
          </a:p>
          <a:p>
            <a:r>
              <a:rPr lang="en-US" sz="2800" dirty="0" err="1"/>
              <a:t>CpG</a:t>
            </a:r>
            <a:r>
              <a:rPr lang="en-US" sz="2800" dirty="0"/>
              <a:t> (CG dinucleotide) is often methylated</a:t>
            </a:r>
          </a:p>
          <a:p>
            <a:r>
              <a:rPr lang="en-US" sz="2800" dirty="0"/>
              <a:t>Methylated </a:t>
            </a:r>
            <a:r>
              <a:rPr lang="en-US" sz="2800" dirty="0" err="1"/>
              <a:t>CpG</a:t>
            </a:r>
            <a:r>
              <a:rPr lang="en-US" sz="2800" dirty="0"/>
              <a:t> may hinder transcription factor binding to DNA at that site</a:t>
            </a:r>
          </a:p>
          <a:p>
            <a:r>
              <a:rPr lang="en-US" sz="2800" dirty="0"/>
              <a:t>Methylated </a:t>
            </a:r>
            <a:r>
              <a:rPr lang="en-US" sz="2800" dirty="0" err="1"/>
              <a:t>CpG</a:t>
            </a:r>
            <a:r>
              <a:rPr lang="en-US" sz="2800" dirty="0"/>
              <a:t> may recruit proteins that render local chromatin less accessible</a:t>
            </a:r>
          </a:p>
          <a:p>
            <a:r>
              <a:rPr lang="en-US" sz="2800" dirty="0"/>
              <a:t>Roughly speaking, DNA methylation is repressive for gene expression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EFA0-2BEF-1141-A440-38F6D6F6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CpG</a:t>
            </a:r>
            <a:r>
              <a:rPr lang="en-US" dirty="0"/>
              <a:t> Methylation profiling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629569"/>
            <a:ext cx="3930650" cy="3263504"/>
          </a:xfrm>
        </p:spPr>
        <p:txBody>
          <a:bodyPr>
            <a:normAutofit/>
          </a:bodyPr>
          <a:lstStyle/>
          <a:p>
            <a:r>
              <a:rPr lang="en-US" sz="2800" dirty="0"/>
              <a:t>Bisulfite sequencing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2617788"/>
            <a:ext cx="3930650" cy="273180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45051" y="2226469"/>
            <a:ext cx="410845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methods: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cleavage by methylation-sensitive restriction enzymes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Immunoprecipitation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methyl-binding protein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07167-747C-3E44-A137-62099D50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5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Insights from large scale </a:t>
            </a:r>
            <a:r>
              <a:rPr lang="en-US" dirty="0" err="1"/>
              <a:t>epigenomics</a:t>
            </a:r>
            <a:r>
              <a:rPr lang="en-US" dirty="0"/>
              <a:t>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5061DD-AAE3-5844-95BF-C4F52796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353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50"/>
            <a:ext cx="8229600" cy="756450"/>
          </a:xfrm>
        </p:spPr>
        <p:txBody>
          <a:bodyPr>
            <a:normAutofit/>
          </a:bodyPr>
          <a:lstStyle/>
          <a:p>
            <a:r>
              <a:rPr lang="en-US" sz="3200" dirty="0"/>
              <a:t>Lessons from epigenomics assays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064"/>
            <a:ext cx="8229600" cy="579138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Massive deep-sequencing of multiple chromatin features in cell lines (</a:t>
            </a:r>
            <a:r>
              <a:rPr lang="en-US" sz="2000" dirty="0">
                <a:solidFill>
                  <a:srgbClr val="FF0000"/>
                </a:solidFill>
              </a:rPr>
              <a:t>ENCODE</a:t>
            </a:r>
            <a:r>
              <a:rPr lang="en-US" sz="2000" dirty="0"/>
              <a:t>), primary cell types and tissues (</a:t>
            </a:r>
            <a:r>
              <a:rPr lang="en-US" sz="2000" dirty="0">
                <a:solidFill>
                  <a:srgbClr val="FF0000"/>
                </a:solidFill>
              </a:rPr>
              <a:t>Epigenetics Roadmap</a:t>
            </a:r>
            <a:r>
              <a:rPr lang="en-US" sz="2000" dirty="0"/>
              <a:t>)</a:t>
            </a:r>
          </a:p>
          <a:p>
            <a:pPr lvl="1"/>
            <a:r>
              <a:rPr lang="en-US" sz="1600" dirty="0"/>
              <a:t>Histone H3 modifications: highlight on H3K4me1, H3K4me3, H3K27Ac, H3K27me3. </a:t>
            </a:r>
          </a:p>
          <a:p>
            <a:pPr lvl="1"/>
            <a:r>
              <a:rPr lang="en-US" sz="1600" dirty="0"/>
              <a:t>Other chromatin proteins: e.g. P300 (</a:t>
            </a:r>
            <a:r>
              <a:rPr lang="en-US" sz="1600" dirty="0" err="1"/>
              <a:t>acetyltransferase</a:t>
            </a:r>
            <a:r>
              <a:rPr lang="en-US" sz="1600" dirty="0"/>
              <a:t>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H3K4me3</a:t>
            </a:r>
            <a:r>
              <a:rPr lang="en-US" sz="2200" dirty="0"/>
              <a:t> marks are enriched at active promoters</a:t>
            </a:r>
          </a:p>
          <a:p>
            <a:pPr lvl="1"/>
            <a:r>
              <a:rPr lang="en-US" sz="2000" dirty="0"/>
              <a:t>H3K4me3 marks are largely the same in all cell lines, with a small fraction of marks being cell-specific</a:t>
            </a:r>
          </a:p>
          <a:p>
            <a:r>
              <a:rPr lang="en-US" sz="2200" dirty="0">
                <a:solidFill>
                  <a:srgbClr val="FF0000"/>
                </a:solidFill>
              </a:rPr>
              <a:t>P300</a:t>
            </a:r>
            <a:r>
              <a:rPr lang="en-US" sz="2200" dirty="0"/>
              <a:t>, and </a:t>
            </a:r>
            <a:r>
              <a:rPr lang="en-US" sz="2200" dirty="0">
                <a:solidFill>
                  <a:srgbClr val="FF0000"/>
                </a:solidFill>
              </a:rPr>
              <a:t>H3K4me1</a:t>
            </a:r>
            <a:r>
              <a:rPr lang="en-US" sz="2200" dirty="0"/>
              <a:t> </a:t>
            </a:r>
            <a:r>
              <a:rPr lang="en-US" sz="2200" i="1" u="sng" dirty="0"/>
              <a:t>without</a:t>
            </a:r>
            <a:r>
              <a:rPr lang="en-US" sz="2200" dirty="0"/>
              <a:t> H3K4me3 is enriched at enhancer</a:t>
            </a:r>
            <a:r>
              <a:rPr lang="en-US" sz="2000" dirty="0"/>
              <a:t>s</a:t>
            </a:r>
          </a:p>
          <a:p>
            <a:pPr lvl="1"/>
            <a:r>
              <a:rPr lang="en-US" sz="2000" dirty="0"/>
              <a:t>Most P300 peaks also contain H3K4me1</a:t>
            </a:r>
          </a:p>
          <a:p>
            <a:pPr lvl="1"/>
            <a:r>
              <a:rPr lang="en-US" sz="2000" dirty="0"/>
              <a:t>P300, H3K4me1 marks are highly cell-type specific</a:t>
            </a:r>
          </a:p>
          <a:p>
            <a:pPr lvl="1"/>
            <a:r>
              <a:rPr lang="en-US" sz="2000" dirty="0"/>
              <a:t>Most P300 marks are enhancers, but not all enhancers have P300</a:t>
            </a:r>
          </a:p>
          <a:p>
            <a:pPr lvl="1"/>
            <a:r>
              <a:rPr lang="en-US" sz="2000" dirty="0"/>
              <a:t>Most enhancers have an H3K4me1 mark but, not all H3K4me1 marks are in enhancers</a:t>
            </a:r>
          </a:p>
          <a:p>
            <a:r>
              <a:rPr lang="en-US" sz="2200" dirty="0"/>
              <a:t>Other marks: </a:t>
            </a:r>
            <a:r>
              <a:rPr lang="en-US" sz="2200" dirty="0">
                <a:solidFill>
                  <a:srgbClr val="FF0000"/>
                </a:solidFill>
              </a:rPr>
              <a:t>H3K27Ac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FF0000"/>
                </a:solidFill>
              </a:rPr>
              <a:t>H3K27me3</a:t>
            </a:r>
          </a:p>
          <a:p>
            <a:pPr lvl="1"/>
            <a:r>
              <a:rPr lang="en-US" sz="2000" dirty="0"/>
              <a:t>Mutually exclusive marks for open (Ac) versus closed (Me3) chromatin regions</a:t>
            </a:r>
          </a:p>
          <a:p>
            <a:pPr lvl="1"/>
            <a:r>
              <a:rPr lang="en-US" sz="2000" dirty="0"/>
              <a:t>H3K27Ac is perhaps the most general mark of open chromatin: promoters and enhancers</a:t>
            </a:r>
          </a:p>
          <a:p>
            <a:pPr lvl="1"/>
            <a:r>
              <a:rPr lang="en-US" sz="2000" dirty="0"/>
              <a:t>H3K27Ac often found in combination with H3K4 me1/me3 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695CF-1F8E-5448-B8D4-D4814106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Application 1: Chromatin “states”: an unbiased, systematic characterization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972472"/>
            <a:ext cx="2338735" cy="4386764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ChromHMM</a:t>
            </a:r>
            <a:r>
              <a:rPr lang="en-US" dirty="0"/>
              <a:t> tool combines information from 38 different histone marks, Pol2 and CTCF profiles to identify different ‘states’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tools exist, e.g., </a:t>
            </a:r>
            <a:r>
              <a:rPr lang="en-US" dirty="0" err="1"/>
              <a:t>ChromaSig</a:t>
            </a:r>
            <a:r>
              <a:rPr lang="en-US" dirty="0"/>
              <a:t>, Segway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0417" b="53902"/>
          <a:stretch/>
        </p:blipFill>
        <p:spPr>
          <a:xfrm>
            <a:off x="2781300" y="1947072"/>
            <a:ext cx="6158588" cy="3258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67888" y="603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ChromHMM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automating chromatin-state discovery and characterization. Jason Ernst &amp;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Manolis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Kellis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Nature Methods 9, 215–216 (2012) http://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www.ncbi.nlm.nih.gov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/22373907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A87B1-ACA7-C047-86A1-79D1231F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2: DNA Methylation profiles in cancer and 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DNA Methylation levels can be condition-dependent</a:t>
            </a:r>
          </a:p>
          <a:p>
            <a:pPr lvl="1"/>
            <a:r>
              <a:rPr lang="en-US" dirty="0"/>
              <a:t>Aberrant methylation patterns in cancer (e.g., </a:t>
            </a:r>
            <a:r>
              <a:rPr lang="en-US" dirty="0" err="1"/>
              <a:t>hypermethylation</a:t>
            </a:r>
            <a:r>
              <a:rPr lang="en-US" dirty="0"/>
              <a:t> of tumor suppressors and </a:t>
            </a:r>
            <a:r>
              <a:rPr lang="en-US" dirty="0" err="1"/>
              <a:t>hypomethylation</a:t>
            </a:r>
            <a:r>
              <a:rPr lang="en-US" dirty="0"/>
              <a:t> of oncogenes)</a:t>
            </a:r>
          </a:p>
          <a:p>
            <a:pPr lvl="1"/>
            <a:r>
              <a:rPr lang="en-US" dirty="0"/>
              <a:t>Progressive increase in global methylation levels with age. Also aging-correlated </a:t>
            </a:r>
            <a:r>
              <a:rPr lang="en-US" dirty="0" err="1"/>
              <a:t>hypomethlation</a:t>
            </a:r>
            <a:r>
              <a:rPr lang="en-US" dirty="0"/>
              <a:t> at some genes.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AEC11-EFC3-064E-9127-5A3A3228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8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31" y="2812886"/>
            <a:ext cx="8229600" cy="1143000"/>
          </a:xfrm>
        </p:spPr>
        <p:txBody>
          <a:bodyPr/>
          <a:lstStyle/>
          <a:p>
            <a:r>
              <a:rPr lang="en-US"/>
              <a:t>3D genome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B0502-F1E7-E345-B53B-48EC7819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140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7D51E-D87C-9345-8167-554E977F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8EB22-2486-D341-948B-FD75784A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18" y="365124"/>
            <a:ext cx="7763077" cy="5716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F727B7-2619-8B49-BA3E-16E46F8FD42B}"/>
              </a:ext>
            </a:extLst>
          </p:cNvPr>
          <p:cNvSpPr/>
          <p:nvPr/>
        </p:nvSpPr>
        <p:spPr>
          <a:xfrm>
            <a:off x="2245610" y="6352143"/>
            <a:ext cx="4575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Roboto" panose="02000000000000000000" pitchFamily="2" charset="0"/>
              </a:rPr>
              <a:t>Source: DOI: 10.1126/science.347.6217.10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6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70FC6E-C829-054D-8360-A0DFF4561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790" r="1" b="1"/>
          <a:stretch/>
        </p:blipFill>
        <p:spPr>
          <a:xfrm>
            <a:off x="15" y="857257"/>
            <a:ext cx="9142842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87D6C-8331-D745-9E45-1601A1E5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46" y="3527192"/>
            <a:ext cx="7442781" cy="765141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Gene Regulation builds bodies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DBBAD-BAD8-804E-90E7-65313110E897}"/>
              </a:ext>
            </a:extLst>
          </p:cNvPr>
          <p:cNvSpPr/>
          <p:nvPr/>
        </p:nvSpPr>
        <p:spPr>
          <a:xfrm>
            <a:off x="54007" y="5222894"/>
            <a:ext cx="248916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/>
              </a:rPr>
              <a:t>Source: http://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www.bioinfo.org.cn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/book/biochemistry/chapt27/bio9.htm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420B0-2FA1-C64F-A88A-D1483FDA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1400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2200" dirty="0"/>
              <a:t>Probing 3-dimensional chromatin structure with conformation capture</a:t>
            </a:r>
          </a:p>
        </p:txBody>
      </p:sp>
      <p:pic>
        <p:nvPicPr>
          <p:cNvPr id="5" name="Picture 4" descr="3D methods-deLa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44" y="1041400"/>
            <a:ext cx="7014956" cy="5551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500" y="6488668"/>
            <a:ext cx="280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Wit and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2012</a:t>
            </a:r>
          </a:p>
        </p:txBody>
      </p:sp>
      <p:sp>
        <p:nvSpPr>
          <p:cNvPr id="7" name="Rectangle 6"/>
          <p:cNvSpPr/>
          <p:nvPr/>
        </p:nvSpPr>
        <p:spPr>
          <a:xfrm>
            <a:off x="976282" y="2082240"/>
            <a:ext cx="7620180" cy="45106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A608A-530A-FA45-95E3-12786BBC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Hi-C “output”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r="50000" b="54364"/>
          <a:stretch/>
        </p:blipFill>
        <p:spPr>
          <a:xfrm>
            <a:off x="457200" y="1417638"/>
            <a:ext cx="4876800" cy="5139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6325" y="3248619"/>
            <a:ext cx="32081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heatmap of interactions between all 1 Mb bins along chr1 for GM06990 cells. The intensity of red color corresponds to the number of Hi-C interactions.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20" y="5667928"/>
            <a:ext cx="3568700" cy="88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CE8481-0A20-5841-B8B7-7ED6ED8D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76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2800" dirty="0"/>
              <a:t>Requires analysis methods that are different from ChIP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1385047"/>
            <a:ext cx="8229600" cy="5472953"/>
          </a:xfrm>
        </p:spPr>
        <p:txBody>
          <a:bodyPr>
            <a:normAutofit/>
          </a:bodyPr>
          <a:lstStyle/>
          <a:p>
            <a:r>
              <a:rPr lang="en-US" sz="2000" b="1" dirty="0"/>
              <a:t>Provides the essential “big picture” view, since it is otherwise impossible to predict long-range enhancer-enhancer or enhancer-promoter interactions</a:t>
            </a:r>
          </a:p>
          <a:p>
            <a:endParaRPr lang="en-US" sz="2000" dirty="0"/>
          </a:p>
          <a:p>
            <a:r>
              <a:rPr lang="en-US" sz="2000" dirty="0"/>
              <a:t>Sequenced fragments contain a bit of DNA from two distant regions</a:t>
            </a:r>
          </a:p>
          <a:p>
            <a:pPr lvl="1"/>
            <a:r>
              <a:rPr lang="en-US" sz="1600" dirty="0"/>
              <a:t>Data need to be trimmed and mapped to allow non-contiguous sequences</a:t>
            </a:r>
          </a:p>
          <a:p>
            <a:endParaRPr lang="en-US" sz="2000" dirty="0"/>
          </a:p>
          <a:p>
            <a:r>
              <a:rPr lang="en-US" sz="2000" dirty="0"/>
              <a:t>Long-distant contacts are numerous, and each contact point is relatively rare: peaks are small and require deep sequencing</a:t>
            </a:r>
          </a:p>
          <a:p>
            <a:endParaRPr lang="en-US" sz="2000" dirty="0"/>
          </a:p>
          <a:p>
            <a:r>
              <a:rPr lang="en-US" sz="2000" dirty="0"/>
              <a:t>Hi C kits are now readily available and quite reliable, giving a whole-genome view of interactions</a:t>
            </a:r>
          </a:p>
          <a:p>
            <a:pPr lvl="1"/>
            <a:r>
              <a:rPr lang="en-US" sz="1600" dirty="0"/>
              <a:t>Lots of interactions and lots of noise!  Computational issues are tricky</a:t>
            </a:r>
          </a:p>
          <a:p>
            <a:pPr lvl="1"/>
            <a:r>
              <a:rPr lang="en-US" sz="1600" dirty="0"/>
              <a:t>All 3D methods require deep sequencing and paired-end reads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CAA0D-89BA-C24E-ACA7-A545887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10B4-CDB7-624F-8E3E-4774084C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Why is 3D information useful?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273B5-7E24-5B44-8966-5B46A9C0A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2282"/>
            <a:ext cx="8229600" cy="5190565"/>
          </a:xfrm>
        </p:spPr>
        <p:txBody>
          <a:bodyPr>
            <a:normAutofit/>
          </a:bodyPr>
          <a:lstStyle/>
          <a:p>
            <a:r>
              <a:rPr lang="en-US" sz="2400" dirty="0"/>
              <a:t>The issue is finding out “who is talking to whom?”</a:t>
            </a:r>
          </a:p>
          <a:p>
            <a:pPr lvl="1"/>
            <a:r>
              <a:rPr lang="en-US" sz="2000" dirty="0"/>
              <a:t>Enhancers can be shared by multiple genes</a:t>
            </a:r>
          </a:p>
          <a:p>
            <a:pPr lvl="1"/>
            <a:r>
              <a:rPr lang="en-US" sz="2000" dirty="0"/>
              <a:t>Alternative promoters for the same gene can have very different regulatory partners</a:t>
            </a:r>
          </a:p>
          <a:p>
            <a:pPr lvl="1"/>
            <a:r>
              <a:rPr lang="en-US" sz="2000" dirty="0"/>
              <a:t>Position relative to the TSS is not a reliable indicator in large vertebrate genomes</a:t>
            </a:r>
          </a:p>
          <a:p>
            <a:pPr lvl="1"/>
            <a:r>
              <a:rPr lang="en-US" sz="2000" dirty="0"/>
              <a:t>3D methods are necessary to tie enhancers and promoters (genes)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62099-D1F0-B941-8F5A-A214F88B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(epigenomics)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Transcription factor binding sites genome-wide </a:t>
            </a:r>
          </a:p>
          <a:p>
            <a:r>
              <a:rPr lang="en-US" sz="2800" dirty="0"/>
              <a:t>Histone modification profiles (different marks or combinations of marks can point to different classes of regulatory elements)</a:t>
            </a:r>
          </a:p>
          <a:p>
            <a:r>
              <a:rPr lang="en-US" sz="2800" dirty="0"/>
              <a:t>DNA accessibility profiles</a:t>
            </a:r>
          </a:p>
          <a:p>
            <a:r>
              <a:rPr lang="en-US" sz="2800" dirty="0" err="1"/>
              <a:t>CpG</a:t>
            </a:r>
            <a:r>
              <a:rPr lang="en-US" sz="2800" dirty="0"/>
              <a:t> methylation profiles</a:t>
            </a:r>
          </a:p>
          <a:p>
            <a:r>
              <a:rPr lang="en-US" sz="2800" dirty="0"/>
              <a:t>Epigenomic profiles are informative about gene expression and regulatory mechanisms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ED4B5-11C5-9842-BD16-F91F6436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EEB-E50F-CC48-81BC-39967EECD61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6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74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Questions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10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0AAE-3622-CD48-A4F4-DF14C7D2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05" y="1026319"/>
            <a:ext cx="8446770" cy="994172"/>
          </a:xfrm>
        </p:spPr>
        <p:txBody>
          <a:bodyPr>
            <a:noAutofit/>
          </a:bodyPr>
          <a:lstStyle/>
          <a:p>
            <a:r>
              <a:rPr lang="en-US" sz="3300" dirty="0"/>
              <a:t>Different cells occasionally have different DNA</a:t>
            </a:r>
          </a:p>
        </p:txBody>
      </p:sp>
      <p:grpSp>
        <p:nvGrpSpPr>
          <p:cNvPr id="19" name="Group 64">
            <a:extLst>
              <a:ext uri="{FF2B5EF4-FFF2-40B4-BE49-F238E27FC236}">
                <a16:creationId xmlns:a16="http://schemas.microsoft.com/office/drawing/2014/main" id="{9D690B5E-D41B-C44C-BBCB-2C8B89A45929}"/>
              </a:ext>
            </a:extLst>
          </p:cNvPr>
          <p:cNvGrpSpPr/>
          <p:nvPr/>
        </p:nvGrpSpPr>
        <p:grpSpPr>
          <a:xfrm>
            <a:off x="1211393" y="2974647"/>
            <a:ext cx="2459808" cy="2255921"/>
            <a:chOff x="5792550" y="3386532"/>
            <a:chExt cx="2765746" cy="3007895"/>
          </a:xfrm>
        </p:grpSpPr>
        <p:sp>
          <p:nvSpPr>
            <p:cNvPr id="20" name="Round Diagonal Corner Rectangle 19">
              <a:extLst>
                <a:ext uri="{FF2B5EF4-FFF2-40B4-BE49-F238E27FC236}">
                  <a16:creationId xmlns:a16="http://schemas.microsoft.com/office/drawing/2014/main" id="{0486834E-35D2-6C4F-831A-A667840F2D7C}"/>
                </a:ext>
              </a:extLst>
            </p:cNvPr>
            <p:cNvSpPr/>
            <p:nvPr/>
          </p:nvSpPr>
          <p:spPr>
            <a:xfrm>
              <a:off x="5792550" y="3386532"/>
              <a:ext cx="2765746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21" name="Group 63">
              <a:extLst>
                <a:ext uri="{FF2B5EF4-FFF2-40B4-BE49-F238E27FC236}">
                  <a16:creationId xmlns:a16="http://schemas.microsoft.com/office/drawing/2014/main" id="{9A098BE4-6327-0C47-B6F4-50B24E51D4F5}"/>
                </a:ext>
              </a:extLst>
            </p:cNvPr>
            <p:cNvGrpSpPr/>
            <p:nvPr/>
          </p:nvGrpSpPr>
          <p:grpSpPr>
            <a:xfrm>
              <a:off x="6677190" y="3546954"/>
              <a:ext cx="1712409" cy="1746071"/>
              <a:chOff x="6677190" y="3546954"/>
              <a:chExt cx="1712409" cy="1746071"/>
            </a:xfrm>
          </p:grpSpPr>
          <p:sp>
            <p:nvSpPr>
              <p:cNvPr id="22" name="Can 21">
                <a:extLst>
                  <a:ext uri="{FF2B5EF4-FFF2-40B4-BE49-F238E27FC236}">
                    <a16:creationId xmlns:a16="http://schemas.microsoft.com/office/drawing/2014/main" id="{2FF89417-3DC5-254B-9E95-9B40DFD7E5EF}"/>
                  </a:ext>
                </a:extLst>
              </p:cNvPr>
              <p:cNvSpPr/>
              <p:nvPr/>
            </p:nvSpPr>
            <p:spPr>
              <a:xfrm rot="16200000">
                <a:off x="7411954" y="3356462"/>
                <a:ext cx="253996" cy="1530684"/>
              </a:xfrm>
              <a:prstGeom prst="can">
                <a:avLst>
                  <a:gd name="adj" fmla="val 62500"/>
                </a:avLst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9B313E5-8D9C-634F-AD2C-C8CEE3A6DFDB}"/>
                  </a:ext>
                </a:extLst>
              </p:cNvPr>
              <p:cNvSpPr/>
              <p:nvPr/>
            </p:nvSpPr>
            <p:spPr>
              <a:xfrm>
                <a:off x="6967452" y="3546954"/>
                <a:ext cx="360948" cy="43448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24" name="Group 62">
                <a:extLst>
                  <a:ext uri="{FF2B5EF4-FFF2-40B4-BE49-F238E27FC236}">
                    <a16:creationId xmlns:a16="http://schemas.microsoft.com/office/drawing/2014/main" id="{E7F39954-A61A-3D47-9ED8-C095B0EBECE9}"/>
                  </a:ext>
                </a:extLst>
              </p:cNvPr>
              <p:cNvGrpSpPr/>
              <p:nvPr/>
            </p:nvGrpSpPr>
            <p:grpSpPr>
              <a:xfrm>
                <a:off x="6677190" y="4366273"/>
                <a:ext cx="1712409" cy="926752"/>
                <a:chOff x="6677190" y="4366273"/>
                <a:chExt cx="1712409" cy="926752"/>
              </a:xfrm>
            </p:grpSpPr>
            <p:pic>
              <p:nvPicPr>
                <p:cNvPr id="25" name="Picture 24" descr="reactions.crop.jpg">
                  <a:extLst>
                    <a:ext uri="{FF2B5EF4-FFF2-40B4-BE49-F238E27FC236}">
                      <a16:creationId xmlns:a16="http://schemas.microsoft.com/office/drawing/2014/main" id="{84B1C4DA-D959-7946-AE41-B252BDB3DF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6240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reactions.crop.jpg">
                  <a:extLst>
                    <a:ext uri="{FF2B5EF4-FFF2-40B4-BE49-F238E27FC236}">
                      <a16:creationId xmlns:a16="http://schemas.microsoft.com/office/drawing/2014/main" id="{B486FCAB-1416-7241-BA32-0CDF8CA35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1843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reactions.crop.jpg">
                  <a:extLst>
                    <a:ext uri="{FF2B5EF4-FFF2-40B4-BE49-F238E27FC236}">
                      <a16:creationId xmlns:a16="http://schemas.microsoft.com/office/drawing/2014/main" id="{8DCA3F89-F87E-5647-B990-9A4D912F0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7446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reactions.crop.jpg">
                  <a:extLst>
                    <a:ext uri="{FF2B5EF4-FFF2-40B4-BE49-F238E27FC236}">
                      <a16:creationId xmlns:a16="http://schemas.microsoft.com/office/drawing/2014/main" id="{D8CB82BE-CED5-664E-9338-D2C3664CA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52460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9" name="Picture 28" descr="reactions.crop.jpg">
                  <a:extLst>
                    <a:ext uri="{FF2B5EF4-FFF2-40B4-BE49-F238E27FC236}">
                      <a16:creationId xmlns:a16="http://schemas.microsoft.com/office/drawing/2014/main" id="{C83C5903-C4EC-BA47-A006-B1105DD54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6775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reactions.crop.jpg">
                  <a:extLst>
                    <a:ext uri="{FF2B5EF4-FFF2-40B4-BE49-F238E27FC236}">
                      <a16:creationId xmlns:a16="http://schemas.microsoft.com/office/drawing/2014/main" id="{4CF661BB-5221-FF4B-A290-852978AE81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2378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reactions.crop.jpg">
                  <a:extLst>
                    <a:ext uri="{FF2B5EF4-FFF2-40B4-BE49-F238E27FC236}">
                      <a16:creationId xmlns:a16="http://schemas.microsoft.com/office/drawing/2014/main" id="{8010FCC1-58D0-464A-BAF9-C12DF3E96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7981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reactions.crop.jpg">
                  <a:extLst>
                    <a:ext uri="{FF2B5EF4-FFF2-40B4-BE49-F238E27FC236}">
                      <a16:creationId xmlns:a16="http://schemas.microsoft.com/office/drawing/2014/main" id="{EFC9C93C-DB1C-0B4D-BA01-D7039ACCF3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57812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reactions.crop.jpg">
                  <a:extLst>
                    <a:ext uri="{FF2B5EF4-FFF2-40B4-BE49-F238E27FC236}">
                      <a16:creationId xmlns:a16="http://schemas.microsoft.com/office/drawing/2014/main" id="{E3455CDA-FC52-CB46-BEC0-352337069F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668112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4" name="Picture 33" descr="reactions.crop.jpg">
                  <a:extLst>
                    <a:ext uri="{FF2B5EF4-FFF2-40B4-BE49-F238E27FC236}">
                      <a16:creationId xmlns:a16="http://schemas.microsoft.com/office/drawing/2014/main" id="{3FEC4B7A-487D-604F-91C8-6240EC8CA9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13715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5" name="Picture 34" descr="reactions.crop.jpg">
                  <a:extLst>
                    <a:ext uri="{FF2B5EF4-FFF2-40B4-BE49-F238E27FC236}">
                      <a16:creationId xmlns:a16="http://schemas.microsoft.com/office/drawing/2014/main" id="{D6B83465-A7DF-634B-8148-ECC7D11F9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759318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6" name="Picture 35" descr="reactions.crop.jpg">
                  <a:extLst>
                    <a:ext uri="{FF2B5EF4-FFF2-40B4-BE49-F238E27FC236}">
                      <a16:creationId xmlns:a16="http://schemas.microsoft.com/office/drawing/2014/main" id="{D3181096-2AA2-AD40-AB27-D3D6001CA7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8071180" y="4974606"/>
                  <a:ext cx="333208" cy="3036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7" name="Group 60">
            <a:extLst>
              <a:ext uri="{FF2B5EF4-FFF2-40B4-BE49-F238E27FC236}">
                <a16:creationId xmlns:a16="http://schemas.microsoft.com/office/drawing/2014/main" id="{6A63888C-4D20-8D48-B0BA-5DEC04397BB2}"/>
              </a:ext>
            </a:extLst>
          </p:cNvPr>
          <p:cNvGrpSpPr/>
          <p:nvPr/>
        </p:nvGrpSpPr>
        <p:grpSpPr>
          <a:xfrm>
            <a:off x="2256376" y="4419300"/>
            <a:ext cx="1282291" cy="689052"/>
            <a:chOff x="6671862" y="5312737"/>
            <a:chExt cx="1709721" cy="918736"/>
          </a:xfrm>
        </p:grpSpPr>
        <p:pic>
          <p:nvPicPr>
            <p:cNvPr id="38" name="Picture 37" descr="reactions.crop.jpg">
              <a:extLst>
                <a:ext uri="{FF2B5EF4-FFF2-40B4-BE49-F238E27FC236}">
                  <a16:creationId xmlns:a16="http://schemas.microsoft.com/office/drawing/2014/main" id="{ABCAA25E-156E-5F49-918A-2036B4DC2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73105" y="5327526"/>
              <a:ext cx="333208" cy="303630"/>
            </a:xfrm>
            <a:prstGeom prst="rect">
              <a:avLst/>
            </a:prstGeom>
          </p:spPr>
        </p:pic>
        <p:pic>
          <p:nvPicPr>
            <p:cNvPr id="39" name="Picture 38" descr="reactions.crop.jpg">
              <a:extLst>
                <a:ext uri="{FF2B5EF4-FFF2-40B4-BE49-F238E27FC236}">
                  <a16:creationId xmlns:a16="http://schemas.microsoft.com/office/drawing/2014/main" id="{626F7FC8-B3E0-774E-89E2-F78E2848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29135" y="5327526"/>
              <a:ext cx="333208" cy="303630"/>
            </a:xfrm>
            <a:prstGeom prst="rect">
              <a:avLst/>
            </a:prstGeom>
          </p:spPr>
        </p:pic>
        <p:pic>
          <p:nvPicPr>
            <p:cNvPr id="40" name="Picture 39" descr="reactions.crop.jpg">
              <a:extLst>
                <a:ext uri="{FF2B5EF4-FFF2-40B4-BE49-F238E27FC236}">
                  <a16:creationId xmlns:a16="http://schemas.microsoft.com/office/drawing/2014/main" id="{0CCDAB95-3C5C-8C4F-81F0-515A253C6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85165" y="5327526"/>
              <a:ext cx="333208" cy="303630"/>
            </a:xfrm>
            <a:prstGeom prst="rect">
              <a:avLst/>
            </a:prstGeom>
          </p:spPr>
        </p:pic>
        <p:pic>
          <p:nvPicPr>
            <p:cNvPr id="41" name="Picture 40" descr="reactions.crop.jpg">
              <a:extLst>
                <a:ext uri="{FF2B5EF4-FFF2-40B4-BE49-F238E27FC236}">
                  <a16:creationId xmlns:a16="http://schemas.microsoft.com/office/drawing/2014/main" id="{4208D982-A5F8-3E42-A43A-E1580ED0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63164" y="5327526"/>
              <a:ext cx="333208" cy="303630"/>
            </a:xfrm>
            <a:prstGeom prst="rect">
              <a:avLst/>
            </a:prstGeom>
          </p:spPr>
        </p:pic>
        <p:pic>
          <p:nvPicPr>
            <p:cNvPr id="42" name="Picture 41" descr="reactions.crop.jpg">
              <a:extLst>
                <a:ext uri="{FF2B5EF4-FFF2-40B4-BE49-F238E27FC236}">
                  <a16:creationId xmlns:a16="http://schemas.microsoft.com/office/drawing/2014/main" id="{5CE80E99-E37F-3B4A-AA0E-70EE9F5F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65089" y="5640342"/>
              <a:ext cx="333208" cy="303630"/>
            </a:xfrm>
            <a:prstGeom prst="rect">
              <a:avLst/>
            </a:prstGeom>
          </p:spPr>
        </p:pic>
        <p:pic>
          <p:nvPicPr>
            <p:cNvPr id="43" name="Picture 42" descr="reactions.crop.jpg">
              <a:extLst>
                <a:ext uri="{FF2B5EF4-FFF2-40B4-BE49-F238E27FC236}">
                  <a16:creationId xmlns:a16="http://schemas.microsoft.com/office/drawing/2014/main" id="{FAF6C1A9-9144-DE40-B0FC-9C478232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21119" y="5640342"/>
              <a:ext cx="333208" cy="303630"/>
            </a:xfrm>
            <a:prstGeom prst="rect">
              <a:avLst/>
            </a:prstGeom>
          </p:spPr>
        </p:pic>
        <p:pic>
          <p:nvPicPr>
            <p:cNvPr id="44" name="Picture 43" descr="reactions.crop.jpg">
              <a:extLst>
                <a:ext uri="{FF2B5EF4-FFF2-40B4-BE49-F238E27FC236}">
                  <a16:creationId xmlns:a16="http://schemas.microsoft.com/office/drawing/2014/main" id="{E37C620E-7712-C34A-B593-B7A3DF99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77149" y="5640342"/>
              <a:ext cx="333208" cy="303630"/>
            </a:xfrm>
            <a:prstGeom prst="rect">
              <a:avLst/>
            </a:prstGeom>
          </p:spPr>
        </p:pic>
        <p:pic>
          <p:nvPicPr>
            <p:cNvPr id="45" name="Picture 44" descr="reactions.crop.jpg">
              <a:extLst>
                <a:ext uri="{FF2B5EF4-FFF2-40B4-BE49-F238E27FC236}">
                  <a16:creationId xmlns:a16="http://schemas.microsoft.com/office/drawing/2014/main" id="{AB7FAF7E-30BB-CD47-B836-31BBB0587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55148" y="5640342"/>
              <a:ext cx="333208" cy="303630"/>
            </a:xfrm>
            <a:prstGeom prst="rect">
              <a:avLst/>
            </a:prstGeom>
          </p:spPr>
        </p:pic>
        <p:pic>
          <p:nvPicPr>
            <p:cNvPr id="46" name="Picture 45" descr="reactions.crop.jpg">
              <a:extLst>
                <a:ext uri="{FF2B5EF4-FFF2-40B4-BE49-F238E27FC236}">
                  <a16:creationId xmlns:a16="http://schemas.microsoft.com/office/drawing/2014/main" id="{F06AFEAA-81DE-374A-89D4-CE902F989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6657073" y="5913054"/>
              <a:ext cx="333208" cy="303630"/>
            </a:xfrm>
            <a:prstGeom prst="rect">
              <a:avLst/>
            </a:prstGeom>
          </p:spPr>
        </p:pic>
        <p:pic>
          <p:nvPicPr>
            <p:cNvPr id="47" name="Picture 46" descr="reactions.crop.jpg">
              <a:extLst>
                <a:ext uri="{FF2B5EF4-FFF2-40B4-BE49-F238E27FC236}">
                  <a16:creationId xmlns:a16="http://schemas.microsoft.com/office/drawing/2014/main" id="{B163089D-F30F-B34D-ABEE-870D7A83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113103" y="5913054"/>
              <a:ext cx="333208" cy="303630"/>
            </a:xfrm>
            <a:prstGeom prst="rect">
              <a:avLst/>
            </a:prstGeom>
          </p:spPr>
        </p:pic>
        <p:pic>
          <p:nvPicPr>
            <p:cNvPr id="48" name="Picture 47" descr="reactions.crop.jpg">
              <a:extLst>
                <a:ext uri="{FF2B5EF4-FFF2-40B4-BE49-F238E27FC236}">
                  <a16:creationId xmlns:a16="http://schemas.microsoft.com/office/drawing/2014/main" id="{A7AB9C3F-E160-4C47-9DF4-173EF14E4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7569133" y="5913054"/>
              <a:ext cx="333208" cy="303630"/>
            </a:xfrm>
            <a:prstGeom prst="rect">
              <a:avLst/>
            </a:prstGeom>
          </p:spPr>
        </p:pic>
        <p:pic>
          <p:nvPicPr>
            <p:cNvPr id="49" name="Picture 48" descr="reactions.crop.jpg">
              <a:extLst>
                <a:ext uri="{FF2B5EF4-FFF2-40B4-BE49-F238E27FC236}">
                  <a16:creationId xmlns:a16="http://schemas.microsoft.com/office/drawing/2014/main" id="{AC8E79AB-66A4-314F-B113-F92F8BFD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047132" y="5913054"/>
              <a:ext cx="333208" cy="303630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9610308-6959-C744-9008-585E10B40A70}"/>
              </a:ext>
            </a:extLst>
          </p:cNvPr>
          <p:cNvSpPr txBox="1"/>
          <p:nvPr/>
        </p:nvSpPr>
        <p:spPr>
          <a:xfrm>
            <a:off x="983350" y="2225681"/>
            <a:ext cx="29111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TF1 binds DNA and activates  gene.</a:t>
            </a:r>
          </a:p>
          <a:p>
            <a:pPr algn="ctr"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High gene expression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1015661-23DD-124E-A532-0E7BFCA5FBB1}"/>
              </a:ext>
            </a:extLst>
          </p:cNvPr>
          <p:cNvSpPr/>
          <p:nvPr/>
        </p:nvSpPr>
        <p:spPr>
          <a:xfrm>
            <a:off x="1637427" y="3233822"/>
            <a:ext cx="456031" cy="217981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latin typeface="Calibri"/>
              </a:rPr>
              <a:t>TF1</a:t>
            </a:r>
          </a:p>
        </p:txBody>
      </p:sp>
      <p:sp>
        <p:nvSpPr>
          <p:cNvPr id="90" name="Can 89">
            <a:extLst>
              <a:ext uri="{FF2B5EF4-FFF2-40B4-BE49-F238E27FC236}">
                <a16:creationId xmlns:a16="http://schemas.microsoft.com/office/drawing/2014/main" id="{E60D6D66-CBD8-074F-AE06-9A3319958785}"/>
              </a:ext>
            </a:extLst>
          </p:cNvPr>
          <p:cNvSpPr/>
          <p:nvPr/>
        </p:nvSpPr>
        <p:spPr>
          <a:xfrm rot="16200000">
            <a:off x="1883238" y="3066189"/>
            <a:ext cx="190499" cy="920844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91" name="Group 11">
            <a:extLst>
              <a:ext uri="{FF2B5EF4-FFF2-40B4-BE49-F238E27FC236}">
                <a16:creationId xmlns:a16="http://schemas.microsoft.com/office/drawing/2014/main" id="{EFC252CD-C7D6-EF47-9942-4FD51A6D7CA4}"/>
              </a:ext>
            </a:extLst>
          </p:cNvPr>
          <p:cNvGrpSpPr/>
          <p:nvPr/>
        </p:nvGrpSpPr>
        <p:grpSpPr>
          <a:xfrm>
            <a:off x="1346040" y="3629925"/>
            <a:ext cx="993183" cy="943844"/>
            <a:chOff x="2345533" y="4265087"/>
            <a:chExt cx="1947091" cy="2110228"/>
          </a:xfrm>
        </p:grpSpPr>
        <p:sp>
          <p:nvSpPr>
            <p:cNvPr id="92" name="Trapezoid 91">
              <a:extLst>
                <a:ext uri="{FF2B5EF4-FFF2-40B4-BE49-F238E27FC236}">
                  <a16:creationId xmlns:a16="http://schemas.microsoft.com/office/drawing/2014/main" id="{C79CF5CE-B236-8D4E-A5C7-33DEDEFEB7E5}"/>
                </a:ext>
              </a:extLst>
            </p:cNvPr>
            <p:cNvSpPr/>
            <p:nvPr/>
          </p:nvSpPr>
          <p:spPr>
            <a:xfrm>
              <a:off x="2345533" y="4265087"/>
              <a:ext cx="1947091" cy="1462332"/>
            </a:xfrm>
            <a:prstGeom prst="trapezoid">
              <a:avLst>
                <a:gd name="adj" fmla="val 6573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3251983-30C5-C343-8B6B-E535DF128711}"/>
                </a:ext>
              </a:extLst>
            </p:cNvPr>
            <p:cNvSpPr/>
            <p:nvPr/>
          </p:nvSpPr>
          <p:spPr>
            <a:xfrm>
              <a:off x="2345533" y="5727418"/>
              <a:ext cx="1947091" cy="6478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pPr algn="ctr" defTabSz="685800"/>
              <a:r>
                <a:rPr lang="en-US" sz="1500" dirty="0">
                  <a:solidFill>
                    <a:srgbClr val="FFFFFF"/>
                  </a:solidFill>
                  <a:latin typeface="Calibri"/>
                </a:rPr>
                <a:t>TCTAATTG</a:t>
              </a:r>
              <a:endParaRPr lang="en-US" sz="750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69C2B0AB-6CCB-2E4F-B196-E62651570D2A}"/>
              </a:ext>
            </a:extLst>
          </p:cNvPr>
          <p:cNvSpPr txBox="1"/>
          <p:nvPr/>
        </p:nvSpPr>
        <p:spPr>
          <a:xfrm>
            <a:off x="4062915" y="2228551"/>
            <a:ext cx="3856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TF1 cannot binds DNA, does not activate  gene.</a:t>
            </a:r>
          </a:p>
          <a:p>
            <a:pPr algn="ctr" defTabSz="685800"/>
            <a:r>
              <a:rPr lang="en-US" sz="1500" dirty="0">
                <a:solidFill>
                  <a:srgbClr val="33B979"/>
                </a:solidFill>
                <a:latin typeface="Calibri"/>
              </a:rPr>
              <a:t>Low  gene expression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3472FC-6AC7-E24F-B892-AECB547B482B}"/>
              </a:ext>
            </a:extLst>
          </p:cNvPr>
          <p:cNvGrpSpPr/>
          <p:nvPr/>
        </p:nvGrpSpPr>
        <p:grpSpPr>
          <a:xfrm>
            <a:off x="4566450" y="2974647"/>
            <a:ext cx="2493620" cy="2255921"/>
            <a:chOff x="6088600" y="2823195"/>
            <a:chExt cx="3324826" cy="30078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580E58-F60D-D64E-A2FE-988C23D790F7}"/>
                </a:ext>
              </a:extLst>
            </p:cNvPr>
            <p:cNvGrpSpPr/>
            <p:nvPr/>
          </p:nvGrpSpPr>
          <p:grpSpPr>
            <a:xfrm>
              <a:off x="6088600" y="2823195"/>
              <a:ext cx="3324826" cy="3007895"/>
              <a:chOff x="6088600" y="2823195"/>
              <a:chExt cx="3324826" cy="3007895"/>
            </a:xfrm>
          </p:grpSpPr>
          <p:grpSp>
            <p:nvGrpSpPr>
              <p:cNvPr id="50" name="Group 65">
                <a:extLst>
                  <a:ext uri="{FF2B5EF4-FFF2-40B4-BE49-F238E27FC236}">
                    <a16:creationId xmlns:a16="http://schemas.microsoft.com/office/drawing/2014/main" id="{EDA785B2-1B91-5D43-B4B2-53394AD906A2}"/>
                  </a:ext>
                </a:extLst>
              </p:cNvPr>
              <p:cNvGrpSpPr/>
              <p:nvPr/>
            </p:nvGrpSpPr>
            <p:grpSpPr>
              <a:xfrm>
                <a:off x="6088600" y="2823195"/>
                <a:ext cx="3324826" cy="3007895"/>
                <a:chOff x="375804" y="3426226"/>
                <a:chExt cx="2840522" cy="3007895"/>
              </a:xfrm>
            </p:grpSpPr>
            <p:sp>
              <p:nvSpPr>
                <p:cNvPr id="51" name="Round Diagonal Corner Rectangle 50">
                  <a:extLst>
                    <a:ext uri="{FF2B5EF4-FFF2-40B4-BE49-F238E27FC236}">
                      <a16:creationId xmlns:a16="http://schemas.microsoft.com/office/drawing/2014/main" id="{E08607AB-C8E6-0E4D-8A97-8C8ADF4B071B}"/>
                    </a:ext>
                  </a:extLst>
                </p:cNvPr>
                <p:cNvSpPr/>
                <p:nvPr/>
              </p:nvSpPr>
              <p:spPr>
                <a:xfrm>
                  <a:off x="375804" y="3426226"/>
                  <a:ext cx="2840522" cy="3007895"/>
                </a:xfrm>
                <a:prstGeom prst="round2Diag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52" name="Can 51">
                  <a:extLst>
                    <a:ext uri="{FF2B5EF4-FFF2-40B4-BE49-F238E27FC236}">
                      <a16:creationId xmlns:a16="http://schemas.microsoft.com/office/drawing/2014/main" id="{192F9B6B-BC00-884C-86F5-99B104013148}"/>
                    </a:ext>
                  </a:extLst>
                </p:cNvPr>
                <p:cNvSpPr/>
                <p:nvPr/>
              </p:nvSpPr>
              <p:spPr>
                <a:xfrm rot="16200000">
                  <a:off x="2069984" y="3396156"/>
                  <a:ext cx="253996" cy="1530684"/>
                </a:xfrm>
                <a:prstGeom prst="can">
                  <a:avLst>
                    <a:gd name="adj" fmla="val 62500"/>
                  </a:avLst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2F39F3F-06AB-1A49-9C1F-EC5F1F043442}"/>
                    </a:ext>
                  </a:extLst>
                </p:cNvPr>
                <p:cNvSpPr/>
                <p:nvPr/>
              </p:nvSpPr>
              <p:spPr>
                <a:xfrm>
                  <a:off x="1625482" y="3586648"/>
                  <a:ext cx="360948" cy="43448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pic>
              <p:nvPicPr>
                <p:cNvPr id="54" name="Picture 53" descr="reactions.crop.jpg">
                  <a:extLst>
                    <a:ext uri="{FF2B5EF4-FFF2-40B4-BE49-F238E27FC236}">
                      <a16:creationId xmlns:a16="http://schemas.microsoft.com/office/drawing/2014/main" id="{3A148129-FF6E-7041-902B-538B406745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1320431" y="442075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reactions.crop.jpg">
                  <a:extLst>
                    <a:ext uri="{FF2B5EF4-FFF2-40B4-BE49-F238E27FC236}">
                      <a16:creationId xmlns:a16="http://schemas.microsoft.com/office/drawing/2014/main" id="{D4373E19-D4A6-7243-BDD5-FB30EA83B7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1776461" y="442075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56" name="Picture 55" descr="reactions.crop.jpg">
                  <a:extLst>
                    <a:ext uri="{FF2B5EF4-FFF2-40B4-BE49-F238E27FC236}">
                      <a16:creationId xmlns:a16="http://schemas.microsoft.com/office/drawing/2014/main" id="{89C54FE0-1EBF-7D40-B5A3-81D2D5F647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2232491" y="442075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57" name="Picture 56" descr="reactions.crop.jpg">
                  <a:extLst>
                    <a:ext uri="{FF2B5EF4-FFF2-40B4-BE49-F238E27FC236}">
                      <a16:creationId xmlns:a16="http://schemas.microsoft.com/office/drawing/2014/main" id="{671BEF52-96ED-764D-A0CB-9EA90E12CB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6200000" flipH="1">
                  <a:off x="2710490" y="4420756"/>
                  <a:ext cx="333208" cy="303630"/>
                </a:xfrm>
                <a:prstGeom prst="rect">
                  <a:avLst/>
                </a:prstGeom>
              </p:spPr>
            </p:pic>
          </p:grpSp>
          <p:grpSp>
            <p:nvGrpSpPr>
              <p:cNvPr id="83" name="Group 11">
                <a:extLst>
                  <a:ext uri="{FF2B5EF4-FFF2-40B4-BE49-F238E27FC236}">
                    <a16:creationId xmlns:a16="http://schemas.microsoft.com/office/drawing/2014/main" id="{E6A6F2E2-6CEE-6841-9244-5C76A6987529}"/>
                  </a:ext>
                </a:extLst>
              </p:cNvPr>
              <p:cNvGrpSpPr/>
              <p:nvPr/>
            </p:nvGrpSpPr>
            <p:grpSpPr>
              <a:xfrm>
                <a:off x="6310023" y="3695668"/>
                <a:ext cx="1324244" cy="1258459"/>
                <a:chOff x="2345533" y="4265087"/>
                <a:chExt cx="1947091" cy="2110228"/>
              </a:xfrm>
            </p:grpSpPr>
            <p:sp>
              <p:nvSpPr>
                <p:cNvPr id="84" name="Trapezoid 83">
                  <a:extLst>
                    <a:ext uri="{FF2B5EF4-FFF2-40B4-BE49-F238E27FC236}">
                      <a16:creationId xmlns:a16="http://schemas.microsoft.com/office/drawing/2014/main" id="{5F28C4EF-9F43-4241-88B3-7EEAC87E39AF}"/>
                    </a:ext>
                  </a:extLst>
                </p:cNvPr>
                <p:cNvSpPr/>
                <p:nvPr/>
              </p:nvSpPr>
              <p:spPr>
                <a:xfrm>
                  <a:off x="2345533" y="4265087"/>
                  <a:ext cx="1947091" cy="1462332"/>
                </a:xfrm>
                <a:prstGeom prst="trapezoid">
                  <a:avLst>
                    <a:gd name="adj" fmla="val 65735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D2AE967-6527-F840-8CE9-CD5D6D5E61B6}"/>
                    </a:ext>
                  </a:extLst>
                </p:cNvPr>
                <p:cNvSpPr/>
                <p:nvPr/>
              </p:nvSpPr>
              <p:spPr>
                <a:xfrm>
                  <a:off x="2345533" y="5727418"/>
                  <a:ext cx="1947091" cy="647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bIns="0" rtlCol="0" anchor="ctr"/>
                <a:lstStyle/>
                <a:p>
                  <a:pPr algn="ctr" defTabSz="685800"/>
                  <a:r>
                    <a:rPr lang="en-US" sz="1500" dirty="0">
                      <a:solidFill>
                        <a:srgbClr val="FFFFFF"/>
                      </a:solidFill>
                      <a:latin typeface="Calibri"/>
                    </a:rPr>
                    <a:t>TCT</a:t>
                  </a:r>
                  <a:r>
                    <a:rPr lang="en-US" sz="1500" dirty="0">
                      <a:solidFill>
                        <a:srgbClr val="FF0000"/>
                      </a:solidFill>
                      <a:latin typeface="Calibri"/>
                    </a:rPr>
                    <a:t>GG</a:t>
                  </a:r>
                  <a:r>
                    <a:rPr lang="en-US" sz="1500" dirty="0">
                      <a:solidFill>
                        <a:srgbClr val="FFFFFF"/>
                      </a:solidFill>
                      <a:latin typeface="Calibri"/>
                    </a:rPr>
                    <a:t>TTG</a:t>
                  </a:r>
                  <a:endParaRPr lang="en-US" sz="75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A58FBE7-A530-5C4F-A0F0-D2F41CC1044D}"/>
                </a:ext>
              </a:extLst>
            </p:cNvPr>
            <p:cNvSpPr/>
            <p:nvPr/>
          </p:nvSpPr>
          <p:spPr>
            <a:xfrm>
              <a:off x="6638251" y="2876133"/>
              <a:ext cx="608041" cy="290641"/>
            </a:xfrm>
            <a:prstGeom prst="ellipse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1350" dirty="0">
                  <a:solidFill>
                    <a:srgbClr val="FFFFFF"/>
                  </a:solidFill>
                  <a:latin typeface="Calibri"/>
                </a:rPr>
                <a:t>TF1</a:t>
              </a:r>
            </a:p>
          </p:txBody>
        </p:sp>
        <p:grpSp>
          <p:nvGrpSpPr>
            <p:cNvPr id="68" name="Group 74">
              <a:extLst>
                <a:ext uri="{FF2B5EF4-FFF2-40B4-BE49-F238E27FC236}">
                  <a16:creationId xmlns:a16="http://schemas.microsoft.com/office/drawing/2014/main" id="{F7FB614A-4E2C-3D46-8D36-82D93579F24E}"/>
                </a:ext>
              </a:extLst>
            </p:cNvPr>
            <p:cNvGrpSpPr/>
            <p:nvPr/>
          </p:nvGrpSpPr>
          <p:grpSpPr>
            <a:xfrm>
              <a:off x="7518952" y="4097270"/>
              <a:ext cx="1707057" cy="627304"/>
              <a:chOff x="3823598" y="4818121"/>
              <a:chExt cx="1707057" cy="627304"/>
            </a:xfrm>
          </p:grpSpPr>
          <p:pic>
            <p:nvPicPr>
              <p:cNvPr id="69" name="Picture 68" descr="reactions.crop.jpg">
                <a:extLst>
                  <a:ext uri="{FF2B5EF4-FFF2-40B4-BE49-F238E27FC236}">
                    <a16:creationId xmlns:a16="http://schemas.microsoft.com/office/drawing/2014/main" id="{A54BA156-D5B0-4946-B1DE-73E220C5E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3808809" y="4832910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0" name="Picture 69" descr="reactions.crop.jpg">
                <a:extLst>
                  <a:ext uri="{FF2B5EF4-FFF2-40B4-BE49-F238E27FC236}">
                    <a16:creationId xmlns:a16="http://schemas.microsoft.com/office/drawing/2014/main" id="{D29865EA-3328-EE47-BE57-EBEAD3034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4264839" y="4832910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1" name="Picture 70" descr="reactions.crop.jpg">
                <a:extLst>
                  <a:ext uri="{FF2B5EF4-FFF2-40B4-BE49-F238E27FC236}">
                    <a16:creationId xmlns:a16="http://schemas.microsoft.com/office/drawing/2014/main" id="{2C67396A-8976-7D43-B79B-AB7C3EE43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4720869" y="4832910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2" name="Picture 71" descr="reactions.crop.jpg">
                <a:extLst>
                  <a:ext uri="{FF2B5EF4-FFF2-40B4-BE49-F238E27FC236}">
                    <a16:creationId xmlns:a16="http://schemas.microsoft.com/office/drawing/2014/main" id="{62D7C888-99AB-304B-9BC9-5644FD626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5198868" y="4832910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3" name="Picture 72" descr="reactions.crop.jpg">
                <a:extLst>
                  <a:ext uri="{FF2B5EF4-FFF2-40B4-BE49-F238E27FC236}">
                    <a16:creationId xmlns:a16="http://schemas.microsoft.com/office/drawing/2014/main" id="{E7B6D864-FF4F-2446-AF63-AB59D3FE8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3822177" y="5127006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4" name="Picture 73" descr="reactions.crop.jpg">
                <a:extLst>
                  <a:ext uri="{FF2B5EF4-FFF2-40B4-BE49-F238E27FC236}">
                    <a16:creationId xmlns:a16="http://schemas.microsoft.com/office/drawing/2014/main" id="{697FFE59-375B-6446-B5D3-73976C98B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4278207" y="5127006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5" name="Picture 74" descr="reactions.crop.jpg">
                <a:extLst>
                  <a:ext uri="{FF2B5EF4-FFF2-40B4-BE49-F238E27FC236}">
                    <a16:creationId xmlns:a16="http://schemas.microsoft.com/office/drawing/2014/main" id="{A6179739-47C0-2249-AC2B-46FDA61A2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4734237" y="5127006"/>
                <a:ext cx="333208" cy="303630"/>
              </a:xfrm>
              <a:prstGeom prst="rect">
                <a:avLst/>
              </a:prstGeom>
            </p:spPr>
          </p:pic>
          <p:pic>
            <p:nvPicPr>
              <p:cNvPr id="76" name="Picture 75" descr="reactions.crop.jpg">
                <a:extLst>
                  <a:ext uri="{FF2B5EF4-FFF2-40B4-BE49-F238E27FC236}">
                    <a16:creationId xmlns:a16="http://schemas.microsoft.com/office/drawing/2014/main" id="{CBCCC3AB-71A5-AD4B-8CB0-C366EEE76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 flipH="1">
                <a:off x="5212236" y="5127006"/>
                <a:ext cx="333208" cy="303630"/>
              </a:xfrm>
              <a:prstGeom prst="rect">
                <a:avLst/>
              </a:prstGeom>
            </p:spPr>
          </p:pic>
        </p:grpSp>
        <p:sp>
          <p:nvSpPr>
            <p:cNvPr id="82" name="Can 81">
              <a:extLst>
                <a:ext uri="{FF2B5EF4-FFF2-40B4-BE49-F238E27FC236}">
                  <a16:creationId xmlns:a16="http://schemas.microsoft.com/office/drawing/2014/main" id="{55CAADD8-4CE5-074B-B996-4F4CB2B17290}"/>
                </a:ext>
              </a:extLst>
            </p:cNvPr>
            <p:cNvSpPr/>
            <p:nvPr/>
          </p:nvSpPr>
          <p:spPr>
            <a:xfrm rot="16200000">
              <a:off x="7026287" y="2944021"/>
              <a:ext cx="253998" cy="1227792"/>
            </a:xfrm>
            <a:prstGeom prst="can">
              <a:avLst>
                <a:gd name="adj" fmla="val 625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020FA7B-03A6-6E41-82D9-99571D42D906}"/>
                </a:ext>
              </a:extLst>
            </p:cNvPr>
            <p:cNvSpPr/>
            <p:nvPr/>
          </p:nvSpPr>
          <p:spPr>
            <a:xfrm>
              <a:off x="6408476" y="5355506"/>
              <a:ext cx="1109021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33B979"/>
                  </a:solidFill>
                  <a:latin typeface="Calibri"/>
                </a:rPr>
                <a:t>mutation</a:t>
              </a:r>
              <a:endParaRPr lang="en-US" sz="135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2BA4335A-20FB-634B-B1B5-179AC32A6EA4}"/>
                </a:ext>
              </a:extLst>
            </p:cNvPr>
            <p:cNvCxnSpPr>
              <a:cxnSpLocks/>
              <a:stCxn id="95" idx="0"/>
            </p:cNvCxnSpPr>
            <p:nvPr/>
          </p:nvCxnSpPr>
          <p:spPr>
            <a:xfrm flipH="1" flipV="1">
              <a:off x="6931953" y="4854655"/>
              <a:ext cx="31033" cy="5008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3F3D766-5D97-6144-A606-1DA5385B48EE}"/>
              </a:ext>
            </a:extLst>
          </p:cNvPr>
          <p:cNvSpPr txBox="1"/>
          <p:nvPr/>
        </p:nvSpPr>
        <p:spPr>
          <a:xfrm>
            <a:off x="1724224" y="5393029"/>
            <a:ext cx="1435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Normal cell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BBE222B-C8FE-0149-95C7-020779ED3F49}"/>
              </a:ext>
            </a:extLst>
          </p:cNvPr>
          <p:cNvSpPr txBox="1"/>
          <p:nvPr/>
        </p:nvSpPr>
        <p:spPr>
          <a:xfrm>
            <a:off x="4970892" y="5367577"/>
            <a:ext cx="1326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33B979"/>
                </a:solidFill>
                <a:latin typeface="Calibri"/>
              </a:rPr>
              <a:t>Tumor cell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67ACD-D403-474E-AFAC-3F9DAC16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01" grpId="0"/>
      <p:bldP spid="1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3.2|0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2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Median">
  <a:themeElements>
    <a:clrScheme name="Tradition">
      <a:dk1>
        <a:srgbClr val="FFFFFF"/>
      </a:dk1>
      <a:lt1>
        <a:srgbClr val="000000"/>
      </a:lt1>
      <a:dk2>
        <a:srgbClr val="D28E11"/>
      </a:dk2>
      <a:lt2>
        <a:srgbClr val="F2E2AB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3_Media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SHL-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fettiVTI">
  <a:themeElements>
    <a:clrScheme name="AnalogousFromDarkSeedLeftStep">
      <a:dk1>
        <a:srgbClr val="000000"/>
      </a:dk1>
      <a:lt1>
        <a:srgbClr val="FFFFFF"/>
      </a:lt1>
      <a:dk2>
        <a:srgbClr val="1B282F"/>
      </a:dk2>
      <a:lt2>
        <a:srgbClr val="F1F3F0"/>
      </a:lt2>
      <a:accent1>
        <a:srgbClr val="9645CB"/>
      </a:accent1>
      <a:accent2>
        <a:srgbClr val="553EBD"/>
      </a:accent2>
      <a:accent3>
        <a:srgbClr val="4564CB"/>
      </a:accent3>
      <a:accent4>
        <a:srgbClr val="338AB9"/>
      </a:accent4>
      <a:accent5>
        <a:srgbClr val="40BEB6"/>
      </a:accent5>
      <a:accent6>
        <a:srgbClr val="33B979"/>
      </a:accent6>
      <a:hlink>
        <a:srgbClr val="3698A3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11277</TotalTime>
  <Words>3896</Words>
  <Application>Microsoft Macintosh PowerPoint</Application>
  <PresentationFormat>On-screen Show (4:3)</PresentationFormat>
  <Paragraphs>768</Paragraphs>
  <Slides>85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1" baseType="lpstr">
      <vt:lpstr>Arial</vt:lpstr>
      <vt:lpstr>Calibri</vt:lpstr>
      <vt:lpstr>Courier</vt:lpstr>
      <vt:lpstr>Courier New</vt:lpstr>
      <vt:lpstr>Gill Sans Nova</vt:lpstr>
      <vt:lpstr>open-sans</vt:lpstr>
      <vt:lpstr>Roboto</vt:lpstr>
      <vt:lpstr>Rockwell</vt:lpstr>
      <vt:lpstr>Times New Roman</vt:lpstr>
      <vt:lpstr>Tw Cen MT</vt:lpstr>
      <vt:lpstr>Wingdings</vt:lpstr>
      <vt:lpstr>Wingdings 2</vt:lpstr>
      <vt:lpstr>3_Median</vt:lpstr>
      <vt:lpstr>CSHL-2011</vt:lpstr>
      <vt:lpstr>ConfettiVTI</vt:lpstr>
      <vt:lpstr>Equation</vt:lpstr>
      <vt:lpstr>REGULATORY GENOMICS</vt:lpstr>
      <vt:lpstr>The importance of gene regulation</vt:lpstr>
      <vt:lpstr>DNA, RNA, Proteins</vt:lpstr>
      <vt:lpstr>Gene regulation</vt:lpstr>
      <vt:lpstr>Gene Regulation:  fast and slow transcription</vt:lpstr>
      <vt:lpstr>Transcription can be regulated by Proteins called Transcription Factors (TFs)</vt:lpstr>
      <vt:lpstr>Different cells may have different TFs</vt:lpstr>
      <vt:lpstr>Gene Regulation builds bodies</vt:lpstr>
      <vt:lpstr>Different cells occasionally have different DNA</vt:lpstr>
      <vt:lpstr>Gene Regulation is disrupted in cancer</vt:lpstr>
      <vt:lpstr>Most disease-related mutations are outside of genes   (impact gene regulation)</vt:lpstr>
      <vt:lpstr>Gene Regulatory Networks:  TF-gene relationships </vt:lpstr>
      <vt:lpstr>Gene Regulatory Networks:  TF-gene relationships </vt:lpstr>
      <vt:lpstr>PowerPoint Presentation</vt:lpstr>
      <vt:lpstr>GRNs can be reconstructed computationally</vt:lpstr>
      <vt:lpstr>PowerPoint Presentation</vt:lpstr>
      <vt:lpstr>Genome-wide assays</vt:lpstr>
      <vt:lpstr>PowerPoint Presentation</vt:lpstr>
      <vt:lpstr>The regulatory network is encoded in the DNA</vt:lpstr>
      <vt:lpstr>Motifs and DNA sequence analysis</vt:lpstr>
      <vt:lpstr>Finding TF targets</vt:lpstr>
      <vt:lpstr>Step 1. Determine the binding specificity of a TF</vt:lpstr>
      <vt:lpstr>How?</vt:lpstr>
      <vt:lpstr>How?</vt:lpstr>
      <vt:lpstr>Motif Databases</vt:lpstr>
      <vt:lpstr>Motif Databases</vt:lpstr>
      <vt:lpstr>Step 2. Finding motif matches in DNA</vt:lpstr>
      <vt:lpstr>What is Pr (s | W)?</vt:lpstr>
      <vt:lpstr>Scoring motif matches with “LLR”</vt:lpstr>
      <vt:lpstr>The FIMO program</vt:lpstr>
      <vt:lpstr>Finding TF targets</vt:lpstr>
      <vt:lpstr>Step 3: Designating genes as targets</vt:lpstr>
      <vt:lpstr>Computational motif discovery</vt:lpstr>
      <vt:lpstr>Why?</vt:lpstr>
      <vt:lpstr>Option 1</vt:lpstr>
      <vt:lpstr>Option 1</vt:lpstr>
      <vt:lpstr>Option 2</vt:lpstr>
      <vt:lpstr>Motif finding algorithms</vt:lpstr>
      <vt:lpstr>Motif finding algorithms</vt:lpstr>
      <vt:lpstr>Examining one such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Summary so far</vt:lpstr>
      <vt:lpstr>Further reading</vt:lpstr>
      <vt:lpstr>Motif finding tools</vt:lpstr>
      <vt:lpstr>Integrating sequence analysis and expression data</vt:lpstr>
      <vt:lpstr>1. Predict regulatory targets of a TF</vt:lpstr>
      <vt:lpstr>2. Identify dysregulated genes in phenotype of interest</vt:lpstr>
      <vt:lpstr>3. Combine motif analysis and gene expression data</vt:lpstr>
      <vt:lpstr>3. Combine motif analysis and gene expression data</vt:lpstr>
      <vt:lpstr>Useful tools</vt:lpstr>
      <vt:lpstr>Epigenomics</vt:lpstr>
      <vt:lpstr>Outline</vt:lpstr>
      <vt:lpstr>The regulatory genome</vt:lpstr>
      <vt:lpstr>How to find enhancers?</vt:lpstr>
      <vt:lpstr>Regulatory activity leaves its “mark” on the genome: epigenomics</vt:lpstr>
      <vt:lpstr>Eukaryotic genomes are complex 3D structures comprised of modified and unmodified DNA, RNA and many types of interacting proteins</vt:lpstr>
      <vt:lpstr>Epigenomic clues into regulatory activity</vt:lpstr>
      <vt:lpstr>All four histones in the tetramer have “tails” that can be modified in various ways</vt:lpstr>
      <vt:lpstr>Experimental assays</vt:lpstr>
      <vt:lpstr>How to find TF binding sites?  Chromatin ImmunoPrecipitation (ChIP)</vt:lpstr>
      <vt:lpstr>PowerPoint Presentation</vt:lpstr>
      <vt:lpstr>ChIP Analytical challenges</vt:lpstr>
      <vt:lpstr>Analyzing ChIP data</vt:lpstr>
      <vt:lpstr>ChIP analysis workflow</vt:lpstr>
      <vt:lpstr>How to find accessible DNA?</vt:lpstr>
      <vt:lpstr>An economical approach to open chromatin: ATAC-seq</vt:lpstr>
      <vt:lpstr>DNA Methylation</vt:lpstr>
      <vt:lpstr>CpG Methylation profiling</vt:lpstr>
      <vt:lpstr>Insights from large scale epigenomics studies</vt:lpstr>
      <vt:lpstr>Lessons from epigenomics assays</vt:lpstr>
      <vt:lpstr>Application 1: Chromatin “states”: an unbiased, systematic characterization</vt:lpstr>
      <vt:lpstr>Application 2: DNA Methylation profiles in cancer and aging</vt:lpstr>
      <vt:lpstr>3D genome</vt:lpstr>
      <vt:lpstr>PowerPoint Presentation</vt:lpstr>
      <vt:lpstr>Probing 3-dimensional chromatin structure with conformation capture</vt:lpstr>
      <vt:lpstr>Hi-C “output”</vt:lpstr>
      <vt:lpstr>Requires analysis methods that are different from ChIP</vt:lpstr>
      <vt:lpstr>Why is 3D information useful?</vt:lpstr>
      <vt:lpstr>Summary (epigenomics)</vt:lpstr>
      <vt:lpstr>Questions ?</vt:lpstr>
    </vt:vector>
  </TitlesOfParts>
  <Manager/>
  <Company>University of Illinois at Urbana-Champaign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Saurabh Sinha</dc:creator>
  <cp:keywords/>
  <dc:description/>
  <cp:lastModifiedBy>Sinha, Saurabh</cp:lastModifiedBy>
  <cp:revision>136</cp:revision>
  <cp:lastPrinted>2013-06-27T03:35:55Z</cp:lastPrinted>
  <dcterms:created xsi:type="dcterms:W3CDTF">2010-11-07T00:05:58Z</dcterms:created>
  <dcterms:modified xsi:type="dcterms:W3CDTF">2022-06-03T02:59:24Z</dcterms:modified>
  <cp:category/>
</cp:coreProperties>
</file>