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7" r:id="rId2"/>
    <p:sldId id="380" r:id="rId3"/>
    <p:sldId id="381" r:id="rId4"/>
    <p:sldId id="395" r:id="rId5"/>
    <p:sldId id="382" r:id="rId6"/>
    <p:sldId id="383" r:id="rId7"/>
    <p:sldId id="41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493" r:id="rId16"/>
    <p:sldId id="494" r:id="rId17"/>
    <p:sldId id="265" r:id="rId18"/>
    <p:sldId id="408" r:id="rId19"/>
    <p:sldId id="495" r:id="rId20"/>
    <p:sldId id="410" r:id="rId21"/>
    <p:sldId id="411" r:id="rId22"/>
    <p:sldId id="412" r:id="rId23"/>
    <p:sldId id="379" r:id="rId24"/>
    <p:sldId id="496" r:id="rId25"/>
    <p:sldId id="497" r:id="rId26"/>
    <p:sldId id="498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ＭＳ Ｐゴシック" panose="020B0600070205080204" pitchFamily="34" charset="-128"/>
      <p:regular r:id="rId33"/>
    </p:embeddedFont>
    <p:embeddedFont>
      <p:font typeface="Gill Sans MT" panose="020B05020201040202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E7FF"/>
    <a:srgbClr val="FF0505"/>
    <a:srgbClr val="EF6AF2"/>
    <a:srgbClr val="6CF7FE"/>
    <a:srgbClr val="FD6D6D"/>
    <a:srgbClr val="6BFF72"/>
    <a:srgbClr val="EC7EDC"/>
    <a:srgbClr val="FB4B0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" autoAdjust="0"/>
    <p:restoredTop sz="83401" autoAdjust="0"/>
  </p:normalViewPr>
  <p:slideViewPr>
    <p:cSldViewPr>
      <p:cViewPr varScale="1">
        <p:scale>
          <a:sx n="121" d="100"/>
          <a:sy n="121" d="100"/>
        </p:scale>
        <p:origin x="172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84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FE27C-F20C-4899-A93D-5373637BE423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9E225-2856-401C-BC8F-FFCFB63C1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shirleyliu/histograms-from-scratch-482dba2a4e3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blestats.com/lessons/norma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E225-2856-401C-BC8F-FFCFB63C1B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1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boxes to make a story about relevant annotations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8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5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9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E225-2856-401C-BC8F-FFCFB63C1B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colab.research.google.com</a:t>
            </a:r>
            <a:r>
              <a:rPr lang="en-US"/>
              <a:t>/drive/1ntYCrVtKb5ejdOXpBC_NQVBzjFA46vqU?usp=sharing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E225-2856-401C-BC8F-FFCFB63C1B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63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</a:t>
            </a:r>
          </a:p>
          <a:p>
            <a:r>
              <a:rPr lang="en-US" dirty="0">
                <a:hlinkClick r:id="rId3"/>
              </a:rPr>
              <a:t>https://medium.com/@shirleyliu/histograms-from-scratch-482dba2a4e31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13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from:</a:t>
            </a:r>
          </a:p>
          <a:p>
            <a:r>
              <a:rPr lang="en-US" dirty="0">
                <a:hlinkClick r:id="rId3"/>
              </a:rPr>
              <a:t>https://www.usablestats.com/lessons/normal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64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Image from:</a:t>
            </a:r>
          </a:p>
          <a:p>
            <a:r>
              <a:rPr lang="en-US" dirty="0">
                <a:hlinkClick r:id="" action="ppaction://noaction"/>
              </a:rPr>
              <a:t>http://www.statit.com/support/quality_practice_tips/histograms.shtml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statquest.com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36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statquest.com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</a:t>
            </a:r>
            <a:r>
              <a:rPr lang="en-US" baseline="0" dirty="0"/>
              <a:t> statquest.com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9E225-2856-401C-BC8F-FFCFB63C1B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8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928149-2B76-5847-994F-FFC42DDB258F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2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85BAE6F-4F5C-814A-8DF4-298E51681EDF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12EED67-3B9A-BA4C-92D0-186CD9F474C7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5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228600" y="-95250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859F3D-EC8E-5D4A-BE6C-A8BEE97CD92A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" y="4857750"/>
            <a:ext cx="609600" cy="285750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B26E759-C36F-B442-B520-2888FB962B95}" type="datetime1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2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AE5151A-78AB-5149-9F53-CA6398D94809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0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17279FA-049B-DD4B-B11C-A3A8FD4FC12C}" type="datetime1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4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6D5AAF-D12F-0648-AA3A-4BD5FFBFACBE}" type="datetime1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7A79E29-DB0E-4D46-A36A-529C8F08CCD3}" type="datetime1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6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CC5AA8-5B13-A34D-B939-8BA8F5809B38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148A76-983B-5A49-BBCF-374D0774C324}" type="datetime1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E41DA5A-65A4-4FD5-A65B-A00BBACD5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3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106" y="723900"/>
            <a:ext cx="868729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06" y="1615678"/>
            <a:ext cx="868729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4" y="3070"/>
            <a:ext cx="9144000" cy="685800"/>
          </a:xfrm>
          <a:prstGeom prst="rect">
            <a:avLst/>
          </a:prstGeom>
          <a:gradFill>
            <a:gsLst>
              <a:gs pos="79000">
                <a:schemeClr val="bg1"/>
              </a:gs>
              <a:gs pos="0">
                <a:schemeClr val="tx2">
                  <a:lumMod val="40000"/>
                  <a:lumOff val="60000"/>
                </a:schemeClr>
              </a:gs>
              <a:gs pos="41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1587" y="125007"/>
            <a:ext cx="420688" cy="458788"/>
            <a:chOff x="120650" y="6299200"/>
            <a:chExt cx="420688" cy="458788"/>
          </a:xfrm>
          <a:solidFill>
            <a:schemeClr val="bg1"/>
          </a:solidFill>
        </p:grpSpPr>
        <p:sp>
          <p:nvSpPr>
            <p:cNvPr id="9" name="Freeform 8"/>
            <p:cNvSpPr>
              <a:spLocks noChangeAspect="1" noEditPoints="1"/>
            </p:cNvSpPr>
            <p:nvPr/>
          </p:nvSpPr>
          <p:spPr bwMode="auto">
            <a:xfrm>
              <a:off x="184150" y="6523038"/>
              <a:ext cx="293688" cy="234950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0650" y="6299200"/>
              <a:ext cx="420688" cy="187326"/>
              <a:chOff x="120650" y="6299200"/>
              <a:chExt cx="420688" cy="187326"/>
            </a:xfrm>
            <a:grpFill/>
          </p:grpSpPr>
          <p:sp>
            <p:nvSpPr>
              <p:cNvPr id="11" name="Freeform 10"/>
              <p:cNvSpPr>
                <a:spLocks noChangeAspect="1"/>
              </p:cNvSpPr>
              <p:nvPr/>
            </p:nvSpPr>
            <p:spPr bwMode="auto">
              <a:xfrm>
                <a:off x="206375" y="6405563"/>
                <a:ext cx="63500" cy="79375"/>
              </a:xfrm>
              <a:custGeom>
                <a:avLst/>
                <a:gdLst>
                  <a:gd name="T0" fmla="*/ 6 w 76"/>
                  <a:gd name="T1" fmla="*/ 96 h 96"/>
                  <a:gd name="T2" fmla="*/ 6 w 76"/>
                  <a:gd name="T3" fmla="*/ 92 h 96"/>
                  <a:gd name="T4" fmla="*/ 12 w 76"/>
                  <a:gd name="T5" fmla="*/ 89 h 96"/>
                  <a:gd name="T6" fmla="*/ 13 w 76"/>
                  <a:gd name="T7" fmla="*/ 88 h 96"/>
                  <a:gd name="T8" fmla="*/ 13 w 76"/>
                  <a:gd name="T9" fmla="*/ 80 h 96"/>
                  <a:gd name="T10" fmla="*/ 14 w 76"/>
                  <a:gd name="T11" fmla="*/ 68 h 96"/>
                  <a:gd name="T12" fmla="*/ 14 w 76"/>
                  <a:gd name="T13" fmla="*/ 32 h 96"/>
                  <a:gd name="T14" fmla="*/ 13 w 76"/>
                  <a:gd name="T15" fmla="*/ 14 h 96"/>
                  <a:gd name="T16" fmla="*/ 12 w 76"/>
                  <a:gd name="T17" fmla="*/ 6 h 96"/>
                  <a:gd name="T18" fmla="*/ 10 w 76"/>
                  <a:gd name="T19" fmla="*/ 5 h 96"/>
                  <a:gd name="T20" fmla="*/ 0 w 76"/>
                  <a:gd name="T21" fmla="*/ 4 h 96"/>
                  <a:gd name="T22" fmla="*/ 0 w 76"/>
                  <a:gd name="T23" fmla="*/ 0 h 96"/>
                  <a:gd name="T24" fmla="*/ 21 w 76"/>
                  <a:gd name="T25" fmla="*/ 0 h 96"/>
                  <a:gd name="T26" fmla="*/ 41 w 76"/>
                  <a:gd name="T27" fmla="*/ 0 h 96"/>
                  <a:gd name="T28" fmla="*/ 41 w 76"/>
                  <a:gd name="T29" fmla="*/ 4 h 96"/>
                  <a:gd name="T30" fmla="*/ 31 w 76"/>
                  <a:gd name="T31" fmla="*/ 5 h 96"/>
                  <a:gd name="T32" fmla="*/ 29 w 76"/>
                  <a:gd name="T33" fmla="*/ 6 h 96"/>
                  <a:gd name="T34" fmla="*/ 28 w 76"/>
                  <a:gd name="T35" fmla="*/ 13 h 96"/>
                  <a:gd name="T36" fmla="*/ 27 w 76"/>
                  <a:gd name="T37" fmla="*/ 32 h 96"/>
                  <a:gd name="T38" fmla="*/ 27 w 76"/>
                  <a:gd name="T39" fmla="*/ 78 h 96"/>
                  <a:gd name="T40" fmla="*/ 28 w 76"/>
                  <a:gd name="T41" fmla="*/ 89 h 96"/>
                  <a:gd name="T42" fmla="*/ 39 w 76"/>
                  <a:gd name="T43" fmla="*/ 90 h 96"/>
                  <a:gd name="T44" fmla="*/ 67 w 76"/>
                  <a:gd name="T45" fmla="*/ 87 h 96"/>
                  <a:gd name="T46" fmla="*/ 69 w 76"/>
                  <a:gd name="T47" fmla="*/ 82 h 96"/>
                  <a:gd name="T48" fmla="*/ 72 w 76"/>
                  <a:gd name="T49" fmla="*/ 71 h 96"/>
                  <a:gd name="T50" fmla="*/ 76 w 76"/>
                  <a:gd name="T51" fmla="*/ 71 h 96"/>
                  <a:gd name="T52" fmla="*/ 73 w 76"/>
                  <a:gd name="T53" fmla="*/ 95 h 96"/>
                  <a:gd name="T54" fmla="*/ 69 w 76"/>
                  <a:gd name="T55" fmla="*/ 96 h 96"/>
                  <a:gd name="T56" fmla="*/ 57 w 76"/>
                  <a:gd name="T57" fmla="*/ 96 h 96"/>
                  <a:gd name="T58" fmla="*/ 20 w 76"/>
                  <a:gd name="T59" fmla="*/ 95 h 96"/>
                  <a:gd name="T60" fmla="*/ 6 w 76"/>
                  <a:gd name="T6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96">
                    <a:moveTo>
                      <a:pt x="6" y="96"/>
                    </a:moveTo>
                    <a:cubicBezTo>
                      <a:pt x="6" y="92"/>
                      <a:pt x="6" y="92"/>
                      <a:pt x="6" y="92"/>
                    </a:cubicBezTo>
                    <a:cubicBezTo>
                      <a:pt x="9" y="91"/>
                      <a:pt x="11" y="90"/>
                      <a:pt x="12" y="89"/>
                    </a:cubicBezTo>
                    <a:cubicBezTo>
                      <a:pt x="12" y="89"/>
                      <a:pt x="12" y="88"/>
                      <a:pt x="13" y="88"/>
                    </a:cubicBezTo>
                    <a:cubicBezTo>
                      <a:pt x="13" y="86"/>
                      <a:pt x="13" y="84"/>
                      <a:pt x="13" y="80"/>
                    </a:cubicBezTo>
                    <a:cubicBezTo>
                      <a:pt x="14" y="73"/>
                      <a:pt x="14" y="70"/>
                      <a:pt x="14" y="6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9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8" y="0"/>
                      <a:pt x="21" y="0"/>
                    </a:cubicBezTo>
                    <a:cubicBezTo>
                      <a:pt x="24" y="0"/>
                      <a:pt x="31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6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9" y="6"/>
                    </a:cubicBezTo>
                    <a:cubicBezTo>
                      <a:pt x="28" y="7"/>
                      <a:pt x="28" y="9"/>
                      <a:pt x="28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7" y="82"/>
                      <a:pt x="27" y="86"/>
                      <a:pt x="28" y="89"/>
                    </a:cubicBezTo>
                    <a:cubicBezTo>
                      <a:pt x="33" y="89"/>
                      <a:pt x="33" y="90"/>
                      <a:pt x="39" y="90"/>
                    </a:cubicBezTo>
                    <a:cubicBezTo>
                      <a:pt x="52" y="90"/>
                      <a:pt x="62" y="89"/>
                      <a:pt x="67" y="87"/>
                    </a:cubicBezTo>
                    <a:cubicBezTo>
                      <a:pt x="68" y="86"/>
                      <a:pt x="68" y="84"/>
                      <a:pt x="69" y="8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5" y="78"/>
                      <a:pt x="74" y="86"/>
                      <a:pt x="73" y="95"/>
                    </a:cubicBezTo>
                    <a:cubicBezTo>
                      <a:pt x="71" y="95"/>
                      <a:pt x="70" y="95"/>
                      <a:pt x="69" y="96"/>
                    </a:cubicBezTo>
                    <a:cubicBezTo>
                      <a:pt x="66" y="96"/>
                      <a:pt x="63" y="96"/>
                      <a:pt x="57" y="96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5" y="95"/>
                      <a:pt x="11" y="95"/>
                      <a:pt x="6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2" name="Freeform 11"/>
              <p:cNvSpPr>
                <a:spLocks noChangeAspect="1" noEditPoints="1"/>
              </p:cNvSpPr>
              <p:nvPr/>
            </p:nvSpPr>
            <p:spPr bwMode="auto">
              <a:xfrm>
                <a:off x="276225" y="6405563"/>
                <a:ext cx="34925" cy="79375"/>
              </a:xfrm>
              <a:custGeom>
                <a:avLst/>
                <a:gdLst>
                  <a:gd name="T0" fmla="*/ 42 w 42"/>
                  <a:gd name="T1" fmla="*/ 91 h 96"/>
                  <a:gd name="T2" fmla="*/ 42 w 42"/>
                  <a:gd name="T3" fmla="*/ 96 h 96"/>
                  <a:gd name="T4" fmla="*/ 22 w 42"/>
                  <a:gd name="T5" fmla="*/ 95 h 96"/>
                  <a:gd name="T6" fmla="*/ 0 w 42"/>
                  <a:gd name="T7" fmla="*/ 96 h 96"/>
                  <a:gd name="T8" fmla="*/ 0 w 42"/>
                  <a:gd name="T9" fmla="*/ 91 h 96"/>
                  <a:gd name="T10" fmla="*/ 10 w 42"/>
                  <a:gd name="T11" fmla="*/ 91 h 96"/>
                  <a:gd name="T12" fmla="*/ 13 w 42"/>
                  <a:gd name="T13" fmla="*/ 89 h 96"/>
                  <a:gd name="T14" fmla="*/ 14 w 42"/>
                  <a:gd name="T15" fmla="*/ 83 h 96"/>
                  <a:gd name="T16" fmla="*/ 14 w 42"/>
                  <a:gd name="T17" fmla="*/ 63 h 96"/>
                  <a:gd name="T18" fmla="*/ 14 w 42"/>
                  <a:gd name="T19" fmla="*/ 32 h 96"/>
                  <a:gd name="T20" fmla="*/ 14 w 42"/>
                  <a:gd name="T21" fmla="*/ 14 h 96"/>
                  <a:gd name="T22" fmla="*/ 13 w 42"/>
                  <a:gd name="T23" fmla="*/ 6 h 96"/>
                  <a:gd name="T24" fmla="*/ 10 w 42"/>
                  <a:gd name="T25" fmla="*/ 5 h 96"/>
                  <a:gd name="T26" fmla="*/ 0 w 42"/>
                  <a:gd name="T27" fmla="*/ 4 h 96"/>
                  <a:gd name="T28" fmla="*/ 0 w 42"/>
                  <a:gd name="T29" fmla="*/ 0 h 96"/>
                  <a:gd name="T30" fmla="*/ 21 w 42"/>
                  <a:gd name="T31" fmla="*/ 0 h 96"/>
                  <a:gd name="T32" fmla="*/ 42 w 42"/>
                  <a:gd name="T33" fmla="*/ 0 h 96"/>
                  <a:gd name="T34" fmla="*/ 42 w 42"/>
                  <a:gd name="T35" fmla="*/ 4 h 96"/>
                  <a:gd name="T36" fmla="*/ 32 w 42"/>
                  <a:gd name="T37" fmla="*/ 5 h 96"/>
                  <a:gd name="T38" fmla="*/ 29 w 42"/>
                  <a:gd name="T39" fmla="*/ 6 h 96"/>
                  <a:gd name="T40" fmla="*/ 28 w 42"/>
                  <a:gd name="T41" fmla="*/ 13 h 96"/>
                  <a:gd name="T42" fmla="*/ 28 w 42"/>
                  <a:gd name="T43" fmla="*/ 32 h 96"/>
                  <a:gd name="T44" fmla="*/ 28 w 42"/>
                  <a:gd name="T45" fmla="*/ 63 h 96"/>
                  <a:gd name="T46" fmla="*/ 28 w 42"/>
                  <a:gd name="T47" fmla="*/ 81 h 96"/>
                  <a:gd name="T48" fmla="*/ 29 w 42"/>
                  <a:gd name="T49" fmla="*/ 89 h 96"/>
                  <a:gd name="T50" fmla="*/ 32 w 42"/>
                  <a:gd name="T51" fmla="*/ 91 h 96"/>
                  <a:gd name="T52" fmla="*/ 42 w 42"/>
                  <a:gd name="T53" fmla="*/ 91 h 96"/>
                  <a:gd name="T54" fmla="*/ 28 w 42"/>
                  <a:gd name="T55" fmla="*/ 13 h 96"/>
                  <a:gd name="T56" fmla="*/ 28 w 42"/>
                  <a:gd name="T57" fmla="*/ 32 h 96"/>
                  <a:gd name="T58" fmla="*/ 28 w 42"/>
                  <a:gd name="T59" fmla="*/ 6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96">
                    <a:moveTo>
                      <a:pt x="42" y="91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32" y="95"/>
                      <a:pt x="25" y="95"/>
                      <a:pt x="22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6" y="91"/>
                      <a:pt x="9" y="91"/>
                      <a:pt x="10" y="91"/>
                    </a:cubicBezTo>
                    <a:cubicBezTo>
                      <a:pt x="12" y="90"/>
                      <a:pt x="12" y="90"/>
                      <a:pt x="13" y="89"/>
                    </a:cubicBezTo>
                    <a:cubicBezTo>
                      <a:pt x="13" y="88"/>
                      <a:pt x="14" y="86"/>
                      <a:pt x="14" y="83"/>
                    </a:cubicBezTo>
                    <a:cubicBezTo>
                      <a:pt x="14" y="82"/>
                      <a:pt x="14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4" y="20"/>
                      <a:pt x="14" y="14"/>
                    </a:cubicBezTo>
                    <a:cubicBezTo>
                      <a:pt x="14" y="10"/>
                      <a:pt x="13" y="7"/>
                      <a:pt x="13" y="6"/>
                    </a:cubicBezTo>
                    <a:cubicBezTo>
                      <a:pt x="12" y="6"/>
                      <a:pt x="12" y="5"/>
                      <a:pt x="10" y="5"/>
                    </a:cubicBezTo>
                    <a:cubicBezTo>
                      <a:pt x="9" y="4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6" y="0"/>
                      <a:pt x="21" y="0"/>
                    </a:cubicBezTo>
                    <a:cubicBezTo>
                      <a:pt x="26" y="0"/>
                      <a:pt x="33" y="0"/>
                      <a:pt x="42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6" y="4"/>
                      <a:pt x="33" y="4"/>
                      <a:pt x="32" y="5"/>
                    </a:cubicBezTo>
                    <a:cubicBezTo>
                      <a:pt x="30" y="5"/>
                      <a:pt x="30" y="6"/>
                      <a:pt x="29" y="6"/>
                    </a:cubicBezTo>
                    <a:cubicBezTo>
                      <a:pt x="29" y="7"/>
                      <a:pt x="28" y="9"/>
                      <a:pt x="28" y="13"/>
                    </a:cubicBez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9"/>
                      <a:pt x="28" y="75"/>
                      <a:pt x="28" y="81"/>
                    </a:cubicBezTo>
                    <a:cubicBezTo>
                      <a:pt x="28" y="86"/>
                      <a:pt x="28" y="88"/>
                      <a:pt x="29" y="89"/>
                    </a:cubicBezTo>
                    <a:cubicBezTo>
                      <a:pt x="29" y="90"/>
                      <a:pt x="30" y="90"/>
                      <a:pt x="32" y="91"/>
                    </a:cubicBezTo>
                    <a:cubicBezTo>
                      <a:pt x="33" y="91"/>
                      <a:pt x="36" y="91"/>
                      <a:pt x="42" y="91"/>
                    </a:cubicBezTo>
                    <a:close/>
                    <a:moveTo>
                      <a:pt x="28" y="13"/>
                    </a:moveTo>
                    <a:cubicBezTo>
                      <a:pt x="28" y="14"/>
                      <a:pt x="28" y="20"/>
                      <a:pt x="28" y="32"/>
                    </a:cubicBezTo>
                    <a:cubicBezTo>
                      <a:pt x="28" y="63"/>
                      <a:pt x="28" y="63"/>
                      <a:pt x="28" y="6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3" name="Freeform 12"/>
              <p:cNvSpPr>
                <a:spLocks noChangeAspect="1"/>
              </p:cNvSpPr>
              <p:nvPr/>
            </p:nvSpPr>
            <p:spPr bwMode="auto">
              <a:xfrm>
                <a:off x="323850" y="6405563"/>
                <a:ext cx="90488" cy="80963"/>
              </a:xfrm>
              <a:custGeom>
                <a:avLst/>
                <a:gdLst>
                  <a:gd name="T0" fmla="*/ 0 w 111"/>
                  <a:gd name="T1" fmla="*/ 96 h 98"/>
                  <a:gd name="T2" fmla="*/ 0 w 111"/>
                  <a:gd name="T3" fmla="*/ 91 h 98"/>
                  <a:gd name="T4" fmla="*/ 10 w 111"/>
                  <a:gd name="T5" fmla="*/ 90 h 98"/>
                  <a:gd name="T6" fmla="*/ 11 w 111"/>
                  <a:gd name="T7" fmla="*/ 89 h 98"/>
                  <a:gd name="T8" fmla="*/ 12 w 111"/>
                  <a:gd name="T9" fmla="*/ 82 h 98"/>
                  <a:gd name="T10" fmla="*/ 13 w 111"/>
                  <a:gd name="T11" fmla="*/ 67 h 98"/>
                  <a:gd name="T12" fmla="*/ 13 w 111"/>
                  <a:gd name="T13" fmla="*/ 12 h 98"/>
                  <a:gd name="T14" fmla="*/ 13 w 111"/>
                  <a:gd name="T15" fmla="*/ 9 h 98"/>
                  <a:gd name="T16" fmla="*/ 10 w 111"/>
                  <a:gd name="T17" fmla="*/ 6 h 98"/>
                  <a:gd name="T18" fmla="*/ 7 w 111"/>
                  <a:gd name="T19" fmla="*/ 4 h 98"/>
                  <a:gd name="T20" fmla="*/ 0 w 111"/>
                  <a:gd name="T21" fmla="*/ 4 h 98"/>
                  <a:gd name="T22" fmla="*/ 0 w 111"/>
                  <a:gd name="T23" fmla="*/ 0 h 98"/>
                  <a:gd name="T24" fmla="*/ 15 w 111"/>
                  <a:gd name="T25" fmla="*/ 0 h 98"/>
                  <a:gd name="T26" fmla="*/ 26 w 111"/>
                  <a:gd name="T27" fmla="*/ 0 h 98"/>
                  <a:gd name="T28" fmla="*/ 34 w 111"/>
                  <a:gd name="T29" fmla="*/ 11 h 98"/>
                  <a:gd name="T30" fmla="*/ 49 w 111"/>
                  <a:gd name="T31" fmla="*/ 28 h 98"/>
                  <a:gd name="T32" fmla="*/ 70 w 111"/>
                  <a:gd name="T33" fmla="*/ 52 h 98"/>
                  <a:gd name="T34" fmla="*/ 86 w 111"/>
                  <a:gd name="T35" fmla="*/ 71 h 98"/>
                  <a:gd name="T36" fmla="*/ 92 w 111"/>
                  <a:gd name="T37" fmla="*/ 78 h 98"/>
                  <a:gd name="T38" fmla="*/ 92 w 111"/>
                  <a:gd name="T39" fmla="*/ 29 h 98"/>
                  <a:gd name="T40" fmla="*/ 92 w 111"/>
                  <a:gd name="T41" fmla="*/ 13 h 98"/>
                  <a:gd name="T42" fmla="*/ 91 w 111"/>
                  <a:gd name="T43" fmla="*/ 6 h 98"/>
                  <a:gd name="T44" fmla="*/ 90 w 111"/>
                  <a:gd name="T45" fmla="*/ 5 h 98"/>
                  <a:gd name="T46" fmla="*/ 80 w 111"/>
                  <a:gd name="T47" fmla="*/ 4 h 98"/>
                  <a:gd name="T48" fmla="*/ 80 w 111"/>
                  <a:gd name="T49" fmla="*/ 0 h 98"/>
                  <a:gd name="T50" fmla="*/ 97 w 111"/>
                  <a:gd name="T51" fmla="*/ 0 h 98"/>
                  <a:gd name="T52" fmla="*/ 111 w 111"/>
                  <a:gd name="T53" fmla="*/ 0 h 98"/>
                  <a:gd name="T54" fmla="*/ 111 w 111"/>
                  <a:gd name="T55" fmla="*/ 4 h 98"/>
                  <a:gd name="T56" fmla="*/ 102 w 111"/>
                  <a:gd name="T57" fmla="*/ 5 h 98"/>
                  <a:gd name="T58" fmla="*/ 100 w 111"/>
                  <a:gd name="T59" fmla="*/ 6 h 98"/>
                  <a:gd name="T60" fmla="*/ 99 w 111"/>
                  <a:gd name="T61" fmla="*/ 13 h 98"/>
                  <a:gd name="T62" fmla="*/ 99 w 111"/>
                  <a:gd name="T63" fmla="*/ 29 h 98"/>
                  <a:gd name="T64" fmla="*/ 99 w 111"/>
                  <a:gd name="T65" fmla="*/ 61 h 98"/>
                  <a:gd name="T66" fmla="*/ 99 w 111"/>
                  <a:gd name="T67" fmla="*/ 98 h 98"/>
                  <a:gd name="T68" fmla="*/ 92 w 111"/>
                  <a:gd name="T69" fmla="*/ 98 h 98"/>
                  <a:gd name="T70" fmla="*/ 91 w 111"/>
                  <a:gd name="T71" fmla="*/ 96 h 98"/>
                  <a:gd name="T72" fmla="*/ 89 w 111"/>
                  <a:gd name="T73" fmla="*/ 95 h 98"/>
                  <a:gd name="T74" fmla="*/ 87 w 111"/>
                  <a:gd name="T75" fmla="*/ 93 h 98"/>
                  <a:gd name="T76" fmla="*/ 78 w 111"/>
                  <a:gd name="T77" fmla="*/ 83 h 98"/>
                  <a:gd name="T78" fmla="*/ 69 w 111"/>
                  <a:gd name="T79" fmla="*/ 72 h 98"/>
                  <a:gd name="T80" fmla="*/ 19 w 111"/>
                  <a:gd name="T81" fmla="*/ 14 h 98"/>
                  <a:gd name="T82" fmla="*/ 19 w 111"/>
                  <a:gd name="T83" fmla="*/ 66 h 98"/>
                  <a:gd name="T84" fmla="*/ 20 w 111"/>
                  <a:gd name="T85" fmla="*/ 82 h 98"/>
                  <a:gd name="T86" fmla="*/ 20 w 111"/>
                  <a:gd name="T87" fmla="*/ 89 h 98"/>
                  <a:gd name="T88" fmla="*/ 22 w 111"/>
                  <a:gd name="T89" fmla="*/ 90 h 98"/>
                  <a:gd name="T90" fmla="*/ 32 w 111"/>
                  <a:gd name="T91" fmla="*/ 91 h 98"/>
                  <a:gd name="T92" fmla="*/ 32 w 111"/>
                  <a:gd name="T93" fmla="*/ 96 h 98"/>
                  <a:gd name="T94" fmla="*/ 18 w 111"/>
                  <a:gd name="T95" fmla="*/ 95 h 98"/>
                  <a:gd name="T96" fmla="*/ 0 w 111"/>
                  <a:gd name="T97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98">
                    <a:moveTo>
                      <a:pt x="0" y="96"/>
                    </a:move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1" y="90"/>
                      <a:pt x="11" y="89"/>
                    </a:cubicBezTo>
                    <a:cubicBezTo>
                      <a:pt x="12" y="88"/>
                      <a:pt x="12" y="86"/>
                      <a:pt x="12" y="82"/>
                    </a:cubicBezTo>
                    <a:cubicBezTo>
                      <a:pt x="13" y="76"/>
                      <a:pt x="13" y="71"/>
                      <a:pt x="13" y="6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7"/>
                      <a:pt x="10" y="6"/>
                    </a:cubicBezTo>
                    <a:cubicBezTo>
                      <a:pt x="9" y="5"/>
                      <a:pt x="8" y="5"/>
                      <a:pt x="7" y="4"/>
                    </a:cubicBezTo>
                    <a:cubicBezTo>
                      <a:pt x="6" y="4"/>
                      <a:pt x="3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13" y="0"/>
                      <a:pt x="15" y="0"/>
                    </a:cubicBezTo>
                    <a:cubicBezTo>
                      <a:pt x="19" y="0"/>
                      <a:pt x="22" y="0"/>
                      <a:pt x="26" y="0"/>
                    </a:cubicBezTo>
                    <a:cubicBezTo>
                      <a:pt x="30" y="5"/>
                      <a:pt x="32" y="8"/>
                      <a:pt x="34" y="11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6" y="60"/>
                      <a:pt x="82" y="66"/>
                      <a:pt x="86" y="71"/>
                    </a:cubicBezTo>
                    <a:cubicBezTo>
                      <a:pt x="88" y="74"/>
                      <a:pt x="91" y="76"/>
                      <a:pt x="92" y="78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2" y="24"/>
                      <a:pt x="92" y="19"/>
                      <a:pt x="92" y="13"/>
                    </a:cubicBezTo>
                    <a:cubicBezTo>
                      <a:pt x="92" y="9"/>
                      <a:pt x="91" y="7"/>
                      <a:pt x="91" y="6"/>
                    </a:cubicBezTo>
                    <a:cubicBezTo>
                      <a:pt x="91" y="6"/>
                      <a:pt x="90" y="5"/>
                      <a:pt x="90" y="5"/>
                    </a:cubicBezTo>
                    <a:cubicBezTo>
                      <a:pt x="88" y="4"/>
                      <a:pt x="85" y="4"/>
                      <a:pt x="80" y="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0"/>
                      <a:pt x="91" y="0"/>
                      <a:pt x="97" y="0"/>
                    </a:cubicBezTo>
                    <a:cubicBezTo>
                      <a:pt x="102" y="0"/>
                      <a:pt x="107" y="0"/>
                      <a:pt x="111" y="0"/>
                    </a:cubicBezTo>
                    <a:cubicBezTo>
                      <a:pt x="111" y="4"/>
                      <a:pt x="111" y="4"/>
                      <a:pt x="111" y="4"/>
                    </a:cubicBezTo>
                    <a:cubicBezTo>
                      <a:pt x="106" y="4"/>
                      <a:pt x="103" y="4"/>
                      <a:pt x="102" y="5"/>
                    </a:cubicBezTo>
                    <a:cubicBezTo>
                      <a:pt x="101" y="5"/>
                      <a:pt x="101" y="6"/>
                      <a:pt x="100" y="6"/>
                    </a:cubicBezTo>
                    <a:cubicBezTo>
                      <a:pt x="100" y="7"/>
                      <a:pt x="99" y="10"/>
                      <a:pt x="99" y="13"/>
                    </a:cubicBezTo>
                    <a:cubicBezTo>
                      <a:pt x="99" y="19"/>
                      <a:pt x="99" y="24"/>
                      <a:pt x="99" y="29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9" y="68"/>
                      <a:pt x="99" y="80"/>
                      <a:pt x="99" y="98"/>
                    </a:cubicBezTo>
                    <a:cubicBezTo>
                      <a:pt x="92" y="98"/>
                      <a:pt x="92" y="98"/>
                      <a:pt x="92" y="98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0" y="96"/>
                      <a:pt x="90" y="95"/>
                      <a:pt x="89" y="95"/>
                    </a:cubicBezTo>
                    <a:cubicBezTo>
                      <a:pt x="89" y="95"/>
                      <a:pt x="88" y="94"/>
                      <a:pt x="87" y="93"/>
                    </a:cubicBezTo>
                    <a:cubicBezTo>
                      <a:pt x="83" y="88"/>
                      <a:pt x="80" y="85"/>
                      <a:pt x="78" y="83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71"/>
                      <a:pt x="19" y="76"/>
                      <a:pt x="20" y="82"/>
                    </a:cubicBezTo>
                    <a:cubicBezTo>
                      <a:pt x="20" y="86"/>
                      <a:pt x="20" y="88"/>
                      <a:pt x="20" y="89"/>
                    </a:cubicBezTo>
                    <a:cubicBezTo>
                      <a:pt x="21" y="90"/>
                      <a:pt x="21" y="90"/>
                      <a:pt x="22" y="90"/>
                    </a:cubicBezTo>
                    <a:cubicBezTo>
                      <a:pt x="23" y="91"/>
                      <a:pt x="27" y="91"/>
                      <a:pt x="32" y="91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28" y="95"/>
                      <a:pt x="23" y="95"/>
                      <a:pt x="18" y="95"/>
                    </a:cubicBezTo>
                    <a:cubicBezTo>
                      <a:pt x="13" y="95"/>
                      <a:pt x="7" y="95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4" name="Freeform 13"/>
              <p:cNvSpPr>
                <a:spLocks noChangeAspect="1"/>
              </p:cNvSpPr>
              <p:nvPr/>
            </p:nvSpPr>
            <p:spPr bwMode="auto">
              <a:xfrm>
                <a:off x="425450" y="6405563"/>
                <a:ext cx="33338" cy="79375"/>
              </a:xfrm>
              <a:custGeom>
                <a:avLst/>
                <a:gdLst>
                  <a:gd name="T0" fmla="*/ 41 w 41"/>
                  <a:gd name="T1" fmla="*/ 91 h 96"/>
                  <a:gd name="T2" fmla="*/ 41 w 41"/>
                  <a:gd name="T3" fmla="*/ 96 h 96"/>
                  <a:gd name="T4" fmla="*/ 21 w 41"/>
                  <a:gd name="T5" fmla="*/ 95 h 96"/>
                  <a:gd name="T6" fmla="*/ 0 w 41"/>
                  <a:gd name="T7" fmla="*/ 96 h 96"/>
                  <a:gd name="T8" fmla="*/ 0 w 41"/>
                  <a:gd name="T9" fmla="*/ 91 h 96"/>
                  <a:gd name="T10" fmla="*/ 10 w 41"/>
                  <a:gd name="T11" fmla="*/ 91 h 96"/>
                  <a:gd name="T12" fmla="*/ 12 w 41"/>
                  <a:gd name="T13" fmla="*/ 89 h 96"/>
                  <a:gd name="T14" fmla="*/ 13 w 41"/>
                  <a:gd name="T15" fmla="*/ 83 h 96"/>
                  <a:gd name="T16" fmla="*/ 14 w 41"/>
                  <a:gd name="T17" fmla="*/ 63 h 96"/>
                  <a:gd name="T18" fmla="*/ 14 w 41"/>
                  <a:gd name="T19" fmla="*/ 32 h 96"/>
                  <a:gd name="T20" fmla="*/ 13 w 41"/>
                  <a:gd name="T21" fmla="*/ 14 h 96"/>
                  <a:gd name="T22" fmla="*/ 12 w 41"/>
                  <a:gd name="T23" fmla="*/ 6 h 96"/>
                  <a:gd name="T24" fmla="*/ 10 w 41"/>
                  <a:gd name="T25" fmla="*/ 5 h 96"/>
                  <a:gd name="T26" fmla="*/ 0 w 41"/>
                  <a:gd name="T27" fmla="*/ 4 h 96"/>
                  <a:gd name="T28" fmla="*/ 0 w 41"/>
                  <a:gd name="T29" fmla="*/ 0 h 96"/>
                  <a:gd name="T30" fmla="*/ 20 w 41"/>
                  <a:gd name="T31" fmla="*/ 0 h 96"/>
                  <a:gd name="T32" fmla="*/ 41 w 41"/>
                  <a:gd name="T33" fmla="*/ 0 h 96"/>
                  <a:gd name="T34" fmla="*/ 41 w 41"/>
                  <a:gd name="T35" fmla="*/ 4 h 96"/>
                  <a:gd name="T36" fmla="*/ 31 w 41"/>
                  <a:gd name="T37" fmla="*/ 5 h 96"/>
                  <a:gd name="T38" fmla="*/ 28 w 41"/>
                  <a:gd name="T39" fmla="*/ 6 h 96"/>
                  <a:gd name="T40" fmla="*/ 27 w 41"/>
                  <a:gd name="T41" fmla="*/ 13 h 96"/>
                  <a:gd name="T42" fmla="*/ 27 w 41"/>
                  <a:gd name="T43" fmla="*/ 32 h 96"/>
                  <a:gd name="T44" fmla="*/ 27 w 41"/>
                  <a:gd name="T45" fmla="*/ 63 h 96"/>
                  <a:gd name="T46" fmla="*/ 27 w 41"/>
                  <a:gd name="T47" fmla="*/ 81 h 96"/>
                  <a:gd name="T48" fmla="*/ 28 w 41"/>
                  <a:gd name="T49" fmla="*/ 89 h 96"/>
                  <a:gd name="T50" fmla="*/ 31 w 41"/>
                  <a:gd name="T51" fmla="*/ 91 h 96"/>
                  <a:gd name="T52" fmla="*/ 41 w 41"/>
                  <a:gd name="T53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96">
                    <a:moveTo>
                      <a:pt x="41" y="91"/>
                    </a:moveTo>
                    <a:cubicBezTo>
                      <a:pt x="41" y="96"/>
                      <a:pt x="41" y="96"/>
                      <a:pt x="41" y="96"/>
                    </a:cubicBezTo>
                    <a:cubicBezTo>
                      <a:pt x="31" y="95"/>
                      <a:pt x="24" y="95"/>
                      <a:pt x="21" y="9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1"/>
                    </a:cubicBezTo>
                    <a:cubicBezTo>
                      <a:pt x="11" y="90"/>
                      <a:pt x="12" y="90"/>
                      <a:pt x="12" y="89"/>
                    </a:cubicBezTo>
                    <a:cubicBezTo>
                      <a:pt x="13" y="88"/>
                      <a:pt x="13" y="86"/>
                      <a:pt x="13" y="83"/>
                    </a:cubicBezTo>
                    <a:cubicBezTo>
                      <a:pt x="13" y="82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7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4"/>
                      <a:pt x="5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5" y="0"/>
                      <a:pt x="20" y="0"/>
                    </a:cubicBezTo>
                    <a:cubicBezTo>
                      <a:pt x="25" y="0"/>
                      <a:pt x="32" y="0"/>
                      <a:pt x="41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4"/>
                      <a:pt x="32" y="4"/>
                      <a:pt x="31" y="5"/>
                    </a:cubicBezTo>
                    <a:cubicBezTo>
                      <a:pt x="30" y="5"/>
                      <a:pt x="29" y="6"/>
                      <a:pt x="28" y="6"/>
                    </a:cubicBezTo>
                    <a:cubicBezTo>
                      <a:pt x="28" y="7"/>
                      <a:pt x="27" y="9"/>
                      <a:pt x="27" y="13"/>
                    </a:cubicBezTo>
                    <a:cubicBezTo>
                      <a:pt x="27" y="14"/>
                      <a:pt x="27" y="20"/>
                      <a:pt x="27" y="32"/>
                    </a:cubicBezTo>
                    <a:cubicBezTo>
                      <a:pt x="27" y="63"/>
                      <a:pt x="27" y="63"/>
                      <a:pt x="27" y="63"/>
                    </a:cubicBezTo>
                    <a:cubicBezTo>
                      <a:pt x="27" y="69"/>
                      <a:pt x="27" y="75"/>
                      <a:pt x="27" y="81"/>
                    </a:cubicBezTo>
                    <a:cubicBezTo>
                      <a:pt x="27" y="86"/>
                      <a:pt x="28" y="88"/>
                      <a:pt x="28" y="89"/>
                    </a:cubicBezTo>
                    <a:cubicBezTo>
                      <a:pt x="29" y="90"/>
                      <a:pt x="30" y="90"/>
                      <a:pt x="31" y="91"/>
                    </a:cubicBezTo>
                    <a:cubicBezTo>
                      <a:pt x="32" y="91"/>
                      <a:pt x="35" y="91"/>
                      <a:pt x="41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5" name="Freeform 14"/>
              <p:cNvSpPr>
                <a:spLocks noChangeAspect="1"/>
              </p:cNvSpPr>
              <p:nvPr/>
            </p:nvSpPr>
            <p:spPr bwMode="auto">
              <a:xfrm>
                <a:off x="4635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5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6" name="Freeform 15"/>
              <p:cNvSpPr>
                <a:spLocks noChangeAspect="1"/>
              </p:cNvSpPr>
              <p:nvPr/>
            </p:nvSpPr>
            <p:spPr bwMode="auto">
              <a:xfrm>
                <a:off x="120650" y="6403975"/>
                <a:ext cx="77788" cy="82550"/>
              </a:xfrm>
              <a:custGeom>
                <a:avLst/>
                <a:gdLst>
                  <a:gd name="T0" fmla="*/ 94 w 94"/>
                  <a:gd name="T1" fmla="*/ 86 h 100"/>
                  <a:gd name="T2" fmla="*/ 91 w 94"/>
                  <a:gd name="T3" fmla="*/ 92 h 100"/>
                  <a:gd name="T4" fmla="*/ 75 w 94"/>
                  <a:gd name="T5" fmla="*/ 98 h 100"/>
                  <a:gd name="T6" fmla="*/ 57 w 94"/>
                  <a:gd name="T7" fmla="*/ 100 h 100"/>
                  <a:gd name="T8" fmla="*/ 37 w 94"/>
                  <a:gd name="T9" fmla="*/ 97 h 100"/>
                  <a:gd name="T10" fmla="*/ 21 w 94"/>
                  <a:gd name="T11" fmla="*/ 89 h 100"/>
                  <a:gd name="T12" fmla="*/ 9 w 94"/>
                  <a:gd name="T13" fmla="*/ 78 h 100"/>
                  <a:gd name="T14" fmla="*/ 2 w 94"/>
                  <a:gd name="T15" fmla="*/ 65 h 100"/>
                  <a:gd name="T16" fmla="*/ 0 w 94"/>
                  <a:gd name="T17" fmla="*/ 50 h 100"/>
                  <a:gd name="T18" fmla="*/ 16 w 94"/>
                  <a:gd name="T19" fmla="*/ 14 h 100"/>
                  <a:gd name="T20" fmla="*/ 59 w 94"/>
                  <a:gd name="T21" fmla="*/ 0 h 100"/>
                  <a:gd name="T22" fmla="*/ 71 w 94"/>
                  <a:gd name="T23" fmla="*/ 1 h 100"/>
                  <a:gd name="T24" fmla="*/ 84 w 94"/>
                  <a:gd name="T25" fmla="*/ 3 h 100"/>
                  <a:gd name="T26" fmla="*/ 94 w 94"/>
                  <a:gd name="T27" fmla="*/ 6 h 100"/>
                  <a:gd name="T28" fmla="*/ 91 w 94"/>
                  <a:gd name="T29" fmla="*/ 13 h 100"/>
                  <a:gd name="T30" fmla="*/ 90 w 94"/>
                  <a:gd name="T31" fmla="*/ 26 h 100"/>
                  <a:gd name="T32" fmla="*/ 86 w 94"/>
                  <a:gd name="T33" fmla="*/ 26 h 100"/>
                  <a:gd name="T34" fmla="*/ 85 w 94"/>
                  <a:gd name="T35" fmla="*/ 18 h 100"/>
                  <a:gd name="T36" fmla="*/ 78 w 94"/>
                  <a:gd name="T37" fmla="*/ 9 h 100"/>
                  <a:gd name="T38" fmla="*/ 57 w 94"/>
                  <a:gd name="T39" fmla="*/ 5 h 100"/>
                  <a:gd name="T40" fmla="*/ 40 w 94"/>
                  <a:gd name="T41" fmla="*/ 8 h 100"/>
                  <a:gd name="T42" fmla="*/ 28 w 94"/>
                  <a:gd name="T43" fmla="*/ 15 h 100"/>
                  <a:gd name="T44" fmla="*/ 19 w 94"/>
                  <a:gd name="T45" fmla="*/ 28 h 100"/>
                  <a:gd name="T46" fmla="*/ 16 w 94"/>
                  <a:gd name="T47" fmla="*/ 47 h 100"/>
                  <a:gd name="T48" fmla="*/ 29 w 94"/>
                  <a:gd name="T49" fmla="*/ 80 h 100"/>
                  <a:gd name="T50" fmla="*/ 63 w 94"/>
                  <a:gd name="T51" fmla="*/ 92 h 100"/>
                  <a:gd name="T52" fmla="*/ 81 w 94"/>
                  <a:gd name="T53" fmla="*/ 90 h 100"/>
                  <a:gd name="T54" fmla="*/ 92 w 94"/>
                  <a:gd name="T55" fmla="*/ 84 h 100"/>
                  <a:gd name="T56" fmla="*/ 94 w 94"/>
                  <a:gd name="T57" fmla="*/ 8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4" h="100">
                    <a:moveTo>
                      <a:pt x="94" y="86"/>
                    </a:moveTo>
                    <a:cubicBezTo>
                      <a:pt x="91" y="92"/>
                      <a:pt x="91" y="92"/>
                      <a:pt x="91" y="92"/>
                    </a:cubicBezTo>
                    <a:cubicBezTo>
                      <a:pt x="85" y="95"/>
                      <a:pt x="80" y="97"/>
                      <a:pt x="75" y="98"/>
                    </a:cubicBezTo>
                    <a:cubicBezTo>
                      <a:pt x="69" y="99"/>
                      <a:pt x="64" y="100"/>
                      <a:pt x="57" y="100"/>
                    </a:cubicBezTo>
                    <a:cubicBezTo>
                      <a:pt x="50" y="100"/>
                      <a:pt x="43" y="99"/>
                      <a:pt x="37" y="97"/>
                    </a:cubicBezTo>
                    <a:cubicBezTo>
                      <a:pt x="31" y="95"/>
                      <a:pt x="25" y="93"/>
                      <a:pt x="21" y="89"/>
                    </a:cubicBezTo>
                    <a:cubicBezTo>
                      <a:pt x="16" y="86"/>
                      <a:pt x="12" y="83"/>
                      <a:pt x="9" y="78"/>
                    </a:cubicBezTo>
                    <a:cubicBezTo>
                      <a:pt x="6" y="74"/>
                      <a:pt x="4" y="70"/>
                      <a:pt x="2" y="65"/>
                    </a:cubicBezTo>
                    <a:cubicBezTo>
                      <a:pt x="1" y="61"/>
                      <a:pt x="0" y="55"/>
                      <a:pt x="0" y="50"/>
                    </a:cubicBezTo>
                    <a:cubicBezTo>
                      <a:pt x="0" y="35"/>
                      <a:pt x="5" y="24"/>
                      <a:pt x="16" y="14"/>
                    </a:cubicBezTo>
                    <a:cubicBezTo>
                      <a:pt x="26" y="5"/>
                      <a:pt x="41" y="0"/>
                      <a:pt x="59" y="0"/>
                    </a:cubicBezTo>
                    <a:cubicBezTo>
                      <a:pt x="63" y="0"/>
                      <a:pt x="67" y="0"/>
                      <a:pt x="71" y="1"/>
                    </a:cubicBezTo>
                    <a:cubicBezTo>
                      <a:pt x="74" y="1"/>
                      <a:pt x="79" y="2"/>
                      <a:pt x="84" y="3"/>
                    </a:cubicBezTo>
                    <a:cubicBezTo>
                      <a:pt x="89" y="5"/>
                      <a:pt x="92" y="6"/>
                      <a:pt x="94" y="6"/>
                    </a:cubicBezTo>
                    <a:cubicBezTo>
                      <a:pt x="93" y="8"/>
                      <a:pt x="92" y="11"/>
                      <a:pt x="91" y="13"/>
                    </a:cubicBezTo>
                    <a:cubicBezTo>
                      <a:pt x="91" y="17"/>
                      <a:pt x="90" y="21"/>
                      <a:pt x="90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4"/>
                      <a:pt x="82" y="11"/>
                      <a:pt x="78" y="9"/>
                    </a:cubicBezTo>
                    <a:cubicBezTo>
                      <a:pt x="73" y="6"/>
                      <a:pt x="66" y="5"/>
                      <a:pt x="57" y="5"/>
                    </a:cubicBezTo>
                    <a:cubicBezTo>
                      <a:pt x="51" y="5"/>
                      <a:pt x="45" y="6"/>
                      <a:pt x="40" y="8"/>
                    </a:cubicBezTo>
                    <a:cubicBezTo>
                      <a:pt x="36" y="9"/>
                      <a:pt x="31" y="12"/>
                      <a:pt x="28" y="15"/>
                    </a:cubicBezTo>
                    <a:cubicBezTo>
                      <a:pt x="24" y="18"/>
                      <a:pt x="21" y="23"/>
                      <a:pt x="19" y="28"/>
                    </a:cubicBezTo>
                    <a:cubicBezTo>
                      <a:pt x="17" y="33"/>
                      <a:pt x="16" y="39"/>
                      <a:pt x="16" y="47"/>
                    </a:cubicBezTo>
                    <a:cubicBezTo>
                      <a:pt x="16" y="61"/>
                      <a:pt x="20" y="72"/>
                      <a:pt x="29" y="80"/>
                    </a:cubicBezTo>
                    <a:cubicBezTo>
                      <a:pt x="37" y="88"/>
                      <a:pt x="49" y="92"/>
                      <a:pt x="63" y="92"/>
                    </a:cubicBezTo>
                    <a:cubicBezTo>
                      <a:pt x="70" y="92"/>
                      <a:pt x="76" y="91"/>
                      <a:pt x="81" y="90"/>
                    </a:cubicBezTo>
                    <a:cubicBezTo>
                      <a:pt x="85" y="89"/>
                      <a:pt x="89" y="87"/>
                      <a:pt x="92" y="84"/>
                    </a:cubicBezTo>
                    <a:lnTo>
                      <a:pt x="94" y="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 bwMode="auto">
              <a:xfrm>
                <a:off x="153988" y="6300788"/>
                <a:ext cx="106363" cy="79375"/>
              </a:xfrm>
              <a:custGeom>
                <a:avLst/>
                <a:gdLst>
                  <a:gd name="T0" fmla="*/ 0 w 130"/>
                  <a:gd name="T1" fmla="*/ 4 h 97"/>
                  <a:gd name="T2" fmla="*/ 0 w 130"/>
                  <a:gd name="T3" fmla="*/ 0 h 97"/>
                  <a:gd name="T4" fmla="*/ 14 w 130"/>
                  <a:gd name="T5" fmla="*/ 0 h 97"/>
                  <a:gd name="T6" fmla="*/ 27 w 130"/>
                  <a:gd name="T7" fmla="*/ 0 h 97"/>
                  <a:gd name="T8" fmla="*/ 38 w 130"/>
                  <a:gd name="T9" fmla="*/ 24 h 97"/>
                  <a:gd name="T10" fmla="*/ 65 w 130"/>
                  <a:gd name="T11" fmla="*/ 76 h 97"/>
                  <a:gd name="T12" fmla="*/ 89 w 130"/>
                  <a:gd name="T13" fmla="*/ 28 h 97"/>
                  <a:gd name="T14" fmla="*/ 102 w 130"/>
                  <a:gd name="T15" fmla="*/ 0 h 97"/>
                  <a:gd name="T16" fmla="*/ 115 w 130"/>
                  <a:gd name="T17" fmla="*/ 0 h 97"/>
                  <a:gd name="T18" fmla="*/ 130 w 130"/>
                  <a:gd name="T19" fmla="*/ 0 h 97"/>
                  <a:gd name="T20" fmla="*/ 130 w 130"/>
                  <a:gd name="T21" fmla="*/ 4 h 97"/>
                  <a:gd name="T22" fmla="*/ 120 w 130"/>
                  <a:gd name="T23" fmla="*/ 5 h 97"/>
                  <a:gd name="T24" fmla="*/ 118 w 130"/>
                  <a:gd name="T25" fmla="*/ 7 h 97"/>
                  <a:gd name="T26" fmla="*/ 117 w 130"/>
                  <a:gd name="T27" fmla="*/ 13 h 97"/>
                  <a:gd name="T28" fmla="*/ 116 w 130"/>
                  <a:gd name="T29" fmla="*/ 32 h 97"/>
                  <a:gd name="T30" fmla="*/ 116 w 130"/>
                  <a:gd name="T31" fmla="*/ 63 h 97"/>
                  <a:gd name="T32" fmla="*/ 117 w 130"/>
                  <a:gd name="T33" fmla="*/ 81 h 97"/>
                  <a:gd name="T34" fmla="*/ 118 w 130"/>
                  <a:gd name="T35" fmla="*/ 89 h 97"/>
                  <a:gd name="T36" fmla="*/ 120 w 130"/>
                  <a:gd name="T37" fmla="*/ 90 h 97"/>
                  <a:gd name="T38" fmla="*/ 130 w 130"/>
                  <a:gd name="T39" fmla="*/ 91 h 97"/>
                  <a:gd name="T40" fmla="*/ 130 w 130"/>
                  <a:gd name="T41" fmla="*/ 95 h 97"/>
                  <a:gd name="T42" fmla="*/ 110 w 130"/>
                  <a:gd name="T43" fmla="*/ 95 h 97"/>
                  <a:gd name="T44" fmla="*/ 89 w 130"/>
                  <a:gd name="T45" fmla="*/ 95 h 97"/>
                  <a:gd name="T46" fmla="*/ 89 w 130"/>
                  <a:gd name="T47" fmla="*/ 91 h 97"/>
                  <a:gd name="T48" fmla="*/ 100 w 130"/>
                  <a:gd name="T49" fmla="*/ 90 h 97"/>
                  <a:gd name="T50" fmla="*/ 102 w 130"/>
                  <a:gd name="T51" fmla="*/ 89 h 97"/>
                  <a:gd name="T52" fmla="*/ 103 w 130"/>
                  <a:gd name="T53" fmla="*/ 82 h 97"/>
                  <a:gd name="T54" fmla="*/ 103 w 130"/>
                  <a:gd name="T55" fmla="*/ 63 h 97"/>
                  <a:gd name="T56" fmla="*/ 103 w 130"/>
                  <a:gd name="T57" fmla="*/ 14 h 97"/>
                  <a:gd name="T58" fmla="*/ 79 w 130"/>
                  <a:gd name="T59" fmla="*/ 62 h 97"/>
                  <a:gd name="T60" fmla="*/ 70 w 130"/>
                  <a:gd name="T61" fmla="*/ 81 h 97"/>
                  <a:gd name="T62" fmla="*/ 63 w 130"/>
                  <a:gd name="T63" fmla="*/ 97 h 97"/>
                  <a:gd name="T64" fmla="*/ 60 w 130"/>
                  <a:gd name="T65" fmla="*/ 97 h 97"/>
                  <a:gd name="T66" fmla="*/ 59 w 130"/>
                  <a:gd name="T67" fmla="*/ 93 h 97"/>
                  <a:gd name="T68" fmla="*/ 54 w 130"/>
                  <a:gd name="T69" fmla="*/ 83 h 97"/>
                  <a:gd name="T70" fmla="*/ 20 w 130"/>
                  <a:gd name="T71" fmla="*/ 16 h 97"/>
                  <a:gd name="T72" fmla="*/ 20 w 130"/>
                  <a:gd name="T73" fmla="*/ 63 h 97"/>
                  <a:gd name="T74" fmla="*/ 20 w 130"/>
                  <a:gd name="T75" fmla="*/ 81 h 97"/>
                  <a:gd name="T76" fmla="*/ 22 w 130"/>
                  <a:gd name="T77" fmla="*/ 89 h 97"/>
                  <a:gd name="T78" fmla="*/ 24 w 130"/>
                  <a:gd name="T79" fmla="*/ 90 h 97"/>
                  <a:gd name="T80" fmla="*/ 34 w 130"/>
                  <a:gd name="T81" fmla="*/ 91 h 97"/>
                  <a:gd name="T82" fmla="*/ 34 w 130"/>
                  <a:gd name="T83" fmla="*/ 95 h 97"/>
                  <a:gd name="T84" fmla="*/ 17 w 130"/>
                  <a:gd name="T85" fmla="*/ 95 h 97"/>
                  <a:gd name="T86" fmla="*/ 0 w 130"/>
                  <a:gd name="T87" fmla="*/ 95 h 97"/>
                  <a:gd name="T88" fmla="*/ 0 w 130"/>
                  <a:gd name="T89" fmla="*/ 91 h 97"/>
                  <a:gd name="T90" fmla="*/ 10 w 130"/>
                  <a:gd name="T91" fmla="*/ 90 h 97"/>
                  <a:gd name="T92" fmla="*/ 12 w 130"/>
                  <a:gd name="T93" fmla="*/ 89 h 97"/>
                  <a:gd name="T94" fmla="*/ 13 w 130"/>
                  <a:gd name="T95" fmla="*/ 82 h 97"/>
                  <a:gd name="T96" fmla="*/ 14 w 130"/>
                  <a:gd name="T97" fmla="*/ 63 h 97"/>
                  <a:gd name="T98" fmla="*/ 14 w 130"/>
                  <a:gd name="T99" fmla="*/ 32 h 97"/>
                  <a:gd name="T100" fmla="*/ 13 w 130"/>
                  <a:gd name="T101" fmla="*/ 14 h 97"/>
                  <a:gd name="T102" fmla="*/ 12 w 130"/>
                  <a:gd name="T103" fmla="*/ 7 h 97"/>
                  <a:gd name="T104" fmla="*/ 10 w 130"/>
                  <a:gd name="T105" fmla="*/ 5 h 97"/>
                  <a:gd name="T106" fmla="*/ 0 w 130"/>
                  <a:gd name="T107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0" h="97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9" y="0"/>
                      <a:pt x="14" y="0"/>
                    </a:cubicBezTo>
                    <a:cubicBezTo>
                      <a:pt x="18" y="0"/>
                      <a:pt x="23" y="0"/>
                      <a:pt x="27" y="0"/>
                    </a:cubicBezTo>
                    <a:cubicBezTo>
                      <a:pt x="31" y="9"/>
                      <a:pt x="35" y="17"/>
                      <a:pt x="38" y="2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89" y="28"/>
                      <a:pt x="89" y="28"/>
                      <a:pt x="89" y="28"/>
                    </a:cubicBezTo>
                    <a:cubicBezTo>
                      <a:pt x="96" y="15"/>
                      <a:pt x="100" y="5"/>
                      <a:pt x="102" y="0"/>
                    </a:cubicBezTo>
                    <a:cubicBezTo>
                      <a:pt x="107" y="0"/>
                      <a:pt x="112" y="0"/>
                      <a:pt x="115" y="0"/>
                    </a:cubicBezTo>
                    <a:cubicBezTo>
                      <a:pt x="118" y="0"/>
                      <a:pt x="123" y="0"/>
                      <a:pt x="130" y="0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5" y="4"/>
                      <a:pt x="121" y="5"/>
                      <a:pt x="120" y="5"/>
                    </a:cubicBezTo>
                    <a:cubicBezTo>
                      <a:pt x="119" y="5"/>
                      <a:pt x="118" y="6"/>
                      <a:pt x="118" y="7"/>
                    </a:cubicBezTo>
                    <a:cubicBezTo>
                      <a:pt x="117" y="8"/>
                      <a:pt x="117" y="10"/>
                      <a:pt x="117" y="13"/>
                    </a:cubicBezTo>
                    <a:cubicBezTo>
                      <a:pt x="116" y="14"/>
                      <a:pt x="116" y="20"/>
                      <a:pt x="116" y="32"/>
                    </a:cubicBezTo>
                    <a:cubicBezTo>
                      <a:pt x="116" y="63"/>
                      <a:pt x="116" y="63"/>
                      <a:pt x="116" y="63"/>
                    </a:cubicBezTo>
                    <a:cubicBezTo>
                      <a:pt x="116" y="69"/>
                      <a:pt x="116" y="75"/>
                      <a:pt x="117" y="81"/>
                    </a:cubicBezTo>
                    <a:cubicBezTo>
                      <a:pt x="117" y="85"/>
                      <a:pt x="117" y="88"/>
                      <a:pt x="118" y="89"/>
                    </a:cubicBezTo>
                    <a:cubicBezTo>
                      <a:pt x="118" y="89"/>
                      <a:pt x="119" y="90"/>
                      <a:pt x="120" y="90"/>
                    </a:cubicBezTo>
                    <a:cubicBezTo>
                      <a:pt x="121" y="91"/>
                      <a:pt x="125" y="91"/>
                      <a:pt x="130" y="91"/>
                    </a:cubicBezTo>
                    <a:cubicBezTo>
                      <a:pt x="130" y="95"/>
                      <a:pt x="130" y="95"/>
                      <a:pt x="130" y="95"/>
                    </a:cubicBezTo>
                    <a:cubicBezTo>
                      <a:pt x="121" y="95"/>
                      <a:pt x="114" y="95"/>
                      <a:pt x="110" y="95"/>
                    </a:cubicBezTo>
                    <a:cubicBezTo>
                      <a:pt x="107" y="95"/>
                      <a:pt x="100" y="95"/>
                      <a:pt x="89" y="95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5" y="91"/>
                      <a:pt x="98" y="91"/>
                      <a:pt x="100" y="90"/>
                    </a:cubicBezTo>
                    <a:cubicBezTo>
                      <a:pt x="101" y="90"/>
                      <a:pt x="102" y="89"/>
                      <a:pt x="102" y="89"/>
                    </a:cubicBezTo>
                    <a:cubicBezTo>
                      <a:pt x="103" y="88"/>
                      <a:pt x="103" y="86"/>
                      <a:pt x="103" y="82"/>
                    </a:cubicBezTo>
                    <a:cubicBezTo>
                      <a:pt x="103" y="81"/>
                      <a:pt x="103" y="75"/>
                      <a:pt x="103" y="63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5" y="70"/>
                      <a:pt x="72" y="76"/>
                      <a:pt x="70" y="81"/>
                    </a:cubicBezTo>
                    <a:cubicBezTo>
                      <a:pt x="69" y="84"/>
                      <a:pt x="66" y="89"/>
                      <a:pt x="63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5"/>
                      <a:pt x="59" y="94"/>
                      <a:pt x="59" y="9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9"/>
                      <a:pt x="20" y="75"/>
                      <a:pt x="20" y="81"/>
                    </a:cubicBezTo>
                    <a:cubicBezTo>
                      <a:pt x="21" y="85"/>
                      <a:pt x="21" y="88"/>
                      <a:pt x="22" y="89"/>
                    </a:cubicBezTo>
                    <a:cubicBezTo>
                      <a:pt x="22" y="89"/>
                      <a:pt x="23" y="90"/>
                      <a:pt x="24" y="90"/>
                    </a:cubicBezTo>
                    <a:cubicBezTo>
                      <a:pt x="25" y="91"/>
                      <a:pt x="29" y="91"/>
                      <a:pt x="34" y="91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5" y="91"/>
                      <a:pt x="8" y="91"/>
                      <a:pt x="10" y="90"/>
                    </a:cubicBezTo>
                    <a:cubicBezTo>
                      <a:pt x="11" y="90"/>
                      <a:pt x="12" y="89"/>
                      <a:pt x="12" y="89"/>
                    </a:cubicBezTo>
                    <a:cubicBezTo>
                      <a:pt x="13" y="88"/>
                      <a:pt x="13" y="86"/>
                      <a:pt x="13" y="82"/>
                    </a:cubicBezTo>
                    <a:cubicBezTo>
                      <a:pt x="13" y="81"/>
                      <a:pt x="13" y="75"/>
                      <a:pt x="14" y="6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26"/>
                      <a:pt x="13" y="20"/>
                      <a:pt x="13" y="14"/>
                    </a:cubicBezTo>
                    <a:cubicBezTo>
                      <a:pt x="13" y="10"/>
                      <a:pt x="13" y="8"/>
                      <a:pt x="12" y="7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8" y="5"/>
                      <a:pt x="5" y="4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8" name="Freeform 17"/>
              <p:cNvSpPr>
                <a:spLocks noChangeAspect="1" noEditPoints="1"/>
              </p:cNvSpPr>
              <p:nvPr/>
            </p:nvSpPr>
            <p:spPr bwMode="auto">
              <a:xfrm>
                <a:off x="265113" y="6299200"/>
                <a:ext cx="87313" cy="79375"/>
              </a:xfrm>
              <a:custGeom>
                <a:avLst/>
                <a:gdLst>
                  <a:gd name="T0" fmla="*/ 15 w 107"/>
                  <a:gd name="T1" fmla="*/ 96 h 96"/>
                  <a:gd name="T2" fmla="*/ 33 w 107"/>
                  <a:gd name="T3" fmla="*/ 96 h 96"/>
                  <a:gd name="T4" fmla="*/ 33 w 107"/>
                  <a:gd name="T5" fmla="*/ 92 h 96"/>
                  <a:gd name="T6" fmla="*/ 24 w 107"/>
                  <a:gd name="T7" fmla="*/ 92 h 96"/>
                  <a:gd name="T8" fmla="*/ 21 w 107"/>
                  <a:gd name="T9" fmla="*/ 90 h 96"/>
                  <a:gd name="T10" fmla="*/ 21 w 107"/>
                  <a:gd name="T11" fmla="*/ 89 h 96"/>
                  <a:gd name="T12" fmla="*/ 23 w 107"/>
                  <a:gd name="T13" fmla="*/ 82 h 96"/>
                  <a:gd name="T14" fmla="*/ 30 w 107"/>
                  <a:gd name="T15" fmla="*/ 65 h 96"/>
                  <a:gd name="T16" fmla="*/ 71 w 107"/>
                  <a:gd name="T17" fmla="*/ 65 h 96"/>
                  <a:gd name="T18" fmla="*/ 80 w 107"/>
                  <a:gd name="T19" fmla="*/ 85 h 96"/>
                  <a:gd name="T20" fmla="*/ 81 w 107"/>
                  <a:gd name="T21" fmla="*/ 89 h 96"/>
                  <a:gd name="T22" fmla="*/ 80 w 107"/>
                  <a:gd name="T23" fmla="*/ 91 h 96"/>
                  <a:gd name="T24" fmla="*/ 78 w 107"/>
                  <a:gd name="T25" fmla="*/ 92 h 96"/>
                  <a:gd name="T26" fmla="*/ 68 w 107"/>
                  <a:gd name="T27" fmla="*/ 92 h 96"/>
                  <a:gd name="T28" fmla="*/ 68 w 107"/>
                  <a:gd name="T29" fmla="*/ 96 h 96"/>
                  <a:gd name="T30" fmla="*/ 91 w 107"/>
                  <a:gd name="T31" fmla="*/ 96 h 96"/>
                  <a:gd name="T32" fmla="*/ 107 w 107"/>
                  <a:gd name="T33" fmla="*/ 96 h 96"/>
                  <a:gd name="T34" fmla="*/ 107 w 107"/>
                  <a:gd name="T35" fmla="*/ 92 h 96"/>
                  <a:gd name="T36" fmla="*/ 99 w 107"/>
                  <a:gd name="T37" fmla="*/ 91 h 96"/>
                  <a:gd name="T38" fmla="*/ 96 w 107"/>
                  <a:gd name="T39" fmla="*/ 88 h 96"/>
                  <a:gd name="T40" fmla="*/ 87 w 107"/>
                  <a:gd name="T41" fmla="*/ 68 h 96"/>
                  <a:gd name="T42" fmla="*/ 56 w 107"/>
                  <a:gd name="T43" fmla="*/ 0 h 96"/>
                  <a:gd name="T44" fmla="*/ 52 w 107"/>
                  <a:gd name="T45" fmla="*/ 0 h 96"/>
                  <a:gd name="T46" fmla="*/ 40 w 107"/>
                  <a:gd name="T47" fmla="*/ 28 h 96"/>
                  <a:gd name="T48" fmla="*/ 22 w 107"/>
                  <a:gd name="T49" fmla="*/ 66 h 96"/>
                  <a:gd name="T50" fmla="*/ 13 w 107"/>
                  <a:gd name="T51" fmla="*/ 85 h 96"/>
                  <a:gd name="T52" fmla="*/ 9 w 107"/>
                  <a:gd name="T53" fmla="*/ 90 h 96"/>
                  <a:gd name="T54" fmla="*/ 7 w 107"/>
                  <a:gd name="T55" fmla="*/ 92 h 96"/>
                  <a:gd name="T56" fmla="*/ 0 w 107"/>
                  <a:gd name="T57" fmla="*/ 92 h 96"/>
                  <a:gd name="T58" fmla="*/ 0 w 107"/>
                  <a:gd name="T59" fmla="*/ 96 h 96"/>
                  <a:gd name="T60" fmla="*/ 15 w 107"/>
                  <a:gd name="T61" fmla="*/ 96 h 96"/>
                  <a:gd name="T62" fmla="*/ 51 w 107"/>
                  <a:gd name="T63" fmla="*/ 18 h 96"/>
                  <a:gd name="T64" fmla="*/ 68 w 107"/>
                  <a:gd name="T65" fmla="*/ 59 h 96"/>
                  <a:gd name="T66" fmla="*/ 33 w 107"/>
                  <a:gd name="T67" fmla="*/ 59 h 96"/>
                  <a:gd name="T68" fmla="*/ 51 w 107"/>
                  <a:gd name="T69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96">
                    <a:moveTo>
                      <a:pt x="15" y="96"/>
                    </a:moveTo>
                    <a:cubicBezTo>
                      <a:pt x="19" y="96"/>
                      <a:pt x="25" y="96"/>
                      <a:pt x="33" y="96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28" y="92"/>
                      <a:pt x="25" y="92"/>
                      <a:pt x="24" y="92"/>
                    </a:cubicBezTo>
                    <a:cubicBezTo>
                      <a:pt x="22" y="91"/>
                      <a:pt x="22" y="91"/>
                      <a:pt x="21" y="90"/>
                    </a:cubicBezTo>
                    <a:cubicBezTo>
                      <a:pt x="21" y="90"/>
                      <a:pt x="21" y="89"/>
                      <a:pt x="21" y="89"/>
                    </a:cubicBezTo>
                    <a:cubicBezTo>
                      <a:pt x="21" y="87"/>
                      <a:pt x="21" y="85"/>
                      <a:pt x="23" y="82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7"/>
                      <a:pt x="81" y="88"/>
                      <a:pt x="81" y="89"/>
                    </a:cubicBezTo>
                    <a:cubicBezTo>
                      <a:pt x="81" y="90"/>
                      <a:pt x="81" y="90"/>
                      <a:pt x="80" y="91"/>
                    </a:cubicBezTo>
                    <a:cubicBezTo>
                      <a:pt x="80" y="91"/>
                      <a:pt x="79" y="91"/>
                      <a:pt x="78" y="92"/>
                    </a:cubicBezTo>
                    <a:cubicBezTo>
                      <a:pt x="77" y="92"/>
                      <a:pt x="74" y="92"/>
                      <a:pt x="68" y="92"/>
                    </a:cubicBezTo>
                    <a:cubicBezTo>
                      <a:pt x="68" y="96"/>
                      <a:pt x="68" y="96"/>
                      <a:pt x="68" y="96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4" y="96"/>
                      <a:pt x="99" y="96"/>
                      <a:pt x="107" y="96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3" y="92"/>
                      <a:pt x="100" y="92"/>
                      <a:pt x="99" y="91"/>
                    </a:cubicBezTo>
                    <a:cubicBezTo>
                      <a:pt x="98" y="91"/>
                      <a:pt x="97" y="90"/>
                      <a:pt x="96" y="88"/>
                    </a:cubicBezTo>
                    <a:cubicBezTo>
                      <a:pt x="95" y="85"/>
                      <a:pt x="92" y="79"/>
                      <a:pt x="87" y="68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6" y="14"/>
                      <a:pt x="42" y="24"/>
                      <a:pt x="40" y="28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17" y="77"/>
                      <a:pt x="13" y="83"/>
                      <a:pt x="13" y="85"/>
                    </a:cubicBezTo>
                    <a:cubicBezTo>
                      <a:pt x="11" y="88"/>
                      <a:pt x="10" y="90"/>
                      <a:pt x="9" y="90"/>
                    </a:cubicBezTo>
                    <a:cubicBezTo>
                      <a:pt x="8" y="91"/>
                      <a:pt x="8" y="91"/>
                      <a:pt x="7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5" y="96"/>
                      <a:pt x="10" y="96"/>
                      <a:pt x="15" y="96"/>
                    </a:cubicBezTo>
                    <a:close/>
                    <a:moveTo>
                      <a:pt x="51" y="18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33" y="59"/>
                      <a:pt x="33" y="59"/>
                      <a:pt x="33" y="59"/>
                    </a:cubicBezTo>
                    <a:lnTo>
                      <a:pt x="51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9" name="Freeform 18"/>
              <p:cNvSpPr>
                <a:spLocks noChangeAspect="1"/>
              </p:cNvSpPr>
              <p:nvPr/>
            </p:nvSpPr>
            <p:spPr bwMode="auto">
              <a:xfrm>
                <a:off x="336550" y="6300788"/>
                <a:ext cx="77788" cy="69850"/>
              </a:xfrm>
              <a:custGeom>
                <a:avLst/>
                <a:gdLst>
                  <a:gd name="T0" fmla="*/ 77 w 105"/>
                  <a:gd name="T1" fmla="*/ 14 h 95"/>
                  <a:gd name="T2" fmla="*/ 82 w 105"/>
                  <a:gd name="T3" fmla="*/ 7 h 95"/>
                  <a:gd name="T4" fmla="*/ 80 w 105"/>
                  <a:gd name="T5" fmla="*/ 5 h 95"/>
                  <a:gd name="T6" fmla="*/ 70 w 105"/>
                  <a:gd name="T7" fmla="*/ 4 h 95"/>
                  <a:gd name="T8" fmla="*/ 70 w 105"/>
                  <a:gd name="T9" fmla="*/ 0 h 95"/>
                  <a:gd name="T10" fmla="*/ 89 w 105"/>
                  <a:gd name="T11" fmla="*/ 0 h 95"/>
                  <a:gd name="T12" fmla="*/ 105 w 105"/>
                  <a:gd name="T13" fmla="*/ 0 h 95"/>
                  <a:gd name="T14" fmla="*/ 105 w 105"/>
                  <a:gd name="T15" fmla="*/ 4 h 95"/>
                  <a:gd name="T16" fmla="*/ 96 w 105"/>
                  <a:gd name="T17" fmla="*/ 5 h 95"/>
                  <a:gd name="T18" fmla="*/ 92 w 105"/>
                  <a:gd name="T19" fmla="*/ 7 h 95"/>
                  <a:gd name="T20" fmla="*/ 87 w 105"/>
                  <a:gd name="T21" fmla="*/ 13 h 95"/>
                  <a:gd name="T22" fmla="*/ 66 w 105"/>
                  <a:gd name="T23" fmla="*/ 43 h 95"/>
                  <a:gd name="T24" fmla="*/ 59 w 105"/>
                  <a:gd name="T25" fmla="*/ 54 h 95"/>
                  <a:gd name="T26" fmla="*/ 59 w 105"/>
                  <a:gd name="T27" fmla="*/ 58 h 95"/>
                  <a:gd name="T28" fmla="*/ 59 w 105"/>
                  <a:gd name="T29" fmla="*/ 63 h 95"/>
                  <a:gd name="T30" fmla="*/ 59 w 105"/>
                  <a:gd name="T31" fmla="*/ 81 h 95"/>
                  <a:gd name="T32" fmla="*/ 60 w 105"/>
                  <a:gd name="T33" fmla="*/ 89 h 95"/>
                  <a:gd name="T34" fmla="*/ 63 w 105"/>
                  <a:gd name="T35" fmla="*/ 90 h 95"/>
                  <a:gd name="T36" fmla="*/ 73 w 105"/>
                  <a:gd name="T37" fmla="*/ 91 h 95"/>
                  <a:gd name="T38" fmla="*/ 73 w 105"/>
                  <a:gd name="T39" fmla="*/ 95 h 95"/>
                  <a:gd name="T40" fmla="*/ 53 w 105"/>
                  <a:gd name="T41" fmla="*/ 95 h 95"/>
                  <a:gd name="T42" fmla="*/ 32 w 105"/>
                  <a:gd name="T43" fmla="*/ 95 h 95"/>
                  <a:gd name="T44" fmla="*/ 32 w 105"/>
                  <a:gd name="T45" fmla="*/ 91 h 95"/>
                  <a:gd name="T46" fmla="*/ 42 w 105"/>
                  <a:gd name="T47" fmla="*/ 90 h 95"/>
                  <a:gd name="T48" fmla="*/ 44 w 105"/>
                  <a:gd name="T49" fmla="*/ 89 h 95"/>
                  <a:gd name="T50" fmla="*/ 45 w 105"/>
                  <a:gd name="T51" fmla="*/ 82 h 95"/>
                  <a:gd name="T52" fmla="*/ 46 w 105"/>
                  <a:gd name="T53" fmla="*/ 63 h 95"/>
                  <a:gd name="T54" fmla="*/ 46 w 105"/>
                  <a:gd name="T55" fmla="*/ 56 h 95"/>
                  <a:gd name="T56" fmla="*/ 43 w 105"/>
                  <a:gd name="T57" fmla="*/ 50 h 95"/>
                  <a:gd name="T58" fmla="*/ 35 w 105"/>
                  <a:gd name="T59" fmla="*/ 39 h 95"/>
                  <a:gd name="T60" fmla="*/ 17 w 105"/>
                  <a:gd name="T61" fmla="*/ 13 h 95"/>
                  <a:gd name="T62" fmla="*/ 13 w 105"/>
                  <a:gd name="T63" fmla="*/ 7 h 95"/>
                  <a:gd name="T64" fmla="*/ 9 w 105"/>
                  <a:gd name="T65" fmla="*/ 5 h 95"/>
                  <a:gd name="T66" fmla="*/ 0 w 105"/>
                  <a:gd name="T67" fmla="*/ 4 h 95"/>
                  <a:gd name="T68" fmla="*/ 0 w 105"/>
                  <a:gd name="T69" fmla="*/ 0 h 95"/>
                  <a:gd name="T70" fmla="*/ 17 w 105"/>
                  <a:gd name="T71" fmla="*/ 0 h 95"/>
                  <a:gd name="T72" fmla="*/ 43 w 105"/>
                  <a:gd name="T73" fmla="*/ 0 h 95"/>
                  <a:gd name="T74" fmla="*/ 43 w 105"/>
                  <a:gd name="T75" fmla="*/ 4 h 95"/>
                  <a:gd name="T76" fmla="*/ 32 w 105"/>
                  <a:gd name="T77" fmla="*/ 5 h 95"/>
                  <a:gd name="T78" fmla="*/ 30 w 105"/>
                  <a:gd name="T79" fmla="*/ 7 h 95"/>
                  <a:gd name="T80" fmla="*/ 34 w 105"/>
                  <a:gd name="T81" fmla="*/ 14 h 95"/>
                  <a:gd name="T82" fmla="*/ 55 w 105"/>
                  <a:gd name="T83" fmla="*/ 48 h 95"/>
                  <a:gd name="T84" fmla="*/ 77 w 105"/>
                  <a:gd name="T85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95">
                    <a:moveTo>
                      <a:pt x="77" y="14"/>
                    </a:moveTo>
                    <a:cubicBezTo>
                      <a:pt x="80" y="10"/>
                      <a:pt x="82" y="7"/>
                      <a:pt x="82" y="7"/>
                    </a:cubicBezTo>
                    <a:cubicBezTo>
                      <a:pt x="82" y="6"/>
                      <a:pt x="81" y="5"/>
                      <a:pt x="80" y="5"/>
                    </a:cubicBezTo>
                    <a:cubicBezTo>
                      <a:pt x="79" y="5"/>
                      <a:pt x="75" y="4"/>
                      <a:pt x="70" y="4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9" y="0"/>
                      <a:pt x="84" y="0"/>
                      <a:pt x="89" y="0"/>
                    </a:cubicBezTo>
                    <a:cubicBezTo>
                      <a:pt x="93" y="0"/>
                      <a:pt x="96" y="0"/>
                      <a:pt x="105" y="0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0" y="4"/>
                      <a:pt x="97" y="5"/>
                      <a:pt x="96" y="5"/>
                    </a:cubicBezTo>
                    <a:cubicBezTo>
                      <a:pt x="95" y="5"/>
                      <a:pt x="93" y="6"/>
                      <a:pt x="92" y="7"/>
                    </a:cubicBezTo>
                    <a:cubicBezTo>
                      <a:pt x="91" y="7"/>
                      <a:pt x="89" y="10"/>
                      <a:pt x="87" y="1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2" y="49"/>
                      <a:pt x="60" y="53"/>
                      <a:pt x="59" y="54"/>
                    </a:cubicBezTo>
                    <a:cubicBezTo>
                      <a:pt x="59" y="56"/>
                      <a:pt x="59" y="57"/>
                      <a:pt x="59" y="5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9"/>
                      <a:pt x="59" y="75"/>
                      <a:pt x="59" y="81"/>
                    </a:cubicBezTo>
                    <a:cubicBezTo>
                      <a:pt x="59" y="85"/>
                      <a:pt x="60" y="88"/>
                      <a:pt x="60" y="89"/>
                    </a:cubicBezTo>
                    <a:cubicBezTo>
                      <a:pt x="61" y="89"/>
                      <a:pt x="61" y="90"/>
                      <a:pt x="63" y="90"/>
                    </a:cubicBezTo>
                    <a:cubicBezTo>
                      <a:pt x="64" y="91"/>
                      <a:pt x="67" y="91"/>
                      <a:pt x="73" y="91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65" y="95"/>
                      <a:pt x="58" y="95"/>
                      <a:pt x="53" y="95"/>
                    </a:cubicBezTo>
                    <a:cubicBezTo>
                      <a:pt x="47" y="95"/>
                      <a:pt x="40" y="95"/>
                      <a:pt x="32" y="95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37" y="91"/>
                      <a:pt x="40" y="91"/>
                      <a:pt x="42" y="90"/>
                    </a:cubicBezTo>
                    <a:cubicBezTo>
                      <a:pt x="43" y="90"/>
                      <a:pt x="44" y="90"/>
                      <a:pt x="44" y="89"/>
                    </a:cubicBezTo>
                    <a:cubicBezTo>
                      <a:pt x="45" y="88"/>
                      <a:pt x="45" y="86"/>
                      <a:pt x="45" y="82"/>
                    </a:cubicBezTo>
                    <a:cubicBezTo>
                      <a:pt x="45" y="81"/>
                      <a:pt x="45" y="75"/>
                      <a:pt x="46" y="63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4"/>
                      <a:pt x="44" y="52"/>
                      <a:pt x="43" y="50"/>
                    </a:cubicBezTo>
                    <a:cubicBezTo>
                      <a:pt x="42" y="49"/>
                      <a:pt x="40" y="45"/>
                      <a:pt x="35" y="3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0"/>
                      <a:pt x="14" y="7"/>
                      <a:pt x="13" y="7"/>
                    </a:cubicBezTo>
                    <a:cubicBezTo>
                      <a:pt x="12" y="6"/>
                      <a:pt x="10" y="5"/>
                      <a:pt x="9" y="5"/>
                    </a:cubicBezTo>
                    <a:cubicBezTo>
                      <a:pt x="8" y="5"/>
                      <a:pt x="6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12" y="0"/>
                      <a:pt x="17" y="0"/>
                    </a:cubicBezTo>
                    <a:cubicBezTo>
                      <a:pt x="22" y="0"/>
                      <a:pt x="34" y="0"/>
                      <a:pt x="43" y="0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8" y="4"/>
                      <a:pt x="33" y="5"/>
                      <a:pt x="32" y="5"/>
                    </a:cubicBezTo>
                    <a:cubicBezTo>
                      <a:pt x="31" y="5"/>
                      <a:pt x="30" y="6"/>
                      <a:pt x="30" y="7"/>
                    </a:cubicBezTo>
                    <a:cubicBezTo>
                      <a:pt x="30" y="7"/>
                      <a:pt x="31" y="10"/>
                      <a:pt x="34" y="14"/>
                    </a:cubicBezTo>
                    <a:cubicBezTo>
                      <a:pt x="55" y="48"/>
                      <a:pt x="55" y="48"/>
                      <a:pt x="55" y="48"/>
                    </a:cubicBezTo>
                    <a:lnTo>
                      <a:pt x="77" y="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20" name="Freeform 19"/>
              <p:cNvSpPr>
                <a:spLocks noChangeAspect="1" noEditPoints="1"/>
              </p:cNvSpPr>
              <p:nvPr/>
            </p:nvSpPr>
            <p:spPr bwMode="auto">
              <a:xfrm>
                <a:off x="420688" y="6299200"/>
                <a:ext cx="85725" cy="80963"/>
              </a:xfrm>
              <a:custGeom>
                <a:avLst/>
                <a:gdLst>
                  <a:gd name="T0" fmla="*/ 19 w 106"/>
                  <a:gd name="T1" fmla="*/ 24 h 99"/>
                  <a:gd name="T2" fmla="*/ 31 w 106"/>
                  <a:gd name="T3" fmla="*/ 10 h 99"/>
                  <a:gd name="T4" fmla="*/ 51 w 106"/>
                  <a:gd name="T5" fmla="*/ 5 h 99"/>
                  <a:gd name="T6" fmla="*/ 66 w 106"/>
                  <a:gd name="T7" fmla="*/ 8 h 99"/>
                  <a:gd name="T8" fmla="*/ 76 w 106"/>
                  <a:gd name="T9" fmla="*/ 13 h 99"/>
                  <a:gd name="T10" fmla="*/ 84 w 106"/>
                  <a:gd name="T11" fmla="*/ 21 h 99"/>
                  <a:gd name="T12" fmla="*/ 88 w 106"/>
                  <a:gd name="T13" fmla="*/ 31 h 99"/>
                  <a:gd name="T14" fmla="*/ 91 w 106"/>
                  <a:gd name="T15" fmla="*/ 51 h 99"/>
                  <a:gd name="T16" fmla="*/ 87 w 106"/>
                  <a:gd name="T17" fmla="*/ 73 h 99"/>
                  <a:gd name="T18" fmla="*/ 75 w 106"/>
                  <a:gd name="T19" fmla="*/ 88 h 99"/>
                  <a:gd name="T20" fmla="*/ 55 w 106"/>
                  <a:gd name="T21" fmla="*/ 93 h 99"/>
                  <a:gd name="T22" fmla="*/ 40 w 106"/>
                  <a:gd name="T23" fmla="*/ 91 h 99"/>
                  <a:gd name="T24" fmla="*/ 28 w 106"/>
                  <a:gd name="T25" fmla="*/ 82 h 99"/>
                  <a:gd name="T26" fmla="*/ 19 w 106"/>
                  <a:gd name="T27" fmla="*/ 69 h 99"/>
                  <a:gd name="T28" fmla="*/ 16 w 106"/>
                  <a:gd name="T29" fmla="*/ 57 h 99"/>
                  <a:gd name="T30" fmla="*/ 14 w 106"/>
                  <a:gd name="T31" fmla="*/ 45 h 99"/>
                  <a:gd name="T32" fmla="*/ 19 w 106"/>
                  <a:gd name="T33" fmla="*/ 24 h 99"/>
                  <a:gd name="T34" fmla="*/ 3 w 106"/>
                  <a:gd name="T35" fmla="*/ 69 h 99"/>
                  <a:gd name="T36" fmla="*/ 13 w 106"/>
                  <a:gd name="T37" fmla="*/ 86 h 99"/>
                  <a:gd name="T38" fmla="*/ 29 w 106"/>
                  <a:gd name="T39" fmla="*/ 96 h 99"/>
                  <a:gd name="T40" fmla="*/ 50 w 106"/>
                  <a:gd name="T41" fmla="*/ 99 h 99"/>
                  <a:gd name="T42" fmla="*/ 90 w 106"/>
                  <a:gd name="T43" fmla="*/ 84 h 99"/>
                  <a:gd name="T44" fmla="*/ 106 w 106"/>
                  <a:gd name="T45" fmla="*/ 46 h 99"/>
                  <a:gd name="T46" fmla="*/ 105 w 106"/>
                  <a:gd name="T47" fmla="*/ 33 h 99"/>
                  <a:gd name="T48" fmla="*/ 101 w 106"/>
                  <a:gd name="T49" fmla="*/ 22 h 99"/>
                  <a:gd name="T50" fmla="*/ 91 w 106"/>
                  <a:gd name="T51" fmla="*/ 11 h 99"/>
                  <a:gd name="T52" fmla="*/ 75 w 106"/>
                  <a:gd name="T53" fmla="*/ 3 h 99"/>
                  <a:gd name="T54" fmla="*/ 54 w 106"/>
                  <a:gd name="T55" fmla="*/ 0 h 99"/>
                  <a:gd name="T56" fmla="*/ 32 w 106"/>
                  <a:gd name="T57" fmla="*/ 3 h 99"/>
                  <a:gd name="T58" fmla="*/ 14 w 106"/>
                  <a:gd name="T59" fmla="*/ 14 h 99"/>
                  <a:gd name="T60" fmla="*/ 3 w 106"/>
                  <a:gd name="T61" fmla="*/ 30 h 99"/>
                  <a:gd name="T62" fmla="*/ 0 w 106"/>
                  <a:gd name="T63" fmla="*/ 50 h 99"/>
                  <a:gd name="T64" fmla="*/ 3 w 106"/>
                  <a:gd name="T65" fmla="*/ 6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99">
                    <a:moveTo>
                      <a:pt x="19" y="24"/>
                    </a:moveTo>
                    <a:cubicBezTo>
                      <a:pt x="22" y="18"/>
                      <a:pt x="26" y="13"/>
                      <a:pt x="31" y="10"/>
                    </a:cubicBezTo>
                    <a:cubicBezTo>
                      <a:pt x="37" y="7"/>
                      <a:pt x="44" y="5"/>
                      <a:pt x="51" y="5"/>
                    </a:cubicBezTo>
                    <a:cubicBezTo>
                      <a:pt x="56" y="5"/>
                      <a:pt x="61" y="6"/>
                      <a:pt x="66" y="8"/>
                    </a:cubicBezTo>
                    <a:cubicBezTo>
                      <a:pt x="70" y="9"/>
                      <a:pt x="74" y="11"/>
                      <a:pt x="76" y="13"/>
                    </a:cubicBezTo>
                    <a:cubicBezTo>
                      <a:pt x="79" y="16"/>
                      <a:pt x="82" y="18"/>
                      <a:pt x="84" y="21"/>
                    </a:cubicBezTo>
                    <a:cubicBezTo>
                      <a:pt x="86" y="24"/>
                      <a:pt x="87" y="27"/>
                      <a:pt x="88" y="31"/>
                    </a:cubicBezTo>
                    <a:cubicBezTo>
                      <a:pt x="90" y="37"/>
                      <a:pt x="91" y="44"/>
                      <a:pt x="91" y="51"/>
                    </a:cubicBezTo>
                    <a:cubicBezTo>
                      <a:pt x="91" y="59"/>
                      <a:pt x="90" y="67"/>
                      <a:pt x="87" y="73"/>
                    </a:cubicBezTo>
                    <a:cubicBezTo>
                      <a:pt x="85" y="79"/>
                      <a:pt x="80" y="84"/>
                      <a:pt x="75" y="88"/>
                    </a:cubicBezTo>
                    <a:cubicBezTo>
                      <a:pt x="69" y="91"/>
                      <a:pt x="63" y="93"/>
                      <a:pt x="55" y="93"/>
                    </a:cubicBezTo>
                    <a:cubicBezTo>
                      <a:pt x="50" y="93"/>
                      <a:pt x="45" y="92"/>
                      <a:pt x="40" y="91"/>
                    </a:cubicBezTo>
                    <a:cubicBezTo>
                      <a:pt x="36" y="89"/>
                      <a:pt x="32" y="86"/>
                      <a:pt x="28" y="82"/>
                    </a:cubicBezTo>
                    <a:cubicBezTo>
                      <a:pt x="24" y="79"/>
                      <a:pt x="21" y="74"/>
                      <a:pt x="19" y="69"/>
                    </a:cubicBezTo>
                    <a:cubicBezTo>
                      <a:pt x="18" y="66"/>
                      <a:pt x="17" y="62"/>
                      <a:pt x="16" y="57"/>
                    </a:cubicBezTo>
                    <a:cubicBezTo>
                      <a:pt x="15" y="53"/>
                      <a:pt x="14" y="49"/>
                      <a:pt x="14" y="45"/>
                    </a:cubicBezTo>
                    <a:cubicBezTo>
                      <a:pt x="14" y="37"/>
                      <a:pt x="16" y="30"/>
                      <a:pt x="19" y="24"/>
                    </a:cubicBezTo>
                    <a:close/>
                    <a:moveTo>
                      <a:pt x="3" y="69"/>
                    </a:moveTo>
                    <a:cubicBezTo>
                      <a:pt x="5" y="76"/>
                      <a:pt x="9" y="81"/>
                      <a:pt x="13" y="86"/>
                    </a:cubicBezTo>
                    <a:cubicBezTo>
                      <a:pt x="18" y="90"/>
                      <a:pt x="23" y="94"/>
                      <a:pt x="29" y="96"/>
                    </a:cubicBezTo>
                    <a:cubicBezTo>
                      <a:pt x="36" y="98"/>
                      <a:pt x="43" y="99"/>
                      <a:pt x="50" y="99"/>
                    </a:cubicBezTo>
                    <a:cubicBezTo>
                      <a:pt x="66" y="99"/>
                      <a:pt x="80" y="94"/>
                      <a:pt x="90" y="84"/>
                    </a:cubicBezTo>
                    <a:cubicBezTo>
                      <a:pt x="101" y="74"/>
                      <a:pt x="106" y="62"/>
                      <a:pt x="106" y="46"/>
                    </a:cubicBezTo>
                    <a:cubicBezTo>
                      <a:pt x="106" y="42"/>
                      <a:pt x="106" y="37"/>
                      <a:pt x="105" y="33"/>
                    </a:cubicBezTo>
                    <a:cubicBezTo>
                      <a:pt x="104" y="29"/>
                      <a:pt x="102" y="25"/>
                      <a:pt x="101" y="22"/>
                    </a:cubicBezTo>
                    <a:cubicBezTo>
                      <a:pt x="98" y="18"/>
                      <a:pt x="95" y="15"/>
                      <a:pt x="91" y="11"/>
                    </a:cubicBezTo>
                    <a:cubicBezTo>
                      <a:pt x="87" y="8"/>
                      <a:pt x="82" y="5"/>
                      <a:pt x="75" y="3"/>
                    </a:cubicBezTo>
                    <a:cubicBezTo>
                      <a:pt x="69" y="1"/>
                      <a:pt x="62" y="0"/>
                      <a:pt x="54" y="0"/>
                    </a:cubicBezTo>
                    <a:cubicBezTo>
                      <a:pt x="46" y="0"/>
                      <a:pt x="38" y="1"/>
                      <a:pt x="32" y="3"/>
                    </a:cubicBezTo>
                    <a:cubicBezTo>
                      <a:pt x="25" y="6"/>
                      <a:pt x="19" y="9"/>
                      <a:pt x="14" y="14"/>
                    </a:cubicBezTo>
                    <a:cubicBezTo>
                      <a:pt x="9" y="19"/>
                      <a:pt x="5" y="24"/>
                      <a:pt x="3" y="30"/>
                    </a:cubicBezTo>
                    <a:cubicBezTo>
                      <a:pt x="1" y="36"/>
                      <a:pt x="0" y="43"/>
                      <a:pt x="0" y="50"/>
                    </a:cubicBezTo>
                    <a:cubicBezTo>
                      <a:pt x="0" y="56"/>
                      <a:pt x="1" y="63"/>
                      <a:pt x="3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</p:grpSp>
      <p:pic>
        <p:nvPicPr>
          <p:cNvPr id="21" name="Picture 2" descr="http://intranet.mayo.edu/charlie/center-individualized-medicine/files/2011/12/523x215-MC-CIM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19" y="3070"/>
            <a:ext cx="1946288" cy="6928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6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18366"/>
            <a:ext cx="9144000" cy="2844320"/>
          </a:xfrm>
          <a:prstGeom prst="rect">
            <a:avLst/>
          </a:prstGeom>
          <a:gradFill>
            <a:gsLst>
              <a:gs pos="89000">
                <a:schemeClr val="bg1"/>
              </a:gs>
              <a:gs pos="0">
                <a:schemeClr val="tx2">
                  <a:lumMod val="60000"/>
                  <a:lumOff val="40000"/>
                </a:schemeClr>
              </a:gs>
              <a:gs pos="52000">
                <a:schemeClr val="bg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711325"/>
            <a:ext cx="5257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Confounding variable correction and outlier expression analysis</a:t>
            </a:r>
          </a:p>
        </p:txBody>
      </p:sp>
      <p:pic>
        <p:nvPicPr>
          <p:cNvPr id="7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19050"/>
            <a:ext cx="410023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0"/>
          <p:cNvGrpSpPr>
            <a:grpSpLocks noChangeAspect="1"/>
          </p:cNvGrpSpPr>
          <p:nvPr/>
        </p:nvGrpSpPr>
        <p:grpSpPr bwMode="auto">
          <a:xfrm>
            <a:off x="76200" y="57154"/>
            <a:ext cx="884555" cy="965676"/>
            <a:chOff x="3293" y="737"/>
            <a:chExt cx="796" cy="867"/>
          </a:xfrm>
          <a:solidFill>
            <a:schemeClr val="tx1"/>
          </a:solidFill>
        </p:grpSpPr>
        <p:sp>
          <p:nvSpPr>
            <p:cNvPr id="9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7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9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20" name="Subtitle 2"/>
          <p:cNvSpPr txBox="1">
            <a:spLocks/>
          </p:cNvSpPr>
          <p:nvPr/>
        </p:nvSpPr>
        <p:spPr>
          <a:xfrm>
            <a:off x="31750" y="409575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Eric Klee, PhD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6630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95250"/>
            <a:ext cx="60960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RNA-seq Expression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06" y="971550"/>
            <a:ext cx="8687294" cy="4038600"/>
          </a:xfrm>
        </p:spPr>
        <p:txBody>
          <a:bodyPr>
            <a:normAutofit/>
          </a:bodyPr>
          <a:lstStyle/>
          <a:p>
            <a:r>
              <a:rPr lang="en-US" sz="2400" dirty="0"/>
              <a:t>RNA extracted from the cells and sequenced</a:t>
            </a:r>
          </a:p>
          <a:p>
            <a:r>
              <a:rPr lang="en-US" sz="2400" dirty="0"/>
              <a:t>Each sequencing read can be mapped (not always uniquely) to a given transcript/gene</a:t>
            </a:r>
          </a:p>
          <a:p>
            <a:r>
              <a:rPr lang="en-US" sz="2400" dirty="0"/>
              <a:t>We extract counts of reads coming from each gene</a:t>
            </a:r>
          </a:p>
          <a:p>
            <a:r>
              <a:rPr lang="en-US" sz="2400" dirty="0"/>
              <a:t>Counts need context and are not useful in isolation</a:t>
            </a:r>
          </a:p>
          <a:p>
            <a:pPr lvl="1"/>
            <a:r>
              <a:rPr lang="en-US" sz="2400" dirty="0"/>
              <a:t>Long genes have more RNA-bases per transcript expressed</a:t>
            </a:r>
          </a:p>
          <a:p>
            <a:pPr lvl="1"/>
            <a:r>
              <a:rPr lang="en-US" sz="2400" dirty="0"/>
              <a:t>Samples sequenced to higher depths will have more total counts for technical and not biological reasons</a:t>
            </a:r>
          </a:p>
          <a:p>
            <a:r>
              <a:rPr lang="en-US" sz="2400" dirty="0"/>
              <a:t>Models for RNA counts need to account for both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2DBCCD-F3AF-514C-BD04-0D8F3278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Over-simplified view: just use TPM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485901"/>
            <a:ext cx="5869781" cy="2726366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E69DE5-E9DC-E648-B84A-1F8E9B99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6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First normalize by gene length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7" y="1028700"/>
            <a:ext cx="5711708" cy="360045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98C660-2A4D-7048-8D6F-21AC8563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Now normalize by sequencing depth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51451"/>
            <a:ext cx="5029200" cy="4170557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7BA265-CB36-8D4D-98EC-7BABBCAE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Build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06" y="895350"/>
            <a:ext cx="8687294" cy="4114800"/>
          </a:xfrm>
        </p:spPr>
        <p:txBody>
          <a:bodyPr>
            <a:normAutofit/>
          </a:bodyPr>
          <a:lstStyle/>
          <a:p>
            <a:r>
              <a:rPr lang="en-US" sz="2400" dirty="0"/>
              <a:t>Use a Gaussian distribution as before, but now using TPMs that are comparable across genes and samples</a:t>
            </a:r>
          </a:p>
          <a:p>
            <a:r>
              <a:rPr lang="en-US" sz="2400" dirty="0"/>
              <a:t>Most sophisticated RNA-seq analysis avoid this route and model the counts directly (often with negative binomial distribution) while accounting for gene length and sequencing depth but idea is similar </a:t>
            </a:r>
          </a:p>
          <a:p>
            <a:r>
              <a:rPr lang="en-US" sz="2400" dirty="0"/>
              <a:t>Once you model your “normal” cohort, just do outlier detection via p-values as before</a:t>
            </a:r>
          </a:p>
          <a:p>
            <a:pPr lvl="1"/>
            <a:r>
              <a:rPr lang="en-US" sz="2400" dirty="0"/>
              <a:t>Trick in rare disease is to use patients as “normal” cohort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B1BC91-C419-4A40-8A5C-28EA6C42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Confounding variables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19150"/>
            <a:ext cx="8991600" cy="4191000"/>
          </a:xfrm>
        </p:spPr>
        <p:txBody>
          <a:bodyPr>
            <a:noAutofit/>
          </a:bodyPr>
          <a:lstStyle/>
          <a:p>
            <a:r>
              <a:rPr lang="en-US" sz="2400" dirty="0"/>
              <a:t>Variables that are not of interest that affect your variable of interest</a:t>
            </a:r>
          </a:p>
          <a:p>
            <a:pPr lvl="1"/>
            <a:r>
              <a:rPr lang="en-US" sz="2400" dirty="0"/>
              <a:t>sex, age, smoking status, technical artifacts, cell admixture in whole blood,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If your “normal” population was mostly males and you measured an average female’s height you might incorrectly label them an outlier</a:t>
            </a:r>
          </a:p>
          <a:p>
            <a:r>
              <a:rPr lang="en-US" sz="2400" dirty="0"/>
              <a:t>One option is directly accounting for them as we did with sex in heights (e.g., PEER package)</a:t>
            </a:r>
          </a:p>
          <a:p>
            <a:pPr lvl="1"/>
            <a:r>
              <a:rPr lang="en-US" sz="2400" dirty="0"/>
              <a:t>Pros: intuitive model we control and interpret</a:t>
            </a:r>
          </a:p>
          <a:p>
            <a:pPr lvl="1"/>
            <a:r>
              <a:rPr lang="en-US" sz="2400" dirty="0"/>
              <a:t>Cons: requires much more data, and corresponding meta data (i.e., sex labels)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BA99BD-10D6-2C41-926A-999F4601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7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013448" cy="666750"/>
          </a:xfrm>
        </p:spPr>
        <p:txBody>
          <a:bodyPr>
            <a:normAutofit/>
          </a:bodyPr>
          <a:lstStyle/>
          <a:p>
            <a:r>
              <a:rPr lang="en-US" sz="3200" dirty="0"/>
              <a:t>Autoencoder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450" y="742950"/>
            <a:ext cx="401955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“Black box” finds relationships between samples and corrects for them automatically</a:t>
            </a:r>
          </a:p>
          <a:p>
            <a:r>
              <a:rPr lang="en-US" sz="2400" dirty="0"/>
              <a:t>Pros: no meta data needed, less samples needed, accounts for hidden confounders</a:t>
            </a:r>
          </a:p>
          <a:p>
            <a:r>
              <a:rPr lang="en-US" sz="2400" dirty="0"/>
              <a:t>Cons: not easily interpretable output…need to “trust” the black-box</a:t>
            </a:r>
          </a:p>
          <a:p>
            <a:pPr lvl="1"/>
            <a:endParaRPr lang="en-US" sz="24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8" y="1149311"/>
            <a:ext cx="4667054" cy="2413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9B30D6-046D-1344-886C-08573438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86" y="1123950"/>
            <a:ext cx="4845964" cy="27432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B76BB8-94C0-9C40-ACDD-63177C81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95250"/>
            <a:ext cx="83820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PCA (autoencoder initialization, W</a:t>
            </a:r>
            <a:r>
              <a:rPr lang="en-US" sz="3200" baseline="30000" dirty="0"/>
              <a:t>e</a:t>
            </a:r>
            <a:r>
              <a:rPr lang="en-US" sz="3200" dirty="0"/>
              <a:t>=</a:t>
            </a:r>
            <a:r>
              <a:rPr lang="en-US" sz="3200" dirty="0" err="1"/>
              <a:t>W</a:t>
            </a:r>
            <a:r>
              <a:rPr lang="en-US" sz="3200" baseline="30000" dirty="0" err="1"/>
              <a:t>d</a:t>
            </a:r>
            <a:r>
              <a:rPr lang="en-US" sz="32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" y="1200150"/>
            <a:ext cx="8840699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1BE07-214A-D345-BF57-3A62B1D3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81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Outlier 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06" y="762000"/>
            <a:ext cx="8687294" cy="4248150"/>
          </a:xfrm>
        </p:spPr>
        <p:txBody>
          <a:bodyPr>
            <a:normAutofit/>
          </a:bodyPr>
          <a:lstStyle/>
          <a:p>
            <a:r>
              <a:rPr lang="en-US" sz="2400" dirty="0"/>
              <a:t>9 year old male, non-consanguineous family</a:t>
            </a:r>
          </a:p>
          <a:p>
            <a:r>
              <a:rPr lang="en-US" sz="2400" dirty="0"/>
              <a:t>Mild global developmental delay </a:t>
            </a:r>
          </a:p>
          <a:p>
            <a:r>
              <a:rPr lang="en-US" sz="2400" dirty="0"/>
              <a:t>General Convulsive Intractable Epilepsy</a:t>
            </a:r>
          </a:p>
          <a:p>
            <a:r>
              <a:rPr lang="en-US" sz="2400" dirty="0"/>
              <a:t>Nevus sebaceous</a:t>
            </a:r>
          </a:p>
          <a:p>
            <a:r>
              <a:rPr lang="en-US" sz="2400" dirty="0"/>
              <a:t>Constipation due to colonic </a:t>
            </a:r>
            <a:r>
              <a:rPr lang="en-US" sz="2400" dirty="0" err="1"/>
              <a:t>dysmotility</a:t>
            </a:r>
            <a:endParaRPr lang="en-US" sz="2400" dirty="0"/>
          </a:p>
          <a:p>
            <a:r>
              <a:rPr lang="en-US" sz="2400" dirty="0"/>
              <a:t>Outside diagnosis of mitochondrial disorder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A1F7CA-E364-7243-91BA-0181C9FB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78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6477000" cy="666750"/>
          </a:xfrm>
        </p:spPr>
        <p:txBody>
          <a:bodyPr>
            <a:normAutofit/>
          </a:bodyPr>
          <a:lstStyle/>
          <a:p>
            <a:r>
              <a:rPr lang="en-US" sz="3200" dirty="0"/>
              <a:t>Outlier-centric View</a:t>
            </a:r>
          </a:p>
        </p:txBody>
      </p:sp>
      <p:pic>
        <p:nvPicPr>
          <p:cNvPr id="4" name="Content Placeholder 3" descr="Microsoft Excel - CombinedGeneSummary_SL2-426.xls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2" b="-1"/>
          <a:stretch/>
        </p:blipFill>
        <p:spPr>
          <a:xfrm>
            <a:off x="293726" y="666750"/>
            <a:ext cx="8556547" cy="447675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E46951-9C78-9D47-AFF0-8F5A8F7B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2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06" y="895350"/>
            <a:ext cx="8687294" cy="4114800"/>
          </a:xfrm>
        </p:spPr>
        <p:txBody>
          <a:bodyPr>
            <a:normAutofit fontScale="92500"/>
          </a:bodyPr>
          <a:lstStyle/>
          <a:p>
            <a:r>
              <a:rPr lang="en-US" dirty="0"/>
              <a:t>Introduction to confounding variables in RNA data</a:t>
            </a:r>
          </a:p>
          <a:p>
            <a:r>
              <a:rPr lang="en-US" dirty="0"/>
              <a:t>Concepts of differential expression vs outlier detection</a:t>
            </a:r>
          </a:p>
          <a:p>
            <a:r>
              <a:rPr lang="en-US" dirty="0"/>
              <a:t>Software solutions overview and challenges</a:t>
            </a:r>
          </a:p>
          <a:p>
            <a:r>
              <a:rPr lang="en-US" dirty="0"/>
              <a:t>Machine learning-based correction of confounding variables</a:t>
            </a:r>
          </a:p>
          <a:p>
            <a:r>
              <a:rPr lang="en-US" dirty="0"/>
              <a:t>Outlier gene expression detection and utility in rare genetic disease studies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5C1EFF-945E-EA41-A38A-00DE9876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1FED6F-21ED-D84B-BE6F-451345633AC3}"/>
              </a:ext>
            </a:extLst>
          </p:cNvPr>
          <p:cNvGrpSpPr/>
          <p:nvPr/>
        </p:nvGrpSpPr>
        <p:grpSpPr>
          <a:xfrm>
            <a:off x="-247" y="767715"/>
            <a:ext cx="9144000" cy="4023360"/>
            <a:chOff x="-247" y="767715"/>
            <a:chExt cx="9144000" cy="4023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8ADD70-7D93-D148-B6D4-0C85F721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7" y="767715"/>
              <a:ext cx="9144000" cy="4023360"/>
            </a:xfrm>
            <a:prstGeom prst="rect">
              <a:avLst/>
            </a:prstGeom>
          </p:spPr>
        </p:pic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871172CA-82A3-0C4F-9FEE-F7F585BCFAE6}"/>
                </a:ext>
              </a:extLst>
            </p:cNvPr>
            <p:cNvSpPr/>
            <p:nvPr/>
          </p:nvSpPr>
          <p:spPr>
            <a:xfrm>
              <a:off x="0" y="1728788"/>
              <a:ext cx="533894" cy="2209800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666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09980"/>
            <a:ext cx="2899758" cy="2290420"/>
          </a:xfrm>
        </p:spPr>
        <p:txBody>
          <a:bodyPr>
            <a:normAutofit/>
          </a:bodyPr>
          <a:lstStyle/>
          <a:p>
            <a:r>
              <a:rPr lang="en-US" sz="3200" dirty="0"/>
              <a:t>Outlier-centric View (top hit)</a:t>
            </a:r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32" y="451532"/>
            <a:ext cx="5374316" cy="4686300"/>
          </a:xfrm>
        </p:spPr>
      </p:pic>
      <p:sp>
        <p:nvSpPr>
          <p:cNvPr id="3" name="Rectangle 2"/>
          <p:cNvSpPr/>
          <p:nvPr/>
        </p:nvSpPr>
        <p:spPr>
          <a:xfrm>
            <a:off x="3733800" y="402300"/>
            <a:ext cx="2343150" cy="22860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3747750" y="895050"/>
            <a:ext cx="2343150" cy="34290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3747750" y="2743200"/>
            <a:ext cx="2343150" cy="22860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733800" y="3200400"/>
            <a:ext cx="2343150" cy="22860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3733800" y="4612950"/>
            <a:ext cx="2343150" cy="22860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6859950" y="2286000"/>
            <a:ext cx="2343150" cy="40005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811AC1A-21BE-5C44-A48F-CE5687BD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49488"/>
            <a:ext cx="5870448" cy="1028700"/>
          </a:xfrm>
        </p:spPr>
        <p:txBody>
          <a:bodyPr>
            <a:normAutofit/>
          </a:bodyPr>
          <a:lstStyle/>
          <a:p>
            <a:r>
              <a:rPr lang="en-US" sz="3200" dirty="0"/>
              <a:t>Variant-centric View</a:t>
            </a: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914400"/>
            <a:ext cx="6746981" cy="4171950"/>
          </a:xfrm>
        </p:spPr>
      </p:pic>
      <p:sp>
        <p:nvSpPr>
          <p:cNvPr id="4" name="Rectangle 3"/>
          <p:cNvSpPr/>
          <p:nvPr/>
        </p:nvSpPr>
        <p:spPr>
          <a:xfrm>
            <a:off x="1162350" y="971100"/>
            <a:ext cx="1600200" cy="971550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136150" y="3513150"/>
            <a:ext cx="400050" cy="102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198700" y="3483794"/>
            <a:ext cx="30489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4/7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2350" y="3483794"/>
            <a:ext cx="1600200" cy="183924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6229350" y="879138"/>
            <a:ext cx="1714500" cy="1406862"/>
          </a:xfrm>
          <a:prstGeom prst="rect">
            <a:avLst/>
          </a:prstGeom>
          <a:noFill/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629519-D55C-2C46-A914-744F4DCA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6897624" cy="685800"/>
          </a:xfrm>
        </p:spPr>
        <p:txBody>
          <a:bodyPr>
            <a:normAutofit/>
          </a:bodyPr>
          <a:lstStyle/>
          <a:p>
            <a:r>
              <a:rPr lang="en-US" sz="3200" dirty="0"/>
              <a:t>Case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00100"/>
            <a:ext cx="4152900" cy="4133850"/>
          </a:xfrm>
        </p:spPr>
        <p:txBody>
          <a:bodyPr>
            <a:normAutofit/>
          </a:bodyPr>
          <a:lstStyle/>
          <a:p>
            <a:r>
              <a:rPr lang="en-US" sz="2400" dirty="0"/>
              <a:t>OUTRIDER:</a:t>
            </a:r>
          </a:p>
          <a:p>
            <a:pPr lvl="1"/>
            <a:r>
              <a:rPr lang="en-US" sz="2000" dirty="0"/>
              <a:t>p-value = 1E-7</a:t>
            </a:r>
          </a:p>
          <a:p>
            <a:pPr lvl="1"/>
            <a:r>
              <a:rPr lang="en-US" sz="2000" dirty="0" err="1"/>
              <a:t>zScore</a:t>
            </a:r>
            <a:r>
              <a:rPr lang="en-US" sz="2000" dirty="0"/>
              <a:t> = -5.4</a:t>
            </a:r>
          </a:p>
          <a:p>
            <a:pPr lvl="1"/>
            <a:r>
              <a:rPr lang="en-US" sz="2000" dirty="0"/>
              <a:t>l2fc = -0.69</a:t>
            </a:r>
          </a:p>
          <a:p>
            <a:r>
              <a:rPr lang="en-US" sz="2400" dirty="0"/>
              <a:t>Gene’s top CADD variant is case solving variant </a:t>
            </a:r>
          </a:p>
          <a:p>
            <a:r>
              <a:rPr lang="en-US" sz="2400" dirty="0"/>
              <a:t>Nonsense variant p.Glu61*, consistent with the near complete allelic loss of expression</a:t>
            </a:r>
          </a:p>
        </p:txBody>
      </p:sp>
      <p:pic>
        <p:nvPicPr>
          <p:cNvPr id="1026" name="Picture 2" descr="C:\Users\m191034\Desktop\OUTRIDER\CSNK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08585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6B7B40-2AE1-F54B-894C-A339A103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5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C1E25-CCF3-AD4A-977A-DFBAD84D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0ADB8-CE0A-F54E-89B7-8CA965F09F5D}"/>
              </a:ext>
            </a:extLst>
          </p:cNvPr>
          <p:cNvSpPr txBox="1"/>
          <p:nvPr/>
        </p:nvSpPr>
        <p:spPr>
          <a:xfrm>
            <a:off x="5334000" y="432435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Slides curtesy of Garrett Jenkinson</a:t>
            </a:r>
          </a:p>
        </p:txBody>
      </p:sp>
    </p:spTree>
    <p:extLst>
      <p:ext uri="{BB962C8B-B14F-4D97-AF65-F5344CB8AC3E}">
        <p14:creationId xmlns:p14="http://schemas.microsoft.com/office/powerpoint/2010/main" val="141248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0D12-1010-6B47-8CEE-FBFC8E01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600" y="-95250"/>
            <a:ext cx="6934200" cy="857250"/>
          </a:xfrm>
        </p:spPr>
        <p:txBody>
          <a:bodyPr/>
          <a:lstStyle/>
          <a:p>
            <a:r>
              <a:rPr lang="en-US" dirty="0"/>
              <a:t>OUTRIDER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E84-0B7F-6748-8EAF-29CD6730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37A3A-443B-FC46-B7EE-F5C16FA51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66725"/>
            <a:ext cx="4394200" cy="453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94AE6-7D8C-8344-BF68-4B4FDD93C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35025"/>
            <a:ext cx="43561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5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49623-6616-F343-9FE2-BB431869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6F944-3B70-574D-ABFB-831864AA0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ADD54-3D31-364B-B401-73485DD2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EA64F-4E24-EA4C-968C-F1701F08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21" y="0"/>
            <a:ext cx="61057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13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5214-9F34-D748-B222-19A4F0F7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070E4-7D7B-8D40-A2FF-BC9FDD273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9BFA0-0A05-3C45-9D7D-473D4DF2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E8DA2-9F19-D64F-B307-7D501701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61338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Confounding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7740"/>
            <a:ext cx="4419601" cy="4114800"/>
          </a:xfrm>
        </p:spPr>
        <p:txBody>
          <a:bodyPr>
            <a:normAutofit/>
          </a:bodyPr>
          <a:lstStyle/>
          <a:p>
            <a:r>
              <a:rPr lang="en-US" sz="2400" dirty="0"/>
              <a:t>We sample a population many times and find the following data</a:t>
            </a:r>
          </a:p>
          <a:p>
            <a:r>
              <a:rPr lang="en-US" sz="2400" dirty="0"/>
              <a:t>A 5’ tall man is unusually short, but if we did not factor in sex then we would not see 5’ tall adult as an outlier</a:t>
            </a:r>
          </a:p>
          <a:p>
            <a:r>
              <a:rPr lang="en-US" sz="2400" dirty="0"/>
              <a:t>A 5’ male peds patient not an </a:t>
            </a:r>
            <a:br>
              <a:rPr lang="en-US" sz="2400" dirty="0"/>
            </a:br>
            <a:r>
              <a:rPr lang="en-US" sz="2400" dirty="0"/>
              <a:t>outlier so age also confounder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294414"/>
            <a:ext cx="4343400" cy="298038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16353-8707-BF46-87B7-533D6678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mage result for Yao Ming 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1499"/>
            <a:ext cx="5086350" cy="50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Yao Ming 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63" y="120187"/>
            <a:ext cx="5272487" cy="485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B0E04C-A93A-6F45-9E21-B7A8E90E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4193"/>
            <a:ext cx="4801094" cy="4176432"/>
          </a:xfrm>
        </p:spPr>
        <p:txBody>
          <a:bodyPr>
            <a:normAutofit/>
          </a:bodyPr>
          <a:lstStyle/>
          <a:p>
            <a:r>
              <a:rPr lang="en-US" sz="2400" dirty="0"/>
              <a:t>Yao Ming is a male with 90” height</a:t>
            </a:r>
          </a:p>
          <a:p>
            <a:r>
              <a:rPr lang="en-US" sz="2400" dirty="0"/>
              <a:t>Outlier detection has the goal of </a:t>
            </a:r>
            <a:br>
              <a:rPr lang="en-US" sz="2400" dirty="0"/>
            </a:br>
            <a:r>
              <a:rPr lang="en-US" sz="2400" dirty="0"/>
              <a:t>seeing this example and flagging it as an outlier or anomaly since </a:t>
            </a:r>
            <a:r>
              <a:rPr lang="en-US" sz="2400" i="1" dirty="0"/>
              <a:t>it is unlikely</a:t>
            </a:r>
            <a:r>
              <a:rPr lang="en-US" sz="2400" dirty="0"/>
              <a:t> within the population</a:t>
            </a:r>
          </a:p>
          <a:p>
            <a:r>
              <a:rPr lang="en-US" sz="2400" dirty="0"/>
              <a:t>There are many methods for quantitatively deciding what is “unlikely” but we will discuss the broad class of methods based on statistical hypothesis tests/p-values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4155"/>
            <a:ext cx="4038600" cy="277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CF7E45-C802-B949-BF11-42D9C58C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Statistical testing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06" y="762000"/>
            <a:ext cx="8687294" cy="4248150"/>
          </a:xfrm>
        </p:spPr>
        <p:txBody>
          <a:bodyPr>
            <a:normAutofit/>
          </a:bodyPr>
          <a:lstStyle/>
          <a:p>
            <a:r>
              <a:rPr lang="en-US" sz="2400" dirty="0"/>
              <a:t>First define a model, for example a separate bell curve for men and women</a:t>
            </a:r>
          </a:p>
          <a:p>
            <a:r>
              <a:rPr lang="en-US" sz="2400" dirty="0"/>
              <a:t>Collect “normal” data and fit models to the data</a:t>
            </a:r>
          </a:p>
          <a:p>
            <a:pPr lvl="1"/>
            <a:r>
              <a:rPr lang="en-US" sz="2400" dirty="0"/>
              <a:t>“normal” depends on scientific question; e.g., outlier in NBA versus general population</a:t>
            </a:r>
          </a:p>
          <a:p>
            <a:r>
              <a:rPr lang="en-US" sz="2400" dirty="0"/>
              <a:t>Calculate p-values</a:t>
            </a:r>
          </a:p>
          <a:p>
            <a:r>
              <a:rPr lang="en-US" sz="2400" dirty="0"/>
              <a:t>Conclude outlier when p-value </a:t>
            </a:r>
          </a:p>
          <a:p>
            <a:pPr marL="0" indent="0">
              <a:buNone/>
            </a:pPr>
            <a:r>
              <a:rPr lang="en-US" sz="2400" dirty="0"/>
              <a:t>    sufficiently small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4338" name="Picture 2" descr="https://www.usablestats.com/images/men_women_height_histo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19350"/>
            <a:ext cx="3200400" cy="213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83BCFD-024D-784C-B5A3-3C98F9F8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FD18-6208-9344-A649-8011A00A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Traditional RNA-</a:t>
            </a:r>
            <a:r>
              <a:rPr lang="en-US" sz="3200" dirty="0" err="1"/>
              <a:t>seq</a:t>
            </a:r>
            <a:r>
              <a:rPr lang="en-US" sz="3200" dirty="0"/>
              <a:t> differential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B4DB0-B8E4-D040-95F8-DC2B84E7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06" y="876300"/>
            <a:ext cx="8687294" cy="4133850"/>
          </a:xfrm>
        </p:spPr>
        <p:txBody>
          <a:bodyPr>
            <a:normAutofit/>
          </a:bodyPr>
          <a:lstStyle/>
          <a:p>
            <a:r>
              <a:rPr lang="en-US" sz="2400" dirty="0"/>
              <a:t>Rather than outlier detection, usually the statistical test is a group-wise comparison </a:t>
            </a:r>
          </a:p>
          <a:p>
            <a:pPr lvl="1"/>
            <a:r>
              <a:rPr lang="en-US" sz="2400" dirty="0"/>
              <a:t>Normal versus cancer expression</a:t>
            </a:r>
          </a:p>
          <a:p>
            <a:pPr lvl="1"/>
            <a:r>
              <a:rPr lang="en-US" sz="2400" dirty="0"/>
              <a:t>Lung versus brain expression</a:t>
            </a:r>
          </a:p>
          <a:p>
            <a:r>
              <a:rPr lang="en-US" sz="2400" dirty="0"/>
              <a:t>Requires “replicates” which don’t exist in rare/novel/undiagnosed disease</a:t>
            </a:r>
          </a:p>
          <a:p>
            <a:r>
              <a:rPr lang="en-US" sz="2400" dirty="0"/>
              <a:t>Not an individual-level prediction</a:t>
            </a:r>
          </a:p>
          <a:p>
            <a:r>
              <a:rPr lang="en-US" sz="2400" dirty="0"/>
              <a:t>This is more akin to determining that men are on average taller than women and the p-values are computed differently (e.g., t-test or linear models)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3FB37-409A-D341-8DE0-626AFA9B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880" y="742950"/>
            <a:ext cx="3750297" cy="440055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F5926-3853-6D4B-9A02-41F0DC01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400050"/>
            <a:ext cx="7812024" cy="1524000"/>
          </a:xfrm>
        </p:spPr>
        <p:txBody>
          <a:bodyPr>
            <a:normAutofit/>
          </a:bodyPr>
          <a:lstStyle/>
          <a:p>
            <a:r>
              <a:rPr lang="en-US" sz="3200" dirty="0"/>
              <a:t>Closer look at the p-values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23950"/>
            <a:ext cx="8382000" cy="3886200"/>
          </a:xfrm>
        </p:spPr>
        <p:txBody>
          <a:bodyPr>
            <a:normAutofit/>
          </a:bodyPr>
          <a:lstStyle/>
          <a:p>
            <a:r>
              <a:rPr lang="en-US" sz="1800" dirty="0"/>
              <a:t>Null:  Yao Ming’s 90 inch height was randomly selected from population of heights</a:t>
            </a:r>
          </a:p>
          <a:p>
            <a:r>
              <a:rPr lang="en-US" sz="1800" dirty="0"/>
              <a:t>Suppose we estimate from data the average male is 70 inches and the standard deviation is 4 inches</a:t>
            </a:r>
          </a:p>
          <a:p>
            <a:r>
              <a:rPr lang="en-US" sz="1800" dirty="0"/>
              <a:t>P-value for Yao Ming’s height asks: “what is the probability that someone 90 inches </a:t>
            </a:r>
            <a:r>
              <a:rPr lang="en-US" sz="1800" i="1" dirty="0"/>
              <a:t>or taller</a:t>
            </a:r>
            <a:r>
              <a:rPr lang="en-US" sz="1800" dirty="0"/>
              <a:t> is randomly selected from the population”</a:t>
            </a:r>
          </a:p>
          <a:p>
            <a:pPr lvl="1"/>
            <a:r>
              <a:rPr lang="en-US" sz="1800" dirty="0"/>
              <a:t>Here we can calculate this as: </a:t>
            </a:r>
            <a:br>
              <a:rPr lang="en-US" sz="1800" dirty="0"/>
            </a:br>
            <a:r>
              <a:rPr lang="en-US" sz="1800" dirty="0" err="1"/>
              <a:t>zscore</a:t>
            </a:r>
            <a:r>
              <a:rPr lang="en-US" sz="1800" dirty="0"/>
              <a:t> = (90-70)/4 = 5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p-value = 0.00001 </a:t>
            </a:r>
          </a:p>
          <a:p>
            <a:r>
              <a:rPr lang="en-US" sz="1800" dirty="0"/>
              <a:t>Interpretation: it is highly unlikely that I randomly selected Yao Ming by chance from the population of heights</a:t>
            </a:r>
          </a:p>
          <a:p>
            <a:pPr lvl="1"/>
            <a:r>
              <a:rPr lang="en-US" sz="1800" dirty="0"/>
              <a:t>This is true. I specifically chose him due to his notoriously large height, and so outlier analysis has correctly identified an anomaly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C1EA-2005-324D-B643-709EF880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Not all distributions are Gaussian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7" y="820988"/>
            <a:ext cx="6831563" cy="4114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aforementioned procedure is general, but a good model should match the data generation process</a:t>
            </a:r>
          </a:p>
          <a:p>
            <a:r>
              <a:rPr lang="en-US" sz="2400" dirty="0"/>
              <a:t>Normal distribution is good for heights but not the below graph</a:t>
            </a:r>
          </a:p>
          <a:p>
            <a:pPr lvl="1"/>
            <a:r>
              <a:rPr lang="en-US" sz="2400" dirty="0"/>
              <a:t>Note in the case of heights the situation was actually similar if we didn’t account for sex</a:t>
            </a:r>
          </a:p>
          <a:p>
            <a:pPr lvl="1"/>
            <a:r>
              <a:rPr lang="en-US" sz="2400" dirty="0"/>
              <a:t>Height only looked Gaussian for each sex separately</a:t>
            </a:r>
          </a:p>
          <a:p>
            <a:r>
              <a:rPr lang="en-US" sz="2400" dirty="0"/>
              <a:t>Z-scores sometimes used instead of p-value; incorrect unless Gaussian</a:t>
            </a:r>
          </a:p>
        </p:txBody>
      </p:sp>
      <p:pic>
        <p:nvPicPr>
          <p:cNvPr id="15362" name="Picture 2" descr="http://www.statit.com/images/bimodal_histogr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08" y="2949338"/>
            <a:ext cx="2057400" cy="18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F68667-4184-A445-9971-F6E168D6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1DA5A-65A4-4FD5-A65B-A00BBACD586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8A1C92-1A2B-4D49-840B-8ADF0D8B9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10630"/>
          <a:stretch/>
        </p:blipFill>
        <p:spPr bwMode="auto">
          <a:xfrm>
            <a:off x="6934199" y="934032"/>
            <a:ext cx="2057399" cy="19443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0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35173</TotalTime>
  <Words>964</Words>
  <Application>Microsoft Office PowerPoint</Application>
  <PresentationFormat>On-screen Show (16:9)</PresentationFormat>
  <Paragraphs>140</Paragraphs>
  <Slides>26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ＭＳ Ｐゴシック</vt:lpstr>
      <vt:lpstr>Wingdings</vt:lpstr>
      <vt:lpstr>Gill Sans MT</vt:lpstr>
      <vt:lpstr>Arial</vt:lpstr>
      <vt:lpstr>Office Theme</vt:lpstr>
      <vt:lpstr>PowerPoint Presentation</vt:lpstr>
      <vt:lpstr>Outline</vt:lpstr>
      <vt:lpstr>Confounding variables</vt:lpstr>
      <vt:lpstr>PowerPoint Presentation</vt:lpstr>
      <vt:lpstr>PowerPoint Presentation</vt:lpstr>
      <vt:lpstr>Statistical testing approach</vt:lpstr>
      <vt:lpstr>Traditional RNA-seq differential analysis</vt:lpstr>
      <vt:lpstr>Closer look at the p-values</vt:lpstr>
      <vt:lpstr>Not all distributions are Gaussian</vt:lpstr>
      <vt:lpstr>RNA-seq Expression</vt:lpstr>
      <vt:lpstr>Over-simplified view: just use TPM</vt:lpstr>
      <vt:lpstr>First normalize by gene length</vt:lpstr>
      <vt:lpstr>Now normalize by sequencing depth</vt:lpstr>
      <vt:lpstr>Build model</vt:lpstr>
      <vt:lpstr>Confounding variables revisited</vt:lpstr>
      <vt:lpstr>Autoencoder</vt:lpstr>
      <vt:lpstr>PCA (autoencoder initialization, We=Wd)</vt:lpstr>
      <vt:lpstr>Outlier Case study</vt:lpstr>
      <vt:lpstr>Outlier-centric View</vt:lpstr>
      <vt:lpstr>Outlier-centric View (top hit)</vt:lpstr>
      <vt:lpstr>Variant-centric View</vt:lpstr>
      <vt:lpstr>Case summary</vt:lpstr>
      <vt:lpstr>Questions?</vt:lpstr>
      <vt:lpstr>OUTRIDER</vt:lpstr>
      <vt:lpstr>PowerPoint Presentation</vt:lpstr>
      <vt:lpstr>PowerPoint Presentation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R Oliver</dc:creator>
  <cp:lastModifiedBy>Carson, Lea Ann</cp:lastModifiedBy>
  <cp:revision>241</cp:revision>
  <dcterms:created xsi:type="dcterms:W3CDTF">2019-02-15T20:48:16Z</dcterms:created>
  <dcterms:modified xsi:type="dcterms:W3CDTF">2021-06-15T13:26:51Z</dcterms:modified>
</cp:coreProperties>
</file>