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6"/>
  </p:notesMasterIdLst>
  <p:sldIdLst>
    <p:sldId id="257" r:id="rId2"/>
    <p:sldId id="951" r:id="rId3"/>
    <p:sldId id="977" r:id="rId4"/>
    <p:sldId id="952" r:id="rId5"/>
    <p:sldId id="879" r:id="rId6"/>
    <p:sldId id="953" r:id="rId7"/>
    <p:sldId id="406" r:id="rId8"/>
    <p:sldId id="503" r:id="rId9"/>
    <p:sldId id="933" r:id="rId10"/>
    <p:sldId id="945" r:id="rId11"/>
    <p:sldId id="946" r:id="rId12"/>
    <p:sldId id="948" r:id="rId13"/>
    <p:sldId id="949" r:id="rId14"/>
    <p:sldId id="973" r:id="rId15"/>
    <p:sldId id="512" r:id="rId16"/>
    <p:sldId id="974" r:id="rId17"/>
    <p:sldId id="514" r:id="rId18"/>
    <p:sldId id="300" r:id="rId19"/>
    <p:sldId id="302" r:id="rId20"/>
    <p:sldId id="944" r:id="rId21"/>
    <p:sldId id="260" r:id="rId22"/>
    <p:sldId id="264" r:id="rId23"/>
    <p:sldId id="975" r:id="rId24"/>
    <p:sldId id="9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48"/>
    <p:restoredTop sz="94682"/>
  </p:normalViewPr>
  <p:slideViewPr>
    <p:cSldViewPr snapToGrid="0" snapToObjects="1">
      <p:cViewPr varScale="1">
        <p:scale>
          <a:sx n="110" d="100"/>
          <a:sy n="110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472FC8-0C62-435B-9A95-E853240F0C63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622CF97-85F9-48C9-B950-6F62E64F5BD2}">
      <dgm:prSet/>
      <dgm:spPr/>
      <dgm:t>
        <a:bodyPr/>
        <a:lstStyle/>
        <a:p>
          <a:r>
            <a:rPr lang="en-US"/>
            <a:t>Adult-onset hepatomegaly</a:t>
          </a:r>
        </a:p>
      </dgm:t>
    </dgm:pt>
    <dgm:pt modelId="{3CF1ADDD-E190-4E80-941A-D3223249EFC6}" type="parTrans" cxnId="{4FEE2500-C36D-4FEF-8A8A-BAA1988A88DE}">
      <dgm:prSet/>
      <dgm:spPr/>
      <dgm:t>
        <a:bodyPr/>
        <a:lstStyle/>
        <a:p>
          <a:endParaRPr lang="en-US"/>
        </a:p>
      </dgm:t>
    </dgm:pt>
    <dgm:pt modelId="{0059C912-3EAB-472A-89BE-430D12ED89FA}" type="sibTrans" cxnId="{4FEE2500-C36D-4FEF-8A8A-BAA1988A88DE}">
      <dgm:prSet/>
      <dgm:spPr/>
      <dgm:t>
        <a:bodyPr/>
        <a:lstStyle/>
        <a:p>
          <a:endParaRPr lang="en-US"/>
        </a:p>
      </dgm:t>
    </dgm:pt>
    <dgm:pt modelId="{1DCA0E8D-56C8-4457-9455-3B0A50F147E8}">
      <dgm:prSet/>
      <dgm:spPr/>
      <dgm:t>
        <a:bodyPr/>
        <a:lstStyle/>
        <a:p>
          <a:r>
            <a:rPr lang="en-US"/>
            <a:t>Hypertrophic cardiomyopathy </a:t>
          </a:r>
        </a:p>
      </dgm:t>
    </dgm:pt>
    <dgm:pt modelId="{75E35918-CE86-4668-9BEF-3587C2B49BB4}" type="parTrans" cxnId="{56AB6067-830D-4A92-9906-CF915485470E}">
      <dgm:prSet/>
      <dgm:spPr/>
      <dgm:t>
        <a:bodyPr/>
        <a:lstStyle/>
        <a:p>
          <a:endParaRPr lang="en-US"/>
        </a:p>
      </dgm:t>
    </dgm:pt>
    <dgm:pt modelId="{CEC3A133-2A56-4C07-9289-2B00B06A3AC2}" type="sibTrans" cxnId="{56AB6067-830D-4A92-9906-CF915485470E}">
      <dgm:prSet/>
      <dgm:spPr/>
      <dgm:t>
        <a:bodyPr/>
        <a:lstStyle/>
        <a:p>
          <a:endParaRPr lang="en-US"/>
        </a:p>
      </dgm:t>
    </dgm:pt>
    <dgm:pt modelId="{DA203508-9C92-40A3-AEE4-352E7C6926B9}">
      <dgm:prSet/>
      <dgm:spPr/>
      <dgm:t>
        <a:bodyPr/>
        <a:lstStyle/>
        <a:p>
          <a:r>
            <a:rPr lang="en-US" dirty="0"/>
            <a:t>Stroke (2014)</a:t>
          </a:r>
        </a:p>
      </dgm:t>
    </dgm:pt>
    <dgm:pt modelId="{7AF1CFB5-12A9-427C-927E-23F7441C4C5B}" type="parTrans" cxnId="{96CD0C77-324B-46C3-87B6-A9DF5221F62A}">
      <dgm:prSet/>
      <dgm:spPr/>
      <dgm:t>
        <a:bodyPr/>
        <a:lstStyle/>
        <a:p>
          <a:endParaRPr lang="en-US"/>
        </a:p>
      </dgm:t>
    </dgm:pt>
    <dgm:pt modelId="{5E93D9C0-3091-434B-9598-5E8304B2E727}" type="sibTrans" cxnId="{96CD0C77-324B-46C3-87B6-A9DF5221F62A}">
      <dgm:prSet/>
      <dgm:spPr/>
      <dgm:t>
        <a:bodyPr/>
        <a:lstStyle/>
        <a:p>
          <a:endParaRPr lang="en-US"/>
        </a:p>
      </dgm:t>
    </dgm:pt>
    <dgm:pt modelId="{54A116C2-D519-4196-B26C-75E22168CD51}">
      <dgm:prSet/>
      <dgm:spPr/>
      <dgm:t>
        <a:bodyPr/>
        <a:lstStyle/>
        <a:p>
          <a:r>
            <a:rPr lang="en-US"/>
            <a:t>A. Fib</a:t>
          </a:r>
        </a:p>
      </dgm:t>
    </dgm:pt>
    <dgm:pt modelId="{FB01A416-0A27-4988-AC5D-DC747C6E2D0F}" type="parTrans" cxnId="{1E62BE78-44F9-429E-B5B3-9CAD4A22502B}">
      <dgm:prSet/>
      <dgm:spPr/>
      <dgm:t>
        <a:bodyPr/>
        <a:lstStyle/>
        <a:p>
          <a:endParaRPr lang="en-US"/>
        </a:p>
      </dgm:t>
    </dgm:pt>
    <dgm:pt modelId="{95854CAC-E175-46B8-A2C6-080BE99BD6DD}" type="sibTrans" cxnId="{1E62BE78-44F9-429E-B5B3-9CAD4A22502B}">
      <dgm:prSet/>
      <dgm:spPr/>
      <dgm:t>
        <a:bodyPr/>
        <a:lstStyle/>
        <a:p>
          <a:endParaRPr lang="en-US"/>
        </a:p>
      </dgm:t>
    </dgm:pt>
    <dgm:pt modelId="{CDAF521B-3C76-4B97-A5F2-4FB60DAE70C1}">
      <dgm:prSet/>
      <dgm:spPr/>
      <dgm:t>
        <a:bodyPr/>
        <a:lstStyle/>
        <a:p>
          <a:r>
            <a:rPr lang="en-US"/>
            <a:t>Non-dysmorphic</a:t>
          </a:r>
        </a:p>
      </dgm:t>
    </dgm:pt>
    <dgm:pt modelId="{307ED844-4529-419E-BF39-F2F260B418D1}" type="parTrans" cxnId="{CBBD34B0-7940-43DA-A45A-564BD8BBA6E5}">
      <dgm:prSet/>
      <dgm:spPr/>
      <dgm:t>
        <a:bodyPr/>
        <a:lstStyle/>
        <a:p>
          <a:endParaRPr lang="en-US"/>
        </a:p>
      </dgm:t>
    </dgm:pt>
    <dgm:pt modelId="{EDA4498F-381F-4AA1-8C68-CF05FEF178F6}" type="sibTrans" cxnId="{CBBD34B0-7940-43DA-A45A-564BD8BBA6E5}">
      <dgm:prSet/>
      <dgm:spPr/>
      <dgm:t>
        <a:bodyPr/>
        <a:lstStyle/>
        <a:p>
          <a:endParaRPr lang="en-US"/>
        </a:p>
      </dgm:t>
    </dgm:pt>
    <dgm:pt modelId="{7DF1E91A-9EEC-2D41-901B-847118499390}" type="pres">
      <dgm:prSet presAssocID="{BD472FC8-0C62-435B-9A95-E853240F0C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D8614B-A775-E94F-9A88-5AC93865D429}" type="pres">
      <dgm:prSet presAssocID="{D622CF97-85F9-48C9-B950-6F62E64F5BD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44A77-8C3A-2D49-9B01-4DCED6D12B82}" type="pres">
      <dgm:prSet presAssocID="{0059C912-3EAB-472A-89BE-430D12ED89FA}" presName="spacer" presStyleCnt="0"/>
      <dgm:spPr/>
    </dgm:pt>
    <dgm:pt modelId="{C504D1EA-0492-D74C-A4A5-A8D34D1DF868}" type="pres">
      <dgm:prSet presAssocID="{1DCA0E8D-56C8-4457-9455-3B0A50F147E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812237-CD67-0C48-95BA-C355E61751C4}" type="pres">
      <dgm:prSet presAssocID="{CEC3A133-2A56-4C07-9289-2B00B06A3AC2}" presName="spacer" presStyleCnt="0"/>
      <dgm:spPr/>
    </dgm:pt>
    <dgm:pt modelId="{C4E32189-BA51-E34C-9DEE-5B6638685CE9}" type="pres">
      <dgm:prSet presAssocID="{DA203508-9C92-40A3-AEE4-352E7C6926B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CAABC-F576-3446-A1EE-5CBD6F5F10DA}" type="pres">
      <dgm:prSet presAssocID="{5E93D9C0-3091-434B-9598-5E8304B2E727}" presName="spacer" presStyleCnt="0"/>
      <dgm:spPr/>
    </dgm:pt>
    <dgm:pt modelId="{73F16E53-C798-1A4B-AB49-103F780CA022}" type="pres">
      <dgm:prSet presAssocID="{54A116C2-D519-4196-B26C-75E22168CD51}" presName="parentText" presStyleLbl="node1" presStyleIdx="3" presStyleCnt="5" custLinFactNeighborY="76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842768-2AF3-6841-93E1-D1337A1F7427}" type="pres">
      <dgm:prSet presAssocID="{95854CAC-E175-46B8-A2C6-080BE99BD6DD}" presName="spacer" presStyleCnt="0"/>
      <dgm:spPr/>
    </dgm:pt>
    <dgm:pt modelId="{133A7CF9-34BF-8849-81B8-FF34147AF292}" type="pres">
      <dgm:prSet presAssocID="{CDAF521B-3C76-4B97-A5F2-4FB60DAE70C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E91E68-1512-3047-8323-619B974E17F8}" type="presOf" srcId="{D622CF97-85F9-48C9-B950-6F62E64F5BD2}" destId="{80D8614B-A775-E94F-9A88-5AC93865D429}" srcOrd="0" destOrd="0" presId="urn:microsoft.com/office/officeart/2005/8/layout/vList2"/>
    <dgm:cxn modelId="{794B5675-C925-A44E-A7CC-69C449BC1B0B}" type="presOf" srcId="{CDAF521B-3C76-4B97-A5F2-4FB60DAE70C1}" destId="{133A7CF9-34BF-8849-81B8-FF34147AF292}" srcOrd="0" destOrd="0" presId="urn:microsoft.com/office/officeart/2005/8/layout/vList2"/>
    <dgm:cxn modelId="{4F54B61E-37D6-E649-9A72-F867EA7F4E2C}" type="presOf" srcId="{54A116C2-D519-4196-B26C-75E22168CD51}" destId="{73F16E53-C798-1A4B-AB49-103F780CA022}" srcOrd="0" destOrd="0" presId="urn:microsoft.com/office/officeart/2005/8/layout/vList2"/>
    <dgm:cxn modelId="{96CD0C77-324B-46C3-87B6-A9DF5221F62A}" srcId="{BD472FC8-0C62-435B-9A95-E853240F0C63}" destId="{DA203508-9C92-40A3-AEE4-352E7C6926B9}" srcOrd="2" destOrd="0" parTransId="{7AF1CFB5-12A9-427C-927E-23F7441C4C5B}" sibTransId="{5E93D9C0-3091-434B-9598-5E8304B2E727}"/>
    <dgm:cxn modelId="{CBBD34B0-7940-43DA-A45A-564BD8BBA6E5}" srcId="{BD472FC8-0C62-435B-9A95-E853240F0C63}" destId="{CDAF521B-3C76-4B97-A5F2-4FB60DAE70C1}" srcOrd="4" destOrd="0" parTransId="{307ED844-4529-419E-BF39-F2F260B418D1}" sibTransId="{EDA4498F-381F-4AA1-8C68-CF05FEF178F6}"/>
    <dgm:cxn modelId="{1E62BE78-44F9-429E-B5B3-9CAD4A22502B}" srcId="{BD472FC8-0C62-435B-9A95-E853240F0C63}" destId="{54A116C2-D519-4196-B26C-75E22168CD51}" srcOrd="3" destOrd="0" parTransId="{FB01A416-0A27-4988-AC5D-DC747C6E2D0F}" sibTransId="{95854CAC-E175-46B8-A2C6-080BE99BD6DD}"/>
    <dgm:cxn modelId="{73C4233E-70B5-6B45-B498-2F5686FC4EC8}" type="presOf" srcId="{DA203508-9C92-40A3-AEE4-352E7C6926B9}" destId="{C4E32189-BA51-E34C-9DEE-5B6638685CE9}" srcOrd="0" destOrd="0" presId="urn:microsoft.com/office/officeart/2005/8/layout/vList2"/>
    <dgm:cxn modelId="{DAF1AE28-C0E6-994F-B681-644AA6A98E2E}" type="presOf" srcId="{1DCA0E8D-56C8-4457-9455-3B0A50F147E8}" destId="{C504D1EA-0492-D74C-A4A5-A8D34D1DF868}" srcOrd="0" destOrd="0" presId="urn:microsoft.com/office/officeart/2005/8/layout/vList2"/>
    <dgm:cxn modelId="{4FEE2500-C36D-4FEF-8A8A-BAA1988A88DE}" srcId="{BD472FC8-0C62-435B-9A95-E853240F0C63}" destId="{D622CF97-85F9-48C9-B950-6F62E64F5BD2}" srcOrd="0" destOrd="0" parTransId="{3CF1ADDD-E190-4E80-941A-D3223249EFC6}" sibTransId="{0059C912-3EAB-472A-89BE-430D12ED89FA}"/>
    <dgm:cxn modelId="{07DE153A-19D7-034E-AD4E-DC97041A250B}" type="presOf" srcId="{BD472FC8-0C62-435B-9A95-E853240F0C63}" destId="{7DF1E91A-9EEC-2D41-901B-847118499390}" srcOrd="0" destOrd="0" presId="urn:microsoft.com/office/officeart/2005/8/layout/vList2"/>
    <dgm:cxn modelId="{56AB6067-830D-4A92-9906-CF915485470E}" srcId="{BD472FC8-0C62-435B-9A95-E853240F0C63}" destId="{1DCA0E8D-56C8-4457-9455-3B0A50F147E8}" srcOrd="1" destOrd="0" parTransId="{75E35918-CE86-4668-9BEF-3587C2B49BB4}" sibTransId="{CEC3A133-2A56-4C07-9289-2B00B06A3AC2}"/>
    <dgm:cxn modelId="{D195192B-B963-9B46-9048-98BAF9452611}" type="presParOf" srcId="{7DF1E91A-9EEC-2D41-901B-847118499390}" destId="{80D8614B-A775-E94F-9A88-5AC93865D429}" srcOrd="0" destOrd="0" presId="urn:microsoft.com/office/officeart/2005/8/layout/vList2"/>
    <dgm:cxn modelId="{39ECAEE7-3DE2-0A4B-9976-5583DED1A433}" type="presParOf" srcId="{7DF1E91A-9EEC-2D41-901B-847118499390}" destId="{14F44A77-8C3A-2D49-9B01-4DCED6D12B82}" srcOrd="1" destOrd="0" presId="urn:microsoft.com/office/officeart/2005/8/layout/vList2"/>
    <dgm:cxn modelId="{C94AFE67-7102-834B-A88A-9BE2A300FF3F}" type="presParOf" srcId="{7DF1E91A-9EEC-2D41-901B-847118499390}" destId="{C504D1EA-0492-D74C-A4A5-A8D34D1DF868}" srcOrd="2" destOrd="0" presId="urn:microsoft.com/office/officeart/2005/8/layout/vList2"/>
    <dgm:cxn modelId="{2D83FCF0-FF79-2741-828D-E93A2D23D7F7}" type="presParOf" srcId="{7DF1E91A-9EEC-2D41-901B-847118499390}" destId="{A3812237-CD67-0C48-95BA-C355E61751C4}" srcOrd="3" destOrd="0" presId="urn:microsoft.com/office/officeart/2005/8/layout/vList2"/>
    <dgm:cxn modelId="{AB470100-F8F0-8D42-84F7-BE7CEBE74FD2}" type="presParOf" srcId="{7DF1E91A-9EEC-2D41-901B-847118499390}" destId="{C4E32189-BA51-E34C-9DEE-5B6638685CE9}" srcOrd="4" destOrd="0" presId="urn:microsoft.com/office/officeart/2005/8/layout/vList2"/>
    <dgm:cxn modelId="{E7C38EE5-D34D-BF4D-8F9C-425A55075F3F}" type="presParOf" srcId="{7DF1E91A-9EEC-2D41-901B-847118499390}" destId="{EECCAABC-F576-3446-A1EE-5CBD6F5F10DA}" srcOrd="5" destOrd="0" presId="urn:microsoft.com/office/officeart/2005/8/layout/vList2"/>
    <dgm:cxn modelId="{8860FF7F-1F69-2040-9A9F-AC17A0F6BCD0}" type="presParOf" srcId="{7DF1E91A-9EEC-2D41-901B-847118499390}" destId="{73F16E53-C798-1A4B-AB49-103F780CA022}" srcOrd="6" destOrd="0" presId="urn:microsoft.com/office/officeart/2005/8/layout/vList2"/>
    <dgm:cxn modelId="{B575DE8F-939F-9241-BF6C-E05F73BEC258}" type="presParOf" srcId="{7DF1E91A-9EEC-2D41-901B-847118499390}" destId="{CA842768-2AF3-6841-93E1-D1337A1F7427}" srcOrd="7" destOrd="0" presId="urn:microsoft.com/office/officeart/2005/8/layout/vList2"/>
    <dgm:cxn modelId="{4D3A6757-0F7D-9F45-ACF4-54375BD31270}" type="presParOf" srcId="{7DF1E91A-9EEC-2D41-901B-847118499390}" destId="{133A7CF9-34BF-8849-81B8-FF34147AF29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8614B-A775-E94F-9A88-5AC93865D429}">
      <dsp:nvSpPr>
        <dsp:cNvPr id="0" name=""/>
        <dsp:cNvSpPr/>
      </dsp:nvSpPr>
      <dsp:spPr>
        <a:xfrm>
          <a:off x="0" y="62388"/>
          <a:ext cx="4258033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Adult-onset hepatomegaly</a:t>
          </a:r>
        </a:p>
      </dsp:txBody>
      <dsp:txXfrm>
        <a:off x="26930" y="89318"/>
        <a:ext cx="4204173" cy="497795"/>
      </dsp:txXfrm>
    </dsp:sp>
    <dsp:sp modelId="{C504D1EA-0492-D74C-A4A5-A8D34D1DF868}">
      <dsp:nvSpPr>
        <dsp:cNvPr id="0" name=""/>
        <dsp:cNvSpPr/>
      </dsp:nvSpPr>
      <dsp:spPr>
        <a:xfrm>
          <a:off x="0" y="680283"/>
          <a:ext cx="4258033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Hypertrophic cardiomyopathy </a:t>
          </a:r>
        </a:p>
      </dsp:txBody>
      <dsp:txXfrm>
        <a:off x="26930" y="707213"/>
        <a:ext cx="4204173" cy="497795"/>
      </dsp:txXfrm>
    </dsp:sp>
    <dsp:sp modelId="{C4E32189-BA51-E34C-9DEE-5B6638685CE9}">
      <dsp:nvSpPr>
        <dsp:cNvPr id="0" name=""/>
        <dsp:cNvSpPr/>
      </dsp:nvSpPr>
      <dsp:spPr>
        <a:xfrm>
          <a:off x="0" y="1298178"/>
          <a:ext cx="4258033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Stroke (2014)</a:t>
          </a:r>
        </a:p>
      </dsp:txBody>
      <dsp:txXfrm>
        <a:off x="26930" y="1325108"/>
        <a:ext cx="4204173" cy="497795"/>
      </dsp:txXfrm>
    </dsp:sp>
    <dsp:sp modelId="{73F16E53-C798-1A4B-AB49-103F780CA022}">
      <dsp:nvSpPr>
        <dsp:cNvPr id="0" name=""/>
        <dsp:cNvSpPr/>
      </dsp:nvSpPr>
      <dsp:spPr>
        <a:xfrm>
          <a:off x="0" y="1921167"/>
          <a:ext cx="4258033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A. Fib</a:t>
          </a:r>
        </a:p>
      </dsp:txBody>
      <dsp:txXfrm>
        <a:off x="26930" y="1948097"/>
        <a:ext cx="4204173" cy="497795"/>
      </dsp:txXfrm>
    </dsp:sp>
    <dsp:sp modelId="{133A7CF9-34BF-8849-81B8-FF34147AF292}">
      <dsp:nvSpPr>
        <dsp:cNvPr id="0" name=""/>
        <dsp:cNvSpPr/>
      </dsp:nvSpPr>
      <dsp:spPr>
        <a:xfrm>
          <a:off x="0" y="2533968"/>
          <a:ext cx="4258033" cy="5516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Non-dysmorphic</a:t>
          </a:r>
        </a:p>
      </dsp:txBody>
      <dsp:txXfrm>
        <a:off x="26930" y="2560898"/>
        <a:ext cx="4204173" cy="497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2E868-2D7B-FE47-92CB-58D0A3420EB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9F5A-FF94-1E43-90FE-03D6E0754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2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F39FCAC6-E744-E342-B896-01A2A8109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0050" y="687388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308D6806-AA26-DB47-A7E6-E89F561002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Exponential growth in IM clinical consults and testing expecting to continue rapid trajectory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48F991F8-82DA-2541-9948-D1320CC48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6C8090-84C8-974F-B7D8-F9AFCB93F127}" type="slidenum">
              <a:rPr lang="en-US" altLang="en-US" sz="1200">
                <a:latin typeface="Century Gothic" panose="020B0502020202020204" pitchFamily="34" charset="0"/>
              </a:rPr>
              <a:pPr eaLnBrk="1" hangingPunct="1"/>
              <a:t>8</a:t>
            </a:fld>
            <a:endParaRPr lang="en-US" altLang="en-US" sz="12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2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1238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F4FE4D-D970-41C4-A419-AB92A14E0D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5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1019DA-1478-1F47-92AA-7C5A5BA706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32FB17EC-2979-7A43-9C78-01F0D15AD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5FF23106-CC80-D84D-BE57-BCE8E9B89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A7CA904-C4EA-FB43-8FEC-0D698B8B8C7D}" type="slidenum">
              <a:rPr lang="en-US" altLang="en-US" sz="1200">
                <a:cs typeface="Arial" panose="020B0604020202020204" pitchFamily="34" charset="0"/>
              </a:rPr>
              <a:pPr eaLnBrk="1" hangingPunct="1"/>
              <a:t>11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8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6CE9F-5193-CD4D-BB1C-3042A976B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967A9956-C5E9-C24A-A123-80D8418FD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2FBD1C25-617A-4E44-9B1E-4B9502760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7C84E7F-CE2A-D24B-B8D5-4A6D5DC4F977}" type="slidenum">
              <a:rPr lang="en-US" altLang="en-US" sz="1200">
                <a:cs typeface="Arial" panose="020B0604020202020204" pitchFamily="34" charset="0"/>
              </a:rPr>
              <a:pPr eaLnBrk="1" hangingPunct="1"/>
              <a:t>12</a:t>
            </a:fld>
            <a:endParaRPr lang="en-US" altLang="en-US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29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>
            <a:extLst>
              <a:ext uri="{FF2B5EF4-FFF2-40B4-BE49-F238E27FC236}">
                <a16:creationId xmlns:a16="http://schemas.microsoft.com/office/drawing/2014/main" id="{ECC145F2-ED2E-A34D-9F02-770592AFB5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5610AA0B-0422-9247-97E4-F7A9625C9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EC06AA8B-E580-E44F-9616-2DA3134600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7E1A88-4C74-2341-8F68-5EFAB978AAB0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9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7E47C7D2-AE9A-3C4F-A865-90F1D659C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0050" y="687388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9B6DA080-0C15-EF40-A17E-0296936D2D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Exponential growth in IM clinical consults and testing expecting to continue rapid trajectory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6BCD0B4C-D034-984C-B34B-7949EDBC9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15E797-B16A-584D-8FA1-4D266BC39C1B}" type="slidenum">
              <a:rPr lang="en-US" altLang="en-US" sz="1200">
                <a:latin typeface="Century Gothic" panose="020B0502020202020204" pitchFamily="34" charset="0"/>
              </a:rPr>
              <a:pPr eaLnBrk="1" hangingPunct="1"/>
              <a:t>15</a:t>
            </a:fld>
            <a:endParaRPr lang="en-US" altLang="en-US" sz="12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42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719095A7-FDCA-674C-A0DC-1FF677E3F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0050" y="687388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B9EBFCCA-D0F2-D145-AEE9-983D5FD761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Exponential growth in IM clinical consults and testing expecting to continue rapid trajectory</a:t>
            </a: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92BF2DA6-2682-5D48-B28E-2463D148F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D4F644-A9E3-A24C-9BEA-C109AD8C99E4}" type="slidenum">
              <a:rPr lang="en-US" altLang="en-US" sz="1200">
                <a:latin typeface="Century Gothic" panose="020B0502020202020204" pitchFamily="34" charset="0"/>
              </a:rPr>
              <a:pPr eaLnBrk="1" hangingPunct="1"/>
              <a:t>17</a:t>
            </a:fld>
            <a:endParaRPr lang="en-US" altLang="en-US" sz="12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3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D56F0F-662A-654C-8FE1-63D597D41500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2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CF31CDA-0E8D-0C41-9DE6-F799DEEE9A71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7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838A3D8-BE0D-2343-9F9F-33F5911D9AFE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2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304800" y="-127000"/>
            <a:ext cx="10972800" cy="1143000"/>
          </a:xfr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302649-C562-5E45-8672-F01E9438D098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0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EF40410-61AB-5F4D-88A1-75D52248D7A9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2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1D1896F-8A1E-D548-841D-9588492335BC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8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EF94AF0-FF47-AB43-BBF9-384BB7AB2A4B}" type="datetime1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8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A11C6C6-DF88-864A-8C1E-752E64B7AA3D}" type="datetime1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9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C63A2E-4E91-5742-AA33-D75505A55C9C}" type="datetime1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744295-90FD-0642-B1CA-5C3E1044863F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1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FA53B9-088D-0D4D-8E8A-066C7CB0DBC7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AB9A1-EEAB-2D46-882F-3B7D40EB5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0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141" y="965200"/>
            <a:ext cx="115830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141" y="2154237"/>
            <a:ext cx="1158305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" y="4093"/>
            <a:ext cx="12192000" cy="914400"/>
          </a:xfrm>
          <a:prstGeom prst="rect">
            <a:avLst/>
          </a:prstGeom>
          <a:gradFill>
            <a:gsLst>
              <a:gs pos="79000">
                <a:schemeClr val="bg1"/>
              </a:gs>
              <a:gs pos="0">
                <a:schemeClr val="tx2">
                  <a:lumMod val="40000"/>
                  <a:lumOff val="60000"/>
                </a:schemeClr>
              </a:gs>
              <a:gs pos="41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8783" y="166676"/>
            <a:ext cx="560917" cy="611717"/>
            <a:chOff x="120650" y="6299200"/>
            <a:chExt cx="420688" cy="458788"/>
          </a:xfrm>
          <a:solidFill>
            <a:schemeClr val="bg1"/>
          </a:solidFill>
        </p:grpSpPr>
        <p:sp>
          <p:nvSpPr>
            <p:cNvPr id="9" name="Freeform 8"/>
            <p:cNvSpPr>
              <a:spLocks noChangeAspect="1" noEditPoints="1"/>
            </p:cNvSpPr>
            <p:nvPr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11" name="Freeform 10"/>
              <p:cNvSpPr>
                <a:spLocks noChangeAspect="1"/>
              </p:cNvSpPr>
              <p:nvPr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2" name="Freeform 11"/>
              <p:cNvSpPr>
                <a:spLocks noChangeAspect="1" noEditPoints="1"/>
              </p:cNvSpPr>
              <p:nvPr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3" name="Freeform 12"/>
              <p:cNvSpPr>
                <a:spLocks noChangeAspect="1"/>
              </p:cNvSpPr>
              <p:nvPr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4" name="Freeform 13"/>
              <p:cNvSpPr>
                <a:spLocks noChangeAspect="1"/>
              </p:cNvSpPr>
              <p:nvPr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5" name="Freeform 14"/>
              <p:cNvSpPr>
                <a:spLocks noChangeAspect="1"/>
              </p:cNvSpPr>
              <p:nvPr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6" name="Freeform 15"/>
              <p:cNvSpPr>
                <a:spLocks noChangeAspect="1"/>
              </p:cNvSpPr>
              <p:nvPr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7" name="Freeform 16"/>
              <p:cNvSpPr>
                <a:spLocks noChangeAspect="1"/>
              </p:cNvSpPr>
              <p:nvPr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8" name="Freeform 17"/>
              <p:cNvSpPr>
                <a:spLocks noChangeAspect="1" noEditPoints="1"/>
              </p:cNvSpPr>
              <p:nvPr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9" name="Freeform 18"/>
              <p:cNvSpPr>
                <a:spLocks noChangeAspect="1"/>
              </p:cNvSpPr>
              <p:nvPr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20" name="Freeform 19"/>
              <p:cNvSpPr>
                <a:spLocks noChangeAspect="1" noEditPoints="1"/>
              </p:cNvSpPr>
              <p:nvPr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609585">
                  <a:defRPr/>
                </a:pPr>
                <a:endParaRPr lang="en-US" sz="24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</p:grpSp>
      <p:pic>
        <p:nvPicPr>
          <p:cNvPr id="21" name="Picture 2" descr="http://intranet.mayo.edu/charlie/center-individualized-medicine/files/2011/12/523x215-MC-CIM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225" y="4094"/>
            <a:ext cx="2595051" cy="923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im.org/entry/25250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hyperlink" Target="https://www.omim.org/entry/25260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da.gov/downloads/ForIndustry/DevelopingProductsforRareDiseasesConditions/HowtoapplyforOrphanProductDesignation/UCM517741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en.wikipedia.org/wiki/European_Unio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91155"/>
            <a:ext cx="12192000" cy="3792427"/>
          </a:xfrm>
          <a:prstGeom prst="rect">
            <a:avLst/>
          </a:prstGeom>
          <a:gradFill>
            <a:gsLst>
              <a:gs pos="89000">
                <a:schemeClr val="bg1"/>
              </a:gs>
              <a:gs pos="0">
                <a:schemeClr val="tx2">
                  <a:lumMod val="60000"/>
                  <a:lumOff val="40000"/>
                </a:schemeClr>
              </a:gs>
              <a:gs pos="52000">
                <a:schemeClr val="bg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81768"/>
            <a:ext cx="7147420" cy="19600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Translational use of multifaceted RNA-Seq bioinformatics analysis in genetic disease investigation</a:t>
            </a:r>
          </a:p>
          <a:p>
            <a:pPr algn="l"/>
            <a:endParaRPr lang="en-US" sz="3600" b="1" dirty="0"/>
          </a:p>
        </p:txBody>
      </p:sp>
      <p:pic>
        <p:nvPicPr>
          <p:cNvPr id="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-25400"/>
            <a:ext cx="5466973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0"/>
          <p:cNvGrpSpPr>
            <a:grpSpLocks noChangeAspect="1"/>
          </p:cNvGrpSpPr>
          <p:nvPr/>
        </p:nvGrpSpPr>
        <p:grpSpPr bwMode="auto">
          <a:xfrm>
            <a:off x="101601" y="76205"/>
            <a:ext cx="1179407" cy="1287568"/>
            <a:chOff x="3293" y="737"/>
            <a:chExt cx="796" cy="867"/>
          </a:xfrm>
          <a:solidFill>
            <a:schemeClr val="tx1"/>
          </a:solidFill>
        </p:grpSpPr>
        <p:sp>
          <p:nvSpPr>
            <p:cNvPr id="9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9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ea typeface="ＭＳ Ｐゴシック" charset="0"/>
              </a:endParaRPr>
            </a:p>
          </p:txBody>
        </p:sp>
      </p:grpSp>
      <p:sp>
        <p:nvSpPr>
          <p:cNvPr id="20" name="Subtitle 2"/>
          <p:cNvSpPr txBox="1">
            <a:spLocks/>
          </p:cNvSpPr>
          <p:nvPr/>
        </p:nvSpPr>
        <p:spPr>
          <a:xfrm>
            <a:off x="42333" y="5461000"/>
            <a:ext cx="8534400" cy="1524000"/>
          </a:xfrm>
          <a:prstGeom prst="rect">
            <a:avLst/>
          </a:prstGeom>
        </p:spPr>
        <p:txBody>
          <a:bodyPr vert="horz" lIns="121920" tIns="60960" rIns="121920" bIns="6096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/>
              <a:t>Eric W. Klee, PhD</a:t>
            </a:r>
          </a:p>
          <a:p>
            <a:pPr marL="0" indent="0">
              <a:buNone/>
            </a:pPr>
            <a:r>
              <a:rPr lang="en-US" sz="4267" i="1" dirty="0"/>
              <a:t>Director of Bioinformatics, Center for Individualized Medicine</a:t>
            </a:r>
          </a:p>
          <a:p>
            <a:pPr marL="0" indent="0">
              <a:buNone/>
            </a:pPr>
            <a:r>
              <a:rPr lang="en-US" sz="4267" i="1" dirty="0"/>
              <a:t>Associate Professor of Biomedical Informatics</a:t>
            </a:r>
          </a:p>
          <a:p>
            <a:endParaRPr lang="en-US" sz="4267" dirty="0"/>
          </a:p>
          <a:p>
            <a:pPr marL="0" indent="0">
              <a:buNone/>
            </a:pPr>
            <a:endParaRPr lang="en-US" sz="4267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4E0FA-F654-BC43-830A-67C9B6CC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26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42F09E-48AA-BA43-9A92-C73112137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l Nile" pitchFamily="2" charset="-78"/>
                <a:cs typeface="Al Nile" pitchFamily="2" charset="-78"/>
              </a:rPr>
              <a:t>Patient Example Case #</a:t>
            </a:r>
            <a:r>
              <a:rPr lang="en-US" sz="3600" b="1" dirty="0">
                <a:latin typeface="Avenir Book" panose="02000503020000020003" pitchFamily="2" charset="0"/>
                <a:cs typeface="Al Nile" pitchFamily="2" charset="-78"/>
              </a:rPr>
              <a:t>1</a:t>
            </a:r>
            <a:endParaRPr lang="en-US" sz="3600" b="1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807970E-BC24-004F-BDE1-05FCEEBBC8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4733" y="1341315"/>
            <a:ext cx="5752786" cy="5308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altLang="en-US" sz="2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en-US" sz="2000" dirty="0"/>
              <a:t>Age: 9y female</a:t>
            </a:r>
          </a:p>
          <a:p>
            <a:pPr marL="0" indent="0">
              <a:buNone/>
              <a:defRPr/>
            </a:pPr>
            <a:r>
              <a:rPr lang="en-US" altLang="en-US" sz="2000" dirty="0"/>
              <a:t>Reason for Referral: Mild global developmental delay, brain MRI abnormal joint contractures, slightly distinctive facial features</a:t>
            </a:r>
          </a:p>
          <a:p>
            <a:pPr marL="0" indent="0">
              <a:buNone/>
              <a:defRPr/>
            </a:pPr>
            <a:endParaRPr lang="en-US" altLang="en-US" sz="2000" dirty="0"/>
          </a:p>
          <a:p>
            <a:pPr marL="0" indent="0">
              <a:buNone/>
              <a:defRPr/>
            </a:pPr>
            <a:r>
              <a:rPr lang="en-US" altLang="en-US" sz="2000" dirty="0"/>
              <a:t>Clinical Testing reported compound heterozygous variants in MEGF10, which upon further review did not seem a good fit.</a:t>
            </a:r>
          </a:p>
          <a:p>
            <a:pPr marL="0" indent="0">
              <a:buNone/>
              <a:defRPr/>
            </a:pPr>
            <a:endParaRPr lang="en-US" altLang="en-US" sz="2000" dirty="0"/>
          </a:p>
          <a:p>
            <a:pPr marL="0" indent="0" algn="ctr">
              <a:buNone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l Nile" pitchFamily="2" charset="-78"/>
                <a:cs typeface="Al Nile" pitchFamily="2" charset="-78"/>
              </a:rPr>
              <a:t>Requested raw data from the testing provider and reanalyzed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2DF26-0BFB-5A43-8F26-8CB6DDCC2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643" y="1466762"/>
            <a:ext cx="5011711" cy="53912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2C5A2-4451-FC41-B103-C3DCBD17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58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Screen Shot 2018-06-21 at 9.32.32 AM.png">
            <a:extLst>
              <a:ext uri="{FF2B5EF4-FFF2-40B4-BE49-F238E27FC236}">
                <a16:creationId xmlns:a16="http://schemas.microsoft.com/office/drawing/2014/main" id="{AB2EB732-26F4-074A-BE47-249801034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55" y="3760356"/>
            <a:ext cx="86852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Screen Shot 2018-06-21 at 9.33.41 AM.png">
            <a:extLst>
              <a:ext uri="{FF2B5EF4-FFF2-40B4-BE49-F238E27FC236}">
                <a16:creationId xmlns:a16="http://schemas.microsoft.com/office/drawing/2014/main" id="{F7333725-8154-904C-B815-E807A1CA2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1" b="82584"/>
          <a:stretch>
            <a:fillRect/>
          </a:stretch>
        </p:blipFill>
        <p:spPr bwMode="auto">
          <a:xfrm>
            <a:off x="9401174" y="3771896"/>
            <a:ext cx="12096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9" descr="Screen Shot 2018-06-21 at 9.33.41 AM.png">
            <a:extLst>
              <a:ext uri="{FF2B5EF4-FFF2-40B4-BE49-F238E27FC236}">
                <a16:creationId xmlns:a16="http://schemas.microsoft.com/office/drawing/2014/main" id="{F10387C4-A539-4F4F-ABB3-DB97D3F6A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2" t="23355" r="35622"/>
          <a:stretch>
            <a:fillRect/>
          </a:stretch>
        </p:blipFill>
        <p:spPr bwMode="auto">
          <a:xfrm>
            <a:off x="8161336" y="4459284"/>
            <a:ext cx="2449512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AEE7B6-5253-E24C-8266-415E4303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1952" y="-122052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Candidate Splicing Variant Identified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EF56E-A952-9A43-B303-4E8234B2C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9395" y="1160648"/>
            <a:ext cx="5033394" cy="2249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 deep intronic variant was found in trans with a loss of function frame-shift variant.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If the intronic variant impacts gene splicing it may explain the patients phenotype</a:t>
            </a:r>
          </a:p>
        </p:txBody>
      </p:sp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E01A152D-AFB6-874A-BBFC-C151B243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700">
                <a:latin typeface="Arial Narrow" panose="020B0604020202020204" pitchFamily="34" charset="0"/>
              </a:rPr>
              <a:t>©2012 MFMER  |  3198462-</a:t>
            </a:r>
            <a:fld id="{7F841102-BDDA-AA42-BB43-0B4BA9ABC306}" type="slidenum">
              <a:rPr lang="en-US" altLang="en-US" sz="700">
                <a:latin typeface="Arial Narrow" panose="020B0604020202020204" pitchFamily="34" charset="0"/>
              </a:rPr>
              <a:pPr eaLnBrk="1" hangingPunct="1"/>
              <a:t>11</a:t>
            </a:fld>
            <a:endParaRPr lang="en-US" altLang="en-US" sz="700">
              <a:latin typeface="Arial Narrow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2805A6-6B89-7243-8DEF-B11516EBD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6" y="4313234"/>
            <a:ext cx="44450" cy="2401887"/>
          </a:xfrm>
          <a:prstGeom prst="rect">
            <a:avLst/>
          </a:prstGeom>
          <a:solidFill>
            <a:srgbClr val="172E78"/>
          </a:solidFill>
          <a:ln w="28575" cmpd="sng">
            <a:solidFill>
              <a:srgbClr val="172E78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9796D4-95D9-9240-9232-F67DADBF3F84}"/>
              </a:ext>
            </a:extLst>
          </p:cNvPr>
          <p:cNvCxnSpPr/>
          <p:nvPr/>
        </p:nvCxnSpPr>
        <p:spPr>
          <a:xfrm flipH="1">
            <a:off x="8154987" y="4202108"/>
            <a:ext cx="1246187" cy="82550"/>
          </a:xfrm>
          <a:prstGeom prst="line">
            <a:avLst/>
          </a:prstGeom>
          <a:ln w="57150" cmpd="sng">
            <a:solidFill>
              <a:srgbClr val="172E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1E6B090-C300-7B45-B7F1-3EC403807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1" y="4424358"/>
            <a:ext cx="233362" cy="2290762"/>
          </a:xfrm>
          <a:prstGeom prst="rect">
            <a:avLst/>
          </a:prstGeom>
          <a:noFill/>
          <a:ln w="28575" cmpd="sng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8E5E50-164A-234B-914B-70FB02FC1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3873" y="4424359"/>
            <a:ext cx="69850" cy="2295525"/>
          </a:xfrm>
          <a:prstGeom prst="rect">
            <a:avLst/>
          </a:prstGeom>
          <a:noFill/>
          <a:ln w="28575" cmpd="sng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07F932-139A-0B4C-A535-F1D23353B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904" y="1074073"/>
            <a:ext cx="5498880" cy="268628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82A4F6-FC31-3748-9994-F5CC6D978839}"/>
              </a:ext>
            </a:extLst>
          </p:cNvPr>
          <p:cNvSpPr/>
          <p:nvPr/>
        </p:nvSpPr>
        <p:spPr>
          <a:xfrm>
            <a:off x="2499919" y="1325461"/>
            <a:ext cx="1837189" cy="201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4943F6-62E7-9542-B130-685EC7A30187}"/>
              </a:ext>
            </a:extLst>
          </p:cNvPr>
          <p:cNvCxnSpPr/>
          <p:nvPr/>
        </p:nvCxnSpPr>
        <p:spPr>
          <a:xfrm flipH="1">
            <a:off x="4337108" y="1325461"/>
            <a:ext cx="253228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DA9B13-84AD-BC40-A5C4-E6DFFB96FE94}"/>
              </a:ext>
            </a:extLst>
          </p:cNvPr>
          <p:cNvCxnSpPr>
            <a:cxnSpLocks/>
          </p:cNvCxnSpPr>
          <p:nvPr/>
        </p:nvCxnSpPr>
        <p:spPr>
          <a:xfrm>
            <a:off x="8274049" y="2942707"/>
            <a:ext cx="1112043" cy="14816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56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E728CD-3BE5-2B45-9A8E-DF2EA18BA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659" y="2405401"/>
            <a:ext cx="617537" cy="233363"/>
          </a:xfrm>
          <a:prstGeom prst="rect">
            <a:avLst/>
          </a:prstGeom>
          <a:noFill/>
          <a:ln w="28575" cmpd="sng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pic>
        <p:nvPicPr>
          <p:cNvPr id="68612" name="Picture 2" descr="Screen Shot 2018-06-21 at 8.59.16 AM.png">
            <a:extLst>
              <a:ext uri="{FF2B5EF4-FFF2-40B4-BE49-F238E27FC236}">
                <a16:creationId xmlns:a16="http://schemas.microsoft.com/office/drawing/2014/main" id="{7CE6966B-FD24-B844-B8E3-0EC99D63F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35" y="1525453"/>
            <a:ext cx="5540448" cy="384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Screen Shot 2018-06-21 at 8.48.22 AM.png">
            <a:extLst>
              <a:ext uri="{FF2B5EF4-FFF2-40B4-BE49-F238E27FC236}">
                <a16:creationId xmlns:a16="http://schemas.microsoft.com/office/drawing/2014/main" id="{6757B383-61ED-9445-9533-3C308727F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9" y="1493689"/>
            <a:ext cx="4928013" cy="38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Box 9">
            <a:extLst>
              <a:ext uri="{FF2B5EF4-FFF2-40B4-BE49-F238E27FC236}">
                <a16:creationId xmlns:a16="http://schemas.microsoft.com/office/drawing/2014/main" id="{7D8D2B31-CAFA-D445-82C7-7737F6740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867" y="6031850"/>
            <a:ext cx="7527665" cy="646331"/>
          </a:xfrm>
          <a:prstGeom prst="rect">
            <a:avLst/>
          </a:prstGeom>
          <a:solidFill>
            <a:srgbClr val="E7E8EC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The intronic variant creates a predicted splice acceptor at c.3434+642 and there is a cryptic splice donor at 3434+1244 </a:t>
            </a:r>
          </a:p>
        </p:txBody>
      </p:sp>
      <p:sp>
        <p:nvSpPr>
          <p:cNvPr id="68616" name="TextBox 11">
            <a:extLst>
              <a:ext uri="{FF2B5EF4-FFF2-40B4-BE49-F238E27FC236}">
                <a16:creationId xmlns:a16="http://schemas.microsoft.com/office/drawing/2014/main" id="{4837BDCE-A39F-4E4F-8500-5989B303D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117" y="5443638"/>
            <a:ext cx="2211387" cy="368300"/>
          </a:xfrm>
          <a:prstGeom prst="rect">
            <a:avLst/>
          </a:prstGeom>
          <a:solidFill>
            <a:srgbClr val="E7E8E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Cryptic splice donor</a:t>
            </a:r>
          </a:p>
        </p:txBody>
      </p:sp>
      <p:sp>
        <p:nvSpPr>
          <p:cNvPr id="68617" name="TextBox 13">
            <a:extLst>
              <a:ext uri="{FF2B5EF4-FFF2-40B4-BE49-F238E27FC236}">
                <a16:creationId xmlns:a16="http://schemas.microsoft.com/office/drawing/2014/main" id="{6365C699-5B9E-3647-9B37-5B730C9ED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203" y="5436225"/>
            <a:ext cx="4149725" cy="368300"/>
          </a:xfrm>
          <a:prstGeom prst="rect">
            <a:avLst/>
          </a:prstGeom>
          <a:solidFill>
            <a:srgbClr val="E7E8E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C00000"/>
                </a:solidFill>
              </a:rPr>
              <a:t>Patient variant creates spice acceptor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21C383-13D1-2E41-B96E-960330B2406C}"/>
              </a:ext>
            </a:extLst>
          </p:cNvPr>
          <p:cNvCxnSpPr>
            <a:cxnSpLocks/>
            <a:stCxn id="68617" idx="0"/>
          </p:cNvCxnSpPr>
          <p:nvPr/>
        </p:nvCxnSpPr>
        <p:spPr>
          <a:xfrm flipV="1">
            <a:off x="3273066" y="4661942"/>
            <a:ext cx="234635" cy="7742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BCDE862-D8C0-5241-939F-3BB4C3DE1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Splicing predictor identifies putative donor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57559-234C-FD45-B022-BC03D6C8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89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9063C6F9-AE2F-B142-9969-432F396EF31D}"/>
              </a:ext>
            </a:extLst>
          </p:cNvPr>
          <p:cNvGraphicFramePr>
            <a:graphicFrameLocks noGrp="1"/>
          </p:cNvGraphicFramePr>
          <p:nvPr/>
        </p:nvGraphicFramePr>
        <p:xfrm>
          <a:off x="1697566" y="1424308"/>
          <a:ext cx="8568267" cy="827617"/>
        </p:xfrm>
        <a:graphic>
          <a:graphicData uri="http://schemas.openxmlformats.org/drawingml/2006/table">
            <a:tbl>
              <a:tblPr/>
              <a:tblGrid>
                <a:gridCol w="8568267">
                  <a:extLst>
                    <a:ext uri="{9D8B030D-6E8A-4147-A177-3AD203B41FA5}">
                      <a16:colId xmlns:a16="http://schemas.microsoft.com/office/drawing/2014/main" val="1426360748"/>
                    </a:ext>
                  </a:extLst>
                </a:gridCol>
              </a:tblGrid>
              <a:tr h="827617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ct val="25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ct val="25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ct val="25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ct val="25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GNPTAB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TWO HET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 c.3281_3282delGT, p.C1094fs* – 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mother is het, father is neg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                                    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c.3434+639G&gt;C,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p.?splice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 – 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de novo, parents are neg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Disease: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Mucolipidosis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 alpha/beta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AR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 type II (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  <a:hlinkClick r:id="rId3"/>
                        </a:rPr>
                        <a:t>MIM:252500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) or III (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  <a:hlinkClick r:id="rId4"/>
                        </a:rPr>
                        <a:t>MIM:252600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2E78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91340" marR="913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76126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BAE6E95-B4A8-D94F-8677-07C4A6692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32" y="2233637"/>
            <a:ext cx="9932337" cy="44317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E2AFDD-A4D7-2A46-967F-56CC8FCF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RNAseq</a:t>
            </a:r>
            <a:r>
              <a:rPr lang="en-US" sz="3600" dirty="0"/>
              <a:t> confirms presence of a cryptic exon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7E257-A7D9-3745-AAA7-97EFB274C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2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8CC8E4-A7FE-DA40-9848-909EB181DE9A}"/>
              </a:ext>
            </a:extLst>
          </p:cNvPr>
          <p:cNvSpPr txBox="1"/>
          <p:nvPr/>
        </p:nvSpPr>
        <p:spPr>
          <a:xfrm>
            <a:off x="67733" y="1952441"/>
            <a:ext cx="4413251" cy="1826204"/>
          </a:xfrm>
          <a:prstGeom prst="rect">
            <a:avLst/>
          </a:prstGeom>
          <a:noFill/>
        </p:spPr>
        <p:txBody>
          <a:bodyPr lIns="121917" tIns="60959" rIns="121917" bIns="60959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sz="1867" b="1" dirty="0"/>
              <a:t>Patient Symptoms:</a:t>
            </a:r>
          </a:p>
          <a:p>
            <a:pPr marL="380981" indent="-380981">
              <a:spcBef>
                <a:spcPts val="800"/>
              </a:spcBef>
              <a:buFont typeface="Arial"/>
              <a:buChar char="•"/>
              <a:defRPr/>
            </a:pPr>
            <a:r>
              <a:rPr lang="en-US" dirty="0"/>
              <a:t>Tested positive for SCID by newborn screening</a:t>
            </a:r>
          </a:p>
          <a:p>
            <a:pPr marL="380981" indent="-380981">
              <a:spcBef>
                <a:spcPts val="800"/>
              </a:spcBef>
              <a:buFont typeface="Arial"/>
              <a:buChar char="•"/>
              <a:defRPr/>
            </a:pPr>
            <a:r>
              <a:rPr lang="en-US" dirty="0"/>
              <a:t>Evidence of radiation sensitivity (partial)</a:t>
            </a:r>
          </a:p>
          <a:p>
            <a:pPr marL="380981" indent="-380981">
              <a:spcBef>
                <a:spcPts val="800"/>
              </a:spcBef>
              <a:buFont typeface="Arial"/>
              <a:buChar char="•"/>
              <a:defRPr/>
            </a:pPr>
            <a:r>
              <a:rPr lang="en-US" dirty="0"/>
              <a:t>B and T-cell </a:t>
            </a:r>
            <a:r>
              <a:rPr lang="en-US" dirty="0" err="1"/>
              <a:t>lymphopenia</a:t>
            </a:r>
            <a:r>
              <a:rPr lang="en-US" dirty="0"/>
              <a:t> (T-B-NK+)</a:t>
            </a:r>
          </a:p>
        </p:txBody>
      </p:sp>
      <p:pic>
        <p:nvPicPr>
          <p:cNvPr id="5" name="Picture 3" descr="Screen Shot 2016-09-30 at 8.09.39 PM.png">
            <a:extLst>
              <a:ext uri="{FF2B5EF4-FFF2-40B4-BE49-F238E27FC236}">
                <a16:creationId xmlns:a16="http://schemas.microsoft.com/office/drawing/2014/main" id="{9215A527-A897-5748-9951-7A438F4B4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67" y="3376084"/>
            <a:ext cx="4872567" cy="317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A9C2CA5-429E-DC45-9F3F-607208007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34" y="1780118"/>
            <a:ext cx="7711017" cy="12911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460A823-8DF8-AB41-BD7A-E44621C7F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3" y="3778645"/>
            <a:ext cx="5670549" cy="236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marL="284163" indent="-2841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TCR </a:t>
            </a:r>
            <a:r>
              <a:rPr lang="en-US" altLang="en-US" sz="1800" dirty="0" err="1">
                <a:latin typeface="+mn-lt"/>
              </a:rPr>
              <a:t>vbeta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spectratyping</a:t>
            </a:r>
            <a:r>
              <a:rPr lang="en-US" altLang="en-US" sz="1800" dirty="0">
                <a:latin typeface="+mn-lt"/>
              </a:rPr>
              <a:t> is suggestive of polyclonal gaussian repertoire which is most likely suggestive of a combined immune deficiency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Thrombocytosis 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Some ataxia-related phenotype potentially manifesting recently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Elevated AFP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403A975-6B12-F84D-BF8C-62ED7F81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Patient Example Case #2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B8101-0A14-044E-B20D-40A41FBA03D4}"/>
              </a:ext>
            </a:extLst>
          </p:cNvPr>
          <p:cNvSpPr txBox="1"/>
          <p:nvPr/>
        </p:nvSpPr>
        <p:spPr>
          <a:xfrm>
            <a:off x="5125244" y="1072495"/>
            <a:ext cx="607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Single pathogenic variant in ATM (recessive condition) that would explain patient symptoms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87DE3-23C4-7A40-AD8F-B971EE22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9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>
            <a:extLst>
              <a:ext uri="{FF2B5EF4-FFF2-40B4-BE49-F238E27FC236}">
                <a16:creationId xmlns:a16="http://schemas.microsoft.com/office/drawing/2014/main" id="{843ED221-8533-6243-806E-9D2509CCF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4" t="1482" r="19684" b="16667"/>
          <a:stretch>
            <a:fillRect/>
          </a:stretch>
        </p:blipFill>
        <p:spPr bwMode="auto">
          <a:xfrm>
            <a:off x="4309533" y="1244600"/>
            <a:ext cx="788246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BA4EEE-F8DC-424B-BBCD-918A6548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Protein testing to evaluate diagnosis</a:t>
            </a:r>
          </a:p>
        </p:txBody>
      </p:sp>
      <p:sp>
        <p:nvSpPr>
          <p:cNvPr id="58373" name="TextBox 8">
            <a:extLst>
              <a:ext uri="{FF2B5EF4-FFF2-40B4-BE49-F238E27FC236}">
                <a16:creationId xmlns:a16="http://schemas.microsoft.com/office/drawing/2014/main" id="{0B6A0B34-2612-1A4F-8FCD-84D42550D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67" y="1386272"/>
            <a:ext cx="10507133" cy="8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/>
              <a:t>Protein studies in proband and parents showed that the ATM protein was present in all three individuals, but non-functional in the proband </a:t>
            </a:r>
          </a:p>
        </p:txBody>
      </p:sp>
      <p:pic>
        <p:nvPicPr>
          <p:cNvPr id="58374" name="Picture 9">
            <a:extLst>
              <a:ext uri="{FF2B5EF4-FFF2-40B4-BE49-F238E27FC236}">
                <a16:creationId xmlns:a16="http://schemas.microsoft.com/office/drawing/2014/main" id="{796959E7-995D-BB43-B460-E91F33C3D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" y="2248044"/>
            <a:ext cx="8210649" cy="32056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AF6DB0-80BF-2F4C-9ECC-068B41A40CA2}"/>
              </a:ext>
            </a:extLst>
          </p:cNvPr>
          <p:cNvCxnSpPr>
            <a:cxnSpLocks/>
          </p:cNvCxnSpPr>
          <p:nvPr/>
        </p:nvCxnSpPr>
        <p:spPr>
          <a:xfrm flipV="1">
            <a:off x="3956690" y="5145305"/>
            <a:ext cx="0" cy="6104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C174E3-6503-CF43-8736-9FD8BAD7BCE2}"/>
              </a:ext>
            </a:extLst>
          </p:cNvPr>
          <p:cNvSpPr txBox="1"/>
          <p:nvPr/>
        </p:nvSpPr>
        <p:spPr>
          <a:xfrm>
            <a:off x="2043113" y="5755713"/>
            <a:ext cx="482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Patient protein present, but not functional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AAE72A-A78B-EA44-B58F-4F24A066EC65}"/>
              </a:ext>
            </a:extLst>
          </p:cNvPr>
          <p:cNvCxnSpPr>
            <a:cxnSpLocks/>
          </p:cNvCxnSpPr>
          <p:nvPr/>
        </p:nvCxnSpPr>
        <p:spPr>
          <a:xfrm flipV="1">
            <a:off x="6347637" y="5053536"/>
            <a:ext cx="164412" cy="7208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B0988-9298-FA4C-BFEF-7456D2D1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8912E-CC60-264D-9883-A1EB54F0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RNAseq</a:t>
            </a:r>
            <a:r>
              <a:rPr lang="en-US" sz="3600" dirty="0"/>
              <a:t> identifies a gene fusion in ATM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77087-82A3-204F-A585-BF0E4C219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84" y="1803400"/>
            <a:ext cx="10132483" cy="45233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C82AA-6D2E-784F-9593-92E30EEBE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2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>
            <a:extLst>
              <a:ext uri="{FF2B5EF4-FFF2-40B4-BE49-F238E27FC236}">
                <a16:creationId xmlns:a16="http://schemas.microsoft.com/office/drawing/2014/main" id="{AE6AABBB-89B7-1E47-8420-8B53E7343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4" t="1482" r="19684" b="16667"/>
          <a:stretch>
            <a:fillRect/>
          </a:stretch>
        </p:blipFill>
        <p:spPr bwMode="auto">
          <a:xfrm>
            <a:off x="4309533" y="1244600"/>
            <a:ext cx="788246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8">
            <a:extLst>
              <a:ext uri="{FF2B5EF4-FFF2-40B4-BE49-F238E27FC236}">
                <a16:creationId xmlns:a16="http://schemas.microsoft.com/office/drawing/2014/main" id="{B3966D79-A898-4E43-9C91-E7A1FAAF5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1589618"/>
            <a:ext cx="10873317" cy="47667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F5707-B7E9-2646-A6F3-A6E2360F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Fusion caused by DNA inversion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26A0-A36C-094B-A8B3-3357A529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31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1390" y="2359737"/>
            <a:ext cx="5734051" cy="1143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  <a:cs typeface="Al Nile" pitchFamily="2" charset="-78"/>
              </a:rPr>
              <a:t>Mate-pair sequencing to investigate </a:t>
            </a:r>
            <a:r>
              <a:rPr lang="en-US" sz="2000" dirty="0">
                <a:solidFill>
                  <a:prstClr val="black"/>
                </a:solidFill>
                <a:latin typeface="+mn-lt"/>
                <a:cs typeface="Al Nile" pitchFamily="2" charset="-78"/>
              </a:rPr>
              <a:t>karyotype: t(X;18)(p11.2;q11.2)</a:t>
            </a:r>
            <a:endParaRPr lang="en-US" sz="2000" dirty="0">
              <a:latin typeface="+mn-lt"/>
              <a:cs typeface="Al Nile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15" y="3247860"/>
            <a:ext cx="6079403" cy="22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 rot="20602734">
            <a:off x="6103553" y="4385395"/>
            <a:ext cx="4528659" cy="9530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E87A18-C304-7346-B940-8EF8F80DF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16" y="1671638"/>
            <a:ext cx="4908056" cy="505777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/>
              <a:t>Patient Symptoms: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</a:rPr>
              <a:t>12 month old female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</a:rPr>
              <a:t>GNAO1 related epileptic encephalopathy with cerebral and cerebellar atrophy 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</a:rPr>
              <a:t>corpus callosum dysgenesis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+mn-lt"/>
              </a:rPr>
              <a:t>left optic nerve hypoplasia</a:t>
            </a:r>
          </a:p>
          <a:p>
            <a:pPr>
              <a:spcBef>
                <a:spcPts val="600"/>
              </a:spcBef>
            </a:pPr>
            <a:r>
              <a:rPr lang="en-US" sz="2000" dirty="0" err="1">
                <a:solidFill>
                  <a:prstClr val="black"/>
                </a:solidFill>
                <a:latin typeface="+mn-lt"/>
              </a:rPr>
              <a:t>Micropthalmia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Cataract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cleft soft palate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ASD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dysmorphic facies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small size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microcephaly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sz="2000" dirty="0">
              <a:latin typeface="+mn-lt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E23D915-4E65-5E4C-9356-3AEAFB718E71}"/>
              </a:ext>
            </a:extLst>
          </p:cNvPr>
          <p:cNvSpPr txBox="1">
            <a:spLocks/>
          </p:cNvSpPr>
          <p:nvPr/>
        </p:nvSpPr>
        <p:spPr>
          <a:xfrm>
            <a:off x="-304800" y="-1270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333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  <a:cs typeface="Al Nile" pitchFamily="2" charset="-78"/>
              </a:rPr>
              <a:t>Patient Example Case #3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7CA0C-313E-6141-96E2-8D5CFF45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59817A4-81B7-6C4B-BC58-A6DCDB4F743C}"/>
              </a:ext>
            </a:extLst>
          </p:cNvPr>
          <p:cNvSpPr txBox="1">
            <a:spLocks/>
          </p:cNvSpPr>
          <p:nvPr/>
        </p:nvSpPr>
        <p:spPr>
          <a:xfrm>
            <a:off x="784486" y="-1567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  <a:cs typeface="Al Nile" pitchFamily="2" charset="-78"/>
              </a:rPr>
              <a:t>Mate-pair characterizes</a:t>
            </a:r>
            <a:r>
              <a:rPr lang="en-US" sz="3600" dirty="0">
                <a:solidFill>
                  <a:prstClr val="black"/>
                </a:solidFill>
                <a:latin typeface="Gill Sans MT" panose="020B0502020104020203" pitchFamily="34" charset="77"/>
                <a:cs typeface="Al Nile" pitchFamily="2" charset="-78"/>
              </a:rPr>
              <a:t> t(X;18)(p11.2;q11.2)</a:t>
            </a:r>
            <a:endParaRPr lang="en-US" sz="3600" dirty="0">
              <a:latin typeface="Gill Sans MT" panose="020B0502020104020203" pitchFamily="34" charset="77"/>
              <a:cs typeface="Al Nile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9926E-7D35-1044-8FE9-73C2C89A9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56" y="1385419"/>
            <a:ext cx="7492464" cy="362949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54414B4-6E29-844B-BDE1-C7C91C2BB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713" y="1385419"/>
            <a:ext cx="40338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Chr18: 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Disrupts LOC105372028 (non-coding RNA); haploinsufficiency not known to result in any abnormal phenotypes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 err="1">
                <a:latin typeface="+mn-lt"/>
              </a:rPr>
              <a:t>ChrX</a:t>
            </a:r>
            <a:r>
              <a:rPr lang="en-US" sz="2000" b="1" dirty="0">
                <a:latin typeface="+mn-lt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No gene was disrupted at the Xp11.4 breakpoint, however CASK is located ~173 kb distal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1D26-CA69-F245-AF90-2E6E20B1C644}"/>
              </a:ext>
            </a:extLst>
          </p:cNvPr>
          <p:cNvSpPr txBox="1"/>
          <p:nvPr/>
        </p:nvSpPr>
        <p:spPr>
          <a:xfrm>
            <a:off x="1857375" y="5536702"/>
            <a:ext cx="892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CASK deficiencies are a strong phenotypic fit for the patient’s symptoms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5B9A5-5FAA-8D43-AA62-9A307CFE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6544-D6E1-E54E-AB4B-5BC0BC60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F395F8-D5B0-F54F-B2AC-E25083455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800" dirty="0">
                <a:latin typeface="inherit"/>
              </a:rPr>
              <a:t>Discussing the role of RNA-sequencing in rare and undiagnosed disease</a:t>
            </a:r>
          </a:p>
          <a:p>
            <a:pPr fontAlgn="base"/>
            <a:r>
              <a:rPr lang="en-US" sz="2800" dirty="0">
                <a:solidFill>
                  <a:srgbClr val="333333"/>
                </a:solidFill>
                <a:latin typeface="inherit"/>
              </a:rPr>
              <a:t>Unit consists of four lectures:</a:t>
            </a:r>
          </a:p>
          <a:p>
            <a:pPr lvl="1" fontAlgn="base"/>
            <a:r>
              <a:rPr lang="en-US" sz="2266" dirty="0">
                <a:solidFill>
                  <a:srgbClr val="333333"/>
                </a:solidFill>
                <a:latin typeface="inherit"/>
              </a:rPr>
              <a:t>Introduction to Rare and Undiagnosed Disease</a:t>
            </a:r>
          </a:p>
          <a:p>
            <a:pPr lvl="1" fontAlgn="base"/>
            <a:r>
              <a:rPr lang="en-US" sz="2266" dirty="0">
                <a:solidFill>
                  <a:srgbClr val="333333"/>
                </a:solidFill>
                <a:latin typeface="inherit"/>
              </a:rPr>
              <a:t>Expression Analysis for Outlier Observations</a:t>
            </a:r>
          </a:p>
          <a:p>
            <a:pPr lvl="1" fontAlgn="base"/>
            <a:r>
              <a:rPr lang="en-US" sz="2266" dirty="0">
                <a:solidFill>
                  <a:srgbClr val="333333"/>
                </a:solidFill>
                <a:latin typeface="inherit"/>
              </a:rPr>
              <a:t>Fusion analysis in RNA-sequencing data</a:t>
            </a:r>
          </a:p>
          <a:p>
            <a:pPr lvl="1" fontAlgn="base"/>
            <a:r>
              <a:rPr lang="en-US" sz="2266" dirty="0">
                <a:solidFill>
                  <a:srgbClr val="333333"/>
                </a:solidFill>
                <a:latin typeface="inherit"/>
              </a:rPr>
              <a:t>Splicing analysis</a:t>
            </a:r>
          </a:p>
          <a:p>
            <a:pPr fontAlgn="base"/>
            <a:r>
              <a:rPr lang="en-US" sz="2800" dirty="0">
                <a:solidFill>
                  <a:srgbClr val="333333"/>
                </a:solidFill>
                <a:latin typeface="inherit"/>
              </a:rPr>
              <a:t>Lectures given by Gavin Oliver and Eric Klee</a:t>
            </a:r>
            <a:endParaRPr lang="en-US" sz="2800" dirty="0">
              <a:solidFill>
                <a:srgbClr val="333333"/>
              </a:solidFill>
              <a:latin typeface="Open Sans"/>
            </a:endParaRP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CB82E-E243-224A-B489-88CFB9E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34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F4CF8BB-2F14-E041-AEE3-1D1D571A8636}"/>
              </a:ext>
            </a:extLst>
          </p:cNvPr>
          <p:cNvSpPr txBox="1">
            <a:spLocks/>
          </p:cNvSpPr>
          <p:nvPr/>
        </p:nvSpPr>
        <p:spPr>
          <a:xfrm>
            <a:off x="1004341" y="-251352"/>
            <a:ext cx="1091962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Gill Sans MT" panose="020B0502020104020203" pitchFamily="34" charset="77"/>
                <a:cs typeface="Al Nile" pitchFamily="2" charset="-78"/>
              </a:rPr>
              <a:t>RNAseq</a:t>
            </a:r>
            <a:r>
              <a:rPr lang="en-US" sz="3600" dirty="0">
                <a:latin typeface="Gill Sans MT" panose="020B0502020104020203" pitchFamily="34" charset="77"/>
                <a:cs typeface="Al Nile" pitchFamily="2" charset="-78"/>
              </a:rPr>
              <a:t> Outlier Expression (CASK)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E3807-1711-644D-B27C-A21DACC1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15" y="1401289"/>
            <a:ext cx="4817728" cy="3479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95DA6-6FD2-3C40-BAE4-C22E1C0E0D8E}"/>
              </a:ext>
            </a:extLst>
          </p:cNvPr>
          <p:cNvSpPr txBox="1"/>
          <p:nvPr/>
        </p:nvSpPr>
        <p:spPr>
          <a:xfrm>
            <a:off x="154378" y="6119336"/>
            <a:ext cx="6270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OUTRIDER:  </a:t>
            </a:r>
            <a:r>
              <a:rPr lang="lt-LT" sz="1200" dirty="0" err="1"/>
              <a:t>Brechtmann</a:t>
            </a:r>
            <a:r>
              <a:rPr lang="lt-LT" sz="1200" dirty="0"/>
              <a:t> </a:t>
            </a:r>
            <a:r>
              <a:rPr lang="lt-LT" sz="1200" dirty="0" err="1"/>
              <a:t>F</a:t>
            </a:r>
            <a:r>
              <a:rPr lang="lt-LT" sz="1200" dirty="0"/>
              <a:t>, et al. Am </a:t>
            </a:r>
            <a:r>
              <a:rPr lang="lt-LT" sz="1200" dirty="0" err="1"/>
              <a:t>J</a:t>
            </a:r>
            <a:r>
              <a:rPr lang="lt-LT" sz="1200" dirty="0"/>
              <a:t> </a:t>
            </a:r>
            <a:r>
              <a:rPr lang="lt-LT" sz="1200" dirty="0" err="1"/>
              <a:t>Hum</a:t>
            </a:r>
            <a:r>
              <a:rPr lang="lt-LT" sz="1200" dirty="0"/>
              <a:t> </a:t>
            </a:r>
            <a:r>
              <a:rPr lang="lt-LT" sz="1200" dirty="0" err="1"/>
              <a:t>Genet</a:t>
            </a:r>
            <a:r>
              <a:rPr lang="lt-LT" sz="1200" dirty="0"/>
              <a:t>. 2018 </a:t>
            </a:r>
            <a:r>
              <a:rPr lang="lt-LT" sz="1200" dirty="0" err="1"/>
              <a:t>Dec</a:t>
            </a:r>
            <a:r>
              <a:rPr lang="lt-LT" sz="1200" dirty="0"/>
              <a:t> 6;103(6):907-917. </a:t>
            </a:r>
          </a:p>
          <a:p>
            <a:r>
              <a:rPr lang="lt-LT" sz="1200" dirty="0"/>
              <a:t>PMID: 30503520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2B349-CE8A-9C4F-888C-591F9CA9977E}"/>
              </a:ext>
            </a:extLst>
          </p:cNvPr>
          <p:cNvSpPr txBox="1"/>
          <p:nvPr/>
        </p:nvSpPr>
        <p:spPr>
          <a:xfrm>
            <a:off x="584616" y="4856608"/>
            <a:ext cx="4781863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u="sng" dirty="0"/>
              <a:t>CASK: </a:t>
            </a:r>
          </a:p>
          <a:p>
            <a:r>
              <a:rPr lang="en-US" sz="1400" dirty="0"/>
              <a:t>p-value (unadjusted) = 4.08x10</a:t>
            </a:r>
            <a:r>
              <a:rPr lang="en-US" sz="1400" baseline="30000" dirty="0"/>
              <a:t>-8</a:t>
            </a:r>
            <a:endParaRPr lang="en-US" sz="1400" dirty="0"/>
          </a:p>
          <a:p>
            <a:r>
              <a:rPr lang="en-US" sz="1400" dirty="0"/>
              <a:t>p-value (adjusted) = 0.0003</a:t>
            </a:r>
          </a:p>
          <a:p>
            <a:r>
              <a:rPr lang="en-US" sz="1400" dirty="0"/>
              <a:t>Z-score = -5.61</a:t>
            </a:r>
          </a:p>
          <a:p>
            <a:r>
              <a:rPr lang="en-US" sz="1400" dirty="0"/>
              <a:t>Log</a:t>
            </a:r>
            <a:r>
              <a:rPr lang="en-US" sz="1400" baseline="-25000" dirty="0"/>
              <a:t>2</a:t>
            </a:r>
            <a:r>
              <a:rPr lang="en-US" sz="1400" dirty="0"/>
              <a:t>(fold change) =  -0.99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990DE4-B1D9-2042-9275-667517A1530B}"/>
              </a:ext>
            </a:extLst>
          </p:cNvPr>
          <p:cNvSpPr/>
          <p:nvPr/>
        </p:nvSpPr>
        <p:spPr>
          <a:xfrm>
            <a:off x="1004341" y="1813810"/>
            <a:ext cx="524656" cy="524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D62EA4-6144-1F43-99DF-D2B8E488840D}"/>
              </a:ext>
            </a:extLst>
          </p:cNvPr>
          <p:cNvSpPr/>
          <p:nvPr/>
        </p:nvSpPr>
        <p:spPr>
          <a:xfrm>
            <a:off x="6345835" y="1964271"/>
            <a:ext cx="5511384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Hypothesis: epigenetic gene repression on chromosome 18 near the breakpoint that has been put upstream of CASK in this patient from the t(X;18) that is now causing repression of CASK expression. </a:t>
            </a:r>
          </a:p>
          <a:p>
            <a:endParaRPr lang="en-US" dirty="0"/>
          </a:p>
          <a:p>
            <a:r>
              <a:rPr lang="en-US" dirty="0"/>
              <a:t>Evaluate: H3K9me, H3K27me, H3K4me and H2K9Ac (activating mark) to see if these features are present near the breakpoints in blood lineage cells of unaffected individuals. </a:t>
            </a:r>
          </a:p>
          <a:p>
            <a:endParaRPr lang="en-US" dirty="0"/>
          </a:p>
          <a:p>
            <a:r>
              <a:rPr lang="en-US" dirty="0" err="1"/>
              <a:t>ChIP-seq</a:t>
            </a:r>
            <a:r>
              <a:rPr lang="en-US" dirty="0"/>
              <a:t> experiment on the patient’s blood sample to determine if there is a difference in the patient.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4A613A-ED80-8547-817A-2BF157F47952}"/>
              </a:ext>
            </a:extLst>
          </p:cNvPr>
          <p:cNvSpPr/>
          <p:nvPr/>
        </p:nvSpPr>
        <p:spPr>
          <a:xfrm>
            <a:off x="6318354" y="1487082"/>
            <a:ext cx="5511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Epigenetic Profiling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BEB41F-A5D4-9047-9678-ACC5322B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30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E9DDE7-59FB-8B40-A42B-6E24FAFBDA9A}"/>
              </a:ext>
            </a:extLst>
          </p:cNvPr>
          <p:cNvSpPr txBox="1">
            <a:spLocks/>
          </p:cNvSpPr>
          <p:nvPr/>
        </p:nvSpPr>
        <p:spPr>
          <a:xfrm>
            <a:off x="-830265" y="-114205"/>
            <a:ext cx="115830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spcAft>
                <a:spcPts val="600"/>
              </a:spcAft>
            </a:pPr>
            <a:r>
              <a:rPr lang="en-US" sz="3600" kern="1200" dirty="0">
                <a:latin typeface="Gill Sans MT" panose="020B0502020104020203" pitchFamily="34" charset="0"/>
                <a:ea typeface="+mj-ea"/>
                <a:cs typeface="+mj-cs"/>
              </a:rPr>
              <a:t>Patient Example Case #4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63BF82-0AA1-8C41-9D6A-02128E512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kern="1200" dirty="0">
                <a:latin typeface="Gill Sans MT" panose="020B0502020104020203" pitchFamily="34" charset="0"/>
                <a:ea typeface="+mn-ea"/>
                <a:cs typeface="+mn-cs"/>
              </a:rPr>
              <a:t>Phenotype			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68BA2-C156-8348-B1CA-88B93550A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kern="1200" dirty="0">
                <a:latin typeface="Gill Sans MT" panose="020B0502020104020203" pitchFamily="34" charset="0"/>
                <a:ea typeface="+mn-ea"/>
                <a:cs typeface="+mn-cs"/>
              </a:rPr>
              <a:t>Mucopolysaccharidosis type IIIA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A71BAEA-9019-1249-BD92-EE6423820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 vert="horz" lIns="91440" tIns="45720" rIns="91440" bIns="45720" rtlCol="0">
            <a:normAutofit/>
          </a:bodyPr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2158A1"/>
              </a:buClr>
              <a:buSzPct val="120000"/>
              <a:defRPr/>
            </a:pPr>
            <a:r>
              <a:rPr lang="en-US" altLang="ja-JP" sz="1300" dirty="0"/>
              <a:t>Mucopolysaccharidosis type III A (Sanfilippo syndrome type A; MPS IIIA) is characterized by </a:t>
            </a:r>
            <a:r>
              <a:rPr lang="en-US" altLang="ja-JP" sz="1300" dirty="0">
                <a:solidFill>
                  <a:srgbClr val="FF0000"/>
                </a:solidFill>
              </a:rPr>
              <a:t>psychomotor and speech delay, neurological regression, and behavioral disturbances</a:t>
            </a:r>
            <a:r>
              <a:rPr lang="en-US" altLang="ja-JP" sz="1300" dirty="0"/>
              <a:t>. 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2158A1"/>
              </a:buClr>
              <a:buSzPct val="120000"/>
              <a:defRPr/>
            </a:pPr>
            <a:r>
              <a:rPr lang="en-US" altLang="ja-JP" sz="1300" dirty="0"/>
              <a:t>Somatic changes are usually milder than other MPSs, and include </a:t>
            </a:r>
            <a:r>
              <a:rPr lang="en-US" altLang="ja-JP" sz="1300" dirty="0">
                <a:solidFill>
                  <a:srgbClr val="FF0000"/>
                </a:solidFill>
              </a:rPr>
              <a:t>mild coarsening, mild dysostosis multiplex, and contractures</a:t>
            </a:r>
            <a:r>
              <a:rPr lang="en-US" altLang="ja-JP" sz="1300" dirty="0"/>
              <a:t>. About half of patients have </a:t>
            </a:r>
            <a:r>
              <a:rPr lang="en-US" altLang="ja-JP" sz="1300" dirty="0">
                <a:solidFill>
                  <a:srgbClr val="FF0000"/>
                </a:solidFill>
              </a:rPr>
              <a:t>hepatomegaly</a:t>
            </a:r>
            <a:r>
              <a:rPr lang="en-US" altLang="ja-JP" sz="1300" dirty="0"/>
              <a:t> but splenomegaly is infrequent.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2158A1"/>
              </a:buClr>
              <a:buSzPct val="120000"/>
              <a:defRPr/>
            </a:pPr>
            <a:r>
              <a:rPr lang="en-US" altLang="ja-JP" sz="1300" dirty="0"/>
              <a:t>MPS IIIA is caused by biallelic pathogenic variants in </a:t>
            </a:r>
            <a:r>
              <a:rPr lang="en-US" altLang="ja-JP" sz="1300" i="1" dirty="0"/>
              <a:t>SGSH</a:t>
            </a:r>
            <a:r>
              <a:rPr lang="en-US" altLang="ja-JP" sz="1300" dirty="0"/>
              <a:t> resulting in a deficiency of </a:t>
            </a:r>
            <a:r>
              <a:rPr lang="en-US" altLang="ja-JP" sz="1300" dirty="0" err="1"/>
              <a:t>sulfamidase</a:t>
            </a:r>
            <a:r>
              <a:rPr lang="en-US" altLang="ja-JP" sz="1300" dirty="0"/>
              <a:t>, a lysosomal enzyme. The inability to degrade heparan sulfate leads to cellular accumulation of this glycosaminoglycan and </a:t>
            </a:r>
            <a:r>
              <a:rPr lang="en-US" altLang="ja-JP" sz="1300" dirty="0">
                <a:solidFill>
                  <a:srgbClr val="FF0000"/>
                </a:solidFill>
              </a:rPr>
              <a:t>increased excretion in urine</a:t>
            </a:r>
            <a:r>
              <a:rPr lang="en-US" altLang="ja-JP" sz="1300" dirty="0"/>
              <a:t>. 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2158A1"/>
              </a:buClr>
              <a:buSzPct val="120000"/>
              <a:defRPr/>
            </a:pPr>
            <a:endParaRPr lang="en-US" altLang="ja-JP" sz="1300" dirty="0"/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Clr>
                <a:srgbClr val="2158A1"/>
              </a:buClr>
              <a:buSzPct val="120000"/>
              <a:defRPr/>
            </a:pPr>
            <a:r>
              <a:rPr lang="en-US" altLang="ja-JP" sz="1300" dirty="0"/>
              <a:t>There is only one report of a patient with </a:t>
            </a:r>
            <a:r>
              <a:rPr lang="en-US" altLang="ja-JP" sz="1300" dirty="0" err="1">
                <a:solidFill>
                  <a:srgbClr val="FF0000"/>
                </a:solidFill>
              </a:rPr>
              <a:t>sulfamidase</a:t>
            </a:r>
            <a:r>
              <a:rPr lang="en-US" altLang="ja-JP" sz="1300" dirty="0">
                <a:solidFill>
                  <a:srgbClr val="FF0000"/>
                </a:solidFill>
              </a:rPr>
              <a:t> deficiency, increased excretion of heparan sulfate, and late-onset </a:t>
            </a:r>
            <a:r>
              <a:rPr lang="en-US" altLang="ja-JP" sz="1300" dirty="0" err="1">
                <a:solidFill>
                  <a:srgbClr val="FF0000"/>
                </a:solidFill>
              </a:rPr>
              <a:t>cardiomiopathy</a:t>
            </a:r>
            <a:r>
              <a:rPr lang="en-US" altLang="ja-JP" sz="1300" dirty="0">
                <a:solidFill>
                  <a:srgbClr val="FF0000"/>
                </a:solidFill>
              </a:rPr>
              <a:t> without neurological phenotype</a:t>
            </a:r>
            <a:r>
              <a:rPr lang="en-US" altLang="ja-JP" sz="1300" dirty="0"/>
              <a:t>. However, focused genetic analysis failed to identify variants in </a:t>
            </a:r>
            <a:r>
              <a:rPr lang="en-US" altLang="ja-JP" sz="1300" i="1" dirty="0"/>
              <a:t>SGSH</a:t>
            </a:r>
            <a:r>
              <a:rPr lang="en-US" altLang="ja-JP" sz="1300" dirty="0"/>
              <a:t>. (Van Hove et al, 2003)</a:t>
            </a:r>
          </a:p>
          <a:p>
            <a:pPr>
              <a:lnSpc>
                <a:spcPct val="90000"/>
              </a:lnSpc>
            </a:pPr>
            <a:endParaRPr lang="en-US" sz="1300" dirty="0"/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  <a:defRPr/>
            </a:pPr>
            <a:r>
              <a:rPr lang="en-US" sz="1700"/>
              <a:t>©2012 MFMER  |  3198462-</a:t>
            </a:r>
            <a:fld id="{1C65B069-BAA1-437A-9AC3-99660648B3E8}" type="slidenum">
              <a:rPr lang="en-US" sz="1700" smtClean="0"/>
              <a:pPr>
                <a:spcAft>
                  <a:spcPts val="600"/>
                </a:spcAft>
                <a:defRPr/>
              </a:pPr>
              <a:t>21</a:t>
            </a:fld>
            <a:endParaRPr lang="en-US" sz="1700"/>
          </a:p>
        </p:txBody>
      </p:sp>
      <p:graphicFrame>
        <p:nvGraphicFramePr>
          <p:cNvPr id="11269" name="Content Placeholder 1">
            <a:extLst>
              <a:ext uri="{FF2B5EF4-FFF2-40B4-BE49-F238E27FC236}">
                <a16:creationId xmlns:a16="http://schemas.microsoft.com/office/drawing/2014/main" id="{48BC1B79-B51F-444D-B59F-23A8D2E6C26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853268"/>
              </p:ext>
            </p:extLst>
          </p:nvPr>
        </p:nvGraphicFramePr>
        <p:xfrm>
          <a:off x="609598" y="2232754"/>
          <a:ext cx="4258033" cy="314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19C27CDE-969F-C14C-9FBA-7E36580CE03B}"/>
              </a:ext>
            </a:extLst>
          </p:cNvPr>
          <p:cNvSpPr/>
          <p:nvPr/>
        </p:nvSpPr>
        <p:spPr>
          <a:xfrm>
            <a:off x="474591" y="5525354"/>
            <a:ext cx="5521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u="sng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Glycosaminoglycans</a:t>
            </a:r>
            <a:r>
              <a:rPr lang="pt-BR" sz="1600" b="1" u="sng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Cerebrospinal </a:t>
            </a:r>
            <a:r>
              <a:rPr lang="pt-BR" sz="1600" b="1" u="sng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Fluid</a:t>
            </a:r>
            <a:r>
              <a:rPr lang="pt-BR" sz="1600" b="1" u="sng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</a:t>
            </a:r>
          </a:p>
          <a:p>
            <a:pPr>
              <a:defRPr/>
            </a:pPr>
            <a:r>
              <a:rPr lang="pt-BR" altLang="ja-JP" sz="1600" b="1" kern="0" dirty="0" err="1">
                <a:latin typeface="Arial" pitchFamily="34" charset="0"/>
                <a:ea typeface="MS PGothic" pitchFamily="34" charset="-128"/>
              </a:rPr>
              <a:t>GAGs</a:t>
            </a:r>
            <a:r>
              <a:rPr lang="pt-BR" altLang="ja-JP" sz="1600" b="1" kern="0" dirty="0">
                <a:latin typeface="Arial" pitchFamily="34" charset="0"/>
                <a:ea typeface="MS PGothic" pitchFamily="34" charset="-128"/>
              </a:rPr>
              <a:t> in </a:t>
            </a:r>
            <a:r>
              <a:rPr lang="pt-BR" altLang="ja-JP" sz="1600" b="1" kern="0" dirty="0" err="1">
                <a:latin typeface="Arial" pitchFamily="34" charset="0"/>
                <a:ea typeface="MS PGothic" pitchFamily="34" charset="-128"/>
              </a:rPr>
              <a:t>the</a:t>
            </a:r>
            <a:r>
              <a:rPr lang="pt-BR" altLang="ja-JP" sz="1600" b="1" kern="0" dirty="0">
                <a:latin typeface="Arial" pitchFamily="34" charset="0"/>
                <a:ea typeface="MS PGothic" pitchFamily="34" charset="-128"/>
              </a:rPr>
              <a:t> CSF are </a:t>
            </a:r>
            <a:r>
              <a:rPr lang="pt-BR" altLang="ja-JP" sz="1600" b="1" kern="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50-100 times </a:t>
            </a:r>
            <a:r>
              <a:rPr lang="pt-BR" altLang="ja-JP" sz="1600" b="1" kern="0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higher</a:t>
            </a:r>
            <a:r>
              <a:rPr lang="pt-BR" altLang="ja-JP" sz="1600" b="1" kern="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pt-BR" altLang="ja-JP" sz="1600" b="1" kern="0" dirty="0" err="1">
                <a:latin typeface="Arial" pitchFamily="34" charset="0"/>
                <a:ea typeface="MS PGothic" pitchFamily="34" charset="-128"/>
              </a:rPr>
              <a:t>than</a:t>
            </a:r>
            <a:r>
              <a:rPr lang="pt-BR" altLang="ja-JP" sz="1600" b="1" kern="0" dirty="0">
                <a:latin typeface="Arial" pitchFamily="34" charset="0"/>
                <a:ea typeface="MS PGothic" pitchFamily="34" charset="-128"/>
              </a:rPr>
              <a:t> </a:t>
            </a:r>
            <a:r>
              <a:rPr lang="pt-BR" altLang="ja-JP" sz="1600" b="1" kern="0" dirty="0" err="1">
                <a:latin typeface="Arial" pitchFamily="34" charset="0"/>
                <a:ea typeface="MS PGothic" pitchFamily="34" charset="-128"/>
              </a:rPr>
              <a:t>controls</a:t>
            </a:r>
            <a:r>
              <a:rPr lang="pt-BR" altLang="ja-JP" sz="1600" b="1" kern="0" dirty="0">
                <a:latin typeface="Arial" pitchFamily="34" charset="0"/>
                <a:ea typeface="MS PGothic" pitchFamily="34" charset="-128"/>
              </a:rPr>
              <a:t> in </a:t>
            </a:r>
            <a:r>
              <a:rPr lang="pt-BR" altLang="ja-JP" sz="1600" b="1" kern="0" dirty="0" err="1">
                <a:latin typeface="Arial" pitchFamily="34" charset="0"/>
                <a:ea typeface="MS PGothic" pitchFamily="34" charset="-128"/>
              </a:rPr>
              <a:t>others</a:t>
            </a:r>
            <a:r>
              <a:rPr lang="pt-BR" altLang="ja-JP" sz="1600" b="1" kern="0" dirty="0">
                <a:latin typeface="Arial" pitchFamily="34" charset="0"/>
                <a:ea typeface="MS PGothic" pitchFamily="34" charset="-128"/>
              </a:rPr>
              <a:t> MPS </a:t>
            </a:r>
            <a:r>
              <a:rPr lang="pt-BR" altLang="ja-JP" sz="1600" b="1" kern="0" dirty="0" err="1">
                <a:latin typeface="Arial" pitchFamily="34" charset="0"/>
                <a:ea typeface="MS PGothic" pitchFamily="34" charset="-128"/>
              </a:rPr>
              <a:t>with</a:t>
            </a:r>
            <a:r>
              <a:rPr lang="pt-BR" altLang="ja-JP" sz="1600" b="1" kern="0" dirty="0">
                <a:latin typeface="Arial" pitchFamily="34" charset="0"/>
                <a:ea typeface="MS PGothic" pitchFamily="34" charset="-128"/>
              </a:rPr>
              <a:t> </a:t>
            </a:r>
            <a:r>
              <a:rPr lang="pt-BR" altLang="ja-JP" sz="1600" b="1" kern="0" dirty="0" err="1">
                <a:latin typeface="Arial" pitchFamily="34" charset="0"/>
                <a:ea typeface="MS PGothic" pitchFamily="34" charset="-128"/>
              </a:rPr>
              <a:t>neurological</a:t>
            </a:r>
            <a:r>
              <a:rPr lang="pt-BR" altLang="ja-JP" sz="1600" b="1" kern="0" dirty="0">
                <a:latin typeface="Arial" pitchFamily="34" charset="0"/>
                <a:ea typeface="MS PGothic" pitchFamily="34" charset="-128"/>
              </a:rPr>
              <a:t> </a:t>
            </a:r>
            <a:r>
              <a:rPr lang="pt-BR" altLang="ja-JP" sz="1600" b="1" kern="0" dirty="0" err="1">
                <a:latin typeface="Arial" pitchFamily="34" charset="0"/>
                <a:ea typeface="MS PGothic" pitchFamily="34" charset="-128"/>
              </a:rPr>
              <a:t>compromise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5255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C17F68-D84D-4E37-905A-B6C8B728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5315989"/>
            <a:ext cx="7644938" cy="566739"/>
          </a:xfrm>
        </p:spPr>
        <p:txBody>
          <a:bodyPr>
            <a:normAutofit fontScale="90000"/>
          </a:bodyPr>
          <a:lstStyle/>
          <a:p>
            <a:r>
              <a:rPr lang="en-US" dirty="0"/>
              <a:t>RNA Sequencing Reveals Allele-Specific Expression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FB2572-E826-7341-90E3-391239EE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729" y="975272"/>
            <a:ext cx="5565779" cy="4114800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D56D13-ADF0-477D-8BB9-DE1C36C0E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8399" y="5882727"/>
            <a:ext cx="7728065" cy="804863"/>
          </a:xfrm>
        </p:spPr>
        <p:txBody>
          <a:bodyPr/>
          <a:lstStyle/>
          <a:p>
            <a:r>
              <a:rPr lang="en-US" dirty="0"/>
              <a:t>ASE was noted initially in the blood, with a modest 65%-35% skew.  Expression studies in a heart biopsy revealed complete skew 100%-0%.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70A9547-9E57-49FC-8034-DAF46376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2AB9A1-EEAB-2D46-882F-3B7D40EB580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25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4D5F9D-E9B3-4548-BD0D-38ECA665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172FE-9743-AA44-BEAB-49B443CF2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525587"/>
            <a:ext cx="1173003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Rare genetic disease can be individually rare, but collectively is quite common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NGS has transformed how rare genetic disease is tested, enabled considerably higher diagnostic rates and novel disease gene discovery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RNAseq</a:t>
            </a:r>
            <a:r>
              <a:rPr lang="en-US" sz="2800" dirty="0"/>
              <a:t> can increase overall diagnostic yield in this patient population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RNAseq</a:t>
            </a:r>
            <a:r>
              <a:rPr lang="en-US" sz="2800" dirty="0"/>
              <a:t> analysis is complex and involves looking at multiple event types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C5BA2-6FCA-9A40-9A18-791290AE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89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D15EE2-7599-B04B-AE1D-DC390AF88B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EE74601-F912-CC4D-BFF3-2B98CEC4D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8C18EB-7B99-CE42-8081-5042B533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9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6544-D6E1-E54E-AB4B-5BC0BC60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F395F8-D5B0-F54F-B2AC-E25083455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800" dirty="0">
                <a:latin typeface="inherit"/>
              </a:rPr>
              <a:t>What is </a:t>
            </a:r>
            <a:r>
              <a:rPr lang="en-US" sz="2800" dirty="0">
                <a:solidFill>
                  <a:srgbClr val="333333"/>
                </a:solidFill>
                <a:latin typeface="Open Sans"/>
              </a:rPr>
              <a:t>rare genetic disease?</a:t>
            </a:r>
          </a:p>
          <a:p>
            <a:pPr fontAlgn="base"/>
            <a:r>
              <a:rPr lang="en-US" sz="2800" dirty="0">
                <a:solidFill>
                  <a:srgbClr val="333333"/>
                </a:solidFill>
                <a:latin typeface="Open Sans"/>
              </a:rPr>
              <a:t>A common problem - when rare isn’t rare</a:t>
            </a:r>
          </a:p>
          <a:p>
            <a:pPr fontAlgn="base"/>
            <a:r>
              <a:rPr lang="en-US" sz="2800" dirty="0">
                <a:solidFill>
                  <a:srgbClr val="333333"/>
                </a:solidFill>
                <a:latin typeface="Open Sans"/>
              </a:rPr>
              <a:t>Rare genetic disease diagnosis in the era of next-generation sequencing</a:t>
            </a:r>
          </a:p>
          <a:p>
            <a:pPr fontAlgn="base"/>
            <a:r>
              <a:rPr lang="en-US" sz="2800" dirty="0">
                <a:solidFill>
                  <a:srgbClr val="333333"/>
                </a:solidFill>
                <a:latin typeface="Open Sans"/>
              </a:rPr>
              <a:t>The promise of RNA-</a:t>
            </a:r>
            <a:r>
              <a:rPr lang="en-US" sz="2800" dirty="0" err="1">
                <a:solidFill>
                  <a:srgbClr val="333333"/>
                </a:solidFill>
                <a:latin typeface="Open Sans"/>
              </a:rPr>
              <a:t>Seq</a:t>
            </a:r>
            <a:r>
              <a:rPr lang="en-US" sz="2800" dirty="0">
                <a:solidFill>
                  <a:srgbClr val="333333"/>
                </a:solidFill>
                <a:latin typeface="Open Sans"/>
              </a:rPr>
              <a:t> in improving rare genetic disease diagnosis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CB82E-E243-224A-B489-88CFB9E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2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91E6-8617-6448-8379-0A3374AB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Rare Genetic 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AA51E-D49B-4441-8DFB-D489C2D3A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894" y="3539900"/>
            <a:ext cx="2561907" cy="2130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0D1FE-F23D-1D41-925C-33FE3F736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40" y="1690688"/>
            <a:ext cx="3222071" cy="2144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360F74-277E-EB4C-A3C3-7940036074B6}"/>
              </a:ext>
            </a:extLst>
          </p:cNvPr>
          <p:cNvSpPr/>
          <p:nvPr/>
        </p:nvSpPr>
        <p:spPr>
          <a:xfrm>
            <a:off x="4771239" y="1722216"/>
            <a:ext cx="61835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 the United States, a rare disease is defined as a condition that affects fewer than 200,000 people in the US. This definition was created by Congress in the </a:t>
            </a: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Orphan Drug Act of 1983</a:t>
            </a:r>
            <a:r>
              <a:rPr lang="en-US" sz="2000" dirty="0"/>
              <a:t>.  There may be as many as 7,000 rare diseases.            </a:t>
            </a:r>
            <a:r>
              <a:rPr lang="en-US" sz="1000" i="1" dirty="0" err="1">
                <a:latin typeface="Roboto"/>
              </a:rPr>
              <a:t>rarediseases.info.nih.gov</a:t>
            </a:r>
            <a:endParaRPr lang="en-US" sz="10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B07AC9-91EF-AD47-9482-66943E1FC3BD}"/>
              </a:ext>
            </a:extLst>
          </p:cNvPr>
          <p:cNvSpPr/>
          <p:nvPr/>
        </p:nvSpPr>
        <p:spPr>
          <a:xfrm>
            <a:off x="838200" y="4204631"/>
            <a:ext cx="6708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European Union defines a disease or condition as rare if it affects fewer than 1 in 2,000 (1) people within the general population. Currently, there are over 6,000 (2) known rare diseases.     </a:t>
            </a:r>
            <a:r>
              <a:rPr lang="en-US" sz="1000" i="1" dirty="0" err="1">
                <a:latin typeface="source sans pro"/>
              </a:rPr>
              <a:t>raredisease.org.uk</a:t>
            </a:r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45CEBF-B66C-1048-B487-ADC0DB4BF8AD}"/>
              </a:ext>
            </a:extLst>
          </p:cNvPr>
          <p:cNvSpPr/>
          <p:nvPr/>
        </p:nvSpPr>
        <p:spPr>
          <a:xfrm>
            <a:off x="3571119" y="5897034"/>
            <a:ext cx="48217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80% have a genetic component </a:t>
            </a:r>
          </a:p>
          <a:p>
            <a:pPr algn="ctr"/>
            <a:r>
              <a:rPr lang="en-US" sz="1000" i="1" dirty="0"/>
              <a:t>Rare Genomics Institute</a:t>
            </a:r>
            <a:endParaRPr lang="en-US" sz="1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48DE2-74C8-1147-AF72-28163BC2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1736B4D4-AA69-ED40-8CF4-0E2E2B1D9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3"/>
          <a:stretch>
            <a:fillRect/>
          </a:stretch>
        </p:blipFill>
        <p:spPr bwMode="auto">
          <a:xfrm>
            <a:off x="4311886" y="1209860"/>
            <a:ext cx="788246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7-10-07 at 2.31.27 PM.png">
            <a:extLst>
              <a:ext uri="{FF2B5EF4-FFF2-40B4-BE49-F238E27FC236}">
                <a16:creationId xmlns:a16="http://schemas.microsoft.com/office/drawing/2014/main" id="{7036160D-F5DF-BD4F-A969-5A3A353740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366" y="3813813"/>
            <a:ext cx="3530332" cy="230716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 descr="Screen Shot 2017-10-07 at 2.31.18 PM.png">
            <a:extLst>
              <a:ext uri="{FF2B5EF4-FFF2-40B4-BE49-F238E27FC236}">
                <a16:creationId xmlns:a16="http://schemas.microsoft.com/office/drawing/2014/main" id="{46B6E64B-3E11-5D42-8B4D-C75366FD01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941" y="1577734"/>
            <a:ext cx="3098800" cy="229870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9" name="Picture 8" descr="MGG3-5-295-g001.jpg">
            <a:extLst>
              <a:ext uri="{FF2B5EF4-FFF2-40B4-BE49-F238E27FC236}">
                <a16:creationId xmlns:a16="http://schemas.microsoft.com/office/drawing/2014/main" id="{41009C70-65D3-2640-8507-BBFABCA0F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171" y="1689905"/>
            <a:ext cx="3795829" cy="260773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Picture 9" descr="ajmga38113-fig-0002.png">
            <a:extLst>
              <a:ext uri="{FF2B5EF4-FFF2-40B4-BE49-F238E27FC236}">
                <a16:creationId xmlns:a16="http://schemas.microsoft.com/office/drawing/2014/main" id="{F343C923-6B47-2A48-B7D5-CE49087B07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53" y="4335757"/>
            <a:ext cx="3031067" cy="229490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 descr="13053_2017_70_Fig1_HTML.jpg">
            <a:extLst>
              <a:ext uri="{FF2B5EF4-FFF2-40B4-BE49-F238E27FC236}">
                <a16:creationId xmlns:a16="http://schemas.microsoft.com/office/drawing/2014/main" id="{C603781D-15C8-9F48-AB47-8DD980CC4C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96"/>
          <a:stretch/>
        </p:blipFill>
        <p:spPr>
          <a:xfrm>
            <a:off x="4976707" y="2051605"/>
            <a:ext cx="3657601" cy="144605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2" name="Picture 11" descr="ajmga38113-fig-0002.png">
            <a:extLst>
              <a:ext uri="{FF2B5EF4-FFF2-40B4-BE49-F238E27FC236}">
                <a16:creationId xmlns:a16="http://schemas.microsoft.com/office/drawing/2014/main" id="{5F80B446-4D42-AC4D-97FE-504BEBF032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4514" y="5157457"/>
            <a:ext cx="3363472" cy="14732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CD5494D-450F-6543-95F4-C9AD141AB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Faces of Rare Genetic Disease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E0A2A-4E2E-9A4D-97FF-4C455A55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5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71781A-85F7-1A4C-8B6C-EF20F3AE1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A common problem - when rare isn’t rare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54530-E806-3E4E-9C3E-FD288FAAF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42" y="2154237"/>
            <a:ext cx="577768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An estimated </a:t>
            </a:r>
            <a:r>
              <a:rPr lang="en-US" sz="2000" b="1" dirty="0"/>
              <a:t>300 million people </a:t>
            </a:r>
            <a:r>
              <a:rPr lang="en-US" sz="2000" dirty="0"/>
              <a:t>worldwide are affected by a rare disease  </a:t>
            </a:r>
            <a:r>
              <a:rPr lang="en-US" sz="1000" i="1" dirty="0" err="1"/>
              <a:t>globalgenes.org</a:t>
            </a:r>
            <a:endParaRPr lang="en-US" altLang="en-US" sz="10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000" u="sng" dirty="0">
                <a:ea typeface="ＭＳ Ｐゴシック" panose="020B0600070205080204" pitchFamily="34" charset="-128"/>
              </a:rPr>
              <a:t>1 in 10 Americans </a:t>
            </a:r>
            <a:r>
              <a:rPr lang="en-US" altLang="en-US" sz="2000" dirty="0">
                <a:ea typeface="ＭＳ Ｐゴシック" panose="020B0600070205080204" pitchFamily="34" charset="-128"/>
              </a:rPr>
              <a:t>have a rare disease   </a:t>
            </a:r>
            <a:r>
              <a:rPr lang="en-US" altLang="en-US" sz="1000" i="1" dirty="0" err="1">
                <a:ea typeface="ＭＳ Ｐゴシック" panose="020B0600070205080204" pitchFamily="34" charset="-128"/>
              </a:rPr>
              <a:t>raregenomics.org</a:t>
            </a:r>
            <a:r>
              <a:rPr lang="en-US" altLang="en-US" sz="1000" dirty="0">
                <a:ea typeface="ＭＳ Ｐゴシック" panose="020B0600070205080204" pitchFamily="34" charset="-128"/>
              </a:rPr>
              <a:t>  </a:t>
            </a:r>
            <a:endParaRPr lang="en-US" sz="10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b="1" dirty="0"/>
              <a:t>6% to 8% of the population </a:t>
            </a:r>
            <a:r>
              <a:rPr lang="en-US" sz="2000" dirty="0"/>
              <a:t>of the </a:t>
            </a:r>
            <a:r>
              <a:rPr lang="en-US" sz="2000" dirty="0">
                <a:hlinkClick r:id="rId2" tooltip="European Union"/>
              </a:rPr>
              <a:t>European Union</a:t>
            </a:r>
            <a:r>
              <a:rPr lang="en-US" sz="2000" dirty="0"/>
              <a:t> is affected by a rare disease  </a:t>
            </a:r>
            <a:r>
              <a:rPr lang="en-US" sz="1000" i="1" dirty="0" err="1"/>
              <a:t>eurodis.org</a:t>
            </a:r>
            <a:endParaRPr lang="en-US" sz="1000" i="1" dirty="0"/>
          </a:p>
          <a:p>
            <a:pPr marL="0" indent="0">
              <a:buNone/>
            </a:pPr>
            <a:endParaRPr lang="en-US" altLang="en-US" dirty="0">
              <a:latin typeface="Charter Black" panose="02040503050506020203" pitchFamily="18" charset="0"/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897087-1361-1D49-A709-10B3D7D0779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019522" y="1618559"/>
            <a:ext cx="5737225" cy="322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F6FCF3-4D65-CA4F-9FF3-B7C98849E498}"/>
              </a:ext>
            </a:extLst>
          </p:cNvPr>
          <p:cNvSpPr txBox="1"/>
          <p:nvPr/>
        </p:nvSpPr>
        <p:spPr>
          <a:xfrm>
            <a:off x="7394895" y="4460802"/>
            <a:ext cx="2986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err="1"/>
              <a:t>rhondarowland.com</a:t>
            </a:r>
            <a:endParaRPr lang="en-US" sz="1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D15880-2A07-914D-B5EE-8E2D078E1BA0}"/>
              </a:ext>
            </a:extLst>
          </p:cNvPr>
          <p:cNvSpPr/>
          <p:nvPr/>
        </p:nvSpPr>
        <p:spPr>
          <a:xfrm>
            <a:off x="1862356" y="5064767"/>
            <a:ext cx="78772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proxima-nova"/>
              </a:rPr>
              <a:t>30% of patients with rare disease will not live to see their 5th birthday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  <a:latin typeface="proxima-nova"/>
            </a:endParaRPr>
          </a:p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proxima-nova"/>
              </a:rPr>
              <a:t>Rare diseases are responsible for 35% of deaths in the first year of life</a:t>
            </a:r>
          </a:p>
          <a:p>
            <a:pPr algn="ctr"/>
            <a:r>
              <a:rPr lang="en-US" sz="1000" b="1" i="1" dirty="0" err="1">
                <a:solidFill>
                  <a:schemeClr val="accent1">
                    <a:lumMod val="75000"/>
                  </a:schemeClr>
                </a:solidFill>
                <a:latin typeface="proxima-nova"/>
              </a:rPr>
              <a:t>r</a:t>
            </a:r>
            <a:r>
              <a:rPr lang="en-US" sz="1000" b="1" i="1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proxima-nova"/>
              </a:rPr>
              <a:t>aregenomics.org</a:t>
            </a:r>
            <a:endParaRPr lang="en-US" sz="1000" b="1" i="1" u="none" strike="noStrike" dirty="0">
              <a:solidFill>
                <a:schemeClr val="accent1">
                  <a:lumMod val="75000"/>
                </a:schemeClr>
              </a:solidFill>
              <a:effectLst/>
              <a:latin typeface="proxima-nov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071E6-719F-2A43-A0D7-8C03665B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4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1-11 at 1.42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41"/>
          <a:stretch/>
        </p:blipFill>
        <p:spPr>
          <a:xfrm>
            <a:off x="1871280" y="1661021"/>
            <a:ext cx="3453918" cy="2969986"/>
          </a:xfrm>
          <a:prstGeom prst="rect">
            <a:avLst/>
          </a:prstGeom>
        </p:spPr>
      </p:pic>
      <p:pic>
        <p:nvPicPr>
          <p:cNvPr id="4" name="Picture 3" descr="Screen Shot 2016-01-11 at 1.42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3"/>
          <a:stretch/>
        </p:blipFill>
        <p:spPr>
          <a:xfrm>
            <a:off x="6225761" y="1661020"/>
            <a:ext cx="3880996" cy="296998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602526" y="2191171"/>
            <a:ext cx="1469829" cy="560284"/>
          </a:xfrm>
          <a:prstGeom prst="wedgeRoundRectCallout">
            <a:avLst>
              <a:gd name="adj1" fmla="val 32162"/>
              <a:gd name="adj2" fmla="val 16629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“We analyzed 119 trios to…”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933190" y="3136163"/>
            <a:ext cx="2240613" cy="651196"/>
          </a:xfrm>
          <a:prstGeom prst="wedgeRoundRectCallout">
            <a:avLst>
              <a:gd name="adj1" fmla="val -55175"/>
              <a:gd name="adj2" fmla="val 1272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“We obtained a genetic diagnosis for 29 (24%)… ”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6319784" y="3678565"/>
            <a:ext cx="124492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359758" y="4508678"/>
            <a:ext cx="15986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674085" y="4806386"/>
            <a:ext cx="8763697" cy="3155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D08B630-2B1A-9343-B190-4B030477038A}"/>
              </a:ext>
            </a:extLst>
          </p:cNvPr>
          <p:cNvSpPr/>
          <p:nvPr/>
        </p:nvSpPr>
        <p:spPr>
          <a:xfrm>
            <a:off x="324373" y="5028662"/>
            <a:ext cx="556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Clinical Exome Sequencing for Genetic Identification of Rare Mendelian Disorders - JAMA</a:t>
            </a:r>
            <a:endParaRPr lang="en-US" dirty="0"/>
          </a:p>
          <a:p>
            <a:r>
              <a:rPr lang="en-US" b="1" dirty="0">
                <a:latin typeface="Helvetica" pitchFamily="2" charset="0"/>
              </a:rPr>
              <a:t>“Results—</a:t>
            </a:r>
            <a:r>
              <a:rPr lang="en-US" dirty="0">
                <a:latin typeface="Times" pitchFamily="2" charset="0"/>
              </a:rPr>
              <a:t>Of the 814 cases, the overall molecular diagnosis rate was 26%”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535589-6E62-5146-BAF2-85D63CBEEFC0}"/>
              </a:ext>
            </a:extLst>
          </p:cNvPr>
          <p:cNvSpPr/>
          <p:nvPr/>
        </p:nvSpPr>
        <p:spPr>
          <a:xfrm>
            <a:off x="5891868" y="50286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/>
              <a:t>Resolution of Disease Phenotypes Resulting from </a:t>
            </a:r>
            <a:r>
              <a:rPr lang="en-US" b="1" dirty="0" err="1"/>
              <a:t>Multilocus</a:t>
            </a:r>
            <a:r>
              <a:rPr lang="en-US" b="1" dirty="0"/>
              <a:t> Genomic Variation </a:t>
            </a:r>
            <a:r>
              <a:rPr lang="en-US" dirty="0"/>
              <a:t>– </a:t>
            </a:r>
            <a:r>
              <a:rPr lang="en-US" b="1" dirty="0"/>
              <a:t>NEJM</a:t>
            </a:r>
            <a:r>
              <a:rPr lang="en-US" dirty="0"/>
              <a:t> </a:t>
            </a:r>
          </a:p>
          <a:p>
            <a:pPr fontAlgn="base"/>
            <a:r>
              <a:rPr lang="en-US" dirty="0">
                <a:latin typeface="Times" pitchFamily="2" charset="0"/>
              </a:rPr>
              <a:t>“A molecular diagnosis was rendered for 2076 of 7374 patients (28.2%)”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9464671-0821-5847-B907-DF680FE1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  <a:cs typeface="Arial"/>
              </a:rPr>
              <a:t>Proliferation of Exome Diagnostic Testing</a:t>
            </a:r>
            <a:endParaRPr lang="en-US" sz="3600" dirty="0">
              <a:latin typeface="Gill Sans MT" panose="020B0502020104020203" pitchFamily="34" charset="77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DE617B-0543-3346-81FA-F533031C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>
            <a:extLst>
              <a:ext uri="{FF2B5EF4-FFF2-40B4-BE49-F238E27FC236}">
                <a16:creationId xmlns:a16="http://schemas.microsoft.com/office/drawing/2014/main" id="{6B0B9F13-5B39-3446-A4A5-3A4810C1A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4" t="1482" r="19684" b="16667"/>
          <a:stretch>
            <a:fillRect/>
          </a:stretch>
        </p:blipFill>
        <p:spPr bwMode="auto">
          <a:xfrm>
            <a:off x="4309533" y="1244600"/>
            <a:ext cx="788246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308308F-CF06-2C42-8D59-97B055CD0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3" y="1744133"/>
            <a:ext cx="8036984" cy="1727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32ED1F0-B456-E34B-88B1-C7F7412C1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0" r="44479" b="50000"/>
          <a:stretch>
            <a:fillRect/>
          </a:stretch>
        </p:blipFill>
        <p:spPr bwMode="auto">
          <a:xfrm>
            <a:off x="5530852" y="4002617"/>
            <a:ext cx="6369049" cy="207221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0C09329-E4E1-3546-BF63-4F57DA90F8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1" t="5259" b="55064"/>
          <a:stretch/>
        </p:blipFill>
        <p:spPr bwMode="auto">
          <a:xfrm>
            <a:off x="226485" y="4002618"/>
            <a:ext cx="4957233" cy="2070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6" name="TextBox 1">
            <a:extLst>
              <a:ext uri="{FF2B5EF4-FFF2-40B4-BE49-F238E27FC236}">
                <a16:creationId xmlns:a16="http://schemas.microsoft.com/office/drawing/2014/main" id="{9D40565C-36A2-7A4E-BD77-F05F16DA1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418" y="1365251"/>
            <a:ext cx="460798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67" b="1">
                <a:solidFill>
                  <a:srgbClr val="FFFFFF"/>
                </a:solidFill>
              </a:rPr>
              <a:t>Expressed Fusions</a:t>
            </a:r>
          </a:p>
        </p:txBody>
      </p:sp>
      <p:sp>
        <p:nvSpPr>
          <p:cNvPr id="27657" name="TextBox 15">
            <a:extLst>
              <a:ext uri="{FF2B5EF4-FFF2-40B4-BE49-F238E27FC236}">
                <a16:creationId xmlns:a16="http://schemas.microsoft.com/office/drawing/2014/main" id="{14D593B4-B557-1F44-8CED-84103F80E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67" y="6085417"/>
            <a:ext cx="4607984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67" b="1">
                <a:solidFill>
                  <a:srgbClr val="FFFFFF"/>
                </a:solidFill>
              </a:rPr>
              <a:t>Exon Skipping</a:t>
            </a:r>
          </a:p>
        </p:txBody>
      </p:sp>
      <p:sp>
        <p:nvSpPr>
          <p:cNvPr id="27658" name="TextBox 16">
            <a:extLst>
              <a:ext uri="{FF2B5EF4-FFF2-40B4-BE49-F238E27FC236}">
                <a16:creationId xmlns:a16="http://schemas.microsoft.com/office/drawing/2014/main" id="{E2546A16-ACF2-0143-B837-ADAB63AB2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033" y="6066367"/>
            <a:ext cx="4607984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67" b="1">
                <a:solidFill>
                  <a:srgbClr val="FFFFFF"/>
                </a:solidFill>
              </a:rPr>
              <a:t>Expression Changes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8CE29-FE25-8340-ADFB-45C8476B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  <a:cs typeface="Arial" panose="020B0604020202020204" pitchFamily="34" charset="0"/>
              </a:rPr>
              <a:t>RNA Sequencing to Improve Diagnostic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5F0E6-D244-4E47-9FDC-C73B7215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7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04746C-E466-1A4D-B5B6-D41A7D06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  <a:cs typeface="Al Nile" pitchFamily="2" charset="-78"/>
              </a:rPr>
              <a:t>Case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ADF39-F57A-3E4F-9B70-7A3F8AADE62A}"/>
              </a:ext>
            </a:extLst>
          </p:cNvPr>
          <p:cNvSpPr txBox="1"/>
          <p:nvPr/>
        </p:nvSpPr>
        <p:spPr>
          <a:xfrm>
            <a:off x="1920134" y="1715852"/>
            <a:ext cx="8403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Patient #1: GNPTAB – cryptic splicing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Patient #2: ATM – expressed fusion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Patient #3: CASK – outlier expression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Patient #4: SGSH – allele-specific expression</a:t>
            </a:r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1E459F-5902-9F4B-A64F-0E727F68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9A1-EEAB-2D46-882F-3B7D40EB58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8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M" id="{B6728B56-2D33-C341-A6C4-AD47420C32A4}" vid="{ED2387F0-73BE-7846-9B88-E822FB683F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CIM</Template>
  <TotalTime>21651</TotalTime>
  <Words>1313</Words>
  <Application>Microsoft Office PowerPoint</Application>
  <PresentationFormat>Widescreen</PresentationFormat>
  <Paragraphs>184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ＭＳ Ｐゴシック</vt:lpstr>
      <vt:lpstr>ＭＳ Ｐゴシック</vt:lpstr>
      <vt:lpstr>Al Nile</vt:lpstr>
      <vt:lpstr>Arial</vt:lpstr>
      <vt:lpstr>Arial Narrow</vt:lpstr>
      <vt:lpstr>Avenir Book</vt:lpstr>
      <vt:lpstr>Calibri</vt:lpstr>
      <vt:lpstr>Century Gothic</vt:lpstr>
      <vt:lpstr>Charter Black</vt:lpstr>
      <vt:lpstr>Gill Sans MT</vt:lpstr>
      <vt:lpstr>Helvetica</vt:lpstr>
      <vt:lpstr>inherit</vt:lpstr>
      <vt:lpstr>Open Sans</vt:lpstr>
      <vt:lpstr>proxima-nova</vt:lpstr>
      <vt:lpstr>Roboto</vt:lpstr>
      <vt:lpstr>source sans pro</vt:lpstr>
      <vt:lpstr>Times</vt:lpstr>
      <vt:lpstr>CIM</vt:lpstr>
      <vt:lpstr>PowerPoint Presentation</vt:lpstr>
      <vt:lpstr>Outline</vt:lpstr>
      <vt:lpstr>Introduction</vt:lpstr>
      <vt:lpstr>Rare Genetic Disease</vt:lpstr>
      <vt:lpstr>Faces of Rare Genetic Disease</vt:lpstr>
      <vt:lpstr>A common problem - when rare isn’t rare</vt:lpstr>
      <vt:lpstr>Proliferation of Exome Diagnostic Testing</vt:lpstr>
      <vt:lpstr>RNA Sequencing to Improve Diagnostic Rate</vt:lpstr>
      <vt:lpstr>Case Examples</vt:lpstr>
      <vt:lpstr>Patient Example Case #1</vt:lpstr>
      <vt:lpstr>Candidate Splicing Variant Identified</vt:lpstr>
      <vt:lpstr>Splicing predictor identifies putative donor site</vt:lpstr>
      <vt:lpstr>RNAseq confirms presence of a cryptic exon</vt:lpstr>
      <vt:lpstr>Patient Example Case #2</vt:lpstr>
      <vt:lpstr>Protein testing to evaluate diagnosis</vt:lpstr>
      <vt:lpstr>RNAseq identifies a gene fusion in ATM</vt:lpstr>
      <vt:lpstr>Fusion caused by DNA inversion</vt:lpstr>
      <vt:lpstr>Mate-pair sequencing to investigate karyotype: t(X;18)(p11.2;q11.2)</vt:lpstr>
      <vt:lpstr>PowerPoint Presentation</vt:lpstr>
      <vt:lpstr>PowerPoint Presentation</vt:lpstr>
      <vt:lpstr>PowerPoint Presentation</vt:lpstr>
      <vt:lpstr>RNA Sequencing Reveals Allele-Specific Expression</vt:lpstr>
      <vt:lpstr>Conclusions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Klee, Eric W., Ph.D.</dc:creator>
  <cp:lastModifiedBy>Carson, Lea Ann</cp:lastModifiedBy>
  <cp:revision>36</cp:revision>
  <dcterms:created xsi:type="dcterms:W3CDTF">2020-06-22T15:18:57Z</dcterms:created>
  <dcterms:modified xsi:type="dcterms:W3CDTF">2021-06-15T13:30:20Z</dcterms:modified>
</cp:coreProperties>
</file>