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07"/>
  </p:notesMasterIdLst>
  <p:handoutMasterIdLst>
    <p:handoutMasterId r:id="rId108"/>
  </p:handoutMasterIdLst>
  <p:sldIdLst>
    <p:sldId id="286" r:id="rId2"/>
    <p:sldId id="463" r:id="rId3"/>
    <p:sldId id="441" r:id="rId4"/>
    <p:sldId id="447" r:id="rId5"/>
    <p:sldId id="451" r:id="rId6"/>
    <p:sldId id="452" r:id="rId7"/>
    <p:sldId id="453" r:id="rId8"/>
    <p:sldId id="454" r:id="rId9"/>
    <p:sldId id="455" r:id="rId10"/>
    <p:sldId id="456" r:id="rId11"/>
    <p:sldId id="457" r:id="rId12"/>
    <p:sldId id="458" r:id="rId13"/>
    <p:sldId id="459" r:id="rId14"/>
    <p:sldId id="461" r:id="rId15"/>
    <p:sldId id="462" r:id="rId16"/>
    <p:sldId id="460" r:id="rId17"/>
    <p:sldId id="450" r:id="rId18"/>
    <p:sldId id="341" r:id="rId19"/>
    <p:sldId id="345" r:id="rId20"/>
    <p:sldId id="347" r:id="rId21"/>
    <p:sldId id="348" r:id="rId22"/>
    <p:sldId id="349" r:id="rId23"/>
    <p:sldId id="350" r:id="rId24"/>
    <p:sldId id="464" r:id="rId25"/>
    <p:sldId id="288" r:id="rId26"/>
    <p:sldId id="431" r:id="rId27"/>
    <p:sldId id="290" r:id="rId28"/>
    <p:sldId id="291" r:id="rId29"/>
    <p:sldId id="374" r:id="rId30"/>
    <p:sldId id="292" r:id="rId31"/>
    <p:sldId id="293" r:id="rId32"/>
    <p:sldId id="294" r:id="rId33"/>
    <p:sldId id="295" r:id="rId34"/>
    <p:sldId id="296" r:id="rId35"/>
    <p:sldId id="297" r:id="rId36"/>
    <p:sldId id="432" r:id="rId37"/>
    <p:sldId id="434" r:id="rId38"/>
    <p:sldId id="436" r:id="rId39"/>
    <p:sldId id="433" r:id="rId40"/>
    <p:sldId id="298" r:id="rId41"/>
    <p:sldId id="299" r:id="rId42"/>
    <p:sldId id="300" r:id="rId43"/>
    <p:sldId id="301" r:id="rId44"/>
    <p:sldId id="302" r:id="rId45"/>
    <p:sldId id="303" r:id="rId46"/>
    <p:sldId id="304" r:id="rId47"/>
    <p:sldId id="305" r:id="rId48"/>
    <p:sldId id="307" r:id="rId49"/>
    <p:sldId id="308" r:id="rId50"/>
    <p:sldId id="310" r:id="rId51"/>
    <p:sldId id="311" r:id="rId52"/>
    <p:sldId id="312" r:id="rId53"/>
    <p:sldId id="313" r:id="rId54"/>
    <p:sldId id="377" r:id="rId55"/>
    <p:sldId id="314" r:id="rId56"/>
    <p:sldId id="413" r:id="rId57"/>
    <p:sldId id="315" r:id="rId58"/>
    <p:sldId id="425" r:id="rId59"/>
    <p:sldId id="316" r:id="rId60"/>
    <p:sldId id="370" r:id="rId61"/>
    <p:sldId id="415" r:id="rId62"/>
    <p:sldId id="416" r:id="rId63"/>
    <p:sldId id="417" r:id="rId64"/>
    <p:sldId id="418" r:id="rId65"/>
    <p:sldId id="419" r:id="rId66"/>
    <p:sldId id="420" r:id="rId67"/>
    <p:sldId id="322" r:id="rId68"/>
    <p:sldId id="323" r:id="rId69"/>
    <p:sldId id="324" r:id="rId70"/>
    <p:sldId id="325" r:id="rId71"/>
    <p:sldId id="326" r:id="rId72"/>
    <p:sldId id="422" r:id="rId73"/>
    <p:sldId id="427" r:id="rId74"/>
    <p:sldId id="429" r:id="rId75"/>
    <p:sldId id="428" r:id="rId76"/>
    <p:sldId id="424" r:id="rId77"/>
    <p:sldId id="333" r:id="rId78"/>
    <p:sldId id="334" r:id="rId79"/>
    <p:sldId id="423" r:id="rId80"/>
    <p:sldId id="426" r:id="rId81"/>
    <p:sldId id="411" r:id="rId82"/>
    <p:sldId id="382" r:id="rId83"/>
    <p:sldId id="384" r:id="rId84"/>
    <p:sldId id="383" r:id="rId85"/>
    <p:sldId id="387" r:id="rId86"/>
    <p:sldId id="388" r:id="rId87"/>
    <p:sldId id="389" r:id="rId88"/>
    <p:sldId id="404" r:id="rId89"/>
    <p:sldId id="405" r:id="rId90"/>
    <p:sldId id="406" r:id="rId91"/>
    <p:sldId id="407" r:id="rId92"/>
    <p:sldId id="408" r:id="rId93"/>
    <p:sldId id="410" r:id="rId94"/>
    <p:sldId id="378" r:id="rId95"/>
    <p:sldId id="379" r:id="rId96"/>
    <p:sldId id="437" r:id="rId97"/>
    <p:sldId id="438" r:id="rId98"/>
    <p:sldId id="376" r:id="rId99"/>
    <p:sldId id="442" r:id="rId100"/>
    <p:sldId id="443" r:id="rId101"/>
    <p:sldId id="445" r:id="rId102"/>
    <p:sldId id="444" r:id="rId103"/>
    <p:sldId id="381" r:id="rId104"/>
    <p:sldId id="269" r:id="rId105"/>
    <p:sldId id="439" r:id="rId10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F5BCF57-4E17-470A-A50C-58F6A8A5FF5E}">
          <p14:sldIdLst>
            <p14:sldId id="286"/>
            <p14:sldId id="463"/>
            <p14:sldId id="441"/>
            <p14:sldId id="447"/>
            <p14:sldId id="451"/>
            <p14:sldId id="452"/>
            <p14:sldId id="453"/>
            <p14:sldId id="454"/>
            <p14:sldId id="455"/>
            <p14:sldId id="456"/>
            <p14:sldId id="457"/>
            <p14:sldId id="458"/>
            <p14:sldId id="459"/>
            <p14:sldId id="461"/>
            <p14:sldId id="462"/>
            <p14:sldId id="460"/>
            <p14:sldId id="450"/>
            <p14:sldId id="341"/>
            <p14:sldId id="345"/>
            <p14:sldId id="347"/>
            <p14:sldId id="348"/>
            <p14:sldId id="349"/>
            <p14:sldId id="350"/>
            <p14:sldId id="464"/>
            <p14:sldId id="288"/>
            <p14:sldId id="431"/>
            <p14:sldId id="290"/>
            <p14:sldId id="291"/>
            <p14:sldId id="374"/>
            <p14:sldId id="292"/>
            <p14:sldId id="293"/>
            <p14:sldId id="294"/>
            <p14:sldId id="295"/>
            <p14:sldId id="296"/>
            <p14:sldId id="297"/>
            <p14:sldId id="432"/>
            <p14:sldId id="434"/>
            <p14:sldId id="436"/>
            <p14:sldId id="433"/>
            <p14:sldId id="298"/>
            <p14:sldId id="299"/>
            <p14:sldId id="300"/>
            <p14:sldId id="301"/>
            <p14:sldId id="302"/>
            <p14:sldId id="303"/>
            <p14:sldId id="304"/>
            <p14:sldId id="305"/>
            <p14:sldId id="307"/>
            <p14:sldId id="308"/>
            <p14:sldId id="310"/>
            <p14:sldId id="311"/>
            <p14:sldId id="312"/>
            <p14:sldId id="313"/>
            <p14:sldId id="377"/>
            <p14:sldId id="314"/>
            <p14:sldId id="413"/>
            <p14:sldId id="315"/>
            <p14:sldId id="425"/>
            <p14:sldId id="316"/>
            <p14:sldId id="370"/>
            <p14:sldId id="415"/>
            <p14:sldId id="416"/>
            <p14:sldId id="417"/>
            <p14:sldId id="418"/>
            <p14:sldId id="419"/>
            <p14:sldId id="420"/>
            <p14:sldId id="322"/>
            <p14:sldId id="323"/>
            <p14:sldId id="324"/>
            <p14:sldId id="325"/>
            <p14:sldId id="326"/>
            <p14:sldId id="422"/>
            <p14:sldId id="427"/>
            <p14:sldId id="429"/>
            <p14:sldId id="428"/>
            <p14:sldId id="424"/>
            <p14:sldId id="333"/>
            <p14:sldId id="334"/>
            <p14:sldId id="423"/>
            <p14:sldId id="426"/>
            <p14:sldId id="411"/>
            <p14:sldId id="382"/>
            <p14:sldId id="384"/>
            <p14:sldId id="383"/>
            <p14:sldId id="387"/>
            <p14:sldId id="388"/>
            <p14:sldId id="389"/>
            <p14:sldId id="404"/>
            <p14:sldId id="405"/>
            <p14:sldId id="406"/>
            <p14:sldId id="407"/>
            <p14:sldId id="408"/>
            <p14:sldId id="410"/>
            <p14:sldId id="378"/>
            <p14:sldId id="379"/>
            <p14:sldId id="437"/>
            <p14:sldId id="438"/>
            <p14:sldId id="376"/>
            <p14:sldId id="442"/>
            <p14:sldId id="443"/>
            <p14:sldId id="445"/>
            <p14:sldId id="444"/>
            <p14:sldId id="381"/>
            <p14:sldId id="269"/>
            <p14:sldId id="439"/>
          </p14:sldIdLst>
        </p14:section>
      </p14:sectionLst>
    </p:ext>
    <p:ext uri="{EFAFB233-063F-42B5-8137-9DF3F51BA10A}">
      <p15:sldGuideLst xmlns:p15="http://schemas.microsoft.com/office/powerpoint/2012/main">
        <p15:guide id="1" orient="horz" pos="432">
          <p15:clr>
            <a:srgbClr val="A4A3A4"/>
          </p15:clr>
        </p15:guide>
        <p15:guide id="2" orient="horz" pos="878">
          <p15:clr>
            <a:srgbClr val="A4A3A4"/>
          </p15:clr>
        </p15:guide>
        <p15:guide id="3" orient="horz" pos="1728">
          <p15:clr>
            <a:srgbClr val="A4A3A4"/>
          </p15:clr>
        </p15:guide>
        <p15:guide id="4" orient="horz" pos="2592">
          <p15:clr>
            <a:srgbClr val="A4A3A4"/>
          </p15:clr>
        </p15:guide>
        <p15:guide id="5" orient="horz" pos="3456">
          <p15:clr>
            <a:srgbClr val="A4A3A4"/>
          </p15:clr>
        </p15:guide>
        <p15:guide id="6" orient="horz" pos="3860">
          <p15:clr>
            <a:srgbClr val="A4A3A4"/>
          </p15:clr>
        </p15:guide>
        <p15:guide id="7" pos="416">
          <p15:clr>
            <a:srgbClr val="A4A3A4"/>
          </p15:clr>
        </p15:guide>
        <p15:guide id="8" pos="821">
          <p15:clr>
            <a:srgbClr val="A4A3A4"/>
          </p15:clr>
        </p15:guide>
        <p15:guide id="9" pos="1648">
          <p15:clr>
            <a:srgbClr val="A4A3A4"/>
          </p15:clr>
        </p15:guide>
        <p15:guide id="10" pos="2464">
          <p15:clr>
            <a:srgbClr val="A4A3A4"/>
          </p15:clr>
        </p15:guide>
        <p15:guide id="11" pos="3296">
          <p15:clr>
            <a:srgbClr val="A4A3A4"/>
          </p15:clr>
        </p15:guide>
        <p15:guide id="12" pos="4112">
          <p15:clr>
            <a:srgbClr val="A4A3A4"/>
          </p15:clr>
        </p15:guide>
        <p15:guide id="13" pos="4934">
          <p15:clr>
            <a:srgbClr val="A4A3A4"/>
          </p15:clr>
        </p15:guide>
        <p15:guide id="14" pos="53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15" autoAdjust="0"/>
  </p:normalViewPr>
  <p:slideViewPr>
    <p:cSldViewPr snapToGrid="0" showGuides="1">
      <p:cViewPr varScale="1">
        <p:scale>
          <a:sx n="123" d="100"/>
          <a:sy n="123" d="100"/>
        </p:scale>
        <p:origin x="1254" y="90"/>
      </p:cViewPr>
      <p:guideLst>
        <p:guide orient="horz" pos="432"/>
        <p:guide orient="horz" pos="878"/>
        <p:guide orient="horz" pos="1728"/>
        <p:guide orient="horz" pos="2592"/>
        <p:guide orient="horz" pos="3456"/>
        <p:guide orient="horz" pos="3860"/>
        <p:guide pos="416"/>
        <p:guide pos="821"/>
        <p:guide pos="1648"/>
        <p:guide pos="2464"/>
        <p:guide pos="3296"/>
        <p:guide pos="4112"/>
        <p:guide pos="4934"/>
        <p:guide pos="5344"/>
      </p:guideLst>
    </p:cSldViewPr>
  </p:slideViewPr>
  <p:notesTextViewPr>
    <p:cViewPr>
      <p:scale>
        <a:sx n="1" d="1"/>
        <a:sy n="1" d="1"/>
      </p:scale>
      <p:origin x="0" y="0"/>
    </p:cViewPr>
  </p:notesTextViewPr>
  <p:sorterViewPr>
    <p:cViewPr>
      <p:scale>
        <a:sx n="90" d="100"/>
        <a:sy n="90" d="100"/>
      </p:scale>
      <p:origin x="0" y="-230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115"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2329B40E-C231-403B-9C13-611C59FF50E1}" type="datetimeFigureOut">
              <a:rPr lang="en-US" smtClean="0"/>
              <a:t>5/25/2023</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761B36DC-4E34-4D10-812E-2C11EE3A4DA9}" type="slidenum">
              <a:rPr lang="en-US" smtClean="0"/>
              <a:t>‹#›</a:t>
            </a:fld>
            <a:endParaRPr lang="en-US"/>
          </a:p>
        </p:txBody>
      </p:sp>
    </p:spTree>
    <p:extLst>
      <p:ext uri="{BB962C8B-B14F-4D97-AF65-F5344CB8AC3E}">
        <p14:creationId xmlns:p14="http://schemas.microsoft.com/office/powerpoint/2010/main" val="245213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ABEF185E-7BCD-4C10-98DB-245FE25273F0}" type="datetimeFigureOut">
              <a:rPr lang="en-US" smtClean="0"/>
              <a:t>5/25/2023</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3494E051-15B0-4624-9889-09136CD0A6D5}" type="slidenum">
              <a:rPr lang="en-US" smtClean="0"/>
              <a:t>‹#›</a:t>
            </a:fld>
            <a:endParaRPr lang="en-US"/>
          </a:p>
        </p:txBody>
      </p:sp>
    </p:spTree>
    <p:extLst>
      <p:ext uri="{BB962C8B-B14F-4D97-AF65-F5344CB8AC3E}">
        <p14:creationId xmlns:p14="http://schemas.microsoft.com/office/powerpoint/2010/main" val="30292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94E051-15B0-4624-9889-09136CD0A6D5}" type="slidenum">
              <a:rPr lang="en-US" smtClean="0"/>
              <a:t>31</a:t>
            </a:fld>
            <a:endParaRPr lang="en-US"/>
          </a:p>
        </p:txBody>
      </p:sp>
    </p:spTree>
    <p:extLst>
      <p:ext uri="{BB962C8B-B14F-4D97-AF65-F5344CB8AC3E}">
        <p14:creationId xmlns:p14="http://schemas.microsoft.com/office/powerpoint/2010/main" val="3676534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Pan-cancer </a:t>
            </a:r>
            <a:r>
              <a:rPr lang="en-US" sz="1200" b="1" i="0" kern="1200" dirty="0">
                <a:solidFill>
                  <a:schemeClr val="tx1"/>
                </a:solidFill>
                <a:effectLst/>
                <a:latin typeface="+mn-lt"/>
                <a:ea typeface="+mn-ea"/>
                <a:cs typeface="+mn-cs"/>
              </a:rPr>
              <a:t>analysis</a:t>
            </a:r>
            <a:r>
              <a:rPr lang="en-US" sz="1200" b="0" i="0" kern="1200" dirty="0">
                <a:solidFill>
                  <a:schemeClr val="tx1"/>
                </a:solidFill>
                <a:effectLst/>
                <a:latin typeface="+mn-lt"/>
                <a:ea typeface="+mn-ea"/>
                <a:cs typeface="+mn-cs"/>
              </a:rPr>
              <a:t> aims to examine the similarities and differences among the datasets across cancers</a:t>
            </a:r>
            <a:endParaRPr lang="en-US" dirty="0"/>
          </a:p>
        </p:txBody>
      </p:sp>
      <p:sp>
        <p:nvSpPr>
          <p:cNvPr id="4" name="Slide Number Placeholder 3"/>
          <p:cNvSpPr>
            <a:spLocks noGrp="1"/>
          </p:cNvSpPr>
          <p:nvPr>
            <p:ph type="sldNum" sz="quarter" idx="5"/>
          </p:nvPr>
        </p:nvSpPr>
        <p:spPr/>
        <p:txBody>
          <a:bodyPr/>
          <a:lstStyle/>
          <a:p>
            <a:fld id="{3494E051-15B0-4624-9889-09136CD0A6D5}" type="slidenum">
              <a:rPr lang="en-US" smtClean="0"/>
              <a:t>81</a:t>
            </a:fld>
            <a:endParaRPr lang="en-US"/>
          </a:p>
        </p:txBody>
      </p:sp>
    </p:spTree>
    <p:extLst>
      <p:ext uri="{BB962C8B-B14F-4D97-AF65-F5344CB8AC3E}">
        <p14:creationId xmlns:p14="http://schemas.microsoft.com/office/powerpoint/2010/main" val="76890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4E051-15B0-4624-9889-09136CD0A6D5}" type="slidenum">
              <a:rPr lang="en-US" smtClean="0"/>
              <a:t>38</a:t>
            </a:fld>
            <a:endParaRPr lang="en-US"/>
          </a:p>
        </p:txBody>
      </p:sp>
    </p:spTree>
    <p:extLst>
      <p:ext uri="{BB962C8B-B14F-4D97-AF65-F5344CB8AC3E}">
        <p14:creationId xmlns:p14="http://schemas.microsoft.com/office/powerpoint/2010/main" val="211037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368" y="2743200"/>
            <a:ext cx="7825232" cy="1371600"/>
          </a:xfrm>
        </p:spPr>
        <p:txBody>
          <a:bodyPr lIns="0" rIns="0" anchor="b" anchorCtr="0">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58368" y="4114800"/>
            <a:ext cx="7825232" cy="685800"/>
          </a:xfrm>
        </p:spPr>
        <p:txBody>
          <a:bodyPr lIns="0" tIns="228600" rIns="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3AE0D3-FC6A-48A8-B3F0-8B5C01DA82B8}"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grpSp>
        <p:nvGrpSpPr>
          <p:cNvPr id="20" name="Group 19"/>
          <p:cNvGrpSpPr/>
          <p:nvPr userDrawn="1"/>
        </p:nvGrpSpPr>
        <p:grpSpPr>
          <a:xfrm>
            <a:off x="657225" y="681038"/>
            <a:ext cx="1266825" cy="1381125"/>
            <a:chOff x="657225" y="681038"/>
            <a:chExt cx="1266825" cy="1381125"/>
          </a:xfrm>
          <a:solidFill>
            <a:srgbClr val="000000"/>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0027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658368" y="1444752"/>
            <a:ext cx="7825232" cy="4270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58368" y="5788152"/>
            <a:ext cx="7827264" cy="384048"/>
          </a:xfrm>
        </p:spPr>
        <p:txBody>
          <a:bodyPr tIns="45720" anchor="ctr" anchorCtr="0"/>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C6B07-9794-4E71-B196-40393C6E3964}" type="datetime1">
              <a:rPr lang="en-US" smtClean="0"/>
              <a:t>5/25/2023</a:t>
            </a:fld>
            <a:endParaRPr lang="en-US"/>
          </a:p>
        </p:txBody>
      </p:sp>
      <p:sp>
        <p:nvSpPr>
          <p:cNvPr id="6" name="Footer Placeholder 5"/>
          <p:cNvSpPr>
            <a:spLocks noGrp="1"/>
          </p:cNvSpPr>
          <p:nvPr>
            <p:ph type="ftr" sz="quarter" idx="11"/>
          </p:nvPr>
        </p:nvSpPr>
        <p:spPr>
          <a:xfrm>
            <a:off x="1984248" y="6172200"/>
            <a:ext cx="6499352" cy="457200"/>
          </a:xfr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9268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9144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C51EE3A6-56DD-4E48-97B4-E3518C1DA9D3}" type="datetime1">
              <a:rPr lang="en-US" smtClean="0"/>
              <a:t>5/25/2023</a:t>
            </a:fld>
            <a:endParaRPr lang="en-US"/>
          </a:p>
        </p:txBody>
      </p:sp>
      <p:sp>
        <p:nvSpPr>
          <p:cNvPr id="4" name="Footer Placeholder 3"/>
          <p:cNvSpPr>
            <a:spLocks noGrp="1"/>
          </p:cNvSpPr>
          <p:nvPr>
            <p:ph type="ftr" sz="quarter" idx="11"/>
          </p:nvPr>
        </p:nvSpPr>
        <p:spPr>
          <a:xfrm>
            <a:off x="1984248" y="6172200"/>
            <a:ext cx="6499352" cy="457200"/>
          </a:xfrm>
        </p:spPr>
        <p:txBody>
          <a:bodyPr/>
          <a:lstStyle/>
          <a:p>
            <a:endParaRPr lang="en-US" dirty="0"/>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a:p>
        </p:txBody>
      </p:sp>
      <p:grpSp>
        <p:nvGrpSpPr>
          <p:cNvPr id="42" name="Group 41"/>
          <p:cNvGrpSpPr/>
          <p:nvPr userDrawn="1"/>
        </p:nvGrpSpPr>
        <p:grpSpPr>
          <a:xfrm>
            <a:off x="3937794" y="681038"/>
            <a:ext cx="1266825" cy="1381125"/>
            <a:chOff x="657225" y="681038"/>
            <a:chExt cx="1266825" cy="1381125"/>
          </a:xfrm>
          <a:solidFill>
            <a:srgbClr val="000000"/>
          </a:solidFill>
        </p:grpSpPr>
        <p:sp>
          <p:nvSpPr>
            <p:cNvPr id="4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6036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86AD1-AB55-475C-93C0-94E8C1365CAE}"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spTree>
    <p:extLst>
      <p:ext uri="{BB962C8B-B14F-4D97-AF65-F5344CB8AC3E}">
        <p14:creationId xmlns:p14="http://schemas.microsoft.com/office/powerpoint/2010/main" val="357808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E391B-6777-43D4-9A3D-99CDC4CE02B9}"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spTree>
    <p:extLst>
      <p:ext uri="{BB962C8B-B14F-4D97-AF65-F5344CB8AC3E}">
        <p14:creationId xmlns:p14="http://schemas.microsoft.com/office/powerpoint/2010/main" val="3081949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8198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p>
            <a:r>
              <a:rPr lang="en-US"/>
              <a:t>Click to edit Master title style</a:t>
            </a:r>
            <a:endParaRPr lang="en-US" dirty="0"/>
          </a:p>
        </p:txBody>
      </p:sp>
      <p:sp>
        <p:nvSpPr>
          <p:cNvPr id="3" name="Content Placeholder 2"/>
          <p:cNvSpPr>
            <a:spLocks noGrp="1"/>
          </p:cNvSpPr>
          <p:nvPr>
            <p:ph idx="1"/>
          </p:nvPr>
        </p:nvSpPr>
        <p:spPr>
          <a:xfrm>
            <a:off x="658368" y="1371600"/>
            <a:ext cx="782523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804314-DABB-4F9B-A92F-5E3765A9A6C8}"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grpSp>
        <p:nvGrpSpPr>
          <p:cNvPr id="19" name="Group 18"/>
          <p:cNvGrpSpPr/>
          <p:nvPr userDrawn="1"/>
        </p:nvGrpSpPr>
        <p:grpSpPr>
          <a:xfrm>
            <a:off x="120650" y="6299343"/>
            <a:ext cx="420688" cy="458645"/>
            <a:chOff x="657225" y="681038"/>
            <a:chExt cx="1266825" cy="1381125"/>
          </a:xfrm>
          <a:solidFill>
            <a:srgbClr val="FFFFFF"/>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6815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p>
            <a:r>
              <a:rPr lang="en-US"/>
              <a:t>Click to edit Master title style</a:t>
            </a:r>
          </a:p>
        </p:txBody>
      </p:sp>
      <p:sp>
        <p:nvSpPr>
          <p:cNvPr id="3" name="Content Placeholder 2"/>
          <p:cNvSpPr>
            <a:spLocks noGrp="1"/>
          </p:cNvSpPr>
          <p:nvPr>
            <p:ph idx="1"/>
          </p:nvPr>
        </p:nvSpPr>
        <p:spPr>
          <a:xfrm>
            <a:off x="1316736" y="1673352"/>
            <a:ext cx="65288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1D497-24BF-42E0-A364-0DDEE6C5C8A2}"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grpSp>
        <p:nvGrpSpPr>
          <p:cNvPr id="19" name="Group 18"/>
          <p:cNvGrpSpPr/>
          <p:nvPr userDrawn="1"/>
        </p:nvGrpSpPr>
        <p:grpSpPr>
          <a:xfrm>
            <a:off x="120650" y="6299343"/>
            <a:ext cx="420688" cy="45864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525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8368" y="2743200"/>
            <a:ext cx="7825232" cy="1371600"/>
          </a:xfrm>
        </p:spPr>
        <p:txBody>
          <a:bodyPr anchor="b" anchorCtr="0"/>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658368" y="4114800"/>
            <a:ext cx="7825232" cy="685800"/>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74A570-A0AE-4D8A-880E-00D7BF4631D2}" type="datetime1">
              <a:rPr lang="en-US" smtClean="0"/>
              <a:t>5/25/2023</a:t>
            </a:fld>
            <a:endParaRPr lang="en-US"/>
          </a:p>
        </p:txBody>
      </p:sp>
      <p:sp>
        <p:nvSpPr>
          <p:cNvPr id="5" name="Footer Placeholder 4"/>
          <p:cNvSpPr>
            <a:spLocks noGrp="1"/>
          </p:cNvSpPr>
          <p:nvPr>
            <p:ph type="ftr" sz="quarter" idx="11"/>
          </p:nvPr>
        </p:nvSpPr>
        <p:spPr>
          <a:xfrm>
            <a:off x="1984248" y="6172200"/>
            <a:ext cx="6499352" cy="457200"/>
          </a:xfrm>
        </p:spPr>
        <p:txBody>
          <a:bodyPr/>
          <a:lstStyle/>
          <a:p>
            <a:endParaRPr lang="en-US"/>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a:p>
        </p:txBody>
      </p:sp>
      <p:grpSp>
        <p:nvGrpSpPr>
          <p:cNvPr id="19" name="Group 18"/>
          <p:cNvGrpSpPr/>
          <p:nvPr userDrawn="1"/>
        </p:nvGrpSpPr>
        <p:grpSpPr>
          <a:xfrm>
            <a:off x="120650" y="6299343"/>
            <a:ext cx="420688" cy="45864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3183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p>
            <a:r>
              <a:rPr lang="en-US"/>
              <a:t>Click to edit Master title style</a:t>
            </a:r>
          </a:p>
        </p:txBody>
      </p:sp>
      <p:sp>
        <p:nvSpPr>
          <p:cNvPr id="3" name="Content Placeholder 2"/>
          <p:cNvSpPr>
            <a:spLocks noGrp="1"/>
          </p:cNvSpPr>
          <p:nvPr>
            <p:ph sz="half" idx="1"/>
          </p:nvPr>
        </p:nvSpPr>
        <p:spPr>
          <a:xfrm>
            <a:off x="658368" y="1371600"/>
            <a:ext cx="384048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383540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971F05-BED1-49FA-B266-6B90A61C1621}" type="datetime1">
              <a:rPr lang="en-US" smtClean="0"/>
              <a:t>5/25/2023</a:t>
            </a:fld>
            <a:endParaRPr lang="en-US"/>
          </a:p>
        </p:txBody>
      </p:sp>
      <p:sp>
        <p:nvSpPr>
          <p:cNvPr id="6" name="Footer Placeholder 5"/>
          <p:cNvSpPr>
            <a:spLocks noGrp="1"/>
          </p:cNvSpPr>
          <p:nvPr>
            <p:ph type="ftr" sz="quarter" idx="11"/>
          </p:nvPr>
        </p:nvSpPr>
        <p:spPr>
          <a:xfrm>
            <a:off x="1984248" y="6172200"/>
            <a:ext cx="6499352" cy="457200"/>
          </a:xfr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600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8368" y="1371600"/>
            <a:ext cx="384048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8368" y="2174875"/>
            <a:ext cx="384048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71600"/>
            <a:ext cx="3838575"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3838575"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65E236-1BB7-4191-88E8-F77C888C5F9A}" type="datetime1">
              <a:rPr lang="en-US" smtClean="0"/>
              <a:t>5/25/2023</a:t>
            </a:fld>
            <a:endParaRPr lang="en-US"/>
          </a:p>
        </p:txBody>
      </p:sp>
      <p:sp>
        <p:nvSpPr>
          <p:cNvPr id="8" name="Footer Placeholder 7"/>
          <p:cNvSpPr>
            <a:spLocks noGrp="1"/>
          </p:cNvSpPr>
          <p:nvPr>
            <p:ph type="ftr" sz="quarter" idx="11"/>
          </p:nvPr>
        </p:nvSpPr>
        <p:spPr>
          <a:xfrm>
            <a:off x="1984248" y="6172200"/>
            <a:ext cx="6499352" cy="457200"/>
          </a:xfrm>
        </p:spPr>
        <p:txBody>
          <a:bodyPr/>
          <a:lstStyle/>
          <a:p>
            <a:endParaRPr lang="en-US" dirty="0"/>
          </a:p>
        </p:txBody>
      </p:sp>
      <p:sp>
        <p:nvSpPr>
          <p:cNvPr id="9" name="Slide Number Placeholder 8"/>
          <p:cNvSpPr>
            <a:spLocks noGrp="1"/>
          </p:cNvSpPr>
          <p:nvPr>
            <p:ph type="sldNum" sz="quarter" idx="12"/>
          </p:nvPr>
        </p:nvSpPr>
        <p:spPr/>
        <p:txBody>
          <a:bodyPr/>
          <a:lstStyle/>
          <a:p>
            <a:fld id="{3C1CEEF6-673E-454E-86C7-8216BA50636A}" type="slidenum">
              <a:rPr lang="en-US" smtClean="0"/>
              <a:t>‹#›</a:t>
            </a:fld>
            <a:endParaRPr lang="en-US"/>
          </a:p>
        </p:txBody>
      </p:sp>
      <p:grpSp>
        <p:nvGrpSpPr>
          <p:cNvPr id="22" name="Group 21"/>
          <p:cNvGrpSpPr/>
          <p:nvPr userDrawn="1"/>
        </p:nvGrpSpPr>
        <p:grpSpPr>
          <a:xfrm>
            <a:off x="120650" y="6299343"/>
            <a:ext cx="420688" cy="458645"/>
            <a:chOff x="657225" y="681038"/>
            <a:chExt cx="1266825" cy="1381125"/>
          </a:xfrm>
          <a:solidFill>
            <a:srgbClr val="FFFFFF"/>
          </a:solidFill>
        </p:grpSpPr>
        <p:sp>
          <p:nvSpPr>
            <p:cNvPr id="35"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904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5C6AAA-D54E-4DDA-86C0-8D576725FCF2}" type="datetime1">
              <a:rPr lang="en-US" smtClean="0"/>
              <a:t>5/25/2023</a:t>
            </a:fld>
            <a:endParaRPr lang="en-US"/>
          </a:p>
        </p:txBody>
      </p:sp>
      <p:sp>
        <p:nvSpPr>
          <p:cNvPr id="4" name="Footer Placeholder 3"/>
          <p:cNvSpPr>
            <a:spLocks noGrp="1"/>
          </p:cNvSpPr>
          <p:nvPr>
            <p:ph type="ftr" sz="quarter" idx="11"/>
          </p:nvPr>
        </p:nvSpPr>
        <p:spPr>
          <a:xfrm>
            <a:off x="1984248" y="6172200"/>
            <a:ext cx="6499352" cy="457200"/>
          </a:xfrm>
        </p:spPr>
        <p:txBody>
          <a:bodyPr/>
          <a:lstStyle/>
          <a:p>
            <a:endParaRPr lang="en-US" dirty="0"/>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a:p>
        </p:txBody>
      </p:sp>
      <p:grpSp>
        <p:nvGrpSpPr>
          <p:cNvPr id="18" name="Group 17"/>
          <p:cNvGrpSpPr/>
          <p:nvPr userDrawn="1"/>
        </p:nvGrpSpPr>
        <p:grpSpPr>
          <a:xfrm>
            <a:off x="120650" y="6299343"/>
            <a:ext cx="420688" cy="458645"/>
            <a:chOff x="657225" y="681038"/>
            <a:chExt cx="1266825" cy="1381125"/>
          </a:xfrm>
          <a:solidFill>
            <a:srgbClr val="FFFFFF"/>
          </a:solidFill>
        </p:grpSpPr>
        <p:sp>
          <p:nvSpPr>
            <p:cNvPr id="3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049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5856-67EB-4736-BD21-4E74FB64B74B}" type="datetime1">
              <a:rPr lang="en-US" smtClean="0"/>
              <a:t>5/25/2023</a:t>
            </a:fld>
            <a:endParaRPr lang="en-US"/>
          </a:p>
        </p:txBody>
      </p:sp>
      <p:sp>
        <p:nvSpPr>
          <p:cNvPr id="3" name="Footer Placeholder 2"/>
          <p:cNvSpPr>
            <a:spLocks noGrp="1"/>
          </p:cNvSpPr>
          <p:nvPr>
            <p:ph type="ftr" sz="quarter" idx="11"/>
          </p:nvPr>
        </p:nvSpPr>
        <p:spPr>
          <a:xfrm>
            <a:off x="1984248" y="6172200"/>
            <a:ext cx="6499352" cy="457200"/>
          </a:xfrm>
        </p:spPr>
        <p:txBody>
          <a:bodyPr/>
          <a:lstStyle/>
          <a:p>
            <a:endParaRPr lang="en-US" dirty="0"/>
          </a:p>
        </p:txBody>
      </p:sp>
      <p:sp>
        <p:nvSpPr>
          <p:cNvPr id="4" name="Slide Number Placeholder 3"/>
          <p:cNvSpPr>
            <a:spLocks noGrp="1"/>
          </p:cNvSpPr>
          <p:nvPr>
            <p:ph type="sldNum" sz="quarter" idx="12"/>
          </p:nvPr>
        </p:nvSpPr>
        <p:spPr/>
        <p:txBody>
          <a:bodyPr/>
          <a:lstStyle/>
          <a:p>
            <a:fld id="{3C1CEEF6-673E-454E-86C7-8216BA50636A}" type="slidenum">
              <a:rPr lang="en-US" smtClean="0"/>
              <a:t>‹#›</a:t>
            </a:fld>
            <a:endParaRPr lang="en-US"/>
          </a:p>
        </p:txBody>
      </p:sp>
      <p:grpSp>
        <p:nvGrpSpPr>
          <p:cNvPr id="17" name="Group 16"/>
          <p:cNvGrpSpPr/>
          <p:nvPr userDrawn="1"/>
        </p:nvGrpSpPr>
        <p:grpSpPr>
          <a:xfrm>
            <a:off x="120650" y="6299343"/>
            <a:ext cx="420688" cy="458645"/>
            <a:chOff x="657225" y="681038"/>
            <a:chExt cx="1266825" cy="1381125"/>
          </a:xfrm>
          <a:solidFill>
            <a:srgbClr val="FFFFFF"/>
          </a:solidFill>
        </p:grpSpPr>
        <p:sp>
          <p:nvSpPr>
            <p:cNvPr id="3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1725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2807208" cy="13716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75050" y="457200"/>
            <a:ext cx="4908550"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8368" y="1371600"/>
            <a:ext cx="2807208"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6B0FDD-C09F-4800-B079-7B235B173175}" type="datetime1">
              <a:rPr lang="en-US" smtClean="0"/>
              <a:t>5/25/2023</a:t>
            </a:fld>
            <a:endParaRPr lang="en-US"/>
          </a:p>
        </p:txBody>
      </p:sp>
      <p:sp>
        <p:nvSpPr>
          <p:cNvPr id="6" name="Footer Placeholder 5"/>
          <p:cNvSpPr>
            <a:spLocks noGrp="1"/>
          </p:cNvSpPr>
          <p:nvPr>
            <p:ph type="ftr" sz="quarter" idx="11"/>
          </p:nvPr>
        </p:nvSpPr>
        <p:spPr>
          <a:xfrm>
            <a:off x="1984248" y="6172200"/>
            <a:ext cx="6499352" cy="457200"/>
          </a:xfrm>
        </p:spPr>
        <p:txBody>
          <a:bodyPr/>
          <a:lstStyle/>
          <a:p>
            <a:endParaRPr lang="en-US" dirty="0"/>
          </a:p>
        </p:txBody>
      </p:sp>
      <p:sp>
        <p:nvSpPr>
          <p:cNvPr id="7" name="Slide Number Placeholder 6"/>
          <p:cNvSpPr>
            <a:spLocks noGrp="1"/>
          </p:cNvSpPr>
          <p:nvPr>
            <p:ph type="sldNum" sz="quarter" idx="12"/>
          </p:nvPr>
        </p:nvSpPr>
        <p:spPr/>
        <p:txBody>
          <a:bodyPr/>
          <a:lstStyle/>
          <a:p>
            <a:fld id="{3C1CEEF6-673E-454E-86C7-8216BA50636A}"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4188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0" y="6172200"/>
            <a:ext cx="9144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6AD"/>
              </a:solidFill>
            </a:endParaRPr>
          </a:p>
        </p:txBody>
      </p:sp>
      <p:sp>
        <p:nvSpPr>
          <p:cNvPr id="2" name="Title Placeholder 1"/>
          <p:cNvSpPr>
            <a:spLocks noGrp="1"/>
          </p:cNvSpPr>
          <p:nvPr>
            <p:ph type="title"/>
          </p:nvPr>
        </p:nvSpPr>
        <p:spPr>
          <a:xfrm>
            <a:off x="658368" y="0"/>
            <a:ext cx="782523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58368" y="1371600"/>
            <a:ext cx="782523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5632" y="6528816"/>
            <a:ext cx="658368" cy="109728"/>
          </a:xfrm>
          <a:prstGeom prst="rect">
            <a:avLst/>
          </a:prstGeom>
        </p:spPr>
        <p:txBody>
          <a:bodyPr vert="horz" lIns="91440" tIns="0" rIns="91440" bIns="0" rtlCol="0" anchor="ctr"/>
          <a:lstStyle>
            <a:lvl1pPr algn="r">
              <a:defRPr sz="700">
                <a:solidFill>
                  <a:schemeClr val="bg2">
                    <a:lumMod val="75000"/>
                  </a:schemeClr>
                </a:solidFill>
              </a:defRPr>
            </a:lvl1pPr>
          </a:lstStyle>
          <a:p>
            <a:fld id="{01D96BF0-5D98-4725-BEFE-FCD92547379A}" type="datetime1">
              <a:rPr lang="en-US" smtClean="0"/>
              <a:t>5/25/2023</a:t>
            </a:fld>
            <a:endParaRPr lang="en-US"/>
          </a:p>
        </p:txBody>
      </p:sp>
      <p:sp>
        <p:nvSpPr>
          <p:cNvPr id="5" name="Footer Placeholder 4"/>
          <p:cNvSpPr>
            <a:spLocks noGrp="1"/>
          </p:cNvSpPr>
          <p:nvPr>
            <p:ph type="ftr" sz="quarter" idx="3"/>
          </p:nvPr>
        </p:nvSpPr>
        <p:spPr>
          <a:xfrm>
            <a:off x="1984248" y="6172200"/>
            <a:ext cx="6499352" cy="457200"/>
          </a:xfrm>
          <a:prstGeom prst="rect">
            <a:avLst/>
          </a:prstGeom>
        </p:spPr>
        <p:txBody>
          <a:bodyPr vert="horz" lIns="0" tIns="45720" rIns="0" bIns="0" rtlCol="0" anchor="t" anchorCtr="0"/>
          <a:lstStyle>
            <a:lvl1pPr algn="r">
              <a:lnSpc>
                <a:spcPct val="90000"/>
              </a:lnSpc>
              <a:defRPr sz="1400">
                <a:solidFill>
                  <a:schemeClr val="bg2">
                    <a:lumMod val="75000"/>
                  </a:schemeClr>
                </a:solidFill>
              </a:defRPr>
            </a:lvl1pPr>
          </a:lstStyle>
          <a:p>
            <a:endParaRPr lang="en-US" dirty="0"/>
          </a:p>
        </p:txBody>
      </p:sp>
      <p:sp>
        <p:nvSpPr>
          <p:cNvPr id="6" name="Slide Number Placeholder 5"/>
          <p:cNvSpPr>
            <a:spLocks noGrp="1"/>
          </p:cNvSpPr>
          <p:nvPr>
            <p:ph type="sldNum" sz="quarter" idx="4"/>
          </p:nvPr>
        </p:nvSpPr>
        <p:spPr>
          <a:xfrm>
            <a:off x="8485632" y="6931152"/>
            <a:ext cx="658368" cy="109728"/>
          </a:xfrm>
          <a:prstGeom prst="rect">
            <a:avLst/>
          </a:prstGeom>
        </p:spPr>
        <p:txBody>
          <a:bodyPr vert="horz" lIns="91440" tIns="45720" rIns="91440" bIns="45720" rtlCol="0" anchor="ctr"/>
          <a:lstStyle>
            <a:lvl1pPr algn="r">
              <a:defRPr sz="1200">
                <a:solidFill>
                  <a:schemeClr val="bg2">
                    <a:lumMod val="75000"/>
                  </a:schemeClr>
                </a:solidFill>
              </a:defRPr>
            </a:lvl1pPr>
          </a:lstStyle>
          <a:p>
            <a:fld id="{3C1CEEF6-673E-454E-86C7-8216BA50636A}" type="slidenum">
              <a:rPr lang="en-US" smtClean="0"/>
              <a:pPr/>
              <a:t>‹#›</a:t>
            </a:fld>
            <a:endParaRPr lang="en-US"/>
          </a:p>
        </p:txBody>
      </p:sp>
      <p:sp>
        <p:nvSpPr>
          <p:cNvPr id="7" name="TextBox 6"/>
          <p:cNvSpPr txBox="1"/>
          <p:nvPr/>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a:solidFill>
                  <a:schemeClr val="bg2">
                    <a:lumMod val="75000"/>
                  </a:schemeClr>
                </a:solidFill>
              </a:rPr>
              <a:t>©2017 MFMER  |  3702274-</a:t>
            </a:r>
            <a:fld id="{D445C29B-035B-48ED-941F-A66A11A8A322}" type="slidenum">
              <a:rPr lang="en-US" sz="700" smtClean="0">
                <a:solidFill>
                  <a:schemeClr val="bg2">
                    <a:lumMod val="75000"/>
                  </a:schemeClr>
                </a:solidFill>
              </a:rPr>
              <a:pPr lvl="0"/>
              <a:t>‹#›</a:t>
            </a:fld>
            <a:endParaRPr lang="en-US" sz="700" dirty="0">
              <a:solidFill>
                <a:schemeClr val="bg2">
                  <a:lumMod val="75000"/>
                </a:schemeClr>
              </a:solidFill>
            </a:endParaRPr>
          </a:p>
        </p:txBody>
      </p:sp>
    </p:spTree>
    <p:extLst>
      <p:ext uri="{BB962C8B-B14F-4D97-AF65-F5344CB8AC3E}">
        <p14:creationId xmlns:p14="http://schemas.microsoft.com/office/powerpoint/2010/main" val="12790816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150" indent="-234950" algn="l" defTabSz="914400" rtl="0" eaLnBrk="1" latinLnBrk="0" hangingPunct="1">
        <a:lnSpc>
          <a:spcPct val="90000"/>
        </a:lnSpc>
        <a:spcBef>
          <a:spcPts val="600"/>
        </a:spcBef>
        <a:buClr>
          <a:schemeClr val="tx2">
            <a:lumMod val="40000"/>
            <a:lumOff val="6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tx2">
            <a:lumMod val="40000"/>
            <a:lumOff val="60000"/>
          </a:schemeClr>
        </a:buClr>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tx2">
            <a:lumMod val="40000"/>
            <a:lumOff val="60000"/>
          </a:schemeClr>
        </a:buClr>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tx2">
            <a:lumMod val="40000"/>
            <a:lumOff val="60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2" Type="http://schemas.openxmlformats.org/officeDocument/2006/relationships/hyperlink" Target="mailto:Kalari.Krishna@mayo.edu"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dcc.icgc.org/projec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cbioportal.org/index.do?session_id=59690649498e5df2e292870c&amp;show_samples=false&amp;clinicallist=AGE&amp;#enrichementTabDiv"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http://www.cbioportal.org/index.do?session_id=59690649498e5df2e292870c&amp;show_samples=false&amp;clinicallist=AGE&amp;#enrichementTabDiv"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3dhotspots.org/3d/#/home" TargetMode="External"/><Relationship Id="rId13" Type="http://schemas.openxmlformats.org/officeDocument/2006/relationships/hyperlink" Target="http://www.cbioportal.org/index.do?session_id=59690649498e5df2e292870c&amp;show_samples=false&amp;clinicallist=AGE&amp;#enrichementTabDiv" TargetMode="External"/><Relationship Id="rId3" Type="http://schemas.openxmlformats.org/officeDocument/2006/relationships/image" Target="../media/image57.png"/><Relationship Id="rId7" Type="http://schemas.openxmlformats.org/officeDocument/2006/relationships/hyperlink" Target="https://www.ncbi.nlm.nih.gov/pubmed/26619011" TargetMode="External"/><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cancerhotspots.org/#/home" TargetMode="External"/><Relationship Id="rId11" Type="http://schemas.openxmlformats.org/officeDocument/2006/relationships/hyperlink" Target="https://civic.genome.wustl.edu/events/genes/26/summary/variants/59/summary#variant" TargetMode="External"/><Relationship Id="rId5" Type="http://schemas.openxmlformats.org/officeDocument/2006/relationships/hyperlink" Target="https://www.mycancergenome.org/content/disease/glioma/idh1/260/" TargetMode="External"/><Relationship Id="rId10" Type="http://schemas.openxmlformats.org/officeDocument/2006/relationships/image" Target="../media/image58.png"/><Relationship Id="rId4" Type="http://schemas.openxmlformats.org/officeDocument/2006/relationships/hyperlink" Target="http://oncokb.org/#/gene/IDH1" TargetMode="External"/><Relationship Id="rId9" Type="http://schemas.openxmlformats.org/officeDocument/2006/relationships/hyperlink" Target="https://www.ncbi.nlm.nih.gov/pubmed/28115009"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enrichementTabDiv"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www.cbioportal.org/index.do?session_id=59690649498e5df2e292870c&amp;show_samples=false&amp;clinicallist=AGE&amp;#igv_tab" TargetMode="External"/><Relationship Id="rId5" Type="http://schemas.openxmlformats.org/officeDocument/2006/relationships/hyperlink" Target="http://software.broadinstitute.org/software/igv/" TargetMode="Externa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www.cbioportal.org/index.do?session_id=59690649498e5df2e292870c&amp;show_samples=false&amp;clinicallist=AGE&amp;#data_download"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cbioportal.org/index.do?session_id=59690649498e5df2e292870c&amp;show_samples=false&amp;clinicallist=AGE&amp;#enrichementTabDiv"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www.sciencedirect.com/science/article/pii/S0092867418303027"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genie.cbioportal.or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proteomecentral.proteomexchange.org/cgi/GetDatase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71" y="2743200"/>
            <a:ext cx="8349129" cy="1371600"/>
          </a:xfrm>
        </p:spPr>
        <p:txBody>
          <a:bodyPr/>
          <a:lstStyle/>
          <a:p>
            <a:pPr algn="ctr"/>
            <a:r>
              <a:rPr lang="en-US" dirty="0"/>
              <a:t>	Genomic Data Resources and Data Mining for Everyone</a:t>
            </a:r>
            <a:br>
              <a:rPr lang="en-US" dirty="0"/>
            </a:br>
            <a:endParaRPr lang="en-US" sz="3200" dirty="0"/>
          </a:p>
        </p:txBody>
      </p:sp>
      <p:sp>
        <p:nvSpPr>
          <p:cNvPr id="3" name="Subtitle 2"/>
          <p:cNvSpPr>
            <a:spLocks noGrp="1"/>
          </p:cNvSpPr>
          <p:nvPr>
            <p:ph type="subTitle" idx="1"/>
          </p:nvPr>
        </p:nvSpPr>
        <p:spPr>
          <a:xfrm>
            <a:off x="676297" y="4518212"/>
            <a:ext cx="7825232" cy="685800"/>
          </a:xfrm>
        </p:spPr>
        <p:txBody>
          <a:bodyPr/>
          <a:lstStyle/>
          <a:p>
            <a:r>
              <a:rPr lang="en-US" dirty="0"/>
              <a:t>Krishna Rani Kalari Ph.D.</a:t>
            </a:r>
          </a:p>
          <a:p>
            <a:r>
              <a:rPr lang="en-US" dirty="0"/>
              <a:t>Associate Professor, Biomedical Informatics</a:t>
            </a:r>
          </a:p>
          <a:p>
            <a:r>
              <a:rPr lang="en-US" dirty="0"/>
              <a:t>College of Medicine, Mayo Clinic, Rochester, MN</a:t>
            </a:r>
          </a:p>
        </p:txBody>
      </p:sp>
      <p:sp>
        <p:nvSpPr>
          <p:cNvPr id="5" name="Slide Number Placeholder 4"/>
          <p:cNvSpPr>
            <a:spLocks noGrp="1"/>
          </p:cNvSpPr>
          <p:nvPr>
            <p:ph type="sldNum" sz="quarter" idx="12"/>
          </p:nvPr>
        </p:nvSpPr>
        <p:spPr/>
        <p:txBody>
          <a:bodyPr/>
          <a:lstStyle/>
          <a:p>
            <a:fld id="{3C1CEEF6-673E-454E-86C7-8216BA50636A}" type="slidenum">
              <a:rPr lang="en-US" smtClean="0"/>
              <a:t>1</a:t>
            </a:fld>
            <a:endParaRPr lang="en-US"/>
          </a:p>
        </p:txBody>
      </p:sp>
    </p:spTree>
    <p:extLst>
      <p:ext uri="{BB962C8B-B14F-4D97-AF65-F5344CB8AC3E}">
        <p14:creationId xmlns:p14="http://schemas.microsoft.com/office/powerpoint/2010/main" val="1980359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A781ECD-9C96-D17E-E929-6267D559A801}"/>
              </a:ext>
            </a:extLst>
          </p:cNvPr>
          <p:cNvSpPr>
            <a:spLocks noGrp="1"/>
          </p:cNvSpPr>
          <p:nvPr>
            <p:ph type="title"/>
          </p:nvPr>
        </p:nvSpPr>
        <p:spPr>
          <a:xfrm>
            <a:off x="555724" y="349848"/>
            <a:ext cx="8032551" cy="623440"/>
          </a:xfrm>
        </p:spPr>
        <p:txBody>
          <a:bodyPr anchor="b">
            <a:normAutofit/>
          </a:bodyPr>
          <a:lstStyle/>
          <a:p>
            <a:r>
              <a:rPr lang="en-US" dirty="0"/>
              <a:t>Drop-down controls to display various tracks</a:t>
            </a:r>
          </a:p>
        </p:txBody>
      </p:sp>
      <p:pic>
        <p:nvPicPr>
          <p:cNvPr id="7" name="Picture Placeholder 6">
            <a:extLst>
              <a:ext uri="{FF2B5EF4-FFF2-40B4-BE49-F238E27FC236}">
                <a16:creationId xmlns:a16="http://schemas.microsoft.com/office/drawing/2014/main" id="{8CF6140E-3434-4BF3-B88C-8A1955AF87FA}"/>
              </a:ext>
            </a:extLst>
          </p:cNvPr>
          <p:cNvPicPr>
            <a:picLocks noGrp="1" noChangeAspect="1"/>
          </p:cNvPicPr>
          <p:nvPr>
            <p:ph idx="1"/>
          </p:nvPr>
        </p:nvPicPr>
        <p:blipFill rotWithShape="1">
          <a:blip r:embed="rId2"/>
          <a:stretch/>
        </p:blipFill>
        <p:spPr>
          <a:xfrm>
            <a:off x="313101" y="973288"/>
            <a:ext cx="8517797" cy="4599609"/>
          </a:xfrm>
          <a:noFill/>
        </p:spPr>
      </p:pic>
      <p:sp>
        <p:nvSpPr>
          <p:cNvPr id="5" name="Slide Number Placeholder 4">
            <a:extLst>
              <a:ext uri="{FF2B5EF4-FFF2-40B4-BE49-F238E27FC236}">
                <a16:creationId xmlns:a16="http://schemas.microsoft.com/office/drawing/2014/main" id="{D2FBCEB2-C1F4-4F07-8759-2146473898A2}"/>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10</a:t>
            </a:fld>
            <a:endParaRPr lang="en-US"/>
          </a:p>
        </p:txBody>
      </p:sp>
      <p:sp>
        <p:nvSpPr>
          <p:cNvPr id="9" name="Title 1">
            <a:extLst>
              <a:ext uri="{FF2B5EF4-FFF2-40B4-BE49-F238E27FC236}">
                <a16:creationId xmlns:a16="http://schemas.microsoft.com/office/drawing/2014/main" id="{0882CA20-3F9C-45B7-A604-7FF81E259AB3}"/>
              </a:ext>
            </a:extLst>
          </p:cNvPr>
          <p:cNvSpPr txBox="1">
            <a:spLocks/>
          </p:cNvSpPr>
          <p:nvPr/>
        </p:nvSpPr>
        <p:spPr>
          <a:xfrm>
            <a:off x="659383" y="-97372"/>
            <a:ext cx="7825232" cy="584886"/>
          </a:xfrm>
          <a:prstGeom prst="rect">
            <a:avLst/>
          </a:prstGeom>
        </p:spPr>
        <p:txBody>
          <a:bodyPr vert="horz" lIns="0" tIns="45720" rIns="0" bIns="45720" rtlCol="0" anchor="b"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a:t>UCSC Genome Browser</a:t>
            </a:r>
            <a:endParaRPr lang="en-US" dirty="0"/>
          </a:p>
        </p:txBody>
      </p:sp>
    </p:spTree>
    <p:extLst>
      <p:ext uri="{BB962C8B-B14F-4D97-AF65-F5344CB8AC3E}">
        <p14:creationId xmlns:p14="http://schemas.microsoft.com/office/powerpoint/2010/main" val="31007107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B562B0-1E0F-4030-A8AA-2247BC5EAD97}"/>
              </a:ext>
            </a:extLst>
          </p:cNvPr>
          <p:cNvPicPr>
            <a:picLocks noGrp="1" noChangeAspect="1"/>
          </p:cNvPicPr>
          <p:nvPr>
            <p:ph idx="1"/>
          </p:nvPr>
        </p:nvPicPr>
        <p:blipFill>
          <a:blip r:embed="rId2"/>
          <a:stretch>
            <a:fillRect/>
          </a:stretch>
        </p:blipFill>
        <p:spPr>
          <a:xfrm>
            <a:off x="1228492" y="68263"/>
            <a:ext cx="7228353" cy="6035675"/>
          </a:xfrm>
          <a:noFill/>
        </p:spPr>
      </p:pic>
      <p:sp>
        <p:nvSpPr>
          <p:cNvPr id="4" name="Slide Number Placeholder 3">
            <a:extLst>
              <a:ext uri="{FF2B5EF4-FFF2-40B4-BE49-F238E27FC236}">
                <a16:creationId xmlns:a16="http://schemas.microsoft.com/office/drawing/2014/main" id="{68548E58-0E02-4667-9EFF-3347086E240F}"/>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100</a:t>
            </a:fld>
            <a:endParaRPr lang="en-US"/>
          </a:p>
        </p:txBody>
      </p:sp>
    </p:spTree>
    <p:extLst>
      <p:ext uri="{BB962C8B-B14F-4D97-AF65-F5344CB8AC3E}">
        <p14:creationId xmlns:p14="http://schemas.microsoft.com/office/powerpoint/2010/main" val="1018559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BA0EFE-E0DD-4E2D-A360-9C2F24469EA8}"/>
              </a:ext>
            </a:extLst>
          </p:cNvPr>
          <p:cNvPicPr>
            <a:picLocks noGrp="1" noChangeAspect="1"/>
          </p:cNvPicPr>
          <p:nvPr>
            <p:ph idx="1"/>
          </p:nvPr>
        </p:nvPicPr>
        <p:blipFill>
          <a:blip r:embed="rId2"/>
          <a:stretch>
            <a:fillRect/>
          </a:stretch>
        </p:blipFill>
        <p:spPr>
          <a:xfrm>
            <a:off x="140044" y="1003107"/>
            <a:ext cx="5387546" cy="4851786"/>
          </a:xfrm>
          <a:noFill/>
        </p:spPr>
      </p:pic>
      <p:sp>
        <p:nvSpPr>
          <p:cNvPr id="4" name="Slide Number Placeholder 3">
            <a:extLst>
              <a:ext uri="{FF2B5EF4-FFF2-40B4-BE49-F238E27FC236}">
                <a16:creationId xmlns:a16="http://schemas.microsoft.com/office/drawing/2014/main" id="{83C5AB7F-17F7-40E4-BFC3-AD170C93B639}"/>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101</a:t>
            </a:fld>
            <a:endParaRPr lang="en-US"/>
          </a:p>
        </p:txBody>
      </p:sp>
      <p:pic>
        <p:nvPicPr>
          <p:cNvPr id="8" name="Picture 7">
            <a:extLst>
              <a:ext uri="{FF2B5EF4-FFF2-40B4-BE49-F238E27FC236}">
                <a16:creationId xmlns:a16="http://schemas.microsoft.com/office/drawing/2014/main" id="{B9486191-1000-4C48-AE77-44D870210843}"/>
              </a:ext>
            </a:extLst>
          </p:cNvPr>
          <p:cNvPicPr>
            <a:picLocks noChangeAspect="1"/>
          </p:cNvPicPr>
          <p:nvPr/>
        </p:nvPicPr>
        <p:blipFill rotWithShape="1">
          <a:blip r:embed="rId3"/>
          <a:srcRect l="5459" b="5423"/>
          <a:stretch/>
        </p:blipFill>
        <p:spPr>
          <a:xfrm>
            <a:off x="5387546" y="1912722"/>
            <a:ext cx="3756454" cy="2774608"/>
          </a:xfrm>
          <a:prstGeom prst="rect">
            <a:avLst/>
          </a:prstGeom>
        </p:spPr>
      </p:pic>
      <p:sp>
        <p:nvSpPr>
          <p:cNvPr id="5" name="Title 1">
            <a:extLst>
              <a:ext uri="{FF2B5EF4-FFF2-40B4-BE49-F238E27FC236}">
                <a16:creationId xmlns:a16="http://schemas.microsoft.com/office/drawing/2014/main" id="{E4DB1DA3-3446-42DE-B80C-9003C7ABAC4B}"/>
              </a:ext>
            </a:extLst>
          </p:cNvPr>
          <p:cNvSpPr>
            <a:spLocks noGrp="1"/>
          </p:cNvSpPr>
          <p:nvPr>
            <p:ph type="title"/>
          </p:nvPr>
        </p:nvSpPr>
        <p:spPr>
          <a:xfrm>
            <a:off x="631825" y="205946"/>
            <a:ext cx="7825232" cy="675503"/>
          </a:xfrm>
        </p:spPr>
        <p:txBody>
          <a:bodyPr/>
          <a:lstStyle/>
          <a:p>
            <a:r>
              <a:rPr lang="en-US" dirty="0" err="1"/>
              <a:t>TOPMed</a:t>
            </a:r>
            <a:endParaRPr lang="en-US" dirty="0"/>
          </a:p>
        </p:txBody>
      </p:sp>
    </p:spTree>
    <p:extLst>
      <p:ext uri="{BB962C8B-B14F-4D97-AF65-F5344CB8AC3E}">
        <p14:creationId xmlns:p14="http://schemas.microsoft.com/office/powerpoint/2010/main" val="3163586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518A533-0496-427D-8859-E788E12159E3}"/>
              </a:ext>
            </a:extLst>
          </p:cNvPr>
          <p:cNvPicPr>
            <a:picLocks noGrp="1" noChangeAspect="1"/>
          </p:cNvPicPr>
          <p:nvPr>
            <p:ph idx="1"/>
          </p:nvPr>
        </p:nvPicPr>
        <p:blipFill>
          <a:blip r:embed="rId2"/>
          <a:stretch>
            <a:fillRect/>
          </a:stretch>
        </p:blipFill>
        <p:spPr>
          <a:xfrm>
            <a:off x="631825" y="791190"/>
            <a:ext cx="8421688" cy="4589820"/>
          </a:xfrm>
          <a:noFill/>
        </p:spPr>
      </p:pic>
      <p:sp>
        <p:nvSpPr>
          <p:cNvPr id="4" name="Slide Number Placeholder 3">
            <a:extLst>
              <a:ext uri="{FF2B5EF4-FFF2-40B4-BE49-F238E27FC236}">
                <a16:creationId xmlns:a16="http://schemas.microsoft.com/office/drawing/2014/main" id="{99FB151F-941C-4850-B749-560792E5F0E6}"/>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102</a:t>
            </a:fld>
            <a:endParaRPr lang="en-US"/>
          </a:p>
        </p:txBody>
      </p:sp>
      <p:sp>
        <p:nvSpPr>
          <p:cNvPr id="5" name="Title 1">
            <a:extLst>
              <a:ext uri="{FF2B5EF4-FFF2-40B4-BE49-F238E27FC236}">
                <a16:creationId xmlns:a16="http://schemas.microsoft.com/office/drawing/2014/main" id="{A5EF68E9-FA9F-4E6C-84C6-080ECA556E63}"/>
              </a:ext>
            </a:extLst>
          </p:cNvPr>
          <p:cNvSpPr>
            <a:spLocks noGrp="1"/>
          </p:cNvSpPr>
          <p:nvPr>
            <p:ph type="title"/>
          </p:nvPr>
        </p:nvSpPr>
        <p:spPr>
          <a:xfrm>
            <a:off x="631825" y="205946"/>
            <a:ext cx="7825232" cy="675503"/>
          </a:xfrm>
        </p:spPr>
        <p:txBody>
          <a:bodyPr/>
          <a:lstStyle/>
          <a:p>
            <a:r>
              <a:rPr lang="en-US" dirty="0" err="1"/>
              <a:t>TOPMed</a:t>
            </a:r>
            <a:endParaRPr lang="en-US" dirty="0"/>
          </a:p>
        </p:txBody>
      </p:sp>
    </p:spTree>
    <p:extLst>
      <p:ext uri="{BB962C8B-B14F-4D97-AF65-F5344CB8AC3E}">
        <p14:creationId xmlns:p14="http://schemas.microsoft.com/office/powerpoint/2010/main" val="9561244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D41D06-3246-449B-998B-8DBBE1C05572}"/>
              </a:ext>
            </a:extLst>
          </p:cNvPr>
          <p:cNvPicPr>
            <a:picLocks noGrp="1" noChangeAspect="1"/>
          </p:cNvPicPr>
          <p:nvPr>
            <p:ph idx="1"/>
          </p:nvPr>
        </p:nvPicPr>
        <p:blipFill rotWithShape="1">
          <a:blip r:embed="rId2"/>
          <a:srcRect b="10359"/>
          <a:stretch/>
        </p:blipFill>
        <p:spPr>
          <a:xfrm>
            <a:off x="15" y="857257"/>
            <a:ext cx="9143985" cy="5143493"/>
          </a:xfrm>
          <a:noFill/>
        </p:spPr>
      </p:pic>
      <p:sp>
        <p:nvSpPr>
          <p:cNvPr id="3" name="TextBox 2">
            <a:extLst>
              <a:ext uri="{FF2B5EF4-FFF2-40B4-BE49-F238E27FC236}">
                <a16:creationId xmlns:a16="http://schemas.microsoft.com/office/drawing/2014/main" id="{47D517FA-CAFD-41D9-8C23-37F086D4CF2F}"/>
              </a:ext>
            </a:extLst>
          </p:cNvPr>
          <p:cNvSpPr txBox="1"/>
          <p:nvPr/>
        </p:nvSpPr>
        <p:spPr>
          <a:xfrm>
            <a:off x="321278" y="272475"/>
            <a:ext cx="8188408" cy="584775"/>
          </a:xfrm>
          <a:prstGeom prst="rect">
            <a:avLst/>
          </a:prstGeom>
          <a:noFill/>
        </p:spPr>
        <p:txBody>
          <a:bodyPr wrap="square" rtlCol="0">
            <a:spAutoFit/>
          </a:bodyPr>
          <a:lstStyle/>
          <a:p>
            <a:pPr algn="ctr"/>
            <a:r>
              <a:rPr lang="en-US" sz="3200" dirty="0">
                <a:solidFill>
                  <a:schemeClr val="tx2"/>
                </a:solidFill>
                <a:latin typeface="+mj-lt"/>
                <a:ea typeface="+mj-ea"/>
                <a:cs typeface="+mj-cs"/>
              </a:rPr>
              <a:t>My Research</a:t>
            </a:r>
          </a:p>
        </p:txBody>
      </p:sp>
    </p:spTree>
    <p:extLst>
      <p:ext uri="{BB962C8B-B14F-4D97-AF65-F5344CB8AC3E}">
        <p14:creationId xmlns:p14="http://schemas.microsoft.com/office/powerpoint/2010/main" val="22844715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6B960-9DDF-409D-8517-047D2E7DD98C}"/>
              </a:ext>
            </a:extLst>
          </p:cNvPr>
          <p:cNvPicPr>
            <a:picLocks noChangeAspect="1"/>
          </p:cNvPicPr>
          <p:nvPr/>
        </p:nvPicPr>
        <p:blipFill rotWithShape="1">
          <a:blip r:embed="rId2"/>
          <a:srcRect b="7814"/>
          <a:stretch/>
        </p:blipFill>
        <p:spPr>
          <a:xfrm>
            <a:off x="3549461" y="1529591"/>
            <a:ext cx="2045078" cy="4150623"/>
          </a:xfrm>
          <a:prstGeom prst="rect">
            <a:avLst/>
          </a:prstGeom>
          <a:ln w="60325">
            <a:solidFill>
              <a:schemeClr val="accent1"/>
            </a:solidFill>
          </a:ln>
        </p:spPr>
      </p:pic>
      <p:pic>
        <p:nvPicPr>
          <p:cNvPr id="2050" name="Picture 2">
            <a:extLst>
              <a:ext uri="{FF2B5EF4-FFF2-40B4-BE49-F238E27FC236}">
                <a16:creationId xmlns:a16="http://schemas.microsoft.com/office/drawing/2014/main" id="{1C87C76C-D5FB-473E-8D98-FD15F64E6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009" y="2060301"/>
            <a:ext cx="3255663" cy="266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Figure thumbnail gr6">
            <a:extLst>
              <a:ext uri="{FF2B5EF4-FFF2-40B4-BE49-F238E27FC236}">
                <a16:creationId xmlns:a16="http://schemas.microsoft.com/office/drawing/2014/main" id="{EEB19DC5-DE4F-4570-96C4-7AC4646FD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8" y="2131252"/>
            <a:ext cx="3234928" cy="237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7FCE24E-5628-49A0-81D8-C3BBCCB26B8C}"/>
              </a:ext>
            </a:extLst>
          </p:cNvPr>
          <p:cNvSpPr txBox="1"/>
          <p:nvPr/>
        </p:nvSpPr>
        <p:spPr>
          <a:xfrm>
            <a:off x="5911297" y="5024230"/>
            <a:ext cx="2937014" cy="300082"/>
          </a:xfrm>
          <a:prstGeom prst="rect">
            <a:avLst/>
          </a:prstGeom>
          <a:noFill/>
        </p:spPr>
        <p:txBody>
          <a:bodyPr wrap="square" rtlCol="0">
            <a:spAutoFit/>
          </a:bodyPr>
          <a:lstStyle/>
          <a:p>
            <a:r>
              <a:rPr lang="en-US" sz="1350" b="1" dirty="0"/>
              <a:t>HALLMARKS OF AGING</a:t>
            </a:r>
          </a:p>
        </p:txBody>
      </p:sp>
      <p:sp>
        <p:nvSpPr>
          <p:cNvPr id="9" name="TextBox 8">
            <a:extLst>
              <a:ext uri="{FF2B5EF4-FFF2-40B4-BE49-F238E27FC236}">
                <a16:creationId xmlns:a16="http://schemas.microsoft.com/office/drawing/2014/main" id="{E9362448-5125-49FF-948F-E8AD6EA50F02}"/>
              </a:ext>
            </a:extLst>
          </p:cNvPr>
          <p:cNvSpPr txBox="1"/>
          <p:nvPr/>
        </p:nvSpPr>
        <p:spPr>
          <a:xfrm>
            <a:off x="222423" y="5024230"/>
            <a:ext cx="3166720" cy="300082"/>
          </a:xfrm>
          <a:prstGeom prst="rect">
            <a:avLst/>
          </a:prstGeom>
          <a:noFill/>
        </p:spPr>
        <p:txBody>
          <a:bodyPr wrap="square" rtlCol="0">
            <a:spAutoFit/>
          </a:bodyPr>
          <a:lstStyle/>
          <a:p>
            <a:r>
              <a:rPr lang="en-US" sz="1350" b="1" dirty="0"/>
              <a:t>HALLMARKS OF CANCER</a:t>
            </a:r>
          </a:p>
        </p:txBody>
      </p:sp>
      <p:sp>
        <p:nvSpPr>
          <p:cNvPr id="10" name="TextBox 9">
            <a:extLst>
              <a:ext uri="{FF2B5EF4-FFF2-40B4-BE49-F238E27FC236}">
                <a16:creationId xmlns:a16="http://schemas.microsoft.com/office/drawing/2014/main" id="{FF9DAFB3-2BF1-40A6-8E28-F3E9E3F91EF2}"/>
              </a:ext>
            </a:extLst>
          </p:cNvPr>
          <p:cNvSpPr txBox="1"/>
          <p:nvPr/>
        </p:nvSpPr>
        <p:spPr>
          <a:xfrm>
            <a:off x="222424" y="385261"/>
            <a:ext cx="8188408" cy="584775"/>
          </a:xfrm>
          <a:prstGeom prst="rect">
            <a:avLst/>
          </a:prstGeom>
          <a:noFill/>
        </p:spPr>
        <p:txBody>
          <a:bodyPr wrap="square" rtlCol="0">
            <a:spAutoFit/>
          </a:bodyPr>
          <a:lstStyle/>
          <a:p>
            <a:r>
              <a:rPr lang="en-US" sz="3200" dirty="0">
                <a:solidFill>
                  <a:schemeClr val="tx2"/>
                </a:solidFill>
                <a:latin typeface="+mj-lt"/>
                <a:ea typeface="+mj-ea"/>
                <a:cs typeface="+mj-cs"/>
              </a:rPr>
              <a:t>COMPUTATIONAL BIOLOGY METHODS</a:t>
            </a:r>
          </a:p>
        </p:txBody>
      </p:sp>
    </p:spTree>
    <p:extLst>
      <p:ext uri="{BB962C8B-B14F-4D97-AF65-F5344CB8AC3E}">
        <p14:creationId xmlns:p14="http://schemas.microsoft.com/office/powerpoint/2010/main" val="20596207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1404" y="2733674"/>
            <a:ext cx="7661191" cy="1442910"/>
          </a:xfrm>
        </p:spPr>
        <p:txBody>
          <a:bodyPr/>
          <a:lstStyle/>
          <a:p>
            <a:r>
              <a:rPr lang="en-US" dirty="0"/>
              <a:t>Thank you all and email me if you have any questions at </a:t>
            </a:r>
            <a:r>
              <a:rPr lang="en-US" dirty="0">
                <a:hlinkClick r:id="rId2"/>
              </a:rPr>
              <a:t>Kalari.Krishna@mayo.edu</a:t>
            </a:r>
            <a:br>
              <a:rPr lang="en-US" dirty="0"/>
            </a:br>
            <a:endParaRPr lang="en-US" dirty="0"/>
          </a:p>
        </p:txBody>
      </p:sp>
      <p:sp>
        <p:nvSpPr>
          <p:cNvPr id="4" name="Slide Number Placeholder 3"/>
          <p:cNvSpPr>
            <a:spLocks noGrp="1"/>
          </p:cNvSpPr>
          <p:nvPr>
            <p:ph type="sldNum" sz="quarter" idx="12"/>
          </p:nvPr>
        </p:nvSpPr>
        <p:spPr>
          <a:xfrm>
            <a:off x="8202603" y="6354209"/>
            <a:ext cx="658368" cy="109728"/>
          </a:xfrm>
        </p:spPr>
        <p:txBody>
          <a:bodyPr/>
          <a:lstStyle/>
          <a:p>
            <a:fld id="{3C1CEEF6-673E-454E-86C7-8216BA50636A}" type="slidenum">
              <a:rPr lang="en-US" smtClean="0"/>
              <a:t>105</a:t>
            </a:fld>
            <a:endParaRPr lang="en-US"/>
          </a:p>
        </p:txBody>
      </p:sp>
    </p:spTree>
    <p:extLst>
      <p:ext uri="{BB962C8B-B14F-4D97-AF65-F5344CB8AC3E}">
        <p14:creationId xmlns:p14="http://schemas.microsoft.com/office/powerpoint/2010/main" val="8430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F30680D-F046-7BF8-93DC-610A86EF36E5}"/>
              </a:ext>
            </a:extLst>
          </p:cNvPr>
          <p:cNvSpPr>
            <a:spLocks noGrp="1"/>
          </p:cNvSpPr>
          <p:nvPr>
            <p:ph type="title"/>
          </p:nvPr>
        </p:nvSpPr>
        <p:spPr>
          <a:xfrm>
            <a:off x="658368" y="189470"/>
            <a:ext cx="7825232" cy="700216"/>
          </a:xfrm>
        </p:spPr>
        <p:txBody>
          <a:bodyPr/>
          <a:lstStyle/>
          <a:p>
            <a:r>
              <a:rPr lang="en-US" dirty="0"/>
              <a:t>GWAS Catalog</a:t>
            </a:r>
          </a:p>
        </p:txBody>
      </p:sp>
      <p:pic>
        <p:nvPicPr>
          <p:cNvPr id="6" name="Content Placeholder 5">
            <a:extLst>
              <a:ext uri="{FF2B5EF4-FFF2-40B4-BE49-F238E27FC236}">
                <a16:creationId xmlns:a16="http://schemas.microsoft.com/office/drawing/2014/main" id="{9934B86E-31AC-4332-A34B-C1324BC84278}"/>
              </a:ext>
            </a:extLst>
          </p:cNvPr>
          <p:cNvPicPr>
            <a:picLocks noGrp="1" noChangeAspect="1"/>
          </p:cNvPicPr>
          <p:nvPr>
            <p:ph idx="1"/>
          </p:nvPr>
        </p:nvPicPr>
        <p:blipFill>
          <a:blip r:embed="rId2"/>
          <a:stretch>
            <a:fillRect/>
          </a:stretch>
        </p:blipFill>
        <p:spPr>
          <a:xfrm>
            <a:off x="308320" y="1287739"/>
            <a:ext cx="8175280" cy="4005754"/>
          </a:xfrm>
          <a:noFill/>
        </p:spPr>
      </p:pic>
      <p:sp>
        <p:nvSpPr>
          <p:cNvPr id="4" name="Slide Number Placeholder 3">
            <a:extLst>
              <a:ext uri="{FF2B5EF4-FFF2-40B4-BE49-F238E27FC236}">
                <a16:creationId xmlns:a16="http://schemas.microsoft.com/office/drawing/2014/main" id="{CEDCBF2E-3C1F-47CA-8862-5CB4497BC065}"/>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11</a:t>
            </a:fld>
            <a:endParaRPr lang="en-US"/>
          </a:p>
        </p:txBody>
      </p:sp>
    </p:spTree>
    <p:extLst>
      <p:ext uri="{BB962C8B-B14F-4D97-AF65-F5344CB8AC3E}">
        <p14:creationId xmlns:p14="http://schemas.microsoft.com/office/powerpoint/2010/main" val="133587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15EF-A9D1-4763-ACD5-9A42AF0370C0}"/>
              </a:ext>
            </a:extLst>
          </p:cNvPr>
          <p:cNvSpPr>
            <a:spLocks noGrp="1"/>
          </p:cNvSpPr>
          <p:nvPr>
            <p:ph type="title"/>
          </p:nvPr>
        </p:nvSpPr>
        <p:spPr>
          <a:xfrm>
            <a:off x="659384" y="510744"/>
            <a:ext cx="7825232" cy="531341"/>
          </a:xfrm>
        </p:spPr>
        <p:txBody>
          <a:bodyPr/>
          <a:lstStyle/>
          <a:p>
            <a:r>
              <a:rPr lang="en-US" dirty="0"/>
              <a:t>GWAS Catalog - ABCB1 associations</a:t>
            </a:r>
          </a:p>
        </p:txBody>
      </p:sp>
      <p:pic>
        <p:nvPicPr>
          <p:cNvPr id="6" name="Content Placeholder 5">
            <a:extLst>
              <a:ext uri="{FF2B5EF4-FFF2-40B4-BE49-F238E27FC236}">
                <a16:creationId xmlns:a16="http://schemas.microsoft.com/office/drawing/2014/main" id="{AFECCFA4-AE2A-44B6-86BD-84FF284A8F63}"/>
              </a:ext>
            </a:extLst>
          </p:cNvPr>
          <p:cNvPicPr>
            <a:picLocks noGrp="1" noChangeAspect="1"/>
          </p:cNvPicPr>
          <p:nvPr>
            <p:ph idx="1"/>
          </p:nvPr>
        </p:nvPicPr>
        <p:blipFill>
          <a:blip r:embed="rId2"/>
          <a:stretch>
            <a:fillRect/>
          </a:stretch>
        </p:blipFill>
        <p:spPr>
          <a:xfrm>
            <a:off x="139830" y="1217990"/>
            <a:ext cx="8717244" cy="4422020"/>
          </a:xfrm>
        </p:spPr>
      </p:pic>
      <p:sp>
        <p:nvSpPr>
          <p:cNvPr id="4" name="Slide Number Placeholder 3">
            <a:extLst>
              <a:ext uri="{FF2B5EF4-FFF2-40B4-BE49-F238E27FC236}">
                <a16:creationId xmlns:a16="http://schemas.microsoft.com/office/drawing/2014/main" id="{161AD874-4E9D-41AF-8754-1B284F38677D}"/>
              </a:ext>
            </a:extLst>
          </p:cNvPr>
          <p:cNvSpPr>
            <a:spLocks noGrp="1"/>
          </p:cNvSpPr>
          <p:nvPr>
            <p:ph type="sldNum" sz="quarter" idx="12"/>
          </p:nvPr>
        </p:nvSpPr>
        <p:spPr/>
        <p:txBody>
          <a:bodyPr/>
          <a:lstStyle/>
          <a:p>
            <a:fld id="{3C1CEEF6-673E-454E-86C7-8216BA50636A}" type="slidenum">
              <a:rPr lang="en-US" smtClean="0"/>
              <a:t>12</a:t>
            </a:fld>
            <a:endParaRPr lang="en-US"/>
          </a:p>
        </p:txBody>
      </p:sp>
    </p:spTree>
    <p:extLst>
      <p:ext uri="{BB962C8B-B14F-4D97-AF65-F5344CB8AC3E}">
        <p14:creationId xmlns:p14="http://schemas.microsoft.com/office/powerpoint/2010/main" val="766147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7C6E-7C56-4D90-862E-E6B8F84C1E8F}"/>
              </a:ext>
            </a:extLst>
          </p:cNvPr>
          <p:cNvSpPr>
            <a:spLocks noGrp="1"/>
          </p:cNvSpPr>
          <p:nvPr>
            <p:ph type="title"/>
          </p:nvPr>
        </p:nvSpPr>
        <p:spPr>
          <a:xfrm>
            <a:off x="659384" y="233172"/>
            <a:ext cx="7825232" cy="758952"/>
          </a:xfrm>
        </p:spPr>
        <p:txBody>
          <a:bodyPr/>
          <a:lstStyle/>
          <a:p>
            <a:r>
              <a:rPr lang="en-US" dirty="0"/>
              <a:t>GWAS Catalog - 26 ABCB1 associations</a:t>
            </a:r>
          </a:p>
        </p:txBody>
      </p:sp>
      <p:pic>
        <p:nvPicPr>
          <p:cNvPr id="6" name="Content Placeholder 5">
            <a:extLst>
              <a:ext uri="{FF2B5EF4-FFF2-40B4-BE49-F238E27FC236}">
                <a16:creationId xmlns:a16="http://schemas.microsoft.com/office/drawing/2014/main" id="{F337CBE9-8574-4316-94B0-74D48FB18653}"/>
              </a:ext>
            </a:extLst>
          </p:cNvPr>
          <p:cNvPicPr>
            <a:picLocks noGrp="1" noChangeAspect="1"/>
          </p:cNvPicPr>
          <p:nvPr>
            <p:ph idx="1"/>
          </p:nvPr>
        </p:nvPicPr>
        <p:blipFill>
          <a:blip r:embed="rId2"/>
          <a:stretch>
            <a:fillRect/>
          </a:stretch>
        </p:blipFill>
        <p:spPr>
          <a:xfrm>
            <a:off x="285995" y="1227438"/>
            <a:ext cx="8572009" cy="4120169"/>
          </a:xfrm>
        </p:spPr>
      </p:pic>
      <p:sp>
        <p:nvSpPr>
          <p:cNvPr id="4" name="Slide Number Placeholder 3">
            <a:extLst>
              <a:ext uri="{FF2B5EF4-FFF2-40B4-BE49-F238E27FC236}">
                <a16:creationId xmlns:a16="http://schemas.microsoft.com/office/drawing/2014/main" id="{AF984DBA-3CFA-48B9-82E4-81F7ED00C772}"/>
              </a:ext>
            </a:extLst>
          </p:cNvPr>
          <p:cNvSpPr>
            <a:spLocks noGrp="1"/>
          </p:cNvSpPr>
          <p:nvPr>
            <p:ph type="sldNum" sz="quarter" idx="12"/>
          </p:nvPr>
        </p:nvSpPr>
        <p:spPr/>
        <p:txBody>
          <a:bodyPr/>
          <a:lstStyle/>
          <a:p>
            <a:fld id="{3C1CEEF6-673E-454E-86C7-8216BA50636A}" type="slidenum">
              <a:rPr lang="en-US" smtClean="0"/>
              <a:t>13</a:t>
            </a:fld>
            <a:endParaRPr lang="en-US"/>
          </a:p>
        </p:txBody>
      </p:sp>
    </p:spTree>
    <p:extLst>
      <p:ext uri="{BB962C8B-B14F-4D97-AF65-F5344CB8AC3E}">
        <p14:creationId xmlns:p14="http://schemas.microsoft.com/office/powerpoint/2010/main" val="341228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2A04B-E5C8-4DC7-914A-A448B5A47ACA}"/>
              </a:ext>
            </a:extLst>
          </p:cNvPr>
          <p:cNvPicPr>
            <a:picLocks noGrp="1" noChangeAspect="1"/>
          </p:cNvPicPr>
          <p:nvPr>
            <p:ph idx="1"/>
          </p:nvPr>
        </p:nvPicPr>
        <p:blipFill>
          <a:blip r:embed="rId2"/>
          <a:stretch>
            <a:fillRect/>
          </a:stretch>
        </p:blipFill>
        <p:spPr>
          <a:xfrm>
            <a:off x="1786631" y="659027"/>
            <a:ext cx="6112076" cy="5444911"/>
          </a:xfrm>
          <a:noFill/>
        </p:spPr>
      </p:pic>
      <p:sp>
        <p:nvSpPr>
          <p:cNvPr id="4" name="Slide Number Placeholder 3">
            <a:extLst>
              <a:ext uri="{FF2B5EF4-FFF2-40B4-BE49-F238E27FC236}">
                <a16:creationId xmlns:a16="http://schemas.microsoft.com/office/drawing/2014/main" id="{D7F12FC9-817B-4C97-A3E9-C65C8F061356}"/>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14</a:t>
            </a:fld>
            <a:endParaRPr lang="en-US"/>
          </a:p>
        </p:txBody>
      </p:sp>
      <p:sp>
        <p:nvSpPr>
          <p:cNvPr id="7" name="Title 1">
            <a:extLst>
              <a:ext uri="{FF2B5EF4-FFF2-40B4-BE49-F238E27FC236}">
                <a16:creationId xmlns:a16="http://schemas.microsoft.com/office/drawing/2014/main" id="{AD0AED6D-DE32-4DC6-B405-A8252BD864F6}"/>
              </a:ext>
            </a:extLst>
          </p:cNvPr>
          <p:cNvSpPr>
            <a:spLocks noGrp="1"/>
          </p:cNvSpPr>
          <p:nvPr>
            <p:ph type="title"/>
          </p:nvPr>
        </p:nvSpPr>
        <p:spPr>
          <a:xfrm>
            <a:off x="658368" y="189470"/>
            <a:ext cx="7825232" cy="700216"/>
          </a:xfrm>
        </p:spPr>
        <p:txBody>
          <a:bodyPr/>
          <a:lstStyle/>
          <a:p>
            <a:r>
              <a:rPr lang="en-US" dirty="0"/>
              <a:t>Nature 2021 publication </a:t>
            </a:r>
          </a:p>
        </p:txBody>
      </p:sp>
    </p:spTree>
    <p:extLst>
      <p:ext uri="{BB962C8B-B14F-4D97-AF65-F5344CB8AC3E}">
        <p14:creationId xmlns:p14="http://schemas.microsoft.com/office/powerpoint/2010/main" val="586197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F1DF05-C696-406E-9E14-70EF49711DFE}"/>
              </a:ext>
            </a:extLst>
          </p:cNvPr>
          <p:cNvPicPr>
            <a:picLocks noGrp="1" noChangeAspect="1"/>
          </p:cNvPicPr>
          <p:nvPr>
            <p:ph idx="1"/>
          </p:nvPr>
        </p:nvPicPr>
        <p:blipFill>
          <a:blip r:embed="rId2"/>
          <a:stretch>
            <a:fillRect/>
          </a:stretch>
        </p:blipFill>
        <p:spPr>
          <a:xfrm>
            <a:off x="1557954" y="1371600"/>
            <a:ext cx="6026504" cy="4800600"/>
          </a:xfrm>
        </p:spPr>
      </p:pic>
      <p:sp>
        <p:nvSpPr>
          <p:cNvPr id="4" name="Slide Number Placeholder 3">
            <a:extLst>
              <a:ext uri="{FF2B5EF4-FFF2-40B4-BE49-F238E27FC236}">
                <a16:creationId xmlns:a16="http://schemas.microsoft.com/office/drawing/2014/main" id="{122FF94A-E76F-4CFC-A81F-66908C07F027}"/>
              </a:ext>
            </a:extLst>
          </p:cNvPr>
          <p:cNvSpPr>
            <a:spLocks noGrp="1"/>
          </p:cNvSpPr>
          <p:nvPr>
            <p:ph type="sldNum" sz="quarter" idx="12"/>
          </p:nvPr>
        </p:nvSpPr>
        <p:spPr/>
        <p:txBody>
          <a:bodyPr/>
          <a:lstStyle/>
          <a:p>
            <a:fld id="{3C1CEEF6-673E-454E-86C7-8216BA50636A}" type="slidenum">
              <a:rPr lang="en-US" smtClean="0"/>
              <a:t>15</a:t>
            </a:fld>
            <a:endParaRPr lang="en-US"/>
          </a:p>
        </p:txBody>
      </p:sp>
      <p:sp>
        <p:nvSpPr>
          <p:cNvPr id="8" name="Title 1">
            <a:extLst>
              <a:ext uri="{FF2B5EF4-FFF2-40B4-BE49-F238E27FC236}">
                <a16:creationId xmlns:a16="http://schemas.microsoft.com/office/drawing/2014/main" id="{85E9AFF6-3F29-440D-8266-BC1023116A02}"/>
              </a:ext>
            </a:extLst>
          </p:cNvPr>
          <p:cNvSpPr>
            <a:spLocks noGrp="1"/>
          </p:cNvSpPr>
          <p:nvPr>
            <p:ph type="title"/>
          </p:nvPr>
        </p:nvSpPr>
        <p:spPr>
          <a:xfrm>
            <a:off x="658368" y="189470"/>
            <a:ext cx="7825232" cy="700216"/>
          </a:xfrm>
        </p:spPr>
        <p:txBody>
          <a:bodyPr/>
          <a:lstStyle/>
          <a:p>
            <a:r>
              <a:rPr lang="en-US" dirty="0"/>
              <a:t>Nature 2021 publication </a:t>
            </a:r>
          </a:p>
        </p:txBody>
      </p:sp>
    </p:spTree>
    <p:extLst>
      <p:ext uri="{BB962C8B-B14F-4D97-AF65-F5344CB8AC3E}">
        <p14:creationId xmlns:p14="http://schemas.microsoft.com/office/powerpoint/2010/main" val="144396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9291-F84E-4CD6-BEF7-E552790A34C7}"/>
              </a:ext>
            </a:extLst>
          </p:cNvPr>
          <p:cNvSpPr>
            <a:spLocks noGrp="1"/>
          </p:cNvSpPr>
          <p:nvPr>
            <p:ph type="title"/>
          </p:nvPr>
        </p:nvSpPr>
        <p:spPr>
          <a:xfrm>
            <a:off x="172995" y="864972"/>
            <a:ext cx="8600301" cy="506627"/>
          </a:xfrm>
        </p:spPr>
        <p:txBody>
          <a:bodyPr/>
          <a:lstStyle/>
          <a:p>
            <a:r>
              <a:rPr lang="en-US" dirty="0"/>
              <a:t>GWAS – Catalog Alzheimer’s disease associations</a:t>
            </a:r>
          </a:p>
        </p:txBody>
      </p:sp>
      <p:pic>
        <p:nvPicPr>
          <p:cNvPr id="6" name="Content Placeholder 5">
            <a:extLst>
              <a:ext uri="{FF2B5EF4-FFF2-40B4-BE49-F238E27FC236}">
                <a16:creationId xmlns:a16="http://schemas.microsoft.com/office/drawing/2014/main" id="{1BD04E5F-5358-4B27-9F55-050A293B9383}"/>
              </a:ext>
            </a:extLst>
          </p:cNvPr>
          <p:cNvPicPr>
            <a:picLocks noGrp="1" noChangeAspect="1"/>
          </p:cNvPicPr>
          <p:nvPr>
            <p:ph idx="1"/>
          </p:nvPr>
        </p:nvPicPr>
        <p:blipFill>
          <a:blip r:embed="rId2"/>
          <a:stretch>
            <a:fillRect/>
          </a:stretch>
        </p:blipFill>
        <p:spPr>
          <a:xfrm>
            <a:off x="1326979" y="1371600"/>
            <a:ext cx="6488454" cy="4800600"/>
          </a:xfrm>
        </p:spPr>
      </p:pic>
      <p:sp>
        <p:nvSpPr>
          <p:cNvPr id="4" name="Slide Number Placeholder 3">
            <a:extLst>
              <a:ext uri="{FF2B5EF4-FFF2-40B4-BE49-F238E27FC236}">
                <a16:creationId xmlns:a16="http://schemas.microsoft.com/office/drawing/2014/main" id="{D78296AD-F2E3-481B-85C4-DC97A363BCA5}"/>
              </a:ext>
            </a:extLst>
          </p:cNvPr>
          <p:cNvSpPr>
            <a:spLocks noGrp="1"/>
          </p:cNvSpPr>
          <p:nvPr>
            <p:ph type="sldNum" sz="quarter" idx="12"/>
          </p:nvPr>
        </p:nvSpPr>
        <p:spPr/>
        <p:txBody>
          <a:bodyPr/>
          <a:lstStyle/>
          <a:p>
            <a:fld id="{3C1CEEF6-673E-454E-86C7-8216BA50636A}" type="slidenum">
              <a:rPr lang="en-US" smtClean="0"/>
              <a:t>16</a:t>
            </a:fld>
            <a:endParaRPr lang="en-US"/>
          </a:p>
        </p:txBody>
      </p:sp>
      <p:sp>
        <p:nvSpPr>
          <p:cNvPr id="7" name="Oval 6">
            <a:extLst>
              <a:ext uri="{FF2B5EF4-FFF2-40B4-BE49-F238E27FC236}">
                <a16:creationId xmlns:a16="http://schemas.microsoft.com/office/drawing/2014/main" id="{C7B53874-B08D-4A8E-8AA4-B2340466498B}"/>
              </a:ext>
            </a:extLst>
          </p:cNvPr>
          <p:cNvSpPr/>
          <p:nvPr/>
        </p:nvSpPr>
        <p:spPr>
          <a:xfrm>
            <a:off x="6590270" y="1482811"/>
            <a:ext cx="329514" cy="37482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651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741F823-8D09-4B1B-88DB-48C8604C23E9}"/>
              </a:ext>
            </a:extLst>
          </p:cNvPr>
          <p:cNvPicPr>
            <a:picLocks noGrp="1" noChangeAspect="1"/>
          </p:cNvPicPr>
          <p:nvPr>
            <p:ph idx="1"/>
          </p:nvPr>
        </p:nvPicPr>
        <p:blipFill rotWithShape="1">
          <a:blip r:embed="rId2"/>
          <a:srcRect t="6339"/>
          <a:stretch/>
        </p:blipFill>
        <p:spPr>
          <a:xfrm>
            <a:off x="936083" y="1235676"/>
            <a:ext cx="7813171" cy="4868262"/>
          </a:xfrm>
          <a:noFill/>
        </p:spPr>
      </p:pic>
      <p:sp>
        <p:nvSpPr>
          <p:cNvPr id="4" name="Slide Number Placeholder 3">
            <a:extLst>
              <a:ext uri="{FF2B5EF4-FFF2-40B4-BE49-F238E27FC236}">
                <a16:creationId xmlns:a16="http://schemas.microsoft.com/office/drawing/2014/main" id="{1CC793A9-675E-4AC9-B4C0-9AFA9C126A2C}"/>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17</a:t>
            </a:fld>
            <a:endParaRPr lang="en-US"/>
          </a:p>
        </p:txBody>
      </p:sp>
      <p:sp>
        <p:nvSpPr>
          <p:cNvPr id="5" name="Title 1">
            <a:extLst>
              <a:ext uri="{FF2B5EF4-FFF2-40B4-BE49-F238E27FC236}">
                <a16:creationId xmlns:a16="http://schemas.microsoft.com/office/drawing/2014/main" id="{6A511C98-8B11-4938-A5FC-C3107FAEB5FC}"/>
              </a:ext>
            </a:extLst>
          </p:cNvPr>
          <p:cNvSpPr>
            <a:spLocks noGrp="1"/>
          </p:cNvSpPr>
          <p:nvPr>
            <p:ph type="title"/>
          </p:nvPr>
        </p:nvSpPr>
        <p:spPr>
          <a:xfrm>
            <a:off x="658368" y="189470"/>
            <a:ext cx="7825232" cy="700216"/>
          </a:xfrm>
        </p:spPr>
        <p:txBody>
          <a:bodyPr/>
          <a:lstStyle/>
          <a:p>
            <a:r>
              <a:rPr lang="en-US" dirty="0"/>
              <a:t>Knowledge Portal Network</a:t>
            </a:r>
          </a:p>
        </p:txBody>
      </p:sp>
    </p:spTree>
    <p:extLst>
      <p:ext uri="{BB962C8B-B14F-4D97-AF65-F5344CB8AC3E}">
        <p14:creationId xmlns:p14="http://schemas.microsoft.com/office/powerpoint/2010/main" val="196527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81557"/>
            <a:ext cx="8520600" cy="806984"/>
          </a:xfrm>
        </p:spPr>
        <p:txBody>
          <a:bodyPr>
            <a:normAutofit fontScale="90000"/>
          </a:bodyPr>
          <a:lstStyle/>
          <a:p>
            <a:r>
              <a:rPr lang="en-US" dirty="0"/>
              <a:t>Genotype </a:t>
            </a:r>
            <a:r>
              <a:rPr lang="en-US" sz="3600" dirty="0"/>
              <a:t>Tissue-Expression</a:t>
            </a:r>
            <a:r>
              <a:rPr lang="en-US" dirty="0"/>
              <a:t> Project (GTEX)</a:t>
            </a:r>
          </a:p>
        </p:txBody>
      </p:sp>
      <p:sp>
        <p:nvSpPr>
          <p:cNvPr id="3" name="Text Placeholder 2"/>
          <p:cNvSpPr>
            <a:spLocks noGrp="1"/>
          </p:cNvSpPr>
          <p:nvPr>
            <p:ph type="body" idx="1"/>
          </p:nvPr>
        </p:nvSpPr>
        <p:spPr>
          <a:xfrm>
            <a:off x="645787" y="1085106"/>
            <a:ext cx="7826671" cy="1707521"/>
          </a:xfrm>
        </p:spPr>
        <p:txBody>
          <a:bodyPr/>
          <a:lstStyle/>
          <a:p>
            <a:r>
              <a:rPr lang="en-US" dirty="0"/>
              <a:t>Genome-wide association studies (GWAS) </a:t>
            </a:r>
          </a:p>
          <a:p>
            <a:r>
              <a:rPr lang="en-US" dirty="0"/>
              <a:t>Cases vs controls</a:t>
            </a:r>
          </a:p>
          <a:p>
            <a:r>
              <a:rPr lang="en-US" dirty="0"/>
              <a:t>~95% of SNPs located in non-coding regions</a:t>
            </a:r>
          </a:p>
          <a:p>
            <a:r>
              <a:rPr lang="en-US" dirty="0"/>
              <a:t>53 tissue sites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18</a:t>
            </a:fld>
            <a:endParaRPr lang="en"/>
          </a:p>
        </p:txBody>
      </p:sp>
      <p:pic>
        <p:nvPicPr>
          <p:cNvPr id="8" name="Picture 2">
            <a:extLst>
              <a:ext uri="{FF2B5EF4-FFF2-40B4-BE49-F238E27FC236}">
                <a16:creationId xmlns:a16="http://schemas.microsoft.com/office/drawing/2014/main" id="{43F4DBC9-40F8-48AF-B6C5-47D620D6CD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355" y="3023287"/>
            <a:ext cx="6477969" cy="282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002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1482" y="5508093"/>
            <a:ext cx="7010400" cy="253916"/>
          </a:xfrm>
          <a:prstGeom prst="rect">
            <a:avLst/>
          </a:prstGeom>
        </p:spPr>
        <p:txBody>
          <a:bodyPr wrap="square">
            <a:spAutoFit/>
          </a:bodyPr>
          <a:lstStyle/>
          <a:p>
            <a:r>
              <a:rPr lang="en-US" sz="1050" dirty="0"/>
              <a:t>https://storage.googleapis.com/ashg-workshop-files/GTEx_ASHG_workshop_101817_final.pdf</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4454"/>
            <a:ext cx="8382000" cy="600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101387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0BFA-57F5-4702-8E20-C62588BD08CA}"/>
              </a:ext>
            </a:extLst>
          </p:cNvPr>
          <p:cNvSpPr>
            <a:spLocks noGrp="1"/>
          </p:cNvSpPr>
          <p:nvPr>
            <p:ph type="title"/>
          </p:nvPr>
        </p:nvSpPr>
        <p:spPr>
          <a:xfrm>
            <a:off x="658368" y="241533"/>
            <a:ext cx="7825232" cy="445255"/>
          </a:xfrm>
        </p:spPr>
        <p:txBody>
          <a:bodyPr/>
          <a:lstStyle/>
          <a:p>
            <a:r>
              <a:rPr lang="en-US" dirty="0"/>
              <a:t>Outline of my presentation</a:t>
            </a:r>
          </a:p>
        </p:txBody>
      </p:sp>
      <p:sp>
        <p:nvSpPr>
          <p:cNvPr id="3" name="Content Placeholder 2">
            <a:extLst>
              <a:ext uri="{FF2B5EF4-FFF2-40B4-BE49-F238E27FC236}">
                <a16:creationId xmlns:a16="http://schemas.microsoft.com/office/drawing/2014/main" id="{B11DB247-AB86-4C5E-B057-0F898889DD52}"/>
              </a:ext>
            </a:extLst>
          </p:cNvPr>
          <p:cNvSpPr>
            <a:spLocks noGrp="1"/>
          </p:cNvSpPr>
          <p:nvPr>
            <p:ph idx="1"/>
          </p:nvPr>
        </p:nvSpPr>
        <p:spPr>
          <a:xfrm>
            <a:off x="559514" y="571458"/>
            <a:ext cx="7825232" cy="5310358"/>
          </a:xfrm>
        </p:spPr>
        <p:txBody>
          <a:bodyPr/>
          <a:lstStyle/>
          <a:p>
            <a:r>
              <a:rPr lang="en-US" sz="2400" dirty="0">
                <a:latin typeface="+mj-lt"/>
              </a:rPr>
              <a:t>Background</a:t>
            </a:r>
          </a:p>
          <a:p>
            <a:r>
              <a:rPr lang="en-US" sz="2400" dirty="0">
                <a:latin typeface="+mj-lt"/>
              </a:rPr>
              <a:t>Simple query tools for basic gene/variant search</a:t>
            </a:r>
          </a:p>
          <a:p>
            <a:pPr lvl="1"/>
            <a:r>
              <a:rPr lang="en-US" sz="2400" dirty="0">
                <a:latin typeface="+mj-lt"/>
              </a:rPr>
              <a:t>UCSC, GWAS tools, and Knowledge Portals</a:t>
            </a:r>
          </a:p>
          <a:p>
            <a:r>
              <a:rPr lang="en-US" sz="2400" b="0" i="0" dirty="0">
                <a:solidFill>
                  <a:srgbClr val="202124"/>
                </a:solidFill>
                <a:effectLst/>
                <a:latin typeface="+mj-lt"/>
              </a:rPr>
              <a:t>Genotype-Tissue Expression queries</a:t>
            </a:r>
          </a:p>
          <a:p>
            <a:r>
              <a:rPr lang="en-US" sz="2400" dirty="0">
                <a:latin typeface="+mj-lt"/>
              </a:rPr>
              <a:t>Cancer portals</a:t>
            </a:r>
          </a:p>
          <a:p>
            <a:pPr lvl="1"/>
            <a:r>
              <a:rPr lang="en-US" sz="2400" dirty="0">
                <a:latin typeface="+mj-lt"/>
              </a:rPr>
              <a:t>TCGA, GDC, ICGC, cBioPortal, COSMIC, HTAN</a:t>
            </a:r>
          </a:p>
          <a:p>
            <a:r>
              <a:rPr lang="en-US" sz="2400" dirty="0">
                <a:solidFill>
                  <a:srgbClr val="202124"/>
                </a:solidFill>
                <a:latin typeface="+mj-lt"/>
              </a:rPr>
              <a:t>Single-cell RNA</a:t>
            </a:r>
          </a:p>
          <a:p>
            <a:r>
              <a:rPr lang="en-US" sz="2400" dirty="0">
                <a:solidFill>
                  <a:srgbClr val="202124"/>
                </a:solidFill>
                <a:latin typeface="+mj-lt"/>
              </a:rPr>
              <a:t>Proteomics</a:t>
            </a:r>
          </a:p>
          <a:p>
            <a:r>
              <a:rPr lang="en-US" sz="2400" dirty="0">
                <a:solidFill>
                  <a:srgbClr val="202124"/>
                </a:solidFill>
                <a:latin typeface="+mj-lt"/>
              </a:rPr>
              <a:t>Trans-Omics for Precision Medicine (</a:t>
            </a:r>
            <a:r>
              <a:rPr lang="en-US" sz="2400" dirty="0" err="1">
                <a:solidFill>
                  <a:srgbClr val="202124"/>
                </a:solidFill>
                <a:latin typeface="+mj-lt"/>
              </a:rPr>
              <a:t>TOPMed</a:t>
            </a:r>
            <a:r>
              <a:rPr lang="en-US" sz="2400" dirty="0">
                <a:solidFill>
                  <a:srgbClr val="202124"/>
                </a:solidFill>
                <a:latin typeface="+mj-lt"/>
              </a:rPr>
              <a:t>) </a:t>
            </a:r>
          </a:p>
          <a:p>
            <a:pPr marL="457200" lvl="1" indent="0">
              <a:buNone/>
            </a:pPr>
            <a:endParaRPr lang="en-US" dirty="0"/>
          </a:p>
        </p:txBody>
      </p:sp>
      <p:sp>
        <p:nvSpPr>
          <p:cNvPr id="4" name="Slide Number Placeholder 3">
            <a:extLst>
              <a:ext uri="{FF2B5EF4-FFF2-40B4-BE49-F238E27FC236}">
                <a16:creationId xmlns:a16="http://schemas.microsoft.com/office/drawing/2014/main" id="{CD83BD3B-355C-41C3-96F1-6C996DDD5992}"/>
              </a:ext>
            </a:extLst>
          </p:cNvPr>
          <p:cNvSpPr>
            <a:spLocks noGrp="1"/>
          </p:cNvSpPr>
          <p:nvPr>
            <p:ph type="sldNum" sz="quarter" idx="12"/>
          </p:nvPr>
        </p:nvSpPr>
        <p:spPr/>
        <p:txBody>
          <a:bodyPr/>
          <a:lstStyle/>
          <a:p>
            <a:fld id="{3C1CEEF6-673E-454E-86C7-8216BA50636A}" type="slidenum">
              <a:rPr lang="en-US" smtClean="0"/>
              <a:t>2</a:t>
            </a:fld>
            <a:endParaRPr lang="en-US"/>
          </a:p>
        </p:txBody>
      </p:sp>
    </p:spTree>
    <p:extLst>
      <p:ext uri="{BB962C8B-B14F-4D97-AF65-F5344CB8AC3E}">
        <p14:creationId xmlns:p14="http://schemas.microsoft.com/office/powerpoint/2010/main" val="179438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83" y="125281"/>
            <a:ext cx="8520600" cy="763600"/>
          </a:xfrm>
        </p:spPr>
        <p:txBody>
          <a:bodyPr>
            <a:normAutofit/>
          </a:bodyPr>
          <a:lstStyle/>
          <a:p>
            <a:pPr algn="ctr"/>
            <a:r>
              <a:rPr lang="en-US" dirty="0"/>
              <a:t>ESR1 </a:t>
            </a:r>
            <a:r>
              <a:rPr lang="en-US" sz="3600" dirty="0"/>
              <a:t>query</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3" y="1235292"/>
            <a:ext cx="8610600"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3505176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98920"/>
            <a:ext cx="8520600" cy="763600"/>
          </a:xfrm>
        </p:spPr>
        <p:txBody>
          <a:bodyPr>
            <a:normAutofit/>
          </a:bodyPr>
          <a:lstStyle/>
          <a:p>
            <a:pPr algn="ctr"/>
            <a:r>
              <a:rPr lang="en-US" sz="3600" dirty="0"/>
              <a:t>Exon expression</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8CDBD93E-62A5-4B97-84A6-3F7354BEF116}"/>
              </a:ext>
            </a:extLst>
          </p:cNvPr>
          <p:cNvPicPr>
            <a:picLocks noChangeAspect="1"/>
          </p:cNvPicPr>
          <p:nvPr/>
        </p:nvPicPr>
        <p:blipFill>
          <a:blip r:embed="rId2"/>
          <a:stretch>
            <a:fillRect/>
          </a:stretch>
        </p:blipFill>
        <p:spPr>
          <a:xfrm>
            <a:off x="181232" y="938848"/>
            <a:ext cx="8651068" cy="4980304"/>
          </a:xfrm>
          <a:prstGeom prst="rect">
            <a:avLst/>
          </a:prstGeom>
        </p:spPr>
      </p:pic>
    </p:spTree>
    <p:extLst>
      <p:ext uri="{BB962C8B-B14F-4D97-AF65-F5344CB8AC3E}">
        <p14:creationId xmlns:p14="http://schemas.microsoft.com/office/powerpoint/2010/main" val="70813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20600" cy="763600"/>
          </a:xfrm>
        </p:spPr>
        <p:txBody>
          <a:bodyPr>
            <a:normAutofit/>
          </a:bodyPr>
          <a:lstStyle/>
          <a:p>
            <a:r>
              <a:rPr lang="en-US" dirty="0"/>
              <a:t>ESR1 - </a:t>
            </a:r>
            <a:r>
              <a:rPr lang="en-US" dirty="0" err="1"/>
              <a:t>eQTLs</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1647"/>
            <a:ext cx="85344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2226044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20600" cy="763600"/>
          </a:xfrm>
        </p:spPr>
        <p:txBody>
          <a:bodyPr>
            <a:noAutofit/>
          </a:bodyPr>
          <a:lstStyle/>
          <a:p>
            <a:r>
              <a:rPr lang="en-US" sz="3200" dirty="0"/>
              <a:t>No splice QTLs and protein truncating variants found for ESR1</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7772400" cy="311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39830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C3FB2B-C186-4DD7-8DCA-5942C74C6037}"/>
              </a:ext>
            </a:extLst>
          </p:cNvPr>
          <p:cNvSpPr>
            <a:spLocks noGrp="1"/>
          </p:cNvSpPr>
          <p:nvPr>
            <p:ph type="sldNum" sz="quarter" idx="12"/>
          </p:nvPr>
        </p:nvSpPr>
        <p:spPr/>
        <p:txBody>
          <a:bodyPr/>
          <a:lstStyle/>
          <a:p>
            <a:fld id="{3C1CEEF6-673E-454E-86C7-8216BA50636A}" type="slidenum">
              <a:rPr lang="en-US" smtClean="0"/>
              <a:t>24</a:t>
            </a:fld>
            <a:endParaRPr lang="en-US"/>
          </a:p>
        </p:txBody>
      </p:sp>
      <p:sp>
        <p:nvSpPr>
          <p:cNvPr id="8" name="Title 1">
            <a:extLst>
              <a:ext uri="{FF2B5EF4-FFF2-40B4-BE49-F238E27FC236}">
                <a16:creationId xmlns:a16="http://schemas.microsoft.com/office/drawing/2014/main" id="{FF2A401C-C7BC-48E7-9014-F4DD788806ED}"/>
              </a:ext>
            </a:extLst>
          </p:cNvPr>
          <p:cNvSpPr>
            <a:spLocks noGrp="1"/>
          </p:cNvSpPr>
          <p:nvPr>
            <p:ph type="title"/>
          </p:nvPr>
        </p:nvSpPr>
        <p:spPr>
          <a:xfrm>
            <a:off x="872997" y="2790568"/>
            <a:ext cx="7824787" cy="638432"/>
          </a:xfrm>
        </p:spPr>
        <p:txBody>
          <a:bodyPr>
            <a:normAutofit/>
          </a:bodyPr>
          <a:lstStyle/>
          <a:p>
            <a:r>
              <a:rPr lang="en-US" dirty="0"/>
              <a:t>The Cancer Genome Atlas (TCGA)</a:t>
            </a:r>
          </a:p>
        </p:txBody>
      </p:sp>
    </p:spTree>
    <p:extLst>
      <p:ext uri="{BB962C8B-B14F-4D97-AF65-F5344CB8AC3E}">
        <p14:creationId xmlns:p14="http://schemas.microsoft.com/office/powerpoint/2010/main" val="1729556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Cancer Genome Atlas (TCGA)</a:t>
            </a:r>
          </a:p>
        </p:txBody>
      </p:sp>
      <p:sp>
        <p:nvSpPr>
          <p:cNvPr id="4" name="TextBox 3"/>
          <p:cNvSpPr txBox="1"/>
          <p:nvPr/>
        </p:nvSpPr>
        <p:spPr>
          <a:xfrm>
            <a:off x="2805952" y="5835134"/>
            <a:ext cx="6104965" cy="230832"/>
          </a:xfrm>
          <a:prstGeom prst="rect">
            <a:avLst/>
          </a:prstGeom>
          <a:noFill/>
        </p:spPr>
        <p:txBody>
          <a:bodyPr wrap="square" rtlCol="0">
            <a:spAutoFit/>
          </a:bodyPr>
          <a:lstStyle/>
          <a:p>
            <a:pPr algn="r"/>
            <a:r>
              <a:rPr lang="en-US" sz="900" dirty="0"/>
              <a:t>Cancer.gov</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25</a:t>
            </a:fld>
            <a:endParaRPr lang="en"/>
          </a:p>
        </p:txBody>
      </p:sp>
      <p:sp>
        <p:nvSpPr>
          <p:cNvPr id="6" name="Rectangle 5">
            <a:extLst>
              <a:ext uri="{FF2B5EF4-FFF2-40B4-BE49-F238E27FC236}">
                <a16:creationId xmlns:a16="http://schemas.microsoft.com/office/drawing/2014/main" id="{86E705FB-4C0B-4AB2-88BB-F097F47E1BCE}"/>
              </a:ext>
            </a:extLst>
          </p:cNvPr>
          <p:cNvSpPr/>
          <p:nvPr/>
        </p:nvSpPr>
        <p:spPr>
          <a:xfrm>
            <a:off x="432487" y="1785335"/>
            <a:ext cx="2556511" cy="3139321"/>
          </a:xfrm>
          <a:prstGeom prst="rect">
            <a:avLst/>
          </a:prstGeom>
        </p:spPr>
        <p:txBody>
          <a:bodyPr wrap="square">
            <a:spAutoFit/>
          </a:bodyPr>
          <a:lstStyle/>
          <a:p>
            <a:r>
              <a:rPr lang="en-US" b="1" dirty="0"/>
              <a:t>A comprehensive and coordinated effort to accelerate our understanding of the molecular basis of cancer through the application of genome analysis technologies, including large-scale genome sequencing.</a:t>
            </a:r>
            <a:endParaRPr lang="en-US" dirty="0"/>
          </a:p>
        </p:txBody>
      </p:sp>
      <p:pic>
        <p:nvPicPr>
          <p:cNvPr id="7" name="Picture 6">
            <a:extLst>
              <a:ext uri="{FF2B5EF4-FFF2-40B4-BE49-F238E27FC236}">
                <a16:creationId xmlns:a16="http://schemas.microsoft.com/office/drawing/2014/main" id="{DE150330-1C25-4A28-96AD-370ABCB09CD7}"/>
              </a:ext>
            </a:extLst>
          </p:cNvPr>
          <p:cNvPicPr>
            <a:picLocks noChangeAspect="1"/>
          </p:cNvPicPr>
          <p:nvPr/>
        </p:nvPicPr>
        <p:blipFill>
          <a:blip r:embed="rId2"/>
          <a:stretch>
            <a:fillRect/>
          </a:stretch>
        </p:blipFill>
        <p:spPr>
          <a:xfrm>
            <a:off x="3530686" y="1205310"/>
            <a:ext cx="5048250" cy="3619500"/>
          </a:xfrm>
          <a:prstGeom prst="rect">
            <a:avLst/>
          </a:prstGeom>
        </p:spPr>
      </p:pic>
    </p:spTree>
    <p:extLst>
      <p:ext uri="{BB962C8B-B14F-4D97-AF65-F5344CB8AC3E}">
        <p14:creationId xmlns:p14="http://schemas.microsoft.com/office/powerpoint/2010/main" val="306176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30EE-55D0-4FD6-94D7-77504960471A}"/>
              </a:ext>
            </a:extLst>
          </p:cNvPr>
          <p:cNvSpPr>
            <a:spLocks noGrp="1"/>
          </p:cNvSpPr>
          <p:nvPr>
            <p:ph type="title"/>
          </p:nvPr>
        </p:nvSpPr>
        <p:spPr/>
        <p:txBody>
          <a:bodyPr/>
          <a:lstStyle/>
          <a:p>
            <a:r>
              <a:rPr lang="en-US" dirty="0"/>
              <a:t>The Cancer Genome Atlas (TCGA; https://cancergenome. nih.gov/) </a:t>
            </a:r>
          </a:p>
        </p:txBody>
      </p:sp>
      <p:sp>
        <p:nvSpPr>
          <p:cNvPr id="3" name="Content Placeholder 2">
            <a:extLst>
              <a:ext uri="{FF2B5EF4-FFF2-40B4-BE49-F238E27FC236}">
                <a16:creationId xmlns:a16="http://schemas.microsoft.com/office/drawing/2014/main" id="{44C2096C-154E-4BC5-842B-A973E1A5283B}"/>
              </a:ext>
            </a:extLst>
          </p:cNvPr>
          <p:cNvSpPr>
            <a:spLocks noGrp="1"/>
          </p:cNvSpPr>
          <p:nvPr>
            <p:ph idx="1"/>
          </p:nvPr>
        </p:nvSpPr>
        <p:spPr/>
        <p:txBody>
          <a:bodyPr/>
          <a:lstStyle/>
          <a:p>
            <a:endParaRPr lang="en-US" sz="2000" dirty="0"/>
          </a:p>
          <a:p>
            <a:r>
              <a:rPr lang="en-US" sz="2000" dirty="0"/>
              <a:t>Multi-omics data sets for &gt; 33 cancer types </a:t>
            </a:r>
          </a:p>
          <a:p>
            <a:r>
              <a:rPr lang="en-US" sz="2000" dirty="0"/>
              <a:t>For more than 30000 individual tumor samples</a:t>
            </a:r>
          </a:p>
          <a:p>
            <a:r>
              <a:rPr lang="en-US" sz="2000" dirty="0"/>
              <a:t>RNA-Seq, DNA-Seq, miRNA-Seq, single-nucleotide variant (SNV), copy number variation (CNV), DNA methylation, and reverse phase protein array (RPPA) data</a:t>
            </a:r>
          </a:p>
          <a:p>
            <a:r>
              <a:rPr lang="en-US" sz="2000" dirty="0"/>
              <a:t>The biospecimens from TCGA are analyzed by mass spectrometry technique, and the cancer cohort proteomics data are available at Clinical Proteomic Tumor Analysis Consortium (CPTAC) (https://cptac-data-portal. georgetown.edu/</a:t>
            </a:r>
            <a:r>
              <a:rPr lang="en-US" sz="2000" dirty="0" err="1"/>
              <a:t>cptacPublic</a:t>
            </a:r>
            <a:r>
              <a:rPr lang="en-US" sz="2000" dirty="0"/>
              <a:t>/)</a:t>
            </a:r>
          </a:p>
        </p:txBody>
      </p:sp>
      <p:sp>
        <p:nvSpPr>
          <p:cNvPr id="4" name="Slide Number Placeholder 3">
            <a:extLst>
              <a:ext uri="{FF2B5EF4-FFF2-40B4-BE49-F238E27FC236}">
                <a16:creationId xmlns:a16="http://schemas.microsoft.com/office/drawing/2014/main" id="{0D5ACE5C-45EB-4D6E-805B-E90A46804F4F}"/>
              </a:ext>
            </a:extLst>
          </p:cNvPr>
          <p:cNvSpPr>
            <a:spLocks noGrp="1"/>
          </p:cNvSpPr>
          <p:nvPr>
            <p:ph type="sldNum" sz="quarter" idx="12"/>
          </p:nvPr>
        </p:nvSpPr>
        <p:spPr/>
        <p:txBody>
          <a:bodyPr/>
          <a:lstStyle/>
          <a:p>
            <a:fld id="{3C1CEEF6-673E-454E-86C7-8216BA50636A}" type="slidenum">
              <a:rPr lang="en-US" smtClean="0"/>
              <a:t>26</a:t>
            </a:fld>
            <a:endParaRPr lang="en-US"/>
          </a:p>
        </p:txBody>
      </p:sp>
    </p:spTree>
    <p:extLst>
      <p:ext uri="{BB962C8B-B14F-4D97-AF65-F5344CB8AC3E}">
        <p14:creationId xmlns:p14="http://schemas.microsoft.com/office/powerpoint/2010/main" val="3063930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28600"/>
            <a:ext cx="8520600" cy="763600"/>
          </a:xfrm>
        </p:spPr>
        <p:txBody>
          <a:bodyPr>
            <a:normAutofit/>
          </a:bodyPr>
          <a:lstStyle/>
          <a:p>
            <a:r>
              <a:rPr lang="en-US" dirty="0"/>
              <a:t>TCGA multiple data types</a:t>
            </a:r>
          </a:p>
        </p:txBody>
      </p:sp>
      <p:sp>
        <p:nvSpPr>
          <p:cNvPr id="3" name="Text Placeholder 2"/>
          <p:cNvSpPr>
            <a:spLocks noGrp="1"/>
          </p:cNvSpPr>
          <p:nvPr>
            <p:ph type="body"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101725"/>
            <a:ext cx="8204200" cy="465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27</a:t>
            </a:fld>
            <a:endParaRPr lang="en"/>
          </a:p>
        </p:txBody>
      </p:sp>
      <p:sp>
        <p:nvSpPr>
          <p:cNvPr id="7" name="TextBox 6">
            <a:extLst>
              <a:ext uri="{FF2B5EF4-FFF2-40B4-BE49-F238E27FC236}">
                <a16:creationId xmlns:a16="http://schemas.microsoft.com/office/drawing/2014/main" id="{A96C770D-FDD6-4043-B95A-766DA96B30CD}"/>
              </a:ext>
            </a:extLst>
          </p:cNvPr>
          <p:cNvSpPr txBox="1"/>
          <p:nvPr/>
        </p:nvSpPr>
        <p:spPr>
          <a:xfrm>
            <a:off x="2805952" y="5835134"/>
            <a:ext cx="6104965" cy="246221"/>
          </a:xfrm>
          <a:prstGeom prst="rect">
            <a:avLst/>
          </a:prstGeom>
          <a:noFill/>
        </p:spPr>
        <p:txBody>
          <a:bodyPr wrap="square" rtlCol="0">
            <a:spAutoFit/>
          </a:bodyPr>
          <a:lstStyle/>
          <a:p>
            <a:pPr algn="r"/>
            <a:r>
              <a:rPr lang="en-US" sz="1000" dirty="0"/>
              <a:t>Reusing the slides from Kenna Shaw’s presentation</a:t>
            </a:r>
          </a:p>
        </p:txBody>
      </p:sp>
    </p:spTree>
    <p:extLst>
      <p:ext uri="{BB962C8B-B14F-4D97-AF65-F5344CB8AC3E}">
        <p14:creationId xmlns:p14="http://schemas.microsoft.com/office/powerpoint/2010/main" val="3513630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22283"/>
            <a:ext cx="8520600" cy="763600"/>
          </a:xfrm>
        </p:spPr>
        <p:txBody>
          <a:bodyPr>
            <a:normAutofit/>
          </a:bodyPr>
          <a:lstStyle/>
          <a:p>
            <a:r>
              <a:rPr lang="en-US" dirty="0"/>
              <a:t>Rare tumors projects</a:t>
            </a:r>
          </a:p>
        </p:txBody>
      </p:sp>
      <p:sp>
        <p:nvSpPr>
          <p:cNvPr id="3" name="Text Placeholder 2"/>
          <p:cNvSpPr>
            <a:spLocks noGrp="1"/>
          </p:cNvSpPr>
          <p:nvPr>
            <p:ph type="body"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089025"/>
            <a:ext cx="8299450"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518848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39" y="1948543"/>
            <a:ext cx="7825232" cy="1371600"/>
          </a:xfrm>
        </p:spPr>
        <p:txBody>
          <a:bodyPr/>
          <a:lstStyle/>
          <a:p>
            <a:r>
              <a:rPr lang="en-US" dirty="0"/>
              <a:t>Genomic Data Commons - GDC</a:t>
            </a:r>
          </a:p>
        </p:txBody>
      </p:sp>
      <p:sp>
        <p:nvSpPr>
          <p:cNvPr id="4" name="Slide Number Placeholder 3"/>
          <p:cNvSpPr>
            <a:spLocks noGrp="1"/>
          </p:cNvSpPr>
          <p:nvPr>
            <p:ph type="sldNum" sz="quarter" idx="12"/>
          </p:nvPr>
        </p:nvSpPr>
        <p:spPr/>
        <p:txBody>
          <a:bodyPr/>
          <a:lstStyle/>
          <a:p>
            <a:fld id="{3C1CEEF6-673E-454E-86C7-8216BA50636A}" type="slidenum">
              <a:rPr lang="en-US" smtClean="0"/>
              <a:t>29</a:t>
            </a:fld>
            <a:endParaRPr lang="en-US"/>
          </a:p>
        </p:txBody>
      </p:sp>
    </p:spTree>
    <p:extLst>
      <p:ext uri="{BB962C8B-B14F-4D97-AF65-F5344CB8AC3E}">
        <p14:creationId xmlns:p14="http://schemas.microsoft.com/office/powerpoint/2010/main" val="3204458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1B35-00E4-413A-B01A-AD6EE768E5C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06C388F-FB34-4A92-A78C-655E501069AB}"/>
              </a:ext>
            </a:extLst>
          </p:cNvPr>
          <p:cNvPicPr>
            <a:picLocks noGrp="1" noChangeAspect="1"/>
          </p:cNvPicPr>
          <p:nvPr>
            <p:ph idx="1"/>
          </p:nvPr>
        </p:nvPicPr>
        <p:blipFill>
          <a:blip r:embed="rId2"/>
          <a:stretch>
            <a:fillRect/>
          </a:stretch>
        </p:blipFill>
        <p:spPr>
          <a:xfrm>
            <a:off x="4769049" y="0"/>
            <a:ext cx="4226670" cy="3502450"/>
          </a:xfrm>
        </p:spPr>
      </p:pic>
      <p:sp>
        <p:nvSpPr>
          <p:cNvPr id="4" name="Slide Number Placeholder 3">
            <a:extLst>
              <a:ext uri="{FF2B5EF4-FFF2-40B4-BE49-F238E27FC236}">
                <a16:creationId xmlns:a16="http://schemas.microsoft.com/office/drawing/2014/main" id="{DB22C6E5-DC25-4BCA-AF45-C2EAB8D66E06}"/>
              </a:ext>
            </a:extLst>
          </p:cNvPr>
          <p:cNvSpPr>
            <a:spLocks noGrp="1"/>
          </p:cNvSpPr>
          <p:nvPr>
            <p:ph type="sldNum" sz="quarter" idx="12"/>
          </p:nvPr>
        </p:nvSpPr>
        <p:spPr/>
        <p:txBody>
          <a:bodyPr/>
          <a:lstStyle/>
          <a:p>
            <a:fld id="{3C1CEEF6-673E-454E-86C7-8216BA50636A}" type="slidenum">
              <a:rPr lang="en-US" smtClean="0"/>
              <a:t>3</a:t>
            </a:fld>
            <a:endParaRPr lang="en-US"/>
          </a:p>
        </p:txBody>
      </p:sp>
      <p:pic>
        <p:nvPicPr>
          <p:cNvPr id="8" name="Picture 7">
            <a:extLst>
              <a:ext uri="{FF2B5EF4-FFF2-40B4-BE49-F238E27FC236}">
                <a16:creationId xmlns:a16="http://schemas.microsoft.com/office/drawing/2014/main" id="{AFECC0DC-52D4-4D97-8681-ABBF91689CC2}"/>
              </a:ext>
            </a:extLst>
          </p:cNvPr>
          <p:cNvPicPr>
            <a:picLocks noChangeAspect="1"/>
          </p:cNvPicPr>
          <p:nvPr/>
        </p:nvPicPr>
        <p:blipFill>
          <a:blip r:embed="rId3"/>
          <a:stretch>
            <a:fillRect/>
          </a:stretch>
        </p:blipFill>
        <p:spPr>
          <a:xfrm>
            <a:off x="187438" y="0"/>
            <a:ext cx="4581609" cy="3502450"/>
          </a:xfrm>
          <a:prstGeom prst="rect">
            <a:avLst/>
          </a:prstGeom>
        </p:spPr>
      </p:pic>
      <p:pic>
        <p:nvPicPr>
          <p:cNvPr id="9" name="Picture 8">
            <a:extLst>
              <a:ext uri="{FF2B5EF4-FFF2-40B4-BE49-F238E27FC236}">
                <a16:creationId xmlns:a16="http://schemas.microsoft.com/office/drawing/2014/main" id="{1ECC2262-54A6-4CA1-BE34-EA0E349894BF}"/>
              </a:ext>
            </a:extLst>
          </p:cNvPr>
          <p:cNvPicPr>
            <a:picLocks noChangeAspect="1"/>
          </p:cNvPicPr>
          <p:nvPr/>
        </p:nvPicPr>
        <p:blipFill>
          <a:blip r:embed="rId4"/>
          <a:stretch>
            <a:fillRect/>
          </a:stretch>
        </p:blipFill>
        <p:spPr>
          <a:xfrm>
            <a:off x="4769048" y="3157616"/>
            <a:ext cx="4374951" cy="2904857"/>
          </a:xfrm>
          <a:prstGeom prst="rect">
            <a:avLst/>
          </a:prstGeom>
        </p:spPr>
      </p:pic>
      <p:pic>
        <p:nvPicPr>
          <p:cNvPr id="10" name="Content Placeholder 5">
            <a:extLst>
              <a:ext uri="{FF2B5EF4-FFF2-40B4-BE49-F238E27FC236}">
                <a16:creationId xmlns:a16="http://schemas.microsoft.com/office/drawing/2014/main" id="{239BA581-DDC8-47C1-AB14-431438E0C4A9}"/>
              </a:ext>
            </a:extLst>
          </p:cNvPr>
          <p:cNvPicPr>
            <a:picLocks noChangeAspect="1"/>
          </p:cNvPicPr>
          <p:nvPr/>
        </p:nvPicPr>
        <p:blipFill>
          <a:blip r:embed="rId5"/>
          <a:stretch>
            <a:fillRect/>
          </a:stretch>
        </p:blipFill>
        <p:spPr>
          <a:xfrm>
            <a:off x="189470" y="3109151"/>
            <a:ext cx="4581610" cy="2953322"/>
          </a:xfrm>
          <a:prstGeom prst="rect">
            <a:avLst/>
          </a:prstGeom>
        </p:spPr>
      </p:pic>
    </p:spTree>
    <p:extLst>
      <p:ext uri="{BB962C8B-B14F-4D97-AF65-F5344CB8AC3E}">
        <p14:creationId xmlns:p14="http://schemas.microsoft.com/office/powerpoint/2010/main" val="385091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Genomic Data Commons</a:t>
            </a:r>
          </a:p>
        </p:txBody>
      </p:sp>
      <p:sp>
        <p:nvSpPr>
          <p:cNvPr id="3" name="Text Placeholder 2"/>
          <p:cNvSpPr>
            <a:spLocks noGrp="1"/>
          </p:cNvSpPr>
          <p:nvPr>
            <p:ph type="body" idx="1"/>
          </p:nvPr>
        </p:nvSpPr>
        <p:spPr/>
        <p:txBody>
          <a:bodyPr/>
          <a:lstStyle/>
          <a:p>
            <a:r>
              <a:rPr lang="en-US" dirty="0"/>
              <a:t>A NCI repository for The Cancer Genome Atlas and Genomics data. </a:t>
            </a:r>
          </a:p>
          <a:p>
            <a:r>
              <a:rPr lang="en-US" dirty="0"/>
              <a:t>It consists of data from 72 projects </a:t>
            </a:r>
          </a:p>
          <a:p>
            <a:r>
              <a:rPr lang="en-US" dirty="0"/>
              <a:t>67 primary sites</a:t>
            </a:r>
          </a:p>
          <a:p>
            <a:r>
              <a:rPr lang="en-US" dirty="0"/>
              <a:t>&gt;85K cases</a:t>
            </a:r>
          </a:p>
          <a:p>
            <a:r>
              <a:rPr lang="en-US" dirty="0"/>
              <a:t>&gt;2.6 million mutations</a:t>
            </a:r>
          </a:p>
          <a:p>
            <a:r>
              <a:rPr lang="en-US" dirty="0"/>
              <a:t>827,518 files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459539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34" y="170287"/>
            <a:ext cx="8520600" cy="763600"/>
          </a:xfrm>
        </p:spPr>
        <p:txBody>
          <a:bodyPr>
            <a:normAutofit/>
          </a:bodyPr>
          <a:lstStyle/>
          <a:p>
            <a:r>
              <a:rPr lang="en-US" dirty="0"/>
              <a:t>Genomic data commons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31</a:t>
            </a:fld>
            <a:endParaRPr lang="en"/>
          </a:p>
        </p:txBody>
      </p:sp>
      <p:pic>
        <p:nvPicPr>
          <p:cNvPr id="6" name="Picture 5">
            <a:extLst>
              <a:ext uri="{FF2B5EF4-FFF2-40B4-BE49-F238E27FC236}">
                <a16:creationId xmlns:a16="http://schemas.microsoft.com/office/drawing/2014/main" id="{E4063036-9C37-4F73-A269-6C3B93F45FF3}"/>
              </a:ext>
            </a:extLst>
          </p:cNvPr>
          <p:cNvPicPr>
            <a:picLocks noChangeAspect="1"/>
          </p:cNvPicPr>
          <p:nvPr/>
        </p:nvPicPr>
        <p:blipFill>
          <a:blip r:embed="rId3"/>
          <a:stretch>
            <a:fillRect/>
          </a:stretch>
        </p:blipFill>
        <p:spPr>
          <a:xfrm>
            <a:off x="164756" y="1935154"/>
            <a:ext cx="8856402" cy="2987692"/>
          </a:xfrm>
          <a:prstGeom prst="rect">
            <a:avLst/>
          </a:prstGeom>
        </p:spPr>
      </p:pic>
    </p:spTree>
    <p:extLst>
      <p:ext uri="{BB962C8B-B14F-4D97-AF65-F5344CB8AC3E}">
        <p14:creationId xmlns:p14="http://schemas.microsoft.com/office/powerpoint/2010/main" val="106891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20600" cy="763600"/>
          </a:xfrm>
        </p:spPr>
        <p:txBody>
          <a:bodyPr>
            <a:normAutofit/>
          </a:bodyPr>
          <a:lstStyle/>
          <a:p>
            <a:r>
              <a:rPr lang="en-US" dirty="0"/>
              <a:t>Projects</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32</a:t>
            </a:fld>
            <a:endParaRPr lang="en"/>
          </a:p>
        </p:txBody>
      </p:sp>
      <p:pic>
        <p:nvPicPr>
          <p:cNvPr id="7" name="Picture 6">
            <a:extLst>
              <a:ext uri="{FF2B5EF4-FFF2-40B4-BE49-F238E27FC236}">
                <a16:creationId xmlns:a16="http://schemas.microsoft.com/office/drawing/2014/main" id="{273D1A3F-4F44-42FD-8BE0-D8CBF5EBB998}"/>
              </a:ext>
            </a:extLst>
          </p:cNvPr>
          <p:cNvPicPr>
            <a:picLocks noChangeAspect="1"/>
          </p:cNvPicPr>
          <p:nvPr/>
        </p:nvPicPr>
        <p:blipFill>
          <a:blip r:embed="rId2"/>
          <a:stretch>
            <a:fillRect/>
          </a:stretch>
        </p:blipFill>
        <p:spPr>
          <a:xfrm>
            <a:off x="0" y="963990"/>
            <a:ext cx="9144000" cy="4930019"/>
          </a:xfrm>
          <a:prstGeom prst="rect">
            <a:avLst/>
          </a:prstGeom>
        </p:spPr>
      </p:pic>
    </p:spTree>
    <p:extLst>
      <p:ext uri="{BB962C8B-B14F-4D97-AF65-F5344CB8AC3E}">
        <p14:creationId xmlns:p14="http://schemas.microsoft.com/office/powerpoint/2010/main" val="71938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20600" cy="763600"/>
          </a:xfrm>
        </p:spPr>
        <p:txBody>
          <a:bodyPr>
            <a:normAutofit/>
          </a:bodyPr>
          <a:lstStyle/>
          <a:p>
            <a:r>
              <a:rPr lang="en-US" dirty="0"/>
              <a:t>Exploration</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33</a:t>
            </a:fld>
            <a:endParaRPr lang="en"/>
          </a:p>
        </p:txBody>
      </p:sp>
      <p:pic>
        <p:nvPicPr>
          <p:cNvPr id="6" name="Picture 5">
            <a:extLst>
              <a:ext uri="{FF2B5EF4-FFF2-40B4-BE49-F238E27FC236}">
                <a16:creationId xmlns:a16="http://schemas.microsoft.com/office/drawing/2014/main" id="{02698F06-EB28-488C-A279-A15A6DAD5A1B}"/>
              </a:ext>
            </a:extLst>
          </p:cNvPr>
          <p:cNvPicPr>
            <a:picLocks noChangeAspect="1"/>
          </p:cNvPicPr>
          <p:nvPr/>
        </p:nvPicPr>
        <p:blipFill>
          <a:blip r:embed="rId2"/>
          <a:stretch>
            <a:fillRect/>
          </a:stretch>
        </p:blipFill>
        <p:spPr>
          <a:xfrm>
            <a:off x="166200" y="975612"/>
            <a:ext cx="8738903" cy="4906775"/>
          </a:xfrm>
          <a:prstGeom prst="rect">
            <a:avLst/>
          </a:prstGeom>
        </p:spPr>
      </p:pic>
    </p:spTree>
    <p:extLst>
      <p:ext uri="{BB962C8B-B14F-4D97-AF65-F5344CB8AC3E}">
        <p14:creationId xmlns:p14="http://schemas.microsoft.com/office/powerpoint/2010/main" val="28657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56" y="157939"/>
            <a:ext cx="8520600" cy="763600"/>
          </a:xfrm>
        </p:spPr>
        <p:txBody>
          <a:bodyPr>
            <a:normAutofit/>
          </a:bodyPr>
          <a:lstStyle/>
          <a:p>
            <a:r>
              <a:rPr lang="en-US" dirty="0"/>
              <a:t>Analysis</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25550"/>
            <a:ext cx="8860971" cy="440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1182835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20600" cy="763600"/>
          </a:xfrm>
        </p:spPr>
        <p:txBody>
          <a:bodyPr>
            <a:normAutofit/>
          </a:bodyPr>
          <a:lstStyle/>
          <a:p>
            <a:r>
              <a:rPr lang="en-US" dirty="0"/>
              <a:t>Repository</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35</a:t>
            </a:fld>
            <a:endParaRPr lang="en"/>
          </a:p>
        </p:txBody>
      </p:sp>
      <p:pic>
        <p:nvPicPr>
          <p:cNvPr id="6" name="Picture 5">
            <a:extLst>
              <a:ext uri="{FF2B5EF4-FFF2-40B4-BE49-F238E27FC236}">
                <a16:creationId xmlns:a16="http://schemas.microsoft.com/office/drawing/2014/main" id="{3A8CEFB7-746A-4FC3-A5A8-ED613E88C059}"/>
              </a:ext>
            </a:extLst>
          </p:cNvPr>
          <p:cNvPicPr>
            <a:picLocks noChangeAspect="1"/>
          </p:cNvPicPr>
          <p:nvPr/>
        </p:nvPicPr>
        <p:blipFill>
          <a:blip r:embed="rId2"/>
          <a:stretch>
            <a:fillRect/>
          </a:stretch>
        </p:blipFill>
        <p:spPr>
          <a:xfrm>
            <a:off x="123568" y="949851"/>
            <a:ext cx="8897590" cy="4958297"/>
          </a:xfrm>
          <a:prstGeom prst="rect">
            <a:avLst/>
          </a:prstGeom>
        </p:spPr>
      </p:pic>
    </p:spTree>
    <p:extLst>
      <p:ext uri="{BB962C8B-B14F-4D97-AF65-F5344CB8AC3E}">
        <p14:creationId xmlns:p14="http://schemas.microsoft.com/office/powerpoint/2010/main" val="3076326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A77C-FEC6-49FE-9FFD-EEEB7BA37AC3}"/>
              </a:ext>
            </a:extLst>
          </p:cNvPr>
          <p:cNvSpPr>
            <a:spLocks noGrp="1"/>
          </p:cNvSpPr>
          <p:nvPr>
            <p:ph type="title"/>
          </p:nvPr>
        </p:nvSpPr>
        <p:spPr/>
        <p:txBody>
          <a:bodyPr/>
          <a:lstStyle/>
          <a:p>
            <a:r>
              <a:rPr lang="en-US" dirty="0"/>
              <a:t>International Cancer Genomics Consortium (ICGC; https:// icgc.org/)</a:t>
            </a:r>
          </a:p>
        </p:txBody>
      </p:sp>
      <p:sp>
        <p:nvSpPr>
          <p:cNvPr id="3" name="Content Placeholder 2">
            <a:extLst>
              <a:ext uri="{FF2B5EF4-FFF2-40B4-BE49-F238E27FC236}">
                <a16:creationId xmlns:a16="http://schemas.microsoft.com/office/drawing/2014/main" id="{B6D8ADC1-1BC8-435A-88A3-E44088E82DA8}"/>
              </a:ext>
            </a:extLst>
          </p:cNvPr>
          <p:cNvSpPr>
            <a:spLocks noGrp="1"/>
          </p:cNvSpPr>
          <p:nvPr>
            <p:ph idx="1"/>
          </p:nvPr>
        </p:nvSpPr>
        <p:spPr/>
        <p:txBody>
          <a:bodyPr/>
          <a:lstStyle/>
          <a:p>
            <a:r>
              <a:rPr lang="en-US" dirty="0"/>
              <a:t>Large-scale generation of genome studies from 86 cancer projects in 22 primary cancer sites from 22,330 donors (</a:t>
            </a:r>
            <a:r>
              <a:rPr lang="en-US" cap="all" dirty="0"/>
              <a:t>RELEASE 28</a:t>
            </a:r>
            <a:r>
              <a:rPr lang="en-US" dirty="0"/>
              <a:t>)</a:t>
            </a:r>
          </a:p>
          <a:p>
            <a:r>
              <a:rPr lang="en-US" dirty="0"/>
              <a:t>This project mainly contains mutation-related genomic alteration data (both germline and somatic) across cancer types from various ethnicities</a:t>
            </a:r>
          </a:p>
          <a:p>
            <a:r>
              <a:rPr lang="en-US" dirty="0"/>
              <a:t>The Pan-cancer analysis of whole genomes (PCAWG; https://dcc.icgc.org/pcawg) allows the exploration and analysis of more than 2800 whole genomes from ICGC</a:t>
            </a:r>
          </a:p>
        </p:txBody>
      </p:sp>
      <p:sp>
        <p:nvSpPr>
          <p:cNvPr id="4" name="Slide Number Placeholder 3">
            <a:extLst>
              <a:ext uri="{FF2B5EF4-FFF2-40B4-BE49-F238E27FC236}">
                <a16:creationId xmlns:a16="http://schemas.microsoft.com/office/drawing/2014/main" id="{8560AEB6-ACF2-45D6-A98A-57A33AB030BD}"/>
              </a:ext>
            </a:extLst>
          </p:cNvPr>
          <p:cNvSpPr>
            <a:spLocks noGrp="1"/>
          </p:cNvSpPr>
          <p:nvPr>
            <p:ph type="sldNum" sz="quarter" idx="12"/>
          </p:nvPr>
        </p:nvSpPr>
        <p:spPr/>
        <p:txBody>
          <a:bodyPr/>
          <a:lstStyle/>
          <a:p>
            <a:fld id="{3C1CEEF6-673E-454E-86C7-8216BA50636A}" type="slidenum">
              <a:rPr lang="en-US" smtClean="0"/>
              <a:t>36</a:t>
            </a:fld>
            <a:endParaRPr lang="en-US"/>
          </a:p>
        </p:txBody>
      </p:sp>
    </p:spTree>
    <p:extLst>
      <p:ext uri="{BB962C8B-B14F-4D97-AF65-F5344CB8AC3E}">
        <p14:creationId xmlns:p14="http://schemas.microsoft.com/office/powerpoint/2010/main" val="247184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37EA-D114-4831-9183-CEBE1F855683}"/>
              </a:ext>
            </a:extLst>
          </p:cNvPr>
          <p:cNvSpPr>
            <a:spLocks noGrp="1"/>
          </p:cNvSpPr>
          <p:nvPr>
            <p:ph type="title"/>
          </p:nvPr>
        </p:nvSpPr>
        <p:spPr/>
        <p:txBody>
          <a:bodyPr/>
          <a:lstStyle/>
          <a:p>
            <a:r>
              <a:rPr lang="en-US" dirty="0"/>
              <a:t>International Cancer Genome Consortium</a:t>
            </a:r>
          </a:p>
        </p:txBody>
      </p:sp>
      <p:sp>
        <p:nvSpPr>
          <p:cNvPr id="3" name="Text Placeholder 2">
            <a:extLst>
              <a:ext uri="{FF2B5EF4-FFF2-40B4-BE49-F238E27FC236}">
                <a16:creationId xmlns:a16="http://schemas.microsoft.com/office/drawing/2014/main" id="{0D4610DA-34FC-48A8-8180-EA010168773A}"/>
              </a:ext>
            </a:extLst>
          </p:cNvPr>
          <p:cNvSpPr>
            <a:spLocks noGrp="1"/>
          </p:cNvSpPr>
          <p:nvPr>
            <p:ph type="body" idx="1"/>
          </p:nvPr>
        </p:nvSpPr>
        <p:spPr/>
        <p:txBody>
          <a:bodyPr/>
          <a:lstStyle/>
          <a:p>
            <a:r>
              <a:rPr lang="en-US" dirty="0"/>
              <a:t>Cancer Projects 			86</a:t>
            </a:r>
          </a:p>
          <a:p>
            <a:r>
              <a:rPr lang="en-US" dirty="0"/>
              <a:t>Cancer Primary Sites		22</a:t>
            </a:r>
          </a:p>
          <a:p>
            <a:r>
              <a:rPr lang="en-US" dirty="0"/>
              <a:t>Patients with molecular data	22,330</a:t>
            </a:r>
          </a:p>
          <a:p>
            <a:r>
              <a:rPr lang="en-US" dirty="0"/>
              <a:t>Total Donors				24,289</a:t>
            </a:r>
          </a:p>
          <a:p>
            <a:r>
              <a:rPr lang="en-US" dirty="0"/>
              <a:t>Somatic mutations identified 	81.7million</a:t>
            </a:r>
          </a:p>
        </p:txBody>
      </p:sp>
      <p:sp>
        <p:nvSpPr>
          <p:cNvPr id="4" name="Slide Number Placeholder 3">
            <a:extLst>
              <a:ext uri="{FF2B5EF4-FFF2-40B4-BE49-F238E27FC236}">
                <a16:creationId xmlns:a16="http://schemas.microsoft.com/office/drawing/2014/main" id="{83F38490-97E4-49A6-91A7-829916A7A86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37</a:t>
            </a:fld>
            <a:endParaRPr lang="en"/>
          </a:p>
        </p:txBody>
      </p:sp>
      <p:pic>
        <p:nvPicPr>
          <p:cNvPr id="5" name="Picture 4">
            <a:extLst>
              <a:ext uri="{FF2B5EF4-FFF2-40B4-BE49-F238E27FC236}">
                <a16:creationId xmlns:a16="http://schemas.microsoft.com/office/drawing/2014/main" id="{894BDA91-1A63-4376-9ED1-4779EB7A9A68}"/>
              </a:ext>
            </a:extLst>
          </p:cNvPr>
          <p:cNvPicPr>
            <a:picLocks noChangeAspect="1"/>
          </p:cNvPicPr>
          <p:nvPr/>
        </p:nvPicPr>
        <p:blipFill>
          <a:blip r:embed="rId2"/>
          <a:stretch>
            <a:fillRect/>
          </a:stretch>
        </p:blipFill>
        <p:spPr>
          <a:xfrm>
            <a:off x="6905656" y="5880384"/>
            <a:ext cx="1841152" cy="274344"/>
          </a:xfrm>
          <a:prstGeom prst="rect">
            <a:avLst/>
          </a:prstGeom>
        </p:spPr>
      </p:pic>
    </p:spTree>
    <p:extLst>
      <p:ext uri="{BB962C8B-B14F-4D97-AF65-F5344CB8AC3E}">
        <p14:creationId xmlns:p14="http://schemas.microsoft.com/office/powerpoint/2010/main" val="2507812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12B9-BA57-4B47-BEAB-45C3A8293F06}"/>
              </a:ext>
            </a:extLst>
          </p:cNvPr>
          <p:cNvSpPr>
            <a:spLocks noGrp="1"/>
          </p:cNvSpPr>
          <p:nvPr>
            <p:ph type="title"/>
          </p:nvPr>
        </p:nvSpPr>
        <p:spPr>
          <a:xfrm>
            <a:off x="311700" y="115577"/>
            <a:ext cx="8520600" cy="670963"/>
          </a:xfrm>
        </p:spPr>
        <p:txBody>
          <a:bodyPr/>
          <a:lstStyle/>
          <a:p>
            <a:r>
              <a:rPr lang="en-US" dirty="0"/>
              <a:t>Top 20 mutated cancer genes with high functional impact somatic mutations</a:t>
            </a:r>
          </a:p>
        </p:txBody>
      </p:sp>
      <p:pic>
        <p:nvPicPr>
          <p:cNvPr id="5" name="Picture 4">
            <a:extLst>
              <a:ext uri="{FF2B5EF4-FFF2-40B4-BE49-F238E27FC236}">
                <a16:creationId xmlns:a16="http://schemas.microsoft.com/office/drawing/2014/main" id="{16F4E60F-D86A-4DC6-B146-83F829DB507E}"/>
              </a:ext>
            </a:extLst>
          </p:cNvPr>
          <p:cNvPicPr>
            <a:picLocks noChangeAspect="1"/>
          </p:cNvPicPr>
          <p:nvPr/>
        </p:nvPicPr>
        <p:blipFill rotWithShape="1">
          <a:blip r:embed="rId3"/>
          <a:srcRect t="2082"/>
          <a:stretch/>
        </p:blipFill>
        <p:spPr>
          <a:xfrm>
            <a:off x="374664" y="1255112"/>
            <a:ext cx="8097794" cy="4347775"/>
          </a:xfrm>
          <a:prstGeom prst="rect">
            <a:avLst/>
          </a:prstGeom>
        </p:spPr>
      </p:pic>
      <p:sp>
        <p:nvSpPr>
          <p:cNvPr id="4" name="Slide Number Placeholder 3">
            <a:extLst>
              <a:ext uri="{FF2B5EF4-FFF2-40B4-BE49-F238E27FC236}">
                <a16:creationId xmlns:a16="http://schemas.microsoft.com/office/drawing/2014/main" id="{94BCC377-D936-463A-AD03-948D2E3ED8A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38</a:t>
            </a:fld>
            <a:endParaRPr lang="en"/>
          </a:p>
        </p:txBody>
      </p:sp>
      <p:sp>
        <p:nvSpPr>
          <p:cNvPr id="6" name="Rectangle 5">
            <a:extLst>
              <a:ext uri="{FF2B5EF4-FFF2-40B4-BE49-F238E27FC236}">
                <a16:creationId xmlns:a16="http://schemas.microsoft.com/office/drawing/2014/main" id="{CB0EC13A-4CBA-43DB-971E-ACFD9367137F}"/>
              </a:ext>
            </a:extLst>
          </p:cNvPr>
          <p:cNvSpPr/>
          <p:nvPr/>
        </p:nvSpPr>
        <p:spPr>
          <a:xfrm>
            <a:off x="5831010" y="5856452"/>
            <a:ext cx="1845377" cy="246221"/>
          </a:xfrm>
          <a:prstGeom prst="rect">
            <a:avLst/>
          </a:prstGeom>
        </p:spPr>
        <p:txBody>
          <a:bodyPr wrap="none">
            <a:spAutoFit/>
          </a:bodyPr>
          <a:lstStyle/>
          <a:p>
            <a:pPr marL="114300" indent="0">
              <a:buNone/>
            </a:pPr>
            <a:r>
              <a:rPr lang="en-US" sz="1000" dirty="0">
                <a:hlinkClick r:id="rId4"/>
              </a:rPr>
              <a:t>https://dcc.icgc.org/projects</a:t>
            </a:r>
            <a:endParaRPr lang="en-US" sz="1000" dirty="0"/>
          </a:p>
        </p:txBody>
      </p:sp>
    </p:spTree>
    <p:extLst>
      <p:ext uri="{BB962C8B-B14F-4D97-AF65-F5344CB8AC3E}">
        <p14:creationId xmlns:p14="http://schemas.microsoft.com/office/powerpoint/2010/main" val="104519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D9E5-236C-46F2-A68A-AF4C9F281A99}"/>
              </a:ext>
            </a:extLst>
          </p:cNvPr>
          <p:cNvSpPr>
            <a:spLocks noGrp="1"/>
          </p:cNvSpPr>
          <p:nvPr>
            <p:ph type="title"/>
          </p:nvPr>
        </p:nvSpPr>
        <p:spPr/>
        <p:txBody>
          <a:bodyPr/>
          <a:lstStyle/>
          <a:p>
            <a:r>
              <a:rPr lang="en-US" dirty="0"/>
              <a:t>Cancer Cell Line Encyclopedia (CCLE; (https://portals.broadinstitute.org/ccle)</a:t>
            </a:r>
          </a:p>
        </p:txBody>
      </p:sp>
      <p:sp>
        <p:nvSpPr>
          <p:cNvPr id="3" name="Content Placeholder 2">
            <a:extLst>
              <a:ext uri="{FF2B5EF4-FFF2-40B4-BE49-F238E27FC236}">
                <a16:creationId xmlns:a16="http://schemas.microsoft.com/office/drawing/2014/main" id="{A10A65D3-563B-468A-B664-A43734BF1FF5}"/>
              </a:ext>
            </a:extLst>
          </p:cNvPr>
          <p:cNvSpPr>
            <a:spLocks noGrp="1"/>
          </p:cNvSpPr>
          <p:nvPr>
            <p:ph idx="1"/>
          </p:nvPr>
        </p:nvSpPr>
        <p:spPr/>
        <p:txBody>
          <a:bodyPr/>
          <a:lstStyle/>
          <a:p>
            <a:r>
              <a:rPr lang="en-US" dirty="0"/>
              <a:t>Hosted by Broad institute is a compilation of gene expression, copy number, and sequencing data from 947 human cell lines and for 36 tumor types.</a:t>
            </a:r>
          </a:p>
          <a:p>
            <a:r>
              <a:rPr lang="en-US" dirty="0"/>
              <a:t>It also houses the pharmacological profiles of 24 anticancer drugs across the cancer cell lines.</a:t>
            </a:r>
          </a:p>
          <a:p>
            <a:r>
              <a:rPr lang="en-US" dirty="0"/>
              <a:t>https://depmap.org/portal/interactive/</a:t>
            </a:r>
          </a:p>
        </p:txBody>
      </p:sp>
      <p:sp>
        <p:nvSpPr>
          <p:cNvPr id="4" name="Slide Number Placeholder 3">
            <a:extLst>
              <a:ext uri="{FF2B5EF4-FFF2-40B4-BE49-F238E27FC236}">
                <a16:creationId xmlns:a16="http://schemas.microsoft.com/office/drawing/2014/main" id="{7A923B5F-BF9D-453A-A585-2FB6C583B450}"/>
              </a:ext>
            </a:extLst>
          </p:cNvPr>
          <p:cNvSpPr>
            <a:spLocks noGrp="1"/>
          </p:cNvSpPr>
          <p:nvPr>
            <p:ph type="sldNum" sz="quarter" idx="12"/>
          </p:nvPr>
        </p:nvSpPr>
        <p:spPr/>
        <p:txBody>
          <a:bodyPr/>
          <a:lstStyle/>
          <a:p>
            <a:fld id="{3C1CEEF6-673E-454E-86C7-8216BA50636A}" type="slidenum">
              <a:rPr lang="en-US" smtClean="0"/>
              <a:t>39</a:t>
            </a:fld>
            <a:endParaRPr lang="en-US"/>
          </a:p>
        </p:txBody>
      </p:sp>
    </p:spTree>
    <p:extLst>
      <p:ext uri="{BB962C8B-B14F-4D97-AF65-F5344CB8AC3E}">
        <p14:creationId xmlns:p14="http://schemas.microsoft.com/office/powerpoint/2010/main" val="221441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75BA-8F11-4923-AE4B-65BEAD6BB27A}"/>
              </a:ext>
            </a:extLst>
          </p:cNvPr>
          <p:cNvSpPr>
            <a:spLocks noGrp="1"/>
          </p:cNvSpPr>
          <p:nvPr>
            <p:ph type="title"/>
          </p:nvPr>
        </p:nvSpPr>
        <p:spPr/>
        <p:txBody>
          <a:bodyPr/>
          <a:lstStyle/>
          <a:p>
            <a:r>
              <a:rPr lang="en-US" dirty="0"/>
              <a:t>Make genomic data accessible</a:t>
            </a:r>
          </a:p>
        </p:txBody>
      </p:sp>
      <p:sp>
        <p:nvSpPr>
          <p:cNvPr id="3" name="Content Placeholder 2">
            <a:extLst>
              <a:ext uri="{FF2B5EF4-FFF2-40B4-BE49-F238E27FC236}">
                <a16:creationId xmlns:a16="http://schemas.microsoft.com/office/drawing/2014/main" id="{5DDEDAF7-19C0-47E2-BF66-75DFFF8FE3EA}"/>
              </a:ext>
            </a:extLst>
          </p:cNvPr>
          <p:cNvSpPr>
            <a:spLocks noGrp="1"/>
          </p:cNvSpPr>
          <p:nvPr>
            <p:ph idx="1"/>
          </p:nvPr>
        </p:nvSpPr>
        <p:spPr/>
        <p:txBody>
          <a:bodyPr/>
          <a:lstStyle/>
          <a:p>
            <a:r>
              <a:rPr lang="en-US" dirty="0"/>
              <a:t>Interrogate the tsunami of data</a:t>
            </a:r>
          </a:p>
          <a:p>
            <a:r>
              <a:rPr lang="en-US" dirty="0"/>
              <a:t>Make genotype and phenotype data that is accessible for a relevant disease</a:t>
            </a:r>
          </a:p>
          <a:p>
            <a:r>
              <a:rPr lang="en-US" dirty="0"/>
              <a:t>Software platform or a user interface that provides access of genomics data to non-experts</a:t>
            </a:r>
          </a:p>
          <a:p>
            <a:endParaRPr lang="en-US" dirty="0"/>
          </a:p>
        </p:txBody>
      </p:sp>
      <p:sp>
        <p:nvSpPr>
          <p:cNvPr id="4" name="Slide Number Placeholder 3">
            <a:extLst>
              <a:ext uri="{FF2B5EF4-FFF2-40B4-BE49-F238E27FC236}">
                <a16:creationId xmlns:a16="http://schemas.microsoft.com/office/drawing/2014/main" id="{26E0C710-C9D6-4079-9F6E-EB5693BD3104}"/>
              </a:ext>
            </a:extLst>
          </p:cNvPr>
          <p:cNvSpPr>
            <a:spLocks noGrp="1"/>
          </p:cNvSpPr>
          <p:nvPr>
            <p:ph type="sldNum" sz="quarter" idx="12"/>
          </p:nvPr>
        </p:nvSpPr>
        <p:spPr/>
        <p:txBody>
          <a:bodyPr/>
          <a:lstStyle/>
          <a:p>
            <a:fld id="{3C1CEEF6-673E-454E-86C7-8216BA50636A}" type="slidenum">
              <a:rPr lang="en-US" smtClean="0"/>
              <a:t>4</a:t>
            </a:fld>
            <a:endParaRPr lang="en-US"/>
          </a:p>
        </p:txBody>
      </p:sp>
    </p:spTree>
    <p:extLst>
      <p:ext uri="{BB962C8B-B14F-4D97-AF65-F5344CB8AC3E}">
        <p14:creationId xmlns:p14="http://schemas.microsoft.com/office/powerpoint/2010/main" val="1004714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COSMIC</a:t>
            </a:r>
          </a:p>
        </p:txBody>
      </p:sp>
      <p:sp>
        <p:nvSpPr>
          <p:cNvPr id="3" name="Text Placeholder 2"/>
          <p:cNvSpPr>
            <a:spLocks noGrp="1"/>
          </p:cNvSpPr>
          <p:nvPr>
            <p:ph type="subTitle" idx="1"/>
          </p:nvPr>
        </p:nvSpPr>
        <p:spPr/>
        <p:txBody>
          <a:bodyPr/>
          <a:lstStyle/>
          <a:p>
            <a:r>
              <a:rPr lang="en-US" dirty="0"/>
              <a:t>“COSMIC, the Catalogue Of Somatic Mutations In Cancer, is the world's largest and most comprehensive resource for exploring the impact of somatic mutations in human cancer.”</a:t>
            </a:r>
          </a:p>
        </p:txBody>
      </p:sp>
      <p:sp>
        <p:nvSpPr>
          <p:cNvPr id="5" name="Slide Number Placeholder 4"/>
          <p:cNvSpPr>
            <a:spLocks noGrp="1"/>
          </p:cNvSpPr>
          <p:nvPr>
            <p:ph type="sldNum" sz="quarter" idx="12"/>
          </p:nvPr>
        </p:nvSpPr>
        <p:spPr>
          <a:xfrm>
            <a:off x="8246146" y="5853466"/>
            <a:ext cx="658368" cy="109728"/>
          </a:xfrm>
        </p:spPr>
        <p:txBody>
          <a:bodyPr/>
          <a:lstStyle/>
          <a:p>
            <a:fld id="{3C1CEEF6-673E-454E-86C7-8216BA50636A}" type="slidenum">
              <a:rPr lang="en-US" smtClean="0"/>
              <a:t>40</a:t>
            </a:fld>
            <a:endParaRPr lang="en-US"/>
          </a:p>
        </p:txBody>
      </p:sp>
    </p:spTree>
    <p:extLst>
      <p:ext uri="{BB962C8B-B14F-4D97-AF65-F5344CB8AC3E}">
        <p14:creationId xmlns:p14="http://schemas.microsoft.com/office/powerpoint/2010/main" val="902370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Expert curated database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1723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04800" y="2667000"/>
            <a:ext cx="3448639"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2873789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42</a:t>
            </a:fld>
            <a:endParaRPr lang="en"/>
          </a:p>
        </p:txBody>
      </p:sp>
      <p:pic>
        <p:nvPicPr>
          <p:cNvPr id="8" name="Picture 7">
            <a:extLst>
              <a:ext uri="{FF2B5EF4-FFF2-40B4-BE49-F238E27FC236}">
                <a16:creationId xmlns:a16="http://schemas.microsoft.com/office/drawing/2014/main" id="{C7FA4EA8-3F4B-4229-9C0D-3525120284D9}"/>
              </a:ext>
            </a:extLst>
          </p:cNvPr>
          <p:cNvPicPr>
            <a:picLocks noChangeAspect="1"/>
          </p:cNvPicPr>
          <p:nvPr/>
        </p:nvPicPr>
        <p:blipFill>
          <a:blip r:embed="rId2"/>
          <a:stretch>
            <a:fillRect/>
          </a:stretch>
        </p:blipFill>
        <p:spPr>
          <a:xfrm>
            <a:off x="222422" y="1046142"/>
            <a:ext cx="9144000" cy="4353824"/>
          </a:xfrm>
          <a:prstGeom prst="rect">
            <a:avLst/>
          </a:prstGeom>
        </p:spPr>
      </p:pic>
      <p:sp>
        <p:nvSpPr>
          <p:cNvPr id="9" name="Title 1">
            <a:extLst>
              <a:ext uri="{FF2B5EF4-FFF2-40B4-BE49-F238E27FC236}">
                <a16:creationId xmlns:a16="http://schemas.microsoft.com/office/drawing/2014/main" id="{EBD5B7B3-072F-4AE4-89C0-64FC4C063721}"/>
              </a:ext>
            </a:extLst>
          </p:cNvPr>
          <p:cNvSpPr txBox="1">
            <a:spLocks/>
          </p:cNvSpPr>
          <p:nvPr/>
        </p:nvSpPr>
        <p:spPr>
          <a:xfrm>
            <a:off x="0" y="338684"/>
            <a:ext cx="7825232" cy="13716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3200" kern="120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a:t>COSMIC</a:t>
            </a:r>
            <a:endParaRPr lang="en-US" dirty="0"/>
          </a:p>
        </p:txBody>
      </p:sp>
    </p:spTree>
    <p:extLst>
      <p:ext uri="{BB962C8B-B14F-4D97-AF65-F5344CB8AC3E}">
        <p14:creationId xmlns:p14="http://schemas.microsoft.com/office/powerpoint/2010/main" val="36295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86" y="196849"/>
            <a:ext cx="8445500" cy="563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3422015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44</a:t>
            </a:fld>
            <a:endParaRPr lang="en"/>
          </a:p>
        </p:txBody>
      </p:sp>
      <p:pic>
        <p:nvPicPr>
          <p:cNvPr id="4" name="Picture 3">
            <a:extLst>
              <a:ext uri="{FF2B5EF4-FFF2-40B4-BE49-F238E27FC236}">
                <a16:creationId xmlns:a16="http://schemas.microsoft.com/office/drawing/2014/main" id="{6F07759E-C92D-43BC-98E5-42738632B843}"/>
              </a:ext>
            </a:extLst>
          </p:cNvPr>
          <p:cNvPicPr>
            <a:picLocks noChangeAspect="1"/>
          </p:cNvPicPr>
          <p:nvPr/>
        </p:nvPicPr>
        <p:blipFill>
          <a:blip r:embed="rId2"/>
          <a:stretch>
            <a:fillRect/>
          </a:stretch>
        </p:blipFill>
        <p:spPr>
          <a:xfrm>
            <a:off x="107091" y="455219"/>
            <a:ext cx="8914067" cy="5255581"/>
          </a:xfrm>
          <a:prstGeom prst="rect">
            <a:avLst/>
          </a:prstGeom>
        </p:spPr>
      </p:pic>
    </p:spTree>
    <p:extLst>
      <p:ext uri="{BB962C8B-B14F-4D97-AF65-F5344CB8AC3E}">
        <p14:creationId xmlns:p14="http://schemas.microsoft.com/office/powerpoint/2010/main" val="2860614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943" y="152400"/>
            <a:ext cx="8520600" cy="763600"/>
          </a:xfrm>
        </p:spPr>
        <p:txBody>
          <a:bodyPr>
            <a:normAutofit/>
          </a:bodyPr>
          <a:lstStyle/>
          <a:p>
            <a:r>
              <a:rPr lang="en-US" dirty="0"/>
              <a:t>Drug Resistance and tissue distribution</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45</a:t>
            </a:fld>
            <a:endParaRPr lang="en"/>
          </a:p>
        </p:txBody>
      </p:sp>
      <p:pic>
        <p:nvPicPr>
          <p:cNvPr id="5" name="Picture 4">
            <a:extLst>
              <a:ext uri="{FF2B5EF4-FFF2-40B4-BE49-F238E27FC236}">
                <a16:creationId xmlns:a16="http://schemas.microsoft.com/office/drawing/2014/main" id="{B9B02A5A-AF26-4643-98DE-EEEEB44D814E}"/>
              </a:ext>
            </a:extLst>
          </p:cNvPr>
          <p:cNvPicPr>
            <a:picLocks noChangeAspect="1"/>
          </p:cNvPicPr>
          <p:nvPr/>
        </p:nvPicPr>
        <p:blipFill>
          <a:blip r:embed="rId2"/>
          <a:stretch>
            <a:fillRect/>
          </a:stretch>
        </p:blipFill>
        <p:spPr>
          <a:xfrm>
            <a:off x="98854" y="982467"/>
            <a:ext cx="8830962" cy="4728308"/>
          </a:xfrm>
          <a:prstGeom prst="rect">
            <a:avLst/>
          </a:prstGeom>
        </p:spPr>
      </p:pic>
    </p:spTree>
    <p:extLst>
      <p:ext uri="{BB962C8B-B14F-4D97-AF65-F5344CB8AC3E}">
        <p14:creationId xmlns:p14="http://schemas.microsoft.com/office/powerpoint/2010/main" val="1267438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41" y="788895"/>
            <a:ext cx="8520600" cy="763600"/>
          </a:xfrm>
        </p:spPr>
        <p:txBody>
          <a:bodyPr>
            <a:normAutofit/>
          </a:bodyPr>
          <a:lstStyle/>
          <a:p>
            <a:r>
              <a:rPr lang="en-US" dirty="0"/>
              <a:t>Cell Lines Project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1723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78641" y="3352800"/>
            <a:ext cx="3448639"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184714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03" y="307093"/>
            <a:ext cx="8520600" cy="362222"/>
          </a:xfrm>
        </p:spPr>
        <p:txBody>
          <a:bodyPr>
            <a:normAutofit fontScale="90000"/>
          </a:bodyPr>
          <a:lstStyle/>
          <a:p>
            <a:r>
              <a:rPr lang="en-US" dirty="0"/>
              <a:t>Cell lines project </a:t>
            </a:r>
          </a:p>
        </p:txBody>
      </p:sp>
      <p:sp>
        <p:nvSpPr>
          <p:cNvPr id="3" name="Text Placeholder 2"/>
          <p:cNvSpPr>
            <a:spLocks noGrp="1"/>
          </p:cNvSpPr>
          <p:nvPr>
            <p:ph type="body" idx="1"/>
          </p:nvPr>
        </p:nvSpPr>
        <p:spPr>
          <a:xfrm>
            <a:off x="311700" y="873211"/>
            <a:ext cx="8520600" cy="4892245"/>
          </a:xfrm>
        </p:spPr>
        <p:txBody>
          <a:bodyPr/>
          <a:lstStyle/>
          <a:p>
            <a:r>
              <a:rPr lang="en-US" dirty="0"/>
              <a:t>Mutation profiles of over 1,000 cell lines used in cancer research (e.g.MCF7)</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47</a:t>
            </a:fld>
            <a:endParaRPr lang="en"/>
          </a:p>
        </p:txBody>
      </p:sp>
      <p:pic>
        <p:nvPicPr>
          <p:cNvPr id="7" name="Picture 6">
            <a:extLst>
              <a:ext uri="{FF2B5EF4-FFF2-40B4-BE49-F238E27FC236}">
                <a16:creationId xmlns:a16="http://schemas.microsoft.com/office/drawing/2014/main" id="{FB4D8FE4-34C5-4235-98A8-6D05B3186017}"/>
              </a:ext>
            </a:extLst>
          </p:cNvPr>
          <p:cNvPicPr>
            <a:picLocks noChangeAspect="1"/>
          </p:cNvPicPr>
          <p:nvPr/>
        </p:nvPicPr>
        <p:blipFill>
          <a:blip r:embed="rId2"/>
          <a:stretch>
            <a:fillRect/>
          </a:stretch>
        </p:blipFill>
        <p:spPr>
          <a:xfrm>
            <a:off x="436605" y="1927653"/>
            <a:ext cx="8395696" cy="4127288"/>
          </a:xfrm>
          <a:prstGeom prst="rect">
            <a:avLst/>
          </a:prstGeom>
        </p:spPr>
      </p:pic>
    </p:spTree>
    <p:extLst>
      <p:ext uri="{BB962C8B-B14F-4D97-AF65-F5344CB8AC3E}">
        <p14:creationId xmlns:p14="http://schemas.microsoft.com/office/powerpoint/2010/main" val="1149169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COSMIC-3D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1723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78642" y="4267200"/>
            <a:ext cx="3448639"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1483977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736" y="154096"/>
            <a:ext cx="8520600" cy="763600"/>
          </a:xfrm>
        </p:spPr>
        <p:txBody>
          <a:bodyPr>
            <a:normAutofit/>
          </a:bodyPr>
          <a:lstStyle/>
          <a:p>
            <a:r>
              <a:rPr lang="en-US" dirty="0"/>
              <a:t>COSMIC-3D</a:t>
            </a:r>
          </a:p>
        </p:txBody>
      </p:sp>
      <p:sp>
        <p:nvSpPr>
          <p:cNvPr id="3" name="Text Placeholder 2"/>
          <p:cNvSpPr>
            <a:spLocks noGrp="1"/>
          </p:cNvSpPr>
          <p:nvPr>
            <p:ph type="body" idx="1"/>
          </p:nvPr>
        </p:nvSpPr>
        <p:spPr>
          <a:xfrm>
            <a:off x="401346" y="783598"/>
            <a:ext cx="8520600" cy="4555200"/>
          </a:xfrm>
        </p:spPr>
        <p:txBody>
          <a:bodyPr/>
          <a:lstStyle/>
          <a:p>
            <a:r>
              <a:rPr lang="en-US" dirty="0"/>
              <a:t>A platform for understanding cancer mutations in the context of 3D protein structure.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49</a:t>
            </a:fld>
            <a:endParaRPr lang="en"/>
          </a:p>
        </p:txBody>
      </p:sp>
      <p:pic>
        <p:nvPicPr>
          <p:cNvPr id="6" name="Picture 5">
            <a:extLst>
              <a:ext uri="{FF2B5EF4-FFF2-40B4-BE49-F238E27FC236}">
                <a16:creationId xmlns:a16="http://schemas.microsoft.com/office/drawing/2014/main" id="{D700BB21-FA5D-492E-BCF0-FCD1116A4CC8}"/>
              </a:ext>
            </a:extLst>
          </p:cNvPr>
          <p:cNvPicPr>
            <a:picLocks noChangeAspect="1"/>
          </p:cNvPicPr>
          <p:nvPr/>
        </p:nvPicPr>
        <p:blipFill>
          <a:blip r:embed="rId2"/>
          <a:stretch>
            <a:fillRect/>
          </a:stretch>
        </p:blipFill>
        <p:spPr>
          <a:xfrm>
            <a:off x="0" y="1796521"/>
            <a:ext cx="9144000" cy="4429760"/>
          </a:xfrm>
          <a:prstGeom prst="rect">
            <a:avLst/>
          </a:prstGeom>
        </p:spPr>
      </p:pic>
    </p:spTree>
    <p:extLst>
      <p:ext uri="{BB962C8B-B14F-4D97-AF65-F5344CB8AC3E}">
        <p14:creationId xmlns:p14="http://schemas.microsoft.com/office/powerpoint/2010/main" val="290136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FE13307-65B7-ABB8-6E1F-CCDCDC7F223C}"/>
              </a:ext>
            </a:extLst>
          </p:cNvPr>
          <p:cNvSpPr>
            <a:spLocks noGrp="1"/>
          </p:cNvSpPr>
          <p:nvPr>
            <p:ph type="title"/>
          </p:nvPr>
        </p:nvSpPr>
        <p:spPr>
          <a:xfrm>
            <a:off x="659384" y="182715"/>
            <a:ext cx="7825232" cy="584886"/>
          </a:xfrm>
        </p:spPr>
        <p:txBody>
          <a:bodyPr/>
          <a:lstStyle/>
          <a:p>
            <a:r>
              <a:rPr lang="en-US" dirty="0"/>
              <a:t>UCSC Genome Browser</a:t>
            </a:r>
          </a:p>
        </p:txBody>
      </p:sp>
      <p:pic>
        <p:nvPicPr>
          <p:cNvPr id="6" name="Content Placeholder 5">
            <a:extLst>
              <a:ext uri="{FF2B5EF4-FFF2-40B4-BE49-F238E27FC236}">
                <a16:creationId xmlns:a16="http://schemas.microsoft.com/office/drawing/2014/main" id="{0AF8CC20-ACFA-4116-92B3-7CBFADA72E8A}"/>
              </a:ext>
            </a:extLst>
          </p:cNvPr>
          <p:cNvPicPr>
            <a:picLocks noGrp="1" noChangeAspect="1"/>
          </p:cNvPicPr>
          <p:nvPr>
            <p:ph idx="1"/>
          </p:nvPr>
        </p:nvPicPr>
        <p:blipFill rotWithShape="1">
          <a:blip r:embed="rId2"/>
          <a:stretch/>
        </p:blipFill>
        <p:spPr>
          <a:xfrm>
            <a:off x="1771800" y="684084"/>
            <a:ext cx="6400135" cy="5488116"/>
          </a:xfrm>
          <a:noFill/>
        </p:spPr>
      </p:pic>
      <p:sp>
        <p:nvSpPr>
          <p:cNvPr id="4" name="Slide Number Placeholder 3">
            <a:extLst>
              <a:ext uri="{FF2B5EF4-FFF2-40B4-BE49-F238E27FC236}">
                <a16:creationId xmlns:a16="http://schemas.microsoft.com/office/drawing/2014/main" id="{10068952-219C-4D35-9A42-6439C548D315}"/>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5</a:t>
            </a:fld>
            <a:endParaRPr lang="en-US"/>
          </a:p>
        </p:txBody>
      </p:sp>
    </p:spTree>
    <p:extLst>
      <p:ext uri="{BB962C8B-B14F-4D97-AF65-F5344CB8AC3E}">
        <p14:creationId xmlns:p14="http://schemas.microsoft.com/office/powerpoint/2010/main" val="1225485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COSMIC</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1723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1360" y="5029200"/>
            <a:ext cx="3448639"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1193819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 Tiers in Cancer Gene Census </a:t>
            </a:r>
          </a:p>
        </p:txBody>
      </p:sp>
      <p:sp>
        <p:nvSpPr>
          <p:cNvPr id="3" name="Text Placeholder 2"/>
          <p:cNvSpPr>
            <a:spLocks noGrp="1"/>
          </p:cNvSpPr>
          <p:nvPr>
            <p:ph type="body" idx="1"/>
          </p:nvPr>
        </p:nvSpPr>
        <p:spPr/>
        <p:txBody>
          <a:bodyPr>
            <a:normAutofit/>
          </a:bodyPr>
          <a:lstStyle/>
          <a:p>
            <a:pPr fontAlgn="base"/>
            <a:r>
              <a:rPr lang="en-US" b="1" dirty="0"/>
              <a:t>Census tiers – 578 genes</a:t>
            </a:r>
          </a:p>
          <a:p>
            <a:pPr fontAlgn="base"/>
            <a:r>
              <a:rPr lang="en-US" b="1" dirty="0"/>
              <a:t>Tier 1 – </a:t>
            </a:r>
            <a:r>
              <a:rPr lang="en-US" dirty="0"/>
              <a:t>A</a:t>
            </a:r>
            <a:r>
              <a:rPr lang="en-US" b="1" dirty="0"/>
              <a:t> </a:t>
            </a:r>
            <a:r>
              <a:rPr lang="en-US" dirty="0"/>
              <a:t>gene must possess a documented activity relevant to cancer, along with evidence of mutations in cancer which change the activity of the gene product in a way that promotes oncogenic transformation. </a:t>
            </a:r>
          </a:p>
          <a:p>
            <a:pPr fontAlgn="base"/>
            <a:r>
              <a:rPr lang="en-US" b="1" dirty="0"/>
              <a:t>Tier 2 - </a:t>
            </a:r>
            <a:r>
              <a:rPr lang="en-US" dirty="0"/>
              <a:t>Consists of genes with strong indications of a role in cancer but with less extensive available evidence.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2735017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Breakdown of Genes/mutations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52</a:t>
            </a:fld>
            <a:endParaRPr lang="en"/>
          </a:p>
        </p:txBody>
      </p:sp>
      <p:pic>
        <p:nvPicPr>
          <p:cNvPr id="5" name="Picture 4">
            <a:extLst>
              <a:ext uri="{FF2B5EF4-FFF2-40B4-BE49-F238E27FC236}">
                <a16:creationId xmlns:a16="http://schemas.microsoft.com/office/drawing/2014/main" id="{F0ABA6E4-1974-409D-B56B-9E788BEE692C}"/>
              </a:ext>
            </a:extLst>
          </p:cNvPr>
          <p:cNvPicPr>
            <a:picLocks noChangeAspect="1"/>
          </p:cNvPicPr>
          <p:nvPr/>
        </p:nvPicPr>
        <p:blipFill>
          <a:blip r:embed="rId2"/>
          <a:stretch>
            <a:fillRect/>
          </a:stretch>
        </p:blipFill>
        <p:spPr>
          <a:xfrm>
            <a:off x="311700" y="1514967"/>
            <a:ext cx="8634592" cy="3828065"/>
          </a:xfrm>
          <a:prstGeom prst="rect">
            <a:avLst/>
          </a:prstGeom>
        </p:spPr>
      </p:pic>
    </p:spTree>
    <p:extLst>
      <p:ext uri="{BB962C8B-B14F-4D97-AF65-F5344CB8AC3E}">
        <p14:creationId xmlns:p14="http://schemas.microsoft.com/office/powerpoint/2010/main" val="3075543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cBioPortal</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a:xfrm>
            <a:off x="8311461" y="5853467"/>
            <a:ext cx="658368" cy="109728"/>
          </a:xfrm>
        </p:spPr>
        <p:txBody>
          <a:bodyPr/>
          <a:lstStyle/>
          <a:p>
            <a:fld id="{3C1CEEF6-673E-454E-86C7-8216BA50636A}" type="slidenum">
              <a:rPr lang="en-US" smtClean="0"/>
              <a:t>53</a:t>
            </a:fld>
            <a:endParaRPr lang="en-US"/>
          </a:p>
        </p:txBody>
      </p:sp>
    </p:spTree>
    <p:extLst>
      <p:ext uri="{BB962C8B-B14F-4D97-AF65-F5344CB8AC3E}">
        <p14:creationId xmlns:p14="http://schemas.microsoft.com/office/powerpoint/2010/main" val="3788862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TCGA  - Somatic mutations in different cancer types</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602" b="1"/>
          <a:stretch/>
        </p:blipFill>
        <p:spPr bwMode="auto">
          <a:xfrm>
            <a:off x="669698" y="1926772"/>
            <a:ext cx="7824787" cy="329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12229" y="5584371"/>
            <a:ext cx="3592285" cy="369332"/>
          </a:xfrm>
          <a:prstGeom prst="rect">
            <a:avLst/>
          </a:prstGeom>
          <a:noFill/>
        </p:spPr>
        <p:txBody>
          <a:bodyPr wrap="square" rtlCol="0">
            <a:spAutoFit/>
          </a:bodyPr>
          <a:lstStyle/>
          <a:p>
            <a:r>
              <a:rPr lang="en-US" dirty="0"/>
              <a:t>Lawrence MS et al., Nature 2013</a:t>
            </a:r>
          </a:p>
        </p:txBody>
      </p:sp>
      <p:sp>
        <p:nvSpPr>
          <p:cNvPr id="5" name="Slide Number Placeholder 4"/>
          <p:cNvSpPr>
            <a:spLocks noGrp="1"/>
          </p:cNvSpPr>
          <p:nvPr>
            <p:ph type="sldNum" sz="quarter" idx="12"/>
          </p:nvPr>
        </p:nvSpPr>
        <p:spPr>
          <a:xfrm>
            <a:off x="8365889" y="5953703"/>
            <a:ext cx="658368" cy="109728"/>
          </a:xfrm>
        </p:spPr>
        <p:txBody>
          <a:bodyPr/>
          <a:lstStyle/>
          <a:p>
            <a:fld id="{3C1CEEF6-673E-454E-86C7-8216BA50636A}" type="slidenum">
              <a:rPr lang="en-US" smtClean="0"/>
              <a:t>54</a:t>
            </a:fld>
            <a:endParaRPr lang="en-US" dirty="0"/>
          </a:p>
        </p:txBody>
      </p:sp>
    </p:spTree>
    <p:extLst>
      <p:ext uri="{BB962C8B-B14F-4D97-AF65-F5344CB8AC3E}">
        <p14:creationId xmlns:p14="http://schemas.microsoft.com/office/powerpoint/2010/main" val="3369631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 cancer genomics data for mining</a:t>
            </a:r>
          </a:p>
        </p:txBody>
      </p:sp>
      <p:sp>
        <p:nvSpPr>
          <p:cNvPr id="3" name="Text Placeholder 2"/>
          <p:cNvSpPr>
            <a:spLocks noGrp="1"/>
          </p:cNvSpPr>
          <p:nvPr>
            <p:ph type="body" idx="1"/>
          </p:nvPr>
        </p:nvSpPr>
        <p:spPr/>
        <p:txBody>
          <a:bodyPr/>
          <a:lstStyle/>
          <a:p>
            <a:r>
              <a:rPr lang="en-US" dirty="0" err="1"/>
              <a:t>Cbioportal</a:t>
            </a:r>
            <a:endParaRPr lang="en-US" dirty="0"/>
          </a:p>
          <a:p>
            <a:r>
              <a:rPr lang="en-US" dirty="0"/>
              <a:t>Visualization of multi-omics data</a:t>
            </a:r>
          </a:p>
          <a:p>
            <a:r>
              <a:rPr lang="en-US" dirty="0"/>
              <a:t>Conduct simple analysis</a:t>
            </a:r>
          </a:p>
          <a:p>
            <a:r>
              <a:rPr lang="en-US" dirty="0"/>
              <a:t>Summary of mutations and other data types</a:t>
            </a:r>
          </a:p>
          <a:p>
            <a:r>
              <a:rPr lang="en-US" dirty="0"/>
              <a:t>Walkthrough simple queries</a:t>
            </a:r>
          </a:p>
          <a:p>
            <a:pPr lvl="1"/>
            <a:r>
              <a:rPr lang="en-US" dirty="0"/>
              <a:t>Glioma example</a:t>
            </a:r>
          </a:p>
          <a:p>
            <a:pPr lvl="1"/>
            <a:r>
              <a:rPr lang="en-US" dirty="0"/>
              <a:t>Breast cancer example</a:t>
            </a:r>
          </a:p>
          <a:p>
            <a:pPr lvl="1"/>
            <a:r>
              <a:rPr lang="en-US" dirty="0"/>
              <a:t>Pan-can analysis</a:t>
            </a:r>
          </a:p>
          <a:p>
            <a:pPr lvl="1"/>
            <a:r>
              <a:rPr lang="en-US" dirty="0"/>
              <a:t>Other examples</a:t>
            </a:r>
          </a:p>
        </p:txBody>
      </p:sp>
      <p:sp>
        <p:nvSpPr>
          <p:cNvPr id="4" name="Shape 405">
            <a:hlinkClick r:id="rId2"/>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5" name="TextBox 4"/>
          <p:cNvSpPr txBox="1"/>
          <p:nvPr/>
        </p:nvSpPr>
        <p:spPr>
          <a:xfrm>
            <a:off x="5268685" y="5791200"/>
            <a:ext cx="3875315" cy="261610"/>
          </a:xfrm>
          <a:prstGeom prst="rect">
            <a:avLst/>
          </a:prstGeom>
          <a:noFill/>
        </p:spPr>
        <p:txBody>
          <a:bodyPr wrap="square" rtlCol="0">
            <a:spAutoFit/>
          </a:bodyPr>
          <a:lstStyle/>
          <a:p>
            <a:pPr algn="ctr"/>
            <a:r>
              <a:rPr lang="en-US" sz="1100" dirty="0"/>
              <a:t>Barrowed few slides from </a:t>
            </a:r>
            <a:r>
              <a:rPr lang="en-US" sz="1100" dirty="0" err="1"/>
              <a:t>cbioportal</a:t>
            </a:r>
            <a:r>
              <a:rPr lang="en-US" sz="1100" dirty="0"/>
              <a:t> </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989487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86" y="1490890"/>
            <a:ext cx="8479971" cy="339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2877053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186967"/>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dirty="0"/>
              <a:t>Overview of Tabs in a Single Study Query </a:t>
            </a:r>
            <a:endParaRPr sz="3200" dirty="0"/>
          </a:p>
        </p:txBody>
      </p:sp>
      <p:sp>
        <p:nvSpPr>
          <p:cNvPr id="4" name="Shape 405">
            <a:hlinkClick r:id="rId3"/>
          </p:cNvPr>
          <p:cNvSpPr txBox="1"/>
          <p:nvPr/>
        </p:nvSpPr>
        <p:spPr>
          <a:xfrm>
            <a:off x="6019800" y="6321412"/>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291"/>
          <a:stretch/>
        </p:blipFill>
        <p:spPr bwMode="auto">
          <a:xfrm>
            <a:off x="172356" y="914398"/>
            <a:ext cx="8830129" cy="471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1351887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86" y="2737853"/>
            <a:ext cx="8520600" cy="763600"/>
          </a:xfrm>
        </p:spPr>
        <p:txBody>
          <a:bodyPr/>
          <a:lstStyle/>
          <a:p>
            <a:r>
              <a:rPr lang="en-US" dirty="0"/>
              <a:t>Glioma example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2667254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2" name="Picture 1">
            <a:extLst>
              <a:ext uri="{FF2B5EF4-FFF2-40B4-BE49-F238E27FC236}">
                <a16:creationId xmlns:a16="http://schemas.microsoft.com/office/drawing/2014/main" id="{537BB014-1508-4866-A193-848C1DCA5F13}"/>
              </a:ext>
            </a:extLst>
          </p:cNvPr>
          <p:cNvPicPr>
            <a:picLocks noChangeAspect="1"/>
          </p:cNvPicPr>
          <p:nvPr/>
        </p:nvPicPr>
        <p:blipFill>
          <a:blip r:embed="rId3"/>
          <a:stretch>
            <a:fillRect/>
          </a:stretch>
        </p:blipFill>
        <p:spPr>
          <a:xfrm>
            <a:off x="1731911" y="1281954"/>
            <a:ext cx="7354264" cy="4598729"/>
          </a:xfrm>
          <a:prstGeom prst="rect">
            <a:avLst/>
          </a:prstGeom>
        </p:spPr>
      </p:pic>
      <p:sp>
        <p:nvSpPr>
          <p:cNvPr id="81" name="Shape 81"/>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Query overview</a:t>
            </a:r>
            <a:endParaRPr dirty="0"/>
          </a:p>
        </p:txBody>
      </p:sp>
      <p:cxnSp>
        <p:nvCxnSpPr>
          <p:cNvPr id="82" name="Shape 82"/>
          <p:cNvCxnSpPr/>
          <p:nvPr/>
        </p:nvCxnSpPr>
        <p:spPr>
          <a:xfrm>
            <a:off x="1621675" y="1974733"/>
            <a:ext cx="288000" cy="0"/>
          </a:xfrm>
          <a:prstGeom prst="straightConnector1">
            <a:avLst/>
          </a:prstGeom>
          <a:noFill/>
          <a:ln w="19050" cap="flat" cmpd="sng">
            <a:solidFill>
              <a:srgbClr val="000000"/>
            </a:solidFill>
            <a:prstDash val="solid"/>
            <a:round/>
            <a:headEnd type="none" w="med" len="med"/>
            <a:tailEnd type="triangle" w="med" len="med"/>
          </a:ln>
        </p:spPr>
      </p:cxnSp>
      <p:sp>
        <p:nvSpPr>
          <p:cNvPr id="83" name="Shape 83"/>
          <p:cNvSpPr txBox="1"/>
          <p:nvPr/>
        </p:nvSpPr>
        <p:spPr>
          <a:xfrm>
            <a:off x="55725" y="1281954"/>
            <a:ext cx="1594200" cy="1385046"/>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Browse available datasets and initiate queries</a:t>
            </a:r>
            <a:endParaRPr dirty="0"/>
          </a:p>
        </p:txBody>
      </p:sp>
      <p:cxnSp>
        <p:nvCxnSpPr>
          <p:cNvPr id="84" name="Shape 84"/>
          <p:cNvCxnSpPr/>
          <p:nvPr/>
        </p:nvCxnSpPr>
        <p:spPr>
          <a:xfrm rot="10800000" flipH="1">
            <a:off x="1212450" y="3300700"/>
            <a:ext cx="550800" cy="282800"/>
          </a:xfrm>
          <a:prstGeom prst="straightConnector1">
            <a:avLst/>
          </a:prstGeom>
          <a:noFill/>
          <a:ln w="19050" cap="flat" cmpd="sng">
            <a:solidFill>
              <a:srgbClr val="000000"/>
            </a:solidFill>
            <a:prstDash val="solid"/>
            <a:round/>
            <a:headEnd type="none" w="med" len="med"/>
            <a:tailEnd type="triangle" w="med" len="med"/>
          </a:ln>
        </p:spPr>
      </p:cxnSp>
      <p:sp>
        <p:nvSpPr>
          <p:cNvPr id="85" name="Shape 85"/>
          <p:cNvSpPr txBox="1"/>
          <p:nvPr/>
        </p:nvSpPr>
        <p:spPr>
          <a:xfrm>
            <a:off x="57825" y="3574828"/>
            <a:ext cx="1563850" cy="1378171"/>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Number of studies for each organ system (click to filter)</a:t>
            </a:r>
            <a:endParaRPr dirty="0"/>
          </a:p>
        </p:txBody>
      </p:sp>
      <p:cxnSp>
        <p:nvCxnSpPr>
          <p:cNvPr id="86" name="Shape 86"/>
          <p:cNvCxnSpPr/>
          <p:nvPr/>
        </p:nvCxnSpPr>
        <p:spPr>
          <a:xfrm rot="10800000">
            <a:off x="5028400" y="4178633"/>
            <a:ext cx="470100" cy="0"/>
          </a:xfrm>
          <a:prstGeom prst="straightConnector1">
            <a:avLst/>
          </a:prstGeom>
          <a:noFill/>
          <a:ln w="19050" cap="flat" cmpd="sng">
            <a:solidFill>
              <a:srgbClr val="000000"/>
            </a:solidFill>
            <a:prstDash val="solid"/>
            <a:round/>
            <a:headEnd type="none" w="med" len="med"/>
            <a:tailEnd type="triangle" w="med" len="med"/>
          </a:ln>
        </p:spPr>
      </p:cxnSp>
      <p:sp>
        <p:nvSpPr>
          <p:cNvPr id="87" name="Shape 87"/>
          <p:cNvSpPr txBox="1"/>
          <p:nvPr/>
        </p:nvSpPr>
        <p:spPr>
          <a:xfrm>
            <a:off x="5498499" y="3694632"/>
            <a:ext cx="1610825" cy="1105967"/>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List of all studies, organized by organ system</a:t>
            </a:r>
            <a:endParaRPr dirty="0"/>
          </a:p>
        </p:txBody>
      </p:sp>
      <p:cxnSp>
        <p:nvCxnSpPr>
          <p:cNvPr id="88" name="Shape 88"/>
          <p:cNvCxnSpPr>
            <a:stCxn id="89" idx="2"/>
          </p:cNvCxnSpPr>
          <p:nvPr/>
        </p:nvCxnSpPr>
        <p:spPr>
          <a:xfrm flipH="1">
            <a:off x="8001113" y="1633278"/>
            <a:ext cx="235988" cy="458000"/>
          </a:xfrm>
          <a:prstGeom prst="straightConnector1">
            <a:avLst/>
          </a:prstGeom>
          <a:noFill/>
          <a:ln w="19050" cap="flat" cmpd="sng">
            <a:solidFill>
              <a:srgbClr val="000000"/>
            </a:solidFill>
            <a:prstDash val="solid"/>
            <a:round/>
            <a:headEnd type="none" w="med" len="med"/>
            <a:tailEnd type="triangle" w="med" len="med"/>
          </a:ln>
        </p:spPr>
      </p:cxnSp>
      <p:sp>
        <p:nvSpPr>
          <p:cNvPr id="89" name="Shape 89"/>
          <p:cNvSpPr txBox="1"/>
          <p:nvPr/>
        </p:nvSpPr>
        <p:spPr>
          <a:xfrm>
            <a:off x="7730438" y="1053678"/>
            <a:ext cx="1013325" cy="579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Search studies</a:t>
            </a:r>
            <a:endParaRPr dirty="0"/>
          </a:p>
        </p:txBody>
      </p:sp>
      <p:cxnSp>
        <p:nvCxnSpPr>
          <p:cNvPr id="91" name="Shape 91"/>
          <p:cNvCxnSpPr/>
          <p:nvPr/>
        </p:nvCxnSpPr>
        <p:spPr>
          <a:xfrm flipH="1">
            <a:off x="8484263" y="2297484"/>
            <a:ext cx="259500" cy="220800"/>
          </a:xfrm>
          <a:prstGeom prst="straightConnector1">
            <a:avLst/>
          </a:prstGeom>
          <a:noFill/>
          <a:ln w="19050" cap="flat" cmpd="sng">
            <a:solidFill>
              <a:srgbClr val="000000"/>
            </a:solidFill>
            <a:prstDash val="solid"/>
            <a:round/>
            <a:headEnd type="none" w="med" len="med"/>
            <a:tailEnd type="triangle" w="med" len="med"/>
          </a:ln>
        </p:spPr>
      </p:cxnSp>
      <p:sp>
        <p:nvSpPr>
          <p:cNvPr id="92" name="Shape 92"/>
          <p:cNvSpPr txBox="1"/>
          <p:nvPr/>
        </p:nvSpPr>
        <p:spPr>
          <a:xfrm>
            <a:off x="7298283" y="2652935"/>
            <a:ext cx="1610825" cy="2699241"/>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Click here for a drop-down menu with some common searches and examples of advanced search features</a:t>
            </a:r>
            <a:endParaRPr dirty="0"/>
          </a:p>
        </p:txBody>
      </p:sp>
      <p:sp>
        <p:nvSpPr>
          <p:cNvPr id="16" name="Shape 405">
            <a:hlinkClick r:id="rId4"/>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cxnSp>
        <p:nvCxnSpPr>
          <p:cNvPr id="15" name="Shape 88"/>
          <p:cNvCxnSpPr/>
          <p:nvPr/>
        </p:nvCxnSpPr>
        <p:spPr>
          <a:xfrm flipH="1">
            <a:off x="3894288" y="1694078"/>
            <a:ext cx="235988" cy="458000"/>
          </a:xfrm>
          <a:prstGeom prst="straightConnector1">
            <a:avLst/>
          </a:prstGeom>
          <a:noFill/>
          <a:ln w="19050" cap="flat" cmpd="sng">
            <a:solidFill>
              <a:srgbClr val="000000"/>
            </a:solidFill>
            <a:prstDash val="solid"/>
            <a:round/>
            <a:headEnd type="none" w="med" len="med"/>
            <a:tailEnd type="triangle" w="med" len="med"/>
          </a:ln>
        </p:spPr>
      </p:cxnSp>
      <p:sp>
        <p:nvSpPr>
          <p:cNvPr id="18" name="Shape 89"/>
          <p:cNvSpPr txBox="1"/>
          <p:nvPr/>
        </p:nvSpPr>
        <p:spPr>
          <a:xfrm>
            <a:off x="4142472" y="1343478"/>
            <a:ext cx="1491414" cy="579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Download data</a:t>
            </a:r>
            <a:endParaRPr dirty="0"/>
          </a:p>
        </p:txBody>
      </p:sp>
    </p:spTree>
    <p:extLst>
      <p:ext uri="{BB962C8B-B14F-4D97-AF65-F5344CB8AC3E}">
        <p14:creationId xmlns:p14="http://schemas.microsoft.com/office/powerpoint/2010/main" val="31945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EC79957-CE88-4090-967F-2A3EE7A72361}"/>
              </a:ext>
            </a:extLst>
          </p:cNvPr>
          <p:cNvPicPr>
            <a:picLocks noGrp="1" noChangeAspect="1"/>
          </p:cNvPicPr>
          <p:nvPr>
            <p:ph idx="1"/>
          </p:nvPr>
        </p:nvPicPr>
        <p:blipFill rotWithShape="1">
          <a:blip r:embed="rId2"/>
          <a:srcRect l="11485" r="17183" b="1"/>
          <a:stretch/>
        </p:blipFill>
        <p:spPr>
          <a:xfrm>
            <a:off x="20" y="782594"/>
            <a:ext cx="9143980" cy="6075405"/>
          </a:xfrm>
          <a:noFill/>
        </p:spPr>
      </p:pic>
      <p:sp>
        <p:nvSpPr>
          <p:cNvPr id="4" name="Slide Number Placeholder 3">
            <a:extLst>
              <a:ext uri="{FF2B5EF4-FFF2-40B4-BE49-F238E27FC236}">
                <a16:creationId xmlns:a16="http://schemas.microsoft.com/office/drawing/2014/main" id="{5C9B1865-4D1A-4924-A952-C7D95D760EFC}"/>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6</a:t>
            </a:fld>
            <a:endParaRPr lang="en-US"/>
          </a:p>
        </p:txBody>
      </p:sp>
      <p:sp>
        <p:nvSpPr>
          <p:cNvPr id="7" name="Title 1">
            <a:extLst>
              <a:ext uri="{FF2B5EF4-FFF2-40B4-BE49-F238E27FC236}">
                <a16:creationId xmlns:a16="http://schemas.microsoft.com/office/drawing/2014/main" id="{66AE67E0-7D84-400A-83B4-5A0FA455CA4F}"/>
              </a:ext>
            </a:extLst>
          </p:cNvPr>
          <p:cNvSpPr>
            <a:spLocks noGrp="1"/>
          </p:cNvSpPr>
          <p:nvPr>
            <p:ph type="title"/>
          </p:nvPr>
        </p:nvSpPr>
        <p:spPr>
          <a:xfrm>
            <a:off x="659384" y="182715"/>
            <a:ext cx="7825232" cy="584886"/>
          </a:xfrm>
        </p:spPr>
        <p:txBody>
          <a:bodyPr/>
          <a:lstStyle/>
          <a:p>
            <a:r>
              <a:rPr lang="en-US" dirty="0"/>
              <a:t>UCSC Genome Browser</a:t>
            </a:r>
          </a:p>
        </p:txBody>
      </p:sp>
    </p:spTree>
    <p:extLst>
      <p:ext uri="{BB962C8B-B14F-4D97-AF65-F5344CB8AC3E}">
        <p14:creationId xmlns:p14="http://schemas.microsoft.com/office/powerpoint/2010/main" val="404462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3200"/>
            <a:ext cx="8871856" cy="613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006661" y="6160444"/>
            <a:ext cx="658368" cy="109728"/>
          </a:xfrm>
        </p:spPr>
        <p:txBody>
          <a:bodyPr/>
          <a:lstStyle/>
          <a:p>
            <a:fld id="{3C1CEEF6-673E-454E-86C7-8216BA50636A}" type="slidenum">
              <a:rPr lang="en-US" smtClean="0"/>
              <a:t>60</a:t>
            </a:fld>
            <a:endParaRPr lang="en-US" dirty="0"/>
          </a:p>
        </p:txBody>
      </p:sp>
    </p:spTree>
    <p:extLst>
      <p:ext uri="{BB962C8B-B14F-4D97-AF65-F5344CB8AC3E}">
        <p14:creationId xmlns:p14="http://schemas.microsoft.com/office/powerpoint/2010/main" val="976134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598715" y="671285"/>
            <a:ext cx="7261225" cy="5232400"/>
            <a:chOff x="598715" y="671285"/>
            <a:chExt cx="7261225" cy="523240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90" y="671285"/>
              <a:ext cx="690245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98715" y="3287485"/>
              <a:ext cx="2057400" cy="7184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25486" y="3864479"/>
              <a:ext cx="3853543" cy="1480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25486" y="1959429"/>
              <a:ext cx="3853543" cy="1480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p:cNvSpPr>
            <a:spLocks noGrp="1"/>
          </p:cNvSpPr>
          <p:nvPr>
            <p:ph type="sldNum" sz="quarter" idx="12"/>
          </p:nvPr>
        </p:nvSpPr>
        <p:spPr>
          <a:xfrm>
            <a:off x="8257032" y="5848821"/>
            <a:ext cx="658368" cy="109728"/>
          </a:xfrm>
        </p:spPr>
        <p:txBody>
          <a:bodyPr/>
          <a:lstStyle/>
          <a:p>
            <a:fld id="{3C1CEEF6-673E-454E-86C7-8216BA50636A}" type="slidenum">
              <a:rPr lang="en-US" smtClean="0"/>
              <a:t>61</a:t>
            </a:fld>
            <a:endParaRPr lang="en-US"/>
          </a:p>
        </p:txBody>
      </p:sp>
    </p:spTree>
    <p:extLst>
      <p:ext uri="{BB962C8B-B14F-4D97-AF65-F5344CB8AC3E}">
        <p14:creationId xmlns:p14="http://schemas.microsoft.com/office/powerpoint/2010/main" val="22951895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Glioma Query</a:t>
            </a:r>
          </a:p>
        </p:txBody>
      </p:sp>
      <p:grpSp>
        <p:nvGrpSpPr>
          <p:cNvPr id="4" name="Group 3"/>
          <p:cNvGrpSpPr/>
          <p:nvPr/>
        </p:nvGrpSpPr>
        <p:grpSpPr>
          <a:xfrm>
            <a:off x="348341" y="1786164"/>
            <a:ext cx="8647438" cy="3264808"/>
            <a:chOff x="348341" y="1786164"/>
            <a:chExt cx="8647438" cy="3264808"/>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1" y="1786164"/>
              <a:ext cx="8647437" cy="326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18516" y="2068285"/>
              <a:ext cx="3853543" cy="6640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01403" y="2068285"/>
              <a:ext cx="3594376" cy="6640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2737793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Annotations and Filtering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63</a:t>
            </a:fld>
            <a:endParaRPr lang="en"/>
          </a:p>
        </p:txBody>
      </p:sp>
      <p:pic>
        <p:nvPicPr>
          <p:cNvPr id="9" name="Picture 8">
            <a:extLst>
              <a:ext uri="{FF2B5EF4-FFF2-40B4-BE49-F238E27FC236}">
                <a16:creationId xmlns:a16="http://schemas.microsoft.com/office/drawing/2014/main" id="{26069479-ED33-44DF-81C8-F352E76416BD}"/>
              </a:ext>
            </a:extLst>
          </p:cNvPr>
          <p:cNvPicPr>
            <a:picLocks noChangeAspect="1"/>
          </p:cNvPicPr>
          <p:nvPr/>
        </p:nvPicPr>
        <p:blipFill>
          <a:blip r:embed="rId2"/>
          <a:stretch>
            <a:fillRect/>
          </a:stretch>
        </p:blipFill>
        <p:spPr>
          <a:xfrm>
            <a:off x="197708" y="1503048"/>
            <a:ext cx="8147222" cy="3851904"/>
          </a:xfrm>
          <a:prstGeom prst="rect">
            <a:avLst/>
          </a:prstGeom>
        </p:spPr>
      </p:pic>
      <p:sp>
        <p:nvSpPr>
          <p:cNvPr id="10" name="Oval 9">
            <a:extLst>
              <a:ext uri="{FF2B5EF4-FFF2-40B4-BE49-F238E27FC236}">
                <a16:creationId xmlns:a16="http://schemas.microsoft.com/office/drawing/2014/main" id="{EFDB7964-5DAA-4363-9694-C382705CBA40}"/>
              </a:ext>
            </a:extLst>
          </p:cNvPr>
          <p:cNvSpPr/>
          <p:nvPr/>
        </p:nvSpPr>
        <p:spPr>
          <a:xfrm>
            <a:off x="718458" y="3739978"/>
            <a:ext cx="2057400" cy="10297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847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7" y="674914"/>
            <a:ext cx="8621486" cy="477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2723827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8" y="353784"/>
            <a:ext cx="8697686" cy="498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65</a:t>
            </a:fld>
            <a:endParaRPr lang="en"/>
          </a:p>
        </p:txBody>
      </p:sp>
    </p:spTree>
    <p:extLst>
      <p:ext uri="{BB962C8B-B14F-4D97-AF65-F5344CB8AC3E}">
        <p14:creationId xmlns:p14="http://schemas.microsoft.com/office/powerpoint/2010/main" val="3782487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52" y="390525"/>
            <a:ext cx="8356147" cy="308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326085" y="1719943"/>
            <a:ext cx="1436913" cy="11212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0230" y="4365171"/>
            <a:ext cx="8022768" cy="1200329"/>
          </a:xfrm>
          <a:prstGeom prst="rect">
            <a:avLst/>
          </a:prstGeom>
          <a:noFill/>
        </p:spPr>
        <p:txBody>
          <a:bodyPr wrap="square" rtlCol="0">
            <a:spAutoFit/>
          </a:bodyPr>
          <a:lstStyle/>
          <a:p>
            <a:r>
              <a:rPr lang="en-US" dirty="0"/>
              <a:t>Mutually exclusive – alterations in one gene tend to not have alterations in other genes</a:t>
            </a:r>
          </a:p>
          <a:p>
            <a:r>
              <a:rPr lang="en-US" dirty="0"/>
              <a:t>Patients with alterations in EGFR tend to be older than patients with IDH1/2 alterations.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3663134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1640767"/>
            <a:ext cx="8411700" cy="2549829"/>
          </a:xfrm>
          <a:prstGeom prst="rect">
            <a:avLst/>
          </a:prstGeom>
          <a:noFill/>
          <a:ln>
            <a:noFill/>
          </a:ln>
        </p:spPr>
      </p:pic>
      <p:sp>
        <p:nvSpPr>
          <p:cNvPr id="258" name="Shape 258"/>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Mutual Exclusivity with Glioblastoma example</a:t>
            </a:r>
            <a:endParaRPr dirty="0"/>
          </a:p>
        </p:txBody>
      </p:sp>
      <p:sp>
        <p:nvSpPr>
          <p:cNvPr id="259" name="Shape 259"/>
          <p:cNvSpPr txBox="1"/>
          <p:nvPr/>
        </p:nvSpPr>
        <p:spPr>
          <a:xfrm>
            <a:off x="661800" y="838200"/>
            <a:ext cx="3906849" cy="1372600"/>
          </a:xfrm>
          <a:prstGeom prst="rect">
            <a:avLst/>
          </a:prstGeom>
          <a:solidFill>
            <a:srgbClr val="FFFFFF"/>
          </a:solidFill>
          <a:ln w="28575" cap="flat" cmpd="sng">
            <a:solidFill>
              <a:srgbClr val="0A7A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All pairwise combinations of query genes analyzed for mutual exclusivity or co-occurrence in the queried samples.</a:t>
            </a:r>
            <a:endParaRPr dirty="0"/>
          </a:p>
        </p:txBody>
      </p:sp>
      <p:cxnSp>
        <p:nvCxnSpPr>
          <p:cNvPr id="260" name="Shape 260"/>
          <p:cNvCxnSpPr/>
          <p:nvPr/>
        </p:nvCxnSpPr>
        <p:spPr>
          <a:xfrm rot="10800000">
            <a:off x="6486125" y="2999567"/>
            <a:ext cx="1076700" cy="0"/>
          </a:xfrm>
          <a:prstGeom prst="straightConnector1">
            <a:avLst/>
          </a:prstGeom>
          <a:noFill/>
          <a:ln w="19050" cap="flat" cmpd="sng">
            <a:solidFill>
              <a:srgbClr val="000000"/>
            </a:solidFill>
            <a:prstDash val="solid"/>
            <a:round/>
            <a:headEnd type="none" w="med" len="med"/>
            <a:tailEnd type="triangle" w="med" len="med"/>
          </a:ln>
        </p:spPr>
      </p:cxnSp>
      <p:sp>
        <p:nvSpPr>
          <p:cNvPr id="261" name="Shape 261"/>
          <p:cNvSpPr txBox="1"/>
          <p:nvPr/>
        </p:nvSpPr>
        <p:spPr>
          <a:xfrm>
            <a:off x="4959675" y="914400"/>
            <a:ext cx="4103800" cy="1524000"/>
          </a:xfrm>
          <a:prstGeom prst="rect">
            <a:avLst/>
          </a:prstGeom>
          <a:solidFill>
            <a:srgbClr val="FFFFFF"/>
          </a:solidFill>
          <a:ln w="28575" cap="flat" cmpd="sng">
            <a:solidFill>
              <a:srgbClr val="007B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On the OncoPrint tab we could see visually that alterations in these three query genes tended to be mutually exclusive. Here we can address that same question with a statistical analysis.</a:t>
            </a:r>
            <a:endParaRPr dirty="0"/>
          </a:p>
        </p:txBody>
      </p:sp>
      <p:sp>
        <p:nvSpPr>
          <p:cNvPr id="262" name="Shape 262"/>
          <p:cNvSpPr txBox="1"/>
          <p:nvPr/>
        </p:nvSpPr>
        <p:spPr>
          <a:xfrm>
            <a:off x="4568649" y="4343400"/>
            <a:ext cx="2979615" cy="1624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p-Value comes from Fisher Exact Test. Note that this is an unadjusted p-value and may need to be corrected for multiple hypothesis testing.</a:t>
            </a:r>
            <a:endParaRPr dirty="0"/>
          </a:p>
        </p:txBody>
      </p:sp>
      <p:sp>
        <p:nvSpPr>
          <p:cNvPr id="263" name="Shape 263"/>
          <p:cNvSpPr txBox="1"/>
          <p:nvPr/>
        </p:nvSpPr>
        <p:spPr>
          <a:xfrm>
            <a:off x="76200" y="4343400"/>
            <a:ext cx="4364525" cy="1624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 positive value here suggests that alterations in these genes co-occur in the same samples, while a negative value suggests that alterations in these genes are mutually exclusive and occur in different samples.</a:t>
            </a:r>
            <a:endParaRPr/>
          </a:p>
        </p:txBody>
      </p:sp>
      <p:grpSp>
        <p:nvGrpSpPr>
          <p:cNvPr id="264" name="Shape 264"/>
          <p:cNvGrpSpPr/>
          <p:nvPr/>
        </p:nvGrpSpPr>
        <p:grpSpPr>
          <a:xfrm>
            <a:off x="1918350" y="6108900"/>
            <a:ext cx="6082650" cy="593600"/>
            <a:chOff x="1668400" y="4698300"/>
            <a:chExt cx="4737300" cy="445200"/>
          </a:xfrm>
        </p:grpSpPr>
        <p:sp>
          <p:nvSpPr>
            <p:cNvPr id="265" name="Shape 265"/>
            <p:cNvSpPr txBox="1"/>
            <p:nvPr/>
          </p:nvSpPr>
          <p:spPr>
            <a:xfrm>
              <a:off x="1668400" y="4698300"/>
              <a:ext cx="4737300" cy="445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log</a:t>
              </a:r>
              <a:r>
                <a:rPr lang="en" baseline="-25000"/>
                <a:t>2</a:t>
              </a:r>
              <a:r>
                <a:rPr lang="en" sz="2400"/>
                <a:t>(                                               )</a:t>
              </a:r>
              <a:endParaRPr sz="2400"/>
            </a:p>
          </p:txBody>
        </p:sp>
        <p:sp>
          <p:nvSpPr>
            <p:cNvPr id="266" name="Shape 266"/>
            <p:cNvSpPr txBox="1"/>
            <p:nvPr/>
          </p:nvSpPr>
          <p:spPr>
            <a:xfrm>
              <a:off x="2097800" y="4698300"/>
              <a:ext cx="4102200" cy="4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odds of alteration in B given alteration in A</a:t>
              </a:r>
              <a:endParaRPr dirty="0"/>
            </a:p>
            <a:p>
              <a:pPr marL="0" lvl="0" indent="0" algn="ctr" rtl="0">
                <a:spcBef>
                  <a:spcPts val="0"/>
                </a:spcBef>
                <a:spcAft>
                  <a:spcPts val="0"/>
                </a:spcAft>
                <a:buNone/>
              </a:pPr>
              <a:r>
                <a:rPr lang="en" dirty="0"/>
                <a:t>odds of alteration in B given lack of alteration in A</a:t>
              </a:r>
              <a:endParaRPr dirty="0"/>
            </a:p>
          </p:txBody>
        </p:sp>
        <p:cxnSp>
          <p:nvCxnSpPr>
            <p:cNvPr id="267" name="Shape 267"/>
            <p:cNvCxnSpPr/>
            <p:nvPr/>
          </p:nvCxnSpPr>
          <p:spPr>
            <a:xfrm>
              <a:off x="2494852" y="4948141"/>
              <a:ext cx="3849600" cy="0"/>
            </a:xfrm>
            <a:prstGeom prst="straightConnector1">
              <a:avLst/>
            </a:prstGeom>
            <a:noFill/>
            <a:ln w="9525" cap="flat" cmpd="sng">
              <a:solidFill>
                <a:schemeClr val="dk2"/>
              </a:solidFill>
              <a:prstDash val="solid"/>
              <a:round/>
              <a:headEnd type="none" w="med" len="med"/>
              <a:tailEnd type="none" w="med" len="med"/>
            </a:ln>
          </p:spPr>
        </p:cxnSp>
      </p:grpSp>
      <p:cxnSp>
        <p:nvCxnSpPr>
          <p:cNvPr id="268" name="Shape 268"/>
          <p:cNvCxnSpPr/>
          <p:nvPr/>
        </p:nvCxnSpPr>
        <p:spPr>
          <a:xfrm>
            <a:off x="1630100" y="6405700"/>
            <a:ext cx="261600" cy="0"/>
          </a:xfrm>
          <a:prstGeom prst="straightConnector1">
            <a:avLst/>
          </a:prstGeom>
          <a:noFill/>
          <a:ln w="19050" cap="flat" cmpd="sng">
            <a:solidFill>
              <a:srgbClr val="000000"/>
            </a:solidFill>
            <a:prstDash val="solid"/>
            <a:round/>
            <a:headEnd type="none" w="med" len="med"/>
            <a:tailEnd type="triangle" w="med" len="med"/>
          </a:ln>
        </p:spPr>
      </p:cxnSp>
      <p:cxnSp>
        <p:nvCxnSpPr>
          <p:cNvPr id="269" name="Shape 269"/>
          <p:cNvCxnSpPr/>
          <p:nvPr/>
        </p:nvCxnSpPr>
        <p:spPr>
          <a:xfrm rot="10800000">
            <a:off x="1639025" y="5967467"/>
            <a:ext cx="0" cy="450800"/>
          </a:xfrm>
          <a:prstGeom prst="straightConnector1">
            <a:avLst/>
          </a:prstGeom>
          <a:noFill/>
          <a:ln w="19050" cap="flat" cmpd="sng">
            <a:solidFill>
              <a:srgbClr val="000000"/>
            </a:solidFill>
            <a:prstDash val="solid"/>
            <a:round/>
            <a:headEnd type="none" w="med" len="med"/>
            <a:tailEnd type="none" w="med" len="med"/>
          </a:ln>
        </p:spPr>
      </p:cxnSp>
      <p:cxnSp>
        <p:nvCxnSpPr>
          <p:cNvPr id="270" name="Shape 270"/>
          <p:cNvCxnSpPr/>
          <p:nvPr/>
        </p:nvCxnSpPr>
        <p:spPr>
          <a:xfrm rot="10800000">
            <a:off x="4109275" y="3822300"/>
            <a:ext cx="0" cy="710400"/>
          </a:xfrm>
          <a:prstGeom prst="straightConnector1">
            <a:avLst/>
          </a:prstGeom>
          <a:noFill/>
          <a:ln w="19050" cap="flat" cmpd="sng">
            <a:solidFill>
              <a:srgbClr val="000000"/>
            </a:solidFill>
            <a:prstDash val="solid"/>
            <a:round/>
            <a:headEnd type="none" w="med" len="med"/>
            <a:tailEnd type="triangle" w="med" len="med"/>
          </a:ln>
        </p:spPr>
      </p:cxnSp>
      <p:cxnSp>
        <p:nvCxnSpPr>
          <p:cNvPr id="272" name="Shape 272"/>
          <p:cNvCxnSpPr/>
          <p:nvPr/>
        </p:nvCxnSpPr>
        <p:spPr>
          <a:xfrm rot="10800000">
            <a:off x="5309200" y="3822300"/>
            <a:ext cx="0" cy="710400"/>
          </a:xfrm>
          <a:prstGeom prst="straightConnector1">
            <a:avLst/>
          </a:prstGeom>
          <a:noFill/>
          <a:ln w="19050" cap="flat" cmpd="sng">
            <a:solidFill>
              <a:srgbClr val="000000"/>
            </a:solidFill>
            <a:prstDash val="solid"/>
            <a:round/>
            <a:headEnd type="none" w="med" len="med"/>
            <a:tailEnd type="triangle" w="med" len="med"/>
          </a:ln>
        </p:spPr>
      </p:cxnSp>
      <p:sp>
        <p:nvSpPr>
          <p:cNvPr id="273" name="Shape 273"/>
          <p:cNvSpPr txBox="1"/>
          <p:nvPr/>
        </p:nvSpPr>
        <p:spPr>
          <a:xfrm>
            <a:off x="7485000" y="2678566"/>
            <a:ext cx="1624800" cy="2942305"/>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Click on any column header to sort. Hover over the column names for more details about how values are calculated.</a:t>
            </a:r>
            <a:endParaRPr dirty="0"/>
          </a:p>
        </p:txBody>
      </p:sp>
      <p:sp>
        <p:nvSpPr>
          <p:cNvPr id="20" name="Shape 405">
            <a:hlinkClick r:id="rId4"/>
          </p:cNvPr>
          <p:cNvSpPr txBox="1"/>
          <p:nvPr/>
        </p:nvSpPr>
        <p:spPr>
          <a:xfrm>
            <a:off x="76199" y="65264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883776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3" name="Picture 2">
            <a:extLst>
              <a:ext uri="{FF2B5EF4-FFF2-40B4-BE49-F238E27FC236}">
                <a16:creationId xmlns:a16="http://schemas.microsoft.com/office/drawing/2014/main" id="{D19F9DCA-2216-4DA6-9AD5-3A2B53BE5C1B}"/>
              </a:ext>
            </a:extLst>
          </p:cNvPr>
          <p:cNvPicPr>
            <a:picLocks noChangeAspect="1"/>
          </p:cNvPicPr>
          <p:nvPr/>
        </p:nvPicPr>
        <p:blipFill>
          <a:blip r:embed="rId3"/>
          <a:stretch>
            <a:fillRect/>
          </a:stretch>
        </p:blipFill>
        <p:spPr>
          <a:xfrm>
            <a:off x="2061851" y="1328949"/>
            <a:ext cx="6814446" cy="4853658"/>
          </a:xfrm>
          <a:prstGeom prst="rect">
            <a:avLst/>
          </a:prstGeom>
        </p:spPr>
      </p:pic>
      <p:sp>
        <p:nvSpPr>
          <p:cNvPr id="279" name="Shape 279"/>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Plots</a:t>
            </a:r>
            <a:endParaRPr dirty="0"/>
          </a:p>
        </p:txBody>
      </p:sp>
      <p:sp>
        <p:nvSpPr>
          <p:cNvPr id="280" name="Shape 280"/>
          <p:cNvSpPr txBox="1"/>
          <p:nvPr/>
        </p:nvSpPr>
        <p:spPr>
          <a:xfrm>
            <a:off x="3733800" y="152500"/>
            <a:ext cx="5263550" cy="1470800"/>
          </a:xfrm>
          <a:prstGeom prst="rect">
            <a:avLst/>
          </a:prstGeom>
          <a:solidFill>
            <a:srgbClr val="FFFFFF"/>
          </a:solidFill>
          <a:ln w="28575" cap="flat" cmpd="sng">
            <a:solidFill>
              <a:srgbClr val="0A7A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Depending on available data types for a given study, this tab allows for plots comparing copy number, gene expression, protein levels and DNA methylation of query genes, along with any available clinical attributes.</a:t>
            </a:r>
            <a:endParaRPr/>
          </a:p>
        </p:txBody>
      </p:sp>
      <p:sp>
        <p:nvSpPr>
          <p:cNvPr id="281" name="Shape 281"/>
          <p:cNvSpPr txBox="1"/>
          <p:nvPr/>
        </p:nvSpPr>
        <p:spPr>
          <a:xfrm>
            <a:off x="0" y="2058400"/>
            <a:ext cx="2020399" cy="356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Select a query gene</a:t>
            </a:r>
            <a:endParaRPr/>
          </a:p>
        </p:txBody>
      </p:sp>
      <p:cxnSp>
        <p:nvCxnSpPr>
          <p:cNvPr id="282" name="Shape 282"/>
          <p:cNvCxnSpPr>
            <a:cxnSpLocks/>
          </p:cNvCxnSpPr>
          <p:nvPr/>
        </p:nvCxnSpPr>
        <p:spPr>
          <a:xfrm>
            <a:off x="2020399" y="2246664"/>
            <a:ext cx="394376" cy="570677"/>
          </a:xfrm>
          <a:prstGeom prst="straightConnector1">
            <a:avLst/>
          </a:prstGeom>
          <a:noFill/>
          <a:ln w="19050" cap="flat" cmpd="sng">
            <a:solidFill>
              <a:srgbClr val="000000"/>
            </a:solidFill>
            <a:prstDash val="solid"/>
            <a:round/>
            <a:headEnd type="none" w="med" len="med"/>
            <a:tailEnd type="triangle" w="med" len="med"/>
          </a:ln>
        </p:spPr>
      </p:cxnSp>
      <p:sp>
        <p:nvSpPr>
          <p:cNvPr id="283" name="Shape 283"/>
          <p:cNvSpPr txBox="1"/>
          <p:nvPr/>
        </p:nvSpPr>
        <p:spPr>
          <a:xfrm>
            <a:off x="292994" y="1345250"/>
            <a:ext cx="2389500" cy="616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Choose genetic or clinical</a:t>
            </a:r>
            <a:endParaRPr dirty="0"/>
          </a:p>
        </p:txBody>
      </p:sp>
      <p:cxnSp>
        <p:nvCxnSpPr>
          <p:cNvPr id="284" name="Shape 284"/>
          <p:cNvCxnSpPr>
            <a:cxnSpLocks/>
          </p:cNvCxnSpPr>
          <p:nvPr/>
        </p:nvCxnSpPr>
        <p:spPr>
          <a:xfrm>
            <a:off x="2682494" y="1961650"/>
            <a:ext cx="826825" cy="188600"/>
          </a:xfrm>
          <a:prstGeom prst="straightConnector1">
            <a:avLst/>
          </a:prstGeom>
          <a:noFill/>
          <a:ln w="19050" cap="flat" cmpd="sng">
            <a:solidFill>
              <a:srgbClr val="000000"/>
            </a:solidFill>
            <a:prstDash val="solid"/>
            <a:round/>
            <a:headEnd type="none" w="med" len="med"/>
            <a:tailEnd type="triangle" w="med" len="med"/>
          </a:ln>
        </p:spPr>
      </p:cxnSp>
      <p:sp>
        <p:nvSpPr>
          <p:cNvPr id="285" name="Shape 285"/>
          <p:cNvSpPr txBox="1"/>
          <p:nvPr/>
        </p:nvSpPr>
        <p:spPr>
          <a:xfrm>
            <a:off x="228601" y="2448400"/>
            <a:ext cx="1989074" cy="582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Select data type and processing</a:t>
            </a:r>
            <a:endParaRPr dirty="0"/>
          </a:p>
        </p:txBody>
      </p:sp>
      <p:cxnSp>
        <p:nvCxnSpPr>
          <p:cNvPr id="286" name="Shape 286"/>
          <p:cNvCxnSpPr>
            <a:cxnSpLocks/>
          </p:cNvCxnSpPr>
          <p:nvPr/>
        </p:nvCxnSpPr>
        <p:spPr>
          <a:xfrm>
            <a:off x="2141741" y="2819063"/>
            <a:ext cx="469654" cy="434883"/>
          </a:xfrm>
          <a:prstGeom prst="straightConnector1">
            <a:avLst/>
          </a:prstGeom>
          <a:noFill/>
          <a:ln w="19050" cap="flat" cmpd="sng">
            <a:solidFill>
              <a:srgbClr val="000000"/>
            </a:solidFill>
            <a:prstDash val="solid"/>
            <a:round/>
            <a:headEnd type="none" w="med" len="med"/>
            <a:tailEnd type="triangle" w="med" len="med"/>
          </a:ln>
        </p:spPr>
      </p:cxnSp>
      <p:sp>
        <p:nvSpPr>
          <p:cNvPr id="287" name="Shape 287"/>
          <p:cNvSpPr txBox="1"/>
          <p:nvPr/>
        </p:nvSpPr>
        <p:spPr>
          <a:xfrm>
            <a:off x="65675" y="3137600"/>
            <a:ext cx="2220325" cy="582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Swap horizontal &amp; vertical axis</a:t>
            </a:r>
            <a:endParaRPr/>
          </a:p>
        </p:txBody>
      </p:sp>
      <p:cxnSp>
        <p:nvCxnSpPr>
          <p:cNvPr id="288" name="Shape 288"/>
          <p:cNvCxnSpPr>
            <a:cxnSpLocks/>
          </p:cNvCxnSpPr>
          <p:nvPr/>
        </p:nvCxnSpPr>
        <p:spPr>
          <a:xfrm>
            <a:off x="1979386" y="3581573"/>
            <a:ext cx="703108" cy="174205"/>
          </a:xfrm>
          <a:prstGeom prst="straightConnector1">
            <a:avLst/>
          </a:prstGeom>
          <a:noFill/>
          <a:ln w="19050" cap="flat" cmpd="sng">
            <a:solidFill>
              <a:srgbClr val="000000"/>
            </a:solidFill>
            <a:prstDash val="solid"/>
            <a:round/>
            <a:headEnd type="none" w="med" len="med"/>
            <a:tailEnd type="triangle" w="med" len="med"/>
          </a:ln>
        </p:spPr>
      </p:cxnSp>
      <p:sp>
        <p:nvSpPr>
          <p:cNvPr id="289" name="Shape 289"/>
          <p:cNvSpPr txBox="1"/>
          <p:nvPr/>
        </p:nvSpPr>
        <p:spPr>
          <a:xfrm>
            <a:off x="65675" y="3826800"/>
            <a:ext cx="1954900" cy="2040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If checked, vertical axis will automatically show the same gene as horizontal axis.</a:t>
            </a:r>
            <a:endParaRPr dirty="0"/>
          </a:p>
        </p:txBody>
      </p:sp>
      <p:cxnSp>
        <p:nvCxnSpPr>
          <p:cNvPr id="290" name="Shape 290"/>
          <p:cNvCxnSpPr/>
          <p:nvPr/>
        </p:nvCxnSpPr>
        <p:spPr>
          <a:xfrm>
            <a:off x="2020575" y="3887051"/>
            <a:ext cx="929700" cy="0"/>
          </a:xfrm>
          <a:prstGeom prst="straightConnector1">
            <a:avLst/>
          </a:prstGeom>
          <a:noFill/>
          <a:ln w="19050" cap="flat" cmpd="sng">
            <a:solidFill>
              <a:srgbClr val="000000"/>
            </a:solidFill>
            <a:prstDash val="solid"/>
            <a:round/>
            <a:headEnd type="none" w="med" len="med"/>
            <a:tailEnd type="triangle" w="med" len="med"/>
          </a:ln>
        </p:spPr>
      </p:cxnSp>
      <p:sp>
        <p:nvSpPr>
          <p:cNvPr id="291" name="Shape 291"/>
          <p:cNvSpPr txBox="1"/>
          <p:nvPr/>
        </p:nvSpPr>
        <p:spPr>
          <a:xfrm>
            <a:off x="7704400" y="2236800"/>
            <a:ext cx="1161600" cy="2182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Each dot is a sample, color-coded by mutation status.</a:t>
            </a:r>
            <a:endParaRPr dirty="0"/>
          </a:p>
        </p:txBody>
      </p:sp>
      <p:sp>
        <p:nvSpPr>
          <p:cNvPr id="17" name="Shape 405">
            <a:hlinkClick r:id="rId4"/>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481535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Shape 336"/>
          <p:cNvPicPr preferRelativeResize="0"/>
          <p:nvPr/>
        </p:nvPicPr>
        <p:blipFill rotWithShape="1">
          <a:blip r:embed="rId3">
            <a:alphaModFix/>
          </a:blip>
          <a:srcRect b="26991"/>
          <a:stretch/>
        </p:blipFill>
        <p:spPr>
          <a:xfrm>
            <a:off x="1202476" y="976734"/>
            <a:ext cx="7472125" cy="4912437"/>
          </a:xfrm>
          <a:prstGeom prst="rect">
            <a:avLst/>
          </a:prstGeom>
          <a:noFill/>
          <a:ln>
            <a:noFill/>
          </a:ln>
        </p:spPr>
      </p:pic>
      <p:sp>
        <p:nvSpPr>
          <p:cNvPr id="338" name="Shape 338"/>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Mutations</a:t>
            </a:r>
            <a:endParaRPr/>
          </a:p>
        </p:txBody>
      </p:sp>
      <p:cxnSp>
        <p:nvCxnSpPr>
          <p:cNvPr id="339" name="Shape 339"/>
          <p:cNvCxnSpPr>
            <a:stCxn id="340" idx="1"/>
          </p:cNvCxnSpPr>
          <p:nvPr/>
        </p:nvCxnSpPr>
        <p:spPr>
          <a:xfrm flipH="1">
            <a:off x="3947288" y="1855500"/>
            <a:ext cx="510300" cy="799900"/>
          </a:xfrm>
          <a:prstGeom prst="straightConnector1">
            <a:avLst/>
          </a:prstGeom>
          <a:noFill/>
          <a:ln w="19050" cap="flat" cmpd="sng">
            <a:solidFill>
              <a:srgbClr val="000000"/>
            </a:solidFill>
            <a:prstDash val="solid"/>
            <a:round/>
            <a:headEnd type="none" w="med" len="med"/>
            <a:tailEnd type="triangle" w="med" len="med"/>
          </a:ln>
        </p:spPr>
      </p:cxnSp>
      <p:cxnSp>
        <p:nvCxnSpPr>
          <p:cNvPr id="341" name="Shape 341"/>
          <p:cNvCxnSpPr>
            <a:stCxn id="340" idx="1"/>
          </p:cNvCxnSpPr>
          <p:nvPr/>
        </p:nvCxnSpPr>
        <p:spPr>
          <a:xfrm flipH="1">
            <a:off x="2962088" y="1855500"/>
            <a:ext cx="1495500" cy="1197500"/>
          </a:xfrm>
          <a:prstGeom prst="straightConnector1">
            <a:avLst/>
          </a:prstGeom>
          <a:noFill/>
          <a:ln w="19050" cap="flat" cmpd="sng">
            <a:solidFill>
              <a:srgbClr val="000000"/>
            </a:solidFill>
            <a:prstDash val="solid"/>
            <a:round/>
            <a:headEnd type="none" w="med" len="med"/>
            <a:tailEnd type="triangle" w="med" len="med"/>
          </a:ln>
        </p:spPr>
      </p:cxnSp>
      <p:sp>
        <p:nvSpPr>
          <p:cNvPr id="340" name="Shape 340"/>
          <p:cNvSpPr txBox="1"/>
          <p:nvPr/>
        </p:nvSpPr>
        <p:spPr>
          <a:xfrm>
            <a:off x="4457588" y="1143000"/>
            <a:ext cx="4457812" cy="1425000"/>
          </a:xfrm>
          <a:prstGeom prst="rect">
            <a:avLst/>
          </a:prstGeom>
          <a:solidFill>
            <a:srgbClr val="FFFFFF"/>
          </a:solidFill>
          <a:ln w="28575" cap="flat" cmpd="sng">
            <a:solidFill>
              <a:srgbClr val="007B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Hotspots for EGFR mutation in glioma? Lolliplot shows G598V is the most common alteration. The Furin-like domain also appears to be frequently mutated.</a:t>
            </a:r>
            <a:endParaRPr dirty="0"/>
          </a:p>
        </p:txBody>
      </p:sp>
      <p:sp>
        <p:nvSpPr>
          <p:cNvPr id="12" name="Shape 405">
            <a:hlinkClick r:id="rId4"/>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226935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74DBC2-76E7-43D2-B394-0BBECEFFCE0D}"/>
              </a:ext>
            </a:extLst>
          </p:cNvPr>
          <p:cNvPicPr>
            <a:picLocks noGrp="1" noChangeAspect="1"/>
          </p:cNvPicPr>
          <p:nvPr>
            <p:ph idx="1"/>
          </p:nvPr>
        </p:nvPicPr>
        <p:blipFill>
          <a:blip r:embed="rId2"/>
          <a:stretch>
            <a:fillRect/>
          </a:stretch>
        </p:blipFill>
        <p:spPr>
          <a:xfrm>
            <a:off x="631825" y="733168"/>
            <a:ext cx="8421688" cy="5121562"/>
          </a:xfrm>
          <a:noFill/>
        </p:spPr>
      </p:pic>
      <p:sp>
        <p:nvSpPr>
          <p:cNvPr id="4" name="Slide Number Placeholder 3">
            <a:extLst>
              <a:ext uri="{FF2B5EF4-FFF2-40B4-BE49-F238E27FC236}">
                <a16:creationId xmlns:a16="http://schemas.microsoft.com/office/drawing/2014/main" id="{932CEA80-C434-4E9A-8F92-69992CAC2A8C}"/>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7</a:t>
            </a:fld>
            <a:endParaRPr lang="en-US"/>
          </a:p>
        </p:txBody>
      </p:sp>
      <p:sp>
        <p:nvSpPr>
          <p:cNvPr id="7" name="Title 1">
            <a:extLst>
              <a:ext uri="{FF2B5EF4-FFF2-40B4-BE49-F238E27FC236}">
                <a16:creationId xmlns:a16="http://schemas.microsoft.com/office/drawing/2014/main" id="{5F393695-8682-4F84-852E-83EE2BC89A07}"/>
              </a:ext>
            </a:extLst>
          </p:cNvPr>
          <p:cNvSpPr>
            <a:spLocks noGrp="1"/>
          </p:cNvSpPr>
          <p:nvPr>
            <p:ph type="title"/>
          </p:nvPr>
        </p:nvSpPr>
        <p:spPr>
          <a:xfrm>
            <a:off x="659384" y="182715"/>
            <a:ext cx="7825232" cy="584886"/>
          </a:xfrm>
        </p:spPr>
        <p:txBody>
          <a:bodyPr/>
          <a:lstStyle/>
          <a:p>
            <a:r>
              <a:rPr lang="en-US" dirty="0"/>
              <a:t>Gene Cards</a:t>
            </a:r>
          </a:p>
        </p:txBody>
      </p:sp>
    </p:spTree>
    <p:extLst>
      <p:ext uri="{BB962C8B-B14F-4D97-AF65-F5344CB8AC3E}">
        <p14:creationId xmlns:p14="http://schemas.microsoft.com/office/powerpoint/2010/main" val="3750226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 name="Picture 2">
            <a:extLst>
              <a:ext uri="{FF2B5EF4-FFF2-40B4-BE49-F238E27FC236}">
                <a16:creationId xmlns:a16="http://schemas.microsoft.com/office/drawing/2014/main" id="{B8DD1CE2-D7AF-40F2-9C6B-AAA6A8441AC7}"/>
              </a:ext>
            </a:extLst>
          </p:cNvPr>
          <p:cNvPicPr>
            <a:picLocks noChangeAspect="1"/>
          </p:cNvPicPr>
          <p:nvPr/>
        </p:nvPicPr>
        <p:blipFill>
          <a:blip r:embed="rId3"/>
          <a:stretch>
            <a:fillRect/>
          </a:stretch>
        </p:blipFill>
        <p:spPr>
          <a:xfrm>
            <a:off x="82727" y="1059041"/>
            <a:ext cx="8749573" cy="4344501"/>
          </a:xfrm>
          <a:prstGeom prst="rect">
            <a:avLst/>
          </a:prstGeom>
        </p:spPr>
      </p:pic>
      <p:sp>
        <p:nvSpPr>
          <p:cNvPr id="324" name="Shape 324"/>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Mutations</a:t>
            </a:r>
            <a:endParaRPr/>
          </a:p>
        </p:txBody>
      </p:sp>
      <p:sp>
        <p:nvSpPr>
          <p:cNvPr id="325" name="Shape 325"/>
          <p:cNvSpPr txBox="1"/>
          <p:nvPr/>
        </p:nvSpPr>
        <p:spPr>
          <a:xfrm>
            <a:off x="170329" y="3807437"/>
            <a:ext cx="5668980" cy="187658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dirty="0"/>
              <a:t>Mutations are drawn as lollipops along the domain structure of the gene. The height of the lollipop reflects how many times that mutation was detected. This plot will update based on any filters applied to the table below. </a:t>
            </a:r>
            <a:r>
              <a:rPr lang="en" dirty="0">
                <a:solidFill>
                  <a:schemeClr val="dk1"/>
                </a:solidFill>
              </a:rPr>
              <a:t>Hover over any lollipop for additional details.</a:t>
            </a:r>
            <a:endParaRPr dirty="0"/>
          </a:p>
        </p:txBody>
      </p:sp>
      <p:cxnSp>
        <p:nvCxnSpPr>
          <p:cNvPr id="326" name="Shape 326"/>
          <p:cNvCxnSpPr/>
          <p:nvPr/>
        </p:nvCxnSpPr>
        <p:spPr>
          <a:xfrm rot="10800000">
            <a:off x="3765945" y="3149436"/>
            <a:ext cx="0" cy="658000"/>
          </a:xfrm>
          <a:prstGeom prst="straightConnector1">
            <a:avLst/>
          </a:prstGeom>
          <a:noFill/>
          <a:ln w="19050" cap="flat" cmpd="sng">
            <a:solidFill>
              <a:srgbClr val="000000"/>
            </a:solidFill>
            <a:prstDash val="solid"/>
            <a:round/>
            <a:headEnd type="none" w="med" len="med"/>
            <a:tailEnd type="triangle" w="med" len="med"/>
          </a:ln>
        </p:spPr>
      </p:cxnSp>
      <p:sp>
        <p:nvSpPr>
          <p:cNvPr id="328" name="Shape 328"/>
          <p:cNvSpPr txBox="1"/>
          <p:nvPr/>
        </p:nvSpPr>
        <p:spPr>
          <a:xfrm>
            <a:off x="6520139" y="152500"/>
            <a:ext cx="1220400" cy="1239049"/>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Download figure as SVF or PDF</a:t>
            </a:r>
            <a:endParaRPr dirty="0"/>
          </a:p>
        </p:txBody>
      </p:sp>
      <p:cxnSp>
        <p:nvCxnSpPr>
          <p:cNvPr id="329" name="Shape 329"/>
          <p:cNvCxnSpPr>
            <a:cxnSpLocks/>
          </p:cNvCxnSpPr>
          <p:nvPr/>
        </p:nvCxnSpPr>
        <p:spPr>
          <a:xfrm flipH="1">
            <a:off x="6438899" y="1388612"/>
            <a:ext cx="380322" cy="185489"/>
          </a:xfrm>
          <a:prstGeom prst="straightConnector1">
            <a:avLst/>
          </a:prstGeom>
          <a:noFill/>
          <a:ln w="19050" cap="flat" cmpd="sng">
            <a:solidFill>
              <a:srgbClr val="000000"/>
            </a:solidFill>
            <a:prstDash val="solid"/>
            <a:round/>
            <a:headEnd type="none" w="med" len="med"/>
            <a:tailEnd type="triangle" w="med" len="med"/>
          </a:ln>
        </p:spPr>
      </p:cxnSp>
      <p:sp>
        <p:nvSpPr>
          <p:cNvPr id="330" name="Shape 330"/>
          <p:cNvSpPr txBox="1"/>
          <p:nvPr/>
        </p:nvSpPr>
        <p:spPr>
          <a:xfrm>
            <a:off x="3300631" y="1388612"/>
            <a:ext cx="2029250" cy="454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Adjust y-axis</a:t>
            </a:r>
            <a:endParaRPr dirty="0"/>
          </a:p>
        </p:txBody>
      </p:sp>
      <p:cxnSp>
        <p:nvCxnSpPr>
          <p:cNvPr id="331" name="Shape 331"/>
          <p:cNvCxnSpPr>
            <a:cxnSpLocks/>
          </p:cNvCxnSpPr>
          <p:nvPr/>
        </p:nvCxnSpPr>
        <p:spPr>
          <a:xfrm flipH="1">
            <a:off x="2040841" y="1574101"/>
            <a:ext cx="1180154" cy="268511"/>
          </a:xfrm>
          <a:prstGeom prst="straightConnector1">
            <a:avLst/>
          </a:prstGeom>
          <a:noFill/>
          <a:ln w="19050" cap="flat" cmpd="sng">
            <a:solidFill>
              <a:srgbClr val="000000"/>
            </a:solidFill>
            <a:prstDash val="solid"/>
            <a:round/>
            <a:headEnd type="none" w="med" len="med"/>
            <a:tailEnd type="triangle" w="med" len="med"/>
          </a:ln>
        </p:spPr>
      </p:cxnSp>
      <p:sp>
        <p:nvSpPr>
          <p:cNvPr id="11" name="Shape 405">
            <a:hlinkClick r:id="rId4"/>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1475785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Shape 346"/>
          <p:cNvPicPr preferRelativeResize="0"/>
          <p:nvPr/>
        </p:nvPicPr>
        <p:blipFill rotWithShape="1">
          <a:blip r:embed="rId3">
            <a:alphaModFix/>
          </a:blip>
          <a:srcRect b="24179"/>
          <a:stretch/>
        </p:blipFill>
        <p:spPr>
          <a:xfrm>
            <a:off x="1079150" y="980763"/>
            <a:ext cx="6985726" cy="5877235"/>
          </a:xfrm>
          <a:prstGeom prst="rect">
            <a:avLst/>
          </a:prstGeom>
          <a:noFill/>
          <a:ln>
            <a:noFill/>
          </a:ln>
        </p:spPr>
      </p:pic>
      <p:sp>
        <p:nvSpPr>
          <p:cNvPr id="347" name="Shape 347"/>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Mutations</a:t>
            </a:r>
            <a:endParaRPr/>
          </a:p>
        </p:txBody>
      </p:sp>
      <p:cxnSp>
        <p:nvCxnSpPr>
          <p:cNvPr id="348" name="Shape 348"/>
          <p:cNvCxnSpPr/>
          <p:nvPr/>
        </p:nvCxnSpPr>
        <p:spPr>
          <a:xfrm>
            <a:off x="3910200" y="4696033"/>
            <a:ext cx="221400" cy="0"/>
          </a:xfrm>
          <a:prstGeom prst="straightConnector1">
            <a:avLst/>
          </a:prstGeom>
          <a:noFill/>
          <a:ln w="19050" cap="flat" cmpd="sng">
            <a:solidFill>
              <a:srgbClr val="000000"/>
            </a:solidFill>
            <a:prstDash val="solid"/>
            <a:round/>
            <a:headEnd type="none" w="med" len="med"/>
            <a:tailEnd type="triangle" w="med" len="med"/>
          </a:ln>
        </p:spPr>
      </p:cxnSp>
      <p:cxnSp>
        <p:nvCxnSpPr>
          <p:cNvPr id="350" name="Shape 350"/>
          <p:cNvCxnSpPr/>
          <p:nvPr/>
        </p:nvCxnSpPr>
        <p:spPr>
          <a:xfrm rot="10800000">
            <a:off x="4515700" y="4780100"/>
            <a:ext cx="0" cy="698800"/>
          </a:xfrm>
          <a:prstGeom prst="straightConnector1">
            <a:avLst/>
          </a:prstGeom>
          <a:noFill/>
          <a:ln w="19050" cap="flat" cmpd="sng">
            <a:solidFill>
              <a:srgbClr val="000000"/>
            </a:solidFill>
            <a:prstDash val="solid"/>
            <a:round/>
            <a:headEnd type="none" w="med" len="med"/>
            <a:tailEnd type="triangle" w="med" len="med"/>
          </a:ln>
        </p:spPr>
      </p:cxnSp>
      <p:cxnSp>
        <p:nvCxnSpPr>
          <p:cNvPr id="351" name="Shape 351"/>
          <p:cNvCxnSpPr/>
          <p:nvPr/>
        </p:nvCxnSpPr>
        <p:spPr>
          <a:xfrm rot="10800000">
            <a:off x="4703025" y="4696033"/>
            <a:ext cx="222600" cy="0"/>
          </a:xfrm>
          <a:prstGeom prst="straightConnector1">
            <a:avLst/>
          </a:prstGeom>
          <a:noFill/>
          <a:ln w="19050" cap="flat" cmpd="sng">
            <a:solidFill>
              <a:srgbClr val="000000"/>
            </a:solidFill>
            <a:prstDash val="solid"/>
            <a:round/>
            <a:headEnd type="none" w="med" len="med"/>
            <a:tailEnd type="triangle" w="med" len="med"/>
          </a:ln>
        </p:spPr>
      </p:cxnSp>
      <p:sp>
        <p:nvSpPr>
          <p:cNvPr id="352" name="Shape 352"/>
          <p:cNvSpPr txBox="1"/>
          <p:nvPr/>
        </p:nvSpPr>
        <p:spPr>
          <a:xfrm>
            <a:off x="152400" y="3501433"/>
            <a:ext cx="3752725" cy="1274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This mutation is in </a:t>
            </a:r>
            <a:r>
              <a:rPr lang="en" u="sng">
                <a:solidFill>
                  <a:schemeClr val="hlink"/>
                </a:solidFill>
                <a:hlinkClick r:id="rId4"/>
              </a:rPr>
              <a:t>OncoKB</a:t>
            </a:r>
            <a:r>
              <a:rPr lang="en"/>
              <a:t> as a Level 3 variant. Hover over this symbol to see additional information, including that this is a known oncogenic mutation.</a:t>
            </a:r>
            <a:endParaRPr/>
          </a:p>
        </p:txBody>
      </p:sp>
      <p:sp>
        <p:nvSpPr>
          <p:cNvPr id="353" name="Shape 353"/>
          <p:cNvSpPr txBox="1"/>
          <p:nvPr/>
        </p:nvSpPr>
        <p:spPr>
          <a:xfrm>
            <a:off x="4501900" y="5477367"/>
            <a:ext cx="2813300" cy="866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This mutation is in</a:t>
            </a:r>
            <a:endParaRPr/>
          </a:p>
          <a:p>
            <a:pPr marL="0" lvl="0" indent="0" algn="ctr" rtl="0">
              <a:spcBef>
                <a:spcPts val="0"/>
              </a:spcBef>
              <a:spcAft>
                <a:spcPts val="0"/>
              </a:spcAft>
              <a:buNone/>
            </a:pPr>
            <a:r>
              <a:rPr lang="en" u="sng">
                <a:solidFill>
                  <a:schemeClr val="hlink"/>
                </a:solidFill>
                <a:hlinkClick r:id="rId5"/>
              </a:rPr>
              <a:t>My Cancer Genome</a:t>
            </a:r>
            <a:r>
              <a:rPr lang="en"/>
              <a:t>.</a:t>
            </a:r>
            <a:endParaRPr/>
          </a:p>
        </p:txBody>
      </p:sp>
      <p:sp>
        <p:nvSpPr>
          <p:cNvPr id="354" name="Shape 354"/>
          <p:cNvSpPr txBox="1"/>
          <p:nvPr/>
        </p:nvSpPr>
        <p:spPr>
          <a:xfrm>
            <a:off x="4201882" y="687905"/>
            <a:ext cx="4270576" cy="22460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     This mutation is a </a:t>
            </a:r>
            <a:r>
              <a:rPr lang="en" u="sng" dirty="0">
                <a:solidFill>
                  <a:schemeClr val="hlink"/>
                </a:solidFill>
                <a:hlinkClick r:id="rId6"/>
              </a:rPr>
              <a:t>recurrent hotspot</a:t>
            </a:r>
            <a:r>
              <a:rPr lang="en" dirty="0"/>
              <a:t> based on a </a:t>
            </a:r>
            <a:r>
              <a:rPr lang="en" u="sng" dirty="0">
                <a:solidFill>
                  <a:schemeClr val="hlink"/>
                </a:solidFill>
                <a:hlinkClick r:id="rId7"/>
              </a:rPr>
              <a:t>statistical analysis of mutation frequency</a:t>
            </a:r>
            <a:r>
              <a:rPr lang="en" dirty="0"/>
              <a:t>.</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You may also see this symbol       which means the mutation is a </a:t>
            </a:r>
            <a:r>
              <a:rPr lang="en" u="sng" dirty="0">
                <a:solidFill>
                  <a:schemeClr val="hlink"/>
                </a:solidFill>
                <a:hlinkClick r:id="rId8"/>
              </a:rPr>
              <a:t>recurrent hotspot</a:t>
            </a:r>
            <a:r>
              <a:rPr lang="en" dirty="0"/>
              <a:t> based on a </a:t>
            </a:r>
            <a:r>
              <a:rPr lang="en" u="sng" dirty="0">
                <a:solidFill>
                  <a:schemeClr val="hlink"/>
                </a:solidFill>
                <a:hlinkClick r:id="rId9"/>
              </a:rPr>
              <a:t>statistical analysis of 3D protein conformation</a:t>
            </a:r>
            <a:r>
              <a:rPr lang="en" dirty="0"/>
              <a:t>.</a:t>
            </a:r>
            <a:endParaRPr dirty="0"/>
          </a:p>
        </p:txBody>
      </p:sp>
      <p:pic>
        <p:nvPicPr>
          <p:cNvPr id="355" name="Shape 355"/>
          <p:cNvPicPr preferRelativeResize="0"/>
          <p:nvPr/>
        </p:nvPicPr>
        <p:blipFill rotWithShape="1">
          <a:blip r:embed="rId10">
            <a:alphaModFix/>
          </a:blip>
          <a:srcRect l="55311" r="23848" b="21813"/>
          <a:stretch/>
        </p:blipFill>
        <p:spPr>
          <a:xfrm>
            <a:off x="4614076" y="5584700"/>
            <a:ext cx="258043" cy="330067"/>
          </a:xfrm>
          <a:prstGeom prst="rect">
            <a:avLst/>
          </a:prstGeom>
          <a:noFill/>
          <a:ln>
            <a:noFill/>
          </a:ln>
        </p:spPr>
      </p:pic>
      <p:sp>
        <p:nvSpPr>
          <p:cNvPr id="356" name="Shape 356"/>
          <p:cNvSpPr txBox="1"/>
          <p:nvPr/>
        </p:nvSpPr>
        <p:spPr>
          <a:xfrm>
            <a:off x="1572825" y="5477366"/>
            <a:ext cx="2841600" cy="11520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        This mutation is annotated in </a:t>
            </a:r>
            <a:r>
              <a:rPr lang="en" u="sng">
                <a:solidFill>
                  <a:schemeClr val="hlink"/>
                </a:solidFill>
                <a:hlinkClick r:id="rId11"/>
              </a:rPr>
              <a:t>CIViC</a:t>
            </a:r>
            <a:r>
              <a:rPr lang="en"/>
              <a:t>. Hover over this symbol for additional information.</a:t>
            </a:r>
            <a:endParaRPr/>
          </a:p>
        </p:txBody>
      </p:sp>
      <p:cxnSp>
        <p:nvCxnSpPr>
          <p:cNvPr id="357" name="Shape 357"/>
          <p:cNvCxnSpPr/>
          <p:nvPr/>
        </p:nvCxnSpPr>
        <p:spPr>
          <a:xfrm rot="10800000">
            <a:off x="4391800" y="4780100"/>
            <a:ext cx="0" cy="698800"/>
          </a:xfrm>
          <a:prstGeom prst="straightConnector1">
            <a:avLst/>
          </a:prstGeom>
          <a:noFill/>
          <a:ln w="19050" cap="flat" cmpd="sng">
            <a:solidFill>
              <a:srgbClr val="000000"/>
            </a:solidFill>
            <a:prstDash val="solid"/>
            <a:round/>
            <a:headEnd type="none" w="med" len="med"/>
            <a:tailEnd type="triangle" w="med" len="med"/>
          </a:ln>
        </p:spPr>
      </p:cxnSp>
      <p:pic>
        <p:nvPicPr>
          <p:cNvPr id="358" name="Shape 358"/>
          <p:cNvPicPr preferRelativeResize="0"/>
          <p:nvPr/>
        </p:nvPicPr>
        <p:blipFill>
          <a:blip r:embed="rId12">
            <a:alphaModFix/>
          </a:blip>
          <a:stretch>
            <a:fillRect/>
          </a:stretch>
        </p:blipFill>
        <p:spPr>
          <a:xfrm>
            <a:off x="4559821" y="301098"/>
            <a:ext cx="183276" cy="330067"/>
          </a:xfrm>
          <a:prstGeom prst="rect">
            <a:avLst/>
          </a:prstGeom>
          <a:noFill/>
          <a:ln>
            <a:noFill/>
          </a:ln>
        </p:spPr>
      </p:pic>
      <p:pic>
        <p:nvPicPr>
          <p:cNvPr id="359" name="Shape 359"/>
          <p:cNvPicPr preferRelativeResize="0"/>
          <p:nvPr/>
        </p:nvPicPr>
        <p:blipFill rotWithShape="1">
          <a:blip r:embed="rId10">
            <a:alphaModFix/>
          </a:blip>
          <a:srcRect l="29394" r="49765" b="17307"/>
          <a:stretch/>
        </p:blipFill>
        <p:spPr>
          <a:xfrm>
            <a:off x="1888300" y="5508567"/>
            <a:ext cx="222600" cy="301148"/>
          </a:xfrm>
          <a:prstGeom prst="rect">
            <a:avLst/>
          </a:prstGeom>
          <a:noFill/>
          <a:ln>
            <a:noFill/>
          </a:ln>
        </p:spPr>
      </p:pic>
      <p:pic>
        <p:nvPicPr>
          <p:cNvPr id="361" name="Shape 361"/>
          <p:cNvPicPr preferRelativeResize="0"/>
          <p:nvPr/>
        </p:nvPicPr>
        <p:blipFill rotWithShape="1">
          <a:blip r:embed="rId10">
            <a:alphaModFix/>
          </a:blip>
          <a:srcRect r="72262"/>
          <a:stretch/>
        </p:blipFill>
        <p:spPr>
          <a:xfrm>
            <a:off x="321871" y="3470283"/>
            <a:ext cx="283929" cy="349004"/>
          </a:xfrm>
          <a:prstGeom prst="rect">
            <a:avLst/>
          </a:prstGeom>
          <a:noFill/>
          <a:ln>
            <a:noFill/>
          </a:ln>
        </p:spPr>
      </p:pic>
      <p:sp>
        <p:nvSpPr>
          <p:cNvPr id="18" name="Shape 405">
            <a:hlinkClick r:id="rId13"/>
          </p:cNvPr>
          <p:cNvSpPr txBox="1"/>
          <p:nvPr/>
        </p:nvSpPr>
        <p:spPr>
          <a:xfrm>
            <a:off x="5239265" y="424297"/>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2911292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p:cNvPicPr preferRelativeResize="0"/>
          <p:nvPr/>
        </p:nvPicPr>
        <p:blipFill>
          <a:blip r:embed="rId3">
            <a:alphaModFix/>
          </a:blip>
          <a:stretch>
            <a:fillRect/>
          </a:stretch>
        </p:blipFill>
        <p:spPr>
          <a:xfrm>
            <a:off x="1395574" y="1190100"/>
            <a:ext cx="5201934" cy="5505199"/>
          </a:xfrm>
          <a:prstGeom prst="rect">
            <a:avLst/>
          </a:prstGeom>
          <a:noFill/>
          <a:ln>
            <a:noFill/>
          </a:ln>
        </p:spPr>
      </p:pic>
      <p:sp>
        <p:nvSpPr>
          <p:cNvPr id="368" name="Shape 368"/>
          <p:cNvSpPr txBox="1">
            <a:spLocks noGrp="1"/>
          </p:cNvSpPr>
          <p:nvPr>
            <p:ph type="title"/>
          </p:nvPr>
        </p:nvSpPr>
        <p:spPr>
          <a:xfrm>
            <a:off x="1862275" y="228503"/>
            <a:ext cx="4260300" cy="76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Co-Expression</a:t>
            </a:r>
            <a:endParaRPr dirty="0"/>
          </a:p>
        </p:txBody>
      </p:sp>
      <p:sp>
        <p:nvSpPr>
          <p:cNvPr id="369" name="Shape 369"/>
          <p:cNvSpPr txBox="1"/>
          <p:nvPr/>
        </p:nvSpPr>
        <p:spPr>
          <a:xfrm>
            <a:off x="4176612" y="691765"/>
            <a:ext cx="3891925" cy="1596700"/>
          </a:xfrm>
          <a:prstGeom prst="rect">
            <a:avLst/>
          </a:prstGeom>
          <a:solidFill>
            <a:srgbClr val="FFFFFF"/>
          </a:solidFill>
          <a:ln w="28575" cap="flat" cmpd="sng">
            <a:solidFill>
              <a:srgbClr val="0A7A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Compares mRNA/protein level expression of your query genes against all other genes. Only genes with Pearson and Spearman correlations &gt;0.3 or &lt;-0.3 are shown.</a:t>
            </a:r>
            <a:endParaRPr dirty="0"/>
          </a:p>
        </p:txBody>
      </p:sp>
      <p:sp>
        <p:nvSpPr>
          <p:cNvPr id="370" name="Shape 370"/>
          <p:cNvSpPr txBox="1"/>
          <p:nvPr/>
        </p:nvSpPr>
        <p:spPr>
          <a:xfrm>
            <a:off x="78200" y="76200"/>
            <a:ext cx="1426200" cy="1706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Select from available data types</a:t>
            </a:r>
            <a:endParaRPr dirty="0"/>
          </a:p>
        </p:txBody>
      </p:sp>
      <p:cxnSp>
        <p:nvCxnSpPr>
          <p:cNvPr id="371" name="Shape 371"/>
          <p:cNvCxnSpPr/>
          <p:nvPr/>
        </p:nvCxnSpPr>
        <p:spPr>
          <a:xfrm>
            <a:off x="1183100" y="1623300"/>
            <a:ext cx="321300" cy="0"/>
          </a:xfrm>
          <a:prstGeom prst="straightConnector1">
            <a:avLst/>
          </a:prstGeom>
          <a:noFill/>
          <a:ln w="19050" cap="flat" cmpd="sng">
            <a:solidFill>
              <a:srgbClr val="000000"/>
            </a:solidFill>
            <a:prstDash val="solid"/>
            <a:round/>
            <a:headEnd type="none" w="med" len="med"/>
            <a:tailEnd type="triangle" w="med" len="med"/>
          </a:ln>
        </p:spPr>
      </p:cxnSp>
      <p:sp>
        <p:nvSpPr>
          <p:cNvPr id="372" name="Shape 372"/>
          <p:cNvSpPr txBox="1"/>
          <p:nvPr/>
        </p:nvSpPr>
        <p:spPr>
          <a:xfrm>
            <a:off x="78200" y="3386366"/>
            <a:ext cx="1317374" cy="1947634"/>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Click on a gene name to see correlation plot</a:t>
            </a:r>
            <a:endParaRPr dirty="0"/>
          </a:p>
        </p:txBody>
      </p:sp>
      <p:cxnSp>
        <p:nvCxnSpPr>
          <p:cNvPr id="373" name="Shape 373"/>
          <p:cNvCxnSpPr/>
          <p:nvPr/>
        </p:nvCxnSpPr>
        <p:spPr>
          <a:xfrm rot="10800000" flipH="1">
            <a:off x="1252875" y="2751367"/>
            <a:ext cx="350400" cy="636800"/>
          </a:xfrm>
          <a:prstGeom prst="straightConnector1">
            <a:avLst/>
          </a:prstGeom>
          <a:noFill/>
          <a:ln w="19050" cap="flat" cmpd="sng">
            <a:solidFill>
              <a:srgbClr val="000000"/>
            </a:solidFill>
            <a:prstDash val="solid"/>
            <a:round/>
            <a:headEnd type="none" w="med" len="med"/>
            <a:tailEnd type="triangle" w="med" len="med"/>
          </a:ln>
        </p:spPr>
      </p:cxnSp>
      <p:sp>
        <p:nvSpPr>
          <p:cNvPr id="374" name="Shape 374"/>
          <p:cNvSpPr txBox="1"/>
          <p:nvPr/>
        </p:nvSpPr>
        <p:spPr>
          <a:xfrm>
            <a:off x="6502813" y="2620226"/>
            <a:ext cx="2570400" cy="157077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Check boxes to color-code sample dots by mutation status or change x- or y-axis to log scale</a:t>
            </a:r>
            <a:endParaRPr dirty="0"/>
          </a:p>
        </p:txBody>
      </p:sp>
      <p:cxnSp>
        <p:nvCxnSpPr>
          <p:cNvPr id="375" name="Shape 375"/>
          <p:cNvCxnSpPr/>
          <p:nvPr/>
        </p:nvCxnSpPr>
        <p:spPr>
          <a:xfrm rot="10800000">
            <a:off x="5808325" y="2694933"/>
            <a:ext cx="628500" cy="0"/>
          </a:xfrm>
          <a:prstGeom prst="straightConnector1">
            <a:avLst/>
          </a:prstGeom>
          <a:noFill/>
          <a:ln w="19050" cap="flat" cmpd="sng">
            <a:solidFill>
              <a:srgbClr val="000000"/>
            </a:solidFill>
            <a:prstDash val="solid"/>
            <a:round/>
            <a:headEnd type="none" w="med" len="med"/>
            <a:tailEnd type="triangle" w="med" len="med"/>
          </a:ln>
        </p:spPr>
      </p:cxnSp>
      <p:sp>
        <p:nvSpPr>
          <p:cNvPr id="377" name="Shape 377"/>
          <p:cNvSpPr txBox="1"/>
          <p:nvPr/>
        </p:nvSpPr>
        <p:spPr>
          <a:xfrm>
            <a:off x="78200" y="1907433"/>
            <a:ext cx="1426200" cy="1194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Each gene appears on a separate tab</a:t>
            </a:r>
            <a:endParaRPr dirty="0"/>
          </a:p>
        </p:txBody>
      </p:sp>
      <p:cxnSp>
        <p:nvCxnSpPr>
          <p:cNvPr id="378" name="Shape 378"/>
          <p:cNvCxnSpPr/>
          <p:nvPr/>
        </p:nvCxnSpPr>
        <p:spPr>
          <a:xfrm>
            <a:off x="1183100" y="1973567"/>
            <a:ext cx="321300" cy="0"/>
          </a:xfrm>
          <a:prstGeom prst="straightConnector1">
            <a:avLst/>
          </a:prstGeom>
          <a:noFill/>
          <a:ln w="19050" cap="flat" cmpd="sng">
            <a:solidFill>
              <a:srgbClr val="000000"/>
            </a:solidFill>
            <a:prstDash val="solid"/>
            <a:round/>
            <a:headEnd type="none" w="med" len="med"/>
            <a:tailEnd type="triangle" w="med" len="med"/>
          </a:ln>
        </p:spPr>
      </p:cxnSp>
      <p:sp>
        <p:nvSpPr>
          <p:cNvPr id="14" name="Shape 405">
            <a:hlinkClick r:id="rId4"/>
          </p:cNvPr>
          <p:cNvSpPr txBox="1"/>
          <p:nvPr/>
        </p:nvSpPr>
        <p:spPr>
          <a:xfrm>
            <a:off x="1233470" y="6468359"/>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246426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l="16600" r="15195"/>
          <a:stretch/>
        </p:blipFill>
        <p:spPr>
          <a:xfrm>
            <a:off x="7367219" y="4891385"/>
            <a:ext cx="1704583" cy="1887167"/>
          </a:xfrm>
          <a:prstGeom prst="rect">
            <a:avLst/>
          </a:prstGeom>
          <a:noFill/>
          <a:ln>
            <a:noFill/>
          </a:ln>
        </p:spPr>
      </p:pic>
      <p:pic>
        <p:nvPicPr>
          <p:cNvPr id="457" name="Shape 457"/>
          <p:cNvPicPr preferRelativeResize="0"/>
          <p:nvPr/>
        </p:nvPicPr>
        <p:blipFill>
          <a:blip r:embed="rId4">
            <a:alphaModFix/>
          </a:blip>
          <a:stretch>
            <a:fillRect/>
          </a:stretch>
        </p:blipFill>
        <p:spPr>
          <a:xfrm>
            <a:off x="152399" y="814500"/>
            <a:ext cx="5274482" cy="5738699"/>
          </a:xfrm>
          <a:prstGeom prst="rect">
            <a:avLst/>
          </a:prstGeom>
          <a:noFill/>
          <a:ln>
            <a:noFill/>
          </a:ln>
        </p:spPr>
      </p:pic>
      <p:sp>
        <p:nvSpPr>
          <p:cNvPr id="458" name="Shape 458"/>
          <p:cNvSpPr txBox="1">
            <a:spLocks noGrp="1"/>
          </p:cNvSpPr>
          <p:nvPr>
            <p:ph type="title"/>
          </p:nvPr>
        </p:nvSpPr>
        <p:spPr>
          <a:xfrm>
            <a:off x="311700" y="152500"/>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CN Segments</a:t>
            </a:r>
            <a:endParaRPr dirty="0"/>
          </a:p>
        </p:txBody>
      </p:sp>
      <p:sp>
        <p:nvSpPr>
          <p:cNvPr id="459" name="Shape 459"/>
          <p:cNvSpPr txBox="1"/>
          <p:nvPr/>
        </p:nvSpPr>
        <p:spPr>
          <a:xfrm>
            <a:off x="3429000" y="145729"/>
            <a:ext cx="5077675" cy="656400"/>
          </a:xfrm>
          <a:prstGeom prst="rect">
            <a:avLst/>
          </a:prstGeom>
          <a:solidFill>
            <a:srgbClr val="FFFFFF"/>
          </a:solidFill>
          <a:ln w="28575" cap="flat" cmpd="sng">
            <a:solidFill>
              <a:srgbClr val="0A7A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View copy number for each sample at each query gene via the </a:t>
            </a:r>
            <a:r>
              <a:rPr lang="en" u="sng">
                <a:solidFill>
                  <a:schemeClr val="hlink"/>
                </a:solidFill>
                <a:hlinkClick r:id="rId5"/>
              </a:rPr>
              <a:t>Integrated Genomics Viewer</a:t>
            </a:r>
            <a:r>
              <a:rPr lang="en"/>
              <a:t> (IGV).</a:t>
            </a:r>
            <a:endParaRPr/>
          </a:p>
        </p:txBody>
      </p:sp>
      <p:sp>
        <p:nvSpPr>
          <p:cNvPr id="460" name="Shape 460"/>
          <p:cNvSpPr txBox="1"/>
          <p:nvPr/>
        </p:nvSpPr>
        <p:spPr>
          <a:xfrm>
            <a:off x="5517450" y="2238600"/>
            <a:ext cx="3397950" cy="860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Click      for track settings, including expanding the height of each sample (see below)</a:t>
            </a:r>
            <a:endParaRPr/>
          </a:p>
        </p:txBody>
      </p:sp>
      <p:sp>
        <p:nvSpPr>
          <p:cNvPr id="461" name="Shape 461"/>
          <p:cNvSpPr txBox="1"/>
          <p:nvPr/>
        </p:nvSpPr>
        <p:spPr>
          <a:xfrm>
            <a:off x="1312650" y="914400"/>
            <a:ext cx="3848700" cy="4874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Plots for each gene appear on a separate tab.</a:t>
            </a:r>
            <a:endParaRPr dirty="0"/>
          </a:p>
        </p:txBody>
      </p:sp>
      <p:cxnSp>
        <p:nvCxnSpPr>
          <p:cNvPr id="462" name="Shape 462"/>
          <p:cNvCxnSpPr/>
          <p:nvPr/>
        </p:nvCxnSpPr>
        <p:spPr>
          <a:xfrm rot="10800000">
            <a:off x="984150" y="1253633"/>
            <a:ext cx="328500" cy="0"/>
          </a:xfrm>
          <a:prstGeom prst="straightConnector1">
            <a:avLst/>
          </a:prstGeom>
          <a:noFill/>
          <a:ln w="19050" cap="flat" cmpd="sng">
            <a:solidFill>
              <a:srgbClr val="000000"/>
            </a:solidFill>
            <a:prstDash val="solid"/>
            <a:round/>
            <a:headEnd type="none" w="med" len="med"/>
            <a:tailEnd type="triangle" w="med" len="med"/>
          </a:ln>
        </p:spPr>
      </p:cxnSp>
      <p:cxnSp>
        <p:nvCxnSpPr>
          <p:cNvPr id="466" name="Shape 466"/>
          <p:cNvCxnSpPr/>
          <p:nvPr/>
        </p:nvCxnSpPr>
        <p:spPr>
          <a:xfrm rot="10800000">
            <a:off x="5188950" y="2373767"/>
            <a:ext cx="328500" cy="0"/>
          </a:xfrm>
          <a:prstGeom prst="straightConnector1">
            <a:avLst/>
          </a:prstGeom>
          <a:noFill/>
          <a:ln w="19050" cap="flat" cmpd="sng">
            <a:solidFill>
              <a:srgbClr val="000000"/>
            </a:solidFill>
            <a:prstDash val="solid"/>
            <a:round/>
            <a:headEnd type="none" w="med" len="med"/>
            <a:tailEnd type="triangle" w="med" len="med"/>
          </a:ln>
        </p:spPr>
      </p:cxnSp>
      <p:sp>
        <p:nvSpPr>
          <p:cNvPr id="467" name="Shape 467"/>
          <p:cNvSpPr txBox="1"/>
          <p:nvPr/>
        </p:nvSpPr>
        <p:spPr>
          <a:xfrm>
            <a:off x="5517450" y="4984100"/>
            <a:ext cx="1416750" cy="590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Gene structures</a:t>
            </a:r>
            <a:endParaRPr dirty="0"/>
          </a:p>
        </p:txBody>
      </p:sp>
      <p:cxnSp>
        <p:nvCxnSpPr>
          <p:cNvPr id="468" name="Shape 468"/>
          <p:cNvCxnSpPr/>
          <p:nvPr/>
        </p:nvCxnSpPr>
        <p:spPr>
          <a:xfrm rot="10800000">
            <a:off x="5188950" y="5279100"/>
            <a:ext cx="328500" cy="0"/>
          </a:xfrm>
          <a:prstGeom prst="straightConnector1">
            <a:avLst/>
          </a:prstGeom>
          <a:noFill/>
          <a:ln w="19050" cap="flat" cmpd="sng">
            <a:solidFill>
              <a:srgbClr val="000000"/>
            </a:solidFill>
            <a:prstDash val="solid"/>
            <a:round/>
            <a:headEnd type="none" w="med" len="med"/>
            <a:tailEnd type="triangle" w="med" len="med"/>
          </a:ln>
        </p:spPr>
      </p:cxnSp>
      <p:sp>
        <p:nvSpPr>
          <p:cNvPr id="469" name="Shape 469"/>
          <p:cNvSpPr txBox="1"/>
          <p:nvPr/>
        </p:nvSpPr>
        <p:spPr>
          <a:xfrm>
            <a:off x="5517450" y="3276600"/>
            <a:ext cx="2428200" cy="6053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Each row is a single sample</a:t>
            </a:r>
            <a:endParaRPr dirty="0"/>
          </a:p>
        </p:txBody>
      </p:sp>
      <p:cxnSp>
        <p:nvCxnSpPr>
          <p:cNvPr id="470" name="Shape 470"/>
          <p:cNvCxnSpPr/>
          <p:nvPr/>
        </p:nvCxnSpPr>
        <p:spPr>
          <a:xfrm rot="10800000">
            <a:off x="5188950" y="3722617"/>
            <a:ext cx="328500" cy="0"/>
          </a:xfrm>
          <a:prstGeom prst="straightConnector1">
            <a:avLst/>
          </a:prstGeom>
          <a:noFill/>
          <a:ln w="19050" cap="flat" cmpd="sng">
            <a:solidFill>
              <a:srgbClr val="000000"/>
            </a:solidFill>
            <a:prstDash val="solid"/>
            <a:round/>
            <a:headEnd type="none" w="med" len="med"/>
            <a:tailEnd type="triangle" w="med" len="med"/>
          </a:ln>
        </p:spPr>
      </p:cxnSp>
      <p:sp>
        <p:nvSpPr>
          <p:cNvPr id="471" name="Shape 471"/>
          <p:cNvSpPr txBox="1"/>
          <p:nvPr/>
        </p:nvSpPr>
        <p:spPr>
          <a:xfrm>
            <a:off x="5867400" y="6014133"/>
            <a:ext cx="3107650" cy="656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Click on a read for sample ID and copy number value</a:t>
            </a:r>
            <a:endParaRPr/>
          </a:p>
        </p:txBody>
      </p:sp>
      <p:cxnSp>
        <p:nvCxnSpPr>
          <p:cNvPr id="472" name="Shape 472"/>
          <p:cNvCxnSpPr/>
          <p:nvPr/>
        </p:nvCxnSpPr>
        <p:spPr>
          <a:xfrm rot="10800000">
            <a:off x="8295275" y="5566300"/>
            <a:ext cx="0" cy="444400"/>
          </a:xfrm>
          <a:prstGeom prst="straightConnector1">
            <a:avLst/>
          </a:prstGeom>
          <a:noFill/>
          <a:ln w="19050" cap="flat" cmpd="sng">
            <a:solidFill>
              <a:srgbClr val="000000"/>
            </a:solidFill>
            <a:prstDash val="solid"/>
            <a:round/>
            <a:headEnd type="none" w="med" len="med"/>
            <a:tailEnd type="triangle" w="med" len="med"/>
          </a:ln>
        </p:spPr>
      </p:cxnSp>
      <p:cxnSp>
        <p:nvCxnSpPr>
          <p:cNvPr id="473" name="Shape 473"/>
          <p:cNvCxnSpPr/>
          <p:nvPr/>
        </p:nvCxnSpPr>
        <p:spPr>
          <a:xfrm>
            <a:off x="8093200" y="3085033"/>
            <a:ext cx="0" cy="1751200"/>
          </a:xfrm>
          <a:prstGeom prst="straightConnector1">
            <a:avLst/>
          </a:prstGeom>
          <a:noFill/>
          <a:ln w="19050" cap="flat" cmpd="sng">
            <a:solidFill>
              <a:srgbClr val="000000"/>
            </a:solidFill>
            <a:prstDash val="solid"/>
            <a:round/>
            <a:headEnd type="none" w="med" len="med"/>
            <a:tailEnd type="triangle" w="med" len="med"/>
          </a:ln>
        </p:spPr>
      </p:cxnSp>
      <p:sp>
        <p:nvSpPr>
          <p:cNvPr id="474" name="Shape 474">
            <a:hlinkClick r:id="rId6"/>
          </p:cNvPr>
          <p:cNvSpPr txBox="1"/>
          <p:nvPr/>
        </p:nvSpPr>
        <p:spPr>
          <a:xfrm>
            <a:off x="0" y="6526367"/>
            <a:ext cx="1323600" cy="331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200">
                <a:solidFill>
                  <a:srgbClr val="0A7ABD"/>
                </a:solidFill>
              </a:rPr>
              <a:t>Link to this page</a:t>
            </a:r>
            <a:endParaRPr sz="1200">
              <a:solidFill>
                <a:srgbClr val="0A7ABD"/>
              </a:solidFill>
            </a:endParaRPr>
          </a:p>
        </p:txBody>
      </p:sp>
      <p:pic>
        <p:nvPicPr>
          <p:cNvPr id="475" name="Shape 475"/>
          <p:cNvPicPr preferRelativeResize="0"/>
          <p:nvPr/>
        </p:nvPicPr>
        <p:blipFill>
          <a:blip r:embed="rId7">
            <a:alphaModFix/>
          </a:blip>
          <a:stretch>
            <a:fillRect/>
          </a:stretch>
        </p:blipFill>
        <p:spPr>
          <a:xfrm>
            <a:off x="6517075" y="2281367"/>
            <a:ext cx="188525" cy="251367"/>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3862259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131" name="Title 1">
            <a:extLst>
              <a:ext uri="{FF2B5EF4-FFF2-40B4-BE49-F238E27FC236}">
                <a16:creationId xmlns:a16="http://schemas.microsoft.com/office/drawing/2014/main" id="{17C84ED6-14DB-121A-3D6B-AE008DD13FD7}"/>
              </a:ext>
            </a:extLst>
          </p:cNvPr>
          <p:cNvSpPr>
            <a:spLocks noGrp="1"/>
          </p:cNvSpPr>
          <p:nvPr>
            <p:ph type="title"/>
          </p:nvPr>
        </p:nvSpPr>
        <p:spPr>
          <a:xfrm>
            <a:off x="658368" y="0"/>
            <a:ext cx="7825232" cy="1371600"/>
          </a:xfrm>
        </p:spPr>
        <p:txBody>
          <a:bodyPr/>
          <a:lstStyle/>
          <a:p>
            <a:endParaRPr lang="en-US" dirty="0"/>
          </a:p>
        </p:txBody>
      </p:sp>
      <p:pic>
        <p:nvPicPr>
          <p:cNvPr id="4" name="Picture 3">
            <a:extLst>
              <a:ext uri="{FF2B5EF4-FFF2-40B4-BE49-F238E27FC236}">
                <a16:creationId xmlns:a16="http://schemas.microsoft.com/office/drawing/2014/main" id="{0A8E77E9-74FB-4F98-9514-49E97C184142}"/>
              </a:ext>
            </a:extLst>
          </p:cNvPr>
          <p:cNvPicPr>
            <a:picLocks noChangeAspect="1"/>
          </p:cNvPicPr>
          <p:nvPr/>
        </p:nvPicPr>
        <p:blipFill>
          <a:blip r:embed="rId3"/>
          <a:stretch>
            <a:fillRect/>
          </a:stretch>
        </p:blipFill>
        <p:spPr>
          <a:xfrm>
            <a:off x="658368" y="1476845"/>
            <a:ext cx="7825232" cy="4206062"/>
          </a:xfrm>
          <a:prstGeom prst="rect">
            <a:avLst/>
          </a:prstGeom>
          <a:noFill/>
        </p:spPr>
      </p:pic>
      <p:sp>
        <p:nvSpPr>
          <p:cNvPr id="2" name="Slide Number Placeholder 1" hidden="1"/>
          <p:cNvSpPr>
            <a:spLocks noGrp="1"/>
          </p:cNvSpPr>
          <p:nvPr>
            <p:ph type="sldNum" idx="12"/>
          </p:nvPr>
        </p:nvSpPr>
        <p:spPr/>
        <p:txBody>
          <a:bodyPr/>
          <a:lstStyle/>
          <a:p>
            <a:pPr marL="0" lvl="0" indent="0">
              <a:spcBef>
                <a:spcPts val="0"/>
              </a:spcBef>
              <a:spcAft>
                <a:spcPts val="600"/>
              </a:spcAft>
              <a:buNone/>
            </a:pPr>
            <a:fld id="{00000000-1234-1234-1234-123412341234}" type="slidenum">
              <a:rPr lang="en" smtClean="0"/>
              <a:pPr marL="0" lvl="0" indent="0">
                <a:spcBef>
                  <a:spcPts val="0"/>
                </a:spcBef>
                <a:spcAft>
                  <a:spcPts val="600"/>
                </a:spcAft>
                <a:buNone/>
              </a:pPr>
              <a:t>74</a:t>
            </a:fld>
            <a:endParaRPr lang="en"/>
          </a:p>
        </p:txBody>
      </p:sp>
    </p:spTree>
    <p:extLst>
      <p:ext uri="{BB962C8B-B14F-4D97-AF65-F5344CB8AC3E}">
        <p14:creationId xmlns:p14="http://schemas.microsoft.com/office/powerpoint/2010/main" val="1564849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b="10410"/>
          <a:stretch/>
        </p:blipFill>
        <p:spPr>
          <a:xfrm>
            <a:off x="460575" y="929967"/>
            <a:ext cx="4716424" cy="5596400"/>
          </a:xfrm>
          <a:prstGeom prst="rect">
            <a:avLst/>
          </a:prstGeom>
          <a:noFill/>
          <a:ln>
            <a:noFill/>
          </a:ln>
        </p:spPr>
      </p:pic>
      <p:sp>
        <p:nvSpPr>
          <p:cNvPr id="489" name="Shape 489"/>
          <p:cNvSpPr txBox="1">
            <a:spLocks noGrp="1"/>
          </p:cNvSpPr>
          <p:nvPr>
            <p:ph type="title"/>
          </p:nvPr>
        </p:nvSpPr>
        <p:spPr>
          <a:xfrm>
            <a:off x="311700" y="152500"/>
            <a:ext cx="8520600" cy="37807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Download</a:t>
            </a:r>
            <a:endParaRPr dirty="0"/>
          </a:p>
        </p:txBody>
      </p:sp>
      <p:sp>
        <p:nvSpPr>
          <p:cNvPr id="490" name="Shape 490"/>
          <p:cNvSpPr txBox="1"/>
          <p:nvPr/>
        </p:nvSpPr>
        <p:spPr>
          <a:xfrm>
            <a:off x="460575" y="590267"/>
            <a:ext cx="3580365" cy="480800"/>
          </a:xfrm>
          <a:prstGeom prst="rect">
            <a:avLst/>
          </a:prstGeom>
          <a:solidFill>
            <a:srgbClr val="FFFFFF"/>
          </a:solidFill>
          <a:ln w="28575" cap="flat" cmpd="sng">
            <a:solidFill>
              <a:srgbClr val="0A7A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Download data or copy lists of samples.</a:t>
            </a:r>
            <a:endParaRPr dirty="0"/>
          </a:p>
        </p:txBody>
      </p:sp>
      <p:sp>
        <p:nvSpPr>
          <p:cNvPr id="491" name="Shape 491"/>
          <p:cNvSpPr txBox="1"/>
          <p:nvPr/>
        </p:nvSpPr>
        <p:spPr>
          <a:xfrm>
            <a:off x="5233800" y="1369066"/>
            <a:ext cx="3529200" cy="6121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Download mutations and copy number</a:t>
            </a:r>
            <a:endParaRPr/>
          </a:p>
        </p:txBody>
      </p:sp>
      <p:cxnSp>
        <p:nvCxnSpPr>
          <p:cNvPr id="492" name="Shape 492"/>
          <p:cNvCxnSpPr/>
          <p:nvPr/>
        </p:nvCxnSpPr>
        <p:spPr>
          <a:xfrm rot="10800000">
            <a:off x="3485700" y="1561067"/>
            <a:ext cx="1748100" cy="0"/>
          </a:xfrm>
          <a:prstGeom prst="straightConnector1">
            <a:avLst/>
          </a:prstGeom>
          <a:noFill/>
          <a:ln w="19050" cap="flat" cmpd="sng">
            <a:solidFill>
              <a:srgbClr val="000000"/>
            </a:solidFill>
            <a:prstDash val="solid"/>
            <a:round/>
            <a:headEnd type="none" w="med" len="med"/>
            <a:tailEnd type="triangle" w="med" len="med"/>
          </a:ln>
        </p:spPr>
      </p:cxnSp>
      <p:sp>
        <p:nvSpPr>
          <p:cNvPr id="493" name="Shape 493"/>
          <p:cNvSpPr txBox="1"/>
          <p:nvPr/>
        </p:nvSpPr>
        <p:spPr>
          <a:xfrm>
            <a:off x="3016000" y="2175284"/>
            <a:ext cx="3278700" cy="624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Frequency of gene alteration for each gene in the query</a:t>
            </a:r>
            <a:endParaRPr/>
          </a:p>
        </p:txBody>
      </p:sp>
      <p:cxnSp>
        <p:nvCxnSpPr>
          <p:cNvPr id="494" name="Shape 494"/>
          <p:cNvCxnSpPr>
            <a:stCxn id="493" idx="1"/>
          </p:cNvCxnSpPr>
          <p:nvPr/>
        </p:nvCxnSpPr>
        <p:spPr>
          <a:xfrm rot="10800000">
            <a:off x="2546200" y="2487684"/>
            <a:ext cx="469800" cy="0"/>
          </a:xfrm>
          <a:prstGeom prst="straightConnector1">
            <a:avLst/>
          </a:prstGeom>
          <a:noFill/>
          <a:ln w="19050" cap="flat" cmpd="sng">
            <a:solidFill>
              <a:srgbClr val="000000"/>
            </a:solidFill>
            <a:prstDash val="solid"/>
            <a:round/>
            <a:headEnd type="none" w="med" len="med"/>
            <a:tailEnd type="triangle" w="med" len="med"/>
          </a:ln>
        </p:spPr>
      </p:cxnSp>
      <p:sp>
        <p:nvSpPr>
          <p:cNvPr id="495" name="Shape 495"/>
          <p:cNvSpPr txBox="1"/>
          <p:nvPr/>
        </p:nvSpPr>
        <p:spPr>
          <a:xfrm>
            <a:off x="3016000" y="3429000"/>
            <a:ext cx="3910200" cy="942667"/>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List of all samples with status of each query gene (blank = no alteration)</a:t>
            </a:r>
            <a:endParaRPr/>
          </a:p>
        </p:txBody>
      </p:sp>
      <p:cxnSp>
        <p:nvCxnSpPr>
          <p:cNvPr id="496" name="Shape 496"/>
          <p:cNvCxnSpPr/>
          <p:nvPr/>
        </p:nvCxnSpPr>
        <p:spPr>
          <a:xfrm rot="10800000">
            <a:off x="2546200" y="4059267"/>
            <a:ext cx="469800" cy="0"/>
          </a:xfrm>
          <a:prstGeom prst="straightConnector1">
            <a:avLst/>
          </a:prstGeom>
          <a:noFill/>
          <a:ln w="19050" cap="flat" cmpd="sng">
            <a:solidFill>
              <a:srgbClr val="000000"/>
            </a:solidFill>
            <a:prstDash val="solid"/>
            <a:round/>
            <a:headEnd type="none" w="med" len="med"/>
            <a:tailEnd type="triangle" w="med" len="med"/>
          </a:ln>
        </p:spPr>
      </p:cxnSp>
      <p:cxnSp>
        <p:nvCxnSpPr>
          <p:cNvPr id="497" name="Shape 497"/>
          <p:cNvCxnSpPr/>
          <p:nvPr/>
        </p:nvCxnSpPr>
        <p:spPr>
          <a:xfrm rot="10800000">
            <a:off x="2546200" y="5251533"/>
            <a:ext cx="469800" cy="0"/>
          </a:xfrm>
          <a:prstGeom prst="straightConnector1">
            <a:avLst/>
          </a:prstGeom>
          <a:noFill/>
          <a:ln w="19050" cap="flat" cmpd="sng">
            <a:solidFill>
              <a:srgbClr val="000000"/>
            </a:solidFill>
            <a:prstDash val="solid"/>
            <a:round/>
            <a:headEnd type="none" w="med" len="med"/>
            <a:tailEnd type="triangle" w="med" len="med"/>
          </a:ln>
        </p:spPr>
      </p:cxnSp>
      <p:sp>
        <p:nvSpPr>
          <p:cNvPr id="498" name="Shape 498"/>
          <p:cNvSpPr txBox="1"/>
          <p:nvPr/>
        </p:nvSpPr>
        <p:spPr>
          <a:xfrm>
            <a:off x="1993801" y="5806333"/>
            <a:ext cx="4932399" cy="876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List of all samples with summary classification:</a:t>
            </a:r>
            <a:endParaRPr/>
          </a:p>
          <a:p>
            <a:pPr marL="0" lvl="0" indent="0" algn="ctr" rtl="0">
              <a:spcBef>
                <a:spcPts val="0"/>
              </a:spcBef>
              <a:spcAft>
                <a:spcPts val="0"/>
              </a:spcAft>
              <a:buNone/>
            </a:pPr>
            <a:r>
              <a:rPr lang="en"/>
              <a:t>0 = no alteration in any query gene</a:t>
            </a:r>
            <a:endParaRPr/>
          </a:p>
          <a:p>
            <a:pPr marL="0" lvl="0" indent="0" algn="ctr" rtl="0">
              <a:spcBef>
                <a:spcPts val="0"/>
              </a:spcBef>
              <a:spcAft>
                <a:spcPts val="0"/>
              </a:spcAft>
              <a:buNone/>
            </a:pPr>
            <a:r>
              <a:rPr lang="en"/>
              <a:t>1 = alteration in one or more query genes</a:t>
            </a:r>
            <a:endParaRPr/>
          </a:p>
        </p:txBody>
      </p:sp>
      <p:cxnSp>
        <p:nvCxnSpPr>
          <p:cNvPr id="499" name="Shape 499"/>
          <p:cNvCxnSpPr/>
          <p:nvPr/>
        </p:nvCxnSpPr>
        <p:spPr>
          <a:xfrm rot="10800000">
            <a:off x="1524000" y="6404439"/>
            <a:ext cx="469800" cy="0"/>
          </a:xfrm>
          <a:prstGeom prst="straightConnector1">
            <a:avLst/>
          </a:prstGeom>
          <a:noFill/>
          <a:ln w="19050" cap="flat" cmpd="sng">
            <a:solidFill>
              <a:srgbClr val="000000"/>
            </a:solidFill>
            <a:prstDash val="solid"/>
            <a:round/>
            <a:headEnd type="none" w="med" len="med"/>
            <a:tailEnd type="triangle" w="med" len="med"/>
          </a:ln>
        </p:spPr>
      </p:cxnSp>
      <p:sp>
        <p:nvSpPr>
          <p:cNvPr id="500" name="Shape 500"/>
          <p:cNvSpPr txBox="1"/>
          <p:nvPr/>
        </p:nvSpPr>
        <p:spPr>
          <a:xfrm>
            <a:off x="3016000" y="4572000"/>
            <a:ext cx="3384800" cy="991917"/>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List of samples that have an alteration in one or more query genes </a:t>
            </a:r>
            <a:endParaRPr/>
          </a:p>
        </p:txBody>
      </p:sp>
      <p:sp>
        <p:nvSpPr>
          <p:cNvPr id="501" name="Shape 501"/>
          <p:cNvSpPr txBox="1"/>
          <p:nvPr/>
        </p:nvSpPr>
        <p:spPr>
          <a:xfrm>
            <a:off x="7103025" y="4267200"/>
            <a:ext cx="1995600" cy="2415533"/>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Advanced feature: use this list as a custom sample list to run a new query in only the subset of samples with a particular genetic alteration.</a:t>
            </a:r>
            <a:endParaRPr dirty="0"/>
          </a:p>
        </p:txBody>
      </p:sp>
      <p:cxnSp>
        <p:nvCxnSpPr>
          <p:cNvPr id="502" name="Shape 502"/>
          <p:cNvCxnSpPr>
            <a:stCxn id="500" idx="3"/>
          </p:cNvCxnSpPr>
          <p:nvPr/>
        </p:nvCxnSpPr>
        <p:spPr>
          <a:xfrm>
            <a:off x="6400800" y="5067959"/>
            <a:ext cx="702100" cy="183558"/>
          </a:xfrm>
          <a:prstGeom prst="straightConnector1">
            <a:avLst/>
          </a:prstGeom>
          <a:noFill/>
          <a:ln w="19050" cap="flat" cmpd="sng">
            <a:solidFill>
              <a:srgbClr val="000000"/>
            </a:solidFill>
            <a:prstDash val="solid"/>
            <a:round/>
            <a:headEnd type="none" w="med" len="med"/>
            <a:tailEnd type="triangle" w="med" len="med"/>
          </a:ln>
        </p:spPr>
      </p:cxnSp>
      <p:sp>
        <p:nvSpPr>
          <p:cNvPr id="503" name="Shape 503">
            <a:hlinkClick r:id="rId4"/>
          </p:cNvPr>
          <p:cNvSpPr txBox="1"/>
          <p:nvPr/>
        </p:nvSpPr>
        <p:spPr>
          <a:xfrm>
            <a:off x="0" y="6526367"/>
            <a:ext cx="1323600" cy="331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200">
                <a:solidFill>
                  <a:srgbClr val="0A7ABD"/>
                </a:solidFill>
              </a:rPr>
              <a:t>Link to this page</a:t>
            </a:r>
            <a:endParaRPr sz="1200">
              <a:solidFill>
                <a:srgbClr val="0A7ABD"/>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1715856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68" y="2002971"/>
            <a:ext cx="7825232" cy="1371600"/>
          </a:xfrm>
        </p:spPr>
        <p:txBody>
          <a:bodyPr/>
          <a:lstStyle/>
          <a:p>
            <a:r>
              <a:rPr lang="en-US" dirty="0"/>
              <a:t>Breast cancer example</a:t>
            </a:r>
          </a:p>
        </p:txBody>
      </p:sp>
      <p:sp>
        <p:nvSpPr>
          <p:cNvPr id="4" name="Slide Number Placeholder 3"/>
          <p:cNvSpPr>
            <a:spLocks noGrp="1"/>
          </p:cNvSpPr>
          <p:nvPr>
            <p:ph type="sldNum" sz="quarter" idx="12"/>
          </p:nvPr>
        </p:nvSpPr>
        <p:spPr>
          <a:xfrm>
            <a:off x="8344117" y="5864352"/>
            <a:ext cx="658368" cy="109728"/>
          </a:xfrm>
        </p:spPr>
        <p:txBody>
          <a:bodyPr/>
          <a:lstStyle/>
          <a:p>
            <a:fld id="{3C1CEEF6-673E-454E-86C7-8216BA50636A}" type="slidenum">
              <a:rPr lang="en-US" smtClean="0"/>
              <a:t>76</a:t>
            </a:fld>
            <a:endParaRPr lang="en-US"/>
          </a:p>
        </p:txBody>
      </p:sp>
    </p:spTree>
    <p:extLst>
      <p:ext uri="{BB962C8B-B14F-4D97-AF65-F5344CB8AC3E}">
        <p14:creationId xmlns:p14="http://schemas.microsoft.com/office/powerpoint/2010/main" val="2440566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770965"/>
          </a:xfrm>
        </p:spPr>
        <p:txBody>
          <a:bodyPr/>
          <a:lstStyle/>
          <a:p>
            <a:r>
              <a:rPr lang="en-US" dirty="0"/>
              <a:t>CNV</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29553"/>
            <a:ext cx="8229600" cy="4251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137289" y="5929666"/>
            <a:ext cx="658368" cy="109728"/>
          </a:xfrm>
        </p:spPr>
        <p:txBody>
          <a:bodyPr/>
          <a:lstStyle/>
          <a:p>
            <a:fld id="{3C1CEEF6-673E-454E-86C7-8216BA50636A}" type="slidenum">
              <a:rPr lang="en-US" smtClean="0"/>
              <a:t>77</a:t>
            </a:fld>
            <a:endParaRPr lang="en-US" dirty="0"/>
          </a:p>
        </p:txBody>
      </p:sp>
    </p:spTree>
    <p:extLst>
      <p:ext uri="{BB962C8B-B14F-4D97-AF65-F5344CB8AC3E}">
        <p14:creationId xmlns:p14="http://schemas.microsoft.com/office/powerpoint/2010/main" val="26456787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650" y="215152"/>
            <a:ext cx="7825232" cy="475130"/>
          </a:xfrm>
        </p:spPr>
        <p:txBody>
          <a:bodyPr/>
          <a:lstStyle/>
          <a:p>
            <a:r>
              <a:rPr lang="en-US" dirty="0"/>
              <a:t>mRNA overexpressed</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084729"/>
            <a:ext cx="8229600" cy="435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300575" y="5907894"/>
            <a:ext cx="658368" cy="109728"/>
          </a:xfrm>
        </p:spPr>
        <p:txBody>
          <a:bodyPr/>
          <a:lstStyle/>
          <a:p>
            <a:fld id="{3C1CEEF6-673E-454E-86C7-8216BA50636A}" type="slidenum">
              <a:rPr lang="en-US" smtClean="0"/>
              <a:t>78</a:t>
            </a:fld>
            <a:endParaRPr lang="en-US"/>
          </a:p>
        </p:txBody>
      </p:sp>
    </p:spTree>
    <p:extLst>
      <p:ext uri="{BB962C8B-B14F-4D97-AF65-F5344CB8AC3E}">
        <p14:creationId xmlns:p14="http://schemas.microsoft.com/office/powerpoint/2010/main" val="33965005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Text Placeholder 2"/>
          <p:cNvSpPr>
            <a:spLocks noGrp="1"/>
          </p:cNvSpPr>
          <p:nvPr>
            <p:ph type="body"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2861"/>
            <a:ext cx="8534399"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04800" y="49300"/>
            <a:ext cx="1371600" cy="571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405">
            <a:hlinkClick r:id="rId3"/>
          </p:cNvPr>
          <p:cNvSpPr txBox="1"/>
          <p:nvPr/>
        </p:nvSpPr>
        <p:spPr>
          <a:xfrm>
            <a:off x="76199" y="6477000"/>
            <a:ext cx="2743201" cy="331600"/>
          </a:xfrm>
          <a:prstGeom prst="rect">
            <a:avLst/>
          </a:prstGeom>
          <a:noFill/>
          <a:ln>
            <a:noFill/>
          </a:ln>
        </p:spPr>
        <p:txBody>
          <a:bodyPr spcFirstLastPara="1" wrap="square" lIns="91425" tIns="91425" rIns="91425" bIns="91425" anchor="ctr" anchorCtr="0">
            <a:noAutofit/>
          </a:bodyPr>
          <a:lstStyle/>
          <a:p>
            <a:pPr lvl="0"/>
            <a:r>
              <a:rPr lang="en-US" sz="1200" dirty="0">
                <a:solidFill>
                  <a:srgbClr val="0A7ABD"/>
                </a:solidFill>
              </a:rPr>
              <a:t>http://www.cbioportal.org/index.do</a:t>
            </a:r>
            <a:endParaRPr sz="1200" dirty="0">
              <a:solidFill>
                <a:srgbClr val="0A7ABD"/>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413167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ED6B36A-A5EF-4D42-955D-599F16705920}"/>
              </a:ext>
            </a:extLst>
          </p:cNvPr>
          <p:cNvPicPr>
            <a:picLocks noGrp="1" noChangeAspect="1"/>
          </p:cNvPicPr>
          <p:nvPr>
            <p:ph idx="1"/>
          </p:nvPr>
        </p:nvPicPr>
        <p:blipFill>
          <a:blip r:embed="rId2"/>
          <a:stretch>
            <a:fillRect/>
          </a:stretch>
        </p:blipFill>
        <p:spPr>
          <a:xfrm>
            <a:off x="631825" y="780664"/>
            <a:ext cx="8421688" cy="4610873"/>
          </a:xfrm>
          <a:noFill/>
        </p:spPr>
      </p:pic>
      <p:sp>
        <p:nvSpPr>
          <p:cNvPr id="4" name="Slide Number Placeholder 3">
            <a:extLst>
              <a:ext uri="{FF2B5EF4-FFF2-40B4-BE49-F238E27FC236}">
                <a16:creationId xmlns:a16="http://schemas.microsoft.com/office/drawing/2014/main" id="{650583A9-2C7D-4CA3-9A83-B51BA28F3DA1}"/>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8</a:t>
            </a:fld>
            <a:endParaRPr lang="en-US"/>
          </a:p>
        </p:txBody>
      </p:sp>
      <p:sp>
        <p:nvSpPr>
          <p:cNvPr id="8" name="Title 1">
            <a:extLst>
              <a:ext uri="{FF2B5EF4-FFF2-40B4-BE49-F238E27FC236}">
                <a16:creationId xmlns:a16="http://schemas.microsoft.com/office/drawing/2014/main" id="{19F2FBDF-4D9F-4042-A6FE-BB7DC20296FD}"/>
              </a:ext>
            </a:extLst>
          </p:cNvPr>
          <p:cNvSpPr>
            <a:spLocks noGrp="1"/>
          </p:cNvSpPr>
          <p:nvPr>
            <p:ph type="title"/>
          </p:nvPr>
        </p:nvSpPr>
        <p:spPr>
          <a:xfrm>
            <a:off x="659384" y="182715"/>
            <a:ext cx="7825232" cy="584886"/>
          </a:xfrm>
        </p:spPr>
        <p:txBody>
          <a:bodyPr/>
          <a:lstStyle/>
          <a:p>
            <a:r>
              <a:rPr lang="en-US" dirty="0"/>
              <a:t>UCSC Genome Browser</a:t>
            </a:r>
          </a:p>
        </p:txBody>
      </p:sp>
    </p:spTree>
    <p:extLst>
      <p:ext uri="{BB962C8B-B14F-4D97-AF65-F5344CB8AC3E}">
        <p14:creationId xmlns:p14="http://schemas.microsoft.com/office/powerpoint/2010/main" val="142088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a:spLocks noGrp="1"/>
          </p:cNvSpPr>
          <p:nvPr>
            <p:ph type="body" idx="1"/>
          </p:nvPr>
        </p:nvSpPr>
        <p:spPr>
          <a:xfrm>
            <a:off x="300815" y="2374833"/>
            <a:ext cx="8520600" cy="1446053"/>
          </a:xfrm>
        </p:spPr>
        <p:txBody>
          <a:bodyPr/>
          <a:lstStyle/>
          <a:p>
            <a:pPr marL="114300" indent="0">
              <a:buNone/>
            </a:pPr>
            <a:r>
              <a:rPr lang="en-US" dirty="0"/>
              <a:t>PAN-can example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80</a:t>
            </a:fld>
            <a:endParaRPr lang="en"/>
          </a:p>
        </p:txBody>
      </p:sp>
    </p:spTree>
    <p:extLst>
      <p:ext uri="{BB962C8B-B14F-4D97-AF65-F5344CB8AC3E}">
        <p14:creationId xmlns:p14="http://schemas.microsoft.com/office/powerpoint/2010/main" val="1944506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8368" y="0"/>
            <a:ext cx="7825232" cy="1371600"/>
          </a:xfrm>
          <a:prstGeom prst="rect">
            <a:avLst/>
          </a:prstGeom>
        </p:spPr>
        <p:txBody>
          <a:bodyPr vert="horz" lIns="0" tIns="45720" rIns="0" bIns="45720" rtlCol="0" anchor="b" anchorCtr="0">
            <a:normAutofit/>
          </a:bodyPr>
          <a:lstStyle/>
          <a:p>
            <a:pPr>
              <a:lnSpc>
                <a:spcPct val="90000"/>
              </a:lnSpc>
              <a:spcBef>
                <a:spcPct val="0"/>
              </a:spcBef>
              <a:spcAft>
                <a:spcPts val="600"/>
              </a:spcAft>
            </a:pPr>
            <a:r>
              <a:rPr lang="en-US" sz="3200" b="0" kern="1200" dirty="0">
                <a:solidFill>
                  <a:schemeClr val="tx2"/>
                </a:solidFill>
                <a:latin typeface="+mj-lt"/>
                <a:ea typeface="+mj-ea"/>
                <a:cs typeface="+mj-cs"/>
              </a:rPr>
              <a:t>PAN-Can datasets and analyses</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1198" y="1444752"/>
            <a:ext cx="4259572" cy="4270248"/>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8368" y="5788152"/>
            <a:ext cx="7827264" cy="384048"/>
          </a:xfrm>
          <a:prstGeom prst="rect">
            <a:avLst/>
          </a:prstGeom>
        </p:spPr>
        <p:txBody>
          <a:bodyPr vert="horz" lIns="0" tIns="45720" rIns="0" bIns="45720" rtlCol="0" anchor="ctr" anchorCtr="0">
            <a:normAutofit/>
          </a:bodyPr>
          <a:lstStyle/>
          <a:p>
            <a:pPr>
              <a:lnSpc>
                <a:spcPct val="90000"/>
              </a:lnSpc>
              <a:spcAft>
                <a:spcPts val="600"/>
              </a:spcAft>
              <a:buClr>
                <a:schemeClr val="tx2"/>
              </a:buClr>
            </a:pPr>
            <a:r>
              <a:rPr lang="en-US" sz="1400" kern="1200">
                <a:latin typeface="+mn-lt"/>
                <a:ea typeface="+mn-ea"/>
                <a:cs typeface="+mn-cs"/>
                <a:hlinkClick r:id="rId4"/>
              </a:rPr>
              <a:t>https://www.sciencedirect.com/science/article/pii/S0092867418303027</a:t>
            </a:r>
            <a:endParaRPr lang="en-US" sz="1400" kern="1200">
              <a:latin typeface="+mn-lt"/>
              <a:ea typeface="+mn-ea"/>
              <a:cs typeface="+mn-cs"/>
            </a:endParaRPr>
          </a:p>
        </p:txBody>
      </p:sp>
      <p:sp>
        <p:nvSpPr>
          <p:cNvPr id="2" name="Slide Number Placeholder 1" hidden="1"/>
          <p:cNvSpPr>
            <a:spLocks noGrp="1"/>
          </p:cNvSpPr>
          <p:nvPr>
            <p:ph type="sldNum" idx="12"/>
          </p:nvPr>
        </p:nvSpPr>
        <p:spPr/>
        <p:txBody>
          <a:bodyPr/>
          <a:lstStyle/>
          <a:p>
            <a:pPr marL="0" lvl="0" indent="0">
              <a:spcBef>
                <a:spcPts val="0"/>
              </a:spcBef>
              <a:spcAft>
                <a:spcPts val="600"/>
              </a:spcAft>
              <a:buNone/>
            </a:pPr>
            <a:fld id="{00000000-1234-1234-1234-123412341234}" type="slidenum">
              <a:rPr lang="en" smtClean="0"/>
              <a:pPr marL="0" lvl="0" indent="0">
                <a:spcBef>
                  <a:spcPts val="0"/>
                </a:spcBef>
                <a:spcAft>
                  <a:spcPts val="600"/>
                </a:spcAft>
                <a:buNone/>
              </a:pPr>
              <a:t>81</a:t>
            </a:fld>
            <a:endParaRPr lang="en"/>
          </a:p>
        </p:txBody>
      </p:sp>
    </p:spTree>
    <p:extLst>
      <p:ext uri="{BB962C8B-B14F-4D97-AF65-F5344CB8AC3E}">
        <p14:creationId xmlns:p14="http://schemas.microsoft.com/office/powerpoint/2010/main" val="218570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29" y="783771"/>
            <a:ext cx="8817428" cy="534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156856" y="2035628"/>
            <a:ext cx="1621971" cy="6531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8368" y="314326"/>
            <a:ext cx="7238999" cy="535531"/>
          </a:xfrm>
          <a:prstGeom prst="rect">
            <a:avLst/>
          </a:prstGeom>
          <a:noFill/>
        </p:spPr>
        <p:txBody>
          <a:bodyPr wrap="square" rtlCol="0">
            <a:spAutoFit/>
          </a:bodyPr>
          <a:lstStyle/>
          <a:p>
            <a:pPr>
              <a:lnSpc>
                <a:spcPct val="90000"/>
              </a:lnSpc>
              <a:spcBef>
                <a:spcPct val="0"/>
              </a:spcBef>
              <a:spcAft>
                <a:spcPts val="600"/>
              </a:spcAft>
            </a:pPr>
            <a:r>
              <a:rPr lang="en-US" sz="3200" dirty="0">
                <a:solidFill>
                  <a:schemeClr val="tx2"/>
                </a:solidFill>
                <a:latin typeface="+mj-lt"/>
                <a:ea typeface="+mj-ea"/>
                <a:cs typeface="+mj-cs"/>
              </a:rPr>
              <a:t>PAN-Can datasets and analyses</a:t>
            </a:r>
          </a:p>
        </p:txBody>
      </p:sp>
      <p:sp>
        <p:nvSpPr>
          <p:cNvPr id="6" name="Slide Number Placeholder 5"/>
          <p:cNvSpPr>
            <a:spLocks noGrp="1"/>
          </p:cNvSpPr>
          <p:nvPr>
            <p:ph type="sldNum" sz="quarter" idx="12"/>
          </p:nvPr>
        </p:nvSpPr>
        <p:spPr>
          <a:xfrm>
            <a:off x="8257032" y="5897010"/>
            <a:ext cx="658368" cy="109728"/>
          </a:xfrm>
        </p:spPr>
        <p:txBody>
          <a:bodyPr/>
          <a:lstStyle/>
          <a:p>
            <a:fld id="{3C1CEEF6-673E-454E-86C7-8216BA50636A}" type="slidenum">
              <a:rPr lang="en-US" smtClean="0"/>
              <a:t>82</a:t>
            </a:fld>
            <a:endParaRPr lang="en-US" dirty="0"/>
          </a:p>
        </p:txBody>
      </p:sp>
    </p:spTree>
    <p:extLst>
      <p:ext uri="{BB962C8B-B14F-4D97-AF65-F5344CB8AC3E}">
        <p14:creationId xmlns:p14="http://schemas.microsoft.com/office/powerpoint/2010/main" val="4272773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5232" cy="1371600"/>
          </a:xfrm>
        </p:spPr>
        <p:txBody>
          <a:bodyPr anchor="b">
            <a:normAutofit/>
          </a:bodyPr>
          <a:lstStyle/>
          <a:p>
            <a:r>
              <a:rPr lang="en-US" b="1" dirty="0"/>
              <a:t>PAN-Can datasets and analyses – ESR1</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368" y="1972096"/>
            <a:ext cx="7825232" cy="3599607"/>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hidden="1"/>
          <p:cNvSpPr>
            <a:spLocks noGrp="1"/>
          </p:cNvSpPr>
          <p:nvPr>
            <p:ph type="sldNum" sz="quarter" idx="12"/>
          </p:nvPr>
        </p:nvSpPr>
        <p:spPr>
          <a:xfrm>
            <a:off x="8311462" y="5921830"/>
            <a:ext cx="658368" cy="109728"/>
          </a:xfrm>
        </p:spPr>
        <p:txBody>
          <a:bodyPr/>
          <a:lstStyle/>
          <a:p>
            <a:pPr>
              <a:spcAft>
                <a:spcPts val="600"/>
              </a:spcAft>
            </a:pPr>
            <a:fld id="{3C1CEEF6-673E-454E-86C7-8216BA50636A}" type="slidenum">
              <a:rPr lang="en-US" smtClean="0"/>
              <a:pPr>
                <a:spcAft>
                  <a:spcPts val="600"/>
                </a:spcAft>
              </a:pPr>
              <a:t>83</a:t>
            </a:fld>
            <a:endParaRPr lang="en-US"/>
          </a:p>
        </p:txBody>
      </p:sp>
    </p:spTree>
    <p:extLst>
      <p:ext uri="{BB962C8B-B14F-4D97-AF65-F5344CB8AC3E}">
        <p14:creationId xmlns:p14="http://schemas.microsoft.com/office/powerpoint/2010/main" val="1177971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514" y="197708"/>
            <a:ext cx="8189070" cy="770238"/>
          </a:xfrm>
        </p:spPr>
        <p:txBody>
          <a:bodyPr anchor="b">
            <a:normAutofit/>
          </a:bodyPr>
          <a:lstStyle/>
          <a:p>
            <a:r>
              <a:rPr lang="en-US" b="1" dirty="0"/>
              <a:t>PAN-Can datasets and alterations – ESR1</a:t>
            </a: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5183" y="967946"/>
            <a:ext cx="6134952" cy="250018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hidden="1"/>
          <p:cNvSpPr>
            <a:spLocks noGrp="1"/>
          </p:cNvSpPr>
          <p:nvPr>
            <p:ph type="sldNum" sz="quarter" idx="12"/>
          </p:nvPr>
        </p:nvSpPr>
        <p:spPr>
          <a:xfrm>
            <a:off x="8180832" y="5853466"/>
            <a:ext cx="658368" cy="109728"/>
          </a:xfrm>
        </p:spPr>
        <p:txBody>
          <a:bodyPr/>
          <a:lstStyle/>
          <a:p>
            <a:pPr>
              <a:spcAft>
                <a:spcPts val="600"/>
              </a:spcAft>
            </a:pPr>
            <a:fld id="{3C1CEEF6-673E-454E-86C7-8216BA50636A}" type="slidenum">
              <a:rPr lang="en-US" smtClean="0"/>
              <a:pPr>
                <a:spcAft>
                  <a:spcPts val="600"/>
                </a:spcAft>
              </a:pPr>
              <a:t>84</a:t>
            </a:fld>
            <a:endParaRPr lang="en-US"/>
          </a:p>
        </p:txBody>
      </p:sp>
      <p:pic>
        <p:nvPicPr>
          <p:cNvPr id="6" name="Picture 2">
            <a:extLst>
              <a:ext uri="{FF2B5EF4-FFF2-40B4-BE49-F238E27FC236}">
                <a16:creationId xmlns:a16="http://schemas.microsoft.com/office/drawing/2014/main" id="{34BDE1FF-6FC9-46A1-BE7F-8C2E533A01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9731" y="3591697"/>
            <a:ext cx="6469162" cy="250018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494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674914"/>
            <a:ext cx="7825232" cy="696686"/>
          </a:xfrm>
        </p:spPr>
        <p:txBody>
          <a:bodyPr/>
          <a:lstStyle/>
          <a:p>
            <a:pPr algn="ctr"/>
            <a:r>
              <a:rPr lang="en-US" dirty="0"/>
              <a:t>Clustering example</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293" y="1796141"/>
            <a:ext cx="7361934" cy="412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224375" y="5886123"/>
            <a:ext cx="658368" cy="109728"/>
          </a:xfrm>
        </p:spPr>
        <p:txBody>
          <a:bodyPr/>
          <a:lstStyle/>
          <a:p>
            <a:fld id="{3C1CEEF6-673E-454E-86C7-8216BA50636A}" type="slidenum">
              <a:rPr lang="en-US" smtClean="0"/>
              <a:t>85</a:t>
            </a:fld>
            <a:endParaRPr lang="en-US"/>
          </a:p>
        </p:txBody>
      </p:sp>
    </p:spTree>
    <p:extLst>
      <p:ext uri="{BB962C8B-B14F-4D97-AF65-F5344CB8AC3E}">
        <p14:creationId xmlns:p14="http://schemas.microsoft.com/office/powerpoint/2010/main" val="37576178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829" y="1371600"/>
            <a:ext cx="8839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658368" y="337456"/>
            <a:ext cx="7825232" cy="696686"/>
          </a:xfrm>
          <a:prstGeom prst="rect">
            <a:avLst/>
          </a:prstGeom>
        </p:spPr>
        <p:txBody>
          <a:bodyPr vert="horz" lIns="0" tIns="45720" rIns="0" bIns="45720" rtlCol="0" anchor="b"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r>
              <a:rPr lang="en-US" dirty="0"/>
              <a:t>Clustering example</a:t>
            </a:r>
          </a:p>
        </p:txBody>
      </p:sp>
      <p:sp>
        <p:nvSpPr>
          <p:cNvPr id="3" name="Slide Number Placeholder 2"/>
          <p:cNvSpPr>
            <a:spLocks noGrp="1"/>
          </p:cNvSpPr>
          <p:nvPr>
            <p:ph type="sldNum" sz="quarter" idx="12"/>
          </p:nvPr>
        </p:nvSpPr>
        <p:spPr>
          <a:xfrm>
            <a:off x="8344118" y="6354209"/>
            <a:ext cx="658368" cy="109728"/>
          </a:xfrm>
        </p:spPr>
        <p:txBody>
          <a:bodyPr/>
          <a:lstStyle/>
          <a:p>
            <a:fld id="{3C1CEEF6-673E-454E-86C7-8216BA50636A}" type="slidenum">
              <a:rPr lang="en-US" smtClean="0"/>
              <a:t>86</a:t>
            </a:fld>
            <a:endParaRPr lang="en-US"/>
          </a:p>
        </p:txBody>
      </p:sp>
    </p:spTree>
    <p:extLst>
      <p:ext uri="{BB962C8B-B14F-4D97-AF65-F5344CB8AC3E}">
        <p14:creationId xmlns:p14="http://schemas.microsoft.com/office/powerpoint/2010/main" val="2699705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5711" y="261256"/>
            <a:ext cx="7825232" cy="696686"/>
          </a:xfrm>
        </p:spPr>
        <p:txBody>
          <a:bodyPr/>
          <a:lstStyle/>
          <a:p>
            <a:pPr algn="ctr"/>
            <a:r>
              <a:rPr lang="en-US" dirty="0"/>
              <a:t>Clustering example</a:t>
            </a:r>
          </a:p>
        </p:txBody>
      </p:sp>
      <p:sp>
        <p:nvSpPr>
          <p:cNvPr id="3" name="Slide Number Placeholder 2"/>
          <p:cNvSpPr>
            <a:spLocks noGrp="1"/>
          </p:cNvSpPr>
          <p:nvPr>
            <p:ph type="sldNum" sz="quarter" idx="12"/>
          </p:nvPr>
        </p:nvSpPr>
        <p:spPr>
          <a:xfrm>
            <a:off x="8333232" y="6397752"/>
            <a:ext cx="658368" cy="109728"/>
          </a:xfrm>
        </p:spPr>
        <p:txBody>
          <a:bodyPr/>
          <a:lstStyle/>
          <a:p>
            <a:fld id="{3C1CEEF6-673E-454E-86C7-8216BA50636A}" type="slidenum">
              <a:rPr lang="en-US" smtClean="0"/>
              <a:t>87</a:t>
            </a:fld>
            <a:endParaRPr lang="en-US"/>
          </a:p>
        </p:txBody>
      </p:sp>
      <p:pic>
        <p:nvPicPr>
          <p:cNvPr id="5" name="Picture 4">
            <a:extLst>
              <a:ext uri="{FF2B5EF4-FFF2-40B4-BE49-F238E27FC236}">
                <a16:creationId xmlns:a16="http://schemas.microsoft.com/office/drawing/2014/main" id="{E5F768EE-83C7-42BC-97F0-DE1490020B2D}"/>
              </a:ext>
            </a:extLst>
          </p:cNvPr>
          <p:cNvPicPr>
            <a:picLocks noChangeAspect="1"/>
          </p:cNvPicPr>
          <p:nvPr/>
        </p:nvPicPr>
        <p:blipFill>
          <a:blip r:embed="rId2"/>
          <a:stretch>
            <a:fillRect/>
          </a:stretch>
        </p:blipFill>
        <p:spPr>
          <a:xfrm>
            <a:off x="159747" y="1256270"/>
            <a:ext cx="8831853" cy="4345460"/>
          </a:xfrm>
          <a:prstGeom prst="rect">
            <a:avLst/>
          </a:prstGeom>
        </p:spPr>
      </p:pic>
    </p:spTree>
    <p:extLst>
      <p:ext uri="{BB962C8B-B14F-4D97-AF65-F5344CB8AC3E}">
        <p14:creationId xmlns:p14="http://schemas.microsoft.com/office/powerpoint/2010/main" val="1860777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68" y="206829"/>
            <a:ext cx="7825232" cy="642257"/>
          </a:xfrm>
        </p:spPr>
        <p:txBody>
          <a:bodyPr/>
          <a:lstStyle/>
          <a:p>
            <a:pPr algn="ctr"/>
            <a:r>
              <a:rPr lang="en-US" dirty="0"/>
              <a:t>Long-noncoding RNA example</a:t>
            </a:r>
          </a:p>
        </p:txBody>
      </p:sp>
      <p:pic>
        <p:nvPicPr>
          <p:cNvPr id="286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6764" y="1371600"/>
            <a:ext cx="7728884"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8061089" y="6321552"/>
            <a:ext cx="658368" cy="109728"/>
          </a:xfrm>
        </p:spPr>
        <p:txBody>
          <a:bodyPr/>
          <a:lstStyle/>
          <a:p>
            <a:fld id="{3C1CEEF6-673E-454E-86C7-8216BA50636A}" type="slidenum">
              <a:rPr lang="en-US" smtClean="0"/>
              <a:t>88</a:t>
            </a:fld>
            <a:endParaRPr lang="en-US"/>
          </a:p>
        </p:txBody>
      </p:sp>
    </p:spTree>
    <p:extLst>
      <p:ext uri="{BB962C8B-B14F-4D97-AF65-F5344CB8AC3E}">
        <p14:creationId xmlns:p14="http://schemas.microsoft.com/office/powerpoint/2010/main" val="1826173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1423237"/>
            <a:ext cx="7824787" cy="469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549275" y="392113"/>
            <a:ext cx="7824788" cy="674687"/>
          </a:xfrm>
        </p:spPr>
        <p:txBody>
          <a:bodyPr/>
          <a:lstStyle/>
          <a:p>
            <a:pPr algn="ctr"/>
            <a:r>
              <a:rPr lang="en-US" dirty="0"/>
              <a:t>Long-noncoding RNA example</a:t>
            </a:r>
          </a:p>
        </p:txBody>
      </p:sp>
      <p:sp>
        <p:nvSpPr>
          <p:cNvPr id="3" name="Slide Number Placeholder 2"/>
          <p:cNvSpPr>
            <a:spLocks noGrp="1"/>
          </p:cNvSpPr>
          <p:nvPr>
            <p:ph type="sldNum" sz="quarter" idx="12"/>
          </p:nvPr>
        </p:nvSpPr>
        <p:spPr>
          <a:xfrm>
            <a:off x="8246146" y="6365095"/>
            <a:ext cx="658368" cy="109728"/>
          </a:xfrm>
        </p:spPr>
        <p:txBody>
          <a:bodyPr/>
          <a:lstStyle/>
          <a:p>
            <a:fld id="{3C1CEEF6-673E-454E-86C7-8216BA50636A}" type="slidenum">
              <a:rPr lang="en-US" smtClean="0"/>
              <a:t>89</a:t>
            </a:fld>
            <a:endParaRPr lang="en-US"/>
          </a:p>
        </p:txBody>
      </p:sp>
    </p:spTree>
    <p:extLst>
      <p:ext uri="{BB962C8B-B14F-4D97-AF65-F5344CB8AC3E}">
        <p14:creationId xmlns:p14="http://schemas.microsoft.com/office/powerpoint/2010/main" val="1906130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B7889C0-3C1B-4122-A586-8CF098B731F9}"/>
              </a:ext>
            </a:extLst>
          </p:cNvPr>
          <p:cNvPicPr>
            <a:picLocks noGrp="1" noChangeAspect="1"/>
          </p:cNvPicPr>
          <p:nvPr>
            <p:ph type="pic" idx="1"/>
          </p:nvPr>
        </p:nvPicPr>
        <p:blipFill rotWithShape="1">
          <a:blip r:embed="rId2"/>
          <a:stretch/>
        </p:blipFill>
        <p:spPr>
          <a:xfrm>
            <a:off x="230000" y="930875"/>
            <a:ext cx="8407663" cy="4810897"/>
          </a:xfrm>
          <a:noFill/>
        </p:spPr>
      </p:pic>
      <p:sp>
        <p:nvSpPr>
          <p:cNvPr id="4" name="Slide Number Placeholder 3">
            <a:extLst>
              <a:ext uri="{FF2B5EF4-FFF2-40B4-BE49-F238E27FC236}">
                <a16:creationId xmlns:a16="http://schemas.microsoft.com/office/drawing/2014/main" id="{D0D9D96C-70E6-4B82-813E-75EE0DA7B503}"/>
              </a:ext>
            </a:extLst>
          </p:cNvPr>
          <p:cNvSpPr>
            <a:spLocks noGrp="1"/>
          </p:cNvSpPr>
          <p:nvPr>
            <p:ph type="sldNum" sz="quarter" idx="12"/>
          </p:nvPr>
        </p:nvSpPr>
        <p:spPr/>
        <p:txBody>
          <a:bodyPr/>
          <a:lstStyle/>
          <a:p>
            <a:pPr>
              <a:spcAft>
                <a:spcPts val="600"/>
              </a:spcAft>
            </a:pPr>
            <a:fld id="{3C1CEEF6-673E-454E-86C7-8216BA50636A}" type="slidenum">
              <a:rPr lang="en-US" smtClean="0"/>
              <a:pPr>
                <a:spcAft>
                  <a:spcPts val="600"/>
                </a:spcAft>
              </a:pPr>
              <a:t>9</a:t>
            </a:fld>
            <a:endParaRPr lang="en-US"/>
          </a:p>
        </p:txBody>
      </p:sp>
      <p:sp>
        <p:nvSpPr>
          <p:cNvPr id="12" name="Title 1">
            <a:extLst>
              <a:ext uri="{FF2B5EF4-FFF2-40B4-BE49-F238E27FC236}">
                <a16:creationId xmlns:a16="http://schemas.microsoft.com/office/drawing/2014/main" id="{C550F8D8-C7D0-4EC5-938F-6CCCEBC5FDFE}"/>
              </a:ext>
            </a:extLst>
          </p:cNvPr>
          <p:cNvSpPr txBox="1">
            <a:spLocks/>
          </p:cNvSpPr>
          <p:nvPr/>
        </p:nvSpPr>
        <p:spPr>
          <a:xfrm>
            <a:off x="659384" y="182715"/>
            <a:ext cx="7825232" cy="584886"/>
          </a:xfrm>
          <a:prstGeom prst="rect">
            <a:avLst/>
          </a:prstGeom>
        </p:spPr>
        <p:txBody>
          <a:bodyPr vert="horz" lIns="0" tIns="45720" rIns="0" bIns="45720" rtlCol="0" anchor="b" anchorCtr="0">
            <a:noAutofit/>
          </a:bodyPr>
          <a:lstStyle>
            <a:lvl1pPr algn="l" defTabSz="914400" rtl="0" eaLnBrk="1" latinLnBrk="0" hangingPunct="1">
              <a:lnSpc>
                <a:spcPct val="90000"/>
              </a:lnSpc>
              <a:spcBef>
                <a:spcPct val="0"/>
              </a:spcBef>
              <a:buNone/>
              <a:defRPr sz="3200" b="0" kern="1200">
                <a:solidFill>
                  <a:schemeClr val="tx2"/>
                </a:solidFill>
                <a:latin typeface="+mj-lt"/>
                <a:ea typeface="+mj-ea"/>
                <a:cs typeface="+mj-cs"/>
              </a:defRPr>
            </a:lvl1pPr>
          </a:lstStyle>
          <a:p>
            <a:r>
              <a:rPr lang="en-US"/>
              <a:t>UCSC Genome Browser</a:t>
            </a:r>
            <a:endParaRPr lang="en-US" dirty="0"/>
          </a:p>
        </p:txBody>
      </p:sp>
    </p:spTree>
    <p:extLst>
      <p:ext uri="{BB962C8B-B14F-4D97-AF65-F5344CB8AC3E}">
        <p14:creationId xmlns:p14="http://schemas.microsoft.com/office/powerpoint/2010/main" val="2096129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813" y="1418171"/>
            <a:ext cx="7824787" cy="470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625711" y="337456"/>
            <a:ext cx="7825232" cy="783771"/>
          </a:xfrm>
        </p:spPr>
        <p:txBody>
          <a:bodyPr/>
          <a:lstStyle/>
          <a:p>
            <a:pPr algn="ctr"/>
            <a:r>
              <a:rPr lang="en-US" dirty="0"/>
              <a:t>miRNA example</a:t>
            </a:r>
          </a:p>
        </p:txBody>
      </p:sp>
      <p:sp>
        <p:nvSpPr>
          <p:cNvPr id="3" name="Slide Number Placeholder 2"/>
          <p:cNvSpPr>
            <a:spLocks noGrp="1"/>
          </p:cNvSpPr>
          <p:nvPr>
            <p:ph type="sldNum" sz="quarter" idx="12"/>
          </p:nvPr>
        </p:nvSpPr>
        <p:spPr>
          <a:xfrm>
            <a:off x="8235261" y="6419523"/>
            <a:ext cx="658368" cy="109728"/>
          </a:xfrm>
        </p:spPr>
        <p:txBody>
          <a:bodyPr/>
          <a:lstStyle/>
          <a:p>
            <a:fld id="{3C1CEEF6-673E-454E-86C7-8216BA50636A}" type="slidenum">
              <a:rPr lang="en-US" smtClean="0"/>
              <a:t>90</a:t>
            </a:fld>
            <a:endParaRPr lang="en-US"/>
          </a:p>
        </p:txBody>
      </p:sp>
    </p:spTree>
    <p:extLst>
      <p:ext uri="{BB962C8B-B14F-4D97-AF65-F5344CB8AC3E}">
        <p14:creationId xmlns:p14="http://schemas.microsoft.com/office/powerpoint/2010/main" val="27844270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3915" y="1012372"/>
            <a:ext cx="8577942" cy="475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25711" y="185057"/>
            <a:ext cx="7825232" cy="685800"/>
          </a:xfrm>
        </p:spPr>
        <p:txBody>
          <a:bodyPr/>
          <a:lstStyle/>
          <a:p>
            <a:pPr algn="ctr"/>
            <a:r>
              <a:rPr lang="en-US" dirty="0"/>
              <a:t>RNA and miRNA example</a:t>
            </a:r>
          </a:p>
        </p:txBody>
      </p:sp>
      <p:sp>
        <p:nvSpPr>
          <p:cNvPr id="3" name="Slide Number Placeholder 2"/>
          <p:cNvSpPr>
            <a:spLocks noGrp="1"/>
          </p:cNvSpPr>
          <p:nvPr>
            <p:ph type="sldNum" sz="quarter" idx="12"/>
          </p:nvPr>
        </p:nvSpPr>
        <p:spPr>
          <a:xfrm>
            <a:off x="8322346" y="6419524"/>
            <a:ext cx="658368" cy="109728"/>
          </a:xfrm>
        </p:spPr>
        <p:txBody>
          <a:bodyPr/>
          <a:lstStyle/>
          <a:p>
            <a:fld id="{3C1CEEF6-673E-454E-86C7-8216BA50636A}" type="slidenum">
              <a:rPr lang="en-US" smtClean="0"/>
              <a:t>91</a:t>
            </a:fld>
            <a:endParaRPr lang="en-US"/>
          </a:p>
        </p:txBody>
      </p:sp>
    </p:spTree>
    <p:extLst>
      <p:ext uri="{BB962C8B-B14F-4D97-AF65-F5344CB8AC3E}">
        <p14:creationId xmlns:p14="http://schemas.microsoft.com/office/powerpoint/2010/main" val="595250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2870" y="1076957"/>
            <a:ext cx="8502530" cy="422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658368" y="0"/>
            <a:ext cx="7825232" cy="870857"/>
          </a:xfrm>
        </p:spPr>
        <p:txBody>
          <a:bodyPr/>
          <a:lstStyle/>
          <a:p>
            <a:pPr algn="ctr"/>
            <a:r>
              <a:rPr lang="en-US" dirty="0"/>
              <a:t>RNA and miRNA example</a:t>
            </a:r>
          </a:p>
        </p:txBody>
      </p:sp>
      <p:sp>
        <p:nvSpPr>
          <p:cNvPr id="3" name="Slide Number Placeholder 2"/>
          <p:cNvSpPr>
            <a:spLocks noGrp="1"/>
          </p:cNvSpPr>
          <p:nvPr>
            <p:ph type="sldNum" sz="quarter" idx="12"/>
          </p:nvPr>
        </p:nvSpPr>
        <p:spPr>
          <a:xfrm>
            <a:off x="8289689" y="6408638"/>
            <a:ext cx="658368" cy="109728"/>
          </a:xfrm>
        </p:spPr>
        <p:txBody>
          <a:bodyPr/>
          <a:lstStyle/>
          <a:p>
            <a:fld id="{3C1CEEF6-673E-454E-86C7-8216BA50636A}" type="slidenum">
              <a:rPr lang="en-US" smtClean="0"/>
              <a:t>92</a:t>
            </a:fld>
            <a:endParaRPr lang="en-US"/>
          </a:p>
        </p:txBody>
      </p:sp>
    </p:spTree>
    <p:extLst>
      <p:ext uri="{BB962C8B-B14F-4D97-AF65-F5344CB8AC3E}">
        <p14:creationId xmlns:p14="http://schemas.microsoft.com/office/powerpoint/2010/main" val="3949074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813" y="1576924"/>
            <a:ext cx="7824787" cy="438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658813" y="674688"/>
            <a:ext cx="7824787" cy="696912"/>
          </a:xfrm>
        </p:spPr>
        <p:txBody>
          <a:bodyPr/>
          <a:lstStyle/>
          <a:p>
            <a:pPr algn="ctr"/>
            <a:r>
              <a:rPr lang="en-US" dirty="0"/>
              <a:t>miRNA correlation with mRNA example</a:t>
            </a:r>
          </a:p>
        </p:txBody>
      </p:sp>
      <p:sp>
        <p:nvSpPr>
          <p:cNvPr id="3" name="Slide Number Placeholder 2"/>
          <p:cNvSpPr>
            <a:spLocks noGrp="1"/>
          </p:cNvSpPr>
          <p:nvPr>
            <p:ph type="sldNum" sz="quarter" idx="12"/>
          </p:nvPr>
        </p:nvSpPr>
        <p:spPr>
          <a:xfrm>
            <a:off x="8224375" y="6332437"/>
            <a:ext cx="658368" cy="109728"/>
          </a:xfrm>
        </p:spPr>
        <p:txBody>
          <a:bodyPr/>
          <a:lstStyle/>
          <a:p>
            <a:fld id="{3C1CEEF6-673E-454E-86C7-8216BA50636A}" type="slidenum">
              <a:rPr lang="en-US" smtClean="0"/>
              <a:t>93</a:t>
            </a:fld>
            <a:endParaRPr lang="en-US"/>
          </a:p>
        </p:txBody>
      </p:sp>
    </p:spTree>
    <p:extLst>
      <p:ext uri="{BB962C8B-B14F-4D97-AF65-F5344CB8AC3E}">
        <p14:creationId xmlns:p14="http://schemas.microsoft.com/office/powerpoint/2010/main" val="1598607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711" y="239485"/>
            <a:ext cx="7825232" cy="566057"/>
          </a:xfrm>
        </p:spPr>
        <p:txBody>
          <a:bodyPr/>
          <a:lstStyle/>
          <a:p>
            <a:pPr algn="ctr"/>
            <a:r>
              <a:rPr lang="en-US" dirty="0"/>
              <a:t>AACR Project GENIE</a:t>
            </a:r>
          </a:p>
        </p:txBody>
      </p:sp>
      <p:sp>
        <p:nvSpPr>
          <p:cNvPr id="3" name="Content Placeholder 2"/>
          <p:cNvSpPr>
            <a:spLocks noGrp="1"/>
          </p:cNvSpPr>
          <p:nvPr>
            <p:ph idx="1"/>
          </p:nvPr>
        </p:nvSpPr>
        <p:spPr>
          <a:xfrm>
            <a:off x="571283" y="816429"/>
            <a:ext cx="7825232" cy="4800600"/>
          </a:xfrm>
        </p:spPr>
        <p:txBody>
          <a:bodyPr/>
          <a:lstStyle/>
          <a:p>
            <a:r>
              <a:rPr lang="en-US" dirty="0"/>
              <a:t>Clinical sequencing data from 19 cancer centers worldwide.</a:t>
            </a:r>
          </a:p>
          <a:p>
            <a:r>
              <a:rPr lang="en-US" dirty="0"/>
              <a:t>It consists of primary and metastatic tumor unlike TCGA where they only have primary and untreated tumors</a:t>
            </a:r>
          </a:p>
          <a:p>
            <a:r>
              <a:rPr lang="en-US" dirty="0"/>
              <a:t>For some samples, GENIE also consists of pre and post treatment.</a:t>
            </a:r>
          </a:p>
          <a:p>
            <a:r>
              <a:rPr lang="en-US" dirty="0"/>
              <a:t>Targeted gene panels (# of genes targeted varied across the cancer centers)</a:t>
            </a:r>
          </a:p>
          <a:p>
            <a:r>
              <a:rPr lang="en-US" dirty="0"/>
              <a:t>Majority of them have mutations and some have CNV</a:t>
            </a:r>
          </a:p>
          <a:p>
            <a:endParaRPr lang="en-US" dirty="0"/>
          </a:p>
          <a:p>
            <a:endParaRPr lang="en-US" dirty="0"/>
          </a:p>
        </p:txBody>
      </p:sp>
      <p:sp>
        <p:nvSpPr>
          <p:cNvPr id="5" name="Slide Number Placeholder 4"/>
          <p:cNvSpPr>
            <a:spLocks noGrp="1"/>
          </p:cNvSpPr>
          <p:nvPr>
            <p:ph type="sldNum" sz="quarter" idx="12"/>
          </p:nvPr>
        </p:nvSpPr>
        <p:spPr>
          <a:xfrm>
            <a:off x="8365889" y="6463066"/>
            <a:ext cx="658368" cy="109728"/>
          </a:xfrm>
        </p:spPr>
        <p:txBody>
          <a:bodyPr/>
          <a:lstStyle/>
          <a:p>
            <a:fld id="{3C1CEEF6-673E-454E-86C7-8216BA50636A}" type="slidenum">
              <a:rPr lang="en-US" smtClean="0"/>
              <a:t>94</a:t>
            </a:fld>
            <a:endParaRPr lang="en-US" dirty="0"/>
          </a:p>
        </p:txBody>
      </p:sp>
    </p:spTree>
    <p:extLst>
      <p:ext uri="{BB962C8B-B14F-4D97-AF65-F5344CB8AC3E}">
        <p14:creationId xmlns:p14="http://schemas.microsoft.com/office/powerpoint/2010/main" val="42152867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711" y="130629"/>
            <a:ext cx="7825232" cy="388355"/>
          </a:xfrm>
        </p:spPr>
        <p:txBody>
          <a:bodyPr/>
          <a:lstStyle/>
          <a:p>
            <a:pPr algn="ctr"/>
            <a:r>
              <a:rPr lang="en-US" dirty="0"/>
              <a:t>GENIE </a:t>
            </a:r>
            <a:r>
              <a:rPr lang="en-US" dirty="0" err="1"/>
              <a:t>cbioportal</a:t>
            </a:r>
            <a:endParaRPr lang="en-US" dirty="0"/>
          </a:p>
        </p:txBody>
      </p:sp>
      <p:sp>
        <p:nvSpPr>
          <p:cNvPr id="3" name="Content Placeholder 2"/>
          <p:cNvSpPr>
            <a:spLocks noGrp="1"/>
          </p:cNvSpPr>
          <p:nvPr>
            <p:ph idx="1"/>
          </p:nvPr>
        </p:nvSpPr>
        <p:spPr>
          <a:xfrm>
            <a:off x="98854" y="707571"/>
            <a:ext cx="8428289" cy="4800600"/>
          </a:xfrm>
        </p:spPr>
        <p:txBody>
          <a:bodyPr/>
          <a:lstStyle/>
          <a:p>
            <a:r>
              <a:rPr lang="en-US" dirty="0">
                <a:hlinkClick r:id="rId2"/>
              </a:rPr>
              <a:t>https://genie.cbioportal.org/</a:t>
            </a:r>
            <a:endParaRPr lang="en-US" dirty="0"/>
          </a:p>
          <a:p>
            <a:r>
              <a:rPr lang="en-US" dirty="0"/>
              <a:t>It consists of  more 136 K samples (121K patients)</a:t>
            </a:r>
          </a:p>
          <a:p>
            <a:endParaRPr lang="en-US" dirty="0"/>
          </a:p>
          <a:p>
            <a:endParaRPr lang="en-US" dirty="0"/>
          </a:p>
        </p:txBody>
      </p:sp>
      <p:sp>
        <p:nvSpPr>
          <p:cNvPr id="5" name="Slide Number Placeholder 4"/>
          <p:cNvSpPr>
            <a:spLocks noGrp="1"/>
          </p:cNvSpPr>
          <p:nvPr>
            <p:ph type="sldNum" sz="quarter" idx="12"/>
          </p:nvPr>
        </p:nvSpPr>
        <p:spPr>
          <a:xfrm>
            <a:off x="8322346" y="6375981"/>
            <a:ext cx="658368" cy="109728"/>
          </a:xfrm>
        </p:spPr>
        <p:txBody>
          <a:bodyPr/>
          <a:lstStyle/>
          <a:p>
            <a:fld id="{3C1CEEF6-673E-454E-86C7-8216BA50636A}" type="slidenum">
              <a:rPr lang="en-US" smtClean="0"/>
              <a:t>95</a:t>
            </a:fld>
            <a:endParaRPr lang="en-US"/>
          </a:p>
        </p:txBody>
      </p:sp>
      <p:pic>
        <p:nvPicPr>
          <p:cNvPr id="7" name="Picture 6">
            <a:extLst>
              <a:ext uri="{FF2B5EF4-FFF2-40B4-BE49-F238E27FC236}">
                <a16:creationId xmlns:a16="http://schemas.microsoft.com/office/drawing/2014/main" id="{1C652AE5-463F-474F-ACA5-C374FC4D20C7}"/>
              </a:ext>
            </a:extLst>
          </p:cNvPr>
          <p:cNvPicPr>
            <a:picLocks noChangeAspect="1"/>
          </p:cNvPicPr>
          <p:nvPr/>
        </p:nvPicPr>
        <p:blipFill>
          <a:blip r:embed="rId3"/>
          <a:stretch>
            <a:fillRect/>
          </a:stretch>
        </p:blipFill>
        <p:spPr>
          <a:xfrm>
            <a:off x="881449" y="2004431"/>
            <a:ext cx="7768282" cy="3913064"/>
          </a:xfrm>
          <a:prstGeom prst="rect">
            <a:avLst/>
          </a:prstGeom>
        </p:spPr>
      </p:pic>
    </p:spTree>
    <p:extLst>
      <p:ext uri="{BB962C8B-B14F-4D97-AF65-F5344CB8AC3E}">
        <p14:creationId xmlns:p14="http://schemas.microsoft.com/office/powerpoint/2010/main" val="3804592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D8C2BA-7968-4758-B15D-70FCCE736EC1}"/>
              </a:ext>
            </a:extLst>
          </p:cNvPr>
          <p:cNvPicPr>
            <a:picLocks noGrp="1" noChangeAspect="1"/>
          </p:cNvPicPr>
          <p:nvPr>
            <p:ph idx="1"/>
          </p:nvPr>
        </p:nvPicPr>
        <p:blipFill>
          <a:blip r:embed="rId2"/>
          <a:stretch>
            <a:fillRect/>
          </a:stretch>
        </p:blipFill>
        <p:spPr>
          <a:xfrm>
            <a:off x="943293" y="683741"/>
            <a:ext cx="3435527" cy="3772638"/>
          </a:xfrm>
          <a:prstGeom prst="rect">
            <a:avLst/>
          </a:prstGeom>
        </p:spPr>
      </p:pic>
      <p:sp>
        <p:nvSpPr>
          <p:cNvPr id="4" name="Slide Number Placeholder 3">
            <a:extLst>
              <a:ext uri="{FF2B5EF4-FFF2-40B4-BE49-F238E27FC236}">
                <a16:creationId xmlns:a16="http://schemas.microsoft.com/office/drawing/2014/main" id="{82D82E9B-DA51-403D-946B-AF633351F71B}"/>
              </a:ext>
            </a:extLst>
          </p:cNvPr>
          <p:cNvSpPr>
            <a:spLocks noGrp="1"/>
          </p:cNvSpPr>
          <p:nvPr>
            <p:ph type="sldNum" sz="quarter" idx="12"/>
          </p:nvPr>
        </p:nvSpPr>
        <p:spPr/>
        <p:txBody>
          <a:bodyPr/>
          <a:lstStyle/>
          <a:p>
            <a:fld id="{3C1CEEF6-673E-454E-86C7-8216BA50636A}" type="slidenum">
              <a:rPr lang="en-US" smtClean="0"/>
              <a:t>96</a:t>
            </a:fld>
            <a:endParaRPr lang="en-US"/>
          </a:p>
        </p:txBody>
      </p:sp>
      <p:sp>
        <p:nvSpPr>
          <p:cNvPr id="7" name="Rectangle 6">
            <a:extLst>
              <a:ext uri="{FF2B5EF4-FFF2-40B4-BE49-F238E27FC236}">
                <a16:creationId xmlns:a16="http://schemas.microsoft.com/office/drawing/2014/main" id="{211EE150-414F-48E9-BA33-1B7E887E70B0}"/>
              </a:ext>
            </a:extLst>
          </p:cNvPr>
          <p:cNvSpPr/>
          <p:nvPr/>
        </p:nvSpPr>
        <p:spPr>
          <a:xfrm>
            <a:off x="4765181" y="1046204"/>
            <a:ext cx="3579748" cy="2862322"/>
          </a:xfrm>
          <a:prstGeom prst="rect">
            <a:avLst/>
          </a:prstGeom>
        </p:spPr>
        <p:txBody>
          <a:bodyPr wrap="square">
            <a:spAutoFit/>
          </a:bodyPr>
          <a:lstStyle/>
          <a:p>
            <a:r>
              <a:rPr lang="en-US" dirty="0">
                <a:latin typeface="Montserrat"/>
              </a:rPr>
              <a:t>The Human Tumor Atlas Network (HTAN) is a National Cancer Institute (NCI)-funded Cancer </a:t>
            </a:r>
            <a:r>
              <a:rPr lang="en-US" dirty="0" err="1">
                <a:latin typeface="Montserrat"/>
              </a:rPr>
              <a:t>Moonshot</a:t>
            </a:r>
            <a:r>
              <a:rPr lang="en-US" baseline="30000" dirty="0" err="1">
                <a:latin typeface="Montserrat"/>
              </a:rPr>
              <a:t>SM</a:t>
            </a:r>
            <a:r>
              <a:rPr lang="en-US" dirty="0">
                <a:latin typeface="Montserrat"/>
              </a:rPr>
              <a:t> initiative to construct 3-dimensional atlases of the dynamic cellular, morphological, and molecular features of human cancers as they evolve from precancerous lesions to advanced disease.</a:t>
            </a:r>
            <a:endParaRPr lang="en-US" dirty="0"/>
          </a:p>
        </p:txBody>
      </p:sp>
      <p:sp>
        <p:nvSpPr>
          <p:cNvPr id="8" name="Title 1">
            <a:extLst>
              <a:ext uri="{FF2B5EF4-FFF2-40B4-BE49-F238E27FC236}">
                <a16:creationId xmlns:a16="http://schemas.microsoft.com/office/drawing/2014/main" id="{41590BF0-042E-4C4E-B7CA-3A896F640EA2}"/>
              </a:ext>
            </a:extLst>
          </p:cNvPr>
          <p:cNvSpPr txBox="1">
            <a:spLocks/>
          </p:cNvSpPr>
          <p:nvPr/>
        </p:nvSpPr>
        <p:spPr>
          <a:xfrm>
            <a:off x="852565" y="117684"/>
            <a:ext cx="7825232" cy="566057"/>
          </a:xfrm>
          <a:prstGeom prst="rect">
            <a:avLst/>
          </a:prstGeom>
        </p:spPr>
        <p:txBody>
          <a:bodyPr vert="horz" lIns="0" tIns="45720" rIns="0" bIns="45720" rtlCol="0" anchor="b"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r>
              <a:rPr lang="en-US" dirty="0"/>
              <a:t>HTAN – Human Tumor Atlas Network</a:t>
            </a:r>
          </a:p>
        </p:txBody>
      </p:sp>
      <p:pic>
        <p:nvPicPr>
          <p:cNvPr id="3" name="Picture 2">
            <a:extLst>
              <a:ext uri="{FF2B5EF4-FFF2-40B4-BE49-F238E27FC236}">
                <a16:creationId xmlns:a16="http://schemas.microsoft.com/office/drawing/2014/main" id="{1BCEE279-0593-4502-85F9-7DD2E8AC50DA}"/>
              </a:ext>
            </a:extLst>
          </p:cNvPr>
          <p:cNvPicPr>
            <a:picLocks noChangeAspect="1"/>
          </p:cNvPicPr>
          <p:nvPr/>
        </p:nvPicPr>
        <p:blipFill>
          <a:blip r:embed="rId3"/>
          <a:stretch>
            <a:fillRect/>
          </a:stretch>
        </p:blipFill>
        <p:spPr>
          <a:xfrm>
            <a:off x="82378" y="4829457"/>
            <a:ext cx="8872152" cy="1093890"/>
          </a:xfrm>
          <a:prstGeom prst="rect">
            <a:avLst/>
          </a:prstGeom>
        </p:spPr>
      </p:pic>
    </p:spTree>
    <p:extLst>
      <p:ext uri="{BB962C8B-B14F-4D97-AF65-F5344CB8AC3E}">
        <p14:creationId xmlns:p14="http://schemas.microsoft.com/office/powerpoint/2010/main" val="8954753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5940-0FE3-4044-9662-CC1589E5A7BE}"/>
              </a:ext>
            </a:extLst>
          </p:cNvPr>
          <p:cNvSpPr>
            <a:spLocks noGrp="1"/>
          </p:cNvSpPr>
          <p:nvPr>
            <p:ph type="title"/>
          </p:nvPr>
        </p:nvSpPr>
        <p:spPr>
          <a:xfrm>
            <a:off x="658368" y="0"/>
            <a:ext cx="7825232" cy="685800"/>
          </a:xfrm>
        </p:spPr>
        <p:txBody>
          <a:bodyPr/>
          <a:lstStyle/>
          <a:p>
            <a:r>
              <a:rPr lang="en-US" dirty="0"/>
              <a:t>Single-cell Sequencing</a:t>
            </a:r>
          </a:p>
        </p:txBody>
      </p:sp>
      <p:sp>
        <p:nvSpPr>
          <p:cNvPr id="3" name="Content Placeholder 2">
            <a:extLst>
              <a:ext uri="{FF2B5EF4-FFF2-40B4-BE49-F238E27FC236}">
                <a16:creationId xmlns:a16="http://schemas.microsoft.com/office/drawing/2014/main" id="{48690AE4-4716-491B-81ED-1CE3C30CE3A0}"/>
              </a:ext>
            </a:extLst>
          </p:cNvPr>
          <p:cNvSpPr>
            <a:spLocks noGrp="1"/>
          </p:cNvSpPr>
          <p:nvPr>
            <p:ph idx="1"/>
          </p:nvPr>
        </p:nvSpPr>
        <p:spPr>
          <a:xfrm>
            <a:off x="658368" y="685800"/>
            <a:ext cx="7825232" cy="4800600"/>
          </a:xfrm>
        </p:spPr>
        <p:txBody>
          <a:bodyPr/>
          <a:lstStyle/>
          <a:p>
            <a:r>
              <a:rPr lang="en-US" dirty="0"/>
              <a:t>Lots happening in this area.</a:t>
            </a:r>
          </a:p>
          <a:p>
            <a:r>
              <a:rPr lang="en-US" dirty="0"/>
              <a:t>Exciting area of research</a:t>
            </a:r>
          </a:p>
        </p:txBody>
      </p:sp>
      <p:sp>
        <p:nvSpPr>
          <p:cNvPr id="4" name="Slide Number Placeholder 3">
            <a:extLst>
              <a:ext uri="{FF2B5EF4-FFF2-40B4-BE49-F238E27FC236}">
                <a16:creationId xmlns:a16="http://schemas.microsoft.com/office/drawing/2014/main" id="{1C8E136E-7358-4771-AAE2-E3586CA09A9E}"/>
              </a:ext>
            </a:extLst>
          </p:cNvPr>
          <p:cNvSpPr>
            <a:spLocks noGrp="1"/>
          </p:cNvSpPr>
          <p:nvPr>
            <p:ph type="sldNum" sz="quarter" idx="12"/>
          </p:nvPr>
        </p:nvSpPr>
        <p:spPr/>
        <p:txBody>
          <a:bodyPr/>
          <a:lstStyle/>
          <a:p>
            <a:fld id="{3C1CEEF6-673E-454E-86C7-8216BA50636A}" type="slidenum">
              <a:rPr lang="en-US" smtClean="0"/>
              <a:t>97</a:t>
            </a:fld>
            <a:endParaRPr lang="en-US"/>
          </a:p>
        </p:txBody>
      </p:sp>
      <p:pic>
        <p:nvPicPr>
          <p:cNvPr id="6" name="Picture 5">
            <a:extLst>
              <a:ext uri="{FF2B5EF4-FFF2-40B4-BE49-F238E27FC236}">
                <a16:creationId xmlns:a16="http://schemas.microsoft.com/office/drawing/2014/main" id="{EE69C7AD-23F5-4B8B-92ED-DED245AC0E77}"/>
              </a:ext>
            </a:extLst>
          </p:cNvPr>
          <p:cNvPicPr>
            <a:picLocks noChangeAspect="1"/>
          </p:cNvPicPr>
          <p:nvPr/>
        </p:nvPicPr>
        <p:blipFill>
          <a:blip r:embed="rId2"/>
          <a:stretch>
            <a:fillRect/>
          </a:stretch>
        </p:blipFill>
        <p:spPr>
          <a:xfrm>
            <a:off x="658368" y="2130552"/>
            <a:ext cx="7933038" cy="3563067"/>
          </a:xfrm>
          <a:prstGeom prst="rect">
            <a:avLst/>
          </a:prstGeom>
        </p:spPr>
      </p:pic>
    </p:spTree>
    <p:extLst>
      <p:ext uri="{BB962C8B-B14F-4D97-AF65-F5344CB8AC3E}">
        <p14:creationId xmlns:p14="http://schemas.microsoft.com/office/powerpoint/2010/main" val="17509885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454" y="631372"/>
            <a:ext cx="7825232" cy="631371"/>
          </a:xfrm>
        </p:spPr>
        <p:txBody>
          <a:bodyPr/>
          <a:lstStyle/>
          <a:p>
            <a:pPr algn="ctr"/>
            <a:r>
              <a:rPr lang="en-US" sz="3600" dirty="0"/>
              <a:t>Proteomics datasets</a:t>
            </a:r>
          </a:p>
        </p:txBody>
      </p:sp>
      <p:sp>
        <p:nvSpPr>
          <p:cNvPr id="3" name="Content Placeholder 2"/>
          <p:cNvSpPr>
            <a:spLocks noGrp="1"/>
          </p:cNvSpPr>
          <p:nvPr>
            <p:ph idx="1"/>
          </p:nvPr>
        </p:nvSpPr>
        <p:spPr/>
        <p:txBody>
          <a:bodyPr/>
          <a:lstStyle/>
          <a:p>
            <a:r>
              <a:rPr lang="en-US" dirty="0">
                <a:hlinkClick r:id="rId2"/>
              </a:rPr>
              <a:t>http://proteomecentral.proteomexchange.org/cgi/GetDataset</a:t>
            </a:r>
            <a:endParaRPr lang="en-US" dirty="0"/>
          </a:p>
          <a:p>
            <a:endParaRPr lang="en-US" dirty="0"/>
          </a:p>
        </p:txBody>
      </p:sp>
      <p:sp>
        <p:nvSpPr>
          <p:cNvPr id="5" name="Slide Number Placeholder 4"/>
          <p:cNvSpPr>
            <a:spLocks noGrp="1"/>
          </p:cNvSpPr>
          <p:nvPr>
            <p:ph type="sldNum" sz="quarter" idx="12"/>
          </p:nvPr>
        </p:nvSpPr>
        <p:spPr>
          <a:xfrm>
            <a:off x="8273142" y="6408637"/>
            <a:ext cx="658368" cy="109728"/>
          </a:xfrm>
        </p:spPr>
        <p:txBody>
          <a:bodyPr/>
          <a:lstStyle/>
          <a:p>
            <a:fld id="{3C1CEEF6-673E-454E-86C7-8216BA50636A}" type="slidenum">
              <a:rPr lang="en-US" smtClean="0"/>
              <a:t>98</a:t>
            </a:fld>
            <a:endParaRPr lang="en-US"/>
          </a:p>
        </p:txBody>
      </p:sp>
      <p:pic>
        <p:nvPicPr>
          <p:cNvPr id="7" name="Picture 6">
            <a:extLst>
              <a:ext uri="{FF2B5EF4-FFF2-40B4-BE49-F238E27FC236}">
                <a16:creationId xmlns:a16="http://schemas.microsoft.com/office/drawing/2014/main" id="{F198C2D6-810F-4E3E-A14E-614A73509816}"/>
              </a:ext>
            </a:extLst>
          </p:cNvPr>
          <p:cNvPicPr>
            <a:picLocks noChangeAspect="1"/>
          </p:cNvPicPr>
          <p:nvPr/>
        </p:nvPicPr>
        <p:blipFill>
          <a:blip r:embed="rId3"/>
          <a:stretch>
            <a:fillRect/>
          </a:stretch>
        </p:blipFill>
        <p:spPr>
          <a:xfrm>
            <a:off x="189471" y="2434389"/>
            <a:ext cx="8294129" cy="3737812"/>
          </a:xfrm>
          <a:prstGeom prst="rect">
            <a:avLst/>
          </a:prstGeom>
        </p:spPr>
      </p:pic>
    </p:spTree>
    <p:extLst>
      <p:ext uri="{BB962C8B-B14F-4D97-AF65-F5344CB8AC3E}">
        <p14:creationId xmlns:p14="http://schemas.microsoft.com/office/powerpoint/2010/main" val="2671169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0C7B-CAA7-4B95-8F91-7428BFD76321}"/>
              </a:ext>
            </a:extLst>
          </p:cNvPr>
          <p:cNvSpPr>
            <a:spLocks noGrp="1"/>
          </p:cNvSpPr>
          <p:nvPr>
            <p:ph type="title"/>
          </p:nvPr>
        </p:nvSpPr>
        <p:spPr>
          <a:xfrm>
            <a:off x="658368" y="477794"/>
            <a:ext cx="7825232" cy="893805"/>
          </a:xfrm>
        </p:spPr>
        <p:txBody>
          <a:bodyPr/>
          <a:lstStyle/>
          <a:p>
            <a:r>
              <a:rPr lang="en-US" dirty="0"/>
              <a:t>Trans Omics Precision </a:t>
            </a:r>
            <a:r>
              <a:rPr lang="en-US" dirty="0" err="1"/>
              <a:t>MEDicine</a:t>
            </a:r>
            <a:r>
              <a:rPr lang="en-US" dirty="0"/>
              <a:t> (</a:t>
            </a:r>
            <a:r>
              <a:rPr lang="en-US" dirty="0" err="1"/>
              <a:t>TOPMed</a:t>
            </a:r>
            <a:r>
              <a:rPr lang="en-US" dirty="0"/>
              <a:t>)</a:t>
            </a:r>
          </a:p>
        </p:txBody>
      </p:sp>
      <p:sp>
        <p:nvSpPr>
          <p:cNvPr id="4" name="Slide Number Placeholder 3">
            <a:extLst>
              <a:ext uri="{FF2B5EF4-FFF2-40B4-BE49-F238E27FC236}">
                <a16:creationId xmlns:a16="http://schemas.microsoft.com/office/drawing/2014/main" id="{F897CF09-78EA-40CE-B178-1E1B12DC0097}"/>
              </a:ext>
            </a:extLst>
          </p:cNvPr>
          <p:cNvSpPr>
            <a:spLocks noGrp="1"/>
          </p:cNvSpPr>
          <p:nvPr>
            <p:ph type="sldNum" sz="quarter" idx="12"/>
          </p:nvPr>
        </p:nvSpPr>
        <p:spPr/>
        <p:txBody>
          <a:bodyPr/>
          <a:lstStyle/>
          <a:p>
            <a:fld id="{3C1CEEF6-673E-454E-86C7-8216BA50636A}" type="slidenum">
              <a:rPr lang="en-US" smtClean="0"/>
              <a:t>99</a:t>
            </a:fld>
            <a:endParaRPr lang="en-US"/>
          </a:p>
        </p:txBody>
      </p:sp>
      <p:sp>
        <p:nvSpPr>
          <p:cNvPr id="10" name="Content Placeholder 9">
            <a:extLst>
              <a:ext uri="{FF2B5EF4-FFF2-40B4-BE49-F238E27FC236}">
                <a16:creationId xmlns:a16="http://schemas.microsoft.com/office/drawing/2014/main" id="{33D6E81F-6DCE-42C9-9E8A-574D689C5761}"/>
              </a:ext>
            </a:extLst>
          </p:cNvPr>
          <p:cNvSpPr>
            <a:spLocks noGrp="1"/>
          </p:cNvSpPr>
          <p:nvPr>
            <p:ph idx="1"/>
          </p:nvPr>
        </p:nvSpPr>
        <p:spPr/>
        <p:txBody>
          <a:bodyPr/>
          <a:lstStyle/>
          <a:p>
            <a:r>
              <a:rPr lang="en-US" dirty="0"/>
              <a:t>Large omics data resource to support discovery science and precision medicine.</a:t>
            </a:r>
          </a:p>
          <a:p>
            <a:r>
              <a:rPr lang="en-US" dirty="0"/>
              <a:t>Build a genomic database for more 20 or more diseases or conditions</a:t>
            </a:r>
          </a:p>
          <a:p>
            <a:r>
              <a:rPr lang="en-US" dirty="0"/>
              <a:t>170K Whole genome sequencing data, 32K RNA-Seq, 58K methylome, 16K metabolome and 3K proteome (75% of data released by </a:t>
            </a:r>
            <a:r>
              <a:rPr lang="en-US" dirty="0" err="1"/>
              <a:t>dbGAP</a:t>
            </a:r>
            <a:r>
              <a:rPr lang="en-US" dirty="0"/>
              <a:t>)</a:t>
            </a:r>
          </a:p>
        </p:txBody>
      </p:sp>
    </p:spTree>
    <p:extLst>
      <p:ext uri="{BB962C8B-B14F-4D97-AF65-F5344CB8AC3E}">
        <p14:creationId xmlns:p14="http://schemas.microsoft.com/office/powerpoint/2010/main" val="2914889424"/>
      </p:ext>
    </p:extLst>
  </p:cSld>
  <p:clrMapOvr>
    <a:masterClrMapping/>
  </p:clrMapOvr>
</p:sld>
</file>

<file path=ppt/theme/theme1.xml><?xml version="1.0" encoding="utf-8"?>
<a:theme xmlns:a="http://schemas.openxmlformats.org/drawingml/2006/main" name="Zero-MayoWhite">
  <a:themeElements>
    <a:clrScheme name="Custom 4">
      <a:dk1>
        <a:sysClr val="windowText" lastClr="000000"/>
      </a:dk1>
      <a:lt1>
        <a:sysClr val="window" lastClr="FFFFFF"/>
      </a:lt1>
      <a:dk2>
        <a:srgbClr val="0046AD"/>
      </a:dk2>
      <a:lt2>
        <a:srgbClr val="BDD7FF"/>
      </a:lt2>
      <a:accent1>
        <a:srgbClr val="0046AD"/>
      </a:accent1>
      <a:accent2>
        <a:srgbClr val="FF5A76"/>
      </a:accent2>
      <a:accent3>
        <a:srgbClr val="15A8E5"/>
      </a:accent3>
      <a:accent4>
        <a:srgbClr val="3F9800"/>
      </a:accent4>
      <a:accent5>
        <a:srgbClr val="9F58FE"/>
      </a:accent5>
      <a:accent6>
        <a:srgbClr val="B44D00"/>
      </a:accent6>
      <a:hlink>
        <a:srgbClr val="006699"/>
      </a:hlink>
      <a:folHlink>
        <a:srgbClr val="969696"/>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F02B4A4248E4ABE58EBA2E1ADA977" ma:contentTypeVersion="4" ma:contentTypeDescription="Create a new document." ma:contentTypeScope="" ma:versionID="a18b2f855e6991b1b3dcfbb62e56dc2c">
  <xsd:schema xmlns:xsd="http://www.w3.org/2001/XMLSchema" xmlns:xs="http://www.w3.org/2001/XMLSchema" xmlns:p="http://schemas.microsoft.com/office/2006/metadata/properties" xmlns:ns2="18958410-c5e7-4615-b7c8-0efb13adb494" xmlns:ns3="4f0cb0de-cc96-4c15-b208-aa3f6525f02e" targetNamespace="http://schemas.microsoft.com/office/2006/metadata/properties" ma:root="true" ma:fieldsID="e082648d2220123589c97e8c6e5304a2" ns2:_="" ns3:_="">
    <xsd:import namespace="18958410-c5e7-4615-b7c8-0efb13adb494"/>
    <xsd:import namespace="4f0cb0de-cc96-4c15-b208-aa3f6525f0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958410-c5e7-4615-b7c8-0efb13adb4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0cb0de-cc96-4c15-b208-aa3f6525f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38E082-529E-4214-AA9B-5EA9F20CA641}"/>
</file>

<file path=customXml/itemProps2.xml><?xml version="1.0" encoding="utf-8"?>
<ds:datastoreItem xmlns:ds="http://schemas.openxmlformats.org/officeDocument/2006/customXml" ds:itemID="{80479249-3F5C-4B48-A9C0-FA1028A5B397}"/>
</file>

<file path=customXml/itemProps3.xml><?xml version="1.0" encoding="utf-8"?>
<ds:datastoreItem xmlns:ds="http://schemas.openxmlformats.org/officeDocument/2006/customXml" ds:itemID="{32D98C4F-FD28-43C2-AE23-B778E38AABAD}"/>
</file>

<file path=docProps/app.xml><?xml version="1.0" encoding="utf-8"?>
<Properties xmlns="http://schemas.openxmlformats.org/officeDocument/2006/extended-properties" xmlns:vt="http://schemas.openxmlformats.org/officeDocument/2006/docPropsVTypes">
  <Template>Zero-MayoWhite</Template>
  <TotalTime>15823</TotalTime>
  <Words>2175</Words>
  <Application>Microsoft Office PowerPoint</Application>
  <PresentationFormat>On-screen Show (4:3)</PresentationFormat>
  <Paragraphs>346</Paragraphs>
  <Slides>105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Calibri</vt:lpstr>
      <vt:lpstr>Montserrat</vt:lpstr>
      <vt:lpstr>Zero-MayoWhite</vt:lpstr>
      <vt:lpstr> Genomic Data Resources and Data Mining for Everyone </vt:lpstr>
      <vt:lpstr>Outline of my presentation</vt:lpstr>
      <vt:lpstr>PowerPoint Presentation</vt:lpstr>
      <vt:lpstr>Make genomic data accessible</vt:lpstr>
      <vt:lpstr>UCSC Genome Browser</vt:lpstr>
      <vt:lpstr>UCSC Genome Browser</vt:lpstr>
      <vt:lpstr>Gene Cards</vt:lpstr>
      <vt:lpstr>UCSC Genome Browser</vt:lpstr>
      <vt:lpstr>PowerPoint Presentation</vt:lpstr>
      <vt:lpstr>Drop-down controls to display various tracks</vt:lpstr>
      <vt:lpstr>GWAS Catalog</vt:lpstr>
      <vt:lpstr>GWAS Catalog - ABCB1 associations</vt:lpstr>
      <vt:lpstr>GWAS Catalog - 26 ABCB1 associations</vt:lpstr>
      <vt:lpstr>Nature 2021 publication </vt:lpstr>
      <vt:lpstr>Nature 2021 publication </vt:lpstr>
      <vt:lpstr>GWAS – Catalog Alzheimer’s disease associations</vt:lpstr>
      <vt:lpstr>Knowledge Portal Network</vt:lpstr>
      <vt:lpstr>Genotype Tissue-Expression Project (GTEX)</vt:lpstr>
      <vt:lpstr>PowerPoint Presentation</vt:lpstr>
      <vt:lpstr>ESR1 query</vt:lpstr>
      <vt:lpstr>Exon expression</vt:lpstr>
      <vt:lpstr>ESR1 - eQTLs</vt:lpstr>
      <vt:lpstr>No splice QTLs and protein truncating variants found for ESR1</vt:lpstr>
      <vt:lpstr>The Cancer Genome Atlas (TCGA)</vt:lpstr>
      <vt:lpstr>The Cancer Genome Atlas (TCGA)</vt:lpstr>
      <vt:lpstr>The Cancer Genome Atlas (TCGA; https://cancergenome. nih.gov/) </vt:lpstr>
      <vt:lpstr>TCGA multiple data types</vt:lpstr>
      <vt:lpstr>Rare tumors projects</vt:lpstr>
      <vt:lpstr>Genomic Data Commons - GDC</vt:lpstr>
      <vt:lpstr>Genomic Data Commons</vt:lpstr>
      <vt:lpstr>Genomic data commons</vt:lpstr>
      <vt:lpstr>Projects</vt:lpstr>
      <vt:lpstr>Exploration</vt:lpstr>
      <vt:lpstr>Analysis</vt:lpstr>
      <vt:lpstr>Repository</vt:lpstr>
      <vt:lpstr>International Cancer Genomics Consortium (ICGC; https:// icgc.org/)</vt:lpstr>
      <vt:lpstr>International Cancer Genome Consortium</vt:lpstr>
      <vt:lpstr>Top 20 mutated cancer genes with high functional impact somatic mutations</vt:lpstr>
      <vt:lpstr>Cancer Cell Line Encyclopedia (CCLE; (https://portals.broadinstitute.org/ccle)</vt:lpstr>
      <vt:lpstr>COSMIC</vt:lpstr>
      <vt:lpstr>Expert curated database</vt:lpstr>
      <vt:lpstr>PowerPoint Presentation</vt:lpstr>
      <vt:lpstr>PowerPoint Presentation</vt:lpstr>
      <vt:lpstr>PowerPoint Presentation</vt:lpstr>
      <vt:lpstr>Drug Resistance and tissue distribution</vt:lpstr>
      <vt:lpstr>Cell Lines Project</vt:lpstr>
      <vt:lpstr>Cell lines project </vt:lpstr>
      <vt:lpstr>COSMIC-3D</vt:lpstr>
      <vt:lpstr>COSMIC-3D</vt:lpstr>
      <vt:lpstr>COSMIC</vt:lpstr>
      <vt:lpstr>Gene Tiers in Cancer Gene Census </vt:lpstr>
      <vt:lpstr>Breakdown of Genes/mutations</vt:lpstr>
      <vt:lpstr>cBioPortal</vt:lpstr>
      <vt:lpstr>TCGA  - Somatic mutations in different cancer types</vt:lpstr>
      <vt:lpstr>Public cancer genomics data for mining</vt:lpstr>
      <vt:lpstr>Overview</vt:lpstr>
      <vt:lpstr>Overview of Tabs in a Single Study Query </vt:lpstr>
      <vt:lpstr>Glioma example</vt:lpstr>
      <vt:lpstr>Query overview</vt:lpstr>
      <vt:lpstr>PowerPoint Presentation</vt:lpstr>
      <vt:lpstr>PowerPoint Presentation</vt:lpstr>
      <vt:lpstr>Glioma Query</vt:lpstr>
      <vt:lpstr>Annotations and Filtering</vt:lpstr>
      <vt:lpstr>PowerPoint Presentation</vt:lpstr>
      <vt:lpstr>PowerPoint Presentation</vt:lpstr>
      <vt:lpstr>PowerPoint Presentation</vt:lpstr>
      <vt:lpstr>Mutual Exclusivity with Glioblastoma example</vt:lpstr>
      <vt:lpstr>Plots</vt:lpstr>
      <vt:lpstr>Mutations</vt:lpstr>
      <vt:lpstr>Mutations</vt:lpstr>
      <vt:lpstr>Mutations</vt:lpstr>
      <vt:lpstr>Co-Expression</vt:lpstr>
      <vt:lpstr>CN Segments</vt:lpstr>
      <vt:lpstr>PowerPoint Presentation</vt:lpstr>
      <vt:lpstr>        Download</vt:lpstr>
      <vt:lpstr>Breast cancer example</vt:lpstr>
      <vt:lpstr>CNV</vt:lpstr>
      <vt:lpstr>mRNA overexpressed</vt:lpstr>
      <vt:lpstr>PowerPoint Presentation</vt:lpstr>
      <vt:lpstr>PowerPoint Presentation</vt:lpstr>
      <vt:lpstr>PowerPoint Presentation</vt:lpstr>
      <vt:lpstr>PowerPoint Presentation</vt:lpstr>
      <vt:lpstr>PAN-Can datasets and analyses – ESR1</vt:lpstr>
      <vt:lpstr>PAN-Can datasets and alterations – ESR1</vt:lpstr>
      <vt:lpstr>Clustering example</vt:lpstr>
      <vt:lpstr>PowerPoint Presentation</vt:lpstr>
      <vt:lpstr>Clustering example</vt:lpstr>
      <vt:lpstr>Long-noncoding RNA example</vt:lpstr>
      <vt:lpstr>Long-noncoding RNA example</vt:lpstr>
      <vt:lpstr>miRNA example</vt:lpstr>
      <vt:lpstr>RNA and miRNA example</vt:lpstr>
      <vt:lpstr>RNA and miRNA example</vt:lpstr>
      <vt:lpstr>miRNA correlation with mRNA example</vt:lpstr>
      <vt:lpstr>AACR Project GENIE</vt:lpstr>
      <vt:lpstr>GENIE cbioportal</vt:lpstr>
      <vt:lpstr>PowerPoint Presentation</vt:lpstr>
      <vt:lpstr>Single-cell Sequencing</vt:lpstr>
      <vt:lpstr>Proteomics datasets</vt:lpstr>
      <vt:lpstr>Trans Omics Precision MEDicine (TOPMed)</vt:lpstr>
      <vt:lpstr>PowerPoint Presentation</vt:lpstr>
      <vt:lpstr>TOPMed</vt:lpstr>
      <vt:lpstr>TOPMed</vt:lpstr>
      <vt:lpstr>PowerPoint Presentation</vt:lpstr>
      <vt:lpstr>PowerPoint Presentation</vt:lpstr>
      <vt:lpstr>Thank you all and email me if you have any questions at Kalari.Krishna@mayo.edu </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Presentation Subtitle Here</dc:title>
  <dc:creator>Kalari, Krishna R., Ph.D.</dc:creator>
  <dc:description>v2.16</dc:description>
  <cp:lastModifiedBy>Kalari, Krishna R., Ph.D.</cp:lastModifiedBy>
  <cp:revision>146</cp:revision>
  <dcterms:created xsi:type="dcterms:W3CDTF">2017-11-22T15:47:14Z</dcterms:created>
  <dcterms:modified xsi:type="dcterms:W3CDTF">2023-05-25T20:59:16Z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0x010100D44F02B4A4248E4ABE58EBA2E1ADA977</vt:lpwstr>
  </property>
</Properties>
</file>