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4"/>
  </p:notesMasterIdLst>
  <p:sldIdLst>
    <p:sldId id="256" r:id="rId2"/>
    <p:sldId id="419" r:id="rId3"/>
    <p:sldId id="420" r:id="rId4"/>
    <p:sldId id="425" r:id="rId5"/>
    <p:sldId id="426" r:id="rId6"/>
    <p:sldId id="458" r:id="rId7"/>
    <p:sldId id="421" r:id="rId8"/>
    <p:sldId id="455" r:id="rId9"/>
    <p:sldId id="456" r:id="rId10"/>
    <p:sldId id="457" r:id="rId11"/>
    <p:sldId id="422" r:id="rId12"/>
    <p:sldId id="423" r:id="rId13"/>
    <p:sldId id="424" r:id="rId14"/>
    <p:sldId id="433" r:id="rId15"/>
    <p:sldId id="427" r:id="rId16"/>
    <p:sldId id="459" r:id="rId17"/>
    <p:sldId id="428" r:id="rId18"/>
    <p:sldId id="447" r:id="rId19"/>
    <p:sldId id="445" r:id="rId20"/>
    <p:sldId id="446" r:id="rId21"/>
    <p:sldId id="430" r:id="rId22"/>
    <p:sldId id="460" r:id="rId23"/>
    <p:sldId id="431" r:id="rId24"/>
    <p:sldId id="432" r:id="rId25"/>
    <p:sldId id="434" r:id="rId26"/>
    <p:sldId id="435" r:id="rId27"/>
    <p:sldId id="436" r:id="rId28"/>
    <p:sldId id="437" r:id="rId29"/>
    <p:sldId id="438" r:id="rId30"/>
    <p:sldId id="439" r:id="rId31"/>
    <p:sldId id="440" r:id="rId32"/>
    <p:sldId id="441" r:id="rId33"/>
    <p:sldId id="452" r:id="rId34"/>
    <p:sldId id="451" r:id="rId35"/>
    <p:sldId id="450" r:id="rId36"/>
    <p:sldId id="453" r:id="rId37"/>
    <p:sldId id="454" r:id="rId38"/>
    <p:sldId id="442" r:id="rId39"/>
    <p:sldId id="443" r:id="rId40"/>
    <p:sldId id="444" r:id="rId41"/>
    <p:sldId id="448" r:id="rId42"/>
    <p:sldId id="449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D58CBDF-8355-4D81-81B1-3A3AC60BDFF5}">
          <p14:sldIdLst>
            <p14:sldId id="256"/>
            <p14:sldId id="419"/>
            <p14:sldId id="420"/>
            <p14:sldId id="425"/>
            <p14:sldId id="426"/>
            <p14:sldId id="458"/>
            <p14:sldId id="421"/>
            <p14:sldId id="455"/>
            <p14:sldId id="456"/>
            <p14:sldId id="457"/>
            <p14:sldId id="422"/>
            <p14:sldId id="423"/>
            <p14:sldId id="424"/>
            <p14:sldId id="433"/>
            <p14:sldId id="427"/>
            <p14:sldId id="459"/>
            <p14:sldId id="428"/>
            <p14:sldId id="447"/>
            <p14:sldId id="445"/>
            <p14:sldId id="446"/>
            <p14:sldId id="430"/>
            <p14:sldId id="460"/>
            <p14:sldId id="431"/>
            <p14:sldId id="432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52"/>
            <p14:sldId id="451"/>
            <p14:sldId id="450"/>
            <p14:sldId id="453"/>
            <p14:sldId id="454"/>
            <p14:sldId id="442"/>
            <p14:sldId id="443"/>
            <p14:sldId id="444"/>
            <p14:sldId id="448"/>
            <p14:sldId id="4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orient="horz" pos="3456">
          <p15:clr>
            <a:srgbClr val="A4A3A4"/>
          </p15:clr>
        </p15:guide>
        <p15:guide id="4" orient="horz" pos="864">
          <p15:clr>
            <a:srgbClr val="A4A3A4"/>
          </p15:clr>
        </p15:guide>
        <p15:guide id="5" orient="horz" pos="1728">
          <p15:clr>
            <a:srgbClr val="A4A3A4"/>
          </p15:clr>
        </p15:guide>
        <p15:guide id="6" orient="horz" pos="2592">
          <p15:clr>
            <a:srgbClr val="A4A3A4"/>
          </p15:clr>
        </p15:guide>
        <p15:guide id="7" pos="416">
          <p15:clr>
            <a:srgbClr val="A4A3A4"/>
          </p15:clr>
        </p15:guide>
        <p15:guide id="8" pos="5344">
          <p15:clr>
            <a:srgbClr val="A4A3A4"/>
          </p15:clr>
        </p15:guide>
        <p15:guide id="9" pos="4939">
          <p15:clr>
            <a:srgbClr val="A4A3A4"/>
          </p15:clr>
        </p15:guide>
        <p15:guide id="10" pos="826">
          <p15:clr>
            <a:srgbClr val="A4A3A4"/>
          </p15:clr>
        </p15:guide>
        <p15:guide id="11" pos="1648">
          <p15:clr>
            <a:srgbClr val="A4A3A4"/>
          </p15:clr>
        </p15:guide>
        <p15:guide id="12" pos="4112">
          <p15:clr>
            <a:srgbClr val="A4A3A4"/>
          </p15:clr>
        </p15:guide>
        <p15:guide id="13" pos="3296">
          <p15:clr>
            <a:srgbClr val="A4A3A4"/>
          </p15:clr>
        </p15:guide>
        <p15:guide id="14" pos="24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93"/>
    <p:restoredTop sz="91197" autoAdjust="0"/>
  </p:normalViewPr>
  <p:slideViewPr>
    <p:cSldViewPr>
      <p:cViewPr varScale="1">
        <p:scale>
          <a:sx n="112" d="100"/>
          <a:sy n="112" d="100"/>
        </p:scale>
        <p:origin x="1984" y="184"/>
      </p:cViewPr>
      <p:guideLst>
        <p:guide orient="horz" pos="432"/>
        <p:guide orient="horz" pos="3888"/>
        <p:guide orient="horz" pos="3456"/>
        <p:guide orient="horz" pos="864"/>
        <p:guide orient="horz" pos="1728"/>
        <p:guide orient="horz" pos="2592"/>
        <p:guide pos="416"/>
        <p:guide pos="5344"/>
        <p:guide pos="4939"/>
        <p:guide pos="826"/>
        <p:guide pos="1648"/>
        <p:guide pos="4112"/>
        <p:guide pos="3296"/>
        <p:guide pos="24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CASP Median Free Modeling Accuracy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GDT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E9F-D14A-BEE5-F5D79A3200A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E9F-D14A-BEE5-F5D79A3200A3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2006</c:v>
                </c:pt>
                <c:pt idx="1">
                  <c:v>2008</c:v>
                </c:pt>
                <c:pt idx="2">
                  <c:v>2010</c:v>
                </c:pt>
                <c:pt idx="3">
                  <c:v>2012</c:v>
                </c:pt>
                <c:pt idx="4">
                  <c:v>2014</c:v>
                </c:pt>
                <c:pt idx="5">
                  <c:v>2016</c:v>
                </c:pt>
                <c:pt idx="6">
                  <c:v>2018</c:v>
                </c:pt>
                <c:pt idx="7">
                  <c:v>2020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38</c:v>
                </c:pt>
                <c:pt idx="1">
                  <c:v>40</c:v>
                </c:pt>
                <c:pt idx="2">
                  <c:v>35</c:v>
                </c:pt>
                <c:pt idx="3">
                  <c:v>32</c:v>
                </c:pt>
                <c:pt idx="4">
                  <c:v>31</c:v>
                </c:pt>
                <c:pt idx="5">
                  <c:v>40</c:v>
                </c:pt>
                <c:pt idx="6">
                  <c:v>58</c:v>
                </c:pt>
                <c:pt idx="7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9F-D14A-BEE5-F5D79A3200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-27"/>
        <c:axId val="949883567"/>
        <c:axId val="949151055"/>
      </c:barChart>
      <c:catAx>
        <c:axId val="949883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9151055"/>
        <c:crosses val="autoZero"/>
        <c:auto val="1"/>
        <c:lblAlgn val="ctr"/>
        <c:lblOffset val="100"/>
        <c:noMultiLvlLbl val="0"/>
      </c:catAx>
      <c:valAx>
        <c:axId val="949151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shade val="50000"/>
                  <a:alpha val="44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9883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7E374-0FC4-4CE8-A59E-DEE9310DD04D}" type="datetimeFigureOut">
              <a:rPr lang="en-US" smtClean="0"/>
              <a:t>5/9/22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4820F-0CE4-462B-BAD9-E3B4A35DB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54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ithub.com/distillpub/post--feature-visualization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Target time: 1hr 20min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29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library(</a:t>
            </a:r>
            <a:r>
              <a:rPr lang="en-US" dirty="0" err="1"/>
              <a:t>pROC</a:t>
            </a:r>
            <a:r>
              <a:rPr lang="en-US" dirty="0"/>
              <a:t>)</a:t>
            </a:r>
          </a:p>
          <a:p>
            <a:r>
              <a:rPr lang="en-US" dirty="0" err="1"/>
              <a:t>df</a:t>
            </a:r>
            <a:r>
              <a:rPr lang="en-US" dirty="0"/>
              <a:t> &lt;- </a:t>
            </a:r>
            <a:r>
              <a:rPr lang="en-US" dirty="0" err="1"/>
              <a:t>data.frame</a:t>
            </a:r>
            <a:r>
              <a:rPr lang="en-US" dirty="0"/>
              <a:t>(x=c(rep(0,49000),rep(1,1000),rep(0,2),rep(1,48)),y=c(rep(0,49000),rep(0,1000),rep(1,2),rep(1,48)))</a:t>
            </a:r>
          </a:p>
          <a:p>
            <a:r>
              <a:rPr lang="en-US" dirty="0"/>
              <a:t>fit &lt;- </a:t>
            </a:r>
            <a:r>
              <a:rPr lang="en-US" dirty="0" err="1"/>
              <a:t>glm</a:t>
            </a:r>
            <a:r>
              <a:rPr lang="en-US" dirty="0"/>
              <a:t>(formula = y ~ x, data = </a:t>
            </a:r>
            <a:r>
              <a:rPr lang="en-US" dirty="0" err="1"/>
              <a:t>df,family</a:t>
            </a:r>
            <a:r>
              <a:rPr lang="en-US" dirty="0"/>
              <a:t>="binomial")</a:t>
            </a:r>
          </a:p>
          <a:p>
            <a:r>
              <a:rPr lang="en-US" dirty="0" err="1"/>
              <a:t>df$predicted</a:t>
            </a:r>
            <a:r>
              <a:rPr lang="en-US" dirty="0"/>
              <a:t> &lt;- predict(fit, </a:t>
            </a:r>
            <a:r>
              <a:rPr lang="en-US" dirty="0" err="1"/>
              <a:t>df</a:t>
            </a:r>
            <a:r>
              <a:rPr lang="en-US" dirty="0"/>
              <a:t>, type="response")</a:t>
            </a:r>
          </a:p>
          <a:p>
            <a:r>
              <a:rPr lang="en-US" dirty="0" err="1"/>
              <a:t>auc</a:t>
            </a:r>
            <a:r>
              <a:rPr lang="en-US" dirty="0"/>
              <a:t>(</a:t>
            </a:r>
            <a:r>
              <a:rPr lang="en-US" dirty="0" err="1"/>
              <a:t>df$y,df$predicted</a:t>
            </a:r>
            <a:r>
              <a:rPr lang="en-US" dirty="0"/>
              <a:t>)</a:t>
            </a:r>
          </a:p>
          <a:p>
            <a:r>
              <a:rPr lang="en-US" dirty="0"/>
              <a:t>table(</a:t>
            </a:r>
            <a:r>
              <a:rPr lang="en-US" dirty="0" err="1"/>
              <a:t>df$x,df$predicted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60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/pdf/2107.10356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67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9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papers.neurips.cc</a:t>
            </a:r>
            <a:r>
              <a:rPr lang="en-US" dirty="0"/>
              <a:t>/paper/7151-on-fairness-and-calibration.pdf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70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28 of AIMA 4</a:t>
            </a:r>
            <a:r>
              <a:rPr lang="en-US" baseline="30000" dirty="0"/>
              <a:t>th</a:t>
            </a:r>
            <a:r>
              <a:rPr lang="en-US" dirty="0"/>
              <a:t> edition is citation for claims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96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https://</a:t>
            </a:r>
            <a:r>
              <a:rPr lang="en-US" sz="1200" dirty="0" err="1"/>
              <a:t>www.deepmind.com</a:t>
            </a:r>
            <a:r>
              <a:rPr lang="en-US" sz="1200" dirty="0"/>
              <a:t>/blog/alphafold-a-solution-to-a-50-year-old-grand-challenge-in-biology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52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harnessing the power of the atom, the technology is powerful but requires extra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76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a decision tree will be Bayes rule in first example. No amount of fancy methods will ever do better.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71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distill.pub</a:t>
            </a:r>
            <a:r>
              <a:rPr lang="en-US" dirty="0"/>
              <a:t>/2017/feature-visualization/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Diagrams and text are licensed under Creative Commons Attribution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CC-BY 4.0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with the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source available on GitHub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unless noted otherwise. The figures that have been reused from other sources don’t fall under this license and can be recognized by a note in their caption: “Figure from …”.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96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an Open Access article distributed under the terms of the Creative Commons Attribution Non-Commercial License (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http://creativecommons.org/licenses/by-nc/4.0/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which permits unrestricted non-commercial use, distribution, and reproduction in any medium, provided the original work is properly cited.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61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Photos copyright: Garrett Jenkinson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/abs/1412.6572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50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harskish</a:t>
            </a:r>
            <a:r>
              <a:rPr lang="en-US" dirty="0"/>
              <a:t>/</a:t>
            </a:r>
            <a:r>
              <a:rPr lang="en-US" dirty="0" err="1"/>
              <a:t>ganspace</a:t>
            </a:r>
            <a:r>
              <a:rPr lang="en-US" dirty="0"/>
              <a:t>/blob/master/LICENSE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4820F-0CE4-462B-BAD9-E3B4A35DBC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5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2743200"/>
            <a:ext cx="7827264" cy="1371600"/>
          </a:xfrm>
        </p:spPr>
        <p:txBody>
          <a:bodyPr lIns="0" rIns="0" anchor="b" anchorCtr="0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4114800"/>
            <a:ext cx="7827264" cy="685800"/>
          </a:xfrm>
        </p:spPr>
        <p:txBody>
          <a:bodyPr lIns="0" tIns="228600" rIns="0">
            <a:noAutofit/>
          </a:bodyPr>
          <a:lstStyle>
            <a:lvl1pPr marL="0" indent="0" algn="l">
              <a:spcBef>
                <a:spcPts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11BF5-A871-4249-AF37-D36193754891}" type="datetime1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657226" y="681040"/>
            <a:ext cx="1266825" cy="138112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027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1371600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368" y="1444752"/>
            <a:ext cx="7827264" cy="42702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5788152"/>
            <a:ext cx="7827264" cy="384048"/>
          </a:xfrm>
        </p:spPr>
        <p:txBody>
          <a:bodyPr tIns="45720" anchor="ctr" anchorCtr="0"/>
          <a:lstStyle>
            <a:lvl1pPr marL="0" indent="0"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3EC1-FE10-5F42-88BE-180BD794EC3C}" type="datetime1">
              <a:rPr lang="en-US" smtClean="0"/>
              <a:t>5/9/22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20651" y="6299345"/>
            <a:ext cx="420688" cy="45864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22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268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yo 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3675"/>
            <a:ext cx="9144000" cy="13716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387A0-0F51-BD4A-9F18-899664E314BA}" type="datetime1">
              <a:rPr lang="en-US" smtClean="0"/>
              <a:t>5/9/22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‹#›</a:t>
            </a:fld>
            <a:endParaRPr lang="en-US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3937795" y="681040"/>
            <a:ext cx="1266825" cy="138112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32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0360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EFAA-556E-0A4E-B93B-A41EA522780A}" type="datetime1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8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93C4-19EA-D74C-8A10-80536C485074}" type="datetime1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4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3491-3094-F94F-A4D8-B719A0091C38}" type="datetime1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20651" y="6299345"/>
            <a:ext cx="420688" cy="45864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8158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yo Reduced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736" y="1673352"/>
            <a:ext cx="6528816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3841-16FD-8048-B6A0-0E18FC09D336}" type="datetime1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20651" y="6299345"/>
            <a:ext cx="420688" cy="45864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525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2743200"/>
            <a:ext cx="7827264" cy="1371600"/>
          </a:xfrm>
        </p:spPr>
        <p:txBody>
          <a:bodyPr anchor="b" anchorCtr="0"/>
          <a:lstStyle>
            <a:lvl1pPr algn="l">
              <a:defRPr sz="36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4114800"/>
            <a:ext cx="7827264" cy="685800"/>
          </a:xfrm>
        </p:spPr>
        <p:txBody>
          <a:bodyPr anchor="t" anchorCtr="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A303C-B7DD-5A48-9D80-8F6AAE143CBE}" type="datetime1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20651" y="6299345"/>
            <a:ext cx="420688" cy="45864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183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368" y="1371600"/>
            <a:ext cx="3840480" cy="4800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40480" cy="4800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3159-EC02-2C40-90B0-93DFBC0492BA}" type="datetime1">
              <a:rPr lang="en-US" smtClean="0"/>
              <a:t>5/9/22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20651" y="6299345"/>
            <a:ext cx="420688" cy="45864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22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600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1371600"/>
            <a:ext cx="3840480" cy="80467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" y="2174875"/>
            <a:ext cx="3840480" cy="398678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3840480" cy="80467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840480" cy="398678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D5E6-4942-D347-B5FE-6BE1B73346F1}" type="datetime1">
              <a:rPr lang="en-US" smtClean="0"/>
              <a:t>5/9/22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‹#›</a:t>
            </a:fld>
            <a:endParaRPr lang="en-US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20651" y="6299345"/>
            <a:ext cx="420688" cy="45864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24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043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6DAD-2056-AE42-90D5-A15A51056959}" type="datetime1">
              <a:rPr lang="en-US" smtClean="0"/>
              <a:t>5/9/22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20651" y="6299345"/>
            <a:ext cx="420688" cy="45864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20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0499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3FBBA-D5EA-A645-A98D-F143D98E590B}" type="datetime1">
              <a:rPr lang="en-US" smtClean="0"/>
              <a:t>5/9/22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20651" y="6299345"/>
            <a:ext cx="420688" cy="45864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19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725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2807208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57200"/>
            <a:ext cx="4910328" cy="5715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1371600"/>
            <a:ext cx="2807208" cy="4800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BFEC-F0E0-F242-A9C1-1DB2CB6218F9}" type="datetime1">
              <a:rPr lang="en-US" smtClean="0"/>
              <a:t>5/9/22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20651" y="6299345"/>
            <a:ext cx="420688" cy="458645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22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1888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137160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1371600"/>
            <a:ext cx="7827264" cy="4800600"/>
          </a:xfrm>
          <a:prstGeom prst="rect">
            <a:avLst/>
          </a:prstGeom>
        </p:spPr>
        <p:txBody>
          <a:bodyPr vert="horz" lIns="0" tIns="22860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5632" y="6528816"/>
            <a:ext cx="658368" cy="109728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7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D0267B47-3518-7544-AB76-1EBD3AFC112A}" type="datetime1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4248" y="6172200"/>
            <a:ext cx="6510528" cy="457200"/>
          </a:xfrm>
          <a:prstGeom prst="rect">
            <a:avLst/>
          </a:prstGeom>
        </p:spPr>
        <p:txBody>
          <a:bodyPr vert="horz" lIns="0" tIns="45720" rIns="0" bIns="0" rtlCol="0" anchor="t" anchorCtr="0"/>
          <a:lstStyle>
            <a:lvl1pPr algn="r">
              <a:lnSpc>
                <a:spcPct val="90000"/>
              </a:lnSpc>
              <a:defRPr sz="14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5632" y="6931152"/>
            <a:ext cx="658368" cy="109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CDC53FA5-AE81-45E0-8206-920AA27813B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10400" y="6657947"/>
            <a:ext cx="21336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©2018 MFMER  |  slide-</a:t>
            </a:r>
            <a:fld id="{D445C29B-035B-48ED-941F-A66A11A8A322}" type="slidenum">
              <a:rPr lang="en-US" sz="70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816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500"/>
        </a:spcBef>
        <a:buClr>
          <a:schemeClr val="tx2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34950" algn="l" defTabSz="914400" rtl="0" eaLnBrk="1" latinLnBrk="0" hangingPunct="1">
        <a:lnSpc>
          <a:spcPct val="90000"/>
        </a:lnSpc>
        <a:spcBef>
          <a:spcPts val="600"/>
        </a:spcBef>
        <a:buClr>
          <a:schemeClr val="bg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3348/kjr.2019.0312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I Learned to Stop Worrying and Love the Medical AI Hype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4114800"/>
            <a:ext cx="7827264" cy="22860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Garrett Jenkinson, PhD</a:t>
            </a:r>
          </a:p>
          <a:p>
            <a:r>
              <a:rPr lang="en-US" dirty="0"/>
              <a:t>Data Scientist, Assistant Professor of Biomedical Informatics</a:t>
            </a:r>
          </a:p>
          <a:p>
            <a:r>
              <a:rPr lang="en-US" dirty="0"/>
              <a:t>Division of Computational Biology</a:t>
            </a:r>
          </a:p>
          <a:p>
            <a:r>
              <a:rPr lang="en-US" dirty="0"/>
              <a:t>Department of Quantitative Health Sciences</a:t>
            </a:r>
          </a:p>
          <a:p>
            <a:r>
              <a:rPr lang="en-US" dirty="0"/>
              <a:t>Mayo Clinic</a:t>
            </a:r>
          </a:p>
        </p:txBody>
      </p:sp>
    </p:spTree>
    <p:extLst>
      <p:ext uri="{BB962C8B-B14F-4D97-AF65-F5344CB8AC3E}">
        <p14:creationId xmlns:p14="http://schemas.microsoft.com/office/powerpoint/2010/main" val="628648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BE868-10A9-971D-4F20-705B5F232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C5FC82-8E1A-6D91-0B4E-819C4C1C9A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If weight/height &gt; 3, predict diabetes (1), else predict no diabetes (0)</a:t>
                </a:r>
              </a:p>
              <a:p>
                <a:pPr lvl="1"/>
                <a:r>
                  <a:rPr lang="en-US" dirty="0"/>
                  <a:t>This is example of a decision tree (using an augmented/crossed feature)</a:t>
                </a:r>
              </a:p>
              <a:p>
                <a:r>
                  <a:rPr lang="en-US" dirty="0"/>
                  <a:t>Deep neural networks, random forests, logistic regression, KNN, SVM, </a:t>
                </a:r>
                <a:r>
                  <a:rPr lang="en-US" dirty="0" err="1"/>
                  <a:t>etc</a:t>
                </a:r>
                <a:r>
                  <a:rPr lang="en-US" dirty="0"/>
                  <a:t>, are all just algorithms to take training data in and produce concrete calculation representing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Conceptually no different from above decision tree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C5FC82-8E1A-6D91-0B4E-819C4C1C9A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427" r="-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0A1D4-2A67-E3A2-5292-77909C5A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8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08B10-6FB5-220E-FAF4-3B83AB01F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Rule &amp; Bayes 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DE9098-344A-DE0E-3933-78B6280C96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Bayes Rule is the best 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⋅)</m:t>
                    </m:r>
                  </m:oMath>
                </a14:m>
                <a:r>
                  <a:rPr lang="en-US" dirty="0"/>
                  <a:t> possible which has performance of Bayes Error</a:t>
                </a:r>
              </a:p>
              <a:p>
                <a:r>
                  <a:rPr lang="en-US" dirty="0"/>
                  <a:t>“Best” means we need a loss function to evaluate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numerically</a:t>
                </a:r>
              </a:p>
              <a:p>
                <a:pPr lvl="1"/>
                <a:r>
                  <a:rPr lang="en-US" dirty="0"/>
                  <a:t>0/1 loss for classification 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f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baseline="3000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  for regression</a:t>
                </a:r>
              </a:p>
              <a:p>
                <a:r>
                  <a:rPr lang="en-US" dirty="0"/>
                  <a:t>The Bayes rule for 0/1 loss in binary classes:</a:t>
                </a:r>
                <a:br>
                  <a:rPr lang="en-US" dirty="0"/>
                </a:br>
                <a:endParaRPr lang="en-US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1, 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0,           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DE9098-344A-DE0E-3933-78B6280C96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427" r="-971" b="-97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D3C42-E11F-3518-6ABE-0932A55B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7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F7E62-E070-1FB7-E52F-FB3E9B515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Lesson: Garbage in, Garbage 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F71649-5D57-4B5F-10D3-7B13C3A7CA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Bayes Error tells us the best we can do predicting y from measurements x</a:t>
                </a:r>
              </a:p>
              <a:p>
                <a:r>
                  <a:rPr lang="en-US" dirty="0"/>
                  <a:t>If x is number of </a:t>
                </a:r>
                <a:r>
                  <a:rPr lang="en-US" dirty="0" err="1"/>
                  <a:t>ChrY</a:t>
                </a:r>
                <a:r>
                  <a:rPr lang="en-US" dirty="0"/>
                  <a:t> copies in each cell of fetus, Bayes Error for sexing fetus is near 0</a:t>
                </a:r>
              </a:p>
              <a:p>
                <a:pPr lvl="1"/>
                <a:r>
                  <a:rPr lang="en-US" dirty="0"/>
                  <a:t>p(y=1|x=0)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lang="en-US" dirty="0"/>
                  <a:t> 0, p(y=1|x&gt;0)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lang="en-US" dirty="0"/>
                  <a:t> 1</a:t>
                </a:r>
              </a:p>
              <a:p>
                <a:r>
                  <a:rPr lang="en-US" dirty="0"/>
                  <a:t>If x is WGS of mother and father, Bayes error for sexing fetus is near 0.5</a:t>
                </a:r>
              </a:p>
              <a:p>
                <a:pPr lvl="1"/>
                <a:r>
                  <a:rPr lang="en-US" dirty="0"/>
                  <a:t>p(y=1|x)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lang="en-US" dirty="0"/>
                  <a:t> 0.5 for all x</a:t>
                </a:r>
              </a:p>
              <a:p>
                <a:r>
                  <a:rPr lang="en-US" dirty="0"/>
                  <a:t>Human-level performance can be rough proxy in some cases for Bayes Error</a:t>
                </a:r>
              </a:p>
              <a:p>
                <a:pPr lvl="1"/>
                <a:r>
                  <a:rPr lang="en-US" dirty="0"/>
                  <a:t>If human case is hopeless, think hard first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F71649-5D57-4B5F-10D3-7B13C3A7CA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427" b="-13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759AD-50C4-3822-F70C-8E9FE7E3F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4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1D98F-BAFD-FD41-ADF5-4B1061F9B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Lesson: Focus More on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03332-3121-6627-52F1-5CE8B570F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data cleaning, collection, representation will improve your performance much faster than overly focusing on ML algorithm/methods</a:t>
            </a:r>
          </a:p>
          <a:p>
            <a:pPr lvl="1"/>
            <a:r>
              <a:rPr lang="en-US" dirty="0" err="1"/>
              <a:t>AutoML</a:t>
            </a:r>
            <a:r>
              <a:rPr lang="en-US" dirty="0"/>
              <a:t> tools like </a:t>
            </a:r>
            <a:r>
              <a:rPr lang="en-US" dirty="0" err="1"/>
              <a:t>AutoGluon</a:t>
            </a:r>
            <a:r>
              <a:rPr lang="en-US" dirty="0"/>
              <a:t> rapidly test and combine many cutting-edge tools</a:t>
            </a:r>
          </a:p>
          <a:p>
            <a:pPr lvl="1"/>
            <a:r>
              <a:rPr lang="en-US" dirty="0"/>
              <a:t>If </a:t>
            </a:r>
            <a:r>
              <a:rPr lang="en-US" dirty="0" err="1"/>
              <a:t>AutoML</a:t>
            </a:r>
            <a:r>
              <a:rPr lang="en-US" dirty="0"/>
              <a:t> fails catastrophically, perhaps Bayes Error is high or data integrity/representation is poor</a:t>
            </a:r>
          </a:p>
          <a:p>
            <a:r>
              <a:rPr lang="en-US" dirty="0"/>
              <a:t>If no opportunity to improve data, then focus on modeling assumptions and selecting best suited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931F3-59FD-36D0-E8DB-E2BEACF15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0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9406E-8724-FDF6-965A-D3B4BA244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learn from limited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3CF8F5-32EA-DA11-48FE-4516CFFA98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have data pairs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From these we need to estimate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If Bayes rule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/>
                  <a:t> is simple, we can use lower </a:t>
                </a:r>
                <a:r>
                  <a:rPr lang="en-US" i="1" dirty="0"/>
                  <a:t>N</a:t>
                </a:r>
              </a:p>
              <a:p>
                <a:pPr lvl="1"/>
                <a:r>
                  <a:rPr lang="en-US" dirty="0"/>
                  <a:t>One male and one female example could train the Bayes classifier in sex pred from </a:t>
                </a:r>
                <a:r>
                  <a:rPr lang="en-US" dirty="0" err="1"/>
                  <a:t>ChrY</a:t>
                </a:r>
                <a:r>
                  <a:rPr lang="en-US" dirty="0"/>
                  <a:t> per cell count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 is all sensor measurements in car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is gas/brake pressure and steering angle, much larger </a:t>
                </a:r>
                <a:r>
                  <a:rPr lang="en-US" i="1" dirty="0"/>
                  <a:t>N</a:t>
                </a:r>
                <a:r>
                  <a:rPr lang="en-US" dirty="0"/>
                  <a:t> needed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3CF8F5-32EA-DA11-48FE-4516CFFA98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427" r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BCCA6-01E2-64E6-8969-FDF6F7589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9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D3DCD-E878-D635-E499-11A8087B4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B3D86-9FF9-DA3F-1E9B-5C9E5D8C1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71600"/>
            <a:ext cx="8333232" cy="4800600"/>
          </a:xfrm>
        </p:spPr>
        <p:txBody>
          <a:bodyPr/>
          <a:lstStyle/>
          <a:p>
            <a:r>
              <a:rPr lang="en-US" dirty="0"/>
              <a:t>Complex </a:t>
            </a:r>
            <a:br>
              <a:rPr lang="en-US" dirty="0"/>
            </a:br>
            <a:r>
              <a:rPr lang="en-US" dirty="0"/>
              <a:t>decision</a:t>
            </a:r>
            <a:br>
              <a:rPr lang="en-US" dirty="0"/>
            </a:br>
            <a:r>
              <a:rPr lang="en-US" dirty="0"/>
              <a:t>boundaries</a:t>
            </a:r>
            <a:br>
              <a:rPr lang="en-US" dirty="0"/>
            </a:br>
            <a:r>
              <a:rPr lang="en-US" dirty="0"/>
              <a:t>fit “noise”</a:t>
            </a:r>
          </a:p>
          <a:p>
            <a:r>
              <a:rPr lang="en-US" dirty="0"/>
              <a:t>Higher error</a:t>
            </a:r>
            <a:br>
              <a:rPr lang="en-US" dirty="0"/>
            </a:br>
            <a:r>
              <a:rPr lang="en-US" dirty="0"/>
              <a:t>on unseen</a:t>
            </a:r>
            <a:br>
              <a:rPr lang="en-US" dirty="0"/>
            </a:br>
            <a:r>
              <a:rPr lang="en-US" dirty="0"/>
              <a:t>test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CB854-06B5-1B75-B6E9-DB1097C0D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15</a:t>
            </a:fld>
            <a:endParaRPr lang="en-US"/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E4AA44B4-DA45-8DE5-AE1D-50F14C29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324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5E012A-38E1-3D65-D76D-AD3D89BD17BE}"/>
              </a:ext>
            </a:extLst>
          </p:cNvPr>
          <p:cNvSpPr txBox="1"/>
          <p:nvPr/>
        </p:nvSpPr>
        <p:spPr>
          <a:xfrm>
            <a:off x="2204234" y="6324600"/>
            <a:ext cx="690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/wiki/Overfitting#/media/</a:t>
            </a:r>
            <a:r>
              <a:rPr lang="en-US" dirty="0" err="1"/>
              <a:t>File:Overfitting.svg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60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A0534-8DFA-DE30-9AE9-796269970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860E6-3849-B737-8381-19C80D12F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EA9DB9-CC21-58FB-306A-8BD1A96B5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13325"/>
            <a:ext cx="8458200" cy="4355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42CA6A-71DF-2E70-6BDD-E62A44879602}"/>
              </a:ext>
            </a:extLst>
          </p:cNvPr>
          <p:cNvSpPr txBox="1"/>
          <p:nvPr/>
        </p:nvSpPr>
        <p:spPr>
          <a:xfrm>
            <a:off x="2057400" y="6169223"/>
            <a:ext cx="6992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upload.wikimedia.org</a:t>
            </a:r>
            <a:r>
              <a:rPr lang="en-US" sz="1400" dirty="0"/>
              <a:t>/</a:t>
            </a:r>
            <a:r>
              <a:rPr lang="en-US" sz="1400" dirty="0" err="1"/>
              <a:t>wikipedia</a:t>
            </a:r>
            <a:r>
              <a:rPr lang="en-US" sz="1400" dirty="0"/>
              <a:t>/commons/b/b5/K-</a:t>
            </a:r>
            <a:r>
              <a:rPr lang="en-US" sz="1400" dirty="0" err="1"/>
              <a:t>fold_cross_validation_EN.svg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76660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189F3-90F8-3402-FFB2-EE3EAF0A3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Lesson: Regularization/Occam’s Razor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4D545-54B6-F1E8-F9AC-5A2ED39C6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answers require less evidence/data</a:t>
            </a:r>
          </a:p>
          <a:p>
            <a:r>
              <a:rPr lang="en-US" dirty="0"/>
              <a:t>Complicated answers require greater evidence</a:t>
            </a:r>
          </a:p>
          <a:p>
            <a:r>
              <a:rPr lang="en-US" dirty="0"/>
              <a:t>L1&amp;L2 penalties/Dropout/Shrinkage/Bayesian methods can help</a:t>
            </a:r>
          </a:p>
          <a:p>
            <a:pPr lvl="1"/>
            <a:r>
              <a:rPr lang="en-US" dirty="0"/>
              <a:t>Cross-validation commonly used to evaluate over-fitting and tune regularization </a:t>
            </a:r>
            <a:r>
              <a:rPr lang="en-US" dirty="0" err="1"/>
              <a:t>hyperparams</a:t>
            </a:r>
            <a:r>
              <a:rPr lang="en-US" dirty="0"/>
              <a:t>/priors</a:t>
            </a:r>
          </a:p>
          <a:p>
            <a:r>
              <a:rPr lang="en-US" dirty="0"/>
              <a:t>Data Augmentation (e.g., jittering bootstrap, image manipulation, language rearrangements) can add robustness to common but irrelevant differences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20344-1466-DB38-05DB-577349207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8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3B26-313E-1AD8-996D-9A60669A9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685800"/>
          </a:xfrm>
        </p:spPr>
        <p:txBody>
          <a:bodyPr/>
          <a:lstStyle/>
          <a:p>
            <a:r>
              <a:rPr lang="en-US" dirty="0"/>
              <a:t>Why “Deep”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81DE8-521A-91CA-A539-B5D4E712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" y="685800"/>
            <a:ext cx="7827264" cy="5486400"/>
          </a:xfrm>
        </p:spPr>
        <p:txBody>
          <a:bodyPr/>
          <a:lstStyle/>
          <a:p>
            <a:r>
              <a:rPr lang="en-US" dirty="0"/>
              <a:t>Each layer is its own ensemble of learners</a:t>
            </a:r>
          </a:p>
          <a:p>
            <a:r>
              <a:rPr lang="en-US" dirty="0"/>
              <a:t>Intuitively layers extract features, then combine them in increasingly sophisticated ways</a:t>
            </a:r>
          </a:p>
          <a:p>
            <a:r>
              <a:rPr lang="en-US" dirty="0"/>
              <a:t>Greater abstraction deeper in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BDD6A-277E-C069-E49C-1F7A0D6DE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99E26-43CE-A258-8B63-D1661237778A}"/>
              </a:ext>
            </a:extLst>
          </p:cNvPr>
          <p:cNvSpPr txBox="1"/>
          <p:nvPr/>
        </p:nvSpPr>
        <p:spPr>
          <a:xfrm>
            <a:off x="1676400" y="6484858"/>
            <a:ext cx="637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from </a:t>
            </a:r>
            <a:r>
              <a:rPr lang="en-US" dirty="0" err="1"/>
              <a:t>Olah</a:t>
            </a:r>
            <a:r>
              <a:rPr lang="en-US" dirty="0"/>
              <a:t>, et al., "Feature Visualization", Distill, 2017.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62E27A-4E20-110A-CEE2-C13F672F0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28073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719BF3-E72A-487B-8AFC-8AB5031BB875}"/>
              </a:ext>
            </a:extLst>
          </p:cNvPr>
          <p:cNvSpPr txBox="1"/>
          <p:nvPr/>
        </p:nvSpPr>
        <p:spPr>
          <a:xfrm>
            <a:off x="401627" y="3059668"/>
            <a:ext cx="834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Layer2		Layer3		Layer4		Layer5		Layer6</a:t>
            </a:r>
          </a:p>
        </p:txBody>
      </p:sp>
    </p:spTree>
    <p:extLst>
      <p:ext uri="{BB962C8B-B14F-4D97-AF65-F5344CB8AC3E}">
        <p14:creationId xmlns:p14="http://schemas.microsoft.com/office/powerpoint/2010/main" val="206144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BBB17-0745-3C43-E6F2-B8424B25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19</a:t>
            </a:fld>
            <a:endParaRPr lang="en-US"/>
          </a:p>
        </p:txBody>
      </p:sp>
      <p:pic>
        <p:nvPicPr>
          <p:cNvPr id="36868" name="Picture 4" descr="Transfer learning. Transfer learning is process of taking pretrained model (usually trained on large dataset, such as ImageNet) and &quot;fine-tuning&quot; model with new dataset. Fully connected layers, with or without parts of kernels of convolutional layers of pre-trained model are replaced with new set and are trained with dataset of new task.">
            <a:extLst>
              <a:ext uri="{FF2B5EF4-FFF2-40B4-BE49-F238E27FC236}">
                <a16:creationId xmlns:a16="http://schemas.microsoft.com/office/drawing/2014/main" id="{F680144D-4FD0-8341-8412-F46BFD043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"/>
            <a:ext cx="7010400" cy="643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BC83C6-2A10-8C27-94B0-D1EE246B9F70}"/>
              </a:ext>
            </a:extLst>
          </p:cNvPr>
          <p:cNvSpPr txBox="1"/>
          <p:nvPr/>
        </p:nvSpPr>
        <p:spPr>
          <a:xfrm>
            <a:off x="2438400" y="6488668"/>
            <a:ext cx="392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https://doi.org/10.3348/kjr.2019.0312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2615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ED77-2AB5-C449-9AD8-8D2FA0EE6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05" y="-762000"/>
            <a:ext cx="7827264" cy="13716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4BE3B-59F9-6C41-859D-3C78CB9FC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" y="762000"/>
            <a:ext cx="7827264" cy="5486400"/>
          </a:xfrm>
        </p:spPr>
        <p:txBody>
          <a:bodyPr/>
          <a:lstStyle/>
          <a:p>
            <a:r>
              <a:rPr lang="en-US" sz="2400" dirty="0"/>
              <a:t>AI/ML 101</a:t>
            </a:r>
          </a:p>
          <a:p>
            <a:pPr lvl="1"/>
            <a:r>
              <a:rPr lang="en-US" sz="2400" dirty="0"/>
              <a:t>Terminology</a:t>
            </a:r>
          </a:p>
          <a:p>
            <a:pPr lvl="1"/>
            <a:r>
              <a:rPr lang="en-US" sz="2400" dirty="0"/>
              <a:t>Successes and Excellent Reasons for Hype</a:t>
            </a:r>
          </a:p>
          <a:p>
            <a:r>
              <a:rPr lang="en-US" sz="2400" dirty="0"/>
              <a:t>Lessons Along the Way for ML in Medical Practice</a:t>
            </a:r>
          </a:p>
          <a:p>
            <a:pPr lvl="1"/>
            <a:r>
              <a:rPr lang="en-US" sz="2400" dirty="0"/>
              <a:t>Garbage in/Garbage Out</a:t>
            </a:r>
          </a:p>
          <a:p>
            <a:pPr lvl="1"/>
            <a:r>
              <a:rPr lang="en-US" sz="2400" dirty="0"/>
              <a:t>Use Prior Knowledge</a:t>
            </a:r>
          </a:p>
          <a:p>
            <a:pPr lvl="1"/>
            <a:r>
              <a:rPr lang="en-US" sz="2400" dirty="0"/>
              <a:t>Curse of Dimensionality</a:t>
            </a:r>
          </a:p>
          <a:p>
            <a:pPr lvl="1"/>
            <a:r>
              <a:rPr lang="en-US" sz="2400" dirty="0"/>
              <a:t>Data Leakage</a:t>
            </a:r>
          </a:p>
          <a:p>
            <a:pPr lvl="1"/>
            <a:r>
              <a:rPr lang="en-US" sz="2400" dirty="0"/>
              <a:t>Interpretability and Complex Decision Boundaries</a:t>
            </a:r>
          </a:p>
          <a:p>
            <a:pPr lvl="1"/>
            <a:r>
              <a:rPr lang="en-US" sz="2400" dirty="0"/>
              <a:t>Objective Function Misalignment, Class Imbalance</a:t>
            </a:r>
          </a:p>
          <a:p>
            <a:pPr lvl="1"/>
            <a:r>
              <a:rPr lang="en-US" sz="2400" dirty="0"/>
              <a:t>Association versus Causation</a:t>
            </a:r>
          </a:p>
          <a:p>
            <a:pPr lvl="1"/>
            <a:r>
              <a:rPr lang="en-US" sz="2400" dirty="0"/>
              <a:t>Use decision-theoretic thinking</a:t>
            </a:r>
          </a:p>
          <a:p>
            <a:pPr lvl="1"/>
            <a:r>
              <a:rPr lang="en-US" sz="2400" dirty="0"/>
              <a:t>Fairness and Calibration</a:t>
            </a:r>
          </a:p>
          <a:p>
            <a:pPr lvl="1"/>
            <a:r>
              <a:rPr lang="en-US" sz="2400" dirty="0"/>
              <a:t>Out of Distribution Predictions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6C981-A7D9-1D41-9283-394D6288D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3DF31-4D06-02EE-4065-1D94164D3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Lesson: Use prior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AA882-73C6-199C-73F0-7D29F59EE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Transfer learning</a:t>
            </a:r>
          </a:p>
          <a:p>
            <a:pPr lvl="1"/>
            <a:r>
              <a:rPr lang="en-US" dirty="0"/>
              <a:t>Great for NLP or images where huge datasets available for pretraining</a:t>
            </a:r>
          </a:p>
          <a:p>
            <a:pPr lvl="1"/>
            <a:r>
              <a:rPr lang="en-US" dirty="0"/>
              <a:t>Don’t train a huge CNN from scratch with 100’s of medical images</a:t>
            </a:r>
          </a:p>
          <a:p>
            <a:pPr lvl="1"/>
            <a:r>
              <a:rPr lang="en-US" dirty="0"/>
              <a:t>Don’t train a huge transformer from scratch in 10K clinical notes</a:t>
            </a:r>
          </a:p>
          <a:p>
            <a:r>
              <a:rPr lang="en-US" dirty="0"/>
              <a:t>Bayesian methods can be even more rigorous when good prior data is available, e.g., in lab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C13A1-9680-BC23-E24C-603FE637A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7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99C08-C1C5-2C15-D1F6-8FAF32A63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BABB4D-B8B4-586B-FADF-2B3E13D21C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Volume of d-dimensional box grows exponentially </a:t>
                </a:r>
              </a:p>
              <a:p>
                <a:pPr lvl="1"/>
                <a:r>
                  <a:rPr lang="en-US" dirty="0"/>
                  <a:t>Observing 10-point grid requires 10</a:t>
                </a:r>
                <a:r>
                  <a:rPr lang="en-US" baseline="30000" dirty="0"/>
                  <a:t>d</a:t>
                </a:r>
                <a:r>
                  <a:rPr lang="en-US" dirty="0"/>
                  <a:t> observations, e.g. to fit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/>
                  <a:t> over all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dirty="0"/>
              </a:p>
              <a:p>
                <a:r>
                  <a:rPr lang="en-US" dirty="0"/>
                  <a:t>High-dimensions not intuitive</a:t>
                </a:r>
              </a:p>
              <a:p>
                <a:pPr lvl="1"/>
                <a:r>
                  <a:rPr lang="en-US" dirty="0"/>
                  <a:t>Volume almost entirely on outer-shell/veneer</a:t>
                </a:r>
              </a:p>
              <a:p>
                <a:pPr lvl="1"/>
                <a:r>
                  <a:rPr lang="en-US" dirty="0"/>
                  <a:t>You are an extremist, in high enough dim</a:t>
                </a:r>
              </a:p>
              <a:p>
                <a:r>
                  <a:rPr lang="en-US" dirty="0"/>
                  <a:t>Data not uniform in feature space</a:t>
                </a:r>
              </a:p>
              <a:p>
                <a:pPr lvl="1"/>
                <a:r>
                  <a:rPr lang="en-US" dirty="0"/>
                  <a:t>Lives on low-dimensional “manifold”</a:t>
                </a:r>
              </a:p>
              <a:p>
                <a:pPr lvl="1"/>
                <a:r>
                  <a:rPr lang="en-US" dirty="0"/>
                  <a:t>Most randomly generated images look like TV fuzz, not kittens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BABB4D-B8B4-586B-FADF-2B3E13D21C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427" r="-1456" b="-12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2AA23-1924-1BE5-EFAE-7E97FC30F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1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C6A7BDB-8793-5592-A1BA-97984659475F}"/>
              </a:ext>
            </a:extLst>
          </p:cNvPr>
          <p:cNvSpPr/>
          <p:nvPr/>
        </p:nvSpPr>
        <p:spPr>
          <a:xfrm>
            <a:off x="198723" y="1519334"/>
            <a:ext cx="8746554" cy="32698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FDE454-09E5-849B-7928-22B1E32E5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Lesson: Model complexity/dim and lack of interpretability can hide overfitting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0374A-18C6-BC62-DC12-9EF490F4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22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F48E9F-B1A3-63F8-541B-C59866240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800600"/>
            <a:ext cx="7827264" cy="1546302"/>
          </a:xfrm>
        </p:spPr>
        <p:txBody>
          <a:bodyPr/>
          <a:lstStyle/>
          <a:p>
            <a:r>
              <a:rPr lang="en-US" dirty="0"/>
              <a:t>Interpretability a thorny subject</a:t>
            </a:r>
          </a:p>
          <a:p>
            <a:pPr lvl="1"/>
            <a:r>
              <a:rPr lang="en-US" dirty="0"/>
              <a:t>Use “simple” models where possible</a:t>
            </a:r>
          </a:p>
          <a:p>
            <a:pPr lvl="1"/>
            <a:r>
              <a:rPr lang="en-US" dirty="0"/>
              <a:t>Understand risks of black boxes, SHAP/</a:t>
            </a:r>
            <a:r>
              <a:rPr lang="en-US" dirty="0" err="1"/>
              <a:t>etc</a:t>
            </a:r>
            <a:r>
              <a:rPr lang="en-US" dirty="0"/>
              <a:t> not global explainer</a:t>
            </a:r>
          </a:p>
        </p:txBody>
      </p:sp>
      <p:pic>
        <p:nvPicPr>
          <p:cNvPr id="7" name="Picture 6" descr="A dog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325654B4-284B-485B-DF8B-B3684699F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22223" b="28617"/>
          <a:stretch/>
        </p:blipFill>
        <p:spPr>
          <a:xfrm>
            <a:off x="227326" y="1676400"/>
            <a:ext cx="2225447" cy="2152185"/>
          </a:xfrm>
          <a:prstGeom prst="rect">
            <a:avLst/>
          </a:prstGeom>
        </p:spPr>
      </p:pic>
      <p:pic>
        <p:nvPicPr>
          <p:cNvPr id="9" name="Picture 8" descr="A dog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6661A1BE-C4C4-AFCA-9D28-D998F15CD1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22223" b="28617"/>
          <a:stretch/>
        </p:blipFill>
        <p:spPr>
          <a:xfrm>
            <a:off x="6589369" y="1603582"/>
            <a:ext cx="2225447" cy="2152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975C06-4AEA-6510-7F57-92729573E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625549"/>
            <a:ext cx="2155569" cy="21521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8F245D-A401-9FCE-5AA2-C71421A8572E}"/>
              </a:ext>
            </a:extLst>
          </p:cNvPr>
          <p:cNvSpPr txBox="1"/>
          <p:nvPr/>
        </p:nvSpPr>
        <p:spPr>
          <a:xfrm>
            <a:off x="2464979" y="2440031"/>
            <a:ext cx="4003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+ 0.005 x                                     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B38D41-E010-A0DB-C302-2E2684D77D29}"/>
              </a:ext>
            </a:extLst>
          </p:cNvPr>
          <p:cNvSpPr txBox="1"/>
          <p:nvPr/>
        </p:nvSpPr>
        <p:spPr>
          <a:xfrm>
            <a:off x="451263" y="3994497"/>
            <a:ext cx="8472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    “Poodle”			“nematode”		  “tennis ball”</a:t>
            </a:r>
          </a:p>
          <a:p>
            <a:r>
              <a:rPr lang="en-US" sz="2000" dirty="0">
                <a:solidFill>
                  <a:schemeClr val="bg1"/>
                </a:solidFill>
              </a:rPr>
              <a:t>72% confidence		           4% confidence		98% confidence</a:t>
            </a:r>
          </a:p>
        </p:txBody>
      </p:sp>
    </p:spTree>
    <p:extLst>
      <p:ext uri="{BB962C8B-B14F-4D97-AF65-F5344CB8AC3E}">
        <p14:creationId xmlns:p14="http://schemas.microsoft.com/office/powerpoint/2010/main" val="43057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37E14-6541-7EEF-9486-E749F9242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048"/>
            <a:ext cx="7827264" cy="612648"/>
          </a:xfrm>
        </p:spPr>
        <p:txBody>
          <a:bodyPr/>
          <a:lstStyle/>
          <a:p>
            <a:r>
              <a:rPr lang="en-US" dirty="0"/>
              <a:t>Lesson: Learning the manifold is powerful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5636A-25D7-9B13-840E-7F04E7CBA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1FA82-5B4A-DD99-9A98-B30C8C81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68A463-A847-7740-2016-A64D5696F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55383"/>
            <a:ext cx="8382000" cy="603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93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5D6CD-41A6-D396-064D-E8C652FE8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Leakage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C4A43F-F49E-8AA3-F431-E4F18ABF6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mentioned cross-validation, but generally we also want hold out test set </a:t>
                </a:r>
              </a:p>
              <a:p>
                <a:pPr lvl="1"/>
                <a:r>
                  <a:rPr lang="en-US" dirty="0"/>
                  <a:t>Evaluates generalization performance</a:t>
                </a:r>
              </a:p>
              <a:p>
                <a:r>
                  <a:rPr lang="en-US" dirty="0"/>
                  <a:t>Data leakage refers to information from a test or validation set entering the model fitting procedure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was developed with any knowledge from test set, the evaluation is optimistic/corrupted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C4A43F-F49E-8AA3-F431-E4F18ABF6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427" r="-3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5E22B-A138-9DFF-D764-B36B874C3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5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4A5E-5882-FBE0-8B07-45C510C89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data leakage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3C1FD-5F69-9573-3A7E-55AD0B235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" y="1295400"/>
            <a:ext cx="7827264" cy="4800600"/>
          </a:xfrm>
        </p:spPr>
        <p:txBody>
          <a:bodyPr/>
          <a:lstStyle/>
          <a:p>
            <a:r>
              <a:rPr lang="en-US" dirty="0"/>
              <a:t>You plotted/inspected all your data before model building/fitting</a:t>
            </a:r>
          </a:p>
          <a:p>
            <a:r>
              <a:rPr lang="en-US" dirty="0"/>
              <a:t>You scaled your features before you did the data split</a:t>
            </a:r>
          </a:p>
          <a:p>
            <a:r>
              <a:rPr lang="en-US" dirty="0"/>
              <a:t>You produced a “Table 1” prior to model building</a:t>
            </a:r>
          </a:p>
          <a:p>
            <a:r>
              <a:rPr lang="en-US" dirty="0"/>
              <a:t>You did PCA/</a:t>
            </a:r>
            <a:r>
              <a:rPr lang="en-US" dirty="0" err="1"/>
              <a:t>umap</a:t>
            </a:r>
            <a:r>
              <a:rPr lang="en-US" dirty="0"/>
              <a:t>/</a:t>
            </a:r>
            <a:r>
              <a:rPr lang="en-US" dirty="0" err="1"/>
              <a:t>etc</a:t>
            </a:r>
            <a:r>
              <a:rPr lang="en-US" dirty="0"/>
              <a:t> for dimensionality reduction or manifold learning using all data</a:t>
            </a:r>
          </a:p>
          <a:p>
            <a:r>
              <a:rPr lang="en-US" dirty="0"/>
              <a:t>You collected some data, worked with it, collected more and re-split randomly</a:t>
            </a:r>
          </a:p>
          <a:p>
            <a:r>
              <a:rPr lang="en-US" dirty="0"/>
              <a:t>Your DNA variant impacts same codon but you split by DNA base 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6396E-38E9-FB1C-B1E1-EB6417587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5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B47EB-1CB2-3792-548C-C1716B35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Lesson: Take ML study design seriously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90BAA-8358-0631-FABB-1EDC4B691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first step of ML project is designing your train, validation, test splits up front</a:t>
            </a:r>
          </a:p>
          <a:p>
            <a:r>
              <a:rPr lang="en-US" dirty="0"/>
              <a:t>Stratified split your test set off and zip the data</a:t>
            </a:r>
          </a:p>
          <a:p>
            <a:pPr lvl="1"/>
            <a:r>
              <a:rPr lang="en-US" dirty="0"/>
              <a:t>Only unzip when </a:t>
            </a:r>
            <a:r>
              <a:rPr lang="en-US" b="1" u="sng" dirty="0"/>
              <a:t>FINAL</a:t>
            </a:r>
            <a:r>
              <a:rPr lang="en-US" i="1" dirty="0"/>
              <a:t> </a:t>
            </a:r>
            <a:r>
              <a:rPr lang="en-US" dirty="0"/>
              <a:t>model selected and tuned</a:t>
            </a:r>
          </a:p>
          <a:p>
            <a:pPr lvl="1"/>
            <a:r>
              <a:rPr lang="en-US" dirty="0"/>
              <a:t>You get 1 shot only. Cannot go back and tweak/tune </a:t>
            </a:r>
            <a:r>
              <a:rPr lang="en-US" dirty="0" err="1"/>
              <a:t>hyperparams</a:t>
            </a:r>
            <a:r>
              <a:rPr lang="en-US" dirty="0"/>
              <a:t>, try another model,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Using cross-validation in non-test set data costs computations but can be very effective for model selection and hyper parameter tuning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11065-EF98-8DCE-CEE9-A26FE3E38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7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DFE1B-6700-9221-4350-4B00E29D1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training and evaluation require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3436F-8BB6-3BA6-D297-D878EDB5F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 does not know what you want, only the loss function you provide it to minimize</a:t>
            </a:r>
          </a:p>
          <a:p>
            <a:r>
              <a:rPr lang="en-US" dirty="0"/>
              <a:t>The training loss function is not the only metric you should look at</a:t>
            </a:r>
          </a:p>
          <a:p>
            <a:r>
              <a:rPr lang="en-US" dirty="0"/>
              <a:t>Think of ML as a cursed monkey paw that grants wishes in easiest and often worst way possible</a:t>
            </a:r>
          </a:p>
          <a:p>
            <a:pPr lvl="1"/>
            <a:r>
              <a:rPr lang="en-US" dirty="0"/>
              <a:t>“I wish to be richest person on earth”</a:t>
            </a:r>
          </a:p>
          <a:p>
            <a:pPr lvl="1"/>
            <a:r>
              <a:rPr lang="en-US" dirty="0"/>
              <a:t>ML: “Done. I have killed all other people”</a:t>
            </a:r>
          </a:p>
          <a:p>
            <a:r>
              <a:rPr lang="en-US" dirty="0"/>
              <a:t>Objective function misalignment is the core of sci-fi AI gone wrong, but is very real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C64DC-883F-F799-E3FA-717A93877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2F9-3AF7-C97A-94F3-AE23EC559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914400"/>
          </a:xfrm>
        </p:spPr>
        <p:txBody>
          <a:bodyPr/>
          <a:lstStyle/>
          <a:p>
            <a:r>
              <a:rPr lang="en-US" dirty="0"/>
              <a:t>Lesson: Beware of misalignment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AEC9A-58AB-F5AD-D919-18A1AA09C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" y="990600"/>
            <a:ext cx="7827264" cy="4800600"/>
          </a:xfrm>
        </p:spPr>
        <p:txBody>
          <a:bodyPr/>
          <a:lstStyle/>
          <a:p>
            <a:r>
              <a:rPr lang="en-US" sz="2400" dirty="0"/>
              <a:t>Made up example: train a model for maximal accuracy in Sickle Cell Disease</a:t>
            </a:r>
          </a:p>
          <a:p>
            <a:r>
              <a:rPr lang="en-US" sz="2400" dirty="0"/>
              <a:t>Take last 50k patients seen in Midwest clinic and train model with some lab measures</a:t>
            </a:r>
          </a:p>
          <a:p>
            <a:r>
              <a:rPr lang="en-US" sz="2400" dirty="0"/>
              <a:t>Model gets 99.9% accuracy!</a:t>
            </a:r>
          </a:p>
          <a:p>
            <a:r>
              <a:rPr lang="en-US" sz="2400" dirty="0"/>
              <a:t>Always says no SCD because only 50 patients had illness and labs mostly imputed/uninformative</a:t>
            </a:r>
          </a:p>
          <a:p>
            <a:r>
              <a:rPr lang="en-US" sz="2400" dirty="0"/>
              <a:t>Add extensive EHR data, use AUROC and recall to evaluate to ensure catching of cases</a:t>
            </a:r>
          </a:p>
          <a:p>
            <a:r>
              <a:rPr lang="en-US" sz="2400" dirty="0"/>
              <a:t>Get 0.97 AUROC, .96 recall with logistic regression </a:t>
            </a:r>
          </a:p>
          <a:p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C3FF9-C217-9068-AD85-4EB867587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A7E907C-2BC1-B4E9-5A30-460758DBC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675249"/>
              </p:ext>
            </p:extLst>
          </p:nvPr>
        </p:nvGraphicFramePr>
        <p:xfrm>
          <a:off x="762000" y="5638800"/>
          <a:ext cx="820216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168">
                  <a:extLst>
                    <a:ext uri="{9D8B030D-6E8A-4147-A177-3AD203B41FA5}">
                      <a16:colId xmlns:a16="http://schemas.microsoft.com/office/drawing/2014/main" val="1005888396"/>
                    </a:ext>
                  </a:extLst>
                </a:gridCol>
                <a:gridCol w="3295442">
                  <a:extLst>
                    <a:ext uri="{9D8B030D-6E8A-4147-A177-3AD203B41FA5}">
                      <a16:colId xmlns:a16="http://schemas.microsoft.com/office/drawing/2014/main" val="3492020924"/>
                    </a:ext>
                  </a:extLst>
                </a:gridCol>
                <a:gridCol w="3562558">
                  <a:extLst>
                    <a:ext uri="{9D8B030D-6E8A-4147-A177-3AD203B41FA5}">
                      <a16:colId xmlns:a16="http://schemas.microsoft.com/office/drawing/2014/main" val="805570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Not Black or African American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Black or African American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662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 SCD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49,000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576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Has SCD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298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328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2E9D1-A9A8-C339-E309-185CC802A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-304800"/>
            <a:ext cx="7827264" cy="1371600"/>
          </a:xfrm>
        </p:spPr>
        <p:txBody>
          <a:bodyPr/>
          <a:lstStyle/>
          <a:p>
            <a:r>
              <a:rPr lang="en-US" dirty="0"/>
              <a:t>Label/feature leakage is prominent form of misalignment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13348-ECA8-46EE-A031-C1C347232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" y="990600"/>
            <a:ext cx="7827264" cy="4800600"/>
          </a:xfrm>
        </p:spPr>
        <p:txBody>
          <a:bodyPr/>
          <a:lstStyle/>
          <a:p>
            <a:r>
              <a:rPr lang="en-US" dirty="0"/>
              <a:t>Pathology slides labeled pathogenic with high accuracy, precision, recall, AUROC</a:t>
            </a:r>
          </a:p>
          <a:p>
            <a:pPr lvl="1"/>
            <a:r>
              <a:rPr lang="en-US" dirty="0"/>
              <a:t>ML learned that pathologist put arrows pointing to malignant features and just looks for arrows</a:t>
            </a:r>
          </a:p>
          <a:p>
            <a:r>
              <a:rPr lang="en-US" dirty="0"/>
              <a:t>Radiology DICOM (images and metadata/demographics) and it diagnoses case/control accurately</a:t>
            </a:r>
          </a:p>
          <a:p>
            <a:pPr lvl="1"/>
            <a:r>
              <a:rPr lang="en-US" dirty="0"/>
              <a:t>Metadata contains information related to case versus control and was not stripped from dataset </a:t>
            </a:r>
          </a:p>
          <a:p>
            <a:r>
              <a:rPr lang="en-US" dirty="0"/>
              <a:t>CNN knows race from chest </a:t>
            </a:r>
            <a:r>
              <a:rPr lang="en-US" dirty="0" err="1"/>
              <a:t>xray</a:t>
            </a:r>
            <a:r>
              <a:rPr lang="en-US" dirty="0"/>
              <a:t>…last slide revisited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4DBA2-9CFB-68D1-3455-066EA19F1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7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ADEBD-C5DF-E938-761A-6BEC2AABC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609600"/>
          </a:xfrm>
        </p:spPr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2C8A4-3408-5333-0093-3F8C08A6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3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9D2F71-760A-938B-BD9F-459FAA33678F}"/>
              </a:ext>
            </a:extLst>
          </p:cNvPr>
          <p:cNvSpPr/>
          <p:nvPr/>
        </p:nvSpPr>
        <p:spPr>
          <a:xfrm>
            <a:off x="304800" y="457200"/>
            <a:ext cx="8382000" cy="6019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9EC1F-FB06-125E-3D2B-A30C157F81B2}"/>
              </a:ext>
            </a:extLst>
          </p:cNvPr>
          <p:cNvSpPr txBox="1"/>
          <p:nvPr/>
        </p:nvSpPr>
        <p:spPr>
          <a:xfrm>
            <a:off x="2095500" y="896034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Artificial Intelligence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449B15-E87C-92A9-9C71-3AC7D20DBBD5}"/>
              </a:ext>
            </a:extLst>
          </p:cNvPr>
          <p:cNvSpPr txBox="1"/>
          <p:nvPr/>
        </p:nvSpPr>
        <p:spPr>
          <a:xfrm>
            <a:off x="685800" y="2209800"/>
            <a:ext cx="3505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Problem Solving By Search/Pathfinding/Logical Reasoning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Agent Perception/Planning/ Decision Making</a:t>
            </a:r>
          </a:p>
          <a:p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F3B750-2672-F8E4-D520-0F18761D29FF}"/>
              </a:ext>
            </a:extLst>
          </p:cNvPr>
          <p:cNvSpPr/>
          <p:nvPr/>
        </p:nvSpPr>
        <p:spPr>
          <a:xfrm>
            <a:off x="2971800" y="1817132"/>
            <a:ext cx="5715000" cy="3593068"/>
          </a:xfrm>
          <a:prstGeom prst="ellipse">
            <a:avLst/>
          </a:prstGeom>
          <a:solidFill>
            <a:schemeClr val="accent2">
              <a:alpha val="4527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7F4CFA-3839-5411-BAA4-543419A5F29F}"/>
              </a:ext>
            </a:extLst>
          </p:cNvPr>
          <p:cNvSpPr txBox="1"/>
          <p:nvPr/>
        </p:nvSpPr>
        <p:spPr>
          <a:xfrm>
            <a:off x="5009685" y="2067738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Machine Learning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234E23-734C-6CB7-BE98-CABB64E42EB6}"/>
              </a:ext>
            </a:extLst>
          </p:cNvPr>
          <p:cNvSpPr txBox="1"/>
          <p:nvPr/>
        </p:nvSpPr>
        <p:spPr>
          <a:xfrm>
            <a:off x="3657600" y="3171748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Reinforcement Learning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01364-CA3E-7248-0183-E83E2495EC2C}"/>
              </a:ext>
            </a:extLst>
          </p:cNvPr>
          <p:cNvSpPr txBox="1"/>
          <p:nvPr/>
        </p:nvSpPr>
        <p:spPr>
          <a:xfrm>
            <a:off x="6324600" y="2824877"/>
            <a:ext cx="2590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Supervised Learning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Unsupervised </a:t>
            </a:r>
          </a:p>
          <a:p>
            <a:r>
              <a:rPr lang="en-US" dirty="0"/>
              <a:t>Learning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C32DA0-16D7-73A7-401C-FD2BF054D66D}"/>
              </a:ext>
            </a:extLst>
          </p:cNvPr>
          <p:cNvSpPr/>
          <p:nvPr/>
        </p:nvSpPr>
        <p:spPr>
          <a:xfrm>
            <a:off x="4800600" y="2743200"/>
            <a:ext cx="2895600" cy="1828800"/>
          </a:xfrm>
          <a:prstGeom prst="ellipse">
            <a:avLst/>
          </a:prstGeom>
          <a:solidFill>
            <a:schemeClr val="accent4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17214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 animBg="1"/>
      <p:bldP spid="10" grpId="0"/>
      <p:bldP spid="12" grpId="0"/>
      <p:bldP spid="13" grpId="0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CF8F0-DC0B-9B7E-1D44-6EF7BB4DE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Lesson: Do an error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16DBA-C39F-392B-76E5-9FF83C439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a confusion matrix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Randomly examine ~dozens of cases from each quadrant TP, FP, FN, TP</a:t>
            </a:r>
          </a:p>
          <a:p>
            <a:r>
              <a:rPr lang="en-US" dirty="0"/>
              <a:t>Assume the algorithm is a cheater, and try to find out how it cheated</a:t>
            </a:r>
          </a:p>
          <a:p>
            <a:r>
              <a:rPr lang="en-US" dirty="0"/>
              <a:t>Use local explanation and/or counterfactual algorithms to try to understand why each case landed in their quadrant of the confusion matrix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ACFA1-262B-0C8C-0D5D-116848AE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50C9FD7-3BF1-1CE3-61EE-E88AFE55B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641847"/>
              </p:ext>
            </p:extLst>
          </p:nvPr>
        </p:nvGraphicFramePr>
        <p:xfrm>
          <a:off x="1066800" y="2091690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68770745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6011642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9275046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Truth\Prediction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Class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Class1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659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Class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FP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343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Class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TP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656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4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B743-A500-7968-2CEA-95D6BA4A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Causality is hard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8F02C-954B-D610-4EC6-6E0ADE730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ML systems will be doing associational predictions and not causal ones</a:t>
            </a:r>
          </a:p>
          <a:p>
            <a:r>
              <a:rPr lang="en-US" dirty="0"/>
              <a:t>This can lead to cheating as discussed before (camels are on sand, cows on grass)</a:t>
            </a:r>
          </a:p>
          <a:p>
            <a:r>
              <a:rPr lang="en-US" dirty="0"/>
              <a:t>This can lead to poor decision making based on model outputs</a:t>
            </a:r>
          </a:p>
          <a:p>
            <a:pPr lvl="1"/>
            <a:r>
              <a:rPr lang="en-US" dirty="0"/>
              <a:t>COVID-19 mortality model has NPV 99.8% and PPV 70%, how to use?</a:t>
            </a:r>
          </a:p>
          <a:p>
            <a:pPr lvl="1"/>
            <a:r>
              <a:rPr lang="en-US" dirty="0"/>
              <a:t>NPV is high, triage and send them home!</a:t>
            </a:r>
          </a:p>
          <a:p>
            <a:pPr lvl="1"/>
            <a:r>
              <a:rPr lang="en-US" dirty="0"/>
              <a:t>This is causal inference assertion. NPV that high only </a:t>
            </a:r>
            <a:r>
              <a:rPr lang="en-US" i="1" dirty="0"/>
              <a:t>when getting full clinical support.</a:t>
            </a:r>
            <a:r>
              <a:rPr lang="en-US" dirty="0"/>
              <a:t> Not same as if </a:t>
            </a:r>
            <a:r>
              <a:rPr lang="en-US" i="1" dirty="0"/>
              <a:t>removing </a:t>
            </a:r>
            <a:r>
              <a:rPr lang="en-US" dirty="0"/>
              <a:t>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05616-D2C2-764F-2736-35A4B7DEF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8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55D3-1E43-7451-5D29-341B8DA61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Lesson: use causal judgements with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6FA8D-640A-12CC-C707-B0CFD4E90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Increasing literature around causal ML algorithms</a:t>
            </a:r>
          </a:p>
          <a:p>
            <a:pPr lvl="1"/>
            <a:r>
              <a:rPr lang="en-US" dirty="0"/>
              <a:t>All observational causal inference is based on assumptions that may not hold</a:t>
            </a:r>
          </a:p>
          <a:p>
            <a:r>
              <a:rPr lang="en-US" dirty="0"/>
              <a:t>Where possible use ML models (even “causal” ones) in way that would be safe under associational interpretations</a:t>
            </a:r>
          </a:p>
          <a:p>
            <a:pPr lvl="1"/>
            <a:r>
              <a:rPr lang="en-US" dirty="0"/>
              <a:t>In COVID-19 model, consider alert system that only adds oversight/care and does not remove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5B64B-CB91-1394-DB5A-164E6BC5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7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86CB-4FC5-79F4-9CA7-17A7527B3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of difficulty/data requirements increase as outputs become complex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690AA-74AF-2F97-C79D-1D0CF6C0C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" y="1371600"/>
            <a:ext cx="7827264" cy="5181600"/>
          </a:xfrm>
        </p:spPr>
        <p:txBody>
          <a:bodyPr/>
          <a:lstStyle/>
          <a:p>
            <a:r>
              <a:rPr lang="en-US" dirty="0"/>
              <a:t>Roughly, in increasing orders of “difficulty”:</a:t>
            </a:r>
          </a:p>
          <a:p>
            <a:pPr lvl="1"/>
            <a:r>
              <a:rPr lang="en-US" dirty="0"/>
              <a:t>Binary classification</a:t>
            </a:r>
          </a:p>
          <a:p>
            <a:pPr lvl="1"/>
            <a:r>
              <a:rPr lang="en-US" dirty="0"/>
              <a:t>Multiple ordinal classes (think: low, medium, high)</a:t>
            </a:r>
          </a:p>
          <a:p>
            <a:pPr lvl="1"/>
            <a:r>
              <a:rPr lang="en-US" dirty="0"/>
              <a:t>Multiple categorical classes (think: lung, liver, spleen)</a:t>
            </a:r>
          </a:p>
          <a:p>
            <a:pPr lvl="1"/>
            <a:r>
              <a:rPr lang="en-US" dirty="0"/>
              <a:t>Univariate regression (think: A1c levels)</a:t>
            </a:r>
          </a:p>
          <a:p>
            <a:pPr lvl="1"/>
            <a:r>
              <a:rPr lang="en-US" dirty="0"/>
              <a:t>Multivariate regression (think: transcriptome expression levels)</a:t>
            </a:r>
          </a:p>
          <a:p>
            <a:pPr lvl="1"/>
            <a:r>
              <a:rPr lang="en-US" dirty="0"/>
              <a:t>Univariate functional/density estimation</a:t>
            </a:r>
          </a:p>
          <a:p>
            <a:pPr lvl="1"/>
            <a:r>
              <a:rPr lang="en-US" dirty="0"/>
              <a:t>Multivariate functional/density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749A3-3EE6-B136-7AB8-7A6BFE426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0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7A33D-B807-2741-EA1B-00DA7B82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a step back and see 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5B7EA-73EE-599B-9E29-C5366C996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" y="1371600"/>
            <a:ext cx="7827264" cy="5181600"/>
          </a:xfrm>
        </p:spPr>
        <p:txBody>
          <a:bodyPr/>
          <a:lstStyle/>
          <a:p>
            <a:r>
              <a:rPr lang="en-US" dirty="0"/>
              <a:t>Easy to get caught up in building a great ML tool, but think about how it fits into process</a:t>
            </a:r>
          </a:p>
          <a:p>
            <a:r>
              <a:rPr lang="en-US" dirty="0"/>
              <a:t>Example: “We built sophisticated regression to determine amount of contamination in sample”</a:t>
            </a:r>
          </a:p>
          <a:p>
            <a:pPr lvl="1"/>
            <a:r>
              <a:rPr lang="en-US" dirty="0"/>
              <a:t>How will lab use? Probably only a few choices such as: pass sample, or fail sample and re-analyze. </a:t>
            </a:r>
          </a:p>
          <a:p>
            <a:pPr lvl="1"/>
            <a:r>
              <a:rPr lang="en-US" dirty="0"/>
              <a:t>Would binary classification make more sense?</a:t>
            </a:r>
          </a:p>
          <a:p>
            <a:pPr lvl="1"/>
            <a:r>
              <a:rPr lang="en-US" dirty="0"/>
              <a:t>Will it be automated or human-in-the-loop?</a:t>
            </a:r>
          </a:p>
          <a:p>
            <a:pPr lvl="1"/>
            <a:r>
              <a:rPr lang="en-US" dirty="0"/>
              <a:t>What are practical costs/benefits of deciding to pass versus fail? How to tune algorithm?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4C63A-5499-EF81-F346-25B0F1493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8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5DED0-C6BA-B97A-1AE7-2C32631B4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theoretic framework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6E03E1-D488-6B13-22CA-597079F14B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Choice among actions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from an action space, e.g.: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dirty="0"/>
                  <a:t> = {“re-sequence”, “proceed with current data”}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dirty="0"/>
                  <a:t> = {“give chemo”, “do surgery/radiation”, “wait and see”}</a:t>
                </a:r>
              </a:p>
              <a:p>
                <a:r>
                  <a:rPr lang="en-US" dirty="0"/>
                  <a:t>(Unknown) state of nature: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dirty="0"/>
                  <a:t> = {“sample contaminated”, “sample uncontaminated”}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dirty="0"/>
                  <a:t> = {“aggressive tumor”, “benign tumor”}</a:t>
                </a:r>
              </a:p>
              <a:p>
                <a:r>
                  <a:rPr lang="en-US" dirty="0"/>
                  <a:t>Loss/utility function-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6E03E1-D488-6B13-22CA-597079F14B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427" b="-11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8ABDD-A116-645B-FDD3-5D06E8586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3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73E40-A8CC-BA95-2DC3-F0989FE0F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-685800"/>
            <a:ext cx="7827264" cy="1371600"/>
          </a:xfrm>
        </p:spPr>
        <p:txBody>
          <a:bodyPr/>
          <a:lstStyle/>
          <a:p>
            <a:r>
              <a:rPr lang="en-US" dirty="0"/>
              <a:t>Decision Theory,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5D31FF-57D3-D583-BE47-D57A0DCD7E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8368" y="609600"/>
                <a:ext cx="7827264" cy="4800600"/>
              </a:xfrm>
            </p:spPr>
            <p:txBody>
              <a:bodyPr/>
              <a:lstStyle/>
              <a:p>
                <a:r>
                  <a:rPr lang="en-US" dirty="0"/>
                  <a:t>Decision procedure/rule from features to actions: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endParaRPr lang="en-US" dirty="0"/>
              </a:p>
              <a:p>
                <a:r>
                  <a:rPr lang="en-US" dirty="0"/>
                  <a:t>Risk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f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Good rules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will minimize the risk function</a:t>
                </a:r>
              </a:p>
              <a:p>
                <a:r>
                  <a:rPr lang="en-US" dirty="0"/>
                  <a:t>Need to quantify your loss table (hard!), and combine with confusion matrix (easy!) to assess operating points/decision rules: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5D31FF-57D3-D583-BE47-D57A0DCD7E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8368" y="609600"/>
                <a:ext cx="7827264" cy="4800600"/>
              </a:xfrm>
              <a:blipFill>
                <a:blip r:embed="rId2"/>
                <a:stretch>
                  <a:fillRect l="-2427" r="-3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CEC3C-52D0-CF79-8734-171294645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81A91D14-907A-AF88-B159-A0FF95F867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6714324"/>
                  </p:ext>
                </p:extLst>
              </p:nvPr>
            </p:nvGraphicFramePr>
            <p:xfrm>
              <a:off x="838200" y="4318000"/>
              <a:ext cx="7924800" cy="2336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41600">
                      <a:extLst>
                        <a:ext uri="{9D8B030D-6E8A-4147-A177-3AD203B41FA5}">
                          <a16:colId xmlns:a16="http://schemas.microsoft.com/office/drawing/2014/main" val="199195353"/>
                        </a:ext>
                      </a:extLst>
                    </a:gridCol>
                    <a:gridCol w="2641600">
                      <a:extLst>
                        <a:ext uri="{9D8B030D-6E8A-4147-A177-3AD203B41FA5}">
                          <a16:colId xmlns:a16="http://schemas.microsoft.com/office/drawing/2014/main" val="1910043968"/>
                        </a:ext>
                      </a:extLst>
                    </a:gridCol>
                    <a:gridCol w="2641600">
                      <a:extLst>
                        <a:ext uri="{9D8B030D-6E8A-4147-A177-3AD203B41FA5}">
                          <a16:colId xmlns:a16="http://schemas.microsoft.com/office/drawing/2014/main" val="1107598421"/>
                        </a:ext>
                      </a:extLst>
                    </a:gridCol>
                  </a:tblGrid>
                  <a:tr h="7112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Loss Table.   a = cols</a:t>
                          </a: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dirty="0"/>
                            <a:t> =</a:t>
                          </a:r>
                          <a:r>
                            <a:rPr lang="en-US" baseline="0" dirty="0"/>
                            <a:t> rows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Use current data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Re-sequence samples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33357975"/>
                      </a:ext>
                    </a:extLst>
                  </a:tr>
                  <a:tr h="7112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No contamination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$ to </a:t>
                          </a:r>
                          <a:r>
                            <a:rPr lang="en-US" dirty="0" err="1"/>
                            <a:t>resequence</a:t>
                          </a:r>
                          <a:r>
                            <a:rPr lang="en-US" dirty="0"/>
                            <a:t> + $-value of delayed results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1951677"/>
                      </a:ext>
                    </a:extLst>
                  </a:tr>
                  <a:tr h="7112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Contamination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$-value of potential medical error from contamination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$ to </a:t>
                          </a:r>
                          <a:r>
                            <a:rPr lang="en-US" dirty="0" err="1"/>
                            <a:t>resequence</a:t>
                          </a:r>
                          <a:r>
                            <a:rPr lang="en-US" dirty="0"/>
                            <a:t> + $-value of delayed results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84635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81A91D14-907A-AF88-B159-A0FF95F867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6714324"/>
                  </p:ext>
                </p:extLst>
              </p:nvPr>
            </p:nvGraphicFramePr>
            <p:xfrm>
              <a:off x="838200" y="4318000"/>
              <a:ext cx="7924800" cy="2336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41600">
                      <a:extLst>
                        <a:ext uri="{9D8B030D-6E8A-4147-A177-3AD203B41FA5}">
                          <a16:colId xmlns:a16="http://schemas.microsoft.com/office/drawing/2014/main" val="199195353"/>
                        </a:ext>
                      </a:extLst>
                    </a:gridCol>
                    <a:gridCol w="2641600">
                      <a:extLst>
                        <a:ext uri="{9D8B030D-6E8A-4147-A177-3AD203B41FA5}">
                          <a16:colId xmlns:a16="http://schemas.microsoft.com/office/drawing/2014/main" val="1910043968"/>
                        </a:ext>
                      </a:extLst>
                    </a:gridCol>
                    <a:gridCol w="2641600">
                      <a:extLst>
                        <a:ext uri="{9D8B030D-6E8A-4147-A177-3AD203B41FA5}">
                          <a16:colId xmlns:a16="http://schemas.microsoft.com/office/drawing/2014/main" val="1107598421"/>
                        </a:ext>
                      </a:extLst>
                    </a:gridCol>
                  </a:tblGrid>
                  <a:tr h="711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81" t="-5357" r="-201442" b="-24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Use current data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Re-sequence samples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33357975"/>
                      </a:ext>
                    </a:extLst>
                  </a:tr>
                  <a:tr h="7112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No contamination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$ to </a:t>
                          </a:r>
                          <a:r>
                            <a:rPr lang="en-US" dirty="0" err="1"/>
                            <a:t>resequence</a:t>
                          </a:r>
                          <a:r>
                            <a:rPr lang="en-US" dirty="0"/>
                            <a:t> + $-value of delayed results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1951677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Contamination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$-value of potential medical error from contamination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$ to </a:t>
                          </a:r>
                          <a:r>
                            <a:rPr lang="en-US" dirty="0" err="1"/>
                            <a:t>resequence</a:t>
                          </a:r>
                          <a:r>
                            <a:rPr lang="en-US" dirty="0"/>
                            <a:t> + $-value of delayed results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84635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89914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F2DDF-C731-927A-127C-6E23A477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-609600"/>
            <a:ext cx="7827264" cy="1371600"/>
          </a:xfrm>
        </p:spPr>
        <p:txBody>
          <a:bodyPr/>
          <a:lstStyle/>
          <a:p>
            <a:r>
              <a:rPr lang="en-US" dirty="0"/>
              <a:t>Lesson: use decision theoretic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F9450-EAC6-CBAF-F5B5-7F19B9547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" y="685800"/>
            <a:ext cx="7827264" cy="4800600"/>
          </a:xfrm>
        </p:spPr>
        <p:txBody>
          <a:bodyPr/>
          <a:lstStyle/>
          <a:p>
            <a:r>
              <a:rPr lang="en-US" dirty="0"/>
              <a:t>Often you will not be able to “pin down” a loss</a:t>
            </a:r>
          </a:p>
          <a:p>
            <a:r>
              <a:rPr lang="en-US" dirty="0"/>
              <a:t>Still a valuable exercise to get stakeholders thinking about overall process</a:t>
            </a:r>
          </a:p>
          <a:p>
            <a:pPr lvl="1"/>
            <a:r>
              <a:rPr lang="en-US" dirty="0"/>
              <a:t>Thinking about an “action space” can help frame ML task (e.g., regression vs classification)</a:t>
            </a:r>
          </a:p>
          <a:p>
            <a:pPr lvl="1"/>
            <a:r>
              <a:rPr lang="en-US" dirty="0"/>
              <a:t>Loss/cost differential of FP versus FN</a:t>
            </a:r>
          </a:p>
          <a:p>
            <a:pPr lvl="1"/>
            <a:r>
              <a:rPr lang="en-US" dirty="0"/>
              <a:t>Often highly imbalanced in medicine, need to consider because operating point on ROC or precision/recall curves usually will not be at FP=FN</a:t>
            </a:r>
          </a:p>
          <a:p>
            <a:r>
              <a:rPr lang="en-US" dirty="0"/>
              <a:t>If human-in-loop, action can be “flag for manual review”…may not have automated positive actions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87AE4-7C4E-F50A-AAD3-C33E5728B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6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F3087-A794-30BF-E295-2A92572EC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Lesson: Use Model Calibration or Fairness Modifications to Complex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BEA45-C839-B7CE-94F3-21B4040D0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" y="1447800"/>
            <a:ext cx="7827264" cy="4800600"/>
          </a:xfrm>
        </p:spPr>
        <p:txBody>
          <a:bodyPr/>
          <a:lstStyle/>
          <a:p>
            <a:r>
              <a:rPr lang="en-US" dirty="0"/>
              <a:t>When a complex model predicts class probabilities they are often uncalibrated</a:t>
            </a:r>
          </a:p>
          <a:p>
            <a:pPr lvl="1"/>
            <a:r>
              <a:rPr lang="en-US" dirty="0"/>
              <a:t>The probability is not accurate except in selecting class with highest probability</a:t>
            </a:r>
          </a:p>
          <a:p>
            <a:pPr lvl="1"/>
            <a:r>
              <a:rPr lang="en-US" dirty="0"/>
              <a:t>Often probabilities will all be very near 0 or 1, making models appear “over confident”</a:t>
            </a:r>
          </a:p>
          <a:p>
            <a:r>
              <a:rPr lang="en-US" dirty="0"/>
              <a:t>If used in human-in-loop decision support context, important to calibrate a model after training it</a:t>
            </a:r>
          </a:p>
          <a:p>
            <a:r>
              <a:rPr lang="en-US" dirty="0"/>
              <a:t>“Fairness measures” are at odds with a well-calibrated model so one may need to choose between them [Pleiss </a:t>
            </a:r>
            <a:r>
              <a:rPr lang="en-US" i="1" dirty="0"/>
              <a:t>et al </a:t>
            </a:r>
            <a:r>
              <a:rPr lang="en-US" dirty="0"/>
              <a:t>2017]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A7AA6-8669-B862-B6EA-961C71F8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7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08E6-3895-1A30-A523-3E6656ED5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data may look different from training (and testing!)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CE4D95-D76C-B477-FE1D-0EB443A28D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“Out of distribution” refers to systematic changes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in the real setting </a:t>
                </a:r>
              </a:p>
              <a:p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would change if demographics at deployed hospital different than hospital model trained at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could change if, e.g., a new variant made COVID more lethal, perhaps in specific cohort, as compared to time of training data</a:t>
                </a:r>
              </a:p>
              <a:p>
                <a:r>
                  <a:rPr lang="en-US" sz="2400" dirty="0"/>
                  <a:t>Out of distribution detection might label individual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 dirty="0"/>
                  <a:t> as outliers from training data, which could warn about model uncertainty</a:t>
                </a:r>
              </a:p>
              <a:p>
                <a:r>
                  <a:rPr lang="en-US" sz="2400" dirty="0"/>
                  <a:t>Be especially careful with synthetic/augmented data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CE4D95-D76C-B477-FE1D-0EB443A28D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265" r="-3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F65E2-5FB8-E519-5253-2A8361A0A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9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E76FE-27BC-6D87-3D69-7C60E8A9F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Excellent Reasons For Hype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19457-79CA-DAA7-C621-F30761DD5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" y="1371600"/>
            <a:ext cx="7827264" cy="5257800"/>
          </a:xfrm>
        </p:spPr>
        <p:txBody>
          <a:bodyPr/>
          <a:lstStyle/>
          <a:p>
            <a:r>
              <a:rPr lang="en-US" dirty="0"/>
              <a:t>High profile super-human performance systems</a:t>
            </a:r>
          </a:p>
          <a:p>
            <a:pPr lvl="1"/>
            <a:r>
              <a:rPr lang="en-US" dirty="0"/>
              <a:t>IBM </a:t>
            </a:r>
            <a:r>
              <a:rPr lang="en-US" dirty="0" err="1"/>
              <a:t>DeepBlue</a:t>
            </a:r>
            <a:r>
              <a:rPr lang="en-US" dirty="0"/>
              <a:t> Chess, 1997</a:t>
            </a:r>
          </a:p>
          <a:p>
            <a:pPr lvl="1"/>
            <a:r>
              <a:rPr lang="en-US" dirty="0"/>
              <a:t>IBM Watson Jeopardy, 2011</a:t>
            </a:r>
          </a:p>
          <a:p>
            <a:pPr lvl="1"/>
            <a:r>
              <a:rPr lang="en-US" dirty="0"/>
              <a:t>Hinton, ImageNet Classification 2012-</a:t>
            </a:r>
          </a:p>
          <a:p>
            <a:pPr lvl="1"/>
            <a:r>
              <a:rPr lang="en-US" dirty="0" err="1"/>
              <a:t>AlphaGO</a:t>
            </a:r>
            <a:r>
              <a:rPr lang="en-US" dirty="0"/>
              <a:t>, 2016</a:t>
            </a:r>
          </a:p>
          <a:p>
            <a:pPr lvl="1"/>
            <a:r>
              <a:rPr lang="en-US" dirty="0"/>
              <a:t>Poker, Pac-Man, Quake3, Dota2, StarCraft2, Atari, speech recognition, skin cancer detection, prostate cancer detection, diabetic retinopathy, machine translation</a:t>
            </a:r>
          </a:p>
          <a:p>
            <a:r>
              <a:rPr lang="en-US" dirty="0"/>
              <a:t>Self-driving cars, factory robots</a:t>
            </a:r>
          </a:p>
          <a:p>
            <a:r>
              <a:rPr lang="en-US" dirty="0"/>
              <a:t>Natural language processing, GPT3, codex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F4BD1-032E-647D-4DF7-BA94F2FA8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4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F37E-15D0-2913-23E8-0C38A90AF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Lesson: Quantify Uncertainty and Monitor Models Deployed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F7ACE-3739-2447-C596-DEF89400F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" y="1371600"/>
            <a:ext cx="7827264" cy="5334000"/>
          </a:xfrm>
        </p:spPr>
        <p:txBody>
          <a:bodyPr/>
          <a:lstStyle/>
          <a:p>
            <a:r>
              <a:rPr lang="en-US" dirty="0"/>
              <a:t>If you train a neural network with dropout for regularization (a good idea!) you should use “Monte Carlo Dropout”</a:t>
            </a:r>
          </a:p>
          <a:p>
            <a:pPr lvl="1"/>
            <a:r>
              <a:rPr lang="en-US" dirty="0"/>
              <a:t>Easy to implement (~1 line of code), increased accuracy, built in uncertainty estimates</a:t>
            </a:r>
          </a:p>
          <a:p>
            <a:r>
              <a:rPr lang="en-US" dirty="0"/>
              <a:t>Otherwise consider more sophisticated Bayesian method or other tools that can let you know when they are unsure</a:t>
            </a:r>
          </a:p>
          <a:p>
            <a:r>
              <a:rPr lang="en-US" dirty="0"/>
              <a:t>Monitor live models for “drift” (e.g., increased calling of positive class compared to train set)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A7FB8-C0AD-E3FC-79B9-934AE3A71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0E41-6899-C962-7AD9-721B82137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and Bringing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44CD3-421F-2781-E783-D1AA939AB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536" y="1295400"/>
            <a:ext cx="7827264" cy="4800600"/>
          </a:xfrm>
        </p:spPr>
        <p:txBody>
          <a:bodyPr/>
          <a:lstStyle/>
          <a:p>
            <a:r>
              <a:rPr lang="en-US" sz="2400" dirty="0"/>
              <a:t>Garbage in/Garbage Out</a:t>
            </a:r>
          </a:p>
          <a:p>
            <a:r>
              <a:rPr lang="en-US" sz="2400" dirty="0"/>
              <a:t>Use Prior Knowledge</a:t>
            </a:r>
          </a:p>
          <a:p>
            <a:r>
              <a:rPr lang="en-US" sz="2400" dirty="0"/>
              <a:t>Curse of Dimensionality</a:t>
            </a:r>
          </a:p>
          <a:p>
            <a:r>
              <a:rPr lang="en-US" sz="2400" dirty="0"/>
              <a:t>Data Leakage</a:t>
            </a:r>
          </a:p>
          <a:p>
            <a:r>
              <a:rPr lang="en-US" sz="2400" dirty="0"/>
              <a:t>Interpretability and Complex Decision Boundaries</a:t>
            </a:r>
          </a:p>
          <a:p>
            <a:r>
              <a:rPr lang="en-US" sz="2400" dirty="0"/>
              <a:t>Objective Function Misalignment, Class Imbalance</a:t>
            </a:r>
          </a:p>
          <a:p>
            <a:r>
              <a:rPr lang="en-US" sz="2400" dirty="0"/>
              <a:t>Association versus Causation</a:t>
            </a:r>
          </a:p>
          <a:p>
            <a:r>
              <a:rPr lang="en-US" sz="2400" dirty="0"/>
              <a:t>Use decision-theoretic thinking</a:t>
            </a:r>
          </a:p>
          <a:p>
            <a:r>
              <a:rPr lang="en-US" sz="2400" dirty="0"/>
              <a:t>Fairness and Calibration</a:t>
            </a:r>
          </a:p>
          <a:p>
            <a:r>
              <a:rPr lang="en-US" sz="2400" dirty="0"/>
              <a:t>Out of Distribution Predictions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7A8E1-29D2-F300-83C5-ACC8C0765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1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14FFA-7F07-2D79-DEE2-A242746F9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08795-DC97-97B6-F3B4-CF3CD2434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D2B7B-E377-A259-F7EF-EC27E9D38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10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956B3-0B87-58AC-EF1E-488F1C1F8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342020"/>
            <a:ext cx="7827264" cy="877180"/>
          </a:xfrm>
        </p:spPr>
        <p:txBody>
          <a:bodyPr/>
          <a:lstStyle/>
          <a:p>
            <a:r>
              <a:rPr lang="en-US" dirty="0" err="1"/>
              <a:t>AlphaFold</a:t>
            </a:r>
            <a:r>
              <a:rPr lang="en-US" dirty="0"/>
              <a:t> achieves near experimental accuracy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8A2B1-7A1C-3617-57AA-13E02988A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FABB75E-D1D1-8841-42BD-6B1B5B278C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5849262"/>
              </p:ext>
            </p:extLst>
          </p:nvPr>
        </p:nvGraphicFramePr>
        <p:xfrm>
          <a:off x="276606" y="1752600"/>
          <a:ext cx="85344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5D22CF7-CF1D-FA8A-B063-9BC796F26A5C}"/>
              </a:ext>
            </a:extLst>
          </p:cNvPr>
          <p:cNvSpPr txBox="1"/>
          <p:nvPr/>
        </p:nvSpPr>
        <p:spPr>
          <a:xfrm rot="16200000">
            <a:off x="6583360" y="416084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AlphaFold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BED0BD-C17B-5CFE-C1E7-1CEE85BB0FBF}"/>
              </a:ext>
            </a:extLst>
          </p:cNvPr>
          <p:cNvSpPr txBox="1"/>
          <p:nvPr/>
        </p:nvSpPr>
        <p:spPr>
          <a:xfrm rot="16200000">
            <a:off x="7477780" y="3298448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AlphaFold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700735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38930-CD73-EA21-E1DC-C54228055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838200"/>
            <a:ext cx="7827264" cy="1981200"/>
          </a:xfrm>
        </p:spPr>
        <p:txBody>
          <a:bodyPr/>
          <a:lstStyle/>
          <a:p>
            <a:r>
              <a:rPr lang="en-US" dirty="0"/>
              <a:t>Care, diligence and acknowledgement of unique challenges are required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0E400-69B0-993A-5D08-89AFA2225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875D8F-8581-409F-43F4-73E177AE7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41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78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88E1C-A11A-3BA3-A51F-9025FCF4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View of 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095FDF-749E-84EE-CA91-CF5ED94434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8368" y="1371600"/>
                <a:ext cx="7827264" cy="5334000"/>
              </a:xfrm>
            </p:spPr>
            <p:txBody>
              <a:bodyPr/>
              <a:lstStyle/>
              <a:p>
                <a:r>
                  <a:rPr lang="en-US" sz="2400" dirty="0"/>
                  <a:t>We have input features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24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/>
                  <a:t> (numerical descriptions of examples)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/>
                      <m:t>=</m:t>
                    </m:r>
                    <m:r>
                      <m:rPr>
                        <m:nor/>
                      </m:rPr>
                      <a:rPr lang="en-US" sz="2400" dirty="0" smtClean="0"/>
                      <m:t> [185, 70]</m:t>
                    </m:r>
                  </m:oMath>
                </a14:m>
                <a:r>
                  <a:rPr lang="en-US" sz="2400" dirty="0"/>
                  <a:t>, representing weight/height</a:t>
                </a:r>
              </a:p>
              <a:p>
                <a:r>
                  <a:rPr lang="en-US" sz="2400" dirty="0"/>
                  <a:t>We have output labels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400" dirty="0"/>
                  <a:t> (numerical outcomes, sometimes multidimensional as well)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=0 or 1, representing diabetes diagnosis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= A1c measurement</a:t>
                </a:r>
              </a:p>
              <a:p>
                <a:r>
                  <a:rPr lang="en-US" sz="2400" dirty="0"/>
                  <a:t>We seek a 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 dirty="0"/>
                  <a:t>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Machine Learning/Deep Learning are tools to find this function </a:t>
                </a:r>
              </a:p>
              <a:p>
                <a:pPr lvl="1"/>
                <a:r>
                  <a:rPr lang="en-US" sz="2400" dirty="0"/>
                  <a:t>It is helpful to view this as coming from estimating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and then picking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095FDF-749E-84EE-CA91-CF5ED94434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8368" y="1371600"/>
                <a:ext cx="7827264" cy="5334000"/>
              </a:xfrm>
              <a:blipFill>
                <a:blip r:embed="rId2"/>
                <a:stretch>
                  <a:fillRect l="-2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E282F-7854-52A2-FEC6-56D9F2346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9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2A68707-AD17-B326-BA64-9BF82B80030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Example feature vectors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2A68707-AD17-B326-BA64-9BF82B8003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074" b="-12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8BB5D-CE29-0B82-431F-5ABF5BA3C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greyscale 256x256 image where each pixel takes value between 0 and 255, and d = 256 × 256 = 65,536 </a:t>
            </a:r>
          </a:p>
          <a:p>
            <a:r>
              <a:rPr lang="en-US" dirty="0"/>
              <a:t>a color image with 256x256 pixels and r, g, b “channels” making 256x256x3 array of numbers between 0 and 255 and</a:t>
            </a:r>
            <a:br>
              <a:rPr lang="en-US" dirty="0"/>
            </a:br>
            <a:r>
              <a:rPr lang="en-US" dirty="0"/>
              <a:t>d = 256 × 256 × 3 = 196,608 </a:t>
            </a:r>
          </a:p>
          <a:p>
            <a:r>
              <a:rPr lang="en-US" dirty="0"/>
              <a:t>a non-negative count vector of 10,000 genes measured by RNA-seq in blood with d=10,000 </a:t>
            </a:r>
          </a:p>
          <a:p>
            <a:r>
              <a:rPr lang="en-US" dirty="0"/>
              <a:t>a vector of estimated probabilities in the range [0, 1] of methylation at d = 750,000 CpG sites in the genome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26B77-4FFF-8011-4E98-223B221AC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1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FA10F-C766-436F-9AB8-AF68ECA4C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labels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E67E8-BA9C-2734-20BC-E10C1B705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" y="1295400"/>
            <a:ext cx="7827264" cy="4800600"/>
          </a:xfrm>
        </p:spPr>
        <p:txBody>
          <a:bodyPr/>
          <a:lstStyle/>
          <a:p>
            <a:r>
              <a:rPr lang="en-US" dirty="0"/>
              <a:t>Whether the patient is healthy (0) or has cancer (1) </a:t>
            </a:r>
          </a:p>
          <a:p>
            <a:r>
              <a:rPr lang="en-US" dirty="0"/>
              <a:t>Whether this DNA variant causes outlier expression (1) or not (0) </a:t>
            </a:r>
          </a:p>
          <a:p>
            <a:r>
              <a:rPr lang="en-US" dirty="0"/>
              <a:t>Whether this patient will have a severe reaction (1) or not to COVID (0) </a:t>
            </a:r>
          </a:p>
          <a:p>
            <a:r>
              <a:rPr lang="en-US" dirty="0"/>
              <a:t>The number of COVID patients entering the ER tomorrow</a:t>
            </a:r>
          </a:p>
          <a:p>
            <a:r>
              <a:rPr lang="en-US" dirty="0"/>
              <a:t>Variant pathogenicity {B, LB, VUS, LP, P}</a:t>
            </a:r>
          </a:p>
          <a:p>
            <a:r>
              <a:rPr lang="en-US" dirty="0"/>
              <a:t>Pixel position of LL and UR corners of bounding box around a tumor in a chest x-ray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39705-CF44-66F5-1AA6-1655304E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53FA5-AE81-45E0-8206-920AA27813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ayoBlueTexture">
  <a:themeElements>
    <a:clrScheme name="mc-bluetexture">
      <a:dk1>
        <a:sysClr val="windowText" lastClr="000000"/>
      </a:dk1>
      <a:lt1>
        <a:sysClr val="window" lastClr="FFFFFF"/>
      </a:lt1>
      <a:dk2>
        <a:srgbClr val="0046AD"/>
      </a:dk2>
      <a:lt2>
        <a:srgbClr val="FFFF00"/>
      </a:lt2>
      <a:accent1>
        <a:srgbClr val="FFB600"/>
      </a:accent1>
      <a:accent2>
        <a:srgbClr val="F36925"/>
      </a:accent2>
      <a:accent3>
        <a:srgbClr val="3CBE18"/>
      </a:accent3>
      <a:accent4>
        <a:srgbClr val="A43EBD"/>
      </a:accent4>
      <a:accent5>
        <a:srgbClr val="C18253"/>
      </a:accent5>
      <a:accent6>
        <a:srgbClr val="56A7FD"/>
      </a:accent6>
      <a:hlink>
        <a:srgbClr val="CC99FF"/>
      </a:hlink>
      <a:folHlink>
        <a:srgbClr val="969696"/>
      </a:folHlink>
    </a:clrScheme>
    <a:fontScheme name="mc-bluetex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c-bluetextur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MayoBlueTexture</Template>
  <TotalTime>132077</TotalTime>
  <Words>3250</Words>
  <Application>Microsoft Macintosh PowerPoint</Application>
  <PresentationFormat>On-screen Show (4:3)</PresentationFormat>
  <Paragraphs>369</Paragraphs>
  <Slides>42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Cambria Math</vt:lpstr>
      <vt:lpstr>MayoBlueTexture</vt:lpstr>
      <vt:lpstr>How I Learned to Stop Worrying and Love the Medical AI Hype</vt:lpstr>
      <vt:lpstr>Outline</vt:lpstr>
      <vt:lpstr>Terminology</vt:lpstr>
      <vt:lpstr>Excellent Reasons For Hype</vt:lpstr>
      <vt:lpstr>AlphaFold achieves near experimental accuracy</vt:lpstr>
      <vt:lpstr>Care, diligence and acknowledgement of unique challenges are required </vt:lpstr>
      <vt:lpstr>Probabilistic View of Supervised Learning</vt:lpstr>
      <vt:lpstr>Example feature vectors x </vt:lpstr>
      <vt:lpstr>Example labels</vt:lpstr>
      <vt:lpstr>Example functions</vt:lpstr>
      <vt:lpstr>Bayes Rule &amp; Bayes Error</vt:lpstr>
      <vt:lpstr>Lesson: Garbage in, Garbage Out</vt:lpstr>
      <vt:lpstr>Lesson: Focus More on the Data</vt:lpstr>
      <vt:lpstr>We learn from limited examples</vt:lpstr>
      <vt:lpstr>Overfitting</vt:lpstr>
      <vt:lpstr>Cross-validation</vt:lpstr>
      <vt:lpstr>Lesson: Regularization/Occam’s Razor</vt:lpstr>
      <vt:lpstr>Why “Deep” Learning</vt:lpstr>
      <vt:lpstr>PowerPoint Presentation</vt:lpstr>
      <vt:lpstr>Lesson: Use prior knowledge</vt:lpstr>
      <vt:lpstr>Curse of dimensionality</vt:lpstr>
      <vt:lpstr>Lesson: Model complexity/dim and lack of interpretability can hide overfitting</vt:lpstr>
      <vt:lpstr>Lesson: Learning the manifold is powerful</vt:lpstr>
      <vt:lpstr>Data Leakage</vt:lpstr>
      <vt:lpstr>Examples of data leakage</vt:lpstr>
      <vt:lpstr>Lesson: Take ML study design seriously</vt:lpstr>
      <vt:lpstr>Model training and evaluation require objectives</vt:lpstr>
      <vt:lpstr>Lesson: Beware of misalignment</vt:lpstr>
      <vt:lpstr>Label/feature leakage is prominent form of misalignment</vt:lpstr>
      <vt:lpstr>Lesson: Do an error analysis</vt:lpstr>
      <vt:lpstr>Causality is hard</vt:lpstr>
      <vt:lpstr>Lesson: use causal judgements with care</vt:lpstr>
      <vt:lpstr>Levels of difficulty/data requirements increase as outputs become complex</vt:lpstr>
      <vt:lpstr>Taking a step back and see big picture</vt:lpstr>
      <vt:lpstr>Decision theoretic framework</vt:lpstr>
      <vt:lpstr>Decision Theory, Continued</vt:lpstr>
      <vt:lpstr>Lesson: use decision theoretic thinking</vt:lpstr>
      <vt:lpstr>Lesson: Use Model Calibration or Fairness Modifications to Complex Models</vt:lpstr>
      <vt:lpstr>Production data may look different from training (and testing!) data</vt:lpstr>
      <vt:lpstr>Lesson: Quantify Uncertainty and Monitor Models Deployed</vt:lpstr>
      <vt:lpstr>Review and Bringing It All Together</vt:lpstr>
      <vt:lpstr>Questions?</vt:lpstr>
    </vt:vector>
  </TitlesOfParts>
  <Company>Mayo Clinic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UMI consensus building from FASTQs</dc:title>
  <dc:creator>Garrett G Jenkinson</dc:creator>
  <dc:description>v2.16</dc:description>
  <cp:lastModifiedBy>Jenkinson, William G. (Garrett), Ph.D.</cp:lastModifiedBy>
  <cp:revision>455</cp:revision>
  <dcterms:created xsi:type="dcterms:W3CDTF">2018-10-04T14:50:26Z</dcterms:created>
  <dcterms:modified xsi:type="dcterms:W3CDTF">2022-05-22T15:36:40Z</dcterms:modified>
</cp:coreProperties>
</file>