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3.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3" r:id="rId2"/>
  </p:sldMasterIdLst>
  <p:notesMasterIdLst>
    <p:notesMasterId r:id="rId77"/>
  </p:notesMasterIdLst>
  <p:sldIdLst>
    <p:sldId id="261" r:id="rId3"/>
    <p:sldId id="355" r:id="rId4"/>
    <p:sldId id="356" r:id="rId5"/>
    <p:sldId id="517" r:id="rId6"/>
    <p:sldId id="511" r:id="rId7"/>
    <p:sldId id="390" r:id="rId8"/>
    <p:sldId id="519" r:id="rId9"/>
    <p:sldId id="513" r:id="rId10"/>
    <p:sldId id="512" r:id="rId11"/>
    <p:sldId id="514" r:id="rId12"/>
    <p:sldId id="345" r:id="rId13"/>
    <p:sldId id="508" r:id="rId14"/>
    <p:sldId id="509" r:id="rId15"/>
    <p:sldId id="539" r:id="rId16"/>
    <p:sldId id="540" r:id="rId17"/>
    <p:sldId id="303" r:id="rId18"/>
    <p:sldId id="562" r:id="rId19"/>
    <p:sldId id="304" r:id="rId20"/>
    <p:sldId id="305" r:id="rId21"/>
    <p:sldId id="341" r:id="rId22"/>
    <p:sldId id="574" r:id="rId23"/>
    <p:sldId id="464" r:id="rId24"/>
    <p:sldId id="575" r:id="rId25"/>
    <p:sldId id="576" r:id="rId26"/>
    <p:sldId id="520" r:id="rId27"/>
    <p:sldId id="495" r:id="rId28"/>
    <p:sldId id="337" r:id="rId29"/>
    <p:sldId id="361" r:id="rId30"/>
    <p:sldId id="362" r:id="rId31"/>
    <p:sldId id="363" r:id="rId32"/>
    <p:sldId id="418" r:id="rId33"/>
    <p:sldId id="445" r:id="rId34"/>
    <p:sldId id="446" r:id="rId35"/>
    <p:sldId id="447" r:id="rId36"/>
    <p:sldId id="542" r:id="rId37"/>
    <p:sldId id="449" r:id="rId38"/>
    <p:sldId id="559" r:id="rId39"/>
    <p:sldId id="287" r:id="rId40"/>
    <p:sldId id="299" r:id="rId41"/>
    <p:sldId id="300" r:id="rId42"/>
    <p:sldId id="274" r:id="rId43"/>
    <p:sldId id="297" r:id="rId44"/>
    <p:sldId id="577" r:id="rId45"/>
    <p:sldId id="470" r:id="rId46"/>
    <p:sldId id="549" r:id="rId47"/>
    <p:sldId id="543" r:id="rId48"/>
    <p:sldId id="547" r:id="rId49"/>
    <p:sldId id="548" r:id="rId50"/>
    <p:sldId id="521" r:id="rId51"/>
    <p:sldId id="579" r:id="rId52"/>
    <p:sldId id="580" r:id="rId53"/>
    <p:sldId id="264" r:id="rId54"/>
    <p:sldId id="265" r:id="rId55"/>
    <p:sldId id="284" r:id="rId56"/>
    <p:sldId id="358" r:id="rId57"/>
    <p:sldId id="334" r:id="rId58"/>
    <p:sldId id="293" r:id="rId59"/>
    <p:sldId id="588" r:id="rId60"/>
    <p:sldId id="587" r:id="rId61"/>
    <p:sldId id="592" r:id="rId62"/>
    <p:sldId id="589" r:id="rId63"/>
    <p:sldId id="590" r:id="rId64"/>
    <p:sldId id="593" r:id="rId65"/>
    <p:sldId id="594" r:id="rId66"/>
    <p:sldId id="591" r:id="rId67"/>
    <p:sldId id="595" r:id="rId68"/>
    <p:sldId id="537" r:id="rId69"/>
    <p:sldId id="485" r:id="rId70"/>
    <p:sldId id="597" r:id="rId71"/>
    <p:sldId id="598" r:id="rId72"/>
    <p:sldId id="263" r:id="rId73"/>
    <p:sldId id="336" r:id="rId74"/>
    <p:sldId id="596" r:id="rId75"/>
    <p:sldId id="58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2"/>
    <p:restoredTop sz="93540"/>
  </p:normalViewPr>
  <p:slideViewPr>
    <p:cSldViewPr snapToGrid="0" snapToObjects="1">
      <p:cViewPr>
        <p:scale>
          <a:sx n="110" d="100"/>
          <a:sy n="110" d="100"/>
        </p:scale>
        <p:origin x="228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B9268-B36C-EE41-8A43-86FD638B7D28}" type="datetimeFigureOut">
              <a:rPr lang="en-US" smtClean="0"/>
              <a:t>5/31/23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34CAB-C3CA-7343-A8C5-70B3CCA59DA1}" type="slidenum">
              <a:rPr lang="en-US" smtClean="0"/>
              <a:t>‹#›</a:t>
            </a:fld>
            <a:endParaRPr lang="en-US"/>
          </a:p>
        </p:txBody>
      </p:sp>
    </p:spTree>
    <p:extLst>
      <p:ext uri="{BB962C8B-B14F-4D97-AF65-F5344CB8AC3E}">
        <p14:creationId xmlns:p14="http://schemas.microsoft.com/office/powerpoint/2010/main" val="2221316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1</a:t>
            </a:fld>
            <a:endParaRPr lang="en-US"/>
          </a:p>
        </p:txBody>
      </p:sp>
    </p:spTree>
    <p:extLst>
      <p:ext uri="{BB962C8B-B14F-4D97-AF65-F5344CB8AC3E}">
        <p14:creationId xmlns:p14="http://schemas.microsoft.com/office/powerpoint/2010/main" val="268090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 against extreme GC-content (low or high). Favors GC-balanced regions: https://</a:t>
            </a:r>
            <a:r>
              <a:rPr lang="en-US" dirty="0" err="1"/>
              <a:t>academic.oup.com</a:t>
            </a:r>
            <a:r>
              <a:rPr lang="en-US" dirty="0"/>
              <a:t>/</a:t>
            </a:r>
            <a:r>
              <a:rPr lang="en-US" dirty="0" err="1"/>
              <a:t>dnaresearch</a:t>
            </a:r>
            <a:r>
              <a:rPr lang="en-US" dirty="0"/>
              <a:t>/article/26/5/391/5541856. This can be especially detrimental to </a:t>
            </a:r>
            <a:r>
              <a:rPr lang="en-US" dirty="0" err="1"/>
              <a:t>metatranscriptomics</a:t>
            </a:r>
            <a:r>
              <a:rPr lang="en-US" dirty="0"/>
              <a:t> where extreme GC content species may get ignored.</a:t>
            </a:r>
          </a:p>
        </p:txBody>
      </p:sp>
      <p:sp>
        <p:nvSpPr>
          <p:cNvPr id="4" name="Slide Number Placeholder 3"/>
          <p:cNvSpPr>
            <a:spLocks noGrp="1"/>
          </p:cNvSpPr>
          <p:nvPr>
            <p:ph type="sldNum" sz="quarter" idx="5"/>
          </p:nvPr>
        </p:nvSpPr>
        <p:spPr/>
        <p:txBody>
          <a:bodyPr/>
          <a:lstStyle/>
          <a:p>
            <a:fld id="{A96837BD-49FD-5C46-B495-AB805B775402}" type="slidenum">
              <a:rPr lang="en-US" smtClean="0"/>
              <a:t>13</a:t>
            </a:fld>
            <a:endParaRPr lang="en-US"/>
          </a:p>
        </p:txBody>
      </p:sp>
    </p:spTree>
    <p:extLst>
      <p:ext uri="{BB962C8B-B14F-4D97-AF65-F5344CB8AC3E}">
        <p14:creationId xmlns:p14="http://schemas.microsoft.com/office/powerpoint/2010/main" val="2920300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71" rtl="0" eaLnBrk="0" fontAlgn="base" latinLnBrk="0" hangingPunct="0">
              <a:lnSpc>
                <a:spcPct val="100000"/>
              </a:lnSpc>
              <a:spcBef>
                <a:spcPct val="0"/>
              </a:spcBef>
              <a:spcAft>
                <a:spcPct val="0"/>
              </a:spcAft>
              <a:buClrTx/>
              <a:buSzTx/>
              <a:buFontTx/>
              <a:buNone/>
              <a:tabLst/>
              <a:defRPr/>
            </a:pPr>
            <a:fld id="{CAB4C69D-545F-409F-AE95-9BD09844780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71"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511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21</a:t>
            </a:fld>
            <a:endParaRPr lang="en-US"/>
          </a:p>
        </p:txBody>
      </p:sp>
    </p:spTree>
    <p:extLst>
      <p:ext uri="{BB962C8B-B14F-4D97-AF65-F5344CB8AC3E}">
        <p14:creationId xmlns:p14="http://schemas.microsoft.com/office/powerpoint/2010/main" val="125114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Differential gene expression</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DF5BD28-94DB-480F-AAF7-B5FA92730F4A}" type="slidenum">
              <a:rPr lang="en-US" altLang="en-US" sz="1200">
                <a:solidFill>
                  <a:srgbClr val="000000"/>
                </a:solidFill>
              </a:rPr>
              <a:pPr eaLnBrk="1" hangingPunct="1"/>
              <a:t>22</a:t>
            </a:fld>
            <a:endParaRPr lang="en-US" altLang="en-US" sz="1200">
              <a:solidFill>
                <a:srgbClr val="000000"/>
              </a:solidFill>
            </a:endParaRPr>
          </a:p>
        </p:txBody>
      </p:sp>
    </p:spTree>
    <p:extLst>
      <p:ext uri="{BB962C8B-B14F-4D97-AF65-F5344CB8AC3E}">
        <p14:creationId xmlns:p14="http://schemas.microsoft.com/office/powerpoint/2010/main" val="433637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C36C38B-FA2D-4023-B06B-0682A6916DF5}" type="slidenum">
              <a:rPr lang="en-US" altLang="en-US" sz="1200">
                <a:solidFill>
                  <a:srgbClr val="000000"/>
                </a:solidFill>
              </a:rPr>
              <a:pPr eaLnBrk="1" hangingPunct="1"/>
              <a:t>26</a:t>
            </a:fld>
            <a:endParaRPr lang="en-US" altLang="en-US" sz="1200">
              <a:solidFill>
                <a:srgbClr val="000000"/>
              </a:solidFill>
            </a:endParaRPr>
          </a:p>
        </p:txBody>
      </p:sp>
    </p:spTree>
    <p:extLst>
      <p:ext uri="{BB962C8B-B14F-4D97-AF65-F5344CB8AC3E}">
        <p14:creationId xmlns:p14="http://schemas.microsoft.com/office/powerpoint/2010/main" val="355023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a:ln/>
        </p:spPr>
      </p:sp>
      <p:sp>
        <p:nvSpPr>
          <p:cNvPr id="19353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1935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9" eaLnBrk="0" hangingPunct="0">
              <a:defRPr sz="3200">
                <a:solidFill>
                  <a:schemeClr val="tx1"/>
                </a:solidFill>
                <a:latin typeface="Arial" charset="0"/>
                <a:ea typeface="ＭＳ Ｐゴシック" charset="0"/>
                <a:cs typeface="ＭＳ Ｐゴシック" charset="0"/>
              </a:defRPr>
            </a:lvl1pPr>
            <a:lvl2pPr marL="735298" indent="-282807" defTabSz="914409" eaLnBrk="0" hangingPunct="0">
              <a:defRPr sz="3200">
                <a:solidFill>
                  <a:schemeClr val="tx1"/>
                </a:solidFill>
                <a:latin typeface="Arial" charset="0"/>
                <a:ea typeface="ＭＳ Ｐゴシック" charset="0"/>
              </a:defRPr>
            </a:lvl2pPr>
            <a:lvl3pPr marL="1131227" indent="-226245" defTabSz="914409" eaLnBrk="0" hangingPunct="0">
              <a:defRPr sz="3200">
                <a:solidFill>
                  <a:schemeClr val="tx1"/>
                </a:solidFill>
                <a:latin typeface="Arial" charset="0"/>
                <a:ea typeface="ＭＳ Ｐゴシック" charset="0"/>
              </a:defRPr>
            </a:lvl3pPr>
            <a:lvl4pPr marL="1583718" indent="-226245" defTabSz="914409" eaLnBrk="0" hangingPunct="0">
              <a:defRPr sz="3200">
                <a:solidFill>
                  <a:schemeClr val="tx1"/>
                </a:solidFill>
                <a:latin typeface="Arial" charset="0"/>
                <a:ea typeface="ＭＳ Ｐゴシック" charset="0"/>
              </a:defRPr>
            </a:lvl4pPr>
            <a:lvl5pPr marL="2036209" indent="-226245" defTabSz="914409" eaLnBrk="0" hangingPunct="0">
              <a:defRPr sz="3200">
                <a:solidFill>
                  <a:schemeClr val="tx1"/>
                </a:solidFill>
                <a:latin typeface="Arial" charset="0"/>
                <a:ea typeface="ＭＳ Ｐゴシック" charset="0"/>
              </a:defRPr>
            </a:lvl5pPr>
            <a:lvl6pPr marL="2488700" indent="-226245" defTabSz="914409" eaLnBrk="0" fontAlgn="base" hangingPunct="0">
              <a:spcBef>
                <a:spcPct val="0"/>
              </a:spcBef>
              <a:spcAft>
                <a:spcPct val="0"/>
              </a:spcAft>
              <a:defRPr sz="3200">
                <a:solidFill>
                  <a:schemeClr val="tx1"/>
                </a:solidFill>
                <a:latin typeface="Arial" charset="0"/>
                <a:ea typeface="ＭＳ Ｐゴシック" charset="0"/>
              </a:defRPr>
            </a:lvl6pPr>
            <a:lvl7pPr marL="2941190" indent="-226245" defTabSz="914409" eaLnBrk="0" fontAlgn="base" hangingPunct="0">
              <a:spcBef>
                <a:spcPct val="0"/>
              </a:spcBef>
              <a:spcAft>
                <a:spcPct val="0"/>
              </a:spcAft>
              <a:defRPr sz="3200">
                <a:solidFill>
                  <a:schemeClr val="tx1"/>
                </a:solidFill>
                <a:latin typeface="Arial" charset="0"/>
                <a:ea typeface="ＭＳ Ｐゴシック" charset="0"/>
              </a:defRPr>
            </a:lvl7pPr>
            <a:lvl8pPr marL="3393681" indent="-226245" defTabSz="914409" eaLnBrk="0" fontAlgn="base" hangingPunct="0">
              <a:spcBef>
                <a:spcPct val="0"/>
              </a:spcBef>
              <a:spcAft>
                <a:spcPct val="0"/>
              </a:spcAft>
              <a:defRPr sz="3200">
                <a:solidFill>
                  <a:schemeClr val="tx1"/>
                </a:solidFill>
                <a:latin typeface="Arial" charset="0"/>
                <a:ea typeface="ＭＳ Ｐゴシック" charset="0"/>
              </a:defRPr>
            </a:lvl8pPr>
            <a:lvl9pPr marL="3846172" indent="-226245" defTabSz="914409"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3C39AA46-FDD1-E94B-B2A6-6E5907CF5371}" type="slidenum">
              <a:rPr lang="en-US" sz="1200">
                <a:solidFill>
                  <a:srgbClr val="000000"/>
                </a:solidFill>
                <a:latin typeface="Calibri" charset="0"/>
              </a:rPr>
              <a:pPr eaLnBrk="1" hangingPunct="1"/>
              <a:t>27</a:t>
            </a:fld>
            <a:endParaRPr lang="en-US" sz="1200">
              <a:solidFill>
                <a:srgbClr val="000000"/>
              </a:solidFill>
              <a:latin typeface="Calibri" charset="0"/>
            </a:endParaRPr>
          </a:p>
        </p:txBody>
      </p:sp>
    </p:spTree>
    <p:extLst>
      <p:ext uri="{BB962C8B-B14F-4D97-AF65-F5344CB8AC3E}">
        <p14:creationId xmlns:p14="http://schemas.microsoft.com/office/powerpoint/2010/main" val="174240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68D1C854-300A-B143-A985-211EB4AF368D}"/>
              </a:ext>
            </a:extLst>
          </p:cNvPr>
          <p:cNvSpPr>
            <a:spLocks noGrp="1" noRot="1" noChangeAspect="1"/>
          </p:cNvSpPr>
          <p:nvPr>
            <p:ph type="sldImg"/>
          </p:nvPr>
        </p:nvSpPr>
        <p:spPr>
          <a:ln/>
        </p:spPr>
      </p:sp>
      <p:sp>
        <p:nvSpPr>
          <p:cNvPr id="178178" name="Notes Placeholder 2">
            <a:extLst>
              <a:ext uri="{FF2B5EF4-FFF2-40B4-BE49-F238E27FC236}">
                <a16:creationId xmlns:a16="http://schemas.microsoft.com/office/drawing/2014/main" id="{AF559CEB-12C7-5441-8F83-ABD832EBE8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78179" name="Slide Number Placeholder 3">
            <a:extLst>
              <a:ext uri="{FF2B5EF4-FFF2-40B4-BE49-F238E27FC236}">
                <a16:creationId xmlns:a16="http://schemas.microsoft.com/office/drawing/2014/main" id="{9CF23171-C479-6E40-8991-D5BCA946A0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4BCA7022-16D8-7F43-8B44-09E3E958BBC2}" type="slidenum">
              <a:rPr lang="en-US" altLang="en-US" sz="1200">
                <a:solidFill>
                  <a:srgbClr val="000000"/>
                </a:solidFill>
                <a:latin typeface="Calibri" panose="020F0502020204030204" pitchFamily="34" charset="0"/>
              </a:rPr>
              <a:pPr eaLnBrk="1" hangingPunct="1"/>
              <a:t>28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912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582C33F7-BCBF-DE46-AD12-62DCA790DF05}"/>
              </a:ext>
            </a:extLst>
          </p:cNvPr>
          <p:cNvSpPr>
            <a:spLocks noGrp="1" noRot="1" noChangeAspect="1"/>
          </p:cNvSpPr>
          <p:nvPr>
            <p:ph type="sldImg"/>
          </p:nvPr>
        </p:nvSpPr>
        <p:spPr>
          <a:ln/>
        </p:spPr>
      </p:sp>
      <p:sp>
        <p:nvSpPr>
          <p:cNvPr id="180226" name="Notes Placeholder 2">
            <a:extLst>
              <a:ext uri="{FF2B5EF4-FFF2-40B4-BE49-F238E27FC236}">
                <a16:creationId xmlns:a16="http://schemas.microsoft.com/office/drawing/2014/main" id="{5CA93332-7535-BD41-832B-04FE97B6A4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80227" name="Slide Number Placeholder 3">
            <a:extLst>
              <a:ext uri="{FF2B5EF4-FFF2-40B4-BE49-F238E27FC236}">
                <a16:creationId xmlns:a16="http://schemas.microsoft.com/office/drawing/2014/main" id="{EA5AB263-27B4-744A-9120-1254B9239D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73291A76-FA75-E949-9678-54402FB04A75}" type="slidenum">
              <a:rPr lang="en-US" altLang="en-US" sz="1200">
                <a:solidFill>
                  <a:srgbClr val="000000"/>
                </a:solidFill>
                <a:latin typeface="Calibri" panose="020F0502020204030204" pitchFamily="34" charset="0"/>
              </a:rPr>
              <a:pPr eaLnBrk="1" hangingPunct="1"/>
              <a:t>29</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5634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085B371-9086-4259-9441-8A161B70DD66}" type="slidenum">
              <a:rPr lang="en-US" altLang="en-US" sz="1200">
                <a:solidFill>
                  <a:srgbClr val="000000"/>
                </a:solidFill>
              </a:rPr>
              <a:pPr eaLnBrk="1" hangingPunct="1"/>
              <a:t>31</a:t>
            </a:fld>
            <a:endParaRPr lang="en-US" altLang="en-US" sz="1200">
              <a:solidFill>
                <a:srgbClr val="000000"/>
              </a:solidFill>
            </a:endParaRPr>
          </a:p>
        </p:txBody>
      </p:sp>
    </p:spTree>
    <p:extLst>
      <p:ext uri="{BB962C8B-B14F-4D97-AF65-F5344CB8AC3E}">
        <p14:creationId xmlns:p14="http://schemas.microsoft.com/office/powerpoint/2010/main" val="9204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DE6A434-DA25-49D9-8ED3-C84E5D0C0E6B}" type="slidenum">
              <a:rPr lang="en-US" altLang="en-US" sz="1200">
                <a:solidFill>
                  <a:srgbClr val="000000"/>
                </a:solidFill>
              </a:rPr>
              <a:pPr eaLnBrk="1" hangingPunct="1"/>
              <a:t>34</a:t>
            </a:fld>
            <a:endParaRPr lang="en-US" altLang="en-US" sz="1200">
              <a:solidFill>
                <a:srgbClr val="000000"/>
              </a:solidFill>
            </a:endParaRPr>
          </a:p>
        </p:txBody>
      </p:sp>
    </p:spTree>
    <p:extLst>
      <p:ext uri="{BB962C8B-B14F-4D97-AF65-F5344CB8AC3E}">
        <p14:creationId xmlns:p14="http://schemas.microsoft.com/office/powerpoint/2010/main" val="235699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2</a:t>
            </a:fld>
            <a:endParaRPr lang="en-US"/>
          </a:p>
        </p:txBody>
      </p:sp>
    </p:spTree>
    <p:extLst>
      <p:ext uri="{BB962C8B-B14F-4D97-AF65-F5344CB8AC3E}">
        <p14:creationId xmlns:p14="http://schemas.microsoft.com/office/powerpoint/2010/main" val="375357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Differential gene expression</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EC8BB4E-9B1B-427E-A78E-0DE2C1484606}" type="slidenum">
              <a:rPr lang="en-US" altLang="en-US" sz="1200">
                <a:solidFill>
                  <a:srgbClr val="000000"/>
                </a:solidFill>
                <a:latin typeface="Arial" panose="020B0604020202020204" pitchFamily="34" charset="0"/>
              </a:rPr>
              <a:pPr eaLnBrk="1" hangingPunct="1"/>
              <a:t>36</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1385333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DF5BD28-94DB-480F-AAF7-B5FA92730F4A}" type="slidenum">
              <a:rPr lang="en-US" altLang="en-US" sz="1200">
                <a:solidFill>
                  <a:srgbClr val="000000"/>
                </a:solidFill>
              </a:rPr>
              <a:pPr eaLnBrk="1" hangingPunct="1"/>
              <a:t>37</a:t>
            </a:fld>
            <a:endParaRPr lang="en-US" altLang="en-US" sz="1200">
              <a:solidFill>
                <a:srgbClr val="000000"/>
              </a:solidFill>
            </a:endParaRPr>
          </a:p>
        </p:txBody>
      </p:sp>
    </p:spTree>
    <p:extLst>
      <p:ext uri="{BB962C8B-B14F-4D97-AF65-F5344CB8AC3E}">
        <p14:creationId xmlns:p14="http://schemas.microsoft.com/office/powerpoint/2010/main" val="138794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43</a:t>
            </a:fld>
            <a:endParaRPr lang="en-US"/>
          </a:p>
        </p:txBody>
      </p:sp>
    </p:spTree>
    <p:extLst>
      <p:ext uri="{BB962C8B-B14F-4D97-AF65-F5344CB8AC3E}">
        <p14:creationId xmlns:p14="http://schemas.microsoft.com/office/powerpoint/2010/main" val="1370715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Figure 1. The MDS plot of the data set.</a:t>
            </a:r>
            <a:br>
              <a:rPr lang="en-US" dirty="0"/>
            </a:br>
            <a:r>
              <a:rPr lang="en-US" b="0" i="0" dirty="0"/>
              <a:t>Samples are separated by the cell type in the first dimension, and by the mouse status in the second dimension. </a:t>
            </a:r>
          </a:p>
          <a:p>
            <a:r>
              <a:rPr lang="en-US" b="0" i="0" dirty="0"/>
              <a:t>Chen Y, </a:t>
            </a:r>
            <a:r>
              <a:rPr lang="en-US" b="0" i="0" dirty="0" err="1"/>
              <a:t>Lun</a:t>
            </a:r>
            <a:r>
              <a:rPr lang="en-US" b="0" i="0" dirty="0"/>
              <a:t> ATL and Smyth GK. From reads to genes to pathways: differential expression analysis of RNA-</a:t>
            </a:r>
            <a:r>
              <a:rPr lang="en-US" b="0" i="0" dirty="0" err="1"/>
              <a:t>Seq</a:t>
            </a:r>
            <a:r>
              <a:rPr lang="en-US" b="0" i="0" dirty="0"/>
              <a:t> experiments using </a:t>
            </a:r>
            <a:r>
              <a:rPr lang="en-US" b="0" i="0" dirty="0" err="1"/>
              <a:t>Rsubread</a:t>
            </a:r>
            <a:r>
              <a:rPr lang="en-US" b="0" i="0" dirty="0"/>
              <a:t> and the </a:t>
            </a:r>
            <a:r>
              <a:rPr lang="en-US" b="0" i="0" dirty="0" err="1"/>
              <a:t>edgeR</a:t>
            </a:r>
            <a:r>
              <a:rPr lang="en-US" b="0" i="0" dirty="0"/>
              <a:t> quasi-likelihood pipeline [version 2]. </a:t>
            </a:r>
            <a:r>
              <a:rPr lang="en-US" b="0" i="1" dirty="0"/>
              <a:t>F1000Research</a:t>
            </a:r>
            <a:r>
              <a:rPr lang="en-US" b="0" i="0" dirty="0"/>
              <a:t> 2016, </a:t>
            </a:r>
            <a:r>
              <a:rPr lang="en-US" b="1" i="0" dirty="0"/>
              <a:t>5</a:t>
            </a:r>
            <a:r>
              <a:rPr lang="en-US" b="0" i="0" dirty="0"/>
              <a:t>:1438 (</a:t>
            </a:r>
            <a:r>
              <a:rPr lang="en-US" b="0" i="0" dirty="0" err="1"/>
              <a:t>doi</a:t>
            </a:r>
            <a:r>
              <a:rPr lang="en-US" b="0" i="0" dirty="0"/>
              <a:t>: 10.12688/f1000research.8987.2)</a:t>
            </a:r>
          </a:p>
          <a:p>
            <a:endParaRPr lang="en-US" dirty="0"/>
          </a:p>
          <a:p>
            <a:r>
              <a:rPr lang="en-US" b="0" i="0" dirty="0"/>
              <a:t>Depicts differences in samples. Samples that group together are more similar in their expression profiles. the distance between samples can be interpreted as the leading log-fold change between the samples for the genes that best distinguish that pair of samples.</a:t>
            </a:r>
          </a:p>
          <a:p>
            <a:endParaRPr lang="en-US" b="0" i="0" dirty="0"/>
          </a:p>
          <a:p>
            <a:r>
              <a:rPr lang="en-US" b="0" i="0" dirty="0"/>
              <a:t>B = basal cells; L = Luminal cells</a:t>
            </a:r>
          </a:p>
          <a:p>
            <a:endParaRPr lang="en-US" dirty="0"/>
          </a:p>
        </p:txBody>
      </p:sp>
      <p:sp>
        <p:nvSpPr>
          <p:cNvPr id="4" name="Slide Number Placeholder 3"/>
          <p:cNvSpPr>
            <a:spLocks noGrp="1"/>
          </p:cNvSpPr>
          <p:nvPr>
            <p:ph type="sldNum" sz="quarter" idx="5"/>
          </p:nvPr>
        </p:nvSpPr>
        <p:spPr/>
        <p:txBody>
          <a:bodyPr/>
          <a:lstStyle/>
          <a:p>
            <a:fld id="{327E1208-21C8-4C7C-B3C0-09DA1E2465B1}" type="slidenum">
              <a:rPr lang="en-US" altLang="en-US" smtClean="0"/>
              <a:pPr/>
              <a:t>46</a:t>
            </a:fld>
            <a:endParaRPr lang="en-US" altLang="en-US"/>
          </a:p>
        </p:txBody>
      </p:sp>
    </p:spTree>
    <p:extLst>
      <p:ext uri="{BB962C8B-B14F-4D97-AF65-F5344CB8AC3E}">
        <p14:creationId xmlns:p14="http://schemas.microsoft.com/office/powerpoint/2010/main" val="4261224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Figure 2. MD plot of log2-expression in sample 1 versus the average log2-expression across all other samples.</a:t>
            </a:r>
            <a:br>
              <a:rPr lang="en-US" dirty="0"/>
            </a:br>
            <a:r>
              <a:rPr lang="en-US" b="0" i="0" dirty="0"/>
              <a:t>Each point represents a gene, and the red line indicates a log-ratio of zero. The majority of points cluster around the red line. </a:t>
            </a:r>
          </a:p>
          <a:p>
            <a:r>
              <a:rPr lang="en-US" b="0" i="0" dirty="0"/>
              <a:t>Chen Y, </a:t>
            </a:r>
            <a:r>
              <a:rPr lang="en-US" b="0" i="0" dirty="0" err="1"/>
              <a:t>Lun</a:t>
            </a:r>
            <a:r>
              <a:rPr lang="en-US" b="0" i="0" dirty="0"/>
              <a:t> ATL and Smyth GK. From reads to genes to pathways: differential expression analysis of RNA-Seq experiments using </a:t>
            </a:r>
            <a:r>
              <a:rPr lang="en-US" b="0" i="0" dirty="0" err="1"/>
              <a:t>Rsubread</a:t>
            </a:r>
            <a:r>
              <a:rPr lang="en-US" b="0" i="0" dirty="0"/>
              <a:t> and the </a:t>
            </a:r>
            <a:r>
              <a:rPr lang="en-US" b="0" i="0" dirty="0" err="1"/>
              <a:t>edgeR</a:t>
            </a:r>
            <a:r>
              <a:rPr lang="en-US" b="0" i="0" dirty="0"/>
              <a:t> quasi-likelihood pipeline [version 2]. </a:t>
            </a:r>
            <a:r>
              <a:rPr lang="en-US" b="0" i="1" dirty="0"/>
              <a:t>F1000Research</a:t>
            </a:r>
            <a:r>
              <a:rPr lang="en-US" b="0" i="0" dirty="0"/>
              <a:t> 2016, </a:t>
            </a:r>
            <a:r>
              <a:rPr lang="en-US" b="1" i="0" dirty="0"/>
              <a:t>5</a:t>
            </a:r>
            <a:r>
              <a:rPr lang="en-US" b="0" i="0" dirty="0"/>
              <a:t>:1438 (</a:t>
            </a:r>
            <a:r>
              <a:rPr lang="en-US" b="0" i="0" dirty="0" err="1"/>
              <a:t>doi</a:t>
            </a:r>
            <a:r>
              <a:rPr lang="en-US" b="0" i="0" dirty="0"/>
              <a:t>: 10.12688/f1000research.8987.2)</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MD plots assess the performance of TMM normalization. It plots the library size adjusted log fold change between 2 libraries against the average log expression across the libraries. In other words, the difference between two libraries against the mean of those two libraries.  The genes should be centered at a line of zero log fold change.</a:t>
            </a:r>
          </a:p>
          <a:p>
            <a:endParaRPr lang="en-US" b="0" i="0" dirty="0"/>
          </a:p>
          <a:p>
            <a:endParaRPr lang="en-US" dirty="0"/>
          </a:p>
        </p:txBody>
      </p:sp>
      <p:sp>
        <p:nvSpPr>
          <p:cNvPr id="4" name="Slide Number Placeholder 3"/>
          <p:cNvSpPr>
            <a:spLocks noGrp="1"/>
          </p:cNvSpPr>
          <p:nvPr>
            <p:ph type="sldNum" sz="quarter" idx="5"/>
          </p:nvPr>
        </p:nvSpPr>
        <p:spPr/>
        <p:txBody>
          <a:bodyPr/>
          <a:lstStyle/>
          <a:p>
            <a:fld id="{327E1208-21C8-4C7C-B3C0-09DA1E2465B1}" type="slidenum">
              <a:rPr lang="en-US" altLang="en-US" smtClean="0"/>
              <a:pPr/>
              <a:t>47</a:t>
            </a:fld>
            <a:endParaRPr lang="en-US" altLang="en-US"/>
          </a:p>
        </p:txBody>
      </p:sp>
    </p:spTree>
    <p:extLst>
      <p:ext uri="{BB962C8B-B14F-4D97-AF65-F5344CB8AC3E}">
        <p14:creationId xmlns:p14="http://schemas.microsoft.com/office/powerpoint/2010/main" val="3751827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S PGothic" panose="020B0600070205080204" pitchFamily="34" charset="-128"/>
                <a:cs typeface="ＭＳ Ｐゴシック" charset="0"/>
              </a:rPr>
              <a:t>The dispersion parameter of the negative binomial (NB) distribution accounts for variability between biological replicates. So another way of describing variance between replicates. </a:t>
            </a:r>
            <a:r>
              <a:rPr lang="en-US" sz="1200" b="0" i="0" u="none" strike="noStrike" kern="1200" dirty="0" err="1">
                <a:solidFill>
                  <a:schemeClr val="tx1"/>
                </a:solidFill>
                <a:effectLst/>
                <a:latin typeface="+mn-lt"/>
                <a:ea typeface="MS PGothic" panose="020B0600070205080204" pitchFamily="34" charset="-128"/>
                <a:cs typeface="ＭＳ Ｐゴシック" charset="0"/>
              </a:rPr>
              <a:t>EdgeR</a:t>
            </a:r>
            <a:r>
              <a:rPr lang="en-US" sz="1200" b="0" i="0" u="none" strike="noStrike" kern="1200" dirty="0">
                <a:solidFill>
                  <a:schemeClr val="tx1"/>
                </a:solidFill>
                <a:effectLst/>
                <a:latin typeface="+mn-lt"/>
                <a:ea typeface="MS PGothic" panose="020B0600070205080204" pitchFamily="34" charset="-128"/>
                <a:cs typeface="ＭＳ Ｐゴシック" charset="0"/>
              </a:rPr>
              <a:t> describes dispersion for each individual gene (Tagwise) as well as global dispersion averaged over all genes (common) and trended dispersion where it is predicted from gene abundance.</a:t>
            </a:r>
          </a:p>
          <a:p>
            <a:endParaRPr lang="en-US" sz="1200" b="0" i="0" u="none" strike="noStrike" kern="1200" dirty="0">
              <a:solidFill>
                <a:schemeClr val="tx1"/>
              </a:solidFill>
              <a:effectLst/>
              <a:latin typeface="+mn-lt"/>
              <a:ea typeface="MS PGothic" panose="020B0600070205080204" pitchFamily="34" charset="-128"/>
              <a:cs typeface="ＭＳ Ｐゴシック" charset="0"/>
            </a:endParaRPr>
          </a:p>
          <a:p>
            <a:r>
              <a:rPr lang="en-US" sz="1200" b="0" i="0" u="none" strike="noStrike" kern="1200" dirty="0">
                <a:solidFill>
                  <a:schemeClr val="tx1"/>
                </a:solidFill>
                <a:effectLst/>
                <a:latin typeface="+mn-lt"/>
                <a:ea typeface="MS PGothic" panose="020B0600070205080204" pitchFamily="34" charset="-128"/>
                <a:cs typeface="ＭＳ Ｐゴシック" charset="0"/>
              </a:rPr>
              <a:t>In BCV plot the y axis is the square root of this dispersion against the average expression. It’s normal for dispersion to be higher with low count genes. The average value differs depending on the genome. For mice it centers around 0.05 - 0.2, while human tends to be &gt; 0.3. </a:t>
            </a:r>
          </a:p>
          <a:p>
            <a:endParaRPr lang="en-US" sz="1200" b="0" i="0" u="none" strike="noStrike" kern="1200" dirty="0">
              <a:solidFill>
                <a:schemeClr val="tx1"/>
              </a:solidFill>
              <a:effectLst/>
              <a:latin typeface="+mn-lt"/>
              <a:ea typeface="MS PGothic" panose="020B0600070205080204" pitchFamily="34" charset="-128"/>
              <a:cs typeface="ＭＳ Ｐゴシック" charset="0"/>
            </a:endParaRPr>
          </a:p>
          <a:p>
            <a:r>
              <a:rPr lang="en-US" sz="1200" b="0" i="0" u="none" strike="noStrike" kern="1200" dirty="0">
                <a:solidFill>
                  <a:schemeClr val="tx1"/>
                </a:solidFill>
                <a:effectLst/>
                <a:latin typeface="+mn-lt"/>
                <a:ea typeface="MS PGothic" panose="020B0600070205080204" pitchFamily="34" charset="-128"/>
                <a:cs typeface="ＭＳ Ｐゴシック" charset="0"/>
              </a:rPr>
              <a:t>The NB model can be extended with QL (Quasi-Likelihood) methods to account for variability from both biological and technical replicates. Raw = estimates of variation before empirical Bayes moderation. Trended &amp; squeezed are after EB moderation.</a:t>
            </a:r>
          </a:p>
          <a:p>
            <a:endParaRPr lang="en-US" sz="1200" b="0" i="0" u="none" strike="noStrike" kern="1200" dirty="0">
              <a:solidFill>
                <a:schemeClr val="tx1"/>
              </a:solidFill>
              <a:effectLst/>
              <a:latin typeface="+mn-lt"/>
              <a:ea typeface="MS PGothic" panose="020B0600070205080204" pitchFamily="34" charset="-128"/>
              <a:cs typeface="ＭＳ Ｐゴシック" charset="0"/>
            </a:endParaRPr>
          </a:p>
          <a:p>
            <a:r>
              <a:rPr lang="en-US" sz="1200" b="0" i="0" u="none" strike="noStrike" kern="1200" dirty="0">
                <a:solidFill>
                  <a:schemeClr val="tx1"/>
                </a:solidFill>
                <a:effectLst/>
                <a:latin typeface="+mn-lt"/>
                <a:ea typeface="MS PGothic" panose="020B0600070205080204" pitchFamily="34" charset="-128"/>
                <a:cs typeface="ＭＳ Ｐゴシック" charset="0"/>
              </a:rPr>
              <a:t>QL</a:t>
            </a:r>
          </a:p>
          <a:p>
            <a:r>
              <a:rPr lang="en-US" sz="1200" b="0" i="0" u="none" strike="noStrike" kern="1200" dirty="0">
                <a:solidFill>
                  <a:schemeClr val="tx1"/>
                </a:solidFill>
                <a:effectLst/>
                <a:latin typeface="+mn-lt"/>
                <a:ea typeface="MS PGothic" panose="020B0600070205080204" pitchFamily="34" charset="-128"/>
                <a:cs typeface="ＭＳ Ｐゴシック" charset="0"/>
              </a:rPr>
              <a:t># Note extremely low dispersions have been squeezed upwards a lot, but the</a:t>
            </a:r>
          </a:p>
          <a:p>
            <a:r>
              <a:rPr lang="en-US" sz="1200" b="0" i="0" u="none" strike="noStrike" kern="1200" dirty="0">
                <a:solidFill>
                  <a:schemeClr val="tx1"/>
                </a:solidFill>
                <a:effectLst/>
                <a:latin typeface="+mn-lt"/>
                <a:ea typeface="MS PGothic" panose="020B0600070205080204" pitchFamily="34" charset="-128"/>
                <a:cs typeface="ＭＳ Ｐゴシック" charset="0"/>
              </a:rPr>
              <a:t># extremely high dispersions have only been squeezed downwards a little bit.</a:t>
            </a:r>
          </a:p>
          <a:p>
            <a:endParaRPr lang="en-US" sz="1200" b="0" i="0" u="none" strike="noStrike" kern="1200" dirty="0">
              <a:solidFill>
                <a:schemeClr val="tx1"/>
              </a:solidFill>
              <a:effectLst/>
              <a:latin typeface="+mn-lt"/>
              <a:ea typeface="MS PGothic" panose="020B0600070205080204" pitchFamily="34" charset="-128"/>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27E1208-21C8-4C7C-B3C0-09DA1E2465B1}" type="slidenum">
              <a:rPr lang="en-US" altLang="en-US" smtClean="0"/>
              <a:pPr/>
              <a:t>48</a:t>
            </a:fld>
            <a:endParaRPr lang="en-US" altLang="en-US"/>
          </a:p>
        </p:txBody>
      </p:sp>
    </p:spTree>
    <p:extLst>
      <p:ext uri="{BB962C8B-B14F-4D97-AF65-F5344CB8AC3E}">
        <p14:creationId xmlns:p14="http://schemas.microsoft.com/office/powerpoint/2010/main" val="220649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51</a:t>
            </a:fld>
            <a:endParaRPr lang="en-US"/>
          </a:p>
        </p:txBody>
      </p:sp>
    </p:spTree>
    <p:extLst>
      <p:ext uri="{BB962C8B-B14F-4D97-AF65-F5344CB8AC3E}">
        <p14:creationId xmlns:p14="http://schemas.microsoft.com/office/powerpoint/2010/main" val="2981123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3CDF6A-2B14-3E44-AABA-F934F181AC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075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3CDF6A-2B14-3E44-AABA-F934F181AC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583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3CDF6A-2B14-3E44-AABA-F934F181AC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16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3</a:t>
            </a:fld>
            <a:endParaRPr lang="en-US"/>
          </a:p>
        </p:txBody>
      </p:sp>
    </p:spTree>
    <p:extLst>
      <p:ext uri="{BB962C8B-B14F-4D97-AF65-F5344CB8AC3E}">
        <p14:creationId xmlns:p14="http://schemas.microsoft.com/office/powerpoint/2010/main" val="1604975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3CDF6A-2B14-3E44-AABA-F934F181AC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487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58</a:t>
            </a:fld>
            <a:endParaRPr lang="en-US"/>
          </a:p>
        </p:txBody>
      </p:sp>
    </p:spTree>
    <p:extLst>
      <p:ext uri="{BB962C8B-B14F-4D97-AF65-F5344CB8AC3E}">
        <p14:creationId xmlns:p14="http://schemas.microsoft.com/office/powerpoint/2010/main" val="2727338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66</a:t>
            </a:fld>
            <a:endParaRPr lang="en-US"/>
          </a:p>
        </p:txBody>
      </p:sp>
    </p:spTree>
    <p:extLst>
      <p:ext uri="{BB962C8B-B14F-4D97-AF65-F5344CB8AC3E}">
        <p14:creationId xmlns:p14="http://schemas.microsoft.com/office/powerpoint/2010/main" val="2633227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Thanks</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D6E3E24-CCC2-45C5-92AC-79B878ED66C0}" type="slidenum">
              <a:rPr lang="en-US" altLang="en-US" sz="1200">
                <a:solidFill>
                  <a:srgbClr val="000000"/>
                </a:solidFill>
              </a:rPr>
              <a:pPr eaLnBrk="1" hangingPunct="1"/>
              <a:t>68</a:t>
            </a:fld>
            <a:endParaRPr lang="en-US" altLang="en-US" sz="1200">
              <a:solidFill>
                <a:srgbClr val="000000"/>
              </a:solidFill>
            </a:endParaRPr>
          </a:p>
        </p:txBody>
      </p:sp>
    </p:spTree>
    <p:extLst>
      <p:ext uri="{BB962C8B-B14F-4D97-AF65-F5344CB8AC3E}">
        <p14:creationId xmlns:p14="http://schemas.microsoft.com/office/powerpoint/2010/main" val="1970922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Thanks</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D6E3E24-CCC2-45C5-92AC-79B878ED66C0}" type="slidenum">
              <a:rPr lang="en-US" altLang="en-US" sz="1200">
                <a:solidFill>
                  <a:srgbClr val="000000"/>
                </a:solidFill>
              </a:rPr>
              <a:pPr eaLnBrk="1" hangingPunct="1"/>
              <a:t>69</a:t>
            </a:fld>
            <a:endParaRPr lang="en-US" altLang="en-US" sz="1200">
              <a:solidFill>
                <a:srgbClr val="000000"/>
              </a:solidFill>
            </a:endParaRPr>
          </a:p>
        </p:txBody>
      </p:sp>
    </p:spTree>
    <p:extLst>
      <p:ext uri="{BB962C8B-B14F-4D97-AF65-F5344CB8AC3E}">
        <p14:creationId xmlns:p14="http://schemas.microsoft.com/office/powerpoint/2010/main" val="2842197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Thanks</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D6E3E24-CCC2-45C5-92AC-79B878ED66C0}" type="slidenum">
              <a:rPr lang="en-US" altLang="en-US" sz="1200">
                <a:solidFill>
                  <a:srgbClr val="000000"/>
                </a:solidFill>
              </a:rPr>
              <a:pPr eaLnBrk="1" hangingPunct="1"/>
              <a:t>70</a:t>
            </a:fld>
            <a:endParaRPr lang="en-US" altLang="en-US" sz="1200">
              <a:solidFill>
                <a:srgbClr val="000000"/>
              </a:solidFill>
            </a:endParaRPr>
          </a:p>
        </p:txBody>
      </p:sp>
    </p:spTree>
    <p:extLst>
      <p:ext uri="{BB962C8B-B14F-4D97-AF65-F5344CB8AC3E}">
        <p14:creationId xmlns:p14="http://schemas.microsoft.com/office/powerpoint/2010/main" val="3434176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3CDF6A-2B14-3E44-AABA-F934F181AC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78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72</a:t>
            </a:fld>
            <a:endParaRPr lang="en-US"/>
          </a:p>
        </p:txBody>
      </p:sp>
    </p:spTree>
    <p:extLst>
      <p:ext uri="{BB962C8B-B14F-4D97-AF65-F5344CB8AC3E}">
        <p14:creationId xmlns:p14="http://schemas.microsoft.com/office/powerpoint/2010/main" val="303597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4</a:t>
            </a:fld>
            <a:endParaRPr lang="en-US"/>
          </a:p>
        </p:txBody>
      </p:sp>
    </p:spTree>
    <p:extLst>
      <p:ext uri="{BB962C8B-B14F-4D97-AF65-F5344CB8AC3E}">
        <p14:creationId xmlns:p14="http://schemas.microsoft.com/office/powerpoint/2010/main" val="426139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5</a:t>
            </a:fld>
            <a:endParaRPr lang="en-US"/>
          </a:p>
        </p:txBody>
      </p:sp>
    </p:spTree>
    <p:extLst>
      <p:ext uri="{BB962C8B-B14F-4D97-AF65-F5344CB8AC3E}">
        <p14:creationId xmlns:p14="http://schemas.microsoft.com/office/powerpoint/2010/main" val="265386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CDF6A-2B14-3E44-AABA-F934F181AC6C}" type="slidenum">
              <a:rPr lang="en-US" smtClean="0"/>
              <a:t>7</a:t>
            </a:fld>
            <a:endParaRPr lang="en-US"/>
          </a:p>
        </p:txBody>
      </p:sp>
    </p:spTree>
    <p:extLst>
      <p:ext uri="{BB962C8B-B14F-4D97-AF65-F5344CB8AC3E}">
        <p14:creationId xmlns:p14="http://schemas.microsoft.com/office/powerpoint/2010/main" val="226254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177854D-D235-4BBE-BC84-AE6AB0A702DA}" type="slidenum">
              <a:rPr lang="en-US" altLang="en-US" sz="1200"/>
              <a:pPr eaLnBrk="1" hangingPunct="1"/>
              <a:t>8</a:t>
            </a:fld>
            <a:endParaRPr lang="en-US" altLang="en-US" sz="1200"/>
          </a:p>
        </p:txBody>
      </p:sp>
    </p:spTree>
    <p:extLst>
      <p:ext uri="{BB962C8B-B14F-4D97-AF65-F5344CB8AC3E}">
        <p14:creationId xmlns:p14="http://schemas.microsoft.com/office/powerpoint/2010/main" val="231218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AE88214-A366-4E13-9CBC-CB9578B8FBA3}" type="slidenum">
              <a:rPr lang="en-US" altLang="en-US" sz="1200"/>
              <a:pPr eaLnBrk="1" hangingPunct="1"/>
              <a:t>10</a:t>
            </a:fld>
            <a:endParaRPr lang="en-US" altLang="en-US" sz="1200"/>
          </a:p>
        </p:txBody>
      </p:sp>
    </p:spTree>
    <p:extLst>
      <p:ext uri="{BB962C8B-B14F-4D97-AF65-F5344CB8AC3E}">
        <p14:creationId xmlns:p14="http://schemas.microsoft.com/office/powerpoint/2010/main" val="261409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F54B00E-7A30-4886-B7E0-CCA1EA77E1B1}" type="slidenum">
              <a:rPr lang="en-US" altLang="en-US" sz="1200"/>
              <a:pPr eaLnBrk="1" hangingPunct="1"/>
              <a:t>11</a:t>
            </a:fld>
            <a:endParaRPr lang="en-US" altLang="en-US" sz="1200"/>
          </a:p>
        </p:txBody>
      </p:sp>
    </p:spTree>
    <p:extLst>
      <p:ext uri="{BB962C8B-B14F-4D97-AF65-F5344CB8AC3E}">
        <p14:creationId xmlns:p14="http://schemas.microsoft.com/office/powerpoint/2010/main" val="2635664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4809-F69F-0D48-97F8-9CF76A5308DF}"/>
              </a:ext>
            </a:extLst>
          </p:cNvPr>
          <p:cNvSpPr>
            <a:spLocks noGrp="1"/>
          </p:cNvSpPr>
          <p:nvPr>
            <p:ph type="ctrTitle" hasCustomPrompt="1"/>
          </p:nvPr>
        </p:nvSpPr>
        <p:spPr>
          <a:xfrm>
            <a:off x="353505" y="1122363"/>
            <a:ext cx="4339327" cy="2387600"/>
          </a:xfrm>
        </p:spPr>
        <p:txBody>
          <a:bodyPr anchor="b">
            <a:normAutofit/>
          </a:bodyPr>
          <a:lstStyle>
            <a:lvl1pPr algn="l">
              <a:defRPr sz="4000">
                <a:solidFill>
                  <a:schemeClr val="bg1"/>
                </a:solidFill>
              </a:defRPr>
            </a:lvl1pPr>
          </a:lstStyle>
          <a:p>
            <a:r>
              <a:rPr lang="en-US" sz="4000" b="1" dirty="0">
                <a:solidFill>
                  <a:schemeClr val="bg1"/>
                </a:solidFill>
                <a:latin typeface="Georgia" charset="0"/>
                <a:ea typeface="Georgia" charset="0"/>
                <a:cs typeface="Georgia" charset="0"/>
              </a:rPr>
              <a:t>Title Here:</a:t>
            </a:r>
            <a:br>
              <a:rPr lang="en-US" sz="4000" b="1" dirty="0">
                <a:solidFill>
                  <a:schemeClr val="bg1"/>
                </a:solidFill>
                <a:latin typeface="Georgia" charset="0"/>
                <a:ea typeface="Georgia" charset="0"/>
                <a:cs typeface="Georgia" charset="0"/>
              </a:rPr>
            </a:br>
            <a:r>
              <a:rPr lang="en-US" sz="4000" b="1" dirty="0">
                <a:solidFill>
                  <a:schemeClr val="bg1"/>
                </a:solidFill>
                <a:latin typeface="Georgia" charset="0"/>
                <a:ea typeface="Georgia" charset="0"/>
                <a:cs typeface="Georgia" charset="0"/>
              </a:rPr>
              <a:t>Tell Your</a:t>
            </a:r>
            <a:br>
              <a:rPr lang="en-US" sz="4000" b="1" dirty="0">
                <a:solidFill>
                  <a:schemeClr val="bg1"/>
                </a:solidFill>
                <a:latin typeface="Georgia" charset="0"/>
                <a:ea typeface="Georgia" charset="0"/>
                <a:cs typeface="Georgia" charset="0"/>
              </a:rPr>
            </a:br>
            <a:r>
              <a:rPr lang="en-US" sz="4000" b="1" dirty="0">
                <a:solidFill>
                  <a:schemeClr val="bg1"/>
                </a:solidFill>
                <a:latin typeface="Georgia" charset="0"/>
                <a:ea typeface="Georgia" charset="0"/>
                <a:cs typeface="Georgia" charset="0"/>
              </a:rPr>
              <a:t>Illinois Story</a:t>
            </a:r>
            <a:endParaRPr lang="en-US" dirty="0"/>
          </a:p>
        </p:txBody>
      </p:sp>
      <p:sp>
        <p:nvSpPr>
          <p:cNvPr id="3" name="Subtitle 2">
            <a:extLst>
              <a:ext uri="{FF2B5EF4-FFF2-40B4-BE49-F238E27FC236}">
                <a16:creationId xmlns:a16="http://schemas.microsoft.com/office/drawing/2014/main" id="{C5FA99F5-1DAB-644E-87BD-7B2BE337DBBB}"/>
              </a:ext>
            </a:extLst>
          </p:cNvPr>
          <p:cNvSpPr>
            <a:spLocks noGrp="1"/>
          </p:cNvSpPr>
          <p:nvPr>
            <p:ph type="subTitle" idx="1" hasCustomPrompt="1"/>
          </p:nvPr>
        </p:nvSpPr>
        <p:spPr>
          <a:xfrm>
            <a:off x="353505" y="3602038"/>
            <a:ext cx="4339327"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sp>
        <p:nvSpPr>
          <p:cNvPr id="6" name="Slide Number Placeholder 5">
            <a:extLst>
              <a:ext uri="{FF2B5EF4-FFF2-40B4-BE49-F238E27FC236}">
                <a16:creationId xmlns:a16="http://schemas.microsoft.com/office/drawing/2014/main" id="{1D5E86B4-4E28-5743-B958-4D04BD329DC7}"/>
              </a:ext>
            </a:extLst>
          </p:cNvPr>
          <p:cNvSpPr>
            <a:spLocks noGrp="1"/>
          </p:cNvSpPr>
          <p:nvPr>
            <p:ph type="sldNum" sz="quarter" idx="12"/>
          </p:nvPr>
        </p:nvSpPr>
        <p:spPr/>
        <p:txBody>
          <a:bodyPr/>
          <a:lstStyle/>
          <a:p>
            <a:fld id="{47306C45-97B4-7545-8562-07255BCE2FE0}" type="slidenum">
              <a:rPr lang="en-US" smtClean="0"/>
              <a:t>‹#›</a:t>
            </a:fld>
            <a:endParaRPr lang="en-US"/>
          </a:p>
        </p:txBody>
      </p:sp>
      <p:pic>
        <p:nvPicPr>
          <p:cNvPr id="7" name="Picture 6">
            <a:extLst>
              <a:ext uri="{FF2B5EF4-FFF2-40B4-BE49-F238E27FC236}">
                <a16:creationId xmlns:a16="http://schemas.microsoft.com/office/drawing/2014/main" id="{64BA6024-F248-8845-B3C8-29C1E63FD0A7}"/>
              </a:ext>
            </a:extLst>
          </p:cNvPr>
          <p:cNvPicPr>
            <a:picLocks noChangeAspect="1"/>
          </p:cNvPicPr>
          <p:nvPr userDrawn="1"/>
        </p:nvPicPr>
        <p:blipFill>
          <a:blip r:embed="rId3"/>
          <a:stretch>
            <a:fillRect/>
          </a:stretch>
        </p:blipFill>
        <p:spPr>
          <a:xfrm>
            <a:off x="3213158" y="5645779"/>
            <a:ext cx="2717685" cy="704251"/>
          </a:xfrm>
          <a:prstGeom prst="rect">
            <a:avLst/>
          </a:prstGeom>
        </p:spPr>
      </p:pic>
    </p:spTree>
    <p:extLst>
      <p:ext uri="{BB962C8B-B14F-4D97-AF65-F5344CB8AC3E}">
        <p14:creationId xmlns:p14="http://schemas.microsoft.com/office/powerpoint/2010/main" val="2566456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32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76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6F7BC-0360-6543-9E86-0323D83DE833}"/>
              </a:ext>
            </a:extLst>
          </p:cNvPr>
          <p:cNvPicPr>
            <a:picLocks noChangeAspect="1"/>
          </p:cNvPicPr>
          <p:nvPr userDrawn="1"/>
        </p:nvPicPr>
        <p:blipFill>
          <a:blip r:embed="rId3"/>
          <a:stretch>
            <a:fillRect/>
          </a:stretch>
        </p:blipFill>
        <p:spPr>
          <a:xfrm>
            <a:off x="5834541" y="5969490"/>
            <a:ext cx="3467721" cy="958850"/>
          </a:xfrm>
          <a:prstGeom prst="rect">
            <a:avLst/>
          </a:prstGeom>
        </p:spPr>
      </p:pic>
    </p:spTree>
    <p:extLst>
      <p:ext uri="{BB962C8B-B14F-4D97-AF65-F5344CB8AC3E}">
        <p14:creationId xmlns:p14="http://schemas.microsoft.com/office/powerpoint/2010/main" val="66132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6F7BC-0360-6543-9E86-0323D83DE833}"/>
              </a:ext>
            </a:extLst>
          </p:cNvPr>
          <p:cNvPicPr>
            <a:picLocks noChangeAspect="1"/>
          </p:cNvPicPr>
          <p:nvPr userDrawn="1"/>
        </p:nvPicPr>
        <p:blipFill>
          <a:blip r:embed="rId3"/>
          <a:stretch>
            <a:fillRect/>
          </a:stretch>
        </p:blipFill>
        <p:spPr>
          <a:xfrm>
            <a:off x="5834541" y="5969490"/>
            <a:ext cx="3467721" cy="958850"/>
          </a:xfrm>
          <a:prstGeom prst="rect">
            <a:avLst/>
          </a:prstGeom>
        </p:spPr>
      </p:pic>
    </p:spTree>
    <p:extLst>
      <p:ext uri="{BB962C8B-B14F-4D97-AF65-F5344CB8AC3E}">
        <p14:creationId xmlns:p14="http://schemas.microsoft.com/office/powerpoint/2010/main" val="259736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C6474-EFE5-954E-89A7-C1ACFAF877D6}"/>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7BFD3BC-D46E-4443-B3E1-A9A049739F05}"/>
              </a:ext>
            </a:extLst>
          </p:cNvPr>
          <p:cNvSpPr>
            <a:spLocks noGrp="1"/>
          </p:cNvSpPr>
          <p:nvPr>
            <p:ph type="ft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939F0F69-07F8-3846-AE70-61897E1C7147}"/>
              </a:ext>
            </a:extLst>
          </p:cNvPr>
          <p:cNvSpPr>
            <a:spLocks noGrp="1"/>
          </p:cNvSpPr>
          <p:nvPr>
            <p:ph type="sldNum" idx="12"/>
          </p:nvPr>
        </p:nvSpPr>
        <p:spPr/>
        <p:txBody>
          <a:bodyPr/>
          <a:lstStyle>
            <a:lvl1pPr>
              <a:defRPr/>
            </a:lvl1pPr>
          </a:lstStyle>
          <a:p>
            <a:fld id="{9A8FC9A3-C3B8-ED4D-A098-DB6DED8C3CFE}" type="slidenum">
              <a:rPr lang="en-US" altLang="en-US"/>
              <a:pPr/>
              <a:t>‹#›</a:t>
            </a:fld>
            <a:endParaRPr lang="en-US" altLang="en-US"/>
          </a:p>
        </p:txBody>
      </p:sp>
    </p:spTree>
    <p:extLst>
      <p:ext uri="{BB962C8B-B14F-4D97-AF65-F5344CB8AC3E}">
        <p14:creationId xmlns:p14="http://schemas.microsoft.com/office/powerpoint/2010/main" val="243781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8556" y="6168056"/>
            <a:ext cx="1843813" cy="320040"/>
          </a:xfrm>
          <a:prstGeom prst="rect">
            <a:avLst/>
          </a:prstGeom>
        </p:spPr>
      </p:pic>
    </p:spTree>
    <p:extLst>
      <p:ext uri="{BB962C8B-B14F-4D97-AF65-F5344CB8AC3E}">
        <p14:creationId xmlns:p14="http://schemas.microsoft.com/office/powerpoint/2010/main" val="272288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C52B0-DA54-0C41-978B-A0833863B065}"/>
              </a:ext>
            </a:extLst>
          </p:cNvPr>
          <p:cNvPicPr>
            <a:picLocks noChangeAspect="1"/>
          </p:cNvPicPr>
          <p:nvPr userDrawn="1"/>
        </p:nvPicPr>
        <p:blipFill>
          <a:blip r:embed="rId3"/>
          <a:stretch>
            <a:fillRect/>
          </a:stretch>
        </p:blipFill>
        <p:spPr>
          <a:xfrm>
            <a:off x="5676279" y="5946054"/>
            <a:ext cx="3467721" cy="958850"/>
          </a:xfrm>
          <a:prstGeom prst="rect">
            <a:avLst/>
          </a:prstGeom>
        </p:spPr>
      </p:pic>
    </p:spTree>
    <p:extLst>
      <p:ext uri="{BB962C8B-B14F-4D97-AF65-F5344CB8AC3E}">
        <p14:creationId xmlns:p14="http://schemas.microsoft.com/office/powerpoint/2010/main" val="203493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814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A1717"/>
                </a:solidFill>
                <a:latin typeface="Arial"/>
                <a:cs typeface="Arial"/>
              </a:defRPr>
            </a:lvl1pPr>
          </a:lstStyle>
          <a:p>
            <a:endParaRPr/>
          </a:p>
        </p:txBody>
      </p:sp>
      <p:sp>
        <p:nvSpPr>
          <p:cNvPr id="3" name="Holder 3"/>
          <p:cNvSpPr>
            <a:spLocks noGrp="1"/>
          </p:cNvSpPr>
          <p:nvPr>
            <p:ph sz="half" idx="2"/>
          </p:nvPr>
        </p:nvSpPr>
        <p:spPr>
          <a:xfrm>
            <a:off x="289052" y="1136650"/>
            <a:ext cx="3622675" cy="3578225"/>
          </a:xfrm>
          <a:prstGeom prst="rect">
            <a:avLst/>
          </a:prstGeom>
        </p:spPr>
        <p:txBody>
          <a:bodyPr wrap="square" lIns="0" tIns="0" rIns="0" bIns="0">
            <a:spAutoFit/>
          </a:bodyPr>
          <a:lstStyle>
            <a:lvl1pPr>
              <a:defRPr sz="2200" b="1" i="0">
                <a:solidFill>
                  <a:srgbClr val="1A1717"/>
                </a:solidFill>
                <a:latin typeface="Arial"/>
                <a:cs typeface="Aria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1" i="1">
                <a:solidFill>
                  <a:srgbClr val="1A1717"/>
                </a:solidFill>
                <a:latin typeface="Arial"/>
                <a:cs typeface="Arial"/>
              </a:defRPr>
            </a:lvl1pPr>
          </a:lstStyle>
          <a:p>
            <a:pPr marL="12700">
              <a:lnSpc>
                <a:spcPct val="100000"/>
              </a:lnSpc>
            </a:pPr>
            <a:r>
              <a:rPr spc="-5" dirty="0"/>
              <a:t>For research use only. Not for use in diagnostic</a:t>
            </a:r>
            <a:r>
              <a:rPr dirty="0"/>
              <a:t> </a:t>
            </a:r>
            <a:r>
              <a:rPr spc="-5" dirty="0"/>
              <a:t>procedures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5/31/23</a:t>
            </a:fld>
            <a:endParaRPr lang="en-US"/>
          </a:p>
        </p:txBody>
      </p:sp>
      <p:sp>
        <p:nvSpPr>
          <p:cNvPr id="7" name="Holder 7"/>
          <p:cNvSpPr>
            <a:spLocks noGrp="1"/>
          </p:cNvSpPr>
          <p:nvPr>
            <p:ph type="sldNum" sz="quarter" idx="7"/>
          </p:nvPr>
        </p:nvSpPr>
        <p:spPr/>
        <p:txBody>
          <a:bodyPr lIns="0" tIns="0" rIns="0" bIns="0"/>
          <a:lstStyle>
            <a:lvl1pPr>
              <a:defRPr sz="1000" b="0" i="0">
                <a:solidFill>
                  <a:srgbClr val="7C7B7B"/>
                </a:solidFill>
                <a:latin typeface="Arial"/>
                <a:cs typeface="Arial"/>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4286324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60813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8556" y="6168056"/>
            <a:ext cx="1843813" cy="320040"/>
          </a:xfrm>
          <a:prstGeom prst="rect">
            <a:avLst/>
          </a:prstGeom>
        </p:spPr>
      </p:pic>
    </p:spTree>
    <p:extLst>
      <p:ext uri="{BB962C8B-B14F-4D97-AF65-F5344CB8AC3E}">
        <p14:creationId xmlns:p14="http://schemas.microsoft.com/office/powerpoint/2010/main" val="426769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6ADA6-32C7-6D47-94AB-D149FA9C19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FDBC8-5F1C-654A-9325-61F4244133F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771FB5C-A5C2-4C44-A9DF-4F6A196EC0F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06C45-97B4-7545-8562-07255BCE2FE0}" type="slidenum">
              <a:rPr lang="en-US" smtClean="0"/>
              <a:t>‹#›</a:t>
            </a:fld>
            <a:endParaRPr lang="en-US"/>
          </a:p>
        </p:txBody>
      </p:sp>
    </p:spTree>
    <p:extLst>
      <p:ext uri="{BB962C8B-B14F-4D97-AF65-F5344CB8AC3E}">
        <p14:creationId xmlns:p14="http://schemas.microsoft.com/office/powerpoint/2010/main" val="40225272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9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9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73917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ubmed.ncbi.nlm.nih.gov/36830591/" TargetMode="External"/><Relationship Id="rId1" Type="http://schemas.openxmlformats.org/officeDocument/2006/relationships/slideLayout" Target="../slideLayouts/slideLayout2.xml"/><Relationship Id="rId6" Type="http://schemas.openxmlformats.org/officeDocument/2006/relationships/hyperlink" Target="https://docs.google.com/presentation/d/1tOuTVvnIpNm_QaEpaFBvD04z2y06sFqFWBqwO6GfJes/edit#slide=id.gc69a1ad99_0_46" TargetMode="External"/><Relationship Id="rId5" Type="http://schemas.openxmlformats.org/officeDocument/2006/relationships/hyperlink" Target="https://www.coursera.org/learn/statistical-genomics" TargetMode="External"/><Relationship Id="rId4" Type="http://schemas.openxmlformats.org/officeDocument/2006/relationships/hyperlink" Target="https://docs.google.com/presentation/d/1tOuTVvnIpNm_QaEpaFBvD04z2y06sFqFWBqwO6GfJes/present?ueb=true&amp;slide=id.gc69a1ad99_0_46"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inscp.net/eng/download.php" TargetMode="External"/><Relationship Id="rId5" Type="http://schemas.openxmlformats.org/officeDocument/2006/relationships/hyperlink" Target="http://download.cnet.com/Cyberduck/3000-2160_4-10246246.html" TargetMode="External"/><Relationship Id="rId4" Type="http://schemas.openxmlformats.org/officeDocument/2006/relationships/hyperlink" Target="https://www.globus.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bowtie-bio.sourceforge.net/bowtie2/manual.shtml" TargetMode="External"/><Relationship Id="rId3" Type="http://schemas.openxmlformats.org/officeDocument/2006/relationships/hyperlink" Target="https://ccb.jhu.edu/software/hisat2/index.shtml" TargetMode="External"/><Relationship Id="rId7" Type="http://schemas.openxmlformats.org/officeDocument/2006/relationships/hyperlink" Target="http://bio-bwa.sourceforge.net/" TargetMode="External"/><Relationship Id="rId2" Type="http://schemas.openxmlformats.org/officeDocument/2006/relationships/hyperlink" Target="https://github.com/alexdobin/STAR" TargetMode="External"/><Relationship Id="rId1" Type="http://schemas.openxmlformats.org/officeDocument/2006/relationships/slideLayout" Target="../slideLayouts/slideLayout2.xml"/><Relationship Id="rId6" Type="http://schemas.openxmlformats.org/officeDocument/2006/relationships/hyperlink" Target="http://research-pub.gene.com/gmap/" TargetMode="External"/><Relationship Id="rId5" Type="http://schemas.openxmlformats.org/officeDocument/2006/relationships/hyperlink" Target="http://www.netlab.uky.edu/p/bioinfo/MapSplice2" TargetMode="External"/><Relationship Id="rId4" Type="http://schemas.openxmlformats.org/officeDocument/2006/relationships/hyperlink" Target="http://www.novocraft.com/main/index.php"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x.doi.org/10.1038%2Fnmeth.4106"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broadinstitute.org/igv/hom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bioinf.wehi.edu.au/featureCounts/" TargetMode="External"/><Relationship Id="rId7" Type="http://schemas.openxmlformats.org/officeDocument/2006/relationships/hyperlink" Target="https://github.com/deweylab/RSE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bioconductor.org/packages/release/bioc/html/ballgown.html" TargetMode="External"/><Relationship Id="rId5" Type="http://schemas.openxmlformats.org/officeDocument/2006/relationships/hyperlink" Target="https://ccb.jhu.edu/software/stringtie/" TargetMode="External"/><Relationship Id="rId4" Type="http://schemas.openxmlformats.org/officeDocument/2006/relationships/hyperlink" Target="http://www-huber.embl.de/users/anders/HTSeq/doc/count.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nature.com/nbt/journal/v34/n5/full/nbt.3519.html" TargetMode="External"/><Relationship Id="rId2" Type="http://schemas.openxmlformats.org/officeDocument/2006/relationships/hyperlink" Target="https://www.nature.com/articles/nmeth.4197"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bioconductor.org/packages/release/bioc/html/ballgown.html" TargetMode="External"/><Relationship Id="rId7" Type="http://schemas.openxmlformats.org/officeDocument/2006/relationships/hyperlink" Target="http://www.bioconductor.org/help/workflows/high-throughput-sequencing/" TargetMode="External"/><Relationship Id="rId2" Type="http://schemas.openxmlformats.org/officeDocument/2006/relationships/hyperlink" Target="http://stuff.mit.edu:8001/afs/athena.mit.edu/software/r_v2.15.1/lib/R/library/limma/html/voom.html" TargetMode="External"/><Relationship Id="rId1" Type="http://schemas.openxmlformats.org/officeDocument/2006/relationships/slideLayout" Target="../slideLayouts/slideLayout2.xml"/><Relationship Id="rId6" Type="http://schemas.openxmlformats.org/officeDocument/2006/relationships/hyperlink" Target="https://bioconductor.org/packages/release/bioc/html/limma.html" TargetMode="External"/><Relationship Id="rId5" Type="http://schemas.openxmlformats.org/officeDocument/2006/relationships/hyperlink" Target="http://www-huber.embl.de/users/anders/DESeq/" TargetMode="External"/><Relationship Id="rId4" Type="http://schemas.openxmlformats.org/officeDocument/2006/relationships/hyperlink" Target="http://www.bioconductor.org/packages/release/bioc/html/edgeR.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f1000research.com/articles/5-143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47.xml.rels><?xml version="1.0" encoding="UTF-8" standalone="yes"?>
<Relationships xmlns="http://schemas.openxmlformats.org/package/2006/relationships"><Relationship Id="rId3" Type="http://schemas.openxmlformats.org/officeDocument/2006/relationships/hyperlink" Target="https://f1000research.com/articles/5-143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f1000research.com/articles/5-1438" TargetMode="Externa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3390/ijms21051720" TargetMode="External"/><Relationship Id="rId2" Type="http://schemas.openxmlformats.org/officeDocument/2006/relationships/hyperlink" Target="https://doi.org/10.1038/s41598-020-76881-x" TargetMode="External"/><Relationship Id="rId1" Type="http://schemas.openxmlformats.org/officeDocument/2006/relationships/slideLayout" Target="../slideLayouts/slideLayout2.xml"/><Relationship Id="rId4" Type="http://schemas.openxmlformats.org/officeDocument/2006/relationships/hyperlink" Target="https://doi.org/10.1186/s12864-017-4002-1"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jp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tiff"/></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support.10xgenomics.com/single-cell-gene-expression/software/pipelines/latest/using/mkfastq" TargetMode="External"/><Relationship Id="rId2" Type="http://schemas.openxmlformats.org/officeDocument/2006/relationships/hyperlink" Target="https://support.10xgenomics.com/single-cell-gene-expression/software/pipelines/latest/using/tutorial_ov" TargetMode="External"/><Relationship Id="rId1" Type="http://schemas.openxmlformats.org/officeDocument/2006/relationships/slideLayout" Target="../slideLayouts/slideLayout2.xml"/><Relationship Id="rId6" Type="http://schemas.openxmlformats.org/officeDocument/2006/relationships/hyperlink" Target="https://support.10xgenomics.com/single-cell-gene-expression/software/pipelines/latest/using/reanalyze" TargetMode="External"/><Relationship Id="rId5" Type="http://schemas.openxmlformats.org/officeDocument/2006/relationships/hyperlink" Target="https://support.10xgenomics.com/single-cell-gene-expression/software/pipelines/latest/using/aggregate" TargetMode="External"/><Relationship Id="rId4" Type="http://schemas.openxmlformats.org/officeDocument/2006/relationships/hyperlink" Target="https://support.10xgenomics.com/single-cell-gene-expression/software/pipelines/latest/using/count"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upport.10xgenomics.com/single-cell-gene-expression/software/pipelines/latest/output/summary"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s://www.10xgenomics.com/products/loupe-browse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support.10xgenomics.com/single-cell-gene-expression/software/pipelines/latest/using/reanalyz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bioconductor.org/packages/release/BiocViews.html#___SingleCellData" TargetMode="External"/><Relationship Id="rId3" Type="http://schemas.openxmlformats.org/officeDocument/2006/relationships/hyperlink" Target="https://www.scrna-tools.org/tools?sort=name&amp;cats=Classification" TargetMode="External"/><Relationship Id="rId7" Type="http://schemas.openxmlformats.org/officeDocument/2006/relationships/hyperlink" Target="https://bioconductor.org/packages/release/BiocViews.html#___SingleCellWorkflow" TargetMode="External"/><Relationship Id="rId2" Type="http://schemas.openxmlformats.org/officeDocument/2006/relationships/hyperlink" Target="https://satijalab.org/seurat/" TargetMode="External"/><Relationship Id="rId1" Type="http://schemas.openxmlformats.org/officeDocument/2006/relationships/slideLayout" Target="../slideLayouts/slideLayout2.xml"/><Relationship Id="rId6" Type="http://schemas.openxmlformats.org/officeDocument/2006/relationships/hyperlink" Target="http://bioconductor.org/packages/release/BiocViews.html#___SingleCell" TargetMode="External"/><Relationship Id="rId5" Type="http://schemas.openxmlformats.org/officeDocument/2006/relationships/hyperlink" Target="https://scanpy.readthedocs.io/en/stable/" TargetMode="External"/><Relationship Id="rId4" Type="http://schemas.openxmlformats.org/officeDocument/2006/relationships/hyperlink" Target="http://cole-trapnell-lab.github.io/monocle-release/"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hpcbio.illinois.edu/hpcbio-workshop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biostars.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qanswers.com/"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hyperlink" Target="mailto:hpcbio@biotech.illinois.edu" TargetMode="Externa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jholmes5@illinois.edu" TargetMode="External"/><Relationship Id="rId11" Type="http://schemas.openxmlformats.org/officeDocument/2006/relationships/image" Target="../media/image69.png"/><Relationship Id="rId5" Type="http://schemas.openxmlformats.org/officeDocument/2006/relationships/hyperlink" Target="http://hpcbio.illinois.edu/" TargetMode="External"/><Relationship Id="rId10" Type="http://schemas.openxmlformats.org/officeDocument/2006/relationships/image" Target="../media/image68.png"/><Relationship Id="rId4" Type="http://schemas.openxmlformats.org/officeDocument/2006/relationships/hyperlink" Target="mailto:hpcbio-training@biotech.illinois.edu" TargetMode="External"/><Relationship Id="rId9"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help@igb.illinois.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hyperlink" Target="https://help.igb.illinois.ed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75.jp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hyperlink" Target="https://creativecommons.org/licenses/by-nc-sa/4.0/legalco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41603" y="1421667"/>
            <a:ext cx="4565914" cy="2479304"/>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Georgia" charset="0"/>
                <a:ea typeface="Georgia" charset="0"/>
                <a:cs typeface="Georgia" charset="0"/>
              </a:rPr>
              <a:t>RNA Sequencing Analyses</a:t>
            </a:r>
          </a:p>
        </p:txBody>
      </p:sp>
      <p:sp>
        <p:nvSpPr>
          <p:cNvPr id="6" name="TextBox 5"/>
          <p:cNvSpPr txBox="1"/>
          <p:nvPr/>
        </p:nvSpPr>
        <p:spPr>
          <a:xfrm>
            <a:off x="4439926" y="4153516"/>
            <a:ext cx="4565914" cy="1631216"/>
          </a:xfrm>
          <a:prstGeom prst="rect">
            <a:avLst/>
          </a:prstGeom>
          <a:noFill/>
        </p:spPr>
        <p:txBody>
          <a:bodyPr wrap="square" rtlCol="0">
            <a:spAutoFit/>
          </a:bodyPr>
          <a:lstStyle/>
          <a:p>
            <a:r>
              <a:rPr lang="en-US" sz="2000" b="1" dirty="0">
                <a:solidFill>
                  <a:schemeClr val="bg1"/>
                </a:solidFill>
                <a:latin typeface="+mj-lt"/>
              </a:rPr>
              <a:t>Jessica Holmes</a:t>
            </a:r>
          </a:p>
          <a:p>
            <a:r>
              <a:rPr lang="en-US" sz="2000" i="1" dirty="0">
                <a:solidFill>
                  <a:schemeClr val="bg1"/>
                </a:solidFill>
                <a:latin typeface="+mj-lt"/>
              </a:rPr>
              <a:t>Research &amp; Instructional Specialist,</a:t>
            </a:r>
          </a:p>
          <a:p>
            <a:r>
              <a:rPr lang="en-US" sz="2000" i="1" dirty="0">
                <a:solidFill>
                  <a:schemeClr val="bg1"/>
                </a:solidFill>
                <a:latin typeface="+mj-lt"/>
              </a:rPr>
              <a:t>High Performance Computing in Biology</a:t>
            </a:r>
          </a:p>
          <a:p>
            <a:endParaRPr lang="en-US" sz="2000" dirty="0">
              <a:solidFill>
                <a:schemeClr val="bg1"/>
              </a:solidFill>
              <a:latin typeface="+mj-lt"/>
            </a:endParaRPr>
          </a:p>
          <a:p>
            <a:r>
              <a:rPr lang="en-US" sz="2000">
                <a:solidFill>
                  <a:schemeClr val="bg1"/>
                </a:solidFill>
                <a:latin typeface="+mj-lt"/>
              </a:rPr>
              <a:t>June 21, 2023</a:t>
            </a:r>
            <a:endParaRPr lang="en-US" sz="2000" dirty="0">
              <a:solidFill>
                <a:schemeClr val="bg1"/>
              </a:solidFill>
              <a:latin typeface="+mj-lt"/>
            </a:endParaRPr>
          </a:p>
        </p:txBody>
      </p:sp>
      <p:pic>
        <p:nvPicPr>
          <p:cNvPr id="7" name="Picture 6">
            <a:extLst>
              <a:ext uri="{FF2B5EF4-FFF2-40B4-BE49-F238E27FC236}">
                <a16:creationId xmlns:a16="http://schemas.microsoft.com/office/drawing/2014/main" id="{039D6B0F-9A5F-0E47-A497-C2887B0807D1}"/>
              </a:ext>
            </a:extLst>
          </p:cNvPr>
          <p:cNvPicPr>
            <a:picLocks noChangeAspect="1"/>
          </p:cNvPicPr>
          <p:nvPr/>
        </p:nvPicPr>
        <p:blipFill>
          <a:blip r:embed="rId3"/>
          <a:stretch>
            <a:fillRect/>
          </a:stretch>
        </p:blipFill>
        <p:spPr>
          <a:xfrm>
            <a:off x="4341603" y="210272"/>
            <a:ext cx="3467721" cy="958850"/>
          </a:xfrm>
          <a:prstGeom prst="rect">
            <a:avLst/>
          </a:prstGeom>
        </p:spPr>
      </p:pic>
      <p:pic>
        <p:nvPicPr>
          <p:cNvPr id="8" name="Picture 7">
            <a:hlinkClick r:id="rId4"/>
            <a:extLst>
              <a:ext uri="{FF2B5EF4-FFF2-40B4-BE49-F238E27FC236}">
                <a16:creationId xmlns:a16="http://schemas.microsoft.com/office/drawing/2014/main" id="{E3681976-565E-514C-B7F5-A79E79FDC5D4}"/>
              </a:ext>
            </a:extLst>
          </p:cNvPr>
          <p:cNvPicPr/>
          <p:nvPr/>
        </p:nvPicPr>
        <p:blipFill>
          <a:blip r:embed="rId5"/>
          <a:stretch>
            <a:fillRect/>
          </a:stretch>
        </p:blipFill>
        <p:spPr>
          <a:xfrm>
            <a:off x="8007178" y="6487297"/>
            <a:ext cx="1136822" cy="370703"/>
          </a:xfrm>
          <a:prstGeom prst="rect">
            <a:avLst/>
          </a:prstGeom>
        </p:spPr>
      </p:pic>
    </p:spTree>
    <p:extLst>
      <p:ext uri="{BB962C8B-B14F-4D97-AF65-F5344CB8AC3E}">
        <p14:creationId xmlns:p14="http://schemas.microsoft.com/office/powerpoint/2010/main" val="173297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ChangeArrowheads="1"/>
          </p:cNvSpPr>
          <p:nvPr/>
        </p:nvSpPr>
        <p:spPr bwMode="auto">
          <a:xfrm>
            <a:off x="4676653" y="5749925"/>
            <a:ext cx="4437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r>
              <a:rPr lang="en-US" altLang="en-US" sz="1200" dirty="0">
                <a:solidFill>
                  <a:srgbClr val="000000"/>
                </a:solidFill>
                <a:latin typeface="Arial" panose="020B0604020202020204" pitchFamily="34" charset="0"/>
              </a:rPr>
              <a:t>Martin J.A. and Wang Z., Nat. Rev. Genet. (2011) 12:671–682</a:t>
            </a:r>
          </a:p>
        </p:txBody>
      </p:sp>
      <p:pic>
        <p:nvPicPr>
          <p:cNvPr id="69634"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1274763"/>
            <a:ext cx="41640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Group 2"/>
          <p:cNvGrpSpPr>
            <a:grpSpLocks/>
          </p:cNvGrpSpPr>
          <p:nvPr/>
        </p:nvGrpSpPr>
        <p:grpSpPr bwMode="auto">
          <a:xfrm>
            <a:off x="4968875" y="1698625"/>
            <a:ext cx="4175125" cy="3727450"/>
            <a:chOff x="4968518" y="1698106"/>
            <a:chExt cx="4175482" cy="3727854"/>
          </a:xfrm>
        </p:grpSpPr>
        <p:pic>
          <p:nvPicPr>
            <p:cNvPr id="69638" name="Picture 8"/>
            <p:cNvPicPr>
              <a:picLocks noChangeAspect="1"/>
            </p:cNvPicPr>
            <p:nvPr/>
          </p:nvPicPr>
          <p:blipFill>
            <a:blip r:embed="rId3">
              <a:extLst>
                <a:ext uri="{28A0092B-C50C-407E-A947-70E740481C1C}">
                  <a14:useLocalDpi xmlns:a14="http://schemas.microsoft.com/office/drawing/2010/main" val="0"/>
                </a:ext>
              </a:extLst>
            </a:blip>
            <a:srcRect t="40247" r="54787" b="29506"/>
            <a:stretch>
              <a:fillRect/>
            </a:stretch>
          </p:blipFill>
          <p:spPr bwMode="auto">
            <a:xfrm>
              <a:off x="4968518" y="1876535"/>
              <a:ext cx="4175482" cy="35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10239" y="1698106"/>
              <a:ext cx="220681" cy="717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cxnSp>
        <p:nvCxnSpPr>
          <p:cNvPr id="15" name="Elbow Connector 14"/>
          <p:cNvCxnSpPr>
            <a:stCxn id="69634" idx="2"/>
          </p:cNvCxnSpPr>
          <p:nvPr/>
        </p:nvCxnSpPr>
        <p:spPr>
          <a:xfrm rot="5400000" flipH="1" flipV="1">
            <a:off x="2085975" y="2868613"/>
            <a:ext cx="3155950" cy="3162300"/>
          </a:xfrm>
          <a:prstGeom prst="bentConnector4">
            <a:avLst>
              <a:gd name="adj1" fmla="val -7242"/>
              <a:gd name="adj2" fmla="val 82912"/>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88684C95-950D-A649-9664-462170BB5B8B}"/>
              </a:ext>
            </a:extLst>
          </p:cNvPr>
          <p:cNvSpPr>
            <a:spLocks noGrp="1"/>
          </p:cNvSpPr>
          <p:nvPr>
            <p:ph type="title" idx="4294967295"/>
          </p:nvPr>
        </p:nvSpPr>
        <p:spPr>
          <a:xfrm>
            <a:off x="0" y="139700"/>
            <a:ext cx="8229600" cy="914400"/>
          </a:xfrm>
        </p:spPr>
        <p:txBody>
          <a:bodyPr/>
          <a:lstStyle/>
          <a:p>
            <a:pPr algn="ctr">
              <a:defRPr/>
            </a:pPr>
            <a:r>
              <a:rPr lang="en-US" sz="3000" dirty="0">
                <a:ea typeface="ＭＳ Ｐゴシック" charset="0"/>
              </a:rPr>
              <a:t>From RNA -&gt; sequence data</a:t>
            </a:r>
          </a:p>
        </p:txBody>
      </p:sp>
    </p:spTree>
    <p:extLst>
      <p:ext uri="{BB962C8B-B14F-4D97-AF65-F5344CB8AC3E}">
        <p14:creationId xmlns:p14="http://schemas.microsoft.com/office/powerpoint/2010/main" val="2770124838"/>
      </p:ext>
    </p:extLst>
  </p:cSld>
  <p:clrMapOvr>
    <a:masterClrMapping/>
  </p:clrMapOvr>
  <mc:AlternateContent xmlns:mc="http://schemas.openxmlformats.org/markup-compatibility/2006" xmlns:p14="http://schemas.microsoft.com/office/powerpoint/2010/main">
    <mc:Choice Requires="p14">
      <p:transition spd="slow" p14:dur="2000" advTm="149"/>
    </mc:Choice>
    <mc:Fallback xmlns="">
      <p:transition spd="slow" advTm="14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ChangeArrowheads="1"/>
          </p:cNvSpPr>
          <p:nvPr/>
        </p:nvSpPr>
        <p:spPr bwMode="auto">
          <a:xfrm>
            <a:off x="4706938" y="5786831"/>
            <a:ext cx="4437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r>
              <a:rPr lang="en-US" altLang="en-US" sz="1200" dirty="0">
                <a:solidFill>
                  <a:srgbClr val="000000"/>
                </a:solidFill>
                <a:latin typeface="Arial" panose="020B0604020202020204" pitchFamily="34" charset="0"/>
              </a:rPr>
              <a:t>Martin J.A. and Wang Z., Nat. Rev. Genet. (2011) 12:671–682</a:t>
            </a:r>
          </a:p>
        </p:txBody>
      </p:sp>
      <p:pic>
        <p:nvPicPr>
          <p:cNvPr id="71682" name="Picture 6"/>
          <p:cNvPicPr>
            <a:picLocks noChangeAspect="1"/>
          </p:cNvPicPr>
          <p:nvPr/>
        </p:nvPicPr>
        <p:blipFill>
          <a:blip r:embed="rId3">
            <a:extLst>
              <a:ext uri="{28A0092B-C50C-407E-A947-70E740481C1C}">
                <a14:useLocalDpi xmlns:a14="http://schemas.microsoft.com/office/drawing/2010/main" val="0"/>
              </a:ext>
            </a:extLst>
          </a:blip>
          <a:srcRect t="40247" r="54787" b="14569"/>
          <a:stretch>
            <a:fillRect/>
          </a:stretch>
        </p:blipFill>
        <p:spPr bwMode="auto">
          <a:xfrm>
            <a:off x="0" y="1099938"/>
            <a:ext cx="41751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Elbow Connector 8"/>
          <p:cNvCxnSpPr>
            <a:stCxn id="71682" idx="2"/>
            <a:endCxn id="71686" idx="0"/>
          </p:cNvCxnSpPr>
          <p:nvPr/>
        </p:nvCxnSpPr>
        <p:spPr>
          <a:xfrm rot="5400000" flipH="1" flipV="1">
            <a:off x="2641600" y="2249288"/>
            <a:ext cx="3598863" cy="4706937"/>
          </a:xfrm>
          <a:prstGeom prst="bentConnector5">
            <a:avLst>
              <a:gd name="adj1" fmla="val -3667"/>
              <a:gd name="adj2" fmla="val 50000"/>
              <a:gd name="adj3" fmla="val 106353"/>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71684" name="Group 2"/>
          <p:cNvGrpSpPr>
            <a:grpSpLocks/>
          </p:cNvGrpSpPr>
          <p:nvPr/>
        </p:nvGrpSpPr>
        <p:grpSpPr bwMode="auto">
          <a:xfrm>
            <a:off x="4706938" y="2803325"/>
            <a:ext cx="4176712" cy="1373188"/>
            <a:chOff x="4707460" y="3029204"/>
            <a:chExt cx="4175482" cy="1373207"/>
          </a:xfrm>
        </p:grpSpPr>
        <p:pic>
          <p:nvPicPr>
            <p:cNvPr id="71686" name="Picture 7"/>
            <p:cNvPicPr>
              <a:picLocks noChangeAspect="1"/>
            </p:cNvPicPr>
            <p:nvPr/>
          </p:nvPicPr>
          <p:blipFill>
            <a:blip r:embed="rId3">
              <a:extLst>
                <a:ext uri="{28A0092B-C50C-407E-A947-70E740481C1C}">
                  <a14:useLocalDpi xmlns:a14="http://schemas.microsoft.com/office/drawing/2010/main" val="0"/>
                </a:ext>
              </a:extLst>
            </a:blip>
            <a:srcRect t="88298" r="54787"/>
            <a:stretch>
              <a:fillRect/>
            </a:stretch>
          </p:blipFill>
          <p:spPr bwMode="auto">
            <a:xfrm>
              <a:off x="4707460" y="3029205"/>
              <a:ext cx="4175482" cy="13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821387" y="3029204"/>
              <a:ext cx="220597" cy="21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sp>
        <p:nvSpPr>
          <p:cNvPr id="11" name="Title 1">
            <a:extLst>
              <a:ext uri="{FF2B5EF4-FFF2-40B4-BE49-F238E27FC236}">
                <a16:creationId xmlns:a16="http://schemas.microsoft.com/office/drawing/2014/main" id="{AD3D9BF3-72C3-BA44-B16F-EEC89F14A6A5}"/>
              </a:ext>
            </a:extLst>
          </p:cNvPr>
          <p:cNvSpPr>
            <a:spLocks noGrp="1"/>
          </p:cNvSpPr>
          <p:nvPr>
            <p:ph type="title" idx="4294967295"/>
          </p:nvPr>
        </p:nvSpPr>
        <p:spPr>
          <a:xfrm>
            <a:off x="0" y="139700"/>
            <a:ext cx="8229600" cy="914400"/>
          </a:xfrm>
        </p:spPr>
        <p:txBody>
          <a:bodyPr/>
          <a:lstStyle/>
          <a:p>
            <a:pPr algn="ctr">
              <a:defRPr/>
            </a:pPr>
            <a:r>
              <a:rPr lang="en-US" sz="3000" dirty="0">
                <a:ea typeface="ＭＳ Ｐゴシック" charset="0"/>
              </a:rPr>
              <a:t>From RNA -&gt; sequence data</a:t>
            </a:r>
          </a:p>
        </p:txBody>
      </p:sp>
    </p:spTree>
    <p:extLst>
      <p:ext uri="{BB962C8B-B14F-4D97-AF65-F5344CB8AC3E}">
        <p14:creationId xmlns:p14="http://schemas.microsoft.com/office/powerpoint/2010/main" val="3821230015"/>
      </p:ext>
    </p:extLst>
  </p:cSld>
  <p:clrMapOvr>
    <a:masterClrMapping/>
  </p:clrMapOvr>
  <mc:AlternateContent xmlns:mc="http://schemas.openxmlformats.org/markup-compatibility/2006" xmlns:p14="http://schemas.microsoft.com/office/powerpoint/2010/main">
    <mc:Choice Requires="p14">
      <p:transition spd="slow" p14:dur="2000" advTm="140"/>
    </mc:Choice>
    <mc:Fallback xmlns="">
      <p:transition spd="slow" advTm="14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467" y="277813"/>
            <a:ext cx="8229600" cy="912812"/>
          </a:xfrm>
        </p:spPr>
        <p:txBody>
          <a:bodyPr/>
          <a:lstStyle/>
          <a:p>
            <a:pPr>
              <a:defRPr/>
            </a:pPr>
            <a:r>
              <a:rPr lang="en-US" dirty="0">
                <a:ea typeface="ＭＳ Ｐゴシック" charset="0"/>
              </a:rPr>
              <a:t>How do we sequence DNA?</a:t>
            </a:r>
          </a:p>
        </p:txBody>
      </p:sp>
      <p:sp>
        <p:nvSpPr>
          <p:cNvPr id="3" name="Content Placeholder 2"/>
          <p:cNvSpPr>
            <a:spLocks noGrp="1"/>
          </p:cNvSpPr>
          <p:nvPr>
            <p:ph idx="4294967295"/>
          </p:nvPr>
        </p:nvSpPr>
        <p:spPr>
          <a:xfrm>
            <a:off x="254000" y="1190625"/>
            <a:ext cx="8229600" cy="4876800"/>
          </a:xfrm>
        </p:spPr>
        <p:txBody>
          <a:bodyPr>
            <a:normAutofit/>
          </a:bodyPr>
          <a:lstStyle/>
          <a:p>
            <a:pPr marL="0" indent="0">
              <a:buNone/>
            </a:pPr>
            <a:r>
              <a:rPr lang="en-US" altLang="en-US" sz="2200" dirty="0">
                <a:latin typeface="Arial" panose="020B0604020202020204" pitchFamily="34" charset="0"/>
              </a:rPr>
              <a:t>1</a:t>
            </a:r>
            <a:r>
              <a:rPr lang="en-US" altLang="en-US" sz="2200" baseline="30000" dirty="0">
                <a:latin typeface="Arial" panose="020B0604020202020204" pitchFamily="34" charset="0"/>
              </a:rPr>
              <a:t>st</a:t>
            </a:r>
            <a:r>
              <a:rPr lang="en-US" altLang="en-US" sz="2200" dirty="0">
                <a:latin typeface="Arial" panose="020B0604020202020204" pitchFamily="34" charset="0"/>
              </a:rPr>
              <a:t> generation: </a:t>
            </a:r>
            <a:r>
              <a:rPr lang="en-US" altLang="en-US" sz="2200" b="1" dirty="0">
                <a:latin typeface="Arial" panose="020B0604020202020204" pitchFamily="34" charset="0"/>
              </a:rPr>
              <a:t>Sanger</a:t>
            </a:r>
            <a:r>
              <a:rPr lang="en-US" altLang="en-US" sz="2200" dirty="0">
                <a:latin typeface="Arial" panose="020B0604020202020204" pitchFamily="34" charset="0"/>
              </a:rPr>
              <a:t> method (1987)</a:t>
            </a:r>
          </a:p>
          <a:p>
            <a:pPr marL="0" indent="0">
              <a:buNone/>
            </a:pPr>
            <a:r>
              <a:rPr lang="en-US" altLang="en-US" sz="2200" dirty="0">
                <a:latin typeface="Arial" panose="020B0604020202020204" pitchFamily="34" charset="0"/>
              </a:rPr>
              <a:t>2</a:t>
            </a:r>
            <a:r>
              <a:rPr lang="en-US" altLang="en-US" sz="2200" baseline="30000" dirty="0">
                <a:latin typeface="Arial" panose="020B0604020202020204" pitchFamily="34" charset="0"/>
              </a:rPr>
              <a:t>nd</a:t>
            </a:r>
            <a:r>
              <a:rPr lang="en-US" altLang="en-US" sz="2200" dirty="0">
                <a:latin typeface="Arial" panose="020B0604020202020204" pitchFamily="34" charset="0"/>
              </a:rPr>
              <a:t> generation (“next generation”; 2005):</a:t>
            </a:r>
          </a:p>
          <a:p>
            <a:pPr>
              <a:buFont typeface="Arial" panose="020B0604020202020204" pitchFamily="34" charset="0"/>
              <a:buChar char="•"/>
            </a:pPr>
            <a:r>
              <a:rPr lang="en-US" altLang="en-US" sz="2200" b="1" dirty="0">
                <a:latin typeface="Arial" panose="020B0604020202020204" pitchFamily="34" charset="0"/>
              </a:rPr>
              <a:t>454</a:t>
            </a:r>
            <a:r>
              <a:rPr lang="en-US" altLang="en-US" sz="2200" dirty="0">
                <a:latin typeface="Arial" panose="020B0604020202020204" pitchFamily="34" charset="0"/>
              </a:rPr>
              <a:t> - pyrosequencing</a:t>
            </a:r>
            <a:endParaRPr lang="en-US" altLang="en-US" sz="2200" b="1" dirty="0">
              <a:latin typeface="Arial" panose="020B0604020202020204" pitchFamily="34" charset="0"/>
            </a:endParaRPr>
          </a:p>
          <a:p>
            <a:pPr>
              <a:buFont typeface="Arial" panose="020B0604020202020204" pitchFamily="34" charset="0"/>
              <a:buChar char="•"/>
            </a:pPr>
            <a:r>
              <a:rPr lang="en-US" altLang="en-US" sz="2200" b="1" dirty="0" err="1">
                <a:latin typeface="Arial" panose="020B0604020202020204" pitchFamily="34" charset="0"/>
              </a:rPr>
              <a:t>SOLiD</a:t>
            </a:r>
            <a:r>
              <a:rPr lang="en-US" altLang="en-US" sz="2200" dirty="0">
                <a:latin typeface="Arial" panose="020B0604020202020204" pitchFamily="34" charset="0"/>
              </a:rPr>
              <a:t> – sequencing by ligation</a:t>
            </a:r>
            <a:endParaRPr lang="en-US" altLang="en-US" sz="2200" b="1" dirty="0">
              <a:latin typeface="Arial" panose="020B0604020202020204" pitchFamily="34" charset="0"/>
            </a:endParaRPr>
          </a:p>
          <a:p>
            <a:pPr>
              <a:buFont typeface="Arial" panose="020B0604020202020204" pitchFamily="34" charset="0"/>
              <a:buChar char="•"/>
            </a:pPr>
            <a:r>
              <a:rPr lang="en-US" altLang="en-US" sz="2200" b="1" dirty="0">
                <a:latin typeface="Arial" panose="020B0604020202020204" pitchFamily="34" charset="0"/>
              </a:rPr>
              <a:t>Illumina</a:t>
            </a:r>
            <a:r>
              <a:rPr lang="en-US" altLang="en-US" sz="2200" dirty="0">
                <a:latin typeface="Arial" panose="020B0604020202020204" pitchFamily="34" charset="0"/>
              </a:rPr>
              <a:t> – sequencing by synthesis</a:t>
            </a:r>
          </a:p>
          <a:p>
            <a:pPr>
              <a:buFont typeface="Arial" panose="020B0604020202020204" pitchFamily="34" charset="0"/>
              <a:buChar char="•"/>
            </a:pPr>
            <a:r>
              <a:rPr lang="en-US" altLang="en-US" sz="2200" b="1" dirty="0">
                <a:latin typeface="Arial" panose="020B0604020202020204" pitchFamily="34" charset="0"/>
              </a:rPr>
              <a:t>Ion Torrent </a:t>
            </a:r>
            <a:r>
              <a:rPr lang="en-US" altLang="en-US" sz="2200" dirty="0">
                <a:latin typeface="Arial" panose="020B0604020202020204" pitchFamily="34" charset="0"/>
              </a:rPr>
              <a:t>– ion semiconductor</a:t>
            </a:r>
          </a:p>
          <a:p>
            <a:pPr>
              <a:buFont typeface="Arial" panose="020B0604020202020204" pitchFamily="34" charset="0"/>
              <a:buChar char="•"/>
            </a:pPr>
            <a:r>
              <a:rPr lang="en-US" altLang="en-US" sz="2200" b="1" dirty="0">
                <a:latin typeface="Arial" panose="020B0604020202020204" pitchFamily="34" charset="0"/>
              </a:rPr>
              <a:t>Pac Bio </a:t>
            </a:r>
            <a:r>
              <a:rPr lang="en-US" altLang="en-US" sz="2200" dirty="0">
                <a:latin typeface="Arial" panose="020B0604020202020204" pitchFamily="34" charset="0"/>
              </a:rPr>
              <a:t>– Single Molecule Real-Time sequencing, 1000 </a:t>
            </a:r>
            <a:r>
              <a:rPr lang="en-US" altLang="en-US" sz="2200" dirty="0" err="1">
                <a:latin typeface="Arial" panose="020B0604020202020204" pitchFamily="34" charset="0"/>
              </a:rPr>
              <a:t>bp</a:t>
            </a:r>
            <a:endParaRPr lang="en-US" altLang="en-US" sz="2200" dirty="0">
              <a:latin typeface="Arial" panose="020B0604020202020204" pitchFamily="34" charset="0"/>
            </a:endParaRPr>
          </a:p>
          <a:p>
            <a:pPr marL="0" indent="0">
              <a:buNone/>
            </a:pPr>
            <a:r>
              <a:rPr lang="en-US" altLang="en-US" sz="2200" dirty="0">
                <a:latin typeface="Arial" panose="020B0604020202020204" pitchFamily="34" charset="0"/>
              </a:rPr>
              <a:t>3</a:t>
            </a:r>
            <a:r>
              <a:rPr lang="en-US" altLang="en-US" sz="2200" baseline="30000" dirty="0">
                <a:latin typeface="Arial" panose="020B0604020202020204" pitchFamily="34" charset="0"/>
              </a:rPr>
              <a:t>rd</a:t>
            </a:r>
            <a:r>
              <a:rPr lang="en-US" altLang="en-US" sz="2200" dirty="0">
                <a:latin typeface="Arial" panose="020B0604020202020204" pitchFamily="34" charset="0"/>
              </a:rPr>
              <a:t> generation (2015)</a:t>
            </a:r>
          </a:p>
          <a:p>
            <a:pPr>
              <a:buFont typeface="Arial" panose="020B0604020202020204" pitchFamily="34" charset="0"/>
              <a:buChar char="•"/>
            </a:pPr>
            <a:r>
              <a:rPr lang="en-US" altLang="en-US" sz="2200" b="1" dirty="0">
                <a:latin typeface="Arial" panose="020B0604020202020204" pitchFamily="34" charset="0"/>
              </a:rPr>
              <a:t>Pac Bio </a:t>
            </a:r>
            <a:r>
              <a:rPr lang="en-US" altLang="en-US" sz="2200" dirty="0">
                <a:latin typeface="Arial" panose="020B0604020202020204" pitchFamily="34" charset="0"/>
              </a:rPr>
              <a:t>– SMRT, Sequel system, 20,000 </a:t>
            </a:r>
            <a:r>
              <a:rPr lang="en-US" altLang="en-US" sz="2200" dirty="0" err="1">
                <a:latin typeface="Arial" panose="020B0604020202020204" pitchFamily="34" charset="0"/>
              </a:rPr>
              <a:t>bp</a:t>
            </a:r>
            <a:endParaRPr lang="en-US" altLang="en-US" sz="2200" b="1" dirty="0">
              <a:latin typeface="Arial" panose="020B0604020202020204" pitchFamily="34" charset="0"/>
            </a:endParaRPr>
          </a:p>
          <a:p>
            <a:pPr>
              <a:buFont typeface="Arial" panose="020B0604020202020204" pitchFamily="34" charset="0"/>
              <a:buChar char="•"/>
            </a:pPr>
            <a:r>
              <a:rPr lang="en-US" altLang="en-US" sz="2200" b="1" dirty="0">
                <a:latin typeface="Arial" panose="020B0604020202020204" pitchFamily="34" charset="0"/>
              </a:rPr>
              <a:t>Nanopore</a:t>
            </a:r>
            <a:r>
              <a:rPr lang="en-US" altLang="en-US" sz="2200" dirty="0">
                <a:latin typeface="Arial" panose="020B0604020202020204" pitchFamily="34" charset="0"/>
              </a:rPr>
              <a:t> – ion current detection </a:t>
            </a:r>
          </a:p>
          <a:p>
            <a:pPr>
              <a:buFont typeface="Arial" panose="020B0604020202020204" pitchFamily="34" charset="0"/>
              <a:buChar char="•"/>
            </a:pPr>
            <a:r>
              <a:rPr lang="en-US" altLang="en-US" sz="2200" b="1" dirty="0">
                <a:latin typeface="Arial" panose="020B0604020202020204" pitchFamily="34" charset="0"/>
              </a:rPr>
              <a:t>10X Genomics </a:t>
            </a:r>
            <a:r>
              <a:rPr lang="en-US" altLang="en-US" sz="2200" dirty="0">
                <a:latin typeface="Arial" panose="020B0604020202020204" pitchFamily="34" charset="0"/>
              </a:rPr>
              <a:t>– novel library prep for Illumina</a:t>
            </a:r>
          </a:p>
          <a:p>
            <a:endParaRPr lang="en-US" altLang="en-US" sz="2200" dirty="0">
              <a:latin typeface="Arial" panose="020B0604020202020204" pitchFamily="34" charset="0"/>
            </a:endParaRPr>
          </a:p>
        </p:txBody>
      </p:sp>
      <p:sp>
        <p:nvSpPr>
          <p:cNvPr id="4" name="Rectangle 3"/>
          <p:cNvSpPr>
            <a:spLocks noChangeArrowheads="1"/>
          </p:cNvSpPr>
          <p:nvPr/>
        </p:nvSpPr>
        <p:spPr bwMode="auto">
          <a:xfrm>
            <a:off x="479868" y="2895854"/>
            <a:ext cx="1258887" cy="387350"/>
          </a:xfrm>
          <a:prstGeom prst="rect">
            <a:avLst/>
          </a:prstGeom>
          <a:noFill/>
          <a:ln w="38100">
            <a:solidFill>
              <a:schemeClr val="accent2"/>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5" name="TextBox 4">
            <a:extLst>
              <a:ext uri="{FF2B5EF4-FFF2-40B4-BE49-F238E27FC236}">
                <a16:creationId xmlns:a16="http://schemas.microsoft.com/office/drawing/2014/main" id="{2D8DF925-B621-B240-AAE2-B5BA4FC992B7}"/>
              </a:ext>
            </a:extLst>
          </p:cNvPr>
          <p:cNvSpPr txBox="1"/>
          <p:nvPr/>
        </p:nvSpPr>
        <p:spPr>
          <a:xfrm>
            <a:off x="852401" y="6321074"/>
            <a:ext cx="4298867" cy="338554"/>
          </a:xfrm>
          <a:prstGeom prst="rect">
            <a:avLst/>
          </a:prstGeom>
          <a:noFill/>
        </p:spPr>
        <p:txBody>
          <a:bodyPr wrap="square" rtlCol="0">
            <a:spAutoFit/>
          </a:bodyPr>
          <a:lstStyle/>
          <a:p>
            <a:r>
              <a:rPr lang="en-US" sz="1600" i="1" dirty="0"/>
              <a:t>Slide contributed by Jenny </a:t>
            </a:r>
            <a:r>
              <a:rPr lang="en-US" sz="1600" i="1" dirty="0" err="1"/>
              <a:t>Drnevich</a:t>
            </a:r>
            <a:r>
              <a:rPr lang="en-US" sz="1600" i="1" dirty="0"/>
              <a:t>, </a:t>
            </a:r>
            <a:r>
              <a:rPr lang="en-US" sz="1600" i="1" dirty="0" err="1"/>
              <a:t>HPCBio</a:t>
            </a:r>
            <a:endParaRPr lang="en-US" sz="1600" i="1" dirty="0"/>
          </a:p>
        </p:txBody>
      </p:sp>
    </p:spTree>
    <p:custDataLst>
      <p:tags r:id="rId1"/>
    </p:custDataLst>
    <p:extLst>
      <p:ext uri="{BB962C8B-B14F-4D97-AF65-F5344CB8AC3E}">
        <p14:creationId xmlns:p14="http://schemas.microsoft.com/office/powerpoint/2010/main" val="3279617456"/>
      </p:ext>
    </p:extLst>
  </p:cSld>
  <p:clrMapOvr>
    <a:masterClrMapping/>
  </p:clrMapOvr>
  <p:transition spd="med" advTm="3797">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p:cNvSpPr>
            <a:spLocks noGrp="1"/>
          </p:cNvSpPr>
          <p:nvPr>
            <p:ph idx="4294967295"/>
          </p:nvPr>
        </p:nvSpPr>
        <p:spPr>
          <a:xfrm>
            <a:off x="228600" y="1698625"/>
            <a:ext cx="8001000" cy="4676775"/>
          </a:xfrm>
        </p:spPr>
        <p:txBody>
          <a:bodyPr/>
          <a:lstStyle/>
          <a:p>
            <a:pPr marL="457200" indent="-457200" eaLnBrk="1" hangingPunct="1">
              <a:buFont typeface="Arial" panose="020B0604020202020204" pitchFamily="34" charset="0"/>
              <a:buChar char="•"/>
            </a:pPr>
            <a:r>
              <a:rPr lang="en-US" altLang="en-US" sz="2400" dirty="0">
                <a:latin typeface="Arial Narrow" panose="020B0606020202030204" pitchFamily="34" charset="0"/>
              </a:rPr>
              <a:t>300bp reads at lower throughput</a:t>
            </a:r>
          </a:p>
          <a:p>
            <a:pPr marL="457200" indent="-457200" eaLnBrk="1" hangingPunct="1">
              <a:buFont typeface="Arial" panose="020B0604020202020204" pitchFamily="34" charset="0"/>
              <a:buChar char="•"/>
            </a:pPr>
            <a:r>
              <a:rPr lang="en-US" altLang="en-US" sz="2400" dirty="0">
                <a:latin typeface="Arial Narrow" panose="020B0606020202030204" pitchFamily="34" charset="0"/>
              </a:rPr>
              <a:t>100-150bp reads at highest throughput </a:t>
            </a:r>
          </a:p>
          <a:p>
            <a:pPr marL="457200" indent="-457200" eaLnBrk="1" hangingPunct="1">
              <a:buFont typeface="Arial" panose="020B0604020202020204" pitchFamily="34" charset="0"/>
              <a:buChar char="•"/>
            </a:pPr>
            <a:r>
              <a:rPr lang="en-US" altLang="en-US" sz="2400" dirty="0">
                <a:latin typeface="Arial Narrow" panose="020B0606020202030204" pitchFamily="34" charset="0"/>
              </a:rPr>
              <a:t>Many different types of sequencers for various applications.</a:t>
            </a:r>
          </a:p>
          <a:p>
            <a:pPr marL="457200" indent="-457200" eaLnBrk="1" hangingPunct="1">
              <a:buFont typeface="Arial" panose="020B0604020202020204" pitchFamily="34" charset="0"/>
              <a:buChar char="•"/>
            </a:pPr>
            <a:r>
              <a:rPr lang="en-US" altLang="en-US" sz="2400" dirty="0">
                <a:latin typeface="Arial Narrow" panose="020B0606020202030204" pitchFamily="34" charset="0"/>
              </a:rPr>
              <a:t>Can also “flip”  a longer DNA strand and sequence from the other end to get </a:t>
            </a:r>
            <a:r>
              <a:rPr lang="en-US" altLang="en-US" sz="2400" b="1" dirty="0">
                <a:latin typeface="Arial Narrow" panose="020B0606020202030204" pitchFamily="34" charset="0"/>
              </a:rPr>
              <a:t>paired-end reads</a:t>
            </a:r>
          </a:p>
          <a:p>
            <a:pPr marL="457200" indent="-457200" eaLnBrk="1" hangingPunct="1">
              <a:buFont typeface="Arial" panose="020B0604020202020204" pitchFamily="34" charset="0"/>
              <a:buChar char="•"/>
            </a:pPr>
            <a:endParaRPr lang="en-US" altLang="en-US" sz="2400" b="1" dirty="0">
              <a:latin typeface="Arial Narrow" panose="020B0606020202030204" pitchFamily="34" charset="0"/>
            </a:endParaRPr>
          </a:p>
          <a:p>
            <a:pPr marL="457200" indent="-457200" eaLnBrk="1" hangingPunct="1">
              <a:buFont typeface="Arial" panose="020B0604020202020204" pitchFamily="34" charset="0"/>
              <a:buChar char="•"/>
            </a:pPr>
            <a:r>
              <a:rPr lang="en-US" altLang="en-US" sz="2400" b="1" dirty="0">
                <a:latin typeface="Arial Narrow" panose="020B0606020202030204" pitchFamily="34" charset="0"/>
              </a:rPr>
              <a:t>Accuracy</a:t>
            </a:r>
            <a:r>
              <a:rPr lang="en-US" altLang="en-US" sz="2400" dirty="0">
                <a:latin typeface="Arial Narrow" panose="020B0606020202030204" pitchFamily="34" charset="0"/>
              </a:rPr>
              <a:t>: 99.99%	</a:t>
            </a:r>
            <a:r>
              <a:rPr lang="en-US" altLang="en-US" sz="2400" b="1" dirty="0">
                <a:latin typeface="Arial Narrow" panose="020B0606020202030204" pitchFamily="34" charset="0"/>
              </a:rPr>
              <a:t>Biases</a:t>
            </a:r>
            <a:r>
              <a:rPr lang="en-US" altLang="en-US" sz="2400" dirty="0">
                <a:latin typeface="Arial Narrow" panose="020B0606020202030204" pitchFamily="34" charset="0"/>
              </a:rPr>
              <a:t>: yes</a:t>
            </a:r>
          </a:p>
          <a:p>
            <a:pPr marL="457200" indent="-457200" eaLnBrk="1" hangingPunct="1">
              <a:buFont typeface="Arial" panose="020B0604020202020204" pitchFamily="34" charset="0"/>
              <a:buChar char="•"/>
            </a:pPr>
            <a:r>
              <a:rPr lang="en-US" altLang="en-US" sz="2400" dirty="0">
                <a:latin typeface="Arial Narrow" panose="020B0606020202030204" pitchFamily="34" charset="0"/>
              </a:rPr>
              <a:t>Most common platform for transcriptome sequencing</a:t>
            </a:r>
          </a:p>
          <a:p>
            <a:pPr marL="457200" indent="-457200" eaLnBrk="1" hangingPunct="1">
              <a:buFont typeface="Arial" panose="020B0604020202020204" pitchFamily="34" charset="0"/>
              <a:buChar char="•"/>
            </a:pPr>
            <a:r>
              <a:rPr lang="en-US" altLang="en-US" sz="2400" dirty="0">
                <a:latin typeface="Arial Narrow" panose="020B0606020202030204" pitchFamily="34" charset="0"/>
              </a:rPr>
              <a:t>New </a:t>
            </a:r>
            <a:r>
              <a:rPr lang="en-US" altLang="en-US" sz="2400" dirty="0" err="1">
                <a:latin typeface="Arial Narrow" panose="020B0606020202030204" pitchFamily="34" charset="0"/>
              </a:rPr>
              <a:t>NovaSeqX</a:t>
            </a:r>
            <a:r>
              <a:rPr lang="en-US" altLang="en-US" sz="2400" dirty="0">
                <a:latin typeface="Arial Narrow" panose="020B0606020202030204" pitchFamily="34" charset="0"/>
              </a:rPr>
              <a:t> may be able to perform whole transcriptome sequencing!</a:t>
            </a:r>
          </a:p>
        </p:txBody>
      </p:sp>
      <p:sp>
        <p:nvSpPr>
          <p:cNvPr id="2" name="Title 1"/>
          <p:cNvSpPr>
            <a:spLocks noGrp="1"/>
          </p:cNvSpPr>
          <p:nvPr>
            <p:ph type="title" idx="4294967295"/>
          </p:nvPr>
        </p:nvSpPr>
        <p:spPr>
          <a:xfrm>
            <a:off x="228600" y="326231"/>
            <a:ext cx="8915400" cy="912813"/>
          </a:xfrm>
        </p:spPr>
        <p:txBody>
          <a:bodyPr wrap="square" numCol="1" anchorCtr="0" compatLnSpc="1">
            <a:prstTxWarp prst="textNoShape">
              <a:avLst/>
            </a:prstTxWarp>
            <a:normAutofit fontScale="90000"/>
          </a:bodyPr>
          <a:lstStyle/>
          <a:p>
            <a:pPr eaLnBrk="1" hangingPunct="1"/>
            <a:r>
              <a:rPr lang="en-US" altLang="en-US" dirty="0">
                <a:ea typeface="ＭＳ Ｐゴシック" charset="0"/>
              </a:rPr>
              <a:t>Illumina – “short read” sequencing </a:t>
            </a:r>
          </a:p>
        </p:txBody>
      </p:sp>
      <p:sp>
        <p:nvSpPr>
          <p:cNvPr id="36" name="TextBox 35">
            <a:extLst>
              <a:ext uri="{FF2B5EF4-FFF2-40B4-BE49-F238E27FC236}">
                <a16:creationId xmlns:a16="http://schemas.microsoft.com/office/drawing/2014/main" id="{3BF0CDA1-EC72-484E-933A-C06C4F9C541F}"/>
              </a:ext>
            </a:extLst>
          </p:cNvPr>
          <p:cNvSpPr txBox="1"/>
          <p:nvPr/>
        </p:nvSpPr>
        <p:spPr>
          <a:xfrm>
            <a:off x="961902" y="6256202"/>
            <a:ext cx="4298867" cy="338554"/>
          </a:xfrm>
          <a:prstGeom prst="rect">
            <a:avLst/>
          </a:prstGeom>
          <a:noFill/>
        </p:spPr>
        <p:txBody>
          <a:bodyPr wrap="square" rtlCol="0">
            <a:spAutoFit/>
          </a:bodyPr>
          <a:lstStyle/>
          <a:p>
            <a:r>
              <a:rPr lang="en-US" sz="1600" i="1" dirty="0"/>
              <a:t>Content adapted from Radhika </a:t>
            </a:r>
            <a:r>
              <a:rPr lang="en-US" sz="1600" i="1" dirty="0" err="1"/>
              <a:t>Khetani</a:t>
            </a:r>
            <a:endParaRPr lang="en-US" sz="1600" i="1" dirty="0"/>
          </a:p>
        </p:txBody>
      </p:sp>
      <p:sp>
        <p:nvSpPr>
          <p:cNvPr id="3" name="Rectangle 2">
            <a:extLst>
              <a:ext uri="{FF2B5EF4-FFF2-40B4-BE49-F238E27FC236}">
                <a16:creationId xmlns:a16="http://schemas.microsoft.com/office/drawing/2014/main" id="{E391CB8D-9A52-EAC9-D470-B66FE16CBAEA}"/>
              </a:ext>
            </a:extLst>
          </p:cNvPr>
          <p:cNvSpPr>
            <a:spLocks noChangeArrowheads="1"/>
          </p:cNvSpPr>
          <p:nvPr/>
        </p:nvSpPr>
        <p:spPr bwMode="auto">
          <a:xfrm>
            <a:off x="681887" y="2162206"/>
            <a:ext cx="4491241" cy="421503"/>
          </a:xfrm>
          <a:prstGeom prst="rect">
            <a:avLst/>
          </a:prstGeom>
          <a:noFill/>
          <a:ln w="38100">
            <a:solidFill>
              <a:schemeClr val="accent2"/>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nvGrpSpPr>
          <p:cNvPr id="6" name="Group 5">
            <a:extLst>
              <a:ext uri="{FF2B5EF4-FFF2-40B4-BE49-F238E27FC236}">
                <a16:creationId xmlns:a16="http://schemas.microsoft.com/office/drawing/2014/main" id="{26817134-A10C-23A4-4B0A-B966EB25C76B}"/>
              </a:ext>
            </a:extLst>
          </p:cNvPr>
          <p:cNvGrpSpPr/>
          <p:nvPr/>
        </p:nvGrpSpPr>
        <p:grpSpPr>
          <a:xfrm>
            <a:off x="4330700" y="3775641"/>
            <a:ext cx="4356100" cy="522287"/>
            <a:chOff x="4330700" y="3775641"/>
            <a:chExt cx="4356100" cy="522287"/>
          </a:xfrm>
        </p:grpSpPr>
        <p:cxnSp>
          <p:nvCxnSpPr>
            <p:cNvPr id="4" name="Straight Connector 3"/>
            <p:cNvCxnSpPr>
              <a:cxnSpLocks noChangeShapeType="1"/>
            </p:cNvCxnSpPr>
            <p:nvPr/>
          </p:nvCxnSpPr>
          <p:spPr bwMode="auto">
            <a:xfrm>
              <a:off x="8229600" y="4053453"/>
              <a:ext cx="457200" cy="0"/>
            </a:xfrm>
            <a:prstGeom prst="line">
              <a:avLst/>
            </a:prstGeom>
            <a:noFill/>
            <a:ln w="38100">
              <a:solidFill>
                <a:srgbClr val="0066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nvGrpSpPr>
            <p:cNvPr id="74757" name="Group 23"/>
            <p:cNvGrpSpPr>
              <a:grpSpLocks/>
            </p:cNvGrpSpPr>
            <p:nvPr/>
          </p:nvGrpSpPr>
          <p:grpSpPr bwMode="auto">
            <a:xfrm>
              <a:off x="4787900" y="4053453"/>
              <a:ext cx="3449638" cy="0"/>
              <a:chOff x="4635500" y="3278198"/>
              <a:chExt cx="3450160" cy="0"/>
            </a:xfrm>
          </p:grpSpPr>
          <p:cxnSp>
            <p:nvCxnSpPr>
              <p:cNvPr id="74784" name="Straight Connector 12"/>
              <p:cNvCxnSpPr>
                <a:cxnSpLocks noChangeShapeType="1"/>
              </p:cNvCxnSpPr>
              <p:nvPr/>
            </p:nvCxnSpPr>
            <p:spPr bwMode="auto">
              <a:xfrm>
                <a:off x="5099050" y="3278198"/>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7628391" y="3278198"/>
                <a:ext cx="457269" cy="0"/>
              </a:xfrm>
              <a:prstGeom prst="line">
                <a:avLst/>
              </a:prstGeom>
              <a:noFill/>
              <a:ln w="38100">
                <a:solidFill>
                  <a:srgbClr val="0066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4635500" y="3278198"/>
                <a:ext cx="457269" cy="0"/>
              </a:xfrm>
              <a:prstGeom prst="line">
                <a:avLst/>
              </a:prstGeom>
              <a:noFill/>
              <a:ln w="38100">
                <a:solidFill>
                  <a:srgbClr val="0066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grpSp>
          <p:nvGrpSpPr>
            <p:cNvPr id="74758" name="Group 8"/>
            <p:cNvGrpSpPr>
              <a:grpSpLocks/>
            </p:cNvGrpSpPr>
            <p:nvPr/>
          </p:nvGrpSpPr>
          <p:grpSpPr bwMode="auto">
            <a:xfrm>
              <a:off x="5010150" y="3775641"/>
              <a:ext cx="1674813" cy="276224"/>
              <a:chOff x="4857750" y="3000375"/>
              <a:chExt cx="1674813" cy="276225"/>
            </a:xfrm>
          </p:grpSpPr>
          <p:grpSp>
            <p:nvGrpSpPr>
              <p:cNvPr id="74772" name="Group 38"/>
              <p:cNvGrpSpPr>
                <a:grpSpLocks/>
              </p:cNvGrpSpPr>
              <p:nvPr/>
            </p:nvGrpSpPr>
            <p:grpSpPr bwMode="auto">
              <a:xfrm>
                <a:off x="4857750" y="3200400"/>
                <a:ext cx="228600" cy="76200"/>
                <a:chOff x="4857750" y="3200400"/>
                <a:chExt cx="228600" cy="76200"/>
              </a:xfrm>
            </p:grpSpPr>
            <p:cxnSp>
              <p:nvCxnSpPr>
                <p:cNvPr id="74776" name="Straight Connector 25"/>
                <p:cNvCxnSpPr>
                  <a:cxnSpLocks noChangeShapeType="1"/>
                </p:cNvCxnSpPr>
                <p:nvPr/>
              </p:nvCxnSpPr>
              <p:spPr bwMode="auto">
                <a:xfrm>
                  <a:off x="4857750" y="32004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77" name="Straight Connector 31"/>
                <p:cNvCxnSpPr>
                  <a:cxnSpLocks noChangeShapeType="1"/>
                </p:cNvCxnSpPr>
                <p:nvPr/>
              </p:nvCxnSpPr>
              <p:spPr bwMode="auto">
                <a:xfrm>
                  <a:off x="4893732"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78" name="Straight Connector 32"/>
                <p:cNvCxnSpPr>
                  <a:cxnSpLocks noChangeShapeType="1"/>
                </p:cNvCxnSpPr>
                <p:nvPr/>
              </p:nvCxnSpPr>
              <p:spPr bwMode="auto">
                <a:xfrm>
                  <a:off x="4919130"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79" name="Straight Connector 33"/>
                <p:cNvCxnSpPr>
                  <a:cxnSpLocks noChangeShapeType="1"/>
                </p:cNvCxnSpPr>
                <p:nvPr/>
              </p:nvCxnSpPr>
              <p:spPr bwMode="auto">
                <a:xfrm>
                  <a:off x="4944534"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80" name="Straight Connector 34"/>
                <p:cNvCxnSpPr>
                  <a:cxnSpLocks noChangeShapeType="1"/>
                </p:cNvCxnSpPr>
                <p:nvPr/>
              </p:nvCxnSpPr>
              <p:spPr bwMode="auto">
                <a:xfrm>
                  <a:off x="4969932"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81" name="Straight Connector 35"/>
                <p:cNvCxnSpPr>
                  <a:cxnSpLocks noChangeShapeType="1"/>
                </p:cNvCxnSpPr>
                <p:nvPr/>
              </p:nvCxnSpPr>
              <p:spPr bwMode="auto">
                <a:xfrm>
                  <a:off x="4995336"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82" name="Straight Connector 36"/>
                <p:cNvCxnSpPr>
                  <a:cxnSpLocks noChangeShapeType="1"/>
                </p:cNvCxnSpPr>
                <p:nvPr/>
              </p:nvCxnSpPr>
              <p:spPr bwMode="auto">
                <a:xfrm>
                  <a:off x="5020728"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83" name="Straight Connector 37"/>
                <p:cNvCxnSpPr>
                  <a:cxnSpLocks noChangeShapeType="1"/>
                </p:cNvCxnSpPr>
                <p:nvPr/>
              </p:nvCxnSpPr>
              <p:spPr bwMode="auto">
                <a:xfrm>
                  <a:off x="5054598"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74773" name="TextBox 39"/>
              <p:cNvSpPr txBox="1">
                <a:spLocks noChangeArrowheads="1"/>
              </p:cNvSpPr>
              <p:nvPr/>
            </p:nvSpPr>
            <p:spPr bwMode="auto">
              <a:xfrm>
                <a:off x="5003800" y="3055938"/>
                <a:ext cx="749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800">
                    <a:solidFill>
                      <a:srgbClr val="000000"/>
                    </a:solidFill>
                    <a:latin typeface="Times New Roman" panose="02020603050405020304" pitchFamily="18" charset="0"/>
                  </a:rPr>
                  <a:t>……………..</a:t>
                </a:r>
              </a:p>
            </p:txBody>
          </p:sp>
          <p:sp>
            <p:nvSpPr>
              <p:cNvPr id="74774" name="TextBox 54"/>
              <p:cNvSpPr txBox="1">
                <a:spLocks noChangeArrowheads="1"/>
              </p:cNvSpPr>
              <p:nvPr/>
            </p:nvSpPr>
            <p:spPr bwMode="auto">
              <a:xfrm>
                <a:off x="5638800" y="3000375"/>
                <a:ext cx="893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a:solidFill>
                      <a:srgbClr val="000000"/>
                    </a:solidFill>
                    <a:latin typeface="Times New Roman" panose="02020603050405020304" pitchFamily="18" charset="0"/>
                  </a:rPr>
                  <a:t>Single-read</a:t>
                </a:r>
              </a:p>
            </p:txBody>
          </p:sp>
          <p:sp>
            <p:nvSpPr>
              <p:cNvPr id="74775" name="TextBox 56"/>
              <p:cNvSpPr txBox="1">
                <a:spLocks noChangeArrowheads="1"/>
              </p:cNvSpPr>
              <p:nvPr/>
            </p:nvSpPr>
            <p:spPr bwMode="auto">
              <a:xfrm>
                <a:off x="5105400" y="3022600"/>
                <a:ext cx="428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800">
                    <a:solidFill>
                      <a:srgbClr val="000000"/>
                    </a:solidFill>
                    <a:latin typeface="Times New Roman" panose="02020603050405020304" pitchFamily="18" charset="0"/>
                  </a:rPr>
                  <a:t>100nt</a:t>
                </a:r>
              </a:p>
            </p:txBody>
          </p:sp>
        </p:grpSp>
        <p:grpSp>
          <p:nvGrpSpPr>
            <p:cNvPr id="74759" name="Group 21"/>
            <p:cNvGrpSpPr>
              <a:grpSpLocks/>
            </p:cNvGrpSpPr>
            <p:nvPr/>
          </p:nvGrpSpPr>
          <p:grpSpPr bwMode="auto">
            <a:xfrm>
              <a:off x="6400800" y="3983603"/>
              <a:ext cx="1600200" cy="314325"/>
              <a:chOff x="6248400" y="3208337"/>
              <a:chExt cx="1600200" cy="314326"/>
            </a:xfrm>
          </p:grpSpPr>
          <p:grpSp>
            <p:nvGrpSpPr>
              <p:cNvPr id="74760" name="Group 40"/>
              <p:cNvGrpSpPr>
                <a:grpSpLocks/>
              </p:cNvGrpSpPr>
              <p:nvPr/>
            </p:nvGrpSpPr>
            <p:grpSpPr bwMode="auto">
              <a:xfrm rot="10800000">
                <a:off x="7620000" y="3284538"/>
                <a:ext cx="228600" cy="76200"/>
                <a:chOff x="4857750" y="3200400"/>
                <a:chExt cx="228600" cy="76200"/>
              </a:xfrm>
            </p:grpSpPr>
            <p:cxnSp>
              <p:nvCxnSpPr>
                <p:cNvPr id="74764" name="Straight Connector 41"/>
                <p:cNvCxnSpPr>
                  <a:cxnSpLocks noChangeShapeType="1"/>
                </p:cNvCxnSpPr>
                <p:nvPr/>
              </p:nvCxnSpPr>
              <p:spPr bwMode="auto">
                <a:xfrm>
                  <a:off x="4857750" y="32004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65" name="Straight Connector 42"/>
                <p:cNvCxnSpPr>
                  <a:cxnSpLocks noChangeShapeType="1"/>
                </p:cNvCxnSpPr>
                <p:nvPr/>
              </p:nvCxnSpPr>
              <p:spPr bwMode="auto">
                <a:xfrm>
                  <a:off x="4893732"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66" name="Straight Connector 43"/>
                <p:cNvCxnSpPr>
                  <a:cxnSpLocks noChangeShapeType="1"/>
                </p:cNvCxnSpPr>
                <p:nvPr/>
              </p:nvCxnSpPr>
              <p:spPr bwMode="auto">
                <a:xfrm>
                  <a:off x="4919130"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67" name="Straight Connector 44"/>
                <p:cNvCxnSpPr>
                  <a:cxnSpLocks noChangeShapeType="1"/>
                </p:cNvCxnSpPr>
                <p:nvPr/>
              </p:nvCxnSpPr>
              <p:spPr bwMode="auto">
                <a:xfrm>
                  <a:off x="4944534"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68" name="Straight Connector 45"/>
                <p:cNvCxnSpPr>
                  <a:cxnSpLocks noChangeShapeType="1"/>
                </p:cNvCxnSpPr>
                <p:nvPr/>
              </p:nvCxnSpPr>
              <p:spPr bwMode="auto">
                <a:xfrm>
                  <a:off x="4969932"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69" name="Straight Connector 46"/>
                <p:cNvCxnSpPr>
                  <a:cxnSpLocks noChangeShapeType="1"/>
                </p:cNvCxnSpPr>
                <p:nvPr/>
              </p:nvCxnSpPr>
              <p:spPr bwMode="auto">
                <a:xfrm>
                  <a:off x="4995336"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70" name="Straight Connector 47"/>
                <p:cNvCxnSpPr>
                  <a:cxnSpLocks noChangeShapeType="1"/>
                </p:cNvCxnSpPr>
                <p:nvPr/>
              </p:nvCxnSpPr>
              <p:spPr bwMode="auto">
                <a:xfrm>
                  <a:off x="5020728"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71" name="Straight Connector 48"/>
                <p:cNvCxnSpPr>
                  <a:cxnSpLocks noChangeShapeType="1"/>
                </p:cNvCxnSpPr>
                <p:nvPr/>
              </p:nvCxnSpPr>
              <p:spPr bwMode="auto">
                <a:xfrm>
                  <a:off x="5054598" y="3200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74761" name="TextBox 49"/>
              <p:cNvSpPr txBox="1">
                <a:spLocks noChangeArrowheads="1"/>
              </p:cNvSpPr>
              <p:nvPr/>
            </p:nvSpPr>
            <p:spPr bwMode="auto">
              <a:xfrm rot="10800000">
                <a:off x="6951663" y="3284538"/>
                <a:ext cx="747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800">
                    <a:solidFill>
                      <a:srgbClr val="000000"/>
                    </a:solidFill>
                    <a:latin typeface="Times New Roman" panose="02020603050405020304" pitchFamily="18" charset="0"/>
                  </a:rPr>
                  <a:t>……………..</a:t>
                </a:r>
              </a:p>
            </p:txBody>
          </p:sp>
          <p:sp>
            <p:nvSpPr>
              <p:cNvPr id="74762" name="TextBox 55"/>
              <p:cNvSpPr txBox="1">
                <a:spLocks noChangeArrowheads="1"/>
              </p:cNvSpPr>
              <p:nvPr/>
            </p:nvSpPr>
            <p:spPr bwMode="auto">
              <a:xfrm>
                <a:off x="6248400" y="3208337"/>
                <a:ext cx="850901"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dirty="0">
                    <a:solidFill>
                      <a:srgbClr val="000000"/>
                    </a:solidFill>
                    <a:latin typeface="Times New Roman" panose="02020603050405020304" pitchFamily="18" charset="0"/>
                  </a:rPr>
                  <a:t>Paired-end</a:t>
                </a:r>
              </a:p>
            </p:txBody>
          </p:sp>
          <p:sp>
            <p:nvSpPr>
              <p:cNvPr id="74763" name="TextBox 57"/>
              <p:cNvSpPr txBox="1">
                <a:spLocks noChangeArrowheads="1"/>
              </p:cNvSpPr>
              <p:nvPr/>
            </p:nvSpPr>
            <p:spPr bwMode="auto">
              <a:xfrm>
                <a:off x="7081838" y="3306764"/>
                <a:ext cx="428625" cy="21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800">
                    <a:solidFill>
                      <a:srgbClr val="000000"/>
                    </a:solidFill>
                    <a:latin typeface="Times New Roman" panose="02020603050405020304" pitchFamily="18" charset="0"/>
                  </a:rPr>
                  <a:t>100nt</a:t>
                </a:r>
              </a:p>
            </p:txBody>
          </p:sp>
        </p:grpSp>
        <p:cxnSp>
          <p:nvCxnSpPr>
            <p:cNvPr id="5" name="Straight Connector 4">
              <a:extLst>
                <a:ext uri="{FF2B5EF4-FFF2-40B4-BE49-F238E27FC236}">
                  <a16:creationId xmlns:a16="http://schemas.microsoft.com/office/drawing/2014/main" id="{46D7E1AC-0478-CCED-705F-146DF1E82265}"/>
                </a:ext>
              </a:extLst>
            </p:cNvPr>
            <p:cNvCxnSpPr>
              <a:cxnSpLocks noChangeShapeType="1"/>
            </p:cNvCxnSpPr>
            <p:nvPr/>
          </p:nvCxnSpPr>
          <p:spPr bwMode="auto">
            <a:xfrm>
              <a:off x="4330700" y="4052419"/>
              <a:ext cx="457200" cy="0"/>
            </a:xfrm>
            <a:prstGeom prst="line">
              <a:avLst/>
            </a:prstGeom>
            <a:noFill/>
            <a:ln w="38100">
              <a:solidFill>
                <a:srgbClr val="0066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89201144"/>
      </p:ext>
    </p:extLst>
  </p:cSld>
  <p:clrMapOvr>
    <a:masterClrMapping/>
  </p:clrMapOvr>
  <mc:AlternateContent xmlns:mc="http://schemas.openxmlformats.org/markup-compatibility/2006" xmlns:p14="http://schemas.microsoft.com/office/powerpoint/2010/main">
    <mc:Choice Requires="p14">
      <p:transition spd="slow" p14:dur="2000" advTm="241"/>
    </mc:Choice>
    <mc:Fallback xmlns="">
      <p:transition spd="slow" advTm="2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4844-381B-B048-A7C3-2146F9B76742}"/>
              </a:ext>
            </a:extLst>
          </p:cNvPr>
          <p:cNvSpPr>
            <a:spLocks noGrp="1"/>
          </p:cNvSpPr>
          <p:nvPr>
            <p:ph type="title" idx="4294967295"/>
          </p:nvPr>
        </p:nvSpPr>
        <p:spPr>
          <a:xfrm>
            <a:off x="385763" y="325727"/>
            <a:ext cx="8229600" cy="912812"/>
          </a:xfrm>
        </p:spPr>
        <p:txBody>
          <a:bodyPr>
            <a:normAutofit fontScale="90000"/>
          </a:bodyPr>
          <a:lstStyle/>
          <a:p>
            <a:r>
              <a:rPr lang="en-US" i="1" dirty="0"/>
              <a:t>Considerations for...</a:t>
            </a:r>
            <a:br>
              <a:rPr lang="en-US" dirty="0"/>
            </a:br>
            <a:r>
              <a:rPr lang="en-US" dirty="0">
                <a:solidFill>
                  <a:schemeClr val="tx2">
                    <a:lumMod val="50000"/>
                  </a:schemeClr>
                </a:solidFill>
              </a:rPr>
              <a:t>Differential Gene Expression</a:t>
            </a:r>
          </a:p>
        </p:txBody>
      </p:sp>
      <p:sp>
        <p:nvSpPr>
          <p:cNvPr id="3" name="Content Placeholder 2">
            <a:extLst>
              <a:ext uri="{FF2B5EF4-FFF2-40B4-BE49-F238E27FC236}">
                <a16:creationId xmlns:a16="http://schemas.microsoft.com/office/drawing/2014/main" id="{7B7E5836-1771-EE45-B0AE-E65113B80C71}"/>
              </a:ext>
            </a:extLst>
          </p:cNvPr>
          <p:cNvSpPr>
            <a:spLocks noGrp="1"/>
          </p:cNvSpPr>
          <p:nvPr>
            <p:ph idx="4294967295"/>
          </p:nvPr>
        </p:nvSpPr>
        <p:spPr>
          <a:xfrm>
            <a:off x="385763" y="1539890"/>
            <a:ext cx="8229600" cy="3505200"/>
          </a:xfrm>
        </p:spPr>
        <p:txBody>
          <a:bodyPr>
            <a:normAutofit/>
          </a:bodyPr>
          <a:lstStyle/>
          <a:p>
            <a:pPr marL="457200" indent="-457200">
              <a:buFont typeface="Arial" panose="020B0604020202020204" pitchFamily="34" charset="0"/>
              <a:buChar char="•"/>
            </a:pPr>
            <a:r>
              <a:rPr lang="en-US" sz="2400" dirty="0">
                <a:solidFill>
                  <a:schemeClr val="tx1"/>
                </a:solidFill>
              </a:rPr>
              <a:t>Keep biological replicates separate </a:t>
            </a:r>
          </a:p>
          <a:p>
            <a:pPr marL="457200" indent="-457200">
              <a:buFont typeface="Arial" panose="020B0604020202020204" pitchFamily="34" charset="0"/>
              <a:buChar char="•"/>
            </a:pPr>
            <a:r>
              <a:rPr lang="en-US" sz="2400" dirty="0">
                <a:solidFill>
                  <a:schemeClr val="tx1"/>
                </a:solidFill>
              </a:rPr>
              <a:t>Poly-A enrichment is generally recommended</a:t>
            </a:r>
          </a:p>
          <a:p>
            <a:pPr marL="857250" lvl="1" indent="-457200">
              <a:buFont typeface="Arial" panose="020B0604020202020204" pitchFamily="34" charset="0"/>
              <a:buChar char="•"/>
            </a:pPr>
            <a:r>
              <a:rPr lang="en-US" sz="2000" dirty="0">
                <a:solidFill>
                  <a:schemeClr val="tx1"/>
                </a:solidFill>
              </a:rPr>
              <a:t>Unless you’re interested in non-coding RNA!</a:t>
            </a:r>
          </a:p>
          <a:p>
            <a:pPr marL="457200" indent="-457200">
              <a:buFont typeface="Arial" panose="020B0604020202020204" pitchFamily="34" charset="0"/>
              <a:buChar char="•"/>
            </a:pPr>
            <a:r>
              <a:rPr lang="en-US" sz="2400" dirty="0">
                <a:solidFill>
                  <a:schemeClr val="tx1"/>
                </a:solidFill>
              </a:rPr>
              <a:t>Remove ribosomal RNA (rRNA)</a:t>
            </a:r>
          </a:p>
          <a:p>
            <a:pPr marL="457200" indent="-457200">
              <a:buFont typeface="Arial" panose="020B0604020202020204" pitchFamily="34" charset="0"/>
              <a:buChar char="•"/>
            </a:pPr>
            <a:r>
              <a:rPr lang="en-US" sz="2400" dirty="0">
                <a:solidFill>
                  <a:schemeClr val="tx1"/>
                </a:solidFill>
              </a:rPr>
              <a:t>Usually single-end (SE) is enough</a:t>
            </a:r>
          </a:p>
          <a:p>
            <a:pPr marL="857250" lvl="1" indent="-457200">
              <a:buFont typeface="Arial" panose="020B0604020202020204" pitchFamily="34" charset="0"/>
              <a:buChar char="•"/>
            </a:pPr>
            <a:r>
              <a:rPr lang="en-US" sz="2000" dirty="0">
                <a:solidFill>
                  <a:schemeClr val="tx1"/>
                </a:solidFill>
              </a:rPr>
              <a:t>Paired-end (PE) may be recommended for more complex genomes</a:t>
            </a:r>
          </a:p>
        </p:txBody>
      </p:sp>
      <p:grpSp>
        <p:nvGrpSpPr>
          <p:cNvPr id="4" name="Group 2">
            <a:extLst>
              <a:ext uri="{FF2B5EF4-FFF2-40B4-BE49-F238E27FC236}">
                <a16:creationId xmlns:a16="http://schemas.microsoft.com/office/drawing/2014/main" id="{7111F5FD-93F6-9A49-AF22-8F7A0510519F}"/>
              </a:ext>
            </a:extLst>
          </p:cNvPr>
          <p:cNvGrpSpPr>
            <a:grpSpLocks/>
          </p:cNvGrpSpPr>
          <p:nvPr/>
        </p:nvGrpSpPr>
        <p:grpSpPr bwMode="auto">
          <a:xfrm>
            <a:off x="4739485" y="4232504"/>
            <a:ext cx="4323492" cy="1810214"/>
            <a:chOff x="4501250" y="5256162"/>
            <a:chExt cx="4616450" cy="1601838"/>
          </a:xfrm>
        </p:grpSpPr>
        <p:sp>
          <p:nvSpPr>
            <p:cNvPr id="5" name="TextBox 4">
              <a:extLst>
                <a:ext uri="{FF2B5EF4-FFF2-40B4-BE49-F238E27FC236}">
                  <a16:creationId xmlns:a16="http://schemas.microsoft.com/office/drawing/2014/main" id="{7B959BC7-087D-0946-9103-54D9859C0F25}"/>
                </a:ext>
              </a:extLst>
            </p:cNvPr>
            <p:cNvSpPr txBox="1"/>
            <p:nvPr/>
          </p:nvSpPr>
          <p:spPr bwMode="auto">
            <a:xfrm>
              <a:off x="7059312" y="5256162"/>
              <a:ext cx="2058388" cy="1601838"/>
            </a:xfrm>
            <a:prstGeom prst="rect">
              <a:avLst/>
            </a:prstGeom>
            <a:noFill/>
            <a:ln>
              <a:solidFill>
                <a:schemeClr val="tx1"/>
              </a:solidFill>
            </a:ln>
          </p:spPr>
          <p:txBody>
            <a:bodyPr wrap="none" anchor="ctr">
              <a:spAutoFit/>
            </a:bodyPr>
            <a:lstStyle/>
            <a:p>
              <a:pPr fontAlgn="auto">
                <a:lnSpc>
                  <a:spcPct val="130000"/>
                </a:lnSpc>
                <a:spcBef>
                  <a:spcPts val="0"/>
                </a:spcBef>
                <a:spcAft>
                  <a:spcPts val="0"/>
                </a:spcAft>
                <a:defRPr/>
              </a:pPr>
              <a:r>
                <a:rPr lang="en-US" b="1" dirty="0">
                  <a:solidFill>
                    <a:prstClr val="black"/>
                  </a:solidFill>
                  <a:latin typeface="Arial"/>
                  <a:ea typeface="ＭＳ Ｐゴシック" charset="0"/>
                  <a:cs typeface="ＭＳ Ｐゴシック" charset="0"/>
                </a:rPr>
                <a:t>Paired-end reads</a:t>
              </a:r>
            </a:p>
            <a:p>
              <a:pPr fontAlgn="auto">
                <a:lnSpc>
                  <a:spcPct val="130000"/>
                </a:lnSpc>
                <a:spcBef>
                  <a:spcPts val="0"/>
                </a:spcBef>
                <a:spcAft>
                  <a:spcPts val="0"/>
                </a:spcAft>
                <a:defRPr/>
              </a:pPr>
              <a:endParaRPr lang="en-US" sz="200" dirty="0">
                <a:solidFill>
                  <a:prstClr val="black"/>
                </a:solidFill>
                <a:latin typeface="Arial"/>
                <a:ea typeface="ＭＳ Ｐゴシック" charset="0"/>
                <a:cs typeface="ＭＳ Ｐゴシック" charset="0"/>
              </a:endParaRPr>
            </a:p>
            <a:p>
              <a:pPr fontAlgn="auto">
                <a:lnSpc>
                  <a:spcPct val="130000"/>
                </a:lnSpc>
                <a:spcBef>
                  <a:spcPts val="0"/>
                </a:spcBef>
                <a:spcAft>
                  <a:spcPts val="0"/>
                </a:spcAft>
                <a:defRPr/>
              </a:pPr>
              <a:r>
                <a:rPr lang="en-US" sz="1400" dirty="0">
                  <a:solidFill>
                    <a:prstClr val="black"/>
                  </a:solidFill>
                  <a:latin typeface="Arial"/>
                  <a:ea typeface="ＭＳ Ｐゴシック" charset="0"/>
                  <a:cs typeface="ＭＳ Ｐゴシック" charset="0"/>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ea typeface="ＭＳ Ｐゴシック" charset="0"/>
                  <a:cs typeface="ＭＳ Ｐゴシック" charset="0"/>
                </a:rPr>
                <a:t>ATGTTCCATAAGC…</a:t>
              </a:r>
            </a:p>
            <a:p>
              <a:pPr fontAlgn="auto">
                <a:lnSpc>
                  <a:spcPct val="130000"/>
                </a:lnSpc>
                <a:spcBef>
                  <a:spcPts val="0"/>
                </a:spcBef>
                <a:spcAft>
                  <a:spcPts val="0"/>
                </a:spcAft>
                <a:defRPr/>
              </a:pPr>
              <a:r>
                <a:rPr lang="en-US" sz="1400" dirty="0">
                  <a:solidFill>
                    <a:prstClr val="black"/>
                  </a:solidFill>
                  <a:latin typeface="Arial"/>
                  <a:ea typeface="ＭＳ Ｐゴシック" charset="0"/>
                  <a:cs typeface="ＭＳ Ｐゴシック" charset="0"/>
                </a:rPr>
                <a:t>Read2</a:t>
              </a:r>
            </a:p>
            <a:p>
              <a:pPr fontAlgn="auto">
                <a:lnSpc>
                  <a:spcPct val="130000"/>
                </a:lnSpc>
                <a:spcBef>
                  <a:spcPts val="0"/>
                </a:spcBef>
                <a:spcAft>
                  <a:spcPts val="0"/>
                </a:spcAft>
                <a:defRPr/>
              </a:pPr>
              <a:r>
                <a:rPr lang="en-US" sz="1400" dirty="0">
                  <a:ln>
                    <a:solidFill>
                      <a:srgbClr val="FF3A03"/>
                    </a:solidFill>
                  </a:ln>
                  <a:solidFill>
                    <a:srgbClr val="FF3A03"/>
                  </a:solidFill>
                  <a:latin typeface="Arial"/>
                  <a:ea typeface="ＭＳ Ｐゴシック" charset="0"/>
                  <a:cs typeface="ＭＳ Ｐゴシック" charset="0"/>
                </a:rPr>
                <a:t>CCGTAATGGCATG…</a:t>
              </a:r>
            </a:p>
          </p:txBody>
        </p:sp>
        <p:grpSp>
          <p:nvGrpSpPr>
            <p:cNvPr id="6" name="Group 9">
              <a:extLst>
                <a:ext uri="{FF2B5EF4-FFF2-40B4-BE49-F238E27FC236}">
                  <a16:creationId xmlns:a16="http://schemas.microsoft.com/office/drawing/2014/main" id="{91E913E9-4F60-5545-8427-073BE1C417C7}"/>
                </a:ext>
              </a:extLst>
            </p:cNvPr>
            <p:cNvGrpSpPr>
              <a:grpSpLocks/>
            </p:cNvGrpSpPr>
            <p:nvPr/>
          </p:nvGrpSpPr>
          <p:grpSpPr bwMode="auto">
            <a:xfrm>
              <a:off x="4501250" y="6057081"/>
              <a:ext cx="2395107" cy="169333"/>
              <a:chOff x="906991" y="5572866"/>
              <a:chExt cx="2394306" cy="169348"/>
            </a:xfrm>
          </p:grpSpPr>
          <p:cxnSp>
            <p:nvCxnSpPr>
              <p:cNvPr id="7" name="Straight Connector 6">
                <a:extLst>
                  <a:ext uri="{FF2B5EF4-FFF2-40B4-BE49-F238E27FC236}">
                    <a16:creationId xmlns:a16="http://schemas.microsoft.com/office/drawing/2014/main" id="{AD895198-A862-B246-AEF5-F7CB8CA8E7C5}"/>
                  </a:ext>
                </a:extLst>
              </p:cNvPr>
              <p:cNvCxnSpPr/>
              <p:nvPr/>
            </p:nvCxnSpPr>
            <p:spPr>
              <a:xfrm>
                <a:off x="906991" y="5741954"/>
                <a:ext cx="2394736"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8" name="Group 11">
                <a:extLst>
                  <a:ext uri="{FF2B5EF4-FFF2-40B4-BE49-F238E27FC236}">
                    <a16:creationId xmlns:a16="http://schemas.microsoft.com/office/drawing/2014/main" id="{6C17EB4C-E2CD-FF4E-8FF8-76C4DF442E5B}"/>
                  </a:ext>
                </a:extLst>
              </p:cNvPr>
              <p:cNvGrpSpPr>
                <a:grpSpLocks/>
              </p:cNvGrpSpPr>
              <p:nvPr/>
            </p:nvGrpSpPr>
            <p:grpSpPr bwMode="auto">
              <a:xfrm>
                <a:off x="906991" y="5572866"/>
                <a:ext cx="2394306" cy="166764"/>
                <a:chOff x="1018572" y="3956568"/>
                <a:chExt cx="2394306" cy="166764"/>
              </a:xfrm>
            </p:grpSpPr>
            <p:cxnSp>
              <p:nvCxnSpPr>
                <p:cNvPr id="9" name="Straight Connector 8">
                  <a:extLst>
                    <a:ext uri="{FF2B5EF4-FFF2-40B4-BE49-F238E27FC236}">
                      <a16:creationId xmlns:a16="http://schemas.microsoft.com/office/drawing/2014/main" id="{9AFC6225-BD2E-9944-B24C-9C456DC22B5E}"/>
                    </a:ext>
                  </a:extLst>
                </p:cNvPr>
                <p:cNvCxnSpPr/>
                <p:nvPr/>
              </p:nvCxnSpPr>
              <p:spPr>
                <a:xfrm>
                  <a:off x="1018572" y="3957361"/>
                  <a:ext cx="2394736"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94DA34C-03FE-854D-93D9-D84BF9E27F43}"/>
                    </a:ext>
                  </a:extLst>
                </p:cNvPr>
                <p:cNvCxnSpPr/>
                <p:nvPr/>
              </p:nvCxnSpPr>
              <p:spPr>
                <a:xfrm>
                  <a:off x="1018572" y="3957361"/>
                  <a:ext cx="688745" cy="0"/>
                </a:xfrm>
                <a:prstGeom prst="line">
                  <a:avLst/>
                </a:prstGeom>
                <a:ln w="76200" cmpd="sng">
                  <a:solidFill>
                    <a:srgbClr val="0000FF"/>
                  </a:solidFill>
                  <a:roun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17C0AE-4C00-594D-9131-D3F0CCAE0FF9}"/>
                    </a:ext>
                  </a:extLst>
                </p:cNvPr>
                <p:cNvCxnSpPr/>
                <p:nvPr/>
              </p:nvCxnSpPr>
              <p:spPr>
                <a:xfrm>
                  <a:off x="2724563" y="4093902"/>
                  <a:ext cx="688745" cy="0"/>
                </a:xfrm>
                <a:prstGeom prst="line">
                  <a:avLst/>
                </a:prstGeom>
                <a:ln w="76200" cmpd="sng">
                  <a:solidFill>
                    <a:srgbClr val="FF3A03"/>
                  </a:solidFill>
                  <a:headEnd type="arrow" w="sm" len="sm"/>
                  <a:tailEnd type="none" w="lg" len="lg"/>
                </a:ln>
                <a:effectLst/>
              </p:spPr>
              <p:style>
                <a:lnRef idx="2">
                  <a:schemeClr val="accent1"/>
                </a:lnRef>
                <a:fillRef idx="0">
                  <a:schemeClr val="accent1"/>
                </a:fillRef>
                <a:effectRef idx="1">
                  <a:schemeClr val="accent1"/>
                </a:effectRef>
                <a:fontRef idx="minor">
                  <a:schemeClr val="tx1"/>
                </a:fontRef>
              </p:style>
            </p:cxnSp>
          </p:grpSp>
        </p:grpSp>
      </p:grpSp>
      <p:grpSp>
        <p:nvGrpSpPr>
          <p:cNvPr id="12" name="Group 1">
            <a:extLst>
              <a:ext uri="{FF2B5EF4-FFF2-40B4-BE49-F238E27FC236}">
                <a16:creationId xmlns:a16="http://schemas.microsoft.com/office/drawing/2014/main" id="{09DD5738-C247-4C4B-9EC2-8C6450955B36}"/>
              </a:ext>
            </a:extLst>
          </p:cNvPr>
          <p:cNvGrpSpPr>
            <a:grpSpLocks/>
          </p:cNvGrpSpPr>
          <p:nvPr/>
        </p:nvGrpSpPr>
        <p:grpSpPr bwMode="auto">
          <a:xfrm>
            <a:off x="96395" y="4516576"/>
            <a:ext cx="4313559" cy="1321801"/>
            <a:chOff x="141288" y="4755299"/>
            <a:chExt cx="4739652" cy="1001726"/>
          </a:xfrm>
        </p:grpSpPr>
        <p:sp>
          <p:nvSpPr>
            <p:cNvPr id="13" name="TextBox 12">
              <a:extLst>
                <a:ext uri="{FF2B5EF4-FFF2-40B4-BE49-F238E27FC236}">
                  <a16:creationId xmlns:a16="http://schemas.microsoft.com/office/drawing/2014/main" id="{454ADF45-1C1E-FC4C-BFA1-8419CAB8AD9A}"/>
                </a:ext>
              </a:extLst>
            </p:cNvPr>
            <p:cNvSpPr txBox="1"/>
            <p:nvPr/>
          </p:nvSpPr>
          <p:spPr bwMode="auto">
            <a:xfrm>
              <a:off x="2770100" y="4755299"/>
              <a:ext cx="2110840" cy="1001726"/>
            </a:xfrm>
            <a:prstGeom prst="rect">
              <a:avLst/>
            </a:prstGeom>
            <a:noFill/>
            <a:ln>
              <a:solidFill>
                <a:srgbClr val="000000"/>
              </a:solidFill>
            </a:ln>
          </p:spPr>
          <p:txBody>
            <a:bodyPr wrap="square">
              <a:spAutoFit/>
            </a:bodyPr>
            <a:lstStyle/>
            <a:p>
              <a:pPr fontAlgn="auto">
                <a:lnSpc>
                  <a:spcPct val="130000"/>
                </a:lnSpc>
                <a:spcBef>
                  <a:spcPts val="0"/>
                </a:spcBef>
                <a:spcAft>
                  <a:spcPts val="0"/>
                </a:spcAft>
                <a:defRPr/>
              </a:pPr>
              <a:r>
                <a:rPr lang="en-US" b="1" dirty="0">
                  <a:solidFill>
                    <a:prstClr val="black"/>
                  </a:solidFill>
                  <a:latin typeface="Arial"/>
                  <a:ea typeface="ＭＳ Ｐゴシック" charset="0"/>
                  <a:cs typeface="ＭＳ Ｐゴシック" charset="0"/>
                </a:rPr>
                <a:t>Single-end read</a:t>
              </a:r>
            </a:p>
            <a:p>
              <a:pPr fontAlgn="auto">
                <a:lnSpc>
                  <a:spcPct val="130000"/>
                </a:lnSpc>
                <a:spcBef>
                  <a:spcPts val="0"/>
                </a:spcBef>
                <a:spcAft>
                  <a:spcPts val="0"/>
                </a:spcAft>
                <a:defRPr/>
              </a:pPr>
              <a:r>
                <a:rPr lang="en-US" sz="1400" dirty="0">
                  <a:solidFill>
                    <a:prstClr val="black"/>
                  </a:solidFill>
                  <a:latin typeface="Arial"/>
                  <a:ea typeface="ＭＳ Ｐゴシック" charset="0"/>
                  <a:cs typeface="ＭＳ Ｐゴシック" charset="0"/>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ea typeface="ＭＳ Ｐゴシック" charset="0"/>
                  <a:cs typeface="ＭＳ Ｐゴシック" charset="0"/>
                </a:rPr>
                <a:t>ATGTTCCATAAGC…</a:t>
              </a:r>
            </a:p>
          </p:txBody>
        </p:sp>
        <p:grpSp>
          <p:nvGrpSpPr>
            <p:cNvPr id="14" name="Group 15">
              <a:extLst>
                <a:ext uri="{FF2B5EF4-FFF2-40B4-BE49-F238E27FC236}">
                  <a16:creationId xmlns:a16="http://schemas.microsoft.com/office/drawing/2014/main" id="{BE940F8A-C8E4-EE42-9DA6-41FB905F4612}"/>
                </a:ext>
              </a:extLst>
            </p:cNvPr>
            <p:cNvGrpSpPr>
              <a:grpSpLocks/>
            </p:cNvGrpSpPr>
            <p:nvPr/>
          </p:nvGrpSpPr>
          <p:grpSpPr bwMode="auto">
            <a:xfrm>
              <a:off x="141288" y="5155331"/>
              <a:ext cx="2395900" cy="207981"/>
              <a:chOff x="906991" y="3830448"/>
              <a:chExt cx="2395099" cy="207999"/>
            </a:xfrm>
          </p:grpSpPr>
          <p:cxnSp>
            <p:nvCxnSpPr>
              <p:cNvPr id="15" name="Straight Connector 14">
                <a:extLst>
                  <a:ext uri="{FF2B5EF4-FFF2-40B4-BE49-F238E27FC236}">
                    <a16:creationId xmlns:a16="http://schemas.microsoft.com/office/drawing/2014/main" id="{A525E75A-1C58-F141-926E-8538DFE6E58C}"/>
                  </a:ext>
                </a:extLst>
              </p:cNvPr>
              <p:cNvCxnSpPr/>
              <p:nvPr/>
            </p:nvCxnSpPr>
            <p:spPr>
              <a:xfrm>
                <a:off x="906991" y="3847928"/>
                <a:ext cx="2395099"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16" name="Group 17">
                <a:extLst>
                  <a:ext uri="{FF2B5EF4-FFF2-40B4-BE49-F238E27FC236}">
                    <a16:creationId xmlns:a16="http://schemas.microsoft.com/office/drawing/2014/main" id="{5BDA7F72-129C-F94F-A9FA-10BF4F1B7175}"/>
                  </a:ext>
                </a:extLst>
              </p:cNvPr>
              <p:cNvGrpSpPr>
                <a:grpSpLocks/>
              </p:cNvGrpSpPr>
              <p:nvPr/>
            </p:nvGrpSpPr>
            <p:grpSpPr bwMode="auto">
              <a:xfrm>
                <a:off x="906991" y="3830448"/>
                <a:ext cx="2395099" cy="207999"/>
                <a:chOff x="1018572" y="3876008"/>
                <a:chExt cx="2395099" cy="207999"/>
              </a:xfrm>
            </p:grpSpPr>
            <p:cxnSp>
              <p:nvCxnSpPr>
                <p:cNvPr id="17" name="Straight Connector 16">
                  <a:extLst>
                    <a:ext uri="{FF2B5EF4-FFF2-40B4-BE49-F238E27FC236}">
                      <a16:creationId xmlns:a16="http://schemas.microsoft.com/office/drawing/2014/main" id="{F6011C80-3B76-EF49-B9D3-618A59361B9D}"/>
                    </a:ext>
                  </a:extLst>
                </p:cNvPr>
                <p:cNvCxnSpPr/>
                <p:nvPr/>
              </p:nvCxnSpPr>
              <p:spPr>
                <a:xfrm>
                  <a:off x="1018572" y="4084007"/>
                  <a:ext cx="2395099"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3BCF5F4-C77D-B64D-BC62-13A21F4C8DBB}"/>
                    </a:ext>
                  </a:extLst>
                </p:cNvPr>
                <p:cNvCxnSpPr/>
                <p:nvPr/>
              </p:nvCxnSpPr>
              <p:spPr>
                <a:xfrm>
                  <a:off x="1018572" y="3876008"/>
                  <a:ext cx="688849" cy="0"/>
                </a:xfrm>
                <a:prstGeom prst="line">
                  <a:avLst/>
                </a:prstGeom>
                <a:ln w="76200" cmpd="sng">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229299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4844-381B-B048-A7C3-2146F9B76742}"/>
              </a:ext>
            </a:extLst>
          </p:cNvPr>
          <p:cNvSpPr>
            <a:spLocks noGrp="1"/>
          </p:cNvSpPr>
          <p:nvPr>
            <p:ph type="title" idx="4294967295"/>
          </p:nvPr>
        </p:nvSpPr>
        <p:spPr>
          <a:xfrm>
            <a:off x="335666" y="361026"/>
            <a:ext cx="8229600" cy="912813"/>
          </a:xfrm>
        </p:spPr>
        <p:txBody>
          <a:bodyPr>
            <a:normAutofit fontScale="90000"/>
          </a:bodyPr>
          <a:lstStyle/>
          <a:p>
            <a:r>
              <a:rPr lang="en-US" i="1" dirty="0"/>
              <a:t>Considerations for...</a:t>
            </a:r>
            <a:br>
              <a:rPr lang="en-US" dirty="0"/>
            </a:br>
            <a:r>
              <a:rPr lang="en-US" dirty="0">
                <a:solidFill>
                  <a:schemeClr val="tx2">
                    <a:lumMod val="50000"/>
                  </a:schemeClr>
                </a:solidFill>
              </a:rPr>
              <a:t>Transcriptome Assembly</a:t>
            </a:r>
          </a:p>
        </p:txBody>
      </p:sp>
      <p:sp>
        <p:nvSpPr>
          <p:cNvPr id="3" name="Content Placeholder 2">
            <a:extLst>
              <a:ext uri="{FF2B5EF4-FFF2-40B4-BE49-F238E27FC236}">
                <a16:creationId xmlns:a16="http://schemas.microsoft.com/office/drawing/2014/main" id="{7B7E5836-1771-EE45-B0AE-E65113B80C71}"/>
              </a:ext>
            </a:extLst>
          </p:cNvPr>
          <p:cNvSpPr>
            <a:spLocks noGrp="1"/>
          </p:cNvSpPr>
          <p:nvPr>
            <p:ph idx="4294967295"/>
          </p:nvPr>
        </p:nvSpPr>
        <p:spPr>
          <a:xfrm>
            <a:off x="509286" y="1598292"/>
            <a:ext cx="8229600" cy="3989387"/>
          </a:xfrm>
        </p:spPr>
        <p:txBody>
          <a:bodyPr>
            <a:normAutofit/>
          </a:bodyPr>
          <a:lstStyle/>
          <a:p>
            <a:pPr marL="457200" indent="-457200">
              <a:buFont typeface="Arial" panose="020B0604020202020204" pitchFamily="34" charset="0"/>
              <a:buChar char="•"/>
            </a:pPr>
            <a:r>
              <a:rPr lang="en-US" sz="2400" dirty="0">
                <a:solidFill>
                  <a:schemeClr val="tx1"/>
                </a:solidFill>
              </a:rPr>
              <a:t>Collect RNA from many various sources for a robust transcriptome</a:t>
            </a:r>
          </a:p>
          <a:p>
            <a:pPr marL="857250" lvl="1" indent="-457200">
              <a:buFont typeface="Arial" panose="020B0604020202020204" pitchFamily="34" charset="0"/>
              <a:buChar char="•"/>
            </a:pPr>
            <a:r>
              <a:rPr lang="en-US" sz="2000" dirty="0">
                <a:solidFill>
                  <a:schemeClr val="tx1"/>
                </a:solidFill>
              </a:rPr>
              <a:t>These can be pooled before or after sequencing (but before assembly)</a:t>
            </a:r>
          </a:p>
          <a:p>
            <a:pPr marL="457200" indent="-457200">
              <a:buFont typeface="Arial" panose="020B0604020202020204" pitchFamily="34" charset="0"/>
              <a:buChar char="•"/>
            </a:pPr>
            <a:r>
              <a:rPr lang="en-US" sz="2400" dirty="0">
                <a:solidFill>
                  <a:schemeClr val="tx1"/>
                </a:solidFill>
              </a:rPr>
              <a:t>Poly-A enrichment is optional depending on your focus</a:t>
            </a:r>
            <a:endParaRPr lang="en-US" sz="2000" dirty="0">
              <a:solidFill>
                <a:schemeClr val="tx1"/>
              </a:solidFill>
            </a:endParaRPr>
          </a:p>
          <a:p>
            <a:pPr marL="457200" indent="-457200">
              <a:buFont typeface="Arial" panose="020B0604020202020204" pitchFamily="34" charset="0"/>
              <a:buChar char="•"/>
            </a:pPr>
            <a:r>
              <a:rPr lang="en-US" sz="2400" dirty="0">
                <a:solidFill>
                  <a:schemeClr val="tx1"/>
                </a:solidFill>
              </a:rPr>
              <a:t>Remove ribosomal RNA (rRNA)</a:t>
            </a:r>
          </a:p>
          <a:p>
            <a:pPr marL="457200" indent="-457200">
              <a:buFont typeface="Arial" panose="020B0604020202020204" pitchFamily="34" charset="0"/>
              <a:buChar char="•"/>
            </a:pPr>
            <a:r>
              <a:rPr lang="en-US" sz="2400" dirty="0">
                <a:solidFill>
                  <a:schemeClr val="tx1"/>
                </a:solidFill>
              </a:rPr>
              <a:t>Paired-end (PE) is recommended. The more sequence, the better.</a:t>
            </a:r>
          </a:p>
          <a:p>
            <a:pPr marL="857250" lvl="1" indent="-457200">
              <a:buFont typeface="Arial" panose="020B0604020202020204" pitchFamily="34" charset="0"/>
              <a:buChar char="•"/>
            </a:pPr>
            <a:r>
              <a:rPr lang="en-US" sz="2000" dirty="0">
                <a:solidFill>
                  <a:schemeClr val="tx1"/>
                </a:solidFill>
              </a:rPr>
              <a:t>Even better if you use long-read technology in addition</a:t>
            </a:r>
          </a:p>
        </p:txBody>
      </p:sp>
    </p:spTree>
    <p:extLst>
      <p:ext uri="{BB962C8B-B14F-4D97-AF65-F5344CB8AC3E}">
        <p14:creationId xmlns:p14="http://schemas.microsoft.com/office/powerpoint/2010/main" val="2403240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107950"/>
            <a:ext cx="8229600" cy="1143000"/>
          </a:xfrm>
        </p:spPr>
        <p:txBody>
          <a:bodyPr/>
          <a:lstStyle/>
          <a:p>
            <a:r>
              <a:rPr lang="en-US" dirty="0"/>
              <a:t>Experimental Design Issues</a:t>
            </a:r>
          </a:p>
        </p:txBody>
      </p:sp>
      <p:sp>
        <p:nvSpPr>
          <p:cNvPr id="10243" name="Rectangle 3"/>
          <p:cNvSpPr>
            <a:spLocks noGrp="1" noChangeArrowheads="1"/>
          </p:cNvSpPr>
          <p:nvPr>
            <p:ph type="body" idx="4294967295"/>
          </p:nvPr>
        </p:nvSpPr>
        <p:spPr>
          <a:xfrm>
            <a:off x="0" y="1676400"/>
            <a:ext cx="8534400" cy="4114800"/>
          </a:xfrm>
        </p:spPr>
        <p:txBody>
          <a:bodyPr>
            <a:normAutofit/>
          </a:bodyPr>
          <a:lstStyle/>
          <a:p>
            <a:pPr>
              <a:spcBef>
                <a:spcPts val="1200"/>
              </a:spcBef>
            </a:pPr>
            <a:r>
              <a:rPr lang="en-US" sz="2200" dirty="0"/>
              <a:t>Poorly designed experiments (especially with confounding factors) can lead to lower power to detect differences, ambiguous results, or even a waste of time and money!</a:t>
            </a:r>
          </a:p>
          <a:p>
            <a:pPr>
              <a:spcBef>
                <a:spcPts val="1200"/>
              </a:spcBef>
            </a:pPr>
            <a:r>
              <a:rPr lang="en-US" sz="2200" dirty="0"/>
              <a:t>What to consider:</a:t>
            </a:r>
          </a:p>
          <a:p>
            <a:pPr lvl="1">
              <a:spcBef>
                <a:spcPts val="1200"/>
              </a:spcBef>
            </a:pPr>
            <a:r>
              <a:rPr lang="en-US" sz="2200" dirty="0"/>
              <a:t>How many factors do you have?</a:t>
            </a:r>
          </a:p>
          <a:p>
            <a:pPr lvl="1">
              <a:spcBef>
                <a:spcPts val="1200"/>
              </a:spcBef>
            </a:pPr>
            <a:r>
              <a:rPr lang="en-US" sz="2200" dirty="0"/>
              <a:t>How many levels per factor?</a:t>
            </a:r>
          </a:p>
          <a:p>
            <a:pPr lvl="1">
              <a:spcBef>
                <a:spcPts val="1200"/>
              </a:spcBef>
            </a:pPr>
            <a:r>
              <a:rPr lang="en-US" sz="2200" dirty="0"/>
              <a:t>How many independent replicates should you do? </a:t>
            </a:r>
            <a:r>
              <a:rPr lang="en-US" sz="1800" dirty="0"/>
              <a:t>(3 minimum, 5 is better, and put 5 more in the -70 if you can)</a:t>
            </a:r>
            <a:r>
              <a:rPr lang="en-US" sz="2400" dirty="0"/>
              <a:t> </a:t>
            </a:r>
          </a:p>
          <a:p>
            <a:pPr>
              <a:spcBef>
                <a:spcPts val="1200"/>
              </a:spcBef>
            </a:pPr>
            <a:r>
              <a:rPr lang="en-US" sz="2200" dirty="0"/>
              <a:t>The more complex the experiment, the more difficult the statistical analysis will be.</a:t>
            </a:r>
          </a:p>
          <a:p>
            <a:pPr lvl="1"/>
            <a:endParaRPr lang="en-US" sz="2400" dirty="0"/>
          </a:p>
          <a:p>
            <a:pPr lvl="1">
              <a:buFont typeface="Times New Roman" pitchFamily="18" charset="0"/>
              <a:buNone/>
            </a:pPr>
            <a:endParaRPr lang="en-US" sz="2400" dirty="0"/>
          </a:p>
        </p:txBody>
      </p:sp>
      <p:sp>
        <p:nvSpPr>
          <p:cNvPr id="10244" name="Text Box 4"/>
          <p:cNvSpPr txBox="1">
            <a:spLocks noChangeArrowheads="1"/>
          </p:cNvSpPr>
          <p:nvPr/>
        </p:nvSpPr>
        <p:spPr bwMode="auto">
          <a:xfrm>
            <a:off x="228600" y="914400"/>
            <a:ext cx="861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(or Why you need to think about how you will analyze the data </a:t>
            </a:r>
            <a:r>
              <a:rPr kumimoji="0" lang="en-US" sz="1600" b="1" i="1" u="none" strike="noStrike" kern="1200" cap="none" spc="0" normalizeH="0" baseline="0" noProof="0">
                <a:ln>
                  <a:noFill/>
                </a:ln>
                <a:solidFill>
                  <a:srgbClr val="000000"/>
                </a:solidFill>
                <a:effectLst/>
                <a:uLnTx/>
                <a:uFillTx/>
                <a:latin typeface="Arial" charset="0"/>
                <a:ea typeface="+mn-ea"/>
                <a:cs typeface="+mn-cs"/>
              </a:rPr>
              <a:t>before</a:t>
            </a:r>
            <a:r>
              <a:rPr kumimoji="0" lang="en-US" sz="1600" b="0" i="0" u="none" strike="noStrike" kern="1200" cap="none" spc="0" normalizeH="0" baseline="0" noProof="0">
                <a:ln>
                  <a:noFill/>
                </a:ln>
                <a:solidFill>
                  <a:srgbClr val="000000"/>
                </a:solidFill>
                <a:effectLst/>
                <a:uLnTx/>
                <a:uFillTx/>
                <a:latin typeface="Arial" charset="0"/>
                <a:ea typeface="+mn-ea"/>
                <a:cs typeface="+mn-cs"/>
              </a:rPr>
              <a:t> you do the experiment)</a:t>
            </a:r>
          </a:p>
        </p:txBody>
      </p:sp>
      <p:sp>
        <p:nvSpPr>
          <p:cNvPr id="5" name="TextBox 4">
            <a:extLst>
              <a:ext uri="{FF2B5EF4-FFF2-40B4-BE49-F238E27FC236}">
                <a16:creationId xmlns:a16="http://schemas.microsoft.com/office/drawing/2014/main" id="{0A7B4251-E7D4-D646-BD54-D624F0F9DA55}"/>
              </a:ext>
            </a:extLst>
          </p:cNvPr>
          <p:cNvSpPr txBox="1"/>
          <p:nvPr/>
        </p:nvSpPr>
        <p:spPr>
          <a:xfrm>
            <a:off x="933424" y="6321074"/>
            <a:ext cx="4298867" cy="338554"/>
          </a:xfrm>
          <a:prstGeom prst="rect">
            <a:avLst/>
          </a:prstGeom>
          <a:noFill/>
        </p:spPr>
        <p:txBody>
          <a:bodyPr wrap="square" rtlCol="0">
            <a:spAutoFit/>
          </a:bodyPr>
          <a:lstStyle/>
          <a:p>
            <a:r>
              <a:rPr lang="en-US" sz="1600" i="1" dirty="0"/>
              <a:t>Slide courtesy of Jenny </a:t>
            </a:r>
            <a:r>
              <a:rPr lang="en-US" sz="1600" i="1" dirty="0" err="1"/>
              <a:t>Drnevich</a:t>
            </a:r>
            <a:r>
              <a:rPr lang="en-US" sz="1600" i="1" dirty="0"/>
              <a:t>, </a:t>
            </a:r>
            <a:r>
              <a:rPr lang="en-US" sz="1600" i="1" dirty="0" err="1"/>
              <a:t>HPCBio</a:t>
            </a:r>
            <a:endParaRPr lang="en-US" sz="1600" i="1" dirty="0"/>
          </a:p>
        </p:txBody>
      </p:sp>
    </p:spTree>
    <p:extLst>
      <p:ext uri="{BB962C8B-B14F-4D97-AF65-F5344CB8AC3E}">
        <p14:creationId xmlns:p14="http://schemas.microsoft.com/office/powerpoint/2010/main" val="208526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6488" y="115373"/>
            <a:ext cx="9075977" cy="1325563"/>
          </a:xfrm>
        </p:spPr>
        <p:txBody>
          <a:bodyPr/>
          <a:lstStyle/>
          <a:p>
            <a:r>
              <a:rPr lang="en-US" dirty="0"/>
              <a:t>How many independent biological replicates (N)?</a:t>
            </a:r>
          </a:p>
        </p:txBody>
      </p:sp>
      <p:sp>
        <p:nvSpPr>
          <p:cNvPr id="3" name="Content Placeholder 2"/>
          <p:cNvSpPr>
            <a:spLocks noGrp="1"/>
          </p:cNvSpPr>
          <p:nvPr>
            <p:ph idx="4294967295"/>
          </p:nvPr>
        </p:nvSpPr>
        <p:spPr>
          <a:xfrm>
            <a:off x="-1" y="1520456"/>
            <a:ext cx="8984513" cy="4656507"/>
          </a:xfrm>
        </p:spPr>
        <p:txBody>
          <a:bodyPr/>
          <a:lstStyle/>
          <a:p>
            <a:r>
              <a:rPr lang="en-US" dirty="0"/>
              <a:t>A power analysis is recommended: </a:t>
            </a:r>
            <a:r>
              <a:rPr lang="en-US" dirty="0">
                <a:hlinkClick r:id="rId2"/>
              </a:rPr>
              <a:t>https://pubmed.ncbi.nlm.nih.gov/36830591/</a:t>
            </a:r>
            <a:r>
              <a:rPr lang="en-US" dirty="0"/>
              <a:t> </a:t>
            </a:r>
          </a:p>
          <a:p>
            <a:r>
              <a:rPr lang="en-US" dirty="0"/>
              <a:t>Realistically, the most-used formula is:</a:t>
            </a:r>
          </a:p>
        </p:txBody>
      </p:sp>
      <p:pic>
        <p:nvPicPr>
          <p:cNvPr id="4" name="Picture 3"/>
          <p:cNvPicPr>
            <a:picLocks noChangeAspect="1"/>
          </p:cNvPicPr>
          <p:nvPr/>
        </p:nvPicPr>
        <p:blipFill rotWithShape="1">
          <a:blip r:embed="rId3"/>
          <a:srcRect l="7052" t="19373" r="7691" b="28205"/>
          <a:stretch/>
        </p:blipFill>
        <p:spPr>
          <a:xfrm>
            <a:off x="1257300" y="2985983"/>
            <a:ext cx="5871146" cy="2030622"/>
          </a:xfrm>
          <a:prstGeom prst="rect">
            <a:avLst/>
          </a:prstGeom>
        </p:spPr>
      </p:pic>
      <p:sp>
        <p:nvSpPr>
          <p:cNvPr id="5" name="TextBox 4"/>
          <p:cNvSpPr txBox="1"/>
          <p:nvPr/>
        </p:nvSpPr>
        <p:spPr>
          <a:xfrm>
            <a:off x="949082" y="4915718"/>
            <a:ext cx="7326795"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4"/>
              </a:rPr>
              <a:t>Inspiration and graphic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from Jeff Leek's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5"/>
              </a:rPr>
              <a:t>Statistics for Genomic Data Science</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course on Coursera.org </a:t>
            </a:r>
          </a:p>
        </p:txBody>
      </p:sp>
      <p:sp>
        <p:nvSpPr>
          <p:cNvPr id="6" name="TextBox 5"/>
          <p:cNvSpPr txBox="1"/>
          <p:nvPr/>
        </p:nvSpPr>
        <p:spPr>
          <a:xfrm>
            <a:off x="312977" y="5758541"/>
            <a:ext cx="87630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hlinkClick r:id="rId6"/>
              </a:rPr>
              <a:t>https://docs.google.com/presentation/d/1tOuTVvnIpNm_QaEpaFBvD04z2y06sFqFWBqwO6GfJes/edit#slide=id.gc69a1ad99_0_46</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7" name="TextBox 6">
            <a:extLst>
              <a:ext uri="{FF2B5EF4-FFF2-40B4-BE49-F238E27FC236}">
                <a16:creationId xmlns:a16="http://schemas.microsoft.com/office/drawing/2014/main" id="{3B22930F-814C-9B40-A87B-B9F0637CEE96}"/>
              </a:ext>
            </a:extLst>
          </p:cNvPr>
          <p:cNvSpPr txBox="1"/>
          <p:nvPr/>
        </p:nvSpPr>
        <p:spPr>
          <a:xfrm>
            <a:off x="949082" y="6189744"/>
            <a:ext cx="4298867" cy="584775"/>
          </a:xfrm>
          <a:prstGeom prst="rect">
            <a:avLst/>
          </a:prstGeom>
          <a:noFill/>
        </p:spPr>
        <p:txBody>
          <a:bodyPr wrap="square" rtlCol="0">
            <a:spAutoFit/>
          </a:bodyPr>
          <a:lstStyle/>
          <a:p>
            <a:r>
              <a:rPr lang="en-US" sz="1600" i="1" dirty="0"/>
              <a:t>Edited from original slide, courtesy of Jenny </a:t>
            </a:r>
            <a:r>
              <a:rPr lang="en-US" sz="1600" i="1" dirty="0" err="1"/>
              <a:t>Drnevich</a:t>
            </a:r>
            <a:r>
              <a:rPr lang="en-US" sz="1600" i="1" dirty="0"/>
              <a:t> (</a:t>
            </a:r>
            <a:r>
              <a:rPr lang="en-US" sz="1600" i="1" dirty="0" err="1"/>
              <a:t>HPCBio</a:t>
            </a:r>
            <a:r>
              <a:rPr lang="en-US" sz="1600" i="1" dirty="0"/>
              <a:t>)</a:t>
            </a:r>
          </a:p>
        </p:txBody>
      </p:sp>
    </p:spTree>
    <p:extLst>
      <p:ext uri="{BB962C8B-B14F-4D97-AF65-F5344CB8AC3E}">
        <p14:creationId xmlns:p14="http://schemas.microsoft.com/office/powerpoint/2010/main" val="14753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261938"/>
            <a:ext cx="8846288" cy="946150"/>
          </a:xfrm>
        </p:spPr>
        <p:txBody>
          <a:bodyPr>
            <a:normAutofit fontScale="90000"/>
          </a:bodyPr>
          <a:lstStyle/>
          <a:p>
            <a:r>
              <a:rPr lang="en-US" dirty="0"/>
              <a:t>Beware of confounding factors! </a:t>
            </a:r>
            <a:br>
              <a:rPr lang="en-US" dirty="0"/>
            </a:br>
            <a:r>
              <a:rPr lang="en-US" dirty="0"/>
              <a:t>(aka batch effects)</a:t>
            </a:r>
          </a:p>
        </p:txBody>
      </p:sp>
      <p:sp>
        <p:nvSpPr>
          <p:cNvPr id="11267" name="Rectangle 3"/>
          <p:cNvSpPr>
            <a:spLocks noGrp="1" noChangeArrowheads="1"/>
          </p:cNvSpPr>
          <p:nvPr>
            <p:ph type="body" idx="4294967295"/>
          </p:nvPr>
        </p:nvSpPr>
        <p:spPr>
          <a:xfrm>
            <a:off x="374515" y="1537351"/>
            <a:ext cx="4800600" cy="4953000"/>
          </a:xfrm>
        </p:spPr>
        <p:txBody>
          <a:bodyPr/>
          <a:lstStyle/>
          <a:p>
            <a:pPr>
              <a:lnSpc>
                <a:spcPts val="2800"/>
              </a:lnSpc>
              <a:spcBef>
                <a:spcPts val="1200"/>
              </a:spcBef>
            </a:pPr>
            <a:r>
              <a:rPr lang="en-US" sz="2200" dirty="0"/>
              <a:t>In good experimental design, you compare two groups that </a:t>
            </a:r>
            <a:r>
              <a:rPr lang="en-US" sz="2200" b="1" dirty="0"/>
              <a:t>only differ in one factor</a:t>
            </a:r>
            <a:r>
              <a:rPr lang="en-US" sz="2200" dirty="0"/>
              <a:t>.</a:t>
            </a:r>
          </a:p>
          <a:p>
            <a:pPr>
              <a:lnSpc>
                <a:spcPts val="2800"/>
              </a:lnSpc>
              <a:spcBef>
                <a:spcPts val="1200"/>
              </a:spcBef>
            </a:pPr>
            <a:r>
              <a:rPr lang="en-US" sz="2200" dirty="0"/>
              <a:t>Batch effect can occur when subsets of the replicates are handled separately at any stage of the process; handling group becomes in effect another factor. </a:t>
            </a:r>
            <a:r>
              <a:rPr lang="en-US" sz="2200" b="1" dirty="0"/>
              <a:t>Avoid processing all or most of one factor level together </a:t>
            </a:r>
            <a:r>
              <a:rPr lang="en-US" sz="2200" dirty="0"/>
              <a:t>if you can’t do all the samples at once.</a:t>
            </a:r>
          </a:p>
        </p:txBody>
      </p:sp>
      <p:sp>
        <p:nvSpPr>
          <p:cNvPr id="111621" name="Text Box 5"/>
          <p:cNvSpPr txBox="1">
            <a:spLocks noChangeArrowheads="1"/>
          </p:cNvSpPr>
          <p:nvPr/>
        </p:nvSpPr>
        <p:spPr bwMode="auto">
          <a:xfrm>
            <a:off x="5700048" y="4552192"/>
            <a:ext cx="328190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If batch effects are spread evenly over factor levels, they can be accounted for statistically</a:t>
            </a:r>
          </a:p>
        </p:txBody>
      </p:sp>
      <p:pic>
        <p:nvPicPr>
          <p:cNvPr id="11269" name="Picture 6" descr="cl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149" y="1063906"/>
            <a:ext cx="33528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2EA2D4A-F679-D648-9EB5-AC3384B4EB53}"/>
              </a:ext>
            </a:extLst>
          </p:cNvPr>
          <p:cNvSpPr txBox="1"/>
          <p:nvPr/>
        </p:nvSpPr>
        <p:spPr>
          <a:xfrm>
            <a:off x="933424" y="6321074"/>
            <a:ext cx="4298867" cy="338554"/>
          </a:xfrm>
          <a:prstGeom prst="rect">
            <a:avLst/>
          </a:prstGeom>
          <a:noFill/>
        </p:spPr>
        <p:txBody>
          <a:bodyPr wrap="square" rtlCol="0">
            <a:spAutoFit/>
          </a:bodyPr>
          <a:lstStyle/>
          <a:p>
            <a:r>
              <a:rPr lang="en-US" sz="1600" i="1" dirty="0"/>
              <a:t>Slide courtesy of Jenny </a:t>
            </a:r>
            <a:r>
              <a:rPr lang="en-US" sz="1600" i="1" dirty="0" err="1"/>
              <a:t>Drnevich</a:t>
            </a:r>
            <a:r>
              <a:rPr lang="en-US" sz="1600" i="1" dirty="0"/>
              <a:t>, </a:t>
            </a:r>
            <a:r>
              <a:rPr lang="en-US" sz="1600" i="1" dirty="0" err="1"/>
              <a:t>HPCBio</a:t>
            </a:r>
            <a:endParaRPr lang="en-US" sz="1600" i="1" dirty="0"/>
          </a:p>
        </p:txBody>
      </p:sp>
    </p:spTree>
    <p:extLst>
      <p:ext uri="{BB962C8B-B14F-4D97-AF65-F5344CB8AC3E}">
        <p14:creationId xmlns:p14="http://schemas.microsoft.com/office/powerpoint/2010/main" val="1970011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58738"/>
            <a:ext cx="8229600" cy="1143001"/>
          </a:xfrm>
        </p:spPr>
        <p:txBody>
          <a:bodyPr>
            <a:normAutofit fontScale="90000"/>
          </a:bodyPr>
          <a:lstStyle/>
          <a:p>
            <a:r>
              <a:rPr lang="en-US" dirty="0"/>
              <a:t>Beware of systematic biases!</a:t>
            </a:r>
          </a:p>
        </p:txBody>
      </p:sp>
      <p:sp>
        <p:nvSpPr>
          <p:cNvPr id="12291" name="Rectangle 3"/>
          <p:cNvSpPr>
            <a:spLocks noGrp="1" noChangeArrowheads="1"/>
          </p:cNvSpPr>
          <p:nvPr>
            <p:ph type="body" idx="4294967295"/>
          </p:nvPr>
        </p:nvSpPr>
        <p:spPr>
          <a:xfrm>
            <a:off x="609600" y="1084263"/>
            <a:ext cx="8534400" cy="4541837"/>
          </a:xfrm>
        </p:spPr>
        <p:txBody>
          <a:bodyPr/>
          <a:lstStyle/>
          <a:p>
            <a:pPr>
              <a:spcBef>
                <a:spcPts val="1200"/>
              </a:spcBef>
            </a:pPr>
            <a:r>
              <a:rPr lang="en-US" sz="2400" dirty="0"/>
              <a:t>Avoid systematic biases in the arrangement of replicates</a:t>
            </a:r>
          </a:p>
          <a:p>
            <a:pPr lvl="1">
              <a:spcBef>
                <a:spcPts val="1200"/>
              </a:spcBef>
            </a:pPr>
            <a:r>
              <a:rPr lang="en-US" b="1" dirty="0"/>
              <a:t>Don’t </a:t>
            </a:r>
            <a:r>
              <a:rPr lang="en-US" dirty="0"/>
              <a:t>do all of one factor level first (circadian rhythms, experimenter experience, time-on-ice effects)</a:t>
            </a:r>
          </a:p>
          <a:p>
            <a:pPr lvl="1">
              <a:spcBef>
                <a:spcPts val="1200"/>
              </a:spcBef>
            </a:pPr>
            <a:r>
              <a:rPr lang="en-US" b="1" dirty="0"/>
              <a:t>Don’t</a:t>
            </a:r>
            <a:r>
              <a:rPr lang="en-US" dirty="0"/>
              <a:t> send samples to a sequencing center in order</a:t>
            </a:r>
          </a:p>
        </p:txBody>
      </p:sp>
      <p:grpSp>
        <p:nvGrpSpPr>
          <p:cNvPr id="2" name="Group 1"/>
          <p:cNvGrpSpPr/>
          <p:nvPr/>
        </p:nvGrpSpPr>
        <p:grpSpPr>
          <a:xfrm>
            <a:off x="880320" y="4595167"/>
            <a:ext cx="4648200" cy="685800"/>
            <a:chOff x="1719545" y="5697967"/>
            <a:chExt cx="5745172" cy="779271"/>
          </a:xfrm>
        </p:grpSpPr>
        <p:pic>
          <p:nvPicPr>
            <p:cNvPr id="1028" name="Picture 4" descr="Eppendorf Tube Red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9545" y="5697967"/>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lker.com/cliparts/D/z/4/3/b/z/eppendorf-tube-pale-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836" y="5697967"/>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ker.com/cliparts/d/Q/j/8/1/t/eppendorf-tube-pale-red-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127" y="5697967"/>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clker.com/cliparts/S/8/G/Q/V/J/eppendorf-tube-closed-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418" y="5697967"/>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ppendorf Tube Red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709"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clker.com/cliparts/D/z/4/3/b/z/eppendorf-tube-pale-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clker.com/cliparts/d/Q/j/8/1/t/eppendorf-tube-pale-red-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291"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clker.com/cliparts/S/8/G/Q/V/J/eppendorf-tube-closed-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582"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ppendorf Tube Red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873"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clker.com/cliparts/D/z/4/3/b/z/eppendorf-tube-pale-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164"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clker.com/cliparts/d/Q/j/8/1/t/eppendorf-tube-pale-red-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455" y="5715000"/>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www.clker.com/cliparts/S/8/G/Q/V/J/eppendorf-tube-closed-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742" y="5715000"/>
              <a:ext cx="307975" cy="762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79987" y="3299687"/>
            <a:ext cx="4648200" cy="670810"/>
            <a:chOff x="1699747" y="4279814"/>
            <a:chExt cx="5745172" cy="762238"/>
          </a:xfrm>
        </p:grpSpPr>
        <p:pic>
          <p:nvPicPr>
            <p:cNvPr id="17" name="Picture 4" descr="Eppendorf Tube Red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9747"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ker.com/cliparts/D/z/4/3/b/z/eppendorf-tube-pale-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2620"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clker.com/cliparts/d/Q/j/8/1/t/eppendorf-tube-pale-red-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784"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www.clker.com/cliparts/S/8/G/Q/V/J/eppendorf-tube-closed-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366"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ppendorf Tube Red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038"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clker.com/cliparts/D/z/4/3/b/z/eppendorf-tube-pale-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1202"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clker.com/cliparts/d/Q/j/8/1/t/eppendorf-tube-pale-red-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493"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http://www.clker.com/cliparts/S/8/G/Q/V/J/eppendorf-tube-closed-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657"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ppendorf Tube Red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329"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www.clker.com/cliparts/D/z/4/3/b/z/eppendorf-tube-pale-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6911"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www.clker.com/cliparts/d/Q/j/8/1/t/eppendorf-tube-pale-red-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075" y="4279814"/>
              <a:ext cx="307975" cy="7622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ttp://www.clker.com/cliparts/S/8/G/Q/V/J/eppendorf-tube-closed-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944" y="4279814"/>
              <a:ext cx="307975" cy="76223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711347" y="5377176"/>
            <a:ext cx="395563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http://www.clker.com/clipart-eppendorf-tube-closed.html</a:t>
            </a:r>
          </a:p>
        </p:txBody>
      </p:sp>
      <p:grpSp>
        <p:nvGrpSpPr>
          <p:cNvPr id="29" name="Group 28"/>
          <p:cNvGrpSpPr/>
          <p:nvPr/>
        </p:nvGrpSpPr>
        <p:grpSpPr>
          <a:xfrm>
            <a:off x="609600" y="3335525"/>
            <a:ext cx="5038236" cy="682898"/>
            <a:chOff x="1392744" y="4183181"/>
            <a:chExt cx="6227256" cy="775974"/>
          </a:xfrm>
        </p:grpSpPr>
        <p:cxnSp>
          <p:nvCxnSpPr>
            <p:cNvPr id="8" name="Straight Connector 7"/>
            <p:cNvCxnSpPr/>
            <p:nvPr/>
          </p:nvCxnSpPr>
          <p:spPr bwMode="auto">
            <a:xfrm flipV="1">
              <a:off x="1447800" y="4183181"/>
              <a:ext cx="6172200" cy="762238"/>
            </a:xfrm>
            <a:prstGeom prst="line">
              <a:avLst/>
            </a:prstGeom>
            <a:solidFill>
              <a:schemeClr val="accent1"/>
            </a:solidFill>
            <a:ln w="38100" cap="flat" cmpd="sng" algn="ctr">
              <a:solidFill>
                <a:schemeClr val="tx1"/>
              </a:solidFill>
              <a:prstDash val="solid"/>
              <a:round/>
              <a:headEnd type="none" w="med" len="med"/>
              <a:tailEnd type="none"/>
            </a:ln>
            <a:effectLst/>
          </p:spPr>
        </p:cxnSp>
        <p:cxnSp>
          <p:nvCxnSpPr>
            <p:cNvPr id="36" name="Straight Connector 35"/>
            <p:cNvCxnSpPr/>
            <p:nvPr/>
          </p:nvCxnSpPr>
          <p:spPr bwMode="auto">
            <a:xfrm rot="10800000">
              <a:off x="1392744" y="4196917"/>
              <a:ext cx="6172200" cy="762238"/>
            </a:xfrm>
            <a:prstGeom prst="line">
              <a:avLst/>
            </a:prstGeom>
            <a:solidFill>
              <a:schemeClr val="accent1"/>
            </a:solidFill>
            <a:ln w="38100" cap="flat" cmpd="sng" algn="ctr">
              <a:solidFill>
                <a:schemeClr val="tx1"/>
              </a:solidFill>
              <a:prstDash val="solid"/>
              <a:round/>
              <a:headEnd type="none" w="med" len="med"/>
              <a:tailEnd type="none"/>
            </a:ln>
            <a:effectLst/>
          </p:spPr>
        </p:cxnSp>
      </p:grpSp>
      <p:sp>
        <p:nvSpPr>
          <p:cNvPr id="30" name="TextBox 29"/>
          <p:cNvSpPr txBox="1"/>
          <p:nvPr/>
        </p:nvSpPr>
        <p:spPr>
          <a:xfrm>
            <a:off x="2979389" y="5749780"/>
            <a:ext cx="3120919"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http://www.cellsignet.com/media/templ.html</a:t>
            </a:r>
          </a:p>
        </p:txBody>
      </p:sp>
      <p:grpSp>
        <p:nvGrpSpPr>
          <p:cNvPr id="41" name="Group 40"/>
          <p:cNvGrpSpPr/>
          <p:nvPr/>
        </p:nvGrpSpPr>
        <p:grpSpPr>
          <a:xfrm>
            <a:off x="6030308" y="3870518"/>
            <a:ext cx="3072894" cy="2064693"/>
            <a:chOff x="6058612" y="4793307"/>
            <a:chExt cx="3072894" cy="2064693"/>
          </a:xfrm>
        </p:grpSpPr>
        <p:pic>
          <p:nvPicPr>
            <p:cNvPr id="1038" name="Picture 14" descr="Image result for 96 well pla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8612" y="4793307"/>
              <a:ext cx="3072894" cy="206469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6231105" y="4937681"/>
              <a:ext cx="685800" cy="700153"/>
              <a:chOff x="7103454" y="6080681"/>
              <a:chExt cx="685800" cy="700153"/>
            </a:xfrm>
          </p:grpSpPr>
          <p:sp>
            <p:nvSpPr>
              <p:cNvPr id="62" name="Oval 61"/>
              <p:cNvSpPr/>
              <p:nvPr/>
            </p:nvSpPr>
            <p:spPr bwMode="auto">
              <a:xfrm>
                <a:off x="7103454" y="6080681"/>
                <a:ext cx="228600" cy="228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 name="Oval 62"/>
              <p:cNvSpPr/>
              <p:nvPr/>
            </p:nvSpPr>
            <p:spPr bwMode="auto">
              <a:xfrm>
                <a:off x="7332054" y="6317807"/>
                <a:ext cx="228600" cy="228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 name="Oval 63"/>
              <p:cNvSpPr/>
              <p:nvPr/>
            </p:nvSpPr>
            <p:spPr bwMode="auto">
              <a:xfrm>
                <a:off x="7560654" y="6552234"/>
                <a:ext cx="228600" cy="228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0" name="Group 39"/>
            <p:cNvGrpSpPr/>
            <p:nvPr/>
          </p:nvGrpSpPr>
          <p:grpSpPr>
            <a:xfrm>
              <a:off x="6467659" y="4940027"/>
              <a:ext cx="457200" cy="465726"/>
              <a:chOff x="6650827" y="3968986"/>
              <a:chExt cx="457200" cy="465726"/>
            </a:xfrm>
          </p:grpSpPr>
          <p:sp>
            <p:nvSpPr>
              <p:cNvPr id="67" name="Oval 66"/>
              <p:cNvSpPr/>
              <p:nvPr/>
            </p:nvSpPr>
            <p:spPr bwMode="auto">
              <a:xfrm>
                <a:off x="6650827" y="3968986"/>
                <a:ext cx="228600" cy="22860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 name="Oval 67"/>
              <p:cNvSpPr/>
              <p:nvPr/>
            </p:nvSpPr>
            <p:spPr bwMode="auto">
              <a:xfrm>
                <a:off x="6879427" y="4206112"/>
                <a:ext cx="228600" cy="22860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69" name="Oval 68"/>
            <p:cNvSpPr/>
            <p:nvPr/>
          </p:nvSpPr>
          <p:spPr bwMode="auto">
            <a:xfrm>
              <a:off x="6231105" y="6530292"/>
              <a:ext cx="228600" cy="22860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3" name="Group 32"/>
            <p:cNvGrpSpPr/>
            <p:nvPr/>
          </p:nvGrpSpPr>
          <p:grpSpPr>
            <a:xfrm>
              <a:off x="6231105" y="5166281"/>
              <a:ext cx="685800" cy="700153"/>
              <a:chOff x="6803227" y="4121386"/>
              <a:chExt cx="685800" cy="700153"/>
            </a:xfrm>
          </p:grpSpPr>
          <p:sp>
            <p:nvSpPr>
              <p:cNvPr id="70" name="Oval 69"/>
              <p:cNvSpPr/>
              <p:nvPr/>
            </p:nvSpPr>
            <p:spPr bwMode="auto">
              <a:xfrm>
                <a:off x="6803227" y="4121386"/>
                <a:ext cx="228600" cy="2286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 name="Oval 70"/>
              <p:cNvSpPr/>
              <p:nvPr/>
            </p:nvSpPr>
            <p:spPr bwMode="auto">
              <a:xfrm>
                <a:off x="7031827" y="4358512"/>
                <a:ext cx="228600" cy="2286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 name="Oval 71"/>
              <p:cNvSpPr/>
              <p:nvPr/>
            </p:nvSpPr>
            <p:spPr bwMode="auto">
              <a:xfrm>
                <a:off x="7260427" y="4592939"/>
                <a:ext cx="228600" cy="2286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4" name="Group 33"/>
            <p:cNvGrpSpPr/>
            <p:nvPr/>
          </p:nvGrpSpPr>
          <p:grpSpPr>
            <a:xfrm>
              <a:off x="6231105" y="5394881"/>
              <a:ext cx="685800" cy="700153"/>
              <a:chOff x="6803227" y="4121386"/>
              <a:chExt cx="685800" cy="700153"/>
            </a:xfrm>
          </p:grpSpPr>
          <p:sp>
            <p:nvSpPr>
              <p:cNvPr id="74" name="Oval 73"/>
              <p:cNvSpPr/>
              <p:nvPr/>
            </p:nvSpPr>
            <p:spPr bwMode="auto">
              <a:xfrm>
                <a:off x="6803227" y="4121386"/>
                <a:ext cx="228600" cy="2286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5" name="Oval 74"/>
              <p:cNvSpPr/>
              <p:nvPr/>
            </p:nvSpPr>
            <p:spPr bwMode="auto">
              <a:xfrm>
                <a:off x="7031827" y="4358512"/>
                <a:ext cx="228600" cy="2286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 name="Oval 75"/>
              <p:cNvSpPr/>
              <p:nvPr/>
            </p:nvSpPr>
            <p:spPr bwMode="auto">
              <a:xfrm>
                <a:off x="7260427" y="4592939"/>
                <a:ext cx="228600" cy="2286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5" name="Group 34"/>
            <p:cNvGrpSpPr/>
            <p:nvPr/>
          </p:nvGrpSpPr>
          <p:grpSpPr>
            <a:xfrm>
              <a:off x="6231105" y="5624045"/>
              <a:ext cx="685800" cy="700153"/>
              <a:chOff x="6803227" y="4121386"/>
              <a:chExt cx="685800" cy="700153"/>
            </a:xfrm>
          </p:grpSpPr>
          <p:sp>
            <p:nvSpPr>
              <p:cNvPr id="78" name="Oval 77"/>
              <p:cNvSpPr/>
              <p:nvPr/>
            </p:nvSpPr>
            <p:spPr bwMode="auto">
              <a:xfrm>
                <a:off x="6803227" y="4121386"/>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 name="Oval 78"/>
              <p:cNvSpPr/>
              <p:nvPr/>
            </p:nvSpPr>
            <p:spPr bwMode="auto">
              <a:xfrm>
                <a:off x="7031827" y="4358512"/>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 name="Oval 79"/>
              <p:cNvSpPr/>
              <p:nvPr/>
            </p:nvSpPr>
            <p:spPr bwMode="auto">
              <a:xfrm>
                <a:off x="7260427" y="4592939"/>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7" name="Group 36"/>
            <p:cNvGrpSpPr/>
            <p:nvPr/>
          </p:nvGrpSpPr>
          <p:grpSpPr>
            <a:xfrm>
              <a:off x="6231105" y="5866434"/>
              <a:ext cx="685800" cy="700153"/>
              <a:chOff x="6803227" y="4121386"/>
              <a:chExt cx="685800" cy="700153"/>
            </a:xfrm>
          </p:grpSpPr>
          <p:sp>
            <p:nvSpPr>
              <p:cNvPr id="82" name="Oval 81"/>
              <p:cNvSpPr/>
              <p:nvPr/>
            </p:nvSpPr>
            <p:spPr bwMode="auto">
              <a:xfrm>
                <a:off x="6803227" y="4121386"/>
                <a:ext cx="228600" cy="2286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 name="Oval 82"/>
              <p:cNvSpPr/>
              <p:nvPr/>
            </p:nvSpPr>
            <p:spPr bwMode="auto">
              <a:xfrm>
                <a:off x="7031827" y="4358512"/>
                <a:ext cx="228600" cy="2286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 name="Oval 83"/>
              <p:cNvSpPr/>
              <p:nvPr/>
            </p:nvSpPr>
            <p:spPr bwMode="auto">
              <a:xfrm>
                <a:off x="7260427" y="4592939"/>
                <a:ext cx="228600" cy="2286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8" name="Group 37"/>
            <p:cNvGrpSpPr/>
            <p:nvPr/>
          </p:nvGrpSpPr>
          <p:grpSpPr>
            <a:xfrm>
              <a:off x="6231105" y="6079800"/>
              <a:ext cx="685800" cy="700153"/>
              <a:chOff x="6803227" y="4121386"/>
              <a:chExt cx="685800" cy="700153"/>
            </a:xfrm>
          </p:grpSpPr>
          <p:sp>
            <p:nvSpPr>
              <p:cNvPr id="86" name="Oval 85"/>
              <p:cNvSpPr/>
              <p:nvPr/>
            </p:nvSpPr>
            <p:spPr bwMode="auto">
              <a:xfrm>
                <a:off x="6803227" y="4121386"/>
                <a:ext cx="228600" cy="2286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 name="Oval 86"/>
              <p:cNvSpPr/>
              <p:nvPr/>
            </p:nvSpPr>
            <p:spPr bwMode="auto">
              <a:xfrm>
                <a:off x="7031827" y="4358512"/>
                <a:ext cx="228600" cy="2286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 name="Oval 87"/>
              <p:cNvSpPr/>
              <p:nvPr/>
            </p:nvSpPr>
            <p:spPr bwMode="auto">
              <a:xfrm>
                <a:off x="7260427" y="4592939"/>
                <a:ext cx="228600" cy="2286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9" name="Group 38"/>
            <p:cNvGrpSpPr/>
            <p:nvPr/>
          </p:nvGrpSpPr>
          <p:grpSpPr>
            <a:xfrm>
              <a:off x="6231105" y="6312663"/>
              <a:ext cx="457200" cy="465726"/>
              <a:chOff x="7746056" y="3503950"/>
              <a:chExt cx="457200" cy="465726"/>
            </a:xfrm>
          </p:grpSpPr>
          <p:sp>
            <p:nvSpPr>
              <p:cNvPr id="90" name="Oval 89"/>
              <p:cNvSpPr/>
              <p:nvPr/>
            </p:nvSpPr>
            <p:spPr bwMode="auto">
              <a:xfrm>
                <a:off x="7746056" y="3503950"/>
                <a:ext cx="228600" cy="2286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 name="Oval 90"/>
              <p:cNvSpPr/>
              <p:nvPr/>
            </p:nvSpPr>
            <p:spPr bwMode="auto">
              <a:xfrm>
                <a:off x="7974656" y="3741076"/>
                <a:ext cx="228600" cy="2286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92" name="Oval 91"/>
            <p:cNvSpPr/>
            <p:nvPr/>
          </p:nvSpPr>
          <p:spPr bwMode="auto">
            <a:xfrm>
              <a:off x="6710903" y="4924239"/>
              <a:ext cx="228600" cy="2286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65" name="TextBox 64"/>
          <p:cNvSpPr txBox="1"/>
          <p:nvPr/>
        </p:nvSpPr>
        <p:spPr>
          <a:xfrm>
            <a:off x="6030308" y="3192011"/>
            <a:ext cx="3072894"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charset="0"/>
                <a:ea typeface="+mn-ea"/>
                <a:cs typeface="+mn-cs"/>
              </a:rPr>
              <a:t>Have one rep in each row and each column!</a:t>
            </a:r>
          </a:p>
        </p:txBody>
      </p:sp>
      <p:sp>
        <p:nvSpPr>
          <p:cNvPr id="77" name="TextBox 76">
            <a:extLst>
              <a:ext uri="{FF2B5EF4-FFF2-40B4-BE49-F238E27FC236}">
                <a16:creationId xmlns:a16="http://schemas.microsoft.com/office/drawing/2014/main" id="{DE28114A-82C4-CD41-AB71-090C38164F6F}"/>
              </a:ext>
            </a:extLst>
          </p:cNvPr>
          <p:cNvSpPr txBox="1"/>
          <p:nvPr/>
        </p:nvSpPr>
        <p:spPr>
          <a:xfrm>
            <a:off x="933424" y="6321074"/>
            <a:ext cx="4298867" cy="338554"/>
          </a:xfrm>
          <a:prstGeom prst="rect">
            <a:avLst/>
          </a:prstGeom>
          <a:noFill/>
        </p:spPr>
        <p:txBody>
          <a:bodyPr wrap="square" rtlCol="0">
            <a:spAutoFit/>
          </a:bodyPr>
          <a:lstStyle/>
          <a:p>
            <a:r>
              <a:rPr lang="en-US" sz="1600" i="1" dirty="0"/>
              <a:t>Slide courtesy of Jenny </a:t>
            </a:r>
            <a:r>
              <a:rPr lang="en-US" sz="1600" i="1" dirty="0" err="1"/>
              <a:t>Drnevich</a:t>
            </a:r>
            <a:r>
              <a:rPr lang="en-US" sz="1600" i="1" dirty="0"/>
              <a:t>, </a:t>
            </a:r>
            <a:r>
              <a:rPr lang="en-US" sz="1600" i="1" dirty="0" err="1"/>
              <a:t>HPCBio</a:t>
            </a:r>
            <a:endParaRPr lang="en-US" sz="1600" i="1" dirty="0"/>
          </a:p>
        </p:txBody>
      </p:sp>
    </p:spTree>
    <p:extLst>
      <p:ext uri="{BB962C8B-B14F-4D97-AF65-F5344CB8AC3E}">
        <p14:creationId xmlns:p14="http://schemas.microsoft.com/office/powerpoint/2010/main" val="11136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latin typeface="+mj-lt"/>
                <a:cs typeface="Times New Roman" panose="02020603050405020304" pitchFamily="18" charset="0"/>
              </a:rPr>
              <a:t>Transcriptomics</a:t>
            </a:r>
          </a:p>
          <a:p>
            <a:r>
              <a:rPr lang="en-US" sz="2400" b="1" dirty="0">
                <a:latin typeface="+mj-lt"/>
                <a:cs typeface="Times New Roman" panose="02020603050405020304" pitchFamily="18" charset="0"/>
              </a:rPr>
              <a:t>Traditional RNA-</a:t>
            </a:r>
            <a:r>
              <a:rPr lang="en-US" sz="2400" b="1" dirty="0" err="1">
                <a:latin typeface="+mj-lt"/>
                <a:cs typeface="Times New Roman" panose="02020603050405020304" pitchFamily="18" charset="0"/>
              </a:rPr>
              <a:t>Seq</a:t>
            </a:r>
            <a:r>
              <a:rPr lang="en-US" sz="2400" b="1" dirty="0">
                <a:latin typeface="+mj-lt"/>
                <a:cs typeface="Times New Roman" panose="02020603050405020304" pitchFamily="18" charset="0"/>
              </a:rPr>
              <a:t> Methods</a:t>
            </a:r>
          </a:p>
          <a:p>
            <a:pPr lvl="1"/>
            <a:r>
              <a:rPr lang="en-US" sz="2000" dirty="0">
                <a:latin typeface="+mj-lt"/>
                <a:cs typeface="Times New Roman" panose="02020603050405020304" pitchFamily="18" charset="0"/>
              </a:rPr>
              <a:t>Sequencing &amp; experimental considerations</a:t>
            </a:r>
          </a:p>
          <a:p>
            <a:pPr lvl="1"/>
            <a:r>
              <a:rPr lang="en-US" sz="2000" dirty="0">
                <a:latin typeface="+mj-lt"/>
                <a:cs typeface="Times New Roman" panose="02020603050405020304" pitchFamily="18" charset="0"/>
              </a:rPr>
              <a:t>Gene counting</a:t>
            </a:r>
          </a:p>
          <a:p>
            <a:pPr lvl="1"/>
            <a:r>
              <a:rPr lang="en-US" sz="2000" dirty="0">
                <a:latin typeface="+mj-lt"/>
                <a:cs typeface="Times New Roman" panose="02020603050405020304" pitchFamily="18" charset="0"/>
              </a:rPr>
              <a:t>Statistics</a:t>
            </a:r>
          </a:p>
          <a:p>
            <a:r>
              <a:rPr lang="en-US" sz="2400" b="1" dirty="0">
                <a:latin typeface="+mj-lt"/>
                <a:cs typeface="Times New Roman" panose="02020603050405020304" pitchFamily="18" charset="0"/>
              </a:rPr>
              <a:t>Single Cell RNA-</a:t>
            </a:r>
            <a:r>
              <a:rPr lang="en-US" sz="2400" b="1" dirty="0" err="1">
                <a:latin typeface="+mj-lt"/>
                <a:cs typeface="Times New Roman" panose="02020603050405020304" pitchFamily="18" charset="0"/>
              </a:rPr>
              <a:t>Seq</a:t>
            </a:r>
            <a:r>
              <a:rPr lang="en-US" sz="2400" b="1" dirty="0">
                <a:latin typeface="+mj-lt"/>
                <a:cs typeface="Times New Roman" panose="02020603050405020304" pitchFamily="18" charset="0"/>
              </a:rPr>
              <a:t> Methods</a:t>
            </a:r>
          </a:p>
          <a:p>
            <a:pPr lvl="1"/>
            <a:r>
              <a:rPr lang="en-US" sz="2000" dirty="0">
                <a:latin typeface="+mj-lt"/>
                <a:cs typeface="Times New Roman" panose="02020603050405020304" pitchFamily="18" charset="0"/>
              </a:rPr>
              <a:t>Sequencing</a:t>
            </a:r>
          </a:p>
          <a:p>
            <a:pPr lvl="1"/>
            <a:r>
              <a:rPr lang="en-US" sz="2000" dirty="0">
                <a:latin typeface="+mj-lt"/>
                <a:cs typeface="Times New Roman" panose="02020603050405020304" pitchFamily="18" charset="0"/>
              </a:rPr>
              <a:t>UMI counting &amp; statistics</a:t>
            </a:r>
          </a:p>
          <a:p>
            <a:r>
              <a:rPr lang="en-US" sz="2400" b="1" dirty="0">
                <a:latin typeface="+mj-lt"/>
                <a:cs typeface="Times New Roman" panose="02020603050405020304" pitchFamily="18" charset="0"/>
              </a:rPr>
              <a:t>Where to find help</a:t>
            </a:r>
          </a:p>
        </p:txBody>
      </p:sp>
    </p:spTree>
    <p:extLst>
      <p:ext uri="{BB962C8B-B14F-4D97-AF65-F5344CB8AC3E}">
        <p14:creationId xmlns:p14="http://schemas.microsoft.com/office/powerpoint/2010/main" val="4034853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76200"/>
            <a:ext cx="9005104" cy="1143000"/>
          </a:xfrm>
        </p:spPr>
        <p:txBody>
          <a:bodyPr>
            <a:normAutofit fontScale="90000"/>
          </a:bodyPr>
          <a:lstStyle/>
          <a:p>
            <a:r>
              <a:rPr lang="en-US" dirty="0"/>
              <a:t>A word on technical replication…</a:t>
            </a:r>
          </a:p>
        </p:txBody>
      </p:sp>
      <p:sp>
        <p:nvSpPr>
          <p:cNvPr id="13315" name="Rectangle 3"/>
          <p:cNvSpPr>
            <a:spLocks noGrp="1" noChangeArrowheads="1"/>
          </p:cNvSpPr>
          <p:nvPr>
            <p:ph type="body" idx="4294967295"/>
          </p:nvPr>
        </p:nvSpPr>
        <p:spPr>
          <a:xfrm>
            <a:off x="457200" y="1425575"/>
            <a:ext cx="8686800" cy="5051425"/>
          </a:xfrm>
        </p:spPr>
        <p:txBody>
          <a:bodyPr/>
          <a:lstStyle/>
          <a:p>
            <a:pPr marL="0" indent="0">
              <a:buFontTx/>
              <a:buNone/>
            </a:pPr>
            <a:r>
              <a:rPr lang="en-US" dirty="0"/>
              <a:t>Technical replication is seen by many statisticians as a waste of time and resources because they do not substantially increase your power to detect differences... </a:t>
            </a:r>
            <a:r>
              <a:rPr lang="en-US" b="1" dirty="0"/>
              <a:t>biological replicates do</a:t>
            </a:r>
            <a:r>
              <a:rPr lang="en-US" dirty="0"/>
              <a:t>!</a:t>
            </a:r>
          </a:p>
          <a:p>
            <a:pPr marL="0" indent="0">
              <a:buFontTx/>
              <a:buNone/>
            </a:pPr>
            <a:endParaRPr lang="en-US" dirty="0"/>
          </a:p>
          <a:p>
            <a:pPr marL="0" indent="0">
              <a:buFontTx/>
              <a:buNone/>
            </a:pPr>
            <a:r>
              <a:rPr lang="en-US" dirty="0">
                <a:solidFill>
                  <a:schemeClr val="tx2"/>
                </a:solidFill>
              </a:rPr>
              <a:t>If you cannot increase the number of biological replicates but want to get extra certainty for the samples you do have, then you could do technical replicates if you have the $$ to spend.</a:t>
            </a:r>
          </a:p>
        </p:txBody>
      </p:sp>
      <p:sp>
        <p:nvSpPr>
          <p:cNvPr id="4" name="TextBox 3">
            <a:extLst>
              <a:ext uri="{FF2B5EF4-FFF2-40B4-BE49-F238E27FC236}">
                <a16:creationId xmlns:a16="http://schemas.microsoft.com/office/drawing/2014/main" id="{E3BDCF7D-4FC5-3E46-80B4-2DFB18ED06EE}"/>
              </a:ext>
            </a:extLst>
          </p:cNvPr>
          <p:cNvSpPr txBox="1"/>
          <p:nvPr/>
        </p:nvSpPr>
        <p:spPr>
          <a:xfrm>
            <a:off x="933424" y="6321074"/>
            <a:ext cx="4298867" cy="338554"/>
          </a:xfrm>
          <a:prstGeom prst="rect">
            <a:avLst/>
          </a:prstGeom>
          <a:noFill/>
        </p:spPr>
        <p:txBody>
          <a:bodyPr wrap="square" rtlCol="0">
            <a:spAutoFit/>
          </a:bodyPr>
          <a:lstStyle/>
          <a:p>
            <a:r>
              <a:rPr lang="en-US" sz="1600" i="1" dirty="0"/>
              <a:t>Slide courtesy of Jenny </a:t>
            </a:r>
            <a:r>
              <a:rPr lang="en-US" sz="1600" i="1" dirty="0" err="1"/>
              <a:t>Drnevich</a:t>
            </a:r>
            <a:r>
              <a:rPr lang="en-US" sz="1600" i="1" dirty="0"/>
              <a:t>, </a:t>
            </a:r>
            <a:r>
              <a:rPr lang="en-US" sz="1600" i="1" dirty="0" err="1"/>
              <a:t>HPCBio</a:t>
            </a:r>
            <a:endParaRPr lang="en-US" sz="1600" i="1" dirty="0"/>
          </a:p>
        </p:txBody>
      </p:sp>
    </p:spTree>
    <p:extLst>
      <p:ext uri="{BB962C8B-B14F-4D97-AF65-F5344CB8AC3E}">
        <p14:creationId xmlns:p14="http://schemas.microsoft.com/office/powerpoint/2010/main" val="388491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pic>
        <p:nvPicPr>
          <p:cNvPr id="4" name="Picture 3">
            <a:extLst>
              <a:ext uri="{FF2B5EF4-FFF2-40B4-BE49-F238E27FC236}">
                <a16:creationId xmlns:a16="http://schemas.microsoft.com/office/drawing/2014/main" id="{259B2A88-1F03-1A4A-BFB4-E6E74DE8D40C}"/>
              </a:ext>
            </a:extLst>
          </p:cNvPr>
          <p:cNvPicPr>
            <a:picLocks noChangeAspect="1"/>
          </p:cNvPicPr>
          <p:nvPr/>
        </p:nvPicPr>
        <p:blipFill>
          <a:blip r:embed="rId3"/>
          <a:stretch>
            <a:fillRect/>
          </a:stretch>
        </p:blipFill>
        <p:spPr>
          <a:xfrm>
            <a:off x="5676279" y="5946054"/>
            <a:ext cx="3467721" cy="958850"/>
          </a:xfrm>
          <a:prstGeom prst="rect">
            <a:avLst/>
          </a:prstGeom>
        </p:spPr>
      </p:pic>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chemeClr val="bg2">
                    <a:lumMod val="50000"/>
                  </a:schemeClr>
                </a:solidFill>
                <a:latin typeface="+mj-lt"/>
                <a:cs typeface="Times New Roman" panose="02020603050405020304" pitchFamily="18" charset="0"/>
              </a:rPr>
              <a:t>Transcriptomics</a:t>
            </a:r>
          </a:p>
          <a:p>
            <a:r>
              <a:rPr lang="en-US" sz="2800" b="1" dirty="0">
                <a:latin typeface="+mj-lt"/>
                <a:cs typeface="Times New Roman" panose="02020603050405020304" pitchFamily="18" charset="0"/>
              </a:rPr>
              <a:t>Traditional RNA-</a:t>
            </a:r>
            <a:r>
              <a:rPr lang="en-US" sz="2800" b="1" dirty="0" err="1">
                <a:latin typeface="+mj-lt"/>
                <a:cs typeface="Times New Roman" panose="02020603050405020304" pitchFamily="18" charset="0"/>
              </a:rPr>
              <a:t>Seq</a:t>
            </a:r>
            <a:r>
              <a:rPr lang="en-US" sz="2800" b="1" dirty="0">
                <a:latin typeface="+mj-lt"/>
                <a:cs typeface="Times New Roman" panose="02020603050405020304" pitchFamily="18" charset="0"/>
              </a:rPr>
              <a:t> Methods</a:t>
            </a:r>
          </a:p>
          <a:p>
            <a:pPr lvl="1"/>
            <a:r>
              <a:rPr lang="en-US" sz="2400" dirty="0">
                <a:latin typeface="+mj-lt"/>
                <a:cs typeface="Times New Roman" panose="02020603050405020304" pitchFamily="18" charset="0"/>
              </a:rPr>
              <a:t>Sequencing &amp; experimental considerations</a:t>
            </a:r>
          </a:p>
          <a:p>
            <a:pPr lvl="1"/>
            <a:r>
              <a:rPr lang="en-US" sz="2400" b="1" u="sng" dirty="0">
                <a:latin typeface="+mj-lt"/>
                <a:cs typeface="Times New Roman" panose="02020603050405020304" pitchFamily="18" charset="0"/>
              </a:rPr>
              <a:t>Gene counting</a:t>
            </a:r>
          </a:p>
          <a:p>
            <a:pPr lvl="1"/>
            <a:r>
              <a:rPr lang="en-US" sz="2400" dirty="0">
                <a:latin typeface="+mj-lt"/>
                <a:cs typeface="Times New Roman" panose="02020603050405020304" pitchFamily="18" charset="0"/>
              </a:rPr>
              <a:t>Statistics</a:t>
            </a:r>
          </a:p>
          <a:p>
            <a:r>
              <a:rPr lang="en-US" sz="2400" b="1" dirty="0">
                <a:solidFill>
                  <a:schemeClr val="bg2">
                    <a:lumMod val="50000"/>
                  </a:schemeClr>
                </a:solidFill>
                <a:latin typeface="+mj-lt"/>
                <a:cs typeface="Times New Roman" panose="02020603050405020304" pitchFamily="18" charset="0"/>
              </a:rPr>
              <a:t>Single Cell RNA-</a:t>
            </a:r>
            <a:r>
              <a:rPr lang="en-US" sz="2400" b="1" dirty="0" err="1">
                <a:solidFill>
                  <a:schemeClr val="bg2">
                    <a:lumMod val="50000"/>
                  </a:schemeClr>
                </a:solidFill>
                <a:latin typeface="+mj-lt"/>
                <a:cs typeface="Times New Roman" panose="02020603050405020304" pitchFamily="18" charset="0"/>
              </a:rPr>
              <a:t>Seq</a:t>
            </a:r>
            <a:r>
              <a:rPr lang="en-US" sz="2400" b="1"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latin typeface="+mj-lt"/>
                <a:cs typeface="Times New Roman" panose="02020603050405020304" pitchFamily="18" charset="0"/>
              </a:rPr>
              <a:t>Sequencing</a:t>
            </a:r>
          </a:p>
          <a:p>
            <a:pPr lvl="1"/>
            <a:r>
              <a:rPr lang="en-US" sz="2000" dirty="0">
                <a:solidFill>
                  <a:schemeClr val="bg2">
                    <a:lumMod val="50000"/>
                  </a:schemeClr>
                </a:solidFill>
                <a:latin typeface="+mj-lt"/>
                <a:cs typeface="Times New Roman" panose="02020603050405020304" pitchFamily="18" charset="0"/>
              </a:rPr>
              <a:t>UMI counting &amp; statistics</a:t>
            </a:r>
          </a:p>
          <a:p>
            <a:r>
              <a:rPr lang="en-US" sz="2400" b="1" dirty="0">
                <a:solidFill>
                  <a:schemeClr val="bg2">
                    <a:lumMod val="50000"/>
                  </a:schemeClr>
                </a:solidFill>
                <a:latin typeface="+mj-lt"/>
                <a:cs typeface="Times New Roman" panose="02020603050405020304" pitchFamily="18" charset="0"/>
              </a:rPr>
              <a:t>Where to find help</a:t>
            </a:r>
          </a:p>
        </p:txBody>
      </p:sp>
    </p:spTree>
    <p:extLst>
      <p:ext uri="{BB962C8B-B14F-4D97-AF65-F5344CB8AC3E}">
        <p14:creationId xmlns:p14="http://schemas.microsoft.com/office/powerpoint/2010/main" val="1966902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800" y="1467633"/>
            <a:ext cx="8712200" cy="3293209"/>
          </a:xfrm>
          <a:prstGeom prst="rect">
            <a:avLst/>
          </a:prstGeom>
          <a:noFill/>
        </p:spPr>
        <p:txBody>
          <a:bodyPr>
            <a:spAutoFit/>
          </a:bodyPr>
          <a:lstStyle/>
          <a:p>
            <a:pPr>
              <a:spcBef>
                <a:spcPts val="600"/>
              </a:spcBef>
              <a:spcAft>
                <a:spcPts val="600"/>
              </a:spcAft>
              <a:defRPr/>
            </a:pPr>
            <a:r>
              <a:rPr lang="en-US" sz="2400" dirty="0">
                <a:solidFill>
                  <a:srgbClr val="00B0F0"/>
                </a:solidFill>
                <a:latin typeface="Arial"/>
                <a:ea typeface="ＭＳ Ｐゴシック" charset="0"/>
                <a:cs typeface="ＭＳ Ｐゴシック" charset="0"/>
              </a:rPr>
              <a:t>1. </a:t>
            </a:r>
            <a:r>
              <a:rPr lang="en-US" sz="2400" dirty="0">
                <a:latin typeface="Arial"/>
                <a:ea typeface="ＭＳ Ｐゴシック" charset="0"/>
                <a:cs typeface="ＭＳ Ｐゴシック" charset="0"/>
              </a:rPr>
              <a:t>Download data</a:t>
            </a:r>
          </a:p>
          <a:p>
            <a:pPr>
              <a:spcBef>
                <a:spcPts val="600"/>
              </a:spcBef>
              <a:spcAft>
                <a:spcPts val="600"/>
              </a:spcAft>
              <a:defRPr/>
            </a:pPr>
            <a:r>
              <a:rPr lang="en-US" sz="2400" dirty="0">
                <a:solidFill>
                  <a:srgbClr val="00B0F0"/>
                </a:solidFill>
                <a:latin typeface="Arial"/>
                <a:ea typeface="ＭＳ Ｐゴシック" charset="0"/>
                <a:cs typeface="ＭＳ Ｐゴシック" charset="0"/>
              </a:rPr>
              <a:t>2. </a:t>
            </a:r>
            <a:r>
              <a:rPr lang="en-US" sz="2400" dirty="0">
                <a:solidFill>
                  <a:prstClr val="black"/>
                </a:solidFill>
                <a:latin typeface="Arial"/>
                <a:ea typeface="ＭＳ Ｐゴシック" charset="0"/>
                <a:cs typeface="ＭＳ Ｐゴシック" charset="0"/>
              </a:rPr>
              <a:t>Quality control steps</a:t>
            </a:r>
          </a:p>
          <a:p>
            <a:pPr>
              <a:spcBef>
                <a:spcPts val="600"/>
              </a:spcBef>
              <a:spcAft>
                <a:spcPts val="600"/>
              </a:spcAft>
              <a:defRPr/>
            </a:pPr>
            <a:r>
              <a:rPr lang="en-US" sz="2400" dirty="0">
                <a:solidFill>
                  <a:srgbClr val="00B0F0"/>
                </a:solidFill>
                <a:latin typeface="Arial"/>
                <a:ea typeface="ＭＳ Ｐゴシック" charset="0"/>
                <a:cs typeface="ＭＳ Ｐゴシック" charset="0"/>
              </a:rPr>
              <a:t>2. </a:t>
            </a:r>
            <a:r>
              <a:rPr lang="en-US" sz="2400" dirty="0">
                <a:solidFill>
                  <a:prstClr val="black"/>
                </a:solidFill>
                <a:latin typeface="Arial"/>
                <a:ea typeface="ＭＳ Ｐゴシック" charset="0"/>
                <a:cs typeface="ＭＳ Ｐゴシック" charset="0"/>
              </a:rPr>
              <a:t>Align reads to a reference genome with splice aware software (unless bacterial)</a:t>
            </a:r>
          </a:p>
          <a:p>
            <a:pPr>
              <a:spcBef>
                <a:spcPts val="600"/>
              </a:spcBef>
              <a:spcAft>
                <a:spcPts val="600"/>
              </a:spcAft>
              <a:defRPr/>
            </a:pPr>
            <a:r>
              <a:rPr lang="en-US" sz="2400" dirty="0">
                <a:solidFill>
                  <a:srgbClr val="00B0F0"/>
                </a:solidFill>
                <a:latin typeface="Arial"/>
                <a:ea typeface="ＭＳ Ｐゴシック" charset="0"/>
                <a:cs typeface="ＭＳ Ｐゴシック" charset="0"/>
              </a:rPr>
              <a:t>3a. </a:t>
            </a:r>
            <a:r>
              <a:rPr lang="en-US" sz="2400" dirty="0">
                <a:solidFill>
                  <a:prstClr val="black"/>
                </a:solidFill>
                <a:latin typeface="Arial"/>
                <a:ea typeface="ＭＳ Ｐゴシック" charset="0"/>
                <a:cs typeface="ＭＳ Ｐゴシック" charset="0"/>
              </a:rPr>
              <a:t>Use a gene counting software to obtain the number of read counts per known gene.</a:t>
            </a:r>
          </a:p>
          <a:p>
            <a:pPr>
              <a:spcBef>
                <a:spcPts val="600"/>
              </a:spcBef>
              <a:spcAft>
                <a:spcPts val="600"/>
              </a:spcAft>
              <a:defRPr/>
            </a:pPr>
            <a:r>
              <a:rPr lang="en-US" sz="2400" dirty="0">
                <a:solidFill>
                  <a:srgbClr val="00B0F0"/>
                </a:solidFill>
                <a:latin typeface="Arial"/>
                <a:ea typeface="ＭＳ Ｐゴシック" charset="0"/>
                <a:cs typeface="ＭＳ Ｐゴシック" charset="0"/>
              </a:rPr>
              <a:t>3b. </a:t>
            </a:r>
            <a:r>
              <a:rPr lang="en-US" sz="2400" dirty="0">
                <a:solidFill>
                  <a:prstClr val="black"/>
                </a:solidFill>
                <a:latin typeface="Arial"/>
                <a:ea typeface="ＭＳ Ｐゴシック" charset="0"/>
                <a:cs typeface="ＭＳ Ｐゴシック" charset="0"/>
              </a:rPr>
              <a:t>Alternatively, use a transcript counting software like Salmon</a:t>
            </a:r>
          </a:p>
        </p:txBody>
      </p:sp>
      <p:sp>
        <p:nvSpPr>
          <p:cNvPr id="4" name="Title 1">
            <a:extLst>
              <a:ext uri="{FF2B5EF4-FFF2-40B4-BE49-F238E27FC236}">
                <a16:creationId xmlns:a16="http://schemas.microsoft.com/office/drawing/2014/main" id="{A2384283-C203-4240-8813-83018BD0EB3D}"/>
              </a:ext>
            </a:extLst>
          </p:cNvPr>
          <p:cNvSpPr txBox="1">
            <a:spLocks/>
          </p:cNvSpPr>
          <p:nvPr/>
        </p:nvSpPr>
        <p:spPr bwMode="auto">
          <a:xfrm>
            <a:off x="363537" y="387350"/>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Gene Counting Steps</a:t>
            </a:r>
          </a:p>
        </p:txBody>
      </p:sp>
    </p:spTree>
    <p:extLst>
      <p:ext uri="{BB962C8B-B14F-4D97-AF65-F5344CB8AC3E}">
        <p14:creationId xmlns:p14="http://schemas.microsoft.com/office/powerpoint/2010/main" val="18961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 descr="Screen Shot 2013-06-23 at 5.54.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720" y="1481584"/>
            <a:ext cx="716915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18958" y="1481584"/>
            <a:ext cx="2347912" cy="45021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Rectangle 3"/>
          <p:cNvSpPr/>
          <p:nvPr/>
        </p:nvSpPr>
        <p:spPr>
          <a:xfrm>
            <a:off x="3188495" y="1481584"/>
            <a:ext cx="4795838" cy="45021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7940" name="Title 1"/>
          <p:cNvSpPr txBox="1">
            <a:spLocks/>
          </p:cNvSpPr>
          <p:nvPr/>
        </p:nvSpPr>
        <p:spPr bwMode="auto">
          <a:xfrm>
            <a:off x="397824" y="213757"/>
            <a:ext cx="8229600" cy="10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Differential Gene Expression Workflows</a:t>
            </a:r>
          </a:p>
        </p:txBody>
      </p:sp>
      <p:sp>
        <p:nvSpPr>
          <p:cNvPr id="6" name="TextBox 5">
            <a:extLst>
              <a:ext uri="{FF2B5EF4-FFF2-40B4-BE49-F238E27FC236}">
                <a16:creationId xmlns:a16="http://schemas.microsoft.com/office/drawing/2014/main" id="{6C28D8B4-6F06-1647-9201-95D8BFEBA81D}"/>
              </a:ext>
            </a:extLst>
          </p:cNvPr>
          <p:cNvSpPr txBox="1"/>
          <p:nvPr/>
        </p:nvSpPr>
        <p:spPr>
          <a:xfrm>
            <a:off x="944998" y="6236117"/>
            <a:ext cx="4298867" cy="338554"/>
          </a:xfrm>
          <a:prstGeom prst="rect">
            <a:avLst/>
          </a:prstGeom>
          <a:noFill/>
        </p:spPr>
        <p:txBody>
          <a:bodyPr wrap="square" rtlCol="0">
            <a:spAutoFit/>
          </a:bodyPr>
          <a:lstStyle/>
          <a:p>
            <a:r>
              <a:rPr lang="en-US" sz="1600" i="1" dirty="0"/>
              <a:t>Slide courtesy of Radhika </a:t>
            </a:r>
            <a:r>
              <a:rPr lang="en-US" sz="1600" i="1" dirty="0" err="1"/>
              <a:t>Khetani</a:t>
            </a:r>
            <a:endParaRPr lang="en-US" sz="1600" i="1" dirty="0"/>
          </a:p>
        </p:txBody>
      </p:sp>
    </p:spTree>
    <p:extLst>
      <p:ext uri="{BB962C8B-B14F-4D97-AF65-F5344CB8AC3E}">
        <p14:creationId xmlns:p14="http://schemas.microsoft.com/office/powerpoint/2010/main" val="348097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descr="Screen Shot 2013-06-23 at 5.54.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0640" y="1412438"/>
            <a:ext cx="716915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51878" y="1412438"/>
            <a:ext cx="2347912" cy="45021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Title 1">
            <a:extLst>
              <a:ext uri="{FF2B5EF4-FFF2-40B4-BE49-F238E27FC236}">
                <a16:creationId xmlns:a16="http://schemas.microsoft.com/office/drawing/2014/main" id="{386BB323-EB2D-5B49-8D3A-C39BDA3134A3}"/>
              </a:ext>
            </a:extLst>
          </p:cNvPr>
          <p:cNvSpPr txBox="1">
            <a:spLocks/>
          </p:cNvSpPr>
          <p:nvPr/>
        </p:nvSpPr>
        <p:spPr bwMode="auto">
          <a:xfrm>
            <a:off x="397824" y="213757"/>
            <a:ext cx="8229600" cy="10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Differential Gene Expression Workflows</a:t>
            </a:r>
          </a:p>
        </p:txBody>
      </p:sp>
      <p:sp>
        <p:nvSpPr>
          <p:cNvPr id="5" name="TextBox 4">
            <a:extLst>
              <a:ext uri="{FF2B5EF4-FFF2-40B4-BE49-F238E27FC236}">
                <a16:creationId xmlns:a16="http://schemas.microsoft.com/office/drawing/2014/main" id="{47A4FEA5-7EC3-3743-9B0B-EB3DD090C7C4}"/>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Radhika </a:t>
            </a:r>
            <a:r>
              <a:rPr lang="en-US" sz="1600" i="1" dirty="0" err="1"/>
              <a:t>Khetani</a:t>
            </a:r>
            <a:endParaRPr lang="en-US" sz="1600" i="1" dirty="0"/>
          </a:p>
        </p:txBody>
      </p:sp>
    </p:spTree>
    <p:extLst>
      <p:ext uri="{BB962C8B-B14F-4D97-AF65-F5344CB8AC3E}">
        <p14:creationId xmlns:p14="http://schemas.microsoft.com/office/powerpoint/2010/main" val="4253103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Screen Shot 2013-06-23 at 5.54.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065" y="1400562"/>
            <a:ext cx="716915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82CF42A7-DE6C-D24E-878C-05EBD83CEC3C}"/>
              </a:ext>
            </a:extLst>
          </p:cNvPr>
          <p:cNvSpPr txBox="1">
            <a:spLocks/>
          </p:cNvSpPr>
          <p:nvPr/>
        </p:nvSpPr>
        <p:spPr bwMode="auto">
          <a:xfrm>
            <a:off x="397824" y="213757"/>
            <a:ext cx="8229600" cy="10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Differential Gene Expression Workflows</a:t>
            </a:r>
          </a:p>
        </p:txBody>
      </p:sp>
      <p:sp>
        <p:nvSpPr>
          <p:cNvPr id="4" name="TextBox 3">
            <a:extLst>
              <a:ext uri="{FF2B5EF4-FFF2-40B4-BE49-F238E27FC236}">
                <a16:creationId xmlns:a16="http://schemas.microsoft.com/office/drawing/2014/main" id="{7128A3A3-0946-0340-93A3-8868A33C137E}"/>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Radhika </a:t>
            </a:r>
            <a:r>
              <a:rPr lang="en-US" sz="1600" i="1" dirty="0" err="1"/>
              <a:t>Khetani</a:t>
            </a:r>
            <a:endParaRPr lang="en-US" sz="1600" i="1" dirty="0"/>
          </a:p>
        </p:txBody>
      </p:sp>
    </p:spTree>
    <p:extLst>
      <p:ext uri="{BB962C8B-B14F-4D97-AF65-F5344CB8AC3E}">
        <p14:creationId xmlns:p14="http://schemas.microsoft.com/office/powerpoint/2010/main" val="2685027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4870" y="4634948"/>
            <a:ext cx="2319130" cy="155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3"/>
          <p:cNvSpPr txBox="1">
            <a:spLocks noChangeArrowheads="1"/>
          </p:cNvSpPr>
          <p:nvPr/>
        </p:nvSpPr>
        <p:spPr bwMode="auto">
          <a:xfrm>
            <a:off x="9525" y="1544782"/>
            <a:ext cx="8677275"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914400" indent="-457200" eaLnBrk="0" hangingPunct="0">
              <a:defRPr sz="2400">
                <a:solidFill>
                  <a:schemeClr val="tx1"/>
                </a:solidFill>
                <a:latin typeface="Calibri" panose="020F0502020204030204" pitchFamily="34" charset="0"/>
                <a:ea typeface="MS PGothic" panose="020B0600070205080204" pitchFamily="34" charset="-128"/>
              </a:defRPr>
            </a:lvl2pPr>
            <a:lvl3pPr marL="1371600" indent="-457200" eaLnBrk="0" hangingPunct="0">
              <a:defRPr sz="2400">
                <a:solidFill>
                  <a:schemeClr val="tx1"/>
                </a:solidFill>
                <a:latin typeface="Calibri" panose="020F0502020204030204" pitchFamily="34" charset="0"/>
                <a:ea typeface="MS PGothic" panose="020B0600070205080204" pitchFamily="34" charset="-128"/>
              </a:defRPr>
            </a:lvl3pPr>
            <a:lvl4pPr marL="1828800" indent="-4572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114300" eaLnBrk="1" hangingPunct="1">
              <a:spcBef>
                <a:spcPts val="600"/>
              </a:spcBef>
              <a:spcAft>
                <a:spcPts val="600"/>
              </a:spcAft>
            </a:pPr>
            <a:r>
              <a:rPr lang="en-US" altLang="en-US" dirty="0">
                <a:solidFill>
                  <a:srgbClr val="000000"/>
                </a:solidFill>
                <a:latin typeface="Arial" panose="020B0604020202020204" pitchFamily="34" charset="0"/>
              </a:rPr>
              <a:t>It depends on the center, but common methods include:</a:t>
            </a:r>
          </a:p>
          <a:p>
            <a:pPr lvl="1" eaLnBrk="1" hangingPunct="1">
              <a:spcBef>
                <a:spcPts val="600"/>
              </a:spcBef>
              <a:spcAft>
                <a:spcPts val="600"/>
              </a:spcAft>
              <a:buFont typeface="+mj-lt"/>
              <a:buAutoNum type="arabicPeriod"/>
            </a:pPr>
            <a:r>
              <a:rPr lang="en-US" altLang="en-US" dirty="0">
                <a:solidFill>
                  <a:srgbClr val="000000"/>
                </a:solidFill>
                <a:latin typeface="Arial" panose="020B0604020202020204" pitchFamily="34" charset="0"/>
                <a:hlinkClick r:id="rId4"/>
              </a:rPr>
              <a:t>Globus</a:t>
            </a:r>
            <a:r>
              <a:rPr lang="en-US" altLang="en-US" dirty="0">
                <a:solidFill>
                  <a:srgbClr val="000000"/>
                </a:solidFill>
                <a:latin typeface="Arial" panose="020B0604020202020204" pitchFamily="34" charset="0"/>
              </a:rPr>
              <a:t> which allows you to transfer from one endpoint to another using their webpage</a:t>
            </a:r>
          </a:p>
          <a:p>
            <a:pPr lvl="1" eaLnBrk="1" hangingPunct="1">
              <a:spcBef>
                <a:spcPts val="600"/>
              </a:spcBef>
              <a:spcAft>
                <a:spcPts val="600"/>
              </a:spcAft>
              <a:buFont typeface="+mj-lt"/>
              <a:buAutoNum type="arabicPeriod"/>
            </a:pPr>
            <a:r>
              <a:rPr lang="en-US" altLang="en-US" dirty="0">
                <a:solidFill>
                  <a:srgbClr val="000000"/>
                </a:solidFill>
                <a:latin typeface="Arial" panose="020B0604020202020204" pitchFamily="34" charset="0"/>
              </a:rPr>
              <a:t>Download data to a computer and upload to destination using an SFTP client</a:t>
            </a:r>
          </a:p>
          <a:p>
            <a:pPr lvl="3" eaLnBrk="1" hangingPunct="1">
              <a:spcBef>
                <a:spcPts val="600"/>
              </a:spcBef>
              <a:spcAft>
                <a:spcPts val="600"/>
              </a:spcAft>
              <a:buFont typeface="Wingdings" panose="05000000000000000000" pitchFamily="2" charset="2"/>
              <a:buChar char="²"/>
            </a:pPr>
            <a:r>
              <a:rPr lang="en-US" altLang="en-US" dirty="0">
                <a:solidFill>
                  <a:srgbClr val="000000"/>
                </a:solidFill>
                <a:latin typeface="Arial" panose="020B0604020202020204" pitchFamily="34" charset="0"/>
                <a:hlinkClick r:id="rId5"/>
              </a:rPr>
              <a:t>Cyberduck</a:t>
            </a: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hlinkClick r:id="rId6"/>
              </a:rPr>
              <a:t>WinSCP</a:t>
            </a:r>
            <a:r>
              <a:rPr lang="en-US" altLang="en-US" dirty="0">
                <a:solidFill>
                  <a:srgbClr val="000000"/>
                </a:solidFill>
                <a:latin typeface="Arial" panose="020B0604020202020204" pitchFamily="34" charset="0"/>
              </a:rPr>
              <a:t>…</a:t>
            </a:r>
          </a:p>
          <a:p>
            <a:pPr lvl="1" eaLnBrk="1" hangingPunct="1">
              <a:spcBef>
                <a:spcPts val="600"/>
              </a:spcBef>
              <a:spcAft>
                <a:spcPts val="600"/>
              </a:spcAft>
              <a:buFont typeface="Arial" panose="020B0604020202020204" pitchFamily="34" charset="0"/>
              <a:buAutoNum type="arabicPeriod"/>
            </a:pPr>
            <a:r>
              <a:rPr lang="en-US" altLang="en-US" dirty="0">
                <a:solidFill>
                  <a:srgbClr val="000000"/>
                </a:solidFill>
                <a:latin typeface="Arial" panose="020B0604020202020204" pitchFamily="34" charset="0"/>
              </a:rPr>
              <a:t> Utilize </a:t>
            </a:r>
            <a:r>
              <a:rPr lang="en-US" altLang="en-US" dirty="0" err="1">
                <a:solidFill>
                  <a:srgbClr val="000000"/>
                </a:solidFill>
                <a:latin typeface="Arial" panose="020B0604020202020204" pitchFamily="34" charset="0"/>
              </a:rPr>
              <a:t>linux</a:t>
            </a:r>
            <a:r>
              <a:rPr lang="en-US" altLang="en-US" dirty="0">
                <a:solidFill>
                  <a:srgbClr val="000000"/>
                </a:solidFill>
                <a:latin typeface="Arial" panose="020B0604020202020204" pitchFamily="34" charset="0"/>
              </a:rPr>
              <a:t> commands such as to perform the same steps</a:t>
            </a:r>
          </a:p>
          <a:p>
            <a:pPr lvl="2" eaLnBrk="1" hangingPunct="1">
              <a:spcBef>
                <a:spcPts val="600"/>
              </a:spcBef>
              <a:spcAft>
                <a:spcPts val="600"/>
              </a:spcAft>
              <a:buFont typeface="Wingdings" panose="05000000000000000000" pitchFamily="2" charset="2"/>
              <a:buChar char="²"/>
            </a:pP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scp</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rsync</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wget</a:t>
            </a:r>
            <a:r>
              <a:rPr lang="en-US" altLang="en-US" dirty="0">
                <a:solidFill>
                  <a:srgbClr val="000000"/>
                </a:solidFill>
                <a:latin typeface="Arial" panose="020B0604020202020204" pitchFamily="34" charset="0"/>
              </a:rPr>
              <a:t>, curl …</a:t>
            </a:r>
          </a:p>
        </p:txBody>
      </p:sp>
      <p:sp>
        <p:nvSpPr>
          <p:cNvPr id="5" name="Title 1">
            <a:extLst>
              <a:ext uri="{FF2B5EF4-FFF2-40B4-BE49-F238E27FC236}">
                <a16:creationId xmlns:a16="http://schemas.microsoft.com/office/drawing/2014/main" id="{702ECC24-AC1B-974C-94D4-881C59976735}"/>
              </a:ext>
            </a:extLst>
          </p:cNvPr>
          <p:cNvSpPr>
            <a:spLocks noGrp="1"/>
          </p:cNvSpPr>
          <p:nvPr>
            <p:ph type="title" idx="4294967295"/>
          </p:nvPr>
        </p:nvSpPr>
        <p:spPr>
          <a:xfrm>
            <a:off x="347240" y="239914"/>
            <a:ext cx="8229600" cy="1143000"/>
          </a:xfrm>
        </p:spPr>
        <p:txBody>
          <a:bodyPr/>
          <a:lstStyle/>
          <a:p>
            <a:pPr eaLnBrk="1" hangingPunct="1"/>
            <a:r>
              <a:rPr lang="en-US" altLang="en-US" sz="3200" dirty="0">
                <a:latin typeface="Georgia" panose="02040502050405020303" pitchFamily="18" charset="0"/>
              </a:rPr>
              <a:t>1. Download sequence data</a:t>
            </a:r>
            <a:endParaRPr lang="en-US" altLang="en-US" sz="3200" b="1" dirty="0">
              <a:latin typeface="Georgia" panose="02040502050405020303" pitchFamily="18" charset="0"/>
            </a:endParaRPr>
          </a:p>
        </p:txBody>
      </p:sp>
    </p:spTree>
    <p:extLst>
      <p:ext uri="{BB962C8B-B14F-4D97-AF65-F5344CB8AC3E}">
        <p14:creationId xmlns:p14="http://schemas.microsoft.com/office/powerpoint/2010/main" val="1898108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p:cNvSpPr txBox="1">
            <a:spLocks noChangeArrowheads="1"/>
          </p:cNvSpPr>
          <p:nvPr/>
        </p:nvSpPr>
        <p:spPr bwMode="auto">
          <a:xfrm>
            <a:off x="93694" y="1959827"/>
            <a:ext cx="8932862" cy="280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3200">
                <a:solidFill>
                  <a:schemeClr val="tx1"/>
                </a:solidFill>
                <a:latin typeface="Arial" charset="0"/>
                <a:ea typeface="ＭＳ Ｐゴシック" charset="0"/>
                <a:cs typeface="ＭＳ Ｐゴシック" charset="0"/>
              </a:defRPr>
            </a:lvl1pPr>
            <a:lvl2pPr marL="742950" indent="-285750" defTabSz="457200" eaLnBrk="0" hangingPunct="0">
              <a:defRPr sz="3200">
                <a:solidFill>
                  <a:schemeClr val="tx1"/>
                </a:solidFill>
                <a:latin typeface="Arial" charset="0"/>
                <a:ea typeface="ＭＳ Ｐゴシック" charset="0"/>
              </a:defRPr>
            </a:lvl2pPr>
            <a:lvl3pPr marL="1200150" indent="-285750" defTabSz="457200" eaLnBrk="0" hangingPunct="0">
              <a:defRPr sz="3200">
                <a:solidFill>
                  <a:schemeClr val="tx1"/>
                </a:solidFill>
                <a:latin typeface="Arial" charset="0"/>
                <a:ea typeface="ＭＳ Ｐゴシック" charset="0"/>
              </a:defRPr>
            </a:lvl3pPr>
            <a:lvl4pPr marL="1600200" indent="-228600" defTabSz="457200" eaLnBrk="0" hangingPunct="0">
              <a:defRPr sz="3200">
                <a:solidFill>
                  <a:schemeClr val="tx1"/>
                </a:solidFill>
                <a:latin typeface="Arial" charset="0"/>
                <a:ea typeface="ＭＳ Ｐゴシック" charset="0"/>
              </a:defRPr>
            </a:lvl4pPr>
            <a:lvl5pPr marL="2057400" indent="-228600" defTabSz="4572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ts val="600"/>
              </a:spcBef>
              <a:spcAft>
                <a:spcPts val="600"/>
              </a:spcAft>
            </a:pPr>
            <a:r>
              <a:rPr lang="en-US" sz="2400" dirty="0">
                <a:solidFill>
                  <a:srgbClr val="000000"/>
                </a:solidFill>
              </a:rPr>
              <a:t>Software called </a:t>
            </a:r>
            <a:r>
              <a:rPr lang="en-US" sz="2400" b="1" dirty="0">
                <a:solidFill>
                  <a:srgbClr val="000000"/>
                </a:solidFill>
              </a:rPr>
              <a:t>FASTQC</a:t>
            </a:r>
            <a:r>
              <a:rPr lang="en-US" sz="2400" dirty="0">
                <a:solidFill>
                  <a:srgbClr val="000000"/>
                </a:solidFill>
              </a:rPr>
              <a:t> </a:t>
            </a:r>
          </a:p>
          <a:p>
            <a:pPr marL="1085850" lvl="1" indent="-342900" eaLnBrk="1" hangingPunct="1">
              <a:spcBef>
                <a:spcPts val="600"/>
              </a:spcBef>
              <a:spcAft>
                <a:spcPts val="600"/>
              </a:spcAft>
              <a:buFont typeface="Arial"/>
              <a:buChar char="•"/>
            </a:pPr>
            <a:r>
              <a:rPr lang="en-US" sz="2400" dirty="0">
                <a:solidFill>
                  <a:srgbClr val="000000"/>
                </a:solidFill>
              </a:rPr>
              <a:t>Name is a play on FASTQ format and QC (Quality Control)</a:t>
            </a:r>
          </a:p>
          <a:p>
            <a:pPr marL="1085850" lvl="1" indent="-342900" eaLnBrk="1" hangingPunct="1">
              <a:spcBef>
                <a:spcPts val="600"/>
              </a:spcBef>
              <a:spcAft>
                <a:spcPts val="600"/>
              </a:spcAft>
              <a:buFont typeface="Arial"/>
              <a:buChar char="•"/>
            </a:pPr>
            <a:r>
              <a:rPr lang="en-US" sz="2400" dirty="0">
                <a:solidFill>
                  <a:srgbClr val="000000"/>
                </a:solidFill>
              </a:rPr>
              <a:t>Checks quality by several metrics, and creates a visual report</a:t>
            </a:r>
          </a:p>
          <a:p>
            <a:pPr marL="1085850" lvl="1" indent="-342900" eaLnBrk="1" hangingPunct="1">
              <a:lnSpc>
                <a:spcPct val="120000"/>
              </a:lnSpc>
              <a:spcBef>
                <a:spcPts val="600"/>
              </a:spcBef>
              <a:spcAft>
                <a:spcPts val="600"/>
              </a:spcAft>
              <a:buFont typeface="Arial"/>
              <a:buChar char="•"/>
            </a:pPr>
            <a:endParaRPr lang="en-US" sz="2400" dirty="0">
              <a:solidFill>
                <a:srgbClr val="000000"/>
              </a:solidFill>
            </a:endParaRPr>
          </a:p>
        </p:txBody>
      </p:sp>
      <p:sp>
        <p:nvSpPr>
          <p:cNvPr id="192514" name="Title 1"/>
          <p:cNvSpPr txBox="1">
            <a:spLocks/>
          </p:cNvSpPr>
          <p:nvPr/>
        </p:nvSpPr>
        <p:spPr bwMode="auto">
          <a:xfrm>
            <a:off x="445325" y="304223"/>
            <a:ext cx="8229600" cy="1028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charset="0"/>
                <a:ea typeface="ＭＳ Ｐゴシック" charset="0"/>
                <a:cs typeface="ＭＳ Ｐゴシック" charset="0"/>
              </a:defRPr>
            </a:lvl1pPr>
            <a:lvl2pPr marL="742950" indent="-285750" defTabSz="457200" eaLnBrk="0" hangingPunct="0">
              <a:defRPr sz="3200">
                <a:solidFill>
                  <a:schemeClr val="tx1"/>
                </a:solidFill>
                <a:latin typeface="Arial" charset="0"/>
                <a:ea typeface="ＭＳ Ｐゴシック" charset="0"/>
              </a:defRPr>
            </a:lvl2pPr>
            <a:lvl3pPr marL="1143000" indent="-228600" defTabSz="457200" eaLnBrk="0" hangingPunct="0">
              <a:defRPr sz="3200">
                <a:solidFill>
                  <a:schemeClr val="tx1"/>
                </a:solidFill>
                <a:latin typeface="Arial" charset="0"/>
                <a:ea typeface="ＭＳ Ｐゴシック" charset="0"/>
              </a:defRPr>
            </a:lvl3pPr>
            <a:lvl4pPr marL="1600200" indent="-228600" defTabSz="457200" eaLnBrk="0" hangingPunct="0">
              <a:defRPr sz="3200">
                <a:solidFill>
                  <a:schemeClr val="tx1"/>
                </a:solidFill>
                <a:latin typeface="Arial" charset="0"/>
                <a:ea typeface="ＭＳ Ｐゴシック" charset="0"/>
              </a:defRPr>
            </a:lvl4pPr>
            <a:lvl5pPr marL="2057400" indent="-228600" defTabSz="4572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r>
              <a:rPr lang="en-US" dirty="0">
                <a:solidFill>
                  <a:schemeClr val="tx2"/>
                </a:solidFill>
                <a:latin typeface="Georgia" panose="02040502050405020303" pitchFamily="18" charset="0"/>
                <a:cs typeface="Arial" charset="0"/>
              </a:rPr>
              <a:t>2. So how can we check the quality of our raw sequences?</a:t>
            </a:r>
          </a:p>
        </p:txBody>
      </p:sp>
    </p:spTree>
    <p:extLst>
      <p:ext uri="{BB962C8B-B14F-4D97-AF65-F5344CB8AC3E}">
        <p14:creationId xmlns:p14="http://schemas.microsoft.com/office/powerpoint/2010/main" val="3403548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2909C0D3-D81D-BA4F-B5B1-C2BA83CC9BA4}"/>
              </a:ext>
            </a:extLst>
          </p:cNvPr>
          <p:cNvSpPr txBox="1">
            <a:spLocks/>
          </p:cNvSpPr>
          <p:nvPr/>
        </p:nvSpPr>
        <p:spPr bwMode="auto">
          <a:xfrm>
            <a:off x="531356" y="315271"/>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30000"/>
              </a:lnSpc>
            </a:pPr>
            <a:r>
              <a:rPr lang="en-US" altLang="en-US" dirty="0">
                <a:solidFill>
                  <a:schemeClr val="tx2"/>
                </a:solidFill>
                <a:latin typeface="Georgia" panose="02040502050405020303" pitchFamily="18" charset="0"/>
                <a:cs typeface="Arial" panose="020B0604020202020204" pitchFamily="34" charset="0"/>
              </a:rPr>
              <a:t>FASTQC: Quality Scores</a:t>
            </a:r>
          </a:p>
        </p:txBody>
      </p:sp>
      <p:pic>
        <p:nvPicPr>
          <p:cNvPr id="11267" name="Picture 1">
            <a:extLst>
              <a:ext uri="{FF2B5EF4-FFF2-40B4-BE49-F238E27FC236}">
                <a16:creationId xmlns:a16="http://schemas.microsoft.com/office/drawing/2014/main" id="{ECC1E6F8-D540-AC49-8EF2-3308408669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02" y="1524990"/>
            <a:ext cx="4646156" cy="34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a:extLst>
              <a:ext uri="{FF2B5EF4-FFF2-40B4-BE49-F238E27FC236}">
                <a16:creationId xmlns:a16="http://schemas.microsoft.com/office/drawing/2014/main" id="{C6D68E8A-39AE-104D-9F0B-6B8110E7E4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5297" y="1524990"/>
            <a:ext cx="4638703" cy="347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3">
            <a:extLst>
              <a:ext uri="{FF2B5EF4-FFF2-40B4-BE49-F238E27FC236}">
                <a16:creationId xmlns:a16="http://schemas.microsoft.com/office/drawing/2014/main" id="{D58940C2-100C-4845-8EDA-DC84D343A701}"/>
              </a:ext>
            </a:extLst>
          </p:cNvPr>
          <p:cNvSpPr txBox="1">
            <a:spLocks noChangeArrowheads="1"/>
          </p:cNvSpPr>
          <p:nvPr/>
        </p:nvSpPr>
        <p:spPr bwMode="auto">
          <a:xfrm>
            <a:off x="600047" y="3877665"/>
            <a:ext cx="1783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rPr>
              <a:t>Good quality!</a:t>
            </a:r>
          </a:p>
        </p:txBody>
      </p:sp>
      <p:sp>
        <p:nvSpPr>
          <p:cNvPr id="11270" name="TextBox 89">
            <a:extLst>
              <a:ext uri="{FF2B5EF4-FFF2-40B4-BE49-F238E27FC236}">
                <a16:creationId xmlns:a16="http://schemas.microsoft.com/office/drawing/2014/main" id="{2B2DCA62-97B5-E549-8193-27C19175A613}"/>
              </a:ext>
            </a:extLst>
          </p:cNvPr>
          <p:cNvSpPr txBox="1">
            <a:spLocks noChangeArrowheads="1"/>
          </p:cNvSpPr>
          <p:nvPr/>
        </p:nvSpPr>
        <p:spPr bwMode="auto">
          <a:xfrm>
            <a:off x="4827560" y="3837976"/>
            <a:ext cx="1695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rPr>
              <a:t>Poor quality!</a:t>
            </a:r>
          </a:p>
        </p:txBody>
      </p:sp>
    </p:spTree>
    <p:extLst>
      <p:ext uri="{BB962C8B-B14F-4D97-AF65-F5344CB8AC3E}">
        <p14:creationId xmlns:p14="http://schemas.microsoft.com/office/powerpoint/2010/main" val="193692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B6527767-C71B-CE41-8084-AA7B8012CA42}"/>
              </a:ext>
            </a:extLst>
          </p:cNvPr>
          <p:cNvSpPr txBox="1">
            <a:spLocks noChangeArrowheads="1"/>
          </p:cNvSpPr>
          <p:nvPr/>
        </p:nvSpPr>
        <p:spPr bwMode="auto">
          <a:xfrm>
            <a:off x="211138" y="1561358"/>
            <a:ext cx="8932862" cy="430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200150" indent="-28575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indent="-285750" eaLnBrk="1" hangingPunct="1">
              <a:lnSpc>
                <a:spcPct val="120000"/>
              </a:lnSpc>
              <a:spcBef>
                <a:spcPts val="600"/>
              </a:spcBef>
              <a:spcAft>
                <a:spcPts val="600"/>
              </a:spcAft>
            </a:pPr>
            <a:r>
              <a:rPr lang="en-US" altLang="en-US" sz="2400" b="1" dirty="0"/>
              <a:t>Additional metrics</a:t>
            </a:r>
          </a:p>
          <a:p>
            <a:pPr lvl="1" eaLnBrk="1" hangingPunct="1">
              <a:spcAft>
                <a:spcPts val="600"/>
              </a:spcAft>
              <a:buFont typeface="Arial" panose="020B0604020202020204" pitchFamily="34" charset="0"/>
              <a:buChar char="•"/>
            </a:pPr>
            <a:r>
              <a:rPr lang="en-US" altLang="en-US" sz="2200" dirty="0"/>
              <a:t>Presence of, and abundance of contaminating sequences</a:t>
            </a:r>
          </a:p>
          <a:p>
            <a:pPr lvl="1" eaLnBrk="1" hangingPunct="1">
              <a:spcAft>
                <a:spcPts val="600"/>
              </a:spcAft>
              <a:buFont typeface="Arial" panose="020B0604020202020204" pitchFamily="34" charset="0"/>
              <a:buChar char="•"/>
            </a:pPr>
            <a:r>
              <a:rPr lang="en-US" altLang="en-US" sz="2200" dirty="0"/>
              <a:t>Average read length</a:t>
            </a:r>
          </a:p>
          <a:p>
            <a:pPr lvl="1" eaLnBrk="1" hangingPunct="1">
              <a:spcAft>
                <a:spcPts val="600"/>
              </a:spcAft>
              <a:buFont typeface="Arial" panose="020B0604020202020204" pitchFamily="34" charset="0"/>
              <a:buChar char="•"/>
            </a:pPr>
            <a:r>
              <a:rPr lang="en-US" altLang="en-US" sz="2200" dirty="0"/>
              <a:t>GC content</a:t>
            </a:r>
          </a:p>
          <a:p>
            <a:pPr lvl="1" eaLnBrk="1" hangingPunct="1">
              <a:spcAft>
                <a:spcPts val="600"/>
              </a:spcAft>
              <a:buFont typeface="Arial" panose="020B0604020202020204" pitchFamily="34" charset="0"/>
              <a:buChar char="•"/>
            </a:pPr>
            <a:r>
              <a:rPr lang="en-US" altLang="en-US" sz="2200" dirty="0"/>
              <a:t>And more!</a:t>
            </a:r>
            <a:endParaRPr lang="en-US" altLang="en-US" sz="2000" dirty="0"/>
          </a:p>
          <a:p>
            <a:pPr eaLnBrk="1" hangingPunct="1">
              <a:spcAft>
                <a:spcPts val="600"/>
              </a:spcAft>
            </a:pPr>
            <a:r>
              <a:rPr lang="en-US" altLang="en-US" sz="2400" b="1" dirty="0"/>
              <a:t>Assumes that your data is:</a:t>
            </a:r>
          </a:p>
          <a:p>
            <a:pPr marL="1085850" lvl="1" indent="-342900" eaLnBrk="1" hangingPunct="1">
              <a:spcAft>
                <a:spcPts val="600"/>
              </a:spcAft>
              <a:buFont typeface="Arial" panose="020B0604020202020204" pitchFamily="34" charset="0"/>
              <a:buChar char="•"/>
            </a:pPr>
            <a:r>
              <a:rPr lang="en-US" altLang="en-US" sz="2200" dirty="0"/>
              <a:t>WGS (i.e. evenish sampling of the whole genome)</a:t>
            </a:r>
          </a:p>
          <a:p>
            <a:pPr marL="1085850" lvl="1" indent="-342900" eaLnBrk="1" hangingPunct="1">
              <a:spcAft>
                <a:spcPts val="600"/>
              </a:spcAft>
              <a:buFont typeface="Arial" panose="020B0604020202020204" pitchFamily="34" charset="0"/>
              <a:buChar char="•"/>
            </a:pPr>
            <a:r>
              <a:rPr lang="en-US" altLang="en-US" sz="2200" dirty="0"/>
              <a:t>Derived from DNA</a:t>
            </a:r>
          </a:p>
          <a:p>
            <a:pPr marL="1085850" lvl="1" indent="-342900" eaLnBrk="1" hangingPunct="1">
              <a:spcAft>
                <a:spcPts val="600"/>
              </a:spcAft>
              <a:buFont typeface="Arial" panose="020B0604020202020204" pitchFamily="34" charset="0"/>
              <a:buChar char="•"/>
            </a:pPr>
            <a:r>
              <a:rPr lang="en-US" altLang="en-US" sz="2200" dirty="0"/>
              <a:t>Derived from one species</a:t>
            </a:r>
          </a:p>
          <a:p>
            <a:pPr eaLnBrk="1" hangingPunct="1">
              <a:spcAft>
                <a:spcPts val="600"/>
              </a:spcAft>
            </a:pPr>
            <a:r>
              <a:rPr lang="en-US" altLang="en-US" sz="2200" b="1" dirty="0"/>
              <a:t>So keep this in mind when interpreting results</a:t>
            </a:r>
          </a:p>
        </p:txBody>
      </p:sp>
      <p:sp>
        <p:nvSpPr>
          <p:cNvPr id="179202" name="Title 1">
            <a:extLst>
              <a:ext uri="{FF2B5EF4-FFF2-40B4-BE49-F238E27FC236}">
                <a16:creationId xmlns:a16="http://schemas.microsoft.com/office/drawing/2014/main" id="{21D6DD8B-FB46-F945-B071-CF1144E53658}"/>
              </a:ext>
            </a:extLst>
          </p:cNvPr>
          <p:cNvSpPr txBox="1">
            <a:spLocks/>
          </p:cNvSpPr>
          <p:nvPr/>
        </p:nvSpPr>
        <p:spPr bwMode="auto">
          <a:xfrm>
            <a:off x="448469" y="589231"/>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30000"/>
              </a:lnSpc>
            </a:pPr>
            <a:r>
              <a:rPr lang="en-US" altLang="en-US" dirty="0">
                <a:solidFill>
                  <a:schemeClr val="tx2"/>
                </a:solidFill>
                <a:latin typeface="Georgia" panose="02040502050405020303" pitchFamily="18" charset="0"/>
                <a:cs typeface="Arial" panose="020B0604020202020204" pitchFamily="34" charset="0"/>
              </a:rPr>
              <a:t>FASTQC cont...</a:t>
            </a:r>
          </a:p>
        </p:txBody>
      </p:sp>
    </p:spTree>
    <p:extLst>
      <p:ext uri="{BB962C8B-B14F-4D97-AF65-F5344CB8AC3E}">
        <p14:creationId xmlns:p14="http://schemas.microsoft.com/office/powerpoint/2010/main" val="1667225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latin typeface="+mj-lt"/>
                <a:cs typeface="Times New Roman" panose="02020603050405020304" pitchFamily="18" charset="0"/>
              </a:rPr>
              <a:t>Transcriptomics</a:t>
            </a:r>
          </a:p>
          <a:p>
            <a:r>
              <a:rPr lang="en-US" sz="2400" b="1" dirty="0">
                <a:solidFill>
                  <a:schemeClr val="bg2">
                    <a:lumMod val="50000"/>
                  </a:schemeClr>
                </a:solidFill>
                <a:latin typeface="+mj-lt"/>
                <a:cs typeface="Times New Roman" panose="02020603050405020304" pitchFamily="18" charset="0"/>
              </a:rPr>
              <a:t>Traditional RNA-</a:t>
            </a:r>
            <a:r>
              <a:rPr lang="en-US" sz="2400" b="1" dirty="0" err="1">
                <a:solidFill>
                  <a:schemeClr val="bg2">
                    <a:lumMod val="50000"/>
                  </a:schemeClr>
                </a:solidFill>
                <a:latin typeface="+mj-lt"/>
                <a:cs typeface="Times New Roman" panose="02020603050405020304" pitchFamily="18" charset="0"/>
              </a:rPr>
              <a:t>Seq</a:t>
            </a:r>
            <a:r>
              <a:rPr lang="en-US" sz="2400" b="1"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cs typeface="Times New Roman" panose="02020603050405020304" pitchFamily="18" charset="0"/>
              </a:rPr>
              <a:t>Sequencing &amp; experimental considerations</a:t>
            </a:r>
          </a:p>
          <a:p>
            <a:pPr lvl="1"/>
            <a:r>
              <a:rPr lang="en-US" sz="2000" dirty="0">
                <a:solidFill>
                  <a:schemeClr val="bg2">
                    <a:lumMod val="50000"/>
                  </a:schemeClr>
                </a:solidFill>
                <a:latin typeface="+mj-lt"/>
                <a:cs typeface="Times New Roman" panose="02020603050405020304" pitchFamily="18" charset="0"/>
              </a:rPr>
              <a:t>Gene counting</a:t>
            </a:r>
          </a:p>
          <a:p>
            <a:pPr lvl="1"/>
            <a:r>
              <a:rPr lang="en-US" sz="2000" dirty="0">
                <a:solidFill>
                  <a:schemeClr val="bg2">
                    <a:lumMod val="50000"/>
                  </a:schemeClr>
                </a:solidFill>
                <a:latin typeface="+mj-lt"/>
                <a:cs typeface="Times New Roman" panose="02020603050405020304" pitchFamily="18" charset="0"/>
              </a:rPr>
              <a:t>Statistics</a:t>
            </a:r>
          </a:p>
          <a:p>
            <a:r>
              <a:rPr lang="en-US" sz="2400" b="1" dirty="0">
                <a:solidFill>
                  <a:schemeClr val="bg2">
                    <a:lumMod val="50000"/>
                  </a:schemeClr>
                </a:solidFill>
                <a:latin typeface="+mj-lt"/>
                <a:cs typeface="Times New Roman" panose="02020603050405020304" pitchFamily="18" charset="0"/>
              </a:rPr>
              <a:t>Single Cell RNA-</a:t>
            </a:r>
            <a:r>
              <a:rPr lang="en-US" sz="2400" b="1" dirty="0" err="1">
                <a:solidFill>
                  <a:schemeClr val="bg2">
                    <a:lumMod val="50000"/>
                  </a:schemeClr>
                </a:solidFill>
                <a:latin typeface="+mj-lt"/>
                <a:cs typeface="Times New Roman" panose="02020603050405020304" pitchFamily="18" charset="0"/>
              </a:rPr>
              <a:t>Seq</a:t>
            </a:r>
            <a:r>
              <a:rPr lang="en-US" sz="2400" b="1"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latin typeface="+mj-lt"/>
                <a:cs typeface="Times New Roman" panose="02020603050405020304" pitchFamily="18" charset="0"/>
              </a:rPr>
              <a:t>Sequencing</a:t>
            </a:r>
          </a:p>
          <a:p>
            <a:pPr lvl="1"/>
            <a:r>
              <a:rPr lang="en-US" sz="2000" dirty="0">
                <a:solidFill>
                  <a:schemeClr val="bg2">
                    <a:lumMod val="50000"/>
                  </a:schemeClr>
                </a:solidFill>
                <a:latin typeface="+mj-lt"/>
                <a:cs typeface="Times New Roman" panose="02020603050405020304" pitchFamily="18" charset="0"/>
              </a:rPr>
              <a:t>UMI counting &amp; statistics</a:t>
            </a:r>
          </a:p>
          <a:p>
            <a:r>
              <a:rPr lang="en-US" sz="2400" b="1" dirty="0">
                <a:solidFill>
                  <a:schemeClr val="bg2">
                    <a:lumMod val="50000"/>
                  </a:schemeClr>
                </a:solidFill>
                <a:latin typeface="+mj-lt"/>
                <a:cs typeface="Times New Roman" panose="02020603050405020304" pitchFamily="18" charset="0"/>
              </a:rPr>
              <a:t>Where to find help</a:t>
            </a:r>
          </a:p>
        </p:txBody>
      </p:sp>
    </p:spTree>
    <p:extLst>
      <p:ext uri="{BB962C8B-B14F-4D97-AF65-F5344CB8AC3E}">
        <p14:creationId xmlns:p14="http://schemas.microsoft.com/office/powerpoint/2010/main" val="1350263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EDB0509F-B3CE-2B47-8F74-1FE23090EEA0}"/>
              </a:ext>
            </a:extLst>
          </p:cNvPr>
          <p:cNvSpPr txBox="1">
            <a:spLocks noChangeArrowheads="1"/>
          </p:cNvSpPr>
          <p:nvPr/>
        </p:nvSpPr>
        <p:spPr bwMode="auto">
          <a:xfrm>
            <a:off x="0" y="2070461"/>
            <a:ext cx="9144000" cy="376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marL="800100" lvl="1" indent="-342900" eaLnBrk="1" hangingPunct="1">
              <a:lnSpc>
                <a:spcPct val="120000"/>
              </a:lnSpc>
              <a:spcBef>
                <a:spcPts val="600"/>
              </a:spcBef>
              <a:spcAft>
                <a:spcPts val="600"/>
              </a:spcAft>
              <a:buFont typeface="Arial" panose="020B0604020202020204" pitchFamily="34" charset="0"/>
              <a:buChar char="•"/>
            </a:pPr>
            <a:r>
              <a:rPr lang="en-US" altLang="en-US" sz="2400" dirty="0">
                <a:solidFill>
                  <a:srgbClr val="000000"/>
                </a:solidFill>
              </a:rPr>
              <a:t>Poor quality at the ends can be remedied </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400" dirty="0">
                <a:solidFill>
                  <a:srgbClr val="000000"/>
                </a:solidFill>
              </a:rPr>
              <a:t>Left-over adapter sequences in the reads can be removed</a:t>
            </a:r>
          </a:p>
          <a:p>
            <a:pPr marL="1257300" lvl="2" indent="-342900" eaLnBrk="1" hangingPunct="1">
              <a:lnSpc>
                <a:spcPct val="120000"/>
              </a:lnSpc>
              <a:spcBef>
                <a:spcPts val="600"/>
              </a:spcBef>
              <a:spcAft>
                <a:spcPts val="600"/>
              </a:spcAft>
              <a:buFont typeface="Arial" panose="020B0604020202020204" pitchFamily="34" charset="0"/>
              <a:buChar char="•"/>
            </a:pPr>
            <a:r>
              <a:rPr lang="en-US" altLang="en-US" sz="2400" dirty="0">
                <a:solidFill>
                  <a:srgbClr val="000000"/>
                </a:solidFill>
              </a:rPr>
              <a:t> Always trim adapters as a matter of routine</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400" dirty="0">
                <a:solidFill>
                  <a:srgbClr val="000000"/>
                </a:solidFill>
              </a:rPr>
              <a:t>We need to amend these issues so we get the best possible alignment</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400" dirty="0">
                <a:solidFill>
                  <a:srgbClr val="000000"/>
                </a:solidFill>
              </a:rPr>
              <a:t>After trimming, it is best to rerun the data through </a:t>
            </a:r>
            <a:r>
              <a:rPr lang="en-US" altLang="en-US" sz="2400" dirty="0" err="1">
                <a:solidFill>
                  <a:srgbClr val="000000"/>
                </a:solidFill>
              </a:rPr>
              <a:t>FastQC</a:t>
            </a:r>
            <a:r>
              <a:rPr lang="en-US" altLang="en-US" sz="2400" dirty="0">
                <a:solidFill>
                  <a:srgbClr val="000000"/>
                </a:solidFill>
              </a:rPr>
              <a:t> to check the resulting data</a:t>
            </a:r>
          </a:p>
        </p:txBody>
      </p:sp>
      <p:pic>
        <p:nvPicPr>
          <p:cNvPr id="181251" name="Picture 1" descr="BU005292.png">
            <a:extLst>
              <a:ext uri="{FF2B5EF4-FFF2-40B4-BE49-F238E27FC236}">
                <a16:creationId xmlns:a16="http://schemas.microsoft.com/office/drawing/2014/main" id="{B6B21CB7-133F-644F-AF50-67A467DEA1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562910">
            <a:off x="7034124" y="1131226"/>
            <a:ext cx="1398587"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621F46C-7E8D-484D-A8A5-554FE8738319}"/>
              </a:ext>
            </a:extLst>
          </p:cNvPr>
          <p:cNvSpPr txBox="1">
            <a:spLocks/>
          </p:cNvSpPr>
          <p:nvPr/>
        </p:nvSpPr>
        <p:spPr bwMode="auto">
          <a:xfrm>
            <a:off x="270339" y="589230"/>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30000"/>
              </a:lnSpc>
            </a:pPr>
            <a:r>
              <a:rPr lang="en-US" altLang="en-US" dirty="0">
                <a:solidFill>
                  <a:schemeClr val="tx2"/>
                </a:solidFill>
                <a:latin typeface="Georgia" panose="02040502050405020303" pitchFamily="18" charset="0"/>
                <a:cs typeface="Arial" panose="020B0604020202020204" pitchFamily="34" charset="0"/>
              </a:rPr>
              <a:t>2. What do I do when </a:t>
            </a:r>
            <a:r>
              <a:rPr lang="en-US" altLang="en-US" dirty="0" err="1">
                <a:solidFill>
                  <a:schemeClr val="tx2"/>
                </a:solidFill>
                <a:latin typeface="Georgia" panose="02040502050405020303" pitchFamily="18" charset="0"/>
                <a:cs typeface="Arial" panose="020B0604020202020204" pitchFamily="34" charset="0"/>
              </a:rPr>
              <a:t>FastQC</a:t>
            </a:r>
            <a:r>
              <a:rPr lang="en-US" altLang="en-US" dirty="0">
                <a:solidFill>
                  <a:schemeClr val="tx2"/>
                </a:solidFill>
                <a:latin typeface="Georgia" panose="02040502050405020303" pitchFamily="18" charset="0"/>
                <a:cs typeface="Arial" panose="020B0604020202020204" pitchFamily="34" charset="0"/>
              </a:rPr>
              <a:t> calls my data poor?</a:t>
            </a:r>
          </a:p>
        </p:txBody>
      </p:sp>
    </p:spTree>
    <p:extLst>
      <p:ext uri="{BB962C8B-B14F-4D97-AF65-F5344CB8AC3E}">
        <p14:creationId xmlns:p14="http://schemas.microsoft.com/office/powerpoint/2010/main" val="3286264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mph" presetSubtype="0" nodeType="clickEffect">
                                  <p:stCondLst>
                                    <p:cond delay="0"/>
                                  </p:stCondLst>
                                  <p:childTnLst>
                                    <p:set>
                                      <p:cBhvr rctx="PPT">
                                        <p:cTn id="10" dur="indefinite"/>
                                        <p:tgtEl>
                                          <p:spTgt spid="89">
                                            <p:txEl>
                                              <p:pRg st="0" end="0"/>
                                            </p:txEl>
                                          </p:spTgt>
                                        </p:tgtEl>
                                        <p:attrNameLst>
                                          <p:attrName>style.opacity</p:attrName>
                                        </p:attrNameLst>
                                      </p:cBhvr>
                                      <p:to>
                                        <p:strVal val="0.5"/>
                                      </p:to>
                                    </p:set>
                                    <p:animEffect filter="image" prLst="opacity: 0.5">
                                      <p:cBhvr rctx="IE">
                                        <p:cTn id="11" dur="indefinite"/>
                                        <p:tgtEl>
                                          <p:spTgt spid="89">
                                            <p:txEl>
                                              <p:pRg st="0" end="0"/>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8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mph" presetSubtype="0" nodeType="clickEffect">
                                  <p:stCondLst>
                                    <p:cond delay="0"/>
                                  </p:stCondLst>
                                  <p:childTnLst>
                                    <p:set>
                                      <p:cBhvr rctx="PPT">
                                        <p:cTn id="19" dur="indefinite"/>
                                        <p:tgtEl>
                                          <p:spTgt spid="89">
                                            <p:txEl>
                                              <p:pRg st="1" end="1"/>
                                            </p:txEl>
                                          </p:spTgt>
                                        </p:tgtEl>
                                        <p:attrNameLst>
                                          <p:attrName>style.opacity</p:attrName>
                                        </p:attrNameLst>
                                      </p:cBhvr>
                                      <p:to>
                                        <p:strVal val="0.5"/>
                                      </p:to>
                                    </p:set>
                                    <p:animEffect filter="image" prLst="opacity: 0.5">
                                      <p:cBhvr rctx="IE">
                                        <p:cTn id="20" dur="indefinite"/>
                                        <p:tgtEl>
                                          <p:spTgt spid="89">
                                            <p:txEl>
                                              <p:pRg st="1" end="1"/>
                                            </p:txEl>
                                          </p:spTgt>
                                        </p:tgtEl>
                                      </p:cBhvr>
                                    </p:animEffect>
                                  </p:childTnLst>
                                </p:cTn>
                              </p:par>
                              <p:par>
                                <p:cTn id="21" presetID="9" presetClass="emph" presetSubtype="0" nodeType="withEffect">
                                  <p:stCondLst>
                                    <p:cond delay="0"/>
                                  </p:stCondLst>
                                  <p:childTnLst>
                                    <p:set>
                                      <p:cBhvr rctx="PPT">
                                        <p:cTn id="22" dur="indefinite"/>
                                        <p:tgtEl>
                                          <p:spTgt spid="89">
                                            <p:txEl>
                                              <p:pRg st="2" end="2"/>
                                            </p:txEl>
                                          </p:spTgt>
                                        </p:tgtEl>
                                        <p:attrNameLst>
                                          <p:attrName>style.opacity</p:attrName>
                                        </p:attrNameLst>
                                      </p:cBhvr>
                                      <p:to>
                                        <p:strVal val="0.5"/>
                                      </p:to>
                                    </p:set>
                                    <p:animEffect filter="image" prLst="opacity: 0.5">
                                      <p:cBhvr rctx="IE">
                                        <p:cTn id="23" dur="indefinite"/>
                                        <p:tgtEl>
                                          <p:spTgt spid="89">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89">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9"/>
          <p:cNvGrpSpPr>
            <a:grpSpLocks/>
          </p:cNvGrpSpPr>
          <p:nvPr/>
        </p:nvGrpSpPr>
        <p:grpSpPr bwMode="auto">
          <a:xfrm>
            <a:off x="121413" y="1711140"/>
            <a:ext cx="4406900" cy="3675062"/>
            <a:chOff x="109569" y="2190010"/>
            <a:chExt cx="4407647" cy="3675067"/>
          </a:xfrm>
        </p:grpSpPr>
        <p:pic>
          <p:nvPicPr>
            <p:cNvPr id="135174" name="Picture 3" descr="per_base_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69" y="2559342"/>
              <a:ext cx="4407647" cy="33057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5175" name="TextBox 6"/>
            <p:cNvSpPr txBox="1">
              <a:spLocks noChangeArrowheads="1"/>
            </p:cNvSpPr>
            <p:nvPr/>
          </p:nvSpPr>
          <p:spPr bwMode="auto">
            <a:xfrm>
              <a:off x="1213347" y="2190010"/>
              <a:ext cx="22000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400" b="1">
                  <a:solidFill>
                    <a:srgbClr val="000000"/>
                  </a:solidFill>
                  <a:latin typeface="Arial" panose="020B0604020202020204" pitchFamily="34" charset="0"/>
                  <a:cs typeface="Arial" panose="020B0604020202020204" pitchFamily="34" charset="0"/>
                </a:rPr>
                <a:t>Before quality trimming</a:t>
              </a:r>
            </a:p>
          </p:txBody>
        </p:sp>
      </p:grpSp>
      <p:grpSp>
        <p:nvGrpSpPr>
          <p:cNvPr id="7" name="Group 6"/>
          <p:cNvGrpSpPr>
            <a:grpSpLocks/>
          </p:cNvGrpSpPr>
          <p:nvPr/>
        </p:nvGrpSpPr>
        <p:grpSpPr bwMode="auto">
          <a:xfrm>
            <a:off x="4639438" y="1711140"/>
            <a:ext cx="4406900" cy="3675062"/>
            <a:chOff x="4626785" y="2190010"/>
            <a:chExt cx="4407647" cy="3675067"/>
          </a:xfrm>
        </p:grpSpPr>
        <p:pic>
          <p:nvPicPr>
            <p:cNvPr id="135172" name="Picture 5" descr="per_base_qua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6785" y="2559342"/>
              <a:ext cx="4407647" cy="33057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5173" name="TextBox 8"/>
            <p:cNvSpPr txBox="1">
              <a:spLocks noChangeArrowheads="1"/>
            </p:cNvSpPr>
            <p:nvPr/>
          </p:nvSpPr>
          <p:spPr bwMode="auto">
            <a:xfrm>
              <a:off x="5805442" y="2190010"/>
              <a:ext cx="20503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400" b="1">
                  <a:solidFill>
                    <a:srgbClr val="000000"/>
                  </a:solidFill>
                  <a:latin typeface="Arial" panose="020B0604020202020204" pitchFamily="34" charset="0"/>
                  <a:cs typeface="Arial" panose="020B0604020202020204" pitchFamily="34" charset="0"/>
                </a:rPr>
                <a:t>After quality trimming</a:t>
              </a:r>
            </a:p>
          </p:txBody>
        </p:sp>
      </p:grpSp>
      <p:sp>
        <p:nvSpPr>
          <p:cNvPr id="10" name="Title 1">
            <a:extLst>
              <a:ext uri="{FF2B5EF4-FFF2-40B4-BE49-F238E27FC236}">
                <a16:creationId xmlns:a16="http://schemas.microsoft.com/office/drawing/2014/main" id="{B3B3DE43-9604-BD42-B458-FC3A35C9A601}"/>
              </a:ext>
            </a:extLst>
          </p:cNvPr>
          <p:cNvSpPr txBox="1">
            <a:spLocks/>
          </p:cNvSpPr>
          <p:nvPr/>
        </p:nvSpPr>
        <p:spPr bwMode="auto">
          <a:xfrm>
            <a:off x="448469" y="589231"/>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30000"/>
              </a:lnSpc>
            </a:pPr>
            <a:r>
              <a:rPr lang="en-US" altLang="en-US" dirty="0">
                <a:solidFill>
                  <a:schemeClr val="tx2"/>
                </a:solidFill>
                <a:latin typeface="Georgia" panose="02040502050405020303" pitchFamily="18" charset="0"/>
                <a:cs typeface="Arial" panose="020B0604020202020204" pitchFamily="34" charset="0"/>
              </a:rPr>
              <a:t>Quality Before &amp; After</a:t>
            </a:r>
          </a:p>
        </p:txBody>
      </p:sp>
    </p:spTree>
    <p:extLst>
      <p:ext uri="{BB962C8B-B14F-4D97-AF65-F5344CB8AC3E}">
        <p14:creationId xmlns:p14="http://schemas.microsoft.com/office/powerpoint/2010/main" val="601434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txBox="1">
            <a:spLocks/>
          </p:cNvSpPr>
          <p:nvPr/>
        </p:nvSpPr>
        <p:spPr bwMode="auto">
          <a:xfrm>
            <a:off x="473075" y="166687"/>
            <a:ext cx="8229600" cy="113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3a. Traditional Gene Counting: </a:t>
            </a:r>
          </a:p>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Sequence Alignment</a:t>
            </a:r>
          </a:p>
        </p:txBody>
      </p:sp>
      <p:sp>
        <p:nvSpPr>
          <p:cNvPr id="137218" name="TextBox 88"/>
          <p:cNvSpPr txBox="1">
            <a:spLocks noChangeArrowheads="1"/>
          </p:cNvSpPr>
          <p:nvPr/>
        </p:nvSpPr>
        <p:spPr bwMode="auto">
          <a:xfrm>
            <a:off x="473075" y="1409576"/>
            <a:ext cx="82296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20000"/>
              </a:lnSpc>
              <a:spcBef>
                <a:spcPts val="600"/>
              </a:spcBef>
              <a:spcAft>
                <a:spcPts val="600"/>
              </a:spcAft>
            </a:pPr>
            <a:r>
              <a:rPr lang="en-US" altLang="en-US" sz="2000" dirty="0">
                <a:solidFill>
                  <a:srgbClr val="000000"/>
                </a:solidFill>
                <a:latin typeface="Arial" panose="020B0604020202020204" pitchFamily="34" charset="0"/>
              </a:rPr>
              <a:t>We need to align the sequence data to our genome of interest</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000" dirty="0">
                <a:solidFill>
                  <a:srgbClr val="000000"/>
                </a:solidFill>
                <a:latin typeface="Arial" panose="020B0604020202020204" pitchFamily="34" charset="0"/>
              </a:rPr>
              <a:t>If aligning </a:t>
            </a:r>
            <a:r>
              <a:rPr lang="en-US" altLang="en-US" sz="2000" dirty="0" err="1">
                <a:solidFill>
                  <a:srgbClr val="000000"/>
                </a:solidFill>
                <a:latin typeface="Arial" panose="020B0604020202020204" pitchFamily="34" charset="0"/>
              </a:rPr>
              <a:t>RNASeq</a:t>
            </a:r>
            <a:r>
              <a:rPr lang="en-US" altLang="en-US" sz="2000" dirty="0">
                <a:solidFill>
                  <a:srgbClr val="000000"/>
                </a:solidFill>
                <a:latin typeface="Arial" panose="020B0604020202020204" pitchFamily="34" charset="0"/>
              </a:rPr>
              <a:t> data to the genome, almost always pick a splice-aware aligner</a:t>
            </a:r>
          </a:p>
        </p:txBody>
      </p:sp>
      <p:grpSp>
        <p:nvGrpSpPr>
          <p:cNvPr id="58371" name="Group 3"/>
          <p:cNvGrpSpPr>
            <a:grpSpLocks/>
          </p:cNvGrpSpPr>
          <p:nvPr/>
        </p:nvGrpSpPr>
        <p:grpSpPr bwMode="auto">
          <a:xfrm>
            <a:off x="657225" y="3051051"/>
            <a:ext cx="7883525" cy="2232025"/>
            <a:chOff x="301365" y="2852609"/>
            <a:chExt cx="7884343" cy="2231341"/>
          </a:xfrm>
        </p:grpSpPr>
        <p:grpSp>
          <p:nvGrpSpPr>
            <p:cNvPr id="137220" name="Group 4"/>
            <p:cNvGrpSpPr>
              <a:grpSpLocks/>
            </p:cNvGrpSpPr>
            <p:nvPr/>
          </p:nvGrpSpPr>
          <p:grpSpPr bwMode="auto">
            <a:xfrm>
              <a:off x="958293" y="2852609"/>
              <a:ext cx="7227415" cy="2231341"/>
              <a:chOff x="705241" y="2281047"/>
              <a:chExt cx="7227415" cy="2231341"/>
            </a:xfrm>
          </p:grpSpPr>
          <p:grpSp>
            <p:nvGrpSpPr>
              <p:cNvPr id="137223" name="Group 7"/>
              <p:cNvGrpSpPr>
                <a:grpSpLocks/>
              </p:cNvGrpSpPr>
              <p:nvPr/>
            </p:nvGrpSpPr>
            <p:grpSpPr bwMode="auto">
              <a:xfrm>
                <a:off x="705241" y="2281047"/>
                <a:ext cx="7227415" cy="984238"/>
                <a:chOff x="584201" y="3483227"/>
                <a:chExt cx="7227415" cy="984238"/>
              </a:xfrm>
            </p:grpSpPr>
            <p:grpSp>
              <p:nvGrpSpPr>
                <p:cNvPr id="137271" name="Group 55"/>
                <p:cNvGrpSpPr>
                  <a:grpSpLocks/>
                </p:cNvGrpSpPr>
                <p:nvPr/>
              </p:nvGrpSpPr>
              <p:grpSpPr bwMode="auto">
                <a:xfrm>
                  <a:off x="1375862" y="3617759"/>
                  <a:ext cx="6435754" cy="732821"/>
                  <a:chOff x="1375862" y="3617759"/>
                  <a:chExt cx="6435754" cy="732821"/>
                </a:xfrm>
              </p:grpSpPr>
              <p:cxnSp>
                <p:nvCxnSpPr>
                  <p:cNvPr id="60" name="Straight Connector 59"/>
                  <p:cNvCxnSpPr/>
                  <p:nvPr/>
                </p:nvCxnSpPr>
                <p:spPr>
                  <a:xfrm>
                    <a:off x="1389512" y="3618124"/>
                    <a:ext cx="6422104" cy="0"/>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37276" name="Group 60"/>
                  <p:cNvGrpSpPr>
                    <a:grpSpLocks/>
                  </p:cNvGrpSpPr>
                  <p:nvPr/>
                </p:nvGrpSpPr>
                <p:grpSpPr bwMode="auto">
                  <a:xfrm>
                    <a:off x="2019835" y="4348892"/>
                    <a:ext cx="5309764" cy="1688"/>
                    <a:chOff x="1401750" y="3803482"/>
                    <a:chExt cx="5309764" cy="1688"/>
                  </a:xfrm>
                </p:grpSpPr>
                <p:cxnSp>
                  <p:nvCxnSpPr>
                    <p:cNvPr id="80" name="Straight Connector 79"/>
                    <p:cNvCxnSpPr/>
                    <p:nvPr/>
                  </p:nvCxnSpPr>
                  <p:spPr>
                    <a:xfrm>
                      <a:off x="1416019" y="3804326"/>
                      <a:ext cx="126060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089418" y="3804326"/>
                      <a:ext cx="1259018"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50275" y="3802740"/>
                      <a:ext cx="126060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676625" y="3802740"/>
                      <a:ext cx="412793" cy="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4348436" y="3802740"/>
                      <a:ext cx="1101839" cy="1586"/>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37277" name="Group 61"/>
                  <p:cNvGrpSpPr>
                    <a:grpSpLocks/>
                  </p:cNvGrpSpPr>
                  <p:nvPr/>
                </p:nvGrpSpPr>
                <p:grpSpPr bwMode="auto">
                  <a:xfrm>
                    <a:off x="2040062" y="3770238"/>
                    <a:ext cx="1214558" cy="266958"/>
                    <a:chOff x="1550548" y="5886905"/>
                    <a:chExt cx="1214558" cy="266958"/>
                  </a:xfrm>
                </p:grpSpPr>
                <p:cxnSp>
                  <p:nvCxnSpPr>
                    <p:cNvPr id="75" name="Straight Connector 74"/>
                    <p:cNvCxnSpPr/>
                    <p:nvPr/>
                  </p:nvCxnSpPr>
                  <p:spPr>
                    <a:xfrm>
                      <a:off x="1550941" y="5963321"/>
                      <a:ext cx="481062"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879587" y="6033149"/>
                      <a:ext cx="479475"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284442" y="6106152"/>
                      <a:ext cx="481062"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032003" y="6153762"/>
                      <a:ext cx="479475"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2108211" y="5887144"/>
                      <a:ext cx="48106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7278" name="Group 62"/>
                  <p:cNvGrpSpPr>
                    <a:grpSpLocks/>
                  </p:cNvGrpSpPr>
                  <p:nvPr/>
                </p:nvGrpSpPr>
                <p:grpSpPr bwMode="auto">
                  <a:xfrm>
                    <a:off x="3754250" y="3770238"/>
                    <a:ext cx="1082880" cy="359414"/>
                    <a:chOff x="3264736" y="5886905"/>
                    <a:chExt cx="1082880" cy="359414"/>
                  </a:xfrm>
                </p:grpSpPr>
                <p:cxnSp>
                  <p:nvCxnSpPr>
                    <p:cNvPr id="70" name="Straight Connector 69"/>
                    <p:cNvCxnSpPr/>
                    <p:nvPr/>
                  </p:nvCxnSpPr>
                  <p:spPr>
                    <a:xfrm flipH="1">
                      <a:off x="3878457" y="5961733"/>
                      <a:ext cx="46994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3700639" y="6069650"/>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3278320" y="6133131"/>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3594265" y="6245809"/>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3384693" y="5887144"/>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7279" name="Group 63"/>
                  <p:cNvGrpSpPr>
                    <a:grpSpLocks/>
                  </p:cNvGrpSpPr>
                  <p:nvPr/>
                </p:nvGrpSpPr>
                <p:grpSpPr bwMode="auto">
                  <a:xfrm>
                    <a:off x="6106549" y="3810690"/>
                    <a:ext cx="1127117" cy="268291"/>
                    <a:chOff x="5617035" y="5961225"/>
                    <a:chExt cx="1127117" cy="268291"/>
                  </a:xfrm>
                </p:grpSpPr>
                <p:cxnSp>
                  <p:nvCxnSpPr>
                    <p:cNvPr id="65" name="Straight Connector 64"/>
                    <p:cNvCxnSpPr/>
                    <p:nvPr/>
                  </p:nvCxnSpPr>
                  <p:spPr>
                    <a:xfrm rot="10800000" flipH="1">
                      <a:off x="5616950" y="6184457"/>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10800000" flipH="1">
                      <a:off x="5850337" y="6032103"/>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10800000" flipH="1">
                      <a:off x="6277419" y="6097170"/>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0800000" flipH="1">
                      <a:off x="6166282" y="5960687"/>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0800000" flipH="1">
                      <a:off x="6148818" y="6228893"/>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sp>
              <p:nvSpPr>
                <p:cNvPr id="137272" name="TextBox 56"/>
                <p:cNvSpPr txBox="1">
                  <a:spLocks noChangeArrowheads="1"/>
                </p:cNvSpPr>
                <p:nvPr/>
              </p:nvSpPr>
              <p:spPr bwMode="auto">
                <a:xfrm>
                  <a:off x="584566" y="3483227"/>
                  <a:ext cx="749378" cy="26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b="1">
                      <a:solidFill>
                        <a:srgbClr val="953735"/>
                      </a:solidFill>
                      <a:latin typeface="Arial" panose="020B0604020202020204" pitchFamily="34" charset="0"/>
                      <a:cs typeface="Arial" panose="020B0604020202020204" pitchFamily="34" charset="0"/>
                    </a:rPr>
                    <a:t>Genome</a:t>
                  </a:r>
                </a:p>
              </p:txBody>
            </p:sp>
            <p:sp>
              <p:nvSpPr>
                <p:cNvPr id="137273" name="TextBox 57"/>
                <p:cNvSpPr txBox="1">
                  <a:spLocks noChangeArrowheads="1"/>
                </p:cNvSpPr>
                <p:nvPr/>
              </p:nvSpPr>
              <p:spPr bwMode="auto">
                <a:xfrm>
                  <a:off x="1453368" y="4205855"/>
                  <a:ext cx="53746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b="1">
                      <a:solidFill>
                        <a:srgbClr val="000000"/>
                      </a:solidFill>
                      <a:latin typeface="Arial" panose="020B0604020202020204" pitchFamily="34" charset="0"/>
                      <a:cs typeface="Arial" panose="020B0604020202020204" pitchFamily="34" charset="0"/>
                    </a:rPr>
                    <a:t>Gene</a:t>
                  </a:r>
                </a:p>
              </p:txBody>
            </p:sp>
            <p:sp>
              <p:nvSpPr>
                <p:cNvPr id="137274" name="TextBox 58"/>
                <p:cNvSpPr txBox="1">
                  <a:spLocks noChangeArrowheads="1"/>
                </p:cNvSpPr>
                <p:nvPr/>
              </p:nvSpPr>
              <p:spPr bwMode="auto">
                <a:xfrm rot="-5400000">
                  <a:off x="1474925" y="3791862"/>
                  <a:ext cx="5310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b="1">
                      <a:solidFill>
                        <a:srgbClr val="008000"/>
                      </a:solidFill>
                      <a:latin typeface="Arial" panose="020B0604020202020204" pitchFamily="34" charset="0"/>
                      <a:cs typeface="Arial" panose="020B0604020202020204" pitchFamily="34" charset="0"/>
                    </a:rPr>
                    <a:t>Reads</a:t>
                  </a:r>
                </a:p>
              </p:txBody>
            </p:sp>
          </p:grpSp>
          <p:grpSp>
            <p:nvGrpSpPr>
              <p:cNvPr id="137224" name="Group 8"/>
              <p:cNvGrpSpPr>
                <a:grpSpLocks/>
              </p:cNvGrpSpPr>
              <p:nvPr/>
            </p:nvGrpSpPr>
            <p:grpSpPr bwMode="auto">
              <a:xfrm>
                <a:off x="705606" y="3557006"/>
                <a:ext cx="7227050" cy="955382"/>
                <a:chOff x="584566" y="5660820"/>
                <a:chExt cx="7227050" cy="955382"/>
              </a:xfrm>
            </p:grpSpPr>
            <p:grpSp>
              <p:nvGrpSpPr>
                <p:cNvPr id="137226" name="Group 10"/>
                <p:cNvGrpSpPr>
                  <a:grpSpLocks/>
                </p:cNvGrpSpPr>
                <p:nvPr/>
              </p:nvGrpSpPr>
              <p:grpSpPr bwMode="auto">
                <a:xfrm>
                  <a:off x="1378398" y="5795717"/>
                  <a:ext cx="6433218" cy="691368"/>
                  <a:chOff x="912713" y="5795717"/>
                  <a:chExt cx="6433218" cy="691368"/>
                </a:xfrm>
              </p:grpSpPr>
              <p:grpSp>
                <p:nvGrpSpPr>
                  <p:cNvPr id="137230" name="Group 14"/>
                  <p:cNvGrpSpPr>
                    <a:grpSpLocks/>
                  </p:cNvGrpSpPr>
                  <p:nvPr/>
                </p:nvGrpSpPr>
                <p:grpSpPr bwMode="auto">
                  <a:xfrm>
                    <a:off x="1550548" y="5886905"/>
                    <a:ext cx="1231492" cy="266958"/>
                    <a:chOff x="1550548" y="5886905"/>
                    <a:chExt cx="1231492" cy="266958"/>
                  </a:xfrm>
                </p:grpSpPr>
                <p:cxnSp>
                  <p:nvCxnSpPr>
                    <p:cNvPr id="51" name="Straight Connector 50"/>
                    <p:cNvCxnSpPr/>
                    <p:nvPr/>
                  </p:nvCxnSpPr>
                  <p:spPr>
                    <a:xfrm>
                      <a:off x="1550954" y="5963940"/>
                      <a:ext cx="48106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879601" y="6033769"/>
                      <a:ext cx="479475"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301920" y="6106771"/>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032017" y="6154382"/>
                      <a:ext cx="481062"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109812" y="5900460"/>
                      <a:ext cx="48106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p:cNvCxnSpPr/>
                  <p:nvPr/>
                </p:nvCxnSpPr>
                <p:spPr>
                  <a:xfrm>
                    <a:off x="912713" y="5795717"/>
                    <a:ext cx="6433218" cy="0"/>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37232" name="Group 16"/>
                  <p:cNvGrpSpPr>
                    <a:grpSpLocks/>
                  </p:cNvGrpSpPr>
                  <p:nvPr/>
                </p:nvGrpSpPr>
                <p:grpSpPr bwMode="auto">
                  <a:xfrm>
                    <a:off x="1554150" y="6485397"/>
                    <a:ext cx="5309764" cy="1688"/>
                    <a:chOff x="1554150" y="6536199"/>
                    <a:chExt cx="5309764" cy="1688"/>
                  </a:xfrm>
                </p:grpSpPr>
                <p:cxnSp>
                  <p:nvCxnSpPr>
                    <p:cNvPr id="46" name="Straight Connector 45"/>
                    <p:cNvCxnSpPr/>
                    <p:nvPr/>
                  </p:nvCxnSpPr>
                  <p:spPr>
                    <a:xfrm>
                      <a:off x="1557305" y="6538457"/>
                      <a:ext cx="126060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230704" y="6538457"/>
                      <a:ext cx="1270132"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602675" y="6536870"/>
                      <a:ext cx="126060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817911" y="6536870"/>
                      <a:ext cx="412793" cy="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500836" y="6536870"/>
                      <a:ext cx="1101839" cy="1587"/>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37233" name="Group 17"/>
                  <p:cNvGrpSpPr>
                    <a:grpSpLocks/>
                  </p:cNvGrpSpPr>
                  <p:nvPr/>
                </p:nvGrpSpPr>
                <p:grpSpPr bwMode="auto">
                  <a:xfrm>
                    <a:off x="3264736" y="5886905"/>
                    <a:ext cx="1082880" cy="359414"/>
                    <a:chOff x="3264736" y="5886905"/>
                    <a:chExt cx="1082880" cy="359414"/>
                  </a:xfrm>
                </p:grpSpPr>
                <p:cxnSp>
                  <p:nvCxnSpPr>
                    <p:cNvPr id="41" name="Straight Connector 40"/>
                    <p:cNvCxnSpPr/>
                    <p:nvPr/>
                  </p:nvCxnSpPr>
                  <p:spPr>
                    <a:xfrm flipH="1">
                      <a:off x="3867357" y="5962353"/>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3689539" y="6070270"/>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267220" y="6133750"/>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3583165" y="6246429"/>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373593" y="5900460"/>
                      <a:ext cx="48265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7234" name="Group 18"/>
                  <p:cNvGrpSpPr>
                    <a:grpSpLocks/>
                  </p:cNvGrpSpPr>
                  <p:nvPr/>
                </p:nvGrpSpPr>
                <p:grpSpPr bwMode="auto">
                  <a:xfrm>
                    <a:off x="5617035" y="5961225"/>
                    <a:ext cx="1127117" cy="268291"/>
                    <a:chOff x="5617035" y="5961225"/>
                    <a:chExt cx="1127117" cy="268291"/>
                  </a:xfrm>
                </p:grpSpPr>
                <p:cxnSp>
                  <p:nvCxnSpPr>
                    <p:cNvPr id="36" name="Straight Connector 35"/>
                    <p:cNvCxnSpPr/>
                    <p:nvPr/>
                  </p:nvCxnSpPr>
                  <p:spPr>
                    <a:xfrm rot="10800000" flipH="1">
                      <a:off x="5616964" y="6198818"/>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flipH="1">
                      <a:off x="5850350" y="6032181"/>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H="1">
                      <a:off x="6277433" y="6097249"/>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flipH="1">
                      <a:off x="6166296" y="5960766"/>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H="1">
                      <a:off x="6148831" y="6243255"/>
                      <a:ext cx="46677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7235" name="Group 19"/>
                  <p:cNvGrpSpPr>
                    <a:grpSpLocks/>
                  </p:cNvGrpSpPr>
                  <p:nvPr/>
                </p:nvGrpSpPr>
                <p:grpSpPr bwMode="auto">
                  <a:xfrm>
                    <a:off x="2648892" y="5988184"/>
                    <a:ext cx="859428" cy="2208"/>
                    <a:chOff x="2722016" y="6300129"/>
                    <a:chExt cx="859428" cy="2208"/>
                  </a:xfrm>
                </p:grpSpPr>
                <p:cxnSp>
                  <p:nvCxnSpPr>
                    <p:cNvPr id="33" name="Straight Connector 32"/>
                    <p:cNvCxnSpPr/>
                    <p:nvPr/>
                  </p:nvCxnSpPr>
                  <p:spPr>
                    <a:xfrm>
                      <a:off x="2722742" y="6302864"/>
                      <a:ext cx="166705"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302240" y="6302864"/>
                      <a:ext cx="27942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911675" y="6299690"/>
                      <a:ext cx="396916" cy="3174"/>
                    </a:xfrm>
                    <a:prstGeom prst="line">
                      <a:avLst/>
                    </a:prstGeom>
                    <a:ln w="635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37236" name="Group 20"/>
                  <p:cNvGrpSpPr>
                    <a:grpSpLocks/>
                  </p:cNvGrpSpPr>
                  <p:nvPr/>
                </p:nvGrpSpPr>
                <p:grpSpPr bwMode="auto">
                  <a:xfrm>
                    <a:off x="2535795" y="6234512"/>
                    <a:ext cx="859429" cy="1734"/>
                    <a:chOff x="2535795" y="6453003"/>
                    <a:chExt cx="859429" cy="1734"/>
                  </a:xfrm>
                </p:grpSpPr>
                <p:cxnSp>
                  <p:nvCxnSpPr>
                    <p:cNvPr id="30" name="Straight Connector 29"/>
                    <p:cNvCxnSpPr/>
                    <p:nvPr/>
                  </p:nvCxnSpPr>
                  <p:spPr>
                    <a:xfrm rot="10800000">
                      <a:off x="3229117" y="6453810"/>
                      <a:ext cx="166704"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a:off x="2538482" y="6455397"/>
                      <a:ext cx="27942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a:off x="2767106" y="6455397"/>
                      <a:ext cx="449310" cy="0"/>
                    </a:xfrm>
                    <a:prstGeom prst="line">
                      <a:avLst/>
                    </a:prstGeom>
                    <a:ln w="635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37237" name="Group 21"/>
                  <p:cNvGrpSpPr>
                    <a:grpSpLocks/>
                  </p:cNvGrpSpPr>
                  <p:nvPr/>
                </p:nvGrpSpPr>
                <p:grpSpPr bwMode="auto">
                  <a:xfrm>
                    <a:off x="4337589" y="6114376"/>
                    <a:ext cx="1546386" cy="104"/>
                    <a:chOff x="4337589" y="6339284"/>
                    <a:chExt cx="1546386" cy="104"/>
                  </a:xfrm>
                </p:grpSpPr>
                <p:cxnSp>
                  <p:nvCxnSpPr>
                    <p:cNvPr id="27" name="Straight Connector 26"/>
                    <p:cNvCxnSpPr/>
                    <p:nvPr/>
                  </p:nvCxnSpPr>
                  <p:spPr>
                    <a:xfrm>
                      <a:off x="4337307" y="6339614"/>
                      <a:ext cx="166704"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04264" y="6339614"/>
                      <a:ext cx="27942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07187" y="6339614"/>
                      <a:ext cx="1090727" cy="0"/>
                    </a:xfrm>
                    <a:prstGeom prst="line">
                      <a:avLst/>
                    </a:prstGeom>
                    <a:ln w="635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37238" name="Group 22"/>
                  <p:cNvGrpSpPr>
                    <a:grpSpLocks/>
                  </p:cNvGrpSpPr>
                  <p:nvPr/>
                </p:nvGrpSpPr>
                <p:grpSpPr bwMode="auto">
                  <a:xfrm>
                    <a:off x="4219903" y="6241241"/>
                    <a:ext cx="1549270" cy="1734"/>
                    <a:chOff x="4234047" y="6450795"/>
                    <a:chExt cx="1549270" cy="1734"/>
                  </a:xfrm>
                </p:grpSpPr>
                <p:cxnSp>
                  <p:nvCxnSpPr>
                    <p:cNvPr id="24" name="Straight Connector 23"/>
                    <p:cNvCxnSpPr/>
                    <p:nvPr/>
                  </p:nvCxnSpPr>
                  <p:spPr>
                    <a:xfrm rot="10800000">
                      <a:off x="5616819" y="6451221"/>
                      <a:ext cx="166705"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4233963" y="6452808"/>
                      <a:ext cx="279429"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4486401" y="6451221"/>
                      <a:ext cx="1116129" cy="1587"/>
                    </a:xfrm>
                    <a:prstGeom prst="line">
                      <a:avLst/>
                    </a:prstGeom>
                    <a:ln w="635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137227" name="TextBox 11"/>
                <p:cNvSpPr txBox="1">
                  <a:spLocks noChangeArrowheads="1"/>
                </p:cNvSpPr>
                <p:nvPr/>
              </p:nvSpPr>
              <p:spPr bwMode="auto">
                <a:xfrm>
                  <a:off x="584566" y="5660820"/>
                  <a:ext cx="749378" cy="26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b="1">
                      <a:solidFill>
                        <a:srgbClr val="953735"/>
                      </a:solidFill>
                      <a:latin typeface="Arial" panose="020B0604020202020204" pitchFamily="34" charset="0"/>
                      <a:cs typeface="Arial" panose="020B0604020202020204" pitchFamily="34" charset="0"/>
                    </a:rPr>
                    <a:t>Genome</a:t>
                  </a:r>
                </a:p>
              </p:txBody>
            </p:sp>
            <p:sp>
              <p:nvSpPr>
                <p:cNvPr id="137228" name="TextBox 12"/>
                <p:cNvSpPr txBox="1">
                  <a:spLocks noChangeArrowheads="1"/>
                </p:cNvSpPr>
                <p:nvPr/>
              </p:nvSpPr>
              <p:spPr bwMode="auto">
                <a:xfrm>
                  <a:off x="1453368" y="6354592"/>
                  <a:ext cx="53746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b="1">
                      <a:solidFill>
                        <a:srgbClr val="000000"/>
                      </a:solidFill>
                      <a:latin typeface="Arial" panose="020B0604020202020204" pitchFamily="34" charset="0"/>
                      <a:cs typeface="Arial" panose="020B0604020202020204" pitchFamily="34" charset="0"/>
                    </a:rPr>
                    <a:t>Gene</a:t>
                  </a:r>
                </a:p>
              </p:txBody>
            </p:sp>
            <p:sp>
              <p:nvSpPr>
                <p:cNvPr id="137229" name="TextBox 13"/>
                <p:cNvSpPr txBox="1">
                  <a:spLocks noChangeArrowheads="1"/>
                </p:cNvSpPr>
                <p:nvPr/>
              </p:nvSpPr>
              <p:spPr bwMode="auto">
                <a:xfrm rot="-5400000">
                  <a:off x="1474925" y="5999868"/>
                  <a:ext cx="5310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b="1">
                      <a:solidFill>
                        <a:srgbClr val="008000"/>
                      </a:solidFill>
                      <a:latin typeface="Arial" panose="020B0604020202020204" pitchFamily="34" charset="0"/>
                      <a:cs typeface="Arial" panose="020B0604020202020204" pitchFamily="34" charset="0"/>
                    </a:rPr>
                    <a:t>Reads</a:t>
                  </a:r>
                </a:p>
              </p:txBody>
            </p:sp>
          </p:grpSp>
          <p:sp>
            <p:nvSpPr>
              <p:cNvPr id="137225" name="TextBox 9"/>
              <p:cNvSpPr txBox="1">
                <a:spLocks noChangeArrowheads="1"/>
              </p:cNvSpPr>
              <p:nvPr/>
            </p:nvSpPr>
            <p:spPr bwMode="auto">
              <a:xfrm>
                <a:off x="4185203" y="3267609"/>
                <a:ext cx="7735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b="1">
                    <a:solidFill>
                      <a:srgbClr val="000000"/>
                    </a:solidFill>
                    <a:latin typeface="Arial" panose="020B0604020202020204" pitchFamily="34" charset="0"/>
                    <a:cs typeface="Arial" panose="020B0604020202020204" pitchFamily="34" charset="0"/>
                  </a:rPr>
                  <a:t>Versus</a:t>
                </a:r>
              </a:p>
            </p:txBody>
          </p:sp>
        </p:grpSp>
        <p:sp>
          <p:nvSpPr>
            <p:cNvPr id="137221" name="TextBox 5"/>
            <p:cNvSpPr txBox="1">
              <a:spLocks noChangeArrowheads="1"/>
            </p:cNvSpPr>
            <p:nvPr/>
          </p:nvSpPr>
          <p:spPr bwMode="auto">
            <a:xfrm>
              <a:off x="301365" y="3215820"/>
              <a:ext cx="8899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100" b="1">
                  <a:solidFill>
                    <a:srgbClr val="000000"/>
                  </a:solidFill>
                  <a:latin typeface="Arial" panose="020B0604020202020204" pitchFamily="34" charset="0"/>
                </a:rPr>
                <a:t>Alignment</a:t>
              </a:r>
            </a:p>
          </p:txBody>
        </p:sp>
        <p:sp>
          <p:nvSpPr>
            <p:cNvPr id="137222" name="TextBox 6"/>
            <p:cNvSpPr txBox="1">
              <a:spLocks noChangeArrowheads="1"/>
            </p:cNvSpPr>
            <p:nvPr/>
          </p:nvSpPr>
          <p:spPr bwMode="auto">
            <a:xfrm>
              <a:off x="301365" y="4406167"/>
              <a:ext cx="10695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100" b="1">
                  <a:solidFill>
                    <a:srgbClr val="000000"/>
                  </a:solidFill>
                  <a:latin typeface="Arial" panose="020B0604020202020204" pitchFamily="34" charset="0"/>
                </a:rPr>
                <a:t>Splice-Aware</a:t>
              </a:r>
            </a:p>
            <a:p>
              <a:pPr algn="ctr" eaLnBrk="1" hangingPunct="1"/>
              <a:r>
                <a:rPr lang="en-US" altLang="en-US" sz="1100" b="1">
                  <a:solidFill>
                    <a:srgbClr val="000000"/>
                  </a:solidFill>
                  <a:latin typeface="Arial" panose="020B0604020202020204" pitchFamily="34" charset="0"/>
                </a:rPr>
                <a:t>Alignment</a:t>
              </a:r>
            </a:p>
          </p:txBody>
        </p:sp>
      </p:grpSp>
    </p:spTree>
    <p:extLst>
      <p:ext uri="{BB962C8B-B14F-4D97-AF65-F5344CB8AC3E}">
        <p14:creationId xmlns:p14="http://schemas.microsoft.com/office/powerpoint/2010/main" val="744136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p:cNvSpPr txBox="1"/>
          <p:nvPr/>
        </p:nvSpPr>
        <p:spPr>
          <a:xfrm>
            <a:off x="220201" y="1422955"/>
            <a:ext cx="8712200" cy="4879477"/>
          </a:xfrm>
          <a:prstGeom prst="rect">
            <a:avLst/>
          </a:prstGeom>
          <a:noFill/>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indent="-285750" eaLnBrk="1" hangingPunct="1">
              <a:lnSpc>
                <a:spcPct val="120000"/>
              </a:lnSpc>
              <a:spcAft>
                <a:spcPts val="600"/>
              </a:spcAft>
            </a:pPr>
            <a:r>
              <a:rPr lang="en-US" altLang="en-US" u="sng" dirty="0">
                <a:solidFill>
                  <a:srgbClr val="000000"/>
                </a:solidFill>
              </a:rPr>
              <a:t>Software choices:</a:t>
            </a:r>
          </a:p>
          <a:p>
            <a:pPr marL="57150" indent="-342900" eaLnBrk="1" hangingPunct="1">
              <a:lnSpc>
                <a:spcPct val="120000"/>
              </a:lnSpc>
              <a:buFont typeface="Arial" panose="020B0604020202020204" pitchFamily="34" charset="0"/>
              <a:buChar char="•"/>
            </a:pPr>
            <a:r>
              <a:rPr lang="en-US" altLang="en-US" u="sng" dirty="0">
                <a:solidFill>
                  <a:srgbClr val="000000"/>
                </a:solidFill>
              </a:rPr>
              <a:t>Splice-aware aligners</a:t>
            </a:r>
            <a:r>
              <a:rPr lang="en-US" altLang="en-US" dirty="0">
                <a:solidFill>
                  <a:srgbClr val="000000"/>
                </a:solidFill>
              </a:rPr>
              <a:t>: recommended for most applications</a:t>
            </a:r>
            <a:endParaRPr lang="en-US" altLang="ja-JP" dirty="0">
              <a:solidFill>
                <a:srgbClr val="000000"/>
              </a:solidFill>
            </a:endParaRPr>
          </a:p>
          <a:p>
            <a:pPr marL="800100" lvl="1" indent="-342900" eaLnBrk="1" hangingPunct="1">
              <a:lnSpc>
                <a:spcPct val="120000"/>
              </a:lnSpc>
              <a:buFont typeface="Arial" panose="020B0604020202020204" pitchFamily="34" charset="0"/>
              <a:buChar char="•"/>
            </a:pPr>
            <a:r>
              <a:rPr lang="en-US" altLang="en-US" dirty="0">
                <a:solidFill>
                  <a:srgbClr val="000000"/>
                </a:solidFill>
                <a:hlinkClick r:id="rId2"/>
              </a:rPr>
              <a:t>STAR</a:t>
            </a:r>
            <a:r>
              <a:rPr lang="en-US" altLang="en-US" dirty="0">
                <a:solidFill>
                  <a:srgbClr val="000000"/>
                </a:solidFill>
              </a:rPr>
              <a:t>, </a:t>
            </a:r>
            <a:r>
              <a:rPr lang="en-US" altLang="en-US" dirty="0">
                <a:solidFill>
                  <a:srgbClr val="000000"/>
                </a:solidFill>
                <a:hlinkClick r:id="rId3"/>
              </a:rPr>
              <a:t>HiSat2</a:t>
            </a:r>
            <a:r>
              <a:rPr lang="en-US" altLang="en-US" dirty="0">
                <a:solidFill>
                  <a:srgbClr val="000000"/>
                </a:solidFill>
              </a:rPr>
              <a:t>, </a:t>
            </a:r>
            <a:r>
              <a:rPr lang="en-US" altLang="en-US" dirty="0">
                <a:solidFill>
                  <a:srgbClr val="000000"/>
                </a:solidFill>
                <a:hlinkClick r:id="rId4"/>
              </a:rPr>
              <a:t>Novoalign</a:t>
            </a:r>
            <a:r>
              <a:rPr lang="en-US" altLang="en-US" dirty="0">
                <a:solidFill>
                  <a:srgbClr val="000000"/>
                </a:solidFill>
              </a:rPr>
              <a:t> (not free), </a:t>
            </a:r>
            <a:r>
              <a:rPr lang="en-US" altLang="en-US" dirty="0">
                <a:solidFill>
                  <a:srgbClr val="000000"/>
                </a:solidFill>
                <a:hlinkClick r:id="rId5"/>
              </a:rPr>
              <a:t>MapSplice2</a:t>
            </a:r>
            <a:r>
              <a:rPr lang="en-US" altLang="en-US" dirty="0">
                <a:solidFill>
                  <a:srgbClr val="000000"/>
                </a:solidFill>
              </a:rPr>
              <a:t>, </a:t>
            </a:r>
            <a:r>
              <a:rPr lang="en-US" altLang="en-US" dirty="0">
                <a:solidFill>
                  <a:srgbClr val="000000"/>
                </a:solidFill>
                <a:hlinkClick r:id="rId6"/>
              </a:rPr>
              <a:t>GSNAP</a:t>
            </a:r>
            <a:r>
              <a:rPr lang="en-US" altLang="en-US" dirty="0">
                <a:solidFill>
                  <a:srgbClr val="000000"/>
                </a:solidFill>
              </a:rPr>
              <a:t>, </a:t>
            </a:r>
            <a:r>
              <a:rPr lang="mr-IN" altLang="en-US" dirty="0">
                <a:solidFill>
                  <a:srgbClr val="000000"/>
                </a:solidFill>
              </a:rPr>
              <a:t>…</a:t>
            </a:r>
            <a:endParaRPr lang="en-US" altLang="en-US" dirty="0">
              <a:solidFill>
                <a:srgbClr val="000000"/>
              </a:solidFill>
            </a:endParaRPr>
          </a:p>
          <a:p>
            <a:pPr marL="57150" indent="-342900" eaLnBrk="1" hangingPunct="1">
              <a:lnSpc>
                <a:spcPct val="120000"/>
              </a:lnSpc>
              <a:buFont typeface="Arial" panose="020B0604020202020204" pitchFamily="34" charset="0"/>
              <a:buChar char="•"/>
            </a:pPr>
            <a:r>
              <a:rPr lang="en-US" altLang="en-US" u="sng" dirty="0">
                <a:solidFill>
                  <a:srgbClr val="000000"/>
                </a:solidFill>
              </a:rPr>
              <a:t>Non-splice aware aligners</a:t>
            </a:r>
            <a:r>
              <a:rPr lang="en-US" altLang="en-US" dirty="0">
                <a:solidFill>
                  <a:srgbClr val="000000"/>
                </a:solidFill>
              </a:rPr>
              <a:t>: ideal for bacterial genomes</a:t>
            </a:r>
          </a:p>
          <a:p>
            <a:pPr marL="800100" lvl="1" indent="-342900" eaLnBrk="1" hangingPunct="1">
              <a:lnSpc>
                <a:spcPct val="120000"/>
              </a:lnSpc>
              <a:spcAft>
                <a:spcPts val="600"/>
              </a:spcAft>
              <a:buFont typeface="Arial" panose="020B0604020202020204" pitchFamily="34" charset="0"/>
              <a:buChar char="•"/>
            </a:pPr>
            <a:r>
              <a:rPr lang="en-US" altLang="en-US" dirty="0">
                <a:solidFill>
                  <a:srgbClr val="000000"/>
                </a:solidFill>
                <a:hlinkClick r:id="rId7"/>
              </a:rPr>
              <a:t>BWA</a:t>
            </a:r>
            <a:r>
              <a:rPr lang="en-US" altLang="en-US" dirty="0">
                <a:solidFill>
                  <a:srgbClr val="000000"/>
                </a:solidFill>
              </a:rPr>
              <a:t>, </a:t>
            </a:r>
            <a:r>
              <a:rPr lang="en-US" altLang="en-US" dirty="0">
                <a:solidFill>
                  <a:srgbClr val="000000"/>
                </a:solidFill>
                <a:hlinkClick r:id="rId4"/>
              </a:rPr>
              <a:t>Novoalign</a:t>
            </a:r>
            <a:r>
              <a:rPr lang="en-US" altLang="en-US" dirty="0">
                <a:solidFill>
                  <a:srgbClr val="000000"/>
                </a:solidFill>
              </a:rPr>
              <a:t> (not free), </a:t>
            </a:r>
            <a:r>
              <a:rPr lang="en-US" altLang="en-US" dirty="0">
                <a:solidFill>
                  <a:srgbClr val="000000"/>
                </a:solidFill>
                <a:hlinkClick r:id="rId8"/>
              </a:rPr>
              <a:t>Bowtie2</a:t>
            </a:r>
            <a:r>
              <a:rPr lang="en-US" altLang="en-US" dirty="0">
                <a:solidFill>
                  <a:srgbClr val="000000"/>
                </a:solidFill>
              </a:rPr>
              <a:t>, </a:t>
            </a:r>
            <a:r>
              <a:rPr lang="en-US" altLang="en-US" dirty="0">
                <a:solidFill>
                  <a:srgbClr val="000000"/>
                </a:solidFill>
                <a:hlinkClick r:id="rId3"/>
              </a:rPr>
              <a:t>HiSat2</a:t>
            </a:r>
            <a:endParaRPr lang="en-US" altLang="en-US" dirty="0">
              <a:solidFill>
                <a:srgbClr val="000000"/>
              </a:solidFill>
            </a:endParaRPr>
          </a:p>
          <a:p>
            <a:pPr eaLnBrk="1" hangingPunct="1">
              <a:lnSpc>
                <a:spcPct val="120000"/>
              </a:lnSpc>
              <a:spcAft>
                <a:spcPts val="600"/>
              </a:spcAft>
            </a:pPr>
            <a:r>
              <a:rPr lang="en-US" altLang="en-US" u="sng" dirty="0">
                <a:solidFill>
                  <a:srgbClr val="000000"/>
                </a:solidFill>
              </a:rPr>
              <a:t>Software inputs:</a:t>
            </a:r>
          </a:p>
          <a:p>
            <a:pPr marL="457200" indent="-457200" eaLnBrk="1" hangingPunct="1">
              <a:lnSpc>
                <a:spcPct val="120000"/>
              </a:lnSpc>
              <a:buFont typeface="+mj-lt"/>
              <a:buAutoNum type="arabicPeriod"/>
            </a:pPr>
            <a:r>
              <a:rPr lang="en-US" altLang="en-US" dirty="0">
                <a:solidFill>
                  <a:srgbClr val="000000"/>
                </a:solidFill>
              </a:rPr>
              <a:t>Trimmed sequences in FASTQ format</a:t>
            </a:r>
          </a:p>
          <a:p>
            <a:pPr marL="457200" indent="-457200" eaLnBrk="1" hangingPunct="1">
              <a:lnSpc>
                <a:spcPct val="120000"/>
              </a:lnSpc>
              <a:buFont typeface="+mj-lt"/>
              <a:buAutoNum type="arabicPeriod"/>
            </a:pPr>
            <a:r>
              <a:rPr lang="en-US" altLang="en-US" dirty="0">
                <a:solidFill>
                  <a:srgbClr val="000000"/>
                </a:solidFill>
              </a:rPr>
              <a:t>Complete reference genome FASTA (or transcriptome)</a:t>
            </a:r>
          </a:p>
          <a:p>
            <a:pPr marL="457200" indent="-457200" eaLnBrk="1" hangingPunct="1">
              <a:lnSpc>
                <a:spcPct val="120000"/>
              </a:lnSpc>
              <a:buFont typeface="+mj-lt"/>
              <a:buAutoNum type="arabicPeriod"/>
            </a:pPr>
            <a:r>
              <a:rPr lang="en-US" altLang="en-US" dirty="0">
                <a:solidFill>
                  <a:srgbClr val="000000"/>
                </a:solidFill>
              </a:rPr>
              <a:t>Reference annotation file in GTF or GFF3 format (not required for non-splice aware aligners)</a:t>
            </a:r>
          </a:p>
        </p:txBody>
      </p:sp>
      <p:sp>
        <p:nvSpPr>
          <p:cNvPr id="4" name="Title 1">
            <a:extLst>
              <a:ext uri="{FF2B5EF4-FFF2-40B4-BE49-F238E27FC236}">
                <a16:creationId xmlns:a16="http://schemas.microsoft.com/office/drawing/2014/main" id="{ECFADC0A-DC6B-AF41-A67C-56949EA929FF}"/>
              </a:ext>
            </a:extLst>
          </p:cNvPr>
          <p:cNvSpPr txBox="1">
            <a:spLocks/>
          </p:cNvSpPr>
          <p:nvPr/>
        </p:nvSpPr>
        <p:spPr bwMode="auto">
          <a:xfrm>
            <a:off x="473075" y="328733"/>
            <a:ext cx="8229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3a. Traditional Gene Counting: </a:t>
            </a:r>
          </a:p>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Sequence Alignment</a:t>
            </a:r>
          </a:p>
        </p:txBody>
      </p:sp>
    </p:spTree>
    <p:extLst>
      <p:ext uri="{BB962C8B-B14F-4D97-AF65-F5344CB8AC3E}">
        <p14:creationId xmlns:p14="http://schemas.microsoft.com/office/powerpoint/2010/main" val="42139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Box 4"/>
          <p:cNvSpPr txBox="1">
            <a:spLocks noChangeArrowheads="1"/>
          </p:cNvSpPr>
          <p:nvPr/>
        </p:nvSpPr>
        <p:spPr bwMode="auto">
          <a:xfrm>
            <a:off x="251618" y="1485529"/>
            <a:ext cx="8672513" cy="407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20000"/>
              </a:lnSpc>
              <a:spcBef>
                <a:spcPts val="600"/>
              </a:spcBef>
              <a:spcAft>
                <a:spcPts val="600"/>
              </a:spcAft>
            </a:pPr>
            <a:r>
              <a:rPr lang="en-US" altLang="en-US" dirty="0">
                <a:solidFill>
                  <a:srgbClr val="000000"/>
                </a:solidFill>
                <a:latin typeface="Arial" panose="020B0604020202020204" pitchFamily="34" charset="0"/>
              </a:rPr>
              <a:t>Other considerations when performing alignment:</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000" dirty="0">
                <a:solidFill>
                  <a:srgbClr val="000000"/>
                </a:solidFill>
                <a:latin typeface="Arial" panose="020B0604020202020204" pitchFamily="34" charset="0"/>
              </a:rPr>
              <a:t>How does it deal with reads that map to </a:t>
            </a:r>
            <a:r>
              <a:rPr lang="en-US" altLang="en-US" sz="2000" b="1" dirty="0">
                <a:solidFill>
                  <a:srgbClr val="000000"/>
                </a:solidFill>
                <a:latin typeface="Arial" panose="020B0604020202020204" pitchFamily="34" charset="0"/>
              </a:rPr>
              <a:t>multiple locations</a:t>
            </a:r>
            <a:r>
              <a:rPr lang="en-US" altLang="en-US" sz="2000" dirty="0">
                <a:solidFill>
                  <a:srgbClr val="000000"/>
                </a:solidFill>
                <a:latin typeface="Arial" panose="020B0604020202020204" pitchFamily="34" charset="0"/>
              </a:rPr>
              <a:t>? Will that be compatible with downstream software?</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000" dirty="0">
                <a:solidFill>
                  <a:srgbClr val="000000"/>
                </a:solidFill>
                <a:latin typeface="Arial" panose="020B0604020202020204" pitchFamily="34" charset="0"/>
              </a:rPr>
              <a:t>How does it deal with </a:t>
            </a:r>
            <a:r>
              <a:rPr lang="en-US" altLang="en-US" sz="2000" b="1" dirty="0">
                <a:solidFill>
                  <a:srgbClr val="000000"/>
                </a:solidFill>
                <a:latin typeface="Arial" panose="020B0604020202020204" pitchFamily="34" charset="0"/>
              </a:rPr>
              <a:t>paired-end versus single-end </a:t>
            </a:r>
            <a:r>
              <a:rPr lang="en-US" altLang="en-US" sz="2000" dirty="0">
                <a:solidFill>
                  <a:srgbClr val="000000"/>
                </a:solidFill>
                <a:latin typeface="Arial" panose="020B0604020202020204" pitchFamily="34" charset="0"/>
              </a:rPr>
              <a:t>data? Are there extra parameters that need to be added?</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000" dirty="0">
                <a:solidFill>
                  <a:srgbClr val="000000"/>
                </a:solidFill>
                <a:latin typeface="Arial" panose="020B0604020202020204" pitchFamily="34" charset="0"/>
              </a:rPr>
              <a:t>How many </a:t>
            </a:r>
            <a:r>
              <a:rPr lang="en-US" altLang="en-US" sz="2000" b="1" dirty="0">
                <a:solidFill>
                  <a:srgbClr val="000000"/>
                </a:solidFill>
                <a:latin typeface="Arial" panose="020B0604020202020204" pitchFamily="34" charset="0"/>
              </a:rPr>
              <a:t>mismatches</a:t>
            </a:r>
            <a:r>
              <a:rPr lang="en-US" altLang="en-US" sz="2000" dirty="0">
                <a:solidFill>
                  <a:srgbClr val="000000"/>
                </a:solidFill>
                <a:latin typeface="Arial" panose="020B0604020202020204" pitchFamily="34" charset="0"/>
              </a:rPr>
              <a:t> will it allow between the genome and the reads? </a:t>
            </a:r>
          </a:p>
          <a:p>
            <a:pPr marL="800100" lvl="1" indent="-342900" eaLnBrk="1" hangingPunct="1">
              <a:lnSpc>
                <a:spcPct val="120000"/>
              </a:lnSpc>
              <a:spcBef>
                <a:spcPts val="600"/>
              </a:spcBef>
              <a:spcAft>
                <a:spcPts val="600"/>
              </a:spcAft>
              <a:buFont typeface="Arial" panose="020B0604020202020204" pitchFamily="34" charset="0"/>
              <a:buChar char="•"/>
            </a:pPr>
            <a:r>
              <a:rPr lang="en-US" altLang="en-US" sz="2000" dirty="0">
                <a:solidFill>
                  <a:srgbClr val="000000"/>
                </a:solidFill>
                <a:latin typeface="Arial" panose="020B0604020202020204" pitchFamily="34" charset="0"/>
              </a:rPr>
              <a:t>What </a:t>
            </a:r>
            <a:r>
              <a:rPr lang="en-US" altLang="en-US" sz="2000" b="1" dirty="0">
                <a:solidFill>
                  <a:srgbClr val="000000"/>
                </a:solidFill>
                <a:latin typeface="Arial" panose="020B0604020202020204" pitchFamily="34" charset="0"/>
              </a:rPr>
              <a:t>assumptions </a:t>
            </a:r>
            <a:r>
              <a:rPr lang="en-US" altLang="en-US" sz="2000" dirty="0">
                <a:solidFill>
                  <a:srgbClr val="000000"/>
                </a:solidFill>
                <a:latin typeface="Arial" panose="020B0604020202020204" pitchFamily="34" charset="0"/>
              </a:rPr>
              <a:t>does it make about my genome, and can I change these assumptions, if needed?</a:t>
            </a:r>
          </a:p>
        </p:txBody>
      </p:sp>
      <p:sp>
        <p:nvSpPr>
          <p:cNvPr id="139266" name="TextBox 5"/>
          <p:cNvSpPr txBox="1">
            <a:spLocks noChangeArrowheads="1"/>
          </p:cNvSpPr>
          <p:nvPr/>
        </p:nvSpPr>
        <p:spPr bwMode="auto">
          <a:xfrm>
            <a:off x="-290513" y="24161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solidFill>
                <a:srgbClr val="000000"/>
              </a:solidFill>
              <a:latin typeface="Arial" panose="020B0604020202020204" pitchFamily="34" charset="0"/>
            </a:endParaRPr>
          </a:p>
        </p:txBody>
      </p:sp>
      <p:sp>
        <p:nvSpPr>
          <p:cNvPr id="5" name="Title 1">
            <a:extLst>
              <a:ext uri="{FF2B5EF4-FFF2-40B4-BE49-F238E27FC236}">
                <a16:creationId xmlns:a16="http://schemas.microsoft.com/office/drawing/2014/main" id="{905CC56C-232F-BF46-9504-69469748CFC9}"/>
              </a:ext>
            </a:extLst>
          </p:cNvPr>
          <p:cNvSpPr txBox="1">
            <a:spLocks/>
          </p:cNvSpPr>
          <p:nvPr/>
        </p:nvSpPr>
        <p:spPr bwMode="auto">
          <a:xfrm>
            <a:off x="473075" y="166687"/>
            <a:ext cx="8229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3a. Traditional Gene Counting: </a:t>
            </a:r>
          </a:p>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Sequence Alignment</a:t>
            </a:r>
          </a:p>
        </p:txBody>
      </p:sp>
    </p:spTree>
    <p:extLst>
      <p:ext uri="{BB962C8B-B14F-4D97-AF65-F5344CB8AC3E}">
        <p14:creationId xmlns:p14="http://schemas.microsoft.com/office/powerpoint/2010/main" val="830243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BF5B7-90E7-A846-BBA6-BBEF7031DB2B}"/>
              </a:ext>
            </a:extLst>
          </p:cNvPr>
          <p:cNvSpPr>
            <a:spLocks noGrp="1"/>
          </p:cNvSpPr>
          <p:nvPr>
            <p:ph type="title" idx="4294967295"/>
          </p:nvPr>
        </p:nvSpPr>
        <p:spPr>
          <a:xfrm>
            <a:off x="0" y="420688"/>
            <a:ext cx="8900932" cy="912812"/>
          </a:xfrm>
        </p:spPr>
        <p:txBody>
          <a:bodyPr>
            <a:normAutofit fontScale="90000"/>
          </a:bodyPr>
          <a:lstStyle/>
          <a:p>
            <a:pPr algn="ctr"/>
            <a:r>
              <a:rPr lang="en-US" dirty="0">
                <a:latin typeface="Georgia" panose="02040502050405020303" pitchFamily="18" charset="0"/>
              </a:rPr>
              <a:t>Always check the default settings of any software you use!!!</a:t>
            </a:r>
          </a:p>
        </p:txBody>
      </p:sp>
      <p:pic>
        <p:nvPicPr>
          <p:cNvPr id="5" name="Content Placeholder 4">
            <a:extLst>
              <a:ext uri="{FF2B5EF4-FFF2-40B4-BE49-F238E27FC236}">
                <a16:creationId xmlns:a16="http://schemas.microsoft.com/office/drawing/2014/main" id="{7AAAC9BB-1E90-414D-9411-B60C1E9E06CC}"/>
              </a:ext>
            </a:extLst>
          </p:cNvPr>
          <p:cNvPicPr>
            <a:picLocks noGrp="1" noChangeAspect="1"/>
          </p:cNvPicPr>
          <p:nvPr>
            <p:ph idx="4294967295"/>
          </p:nvPr>
        </p:nvPicPr>
        <p:blipFill>
          <a:blip r:embed="rId2"/>
          <a:stretch>
            <a:fillRect/>
          </a:stretch>
        </p:blipFill>
        <p:spPr>
          <a:xfrm>
            <a:off x="911185" y="1617663"/>
            <a:ext cx="6959600" cy="3916362"/>
          </a:xfrm>
        </p:spPr>
      </p:pic>
      <p:sp>
        <p:nvSpPr>
          <p:cNvPr id="6" name="Rectangle 5">
            <a:extLst>
              <a:ext uri="{FF2B5EF4-FFF2-40B4-BE49-F238E27FC236}">
                <a16:creationId xmlns:a16="http://schemas.microsoft.com/office/drawing/2014/main" id="{09F8A0A5-712A-A648-AC83-61DF6F661CF9}"/>
              </a:ext>
            </a:extLst>
          </p:cNvPr>
          <p:cNvSpPr/>
          <p:nvPr/>
        </p:nvSpPr>
        <p:spPr>
          <a:xfrm>
            <a:off x="1736203" y="5612924"/>
            <a:ext cx="3853940" cy="307777"/>
          </a:xfrm>
          <a:prstGeom prst="rect">
            <a:avLst/>
          </a:prstGeom>
        </p:spPr>
        <p:txBody>
          <a:bodyPr wrap="none">
            <a:spAutoFit/>
          </a:bodyPr>
          <a:lstStyle/>
          <a:p>
            <a:r>
              <a:rPr lang="en-US" sz="1400" dirty="0" err="1">
                <a:solidFill>
                  <a:schemeClr val="tx2"/>
                </a:solidFill>
                <a:latin typeface="Georgia" panose="02040502050405020303" pitchFamily="18" charset="0"/>
              </a:rPr>
              <a:t>Baruzzo</a:t>
            </a:r>
            <a:r>
              <a:rPr lang="en-US" sz="1400" dirty="0">
                <a:solidFill>
                  <a:schemeClr val="tx2"/>
                </a:solidFill>
                <a:latin typeface="Georgia" panose="02040502050405020303" pitchFamily="18" charset="0"/>
              </a:rPr>
              <a:t> et. al, 2017, </a:t>
            </a:r>
            <a:r>
              <a:rPr lang="en-US" sz="1400" dirty="0" err="1">
                <a:solidFill>
                  <a:schemeClr val="tx2"/>
                </a:solidFill>
                <a:latin typeface="Georgia" panose="02040502050405020303" pitchFamily="18" charset="0"/>
              </a:rPr>
              <a:t>doi</a:t>
            </a:r>
            <a:r>
              <a:rPr lang="en-US" sz="1400" dirty="0">
                <a:solidFill>
                  <a:schemeClr val="tx2"/>
                </a:solidFill>
                <a:latin typeface="Georgia" panose="02040502050405020303" pitchFamily="18" charset="0"/>
              </a:rPr>
              <a:t>: </a:t>
            </a:r>
            <a:r>
              <a:rPr lang="en-US" sz="1400" dirty="0">
                <a:solidFill>
                  <a:schemeClr val="tx2"/>
                </a:solidFill>
                <a:latin typeface="Georgia" panose="02040502050405020303" pitchFamily="18" charset="0"/>
                <a:hlinkClick r:id="rId3">
                  <a:extLst>
                    <a:ext uri="{A12FA001-AC4F-418D-AE19-62706E023703}">
                      <ahyp:hlinkClr xmlns:ahyp="http://schemas.microsoft.com/office/drawing/2018/hyperlinkcolor" val="tx"/>
                    </a:ext>
                  </a:extLst>
                </a:hlinkClick>
              </a:rPr>
              <a:t>10.1038/nmeth.4106</a:t>
            </a:r>
            <a:endParaRPr lang="en-US" sz="1400" dirty="0">
              <a:solidFill>
                <a:schemeClr val="tx2"/>
              </a:solidFill>
              <a:latin typeface="Georgia" panose="02040502050405020303" pitchFamily="18" charset="0"/>
            </a:endParaRPr>
          </a:p>
        </p:txBody>
      </p:sp>
      <p:sp>
        <p:nvSpPr>
          <p:cNvPr id="7" name="TextBox 6">
            <a:extLst>
              <a:ext uri="{FF2B5EF4-FFF2-40B4-BE49-F238E27FC236}">
                <a16:creationId xmlns:a16="http://schemas.microsoft.com/office/drawing/2014/main" id="{69A41D3F-55E5-684C-A8B2-3FA819CC09AE}"/>
              </a:ext>
            </a:extLst>
          </p:cNvPr>
          <p:cNvSpPr txBox="1"/>
          <p:nvPr/>
        </p:nvSpPr>
        <p:spPr>
          <a:xfrm>
            <a:off x="6911439" y="4245274"/>
            <a:ext cx="2410691" cy="1754326"/>
          </a:xfrm>
          <a:prstGeom prst="rect">
            <a:avLst/>
          </a:prstGeom>
          <a:noFill/>
        </p:spPr>
        <p:txBody>
          <a:bodyPr wrap="square" rtlCol="0">
            <a:spAutoFit/>
          </a:bodyPr>
          <a:lstStyle/>
          <a:p>
            <a:r>
              <a:rPr lang="en-US" dirty="0">
                <a:solidFill>
                  <a:schemeClr val="tx2"/>
                </a:solidFill>
                <a:latin typeface="Georgia" panose="02040502050405020303" pitchFamily="18" charset="0"/>
              </a:rPr>
              <a:t>Performed on simulated human dataset with high complexity (0.03 substitution, 0.005 indel, 0.02 error)</a:t>
            </a:r>
          </a:p>
        </p:txBody>
      </p:sp>
    </p:spTree>
    <p:extLst>
      <p:ext uri="{BB962C8B-B14F-4D97-AF65-F5344CB8AC3E}">
        <p14:creationId xmlns:p14="http://schemas.microsoft.com/office/powerpoint/2010/main" val="2806338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6" descr="snapshot3.png"/>
          <p:cNvPicPr>
            <a:picLocks noChangeAspect="1"/>
          </p:cNvPicPr>
          <p:nvPr/>
        </p:nvPicPr>
        <p:blipFill>
          <a:blip r:embed="rId3">
            <a:extLst>
              <a:ext uri="{28A0092B-C50C-407E-A947-70E740481C1C}">
                <a14:useLocalDpi xmlns:a14="http://schemas.microsoft.com/office/drawing/2010/main" val="0"/>
              </a:ext>
            </a:extLst>
          </a:blip>
          <a:srcRect b="40886"/>
          <a:stretch>
            <a:fillRect/>
          </a:stretch>
        </p:blipFill>
        <p:spPr bwMode="auto">
          <a:xfrm>
            <a:off x="243589" y="1336221"/>
            <a:ext cx="8758237" cy="355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1314" name="TextBox 1"/>
          <p:cNvSpPr txBox="1">
            <a:spLocks noChangeArrowheads="1"/>
          </p:cNvSpPr>
          <p:nvPr/>
        </p:nvSpPr>
        <p:spPr bwMode="auto">
          <a:xfrm>
            <a:off x="1745364" y="5189084"/>
            <a:ext cx="5724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b="1">
                <a:solidFill>
                  <a:srgbClr val="000000"/>
                </a:solidFill>
                <a:latin typeface="Arial" panose="020B0604020202020204" pitchFamily="34" charset="0"/>
                <a:hlinkClick r:id="rId4"/>
              </a:rPr>
              <a:t>IGV</a:t>
            </a:r>
            <a:r>
              <a:rPr lang="en-US" altLang="en-US" sz="1800" b="1">
                <a:solidFill>
                  <a:srgbClr val="000000"/>
                </a:solidFill>
                <a:latin typeface="Arial" panose="020B0604020202020204" pitchFamily="34" charset="0"/>
              </a:rPr>
              <a:t> is the visualization tool used for this snapshot</a:t>
            </a:r>
          </a:p>
        </p:txBody>
      </p:sp>
      <p:sp>
        <p:nvSpPr>
          <p:cNvPr id="141315" name="Title 1"/>
          <p:cNvSpPr txBox="1">
            <a:spLocks/>
          </p:cNvSpPr>
          <p:nvPr/>
        </p:nvSpPr>
        <p:spPr bwMode="auto">
          <a:xfrm>
            <a:off x="492826" y="166234"/>
            <a:ext cx="8229600" cy="86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Optional: Alignment Visualization</a:t>
            </a:r>
          </a:p>
        </p:txBody>
      </p:sp>
    </p:spTree>
    <p:extLst>
      <p:ext uri="{BB962C8B-B14F-4D97-AF65-F5344CB8AC3E}">
        <p14:creationId xmlns:p14="http://schemas.microsoft.com/office/powerpoint/2010/main" val="2568123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800" y="1699127"/>
            <a:ext cx="8712200" cy="4401205"/>
          </a:xfrm>
          <a:prstGeom prst="rect">
            <a:avLst/>
          </a:prstGeom>
          <a:noFill/>
        </p:spPr>
        <p:txBody>
          <a:bodyPr>
            <a:spAutoFit/>
          </a:bodyPr>
          <a:lstStyle/>
          <a:p>
            <a:pPr>
              <a:spcBef>
                <a:spcPts val="600"/>
              </a:spcBef>
              <a:spcAft>
                <a:spcPts val="600"/>
              </a:spcAft>
              <a:defRPr/>
            </a:pPr>
            <a:r>
              <a:rPr lang="en-US" sz="2000" u="sng" dirty="0">
                <a:solidFill>
                  <a:prstClr val="black"/>
                </a:solidFill>
                <a:latin typeface="Arial"/>
                <a:ea typeface="ＭＳ Ｐゴシック" charset="0"/>
                <a:cs typeface="ＭＳ Ｐゴシック" charset="0"/>
              </a:rPr>
              <a:t>When selecting software consider whether you want to obtain:</a:t>
            </a: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Arial"/>
                <a:ea typeface="ＭＳ Ｐゴシック" charset="0"/>
                <a:cs typeface="ＭＳ Ｐゴシック" charset="0"/>
              </a:rPr>
              <a:t>raw read counts or normalized read counts </a:t>
            </a:r>
          </a:p>
          <a:p>
            <a:pPr>
              <a:spcBef>
                <a:spcPts val="600"/>
              </a:spcBef>
              <a:spcAft>
                <a:spcPts val="600"/>
              </a:spcAft>
              <a:defRPr/>
            </a:pPr>
            <a:r>
              <a:rPr lang="en-US" sz="2000" u="sng" dirty="0">
                <a:solidFill>
                  <a:prstClr val="black"/>
                </a:solidFill>
                <a:latin typeface="Arial"/>
                <a:ea typeface="ＭＳ Ｐゴシック" charset="0"/>
                <a:cs typeface="ＭＳ Ｐゴシック" charset="0"/>
              </a:rPr>
              <a:t>Gene counting software:</a:t>
            </a:r>
          </a:p>
          <a:p>
            <a:pPr marL="342900" indent="-342900">
              <a:spcBef>
                <a:spcPts val="600"/>
              </a:spcBef>
              <a:spcAft>
                <a:spcPts val="600"/>
              </a:spcAft>
              <a:buFont typeface="Arial" panose="020B0604020202020204" pitchFamily="34" charset="0"/>
              <a:buChar char="•"/>
              <a:defRPr/>
            </a:pPr>
            <a:r>
              <a:rPr lang="en-US" sz="2000" u="sng" dirty="0">
                <a:solidFill>
                  <a:prstClr val="black"/>
                </a:solidFill>
                <a:latin typeface="Arial"/>
                <a:ea typeface="ＭＳ Ｐゴシック" charset="0"/>
                <a:cs typeface="ＭＳ Ｐゴシック" charset="0"/>
              </a:rPr>
              <a:t>Software inputs: </a:t>
            </a:r>
            <a:r>
              <a:rPr lang="en-US" sz="2000" dirty="0">
                <a:solidFill>
                  <a:prstClr val="black"/>
                </a:solidFill>
                <a:latin typeface="Arial"/>
                <a:ea typeface="ＭＳ Ｐゴシック" charset="0"/>
                <a:cs typeface="ＭＳ Ｐゴシック" charset="0"/>
              </a:rPr>
              <a:t>alignment file (e.g. SAM, BAM or CRAM files) and annotation file (e.g. GTF, GFF3)</a:t>
            </a: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Arial"/>
                <a:ea typeface="ＭＳ Ｐゴシック" charset="0"/>
                <a:cs typeface="ＭＳ Ｐゴシック" charset="0"/>
                <a:hlinkClick r:id="rId3"/>
              </a:rPr>
              <a:t>feature-counts </a:t>
            </a:r>
            <a:r>
              <a:rPr lang="en-US" sz="2000" dirty="0">
                <a:solidFill>
                  <a:prstClr val="black"/>
                </a:solidFill>
                <a:latin typeface="Arial"/>
                <a:ea typeface="ＭＳ Ｐゴシック" charset="0"/>
                <a:cs typeface="ＭＳ Ｐゴシック" charset="0"/>
              </a:rPr>
              <a:t>&amp; </a:t>
            </a:r>
            <a:r>
              <a:rPr lang="en-US" sz="2000" dirty="0">
                <a:solidFill>
                  <a:prstClr val="black"/>
                </a:solidFill>
                <a:latin typeface="Arial"/>
                <a:ea typeface="ＭＳ Ｐゴシック" charset="0"/>
                <a:cs typeface="ＭＳ Ｐゴシック" charset="0"/>
                <a:hlinkClick r:id="rId4"/>
              </a:rPr>
              <a:t>htseq</a:t>
            </a:r>
            <a:r>
              <a:rPr lang="en-US" sz="2000" dirty="0">
                <a:solidFill>
                  <a:prstClr val="black"/>
                </a:solidFill>
                <a:latin typeface="Arial"/>
                <a:ea typeface="ＭＳ Ｐゴシック" charset="0"/>
                <a:cs typeface="ＭＳ Ｐゴシック" charset="0"/>
              </a:rPr>
              <a:t> return raw read counts </a:t>
            </a:r>
          </a:p>
          <a:p>
            <a:pPr marL="1257300" lvl="2" indent="-342900">
              <a:spcBef>
                <a:spcPts val="600"/>
              </a:spcBef>
              <a:spcAft>
                <a:spcPts val="600"/>
              </a:spcAft>
              <a:buFont typeface="Arial" panose="020B0604020202020204" pitchFamily="34" charset="0"/>
              <a:buChar char="•"/>
              <a:defRPr/>
            </a:pPr>
            <a:r>
              <a:rPr lang="en-US" sz="2000" dirty="0">
                <a:solidFill>
                  <a:prstClr val="black"/>
                </a:solidFill>
                <a:latin typeface="Arial"/>
                <a:ea typeface="ＭＳ Ｐゴシック" charset="0"/>
                <a:cs typeface="ＭＳ Ｐゴシック" charset="0"/>
              </a:rPr>
              <a:t>Required for R packages like </a:t>
            </a:r>
            <a:r>
              <a:rPr lang="en-US" sz="2000" dirty="0" err="1">
                <a:solidFill>
                  <a:prstClr val="black"/>
                </a:solidFill>
                <a:latin typeface="Arial"/>
                <a:ea typeface="ＭＳ Ｐゴシック" charset="0"/>
                <a:cs typeface="ＭＳ Ｐゴシック" charset="0"/>
              </a:rPr>
              <a:t>DESeq</a:t>
            </a:r>
            <a:r>
              <a:rPr lang="en-US" sz="2000" dirty="0">
                <a:solidFill>
                  <a:prstClr val="black"/>
                </a:solidFill>
                <a:latin typeface="Arial"/>
                <a:ea typeface="ＭＳ Ｐゴシック" charset="0"/>
                <a:cs typeface="ＭＳ Ｐゴシック" charset="0"/>
              </a:rPr>
              <a:t>, </a:t>
            </a:r>
            <a:r>
              <a:rPr lang="en-US" sz="2000" dirty="0" err="1">
                <a:solidFill>
                  <a:prstClr val="black"/>
                </a:solidFill>
                <a:latin typeface="Arial"/>
                <a:ea typeface="ＭＳ Ｐゴシック" charset="0"/>
                <a:cs typeface="ＭＳ Ｐゴシック" charset="0"/>
              </a:rPr>
              <a:t>limma</a:t>
            </a:r>
            <a:r>
              <a:rPr lang="en-US" sz="2000" dirty="0">
                <a:solidFill>
                  <a:prstClr val="black"/>
                </a:solidFill>
                <a:latin typeface="Arial"/>
                <a:ea typeface="ＭＳ Ｐゴシック" charset="0"/>
                <a:cs typeface="ＭＳ Ｐゴシック" charset="0"/>
              </a:rPr>
              <a:t> &amp; </a:t>
            </a:r>
            <a:r>
              <a:rPr lang="en-US" sz="2000" dirty="0" err="1">
                <a:solidFill>
                  <a:prstClr val="black"/>
                </a:solidFill>
                <a:latin typeface="Arial"/>
                <a:ea typeface="ＭＳ Ｐゴシック" charset="0"/>
                <a:cs typeface="ＭＳ Ｐゴシック" charset="0"/>
              </a:rPr>
              <a:t>EdgeR</a:t>
            </a:r>
            <a:endParaRPr lang="en-US" sz="2000" dirty="0">
              <a:solidFill>
                <a:prstClr val="black"/>
              </a:solidFill>
              <a:latin typeface="Arial"/>
              <a:ea typeface="ＭＳ Ｐゴシック" charset="0"/>
              <a:cs typeface="ＭＳ Ｐゴシック" charset="0"/>
            </a:endParaRP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Arial"/>
                <a:ea typeface="ＭＳ Ｐゴシック" charset="0"/>
                <a:cs typeface="ＭＳ Ｐゴシック" charset="0"/>
                <a:hlinkClick r:id="rId5"/>
              </a:rPr>
              <a:t>StringTie</a:t>
            </a:r>
            <a:r>
              <a:rPr lang="en-US" sz="2000" dirty="0">
                <a:solidFill>
                  <a:prstClr val="black"/>
                </a:solidFill>
                <a:latin typeface="Arial"/>
                <a:ea typeface="ＭＳ Ｐゴシック" charset="0"/>
                <a:cs typeface="ＭＳ Ｐゴシック" charset="0"/>
              </a:rPr>
              <a:t> returns FPKM or TPM normalized counts for each gene</a:t>
            </a:r>
          </a:p>
          <a:p>
            <a:pPr marL="800100" lvl="1" indent="-342900">
              <a:spcBef>
                <a:spcPts val="600"/>
              </a:spcBef>
              <a:spcAft>
                <a:spcPts val="600"/>
              </a:spcAft>
              <a:buFont typeface="Arial" panose="020B0604020202020204" pitchFamily="34" charset="0"/>
              <a:buChar char="•"/>
              <a:defRPr/>
            </a:pPr>
            <a:r>
              <a:rPr lang="en-US" sz="2000" dirty="0">
                <a:solidFill>
                  <a:prstClr val="black"/>
                </a:solidFill>
                <a:latin typeface="Arial"/>
                <a:ea typeface="ＭＳ Ｐゴシック" charset="0"/>
                <a:cs typeface="ＭＳ Ｐゴシック" charset="0"/>
              </a:rPr>
              <a:t>Required for R package </a:t>
            </a:r>
            <a:r>
              <a:rPr lang="en-US" sz="2000" dirty="0">
                <a:solidFill>
                  <a:prstClr val="black"/>
                </a:solidFill>
                <a:latin typeface="Arial"/>
                <a:ea typeface="ＭＳ Ｐゴシック" charset="0"/>
                <a:cs typeface="ＭＳ Ｐゴシック" charset="0"/>
                <a:hlinkClick r:id="rId6"/>
              </a:rPr>
              <a:t>Ballgown</a:t>
            </a:r>
            <a:endParaRPr lang="en-US" sz="2000" dirty="0">
              <a:solidFill>
                <a:prstClr val="black"/>
              </a:solidFill>
              <a:latin typeface="Arial"/>
              <a:ea typeface="ＭＳ Ｐゴシック" charset="0"/>
              <a:cs typeface="ＭＳ Ｐゴシック" charset="0"/>
            </a:endParaRP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Arial"/>
                <a:ea typeface="ＭＳ Ｐゴシック" charset="0"/>
                <a:cs typeface="ＭＳ Ｐゴシック" charset="0"/>
                <a:hlinkClick r:id="rId7"/>
              </a:rPr>
              <a:t>RSEM</a:t>
            </a:r>
            <a:r>
              <a:rPr lang="en-US" sz="2000" dirty="0">
                <a:solidFill>
                  <a:prstClr val="black"/>
                </a:solidFill>
                <a:latin typeface="Arial"/>
                <a:ea typeface="ＭＳ Ｐゴシック" charset="0"/>
                <a:cs typeface="ＭＳ Ｐゴシック" charset="0"/>
              </a:rPr>
              <a:t> returns TPM normalized counts</a:t>
            </a:r>
          </a:p>
        </p:txBody>
      </p:sp>
      <p:sp>
        <p:nvSpPr>
          <p:cNvPr id="4" name="Title 1">
            <a:extLst>
              <a:ext uri="{FF2B5EF4-FFF2-40B4-BE49-F238E27FC236}">
                <a16:creationId xmlns:a16="http://schemas.microsoft.com/office/drawing/2014/main" id="{A2384283-C203-4240-8813-83018BD0EB3D}"/>
              </a:ext>
            </a:extLst>
          </p:cNvPr>
          <p:cNvSpPr txBox="1">
            <a:spLocks/>
          </p:cNvSpPr>
          <p:nvPr/>
        </p:nvSpPr>
        <p:spPr bwMode="auto">
          <a:xfrm>
            <a:off x="294089" y="236879"/>
            <a:ext cx="8259602" cy="108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3a. Traditional Gene Counting: </a:t>
            </a:r>
          </a:p>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 of sequences in genes</a:t>
            </a:r>
          </a:p>
        </p:txBody>
      </p:sp>
    </p:spTree>
    <p:extLst>
      <p:ext uri="{BB962C8B-B14F-4D97-AF65-F5344CB8AC3E}">
        <p14:creationId xmlns:p14="http://schemas.microsoft.com/office/powerpoint/2010/main" val="34878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93539" y="1836597"/>
            <a:ext cx="8229600" cy="3833813"/>
          </a:xfrm>
        </p:spPr>
        <p:txBody>
          <a:bodyPr/>
          <a:lstStyle/>
          <a:p>
            <a:pPr marL="514350" indent="-514350">
              <a:buAutoNum type="arabicPeriod"/>
            </a:pPr>
            <a:r>
              <a:rPr lang="en-US" dirty="0"/>
              <a:t>Multi-mapping reads not used, leading to underestimation of gene abundances, particularly for genes with more shared sequence</a:t>
            </a:r>
          </a:p>
          <a:p>
            <a:pPr marL="514350" indent="-514350">
              <a:buAutoNum type="arabicPeriod"/>
            </a:pPr>
            <a:r>
              <a:rPr lang="en-US" dirty="0"/>
              <a:t>A small percentage of genes may not ever be quantifiable using this method.</a:t>
            </a:r>
          </a:p>
          <a:p>
            <a:pPr marL="514350" indent="-514350">
              <a:buAutoNum type="arabicPeriod"/>
            </a:pPr>
            <a:r>
              <a:rPr lang="en-US" dirty="0"/>
              <a:t>Genes that change relative isoform usage can have erroneous results due to changes in isoform length</a:t>
            </a:r>
          </a:p>
        </p:txBody>
      </p:sp>
      <p:sp>
        <p:nvSpPr>
          <p:cNvPr id="3" name="Title 2"/>
          <p:cNvSpPr>
            <a:spLocks noGrp="1"/>
          </p:cNvSpPr>
          <p:nvPr>
            <p:ph type="title" idx="4294967295"/>
          </p:nvPr>
        </p:nvSpPr>
        <p:spPr>
          <a:xfrm>
            <a:off x="0" y="365125"/>
            <a:ext cx="9144001" cy="1325563"/>
          </a:xfrm>
        </p:spPr>
        <p:txBody>
          <a:bodyPr>
            <a:normAutofit/>
          </a:bodyPr>
          <a:lstStyle/>
          <a:p>
            <a:pPr algn="ctr"/>
            <a:r>
              <a:rPr lang="en-US" dirty="0"/>
              <a:t>Problems with traditional gene counting software</a:t>
            </a:r>
          </a:p>
        </p:txBody>
      </p:sp>
    </p:spTree>
    <p:extLst>
      <p:ext uri="{BB962C8B-B14F-4D97-AF65-F5344CB8AC3E}">
        <p14:creationId xmlns:p14="http://schemas.microsoft.com/office/powerpoint/2010/main" val="23816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701"/>
            <a:ext cx="9143998" cy="681063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 name="object 4"/>
          <p:cNvSpPr/>
          <p:nvPr/>
        </p:nvSpPr>
        <p:spPr>
          <a:xfrm>
            <a:off x="5085942" y="4194839"/>
            <a:ext cx="400685" cy="1950085"/>
          </a:xfrm>
          <a:custGeom>
            <a:avLst/>
            <a:gdLst/>
            <a:ahLst/>
            <a:cxnLst/>
            <a:rect l="l" t="t" r="r" b="b"/>
            <a:pathLst>
              <a:path w="400685" h="1950085">
                <a:moveTo>
                  <a:pt x="0" y="1949847"/>
                </a:moveTo>
                <a:lnTo>
                  <a:pt x="0" y="0"/>
                </a:lnTo>
                <a:lnTo>
                  <a:pt x="400109" y="0"/>
                </a:lnTo>
                <a:lnTo>
                  <a:pt x="400109" y="1949847"/>
                </a:lnTo>
                <a:lnTo>
                  <a:pt x="0" y="194984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 name="object 5"/>
          <p:cNvSpPr txBox="1"/>
          <p:nvPr/>
        </p:nvSpPr>
        <p:spPr>
          <a:xfrm>
            <a:off x="5174842" y="4234994"/>
            <a:ext cx="269304" cy="1831339"/>
          </a:xfrm>
          <a:prstGeom prst="rect">
            <a:avLst/>
          </a:prstGeom>
        </p:spPr>
        <p:txBody>
          <a:bodyPr vert="vert270" wrap="square" lIns="0" tIns="0" rIns="0" bIns="0" rtlCol="0">
            <a:spAutoFit/>
          </a:bodyPr>
          <a:lstStyle/>
          <a:p>
            <a:pPr marL="12700" marR="0" lvl="0" indent="0" algn="l" defTabSz="914400" rtl="0" eaLnBrk="1" fontAlgn="auto" latinLnBrk="0" hangingPunct="1">
              <a:lnSpc>
                <a:spcPts val="206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Expression</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Value</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object 3"/>
          <p:cNvSpPr txBox="1"/>
          <p:nvPr/>
        </p:nvSpPr>
        <p:spPr>
          <a:xfrm>
            <a:off x="183486" y="6491218"/>
            <a:ext cx="2568575"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Slide</a:t>
            </a: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courtesy</a:t>
            </a: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of</a:t>
            </a: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Cole</a:t>
            </a: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Trapnell</a:t>
            </a: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8333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lstStyle/>
          <a:p>
            <a:pPr algn="l"/>
            <a:r>
              <a:rPr lang="en-US" sz="4800" b="1" dirty="0">
                <a:solidFill>
                  <a:srgbClr val="E84A27"/>
                </a:solidFill>
                <a:ea typeface="Georgia" charset="0"/>
                <a:cs typeface="Georgia" charset="0"/>
              </a:rPr>
              <a:t>Transcriptome</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4249053"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latin typeface="+mj-lt"/>
                <a:cs typeface="Times New Roman" panose="02020603050405020304" pitchFamily="18" charset="0"/>
              </a:rPr>
              <a:t>Includes all transcripts expressed in a sample at a given time point</a:t>
            </a:r>
          </a:p>
          <a:p>
            <a:r>
              <a:rPr lang="en-US" sz="2400" b="1" dirty="0">
                <a:latin typeface="+mj-lt"/>
                <a:cs typeface="Times New Roman" panose="02020603050405020304" pitchFamily="18" charset="0"/>
              </a:rPr>
              <a:t>Unlike the genome, it is actively changing all the time</a:t>
            </a:r>
          </a:p>
          <a:p>
            <a:r>
              <a:rPr lang="en-US" sz="2400" b="1" dirty="0">
                <a:latin typeface="+mj-lt"/>
                <a:cs typeface="Times New Roman" panose="02020603050405020304" pitchFamily="18" charset="0"/>
              </a:rPr>
              <a:t>Which transcripts are present depends on:</a:t>
            </a:r>
          </a:p>
          <a:p>
            <a:pPr lvl="1"/>
            <a:r>
              <a:rPr lang="en-US" sz="2000" b="1" dirty="0">
                <a:latin typeface="+mj-lt"/>
                <a:cs typeface="Times New Roman" panose="02020603050405020304" pitchFamily="18" charset="0"/>
              </a:rPr>
              <a:t>Environment</a:t>
            </a:r>
          </a:p>
          <a:p>
            <a:pPr lvl="1"/>
            <a:r>
              <a:rPr lang="en-US" sz="2000" b="1" dirty="0">
                <a:latin typeface="+mj-lt"/>
                <a:cs typeface="Times New Roman" panose="02020603050405020304" pitchFamily="18" charset="0"/>
              </a:rPr>
              <a:t>Developmental stage</a:t>
            </a:r>
          </a:p>
          <a:p>
            <a:pPr lvl="1"/>
            <a:r>
              <a:rPr lang="en-US" sz="2000" b="1" dirty="0">
                <a:latin typeface="+mj-lt"/>
                <a:cs typeface="Times New Roman" panose="02020603050405020304" pitchFamily="18" charset="0"/>
              </a:rPr>
              <a:t>Tissue type</a:t>
            </a:r>
          </a:p>
          <a:p>
            <a:pPr lvl="1"/>
            <a:r>
              <a:rPr lang="en-US" sz="2000" b="1" dirty="0">
                <a:latin typeface="+mj-lt"/>
                <a:cs typeface="Times New Roman" panose="02020603050405020304" pitchFamily="18" charset="0"/>
              </a:rPr>
              <a:t>And more!</a:t>
            </a:r>
          </a:p>
          <a:p>
            <a:endParaRPr lang="en-US" sz="2400" b="1" dirty="0">
              <a:latin typeface="+mj-lt"/>
              <a:cs typeface="Times New Roman" panose="02020603050405020304" pitchFamily="18" charset="0"/>
            </a:endParaRPr>
          </a:p>
        </p:txBody>
      </p:sp>
      <p:sp>
        <p:nvSpPr>
          <p:cNvPr id="3" name="Rectangle 2">
            <a:extLst>
              <a:ext uri="{FF2B5EF4-FFF2-40B4-BE49-F238E27FC236}">
                <a16:creationId xmlns:a16="http://schemas.microsoft.com/office/drawing/2014/main" id="{1F90B0A7-4D10-C646-91BC-544078FA6666}"/>
              </a:ext>
            </a:extLst>
          </p:cNvPr>
          <p:cNvSpPr/>
          <p:nvPr/>
        </p:nvSpPr>
        <p:spPr>
          <a:xfrm>
            <a:off x="6521834" y="5266598"/>
            <a:ext cx="2092945" cy="307777"/>
          </a:xfrm>
          <a:prstGeom prst="rect">
            <a:avLst/>
          </a:prstGeom>
        </p:spPr>
        <p:txBody>
          <a:bodyPr wrap="none">
            <a:spAutoFit/>
          </a:bodyPr>
          <a:lstStyle/>
          <a:p>
            <a:r>
              <a:rPr lang="en-US" sz="1400" i="1" dirty="0" err="1"/>
              <a:t>FancyTapis</a:t>
            </a:r>
            <a:r>
              <a:rPr lang="en-US" sz="1400" i="1" dirty="0"/>
              <a:t> / Getty Images</a:t>
            </a:r>
          </a:p>
        </p:txBody>
      </p:sp>
      <p:pic>
        <p:nvPicPr>
          <p:cNvPr id="5" name="Picture 4">
            <a:extLst>
              <a:ext uri="{FF2B5EF4-FFF2-40B4-BE49-F238E27FC236}">
                <a16:creationId xmlns:a16="http://schemas.microsoft.com/office/drawing/2014/main" id="{B511C6B6-119D-5543-8A2F-B8F4761CBA81}"/>
              </a:ext>
            </a:extLst>
          </p:cNvPr>
          <p:cNvPicPr>
            <a:picLocks noChangeAspect="1"/>
          </p:cNvPicPr>
          <p:nvPr/>
        </p:nvPicPr>
        <p:blipFill>
          <a:blip r:embed="rId3"/>
          <a:stretch>
            <a:fillRect/>
          </a:stretch>
        </p:blipFill>
        <p:spPr>
          <a:xfrm>
            <a:off x="4757100" y="1417637"/>
            <a:ext cx="4386900" cy="3880719"/>
          </a:xfrm>
          <a:prstGeom prst="rect">
            <a:avLst/>
          </a:prstGeom>
        </p:spPr>
      </p:pic>
    </p:spTree>
    <p:extLst>
      <p:ext uri="{BB962C8B-B14F-4D97-AF65-F5344CB8AC3E}">
        <p14:creationId xmlns:p14="http://schemas.microsoft.com/office/powerpoint/2010/main" val="1015335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3859" y="1712305"/>
            <a:ext cx="8980139" cy="370905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 name="object 7"/>
          <p:cNvSpPr/>
          <p:nvPr/>
        </p:nvSpPr>
        <p:spPr>
          <a:xfrm>
            <a:off x="4065480" y="3280995"/>
            <a:ext cx="719455" cy="523240"/>
          </a:xfrm>
          <a:custGeom>
            <a:avLst/>
            <a:gdLst/>
            <a:ahLst/>
            <a:cxnLst/>
            <a:rect l="l" t="t" r="r" b="b"/>
            <a:pathLst>
              <a:path w="719454" h="523239">
                <a:moveTo>
                  <a:pt x="0" y="0"/>
                </a:moveTo>
                <a:lnTo>
                  <a:pt x="719179" y="0"/>
                </a:lnTo>
                <a:lnTo>
                  <a:pt x="719179" y="523219"/>
                </a:lnTo>
                <a:lnTo>
                  <a:pt x="0" y="523219"/>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8" name="object 8"/>
          <p:cNvSpPr txBox="1"/>
          <p:nvPr/>
        </p:nvSpPr>
        <p:spPr>
          <a:xfrm>
            <a:off x="4144220" y="3326715"/>
            <a:ext cx="870585" cy="369332"/>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EM</a:t>
            </a:r>
            <a:r>
              <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9" name="object 9"/>
          <p:cNvSpPr txBox="1"/>
          <p:nvPr/>
        </p:nvSpPr>
        <p:spPr>
          <a:xfrm>
            <a:off x="4135833" y="4611221"/>
            <a:ext cx="4406265" cy="1089660"/>
          </a:xfrm>
          <a:prstGeom prst="rect">
            <a:avLst/>
          </a:prstGeom>
        </p:spPr>
        <p:txBody>
          <a:bodyPr vert="horz" wrap="square" lIns="0" tIns="0" rIns="0" bIns="0" rtlCol="0">
            <a:spAutoFit/>
          </a:bodyPr>
          <a:lstStyle/>
          <a:p>
            <a:pPr marL="12700" marR="5080" lvl="0" indent="0" algn="l" defTabSz="914400" rtl="0" eaLnBrk="1" fontAlgn="auto" latinLnBrk="0" hangingPunct="1">
              <a:lnSpc>
                <a:spcPts val="21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Use</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Expecta</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ti</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on</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Maximiza</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ti</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on</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(EM)</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to</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ﬁnd</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most</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likely</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assignment</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of</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reads</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to</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transcripts.</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2700" marR="0" lvl="0" indent="0" algn="l" defTabSz="914400" rtl="0" eaLnBrk="1" fontAlgn="auto" latinLnBrk="0" hangingPunct="1">
              <a:lnSpc>
                <a:spcPts val="211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2700" marR="0" lvl="0" indent="0" algn="l" defTabSz="914400" rtl="0" eaLnBrk="1" fontAlgn="auto" latinLnBrk="0" hangingPunct="1">
              <a:lnSpc>
                <a:spcPts val="213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Performed</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by:</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0" name="object 10"/>
          <p:cNvSpPr txBox="1"/>
          <p:nvPr/>
        </p:nvSpPr>
        <p:spPr>
          <a:xfrm>
            <a:off x="4135833" y="5688181"/>
            <a:ext cx="3164840" cy="1369606"/>
          </a:xfrm>
          <a:prstGeom prst="rect">
            <a:avLst/>
          </a:prstGeom>
        </p:spPr>
        <p:txBody>
          <a:bodyPr vert="horz" wrap="square" lIns="0" tIns="0" rIns="0" bIns="0" rtlCol="0">
            <a:spAutoFit/>
          </a:bodyPr>
          <a:lstStyle/>
          <a:p>
            <a:pPr marL="298450" marR="0" lvl="0" indent="-285750" algn="l" defTabSz="914400" rtl="0" eaLnBrk="1" fontAlgn="auto" latinLnBrk="0" hangingPunct="1">
              <a:lnSpc>
                <a:spcPts val="2130"/>
              </a:lnSpc>
              <a:spcBef>
                <a:spcPts val="0"/>
              </a:spcBef>
              <a:spcAft>
                <a:spcPts val="0"/>
              </a:spcAft>
              <a:buClrTx/>
              <a:buSzTx/>
              <a:buFont typeface="Arial" charset="0"/>
              <a:buChar char="•"/>
              <a:tabLst>
                <a:tab pos="297815" algn="l"/>
              </a:tabLst>
              <a:defRPr/>
            </a:pPr>
            <a:r>
              <a:rPr kumimoji="0" lang="en-US" sz="18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StringTie</a:t>
            </a: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98450" marR="0" lvl="0" indent="-285750" algn="l" defTabSz="914400" rtl="0" eaLnBrk="1" fontAlgn="auto" latinLnBrk="0" hangingPunct="1">
              <a:lnSpc>
                <a:spcPts val="2130"/>
              </a:lnSpc>
              <a:spcBef>
                <a:spcPts val="0"/>
              </a:spcBef>
              <a:spcAft>
                <a:spcPts val="0"/>
              </a:spcAft>
              <a:buClrTx/>
              <a:buSzTx/>
              <a:buFont typeface="Arial" charset="0"/>
              <a:buChar char="•"/>
              <a:tabLst>
                <a:tab pos="297815" algn="l"/>
              </a:tabLst>
              <a:defRPr/>
            </a:pP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RSEM</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98450" marR="0" lvl="0" indent="-285750" algn="l" defTabSz="914400" rtl="0" eaLnBrk="1" fontAlgn="auto" latinLnBrk="0" hangingPunct="1">
              <a:lnSpc>
                <a:spcPct val="100000"/>
              </a:lnSpc>
              <a:spcBef>
                <a:spcPts val="40"/>
              </a:spcBef>
              <a:spcAft>
                <a:spcPts val="0"/>
              </a:spcAft>
              <a:buClrTx/>
              <a:buSzTx/>
              <a:buFont typeface="Arial" charset="0"/>
              <a:buChar char="•"/>
              <a:tabLst>
                <a:tab pos="297815" algn="l"/>
              </a:tabLst>
              <a:defRPr/>
            </a:pP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eXpress</a:t>
            </a: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298450" marR="0" lvl="0" indent="-285750" algn="l" defTabSz="914400" rtl="0" eaLnBrk="1" fontAlgn="auto" latinLnBrk="0" hangingPunct="1">
              <a:lnSpc>
                <a:spcPct val="100000"/>
              </a:lnSpc>
              <a:spcBef>
                <a:spcPts val="40"/>
              </a:spcBef>
              <a:spcAft>
                <a:spcPts val="0"/>
              </a:spcAft>
              <a:buClrTx/>
              <a:buSzTx/>
              <a:buFont typeface="Arial" charset="0"/>
              <a:buChar char="•"/>
              <a:tabLst>
                <a:tab pos="297815" algn="l"/>
              </a:tabLst>
              <a:defRPr/>
            </a:pP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Salmon/</a:t>
            </a:r>
            <a:r>
              <a:rPr kumimoji="0" lang="en-US" sz="18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kallisto</a:t>
            </a:r>
            <a:endPar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2700" marR="0" lvl="0" indent="0" algn="l" defTabSz="914400" rtl="0" eaLnBrk="1" fontAlgn="auto" latinLnBrk="0" hangingPunct="1">
              <a:lnSpc>
                <a:spcPct val="100000"/>
              </a:lnSpc>
              <a:spcBef>
                <a:spcPts val="40"/>
              </a:spcBef>
              <a:spcAft>
                <a:spcPts val="0"/>
              </a:spcAft>
              <a:buClrTx/>
              <a:buSzTx/>
              <a:buFontTx/>
              <a:buNone/>
              <a:tabLst>
                <a:tab pos="297815" algn="l"/>
              </a:tabLst>
              <a:defRPr/>
            </a:pPr>
            <a:endPar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3" name="object 4"/>
          <p:cNvSpPr txBox="1"/>
          <p:nvPr/>
        </p:nvSpPr>
        <p:spPr>
          <a:xfrm>
            <a:off x="420120" y="3199922"/>
            <a:ext cx="67881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Isoform</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6" name="object 5"/>
          <p:cNvSpPr txBox="1"/>
          <p:nvPr/>
        </p:nvSpPr>
        <p:spPr>
          <a:xfrm>
            <a:off x="430520" y="4267175"/>
            <a:ext cx="2792095" cy="96436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Isoform</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5875" marR="5080" lvl="0" indent="0" algn="l" defTabSz="914400" rtl="0" eaLnBrk="1" fontAlgn="auto" latinLnBrk="0" hangingPunct="1">
              <a:lnSpc>
                <a:spcPts val="162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Blue</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mul</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ti</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ply</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mapped</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reads</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5875" marR="5080" lvl="0" indent="0" algn="l" defTabSz="914400" rtl="0" eaLnBrk="1" fontAlgn="auto" latinLnBrk="0" hangingPunct="1">
              <a:lnSpc>
                <a:spcPts val="162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Red,</a:t>
            </a:r>
            <a:r>
              <a:rPr kumimoji="0" lang="en-US"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Yellow</a:t>
            </a:r>
            <a:r>
              <a:rPr kumimoji="0" lang="en-US"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uniquely</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mapped</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reads</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le 1"/>
          <p:cNvSpPr>
            <a:spLocks noGrp="1"/>
          </p:cNvSpPr>
          <p:nvPr>
            <p:ph type="title" idx="4294967295"/>
          </p:nvPr>
        </p:nvSpPr>
        <p:spPr>
          <a:xfrm>
            <a:off x="250082" y="291428"/>
            <a:ext cx="8350250" cy="1354137"/>
          </a:xfrm>
        </p:spPr>
        <p:txBody>
          <a:bodyPr>
            <a:normAutofit fontScale="90000"/>
          </a:bodyPr>
          <a:lstStyle/>
          <a:p>
            <a:pPr algn="ctr"/>
            <a:r>
              <a:rPr lang="en-US" sz="4000" b="0" dirty="0"/>
              <a:t>3b. Gene quantification</a:t>
            </a:r>
            <a:br>
              <a:rPr lang="en-US" dirty="0"/>
            </a:br>
            <a:r>
              <a:rPr lang="en-US" dirty="0"/>
              <a:t>Solution: Expectation Maximization algorithms</a:t>
            </a:r>
          </a:p>
        </p:txBody>
      </p:sp>
      <p:sp>
        <p:nvSpPr>
          <p:cNvPr id="4" name="TextBox 3"/>
          <p:cNvSpPr txBox="1"/>
          <p:nvPr/>
        </p:nvSpPr>
        <p:spPr>
          <a:xfrm>
            <a:off x="608701" y="6303946"/>
            <a:ext cx="28841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slide from Brian Haas; title modified</a:t>
            </a:r>
          </a:p>
        </p:txBody>
      </p:sp>
    </p:spTree>
    <p:extLst>
      <p:ext uri="{BB962C8B-B14F-4D97-AF65-F5344CB8AC3E}">
        <p14:creationId xmlns:p14="http://schemas.microsoft.com/office/powerpoint/2010/main" val="3473609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06326" y="1679681"/>
            <a:ext cx="5191125" cy="4170883"/>
          </a:xfrm>
        </p:spPr>
        <p:txBody>
          <a:bodyPr>
            <a:normAutofit fontScale="92500" lnSpcReduction="20000"/>
          </a:bodyPr>
          <a:lstStyle/>
          <a:p>
            <a:r>
              <a:rPr lang="en-US" dirty="0"/>
              <a:t>Salmon (</a:t>
            </a:r>
            <a:r>
              <a:rPr lang="en-US" dirty="0">
                <a:hlinkClick r:id="rId2"/>
              </a:rPr>
              <a:t>Patro et al. 2017</a:t>
            </a:r>
            <a:r>
              <a:rPr lang="en-US" dirty="0"/>
              <a:t>)</a:t>
            </a:r>
          </a:p>
          <a:p>
            <a:pPr lvl="1"/>
            <a:r>
              <a:rPr lang="en-US" dirty="0"/>
              <a:t>Estimates transcript coverage by k-</a:t>
            </a:r>
            <a:r>
              <a:rPr lang="en-US" dirty="0" err="1"/>
              <a:t>mer</a:t>
            </a:r>
            <a:r>
              <a:rPr lang="en-US" dirty="0"/>
              <a:t> counting approach</a:t>
            </a:r>
          </a:p>
          <a:p>
            <a:pPr lvl="1"/>
            <a:r>
              <a:rPr lang="en-US" dirty="0"/>
              <a:t>Cannot find new splice junctions/isoforms</a:t>
            </a:r>
          </a:p>
          <a:p>
            <a:pPr lvl="1"/>
            <a:r>
              <a:rPr lang="en-US" dirty="0"/>
              <a:t>Fast: 3-5 min!</a:t>
            </a:r>
          </a:p>
          <a:p>
            <a:r>
              <a:rPr lang="en-US" dirty="0" err="1"/>
              <a:t>Kallisto</a:t>
            </a:r>
            <a:r>
              <a:rPr lang="en-US" dirty="0"/>
              <a:t> (</a:t>
            </a:r>
            <a:r>
              <a:rPr lang="en-US" dirty="0">
                <a:hlinkClick r:id="rId3"/>
              </a:rPr>
              <a:t>Bray et al. 2016</a:t>
            </a:r>
            <a:r>
              <a:rPr lang="en-US" dirty="0"/>
              <a:t>)</a:t>
            </a:r>
          </a:p>
          <a:p>
            <a:pPr lvl="1"/>
            <a:r>
              <a:rPr lang="en-US" dirty="0"/>
              <a:t>Also utilizes de Bruijn graphs</a:t>
            </a:r>
          </a:p>
          <a:p>
            <a:pPr lvl="1"/>
            <a:r>
              <a:rPr lang="en-US" dirty="0"/>
              <a:t>less than 5 min on laptop computer!</a:t>
            </a:r>
          </a:p>
          <a:p>
            <a:r>
              <a:rPr lang="en-US" dirty="0"/>
              <a:t>“Gene quantification”</a:t>
            </a:r>
          </a:p>
          <a:p>
            <a:pPr lvl="1"/>
            <a:r>
              <a:rPr lang="en-US" dirty="0"/>
              <a:t>Both software are more accurate when transcript-counts are grouped to the gene-level</a:t>
            </a:r>
          </a:p>
          <a:p>
            <a:pPr lvl="1"/>
            <a:endParaRPr lang="en-US" dirty="0"/>
          </a:p>
          <a:p>
            <a:pPr marL="742950" indent="-457200"/>
            <a:endParaRPr lang="en-US" dirty="0"/>
          </a:p>
          <a:p>
            <a:endParaRPr lang="en-US" dirty="0"/>
          </a:p>
        </p:txBody>
      </p:sp>
      <p:sp>
        <p:nvSpPr>
          <p:cNvPr id="3" name="Title 2"/>
          <p:cNvSpPr>
            <a:spLocks noGrp="1"/>
          </p:cNvSpPr>
          <p:nvPr>
            <p:ph type="title" idx="4294967295"/>
          </p:nvPr>
        </p:nvSpPr>
        <p:spPr>
          <a:xfrm>
            <a:off x="106326" y="119216"/>
            <a:ext cx="9037674" cy="1325563"/>
          </a:xfrm>
        </p:spPr>
        <p:txBody>
          <a:bodyPr/>
          <a:lstStyle/>
          <a:p>
            <a:pPr algn="ctr"/>
            <a:r>
              <a:rPr lang="en-US" dirty="0"/>
              <a:t>Modern </a:t>
            </a:r>
            <a:r>
              <a:rPr lang="en-US" u="sng" dirty="0"/>
              <a:t>transcript</a:t>
            </a:r>
            <a:r>
              <a:rPr lang="en-US" dirty="0"/>
              <a:t> counting programs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107" y="1679681"/>
            <a:ext cx="3272693" cy="4412076"/>
          </a:xfrm>
          <a:prstGeom prst="rect">
            <a:avLst/>
          </a:prstGeom>
        </p:spPr>
      </p:pic>
      <p:sp>
        <p:nvSpPr>
          <p:cNvPr id="7" name="TextBox 6">
            <a:extLst>
              <a:ext uri="{FF2B5EF4-FFF2-40B4-BE49-F238E27FC236}">
                <a16:creationId xmlns:a16="http://schemas.microsoft.com/office/drawing/2014/main" id="{65392971-1D1B-4B41-A67A-72840E35A616}"/>
              </a:ext>
            </a:extLst>
          </p:cNvPr>
          <p:cNvSpPr txBox="1"/>
          <p:nvPr/>
        </p:nvSpPr>
        <p:spPr>
          <a:xfrm>
            <a:off x="1186248" y="6326659"/>
            <a:ext cx="2616742" cy="307777"/>
          </a:xfrm>
          <a:prstGeom prst="rect">
            <a:avLst/>
          </a:prstGeom>
          <a:noFill/>
        </p:spPr>
        <p:txBody>
          <a:bodyPr wrap="none" rtlCol="0">
            <a:spAutoFit/>
          </a:bodyPr>
          <a:lstStyle/>
          <a:p>
            <a:r>
              <a:rPr lang="en-US" sz="1400" dirty="0"/>
              <a:t>Slide courtesy of Jenny </a:t>
            </a:r>
            <a:r>
              <a:rPr lang="en-US" sz="1400" dirty="0" err="1"/>
              <a:t>Drnevich</a:t>
            </a:r>
            <a:endParaRPr lang="en-US" sz="1400" dirty="0"/>
          </a:p>
        </p:txBody>
      </p:sp>
    </p:spTree>
    <p:extLst>
      <p:ext uri="{BB962C8B-B14F-4D97-AF65-F5344CB8AC3E}">
        <p14:creationId xmlns:p14="http://schemas.microsoft.com/office/powerpoint/2010/main" val="106626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3697" y="496644"/>
            <a:ext cx="8229600" cy="912812"/>
          </a:xfrm>
        </p:spPr>
        <p:txBody>
          <a:bodyPr>
            <a:normAutofit/>
          </a:bodyPr>
          <a:lstStyle/>
          <a:p>
            <a:r>
              <a:rPr lang="en-US" dirty="0"/>
              <a:t>When to use either method</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66808C-B827-40EC-8FB7-32317CF88C06}" type="datetime1">
              <a:rPr kumimoji="0" lang="en-US" sz="1200" b="0" i="0" u="none" strike="noStrike" kern="1200" cap="none" spc="0" normalizeH="0" baseline="0" noProof="0" smtClean="0">
                <a:ln>
                  <a:noFill/>
                </a:ln>
                <a:solidFill>
                  <a:prstClr val="black">
                    <a:tint val="75000"/>
                  </a:prstClr>
                </a:solidFill>
                <a:effectLst/>
                <a:uLnTx/>
                <a:uFillTx/>
                <a:latin typeface="Arial Narrow"/>
                <a:ea typeface="+mn-ea"/>
              </a:rPr>
              <a:pPr marL="0" marR="0" lvl="0" indent="0" algn="l" defTabSz="457200" rtl="0" eaLnBrk="1" fontAlgn="auto" latinLnBrk="0" hangingPunct="1">
                <a:lnSpc>
                  <a:spcPct val="100000"/>
                </a:lnSpc>
                <a:spcBef>
                  <a:spcPts val="0"/>
                </a:spcBef>
                <a:spcAft>
                  <a:spcPts val="0"/>
                </a:spcAft>
                <a:buClrTx/>
                <a:buSzTx/>
                <a:buFontTx/>
                <a:buNone/>
                <a:tabLst/>
                <a:defRPr/>
              </a:pPr>
              <a:t>5/31/23</a:t>
            </a:fld>
            <a:endParaRPr kumimoji="0" lang="en-US" sz="1200" b="0" i="0" u="none" strike="noStrike" kern="1200" cap="none" spc="0" normalizeH="0" baseline="0" noProof="0" dirty="0">
              <a:ln>
                <a:noFill/>
              </a:ln>
              <a:solidFill>
                <a:prstClr val="black">
                  <a:tint val="75000"/>
                </a:prstClr>
              </a:solidFill>
              <a:effectLst/>
              <a:uLnTx/>
              <a:uFillTx/>
              <a:latin typeface="Arial Narrow"/>
              <a:ea typeface="+mn-ea"/>
            </a:endParaRPr>
          </a:p>
        </p:txBody>
      </p:sp>
      <p:graphicFrame>
        <p:nvGraphicFramePr>
          <p:cNvPr id="6" name="Table 5">
            <a:extLst>
              <a:ext uri="{FF2B5EF4-FFF2-40B4-BE49-F238E27FC236}">
                <a16:creationId xmlns:a16="http://schemas.microsoft.com/office/drawing/2014/main" id="{BF6FD084-3992-6046-9047-6B3C0521F850}"/>
              </a:ext>
            </a:extLst>
          </p:cNvPr>
          <p:cNvGraphicFramePr>
            <a:graphicFrameLocks noGrp="1"/>
          </p:cNvGraphicFramePr>
          <p:nvPr>
            <p:extLst>
              <p:ext uri="{D42A27DB-BD31-4B8C-83A1-F6EECF244321}">
                <p14:modId xmlns:p14="http://schemas.microsoft.com/office/powerpoint/2010/main" val="3304703767"/>
              </p:ext>
            </p:extLst>
          </p:nvPr>
        </p:nvGraphicFramePr>
        <p:xfrm>
          <a:off x="396960" y="1723141"/>
          <a:ext cx="7902088" cy="4023360"/>
        </p:xfrm>
        <a:graphic>
          <a:graphicData uri="http://schemas.openxmlformats.org/drawingml/2006/table">
            <a:tbl>
              <a:tblPr firstRow="1" bandRow="1">
                <a:tableStyleId>{5C22544A-7EE6-4342-B048-85BDC9FD1C3A}</a:tableStyleId>
              </a:tblPr>
              <a:tblGrid>
                <a:gridCol w="3951044">
                  <a:extLst>
                    <a:ext uri="{9D8B030D-6E8A-4147-A177-3AD203B41FA5}">
                      <a16:colId xmlns:a16="http://schemas.microsoft.com/office/drawing/2014/main" val="3601008588"/>
                    </a:ext>
                  </a:extLst>
                </a:gridCol>
                <a:gridCol w="3951044">
                  <a:extLst>
                    <a:ext uri="{9D8B030D-6E8A-4147-A177-3AD203B41FA5}">
                      <a16:colId xmlns:a16="http://schemas.microsoft.com/office/drawing/2014/main" val="3129014299"/>
                    </a:ext>
                  </a:extLst>
                </a:gridCol>
              </a:tblGrid>
              <a:tr h="370840">
                <a:tc>
                  <a:txBody>
                    <a:bodyPr/>
                    <a:lstStyle/>
                    <a:p>
                      <a:pPr algn="ctr"/>
                      <a:r>
                        <a:rPr lang="en-US" sz="2400" dirty="0"/>
                        <a:t>Traditional Gene Counting </a:t>
                      </a:r>
                    </a:p>
                    <a:p>
                      <a:pPr algn="ctr"/>
                      <a:r>
                        <a:rPr lang="en-US" sz="2400" dirty="0"/>
                        <a:t>(1</a:t>
                      </a:r>
                      <a:r>
                        <a:rPr lang="en-US" sz="2400" baseline="30000" dirty="0"/>
                        <a:t>st</a:t>
                      </a:r>
                      <a:r>
                        <a:rPr lang="en-US" sz="2400" dirty="0"/>
                        <a:t> workflow)</a:t>
                      </a:r>
                    </a:p>
                  </a:txBody>
                  <a:tcPr/>
                </a:tc>
                <a:tc>
                  <a:txBody>
                    <a:bodyPr/>
                    <a:lstStyle/>
                    <a:p>
                      <a:pPr algn="ctr"/>
                      <a:r>
                        <a:rPr lang="en-US" sz="2400" dirty="0"/>
                        <a:t>Gene Quantification </a:t>
                      </a:r>
                    </a:p>
                    <a:p>
                      <a:pPr algn="ctr"/>
                      <a:r>
                        <a:rPr lang="en-US" sz="2400" dirty="0"/>
                        <a:t>(2</a:t>
                      </a:r>
                      <a:r>
                        <a:rPr lang="en-US" sz="2400" baseline="30000" dirty="0"/>
                        <a:t>nd</a:t>
                      </a:r>
                      <a:r>
                        <a:rPr lang="en-US" sz="2400" dirty="0"/>
                        <a:t> workflow)</a:t>
                      </a:r>
                    </a:p>
                  </a:txBody>
                  <a:tcPr/>
                </a:tc>
                <a:extLst>
                  <a:ext uri="{0D108BD9-81ED-4DB2-BD59-A6C34878D82A}">
                    <a16:rowId xmlns:a16="http://schemas.microsoft.com/office/drawing/2014/main" val="3573304704"/>
                  </a:ext>
                </a:extLst>
              </a:tr>
              <a:tr h="370840">
                <a:tc>
                  <a:txBody>
                    <a:bodyPr/>
                    <a:lstStyle/>
                    <a:p>
                      <a:r>
                        <a:rPr lang="en-US" sz="2400" dirty="0"/>
                        <a:t>Reads with retained introns still counted (e.g. cancer and rapidly developing tissues)</a:t>
                      </a:r>
                    </a:p>
                  </a:txBody>
                  <a:tcPr/>
                </a:tc>
                <a:tc>
                  <a:txBody>
                    <a:bodyPr/>
                    <a:lstStyle/>
                    <a:p>
                      <a:pPr marL="0" marR="0" lvl="0" indent="0" algn="l" defTabSz="456827" rtl="0" eaLnBrk="1" fontAlgn="auto" latinLnBrk="0" hangingPunct="1">
                        <a:lnSpc>
                          <a:spcPct val="100000"/>
                        </a:lnSpc>
                        <a:spcBef>
                          <a:spcPts val="0"/>
                        </a:spcBef>
                        <a:spcAft>
                          <a:spcPts val="0"/>
                        </a:spcAft>
                        <a:buClrTx/>
                        <a:buSzTx/>
                        <a:buFontTx/>
                        <a:buNone/>
                        <a:tabLst/>
                        <a:defRPr/>
                      </a:pPr>
                      <a:r>
                        <a:rPr lang="en-US" sz="2400" dirty="0"/>
                        <a:t>Genome duplications present</a:t>
                      </a:r>
                    </a:p>
                  </a:txBody>
                  <a:tcPr/>
                </a:tc>
                <a:extLst>
                  <a:ext uri="{0D108BD9-81ED-4DB2-BD59-A6C34878D82A}">
                    <a16:rowId xmlns:a16="http://schemas.microsoft.com/office/drawing/2014/main" val="3520796310"/>
                  </a:ext>
                </a:extLst>
              </a:tr>
              <a:tr h="370840">
                <a:tc>
                  <a:txBody>
                    <a:bodyPr/>
                    <a:lstStyle/>
                    <a:p>
                      <a:pPr marL="0" marR="0" lvl="0" indent="0" algn="l" defTabSz="456827" rtl="0" eaLnBrk="1" fontAlgn="auto" latinLnBrk="0" hangingPunct="1">
                        <a:lnSpc>
                          <a:spcPct val="100000"/>
                        </a:lnSpc>
                        <a:spcBef>
                          <a:spcPts val="0"/>
                        </a:spcBef>
                        <a:spcAft>
                          <a:spcPts val="0"/>
                        </a:spcAft>
                        <a:buClrTx/>
                        <a:buSzTx/>
                        <a:buFontTx/>
                        <a:buNone/>
                        <a:tabLst/>
                        <a:defRPr/>
                      </a:pPr>
                      <a:r>
                        <a:rPr lang="en-US" sz="2400" dirty="0"/>
                        <a:t>Need to find novel transcripts/splice junctions</a:t>
                      </a:r>
                    </a:p>
                  </a:txBody>
                  <a:tcPr/>
                </a:tc>
                <a:tc>
                  <a:txBody>
                    <a:bodyPr/>
                    <a:lstStyle/>
                    <a:p>
                      <a:r>
                        <a:rPr lang="en-US" sz="2400" dirty="0"/>
                        <a:t>Lots of gene families present</a:t>
                      </a:r>
                    </a:p>
                  </a:txBody>
                  <a:tcPr/>
                </a:tc>
                <a:extLst>
                  <a:ext uri="{0D108BD9-81ED-4DB2-BD59-A6C34878D82A}">
                    <a16:rowId xmlns:a16="http://schemas.microsoft.com/office/drawing/2014/main" val="3339564581"/>
                  </a:ext>
                </a:extLst>
              </a:tr>
              <a:tr h="370840">
                <a:tc>
                  <a:txBody>
                    <a:bodyPr/>
                    <a:lstStyle/>
                    <a:p>
                      <a:r>
                        <a:rPr lang="en-US" sz="2400" dirty="0"/>
                        <a:t>Want to visualize alignments on genome </a:t>
                      </a:r>
                    </a:p>
                  </a:txBody>
                  <a:tcPr/>
                </a:tc>
                <a:tc>
                  <a:txBody>
                    <a:bodyPr/>
                    <a:lstStyle/>
                    <a:p>
                      <a:pPr marL="0" marR="0" lvl="0" indent="0" algn="l" defTabSz="456827" rtl="0" eaLnBrk="1" fontAlgn="auto" latinLnBrk="0" hangingPunct="1">
                        <a:lnSpc>
                          <a:spcPct val="100000"/>
                        </a:lnSpc>
                        <a:spcBef>
                          <a:spcPts val="0"/>
                        </a:spcBef>
                        <a:spcAft>
                          <a:spcPts val="0"/>
                        </a:spcAft>
                        <a:buClrTx/>
                        <a:buSzTx/>
                        <a:buFontTx/>
                        <a:buNone/>
                        <a:tabLst/>
                        <a:defRPr/>
                      </a:pPr>
                      <a:r>
                        <a:rPr lang="en-US" sz="2400" dirty="0"/>
                        <a:t>When ever you have a large percentage (&gt;15%) of multi-mapped reads</a:t>
                      </a:r>
                    </a:p>
                  </a:txBody>
                  <a:tcPr/>
                </a:tc>
                <a:extLst>
                  <a:ext uri="{0D108BD9-81ED-4DB2-BD59-A6C34878D82A}">
                    <a16:rowId xmlns:a16="http://schemas.microsoft.com/office/drawing/2014/main" val="1371887978"/>
                  </a:ext>
                </a:extLst>
              </a:tr>
            </a:tbl>
          </a:graphicData>
        </a:graphic>
      </p:graphicFrame>
    </p:spTree>
    <p:extLst>
      <p:ext uri="{BB962C8B-B14F-4D97-AF65-F5344CB8AC3E}">
        <p14:creationId xmlns:p14="http://schemas.microsoft.com/office/powerpoint/2010/main" val="378571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9367" y="274637"/>
            <a:ext cx="8305800" cy="1143000"/>
          </a:xfrm>
          <a:prstGeom prst="rect">
            <a:avLst/>
          </a:prstGeom>
        </p:spPr>
        <p:txBody>
          <a:bodyPr/>
          <a:lstStyle/>
          <a:p>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chemeClr val="bg2">
                    <a:lumMod val="50000"/>
                  </a:schemeClr>
                </a:solidFill>
                <a:latin typeface="+mj-lt"/>
                <a:cs typeface="Times New Roman" panose="02020603050405020304" pitchFamily="18" charset="0"/>
              </a:rPr>
              <a:t>Transcriptomics</a:t>
            </a:r>
          </a:p>
          <a:p>
            <a:r>
              <a:rPr lang="en-US" sz="2800" b="1" dirty="0">
                <a:latin typeface="+mj-lt"/>
                <a:cs typeface="Times New Roman" panose="02020603050405020304" pitchFamily="18" charset="0"/>
              </a:rPr>
              <a:t>Traditional RNA-</a:t>
            </a:r>
            <a:r>
              <a:rPr lang="en-US" sz="2800" b="1" dirty="0" err="1">
                <a:latin typeface="+mj-lt"/>
                <a:cs typeface="Times New Roman" panose="02020603050405020304" pitchFamily="18" charset="0"/>
              </a:rPr>
              <a:t>Seq</a:t>
            </a:r>
            <a:r>
              <a:rPr lang="en-US" sz="2800" b="1" dirty="0">
                <a:latin typeface="+mj-lt"/>
                <a:cs typeface="Times New Roman" panose="02020603050405020304" pitchFamily="18" charset="0"/>
              </a:rPr>
              <a:t> Methods</a:t>
            </a:r>
          </a:p>
          <a:p>
            <a:pPr lvl="1"/>
            <a:r>
              <a:rPr lang="en-US" sz="2400" dirty="0">
                <a:latin typeface="+mj-lt"/>
                <a:cs typeface="Times New Roman" panose="02020603050405020304" pitchFamily="18" charset="0"/>
              </a:rPr>
              <a:t>Sequencing &amp; experimental considerations</a:t>
            </a:r>
          </a:p>
          <a:p>
            <a:pPr lvl="1"/>
            <a:r>
              <a:rPr lang="en-US" sz="2400" dirty="0">
                <a:latin typeface="+mj-lt"/>
                <a:cs typeface="Times New Roman" panose="02020603050405020304" pitchFamily="18" charset="0"/>
              </a:rPr>
              <a:t>Gene counting</a:t>
            </a:r>
          </a:p>
          <a:p>
            <a:pPr lvl="1"/>
            <a:r>
              <a:rPr lang="en-US" sz="2400" b="1" u="sng" dirty="0">
                <a:latin typeface="+mj-lt"/>
                <a:cs typeface="Times New Roman" panose="02020603050405020304" pitchFamily="18" charset="0"/>
              </a:rPr>
              <a:t>Statistics</a:t>
            </a:r>
          </a:p>
          <a:p>
            <a:r>
              <a:rPr lang="en-US" sz="2400" b="1" dirty="0">
                <a:solidFill>
                  <a:schemeClr val="bg2">
                    <a:lumMod val="50000"/>
                  </a:schemeClr>
                </a:solidFill>
                <a:latin typeface="+mj-lt"/>
                <a:cs typeface="Times New Roman" panose="02020603050405020304" pitchFamily="18" charset="0"/>
              </a:rPr>
              <a:t>Single Cell RNA-</a:t>
            </a:r>
            <a:r>
              <a:rPr lang="en-US" sz="2400" b="1" dirty="0" err="1">
                <a:solidFill>
                  <a:schemeClr val="bg2">
                    <a:lumMod val="50000"/>
                  </a:schemeClr>
                </a:solidFill>
                <a:latin typeface="+mj-lt"/>
                <a:cs typeface="Times New Roman" panose="02020603050405020304" pitchFamily="18" charset="0"/>
              </a:rPr>
              <a:t>Seq</a:t>
            </a:r>
            <a:r>
              <a:rPr lang="en-US" sz="2400" b="1"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latin typeface="+mj-lt"/>
                <a:cs typeface="Times New Roman" panose="02020603050405020304" pitchFamily="18" charset="0"/>
              </a:rPr>
              <a:t>Sequencing</a:t>
            </a:r>
          </a:p>
          <a:p>
            <a:pPr lvl="1"/>
            <a:r>
              <a:rPr lang="en-US" sz="2000" dirty="0">
                <a:solidFill>
                  <a:schemeClr val="bg2">
                    <a:lumMod val="50000"/>
                  </a:schemeClr>
                </a:solidFill>
                <a:latin typeface="+mj-lt"/>
                <a:cs typeface="Times New Roman" panose="02020603050405020304" pitchFamily="18" charset="0"/>
              </a:rPr>
              <a:t>UMI counting &amp; statistics</a:t>
            </a:r>
          </a:p>
          <a:p>
            <a:r>
              <a:rPr lang="en-US" sz="2400" b="1" dirty="0">
                <a:solidFill>
                  <a:schemeClr val="bg2">
                    <a:lumMod val="50000"/>
                  </a:schemeClr>
                </a:solidFill>
                <a:latin typeface="+mj-lt"/>
                <a:cs typeface="Times New Roman" panose="02020603050405020304" pitchFamily="18" charset="0"/>
              </a:rPr>
              <a:t>Where to find help</a:t>
            </a:r>
          </a:p>
        </p:txBody>
      </p:sp>
    </p:spTree>
    <p:extLst>
      <p:ext uri="{BB962C8B-B14F-4D97-AF65-F5344CB8AC3E}">
        <p14:creationId xmlns:p14="http://schemas.microsoft.com/office/powerpoint/2010/main" val="2791907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txBox="1">
            <a:spLocks/>
          </p:cNvSpPr>
          <p:nvPr/>
        </p:nvSpPr>
        <p:spPr bwMode="auto">
          <a:xfrm>
            <a:off x="500856" y="284658"/>
            <a:ext cx="822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ct val="130000"/>
              </a:lnSpc>
            </a:pPr>
            <a:r>
              <a:rPr lang="en-US" altLang="en-US" sz="3200" dirty="0">
                <a:solidFill>
                  <a:schemeClr val="tx2"/>
                </a:solidFill>
                <a:latin typeface="Georgia" panose="02040502050405020303" pitchFamily="18" charset="0"/>
                <a:cs typeface="Arial" panose="020B0604020202020204" pitchFamily="34" charset="0"/>
              </a:rPr>
              <a:t>DGE Statistical Analyses</a:t>
            </a:r>
          </a:p>
        </p:txBody>
      </p:sp>
      <p:sp>
        <p:nvSpPr>
          <p:cNvPr id="4" name="TextBox 3"/>
          <p:cNvSpPr txBox="1">
            <a:spLocks noChangeArrowheads="1"/>
          </p:cNvSpPr>
          <p:nvPr/>
        </p:nvSpPr>
        <p:spPr bwMode="auto">
          <a:xfrm>
            <a:off x="212724" y="1369683"/>
            <a:ext cx="8805863"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914400" indent="-45720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1" eaLnBrk="1" hangingPunct="1">
              <a:spcBef>
                <a:spcPts val="600"/>
              </a:spcBef>
              <a:spcAft>
                <a:spcPts val="600"/>
              </a:spcAft>
              <a:buFont typeface="Arial" panose="020B0604020202020204" pitchFamily="34" charset="0"/>
              <a:buAutoNum type="arabicPeriod"/>
            </a:pPr>
            <a:r>
              <a:rPr lang="en-US" altLang="en-US" dirty="0">
                <a:solidFill>
                  <a:srgbClr val="000000"/>
                </a:solidFill>
                <a:latin typeface="Arial" panose="020B0604020202020204" pitchFamily="34" charset="0"/>
              </a:rPr>
              <a:t>The first step is proper normalization of the data</a:t>
            </a:r>
          </a:p>
          <a:p>
            <a:pPr lvl="2" eaLnBrk="1" hangingPunct="1">
              <a:spcBef>
                <a:spcPts val="600"/>
              </a:spcBef>
              <a:spcAft>
                <a:spcPts val="600"/>
              </a:spcAft>
              <a:buFont typeface="Wingdings" panose="05000000000000000000" pitchFamily="2" charset="2"/>
              <a:buChar char="²"/>
            </a:pPr>
            <a:r>
              <a:rPr lang="en-US" altLang="en-US" dirty="0">
                <a:solidFill>
                  <a:srgbClr val="000000"/>
                </a:solidFill>
                <a:latin typeface="Arial" panose="020B0604020202020204" pitchFamily="34" charset="0"/>
              </a:rPr>
              <a:t> Often the statistical package you use will have a normalization method that it prefers and uses exclusively (e.g. </a:t>
            </a:r>
            <a:r>
              <a:rPr lang="en-US" altLang="en-US" dirty="0" err="1">
                <a:solidFill>
                  <a:srgbClr val="000000"/>
                </a:solidFill>
                <a:latin typeface="Arial" panose="020B0604020202020204" pitchFamily="34" charset="0"/>
                <a:hlinkClick r:id="rId2"/>
              </a:rPr>
              <a:t>Voom</a:t>
            </a:r>
            <a:r>
              <a:rPr lang="en-US" altLang="en-US" dirty="0">
                <a:solidFill>
                  <a:srgbClr val="000000"/>
                </a:solidFill>
                <a:latin typeface="Arial" panose="020B0604020202020204" pitchFamily="34" charset="0"/>
              </a:rPr>
              <a:t>, FPKM, TMM (used by </a:t>
            </a:r>
            <a:r>
              <a:rPr lang="en-US" altLang="en-US" dirty="0" err="1">
                <a:solidFill>
                  <a:srgbClr val="000000"/>
                </a:solidFill>
                <a:latin typeface="Arial" panose="020B0604020202020204" pitchFamily="34" charset="0"/>
              </a:rPr>
              <a:t>EdgeR</a:t>
            </a:r>
            <a:r>
              <a:rPr lang="en-US" altLang="en-US" dirty="0">
                <a:solidFill>
                  <a:srgbClr val="000000"/>
                </a:solidFill>
                <a:latin typeface="Arial" panose="020B0604020202020204" pitchFamily="34" charset="0"/>
              </a:rPr>
              <a:t>))</a:t>
            </a:r>
          </a:p>
          <a:p>
            <a:pPr lvl="1" eaLnBrk="1" hangingPunct="1">
              <a:spcBef>
                <a:spcPts val="600"/>
              </a:spcBef>
              <a:spcAft>
                <a:spcPts val="600"/>
              </a:spcAft>
              <a:buFont typeface="Arial" panose="020B0604020202020204" pitchFamily="34" charset="0"/>
              <a:buAutoNum type="arabicPeriod"/>
            </a:pPr>
            <a:r>
              <a:rPr lang="en-US" altLang="en-US" dirty="0">
                <a:solidFill>
                  <a:srgbClr val="000000"/>
                </a:solidFill>
                <a:latin typeface="Arial" panose="020B0604020202020204" pitchFamily="34" charset="0"/>
              </a:rPr>
              <a:t>Is your experiment a pairwise comparison? </a:t>
            </a:r>
          </a:p>
          <a:p>
            <a:pPr lvl="2" eaLnBrk="1" hangingPunct="1">
              <a:spcBef>
                <a:spcPts val="600"/>
              </a:spcBef>
              <a:spcAft>
                <a:spcPts val="600"/>
              </a:spcAft>
              <a:buFont typeface="Wingdings" panose="05000000000000000000" pitchFamily="2" charset="2"/>
              <a:buChar char="²"/>
            </a:pP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hlinkClick r:id="rId3"/>
              </a:rPr>
              <a:t>Ballgown</a:t>
            </a: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hlinkClick r:id="rId4"/>
              </a:rPr>
              <a:t>EdgeR</a:t>
            </a: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hlinkClick r:id="rId5"/>
              </a:rPr>
              <a:t>DESeq</a:t>
            </a:r>
            <a:endParaRPr lang="en-US" altLang="en-US" dirty="0">
              <a:solidFill>
                <a:srgbClr val="000000"/>
              </a:solidFill>
              <a:latin typeface="Arial" panose="020B0604020202020204" pitchFamily="34" charset="0"/>
            </a:endParaRPr>
          </a:p>
          <a:p>
            <a:pPr lvl="1" eaLnBrk="1" hangingPunct="1">
              <a:spcBef>
                <a:spcPts val="600"/>
              </a:spcBef>
              <a:spcAft>
                <a:spcPts val="600"/>
              </a:spcAft>
              <a:buFont typeface="Arial" panose="020B0604020202020204" pitchFamily="34" charset="0"/>
              <a:buAutoNum type="arabicPeriod"/>
            </a:pPr>
            <a:r>
              <a:rPr lang="en-US" altLang="en-US" dirty="0">
                <a:solidFill>
                  <a:srgbClr val="000000"/>
                </a:solidFill>
                <a:latin typeface="Arial" panose="020B0604020202020204" pitchFamily="34" charset="0"/>
              </a:rPr>
              <a:t>Is it a more complex design? </a:t>
            </a:r>
          </a:p>
          <a:p>
            <a:pPr lvl="2" eaLnBrk="1" hangingPunct="1">
              <a:spcBef>
                <a:spcPts val="600"/>
              </a:spcBef>
              <a:spcAft>
                <a:spcPts val="600"/>
              </a:spcAft>
              <a:buFont typeface="Wingdings" panose="05000000000000000000" pitchFamily="2" charset="2"/>
              <a:buChar char="²"/>
            </a:pP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hlinkClick r:id="rId4"/>
              </a:rPr>
              <a:t>EdgeR</a:t>
            </a: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hlinkClick r:id="rId5"/>
              </a:rPr>
              <a:t>DESeq</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hlinkClick r:id="rId6"/>
              </a:rPr>
              <a:t>limma</a:t>
            </a:r>
            <a:r>
              <a:rPr lang="en-US" altLang="en-US" dirty="0">
                <a:solidFill>
                  <a:srgbClr val="000000"/>
                </a:solidFill>
                <a:latin typeface="Arial" panose="020B0604020202020204" pitchFamily="34" charset="0"/>
              </a:rPr>
              <a:t>, other </a:t>
            </a:r>
            <a:r>
              <a:rPr lang="en-US" altLang="en-US" dirty="0">
                <a:solidFill>
                  <a:srgbClr val="000000"/>
                </a:solidFill>
                <a:latin typeface="Arial" panose="020B0604020202020204" pitchFamily="34" charset="0"/>
                <a:hlinkClick r:id="rId7"/>
              </a:rPr>
              <a:t>R/Bioconductor</a:t>
            </a:r>
            <a:r>
              <a:rPr lang="en-US" altLang="en-US" dirty="0">
                <a:solidFill>
                  <a:srgbClr val="000000"/>
                </a:solidFill>
                <a:latin typeface="Arial" panose="020B0604020202020204" pitchFamily="34" charset="0"/>
              </a:rPr>
              <a:t> packages</a:t>
            </a:r>
          </a:p>
        </p:txBody>
      </p:sp>
      <p:sp>
        <p:nvSpPr>
          <p:cNvPr id="5" name="TextBox 4">
            <a:extLst>
              <a:ext uri="{FF2B5EF4-FFF2-40B4-BE49-F238E27FC236}">
                <a16:creationId xmlns:a16="http://schemas.microsoft.com/office/drawing/2014/main" id="{86032239-0BD1-9447-A123-835E3D9D8688}"/>
              </a:ext>
            </a:extLst>
          </p:cNvPr>
          <p:cNvSpPr txBox="1"/>
          <p:nvPr/>
        </p:nvSpPr>
        <p:spPr>
          <a:xfrm>
            <a:off x="1186248" y="6326659"/>
            <a:ext cx="3485570" cy="307777"/>
          </a:xfrm>
          <a:prstGeom prst="rect">
            <a:avLst/>
          </a:prstGeom>
          <a:noFill/>
        </p:spPr>
        <p:txBody>
          <a:bodyPr wrap="none" rtlCol="0">
            <a:spAutoFit/>
          </a:bodyPr>
          <a:lstStyle/>
          <a:p>
            <a:r>
              <a:rPr lang="en-US" sz="1400" dirty="0"/>
              <a:t>Slide courtesy of </a:t>
            </a:r>
            <a:r>
              <a:rPr lang="en-US" sz="1400" dirty="0" err="1"/>
              <a:t>Rhadika</a:t>
            </a:r>
            <a:r>
              <a:rPr lang="en-US" sz="1400" dirty="0"/>
              <a:t> </a:t>
            </a:r>
            <a:r>
              <a:rPr lang="en-US" sz="1400" dirty="0" err="1"/>
              <a:t>Khetani</a:t>
            </a:r>
            <a:r>
              <a:rPr lang="en-US" sz="1400" dirty="0"/>
              <a:t>, text edited</a:t>
            </a:r>
          </a:p>
        </p:txBody>
      </p:sp>
    </p:spTree>
    <p:extLst>
      <p:ext uri="{BB962C8B-B14F-4D97-AF65-F5344CB8AC3E}">
        <p14:creationId xmlns:p14="http://schemas.microsoft.com/office/powerpoint/2010/main" val="3727490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64B0-9A14-8242-B971-6672401ED089}"/>
              </a:ext>
            </a:extLst>
          </p:cNvPr>
          <p:cNvSpPr>
            <a:spLocks noGrp="1"/>
          </p:cNvSpPr>
          <p:nvPr>
            <p:ph type="title" idx="4294967295"/>
          </p:nvPr>
        </p:nvSpPr>
        <p:spPr>
          <a:xfrm>
            <a:off x="569844" y="442982"/>
            <a:ext cx="8229600" cy="914400"/>
          </a:xfrm>
        </p:spPr>
        <p:txBody>
          <a:bodyPr/>
          <a:lstStyle/>
          <a:p>
            <a:r>
              <a:rPr lang="en-US" dirty="0"/>
              <a:t>Statistical Results</a:t>
            </a:r>
          </a:p>
        </p:txBody>
      </p:sp>
      <p:sp>
        <p:nvSpPr>
          <p:cNvPr id="3" name="Content Placeholder 2">
            <a:extLst>
              <a:ext uri="{FF2B5EF4-FFF2-40B4-BE49-F238E27FC236}">
                <a16:creationId xmlns:a16="http://schemas.microsoft.com/office/drawing/2014/main" id="{7E0B63A2-D272-BF4C-92EF-457373EA702F}"/>
              </a:ext>
            </a:extLst>
          </p:cNvPr>
          <p:cNvSpPr>
            <a:spLocks noGrp="1"/>
          </p:cNvSpPr>
          <p:nvPr>
            <p:ph idx="4294967295"/>
          </p:nvPr>
        </p:nvSpPr>
        <p:spPr>
          <a:xfrm>
            <a:off x="450574" y="1725613"/>
            <a:ext cx="7779026" cy="3948112"/>
          </a:xfrm>
        </p:spPr>
        <p:txBody>
          <a:bodyPr>
            <a:normAutofit/>
          </a:bodyPr>
          <a:lstStyle/>
          <a:p>
            <a:pPr marL="457200" indent="-457200">
              <a:buFont typeface="Arial" panose="020B0604020202020204" pitchFamily="34" charset="0"/>
              <a:buChar char="•"/>
            </a:pPr>
            <a:r>
              <a:rPr lang="en-US" dirty="0"/>
              <a:t>A list of significantly differentially expressed genes</a:t>
            </a:r>
          </a:p>
          <a:p>
            <a:pPr marL="457200" indent="-457200">
              <a:buFont typeface="Arial" panose="020B0604020202020204" pitchFamily="34" charset="0"/>
              <a:buChar char="•"/>
            </a:pPr>
            <a:r>
              <a:rPr lang="en-US" dirty="0"/>
              <a:t>Venn Diagrams </a:t>
            </a:r>
          </a:p>
          <a:p>
            <a:pPr marL="457200" indent="-457200">
              <a:buFont typeface="Arial" panose="020B0604020202020204" pitchFamily="34" charset="0"/>
              <a:buChar char="•"/>
            </a:pPr>
            <a:r>
              <a:rPr lang="en-US" dirty="0"/>
              <a:t>Heatmaps </a:t>
            </a:r>
          </a:p>
          <a:p>
            <a:pPr marL="457200" indent="-457200">
              <a:buFont typeface="Arial" panose="020B0604020202020204" pitchFamily="34" charset="0"/>
              <a:buChar char="•"/>
            </a:pPr>
            <a:r>
              <a:rPr lang="en-US" dirty="0"/>
              <a:t>WGCNA</a:t>
            </a:r>
          </a:p>
          <a:p>
            <a:pPr marL="457200" indent="-457200"/>
            <a:r>
              <a:rPr lang="en-US" dirty="0"/>
              <a:t>Advanced annotation</a:t>
            </a:r>
          </a:p>
          <a:p>
            <a:pPr marL="457200" indent="-457200">
              <a:buFont typeface="Arial" panose="020B0604020202020204" pitchFamily="34" charset="0"/>
              <a:buChar char="•"/>
            </a:pPr>
            <a:r>
              <a:rPr lang="en-US" dirty="0"/>
              <a:t>... and more!</a:t>
            </a:r>
          </a:p>
        </p:txBody>
      </p:sp>
    </p:spTree>
    <p:extLst>
      <p:ext uri="{BB962C8B-B14F-4D97-AF65-F5344CB8AC3E}">
        <p14:creationId xmlns:p14="http://schemas.microsoft.com/office/powerpoint/2010/main" val="2732147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EE84-6734-1F4C-81B2-1C6ABC2334AB}"/>
              </a:ext>
            </a:extLst>
          </p:cNvPr>
          <p:cNvSpPr>
            <a:spLocks noGrp="1"/>
          </p:cNvSpPr>
          <p:nvPr>
            <p:ph type="title" idx="4294967295"/>
          </p:nvPr>
        </p:nvSpPr>
        <p:spPr>
          <a:xfrm>
            <a:off x="562397" y="350966"/>
            <a:ext cx="8229600" cy="912813"/>
          </a:xfrm>
        </p:spPr>
        <p:txBody>
          <a:bodyPr/>
          <a:lstStyle/>
          <a:p>
            <a:r>
              <a:rPr lang="en-US" dirty="0" err="1"/>
              <a:t>EdgeR</a:t>
            </a:r>
            <a:r>
              <a:rPr lang="en-US" dirty="0"/>
              <a:t>: MDS Plot</a:t>
            </a:r>
          </a:p>
        </p:txBody>
      </p:sp>
      <p:sp>
        <p:nvSpPr>
          <p:cNvPr id="4" name="Rectangle 3">
            <a:extLst>
              <a:ext uri="{FF2B5EF4-FFF2-40B4-BE49-F238E27FC236}">
                <a16:creationId xmlns:a16="http://schemas.microsoft.com/office/drawing/2014/main" id="{92CC2FFE-A187-B146-8F78-F5117C120DE8}"/>
              </a:ext>
            </a:extLst>
          </p:cNvPr>
          <p:cNvSpPr/>
          <p:nvPr/>
        </p:nvSpPr>
        <p:spPr>
          <a:xfrm>
            <a:off x="1849088" y="5799001"/>
            <a:ext cx="6139181" cy="307777"/>
          </a:xfrm>
          <a:prstGeom prst="rect">
            <a:avLst/>
          </a:prstGeom>
        </p:spPr>
        <p:txBody>
          <a:bodyPr wrap="none">
            <a:spAutoFit/>
          </a:bodyPr>
          <a:lstStyle/>
          <a:p>
            <a:r>
              <a:rPr lang="en-US" sz="1400" dirty="0">
                <a:hlinkClick r:id="rId3"/>
              </a:rPr>
              <a:t>https://f1000research.com/articles/5-1438</a:t>
            </a:r>
            <a:r>
              <a:rPr lang="en-US" sz="1400" dirty="0"/>
              <a:t> (</a:t>
            </a:r>
            <a:r>
              <a:rPr lang="en-US" sz="1400" dirty="0" err="1"/>
              <a:t>doi</a:t>
            </a:r>
            <a:r>
              <a:rPr lang="en-US" sz="1400" dirty="0"/>
              <a:t>: 10.12688/f1000research.8987.2)</a:t>
            </a:r>
          </a:p>
        </p:txBody>
      </p:sp>
      <p:pic>
        <p:nvPicPr>
          <p:cNvPr id="5" name="Figure" descr="figure.img">
            <a:extLst>
              <a:ext uri="{FF2B5EF4-FFF2-40B4-BE49-F238E27FC236}">
                <a16:creationId xmlns:a16="http://schemas.microsoft.com/office/drawing/2014/main" id="{55B5EB62-8BE9-004C-B575-DDDFAC20C76A}"/>
              </a:ext>
            </a:extLst>
          </p:cNvPr>
          <p:cNvPicPr>
            <a:picLocks noChangeAspect="1"/>
          </p:cNvPicPr>
          <p:nvPr/>
        </p:nvPicPr>
        <p:blipFill>
          <a:blip r:embed="rId4" cstate="print"/>
          <a:stretch>
            <a:fillRect/>
          </a:stretch>
        </p:blipFill>
        <p:spPr>
          <a:xfrm>
            <a:off x="2411393" y="1624054"/>
            <a:ext cx="4531609" cy="4078448"/>
          </a:xfrm>
          <a:prstGeom prst="rect">
            <a:avLst/>
          </a:prstGeom>
        </p:spPr>
      </p:pic>
      <p:sp>
        <p:nvSpPr>
          <p:cNvPr id="6" name="TextBox 5">
            <a:extLst>
              <a:ext uri="{FF2B5EF4-FFF2-40B4-BE49-F238E27FC236}">
                <a16:creationId xmlns:a16="http://schemas.microsoft.com/office/drawing/2014/main" id="{511AE407-B081-574A-BDBE-78062CFF135B}"/>
              </a:ext>
            </a:extLst>
          </p:cNvPr>
          <p:cNvSpPr txBox="1"/>
          <p:nvPr/>
        </p:nvSpPr>
        <p:spPr>
          <a:xfrm>
            <a:off x="1186248" y="6326659"/>
            <a:ext cx="2616742" cy="307777"/>
          </a:xfrm>
          <a:prstGeom prst="rect">
            <a:avLst/>
          </a:prstGeom>
          <a:noFill/>
        </p:spPr>
        <p:txBody>
          <a:bodyPr wrap="none" rtlCol="0">
            <a:spAutoFit/>
          </a:bodyPr>
          <a:lstStyle/>
          <a:p>
            <a:r>
              <a:rPr lang="en-US" sz="1400" dirty="0"/>
              <a:t>Slide courtesy of Jenny </a:t>
            </a:r>
            <a:r>
              <a:rPr lang="en-US" sz="1400" dirty="0" err="1"/>
              <a:t>Drnevich</a:t>
            </a:r>
            <a:endParaRPr lang="en-US" sz="1400" dirty="0"/>
          </a:p>
        </p:txBody>
      </p:sp>
    </p:spTree>
    <p:extLst>
      <p:ext uri="{BB962C8B-B14F-4D97-AF65-F5344CB8AC3E}">
        <p14:creationId xmlns:p14="http://schemas.microsoft.com/office/powerpoint/2010/main" val="3005291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EE84-6734-1F4C-81B2-1C6ABC2334AB}"/>
              </a:ext>
            </a:extLst>
          </p:cNvPr>
          <p:cNvSpPr>
            <a:spLocks noGrp="1"/>
          </p:cNvSpPr>
          <p:nvPr>
            <p:ph type="title" idx="4294967295"/>
          </p:nvPr>
        </p:nvSpPr>
        <p:spPr>
          <a:xfrm>
            <a:off x="444844" y="231003"/>
            <a:ext cx="8229600" cy="912813"/>
          </a:xfrm>
        </p:spPr>
        <p:txBody>
          <a:bodyPr/>
          <a:lstStyle/>
          <a:p>
            <a:r>
              <a:rPr lang="en-US" dirty="0" err="1"/>
              <a:t>EdgeR</a:t>
            </a:r>
            <a:r>
              <a:rPr lang="en-US" dirty="0"/>
              <a:t>: MD Plot</a:t>
            </a:r>
          </a:p>
        </p:txBody>
      </p:sp>
      <p:sp>
        <p:nvSpPr>
          <p:cNvPr id="5" name="Rectangle 4">
            <a:extLst>
              <a:ext uri="{FF2B5EF4-FFF2-40B4-BE49-F238E27FC236}">
                <a16:creationId xmlns:a16="http://schemas.microsoft.com/office/drawing/2014/main" id="{46100B25-6CFF-C047-88E9-A6297B628FFA}"/>
              </a:ext>
            </a:extLst>
          </p:cNvPr>
          <p:cNvSpPr/>
          <p:nvPr/>
        </p:nvSpPr>
        <p:spPr>
          <a:xfrm>
            <a:off x="1849053" y="5431823"/>
            <a:ext cx="6139181" cy="307777"/>
          </a:xfrm>
          <a:prstGeom prst="rect">
            <a:avLst/>
          </a:prstGeom>
        </p:spPr>
        <p:txBody>
          <a:bodyPr wrap="none">
            <a:spAutoFit/>
          </a:bodyPr>
          <a:lstStyle/>
          <a:p>
            <a:r>
              <a:rPr lang="en-US" sz="1400" dirty="0">
                <a:hlinkClick r:id="rId3"/>
              </a:rPr>
              <a:t>https://f1000research.com/articles/5-1438</a:t>
            </a:r>
            <a:r>
              <a:rPr lang="en-US" sz="1400" dirty="0"/>
              <a:t> (</a:t>
            </a:r>
            <a:r>
              <a:rPr lang="en-US" sz="1400" dirty="0" err="1"/>
              <a:t>doi</a:t>
            </a:r>
            <a:r>
              <a:rPr lang="en-US" sz="1400" dirty="0"/>
              <a:t>: 10.12688/f1000research.8987.2)</a:t>
            </a:r>
          </a:p>
        </p:txBody>
      </p:sp>
      <p:pic>
        <p:nvPicPr>
          <p:cNvPr id="6" name="Figure" descr="figure.img">
            <a:extLst>
              <a:ext uri="{FF2B5EF4-FFF2-40B4-BE49-F238E27FC236}">
                <a16:creationId xmlns:a16="http://schemas.microsoft.com/office/drawing/2014/main" id="{1D51909E-052C-A044-AE34-96FF4E53DD8F}"/>
              </a:ext>
            </a:extLst>
          </p:cNvPr>
          <p:cNvPicPr>
            <a:picLocks noChangeAspect="1"/>
          </p:cNvPicPr>
          <p:nvPr/>
        </p:nvPicPr>
        <p:blipFill>
          <a:blip r:embed="rId4" cstate="print"/>
          <a:stretch>
            <a:fillRect/>
          </a:stretch>
        </p:blipFill>
        <p:spPr>
          <a:xfrm>
            <a:off x="2341621" y="1358504"/>
            <a:ext cx="3976944" cy="3945128"/>
          </a:xfrm>
          <a:prstGeom prst="rect">
            <a:avLst/>
          </a:prstGeom>
        </p:spPr>
      </p:pic>
      <p:sp>
        <p:nvSpPr>
          <p:cNvPr id="7" name="TextBox 6">
            <a:extLst>
              <a:ext uri="{FF2B5EF4-FFF2-40B4-BE49-F238E27FC236}">
                <a16:creationId xmlns:a16="http://schemas.microsoft.com/office/drawing/2014/main" id="{A6836AAC-49F7-CC4A-B1A8-BA0C410B7485}"/>
              </a:ext>
            </a:extLst>
          </p:cNvPr>
          <p:cNvSpPr txBox="1"/>
          <p:nvPr/>
        </p:nvSpPr>
        <p:spPr>
          <a:xfrm>
            <a:off x="1186248" y="6326659"/>
            <a:ext cx="2616742" cy="307777"/>
          </a:xfrm>
          <a:prstGeom prst="rect">
            <a:avLst/>
          </a:prstGeom>
          <a:noFill/>
        </p:spPr>
        <p:txBody>
          <a:bodyPr wrap="none" rtlCol="0">
            <a:spAutoFit/>
          </a:bodyPr>
          <a:lstStyle/>
          <a:p>
            <a:r>
              <a:rPr lang="en-US" sz="1400" dirty="0"/>
              <a:t>Slide courtesy of Jenny </a:t>
            </a:r>
            <a:r>
              <a:rPr lang="en-US" sz="1400" dirty="0" err="1"/>
              <a:t>Drnevich</a:t>
            </a:r>
            <a:endParaRPr lang="en-US" sz="1400" dirty="0"/>
          </a:p>
        </p:txBody>
      </p:sp>
    </p:spTree>
    <p:extLst>
      <p:ext uri="{BB962C8B-B14F-4D97-AF65-F5344CB8AC3E}">
        <p14:creationId xmlns:p14="http://schemas.microsoft.com/office/powerpoint/2010/main" val="4004061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EE84-6734-1F4C-81B2-1C6ABC2334AB}"/>
              </a:ext>
            </a:extLst>
          </p:cNvPr>
          <p:cNvSpPr>
            <a:spLocks noGrp="1"/>
          </p:cNvSpPr>
          <p:nvPr>
            <p:ph type="title" idx="4294967295"/>
          </p:nvPr>
        </p:nvSpPr>
        <p:spPr>
          <a:xfrm>
            <a:off x="0" y="342900"/>
            <a:ext cx="8229600" cy="912813"/>
          </a:xfrm>
        </p:spPr>
        <p:txBody>
          <a:bodyPr>
            <a:normAutofit fontScale="90000"/>
          </a:bodyPr>
          <a:lstStyle/>
          <a:p>
            <a:r>
              <a:rPr lang="en-US" dirty="0" err="1"/>
              <a:t>EdgeR</a:t>
            </a:r>
            <a:r>
              <a:rPr lang="en-US" dirty="0"/>
              <a:t> Results: Dispersion Estimation</a:t>
            </a:r>
          </a:p>
        </p:txBody>
      </p:sp>
      <p:pic>
        <p:nvPicPr>
          <p:cNvPr id="5" name="Content Placeholder 4">
            <a:extLst>
              <a:ext uri="{FF2B5EF4-FFF2-40B4-BE49-F238E27FC236}">
                <a16:creationId xmlns:a16="http://schemas.microsoft.com/office/drawing/2014/main" id="{6EAA2446-EBB5-CF44-B536-F61829172A80}"/>
              </a:ext>
            </a:extLst>
          </p:cNvPr>
          <p:cNvPicPr>
            <a:picLocks noGrp="1" noChangeAspect="1"/>
          </p:cNvPicPr>
          <p:nvPr>
            <p:ph idx="4294967295"/>
          </p:nvPr>
        </p:nvPicPr>
        <p:blipFill>
          <a:blip r:embed="rId3"/>
          <a:stretch>
            <a:fillRect/>
          </a:stretch>
        </p:blipFill>
        <p:spPr>
          <a:xfrm>
            <a:off x="0" y="1539875"/>
            <a:ext cx="4473575" cy="4473575"/>
          </a:xfrm>
        </p:spPr>
      </p:pic>
      <p:pic>
        <p:nvPicPr>
          <p:cNvPr id="7" name="Picture 6">
            <a:extLst>
              <a:ext uri="{FF2B5EF4-FFF2-40B4-BE49-F238E27FC236}">
                <a16:creationId xmlns:a16="http://schemas.microsoft.com/office/drawing/2014/main" id="{550E0623-2571-A941-ADBA-6685F316DB98}"/>
              </a:ext>
            </a:extLst>
          </p:cNvPr>
          <p:cNvPicPr>
            <a:picLocks noChangeAspect="1"/>
          </p:cNvPicPr>
          <p:nvPr/>
        </p:nvPicPr>
        <p:blipFill>
          <a:blip r:embed="rId4"/>
          <a:stretch>
            <a:fillRect/>
          </a:stretch>
        </p:blipFill>
        <p:spPr>
          <a:xfrm>
            <a:off x="4572000" y="1502229"/>
            <a:ext cx="4572000" cy="4572000"/>
          </a:xfrm>
          <a:prstGeom prst="rect">
            <a:avLst/>
          </a:prstGeom>
        </p:spPr>
      </p:pic>
      <p:sp>
        <p:nvSpPr>
          <p:cNvPr id="8" name="TextBox 7">
            <a:extLst>
              <a:ext uri="{FF2B5EF4-FFF2-40B4-BE49-F238E27FC236}">
                <a16:creationId xmlns:a16="http://schemas.microsoft.com/office/drawing/2014/main" id="{EA3558CA-FD22-C44E-A4A5-AF6639FA9BFC}"/>
              </a:ext>
            </a:extLst>
          </p:cNvPr>
          <p:cNvSpPr txBox="1"/>
          <p:nvPr/>
        </p:nvSpPr>
        <p:spPr>
          <a:xfrm>
            <a:off x="5474971" y="1569636"/>
            <a:ext cx="3211830" cy="461665"/>
          </a:xfrm>
          <a:prstGeom prst="rect">
            <a:avLst/>
          </a:prstGeom>
          <a:noFill/>
        </p:spPr>
        <p:txBody>
          <a:bodyPr wrap="square" rtlCol="0">
            <a:spAutoFit/>
          </a:bodyPr>
          <a:lstStyle/>
          <a:p>
            <a:pPr algn="ctr"/>
            <a:r>
              <a:rPr lang="en-US" sz="2400" b="1" dirty="0"/>
              <a:t>QL Plot</a:t>
            </a:r>
          </a:p>
        </p:txBody>
      </p:sp>
      <p:sp>
        <p:nvSpPr>
          <p:cNvPr id="9" name="TextBox 8">
            <a:extLst>
              <a:ext uri="{FF2B5EF4-FFF2-40B4-BE49-F238E27FC236}">
                <a16:creationId xmlns:a16="http://schemas.microsoft.com/office/drawing/2014/main" id="{B78F2BF3-56FC-EB49-8568-D0E5E9DA6002}"/>
              </a:ext>
            </a:extLst>
          </p:cNvPr>
          <p:cNvSpPr txBox="1"/>
          <p:nvPr/>
        </p:nvSpPr>
        <p:spPr>
          <a:xfrm>
            <a:off x="908685" y="1676316"/>
            <a:ext cx="3211830" cy="461665"/>
          </a:xfrm>
          <a:prstGeom prst="rect">
            <a:avLst/>
          </a:prstGeom>
          <a:noFill/>
        </p:spPr>
        <p:txBody>
          <a:bodyPr wrap="square" rtlCol="0">
            <a:spAutoFit/>
          </a:bodyPr>
          <a:lstStyle/>
          <a:p>
            <a:pPr algn="ctr"/>
            <a:r>
              <a:rPr lang="en-US" sz="2400" b="1" dirty="0"/>
              <a:t>BCV Plot</a:t>
            </a:r>
          </a:p>
        </p:txBody>
      </p:sp>
      <p:sp>
        <p:nvSpPr>
          <p:cNvPr id="10" name="Rectangle 9">
            <a:extLst>
              <a:ext uri="{FF2B5EF4-FFF2-40B4-BE49-F238E27FC236}">
                <a16:creationId xmlns:a16="http://schemas.microsoft.com/office/drawing/2014/main" id="{80B9774A-FCA9-E44C-A20C-A24F44F1F81B}"/>
              </a:ext>
            </a:extLst>
          </p:cNvPr>
          <p:cNvSpPr/>
          <p:nvPr/>
        </p:nvSpPr>
        <p:spPr>
          <a:xfrm>
            <a:off x="3074326" y="5811109"/>
            <a:ext cx="3324500" cy="307777"/>
          </a:xfrm>
          <a:prstGeom prst="rect">
            <a:avLst/>
          </a:prstGeom>
        </p:spPr>
        <p:txBody>
          <a:bodyPr wrap="none">
            <a:spAutoFit/>
          </a:bodyPr>
          <a:lstStyle/>
          <a:p>
            <a:r>
              <a:rPr lang="en-US" sz="1400" dirty="0">
                <a:hlinkClick r:id="rId5"/>
              </a:rPr>
              <a:t>https://f1000research.com/articles/5-1438</a:t>
            </a:r>
            <a:endParaRPr lang="en-US" sz="1400" dirty="0"/>
          </a:p>
        </p:txBody>
      </p:sp>
      <p:sp>
        <p:nvSpPr>
          <p:cNvPr id="11" name="TextBox 10">
            <a:extLst>
              <a:ext uri="{FF2B5EF4-FFF2-40B4-BE49-F238E27FC236}">
                <a16:creationId xmlns:a16="http://schemas.microsoft.com/office/drawing/2014/main" id="{1DD8625F-4141-9044-A708-36836A134BA2}"/>
              </a:ext>
            </a:extLst>
          </p:cNvPr>
          <p:cNvSpPr txBox="1"/>
          <p:nvPr/>
        </p:nvSpPr>
        <p:spPr>
          <a:xfrm>
            <a:off x="1186248" y="6326659"/>
            <a:ext cx="2616742" cy="307777"/>
          </a:xfrm>
          <a:prstGeom prst="rect">
            <a:avLst/>
          </a:prstGeom>
          <a:noFill/>
        </p:spPr>
        <p:txBody>
          <a:bodyPr wrap="none" rtlCol="0">
            <a:spAutoFit/>
          </a:bodyPr>
          <a:lstStyle/>
          <a:p>
            <a:r>
              <a:rPr lang="en-US" sz="1400" dirty="0"/>
              <a:t>Slide courtesy of Jenny </a:t>
            </a:r>
            <a:r>
              <a:rPr lang="en-US" sz="1400" dirty="0" err="1"/>
              <a:t>Drnevich</a:t>
            </a:r>
            <a:endParaRPr lang="en-US" sz="1400" dirty="0"/>
          </a:p>
        </p:txBody>
      </p:sp>
    </p:spTree>
    <p:extLst>
      <p:ext uri="{BB962C8B-B14F-4D97-AF65-F5344CB8AC3E}">
        <p14:creationId xmlns:p14="http://schemas.microsoft.com/office/powerpoint/2010/main" val="1024853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791" y="180078"/>
            <a:ext cx="8229600" cy="912812"/>
          </a:xfrm>
        </p:spPr>
        <p:txBody>
          <a:bodyPr/>
          <a:lstStyle/>
          <a:p>
            <a:pPr>
              <a:defRPr/>
            </a:pPr>
            <a:r>
              <a:rPr lang="en-US" sz="4000" dirty="0">
                <a:ea typeface="ＭＳ Ｐゴシック" charset="0"/>
              </a:rPr>
              <a:t>What does </a:t>
            </a:r>
            <a:r>
              <a:rPr lang="en-US" sz="4000" dirty="0" err="1">
                <a:ea typeface="ＭＳ Ｐゴシック" charset="0"/>
              </a:rPr>
              <a:t>HPCBio</a:t>
            </a:r>
            <a:r>
              <a:rPr lang="en-US" sz="4000" dirty="0">
                <a:ea typeface="ＭＳ Ｐゴシック" charset="0"/>
              </a:rPr>
              <a:t> use?</a:t>
            </a:r>
          </a:p>
        </p:txBody>
      </p:sp>
      <p:sp>
        <p:nvSpPr>
          <p:cNvPr id="3" name="Content Placeholder 2"/>
          <p:cNvSpPr>
            <a:spLocks noGrp="1"/>
          </p:cNvSpPr>
          <p:nvPr>
            <p:ph idx="4294967295"/>
          </p:nvPr>
        </p:nvSpPr>
        <p:spPr>
          <a:xfrm>
            <a:off x="463826" y="1304925"/>
            <a:ext cx="8229600" cy="4810125"/>
          </a:xfrm>
        </p:spPr>
        <p:txBody>
          <a:bodyPr>
            <a:normAutofit fontScale="92500" lnSpcReduction="20000"/>
          </a:bodyPr>
          <a:lstStyle/>
          <a:p>
            <a:pPr marL="514350" indent="-514350">
              <a:spcBef>
                <a:spcPts val="400"/>
              </a:spcBef>
              <a:spcAft>
                <a:spcPts val="600"/>
              </a:spcAft>
              <a:buFont typeface="+mj-lt"/>
              <a:buAutoNum type="arabicPeriod"/>
              <a:defRPr/>
            </a:pPr>
            <a:r>
              <a:rPr lang="en-US" dirty="0">
                <a:solidFill>
                  <a:schemeClr val="tx1"/>
                </a:solidFill>
                <a:latin typeface="Arial" panose="020B0604020202020204" pitchFamily="34" charset="0"/>
                <a:ea typeface="ＭＳ Ｐゴシック" charset="0"/>
                <a:cs typeface="Arial" panose="020B0604020202020204" pitchFamily="34" charset="0"/>
              </a:rPr>
              <a:t>Quality Check - </a:t>
            </a:r>
            <a:r>
              <a:rPr lang="en-US" b="1" dirty="0">
                <a:solidFill>
                  <a:schemeClr val="tx2"/>
                </a:solidFill>
                <a:latin typeface="Arial" panose="020B0604020202020204" pitchFamily="34" charset="0"/>
                <a:ea typeface="ＭＳ Ｐゴシック" charset="0"/>
                <a:cs typeface="Arial" panose="020B0604020202020204" pitchFamily="34" charset="0"/>
              </a:rPr>
              <a:t>FASTQC</a:t>
            </a:r>
          </a:p>
          <a:p>
            <a:pPr marL="514350" indent="-514350">
              <a:spcBef>
                <a:spcPts val="400"/>
              </a:spcBef>
              <a:spcAft>
                <a:spcPts val="600"/>
              </a:spcAft>
              <a:buFont typeface="+mj-lt"/>
              <a:buAutoNum type="arabicPeriod"/>
              <a:defRPr/>
            </a:pPr>
            <a:r>
              <a:rPr lang="en-US" dirty="0">
                <a:solidFill>
                  <a:srgbClr val="000000"/>
                </a:solidFill>
                <a:latin typeface="Arial" panose="020B0604020202020204" pitchFamily="34" charset="0"/>
                <a:ea typeface="ＭＳ Ｐゴシック" charset="0"/>
                <a:cs typeface="Arial" panose="020B0604020202020204" pitchFamily="34" charset="0"/>
              </a:rPr>
              <a:t>Trimming - </a:t>
            </a:r>
            <a:r>
              <a:rPr lang="en-US" b="1" dirty="0" err="1">
                <a:solidFill>
                  <a:schemeClr val="tx2"/>
                </a:solidFill>
                <a:latin typeface="Arial" panose="020B0604020202020204" pitchFamily="34" charset="0"/>
                <a:ea typeface="ＭＳ Ｐゴシック" charset="0"/>
                <a:cs typeface="Arial" panose="020B0604020202020204" pitchFamily="34" charset="0"/>
              </a:rPr>
              <a:t>Trimmomatic</a:t>
            </a:r>
            <a:endParaRPr lang="en-US" b="1" dirty="0">
              <a:solidFill>
                <a:schemeClr val="tx2"/>
              </a:solidFill>
              <a:latin typeface="Arial" panose="020B0604020202020204" pitchFamily="34" charset="0"/>
              <a:ea typeface="ＭＳ Ｐゴシック" charset="0"/>
              <a:cs typeface="Arial" panose="020B0604020202020204" pitchFamily="34" charset="0"/>
            </a:endParaRPr>
          </a:p>
          <a:p>
            <a:pPr marL="514350" indent="-514350">
              <a:spcBef>
                <a:spcPts val="400"/>
              </a:spcBef>
              <a:spcAft>
                <a:spcPts val="600"/>
              </a:spcAft>
              <a:buFont typeface="+mj-lt"/>
              <a:buAutoNum type="arabicPeriod"/>
              <a:defRPr/>
            </a:pPr>
            <a:r>
              <a:rPr lang="en-US" dirty="0">
                <a:solidFill>
                  <a:srgbClr val="000000"/>
                </a:solidFill>
                <a:latin typeface="Arial" panose="020B0604020202020204" pitchFamily="34" charset="0"/>
                <a:ea typeface="ＭＳ Ｐゴシック" charset="0"/>
                <a:cs typeface="Arial" panose="020B0604020202020204" pitchFamily="34" charset="0"/>
              </a:rPr>
              <a:t>Splice-aware alignment - </a:t>
            </a:r>
            <a:r>
              <a:rPr lang="en-US" b="1" dirty="0">
                <a:solidFill>
                  <a:schemeClr val="tx2"/>
                </a:solidFill>
                <a:latin typeface="Arial" panose="020B0604020202020204" pitchFamily="34" charset="0"/>
                <a:ea typeface="ＭＳ Ｐゴシック" charset="0"/>
                <a:cs typeface="Arial" panose="020B0604020202020204" pitchFamily="34" charset="0"/>
              </a:rPr>
              <a:t>STAR</a:t>
            </a:r>
          </a:p>
          <a:p>
            <a:pPr marL="0" indent="0">
              <a:spcBef>
                <a:spcPts val="400"/>
              </a:spcBef>
              <a:spcAft>
                <a:spcPts val="600"/>
              </a:spcAft>
              <a:buFont typeface="Arial" charset="0"/>
              <a:buNone/>
              <a:defRPr/>
            </a:pPr>
            <a:r>
              <a:rPr lang="en-US" dirty="0">
                <a:solidFill>
                  <a:srgbClr val="000000"/>
                </a:solidFill>
                <a:latin typeface="Arial" panose="020B0604020202020204" pitchFamily="34" charset="0"/>
                <a:ea typeface="ＭＳ Ｐゴシック" charset="0"/>
                <a:cs typeface="Arial" panose="020B0604020202020204" pitchFamily="34" charset="0"/>
              </a:rPr>
              <a:t>      Bacterial alignment - </a:t>
            </a:r>
            <a:r>
              <a:rPr lang="en-US" b="1" dirty="0">
                <a:solidFill>
                  <a:schemeClr val="tx2"/>
                </a:solidFill>
                <a:latin typeface="Arial" panose="020B0604020202020204" pitchFamily="34" charset="0"/>
                <a:ea typeface="ＭＳ Ｐゴシック" charset="0"/>
                <a:cs typeface="Arial" panose="020B0604020202020204" pitchFamily="34" charset="0"/>
              </a:rPr>
              <a:t>BWA</a:t>
            </a:r>
            <a:r>
              <a:rPr lang="en-US" dirty="0">
                <a:solidFill>
                  <a:srgbClr val="215968"/>
                </a:solidFill>
                <a:latin typeface="Arial" panose="020B0604020202020204" pitchFamily="34" charset="0"/>
                <a:ea typeface="ＭＳ Ｐゴシック" charset="0"/>
                <a:cs typeface="Arial" panose="020B0604020202020204" pitchFamily="34" charset="0"/>
              </a:rPr>
              <a:t> </a:t>
            </a:r>
            <a:r>
              <a:rPr lang="en-US" dirty="0">
                <a:solidFill>
                  <a:srgbClr val="000000"/>
                </a:solidFill>
                <a:latin typeface="Arial" panose="020B0604020202020204" pitchFamily="34" charset="0"/>
                <a:ea typeface="ＭＳ Ｐゴシック" charset="0"/>
                <a:cs typeface="Arial" panose="020B0604020202020204" pitchFamily="34" charset="0"/>
              </a:rPr>
              <a:t>or</a:t>
            </a:r>
            <a:r>
              <a:rPr lang="en-US" dirty="0">
                <a:latin typeface="Arial" panose="020B0604020202020204" pitchFamily="34" charset="0"/>
                <a:ea typeface="ＭＳ Ｐゴシック" charset="0"/>
                <a:cs typeface="Arial" panose="020B0604020202020204" pitchFamily="34" charset="0"/>
              </a:rPr>
              <a:t> </a:t>
            </a:r>
            <a:r>
              <a:rPr lang="en-US" b="1" dirty="0" err="1">
                <a:solidFill>
                  <a:schemeClr val="tx2"/>
                </a:solidFill>
                <a:latin typeface="Arial" panose="020B0604020202020204" pitchFamily="34" charset="0"/>
                <a:ea typeface="ＭＳ Ｐゴシック" charset="0"/>
                <a:cs typeface="Arial" panose="020B0604020202020204" pitchFamily="34" charset="0"/>
              </a:rPr>
              <a:t>Novoalign</a:t>
            </a:r>
            <a:endParaRPr lang="en-US" dirty="0">
              <a:solidFill>
                <a:schemeClr val="tx2"/>
              </a:solidFill>
              <a:latin typeface="Arial" panose="020B0604020202020204" pitchFamily="34" charset="0"/>
              <a:ea typeface="ＭＳ Ｐゴシック" charset="0"/>
              <a:cs typeface="Arial" panose="020B0604020202020204" pitchFamily="34" charset="0"/>
            </a:endParaRPr>
          </a:p>
          <a:p>
            <a:pPr marL="514350" indent="-514350">
              <a:spcBef>
                <a:spcPts val="400"/>
              </a:spcBef>
              <a:spcAft>
                <a:spcPts val="600"/>
              </a:spcAft>
              <a:buFont typeface="+mj-lt"/>
              <a:buAutoNum type="arabicPeriod" startAt="4"/>
              <a:defRPr/>
            </a:pPr>
            <a:r>
              <a:rPr lang="en-US" dirty="0">
                <a:solidFill>
                  <a:srgbClr val="000000"/>
                </a:solidFill>
                <a:latin typeface="Arial" panose="020B0604020202020204" pitchFamily="34" charset="0"/>
                <a:ea typeface="ＭＳ Ｐゴシック" charset="0"/>
                <a:cs typeface="Arial" panose="020B0604020202020204" pitchFamily="34" charset="0"/>
              </a:rPr>
              <a:t>Counting reads per gene - </a:t>
            </a:r>
            <a:r>
              <a:rPr lang="en-US" b="1" dirty="0" err="1">
                <a:solidFill>
                  <a:schemeClr val="tx2"/>
                </a:solidFill>
                <a:latin typeface="Arial" panose="020B0604020202020204" pitchFamily="34" charset="0"/>
                <a:ea typeface="ＭＳ Ｐゴシック" charset="0"/>
                <a:cs typeface="Arial" panose="020B0604020202020204" pitchFamily="34" charset="0"/>
              </a:rPr>
              <a:t>featureCounts</a:t>
            </a:r>
            <a:endParaRPr lang="en-US" b="1" dirty="0">
              <a:solidFill>
                <a:schemeClr val="tx2"/>
              </a:solidFill>
              <a:latin typeface="Arial" panose="020B0604020202020204" pitchFamily="34" charset="0"/>
              <a:ea typeface="ＭＳ Ｐゴシック" charset="0"/>
              <a:cs typeface="Arial" panose="020B0604020202020204" pitchFamily="34" charset="0"/>
            </a:endParaRPr>
          </a:p>
          <a:p>
            <a:pPr marL="0" indent="0">
              <a:spcBef>
                <a:spcPts val="400"/>
              </a:spcBef>
              <a:spcAft>
                <a:spcPts val="600"/>
              </a:spcAft>
              <a:buNone/>
              <a:defRPr/>
            </a:pPr>
            <a:r>
              <a:rPr lang="en-US" dirty="0">
                <a:solidFill>
                  <a:schemeClr val="tx1"/>
                </a:solidFill>
                <a:latin typeface="Arial" panose="020B0604020202020204" pitchFamily="34" charset="0"/>
                <a:ea typeface="ＭＳ Ｐゴシック" charset="0"/>
                <a:cs typeface="Arial" panose="020B0604020202020204" pitchFamily="34" charset="0"/>
              </a:rPr>
              <a:t>      Counting reads per isoform </a:t>
            </a:r>
            <a:r>
              <a:rPr lang="en-US" b="1" dirty="0">
                <a:solidFill>
                  <a:srgbClr val="215968"/>
                </a:solidFill>
                <a:latin typeface="Arial" panose="020B0604020202020204" pitchFamily="34" charset="0"/>
                <a:ea typeface="ＭＳ Ｐゴシック" charset="0"/>
                <a:cs typeface="Arial" panose="020B0604020202020204" pitchFamily="34" charset="0"/>
              </a:rPr>
              <a:t>- </a:t>
            </a:r>
            <a:r>
              <a:rPr lang="en-US" b="1" dirty="0">
                <a:solidFill>
                  <a:schemeClr val="tx2"/>
                </a:solidFill>
                <a:latin typeface="Arial" panose="020B0604020202020204" pitchFamily="34" charset="0"/>
                <a:ea typeface="ＭＳ Ｐゴシック" charset="0"/>
                <a:cs typeface="Arial" panose="020B0604020202020204" pitchFamily="34" charset="0"/>
              </a:rPr>
              <a:t>Salmon</a:t>
            </a:r>
            <a:r>
              <a:rPr lang="en-US" i="1" dirty="0">
                <a:latin typeface="Arial" panose="020B0604020202020204" pitchFamily="34" charset="0"/>
                <a:ea typeface="ＭＳ Ｐゴシック" charset="0"/>
                <a:cs typeface="Arial" panose="020B0604020202020204" pitchFamily="34" charset="0"/>
              </a:rPr>
              <a:t>* Can also group these counts by gene for even more accuracy</a:t>
            </a:r>
          </a:p>
          <a:p>
            <a:pPr marL="514350" indent="-514350">
              <a:spcBef>
                <a:spcPts val="400"/>
              </a:spcBef>
              <a:spcAft>
                <a:spcPts val="600"/>
              </a:spcAft>
              <a:buFont typeface="+mj-lt"/>
              <a:buAutoNum type="arabicPeriod" startAt="5"/>
              <a:defRPr/>
            </a:pPr>
            <a:r>
              <a:rPr lang="en-US" dirty="0">
                <a:solidFill>
                  <a:srgbClr val="000000"/>
                </a:solidFill>
                <a:latin typeface="Arial" panose="020B0604020202020204" pitchFamily="34" charset="0"/>
                <a:ea typeface="ＭＳ Ｐゴシック" charset="0"/>
                <a:cs typeface="Arial" panose="020B0604020202020204" pitchFamily="34" charset="0"/>
              </a:rPr>
              <a:t>DGE Analysis - </a:t>
            </a:r>
            <a:r>
              <a:rPr lang="en-US" b="1" dirty="0" err="1">
                <a:solidFill>
                  <a:schemeClr val="tx2"/>
                </a:solidFill>
                <a:latin typeface="Arial" panose="020B0604020202020204" pitchFamily="34" charset="0"/>
                <a:ea typeface="ＭＳ Ｐゴシック" charset="0"/>
                <a:cs typeface="Arial" panose="020B0604020202020204" pitchFamily="34" charset="0"/>
              </a:rPr>
              <a:t>edgeR</a:t>
            </a:r>
            <a:r>
              <a:rPr lang="en-US" b="1" dirty="0">
                <a:latin typeface="Arial" panose="020B0604020202020204" pitchFamily="34" charset="0"/>
                <a:ea typeface="ＭＳ Ｐゴシック" charset="0"/>
                <a:cs typeface="Arial" panose="020B0604020202020204" pitchFamily="34" charset="0"/>
              </a:rPr>
              <a:t> </a:t>
            </a:r>
            <a:r>
              <a:rPr lang="en-US" dirty="0">
                <a:solidFill>
                  <a:srgbClr val="000000"/>
                </a:solidFill>
                <a:latin typeface="Arial" panose="020B0604020202020204" pitchFamily="34" charset="0"/>
                <a:ea typeface="ＭＳ Ｐゴシック" charset="0"/>
                <a:cs typeface="Arial" panose="020B0604020202020204" pitchFamily="34" charset="0"/>
              </a:rPr>
              <a:t>or</a:t>
            </a:r>
            <a:r>
              <a:rPr lang="en-US" b="1" dirty="0">
                <a:latin typeface="Arial" panose="020B0604020202020204" pitchFamily="34" charset="0"/>
                <a:ea typeface="ＭＳ Ｐゴシック" charset="0"/>
                <a:cs typeface="Arial" panose="020B0604020202020204" pitchFamily="34" charset="0"/>
              </a:rPr>
              <a:t> </a:t>
            </a:r>
            <a:r>
              <a:rPr lang="en-US" b="1" dirty="0" err="1">
                <a:solidFill>
                  <a:schemeClr val="tx2"/>
                </a:solidFill>
                <a:latin typeface="Arial" panose="020B0604020202020204" pitchFamily="34" charset="0"/>
                <a:ea typeface="ＭＳ Ｐゴシック" charset="0"/>
                <a:cs typeface="Arial" panose="020B0604020202020204" pitchFamily="34" charset="0"/>
              </a:rPr>
              <a:t>limma</a:t>
            </a:r>
            <a:endParaRPr lang="en-US" sz="800" b="1" dirty="0">
              <a:solidFill>
                <a:srgbClr val="215968"/>
              </a:solidFill>
              <a:latin typeface="Arial" panose="020B0604020202020204" pitchFamily="34" charset="0"/>
              <a:ea typeface="ＭＳ Ｐゴシック" charset="0"/>
              <a:cs typeface="Arial" panose="020B0604020202020204" pitchFamily="34" charset="0"/>
            </a:endParaRPr>
          </a:p>
          <a:p>
            <a:pPr>
              <a:spcBef>
                <a:spcPts val="400"/>
              </a:spcBef>
              <a:spcAft>
                <a:spcPts val="600"/>
              </a:spcAft>
              <a:defRPr/>
            </a:pPr>
            <a:r>
              <a:rPr lang="en-US" dirty="0">
                <a:solidFill>
                  <a:srgbClr val="000000"/>
                </a:solidFill>
                <a:latin typeface="Arial" panose="020B0604020202020204" pitchFamily="34" charset="0"/>
                <a:ea typeface="ＭＳ Ｐゴシック" charset="0"/>
                <a:cs typeface="Arial" panose="020B0604020202020204" pitchFamily="34" charset="0"/>
              </a:rPr>
              <a:t>Alignment visualization - </a:t>
            </a:r>
            <a:r>
              <a:rPr lang="en-US" b="1" dirty="0">
                <a:solidFill>
                  <a:schemeClr val="tx2"/>
                </a:solidFill>
                <a:latin typeface="Arial" panose="020B0604020202020204" pitchFamily="34" charset="0"/>
                <a:ea typeface="ＭＳ Ｐゴシック" charset="0"/>
                <a:cs typeface="Arial" panose="020B0604020202020204" pitchFamily="34" charset="0"/>
              </a:rPr>
              <a:t>IGV</a:t>
            </a:r>
            <a:endParaRPr lang="en-US" dirty="0">
              <a:solidFill>
                <a:srgbClr val="000000"/>
              </a:solidFill>
              <a:latin typeface="Arial" panose="020B0604020202020204" pitchFamily="34" charset="0"/>
              <a:ea typeface="ＭＳ Ｐゴシック" charset="0"/>
              <a:cs typeface="Arial" panose="020B0604020202020204" pitchFamily="34" charset="0"/>
            </a:endParaRPr>
          </a:p>
          <a:p>
            <a:pPr>
              <a:spcBef>
                <a:spcPts val="400"/>
              </a:spcBef>
              <a:spcAft>
                <a:spcPts val="600"/>
              </a:spcAft>
              <a:defRPr/>
            </a:pPr>
            <a:r>
              <a:rPr lang="en-US" dirty="0">
                <a:solidFill>
                  <a:srgbClr val="000000"/>
                </a:solidFill>
                <a:latin typeface="Arial" panose="020B0604020202020204" pitchFamily="34" charset="0"/>
                <a:ea typeface="ＭＳ Ｐゴシック" charset="0"/>
                <a:cs typeface="Arial" panose="020B0604020202020204" pitchFamily="34" charset="0"/>
              </a:rPr>
              <a:t>De novo transcriptome assembly – </a:t>
            </a:r>
            <a:r>
              <a:rPr lang="en-US" b="1" dirty="0">
                <a:solidFill>
                  <a:schemeClr val="tx2"/>
                </a:solidFill>
                <a:latin typeface="Arial" panose="020B0604020202020204" pitchFamily="34" charset="0"/>
                <a:ea typeface="ＭＳ Ｐゴシック" charset="0"/>
                <a:cs typeface="Arial" panose="020B0604020202020204" pitchFamily="34" charset="0"/>
              </a:rPr>
              <a:t>Trinity</a:t>
            </a:r>
          </a:p>
          <a:p>
            <a:pPr>
              <a:spcBef>
                <a:spcPts val="400"/>
              </a:spcBef>
              <a:spcAft>
                <a:spcPts val="600"/>
              </a:spcAft>
              <a:defRPr/>
            </a:pPr>
            <a:r>
              <a:rPr lang="en-US" dirty="0">
                <a:solidFill>
                  <a:srgbClr val="000000"/>
                </a:solidFill>
                <a:latin typeface="Arial" panose="020B0604020202020204" pitchFamily="34" charset="0"/>
                <a:ea typeface="ＭＳ Ｐゴシック" charset="0"/>
                <a:cs typeface="Arial" panose="020B0604020202020204" pitchFamily="34" charset="0"/>
              </a:rPr>
              <a:t>Reference-based transcriptome assembly – </a:t>
            </a:r>
            <a:r>
              <a:rPr lang="en-US" b="1" dirty="0" err="1">
                <a:solidFill>
                  <a:schemeClr val="tx2"/>
                </a:solidFill>
                <a:latin typeface="Arial" panose="020B0604020202020204" pitchFamily="34" charset="0"/>
                <a:ea typeface="ＭＳ Ｐゴシック" charset="0"/>
                <a:cs typeface="Arial" panose="020B0604020202020204" pitchFamily="34" charset="0"/>
              </a:rPr>
              <a:t>StringTie</a:t>
            </a:r>
            <a:endParaRPr lang="en-US" b="1" dirty="0">
              <a:solidFill>
                <a:schemeClr val="tx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276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normAutofit fontScale="90000"/>
          </a:bodyPr>
          <a:lstStyle/>
          <a:p>
            <a:pPr algn="l"/>
            <a:r>
              <a:rPr lang="en-US" sz="4800" b="1" dirty="0">
                <a:solidFill>
                  <a:srgbClr val="E84A27"/>
                </a:solidFill>
                <a:ea typeface="Georgia" charset="0"/>
                <a:cs typeface="Georgia" charset="0"/>
              </a:rPr>
              <a:t>What can we do with RNA sequences?</a:t>
            </a:r>
          </a:p>
        </p:txBody>
      </p:sp>
      <p:sp>
        <p:nvSpPr>
          <p:cNvPr id="5" name="TextBox 4">
            <a:extLst>
              <a:ext uri="{FF2B5EF4-FFF2-40B4-BE49-F238E27FC236}">
                <a16:creationId xmlns:a16="http://schemas.microsoft.com/office/drawing/2014/main" id="{62D992B9-1512-994F-A5E0-360AAEF965CD}"/>
              </a:ext>
            </a:extLst>
          </p:cNvPr>
          <p:cNvSpPr txBox="1"/>
          <p:nvPr/>
        </p:nvSpPr>
        <p:spPr>
          <a:xfrm>
            <a:off x="430213" y="1292247"/>
            <a:ext cx="8232775" cy="4625882"/>
          </a:xfrm>
          <a:prstGeom prst="rect">
            <a:avLst/>
          </a:prstGeom>
          <a:noFill/>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800100" indent="-342900" eaLnBrk="0" hangingPunct="0">
              <a:defRPr sz="2400">
                <a:solidFill>
                  <a:schemeClr val="tx1"/>
                </a:solidFill>
                <a:latin typeface="Calibri" panose="020F0502020204030204" pitchFamily="34" charset="0"/>
                <a:ea typeface="MS PGothic" panose="020B0600070205080204" pitchFamily="34" charset="-128"/>
              </a:defRPr>
            </a:lvl2pPr>
            <a:lvl3pPr marL="1257300" indent="-3429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20000"/>
              </a:lnSpc>
            </a:pPr>
            <a:endParaRPr lang="en-US" altLang="en-US" sz="800" i="1" dirty="0">
              <a:solidFill>
                <a:srgbClr val="000000"/>
              </a:solidFill>
              <a:latin typeface="Arial" panose="020B0604020202020204" pitchFamily="34" charset="0"/>
            </a:endParaRPr>
          </a:p>
          <a:p>
            <a:pPr eaLnBrk="1" hangingPunct="1">
              <a:spcAft>
                <a:spcPts val="600"/>
              </a:spcAft>
            </a:pPr>
            <a:r>
              <a:rPr lang="en-US" altLang="en-US" sz="2000" b="1" u="sng" dirty="0">
                <a:solidFill>
                  <a:srgbClr val="000000"/>
                </a:solidFill>
                <a:latin typeface="Arial" panose="020B0604020202020204" pitchFamily="34" charset="0"/>
              </a:rPr>
              <a:t>Differential Gene Expression</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Quantitative evaluation </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Comparison of transcript levels, usually between different groups</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Vast majority of RNA-</a:t>
            </a:r>
            <a:r>
              <a:rPr lang="en-US" altLang="en-US" sz="1800" dirty="0" err="1">
                <a:solidFill>
                  <a:srgbClr val="000000"/>
                </a:solidFill>
                <a:latin typeface="Arial" panose="020B0604020202020204" pitchFamily="34" charset="0"/>
              </a:rPr>
              <a:t>Seq</a:t>
            </a:r>
            <a:r>
              <a:rPr lang="en-US" altLang="en-US" sz="1800" dirty="0">
                <a:solidFill>
                  <a:srgbClr val="000000"/>
                </a:solidFill>
                <a:latin typeface="Arial" panose="020B0604020202020204" pitchFamily="34" charset="0"/>
              </a:rPr>
              <a:t> is for DGE</a:t>
            </a:r>
          </a:p>
          <a:p>
            <a:pPr eaLnBrk="1" hangingPunct="1">
              <a:spcAft>
                <a:spcPts val="600"/>
              </a:spcAft>
            </a:pPr>
            <a:r>
              <a:rPr lang="en-US" altLang="en-US" sz="2000" b="1" u="sng" dirty="0">
                <a:solidFill>
                  <a:srgbClr val="000000"/>
                </a:solidFill>
                <a:latin typeface="Arial" panose="020B0604020202020204" pitchFamily="34" charset="0"/>
              </a:rPr>
              <a:t>Transcriptome Assembly</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Build new or improved profile of transcribed regions (“gene models”) of the genome</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Can then be used for DGE</a:t>
            </a:r>
          </a:p>
          <a:p>
            <a:pPr eaLnBrk="1" hangingPunct="1">
              <a:spcAft>
                <a:spcPts val="600"/>
              </a:spcAft>
            </a:pPr>
            <a:r>
              <a:rPr lang="en-US" altLang="en-US" sz="2000" b="1" u="sng" dirty="0" err="1">
                <a:solidFill>
                  <a:srgbClr val="000000"/>
                </a:solidFill>
                <a:latin typeface="Arial" panose="020B0604020202020204" pitchFamily="34" charset="0"/>
              </a:rPr>
              <a:t>Metatranscriptomics</a:t>
            </a:r>
            <a:r>
              <a:rPr lang="en-US" altLang="en-US" sz="2000" dirty="0">
                <a:solidFill>
                  <a:srgbClr val="000000"/>
                </a:solidFill>
                <a:latin typeface="Arial" panose="020B0604020202020204" pitchFamily="34" charset="0"/>
              </a:rPr>
              <a:t> </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Transcriptome analysis of a community of different species (e.g., gut bacteria, hot springs, soil)</a:t>
            </a:r>
          </a:p>
          <a:p>
            <a:pPr lvl="1" eaLnBrk="1" hangingPunct="1">
              <a:spcAft>
                <a:spcPts val="600"/>
              </a:spcAft>
              <a:buFont typeface="Arial" panose="020B0604020202020204" pitchFamily="34" charset="0"/>
              <a:buChar char="•"/>
            </a:pPr>
            <a:r>
              <a:rPr lang="en-US" altLang="en-US" sz="1800" dirty="0">
                <a:solidFill>
                  <a:srgbClr val="000000"/>
                </a:solidFill>
                <a:latin typeface="Arial" panose="020B0604020202020204" pitchFamily="34" charset="0"/>
              </a:rPr>
              <a:t>Gain insights on the functioning and activity rather than just who is present</a:t>
            </a:r>
          </a:p>
        </p:txBody>
      </p:sp>
      <p:sp>
        <p:nvSpPr>
          <p:cNvPr id="3" name="TextBox 2">
            <a:extLst>
              <a:ext uri="{FF2B5EF4-FFF2-40B4-BE49-F238E27FC236}">
                <a16:creationId xmlns:a16="http://schemas.microsoft.com/office/drawing/2014/main" id="{C7FE6F88-A4B4-434E-9817-8780D2BDED35}"/>
              </a:ext>
            </a:extLst>
          </p:cNvPr>
          <p:cNvSpPr txBox="1"/>
          <p:nvPr/>
        </p:nvSpPr>
        <p:spPr>
          <a:xfrm>
            <a:off x="961902" y="6256202"/>
            <a:ext cx="4298867" cy="338554"/>
          </a:xfrm>
          <a:prstGeom prst="rect">
            <a:avLst/>
          </a:prstGeom>
          <a:noFill/>
        </p:spPr>
        <p:txBody>
          <a:bodyPr wrap="square" rtlCol="0">
            <a:spAutoFit/>
          </a:bodyPr>
          <a:lstStyle/>
          <a:p>
            <a:r>
              <a:rPr lang="en-US" sz="1600" i="1" dirty="0"/>
              <a:t>Content adapted from Radhika </a:t>
            </a:r>
            <a:r>
              <a:rPr lang="en-US" sz="1600" i="1" dirty="0" err="1"/>
              <a:t>Khetani</a:t>
            </a:r>
            <a:endParaRPr lang="en-US" sz="1600" i="1" dirty="0"/>
          </a:p>
        </p:txBody>
      </p:sp>
    </p:spTree>
    <p:extLst>
      <p:ext uri="{BB962C8B-B14F-4D97-AF65-F5344CB8AC3E}">
        <p14:creationId xmlns:p14="http://schemas.microsoft.com/office/powerpoint/2010/main" val="381925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577B39-4EDF-1348-825B-A84C3C78C9FC}"/>
              </a:ext>
            </a:extLst>
          </p:cNvPr>
          <p:cNvSpPr txBox="1">
            <a:spLocks/>
          </p:cNvSpPr>
          <p:nvPr/>
        </p:nvSpPr>
        <p:spPr>
          <a:xfrm>
            <a:off x="543697" y="205096"/>
            <a:ext cx="8229600" cy="912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dirty="0"/>
              <a:t>Still not sure?</a:t>
            </a:r>
          </a:p>
        </p:txBody>
      </p:sp>
      <p:sp>
        <p:nvSpPr>
          <p:cNvPr id="3" name="TextBox 2">
            <a:extLst>
              <a:ext uri="{FF2B5EF4-FFF2-40B4-BE49-F238E27FC236}">
                <a16:creationId xmlns:a16="http://schemas.microsoft.com/office/drawing/2014/main" id="{52374977-3439-9D44-89FB-1ECD21EE17F6}"/>
              </a:ext>
            </a:extLst>
          </p:cNvPr>
          <p:cNvSpPr txBox="1"/>
          <p:nvPr/>
        </p:nvSpPr>
        <p:spPr>
          <a:xfrm>
            <a:off x="543696" y="1117908"/>
            <a:ext cx="8600303" cy="4339650"/>
          </a:xfrm>
          <a:prstGeom prst="rect">
            <a:avLst/>
          </a:prstGeom>
          <a:noFill/>
        </p:spPr>
        <p:txBody>
          <a:bodyPr wrap="square" rtlCol="0">
            <a:spAutoFit/>
          </a:bodyPr>
          <a:lstStyle/>
          <a:p>
            <a:r>
              <a:rPr lang="en-US" sz="2400" b="1" dirty="0"/>
              <a:t>Recent RNA-</a:t>
            </a:r>
            <a:r>
              <a:rPr lang="en-US" sz="2400" b="1" dirty="0" err="1"/>
              <a:t>Seq</a:t>
            </a:r>
            <a:r>
              <a:rPr lang="en-US" sz="2400" b="1" dirty="0"/>
              <a:t> software comparison articles:</a:t>
            </a:r>
          </a:p>
          <a:p>
            <a:endParaRPr lang="en-US" dirty="0"/>
          </a:p>
          <a:p>
            <a:r>
              <a:rPr lang="en-US" dirty="0" err="1"/>
              <a:t>Corchete</a:t>
            </a:r>
            <a:r>
              <a:rPr lang="en-US" dirty="0"/>
              <a:t>, L.A., Rojas, E.A., Alonso-López, D. </a:t>
            </a:r>
            <a:r>
              <a:rPr lang="en-US" i="1" dirty="0"/>
              <a:t>et al.</a:t>
            </a:r>
            <a:r>
              <a:rPr lang="en-US" dirty="0"/>
              <a:t> Systematic comparison and assessment of RNA-</a:t>
            </a:r>
            <a:r>
              <a:rPr lang="en-US" dirty="0" err="1"/>
              <a:t>seq</a:t>
            </a:r>
            <a:r>
              <a:rPr lang="en-US" dirty="0"/>
              <a:t> procedures for gene expression quantitative analysis. </a:t>
            </a:r>
            <a:r>
              <a:rPr lang="en-US" i="1" dirty="0"/>
              <a:t>Sci Rep</a:t>
            </a:r>
            <a:r>
              <a:rPr lang="en-US" dirty="0"/>
              <a:t> </a:t>
            </a:r>
            <a:r>
              <a:rPr lang="en-US" b="1" dirty="0"/>
              <a:t>10, </a:t>
            </a:r>
            <a:r>
              <a:rPr lang="en-US" dirty="0"/>
              <a:t>19737 (2020). </a:t>
            </a:r>
            <a:r>
              <a:rPr lang="en-US" dirty="0">
                <a:hlinkClick r:id="rId2"/>
              </a:rPr>
              <a:t>https://doi.org/10.1038/s41598-020-76881-x</a:t>
            </a:r>
            <a:endParaRPr lang="en-US" dirty="0"/>
          </a:p>
          <a:p>
            <a:endParaRPr lang="en-US" dirty="0"/>
          </a:p>
          <a:p>
            <a:r>
              <a:rPr lang="en-US" dirty="0" err="1"/>
              <a:t>Schaarschmidt</a:t>
            </a:r>
            <a:r>
              <a:rPr lang="en-US" dirty="0"/>
              <a:t>, S., Fischer, A., </a:t>
            </a:r>
            <a:r>
              <a:rPr lang="en-US" dirty="0" err="1"/>
              <a:t>Zuther</a:t>
            </a:r>
            <a:r>
              <a:rPr lang="en-US" dirty="0"/>
              <a:t>, E., &amp; </a:t>
            </a:r>
            <a:r>
              <a:rPr lang="en-US" dirty="0" err="1"/>
              <a:t>Hincha</a:t>
            </a:r>
            <a:r>
              <a:rPr lang="en-US" dirty="0"/>
              <a:t>, D. K. (2020). Evaluation of Seven Different RNA-</a:t>
            </a:r>
            <a:r>
              <a:rPr lang="en-US" dirty="0" err="1"/>
              <a:t>Seq</a:t>
            </a:r>
            <a:r>
              <a:rPr lang="en-US" dirty="0"/>
              <a:t> Alignment Tools Based on Experimental Data from the Model Plant </a:t>
            </a:r>
            <a:r>
              <a:rPr lang="en-US" i="1" dirty="0"/>
              <a:t>Arabidopsis thaliana</a:t>
            </a:r>
            <a:r>
              <a:rPr lang="en-US" dirty="0"/>
              <a:t>. </a:t>
            </a:r>
            <a:r>
              <a:rPr lang="en-US" i="1" dirty="0"/>
              <a:t>International journal of molecular sciences</a:t>
            </a:r>
            <a:r>
              <a:rPr lang="en-US" dirty="0"/>
              <a:t>, </a:t>
            </a:r>
            <a:r>
              <a:rPr lang="en-US" i="1" dirty="0"/>
              <a:t>21</a:t>
            </a:r>
            <a:r>
              <a:rPr lang="en-US" dirty="0"/>
              <a:t>(5), 1720. </a:t>
            </a:r>
            <a:r>
              <a:rPr lang="en-US" dirty="0">
                <a:hlinkClick r:id="rId3"/>
              </a:rPr>
              <a:t>https://doi.org/10.3390/ijms21051720</a:t>
            </a:r>
            <a:endParaRPr lang="en-US" dirty="0"/>
          </a:p>
          <a:p>
            <a:endParaRPr lang="en-US" dirty="0"/>
          </a:p>
          <a:p>
            <a:r>
              <a:rPr lang="en-US" dirty="0"/>
              <a:t>Zhang, C., Zhang, B., Lin, LL. </a:t>
            </a:r>
            <a:r>
              <a:rPr lang="en-US" i="1" dirty="0"/>
              <a:t>et al.</a:t>
            </a:r>
            <a:r>
              <a:rPr lang="en-US" dirty="0"/>
              <a:t> Evaluation and comparison of computational tools for RNA-</a:t>
            </a:r>
            <a:r>
              <a:rPr lang="en-US" dirty="0" err="1"/>
              <a:t>seq</a:t>
            </a:r>
            <a:r>
              <a:rPr lang="en-US" dirty="0"/>
              <a:t> isoform quantification. </a:t>
            </a:r>
            <a:r>
              <a:rPr lang="en-US" i="1" dirty="0"/>
              <a:t>BMC Genomics</a:t>
            </a:r>
            <a:r>
              <a:rPr lang="en-US" dirty="0"/>
              <a:t> </a:t>
            </a:r>
            <a:r>
              <a:rPr lang="en-US" b="1" dirty="0"/>
              <a:t>18, </a:t>
            </a:r>
            <a:r>
              <a:rPr lang="en-US" dirty="0"/>
              <a:t>583 (2017). </a:t>
            </a:r>
            <a:r>
              <a:rPr lang="en-US" dirty="0">
                <a:hlinkClick r:id="rId4"/>
              </a:rPr>
              <a:t>https://doi.org/10.1186/s12864-017-4002-1</a:t>
            </a:r>
            <a:endParaRPr lang="en-US" dirty="0"/>
          </a:p>
          <a:p>
            <a:endParaRPr lang="en-US" dirty="0"/>
          </a:p>
        </p:txBody>
      </p:sp>
    </p:spTree>
    <p:extLst>
      <p:ext uri="{BB962C8B-B14F-4D97-AF65-F5344CB8AC3E}">
        <p14:creationId xmlns:p14="http://schemas.microsoft.com/office/powerpoint/2010/main" val="1072862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bg2">
                    <a:lumMod val="50000"/>
                  </a:schemeClr>
                </a:solidFill>
                <a:latin typeface="+mj-lt"/>
                <a:cs typeface="Times New Roman" panose="02020603050405020304" pitchFamily="18" charset="0"/>
              </a:rPr>
              <a:t>Transcriptomics</a:t>
            </a:r>
          </a:p>
          <a:p>
            <a:r>
              <a:rPr lang="en-US" sz="2400" dirty="0">
                <a:solidFill>
                  <a:schemeClr val="bg2">
                    <a:lumMod val="50000"/>
                  </a:schemeClr>
                </a:solidFill>
                <a:latin typeface="+mj-lt"/>
                <a:cs typeface="Times New Roman" panose="02020603050405020304" pitchFamily="18" charset="0"/>
              </a:rPr>
              <a:t>Traditional RNA-</a:t>
            </a:r>
            <a:r>
              <a:rPr lang="en-US" sz="2400" dirty="0" err="1">
                <a:solidFill>
                  <a:schemeClr val="bg2">
                    <a:lumMod val="50000"/>
                  </a:schemeClr>
                </a:solidFill>
                <a:latin typeface="+mj-lt"/>
                <a:cs typeface="Times New Roman" panose="02020603050405020304" pitchFamily="18" charset="0"/>
              </a:rPr>
              <a:t>Seq</a:t>
            </a:r>
            <a:r>
              <a:rPr lang="en-US" sz="2400"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cs typeface="Times New Roman" panose="02020603050405020304" pitchFamily="18" charset="0"/>
              </a:rPr>
              <a:t>Sequencing &amp; experimental considerations</a:t>
            </a:r>
          </a:p>
          <a:p>
            <a:pPr lvl="1"/>
            <a:r>
              <a:rPr lang="en-US" sz="2000" dirty="0">
                <a:solidFill>
                  <a:schemeClr val="bg2">
                    <a:lumMod val="50000"/>
                  </a:schemeClr>
                </a:solidFill>
                <a:latin typeface="+mj-lt"/>
                <a:cs typeface="Times New Roman" panose="02020603050405020304" pitchFamily="18" charset="0"/>
              </a:rPr>
              <a:t>Gene counting</a:t>
            </a:r>
          </a:p>
          <a:p>
            <a:pPr lvl="1"/>
            <a:r>
              <a:rPr lang="en-US" sz="2000" dirty="0">
                <a:solidFill>
                  <a:schemeClr val="bg2">
                    <a:lumMod val="50000"/>
                  </a:schemeClr>
                </a:solidFill>
                <a:latin typeface="+mj-lt"/>
                <a:cs typeface="Times New Roman" panose="02020603050405020304" pitchFamily="18" charset="0"/>
              </a:rPr>
              <a:t>Statistics</a:t>
            </a:r>
          </a:p>
          <a:p>
            <a:r>
              <a:rPr lang="en-US" sz="2400" b="1" dirty="0">
                <a:latin typeface="+mj-lt"/>
                <a:cs typeface="Times New Roman" panose="02020603050405020304" pitchFamily="18" charset="0"/>
              </a:rPr>
              <a:t>Single Cell RNA-</a:t>
            </a:r>
            <a:r>
              <a:rPr lang="en-US" sz="2400" b="1" dirty="0" err="1">
                <a:latin typeface="+mj-lt"/>
                <a:cs typeface="Times New Roman" panose="02020603050405020304" pitchFamily="18" charset="0"/>
              </a:rPr>
              <a:t>Seq</a:t>
            </a:r>
            <a:r>
              <a:rPr lang="en-US" sz="2400" b="1" dirty="0">
                <a:latin typeface="+mj-lt"/>
                <a:cs typeface="Times New Roman" panose="02020603050405020304" pitchFamily="18" charset="0"/>
              </a:rPr>
              <a:t> Methods</a:t>
            </a:r>
          </a:p>
          <a:p>
            <a:pPr lvl="1"/>
            <a:r>
              <a:rPr lang="en-US" sz="2000" b="1" u="sng" dirty="0">
                <a:latin typeface="+mj-lt"/>
                <a:cs typeface="Times New Roman" panose="02020603050405020304" pitchFamily="18" charset="0"/>
              </a:rPr>
              <a:t>Sequencing</a:t>
            </a:r>
          </a:p>
          <a:p>
            <a:pPr lvl="1"/>
            <a:r>
              <a:rPr lang="en-US" sz="2000" b="1" dirty="0">
                <a:latin typeface="+mj-lt"/>
                <a:cs typeface="Times New Roman" panose="02020603050405020304" pitchFamily="18" charset="0"/>
              </a:rPr>
              <a:t>UMI counting &amp; statistics</a:t>
            </a:r>
          </a:p>
          <a:p>
            <a:r>
              <a:rPr lang="en-US" sz="2400" b="1" dirty="0">
                <a:solidFill>
                  <a:schemeClr val="bg2">
                    <a:lumMod val="50000"/>
                  </a:schemeClr>
                </a:solidFill>
                <a:latin typeface="+mj-lt"/>
                <a:cs typeface="Times New Roman" panose="02020603050405020304" pitchFamily="18" charset="0"/>
              </a:rPr>
              <a:t>Where to find help</a:t>
            </a:r>
          </a:p>
        </p:txBody>
      </p:sp>
    </p:spTree>
    <p:extLst>
      <p:ext uri="{BB962C8B-B14F-4D97-AF65-F5344CB8AC3E}">
        <p14:creationId xmlns:p14="http://schemas.microsoft.com/office/powerpoint/2010/main" val="3819707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952744"/>
            <a:ext cx="9144000" cy="905256"/>
          </a:xfrm>
          <a:prstGeom prst="rect">
            <a:avLst/>
          </a:prstGeom>
        </p:spPr>
      </p:pic>
      <p:sp>
        <p:nvSpPr>
          <p:cNvPr id="3" name="object 3"/>
          <p:cNvSpPr txBox="1">
            <a:spLocks noGrp="1"/>
          </p:cNvSpPr>
          <p:nvPr>
            <p:ph type="title"/>
          </p:nvPr>
        </p:nvSpPr>
        <p:spPr>
          <a:xfrm>
            <a:off x="449580" y="147540"/>
            <a:ext cx="8244840" cy="756920"/>
          </a:xfrm>
          <a:prstGeom prst="rect">
            <a:avLst/>
          </a:prstGeom>
        </p:spPr>
        <p:txBody>
          <a:bodyPr vert="horz" wrap="square" lIns="0" tIns="12700" rIns="0" bIns="0" rtlCol="0">
            <a:spAutoFit/>
          </a:bodyPr>
          <a:lstStyle/>
          <a:p>
            <a:pPr marL="12700">
              <a:lnSpc>
                <a:spcPct val="100000"/>
              </a:lnSpc>
              <a:spcBef>
                <a:spcPts val="100"/>
              </a:spcBef>
            </a:pPr>
            <a:r>
              <a:rPr spc="-325" dirty="0"/>
              <a:t>10x</a:t>
            </a:r>
            <a:r>
              <a:rPr spc="-235" dirty="0"/>
              <a:t> </a:t>
            </a:r>
            <a:r>
              <a:rPr spc="-465" dirty="0"/>
              <a:t>Genomics</a:t>
            </a:r>
            <a:r>
              <a:rPr spc="-235" dirty="0"/>
              <a:t> </a:t>
            </a:r>
            <a:r>
              <a:rPr spc="-570" dirty="0"/>
              <a:t>RNA</a:t>
            </a:r>
            <a:r>
              <a:rPr spc="-229" dirty="0"/>
              <a:t> </a:t>
            </a:r>
            <a:r>
              <a:rPr spc="-370" dirty="0"/>
              <a:t>Applications:</a:t>
            </a:r>
          </a:p>
        </p:txBody>
      </p:sp>
      <p:sp>
        <p:nvSpPr>
          <p:cNvPr id="4" name="object 4"/>
          <p:cNvSpPr txBox="1"/>
          <p:nvPr/>
        </p:nvSpPr>
        <p:spPr>
          <a:xfrm>
            <a:off x="541505" y="898144"/>
            <a:ext cx="7937500" cy="2110740"/>
          </a:xfrm>
          <a:prstGeom prst="rect">
            <a:avLst/>
          </a:prstGeom>
        </p:spPr>
        <p:txBody>
          <a:bodyPr vert="horz" wrap="square" lIns="0" tIns="67310" rIns="0" bIns="0" rtlCol="0">
            <a:spAutoFit/>
          </a:bodyPr>
          <a:lstStyle/>
          <a:p>
            <a:pPr marL="12700" marR="0" lvl="0" indent="0" defTabSz="914400" eaLnBrk="1" fontAlgn="auto" latinLnBrk="0" hangingPunct="1">
              <a:lnSpc>
                <a:spcPct val="100000"/>
              </a:lnSpc>
              <a:spcBef>
                <a:spcPts val="530"/>
              </a:spcBef>
              <a:spcAft>
                <a:spcPts val="0"/>
              </a:spcAft>
              <a:buClrTx/>
              <a:buSzTx/>
              <a:buFontTx/>
              <a:buNone/>
              <a:tabLst/>
              <a:defRPr/>
            </a:pPr>
            <a:r>
              <a:rPr kumimoji="0" sz="1800" b="0" i="0" u="none" strike="noStrike" kern="0" cap="none" spc="-190" normalizeH="0" baseline="0" noProof="0" dirty="0">
                <a:ln>
                  <a:noFill/>
                </a:ln>
                <a:solidFill>
                  <a:srgbClr val="131F33"/>
                </a:solidFill>
                <a:effectLst/>
                <a:uLnTx/>
                <a:uFillTx/>
                <a:latin typeface="Arial"/>
                <a:cs typeface="Arial"/>
              </a:rPr>
              <a:t>RNA-</a:t>
            </a:r>
            <a:r>
              <a:rPr kumimoji="0" sz="1800" b="0" i="0" u="none" strike="noStrike" kern="0" cap="none" spc="-20" normalizeH="0" baseline="0" noProof="0" dirty="0">
                <a:ln>
                  <a:noFill/>
                </a:ln>
                <a:solidFill>
                  <a:srgbClr val="131F33"/>
                </a:solidFill>
                <a:effectLst/>
                <a:uLnTx/>
                <a:uFillTx/>
                <a:latin typeface="Arial"/>
                <a:cs typeface="Arial"/>
              </a:rPr>
              <a:t>Seq:</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430"/>
              </a:spcBef>
              <a:spcAft>
                <a:spcPts val="0"/>
              </a:spcAft>
              <a:buClrTx/>
              <a:buSzTx/>
              <a:buFontTx/>
              <a:buChar char="•"/>
              <a:tabLst>
                <a:tab pos="354965" algn="l"/>
                <a:tab pos="355600" algn="l"/>
              </a:tabLst>
              <a:defRPr/>
            </a:pPr>
            <a:r>
              <a:rPr kumimoji="0" sz="1800" b="0" i="0" u="none" strike="noStrike" kern="0" cap="none" spc="-10" normalizeH="0" baseline="0" noProof="0" dirty="0">
                <a:ln>
                  <a:noFill/>
                </a:ln>
                <a:solidFill>
                  <a:srgbClr val="315083"/>
                </a:solidFill>
                <a:effectLst/>
                <a:uLnTx/>
                <a:uFillTx/>
                <a:latin typeface="Arial"/>
                <a:cs typeface="Arial"/>
              </a:rPr>
              <a:t>“Bulk”</a:t>
            </a:r>
            <a:r>
              <a:rPr kumimoji="0" sz="1800" b="0" i="0" u="none" strike="noStrike" kern="0" cap="none" spc="-95" normalizeH="0" baseline="0" noProof="0" dirty="0">
                <a:ln>
                  <a:noFill/>
                </a:ln>
                <a:solidFill>
                  <a:srgbClr val="315083"/>
                </a:solidFill>
                <a:effectLst/>
                <a:uLnTx/>
                <a:uFillTx/>
                <a:latin typeface="Arial"/>
                <a:cs typeface="Arial"/>
              </a:rPr>
              <a:t> </a:t>
            </a:r>
            <a:r>
              <a:rPr kumimoji="0" sz="1800" b="0" i="0" u="none" strike="noStrike" kern="0" cap="none" spc="-145" normalizeH="0" baseline="0" noProof="0" dirty="0">
                <a:ln>
                  <a:noFill/>
                </a:ln>
                <a:solidFill>
                  <a:srgbClr val="315083"/>
                </a:solidFill>
                <a:effectLst/>
                <a:uLnTx/>
                <a:uFillTx/>
                <a:latin typeface="Arial"/>
                <a:cs typeface="Arial"/>
              </a:rPr>
              <a:t>Gene</a:t>
            </a:r>
            <a:r>
              <a:rPr kumimoji="0" sz="1800" b="0" i="0" u="none" strike="noStrike" kern="0" cap="none" spc="-90" normalizeH="0" baseline="0" noProof="0" dirty="0">
                <a:ln>
                  <a:noFill/>
                </a:ln>
                <a:solidFill>
                  <a:srgbClr val="315083"/>
                </a:solidFill>
                <a:effectLst/>
                <a:uLnTx/>
                <a:uFillTx/>
                <a:latin typeface="Arial"/>
                <a:cs typeface="Arial"/>
              </a:rPr>
              <a:t> </a:t>
            </a:r>
            <a:r>
              <a:rPr kumimoji="0" sz="1800" b="0" i="0" u="none" strike="noStrike" kern="0" cap="none" spc="-125" normalizeH="0" baseline="0" noProof="0" dirty="0">
                <a:ln>
                  <a:noFill/>
                </a:ln>
                <a:solidFill>
                  <a:srgbClr val="315083"/>
                </a:solidFill>
                <a:effectLst/>
                <a:uLnTx/>
                <a:uFillTx/>
                <a:latin typeface="Arial"/>
                <a:cs typeface="Arial"/>
              </a:rPr>
              <a:t>Expression</a:t>
            </a:r>
            <a:r>
              <a:rPr kumimoji="0" sz="1800" b="0" i="0" u="none" strike="noStrike" kern="0" cap="none" spc="-95" normalizeH="0" baseline="0" noProof="0" dirty="0">
                <a:ln>
                  <a:noFill/>
                </a:ln>
                <a:solidFill>
                  <a:srgbClr val="315083"/>
                </a:solidFill>
                <a:effectLst/>
                <a:uLnTx/>
                <a:uFillTx/>
                <a:latin typeface="Arial"/>
                <a:cs typeface="Arial"/>
              </a:rPr>
              <a:t> </a:t>
            </a:r>
            <a:r>
              <a:rPr kumimoji="0" sz="1800" b="0" i="0" u="none" strike="noStrike" kern="0" cap="none" spc="-10" normalizeH="0" baseline="0" noProof="0" dirty="0">
                <a:ln>
                  <a:noFill/>
                </a:ln>
                <a:solidFill>
                  <a:srgbClr val="315083"/>
                </a:solidFill>
                <a:effectLst/>
                <a:uLnTx/>
                <a:uFillTx/>
                <a:latin typeface="Arial"/>
                <a:cs typeface="Arial"/>
              </a:rPr>
              <a:t>profiling</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30"/>
              </a:spcBef>
              <a:spcAft>
                <a:spcPts val="0"/>
              </a:spcAft>
              <a:buClrTx/>
              <a:buSzTx/>
              <a:buFontTx/>
              <a:buNone/>
              <a:tabLst/>
              <a:defRPr/>
            </a:pPr>
            <a:r>
              <a:rPr kumimoji="0" sz="1800" b="0" i="0" u="none" strike="noStrike" kern="0" cap="none" spc="-125" normalizeH="0" baseline="0" noProof="0" dirty="0">
                <a:ln>
                  <a:noFill/>
                </a:ln>
                <a:solidFill>
                  <a:srgbClr val="131F33"/>
                </a:solidFill>
                <a:effectLst/>
                <a:uLnTx/>
                <a:uFillTx/>
                <a:latin typeface="Arial"/>
                <a:cs typeface="Arial"/>
              </a:rPr>
              <a:t>10x</a:t>
            </a:r>
            <a:r>
              <a:rPr kumimoji="0" sz="1800" b="0" i="0" u="none" strike="noStrike" kern="0" cap="none" spc="-70" normalizeH="0" baseline="0" noProof="0" dirty="0">
                <a:ln>
                  <a:noFill/>
                </a:ln>
                <a:solidFill>
                  <a:srgbClr val="131F33"/>
                </a:solidFill>
                <a:effectLst/>
                <a:uLnTx/>
                <a:uFillTx/>
                <a:latin typeface="Arial"/>
                <a:cs typeface="Arial"/>
              </a:rPr>
              <a:t> </a:t>
            </a:r>
            <a:r>
              <a:rPr kumimoji="0" sz="1800" b="1" i="0" u="none" strike="noStrike" kern="0" cap="none" spc="-175" normalizeH="0" baseline="0" noProof="0" dirty="0">
                <a:ln>
                  <a:noFill/>
                </a:ln>
                <a:solidFill>
                  <a:srgbClr val="131F33"/>
                </a:solidFill>
                <a:effectLst/>
                <a:uLnTx/>
                <a:uFillTx/>
                <a:latin typeface="Arial"/>
                <a:cs typeface="Arial"/>
              </a:rPr>
              <a:t>Single</a:t>
            </a:r>
            <a:r>
              <a:rPr kumimoji="0" sz="1800" b="1" i="0" u="none" strike="noStrike" kern="0" cap="none" spc="-60" normalizeH="0" baseline="0" noProof="0" dirty="0">
                <a:ln>
                  <a:noFill/>
                </a:ln>
                <a:solidFill>
                  <a:srgbClr val="131F33"/>
                </a:solidFill>
                <a:effectLst/>
                <a:uLnTx/>
                <a:uFillTx/>
                <a:latin typeface="Arial"/>
                <a:cs typeface="Arial"/>
              </a:rPr>
              <a:t> </a:t>
            </a:r>
            <a:r>
              <a:rPr kumimoji="0" sz="1800" b="1" i="0" u="none" strike="noStrike" kern="0" cap="none" spc="-155" normalizeH="0" baseline="0" noProof="0" dirty="0">
                <a:ln>
                  <a:noFill/>
                </a:ln>
                <a:solidFill>
                  <a:srgbClr val="131F33"/>
                </a:solidFill>
                <a:effectLst/>
                <a:uLnTx/>
                <a:uFillTx/>
                <a:latin typeface="Arial"/>
                <a:cs typeface="Arial"/>
              </a:rPr>
              <a:t>Cell</a:t>
            </a:r>
            <a:r>
              <a:rPr kumimoji="0" sz="1800" b="1" i="0" u="none" strike="noStrike" kern="0" cap="none" spc="-75" normalizeH="0" baseline="0" noProof="0" dirty="0">
                <a:ln>
                  <a:noFill/>
                </a:ln>
                <a:solidFill>
                  <a:srgbClr val="131F33"/>
                </a:solidFill>
                <a:effectLst/>
                <a:uLnTx/>
                <a:uFillTx/>
                <a:latin typeface="Arial"/>
                <a:cs typeface="Arial"/>
              </a:rPr>
              <a:t> </a:t>
            </a:r>
            <a:r>
              <a:rPr kumimoji="0" sz="1800" b="0" i="0" u="none" strike="noStrike" kern="0" cap="none" spc="-100" normalizeH="0" baseline="0" noProof="0" dirty="0">
                <a:ln>
                  <a:noFill/>
                </a:ln>
                <a:solidFill>
                  <a:srgbClr val="131F33"/>
                </a:solidFill>
                <a:effectLst/>
                <a:uLnTx/>
                <a:uFillTx/>
                <a:latin typeface="Arial"/>
                <a:cs typeface="Arial"/>
              </a:rPr>
              <a:t>Transcriptomics</a:t>
            </a:r>
            <a:r>
              <a:rPr kumimoji="0" sz="1800" b="0" i="0" u="none" strike="noStrike" kern="0" cap="none" spc="-70" normalizeH="0" baseline="0" noProof="0" dirty="0">
                <a:ln>
                  <a:noFill/>
                </a:ln>
                <a:solidFill>
                  <a:srgbClr val="131F33"/>
                </a:solidFill>
                <a:effectLst/>
                <a:uLnTx/>
                <a:uFillTx/>
                <a:latin typeface="Arial"/>
                <a:cs typeface="Arial"/>
              </a:rPr>
              <a:t> </a:t>
            </a:r>
            <a:r>
              <a:rPr kumimoji="0" sz="1800" b="0" i="0" u="none" strike="noStrike" kern="0" cap="none" spc="-114" normalizeH="0" baseline="0" noProof="0" dirty="0">
                <a:ln>
                  <a:noFill/>
                </a:ln>
                <a:solidFill>
                  <a:srgbClr val="131F33"/>
                </a:solidFill>
                <a:effectLst/>
                <a:uLnTx/>
                <a:uFillTx/>
                <a:latin typeface="Arial"/>
                <a:cs typeface="Arial"/>
              </a:rPr>
              <a:t>(Single</a:t>
            </a:r>
            <a:r>
              <a:rPr kumimoji="0" sz="1800" b="0" i="0" u="none" strike="noStrike" kern="0" cap="none" spc="-65" normalizeH="0" baseline="0" noProof="0" dirty="0">
                <a:ln>
                  <a:noFill/>
                </a:ln>
                <a:solidFill>
                  <a:srgbClr val="131F33"/>
                </a:solidFill>
                <a:effectLst/>
                <a:uLnTx/>
                <a:uFillTx/>
                <a:latin typeface="Arial"/>
                <a:cs typeface="Arial"/>
              </a:rPr>
              <a:t> </a:t>
            </a:r>
            <a:r>
              <a:rPr kumimoji="0" sz="1800" b="0" i="0" u="none" strike="noStrike" kern="0" cap="none" spc="-125" normalizeH="0" baseline="0" noProof="0" dirty="0">
                <a:ln>
                  <a:noFill/>
                </a:ln>
                <a:solidFill>
                  <a:srgbClr val="131F33"/>
                </a:solidFill>
                <a:effectLst/>
                <a:uLnTx/>
                <a:uFillTx/>
                <a:latin typeface="Arial"/>
                <a:cs typeface="Arial"/>
              </a:rPr>
              <a:t>Cell</a:t>
            </a:r>
            <a:r>
              <a:rPr kumimoji="0" sz="1800" b="0" i="0" u="none" strike="noStrike" kern="0" cap="none" spc="-65" normalizeH="0" baseline="0" noProof="0" dirty="0">
                <a:ln>
                  <a:noFill/>
                </a:ln>
                <a:solidFill>
                  <a:srgbClr val="131F33"/>
                </a:solidFill>
                <a:effectLst/>
                <a:uLnTx/>
                <a:uFillTx/>
                <a:latin typeface="Arial"/>
                <a:cs typeface="Arial"/>
              </a:rPr>
              <a:t> </a:t>
            </a:r>
            <a:r>
              <a:rPr kumimoji="0" sz="1800" b="0" i="0" u="none" strike="noStrike" kern="0" cap="none" spc="-195" normalizeH="0" baseline="0" noProof="0" dirty="0">
                <a:ln>
                  <a:noFill/>
                </a:ln>
                <a:solidFill>
                  <a:srgbClr val="131F33"/>
                </a:solidFill>
                <a:effectLst/>
                <a:uLnTx/>
                <a:uFillTx/>
                <a:latin typeface="Arial"/>
                <a:cs typeface="Arial"/>
              </a:rPr>
              <a:t>RNA-</a:t>
            </a:r>
            <a:r>
              <a:rPr kumimoji="0" sz="1800" b="0" i="0" u="none" strike="noStrike" kern="0" cap="none" spc="-10" normalizeH="0" baseline="0" noProof="0" dirty="0">
                <a:ln>
                  <a:noFill/>
                </a:ln>
                <a:solidFill>
                  <a:srgbClr val="131F33"/>
                </a:solidFill>
                <a:effectLst/>
                <a:uLnTx/>
                <a:uFillTx/>
                <a:latin typeface="Arial"/>
                <a:cs typeface="Arial"/>
              </a:rPr>
              <a:t>Seq):</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12700" marR="2540000" lvl="0" indent="0" defTabSz="914400" eaLnBrk="1" fontAlgn="auto" latinLnBrk="0" hangingPunct="1">
              <a:lnSpc>
                <a:spcPts val="2710"/>
              </a:lnSpc>
              <a:spcBef>
                <a:spcPts val="140"/>
              </a:spcBef>
              <a:spcAft>
                <a:spcPts val="0"/>
              </a:spcAft>
              <a:buClrTx/>
              <a:buSzTx/>
              <a:buFontTx/>
              <a:buChar char="•"/>
              <a:tabLst>
                <a:tab pos="354965" algn="l"/>
                <a:tab pos="355600" algn="l"/>
              </a:tabLst>
              <a:defRPr/>
            </a:pPr>
            <a:r>
              <a:rPr kumimoji="0" sz="1800" b="0" i="0" u="none" strike="noStrike" kern="0" cap="none" spc="-30" normalizeH="0" baseline="0" noProof="0" dirty="0">
                <a:ln>
                  <a:noFill/>
                </a:ln>
                <a:solidFill>
                  <a:srgbClr val="315083"/>
                </a:solidFill>
                <a:effectLst/>
                <a:uLnTx/>
                <a:uFillTx/>
                <a:latin typeface="Arial"/>
                <a:cs typeface="Arial"/>
              </a:rPr>
              <a:t>3’</a:t>
            </a:r>
            <a:r>
              <a:rPr kumimoji="0" sz="1800" b="0" i="0" u="none" strike="noStrike" kern="0" cap="none" spc="-95" normalizeH="0" baseline="0" noProof="0" dirty="0">
                <a:ln>
                  <a:noFill/>
                </a:ln>
                <a:solidFill>
                  <a:srgbClr val="315083"/>
                </a:solidFill>
                <a:effectLst/>
                <a:uLnTx/>
                <a:uFillTx/>
                <a:latin typeface="Arial"/>
                <a:cs typeface="Arial"/>
              </a:rPr>
              <a:t> </a:t>
            </a:r>
            <a:r>
              <a:rPr kumimoji="0" sz="1800" b="0" i="0" u="none" strike="noStrike" kern="0" cap="none" spc="-145" normalizeH="0" baseline="0" noProof="0" dirty="0">
                <a:ln>
                  <a:noFill/>
                </a:ln>
                <a:solidFill>
                  <a:srgbClr val="315083"/>
                </a:solidFill>
                <a:effectLst/>
                <a:uLnTx/>
                <a:uFillTx/>
                <a:latin typeface="Arial"/>
                <a:cs typeface="Arial"/>
              </a:rPr>
              <a:t>Gene</a:t>
            </a:r>
            <a:r>
              <a:rPr kumimoji="0" sz="1800" b="0" i="0" u="none" strike="noStrike" kern="0" cap="none" spc="-85" normalizeH="0" baseline="0" noProof="0" dirty="0">
                <a:ln>
                  <a:noFill/>
                </a:ln>
                <a:solidFill>
                  <a:srgbClr val="315083"/>
                </a:solidFill>
                <a:effectLst/>
                <a:uLnTx/>
                <a:uFillTx/>
                <a:latin typeface="Arial"/>
                <a:cs typeface="Arial"/>
              </a:rPr>
              <a:t> </a:t>
            </a:r>
            <a:r>
              <a:rPr kumimoji="0" sz="1800" b="0" i="0" u="none" strike="noStrike" kern="0" cap="none" spc="-125" normalizeH="0" baseline="0" noProof="0" dirty="0">
                <a:ln>
                  <a:noFill/>
                </a:ln>
                <a:solidFill>
                  <a:srgbClr val="315083"/>
                </a:solidFill>
                <a:effectLst/>
                <a:uLnTx/>
                <a:uFillTx/>
                <a:latin typeface="Arial"/>
                <a:cs typeface="Arial"/>
              </a:rPr>
              <a:t>Expression</a:t>
            </a:r>
            <a:r>
              <a:rPr kumimoji="0" sz="1800" b="0" i="0" u="none" strike="noStrike" kern="0" cap="none" spc="-90" normalizeH="0" baseline="0" noProof="0" dirty="0">
                <a:ln>
                  <a:noFill/>
                </a:ln>
                <a:solidFill>
                  <a:srgbClr val="315083"/>
                </a:solidFill>
                <a:effectLst/>
                <a:uLnTx/>
                <a:uFillTx/>
                <a:latin typeface="Arial"/>
                <a:cs typeface="Arial"/>
              </a:rPr>
              <a:t> </a:t>
            </a:r>
            <a:r>
              <a:rPr kumimoji="0" sz="1800" b="0" i="0" u="none" strike="noStrike" kern="0" cap="none" spc="-35" normalizeH="0" baseline="0" noProof="0" dirty="0">
                <a:ln>
                  <a:noFill/>
                </a:ln>
                <a:solidFill>
                  <a:srgbClr val="315083"/>
                </a:solidFill>
                <a:effectLst/>
                <a:uLnTx/>
                <a:uFillTx/>
                <a:latin typeface="Arial"/>
                <a:cs typeface="Arial"/>
              </a:rPr>
              <a:t>profiling</a:t>
            </a:r>
            <a:r>
              <a:rPr kumimoji="0" sz="1800" b="0" i="0" u="none" strike="noStrike" kern="0" cap="none" spc="-85" normalizeH="0" baseline="0" noProof="0" dirty="0">
                <a:ln>
                  <a:noFill/>
                </a:ln>
                <a:solidFill>
                  <a:srgbClr val="315083"/>
                </a:solidFill>
                <a:effectLst/>
                <a:uLnTx/>
                <a:uFillTx/>
                <a:latin typeface="Arial"/>
                <a:cs typeface="Arial"/>
              </a:rPr>
              <a:t> </a:t>
            </a:r>
            <a:r>
              <a:rPr kumimoji="0" sz="1800" b="0" i="0" u="none" strike="noStrike" kern="0" cap="none" spc="-35" normalizeH="0" baseline="0" noProof="0" dirty="0">
                <a:ln>
                  <a:noFill/>
                </a:ln>
                <a:solidFill>
                  <a:srgbClr val="315083"/>
                </a:solidFill>
                <a:effectLst/>
                <a:uLnTx/>
                <a:uFillTx/>
                <a:latin typeface="Arial"/>
                <a:cs typeface="Arial"/>
              </a:rPr>
              <a:t>at</a:t>
            </a:r>
            <a:r>
              <a:rPr kumimoji="0" sz="1800" b="0" i="0" u="none" strike="noStrike" kern="0" cap="none" spc="-95" normalizeH="0" baseline="0" noProof="0" dirty="0">
                <a:ln>
                  <a:noFill/>
                </a:ln>
                <a:solidFill>
                  <a:srgbClr val="315083"/>
                </a:solidFill>
                <a:effectLst/>
                <a:uLnTx/>
                <a:uFillTx/>
                <a:latin typeface="Arial"/>
                <a:cs typeface="Arial"/>
              </a:rPr>
              <a:t> </a:t>
            </a:r>
            <a:r>
              <a:rPr kumimoji="0" sz="1800" b="0" i="0" u="none" strike="noStrike" kern="0" cap="none" spc="-90" normalizeH="0" baseline="0" noProof="0" dirty="0">
                <a:ln>
                  <a:noFill/>
                </a:ln>
                <a:solidFill>
                  <a:srgbClr val="315083"/>
                </a:solidFill>
                <a:effectLst/>
                <a:uLnTx/>
                <a:uFillTx/>
                <a:latin typeface="Arial"/>
                <a:cs typeface="Arial"/>
              </a:rPr>
              <a:t>single</a:t>
            </a:r>
            <a:r>
              <a:rPr kumimoji="0" sz="1800" b="0" i="0" u="none" strike="noStrike" kern="0" cap="none" spc="-85" normalizeH="0" baseline="0" noProof="0" dirty="0">
                <a:ln>
                  <a:noFill/>
                </a:ln>
                <a:solidFill>
                  <a:srgbClr val="315083"/>
                </a:solidFill>
                <a:effectLst/>
                <a:uLnTx/>
                <a:uFillTx/>
                <a:latin typeface="Arial"/>
                <a:cs typeface="Arial"/>
              </a:rPr>
              <a:t> </a:t>
            </a:r>
            <a:r>
              <a:rPr kumimoji="0" sz="1800" b="0" i="0" u="none" strike="noStrike" kern="0" cap="none" spc="-65" normalizeH="0" baseline="0" noProof="0" dirty="0">
                <a:ln>
                  <a:noFill/>
                </a:ln>
                <a:solidFill>
                  <a:srgbClr val="315083"/>
                </a:solidFill>
                <a:effectLst/>
                <a:uLnTx/>
                <a:uFillTx/>
                <a:latin typeface="Arial"/>
                <a:cs typeface="Arial"/>
              </a:rPr>
              <a:t>cell</a:t>
            </a:r>
            <a:r>
              <a:rPr kumimoji="0" sz="1800" b="0" i="0" u="none" strike="noStrike" kern="0" cap="none" spc="-90" normalizeH="0" baseline="0" noProof="0" dirty="0">
                <a:ln>
                  <a:noFill/>
                </a:ln>
                <a:solidFill>
                  <a:srgbClr val="315083"/>
                </a:solidFill>
                <a:effectLst/>
                <a:uLnTx/>
                <a:uFillTx/>
                <a:latin typeface="Arial"/>
                <a:cs typeface="Arial"/>
              </a:rPr>
              <a:t> </a:t>
            </a:r>
            <a:r>
              <a:rPr kumimoji="0" sz="1800" b="0" i="0" u="none" strike="noStrike" kern="0" cap="none" spc="-30" normalizeH="0" baseline="0" noProof="0" dirty="0">
                <a:ln>
                  <a:noFill/>
                </a:ln>
                <a:solidFill>
                  <a:srgbClr val="315083"/>
                </a:solidFill>
                <a:effectLst/>
                <a:uLnTx/>
                <a:uFillTx/>
                <a:latin typeface="Arial"/>
                <a:cs typeface="Arial"/>
              </a:rPr>
              <a:t>resolution </a:t>
            </a:r>
            <a:r>
              <a:rPr kumimoji="0" sz="1800" b="0" i="0" u="none" strike="noStrike" kern="0" cap="none" spc="-125" normalizeH="0" baseline="0" noProof="0" dirty="0">
                <a:ln>
                  <a:noFill/>
                </a:ln>
                <a:solidFill>
                  <a:srgbClr val="131F33"/>
                </a:solidFill>
                <a:effectLst/>
                <a:uLnTx/>
                <a:uFillTx/>
                <a:latin typeface="Arial"/>
                <a:cs typeface="Arial"/>
              </a:rPr>
              <a:t>10x</a:t>
            </a:r>
            <a:r>
              <a:rPr kumimoji="0" sz="1800" b="0" i="0" u="none" strike="noStrike" kern="0" cap="none" spc="-70" normalizeH="0" baseline="0" noProof="0" dirty="0">
                <a:ln>
                  <a:noFill/>
                </a:ln>
                <a:solidFill>
                  <a:srgbClr val="131F33"/>
                </a:solidFill>
                <a:effectLst/>
                <a:uLnTx/>
                <a:uFillTx/>
                <a:latin typeface="Arial"/>
                <a:cs typeface="Arial"/>
              </a:rPr>
              <a:t> </a:t>
            </a:r>
            <a:r>
              <a:rPr kumimoji="0" sz="1800" b="1" i="0" u="none" strike="noStrike" kern="0" cap="none" spc="-135" normalizeH="0" baseline="0" noProof="0" dirty="0">
                <a:ln>
                  <a:noFill/>
                </a:ln>
                <a:solidFill>
                  <a:srgbClr val="131F33"/>
                </a:solidFill>
                <a:effectLst/>
                <a:uLnTx/>
                <a:uFillTx/>
                <a:latin typeface="Arial"/>
                <a:cs typeface="Arial"/>
              </a:rPr>
              <a:t>Spatial</a:t>
            </a:r>
            <a:r>
              <a:rPr kumimoji="0" sz="1800" b="1" i="0" u="none" strike="noStrike" kern="0" cap="none" spc="-75" normalizeH="0" baseline="0" noProof="0" dirty="0">
                <a:ln>
                  <a:noFill/>
                </a:ln>
                <a:solidFill>
                  <a:srgbClr val="131F33"/>
                </a:solidFill>
                <a:effectLst/>
                <a:uLnTx/>
                <a:uFillTx/>
                <a:latin typeface="Arial"/>
                <a:cs typeface="Arial"/>
              </a:rPr>
              <a:t> </a:t>
            </a:r>
            <a:r>
              <a:rPr kumimoji="0" sz="1800" b="0" i="0" u="none" strike="noStrike" kern="0" cap="none" spc="-155" normalizeH="0" baseline="0" noProof="0" dirty="0">
                <a:ln>
                  <a:noFill/>
                </a:ln>
                <a:solidFill>
                  <a:srgbClr val="131F33"/>
                </a:solidFill>
                <a:effectLst/>
                <a:uLnTx/>
                <a:uFillTx/>
                <a:latin typeface="Arial"/>
                <a:cs typeface="Arial"/>
              </a:rPr>
              <a:t>Gene</a:t>
            </a:r>
            <a:r>
              <a:rPr kumimoji="0" sz="1800" b="0" i="0" u="none" strike="noStrike" kern="0" cap="none" spc="-65" normalizeH="0" baseline="0" noProof="0" dirty="0">
                <a:ln>
                  <a:noFill/>
                </a:ln>
                <a:solidFill>
                  <a:srgbClr val="131F33"/>
                </a:solidFill>
                <a:effectLst/>
                <a:uLnTx/>
                <a:uFillTx/>
                <a:latin typeface="Arial"/>
                <a:cs typeface="Arial"/>
              </a:rPr>
              <a:t> </a:t>
            </a:r>
            <a:r>
              <a:rPr kumimoji="0" sz="1800" b="0" i="0" u="none" strike="noStrike" kern="0" cap="none" spc="-125" normalizeH="0" baseline="0" noProof="0" dirty="0">
                <a:ln>
                  <a:noFill/>
                </a:ln>
                <a:solidFill>
                  <a:srgbClr val="131F33"/>
                </a:solidFill>
                <a:effectLst/>
                <a:uLnTx/>
                <a:uFillTx/>
                <a:latin typeface="Arial"/>
                <a:cs typeface="Arial"/>
              </a:rPr>
              <a:t>Expression</a:t>
            </a:r>
            <a:r>
              <a:rPr kumimoji="0" sz="1800" b="0" i="0" u="none" strike="noStrike" kern="0" cap="none" spc="-70" normalizeH="0" baseline="0" noProof="0" dirty="0">
                <a:ln>
                  <a:noFill/>
                </a:ln>
                <a:solidFill>
                  <a:srgbClr val="131F33"/>
                </a:solidFill>
                <a:effectLst/>
                <a:uLnTx/>
                <a:uFillTx/>
                <a:latin typeface="Arial"/>
                <a:cs typeface="Arial"/>
              </a:rPr>
              <a:t> </a:t>
            </a:r>
            <a:r>
              <a:rPr kumimoji="0" sz="1800" b="0" i="0" u="none" strike="noStrike" kern="0" cap="none" spc="-10" normalizeH="0" baseline="0" noProof="0" dirty="0">
                <a:ln>
                  <a:noFill/>
                </a:ln>
                <a:solidFill>
                  <a:srgbClr val="131F33"/>
                </a:solidFill>
                <a:effectLst/>
                <a:uLnTx/>
                <a:uFillTx/>
                <a:latin typeface="Arial"/>
                <a:cs typeface="Arial"/>
              </a:rPr>
              <a:t>(Visium):</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345"/>
              </a:spcBef>
              <a:spcAft>
                <a:spcPts val="0"/>
              </a:spcAft>
              <a:buClrTx/>
              <a:buSzTx/>
              <a:buFontTx/>
              <a:buChar char="•"/>
              <a:tabLst>
                <a:tab pos="354965" algn="l"/>
                <a:tab pos="355600" algn="l"/>
              </a:tabLst>
              <a:defRPr/>
            </a:pPr>
            <a:r>
              <a:rPr kumimoji="0" sz="1800" b="0" i="0" u="none" strike="noStrike" kern="0" cap="none" spc="-30" normalizeH="0" baseline="0" noProof="0" dirty="0">
                <a:ln>
                  <a:noFill/>
                </a:ln>
                <a:solidFill>
                  <a:srgbClr val="315083"/>
                </a:solidFill>
                <a:effectLst/>
                <a:uLnTx/>
                <a:uFillTx/>
                <a:latin typeface="Arial"/>
                <a:cs typeface="Arial"/>
              </a:rPr>
              <a:t>3’</a:t>
            </a:r>
            <a:r>
              <a:rPr kumimoji="0" sz="1800" b="0" i="0" u="none" strike="noStrike" kern="0" cap="none" spc="-80" normalizeH="0" baseline="0" noProof="0" dirty="0">
                <a:ln>
                  <a:noFill/>
                </a:ln>
                <a:solidFill>
                  <a:srgbClr val="315083"/>
                </a:solidFill>
                <a:effectLst/>
                <a:uLnTx/>
                <a:uFillTx/>
                <a:latin typeface="Arial"/>
                <a:cs typeface="Arial"/>
              </a:rPr>
              <a:t> </a:t>
            </a:r>
            <a:r>
              <a:rPr kumimoji="0" sz="1800" b="0" i="0" u="none" strike="noStrike" kern="0" cap="none" spc="-145" normalizeH="0" baseline="0" noProof="0" dirty="0">
                <a:ln>
                  <a:noFill/>
                </a:ln>
                <a:solidFill>
                  <a:srgbClr val="315083"/>
                </a:solidFill>
                <a:effectLst/>
                <a:uLnTx/>
                <a:uFillTx/>
                <a:latin typeface="Arial"/>
                <a:cs typeface="Arial"/>
              </a:rPr>
              <a:t>Gene</a:t>
            </a:r>
            <a:r>
              <a:rPr kumimoji="0" sz="1800" b="0" i="0" u="none" strike="noStrike" kern="0" cap="none" spc="-75" normalizeH="0" baseline="0" noProof="0" dirty="0">
                <a:ln>
                  <a:noFill/>
                </a:ln>
                <a:solidFill>
                  <a:srgbClr val="315083"/>
                </a:solidFill>
                <a:effectLst/>
                <a:uLnTx/>
                <a:uFillTx/>
                <a:latin typeface="Arial"/>
                <a:cs typeface="Arial"/>
              </a:rPr>
              <a:t> </a:t>
            </a:r>
            <a:r>
              <a:rPr kumimoji="0" sz="1800" b="0" i="0" u="none" strike="noStrike" kern="0" cap="none" spc="-125" normalizeH="0" baseline="0" noProof="0" dirty="0">
                <a:ln>
                  <a:noFill/>
                </a:ln>
                <a:solidFill>
                  <a:srgbClr val="315083"/>
                </a:solidFill>
                <a:effectLst/>
                <a:uLnTx/>
                <a:uFillTx/>
                <a:latin typeface="Arial"/>
                <a:cs typeface="Arial"/>
              </a:rPr>
              <a:t>Expression</a:t>
            </a:r>
            <a:r>
              <a:rPr kumimoji="0" sz="1800" b="0" i="0" u="none" strike="noStrike" kern="0" cap="none" spc="-80" normalizeH="0" baseline="0" noProof="0" dirty="0">
                <a:ln>
                  <a:noFill/>
                </a:ln>
                <a:solidFill>
                  <a:srgbClr val="315083"/>
                </a:solidFill>
                <a:effectLst/>
                <a:uLnTx/>
                <a:uFillTx/>
                <a:latin typeface="Arial"/>
                <a:cs typeface="Arial"/>
              </a:rPr>
              <a:t> </a:t>
            </a:r>
            <a:r>
              <a:rPr kumimoji="0" sz="1800" b="0" i="0" u="none" strike="noStrike" kern="0" cap="none" spc="-35" normalizeH="0" baseline="0" noProof="0" dirty="0">
                <a:ln>
                  <a:noFill/>
                </a:ln>
                <a:solidFill>
                  <a:srgbClr val="315083"/>
                </a:solidFill>
                <a:effectLst/>
                <a:uLnTx/>
                <a:uFillTx/>
                <a:latin typeface="Arial"/>
                <a:cs typeface="Arial"/>
              </a:rPr>
              <a:t>profiling</a:t>
            </a:r>
            <a:r>
              <a:rPr kumimoji="0" sz="1800" b="0" i="0" u="none" strike="noStrike" kern="0" cap="none" spc="-75" normalizeH="0" baseline="0" noProof="0" dirty="0">
                <a:ln>
                  <a:noFill/>
                </a:ln>
                <a:solidFill>
                  <a:srgbClr val="315083"/>
                </a:solidFill>
                <a:effectLst/>
                <a:uLnTx/>
                <a:uFillTx/>
                <a:latin typeface="Arial"/>
                <a:cs typeface="Arial"/>
              </a:rPr>
              <a:t> </a:t>
            </a:r>
            <a:r>
              <a:rPr kumimoji="0" sz="1800" b="0" i="0" u="none" strike="noStrike" kern="0" cap="none" spc="0" normalizeH="0" baseline="0" noProof="0" dirty="0">
                <a:ln>
                  <a:noFill/>
                </a:ln>
                <a:solidFill>
                  <a:srgbClr val="315083"/>
                </a:solidFill>
                <a:effectLst/>
                <a:uLnTx/>
                <a:uFillTx/>
                <a:latin typeface="Arial"/>
                <a:cs typeface="Arial"/>
              </a:rPr>
              <a:t>with</a:t>
            </a:r>
            <a:r>
              <a:rPr kumimoji="0" sz="1800" b="0" i="0" u="none" strike="noStrike" kern="0" cap="none" spc="-75" normalizeH="0" baseline="0" noProof="0" dirty="0">
                <a:ln>
                  <a:noFill/>
                </a:ln>
                <a:solidFill>
                  <a:srgbClr val="315083"/>
                </a:solidFill>
                <a:effectLst/>
                <a:uLnTx/>
                <a:uFillTx/>
                <a:latin typeface="Arial"/>
                <a:cs typeface="Arial"/>
              </a:rPr>
              <a:t> </a:t>
            </a:r>
            <a:r>
              <a:rPr kumimoji="0" sz="1800" b="0" i="0" u="none" strike="noStrike" kern="0" cap="none" spc="-70" normalizeH="0" baseline="0" noProof="0" dirty="0">
                <a:ln>
                  <a:noFill/>
                </a:ln>
                <a:solidFill>
                  <a:srgbClr val="315083"/>
                </a:solidFill>
                <a:effectLst/>
                <a:uLnTx/>
                <a:uFillTx/>
                <a:latin typeface="Arial"/>
                <a:cs typeface="Arial"/>
              </a:rPr>
              <a:t>morphological</a:t>
            </a:r>
            <a:r>
              <a:rPr kumimoji="0" sz="1800" b="0" i="0" u="none" strike="noStrike" kern="0" cap="none" spc="-80" normalizeH="0" baseline="0" noProof="0" dirty="0">
                <a:ln>
                  <a:noFill/>
                </a:ln>
                <a:solidFill>
                  <a:srgbClr val="315083"/>
                </a:solidFill>
                <a:effectLst/>
                <a:uLnTx/>
                <a:uFillTx/>
                <a:latin typeface="Arial"/>
                <a:cs typeface="Arial"/>
              </a:rPr>
              <a:t> </a:t>
            </a:r>
            <a:r>
              <a:rPr kumimoji="0" sz="1800" b="0" i="0" u="none" strike="noStrike" kern="0" cap="none" spc="-50" normalizeH="0" baseline="0" noProof="0" dirty="0">
                <a:ln>
                  <a:noFill/>
                </a:ln>
                <a:solidFill>
                  <a:srgbClr val="315083"/>
                </a:solidFill>
                <a:effectLst/>
                <a:uLnTx/>
                <a:uFillTx/>
                <a:latin typeface="Arial"/>
                <a:cs typeface="Arial"/>
              </a:rPr>
              <a:t>content</a:t>
            </a:r>
            <a:r>
              <a:rPr kumimoji="0" sz="1800" b="0" i="0" u="none" strike="noStrike" kern="0" cap="none" spc="-80" normalizeH="0" baseline="0" noProof="0" dirty="0">
                <a:ln>
                  <a:noFill/>
                </a:ln>
                <a:solidFill>
                  <a:srgbClr val="315083"/>
                </a:solidFill>
                <a:effectLst/>
                <a:uLnTx/>
                <a:uFillTx/>
                <a:latin typeface="Arial"/>
                <a:cs typeface="Arial"/>
              </a:rPr>
              <a:t> (1-</a:t>
            </a:r>
            <a:r>
              <a:rPr kumimoji="0" sz="1800" b="0" i="0" u="none" strike="noStrike" kern="0" cap="none" spc="-105" normalizeH="0" baseline="0" noProof="0" dirty="0">
                <a:ln>
                  <a:noFill/>
                </a:ln>
                <a:solidFill>
                  <a:srgbClr val="315083"/>
                </a:solidFill>
                <a:effectLst/>
                <a:uLnTx/>
                <a:uFillTx/>
                <a:latin typeface="Arial"/>
                <a:cs typeface="Arial"/>
              </a:rPr>
              <a:t>10</a:t>
            </a:r>
            <a:r>
              <a:rPr kumimoji="0" sz="1800" b="0" i="0" u="none" strike="noStrike" kern="0" cap="none" spc="-80" normalizeH="0" baseline="0" noProof="0" dirty="0">
                <a:ln>
                  <a:noFill/>
                </a:ln>
                <a:solidFill>
                  <a:srgbClr val="315083"/>
                </a:solidFill>
                <a:effectLst/>
                <a:uLnTx/>
                <a:uFillTx/>
                <a:latin typeface="Arial"/>
                <a:cs typeface="Arial"/>
              </a:rPr>
              <a:t> </a:t>
            </a:r>
            <a:r>
              <a:rPr kumimoji="0" sz="1800" b="0" i="0" u="none" strike="noStrike" kern="0" cap="none" spc="-65" normalizeH="0" baseline="0" noProof="0" dirty="0">
                <a:ln>
                  <a:noFill/>
                </a:ln>
                <a:solidFill>
                  <a:srgbClr val="315083"/>
                </a:solidFill>
                <a:effectLst/>
                <a:uLnTx/>
                <a:uFillTx/>
                <a:latin typeface="Arial"/>
                <a:cs typeface="Arial"/>
              </a:rPr>
              <a:t>cell</a:t>
            </a:r>
            <a:r>
              <a:rPr kumimoji="0" sz="1800" b="0" i="0" u="none" strike="noStrike" kern="0" cap="none" spc="-80" normalizeH="0" baseline="0" noProof="0" dirty="0">
                <a:ln>
                  <a:noFill/>
                </a:ln>
                <a:solidFill>
                  <a:srgbClr val="315083"/>
                </a:solidFill>
                <a:effectLst/>
                <a:uLnTx/>
                <a:uFillTx/>
                <a:latin typeface="Arial"/>
                <a:cs typeface="Arial"/>
              </a:rPr>
              <a:t> </a:t>
            </a:r>
            <a:r>
              <a:rPr kumimoji="0" sz="1800" b="0" i="0" u="none" strike="noStrike" kern="0" cap="none" spc="-10" normalizeH="0" baseline="0" noProof="0" dirty="0">
                <a:ln>
                  <a:noFill/>
                </a:ln>
                <a:solidFill>
                  <a:srgbClr val="315083"/>
                </a:solidFill>
                <a:effectLst/>
                <a:uLnTx/>
                <a:uFillTx/>
                <a:latin typeface="Arial"/>
                <a:cs typeface="Arial"/>
              </a:rPr>
              <a:t>resolution)</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0" name="Group 29">
            <a:extLst>
              <a:ext uri="{FF2B5EF4-FFF2-40B4-BE49-F238E27FC236}">
                <a16:creationId xmlns:a16="http://schemas.microsoft.com/office/drawing/2014/main" id="{C99FA81B-16BB-D48F-6367-3DC6A9D32710}"/>
              </a:ext>
            </a:extLst>
          </p:cNvPr>
          <p:cNvGrpSpPr/>
          <p:nvPr/>
        </p:nvGrpSpPr>
        <p:grpSpPr>
          <a:xfrm>
            <a:off x="5854675" y="6187349"/>
            <a:ext cx="3004362" cy="497700"/>
            <a:chOff x="5854675" y="6187349"/>
            <a:chExt cx="3004362" cy="497700"/>
          </a:xfrm>
        </p:grpSpPr>
        <p:sp>
          <p:nvSpPr>
            <p:cNvPr id="6" name="object 6"/>
            <p:cNvSpPr/>
            <p:nvPr/>
          </p:nvSpPr>
          <p:spPr>
            <a:xfrm>
              <a:off x="6136052" y="6217740"/>
              <a:ext cx="412115" cy="167640"/>
            </a:xfrm>
            <a:custGeom>
              <a:avLst/>
              <a:gdLst/>
              <a:ahLst/>
              <a:cxnLst/>
              <a:rect l="l" t="t" r="r" b="b"/>
              <a:pathLst>
                <a:path w="412115" h="167639">
                  <a:moveTo>
                    <a:pt x="36741" y="0"/>
                  </a:moveTo>
                  <a:lnTo>
                    <a:pt x="0" y="0"/>
                  </a:lnTo>
                  <a:lnTo>
                    <a:pt x="0" y="167030"/>
                  </a:lnTo>
                  <a:lnTo>
                    <a:pt x="36741" y="167030"/>
                  </a:lnTo>
                  <a:lnTo>
                    <a:pt x="36741" y="0"/>
                  </a:lnTo>
                  <a:close/>
                </a:path>
                <a:path w="412115" h="167639">
                  <a:moveTo>
                    <a:pt x="200418" y="133438"/>
                  </a:moveTo>
                  <a:lnTo>
                    <a:pt x="117132" y="133438"/>
                  </a:lnTo>
                  <a:lnTo>
                    <a:pt x="117132" y="88"/>
                  </a:lnTo>
                  <a:lnTo>
                    <a:pt x="80391" y="88"/>
                  </a:lnTo>
                  <a:lnTo>
                    <a:pt x="80391" y="133438"/>
                  </a:lnTo>
                  <a:lnTo>
                    <a:pt x="80391" y="166458"/>
                  </a:lnTo>
                  <a:lnTo>
                    <a:pt x="200418" y="166458"/>
                  </a:lnTo>
                  <a:lnTo>
                    <a:pt x="200418" y="133438"/>
                  </a:lnTo>
                  <a:close/>
                </a:path>
                <a:path w="412115" h="167639">
                  <a:moveTo>
                    <a:pt x="347345" y="133438"/>
                  </a:moveTo>
                  <a:lnTo>
                    <a:pt x="264071" y="133438"/>
                  </a:lnTo>
                  <a:lnTo>
                    <a:pt x="264071" y="88"/>
                  </a:lnTo>
                  <a:lnTo>
                    <a:pt x="227330" y="88"/>
                  </a:lnTo>
                  <a:lnTo>
                    <a:pt x="227330" y="133438"/>
                  </a:lnTo>
                  <a:lnTo>
                    <a:pt x="227330" y="166458"/>
                  </a:lnTo>
                  <a:lnTo>
                    <a:pt x="347345" y="166458"/>
                  </a:lnTo>
                  <a:lnTo>
                    <a:pt x="347345" y="133438"/>
                  </a:lnTo>
                  <a:close/>
                </a:path>
                <a:path w="412115" h="167639">
                  <a:moveTo>
                    <a:pt x="411810" y="0"/>
                  </a:moveTo>
                  <a:lnTo>
                    <a:pt x="375069" y="0"/>
                  </a:lnTo>
                  <a:lnTo>
                    <a:pt x="375069" y="167030"/>
                  </a:lnTo>
                  <a:lnTo>
                    <a:pt x="411810" y="167030"/>
                  </a:lnTo>
                  <a:lnTo>
                    <a:pt x="411810"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6591526" y="6217736"/>
              <a:ext cx="148404" cy="167027"/>
            </a:xfrm>
            <a:prstGeom prst="rect">
              <a:avLst/>
            </a:prstGeom>
          </p:spPr>
        </p:pic>
        <p:pic>
          <p:nvPicPr>
            <p:cNvPr id="8" name="object 8"/>
            <p:cNvPicPr/>
            <p:nvPr/>
          </p:nvPicPr>
          <p:blipFill>
            <a:blip r:embed="rId4" cstate="print"/>
            <a:stretch>
              <a:fillRect/>
            </a:stretch>
          </p:blipFill>
          <p:spPr>
            <a:xfrm>
              <a:off x="6774694" y="6214875"/>
              <a:ext cx="177518" cy="172750"/>
            </a:xfrm>
            <a:prstGeom prst="rect">
              <a:avLst/>
            </a:prstGeom>
          </p:spPr>
        </p:pic>
        <p:sp>
          <p:nvSpPr>
            <p:cNvPr id="9" name="object 9"/>
            <p:cNvSpPr/>
            <p:nvPr/>
          </p:nvSpPr>
          <p:spPr>
            <a:xfrm>
              <a:off x="6987776" y="6217736"/>
              <a:ext cx="36830" cy="167640"/>
            </a:xfrm>
            <a:custGeom>
              <a:avLst/>
              <a:gdLst/>
              <a:ahLst/>
              <a:cxnLst/>
              <a:rect l="l" t="t" r="r" b="b"/>
              <a:pathLst>
                <a:path w="36829" h="167639">
                  <a:moveTo>
                    <a:pt x="36753" y="0"/>
                  </a:moveTo>
                  <a:lnTo>
                    <a:pt x="0" y="0"/>
                  </a:lnTo>
                  <a:lnTo>
                    <a:pt x="0" y="167027"/>
                  </a:lnTo>
                  <a:lnTo>
                    <a:pt x="36753" y="167027"/>
                  </a:lnTo>
                  <a:lnTo>
                    <a:pt x="36753"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5" cstate="print"/>
            <a:stretch>
              <a:fillRect/>
            </a:stretch>
          </p:blipFill>
          <p:spPr>
            <a:xfrm>
              <a:off x="7056057" y="6215357"/>
              <a:ext cx="132190" cy="171792"/>
            </a:xfrm>
            <a:prstGeom prst="rect">
              <a:avLst/>
            </a:prstGeom>
          </p:spPr>
        </p:pic>
        <p:pic>
          <p:nvPicPr>
            <p:cNvPr id="11" name="object 11"/>
            <p:cNvPicPr/>
            <p:nvPr/>
          </p:nvPicPr>
          <p:blipFill>
            <a:blip r:embed="rId6" cstate="print"/>
            <a:stretch>
              <a:fillRect/>
            </a:stretch>
          </p:blipFill>
          <p:spPr>
            <a:xfrm>
              <a:off x="5854675" y="6187349"/>
              <a:ext cx="158304" cy="228600"/>
            </a:xfrm>
            <a:prstGeom prst="rect">
              <a:avLst/>
            </a:prstGeom>
          </p:spPr>
        </p:pic>
        <p:pic>
          <p:nvPicPr>
            <p:cNvPr id="12" name="object 12"/>
            <p:cNvPicPr/>
            <p:nvPr/>
          </p:nvPicPr>
          <p:blipFill>
            <a:blip r:embed="rId7" cstate="print"/>
            <a:stretch>
              <a:fillRect/>
            </a:stretch>
          </p:blipFill>
          <p:spPr>
            <a:xfrm>
              <a:off x="5854675" y="6512665"/>
              <a:ext cx="307293" cy="172383"/>
            </a:xfrm>
            <a:prstGeom prst="rect">
              <a:avLst/>
            </a:prstGeom>
          </p:spPr>
        </p:pic>
        <p:pic>
          <p:nvPicPr>
            <p:cNvPr id="13" name="object 13"/>
            <p:cNvPicPr/>
            <p:nvPr/>
          </p:nvPicPr>
          <p:blipFill>
            <a:blip r:embed="rId8" cstate="print"/>
            <a:stretch>
              <a:fillRect/>
            </a:stretch>
          </p:blipFill>
          <p:spPr>
            <a:xfrm>
              <a:off x="6220299" y="6512665"/>
              <a:ext cx="73276" cy="143121"/>
            </a:xfrm>
            <a:prstGeom prst="rect">
              <a:avLst/>
            </a:prstGeom>
          </p:spPr>
        </p:pic>
        <p:sp>
          <p:nvSpPr>
            <p:cNvPr id="14" name="object 14"/>
            <p:cNvSpPr/>
            <p:nvPr/>
          </p:nvSpPr>
          <p:spPr>
            <a:xfrm>
              <a:off x="6321880" y="6633178"/>
              <a:ext cx="18415" cy="20955"/>
            </a:xfrm>
            <a:custGeom>
              <a:avLst/>
              <a:gdLst/>
              <a:ahLst/>
              <a:cxnLst/>
              <a:rect l="l" t="t" r="r" b="b"/>
              <a:pathLst>
                <a:path w="18414" h="20954">
                  <a:moveTo>
                    <a:pt x="17965" y="0"/>
                  </a:moveTo>
                  <a:lnTo>
                    <a:pt x="0" y="0"/>
                  </a:lnTo>
                  <a:lnTo>
                    <a:pt x="0" y="20791"/>
                  </a:lnTo>
                  <a:lnTo>
                    <a:pt x="17965" y="20791"/>
                  </a:lnTo>
                  <a:lnTo>
                    <a:pt x="17965"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9" cstate="print"/>
            <a:stretch>
              <a:fillRect/>
            </a:stretch>
          </p:blipFill>
          <p:spPr>
            <a:xfrm>
              <a:off x="6412112" y="6510647"/>
              <a:ext cx="202181" cy="145535"/>
            </a:xfrm>
            <a:prstGeom prst="rect">
              <a:avLst/>
            </a:prstGeom>
          </p:spPr>
        </p:pic>
        <p:pic>
          <p:nvPicPr>
            <p:cNvPr id="16" name="object 16"/>
            <p:cNvPicPr/>
            <p:nvPr/>
          </p:nvPicPr>
          <p:blipFill>
            <a:blip r:embed="rId10" cstate="print"/>
            <a:stretch>
              <a:fillRect/>
            </a:stretch>
          </p:blipFill>
          <p:spPr>
            <a:xfrm>
              <a:off x="6641379" y="6546773"/>
              <a:ext cx="250187" cy="109410"/>
            </a:xfrm>
            <a:prstGeom prst="rect">
              <a:avLst/>
            </a:prstGeom>
          </p:spPr>
        </p:pic>
        <p:sp>
          <p:nvSpPr>
            <p:cNvPr id="17" name="object 17"/>
            <p:cNvSpPr/>
            <p:nvPr/>
          </p:nvSpPr>
          <p:spPr>
            <a:xfrm>
              <a:off x="6913908" y="6547378"/>
              <a:ext cx="50800" cy="106680"/>
            </a:xfrm>
            <a:custGeom>
              <a:avLst/>
              <a:gdLst/>
              <a:ahLst/>
              <a:cxnLst/>
              <a:rect l="l" t="t" r="r" b="b"/>
              <a:pathLst>
                <a:path w="50800" h="106679">
                  <a:moveTo>
                    <a:pt x="50675" y="0"/>
                  </a:moveTo>
                  <a:lnTo>
                    <a:pt x="38667" y="1438"/>
                  </a:lnTo>
                  <a:lnTo>
                    <a:pt x="28517" y="6487"/>
                  </a:lnTo>
                  <a:lnTo>
                    <a:pt x="20410" y="14450"/>
                  </a:lnTo>
                  <a:lnTo>
                    <a:pt x="14533" y="24627"/>
                  </a:lnTo>
                  <a:lnTo>
                    <a:pt x="14533" y="1421"/>
                  </a:lnTo>
                  <a:lnTo>
                    <a:pt x="0" y="1421"/>
                  </a:lnTo>
                  <a:lnTo>
                    <a:pt x="0" y="106591"/>
                  </a:lnTo>
                  <a:lnTo>
                    <a:pt x="14533" y="106591"/>
                  </a:lnTo>
                  <a:lnTo>
                    <a:pt x="14533" y="56522"/>
                  </a:lnTo>
                  <a:lnTo>
                    <a:pt x="17296" y="38740"/>
                  </a:lnTo>
                  <a:lnTo>
                    <a:pt x="24828" y="25994"/>
                  </a:lnTo>
                  <a:lnTo>
                    <a:pt x="35994" y="18319"/>
                  </a:lnTo>
                  <a:lnTo>
                    <a:pt x="49658" y="15753"/>
                  </a:lnTo>
                  <a:lnTo>
                    <a:pt x="50675" y="15753"/>
                  </a:lnTo>
                  <a:lnTo>
                    <a:pt x="50675"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11" cstate="print"/>
            <a:stretch>
              <a:fillRect/>
            </a:stretch>
          </p:blipFill>
          <p:spPr>
            <a:xfrm>
              <a:off x="7034017" y="6512665"/>
              <a:ext cx="98104" cy="141304"/>
            </a:xfrm>
            <a:prstGeom prst="rect">
              <a:avLst/>
            </a:prstGeom>
          </p:spPr>
        </p:pic>
        <p:sp>
          <p:nvSpPr>
            <p:cNvPr id="19" name="object 19"/>
            <p:cNvSpPr/>
            <p:nvPr/>
          </p:nvSpPr>
          <p:spPr>
            <a:xfrm>
              <a:off x="7156180" y="6510043"/>
              <a:ext cx="16510" cy="144145"/>
            </a:xfrm>
            <a:custGeom>
              <a:avLst/>
              <a:gdLst/>
              <a:ahLst/>
              <a:cxnLst/>
              <a:rect l="l" t="t" r="r" b="b"/>
              <a:pathLst>
                <a:path w="16509" h="144145">
                  <a:moveTo>
                    <a:pt x="15341" y="38760"/>
                  </a:moveTo>
                  <a:lnTo>
                    <a:pt x="812" y="38760"/>
                  </a:lnTo>
                  <a:lnTo>
                    <a:pt x="812" y="143929"/>
                  </a:lnTo>
                  <a:lnTo>
                    <a:pt x="15341" y="143929"/>
                  </a:lnTo>
                  <a:lnTo>
                    <a:pt x="15341" y="38760"/>
                  </a:lnTo>
                  <a:close/>
                </a:path>
                <a:path w="16509" h="144145">
                  <a:moveTo>
                    <a:pt x="16357" y="0"/>
                  </a:moveTo>
                  <a:lnTo>
                    <a:pt x="0" y="0"/>
                  </a:lnTo>
                  <a:lnTo>
                    <a:pt x="0" y="17157"/>
                  </a:lnTo>
                  <a:lnTo>
                    <a:pt x="16357" y="17157"/>
                  </a:lnTo>
                  <a:lnTo>
                    <a:pt x="16357"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2" cstate="print"/>
            <a:stretch>
              <a:fillRect/>
            </a:stretch>
          </p:blipFill>
          <p:spPr>
            <a:xfrm>
              <a:off x="7194361" y="6508224"/>
              <a:ext cx="454624" cy="147958"/>
            </a:xfrm>
            <a:prstGeom prst="rect">
              <a:avLst/>
            </a:prstGeom>
          </p:spPr>
        </p:pic>
        <p:pic>
          <p:nvPicPr>
            <p:cNvPr id="21" name="object 21"/>
            <p:cNvPicPr/>
            <p:nvPr/>
          </p:nvPicPr>
          <p:blipFill>
            <a:blip r:embed="rId13" cstate="print"/>
            <a:stretch>
              <a:fillRect/>
            </a:stretch>
          </p:blipFill>
          <p:spPr>
            <a:xfrm>
              <a:off x="7676151" y="6546773"/>
              <a:ext cx="79937" cy="107196"/>
            </a:xfrm>
            <a:prstGeom prst="rect">
              <a:avLst/>
            </a:prstGeom>
          </p:spPr>
        </p:pic>
        <p:pic>
          <p:nvPicPr>
            <p:cNvPr id="22" name="object 22"/>
            <p:cNvPicPr/>
            <p:nvPr/>
          </p:nvPicPr>
          <p:blipFill>
            <a:blip r:embed="rId14" cstate="print"/>
            <a:stretch>
              <a:fillRect/>
            </a:stretch>
          </p:blipFill>
          <p:spPr>
            <a:xfrm>
              <a:off x="7777689" y="6546773"/>
              <a:ext cx="93461" cy="109410"/>
            </a:xfrm>
            <a:prstGeom prst="rect">
              <a:avLst/>
            </a:prstGeom>
          </p:spPr>
        </p:pic>
        <p:sp>
          <p:nvSpPr>
            <p:cNvPr id="23" name="object 23"/>
            <p:cNvSpPr/>
            <p:nvPr/>
          </p:nvSpPr>
          <p:spPr>
            <a:xfrm>
              <a:off x="7894588" y="6508224"/>
              <a:ext cx="14604" cy="146050"/>
            </a:xfrm>
            <a:custGeom>
              <a:avLst/>
              <a:gdLst/>
              <a:ahLst/>
              <a:cxnLst/>
              <a:rect l="l" t="t" r="r" b="b"/>
              <a:pathLst>
                <a:path w="14604" h="146050">
                  <a:moveTo>
                    <a:pt x="14533" y="0"/>
                  </a:moveTo>
                  <a:lnTo>
                    <a:pt x="0" y="0"/>
                  </a:lnTo>
                  <a:lnTo>
                    <a:pt x="0" y="145745"/>
                  </a:lnTo>
                  <a:lnTo>
                    <a:pt x="14533" y="145745"/>
                  </a:lnTo>
                  <a:lnTo>
                    <a:pt x="14533"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4" name="object 24"/>
            <p:cNvPicPr/>
            <p:nvPr/>
          </p:nvPicPr>
          <p:blipFill>
            <a:blip r:embed="rId15" cstate="print"/>
            <a:stretch>
              <a:fillRect/>
            </a:stretch>
          </p:blipFill>
          <p:spPr>
            <a:xfrm>
              <a:off x="7932359" y="6546773"/>
              <a:ext cx="311452" cy="138276"/>
            </a:xfrm>
            <a:prstGeom prst="rect">
              <a:avLst/>
            </a:prstGeom>
          </p:spPr>
        </p:pic>
        <p:pic>
          <p:nvPicPr>
            <p:cNvPr id="25" name="object 25"/>
            <p:cNvPicPr/>
            <p:nvPr/>
          </p:nvPicPr>
          <p:blipFill>
            <a:blip r:embed="rId16" cstate="print"/>
            <a:stretch>
              <a:fillRect/>
            </a:stretch>
          </p:blipFill>
          <p:spPr>
            <a:xfrm>
              <a:off x="8309014" y="6510647"/>
              <a:ext cx="205013" cy="145535"/>
            </a:xfrm>
            <a:prstGeom prst="rect">
              <a:avLst/>
            </a:prstGeom>
          </p:spPr>
        </p:pic>
        <p:pic>
          <p:nvPicPr>
            <p:cNvPr id="26" name="object 26"/>
            <p:cNvPicPr/>
            <p:nvPr/>
          </p:nvPicPr>
          <p:blipFill>
            <a:blip r:embed="rId17" cstate="print"/>
            <a:stretch>
              <a:fillRect/>
            </a:stretch>
          </p:blipFill>
          <p:spPr>
            <a:xfrm>
              <a:off x="8536369" y="6518116"/>
              <a:ext cx="249524" cy="138066"/>
            </a:xfrm>
            <a:prstGeom prst="rect">
              <a:avLst/>
            </a:prstGeom>
          </p:spPr>
        </p:pic>
        <p:sp>
          <p:nvSpPr>
            <p:cNvPr id="27" name="object 27"/>
            <p:cNvSpPr/>
            <p:nvPr/>
          </p:nvSpPr>
          <p:spPr>
            <a:xfrm>
              <a:off x="8808237" y="6547378"/>
              <a:ext cx="50800" cy="106680"/>
            </a:xfrm>
            <a:custGeom>
              <a:avLst/>
              <a:gdLst/>
              <a:ahLst/>
              <a:cxnLst/>
              <a:rect l="l" t="t" r="r" b="b"/>
              <a:pathLst>
                <a:path w="50800" h="106679">
                  <a:moveTo>
                    <a:pt x="50660" y="0"/>
                  </a:moveTo>
                  <a:lnTo>
                    <a:pt x="38655" y="1438"/>
                  </a:lnTo>
                  <a:lnTo>
                    <a:pt x="28505" y="6487"/>
                  </a:lnTo>
                  <a:lnTo>
                    <a:pt x="20399" y="14450"/>
                  </a:lnTo>
                  <a:lnTo>
                    <a:pt x="14526" y="24627"/>
                  </a:lnTo>
                  <a:lnTo>
                    <a:pt x="14526" y="1421"/>
                  </a:lnTo>
                  <a:lnTo>
                    <a:pt x="0" y="1421"/>
                  </a:lnTo>
                  <a:lnTo>
                    <a:pt x="0" y="106591"/>
                  </a:lnTo>
                  <a:lnTo>
                    <a:pt x="14526" y="106591"/>
                  </a:lnTo>
                  <a:lnTo>
                    <a:pt x="14526" y="56522"/>
                  </a:lnTo>
                  <a:lnTo>
                    <a:pt x="17290" y="38740"/>
                  </a:lnTo>
                  <a:lnTo>
                    <a:pt x="24824" y="25994"/>
                  </a:lnTo>
                  <a:lnTo>
                    <a:pt x="35990" y="18319"/>
                  </a:lnTo>
                  <a:lnTo>
                    <a:pt x="49650" y="15753"/>
                  </a:lnTo>
                  <a:lnTo>
                    <a:pt x="50660" y="15753"/>
                  </a:lnTo>
                  <a:lnTo>
                    <a:pt x="50660" y="0"/>
                  </a:lnTo>
                  <a:close/>
                </a:path>
              </a:pathLst>
            </a:custGeom>
            <a:solidFill>
              <a:srgbClr val="1129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8" name="object 28"/>
          <p:cNvPicPr/>
          <p:nvPr/>
        </p:nvPicPr>
        <p:blipFill rotWithShape="1">
          <a:blip r:embed="rId18" cstate="print"/>
          <a:srcRect r="67093"/>
          <a:stretch/>
        </p:blipFill>
        <p:spPr>
          <a:xfrm>
            <a:off x="6412112" y="2985655"/>
            <a:ext cx="2594525" cy="2956601"/>
          </a:xfrm>
          <a:prstGeom prst="rect">
            <a:avLst/>
          </a:prstGeom>
        </p:spPr>
      </p:pic>
      <p:sp>
        <p:nvSpPr>
          <p:cNvPr id="29" name="TextBox 28">
            <a:extLst>
              <a:ext uri="{FF2B5EF4-FFF2-40B4-BE49-F238E27FC236}">
                <a16:creationId xmlns:a16="http://schemas.microsoft.com/office/drawing/2014/main" id="{0D522F4B-A5E9-E04B-84D5-6DF21B85533B}"/>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Chris Wright</a:t>
            </a:r>
          </a:p>
        </p:txBody>
      </p:sp>
      <p:pic>
        <p:nvPicPr>
          <p:cNvPr id="31" name="object 28">
            <a:extLst>
              <a:ext uri="{FF2B5EF4-FFF2-40B4-BE49-F238E27FC236}">
                <a16:creationId xmlns:a16="http://schemas.microsoft.com/office/drawing/2014/main" id="{2C064AE0-3AA3-1936-DBB3-F0D692CAFAE6}"/>
              </a:ext>
            </a:extLst>
          </p:cNvPr>
          <p:cNvPicPr/>
          <p:nvPr/>
        </p:nvPicPr>
        <p:blipFill rotWithShape="1">
          <a:blip r:embed="rId18" cstate="print"/>
          <a:srcRect l="33262" r="33830"/>
          <a:stretch/>
        </p:blipFill>
        <p:spPr>
          <a:xfrm>
            <a:off x="3367497" y="2997270"/>
            <a:ext cx="2594525" cy="2956601"/>
          </a:xfrm>
          <a:prstGeom prst="rect">
            <a:avLst/>
          </a:prstGeom>
        </p:spPr>
      </p:pic>
      <p:pic>
        <p:nvPicPr>
          <p:cNvPr id="32" name="object 28">
            <a:extLst>
              <a:ext uri="{FF2B5EF4-FFF2-40B4-BE49-F238E27FC236}">
                <a16:creationId xmlns:a16="http://schemas.microsoft.com/office/drawing/2014/main" id="{A2C99CC0-42C6-B744-D400-72C9ECC60F85}"/>
              </a:ext>
            </a:extLst>
          </p:cNvPr>
          <p:cNvPicPr/>
          <p:nvPr/>
        </p:nvPicPr>
        <p:blipFill rotWithShape="1">
          <a:blip r:embed="rId18" cstate="print"/>
          <a:srcRect l="67093"/>
          <a:stretch/>
        </p:blipFill>
        <p:spPr>
          <a:xfrm>
            <a:off x="419370" y="2985710"/>
            <a:ext cx="2594525" cy="2956601"/>
          </a:xfrm>
          <a:prstGeom prst="rect">
            <a:avLst/>
          </a:prstGeom>
        </p:spPr>
      </p:pic>
    </p:spTree>
    <p:extLst>
      <p:ext uri="{BB962C8B-B14F-4D97-AF65-F5344CB8AC3E}">
        <p14:creationId xmlns:p14="http://schemas.microsoft.com/office/powerpoint/2010/main" val="1817135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10065" y="184514"/>
            <a:ext cx="6353175" cy="755650"/>
          </a:xfrm>
          <a:prstGeom prst="rect">
            <a:avLst/>
          </a:prstGeom>
        </p:spPr>
        <p:txBody>
          <a:bodyPr vert="horz" wrap="square" lIns="0" tIns="12700" rIns="0" bIns="0" rtlCol="0">
            <a:spAutoFit/>
          </a:bodyPr>
          <a:lstStyle/>
          <a:p>
            <a:pPr marL="12700">
              <a:lnSpc>
                <a:spcPct val="100000"/>
              </a:lnSpc>
              <a:spcBef>
                <a:spcPts val="100"/>
              </a:spcBef>
            </a:pPr>
            <a:r>
              <a:rPr spc="-355" dirty="0"/>
              <a:t>Why</a:t>
            </a:r>
            <a:r>
              <a:rPr spc="-235" dirty="0"/>
              <a:t> </a:t>
            </a:r>
            <a:r>
              <a:rPr spc="-445" dirty="0"/>
              <a:t>Single</a:t>
            </a:r>
            <a:r>
              <a:rPr spc="-235" dirty="0"/>
              <a:t> </a:t>
            </a:r>
            <a:r>
              <a:rPr spc="-385" dirty="0"/>
              <a:t>Cell</a:t>
            </a:r>
            <a:r>
              <a:rPr spc="-240" dirty="0"/>
              <a:t> </a:t>
            </a:r>
            <a:r>
              <a:rPr spc="-580" dirty="0"/>
              <a:t>RNASeq?</a:t>
            </a:r>
          </a:p>
        </p:txBody>
      </p:sp>
      <p:sp>
        <p:nvSpPr>
          <p:cNvPr id="3" name="object 3"/>
          <p:cNvSpPr txBox="1"/>
          <p:nvPr/>
        </p:nvSpPr>
        <p:spPr>
          <a:xfrm>
            <a:off x="323179" y="1207515"/>
            <a:ext cx="8232140" cy="4515485"/>
          </a:xfrm>
          <a:prstGeom prst="rect">
            <a:avLst/>
          </a:prstGeom>
        </p:spPr>
        <p:txBody>
          <a:bodyPr vert="horz" wrap="square" lIns="0" tIns="6350" rIns="0" bIns="0" rtlCol="0">
            <a:spAutoFit/>
          </a:bodyPr>
          <a:lstStyle/>
          <a:p>
            <a:pPr marL="354965" marR="195580" lvl="0" indent="-342900" defTabSz="914400" eaLnBrk="1" fontAlgn="auto" latinLnBrk="0" hangingPunct="1">
              <a:lnSpc>
                <a:spcPct val="101400"/>
              </a:lnSpc>
              <a:spcBef>
                <a:spcPts val="50"/>
              </a:spcBef>
              <a:spcAft>
                <a:spcPts val="0"/>
              </a:spcAft>
              <a:buClrTx/>
              <a:buSzTx/>
              <a:buFontTx/>
              <a:buChar char="•"/>
              <a:tabLst>
                <a:tab pos="354965" algn="l"/>
                <a:tab pos="355600" algn="l"/>
              </a:tabLst>
              <a:defRPr/>
            </a:pPr>
            <a:r>
              <a:rPr kumimoji="0" sz="2800" b="0" i="0" u="none" strike="noStrike" kern="0" cap="none" spc="-155" normalizeH="0" baseline="0" noProof="0" dirty="0">
                <a:ln>
                  <a:noFill/>
                </a:ln>
                <a:solidFill>
                  <a:srgbClr val="131F33"/>
                </a:solidFill>
                <a:effectLst/>
                <a:uLnTx/>
                <a:uFillTx/>
                <a:latin typeface="Arial"/>
                <a:cs typeface="Arial"/>
              </a:rPr>
              <a:t>Comparison</a:t>
            </a:r>
            <a:r>
              <a:rPr kumimoji="0" sz="2800" b="0" i="0" u="none" strike="noStrike" kern="0" cap="none" spc="-125" normalizeH="0" baseline="0" noProof="0" dirty="0">
                <a:ln>
                  <a:noFill/>
                </a:ln>
                <a:solidFill>
                  <a:srgbClr val="131F33"/>
                </a:solidFill>
                <a:effectLst/>
                <a:uLnTx/>
                <a:uFillTx/>
                <a:latin typeface="Arial"/>
                <a:cs typeface="Arial"/>
              </a:rPr>
              <a:t> </a:t>
            </a:r>
            <a:r>
              <a:rPr kumimoji="0" sz="2800" b="0" i="0" u="none" strike="noStrike" kern="0" cap="none" spc="0" normalizeH="0" baseline="0" noProof="0" dirty="0">
                <a:ln>
                  <a:noFill/>
                </a:ln>
                <a:solidFill>
                  <a:srgbClr val="131F33"/>
                </a:solidFill>
                <a:effectLst/>
                <a:uLnTx/>
                <a:uFillTx/>
                <a:latin typeface="Arial"/>
                <a:cs typeface="Arial"/>
              </a:rPr>
              <a:t>of</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70" normalizeH="0" baseline="0" noProof="0" dirty="0">
                <a:ln>
                  <a:noFill/>
                </a:ln>
                <a:solidFill>
                  <a:srgbClr val="131F33"/>
                </a:solidFill>
                <a:effectLst/>
                <a:uLnTx/>
                <a:uFillTx/>
                <a:latin typeface="Arial"/>
                <a:cs typeface="Arial"/>
              </a:rPr>
              <a:t>individual</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100" normalizeH="0" baseline="0" noProof="0" dirty="0">
                <a:ln>
                  <a:noFill/>
                </a:ln>
                <a:solidFill>
                  <a:srgbClr val="131F33"/>
                </a:solidFill>
                <a:effectLst/>
                <a:uLnTx/>
                <a:uFillTx/>
                <a:latin typeface="Arial"/>
                <a:cs typeface="Arial"/>
              </a:rPr>
              <a:t>cell</a:t>
            </a:r>
            <a:r>
              <a:rPr kumimoji="0" sz="2800" b="0" i="0" u="none" strike="noStrike" kern="0" cap="none" spc="-130" normalizeH="0" baseline="0" noProof="0" dirty="0">
                <a:ln>
                  <a:noFill/>
                </a:ln>
                <a:solidFill>
                  <a:srgbClr val="131F33"/>
                </a:solidFill>
                <a:effectLst/>
                <a:uLnTx/>
                <a:uFillTx/>
                <a:latin typeface="Arial"/>
                <a:cs typeface="Arial"/>
              </a:rPr>
              <a:t> </a:t>
            </a:r>
            <a:r>
              <a:rPr kumimoji="0" sz="2800" b="0" i="0" u="none" strike="noStrike" kern="0" cap="none" spc="-100" normalizeH="0" baseline="0" noProof="0" dirty="0">
                <a:ln>
                  <a:noFill/>
                </a:ln>
                <a:solidFill>
                  <a:srgbClr val="131F33"/>
                </a:solidFill>
                <a:effectLst/>
                <a:uLnTx/>
                <a:uFillTx/>
                <a:latin typeface="Arial"/>
                <a:cs typeface="Arial"/>
              </a:rPr>
              <a:t>transcriptomes</a:t>
            </a:r>
            <a:r>
              <a:rPr kumimoji="0" sz="2800" b="0" i="0" u="none" strike="noStrike" kern="0" cap="none" spc="-125" normalizeH="0" baseline="0" noProof="0" dirty="0">
                <a:ln>
                  <a:noFill/>
                </a:ln>
                <a:solidFill>
                  <a:srgbClr val="131F33"/>
                </a:solidFill>
                <a:effectLst/>
                <a:uLnTx/>
                <a:uFillTx/>
                <a:latin typeface="Arial"/>
                <a:cs typeface="Arial"/>
              </a:rPr>
              <a:t> </a:t>
            </a:r>
            <a:r>
              <a:rPr kumimoji="0" sz="2800" b="0" i="0" u="none" strike="noStrike" kern="0" cap="none" spc="0" normalizeH="0" baseline="0" noProof="0" dirty="0">
                <a:ln>
                  <a:noFill/>
                </a:ln>
                <a:solidFill>
                  <a:srgbClr val="131F33"/>
                </a:solidFill>
                <a:effectLst/>
                <a:uLnTx/>
                <a:uFillTx/>
                <a:latin typeface="Arial"/>
                <a:cs typeface="Arial"/>
              </a:rPr>
              <a:t>within</a:t>
            </a:r>
            <a:r>
              <a:rPr kumimoji="0" sz="2800" b="0" i="0" u="none" strike="noStrike" kern="0" cap="none" spc="-125" normalizeH="0" baseline="0" noProof="0" dirty="0">
                <a:ln>
                  <a:noFill/>
                </a:ln>
                <a:solidFill>
                  <a:srgbClr val="131F33"/>
                </a:solidFill>
                <a:effectLst/>
                <a:uLnTx/>
                <a:uFillTx/>
                <a:latin typeface="Arial"/>
                <a:cs typeface="Arial"/>
              </a:rPr>
              <a:t> </a:t>
            </a:r>
            <a:r>
              <a:rPr kumimoji="0" sz="2800" b="0" i="0" u="none" strike="noStrike" kern="0" cap="none" spc="-50" normalizeH="0" baseline="0" noProof="0" dirty="0">
                <a:ln>
                  <a:noFill/>
                </a:ln>
                <a:solidFill>
                  <a:srgbClr val="131F33"/>
                </a:solidFill>
                <a:effectLst/>
                <a:uLnTx/>
                <a:uFillTx/>
                <a:latin typeface="Arial"/>
                <a:cs typeface="Arial"/>
              </a:rPr>
              <a:t>a </a:t>
            </a:r>
            <a:r>
              <a:rPr kumimoji="0" sz="2800" b="0" i="0" u="none" strike="noStrike" kern="0" cap="none" spc="-70" normalizeH="0" baseline="0" noProof="0" dirty="0">
                <a:ln>
                  <a:noFill/>
                </a:ln>
                <a:solidFill>
                  <a:srgbClr val="131F33"/>
                </a:solidFill>
                <a:effectLst/>
                <a:uLnTx/>
                <a:uFillTx/>
                <a:latin typeface="Arial"/>
                <a:cs typeface="Arial"/>
              </a:rPr>
              <a:t>population</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0" normalizeH="0" baseline="0" noProof="0" dirty="0">
                <a:ln>
                  <a:noFill/>
                </a:ln>
                <a:solidFill>
                  <a:srgbClr val="131F33"/>
                </a:solidFill>
                <a:effectLst/>
                <a:uLnTx/>
                <a:uFillTx/>
                <a:latin typeface="Arial"/>
                <a:cs typeface="Arial"/>
              </a:rPr>
              <a:t>of</a:t>
            </a:r>
            <a:r>
              <a:rPr kumimoji="0" sz="2800" b="0" i="0" u="none" strike="noStrike" kern="0" cap="none" spc="-140" normalizeH="0" baseline="0" noProof="0" dirty="0">
                <a:ln>
                  <a:noFill/>
                </a:ln>
                <a:solidFill>
                  <a:srgbClr val="131F33"/>
                </a:solidFill>
                <a:effectLst/>
                <a:uLnTx/>
                <a:uFillTx/>
                <a:latin typeface="Arial"/>
                <a:cs typeface="Arial"/>
              </a:rPr>
              <a:t> </a:t>
            </a:r>
            <a:r>
              <a:rPr kumimoji="0" sz="2800" b="0" i="0" u="none" strike="noStrike" kern="0" cap="none" spc="-20" normalizeH="0" baseline="0" noProof="0" dirty="0">
                <a:ln>
                  <a:noFill/>
                </a:ln>
                <a:solidFill>
                  <a:srgbClr val="131F33"/>
                </a:solidFill>
                <a:effectLst/>
                <a:uLnTx/>
                <a:uFillTx/>
                <a:latin typeface="Arial"/>
                <a:cs typeface="Arial"/>
              </a:rPr>
              <a:t>cells</a:t>
            </a:r>
            <a:endParaRPr kumimoji="0" sz="2800" b="0" i="0" u="none" strike="noStrike" kern="0" cap="none" spc="0" normalizeH="0" baseline="0" noProof="0">
              <a:ln>
                <a:noFill/>
              </a:ln>
              <a:solidFill>
                <a:sysClr val="windowText" lastClr="000000"/>
              </a:solidFill>
              <a:effectLst/>
              <a:uLnTx/>
              <a:uFillTx/>
              <a:latin typeface="Arial"/>
              <a:cs typeface="Arial"/>
            </a:endParaRPr>
          </a:p>
          <a:p>
            <a:pPr marL="354965" marR="578485" lvl="0" indent="-342900" defTabSz="914400" eaLnBrk="1" fontAlgn="auto" latinLnBrk="0" hangingPunct="1">
              <a:lnSpc>
                <a:spcPts val="3290"/>
              </a:lnSpc>
              <a:spcBef>
                <a:spcPts val="2305"/>
              </a:spcBef>
              <a:spcAft>
                <a:spcPts val="0"/>
              </a:spcAft>
              <a:buClrTx/>
              <a:buSzTx/>
              <a:buFontTx/>
              <a:buChar char="•"/>
              <a:tabLst>
                <a:tab pos="354965" algn="l"/>
                <a:tab pos="355600" algn="l"/>
              </a:tabLst>
              <a:defRPr/>
            </a:pPr>
            <a:r>
              <a:rPr kumimoji="0" sz="2800" b="0" i="0" u="none" strike="noStrike" kern="0" cap="none" spc="-180" normalizeH="0" baseline="0" noProof="0" dirty="0">
                <a:ln>
                  <a:noFill/>
                </a:ln>
                <a:solidFill>
                  <a:srgbClr val="131F33"/>
                </a:solidFill>
                <a:effectLst/>
                <a:uLnTx/>
                <a:uFillTx/>
                <a:latin typeface="Arial"/>
                <a:cs typeface="Arial"/>
              </a:rPr>
              <a:t>Analysis</a:t>
            </a:r>
            <a:r>
              <a:rPr kumimoji="0" sz="2800" b="0" i="0" u="none" strike="noStrike" kern="0" cap="none" spc="-90" normalizeH="0" baseline="0" noProof="0" dirty="0">
                <a:ln>
                  <a:noFill/>
                </a:ln>
                <a:solidFill>
                  <a:srgbClr val="131F33"/>
                </a:solidFill>
                <a:effectLst/>
                <a:uLnTx/>
                <a:uFillTx/>
                <a:latin typeface="Arial"/>
                <a:cs typeface="Arial"/>
              </a:rPr>
              <a:t> </a:t>
            </a:r>
            <a:r>
              <a:rPr kumimoji="0" sz="2800" b="0" i="0" u="none" strike="noStrike" kern="0" cap="none" spc="0" normalizeH="0" baseline="0" noProof="0" dirty="0">
                <a:ln>
                  <a:noFill/>
                </a:ln>
                <a:solidFill>
                  <a:srgbClr val="131F33"/>
                </a:solidFill>
                <a:effectLst/>
                <a:uLnTx/>
                <a:uFillTx/>
                <a:latin typeface="Arial"/>
                <a:cs typeface="Arial"/>
              </a:rPr>
              <a:t>of</a:t>
            </a:r>
            <a:r>
              <a:rPr kumimoji="0" sz="2800" b="0" i="0" u="none" strike="noStrike" kern="0" cap="none" spc="-105" normalizeH="0" baseline="0" noProof="0" dirty="0">
                <a:ln>
                  <a:noFill/>
                </a:ln>
                <a:solidFill>
                  <a:srgbClr val="131F33"/>
                </a:solidFill>
                <a:effectLst/>
                <a:uLnTx/>
                <a:uFillTx/>
                <a:latin typeface="Arial"/>
                <a:cs typeface="Arial"/>
              </a:rPr>
              <a:t> </a:t>
            </a:r>
            <a:r>
              <a:rPr kumimoji="0" sz="2800" b="0" i="0" u="none" strike="noStrike" kern="0" cap="none" spc="-100" normalizeH="0" baseline="0" noProof="0" dirty="0">
                <a:ln>
                  <a:noFill/>
                </a:ln>
                <a:solidFill>
                  <a:srgbClr val="131F33"/>
                </a:solidFill>
                <a:effectLst/>
                <a:uLnTx/>
                <a:uFillTx/>
                <a:latin typeface="Arial"/>
                <a:cs typeface="Arial"/>
              </a:rPr>
              <a:t>cell</a:t>
            </a:r>
            <a:r>
              <a:rPr kumimoji="0" sz="2800" b="0" i="0" u="none" strike="noStrike" kern="0" cap="none" spc="-105" normalizeH="0" baseline="0" noProof="0" dirty="0">
                <a:ln>
                  <a:noFill/>
                </a:ln>
                <a:solidFill>
                  <a:srgbClr val="131F33"/>
                </a:solidFill>
                <a:effectLst/>
                <a:uLnTx/>
                <a:uFillTx/>
                <a:latin typeface="Arial"/>
                <a:cs typeface="Arial"/>
              </a:rPr>
              <a:t> </a:t>
            </a:r>
            <a:r>
              <a:rPr kumimoji="0" sz="2800" b="0" i="0" u="none" strike="noStrike" kern="0" cap="none" spc="-80" normalizeH="0" baseline="0" noProof="0" dirty="0">
                <a:ln>
                  <a:noFill/>
                </a:ln>
                <a:solidFill>
                  <a:srgbClr val="131F33"/>
                </a:solidFill>
                <a:effectLst/>
                <a:uLnTx/>
                <a:uFillTx/>
                <a:latin typeface="Arial"/>
                <a:cs typeface="Arial"/>
              </a:rPr>
              <a:t>heterogeneity/rare</a:t>
            </a:r>
            <a:r>
              <a:rPr kumimoji="0" sz="2800" b="0" i="0" u="none" strike="noStrike" kern="0" cap="none" spc="-105" normalizeH="0" baseline="0" noProof="0" dirty="0">
                <a:ln>
                  <a:noFill/>
                </a:ln>
                <a:solidFill>
                  <a:srgbClr val="131F33"/>
                </a:solidFill>
                <a:effectLst/>
                <a:uLnTx/>
                <a:uFillTx/>
                <a:latin typeface="Arial"/>
                <a:cs typeface="Arial"/>
              </a:rPr>
              <a:t> </a:t>
            </a:r>
            <a:r>
              <a:rPr kumimoji="0" sz="2800" b="0" i="0" u="none" strike="noStrike" kern="0" cap="none" spc="-100" normalizeH="0" baseline="0" noProof="0" dirty="0">
                <a:ln>
                  <a:noFill/>
                </a:ln>
                <a:solidFill>
                  <a:srgbClr val="131F33"/>
                </a:solidFill>
                <a:effectLst/>
                <a:uLnTx/>
                <a:uFillTx/>
                <a:latin typeface="Arial"/>
                <a:cs typeface="Arial"/>
              </a:rPr>
              <a:t>cell </a:t>
            </a:r>
            <a:r>
              <a:rPr kumimoji="0" sz="2800" b="0" i="0" u="none" strike="noStrike" kern="0" cap="none" spc="-55" normalizeH="0" baseline="0" noProof="0" dirty="0">
                <a:ln>
                  <a:noFill/>
                </a:ln>
                <a:solidFill>
                  <a:srgbClr val="131F33"/>
                </a:solidFill>
                <a:effectLst/>
                <a:uLnTx/>
                <a:uFillTx/>
                <a:latin typeface="Arial"/>
                <a:cs typeface="Arial"/>
              </a:rPr>
              <a:t>populations </a:t>
            </a:r>
            <a:r>
              <a:rPr kumimoji="0" sz="2800" b="0" i="0" u="none" strike="noStrike" kern="0" cap="none" spc="-180" normalizeH="0" baseline="0" noProof="0" dirty="0">
                <a:ln>
                  <a:noFill/>
                </a:ln>
                <a:solidFill>
                  <a:srgbClr val="131F33"/>
                </a:solidFill>
                <a:effectLst/>
                <a:uLnTx/>
                <a:uFillTx/>
                <a:latin typeface="Arial"/>
                <a:cs typeface="Arial"/>
              </a:rPr>
              <a:t>(average</a:t>
            </a:r>
            <a:r>
              <a:rPr kumimoji="0" sz="2800" b="0" i="0" u="none" strike="noStrike" kern="0" cap="none" spc="-140" normalizeH="0" baseline="0" noProof="0" dirty="0">
                <a:ln>
                  <a:noFill/>
                </a:ln>
                <a:solidFill>
                  <a:srgbClr val="131F33"/>
                </a:solidFill>
                <a:effectLst/>
                <a:uLnTx/>
                <a:uFillTx/>
                <a:latin typeface="Arial"/>
                <a:cs typeface="Arial"/>
              </a:rPr>
              <a:t> </a:t>
            </a:r>
            <a:r>
              <a:rPr kumimoji="0" sz="2800" b="0" i="0" u="none" strike="noStrike" kern="0" cap="none" spc="-240" normalizeH="0" baseline="0" noProof="0" dirty="0">
                <a:ln>
                  <a:noFill/>
                </a:ln>
                <a:solidFill>
                  <a:srgbClr val="131F33"/>
                </a:solidFill>
                <a:effectLst/>
                <a:uLnTx/>
                <a:uFillTx/>
                <a:latin typeface="Arial"/>
                <a:cs typeface="Arial"/>
              </a:rPr>
              <a:t>vs</a:t>
            </a:r>
            <a:r>
              <a:rPr kumimoji="0" sz="2800" b="0" i="0" u="none" strike="noStrike" kern="0" cap="none" spc="-125" normalizeH="0" baseline="0" noProof="0" dirty="0">
                <a:ln>
                  <a:noFill/>
                </a:ln>
                <a:solidFill>
                  <a:srgbClr val="131F33"/>
                </a:solidFill>
                <a:effectLst/>
                <a:uLnTx/>
                <a:uFillTx/>
                <a:latin typeface="Arial"/>
                <a:cs typeface="Arial"/>
              </a:rPr>
              <a:t> </a:t>
            </a:r>
            <a:r>
              <a:rPr kumimoji="0" sz="2800" b="0" i="0" u="none" strike="noStrike" kern="0" cap="none" spc="-10" normalizeH="0" baseline="0" noProof="0" dirty="0">
                <a:ln>
                  <a:noFill/>
                </a:ln>
                <a:solidFill>
                  <a:srgbClr val="131F33"/>
                </a:solidFill>
                <a:effectLst/>
                <a:uLnTx/>
                <a:uFillTx/>
                <a:latin typeface="Arial"/>
                <a:cs typeface="Arial"/>
              </a:rPr>
              <a:t>individual)</a:t>
            </a:r>
            <a:endParaRPr kumimoji="0" sz="28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2035"/>
              </a:spcBef>
              <a:spcAft>
                <a:spcPts val="0"/>
              </a:spcAft>
              <a:buClrTx/>
              <a:buSzTx/>
              <a:buFontTx/>
              <a:buChar char="•"/>
              <a:tabLst>
                <a:tab pos="354965" algn="l"/>
                <a:tab pos="355600" algn="l"/>
              </a:tabLst>
              <a:defRPr/>
            </a:pPr>
            <a:r>
              <a:rPr kumimoji="0" sz="2800" b="0" i="0" u="none" strike="noStrike" kern="0" cap="none" spc="-150" normalizeH="0" baseline="0" noProof="0" dirty="0">
                <a:ln>
                  <a:noFill/>
                </a:ln>
                <a:solidFill>
                  <a:srgbClr val="131F33"/>
                </a:solidFill>
                <a:effectLst/>
                <a:uLnTx/>
                <a:uFillTx/>
                <a:latin typeface="Arial"/>
                <a:cs typeface="Arial"/>
              </a:rPr>
              <a:t>Embryonic</a:t>
            </a:r>
            <a:r>
              <a:rPr kumimoji="0" sz="2800" b="0" i="0" u="none" strike="noStrike" kern="0" cap="none" spc="-110" normalizeH="0" baseline="0" noProof="0" dirty="0">
                <a:ln>
                  <a:noFill/>
                </a:ln>
                <a:solidFill>
                  <a:srgbClr val="131F33"/>
                </a:solidFill>
                <a:effectLst/>
                <a:uLnTx/>
                <a:uFillTx/>
                <a:latin typeface="Arial"/>
                <a:cs typeface="Arial"/>
              </a:rPr>
              <a:t> </a:t>
            </a:r>
            <a:r>
              <a:rPr kumimoji="0" sz="2800" b="0" i="0" u="none" strike="noStrike" kern="0" cap="none" spc="-125" normalizeH="0" baseline="0" noProof="0" dirty="0">
                <a:ln>
                  <a:noFill/>
                </a:ln>
                <a:solidFill>
                  <a:srgbClr val="131F33"/>
                </a:solidFill>
                <a:effectLst/>
                <a:uLnTx/>
                <a:uFillTx/>
                <a:latin typeface="Arial"/>
                <a:cs typeface="Arial"/>
              </a:rPr>
              <a:t>tissue</a:t>
            </a:r>
            <a:r>
              <a:rPr kumimoji="0" sz="2800" b="0" i="0" u="none" strike="noStrike" kern="0" cap="none" spc="-114" normalizeH="0" baseline="0" noProof="0" dirty="0">
                <a:ln>
                  <a:noFill/>
                </a:ln>
                <a:solidFill>
                  <a:srgbClr val="131F33"/>
                </a:solidFill>
                <a:effectLst/>
                <a:uLnTx/>
                <a:uFillTx/>
                <a:latin typeface="Arial"/>
                <a:cs typeface="Arial"/>
              </a:rPr>
              <a:t> </a:t>
            </a:r>
            <a:r>
              <a:rPr kumimoji="0" sz="2800" b="0" i="0" u="none" strike="noStrike" kern="0" cap="none" spc="300" normalizeH="0" baseline="0" noProof="0" dirty="0">
                <a:ln>
                  <a:noFill/>
                </a:ln>
                <a:solidFill>
                  <a:srgbClr val="131F33"/>
                </a:solidFill>
                <a:effectLst/>
                <a:uLnTx/>
                <a:uFillTx/>
                <a:latin typeface="Arial"/>
                <a:cs typeface="Arial"/>
              </a:rPr>
              <a:t>/</a:t>
            </a:r>
            <a:r>
              <a:rPr kumimoji="0" sz="2800" b="0" i="0" u="none" strike="noStrike" kern="0" cap="none" spc="-100" normalizeH="0" baseline="0" noProof="0" dirty="0">
                <a:ln>
                  <a:noFill/>
                </a:ln>
                <a:solidFill>
                  <a:srgbClr val="131F33"/>
                </a:solidFill>
                <a:effectLst/>
                <a:uLnTx/>
                <a:uFillTx/>
                <a:latin typeface="Arial"/>
                <a:cs typeface="Arial"/>
              </a:rPr>
              <a:t> </a:t>
            </a:r>
            <a:r>
              <a:rPr kumimoji="0" sz="2800" b="0" i="0" u="none" strike="noStrike" kern="0" cap="none" spc="-10" normalizeH="0" baseline="0" noProof="0" dirty="0">
                <a:ln>
                  <a:noFill/>
                </a:ln>
                <a:solidFill>
                  <a:srgbClr val="131F33"/>
                </a:solidFill>
                <a:effectLst/>
                <a:uLnTx/>
                <a:uFillTx/>
                <a:latin typeface="Arial"/>
                <a:cs typeface="Arial"/>
              </a:rPr>
              <a:t>tumors</a:t>
            </a:r>
            <a:endParaRPr kumimoji="0" sz="2800" b="0" i="0" u="none" strike="noStrike" kern="0" cap="none" spc="0" normalizeH="0" baseline="0" noProof="0">
              <a:ln>
                <a:noFill/>
              </a:ln>
              <a:solidFill>
                <a:sysClr val="windowText" lastClr="000000"/>
              </a:solidFill>
              <a:effectLst/>
              <a:uLnTx/>
              <a:uFillTx/>
              <a:latin typeface="Arial"/>
              <a:cs typeface="Arial"/>
            </a:endParaRPr>
          </a:p>
          <a:p>
            <a:pPr marL="354965" marR="5080" lvl="0" indent="-342900" defTabSz="914400" eaLnBrk="1" fontAlgn="auto" latinLnBrk="0" hangingPunct="1">
              <a:lnSpc>
                <a:spcPts val="3290"/>
              </a:lnSpc>
              <a:spcBef>
                <a:spcPts val="2330"/>
              </a:spcBef>
              <a:spcAft>
                <a:spcPts val="0"/>
              </a:spcAft>
              <a:buClrTx/>
              <a:buSzTx/>
              <a:buFontTx/>
              <a:buChar char="•"/>
              <a:tabLst>
                <a:tab pos="354965" algn="l"/>
                <a:tab pos="355600" algn="l"/>
              </a:tabLst>
              <a:defRPr/>
            </a:pPr>
            <a:r>
              <a:rPr kumimoji="0" sz="2800" b="0" i="0" u="none" strike="noStrike" kern="0" cap="none" spc="-180" normalizeH="0" baseline="0" noProof="0" dirty="0">
                <a:ln>
                  <a:noFill/>
                </a:ln>
                <a:solidFill>
                  <a:srgbClr val="131F33"/>
                </a:solidFill>
                <a:effectLst/>
                <a:uLnTx/>
                <a:uFillTx/>
                <a:latin typeface="Arial"/>
                <a:cs typeface="Arial"/>
              </a:rPr>
              <a:t>Examining</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100" normalizeH="0" baseline="0" noProof="0" dirty="0">
                <a:ln>
                  <a:noFill/>
                </a:ln>
                <a:solidFill>
                  <a:srgbClr val="131F33"/>
                </a:solidFill>
                <a:effectLst/>
                <a:uLnTx/>
                <a:uFillTx/>
                <a:latin typeface="Arial"/>
                <a:cs typeface="Arial"/>
              </a:rPr>
              <a:t>cell</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90" normalizeH="0" baseline="0" noProof="0" dirty="0">
                <a:ln>
                  <a:noFill/>
                </a:ln>
                <a:solidFill>
                  <a:srgbClr val="131F33"/>
                </a:solidFill>
                <a:effectLst/>
                <a:uLnTx/>
                <a:uFillTx/>
                <a:latin typeface="Arial"/>
                <a:cs typeface="Arial"/>
              </a:rPr>
              <a:t>populations</a:t>
            </a:r>
            <a:r>
              <a:rPr kumimoji="0" sz="2800" b="0" i="0" u="none" strike="noStrike" kern="0" cap="none" spc="-125" normalizeH="0" baseline="0" noProof="0" dirty="0">
                <a:ln>
                  <a:noFill/>
                </a:ln>
                <a:solidFill>
                  <a:srgbClr val="131F33"/>
                </a:solidFill>
                <a:effectLst/>
                <a:uLnTx/>
                <a:uFillTx/>
                <a:latin typeface="Arial"/>
                <a:cs typeface="Arial"/>
              </a:rPr>
              <a:t> </a:t>
            </a:r>
            <a:r>
              <a:rPr kumimoji="0" sz="2800" b="0" i="0" u="none" strike="noStrike" kern="0" cap="none" spc="-130" normalizeH="0" baseline="0" noProof="0" dirty="0">
                <a:ln>
                  <a:noFill/>
                </a:ln>
                <a:solidFill>
                  <a:srgbClr val="131F33"/>
                </a:solidFill>
                <a:effectLst/>
                <a:uLnTx/>
                <a:uFillTx/>
                <a:latin typeface="Arial"/>
                <a:cs typeface="Arial"/>
              </a:rPr>
              <a:t>consisting</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0" normalizeH="0" baseline="0" noProof="0" dirty="0">
                <a:ln>
                  <a:noFill/>
                </a:ln>
                <a:solidFill>
                  <a:srgbClr val="131F33"/>
                </a:solidFill>
                <a:effectLst/>
                <a:uLnTx/>
                <a:uFillTx/>
                <a:latin typeface="Arial"/>
                <a:cs typeface="Arial"/>
              </a:rPr>
              <a:t>of</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90" normalizeH="0" baseline="0" noProof="0" dirty="0">
                <a:ln>
                  <a:noFill/>
                </a:ln>
                <a:solidFill>
                  <a:srgbClr val="131F33"/>
                </a:solidFill>
                <a:effectLst/>
                <a:uLnTx/>
                <a:uFillTx/>
                <a:latin typeface="Arial"/>
                <a:cs typeface="Arial"/>
              </a:rPr>
              <a:t>mostly</a:t>
            </a:r>
            <a:r>
              <a:rPr kumimoji="0" sz="2800" b="0" i="0" u="none" strike="noStrike" kern="0" cap="none" spc="-135" normalizeH="0" baseline="0" noProof="0" dirty="0">
                <a:ln>
                  <a:noFill/>
                </a:ln>
                <a:solidFill>
                  <a:srgbClr val="131F33"/>
                </a:solidFill>
                <a:effectLst/>
                <a:uLnTx/>
                <a:uFillTx/>
                <a:latin typeface="Arial"/>
                <a:cs typeface="Arial"/>
              </a:rPr>
              <a:t> </a:t>
            </a:r>
            <a:r>
              <a:rPr kumimoji="0" sz="2800" b="0" i="0" u="none" strike="noStrike" kern="0" cap="none" spc="-10" normalizeH="0" baseline="0" noProof="0" dirty="0">
                <a:ln>
                  <a:noFill/>
                </a:ln>
                <a:solidFill>
                  <a:srgbClr val="131F33"/>
                </a:solidFill>
                <a:effectLst/>
                <a:uLnTx/>
                <a:uFillTx/>
                <a:latin typeface="Arial"/>
                <a:cs typeface="Arial"/>
              </a:rPr>
              <a:t>unique </a:t>
            </a:r>
            <a:r>
              <a:rPr kumimoji="0" sz="2800" b="0" i="0" u="none" strike="noStrike" kern="0" cap="none" spc="-145" normalizeH="0" baseline="0" noProof="0" dirty="0">
                <a:ln>
                  <a:noFill/>
                </a:ln>
                <a:solidFill>
                  <a:srgbClr val="131F33"/>
                </a:solidFill>
                <a:effectLst/>
                <a:uLnTx/>
                <a:uFillTx/>
                <a:latin typeface="Arial"/>
                <a:cs typeface="Arial"/>
              </a:rPr>
              <a:t>cells</a:t>
            </a:r>
            <a:r>
              <a:rPr kumimoji="0" sz="2800" b="0" i="0" u="none" strike="noStrike" kern="0" cap="none" spc="-100" normalizeH="0" baseline="0" noProof="0" dirty="0">
                <a:ln>
                  <a:noFill/>
                </a:ln>
                <a:solidFill>
                  <a:srgbClr val="131F33"/>
                </a:solidFill>
                <a:effectLst/>
                <a:uLnTx/>
                <a:uFillTx/>
                <a:latin typeface="Arial"/>
                <a:cs typeface="Arial"/>
              </a:rPr>
              <a:t> </a:t>
            </a:r>
            <a:r>
              <a:rPr kumimoji="0" sz="2800" b="0" i="0" u="none" strike="noStrike" kern="0" cap="none" spc="-340" normalizeH="0" baseline="0" noProof="0" dirty="0">
                <a:ln>
                  <a:noFill/>
                </a:ln>
                <a:solidFill>
                  <a:srgbClr val="131F33"/>
                </a:solidFill>
                <a:effectLst/>
                <a:uLnTx/>
                <a:uFillTx/>
                <a:latin typeface="Arial"/>
                <a:cs typeface="Arial"/>
              </a:rPr>
              <a:t>(TCR,</a:t>
            </a:r>
            <a:r>
              <a:rPr kumimoji="0" sz="2800" b="0" i="0" u="none" strike="noStrike" kern="0" cap="none" spc="-95" normalizeH="0" baseline="0" noProof="0" dirty="0">
                <a:ln>
                  <a:noFill/>
                </a:ln>
                <a:solidFill>
                  <a:srgbClr val="131F33"/>
                </a:solidFill>
                <a:effectLst/>
                <a:uLnTx/>
                <a:uFillTx/>
                <a:latin typeface="Arial"/>
                <a:cs typeface="Arial"/>
              </a:rPr>
              <a:t> </a:t>
            </a:r>
            <a:r>
              <a:rPr kumimoji="0" sz="2800" b="0" i="0" u="none" strike="noStrike" kern="0" cap="none" spc="-10" normalizeH="0" baseline="0" noProof="0" dirty="0">
                <a:ln>
                  <a:noFill/>
                </a:ln>
                <a:solidFill>
                  <a:srgbClr val="131F33"/>
                </a:solidFill>
                <a:effectLst/>
                <a:uLnTx/>
                <a:uFillTx/>
                <a:latin typeface="Arial"/>
                <a:cs typeface="Arial"/>
              </a:rPr>
              <a:t>neurons)</a:t>
            </a:r>
            <a:endParaRPr kumimoji="0" sz="28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2035"/>
              </a:spcBef>
              <a:spcAft>
                <a:spcPts val="0"/>
              </a:spcAft>
              <a:buClrTx/>
              <a:buSzTx/>
              <a:buFontTx/>
              <a:buChar char="•"/>
              <a:tabLst>
                <a:tab pos="354965" algn="l"/>
                <a:tab pos="355600" algn="l"/>
              </a:tabLst>
              <a:defRPr/>
            </a:pPr>
            <a:r>
              <a:rPr kumimoji="0" sz="2800" b="0" i="0" u="none" strike="noStrike" kern="0" cap="none" spc="-135" normalizeH="0" baseline="0" noProof="0" dirty="0">
                <a:ln>
                  <a:noFill/>
                </a:ln>
                <a:solidFill>
                  <a:srgbClr val="131F33"/>
                </a:solidFill>
                <a:effectLst/>
                <a:uLnTx/>
                <a:uFillTx/>
                <a:latin typeface="Arial"/>
                <a:cs typeface="Arial"/>
              </a:rPr>
              <a:t>Transcriptome</a:t>
            </a:r>
            <a:r>
              <a:rPr kumimoji="0" sz="2800" b="0" i="0" u="none" strike="noStrike" kern="0" cap="none" spc="-130" normalizeH="0" baseline="0" noProof="0" dirty="0">
                <a:ln>
                  <a:noFill/>
                </a:ln>
                <a:solidFill>
                  <a:srgbClr val="131F33"/>
                </a:solidFill>
                <a:effectLst/>
                <a:uLnTx/>
                <a:uFillTx/>
                <a:latin typeface="Arial"/>
                <a:cs typeface="Arial"/>
              </a:rPr>
              <a:t> </a:t>
            </a:r>
            <a:r>
              <a:rPr kumimoji="0" sz="2800" b="0" i="0" u="none" strike="noStrike" kern="0" cap="none" spc="-20" normalizeH="0" baseline="0" noProof="0" dirty="0">
                <a:ln>
                  <a:noFill/>
                </a:ln>
                <a:solidFill>
                  <a:srgbClr val="131F33"/>
                </a:solidFill>
                <a:effectLst/>
                <a:uLnTx/>
                <a:uFillTx/>
                <a:latin typeface="Arial"/>
                <a:cs typeface="Arial"/>
              </a:rPr>
              <a:t>Atlas</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sp>
        <p:nvSpPr>
          <p:cNvPr id="4" name="TextBox 3">
            <a:extLst>
              <a:ext uri="{FF2B5EF4-FFF2-40B4-BE49-F238E27FC236}">
                <a16:creationId xmlns:a16="http://schemas.microsoft.com/office/drawing/2014/main" id="{1B2B301B-407F-5E4E-A3DA-0793C9B816DE}"/>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Chris Wright</a:t>
            </a:r>
          </a:p>
        </p:txBody>
      </p:sp>
    </p:spTree>
    <p:extLst>
      <p:ext uri="{BB962C8B-B14F-4D97-AF65-F5344CB8AC3E}">
        <p14:creationId xmlns:p14="http://schemas.microsoft.com/office/powerpoint/2010/main" val="2342944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305800" cy="1143000"/>
          </a:xfrm>
          <a:prstGeom prst="rect">
            <a:avLst/>
          </a:prstGeom>
        </p:spPr>
        <p:txBody>
          <a:bodyPr/>
          <a:lstStyle/>
          <a:p>
            <a:pPr algn="l"/>
            <a:r>
              <a:rPr lang="en-US" sz="4800" b="1" dirty="0">
                <a:solidFill>
                  <a:srgbClr val="E84A27"/>
                </a:solidFill>
                <a:ea typeface="Georgia" charset="0"/>
                <a:cs typeface="Georgia" charset="0"/>
              </a:rPr>
              <a:t>10x Single Cell Construction:</a:t>
            </a:r>
          </a:p>
        </p:txBody>
      </p:sp>
      <p:pic>
        <p:nvPicPr>
          <p:cNvPr id="4" name="Picture 3">
            <a:extLst>
              <a:ext uri="{FF2B5EF4-FFF2-40B4-BE49-F238E27FC236}">
                <a16:creationId xmlns:a16="http://schemas.microsoft.com/office/drawing/2014/main" id="{259B2A88-1F03-1A4A-BFB4-E6E74DE8D40C}"/>
              </a:ext>
            </a:extLst>
          </p:cNvPr>
          <p:cNvPicPr>
            <a:picLocks noChangeAspect="1"/>
          </p:cNvPicPr>
          <p:nvPr/>
        </p:nvPicPr>
        <p:blipFill>
          <a:blip r:embed="rId3"/>
          <a:stretch>
            <a:fillRect/>
          </a:stretch>
        </p:blipFill>
        <p:spPr>
          <a:xfrm>
            <a:off x="5676279" y="5946054"/>
            <a:ext cx="3467721" cy="958850"/>
          </a:xfrm>
          <a:prstGeom prst="rect">
            <a:avLst/>
          </a:prstGeom>
        </p:spPr>
      </p:pic>
      <p:sp>
        <p:nvSpPr>
          <p:cNvPr id="10" name="Content Placeholder 2">
            <a:extLst>
              <a:ext uri="{FF2B5EF4-FFF2-40B4-BE49-F238E27FC236}">
                <a16:creationId xmlns:a16="http://schemas.microsoft.com/office/drawing/2014/main" id="{D7726A05-AFB7-4C4D-9B5B-ABE2B1444E22}"/>
              </a:ext>
            </a:extLst>
          </p:cNvPr>
          <p:cNvSpPr txBox="1">
            <a:spLocks/>
          </p:cNvSpPr>
          <p:nvPr/>
        </p:nvSpPr>
        <p:spPr>
          <a:xfrm>
            <a:off x="381000" y="1176426"/>
            <a:ext cx="8141208" cy="60792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0432FF"/>
                </a:solidFill>
                <a:effectLst/>
                <a:uLnTx/>
                <a:uFillTx/>
                <a:latin typeface="Calibri" charset="0"/>
                <a:ea typeface="Calibri" charset="0"/>
                <a:cs typeface="Calibri" charset="0"/>
              </a:rPr>
              <a:t>GEM</a:t>
            </a:r>
            <a:r>
              <a:rPr kumimoji="0" lang="en-US" sz="2800" b="0" i="0" u="none" strike="noStrike" kern="1200" cap="none" spc="0" normalizeH="0" baseline="0" noProof="0" dirty="0">
                <a:ln>
                  <a:noFill/>
                </a:ln>
                <a:solidFill>
                  <a:srgbClr val="131F33"/>
                </a:solidFill>
                <a:effectLst/>
                <a:uLnTx/>
                <a:uFillTx/>
                <a:latin typeface="Calibri" charset="0"/>
                <a:ea typeface="Calibri" charset="0"/>
                <a:cs typeface="Calibri" charset="0"/>
              </a:rPr>
              <a:t> Generation: </a:t>
            </a:r>
            <a:r>
              <a:rPr kumimoji="0" lang="en-US" sz="2800" b="0" i="0" u="none" strike="noStrike" kern="1200" cap="none" spc="0" normalizeH="0" baseline="0" noProof="0" dirty="0">
                <a:ln>
                  <a:noFill/>
                </a:ln>
                <a:solidFill>
                  <a:srgbClr val="0432FF"/>
                </a:solidFill>
                <a:effectLst/>
                <a:uLnTx/>
                <a:uFillTx/>
                <a:latin typeface="Calibri" charset="0"/>
                <a:ea typeface="Calibri" charset="0"/>
                <a:cs typeface="Calibri" charset="0"/>
              </a:rPr>
              <a:t>G</a:t>
            </a:r>
            <a:r>
              <a:rPr kumimoji="0" lang="en-US" sz="2800" b="0" i="0" u="none" strike="noStrike" kern="1200" cap="none" spc="0" normalizeH="0" baseline="0" noProof="0" dirty="0">
                <a:ln>
                  <a:noFill/>
                </a:ln>
                <a:solidFill>
                  <a:srgbClr val="131F33"/>
                </a:solidFill>
                <a:effectLst/>
                <a:uLnTx/>
                <a:uFillTx/>
                <a:latin typeface="Calibri" charset="0"/>
                <a:ea typeface="Calibri" charset="0"/>
                <a:cs typeface="Calibri" charset="0"/>
              </a:rPr>
              <a:t>el Beads in </a:t>
            </a:r>
            <a:r>
              <a:rPr kumimoji="0" lang="en-US" sz="2800" b="0" i="0" u="none" strike="noStrike" kern="1200" cap="none" spc="0" normalizeH="0" baseline="0" noProof="0" dirty="0">
                <a:ln>
                  <a:noFill/>
                </a:ln>
                <a:solidFill>
                  <a:srgbClr val="0432FF"/>
                </a:solidFill>
                <a:effectLst/>
                <a:uLnTx/>
                <a:uFillTx/>
                <a:latin typeface="Calibri" charset="0"/>
                <a:ea typeface="Calibri" charset="0"/>
                <a:cs typeface="Calibri" charset="0"/>
              </a:rPr>
              <a:t>Em</a:t>
            </a:r>
            <a:r>
              <a:rPr kumimoji="0" lang="en-US" sz="2800" b="0" i="0" u="none" strike="noStrike" kern="1200" cap="none" spc="0" normalizeH="0" baseline="0" noProof="0" dirty="0">
                <a:ln>
                  <a:noFill/>
                </a:ln>
                <a:solidFill>
                  <a:srgbClr val="131F33"/>
                </a:solidFill>
                <a:effectLst/>
                <a:uLnTx/>
                <a:uFillTx/>
                <a:latin typeface="Calibri" charset="0"/>
                <a:ea typeface="Calibri" charset="0"/>
                <a:cs typeface="Calibri" charset="0"/>
              </a:rPr>
              <a:t>ulsion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rgbClr val="131F33"/>
              </a:solidFill>
              <a:effectLst/>
              <a:uLnTx/>
              <a:uFillTx/>
              <a:latin typeface="Calibri" charset="0"/>
              <a:ea typeface="Calibri" charset="0"/>
              <a:cs typeface="Calibri" charset="0"/>
            </a:endParaRPr>
          </a:p>
        </p:txBody>
      </p:sp>
      <p:sp>
        <p:nvSpPr>
          <p:cNvPr id="9" name="TextBox 8">
            <a:extLst>
              <a:ext uri="{FF2B5EF4-FFF2-40B4-BE49-F238E27FC236}">
                <a16:creationId xmlns:a16="http://schemas.microsoft.com/office/drawing/2014/main" id="{AAC781C9-95DA-B44E-9583-A22FE7B87101}"/>
              </a:ext>
            </a:extLst>
          </p:cNvPr>
          <p:cNvSpPr txBox="1"/>
          <p:nvPr/>
        </p:nvSpPr>
        <p:spPr>
          <a:xfrm>
            <a:off x="926592" y="1784645"/>
            <a:ext cx="8217408"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1F33"/>
                </a:solidFill>
                <a:effectLst/>
                <a:uLnTx/>
                <a:uFillTx/>
                <a:latin typeface="Calibri"/>
                <a:ea typeface="+mn-ea"/>
                <a:cs typeface="+mn-cs"/>
              </a:rPr>
              <a:t>10x Chip: Add Gel Beads + Master Mix/Cells + Oil.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1F33"/>
                </a:solidFill>
                <a:effectLst/>
                <a:uLnTx/>
                <a:uFillTx/>
                <a:latin typeface="Calibri"/>
                <a:ea typeface="+mn-ea"/>
                <a:cs typeface="+mn-cs"/>
              </a:rPr>
              <a:t>Mixing occurs on Chromium X.</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1F33"/>
                </a:solidFill>
                <a:effectLst/>
                <a:uLnTx/>
                <a:uFillTx/>
                <a:latin typeface="Calibri"/>
                <a:ea typeface="+mn-ea"/>
                <a:cs typeface="+mn-cs"/>
              </a:rPr>
              <a:t>90-99% of GEMS do not contain a cell.</a:t>
            </a: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3BD4FE9-51AF-4D40-94F1-4AD6BA15C4D8}"/>
              </a:ext>
            </a:extLst>
          </p:cNvPr>
          <p:cNvPicPr>
            <a:picLocks noChangeAspect="1"/>
          </p:cNvPicPr>
          <p:nvPr/>
        </p:nvPicPr>
        <p:blipFill>
          <a:blip r:embed="rId4"/>
          <a:stretch>
            <a:fillRect/>
          </a:stretch>
        </p:blipFill>
        <p:spPr>
          <a:xfrm>
            <a:off x="3815482" y="3161730"/>
            <a:ext cx="5218790" cy="2569944"/>
          </a:xfrm>
          <a:prstGeom prst="rect">
            <a:avLst/>
          </a:prstGeom>
        </p:spPr>
      </p:pic>
      <p:pic>
        <p:nvPicPr>
          <p:cNvPr id="1025" name="Picture 1" descr="page28image60505120">
            <a:extLst>
              <a:ext uri="{FF2B5EF4-FFF2-40B4-BE49-F238E27FC236}">
                <a16:creationId xmlns:a16="http://schemas.microsoft.com/office/drawing/2014/main" id="{1455CBB5-9160-A749-A19D-26F66088F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0272" y="4745434"/>
            <a:ext cx="1733728" cy="1222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964A2BA-2558-4049-B192-2A558B512837}"/>
              </a:ext>
            </a:extLst>
          </p:cNvPr>
          <p:cNvPicPr>
            <a:picLocks noChangeAspect="1"/>
          </p:cNvPicPr>
          <p:nvPr/>
        </p:nvPicPr>
        <p:blipFill>
          <a:blip r:embed="rId6"/>
          <a:stretch>
            <a:fillRect/>
          </a:stretch>
        </p:blipFill>
        <p:spPr>
          <a:xfrm>
            <a:off x="0" y="3376365"/>
            <a:ext cx="4264247" cy="2333267"/>
          </a:xfrm>
          <a:prstGeom prst="rect">
            <a:avLst/>
          </a:prstGeom>
        </p:spPr>
      </p:pic>
      <p:sp>
        <p:nvSpPr>
          <p:cNvPr id="12" name="TextBox 11">
            <a:extLst>
              <a:ext uri="{FF2B5EF4-FFF2-40B4-BE49-F238E27FC236}">
                <a16:creationId xmlns:a16="http://schemas.microsoft.com/office/drawing/2014/main" id="{E010E311-0395-3E40-B588-B909E854750E}"/>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Chris Wright</a:t>
            </a:r>
          </a:p>
        </p:txBody>
      </p:sp>
    </p:spTree>
    <p:extLst>
      <p:ext uri="{BB962C8B-B14F-4D97-AF65-F5344CB8AC3E}">
        <p14:creationId xmlns:p14="http://schemas.microsoft.com/office/powerpoint/2010/main" val="3021269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305800" cy="1143000"/>
          </a:xfrm>
          <a:prstGeom prst="rect">
            <a:avLst/>
          </a:prstGeom>
        </p:spPr>
        <p:txBody>
          <a:bodyPr/>
          <a:lstStyle/>
          <a:p>
            <a:pPr algn="l"/>
            <a:r>
              <a:rPr lang="en-US" sz="4800" b="1" dirty="0">
                <a:solidFill>
                  <a:srgbClr val="E84A27"/>
                </a:solidFill>
                <a:ea typeface="Georgia" charset="0"/>
                <a:cs typeface="Georgia" charset="0"/>
              </a:rPr>
              <a:t>10x Single Cell Construction:</a:t>
            </a:r>
          </a:p>
        </p:txBody>
      </p:sp>
      <p:pic>
        <p:nvPicPr>
          <p:cNvPr id="4" name="Picture 3">
            <a:extLst>
              <a:ext uri="{FF2B5EF4-FFF2-40B4-BE49-F238E27FC236}">
                <a16:creationId xmlns:a16="http://schemas.microsoft.com/office/drawing/2014/main" id="{259B2A88-1F03-1A4A-BFB4-E6E74DE8D40C}"/>
              </a:ext>
            </a:extLst>
          </p:cNvPr>
          <p:cNvPicPr>
            <a:picLocks noChangeAspect="1"/>
          </p:cNvPicPr>
          <p:nvPr/>
        </p:nvPicPr>
        <p:blipFill>
          <a:blip r:embed="rId3"/>
          <a:stretch>
            <a:fillRect/>
          </a:stretch>
        </p:blipFill>
        <p:spPr>
          <a:xfrm>
            <a:off x="5676279" y="5946054"/>
            <a:ext cx="3467721" cy="958850"/>
          </a:xfrm>
          <a:prstGeom prst="rect">
            <a:avLst/>
          </a:prstGeom>
        </p:spPr>
      </p:pic>
      <p:sp>
        <p:nvSpPr>
          <p:cNvPr id="10" name="Content Placeholder 2">
            <a:extLst>
              <a:ext uri="{FF2B5EF4-FFF2-40B4-BE49-F238E27FC236}">
                <a16:creationId xmlns:a16="http://schemas.microsoft.com/office/drawing/2014/main" id="{D7726A05-AFB7-4C4D-9B5B-ABE2B1444E22}"/>
              </a:ext>
            </a:extLst>
          </p:cNvPr>
          <p:cNvSpPr txBox="1">
            <a:spLocks/>
          </p:cNvSpPr>
          <p:nvPr/>
        </p:nvSpPr>
        <p:spPr>
          <a:xfrm>
            <a:off x="381000" y="1176426"/>
            <a:ext cx="8141208" cy="60792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131F33"/>
                </a:solidFill>
                <a:effectLst/>
                <a:uLnTx/>
                <a:uFillTx/>
                <a:latin typeface="Calibri" charset="0"/>
                <a:ea typeface="Calibri" charset="0"/>
                <a:cs typeface="Calibri" charset="0"/>
              </a:rPr>
              <a:t>GEM Generation and Barcoding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rgbClr val="131F33"/>
              </a:solidFill>
              <a:effectLst/>
              <a:uLnTx/>
              <a:uFillTx/>
              <a:latin typeface="Calibri" charset="0"/>
              <a:ea typeface="Calibri" charset="0"/>
              <a:cs typeface="Calibri" charset="0"/>
            </a:endParaRPr>
          </a:p>
        </p:txBody>
      </p:sp>
      <p:sp>
        <p:nvSpPr>
          <p:cNvPr id="9" name="TextBox 8">
            <a:extLst>
              <a:ext uri="{FF2B5EF4-FFF2-40B4-BE49-F238E27FC236}">
                <a16:creationId xmlns:a16="http://schemas.microsoft.com/office/drawing/2014/main" id="{AAC781C9-95DA-B44E-9583-A22FE7B87101}"/>
              </a:ext>
            </a:extLst>
          </p:cNvPr>
          <p:cNvSpPr txBox="1"/>
          <p:nvPr/>
        </p:nvSpPr>
        <p:spPr>
          <a:xfrm>
            <a:off x="694944" y="1652306"/>
            <a:ext cx="8217408"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84A27"/>
                </a:solidFill>
                <a:effectLst/>
                <a:uLnTx/>
                <a:uFillTx/>
                <a:latin typeface="Calibri"/>
                <a:ea typeface="+mn-ea"/>
                <a:cs typeface="+mn-cs"/>
              </a:rPr>
              <a:t>10x Barcode: </a:t>
            </a:r>
            <a:r>
              <a:rPr kumimoji="0" lang="en-US" sz="2400" b="0" i="0" u="none" strike="noStrike" kern="1200" cap="none" spc="0" normalizeH="0" baseline="0" noProof="0" dirty="0">
                <a:ln>
                  <a:noFill/>
                </a:ln>
                <a:solidFill>
                  <a:srgbClr val="131F33"/>
                </a:solidFill>
                <a:effectLst/>
                <a:uLnTx/>
                <a:uFillTx/>
                <a:latin typeface="Calibri"/>
                <a:ea typeface="+mn-ea"/>
                <a:cs typeface="+mn-cs"/>
              </a:rPr>
              <a:t>One for each cell captured (~3.5M 16bp)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84A27"/>
                </a:solidFill>
                <a:effectLst/>
                <a:uLnTx/>
                <a:uFillTx/>
                <a:latin typeface="Calibri"/>
                <a:ea typeface="+mn-ea"/>
                <a:cs typeface="+mn-cs"/>
              </a:rPr>
              <a:t>UMI: </a:t>
            </a:r>
            <a:r>
              <a:rPr kumimoji="0" lang="en-US" sz="2400" b="0" i="0" u="none" strike="noStrike" kern="1200" cap="none" spc="0" normalizeH="0" baseline="0" noProof="0" dirty="0">
                <a:ln>
                  <a:noFill/>
                </a:ln>
                <a:solidFill>
                  <a:srgbClr val="131F33"/>
                </a:solidFill>
                <a:effectLst/>
                <a:uLnTx/>
                <a:uFillTx/>
                <a:latin typeface="Calibri"/>
                <a:ea typeface="+mn-ea"/>
                <a:cs typeface="+mn-cs"/>
              </a:rPr>
              <a:t>Unique Molecular Identifier (12bp 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31F33"/>
              </a:solidFill>
              <a:effectLst/>
              <a:uLnTx/>
              <a:uFillTx/>
              <a:latin typeface="Calibri"/>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84223C8-A033-F548-8477-B7A2F0A196AD}"/>
              </a:ext>
            </a:extLst>
          </p:cNvPr>
          <p:cNvPicPr>
            <a:picLocks noChangeAspect="1"/>
          </p:cNvPicPr>
          <p:nvPr/>
        </p:nvPicPr>
        <p:blipFill>
          <a:blip r:embed="rId4"/>
          <a:stretch>
            <a:fillRect/>
          </a:stretch>
        </p:blipFill>
        <p:spPr>
          <a:xfrm>
            <a:off x="2957881" y="2944906"/>
            <a:ext cx="5856945" cy="2694448"/>
          </a:xfrm>
          <a:prstGeom prst="rect">
            <a:avLst/>
          </a:prstGeom>
        </p:spPr>
      </p:pic>
      <p:pic>
        <p:nvPicPr>
          <p:cNvPr id="7" name="Picture 6">
            <a:extLst>
              <a:ext uri="{FF2B5EF4-FFF2-40B4-BE49-F238E27FC236}">
                <a16:creationId xmlns:a16="http://schemas.microsoft.com/office/drawing/2014/main" id="{EF7447FC-5453-9546-98AB-A3EB5D95CBA3}"/>
              </a:ext>
            </a:extLst>
          </p:cNvPr>
          <p:cNvPicPr>
            <a:picLocks noChangeAspect="1"/>
          </p:cNvPicPr>
          <p:nvPr/>
        </p:nvPicPr>
        <p:blipFill>
          <a:blip r:embed="rId5"/>
          <a:stretch>
            <a:fillRect/>
          </a:stretch>
        </p:blipFill>
        <p:spPr>
          <a:xfrm>
            <a:off x="-1" y="2818449"/>
            <a:ext cx="4329953" cy="3000581"/>
          </a:xfrm>
          <a:prstGeom prst="rect">
            <a:avLst/>
          </a:prstGeom>
        </p:spPr>
      </p:pic>
      <p:sp>
        <p:nvSpPr>
          <p:cNvPr id="5" name="TextBox 4">
            <a:extLst>
              <a:ext uri="{FF2B5EF4-FFF2-40B4-BE49-F238E27FC236}">
                <a16:creationId xmlns:a16="http://schemas.microsoft.com/office/drawing/2014/main" id="{8B9CE3EA-3985-E94C-8DDC-E1BF461DE334}"/>
              </a:ext>
            </a:extLst>
          </p:cNvPr>
          <p:cNvSpPr txBox="1"/>
          <p:nvPr/>
        </p:nvSpPr>
        <p:spPr>
          <a:xfrm>
            <a:off x="4185083" y="2749466"/>
            <a:ext cx="1237129" cy="47588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F33"/>
              </a:solidFill>
              <a:effectLst/>
              <a:uLnTx/>
              <a:uFillTx/>
              <a:latin typeface="Georgia"/>
              <a:ea typeface="+mn-ea"/>
              <a:cs typeface="+mn-cs"/>
            </a:endParaRPr>
          </a:p>
        </p:txBody>
      </p:sp>
      <p:sp>
        <p:nvSpPr>
          <p:cNvPr id="11" name="TextBox 10">
            <a:extLst>
              <a:ext uri="{FF2B5EF4-FFF2-40B4-BE49-F238E27FC236}">
                <a16:creationId xmlns:a16="http://schemas.microsoft.com/office/drawing/2014/main" id="{CC68F116-FC57-DA4A-A6EC-D27D7B698349}"/>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Chris Wright</a:t>
            </a:r>
          </a:p>
        </p:txBody>
      </p:sp>
    </p:spTree>
    <p:extLst>
      <p:ext uri="{BB962C8B-B14F-4D97-AF65-F5344CB8AC3E}">
        <p14:creationId xmlns:p14="http://schemas.microsoft.com/office/powerpoint/2010/main" val="633374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7"/>
            <a:ext cx="8397240" cy="1521889"/>
          </a:xfrm>
          <a:prstGeom prst="rect">
            <a:avLst/>
          </a:prstGeom>
        </p:spPr>
        <p:txBody>
          <a:bodyPr/>
          <a:lstStyle/>
          <a:p>
            <a:pPr algn="l"/>
            <a:r>
              <a:rPr lang="en-US" b="1" dirty="0">
                <a:solidFill>
                  <a:srgbClr val="E84A27"/>
                </a:solidFill>
                <a:ea typeface="Georgia" charset="0"/>
                <a:cs typeface="Georgia" charset="0"/>
              </a:rPr>
              <a:t>10x </a:t>
            </a:r>
            <a:r>
              <a:rPr lang="en-US" b="1" dirty="0" err="1">
                <a:solidFill>
                  <a:srgbClr val="E84A27"/>
                </a:solidFill>
                <a:ea typeface="Georgia" charset="0"/>
                <a:cs typeface="Georgia" charset="0"/>
              </a:rPr>
              <a:t>Visium</a:t>
            </a:r>
            <a:r>
              <a:rPr lang="en-US" b="1" dirty="0">
                <a:solidFill>
                  <a:srgbClr val="E84A27"/>
                </a:solidFill>
                <a:ea typeface="Georgia" charset="0"/>
                <a:cs typeface="Georgia" charset="0"/>
              </a:rPr>
              <a:t> Spatial Transcriptomics:</a:t>
            </a:r>
          </a:p>
        </p:txBody>
      </p:sp>
      <p:pic>
        <p:nvPicPr>
          <p:cNvPr id="4" name="Picture 3">
            <a:extLst>
              <a:ext uri="{FF2B5EF4-FFF2-40B4-BE49-F238E27FC236}">
                <a16:creationId xmlns:a16="http://schemas.microsoft.com/office/drawing/2014/main" id="{259B2A88-1F03-1A4A-BFB4-E6E74DE8D40C}"/>
              </a:ext>
            </a:extLst>
          </p:cNvPr>
          <p:cNvPicPr>
            <a:picLocks noChangeAspect="1"/>
          </p:cNvPicPr>
          <p:nvPr/>
        </p:nvPicPr>
        <p:blipFill>
          <a:blip r:embed="rId3"/>
          <a:stretch>
            <a:fillRect/>
          </a:stretch>
        </p:blipFill>
        <p:spPr>
          <a:xfrm>
            <a:off x="5676279" y="5946054"/>
            <a:ext cx="3467721" cy="958850"/>
          </a:xfrm>
          <a:prstGeom prst="rect">
            <a:avLst/>
          </a:prstGeom>
        </p:spPr>
      </p:pic>
      <p:sp>
        <p:nvSpPr>
          <p:cNvPr id="9" name="TextBox 8">
            <a:extLst>
              <a:ext uri="{FF2B5EF4-FFF2-40B4-BE49-F238E27FC236}">
                <a16:creationId xmlns:a16="http://schemas.microsoft.com/office/drawing/2014/main" id="{AAC781C9-95DA-B44E-9583-A22FE7B87101}"/>
              </a:ext>
            </a:extLst>
          </p:cNvPr>
          <p:cNvSpPr txBox="1"/>
          <p:nvPr/>
        </p:nvSpPr>
        <p:spPr>
          <a:xfrm>
            <a:off x="912742" y="1417638"/>
            <a:ext cx="8670235" cy="2215991"/>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31F33"/>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5499518-D334-FB4A-A147-A9616F2B3D3B}"/>
              </a:ext>
            </a:extLst>
          </p:cNvPr>
          <p:cNvPicPr>
            <a:picLocks noChangeAspect="1"/>
          </p:cNvPicPr>
          <p:nvPr/>
        </p:nvPicPr>
        <p:blipFill>
          <a:blip r:embed="rId4"/>
          <a:stretch>
            <a:fillRect/>
          </a:stretch>
        </p:blipFill>
        <p:spPr>
          <a:xfrm>
            <a:off x="0" y="1039570"/>
            <a:ext cx="9144000" cy="4778859"/>
          </a:xfrm>
          <a:prstGeom prst="rect">
            <a:avLst/>
          </a:prstGeom>
        </p:spPr>
      </p:pic>
      <p:sp>
        <p:nvSpPr>
          <p:cNvPr id="7" name="TextBox 6">
            <a:extLst>
              <a:ext uri="{FF2B5EF4-FFF2-40B4-BE49-F238E27FC236}">
                <a16:creationId xmlns:a16="http://schemas.microsoft.com/office/drawing/2014/main" id="{EE35474E-CFCE-184C-BA3D-747D5F0CA0B8}"/>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Chris Wright</a:t>
            </a:r>
          </a:p>
        </p:txBody>
      </p:sp>
    </p:spTree>
    <p:extLst>
      <p:ext uri="{BB962C8B-B14F-4D97-AF65-F5344CB8AC3E}">
        <p14:creationId xmlns:p14="http://schemas.microsoft.com/office/powerpoint/2010/main" val="3149397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7"/>
            <a:ext cx="8397240" cy="1521889"/>
          </a:xfrm>
          <a:prstGeom prst="rect">
            <a:avLst/>
          </a:prstGeom>
        </p:spPr>
        <p:txBody>
          <a:bodyPr/>
          <a:lstStyle/>
          <a:p>
            <a:pPr algn="l"/>
            <a:r>
              <a:rPr lang="en-US" b="1" dirty="0">
                <a:solidFill>
                  <a:srgbClr val="E84A27"/>
                </a:solidFill>
                <a:ea typeface="Georgia" charset="0"/>
                <a:cs typeface="Georgia" charset="0"/>
              </a:rPr>
              <a:t>10x </a:t>
            </a:r>
            <a:r>
              <a:rPr lang="en-US" b="1" dirty="0" err="1">
                <a:solidFill>
                  <a:srgbClr val="E84A27"/>
                </a:solidFill>
                <a:ea typeface="Georgia" charset="0"/>
                <a:cs typeface="Georgia" charset="0"/>
              </a:rPr>
              <a:t>Visium</a:t>
            </a:r>
            <a:r>
              <a:rPr lang="en-US" b="1" dirty="0">
                <a:solidFill>
                  <a:srgbClr val="E84A27"/>
                </a:solidFill>
                <a:ea typeface="Georgia" charset="0"/>
                <a:cs typeface="Georgia" charset="0"/>
              </a:rPr>
              <a:t> Spatial Transcriptomics:</a:t>
            </a:r>
          </a:p>
        </p:txBody>
      </p:sp>
      <p:pic>
        <p:nvPicPr>
          <p:cNvPr id="4" name="Picture 3">
            <a:extLst>
              <a:ext uri="{FF2B5EF4-FFF2-40B4-BE49-F238E27FC236}">
                <a16:creationId xmlns:a16="http://schemas.microsoft.com/office/drawing/2014/main" id="{259B2A88-1F03-1A4A-BFB4-E6E74DE8D40C}"/>
              </a:ext>
            </a:extLst>
          </p:cNvPr>
          <p:cNvPicPr>
            <a:picLocks noChangeAspect="1"/>
          </p:cNvPicPr>
          <p:nvPr/>
        </p:nvPicPr>
        <p:blipFill>
          <a:blip r:embed="rId3"/>
          <a:stretch>
            <a:fillRect/>
          </a:stretch>
        </p:blipFill>
        <p:spPr>
          <a:xfrm>
            <a:off x="5676279" y="5946054"/>
            <a:ext cx="3467721" cy="958850"/>
          </a:xfrm>
          <a:prstGeom prst="rect">
            <a:avLst/>
          </a:prstGeom>
        </p:spPr>
      </p:pic>
      <p:sp>
        <p:nvSpPr>
          <p:cNvPr id="9" name="TextBox 8">
            <a:extLst>
              <a:ext uri="{FF2B5EF4-FFF2-40B4-BE49-F238E27FC236}">
                <a16:creationId xmlns:a16="http://schemas.microsoft.com/office/drawing/2014/main" id="{AAC781C9-95DA-B44E-9583-A22FE7B87101}"/>
              </a:ext>
            </a:extLst>
          </p:cNvPr>
          <p:cNvSpPr txBox="1"/>
          <p:nvPr/>
        </p:nvSpPr>
        <p:spPr>
          <a:xfrm>
            <a:off x="912742" y="1417638"/>
            <a:ext cx="8670235" cy="2215991"/>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31F33"/>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31F3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F1449D8-2CC4-404D-BD19-9C747ACB2F45}"/>
              </a:ext>
            </a:extLst>
          </p:cNvPr>
          <p:cNvPicPr>
            <a:picLocks noChangeAspect="1"/>
          </p:cNvPicPr>
          <p:nvPr/>
        </p:nvPicPr>
        <p:blipFill>
          <a:blip r:embed="rId4"/>
          <a:stretch>
            <a:fillRect/>
          </a:stretch>
        </p:blipFill>
        <p:spPr>
          <a:xfrm>
            <a:off x="0" y="1026906"/>
            <a:ext cx="9144000" cy="4804188"/>
          </a:xfrm>
          <a:prstGeom prst="rect">
            <a:avLst/>
          </a:prstGeom>
        </p:spPr>
      </p:pic>
      <p:sp>
        <p:nvSpPr>
          <p:cNvPr id="8" name="TextBox 7">
            <a:extLst>
              <a:ext uri="{FF2B5EF4-FFF2-40B4-BE49-F238E27FC236}">
                <a16:creationId xmlns:a16="http://schemas.microsoft.com/office/drawing/2014/main" id="{ED151370-3782-5647-BFD0-99420FCBF72E}"/>
              </a:ext>
            </a:extLst>
          </p:cNvPr>
          <p:cNvSpPr txBox="1"/>
          <p:nvPr/>
        </p:nvSpPr>
        <p:spPr>
          <a:xfrm>
            <a:off x="944998" y="6282417"/>
            <a:ext cx="4298867" cy="338554"/>
          </a:xfrm>
          <a:prstGeom prst="rect">
            <a:avLst/>
          </a:prstGeom>
          <a:noFill/>
        </p:spPr>
        <p:txBody>
          <a:bodyPr wrap="square" rtlCol="0">
            <a:spAutoFit/>
          </a:bodyPr>
          <a:lstStyle/>
          <a:p>
            <a:r>
              <a:rPr lang="en-US" sz="1600" i="1" dirty="0"/>
              <a:t>Slide courtesy of Chris Wright</a:t>
            </a:r>
          </a:p>
        </p:txBody>
      </p:sp>
    </p:spTree>
    <p:extLst>
      <p:ext uri="{BB962C8B-B14F-4D97-AF65-F5344CB8AC3E}">
        <p14:creationId xmlns:p14="http://schemas.microsoft.com/office/powerpoint/2010/main" val="4234519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7"/>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bg2">
                    <a:lumMod val="50000"/>
                  </a:schemeClr>
                </a:solidFill>
                <a:latin typeface="+mj-lt"/>
                <a:cs typeface="Times New Roman" panose="02020603050405020304" pitchFamily="18" charset="0"/>
              </a:rPr>
              <a:t>Transcriptomics</a:t>
            </a:r>
          </a:p>
          <a:p>
            <a:r>
              <a:rPr lang="en-US" sz="2400" dirty="0">
                <a:solidFill>
                  <a:schemeClr val="bg2">
                    <a:lumMod val="50000"/>
                  </a:schemeClr>
                </a:solidFill>
                <a:latin typeface="+mj-lt"/>
                <a:cs typeface="Times New Roman" panose="02020603050405020304" pitchFamily="18" charset="0"/>
              </a:rPr>
              <a:t>Traditional RNA-</a:t>
            </a:r>
            <a:r>
              <a:rPr lang="en-US" sz="2400" dirty="0" err="1">
                <a:solidFill>
                  <a:schemeClr val="bg2">
                    <a:lumMod val="50000"/>
                  </a:schemeClr>
                </a:solidFill>
                <a:latin typeface="+mj-lt"/>
                <a:cs typeface="Times New Roman" panose="02020603050405020304" pitchFamily="18" charset="0"/>
              </a:rPr>
              <a:t>Seq</a:t>
            </a:r>
            <a:r>
              <a:rPr lang="en-US" sz="2400"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cs typeface="Times New Roman" panose="02020603050405020304" pitchFamily="18" charset="0"/>
              </a:rPr>
              <a:t>Sequencing &amp; experimental considerations</a:t>
            </a:r>
          </a:p>
          <a:p>
            <a:pPr lvl="1"/>
            <a:r>
              <a:rPr lang="en-US" sz="2000" dirty="0">
                <a:solidFill>
                  <a:schemeClr val="bg2">
                    <a:lumMod val="50000"/>
                  </a:schemeClr>
                </a:solidFill>
                <a:latin typeface="+mj-lt"/>
                <a:cs typeface="Times New Roman" panose="02020603050405020304" pitchFamily="18" charset="0"/>
              </a:rPr>
              <a:t>Gene counting</a:t>
            </a:r>
          </a:p>
          <a:p>
            <a:pPr lvl="1"/>
            <a:r>
              <a:rPr lang="en-US" sz="2000" dirty="0">
                <a:solidFill>
                  <a:schemeClr val="bg2">
                    <a:lumMod val="50000"/>
                  </a:schemeClr>
                </a:solidFill>
                <a:latin typeface="+mj-lt"/>
                <a:cs typeface="Times New Roman" panose="02020603050405020304" pitchFamily="18" charset="0"/>
              </a:rPr>
              <a:t>Statistics</a:t>
            </a:r>
          </a:p>
          <a:p>
            <a:r>
              <a:rPr lang="en-US" sz="2400" b="1" dirty="0">
                <a:latin typeface="+mj-lt"/>
                <a:cs typeface="Times New Roman" panose="02020603050405020304" pitchFamily="18" charset="0"/>
              </a:rPr>
              <a:t>Single Cell RNA-</a:t>
            </a:r>
            <a:r>
              <a:rPr lang="en-US" sz="2400" b="1" dirty="0" err="1">
                <a:latin typeface="+mj-lt"/>
                <a:cs typeface="Times New Roman" panose="02020603050405020304" pitchFamily="18" charset="0"/>
              </a:rPr>
              <a:t>Seq</a:t>
            </a:r>
            <a:r>
              <a:rPr lang="en-US" sz="2400" b="1" dirty="0">
                <a:latin typeface="+mj-lt"/>
                <a:cs typeface="Times New Roman" panose="02020603050405020304" pitchFamily="18" charset="0"/>
              </a:rPr>
              <a:t> Methods</a:t>
            </a:r>
          </a:p>
          <a:p>
            <a:pPr lvl="1"/>
            <a:r>
              <a:rPr lang="en-US" sz="2000" b="1" dirty="0">
                <a:latin typeface="+mj-lt"/>
                <a:cs typeface="Times New Roman" panose="02020603050405020304" pitchFamily="18" charset="0"/>
              </a:rPr>
              <a:t>Sequencing</a:t>
            </a:r>
          </a:p>
          <a:p>
            <a:pPr lvl="1"/>
            <a:r>
              <a:rPr lang="en-US" sz="2000" b="1" u="sng" dirty="0">
                <a:latin typeface="+mj-lt"/>
                <a:cs typeface="Times New Roman" panose="02020603050405020304" pitchFamily="18" charset="0"/>
              </a:rPr>
              <a:t>UMI counting &amp; statistics</a:t>
            </a:r>
            <a:endParaRPr lang="en-US" sz="2000" b="1" dirty="0">
              <a:latin typeface="+mj-lt"/>
              <a:cs typeface="Times New Roman" panose="02020603050405020304" pitchFamily="18" charset="0"/>
            </a:endParaRPr>
          </a:p>
          <a:p>
            <a:r>
              <a:rPr lang="en-US" sz="2400" b="1" dirty="0">
                <a:solidFill>
                  <a:schemeClr val="bg2">
                    <a:lumMod val="50000"/>
                  </a:schemeClr>
                </a:solidFill>
                <a:latin typeface="+mj-lt"/>
                <a:cs typeface="Times New Roman" panose="02020603050405020304" pitchFamily="18" charset="0"/>
              </a:rPr>
              <a:t>Where to find help</a:t>
            </a:r>
          </a:p>
        </p:txBody>
      </p:sp>
    </p:spTree>
    <p:extLst>
      <p:ext uri="{BB962C8B-B14F-4D97-AF65-F5344CB8AC3E}">
        <p14:creationId xmlns:p14="http://schemas.microsoft.com/office/powerpoint/2010/main" val="3108289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571B9F-6E16-7B4F-8B7B-15020D88BFB3}"/>
              </a:ext>
            </a:extLst>
          </p:cNvPr>
          <p:cNvSpPr txBox="1">
            <a:spLocks/>
          </p:cNvSpPr>
          <p:nvPr/>
        </p:nvSpPr>
        <p:spPr>
          <a:xfrm>
            <a:off x="278295" y="151185"/>
            <a:ext cx="8305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UMI counting?</a:t>
            </a:r>
          </a:p>
        </p:txBody>
      </p:sp>
      <p:sp>
        <p:nvSpPr>
          <p:cNvPr id="5" name="TextBox 4">
            <a:extLst>
              <a:ext uri="{FF2B5EF4-FFF2-40B4-BE49-F238E27FC236}">
                <a16:creationId xmlns:a16="http://schemas.microsoft.com/office/drawing/2014/main" id="{B90DFD96-B13D-8346-B40B-63135FB7D03C}"/>
              </a:ext>
            </a:extLst>
          </p:cNvPr>
          <p:cNvSpPr txBox="1"/>
          <p:nvPr/>
        </p:nvSpPr>
        <p:spPr>
          <a:xfrm>
            <a:off x="440996" y="1241177"/>
            <a:ext cx="8543977" cy="605293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b="1" dirty="0"/>
              <a:t>UMI</a:t>
            </a:r>
            <a:r>
              <a:rPr lang="en-US" sz="2400" dirty="0"/>
              <a:t> = </a:t>
            </a:r>
            <a:r>
              <a:rPr lang="en-US" sz="2400" b="1" dirty="0"/>
              <a:t>U</a:t>
            </a:r>
            <a:r>
              <a:rPr lang="en-US" sz="2400" dirty="0"/>
              <a:t>nique </a:t>
            </a:r>
            <a:r>
              <a:rPr lang="en-US" sz="2400" b="1" dirty="0"/>
              <a:t>M</a:t>
            </a:r>
            <a:r>
              <a:rPr lang="en-US" sz="2400" dirty="0"/>
              <a:t>olecular </a:t>
            </a:r>
            <a:r>
              <a:rPr lang="en-US" sz="2400" b="1" dirty="0"/>
              <a:t>I</a:t>
            </a:r>
            <a:r>
              <a:rPr lang="en-US" sz="2400" dirty="0"/>
              <a:t>dentifier</a:t>
            </a:r>
          </a:p>
          <a:p>
            <a:pPr marL="342900" indent="-342900">
              <a:spcAft>
                <a:spcPts val="600"/>
              </a:spcAft>
              <a:buFont typeface="Arial" panose="020B0604020202020204" pitchFamily="34" charset="0"/>
              <a:buChar char="•"/>
            </a:pPr>
            <a:r>
              <a:rPr lang="en-US" sz="2400" dirty="0"/>
              <a:t>A UMI barcode is assigned to each </a:t>
            </a:r>
            <a:r>
              <a:rPr lang="en-US" sz="2400" b="1" dirty="0"/>
              <a:t>transcript</a:t>
            </a:r>
            <a:r>
              <a:rPr lang="en-US" sz="2400" dirty="0"/>
              <a:t>, in addition to a cell barcode (for differentiating single cells)</a:t>
            </a:r>
          </a:p>
          <a:p>
            <a:pPr marL="342900" indent="-342900">
              <a:spcAft>
                <a:spcPts val="600"/>
              </a:spcAft>
              <a:buFont typeface="Arial" panose="020B0604020202020204" pitchFamily="34" charset="0"/>
              <a:buChar char="•"/>
            </a:pPr>
            <a:r>
              <a:rPr lang="en-US" sz="2400" dirty="0"/>
              <a:t>We can use </a:t>
            </a:r>
            <a:r>
              <a:rPr lang="en-US" sz="2400" dirty="0">
                <a:hlinkClick r:id="rId2"/>
              </a:rPr>
              <a:t>Cell Ranger </a:t>
            </a:r>
            <a:r>
              <a:rPr lang="en-US" sz="2400" dirty="0"/>
              <a:t>to run differential gene expression analysis &amp; create a visualization file </a:t>
            </a:r>
          </a:p>
          <a:p>
            <a:pPr marL="800100" lvl="1" indent="-342900">
              <a:spcAft>
                <a:spcPts val="600"/>
              </a:spcAft>
              <a:buFont typeface="Arial" panose="020B0604020202020204" pitchFamily="34" charset="0"/>
              <a:buChar char="•"/>
            </a:pPr>
            <a:r>
              <a:rPr lang="en-US" dirty="0">
                <a:hlinkClick r:id="rId3"/>
              </a:rPr>
              <a:t>cellranger mkfastq</a:t>
            </a:r>
            <a:r>
              <a:rPr lang="en-US" dirty="0"/>
              <a:t> </a:t>
            </a:r>
          </a:p>
          <a:p>
            <a:pPr marL="1200150" lvl="2" indent="-285750">
              <a:spcAft>
                <a:spcPts val="200"/>
              </a:spcAft>
              <a:buFont typeface="Arial" panose="020B0604020202020204" pitchFamily="34" charset="0"/>
              <a:buChar char="•"/>
            </a:pPr>
            <a:r>
              <a:rPr lang="en-US" dirty="0"/>
              <a:t>Demultiplexes samples (run by sequencing center)</a:t>
            </a:r>
          </a:p>
          <a:p>
            <a:pPr marL="742950" lvl="1" indent="-285750">
              <a:spcAft>
                <a:spcPts val="200"/>
              </a:spcAft>
              <a:buFont typeface="Arial" panose="020B0604020202020204" pitchFamily="34" charset="0"/>
              <a:buChar char="•"/>
            </a:pPr>
            <a:r>
              <a:rPr lang="en-US" dirty="0">
                <a:hlinkClick r:id="rId4"/>
              </a:rPr>
              <a:t>cellranger count </a:t>
            </a:r>
            <a:endParaRPr lang="en-US" dirty="0"/>
          </a:p>
          <a:p>
            <a:pPr marL="1200150" lvl="2" indent="-285750">
              <a:spcAft>
                <a:spcPts val="200"/>
              </a:spcAft>
              <a:buFont typeface="Arial" panose="020B0604020202020204" pitchFamily="34" charset="0"/>
              <a:buChar char="•"/>
            </a:pPr>
            <a:r>
              <a:rPr lang="en-US" dirty="0"/>
              <a:t>Run separately for each sample</a:t>
            </a:r>
          </a:p>
          <a:p>
            <a:pPr marL="742950" lvl="1" indent="-285750">
              <a:spcAft>
                <a:spcPts val="200"/>
              </a:spcAft>
              <a:buFont typeface="Arial" panose="020B0604020202020204" pitchFamily="34" charset="0"/>
              <a:buChar char="•"/>
            </a:pPr>
            <a:r>
              <a:rPr lang="en-US" dirty="0">
                <a:hlinkClick r:id="rId5"/>
              </a:rPr>
              <a:t>cellranger aggr</a:t>
            </a:r>
            <a:r>
              <a:rPr lang="en-US" dirty="0"/>
              <a:t> </a:t>
            </a:r>
          </a:p>
          <a:p>
            <a:pPr marL="1200150" lvl="2" indent="-285750">
              <a:spcAft>
                <a:spcPts val="200"/>
              </a:spcAft>
              <a:buFont typeface="Arial" panose="020B0604020202020204" pitchFamily="34" charset="0"/>
              <a:buChar char="•"/>
            </a:pPr>
            <a:r>
              <a:rPr lang="en-US" dirty="0"/>
              <a:t>Puts &gt; 1 sample in same .</a:t>
            </a:r>
            <a:r>
              <a:rPr lang="en-US" dirty="0" err="1"/>
              <a:t>cloupe</a:t>
            </a:r>
            <a:r>
              <a:rPr lang="en-US" dirty="0"/>
              <a:t> file</a:t>
            </a:r>
          </a:p>
          <a:p>
            <a:pPr marL="1200150" lvl="2" indent="-285750">
              <a:spcAft>
                <a:spcPts val="200"/>
              </a:spcAft>
              <a:buFont typeface="Arial" panose="020B0604020202020204" pitchFamily="34" charset="0"/>
              <a:buChar char="•"/>
            </a:pPr>
            <a:r>
              <a:rPr lang="en-US" dirty="0"/>
              <a:t>Only normalization is sub-sampling</a:t>
            </a:r>
          </a:p>
          <a:p>
            <a:pPr marL="742950" lvl="1" indent="-285750">
              <a:spcAft>
                <a:spcPts val="200"/>
              </a:spcAft>
              <a:buFont typeface="Arial" panose="020B0604020202020204" pitchFamily="34" charset="0"/>
              <a:buChar char="•"/>
            </a:pPr>
            <a:r>
              <a:rPr lang="en-US" dirty="0">
                <a:hlinkClick r:id="rId6"/>
              </a:rPr>
              <a:t>cellranger reanalyze</a:t>
            </a:r>
            <a:r>
              <a:rPr lang="en-US" dirty="0"/>
              <a:t> </a:t>
            </a:r>
          </a:p>
          <a:p>
            <a:pPr marL="1200150" lvl="2" indent="-285750">
              <a:spcAft>
                <a:spcPts val="200"/>
              </a:spcAft>
              <a:buFont typeface="Arial" panose="020B0604020202020204" pitchFamily="34" charset="0"/>
              <a:buChar char="•"/>
            </a:pPr>
            <a:r>
              <a:rPr lang="en-US" dirty="0"/>
              <a:t>Used to modify parameters of previous run</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65853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ounded Rectangle 5"/>
          <p:cNvSpPr>
            <a:spLocks noChangeArrowheads="1"/>
          </p:cNvSpPr>
          <p:nvPr/>
        </p:nvSpPr>
        <p:spPr bwMode="auto">
          <a:xfrm>
            <a:off x="3048000" y="228600"/>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a:t>Biological Question</a:t>
            </a:r>
          </a:p>
        </p:txBody>
      </p:sp>
      <p:sp>
        <p:nvSpPr>
          <p:cNvPr id="4099" name="Rounded Rectangle 6"/>
          <p:cNvSpPr>
            <a:spLocks noChangeArrowheads="1"/>
          </p:cNvSpPr>
          <p:nvPr/>
        </p:nvSpPr>
        <p:spPr bwMode="auto">
          <a:xfrm>
            <a:off x="3048000" y="1676400"/>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a:t>Extract RNA</a:t>
            </a:r>
          </a:p>
        </p:txBody>
      </p:sp>
      <p:sp>
        <p:nvSpPr>
          <p:cNvPr id="4100" name="Rounded Rectangle 7"/>
          <p:cNvSpPr>
            <a:spLocks noChangeArrowheads="1"/>
          </p:cNvSpPr>
          <p:nvPr/>
        </p:nvSpPr>
        <p:spPr bwMode="auto">
          <a:xfrm>
            <a:off x="3048000" y="954088"/>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a:t>Experimental design</a:t>
            </a:r>
          </a:p>
        </p:txBody>
      </p:sp>
      <p:sp>
        <p:nvSpPr>
          <p:cNvPr id="4101" name="Rounded Rectangle 8"/>
          <p:cNvSpPr>
            <a:spLocks noChangeArrowheads="1"/>
          </p:cNvSpPr>
          <p:nvPr/>
        </p:nvSpPr>
        <p:spPr bwMode="auto">
          <a:xfrm>
            <a:off x="304800" y="1411288"/>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Label samples</a:t>
            </a:r>
          </a:p>
        </p:txBody>
      </p:sp>
      <p:sp>
        <p:nvSpPr>
          <p:cNvPr id="4102" name="Rounded Rectangle 9"/>
          <p:cNvSpPr>
            <a:spLocks noChangeArrowheads="1"/>
          </p:cNvSpPr>
          <p:nvPr/>
        </p:nvSpPr>
        <p:spPr bwMode="auto">
          <a:xfrm>
            <a:off x="304800" y="2035175"/>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Hybridize arrays</a:t>
            </a:r>
          </a:p>
        </p:txBody>
      </p:sp>
      <p:sp>
        <p:nvSpPr>
          <p:cNvPr id="4103" name="Rounded Rectangle 10"/>
          <p:cNvSpPr>
            <a:spLocks noChangeArrowheads="1"/>
          </p:cNvSpPr>
          <p:nvPr/>
        </p:nvSpPr>
        <p:spPr bwMode="auto">
          <a:xfrm>
            <a:off x="309563" y="2636838"/>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Image QC</a:t>
            </a:r>
          </a:p>
        </p:txBody>
      </p:sp>
      <p:sp>
        <p:nvSpPr>
          <p:cNvPr id="4104" name="Rounded Rectangle 11"/>
          <p:cNvSpPr>
            <a:spLocks noChangeArrowheads="1"/>
          </p:cNvSpPr>
          <p:nvPr/>
        </p:nvSpPr>
        <p:spPr bwMode="auto">
          <a:xfrm>
            <a:off x="309563" y="3241675"/>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Expression data</a:t>
            </a:r>
          </a:p>
        </p:txBody>
      </p:sp>
      <p:sp>
        <p:nvSpPr>
          <p:cNvPr id="4105" name="Rounded Rectangle 12"/>
          <p:cNvSpPr>
            <a:spLocks noChangeArrowheads="1"/>
          </p:cNvSpPr>
          <p:nvPr/>
        </p:nvSpPr>
        <p:spPr bwMode="auto">
          <a:xfrm>
            <a:off x="6762750" y="1411288"/>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Prepare libraries</a:t>
            </a:r>
          </a:p>
        </p:txBody>
      </p:sp>
      <p:sp>
        <p:nvSpPr>
          <p:cNvPr id="4106" name="Rounded Rectangle 13"/>
          <p:cNvSpPr>
            <a:spLocks noChangeArrowheads="1"/>
          </p:cNvSpPr>
          <p:nvPr/>
        </p:nvSpPr>
        <p:spPr bwMode="auto">
          <a:xfrm>
            <a:off x="6761163" y="3810000"/>
            <a:ext cx="2057400" cy="3810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1600"/>
              <a:t>Align reads</a:t>
            </a:r>
          </a:p>
        </p:txBody>
      </p:sp>
      <p:sp>
        <p:nvSpPr>
          <p:cNvPr id="4107" name="Rounded Rectangle 14"/>
          <p:cNvSpPr>
            <a:spLocks noChangeArrowheads="1"/>
          </p:cNvSpPr>
          <p:nvPr/>
        </p:nvSpPr>
        <p:spPr bwMode="auto">
          <a:xfrm>
            <a:off x="6762750" y="2019300"/>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Sequence samples</a:t>
            </a:r>
          </a:p>
        </p:txBody>
      </p:sp>
      <p:sp>
        <p:nvSpPr>
          <p:cNvPr id="4108" name="Rounded Rectangle 15"/>
          <p:cNvSpPr>
            <a:spLocks noChangeArrowheads="1"/>
          </p:cNvSpPr>
          <p:nvPr/>
        </p:nvSpPr>
        <p:spPr bwMode="auto">
          <a:xfrm>
            <a:off x="6762750" y="2636838"/>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Sequencing QC</a:t>
            </a:r>
          </a:p>
        </p:txBody>
      </p:sp>
      <p:sp>
        <p:nvSpPr>
          <p:cNvPr id="4109" name="Rounded Rectangle 16"/>
          <p:cNvSpPr>
            <a:spLocks noChangeArrowheads="1"/>
          </p:cNvSpPr>
          <p:nvPr/>
        </p:nvSpPr>
        <p:spPr bwMode="auto">
          <a:xfrm>
            <a:off x="6761163" y="3241675"/>
            <a:ext cx="2057400" cy="381000"/>
          </a:xfrm>
          <a:prstGeom prst="roundRect">
            <a:avLst>
              <a:gd name="adj" fmla="val 16667"/>
            </a:avLst>
          </a:prstGeom>
          <a:solidFill>
            <a:srgbClr val="FF0000">
              <a:alpha val="54117"/>
            </a:srgbClr>
          </a:solidFill>
          <a:ln w="9525" algn="ctr">
            <a:solidFill>
              <a:schemeClr val="tx1"/>
            </a:solidFill>
            <a:round/>
            <a:headEnd/>
            <a:tailEnd/>
          </a:ln>
        </p:spPr>
        <p:txBody>
          <a:bodyPr anchor="ctr"/>
          <a:lstStyle/>
          <a:p>
            <a:pPr algn="ctr"/>
            <a:r>
              <a:rPr lang="en-US" sz="1600"/>
              <a:t>Sequence reads</a:t>
            </a:r>
          </a:p>
        </p:txBody>
      </p:sp>
      <p:sp>
        <p:nvSpPr>
          <p:cNvPr id="4110" name="Rounded Rectangle 17"/>
          <p:cNvSpPr>
            <a:spLocks noChangeArrowheads="1"/>
          </p:cNvSpPr>
          <p:nvPr/>
        </p:nvSpPr>
        <p:spPr bwMode="auto">
          <a:xfrm>
            <a:off x="6762750" y="4381500"/>
            <a:ext cx="2057400" cy="3810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1600"/>
              <a:t>Read counts</a:t>
            </a:r>
          </a:p>
        </p:txBody>
      </p:sp>
      <p:sp>
        <p:nvSpPr>
          <p:cNvPr id="4111" name="Rounded Rectangle 18"/>
          <p:cNvSpPr>
            <a:spLocks noChangeArrowheads="1"/>
          </p:cNvSpPr>
          <p:nvPr/>
        </p:nvSpPr>
        <p:spPr bwMode="auto">
          <a:xfrm>
            <a:off x="2968625" y="3276600"/>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a:t>Sample QC</a:t>
            </a:r>
          </a:p>
        </p:txBody>
      </p:sp>
      <p:sp>
        <p:nvSpPr>
          <p:cNvPr id="4112" name="Rounded Rectangle 19"/>
          <p:cNvSpPr>
            <a:spLocks noChangeArrowheads="1"/>
          </p:cNvSpPr>
          <p:nvPr/>
        </p:nvSpPr>
        <p:spPr bwMode="auto">
          <a:xfrm>
            <a:off x="2968625" y="3886200"/>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a:t>Data preprocessing</a:t>
            </a:r>
          </a:p>
        </p:txBody>
      </p:sp>
      <p:sp>
        <p:nvSpPr>
          <p:cNvPr id="4113" name="Rounded Rectangle 20"/>
          <p:cNvSpPr>
            <a:spLocks noChangeArrowheads="1"/>
          </p:cNvSpPr>
          <p:nvPr/>
        </p:nvSpPr>
        <p:spPr bwMode="auto">
          <a:xfrm>
            <a:off x="2968625" y="4533900"/>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a:t>Statistical analysis</a:t>
            </a:r>
          </a:p>
        </p:txBody>
      </p:sp>
      <p:sp>
        <p:nvSpPr>
          <p:cNvPr id="4114" name="Rounded Rectangle 21"/>
          <p:cNvSpPr>
            <a:spLocks noChangeArrowheads="1"/>
          </p:cNvSpPr>
          <p:nvPr/>
        </p:nvSpPr>
        <p:spPr bwMode="auto">
          <a:xfrm>
            <a:off x="2968625" y="6324600"/>
            <a:ext cx="3124200" cy="457200"/>
          </a:xfrm>
          <a:prstGeom prst="roundRect">
            <a:avLst>
              <a:gd name="adj" fmla="val 16667"/>
            </a:avLst>
          </a:prstGeom>
          <a:solidFill>
            <a:srgbClr val="0070C0">
              <a:alpha val="61960"/>
            </a:srgbClr>
          </a:solidFill>
          <a:ln w="9525" algn="ctr">
            <a:solidFill>
              <a:schemeClr val="tx1"/>
            </a:solidFill>
            <a:round/>
            <a:headEnd/>
            <a:tailEnd/>
          </a:ln>
        </p:spPr>
        <p:txBody>
          <a:bodyPr anchor="ctr"/>
          <a:lstStyle/>
          <a:p>
            <a:pPr algn="ctr"/>
            <a:r>
              <a:rPr lang="en-US" sz="2000" dirty="0"/>
              <a:t>Biological interpretation</a:t>
            </a:r>
          </a:p>
        </p:txBody>
      </p:sp>
      <p:cxnSp>
        <p:nvCxnSpPr>
          <p:cNvPr id="4115" name="Straight Arrow Connector 28"/>
          <p:cNvCxnSpPr>
            <a:cxnSpLocks noChangeShapeType="1"/>
            <a:stCxn id="4098" idx="2"/>
            <a:endCxn id="4100" idx="0"/>
          </p:cNvCxnSpPr>
          <p:nvPr/>
        </p:nvCxnSpPr>
        <p:spPr bwMode="auto">
          <a:xfrm>
            <a:off x="4610100" y="685800"/>
            <a:ext cx="0" cy="2682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16" name="Straight Arrow Connector 30"/>
          <p:cNvCxnSpPr>
            <a:cxnSpLocks noChangeShapeType="1"/>
            <a:stCxn id="4100" idx="2"/>
            <a:endCxn id="4099" idx="0"/>
          </p:cNvCxnSpPr>
          <p:nvPr/>
        </p:nvCxnSpPr>
        <p:spPr bwMode="auto">
          <a:xfrm>
            <a:off x="4610100" y="1411288"/>
            <a:ext cx="0" cy="26511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17" name="Straight Arrow Connector 32"/>
          <p:cNvCxnSpPr>
            <a:cxnSpLocks noChangeShapeType="1"/>
            <a:stCxn id="4099" idx="1"/>
            <a:endCxn id="4101" idx="3"/>
          </p:cNvCxnSpPr>
          <p:nvPr/>
        </p:nvCxnSpPr>
        <p:spPr bwMode="auto">
          <a:xfrm flipH="1" flipV="1">
            <a:off x="2362200" y="1601788"/>
            <a:ext cx="685800" cy="30321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18" name="Straight Arrow Connector 34"/>
          <p:cNvCxnSpPr>
            <a:cxnSpLocks noChangeShapeType="1"/>
            <a:stCxn id="4099" idx="3"/>
            <a:endCxn id="4105" idx="1"/>
          </p:cNvCxnSpPr>
          <p:nvPr/>
        </p:nvCxnSpPr>
        <p:spPr bwMode="auto">
          <a:xfrm flipV="1">
            <a:off x="6172200" y="1601788"/>
            <a:ext cx="590550" cy="30321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19" name="Straight Arrow Connector 36"/>
          <p:cNvCxnSpPr>
            <a:cxnSpLocks noChangeShapeType="1"/>
            <a:stCxn id="4101" idx="2"/>
            <a:endCxn id="4102" idx="0"/>
          </p:cNvCxnSpPr>
          <p:nvPr/>
        </p:nvCxnSpPr>
        <p:spPr bwMode="auto">
          <a:xfrm>
            <a:off x="1333500" y="1792288"/>
            <a:ext cx="0" cy="24288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0" name="Straight Arrow Connector 44"/>
          <p:cNvCxnSpPr>
            <a:cxnSpLocks noChangeShapeType="1"/>
            <a:stCxn id="4102" idx="2"/>
            <a:endCxn id="4103" idx="0"/>
          </p:cNvCxnSpPr>
          <p:nvPr/>
        </p:nvCxnSpPr>
        <p:spPr bwMode="auto">
          <a:xfrm>
            <a:off x="1333500" y="2416175"/>
            <a:ext cx="4763" cy="22066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1" name="Straight Arrow Connector 46"/>
          <p:cNvCxnSpPr>
            <a:cxnSpLocks noChangeShapeType="1"/>
            <a:stCxn id="4103" idx="2"/>
            <a:endCxn id="4104" idx="0"/>
          </p:cNvCxnSpPr>
          <p:nvPr/>
        </p:nvCxnSpPr>
        <p:spPr bwMode="auto">
          <a:xfrm>
            <a:off x="1338263" y="3017838"/>
            <a:ext cx="0" cy="22383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2" name="Straight Arrow Connector 48"/>
          <p:cNvCxnSpPr>
            <a:cxnSpLocks noChangeShapeType="1"/>
            <a:stCxn id="4104" idx="3"/>
            <a:endCxn id="4111" idx="1"/>
          </p:cNvCxnSpPr>
          <p:nvPr/>
        </p:nvCxnSpPr>
        <p:spPr bwMode="auto">
          <a:xfrm>
            <a:off x="2366963" y="3432175"/>
            <a:ext cx="601662" cy="730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3" name="Straight Arrow Connector 50"/>
          <p:cNvCxnSpPr>
            <a:cxnSpLocks noChangeShapeType="1"/>
            <a:stCxn id="4105" idx="2"/>
            <a:endCxn id="4107" idx="0"/>
          </p:cNvCxnSpPr>
          <p:nvPr/>
        </p:nvCxnSpPr>
        <p:spPr bwMode="auto">
          <a:xfrm>
            <a:off x="7791450" y="1792288"/>
            <a:ext cx="0" cy="22701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4" name="Straight Arrow Connector 52"/>
          <p:cNvCxnSpPr>
            <a:cxnSpLocks noChangeShapeType="1"/>
            <a:stCxn id="4107" idx="2"/>
            <a:endCxn id="4108" idx="0"/>
          </p:cNvCxnSpPr>
          <p:nvPr/>
        </p:nvCxnSpPr>
        <p:spPr bwMode="auto">
          <a:xfrm>
            <a:off x="7791450" y="2400300"/>
            <a:ext cx="0" cy="23653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5" name="Straight Arrow Connector 54"/>
          <p:cNvCxnSpPr>
            <a:cxnSpLocks noChangeShapeType="1"/>
            <a:stCxn id="4108" idx="2"/>
            <a:endCxn id="4109" idx="0"/>
          </p:cNvCxnSpPr>
          <p:nvPr/>
        </p:nvCxnSpPr>
        <p:spPr bwMode="auto">
          <a:xfrm flipH="1">
            <a:off x="7789863" y="3017838"/>
            <a:ext cx="1587" cy="223837"/>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6" name="Straight Arrow Connector 56"/>
          <p:cNvCxnSpPr>
            <a:cxnSpLocks noChangeShapeType="1"/>
            <a:stCxn id="4109" idx="2"/>
            <a:endCxn id="4106" idx="0"/>
          </p:cNvCxnSpPr>
          <p:nvPr/>
        </p:nvCxnSpPr>
        <p:spPr bwMode="auto">
          <a:xfrm>
            <a:off x="7789863" y="3622675"/>
            <a:ext cx="0" cy="1873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7" name="Straight Arrow Connector 58"/>
          <p:cNvCxnSpPr>
            <a:cxnSpLocks noChangeShapeType="1"/>
            <a:stCxn id="4106" idx="2"/>
            <a:endCxn id="4110" idx="0"/>
          </p:cNvCxnSpPr>
          <p:nvPr/>
        </p:nvCxnSpPr>
        <p:spPr bwMode="auto">
          <a:xfrm>
            <a:off x="7789863" y="4191000"/>
            <a:ext cx="1587" cy="1905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8" name="Straight Arrow Connector 60"/>
          <p:cNvCxnSpPr>
            <a:cxnSpLocks noChangeShapeType="1"/>
            <a:stCxn id="4110" idx="1"/>
            <a:endCxn id="4111" idx="3"/>
          </p:cNvCxnSpPr>
          <p:nvPr/>
        </p:nvCxnSpPr>
        <p:spPr bwMode="auto">
          <a:xfrm flipH="1" flipV="1">
            <a:off x="6092825" y="3505200"/>
            <a:ext cx="669925" cy="10668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9" name="Straight Arrow Connector 62"/>
          <p:cNvCxnSpPr>
            <a:cxnSpLocks noChangeShapeType="1"/>
            <a:stCxn id="4111" idx="2"/>
            <a:endCxn id="4112" idx="0"/>
          </p:cNvCxnSpPr>
          <p:nvPr/>
        </p:nvCxnSpPr>
        <p:spPr bwMode="auto">
          <a:xfrm>
            <a:off x="4530725" y="3733800"/>
            <a:ext cx="0" cy="1524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30" name="Straight Arrow Connector 64"/>
          <p:cNvCxnSpPr>
            <a:cxnSpLocks noChangeShapeType="1"/>
            <a:stCxn id="4112" idx="2"/>
            <a:endCxn id="4113" idx="0"/>
          </p:cNvCxnSpPr>
          <p:nvPr/>
        </p:nvCxnSpPr>
        <p:spPr bwMode="auto">
          <a:xfrm>
            <a:off x="4530725" y="4343400"/>
            <a:ext cx="0" cy="1905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31" name="Straight Arrow Connector 66"/>
          <p:cNvCxnSpPr>
            <a:cxnSpLocks noChangeShapeType="1"/>
            <a:stCxn id="4113" idx="2"/>
          </p:cNvCxnSpPr>
          <p:nvPr/>
        </p:nvCxnSpPr>
        <p:spPr bwMode="auto">
          <a:xfrm>
            <a:off x="4530725" y="4991100"/>
            <a:ext cx="0" cy="1666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32" name="Straight Arrow Connector 68"/>
          <p:cNvCxnSpPr>
            <a:cxnSpLocks noChangeShapeType="1"/>
            <a:endCxn id="4114" idx="0"/>
          </p:cNvCxnSpPr>
          <p:nvPr/>
        </p:nvCxnSpPr>
        <p:spPr bwMode="auto">
          <a:xfrm>
            <a:off x="4530725" y="6057900"/>
            <a:ext cx="0" cy="2667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133" name="Rounded Rectangle 22"/>
          <p:cNvSpPr>
            <a:spLocks noChangeArrowheads="1"/>
          </p:cNvSpPr>
          <p:nvPr/>
        </p:nvSpPr>
        <p:spPr bwMode="auto">
          <a:xfrm>
            <a:off x="352425" y="5157788"/>
            <a:ext cx="8515350" cy="914400"/>
          </a:xfrm>
          <a:prstGeom prst="roundRect">
            <a:avLst>
              <a:gd name="adj" fmla="val 16667"/>
            </a:avLst>
          </a:prstGeom>
          <a:solidFill>
            <a:srgbClr val="0070C0">
              <a:alpha val="38823"/>
            </a:srgbClr>
          </a:solidFill>
          <a:ln w="9525" algn="ctr">
            <a:solidFill>
              <a:schemeClr val="tx1"/>
            </a:solidFill>
            <a:round/>
            <a:headEnd/>
            <a:tailEnd/>
          </a:ln>
        </p:spPr>
        <p:txBody>
          <a:bodyPr/>
          <a:lstStyle/>
          <a:p>
            <a:pPr algn="ctr"/>
            <a:r>
              <a:rPr lang="en-US" sz="2000"/>
              <a:t>Data mining</a:t>
            </a:r>
          </a:p>
        </p:txBody>
      </p:sp>
      <p:sp>
        <p:nvSpPr>
          <p:cNvPr id="4134" name="Rounded Rectangle 23"/>
          <p:cNvSpPr>
            <a:spLocks noChangeArrowheads="1"/>
          </p:cNvSpPr>
          <p:nvPr/>
        </p:nvSpPr>
        <p:spPr bwMode="auto">
          <a:xfrm>
            <a:off x="385763" y="5614988"/>
            <a:ext cx="1676400" cy="419100"/>
          </a:xfrm>
          <a:prstGeom prst="roundRect">
            <a:avLst>
              <a:gd name="adj" fmla="val 16667"/>
            </a:avLst>
          </a:prstGeom>
          <a:solidFill>
            <a:srgbClr val="0070C0"/>
          </a:solidFill>
          <a:ln w="9525" algn="ctr">
            <a:solidFill>
              <a:schemeClr val="tx1"/>
            </a:solidFill>
            <a:round/>
            <a:headEnd/>
            <a:tailEnd/>
          </a:ln>
        </p:spPr>
        <p:txBody>
          <a:bodyPr anchor="ctr"/>
          <a:lstStyle/>
          <a:p>
            <a:pPr algn="ctr"/>
            <a:r>
              <a:rPr lang="en-US" sz="1600"/>
              <a:t>Venn diagrams</a:t>
            </a:r>
          </a:p>
        </p:txBody>
      </p:sp>
      <p:sp>
        <p:nvSpPr>
          <p:cNvPr id="4135" name="Rounded Rectangle 24"/>
          <p:cNvSpPr>
            <a:spLocks noChangeArrowheads="1"/>
          </p:cNvSpPr>
          <p:nvPr/>
        </p:nvSpPr>
        <p:spPr bwMode="auto">
          <a:xfrm>
            <a:off x="2135188" y="5614988"/>
            <a:ext cx="1676400" cy="419100"/>
          </a:xfrm>
          <a:prstGeom prst="roundRect">
            <a:avLst>
              <a:gd name="adj" fmla="val 16667"/>
            </a:avLst>
          </a:prstGeom>
          <a:solidFill>
            <a:srgbClr val="0070C0"/>
          </a:solidFill>
          <a:ln w="9525" algn="ctr">
            <a:solidFill>
              <a:schemeClr val="tx1"/>
            </a:solidFill>
            <a:round/>
            <a:headEnd/>
            <a:tailEnd/>
          </a:ln>
        </p:spPr>
        <p:txBody>
          <a:bodyPr anchor="ctr"/>
          <a:lstStyle/>
          <a:p>
            <a:pPr algn="ctr"/>
            <a:r>
              <a:rPr lang="en-US" sz="1600"/>
              <a:t>Heatmaps</a:t>
            </a:r>
          </a:p>
        </p:txBody>
      </p:sp>
      <p:sp>
        <p:nvSpPr>
          <p:cNvPr id="4136" name="Rounded Rectangle 25"/>
          <p:cNvSpPr>
            <a:spLocks noChangeArrowheads="1"/>
          </p:cNvSpPr>
          <p:nvPr/>
        </p:nvSpPr>
        <p:spPr bwMode="auto">
          <a:xfrm>
            <a:off x="4957763" y="5614988"/>
            <a:ext cx="1676400" cy="420687"/>
          </a:xfrm>
          <a:prstGeom prst="roundRect">
            <a:avLst>
              <a:gd name="adj" fmla="val 16667"/>
            </a:avLst>
          </a:prstGeom>
          <a:solidFill>
            <a:srgbClr val="0070C0"/>
          </a:solidFill>
          <a:ln w="9525" algn="ctr">
            <a:solidFill>
              <a:schemeClr val="tx1"/>
            </a:solidFill>
            <a:round/>
            <a:headEnd/>
            <a:tailEnd/>
          </a:ln>
        </p:spPr>
        <p:txBody>
          <a:bodyPr anchor="ctr"/>
          <a:lstStyle/>
          <a:p>
            <a:pPr algn="ctr"/>
            <a:r>
              <a:rPr lang="en-US" sz="1600"/>
              <a:t>Annotation</a:t>
            </a:r>
          </a:p>
        </p:txBody>
      </p:sp>
      <p:sp>
        <p:nvSpPr>
          <p:cNvPr id="4137" name="Rounded Rectangle 26"/>
          <p:cNvSpPr>
            <a:spLocks noChangeArrowheads="1"/>
          </p:cNvSpPr>
          <p:nvPr/>
        </p:nvSpPr>
        <p:spPr bwMode="auto">
          <a:xfrm>
            <a:off x="6710363" y="5614988"/>
            <a:ext cx="2057400" cy="420687"/>
          </a:xfrm>
          <a:prstGeom prst="roundRect">
            <a:avLst>
              <a:gd name="adj" fmla="val 16667"/>
            </a:avLst>
          </a:prstGeom>
          <a:solidFill>
            <a:srgbClr val="0070C0"/>
          </a:solidFill>
          <a:ln w="9525" algn="ctr">
            <a:solidFill>
              <a:schemeClr val="tx1"/>
            </a:solidFill>
            <a:round/>
            <a:headEnd/>
            <a:tailEnd/>
          </a:ln>
        </p:spPr>
        <p:txBody>
          <a:bodyPr anchor="ctr"/>
          <a:lstStyle/>
          <a:p>
            <a:pPr algn="ctr"/>
            <a:r>
              <a:rPr lang="en-US" sz="1600"/>
              <a:t>Enrichment testing</a:t>
            </a:r>
          </a:p>
        </p:txBody>
      </p:sp>
      <p:sp>
        <p:nvSpPr>
          <p:cNvPr id="4138" name="TextBox 79"/>
          <p:cNvSpPr txBox="1">
            <a:spLocks noChangeArrowheads="1"/>
          </p:cNvSpPr>
          <p:nvPr/>
        </p:nvSpPr>
        <p:spPr bwMode="auto">
          <a:xfrm>
            <a:off x="3967163" y="5449888"/>
            <a:ext cx="83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a:r>
              <a:rPr lang="en-US" dirty="0"/>
              <a:t>…..</a:t>
            </a:r>
          </a:p>
        </p:txBody>
      </p:sp>
      <p:sp>
        <p:nvSpPr>
          <p:cNvPr id="89" name="Rectangle 88"/>
          <p:cNvSpPr/>
          <p:nvPr/>
        </p:nvSpPr>
        <p:spPr bwMode="auto">
          <a:xfrm>
            <a:off x="80963" y="808038"/>
            <a:ext cx="2514600" cy="2971800"/>
          </a:xfrm>
          <a:prstGeom prst="rect">
            <a:avLst/>
          </a:prstGeom>
          <a:noFill/>
          <a:ln w="25400" cap="flat" cmpd="sng" algn="ctr">
            <a:solidFill>
              <a:schemeClr val="accent1">
                <a:lumMod val="75000"/>
              </a:schemeClr>
            </a:solidFill>
            <a:prstDash val="sysDash"/>
            <a:round/>
            <a:headEnd type="none" w="med" len="med"/>
            <a:tailEnd type="none" w="med" len="med"/>
          </a:ln>
          <a:effectLst/>
        </p:spPr>
        <p:txBody>
          <a:bodyPr/>
          <a:lstStyle/>
          <a:p>
            <a:pPr>
              <a:defRPr/>
            </a:pPr>
            <a:endParaRPr lang="en-US"/>
          </a:p>
        </p:txBody>
      </p:sp>
      <p:sp>
        <p:nvSpPr>
          <p:cNvPr id="90" name="Rectangle 89"/>
          <p:cNvSpPr/>
          <p:nvPr/>
        </p:nvSpPr>
        <p:spPr bwMode="auto">
          <a:xfrm>
            <a:off x="6534150" y="830263"/>
            <a:ext cx="2514600" cy="4060825"/>
          </a:xfrm>
          <a:prstGeom prst="rect">
            <a:avLst/>
          </a:prstGeom>
          <a:noFill/>
          <a:ln w="25400" cap="flat" cmpd="sng" algn="ctr">
            <a:solidFill>
              <a:schemeClr val="accent1">
                <a:lumMod val="75000"/>
              </a:schemeClr>
            </a:solidFill>
            <a:prstDash val="sysDash"/>
            <a:round/>
            <a:headEnd type="none" w="med" len="med"/>
            <a:tailEnd type="none" w="med" len="med"/>
          </a:ln>
          <a:effectLst/>
        </p:spPr>
        <p:txBody>
          <a:bodyPr/>
          <a:lstStyle/>
          <a:p>
            <a:pPr>
              <a:defRPr/>
            </a:pPr>
            <a:endParaRPr lang="en-US"/>
          </a:p>
        </p:txBody>
      </p:sp>
      <p:sp>
        <p:nvSpPr>
          <p:cNvPr id="91" name="TextBox 90"/>
          <p:cNvSpPr txBox="1"/>
          <p:nvPr/>
        </p:nvSpPr>
        <p:spPr>
          <a:xfrm>
            <a:off x="576263" y="923925"/>
            <a:ext cx="1524000" cy="369888"/>
          </a:xfrm>
          <a:prstGeom prst="rect">
            <a:avLst/>
          </a:prstGeom>
          <a:noFill/>
        </p:spPr>
        <p:txBody>
          <a:bodyPr>
            <a:spAutoFit/>
          </a:bodyPr>
          <a:lstStyle/>
          <a:p>
            <a:pPr algn="ctr">
              <a:defRPr/>
            </a:pPr>
            <a:r>
              <a:rPr lang="en-US" sz="1800" b="1" dirty="0">
                <a:solidFill>
                  <a:schemeClr val="accent1">
                    <a:lumMod val="75000"/>
                  </a:schemeClr>
                </a:solidFill>
              </a:rPr>
              <a:t>Microarrays</a:t>
            </a:r>
          </a:p>
        </p:txBody>
      </p:sp>
      <p:sp>
        <p:nvSpPr>
          <p:cNvPr id="92" name="TextBox 91"/>
          <p:cNvSpPr txBox="1"/>
          <p:nvPr/>
        </p:nvSpPr>
        <p:spPr>
          <a:xfrm>
            <a:off x="7029450" y="923925"/>
            <a:ext cx="1524000" cy="369888"/>
          </a:xfrm>
          <a:prstGeom prst="rect">
            <a:avLst/>
          </a:prstGeom>
          <a:noFill/>
        </p:spPr>
        <p:txBody>
          <a:bodyPr>
            <a:spAutoFit/>
          </a:bodyPr>
          <a:lstStyle/>
          <a:p>
            <a:pPr algn="ctr">
              <a:defRPr/>
            </a:pPr>
            <a:r>
              <a:rPr lang="en-US" sz="1800" b="1" dirty="0">
                <a:solidFill>
                  <a:schemeClr val="accent1">
                    <a:lumMod val="75000"/>
                  </a:schemeClr>
                </a:solidFill>
              </a:rPr>
              <a:t>RNA-</a:t>
            </a:r>
            <a:r>
              <a:rPr lang="en-US" sz="1800" b="1" dirty="0" err="1">
                <a:solidFill>
                  <a:schemeClr val="accent1">
                    <a:lumMod val="75000"/>
                  </a:schemeClr>
                </a:solidFill>
              </a:rPr>
              <a:t>Seq</a:t>
            </a:r>
            <a:endParaRPr lang="en-US" sz="1800" b="1" dirty="0">
              <a:solidFill>
                <a:schemeClr val="accent1">
                  <a:lumMod val="75000"/>
                </a:schemeClr>
              </a:solidFill>
            </a:endParaRPr>
          </a:p>
        </p:txBody>
      </p:sp>
      <p:sp>
        <p:nvSpPr>
          <p:cNvPr id="47" name="TextBox 46">
            <a:extLst>
              <a:ext uri="{FF2B5EF4-FFF2-40B4-BE49-F238E27FC236}">
                <a16:creationId xmlns:a16="http://schemas.microsoft.com/office/drawing/2014/main" id="{0A3A238E-6D3F-1544-88BE-0BE9C8B95150}"/>
              </a:ext>
            </a:extLst>
          </p:cNvPr>
          <p:cNvSpPr txBox="1"/>
          <p:nvPr/>
        </p:nvSpPr>
        <p:spPr>
          <a:xfrm>
            <a:off x="-49171" y="6567258"/>
            <a:ext cx="4298867" cy="338554"/>
          </a:xfrm>
          <a:prstGeom prst="rect">
            <a:avLst/>
          </a:prstGeom>
          <a:noFill/>
        </p:spPr>
        <p:txBody>
          <a:bodyPr wrap="square" rtlCol="0">
            <a:spAutoFit/>
          </a:bodyPr>
          <a:lstStyle/>
          <a:p>
            <a:r>
              <a:rPr lang="en-US" sz="1600" i="1" dirty="0"/>
              <a:t>Slide contributed by Jenny </a:t>
            </a:r>
            <a:r>
              <a:rPr lang="en-US" sz="1600" i="1" dirty="0" err="1"/>
              <a:t>Drnevich</a:t>
            </a:r>
            <a:endParaRPr lang="en-US" sz="1600" i="1" dirty="0"/>
          </a:p>
        </p:txBody>
      </p:sp>
    </p:spTree>
    <p:custDataLst>
      <p:tags r:id="rId1"/>
    </p:custDataLst>
    <p:extLst>
      <p:ext uri="{BB962C8B-B14F-4D97-AF65-F5344CB8AC3E}">
        <p14:creationId xmlns:p14="http://schemas.microsoft.com/office/powerpoint/2010/main" val="3816534043"/>
      </p:ext>
    </p:extLst>
  </p:cSld>
  <p:clrMapOvr>
    <a:masterClrMapping/>
  </p:clrMapOvr>
  <mc:AlternateContent xmlns:mc="http://schemas.openxmlformats.org/markup-compatibility/2006" xmlns:p14="http://schemas.microsoft.com/office/powerpoint/2010/main">
    <mc:Choice Requires="p14">
      <p:transition spd="slow" p14:dur="2000" advTm="6725"/>
    </mc:Choice>
    <mc:Fallback xmlns="">
      <p:transition spd="slow" advTm="672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0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0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0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1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1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1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1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3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3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3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13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13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4100" grpId="0" animBg="1"/>
      <p:bldP spid="4101" grpId="0" animBg="1"/>
      <p:bldP spid="4102" grpId="0" animBg="1"/>
      <p:bldP spid="4103" grpId="0" animBg="1"/>
      <p:bldP spid="4104" grpId="0" animBg="1"/>
      <p:bldP spid="4105" grpId="0" animBg="1"/>
      <p:bldP spid="4106" grpId="0" animBg="1"/>
      <p:bldP spid="4107" grpId="0" animBg="1"/>
      <p:bldP spid="4108" grpId="0" animBg="1"/>
      <p:bldP spid="4109" grpId="0" animBg="1"/>
      <p:bldP spid="4110" grpId="0" animBg="1"/>
      <p:bldP spid="4111" grpId="0" animBg="1"/>
      <p:bldP spid="4112" grpId="0" animBg="1"/>
      <p:bldP spid="4113" grpId="0" animBg="1"/>
      <p:bldP spid="4114" grpId="0" animBg="1"/>
      <p:bldP spid="4133" grpId="0" animBg="1"/>
      <p:bldP spid="4134" grpId="0" animBg="1"/>
      <p:bldP spid="4135" grpId="0" animBg="1"/>
      <p:bldP spid="4136" grpId="0" animBg="1"/>
      <p:bldP spid="4137" grpId="0" animBg="1"/>
      <p:bldP spid="4138" grpId="0"/>
      <p:bldP spid="89" grpId="0" animBg="1"/>
      <p:bldP spid="90" grpId="0" animBg="1"/>
      <p:bldP spid="91" grpId="0"/>
      <p:bldP spid="9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571B9F-6E16-7B4F-8B7B-15020D88BFB3}"/>
              </a:ext>
            </a:extLst>
          </p:cNvPr>
          <p:cNvSpPr txBox="1">
            <a:spLocks/>
          </p:cNvSpPr>
          <p:nvPr/>
        </p:nvSpPr>
        <p:spPr>
          <a:xfrm>
            <a:off x="278295" y="151185"/>
            <a:ext cx="8305800" cy="11430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What does Cell Ranger give us?</a:t>
            </a:r>
          </a:p>
        </p:txBody>
      </p:sp>
      <p:sp>
        <p:nvSpPr>
          <p:cNvPr id="5" name="TextBox 4">
            <a:extLst>
              <a:ext uri="{FF2B5EF4-FFF2-40B4-BE49-F238E27FC236}">
                <a16:creationId xmlns:a16="http://schemas.microsoft.com/office/drawing/2014/main" id="{B90DFD96-B13D-8346-B40B-63135FB7D03C}"/>
              </a:ext>
            </a:extLst>
          </p:cNvPr>
          <p:cNvSpPr txBox="1"/>
          <p:nvPr/>
        </p:nvSpPr>
        <p:spPr>
          <a:xfrm>
            <a:off x="440996" y="1355918"/>
            <a:ext cx="8543977" cy="216982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Cell Ranger produces:</a:t>
            </a:r>
          </a:p>
          <a:p>
            <a:pPr marL="800100" lvl="1" indent="-342900">
              <a:spcAft>
                <a:spcPts val="600"/>
              </a:spcAft>
              <a:buFont typeface="Arial" panose="020B0604020202020204" pitchFamily="34" charset="0"/>
              <a:buChar char="•"/>
            </a:pPr>
            <a:r>
              <a:rPr lang="en-US" sz="2400" dirty="0">
                <a:hlinkClick r:id="rId2"/>
              </a:rPr>
              <a:t>web_summary.html </a:t>
            </a:r>
            <a:r>
              <a:rPr lang="en-US" sz="2400" dirty="0"/>
              <a:t>file</a:t>
            </a:r>
          </a:p>
          <a:p>
            <a:pPr marL="800100" lvl="1" indent="-342900">
              <a:spcAft>
                <a:spcPts val="600"/>
              </a:spcAft>
              <a:buFont typeface="Arial" panose="020B0604020202020204" pitchFamily="34" charset="0"/>
              <a:buChar char="•"/>
            </a:pPr>
            <a:r>
              <a:rPr lang="en-US" sz="2400" dirty="0"/>
              <a:t>.</a:t>
            </a:r>
            <a:r>
              <a:rPr lang="en-US" sz="2400" dirty="0" err="1"/>
              <a:t>cloupe</a:t>
            </a:r>
            <a:r>
              <a:rPr lang="en-US" sz="2400" dirty="0"/>
              <a:t> file for visualization (next slides)</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FF95C1AB-D44E-7143-B72B-92D50C17730A}"/>
              </a:ext>
            </a:extLst>
          </p:cNvPr>
          <p:cNvPicPr>
            <a:picLocks noChangeAspect="1"/>
          </p:cNvPicPr>
          <p:nvPr/>
        </p:nvPicPr>
        <p:blipFill>
          <a:blip r:embed="rId3"/>
          <a:stretch>
            <a:fillRect/>
          </a:stretch>
        </p:blipFill>
        <p:spPr>
          <a:xfrm>
            <a:off x="66260" y="2705666"/>
            <a:ext cx="4187686" cy="3377982"/>
          </a:xfrm>
          <a:prstGeom prst="rect">
            <a:avLst/>
          </a:prstGeom>
        </p:spPr>
      </p:pic>
      <p:pic>
        <p:nvPicPr>
          <p:cNvPr id="6" name="Picture 5">
            <a:extLst>
              <a:ext uri="{FF2B5EF4-FFF2-40B4-BE49-F238E27FC236}">
                <a16:creationId xmlns:a16="http://schemas.microsoft.com/office/drawing/2014/main" id="{089075B3-6DD3-D74B-8A31-DA7B66D3DD4D}"/>
              </a:ext>
            </a:extLst>
          </p:cNvPr>
          <p:cNvPicPr>
            <a:picLocks noChangeAspect="1"/>
          </p:cNvPicPr>
          <p:nvPr/>
        </p:nvPicPr>
        <p:blipFill rotWithShape="1">
          <a:blip r:embed="rId4"/>
          <a:srcRect b="6107"/>
          <a:stretch/>
        </p:blipFill>
        <p:spPr>
          <a:xfrm>
            <a:off x="4596952" y="2705667"/>
            <a:ext cx="4467536" cy="3377982"/>
          </a:xfrm>
          <a:prstGeom prst="rect">
            <a:avLst/>
          </a:prstGeom>
        </p:spPr>
      </p:pic>
      <p:sp>
        <p:nvSpPr>
          <p:cNvPr id="7" name="TextBox 6">
            <a:extLst>
              <a:ext uri="{FF2B5EF4-FFF2-40B4-BE49-F238E27FC236}">
                <a16:creationId xmlns:a16="http://schemas.microsoft.com/office/drawing/2014/main" id="{8EF7F4C7-136C-5141-9669-FD053A978411}"/>
              </a:ext>
            </a:extLst>
          </p:cNvPr>
          <p:cNvSpPr txBox="1"/>
          <p:nvPr/>
        </p:nvSpPr>
        <p:spPr>
          <a:xfrm>
            <a:off x="795129" y="6203817"/>
            <a:ext cx="5088836" cy="523220"/>
          </a:xfrm>
          <a:prstGeom prst="rect">
            <a:avLst/>
          </a:prstGeom>
          <a:noFill/>
        </p:spPr>
        <p:txBody>
          <a:bodyPr wrap="square" rtlCol="0">
            <a:spAutoFit/>
          </a:bodyPr>
          <a:lstStyle/>
          <a:p>
            <a:r>
              <a:rPr lang="en-US" sz="1400" dirty="0"/>
              <a:t>10X Genomics: https://support.10xgenomics.com/single-cell-gene-expression/software/pipelines/latest/output/summary</a:t>
            </a:r>
          </a:p>
        </p:txBody>
      </p:sp>
    </p:spTree>
    <p:extLst>
      <p:ext uri="{BB962C8B-B14F-4D97-AF65-F5344CB8AC3E}">
        <p14:creationId xmlns:p14="http://schemas.microsoft.com/office/powerpoint/2010/main" val="4131283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85F9-B91A-3A42-8A51-00913123AFF2}"/>
              </a:ext>
            </a:extLst>
          </p:cNvPr>
          <p:cNvSpPr txBox="1">
            <a:spLocks/>
          </p:cNvSpPr>
          <p:nvPr/>
        </p:nvSpPr>
        <p:spPr>
          <a:xfrm>
            <a:off x="278295" y="151185"/>
            <a:ext cx="8305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Loupe Browser</a:t>
            </a:r>
          </a:p>
        </p:txBody>
      </p:sp>
      <p:sp>
        <p:nvSpPr>
          <p:cNvPr id="3" name="TextBox 2">
            <a:extLst>
              <a:ext uri="{FF2B5EF4-FFF2-40B4-BE49-F238E27FC236}">
                <a16:creationId xmlns:a16="http://schemas.microsoft.com/office/drawing/2014/main" id="{D12A8CED-CBE0-3440-B1BC-AC21B4F863A7}"/>
              </a:ext>
            </a:extLst>
          </p:cNvPr>
          <p:cNvSpPr txBox="1"/>
          <p:nvPr/>
        </p:nvSpPr>
        <p:spPr>
          <a:xfrm>
            <a:off x="185530" y="1135159"/>
            <a:ext cx="8958470" cy="830997"/>
          </a:xfrm>
          <a:prstGeom prst="rect">
            <a:avLst/>
          </a:prstGeom>
          <a:noFill/>
        </p:spPr>
        <p:txBody>
          <a:bodyPr wrap="square" rtlCol="0">
            <a:spAutoFit/>
          </a:bodyPr>
          <a:lstStyle/>
          <a:p>
            <a:r>
              <a:rPr lang="en-US" sz="2400" dirty="0"/>
              <a:t>After UMI counting and clustering, you can import this data into </a:t>
            </a:r>
            <a:r>
              <a:rPr lang="en-US" sz="2400" dirty="0">
                <a:hlinkClick r:id="rId2"/>
              </a:rPr>
              <a:t>Loupe Browser</a:t>
            </a:r>
            <a:endParaRPr lang="en-US" sz="2400" dirty="0"/>
          </a:p>
        </p:txBody>
      </p:sp>
      <p:pic>
        <p:nvPicPr>
          <p:cNvPr id="4" name="Picture 3">
            <a:extLst>
              <a:ext uri="{FF2B5EF4-FFF2-40B4-BE49-F238E27FC236}">
                <a16:creationId xmlns:a16="http://schemas.microsoft.com/office/drawing/2014/main" id="{66E82C53-E6B4-6643-87D3-343B8F5712A3}"/>
              </a:ext>
            </a:extLst>
          </p:cNvPr>
          <p:cNvPicPr>
            <a:picLocks noChangeAspect="1"/>
          </p:cNvPicPr>
          <p:nvPr/>
        </p:nvPicPr>
        <p:blipFill>
          <a:blip r:embed="rId3"/>
          <a:stretch>
            <a:fillRect/>
          </a:stretch>
        </p:blipFill>
        <p:spPr>
          <a:xfrm>
            <a:off x="1650337" y="1470990"/>
            <a:ext cx="6585447" cy="4800381"/>
          </a:xfrm>
          <a:prstGeom prst="rect">
            <a:avLst/>
          </a:prstGeom>
        </p:spPr>
      </p:pic>
      <p:sp>
        <p:nvSpPr>
          <p:cNvPr id="5" name="Rectangle 4">
            <a:extLst>
              <a:ext uri="{FF2B5EF4-FFF2-40B4-BE49-F238E27FC236}">
                <a16:creationId xmlns:a16="http://schemas.microsoft.com/office/drawing/2014/main" id="{DFFEB134-5DF6-D84B-AC27-27419E98AF9B}"/>
              </a:ext>
            </a:extLst>
          </p:cNvPr>
          <p:cNvSpPr/>
          <p:nvPr/>
        </p:nvSpPr>
        <p:spPr>
          <a:xfrm>
            <a:off x="576469" y="6119336"/>
            <a:ext cx="4572000" cy="738664"/>
          </a:xfrm>
          <a:prstGeom prst="rect">
            <a:avLst/>
          </a:prstGeom>
        </p:spPr>
        <p:txBody>
          <a:bodyPr>
            <a:spAutoFit/>
          </a:bodyPr>
          <a:lstStyle/>
          <a:p>
            <a:r>
              <a:rPr lang="en-US" sz="1400" dirty="0"/>
              <a:t>10X Genomics: https://support.10xgenomics.com/single-cell-gene-expression/software/visualization/latest/what-is-loupe-cell-browser</a:t>
            </a:r>
          </a:p>
        </p:txBody>
      </p:sp>
    </p:spTree>
    <p:extLst>
      <p:ext uri="{BB962C8B-B14F-4D97-AF65-F5344CB8AC3E}">
        <p14:creationId xmlns:p14="http://schemas.microsoft.com/office/powerpoint/2010/main" val="3963251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85F9-B91A-3A42-8A51-00913123AFF2}"/>
              </a:ext>
            </a:extLst>
          </p:cNvPr>
          <p:cNvSpPr txBox="1">
            <a:spLocks/>
          </p:cNvSpPr>
          <p:nvPr/>
        </p:nvSpPr>
        <p:spPr>
          <a:xfrm>
            <a:off x="278295" y="151185"/>
            <a:ext cx="8305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Loupe Browser</a:t>
            </a:r>
          </a:p>
        </p:txBody>
      </p:sp>
      <p:sp>
        <p:nvSpPr>
          <p:cNvPr id="3" name="TextBox 2">
            <a:extLst>
              <a:ext uri="{FF2B5EF4-FFF2-40B4-BE49-F238E27FC236}">
                <a16:creationId xmlns:a16="http://schemas.microsoft.com/office/drawing/2014/main" id="{D12A8CED-CBE0-3440-B1BC-AC21B4F863A7}"/>
              </a:ext>
            </a:extLst>
          </p:cNvPr>
          <p:cNvSpPr txBox="1"/>
          <p:nvPr/>
        </p:nvSpPr>
        <p:spPr>
          <a:xfrm>
            <a:off x="185530" y="1135159"/>
            <a:ext cx="8958470" cy="461665"/>
          </a:xfrm>
          <a:prstGeom prst="rect">
            <a:avLst/>
          </a:prstGeom>
          <a:noFill/>
        </p:spPr>
        <p:txBody>
          <a:bodyPr wrap="square" rtlCol="0">
            <a:spAutoFit/>
          </a:bodyPr>
          <a:lstStyle/>
          <a:p>
            <a:r>
              <a:rPr lang="en-US" sz="2400" dirty="0"/>
              <a:t>You can also refine your clusters and assign cell types (manually)</a:t>
            </a:r>
          </a:p>
        </p:txBody>
      </p:sp>
      <p:sp>
        <p:nvSpPr>
          <p:cNvPr id="5" name="Rectangle 4">
            <a:extLst>
              <a:ext uri="{FF2B5EF4-FFF2-40B4-BE49-F238E27FC236}">
                <a16:creationId xmlns:a16="http://schemas.microsoft.com/office/drawing/2014/main" id="{735F06D6-FD95-AD4A-8BB7-00D33B7FBCB9}"/>
              </a:ext>
            </a:extLst>
          </p:cNvPr>
          <p:cNvSpPr/>
          <p:nvPr/>
        </p:nvSpPr>
        <p:spPr>
          <a:xfrm>
            <a:off x="576469" y="6119336"/>
            <a:ext cx="4572000" cy="523220"/>
          </a:xfrm>
          <a:prstGeom prst="rect">
            <a:avLst/>
          </a:prstGeom>
        </p:spPr>
        <p:txBody>
          <a:bodyPr>
            <a:spAutoFit/>
          </a:bodyPr>
          <a:lstStyle/>
          <a:p>
            <a:r>
              <a:rPr lang="en-US" sz="1400" dirty="0"/>
              <a:t>10X Genomics: https://www.10xgenomics.com/products/loupe-browser</a:t>
            </a:r>
          </a:p>
        </p:txBody>
      </p:sp>
      <p:pic>
        <p:nvPicPr>
          <p:cNvPr id="6" name="Picture 5">
            <a:extLst>
              <a:ext uri="{FF2B5EF4-FFF2-40B4-BE49-F238E27FC236}">
                <a16:creationId xmlns:a16="http://schemas.microsoft.com/office/drawing/2014/main" id="{DB5B6BDF-F1F8-0147-AFF3-E103C9EBE79F}"/>
              </a:ext>
            </a:extLst>
          </p:cNvPr>
          <p:cNvPicPr>
            <a:picLocks noChangeAspect="1"/>
          </p:cNvPicPr>
          <p:nvPr/>
        </p:nvPicPr>
        <p:blipFill>
          <a:blip r:embed="rId2"/>
          <a:stretch>
            <a:fillRect/>
          </a:stretch>
        </p:blipFill>
        <p:spPr>
          <a:xfrm>
            <a:off x="1689652" y="1711312"/>
            <a:ext cx="5950226" cy="4408024"/>
          </a:xfrm>
          <a:prstGeom prst="rect">
            <a:avLst/>
          </a:prstGeom>
        </p:spPr>
      </p:pic>
    </p:spTree>
    <p:extLst>
      <p:ext uri="{BB962C8B-B14F-4D97-AF65-F5344CB8AC3E}">
        <p14:creationId xmlns:p14="http://schemas.microsoft.com/office/powerpoint/2010/main" val="3943302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85F9-B91A-3A42-8A51-00913123AFF2}"/>
              </a:ext>
            </a:extLst>
          </p:cNvPr>
          <p:cNvSpPr txBox="1">
            <a:spLocks/>
          </p:cNvSpPr>
          <p:nvPr/>
        </p:nvSpPr>
        <p:spPr>
          <a:xfrm>
            <a:off x="278295" y="2709533"/>
            <a:ext cx="8305800" cy="1143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Loupe Browser Limitations</a:t>
            </a:r>
          </a:p>
        </p:txBody>
      </p:sp>
      <p:sp>
        <p:nvSpPr>
          <p:cNvPr id="3" name="TextBox 2">
            <a:extLst>
              <a:ext uri="{FF2B5EF4-FFF2-40B4-BE49-F238E27FC236}">
                <a16:creationId xmlns:a16="http://schemas.microsoft.com/office/drawing/2014/main" id="{D12A8CED-CBE0-3440-B1BC-AC21B4F863A7}"/>
              </a:ext>
            </a:extLst>
          </p:cNvPr>
          <p:cNvSpPr txBox="1"/>
          <p:nvPr/>
        </p:nvSpPr>
        <p:spPr>
          <a:xfrm>
            <a:off x="185530" y="3706761"/>
            <a:ext cx="895847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Limited tracking of steps performed (reproducible?) but you can save what you have done</a:t>
            </a:r>
          </a:p>
          <a:p>
            <a:pPr marL="342900" indent="-342900">
              <a:buFont typeface="Arial" panose="020B0604020202020204" pitchFamily="34" charset="0"/>
              <a:buChar char="•"/>
            </a:pPr>
            <a:r>
              <a:rPr lang="en-US" sz="2400" dirty="0"/>
              <a:t>Manual annotation of cell types</a:t>
            </a:r>
          </a:p>
          <a:p>
            <a:pPr marL="342900" indent="-342900">
              <a:buFont typeface="Arial" panose="020B0604020202020204" pitchFamily="34" charset="0"/>
              <a:buChar char="•"/>
            </a:pPr>
            <a:r>
              <a:rPr lang="en-US" sz="2400" dirty="0"/>
              <a:t>No trajectory analysis</a:t>
            </a:r>
          </a:p>
          <a:p>
            <a:pPr marL="342900" indent="-342900">
              <a:buFont typeface="Arial" panose="020B0604020202020204" pitchFamily="34" charset="0"/>
              <a:buChar char="•"/>
            </a:pPr>
            <a:r>
              <a:rPr lang="en-US" sz="2400" dirty="0"/>
              <a:t>Output plots not publication-quality</a:t>
            </a:r>
          </a:p>
          <a:p>
            <a:pPr marL="342900" indent="-342900">
              <a:buFont typeface="Arial" panose="020B0604020202020204" pitchFamily="34" charset="0"/>
              <a:buChar char="•"/>
            </a:pPr>
            <a:r>
              <a:rPr lang="en-US" sz="2400" dirty="0"/>
              <a:t>Not a substitute for a rigorous statistical analysis</a:t>
            </a:r>
          </a:p>
        </p:txBody>
      </p:sp>
      <p:sp>
        <p:nvSpPr>
          <p:cNvPr id="7" name="Title 1">
            <a:extLst>
              <a:ext uri="{FF2B5EF4-FFF2-40B4-BE49-F238E27FC236}">
                <a16:creationId xmlns:a16="http://schemas.microsoft.com/office/drawing/2014/main" id="{A9061202-E519-C64E-9B13-C6A144E3C9BC}"/>
              </a:ext>
            </a:extLst>
          </p:cNvPr>
          <p:cNvSpPr txBox="1">
            <a:spLocks/>
          </p:cNvSpPr>
          <p:nvPr/>
        </p:nvSpPr>
        <p:spPr>
          <a:xfrm>
            <a:off x="278295" y="64431"/>
            <a:ext cx="8305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Cell Ranger Limitations</a:t>
            </a:r>
          </a:p>
        </p:txBody>
      </p:sp>
      <p:sp>
        <p:nvSpPr>
          <p:cNvPr id="8" name="TextBox 7">
            <a:extLst>
              <a:ext uri="{FF2B5EF4-FFF2-40B4-BE49-F238E27FC236}">
                <a16:creationId xmlns:a16="http://schemas.microsoft.com/office/drawing/2014/main" id="{B9832263-819C-494D-B0CB-B2588917FD5F}"/>
              </a:ext>
            </a:extLst>
          </p:cNvPr>
          <p:cNvSpPr txBox="1"/>
          <p:nvPr/>
        </p:nvSpPr>
        <p:spPr>
          <a:xfrm>
            <a:off x="185530" y="994101"/>
            <a:ext cx="895847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Excluding called cells based on other QC metrics (%MT) not easy </a:t>
            </a:r>
          </a:p>
          <a:p>
            <a:pPr marL="800100" lvl="1" indent="-342900">
              <a:buFont typeface="Arial" panose="020B0604020202020204" pitchFamily="34" charset="0"/>
              <a:buChar char="•"/>
            </a:pPr>
            <a:r>
              <a:rPr lang="en-US" sz="2400" dirty="0"/>
              <a:t>Manual selection/output in Loupe</a:t>
            </a:r>
          </a:p>
          <a:p>
            <a:pPr marL="800100" lvl="1" indent="-342900">
              <a:buFont typeface="Arial" panose="020B0604020202020204" pitchFamily="34" charset="0"/>
              <a:buChar char="•"/>
            </a:pPr>
            <a:r>
              <a:rPr lang="en-US" sz="2400" dirty="0"/>
              <a:t>Need to run </a:t>
            </a:r>
            <a:r>
              <a:rPr lang="en-US" sz="2400" dirty="0">
                <a:hlinkClick r:id="rId2"/>
              </a:rPr>
              <a:t>cellranger reanalyze</a:t>
            </a:r>
            <a:r>
              <a:rPr lang="en-US" sz="2400" dirty="0"/>
              <a:t> to remove cells/genes</a:t>
            </a:r>
          </a:p>
          <a:p>
            <a:pPr marL="342900" indent="-342900">
              <a:buFont typeface="Arial" panose="020B0604020202020204" pitchFamily="34" charset="0"/>
              <a:buChar char="•"/>
            </a:pPr>
            <a:r>
              <a:rPr lang="en-US" sz="2400" dirty="0"/>
              <a:t>Only a sub-optimal normalization method available</a:t>
            </a:r>
          </a:p>
        </p:txBody>
      </p:sp>
      <p:sp>
        <p:nvSpPr>
          <p:cNvPr id="9" name="TextBox 8">
            <a:extLst>
              <a:ext uri="{FF2B5EF4-FFF2-40B4-BE49-F238E27FC236}">
                <a16:creationId xmlns:a16="http://schemas.microsoft.com/office/drawing/2014/main" id="{F0CFAFB5-215C-2F4E-9D8C-94DC1382065D}"/>
              </a:ext>
            </a:extLst>
          </p:cNvPr>
          <p:cNvSpPr txBox="1"/>
          <p:nvPr/>
        </p:nvSpPr>
        <p:spPr>
          <a:xfrm>
            <a:off x="1186248" y="6326659"/>
            <a:ext cx="2531783" cy="307777"/>
          </a:xfrm>
          <a:prstGeom prst="rect">
            <a:avLst/>
          </a:prstGeom>
          <a:noFill/>
        </p:spPr>
        <p:txBody>
          <a:bodyPr wrap="none" rtlCol="0">
            <a:spAutoFit/>
          </a:bodyPr>
          <a:lstStyle/>
          <a:p>
            <a:r>
              <a:rPr lang="en-US" sz="1400" dirty="0"/>
              <a:t>Slide courtesy of Jenny </a:t>
            </a:r>
            <a:r>
              <a:rPr lang="en-US" sz="1400" dirty="0" err="1"/>
              <a:t>Drnevich</a:t>
            </a:r>
            <a:endParaRPr lang="en-US" sz="1400" dirty="0"/>
          </a:p>
        </p:txBody>
      </p:sp>
    </p:spTree>
    <p:extLst>
      <p:ext uri="{BB962C8B-B14F-4D97-AF65-F5344CB8AC3E}">
        <p14:creationId xmlns:p14="http://schemas.microsoft.com/office/powerpoint/2010/main" val="284814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85F9-B91A-3A42-8A51-00913123AFF2}"/>
              </a:ext>
            </a:extLst>
          </p:cNvPr>
          <p:cNvSpPr txBox="1">
            <a:spLocks/>
          </p:cNvSpPr>
          <p:nvPr/>
        </p:nvSpPr>
        <p:spPr>
          <a:xfrm>
            <a:off x="278295" y="151185"/>
            <a:ext cx="8305800" cy="11430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Secondary analyses recommended using R </a:t>
            </a:r>
          </a:p>
        </p:txBody>
      </p:sp>
      <p:sp>
        <p:nvSpPr>
          <p:cNvPr id="3" name="TextBox 2">
            <a:extLst>
              <a:ext uri="{FF2B5EF4-FFF2-40B4-BE49-F238E27FC236}">
                <a16:creationId xmlns:a16="http://schemas.microsoft.com/office/drawing/2014/main" id="{D12A8CED-CBE0-3440-B1BC-AC21B4F863A7}"/>
              </a:ext>
            </a:extLst>
          </p:cNvPr>
          <p:cNvSpPr txBox="1"/>
          <p:nvPr/>
        </p:nvSpPr>
        <p:spPr>
          <a:xfrm>
            <a:off x="185530" y="1398436"/>
            <a:ext cx="8958470" cy="4154984"/>
          </a:xfrm>
          <a:prstGeom prst="rect">
            <a:avLst/>
          </a:prstGeom>
          <a:noFill/>
        </p:spPr>
        <p:txBody>
          <a:bodyPr wrap="square" rtlCol="0">
            <a:spAutoFit/>
          </a:bodyPr>
          <a:lstStyle/>
          <a:p>
            <a:pPr marL="457200" indent="-457200">
              <a:buFont typeface="+mj-lt"/>
              <a:buAutoNum type="arabicPeriod"/>
            </a:pPr>
            <a:r>
              <a:rPr lang="en-US" sz="2400" dirty="0"/>
              <a:t>Filter genes</a:t>
            </a:r>
          </a:p>
          <a:p>
            <a:pPr marL="457200" indent="-457200">
              <a:buFont typeface="+mj-lt"/>
              <a:buAutoNum type="arabicPeriod"/>
            </a:pPr>
            <a:r>
              <a:rPr lang="en-US" sz="2400" dirty="0"/>
              <a:t>Filter cells</a:t>
            </a:r>
          </a:p>
          <a:p>
            <a:pPr marL="457200" indent="-457200">
              <a:buFont typeface="+mj-lt"/>
              <a:buAutoNum type="arabicPeriod"/>
            </a:pPr>
            <a:r>
              <a:rPr lang="en-US" sz="2400" dirty="0"/>
              <a:t>Select variable genes</a:t>
            </a:r>
          </a:p>
          <a:p>
            <a:pPr marL="457200" indent="-457200">
              <a:buFont typeface="+mj-lt"/>
              <a:buAutoNum type="arabicPeriod"/>
            </a:pPr>
            <a:r>
              <a:rPr lang="en-US" sz="2400" dirty="0"/>
              <a:t>Run PCA </a:t>
            </a:r>
          </a:p>
          <a:p>
            <a:pPr marL="914400" lvl="1" indent="-457200">
              <a:buFont typeface="+mj-lt"/>
              <a:buAutoNum type="arabicPeriod"/>
            </a:pPr>
            <a:r>
              <a:rPr lang="en-US" sz="2400" dirty="0"/>
              <a:t>Run clustering</a:t>
            </a:r>
          </a:p>
          <a:p>
            <a:pPr marL="914400" lvl="1" indent="-457200">
              <a:buFont typeface="+mj-lt"/>
              <a:buAutoNum type="arabicPeriod"/>
            </a:pPr>
            <a:r>
              <a:rPr lang="en-US" sz="2400" dirty="0"/>
              <a:t>Run t-SNE</a:t>
            </a:r>
          </a:p>
          <a:p>
            <a:pPr marL="914400" lvl="1" indent="-457200">
              <a:buFont typeface="+mj-lt"/>
              <a:buAutoNum type="arabicPeriod"/>
            </a:pPr>
            <a:r>
              <a:rPr lang="en-US" sz="2400" dirty="0"/>
              <a:t>Run UMAP</a:t>
            </a:r>
          </a:p>
          <a:p>
            <a:pPr marL="457200" indent="-457200">
              <a:buFont typeface="+mj-lt"/>
              <a:buAutoNum type="arabicPeriod"/>
            </a:pPr>
            <a:r>
              <a:rPr lang="en-US" sz="2400" dirty="0"/>
              <a:t>Find marker genes per cluster</a:t>
            </a:r>
          </a:p>
          <a:p>
            <a:pPr marL="457200" indent="-457200">
              <a:buFont typeface="+mj-lt"/>
              <a:buAutoNum type="arabicPeriod"/>
            </a:pPr>
            <a:r>
              <a:rPr lang="en-US" sz="2400" dirty="0"/>
              <a:t>Annotate cell types</a:t>
            </a:r>
          </a:p>
          <a:p>
            <a:pPr marL="457200" indent="-457200">
              <a:buFont typeface="+mj-lt"/>
              <a:buAutoNum type="arabicPeriod"/>
            </a:pPr>
            <a:r>
              <a:rPr lang="en-US" sz="2400" dirty="0"/>
              <a:t>Differential analysis between cell types and/or within a cell type between samples</a:t>
            </a:r>
          </a:p>
        </p:txBody>
      </p:sp>
      <p:sp>
        <p:nvSpPr>
          <p:cNvPr id="6" name="TextBox 5">
            <a:extLst>
              <a:ext uri="{FF2B5EF4-FFF2-40B4-BE49-F238E27FC236}">
                <a16:creationId xmlns:a16="http://schemas.microsoft.com/office/drawing/2014/main" id="{86B62CC1-4EF9-364A-B9C6-72EFEE056B26}"/>
              </a:ext>
            </a:extLst>
          </p:cNvPr>
          <p:cNvSpPr txBox="1"/>
          <p:nvPr/>
        </p:nvSpPr>
        <p:spPr>
          <a:xfrm>
            <a:off x="1186248" y="6326659"/>
            <a:ext cx="2616742" cy="307777"/>
          </a:xfrm>
          <a:prstGeom prst="rect">
            <a:avLst/>
          </a:prstGeom>
          <a:noFill/>
        </p:spPr>
        <p:txBody>
          <a:bodyPr wrap="none" rtlCol="0">
            <a:spAutoFit/>
          </a:bodyPr>
          <a:lstStyle/>
          <a:p>
            <a:r>
              <a:rPr lang="en-US" sz="1400" dirty="0"/>
              <a:t>Slide courtesy of Jenny </a:t>
            </a:r>
            <a:r>
              <a:rPr lang="en-US" sz="1400" dirty="0" err="1"/>
              <a:t>Drnevich</a:t>
            </a:r>
            <a:endParaRPr lang="en-US" sz="1400" dirty="0"/>
          </a:p>
        </p:txBody>
      </p:sp>
    </p:spTree>
    <p:extLst>
      <p:ext uri="{BB962C8B-B14F-4D97-AF65-F5344CB8AC3E}">
        <p14:creationId xmlns:p14="http://schemas.microsoft.com/office/powerpoint/2010/main" val="2796674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EA2F-8052-5141-A38A-03784682FA30}"/>
              </a:ext>
            </a:extLst>
          </p:cNvPr>
          <p:cNvSpPr txBox="1">
            <a:spLocks/>
          </p:cNvSpPr>
          <p:nvPr/>
        </p:nvSpPr>
        <p:spPr>
          <a:xfrm>
            <a:off x="278295" y="151185"/>
            <a:ext cx="8305800" cy="1143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a:lstStyle>
          <a:p>
            <a:r>
              <a:rPr lang="en-US" sz="4800" dirty="0">
                <a:ea typeface="Georgia" charset="0"/>
                <a:cs typeface="Georgia" charset="0"/>
              </a:rPr>
              <a:t>Recommended R Packages</a:t>
            </a:r>
          </a:p>
        </p:txBody>
      </p:sp>
      <p:sp>
        <p:nvSpPr>
          <p:cNvPr id="3" name="TextBox 2">
            <a:extLst>
              <a:ext uri="{FF2B5EF4-FFF2-40B4-BE49-F238E27FC236}">
                <a16:creationId xmlns:a16="http://schemas.microsoft.com/office/drawing/2014/main" id="{416EDEC3-5F7C-CE4F-A431-979C358151CC}"/>
              </a:ext>
            </a:extLst>
          </p:cNvPr>
          <p:cNvSpPr txBox="1"/>
          <p:nvPr/>
        </p:nvSpPr>
        <p:spPr>
          <a:xfrm>
            <a:off x="155713" y="1294184"/>
            <a:ext cx="8882270" cy="4093428"/>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HPCBio</a:t>
            </a:r>
            <a:r>
              <a:rPr lang="en-US" sz="2400" dirty="0"/>
              <a:t> prefers to use </a:t>
            </a:r>
            <a:r>
              <a:rPr lang="en-US" sz="2400" dirty="0">
                <a:hlinkClick r:id="rId2"/>
              </a:rPr>
              <a:t>Seurat</a:t>
            </a:r>
            <a:r>
              <a:rPr lang="en-US" sz="2400" dirty="0"/>
              <a:t> </a:t>
            </a:r>
          </a:p>
          <a:p>
            <a:pPr marL="342900" indent="-342900">
              <a:buFont typeface="Arial" panose="020B0604020202020204" pitchFamily="34" charset="0"/>
              <a:buChar char="•"/>
            </a:pPr>
            <a:r>
              <a:rPr lang="en-US" sz="2400" dirty="0"/>
              <a:t>Cell annotation can be done by many </a:t>
            </a:r>
            <a:r>
              <a:rPr lang="en-US" sz="2400" dirty="0">
                <a:hlinkClick r:id="rId3"/>
              </a:rPr>
              <a:t>programs</a:t>
            </a:r>
            <a:endParaRPr lang="en-US" sz="2400" dirty="0"/>
          </a:p>
          <a:p>
            <a:pPr marL="342900" indent="-342900">
              <a:buFont typeface="Arial" panose="020B0604020202020204" pitchFamily="34" charset="0"/>
              <a:buChar char="•"/>
            </a:pPr>
            <a:r>
              <a:rPr lang="en-US" sz="2400" dirty="0"/>
              <a:t>Other popular R packages, especially for trajectory analysis:</a:t>
            </a:r>
          </a:p>
          <a:p>
            <a:pPr marL="800100" lvl="1" indent="-342900">
              <a:buFont typeface="Arial" panose="020B0604020202020204" pitchFamily="34" charset="0"/>
              <a:buChar char="•"/>
            </a:pPr>
            <a:r>
              <a:rPr lang="en-US" sz="2000" dirty="0">
                <a:hlinkClick r:id="rId4"/>
              </a:rPr>
              <a:t>Monocle</a:t>
            </a:r>
            <a:r>
              <a:rPr lang="en-US" sz="2000" dirty="0"/>
              <a:t> is an R package for clustering, trajectory analysis, and differential expression</a:t>
            </a:r>
          </a:p>
          <a:p>
            <a:pPr marL="800100" lvl="1" indent="-342900">
              <a:buFont typeface="Arial" panose="020B0604020202020204" pitchFamily="34" charset="0"/>
              <a:buChar char="•"/>
            </a:pPr>
            <a:r>
              <a:rPr lang="en-US" sz="2000" dirty="0">
                <a:hlinkClick r:id="rId5"/>
              </a:rPr>
              <a:t>Scanpy</a:t>
            </a:r>
            <a:r>
              <a:rPr lang="en-US" sz="2000" dirty="0"/>
              <a:t> is a Python tool for clustering, trajectory inference, and differential expression</a:t>
            </a:r>
          </a:p>
          <a:p>
            <a:pPr marL="342900" indent="-342900">
              <a:buFont typeface="Arial" panose="020B0604020202020204" pitchFamily="34" charset="0"/>
              <a:buChar char="•"/>
            </a:pPr>
            <a:r>
              <a:rPr lang="en-US" sz="2400" dirty="0"/>
              <a:t>And more!</a:t>
            </a:r>
          </a:p>
          <a:p>
            <a:pPr marL="742950" lvl="1" indent="-285750">
              <a:buFont typeface="Arial" panose="020B0604020202020204" pitchFamily="34" charset="0"/>
              <a:buChar char="•"/>
            </a:pPr>
            <a:r>
              <a:rPr lang="en-US" sz="2000" dirty="0">
                <a:hlinkClick r:id="rId6"/>
              </a:rPr>
              <a:t>Link</a:t>
            </a:r>
            <a:r>
              <a:rPr lang="en-US" sz="2000" dirty="0"/>
              <a:t> to a list of Bioconductor packages for working with single cell data</a:t>
            </a:r>
          </a:p>
          <a:p>
            <a:pPr marL="742950" lvl="1" indent="-285750">
              <a:buFont typeface="Arial" panose="020B0604020202020204" pitchFamily="34" charset="0"/>
              <a:buChar char="•"/>
            </a:pPr>
            <a:r>
              <a:rPr lang="en-US" sz="2000" dirty="0">
                <a:hlinkClick r:id="rId7"/>
              </a:rPr>
              <a:t>Link</a:t>
            </a:r>
            <a:r>
              <a:rPr lang="en-US" sz="2000" dirty="0"/>
              <a:t> to a list of Bioconductor workflows for working with single cell data</a:t>
            </a:r>
          </a:p>
          <a:p>
            <a:pPr marL="742950" lvl="1" indent="-285750">
              <a:buFont typeface="Arial" panose="020B0604020202020204" pitchFamily="34" charset="0"/>
              <a:buChar char="•"/>
            </a:pPr>
            <a:r>
              <a:rPr lang="en-US" sz="2000" dirty="0">
                <a:hlinkClick r:id="rId8"/>
              </a:rPr>
              <a:t>Link</a:t>
            </a:r>
            <a:r>
              <a:rPr lang="en-US" sz="2000" dirty="0"/>
              <a:t> to a list of Bioconductor single cell data packages</a:t>
            </a:r>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176137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043" y="274637"/>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bg2">
                    <a:lumMod val="50000"/>
                  </a:schemeClr>
                </a:solidFill>
                <a:latin typeface="+mj-lt"/>
                <a:cs typeface="Times New Roman" panose="02020603050405020304" pitchFamily="18" charset="0"/>
              </a:rPr>
              <a:t>Transcriptomics</a:t>
            </a:r>
          </a:p>
          <a:p>
            <a:r>
              <a:rPr lang="en-US" sz="2400" dirty="0">
                <a:solidFill>
                  <a:schemeClr val="bg2">
                    <a:lumMod val="50000"/>
                  </a:schemeClr>
                </a:solidFill>
                <a:latin typeface="+mj-lt"/>
                <a:cs typeface="Times New Roman" panose="02020603050405020304" pitchFamily="18" charset="0"/>
              </a:rPr>
              <a:t>Traditional RNA-</a:t>
            </a:r>
            <a:r>
              <a:rPr lang="en-US" sz="2400" dirty="0" err="1">
                <a:solidFill>
                  <a:schemeClr val="bg2">
                    <a:lumMod val="50000"/>
                  </a:schemeClr>
                </a:solidFill>
                <a:latin typeface="+mj-lt"/>
                <a:cs typeface="Times New Roman" panose="02020603050405020304" pitchFamily="18" charset="0"/>
              </a:rPr>
              <a:t>Seq</a:t>
            </a:r>
            <a:r>
              <a:rPr lang="en-US" sz="2400"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cs typeface="Times New Roman" panose="02020603050405020304" pitchFamily="18" charset="0"/>
              </a:rPr>
              <a:t>Sequencing &amp; experimental considerations</a:t>
            </a:r>
          </a:p>
          <a:p>
            <a:pPr lvl="1"/>
            <a:r>
              <a:rPr lang="en-US" sz="2000" dirty="0">
                <a:solidFill>
                  <a:schemeClr val="bg2">
                    <a:lumMod val="50000"/>
                  </a:schemeClr>
                </a:solidFill>
                <a:latin typeface="+mj-lt"/>
                <a:cs typeface="Times New Roman" panose="02020603050405020304" pitchFamily="18" charset="0"/>
              </a:rPr>
              <a:t>Gene counting</a:t>
            </a:r>
          </a:p>
          <a:p>
            <a:pPr lvl="1"/>
            <a:r>
              <a:rPr lang="en-US" sz="2000" dirty="0">
                <a:solidFill>
                  <a:schemeClr val="bg2">
                    <a:lumMod val="50000"/>
                  </a:schemeClr>
                </a:solidFill>
                <a:latin typeface="+mj-lt"/>
                <a:cs typeface="Times New Roman" panose="02020603050405020304" pitchFamily="18" charset="0"/>
              </a:rPr>
              <a:t>Statistics</a:t>
            </a:r>
          </a:p>
          <a:p>
            <a:r>
              <a:rPr lang="en-US" sz="2400" b="1" dirty="0">
                <a:solidFill>
                  <a:schemeClr val="bg2">
                    <a:lumMod val="50000"/>
                  </a:schemeClr>
                </a:solidFill>
                <a:latin typeface="+mj-lt"/>
                <a:cs typeface="Times New Roman" panose="02020603050405020304" pitchFamily="18" charset="0"/>
              </a:rPr>
              <a:t>Single Cell RNA-</a:t>
            </a:r>
            <a:r>
              <a:rPr lang="en-US" sz="2400" b="1" dirty="0" err="1">
                <a:solidFill>
                  <a:schemeClr val="bg2">
                    <a:lumMod val="50000"/>
                  </a:schemeClr>
                </a:solidFill>
                <a:latin typeface="+mj-lt"/>
                <a:cs typeface="Times New Roman" panose="02020603050405020304" pitchFamily="18" charset="0"/>
              </a:rPr>
              <a:t>Seq</a:t>
            </a:r>
            <a:r>
              <a:rPr lang="en-US" sz="2400" b="1" dirty="0">
                <a:solidFill>
                  <a:schemeClr val="bg2">
                    <a:lumMod val="50000"/>
                  </a:schemeClr>
                </a:solidFill>
                <a:latin typeface="+mj-lt"/>
                <a:cs typeface="Times New Roman" panose="02020603050405020304" pitchFamily="18" charset="0"/>
              </a:rPr>
              <a:t> Methods</a:t>
            </a:r>
          </a:p>
          <a:p>
            <a:pPr lvl="1"/>
            <a:r>
              <a:rPr lang="en-US" sz="2000" b="1" dirty="0">
                <a:solidFill>
                  <a:schemeClr val="bg2">
                    <a:lumMod val="50000"/>
                  </a:schemeClr>
                </a:solidFill>
                <a:latin typeface="+mj-lt"/>
                <a:cs typeface="Times New Roman" panose="02020603050405020304" pitchFamily="18" charset="0"/>
              </a:rPr>
              <a:t>Sequencing</a:t>
            </a:r>
          </a:p>
          <a:p>
            <a:pPr lvl="1"/>
            <a:r>
              <a:rPr lang="en-US" sz="2000" b="1" dirty="0">
                <a:solidFill>
                  <a:schemeClr val="bg2">
                    <a:lumMod val="50000"/>
                  </a:schemeClr>
                </a:solidFill>
                <a:latin typeface="+mj-lt"/>
                <a:cs typeface="Times New Roman" panose="02020603050405020304" pitchFamily="18" charset="0"/>
              </a:rPr>
              <a:t>UMI counting &amp; statistics</a:t>
            </a:r>
          </a:p>
          <a:p>
            <a:r>
              <a:rPr lang="en-US" sz="2400" b="1" dirty="0">
                <a:latin typeface="+mj-lt"/>
                <a:cs typeface="Times New Roman" panose="02020603050405020304" pitchFamily="18" charset="0"/>
              </a:rPr>
              <a:t>Where to find help</a:t>
            </a:r>
          </a:p>
        </p:txBody>
      </p:sp>
    </p:spTree>
    <p:extLst>
      <p:ext uri="{BB962C8B-B14F-4D97-AF65-F5344CB8AC3E}">
        <p14:creationId xmlns:p14="http://schemas.microsoft.com/office/powerpoint/2010/main" val="1511428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809" y="408540"/>
            <a:ext cx="8229600" cy="914400"/>
          </a:xfrm>
        </p:spPr>
        <p:txBody>
          <a:bodyPr wrap="square" numCol="1" anchorCtr="0" compatLnSpc="1">
            <a:prstTxWarp prst="textNoShape">
              <a:avLst/>
            </a:prstTxWarp>
            <a:normAutofit fontScale="90000"/>
          </a:bodyPr>
          <a:lstStyle/>
          <a:p>
            <a:r>
              <a:rPr lang="en-US" altLang="en-US" dirty="0">
                <a:latin typeface="Georgia" panose="02040502050405020303" pitchFamily="18" charset="0"/>
              </a:rPr>
              <a:t>How do I learn more about these steps?</a:t>
            </a:r>
          </a:p>
        </p:txBody>
      </p:sp>
      <p:sp>
        <p:nvSpPr>
          <p:cNvPr id="176130" name="Content Placeholder 2"/>
          <p:cNvSpPr>
            <a:spLocks noGrp="1"/>
          </p:cNvSpPr>
          <p:nvPr>
            <p:ph idx="4294967295"/>
          </p:nvPr>
        </p:nvSpPr>
        <p:spPr>
          <a:xfrm>
            <a:off x="357809" y="1681163"/>
            <a:ext cx="8229600" cy="3886200"/>
          </a:xfrm>
        </p:spPr>
        <p:txBody>
          <a:bodyPr/>
          <a:lstStyle/>
          <a:p>
            <a:pPr marL="457200" indent="-457200">
              <a:buFont typeface="Arial" panose="020B0604020202020204" pitchFamily="34" charset="0"/>
              <a:buChar char="•"/>
            </a:pPr>
            <a:r>
              <a:rPr lang="en-US" altLang="en-US" sz="2400" dirty="0">
                <a:solidFill>
                  <a:srgbClr val="000000"/>
                </a:solidFill>
                <a:latin typeface="Arial Narrow" panose="020B0606020202030204" pitchFamily="34" charset="0"/>
              </a:rPr>
              <a:t>Your lab will briefly go through some steps of a traditional RNA-Seq dataset: </a:t>
            </a:r>
            <a:r>
              <a:rPr lang="en-US" altLang="en-US" sz="2400" b="1" dirty="0">
                <a:solidFill>
                  <a:schemeClr val="tx2"/>
                </a:solidFill>
                <a:latin typeface="Arial Narrow" panose="020B0606020202030204" pitchFamily="34" charset="0"/>
              </a:rPr>
              <a:t>alignment, gene-counting, DGE analysis, and alignment visualization</a:t>
            </a:r>
          </a:p>
          <a:p>
            <a:pPr marL="457200" indent="-457200">
              <a:buFont typeface="Arial" panose="020B0604020202020204" pitchFamily="34" charset="0"/>
              <a:buChar char="•"/>
            </a:pPr>
            <a:r>
              <a:rPr lang="en-US" altLang="en-US" sz="2400" dirty="0">
                <a:solidFill>
                  <a:srgbClr val="000000"/>
                </a:solidFill>
                <a:latin typeface="Arial Narrow" panose="020B0606020202030204" pitchFamily="34" charset="0"/>
              </a:rPr>
              <a:t>We do offer a longer and very detailed workshop on these methods </a:t>
            </a:r>
          </a:p>
          <a:p>
            <a:pPr marL="914400" lvl="1" indent="-457200"/>
            <a:r>
              <a:rPr lang="en-US" altLang="en-US" sz="2000" u="sng" dirty="0">
                <a:solidFill>
                  <a:srgbClr val="000000"/>
                </a:solidFill>
                <a:latin typeface="Arial Narrow" panose="020B0606020202030204" pitchFamily="34" charset="0"/>
              </a:rPr>
              <a:t>Spring semester</a:t>
            </a:r>
            <a:r>
              <a:rPr lang="en-US" altLang="en-US" sz="2000" dirty="0">
                <a:solidFill>
                  <a:srgbClr val="000000"/>
                </a:solidFill>
                <a:latin typeface="Arial Narrow" panose="020B0606020202030204" pitchFamily="34" charset="0"/>
              </a:rPr>
              <a:t>: Bulk RNA-Seq workshop</a:t>
            </a:r>
          </a:p>
          <a:p>
            <a:pPr marL="914400" lvl="1" indent="-457200"/>
            <a:r>
              <a:rPr lang="en-US" altLang="en-US" sz="2000" u="sng" dirty="0">
                <a:solidFill>
                  <a:srgbClr val="000000"/>
                </a:solidFill>
                <a:latin typeface="Arial Narrow" panose="020B0606020202030204" pitchFamily="34" charset="0"/>
              </a:rPr>
              <a:t>Fall semester</a:t>
            </a:r>
            <a:r>
              <a:rPr lang="en-US" altLang="en-US" sz="2000" dirty="0">
                <a:solidFill>
                  <a:srgbClr val="000000"/>
                </a:solidFill>
                <a:latin typeface="Arial Narrow" panose="020B0606020202030204" pitchFamily="34" charset="0"/>
              </a:rPr>
              <a:t>: 10X single cell RNA-Seq workshop</a:t>
            </a:r>
          </a:p>
          <a:p>
            <a:pPr marL="457200" indent="-457200">
              <a:buFont typeface="Arial" panose="020B0604020202020204" pitchFamily="34" charset="0"/>
              <a:buChar char="•"/>
            </a:pPr>
            <a:r>
              <a:rPr lang="en-US" altLang="en-US" sz="2400" dirty="0">
                <a:solidFill>
                  <a:srgbClr val="000000"/>
                </a:solidFill>
                <a:latin typeface="Arial Narrow" panose="020B0606020202030204" pitchFamily="34" charset="0"/>
              </a:rPr>
              <a:t>Check </a:t>
            </a:r>
            <a:r>
              <a:rPr lang="en-US" altLang="en-US" sz="2400" dirty="0">
                <a:solidFill>
                  <a:srgbClr val="000000"/>
                </a:solidFill>
                <a:latin typeface="Arial Narrow" panose="020B0606020202030204" pitchFamily="34" charset="0"/>
                <a:hlinkClick r:id="rId2"/>
              </a:rPr>
              <a:t>http://hpcbio.illinois.edu/hpcbio-workshops</a:t>
            </a:r>
            <a:r>
              <a:rPr lang="en-US" altLang="en-US" sz="2400" dirty="0">
                <a:solidFill>
                  <a:srgbClr val="000000"/>
                </a:solidFill>
                <a:latin typeface="Arial Narrow" panose="020B0606020202030204" pitchFamily="34" charset="0"/>
              </a:rPr>
              <a:t> at the beginning of the year for updates</a:t>
            </a:r>
          </a:p>
        </p:txBody>
      </p:sp>
    </p:spTree>
    <p:extLst>
      <p:ext uri="{BB962C8B-B14F-4D97-AF65-F5344CB8AC3E}">
        <p14:creationId xmlns:p14="http://schemas.microsoft.com/office/powerpoint/2010/main" val="2546531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69075" y="301006"/>
            <a:ext cx="8229600" cy="1143000"/>
          </a:xfrm>
        </p:spPr>
        <p:txBody>
          <a:bodyPr>
            <a:normAutofit fontScale="90000"/>
          </a:bodyPr>
          <a:lstStyle/>
          <a:p>
            <a:pPr algn="ctr" eaLnBrk="1" hangingPunct="1">
              <a:defRPr/>
            </a:pPr>
            <a:r>
              <a:rPr lang="en-US" dirty="0">
                <a:latin typeface="Georgia" panose="02040502050405020303" pitchFamily="18" charset="0"/>
                <a:ea typeface="ＭＳ Ｐゴシック" charset="0"/>
                <a:cs typeface="Arial"/>
              </a:rPr>
              <a:t>Documentation and Support</a:t>
            </a:r>
          </a:p>
        </p:txBody>
      </p:sp>
      <p:sp>
        <p:nvSpPr>
          <p:cNvPr id="5" name="TextBox 4"/>
          <p:cNvSpPr txBox="1"/>
          <p:nvPr/>
        </p:nvSpPr>
        <p:spPr>
          <a:xfrm>
            <a:off x="469075" y="1529731"/>
            <a:ext cx="8229600" cy="3059171"/>
          </a:xfrm>
          <a:prstGeom prst="rect">
            <a:avLst/>
          </a:prstGeom>
          <a:noFill/>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40000"/>
              </a:lnSpc>
            </a:pPr>
            <a:r>
              <a:rPr lang="en-US" altLang="en-US" sz="2000" b="1" dirty="0">
                <a:solidFill>
                  <a:srgbClr val="000000"/>
                </a:solidFill>
                <a:latin typeface="Arial" panose="020B0604020202020204" pitchFamily="34" charset="0"/>
                <a:cs typeface="Arial" panose="020B0604020202020204" pitchFamily="34" charset="0"/>
              </a:rPr>
              <a:t>Online resources for RNA-Seq analysis questions</a:t>
            </a:r>
          </a:p>
          <a:p>
            <a:pPr marL="285750" indent="-285750" eaLnBrk="1" hangingPunct="1">
              <a:lnSpc>
                <a:spcPct val="140000"/>
              </a:lnSpc>
              <a:buFont typeface="Arial" panose="020B0604020202020204" pitchFamily="34" charset="0"/>
              <a:buChar char="•"/>
            </a:pPr>
            <a:r>
              <a:rPr lang="en-US" altLang="en-US" sz="2000" dirty="0">
                <a:solidFill>
                  <a:srgbClr val="000000"/>
                </a:solidFill>
                <a:latin typeface="Arial" panose="020B0604020202020204" pitchFamily="34" charset="0"/>
                <a:cs typeface="Arial" panose="020B0604020202020204" pitchFamily="34" charset="0"/>
              </a:rPr>
              <a:t>Software manuals</a:t>
            </a:r>
          </a:p>
          <a:p>
            <a:pPr marL="1028700" lvl="1" eaLnBrk="1" hangingPunct="1">
              <a:lnSpc>
                <a:spcPct val="140000"/>
              </a:lnSpc>
              <a:buFont typeface="Arial" panose="020B0604020202020204" pitchFamily="34" charset="0"/>
              <a:buChar char="•"/>
            </a:pPr>
            <a:r>
              <a:rPr lang="en-US" altLang="en-US" sz="2000" dirty="0">
                <a:solidFill>
                  <a:srgbClr val="000000"/>
                </a:solidFill>
                <a:latin typeface="Arial" panose="020B0604020202020204" pitchFamily="34" charset="0"/>
                <a:cs typeface="Arial" panose="020B0604020202020204" pitchFamily="34" charset="0"/>
              </a:rPr>
              <a:t>Most tools also have a dedicated lists/forums and/or </a:t>
            </a:r>
            <a:r>
              <a:rPr lang="en-US" altLang="en-US" sz="2000" dirty="0" err="1">
                <a:solidFill>
                  <a:srgbClr val="000000"/>
                </a:solidFill>
                <a:latin typeface="Arial" panose="020B0604020202020204" pitchFamily="34" charset="0"/>
                <a:cs typeface="Arial" panose="020B0604020202020204" pitchFamily="34" charset="0"/>
              </a:rPr>
              <a:t>github</a:t>
            </a:r>
            <a:r>
              <a:rPr lang="en-US" altLang="en-US" sz="2000" dirty="0">
                <a:solidFill>
                  <a:srgbClr val="000000"/>
                </a:solidFill>
                <a:latin typeface="Arial" panose="020B0604020202020204" pitchFamily="34" charset="0"/>
                <a:cs typeface="Arial" panose="020B0604020202020204" pitchFamily="34" charset="0"/>
              </a:rPr>
              <a:t> pages</a:t>
            </a:r>
          </a:p>
          <a:p>
            <a:pPr marL="285750" indent="-285750" eaLnBrk="1" hangingPunct="1">
              <a:lnSpc>
                <a:spcPct val="140000"/>
              </a:lnSpc>
              <a:buFont typeface="Arial" panose="020B0604020202020204" pitchFamily="34" charset="0"/>
              <a:buChar char="•"/>
            </a:pPr>
            <a:r>
              <a:rPr lang="en-US" altLang="en-US" sz="2000" dirty="0" err="1">
                <a:solidFill>
                  <a:srgbClr val="000000"/>
                </a:solidFill>
                <a:latin typeface="Arial" panose="020B0604020202020204" pitchFamily="34" charset="0"/>
                <a:cs typeface="Arial" panose="020B0604020202020204" pitchFamily="34" charset="0"/>
              </a:rPr>
              <a:t>Biostar</a:t>
            </a:r>
            <a:r>
              <a:rPr lang="en-US" altLang="en-US" sz="2000" dirty="0">
                <a:solidFill>
                  <a:srgbClr val="000000"/>
                </a:solidFill>
                <a:latin typeface="Arial" panose="020B0604020202020204" pitchFamily="34" charset="0"/>
                <a:cs typeface="Arial" panose="020B0604020202020204" pitchFamily="34" charset="0"/>
              </a:rPr>
              <a:t> (Bioinformatics explained) - </a:t>
            </a:r>
            <a:r>
              <a:rPr lang="en-US" altLang="en-US" sz="2000" dirty="0">
                <a:solidFill>
                  <a:srgbClr val="000000"/>
                </a:solidFill>
                <a:latin typeface="Arial" panose="020B0604020202020204" pitchFamily="34" charset="0"/>
                <a:cs typeface="Arial" panose="020B0604020202020204" pitchFamily="34" charset="0"/>
                <a:hlinkClick r:id="rId3"/>
              </a:rPr>
              <a:t>http://www.biostars.org/ </a:t>
            </a:r>
            <a:endParaRPr lang="en-US" altLang="en-US" sz="2000" dirty="0">
              <a:solidFill>
                <a:srgbClr val="000000"/>
              </a:solidFill>
              <a:latin typeface="Arial" panose="020B0604020202020204" pitchFamily="34" charset="0"/>
              <a:cs typeface="Arial" panose="020B0604020202020204" pitchFamily="34" charset="0"/>
            </a:endParaRPr>
          </a:p>
          <a:p>
            <a:pPr marL="285750" indent="-285750" eaLnBrk="1" hangingPunct="1">
              <a:lnSpc>
                <a:spcPct val="140000"/>
              </a:lnSpc>
              <a:buFont typeface="Arial" panose="020B0604020202020204" pitchFamily="34" charset="0"/>
              <a:buChar char="•"/>
            </a:pPr>
            <a:r>
              <a:rPr lang="en-US" altLang="en-US" sz="2000" dirty="0" err="1">
                <a:solidFill>
                  <a:srgbClr val="000000"/>
                </a:solidFill>
                <a:latin typeface="Arial" panose="020B0604020202020204" pitchFamily="34" charset="0"/>
                <a:cs typeface="Arial" panose="020B0604020202020204" pitchFamily="34" charset="0"/>
              </a:rPr>
              <a:t>SEQanswers</a:t>
            </a:r>
            <a:r>
              <a:rPr lang="en-US" altLang="en-US" sz="2000" dirty="0">
                <a:solidFill>
                  <a:srgbClr val="000000"/>
                </a:solidFill>
                <a:latin typeface="Arial" panose="020B0604020202020204" pitchFamily="34" charset="0"/>
                <a:cs typeface="Arial" panose="020B0604020202020204" pitchFamily="34" charset="0"/>
              </a:rPr>
              <a:t> (the next generation sequencing community) - </a:t>
            </a:r>
            <a:r>
              <a:rPr lang="en-US" altLang="en-US" sz="2000" dirty="0">
                <a:solidFill>
                  <a:srgbClr val="000000"/>
                </a:solidFill>
                <a:latin typeface="Arial" panose="020B0604020202020204" pitchFamily="34" charset="0"/>
                <a:cs typeface="Arial" panose="020B0604020202020204" pitchFamily="34" charset="0"/>
                <a:hlinkClick r:id="rId4"/>
              </a:rPr>
              <a:t>http://seqanswers.com/</a:t>
            </a:r>
            <a:r>
              <a:rPr lang="en-US" altLang="en-US" sz="20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6890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69075" y="301006"/>
            <a:ext cx="8229600" cy="1143000"/>
          </a:xfrm>
        </p:spPr>
        <p:txBody>
          <a:bodyPr>
            <a:normAutofit fontScale="90000"/>
          </a:bodyPr>
          <a:lstStyle/>
          <a:p>
            <a:pPr algn="ctr" eaLnBrk="1" hangingPunct="1">
              <a:defRPr/>
            </a:pPr>
            <a:r>
              <a:rPr lang="en-US" dirty="0" err="1">
                <a:latin typeface="Georgia" panose="02040502050405020303" pitchFamily="18" charset="0"/>
                <a:ea typeface="ＭＳ Ｐゴシック" charset="0"/>
                <a:cs typeface="Arial"/>
              </a:rPr>
              <a:t>HPCBio</a:t>
            </a:r>
            <a:r>
              <a:rPr lang="en-US" dirty="0">
                <a:latin typeface="Georgia" panose="02040502050405020303" pitchFamily="18" charset="0"/>
                <a:ea typeface="ＭＳ Ｐゴシック" charset="0"/>
                <a:cs typeface="Arial"/>
              </a:rPr>
              <a:t> Bioinformatics Consulting</a:t>
            </a:r>
          </a:p>
        </p:txBody>
      </p:sp>
      <p:sp>
        <p:nvSpPr>
          <p:cNvPr id="192515" name="TextBox 5"/>
          <p:cNvSpPr txBox="1">
            <a:spLocks noChangeArrowheads="1"/>
          </p:cNvSpPr>
          <p:nvPr/>
        </p:nvSpPr>
        <p:spPr bwMode="auto">
          <a:xfrm>
            <a:off x="105261" y="3443468"/>
            <a:ext cx="6955296" cy="228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40000"/>
              </a:lnSpc>
            </a:pPr>
            <a:r>
              <a:rPr lang="en-US" altLang="en-US" b="1" dirty="0">
                <a:solidFill>
                  <a:srgbClr val="000000"/>
                </a:solidFill>
                <a:latin typeface="Arial" panose="020B0604020202020204" pitchFamily="34" charset="0"/>
              </a:rPr>
              <a:t>Contact us at:</a:t>
            </a:r>
          </a:p>
          <a:p>
            <a:pPr eaLnBrk="1" hangingPunct="1">
              <a:lnSpc>
                <a:spcPct val="140000"/>
              </a:lnSpc>
            </a:pPr>
            <a:r>
              <a:rPr lang="en-US" altLang="en-US" sz="2000" dirty="0">
                <a:solidFill>
                  <a:srgbClr val="000000"/>
                </a:solidFill>
                <a:latin typeface="Arial" panose="020B0604020202020204" pitchFamily="34" charset="0"/>
              </a:rPr>
              <a:t>Help desk - </a:t>
            </a:r>
            <a:r>
              <a:rPr lang="en-US" altLang="en-US" sz="2000" dirty="0">
                <a:solidFill>
                  <a:srgbClr val="000000"/>
                </a:solidFill>
                <a:latin typeface="Arial" panose="020B0604020202020204" pitchFamily="34" charset="0"/>
                <a:hlinkClick r:id="rId3"/>
              </a:rPr>
              <a:t>hpcbio@biotech.illinois.edu</a:t>
            </a:r>
            <a:endParaRPr lang="en-US" altLang="en-US" sz="2000" dirty="0">
              <a:solidFill>
                <a:srgbClr val="000000"/>
              </a:solidFill>
              <a:latin typeface="Arial" panose="020B0604020202020204" pitchFamily="34" charset="0"/>
            </a:endParaRPr>
          </a:p>
          <a:p>
            <a:pPr eaLnBrk="1" hangingPunct="1">
              <a:lnSpc>
                <a:spcPct val="140000"/>
              </a:lnSpc>
            </a:pPr>
            <a:r>
              <a:rPr lang="en-US" altLang="en-US" sz="2000" dirty="0">
                <a:solidFill>
                  <a:srgbClr val="000000"/>
                </a:solidFill>
                <a:latin typeface="Arial" panose="020B0604020202020204" pitchFamily="34" charset="0"/>
              </a:rPr>
              <a:t>Training questions - </a:t>
            </a:r>
            <a:r>
              <a:rPr lang="en-US" altLang="en-US" sz="2000" dirty="0">
                <a:solidFill>
                  <a:srgbClr val="000000"/>
                </a:solidFill>
                <a:latin typeface="Arial" panose="020B0604020202020204" pitchFamily="34" charset="0"/>
                <a:hlinkClick r:id="rId4"/>
              </a:rPr>
              <a:t>hpcbio-training@biotech.illinois.edu</a:t>
            </a:r>
            <a:r>
              <a:rPr lang="en-US" altLang="en-US" sz="2000" dirty="0">
                <a:solidFill>
                  <a:srgbClr val="000000"/>
                </a:solidFill>
                <a:latin typeface="Arial" panose="020B0604020202020204" pitchFamily="34" charset="0"/>
              </a:rPr>
              <a:t> </a:t>
            </a:r>
          </a:p>
          <a:p>
            <a:pPr eaLnBrk="1" hangingPunct="1">
              <a:lnSpc>
                <a:spcPct val="140000"/>
              </a:lnSpc>
            </a:pPr>
            <a:r>
              <a:rPr lang="en-US" altLang="en-US" sz="2000" dirty="0" err="1">
                <a:solidFill>
                  <a:srgbClr val="000000"/>
                </a:solidFill>
                <a:latin typeface="Arial" panose="020B0604020202020204" pitchFamily="34" charset="0"/>
              </a:rPr>
              <a:t>HPCBio</a:t>
            </a:r>
            <a:r>
              <a:rPr lang="en-US" altLang="en-US" sz="2000" dirty="0">
                <a:solidFill>
                  <a:srgbClr val="000000"/>
                </a:solidFill>
                <a:latin typeface="Arial" panose="020B0604020202020204" pitchFamily="34" charset="0"/>
              </a:rPr>
              <a:t> website - </a:t>
            </a:r>
            <a:r>
              <a:rPr lang="en-US" altLang="en-US" sz="2000" dirty="0">
                <a:solidFill>
                  <a:srgbClr val="000000"/>
                </a:solidFill>
                <a:latin typeface="Arial" panose="020B0604020202020204" pitchFamily="34" charset="0"/>
                <a:hlinkClick r:id="rId5"/>
              </a:rPr>
              <a:t>http://hpcbio.illinois.edu/</a:t>
            </a:r>
            <a:endParaRPr lang="en-US" altLang="en-US" sz="2000" dirty="0">
              <a:solidFill>
                <a:srgbClr val="000000"/>
              </a:solidFill>
              <a:latin typeface="Arial" panose="020B0604020202020204" pitchFamily="34" charset="0"/>
            </a:endParaRPr>
          </a:p>
          <a:p>
            <a:pPr eaLnBrk="1" hangingPunct="1">
              <a:lnSpc>
                <a:spcPct val="140000"/>
              </a:lnSpc>
            </a:pPr>
            <a:r>
              <a:rPr lang="en-US" altLang="en-US" sz="2000" dirty="0">
                <a:solidFill>
                  <a:srgbClr val="000000"/>
                </a:solidFill>
                <a:latin typeface="Arial" panose="020B0604020202020204" pitchFamily="34" charset="0"/>
              </a:rPr>
              <a:t>My email - </a:t>
            </a:r>
            <a:r>
              <a:rPr lang="en-US" altLang="en-US" sz="2000" dirty="0">
                <a:solidFill>
                  <a:srgbClr val="000000"/>
                </a:solidFill>
                <a:latin typeface="Arial" panose="020B0604020202020204" pitchFamily="34" charset="0"/>
                <a:hlinkClick r:id="rId6"/>
              </a:rPr>
              <a:t>jholmes5@illinois.edu</a:t>
            </a:r>
            <a:endParaRPr lang="en-US" altLang="en-US" sz="2000" dirty="0">
              <a:solidFill>
                <a:srgbClr val="000000"/>
              </a:solidFill>
              <a:latin typeface="Arial" panose="020B0604020202020204" pitchFamily="34" charset="0"/>
            </a:endParaRPr>
          </a:p>
        </p:txBody>
      </p:sp>
      <p:pic>
        <p:nvPicPr>
          <p:cNvPr id="7" name="Picture 6" descr="A person wearing glasses and a blue shirt&#10;&#10;Description automatically generated with low confidence">
            <a:extLst>
              <a:ext uri="{FF2B5EF4-FFF2-40B4-BE49-F238E27FC236}">
                <a16:creationId xmlns:a16="http://schemas.microsoft.com/office/drawing/2014/main" id="{73517C82-D24F-CE09-D4A6-55FE80186EA8}"/>
              </a:ext>
            </a:extLst>
          </p:cNvPr>
          <p:cNvPicPr>
            <a:picLocks noChangeAspect="1"/>
          </p:cNvPicPr>
          <p:nvPr/>
        </p:nvPicPr>
        <p:blipFill rotWithShape="1">
          <a:blip r:embed="rId7"/>
          <a:srcRect r="7912"/>
          <a:stretch/>
        </p:blipFill>
        <p:spPr>
          <a:xfrm>
            <a:off x="105261" y="1549933"/>
            <a:ext cx="1356615" cy="1751536"/>
          </a:xfrm>
          <a:prstGeom prst="rect">
            <a:avLst/>
          </a:prstGeom>
        </p:spPr>
      </p:pic>
      <p:pic>
        <p:nvPicPr>
          <p:cNvPr id="8" name="Picture 7">
            <a:extLst>
              <a:ext uri="{FF2B5EF4-FFF2-40B4-BE49-F238E27FC236}">
                <a16:creationId xmlns:a16="http://schemas.microsoft.com/office/drawing/2014/main" id="{1EC4B401-FE4C-438C-9C15-43FBC49AB678}"/>
              </a:ext>
            </a:extLst>
          </p:cNvPr>
          <p:cNvPicPr>
            <a:picLocks noChangeAspect="1"/>
          </p:cNvPicPr>
          <p:nvPr/>
        </p:nvPicPr>
        <p:blipFill rotWithShape="1">
          <a:blip r:embed="rId8"/>
          <a:srcRect l="6331" r="7411"/>
          <a:stretch/>
        </p:blipFill>
        <p:spPr>
          <a:xfrm>
            <a:off x="1550469" y="1549933"/>
            <a:ext cx="1356615" cy="1751536"/>
          </a:xfrm>
          <a:prstGeom prst="rect">
            <a:avLst/>
          </a:prstGeom>
        </p:spPr>
      </p:pic>
      <p:pic>
        <p:nvPicPr>
          <p:cNvPr id="9" name="Picture 8">
            <a:extLst>
              <a:ext uri="{FF2B5EF4-FFF2-40B4-BE49-F238E27FC236}">
                <a16:creationId xmlns:a16="http://schemas.microsoft.com/office/drawing/2014/main" id="{019AB428-D3ED-1C5B-298E-D1BDD0D51C1B}"/>
              </a:ext>
            </a:extLst>
          </p:cNvPr>
          <p:cNvPicPr>
            <a:picLocks noChangeAspect="1"/>
          </p:cNvPicPr>
          <p:nvPr/>
        </p:nvPicPr>
        <p:blipFill rotWithShape="1">
          <a:blip r:embed="rId9"/>
          <a:srcRect l="13741"/>
          <a:stretch/>
        </p:blipFill>
        <p:spPr>
          <a:xfrm>
            <a:off x="2998269" y="1549933"/>
            <a:ext cx="1356615" cy="1737532"/>
          </a:xfrm>
          <a:prstGeom prst="rect">
            <a:avLst/>
          </a:prstGeom>
        </p:spPr>
      </p:pic>
      <p:pic>
        <p:nvPicPr>
          <p:cNvPr id="10" name="Picture 9">
            <a:extLst>
              <a:ext uri="{FF2B5EF4-FFF2-40B4-BE49-F238E27FC236}">
                <a16:creationId xmlns:a16="http://schemas.microsoft.com/office/drawing/2014/main" id="{4DFD1D71-20A6-360D-A1E1-3798D2A6B900}"/>
              </a:ext>
            </a:extLst>
          </p:cNvPr>
          <p:cNvPicPr>
            <a:picLocks noChangeAspect="1"/>
          </p:cNvPicPr>
          <p:nvPr/>
        </p:nvPicPr>
        <p:blipFill rotWithShape="1">
          <a:blip r:embed="rId10"/>
          <a:srcRect l="10256"/>
          <a:stretch/>
        </p:blipFill>
        <p:spPr>
          <a:xfrm>
            <a:off x="4446069" y="1563936"/>
            <a:ext cx="1421363" cy="1723529"/>
          </a:xfrm>
          <a:prstGeom prst="rect">
            <a:avLst/>
          </a:prstGeom>
        </p:spPr>
      </p:pic>
      <p:pic>
        <p:nvPicPr>
          <p:cNvPr id="11" name="Picture 10">
            <a:extLst>
              <a:ext uri="{FF2B5EF4-FFF2-40B4-BE49-F238E27FC236}">
                <a16:creationId xmlns:a16="http://schemas.microsoft.com/office/drawing/2014/main" id="{823205E6-734C-4A7C-684C-8D4EB0F24BC5}"/>
              </a:ext>
            </a:extLst>
          </p:cNvPr>
          <p:cNvPicPr>
            <a:picLocks noChangeAspect="1"/>
          </p:cNvPicPr>
          <p:nvPr/>
        </p:nvPicPr>
        <p:blipFill rotWithShape="1">
          <a:blip r:embed="rId11"/>
          <a:srcRect l="10195" r="5341"/>
          <a:stretch/>
        </p:blipFill>
        <p:spPr>
          <a:xfrm>
            <a:off x="5970166" y="1563936"/>
            <a:ext cx="1334924" cy="1723529"/>
          </a:xfrm>
          <a:prstGeom prst="rect">
            <a:avLst/>
          </a:prstGeom>
        </p:spPr>
      </p:pic>
      <p:pic>
        <p:nvPicPr>
          <p:cNvPr id="12" name="Picture 11">
            <a:extLst>
              <a:ext uri="{FF2B5EF4-FFF2-40B4-BE49-F238E27FC236}">
                <a16:creationId xmlns:a16="http://schemas.microsoft.com/office/drawing/2014/main" id="{81C1DEA6-0767-92EF-2F40-605B1BEBC485}"/>
              </a:ext>
            </a:extLst>
          </p:cNvPr>
          <p:cNvPicPr>
            <a:picLocks noChangeAspect="1"/>
          </p:cNvPicPr>
          <p:nvPr/>
        </p:nvPicPr>
        <p:blipFill rotWithShape="1">
          <a:blip r:embed="rId12"/>
          <a:srcRect l="5516" r="5648"/>
          <a:stretch/>
        </p:blipFill>
        <p:spPr>
          <a:xfrm>
            <a:off x="7421369" y="1563936"/>
            <a:ext cx="1501104" cy="1723530"/>
          </a:xfrm>
          <a:prstGeom prst="rect">
            <a:avLst/>
          </a:prstGeom>
        </p:spPr>
      </p:pic>
      <p:pic>
        <p:nvPicPr>
          <p:cNvPr id="13" name="Picture 12">
            <a:extLst>
              <a:ext uri="{FF2B5EF4-FFF2-40B4-BE49-F238E27FC236}">
                <a16:creationId xmlns:a16="http://schemas.microsoft.com/office/drawing/2014/main" id="{D8E3C7AC-1F5F-93DE-1FF6-BE922542AEC7}"/>
              </a:ext>
            </a:extLst>
          </p:cNvPr>
          <p:cNvPicPr>
            <a:picLocks noChangeAspect="1"/>
          </p:cNvPicPr>
          <p:nvPr/>
        </p:nvPicPr>
        <p:blipFill>
          <a:blip r:embed="rId13"/>
          <a:stretch>
            <a:fillRect/>
          </a:stretch>
        </p:blipFill>
        <p:spPr>
          <a:xfrm>
            <a:off x="7361766" y="3429000"/>
            <a:ext cx="1560707" cy="1751536"/>
          </a:xfrm>
          <a:prstGeom prst="rect">
            <a:avLst/>
          </a:prstGeom>
        </p:spPr>
      </p:pic>
    </p:spTree>
    <p:extLst>
      <p:ext uri="{BB962C8B-B14F-4D97-AF65-F5344CB8AC3E}">
        <p14:creationId xmlns:p14="http://schemas.microsoft.com/office/powerpoint/2010/main" val="3589900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305800" cy="1143000"/>
          </a:xfrm>
          <a:prstGeom prst="rect">
            <a:avLst/>
          </a:prstGeom>
        </p:spPr>
        <p:txBody>
          <a:bodyPr/>
          <a:lstStyle/>
          <a:p>
            <a:pPr algn="l"/>
            <a:r>
              <a:rPr lang="en-US" sz="4800" b="1" dirty="0">
                <a:solidFill>
                  <a:srgbClr val="E84A27"/>
                </a:solidFill>
                <a:ea typeface="Georgia" charset="0"/>
                <a:cs typeface="Georgia" charset="0"/>
              </a:rPr>
              <a:t>Today’s Topics</a:t>
            </a:r>
          </a:p>
        </p:txBody>
      </p:sp>
      <p:sp>
        <p:nvSpPr>
          <p:cNvPr id="9" name="Content Placeholder 2">
            <a:extLst>
              <a:ext uri="{FF2B5EF4-FFF2-40B4-BE49-F238E27FC236}">
                <a16:creationId xmlns:a16="http://schemas.microsoft.com/office/drawing/2014/main" id="{F9F597DE-E4F8-EC4D-BD43-4312279FCCF2}"/>
              </a:ext>
            </a:extLst>
          </p:cNvPr>
          <p:cNvSpPr txBox="1">
            <a:spLocks/>
          </p:cNvSpPr>
          <p:nvPr/>
        </p:nvSpPr>
        <p:spPr>
          <a:xfrm>
            <a:off x="406074" y="1417637"/>
            <a:ext cx="8280726" cy="41993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chemeClr val="bg2">
                    <a:lumMod val="50000"/>
                  </a:schemeClr>
                </a:solidFill>
                <a:latin typeface="+mj-lt"/>
                <a:cs typeface="Times New Roman" panose="02020603050405020304" pitchFamily="18" charset="0"/>
              </a:rPr>
              <a:t>Transcriptomics</a:t>
            </a:r>
          </a:p>
          <a:p>
            <a:r>
              <a:rPr lang="en-US" sz="2800" b="1" dirty="0">
                <a:latin typeface="+mj-lt"/>
                <a:cs typeface="Times New Roman" panose="02020603050405020304" pitchFamily="18" charset="0"/>
              </a:rPr>
              <a:t>Traditional RNA-</a:t>
            </a:r>
            <a:r>
              <a:rPr lang="en-US" sz="2800" b="1" dirty="0" err="1">
                <a:latin typeface="+mj-lt"/>
                <a:cs typeface="Times New Roman" panose="02020603050405020304" pitchFamily="18" charset="0"/>
              </a:rPr>
              <a:t>Seq</a:t>
            </a:r>
            <a:r>
              <a:rPr lang="en-US" sz="2800" b="1" dirty="0">
                <a:latin typeface="+mj-lt"/>
                <a:cs typeface="Times New Roman" panose="02020603050405020304" pitchFamily="18" charset="0"/>
              </a:rPr>
              <a:t> Methods</a:t>
            </a:r>
          </a:p>
          <a:p>
            <a:pPr lvl="1"/>
            <a:r>
              <a:rPr lang="en-US" sz="2400" b="1" u="sng" dirty="0">
                <a:latin typeface="+mj-lt"/>
                <a:cs typeface="Times New Roman" panose="02020603050405020304" pitchFamily="18" charset="0"/>
              </a:rPr>
              <a:t>Sequencing &amp; experimental considerations</a:t>
            </a:r>
          </a:p>
          <a:p>
            <a:pPr lvl="1"/>
            <a:r>
              <a:rPr lang="en-US" sz="2400" dirty="0">
                <a:latin typeface="+mj-lt"/>
                <a:cs typeface="Times New Roman" panose="02020603050405020304" pitchFamily="18" charset="0"/>
              </a:rPr>
              <a:t>Gene counting</a:t>
            </a:r>
          </a:p>
          <a:p>
            <a:pPr lvl="1"/>
            <a:r>
              <a:rPr lang="en-US" sz="2400" dirty="0">
                <a:latin typeface="+mj-lt"/>
                <a:cs typeface="Times New Roman" panose="02020603050405020304" pitchFamily="18" charset="0"/>
              </a:rPr>
              <a:t>Statistics</a:t>
            </a:r>
          </a:p>
          <a:p>
            <a:r>
              <a:rPr lang="en-US" sz="2400" b="1" dirty="0">
                <a:solidFill>
                  <a:schemeClr val="bg2">
                    <a:lumMod val="50000"/>
                  </a:schemeClr>
                </a:solidFill>
                <a:latin typeface="+mj-lt"/>
                <a:cs typeface="Times New Roman" panose="02020603050405020304" pitchFamily="18" charset="0"/>
              </a:rPr>
              <a:t>Single Cell RNA-</a:t>
            </a:r>
            <a:r>
              <a:rPr lang="en-US" sz="2400" b="1" dirty="0" err="1">
                <a:solidFill>
                  <a:schemeClr val="bg2">
                    <a:lumMod val="50000"/>
                  </a:schemeClr>
                </a:solidFill>
                <a:latin typeface="+mj-lt"/>
                <a:cs typeface="Times New Roman" panose="02020603050405020304" pitchFamily="18" charset="0"/>
              </a:rPr>
              <a:t>Seq</a:t>
            </a:r>
            <a:r>
              <a:rPr lang="en-US" sz="2400" b="1" dirty="0">
                <a:solidFill>
                  <a:schemeClr val="bg2">
                    <a:lumMod val="50000"/>
                  </a:schemeClr>
                </a:solidFill>
                <a:latin typeface="+mj-lt"/>
                <a:cs typeface="Times New Roman" panose="02020603050405020304" pitchFamily="18" charset="0"/>
              </a:rPr>
              <a:t> Methods</a:t>
            </a:r>
          </a:p>
          <a:p>
            <a:pPr lvl="1"/>
            <a:r>
              <a:rPr lang="en-US" sz="2000" dirty="0">
                <a:solidFill>
                  <a:schemeClr val="bg2">
                    <a:lumMod val="50000"/>
                  </a:schemeClr>
                </a:solidFill>
                <a:latin typeface="+mj-lt"/>
                <a:cs typeface="Times New Roman" panose="02020603050405020304" pitchFamily="18" charset="0"/>
              </a:rPr>
              <a:t>Sequencing</a:t>
            </a:r>
          </a:p>
          <a:p>
            <a:pPr lvl="1"/>
            <a:r>
              <a:rPr lang="en-US" sz="2000" dirty="0">
                <a:solidFill>
                  <a:schemeClr val="bg2">
                    <a:lumMod val="50000"/>
                  </a:schemeClr>
                </a:solidFill>
                <a:latin typeface="+mj-lt"/>
                <a:cs typeface="Times New Roman" panose="02020603050405020304" pitchFamily="18" charset="0"/>
              </a:rPr>
              <a:t>UMI counting &amp; statistics</a:t>
            </a:r>
          </a:p>
          <a:p>
            <a:r>
              <a:rPr lang="en-US" sz="2400" b="1" dirty="0">
                <a:solidFill>
                  <a:schemeClr val="bg2">
                    <a:lumMod val="50000"/>
                  </a:schemeClr>
                </a:solidFill>
                <a:latin typeface="+mj-lt"/>
                <a:cs typeface="Times New Roman" panose="02020603050405020304" pitchFamily="18" charset="0"/>
              </a:rPr>
              <a:t>Where to find help</a:t>
            </a:r>
          </a:p>
        </p:txBody>
      </p:sp>
    </p:spTree>
    <p:extLst>
      <p:ext uri="{BB962C8B-B14F-4D97-AF65-F5344CB8AC3E}">
        <p14:creationId xmlns:p14="http://schemas.microsoft.com/office/powerpoint/2010/main" val="3450008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69075" y="301006"/>
            <a:ext cx="8229600" cy="1143000"/>
          </a:xfrm>
        </p:spPr>
        <p:txBody>
          <a:bodyPr>
            <a:normAutofit fontScale="90000"/>
          </a:bodyPr>
          <a:lstStyle/>
          <a:p>
            <a:pPr algn="ctr" eaLnBrk="1" hangingPunct="1">
              <a:defRPr/>
            </a:pPr>
            <a:r>
              <a:rPr lang="en-US" dirty="0">
                <a:latin typeface="Georgia" panose="02040502050405020303" pitchFamily="18" charset="0"/>
                <a:ea typeface="ＭＳ Ｐゴシック" charset="0"/>
                <a:cs typeface="Arial"/>
              </a:rPr>
              <a:t>CNRG (Computer Network Resource Group)</a:t>
            </a:r>
          </a:p>
        </p:txBody>
      </p:sp>
      <p:sp>
        <p:nvSpPr>
          <p:cNvPr id="192515" name="TextBox 5"/>
          <p:cNvSpPr txBox="1">
            <a:spLocks noChangeArrowheads="1"/>
          </p:cNvSpPr>
          <p:nvPr/>
        </p:nvSpPr>
        <p:spPr bwMode="auto">
          <a:xfrm>
            <a:off x="2228427" y="3429000"/>
            <a:ext cx="8229600" cy="142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40000"/>
              </a:lnSpc>
            </a:pPr>
            <a:r>
              <a:rPr lang="en-US" altLang="en-US" b="1" dirty="0">
                <a:solidFill>
                  <a:srgbClr val="000000"/>
                </a:solidFill>
                <a:latin typeface="Arial" panose="020B0604020202020204" pitchFamily="34" charset="0"/>
              </a:rPr>
              <a:t>Contact CNRG at:</a:t>
            </a:r>
          </a:p>
          <a:p>
            <a:pPr eaLnBrk="1" hangingPunct="1">
              <a:lnSpc>
                <a:spcPct val="140000"/>
              </a:lnSpc>
            </a:pPr>
            <a:r>
              <a:rPr lang="en-US" altLang="en-US" sz="2000" dirty="0">
                <a:solidFill>
                  <a:srgbClr val="000000"/>
                </a:solidFill>
                <a:latin typeface="Arial" panose="020B0604020202020204" pitchFamily="34" charset="0"/>
              </a:rPr>
              <a:t>Help desk - </a:t>
            </a:r>
            <a:r>
              <a:rPr lang="en-US" altLang="en-US" sz="2000" dirty="0">
                <a:solidFill>
                  <a:srgbClr val="000000"/>
                </a:solidFill>
                <a:latin typeface="Arial" panose="020B0604020202020204" pitchFamily="34" charset="0"/>
                <a:hlinkClick r:id="rId3"/>
              </a:rPr>
              <a:t>help@igb.illinois.edu</a:t>
            </a:r>
            <a:endParaRPr lang="en-US" altLang="en-US" sz="2000" dirty="0">
              <a:solidFill>
                <a:srgbClr val="000000"/>
              </a:solidFill>
              <a:latin typeface="Arial" panose="020B0604020202020204" pitchFamily="34" charset="0"/>
            </a:endParaRPr>
          </a:p>
          <a:p>
            <a:pPr eaLnBrk="1" hangingPunct="1">
              <a:lnSpc>
                <a:spcPct val="140000"/>
              </a:lnSpc>
            </a:pPr>
            <a:r>
              <a:rPr lang="en-US" altLang="en-US" sz="2000" dirty="0">
                <a:solidFill>
                  <a:srgbClr val="000000"/>
                </a:solidFill>
                <a:latin typeface="Arial" panose="020B0604020202020204" pitchFamily="34" charset="0"/>
              </a:rPr>
              <a:t>CNRG website - </a:t>
            </a:r>
            <a:r>
              <a:rPr lang="en-US" altLang="en-US" sz="2000" dirty="0">
                <a:solidFill>
                  <a:srgbClr val="000000"/>
                </a:solidFill>
                <a:latin typeface="Arial" panose="020B0604020202020204" pitchFamily="34" charset="0"/>
                <a:hlinkClick r:id="rId4"/>
              </a:rPr>
              <a:t>https://help.igb.illinois.edu/</a:t>
            </a:r>
            <a:r>
              <a:rPr lang="en-US" altLang="en-US" sz="2000" dirty="0">
                <a:solidFill>
                  <a:srgbClr val="000000"/>
                </a:solidFill>
                <a:latin typeface="Arial" panose="020B0604020202020204" pitchFamily="34" charset="0"/>
              </a:rPr>
              <a:t> </a:t>
            </a:r>
          </a:p>
        </p:txBody>
      </p:sp>
      <p:sp>
        <p:nvSpPr>
          <p:cNvPr id="2" name="TextBox 1">
            <a:extLst>
              <a:ext uri="{FF2B5EF4-FFF2-40B4-BE49-F238E27FC236}">
                <a16:creationId xmlns:a16="http://schemas.microsoft.com/office/drawing/2014/main" id="{4B6DF060-1E12-0FCC-B21D-62ECAC5F398E}"/>
              </a:ext>
            </a:extLst>
          </p:cNvPr>
          <p:cNvSpPr txBox="1"/>
          <p:nvPr/>
        </p:nvSpPr>
        <p:spPr>
          <a:xfrm>
            <a:off x="1875399" y="1947863"/>
            <a:ext cx="5671595"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Need help using </a:t>
            </a:r>
            <a:r>
              <a:rPr lang="en-US" sz="2400" dirty="0" err="1">
                <a:latin typeface="Arial" panose="020B0604020202020204" pitchFamily="34" charset="0"/>
                <a:cs typeface="Arial" panose="020B0604020202020204" pitchFamily="34" charset="0"/>
              </a:rPr>
              <a:t>Biocluster</a:t>
            </a:r>
            <a:r>
              <a:rPr lang="en-US" sz="2400" dirty="0">
                <a:latin typeface="Arial" panose="020B0604020202020204" pitchFamily="34" charset="0"/>
                <a:cs typeface="Arial" panose="020B0604020202020204" pitchFamily="34" charset="0"/>
              </a:rPr>
              <a:t> or need new software installed on it?</a:t>
            </a:r>
          </a:p>
        </p:txBody>
      </p:sp>
      <p:pic>
        <p:nvPicPr>
          <p:cNvPr id="5" name="Picture 4" descr="A group of people standing in front of a green statue&#10;&#10;Description automatically generated">
            <a:extLst>
              <a:ext uri="{FF2B5EF4-FFF2-40B4-BE49-F238E27FC236}">
                <a16:creationId xmlns:a16="http://schemas.microsoft.com/office/drawing/2014/main" id="{C16AF262-BDB5-36C9-361F-4203783455C3}"/>
              </a:ext>
            </a:extLst>
          </p:cNvPr>
          <p:cNvPicPr>
            <a:picLocks noChangeAspect="1"/>
          </p:cNvPicPr>
          <p:nvPr/>
        </p:nvPicPr>
        <p:blipFill rotWithShape="1">
          <a:blip r:embed="rId5"/>
          <a:srcRect l="34251" t="34260" r="48027" b="8518"/>
          <a:stretch/>
        </p:blipFill>
        <p:spPr>
          <a:xfrm>
            <a:off x="370689" y="1885800"/>
            <a:ext cx="1377388" cy="2964999"/>
          </a:xfrm>
          <a:prstGeom prst="rect">
            <a:avLst/>
          </a:prstGeom>
        </p:spPr>
      </p:pic>
    </p:spTree>
    <p:extLst>
      <p:ext uri="{BB962C8B-B14F-4D97-AF65-F5344CB8AC3E}">
        <p14:creationId xmlns:p14="http://schemas.microsoft.com/office/powerpoint/2010/main" val="31843092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2564" y="494094"/>
            <a:ext cx="7045037" cy="1143000"/>
          </a:xfrm>
          <a:prstGeom prst="rect">
            <a:avLst/>
          </a:prstGeom>
        </p:spPr>
        <p:txBody>
          <a:bodyPr/>
          <a:lstStyle/>
          <a:p>
            <a:r>
              <a:rPr lang="en-US" sz="4000" dirty="0">
                <a:solidFill>
                  <a:srgbClr val="13294B"/>
                </a:solidFill>
                <a:latin typeface="Calibri" charset="0"/>
                <a:ea typeface="Calibri" charset="0"/>
                <a:cs typeface="Calibri" charset="0"/>
              </a:rPr>
              <a:t>DNA Services Laboratory</a:t>
            </a:r>
            <a:br>
              <a:rPr lang="en-US" dirty="0">
                <a:solidFill>
                  <a:srgbClr val="13294B"/>
                </a:solidFill>
                <a:latin typeface="Calibri" charset="0"/>
                <a:ea typeface="Calibri" charset="0"/>
                <a:cs typeface="Calibri" charset="0"/>
              </a:rPr>
            </a:br>
            <a:endParaRPr lang="en-US" dirty="0"/>
          </a:p>
        </p:txBody>
      </p:sp>
      <p:sp>
        <p:nvSpPr>
          <p:cNvPr id="3" name="Content Placeholder 2"/>
          <p:cNvSpPr>
            <a:spLocks noGrp="1"/>
          </p:cNvSpPr>
          <p:nvPr>
            <p:ph idx="4294967295"/>
          </p:nvPr>
        </p:nvSpPr>
        <p:spPr>
          <a:xfrm>
            <a:off x="110835" y="1194954"/>
            <a:ext cx="7315201" cy="4366491"/>
          </a:xfrm>
          <a:prstGeom prst="rect">
            <a:avLst/>
          </a:prstGeom>
        </p:spPr>
        <p:txBody>
          <a:bodyPr/>
          <a:lstStyle/>
          <a:p>
            <a:pPr marL="0" indent="0">
              <a:buNone/>
            </a:pPr>
            <a:endParaRPr lang="en-US" sz="2400" dirty="0">
              <a:solidFill>
                <a:srgbClr val="13294B"/>
              </a:solidFill>
              <a:latin typeface="Calibri" charset="0"/>
              <a:ea typeface="Calibri" charset="0"/>
              <a:cs typeface="Calibri" charset="0"/>
            </a:endParaRPr>
          </a:p>
          <a:p>
            <a:pPr marL="0" indent="0">
              <a:buNone/>
            </a:pPr>
            <a:endParaRPr lang="en-US" sz="2400" dirty="0">
              <a:solidFill>
                <a:srgbClr val="13294B"/>
              </a:solidFill>
              <a:latin typeface="Calibri" charset="0"/>
              <a:ea typeface="Calibri" charset="0"/>
              <a:cs typeface="Calibri" charset="0"/>
            </a:endParaRPr>
          </a:p>
          <a:p>
            <a:pPr marL="0" indent="0">
              <a:buNone/>
            </a:pPr>
            <a:endParaRPr lang="en-US" sz="2400" dirty="0">
              <a:solidFill>
                <a:srgbClr val="13294B"/>
              </a:solidFill>
              <a:latin typeface="Calibri" charset="0"/>
              <a:ea typeface="Calibri" charset="0"/>
              <a:cs typeface="Calibri" charset="0"/>
            </a:endParaRPr>
          </a:p>
          <a:p>
            <a:pPr marL="0" indent="0">
              <a:buNone/>
            </a:pPr>
            <a:endParaRPr lang="en-US" sz="2400" dirty="0">
              <a:solidFill>
                <a:srgbClr val="13294B"/>
              </a:solidFill>
              <a:latin typeface="Calibri" charset="0"/>
              <a:ea typeface="Calibri" charset="0"/>
              <a:cs typeface="Calibri" charset="0"/>
            </a:endParaRPr>
          </a:p>
          <a:p>
            <a:pPr marL="0" indent="0">
              <a:buNone/>
            </a:pPr>
            <a:endParaRPr lang="en-US" sz="2400" dirty="0">
              <a:solidFill>
                <a:srgbClr val="13294B"/>
              </a:solidFill>
              <a:latin typeface="Calibri" charset="0"/>
              <a:ea typeface="Calibri" charset="0"/>
              <a:cs typeface="Calibri" charset="0"/>
            </a:endParaRPr>
          </a:p>
          <a:p>
            <a:pPr marL="0" indent="0">
              <a:buNone/>
            </a:pPr>
            <a:endParaRPr lang="en-US" sz="2400" dirty="0">
              <a:solidFill>
                <a:srgbClr val="13294B"/>
              </a:solidFill>
              <a:latin typeface="Calibri" charset="0"/>
              <a:ea typeface="Calibri" charset="0"/>
              <a:cs typeface="Calibri" charset="0"/>
            </a:endParaRPr>
          </a:p>
          <a:p>
            <a:pPr marL="457200" lvl="1" indent="0">
              <a:buNone/>
            </a:pPr>
            <a:endParaRPr lang="en-US" sz="2400" dirty="0">
              <a:solidFill>
                <a:srgbClr val="13294B"/>
              </a:solidFill>
              <a:latin typeface="Calibri" charset="0"/>
              <a:ea typeface="Calibri" charset="0"/>
              <a:cs typeface="Calibri" charset="0"/>
            </a:endParaRPr>
          </a:p>
          <a:p>
            <a:pPr marL="457200" lvl="1" indent="0">
              <a:buNone/>
            </a:pPr>
            <a:endParaRPr lang="en-US" sz="1800" dirty="0">
              <a:solidFill>
                <a:srgbClr val="13294B"/>
              </a:solidFill>
              <a:latin typeface="Calibri" charset="0"/>
              <a:ea typeface="Calibri" charset="0"/>
              <a:cs typeface="Calibri" charset="0"/>
            </a:endParaRPr>
          </a:p>
          <a:p>
            <a:pPr marL="457200" lvl="1" indent="0">
              <a:buNone/>
            </a:pPr>
            <a:r>
              <a:rPr lang="en-US" sz="2000" b="1" dirty="0">
                <a:solidFill>
                  <a:srgbClr val="13294B"/>
                </a:solidFill>
                <a:latin typeface="Calibri" charset="0"/>
                <a:ea typeface="Calibri" charset="0"/>
                <a:cs typeface="Calibri" charset="0"/>
              </a:rPr>
              <a:t>Director: Alvaro Hernandez        Associate Director: Chris Wright</a:t>
            </a:r>
          </a:p>
          <a:p>
            <a:pPr marL="457200" lvl="1" indent="0">
              <a:buNone/>
            </a:pPr>
            <a:r>
              <a:rPr lang="en-US" sz="2000" dirty="0" err="1">
                <a:solidFill>
                  <a:srgbClr val="13294B"/>
                </a:solidFill>
                <a:latin typeface="Calibri" charset="0"/>
                <a:ea typeface="Calibri" charset="0"/>
                <a:cs typeface="Calibri" charset="0"/>
              </a:rPr>
              <a:t>aghernan@Illinois.edu</a:t>
            </a:r>
            <a:r>
              <a:rPr lang="en-US" sz="2000" dirty="0">
                <a:solidFill>
                  <a:srgbClr val="13294B"/>
                </a:solidFill>
                <a:latin typeface="Calibri" charset="0"/>
                <a:ea typeface="Calibri" charset="0"/>
                <a:cs typeface="Calibri" charset="0"/>
              </a:rPr>
              <a:t>                                     </a:t>
            </a:r>
            <a:r>
              <a:rPr lang="en-US" sz="2000" dirty="0" err="1">
                <a:solidFill>
                  <a:srgbClr val="13294B"/>
                </a:solidFill>
                <a:latin typeface="Calibri" charset="0"/>
                <a:ea typeface="Calibri" charset="0"/>
                <a:cs typeface="Calibri" charset="0"/>
              </a:rPr>
              <a:t>clwright@Illinois.edu</a:t>
            </a:r>
            <a:endParaRPr lang="en-US" sz="2000" dirty="0">
              <a:solidFill>
                <a:srgbClr val="13294B"/>
              </a:solidFill>
              <a:latin typeface="Calibri" charset="0"/>
              <a:ea typeface="Calibri" charset="0"/>
              <a:cs typeface="Calibri" charset="0"/>
            </a:endParaRPr>
          </a:p>
          <a:p>
            <a:pPr marL="457200" lvl="1" indent="0">
              <a:buNone/>
            </a:pPr>
            <a:r>
              <a:rPr lang="en-US" sz="2000" dirty="0">
                <a:solidFill>
                  <a:srgbClr val="13294B"/>
                </a:solidFill>
                <a:latin typeface="Calibri" charset="0"/>
                <a:ea typeface="Calibri" charset="0"/>
                <a:cs typeface="Calibri" charset="0"/>
              </a:rPr>
              <a:t>329 ERML                                                                                334 ERML</a:t>
            </a:r>
          </a:p>
          <a:p>
            <a:pPr marL="457200" lvl="1" indent="0">
              <a:buNone/>
            </a:pPr>
            <a:r>
              <a:rPr lang="en-US" sz="2000" dirty="0">
                <a:solidFill>
                  <a:srgbClr val="13294B"/>
                </a:solidFill>
                <a:latin typeface="Calibri" charset="0"/>
                <a:ea typeface="Calibri" charset="0"/>
                <a:cs typeface="Calibri" charset="0"/>
              </a:rPr>
              <a:t>217-244-3480                                                                  217-333-4372        </a:t>
            </a:r>
          </a:p>
          <a:p>
            <a:pPr marL="457200" lvl="1" indent="0">
              <a:buNone/>
            </a:pPr>
            <a:endParaRPr lang="en-US" sz="1000" dirty="0">
              <a:solidFill>
                <a:schemeClr val="tx1">
                  <a:lumMod val="75000"/>
                  <a:lumOff val="25000"/>
                </a:schemeClr>
              </a:solidFill>
            </a:endParaRPr>
          </a:p>
          <a:p>
            <a:pPr marL="457200" lvl="1" indent="0" algn="ctr">
              <a:buNone/>
            </a:pPr>
            <a:r>
              <a:rPr lang="en-US" sz="2000" dirty="0">
                <a:solidFill>
                  <a:schemeClr val="tx1">
                    <a:lumMod val="75000"/>
                    <a:lumOff val="25000"/>
                  </a:schemeClr>
                </a:solidFill>
              </a:rPr>
              <a:t>  </a:t>
            </a:r>
            <a:r>
              <a:rPr lang="en-US" sz="2000" dirty="0" err="1">
                <a:solidFill>
                  <a:schemeClr val="tx1">
                    <a:lumMod val="75000"/>
                    <a:lumOff val="25000"/>
                  </a:schemeClr>
                </a:solidFill>
                <a:latin typeface="+mj-lt"/>
              </a:rPr>
              <a:t>www.biotech.Illinois.edu</a:t>
            </a:r>
            <a:r>
              <a:rPr lang="en-US" sz="2000" dirty="0">
                <a:solidFill>
                  <a:schemeClr val="tx1">
                    <a:lumMod val="75000"/>
                    <a:lumOff val="25000"/>
                  </a:schemeClr>
                </a:solidFill>
                <a:latin typeface="+mj-lt"/>
              </a:rPr>
              <a:t>/</a:t>
            </a:r>
            <a:r>
              <a:rPr lang="en-US" sz="2000" dirty="0" err="1">
                <a:solidFill>
                  <a:schemeClr val="tx1">
                    <a:lumMod val="75000"/>
                    <a:lumOff val="25000"/>
                  </a:schemeClr>
                </a:solidFill>
                <a:latin typeface="+mj-lt"/>
              </a:rPr>
              <a:t>htdna</a:t>
            </a:r>
            <a:endParaRPr lang="en-US" dirty="0">
              <a:solidFill>
                <a:schemeClr val="tx1">
                  <a:lumMod val="75000"/>
                  <a:lumOff val="25000"/>
                </a:schemeClr>
              </a:solidFill>
              <a:latin typeface="+mj-lt"/>
            </a:endParaRPr>
          </a:p>
        </p:txBody>
      </p:sp>
      <p:pic>
        <p:nvPicPr>
          <p:cNvPr id="4" name="Picture 3">
            <a:extLst>
              <a:ext uri="{FF2B5EF4-FFF2-40B4-BE49-F238E27FC236}">
                <a16:creationId xmlns:a16="http://schemas.microsoft.com/office/drawing/2014/main" id="{3C9D1D4B-231B-C44D-8965-26FC792D51B2}"/>
              </a:ext>
            </a:extLst>
          </p:cNvPr>
          <p:cNvPicPr>
            <a:picLocks noChangeAspect="1"/>
          </p:cNvPicPr>
          <p:nvPr/>
        </p:nvPicPr>
        <p:blipFill>
          <a:blip r:embed="rId3"/>
          <a:stretch>
            <a:fillRect/>
          </a:stretch>
        </p:blipFill>
        <p:spPr>
          <a:xfrm>
            <a:off x="1094952" y="1610590"/>
            <a:ext cx="5700262" cy="2939857"/>
          </a:xfrm>
          <a:prstGeom prst="rect">
            <a:avLst/>
          </a:prstGeom>
        </p:spPr>
      </p:pic>
    </p:spTree>
    <p:extLst>
      <p:ext uri="{BB962C8B-B14F-4D97-AF65-F5344CB8AC3E}">
        <p14:creationId xmlns:p14="http://schemas.microsoft.com/office/powerpoint/2010/main" val="1843500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305800" cy="1143000"/>
          </a:xfrm>
          <a:prstGeom prst="rect">
            <a:avLst/>
          </a:prstGeom>
        </p:spPr>
        <p:txBody>
          <a:bodyPr/>
          <a:lstStyle/>
          <a:p>
            <a:pPr algn="l"/>
            <a:r>
              <a:rPr lang="en-US" sz="4800" b="1" dirty="0">
                <a:solidFill>
                  <a:srgbClr val="E84A27"/>
                </a:solidFill>
                <a:ea typeface="Georgia" charset="0"/>
                <a:cs typeface="Georgia" charset="0"/>
              </a:rPr>
              <a:t>New </a:t>
            </a:r>
            <a:r>
              <a:rPr lang="en-US" sz="4800" b="1" dirty="0" err="1">
                <a:solidFill>
                  <a:srgbClr val="E84A27"/>
                </a:solidFill>
                <a:ea typeface="Georgia" charset="0"/>
                <a:cs typeface="Georgia" charset="0"/>
              </a:rPr>
              <a:t>CMtO</a:t>
            </a:r>
            <a:r>
              <a:rPr lang="en-US" sz="4800" b="1" dirty="0">
                <a:solidFill>
                  <a:srgbClr val="E84A27"/>
                </a:solidFill>
                <a:ea typeface="Georgia" charset="0"/>
                <a:cs typeface="Georgia" charset="0"/>
              </a:rPr>
              <a:t> Core lab in CBC:</a:t>
            </a:r>
          </a:p>
        </p:txBody>
      </p:sp>
      <p:pic>
        <p:nvPicPr>
          <p:cNvPr id="4" name="Picture 3">
            <a:extLst>
              <a:ext uri="{FF2B5EF4-FFF2-40B4-BE49-F238E27FC236}">
                <a16:creationId xmlns:a16="http://schemas.microsoft.com/office/drawing/2014/main" id="{259B2A88-1F03-1A4A-BFB4-E6E74DE8D40C}"/>
              </a:ext>
            </a:extLst>
          </p:cNvPr>
          <p:cNvPicPr>
            <a:picLocks noChangeAspect="1"/>
          </p:cNvPicPr>
          <p:nvPr/>
        </p:nvPicPr>
        <p:blipFill>
          <a:blip r:embed="rId3"/>
          <a:stretch>
            <a:fillRect/>
          </a:stretch>
        </p:blipFill>
        <p:spPr>
          <a:xfrm>
            <a:off x="5676279" y="5946054"/>
            <a:ext cx="3467721" cy="958850"/>
          </a:xfrm>
          <a:prstGeom prst="rect">
            <a:avLst/>
          </a:prstGeom>
        </p:spPr>
      </p:pic>
      <p:sp>
        <p:nvSpPr>
          <p:cNvPr id="13" name="Content Placeholder 2">
            <a:extLst>
              <a:ext uri="{FF2B5EF4-FFF2-40B4-BE49-F238E27FC236}">
                <a16:creationId xmlns:a16="http://schemas.microsoft.com/office/drawing/2014/main" id="{9C016502-74AB-194F-BBAD-926D336819AD}"/>
              </a:ext>
            </a:extLst>
          </p:cNvPr>
          <p:cNvSpPr txBox="1">
            <a:spLocks/>
          </p:cNvSpPr>
          <p:nvPr/>
        </p:nvSpPr>
        <p:spPr>
          <a:xfrm>
            <a:off x="406074" y="988215"/>
            <a:ext cx="8280726" cy="35996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mj-lt"/>
                <a:cs typeface="Times New Roman" panose="02020603050405020304" pitchFamily="18" charset="0"/>
              </a:rPr>
              <a:t>Cytometry and Microscopy to Omics (</a:t>
            </a:r>
            <a:r>
              <a:rPr lang="en-US" sz="2800" dirty="0" err="1">
                <a:latin typeface="+mj-lt"/>
                <a:cs typeface="Times New Roman" panose="02020603050405020304" pitchFamily="18" charset="0"/>
              </a:rPr>
              <a:t>CMtO</a:t>
            </a:r>
            <a:r>
              <a:rPr lang="en-US" sz="2800" dirty="0">
                <a:latin typeface="+mj-lt"/>
                <a:cs typeface="Times New Roman" panose="02020603050405020304" pitchFamily="18" charset="0"/>
              </a:rPr>
              <a:t>)</a:t>
            </a:r>
          </a:p>
          <a:p>
            <a:pPr lvl="1"/>
            <a:r>
              <a:rPr lang="en-US" sz="2000" dirty="0">
                <a:latin typeface="+mj-lt"/>
                <a:ea typeface="Calibri" charset="0"/>
                <a:cs typeface="Calibri" charset="0"/>
              </a:rPr>
              <a:t>Led by </a:t>
            </a:r>
            <a:r>
              <a:rPr lang="en-US" sz="2000" b="1" dirty="0" err="1">
                <a:latin typeface="+mj-lt"/>
              </a:rPr>
              <a:t>Mayandi</a:t>
            </a:r>
            <a:r>
              <a:rPr lang="en-US" sz="2000" b="1" dirty="0">
                <a:latin typeface="+mj-lt"/>
              </a:rPr>
              <a:t> Sivaguru (Shiv), PhD., with specialist Kate </a:t>
            </a:r>
            <a:r>
              <a:rPr lang="en-US" sz="2000" b="1" dirty="0" err="1">
                <a:latin typeface="+mj-lt"/>
              </a:rPr>
              <a:t>Jaansen</a:t>
            </a:r>
            <a:r>
              <a:rPr lang="en-US" sz="2000" b="1" dirty="0">
                <a:latin typeface="+mj-lt"/>
              </a:rPr>
              <a:t>*</a:t>
            </a:r>
          </a:p>
          <a:p>
            <a:pPr lvl="1"/>
            <a:r>
              <a:rPr lang="en-US" sz="2000" dirty="0">
                <a:latin typeface="+mj-lt"/>
                <a:ea typeface="Calibri" charset="0"/>
                <a:cs typeface="Calibri" charset="0"/>
              </a:rPr>
              <a:t>Your existing CBC Flow Cytometry Core, plus:</a:t>
            </a:r>
          </a:p>
          <a:p>
            <a:pPr lvl="2"/>
            <a:r>
              <a:rPr lang="en-US" sz="2000" dirty="0">
                <a:latin typeface="+mj-lt"/>
                <a:ea typeface="Calibri" charset="0"/>
                <a:cs typeface="Calibri" charset="0"/>
              </a:rPr>
              <a:t>Assist with single cell / nuclei test counts (</a:t>
            </a:r>
            <a:r>
              <a:rPr lang="en-US" sz="2000" dirty="0" err="1">
                <a:latin typeface="+mj-lt"/>
                <a:ea typeface="Calibri" charset="0"/>
                <a:cs typeface="Calibri" charset="0"/>
              </a:rPr>
              <a:t>BigFoot</a:t>
            </a:r>
            <a:r>
              <a:rPr lang="en-US" sz="2000" dirty="0">
                <a:latin typeface="+mj-lt"/>
                <a:ea typeface="Calibri" charset="0"/>
                <a:cs typeface="Calibri" charset="0"/>
              </a:rPr>
              <a:t> cell sorter; K2)</a:t>
            </a:r>
          </a:p>
          <a:p>
            <a:pPr lvl="2"/>
            <a:r>
              <a:rPr lang="en-US" sz="2000" dirty="0">
                <a:latin typeface="+mj-lt"/>
                <a:ea typeface="Calibri" charset="0"/>
                <a:cs typeface="Calibri" charset="0"/>
              </a:rPr>
              <a:t>New BSL2 Cryostat and microtome for Visium workflow</a:t>
            </a:r>
          </a:p>
          <a:p>
            <a:pPr lvl="2"/>
            <a:r>
              <a:rPr lang="en-US" sz="2000" dirty="0">
                <a:latin typeface="+mj-lt"/>
                <a:ea typeface="Calibri" charset="0"/>
                <a:cs typeface="Calibri" charset="0"/>
              </a:rPr>
              <a:t>Custom configured Zeiss LSM980 microscopy system</a:t>
            </a:r>
          </a:p>
        </p:txBody>
      </p:sp>
      <p:pic>
        <p:nvPicPr>
          <p:cNvPr id="5" name="Picture 4">
            <a:extLst>
              <a:ext uri="{FF2B5EF4-FFF2-40B4-BE49-F238E27FC236}">
                <a16:creationId xmlns:a16="http://schemas.microsoft.com/office/drawing/2014/main" id="{F63C636C-6CD8-E249-B8F4-21AAA9A6E7C3}"/>
              </a:ext>
            </a:extLst>
          </p:cNvPr>
          <p:cNvPicPr>
            <a:picLocks noChangeAspect="1"/>
          </p:cNvPicPr>
          <p:nvPr/>
        </p:nvPicPr>
        <p:blipFill>
          <a:blip r:embed="rId4"/>
          <a:stretch>
            <a:fillRect/>
          </a:stretch>
        </p:blipFill>
        <p:spPr>
          <a:xfrm>
            <a:off x="5707704" y="3493482"/>
            <a:ext cx="1689049" cy="2037284"/>
          </a:xfrm>
          <a:prstGeom prst="rect">
            <a:avLst/>
          </a:prstGeom>
        </p:spPr>
      </p:pic>
      <p:sp>
        <p:nvSpPr>
          <p:cNvPr id="10" name="Rounded Rectangle 9">
            <a:extLst>
              <a:ext uri="{FF2B5EF4-FFF2-40B4-BE49-F238E27FC236}">
                <a16:creationId xmlns:a16="http://schemas.microsoft.com/office/drawing/2014/main" id="{A89548E1-9D7D-CF43-BAFB-D2FAABC3C1D7}"/>
              </a:ext>
            </a:extLst>
          </p:cNvPr>
          <p:cNvSpPr/>
          <p:nvPr/>
        </p:nvSpPr>
        <p:spPr>
          <a:xfrm>
            <a:off x="280745" y="3640217"/>
            <a:ext cx="5176301" cy="1651542"/>
          </a:xfrm>
          <a:prstGeom prst="roundRect">
            <a:avLst>
              <a:gd name="adj" fmla="val 10000"/>
            </a:avLst>
          </a:prstGeom>
          <a:solidFill>
            <a:srgbClr val="0432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2400" dirty="0"/>
              <a:t>Enables end-to-end CBC support, </a:t>
            </a:r>
            <a:r>
              <a:rPr lang="en-US" sz="2400" dirty="0">
                <a:solidFill>
                  <a:srgbClr val="FFFF00"/>
                </a:solidFill>
              </a:rPr>
              <a:t>from </a:t>
            </a:r>
            <a:r>
              <a:rPr lang="en-US" sz="2400" dirty="0" err="1">
                <a:solidFill>
                  <a:srgbClr val="FFFF00"/>
                </a:solidFill>
              </a:rPr>
              <a:t>CMtO</a:t>
            </a:r>
            <a:r>
              <a:rPr lang="en-US" sz="2400" dirty="0">
                <a:solidFill>
                  <a:srgbClr val="FFFF00"/>
                </a:solidFill>
              </a:rPr>
              <a:t> to DNA Services </a:t>
            </a:r>
          </a:p>
          <a:p>
            <a:pPr algn="ctr"/>
            <a:r>
              <a:rPr lang="en-US" sz="2400" dirty="0">
                <a:solidFill>
                  <a:srgbClr val="FFFF00"/>
                </a:solidFill>
              </a:rPr>
              <a:t>to </a:t>
            </a:r>
            <a:r>
              <a:rPr lang="en-US" sz="2400" dirty="0" err="1">
                <a:solidFill>
                  <a:srgbClr val="FFFF00"/>
                </a:solidFill>
              </a:rPr>
              <a:t>HPCBio</a:t>
            </a:r>
            <a:r>
              <a:rPr lang="en-US" sz="2400" dirty="0">
                <a:solidFill>
                  <a:srgbClr val="FFFF00"/>
                </a:solidFill>
              </a:rPr>
              <a:t>, </a:t>
            </a:r>
            <a:r>
              <a:rPr lang="en-US" sz="2400" dirty="0"/>
              <a:t>for 10x Visium and single cell workflows!</a:t>
            </a:r>
          </a:p>
        </p:txBody>
      </p:sp>
      <p:pic>
        <p:nvPicPr>
          <p:cNvPr id="7" name="Picture 6">
            <a:extLst>
              <a:ext uri="{FF2B5EF4-FFF2-40B4-BE49-F238E27FC236}">
                <a16:creationId xmlns:a16="http://schemas.microsoft.com/office/drawing/2014/main" id="{E5FF1BC3-3F13-444E-91AC-FB8A9EEDC6EF}"/>
              </a:ext>
            </a:extLst>
          </p:cNvPr>
          <p:cNvPicPr>
            <a:picLocks noChangeAspect="1"/>
          </p:cNvPicPr>
          <p:nvPr/>
        </p:nvPicPr>
        <p:blipFill>
          <a:blip r:embed="rId5"/>
          <a:stretch>
            <a:fillRect/>
          </a:stretch>
        </p:blipFill>
        <p:spPr>
          <a:xfrm>
            <a:off x="7396753" y="3493482"/>
            <a:ext cx="1415376" cy="2037284"/>
          </a:xfrm>
          <a:prstGeom prst="rect">
            <a:avLst/>
          </a:prstGeom>
        </p:spPr>
      </p:pic>
      <p:sp>
        <p:nvSpPr>
          <p:cNvPr id="3" name="Rectangle 2">
            <a:extLst>
              <a:ext uri="{FF2B5EF4-FFF2-40B4-BE49-F238E27FC236}">
                <a16:creationId xmlns:a16="http://schemas.microsoft.com/office/drawing/2014/main" id="{9CB56595-C8FB-B54A-8997-0267BEFB6A01}"/>
              </a:ext>
            </a:extLst>
          </p:cNvPr>
          <p:cNvSpPr/>
          <p:nvPr/>
        </p:nvSpPr>
        <p:spPr>
          <a:xfrm>
            <a:off x="1505133" y="6240813"/>
            <a:ext cx="3573414" cy="369332"/>
          </a:xfrm>
          <a:prstGeom prst="rect">
            <a:avLst/>
          </a:prstGeom>
        </p:spPr>
        <p:txBody>
          <a:bodyPr wrap="none">
            <a:spAutoFit/>
          </a:bodyPr>
          <a:lstStyle/>
          <a:p>
            <a:r>
              <a:rPr lang="en-US" dirty="0"/>
              <a:t>https://</a:t>
            </a:r>
            <a:r>
              <a:rPr lang="en-US" dirty="0" err="1"/>
              <a:t>biotech.illinois.edu</a:t>
            </a:r>
            <a:r>
              <a:rPr lang="en-US" dirty="0"/>
              <a:t>/</a:t>
            </a:r>
            <a:r>
              <a:rPr lang="en-US" dirty="0" err="1"/>
              <a:t>cmto</a:t>
            </a:r>
            <a:endParaRPr lang="en-US" dirty="0"/>
          </a:p>
        </p:txBody>
      </p:sp>
    </p:spTree>
    <p:extLst>
      <p:ext uri="{BB962C8B-B14F-4D97-AF65-F5344CB8AC3E}">
        <p14:creationId xmlns:p14="http://schemas.microsoft.com/office/powerpoint/2010/main" val="77250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9FCB3-BDB3-464D-9CEC-3BA2FC117593}"/>
              </a:ext>
            </a:extLst>
          </p:cNvPr>
          <p:cNvSpPr txBox="1"/>
          <p:nvPr/>
        </p:nvSpPr>
        <p:spPr>
          <a:xfrm>
            <a:off x="2706129" y="2508422"/>
            <a:ext cx="3272050" cy="830997"/>
          </a:xfrm>
          <a:prstGeom prst="rect">
            <a:avLst/>
          </a:prstGeom>
          <a:noFill/>
        </p:spPr>
        <p:txBody>
          <a:bodyPr wrap="none" rtlCol="0">
            <a:spAutoFit/>
          </a:bodyPr>
          <a:lstStyle/>
          <a:p>
            <a:r>
              <a:rPr lang="en-US" sz="4800" dirty="0">
                <a:solidFill>
                  <a:schemeClr val="tx2"/>
                </a:solidFill>
              </a:rPr>
              <a:t>Thank you!</a:t>
            </a:r>
          </a:p>
        </p:txBody>
      </p:sp>
    </p:spTree>
    <p:extLst>
      <p:ext uri="{BB962C8B-B14F-4D97-AF65-F5344CB8AC3E}">
        <p14:creationId xmlns:p14="http://schemas.microsoft.com/office/powerpoint/2010/main" val="4047922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DA403F-A4CA-C745-A91C-5F27C4380813}"/>
              </a:ext>
            </a:extLst>
          </p:cNvPr>
          <p:cNvPicPr/>
          <p:nvPr/>
        </p:nvPicPr>
        <p:blipFill>
          <a:blip r:embed="rId2"/>
          <a:stretch>
            <a:fillRect/>
          </a:stretch>
        </p:blipFill>
        <p:spPr>
          <a:xfrm>
            <a:off x="3681577" y="0"/>
            <a:ext cx="1727835" cy="526415"/>
          </a:xfrm>
          <a:prstGeom prst="rect">
            <a:avLst/>
          </a:prstGeom>
        </p:spPr>
      </p:pic>
      <p:sp>
        <p:nvSpPr>
          <p:cNvPr id="8" name="Rectangle 7">
            <a:extLst>
              <a:ext uri="{FF2B5EF4-FFF2-40B4-BE49-F238E27FC236}">
                <a16:creationId xmlns:a16="http://schemas.microsoft.com/office/drawing/2014/main" id="{CCE17B83-AB3F-4641-957C-4F23B98DC01F}"/>
              </a:ext>
            </a:extLst>
          </p:cNvPr>
          <p:cNvSpPr/>
          <p:nvPr/>
        </p:nvSpPr>
        <p:spPr>
          <a:xfrm>
            <a:off x="0" y="617502"/>
            <a:ext cx="9144001" cy="584775"/>
          </a:xfrm>
          <a:prstGeom prst="rect">
            <a:avLst/>
          </a:prstGeom>
          <a:ln>
            <a:solidFill>
              <a:schemeClr val="accent1"/>
            </a:solidFill>
          </a:ln>
        </p:spPr>
        <p:txBody>
          <a:bodyPr wrap="square">
            <a:spAutoFit/>
          </a:bodyPr>
          <a:lstStyle/>
          <a:p>
            <a:pPr algn="ct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HPCBio</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workshop presentations are licensed under a </a:t>
            </a:r>
            <a:r>
              <a:rPr lang="en-US" sz="1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Creative Commons Attribution-ShareAlike 4.0 International License</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6414759-2495-2241-A796-4D5C9C7AD8CC}"/>
              </a:ext>
            </a:extLst>
          </p:cNvPr>
          <p:cNvSpPr/>
          <p:nvPr/>
        </p:nvSpPr>
        <p:spPr>
          <a:xfrm>
            <a:off x="0" y="1268421"/>
            <a:ext cx="9144000" cy="1323439"/>
          </a:xfrm>
          <a:prstGeom prst="rect">
            <a:avLst/>
          </a:prstGeom>
          <a:ln>
            <a:solidFill>
              <a:schemeClr val="accent2"/>
            </a:solidFill>
          </a:ln>
        </p:spPr>
        <p:txBody>
          <a:bodyPr wrap="square">
            <a:spAutoFit/>
          </a:bodyPr>
          <a:lstStyle/>
          <a:p>
            <a:r>
              <a:rPr lang="en-US" sz="1600" dirty="0">
                <a:latin typeface="Times New Roman" panose="02020603050405020304" pitchFamily="18" charset="0"/>
                <a:ea typeface="Times New Roman" panose="02020603050405020304" pitchFamily="18" charset="0"/>
                <a:cs typeface="Times New Roman" panose="02020603050405020304" pitchFamily="18" charset="0"/>
              </a:rPr>
              <a:t>This is a human-readable summary of (and not a substitute for) the </a:t>
            </a:r>
            <a:r>
              <a:rPr lang="en-US" sz="1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4"/>
              </a:rPr>
              <a:t>license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5"/>
              </a:rPr>
              <a:t>Disclaimer</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You are free to: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Share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copy and redistribute the material in any medium or format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Adapt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remix, transform, and build upon the material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spcBef>
                <a:spcPts val="0"/>
              </a:spcBef>
              <a:spcAft>
                <a:spcPts val="0"/>
              </a:spcAft>
              <a:buSzPts val="1000"/>
              <a:buFont typeface="Symbol" pitchFamily="2" charset="2"/>
              <a:buChar char=""/>
              <a:tabLst>
                <a:tab pos="457200"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licensor cannot revoke these freedoms as long as you follow the license terms.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74A2BC3-0923-FF40-9FEB-11C38FC5A5E0}"/>
              </a:ext>
            </a:extLst>
          </p:cNvPr>
          <p:cNvSpPr/>
          <p:nvPr/>
        </p:nvSpPr>
        <p:spPr>
          <a:xfrm>
            <a:off x="-13253" y="2658004"/>
            <a:ext cx="9144000" cy="2062103"/>
          </a:xfrm>
          <a:prstGeom prst="rect">
            <a:avLst/>
          </a:prstGeom>
          <a:ln>
            <a:solidFill>
              <a:schemeClr val="accent1"/>
            </a:solidFill>
          </a:ln>
        </p:spPr>
        <p:txBody>
          <a:bodyPr wrap="square">
            <a:spAutoFit/>
          </a:bodyPr>
          <a:lstStyle/>
          <a:p>
            <a:pPr algn="ct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Under the following terms: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Attribution</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highlight>
                  <a:srgbClr val="FFFF00"/>
                </a:highlight>
                <a:latin typeface="Times New Roman" panose="02020603050405020304" pitchFamily="18" charset="0"/>
                <a:ea typeface="Times New Roman" panose="02020603050405020304" pitchFamily="18" charset="0"/>
              </a:rPr>
              <a:t>You must give </a:t>
            </a:r>
            <a:r>
              <a:rPr lang="en-US" sz="1600" dirty="0">
                <a:solidFill>
                  <a:srgbClr val="0000FF"/>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appropriate credit</a:t>
            </a:r>
            <a:r>
              <a:rPr lang="en-US" sz="1600" dirty="0">
                <a:highlight>
                  <a:srgbClr val="FFFF00"/>
                </a:highlight>
                <a:latin typeface="Times New Roman" panose="02020603050405020304" pitchFamily="18" charset="0"/>
                <a:ea typeface="Times New Roman" panose="02020603050405020304" pitchFamily="18" charset="0"/>
              </a:rPr>
              <a:t>, provide a link to the license, and </a:t>
            </a:r>
            <a:r>
              <a:rPr lang="en-US" sz="1600" dirty="0">
                <a:solidFill>
                  <a:srgbClr val="0000FF"/>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indicate if changes were made</a:t>
            </a:r>
            <a:r>
              <a:rPr lang="en-US" sz="1600" dirty="0">
                <a:highlight>
                  <a:srgbClr val="FFFF00"/>
                </a:highlight>
                <a:latin typeface="Times New Roman" panose="02020603050405020304" pitchFamily="18" charset="0"/>
                <a:ea typeface="Times New Roman" panose="02020603050405020304" pitchFamily="18" charset="0"/>
              </a:rPr>
              <a:t>. You may do so in any reasonable manner, but not in any way that suggests the licensor endorses you or your use. </a:t>
            </a:r>
          </a:p>
          <a:p>
            <a:pPr marL="342900" marR="0" lvl="0" indent="-342900">
              <a:spcBef>
                <a:spcPts val="0"/>
              </a:spcBef>
              <a:spcAft>
                <a:spcPts val="0"/>
              </a:spcAft>
              <a:buSzPts val="1000"/>
              <a:buFont typeface="Symbol" pitchFamily="2" charset="2"/>
              <a:buChar char=""/>
              <a:tabLst>
                <a:tab pos="457200" algn="l"/>
              </a:tabLst>
            </a:pP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ShareAlike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If you remix, transform, or build upon the material, you must distribute your contributions under the </a:t>
            </a:r>
            <a:r>
              <a:rPr lang="en-US" sz="1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5"/>
              </a:rPr>
              <a:t>same license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as the original.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No additional restrictions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You may not apply legal terms or </a:t>
            </a:r>
            <a:r>
              <a:rPr lang="en-US" sz="1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5"/>
              </a:rPr>
              <a:t>technological measures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that legally restrict others from doing anything the license permits.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A786E00-891F-3E4B-9258-DF214DF9E823}"/>
              </a:ext>
            </a:extLst>
          </p:cNvPr>
          <p:cNvSpPr/>
          <p:nvPr/>
        </p:nvSpPr>
        <p:spPr>
          <a:xfrm>
            <a:off x="-13253" y="4786251"/>
            <a:ext cx="9170506" cy="1569660"/>
          </a:xfrm>
          <a:prstGeom prst="rect">
            <a:avLst/>
          </a:prstGeom>
          <a:ln>
            <a:solidFill>
              <a:schemeClr val="tx2"/>
            </a:solidFill>
          </a:ln>
        </p:spPr>
        <p:txBody>
          <a:bodyPr wrap="square">
            <a:spAutoFit/>
          </a:bodyPr>
          <a:lstStyle/>
          <a:p>
            <a:pPr algn="ct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Notices: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You do not have to comply with the license for elements of the material in the public domain or where your use is permitted by an applicable </a:t>
            </a:r>
            <a:r>
              <a:rPr lang="en-US" sz="1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5"/>
              </a:rPr>
              <a:t>exception or limitation</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No warranties are given. The license may not give you all of the permissions necessary for your intended use. For example, other rights such as </a:t>
            </a:r>
            <a:r>
              <a:rPr lang="en-US" sz="1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5"/>
              </a:rPr>
              <a:t>publicity, privacy, or moral rights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may limit how you use the material.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825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ChangeArrowheads="1"/>
          </p:cNvSpPr>
          <p:nvPr/>
        </p:nvSpPr>
        <p:spPr bwMode="auto">
          <a:xfrm>
            <a:off x="4706938" y="5749925"/>
            <a:ext cx="4437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r>
              <a:rPr lang="en-US" altLang="en-US" sz="1200" dirty="0">
                <a:solidFill>
                  <a:srgbClr val="000000"/>
                </a:solidFill>
                <a:latin typeface="Arial" panose="020B0604020202020204" pitchFamily="34" charset="0"/>
              </a:rPr>
              <a:t>Martin J.A. and Wang Z., Nat. Rev. Genet. (2011) 12:671–682</a:t>
            </a:r>
          </a:p>
        </p:txBody>
      </p:sp>
      <p:pic>
        <p:nvPicPr>
          <p:cNvPr id="67586"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1274763"/>
            <a:ext cx="41640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2622A2D-BDB7-D04F-9F58-5C87AA62B8E9}"/>
              </a:ext>
            </a:extLst>
          </p:cNvPr>
          <p:cNvSpPr>
            <a:spLocks noGrp="1"/>
          </p:cNvSpPr>
          <p:nvPr>
            <p:ph type="title" idx="4294967295"/>
          </p:nvPr>
        </p:nvSpPr>
        <p:spPr>
          <a:xfrm>
            <a:off x="0" y="139700"/>
            <a:ext cx="8229600" cy="914400"/>
          </a:xfrm>
        </p:spPr>
        <p:txBody>
          <a:bodyPr/>
          <a:lstStyle/>
          <a:p>
            <a:pPr algn="ctr">
              <a:defRPr/>
            </a:pPr>
            <a:r>
              <a:rPr lang="en-US" sz="3000" dirty="0">
                <a:ea typeface="ＭＳ Ｐゴシック" charset="0"/>
              </a:rPr>
              <a:t>From RNA -&gt; sequence data</a:t>
            </a:r>
          </a:p>
        </p:txBody>
      </p:sp>
    </p:spTree>
    <p:extLst>
      <p:ext uri="{BB962C8B-B14F-4D97-AF65-F5344CB8AC3E}">
        <p14:creationId xmlns:p14="http://schemas.microsoft.com/office/powerpoint/2010/main" val="195604288"/>
      </p:ext>
    </p:extLst>
  </p:cSld>
  <p:clrMapOvr>
    <a:masterClrMapping/>
  </p:clrMapOvr>
  <mc:AlternateContent xmlns:mc="http://schemas.openxmlformats.org/markup-compatibility/2006" xmlns:p14="http://schemas.microsoft.com/office/powerpoint/2010/main">
    <mc:Choice Requires="p14">
      <p:transition spd="slow" p14:dur="2000" advTm="130"/>
    </mc:Choice>
    <mc:Fallback xmlns="">
      <p:transition spd="slow" advTm="13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ontent Placeholder 2"/>
          <p:cNvSpPr>
            <a:spLocks noGrp="1"/>
          </p:cNvSpPr>
          <p:nvPr>
            <p:ph idx="4294967295"/>
          </p:nvPr>
        </p:nvSpPr>
        <p:spPr>
          <a:xfrm>
            <a:off x="0" y="2051050"/>
            <a:ext cx="5132388" cy="3924300"/>
          </a:xfrm>
        </p:spPr>
        <p:txBody>
          <a:bodyPr/>
          <a:lstStyle/>
          <a:p>
            <a:pPr marL="0" indent="0">
              <a:buNone/>
            </a:pPr>
            <a:r>
              <a:rPr lang="en-US" altLang="en-US" sz="2800" dirty="0">
                <a:solidFill>
                  <a:srgbClr val="000000"/>
                </a:solidFill>
                <a:latin typeface="Arial" panose="020B0604020202020204" pitchFamily="34" charset="0"/>
              </a:rPr>
              <a:t>Removal Methods:</a:t>
            </a:r>
          </a:p>
          <a:p>
            <a:pPr lvl="1">
              <a:buFont typeface="Arial" panose="020B0604020202020204" pitchFamily="34" charset="0"/>
              <a:buChar char="•"/>
            </a:pPr>
            <a:r>
              <a:rPr lang="en-US" altLang="en-US" sz="2400" dirty="0">
                <a:solidFill>
                  <a:srgbClr val="000000"/>
                </a:solidFill>
                <a:latin typeface="Arial" panose="020B0604020202020204" pitchFamily="34" charset="0"/>
              </a:rPr>
              <a:t>poly-A selection (eukaryotes only)</a:t>
            </a:r>
          </a:p>
          <a:p>
            <a:pPr lvl="1">
              <a:buFont typeface="Arial" panose="020B0604020202020204" pitchFamily="34" charset="0"/>
              <a:buChar char="•"/>
            </a:pPr>
            <a:r>
              <a:rPr lang="en-US" altLang="en-US" sz="2400" dirty="0">
                <a:solidFill>
                  <a:srgbClr val="000000"/>
                </a:solidFill>
                <a:latin typeface="Arial" panose="020B0604020202020204" pitchFamily="34" charset="0"/>
              </a:rPr>
              <a:t>ribosomal depletion</a:t>
            </a:r>
          </a:p>
          <a:p>
            <a:pPr lvl="1">
              <a:buFont typeface="Arial" panose="020B0604020202020204" pitchFamily="34" charset="0"/>
              <a:buChar char="•"/>
            </a:pPr>
            <a:r>
              <a:rPr lang="en-US" altLang="en-US" sz="2400" dirty="0">
                <a:solidFill>
                  <a:srgbClr val="000000"/>
                </a:solidFill>
                <a:latin typeface="Arial" panose="020B0604020202020204" pitchFamily="34" charset="0"/>
              </a:rPr>
              <a:t>Size selection</a:t>
            </a:r>
          </a:p>
          <a:p>
            <a:endParaRPr lang="en-US" altLang="en-US" sz="2400" dirty="0">
              <a:solidFill>
                <a:srgbClr val="000000"/>
              </a:solidFill>
              <a:latin typeface="Arial" panose="020B0604020202020204" pitchFamily="34" charset="0"/>
            </a:endParaRPr>
          </a:p>
        </p:txBody>
      </p:sp>
      <p:sp>
        <p:nvSpPr>
          <p:cNvPr id="64514" name="Title 1"/>
          <p:cNvSpPr txBox="1">
            <a:spLocks/>
          </p:cNvSpPr>
          <p:nvPr/>
        </p:nvSpPr>
        <p:spPr bwMode="auto">
          <a:xfrm>
            <a:off x="374073" y="444879"/>
            <a:ext cx="8229600" cy="88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defRPr/>
            </a:pPr>
            <a:r>
              <a:rPr lang="en-US" altLang="en-US" sz="3000" dirty="0">
                <a:solidFill>
                  <a:schemeClr val="tx2"/>
                </a:solidFill>
                <a:latin typeface="Georgia"/>
                <a:ea typeface="ＭＳ Ｐゴシック" charset="0"/>
              </a:rPr>
              <a:t>Removal of rRNA is almost always recommended</a:t>
            </a:r>
          </a:p>
        </p:txBody>
      </p:sp>
      <p:pic>
        <p:nvPicPr>
          <p:cNvPr id="7" name="Picture 6">
            <a:extLst>
              <a:ext uri="{FF2B5EF4-FFF2-40B4-BE49-F238E27FC236}">
                <a16:creationId xmlns:a16="http://schemas.microsoft.com/office/drawing/2014/main" id="{3C632326-471C-384E-AD5A-87E3EAA3A503}"/>
              </a:ext>
            </a:extLst>
          </p:cNvPr>
          <p:cNvPicPr>
            <a:picLocks noChangeAspect="1"/>
          </p:cNvPicPr>
          <p:nvPr/>
        </p:nvPicPr>
        <p:blipFill>
          <a:blip r:embed="rId2"/>
          <a:stretch>
            <a:fillRect/>
          </a:stretch>
        </p:blipFill>
        <p:spPr>
          <a:xfrm>
            <a:off x="5348943" y="1908134"/>
            <a:ext cx="3213100" cy="3683000"/>
          </a:xfrm>
          <a:prstGeom prst="rect">
            <a:avLst/>
          </a:prstGeom>
        </p:spPr>
      </p:pic>
    </p:spTree>
    <p:extLst>
      <p:ext uri="{BB962C8B-B14F-4D97-AF65-F5344CB8AC3E}">
        <p14:creationId xmlns:p14="http://schemas.microsoft.com/office/powerpoint/2010/main" val="3574180691"/>
      </p:ext>
    </p:extLst>
  </p:cSld>
  <p:clrMapOvr>
    <a:masterClrMapping/>
  </p:clrMapOvr>
  <mc:AlternateContent xmlns:mc="http://schemas.openxmlformats.org/markup-compatibility/2006" xmlns:p14="http://schemas.microsoft.com/office/powerpoint/2010/main">
    <mc:Choice Requires="p14">
      <p:transition spd="slow" p14:dur="2000" advTm="162"/>
    </mc:Choice>
    <mc:Fallback xmlns="">
      <p:transition spd="slow" advTm="16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5|0.5|0.5|1|1.1|0.7|0.2|0.3|0.2|0.2|0.2|0.2|0.1|0.2"/>
</p:tagLst>
</file>

<file path=ppt/tags/tag2.xml><?xml version="1.0" encoding="utf-8"?>
<p:tagLst xmlns:a="http://schemas.openxmlformats.org/drawingml/2006/main" xmlns:r="http://schemas.openxmlformats.org/officeDocument/2006/relationships" xmlns:p="http://schemas.openxmlformats.org/presentationml/2006/main">
  <p:tag name="TIMING" val="|0.2|0.2|0.4|0.2|0.2|0.3|0.2|0.2|0.2|0.2|0.4|0.2"/>
</p:tagLst>
</file>

<file path=ppt/theme/theme1.xml><?xml version="1.0" encoding="utf-8"?>
<a:theme xmlns:a="http://schemas.openxmlformats.org/drawingml/2006/main" name="Custom Design">
  <a:themeElements>
    <a:clrScheme name=" 1">
      <a:dk1>
        <a:srgbClr val="13284B"/>
      </a:dk1>
      <a:lt1>
        <a:srgbClr val="FFFFFF"/>
      </a:lt1>
      <a:dk2>
        <a:srgbClr val="1E3877"/>
      </a:dk2>
      <a:lt2>
        <a:srgbClr val="F8FAFC"/>
      </a:lt2>
      <a:accent1>
        <a:srgbClr val="FF552E"/>
      </a:accent1>
      <a:accent2>
        <a:srgbClr val="1D58A7"/>
      </a:accent2>
      <a:accent3>
        <a:srgbClr val="F5821E"/>
      </a:accent3>
      <a:accent4>
        <a:srgbClr val="009FD3"/>
      </a:accent4>
      <a:accent5>
        <a:srgbClr val="DD3403"/>
      </a:accent5>
      <a:accent6>
        <a:srgbClr val="D2D2D2"/>
      </a:accent6>
      <a:hlink>
        <a:srgbClr val="1D58A7"/>
      </a:hlink>
      <a:folHlink>
        <a:srgbClr val="DD340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Orange-standard" id="{CAF5C042-697F-694F-A03C-B70CE6665AE4}" vid="{EDA5BCE2-9E3A-A746-97C2-98E32C3061A4}"/>
    </a:ext>
  </a:extLst>
</a:theme>
</file>

<file path=ppt/theme/theme2.xml><?xml version="1.0" encoding="utf-8"?>
<a:theme xmlns:a="http://schemas.openxmlformats.org/drawingml/2006/main" name="Office Theme">
  <a:themeElements>
    <a:clrScheme name="University Of Illinois">
      <a:dk1>
        <a:srgbClr val="131F33"/>
      </a:dk1>
      <a:lt1>
        <a:srgbClr val="FFFFFF"/>
      </a:lt1>
      <a:dk2>
        <a:srgbClr val="FA6300"/>
      </a:dk2>
      <a:lt2>
        <a:srgbClr val="FAFAFA"/>
      </a:lt2>
      <a:accent1>
        <a:srgbClr val="131F33"/>
      </a:accent1>
      <a:accent2>
        <a:srgbClr val="FA6300"/>
      </a:accent2>
      <a:accent3>
        <a:srgbClr val="555555"/>
      </a:accent3>
      <a:accent4>
        <a:srgbClr val="888888"/>
      </a:accent4>
      <a:accent5>
        <a:srgbClr val="4BACC6"/>
      </a:accent5>
      <a:accent6>
        <a:srgbClr val="F79646"/>
      </a:accent6>
      <a:hlink>
        <a:srgbClr val="666666"/>
      </a:hlink>
      <a:folHlink>
        <a:srgbClr val="AAAAAA"/>
      </a:folHlink>
    </a:clrScheme>
    <a:fontScheme name="Test">
      <a:majorFont>
        <a:latin typeface="Calibri"/>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10921</TotalTime>
  <Words>4453</Words>
  <Application>Microsoft Macintosh PowerPoint</Application>
  <PresentationFormat>On-screen Show (4:3)</PresentationFormat>
  <Paragraphs>642</Paragraphs>
  <Slides>74</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74</vt:i4>
      </vt:variant>
    </vt:vector>
  </HeadingPairs>
  <TitlesOfParts>
    <vt:vector size="84" baseType="lpstr">
      <vt:lpstr>Arial</vt:lpstr>
      <vt:lpstr>Arial Narrow</vt:lpstr>
      <vt:lpstr>Calibri</vt:lpstr>
      <vt:lpstr>Calibri Light</vt:lpstr>
      <vt:lpstr>Georgia</vt:lpstr>
      <vt:lpstr>Symbol</vt:lpstr>
      <vt:lpstr>Times New Roman</vt:lpstr>
      <vt:lpstr>Wingdings</vt:lpstr>
      <vt:lpstr>Custom Design</vt:lpstr>
      <vt:lpstr>Office Theme</vt:lpstr>
      <vt:lpstr>PowerPoint Presentation</vt:lpstr>
      <vt:lpstr>Today’s Topics</vt:lpstr>
      <vt:lpstr>Today’s Topics</vt:lpstr>
      <vt:lpstr>Transcriptome</vt:lpstr>
      <vt:lpstr>What can we do with RNA sequences?</vt:lpstr>
      <vt:lpstr>PowerPoint Presentation</vt:lpstr>
      <vt:lpstr>Today’s Topics</vt:lpstr>
      <vt:lpstr>From RNA -&gt; sequence data</vt:lpstr>
      <vt:lpstr>PowerPoint Presentation</vt:lpstr>
      <vt:lpstr>From RNA -&gt; sequence data</vt:lpstr>
      <vt:lpstr>From RNA -&gt; sequence data</vt:lpstr>
      <vt:lpstr>How do we sequence DNA?</vt:lpstr>
      <vt:lpstr>Illumina – “short read” sequencing </vt:lpstr>
      <vt:lpstr>Considerations for... Differential Gene Expression</vt:lpstr>
      <vt:lpstr>Considerations for... Transcriptome Assembly</vt:lpstr>
      <vt:lpstr>Experimental Design Issues</vt:lpstr>
      <vt:lpstr>How many independent biological replicates (N)?</vt:lpstr>
      <vt:lpstr>Beware of confounding factors!  (aka batch effects)</vt:lpstr>
      <vt:lpstr>Beware of systematic biases!</vt:lpstr>
      <vt:lpstr>A word on technical replication…</vt:lpstr>
      <vt:lpstr>Today’s Topics</vt:lpstr>
      <vt:lpstr>PowerPoint Presentation</vt:lpstr>
      <vt:lpstr>PowerPoint Presentation</vt:lpstr>
      <vt:lpstr>PowerPoint Presentation</vt:lpstr>
      <vt:lpstr>PowerPoint Presentation</vt:lpstr>
      <vt:lpstr>1. Download sequence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Always check the default settings of any software you use!!!</vt:lpstr>
      <vt:lpstr>PowerPoint Presentation</vt:lpstr>
      <vt:lpstr>PowerPoint Presentation</vt:lpstr>
      <vt:lpstr>Problems with traditional gene counting software</vt:lpstr>
      <vt:lpstr>PowerPoint Presentation</vt:lpstr>
      <vt:lpstr>3b. Gene quantification Solution: Expectation Maximization algorithms</vt:lpstr>
      <vt:lpstr>Modern transcript counting programs</vt:lpstr>
      <vt:lpstr>When to use either method</vt:lpstr>
      <vt:lpstr>Today’s Topics</vt:lpstr>
      <vt:lpstr>PowerPoint Presentation</vt:lpstr>
      <vt:lpstr>Statistical Results</vt:lpstr>
      <vt:lpstr>EdgeR: MDS Plot</vt:lpstr>
      <vt:lpstr>EdgeR: MD Plot</vt:lpstr>
      <vt:lpstr>EdgeR Results: Dispersion Estimation</vt:lpstr>
      <vt:lpstr>What does HPCBio use?</vt:lpstr>
      <vt:lpstr>PowerPoint Presentation</vt:lpstr>
      <vt:lpstr>Today’s Topics</vt:lpstr>
      <vt:lpstr>10x Genomics RNA Applications:</vt:lpstr>
      <vt:lpstr>Why Single Cell RNASeq?</vt:lpstr>
      <vt:lpstr>10x Single Cell Construction:</vt:lpstr>
      <vt:lpstr>10x Single Cell Construction:</vt:lpstr>
      <vt:lpstr>10x Visium Spatial Transcriptomics:</vt:lpstr>
      <vt:lpstr>10x Visium Spatial Transcriptomics:</vt:lpstr>
      <vt:lpstr>Today’s 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Topics</vt:lpstr>
      <vt:lpstr>How do I learn more about these steps?</vt:lpstr>
      <vt:lpstr>Documentation and Support</vt:lpstr>
      <vt:lpstr>HPCBio Bioinformatics Consulting</vt:lpstr>
      <vt:lpstr>CNRG (Computer Network Resource Group)</vt:lpstr>
      <vt:lpstr>DNA Services Laboratory </vt:lpstr>
      <vt:lpstr>New CMtO Core lab in CBC: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Jessica R</dc:creator>
  <cp:lastModifiedBy>Holmes, Jessica R</cp:lastModifiedBy>
  <cp:revision>46</cp:revision>
  <dcterms:created xsi:type="dcterms:W3CDTF">2022-05-20T17:27:54Z</dcterms:created>
  <dcterms:modified xsi:type="dcterms:W3CDTF">2023-06-02T17:26:04Z</dcterms:modified>
</cp:coreProperties>
</file>