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Lst>
  <p:sldSz cx="10058400" cy="7772400"/>
  <p:notesSz cx="9601200" cy="7315200"/>
  <p:embeddedFontLst>
    <p:embeddedFont>
      <p:font typeface="Calibri" panose="020F0502020204030204" pitchFamily="34" charset="0"/>
      <p:regular r:id="rId87"/>
      <p:bold r:id="rId88"/>
      <p:italic r:id="rId89"/>
      <p:boldItalic r:id="rId90"/>
    </p:embeddedFont>
    <p:embeddedFont>
      <p:font typeface="Consolas" panose="020B0609020204030204" pitchFamily="49" charset="0"/>
      <p:regular r:id="rId91"/>
      <p:bold r:id="rId92"/>
      <p:italic r:id="rId93"/>
      <p:boldItalic r:id="rId94"/>
    </p:embeddedFont>
    <p:embeddedFont>
      <p:font typeface="Lato" panose="020F0502020204030203" pitchFamily="34" charset="0"/>
      <p:regular r:id="rId95"/>
      <p:bold r:id="rId96"/>
      <p:italic r:id="rId97"/>
      <p:boldItalic r:id="rId98"/>
    </p:embeddedFont>
    <p:embeddedFont>
      <p:font typeface="Quattrocento Sans" panose="020B0502050000020003" pitchFamily="34" charset="0"/>
      <p:regular r:id="rId99"/>
      <p:bold r:id="rId100"/>
      <p:italic r:id="rId101"/>
      <p:boldItalic r:id="rId10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39">
          <p15:clr>
            <a:srgbClr val="A4A3A4"/>
          </p15:clr>
        </p15:guide>
        <p15:guide id="2" pos="2933">
          <p15:clr>
            <a:srgbClr val="A4A3A4"/>
          </p15:clr>
        </p15:guide>
      </p15:sldGuideLst>
    </p:ext>
    <p:ext uri="{2D200454-40CA-4A62-9FC3-DE9A4176ACB9}">
      <p15:notesGuideLst xmlns:p15="http://schemas.microsoft.com/office/powerpoint/2012/main">
        <p15:guide id="1" orient="horz" pos="3012">
          <p15:clr>
            <a:srgbClr val="A4A3A4"/>
          </p15:clr>
        </p15:guide>
        <p15:guide id="2" pos="2235">
          <p15:clr>
            <a:srgbClr val="A4A3A4"/>
          </p15:clr>
        </p15:guide>
      </p15:notes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06" roundtripDataSignature="AMtx7miRWVWVocHSsTP2d7C/O/bb9EmTh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B21021-4473-4A1B-EE57-3C8E3D5F6D68}" name="Roberto Cucalon Tamayo" initials="RT" userId="+MeWEEu9dI49lGyd+/T/1orA7fshJQQRe07MQVqAs+s=" providerId="None"/>
  <p188:author id="{D31195F2-8239-9174-72DD-ECA54884814F}" name="Giovanni Madrigal" initials="GM" userId="K2PEihjQuIndTIP/hRl/FO098wzRFNQFfX3XEWQQwus="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F3425-1B6D-4133-B713-323F15F009D6}" v="9" dt="2023-06-08T19:25:02.025"/>
    <p1510:client id="{14934F8F-1CC5-477D-B964-C413B7B22E0E}" v="3" dt="2023-06-07T15:58:07.845"/>
    <p1510:client id="{150C79B5-FB8E-47BF-A732-8B78A4B141D1}" v="4" dt="2023-06-07T19:41:48.769"/>
    <p1510:client id="{16B98C04-055D-4F2D-AB3E-821AB161171C}" v="36" dt="2023-06-03T19:19:24.422"/>
    <p1510:client id="{9A5415D2-2BF0-4E8D-9D02-245F02B39099}" v="10" dt="2023-05-29T16:04:48.055"/>
    <p1510:client id="{A25C28D1-9267-4AA3-A173-CEE32049BAF5}" v="7" dt="2023-05-26T21:43:08.336"/>
    <p1510:client id="{BEB19F6F-DC47-47D4-AD37-A77CCF9A7C74}" v="227" dt="2023-06-05T21:14:40.949"/>
    <p1510:client id="{E5D79386-03AC-4E60-AC8B-B12F75B82CA0}" v="14" dt="2023-05-25T18:26:53.746"/>
  </p1510:revLst>
</p1510:revInfo>
</file>

<file path=ppt/tableStyles.xml><?xml version="1.0" encoding="utf-8"?>
<a:tblStyleLst xmlns:a="http://schemas.openxmlformats.org/drawingml/2006/main" def="{DBF129D1-4E58-496F-BE91-1D4A7632A1FB}">
  <a:tblStyle styleId="{DBF129D1-4E58-496F-BE91-1D4A7632A1F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1CEA5047-2912-4C45-BAB6-006CA06CC37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p:restoredTop sz="73741"/>
  </p:normalViewPr>
  <p:slideViewPr>
    <p:cSldViewPr snapToGrid="0">
      <p:cViewPr varScale="1">
        <p:scale>
          <a:sx n="82" d="100"/>
          <a:sy n="82" d="100"/>
        </p:scale>
        <p:origin x="928" y="160"/>
      </p:cViewPr>
      <p:guideLst>
        <p:guide orient="horz" pos="2239"/>
        <p:guide pos="2933"/>
      </p:guideLst>
    </p:cSldViewPr>
  </p:slideViewPr>
  <p:notesTextViewPr>
    <p:cViewPr>
      <p:scale>
        <a:sx n="1" d="1"/>
        <a:sy n="1" d="1"/>
      </p:scale>
      <p:origin x="0" y="0"/>
    </p:cViewPr>
  </p:notesTextViewPr>
  <p:notesViewPr>
    <p:cSldViewPr snapToGrid="0">
      <p:cViewPr>
        <p:scale>
          <a:sx n="1" d="2"/>
          <a:sy n="1" d="2"/>
        </p:scale>
        <p:origin x="0" y="0"/>
      </p:cViewPr>
      <p:guideLst>
        <p:guide orient="horz" pos="3012"/>
        <p:guide pos="223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3.fntdata"/><Relationship Id="rId112" Type="http://schemas.microsoft.com/office/2015/10/relationships/revisionInfo" Target="revisionInfo.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6.fntdata"/><Relationship Id="rId5" Type="http://schemas.openxmlformats.org/officeDocument/2006/relationships/slide" Target="slides/slide4.xml"/><Relationship Id="rId90" Type="http://schemas.openxmlformats.org/officeDocument/2006/relationships/font" Target="fonts/font4.fntdata"/><Relationship Id="rId95" Type="http://schemas.openxmlformats.org/officeDocument/2006/relationships/font" Target="fonts/font9.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microsoft.com/office/2018/10/relationships/authors" Target="author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font" Target="fonts/font5.fntdata"/><Relationship Id="rId96"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94" Type="http://schemas.openxmlformats.org/officeDocument/2006/relationships/font" Target="fonts/font8.fntdata"/><Relationship Id="rId99" Type="http://schemas.openxmlformats.org/officeDocument/2006/relationships/font" Target="fonts/font13.fntdata"/><Relationship Id="rId10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fntdata"/><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7.fntdata"/><Relationship Id="rId98" Type="http://schemas.openxmlformats.org/officeDocument/2006/relationships/font" Target="fonts/font12.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font" Target="fonts/font2.fntdata"/><Relationship Id="rId11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vanni Madrigal" clId="Web-{056F3425-1B6D-4133-B713-323F15F009D6}"/>
    <pc:docChg chg="">
      <pc:chgData name="Giovanni Madrigal" userId="" providerId="" clId="Web-{056F3425-1B6D-4133-B713-323F15F009D6}" dt="2023-06-08T19:25:02.025" v="8"/>
      <pc:docMkLst>
        <pc:docMk/>
      </pc:docMkLst>
      <pc:sldChg chg="modCm">
        <pc:chgData name="Giovanni Madrigal" userId="" providerId="" clId="Web-{056F3425-1B6D-4133-B713-323F15F009D6}" dt="2023-06-08T19:20:51.988" v="0"/>
        <pc:sldMkLst>
          <pc:docMk/>
          <pc:sldMk cId="0" sldId="261"/>
        </pc:sldMkLst>
        <pc:extLst>
          <p:ext xmlns:p="http://schemas.openxmlformats.org/presentationml/2006/main" uri="{D6D511B9-2390-475A-947B-AFAB55BFBCF1}">
            <pc226:cmChg xmlns:pc226="http://schemas.microsoft.com/office/powerpoint/2022/06/main/command" chg="mod">
              <pc226:chgData name="Giovanni Madrigal" userId="" providerId="" clId="Web-{056F3425-1B6D-4133-B713-323F15F009D6}" dt="2023-06-08T19:20:51.988" v="0"/>
              <pc2:cmMkLst xmlns:pc2="http://schemas.microsoft.com/office/powerpoint/2019/9/main/command">
                <pc:docMk/>
                <pc:sldMk cId="0" sldId="261"/>
                <pc2:cmMk id="{44475B1E-4CA6-4F77-BF04-A075ADDE2E14}"/>
              </pc2:cmMkLst>
            </pc226:cmChg>
          </p:ext>
        </pc:extLst>
      </pc:sldChg>
      <pc:sldChg chg="modCm">
        <pc:chgData name="Giovanni Madrigal" userId="" providerId="" clId="Web-{056F3425-1B6D-4133-B713-323F15F009D6}" dt="2023-06-08T19:23:30.961" v="2"/>
        <pc:sldMkLst>
          <pc:docMk/>
          <pc:sldMk cId="0" sldId="313"/>
        </pc:sldMkLst>
        <pc:extLst>
          <p:ext xmlns:p="http://schemas.openxmlformats.org/presentationml/2006/main" uri="{D6D511B9-2390-475A-947B-AFAB55BFBCF1}">
            <pc226:cmChg xmlns:pc226="http://schemas.microsoft.com/office/powerpoint/2022/06/main/command" chg="mod">
              <pc226:chgData name="Giovanni Madrigal" userId="" providerId="" clId="Web-{056F3425-1B6D-4133-B713-323F15F009D6}" dt="2023-06-08T19:23:30.961" v="2"/>
              <pc2:cmMkLst xmlns:pc2="http://schemas.microsoft.com/office/powerpoint/2019/9/main/command">
                <pc:docMk/>
                <pc:sldMk cId="0" sldId="313"/>
                <pc2:cmMk id="{18352B0B-9D3F-48F8-867E-F807EFDDEAD0}"/>
              </pc2:cmMkLst>
            </pc226:cmChg>
            <pc226:cmChg xmlns:pc226="http://schemas.microsoft.com/office/powerpoint/2022/06/main/command" chg="mod">
              <pc226:chgData name="Giovanni Madrigal" userId="" providerId="" clId="Web-{056F3425-1B6D-4133-B713-323F15F009D6}" dt="2023-06-08T19:23:27.429" v="1"/>
              <pc2:cmMkLst xmlns:pc2="http://schemas.microsoft.com/office/powerpoint/2019/9/main/command">
                <pc:docMk/>
                <pc:sldMk cId="0" sldId="313"/>
                <pc2:cmMk id="{1CFA691C-3376-4823-AF4B-AB16ACD589FB}"/>
              </pc2:cmMkLst>
            </pc226:cmChg>
          </p:ext>
        </pc:extLst>
      </pc:sldChg>
      <pc:sldChg chg="modCm">
        <pc:chgData name="Giovanni Madrigal" userId="" providerId="" clId="Web-{056F3425-1B6D-4133-B713-323F15F009D6}" dt="2023-06-08T19:23:51.305" v="4"/>
        <pc:sldMkLst>
          <pc:docMk/>
          <pc:sldMk cId="0" sldId="316"/>
        </pc:sldMkLst>
        <pc:extLst>
          <p:ext xmlns:p="http://schemas.openxmlformats.org/presentationml/2006/main" uri="{D6D511B9-2390-475A-947B-AFAB55BFBCF1}">
            <pc226:cmChg xmlns:pc226="http://schemas.microsoft.com/office/powerpoint/2022/06/main/command" chg="mod">
              <pc226:chgData name="Giovanni Madrigal" userId="" providerId="" clId="Web-{056F3425-1B6D-4133-B713-323F15F009D6}" dt="2023-06-08T19:23:51.305" v="4"/>
              <pc2:cmMkLst xmlns:pc2="http://schemas.microsoft.com/office/powerpoint/2019/9/main/command">
                <pc:docMk/>
                <pc:sldMk cId="0" sldId="316"/>
                <pc2:cmMk id="{42C74393-D0CC-4477-BF26-09FAA5B7A5C2}"/>
              </pc2:cmMkLst>
            </pc226:cmChg>
            <pc226:cmChg xmlns:pc226="http://schemas.microsoft.com/office/powerpoint/2022/06/main/command" chg="mod">
              <pc226:chgData name="Giovanni Madrigal" userId="" providerId="" clId="Web-{056F3425-1B6D-4133-B713-323F15F009D6}" dt="2023-06-08T19:23:47.336" v="3"/>
              <pc2:cmMkLst xmlns:pc2="http://schemas.microsoft.com/office/powerpoint/2019/9/main/command">
                <pc:docMk/>
                <pc:sldMk cId="0" sldId="316"/>
                <pc2:cmMk id="{767EF5EC-7B1D-4579-AC15-20806FE385EB}"/>
              </pc2:cmMkLst>
            </pc226:cmChg>
          </p:ext>
        </pc:extLst>
      </pc:sldChg>
      <pc:sldChg chg="modCm">
        <pc:chgData name="Giovanni Madrigal" userId="" providerId="" clId="Web-{056F3425-1B6D-4133-B713-323F15F009D6}" dt="2023-06-08T19:24:20.181" v="5"/>
        <pc:sldMkLst>
          <pc:docMk/>
          <pc:sldMk cId="0" sldId="322"/>
        </pc:sldMkLst>
        <pc:extLst>
          <p:ext xmlns:p="http://schemas.openxmlformats.org/presentationml/2006/main" uri="{D6D511B9-2390-475A-947B-AFAB55BFBCF1}">
            <pc226:cmChg xmlns:pc226="http://schemas.microsoft.com/office/powerpoint/2022/06/main/command" chg="mod">
              <pc226:chgData name="Giovanni Madrigal" userId="" providerId="" clId="Web-{056F3425-1B6D-4133-B713-323F15F009D6}" dt="2023-06-08T19:24:20.181" v="5"/>
              <pc2:cmMkLst xmlns:pc2="http://schemas.microsoft.com/office/powerpoint/2019/9/main/command">
                <pc:docMk/>
                <pc:sldMk cId="0" sldId="322"/>
                <pc2:cmMk id="{6B976D98-6776-447E-859B-3F3A54619430}"/>
              </pc2:cmMkLst>
            </pc226:cmChg>
          </p:ext>
        </pc:extLst>
      </pc:sldChg>
      <pc:sldChg chg="modCm">
        <pc:chgData name="Giovanni Madrigal" userId="" providerId="" clId="Web-{056F3425-1B6D-4133-B713-323F15F009D6}" dt="2023-06-08T19:24:33.837" v="6"/>
        <pc:sldMkLst>
          <pc:docMk/>
          <pc:sldMk cId="0" sldId="323"/>
        </pc:sldMkLst>
        <pc:extLst>
          <p:ext xmlns:p="http://schemas.openxmlformats.org/presentationml/2006/main" uri="{D6D511B9-2390-475A-947B-AFAB55BFBCF1}">
            <pc226:cmChg xmlns:pc226="http://schemas.microsoft.com/office/powerpoint/2022/06/main/command" chg="mod">
              <pc226:chgData name="Giovanni Madrigal" userId="" providerId="" clId="Web-{056F3425-1B6D-4133-B713-323F15F009D6}" dt="2023-06-08T19:24:33.837" v="6"/>
              <pc2:cmMkLst xmlns:pc2="http://schemas.microsoft.com/office/powerpoint/2019/9/main/command">
                <pc:docMk/>
                <pc:sldMk cId="0" sldId="323"/>
                <pc2:cmMk id="{389FC287-C136-4F51-9B6E-23D77CC89D5F}"/>
              </pc2:cmMkLst>
            </pc226:cmChg>
          </p:ext>
        </pc:extLst>
      </pc:sldChg>
      <pc:sldChg chg="modCm">
        <pc:chgData name="Giovanni Madrigal" userId="" providerId="" clId="Web-{056F3425-1B6D-4133-B713-323F15F009D6}" dt="2023-06-08T19:25:02.025" v="8"/>
        <pc:sldMkLst>
          <pc:docMk/>
          <pc:sldMk cId="0" sldId="324"/>
        </pc:sldMkLst>
        <pc:extLst>
          <p:ext xmlns:p="http://schemas.openxmlformats.org/presentationml/2006/main" uri="{D6D511B9-2390-475A-947B-AFAB55BFBCF1}">
            <pc226:cmChg xmlns:pc226="http://schemas.microsoft.com/office/powerpoint/2022/06/main/command" chg="mod">
              <pc226:chgData name="Giovanni Madrigal" userId="" providerId="" clId="Web-{056F3425-1B6D-4133-B713-323F15F009D6}" dt="2023-06-08T19:25:02.025" v="8"/>
              <pc2:cmMkLst xmlns:pc2="http://schemas.microsoft.com/office/powerpoint/2019/9/main/command">
                <pc:docMk/>
                <pc:sldMk cId="0" sldId="324"/>
                <pc2:cmMk id="{83ABA24A-1E75-4AA6-8618-D1794C7F4055}"/>
              </pc2:cmMkLst>
            </pc226:cmChg>
            <pc226:cmChg xmlns:pc226="http://schemas.microsoft.com/office/powerpoint/2022/06/main/command" chg="mod">
              <pc226:chgData name="Giovanni Madrigal" userId="" providerId="" clId="Web-{056F3425-1B6D-4133-B713-323F15F009D6}" dt="2023-06-08T19:24:48.072" v="7"/>
              <pc2:cmMkLst xmlns:pc2="http://schemas.microsoft.com/office/powerpoint/2019/9/main/command">
                <pc:docMk/>
                <pc:sldMk cId="0" sldId="324"/>
                <pc2:cmMk id="{138D6B54-D2A7-47DE-841D-AC9A5793FA7F}"/>
              </pc2:cmMkLst>
            </pc226:cmChg>
          </p:ext>
        </pc:extLst>
      </pc:sldChg>
    </pc:docChg>
  </pc:docChgLst>
  <pc:docChgLst>
    <pc:chgData name="Roberto Cucalon Tamayo" userId="+MeWEEu9dI49lGyd+/T/1orA7fshJQQRe07MQVqAs+s=" providerId="None" clId="Web-{A25C28D1-9267-4AA3-A173-CEE32049BAF5}"/>
    <pc:docChg chg="mod">
      <pc:chgData name="Roberto Cucalon Tamayo" userId="+MeWEEu9dI49lGyd+/T/1orA7fshJQQRe07MQVqAs+s=" providerId="None" clId="Web-{A25C28D1-9267-4AA3-A173-CEE32049BAF5}" dt="2023-05-26T20:56:39.281" v="2"/>
      <pc:docMkLst>
        <pc:docMk/>
      </pc:docMkLst>
      <pc:sldChg chg="addCm">
        <pc:chgData name="Roberto Cucalon Tamayo" userId="+MeWEEu9dI49lGyd+/T/1orA7fshJQQRe07MQVqAs+s=" providerId="None" clId="Web-{A25C28D1-9267-4AA3-A173-CEE32049BAF5}" dt="2023-05-26T20:51:12.704" v="1"/>
        <pc:sldMkLst>
          <pc:docMk/>
          <pc:sldMk cId="0" sldId="273"/>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A25C28D1-9267-4AA3-A173-CEE32049BAF5}" dt="2023-05-26T20:51:12.704" v="1"/>
              <pc2:cmMkLst xmlns:pc2="http://schemas.microsoft.com/office/powerpoint/2019/9/main/command">
                <pc:docMk/>
                <pc:sldMk cId="0" sldId="273"/>
                <pc2:cmMk id="{E4856919-B058-4015-A088-A0CB956FB225}"/>
              </pc2:cmMkLst>
            </pc226:cmChg>
          </p:ext>
        </pc:extLst>
      </pc:sldChg>
      <pc:sldChg chg="addCm">
        <pc:chgData name="Roberto Cucalon Tamayo" userId="+MeWEEu9dI49lGyd+/T/1orA7fshJQQRe07MQVqAs+s=" providerId="None" clId="Web-{A25C28D1-9267-4AA3-A173-CEE32049BAF5}" dt="2023-05-26T20:56:39.281" v="2"/>
        <pc:sldMkLst>
          <pc:docMk/>
          <pc:sldMk cId="0" sldId="281"/>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A25C28D1-9267-4AA3-A173-CEE32049BAF5}" dt="2023-05-26T20:56:39.281" v="2"/>
              <pc2:cmMkLst xmlns:pc2="http://schemas.microsoft.com/office/powerpoint/2019/9/main/command">
                <pc:docMk/>
                <pc:sldMk cId="0" sldId="281"/>
                <pc2:cmMk id="{46AB7898-D605-4C35-A797-E3AAA5442500}"/>
              </pc2:cmMkLst>
            </pc226:cmChg>
          </p:ext>
        </pc:extLst>
      </pc:sldChg>
    </pc:docChg>
  </pc:docChgLst>
  <pc:docChgLst>
    <pc:chgData name="Roberto Cucalon Tamayo" clId="Web-{A25C28D1-9267-4AA3-A173-CEE32049BAF5}"/>
    <pc:docChg chg="">
      <pc:chgData name="Roberto Cucalon Tamayo" userId="" providerId="" clId="Web-{A25C28D1-9267-4AA3-A173-CEE32049BAF5}" dt="2023-05-26T21:43:08.336" v="3"/>
      <pc:docMkLst>
        <pc:docMk/>
      </pc:docMkLst>
      <pc:sldChg chg="delCm">
        <pc:chgData name="Roberto Cucalon Tamayo" userId="" providerId="" clId="Web-{A25C28D1-9267-4AA3-A173-CEE32049BAF5}" dt="2023-05-26T21:28:31.113" v="0"/>
        <pc:sldMkLst>
          <pc:docMk/>
          <pc:sldMk cId="0" sldId="281"/>
        </pc:sldMkLst>
        <pc:extLst>
          <p:ext xmlns:p="http://schemas.openxmlformats.org/presentationml/2006/main" uri="{D6D511B9-2390-475A-947B-AFAB55BFBCF1}">
            <pc226:cmChg xmlns:pc226="http://schemas.microsoft.com/office/powerpoint/2022/06/main/command" chg="del">
              <pc226:chgData name="Roberto Cucalon Tamayo" userId="" providerId="" clId="Web-{A25C28D1-9267-4AA3-A173-CEE32049BAF5}" dt="2023-05-26T21:28:31.113" v="0"/>
              <pc2:cmMkLst xmlns:pc2="http://schemas.microsoft.com/office/powerpoint/2019/9/main/command">
                <pc:docMk/>
                <pc:sldMk cId="0" sldId="281"/>
                <pc2:cmMk id="{46AB7898-D605-4C35-A797-E3AAA5442500}"/>
              </pc2:cmMkLst>
            </pc226:cmChg>
          </p:ext>
        </pc:extLst>
      </pc:sldChg>
      <pc:sldChg chg="addCm">
        <pc:chgData name="Roberto Cucalon Tamayo" userId="" providerId="" clId="Web-{A25C28D1-9267-4AA3-A173-CEE32049BAF5}" dt="2023-05-26T21:41:49.428" v="1"/>
        <pc:sldMkLst>
          <pc:docMk/>
          <pc:sldMk cId="0" sldId="299"/>
        </pc:sldMkLst>
        <pc:extLst>
          <p:ext xmlns:p="http://schemas.openxmlformats.org/presentationml/2006/main" uri="{D6D511B9-2390-475A-947B-AFAB55BFBCF1}">
            <pc226:cmChg xmlns:pc226="http://schemas.microsoft.com/office/powerpoint/2022/06/main/command" chg="add">
              <pc226:chgData name="Roberto Cucalon Tamayo" userId="" providerId="" clId="Web-{A25C28D1-9267-4AA3-A173-CEE32049BAF5}" dt="2023-05-26T21:41:49.428" v="1"/>
              <pc2:cmMkLst xmlns:pc2="http://schemas.microsoft.com/office/powerpoint/2019/9/main/command">
                <pc:docMk/>
                <pc:sldMk cId="0" sldId="299"/>
                <pc2:cmMk id="{76C42B59-EB95-4ECA-993F-A63C2090AB75}"/>
              </pc2:cmMkLst>
            </pc226:cmChg>
          </p:ext>
        </pc:extLst>
      </pc:sldChg>
      <pc:sldChg chg="addCm">
        <pc:chgData name="Roberto Cucalon Tamayo" userId="" providerId="" clId="Web-{A25C28D1-9267-4AA3-A173-CEE32049BAF5}" dt="2023-05-26T21:43:08.336" v="3"/>
        <pc:sldMkLst>
          <pc:docMk/>
          <pc:sldMk cId="0" sldId="300"/>
        </pc:sldMkLst>
        <pc:extLst>
          <p:ext xmlns:p="http://schemas.openxmlformats.org/presentationml/2006/main" uri="{D6D511B9-2390-475A-947B-AFAB55BFBCF1}">
            <pc226:cmChg xmlns:pc226="http://schemas.microsoft.com/office/powerpoint/2022/06/main/command" chg="add">
              <pc226:chgData name="Roberto Cucalon Tamayo" userId="" providerId="" clId="Web-{A25C28D1-9267-4AA3-A173-CEE32049BAF5}" dt="2023-05-26T21:42:46.585" v="2"/>
              <pc2:cmMkLst xmlns:pc2="http://schemas.microsoft.com/office/powerpoint/2019/9/main/command">
                <pc:docMk/>
                <pc:sldMk cId="0" sldId="300"/>
                <pc2:cmMk id="{9D5C151F-4F2C-4AF5-A232-8A52757862E5}"/>
              </pc2:cmMkLst>
            </pc226:cmChg>
            <pc226:cmChg xmlns:pc226="http://schemas.microsoft.com/office/powerpoint/2022/06/main/command" chg="add">
              <pc226:chgData name="Roberto Cucalon Tamayo" userId="" providerId="" clId="Web-{A25C28D1-9267-4AA3-A173-CEE32049BAF5}" dt="2023-05-26T21:43:08.336" v="3"/>
              <pc2:cmMkLst xmlns:pc2="http://schemas.microsoft.com/office/powerpoint/2019/9/main/command">
                <pc:docMk/>
                <pc:sldMk cId="0" sldId="300"/>
                <pc2:cmMk id="{53652CA3-6B53-47B4-AD57-366B6B410426}"/>
              </pc2:cmMkLst>
            </pc226:cmChg>
          </p:ext>
        </pc:extLst>
      </pc:sldChg>
    </pc:docChg>
  </pc:docChgLst>
  <pc:docChgLst>
    <pc:chgData name="Giovanni Madrigal" userId="K2PEihjQuIndTIP/hRl/FO098wzRFNQFfX3XEWQQwus=" providerId="None" clId="Web-{14934F8F-1CC5-477D-B964-C413B7B22E0E}"/>
    <pc:docChg chg="">
      <pc:chgData name="Giovanni Madrigal" userId="K2PEihjQuIndTIP/hRl/FO098wzRFNQFfX3XEWQQwus=" providerId="None" clId="Web-{14934F8F-1CC5-477D-B964-C413B7B22E0E}" dt="2023-06-07T15:58:07.845" v="2"/>
      <pc:docMkLst>
        <pc:docMk/>
      </pc:docMkLst>
      <pc:sldChg chg="modCm">
        <pc:chgData name="Giovanni Madrigal" userId="K2PEihjQuIndTIP/hRl/FO098wzRFNQFfX3XEWQQwus=" providerId="None" clId="Web-{14934F8F-1CC5-477D-B964-C413B7B22E0E}" dt="2023-06-07T15:53:12.196" v="0"/>
        <pc:sldMkLst>
          <pc:docMk/>
          <pc:sldMk cId="0" sldId="260"/>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14934F8F-1CC5-477D-B964-C413B7B22E0E}" dt="2023-06-07T15:53:12.196" v="0"/>
              <pc2:cmMkLst xmlns:pc2="http://schemas.microsoft.com/office/powerpoint/2019/9/main/command">
                <pc:docMk/>
                <pc:sldMk cId="0" sldId="260"/>
                <pc2:cmMk id="{B6C66076-B4AB-4B85-8ED4-061FD1D72ADA}"/>
              </pc2:cmMkLst>
            </pc226:cmChg>
          </p:ext>
        </pc:extLst>
      </pc:sldChg>
      <pc:sldChg chg="modCm">
        <pc:chgData name="Giovanni Madrigal" userId="K2PEihjQuIndTIP/hRl/FO098wzRFNQFfX3XEWQQwus=" providerId="None" clId="Web-{14934F8F-1CC5-477D-B964-C413B7B22E0E}" dt="2023-06-07T15:56:09.623" v="1"/>
        <pc:sldMkLst>
          <pc:docMk/>
          <pc:sldMk cId="0" sldId="273"/>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14934F8F-1CC5-477D-B964-C413B7B22E0E}" dt="2023-06-07T15:56:09.623" v="1"/>
              <pc2:cmMkLst xmlns:pc2="http://schemas.microsoft.com/office/powerpoint/2019/9/main/command">
                <pc:docMk/>
                <pc:sldMk cId="0" sldId="273"/>
                <pc2:cmMk id="{E4856919-B058-4015-A088-A0CB956FB225}"/>
              </pc2:cmMkLst>
            </pc226:cmChg>
          </p:ext>
        </pc:extLst>
      </pc:sldChg>
      <pc:sldChg chg="modCm">
        <pc:chgData name="Giovanni Madrigal" userId="K2PEihjQuIndTIP/hRl/FO098wzRFNQFfX3XEWQQwus=" providerId="None" clId="Web-{14934F8F-1CC5-477D-B964-C413B7B22E0E}" dt="2023-06-07T15:58:07.845" v="2"/>
        <pc:sldMkLst>
          <pc:docMk/>
          <pc:sldMk cId="0" sldId="316"/>
        </pc:sldMkLst>
        <pc:extLst>
          <p:ext xmlns:p="http://schemas.openxmlformats.org/presentationml/2006/main" uri="{D6D511B9-2390-475A-947B-AFAB55BFBCF1}">
            <pc226:cmChg xmlns:pc226="http://schemas.microsoft.com/office/powerpoint/2022/06/main/command" chg="">
              <pc226:chgData name="Giovanni Madrigal" userId="K2PEihjQuIndTIP/hRl/FO098wzRFNQFfX3XEWQQwus=" providerId="None" clId="Web-{14934F8F-1CC5-477D-B964-C413B7B22E0E}" dt="2023-06-07T15:58:07.845" v="2"/>
              <pc2:cmMkLst xmlns:pc2="http://schemas.microsoft.com/office/powerpoint/2019/9/main/command">
                <pc:docMk/>
                <pc:sldMk cId="0" sldId="316"/>
                <pc2:cmMk id="{767EF5EC-7B1D-4579-AC15-20806FE385EB}"/>
              </pc2:cmMkLst>
              <pc226:cmRplyChg chg="add">
                <pc226:chgData name="Giovanni Madrigal" userId="K2PEihjQuIndTIP/hRl/FO098wzRFNQFfX3XEWQQwus=" providerId="None" clId="Web-{14934F8F-1CC5-477D-B964-C413B7B22E0E}" dt="2023-06-07T15:58:07.845" v="2"/>
                <pc2:cmRplyMkLst xmlns:pc2="http://schemas.microsoft.com/office/powerpoint/2019/9/main/command">
                  <pc:docMk/>
                  <pc:sldMk cId="0" sldId="316"/>
                  <pc2:cmMk id="{767EF5EC-7B1D-4579-AC15-20806FE385EB}"/>
                  <pc2:cmRplyMk id="{67C7E669-9817-446C-A1A0-091DEA6326CA}"/>
                </pc2:cmRplyMkLst>
              </pc226:cmRplyChg>
            </pc226:cmChg>
          </p:ext>
        </pc:extLst>
      </pc:sldChg>
    </pc:docChg>
  </pc:docChgLst>
  <pc:docChgLst>
    <pc:chgData name="Roberto Cucalon Tamayo" userId="+MeWEEu9dI49lGyd+/T/1orA7fshJQQRe07MQVqAs+s=" providerId="None" clId="Web-{BEB19F6F-DC47-47D4-AD37-A77CCF9A7C74}"/>
    <pc:docChg chg="modSld">
      <pc:chgData name="Roberto Cucalon Tamayo" userId="+MeWEEu9dI49lGyd+/T/1orA7fshJQQRe07MQVqAs+s=" providerId="None" clId="Web-{BEB19F6F-DC47-47D4-AD37-A77CCF9A7C74}" dt="2023-06-05T19:55:36.244" v="63"/>
      <pc:docMkLst>
        <pc:docMk/>
      </pc:docMkLst>
      <pc:sldChg chg="modSp">
        <pc:chgData name="Roberto Cucalon Tamayo" userId="+MeWEEu9dI49lGyd+/T/1orA7fshJQQRe07MQVqAs+s=" providerId="None" clId="Web-{BEB19F6F-DC47-47D4-AD37-A77CCF9A7C74}" dt="2023-06-05T19:53:58.881" v="62" actId="20577"/>
        <pc:sldMkLst>
          <pc:docMk/>
          <pc:sldMk cId="0" sldId="299"/>
        </pc:sldMkLst>
        <pc:spChg chg="mod">
          <ac:chgData name="Roberto Cucalon Tamayo" userId="+MeWEEu9dI49lGyd+/T/1orA7fshJQQRe07MQVqAs+s=" providerId="None" clId="Web-{BEB19F6F-DC47-47D4-AD37-A77CCF9A7C74}" dt="2023-06-05T19:53:58.881" v="62" actId="20577"/>
          <ac:spMkLst>
            <pc:docMk/>
            <pc:sldMk cId="0" sldId="299"/>
            <ac:spMk id="683" creationId="{00000000-0000-0000-0000-000000000000}"/>
          </ac:spMkLst>
        </pc:spChg>
      </pc:sldChg>
      <pc:sldChg chg="modCm">
        <pc:chgData name="Roberto Cucalon Tamayo" userId="+MeWEEu9dI49lGyd+/T/1orA7fshJQQRe07MQVqAs+s=" providerId="None" clId="Web-{BEB19F6F-DC47-47D4-AD37-A77CCF9A7C74}" dt="2023-06-05T19:55:36.244" v="63"/>
        <pc:sldMkLst>
          <pc:docMk/>
          <pc:sldMk cId="0" sldId="300"/>
        </pc:sldMkLst>
        <pc:extLst>
          <p:ext xmlns:p="http://schemas.openxmlformats.org/presentationml/2006/main" uri="{D6D511B9-2390-475A-947B-AFAB55BFBCF1}">
            <pc226:cmChg xmlns:pc226="http://schemas.microsoft.com/office/powerpoint/2022/06/main/command" chg="">
              <pc226:chgData name="Roberto Cucalon Tamayo" userId="+MeWEEu9dI49lGyd+/T/1orA7fshJQQRe07MQVqAs+s=" providerId="None" clId="Web-{BEB19F6F-DC47-47D4-AD37-A77CCF9A7C74}" dt="2023-06-05T19:55:36.244" v="63"/>
              <pc2:cmMkLst xmlns:pc2="http://schemas.microsoft.com/office/powerpoint/2019/9/main/command">
                <pc:docMk/>
                <pc:sldMk cId="0" sldId="300"/>
                <pc2:cmMk id="{64369D5D-80D1-4202-8F1D-E8EBE7F50403}"/>
              </pc2:cmMkLst>
              <pc226:cmRplyChg chg="add">
                <pc226:chgData name="Roberto Cucalon Tamayo" userId="+MeWEEu9dI49lGyd+/T/1orA7fshJQQRe07MQVqAs+s=" providerId="None" clId="Web-{BEB19F6F-DC47-47D4-AD37-A77CCF9A7C74}" dt="2023-06-05T19:55:36.244" v="63"/>
                <pc2:cmRplyMkLst xmlns:pc2="http://schemas.microsoft.com/office/powerpoint/2019/9/main/command">
                  <pc:docMk/>
                  <pc:sldMk cId="0" sldId="300"/>
                  <pc2:cmMk id="{64369D5D-80D1-4202-8F1D-E8EBE7F50403}"/>
                  <pc2:cmRplyMk id="{C70CF2AB-FC35-4C38-BC95-3AC10B40E33E}"/>
                </pc2:cmRplyMkLst>
              </pc226:cmRplyChg>
            </pc226:cmChg>
          </p:ext>
        </pc:extLst>
      </pc:sldChg>
    </pc:docChg>
  </pc:docChgLst>
  <pc:docChgLst>
    <pc:chgData name="Giovanni Madrigal" clId="Web-{E5D79386-03AC-4E60-AC8B-B12F75B82CA0}"/>
    <pc:docChg chg="">
      <pc:chgData name="Giovanni Madrigal" userId="" providerId="" clId="Web-{E5D79386-03AC-4E60-AC8B-B12F75B82CA0}" dt="2023-05-25T18:26:53.746" v="3"/>
      <pc:docMkLst>
        <pc:docMk/>
      </pc:docMkLst>
      <pc:sldChg chg="addCm">
        <pc:chgData name="Giovanni Madrigal" userId="" providerId="" clId="Web-{E5D79386-03AC-4E60-AC8B-B12F75B82CA0}" dt="2023-05-25T18:18:09.670" v="1"/>
        <pc:sldMkLst>
          <pc:docMk/>
          <pc:sldMk cId="0" sldId="319"/>
        </pc:sldMkLst>
        <pc:extLst>
          <p:ext xmlns:p="http://schemas.openxmlformats.org/presentationml/2006/main" uri="{D6D511B9-2390-475A-947B-AFAB55BFBCF1}">
            <pc226:cmChg xmlns:pc226="http://schemas.microsoft.com/office/powerpoint/2022/06/main/command" chg="add">
              <pc226:chgData name="Giovanni Madrigal" userId="" providerId="" clId="Web-{E5D79386-03AC-4E60-AC8B-B12F75B82CA0}" dt="2023-05-25T18:18:09.670" v="1"/>
              <pc2:cmMkLst xmlns:pc2="http://schemas.microsoft.com/office/powerpoint/2019/9/main/command">
                <pc:docMk/>
                <pc:sldMk cId="0" sldId="319"/>
                <pc2:cmMk id="{8C3B9013-7317-4172-9685-86392CABCE6A}"/>
              </pc2:cmMkLst>
            </pc226:cmChg>
            <pc226:cmChg xmlns:pc226="http://schemas.microsoft.com/office/powerpoint/2022/06/main/command" chg="add">
              <pc226:chgData name="Giovanni Madrigal" userId="" providerId="" clId="Web-{E5D79386-03AC-4E60-AC8B-B12F75B82CA0}" dt="2023-05-25T18:16:56.590" v="0"/>
              <pc2:cmMkLst xmlns:pc2="http://schemas.microsoft.com/office/powerpoint/2019/9/main/command">
                <pc:docMk/>
                <pc:sldMk cId="0" sldId="319"/>
                <pc2:cmMk id="{B4534256-FFEA-41A2-B2F9-E4586B723272}"/>
              </pc2:cmMkLst>
            </pc226:cmChg>
          </p:ext>
        </pc:extLst>
      </pc:sldChg>
      <pc:sldChg chg="addCm">
        <pc:chgData name="Giovanni Madrigal" userId="" providerId="" clId="Web-{E5D79386-03AC-4E60-AC8B-B12F75B82CA0}" dt="2023-05-25T18:24:18.898" v="2"/>
        <pc:sldMkLst>
          <pc:docMk/>
          <pc:sldMk cId="0" sldId="324"/>
        </pc:sldMkLst>
        <pc:extLst>
          <p:ext xmlns:p="http://schemas.openxmlformats.org/presentationml/2006/main" uri="{D6D511B9-2390-475A-947B-AFAB55BFBCF1}">
            <pc226:cmChg xmlns:pc226="http://schemas.microsoft.com/office/powerpoint/2022/06/main/command" chg="add">
              <pc226:chgData name="Giovanni Madrigal" userId="" providerId="" clId="Web-{E5D79386-03AC-4E60-AC8B-B12F75B82CA0}" dt="2023-05-25T18:24:18.898" v="2"/>
              <pc2:cmMkLst xmlns:pc2="http://schemas.microsoft.com/office/powerpoint/2019/9/main/command">
                <pc:docMk/>
                <pc:sldMk cId="0" sldId="324"/>
                <pc2:cmMk id="{138D6B54-D2A7-47DE-841D-AC9A5793FA7F}"/>
              </pc2:cmMkLst>
            </pc226:cmChg>
          </p:ext>
        </pc:extLst>
      </pc:sldChg>
      <pc:sldChg chg="addCm">
        <pc:chgData name="Giovanni Madrigal" userId="" providerId="" clId="Web-{E5D79386-03AC-4E60-AC8B-B12F75B82CA0}" dt="2023-05-25T18:26:53.746" v="3"/>
        <pc:sldMkLst>
          <pc:docMk/>
          <pc:sldMk cId="0" sldId="325"/>
        </pc:sldMkLst>
        <pc:extLst>
          <p:ext xmlns:p="http://schemas.openxmlformats.org/presentationml/2006/main" uri="{D6D511B9-2390-475A-947B-AFAB55BFBCF1}">
            <pc226:cmChg xmlns:pc226="http://schemas.microsoft.com/office/powerpoint/2022/06/main/command" chg="add">
              <pc226:chgData name="Giovanni Madrigal" userId="" providerId="" clId="Web-{E5D79386-03AC-4E60-AC8B-B12F75B82CA0}" dt="2023-05-25T18:26:53.746" v="3"/>
              <pc2:cmMkLst xmlns:pc2="http://schemas.microsoft.com/office/powerpoint/2019/9/main/command">
                <pc:docMk/>
                <pc:sldMk cId="0" sldId="325"/>
                <pc2:cmMk id="{9390AA7D-815D-4E52-86B8-7A9F15C30A5C}"/>
              </pc2:cmMkLst>
            </pc226:cmChg>
          </p:ext>
        </pc:extLst>
      </pc:sldChg>
    </pc:docChg>
  </pc:docChgLst>
  <pc:docChgLst>
    <pc:chgData name="Giovanni Madrigal" userId="K2PEihjQuIndTIP/hRl/FO098wzRFNQFfX3XEWQQwus=" providerId="None" clId="Web-{E5D79386-03AC-4E60-AC8B-B12F75B82CA0}"/>
    <pc:docChg chg="mod modSld">
      <pc:chgData name="Giovanni Madrigal" userId="K2PEihjQuIndTIP/hRl/FO098wzRFNQFfX3XEWQQwus=" providerId="None" clId="Web-{E5D79386-03AC-4E60-AC8B-B12F75B82CA0}" dt="2023-05-25T16:23:15.387" v="9"/>
      <pc:docMkLst>
        <pc:docMk/>
      </pc:docMkLst>
      <pc:sldChg chg="modSp addCm">
        <pc:chgData name="Giovanni Madrigal" userId="K2PEihjQuIndTIP/hRl/FO098wzRFNQFfX3XEWQQwus=" providerId="None" clId="Web-{E5D79386-03AC-4E60-AC8B-B12F75B82CA0}" dt="2023-05-25T16:19:43.161" v="8" actId="20577"/>
        <pc:sldMkLst>
          <pc:docMk/>
          <pc:sldMk cId="0" sldId="260"/>
        </pc:sldMkLst>
        <pc:spChg chg="mod">
          <ac:chgData name="Giovanni Madrigal" userId="K2PEihjQuIndTIP/hRl/FO098wzRFNQFfX3XEWQQwus=" providerId="None" clId="Web-{E5D79386-03AC-4E60-AC8B-B12F75B82CA0}" dt="2023-05-25T16:19:43.161" v="8" actId="20577"/>
          <ac:spMkLst>
            <pc:docMk/>
            <pc:sldMk cId="0" sldId="260"/>
            <ac:spMk id="229" creationId="{00000000-0000-0000-0000-000000000000}"/>
          </ac:spMkLst>
        </pc:spChg>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E5D79386-03AC-4E60-AC8B-B12F75B82CA0}" dt="2023-05-25T16:19:43.052" v="7"/>
              <pc2:cmMkLst xmlns:pc2="http://schemas.microsoft.com/office/powerpoint/2019/9/main/command">
                <pc:docMk/>
                <pc:sldMk cId="0" sldId="260"/>
                <pc2:cmMk id="{B6C66076-B4AB-4B85-8ED4-061FD1D72ADA}"/>
              </pc2:cmMkLst>
            </pc226:cmChg>
          </p:ext>
        </pc:extLst>
      </pc:sldChg>
      <pc:sldChg chg="addCm">
        <pc:chgData name="Giovanni Madrigal" userId="K2PEihjQuIndTIP/hRl/FO098wzRFNQFfX3XEWQQwus=" providerId="None" clId="Web-{E5D79386-03AC-4E60-AC8B-B12F75B82CA0}" dt="2023-05-25T16:23:15.387" v="9"/>
        <pc:sldMkLst>
          <pc:docMk/>
          <pc:sldMk cId="0" sldId="262"/>
        </pc:sldMkLst>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E5D79386-03AC-4E60-AC8B-B12F75B82CA0}" dt="2023-05-25T16:23:15.387" v="9"/>
              <pc2:cmMkLst xmlns:pc2="http://schemas.microsoft.com/office/powerpoint/2019/9/main/command">
                <pc:docMk/>
                <pc:sldMk cId="0" sldId="262"/>
                <pc2:cmMk id="{14825E75-DF70-4DD9-A24B-C05E800E6E4F}"/>
              </pc2:cmMkLst>
            </pc226:cmChg>
          </p:ext>
        </pc:extLst>
      </pc:sldChg>
    </pc:docChg>
  </pc:docChgLst>
  <pc:docChgLst>
    <pc:chgData name="Giovanni Madrigal" userId="K2PEihjQuIndTIP/hRl/FO098wzRFNQFfX3XEWQQwus=" providerId="None" clId="Web-{9A5415D2-2BF0-4E8D-9D02-245F02B39099}"/>
    <pc:docChg chg="modSld">
      <pc:chgData name="Giovanni Madrigal" userId="K2PEihjQuIndTIP/hRl/FO098wzRFNQFfX3XEWQQwus=" providerId="None" clId="Web-{9A5415D2-2BF0-4E8D-9D02-245F02B39099}" dt="2023-05-29T16:04:47.867" v="9" actId="20577"/>
      <pc:docMkLst>
        <pc:docMk/>
      </pc:docMkLst>
      <pc:sldChg chg="modSp">
        <pc:chgData name="Giovanni Madrigal" userId="K2PEihjQuIndTIP/hRl/FO098wzRFNQFfX3XEWQQwus=" providerId="None" clId="Web-{9A5415D2-2BF0-4E8D-9D02-245F02B39099}" dt="2023-05-29T16:04:47.867" v="9" actId="20577"/>
        <pc:sldMkLst>
          <pc:docMk/>
          <pc:sldMk cId="0" sldId="273"/>
        </pc:sldMkLst>
        <pc:spChg chg="mod">
          <ac:chgData name="Giovanni Madrigal" userId="K2PEihjQuIndTIP/hRl/FO098wzRFNQFfX3XEWQQwus=" providerId="None" clId="Web-{9A5415D2-2BF0-4E8D-9D02-245F02B39099}" dt="2023-05-29T16:04:47.867" v="9" actId="20577"/>
          <ac:spMkLst>
            <pc:docMk/>
            <pc:sldMk cId="0" sldId="273"/>
            <ac:spMk id="362" creationId="{00000000-0000-0000-0000-000000000000}"/>
          </ac:spMkLst>
        </pc:spChg>
      </pc:sldChg>
    </pc:docChg>
  </pc:docChgLst>
  <pc:docChgLst>
    <pc:chgData name="Roberto Cucalon Tamayo" clId="Web-{BEB19F6F-DC47-47D4-AD37-A77CCF9A7C74}"/>
    <pc:docChg chg="modSld">
      <pc:chgData name="Roberto Cucalon Tamayo" userId="" providerId="" clId="Web-{BEB19F6F-DC47-47D4-AD37-A77CCF9A7C74}" dt="2023-06-05T21:14:40.949" v="169"/>
      <pc:docMkLst>
        <pc:docMk/>
      </pc:docMkLst>
      <pc:sldChg chg="modSp addCm">
        <pc:chgData name="Roberto Cucalon Tamayo" userId="" providerId="" clId="Web-{BEB19F6F-DC47-47D4-AD37-A77CCF9A7C74}" dt="2023-06-05T20:44:31.603" v="31"/>
        <pc:sldMkLst>
          <pc:docMk/>
          <pc:sldMk cId="0" sldId="313"/>
        </pc:sldMkLst>
        <pc:spChg chg="mod">
          <ac:chgData name="Roberto Cucalon Tamayo" userId="" providerId="" clId="Web-{BEB19F6F-DC47-47D4-AD37-A77CCF9A7C74}" dt="2023-06-05T20:38:48.778" v="17" actId="20577"/>
          <ac:spMkLst>
            <pc:docMk/>
            <pc:sldMk cId="0" sldId="313"/>
            <ac:spMk id="840" creationId="{00000000-0000-0000-0000-000000000000}"/>
          </ac:spMkLst>
        </pc:spChg>
        <pc:extLst>
          <p:ext xmlns:p="http://schemas.openxmlformats.org/presentationml/2006/main" uri="{D6D511B9-2390-475A-947B-AFAB55BFBCF1}">
            <pc226:cmChg xmlns:pc226="http://schemas.microsoft.com/office/powerpoint/2022/06/main/command" chg="add">
              <pc226:chgData name="Roberto Cucalon Tamayo" userId="" providerId="" clId="Web-{BEB19F6F-DC47-47D4-AD37-A77CCF9A7C74}" dt="2023-06-05T20:38:13.214" v="7"/>
              <pc2:cmMkLst xmlns:pc2="http://schemas.microsoft.com/office/powerpoint/2019/9/main/command">
                <pc:docMk/>
                <pc:sldMk cId="0" sldId="313"/>
                <pc2:cmMk id="{18352B0B-9D3F-48F8-867E-F807EFDDEAD0}"/>
              </pc2:cmMkLst>
            </pc226:cmChg>
            <pc226:cmChg xmlns:pc226="http://schemas.microsoft.com/office/powerpoint/2022/06/main/command" chg="add">
              <pc226:chgData name="Roberto Cucalon Tamayo" userId="" providerId="" clId="Web-{BEB19F6F-DC47-47D4-AD37-A77CCF9A7C74}" dt="2023-06-05T20:44:31.603" v="31"/>
              <pc2:cmMkLst xmlns:pc2="http://schemas.microsoft.com/office/powerpoint/2019/9/main/command">
                <pc:docMk/>
                <pc:sldMk cId="0" sldId="313"/>
                <pc2:cmMk id="{1CFA691C-3376-4823-AF4B-AB16ACD589FB}"/>
              </pc2:cmMkLst>
            </pc226:cmChg>
          </p:ext>
        </pc:extLst>
      </pc:sldChg>
      <pc:sldChg chg="modSp addCm modCm">
        <pc:chgData name="Roberto Cucalon Tamayo" userId="" providerId="" clId="Web-{BEB19F6F-DC47-47D4-AD37-A77CCF9A7C74}" dt="2023-06-05T20:47:23.187" v="42"/>
        <pc:sldMkLst>
          <pc:docMk/>
          <pc:sldMk cId="0" sldId="316"/>
        </pc:sldMkLst>
        <pc:spChg chg="mod">
          <ac:chgData name="Roberto Cucalon Tamayo" userId="" providerId="" clId="Web-{BEB19F6F-DC47-47D4-AD37-A77CCF9A7C74}" dt="2023-06-05T20:45:11.354" v="41" actId="20577"/>
          <ac:spMkLst>
            <pc:docMk/>
            <pc:sldMk cId="0" sldId="316"/>
            <ac:spMk id="867" creationId="{00000000-0000-0000-0000-000000000000}"/>
          </ac:spMkLst>
        </pc:spChg>
        <pc:extLst>
          <p:ext xmlns:p="http://schemas.openxmlformats.org/presentationml/2006/main" uri="{D6D511B9-2390-475A-947B-AFAB55BFBCF1}">
            <pc226:cmChg xmlns:pc226="http://schemas.microsoft.com/office/powerpoint/2022/06/main/command" chg="add mod">
              <pc226:chgData name="Roberto Cucalon Tamayo" userId="" providerId="" clId="Web-{BEB19F6F-DC47-47D4-AD37-A77CCF9A7C74}" dt="2023-06-05T20:45:10.479" v="40"/>
              <pc2:cmMkLst xmlns:pc2="http://schemas.microsoft.com/office/powerpoint/2019/9/main/command">
                <pc:docMk/>
                <pc:sldMk cId="0" sldId="316"/>
                <pc2:cmMk id="{42C74393-D0CC-4477-BF26-09FAA5B7A5C2}"/>
              </pc2:cmMkLst>
            </pc226:cmChg>
            <pc226:cmChg xmlns:pc226="http://schemas.microsoft.com/office/powerpoint/2022/06/main/command" chg="add">
              <pc226:chgData name="Roberto Cucalon Tamayo" userId="" providerId="" clId="Web-{BEB19F6F-DC47-47D4-AD37-A77CCF9A7C74}" dt="2023-06-05T20:47:23.187" v="42"/>
              <pc2:cmMkLst xmlns:pc2="http://schemas.microsoft.com/office/powerpoint/2019/9/main/command">
                <pc:docMk/>
                <pc:sldMk cId="0" sldId="316"/>
                <pc2:cmMk id="{767EF5EC-7B1D-4579-AC15-20806FE385EB}"/>
              </pc2:cmMkLst>
            </pc226:cmChg>
          </p:ext>
        </pc:extLst>
      </pc:sldChg>
      <pc:sldChg chg="addSp delSp modSp modCm">
        <pc:chgData name="Roberto Cucalon Tamayo" userId="" providerId="" clId="Web-{BEB19F6F-DC47-47D4-AD37-A77CCF9A7C74}" dt="2023-06-05T20:58:07.335" v="66"/>
        <pc:sldMkLst>
          <pc:docMk/>
          <pc:sldMk cId="0" sldId="319"/>
        </pc:sldMkLst>
        <pc:spChg chg="mod">
          <ac:chgData name="Roberto Cucalon Tamayo" userId="" providerId="" clId="Web-{BEB19F6F-DC47-47D4-AD37-A77CCF9A7C74}" dt="2023-06-05T20:55:41.408" v="63" actId="20577"/>
          <ac:spMkLst>
            <pc:docMk/>
            <pc:sldMk cId="0" sldId="319"/>
            <ac:spMk id="895" creationId="{00000000-0000-0000-0000-000000000000}"/>
          </ac:spMkLst>
        </pc:spChg>
        <pc:picChg chg="del mod">
          <ac:chgData name="Roberto Cucalon Tamayo" userId="" providerId="" clId="Web-{BEB19F6F-DC47-47D4-AD37-A77CCF9A7C74}" dt="2023-06-05T20:54:49.672" v="57"/>
          <ac:picMkLst>
            <pc:docMk/>
            <pc:sldMk cId="0" sldId="319"/>
            <ac:picMk id="2" creationId="{ABFC3DED-13DC-E12B-7F9B-076B659DA335}"/>
          </ac:picMkLst>
        </pc:picChg>
        <pc:picChg chg="add mod">
          <ac:chgData name="Roberto Cucalon Tamayo" userId="" providerId="" clId="Web-{BEB19F6F-DC47-47D4-AD37-A77CCF9A7C74}" dt="2023-06-05T20:56:18.722" v="65"/>
          <ac:picMkLst>
            <pc:docMk/>
            <pc:sldMk cId="0" sldId="319"/>
            <ac:picMk id="3" creationId="{A956783B-02A1-B73D-45B6-678911A25FC0}"/>
          </ac:picMkLst>
        </pc:picChg>
        <pc:picChg chg="del">
          <ac:chgData name="Roberto Cucalon Tamayo" userId="" providerId="" clId="Web-{BEB19F6F-DC47-47D4-AD37-A77CCF9A7C74}" dt="2023-06-05T20:54:59.125" v="58"/>
          <ac:picMkLst>
            <pc:docMk/>
            <pc:sldMk cId="0" sldId="319"/>
            <ac:picMk id="897" creationId="{00000000-0000-0000-0000-000000000000}"/>
          </ac:picMkLst>
        </pc:picChg>
        <pc:extLst>
          <p:ext xmlns:p="http://schemas.openxmlformats.org/presentationml/2006/main" uri="{D6D511B9-2390-475A-947B-AFAB55BFBCF1}">
            <pc226:cmChg xmlns:pc226="http://schemas.microsoft.com/office/powerpoint/2022/06/main/command" chg="">
              <pc226:chgData name="Roberto Cucalon Tamayo" userId="" providerId="" clId="Web-{BEB19F6F-DC47-47D4-AD37-A77CCF9A7C74}" dt="2023-06-05T20:58:07.335" v="66"/>
              <pc2:cmMkLst xmlns:pc2="http://schemas.microsoft.com/office/powerpoint/2019/9/main/command">
                <pc:docMk/>
                <pc:sldMk cId="0" sldId="319"/>
                <pc2:cmMk id="{8C3B9013-7317-4172-9685-86392CABCE6A}"/>
              </pc2:cmMkLst>
              <pc226:cmRplyChg chg="add mod">
                <pc226:chgData name="Roberto Cucalon Tamayo" userId="" providerId="" clId="Web-{BEB19F6F-DC47-47D4-AD37-A77CCF9A7C74}" dt="2023-06-05T20:58:07.335" v="66"/>
                <pc2:cmRplyMkLst xmlns:pc2="http://schemas.microsoft.com/office/powerpoint/2019/9/main/command">
                  <pc:docMk/>
                  <pc:sldMk cId="0" sldId="319"/>
                  <pc2:cmMk id="{8C3B9013-7317-4172-9685-86392CABCE6A}"/>
                  <pc2:cmRplyMk id="{4756130E-6FBB-4013-8F01-70D3EB29276E}"/>
                </pc2:cmRplyMkLst>
              </pc226:cmRplyChg>
            </pc226:cmChg>
            <pc226:cmChg xmlns:pc226="http://schemas.microsoft.com/office/powerpoint/2022/06/main/command" chg="">
              <pc226:chgData name="Roberto Cucalon Tamayo" userId="" providerId="" clId="Web-{BEB19F6F-DC47-47D4-AD37-A77CCF9A7C74}" dt="2023-06-05T20:54:09.389" v="51"/>
              <pc2:cmMkLst xmlns:pc2="http://schemas.microsoft.com/office/powerpoint/2019/9/main/command">
                <pc:docMk/>
                <pc:sldMk cId="0" sldId="319"/>
                <pc2:cmMk id="{B4534256-FFEA-41A2-B2F9-E4586B723272}"/>
              </pc2:cmMkLst>
              <pc226:cmRplyChg chg="add">
                <pc226:chgData name="Roberto Cucalon Tamayo" userId="" providerId="" clId="Web-{BEB19F6F-DC47-47D4-AD37-A77CCF9A7C74}" dt="2023-06-05T20:54:09.389" v="51"/>
                <pc2:cmRplyMkLst xmlns:pc2="http://schemas.microsoft.com/office/powerpoint/2019/9/main/command">
                  <pc:docMk/>
                  <pc:sldMk cId="0" sldId="319"/>
                  <pc2:cmMk id="{B4534256-FFEA-41A2-B2F9-E4586B723272}"/>
                  <pc2:cmRplyMk id="{7C43ABE4-3E27-425A-98AA-694398D3BE6C}"/>
                </pc2:cmRplyMkLst>
              </pc226:cmRplyChg>
            </pc226:cmChg>
          </p:ext>
        </pc:extLst>
      </pc:sldChg>
      <pc:sldChg chg="addCm">
        <pc:chgData name="Roberto Cucalon Tamayo" userId="" providerId="" clId="Web-{BEB19F6F-DC47-47D4-AD37-A77CCF9A7C74}" dt="2023-06-05T20:58:47.321" v="67"/>
        <pc:sldMkLst>
          <pc:docMk/>
          <pc:sldMk cId="0" sldId="320"/>
        </pc:sldMkLst>
        <pc:extLst>
          <p:ext xmlns:p="http://schemas.openxmlformats.org/presentationml/2006/main" uri="{D6D511B9-2390-475A-947B-AFAB55BFBCF1}">
            <pc226:cmChg xmlns:pc226="http://schemas.microsoft.com/office/powerpoint/2022/06/main/command" chg="add">
              <pc226:chgData name="Roberto Cucalon Tamayo" userId="" providerId="" clId="Web-{BEB19F6F-DC47-47D4-AD37-A77CCF9A7C74}" dt="2023-06-05T20:58:47.321" v="67"/>
              <pc2:cmMkLst xmlns:pc2="http://schemas.microsoft.com/office/powerpoint/2019/9/main/command">
                <pc:docMk/>
                <pc:sldMk cId="0" sldId="320"/>
                <pc2:cmMk id="{D6D0C353-540A-4798-A6DA-CCA87AF391C1}"/>
              </pc2:cmMkLst>
            </pc226:cmChg>
          </p:ext>
        </pc:extLst>
      </pc:sldChg>
      <pc:sldChg chg="modSp addCm">
        <pc:chgData name="Roberto Cucalon Tamayo" userId="" providerId="" clId="Web-{BEB19F6F-DC47-47D4-AD37-A77CCF9A7C74}" dt="2023-06-05T21:04:23.958" v="141" actId="20577"/>
        <pc:sldMkLst>
          <pc:docMk/>
          <pc:sldMk cId="0" sldId="322"/>
        </pc:sldMkLst>
        <pc:spChg chg="mod">
          <ac:chgData name="Roberto Cucalon Tamayo" userId="" providerId="" clId="Web-{BEB19F6F-DC47-47D4-AD37-A77CCF9A7C74}" dt="2023-06-05T21:04:23.958" v="141" actId="20577"/>
          <ac:spMkLst>
            <pc:docMk/>
            <pc:sldMk cId="0" sldId="322"/>
            <ac:spMk id="924" creationId="{00000000-0000-0000-0000-000000000000}"/>
          </ac:spMkLst>
        </pc:spChg>
        <pc:extLst>
          <p:ext xmlns:p="http://schemas.openxmlformats.org/presentationml/2006/main" uri="{D6D511B9-2390-475A-947B-AFAB55BFBCF1}">
            <pc226:cmChg xmlns:pc226="http://schemas.microsoft.com/office/powerpoint/2022/06/main/command" chg="add">
              <pc226:chgData name="Roberto Cucalon Tamayo" userId="" providerId="" clId="Web-{BEB19F6F-DC47-47D4-AD37-A77CCF9A7C74}" dt="2023-06-05T21:04:22.536" v="140"/>
              <pc2:cmMkLst xmlns:pc2="http://schemas.microsoft.com/office/powerpoint/2019/9/main/command">
                <pc:docMk/>
                <pc:sldMk cId="0" sldId="322"/>
                <pc2:cmMk id="{6B976D98-6776-447E-859B-3F3A54619430}"/>
              </pc2:cmMkLst>
            </pc226:cmChg>
          </p:ext>
        </pc:extLst>
      </pc:sldChg>
      <pc:sldChg chg="addCm">
        <pc:chgData name="Roberto Cucalon Tamayo" userId="" providerId="" clId="Web-{BEB19F6F-DC47-47D4-AD37-A77CCF9A7C74}" dt="2023-06-05T21:10:22.409" v="150"/>
        <pc:sldMkLst>
          <pc:docMk/>
          <pc:sldMk cId="0" sldId="323"/>
        </pc:sldMkLst>
        <pc:extLst>
          <p:ext xmlns:p="http://schemas.openxmlformats.org/presentationml/2006/main" uri="{D6D511B9-2390-475A-947B-AFAB55BFBCF1}">
            <pc226:cmChg xmlns:pc226="http://schemas.microsoft.com/office/powerpoint/2022/06/main/command" chg="add">
              <pc226:chgData name="Roberto Cucalon Tamayo" userId="" providerId="" clId="Web-{BEB19F6F-DC47-47D4-AD37-A77CCF9A7C74}" dt="2023-06-05T21:10:22.409" v="150"/>
              <pc2:cmMkLst xmlns:pc2="http://schemas.microsoft.com/office/powerpoint/2019/9/main/command">
                <pc:docMk/>
                <pc:sldMk cId="0" sldId="323"/>
                <pc2:cmMk id="{389FC287-C136-4F51-9B6E-23D77CC89D5F}"/>
              </pc2:cmMkLst>
            </pc226:cmChg>
          </p:ext>
        </pc:extLst>
      </pc:sldChg>
      <pc:sldChg chg="addSp delSp modSp addCm modCm">
        <pc:chgData name="Roberto Cucalon Tamayo" userId="" providerId="" clId="Web-{BEB19F6F-DC47-47D4-AD37-A77CCF9A7C74}" dt="2023-06-05T21:14:40.949" v="169"/>
        <pc:sldMkLst>
          <pc:docMk/>
          <pc:sldMk cId="0" sldId="324"/>
        </pc:sldMkLst>
        <pc:spChg chg="add mod">
          <ac:chgData name="Roberto Cucalon Tamayo" userId="" providerId="" clId="Web-{BEB19F6F-DC47-47D4-AD37-A77CCF9A7C74}" dt="2023-06-05T21:13:47.557" v="167" actId="20577"/>
          <ac:spMkLst>
            <pc:docMk/>
            <pc:sldMk cId="0" sldId="324"/>
            <ac:spMk id="3" creationId="{2636BBBC-CA1E-7A6A-B89F-6EAAFE3F5147}"/>
          </ac:spMkLst>
        </pc:spChg>
        <pc:spChg chg="mod">
          <ac:chgData name="Roberto Cucalon Tamayo" userId="" providerId="" clId="Web-{BEB19F6F-DC47-47D4-AD37-A77CCF9A7C74}" dt="2023-06-05T21:13:18.165" v="156" actId="20577"/>
          <ac:spMkLst>
            <pc:docMk/>
            <pc:sldMk cId="0" sldId="324"/>
            <ac:spMk id="945" creationId="{00000000-0000-0000-0000-000000000000}"/>
          </ac:spMkLst>
        </pc:spChg>
        <pc:picChg chg="add del mod">
          <ac:chgData name="Roberto Cucalon Tamayo" userId="" providerId="" clId="Web-{BEB19F6F-DC47-47D4-AD37-A77CCF9A7C74}" dt="2023-06-05T21:08:31.780" v="147"/>
          <ac:picMkLst>
            <pc:docMk/>
            <pc:sldMk cId="0" sldId="324"/>
            <ac:picMk id="2" creationId="{F95CBBC4-9C66-33E8-A55A-B811CDBBEEB9}"/>
          </ac:picMkLst>
        </pc:picChg>
        <pc:picChg chg="mod">
          <ac:chgData name="Roberto Cucalon Tamayo" userId="" providerId="" clId="Web-{BEB19F6F-DC47-47D4-AD37-A77CCF9A7C74}" dt="2023-06-05T21:13:59.026" v="168" actId="1076"/>
          <ac:picMkLst>
            <pc:docMk/>
            <pc:sldMk cId="0" sldId="324"/>
            <ac:picMk id="948" creationId="{00000000-0000-0000-0000-000000000000}"/>
          </ac:picMkLst>
        </pc:picChg>
        <pc:extLst>
          <p:ext xmlns:p="http://schemas.openxmlformats.org/presentationml/2006/main" uri="{D6D511B9-2390-475A-947B-AFAB55BFBCF1}">
            <pc226:cmChg xmlns:pc226="http://schemas.microsoft.com/office/powerpoint/2022/06/main/command" chg="add">
              <pc226:chgData name="Roberto Cucalon Tamayo" userId="" providerId="" clId="Web-{BEB19F6F-DC47-47D4-AD37-A77CCF9A7C74}" dt="2023-06-05T21:14:40.949" v="169"/>
              <pc2:cmMkLst xmlns:pc2="http://schemas.microsoft.com/office/powerpoint/2019/9/main/command">
                <pc:docMk/>
                <pc:sldMk cId="0" sldId="324"/>
                <pc2:cmMk id="{83ABA24A-1E75-4AA6-8618-D1794C7F4055}"/>
              </pc2:cmMkLst>
            </pc226:cmChg>
            <pc226:cmChg xmlns:pc226="http://schemas.microsoft.com/office/powerpoint/2022/06/main/command" chg="">
              <pc226:chgData name="Roberto Cucalon Tamayo" userId="" providerId="" clId="Web-{BEB19F6F-DC47-47D4-AD37-A77CCF9A7C74}" dt="2023-06-05T21:12:38.945" v="151"/>
              <pc2:cmMkLst xmlns:pc2="http://schemas.microsoft.com/office/powerpoint/2019/9/main/command">
                <pc:docMk/>
                <pc:sldMk cId="0" sldId="324"/>
                <pc2:cmMk id="{138D6B54-D2A7-47DE-841D-AC9A5793FA7F}"/>
              </pc2:cmMkLst>
              <pc226:cmRplyChg chg="add del">
                <pc226:chgData name="Roberto Cucalon Tamayo" userId="" providerId="" clId="Web-{BEB19F6F-DC47-47D4-AD37-A77CCF9A7C74}" dt="2023-06-05T21:09:03.875" v="149"/>
                <pc2:cmRplyMkLst xmlns:pc2="http://schemas.microsoft.com/office/powerpoint/2019/9/main/command">
                  <pc:docMk/>
                  <pc:sldMk cId="0" sldId="324"/>
                  <pc2:cmMk id="{138D6B54-D2A7-47DE-841D-AC9A5793FA7F}"/>
                  <pc2:cmRplyMk id="{7F377926-53FD-4A7F-B023-48579D877926}"/>
                </pc2:cmRplyMkLst>
              </pc226:cmRplyChg>
              <pc226:cmRplyChg chg="add">
                <pc226:chgData name="Roberto Cucalon Tamayo" userId="" providerId="" clId="Web-{BEB19F6F-DC47-47D4-AD37-A77CCF9A7C74}" dt="2023-06-05T21:12:38.945" v="151"/>
                <pc2:cmRplyMkLst xmlns:pc2="http://schemas.microsoft.com/office/powerpoint/2019/9/main/command">
                  <pc:docMk/>
                  <pc:sldMk cId="0" sldId="324"/>
                  <pc2:cmMk id="{138D6B54-D2A7-47DE-841D-AC9A5793FA7F}"/>
                  <pc2:cmRplyMk id="{23C84432-3106-4131-97F9-91D9795ABF01}"/>
                </pc2:cmRplyMkLst>
              </pc226:cmRplyChg>
            </pc226:cmChg>
          </p:ext>
        </pc:extLst>
      </pc:sldChg>
    </pc:docChg>
  </pc:docChgLst>
  <pc:docChgLst>
    <pc:chgData name="Giovanni Madrigal" userId="K2PEihjQuIndTIP/hRl/FO098wzRFNQFfX3XEWQQwus=" providerId="None" clId="Web-{150C79B5-FB8E-47BF-A732-8B78A4B141D1}"/>
    <pc:docChg chg="">
      <pc:chgData name="Giovanni Madrigal" userId="K2PEihjQuIndTIP/hRl/FO098wzRFNQFfX3XEWQQwus=" providerId="None" clId="Web-{150C79B5-FB8E-47BF-A732-8B78A4B141D1}" dt="2023-06-07T19:41:48.769" v="3"/>
      <pc:docMkLst>
        <pc:docMk/>
      </pc:docMkLst>
      <pc:sldChg chg="modCm">
        <pc:chgData name="Giovanni Madrigal" userId="K2PEihjQuIndTIP/hRl/FO098wzRFNQFfX3XEWQQwus=" providerId="None" clId="Web-{150C79B5-FB8E-47BF-A732-8B78A4B141D1}" dt="2023-06-07T19:41:04.096" v="0"/>
        <pc:sldMkLst>
          <pc:docMk/>
          <pc:sldMk cId="0" sldId="299"/>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150C79B5-FB8E-47BF-A732-8B78A4B141D1}" dt="2023-06-07T19:41:04.096" v="0"/>
              <pc2:cmMkLst xmlns:pc2="http://schemas.microsoft.com/office/powerpoint/2019/9/main/command">
                <pc:docMk/>
                <pc:sldMk cId="0" sldId="299"/>
                <pc2:cmMk id="{76C42B59-EB95-4ECA-993F-A63C2090AB75}"/>
              </pc2:cmMkLst>
            </pc226:cmChg>
          </p:ext>
        </pc:extLst>
      </pc:sldChg>
      <pc:sldChg chg="modCm">
        <pc:chgData name="Giovanni Madrigal" userId="K2PEihjQuIndTIP/hRl/FO098wzRFNQFfX3XEWQQwus=" providerId="None" clId="Web-{150C79B5-FB8E-47BF-A732-8B78A4B141D1}" dt="2023-06-07T19:41:48.769" v="3"/>
        <pc:sldMkLst>
          <pc:docMk/>
          <pc:sldMk cId="0" sldId="300"/>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150C79B5-FB8E-47BF-A732-8B78A4B141D1}" dt="2023-06-07T19:41:39.519" v="2"/>
              <pc2:cmMkLst xmlns:pc2="http://schemas.microsoft.com/office/powerpoint/2019/9/main/command">
                <pc:docMk/>
                <pc:sldMk cId="0" sldId="300"/>
                <pc2:cmMk id="{9D5C151F-4F2C-4AF5-A232-8A52757862E5}"/>
              </pc2:cmMkLst>
            </pc226:cmChg>
            <pc226:cmChg xmlns:pc226="http://schemas.microsoft.com/office/powerpoint/2022/06/main/command" chg="mod">
              <pc226:chgData name="Giovanni Madrigal" userId="K2PEihjQuIndTIP/hRl/FO098wzRFNQFfX3XEWQQwus=" providerId="None" clId="Web-{150C79B5-FB8E-47BF-A732-8B78A4B141D1}" dt="2023-06-07T19:41:32.519" v="1"/>
              <pc2:cmMkLst xmlns:pc2="http://schemas.microsoft.com/office/powerpoint/2019/9/main/command">
                <pc:docMk/>
                <pc:sldMk cId="0" sldId="300"/>
                <pc2:cmMk id="{64369D5D-80D1-4202-8F1D-E8EBE7F50403}"/>
              </pc2:cmMkLst>
            </pc226:cmChg>
            <pc226:cmChg xmlns:pc226="http://schemas.microsoft.com/office/powerpoint/2022/06/main/command" chg="mod">
              <pc226:chgData name="Giovanni Madrigal" userId="K2PEihjQuIndTIP/hRl/FO098wzRFNQFfX3XEWQQwus=" providerId="None" clId="Web-{150C79B5-FB8E-47BF-A732-8B78A4B141D1}" dt="2023-06-07T19:41:48.769" v="3"/>
              <pc2:cmMkLst xmlns:pc2="http://schemas.microsoft.com/office/powerpoint/2019/9/main/command">
                <pc:docMk/>
                <pc:sldMk cId="0" sldId="300"/>
                <pc2:cmMk id="{53652CA3-6B53-47B4-AD57-366B6B410426}"/>
              </pc2:cmMkLst>
            </pc226:cmChg>
          </p:ext>
        </pc:extLst>
      </pc:sldChg>
    </pc:docChg>
  </pc:docChgLst>
  <pc:docChgLst>
    <pc:chgData name="Giovanni Madrigal" clId="Web-{16B98C04-055D-4F2D-AB3E-821AB161171C}"/>
    <pc:docChg chg="modSld">
      <pc:chgData name="Giovanni Madrigal" userId="" providerId="" clId="Web-{16B98C04-055D-4F2D-AB3E-821AB161171C}" dt="2023-06-03T19:19:24.422" v="32"/>
      <pc:docMkLst>
        <pc:docMk/>
      </pc:docMkLst>
      <pc:sldChg chg="modSp addCm">
        <pc:chgData name="Giovanni Madrigal" userId="" providerId="" clId="Web-{16B98C04-055D-4F2D-AB3E-821AB161171C}" dt="2023-06-03T11:00:54.391" v="5" actId="20577"/>
        <pc:sldMkLst>
          <pc:docMk/>
          <pc:sldMk cId="0" sldId="261"/>
        </pc:sldMkLst>
        <pc:spChg chg="mod">
          <ac:chgData name="Giovanni Madrigal" userId="" providerId="" clId="Web-{16B98C04-055D-4F2D-AB3E-821AB161171C}" dt="2023-06-03T11:00:54.391" v="5" actId="20577"/>
          <ac:spMkLst>
            <pc:docMk/>
            <pc:sldMk cId="0" sldId="261"/>
            <ac:spMk id="236" creationId="{00000000-0000-0000-0000-000000000000}"/>
          </ac:spMkLst>
        </pc:spChg>
        <pc:extLst>
          <p:ext xmlns:p="http://schemas.openxmlformats.org/presentationml/2006/main" uri="{D6D511B9-2390-475A-947B-AFAB55BFBCF1}">
            <pc226:cmChg xmlns:pc226="http://schemas.microsoft.com/office/powerpoint/2022/06/main/command" chg="add">
              <pc226:chgData name="Giovanni Madrigal" userId="" providerId="" clId="Web-{16B98C04-055D-4F2D-AB3E-821AB161171C}" dt="2023-06-03T11:00:35.687" v="1"/>
              <pc2:cmMkLst xmlns:pc2="http://schemas.microsoft.com/office/powerpoint/2019/9/main/command">
                <pc:docMk/>
                <pc:sldMk cId="0" sldId="261"/>
                <pc2:cmMk id="{44475B1E-4CA6-4F77-BF04-A075ADDE2E14}"/>
              </pc2:cmMkLst>
            </pc226:cmChg>
          </p:ext>
        </pc:extLst>
      </pc:sldChg>
      <pc:sldChg chg="modCm">
        <pc:chgData name="Giovanni Madrigal" userId="" providerId="" clId="Web-{16B98C04-055D-4F2D-AB3E-821AB161171C}" dt="2023-06-03T11:00:17.390" v="0"/>
        <pc:sldMkLst>
          <pc:docMk/>
          <pc:sldMk cId="0" sldId="262"/>
        </pc:sldMkLst>
        <pc:extLst>
          <p:ext xmlns:p="http://schemas.openxmlformats.org/presentationml/2006/main" uri="{D6D511B9-2390-475A-947B-AFAB55BFBCF1}">
            <pc226:cmChg xmlns:pc226="http://schemas.microsoft.com/office/powerpoint/2022/06/main/command" chg="mod">
              <pc226:chgData name="Giovanni Madrigal" userId="" providerId="" clId="Web-{16B98C04-055D-4F2D-AB3E-821AB161171C}" dt="2023-06-03T11:00:17.390" v="0"/>
              <pc2:cmMkLst xmlns:pc2="http://schemas.microsoft.com/office/powerpoint/2019/9/main/command">
                <pc:docMk/>
                <pc:sldMk cId="0" sldId="262"/>
                <pc2:cmMk id="{14825E75-DF70-4DD9-A24B-C05E800E6E4F}"/>
              </pc2:cmMkLst>
            </pc226:cmChg>
          </p:ext>
        </pc:extLst>
      </pc:sldChg>
      <pc:sldChg chg="modCm">
        <pc:chgData name="Giovanni Madrigal" userId="" providerId="" clId="Web-{16B98C04-055D-4F2D-AB3E-821AB161171C}" dt="2023-06-03T11:03:20.240" v="6"/>
        <pc:sldMkLst>
          <pc:docMk/>
          <pc:sldMk cId="0" sldId="273"/>
        </pc:sldMkLst>
        <pc:extLst>
          <p:ext xmlns:p="http://schemas.openxmlformats.org/presentationml/2006/main" uri="{D6D511B9-2390-475A-947B-AFAB55BFBCF1}">
            <pc226:cmChg xmlns:pc226="http://schemas.microsoft.com/office/powerpoint/2022/06/main/command" chg="">
              <pc226:chgData name="Giovanni Madrigal" userId="" providerId="" clId="Web-{16B98C04-055D-4F2D-AB3E-821AB161171C}" dt="2023-06-03T11:03:20.240" v="6"/>
              <pc2:cmMkLst xmlns:pc2="http://schemas.microsoft.com/office/powerpoint/2019/9/main/command">
                <pc:docMk/>
                <pc:sldMk cId="0" sldId="273"/>
                <pc2:cmMk id="{E4856919-B058-4015-A088-A0CB956FB225}"/>
              </pc2:cmMkLst>
              <pc226:cmRplyChg chg="add">
                <pc226:chgData name="Giovanni Madrigal" userId="" providerId="" clId="Web-{16B98C04-055D-4F2D-AB3E-821AB161171C}" dt="2023-06-03T11:03:20.240" v="6"/>
                <pc2:cmRplyMkLst xmlns:pc2="http://schemas.microsoft.com/office/powerpoint/2019/9/main/command">
                  <pc:docMk/>
                  <pc:sldMk cId="0" sldId="273"/>
                  <pc2:cmMk id="{E4856919-B058-4015-A088-A0CB956FB225}"/>
                  <pc2:cmRplyMk id="{A8E8CDB0-7BA0-4280-8970-D18F23975B8F}"/>
                </pc2:cmRplyMkLst>
              </pc226:cmRplyChg>
            </pc226:cmChg>
          </p:ext>
        </pc:extLst>
      </pc:sldChg>
      <pc:sldChg chg="modCm">
        <pc:chgData name="Giovanni Madrigal" userId="" providerId="" clId="Web-{16B98C04-055D-4F2D-AB3E-821AB161171C}" dt="2023-06-03T11:04:24.180" v="7"/>
        <pc:sldMkLst>
          <pc:docMk/>
          <pc:sldMk cId="0" sldId="299"/>
        </pc:sldMkLst>
        <pc:extLst>
          <p:ext xmlns:p="http://schemas.openxmlformats.org/presentationml/2006/main" uri="{D6D511B9-2390-475A-947B-AFAB55BFBCF1}">
            <pc226:cmChg xmlns:pc226="http://schemas.microsoft.com/office/powerpoint/2022/06/main/command" chg="">
              <pc226:chgData name="Giovanni Madrigal" userId="" providerId="" clId="Web-{16B98C04-055D-4F2D-AB3E-821AB161171C}" dt="2023-06-03T11:04:24.180" v="7"/>
              <pc2:cmMkLst xmlns:pc2="http://schemas.microsoft.com/office/powerpoint/2019/9/main/command">
                <pc:docMk/>
                <pc:sldMk cId="0" sldId="299"/>
                <pc2:cmMk id="{76C42B59-EB95-4ECA-993F-A63C2090AB75}"/>
              </pc2:cmMkLst>
              <pc226:cmRplyChg chg="add">
                <pc226:chgData name="Giovanni Madrigal" userId="" providerId="" clId="Web-{16B98C04-055D-4F2D-AB3E-821AB161171C}" dt="2023-06-03T11:04:24.180" v="7"/>
                <pc2:cmRplyMkLst xmlns:pc2="http://schemas.microsoft.com/office/powerpoint/2019/9/main/command">
                  <pc:docMk/>
                  <pc:sldMk cId="0" sldId="299"/>
                  <pc2:cmMk id="{76C42B59-EB95-4ECA-993F-A63C2090AB75}"/>
                  <pc2:cmRplyMk id="{D0FAA7C0-E8C4-46C9-B137-A739DA055080}"/>
                </pc2:cmRplyMkLst>
              </pc226:cmRplyChg>
            </pc226:cmChg>
          </p:ext>
        </pc:extLst>
      </pc:sldChg>
      <pc:sldChg chg="addCm">
        <pc:chgData name="Giovanni Madrigal" userId="" providerId="" clId="Web-{16B98C04-055D-4F2D-AB3E-821AB161171C}" dt="2023-06-03T11:06:10.559" v="8"/>
        <pc:sldMkLst>
          <pc:docMk/>
          <pc:sldMk cId="0" sldId="300"/>
        </pc:sldMkLst>
        <pc:extLst>
          <p:ext xmlns:p="http://schemas.openxmlformats.org/presentationml/2006/main" uri="{D6D511B9-2390-475A-947B-AFAB55BFBCF1}">
            <pc226:cmChg xmlns:pc226="http://schemas.microsoft.com/office/powerpoint/2022/06/main/command" chg="add">
              <pc226:chgData name="Giovanni Madrigal" userId="" providerId="" clId="Web-{16B98C04-055D-4F2D-AB3E-821AB161171C}" dt="2023-06-03T11:06:10.559" v="8"/>
              <pc2:cmMkLst xmlns:pc2="http://schemas.microsoft.com/office/powerpoint/2019/9/main/command">
                <pc:docMk/>
                <pc:sldMk cId="0" sldId="300"/>
                <pc2:cmMk id="{64369D5D-80D1-4202-8F1D-E8EBE7F50403}"/>
              </pc2:cmMkLst>
            </pc226:cmChg>
          </p:ext>
        </pc:extLst>
      </pc:sldChg>
      <pc:sldChg chg="addSp modSp addCm modCm">
        <pc:chgData name="Giovanni Madrigal" userId="" providerId="" clId="Web-{16B98C04-055D-4F2D-AB3E-821AB161171C}" dt="2023-06-03T11:18:10.236" v="31"/>
        <pc:sldMkLst>
          <pc:docMk/>
          <pc:sldMk cId="0" sldId="319"/>
        </pc:sldMkLst>
        <pc:picChg chg="add mod">
          <ac:chgData name="Giovanni Madrigal" userId="" providerId="" clId="Web-{16B98C04-055D-4F2D-AB3E-821AB161171C}" dt="2023-06-03T11:17:50.251" v="30"/>
          <ac:picMkLst>
            <pc:docMk/>
            <pc:sldMk cId="0" sldId="319"/>
            <ac:picMk id="2" creationId="{ABFC3DED-13DC-E12B-7F9B-076B659DA335}"/>
          </ac:picMkLst>
        </pc:picChg>
        <pc:extLst>
          <p:ext xmlns:p="http://schemas.openxmlformats.org/presentationml/2006/main" uri="{D6D511B9-2390-475A-947B-AFAB55BFBCF1}">
            <pc226:cmChg xmlns:pc226="http://schemas.microsoft.com/office/powerpoint/2022/06/main/command" chg="add">
              <pc226:chgData name="Giovanni Madrigal" userId="" providerId="" clId="Web-{16B98C04-055D-4F2D-AB3E-821AB161171C}" dt="2023-06-03T11:18:10.236" v="31"/>
              <pc2:cmMkLst xmlns:pc2="http://schemas.microsoft.com/office/powerpoint/2019/9/main/command">
                <pc:docMk/>
                <pc:sldMk cId="0" sldId="319"/>
                <pc2:cmMk id="{F67568EF-7D26-4665-B9F0-B6F3726B1B6B}"/>
              </pc2:cmMkLst>
              <pc226:cmRplyChg chg="add">
                <pc226:chgData name="Giovanni Madrigal" userId="" providerId="" clId="Web-{16B98C04-055D-4F2D-AB3E-821AB161171C}" dt="2023-06-03T11:18:10.236" v="31"/>
                <pc2:cmRplyMkLst xmlns:pc2="http://schemas.microsoft.com/office/powerpoint/2019/9/main/command">
                  <pc:docMk/>
                  <pc:sldMk cId="0" sldId="319"/>
                  <pc2:cmMk id="{F67568EF-7D26-4665-B9F0-B6F3726B1B6B}"/>
                  <pc2:cmRplyMk id="{E437C652-55A5-4015-B57B-00E0B10B5E47}"/>
                </pc2:cmRplyMkLst>
              </pc226:cmRplyChg>
            </pc226:cmChg>
          </p:ext>
        </pc:extLst>
      </pc:sldChg>
      <pc:sldChg chg="modCm">
        <pc:chgData name="Giovanni Madrigal" userId="" providerId="" clId="Web-{16B98C04-055D-4F2D-AB3E-821AB161171C}" dt="2023-06-03T19:19:24.422" v="32"/>
        <pc:sldMkLst>
          <pc:docMk/>
          <pc:sldMk cId="0" sldId="325"/>
        </pc:sldMkLst>
        <pc:extLst>
          <p:ext xmlns:p="http://schemas.openxmlformats.org/presentationml/2006/main" uri="{D6D511B9-2390-475A-947B-AFAB55BFBCF1}">
            <pc226:cmChg xmlns:pc226="http://schemas.microsoft.com/office/powerpoint/2022/06/main/command" chg="mod">
              <pc226:chgData name="Giovanni Madrigal" userId="" providerId="" clId="Web-{16B98C04-055D-4F2D-AB3E-821AB161171C}" dt="2023-06-03T19:19:24.422" v="32"/>
              <pc2:cmMkLst xmlns:pc2="http://schemas.microsoft.com/office/powerpoint/2019/9/main/command">
                <pc:docMk/>
                <pc:sldMk cId="0" sldId="325"/>
                <pc2:cmMk id="{9390AA7D-815D-4E52-86B8-7A9F15C30A5C}"/>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1"/>
            <a:ext cx="9601200" cy="7315200"/>
          </a:xfrm>
          <a:prstGeom prst="roundRect">
            <a:avLst>
              <a:gd name="adj" fmla="val 19"/>
            </a:avLst>
          </a:prstGeom>
          <a:solidFill>
            <a:srgbClr val="FFFFFF"/>
          </a:solidFill>
          <a:ln>
            <a:noFill/>
          </a:ln>
        </p:spPr>
        <p:txBody>
          <a:bodyPr spcFirstLastPara="1" wrap="square" lIns="95775" tIns="47875" rIns="95775" bIns="47875" anchor="ctr" anchorCtr="0">
            <a:noAutofit/>
          </a:bodyPr>
          <a:lstStyle/>
          <a:p>
            <a:pPr marL="0" marR="0" lvl="0" indent="0" algn="l" rtl="0">
              <a:spcBef>
                <a:spcPts val="0"/>
              </a:spcBef>
              <a:spcAft>
                <a:spcPts val="0"/>
              </a:spcAft>
              <a:buNone/>
            </a:pPr>
            <a:endParaRPr sz="2400" b="0" i="0" u="none" strike="noStrike" cap="none">
              <a:solidFill>
                <a:schemeClr val="lt1"/>
              </a:solidFill>
              <a:latin typeface="Times New Roman"/>
              <a:ea typeface="Times New Roman"/>
              <a:cs typeface="Times New Roman"/>
              <a:sym typeface="Times New Roman"/>
            </a:endParaRPr>
          </a:p>
        </p:txBody>
      </p:sp>
      <p:sp>
        <p:nvSpPr>
          <p:cNvPr id="4" name="Google Shape;4;n"/>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lvl1pPr marL="457200" marR="0" lvl="0" indent="-228600" algn="l" rtl="0">
              <a:spcBef>
                <a:spcPts val="330"/>
              </a:spcBef>
              <a:spcAft>
                <a:spcPts val="0"/>
              </a:spcAft>
              <a:buSzPts val="1400"/>
              <a:buNone/>
              <a:defRPr sz="11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30"/>
              </a:spcBef>
              <a:spcAft>
                <a:spcPts val="0"/>
              </a:spcAft>
              <a:buSzPts val="1400"/>
              <a:buNone/>
              <a:defRPr sz="11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30"/>
              </a:spcBef>
              <a:spcAft>
                <a:spcPts val="0"/>
              </a:spcAft>
              <a:buSzPts val="1400"/>
              <a:buNone/>
              <a:defRPr sz="11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30"/>
              </a:spcBef>
              <a:spcAft>
                <a:spcPts val="0"/>
              </a:spcAft>
              <a:buSzPts val="1400"/>
              <a:buNone/>
              <a:defRPr sz="11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30"/>
              </a:spcBef>
              <a:spcAft>
                <a:spcPts val="0"/>
              </a:spcAft>
              <a:buSzPts val="1400"/>
              <a:buNone/>
              <a:defRPr sz="11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89" name="Google Shape;189;p1: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0: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66" name="Google Shape;266;p10: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1: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75" name="Google Shape;275;p11: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2: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85" name="Google Shape;285;p12: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3: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98" name="Google Shape;298;p13: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4: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11" name="Google Shape;311;p14: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5: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24" name="Google Shape;324;p15: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6: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7" name="Google Shape;337;p16: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7: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48" name="Google Shape;348;p17: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8: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58" name="Google Shape;358;p18: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9: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71" name="Google Shape;371;p19: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97" name="Google Shape;197;p2: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0: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84" name="Google Shape;384;p20: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1: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99" name="Google Shape;399;p21: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2: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10" name="Google Shape;410;p22: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3: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20" name="Google Shape;420;p23: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4: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34" name="Google Shape;434;p24: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5: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44" name="Google Shape;444;p25: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6: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55" name="Google Shape;455;p26: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7: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67" name="Google Shape;467;p27: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28: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85" name="Google Shape;485;p28: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9: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97" name="Google Shape;497;p29: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206" name="Google Shape;206;p3: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0: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07" name="Google Shape;507;p30: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1: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21" name="Google Shape;521;p31: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32: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35" name="Google Shape;535;p32: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3: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47" name="Google Shape;547;p33: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4: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62" name="Google Shape;562;p34: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35: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80" name="Google Shape;580;p35: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36: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89" name="Google Shape;589;p36: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37: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01" name="Google Shape;601;p37: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38: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611" name="Google Shape;611;p38: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39: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18" name="Google Shape;618;p39: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215" name="Google Shape;215;p4: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40: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28" name="Google Shape;628;p40: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41: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37" name="Google Shape;637;p41: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42: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51" name="Google Shape;651;p42: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43: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64" name="Google Shape;664;p43: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44: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80" name="Google Shape;680;p44: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45: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94" name="Google Shape;694;p45: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46: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09" name="Google Shape;709;p46: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47: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18" name="Google Shape;718;p47: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48: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30" name="Google Shape;730;p48: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49: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40" name="Google Shape;740;p49: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226" name="Google Shape;226;p5: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50: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50" name="Google Shape;750;p50: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51: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61" name="Google Shape;761;p51: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52: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74" name="Google Shape;774;p52: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53: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85" name="Google Shape;785;p53: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54: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800" name="Google Shape;800;p54: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55: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810" name="Google Shape;810;p55: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56: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817" name="Google Shape;817;p56: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57: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824" name="Google Shape;824;p57: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58: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836" name="Google Shape;836;p58: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dirty="0"/>
          </a:p>
        </p:txBody>
      </p:sp>
      <p:sp>
        <p:nvSpPr>
          <p:cNvPr id="837" name="Google Shape;837;p5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58</a:t>
            </a:fld>
            <a:endParaRPr sz="1800">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59: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847" name="Google Shape;847;p59: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6: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233" name="Google Shape;233;p6: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60: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856" name="Google Shape;856;p60: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61: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864" name="Google Shape;864;p61: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62: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877" name="Google Shape;877;p62: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63: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884" name="Google Shape;884;p63: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66: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910" name="Google Shape;910;p66: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11" name="Google Shape;911;p6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64</a:t>
            </a:fld>
            <a:endParaRPr sz="1800">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67: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920" name="Google Shape;920;p67: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21" name="Google Shape;921;p6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65</a:t>
            </a:fld>
            <a:endParaRPr sz="1800">
              <a:solidFill>
                <a:schemeClr val="dk1"/>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68: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929" name="Google Shape;929;p68: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30" name="Google Shape;930;p6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66</a:t>
            </a:fld>
            <a:endParaRPr sz="1800">
              <a:solidFill>
                <a:schemeClr val="dk1"/>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69: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941" name="Google Shape;941;p69: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42" name="Google Shape;942;p6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67</a:t>
            </a:fld>
            <a:endParaRPr sz="1800">
              <a:solidFill>
                <a:schemeClr val="dk1"/>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p70: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952" name="Google Shape;952;p70: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53" name="Google Shape;953;p7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68</a:t>
            </a:fld>
            <a:endParaRPr sz="1800">
              <a:solidFill>
                <a:schemeClr val="dk1"/>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71: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962" name="Google Shape;962;p71: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63" name="Google Shape;963;p7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69</a:t>
            </a:fld>
            <a:endParaRPr sz="18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7: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240" name="Google Shape;240;p7: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72: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971" name="Google Shape;971;p72: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73: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980" name="Google Shape;980;p73: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74: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987" name="Google Shape;987;p74: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75: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995" name="Google Shape;995;p75: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76: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1008" name="Google Shape;1008;p76: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77: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1018" name="Google Shape;1018;p77: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78: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1026" name="Google Shape;1026;p78: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p79: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1034" name="Google Shape;1034;p79: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80: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1043" name="Google Shape;1043;p80: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p81: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1052" name="Google Shape;1052;p81: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8: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249" name="Google Shape;249;p8: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82: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1060" name="Google Shape;1060;p82: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83: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1069" name="Google Shape;1069;p83: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p84: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1079" name="Google Shape;1079;p84: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p85:notes"/>
          <p:cNvSpPr txBox="1">
            <a:spLocks noGrp="1"/>
          </p:cNvSpPr>
          <p:nvPr>
            <p:ph type="body" idx="1"/>
          </p:nvPr>
        </p:nvSpPr>
        <p:spPr>
          <a:xfrm>
            <a:off x="1265734" y="3478696"/>
            <a:ext cx="7068097" cy="3274944"/>
          </a:xfrm>
          <a:prstGeom prst="rect">
            <a:avLst/>
          </a:prstGeom>
        </p:spPr>
        <p:txBody>
          <a:bodyPr spcFirstLastPara="1" wrap="square" lIns="0" tIns="0" rIns="0" bIns="0" anchor="t" anchorCtr="0">
            <a:noAutofit/>
          </a:bodyPr>
          <a:lstStyle/>
          <a:p>
            <a:pPr marL="0" lvl="0" indent="0" algn="l" rtl="0">
              <a:spcBef>
                <a:spcPts val="330"/>
              </a:spcBef>
              <a:spcAft>
                <a:spcPts val="0"/>
              </a:spcAft>
              <a:buNone/>
            </a:pPr>
            <a:endParaRPr/>
          </a:p>
        </p:txBody>
      </p:sp>
      <p:sp>
        <p:nvSpPr>
          <p:cNvPr id="1087" name="Google Shape;1087;p85: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86: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094" name="Google Shape;1094;p86: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9:notes"/>
          <p:cNvSpPr>
            <a:spLocks noGrp="1" noRot="1" noChangeAspect="1"/>
          </p:cNvSpPr>
          <p:nvPr>
            <p:ph type="sldImg" idx="2"/>
          </p:nvPr>
        </p:nvSpPr>
        <p:spPr>
          <a:xfrm>
            <a:off x="2882900" y="431800"/>
            <a:ext cx="3879850" cy="2997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56" name="Google Shape;256;p9:notes"/>
          <p:cNvSpPr txBox="1">
            <a:spLocks noGrp="1"/>
          </p:cNvSpPr>
          <p:nvPr>
            <p:ph type="body" idx="1"/>
          </p:nvPr>
        </p:nvSpPr>
        <p:spPr>
          <a:xfrm>
            <a:off x="1265734" y="3478696"/>
            <a:ext cx="7068097" cy="32749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2"/>
        <p:cNvGrpSpPr/>
        <p:nvPr/>
      </p:nvGrpSpPr>
      <p:grpSpPr>
        <a:xfrm>
          <a:off x="0" y="0"/>
          <a:ext cx="0" cy="0"/>
          <a:chOff x="0" y="0"/>
          <a:chExt cx="0" cy="0"/>
        </a:xfrm>
      </p:grpSpPr>
      <p:sp>
        <p:nvSpPr>
          <p:cNvPr id="13" name="Google Shape;13;p88"/>
          <p:cNvSpPr txBox="1"/>
          <p:nvPr/>
        </p:nvSpPr>
        <p:spPr>
          <a:xfrm>
            <a:off x="5239426" y="6693083"/>
            <a:ext cx="3501829" cy="493392"/>
          </a:xfrm>
          <a:prstGeom prst="rect">
            <a:avLst/>
          </a:prstGeom>
          <a:noFill/>
          <a:ln>
            <a:noFill/>
          </a:ln>
        </p:spPr>
        <p:txBody>
          <a:bodyPr spcFirstLastPara="1" wrap="square" lIns="89325" tIns="44650" rIns="89325" bIns="44650" anchor="t" anchorCtr="0">
            <a:spAutoFit/>
          </a:bodyPr>
          <a:lstStyle/>
          <a:p>
            <a:pPr marL="0" marR="0" lvl="0" indent="0" algn="l" rtl="0">
              <a:lnSpc>
                <a:spcPct val="110000"/>
              </a:lnSpc>
              <a:spcBef>
                <a:spcPts val="0"/>
              </a:spcBef>
              <a:spcAft>
                <a:spcPts val="0"/>
              </a:spcAft>
              <a:buNone/>
            </a:pPr>
            <a:r>
              <a:rPr lang="en-US" sz="1200" b="0" i="0" u="none" strike="noStrike" cap="none">
                <a:solidFill>
                  <a:schemeClr val="lt1"/>
                </a:solidFill>
                <a:latin typeface="Arial"/>
                <a:ea typeface="Arial"/>
                <a:cs typeface="Arial"/>
                <a:sym typeface="Arial"/>
              </a:rPr>
              <a:t>National Center for Supercomputing Applications</a:t>
            </a:r>
            <a:endParaRPr/>
          </a:p>
          <a:p>
            <a:pPr marL="0" marR="0" lvl="0" indent="0" algn="l" rtl="0">
              <a:lnSpc>
                <a:spcPct val="110000"/>
              </a:lnSpc>
              <a:spcBef>
                <a:spcPts val="0"/>
              </a:spcBef>
              <a:spcAft>
                <a:spcPts val="0"/>
              </a:spcAft>
              <a:buNone/>
            </a:pPr>
            <a:r>
              <a:rPr lang="en-US" sz="1200" b="0" i="0" u="none" strike="noStrike" cap="none">
                <a:solidFill>
                  <a:schemeClr val="lt1"/>
                </a:solidFill>
                <a:latin typeface="Arial"/>
                <a:ea typeface="Arial"/>
                <a:cs typeface="Arial"/>
                <a:sym typeface="Arial"/>
              </a:rPr>
              <a:t>University of Illinois at Urbana-Champaign</a:t>
            </a:r>
            <a:endParaRPr/>
          </a:p>
        </p:txBody>
      </p:sp>
      <p:sp>
        <p:nvSpPr>
          <p:cNvPr id="14" name="Google Shape;14;p88"/>
          <p:cNvSpPr txBox="1">
            <a:spLocks noGrp="1"/>
          </p:cNvSpPr>
          <p:nvPr>
            <p:ph type="subTitle" idx="1"/>
          </p:nvPr>
        </p:nvSpPr>
        <p:spPr>
          <a:xfrm>
            <a:off x="685800" y="2057400"/>
            <a:ext cx="8686800" cy="3048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825"/>
              </a:spcBef>
              <a:spcAft>
                <a:spcPts val="0"/>
              </a:spcAft>
              <a:buClr>
                <a:srgbClr val="6F6F6F"/>
              </a:buClr>
              <a:buSzPts val="2000"/>
              <a:buFont typeface="Calibri"/>
              <a:buNone/>
              <a:defRPr sz="2000">
                <a:solidFill>
                  <a:srgbClr val="6F6F6F"/>
                </a:solidFill>
              </a:defRPr>
            </a:lvl1pPr>
            <a:lvl2pPr lvl="1" algn="l">
              <a:lnSpc>
                <a:spcPct val="90000"/>
              </a:lnSpc>
              <a:spcBef>
                <a:spcPts val="413"/>
              </a:spcBef>
              <a:spcAft>
                <a:spcPts val="0"/>
              </a:spcAft>
              <a:buClr>
                <a:schemeClr val="dk1"/>
              </a:buClr>
              <a:buSzPts val="1800"/>
              <a:buChar char="•"/>
              <a:defRPr/>
            </a:lvl2pPr>
            <a:lvl3pPr lvl="2" algn="l">
              <a:lnSpc>
                <a:spcPct val="90000"/>
              </a:lnSpc>
              <a:spcBef>
                <a:spcPts val="413"/>
              </a:spcBef>
              <a:spcAft>
                <a:spcPts val="0"/>
              </a:spcAft>
              <a:buClr>
                <a:schemeClr val="dk1"/>
              </a:buClr>
              <a:buSzPts val="1800"/>
              <a:buChar char="•"/>
              <a:defRPr/>
            </a:lvl3pPr>
            <a:lvl4pPr lvl="3" algn="l">
              <a:lnSpc>
                <a:spcPct val="90000"/>
              </a:lnSpc>
              <a:spcBef>
                <a:spcPts val="413"/>
              </a:spcBef>
              <a:spcAft>
                <a:spcPts val="0"/>
              </a:spcAft>
              <a:buClr>
                <a:schemeClr val="dk1"/>
              </a:buClr>
              <a:buSzPts val="1800"/>
              <a:buChar char="•"/>
              <a:defRPr/>
            </a:lvl4pPr>
            <a:lvl5pPr lvl="4" algn="l">
              <a:lnSpc>
                <a:spcPct val="90000"/>
              </a:lnSpc>
              <a:spcBef>
                <a:spcPts val="413"/>
              </a:spcBef>
              <a:spcAft>
                <a:spcPts val="0"/>
              </a:spcAft>
              <a:buClr>
                <a:schemeClr val="dk1"/>
              </a:buClr>
              <a:buSzPts val="1800"/>
              <a:buChar char="•"/>
              <a:defRPr/>
            </a:lvl5pPr>
            <a:lvl6pPr lvl="5" algn="l">
              <a:lnSpc>
                <a:spcPct val="90000"/>
              </a:lnSpc>
              <a:spcBef>
                <a:spcPts val="413"/>
              </a:spcBef>
              <a:spcAft>
                <a:spcPts val="0"/>
              </a:spcAft>
              <a:buClr>
                <a:schemeClr val="dk1"/>
              </a:buClr>
              <a:buSzPts val="1800"/>
              <a:buChar char="•"/>
              <a:defRPr/>
            </a:lvl6pPr>
            <a:lvl7pPr lvl="6" algn="l">
              <a:lnSpc>
                <a:spcPct val="90000"/>
              </a:lnSpc>
              <a:spcBef>
                <a:spcPts val="413"/>
              </a:spcBef>
              <a:spcAft>
                <a:spcPts val="0"/>
              </a:spcAft>
              <a:buClr>
                <a:schemeClr val="dk1"/>
              </a:buClr>
              <a:buSzPts val="1800"/>
              <a:buChar char="•"/>
              <a:defRPr/>
            </a:lvl7pPr>
            <a:lvl8pPr lvl="7" algn="l">
              <a:lnSpc>
                <a:spcPct val="90000"/>
              </a:lnSpc>
              <a:spcBef>
                <a:spcPts val="413"/>
              </a:spcBef>
              <a:spcAft>
                <a:spcPts val="0"/>
              </a:spcAft>
              <a:buClr>
                <a:schemeClr val="dk1"/>
              </a:buClr>
              <a:buSzPts val="1800"/>
              <a:buChar char="•"/>
              <a:defRPr/>
            </a:lvl8pPr>
            <a:lvl9pPr lvl="8" algn="l">
              <a:lnSpc>
                <a:spcPct val="90000"/>
              </a:lnSpc>
              <a:spcBef>
                <a:spcPts val="413"/>
              </a:spcBef>
              <a:spcAft>
                <a:spcPts val="0"/>
              </a:spcAft>
              <a:buClr>
                <a:schemeClr val="dk1"/>
              </a:buClr>
              <a:buSzPts val="1800"/>
              <a:buChar char="•"/>
              <a:defRPr/>
            </a:lvl9pPr>
          </a:lstStyle>
          <a:p>
            <a:endParaRPr/>
          </a:p>
        </p:txBody>
      </p:sp>
      <p:pic>
        <p:nvPicPr>
          <p:cNvPr id="15" name="Google Shape;15;p88"/>
          <p:cNvPicPr preferRelativeResize="0"/>
          <p:nvPr/>
        </p:nvPicPr>
        <p:blipFill rotWithShape="1">
          <a:blip r:embed="rId2">
            <a:alphaModFix/>
          </a:blip>
          <a:srcRect/>
          <a:stretch/>
        </p:blipFill>
        <p:spPr>
          <a:xfrm>
            <a:off x="76200" y="304800"/>
            <a:ext cx="7239000" cy="868680"/>
          </a:xfrm>
          <a:prstGeom prst="rect">
            <a:avLst/>
          </a:prstGeom>
          <a:noFill/>
          <a:ln>
            <a:noFill/>
          </a:ln>
        </p:spPr>
      </p:pic>
      <p:pic>
        <p:nvPicPr>
          <p:cNvPr id="16" name="Google Shape;16;p88"/>
          <p:cNvPicPr preferRelativeResize="0"/>
          <p:nvPr/>
        </p:nvPicPr>
        <p:blipFill rotWithShape="1">
          <a:blip r:embed="rId3">
            <a:alphaModFix/>
          </a:blip>
          <a:srcRect/>
          <a:stretch/>
        </p:blipFill>
        <p:spPr>
          <a:xfrm>
            <a:off x="7391400" y="381000"/>
            <a:ext cx="890696" cy="786347"/>
          </a:xfrm>
          <a:prstGeom prst="rect">
            <a:avLst/>
          </a:prstGeom>
          <a:noFill/>
          <a:ln>
            <a:noFill/>
          </a:ln>
        </p:spPr>
      </p:pic>
      <p:pic>
        <p:nvPicPr>
          <p:cNvPr id="17" name="Google Shape;17;p88"/>
          <p:cNvPicPr preferRelativeResize="0"/>
          <p:nvPr/>
        </p:nvPicPr>
        <p:blipFill rotWithShape="1">
          <a:blip r:embed="rId4">
            <a:alphaModFix/>
          </a:blip>
          <a:srcRect/>
          <a:stretch/>
        </p:blipFill>
        <p:spPr>
          <a:xfrm>
            <a:off x="8458200" y="381000"/>
            <a:ext cx="616980" cy="786347"/>
          </a:xfrm>
          <a:prstGeom prst="rect">
            <a:avLst/>
          </a:prstGeom>
          <a:noFill/>
          <a:ln>
            <a:noFill/>
          </a:ln>
        </p:spPr>
      </p:pic>
      <p:pic>
        <p:nvPicPr>
          <p:cNvPr id="18" name="Google Shape;18;p88"/>
          <p:cNvPicPr preferRelativeResize="0"/>
          <p:nvPr/>
        </p:nvPicPr>
        <p:blipFill rotWithShape="1">
          <a:blip r:embed="rId5">
            <a:alphaModFix/>
          </a:blip>
          <a:srcRect/>
          <a:stretch/>
        </p:blipFill>
        <p:spPr>
          <a:xfrm>
            <a:off x="9277532" y="381000"/>
            <a:ext cx="762000" cy="762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97"/>
          <p:cNvSpPr txBox="1">
            <a:spLocks noGrp="1"/>
          </p:cNvSpPr>
          <p:nvPr>
            <p:ph type="title"/>
          </p:nvPr>
        </p:nvSpPr>
        <p:spPr>
          <a:xfrm>
            <a:off x="692825" y="518160"/>
            <a:ext cx="3244096" cy="1813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97"/>
          <p:cNvSpPr>
            <a:spLocks noGrp="1"/>
          </p:cNvSpPr>
          <p:nvPr>
            <p:ph type="pic" idx="2"/>
          </p:nvPr>
        </p:nvSpPr>
        <p:spPr>
          <a:xfrm>
            <a:off x="4276130" y="1119082"/>
            <a:ext cx="5092065" cy="5523442"/>
          </a:xfrm>
          <a:prstGeom prst="rect">
            <a:avLst/>
          </a:prstGeom>
          <a:noFill/>
          <a:ln>
            <a:noFill/>
          </a:ln>
        </p:spPr>
      </p:sp>
      <p:sp>
        <p:nvSpPr>
          <p:cNvPr id="81" name="Google Shape;81;p97"/>
          <p:cNvSpPr txBox="1">
            <a:spLocks noGrp="1"/>
          </p:cNvSpPr>
          <p:nvPr>
            <p:ph type="body" idx="1"/>
          </p:nvPr>
        </p:nvSpPr>
        <p:spPr>
          <a:xfrm>
            <a:off x="692825" y="2331720"/>
            <a:ext cx="3244096" cy="4319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82" name="Google Shape;82;p97"/>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97"/>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97"/>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5" name="Google Shape;85;p97" descr="knoweng_fullwordmark.jpg"/>
          <p:cNvPicPr preferRelativeResize="0"/>
          <p:nvPr/>
        </p:nvPicPr>
        <p:blipFill rotWithShape="1">
          <a:blip r:embed="rId2">
            <a:alphaModFix/>
          </a:blip>
          <a:srcRect/>
          <a:stretch/>
        </p:blipFill>
        <p:spPr>
          <a:xfrm>
            <a:off x="4057649" y="7521154"/>
            <a:ext cx="1905001" cy="23258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98"/>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98"/>
          <p:cNvSpPr txBox="1">
            <a:spLocks noGrp="1"/>
          </p:cNvSpPr>
          <p:nvPr>
            <p:ph type="body" idx="1"/>
          </p:nvPr>
        </p:nvSpPr>
        <p:spPr>
          <a:xfrm rot="5400000">
            <a:off x="2563442" y="197115"/>
            <a:ext cx="4931516" cy="867537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9" name="Google Shape;89;p98"/>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98"/>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98"/>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2" name="Google Shape;92;p98" descr="knoweng_fullwordmark.jpg"/>
          <p:cNvPicPr preferRelativeResize="0"/>
          <p:nvPr/>
        </p:nvPicPr>
        <p:blipFill rotWithShape="1">
          <a:blip r:embed="rId2">
            <a:alphaModFix/>
          </a:blip>
          <a:srcRect/>
          <a:stretch/>
        </p:blipFill>
        <p:spPr>
          <a:xfrm>
            <a:off x="4057649" y="7521154"/>
            <a:ext cx="1905001" cy="23258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99"/>
          <p:cNvSpPr txBox="1">
            <a:spLocks noGrp="1"/>
          </p:cNvSpPr>
          <p:nvPr>
            <p:ph type="title"/>
          </p:nvPr>
        </p:nvSpPr>
        <p:spPr>
          <a:xfrm rot="5400000">
            <a:off x="4989089" y="2622762"/>
            <a:ext cx="6586750" cy="2168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99"/>
          <p:cNvSpPr txBox="1">
            <a:spLocks noGrp="1"/>
          </p:cNvSpPr>
          <p:nvPr>
            <p:ph type="body" idx="1"/>
          </p:nvPr>
        </p:nvSpPr>
        <p:spPr>
          <a:xfrm rot="5400000">
            <a:off x="588539" y="516784"/>
            <a:ext cx="6586750" cy="63807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96" name="Google Shape;96;p99"/>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99"/>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99"/>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9" name="Google Shape;99;p99" descr="knoweng_fullwordmark.jpg"/>
          <p:cNvPicPr preferRelativeResize="0"/>
          <p:nvPr/>
        </p:nvPicPr>
        <p:blipFill rotWithShape="1">
          <a:blip r:embed="rId2">
            <a:alphaModFix/>
          </a:blip>
          <a:srcRect/>
          <a:stretch/>
        </p:blipFill>
        <p:spPr>
          <a:xfrm>
            <a:off x="4057649" y="7521154"/>
            <a:ext cx="1905001" cy="23258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0"/>
        <p:cNvGrpSpPr/>
        <p:nvPr/>
      </p:nvGrpSpPr>
      <p:grpSpPr>
        <a:xfrm>
          <a:off x="0" y="0"/>
          <a:ext cx="0" cy="0"/>
          <a:chOff x="0" y="0"/>
          <a:chExt cx="0" cy="0"/>
        </a:xfrm>
      </p:grpSpPr>
      <p:sp>
        <p:nvSpPr>
          <p:cNvPr id="101" name="Google Shape;101;p100"/>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00"/>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103" name="Google Shape;103;p100"/>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00"/>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00"/>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p:cSld name="Custom">
    <p:spTree>
      <p:nvGrpSpPr>
        <p:cNvPr id="1" name="Shape 106"/>
        <p:cNvGrpSpPr/>
        <p:nvPr/>
      </p:nvGrpSpPr>
      <p:grpSpPr>
        <a:xfrm>
          <a:off x="0" y="0"/>
          <a:ext cx="0" cy="0"/>
          <a:chOff x="0" y="0"/>
          <a:chExt cx="0" cy="0"/>
        </a:xfrm>
      </p:grpSpPr>
      <p:sp>
        <p:nvSpPr>
          <p:cNvPr id="107" name="Google Shape;107;p101"/>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01"/>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109" name="Google Shape;109;p101"/>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01"/>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01"/>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89"/>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89"/>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2" name="Google Shape;22;p89"/>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89"/>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89"/>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89"/>
          <p:cNvSpPr txBox="1"/>
          <p:nvPr/>
        </p:nvSpPr>
        <p:spPr>
          <a:xfrm>
            <a:off x="8897678" y="804295"/>
            <a:ext cx="931454" cy="947694"/>
          </a:xfrm>
          <a:prstGeom prst="rect">
            <a:avLst/>
          </a:prstGeom>
          <a:noFill/>
          <a:ln>
            <a:noFill/>
          </a:ln>
        </p:spPr>
        <p:txBody>
          <a:bodyPr spcFirstLastPara="1" wrap="square" lIns="82275" tIns="41125" rIns="82275" bIns="41125" anchor="ctr" anchorCtr="0">
            <a:noAutofit/>
          </a:bodyPr>
          <a:lstStyle/>
          <a:p>
            <a:pPr marL="0" marR="0" lvl="0" indent="0" algn="l" rtl="0">
              <a:spcBef>
                <a:spcPts val="0"/>
              </a:spcBef>
              <a:spcAft>
                <a:spcPts val="0"/>
              </a:spcAft>
              <a:buNone/>
            </a:pPr>
            <a:endParaRPr sz="800">
              <a:solidFill>
                <a:schemeClr val="dk2"/>
              </a:solidFill>
              <a:latin typeface="Calibri"/>
              <a:ea typeface="Calibri"/>
              <a:cs typeface="Calibri"/>
              <a:sym typeface="Calibri"/>
            </a:endParaRPr>
          </a:p>
        </p:txBody>
      </p:sp>
      <p:pic>
        <p:nvPicPr>
          <p:cNvPr id="26" name="Google Shape;26;p89" descr="knoweng_fullwordmark.jpg"/>
          <p:cNvPicPr preferRelativeResize="0"/>
          <p:nvPr/>
        </p:nvPicPr>
        <p:blipFill rotWithShape="1">
          <a:blip r:embed="rId2">
            <a:alphaModFix/>
          </a:blip>
          <a:srcRect/>
          <a:stretch/>
        </p:blipFill>
        <p:spPr>
          <a:xfrm>
            <a:off x="4057649" y="7521154"/>
            <a:ext cx="1905001" cy="23258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90"/>
          <p:cNvSpPr txBox="1">
            <a:spLocks noGrp="1"/>
          </p:cNvSpPr>
          <p:nvPr>
            <p:ph type="title"/>
          </p:nvPr>
        </p:nvSpPr>
        <p:spPr>
          <a:xfrm>
            <a:off x="686276" y="1937704"/>
            <a:ext cx="8675370" cy="323310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0"/>
          <p:cNvSpPr txBox="1">
            <a:spLocks noGrp="1"/>
          </p:cNvSpPr>
          <p:nvPr>
            <p:ph type="body" idx="1"/>
          </p:nvPr>
        </p:nvSpPr>
        <p:spPr>
          <a:xfrm>
            <a:off x="686276" y="5201392"/>
            <a:ext cx="8675370" cy="17002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rgbClr val="888888"/>
              </a:buClr>
              <a:buSzPts val="1980"/>
              <a:buNone/>
              <a:defRPr sz="1979">
                <a:solidFill>
                  <a:srgbClr val="888888"/>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90"/>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0"/>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0"/>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3" name="Google Shape;33;p90" descr="knoweng_fullwordmark.jpg"/>
          <p:cNvPicPr preferRelativeResize="0"/>
          <p:nvPr/>
        </p:nvPicPr>
        <p:blipFill rotWithShape="1">
          <a:blip r:embed="rId2">
            <a:alphaModFix/>
          </a:blip>
          <a:srcRect/>
          <a:stretch/>
        </p:blipFill>
        <p:spPr>
          <a:xfrm>
            <a:off x="4057649" y="7521154"/>
            <a:ext cx="1905001" cy="23258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91"/>
          <p:cNvSpPr txBox="1">
            <a:spLocks noGrp="1"/>
          </p:cNvSpPr>
          <p:nvPr>
            <p:ph type="ctrTitle"/>
          </p:nvPr>
        </p:nvSpPr>
        <p:spPr>
          <a:xfrm>
            <a:off x="1257300" y="1272011"/>
            <a:ext cx="7543800" cy="270594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91"/>
          <p:cNvSpPr txBox="1">
            <a:spLocks noGrp="1"/>
          </p:cNvSpPr>
          <p:nvPr>
            <p:ph type="subTitle" idx="1"/>
          </p:nvPr>
        </p:nvSpPr>
        <p:spPr>
          <a:xfrm>
            <a:off x="1257300" y="4082310"/>
            <a:ext cx="7543800" cy="187653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37" name="Google Shape;37;p91"/>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91"/>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91"/>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92"/>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92"/>
          <p:cNvSpPr txBox="1">
            <a:spLocks noGrp="1"/>
          </p:cNvSpPr>
          <p:nvPr>
            <p:ph type="body" idx="1"/>
          </p:nvPr>
        </p:nvSpPr>
        <p:spPr>
          <a:xfrm>
            <a:off x="691515" y="2069042"/>
            <a:ext cx="4274820" cy="49315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3" name="Google Shape;43;p92"/>
          <p:cNvSpPr txBox="1">
            <a:spLocks noGrp="1"/>
          </p:cNvSpPr>
          <p:nvPr>
            <p:ph type="body" idx="2"/>
          </p:nvPr>
        </p:nvSpPr>
        <p:spPr>
          <a:xfrm>
            <a:off x="5092065" y="2069042"/>
            <a:ext cx="4274820" cy="49315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92"/>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92"/>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92"/>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92" descr="knoweng_fullwordmark.jpg"/>
          <p:cNvPicPr preferRelativeResize="0"/>
          <p:nvPr/>
        </p:nvPicPr>
        <p:blipFill rotWithShape="1">
          <a:blip r:embed="rId2">
            <a:alphaModFix/>
          </a:blip>
          <a:srcRect/>
          <a:stretch/>
        </p:blipFill>
        <p:spPr>
          <a:xfrm>
            <a:off x="4057649" y="7521154"/>
            <a:ext cx="1905001" cy="23258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93"/>
          <p:cNvSpPr txBox="1">
            <a:spLocks noGrp="1"/>
          </p:cNvSpPr>
          <p:nvPr>
            <p:ph type="title"/>
          </p:nvPr>
        </p:nvSpPr>
        <p:spPr>
          <a:xfrm>
            <a:off x="692825" y="413809"/>
            <a:ext cx="867537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93"/>
          <p:cNvSpPr txBox="1">
            <a:spLocks noGrp="1"/>
          </p:cNvSpPr>
          <p:nvPr>
            <p:ph type="body" idx="1"/>
          </p:nvPr>
        </p:nvSpPr>
        <p:spPr>
          <a:xfrm>
            <a:off x="692826" y="1905318"/>
            <a:ext cx="4255174" cy="93376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51" name="Google Shape;51;p93"/>
          <p:cNvSpPr txBox="1">
            <a:spLocks noGrp="1"/>
          </p:cNvSpPr>
          <p:nvPr>
            <p:ph type="body" idx="2"/>
          </p:nvPr>
        </p:nvSpPr>
        <p:spPr>
          <a:xfrm>
            <a:off x="692826" y="2839085"/>
            <a:ext cx="4255174" cy="41758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52" name="Google Shape;52;p93"/>
          <p:cNvSpPr txBox="1">
            <a:spLocks noGrp="1"/>
          </p:cNvSpPr>
          <p:nvPr>
            <p:ph type="body" idx="3"/>
          </p:nvPr>
        </p:nvSpPr>
        <p:spPr>
          <a:xfrm>
            <a:off x="5092065" y="1905318"/>
            <a:ext cx="4276130" cy="93376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53" name="Google Shape;53;p93"/>
          <p:cNvSpPr txBox="1">
            <a:spLocks noGrp="1"/>
          </p:cNvSpPr>
          <p:nvPr>
            <p:ph type="body" idx="4"/>
          </p:nvPr>
        </p:nvSpPr>
        <p:spPr>
          <a:xfrm>
            <a:off x="5092065" y="2839085"/>
            <a:ext cx="4276130" cy="41758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54" name="Google Shape;54;p93"/>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93"/>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3"/>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93" descr="knoweng_fullwordmark.jpg"/>
          <p:cNvPicPr preferRelativeResize="0"/>
          <p:nvPr/>
        </p:nvPicPr>
        <p:blipFill rotWithShape="1">
          <a:blip r:embed="rId2">
            <a:alphaModFix/>
          </a:blip>
          <a:srcRect/>
          <a:stretch/>
        </p:blipFill>
        <p:spPr>
          <a:xfrm>
            <a:off x="4057649" y="7521154"/>
            <a:ext cx="1905001" cy="23258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94"/>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4"/>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4"/>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4"/>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3" name="Google Shape;63;p94" descr="knoweng_fullwordmark.jpg"/>
          <p:cNvPicPr preferRelativeResize="0"/>
          <p:nvPr/>
        </p:nvPicPr>
        <p:blipFill rotWithShape="1">
          <a:blip r:embed="rId2">
            <a:alphaModFix/>
          </a:blip>
          <a:srcRect/>
          <a:stretch/>
        </p:blipFill>
        <p:spPr>
          <a:xfrm>
            <a:off x="8153400" y="822960"/>
            <a:ext cx="1905001" cy="232585"/>
          </a:xfrm>
          <a:prstGeom prst="rect">
            <a:avLst/>
          </a:prstGeom>
          <a:noFill/>
          <a:ln>
            <a:noFill/>
          </a:ln>
        </p:spPr>
      </p:pic>
      <p:pic>
        <p:nvPicPr>
          <p:cNvPr id="64" name="Google Shape;64;p94" descr="knoweng_fullwordmark.jpg"/>
          <p:cNvPicPr preferRelativeResize="0"/>
          <p:nvPr/>
        </p:nvPicPr>
        <p:blipFill rotWithShape="1">
          <a:blip r:embed="rId2">
            <a:alphaModFix/>
          </a:blip>
          <a:srcRect/>
          <a:stretch/>
        </p:blipFill>
        <p:spPr>
          <a:xfrm>
            <a:off x="4057649" y="7521154"/>
            <a:ext cx="1905001" cy="23258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p95"/>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5"/>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5"/>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9" name="Google Shape;69;p95" descr="knoweng_fullwordmark.jpg"/>
          <p:cNvPicPr preferRelativeResize="0"/>
          <p:nvPr/>
        </p:nvPicPr>
        <p:blipFill rotWithShape="1">
          <a:blip r:embed="rId2">
            <a:alphaModFix/>
          </a:blip>
          <a:srcRect/>
          <a:stretch/>
        </p:blipFill>
        <p:spPr>
          <a:xfrm>
            <a:off x="4057649" y="7521154"/>
            <a:ext cx="1905001" cy="23258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96"/>
          <p:cNvSpPr txBox="1">
            <a:spLocks noGrp="1"/>
          </p:cNvSpPr>
          <p:nvPr>
            <p:ph type="title"/>
          </p:nvPr>
        </p:nvSpPr>
        <p:spPr>
          <a:xfrm>
            <a:off x="692825" y="518160"/>
            <a:ext cx="3244096" cy="1813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96"/>
          <p:cNvSpPr txBox="1">
            <a:spLocks noGrp="1"/>
          </p:cNvSpPr>
          <p:nvPr>
            <p:ph type="body" idx="1"/>
          </p:nvPr>
        </p:nvSpPr>
        <p:spPr>
          <a:xfrm>
            <a:off x="4276130" y="1119082"/>
            <a:ext cx="5092065" cy="5523442"/>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73" name="Google Shape;73;p96"/>
          <p:cNvSpPr txBox="1">
            <a:spLocks noGrp="1"/>
          </p:cNvSpPr>
          <p:nvPr>
            <p:ph type="body" idx="2"/>
          </p:nvPr>
        </p:nvSpPr>
        <p:spPr>
          <a:xfrm>
            <a:off x="692825" y="2331720"/>
            <a:ext cx="3244096" cy="4319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74" name="Google Shape;74;p96"/>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6"/>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6"/>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7" name="Google Shape;77;p96" descr="knoweng_fullwordmark.jpg"/>
          <p:cNvPicPr preferRelativeResize="0"/>
          <p:nvPr/>
        </p:nvPicPr>
        <p:blipFill rotWithShape="1">
          <a:blip r:embed="rId2">
            <a:alphaModFix/>
          </a:blip>
          <a:srcRect/>
          <a:stretch/>
        </p:blipFill>
        <p:spPr>
          <a:xfrm>
            <a:off x="4057649" y="7521154"/>
            <a:ext cx="1905001" cy="23258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87"/>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87"/>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9" name="Google Shape;9;p87"/>
          <p:cNvSpPr txBox="1">
            <a:spLocks noGrp="1"/>
          </p:cNvSpPr>
          <p:nvPr>
            <p:ph type="dt" idx="10"/>
          </p:nvPr>
        </p:nvSpPr>
        <p:spPr>
          <a:xfrm>
            <a:off x="691515" y="7203864"/>
            <a:ext cx="2263140" cy="41380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7"/>
          <p:cNvSpPr txBox="1">
            <a:spLocks noGrp="1"/>
          </p:cNvSpPr>
          <p:nvPr>
            <p:ph type="ftr" idx="11"/>
          </p:nvPr>
        </p:nvSpPr>
        <p:spPr>
          <a:xfrm>
            <a:off x="3331845" y="7203864"/>
            <a:ext cx="3394710" cy="41380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87"/>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29.png"/><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ublish.illinois.edu/compgenomicscourse/2023-schedul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81.png"/></Relationships>
</file>

<file path=ppt/slides/_rels/slide5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www.ilincs.org/ilincs/"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5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5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95.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genemania.or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6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6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6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6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knoweng.org/analyz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hyperlink" Target="https://platform.knoweng.org/static/#/home"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7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functionalnet.org/humannet/"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113.png"/><Relationship Id="rId4" Type="http://schemas.openxmlformats.org/officeDocument/2006/relationships/hyperlink" Target="https://knoweng.org/kn-data-references/#kn_contents_by_gene-gene_edge_type"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7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7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8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123.png"/><Relationship Id="rId4" Type="http://schemas.openxmlformats.org/officeDocument/2006/relationships/image" Target="../media/image122.png"/></Relationships>
</file>

<file path=ppt/slides/_rels/slide8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hyperlink" Target="https://journals.plos.org/plosbiology/article?id=10.1371/journal.pbio.3000583" TargetMode="External"/><Relationship Id="rId13" Type="http://schemas.openxmlformats.org/officeDocument/2006/relationships/hyperlink" Target="mailto:knoweng-support@illinois.edu" TargetMode="External"/><Relationship Id="rId3" Type="http://schemas.openxmlformats.org/officeDocument/2006/relationships/hyperlink" Target="https://knoweng.org/quick-start/" TargetMode="External"/><Relationship Id="rId7" Type="http://schemas.openxmlformats.org/officeDocument/2006/relationships/hyperlink" Target="https://github.com/KnowEnG/KN_Fetcher/blob/master/Contents.md" TargetMode="External"/><Relationship Id="rId12" Type="http://schemas.openxmlformats.org/officeDocument/2006/relationships/hyperlink" Target="https://cgc.sbgenomics.com/public/apps#q?search=knoweng"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hyperlink" Target="https://knoweng.org/kn-data-references/" TargetMode="External"/><Relationship Id="rId11" Type="http://schemas.openxmlformats.org/officeDocument/2006/relationships/hyperlink" Target="https://knoweng.github.io/" TargetMode="External"/><Relationship Id="rId5" Type="http://schemas.openxmlformats.org/officeDocument/2006/relationships/hyperlink" Target="https://github.com/KnowEnG/quickstart-demos/blob/master/pipeline_readmes/README-DataPrep.md" TargetMode="External"/><Relationship Id="rId10" Type="http://schemas.openxmlformats.org/officeDocument/2006/relationships/hyperlink" Target="https://hub.docker.com/u/knowengdev/" TargetMode="External"/><Relationship Id="rId4" Type="http://schemas.openxmlformats.org/officeDocument/2006/relationships/hyperlink" Target="https://www.youtube.com/channel/UCjyIIolCaZIGtZC20XLBOyg" TargetMode="External"/><Relationship Id="rId9" Type="http://schemas.openxmlformats.org/officeDocument/2006/relationships/hyperlink" Target="https://github.com/KnowEnG/quickstart-demos/tree/master/publication_data/blatti_et_al_201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
          <p:cNvSpPr txBox="1">
            <a:spLocks noGrp="1"/>
          </p:cNvSpPr>
          <p:nvPr>
            <p:ph type="subTitle" idx="1"/>
          </p:nvPr>
        </p:nvSpPr>
        <p:spPr>
          <a:xfrm>
            <a:off x="685800" y="2057400"/>
            <a:ext cx="8686800" cy="5257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1E4E79"/>
              </a:buClr>
              <a:buSzPts val="4000"/>
              <a:buNone/>
            </a:pPr>
            <a:r>
              <a:rPr lang="en-US" sz="4800" b="1">
                <a:solidFill>
                  <a:srgbClr val="1E4E79"/>
                </a:solidFill>
              </a:rPr>
              <a:t>Knowledge-guided Algorithms in Systems Biology</a:t>
            </a:r>
            <a:endParaRPr sz="4800">
              <a:solidFill>
                <a:srgbClr val="1E4E79"/>
              </a:solidFill>
            </a:endParaRPr>
          </a:p>
          <a:p>
            <a:pPr marL="0" lvl="0" indent="0" algn="ctr" rtl="0">
              <a:lnSpc>
                <a:spcPct val="90000"/>
              </a:lnSpc>
              <a:spcBef>
                <a:spcPts val="0"/>
              </a:spcBef>
              <a:spcAft>
                <a:spcPts val="0"/>
              </a:spcAft>
              <a:buClr>
                <a:srgbClr val="6F6F6F"/>
              </a:buClr>
              <a:buSzPts val="2000"/>
              <a:buNone/>
            </a:pPr>
            <a:endParaRPr sz="3200"/>
          </a:p>
          <a:p>
            <a:pPr marL="0" lvl="0" indent="0" algn="ctr" rtl="0">
              <a:lnSpc>
                <a:spcPct val="90000"/>
              </a:lnSpc>
              <a:spcBef>
                <a:spcPts val="0"/>
              </a:spcBef>
              <a:spcAft>
                <a:spcPts val="0"/>
              </a:spcAft>
              <a:buClr>
                <a:srgbClr val="6F6F6F"/>
              </a:buClr>
              <a:buSzPts val="2000"/>
              <a:buNone/>
            </a:pPr>
            <a:endParaRPr sz="3200"/>
          </a:p>
          <a:p>
            <a:pPr marL="0" lvl="0" indent="0" algn="ctr" rtl="0">
              <a:lnSpc>
                <a:spcPct val="90000"/>
              </a:lnSpc>
              <a:spcBef>
                <a:spcPts val="0"/>
              </a:spcBef>
              <a:spcAft>
                <a:spcPts val="0"/>
              </a:spcAft>
              <a:buClr>
                <a:srgbClr val="6F6F6F"/>
              </a:buClr>
              <a:buSzPts val="2000"/>
              <a:buNone/>
            </a:pPr>
            <a:r>
              <a:rPr lang="en-US" sz="3200" b="1"/>
              <a:t>KnowEnG BD2K Center</a:t>
            </a:r>
            <a:endParaRPr/>
          </a:p>
          <a:p>
            <a:pPr marL="0" lvl="0" indent="0" algn="ctr" rtl="0">
              <a:lnSpc>
                <a:spcPct val="90000"/>
              </a:lnSpc>
              <a:spcBef>
                <a:spcPts val="0"/>
              </a:spcBef>
              <a:spcAft>
                <a:spcPts val="0"/>
              </a:spcAft>
              <a:buClr>
                <a:srgbClr val="6F6F6F"/>
              </a:buClr>
              <a:buSzPts val="2000"/>
              <a:buNone/>
            </a:pPr>
            <a:endParaRPr sz="3200"/>
          </a:p>
          <a:p>
            <a:pPr marL="0" lvl="0" indent="0" algn="ctr" rtl="0">
              <a:lnSpc>
                <a:spcPct val="90000"/>
              </a:lnSpc>
              <a:spcBef>
                <a:spcPts val="0"/>
              </a:spcBef>
              <a:spcAft>
                <a:spcPts val="0"/>
              </a:spcAft>
              <a:buClr>
                <a:srgbClr val="6F6F6F"/>
              </a:buClr>
              <a:buSzPts val="2000"/>
              <a:buNone/>
            </a:pPr>
            <a:endParaRPr sz="3200"/>
          </a:p>
          <a:p>
            <a:pPr marL="0" lvl="0" indent="0" algn="ctr" rtl="0">
              <a:lnSpc>
                <a:spcPct val="90000"/>
              </a:lnSpc>
              <a:spcBef>
                <a:spcPts val="0"/>
              </a:spcBef>
              <a:spcAft>
                <a:spcPts val="0"/>
              </a:spcAft>
              <a:buClr>
                <a:srgbClr val="6F6F6F"/>
              </a:buClr>
              <a:buSzPts val="2400"/>
              <a:buNone/>
            </a:pPr>
            <a:r>
              <a:rPr lang="en-US" sz="3200" i="1"/>
              <a:t>Slides by Charles Blatti and Amin Emad</a:t>
            </a:r>
            <a:endParaRPr/>
          </a:p>
        </p:txBody>
      </p:sp>
      <p:sp>
        <p:nvSpPr>
          <p:cNvPr id="192" name="Google Shape;192;p1"/>
          <p:cNvSpPr txBox="1"/>
          <p:nvPr/>
        </p:nvSpPr>
        <p:spPr>
          <a:xfrm>
            <a:off x="1693236" y="564449"/>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sp>
        <p:nvSpPr>
          <p:cNvPr id="193" name="Google Shape;193;p1"/>
          <p:cNvSpPr txBox="1"/>
          <p:nvPr/>
        </p:nvSpPr>
        <p:spPr>
          <a:xfrm>
            <a:off x="7801780" y="793681"/>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194" name="Google Shape;194;p1" descr="University of Illinois to use single logo - The Champaign Room"/>
          <p:cNvPicPr preferRelativeResize="0"/>
          <p:nvPr/>
        </p:nvPicPr>
        <p:blipFill rotWithShape="1">
          <a:blip r:embed="rId3">
            <a:alphaModFix/>
          </a:blip>
          <a:srcRect l="11649" r="12251"/>
          <a:stretch/>
        </p:blipFill>
        <p:spPr>
          <a:xfrm>
            <a:off x="8450981" y="349570"/>
            <a:ext cx="625642" cy="8221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0"/>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 Sample Clustering</a:t>
            </a:r>
            <a:endParaRPr/>
          </a:p>
        </p:txBody>
      </p:sp>
      <p:sp>
        <p:nvSpPr>
          <p:cNvPr id="269" name="Google Shape;269;p10"/>
          <p:cNvSpPr txBox="1">
            <a:spLocks noGrp="1"/>
          </p:cNvSpPr>
          <p:nvPr>
            <p:ph type="body" idx="1"/>
          </p:nvPr>
        </p:nvSpPr>
        <p:spPr>
          <a:xfrm>
            <a:off x="691515" y="1594846"/>
            <a:ext cx="8675370"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Overview of KnowEnG’s Network-based Stratification for Samples:</a:t>
            </a:r>
            <a:endParaRPr/>
          </a:p>
        </p:txBody>
      </p:sp>
      <p:sp>
        <p:nvSpPr>
          <p:cNvPr id="270" name="Google Shape;270;p10"/>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271" name="Google Shape;271;p10"/>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272" name="Google Shape;272;p10"/>
          <p:cNvPicPr preferRelativeResize="0"/>
          <p:nvPr/>
        </p:nvPicPr>
        <p:blipFill rotWithShape="1">
          <a:blip r:embed="rId3">
            <a:alphaModFix/>
          </a:blip>
          <a:srcRect/>
          <a:stretch/>
        </p:blipFill>
        <p:spPr>
          <a:xfrm>
            <a:off x="1524000" y="2057400"/>
            <a:ext cx="7543800" cy="5105400"/>
          </a:xfrm>
          <a:prstGeom prst="rect">
            <a:avLst/>
          </a:prstGeom>
          <a:noFill/>
          <a:ln w="9525" cap="flat" cmpd="sng">
            <a:solidFill>
              <a:schemeClr val="dk1"/>
            </a:solidFill>
            <a:prstDash val="solid"/>
            <a:round/>
            <a:headEnd type="none" w="sm" len="sm"/>
            <a:tailEnd type="none" w="sm" len="sm"/>
          </a:ln>
          <a:effectLst>
            <a:outerShdw blurRad="50799" dist="38100" dir="2700000" algn="tl"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1"/>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 Sample Clustering</a:t>
            </a:r>
            <a:endParaRPr/>
          </a:p>
        </p:txBody>
      </p:sp>
      <p:sp>
        <p:nvSpPr>
          <p:cNvPr id="278" name="Google Shape;278;p11"/>
          <p:cNvSpPr txBox="1">
            <a:spLocks noGrp="1"/>
          </p:cNvSpPr>
          <p:nvPr>
            <p:ph type="body" idx="1"/>
          </p:nvPr>
        </p:nvSpPr>
        <p:spPr>
          <a:xfrm>
            <a:off x="691515" y="2181890"/>
            <a:ext cx="8675370"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Dataset characteristics:</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p:txBody>
      </p:sp>
      <p:sp>
        <p:nvSpPr>
          <p:cNvPr id="279" name="Google Shape;279;p11"/>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280" name="Google Shape;280;p11"/>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graphicFrame>
        <p:nvGraphicFramePr>
          <p:cNvPr id="281" name="Google Shape;281;p11"/>
          <p:cNvGraphicFramePr/>
          <p:nvPr/>
        </p:nvGraphicFramePr>
        <p:xfrm>
          <a:off x="691515" y="2627612"/>
          <a:ext cx="8675375" cy="4552550"/>
        </p:xfrm>
        <a:graphic>
          <a:graphicData uri="http://schemas.openxmlformats.org/drawingml/2006/table">
            <a:tbl>
              <a:tblPr>
                <a:noFill/>
                <a:tableStyleId>{1CEA5047-2912-4C45-BAB6-006CA06CC37F}</a:tableStyleId>
              </a:tblPr>
              <a:tblGrid>
                <a:gridCol w="4047550">
                  <a:extLst>
                    <a:ext uri="{9D8B030D-6E8A-4147-A177-3AD203B41FA5}">
                      <a16:colId xmlns:a16="http://schemas.microsoft.com/office/drawing/2014/main" val="20000"/>
                    </a:ext>
                  </a:extLst>
                </a:gridCol>
                <a:gridCol w="4627825">
                  <a:extLst>
                    <a:ext uri="{9D8B030D-6E8A-4147-A177-3AD203B41FA5}">
                      <a16:colId xmlns:a16="http://schemas.microsoft.com/office/drawing/2014/main" val="20001"/>
                    </a:ext>
                  </a:extLst>
                </a:gridCol>
              </a:tblGrid>
              <a:tr h="545425">
                <a:tc>
                  <a:txBody>
                    <a:bodyPr/>
                    <a:lstStyle/>
                    <a:p>
                      <a:pPr marL="0" marR="0" lvl="0" indent="0" algn="ctr" rtl="0">
                        <a:spcBef>
                          <a:spcPts val="0"/>
                        </a:spcBef>
                        <a:spcAft>
                          <a:spcPts val="0"/>
                        </a:spcAft>
                        <a:buClr>
                          <a:srgbClr val="161616"/>
                        </a:buClr>
                        <a:buSzPts val="500"/>
                        <a:buFont typeface="Calibri"/>
                        <a:buNone/>
                      </a:pPr>
                      <a:r>
                        <a:rPr lang="en-US" sz="2000" b="1" u="none" strike="noStrike" cap="none">
                          <a:solidFill>
                            <a:srgbClr val="161616"/>
                          </a:solidFill>
                        </a:rPr>
                        <a:t>Name</a:t>
                      </a:r>
                      <a:endParaRPr/>
                    </a:p>
                  </a:txBody>
                  <a:tcPr marL="100600" marR="100600" marT="51825" marB="51825" anchor="ctr">
                    <a:lnR w="9525" cap="flat" cmpd="sng">
                      <a:solidFill>
                        <a:srgbClr val="000000"/>
                      </a:solidFill>
                      <a:prstDash val="solid"/>
                      <a:round/>
                      <a:headEnd type="none" w="sm" len="sm"/>
                      <a:tailEnd type="none" w="sm" len="sm"/>
                    </a:lnR>
                  </a:tcPr>
                </a:tc>
                <a:tc>
                  <a:txBody>
                    <a:bodyPr/>
                    <a:lstStyle/>
                    <a:p>
                      <a:pPr marL="0" marR="0" lvl="0" indent="0" algn="ctr" rtl="0">
                        <a:spcBef>
                          <a:spcPts val="0"/>
                        </a:spcBef>
                        <a:spcAft>
                          <a:spcPts val="0"/>
                        </a:spcAft>
                        <a:buClr>
                          <a:srgbClr val="161616"/>
                        </a:buClr>
                        <a:buSzPts val="500"/>
                        <a:buFont typeface="Calibri"/>
                        <a:buNone/>
                      </a:pPr>
                      <a:r>
                        <a:rPr lang="en-US" sz="2000" b="1" u="none" strike="noStrike" cap="none">
                          <a:solidFill>
                            <a:srgbClr val="161616"/>
                          </a:solidFill>
                        </a:rPr>
                        <a:t>Description</a:t>
                      </a:r>
                      <a:endParaRPr/>
                    </a:p>
                  </a:txBody>
                  <a:tcPr marL="100600" marR="100600" marT="51825" marB="518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0"/>
                  </a:ext>
                </a:extLst>
              </a:tr>
              <a:tr h="1830850">
                <a:tc>
                  <a:txBody>
                    <a:bodyPr/>
                    <a:lstStyle/>
                    <a:p>
                      <a:pPr marL="0" marR="0" lvl="0" indent="0" algn="l" rtl="0">
                        <a:spcBef>
                          <a:spcPts val="0"/>
                        </a:spcBef>
                        <a:spcAft>
                          <a:spcPts val="0"/>
                        </a:spcAft>
                        <a:buClr>
                          <a:srgbClr val="161616"/>
                        </a:buClr>
                        <a:buSzPts val="500"/>
                        <a:buFont typeface="Quattrocento Sans"/>
                        <a:buNone/>
                      </a:pPr>
                      <a:r>
                        <a:rPr lang="en-US" sz="2000" u="none" strike="noStrike" cap="none">
                          <a:solidFill>
                            <a:srgbClr val="161616"/>
                          </a:solidFill>
                          <a:latin typeface="Quattrocento Sans"/>
                          <a:ea typeface="Quattrocento Sans"/>
                          <a:cs typeface="Quattrocento Sans"/>
                          <a:sym typeface="Quattrocento Sans"/>
                        </a:rPr>
                        <a:t>Demo2_Mutation_pancan12_30</a:t>
                      </a:r>
                      <a:endParaRPr/>
                    </a:p>
                  </a:txBody>
                  <a:tcPr marL="100600" marR="100600" marT="51825" marB="51825" anchor="ctr">
                    <a:lnR w="9525" cap="flat" cmpd="sng">
                      <a:solidFill>
                        <a:srgbClr val="000000"/>
                      </a:solidFill>
                      <a:prstDash val="solid"/>
                      <a:round/>
                      <a:headEnd type="none" w="sm" len="sm"/>
                      <a:tailEnd type="none" w="sm" len="sm"/>
                    </a:lnR>
                  </a:tcPr>
                </a:tc>
                <a:tc>
                  <a:txBody>
                    <a:bodyPr/>
                    <a:lstStyle/>
                    <a:p>
                      <a:pPr marL="0" marR="0" lvl="0" indent="0" algn="l" rtl="0">
                        <a:spcBef>
                          <a:spcPts val="0"/>
                        </a:spcBef>
                        <a:spcAft>
                          <a:spcPts val="0"/>
                        </a:spcAft>
                        <a:buClr>
                          <a:srgbClr val="161616"/>
                        </a:buClr>
                        <a:buSzPts val="500"/>
                        <a:buFont typeface="Quattrocento Sans"/>
                        <a:buNone/>
                      </a:pPr>
                      <a:r>
                        <a:rPr lang="en-US" sz="2000" u="none" strike="noStrike" cap="none">
                          <a:solidFill>
                            <a:srgbClr val="161616"/>
                          </a:solidFill>
                          <a:latin typeface="Quattrocento Sans"/>
                          <a:ea typeface="Quattrocento Sans"/>
                          <a:cs typeface="Quattrocento Sans"/>
                          <a:sym typeface="Quattrocento Sans"/>
                        </a:rPr>
                        <a:t>A matrix of (gene x samples) containing the somatic mutation status of ~15k protein coding genes in 360 tumor samples from 12 cancer types. </a:t>
                      </a:r>
                      <a:endParaRPr sz="2000" u="none" strike="noStrike" cap="none">
                        <a:solidFill>
                          <a:srgbClr val="161616"/>
                        </a:solidFill>
                        <a:latin typeface="Quattrocento Sans"/>
                        <a:ea typeface="Quattrocento Sans"/>
                        <a:cs typeface="Quattrocento Sans"/>
                        <a:sym typeface="Quattrocento Sans"/>
                      </a:endParaRPr>
                    </a:p>
                  </a:txBody>
                  <a:tcPr marL="100600" marR="100600" marT="51825" marB="518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1"/>
                  </a:ext>
                </a:extLst>
              </a:tr>
              <a:tr h="2176275">
                <a:tc>
                  <a:txBody>
                    <a:bodyPr/>
                    <a:lstStyle/>
                    <a:p>
                      <a:pPr marL="0" marR="0" lvl="0" indent="0" algn="l" rtl="0">
                        <a:spcBef>
                          <a:spcPts val="0"/>
                        </a:spcBef>
                        <a:spcAft>
                          <a:spcPts val="0"/>
                        </a:spcAft>
                        <a:buClr>
                          <a:srgbClr val="161616"/>
                        </a:buClr>
                        <a:buSzPts val="500"/>
                        <a:buFont typeface="Quattrocento Sans"/>
                        <a:buNone/>
                      </a:pPr>
                      <a:r>
                        <a:rPr lang="en-US" sz="2000" u="none" strike="noStrike" cap="none">
                          <a:solidFill>
                            <a:srgbClr val="161616"/>
                          </a:solidFill>
                          <a:latin typeface="Quattrocento Sans"/>
                          <a:ea typeface="Quattrocento Sans"/>
                          <a:cs typeface="Quattrocento Sans"/>
                          <a:sym typeface="Quattrocento Sans"/>
                        </a:rPr>
                        <a:t>Demo2_Clinical_pancan12_30</a:t>
                      </a:r>
                      <a:endParaRPr/>
                    </a:p>
                  </a:txBody>
                  <a:tcPr marL="100600" marR="100600" marT="51825" marB="51825" anchor="ctr">
                    <a:lnR w="9525" cap="flat" cmpd="sng">
                      <a:solidFill>
                        <a:srgbClr val="000000"/>
                      </a:solidFill>
                      <a:prstDash val="solid"/>
                      <a:round/>
                      <a:headEnd type="none" w="sm" len="sm"/>
                      <a:tailEnd type="none" w="sm" len="sm"/>
                    </a:lnR>
                  </a:tcPr>
                </a:tc>
                <a:tc>
                  <a:txBody>
                    <a:bodyPr/>
                    <a:lstStyle/>
                    <a:p>
                      <a:pPr marL="0" marR="0" lvl="0" indent="0" algn="l" rtl="0">
                        <a:spcBef>
                          <a:spcPts val="0"/>
                        </a:spcBef>
                        <a:spcAft>
                          <a:spcPts val="0"/>
                        </a:spcAft>
                        <a:buClr>
                          <a:srgbClr val="161616"/>
                        </a:buClr>
                        <a:buSzPts val="500"/>
                        <a:buFont typeface="Quattrocento Sans"/>
                        <a:buNone/>
                      </a:pPr>
                      <a:r>
                        <a:rPr lang="en-US" sz="2000" u="none" strike="noStrike" cap="none">
                          <a:solidFill>
                            <a:srgbClr val="161616"/>
                          </a:solidFill>
                          <a:latin typeface="Quattrocento Sans"/>
                          <a:ea typeface="Quattrocento Sans"/>
                          <a:cs typeface="Quattrocento Sans"/>
                          <a:sym typeface="Quattrocento Sans"/>
                        </a:rPr>
                        <a:t>A matrix of (samples x clinical phenotypes) including primary disease, PANCAN consensus cluster, survival years, etc.</a:t>
                      </a:r>
                      <a:endParaRPr sz="2000" u="none" strike="noStrike" cap="none">
                        <a:solidFill>
                          <a:srgbClr val="161616"/>
                        </a:solidFill>
                        <a:latin typeface="Quattrocento Sans"/>
                        <a:ea typeface="Quattrocento Sans"/>
                        <a:cs typeface="Quattrocento Sans"/>
                        <a:sym typeface="Quattrocento Sans"/>
                      </a:endParaRPr>
                    </a:p>
                  </a:txBody>
                  <a:tcPr marL="100600" marR="100600" marT="51825" marB="518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2"/>
                  </a:ext>
                </a:extLst>
              </a:tr>
            </a:tbl>
          </a:graphicData>
        </a:graphic>
      </p:graphicFrame>
      <p:sp>
        <p:nvSpPr>
          <p:cNvPr id="282" name="Google Shape;282;p11"/>
          <p:cNvSpPr txBox="1"/>
          <p:nvPr/>
        </p:nvSpPr>
        <p:spPr>
          <a:xfrm>
            <a:off x="455277" y="1619285"/>
            <a:ext cx="90279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Lato"/>
                <a:ea typeface="Lato"/>
                <a:cs typeface="Lato"/>
                <a:sym typeface="Lato"/>
              </a:rPr>
              <a:t>Find the files in this slide under </a:t>
            </a:r>
            <a:r>
              <a:rPr lang="en-US" sz="1800" b="1">
                <a:solidFill>
                  <a:srgbClr val="FF0000"/>
                </a:solidFill>
                <a:latin typeface="Calibri"/>
                <a:ea typeface="Calibri"/>
                <a:cs typeface="Calibri"/>
                <a:sym typeface="Calibri"/>
              </a:rPr>
              <a:t>[course_directory]/08_Clustering_and_Prioritization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2" descr="Screen Shot 2018-06-17 at 8.17.10 AM.png"/>
          <p:cNvPicPr preferRelativeResize="0"/>
          <p:nvPr/>
        </p:nvPicPr>
        <p:blipFill rotWithShape="1">
          <a:blip r:embed="rId3">
            <a:alphaModFix/>
          </a:blip>
          <a:srcRect/>
          <a:stretch/>
        </p:blipFill>
        <p:spPr>
          <a:xfrm>
            <a:off x="4876800" y="2819400"/>
            <a:ext cx="4673600" cy="4343400"/>
          </a:xfrm>
          <a:prstGeom prst="rect">
            <a:avLst/>
          </a:prstGeom>
          <a:noFill/>
          <a:ln>
            <a:noFill/>
          </a:ln>
        </p:spPr>
      </p:pic>
      <p:sp>
        <p:nvSpPr>
          <p:cNvPr id="288" name="Google Shape;288;p12"/>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2A: Sample Clustering (standard)</a:t>
            </a:r>
            <a:endParaRPr/>
          </a:p>
        </p:txBody>
      </p:sp>
      <p:sp>
        <p:nvSpPr>
          <p:cNvPr id="289" name="Google Shape;289;p12"/>
          <p:cNvSpPr txBox="1">
            <a:spLocks noGrp="1"/>
          </p:cNvSpPr>
          <p:nvPr>
            <p:ph type="body" idx="1"/>
          </p:nvPr>
        </p:nvSpPr>
        <p:spPr>
          <a:xfrm>
            <a:off x="691515" y="2069042"/>
            <a:ext cx="3575685" cy="493151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300"/>
              <a:buNone/>
            </a:pPr>
            <a:r>
              <a:rPr lang="en-US">
                <a:solidFill>
                  <a:srgbClr val="FF0000"/>
                </a:solidFill>
              </a:rPr>
              <a:t>Select the pipeline:</a:t>
            </a:r>
            <a:endParaRPr/>
          </a:p>
          <a:p>
            <a:pPr marL="188595" lvl="0" indent="-188595" algn="l" rtl="0">
              <a:lnSpc>
                <a:spcPct val="90000"/>
              </a:lnSpc>
              <a:spcBef>
                <a:spcPts val="825"/>
              </a:spcBef>
              <a:spcAft>
                <a:spcPts val="0"/>
              </a:spcAft>
              <a:buClr>
                <a:schemeClr val="dk1"/>
              </a:buClr>
              <a:buSzPts val="2300"/>
              <a:buChar char="•"/>
            </a:pPr>
            <a:r>
              <a:rPr lang="en-US"/>
              <a:t>Once logged into the KnowEnG Platform</a:t>
            </a: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Select “</a:t>
            </a:r>
            <a:r>
              <a:rPr lang="en-US" b="1"/>
              <a:t>Analysis Pipelines</a:t>
            </a:r>
            <a:r>
              <a:rPr lang="en-US"/>
              <a:t>” at the top of the page</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Select “</a:t>
            </a:r>
            <a:r>
              <a:rPr lang="en-US" b="1"/>
              <a:t>Sample Clustering</a:t>
            </a:r>
            <a:r>
              <a:rPr lang="en-US"/>
              <a:t>” and Click on “</a:t>
            </a:r>
            <a:r>
              <a:rPr lang="en-US" b="1"/>
              <a:t>Start Pipeline</a:t>
            </a:r>
            <a:r>
              <a:rPr lang="en-US"/>
              <a:t>”</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p:txBody>
      </p:sp>
      <p:sp>
        <p:nvSpPr>
          <p:cNvPr id="290" name="Google Shape;290;p12"/>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91" name="Google Shape;291;p12"/>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grpSp>
        <p:nvGrpSpPr>
          <p:cNvPr id="292" name="Google Shape;292;p12"/>
          <p:cNvGrpSpPr/>
          <p:nvPr/>
        </p:nvGrpSpPr>
        <p:grpSpPr>
          <a:xfrm>
            <a:off x="4876800" y="1752600"/>
            <a:ext cx="4648200" cy="533400"/>
            <a:chOff x="5257800" y="1333500"/>
            <a:chExt cx="4648200" cy="533400"/>
          </a:xfrm>
        </p:grpSpPr>
        <p:pic>
          <p:nvPicPr>
            <p:cNvPr id="293" name="Google Shape;293;p12" descr="Screen Shot 2018-06-07 at 1.36.59 PM.png"/>
            <p:cNvPicPr preferRelativeResize="0"/>
            <p:nvPr/>
          </p:nvPicPr>
          <p:blipFill rotWithShape="1">
            <a:blip r:embed="rId4">
              <a:alphaModFix/>
            </a:blip>
            <a:srcRect/>
            <a:stretch/>
          </p:blipFill>
          <p:spPr>
            <a:xfrm>
              <a:off x="5257800" y="1447800"/>
              <a:ext cx="4648200" cy="337805"/>
            </a:xfrm>
            <a:prstGeom prst="rect">
              <a:avLst/>
            </a:prstGeom>
            <a:noFill/>
            <a:ln>
              <a:noFill/>
            </a:ln>
          </p:spPr>
        </p:pic>
        <p:sp>
          <p:nvSpPr>
            <p:cNvPr id="294" name="Google Shape;294;p12"/>
            <p:cNvSpPr/>
            <p:nvPr/>
          </p:nvSpPr>
          <p:spPr>
            <a:xfrm>
              <a:off x="7340600" y="1333500"/>
              <a:ext cx="1143000" cy="5334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grpSp>
      <p:sp>
        <p:nvSpPr>
          <p:cNvPr id="295" name="Google Shape;295;p12"/>
          <p:cNvSpPr/>
          <p:nvPr/>
        </p:nvSpPr>
        <p:spPr>
          <a:xfrm>
            <a:off x="4966093" y="4101707"/>
            <a:ext cx="4343400" cy="5334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13"/>
          <p:cNvPicPr preferRelativeResize="0"/>
          <p:nvPr/>
        </p:nvPicPr>
        <p:blipFill rotWithShape="1">
          <a:blip r:embed="rId3">
            <a:alphaModFix/>
          </a:blip>
          <a:srcRect/>
          <a:stretch/>
        </p:blipFill>
        <p:spPr>
          <a:xfrm>
            <a:off x="4656138" y="1896969"/>
            <a:ext cx="5257800" cy="1703576"/>
          </a:xfrm>
          <a:prstGeom prst="rect">
            <a:avLst/>
          </a:prstGeom>
          <a:noFill/>
          <a:ln>
            <a:noFill/>
          </a:ln>
        </p:spPr>
      </p:pic>
      <p:sp>
        <p:nvSpPr>
          <p:cNvPr id="301" name="Google Shape;301;p13"/>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2A: Sample Clustering (standard)</a:t>
            </a:r>
            <a:endParaRPr/>
          </a:p>
        </p:txBody>
      </p:sp>
      <p:sp>
        <p:nvSpPr>
          <p:cNvPr id="302" name="Google Shape;302;p13"/>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303" name="Google Shape;303;p13"/>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sp>
        <p:nvSpPr>
          <p:cNvPr id="304" name="Google Shape;304;p13"/>
          <p:cNvSpPr/>
          <p:nvPr/>
        </p:nvSpPr>
        <p:spPr>
          <a:xfrm>
            <a:off x="8682318" y="2839932"/>
            <a:ext cx="1143000" cy="5334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
        <p:nvSpPr>
          <p:cNvPr id="305" name="Google Shape;305;p13"/>
          <p:cNvSpPr/>
          <p:nvPr/>
        </p:nvSpPr>
        <p:spPr>
          <a:xfrm>
            <a:off x="5562600" y="3195445"/>
            <a:ext cx="533400" cy="5334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
        <p:nvSpPr>
          <p:cNvPr id="306" name="Google Shape;306;p13"/>
          <p:cNvSpPr txBox="1"/>
          <p:nvPr/>
        </p:nvSpPr>
        <p:spPr>
          <a:xfrm>
            <a:off x="457200" y="1600200"/>
            <a:ext cx="4419600" cy="3235536"/>
          </a:xfrm>
          <a:prstGeom prst="rect">
            <a:avLst/>
          </a:prstGeom>
          <a:noFill/>
          <a:ln>
            <a:noFill/>
          </a:ln>
        </p:spPr>
        <p:txBody>
          <a:bodyPr spcFirstLastPara="1" wrap="square" lIns="89325" tIns="44650" rIns="89325" bIns="44650" anchor="t" anchorCtr="0">
            <a:noAutofit/>
          </a:bodyPr>
          <a:lstStyle/>
          <a:p>
            <a:pPr marL="0" marR="0" lvl="0" indent="0" algn="l" rtl="0">
              <a:spcBef>
                <a:spcPts val="0"/>
              </a:spcBef>
              <a:spcAft>
                <a:spcPts val="0"/>
              </a:spcAft>
              <a:buClr>
                <a:srgbClr val="757070"/>
              </a:buClr>
              <a:buSzPts val="2600"/>
              <a:buFont typeface="Calibri"/>
              <a:buNone/>
            </a:pPr>
            <a:r>
              <a:rPr lang="en-US" sz="2600">
                <a:solidFill>
                  <a:srgbClr val="FF0000"/>
                </a:solidFill>
                <a:latin typeface="Calibri"/>
                <a:ea typeface="Calibri"/>
                <a:cs typeface="Calibri"/>
                <a:sym typeface="Calibri"/>
              </a:rPr>
              <a:t>Upload the data:</a:t>
            </a:r>
            <a:endParaRPr sz="2400">
              <a:solidFill>
                <a:srgbClr val="171616"/>
              </a:solidFill>
              <a:latin typeface="Calibri"/>
              <a:ea typeface="Calibri"/>
              <a:cs typeface="Calibri"/>
              <a:sym typeface="Calibri"/>
            </a:endParaRPr>
          </a:p>
          <a:p>
            <a:pPr marL="335692" marR="0" lvl="0" indent="-335692" algn="l" rtl="0">
              <a:spcBef>
                <a:spcPts val="1000"/>
              </a:spcBef>
              <a:spcAft>
                <a:spcPts val="0"/>
              </a:spcAft>
              <a:buClr>
                <a:srgbClr val="757070"/>
              </a:buClr>
              <a:buSzPts val="2400"/>
              <a:buFont typeface="Calibri"/>
              <a:buChar char="•"/>
            </a:pPr>
            <a:r>
              <a:rPr lang="en-US" sz="2400">
                <a:solidFill>
                  <a:srgbClr val="171616"/>
                </a:solidFill>
                <a:latin typeface="Calibri"/>
                <a:ea typeface="Calibri"/>
                <a:cs typeface="Calibri"/>
                <a:sym typeface="Calibri"/>
              </a:rPr>
              <a:t>Click on “</a:t>
            </a:r>
            <a:r>
              <a:rPr lang="en-US" sz="2400" b="1">
                <a:solidFill>
                  <a:srgbClr val="171616"/>
                </a:solidFill>
                <a:latin typeface="Calibri"/>
                <a:ea typeface="Calibri"/>
                <a:cs typeface="Calibri"/>
                <a:sym typeface="Calibri"/>
              </a:rPr>
              <a:t>Upload New Data</a:t>
            </a:r>
            <a:r>
              <a:rPr lang="en-US" sz="2400">
                <a:solidFill>
                  <a:srgbClr val="171616"/>
                </a:solidFill>
                <a:latin typeface="Calibri"/>
                <a:ea typeface="Calibri"/>
                <a:cs typeface="Calibri"/>
                <a:sym typeface="Calibri"/>
              </a:rPr>
              <a:t>”</a:t>
            </a:r>
            <a:endParaRPr/>
          </a:p>
          <a:p>
            <a:pPr marL="0" marR="0" lvl="0" indent="0" algn="l" rtl="0">
              <a:spcBef>
                <a:spcPts val="1000"/>
              </a:spcBef>
              <a:spcAft>
                <a:spcPts val="0"/>
              </a:spcAft>
              <a:buClr>
                <a:srgbClr val="757070"/>
              </a:buClr>
              <a:buSzPts val="2400"/>
              <a:buFont typeface="Calibri"/>
              <a:buNone/>
            </a:pPr>
            <a:endParaRPr sz="2400">
              <a:solidFill>
                <a:srgbClr val="171616"/>
              </a:solidFill>
              <a:latin typeface="Calibri"/>
              <a:ea typeface="Calibri"/>
              <a:cs typeface="Calibri"/>
              <a:sym typeface="Calibri"/>
            </a:endParaRPr>
          </a:p>
          <a:p>
            <a:pPr marL="335692" marR="0" lvl="0" indent="-335692" algn="l" rtl="0">
              <a:spcBef>
                <a:spcPts val="1000"/>
              </a:spcBef>
              <a:spcAft>
                <a:spcPts val="0"/>
              </a:spcAft>
              <a:buClr>
                <a:srgbClr val="757070"/>
              </a:buClr>
              <a:buSzPts val="2400"/>
              <a:buFont typeface="Calibri"/>
              <a:buChar char="•"/>
            </a:pPr>
            <a:r>
              <a:rPr lang="en-US" sz="2400">
                <a:solidFill>
                  <a:srgbClr val="171616"/>
                </a:solidFill>
                <a:latin typeface="Calibri"/>
                <a:ea typeface="Calibri"/>
                <a:cs typeface="Calibri"/>
                <a:sym typeface="Calibri"/>
              </a:rPr>
              <a:t>Click “</a:t>
            </a:r>
            <a:r>
              <a:rPr lang="en-US" sz="2400" b="1">
                <a:solidFill>
                  <a:srgbClr val="161616"/>
                </a:solidFill>
                <a:latin typeface="Calibri"/>
                <a:ea typeface="Calibri"/>
                <a:cs typeface="Calibri"/>
                <a:sym typeface="Calibri"/>
              </a:rPr>
              <a:t>BROWSE</a:t>
            </a:r>
            <a:r>
              <a:rPr lang="en-US" sz="2400">
                <a:solidFill>
                  <a:srgbClr val="171616"/>
                </a:solidFill>
                <a:latin typeface="Calibri"/>
                <a:ea typeface="Calibri"/>
                <a:cs typeface="Calibri"/>
                <a:sym typeface="Calibri"/>
              </a:rPr>
              <a:t>” and find the files to upload:</a:t>
            </a:r>
            <a:endParaRPr/>
          </a:p>
          <a:p>
            <a:pPr marL="0" marR="0" lvl="0" indent="0" algn="l" rtl="0">
              <a:spcBef>
                <a:spcPts val="1000"/>
              </a:spcBef>
              <a:spcAft>
                <a:spcPts val="0"/>
              </a:spcAft>
              <a:buClr>
                <a:srgbClr val="757070"/>
              </a:buClr>
              <a:buSzPts val="2000"/>
              <a:buFont typeface="Calibri"/>
              <a:buNone/>
            </a:pPr>
            <a:r>
              <a:rPr lang="en-US" sz="2000">
                <a:solidFill>
                  <a:srgbClr val="171616"/>
                </a:solidFill>
                <a:latin typeface="Calibri"/>
                <a:ea typeface="Calibri"/>
                <a:cs typeface="Calibri"/>
                <a:sym typeface="Calibri"/>
              </a:rPr>
              <a:t>     - Demo2_Clinical_pancan12_30</a:t>
            </a:r>
            <a:endParaRPr/>
          </a:p>
          <a:p>
            <a:pPr marL="0" marR="0" lvl="0" indent="0" algn="l" rtl="0">
              <a:spcBef>
                <a:spcPts val="1000"/>
              </a:spcBef>
              <a:spcAft>
                <a:spcPts val="0"/>
              </a:spcAft>
              <a:buClr>
                <a:srgbClr val="757070"/>
              </a:buClr>
              <a:buSzPts val="2000"/>
              <a:buFont typeface="Calibri"/>
              <a:buNone/>
            </a:pPr>
            <a:r>
              <a:rPr lang="en-US" sz="2000">
                <a:solidFill>
                  <a:srgbClr val="171616"/>
                </a:solidFill>
                <a:latin typeface="Calibri"/>
                <a:ea typeface="Calibri"/>
                <a:cs typeface="Calibri"/>
                <a:sym typeface="Calibri"/>
              </a:rPr>
              <a:t>     - Demo2_Mutation_pancan12_30.tsv</a:t>
            </a:r>
            <a:endParaRPr sz="2000">
              <a:solidFill>
                <a:srgbClr val="171616"/>
              </a:solidFill>
              <a:latin typeface="Calibri"/>
              <a:ea typeface="Calibri"/>
              <a:cs typeface="Calibri"/>
              <a:sym typeface="Calibri"/>
            </a:endParaRPr>
          </a:p>
          <a:p>
            <a:pPr marL="0" marR="0" lvl="0" indent="0" algn="l" rtl="0">
              <a:spcBef>
                <a:spcPts val="1000"/>
              </a:spcBef>
              <a:spcAft>
                <a:spcPts val="0"/>
              </a:spcAft>
              <a:buClr>
                <a:srgbClr val="757070"/>
              </a:buClr>
              <a:buSzPts val="2200"/>
              <a:buFont typeface="Calibri"/>
              <a:buNone/>
            </a:pPr>
            <a:endParaRPr sz="2200">
              <a:solidFill>
                <a:srgbClr val="171616"/>
              </a:solidFill>
              <a:latin typeface="Calibri"/>
              <a:ea typeface="Calibri"/>
              <a:cs typeface="Calibri"/>
              <a:sym typeface="Calibri"/>
            </a:endParaRPr>
          </a:p>
          <a:p>
            <a:pPr marL="0" marR="0" lvl="0" indent="0" algn="l" rtl="0">
              <a:spcBef>
                <a:spcPts val="1000"/>
              </a:spcBef>
              <a:spcAft>
                <a:spcPts val="0"/>
              </a:spcAft>
              <a:buClr>
                <a:srgbClr val="757070"/>
              </a:buClr>
              <a:buSzPts val="2400"/>
              <a:buFont typeface="Calibri"/>
              <a:buNone/>
            </a:pPr>
            <a:endParaRPr sz="2400">
              <a:solidFill>
                <a:srgbClr val="171616"/>
              </a:solidFill>
              <a:latin typeface="Calibri"/>
              <a:ea typeface="Calibri"/>
              <a:cs typeface="Calibri"/>
              <a:sym typeface="Calibri"/>
            </a:endParaRPr>
          </a:p>
        </p:txBody>
      </p:sp>
      <p:pic>
        <p:nvPicPr>
          <p:cNvPr id="307" name="Google Shape;307;p13" descr="Screen Shot 2018-06-17 at 10.54.02 AM.png"/>
          <p:cNvPicPr preferRelativeResize="0"/>
          <p:nvPr/>
        </p:nvPicPr>
        <p:blipFill rotWithShape="1">
          <a:blip r:embed="rId4">
            <a:alphaModFix/>
          </a:blip>
          <a:srcRect/>
          <a:stretch/>
        </p:blipFill>
        <p:spPr>
          <a:xfrm>
            <a:off x="381000" y="4953000"/>
            <a:ext cx="9444318" cy="2133600"/>
          </a:xfrm>
          <a:prstGeom prst="rect">
            <a:avLst/>
          </a:prstGeom>
          <a:noFill/>
          <a:ln>
            <a:noFill/>
          </a:ln>
        </p:spPr>
      </p:pic>
      <p:sp>
        <p:nvSpPr>
          <p:cNvPr id="308" name="Google Shape;308;p13"/>
          <p:cNvSpPr txBox="1"/>
          <p:nvPr/>
        </p:nvSpPr>
        <p:spPr>
          <a:xfrm>
            <a:off x="737420" y="293322"/>
            <a:ext cx="90279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Lato"/>
                <a:ea typeface="Lato"/>
                <a:cs typeface="Lato"/>
                <a:sym typeface="Lato"/>
              </a:rPr>
              <a:t>Find the files for this under </a:t>
            </a:r>
            <a:r>
              <a:rPr lang="en-US" sz="1800" b="1">
                <a:solidFill>
                  <a:srgbClr val="FF0000"/>
                </a:solidFill>
                <a:latin typeface="Calibri"/>
                <a:ea typeface="Calibri"/>
                <a:cs typeface="Calibri"/>
                <a:sym typeface="Calibri"/>
              </a:rPr>
              <a:t>[course_directory]/08_Clustering_and_Prioritization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4"/>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2A: Sample Clustering (standard)</a:t>
            </a:r>
            <a:endParaRPr/>
          </a:p>
        </p:txBody>
      </p:sp>
      <p:sp>
        <p:nvSpPr>
          <p:cNvPr id="314" name="Google Shape;314;p14"/>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300"/>
              <a:buNone/>
            </a:pPr>
            <a:r>
              <a:rPr lang="en-US">
                <a:solidFill>
                  <a:srgbClr val="FF0000"/>
                </a:solidFill>
              </a:rPr>
              <a:t>Configure the pipeline:</a:t>
            </a:r>
            <a:endParaRPr/>
          </a:p>
          <a:p>
            <a:pPr marL="188595" lvl="0" indent="-188595" algn="l" rtl="0">
              <a:lnSpc>
                <a:spcPct val="90000"/>
              </a:lnSpc>
              <a:spcBef>
                <a:spcPts val="825"/>
              </a:spcBef>
              <a:spcAft>
                <a:spcPts val="0"/>
              </a:spcAft>
              <a:buClr>
                <a:schemeClr val="dk1"/>
              </a:buClr>
              <a:buSzPts val="2300"/>
              <a:buChar char="•"/>
            </a:pPr>
            <a:r>
              <a:rPr lang="en-US"/>
              <a:t>For the “</a:t>
            </a:r>
            <a:r>
              <a:rPr lang="en-US" b="1"/>
              <a:t>omics</a:t>
            </a:r>
            <a:r>
              <a:rPr lang="en-US"/>
              <a:t>” file select:</a:t>
            </a:r>
            <a:endParaRPr/>
          </a:p>
          <a:p>
            <a:pPr marL="565785" lvl="1" indent="-188594" algn="l" rtl="0">
              <a:lnSpc>
                <a:spcPct val="90000"/>
              </a:lnSpc>
              <a:spcBef>
                <a:spcPts val="413"/>
              </a:spcBef>
              <a:spcAft>
                <a:spcPts val="0"/>
              </a:spcAft>
              <a:buClr>
                <a:schemeClr val="dk1"/>
              </a:buClr>
              <a:buSzPts val="1950"/>
              <a:buChar char="•"/>
            </a:pPr>
            <a:r>
              <a:rPr lang="en-US" sz="1950"/>
              <a:t>Demo2_Mutation_pancan12_30.tsv</a:t>
            </a:r>
            <a:endParaRPr sz="1950"/>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Click “</a:t>
            </a:r>
            <a:r>
              <a:rPr lang="en-US" b="1"/>
              <a:t>Next</a:t>
            </a:r>
            <a:r>
              <a:rPr lang="en-US"/>
              <a:t>” at the bottom right corner</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For the “</a:t>
            </a:r>
            <a:r>
              <a:rPr lang="en-US" b="1"/>
              <a:t>phenotype</a:t>
            </a:r>
            <a:r>
              <a:rPr lang="en-US"/>
              <a:t>” file select:</a:t>
            </a:r>
            <a:endParaRPr/>
          </a:p>
          <a:p>
            <a:pPr marL="565785" lvl="1" indent="-188594" algn="l" rtl="0">
              <a:lnSpc>
                <a:spcPct val="90000"/>
              </a:lnSpc>
              <a:spcBef>
                <a:spcPts val="413"/>
              </a:spcBef>
              <a:spcAft>
                <a:spcPts val="0"/>
              </a:spcAft>
              <a:buClr>
                <a:schemeClr val="dk1"/>
              </a:buClr>
              <a:buSzPts val="1950"/>
              <a:buChar char="•"/>
            </a:pPr>
            <a:r>
              <a:rPr lang="en-US" sz="1950"/>
              <a:t>Demo2_Clinical_pancan12_30.txt</a:t>
            </a:r>
            <a:endParaRPr sz="1950"/>
          </a:p>
          <a:p>
            <a:pPr marL="565785" lvl="1" indent="-62865" algn="l" rtl="0">
              <a:lnSpc>
                <a:spcPct val="90000"/>
              </a:lnSpc>
              <a:spcBef>
                <a:spcPts val="413"/>
              </a:spcBef>
              <a:spcAft>
                <a:spcPts val="0"/>
              </a:spcAft>
              <a:buClr>
                <a:schemeClr val="dk1"/>
              </a:buClr>
              <a:buSzPts val="1980"/>
              <a:buNone/>
            </a:pPr>
            <a:endParaRPr/>
          </a:p>
          <a:p>
            <a:pPr marL="188595" lvl="0" indent="-188595" algn="l" rtl="0">
              <a:lnSpc>
                <a:spcPct val="90000"/>
              </a:lnSpc>
              <a:spcBef>
                <a:spcPts val="825"/>
              </a:spcBef>
              <a:spcAft>
                <a:spcPts val="0"/>
              </a:spcAft>
              <a:buClr>
                <a:schemeClr val="dk1"/>
              </a:buClr>
              <a:buSzPts val="2300"/>
              <a:buChar char="•"/>
            </a:pPr>
            <a:r>
              <a:rPr lang="en-US"/>
              <a:t>Click “</a:t>
            </a:r>
            <a:r>
              <a:rPr lang="en-US" b="1"/>
              <a:t>Next</a:t>
            </a:r>
            <a:r>
              <a:rPr lang="en-US"/>
              <a:t>” at the bottom right corner</a:t>
            </a:r>
            <a:endParaRPr/>
          </a:p>
          <a:p>
            <a:pPr marL="188595" lvl="0" indent="-41910" algn="l" rtl="0">
              <a:lnSpc>
                <a:spcPct val="90000"/>
              </a:lnSpc>
              <a:spcBef>
                <a:spcPts val="825"/>
              </a:spcBef>
              <a:spcAft>
                <a:spcPts val="0"/>
              </a:spcAft>
              <a:buClr>
                <a:schemeClr val="dk1"/>
              </a:buClr>
              <a:buSzPts val="2310"/>
              <a:buNone/>
            </a:pPr>
            <a:endParaRPr/>
          </a:p>
        </p:txBody>
      </p:sp>
      <p:sp>
        <p:nvSpPr>
          <p:cNvPr id="315" name="Google Shape;315;p14"/>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316" name="Google Shape;316;p14"/>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317" name="Google Shape;317;p14" descr="Screen Shot 2018-06-17 at 10.57.37 AM.png"/>
          <p:cNvPicPr preferRelativeResize="0"/>
          <p:nvPr/>
        </p:nvPicPr>
        <p:blipFill rotWithShape="1">
          <a:blip r:embed="rId3">
            <a:alphaModFix/>
          </a:blip>
          <a:srcRect/>
          <a:stretch/>
        </p:blipFill>
        <p:spPr>
          <a:xfrm>
            <a:off x="6172200" y="1828800"/>
            <a:ext cx="2819400" cy="1383301"/>
          </a:xfrm>
          <a:prstGeom prst="rect">
            <a:avLst/>
          </a:prstGeom>
          <a:noFill/>
          <a:ln>
            <a:noFill/>
          </a:ln>
        </p:spPr>
      </p:pic>
      <p:pic>
        <p:nvPicPr>
          <p:cNvPr id="318" name="Google Shape;318;p14" descr="Screen Shot 2018-06-17 at 10.58.44 AM.png"/>
          <p:cNvPicPr preferRelativeResize="0"/>
          <p:nvPr/>
        </p:nvPicPr>
        <p:blipFill rotWithShape="1">
          <a:blip r:embed="rId4">
            <a:alphaModFix/>
          </a:blip>
          <a:srcRect/>
          <a:stretch/>
        </p:blipFill>
        <p:spPr>
          <a:xfrm>
            <a:off x="7010400" y="3581400"/>
            <a:ext cx="1069521" cy="457200"/>
          </a:xfrm>
          <a:prstGeom prst="rect">
            <a:avLst/>
          </a:prstGeom>
          <a:noFill/>
          <a:ln>
            <a:noFill/>
          </a:ln>
        </p:spPr>
      </p:pic>
      <p:grpSp>
        <p:nvGrpSpPr>
          <p:cNvPr id="319" name="Google Shape;319;p14"/>
          <p:cNvGrpSpPr/>
          <p:nvPr/>
        </p:nvGrpSpPr>
        <p:grpSpPr>
          <a:xfrm>
            <a:off x="6172200" y="4800600"/>
            <a:ext cx="2819400" cy="2133600"/>
            <a:chOff x="6172200" y="3733800"/>
            <a:chExt cx="2819400" cy="2133600"/>
          </a:xfrm>
        </p:grpSpPr>
        <p:pic>
          <p:nvPicPr>
            <p:cNvPr id="320" name="Google Shape;320;p14" descr="Screen Shot 2018-06-17 at 10.59.09 AM.png"/>
            <p:cNvPicPr preferRelativeResize="0"/>
            <p:nvPr/>
          </p:nvPicPr>
          <p:blipFill rotWithShape="1">
            <a:blip r:embed="rId5">
              <a:alphaModFix/>
            </a:blip>
            <a:srcRect/>
            <a:stretch/>
          </p:blipFill>
          <p:spPr>
            <a:xfrm>
              <a:off x="6172200" y="3733800"/>
              <a:ext cx="2819400" cy="1393620"/>
            </a:xfrm>
            <a:prstGeom prst="rect">
              <a:avLst/>
            </a:prstGeom>
            <a:noFill/>
            <a:ln>
              <a:noFill/>
            </a:ln>
          </p:spPr>
        </p:pic>
        <p:pic>
          <p:nvPicPr>
            <p:cNvPr id="321" name="Google Shape;321;p14" descr="Screen Shot 2018-06-17 at 10.58.44 AM.png"/>
            <p:cNvPicPr preferRelativeResize="0"/>
            <p:nvPr/>
          </p:nvPicPr>
          <p:blipFill rotWithShape="1">
            <a:blip r:embed="rId4">
              <a:alphaModFix/>
            </a:blip>
            <a:srcRect/>
            <a:stretch/>
          </p:blipFill>
          <p:spPr>
            <a:xfrm>
              <a:off x="7010400" y="5410200"/>
              <a:ext cx="1069521" cy="457200"/>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5"/>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2A: Sample Clustering (standard)</a:t>
            </a:r>
            <a:endParaRPr/>
          </a:p>
        </p:txBody>
      </p:sp>
      <p:sp>
        <p:nvSpPr>
          <p:cNvPr id="327" name="Google Shape;327;p15"/>
          <p:cNvSpPr txBox="1">
            <a:spLocks noGrp="1"/>
          </p:cNvSpPr>
          <p:nvPr>
            <p:ph type="body" idx="1"/>
          </p:nvPr>
        </p:nvSpPr>
        <p:spPr>
          <a:xfrm>
            <a:off x="691515" y="2069042"/>
            <a:ext cx="4566285" cy="5262029"/>
          </a:xfrm>
          <a:prstGeom prst="rect">
            <a:avLst/>
          </a:prstGeom>
          <a:noFill/>
          <a:ln>
            <a:noFill/>
          </a:ln>
        </p:spPr>
        <p:txBody>
          <a:bodyPr spcFirstLastPara="1" wrap="square" lIns="91425" tIns="45700" rIns="91425" bIns="45700" anchor="t" anchorCtr="0">
            <a:normAutofit lnSpcReduction="10000"/>
          </a:bodyPr>
          <a:lstStyle/>
          <a:p>
            <a:pPr marL="188595" lvl="0" indent="-188595" algn="l" rtl="0">
              <a:lnSpc>
                <a:spcPct val="90000"/>
              </a:lnSpc>
              <a:spcBef>
                <a:spcPts val="0"/>
              </a:spcBef>
              <a:spcAft>
                <a:spcPts val="0"/>
              </a:spcAft>
              <a:buClr>
                <a:schemeClr val="dk1"/>
              </a:buClr>
              <a:buSzPts val="2300"/>
              <a:buChar char="•"/>
            </a:pPr>
            <a:r>
              <a:rPr lang="en-US"/>
              <a:t>Select “</a:t>
            </a:r>
            <a:r>
              <a:rPr lang="en-US" b="1"/>
              <a:t>No</a:t>
            </a:r>
            <a:r>
              <a:rPr lang="en-US"/>
              <a:t>” in response to using the knowledge network: </a:t>
            </a:r>
            <a:endParaRPr/>
          </a:p>
          <a:p>
            <a:pPr marL="565785" lvl="1" indent="-188594" algn="l" rtl="0">
              <a:lnSpc>
                <a:spcPct val="90000"/>
              </a:lnSpc>
              <a:spcBef>
                <a:spcPts val="413"/>
              </a:spcBef>
              <a:spcAft>
                <a:spcPts val="0"/>
              </a:spcAft>
              <a:buClr>
                <a:schemeClr val="accent2"/>
              </a:buClr>
              <a:buSzPts val="1900"/>
              <a:buChar char="•"/>
            </a:pPr>
            <a:r>
              <a:rPr lang="en-US" i="1">
                <a:solidFill>
                  <a:schemeClr val="accent2"/>
                </a:solidFill>
              </a:rPr>
              <a:t>This allows us to perform standard clustering on the data</a:t>
            </a:r>
            <a:endParaRPr/>
          </a:p>
          <a:p>
            <a:pPr marL="188595" lvl="0" indent="-188595" algn="l" rtl="0">
              <a:lnSpc>
                <a:spcPct val="90000"/>
              </a:lnSpc>
              <a:spcBef>
                <a:spcPts val="825"/>
              </a:spcBef>
              <a:spcAft>
                <a:spcPts val="0"/>
              </a:spcAft>
              <a:buClr>
                <a:schemeClr val="dk1"/>
              </a:buClr>
              <a:buSzPts val="2300"/>
              <a:buChar char="•"/>
            </a:pPr>
            <a:r>
              <a:rPr lang="en-US" sz="2300"/>
              <a:t>Click on </a:t>
            </a:r>
            <a:r>
              <a:rPr lang="en-US" sz="2300" b="1"/>
              <a:t>"Next" </a:t>
            </a:r>
            <a:r>
              <a:rPr lang="en-US" sz="2300"/>
              <a:t>at the bottom right corner</a:t>
            </a:r>
            <a:br>
              <a:rPr lang="en-US" sz="2300"/>
            </a:br>
            <a:endParaRPr b="1"/>
          </a:p>
          <a:p>
            <a:pPr marL="188595" lvl="0" indent="-188595" algn="l" rtl="0">
              <a:lnSpc>
                <a:spcPct val="90000"/>
              </a:lnSpc>
              <a:spcBef>
                <a:spcPts val="825"/>
              </a:spcBef>
              <a:spcAft>
                <a:spcPts val="0"/>
              </a:spcAft>
              <a:buClr>
                <a:schemeClr val="dk1"/>
              </a:buClr>
              <a:buSzPts val="2300"/>
              <a:buChar char="•"/>
            </a:pPr>
            <a:r>
              <a:rPr lang="en-US"/>
              <a:t>Choose </a:t>
            </a:r>
            <a:r>
              <a:rPr lang="en-US" b="1"/>
              <a:t>8</a:t>
            </a:r>
            <a:r>
              <a:rPr lang="en-US"/>
              <a:t> as number of clusters</a:t>
            </a:r>
            <a:endParaRPr/>
          </a:p>
          <a:p>
            <a:pPr marL="565785" lvl="1" indent="-188594" algn="l" rtl="0">
              <a:lnSpc>
                <a:spcPct val="90000"/>
              </a:lnSpc>
              <a:spcBef>
                <a:spcPts val="413"/>
              </a:spcBef>
              <a:spcAft>
                <a:spcPts val="0"/>
              </a:spcAft>
              <a:buClr>
                <a:schemeClr val="accent2"/>
              </a:buClr>
              <a:buSzPts val="1900"/>
              <a:buChar char="•"/>
            </a:pPr>
            <a:r>
              <a:rPr lang="en-US" i="1">
                <a:solidFill>
                  <a:schemeClr val="accent2"/>
                </a:solidFill>
              </a:rPr>
              <a:t>This is what was found as optimal in the TCGA paper</a:t>
            </a: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We will use the default “</a:t>
            </a:r>
            <a:r>
              <a:rPr lang="en-US" b="1"/>
              <a:t>K-Means</a:t>
            </a:r>
            <a:r>
              <a:rPr lang="en-US"/>
              <a:t>” clustering algorithm</a:t>
            </a: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Click on “</a:t>
            </a:r>
            <a:r>
              <a:rPr lang="en-US" b="1"/>
              <a:t>Next</a:t>
            </a:r>
            <a:r>
              <a:rPr lang="en-US"/>
              <a:t>” at the bottom right corner</a:t>
            </a:r>
            <a:endParaRPr/>
          </a:p>
          <a:p>
            <a:pPr marL="188595" lvl="0" indent="-41910" algn="l" rtl="0">
              <a:lnSpc>
                <a:spcPct val="90000"/>
              </a:lnSpc>
              <a:spcBef>
                <a:spcPts val="825"/>
              </a:spcBef>
              <a:spcAft>
                <a:spcPts val="0"/>
              </a:spcAft>
              <a:buClr>
                <a:schemeClr val="dk1"/>
              </a:buClr>
              <a:buSzPts val="2310"/>
              <a:buNone/>
            </a:pPr>
            <a:endParaRPr/>
          </a:p>
        </p:txBody>
      </p:sp>
      <p:sp>
        <p:nvSpPr>
          <p:cNvPr id="328" name="Google Shape;328;p15"/>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329" name="Google Shape;329;p15"/>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grpSp>
        <p:nvGrpSpPr>
          <p:cNvPr id="330" name="Google Shape;330;p15"/>
          <p:cNvGrpSpPr/>
          <p:nvPr/>
        </p:nvGrpSpPr>
        <p:grpSpPr>
          <a:xfrm>
            <a:off x="5638800" y="1524000"/>
            <a:ext cx="4035859" cy="1371600"/>
            <a:chOff x="5638800" y="1524000"/>
            <a:chExt cx="4035859" cy="1371600"/>
          </a:xfrm>
        </p:grpSpPr>
        <p:pic>
          <p:nvPicPr>
            <p:cNvPr id="331" name="Google Shape;331;p15" descr="Screen Shot 2018-06-17 at 11.04.41 AM.png"/>
            <p:cNvPicPr preferRelativeResize="0"/>
            <p:nvPr/>
          </p:nvPicPr>
          <p:blipFill rotWithShape="1">
            <a:blip r:embed="rId3">
              <a:alphaModFix/>
            </a:blip>
            <a:srcRect/>
            <a:stretch/>
          </p:blipFill>
          <p:spPr>
            <a:xfrm>
              <a:off x="5638800" y="1524000"/>
              <a:ext cx="4035859" cy="1371600"/>
            </a:xfrm>
            <a:prstGeom prst="rect">
              <a:avLst/>
            </a:prstGeom>
            <a:noFill/>
            <a:ln>
              <a:noFill/>
            </a:ln>
          </p:spPr>
        </p:pic>
        <p:sp>
          <p:nvSpPr>
            <p:cNvPr id="332" name="Google Shape;332;p15"/>
            <p:cNvSpPr/>
            <p:nvPr/>
          </p:nvSpPr>
          <p:spPr>
            <a:xfrm>
              <a:off x="6616307" y="2057400"/>
              <a:ext cx="914400" cy="422831"/>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grpSp>
      <p:pic>
        <p:nvPicPr>
          <p:cNvPr id="333" name="Google Shape;333;p15" descr="Screen Shot 2018-06-17 at 11.08.48 AM.png"/>
          <p:cNvPicPr preferRelativeResize="0"/>
          <p:nvPr/>
        </p:nvPicPr>
        <p:blipFill rotWithShape="1">
          <a:blip r:embed="rId4">
            <a:alphaModFix/>
          </a:blip>
          <a:srcRect/>
          <a:stretch/>
        </p:blipFill>
        <p:spPr>
          <a:xfrm>
            <a:off x="5638800" y="3552825"/>
            <a:ext cx="4038600" cy="1781175"/>
          </a:xfrm>
          <a:prstGeom prst="rect">
            <a:avLst/>
          </a:prstGeom>
          <a:noFill/>
          <a:ln>
            <a:noFill/>
          </a:ln>
        </p:spPr>
      </p:pic>
      <p:pic>
        <p:nvPicPr>
          <p:cNvPr id="334" name="Google Shape;334;p15" descr="Screen Shot 2018-06-17 at 10.58.44 AM.png"/>
          <p:cNvPicPr preferRelativeResize="0"/>
          <p:nvPr/>
        </p:nvPicPr>
        <p:blipFill rotWithShape="1">
          <a:blip r:embed="rId5">
            <a:alphaModFix/>
          </a:blip>
          <a:srcRect/>
          <a:stretch/>
        </p:blipFill>
        <p:spPr>
          <a:xfrm>
            <a:off x="6931479" y="6096000"/>
            <a:ext cx="1069521" cy="457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6"/>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2A: Sample Clustering (standard)</a:t>
            </a:r>
            <a:endParaRPr/>
          </a:p>
        </p:txBody>
      </p:sp>
      <p:sp>
        <p:nvSpPr>
          <p:cNvPr id="340" name="Google Shape;340;p16"/>
          <p:cNvSpPr txBox="1">
            <a:spLocks noGrp="1"/>
          </p:cNvSpPr>
          <p:nvPr>
            <p:ph type="body" idx="1"/>
          </p:nvPr>
        </p:nvSpPr>
        <p:spPr>
          <a:xfrm>
            <a:off x="691515" y="2069042"/>
            <a:ext cx="4871085" cy="4931516"/>
          </a:xfrm>
          <a:prstGeom prst="rect">
            <a:avLst/>
          </a:prstGeom>
          <a:noFill/>
          <a:ln>
            <a:noFill/>
          </a:ln>
        </p:spPr>
        <p:txBody>
          <a:bodyPr spcFirstLastPara="1" wrap="square" lIns="91425" tIns="45700" rIns="91425" bIns="45700" anchor="t" anchorCtr="0">
            <a:normAutofit lnSpcReduction="10000"/>
          </a:bodyPr>
          <a:lstStyle/>
          <a:p>
            <a:pPr marL="188595" lvl="0" indent="-188595" algn="l" rtl="0">
              <a:lnSpc>
                <a:spcPct val="90000"/>
              </a:lnSpc>
              <a:spcBef>
                <a:spcPts val="0"/>
              </a:spcBef>
              <a:spcAft>
                <a:spcPts val="0"/>
              </a:spcAft>
              <a:buClr>
                <a:schemeClr val="dk1"/>
              </a:buClr>
              <a:buSzPts val="2300"/>
              <a:buChar char="•"/>
            </a:pPr>
            <a:r>
              <a:rPr lang="en-US"/>
              <a:t>Select “</a:t>
            </a:r>
            <a:r>
              <a:rPr lang="en-US" b="1"/>
              <a:t>Yes</a:t>
            </a:r>
            <a:r>
              <a:rPr lang="en-US"/>
              <a:t>” in response to using bootstrap sampling: </a:t>
            </a:r>
            <a:endParaRPr/>
          </a:p>
          <a:p>
            <a:pPr marL="565785" lvl="1" indent="-188594" algn="l" rtl="0">
              <a:lnSpc>
                <a:spcPct val="90000"/>
              </a:lnSpc>
              <a:spcBef>
                <a:spcPts val="413"/>
              </a:spcBef>
              <a:spcAft>
                <a:spcPts val="0"/>
              </a:spcAft>
              <a:buClr>
                <a:schemeClr val="accent2"/>
              </a:buClr>
              <a:buSzPts val="1900"/>
              <a:buChar char="•"/>
            </a:pPr>
            <a:r>
              <a:rPr lang="en-US" i="1">
                <a:solidFill>
                  <a:schemeClr val="accent2"/>
                </a:solidFill>
              </a:rPr>
              <a:t>This allows us to obtain a more robust final clustering</a:t>
            </a: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Choose </a:t>
            </a:r>
            <a:r>
              <a:rPr lang="en-US" b="1"/>
              <a:t>5</a:t>
            </a:r>
            <a:r>
              <a:rPr lang="en-US"/>
              <a:t> as number of bootstraps.</a:t>
            </a:r>
            <a:endParaRPr/>
          </a:p>
          <a:p>
            <a:pPr marL="565785" lvl="1" indent="-188594" algn="l" rtl="0">
              <a:lnSpc>
                <a:spcPct val="90000"/>
              </a:lnSpc>
              <a:spcBef>
                <a:spcPts val="413"/>
              </a:spcBef>
              <a:spcAft>
                <a:spcPts val="0"/>
              </a:spcAft>
              <a:buClr>
                <a:schemeClr val="accent2"/>
              </a:buClr>
              <a:buSzPts val="1900"/>
              <a:buChar char="•"/>
            </a:pPr>
            <a:r>
              <a:rPr lang="en-US" i="1">
                <a:solidFill>
                  <a:schemeClr val="accent2"/>
                </a:solidFill>
              </a:rPr>
              <a:t>This is unusually low for the purposes of quicker completion</a:t>
            </a:r>
            <a:endParaRPr/>
          </a:p>
          <a:p>
            <a:pPr marL="565785" lvl="1" indent="-62865" algn="l" rtl="0">
              <a:lnSpc>
                <a:spcPct val="90000"/>
              </a:lnSpc>
              <a:spcBef>
                <a:spcPts val="413"/>
              </a:spcBef>
              <a:spcAft>
                <a:spcPts val="0"/>
              </a:spcAft>
              <a:buClr>
                <a:schemeClr val="dk1"/>
              </a:buClr>
              <a:buSzPts val="1980"/>
              <a:buNone/>
            </a:pPr>
            <a:endParaRPr/>
          </a:p>
          <a:p>
            <a:pPr marL="188595" lvl="0" indent="-188595" algn="l" rtl="0">
              <a:lnSpc>
                <a:spcPct val="90000"/>
              </a:lnSpc>
              <a:spcBef>
                <a:spcPts val="825"/>
              </a:spcBef>
              <a:spcAft>
                <a:spcPts val="0"/>
              </a:spcAft>
              <a:buClr>
                <a:schemeClr val="dk1"/>
              </a:buClr>
              <a:buSzPts val="2300"/>
              <a:buChar char="•"/>
            </a:pPr>
            <a:r>
              <a:rPr lang="en-US"/>
              <a:t>We will use the default </a:t>
            </a:r>
            <a:r>
              <a:rPr lang="en-US" b="1"/>
              <a:t>80</a:t>
            </a:r>
            <a:r>
              <a:rPr lang="en-US"/>
              <a:t>% rate to sample the data in each bootstrap</a:t>
            </a: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Click on “</a:t>
            </a:r>
            <a:r>
              <a:rPr lang="en-US" b="1"/>
              <a:t>Next</a:t>
            </a:r>
            <a:r>
              <a:rPr lang="en-US"/>
              <a:t>” at the bottom right corner</a:t>
            </a:r>
            <a:endParaRPr/>
          </a:p>
          <a:p>
            <a:pPr marL="188595" lvl="0" indent="-41910" algn="l" rtl="0">
              <a:lnSpc>
                <a:spcPct val="90000"/>
              </a:lnSpc>
              <a:spcBef>
                <a:spcPts val="825"/>
              </a:spcBef>
              <a:spcAft>
                <a:spcPts val="0"/>
              </a:spcAft>
              <a:buClr>
                <a:schemeClr val="dk1"/>
              </a:buClr>
              <a:buSzPts val="2310"/>
              <a:buNone/>
            </a:pPr>
            <a:endParaRPr/>
          </a:p>
        </p:txBody>
      </p:sp>
      <p:sp>
        <p:nvSpPr>
          <p:cNvPr id="341" name="Google Shape;341;p16"/>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342" name="Google Shape;342;p16"/>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343" name="Google Shape;343;p16" descr="Screen Shot 2018-06-17 at 10.58.44 AM.png"/>
          <p:cNvPicPr preferRelativeResize="0"/>
          <p:nvPr/>
        </p:nvPicPr>
        <p:blipFill rotWithShape="1">
          <a:blip r:embed="rId3">
            <a:alphaModFix/>
          </a:blip>
          <a:srcRect/>
          <a:stretch/>
        </p:blipFill>
        <p:spPr>
          <a:xfrm>
            <a:off x="6931479" y="6096000"/>
            <a:ext cx="1069521" cy="457200"/>
          </a:xfrm>
          <a:prstGeom prst="rect">
            <a:avLst/>
          </a:prstGeom>
          <a:noFill/>
          <a:ln>
            <a:noFill/>
          </a:ln>
        </p:spPr>
      </p:pic>
      <p:pic>
        <p:nvPicPr>
          <p:cNvPr id="344" name="Google Shape;344;p16" descr="Screen Shot 2018-06-17 at 11.13.33 AM.png"/>
          <p:cNvPicPr preferRelativeResize="0"/>
          <p:nvPr/>
        </p:nvPicPr>
        <p:blipFill rotWithShape="1">
          <a:blip r:embed="rId4">
            <a:alphaModFix/>
          </a:blip>
          <a:srcRect/>
          <a:stretch/>
        </p:blipFill>
        <p:spPr>
          <a:xfrm>
            <a:off x="5791200" y="1752600"/>
            <a:ext cx="3604591" cy="1295400"/>
          </a:xfrm>
          <a:prstGeom prst="rect">
            <a:avLst/>
          </a:prstGeom>
          <a:noFill/>
          <a:ln>
            <a:noFill/>
          </a:ln>
        </p:spPr>
      </p:pic>
      <p:pic>
        <p:nvPicPr>
          <p:cNvPr id="345" name="Google Shape;345;p16" descr="Screen Shot 2018-06-17 at 11.20.33 AM.png"/>
          <p:cNvPicPr preferRelativeResize="0"/>
          <p:nvPr/>
        </p:nvPicPr>
        <p:blipFill rotWithShape="1">
          <a:blip r:embed="rId5">
            <a:alphaModFix/>
          </a:blip>
          <a:srcRect/>
          <a:stretch/>
        </p:blipFill>
        <p:spPr>
          <a:xfrm>
            <a:off x="5791199" y="3581400"/>
            <a:ext cx="3707780" cy="1600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7"/>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2A: Sample Clustering (standard)</a:t>
            </a:r>
            <a:endParaRPr/>
          </a:p>
        </p:txBody>
      </p:sp>
      <p:sp>
        <p:nvSpPr>
          <p:cNvPr id="351" name="Google Shape;351;p17"/>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lnSpcReduction="10000"/>
          </a:bodyPr>
          <a:lstStyle/>
          <a:p>
            <a:pPr marL="188595" lvl="0" indent="-188595" algn="l" rtl="0">
              <a:lnSpc>
                <a:spcPct val="90000"/>
              </a:lnSpc>
              <a:spcBef>
                <a:spcPts val="0"/>
              </a:spcBef>
              <a:spcAft>
                <a:spcPts val="0"/>
              </a:spcAft>
              <a:buClr>
                <a:schemeClr val="dk1"/>
              </a:buClr>
              <a:buSzPts val="2300"/>
              <a:buChar char="•"/>
            </a:pPr>
            <a:r>
              <a:rPr lang="en-US"/>
              <a:t>Review the summary of the job and change the default “</a:t>
            </a:r>
            <a:r>
              <a:rPr lang="en-US" b="1"/>
              <a:t>Job Name</a:t>
            </a:r>
            <a:r>
              <a:rPr lang="en-US"/>
              <a:t>” to easily recognize later</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b="1"/>
              <a:t>Submit</a:t>
            </a:r>
            <a:r>
              <a:rPr lang="en-US"/>
              <a:t> the job</a:t>
            </a:r>
            <a:endParaRPr/>
          </a:p>
          <a:p>
            <a:pPr marL="565785" lvl="1" indent="-188594" algn="l" rtl="0">
              <a:lnSpc>
                <a:spcPct val="90000"/>
              </a:lnSpc>
              <a:spcBef>
                <a:spcPts val="413"/>
              </a:spcBef>
              <a:spcAft>
                <a:spcPts val="0"/>
              </a:spcAft>
              <a:buClr>
                <a:schemeClr val="accent2"/>
              </a:buClr>
              <a:buSzPts val="1900"/>
              <a:buChar char="•"/>
            </a:pPr>
            <a:r>
              <a:rPr lang="en-US" i="1">
                <a:solidFill>
                  <a:schemeClr val="accent2"/>
                </a:solidFill>
              </a:rPr>
              <a:t>The job will run for several minutes, so we will return to the results after launching the next job</a:t>
            </a:r>
            <a:endParaRPr/>
          </a:p>
        </p:txBody>
      </p:sp>
      <p:sp>
        <p:nvSpPr>
          <p:cNvPr id="352" name="Google Shape;352;p17"/>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353" name="Google Shape;353;p17"/>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354" name="Google Shape;354;p17" descr="Screen Shot 2018-06-17 at 11.23.51 AM.png"/>
          <p:cNvPicPr preferRelativeResize="0"/>
          <p:nvPr/>
        </p:nvPicPr>
        <p:blipFill rotWithShape="1">
          <a:blip r:embed="rId3">
            <a:alphaModFix/>
          </a:blip>
          <a:srcRect/>
          <a:stretch/>
        </p:blipFill>
        <p:spPr>
          <a:xfrm>
            <a:off x="691515" y="2757130"/>
            <a:ext cx="8382000" cy="2896721"/>
          </a:xfrm>
          <a:prstGeom prst="rect">
            <a:avLst/>
          </a:prstGeom>
          <a:noFill/>
          <a:ln>
            <a:noFill/>
          </a:ln>
        </p:spPr>
      </p:pic>
      <p:sp>
        <p:nvSpPr>
          <p:cNvPr id="355" name="Google Shape;355;p17"/>
          <p:cNvSpPr/>
          <p:nvPr/>
        </p:nvSpPr>
        <p:spPr>
          <a:xfrm>
            <a:off x="5943600" y="3131582"/>
            <a:ext cx="1600200" cy="422831"/>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18" descr="Screen Shot 2018-06-17 at 8.17.10 AM.png"/>
          <p:cNvPicPr preferRelativeResize="0"/>
          <p:nvPr/>
        </p:nvPicPr>
        <p:blipFill rotWithShape="1">
          <a:blip r:embed="rId3">
            <a:alphaModFix/>
          </a:blip>
          <a:srcRect/>
          <a:stretch/>
        </p:blipFill>
        <p:spPr>
          <a:xfrm>
            <a:off x="4876800" y="2819400"/>
            <a:ext cx="4673600" cy="4343400"/>
          </a:xfrm>
          <a:prstGeom prst="rect">
            <a:avLst/>
          </a:prstGeom>
          <a:noFill/>
          <a:ln>
            <a:noFill/>
          </a:ln>
        </p:spPr>
      </p:pic>
      <p:sp>
        <p:nvSpPr>
          <p:cNvPr id="361" name="Google Shape;361;p18"/>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2B: Sample Clustering (network-guided)</a:t>
            </a:r>
            <a:endParaRPr/>
          </a:p>
        </p:txBody>
      </p:sp>
      <p:sp>
        <p:nvSpPr>
          <p:cNvPr id="362" name="Google Shape;362;p18"/>
          <p:cNvSpPr txBox="1">
            <a:spLocks noGrp="1"/>
          </p:cNvSpPr>
          <p:nvPr>
            <p:ph type="body" idx="1"/>
          </p:nvPr>
        </p:nvSpPr>
        <p:spPr>
          <a:xfrm>
            <a:off x="691515" y="2069042"/>
            <a:ext cx="3944378" cy="493151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C55A11"/>
              </a:buClr>
              <a:buSzPts val="2000"/>
              <a:buNone/>
            </a:pPr>
            <a:r>
              <a:rPr lang="en-US" sz="2000" i="1">
                <a:solidFill>
                  <a:srgbClr val="C55A11"/>
                </a:solidFill>
              </a:rPr>
              <a:t>Now we are going to repeat the analysis using a knowledge network to provide richer information about the similarity between the sparse mutation samples. Nearly all steps will be the same as before.</a:t>
            </a:r>
            <a:endParaRPr/>
          </a:p>
          <a:p>
            <a:pPr marL="0" lvl="0" indent="0" algn="l" rtl="0">
              <a:lnSpc>
                <a:spcPct val="90000"/>
              </a:lnSpc>
              <a:spcBef>
                <a:spcPts val="825"/>
              </a:spcBef>
              <a:spcAft>
                <a:spcPts val="0"/>
              </a:spcAft>
              <a:buClr>
                <a:schemeClr val="dk1"/>
              </a:buClr>
              <a:buSzPts val="2310"/>
              <a:buNone/>
            </a:pPr>
            <a:endParaRPr>
              <a:solidFill>
                <a:srgbClr val="FF0000"/>
              </a:solidFill>
            </a:endParaRPr>
          </a:p>
          <a:p>
            <a:pPr marL="0" lvl="0" indent="0" algn="l" rtl="0">
              <a:lnSpc>
                <a:spcPct val="90000"/>
              </a:lnSpc>
              <a:spcBef>
                <a:spcPts val="825"/>
              </a:spcBef>
              <a:spcAft>
                <a:spcPts val="0"/>
              </a:spcAft>
              <a:buClr>
                <a:srgbClr val="FF0000"/>
              </a:buClr>
              <a:buSzPts val="2300"/>
              <a:buNone/>
            </a:pPr>
            <a:r>
              <a:rPr lang="en-US" sz="2300">
                <a:solidFill>
                  <a:srgbClr val="FF0000"/>
                </a:solidFill>
              </a:rPr>
              <a:t>Select the pipeline:</a:t>
            </a:r>
            <a:endParaRPr sz="2300"/>
          </a:p>
          <a:p>
            <a:pPr marL="188595" indent="-188595">
              <a:buSzPts val="2300"/>
            </a:pPr>
            <a:r>
              <a:rPr lang="en-US" sz="2300"/>
              <a:t>Select “</a:t>
            </a:r>
            <a:r>
              <a:rPr lang="en-US" sz="2300" b="1"/>
              <a:t>Analysis Pipelines</a:t>
            </a:r>
            <a:r>
              <a:rPr lang="en-US" sz="2300"/>
              <a:t>” at the top of the page on the same webpage</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sz="2300"/>
              <a:t>Select “</a:t>
            </a:r>
            <a:r>
              <a:rPr lang="en-US" sz="2300" b="1"/>
              <a:t>Sample Clustering</a:t>
            </a:r>
            <a:r>
              <a:rPr lang="en-US" sz="2300"/>
              <a:t>” and Click on “</a:t>
            </a:r>
            <a:r>
              <a:rPr lang="en-US" sz="2300" b="1"/>
              <a:t>Start Pipeline</a:t>
            </a:r>
            <a:r>
              <a:rPr lang="en-US" sz="2300"/>
              <a:t>”</a:t>
            </a:r>
            <a:endParaRPr sz="2300"/>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p:txBody>
      </p:sp>
      <p:sp>
        <p:nvSpPr>
          <p:cNvPr id="363" name="Google Shape;363;p18"/>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364" name="Google Shape;364;p18"/>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grpSp>
        <p:nvGrpSpPr>
          <p:cNvPr id="365" name="Google Shape;365;p18"/>
          <p:cNvGrpSpPr/>
          <p:nvPr/>
        </p:nvGrpSpPr>
        <p:grpSpPr>
          <a:xfrm>
            <a:off x="4953000" y="1752600"/>
            <a:ext cx="4648200" cy="533400"/>
            <a:chOff x="5257800" y="1333500"/>
            <a:chExt cx="4648200" cy="533400"/>
          </a:xfrm>
        </p:grpSpPr>
        <p:pic>
          <p:nvPicPr>
            <p:cNvPr id="366" name="Google Shape;366;p18" descr="Screen Shot 2018-06-07 at 1.36.59 PM.png"/>
            <p:cNvPicPr preferRelativeResize="0"/>
            <p:nvPr/>
          </p:nvPicPr>
          <p:blipFill rotWithShape="1">
            <a:blip r:embed="rId4">
              <a:alphaModFix/>
            </a:blip>
            <a:srcRect/>
            <a:stretch/>
          </p:blipFill>
          <p:spPr>
            <a:xfrm>
              <a:off x="5257800" y="1447800"/>
              <a:ext cx="4648200" cy="337805"/>
            </a:xfrm>
            <a:prstGeom prst="rect">
              <a:avLst/>
            </a:prstGeom>
            <a:noFill/>
            <a:ln>
              <a:noFill/>
            </a:ln>
          </p:spPr>
        </p:pic>
        <p:sp>
          <p:nvSpPr>
            <p:cNvPr id="367" name="Google Shape;367;p18"/>
            <p:cNvSpPr/>
            <p:nvPr/>
          </p:nvSpPr>
          <p:spPr>
            <a:xfrm>
              <a:off x="7340600" y="1333500"/>
              <a:ext cx="1143000" cy="5334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grpSp>
      <p:sp>
        <p:nvSpPr>
          <p:cNvPr id="368" name="Google Shape;368;p18"/>
          <p:cNvSpPr/>
          <p:nvPr/>
        </p:nvSpPr>
        <p:spPr>
          <a:xfrm>
            <a:off x="4966093" y="4101707"/>
            <a:ext cx="4343400" cy="5334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9"/>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2B: Sample Clustering (network-guided)</a:t>
            </a:r>
            <a:endParaRPr/>
          </a:p>
        </p:txBody>
      </p:sp>
      <p:sp>
        <p:nvSpPr>
          <p:cNvPr id="374" name="Google Shape;374;p19"/>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300"/>
              <a:buNone/>
            </a:pPr>
            <a:r>
              <a:rPr lang="en-US">
                <a:solidFill>
                  <a:srgbClr val="FF0000"/>
                </a:solidFill>
              </a:rPr>
              <a:t>Configure the pipeline:</a:t>
            </a:r>
            <a:endParaRPr/>
          </a:p>
          <a:p>
            <a:pPr marL="188595" lvl="0" indent="-188595" algn="l" rtl="0">
              <a:lnSpc>
                <a:spcPct val="90000"/>
              </a:lnSpc>
              <a:spcBef>
                <a:spcPts val="825"/>
              </a:spcBef>
              <a:spcAft>
                <a:spcPts val="0"/>
              </a:spcAft>
              <a:buClr>
                <a:schemeClr val="dk1"/>
              </a:buClr>
              <a:buSzPts val="2300"/>
              <a:buChar char="•"/>
            </a:pPr>
            <a:r>
              <a:rPr lang="en-US"/>
              <a:t>For the “</a:t>
            </a:r>
            <a:r>
              <a:rPr lang="en-US" b="1"/>
              <a:t>omics</a:t>
            </a:r>
            <a:r>
              <a:rPr lang="en-US"/>
              <a:t>” file select:</a:t>
            </a:r>
            <a:endParaRPr/>
          </a:p>
          <a:p>
            <a:pPr marL="565785" lvl="1" indent="-188594" algn="l" rtl="0">
              <a:lnSpc>
                <a:spcPct val="90000"/>
              </a:lnSpc>
              <a:spcBef>
                <a:spcPts val="413"/>
              </a:spcBef>
              <a:spcAft>
                <a:spcPts val="0"/>
              </a:spcAft>
              <a:buClr>
                <a:schemeClr val="dk1"/>
              </a:buClr>
              <a:buSzPts val="1950"/>
              <a:buChar char="•"/>
            </a:pPr>
            <a:r>
              <a:rPr lang="en-US" sz="1950"/>
              <a:t>Demo2_Mutation_pancan12_30.tsv</a:t>
            </a:r>
            <a:endParaRPr sz="1950"/>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Click “</a:t>
            </a:r>
            <a:r>
              <a:rPr lang="en-US" b="1"/>
              <a:t>Next</a:t>
            </a:r>
            <a:r>
              <a:rPr lang="en-US"/>
              <a:t>” at the bottom right corner</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For the “</a:t>
            </a:r>
            <a:r>
              <a:rPr lang="en-US" b="1"/>
              <a:t>phenotype</a:t>
            </a:r>
            <a:r>
              <a:rPr lang="en-US"/>
              <a:t>” file select:</a:t>
            </a:r>
            <a:endParaRPr/>
          </a:p>
          <a:p>
            <a:pPr marL="565785" lvl="1" indent="-188594" algn="l" rtl="0">
              <a:lnSpc>
                <a:spcPct val="90000"/>
              </a:lnSpc>
              <a:spcBef>
                <a:spcPts val="413"/>
              </a:spcBef>
              <a:spcAft>
                <a:spcPts val="0"/>
              </a:spcAft>
              <a:buClr>
                <a:schemeClr val="dk1"/>
              </a:buClr>
              <a:buSzPts val="1900"/>
              <a:buChar char="•"/>
            </a:pPr>
            <a:r>
              <a:rPr lang="en-US"/>
              <a:t>Demo2_Clinical_pancan12_30</a:t>
            </a:r>
            <a:endParaRPr/>
          </a:p>
          <a:p>
            <a:pPr marL="565785" lvl="1" indent="-62865" algn="l" rtl="0">
              <a:lnSpc>
                <a:spcPct val="90000"/>
              </a:lnSpc>
              <a:spcBef>
                <a:spcPts val="413"/>
              </a:spcBef>
              <a:spcAft>
                <a:spcPts val="0"/>
              </a:spcAft>
              <a:buClr>
                <a:schemeClr val="dk1"/>
              </a:buClr>
              <a:buSzPts val="1980"/>
              <a:buNone/>
            </a:pPr>
            <a:endParaRPr/>
          </a:p>
          <a:p>
            <a:pPr marL="188595" lvl="0" indent="-188595" algn="l" rtl="0">
              <a:lnSpc>
                <a:spcPct val="90000"/>
              </a:lnSpc>
              <a:spcBef>
                <a:spcPts val="825"/>
              </a:spcBef>
              <a:spcAft>
                <a:spcPts val="0"/>
              </a:spcAft>
              <a:buClr>
                <a:schemeClr val="dk1"/>
              </a:buClr>
              <a:buSzPts val="2300"/>
              <a:buChar char="•"/>
            </a:pPr>
            <a:r>
              <a:rPr lang="en-US"/>
              <a:t>Click “</a:t>
            </a:r>
            <a:r>
              <a:rPr lang="en-US" b="1"/>
              <a:t>Next</a:t>
            </a:r>
            <a:r>
              <a:rPr lang="en-US"/>
              <a:t>” at the bottom right corner</a:t>
            </a:r>
            <a:endParaRPr/>
          </a:p>
          <a:p>
            <a:pPr marL="188595" lvl="0" indent="-41910" algn="l" rtl="0">
              <a:lnSpc>
                <a:spcPct val="90000"/>
              </a:lnSpc>
              <a:spcBef>
                <a:spcPts val="825"/>
              </a:spcBef>
              <a:spcAft>
                <a:spcPts val="0"/>
              </a:spcAft>
              <a:buClr>
                <a:schemeClr val="dk1"/>
              </a:buClr>
              <a:buSzPts val="2310"/>
              <a:buNone/>
            </a:pPr>
            <a:endParaRPr/>
          </a:p>
        </p:txBody>
      </p:sp>
      <p:sp>
        <p:nvSpPr>
          <p:cNvPr id="375" name="Google Shape;375;p19"/>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376" name="Google Shape;376;p19"/>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377" name="Google Shape;377;p19" descr="Screen Shot 2018-06-17 at 10.57.37 AM.png"/>
          <p:cNvPicPr preferRelativeResize="0"/>
          <p:nvPr/>
        </p:nvPicPr>
        <p:blipFill rotWithShape="1">
          <a:blip r:embed="rId3">
            <a:alphaModFix/>
          </a:blip>
          <a:srcRect/>
          <a:stretch/>
        </p:blipFill>
        <p:spPr>
          <a:xfrm>
            <a:off x="6172200" y="1905000"/>
            <a:ext cx="2819400" cy="1383301"/>
          </a:xfrm>
          <a:prstGeom prst="rect">
            <a:avLst/>
          </a:prstGeom>
          <a:noFill/>
          <a:ln>
            <a:noFill/>
          </a:ln>
        </p:spPr>
      </p:pic>
      <p:pic>
        <p:nvPicPr>
          <p:cNvPr id="378" name="Google Shape;378;p19" descr="Screen Shot 2018-06-17 at 10.58.44 AM.png"/>
          <p:cNvPicPr preferRelativeResize="0"/>
          <p:nvPr/>
        </p:nvPicPr>
        <p:blipFill rotWithShape="1">
          <a:blip r:embed="rId4">
            <a:alphaModFix/>
          </a:blip>
          <a:srcRect/>
          <a:stretch/>
        </p:blipFill>
        <p:spPr>
          <a:xfrm>
            <a:off x="7010400" y="3657600"/>
            <a:ext cx="1069521" cy="457200"/>
          </a:xfrm>
          <a:prstGeom prst="rect">
            <a:avLst/>
          </a:prstGeom>
          <a:noFill/>
          <a:ln>
            <a:noFill/>
          </a:ln>
        </p:spPr>
      </p:pic>
      <p:grpSp>
        <p:nvGrpSpPr>
          <p:cNvPr id="379" name="Google Shape;379;p19"/>
          <p:cNvGrpSpPr/>
          <p:nvPr/>
        </p:nvGrpSpPr>
        <p:grpSpPr>
          <a:xfrm>
            <a:off x="6172200" y="4800600"/>
            <a:ext cx="2819400" cy="2133600"/>
            <a:chOff x="6172200" y="3733800"/>
            <a:chExt cx="2819400" cy="2133600"/>
          </a:xfrm>
        </p:grpSpPr>
        <p:pic>
          <p:nvPicPr>
            <p:cNvPr id="380" name="Google Shape;380;p19" descr="Screen Shot 2018-06-17 at 10.59.09 AM.png"/>
            <p:cNvPicPr preferRelativeResize="0"/>
            <p:nvPr/>
          </p:nvPicPr>
          <p:blipFill rotWithShape="1">
            <a:blip r:embed="rId5">
              <a:alphaModFix/>
            </a:blip>
            <a:srcRect/>
            <a:stretch/>
          </p:blipFill>
          <p:spPr>
            <a:xfrm>
              <a:off x="6172200" y="3733800"/>
              <a:ext cx="2819400" cy="1393620"/>
            </a:xfrm>
            <a:prstGeom prst="rect">
              <a:avLst/>
            </a:prstGeom>
            <a:noFill/>
            <a:ln>
              <a:noFill/>
            </a:ln>
          </p:spPr>
        </p:pic>
        <p:pic>
          <p:nvPicPr>
            <p:cNvPr id="381" name="Google Shape;381;p19" descr="Screen Shot 2018-06-17 at 10.58.44 AM.png"/>
            <p:cNvPicPr preferRelativeResize="0"/>
            <p:nvPr/>
          </p:nvPicPr>
          <p:blipFill rotWithShape="1">
            <a:blip r:embed="rId4">
              <a:alphaModFix/>
            </a:blip>
            <a:srcRect/>
            <a:stretch/>
          </p:blipFill>
          <p:spPr>
            <a:xfrm>
              <a:off x="7010400" y="5410200"/>
              <a:ext cx="1069521" cy="45720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Summary</a:t>
            </a:r>
            <a:endParaRPr/>
          </a:p>
        </p:txBody>
      </p:sp>
      <p:sp>
        <p:nvSpPr>
          <p:cNvPr id="200" name="Google Shape;200;p2"/>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Our goal in this lab is to use several pipelines of the KnowEnG platform to analyze ‘omic’ data sets and phenotypic spreadsheets</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We will often try both network-guided and standard modes of operation for the pipelines (if applicable)</a:t>
            </a: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Other network-guided and systems biology analysis tools will also be introduced</a:t>
            </a:r>
            <a:endParaRPr/>
          </a:p>
          <a:p>
            <a:pPr marL="188595" lvl="0" indent="-41910" algn="l" rtl="0">
              <a:lnSpc>
                <a:spcPct val="90000"/>
              </a:lnSpc>
              <a:spcBef>
                <a:spcPts val="825"/>
              </a:spcBef>
              <a:spcAft>
                <a:spcPts val="0"/>
              </a:spcAft>
              <a:buClr>
                <a:schemeClr val="dk1"/>
              </a:buClr>
              <a:buSzPts val="2310"/>
              <a:buNone/>
            </a:pPr>
            <a:endParaRPr/>
          </a:p>
        </p:txBody>
      </p:sp>
      <p:sp>
        <p:nvSpPr>
          <p:cNvPr id="201" name="Google Shape;201;p2"/>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202" name="Google Shape;202;p2"/>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203" name="Google Shape;203;p2" descr="Screen Shot 2018-06-20 at 4.00.48 PM.png"/>
          <p:cNvPicPr preferRelativeResize="0"/>
          <p:nvPr/>
        </p:nvPicPr>
        <p:blipFill rotWithShape="1">
          <a:blip r:embed="rId3">
            <a:alphaModFix/>
          </a:blip>
          <a:srcRect t="22945"/>
          <a:stretch/>
        </p:blipFill>
        <p:spPr>
          <a:xfrm>
            <a:off x="2286000" y="3200400"/>
            <a:ext cx="4978400" cy="104710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0"/>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2B: Sample Clustering (network-guided)</a:t>
            </a:r>
            <a:endParaRPr/>
          </a:p>
        </p:txBody>
      </p:sp>
      <p:sp>
        <p:nvSpPr>
          <p:cNvPr id="387" name="Google Shape;387;p20"/>
          <p:cNvSpPr txBox="1">
            <a:spLocks noGrp="1"/>
          </p:cNvSpPr>
          <p:nvPr>
            <p:ph type="body" idx="1"/>
          </p:nvPr>
        </p:nvSpPr>
        <p:spPr>
          <a:xfrm>
            <a:off x="691515" y="2069042"/>
            <a:ext cx="4794885" cy="4931516"/>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C55A11"/>
              </a:buClr>
              <a:buSzPct val="100000"/>
              <a:buNone/>
            </a:pPr>
            <a:r>
              <a:rPr lang="en-US" sz="2400" i="1">
                <a:solidFill>
                  <a:srgbClr val="C55A11"/>
                </a:solidFill>
                <a:highlight>
                  <a:srgbClr val="FFFF00"/>
                </a:highlight>
              </a:rPr>
              <a:t>This is different from the previous run.</a:t>
            </a:r>
            <a:endParaRPr sz="2300">
              <a:solidFill>
                <a:srgbClr val="C55A11"/>
              </a:solidFill>
              <a:highlight>
                <a:srgbClr val="FFFF00"/>
              </a:highlight>
            </a:endParaRPr>
          </a:p>
          <a:p>
            <a:pPr marL="188595" lvl="0" indent="-188595" algn="l" rtl="0">
              <a:lnSpc>
                <a:spcPct val="90000"/>
              </a:lnSpc>
              <a:spcBef>
                <a:spcPts val="825"/>
              </a:spcBef>
              <a:spcAft>
                <a:spcPts val="0"/>
              </a:spcAft>
              <a:buClr>
                <a:schemeClr val="dk1"/>
              </a:buClr>
              <a:buSzPct val="99567"/>
              <a:buChar char="•"/>
            </a:pPr>
            <a:r>
              <a:rPr lang="en-US"/>
              <a:t>Select “</a:t>
            </a:r>
            <a:r>
              <a:rPr lang="en-US" b="1"/>
              <a:t>Yes</a:t>
            </a:r>
            <a:r>
              <a:rPr lang="en-US"/>
              <a:t>” in response to using the knowledge network: </a:t>
            </a:r>
            <a:endParaRPr/>
          </a:p>
          <a:p>
            <a:pPr marL="565785" lvl="1" indent="-188594" algn="l" rtl="0">
              <a:lnSpc>
                <a:spcPct val="90000"/>
              </a:lnSpc>
              <a:spcBef>
                <a:spcPts val="413"/>
              </a:spcBef>
              <a:spcAft>
                <a:spcPts val="0"/>
              </a:spcAft>
              <a:buClr>
                <a:schemeClr val="accent2"/>
              </a:buClr>
              <a:buSzPct val="95959"/>
              <a:buChar char="•"/>
            </a:pPr>
            <a:r>
              <a:rPr lang="en-US" i="1">
                <a:solidFill>
                  <a:schemeClr val="accent2"/>
                </a:solidFill>
              </a:rPr>
              <a:t>This allows us to perform network-guided clustering</a:t>
            </a:r>
            <a:endParaRPr/>
          </a:p>
          <a:p>
            <a:pPr marL="188595" lvl="0" indent="-63944" algn="l" rtl="0">
              <a:lnSpc>
                <a:spcPct val="90000"/>
              </a:lnSpc>
              <a:spcBef>
                <a:spcPts val="825"/>
              </a:spcBef>
              <a:spcAft>
                <a:spcPts val="0"/>
              </a:spcAft>
              <a:buClr>
                <a:schemeClr val="dk1"/>
              </a:buClr>
              <a:buSzPct val="100000"/>
              <a:buNone/>
            </a:pPr>
            <a:endParaRPr/>
          </a:p>
          <a:p>
            <a:pPr marL="188595" lvl="0" indent="-188595" algn="l" rtl="0">
              <a:lnSpc>
                <a:spcPct val="90000"/>
              </a:lnSpc>
              <a:spcBef>
                <a:spcPts val="825"/>
              </a:spcBef>
              <a:spcAft>
                <a:spcPts val="0"/>
              </a:spcAft>
              <a:buClr>
                <a:schemeClr val="dk1"/>
              </a:buClr>
              <a:buSzPct val="99567"/>
              <a:buChar char="•"/>
            </a:pPr>
            <a:r>
              <a:rPr lang="en-US"/>
              <a:t>Keep the species as “</a:t>
            </a:r>
            <a:r>
              <a:rPr lang="en-US" b="1"/>
              <a:t>Human</a:t>
            </a:r>
            <a:r>
              <a:rPr lang="en-US"/>
              <a:t>”</a:t>
            </a:r>
            <a:endParaRPr/>
          </a:p>
          <a:p>
            <a:pPr marL="188595" lvl="0" indent="-63944" algn="l" rtl="0">
              <a:lnSpc>
                <a:spcPct val="90000"/>
              </a:lnSpc>
              <a:spcBef>
                <a:spcPts val="825"/>
              </a:spcBef>
              <a:spcAft>
                <a:spcPts val="0"/>
              </a:spcAft>
              <a:buClr>
                <a:schemeClr val="dk1"/>
              </a:buClr>
              <a:buSzPct val="100000"/>
              <a:buNone/>
            </a:pPr>
            <a:endParaRPr/>
          </a:p>
          <a:p>
            <a:pPr marL="188595" lvl="0" indent="-188595" algn="l" rtl="0">
              <a:lnSpc>
                <a:spcPct val="90000"/>
              </a:lnSpc>
              <a:spcBef>
                <a:spcPts val="825"/>
              </a:spcBef>
              <a:spcAft>
                <a:spcPts val="0"/>
              </a:spcAft>
              <a:buClr>
                <a:schemeClr val="dk1"/>
              </a:buClr>
              <a:buSzPct val="99567"/>
              <a:buChar char="•"/>
            </a:pPr>
            <a:r>
              <a:rPr lang="en-US"/>
              <a:t>Select “</a:t>
            </a:r>
            <a:r>
              <a:rPr lang="en-US" b="1"/>
              <a:t>HumanNet Integrated Network</a:t>
            </a:r>
            <a:r>
              <a:rPr lang="en-US"/>
              <a:t>” as the network</a:t>
            </a:r>
            <a:endParaRPr/>
          </a:p>
          <a:p>
            <a:pPr marL="565785" lvl="1" indent="-188594" algn="l" rtl="0">
              <a:lnSpc>
                <a:spcPct val="90000"/>
              </a:lnSpc>
              <a:spcBef>
                <a:spcPts val="413"/>
              </a:spcBef>
              <a:spcAft>
                <a:spcPts val="0"/>
              </a:spcAft>
              <a:buClr>
                <a:schemeClr val="accent2"/>
              </a:buClr>
              <a:buSzPct val="95959"/>
              <a:buChar char="•"/>
            </a:pPr>
            <a:r>
              <a:rPr lang="en-US" i="1">
                <a:solidFill>
                  <a:schemeClr val="accent2"/>
                </a:solidFill>
              </a:rPr>
              <a:t>This is a network that creates scores pairwise interactions of gene by combining many different types of gene relationships</a:t>
            </a:r>
            <a:endParaRPr/>
          </a:p>
          <a:p>
            <a:pPr marL="188595" lvl="0" indent="-63944" algn="l" rtl="0">
              <a:lnSpc>
                <a:spcPct val="90000"/>
              </a:lnSpc>
              <a:spcBef>
                <a:spcPts val="825"/>
              </a:spcBef>
              <a:spcAft>
                <a:spcPts val="0"/>
              </a:spcAft>
              <a:buClr>
                <a:schemeClr val="dk1"/>
              </a:buClr>
              <a:buSzPct val="100000"/>
              <a:buNone/>
            </a:pPr>
            <a:endParaRPr/>
          </a:p>
          <a:p>
            <a:pPr marL="188595" lvl="0" indent="-188595" algn="l" rtl="0">
              <a:lnSpc>
                <a:spcPct val="90000"/>
              </a:lnSpc>
              <a:spcBef>
                <a:spcPts val="825"/>
              </a:spcBef>
              <a:spcAft>
                <a:spcPts val="0"/>
              </a:spcAft>
              <a:buClr>
                <a:schemeClr val="dk1"/>
              </a:buClr>
              <a:buSzPct val="100000"/>
              <a:buChar char="•"/>
            </a:pPr>
            <a:r>
              <a:rPr lang="en-US" sz="2300"/>
              <a:t>Keep network smoothing at </a:t>
            </a:r>
            <a:r>
              <a:rPr lang="en-US" sz="2300" b="1"/>
              <a:t>50</a:t>
            </a:r>
            <a:r>
              <a:rPr lang="en-US" sz="2300"/>
              <a:t>% and </a:t>
            </a:r>
            <a:r>
              <a:rPr lang="en-US" sz="2300" b="1"/>
              <a:t>click Next</a:t>
            </a:r>
            <a:r>
              <a:rPr lang="en-US" sz="2300"/>
              <a:t>:</a:t>
            </a:r>
            <a:endParaRPr sz="2300"/>
          </a:p>
          <a:p>
            <a:pPr marL="565785" lvl="1" indent="-188594" algn="l" rtl="0">
              <a:lnSpc>
                <a:spcPct val="90000"/>
              </a:lnSpc>
              <a:spcBef>
                <a:spcPts val="413"/>
              </a:spcBef>
              <a:spcAft>
                <a:spcPts val="0"/>
              </a:spcAft>
              <a:buClr>
                <a:schemeClr val="accent2"/>
              </a:buClr>
              <a:buSzPct val="95959"/>
              <a:buChar char="•"/>
            </a:pPr>
            <a:r>
              <a:rPr lang="en-US" i="1">
                <a:solidFill>
                  <a:schemeClr val="accent2"/>
                </a:solidFill>
              </a:rPr>
              <a:t>This controls how much importance is put on network connections instead of the somatic mutations</a:t>
            </a:r>
            <a:endParaRPr/>
          </a:p>
          <a:p>
            <a:pPr marL="565785" lvl="1" indent="-81724" algn="l" rtl="0">
              <a:lnSpc>
                <a:spcPct val="90000"/>
              </a:lnSpc>
              <a:spcBef>
                <a:spcPts val="413"/>
              </a:spcBef>
              <a:spcAft>
                <a:spcPts val="0"/>
              </a:spcAft>
              <a:buClr>
                <a:schemeClr val="dk1"/>
              </a:buClr>
              <a:buSzPct val="100000"/>
              <a:buNone/>
            </a:pPr>
            <a:endParaRPr/>
          </a:p>
          <a:p>
            <a:pPr marL="188595" lvl="0" indent="-63944" algn="l" rtl="0">
              <a:lnSpc>
                <a:spcPct val="90000"/>
              </a:lnSpc>
              <a:spcBef>
                <a:spcPts val="825"/>
              </a:spcBef>
              <a:spcAft>
                <a:spcPts val="0"/>
              </a:spcAft>
              <a:buClr>
                <a:schemeClr val="dk1"/>
              </a:buClr>
              <a:buSzPct val="100000"/>
              <a:buNone/>
            </a:pPr>
            <a:endParaRPr/>
          </a:p>
          <a:p>
            <a:pPr marL="188595" lvl="0" indent="-63944" algn="l" rtl="0">
              <a:lnSpc>
                <a:spcPct val="90000"/>
              </a:lnSpc>
              <a:spcBef>
                <a:spcPts val="825"/>
              </a:spcBef>
              <a:spcAft>
                <a:spcPts val="0"/>
              </a:spcAft>
              <a:buClr>
                <a:schemeClr val="dk1"/>
              </a:buClr>
              <a:buSzPct val="100000"/>
              <a:buNone/>
            </a:pPr>
            <a:endParaRPr/>
          </a:p>
        </p:txBody>
      </p:sp>
      <p:sp>
        <p:nvSpPr>
          <p:cNvPr id="388" name="Google Shape;388;p20"/>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389" name="Google Shape;389;p20"/>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grpSp>
        <p:nvGrpSpPr>
          <p:cNvPr id="390" name="Google Shape;390;p20"/>
          <p:cNvGrpSpPr/>
          <p:nvPr/>
        </p:nvGrpSpPr>
        <p:grpSpPr>
          <a:xfrm>
            <a:off x="5638800" y="1524000"/>
            <a:ext cx="4035859" cy="1371600"/>
            <a:chOff x="5638800" y="1524000"/>
            <a:chExt cx="4035859" cy="1371600"/>
          </a:xfrm>
        </p:grpSpPr>
        <p:pic>
          <p:nvPicPr>
            <p:cNvPr id="391" name="Google Shape;391;p20" descr="Screen Shot 2018-06-17 at 11.04.41 AM.png"/>
            <p:cNvPicPr preferRelativeResize="0"/>
            <p:nvPr/>
          </p:nvPicPr>
          <p:blipFill rotWithShape="1">
            <a:blip r:embed="rId3">
              <a:alphaModFix/>
            </a:blip>
            <a:srcRect/>
            <a:stretch/>
          </p:blipFill>
          <p:spPr>
            <a:xfrm>
              <a:off x="5638800" y="1524000"/>
              <a:ext cx="4035859" cy="1371600"/>
            </a:xfrm>
            <a:prstGeom prst="rect">
              <a:avLst/>
            </a:prstGeom>
            <a:noFill/>
            <a:ln>
              <a:noFill/>
            </a:ln>
          </p:spPr>
        </p:pic>
        <p:sp>
          <p:nvSpPr>
            <p:cNvPr id="392" name="Google Shape;392;p20"/>
            <p:cNvSpPr/>
            <p:nvPr/>
          </p:nvSpPr>
          <p:spPr>
            <a:xfrm>
              <a:off x="5767372" y="2057400"/>
              <a:ext cx="914400" cy="422831"/>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grpSp>
      <p:pic>
        <p:nvPicPr>
          <p:cNvPr id="393" name="Google Shape;393;p20" descr="Screen Shot 2018-06-17 at 12.51.08 PM.png"/>
          <p:cNvPicPr preferRelativeResize="0"/>
          <p:nvPr/>
        </p:nvPicPr>
        <p:blipFill rotWithShape="1">
          <a:blip r:embed="rId4">
            <a:alphaModFix/>
          </a:blip>
          <a:srcRect/>
          <a:stretch/>
        </p:blipFill>
        <p:spPr>
          <a:xfrm>
            <a:off x="5943600" y="3200400"/>
            <a:ext cx="3566158" cy="914400"/>
          </a:xfrm>
          <a:prstGeom prst="rect">
            <a:avLst/>
          </a:prstGeom>
          <a:noFill/>
          <a:ln>
            <a:noFill/>
          </a:ln>
        </p:spPr>
      </p:pic>
      <p:pic>
        <p:nvPicPr>
          <p:cNvPr id="394" name="Google Shape;394;p20" descr="Screen Shot 2018-06-17 at 12.51.22 PM.png"/>
          <p:cNvPicPr preferRelativeResize="0"/>
          <p:nvPr/>
        </p:nvPicPr>
        <p:blipFill rotWithShape="1">
          <a:blip r:embed="rId5">
            <a:alphaModFix/>
          </a:blip>
          <a:srcRect/>
          <a:stretch/>
        </p:blipFill>
        <p:spPr>
          <a:xfrm>
            <a:off x="5943600" y="4495800"/>
            <a:ext cx="3657600" cy="1066800"/>
          </a:xfrm>
          <a:prstGeom prst="rect">
            <a:avLst/>
          </a:prstGeom>
          <a:noFill/>
          <a:ln>
            <a:noFill/>
          </a:ln>
        </p:spPr>
      </p:pic>
      <p:pic>
        <p:nvPicPr>
          <p:cNvPr id="395" name="Google Shape;395;p20" descr="Screen Shot 2018-06-17 at 12.51.25 PM.png"/>
          <p:cNvPicPr preferRelativeResize="0"/>
          <p:nvPr/>
        </p:nvPicPr>
        <p:blipFill rotWithShape="1">
          <a:blip r:embed="rId6">
            <a:alphaModFix/>
          </a:blip>
          <a:srcRect/>
          <a:stretch/>
        </p:blipFill>
        <p:spPr>
          <a:xfrm>
            <a:off x="5943600" y="5943600"/>
            <a:ext cx="3657600" cy="1006997"/>
          </a:xfrm>
          <a:prstGeom prst="rect">
            <a:avLst/>
          </a:prstGeom>
          <a:noFill/>
          <a:ln>
            <a:noFill/>
          </a:ln>
        </p:spPr>
      </p:pic>
      <p:pic>
        <p:nvPicPr>
          <p:cNvPr id="396" name="Google Shape;396;p20" descr="Screen Shot 2018-06-17 at 10.58.44 AM.png"/>
          <p:cNvPicPr preferRelativeResize="0"/>
          <p:nvPr/>
        </p:nvPicPr>
        <p:blipFill rotWithShape="1">
          <a:blip r:embed="rId7">
            <a:alphaModFix/>
          </a:blip>
          <a:srcRect/>
          <a:stretch/>
        </p:blipFill>
        <p:spPr>
          <a:xfrm>
            <a:off x="7086600" y="7239000"/>
            <a:ext cx="1069521" cy="457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1"/>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2B: Sample Clustering (network-guided)</a:t>
            </a:r>
            <a:endParaRPr/>
          </a:p>
        </p:txBody>
      </p:sp>
      <p:sp>
        <p:nvSpPr>
          <p:cNvPr id="402" name="Google Shape;402;p21"/>
          <p:cNvSpPr txBox="1">
            <a:spLocks noGrp="1"/>
          </p:cNvSpPr>
          <p:nvPr>
            <p:ph type="body" idx="1"/>
          </p:nvPr>
        </p:nvSpPr>
        <p:spPr>
          <a:xfrm>
            <a:off x="691515" y="2069042"/>
            <a:ext cx="4642485"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Choose </a:t>
            </a:r>
            <a:r>
              <a:rPr lang="en-US" b="1"/>
              <a:t>8</a:t>
            </a:r>
            <a:r>
              <a:rPr lang="en-US"/>
              <a:t> as number of clusters and click </a:t>
            </a:r>
            <a:r>
              <a:rPr lang="en-US" b="1"/>
              <a:t>Next</a:t>
            </a: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Select “</a:t>
            </a:r>
            <a:r>
              <a:rPr lang="en-US" b="1"/>
              <a:t>Yes</a:t>
            </a:r>
            <a:r>
              <a:rPr lang="en-US"/>
              <a:t>” in response to using bootstrap sampling: </a:t>
            </a:r>
            <a:endParaRPr/>
          </a:p>
          <a:p>
            <a:pPr marL="0" lvl="0" indent="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Choose </a:t>
            </a:r>
            <a:r>
              <a:rPr lang="en-US" b="1"/>
              <a:t>5</a:t>
            </a:r>
            <a:r>
              <a:rPr lang="en-US"/>
              <a:t> as number of bootstraps</a:t>
            </a: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sz="2300"/>
              <a:t>We will use the default </a:t>
            </a:r>
            <a:r>
              <a:rPr lang="en-US" sz="2300" b="1"/>
              <a:t>80%</a:t>
            </a:r>
            <a:r>
              <a:rPr lang="en-US" sz="2300"/>
              <a:t> rate to sample the data in each bootstrap</a:t>
            </a:r>
            <a:br>
              <a:rPr lang="en-US" sz="2300"/>
            </a:br>
            <a:endParaRPr sz="2300"/>
          </a:p>
          <a:p>
            <a:pPr marL="188595" lvl="0" indent="-188595" algn="l" rtl="0">
              <a:lnSpc>
                <a:spcPct val="90000"/>
              </a:lnSpc>
              <a:spcBef>
                <a:spcPts val="825"/>
              </a:spcBef>
              <a:spcAft>
                <a:spcPts val="0"/>
              </a:spcAft>
              <a:buClr>
                <a:schemeClr val="dk1"/>
              </a:buClr>
              <a:buSzPts val="2300"/>
              <a:buChar char="•"/>
            </a:pPr>
            <a:r>
              <a:rPr lang="en-US" sz="2300"/>
              <a:t>Click </a:t>
            </a:r>
            <a:r>
              <a:rPr lang="en-US" sz="2300" b="1"/>
              <a:t>"Next"</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p:txBody>
      </p:sp>
      <p:sp>
        <p:nvSpPr>
          <p:cNvPr id="403" name="Google Shape;403;p21"/>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404" name="Google Shape;404;p21"/>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405" name="Google Shape;405;p21" descr="Screen Shot 2018-06-17 at 11.13.33 AM.png"/>
          <p:cNvPicPr preferRelativeResize="0"/>
          <p:nvPr/>
        </p:nvPicPr>
        <p:blipFill rotWithShape="1">
          <a:blip r:embed="rId3">
            <a:alphaModFix/>
          </a:blip>
          <a:srcRect/>
          <a:stretch/>
        </p:blipFill>
        <p:spPr>
          <a:xfrm>
            <a:off x="5791200" y="3352800"/>
            <a:ext cx="3604591" cy="1295400"/>
          </a:xfrm>
          <a:prstGeom prst="rect">
            <a:avLst/>
          </a:prstGeom>
          <a:noFill/>
          <a:ln>
            <a:noFill/>
          </a:ln>
        </p:spPr>
      </p:pic>
      <p:pic>
        <p:nvPicPr>
          <p:cNvPr id="406" name="Google Shape;406;p21" descr="Screen Shot 2018-06-17 at 11.20.33 AM.png"/>
          <p:cNvPicPr preferRelativeResize="0"/>
          <p:nvPr/>
        </p:nvPicPr>
        <p:blipFill rotWithShape="1">
          <a:blip r:embed="rId4">
            <a:alphaModFix/>
          </a:blip>
          <a:srcRect/>
          <a:stretch/>
        </p:blipFill>
        <p:spPr>
          <a:xfrm>
            <a:off x="5791200" y="5257800"/>
            <a:ext cx="3707780" cy="1600200"/>
          </a:xfrm>
          <a:prstGeom prst="rect">
            <a:avLst/>
          </a:prstGeom>
          <a:noFill/>
          <a:ln>
            <a:noFill/>
          </a:ln>
        </p:spPr>
      </p:pic>
      <p:pic>
        <p:nvPicPr>
          <p:cNvPr id="407" name="Google Shape;407;p21" descr="Screen Shot 2018-06-17 at 12.56.17 PM.png"/>
          <p:cNvPicPr preferRelativeResize="0"/>
          <p:nvPr/>
        </p:nvPicPr>
        <p:blipFill rotWithShape="1">
          <a:blip r:embed="rId5">
            <a:alphaModFix/>
          </a:blip>
          <a:srcRect/>
          <a:stretch/>
        </p:blipFill>
        <p:spPr>
          <a:xfrm>
            <a:off x="5791200" y="1981200"/>
            <a:ext cx="3776663" cy="990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2"/>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2B: Sample Clustering (network-guided)</a:t>
            </a:r>
            <a:endParaRPr/>
          </a:p>
        </p:txBody>
      </p:sp>
      <p:sp>
        <p:nvSpPr>
          <p:cNvPr id="413" name="Google Shape;413;p22"/>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Review the summary of the job and change the default “</a:t>
            </a:r>
            <a:r>
              <a:rPr lang="en-US" b="1"/>
              <a:t>Job Name</a:t>
            </a:r>
            <a:r>
              <a:rPr lang="en-US"/>
              <a:t>” to easily recognize later</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Press </a:t>
            </a:r>
            <a:r>
              <a:rPr lang="en-US" b="1"/>
              <a:t>Submit</a:t>
            </a:r>
            <a:r>
              <a:rPr lang="en-US"/>
              <a:t> Job</a:t>
            </a:r>
            <a:endParaRPr/>
          </a:p>
          <a:p>
            <a:pPr marL="188595" lvl="0" indent="-41910" algn="l" rtl="0">
              <a:lnSpc>
                <a:spcPct val="90000"/>
              </a:lnSpc>
              <a:spcBef>
                <a:spcPts val="825"/>
              </a:spcBef>
              <a:spcAft>
                <a:spcPts val="0"/>
              </a:spcAft>
              <a:buClr>
                <a:schemeClr val="dk1"/>
              </a:buClr>
              <a:buSzPts val="2310"/>
              <a:buNone/>
            </a:pPr>
            <a:endParaRPr/>
          </a:p>
        </p:txBody>
      </p:sp>
      <p:sp>
        <p:nvSpPr>
          <p:cNvPr id="414" name="Google Shape;414;p22"/>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415" name="Google Shape;415;p22" descr="Screen Shot 2018-06-17 at 12.58.53 PM.png"/>
          <p:cNvPicPr preferRelativeResize="0"/>
          <p:nvPr/>
        </p:nvPicPr>
        <p:blipFill rotWithShape="1">
          <a:blip r:embed="rId3">
            <a:alphaModFix/>
          </a:blip>
          <a:srcRect/>
          <a:stretch/>
        </p:blipFill>
        <p:spPr>
          <a:xfrm>
            <a:off x="1000590" y="2819400"/>
            <a:ext cx="8057219" cy="3038779"/>
          </a:xfrm>
          <a:prstGeom prst="rect">
            <a:avLst/>
          </a:prstGeom>
          <a:noFill/>
          <a:ln>
            <a:noFill/>
          </a:ln>
        </p:spPr>
      </p:pic>
      <p:sp>
        <p:nvSpPr>
          <p:cNvPr id="416" name="Google Shape;416;p22"/>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sp>
        <p:nvSpPr>
          <p:cNvPr id="417" name="Google Shape;417;p22"/>
          <p:cNvSpPr/>
          <p:nvPr/>
        </p:nvSpPr>
        <p:spPr>
          <a:xfrm>
            <a:off x="6096000" y="3158569"/>
            <a:ext cx="1600200" cy="422831"/>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3"/>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2C: Standard Clustering Results</a:t>
            </a:r>
            <a:endParaRPr/>
          </a:p>
        </p:txBody>
      </p:sp>
      <p:sp>
        <p:nvSpPr>
          <p:cNvPr id="423" name="Google Shape;423;p23"/>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Go to the “</a:t>
            </a:r>
            <a:r>
              <a:rPr lang="en-US" b="1"/>
              <a:t>Data</a:t>
            </a:r>
            <a:r>
              <a:rPr lang="en-US"/>
              <a:t>” page:</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Select “</a:t>
            </a:r>
            <a:r>
              <a:rPr lang="en-US" b="1"/>
              <a:t>SC_nonet_clust8</a:t>
            </a:r>
            <a:r>
              <a:rPr lang="en-US"/>
              <a:t>” (or other name you chose for the first run)</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Select “</a:t>
            </a:r>
            <a:r>
              <a:rPr lang="en-US" b="1"/>
              <a:t>View Results</a:t>
            </a:r>
            <a:r>
              <a:rPr lang="en-US"/>
              <a:t>” at the top right corner</a:t>
            </a:r>
            <a:endParaRPr/>
          </a:p>
          <a:p>
            <a:pPr marL="565785" lvl="1" indent="-188594" algn="l" rtl="0">
              <a:lnSpc>
                <a:spcPct val="90000"/>
              </a:lnSpc>
              <a:spcBef>
                <a:spcPts val="413"/>
              </a:spcBef>
              <a:spcAft>
                <a:spcPts val="0"/>
              </a:spcAft>
              <a:buClr>
                <a:schemeClr val="accent2"/>
              </a:buClr>
              <a:buSzPts val="1900"/>
              <a:buChar char="•"/>
            </a:pPr>
            <a:r>
              <a:rPr lang="en-US" i="1">
                <a:solidFill>
                  <a:schemeClr val="accent2"/>
                </a:solidFill>
              </a:rPr>
              <a:t>The option to view results will not be available if </a:t>
            </a:r>
            <a:endParaRPr/>
          </a:p>
          <a:p>
            <a:pPr marL="942975" lvl="2" indent="-188594" algn="l" rtl="0">
              <a:lnSpc>
                <a:spcPct val="90000"/>
              </a:lnSpc>
              <a:spcBef>
                <a:spcPts val="413"/>
              </a:spcBef>
              <a:spcAft>
                <a:spcPts val="0"/>
              </a:spcAft>
              <a:buClr>
                <a:schemeClr val="accent2"/>
              </a:buClr>
              <a:buSzPts val="1600"/>
              <a:buChar char="•"/>
            </a:pPr>
            <a:r>
              <a:rPr lang="en-US" i="1">
                <a:solidFill>
                  <a:schemeClr val="accent2"/>
                </a:solidFill>
              </a:rPr>
              <a:t>The job is still running:</a:t>
            </a:r>
            <a:endParaRPr/>
          </a:p>
          <a:p>
            <a:pPr marL="942975" lvl="2" indent="-188594" algn="l" rtl="0">
              <a:lnSpc>
                <a:spcPct val="90000"/>
              </a:lnSpc>
              <a:spcBef>
                <a:spcPts val="413"/>
              </a:spcBef>
              <a:spcAft>
                <a:spcPts val="0"/>
              </a:spcAft>
              <a:buClr>
                <a:schemeClr val="accent2"/>
              </a:buClr>
              <a:buSzPts val="1600"/>
              <a:buChar char="•"/>
            </a:pPr>
            <a:r>
              <a:rPr lang="en-US" i="1">
                <a:solidFill>
                  <a:schemeClr val="accent2"/>
                </a:solidFill>
              </a:rPr>
              <a:t>There was an error:</a:t>
            </a:r>
            <a:endParaRPr/>
          </a:p>
          <a:p>
            <a:pPr marL="565785" lvl="1" indent="-188594" algn="l" rtl="0">
              <a:lnSpc>
                <a:spcPct val="90000"/>
              </a:lnSpc>
              <a:spcBef>
                <a:spcPts val="413"/>
              </a:spcBef>
              <a:spcAft>
                <a:spcPts val="0"/>
              </a:spcAft>
              <a:buClr>
                <a:schemeClr val="accent2"/>
              </a:buClr>
              <a:buSzPts val="1900"/>
              <a:buChar char="•"/>
            </a:pPr>
            <a:r>
              <a:rPr lang="en-US" i="1">
                <a:solidFill>
                  <a:schemeClr val="accent2"/>
                </a:solidFill>
              </a:rPr>
              <a:t>If there’s an error, try repeating the launch steps</a:t>
            </a:r>
            <a:endParaRPr/>
          </a:p>
        </p:txBody>
      </p:sp>
      <p:sp>
        <p:nvSpPr>
          <p:cNvPr id="424" name="Google Shape;424;p23"/>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425" name="Google Shape;425;p23"/>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426" name="Google Shape;426;p23" descr="Screen Shot 2018-06-17 at 1.57.31 PM.png"/>
          <p:cNvPicPr preferRelativeResize="0"/>
          <p:nvPr/>
        </p:nvPicPr>
        <p:blipFill rotWithShape="1">
          <a:blip r:embed="rId3">
            <a:alphaModFix/>
          </a:blip>
          <a:srcRect/>
          <a:stretch/>
        </p:blipFill>
        <p:spPr>
          <a:xfrm>
            <a:off x="1543050" y="2573542"/>
            <a:ext cx="7048500" cy="546100"/>
          </a:xfrm>
          <a:prstGeom prst="rect">
            <a:avLst/>
          </a:prstGeom>
          <a:noFill/>
          <a:ln>
            <a:noFill/>
          </a:ln>
        </p:spPr>
      </p:pic>
      <p:pic>
        <p:nvPicPr>
          <p:cNvPr id="427" name="Google Shape;427;p23" descr="Screen Shot 2018-06-17 at 2.32.30 PM.png"/>
          <p:cNvPicPr preferRelativeResize="0"/>
          <p:nvPr/>
        </p:nvPicPr>
        <p:blipFill rotWithShape="1">
          <a:blip r:embed="rId4">
            <a:alphaModFix/>
          </a:blip>
          <a:srcRect t="20563"/>
          <a:stretch/>
        </p:blipFill>
        <p:spPr>
          <a:xfrm>
            <a:off x="6477000" y="5038474"/>
            <a:ext cx="3276600" cy="1479514"/>
          </a:xfrm>
          <a:prstGeom prst="rect">
            <a:avLst/>
          </a:prstGeom>
          <a:noFill/>
          <a:ln>
            <a:noFill/>
          </a:ln>
        </p:spPr>
      </p:pic>
      <p:pic>
        <p:nvPicPr>
          <p:cNvPr id="428" name="Google Shape;428;p23" descr="Screen Shot 2018-06-20 at 4.18.20 PM.png"/>
          <p:cNvPicPr preferRelativeResize="0"/>
          <p:nvPr/>
        </p:nvPicPr>
        <p:blipFill rotWithShape="1">
          <a:blip r:embed="rId5">
            <a:alphaModFix/>
          </a:blip>
          <a:srcRect/>
          <a:stretch/>
        </p:blipFill>
        <p:spPr>
          <a:xfrm>
            <a:off x="1219200" y="4060604"/>
            <a:ext cx="7696200" cy="495300"/>
          </a:xfrm>
          <a:prstGeom prst="rect">
            <a:avLst/>
          </a:prstGeom>
          <a:noFill/>
          <a:ln>
            <a:noFill/>
          </a:ln>
        </p:spPr>
      </p:pic>
      <p:pic>
        <p:nvPicPr>
          <p:cNvPr id="429" name="Google Shape;429;p23"/>
          <p:cNvPicPr preferRelativeResize="0"/>
          <p:nvPr/>
        </p:nvPicPr>
        <p:blipFill rotWithShape="1">
          <a:blip r:embed="rId6">
            <a:alphaModFix/>
          </a:blip>
          <a:srcRect/>
          <a:stretch/>
        </p:blipFill>
        <p:spPr>
          <a:xfrm>
            <a:off x="3657600" y="5724525"/>
            <a:ext cx="219075" cy="219075"/>
          </a:xfrm>
          <a:prstGeom prst="rect">
            <a:avLst/>
          </a:prstGeom>
          <a:noFill/>
          <a:ln>
            <a:noFill/>
          </a:ln>
        </p:spPr>
      </p:pic>
      <p:pic>
        <p:nvPicPr>
          <p:cNvPr id="430" name="Google Shape;430;p23"/>
          <p:cNvPicPr preferRelativeResize="0"/>
          <p:nvPr/>
        </p:nvPicPr>
        <p:blipFill rotWithShape="1">
          <a:blip r:embed="rId7">
            <a:alphaModFix/>
          </a:blip>
          <a:srcRect/>
          <a:stretch/>
        </p:blipFill>
        <p:spPr>
          <a:xfrm>
            <a:off x="3517239" y="6001278"/>
            <a:ext cx="200025" cy="190500"/>
          </a:xfrm>
          <a:prstGeom prst="rect">
            <a:avLst/>
          </a:prstGeom>
          <a:noFill/>
          <a:ln>
            <a:noFill/>
          </a:ln>
        </p:spPr>
      </p:pic>
      <p:sp>
        <p:nvSpPr>
          <p:cNvPr id="431" name="Google Shape;431;p23"/>
          <p:cNvSpPr/>
          <p:nvPr/>
        </p:nvSpPr>
        <p:spPr>
          <a:xfrm>
            <a:off x="6038850" y="2504194"/>
            <a:ext cx="876300" cy="422831"/>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4"/>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2C: Standard Clustering Results</a:t>
            </a:r>
            <a:endParaRPr/>
          </a:p>
        </p:txBody>
      </p:sp>
      <p:sp>
        <p:nvSpPr>
          <p:cNvPr id="437" name="Google Shape;437;p24"/>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Visualization shows the cluster sizes and the match of the samples to the cluster (silhouette_score)</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Heatmap shows genes x samples – significantly correlated mutations</a:t>
            </a:r>
            <a:endParaRPr/>
          </a:p>
        </p:txBody>
      </p:sp>
      <p:sp>
        <p:nvSpPr>
          <p:cNvPr id="438" name="Google Shape;438;p24"/>
          <p:cNvSpPr txBox="1">
            <a:spLocks noGrp="1"/>
          </p:cNvSpPr>
          <p:nvPr>
            <p:ph type="sldNum" idx="12"/>
          </p:nvPr>
        </p:nvSpPr>
        <p:spPr>
          <a:xfrm>
            <a:off x="7103745" y="7259381"/>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439" name="Google Shape;439;p24"/>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440" name="Google Shape;440;p24"/>
          <p:cNvPicPr preferRelativeResize="0"/>
          <p:nvPr/>
        </p:nvPicPr>
        <p:blipFill rotWithShape="1">
          <a:blip r:embed="rId3">
            <a:alphaModFix/>
          </a:blip>
          <a:srcRect/>
          <a:stretch/>
        </p:blipFill>
        <p:spPr>
          <a:xfrm>
            <a:off x="691515" y="2777697"/>
            <a:ext cx="8625840" cy="1749247"/>
          </a:xfrm>
          <a:prstGeom prst="rect">
            <a:avLst/>
          </a:prstGeom>
          <a:noFill/>
          <a:ln>
            <a:noFill/>
          </a:ln>
        </p:spPr>
      </p:pic>
      <p:pic>
        <p:nvPicPr>
          <p:cNvPr id="441" name="Google Shape;441;p24"/>
          <p:cNvPicPr preferRelativeResize="0"/>
          <p:nvPr/>
        </p:nvPicPr>
        <p:blipFill rotWithShape="1">
          <a:blip r:embed="rId4">
            <a:alphaModFix/>
          </a:blip>
          <a:srcRect/>
          <a:stretch/>
        </p:blipFill>
        <p:spPr>
          <a:xfrm>
            <a:off x="718224" y="4888320"/>
            <a:ext cx="8763000" cy="252244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5"/>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2C: Standard Clustering Results</a:t>
            </a:r>
            <a:endParaRPr/>
          </a:p>
        </p:txBody>
      </p:sp>
      <p:sp>
        <p:nvSpPr>
          <p:cNvPr id="447" name="Google Shape;447;p25"/>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Heatmap also shows samples x samples co-occurrence</a:t>
            </a:r>
            <a:endParaRPr/>
          </a:p>
        </p:txBody>
      </p:sp>
      <p:sp>
        <p:nvSpPr>
          <p:cNvPr id="448" name="Google Shape;448;p25"/>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449" name="Google Shape;449;p25"/>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sp>
        <p:nvSpPr>
          <p:cNvPr id="450" name="Google Shape;450;p25"/>
          <p:cNvSpPr txBox="1"/>
          <p:nvPr/>
        </p:nvSpPr>
        <p:spPr>
          <a:xfrm>
            <a:off x="228600" y="3586990"/>
            <a:ext cx="3048000" cy="128062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a:solidFill>
                  <a:srgbClr val="FF0000"/>
                </a:solidFill>
                <a:latin typeface="Quattrocento Sans"/>
                <a:ea typeface="Quattrocento Sans"/>
                <a:cs typeface="Quattrocento Sans"/>
                <a:sym typeface="Quattrocento Sans"/>
              </a:rPr>
              <a:t>The color of each cell indicates how frequently a pair of patients fell within the same cluster across all samplings</a:t>
            </a:r>
            <a:endParaRPr/>
          </a:p>
          <a:p>
            <a:pPr marL="0" marR="0" lvl="0" indent="0" algn="l" rtl="0">
              <a:spcBef>
                <a:spcPts val="0"/>
              </a:spcBef>
              <a:spcAft>
                <a:spcPts val="0"/>
              </a:spcAft>
              <a:buNone/>
            </a:pPr>
            <a:endParaRPr sz="1600">
              <a:solidFill>
                <a:schemeClr val="dk2"/>
              </a:solidFill>
              <a:latin typeface="Calibri"/>
              <a:ea typeface="Calibri"/>
              <a:cs typeface="Calibri"/>
              <a:sym typeface="Calibri"/>
            </a:endParaRPr>
          </a:p>
        </p:txBody>
      </p:sp>
      <p:pic>
        <p:nvPicPr>
          <p:cNvPr id="451" name="Google Shape;451;p25"/>
          <p:cNvPicPr preferRelativeResize="0"/>
          <p:nvPr/>
        </p:nvPicPr>
        <p:blipFill rotWithShape="1">
          <a:blip r:embed="rId3">
            <a:alphaModFix/>
          </a:blip>
          <a:srcRect/>
          <a:stretch/>
        </p:blipFill>
        <p:spPr>
          <a:xfrm>
            <a:off x="3383502" y="2445023"/>
            <a:ext cx="5961387" cy="4965745"/>
          </a:xfrm>
          <a:prstGeom prst="rect">
            <a:avLst/>
          </a:prstGeom>
          <a:noFill/>
          <a:ln>
            <a:noFill/>
          </a:ln>
        </p:spPr>
      </p:pic>
      <p:pic>
        <p:nvPicPr>
          <p:cNvPr id="452" name="Google Shape;452;p25"/>
          <p:cNvPicPr preferRelativeResize="0"/>
          <p:nvPr/>
        </p:nvPicPr>
        <p:blipFill rotWithShape="1">
          <a:blip r:embed="rId4">
            <a:alphaModFix/>
          </a:blip>
          <a:srcRect/>
          <a:stretch/>
        </p:blipFill>
        <p:spPr>
          <a:xfrm>
            <a:off x="685014" y="4648200"/>
            <a:ext cx="1837918" cy="104471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6"/>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2C: Standard Clustering Results</a:t>
            </a:r>
            <a:endParaRPr/>
          </a:p>
        </p:txBody>
      </p:sp>
      <p:sp>
        <p:nvSpPr>
          <p:cNvPr id="458" name="Google Shape;458;p26"/>
          <p:cNvSpPr txBox="1">
            <a:spLocks noGrp="1"/>
          </p:cNvSpPr>
          <p:nvPr>
            <p:ph type="body" idx="1"/>
          </p:nvPr>
        </p:nvSpPr>
        <p:spPr>
          <a:xfrm>
            <a:off x="612047" y="1558073"/>
            <a:ext cx="9138285" cy="5590097"/>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Click on the </a:t>
            </a:r>
            <a:r>
              <a:rPr lang="en-US" b="1"/>
              <a:t>silhouette_score Distribution colorbar</a:t>
            </a:r>
            <a:r>
              <a:rPr lang="en-US"/>
              <a:t>. </a:t>
            </a: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The </a:t>
            </a:r>
            <a:r>
              <a:rPr lang="en-US" b="1"/>
              <a:t>Number of Samples </a:t>
            </a:r>
            <a:r>
              <a:rPr lang="en-US"/>
              <a:t>per cluster show high degree of clustering bias. </a:t>
            </a:r>
            <a:r>
              <a:rPr lang="en-US" i="1">
                <a:solidFill>
                  <a:schemeClr val="accent2"/>
                </a:solidFill>
              </a:rPr>
              <a:t>262 of the 360 samples are in Cluster 0</a:t>
            </a:r>
            <a:endParaRPr/>
          </a:p>
          <a:p>
            <a:pPr marL="188595" lvl="0" indent="-42545" algn="l" rtl="0">
              <a:lnSpc>
                <a:spcPct val="90000"/>
              </a:lnSpc>
              <a:spcBef>
                <a:spcPts val="825"/>
              </a:spcBef>
              <a:spcAft>
                <a:spcPts val="0"/>
              </a:spcAft>
              <a:buClr>
                <a:schemeClr val="dk1"/>
              </a:buClr>
              <a:buSzPts val="2300"/>
              <a:buNone/>
            </a:pPr>
            <a:endParaRPr sz="2300" i="1">
              <a:solidFill>
                <a:schemeClr val="accent2"/>
              </a:solidFill>
            </a:endParaRPr>
          </a:p>
          <a:p>
            <a:pPr marL="188595" lvl="0" indent="-42545" algn="l" rtl="0">
              <a:lnSpc>
                <a:spcPct val="90000"/>
              </a:lnSpc>
              <a:spcBef>
                <a:spcPts val="825"/>
              </a:spcBef>
              <a:spcAft>
                <a:spcPts val="0"/>
              </a:spcAft>
              <a:buClr>
                <a:schemeClr val="dk1"/>
              </a:buClr>
              <a:buSzPts val="2300"/>
              <a:buNone/>
            </a:pPr>
            <a:endParaRPr sz="2300" i="1">
              <a:solidFill>
                <a:schemeClr val="accent2"/>
              </a:solidFill>
            </a:endParaRPr>
          </a:p>
          <a:p>
            <a:pPr marL="188595" lvl="0" indent="-42545" algn="l" rtl="0">
              <a:lnSpc>
                <a:spcPct val="90000"/>
              </a:lnSpc>
              <a:spcBef>
                <a:spcPts val="825"/>
              </a:spcBef>
              <a:spcAft>
                <a:spcPts val="0"/>
              </a:spcAft>
              <a:buClr>
                <a:schemeClr val="dk1"/>
              </a:buClr>
              <a:buSzPts val="2300"/>
              <a:buNone/>
            </a:pPr>
            <a:endParaRPr sz="2300" i="1">
              <a:solidFill>
                <a:schemeClr val="accent2"/>
              </a:solidFill>
            </a:endParaRPr>
          </a:p>
          <a:p>
            <a:pPr marL="188595" lvl="0" indent="-42545" algn="l" rtl="0">
              <a:lnSpc>
                <a:spcPct val="90000"/>
              </a:lnSpc>
              <a:spcBef>
                <a:spcPts val="825"/>
              </a:spcBef>
              <a:spcAft>
                <a:spcPts val="0"/>
              </a:spcAft>
              <a:buClr>
                <a:schemeClr val="dk1"/>
              </a:buClr>
              <a:buSzPts val="2300"/>
              <a:buNone/>
            </a:pPr>
            <a:endParaRPr sz="2300" i="1">
              <a:solidFill>
                <a:schemeClr val="accent2"/>
              </a:solidFill>
            </a:endParaRPr>
          </a:p>
          <a:p>
            <a:pPr marL="188595" lvl="0" indent="-42545" algn="l" rtl="0">
              <a:lnSpc>
                <a:spcPct val="90000"/>
              </a:lnSpc>
              <a:spcBef>
                <a:spcPts val="825"/>
              </a:spcBef>
              <a:spcAft>
                <a:spcPts val="0"/>
              </a:spcAft>
              <a:buClr>
                <a:schemeClr val="dk1"/>
              </a:buClr>
              <a:buSzPts val="2300"/>
              <a:buNone/>
            </a:pPr>
            <a:endParaRPr sz="2300" i="1">
              <a:solidFill>
                <a:schemeClr val="accent2"/>
              </a:solidFill>
            </a:endParaRPr>
          </a:p>
          <a:p>
            <a:pPr marL="188595" lvl="0" indent="-42545" algn="l" rtl="0">
              <a:lnSpc>
                <a:spcPct val="90000"/>
              </a:lnSpc>
              <a:spcBef>
                <a:spcPts val="825"/>
              </a:spcBef>
              <a:spcAft>
                <a:spcPts val="0"/>
              </a:spcAft>
              <a:buClr>
                <a:schemeClr val="dk1"/>
              </a:buClr>
              <a:buSzPts val="2300"/>
              <a:buNone/>
            </a:pPr>
            <a:endParaRPr sz="2300" i="1">
              <a:solidFill>
                <a:schemeClr val="accent2"/>
              </a:solidFill>
            </a:endParaRPr>
          </a:p>
          <a:p>
            <a:pPr marL="188595" lvl="0" indent="-42545" algn="l" rtl="0">
              <a:lnSpc>
                <a:spcPct val="90000"/>
              </a:lnSpc>
              <a:spcBef>
                <a:spcPts val="825"/>
              </a:spcBef>
              <a:spcAft>
                <a:spcPts val="0"/>
              </a:spcAft>
              <a:buClr>
                <a:schemeClr val="dk1"/>
              </a:buClr>
              <a:buSzPts val="2300"/>
              <a:buNone/>
            </a:pPr>
            <a:endParaRPr sz="2300" i="1">
              <a:solidFill>
                <a:schemeClr val="accent2"/>
              </a:solidFill>
            </a:endParaRPr>
          </a:p>
          <a:p>
            <a:pPr marL="188595" lvl="0" indent="-42545" algn="l" rtl="0">
              <a:lnSpc>
                <a:spcPct val="90000"/>
              </a:lnSpc>
              <a:spcBef>
                <a:spcPts val="825"/>
              </a:spcBef>
              <a:spcAft>
                <a:spcPts val="0"/>
              </a:spcAft>
              <a:buClr>
                <a:schemeClr val="dk1"/>
              </a:buClr>
              <a:buSzPts val="2300"/>
              <a:buNone/>
            </a:pPr>
            <a:endParaRPr sz="2300" i="1">
              <a:solidFill>
                <a:schemeClr val="accent2"/>
              </a:solidFill>
            </a:endParaRPr>
          </a:p>
          <a:p>
            <a:pPr marL="188595" lvl="0" indent="-188595" algn="l" rtl="0">
              <a:lnSpc>
                <a:spcPct val="90000"/>
              </a:lnSpc>
              <a:spcBef>
                <a:spcPts val="825"/>
              </a:spcBef>
              <a:spcAft>
                <a:spcPts val="0"/>
              </a:spcAft>
              <a:buClr>
                <a:schemeClr val="dk1"/>
              </a:buClr>
              <a:buSzPts val="2300"/>
              <a:buChar char="•"/>
            </a:pPr>
            <a:r>
              <a:rPr lang="en-US" sz="2300"/>
              <a:t>Close the Distribution panel with the ‘X’ in the top corner</a:t>
            </a:r>
            <a:endParaRPr/>
          </a:p>
          <a:p>
            <a:pPr marL="188595" lvl="0" indent="-42545" algn="l" rtl="0">
              <a:lnSpc>
                <a:spcPct val="90000"/>
              </a:lnSpc>
              <a:spcBef>
                <a:spcPts val="825"/>
              </a:spcBef>
              <a:spcAft>
                <a:spcPts val="0"/>
              </a:spcAft>
              <a:buClr>
                <a:schemeClr val="dk1"/>
              </a:buClr>
              <a:buSzPts val="2300"/>
              <a:buNone/>
            </a:pPr>
            <a:endParaRPr sz="2300" i="1">
              <a:solidFill>
                <a:schemeClr val="accent2"/>
              </a:solidFill>
            </a:endParaRPr>
          </a:p>
        </p:txBody>
      </p:sp>
      <p:sp>
        <p:nvSpPr>
          <p:cNvPr id="459" name="Google Shape;459;p26"/>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460" name="Google Shape;460;p26"/>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grpSp>
        <p:nvGrpSpPr>
          <p:cNvPr id="461" name="Google Shape;461;p26"/>
          <p:cNvGrpSpPr/>
          <p:nvPr/>
        </p:nvGrpSpPr>
        <p:grpSpPr>
          <a:xfrm>
            <a:off x="1168973" y="3194889"/>
            <a:ext cx="7425860" cy="3254596"/>
            <a:chOff x="1066800" y="3898890"/>
            <a:chExt cx="7425860" cy="3254596"/>
          </a:xfrm>
        </p:grpSpPr>
        <p:pic>
          <p:nvPicPr>
            <p:cNvPr id="462" name="Google Shape;462;p26"/>
            <p:cNvPicPr preferRelativeResize="0"/>
            <p:nvPr/>
          </p:nvPicPr>
          <p:blipFill rotWithShape="1">
            <a:blip r:embed="rId3">
              <a:alphaModFix/>
            </a:blip>
            <a:srcRect/>
            <a:stretch/>
          </p:blipFill>
          <p:spPr>
            <a:xfrm>
              <a:off x="1066800" y="3898890"/>
              <a:ext cx="7425860" cy="3254596"/>
            </a:xfrm>
            <a:prstGeom prst="rect">
              <a:avLst/>
            </a:prstGeom>
            <a:noFill/>
            <a:ln>
              <a:noFill/>
            </a:ln>
          </p:spPr>
        </p:pic>
        <p:sp>
          <p:nvSpPr>
            <p:cNvPr id="463" name="Google Shape;463;p26"/>
            <p:cNvSpPr/>
            <p:nvPr/>
          </p:nvSpPr>
          <p:spPr>
            <a:xfrm rot="-1540581">
              <a:off x="2235702" y="4134654"/>
              <a:ext cx="549438" cy="244779"/>
            </a:xfrm>
            <a:prstGeom prst="rightArrow">
              <a:avLst>
                <a:gd name="adj1" fmla="val 50000"/>
                <a:gd name="adj2" fmla="val 159125"/>
              </a:avLst>
            </a:prstGeom>
            <a:solidFill>
              <a:schemeClr val="accent4"/>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464" name="Google Shape;464;p26"/>
          <p:cNvCxnSpPr/>
          <p:nvPr/>
        </p:nvCxnSpPr>
        <p:spPr>
          <a:xfrm rot="-5400000">
            <a:off x="6465139" y="4890835"/>
            <a:ext cx="3179100" cy="494400"/>
          </a:xfrm>
          <a:prstGeom prst="curvedConnector3">
            <a:avLst>
              <a:gd name="adj1" fmla="val 50000"/>
            </a:avLst>
          </a:prstGeom>
          <a:noFill/>
          <a:ln w="28575" cap="flat" cmpd="sng">
            <a:solidFill>
              <a:schemeClr val="accent2"/>
            </a:solidFill>
            <a:prstDash val="solid"/>
            <a:miter lim="800000"/>
            <a:headEnd type="none" w="sm" len="sm"/>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Google Shape;469;p27"/>
          <p:cNvPicPr preferRelativeResize="0"/>
          <p:nvPr/>
        </p:nvPicPr>
        <p:blipFill rotWithShape="1">
          <a:blip r:embed="rId3">
            <a:alphaModFix/>
          </a:blip>
          <a:srcRect/>
          <a:stretch/>
        </p:blipFill>
        <p:spPr>
          <a:xfrm>
            <a:off x="5485330" y="5478831"/>
            <a:ext cx="4320059" cy="2014564"/>
          </a:xfrm>
          <a:prstGeom prst="rect">
            <a:avLst/>
          </a:prstGeom>
          <a:noFill/>
          <a:ln>
            <a:noFill/>
          </a:ln>
        </p:spPr>
      </p:pic>
      <p:pic>
        <p:nvPicPr>
          <p:cNvPr id="470" name="Google Shape;470;p27"/>
          <p:cNvPicPr preferRelativeResize="0"/>
          <p:nvPr/>
        </p:nvPicPr>
        <p:blipFill rotWithShape="1">
          <a:blip r:embed="rId4">
            <a:alphaModFix/>
          </a:blip>
          <a:srcRect/>
          <a:stretch/>
        </p:blipFill>
        <p:spPr>
          <a:xfrm>
            <a:off x="5555488" y="3201057"/>
            <a:ext cx="4342648" cy="2153497"/>
          </a:xfrm>
          <a:prstGeom prst="rect">
            <a:avLst/>
          </a:prstGeom>
          <a:noFill/>
          <a:ln>
            <a:noFill/>
          </a:ln>
        </p:spPr>
      </p:pic>
      <p:sp>
        <p:nvSpPr>
          <p:cNvPr id="471" name="Google Shape;471;p27"/>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2C: Standard Clustering Results</a:t>
            </a:r>
            <a:endParaRPr/>
          </a:p>
        </p:txBody>
      </p:sp>
      <p:sp>
        <p:nvSpPr>
          <p:cNvPr id="472" name="Google Shape;472;p27"/>
          <p:cNvSpPr txBox="1">
            <a:spLocks noGrp="1"/>
          </p:cNvSpPr>
          <p:nvPr>
            <p:ph type="body" idx="1"/>
          </p:nvPr>
        </p:nvSpPr>
        <p:spPr>
          <a:xfrm>
            <a:off x="708544" y="1847916"/>
            <a:ext cx="4655815" cy="5635841"/>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sz="2300"/>
              <a:t>You can add a phenotype to compare to the clustering at the very bottom of the page</a:t>
            </a:r>
            <a:endParaRPr/>
          </a:p>
          <a:p>
            <a:pPr marL="565785" lvl="1" indent="-188594" algn="l" rtl="0">
              <a:lnSpc>
                <a:spcPct val="90000"/>
              </a:lnSpc>
              <a:spcBef>
                <a:spcPts val="413"/>
              </a:spcBef>
              <a:spcAft>
                <a:spcPts val="0"/>
              </a:spcAft>
              <a:buClr>
                <a:schemeClr val="dk1"/>
              </a:buClr>
              <a:buSzPts val="1950"/>
              <a:buChar char="•"/>
            </a:pPr>
            <a:r>
              <a:rPr lang="en-US" sz="1950"/>
              <a:t>click “</a:t>
            </a:r>
            <a:r>
              <a:rPr lang="en-US" sz="1950" b="1"/>
              <a:t>Show Rows</a:t>
            </a:r>
            <a:r>
              <a:rPr lang="en-US" sz="1950"/>
              <a:t>”, </a:t>
            </a:r>
            <a:br>
              <a:rPr lang="en-US" sz="1950"/>
            </a:br>
            <a:r>
              <a:rPr lang="en-US" sz="1000"/>
              <a:t> </a:t>
            </a:r>
            <a:endParaRPr/>
          </a:p>
          <a:p>
            <a:pPr marL="565785" lvl="1" indent="-188594" algn="l" rtl="0">
              <a:lnSpc>
                <a:spcPct val="90000"/>
              </a:lnSpc>
              <a:spcBef>
                <a:spcPts val="413"/>
              </a:spcBef>
              <a:spcAft>
                <a:spcPts val="0"/>
              </a:spcAft>
              <a:buClr>
                <a:schemeClr val="dk1"/>
              </a:buClr>
              <a:buSzPts val="1950"/>
              <a:buChar char="•"/>
            </a:pPr>
            <a:r>
              <a:rPr lang="en-US" sz="1950"/>
              <a:t>the name of the clinical file, “</a:t>
            </a:r>
            <a:r>
              <a:rPr lang="en-US" sz="1950" b="1"/>
              <a:t>Demo2_Clinical_pancan12_30.txt</a:t>
            </a:r>
            <a:r>
              <a:rPr lang="en-US" sz="1950"/>
              <a:t>”, </a:t>
            </a:r>
            <a:br>
              <a:rPr lang="en-US" sz="1950"/>
            </a:br>
            <a:r>
              <a:rPr lang="en-US" sz="1000"/>
              <a:t> </a:t>
            </a:r>
            <a:endParaRPr/>
          </a:p>
          <a:p>
            <a:pPr marL="565785" lvl="1" indent="-188594" algn="l" rtl="0">
              <a:lnSpc>
                <a:spcPct val="90000"/>
              </a:lnSpc>
              <a:spcBef>
                <a:spcPts val="413"/>
              </a:spcBef>
              <a:spcAft>
                <a:spcPts val="0"/>
              </a:spcAft>
              <a:buClr>
                <a:schemeClr val="dk1"/>
              </a:buClr>
              <a:buSzPts val="1950"/>
              <a:buChar char="•"/>
            </a:pPr>
            <a:r>
              <a:rPr lang="en-US" sz="1950"/>
              <a:t>and select an interesting phenotype, like the </a:t>
            </a:r>
            <a:r>
              <a:rPr lang="en-US" sz="1950" b="1"/>
              <a:t>“_primary_disease</a:t>
            </a:r>
            <a:r>
              <a:rPr lang="en-US" sz="1950"/>
              <a:t>” type, </a:t>
            </a:r>
            <a:br>
              <a:rPr lang="en-US" sz="1950"/>
            </a:br>
            <a:r>
              <a:rPr lang="en-US" sz="1000"/>
              <a:t> </a:t>
            </a:r>
            <a:endParaRPr/>
          </a:p>
          <a:p>
            <a:pPr marL="565785" lvl="1" indent="-188594" algn="l" rtl="0">
              <a:lnSpc>
                <a:spcPct val="90000"/>
              </a:lnSpc>
              <a:spcBef>
                <a:spcPts val="413"/>
              </a:spcBef>
              <a:spcAft>
                <a:spcPts val="0"/>
              </a:spcAft>
              <a:buClr>
                <a:schemeClr val="dk1"/>
              </a:buClr>
              <a:buSzPts val="1950"/>
              <a:buChar char="•"/>
            </a:pPr>
            <a:r>
              <a:rPr lang="en-US" sz="1950"/>
              <a:t>and click “</a:t>
            </a:r>
            <a:r>
              <a:rPr lang="en-US" sz="1950" b="1"/>
              <a:t>Done</a:t>
            </a:r>
            <a:r>
              <a:rPr lang="en-US" sz="1950"/>
              <a:t>”</a:t>
            </a:r>
            <a:br>
              <a:rPr lang="en-US" sz="1950"/>
            </a:br>
            <a:endParaRPr sz="1950"/>
          </a:p>
          <a:p>
            <a:pPr marL="188595" lvl="0" indent="-188595" algn="l" rtl="0">
              <a:lnSpc>
                <a:spcPct val="90000"/>
              </a:lnSpc>
              <a:spcBef>
                <a:spcPts val="825"/>
              </a:spcBef>
              <a:spcAft>
                <a:spcPts val="0"/>
              </a:spcAft>
              <a:buClr>
                <a:schemeClr val="dk1"/>
              </a:buClr>
              <a:buSzPts val="2300"/>
              <a:buChar char="•"/>
            </a:pPr>
            <a:r>
              <a:rPr lang="en-US" sz="2300"/>
              <a:t>This color bar shows the original primary tumor (</a:t>
            </a:r>
            <a:r>
              <a:rPr lang="en-US" sz="2300" b="1"/>
              <a:t>_primary_disease</a:t>
            </a:r>
            <a:r>
              <a:rPr lang="en-US" sz="2300"/>
              <a:t>) types. Click on the </a:t>
            </a:r>
            <a:r>
              <a:rPr lang="en-US" sz="2300" b="1"/>
              <a:t>colorbar </a:t>
            </a:r>
            <a:r>
              <a:rPr lang="en-US" sz="2300"/>
              <a:t>to show which cancer types are present in which clusters</a:t>
            </a:r>
            <a:endParaRPr sz="2300"/>
          </a:p>
        </p:txBody>
      </p:sp>
      <p:sp>
        <p:nvSpPr>
          <p:cNvPr id="473" name="Google Shape;473;p27"/>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474" name="Google Shape;474;p27"/>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sp>
        <p:nvSpPr>
          <p:cNvPr id="475" name="Google Shape;475;p27"/>
          <p:cNvSpPr/>
          <p:nvPr/>
        </p:nvSpPr>
        <p:spPr>
          <a:xfrm>
            <a:off x="5364988" y="4016992"/>
            <a:ext cx="1905000" cy="330986"/>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cxnSp>
        <p:nvCxnSpPr>
          <p:cNvPr id="476" name="Google Shape;476;p27"/>
          <p:cNvCxnSpPr/>
          <p:nvPr/>
        </p:nvCxnSpPr>
        <p:spPr>
          <a:xfrm>
            <a:off x="6317488" y="3341402"/>
            <a:ext cx="381000" cy="0"/>
          </a:xfrm>
          <a:prstGeom prst="straightConnector1">
            <a:avLst/>
          </a:prstGeom>
          <a:solidFill>
            <a:srgbClr val="00B8FF"/>
          </a:solidFill>
          <a:ln w="25400" cap="flat" cmpd="sng">
            <a:solidFill>
              <a:srgbClr val="FF0000"/>
            </a:solidFill>
            <a:prstDash val="solid"/>
            <a:round/>
            <a:headEnd type="none" w="sm" len="sm"/>
            <a:tailEnd type="stealth" w="med" len="med"/>
          </a:ln>
        </p:spPr>
      </p:cxnSp>
      <p:cxnSp>
        <p:nvCxnSpPr>
          <p:cNvPr id="477" name="Google Shape;477;p27"/>
          <p:cNvCxnSpPr/>
          <p:nvPr/>
        </p:nvCxnSpPr>
        <p:spPr>
          <a:xfrm>
            <a:off x="7269988" y="4636802"/>
            <a:ext cx="381000" cy="0"/>
          </a:xfrm>
          <a:prstGeom prst="straightConnector1">
            <a:avLst/>
          </a:prstGeom>
          <a:solidFill>
            <a:srgbClr val="00B8FF"/>
          </a:solidFill>
          <a:ln w="25400" cap="flat" cmpd="sng">
            <a:solidFill>
              <a:srgbClr val="FF0000"/>
            </a:solidFill>
            <a:prstDash val="solid"/>
            <a:round/>
            <a:headEnd type="none" w="sm" len="sm"/>
            <a:tailEnd type="stealth" w="med" len="med"/>
          </a:ln>
        </p:spPr>
      </p:cxnSp>
      <p:sp>
        <p:nvSpPr>
          <p:cNvPr id="478" name="Google Shape;478;p27"/>
          <p:cNvSpPr/>
          <p:nvPr/>
        </p:nvSpPr>
        <p:spPr>
          <a:xfrm rot="-1540581">
            <a:off x="7151471" y="5622565"/>
            <a:ext cx="549438" cy="244779"/>
          </a:xfrm>
          <a:prstGeom prst="rightArrow">
            <a:avLst>
              <a:gd name="adj1" fmla="val 50000"/>
              <a:gd name="adj2" fmla="val 159125"/>
            </a:avLst>
          </a:prstGeom>
          <a:solidFill>
            <a:schemeClr val="accent4"/>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9" name="Google Shape;479;p27"/>
          <p:cNvSpPr/>
          <p:nvPr/>
        </p:nvSpPr>
        <p:spPr>
          <a:xfrm>
            <a:off x="9337977" y="4975004"/>
            <a:ext cx="488188" cy="330986"/>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grpSp>
        <p:nvGrpSpPr>
          <p:cNvPr id="480" name="Google Shape;480;p27"/>
          <p:cNvGrpSpPr/>
          <p:nvPr/>
        </p:nvGrpSpPr>
        <p:grpSpPr>
          <a:xfrm>
            <a:off x="5121356" y="1636831"/>
            <a:ext cx="4218491" cy="1450908"/>
            <a:chOff x="5121356" y="1716315"/>
            <a:chExt cx="4218491" cy="1450908"/>
          </a:xfrm>
        </p:grpSpPr>
        <p:pic>
          <p:nvPicPr>
            <p:cNvPr id="481" name="Google Shape;481;p27" descr="A picture containing chart&#10;&#10;Description automatically generated"/>
            <p:cNvPicPr preferRelativeResize="0"/>
            <p:nvPr/>
          </p:nvPicPr>
          <p:blipFill rotWithShape="1">
            <a:blip r:embed="rId5">
              <a:alphaModFix/>
            </a:blip>
            <a:srcRect/>
            <a:stretch/>
          </p:blipFill>
          <p:spPr>
            <a:xfrm>
              <a:off x="5121356" y="1716315"/>
              <a:ext cx="4218491" cy="1410215"/>
            </a:xfrm>
            <a:prstGeom prst="rect">
              <a:avLst/>
            </a:prstGeom>
            <a:noFill/>
            <a:ln>
              <a:noFill/>
            </a:ln>
          </p:spPr>
        </p:pic>
        <p:sp>
          <p:nvSpPr>
            <p:cNvPr id="482" name="Google Shape;482;p27"/>
            <p:cNvSpPr/>
            <p:nvPr/>
          </p:nvSpPr>
          <p:spPr>
            <a:xfrm>
              <a:off x="5122043" y="2836237"/>
              <a:ext cx="1013863" cy="330986"/>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28"/>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2D: Network Clustering Results</a:t>
            </a:r>
            <a:endParaRPr/>
          </a:p>
        </p:txBody>
      </p:sp>
      <p:sp>
        <p:nvSpPr>
          <p:cNvPr id="488" name="Google Shape;488;p28"/>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Go to the “</a:t>
            </a:r>
            <a:r>
              <a:rPr lang="en-US" b="1"/>
              <a:t>Data</a:t>
            </a:r>
            <a:r>
              <a:rPr lang="en-US"/>
              <a:t>” page:</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Select “</a:t>
            </a:r>
            <a:r>
              <a:rPr lang="en-US" b="1"/>
              <a:t>SC_HumanNet_clust8</a:t>
            </a:r>
            <a:r>
              <a:rPr lang="en-US"/>
              <a:t>” (or any other name you chose)</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Select “</a:t>
            </a:r>
            <a:r>
              <a:rPr lang="en-US" b="1"/>
              <a:t>View Results</a:t>
            </a:r>
            <a:r>
              <a:rPr lang="en-US"/>
              <a:t>” at the top right corner</a:t>
            </a:r>
            <a:endParaRPr/>
          </a:p>
        </p:txBody>
      </p:sp>
      <p:sp>
        <p:nvSpPr>
          <p:cNvPr id="489" name="Google Shape;489;p28"/>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490" name="Google Shape;490;p28"/>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491" name="Google Shape;491;p28" descr="Screen Shot 2018-06-17 at 1.57.31 PM.png"/>
          <p:cNvPicPr preferRelativeResize="0"/>
          <p:nvPr/>
        </p:nvPicPr>
        <p:blipFill rotWithShape="1">
          <a:blip r:embed="rId3">
            <a:alphaModFix/>
          </a:blip>
          <a:srcRect/>
          <a:stretch/>
        </p:blipFill>
        <p:spPr>
          <a:xfrm>
            <a:off x="1676400" y="2654300"/>
            <a:ext cx="7048500" cy="546100"/>
          </a:xfrm>
          <a:prstGeom prst="rect">
            <a:avLst/>
          </a:prstGeom>
          <a:noFill/>
          <a:ln>
            <a:noFill/>
          </a:ln>
        </p:spPr>
      </p:pic>
      <p:pic>
        <p:nvPicPr>
          <p:cNvPr id="492" name="Google Shape;492;p28" descr="Screen Shot 2018-06-17 at 2.31.28 PM.png"/>
          <p:cNvPicPr preferRelativeResize="0"/>
          <p:nvPr/>
        </p:nvPicPr>
        <p:blipFill rotWithShape="1">
          <a:blip r:embed="rId4">
            <a:alphaModFix/>
          </a:blip>
          <a:srcRect/>
          <a:stretch/>
        </p:blipFill>
        <p:spPr>
          <a:xfrm>
            <a:off x="1371600" y="3898900"/>
            <a:ext cx="7632700" cy="673100"/>
          </a:xfrm>
          <a:prstGeom prst="rect">
            <a:avLst/>
          </a:prstGeom>
          <a:noFill/>
          <a:ln>
            <a:noFill/>
          </a:ln>
        </p:spPr>
      </p:pic>
      <p:pic>
        <p:nvPicPr>
          <p:cNvPr id="493" name="Google Shape;493;p28" descr="Screen Shot 2018-06-17 at 2.32.30 PM.png"/>
          <p:cNvPicPr preferRelativeResize="0"/>
          <p:nvPr/>
        </p:nvPicPr>
        <p:blipFill rotWithShape="1">
          <a:blip r:embed="rId5">
            <a:alphaModFix/>
          </a:blip>
          <a:srcRect/>
          <a:stretch/>
        </p:blipFill>
        <p:spPr>
          <a:xfrm>
            <a:off x="3124200" y="5452712"/>
            <a:ext cx="3276600" cy="1862488"/>
          </a:xfrm>
          <a:prstGeom prst="rect">
            <a:avLst/>
          </a:prstGeom>
          <a:noFill/>
          <a:ln>
            <a:noFill/>
          </a:ln>
        </p:spPr>
      </p:pic>
      <p:sp>
        <p:nvSpPr>
          <p:cNvPr id="494" name="Google Shape;494;p28"/>
          <p:cNvSpPr/>
          <p:nvPr/>
        </p:nvSpPr>
        <p:spPr>
          <a:xfrm>
            <a:off x="6134100" y="2590800"/>
            <a:ext cx="876300" cy="422831"/>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29"/>
          <p:cNvPicPr preferRelativeResize="0"/>
          <p:nvPr/>
        </p:nvPicPr>
        <p:blipFill rotWithShape="1">
          <a:blip r:embed="rId3">
            <a:alphaModFix/>
          </a:blip>
          <a:srcRect/>
          <a:stretch/>
        </p:blipFill>
        <p:spPr>
          <a:xfrm>
            <a:off x="1467869" y="2778934"/>
            <a:ext cx="7542096" cy="4662471"/>
          </a:xfrm>
          <a:prstGeom prst="rect">
            <a:avLst/>
          </a:prstGeom>
          <a:noFill/>
          <a:ln>
            <a:noFill/>
          </a:ln>
        </p:spPr>
      </p:pic>
      <p:sp>
        <p:nvSpPr>
          <p:cNvPr id="500" name="Google Shape;500;p29"/>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2D: Network Clustering Results</a:t>
            </a:r>
            <a:endParaRPr/>
          </a:p>
        </p:txBody>
      </p:sp>
      <p:sp>
        <p:nvSpPr>
          <p:cNvPr id="501" name="Google Shape;501;p29"/>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As you can see from the sample distribution and the co-occurrence matrix, the network-guided approach provided a more balanced clustering</a:t>
            </a:r>
            <a:endParaRPr/>
          </a:p>
        </p:txBody>
      </p:sp>
      <p:sp>
        <p:nvSpPr>
          <p:cNvPr id="502" name="Google Shape;502;p29"/>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503" name="Google Shape;503;p29"/>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504" name="Google Shape;504;p29"/>
          <p:cNvPicPr preferRelativeResize="0"/>
          <p:nvPr/>
        </p:nvPicPr>
        <p:blipFill rotWithShape="1">
          <a:blip r:embed="rId4">
            <a:alphaModFix/>
          </a:blip>
          <a:srcRect/>
          <a:stretch/>
        </p:blipFill>
        <p:spPr>
          <a:xfrm>
            <a:off x="393892" y="3276600"/>
            <a:ext cx="1371600" cy="2095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More Specifically</a:t>
            </a:r>
            <a:endParaRPr/>
          </a:p>
        </p:txBody>
      </p:sp>
      <p:graphicFrame>
        <p:nvGraphicFramePr>
          <p:cNvPr id="209" name="Google Shape;209;p3"/>
          <p:cNvGraphicFramePr/>
          <p:nvPr/>
        </p:nvGraphicFramePr>
        <p:xfrm>
          <a:off x="622300" y="3544055"/>
          <a:ext cx="8674100" cy="3200450"/>
        </p:xfrm>
        <a:graphic>
          <a:graphicData uri="http://schemas.openxmlformats.org/drawingml/2006/table">
            <a:tbl>
              <a:tblPr firstRow="1" bandRow="1">
                <a:noFill/>
                <a:tableStyleId>{DBF129D1-4E58-496F-BE91-1D4A7632A1FB}</a:tableStyleId>
              </a:tblPr>
              <a:tblGrid>
                <a:gridCol w="113665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3041650">
                  <a:extLst>
                    <a:ext uri="{9D8B030D-6E8A-4147-A177-3AD203B41FA5}">
                      <a16:colId xmlns:a16="http://schemas.microsoft.com/office/drawing/2014/main" val="20003"/>
                    </a:ext>
                  </a:extLst>
                </a:gridCol>
              </a:tblGrid>
              <a:tr h="370850">
                <a:tc>
                  <a:txBody>
                    <a:bodyPr/>
                    <a:lstStyle/>
                    <a:p>
                      <a:pPr marL="0" marR="0" lvl="0" indent="0" algn="r" rtl="0">
                        <a:spcBef>
                          <a:spcPts val="0"/>
                        </a:spcBef>
                        <a:spcAft>
                          <a:spcPts val="0"/>
                        </a:spcAft>
                        <a:buNone/>
                      </a:pPr>
                      <a:r>
                        <a:rPr lang="en-US" sz="1800" u="none" strike="noStrike" cap="none"/>
                        <a:t>Data Sets</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Somatic Mutations from Pan-Cancer</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Drug Response in Cancer Cell Lines</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ER+ Status in Breast Cancer</a:t>
                      </a: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r" rtl="0">
                        <a:spcBef>
                          <a:spcPts val="0"/>
                        </a:spcBef>
                        <a:spcAft>
                          <a:spcPts val="0"/>
                        </a:spcAft>
                        <a:buNone/>
                      </a:pPr>
                      <a:r>
                        <a:rPr lang="en-US" sz="1800" u="none" strike="noStrike" cap="none"/>
                        <a:t>Topics</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Sample Clustering</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Gene Prioritization</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Gene Expression  Signatures, Gene Set Characterization</a:t>
                      </a: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r" rtl="0">
                        <a:spcBef>
                          <a:spcPts val="0"/>
                        </a:spcBef>
                        <a:spcAft>
                          <a:spcPts val="0"/>
                        </a:spcAft>
                        <a:buNone/>
                      </a:pPr>
                      <a:r>
                        <a:rPr lang="en-US" sz="1800" u="none" strike="noStrike" cap="none"/>
                        <a:t>Methods</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Network Based Stratification</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ProGENI</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GeneMANIA, DRaWR, </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r" rtl="0">
                        <a:spcBef>
                          <a:spcPts val="0"/>
                        </a:spcBef>
                        <a:spcAft>
                          <a:spcPts val="0"/>
                        </a:spcAft>
                        <a:buNone/>
                      </a:pPr>
                      <a:r>
                        <a:rPr lang="en-US" sz="1800" u="none" strike="noStrike" cap="none"/>
                        <a:t>Networks</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Integrated </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Protein-Protein Interactions</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Pathways, Integrated</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r" rtl="0">
                        <a:spcBef>
                          <a:spcPts val="0"/>
                        </a:spcBef>
                        <a:spcAft>
                          <a:spcPts val="0"/>
                        </a:spcAft>
                        <a:buNone/>
                      </a:pPr>
                      <a:r>
                        <a:rPr lang="en-US" sz="1800" u="none" strike="noStrike" cap="none"/>
                        <a:t>Platforms</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KnowEnG</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KnowEnG</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iLINCS, GeneMANIA, </a:t>
                      </a:r>
                      <a:endParaRPr/>
                    </a:p>
                    <a:p>
                      <a:pPr marL="0" marR="0" lvl="0" indent="0" algn="ctr" rtl="0">
                        <a:spcBef>
                          <a:spcPts val="0"/>
                        </a:spcBef>
                        <a:spcAft>
                          <a:spcPts val="0"/>
                        </a:spcAft>
                        <a:buNone/>
                      </a:pPr>
                      <a:r>
                        <a:rPr lang="en-US" sz="1800" u="none" strike="noStrike" cap="none"/>
                        <a:t>KnowEnG</a:t>
                      </a:r>
                      <a:endParaRPr/>
                    </a:p>
                  </a:txBody>
                  <a:tcPr marL="91450" marR="91450" marT="45725" marB="45725"/>
                </a:tc>
                <a:extLst>
                  <a:ext uri="{0D108BD9-81ED-4DB2-BD59-A6C34878D82A}">
                    <a16:rowId xmlns:a16="http://schemas.microsoft.com/office/drawing/2014/main" val="10004"/>
                  </a:ext>
                </a:extLst>
              </a:tr>
            </a:tbl>
          </a:graphicData>
        </a:graphic>
      </p:graphicFrame>
      <p:sp>
        <p:nvSpPr>
          <p:cNvPr id="210" name="Google Shape;210;p3"/>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211" name="Google Shape;211;p3"/>
          <p:cNvSpPr txBox="1"/>
          <p:nvPr/>
        </p:nvSpPr>
        <p:spPr>
          <a:xfrm>
            <a:off x="8433553" y="7574042"/>
            <a:ext cx="1290156" cy="18092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89">
                <a:solidFill>
                  <a:srgbClr val="888888"/>
                </a:solidFill>
                <a:latin typeface="Calibri"/>
                <a:ea typeface="Calibri"/>
                <a:cs typeface="Calibri"/>
                <a:sym typeface="Calibri"/>
              </a:rPr>
              <a:t>3</a:t>
            </a:fld>
            <a:endParaRPr sz="989">
              <a:solidFill>
                <a:srgbClr val="888888"/>
              </a:solidFill>
              <a:latin typeface="Calibri"/>
              <a:ea typeface="Calibri"/>
              <a:cs typeface="Calibri"/>
              <a:sym typeface="Calibri"/>
            </a:endParaRPr>
          </a:p>
        </p:txBody>
      </p:sp>
      <p:sp>
        <p:nvSpPr>
          <p:cNvPr id="212" name="Google Shape;212;p3"/>
          <p:cNvSpPr txBox="1"/>
          <p:nvPr/>
        </p:nvSpPr>
        <p:spPr>
          <a:xfrm>
            <a:off x="691515" y="2069042"/>
            <a:ext cx="8604885" cy="4931516"/>
          </a:xfrm>
          <a:prstGeom prst="rect">
            <a:avLst/>
          </a:prstGeom>
          <a:noFill/>
          <a:ln>
            <a:noFill/>
          </a:ln>
        </p:spPr>
        <p:txBody>
          <a:bodyPr spcFirstLastPara="1" wrap="square" lIns="91425" tIns="45700" rIns="91425" bIns="45700" anchor="t" anchorCtr="0">
            <a:normAutofit/>
          </a:bodyPr>
          <a:lstStyle/>
          <a:p>
            <a:pPr marL="188595" marR="0" lvl="0" indent="-188595" algn="l" rtl="0">
              <a:lnSpc>
                <a:spcPct val="90000"/>
              </a:lnSpc>
              <a:spcBef>
                <a:spcPts val="0"/>
              </a:spcBef>
              <a:spcAft>
                <a:spcPts val="0"/>
              </a:spcAft>
              <a:buClr>
                <a:schemeClr val="dk1"/>
              </a:buClr>
              <a:buSzPts val="2310"/>
              <a:buFont typeface="Arial"/>
              <a:buChar char="•"/>
            </a:pPr>
            <a:r>
              <a:rPr lang="en-US" sz="2310">
                <a:solidFill>
                  <a:schemeClr val="dk1"/>
                </a:solidFill>
                <a:latin typeface="Calibri"/>
                <a:ea typeface="Calibri"/>
                <a:cs typeface="Calibri"/>
                <a:sym typeface="Calibri"/>
              </a:rPr>
              <a:t>The structure of this lab is laid out around 3 example datasets</a:t>
            </a:r>
            <a:endParaRPr/>
          </a:p>
          <a:p>
            <a:pPr marL="188595" marR="0" lvl="0" indent="-188595" algn="l" rtl="0">
              <a:lnSpc>
                <a:spcPct val="90000"/>
              </a:lnSpc>
              <a:spcBef>
                <a:spcPts val="825"/>
              </a:spcBef>
              <a:spcAft>
                <a:spcPts val="0"/>
              </a:spcAft>
              <a:buClr>
                <a:schemeClr val="dk1"/>
              </a:buClr>
              <a:buSzPts val="2310"/>
              <a:buFont typeface="Arial"/>
              <a:buChar char="•"/>
            </a:pPr>
            <a:r>
              <a:rPr lang="en-US" sz="2310">
                <a:solidFill>
                  <a:schemeClr val="dk1"/>
                </a:solidFill>
                <a:latin typeface="Calibri"/>
                <a:ea typeface="Calibri"/>
                <a:cs typeface="Calibri"/>
                <a:sym typeface="Calibri"/>
              </a:rPr>
              <a:t>It is focused on topics, methods, and types of networks from lecture</a:t>
            </a:r>
            <a:endParaRPr/>
          </a:p>
          <a:p>
            <a:pPr marL="188595" marR="0" lvl="0" indent="-188595" algn="l" rtl="0">
              <a:lnSpc>
                <a:spcPct val="90000"/>
              </a:lnSpc>
              <a:spcBef>
                <a:spcPts val="825"/>
              </a:spcBef>
              <a:spcAft>
                <a:spcPts val="0"/>
              </a:spcAft>
              <a:buClr>
                <a:schemeClr val="dk1"/>
              </a:buClr>
              <a:buSzPts val="2310"/>
              <a:buFont typeface="Arial"/>
              <a:buChar char="•"/>
            </a:pPr>
            <a:r>
              <a:rPr lang="en-US" sz="2310">
                <a:solidFill>
                  <a:schemeClr val="dk1"/>
                </a:solidFill>
                <a:latin typeface="Calibri"/>
                <a:ea typeface="Calibri"/>
                <a:cs typeface="Calibri"/>
                <a:sym typeface="Calibri"/>
              </a:rPr>
              <a:t>It uses browser-based analysis platforms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0"/>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STEP 2E: Compare in Spreadsheet Visualizer</a:t>
            </a:r>
            <a:endParaRPr/>
          </a:p>
        </p:txBody>
      </p:sp>
      <p:sp>
        <p:nvSpPr>
          <p:cNvPr id="510" name="Google Shape;510;p30"/>
          <p:cNvSpPr txBox="1">
            <a:spLocks noGrp="1"/>
          </p:cNvSpPr>
          <p:nvPr>
            <p:ph type="body" idx="1"/>
          </p:nvPr>
        </p:nvSpPr>
        <p:spPr>
          <a:xfrm>
            <a:off x="691515" y="2069042"/>
            <a:ext cx="6014085" cy="4931516"/>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FF0000"/>
              </a:buClr>
              <a:buSzPct val="99567"/>
              <a:buNone/>
            </a:pPr>
            <a:r>
              <a:rPr lang="en-US">
                <a:solidFill>
                  <a:srgbClr val="FF0000"/>
                </a:solidFill>
              </a:rPr>
              <a:t>To Prepare the Files:</a:t>
            </a:r>
            <a:endParaRPr/>
          </a:p>
          <a:p>
            <a:pPr marL="188595" lvl="0" indent="-188626" algn="l" rtl="0">
              <a:lnSpc>
                <a:spcPct val="90000"/>
              </a:lnSpc>
              <a:spcBef>
                <a:spcPts val="825"/>
              </a:spcBef>
              <a:spcAft>
                <a:spcPts val="0"/>
              </a:spcAft>
              <a:buClr>
                <a:schemeClr val="dk1"/>
              </a:buClr>
              <a:buSzPct val="99567"/>
              <a:buChar char="•"/>
            </a:pPr>
            <a:r>
              <a:rPr lang="en-US"/>
              <a:t>Go to the “</a:t>
            </a:r>
            <a:r>
              <a:rPr lang="en-US" b="1"/>
              <a:t>Data</a:t>
            </a:r>
            <a:r>
              <a:rPr lang="en-US"/>
              <a:t>” page</a:t>
            </a:r>
            <a:endParaRPr/>
          </a:p>
          <a:p>
            <a:pPr marL="188595" lvl="0" indent="-52959" algn="l" rtl="0">
              <a:lnSpc>
                <a:spcPct val="90000"/>
              </a:lnSpc>
              <a:spcBef>
                <a:spcPts val="825"/>
              </a:spcBef>
              <a:spcAft>
                <a:spcPts val="0"/>
              </a:spcAft>
              <a:buClr>
                <a:schemeClr val="dk1"/>
              </a:buClr>
              <a:buSzPct val="100000"/>
              <a:buNone/>
            </a:pPr>
            <a:endParaRPr/>
          </a:p>
          <a:p>
            <a:pPr marL="188595" lvl="0" indent="-188626" algn="l" rtl="0">
              <a:lnSpc>
                <a:spcPct val="90000"/>
              </a:lnSpc>
              <a:spcBef>
                <a:spcPts val="825"/>
              </a:spcBef>
              <a:spcAft>
                <a:spcPts val="0"/>
              </a:spcAft>
              <a:buClr>
                <a:schemeClr val="dk1"/>
              </a:buClr>
              <a:buSzPct val="100000"/>
              <a:buChar char="•"/>
            </a:pPr>
            <a:r>
              <a:rPr lang="en-US" sz="2300"/>
              <a:t>Click on triangle by “</a:t>
            </a:r>
            <a:r>
              <a:rPr lang="en-US" sz="2300" b="1"/>
              <a:t>SC_HumanNet_clust8</a:t>
            </a:r>
            <a:r>
              <a:rPr lang="en-US" sz="2300"/>
              <a:t>” (or any other name you chose)</a:t>
            </a:r>
            <a:endParaRPr/>
          </a:p>
          <a:p>
            <a:pPr marL="0" lvl="0" indent="0" algn="l" rtl="0">
              <a:lnSpc>
                <a:spcPct val="90000"/>
              </a:lnSpc>
              <a:spcBef>
                <a:spcPts val="825"/>
              </a:spcBef>
              <a:spcAft>
                <a:spcPts val="0"/>
              </a:spcAft>
              <a:buClr>
                <a:schemeClr val="dk1"/>
              </a:buClr>
              <a:buSzPct val="100000"/>
              <a:buNone/>
            </a:pPr>
            <a:endParaRPr/>
          </a:p>
          <a:p>
            <a:pPr marL="188595" lvl="0" indent="-188626" algn="l" rtl="0">
              <a:lnSpc>
                <a:spcPct val="90000"/>
              </a:lnSpc>
              <a:spcBef>
                <a:spcPts val="825"/>
              </a:spcBef>
              <a:spcAft>
                <a:spcPts val="0"/>
              </a:spcAft>
              <a:buClr>
                <a:schemeClr val="dk1"/>
              </a:buClr>
              <a:buSzPct val="99567"/>
              <a:buChar char="•"/>
            </a:pPr>
            <a:r>
              <a:rPr lang="en-US"/>
              <a:t>Select “</a:t>
            </a:r>
            <a:r>
              <a:rPr lang="en-US" b="1"/>
              <a:t>sample_labels_by_cluster.txt</a:t>
            </a:r>
            <a:r>
              <a:rPr lang="en-US"/>
              <a:t>” results file of the network run</a:t>
            </a:r>
            <a:endParaRPr/>
          </a:p>
          <a:p>
            <a:pPr marL="188595" lvl="0" indent="-52959" algn="l" rtl="0">
              <a:lnSpc>
                <a:spcPct val="90000"/>
              </a:lnSpc>
              <a:spcBef>
                <a:spcPts val="825"/>
              </a:spcBef>
              <a:spcAft>
                <a:spcPts val="0"/>
              </a:spcAft>
              <a:buClr>
                <a:schemeClr val="dk1"/>
              </a:buClr>
              <a:buSzPct val="100000"/>
              <a:buNone/>
            </a:pPr>
            <a:endParaRPr/>
          </a:p>
          <a:p>
            <a:pPr marL="188595" lvl="0" indent="-188626" algn="l" rtl="0">
              <a:lnSpc>
                <a:spcPct val="90000"/>
              </a:lnSpc>
              <a:spcBef>
                <a:spcPts val="825"/>
              </a:spcBef>
              <a:spcAft>
                <a:spcPts val="0"/>
              </a:spcAft>
              <a:buClr>
                <a:schemeClr val="dk1"/>
              </a:buClr>
              <a:buSzPct val="99567"/>
              <a:buChar char="•"/>
            </a:pPr>
            <a:r>
              <a:rPr lang="en-US"/>
              <a:t>Click on the name at the right top corner to edit and add “_</a:t>
            </a:r>
            <a:r>
              <a:rPr lang="en-US" b="1"/>
              <a:t>HumanNet</a:t>
            </a:r>
            <a:r>
              <a:rPr lang="en-US"/>
              <a:t>” to the end</a:t>
            </a:r>
            <a:endParaRPr/>
          </a:p>
          <a:p>
            <a:pPr marL="188595" lvl="0" indent="-52959" algn="l" rtl="0">
              <a:lnSpc>
                <a:spcPct val="90000"/>
              </a:lnSpc>
              <a:spcBef>
                <a:spcPts val="825"/>
              </a:spcBef>
              <a:spcAft>
                <a:spcPts val="0"/>
              </a:spcAft>
              <a:buClr>
                <a:schemeClr val="dk1"/>
              </a:buClr>
              <a:buSzPct val="100000"/>
              <a:buNone/>
            </a:pPr>
            <a:endParaRPr/>
          </a:p>
          <a:p>
            <a:pPr marL="188595" lvl="0" indent="-188626" algn="l" rtl="0">
              <a:lnSpc>
                <a:spcPct val="90000"/>
              </a:lnSpc>
              <a:spcBef>
                <a:spcPts val="825"/>
              </a:spcBef>
              <a:spcAft>
                <a:spcPts val="0"/>
              </a:spcAft>
              <a:buClr>
                <a:schemeClr val="dk1"/>
              </a:buClr>
              <a:buSzPct val="99567"/>
              <a:buChar char="•"/>
            </a:pPr>
            <a:r>
              <a:rPr lang="en-US"/>
              <a:t>Repeat the same for the file in “</a:t>
            </a:r>
            <a:r>
              <a:rPr lang="en-US" b="1"/>
              <a:t>SC_nonet_clust8</a:t>
            </a:r>
            <a:r>
              <a:rPr lang="en-US"/>
              <a:t>” and add “_</a:t>
            </a:r>
            <a:r>
              <a:rPr lang="en-US" b="1"/>
              <a:t>nonet</a:t>
            </a:r>
            <a:r>
              <a:rPr lang="en-US"/>
              <a:t>” to the end</a:t>
            </a: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p:txBody>
      </p:sp>
      <p:sp>
        <p:nvSpPr>
          <p:cNvPr id="511" name="Google Shape;511;p30"/>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512" name="Google Shape;512;p30"/>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grpSp>
        <p:nvGrpSpPr>
          <p:cNvPr id="513" name="Google Shape;513;p30"/>
          <p:cNvGrpSpPr/>
          <p:nvPr/>
        </p:nvGrpSpPr>
        <p:grpSpPr>
          <a:xfrm>
            <a:off x="7315200" y="2362200"/>
            <a:ext cx="1892300" cy="457200"/>
            <a:chOff x="7543800" y="1066800"/>
            <a:chExt cx="1892300" cy="457200"/>
          </a:xfrm>
        </p:grpSpPr>
        <p:pic>
          <p:nvPicPr>
            <p:cNvPr id="514" name="Google Shape;514;p30" descr="Screen Shot 2018-06-17 at 2.44.13 PM.png"/>
            <p:cNvPicPr preferRelativeResize="0"/>
            <p:nvPr/>
          </p:nvPicPr>
          <p:blipFill rotWithShape="1">
            <a:blip r:embed="rId3">
              <a:alphaModFix/>
            </a:blip>
            <a:srcRect/>
            <a:stretch/>
          </p:blipFill>
          <p:spPr>
            <a:xfrm>
              <a:off x="7543800" y="1219200"/>
              <a:ext cx="1892300" cy="190500"/>
            </a:xfrm>
            <a:prstGeom prst="rect">
              <a:avLst/>
            </a:prstGeom>
            <a:noFill/>
            <a:ln>
              <a:noFill/>
            </a:ln>
          </p:spPr>
        </p:pic>
        <p:sp>
          <p:nvSpPr>
            <p:cNvPr id="515" name="Google Shape;515;p30"/>
            <p:cNvSpPr/>
            <p:nvPr/>
          </p:nvSpPr>
          <p:spPr>
            <a:xfrm>
              <a:off x="7620000" y="1066800"/>
              <a:ext cx="457201" cy="4572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grpSp>
      <p:pic>
        <p:nvPicPr>
          <p:cNvPr id="516" name="Google Shape;516;p30" descr="Screen Shot 2018-06-17 at 1.57.31 PM.png"/>
          <p:cNvPicPr preferRelativeResize="0"/>
          <p:nvPr/>
        </p:nvPicPr>
        <p:blipFill rotWithShape="1">
          <a:blip r:embed="rId4">
            <a:alphaModFix/>
          </a:blip>
          <a:srcRect/>
          <a:stretch/>
        </p:blipFill>
        <p:spPr>
          <a:xfrm>
            <a:off x="4265295" y="1872343"/>
            <a:ext cx="5676900" cy="439832"/>
          </a:xfrm>
          <a:prstGeom prst="rect">
            <a:avLst/>
          </a:prstGeom>
          <a:noFill/>
          <a:ln>
            <a:noFill/>
          </a:ln>
        </p:spPr>
      </p:pic>
      <p:pic>
        <p:nvPicPr>
          <p:cNvPr id="517" name="Google Shape;517;p30" descr="Screen Shot 2018-06-17 at 2.50.36 PM.png"/>
          <p:cNvPicPr preferRelativeResize="0"/>
          <p:nvPr/>
        </p:nvPicPr>
        <p:blipFill rotWithShape="1">
          <a:blip r:embed="rId5">
            <a:alphaModFix/>
          </a:blip>
          <a:srcRect/>
          <a:stretch/>
        </p:blipFill>
        <p:spPr>
          <a:xfrm>
            <a:off x="6781800" y="3276600"/>
            <a:ext cx="3022600" cy="1346200"/>
          </a:xfrm>
          <a:prstGeom prst="rect">
            <a:avLst/>
          </a:prstGeom>
          <a:noFill/>
          <a:ln>
            <a:noFill/>
          </a:ln>
        </p:spPr>
      </p:pic>
      <p:pic>
        <p:nvPicPr>
          <p:cNvPr id="518" name="Google Shape;518;p30" descr="Screen Shot 2018-06-17 at 2.51.16 PM.png"/>
          <p:cNvPicPr preferRelativeResize="0"/>
          <p:nvPr/>
        </p:nvPicPr>
        <p:blipFill rotWithShape="1">
          <a:blip r:embed="rId6">
            <a:alphaModFix/>
          </a:blip>
          <a:srcRect/>
          <a:stretch/>
        </p:blipFill>
        <p:spPr>
          <a:xfrm>
            <a:off x="6781800" y="5308600"/>
            <a:ext cx="3060700" cy="1701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31"/>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STEP 2E: Compare in Spreadsheet Visualizer</a:t>
            </a:r>
            <a:endParaRPr/>
          </a:p>
        </p:txBody>
      </p:sp>
      <p:sp>
        <p:nvSpPr>
          <p:cNvPr id="524" name="Google Shape;524;p31"/>
          <p:cNvSpPr txBox="1">
            <a:spLocks noGrp="1"/>
          </p:cNvSpPr>
          <p:nvPr>
            <p:ph type="body" idx="1"/>
          </p:nvPr>
        </p:nvSpPr>
        <p:spPr>
          <a:xfrm>
            <a:off x="691515" y="2069042"/>
            <a:ext cx="4261485"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Let’s compare the two runs in KnowEnG’s Spreadsheet Visualization Tool</a:t>
            </a: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Select “</a:t>
            </a:r>
            <a:r>
              <a:rPr lang="en-US" b="1"/>
              <a:t>Analysis Pipelines</a:t>
            </a:r>
            <a:r>
              <a:rPr lang="en-US"/>
              <a:t>”</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Select “</a:t>
            </a:r>
            <a:r>
              <a:rPr lang="en-US" b="1"/>
              <a:t>Spreadsheet Visualization</a:t>
            </a:r>
            <a:r>
              <a:rPr lang="en-US"/>
              <a:t>” and Click on “</a:t>
            </a:r>
            <a:r>
              <a:rPr lang="en-US" b="1"/>
              <a:t>Start Pipeline</a:t>
            </a:r>
            <a:r>
              <a:rPr lang="en-US"/>
              <a:t>”</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p:txBody>
      </p:sp>
      <p:sp>
        <p:nvSpPr>
          <p:cNvPr id="525" name="Google Shape;525;p31"/>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
        <p:nvSpPr>
          <p:cNvPr id="526" name="Google Shape;526;p31"/>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grpSp>
        <p:nvGrpSpPr>
          <p:cNvPr id="527" name="Google Shape;527;p31"/>
          <p:cNvGrpSpPr/>
          <p:nvPr/>
        </p:nvGrpSpPr>
        <p:grpSpPr>
          <a:xfrm>
            <a:off x="5257800" y="1981200"/>
            <a:ext cx="4648200" cy="533400"/>
            <a:chOff x="5562600" y="1333500"/>
            <a:chExt cx="4648200" cy="533400"/>
          </a:xfrm>
        </p:grpSpPr>
        <p:pic>
          <p:nvPicPr>
            <p:cNvPr id="528" name="Google Shape;528;p31" descr="Screen Shot 2018-06-07 at 1.36.59 PM.png"/>
            <p:cNvPicPr preferRelativeResize="0"/>
            <p:nvPr/>
          </p:nvPicPr>
          <p:blipFill rotWithShape="1">
            <a:blip r:embed="rId3">
              <a:alphaModFix/>
            </a:blip>
            <a:srcRect/>
            <a:stretch/>
          </p:blipFill>
          <p:spPr>
            <a:xfrm>
              <a:off x="5562600" y="1447800"/>
              <a:ext cx="4648200" cy="337805"/>
            </a:xfrm>
            <a:prstGeom prst="rect">
              <a:avLst/>
            </a:prstGeom>
            <a:noFill/>
            <a:ln>
              <a:noFill/>
            </a:ln>
          </p:spPr>
        </p:pic>
        <p:sp>
          <p:nvSpPr>
            <p:cNvPr id="529" name="Google Shape;529;p31"/>
            <p:cNvSpPr/>
            <p:nvPr/>
          </p:nvSpPr>
          <p:spPr>
            <a:xfrm>
              <a:off x="7659279" y="1333500"/>
              <a:ext cx="1143000" cy="5334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grpSp>
      <p:grpSp>
        <p:nvGrpSpPr>
          <p:cNvPr id="530" name="Google Shape;530;p31"/>
          <p:cNvGrpSpPr/>
          <p:nvPr/>
        </p:nvGrpSpPr>
        <p:grpSpPr>
          <a:xfrm>
            <a:off x="5257800" y="3581400"/>
            <a:ext cx="4572000" cy="3573569"/>
            <a:chOff x="5257800" y="2057400"/>
            <a:chExt cx="4572000" cy="3573569"/>
          </a:xfrm>
        </p:grpSpPr>
        <p:pic>
          <p:nvPicPr>
            <p:cNvPr id="531" name="Google Shape;531;p31" descr="Screen Shot 2018-06-07 at 1.40.05 PM.png"/>
            <p:cNvPicPr preferRelativeResize="0"/>
            <p:nvPr/>
          </p:nvPicPr>
          <p:blipFill rotWithShape="1">
            <a:blip r:embed="rId4">
              <a:alphaModFix/>
            </a:blip>
            <a:srcRect l="35100"/>
            <a:stretch/>
          </p:blipFill>
          <p:spPr>
            <a:xfrm>
              <a:off x="5257800" y="2057400"/>
              <a:ext cx="4572000" cy="3573569"/>
            </a:xfrm>
            <a:prstGeom prst="rect">
              <a:avLst/>
            </a:prstGeom>
            <a:noFill/>
            <a:ln>
              <a:noFill/>
            </a:ln>
          </p:spPr>
        </p:pic>
        <p:sp>
          <p:nvSpPr>
            <p:cNvPr id="532" name="Google Shape;532;p31"/>
            <p:cNvSpPr/>
            <p:nvPr/>
          </p:nvSpPr>
          <p:spPr>
            <a:xfrm>
              <a:off x="5334000" y="4953000"/>
              <a:ext cx="4343400" cy="5334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32"/>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2E: Compare in Spreadsheet Visualizer</a:t>
            </a:r>
            <a:endParaRPr/>
          </a:p>
        </p:txBody>
      </p:sp>
      <p:sp>
        <p:nvSpPr>
          <p:cNvPr id="538" name="Google Shape;538;p32"/>
          <p:cNvSpPr txBox="1">
            <a:spLocks noGrp="1"/>
          </p:cNvSpPr>
          <p:nvPr>
            <p:ph type="body" idx="1"/>
          </p:nvPr>
        </p:nvSpPr>
        <p:spPr>
          <a:xfrm>
            <a:off x="691515" y="2069042"/>
            <a:ext cx="5861685"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Select these four files to evaluate simultaneously and press </a:t>
            </a:r>
            <a:r>
              <a:rPr lang="en-US" b="1"/>
              <a:t>Next</a:t>
            </a:r>
            <a:r>
              <a:rPr lang="en-US"/>
              <a:t>:</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Check the summary and change the job name if you like. Press </a:t>
            </a:r>
            <a:r>
              <a:rPr lang="en-US" b="1"/>
              <a:t>Submit</a:t>
            </a:r>
            <a:r>
              <a:rPr lang="en-US"/>
              <a:t> Job.</a:t>
            </a:r>
            <a:endParaRPr/>
          </a:p>
          <a:p>
            <a:pPr marL="188595" lvl="0" indent="-41910" algn="l" rtl="0">
              <a:lnSpc>
                <a:spcPct val="90000"/>
              </a:lnSpc>
              <a:spcBef>
                <a:spcPts val="825"/>
              </a:spcBef>
              <a:spcAft>
                <a:spcPts val="0"/>
              </a:spcAft>
              <a:buClr>
                <a:schemeClr val="dk1"/>
              </a:buClr>
              <a:buSzPts val="2310"/>
              <a:buNone/>
            </a:pPr>
            <a:endParaRPr/>
          </a:p>
        </p:txBody>
      </p:sp>
      <p:sp>
        <p:nvSpPr>
          <p:cNvPr id="539" name="Google Shape;539;p32"/>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
        <p:nvSpPr>
          <p:cNvPr id="540" name="Google Shape;540;p32"/>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541" name="Google Shape;541;p32" descr="Screen Shot 2018-06-17 at 2.58.32 PM.png"/>
          <p:cNvPicPr preferRelativeResize="0"/>
          <p:nvPr/>
        </p:nvPicPr>
        <p:blipFill rotWithShape="1">
          <a:blip r:embed="rId3">
            <a:alphaModFix/>
          </a:blip>
          <a:srcRect l="1547" r="60981" b="15703"/>
          <a:stretch/>
        </p:blipFill>
        <p:spPr>
          <a:xfrm>
            <a:off x="6840951" y="1457301"/>
            <a:ext cx="2788727" cy="535277"/>
          </a:xfrm>
          <a:prstGeom prst="rect">
            <a:avLst/>
          </a:prstGeom>
          <a:noFill/>
          <a:ln>
            <a:noFill/>
          </a:ln>
        </p:spPr>
      </p:pic>
      <p:pic>
        <p:nvPicPr>
          <p:cNvPr id="542" name="Google Shape;542;p32" descr="Screen Shot 2018-06-17 at 2.58.39 PM.png"/>
          <p:cNvPicPr preferRelativeResize="0"/>
          <p:nvPr/>
        </p:nvPicPr>
        <p:blipFill rotWithShape="1">
          <a:blip r:embed="rId4">
            <a:alphaModFix/>
          </a:blip>
          <a:srcRect r="62057"/>
          <a:stretch/>
        </p:blipFill>
        <p:spPr>
          <a:xfrm>
            <a:off x="6840951" y="1971008"/>
            <a:ext cx="2751482" cy="2489200"/>
          </a:xfrm>
          <a:prstGeom prst="rect">
            <a:avLst/>
          </a:prstGeom>
          <a:noFill/>
          <a:ln>
            <a:noFill/>
          </a:ln>
        </p:spPr>
      </p:pic>
      <p:pic>
        <p:nvPicPr>
          <p:cNvPr id="543" name="Google Shape;543;p32" descr="Screen Shot 2018-06-17 at 3.02.55 PM.png"/>
          <p:cNvPicPr preferRelativeResize="0"/>
          <p:nvPr/>
        </p:nvPicPr>
        <p:blipFill rotWithShape="1">
          <a:blip r:embed="rId5">
            <a:alphaModFix/>
          </a:blip>
          <a:srcRect/>
          <a:stretch/>
        </p:blipFill>
        <p:spPr>
          <a:xfrm>
            <a:off x="533400" y="4724400"/>
            <a:ext cx="8610600" cy="2380763"/>
          </a:xfrm>
          <a:prstGeom prst="rect">
            <a:avLst/>
          </a:prstGeom>
          <a:noFill/>
          <a:ln>
            <a:noFill/>
          </a:ln>
        </p:spPr>
      </p:pic>
      <p:sp>
        <p:nvSpPr>
          <p:cNvPr id="544" name="Google Shape;544;p32"/>
          <p:cNvSpPr/>
          <p:nvPr/>
        </p:nvSpPr>
        <p:spPr>
          <a:xfrm>
            <a:off x="1676400" y="4724400"/>
            <a:ext cx="3962400" cy="16764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33"/>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2E: Compare in Spreadsheet Visualizer</a:t>
            </a:r>
            <a:endParaRPr/>
          </a:p>
        </p:txBody>
      </p:sp>
      <p:sp>
        <p:nvSpPr>
          <p:cNvPr id="550" name="Google Shape;550;p33"/>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FF0000"/>
              </a:buClr>
              <a:buSzPts val="2300"/>
              <a:buNone/>
            </a:pPr>
            <a:r>
              <a:rPr lang="en-US">
                <a:solidFill>
                  <a:srgbClr val="FF0000"/>
                </a:solidFill>
              </a:rPr>
              <a:t>The results:</a:t>
            </a:r>
            <a:endParaRPr/>
          </a:p>
          <a:p>
            <a:pPr marL="188595" lvl="0" indent="-188595" algn="l" rtl="0">
              <a:lnSpc>
                <a:spcPct val="90000"/>
              </a:lnSpc>
              <a:spcBef>
                <a:spcPts val="825"/>
              </a:spcBef>
              <a:spcAft>
                <a:spcPts val="0"/>
              </a:spcAft>
              <a:buClr>
                <a:schemeClr val="dk1"/>
              </a:buClr>
              <a:buSzPts val="2300"/>
              <a:buChar char="•"/>
            </a:pPr>
            <a:r>
              <a:rPr lang="en-US"/>
              <a:t>Select “</a:t>
            </a:r>
            <a:r>
              <a:rPr lang="en-US" b="1"/>
              <a:t>Go to Data Page</a:t>
            </a:r>
            <a:r>
              <a:rPr lang="en-US"/>
              <a:t>”</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Select the job you just ran</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Then “</a:t>
            </a:r>
            <a:r>
              <a:rPr lang="en-US" b="1"/>
              <a:t>View Results</a:t>
            </a:r>
            <a:r>
              <a:rPr lang="en-US"/>
              <a:t>”</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p:txBody>
      </p:sp>
      <p:sp>
        <p:nvSpPr>
          <p:cNvPr id="551" name="Google Shape;551;p33"/>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552" name="Google Shape;552;p33"/>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grpSp>
        <p:nvGrpSpPr>
          <p:cNvPr id="553" name="Google Shape;553;p33"/>
          <p:cNvGrpSpPr/>
          <p:nvPr/>
        </p:nvGrpSpPr>
        <p:grpSpPr>
          <a:xfrm>
            <a:off x="6019800" y="1524000"/>
            <a:ext cx="3276600" cy="688726"/>
            <a:chOff x="6172200" y="2441336"/>
            <a:chExt cx="3276600" cy="688726"/>
          </a:xfrm>
        </p:grpSpPr>
        <p:pic>
          <p:nvPicPr>
            <p:cNvPr id="554" name="Google Shape;554;p33" descr="Screen Shot 2018-06-16 at 5.54.04 PM.png"/>
            <p:cNvPicPr preferRelativeResize="0"/>
            <p:nvPr/>
          </p:nvPicPr>
          <p:blipFill rotWithShape="1">
            <a:blip r:embed="rId3">
              <a:alphaModFix/>
            </a:blip>
            <a:srcRect t="60833"/>
            <a:stretch/>
          </p:blipFill>
          <p:spPr>
            <a:xfrm>
              <a:off x="6172200" y="2441336"/>
              <a:ext cx="3200400" cy="688726"/>
            </a:xfrm>
            <a:prstGeom prst="rect">
              <a:avLst/>
            </a:prstGeom>
            <a:noFill/>
            <a:ln>
              <a:noFill/>
            </a:ln>
          </p:spPr>
        </p:pic>
        <p:sp>
          <p:nvSpPr>
            <p:cNvPr id="555" name="Google Shape;555;p33"/>
            <p:cNvSpPr/>
            <p:nvPr/>
          </p:nvSpPr>
          <p:spPr>
            <a:xfrm>
              <a:off x="7848600" y="2578100"/>
              <a:ext cx="1600200" cy="422831"/>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grpSp>
      <p:pic>
        <p:nvPicPr>
          <p:cNvPr id="556" name="Google Shape;556;p33" descr="Screen Shot 2018-06-16 at 5.56.32 PM.png"/>
          <p:cNvPicPr preferRelativeResize="0"/>
          <p:nvPr/>
        </p:nvPicPr>
        <p:blipFill rotWithShape="1">
          <a:blip r:embed="rId4">
            <a:alphaModFix/>
          </a:blip>
          <a:srcRect/>
          <a:stretch/>
        </p:blipFill>
        <p:spPr>
          <a:xfrm>
            <a:off x="5334000" y="3429000"/>
            <a:ext cx="4572000" cy="1392011"/>
          </a:xfrm>
          <a:prstGeom prst="rect">
            <a:avLst/>
          </a:prstGeom>
          <a:noFill/>
          <a:ln>
            <a:noFill/>
          </a:ln>
        </p:spPr>
      </p:pic>
      <p:pic>
        <p:nvPicPr>
          <p:cNvPr id="557" name="Google Shape;557;p33" descr="Screen Shot 2018-06-16 at 5.56.32 PM.png"/>
          <p:cNvPicPr preferRelativeResize="0"/>
          <p:nvPr/>
        </p:nvPicPr>
        <p:blipFill rotWithShape="1">
          <a:blip r:embed="rId4">
            <a:alphaModFix/>
          </a:blip>
          <a:srcRect/>
          <a:stretch/>
        </p:blipFill>
        <p:spPr>
          <a:xfrm>
            <a:off x="5334000" y="5542189"/>
            <a:ext cx="4572000" cy="1392011"/>
          </a:xfrm>
          <a:prstGeom prst="rect">
            <a:avLst/>
          </a:prstGeom>
          <a:noFill/>
          <a:ln>
            <a:noFill/>
          </a:ln>
        </p:spPr>
      </p:pic>
      <p:sp>
        <p:nvSpPr>
          <p:cNvPr id="558" name="Google Shape;558;p33"/>
          <p:cNvSpPr/>
          <p:nvPr/>
        </p:nvSpPr>
        <p:spPr>
          <a:xfrm>
            <a:off x="5257800" y="4546600"/>
            <a:ext cx="3505200" cy="2286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
        <p:nvSpPr>
          <p:cNvPr id="559" name="Google Shape;559;p33"/>
          <p:cNvSpPr/>
          <p:nvPr/>
        </p:nvSpPr>
        <p:spPr>
          <a:xfrm>
            <a:off x="8686800" y="5829300"/>
            <a:ext cx="609600" cy="270431"/>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34"/>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2E: Compare in Spreadsheet Visualizer</a:t>
            </a:r>
            <a:endParaRPr/>
          </a:p>
        </p:txBody>
      </p:sp>
      <p:sp>
        <p:nvSpPr>
          <p:cNvPr id="565" name="Google Shape;565;p34"/>
          <p:cNvSpPr txBox="1">
            <a:spLocks noGrp="1"/>
          </p:cNvSpPr>
          <p:nvPr>
            <p:ph type="body" idx="1"/>
          </p:nvPr>
        </p:nvSpPr>
        <p:spPr>
          <a:xfrm>
            <a:off x="152400" y="2052046"/>
            <a:ext cx="4966949"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000"/>
              <a:buChar char="•"/>
            </a:pPr>
            <a:r>
              <a:rPr lang="en-US" sz="2000"/>
              <a:t>In the “</a:t>
            </a:r>
            <a:r>
              <a:rPr lang="en-US" sz="2000" b="1"/>
              <a:t>Group Columns By</a:t>
            </a:r>
            <a:r>
              <a:rPr lang="en-US" sz="2000"/>
              <a:t>” drop down click the “</a:t>
            </a:r>
            <a:r>
              <a:rPr lang="en-US" sz="2000" b="1"/>
              <a:t>sample_labels_by_cluster_HumanNet.txt</a:t>
            </a:r>
            <a:r>
              <a:rPr lang="en-US" sz="2000"/>
              <a:t>” network-guided clustering results file; then select </a:t>
            </a:r>
            <a:r>
              <a:rPr lang="en-US" sz="2000">
                <a:latin typeface="Arial"/>
                <a:ea typeface="Arial"/>
                <a:cs typeface="Arial"/>
                <a:sym typeface="Arial"/>
              </a:rPr>
              <a:t>“</a:t>
            </a:r>
            <a:r>
              <a:rPr lang="en-US" sz="2000" b="1"/>
              <a:t>cluster_assignment</a:t>
            </a:r>
            <a:r>
              <a:rPr lang="en-US" sz="2000">
                <a:latin typeface="Arial"/>
                <a:ea typeface="Arial"/>
                <a:cs typeface="Arial"/>
                <a:sym typeface="Arial"/>
              </a:rPr>
              <a:t>”</a:t>
            </a:r>
            <a:endParaRPr/>
          </a:p>
          <a:p>
            <a:pPr marL="188595" lvl="0" indent="-188595" algn="l" rtl="0">
              <a:lnSpc>
                <a:spcPct val="90000"/>
              </a:lnSpc>
              <a:spcBef>
                <a:spcPts val="825"/>
              </a:spcBef>
              <a:spcAft>
                <a:spcPts val="0"/>
              </a:spcAft>
              <a:buClr>
                <a:schemeClr val="dk1"/>
              </a:buClr>
              <a:buSzPts val="2000"/>
              <a:buChar char="•"/>
            </a:pPr>
            <a:r>
              <a:rPr lang="en-US" sz="2000"/>
              <a:t>Click </a:t>
            </a:r>
            <a:r>
              <a:rPr lang="en-US" sz="2000" b="1"/>
              <a:t>"Done"</a:t>
            </a:r>
            <a:endParaRPr/>
          </a:p>
          <a:p>
            <a:pPr marL="188595" lvl="0" indent="-61595" algn="l" rtl="0">
              <a:lnSpc>
                <a:spcPct val="90000"/>
              </a:lnSpc>
              <a:spcBef>
                <a:spcPts val="825"/>
              </a:spcBef>
              <a:spcAft>
                <a:spcPts val="0"/>
              </a:spcAft>
              <a:buClr>
                <a:schemeClr val="dk1"/>
              </a:buClr>
              <a:buSzPts val="2000"/>
              <a:buNone/>
            </a:pPr>
            <a:endParaRPr sz="2000"/>
          </a:p>
          <a:p>
            <a:pPr marL="188595" lvl="0" indent="-61595" algn="l" rtl="0">
              <a:lnSpc>
                <a:spcPct val="90000"/>
              </a:lnSpc>
              <a:spcBef>
                <a:spcPts val="825"/>
              </a:spcBef>
              <a:spcAft>
                <a:spcPts val="0"/>
              </a:spcAft>
              <a:buClr>
                <a:schemeClr val="dk1"/>
              </a:buClr>
              <a:buSzPts val="2000"/>
              <a:buNone/>
            </a:pPr>
            <a:endParaRPr sz="2000"/>
          </a:p>
          <a:p>
            <a:pPr marL="188595" lvl="0" indent="-188595" algn="l" rtl="0">
              <a:lnSpc>
                <a:spcPct val="90000"/>
              </a:lnSpc>
              <a:spcBef>
                <a:spcPts val="825"/>
              </a:spcBef>
              <a:spcAft>
                <a:spcPts val="0"/>
              </a:spcAft>
              <a:buClr>
                <a:schemeClr val="dk1"/>
              </a:buClr>
              <a:buSzPts val="2000"/>
              <a:buChar char="•"/>
            </a:pPr>
            <a:r>
              <a:rPr lang="en-US" sz="2000"/>
              <a:t>By clicking on “</a:t>
            </a:r>
            <a:r>
              <a:rPr lang="en-US" sz="2000" b="1"/>
              <a:t>Show Rows</a:t>
            </a:r>
            <a:r>
              <a:rPr lang="en-US" sz="2000"/>
              <a:t>” at the very bottom of the page add the colorbars </a:t>
            </a:r>
            <a:endParaRPr/>
          </a:p>
          <a:p>
            <a:pPr marL="565785" lvl="1" indent="-188594" algn="l" rtl="0">
              <a:lnSpc>
                <a:spcPct val="90000"/>
              </a:lnSpc>
              <a:spcBef>
                <a:spcPts val="413"/>
              </a:spcBef>
              <a:spcAft>
                <a:spcPts val="0"/>
              </a:spcAft>
              <a:buClr>
                <a:schemeClr val="dk1"/>
              </a:buClr>
              <a:buSzPts val="1670"/>
              <a:buChar char="•"/>
            </a:pPr>
            <a:r>
              <a:rPr lang="en-US" sz="1670"/>
              <a:t>“_</a:t>
            </a:r>
            <a:r>
              <a:rPr lang="en-US" sz="1670" b="1"/>
              <a:t>primary_disease</a:t>
            </a:r>
            <a:r>
              <a:rPr lang="en-US" sz="1670"/>
              <a:t>” and “_</a:t>
            </a:r>
            <a:r>
              <a:rPr lang="en-US" sz="1670" b="1"/>
              <a:t>PANCAN_Cluster_Cluster_PANCAN</a:t>
            </a:r>
            <a:r>
              <a:rPr lang="en-US" sz="1670"/>
              <a:t>” from “</a:t>
            </a:r>
            <a:r>
              <a:rPr lang="en-US" sz="1670" b="1"/>
              <a:t>Demo2_Clinical_pancan12_30.txt</a:t>
            </a:r>
            <a:r>
              <a:rPr lang="en-US" sz="1670"/>
              <a:t>” clinical data</a:t>
            </a:r>
            <a:endParaRPr/>
          </a:p>
          <a:p>
            <a:pPr marL="565785" lvl="1" indent="-188594" algn="l" rtl="0">
              <a:lnSpc>
                <a:spcPct val="90000"/>
              </a:lnSpc>
              <a:spcBef>
                <a:spcPts val="413"/>
              </a:spcBef>
              <a:spcAft>
                <a:spcPts val="0"/>
              </a:spcAft>
              <a:buClr>
                <a:schemeClr val="dk1"/>
              </a:buClr>
              <a:buSzPts val="1800"/>
              <a:buChar char="•"/>
            </a:pPr>
            <a:r>
              <a:rPr lang="en-US" sz="1800"/>
              <a:t>and “</a:t>
            </a:r>
            <a:r>
              <a:rPr lang="en-US" sz="1800" b="1"/>
              <a:t>cluster_assignment</a:t>
            </a:r>
            <a:r>
              <a:rPr lang="en-US" sz="1800"/>
              <a:t>” from the “</a:t>
            </a:r>
            <a:r>
              <a:rPr lang="en-US" sz="1800" b="1"/>
              <a:t>sample_labels_by_cluster_noNet.txt</a:t>
            </a:r>
            <a:r>
              <a:rPr lang="en-US" sz="1800"/>
              <a:t>” standard clustering results file</a:t>
            </a:r>
            <a:endParaRPr/>
          </a:p>
          <a:p>
            <a:pPr marL="565785" lvl="1" indent="-188594" algn="l" rtl="0">
              <a:lnSpc>
                <a:spcPct val="90000"/>
              </a:lnSpc>
              <a:spcBef>
                <a:spcPts val="413"/>
              </a:spcBef>
              <a:spcAft>
                <a:spcPts val="0"/>
              </a:spcAft>
              <a:buClr>
                <a:schemeClr val="dk1"/>
              </a:buClr>
              <a:buSzPts val="1800"/>
              <a:buChar char="•"/>
            </a:pPr>
            <a:r>
              <a:rPr lang="en-US" sz="1800"/>
              <a:t>Click </a:t>
            </a:r>
            <a:r>
              <a:rPr lang="en-US" sz="1800" b="1"/>
              <a:t>"Done"</a:t>
            </a:r>
            <a:endParaRPr sz="1800"/>
          </a:p>
        </p:txBody>
      </p:sp>
      <p:sp>
        <p:nvSpPr>
          <p:cNvPr id="566" name="Google Shape;566;p34"/>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
        <p:nvSpPr>
          <p:cNvPr id="567" name="Google Shape;567;p34"/>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568" name="Google Shape;568;p34" descr="Screen Shot 2018-06-17 at 5.00.50 PM.png"/>
          <p:cNvPicPr preferRelativeResize="0"/>
          <p:nvPr/>
        </p:nvPicPr>
        <p:blipFill rotWithShape="1">
          <a:blip r:embed="rId3">
            <a:alphaModFix/>
          </a:blip>
          <a:srcRect b="33333"/>
          <a:stretch/>
        </p:blipFill>
        <p:spPr>
          <a:xfrm>
            <a:off x="5172221" y="1752600"/>
            <a:ext cx="4610445" cy="1371600"/>
          </a:xfrm>
          <a:prstGeom prst="rect">
            <a:avLst/>
          </a:prstGeom>
          <a:noFill/>
          <a:ln>
            <a:noFill/>
          </a:ln>
        </p:spPr>
      </p:pic>
      <p:pic>
        <p:nvPicPr>
          <p:cNvPr id="569" name="Google Shape;569;p34" descr="Screen Shot 2018-06-17 at 5.05.47 PM.png"/>
          <p:cNvPicPr preferRelativeResize="0"/>
          <p:nvPr/>
        </p:nvPicPr>
        <p:blipFill rotWithShape="1">
          <a:blip r:embed="rId4">
            <a:alphaModFix/>
          </a:blip>
          <a:srcRect t="6285" b="15148"/>
          <a:stretch/>
        </p:blipFill>
        <p:spPr>
          <a:xfrm>
            <a:off x="5160397" y="3792432"/>
            <a:ext cx="4699000" cy="1905000"/>
          </a:xfrm>
          <a:prstGeom prst="rect">
            <a:avLst/>
          </a:prstGeom>
          <a:noFill/>
          <a:ln>
            <a:noFill/>
          </a:ln>
        </p:spPr>
      </p:pic>
      <p:sp>
        <p:nvSpPr>
          <p:cNvPr id="570" name="Google Shape;570;p34"/>
          <p:cNvSpPr/>
          <p:nvPr/>
        </p:nvSpPr>
        <p:spPr>
          <a:xfrm>
            <a:off x="7300830" y="2559651"/>
            <a:ext cx="2133600" cy="3048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
        <p:nvSpPr>
          <p:cNvPr id="571" name="Google Shape;571;p34"/>
          <p:cNvSpPr/>
          <p:nvPr/>
        </p:nvSpPr>
        <p:spPr>
          <a:xfrm>
            <a:off x="5029200" y="2740629"/>
            <a:ext cx="2133600" cy="3048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
        <p:nvSpPr>
          <p:cNvPr id="572" name="Google Shape;572;p34"/>
          <p:cNvSpPr/>
          <p:nvPr/>
        </p:nvSpPr>
        <p:spPr>
          <a:xfrm>
            <a:off x="5021344" y="4520727"/>
            <a:ext cx="2514600" cy="3048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
        <p:nvSpPr>
          <p:cNvPr id="573" name="Google Shape;573;p34"/>
          <p:cNvSpPr/>
          <p:nvPr/>
        </p:nvSpPr>
        <p:spPr>
          <a:xfrm>
            <a:off x="7319397" y="4780960"/>
            <a:ext cx="2514600" cy="3048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
        <p:nvSpPr>
          <p:cNvPr id="574" name="Google Shape;574;p34"/>
          <p:cNvSpPr/>
          <p:nvPr/>
        </p:nvSpPr>
        <p:spPr>
          <a:xfrm>
            <a:off x="7319397" y="5193593"/>
            <a:ext cx="2514600" cy="3048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pic>
        <p:nvPicPr>
          <p:cNvPr id="575" name="Google Shape;575;p34"/>
          <p:cNvPicPr preferRelativeResize="0"/>
          <p:nvPr/>
        </p:nvPicPr>
        <p:blipFill rotWithShape="1">
          <a:blip r:embed="rId5">
            <a:alphaModFix/>
          </a:blip>
          <a:srcRect/>
          <a:stretch/>
        </p:blipFill>
        <p:spPr>
          <a:xfrm>
            <a:off x="5078833" y="6074288"/>
            <a:ext cx="4755164" cy="1231131"/>
          </a:xfrm>
          <a:prstGeom prst="rect">
            <a:avLst/>
          </a:prstGeom>
          <a:noFill/>
          <a:ln>
            <a:noFill/>
          </a:ln>
        </p:spPr>
      </p:pic>
      <p:sp>
        <p:nvSpPr>
          <p:cNvPr id="576" name="Google Shape;576;p34"/>
          <p:cNvSpPr/>
          <p:nvPr/>
        </p:nvSpPr>
        <p:spPr>
          <a:xfrm>
            <a:off x="5010909" y="6877076"/>
            <a:ext cx="2514600" cy="3048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
        <p:nvSpPr>
          <p:cNvPr id="577" name="Google Shape;577;p34"/>
          <p:cNvSpPr/>
          <p:nvPr/>
        </p:nvSpPr>
        <p:spPr>
          <a:xfrm>
            <a:off x="7450130" y="6500796"/>
            <a:ext cx="2514600" cy="3048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35"/>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2E: Compare in Spreadsheet Visualizer</a:t>
            </a:r>
            <a:endParaRPr/>
          </a:p>
        </p:txBody>
      </p:sp>
      <p:sp>
        <p:nvSpPr>
          <p:cNvPr id="583" name="Google Shape;583;p35"/>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You can use this tool to explore top genes, draw Kaplan Meier curves, etc.</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p:txBody>
      </p:sp>
      <p:sp>
        <p:nvSpPr>
          <p:cNvPr id="584" name="Google Shape;584;p35"/>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
        <p:nvSpPr>
          <p:cNvPr id="585" name="Google Shape;585;p35"/>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586" name="Google Shape;586;p35"/>
          <p:cNvPicPr preferRelativeResize="0"/>
          <p:nvPr/>
        </p:nvPicPr>
        <p:blipFill rotWithShape="1">
          <a:blip r:embed="rId3">
            <a:alphaModFix/>
          </a:blip>
          <a:srcRect/>
          <a:stretch/>
        </p:blipFill>
        <p:spPr>
          <a:xfrm>
            <a:off x="1600200" y="2410116"/>
            <a:ext cx="6324600" cy="512977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36"/>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2E: Compare in Spreadsheet Visualizer</a:t>
            </a:r>
            <a:endParaRPr/>
          </a:p>
        </p:txBody>
      </p:sp>
      <p:sp>
        <p:nvSpPr>
          <p:cNvPr id="592" name="Google Shape;592;p36"/>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Click on the clock sign to perform Kaplan Meier survival analysis using the selected network-guided cancer subtypes</a:t>
            </a:r>
            <a:endParaRPr/>
          </a:p>
        </p:txBody>
      </p:sp>
      <p:sp>
        <p:nvSpPr>
          <p:cNvPr id="593" name="Google Shape;593;p36"/>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
        <p:nvSpPr>
          <p:cNvPr id="594" name="Google Shape;594;p36"/>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595" name="Google Shape;595;p36" descr="Screen Shot 2018-06-16 at 8.57.27 PM.png"/>
          <p:cNvPicPr preferRelativeResize="0"/>
          <p:nvPr/>
        </p:nvPicPr>
        <p:blipFill rotWithShape="1">
          <a:blip r:embed="rId3">
            <a:alphaModFix/>
          </a:blip>
          <a:srcRect t="6886"/>
          <a:stretch/>
        </p:blipFill>
        <p:spPr>
          <a:xfrm>
            <a:off x="6096000" y="3705350"/>
            <a:ext cx="3601847" cy="3736849"/>
          </a:xfrm>
          <a:prstGeom prst="rect">
            <a:avLst/>
          </a:prstGeom>
          <a:noFill/>
          <a:ln>
            <a:noFill/>
          </a:ln>
        </p:spPr>
      </p:pic>
      <p:sp>
        <p:nvSpPr>
          <p:cNvPr id="596" name="Google Shape;596;p36"/>
          <p:cNvSpPr txBox="1"/>
          <p:nvPr/>
        </p:nvSpPr>
        <p:spPr>
          <a:xfrm>
            <a:off x="228600" y="4572000"/>
            <a:ext cx="5181600" cy="2286000"/>
          </a:xfrm>
          <a:prstGeom prst="rect">
            <a:avLst/>
          </a:prstGeom>
          <a:noFill/>
          <a:ln>
            <a:noFill/>
          </a:ln>
        </p:spPr>
        <p:txBody>
          <a:bodyPr spcFirstLastPara="1" wrap="square" lIns="89325" tIns="44650" rIns="89325" bIns="44650" anchor="t" anchorCtr="0">
            <a:noAutofit/>
          </a:bodyPr>
          <a:lstStyle/>
          <a:p>
            <a:pPr marL="335692" marR="0" lvl="0" indent="-335692" algn="l" rtl="0">
              <a:spcBef>
                <a:spcPts val="0"/>
              </a:spcBef>
              <a:spcAft>
                <a:spcPts val="0"/>
              </a:spcAft>
              <a:buClr>
                <a:srgbClr val="757070"/>
              </a:buClr>
              <a:buSzPts val="2200"/>
              <a:buFont typeface="Calibri"/>
              <a:buChar char="•"/>
            </a:pPr>
            <a:r>
              <a:rPr lang="en-US" sz="2200">
                <a:solidFill>
                  <a:srgbClr val="171616"/>
                </a:solidFill>
                <a:latin typeface="Calibri"/>
                <a:ea typeface="Calibri"/>
                <a:cs typeface="Calibri"/>
                <a:sym typeface="Calibri"/>
              </a:rPr>
              <a:t>Use this table to configure Kaplan Meier analysis by selecting the events and time to events</a:t>
            </a:r>
            <a:endParaRPr/>
          </a:p>
        </p:txBody>
      </p:sp>
      <p:pic>
        <p:nvPicPr>
          <p:cNvPr id="597" name="Google Shape;597;p36" descr="Screen Shot 2018-06-17 at 5.06.59 PM.png"/>
          <p:cNvPicPr preferRelativeResize="0"/>
          <p:nvPr/>
        </p:nvPicPr>
        <p:blipFill rotWithShape="1">
          <a:blip r:embed="rId4">
            <a:alphaModFix/>
          </a:blip>
          <a:srcRect t="5993" b="85013"/>
          <a:stretch/>
        </p:blipFill>
        <p:spPr>
          <a:xfrm>
            <a:off x="1460893" y="3007662"/>
            <a:ext cx="7239000" cy="497538"/>
          </a:xfrm>
          <a:prstGeom prst="rect">
            <a:avLst/>
          </a:prstGeom>
          <a:noFill/>
          <a:ln>
            <a:noFill/>
          </a:ln>
        </p:spPr>
      </p:pic>
      <p:sp>
        <p:nvSpPr>
          <p:cNvPr id="598" name="Google Shape;598;p36"/>
          <p:cNvSpPr/>
          <p:nvPr/>
        </p:nvSpPr>
        <p:spPr>
          <a:xfrm>
            <a:off x="7239000" y="3083862"/>
            <a:ext cx="457200" cy="3810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37"/>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2E: Compare in Spreadsheet Visualizer</a:t>
            </a:r>
            <a:endParaRPr/>
          </a:p>
        </p:txBody>
      </p:sp>
      <p:sp>
        <p:nvSpPr>
          <p:cNvPr id="604" name="Google Shape;604;p37"/>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Select the parameters below and press </a:t>
            </a:r>
            <a:r>
              <a:rPr lang="en-US" b="1"/>
              <a:t>Done</a:t>
            </a:r>
            <a:r>
              <a:rPr lang="en-US"/>
              <a:t> to see Kaplan Meier curves of clusters identified using HumanNet network</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p:txBody>
      </p:sp>
      <p:sp>
        <p:nvSpPr>
          <p:cNvPr id="605" name="Google Shape;605;p37"/>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
        <p:nvSpPr>
          <p:cNvPr id="606" name="Google Shape;606;p37"/>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607" name="Google Shape;607;p37" descr="Screen Shot 2018-06-17 at 6.40.08 PM.png"/>
          <p:cNvPicPr preferRelativeResize="0"/>
          <p:nvPr/>
        </p:nvPicPr>
        <p:blipFill rotWithShape="1">
          <a:blip r:embed="rId3">
            <a:alphaModFix/>
          </a:blip>
          <a:srcRect/>
          <a:stretch/>
        </p:blipFill>
        <p:spPr>
          <a:xfrm>
            <a:off x="838200" y="2743200"/>
            <a:ext cx="3063964" cy="3413133"/>
          </a:xfrm>
          <a:prstGeom prst="rect">
            <a:avLst/>
          </a:prstGeom>
          <a:noFill/>
          <a:ln>
            <a:noFill/>
          </a:ln>
        </p:spPr>
      </p:pic>
      <p:pic>
        <p:nvPicPr>
          <p:cNvPr id="608" name="Google Shape;608;p37" descr="Screen Shot 2018-06-17 at 6.40.13 PM.png"/>
          <p:cNvPicPr preferRelativeResize="0"/>
          <p:nvPr/>
        </p:nvPicPr>
        <p:blipFill rotWithShape="1">
          <a:blip r:embed="rId4">
            <a:alphaModFix/>
          </a:blip>
          <a:srcRect/>
          <a:stretch/>
        </p:blipFill>
        <p:spPr>
          <a:xfrm>
            <a:off x="4165297" y="2743200"/>
            <a:ext cx="5348273" cy="343053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38"/>
          <p:cNvSpPr txBox="1">
            <a:spLocks noGrp="1"/>
          </p:cNvSpPr>
          <p:nvPr>
            <p:ph type="title"/>
          </p:nvPr>
        </p:nvSpPr>
        <p:spPr>
          <a:xfrm>
            <a:off x="686276" y="1937704"/>
            <a:ext cx="8675370" cy="32331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2"/>
              </a:buClr>
              <a:buSzPts val="4900"/>
              <a:buFont typeface="Calibri"/>
              <a:buNone/>
            </a:pPr>
            <a:r>
              <a:rPr lang="en-US">
                <a:solidFill>
                  <a:schemeClr val="accent2"/>
                </a:solidFill>
              </a:rPr>
              <a:t>Finding Genes Correlated with Drug Response</a:t>
            </a:r>
            <a:endParaRPr/>
          </a:p>
        </p:txBody>
      </p:sp>
      <p:sp>
        <p:nvSpPr>
          <p:cNvPr id="614" name="Google Shape;614;p38"/>
          <p:cNvSpPr txBox="1">
            <a:spLocks noGrp="1"/>
          </p:cNvSpPr>
          <p:nvPr>
            <p:ph type="body" idx="1"/>
          </p:nvPr>
        </p:nvSpPr>
        <p:spPr>
          <a:xfrm>
            <a:off x="686276" y="5201392"/>
            <a:ext cx="8675370" cy="17002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1900"/>
              <a:buNone/>
            </a:pPr>
            <a:r>
              <a:rPr lang="en-US"/>
              <a:t>In this exercise, we will use cell line gene expression data and cytotoxicity experiments with knowledge-guided methods to find genes that may predict drug response.</a:t>
            </a:r>
            <a:endParaRPr/>
          </a:p>
        </p:txBody>
      </p:sp>
      <p:sp>
        <p:nvSpPr>
          <p:cNvPr id="615" name="Google Shape;615;p38"/>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39"/>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3: Feature (Gene) Prioritization</a:t>
            </a:r>
            <a:endParaRPr/>
          </a:p>
        </p:txBody>
      </p:sp>
      <p:sp>
        <p:nvSpPr>
          <p:cNvPr id="621" name="Google Shape;621;p39"/>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We will use KnowEnG’s gene prioritization pipeline to perform network-guided feature (gene) prioritization</a:t>
            </a:r>
            <a:endParaRPr/>
          </a:p>
          <a:p>
            <a:pPr marL="188595" lvl="0" indent="-188595" algn="l" rtl="0">
              <a:lnSpc>
                <a:spcPct val="90000"/>
              </a:lnSpc>
              <a:spcBef>
                <a:spcPts val="825"/>
              </a:spcBef>
              <a:spcAft>
                <a:spcPts val="0"/>
              </a:spcAft>
              <a:buClr>
                <a:schemeClr val="dk1"/>
              </a:buClr>
              <a:buSzPts val="2300"/>
              <a:buChar char="•"/>
            </a:pPr>
            <a:r>
              <a:rPr lang="en-US"/>
              <a:t>The network-guided gene prioritization implemented in KnowEnG is a method called </a:t>
            </a:r>
            <a:r>
              <a:rPr lang="en-US" b="1"/>
              <a:t>ProGENI</a:t>
            </a:r>
            <a:r>
              <a:rPr lang="en-US"/>
              <a:t>:</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We will use samples from the Cancer Cell Line Encyclopedia (CCLE)</a:t>
            </a:r>
            <a:endParaRPr/>
          </a:p>
        </p:txBody>
      </p:sp>
      <p:sp>
        <p:nvSpPr>
          <p:cNvPr id="622" name="Google Shape;622;p39"/>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
        <p:nvSpPr>
          <p:cNvPr id="623" name="Google Shape;623;p39"/>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624" name="Google Shape;624;p39" descr="Screen Shot 2018-06-19 at 7.56.49 PM.png"/>
          <p:cNvPicPr preferRelativeResize="0"/>
          <p:nvPr/>
        </p:nvPicPr>
        <p:blipFill rotWithShape="1">
          <a:blip r:embed="rId3">
            <a:alphaModFix/>
          </a:blip>
          <a:srcRect/>
          <a:stretch/>
        </p:blipFill>
        <p:spPr>
          <a:xfrm>
            <a:off x="1204473" y="3733800"/>
            <a:ext cx="7787127" cy="1169987"/>
          </a:xfrm>
          <a:prstGeom prst="rect">
            <a:avLst/>
          </a:prstGeom>
          <a:noFill/>
          <a:ln>
            <a:noFill/>
          </a:ln>
        </p:spPr>
      </p:pic>
      <p:pic>
        <p:nvPicPr>
          <p:cNvPr id="625" name="Google Shape;625;p39" descr="Screen Shot 2018-06-19 at 8.19.57 PM.png"/>
          <p:cNvPicPr preferRelativeResize="0"/>
          <p:nvPr/>
        </p:nvPicPr>
        <p:blipFill rotWithShape="1">
          <a:blip r:embed="rId4">
            <a:alphaModFix/>
          </a:blip>
          <a:srcRect/>
          <a:stretch/>
        </p:blipFill>
        <p:spPr>
          <a:xfrm>
            <a:off x="1219200" y="5737135"/>
            <a:ext cx="7772400" cy="1365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Some Notes on the KnowEnG Platform</a:t>
            </a:r>
            <a:endParaRPr/>
          </a:p>
        </p:txBody>
      </p:sp>
      <p:sp>
        <p:nvSpPr>
          <p:cNvPr id="218" name="Google Shape;218;p4"/>
          <p:cNvSpPr txBox="1">
            <a:spLocks noGrp="1"/>
          </p:cNvSpPr>
          <p:nvPr>
            <p:ph type="body" idx="1"/>
          </p:nvPr>
        </p:nvSpPr>
        <p:spPr>
          <a:xfrm>
            <a:off x="608949" y="2073761"/>
            <a:ext cx="8528685" cy="1966421"/>
          </a:xfrm>
          <a:prstGeom prst="rect">
            <a:avLst/>
          </a:prstGeom>
          <a:noFill/>
          <a:ln>
            <a:noFill/>
          </a:ln>
        </p:spPr>
        <p:txBody>
          <a:bodyPr spcFirstLastPara="1" wrap="square" lIns="91425" tIns="45700" rIns="91425" bIns="45700" anchor="t" anchorCtr="0">
            <a:normAutofit lnSpcReduction="10000"/>
          </a:bodyPr>
          <a:lstStyle/>
          <a:p>
            <a:pPr marL="188595" lvl="0" indent="-188595" algn="l" rtl="0">
              <a:lnSpc>
                <a:spcPct val="90000"/>
              </a:lnSpc>
              <a:spcBef>
                <a:spcPts val="0"/>
              </a:spcBef>
              <a:spcAft>
                <a:spcPts val="0"/>
              </a:spcAft>
              <a:buClr>
                <a:schemeClr val="dk1"/>
              </a:buClr>
              <a:buSzPts val="2300"/>
              <a:buChar char="•"/>
            </a:pPr>
            <a:r>
              <a:rPr lang="en-US"/>
              <a:t>The </a:t>
            </a:r>
            <a:r>
              <a:rPr lang="en-US" b="1"/>
              <a:t>home page </a:t>
            </a:r>
            <a:r>
              <a:rPr lang="en-US"/>
              <a:t>has links to many resources</a:t>
            </a:r>
            <a:endParaRPr/>
          </a:p>
          <a:p>
            <a:pPr marL="188595" lvl="0" indent="-188595" algn="l" rtl="0">
              <a:lnSpc>
                <a:spcPct val="90000"/>
              </a:lnSpc>
              <a:spcBef>
                <a:spcPts val="825"/>
              </a:spcBef>
              <a:spcAft>
                <a:spcPts val="0"/>
              </a:spcAft>
              <a:buClr>
                <a:schemeClr val="dk1"/>
              </a:buClr>
              <a:buSzPts val="2300"/>
              <a:buChar char="•"/>
            </a:pPr>
            <a:r>
              <a:rPr lang="en-US"/>
              <a:t>The “</a:t>
            </a:r>
            <a:r>
              <a:rPr lang="en-US" b="1"/>
              <a:t>Support</a:t>
            </a:r>
            <a:r>
              <a:rPr lang="en-US"/>
              <a:t>” tab at the top has even more resources</a:t>
            </a:r>
            <a:endParaRPr/>
          </a:p>
          <a:p>
            <a:pPr marL="188595" lvl="0" indent="-188595" algn="l" rtl="0">
              <a:lnSpc>
                <a:spcPct val="90000"/>
              </a:lnSpc>
              <a:spcBef>
                <a:spcPts val="825"/>
              </a:spcBef>
              <a:spcAft>
                <a:spcPts val="0"/>
              </a:spcAft>
              <a:buClr>
                <a:schemeClr val="dk1"/>
              </a:buClr>
              <a:buSzPts val="2300"/>
              <a:buChar char="•"/>
            </a:pPr>
            <a:r>
              <a:rPr lang="en-US"/>
              <a:t>Scalable platform using AWS cloud, but requires </a:t>
            </a:r>
            <a:r>
              <a:rPr lang="en-US" b="1"/>
              <a:t>some waiting</a:t>
            </a:r>
            <a:endParaRPr/>
          </a:p>
          <a:p>
            <a:pPr marL="188595" lvl="0" indent="-188595" algn="l" rtl="0">
              <a:lnSpc>
                <a:spcPct val="90000"/>
              </a:lnSpc>
              <a:spcBef>
                <a:spcPts val="825"/>
              </a:spcBef>
              <a:spcAft>
                <a:spcPts val="0"/>
              </a:spcAft>
              <a:buClr>
                <a:schemeClr val="dk1"/>
              </a:buClr>
              <a:buSzPts val="2300"/>
              <a:buChar char="•"/>
            </a:pPr>
            <a:r>
              <a:rPr lang="en-US"/>
              <a:t>Right before launch, carefully </a:t>
            </a:r>
            <a:r>
              <a:rPr lang="en-US" b="1"/>
              <a:t>match</a:t>
            </a:r>
            <a:r>
              <a:rPr lang="en-US"/>
              <a:t> Job summaries to slide stills to avoid errors</a:t>
            </a:r>
            <a:endParaRPr/>
          </a:p>
        </p:txBody>
      </p:sp>
      <p:sp>
        <p:nvSpPr>
          <p:cNvPr id="219" name="Google Shape;219;p4"/>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220" name="Google Shape;220;p4"/>
          <p:cNvPicPr preferRelativeResize="0"/>
          <p:nvPr/>
        </p:nvPicPr>
        <p:blipFill rotWithShape="1">
          <a:blip r:embed="rId3">
            <a:alphaModFix/>
          </a:blip>
          <a:srcRect/>
          <a:stretch/>
        </p:blipFill>
        <p:spPr>
          <a:xfrm>
            <a:off x="76200" y="4046207"/>
            <a:ext cx="4495800" cy="3268993"/>
          </a:xfrm>
          <a:prstGeom prst="rect">
            <a:avLst/>
          </a:prstGeom>
          <a:noFill/>
          <a:ln>
            <a:noFill/>
          </a:ln>
        </p:spPr>
      </p:pic>
      <p:pic>
        <p:nvPicPr>
          <p:cNvPr id="221" name="Google Shape;221;p4"/>
          <p:cNvPicPr preferRelativeResize="0"/>
          <p:nvPr/>
        </p:nvPicPr>
        <p:blipFill rotWithShape="1">
          <a:blip r:embed="rId4">
            <a:alphaModFix/>
          </a:blip>
          <a:srcRect/>
          <a:stretch/>
        </p:blipFill>
        <p:spPr>
          <a:xfrm>
            <a:off x="6171549" y="1403747"/>
            <a:ext cx="3862288" cy="868807"/>
          </a:xfrm>
          <a:prstGeom prst="rect">
            <a:avLst/>
          </a:prstGeom>
          <a:noFill/>
          <a:ln>
            <a:noFill/>
          </a:ln>
        </p:spPr>
      </p:pic>
      <p:sp>
        <p:nvSpPr>
          <p:cNvPr id="222" name="Google Shape;222;p4"/>
          <p:cNvSpPr/>
          <p:nvPr/>
        </p:nvSpPr>
        <p:spPr>
          <a:xfrm>
            <a:off x="9110250" y="2067890"/>
            <a:ext cx="915351" cy="204664"/>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3" name="Google Shape;223;p4"/>
          <p:cNvPicPr preferRelativeResize="0"/>
          <p:nvPr/>
        </p:nvPicPr>
        <p:blipFill rotWithShape="1">
          <a:blip r:embed="rId5">
            <a:alphaModFix/>
          </a:blip>
          <a:srcRect/>
          <a:stretch/>
        </p:blipFill>
        <p:spPr>
          <a:xfrm>
            <a:off x="4724400" y="4038600"/>
            <a:ext cx="5257800" cy="285249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40"/>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3: Gene Prioritization</a:t>
            </a:r>
            <a:endParaRPr/>
          </a:p>
        </p:txBody>
      </p:sp>
      <p:sp>
        <p:nvSpPr>
          <p:cNvPr id="631" name="Google Shape;631;p40"/>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300"/>
              <a:buNone/>
            </a:pPr>
            <a:r>
              <a:rPr lang="en-US">
                <a:solidFill>
                  <a:srgbClr val="FF0000"/>
                </a:solidFill>
              </a:rPr>
              <a:t>Outline of ProGENI:</a:t>
            </a:r>
            <a:endParaRPr/>
          </a:p>
        </p:txBody>
      </p:sp>
      <p:sp>
        <p:nvSpPr>
          <p:cNvPr id="632" name="Google Shape;632;p40"/>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
        <p:nvSpPr>
          <p:cNvPr id="633" name="Google Shape;633;p40"/>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634" name="Google Shape;634;p40" descr="Pipeline_ProGENI_a.pdf"/>
          <p:cNvPicPr preferRelativeResize="0"/>
          <p:nvPr/>
        </p:nvPicPr>
        <p:blipFill rotWithShape="1">
          <a:blip r:embed="rId3">
            <a:alphaModFix/>
          </a:blip>
          <a:srcRect/>
          <a:stretch/>
        </p:blipFill>
        <p:spPr>
          <a:xfrm>
            <a:off x="304800" y="2438400"/>
            <a:ext cx="9554240" cy="354930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41"/>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3: Gene Prioritization</a:t>
            </a:r>
            <a:endParaRPr/>
          </a:p>
        </p:txBody>
      </p:sp>
      <p:sp>
        <p:nvSpPr>
          <p:cNvPr id="640" name="Google Shape;640;p41"/>
          <p:cNvSpPr txBox="1">
            <a:spLocks noGrp="1"/>
          </p:cNvSpPr>
          <p:nvPr>
            <p:ph type="body" idx="1"/>
          </p:nvPr>
        </p:nvSpPr>
        <p:spPr>
          <a:xfrm>
            <a:off x="691515" y="2181890"/>
            <a:ext cx="8675370" cy="493151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300"/>
              <a:buNone/>
            </a:pPr>
            <a:r>
              <a:rPr lang="en-US">
                <a:solidFill>
                  <a:srgbClr val="FF0000"/>
                </a:solidFill>
              </a:rPr>
              <a:t>Dataset characteristics:</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p:txBody>
      </p:sp>
      <p:sp>
        <p:nvSpPr>
          <p:cNvPr id="641" name="Google Shape;641;p41"/>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
        <p:nvSpPr>
          <p:cNvPr id="642" name="Google Shape;642;p41"/>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graphicFrame>
        <p:nvGraphicFramePr>
          <p:cNvPr id="643" name="Google Shape;643;p41"/>
          <p:cNvGraphicFramePr/>
          <p:nvPr/>
        </p:nvGraphicFramePr>
        <p:xfrm>
          <a:off x="660092" y="2548954"/>
          <a:ext cx="8675375" cy="4552550"/>
        </p:xfrm>
        <a:graphic>
          <a:graphicData uri="http://schemas.openxmlformats.org/drawingml/2006/table">
            <a:tbl>
              <a:tblPr>
                <a:noFill/>
                <a:tableStyleId>{1CEA5047-2912-4C45-BAB6-006CA06CC37F}</a:tableStyleId>
              </a:tblPr>
              <a:tblGrid>
                <a:gridCol w="4047550">
                  <a:extLst>
                    <a:ext uri="{9D8B030D-6E8A-4147-A177-3AD203B41FA5}">
                      <a16:colId xmlns:a16="http://schemas.microsoft.com/office/drawing/2014/main" val="20000"/>
                    </a:ext>
                  </a:extLst>
                </a:gridCol>
                <a:gridCol w="4627825">
                  <a:extLst>
                    <a:ext uri="{9D8B030D-6E8A-4147-A177-3AD203B41FA5}">
                      <a16:colId xmlns:a16="http://schemas.microsoft.com/office/drawing/2014/main" val="20001"/>
                    </a:ext>
                  </a:extLst>
                </a:gridCol>
              </a:tblGrid>
              <a:tr h="545425">
                <a:tc>
                  <a:txBody>
                    <a:bodyPr/>
                    <a:lstStyle/>
                    <a:p>
                      <a:pPr marL="0" marR="0" lvl="0" indent="0" algn="ctr" rtl="0">
                        <a:spcBef>
                          <a:spcPts val="0"/>
                        </a:spcBef>
                        <a:spcAft>
                          <a:spcPts val="0"/>
                        </a:spcAft>
                        <a:buClr>
                          <a:srgbClr val="161616"/>
                        </a:buClr>
                        <a:buSzPts val="500"/>
                        <a:buFont typeface="Calibri"/>
                        <a:buNone/>
                      </a:pPr>
                      <a:r>
                        <a:rPr lang="en-US" sz="2000" b="1" u="none" strike="noStrike" cap="none">
                          <a:solidFill>
                            <a:srgbClr val="161616"/>
                          </a:solidFill>
                        </a:rPr>
                        <a:t>Name</a:t>
                      </a:r>
                      <a:endParaRPr/>
                    </a:p>
                  </a:txBody>
                  <a:tcPr marL="100600" marR="100600" marT="51825" marB="51825" anchor="ctr">
                    <a:lnR w="9525" cap="flat" cmpd="sng">
                      <a:solidFill>
                        <a:srgbClr val="000000"/>
                      </a:solidFill>
                      <a:prstDash val="solid"/>
                      <a:round/>
                      <a:headEnd type="none" w="sm" len="sm"/>
                      <a:tailEnd type="none" w="sm" len="sm"/>
                    </a:lnR>
                  </a:tcPr>
                </a:tc>
                <a:tc>
                  <a:txBody>
                    <a:bodyPr/>
                    <a:lstStyle/>
                    <a:p>
                      <a:pPr marL="0" marR="0" lvl="0" indent="0" algn="ctr" rtl="0">
                        <a:spcBef>
                          <a:spcPts val="0"/>
                        </a:spcBef>
                        <a:spcAft>
                          <a:spcPts val="0"/>
                        </a:spcAft>
                        <a:buClr>
                          <a:srgbClr val="161616"/>
                        </a:buClr>
                        <a:buSzPts val="500"/>
                        <a:buFont typeface="Calibri"/>
                        <a:buNone/>
                      </a:pPr>
                      <a:r>
                        <a:rPr lang="en-US" sz="2000" b="1" u="none" strike="noStrike" cap="none">
                          <a:solidFill>
                            <a:srgbClr val="161616"/>
                          </a:solidFill>
                        </a:rPr>
                        <a:t>Description</a:t>
                      </a:r>
                      <a:endParaRPr/>
                    </a:p>
                  </a:txBody>
                  <a:tcPr marL="100600" marR="100600" marT="51825" marB="518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0"/>
                  </a:ext>
                </a:extLst>
              </a:tr>
              <a:tr h="1830850">
                <a:tc>
                  <a:txBody>
                    <a:bodyPr/>
                    <a:lstStyle/>
                    <a:p>
                      <a:pPr marL="0" marR="0" lvl="0" indent="0" algn="l" rtl="0">
                        <a:spcBef>
                          <a:spcPts val="0"/>
                        </a:spcBef>
                        <a:spcAft>
                          <a:spcPts val="0"/>
                        </a:spcAft>
                        <a:buClr>
                          <a:srgbClr val="161616"/>
                        </a:buClr>
                        <a:buSzPts val="500"/>
                        <a:buFont typeface="Quattrocento Sans"/>
                        <a:buNone/>
                      </a:pPr>
                      <a:r>
                        <a:rPr lang="en-US" sz="2000" u="none" strike="noStrike" cap="none">
                          <a:solidFill>
                            <a:srgbClr val="161616"/>
                          </a:solidFill>
                          <a:latin typeface="Quattrocento Sans"/>
                          <a:ea typeface="Quattrocento Sans"/>
                          <a:cs typeface="Quattrocento Sans"/>
                          <a:sym typeface="Quattrocento Sans"/>
                        </a:rPr>
                        <a:t>demo_FP.genomic</a:t>
                      </a:r>
                      <a:endParaRPr/>
                    </a:p>
                  </a:txBody>
                  <a:tcPr marL="100600" marR="100600" marT="51825" marB="51825" anchor="ctr">
                    <a:lnR w="9525" cap="flat" cmpd="sng">
                      <a:solidFill>
                        <a:srgbClr val="000000"/>
                      </a:solidFill>
                      <a:prstDash val="solid"/>
                      <a:round/>
                      <a:headEnd type="none" w="sm" len="sm"/>
                      <a:tailEnd type="none" w="sm" len="sm"/>
                    </a:lnR>
                  </a:tcPr>
                </a:tc>
                <a:tc>
                  <a:txBody>
                    <a:bodyPr/>
                    <a:lstStyle/>
                    <a:p>
                      <a:pPr marL="0" marR="0" lvl="0" indent="0" algn="l" rtl="0">
                        <a:spcBef>
                          <a:spcPts val="0"/>
                        </a:spcBef>
                        <a:spcAft>
                          <a:spcPts val="0"/>
                        </a:spcAft>
                        <a:buClr>
                          <a:srgbClr val="161616"/>
                        </a:buClr>
                        <a:buSzPts val="500"/>
                        <a:buFont typeface="Quattrocento Sans"/>
                        <a:buNone/>
                      </a:pPr>
                      <a:r>
                        <a:rPr lang="en-US" sz="2000" u="none" strike="noStrike" cap="none">
                          <a:solidFill>
                            <a:srgbClr val="161616"/>
                          </a:solidFill>
                          <a:latin typeface="Quattrocento Sans"/>
                          <a:ea typeface="Quattrocento Sans"/>
                          <a:cs typeface="Quattrocento Sans"/>
                          <a:sym typeface="Quattrocento Sans"/>
                        </a:rPr>
                        <a:t>A matrix of (gene x samples) containing the expression of ~17k genes in ~500 cell lines. The expression profiles are normalized in advance.</a:t>
                      </a:r>
                      <a:endParaRPr sz="2000" u="none" strike="noStrike" cap="none">
                        <a:solidFill>
                          <a:srgbClr val="161616"/>
                        </a:solidFill>
                        <a:latin typeface="Quattrocento Sans"/>
                        <a:ea typeface="Quattrocento Sans"/>
                        <a:cs typeface="Quattrocento Sans"/>
                        <a:sym typeface="Quattrocento Sans"/>
                      </a:endParaRPr>
                    </a:p>
                  </a:txBody>
                  <a:tcPr marL="100600" marR="100600" marT="51825" marB="518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1"/>
                  </a:ext>
                </a:extLst>
              </a:tr>
              <a:tr h="2176275">
                <a:tc>
                  <a:txBody>
                    <a:bodyPr/>
                    <a:lstStyle/>
                    <a:p>
                      <a:pPr marL="0" marR="0" lvl="0" indent="0" algn="l" rtl="0">
                        <a:spcBef>
                          <a:spcPts val="0"/>
                        </a:spcBef>
                        <a:spcAft>
                          <a:spcPts val="0"/>
                        </a:spcAft>
                        <a:buClr>
                          <a:srgbClr val="161616"/>
                        </a:buClr>
                        <a:buSzPts val="500"/>
                        <a:buFont typeface="Quattrocento Sans"/>
                        <a:buNone/>
                      </a:pPr>
                      <a:r>
                        <a:rPr lang="en-US" sz="2000" u="none" strike="noStrike" cap="none">
                          <a:solidFill>
                            <a:srgbClr val="161616"/>
                          </a:solidFill>
                          <a:latin typeface="Quattrocento Sans"/>
                          <a:ea typeface="Quattrocento Sans"/>
                          <a:cs typeface="Quattrocento Sans"/>
                          <a:sym typeface="Quattrocento Sans"/>
                        </a:rPr>
                        <a:t>demo_FP.phenotypic</a:t>
                      </a:r>
                      <a:endParaRPr/>
                    </a:p>
                  </a:txBody>
                  <a:tcPr marL="100600" marR="100600" marT="51825" marB="51825" anchor="ctr">
                    <a:lnR w="9525" cap="flat" cmpd="sng">
                      <a:solidFill>
                        <a:srgbClr val="000000"/>
                      </a:solidFill>
                      <a:prstDash val="solid"/>
                      <a:round/>
                      <a:headEnd type="none" w="sm" len="sm"/>
                      <a:tailEnd type="none" w="sm" len="sm"/>
                    </a:lnR>
                  </a:tcPr>
                </a:tc>
                <a:tc>
                  <a:txBody>
                    <a:bodyPr/>
                    <a:lstStyle/>
                    <a:p>
                      <a:pPr marL="0" marR="0" lvl="0" indent="0" algn="l" rtl="0">
                        <a:spcBef>
                          <a:spcPts val="0"/>
                        </a:spcBef>
                        <a:spcAft>
                          <a:spcPts val="0"/>
                        </a:spcAft>
                        <a:buClr>
                          <a:srgbClr val="161616"/>
                        </a:buClr>
                        <a:buSzPts val="500"/>
                        <a:buFont typeface="Quattrocento Sans"/>
                        <a:buNone/>
                      </a:pPr>
                      <a:r>
                        <a:rPr lang="en-US" sz="2000" u="none" strike="noStrike" cap="none">
                          <a:solidFill>
                            <a:srgbClr val="161616"/>
                          </a:solidFill>
                          <a:latin typeface="Quattrocento Sans"/>
                          <a:ea typeface="Quattrocento Sans"/>
                          <a:cs typeface="Quattrocento Sans"/>
                          <a:sym typeface="Quattrocento Sans"/>
                        </a:rPr>
                        <a:t>A matrix of (samples x drugs) containing IC50 values for 24 cytotoxic treatments.</a:t>
                      </a:r>
                      <a:endParaRPr sz="2000" u="none" strike="noStrike" cap="none">
                        <a:solidFill>
                          <a:srgbClr val="161616"/>
                        </a:solidFill>
                        <a:latin typeface="Quattrocento Sans"/>
                        <a:ea typeface="Quattrocento Sans"/>
                        <a:cs typeface="Quattrocento Sans"/>
                        <a:sym typeface="Quattrocento Sans"/>
                      </a:endParaRPr>
                    </a:p>
                  </a:txBody>
                  <a:tcPr marL="100600" marR="100600" marT="51825" marB="518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2"/>
                  </a:ext>
                </a:extLst>
              </a:tr>
            </a:tbl>
          </a:graphicData>
        </a:graphic>
      </p:graphicFrame>
      <p:pic>
        <p:nvPicPr>
          <p:cNvPr id="644" name="Google Shape;644;p41"/>
          <p:cNvPicPr preferRelativeResize="0"/>
          <p:nvPr/>
        </p:nvPicPr>
        <p:blipFill rotWithShape="1">
          <a:blip r:embed="rId3">
            <a:alphaModFix/>
          </a:blip>
          <a:srcRect/>
          <a:stretch/>
        </p:blipFill>
        <p:spPr>
          <a:xfrm>
            <a:off x="6705600" y="6298170"/>
            <a:ext cx="1357312" cy="1182300"/>
          </a:xfrm>
          <a:prstGeom prst="rect">
            <a:avLst/>
          </a:prstGeom>
          <a:noFill/>
          <a:ln>
            <a:noFill/>
          </a:ln>
        </p:spPr>
      </p:pic>
      <p:sp>
        <p:nvSpPr>
          <p:cNvPr id="645" name="Google Shape;645;p41"/>
          <p:cNvSpPr txBox="1"/>
          <p:nvPr/>
        </p:nvSpPr>
        <p:spPr>
          <a:xfrm>
            <a:off x="6863715" y="7426560"/>
            <a:ext cx="13716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1E4E79"/>
                </a:solidFill>
                <a:latin typeface="Calibri"/>
                <a:ea typeface="Calibri"/>
                <a:cs typeface="Calibri"/>
                <a:sym typeface="Calibri"/>
              </a:rPr>
              <a:t>Concentration</a:t>
            </a:r>
            <a:endParaRPr/>
          </a:p>
        </p:txBody>
      </p:sp>
      <p:sp>
        <p:nvSpPr>
          <p:cNvPr id="646" name="Google Shape;646;p41"/>
          <p:cNvSpPr txBox="1"/>
          <p:nvPr/>
        </p:nvSpPr>
        <p:spPr>
          <a:xfrm rot="-5400000">
            <a:off x="5911096" y="6571079"/>
            <a:ext cx="13716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1E4E79"/>
                </a:solidFill>
                <a:latin typeface="Calibri"/>
                <a:ea typeface="Calibri"/>
                <a:cs typeface="Calibri"/>
                <a:sym typeface="Calibri"/>
              </a:rPr>
              <a:t>Inhibition</a:t>
            </a:r>
            <a:endParaRPr/>
          </a:p>
        </p:txBody>
      </p:sp>
      <p:sp>
        <p:nvSpPr>
          <p:cNvPr id="647" name="Google Shape;647;p41"/>
          <p:cNvSpPr/>
          <p:nvPr/>
        </p:nvSpPr>
        <p:spPr>
          <a:xfrm rot="5400000" flipH="1">
            <a:off x="7376621" y="7071821"/>
            <a:ext cx="287840" cy="198917"/>
          </a:xfrm>
          <a:prstGeom prst="lef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8" name="Google Shape;648;p41"/>
          <p:cNvSpPr txBox="1"/>
          <p:nvPr/>
        </p:nvSpPr>
        <p:spPr>
          <a:xfrm>
            <a:off x="455277" y="1619285"/>
            <a:ext cx="90279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Lato"/>
                <a:ea typeface="Lato"/>
                <a:cs typeface="Lato"/>
                <a:sym typeface="Lato"/>
              </a:rPr>
              <a:t>Find the files in this slide under </a:t>
            </a:r>
            <a:r>
              <a:rPr lang="en-US" sz="1800" b="1">
                <a:solidFill>
                  <a:srgbClr val="FF0000"/>
                </a:solidFill>
                <a:latin typeface="Calibri"/>
                <a:ea typeface="Calibri"/>
                <a:cs typeface="Calibri"/>
                <a:sym typeface="Calibri"/>
              </a:rPr>
              <a:t>[course_directory]/08_Clustering_and_Prioritization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pic>
        <p:nvPicPr>
          <p:cNvPr id="653" name="Google Shape;653;p42" descr="Screen Shot 2018-06-17 at 6.45.16 PM.png"/>
          <p:cNvPicPr preferRelativeResize="0"/>
          <p:nvPr/>
        </p:nvPicPr>
        <p:blipFill rotWithShape="1">
          <a:blip r:embed="rId3">
            <a:alphaModFix/>
          </a:blip>
          <a:srcRect/>
          <a:stretch/>
        </p:blipFill>
        <p:spPr>
          <a:xfrm>
            <a:off x="4953000" y="2971800"/>
            <a:ext cx="4670331" cy="3733800"/>
          </a:xfrm>
          <a:prstGeom prst="rect">
            <a:avLst/>
          </a:prstGeom>
          <a:noFill/>
          <a:ln>
            <a:noFill/>
          </a:ln>
        </p:spPr>
      </p:pic>
      <p:sp>
        <p:nvSpPr>
          <p:cNvPr id="654" name="Google Shape;654;p42"/>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3A: Gene Prioritization (network-guided)</a:t>
            </a:r>
            <a:endParaRPr/>
          </a:p>
        </p:txBody>
      </p:sp>
      <p:sp>
        <p:nvSpPr>
          <p:cNvPr id="655" name="Google Shape;655;p42"/>
          <p:cNvSpPr txBox="1">
            <a:spLocks noGrp="1"/>
          </p:cNvSpPr>
          <p:nvPr>
            <p:ph type="body" idx="1"/>
          </p:nvPr>
        </p:nvSpPr>
        <p:spPr>
          <a:xfrm>
            <a:off x="691515" y="2069042"/>
            <a:ext cx="3880485" cy="493151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300"/>
              <a:buNone/>
            </a:pPr>
            <a:r>
              <a:rPr lang="en-US">
                <a:solidFill>
                  <a:srgbClr val="FF0000"/>
                </a:solidFill>
              </a:rPr>
              <a:t>Select the pipeline:</a:t>
            </a:r>
            <a:endParaRPr/>
          </a:p>
          <a:p>
            <a:pPr marL="188595" lvl="0" indent="-188595" algn="l" rtl="0">
              <a:lnSpc>
                <a:spcPct val="90000"/>
              </a:lnSpc>
              <a:spcBef>
                <a:spcPts val="825"/>
              </a:spcBef>
              <a:spcAft>
                <a:spcPts val="0"/>
              </a:spcAft>
              <a:buClr>
                <a:schemeClr val="dk1"/>
              </a:buClr>
              <a:buSzPts val="2300"/>
              <a:buChar char="•"/>
            </a:pPr>
            <a:r>
              <a:rPr lang="en-US"/>
              <a:t>Select “</a:t>
            </a:r>
            <a:r>
              <a:rPr lang="en-US" b="1"/>
              <a:t>Analysis Pipelines</a:t>
            </a:r>
            <a:r>
              <a:rPr lang="en-US"/>
              <a:t>” at the top of the page</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Select “</a:t>
            </a:r>
            <a:r>
              <a:rPr lang="en-US" b="1"/>
              <a:t>Feature Prioritization</a:t>
            </a:r>
            <a:r>
              <a:rPr lang="en-US"/>
              <a:t>” and Click on “</a:t>
            </a:r>
            <a:r>
              <a:rPr lang="en-US" b="1"/>
              <a:t>Start Pipeline</a:t>
            </a:r>
            <a:r>
              <a:rPr lang="en-US"/>
              <a:t>”</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p:txBody>
      </p:sp>
      <p:sp>
        <p:nvSpPr>
          <p:cNvPr id="656" name="Google Shape;656;p42"/>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
        <p:nvSpPr>
          <p:cNvPr id="657" name="Google Shape;657;p42"/>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grpSp>
        <p:nvGrpSpPr>
          <p:cNvPr id="658" name="Google Shape;658;p42"/>
          <p:cNvGrpSpPr/>
          <p:nvPr/>
        </p:nvGrpSpPr>
        <p:grpSpPr>
          <a:xfrm>
            <a:off x="4953000" y="1752600"/>
            <a:ext cx="4648200" cy="533400"/>
            <a:chOff x="5257800" y="1333500"/>
            <a:chExt cx="4648200" cy="533400"/>
          </a:xfrm>
        </p:grpSpPr>
        <p:pic>
          <p:nvPicPr>
            <p:cNvPr id="659" name="Google Shape;659;p42" descr="Screen Shot 2018-06-07 at 1.36.59 PM.png"/>
            <p:cNvPicPr preferRelativeResize="0"/>
            <p:nvPr/>
          </p:nvPicPr>
          <p:blipFill rotWithShape="1">
            <a:blip r:embed="rId4">
              <a:alphaModFix/>
            </a:blip>
            <a:srcRect/>
            <a:stretch/>
          </p:blipFill>
          <p:spPr>
            <a:xfrm>
              <a:off x="5257800" y="1447800"/>
              <a:ext cx="4648200" cy="337805"/>
            </a:xfrm>
            <a:prstGeom prst="rect">
              <a:avLst/>
            </a:prstGeom>
            <a:noFill/>
            <a:ln>
              <a:noFill/>
            </a:ln>
          </p:spPr>
        </p:pic>
        <p:sp>
          <p:nvSpPr>
            <p:cNvPr id="660" name="Google Shape;660;p42"/>
            <p:cNvSpPr/>
            <p:nvPr/>
          </p:nvSpPr>
          <p:spPr>
            <a:xfrm>
              <a:off x="7340600" y="1333500"/>
              <a:ext cx="1143000" cy="5334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grpSp>
      <p:sp>
        <p:nvSpPr>
          <p:cNvPr id="661" name="Google Shape;661;p42"/>
          <p:cNvSpPr/>
          <p:nvPr/>
        </p:nvSpPr>
        <p:spPr>
          <a:xfrm>
            <a:off x="5029200" y="4267200"/>
            <a:ext cx="4343400" cy="5334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43"/>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3A: Gene Prioritization (network-guided)</a:t>
            </a:r>
            <a:endParaRPr/>
          </a:p>
        </p:txBody>
      </p:sp>
      <p:sp>
        <p:nvSpPr>
          <p:cNvPr id="667" name="Google Shape;667;p43"/>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300"/>
              <a:buNone/>
            </a:pPr>
            <a:r>
              <a:rPr lang="en-US">
                <a:solidFill>
                  <a:srgbClr val="FF0000"/>
                </a:solidFill>
              </a:rPr>
              <a:t>Configure the pipeline:</a:t>
            </a:r>
            <a:endParaRPr/>
          </a:p>
          <a:p>
            <a:pPr marL="188595" lvl="0" indent="-188595" algn="l" rtl="0">
              <a:lnSpc>
                <a:spcPct val="90000"/>
              </a:lnSpc>
              <a:spcBef>
                <a:spcPts val="825"/>
              </a:spcBef>
              <a:spcAft>
                <a:spcPts val="0"/>
              </a:spcAft>
              <a:buClr>
                <a:schemeClr val="dk1"/>
              </a:buClr>
              <a:buSzPts val="2300"/>
              <a:buChar char="•"/>
            </a:pPr>
            <a:r>
              <a:rPr lang="en-US"/>
              <a:t>For the “</a:t>
            </a:r>
            <a:r>
              <a:rPr lang="en-US" b="1"/>
              <a:t>omics</a:t>
            </a:r>
            <a:r>
              <a:rPr lang="en-US"/>
              <a:t>” file select “</a:t>
            </a:r>
            <a:r>
              <a:rPr lang="en-US" b="1"/>
              <a:t>Use Demo Data</a:t>
            </a:r>
            <a:r>
              <a:rPr lang="en-US"/>
              <a:t>”</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Click “</a:t>
            </a:r>
            <a:r>
              <a:rPr lang="en-US" b="1"/>
              <a:t>Next</a:t>
            </a:r>
            <a:r>
              <a:rPr lang="en-US"/>
              <a:t>” at the bottom right corner</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For the “</a:t>
            </a:r>
            <a:r>
              <a:rPr lang="en-US" b="1"/>
              <a:t>response</a:t>
            </a:r>
            <a:r>
              <a:rPr lang="en-US"/>
              <a:t>” file select “</a:t>
            </a:r>
            <a:r>
              <a:rPr lang="en-US" b="1"/>
              <a:t>Use Demo Data</a:t>
            </a:r>
            <a:r>
              <a:rPr lang="en-US"/>
              <a:t>”</a:t>
            </a:r>
            <a:endParaRPr/>
          </a:p>
          <a:p>
            <a:pPr marL="565785" lvl="1" indent="-62865" algn="l" rtl="0">
              <a:lnSpc>
                <a:spcPct val="90000"/>
              </a:lnSpc>
              <a:spcBef>
                <a:spcPts val="413"/>
              </a:spcBef>
              <a:spcAft>
                <a:spcPts val="0"/>
              </a:spcAft>
              <a:buClr>
                <a:schemeClr val="dk1"/>
              </a:buClr>
              <a:buSzPts val="1980"/>
              <a:buNone/>
            </a:pPr>
            <a:endParaRPr/>
          </a:p>
          <a:p>
            <a:pPr marL="565785" lvl="1" indent="-62865" algn="l" rtl="0">
              <a:lnSpc>
                <a:spcPct val="90000"/>
              </a:lnSpc>
              <a:spcBef>
                <a:spcPts val="413"/>
              </a:spcBef>
              <a:spcAft>
                <a:spcPts val="0"/>
              </a:spcAft>
              <a:buClr>
                <a:schemeClr val="dk1"/>
              </a:buClr>
              <a:buSzPts val="1980"/>
              <a:buNone/>
            </a:pPr>
            <a:endParaRPr/>
          </a:p>
          <a:p>
            <a:pPr marL="565785" lvl="1" indent="-62865" algn="l" rtl="0">
              <a:lnSpc>
                <a:spcPct val="90000"/>
              </a:lnSpc>
              <a:spcBef>
                <a:spcPts val="413"/>
              </a:spcBef>
              <a:spcAft>
                <a:spcPts val="0"/>
              </a:spcAft>
              <a:buClr>
                <a:schemeClr val="dk1"/>
              </a:buClr>
              <a:buSzPts val="1980"/>
              <a:buNone/>
            </a:pPr>
            <a:endParaRPr/>
          </a:p>
          <a:p>
            <a:pPr marL="188595" lvl="0" indent="-188595" algn="l" rtl="0">
              <a:lnSpc>
                <a:spcPct val="90000"/>
              </a:lnSpc>
              <a:spcBef>
                <a:spcPts val="825"/>
              </a:spcBef>
              <a:spcAft>
                <a:spcPts val="0"/>
              </a:spcAft>
              <a:buClr>
                <a:schemeClr val="dk1"/>
              </a:buClr>
              <a:buSzPts val="2300"/>
              <a:buChar char="•"/>
            </a:pPr>
            <a:r>
              <a:rPr lang="en-US"/>
              <a:t>Click “</a:t>
            </a:r>
            <a:r>
              <a:rPr lang="en-US" b="1"/>
              <a:t>Next</a:t>
            </a:r>
            <a:r>
              <a:rPr lang="en-US"/>
              <a:t>” at the bottom right corner</a:t>
            </a:r>
            <a:endParaRPr/>
          </a:p>
          <a:p>
            <a:pPr marL="188595" lvl="0" indent="-41910" algn="l" rtl="0">
              <a:lnSpc>
                <a:spcPct val="90000"/>
              </a:lnSpc>
              <a:spcBef>
                <a:spcPts val="825"/>
              </a:spcBef>
              <a:spcAft>
                <a:spcPts val="0"/>
              </a:spcAft>
              <a:buClr>
                <a:schemeClr val="dk1"/>
              </a:buClr>
              <a:buSzPts val="2310"/>
              <a:buNone/>
            </a:pPr>
            <a:endParaRPr/>
          </a:p>
        </p:txBody>
      </p:sp>
      <p:sp>
        <p:nvSpPr>
          <p:cNvPr id="668" name="Google Shape;668;p43"/>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
        <p:nvSpPr>
          <p:cNvPr id="669" name="Google Shape;669;p43"/>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670" name="Google Shape;670;p43" descr="Screen Shot 2018-06-17 at 10.58.44 AM.png"/>
          <p:cNvPicPr preferRelativeResize="0"/>
          <p:nvPr/>
        </p:nvPicPr>
        <p:blipFill rotWithShape="1">
          <a:blip r:embed="rId3">
            <a:alphaModFix/>
          </a:blip>
          <a:srcRect/>
          <a:stretch/>
        </p:blipFill>
        <p:spPr>
          <a:xfrm>
            <a:off x="6705600" y="3886200"/>
            <a:ext cx="1069521" cy="457200"/>
          </a:xfrm>
          <a:prstGeom prst="rect">
            <a:avLst/>
          </a:prstGeom>
          <a:noFill/>
          <a:ln>
            <a:noFill/>
          </a:ln>
        </p:spPr>
      </p:pic>
      <p:grpSp>
        <p:nvGrpSpPr>
          <p:cNvPr id="671" name="Google Shape;671;p43"/>
          <p:cNvGrpSpPr/>
          <p:nvPr/>
        </p:nvGrpSpPr>
        <p:grpSpPr>
          <a:xfrm>
            <a:off x="2146300" y="3048000"/>
            <a:ext cx="7162800" cy="469900"/>
            <a:chOff x="2603500" y="2057400"/>
            <a:chExt cx="7162800" cy="469900"/>
          </a:xfrm>
        </p:grpSpPr>
        <p:pic>
          <p:nvPicPr>
            <p:cNvPr id="672" name="Google Shape;672;p43" descr="Screen Shot 2018-06-17 at 6.58.42 PM.png"/>
            <p:cNvPicPr preferRelativeResize="0"/>
            <p:nvPr/>
          </p:nvPicPr>
          <p:blipFill rotWithShape="1">
            <a:blip r:embed="rId4">
              <a:alphaModFix/>
            </a:blip>
            <a:srcRect l="2253" t="16278"/>
            <a:stretch/>
          </p:blipFill>
          <p:spPr>
            <a:xfrm>
              <a:off x="2603500" y="2070100"/>
              <a:ext cx="7162800" cy="457200"/>
            </a:xfrm>
            <a:prstGeom prst="rect">
              <a:avLst/>
            </a:prstGeom>
            <a:noFill/>
            <a:ln>
              <a:noFill/>
            </a:ln>
          </p:spPr>
        </p:pic>
        <p:sp>
          <p:nvSpPr>
            <p:cNvPr id="673" name="Google Shape;673;p43"/>
            <p:cNvSpPr/>
            <p:nvPr/>
          </p:nvSpPr>
          <p:spPr>
            <a:xfrm>
              <a:off x="6629400" y="2057400"/>
              <a:ext cx="1447800" cy="4572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grpSp>
      <p:grpSp>
        <p:nvGrpSpPr>
          <p:cNvPr id="674" name="Google Shape;674;p43"/>
          <p:cNvGrpSpPr/>
          <p:nvPr/>
        </p:nvGrpSpPr>
        <p:grpSpPr>
          <a:xfrm>
            <a:off x="2133600" y="5638800"/>
            <a:ext cx="7200900" cy="457200"/>
            <a:chOff x="2209800" y="4673600"/>
            <a:chExt cx="7200900" cy="457200"/>
          </a:xfrm>
        </p:grpSpPr>
        <p:pic>
          <p:nvPicPr>
            <p:cNvPr id="675" name="Google Shape;675;p43" descr="Screen Shot 2018-06-17 at 7.00.07 PM.png"/>
            <p:cNvPicPr preferRelativeResize="0"/>
            <p:nvPr/>
          </p:nvPicPr>
          <p:blipFill rotWithShape="1">
            <a:blip r:embed="rId5">
              <a:alphaModFix/>
            </a:blip>
            <a:srcRect l="2071" t="41302" b="-2172"/>
            <a:stretch/>
          </p:blipFill>
          <p:spPr>
            <a:xfrm>
              <a:off x="2209800" y="4737100"/>
              <a:ext cx="7200900" cy="355600"/>
            </a:xfrm>
            <a:prstGeom prst="rect">
              <a:avLst/>
            </a:prstGeom>
            <a:noFill/>
            <a:ln>
              <a:noFill/>
            </a:ln>
          </p:spPr>
        </p:pic>
        <p:sp>
          <p:nvSpPr>
            <p:cNvPr id="676" name="Google Shape;676;p43"/>
            <p:cNvSpPr/>
            <p:nvPr/>
          </p:nvSpPr>
          <p:spPr>
            <a:xfrm>
              <a:off x="6223000" y="4673600"/>
              <a:ext cx="1447800" cy="4572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grpSp>
      <p:pic>
        <p:nvPicPr>
          <p:cNvPr id="677" name="Google Shape;677;p43" descr="Screen Shot 2018-06-17 at 10.58.44 AM.png"/>
          <p:cNvPicPr preferRelativeResize="0"/>
          <p:nvPr/>
        </p:nvPicPr>
        <p:blipFill rotWithShape="1">
          <a:blip r:embed="rId3">
            <a:alphaModFix/>
          </a:blip>
          <a:srcRect/>
          <a:stretch/>
        </p:blipFill>
        <p:spPr>
          <a:xfrm>
            <a:off x="6705600" y="6781800"/>
            <a:ext cx="1069521" cy="4572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44"/>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3A: Gene Prioritization (network-guided)</a:t>
            </a:r>
            <a:endParaRPr/>
          </a:p>
        </p:txBody>
      </p:sp>
      <p:sp>
        <p:nvSpPr>
          <p:cNvPr id="683" name="Google Shape;683;p44"/>
          <p:cNvSpPr txBox="1">
            <a:spLocks noGrp="1"/>
          </p:cNvSpPr>
          <p:nvPr>
            <p:ph type="body" idx="1"/>
          </p:nvPr>
        </p:nvSpPr>
        <p:spPr>
          <a:xfrm>
            <a:off x="691515" y="2069042"/>
            <a:ext cx="4794885" cy="5402570"/>
          </a:xfrm>
          <a:prstGeom prst="rect">
            <a:avLst/>
          </a:prstGeom>
          <a:noFill/>
          <a:ln>
            <a:solidFill>
              <a:schemeClr val="tx1"/>
            </a:solidFill>
          </a:ln>
        </p:spPr>
        <p:txBody>
          <a:bodyPr spcFirstLastPara="1" wrap="square" lIns="91425" tIns="45700" rIns="91425" bIns="45700" anchor="t" anchorCtr="0">
            <a:normAutofit fontScale="92500" lnSpcReduction="20000"/>
          </a:bodyPr>
          <a:lstStyle/>
          <a:p>
            <a:pPr marL="188595" indent="-188595">
              <a:spcBef>
                <a:spcPts val="0"/>
              </a:spcBef>
              <a:buSzPct val="99567"/>
            </a:pPr>
            <a:r>
              <a:rPr lang="en-US" sz="2300"/>
              <a:t>Select “</a:t>
            </a:r>
            <a:r>
              <a:rPr lang="en-US" sz="2300" b="1"/>
              <a:t>Yes</a:t>
            </a:r>
            <a:r>
              <a:rPr lang="en-US" sz="2300"/>
              <a:t>” in response to using the knowledge network: </a:t>
            </a:r>
            <a:endParaRPr lang="en-US"/>
          </a:p>
          <a:p>
            <a:pPr marL="565785" lvl="1" indent="-188595" algn="l" rtl="0">
              <a:lnSpc>
                <a:spcPct val="90000"/>
              </a:lnSpc>
              <a:spcBef>
                <a:spcPts val="413"/>
              </a:spcBef>
              <a:spcAft>
                <a:spcPts val="0"/>
              </a:spcAft>
              <a:buClr>
                <a:schemeClr val="accent2"/>
              </a:buClr>
              <a:buSzPct val="95959"/>
              <a:buChar char="•"/>
            </a:pPr>
            <a:r>
              <a:rPr lang="en-US" sz="1950" i="1">
                <a:solidFill>
                  <a:schemeClr val="accent2"/>
                </a:solidFill>
              </a:rPr>
              <a:t>This allows us to perform network-guided prioritization (</a:t>
            </a:r>
            <a:r>
              <a:rPr lang="en-US" sz="1950" b="1" i="1" err="1">
                <a:solidFill>
                  <a:schemeClr val="accent2"/>
                </a:solidFill>
              </a:rPr>
              <a:t>ProGENI</a:t>
            </a:r>
            <a:r>
              <a:rPr lang="en-US" sz="1950" i="1">
                <a:solidFill>
                  <a:schemeClr val="accent2"/>
                </a:solidFill>
              </a:rPr>
              <a:t>)</a:t>
            </a:r>
            <a:endParaRPr sz="1950">
              <a:solidFill>
                <a:schemeClr val="accent2"/>
              </a:solidFill>
            </a:endParaRPr>
          </a:p>
          <a:p>
            <a:pPr marL="188595" lvl="0" indent="-52959" algn="l" rtl="0">
              <a:lnSpc>
                <a:spcPct val="90000"/>
              </a:lnSpc>
              <a:spcBef>
                <a:spcPts val="825"/>
              </a:spcBef>
              <a:spcAft>
                <a:spcPts val="0"/>
              </a:spcAft>
              <a:buClr>
                <a:schemeClr val="dk1"/>
              </a:buClr>
              <a:buSzPct val="100000"/>
              <a:buNone/>
            </a:pPr>
            <a:endParaRPr/>
          </a:p>
          <a:p>
            <a:pPr marL="188595" lvl="0" indent="-188595" algn="l" rtl="0">
              <a:lnSpc>
                <a:spcPct val="90000"/>
              </a:lnSpc>
              <a:spcBef>
                <a:spcPts val="825"/>
              </a:spcBef>
              <a:spcAft>
                <a:spcPts val="0"/>
              </a:spcAft>
              <a:buClr>
                <a:schemeClr val="dk1"/>
              </a:buClr>
              <a:buSzPct val="99567"/>
              <a:buChar char="•"/>
            </a:pPr>
            <a:r>
              <a:rPr lang="en-US" sz="2300"/>
              <a:t>Keep the species as “</a:t>
            </a:r>
            <a:r>
              <a:rPr lang="en-US" sz="2300" b="1"/>
              <a:t>Human</a:t>
            </a:r>
            <a:r>
              <a:rPr lang="en-US" sz="2300"/>
              <a:t>”</a:t>
            </a:r>
            <a:endParaRPr sz="2300"/>
          </a:p>
          <a:p>
            <a:pPr marL="188595" lvl="0" indent="-52959" algn="l" rtl="0">
              <a:lnSpc>
                <a:spcPct val="90000"/>
              </a:lnSpc>
              <a:spcBef>
                <a:spcPts val="825"/>
              </a:spcBef>
              <a:spcAft>
                <a:spcPts val="0"/>
              </a:spcAft>
              <a:buClr>
                <a:schemeClr val="dk1"/>
              </a:buClr>
              <a:buSzPct val="100000"/>
              <a:buNone/>
            </a:pPr>
            <a:endParaRPr/>
          </a:p>
          <a:p>
            <a:pPr marL="188595" lvl="0" indent="-188595" algn="l" rtl="0">
              <a:lnSpc>
                <a:spcPct val="90000"/>
              </a:lnSpc>
              <a:spcBef>
                <a:spcPts val="825"/>
              </a:spcBef>
              <a:spcAft>
                <a:spcPts val="0"/>
              </a:spcAft>
              <a:buClr>
                <a:schemeClr val="dk1"/>
              </a:buClr>
              <a:buSzPct val="99567"/>
              <a:buChar char="•"/>
            </a:pPr>
            <a:r>
              <a:rPr lang="en-US" sz="2300"/>
              <a:t>Select “</a:t>
            </a:r>
            <a:r>
              <a:rPr lang="en-US" sz="2300" b="1"/>
              <a:t>STRING Experimental PPI</a:t>
            </a:r>
            <a:r>
              <a:rPr lang="en-US" sz="2300"/>
              <a:t>” as the network</a:t>
            </a:r>
            <a:endParaRPr sz="2300"/>
          </a:p>
          <a:p>
            <a:pPr marL="565785" lvl="1" indent="-188595" algn="l" rtl="0">
              <a:lnSpc>
                <a:spcPct val="90000"/>
              </a:lnSpc>
              <a:spcBef>
                <a:spcPts val="413"/>
              </a:spcBef>
              <a:spcAft>
                <a:spcPts val="0"/>
              </a:spcAft>
              <a:buClr>
                <a:schemeClr val="accent2"/>
              </a:buClr>
              <a:buSzPct val="95959"/>
              <a:buChar char="•"/>
            </a:pPr>
            <a:r>
              <a:rPr lang="en-US" sz="1950" i="1">
                <a:solidFill>
                  <a:schemeClr val="accent2"/>
                </a:solidFill>
              </a:rPr>
              <a:t>This network connects genes by the physical protein-protein interactions between their corresponding proteins</a:t>
            </a:r>
            <a:endParaRPr sz="1950">
              <a:solidFill>
                <a:schemeClr val="accent2"/>
              </a:solidFill>
            </a:endParaRPr>
          </a:p>
          <a:p>
            <a:pPr marL="188595" lvl="0" indent="-52959" algn="l" rtl="0">
              <a:lnSpc>
                <a:spcPct val="90000"/>
              </a:lnSpc>
              <a:spcBef>
                <a:spcPts val="825"/>
              </a:spcBef>
              <a:spcAft>
                <a:spcPts val="0"/>
              </a:spcAft>
              <a:buClr>
                <a:schemeClr val="dk1"/>
              </a:buClr>
              <a:buSzPct val="100000"/>
              <a:buNone/>
            </a:pPr>
            <a:endParaRPr/>
          </a:p>
          <a:p>
            <a:pPr marL="188595" lvl="0" indent="-188595" algn="l" rtl="0">
              <a:lnSpc>
                <a:spcPct val="90000"/>
              </a:lnSpc>
              <a:spcBef>
                <a:spcPts val="825"/>
              </a:spcBef>
              <a:spcAft>
                <a:spcPts val="0"/>
              </a:spcAft>
              <a:buClr>
                <a:schemeClr val="dk1"/>
              </a:buClr>
              <a:buSzPct val="99567"/>
              <a:buChar char="•"/>
            </a:pPr>
            <a:r>
              <a:rPr lang="en-US" sz="2300"/>
              <a:t>Keep network smoothing at </a:t>
            </a:r>
            <a:r>
              <a:rPr lang="en-US" sz="2300" b="1"/>
              <a:t>50</a:t>
            </a:r>
            <a:r>
              <a:rPr lang="en-US" sz="2300"/>
              <a:t>%:</a:t>
            </a:r>
            <a:endParaRPr sz="2300"/>
          </a:p>
          <a:p>
            <a:pPr marL="565785" lvl="1" indent="-188595">
              <a:buClr>
                <a:schemeClr val="accent2"/>
              </a:buClr>
              <a:buSzPct val="95959"/>
            </a:pPr>
            <a:r>
              <a:rPr lang="en-US" sz="1950" i="1">
                <a:solidFill>
                  <a:schemeClr val="accent2"/>
                </a:solidFill>
              </a:rPr>
              <a:t>This controls how much importance is put on network connections instead of the correlation with drug response</a:t>
            </a:r>
            <a:endParaRPr lang="en-US" sz="1950" b="1">
              <a:solidFill>
                <a:schemeClr val="accent2"/>
              </a:solidFill>
            </a:endParaRPr>
          </a:p>
          <a:p>
            <a:pPr marL="342900"/>
            <a:endParaRPr lang="en-US" sz="2300">
              <a:solidFill>
                <a:srgbClr val="000000"/>
              </a:solidFill>
            </a:endParaRPr>
          </a:p>
          <a:p>
            <a:pPr marL="228600" indent="-228600"/>
            <a:r>
              <a:rPr lang="en-US" sz="2300">
                <a:solidFill>
                  <a:srgbClr val="000000"/>
                </a:solidFill>
              </a:rPr>
              <a:t>Click “</a:t>
            </a:r>
            <a:r>
              <a:rPr lang="en-US" sz="2300" b="1">
                <a:solidFill>
                  <a:srgbClr val="000000"/>
                </a:solidFill>
              </a:rPr>
              <a:t>Next</a:t>
            </a:r>
            <a:r>
              <a:rPr lang="en-US" sz="2300">
                <a:solidFill>
                  <a:srgbClr val="000000"/>
                </a:solidFill>
              </a:rPr>
              <a:t>”</a:t>
            </a:r>
            <a:endParaRPr lang="en-US" sz="2300"/>
          </a:p>
          <a:p>
            <a:pPr marL="0" indent="0">
              <a:buClr>
                <a:schemeClr val="accent2"/>
              </a:buClr>
              <a:buSzPct val="95959"/>
              <a:buNone/>
            </a:pPr>
            <a:endParaRPr lang="en-US" sz="2300" b="1">
              <a:solidFill>
                <a:srgbClr val="000000"/>
              </a:solidFill>
            </a:endParaRPr>
          </a:p>
        </p:txBody>
      </p:sp>
      <p:sp>
        <p:nvSpPr>
          <p:cNvPr id="684" name="Google Shape;684;p44"/>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
        <p:nvSpPr>
          <p:cNvPr id="685" name="Google Shape;685;p44"/>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grpSp>
        <p:nvGrpSpPr>
          <p:cNvPr id="686" name="Google Shape;686;p44"/>
          <p:cNvGrpSpPr/>
          <p:nvPr/>
        </p:nvGrpSpPr>
        <p:grpSpPr>
          <a:xfrm>
            <a:off x="5638800" y="1524000"/>
            <a:ext cx="4035859" cy="1371600"/>
            <a:chOff x="5638800" y="1524000"/>
            <a:chExt cx="4035859" cy="1371600"/>
          </a:xfrm>
        </p:grpSpPr>
        <p:pic>
          <p:nvPicPr>
            <p:cNvPr id="687" name="Google Shape;687;p44" descr="Screen Shot 2018-06-17 at 11.04.41 AM.png"/>
            <p:cNvPicPr preferRelativeResize="0"/>
            <p:nvPr/>
          </p:nvPicPr>
          <p:blipFill rotWithShape="1">
            <a:blip r:embed="rId3">
              <a:alphaModFix/>
            </a:blip>
            <a:srcRect/>
            <a:stretch/>
          </p:blipFill>
          <p:spPr>
            <a:xfrm>
              <a:off x="5638800" y="1524000"/>
              <a:ext cx="4035859" cy="1371600"/>
            </a:xfrm>
            <a:prstGeom prst="rect">
              <a:avLst/>
            </a:prstGeom>
            <a:noFill/>
            <a:ln>
              <a:noFill/>
            </a:ln>
          </p:spPr>
        </p:pic>
        <p:sp>
          <p:nvSpPr>
            <p:cNvPr id="688" name="Google Shape;688;p44"/>
            <p:cNvSpPr/>
            <p:nvPr/>
          </p:nvSpPr>
          <p:spPr>
            <a:xfrm>
              <a:off x="5767372" y="2057400"/>
              <a:ext cx="914400" cy="422831"/>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grpSp>
      <p:pic>
        <p:nvPicPr>
          <p:cNvPr id="689" name="Google Shape;689;p44" descr="Screen Shot 2018-06-17 at 12.51.08 PM.png"/>
          <p:cNvPicPr preferRelativeResize="0"/>
          <p:nvPr/>
        </p:nvPicPr>
        <p:blipFill rotWithShape="1">
          <a:blip r:embed="rId4">
            <a:alphaModFix/>
          </a:blip>
          <a:srcRect/>
          <a:stretch/>
        </p:blipFill>
        <p:spPr>
          <a:xfrm>
            <a:off x="5943600" y="3200400"/>
            <a:ext cx="3566158" cy="914400"/>
          </a:xfrm>
          <a:prstGeom prst="rect">
            <a:avLst/>
          </a:prstGeom>
          <a:noFill/>
          <a:ln>
            <a:noFill/>
          </a:ln>
        </p:spPr>
      </p:pic>
      <p:pic>
        <p:nvPicPr>
          <p:cNvPr id="690" name="Google Shape;690;p44" descr="Screen Shot 2018-06-17 at 12.51.25 PM.png"/>
          <p:cNvPicPr preferRelativeResize="0"/>
          <p:nvPr/>
        </p:nvPicPr>
        <p:blipFill rotWithShape="1">
          <a:blip r:embed="rId5">
            <a:alphaModFix/>
          </a:blip>
          <a:srcRect/>
          <a:stretch/>
        </p:blipFill>
        <p:spPr>
          <a:xfrm>
            <a:off x="5943600" y="5943600"/>
            <a:ext cx="3657600" cy="1006997"/>
          </a:xfrm>
          <a:prstGeom prst="rect">
            <a:avLst/>
          </a:prstGeom>
          <a:noFill/>
          <a:ln>
            <a:noFill/>
          </a:ln>
        </p:spPr>
      </p:pic>
      <p:pic>
        <p:nvPicPr>
          <p:cNvPr id="691" name="Google Shape;691;p44" descr="Screen Shot 2018-06-17 at 7.05.16 PM.png"/>
          <p:cNvPicPr preferRelativeResize="0"/>
          <p:nvPr/>
        </p:nvPicPr>
        <p:blipFill rotWithShape="1">
          <a:blip r:embed="rId6">
            <a:alphaModFix/>
          </a:blip>
          <a:srcRect/>
          <a:stretch/>
        </p:blipFill>
        <p:spPr>
          <a:xfrm>
            <a:off x="5943600" y="4495800"/>
            <a:ext cx="3581400" cy="101492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45"/>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3A: Gene Prioritization (network-guided)</a:t>
            </a:r>
            <a:endParaRPr/>
          </a:p>
        </p:txBody>
      </p:sp>
      <p:sp>
        <p:nvSpPr>
          <p:cNvPr id="697" name="Google Shape;697;p45"/>
          <p:cNvSpPr txBox="1">
            <a:spLocks noGrp="1"/>
          </p:cNvSpPr>
          <p:nvPr>
            <p:ph type="body" idx="1"/>
          </p:nvPr>
        </p:nvSpPr>
        <p:spPr>
          <a:xfrm>
            <a:off x="691515" y="2069042"/>
            <a:ext cx="4413885"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Keep the default parameters on this page</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Choose “</a:t>
            </a:r>
            <a:r>
              <a:rPr lang="en-US" b="1"/>
              <a:t>No</a:t>
            </a:r>
            <a:r>
              <a:rPr lang="en-US"/>
              <a:t>” for bootstrapping</a:t>
            </a:r>
            <a:endParaRPr/>
          </a:p>
          <a:p>
            <a:pPr marL="188595" lvl="0" indent="-41910" algn="l" rtl="0">
              <a:lnSpc>
                <a:spcPct val="90000"/>
              </a:lnSpc>
              <a:spcBef>
                <a:spcPts val="825"/>
              </a:spcBef>
              <a:spcAft>
                <a:spcPts val="0"/>
              </a:spcAft>
              <a:buClr>
                <a:schemeClr val="dk1"/>
              </a:buClr>
              <a:buSzPts val="2310"/>
              <a:buNone/>
            </a:pPr>
            <a:endParaRPr/>
          </a:p>
        </p:txBody>
      </p:sp>
      <p:sp>
        <p:nvSpPr>
          <p:cNvPr id="698" name="Google Shape;698;p45"/>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
        <p:nvSpPr>
          <p:cNvPr id="699" name="Google Shape;699;p45"/>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grpSp>
        <p:nvGrpSpPr>
          <p:cNvPr id="700" name="Google Shape;700;p45"/>
          <p:cNvGrpSpPr/>
          <p:nvPr/>
        </p:nvGrpSpPr>
        <p:grpSpPr>
          <a:xfrm>
            <a:off x="2514600" y="2200488"/>
            <a:ext cx="7107059" cy="4203700"/>
            <a:chOff x="1447800" y="2133600"/>
            <a:chExt cx="7107059" cy="4203700"/>
          </a:xfrm>
        </p:grpSpPr>
        <p:pic>
          <p:nvPicPr>
            <p:cNvPr id="701" name="Google Shape;701;p45" descr="Screen Shot 2018-06-20 at 9.13.59 AM.png"/>
            <p:cNvPicPr preferRelativeResize="0"/>
            <p:nvPr/>
          </p:nvPicPr>
          <p:blipFill rotWithShape="1">
            <a:blip r:embed="rId3">
              <a:alphaModFix/>
            </a:blip>
            <a:srcRect l="3480"/>
            <a:stretch/>
          </p:blipFill>
          <p:spPr>
            <a:xfrm>
              <a:off x="4191000" y="2133600"/>
              <a:ext cx="4363859" cy="4203700"/>
            </a:xfrm>
            <a:prstGeom prst="rect">
              <a:avLst/>
            </a:prstGeom>
            <a:noFill/>
            <a:ln>
              <a:noFill/>
            </a:ln>
          </p:spPr>
        </p:pic>
        <p:cxnSp>
          <p:nvCxnSpPr>
            <p:cNvPr id="702" name="Google Shape;702;p45"/>
            <p:cNvCxnSpPr>
              <a:stCxn id="703" idx="3"/>
            </p:cNvCxnSpPr>
            <p:nvPr/>
          </p:nvCxnSpPr>
          <p:spPr>
            <a:xfrm>
              <a:off x="3505200" y="2895600"/>
              <a:ext cx="1066800" cy="0"/>
            </a:xfrm>
            <a:prstGeom prst="straightConnector1">
              <a:avLst/>
            </a:prstGeom>
            <a:solidFill>
              <a:srgbClr val="00B8FF"/>
            </a:solidFill>
            <a:ln w="25400" cap="flat" cmpd="sng">
              <a:solidFill>
                <a:srgbClr val="FF0000"/>
              </a:solidFill>
              <a:prstDash val="solid"/>
              <a:round/>
              <a:headEnd type="none" w="sm" len="sm"/>
              <a:tailEnd type="stealth" w="med" len="med"/>
            </a:ln>
          </p:spPr>
        </p:cxnSp>
        <p:sp>
          <p:nvSpPr>
            <p:cNvPr id="703" name="Google Shape;703;p45"/>
            <p:cNvSpPr txBox="1"/>
            <p:nvPr/>
          </p:nvSpPr>
          <p:spPr>
            <a:xfrm>
              <a:off x="1447800" y="2590800"/>
              <a:ext cx="20574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FF0000"/>
                  </a:solidFill>
                  <a:latin typeface="Quattrocento Sans"/>
                  <a:ea typeface="Quattrocento Sans"/>
                  <a:cs typeface="Quattrocento Sans"/>
                  <a:sym typeface="Quattrocento Sans"/>
                </a:rPr>
                <a:t>Used for continuous-valued response</a:t>
              </a:r>
              <a:endParaRPr/>
            </a:p>
          </p:txBody>
        </p:sp>
        <p:sp>
          <p:nvSpPr>
            <p:cNvPr id="704" name="Google Shape;704;p45"/>
            <p:cNvSpPr txBox="1"/>
            <p:nvPr/>
          </p:nvSpPr>
          <p:spPr>
            <a:xfrm>
              <a:off x="1600200" y="4572000"/>
              <a:ext cx="20574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FF0000"/>
                  </a:solidFill>
                  <a:latin typeface="Quattrocento Sans"/>
                  <a:ea typeface="Quattrocento Sans"/>
                  <a:cs typeface="Quattrocento Sans"/>
                  <a:sym typeface="Quattrocento Sans"/>
                </a:rPr>
                <a:t>Size of RCG set</a:t>
              </a:r>
              <a:endParaRPr/>
            </a:p>
          </p:txBody>
        </p:sp>
        <p:cxnSp>
          <p:nvCxnSpPr>
            <p:cNvPr id="705" name="Google Shape;705;p45"/>
            <p:cNvCxnSpPr/>
            <p:nvPr/>
          </p:nvCxnSpPr>
          <p:spPr>
            <a:xfrm>
              <a:off x="3429000" y="4876800"/>
              <a:ext cx="1066800" cy="0"/>
            </a:xfrm>
            <a:prstGeom prst="straightConnector1">
              <a:avLst/>
            </a:prstGeom>
            <a:solidFill>
              <a:srgbClr val="00B8FF"/>
            </a:solidFill>
            <a:ln w="25400" cap="flat" cmpd="sng">
              <a:solidFill>
                <a:srgbClr val="FF0000"/>
              </a:solidFill>
              <a:prstDash val="solid"/>
              <a:round/>
              <a:headEnd type="none" w="sm" len="sm"/>
              <a:tailEnd type="stealth" w="med" len="med"/>
            </a:ln>
          </p:spPr>
        </p:cxnSp>
      </p:grpSp>
      <p:pic>
        <p:nvPicPr>
          <p:cNvPr id="706" name="Google Shape;706;p45" descr="Screen Shot 2018-06-20 at 9.18.51 AM.png"/>
          <p:cNvPicPr preferRelativeResize="0"/>
          <p:nvPr/>
        </p:nvPicPr>
        <p:blipFill rotWithShape="1">
          <a:blip r:embed="rId4">
            <a:alphaModFix/>
          </a:blip>
          <a:srcRect/>
          <a:stretch/>
        </p:blipFill>
        <p:spPr>
          <a:xfrm>
            <a:off x="932075" y="6035464"/>
            <a:ext cx="3771900" cy="11684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46"/>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3A: Gene Prioritization (network-guided)</a:t>
            </a:r>
            <a:endParaRPr/>
          </a:p>
        </p:txBody>
      </p:sp>
      <p:sp>
        <p:nvSpPr>
          <p:cNvPr id="712" name="Google Shape;712;p46"/>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Review the summary of the job and change its name if you like</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b="1"/>
              <a:t>Submit</a:t>
            </a:r>
            <a:r>
              <a:rPr lang="en-US"/>
              <a:t> the job</a:t>
            </a:r>
            <a:endParaRPr/>
          </a:p>
        </p:txBody>
      </p:sp>
      <p:sp>
        <p:nvSpPr>
          <p:cNvPr id="713" name="Google Shape;713;p46"/>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
        <p:nvSpPr>
          <p:cNvPr id="714" name="Google Shape;714;p46"/>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715" name="Google Shape;715;p46"/>
          <p:cNvPicPr preferRelativeResize="0"/>
          <p:nvPr/>
        </p:nvPicPr>
        <p:blipFill rotWithShape="1">
          <a:blip r:embed="rId3">
            <a:alphaModFix/>
          </a:blip>
          <a:srcRect/>
          <a:stretch/>
        </p:blipFill>
        <p:spPr>
          <a:xfrm>
            <a:off x="990600" y="2590800"/>
            <a:ext cx="8537447" cy="342948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47"/>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3A: Gene Prioritization (network-guided)</a:t>
            </a:r>
            <a:endParaRPr/>
          </a:p>
        </p:txBody>
      </p:sp>
      <p:sp>
        <p:nvSpPr>
          <p:cNvPr id="721" name="Google Shape;721;p47"/>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fontScale="92500" lnSpcReduction="20000"/>
          </a:bodyPr>
          <a:lstStyle/>
          <a:p>
            <a:pPr marL="188595" lvl="0" indent="-188626" algn="l" rtl="0">
              <a:lnSpc>
                <a:spcPct val="90000"/>
              </a:lnSpc>
              <a:spcBef>
                <a:spcPts val="0"/>
              </a:spcBef>
              <a:spcAft>
                <a:spcPts val="0"/>
              </a:spcAft>
              <a:buClr>
                <a:schemeClr val="dk1"/>
              </a:buClr>
              <a:buSzPct val="99567"/>
              <a:buChar char="•"/>
            </a:pPr>
            <a:r>
              <a:rPr lang="en-US" b="1"/>
              <a:t>Note</a:t>
            </a:r>
            <a:r>
              <a:rPr lang="en-US"/>
              <a:t>: If you ever want to view your data or results outside of the KnowEnG system, just go to the Data page, click on the file or run, and select “download” on the far right panel. </a:t>
            </a: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188626" algn="l" rtl="0">
              <a:lnSpc>
                <a:spcPct val="90000"/>
              </a:lnSpc>
              <a:spcBef>
                <a:spcPts val="825"/>
              </a:spcBef>
              <a:spcAft>
                <a:spcPts val="0"/>
              </a:spcAft>
              <a:buClr>
                <a:schemeClr val="dk1"/>
              </a:buClr>
              <a:buSzPct val="99567"/>
              <a:buChar char="•"/>
            </a:pPr>
            <a:r>
              <a:rPr lang="en-US" b="1"/>
              <a:t>Reminder</a:t>
            </a:r>
            <a:r>
              <a:rPr lang="en-US"/>
              <a:t>: The option to view results will not be available if </a:t>
            </a:r>
            <a:endParaRPr/>
          </a:p>
          <a:p>
            <a:pPr marL="565785" lvl="1" indent="-188626" algn="l" rtl="0">
              <a:lnSpc>
                <a:spcPct val="90000"/>
              </a:lnSpc>
              <a:spcBef>
                <a:spcPts val="413"/>
              </a:spcBef>
              <a:spcAft>
                <a:spcPts val="0"/>
              </a:spcAft>
              <a:buClr>
                <a:schemeClr val="dk1"/>
              </a:buClr>
              <a:buSzPct val="95959"/>
              <a:buChar char="•"/>
            </a:pPr>
            <a:r>
              <a:rPr lang="en-US"/>
              <a:t>The job is still running:</a:t>
            </a:r>
            <a:endParaRPr/>
          </a:p>
          <a:p>
            <a:pPr marL="565785" lvl="1" indent="-188626" algn="l" rtl="0">
              <a:lnSpc>
                <a:spcPct val="90000"/>
              </a:lnSpc>
              <a:spcBef>
                <a:spcPts val="413"/>
              </a:spcBef>
              <a:spcAft>
                <a:spcPts val="0"/>
              </a:spcAft>
              <a:buClr>
                <a:schemeClr val="dk1"/>
              </a:buClr>
              <a:buSzPct val="95959"/>
              <a:buChar char="•"/>
            </a:pPr>
            <a:r>
              <a:rPr lang="en-US"/>
              <a:t>There was an error:</a:t>
            </a:r>
            <a:endParaRPr/>
          </a:p>
          <a:p>
            <a:pPr marL="942975" lvl="2" indent="-188594" algn="l" rtl="0">
              <a:lnSpc>
                <a:spcPct val="90000"/>
              </a:lnSpc>
              <a:spcBef>
                <a:spcPts val="413"/>
              </a:spcBef>
              <a:spcAft>
                <a:spcPts val="0"/>
              </a:spcAft>
              <a:buClr>
                <a:schemeClr val="dk1"/>
              </a:buClr>
              <a:buSzPct val="96969"/>
              <a:buChar char="•"/>
            </a:pPr>
            <a:r>
              <a:rPr lang="en-US"/>
              <a:t>If there’s an error, repeat the launch steps and check your job summary matches exactly</a:t>
            </a:r>
            <a:endParaRPr/>
          </a:p>
          <a:p>
            <a:pPr marL="188595" lvl="0" indent="-188626" algn="l" rtl="0">
              <a:lnSpc>
                <a:spcPct val="90000"/>
              </a:lnSpc>
              <a:spcBef>
                <a:spcPts val="825"/>
              </a:spcBef>
              <a:spcAft>
                <a:spcPts val="0"/>
              </a:spcAft>
              <a:buClr>
                <a:schemeClr val="accent2"/>
              </a:buClr>
              <a:buSzPct val="100000"/>
              <a:buChar char="•"/>
            </a:pPr>
            <a:r>
              <a:rPr lang="en-US" sz="2300" i="1">
                <a:solidFill>
                  <a:schemeClr val="accent2"/>
                </a:solidFill>
              </a:rPr>
              <a:t>This job takes about five minutes, so you are welcome to skip ahead and start Step 4 on slide 55 and come back later to finish Step 3</a:t>
            </a:r>
            <a:endParaRPr sz="2300" i="1">
              <a:solidFill>
                <a:schemeClr val="accent2"/>
              </a:solidFill>
            </a:endParaRPr>
          </a:p>
          <a:p>
            <a:pPr marL="0" lvl="0" indent="0" algn="l" rtl="0">
              <a:lnSpc>
                <a:spcPct val="90000"/>
              </a:lnSpc>
              <a:spcBef>
                <a:spcPts val="825"/>
              </a:spcBef>
              <a:spcAft>
                <a:spcPts val="0"/>
              </a:spcAft>
              <a:buClr>
                <a:schemeClr val="dk1"/>
              </a:buClr>
              <a:buSzPct val="100000"/>
              <a:buNone/>
            </a:pPr>
            <a:endParaRPr/>
          </a:p>
        </p:txBody>
      </p:sp>
      <p:sp>
        <p:nvSpPr>
          <p:cNvPr id="722" name="Google Shape;722;p47"/>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
        <p:nvSpPr>
          <p:cNvPr id="723" name="Google Shape;723;p47"/>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724" name="Google Shape;724;p47"/>
          <p:cNvPicPr preferRelativeResize="0"/>
          <p:nvPr/>
        </p:nvPicPr>
        <p:blipFill rotWithShape="1">
          <a:blip r:embed="rId3">
            <a:alphaModFix/>
          </a:blip>
          <a:srcRect/>
          <a:stretch/>
        </p:blipFill>
        <p:spPr>
          <a:xfrm>
            <a:off x="1183481" y="2921762"/>
            <a:ext cx="7691437" cy="2011607"/>
          </a:xfrm>
          <a:prstGeom prst="rect">
            <a:avLst/>
          </a:prstGeom>
          <a:noFill/>
          <a:ln>
            <a:noFill/>
          </a:ln>
        </p:spPr>
      </p:pic>
      <p:sp>
        <p:nvSpPr>
          <p:cNvPr id="725" name="Google Shape;725;p47"/>
          <p:cNvSpPr/>
          <p:nvPr/>
        </p:nvSpPr>
        <p:spPr>
          <a:xfrm>
            <a:off x="7239001" y="4114800"/>
            <a:ext cx="457199" cy="4572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pic>
        <p:nvPicPr>
          <p:cNvPr id="726" name="Google Shape;726;p47"/>
          <p:cNvPicPr preferRelativeResize="0"/>
          <p:nvPr/>
        </p:nvPicPr>
        <p:blipFill rotWithShape="1">
          <a:blip r:embed="rId4">
            <a:alphaModFix/>
          </a:blip>
          <a:srcRect/>
          <a:stretch/>
        </p:blipFill>
        <p:spPr>
          <a:xfrm>
            <a:off x="3505200" y="5410200"/>
            <a:ext cx="219075" cy="219075"/>
          </a:xfrm>
          <a:prstGeom prst="rect">
            <a:avLst/>
          </a:prstGeom>
          <a:noFill/>
          <a:ln>
            <a:noFill/>
          </a:ln>
        </p:spPr>
      </p:pic>
      <p:pic>
        <p:nvPicPr>
          <p:cNvPr id="727" name="Google Shape;727;p47"/>
          <p:cNvPicPr preferRelativeResize="0"/>
          <p:nvPr/>
        </p:nvPicPr>
        <p:blipFill rotWithShape="1">
          <a:blip r:embed="rId5">
            <a:alphaModFix/>
          </a:blip>
          <a:srcRect/>
          <a:stretch/>
        </p:blipFill>
        <p:spPr>
          <a:xfrm>
            <a:off x="3364839" y="5686953"/>
            <a:ext cx="200025" cy="1905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48"/>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3A: Gene Prioritization (network-guided)</a:t>
            </a:r>
            <a:endParaRPr/>
          </a:p>
        </p:txBody>
      </p:sp>
      <p:sp>
        <p:nvSpPr>
          <p:cNvPr id="733" name="Google Shape;733;p48"/>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Go to the </a:t>
            </a:r>
            <a:r>
              <a:rPr lang="en-US" b="1"/>
              <a:t>Data</a:t>
            </a:r>
            <a:r>
              <a:rPr lang="en-US"/>
              <a:t> page</a:t>
            </a:r>
            <a:endParaRPr/>
          </a:p>
          <a:p>
            <a:pPr marL="188595" lvl="0" indent="-188595" algn="l" rtl="0">
              <a:lnSpc>
                <a:spcPct val="90000"/>
              </a:lnSpc>
              <a:spcBef>
                <a:spcPts val="825"/>
              </a:spcBef>
              <a:spcAft>
                <a:spcPts val="0"/>
              </a:spcAft>
              <a:buClr>
                <a:schemeClr val="dk1"/>
              </a:buClr>
              <a:buSzPts val="2300"/>
              <a:buChar char="•"/>
            </a:pPr>
            <a:r>
              <a:rPr lang="en-US"/>
              <a:t>Select “</a:t>
            </a:r>
            <a:r>
              <a:rPr lang="en-US" b="1"/>
              <a:t>View Results</a:t>
            </a:r>
            <a:r>
              <a:rPr lang="en-US"/>
              <a:t>” when the job is done</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p:txBody>
      </p:sp>
      <p:sp>
        <p:nvSpPr>
          <p:cNvPr id="734" name="Google Shape;734;p48"/>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sp>
        <p:nvSpPr>
          <p:cNvPr id="735" name="Google Shape;735;p48"/>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736" name="Google Shape;736;p48" descr="Screen Shot 2018-06-20 at 9.25.01 AM.png"/>
          <p:cNvPicPr preferRelativeResize="0"/>
          <p:nvPr/>
        </p:nvPicPr>
        <p:blipFill rotWithShape="1">
          <a:blip r:embed="rId3">
            <a:alphaModFix/>
          </a:blip>
          <a:srcRect/>
          <a:stretch/>
        </p:blipFill>
        <p:spPr>
          <a:xfrm>
            <a:off x="1828800" y="2984257"/>
            <a:ext cx="5397500" cy="4158422"/>
          </a:xfrm>
          <a:prstGeom prst="rect">
            <a:avLst/>
          </a:prstGeom>
          <a:noFill/>
          <a:ln>
            <a:noFill/>
          </a:ln>
        </p:spPr>
      </p:pic>
      <p:sp>
        <p:nvSpPr>
          <p:cNvPr id="737" name="Google Shape;737;p48"/>
          <p:cNvSpPr txBox="1"/>
          <p:nvPr/>
        </p:nvSpPr>
        <p:spPr>
          <a:xfrm>
            <a:off x="7315200" y="4876800"/>
            <a:ext cx="21336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FF0000"/>
                </a:solidFill>
                <a:latin typeface="Quattrocento Sans"/>
                <a:ea typeface="Quattrocento Sans"/>
                <a:cs typeface="Quattrocento Sans"/>
                <a:sym typeface="Quattrocento Sans"/>
              </a:rPr>
              <a:t>Heatmap shows the top gene rows identified for each drug column</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49"/>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fontScale="92500" lnSpcReduction="20000"/>
          </a:bodyPr>
          <a:lstStyle/>
          <a:p>
            <a:pPr marL="188595" lvl="0" indent="-188626" algn="l" rtl="0">
              <a:lnSpc>
                <a:spcPct val="90000"/>
              </a:lnSpc>
              <a:spcBef>
                <a:spcPts val="0"/>
              </a:spcBef>
              <a:spcAft>
                <a:spcPts val="0"/>
              </a:spcAft>
              <a:buClr>
                <a:schemeClr val="dk1"/>
              </a:buClr>
              <a:buSzPct val="99567"/>
              <a:buChar char="•"/>
            </a:pPr>
            <a:r>
              <a:rPr lang="en-US"/>
              <a:t>You can “right-click” on a </a:t>
            </a:r>
            <a:r>
              <a:rPr lang="en-US" b="1"/>
              <a:t>drug column name </a:t>
            </a:r>
            <a:r>
              <a:rPr lang="en-US"/>
              <a:t>to sort rows and see its top genes</a:t>
            </a: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188626" algn="l" rtl="0">
              <a:lnSpc>
                <a:spcPct val="90000"/>
              </a:lnSpc>
              <a:spcBef>
                <a:spcPts val="825"/>
              </a:spcBef>
              <a:spcAft>
                <a:spcPts val="0"/>
              </a:spcAft>
              <a:buClr>
                <a:schemeClr val="dk1"/>
              </a:buClr>
              <a:buSzPct val="99567"/>
              <a:buChar char="•"/>
            </a:pPr>
            <a:r>
              <a:rPr lang="en-US"/>
              <a:t>You can also sort columns by a gene to see drugs for which the gene was among the top list</a:t>
            </a:r>
            <a:endParaRPr/>
          </a:p>
          <a:p>
            <a:pPr marL="188595" lvl="0" indent="-188626" algn="l" rtl="0">
              <a:lnSpc>
                <a:spcPct val="90000"/>
              </a:lnSpc>
              <a:spcBef>
                <a:spcPts val="825"/>
              </a:spcBef>
              <a:spcAft>
                <a:spcPts val="0"/>
              </a:spcAft>
              <a:buClr>
                <a:schemeClr val="accent2"/>
              </a:buClr>
              <a:buSzPct val="99567"/>
              <a:buChar char="•"/>
            </a:pPr>
            <a:r>
              <a:rPr lang="en-US" i="1">
                <a:solidFill>
                  <a:schemeClr val="accent2"/>
                </a:solidFill>
              </a:rPr>
              <a:t>Panobinostat (HDAC inhibitor) prevents chromatin formation which is tied to the transforming growth factor beta signaling pathway (TGFβ2 is top result). </a:t>
            </a:r>
            <a:endParaRPr/>
          </a:p>
        </p:txBody>
      </p:sp>
      <p:pic>
        <p:nvPicPr>
          <p:cNvPr id="743" name="Google Shape;743;p49"/>
          <p:cNvPicPr preferRelativeResize="0"/>
          <p:nvPr/>
        </p:nvPicPr>
        <p:blipFill rotWithShape="1">
          <a:blip r:embed="rId3">
            <a:alphaModFix/>
          </a:blip>
          <a:srcRect b="17014"/>
          <a:stretch/>
        </p:blipFill>
        <p:spPr>
          <a:xfrm>
            <a:off x="2444115" y="2430185"/>
            <a:ext cx="5791200" cy="3056215"/>
          </a:xfrm>
          <a:prstGeom prst="rect">
            <a:avLst/>
          </a:prstGeom>
          <a:noFill/>
          <a:ln>
            <a:noFill/>
          </a:ln>
        </p:spPr>
      </p:pic>
      <p:sp>
        <p:nvSpPr>
          <p:cNvPr id="744" name="Google Shape;744;p49"/>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3A: Gene Prioritization (network-guided)</a:t>
            </a:r>
            <a:endParaRPr/>
          </a:p>
        </p:txBody>
      </p:sp>
      <p:sp>
        <p:nvSpPr>
          <p:cNvPr id="745" name="Google Shape;745;p49"/>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
        <p:nvSpPr>
          <p:cNvPr id="746" name="Google Shape;746;p49"/>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sp>
        <p:nvSpPr>
          <p:cNvPr id="747" name="Google Shape;747;p49"/>
          <p:cNvSpPr/>
          <p:nvPr/>
        </p:nvSpPr>
        <p:spPr>
          <a:xfrm>
            <a:off x="5638800" y="3793904"/>
            <a:ext cx="1219200" cy="5334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5"/>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0A: Start the VM</a:t>
            </a:r>
            <a:endParaRPr/>
          </a:p>
        </p:txBody>
      </p:sp>
      <p:sp>
        <p:nvSpPr>
          <p:cNvPr id="229" name="Google Shape;229;p5"/>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sz="2300"/>
              <a:t>Follow instructions for starting VM. (This is the Remote Desktop software.)</a:t>
            </a:r>
            <a:endParaRPr sz="2300"/>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sz="2300"/>
              <a:t>The instructions are different for UIUC and Mayo participants.</a:t>
            </a:r>
            <a:endParaRPr sz="2300"/>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750"/>
              </a:spcBef>
              <a:spcAft>
                <a:spcPts val="0"/>
              </a:spcAft>
              <a:buClr>
                <a:schemeClr val="dk1"/>
              </a:buClr>
              <a:buSzPts val="2300"/>
              <a:buChar char="•"/>
            </a:pPr>
            <a:r>
              <a:rPr lang="en-US" sz="2300"/>
              <a:t>Find the instructions for this on the course website under Lab Set-up:</a:t>
            </a:r>
            <a:endParaRPr/>
          </a:p>
          <a:p>
            <a:pPr marL="0" indent="0">
              <a:spcBef>
                <a:spcPts val="750"/>
              </a:spcBef>
              <a:buSzPts val="2300"/>
              <a:buNone/>
            </a:pPr>
            <a:r>
              <a:rPr lang="en-US" sz="2300"/>
              <a:t>  </a:t>
            </a:r>
            <a:r>
              <a:rPr lang="en-US" sz="2300">
                <a:hlinkClick r:id="rId3"/>
              </a:rPr>
              <a:t>https://publish.illinois.edu/compgenomicscourse/2023-schedule/</a:t>
            </a:r>
            <a:endParaRPr lang="en-US" sz="2300" u="sng">
              <a:solidFill>
                <a:srgbClr val="0563C1"/>
              </a:solidFill>
            </a:endParaRPr>
          </a:p>
        </p:txBody>
      </p:sp>
      <p:sp>
        <p:nvSpPr>
          <p:cNvPr id="230" name="Google Shape;230;p5"/>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50"/>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3B: Gene Prioritization (network-guided)</a:t>
            </a:r>
            <a:endParaRPr/>
          </a:p>
        </p:txBody>
      </p:sp>
      <p:sp>
        <p:nvSpPr>
          <p:cNvPr id="753" name="Google Shape;753;p50"/>
          <p:cNvSpPr txBox="1">
            <a:spLocks noGrp="1"/>
          </p:cNvSpPr>
          <p:nvPr>
            <p:ph type="body" idx="1"/>
          </p:nvPr>
        </p:nvSpPr>
        <p:spPr>
          <a:xfrm>
            <a:off x="691515" y="2069042"/>
            <a:ext cx="4109085"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Let’s see the enrichment of the top genes in different Gene Ontology (GO) terms</a:t>
            </a:r>
            <a:endParaRPr/>
          </a:p>
          <a:p>
            <a:pPr marL="188595" lvl="0" indent="-188595" algn="l" rtl="0">
              <a:lnSpc>
                <a:spcPct val="90000"/>
              </a:lnSpc>
              <a:spcBef>
                <a:spcPts val="825"/>
              </a:spcBef>
              <a:spcAft>
                <a:spcPts val="0"/>
              </a:spcAft>
              <a:buClr>
                <a:schemeClr val="dk1"/>
              </a:buClr>
              <a:buSzPts val="2300"/>
              <a:buChar char="•"/>
            </a:pPr>
            <a:r>
              <a:rPr lang="en-US"/>
              <a:t>Go to “</a:t>
            </a:r>
            <a:r>
              <a:rPr lang="en-US" b="1"/>
              <a:t>Analysis Pipelines</a:t>
            </a:r>
            <a:r>
              <a:rPr lang="en-US"/>
              <a:t>” page</a:t>
            </a:r>
            <a:endParaRPr/>
          </a:p>
          <a:p>
            <a:pPr marL="188595" lvl="0" indent="-188595" algn="l" rtl="0">
              <a:lnSpc>
                <a:spcPct val="90000"/>
              </a:lnSpc>
              <a:spcBef>
                <a:spcPts val="825"/>
              </a:spcBef>
              <a:spcAft>
                <a:spcPts val="0"/>
              </a:spcAft>
              <a:buClr>
                <a:schemeClr val="dk1"/>
              </a:buClr>
              <a:buSzPts val="2300"/>
              <a:buChar char="•"/>
            </a:pPr>
            <a:r>
              <a:rPr lang="en-US"/>
              <a:t>Select “</a:t>
            </a:r>
            <a:r>
              <a:rPr lang="en-US" b="1"/>
              <a:t>Gene Set Characterization</a:t>
            </a:r>
            <a:r>
              <a:rPr lang="en-US"/>
              <a:t>” pipeline</a:t>
            </a:r>
            <a:endParaRPr/>
          </a:p>
          <a:p>
            <a:pPr marL="188595" lvl="0" indent="-41910" algn="l" rtl="0">
              <a:lnSpc>
                <a:spcPct val="90000"/>
              </a:lnSpc>
              <a:spcBef>
                <a:spcPts val="825"/>
              </a:spcBef>
              <a:spcAft>
                <a:spcPts val="0"/>
              </a:spcAft>
              <a:buClr>
                <a:schemeClr val="dk1"/>
              </a:buClr>
              <a:buSzPts val="2310"/>
              <a:buNone/>
            </a:pPr>
            <a:endParaRPr/>
          </a:p>
        </p:txBody>
      </p:sp>
      <p:sp>
        <p:nvSpPr>
          <p:cNvPr id="754" name="Google Shape;754;p50"/>
          <p:cNvSpPr txBox="1">
            <a:spLocks noGrp="1"/>
          </p:cNvSpPr>
          <p:nvPr>
            <p:ph type="sldNum" idx="12"/>
          </p:nvPr>
        </p:nvSpPr>
        <p:spPr>
          <a:xfrm>
            <a:off x="7414260"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
        <p:nvSpPr>
          <p:cNvPr id="755" name="Google Shape;755;p50"/>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756" name="Google Shape;756;p50" descr="Screen Shot 2018-06-20 at 9.41.39 AM.png"/>
          <p:cNvPicPr preferRelativeResize="0"/>
          <p:nvPr/>
        </p:nvPicPr>
        <p:blipFill rotWithShape="1">
          <a:blip r:embed="rId3">
            <a:alphaModFix/>
          </a:blip>
          <a:srcRect/>
          <a:stretch/>
        </p:blipFill>
        <p:spPr>
          <a:xfrm>
            <a:off x="4953000" y="1955800"/>
            <a:ext cx="4953000" cy="4521200"/>
          </a:xfrm>
          <a:prstGeom prst="rect">
            <a:avLst/>
          </a:prstGeom>
          <a:noFill/>
          <a:ln>
            <a:noFill/>
          </a:ln>
        </p:spPr>
      </p:pic>
      <p:sp>
        <p:nvSpPr>
          <p:cNvPr id="757" name="Google Shape;757;p50"/>
          <p:cNvSpPr/>
          <p:nvPr/>
        </p:nvSpPr>
        <p:spPr>
          <a:xfrm>
            <a:off x="4800600" y="1879600"/>
            <a:ext cx="2362200" cy="5334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
        <p:nvSpPr>
          <p:cNvPr id="758" name="Google Shape;758;p50"/>
          <p:cNvSpPr/>
          <p:nvPr/>
        </p:nvSpPr>
        <p:spPr>
          <a:xfrm>
            <a:off x="4724400" y="4495800"/>
            <a:ext cx="5410200" cy="6858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51"/>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3B: Gene Prioritization (network-guided)</a:t>
            </a:r>
            <a:endParaRPr/>
          </a:p>
        </p:txBody>
      </p:sp>
      <p:sp>
        <p:nvSpPr>
          <p:cNvPr id="764" name="Google Shape;764;p51"/>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Select the green triangle by the gene prioritization job you ran</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Select “</a:t>
            </a:r>
            <a:r>
              <a:rPr lang="en-US" b="1"/>
              <a:t>top_features_per_phenotype_matrix</a:t>
            </a:r>
            <a:r>
              <a:rPr lang="en-US"/>
              <a:t>” which contains the ProGENI top gene lists for each of the 24 drugs </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Press </a:t>
            </a:r>
            <a:r>
              <a:rPr lang="en-US" b="1"/>
              <a:t>Next</a:t>
            </a:r>
            <a:endParaRPr/>
          </a:p>
          <a:p>
            <a:pPr marL="188595" lvl="0" indent="-41910" algn="l" rtl="0">
              <a:lnSpc>
                <a:spcPct val="90000"/>
              </a:lnSpc>
              <a:spcBef>
                <a:spcPts val="825"/>
              </a:spcBef>
              <a:spcAft>
                <a:spcPts val="0"/>
              </a:spcAft>
              <a:buClr>
                <a:schemeClr val="dk1"/>
              </a:buClr>
              <a:buSzPts val="2310"/>
              <a:buNone/>
            </a:pPr>
            <a:endParaRPr/>
          </a:p>
        </p:txBody>
      </p:sp>
      <p:sp>
        <p:nvSpPr>
          <p:cNvPr id="765" name="Google Shape;765;p51"/>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sp>
        <p:nvSpPr>
          <p:cNvPr id="766" name="Google Shape;766;p51"/>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767" name="Google Shape;767;p51" descr="Screen Shot 2018-06-20 at 9.43.40 AM.png"/>
          <p:cNvPicPr preferRelativeResize="0"/>
          <p:nvPr/>
        </p:nvPicPr>
        <p:blipFill rotWithShape="1">
          <a:blip r:embed="rId3">
            <a:alphaModFix/>
          </a:blip>
          <a:srcRect l="12923" r="10862"/>
          <a:stretch/>
        </p:blipFill>
        <p:spPr>
          <a:xfrm>
            <a:off x="2026307" y="2717800"/>
            <a:ext cx="6107460" cy="863600"/>
          </a:xfrm>
          <a:prstGeom prst="rect">
            <a:avLst/>
          </a:prstGeom>
          <a:noFill/>
          <a:ln>
            <a:noFill/>
          </a:ln>
        </p:spPr>
      </p:pic>
      <p:sp>
        <p:nvSpPr>
          <p:cNvPr id="768" name="Google Shape;768;p51"/>
          <p:cNvSpPr/>
          <p:nvPr/>
        </p:nvSpPr>
        <p:spPr>
          <a:xfrm>
            <a:off x="1981200" y="2946400"/>
            <a:ext cx="457200" cy="4572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pic>
        <p:nvPicPr>
          <p:cNvPr id="769" name="Google Shape;769;p51" descr="Screen Shot 2018-06-20 at 9.47.35 AM.png"/>
          <p:cNvPicPr preferRelativeResize="0"/>
          <p:nvPr/>
        </p:nvPicPr>
        <p:blipFill rotWithShape="1">
          <a:blip r:embed="rId4">
            <a:alphaModFix/>
          </a:blip>
          <a:srcRect l="5609" r="9621"/>
          <a:stretch/>
        </p:blipFill>
        <p:spPr>
          <a:xfrm>
            <a:off x="2057400" y="5029200"/>
            <a:ext cx="6663980" cy="838200"/>
          </a:xfrm>
          <a:prstGeom prst="rect">
            <a:avLst/>
          </a:prstGeom>
          <a:noFill/>
          <a:ln>
            <a:noFill/>
          </a:ln>
        </p:spPr>
      </p:pic>
      <p:sp>
        <p:nvSpPr>
          <p:cNvPr id="770" name="Google Shape;770;p51"/>
          <p:cNvSpPr/>
          <p:nvPr/>
        </p:nvSpPr>
        <p:spPr>
          <a:xfrm>
            <a:off x="2133600" y="5562600"/>
            <a:ext cx="2895600" cy="3810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pic>
        <p:nvPicPr>
          <p:cNvPr id="771" name="Google Shape;771;p51" descr="Screen Shot 2018-06-17 at 10.58.44 AM.png"/>
          <p:cNvPicPr preferRelativeResize="0"/>
          <p:nvPr/>
        </p:nvPicPr>
        <p:blipFill rotWithShape="1">
          <a:blip r:embed="rId5">
            <a:alphaModFix/>
          </a:blip>
          <a:srcRect/>
          <a:stretch/>
        </p:blipFill>
        <p:spPr>
          <a:xfrm>
            <a:off x="4572000" y="6629400"/>
            <a:ext cx="1069521" cy="4572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52"/>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3B: Gene Prioritization (network-guided)</a:t>
            </a:r>
            <a:endParaRPr/>
          </a:p>
        </p:txBody>
      </p:sp>
      <p:sp>
        <p:nvSpPr>
          <p:cNvPr id="777" name="Google Shape;777;p52"/>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For gene sets, select your gene sets of interest (e.g. GO) and press </a:t>
            </a:r>
            <a:r>
              <a:rPr lang="en-US" b="1"/>
              <a:t>Next</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Say “</a:t>
            </a:r>
            <a:r>
              <a:rPr lang="en-US" b="1"/>
              <a:t>No</a:t>
            </a:r>
            <a:r>
              <a:rPr lang="en-US"/>
              <a:t>” to using the knowledge network (we will do that later) and press </a:t>
            </a:r>
            <a:r>
              <a:rPr lang="en-US" b="1"/>
              <a:t>Next</a:t>
            </a:r>
            <a:r>
              <a:rPr lang="en-US"/>
              <a:t>. Then press </a:t>
            </a:r>
            <a:r>
              <a:rPr lang="en-US" b="1"/>
              <a:t>Submit</a:t>
            </a:r>
            <a:r>
              <a:rPr lang="en-US"/>
              <a:t> Job. </a:t>
            </a:r>
            <a:endParaRPr/>
          </a:p>
          <a:p>
            <a:pPr marL="565785" lvl="1" indent="-188594" algn="l" rtl="0">
              <a:lnSpc>
                <a:spcPct val="90000"/>
              </a:lnSpc>
              <a:spcBef>
                <a:spcPts val="413"/>
              </a:spcBef>
              <a:spcAft>
                <a:spcPts val="0"/>
              </a:spcAft>
              <a:buClr>
                <a:schemeClr val="accent2"/>
              </a:buClr>
              <a:buSzPts val="1900"/>
              <a:buChar char="•"/>
            </a:pPr>
            <a:r>
              <a:rPr lang="en-US" i="1">
                <a:solidFill>
                  <a:schemeClr val="accent2"/>
                </a:solidFill>
              </a:rPr>
              <a:t>This job should take about one minute.</a:t>
            </a:r>
            <a:endParaRPr/>
          </a:p>
          <a:p>
            <a:pPr marL="188595" lvl="0" indent="-41910" algn="l" rtl="0">
              <a:lnSpc>
                <a:spcPct val="90000"/>
              </a:lnSpc>
              <a:spcBef>
                <a:spcPts val="825"/>
              </a:spcBef>
              <a:spcAft>
                <a:spcPts val="0"/>
              </a:spcAft>
              <a:buClr>
                <a:schemeClr val="dk1"/>
              </a:buClr>
              <a:buSzPts val="2310"/>
              <a:buNone/>
            </a:pPr>
            <a:endParaRPr/>
          </a:p>
        </p:txBody>
      </p:sp>
      <p:sp>
        <p:nvSpPr>
          <p:cNvPr id="778" name="Google Shape;778;p52"/>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sp>
        <p:nvSpPr>
          <p:cNvPr id="779" name="Google Shape;779;p52"/>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780" name="Google Shape;780;p52" descr="Screen Shot 2018-06-20 at 9.51.05 AM.png"/>
          <p:cNvPicPr preferRelativeResize="0"/>
          <p:nvPr/>
        </p:nvPicPr>
        <p:blipFill rotWithShape="1">
          <a:blip r:embed="rId3">
            <a:alphaModFix/>
          </a:blip>
          <a:srcRect/>
          <a:stretch/>
        </p:blipFill>
        <p:spPr>
          <a:xfrm>
            <a:off x="2133600" y="2635809"/>
            <a:ext cx="5334000" cy="2798164"/>
          </a:xfrm>
          <a:prstGeom prst="rect">
            <a:avLst/>
          </a:prstGeom>
          <a:noFill/>
          <a:ln>
            <a:noFill/>
          </a:ln>
        </p:spPr>
      </p:pic>
      <p:pic>
        <p:nvPicPr>
          <p:cNvPr id="781" name="Google Shape;781;p52" descr="Screen Shot 2018-06-20 at 9.50.57 AM.png"/>
          <p:cNvPicPr preferRelativeResize="0"/>
          <p:nvPr/>
        </p:nvPicPr>
        <p:blipFill rotWithShape="1">
          <a:blip r:embed="rId4">
            <a:alphaModFix/>
          </a:blip>
          <a:srcRect/>
          <a:stretch/>
        </p:blipFill>
        <p:spPr>
          <a:xfrm>
            <a:off x="5715000" y="6234871"/>
            <a:ext cx="4038600" cy="927929"/>
          </a:xfrm>
          <a:prstGeom prst="rect">
            <a:avLst/>
          </a:prstGeom>
          <a:noFill/>
          <a:ln>
            <a:noFill/>
          </a:ln>
        </p:spPr>
      </p:pic>
      <p:sp>
        <p:nvSpPr>
          <p:cNvPr id="782" name="Google Shape;782;p52"/>
          <p:cNvSpPr/>
          <p:nvPr/>
        </p:nvSpPr>
        <p:spPr>
          <a:xfrm>
            <a:off x="6645117" y="6804183"/>
            <a:ext cx="822483" cy="206218"/>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pic>
        <p:nvPicPr>
          <p:cNvPr id="787" name="Google Shape;787;p53"/>
          <p:cNvPicPr preferRelativeResize="0"/>
          <p:nvPr/>
        </p:nvPicPr>
        <p:blipFill rotWithShape="1">
          <a:blip r:embed="rId3">
            <a:alphaModFix/>
          </a:blip>
          <a:srcRect/>
          <a:stretch/>
        </p:blipFill>
        <p:spPr>
          <a:xfrm>
            <a:off x="4723612" y="5506947"/>
            <a:ext cx="4843846" cy="1703079"/>
          </a:xfrm>
          <a:prstGeom prst="rect">
            <a:avLst/>
          </a:prstGeom>
          <a:noFill/>
          <a:ln>
            <a:noFill/>
          </a:ln>
        </p:spPr>
      </p:pic>
      <p:pic>
        <p:nvPicPr>
          <p:cNvPr id="788" name="Google Shape;788;p53"/>
          <p:cNvPicPr preferRelativeResize="0"/>
          <p:nvPr/>
        </p:nvPicPr>
        <p:blipFill rotWithShape="1">
          <a:blip r:embed="rId3">
            <a:alphaModFix/>
          </a:blip>
          <a:srcRect/>
          <a:stretch/>
        </p:blipFill>
        <p:spPr>
          <a:xfrm>
            <a:off x="4699696" y="3540842"/>
            <a:ext cx="4871613" cy="1716958"/>
          </a:xfrm>
          <a:prstGeom prst="rect">
            <a:avLst/>
          </a:prstGeom>
          <a:noFill/>
          <a:ln>
            <a:noFill/>
          </a:ln>
        </p:spPr>
      </p:pic>
      <p:sp>
        <p:nvSpPr>
          <p:cNvPr id="789" name="Google Shape;789;p53"/>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3B: Gene Prioritization (network-guided)</a:t>
            </a:r>
            <a:endParaRPr/>
          </a:p>
        </p:txBody>
      </p:sp>
      <p:sp>
        <p:nvSpPr>
          <p:cNvPr id="790" name="Google Shape;790;p53"/>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300"/>
              <a:buNone/>
            </a:pPr>
            <a:r>
              <a:rPr lang="en-US">
                <a:solidFill>
                  <a:srgbClr val="FF0000"/>
                </a:solidFill>
              </a:rPr>
              <a:t>The Gene Ontology enrichment results:</a:t>
            </a:r>
            <a:endParaRPr/>
          </a:p>
          <a:p>
            <a:pPr marL="188595" lvl="0" indent="-42545" algn="l" rtl="0">
              <a:lnSpc>
                <a:spcPct val="90000"/>
              </a:lnSpc>
              <a:spcBef>
                <a:spcPts val="825"/>
              </a:spcBef>
              <a:spcAft>
                <a:spcPts val="0"/>
              </a:spcAft>
              <a:buClr>
                <a:schemeClr val="dk1"/>
              </a:buClr>
              <a:buSzPts val="2300"/>
              <a:buNone/>
            </a:pPr>
            <a:endParaRPr sz="2300"/>
          </a:p>
          <a:p>
            <a:pPr marL="188595" lvl="0" indent="-188595" algn="l" rtl="0">
              <a:lnSpc>
                <a:spcPct val="90000"/>
              </a:lnSpc>
              <a:spcBef>
                <a:spcPts val="825"/>
              </a:spcBef>
              <a:spcAft>
                <a:spcPts val="0"/>
              </a:spcAft>
              <a:buClr>
                <a:schemeClr val="dk1"/>
              </a:buClr>
              <a:buSzPts val="2300"/>
              <a:buChar char="•"/>
            </a:pPr>
            <a:r>
              <a:rPr lang="en-US" sz="2300"/>
              <a:t>Select “</a:t>
            </a:r>
            <a:r>
              <a:rPr lang="en-US" sz="2300" b="1"/>
              <a:t>Go to Data Page</a:t>
            </a:r>
            <a:r>
              <a:rPr lang="en-US" sz="2300"/>
              <a:t>”</a:t>
            </a:r>
            <a:endParaRPr sz="2300"/>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Select the job you just ran</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Then “</a:t>
            </a:r>
            <a:r>
              <a:rPr lang="en-US" b="1"/>
              <a:t>View Results</a:t>
            </a:r>
            <a:r>
              <a:rPr lang="en-US"/>
              <a:t>”</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p:txBody>
      </p:sp>
      <p:sp>
        <p:nvSpPr>
          <p:cNvPr id="791" name="Google Shape;791;p53"/>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sp>
        <p:nvSpPr>
          <p:cNvPr id="792" name="Google Shape;792;p53"/>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grpSp>
        <p:nvGrpSpPr>
          <p:cNvPr id="793" name="Google Shape;793;p53"/>
          <p:cNvGrpSpPr/>
          <p:nvPr/>
        </p:nvGrpSpPr>
        <p:grpSpPr>
          <a:xfrm>
            <a:off x="5463682" y="2500584"/>
            <a:ext cx="4213718" cy="883036"/>
            <a:chOff x="6172200" y="2441336"/>
            <a:chExt cx="3276600" cy="688726"/>
          </a:xfrm>
        </p:grpSpPr>
        <p:pic>
          <p:nvPicPr>
            <p:cNvPr id="794" name="Google Shape;794;p53" descr="Screen Shot 2018-06-16 at 5.54.04 PM.png"/>
            <p:cNvPicPr preferRelativeResize="0"/>
            <p:nvPr/>
          </p:nvPicPr>
          <p:blipFill rotWithShape="1">
            <a:blip r:embed="rId4">
              <a:alphaModFix/>
            </a:blip>
            <a:srcRect t="60833"/>
            <a:stretch/>
          </p:blipFill>
          <p:spPr>
            <a:xfrm>
              <a:off x="6172200" y="2441336"/>
              <a:ext cx="3200400" cy="688726"/>
            </a:xfrm>
            <a:prstGeom prst="rect">
              <a:avLst/>
            </a:prstGeom>
            <a:noFill/>
            <a:ln>
              <a:noFill/>
            </a:ln>
          </p:spPr>
        </p:pic>
        <p:sp>
          <p:nvSpPr>
            <p:cNvPr id="795" name="Google Shape;795;p53"/>
            <p:cNvSpPr/>
            <p:nvPr/>
          </p:nvSpPr>
          <p:spPr>
            <a:xfrm>
              <a:off x="7848600" y="2517536"/>
              <a:ext cx="1600200" cy="422831"/>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grpSp>
      <p:sp>
        <p:nvSpPr>
          <p:cNvPr id="796" name="Google Shape;796;p53"/>
          <p:cNvSpPr/>
          <p:nvPr/>
        </p:nvSpPr>
        <p:spPr>
          <a:xfrm>
            <a:off x="4730553" y="4728243"/>
            <a:ext cx="3644032" cy="249418"/>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
        <p:nvSpPr>
          <p:cNvPr id="797" name="Google Shape;797;p53"/>
          <p:cNvSpPr/>
          <p:nvPr/>
        </p:nvSpPr>
        <p:spPr>
          <a:xfrm>
            <a:off x="8361579" y="5913988"/>
            <a:ext cx="595717" cy="291249"/>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pic>
        <p:nvPicPr>
          <p:cNvPr id="802" name="Google Shape;802;p54"/>
          <p:cNvPicPr preferRelativeResize="0"/>
          <p:nvPr/>
        </p:nvPicPr>
        <p:blipFill rotWithShape="1">
          <a:blip r:embed="rId3">
            <a:alphaModFix/>
          </a:blip>
          <a:srcRect/>
          <a:stretch/>
        </p:blipFill>
        <p:spPr>
          <a:xfrm>
            <a:off x="1495720" y="3152369"/>
            <a:ext cx="5971880" cy="3108315"/>
          </a:xfrm>
          <a:prstGeom prst="rect">
            <a:avLst/>
          </a:prstGeom>
          <a:noFill/>
          <a:ln>
            <a:noFill/>
          </a:ln>
        </p:spPr>
      </p:pic>
      <p:sp>
        <p:nvSpPr>
          <p:cNvPr id="803" name="Google Shape;803;p54"/>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3B: Gene Prioritization (network-guided)</a:t>
            </a:r>
            <a:endParaRPr/>
          </a:p>
        </p:txBody>
      </p:sp>
      <p:sp>
        <p:nvSpPr>
          <p:cNvPr id="804" name="Google Shape;804;p54"/>
          <p:cNvSpPr txBox="1">
            <a:spLocks noGrp="1"/>
          </p:cNvSpPr>
          <p:nvPr>
            <p:ph type="body" idx="1"/>
          </p:nvPr>
        </p:nvSpPr>
        <p:spPr>
          <a:xfrm>
            <a:off x="691515" y="2006586"/>
            <a:ext cx="8675370" cy="4993972"/>
          </a:xfrm>
          <a:prstGeom prst="rect">
            <a:avLst/>
          </a:prstGeom>
          <a:noFill/>
          <a:ln>
            <a:noFill/>
          </a:ln>
        </p:spPr>
        <p:txBody>
          <a:bodyPr spcFirstLastPara="1" wrap="square" lIns="91425" tIns="45700" rIns="91425" bIns="45700" anchor="t" anchorCtr="0">
            <a:normAutofit fontScale="92500"/>
          </a:bodyPr>
          <a:lstStyle/>
          <a:p>
            <a:pPr marL="188595" lvl="0" indent="-188626" algn="l" rtl="0">
              <a:lnSpc>
                <a:spcPct val="90000"/>
              </a:lnSpc>
              <a:spcBef>
                <a:spcPts val="0"/>
              </a:spcBef>
              <a:spcAft>
                <a:spcPts val="0"/>
              </a:spcAft>
              <a:buClr>
                <a:schemeClr val="dk1"/>
              </a:buClr>
              <a:buSzPct val="99567"/>
              <a:buChar char="•"/>
            </a:pPr>
            <a:r>
              <a:rPr lang="en-US"/>
              <a:t>This page shows the enriched GO gene sets for each drug to gene list</a:t>
            </a:r>
            <a:endParaRPr/>
          </a:p>
          <a:p>
            <a:pPr marL="188595" lvl="0" indent="-188626" algn="l" rtl="0">
              <a:lnSpc>
                <a:spcPct val="90000"/>
              </a:lnSpc>
              <a:spcBef>
                <a:spcPts val="825"/>
              </a:spcBef>
              <a:spcAft>
                <a:spcPts val="0"/>
              </a:spcAft>
              <a:buClr>
                <a:schemeClr val="dk1"/>
              </a:buClr>
              <a:buSzPct val="99567"/>
              <a:buChar char="•"/>
            </a:pPr>
            <a:r>
              <a:rPr lang="en-US"/>
              <a:t>You can change the filter (scores represent –log10 (p-value) of enrichment) to see fewer or </a:t>
            </a:r>
            <a:r>
              <a:rPr lang="en-US" b="1"/>
              <a:t>more</a:t>
            </a:r>
            <a:r>
              <a:rPr lang="en-US"/>
              <a:t> enriched gene sets</a:t>
            </a: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188626" algn="l" rtl="0">
              <a:lnSpc>
                <a:spcPct val="90000"/>
              </a:lnSpc>
              <a:spcBef>
                <a:spcPts val="825"/>
              </a:spcBef>
              <a:spcAft>
                <a:spcPts val="0"/>
              </a:spcAft>
              <a:buClr>
                <a:schemeClr val="accent2"/>
              </a:buClr>
              <a:buSzPct val="99567"/>
              <a:buChar char="•"/>
            </a:pPr>
            <a:r>
              <a:rPr lang="en-US" i="1">
                <a:solidFill>
                  <a:schemeClr val="accent2"/>
                </a:solidFill>
              </a:rPr>
              <a:t>The network-guided genes whose expression correlated with the response to Panobinostat are enriched with terms related to chromatin assembly</a:t>
            </a: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p:txBody>
      </p:sp>
      <p:sp>
        <p:nvSpPr>
          <p:cNvPr id="805" name="Google Shape;805;p54"/>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806" name="Google Shape;806;p54"/>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sp>
        <p:nvSpPr>
          <p:cNvPr id="807" name="Google Shape;807;p54"/>
          <p:cNvSpPr/>
          <p:nvPr/>
        </p:nvSpPr>
        <p:spPr>
          <a:xfrm>
            <a:off x="1371600" y="3444797"/>
            <a:ext cx="1752600" cy="517603"/>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55"/>
          <p:cNvSpPr txBox="1">
            <a:spLocks noGrp="1"/>
          </p:cNvSpPr>
          <p:nvPr>
            <p:ph type="title"/>
          </p:nvPr>
        </p:nvSpPr>
        <p:spPr>
          <a:xfrm>
            <a:off x="686276" y="1937704"/>
            <a:ext cx="8675370" cy="32331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2"/>
              </a:buClr>
              <a:buSzPts val="4900"/>
              <a:buFont typeface="Calibri"/>
              <a:buNone/>
            </a:pPr>
            <a:r>
              <a:rPr lang="en-US">
                <a:solidFill>
                  <a:schemeClr val="accent2"/>
                </a:solidFill>
              </a:rPr>
              <a:t>Creating a Novel Gene Expression Signature</a:t>
            </a:r>
            <a:endParaRPr/>
          </a:p>
        </p:txBody>
      </p:sp>
      <p:sp>
        <p:nvSpPr>
          <p:cNvPr id="813" name="Google Shape;813;p55"/>
          <p:cNvSpPr txBox="1">
            <a:spLocks noGrp="1"/>
          </p:cNvSpPr>
          <p:nvPr>
            <p:ph type="body" idx="1"/>
          </p:nvPr>
        </p:nvSpPr>
        <p:spPr>
          <a:xfrm>
            <a:off x="686276" y="5201392"/>
            <a:ext cx="8675370" cy="17002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1900"/>
              <a:buNone/>
            </a:pPr>
            <a:r>
              <a:rPr lang="en-US"/>
              <a:t>In this exercise, we will use the integrative iLINCS data portal to extract gene expression data from TCGA Breast Invasive Carcinoma (BRCA) samples and build a gene signature based on the estrogen receptor status.</a:t>
            </a:r>
            <a:endParaRPr/>
          </a:p>
        </p:txBody>
      </p:sp>
      <p:sp>
        <p:nvSpPr>
          <p:cNvPr id="814" name="Google Shape;814;p55"/>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56"/>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4: Perturbagen and Disease Datasets</a:t>
            </a:r>
            <a:endParaRPr/>
          </a:p>
        </p:txBody>
      </p:sp>
      <p:sp>
        <p:nvSpPr>
          <p:cNvPr id="820" name="Google Shape;820;p56"/>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Open your web browser and go to the iLINCS data portal: </a:t>
            </a:r>
            <a:r>
              <a:rPr lang="en-US" u="sng">
                <a:solidFill>
                  <a:schemeClr val="hlink"/>
                </a:solidFill>
                <a:hlinkClick r:id="rId3"/>
              </a:rPr>
              <a:t>http://www.ilincs.org/ilincs/</a:t>
            </a: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This portal, curated by the LINCS Data Coordination and Integration Center, contains transcriptomic and proteomic datasets from the many LINCS affiliated projects, including the LINCS L1000 assay.  It also contains several other large public datasets of perturbations to cell lines and samples of disease.</a:t>
            </a: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We will define a custom gene signature from TCGA data and see how it can be used in various network related analyses.</a:t>
            </a:r>
            <a:endParaRPr/>
          </a:p>
        </p:txBody>
      </p:sp>
      <p:sp>
        <p:nvSpPr>
          <p:cNvPr id="821" name="Google Shape;821;p56"/>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57"/>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4A: Select Breast Cancer Dataset</a:t>
            </a:r>
            <a:endParaRPr/>
          </a:p>
        </p:txBody>
      </p:sp>
      <p:sp>
        <p:nvSpPr>
          <p:cNvPr id="827" name="Google Shape;827;p57"/>
          <p:cNvSpPr txBox="1">
            <a:spLocks noGrp="1"/>
          </p:cNvSpPr>
          <p:nvPr>
            <p:ph type="body" idx="1"/>
          </p:nvPr>
        </p:nvSpPr>
        <p:spPr>
          <a:xfrm>
            <a:off x="691515" y="2069042"/>
            <a:ext cx="6166485"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Click on “</a:t>
            </a:r>
            <a:r>
              <a:rPr lang="en-US" b="1"/>
              <a:t>Datasets</a:t>
            </a:r>
            <a:r>
              <a:rPr lang="en-US"/>
              <a:t>” in the header</a:t>
            </a: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In the “</a:t>
            </a:r>
            <a:r>
              <a:rPr lang="en-US" b="1"/>
              <a:t>All Datasets</a:t>
            </a:r>
            <a:r>
              <a:rPr lang="en-US"/>
              <a:t>” tab, for Choose Dataset, select only the </a:t>
            </a:r>
            <a:r>
              <a:rPr lang="en-US" b="1"/>
              <a:t>TCGA</a:t>
            </a:r>
            <a:r>
              <a:rPr lang="en-US"/>
              <a:t> datasets</a:t>
            </a: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sz="2300"/>
              <a:t>Scroll down and enter “</a:t>
            </a:r>
            <a:r>
              <a:rPr lang="en-US" sz="2300" b="1"/>
              <a:t>919</a:t>
            </a:r>
            <a:r>
              <a:rPr lang="en-US" sz="2300"/>
              <a:t>” on the Description box to find “</a:t>
            </a:r>
            <a:r>
              <a:rPr lang="en-US" sz="2300" b="1"/>
              <a:t>919 mRNA-seq breast invasive carcinoma (BRCA) samples from TCGA project</a:t>
            </a:r>
            <a:r>
              <a:rPr lang="en-US" sz="2300"/>
              <a:t>” by Collins, et al. Click “</a:t>
            </a:r>
            <a:r>
              <a:rPr lang="en-US" sz="2300" b="1"/>
              <a:t>Analyze</a:t>
            </a:r>
            <a:r>
              <a:rPr lang="en-US" sz="2300"/>
              <a:t>”.</a:t>
            </a:r>
            <a:endParaRPr sz="2300"/>
          </a:p>
        </p:txBody>
      </p:sp>
      <p:sp>
        <p:nvSpPr>
          <p:cNvPr id="828" name="Google Shape;828;p57"/>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pic>
        <p:nvPicPr>
          <p:cNvPr id="829" name="Google Shape;829;p57" descr="https://lh3.googleusercontent.com/Xo6nQsyTpTayszUdPdvL8VLpDhCT4nCbasfoBqT0uC4medwLqDHdAav1nVyLUiZdXKo01UkPcMOppcQJye_YMkNfWa_v6bf7LYLTrMkSF21OJ1jEDPdhxl0e92hnrOvvuqNWIQBR"/>
          <p:cNvPicPr preferRelativeResize="0"/>
          <p:nvPr/>
        </p:nvPicPr>
        <p:blipFill rotWithShape="1">
          <a:blip r:embed="rId3">
            <a:alphaModFix/>
          </a:blip>
          <a:srcRect/>
          <a:stretch/>
        </p:blipFill>
        <p:spPr>
          <a:xfrm>
            <a:off x="5410200" y="1625597"/>
            <a:ext cx="4300665" cy="1041403"/>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830" name="Google Shape;830;p57"/>
          <p:cNvPicPr preferRelativeResize="0"/>
          <p:nvPr/>
        </p:nvPicPr>
        <p:blipFill rotWithShape="1">
          <a:blip r:embed="rId4">
            <a:alphaModFix/>
          </a:blip>
          <a:srcRect/>
          <a:stretch/>
        </p:blipFill>
        <p:spPr>
          <a:xfrm>
            <a:off x="6838242" y="2912459"/>
            <a:ext cx="2957036" cy="1932658"/>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831" name="Google Shape;831;p57"/>
          <p:cNvPicPr preferRelativeResize="0"/>
          <p:nvPr/>
        </p:nvPicPr>
        <p:blipFill rotWithShape="1">
          <a:blip r:embed="rId5">
            <a:alphaModFix/>
          </a:blip>
          <a:srcRect/>
          <a:stretch/>
        </p:blipFill>
        <p:spPr>
          <a:xfrm>
            <a:off x="519430" y="5491743"/>
            <a:ext cx="9019540" cy="1738224"/>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832" name="Google Shape;832;p57"/>
          <p:cNvSpPr/>
          <p:nvPr/>
        </p:nvSpPr>
        <p:spPr>
          <a:xfrm>
            <a:off x="7807849" y="1723467"/>
            <a:ext cx="854932" cy="422831"/>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
        <p:nvSpPr>
          <p:cNvPr id="833" name="Google Shape;833;p57"/>
          <p:cNvSpPr/>
          <p:nvPr/>
        </p:nvSpPr>
        <p:spPr>
          <a:xfrm>
            <a:off x="4656138" y="5715000"/>
            <a:ext cx="1211262" cy="645855"/>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58"/>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4B: Creating a Novel Gene Signature</a:t>
            </a:r>
            <a:endParaRPr/>
          </a:p>
        </p:txBody>
      </p:sp>
      <p:sp>
        <p:nvSpPr>
          <p:cNvPr id="840" name="Google Shape;840;p58"/>
          <p:cNvSpPr txBox="1">
            <a:spLocks noGrp="1"/>
          </p:cNvSpPr>
          <p:nvPr>
            <p:ph type="body" idx="1"/>
          </p:nvPr>
        </p:nvSpPr>
        <p:spPr>
          <a:xfrm>
            <a:off x="691515" y="1761832"/>
            <a:ext cx="6137309" cy="3755942"/>
          </a:xfrm>
          <a:prstGeom prst="rect">
            <a:avLst/>
          </a:prstGeom>
          <a:noFill/>
          <a:ln>
            <a:noFill/>
          </a:ln>
        </p:spPr>
        <p:txBody>
          <a:bodyPr spcFirstLastPara="1" wrap="square" lIns="91425" tIns="45700" rIns="91425" bIns="45700" anchor="t" anchorCtr="0">
            <a:normAutofit fontScale="92500" lnSpcReduction="20000"/>
          </a:bodyPr>
          <a:lstStyle/>
          <a:p>
            <a:pPr marL="188595" lvl="0" indent="-188595" algn="l" rtl="0">
              <a:lnSpc>
                <a:spcPct val="90000"/>
              </a:lnSpc>
              <a:spcBef>
                <a:spcPts val="0"/>
              </a:spcBef>
              <a:spcAft>
                <a:spcPts val="0"/>
              </a:spcAft>
              <a:buClr>
                <a:schemeClr val="dk1"/>
              </a:buClr>
              <a:buSzPts val="2300"/>
              <a:buChar char="•"/>
            </a:pPr>
            <a:r>
              <a:rPr lang="en-US" sz="2300"/>
              <a:t>Click on “</a:t>
            </a:r>
            <a:r>
              <a:rPr lang="en-US" sz="2300" b="1"/>
              <a:t>Create a Signature</a:t>
            </a:r>
            <a:r>
              <a:rPr lang="en-US" sz="2300"/>
              <a:t>”</a:t>
            </a:r>
            <a:endParaRPr sz="2300"/>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sz="2300"/>
              <a:t>In “</a:t>
            </a:r>
            <a:r>
              <a:rPr lang="en-US" sz="2300" b="1"/>
              <a:t>Select grouping variable</a:t>
            </a:r>
            <a:r>
              <a:rPr lang="en-US" sz="2300"/>
              <a:t>” dropdown select “</a:t>
            </a:r>
            <a:r>
              <a:rPr lang="en-US" sz="2300" b="1" err="1"/>
              <a:t>breast_carcinoma_estrogen_receptor_status</a:t>
            </a:r>
            <a:r>
              <a:rPr lang="en-US" sz="2300"/>
              <a:t>”</a:t>
            </a:r>
            <a:endParaRPr sz="2300"/>
          </a:p>
          <a:p>
            <a:pPr marL="188595" lvl="0" indent="-41910" algn="l" rtl="0">
              <a:lnSpc>
                <a:spcPct val="90000"/>
              </a:lnSpc>
              <a:spcBef>
                <a:spcPts val="825"/>
              </a:spcBef>
              <a:spcAft>
                <a:spcPts val="0"/>
              </a:spcAft>
              <a:buClr>
                <a:schemeClr val="dk1"/>
              </a:buClr>
              <a:buSzPts val="2310"/>
              <a:buNone/>
            </a:pPr>
            <a:endParaRPr/>
          </a:p>
          <a:p>
            <a:pPr marL="188595" indent="-188595">
              <a:buSzPts val="2300"/>
            </a:pPr>
            <a:r>
              <a:rPr lang="en-US" sz="2300"/>
              <a:t>In “</a:t>
            </a:r>
            <a:r>
              <a:rPr lang="en-US" sz="2300" b="1"/>
              <a:t>Select treatment group</a:t>
            </a:r>
            <a:r>
              <a:rPr lang="en-US" sz="2300"/>
              <a:t>” dropdown select “</a:t>
            </a:r>
            <a:r>
              <a:rPr lang="en-US" sz="2300" b="1"/>
              <a:t>Negative</a:t>
            </a:r>
            <a:r>
              <a:rPr lang="en-US" sz="2300"/>
              <a:t>”</a:t>
            </a:r>
            <a:endParaRPr sz="2300"/>
          </a:p>
          <a:p>
            <a:pPr marL="188595" lvl="0" indent="-41910" algn="l" rtl="0">
              <a:lnSpc>
                <a:spcPct val="90000"/>
              </a:lnSpc>
              <a:spcBef>
                <a:spcPts val="825"/>
              </a:spcBef>
              <a:spcAft>
                <a:spcPts val="0"/>
              </a:spcAft>
              <a:buClr>
                <a:schemeClr val="dk1"/>
              </a:buClr>
              <a:buSzPts val="2310"/>
              <a:buNone/>
            </a:pPr>
            <a:endParaRPr/>
          </a:p>
          <a:p>
            <a:pPr marL="188595" indent="-188595">
              <a:buSzPts val="2300"/>
            </a:pPr>
            <a:r>
              <a:rPr lang="en-US" sz="2300"/>
              <a:t>In “</a:t>
            </a:r>
            <a:r>
              <a:rPr lang="en-US" sz="2300" b="1"/>
              <a:t>Select baseline group</a:t>
            </a:r>
            <a:r>
              <a:rPr lang="en-US" sz="2300"/>
              <a:t>” dropdown select “</a:t>
            </a:r>
            <a:r>
              <a:rPr lang="en-US" sz="2300" b="1"/>
              <a:t>Positive</a:t>
            </a:r>
            <a:r>
              <a:rPr lang="en-US" sz="2300"/>
              <a:t>”</a:t>
            </a:r>
            <a:endParaRPr sz="2300"/>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sz="2300"/>
              <a:t>Finally, click on “</a:t>
            </a:r>
            <a:r>
              <a:rPr lang="en-US" sz="2300" b="1"/>
              <a:t>Create Signature</a:t>
            </a:r>
            <a:r>
              <a:rPr lang="en-US" sz="2300"/>
              <a:t>” button</a:t>
            </a:r>
            <a:endParaRPr sz="2300"/>
          </a:p>
        </p:txBody>
      </p:sp>
      <p:sp>
        <p:nvSpPr>
          <p:cNvPr id="841" name="Google Shape;841;p58"/>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pic>
        <p:nvPicPr>
          <p:cNvPr id="842" name="Google Shape;842;p58"/>
          <p:cNvPicPr preferRelativeResize="0"/>
          <p:nvPr/>
        </p:nvPicPr>
        <p:blipFill rotWithShape="1">
          <a:blip r:embed="rId3">
            <a:alphaModFix/>
          </a:blip>
          <a:srcRect/>
          <a:stretch/>
        </p:blipFill>
        <p:spPr>
          <a:xfrm>
            <a:off x="1828800" y="5824984"/>
            <a:ext cx="6537418" cy="1630251"/>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843" name="Google Shape;843;p58"/>
          <p:cNvPicPr preferRelativeResize="0"/>
          <p:nvPr/>
        </p:nvPicPr>
        <p:blipFill rotWithShape="1">
          <a:blip r:embed="rId4">
            <a:alphaModFix/>
          </a:blip>
          <a:srcRect/>
          <a:stretch/>
        </p:blipFill>
        <p:spPr>
          <a:xfrm>
            <a:off x="7954609" y="1676400"/>
            <a:ext cx="1932372" cy="1567147"/>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844" name="Google Shape;844;p58"/>
          <p:cNvPicPr preferRelativeResize="0"/>
          <p:nvPr/>
        </p:nvPicPr>
        <p:blipFill rotWithShape="1">
          <a:blip r:embed="rId5">
            <a:alphaModFix/>
          </a:blip>
          <a:srcRect/>
          <a:stretch/>
        </p:blipFill>
        <p:spPr>
          <a:xfrm>
            <a:off x="6830542" y="3429000"/>
            <a:ext cx="3056438" cy="2210531"/>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59"/>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4B: Our ER Status Gene Signature</a:t>
            </a:r>
            <a:endParaRPr/>
          </a:p>
        </p:txBody>
      </p:sp>
      <p:sp>
        <p:nvSpPr>
          <p:cNvPr id="850" name="Google Shape;850;p59"/>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When the signature is calculated, a quick summary of the number of samples from each group is presented in the “</a:t>
            </a:r>
            <a:r>
              <a:rPr lang="en-US" b="1"/>
              <a:t>Signature Info</a:t>
            </a:r>
            <a:r>
              <a:rPr lang="en-US"/>
              <a:t>” tab</a:t>
            </a:r>
            <a:endParaRPr/>
          </a:p>
          <a:p>
            <a:pPr marL="188595" lvl="0" indent="-41910" algn="l" rtl="0">
              <a:lnSpc>
                <a:spcPct val="90000"/>
              </a:lnSpc>
              <a:spcBef>
                <a:spcPts val="825"/>
              </a:spcBef>
              <a:spcAft>
                <a:spcPts val="0"/>
              </a:spcAft>
              <a:buClr>
                <a:schemeClr val="dk1"/>
              </a:buClr>
              <a:buSzPts val="2310"/>
              <a:buNone/>
            </a:pPr>
            <a:endParaRPr/>
          </a:p>
        </p:txBody>
      </p:sp>
      <p:sp>
        <p:nvSpPr>
          <p:cNvPr id="851" name="Google Shape;851;p59"/>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sp>
        <p:nvSpPr>
          <p:cNvPr id="852" name="Google Shape;852;p59"/>
          <p:cNvSpPr txBox="1"/>
          <p:nvPr/>
        </p:nvSpPr>
        <p:spPr>
          <a:xfrm>
            <a:off x="895198" y="5555895"/>
            <a:ext cx="8471687" cy="8371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20">
                <a:solidFill>
                  <a:schemeClr val="dk1"/>
                </a:solidFill>
                <a:latin typeface="Calibri"/>
                <a:ea typeface="Calibri"/>
                <a:cs typeface="Calibri"/>
                <a:sym typeface="Calibri"/>
              </a:rPr>
              <a:t>Next, we will look more closely at the genes involved in our signature.</a:t>
            </a:r>
            <a:endParaRPr/>
          </a:p>
        </p:txBody>
      </p:sp>
      <p:pic>
        <p:nvPicPr>
          <p:cNvPr id="853" name="Google Shape;853;p59"/>
          <p:cNvPicPr preferRelativeResize="0"/>
          <p:nvPr/>
        </p:nvPicPr>
        <p:blipFill rotWithShape="1">
          <a:blip r:embed="rId3">
            <a:alphaModFix/>
          </a:blip>
          <a:srcRect/>
          <a:stretch/>
        </p:blipFill>
        <p:spPr>
          <a:xfrm>
            <a:off x="828675" y="2821956"/>
            <a:ext cx="8401050" cy="2657475"/>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6"/>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236" name="Google Shape;236;p6"/>
          <p:cNvSpPr/>
          <p:nvPr/>
        </p:nvSpPr>
        <p:spPr>
          <a:xfrm>
            <a:off x="413867" y="1219200"/>
            <a:ext cx="9228822" cy="5765843"/>
          </a:xfrm>
          <a:prstGeom prst="rect">
            <a:avLst/>
          </a:prstGeom>
          <a:noFill/>
          <a:ln>
            <a:noFill/>
          </a:ln>
        </p:spPr>
        <p:txBody>
          <a:bodyPr spcFirstLastPara="1" wrap="square" lIns="100575" tIns="50275" rIns="100575" bIns="50275" anchor="t" anchorCtr="0">
            <a:normAutofit/>
          </a:bodyPr>
          <a:lstStyle/>
          <a:p>
            <a:pPr marL="0" marR="0" lvl="0" indent="0" algn="l" rtl="0">
              <a:lnSpc>
                <a:spcPct val="90000"/>
              </a:lnSpc>
              <a:spcBef>
                <a:spcPts val="0"/>
              </a:spcBef>
              <a:spcAft>
                <a:spcPts val="0"/>
              </a:spcAft>
              <a:buClr>
                <a:schemeClr val="dk1"/>
              </a:buClr>
              <a:buSzPts val="2300"/>
              <a:buFont typeface="Arial"/>
              <a:buNone/>
            </a:pPr>
            <a:r>
              <a:rPr lang="en-US" sz="2300">
                <a:solidFill>
                  <a:schemeClr val="dk1"/>
                </a:solidFill>
                <a:latin typeface="Calibri"/>
                <a:ea typeface="Calibri"/>
                <a:cs typeface="Calibri"/>
                <a:sym typeface="Calibri"/>
              </a:rPr>
              <a:t>For viewing and manipulating the files needed for this laboratory exercise, the path on the VM will be denoted as the following:</a:t>
            </a:r>
            <a:endParaRPr>
              <a:solidFill>
                <a:schemeClr val="dk1"/>
              </a:solidFill>
            </a:endParaRPr>
          </a:p>
          <a:p>
            <a:pPr marL="0" marR="0" lvl="0" indent="0" algn="ctr" rtl="0">
              <a:lnSpc>
                <a:spcPct val="90000"/>
              </a:lnSpc>
              <a:spcBef>
                <a:spcPts val="825"/>
              </a:spcBef>
              <a:spcAft>
                <a:spcPts val="0"/>
              </a:spcAft>
              <a:buClr>
                <a:schemeClr val="dk1"/>
              </a:buClr>
              <a:buSzPts val="2300"/>
              <a:buFont typeface="Arial"/>
              <a:buNone/>
            </a:pPr>
            <a:r>
              <a:rPr lang="en-US" sz="2300" b="1">
                <a:solidFill>
                  <a:schemeClr val="dk1"/>
                </a:solidFill>
                <a:latin typeface="Consolas"/>
                <a:ea typeface="Consolas"/>
                <a:cs typeface="Consolas"/>
                <a:sym typeface="Consolas"/>
              </a:rPr>
              <a:t>[</a:t>
            </a:r>
            <a:r>
              <a:rPr lang="en-US" sz="2300" b="1" err="1">
                <a:solidFill>
                  <a:schemeClr val="dk1"/>
                </a:solidFill>
                <a:latin typeface="Consolas"/>
                <a:ea typeface="Consolas"/>
                <a:cs typeface="Consolas"/>
                <a:sym typeface="Consolas"/>
              </a:rPr>
              <a:t>course_directory</a:t>
            </a:r>
            <a:r>
              <a:rPr lang="en-US" sz="2300" b="1">
                <a:solidFill>
                  <a:schemeClr val="dk1"/>
                </a:solidFill>
                <a:latin typeface="Consolas"/>
                <a:ea typeface="Consolas"/>
                <a:cs typeface="Consolas"/>
                <a:sym typeface="Consolas"/>
              </a:rPr>
              <a:t>]</a:t>
            </a:r>
            <a:endParaRPr>
              <a:solidFill>
                <a:schemeClr val="dk1"/>
              </a:solidFill>
            </a:endParaRPr>
          </a:p>
          <a:p>
            <a:pPr marL="0" marR="0" lvl="0" indent="0" algn="just" rtl="0">
              <a:lnSpc>
                <a:spcPct val="90000"/>
              </a:lnSpc>
              <a:spcBef>
                <a:spcPts val="825"/>
              </a:spcBef>
              <a:spcAft>
                <a:spcPts val="0"/>
              </a:spcAft>
              <a:buClr>
                <a:schemeClr val="dk1"/>
              </a:buClr>
              <a:buSzPts val="700"/>
              <a:buFont typeface="Arial"/>
              <a:buNone/>
            </a:pPr>
            <a:endParaRPr sz="700">
              <a:solidFill>
                <a:schemeClr val="dk1"/>
              </a:solidFill>
              <a:latin typeface="Calibri"/>
              <a:ea typeface="Calibri"/>
              <a:cs typeface="Calibri"/>
              <a:sym typeface="Calibri"/>
            </a:endParaRPr>
          </a:p>
          <a:p>
            <a:pPr algn="ctr">
              <a:lnSpc>
                <a:spcPct val="90000"/>
              </a:lnSpc>
              <a:spcBef>
                <a:spcPts val="825"/>
              </a:spcBef>
              <a:buClr>
                <a:schemeClr val="dk1"/>
              </a:buClr>
              <a:buSzPts val="2300"/>
            </a:pPr>
            <a:r>
              <a:rPr lang="en-US" sz="2300">
                <a:solidFill>
                  <a:schemeClr val="dk1"/>
                </a:solidFill>
                <a:latin typeface="Calibri"/>
                <a:ea typeface="Calibri"/>
                <a:cs typeface="Calibri"/>
                <a:sym typeface="Calibri"/>
              </a:rPr>
              <a:t>We will use the files found in:</a:t>
            </a:r>
            <a:br>
              <a:rPr lang="en-US" sz="2300">
                <a:latin typeface="Calibri"/>
                <a:ea typeface="Calibri"/>
                <a:cs typeface="Calibri"/>
              </a:rPr>
            </a:br>
            <a:br>
              <a:rPr lang="en-US" sz="2300">
                <a:latin typeface="Calibri"/>
                <a:ea typeface="Calibri"/>
                <a:cs typeface="Calibri"/>
              </a:rPr>
            </a:br>
            <a:r>
              <a:rPr lang="en-US" sz="2300" b="1">
                <a:solidFill>
                  <a:schemeClr val="dk1"/>
                </a:solidFill>
                <a:latin typeface="Consolas"/>
                <a:ea typeface="Consolas"/>
                <a:cs typeface="Consolas"/>
                <a:sym typeface="Consolas"/>
              </a:rPr>
              <a:t>[</a:t>
            </a:r>
            <a:r>
              <a:rPr lang="en-US" sz="2300" b="1" err="1">
                <a:solidFill>
                  <a:schemeClr val="dk1"/>
                </a:solidFill>
                <a:latin typeface="Consolas"/>
                <a:ea typeface="Consolas"/>
                <a:cs typeface="Consolas"/>
                <a:sym typeface="Consolas"/>
              </a:rPr>
              <a:t>course_directory</a:t>
            </a:r>
            <a:r>
              <a:rPr lang="en-US" sz="2300" b="1">
                <a:solidFill>
                  <a:schemeClr val="dk1"/>
                </a:solidFill>
                <a:latin typeface="Consolas"/>
                <a:ea typeface="Consolas"/>
                <a:cs typeface="Consolas"/>
                <a:sym typeface="Consolas"/>
              </a:rPr>
              <a:t>]\</a:t>
            </a:r>
            <a:r>
              <a:rPr lang="en-US" sz="2300">
                <a:solidFill>
                  <a:schemeClr val="dk1"/>
                </a:solidFill>
                <a:latin typeface="Calibri"/>
                <a:ea typeface="Calibri"/>
                <a:cs typeface="Calibri"/>
                <a:sym typeface="Calibri"/>
              </a:rPr>
              <a:t>07_Signatures_and_Characterization</a:t>
            </a:r>
            <a:br>
              <a:rPr lang="en-US" sz="2300">
                <a:latin typeface="Calibri"/>
                <a:ea typeface="Calibri"/>
                <a:cs typeface="Calibri"/>
              </a:rPr>
            </a:br>
            <a:r>
              <a:rPr lang="en-US" sz="1100">
                <a:solidFill>
                  <a:schemeClr val="dk1"/>
                </a:solidFill>
                <a:latin typeface="Calibri"/>
                <a:ea typeface="Calibri"/>
                <a:cs typeface="Calibri"/>
                <a:sym typeface="Calibri"/>
              </a:rPr>
              <a:t> </a:t>
            </a:r>
            <a:br>
              <a:rPr lang="en-US" sz="2300">
                <a:latin typeface="Calibri"/>
                <a:ea typeface="Calibri"/>
                <a:cs typeface="Calibri"/>
              </a:rPr>
            </a:br>
            <a:r>
              <a:rPr lang="en-US" sz="1900" b="1">
                <a:solidFill>
                  <a:schemeClr val="dk1"/>
                </a:solidFill>
                <a:latin typeface="Calibri"/>
                <a:ea typeface="Calibri"/>
                <a:cs typeface="Calibri"/>
                <a:sym typeface="Calibri"/>
              </a:rPr>
              <a:t>-and-</a:t>
            </a:r>
            <a:br>
              <a:rPr lang="en-US" sz="1100">
                <a:latin typeface="Calibri"/>
                <a:ea typeface="Calibri"/>
                <a:cs typeface="Calibri"/>
              </a:rPr>
            </a:br>
            <a:r>
              <a:rPr lang="en-US" sz="1050" b="1">
                <a:solidFill>
                  <a:schemeClr val="dk1"/>
                </a:solidFill>
                <a:latin typeface="Calibri"/>
                <a:ea typeface="Calibri"/>
                <a:cs typeface="Calibri"/>
                <a:sym typeface="Calibri"/>
              </a:rPr>
              <a:t> </a:t>
            </a:r>
            <a:br>
              <a:rPr lang="en-US" sz="2300">
                <a:latin typeface="Calibri"/>
                <a:ea typeface="Calibri"/>
                <a:cs typeface="Calibri"/>
              </a:rPr>
            </a:br>
            <a:r>
              <a:rPr lang="en-US" sz="2300" b="1">
                <a:solidFill>
                  <a:schemeClr val="dk1"/>
                </a:solidFill>
                <a:latin typeface="Consolas"/>
                <a:ea typeface="Consolas"/>
                <a:cs typeface="Consolas"/>
                <a:sym typeface="Consolas"/>
              </a:rPr>
              <a:t>[</a:t>
            </a:r>
            <a:r>
              <a:rPr lang="en-US" sz="2300" b="1" err="1">
                <a:solidFill>
                  <a:schemeClr val="dk1"/>
                </a:solidFill>
                <a:latin typeface="Consolas"/>
                <a:ea typeface="Consolas"/>
                <a:cs typeface="Consolas"/>
                <a:sym typeface="Consolas"/>
              </a:rPr>
              <a:t>course_directory</a:t>
            </a:r>
            <a:r>
              <a:rPr lang="en-US" sz="2300" b="1">
                <a:solidFill>
                  <a:schemeClr val="dk1"/>
                </a:solidFill>
                <a:latin typeface="Consolas"/>
                <a:ea typeface="Consolas"/>
                <a:cs typeface="Consolas"/>
                <a:sym typeface="Consolas"/>
              </a:rPr>
              <a:t>]\</a:t>
            </a:r>
            <a:r>
              <a:rPr lang="en-US" sz="2300">
                <a:solidFill>
                  <a:schemeClr val="dk1"/>
                </a:solidFill>
                <a:latin typeface="Calibri"/>
                <a:ea typeface="Calibri"/>
                <a:cs typeface="Calibri"/>
                <a:sym typeface="Calibri"/>
              </a:rPr>
              <a:t>08_Clustering_and_Prioritization</a:t>
            </a:r>
          </a:p>
          <a:p>
            <a:pPr marL="0" marR="0" lvl="0" indent="0" algn="ctr">
              <a:lnSpc>
                <a:spcPct val="90000"/>
              </a:lnSpc>
              <a:spcBef>
                <a:spcPts val="825"/>
              </a:spcBef>
              <a:spcAft>
                <a:spcPts val="0"/>
              </a:spcAft>
              <a:buSzPts val="2300"/>
              <a:buFont typeface="Arial"/>
              <a:buNone/>
            </a:pPr>
            <a:endParaRPr lang="en-US" sz="2300">
              <a:solidFill>
                <a:schemeClr val="dk1"/>
              </a:solidFill>
              <a:latin typeface="Calibri"/>
              <a:ea typeface="Calibri"/>
              <a:cs typeface="Calibri"/>
            </a:endParaRPr>
          </a:p>
          <a:p>
            <a:pPr marL="0" marR="0" lvl="0" indent="0" algn="ctr" rtl="0">
              <a:lnSpc>
                <a:spcPct val="90000"/>
              </a:lnSpc>
              <a:spcBef>
                <a:spcPts val="825"/>
              </a:spcBef>
              <a:spcAft>
                <a:spcPts val="0"/>
              </a:spcAft>
              <a:buClr>
                <a:schemeClr val="dk1"/>
              </a:buClr>
              <a:buSzPts val="2300"/>
              <a:buFont typeface="Arial"/>
              <a:buNone/>
            </a:pPr>
            <a:r>
              <a:rPr lang="en-US" sz="2300" b="1">
                <a:solidFill>
                  <a:schemeClr val="dk1"/>
                </a:solidFill>
                <a:latin typeface="Consolas"/>
                <a:ea typeface="Consolas"/>
                <a:cs typeface="Consolas"/>
                <a:sym typeface="Consolas"/>
              </a:rPr>
              <a:t>[</a:t>
            </a:r>
            <a:r>
              <a:rPr lang="en-US" sz="2300" b="1" err="1">
                <a:solidFill>
                  <a:schemeClr val="dk1"/>
                </a:solidFill>
                <a:latin typeface="Consolas"/>
                <a:ea typeface="Consolas"/>
                <a:cs typeface="Consolas"/>
                <a:sym typeface="Consolas"/>
              </a:rPr>
              <a:t>course_directory</a:t>
            </a:r>
            <a:r>
              <a:rPr lang="en-US" sz="2300" b="1">
                <a:solidFill>
                  <a:schemeClr val="dk1"/>
                </a:solidFill>
                <a:latin typeface="Consolas"/>
                <a:ea typeface="Consolas"/>
                <a:cs typeface="Consolas"/>
                <a:sym typeface="Consolas"/>
              </a:rPr>
              <a:t>]</a:t>
            </a:r>
            <a:r>
              <a:rPr lang="en-US" sz="2300">
                <a:solidFill>
                  <a:schemeClr val="dk1"/>
                </a:solidFill>
                <a:latin typeface="Consolas"/>
                <a:ea typeface="Consolas"/>
                <a:cs typeface="Consolas"/>
                <a:sym typeface="Consolas"/>
              </a:rPr>
              <a:t>= </a:t>
            </a:r>
            <a:r>
              <a:rPr lang="en-US" sz="2300" b="1">
                <a:solidFill>
                  <a:schemeClr val="dk1"/>
                </a:solidFill>
                <a:latin typeface="Consolas"/>
                <a:ea typeface="Consolas"/>
                <a:cs typeface="Consolas"/>
                <a:sym typeface="Consolas"/>
              </a:rPr>
              <a:t>Desktop\VM</a:t>
            </a:r>
            <a:endParaRPr lang="en-US" sz="2300" b="1">
              <a:solidFill>
                <a:schemeClr val="dk1"/>
              </a:solidFill>
              <a:latin typeface="Consolas"/>
              <a:ea typeface="Consolas"/>
              <a:cs typeface="Consolas"/>
            </a:endParaRPr>
          </a:p>
        </p:txBody>
      </p:sp>
      <p:sp>
        <p:nvSpPr>
          <p:cNvPr id="237" name="Google Shape;237;p6"/>
          <p:cNvSpPr/>
          <p:nvPr/>
        </p:nvSpPr>
        <p:spPr>
          <a:xfrm>
            <a:off x="458786" y="-642"/>
            <a:ext cx="8675370" cy="150230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Step 0: Local Files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60"/>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4C: Examining Gene Expression of our Signature</a:t>
            </a:r>
            <a:endParaRPr/>
          </a:p>
        </p:txBody>
      </p:sp>
      <p:sp>
        <p:nvSpPr>
          <p:cNvPr id="859" name="Google Shape;859;p60"/>
          <p:cNvSpPr txBox="1">
            <a:spLocks noGrp="1"/>
          </p:cNvSpPr>
          <p:nvPr>
            <p:ph type="body" idx="1"/>
          </p:nvPr>
        </p:nvSpPr>
        <p:spPr>
          <a:xfrm>
            <a:off x="691515" y="2069042"/>
            <a:ext cx="5556885" cy="4931516"/>
          </a:xfrm>
          <a:prstGeom prst="rect">
            <a:avLst/>
          </a:prstGeom>
          <a:noFill/>
          <a:ln>
            <a:noFill/>
          </a:ln>
        </p:spPr>
        <p:txBody>
          <a:bodyPr spcFirstLastPara="1" wrap="square" lIns="91425" tIns="45700" rIns="91425" bIns="45700" anchor="t" anchorCtr="0">
            <a:normAutofit fontScale="92500"/>
          </a:bodyPr>
          <a:lstStyle/>
          <a:p>
            <a:pPr marL="188595" lvl="0" indent="-188626" algn="l" rtl="0">
              <a:lnSpc>
                <a:spcPct val="90000"/>
              </a:lnSpc>
              <a:spcBef>
                <a:spcPts val="0"/>
              </a:spcBef>
              <a:spcAft>
                <a:spcPts val="0"/>
              </a:spcAft>
              <a:buClr>
                <a:schemeClr val="dk1"/>
              </a:buClr>
              <a:buSzPct val="99567"/>
              <a:buChar char="•"/>
            </a:pPr>
            <a:r>
              <a:rPr lang="en-US"/>
              <a:t>To get statistics about how the signature is defined, we will select “</a:t>
            </a:r>
            <a:r>
              <a:rPr lang="en-US" b="1"/>
              <a:t>Modify the list of selected genes</a:t>
            </a:r>
            <a:r>
              <a:rPr lang="en-US"/>
              <a:t>” on the left</a:t>
            </a:r>
            <a:endParaRPr/>
          </a:p>
          <a:p>
            <a:pPr marL="188595" lvl="0" indent="-52959" algn="l" rtl="0">
              <a:lnSpc>
                <a:spcPct val="90000"/>
              </a:lnSpc>
              <a:spcBef>
                <a:spcPts val="825"/>
              </a:spcBef>
              <a:spcAft>
                <a:spcPts val="0"/>
              </a:spcAft>
              <a:buClr>
                <a:schemeClr val="dk1"/>
              </a:buClr>
              <a:buSzPct val="100000"/>
              <a:buNone/>
            </a:pPr>
            <a:endParaRPr/>
          </a:p>
          <a:p>
            <a:pPr marL="188595" lvl="0" indent="-188626" algn="l" rtl="0">
              <a:lnSpc>
                <a:spcPct val="90000"/>
              </a:lnSpc>
              <a:spcBef>
                <a:spcPts val="825"/>
              </a:spcBef>
              <a:spcAft>
                <a:spcPts val="0"/>
              </a:spcAft>
              <a:buClr>
                <a:schemeClr val="dk1"/>
              </a:buClr>
              <a:buSzPct val="99567"/>
              <a:buChar char="•"/>
            </a:pPr>
            <a:r>
              <a:rPr lang="en-US"/>
              <a:t>We are presented with a volcano plot for the log fold change (x-axis) and differential expression significance (y-axis) of each gene.</a:t>
            </a:r>
            <a:endParaRPr/>
          </a:p>
          <a:p>
            <a:pPr marL="188595" lvl="0" indent="-52959" algn="l" rtl="0">
              <a:lnSpc>
                <a:spcPct val="90000"/>
              </a:lnSpc>
              <a:spcBef>
                <a:spcPts val="825"/>
              </a:spcBef>
              <a:spcAft>
                <a:spcPts val="0"/>
              </a:spcAft>
              <a:buClr>
                <a:schemeClr val="dk1"/>
              </a:buClr>
              <a:buSzPct val="100000"/>
              <a:buNone/>
            </a:pPr>
            <a:endParaRPr/>
          </a:p>
          <a:p>
            <a:pPr marL="188595" lvl="0" indent="-188626" algn="l" rtl="0">
              <a:lnSpc>
                <a:spcPct val="90000"/>
              </a:lnSpc>
              <a:spcBef>
                <a:spcPts val="825"/>
              </a:spcBef>
              <a:spcAft>
                <a:spcPts val="0"/>
              </a:spcAft>
              <a:buClr>
                <a:schemeClr val="dk1"/>
              </a:buClr>
              <a:buSzPct val="99567"/>
              <a:buChar char="•"/>
            </a:pPr>
            <a:r>
              <a:rPr lang="en-US"/>
              <a:t>The green genes are the ones included in the gene expression signature. </a:t>
            </a:r>
            <a:endParaRPr/>
          </a:p>
          <a:p>
            <a:pPr marL="188595" lvl="0" indent="-52959" algn="l" rtl="0">
              <a:lnSpc>
                <a:spcPct val="90000"/>
              </a:lnSpc>
              <a:spcBef>
                <a:spcPts val="825"/>
              </a:spcBef>
              <a:spcAft>
                <a:spcPts val="0"/>
              </a:spcAft>
              <a:buClr>
                <a:schemeClr val="dk1"/>
              </a:buClr>
              <a:buSzPct val="100000"/>
              <a:buNone/>
            </a:pPr>
            <a:endParaRPr/>
          </a:p>
          <a:p>
            <a:pPr marL="188595" lvl="0" indent="-188626" algn="l" rtl="0">
              <a:lnSpc>
                <a:spcPct val="90000"/>
              </a:lnSpc>
              <a:spcBef>
                <a:spcPts val="825"/>
              </a:spcBef>
              <a:spcAft>
                <a:spcPts val="0"/>
              </a:spcAft>
              <a:buClr>
                <a:schemeClr val="dk1"/>
              </a:buClr>
              <a:buSzPct val="99567"/>
              <a:buChar char="•"/>
            </a:pPr>
            <a:r>
              <a:rPr lang="en-US"/>
              <a:t>They have a log Differential Expression of at least +/- 0.6 and significance p-value less than 10^-60.</a:t>
            </a:r>
            <a:endParaRPr/>
          </a:p>
        </p:txBody>
      </p:sp>
      <p:sp>
        <p:nvSpPr>
          <p:cNvPr id="860" name="Google Shape;860;p60"/>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pic>
        <p:nvPicPr>
          <p:cNvPr id="861" name="Google Shape;861;p60"/>
          <p:cNvPicPr preferRelativeResize="0"/>
          <p:nvPr/>
        </p:nvPicPr>
        <p:blipFill rotWithShape="1">
          <a:blip r:embed="rId3">
            <a:alphaModFix/>
          </a:blip>
          <a:srcRect/>
          <a:stretch/>
        </p:blipFill>
        <p:spPr>
          <a:xfrm>
            <a:off x="6400800" y="2667000"/>
            <a:ext cx="3388774" cy="2541581"/>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61"/>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4C: Examining Gene Expression of our Signature</a:t>
            </a:r>
            <a:endParaRPr/>
          </a:p>
        </p:txBody>
      </p:sp>
      <p:sp>
        <p:nvSpPr>
          <p:cNvPr id="867" name="Google Shape;867;p61"/>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Autofit/>
          </a:bodyPr>
          <a:lstStyle/>
          <a:p>
            <a:pPr marL="188595" lvl="0" indent="-188595" algn="l" rtl="0">
              <a:lnSpc>
                <a:spcPct val="90000"/>
              </a:lnSpc>
              <a:spcBef>
                <a:spcPts val="0"/>
              </a:spcBef>
              <a:spcAft>
                <a:spcPts val="0"/>
              </a:spcAft>
              <a:buClr>
                <a:schemeClr val="dk1"/>
              </a:buClr>
              <a:buSzPts val="1800"/>
              <a:buChar char="•"/>
            </a:pPr>
            <a:r>
              <a:rPr lang="en-US" sz="1800"/>
              <a:t>Click the “</a:t>
            </a:r>
            <a:r>
              <a:rPr lang="en-US" sz="1800" b="1"/>
              <a:t>Signature Data</a:t>
            </a:r>
            <a:r>
              <a:rPr lang="en-US" sz="1800"/>
              <a:t>” tab and “</a:t>
            </a:r>
            <a:r>
              <a:rPr lang="en-US" sz="1800" b="1"/>
              <a:t>Show selected genes</a:t>
            </a:r>
            <a:r>
              <a:rPr lang="en-US" sz="1800"/>
              <a:t>” to see the list of selected signature genes</a:t>
            </a:r>
            <a:endParaRPr/>
          </a:p>
          <a:p>
            <a:pPr marL="188595" lvl="0" indent="-74295" algn="l" rtl="0">
              <a:lnSpc>
                <a:spcPct val="90000"/>
              </a:lnSpc>
              <a:spcBef>
                <a:spcPts val="825"/>
              </a:spcBef>
              <a:spcAft>
                <a:spcPts val="0"/>
              </a:spcAft>
              <a:buClr>
                <a:schemeClr val="dk1"/>
              </a:buClr>
              <a:buSzPts val="1800"/>
              <a:buNone/>
            </a:pPr>
            <a:endParaRPr sz="1800"/>
          </a:p>
          <a:p>
            <a:pPr marL="188595" lvl="0" indent="-74295" algn="l" rtl="0">
              <a:lnSpc>
                <a:spcPct val="90000"/>
              </a:lnSpc>
              <a:spcBef>
                <a:spcPts val="825"/>
              </a:spcBef>
              <a:spcAft>
                <a:spcPts val="0"/>
              </a:spcAft>
              <a:buClr>
                <a:schemeClr val="dk1"/>
              </a:buClr>
              <a:buSzPts val="1800"/>
              <a:buNone/>
            </a:pPr>
            <a:endParaRPr sz="1800"/>
          </a:p>
          <a:p>
            <a:pPr marL="188595" lvl="0" indent="-74295" algn="l" rtl="0">
              <a:lnSpc>
                <a:spcPct val="90000"/>
              </a:lnSpc>
              <a:spcBef>
                <a:spcPts val="825"/>
              </a:spcBef>
              <a:spcAft>
                <a:spcPts val="0"/>
              </a:spcAft>
              <a:buClr>
                <a:schemeClr val="dk1"/>
              </a:buClr>
              <a:buSzPts val="1800"/>
              <a:buNone/>
            </a:pPr>
            <a:endParaRPr sz="1800"/>
          </a:p>
          <a:p>
            <a:pPr marL="188595" lvl="0" indent="-74295" algn="l" rtl="0">
              <a:lnSpc>
                <a:spcPct val="90000"/>
              </a:lnSpc>
              <a:spcBef>
                <a:spcPts val="825"/>
              </a:spcBef>
              <a:spcAft>
                <a:spcPts val="0"/>
              </a:spcAft>
              <a:buClr>
                <a:schemeClr val="dk1"/>
              </a:buClr>
              <a:buSzPts val="1800"/>
              <a:buNone/>
            </a:pPr>
            <a:endParaRPr sz="1800"/>
          </a:p>
          <a:p>
            <a:pPr marL="188595" lvl="0" indent="-74295" algn="l" rtl="0">
              <a:lnSpc>
                <a:spcPct val="90000"/>
              </a:lnSpc>
              <a:spcBef>
                <a:spcPts val="825"/>
              </a:spcBef>
              <a:spcAft>
                <a:spcPts val="0"/>
              </a:spcAft>
              <a:buClr>
                <a:schemeClr val="dk1"/>
              </a:buClr>
              <a:buSzPts val="1800"/>
              <a:buNone/>
            </a:pPr>
            <a:endParaRPr sz="1800"/>
          </a:p>
          <a:p>
            <a:pPr marL="188595" lvl="0" indent="-188595" algn="l" rtl="0">
              <a:lnSpc>
                <a:spcPct val="90000"/>
              </a:lnSpc>
              <a:spcBef>
                <a:spcPts val="825"/>
              </a:spcBef>
              <a:spcAft>
                <a:spcPts val="0"/>
              </a:spcAft>
              <a:buClr>
                <a:schemeClr val="dk1"/>
              </a:buClr>
              <a:buSzPts val="1800"/>
              <a:buChar char="•"/>
            </a:pPr>
            <a:r>
              <a:rPr lang="en-US" sz="1800"/>
              <a:t>Note that ESR1, estrogen receptor 1, is the most significantly differentially expressed gene, which is consistent with the immunohistochemical staining assay result that defined the positive and negative groups. Click on the </a:t>
            </a:r>
            <a:r>
              <a:rPr lang="en-US" sz="1800" b="1"/>
              <a:t>plot icon </a:t>
            </a:r>
            <a:r>
              <a:rPr lang="en-US" sz="1800"/>
              <a:t>on the right to see ESR1’s measured gene expression values.</a:t>
            </a:r>
            <a:endParaRPr/>
          </a:p>
          <a:p>
            <a:pPr marL="188595" lvl="0" indent="-188595" algn="l" rtl="0">
              <a:lnSpc>
                <a:spcPct val="90000"/>
              </a:lnSpc>
              <a:spcBef>
                <a:spcPts val="825"/>
              </a:spcBef>
              <a:spcAft>
                <a:spcPts val="0"/>
              </a:spcAft>
              <a:buClr>
                <a:schemeClr val="dk1"/>
              </a:buClr>
              <a:buSzPts val="1800"/>
              <a:buChar char="•"/>
            </a:pPr>
            <a:r>
              <a:rPr lang="en-US" sz="1800"/>
              <a:t>Because of the number of samples (868) is high, the differential expression p-values are very significant for these top signature genes</a:t>
            </a:r>
            <a:endParaRPr/>
          </a:p>
          <a:p>
            <a:pPr marL="188595" indent="-188595"/>
            <a:r>
              <a:rPr lang="en-US" sz="1800"/>
              <a:t>You can click the “</a:t>
            </a:r>
            <a:r>
              <a:rPr lang="en-US" sz="1800" b="1"/>
              <a:t>Download</a:t>
            </a:r>
            <a:r>
              <a:rPr lang="en-US" sz="1800"/>
              <a:t> ” button on the top right of the website and save “</a:t>
            </a:r>
            <a:r>
              <a:rPr lang="en-US" sz="1800" b="1"/>
              <a:t>Signature with only selected genes</a:t>
            </a:r>
            <a:r>
              <a:rPr lang="en-US" sz="1800"/>
              <a:t>” table as an Excel file if you want to save the details of the 100 selected genes. We will use part of this file later.</a:t>
            </a:r>
            <a:endParaRPr/>
          </a:p>
        </p:txBody>
      </p:sp>
      <p:sp>
        <p:nvSpPr>
          <p:cNvPr id="868" name="Google Shape;868;p61"/>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pic>
        <p:nvPicPr>
          <p:cNvPr id="869" name="Google Shape;869;p61"/>
          <p:cNvPicPr preferRelativeResize="0"/>
          <p:nvPr/>
        </p:nvPicPr>
        <p:blipFill rotWithShape="1">
          <a:blip r:embed="rId3">
            <a:alphaModFix/>
          </a:blip>
          <a:srcRect/>
          <a:stretch/>
        </p:blipFill>
        <p:spPr>
          <a:xfrm>
            <a:off x="609600" y="2701914"/>
            <a:ext cx="5668736" cy="1641486"/>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870" name="Google Shape;870;p61"/>
          <p:cNvPicPr preferRelativeResize="0"/>
          <p:nvPr/>
        </p:nvPicPr>
        <p:blipFill rotWithShape="1">
          <a:blip r:embed="rId4">
            <a:alphaModFix/>
          </a:blip>
          <a:srcRect/>
          <a:stretch/>
        </p:blipFill>
        <p:spPr>
          <a:xfrm>
            <a:off x="6628375" y="2821542"/>
            <a:ext cx="3213881" cy="1521858"/>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871" name="Google Shape;871;p61"/>
          <p:cNvPicPr preferRelativeResize="0"/>
          <p:nvPr/>
        </p:nvPicPr>
        <p:blipFill rotWithShape="1">
          <a:blip r:embed="rId5">
            <a:alphaModFix/>
          </a:blip>
          <a:srcRect/>
          <a:stretch/>
        </p:blipFill>
        <p:spPr>
          <a:xfrm>
            <a:off x="6487582" y="6629401"/>
            <a:ext cx="2504018" cy="1066800"/>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872" name="Google Shape;872;p61"/>
          <p:cNvSpPr/>
          <p:nvPr/>
        </p:nvSpPr>
        <p:spPr>
          <a:xfrm>
            <a:off x="1371600" y="2710638"/>
            <a:ext cx="990600" cy="346397"/>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
        <p:nvSpPr>
          <p:cNvPr id="873" name="Google Shape;873;p61"/>
          <p:cNvSpPr/>
          <p:nvPr/>
        </p:nvSpPr>
        <p:spPr>
          <a:xfrm>
            <a:off x="2021667" y="2939494"/>
            <a:ext cx="990600" cy="346397"/>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
        <p:nvSpPr>
          <p:cNvPr id="874" name="Google Shape;874;p61"/>
          <p:cNvSpPr/>
          <p:nvPr/>
        </p:nvSpPr>
        <p:spPr>
          <a:xfrm>
            <a:off x="4572000" y="3522657"/>
            <a:ext cx="345267" cy="346397"/>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62"/>
          <p:cNvSpPr txBox="1">
            <a:spLocks noGrp="1"/>
          </p:cNvSpPr>
          <p:nvPr>
            <p:ph type="title"/>
          </p:nvPr>
        </p:nvSpPr>
        <p:spPr>
          <a:xfrm>
            <a:off x="686276" y="1937704"/>
            <a:ext cx="8675370" cy="32331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2"/>
              </a:buClr>
              <a:buSzPts val="4900"/>
              <a:buFont typeface="Calibri"/>
              <a:buNone/>
            </a:pPr>
            <a:r>
              <a:rPr lang="en-US">
                <a:solidFill>
                  <a:schemeClr val="accent2"/>
                </a:solidFill>
              </a:rPr>
              <a:t>Discovering Pathways Related to Our Gene Signature</a:t>
            </a:r>
            <a:endParaRPr/>
          </a:p>
        </p:txBody>
      </p:sp>
      <p:sp>
        <p:nvSpPr>
          <p:cNvPr id="880" name="Google Shape;880;p62"/>
          <p:cNvSpPr txBox="1">
            <a:spLocks noGrp="1"/>
          </p:cNvSpPr>
          <p:nvPr>
            <p:ph type="body" idx="1"/>
          </p:nvPr>
        </p:nvSpPr>
        <p:spPr>
          <a:xfrm>
            <a:off x="686276" y="5201392"/>
            <a:ext cx="8675370" cy="17002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1950"/>
              <a:buNone/>
            </a:pPr>
            <a:r>
              <a:rPr lang="en-US" sz="1950"/>
              <a:t>In this section, we will consider some of the characterization resources that are available for gene signatures and gene sets.</a:t>
            </a:r>
            <a:endParaRPr/>
          </a:p>
        </p:txBody>
      </p:sp>
      <p:sp>
        <p:nvSpPr>
          <p:cNvPr id="881" name="Google Shape;881;p62"/>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63"/>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5: Standard Gene Set Enrichment</a:t>
            </a:r>
            <a:endParaRPr/>
          </a:p>
        </p:txBody>
      </p:sp>
      <p:sp>
        <p:nvSpPr>
          <p:cNvPr id="887" name="Google Shape;887;p63"/>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fontScale="92500" lnSpcReduction="10000"/>
          </a:bodyPr>
          <a:lstStyle/>
          <a:p>
            <a:pPr marL="188595" lvl="0" indent="-188626" algn="l" rtl="0">
              <a:lnSpc>
                <a:spcPct val="90000"/>
              </a:lnSpc>
              <a:spcBef>
                <a:spcPts val="0"/>
              </a:spcBef>
              <a:spcAft>
                <a:spcPts val="0"/>
              </a:spcAft>
              <a:buClr>
                <a:schemeClr val="dk1"/>
              </a:buClr>
              <a:buSzPct val="99567"/>
              <a:buChar char="•"/>
            </a:pPr>
            <a:r>
              <a:rPr lang="en-US"/>
              <a:t>Back in iLINCS, the “</a:t>
            </a:r>
            <a:r>
              <a:rPr lang="en-US" b="1"/>
              <a:t>Analysis Results</a:t>
            </a:r>
            <a:r>
              <a:rPr lang="en-US"/>
              <a:t>” tab which contains many different methods for analyzing our novel ER status gene signature.</a:t>
            </a:r>
            <a:endParaRPr/>
          </a:p>
          <a:p>
            <a:pPr marL="0" lvl="0" indent="0" algn="l" rtl="0">
              <a:lnSpc>
                <a:spcPct val="90000"/>
              </a:lnSpc>
              <a:spcBef>
                <a:spcPts val="825"/>
              </a:spcBef>
              <a:spcAft>
                <a:spcPts val="0"/>
              </a:spcAft>
              <a:buClr>
                <a:schemeClr val="dk1"/>
              </a:buClr>
              <a:buSzPct val="99567"/>
              <a:buNone/>
            </a:pPr>
            <a:r>
              <a:rPr lang="en-US"/>
              <a:t> </a:t>
            </a:r>
            <a:endParaRPr/>
          </a:p>
          <a:p>
            <a:pPr marL="188595" lvl="0" indent="-188626" algn="l" rtl="0">
              <a:lnSpc>
                <a:spcPct val="90000"/>
              </a:lnSpc>
              <a:spcBef>
                <a:spcPts val="825"/>
              </a:spcBef>
              <a:spcAft>
                <a:spcPts val="0"/>
              </a:spcAft>
              <a:buClr>
                <a:schemeClr val="dk1"/>
              </a:buClr>
              <a:buSzPct val="99567"/>
              <a:buChar char="•"/>
            </a:pPr>
            <a:r>
              <a:rPr lang="en-US"/>
              <a:t>Two of the tools listed are links to </a:t>
            </a:r>
            <a:r>
              <a:rPr lang="en-US" b="1"/>
              <a:t>Enrichr</a:t>
            </a:r>
            <a:r>
              <a:rPr lang="en-US"/>
              <a:t> and </a:t>
            </a:r>
            <a:r>
              <a:rPr lang="en-US" b="1"/>
              <a:t>DAVID</a:t>
            </a:r>
            <a:r>
              <a:rPr lang="en-US"/>
              <a:t>.</a:t>
            </a: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0" lvl="0" indent="0" algn="l" rtl="0">
              <a:lnSpc>
                <a:spcPct val="90000"/>
              </a:lnSpc>
              <a:spcBef>
                <a:spcPts val="825"/>
              </a:spcBef>
              <a:spcAft>
                <a:spcPts val="0"/>
              </a:spcAft>
              <a:buClr>
                <a:schemeClr val="dk1"/>
              </a:buClr>
              <a:buSzPct val="100000"/>
              <a:buNone/>
            </a:pPr>
            <a:endParaRPr/>
          </a:p>
          <a:p>
            <a:pPr marL="188595" lvl="0" indent="-188626" algn="l" rtl="0">
              <a:lnSpc>
                <a:spcPct val="90000"/>
              </a:lnSpc>
              <a:spcBef>
                <a:spcPts val="825"/>
              </a:spcBef>
              <a:spcAft>
                <a:spcPts val="0"/>
              </a:spcAft>
              <a:buClr>
                <a:schemeClr val="dk1"/>
              </a:buClr>
              <a:buSzPct val="99567"/>
              <a:buChar char="•"/>
            </a:pPr>
            <a:r>
              <a:rPr lang="en-US"/>
              <a:t>Both tools use standard statistical enrichment tests to examine the overlap of the 100 genes of our ER status gene signature with Gene Ontology term annotations, pathways, and other gene sets.</a:t>
            </a:r>
            <a:endParaRPr/>
          </a:p>
          <a:p>
            <a:pPr marL="188595" lvl="0" indent="-52959" algn="l" rtl="0">
              <a:lnSpc>
                <a:spcPct val="90000"/>
              </a:lnSpc>
              <a:spcBef>
                <a:spcPts val="825"/>
              </a:spcBef>
              <a:spcAft>
                <a:spcPts val="0"/>
              </a:spcAft>
              <a:buClr>
                <a:schemeClr val="dk1"/>
              </a:buClr>
              <a:buSzPct val="100000"/>
              <a:buNone/>
            </a:pPr>
            <a:endParaRPr/>
          </a:p>
          <a:p>
            <a:pPr marL="188595" lvl="0" indent="-188626" algn="l" rtl="0">
              <a:lnSpc>
                <a:spcPct val="90000"/>
              </a:lnSpc>
              <a:spcBef>
                <a:spcPts val="825"/>
              </a:spcBef>
              <a:spcAft>
                <a:spcPts val="0"/>
              </a:spcAft>
              <a:buClr>
                <a:schemeClr val="dk1"/>
              </a:buClr>
              <a:buSzPct val="99567"/>
              <a:buChar char="•"/>
            </a:pPr>
            <a:r>
              <a:rPr lang="en-US"/>
              <a:t>These tools output the results in slightly different ways, so you may want to explore them in your own time.</a:t>
            </a:r>
            <a:endParaRPr/>
          </a:p>
        </p:txBody>
      </p:sp>
      <p:sp>
        <p:nvSpPr>
          <p:cNvPr id="888" name="Google Shape;888;p63"/>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pic>
        <p:nvPicPr>
          <p:cNvPr id="889" name="Google Shape;889;p63"/>
          <p:cNvPicPr preferRelativeResize="0"/>
          <p:nvPr/>
        </p:nvPicPr>
        <p:blipFill rotWithShape="1">
          <a:blip r:embed="rId3">
            <a:alphaModFix/>
          </a:blip>
          <a:srcRect/>
          <a:stretch/>
        </p:blipFill>
        <p:spPr>
          <a:xfrm>
            <a:off x="2133600" y="3542617"/>
            <a:ext cx="4652010" cy="1110615"/>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66"/>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5B: GeneMANIA</a:t>
            </a:r>
            <a:endParaRPr/>
          </a:p>
        </p:txBody>
      </p:sp>
      <p:sp>
        <p:nvSpPr>
          <p:cNvPr id="914" name="Google Shape;914;p66"/>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lnSpcReduction="10000"/>
          </a:bodyPr>
          <a:lstStyle/>
          <a:p>
            <a:pPr marL="188595" lvl="0" indent="-188595" algn="l" rtl="0">
              <a:lnSpc>
                <a:spcPct val="90000"/>
              </a:lnSpc>
              <a:spcBef>
                <a:spcPts val="0"/>
              </a:spcBef>
              <a:spcAft>
                <a:spcPts val="0"/>
              </a:spcAft>
              <a:buClr>
                <a:schemeClr val="dk1"/>
              </a:buClr>
              <a:buSzPts val="2300"/>
              <a:buChar char="•"/>
            </a:pPr>
            <a:r>
              <a:rPr lang="en-US"/>
              <a:t>Return to the analysis result by clicking on “</a:t>
            </a:r>
            <a:r>
              <a:rPr lang="en-US" b="1"/>
              <a:t>Differential Expression Signature</a:t>
            </a:r>
            <a:r>
              <a:rPr lang="en-US"/>
              <a:t>” in the tool bar at the top</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The last linked tool we will explore today from iLINCS is GeneMANIA.</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GeneMANIA is a network-based guilt-by-association algorithm that finds the network neighbors of an input gene set from a heterogeneous collection of interaction networks</a:t>
            </a: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Go to </a:t>
            </a:r>
            <a:r>
              <a:rPr lang="en-US" u="sng">
                <a:solidFill>
                  <a:schemeClr val="hlink"/>
                </a:solidFill>
                <a:hlinkClick r:id="rId3"/>
              </a:rPr>
              <a:t>https://genemania.org/</a:t>
            </a:r>
            <a:endParaRPr/>
          </a:p>
          <a:p>
            <a:pPr marL="188595" lvl="0" indent="-41910" algn="l" rtl="0">
              <a:lnSpc>
                <a:spcPct val="90000"/>
              </a:lnSpc>
              <a:spcBef>
                <a:spcPts val="825"/>
              </a:spcBef>
              <a:spcAft>
                <a:spcPts val="0"/>
              </a:spcAft>
              <a:buClr>
                <a:schemeClr val="dk1"/>
              </a:buClr>
              <a:buSzPts val="2310"/>
              <a:buNone/>
            </a:pPr>
            <a:endParaRPr/>
          </a:p>
        </p:txBody>
      </p:sp>
      <p:sp>
        <p:nvSpPr>
          <p:cNvPr id="915" name="Google Shape;915;p66"/>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pic>
        <p:nvPicPr>
          <p:cNvPr id="916" name="Google Shape;916;p66"/>
          <p:cNvPicPr preferRelativeResize="0"/>
          <p:nvPr/>
        </p:nvPicPr>
        <p:blipFill rotWithShape="1">
          <a:blip r:embed="rId4">
            <a:alphaModFix/>
          </a:blip>
          <a:srcRect b="56057"/>
          <a:stretch/>
        </p:blipFill>
        <p:spPr>
          <a:xfrm>
            <a:off x="1302550" y="2895600"/>
            <a:ext cx="7156133" cy="345308"/>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917" name="Google Shape;917;p66"/>
          <p:cNvPicPr preferRelativeResize="0"/>
          <p:nvPr/>
        </p:nvPicPr>
        <p:blipFill rotWithShape="1">
          <a:blip r:embed="rId5">
            <a:alphaModFix/>
          </a:blip>
          <a:srcRect/>
          <a:stretch/>
        </p:blipFill>
        <p:spPr>
          <a:xfrm>
            <a:off x="3822389" y="3921925"/>
            <a:ext cx="1058228" cy="890588"/>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67"/>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5B: GeneMANIA</a:t>
            </a:r>
            <a:endParaRPr/>
          </a:p>
        </p:txBody>
      </p:sp>
      <p:sp>
        <p:nvSpPr>
          <p:cNvPr id="924" name="Google Shape;924;p67"/>
          <p:cNvSpPr txBox="1">
            <a:spLocks noGrp="1"/>
          </p:cNvSpPr>
          <p:nvPr>
            <p:ph type="body" idx="1"/>
          </p:nvPr>
        </p:nvSpPr>
        <p:spPr>
          <a:xfrm>
            <a:off x="589695" y="2054501"/>
            <a:ext cx="6115906" cy="4931516"/>
          </a:xfrm>
          <a:prstGeom prst="rect">
            <a:avLst/>
          </a:prstGeom>
          <a:noFill/>
          <a:ln>
            <a:noFill/>
          </a:ln>
        </p:spPr>
        <p:txBody>
          <a:bodyPr spcFirstLastPara="1" wrap="square" lIns="91425" tIns="45700" rIns="91425" bIns="45700" anchor="t" anchorCtr="0">
            <a:noAutofit/>
          </a:bodyPr>
          <a:lstStyle/>
          <a:p>
            <a:pPr marL="182880" indent="-182880">
              <a:spcBef>
                <a:spcPts val="0"/>
              </a:spcBef>
              <a:buSzPts val="2000"/>
            </a:pPr>
            <a:r>
              <a:rPr lang="en-US" sz="2000"/>
              <a:t>We are going to enter the top 20 differentially expressed genes from our ER status gene signature.  We will use </a:t>
            </a:r>
            <a:r>
              <a:rPr lang="en-US" sz="2000" err="1"/>
              <a:t>GeneMANIA</a:t>
            </a:r>
            <a:r>
              <a:rPr lang="en-US" sz="2000"/>
              <a:t> to return 20 additional network neighbor genes (not necessarily differentially expressed themselves)</a:t>
            </a:r>
            <a:endParaRPr/>
          </a:p>
          <a:p>
            <a:pPr marL="182880" lvl="0" indent="-182880" algn="l" rtl="0">
              <a:lnSpc>
                <a:spcPct val="90000"/>
              </a:lnSpc>
              <a:spcBef>
                <a:spcPts val="1200"/>
              </a:spcBef>
              <a:spcAft>
                <a:spcPts val="0"/>
              </a:spcAft>
              <a:buClr>
                <a:schemeClr val="dk1"/>
              </a:buClr>
              <a:buSzPts val="2000"/>
              <a:buChar char="•"/>
            </a:pPr>
            <a:r>
              <a:rPr lang="en-US" sz="2000"/>
              <a:t>Then we will look at functional enrichment of this combined set of 40 genes.</a:t>
            </a:r>
            <a:endParaRPr/>
          </a:p>
          <a:p>
            <a:pPr marL="182880" lvl="0" indent="-182880" algn="l" rtl="0">
              <a:lnSpc>
                <a:spcPct val="90000"/>
              </a:lnSpc>
              <a:spcBef>
                <a:spcPts val="1200"/>
              </a:spcBef>
              <a:spcAft>
                <a:spcPts val="0"/>
              </a:spcAft>
              <a:buClr>
                <a:schemeClr val="dk1"/>
              </a:buClr>
              <a:buSzPts val="2000"/>
              <a:buChar char="•"/>
            </a:pPr>
            <a:r>
              <a:rPr lang="en-US" sz="2000"/>
              <a:t>Find, open in a editor, and copy the contents of the file: [</a:t>
            </a:r>
            <a:r>
              <a:rPr lang="en-US" sz="2000" err="1"/>
              <a:t>course_directory</a:t>
            </a:r>
            <a:r>
              <a:rPr lang="en-US" sz="2000"/>
              <a:t>]/07_Signatures_and_Characterization/</a:t>
            </a:r>
            <a:r>
              <a:rPr lang="en-US" sz="2000" b="1"/>
              <a:t>ERstatus_top20.txt</a:t>
            </a:r>
            <a:endParaRPr/>
          </a:p>
          <a:p>
            <a:pPr marL="182880" lvl="0" indent="-182880" algn="l" rtl="0">
              <a:lnSpc>
                <a:spcPct val="90000"/>
              </a:lnSpc>
              <a:spcBef>
                <a:spcPts val="1200"/>
              </a:spcBef>
              <a:spcAft>
                <a:spcPts val="0"/>
              </a:spcAft>
              <a:buClr>
                <a:schemeClr val="dk1"/>
              </a:buClr>
              <a:buSzPts val="2000"/>
              <a:buChar char="•"/>
            </a:pPr>
            <a:r>
              <a:rPr lang="en-US" sz="2000"/>
              <a:t>This is the top 20 differentially expressed genes of our ER status signature extracted from the “Name_GeneSymbol” column in the Excel download</a:t>
            </a:r>
            <a:endParaRPr/>
          </a:p>
          <a:p>
            <a:pPr marL="182880" indent="-182880">
              <a:spcBef>
                <a:spcPts val="1200"/>
              </a:spcBef>
              <a:buSzPts val="2000"/>
            </a:pPr>
            <a:r>
              <a:rPr lang="en-US" sz="2000"/>
              <a:t>Paste this list into the text box at the top left corner of the main page. Make sure to delete any previous list in the text box.</a:t>
            </a:r>
            <a:endParaRPr/>
          </a:p>
        </p:txBody>
      </p:sp>
      <p:sp>
        <p:nvSpPr>
          <p:cNvPr id="925" name="Google Shape;925;p67"/>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65</a:t>
            </a:fld>
            <a:endParaRPr/>
          </a:p>
        </p:txBody>
      </p:sp>
      <p:pic>
        <p:nvPicPr>
          <p:cNvPr id="926" name="Google Shape;926;p67"/>
          <p:cNvPicPr preferRelativeResize="0"/>
          <p:nvPr/>
        </p:nvPicPr>
        <p:blipFill rotWithShape="1">
          <a:blip r:embed="rId3">
            <a:alphaModFix/>
          </a:blip>
          <a:srcRect/>
          <a:stretch/>
        </p:blipFill>
        <p:spPr>
          <a:xfrm>
            <a:off x="6858000" y="2367609"/>
            <a:ext cx="3048000" cy="4305300"/>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68"/>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5B: GeneMANIA</a:t>
            </a:r>
            <a:endParaRPr/>
          </a:p>
        </p:txBody>
      </p:sp>
      <p:sp>
        <p:nvSpPr>
          <p:cNvPr id="933" name="Google Shape;933;p68"/>
          <p:cNvSpPr txBox="1">
            <a:spLocks noGrp="1"/>
          </p:cNvSpPr>
          <p:nvPr>
            <p:ph type="body" idx="1"/>
          </p:nvPr>
        </p:nvSpPr>
        <p:spPr>
          <a:xfrm>
            <a:off x="691515" y="2069042"/>
            <a:ext cx="5785485" cy="4931516"/>
          </a:xfrm>
          <a:prstGeom prst="rect">
            <a:avLst/>
          </a:prstGeom>
          <a:noFill/>
          <a:ln>
            <a:noFill/>
          </a:ln>
        </p:spPr>
        <p:txBody>
          <a:bodyPr spcFirstLastPara="1" wrap="square" lIns="91425" tIns="45700" rIns="91425" bIns="45700" anchor="t" anchorCtr="0">
            <a:normAutofit fontScale="92500" lnSpcReduction="10000"/>
          </a:bodyPr>
          <a:lstStyle/>
          <a:p>
            <a:pPr marL="188595" lvl="0" indent="-188626" algn="l" rtl="0">
              <a:lnSpc>
                <a:spcPct val="90000"/>
              </a:lnSpc>
              <a:spcBef>
                <a:spcPts val="0"/>
              </a:spcBef>
              <a:spcAft>
                <a:spcPts val="0"/>
              </a:spcAft>
              <a:buClr>
                <a:schemeClr val="dk1"/>
              </a:buClr>
              <a:buSzPct val="99567"/>
              <a:buChar char="•"/>
            </a:pPr>
            <a:r>
              <a:rPr lang="en-US"/>
              <a:t>Click on the </a:t>
            </a:r>
            <a:r>
              <a:rPr lang="en-US" b="1"/>
              <a:t>stacked-dots</a:t>
            </a:r>
            <a:r>
              <a:rPr lang="en-US"/>
              <a:t> options button next to where you pasted the list</a:t>
            </a:r>
            <a:endParaRPr/>
          </a:p>
          <a:p>
            <a:pPr marL="188595" lvl="0" indent="-52959" algn="l" rtl="0">
              <a:lnSpc>
                <a:spcPct val="90000"/>
              </a:lnSpc>
              <a:spcBef>
                <a:spcPts val="825"/>
              </a:spcBef>
              <a:spcAft>
                <a:spcPts val="0"/>
              </a:spcAft>
              <a:buClr>
                <a:schemeClr val="dk1"/>
              </a:buClr>
              <a:buSzPct val="100000"/>
              <a:buNone/>
            </a:pPr>
            <a:endParaRPr/>
          </a:p>
          <a:p>
            <a:pPr marL="188595" lvl="0" indent="-188626" algn="l" rtl="0">
              <a:lnSpc>
                <a:spcPct val="90000"/>
              </a:lnSpc>
              <a:spcBef>
                <a:spcPts val="825"/>
              </a:spcBef>
              <a:spcAft>
                <a:spcPts val="0"/>
              </a:spcAft>
              <a:buClr>
                <a:schemeClr val="dk1"/>
              </a:buClr>
              <a:buSzPct val="99567"/>
              <a:buChar char="•"/>
            </a:pPr>
            <a:r>
              <a:rPr lang="en-US"/>
              <a:t>This first list shows all the possible networks that GeneMANIA will consider combining for the analysis of our twenty genes</a:t>
            </a:r>
            <a:endParaRPr/>
          </a:p>
          <a:p>
            <a:pPr marL="188595" lvl="0" indent="-52959" algn="l" rtl="0">
              <a:lnSpc>
                <a:spcPct val="90000"/>
              </a:lnSpc>
              <a:spcBef>
                <a:spcPts val="825"/>
              </a:spcBef>
              <a:spcAft>
                <a:spcPts val="0"/>
              </a:spcAft>
              <a:buClr>
                <a:schemeClr val="dk1"/>
              </a:buClr>
              <a:buSzPct val="100000"/>
              <a:buNone/>
            </a:pPr>
            <a:endParaRPr/>
          </a:p>
          <a:p>
            <a:pPr marL="188595" lvl="0" indent="-188626" algn="l" rtl="0">
              <a:lnSpc>
                <a:spcPct val="90000"/>
              </a:lnSpc>
              <a:spcBef>
                <a:spcPts val="825"/>
              </a:spcBef>
              <a:spcAft>
                <a:spcPts val="0"/>
              </a:spcAft>
              <a:buClr>
                <a:schemeClr val="dk1"/>
              </a:buClr>
              <a:buSzPct val="99567"/>
              <a:buChar char="•"/>
            </a:pPr>
            <a:r>
              <a:rPr lang="en-US"/>
              <a:t>Select “</a:t>
            </a:r>
            <a:r>
              <a:rPr lang="en-US" b="1"/>
              <a:t>Customise advanced options</a:t>
            </a:r>
            <a:r>
              <a:rPr lang="en-US"/>
              <a:t>”</a:t>
            </a:r>
            <a:endParaRPr/>
          </a:p>
          <a:p>
            <a:pPr marL="188595" lvl="0" indent="-52959" algn="l" rtl="0">
              <a:lnSpc>
                <a:spcPct val="90000"/>
              </a:lnSpc>
              <a:spcBef>
                <a:spcPts val="825"/>
              </a:spcBef>
              <a:spcAft>
                <a:spcPts val="0"/>
              </a:spcAft>
              <a:buClr>
                <a:schemeClr val="dk1"/>
              </a:buClr>
              <a:buSzPct val="100000"/>
              <a:buNone/>
            </a:pPr>
            <a:endParaRPr/>
          </a:p>
          <a:p>
            <a:pPr marL="188595" lvl="0" indent="-188626" algn="l" rtl="0">
              <a:lnSpc>
                <a:spcPct val="90000"/>
              </a:lnSpc>
              <a:spcBef>
                <a:spcPts val="825"/>
              </a:spcBef>
              <a:spcAft>
                <a:spcPts val="0"/>
              </a:spcAft>
              <a:buClr>
                <a:schemeClr val="dk1"/>
              </a:buClr>
              <a:buSzPct val="99567"/>
              <a:buChar char="•"/>
            </a:pPr>
            <a:r>
              <a:rPr lang="en-US"/>
              <a:t>This menu shows that we are going to find at most 20 neighbors using the automatic network weighting scheme, which is based on our 20 query genes</a:t>
            </a:r>
            <a:endParaRPr/>
          </a:p>
          <a:p>
            <a:pPr marL="188595" lvl="0" indent="-52959" algn="l" rtl="0">
              <a:lnSpc>
                <a:spcPct val="90000"/>
              </a:lnSpc>
              <a:spcBef>
                <a:spcPts val="825"/>
              </a:spcBef>
              <a:spcAft>
                <a:spcPts val="0"/>
              </a:spcAft>
              <a:buClr>
                <a:schemeClr val="dk1"/>
              </a:buClr>
              <a:buSzPct val="100000"/>
              <a:buNone/>
            </a:pPr>
            <a:endParaRPr/>
          </a:p>
          <a:p>
            <a:pPr marL="188595" lvl="0" indent="-188626" algn="l" rtl="0">
              <a:lnSpc>
                <a:spcPct val="90000"/>
              </a:lnSpc>
              <a:spcBef>
                <a:spcPts val="825"/>
              </a:spcBef>
              <a:spcAft>
                <a:spcPts val="0"/>
              </a:spcAft>
              <a:buClr>
                <a:schemeClr val="dk1"/>
              </a:buClr>
              <a:buSzPct val="99567"/>
              <a:buChar char="•"/>
            </a:pPr>
            <a:r>
              <a:rPr lang="en-US"/>
              <a:t>Click the </a:t>
            </a:r>
            <a:r>
              <a:rPr lang="en-US" b="1"/>
              <a:t>search</a:t>
            </a:r>
            <a:r>
              <a:rPr lang="en-US"/>
              <a:t> magnifying glass.</a:t>
            </a:r>
            <a:endParaRPr/>
          </a:p>
        </p:txBody>
      </p:sp>
      <p:sp>
        <p:nvSpPr>
          <p:cNvPr id="934" name="Google Shape;934;p68"/>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66</a:t>
            </a:fld>
            <a:endParaRPr/>
          </a:p>
        </p:txBody>
      </p:sp>
      <p:pic>
        <p:nvPicPr>
          <p:cNvPr id="935" name="Google Shape;935;p68"/>
          <p:cNvPicPr preferRelativeResize="0"/>
          <p:nvPr/>
        </p:nvPicPr>
        <p:blipFill rotWithShape="1">
          <a:blip r:embed="rId3">
            <a:alphaModFix/>
          </a:blip>
          <a:srcRect/>
          <a:stretch/>
        </p:blipFill>
        <p:spPr>
          <a:xfrm>
            <a:off x="6726555" y="370524"/>
            <a:ext cx="2790101" cy="3105644"/>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936" name="Google Shape;936;p68"/>
          <p:cNvPicPr preferRelativeResize="0"/>
          <p:nvPr/>
        </p:nvPicPr>
        <p:blipFill rotWithShape="1">
          <a:blip r:embed="rId4">
            <a:alphaModFix/>
          </a:blip>
          <a:srcRect/>
          <a:stretch/>
        </p:blipFill>
        <p:spPr>
          <a:xfrm>
            <a:off x="6770192" y="3627951"/>
            <a:ext cx="2748143" cy="3674645"/>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937" name="Google Shape;937;p68"/>
          <p:cNvPicPr preferRelativeResize="0"/>
          <p:nvPr/>
        </p:nvPicPr>
        <p:blipFill rotWithShape="1">
          <a:blip r:embed="rId3">
            <a:alphaModFix/>
          </a:blip>
          <a:srcRect l="72892" t="932" r="14893" b="89157"/>
          <a:stretch/>
        </p:blipFill>
        <p:spPr>
          <a:xfrm>
            <a:off x="3810000" y="2402771"/>
            <a:ext cx="324804" cy="293370"/>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938" name="Google Shape;938;p68"/>
          <p:cNvPicPr preferRelativeResize="0"/>
          <p:nvPr/>
        </p:nvPicPr>
        <p:blipFill rotWithShape="1">
          <a:blip r:embed="rId3">
            <a:alphaModFix/>
          </a:blip>
          <a:srcRect l="86879" t="1463" r="2877" b="90042"/>
          <a:stretch/>
        </p:blipFill>
        <p:spPr>
          <a:xfrm>
            <a:off x="4711614" y="6553200"/>
            <a:ext cx="272415" cy="251460"/>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69"/>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5B: GeneMANIA</a:t>
            </a:r>
            <a:endParaRPr/>
          </a:p>
        </p:txBody>
      </p:sp>
      <p:sp>
        <p:nvSpPr>
          <p:cNvPr id="945" name="Google Shape;945;p69"/>
          <p:cNvSpPr txBox="1">
            <a:spLocks noGrp="1"/>
          </p:cNvSpPr>
          <p:nvPr>
            <p:ph type="body" idx="1"/>
          </p:nvPr>
        </p:nvSpPr>
        <p:spPr>
          <a:xfrm>
            <a:off x="691515" y="1792755"/>
            <a:ext cx="7690485" cy="3333032"/>
          </a:xfrm>
          <a:prstGeom prst="rect">
            <a:avLst/>
          </a:prstGeom>
          <a:noFill/>
          <a:ln>
            <a:noFill/>
          </a:ln>
        </p:spPr>
        <p:txBody>
          <a:bodyPr spcFirstLastPara="1" wrap="square" lIns="91425" tIns="45700" rIns="91425" bIns="45700" anchor="t" anchorCtr="0">
            <a:noAutofit/>
          </a:bodyPr>
          <a:lstStyle/>
          <a:p>
            <a:pPr marL="188595" indent="-188595">
              <a:spcBef>
                <a:spcPts val="0"/>
              </a:spcBef>
              <a:buSzPts val="2000"/>
            </a:pPr>
            <a:r>
              <a:rPr lang="en-US" sz="2000"/>
              <a:t>The resulting network contains our 20 input genes (striped) and our 20 predicted network neighbors (solids).  The size of the network neighbors indicates its final guilt-by-association value on the composite affinity network.</a:t>
            </a:r>
            <a:endParaRPr/>
          </a:p>
          <a:p>
            <a:pPr marL="188595" indent="-188595">
              <a:buSzPts val="2000"/>
            </a:pPr>
            <a:r>
              <a:rPr lang="en-US" sz="2000"/>
              <a:t>You may choose between three arrangements of the graph.  The </a:t>
            </a:r>
            <a:r>
              <a:rPr lang="en-US" sz="2000" b="1"/>
              <a:t>stacked</a:t>
            </a:r>
            <a:r>
              <a:rPr lang="en-US" sz="2000"/>
              <a:t> arrangement may be easiest for understanding the nodes. You can hover over any node to highlight its neighbors.</a:t>
            </a:r>
            <a:endParaRPr/>
          </a:p>
          <a:p>
            <a:pPr marL="188595" indent="-188595">
              <a:buSzPts val="2000"/>
            </a:pPr>
            <a:r>
              <a:rPr lang="en-US" sz="2000"/>
              <a:t>For example, </a:t>
            </a:r>
            <a:endParaRPr/>
          </a:p>
          <a:p>
            <a:pPr marL="565785" lvl="1" indent="-187960" algn="l" rtl="0">
              <a:lnSpc>
                <a:spcPct val="90000"/>
              </a:lnSpc>
              <a:spcBef>
                <a:spcPts val="413"/>
              </a:spcBef>
              <a:spcAft>
                <a:spcPts val="0"/>
              </a:spcAft>
              <a:buClr>
                <a:schemeClr val="dk1"/>
              </a:buClr>
              <a:buSzPts val="2000"/>
              <a:buChar char="•"/>
            </a:pPr>
            <a:r>
              <a:rPr lang="en-US" sz="2000"/>
              <a:t>NCOA7 is also known as Estrogen Nuclear Receptor Coactivator 1 </a:t>
            </a:r>
            <a:br>
              <a:rPr lang="en-US" sz="2000"/>
            </a:br>
            <a:r>
              <a:rPr lang="en-US" sz="2000"/>
              <a:t>NCOA3 is associated with Estrogen-Receptor Positive Breast Cancer</a:t>
            </a:r>
            <a:endParaRPr/>
          </a:p>
          <a:p>
            <a:pPr marL="188595" lvl="0" indent="-188595" algn="l" rtl="0">
              <a:lnSpc>
                <a:spcPct val="90000"/>
              </a:lnSpc>
              <a:spcBef>
                <a:spcPts val="825"/>
              </a:spcBef>
              <a:spcAft>
                <a:spcPts val="0"/>
              </a:spcAft>
              <a:buClr>
                <a:schemeClr val="dk1"/>
              </a:buClr>
              <a:buSzPts val="2000"/>
              <a:buChar char="•"/>
            </a:pPr>
            <a:endParaRPr lang="en-US" sz="2000"/>
          </a:p>
          <a:p>
            <a:pPr marL="188595" lvl="0" indent="-61595" algn="l" rtl="0">
              <a:lnSpc>
                <a:spcPct val="90000"/>
              </a:lnSpc>
              <a:spcBef>
                <a:spcPts val="825"/>
              </a:spcBef>
              <a:spcAft>
                <a:spcPts val="0"/>
              </a:spcAft>
              <a:buClr>
                <a:schemeClr val="dk1"/>
              </a:buClr>
              <a:buSzPts val="2000"/>
              <a:buNone/>
            </a:pPr>
            <a:endParaRPr sz="2000"/>
          </a:p>
          <a:p>
            <a:pPr marL="188595" lvl="0" indent="-61595" algn="l" rtl="0">
              <a:lnSpc>
                <a:spcPct val="90000"/>
              </a:lnSpc>
              <a:spcBef>
                <a:spcPts val="825"/>
              </a:spcBef>
              <a:spcAft>
                <a:spcPts val="0"/>
              </a:spcAft>
              <a:buClr>
                <a:schemeClr val="dk1"/>
              </a:buClr>
              <a:buSzPts val="2000"/>
              <a:buNone/>
            </a:pPr>
            <a:endParaRPr sz="2000"/>
          </a:p>
        </p:txBody>
      </p:sp>
      <p:sp>
        <p:nvSpPr>
          <p:cNvPr id="946" name="Google Shape;946;p69"/>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67</a:t>
            </a:fld>
            <a:endParaRPr/>
          </a:p>
        </p:txBody>
      </p:sp>
      <p:pic>
        <p:nvPicPr>
          <p:cNvPr id="947" name="Google Shape;947;p69"/>
          <p:cNvPicPr preferRelativeResize="0"/>
          <p:nvPr/>
        </p:nvPicPr>
        <p:blipFill rotWithShape="1">
          <a:blip r:embed="rId3">
            <a:alphaModFix/>
          </a:blip>
          <a:srcRect/>
          <a:stretch/>
        </p:blipFill>
        <p:spPr>
          <a:xfrm>
            <a:off x="8434387" y="2935562"/>
            <a:ext cx="440055" cy="1152525"/>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948" name="Google Shape;948;p69"/>
          <p:cNvPicPr preferRelativeResize="0"/>
          <p:nvPr/>
        </p:nvPicPr>
        <p:blipFill rotWithShape="1">
          <a:blip r:embed="rId4">
            <a:alphaModFix/>
          </a:blip>
          <a:srcRect l="15512" t="9596" r="53029" b="31145"/>
          <a:stretch/>
        </p:blipFill>
        <p:spPr>
          <a:xfrm>
            <a:off x="5489531" y="4979292"/>
            <a:ext cx="4198903" cy="2224601"/>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949" name="Google Shape;949;p69"/>
          <p:cNvSpPr/>
          <p:nvPr/>
        </p:nvSpPr>
        <p:spPr>
          <a:xfrm>
            <a:off x="8526866" y="3353417"/>
            <a:ext cx="345267" cy="346397"/>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
        <p:nvSpPr>
          <p:cNvPr id="3" name="TextBox 2">
            <a:extLst>
              <a:ext uri="{FF2B5EF4-FFF2-40B4-BE49-F238E27FC236}">
                <a16:creationId xmlns:a16="http://schemas.microsoft.com/office/drawing/2014/main" id="{2636BBBC-CA1E-7A6A-B89F-6EAAFE3F5147}"/>
              </a:ext>
            </a:extLst>
          </p:cNvPr>
          <p:cNvSpPr txBox="1"/>
          <p:nvPr/>
        </p:nvSpPr>
        <p:spPr>
          <a:xfrm>
            <a:off x="725542" y="5302200"/>
            <a:ext cx="453763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Char char="•"/>
            </a:pPr>
            <a:r>
              <a:rPr lang="en-US" sz="2000">
                <a:latin typeface="Calibri"/>
                <a:ea typeface="Calibri"/>
                <a:cs typeface="Calibri"/>
              </a:rPr>
              <a:t>Both are connected to ESR1 (and other top 20 genes) through pathways edges and neither are in our original 100 differentially expressed gene signature </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70"/>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5B: GeneMANIA</a:t>
            </a:r>
            <a:endParaRPr/>
          </a:p>
        </p:txBody>
      </p:sp>
      <p:sp>
        <p:nvSpPr>
          <p:cNvPr id="956" name="Google Shape;956;p70"/>
          <p:cNvSpPr txBox="1">
            <a:spLocks noGrp="1"/>
          </p:cNvSpPr>
          <p:nvPr>
            <p:ph type="body" idx="1"/>
          </p:nvPr>
        </p:nvSpPr>
        <p:spPr>
          <a:xfrm>
            <a:off x="691515" y="2069042"/>
            <a:ext cx="6928485" cy="1485371"/>
          </a:xfrm>
          <a:prstGeom prst="rect">
            <a:avLst/>
          </a:prstGeom>
          <a:noFill/>
          <a:ln>
            <a:noFill/>
          </a:ln>
        </p:spPr>
        <p:txBody>
          <a:bodyPr spcFirstLastPara="1" wrap="square" lIns="91425" tIns="45700" rIns="91425" bIns="45700" anchor="t" anchorCtr="0">
            <a:noAutofit/>
          </a:bodyPr>
          <a:lstStyle/>
          <a:p>
            <a:pPr marL="188595" lvl="0" indent="-188595" algn="l" rtl="0">
              <a:lnSpc>
                <a:spcPct val="90000"/>
              </a:lnSpc>
              <a:spcBef>
                <a:spcPts val="0"/>
              </a:spcBef>
              <a:spcAft>
                <a:spcPts val="0"/>
              </a:spcAft>
              <a:buClr>
                <a:schemeClr val="dk1"/>
              </a:buClr>
              <a:buSzPts val="2000"/>
              <a:buChar char="•"/>
            </a:pPr>
            <a:r>
              <a:rPr lang="en-US" sz="2000"/>
              <a:t>On the right side (hidden unless you click on the button with 3 horizontal bars) is the selected interaction networks that were relevant to the 20 input genes, sorted by type and by weight. You can toggle the networks to display any set of edges. </a:t>
            </a:r>
            <a:endParaRPr/>
          </a:p>
          <a:p>
            <a:pPr marL="188595" lvl="0" indent="-188595" algn="l" rtl="0">
              <a:lnSpc>
                <a:spcPct val="90000"/>
              </a:lnSpc>
              <a:spcBef>
                <a:spcPts val="825"/>
              </a:spcBef>
              <a:spcAft>
                <a:spcPts val="0"/>
              </a:spcAft>
              <a:buClr>
                <a:schemeClr val="dk1"/>
              </a:buClr>
              <a:buSzPts val="2000"/>
              <a:buChar char="•"/>
            </a:pPr>
            <a:r>
              <a:rPr lang="en-US" sz="2000"/>
              <a:t>The highest weighted co-expression network is from breast tumors and relates the top 20 genes to each other fairly well, but does not connect them to the predicted 20.</a:t>
            </a:r>
            <a:endParaRPr/>
          </a:p>
          <a:p>
            <a:pPr marL="0" lvl="0" indent="0" algn="l" rtl="0">
              <a:lnSpc>
                <a:spcPct val="90000"/>
              </a:lnSpc>
              <a:spcBef>
                <a:spcPts val="825"/>
              </a:spcBef>
              <a:spcAft>
                <a:spcPts val="0"/>
              </a:spcAft>
              <a:buClr>
                <a:schemeClr val="dk1"/>
              </a:buClr>
              <a:buSzPts val="2000"/>
              <a:buNone/>
            </a:pPr>
            <a:endParaRPr sz="2000"/>
          </a:p>
        </p:txBody>
      </p:sp>
      <p:sp>
        <p:nvSpPr>
          <p:cNvPr id="957" name="Google Shape;957;p70"/>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68</a:t>
            </a:fld>
            <a:endParaRPr/>
          </a:p>
        </p:txBody>
      </p:sp>
      <p:pic>
        <p:nvPicPr>
          <p:cNvPr id="958" name="Google Shape;958;p70"/>
          <p:cNvPicPr preferRelativeResize="0"/>
          <p:nvPr/>
        </p:nvPicPr>
        <p:blipFill rotWithShape="1">
          <a:blip r:embed="rId3">
            <a:alphaModFix/>
          </a:blip>
          <a:srcRect/>
          <a:stretch/>
        </p:blipFill>
        <p:spPr>
          <a:xfrm>
            <a:off x="7722086" y="121338"/>
            <a:ext cx="2168920" cy="7193861"/>
          </a:xfrm>
          <a:prstGeom prst="rect">
            <a:avLst/>
          </a:prstGeom>
          <a:noFill/>
          <a:ln>
            <a:noFill/>
          </a:ln>
        </p:spPr>
      </p:pic>
      <p:pic>
        <p:nvPicPr>
          <p:cNvPr id="959" name="Google Shape;959;p70"/>
          <p:cNvPicPr preferRelativeResize="0"/>
          <p:nvPr/>
        </p:nvPicPr>
        <p:blipFill rotWithShape="1">
          <a:blip r:embed="rId4">
            <a:alphaModFix/>
          </a:blip>
          <a:srcRect/>
          <a:stretch/>
        </p:blipFill>
        <p:spPr>
          <a:xfrm>
            <a:off x="2362201" y="4137813"/>
            <a:ext cx="3733800" cy="3558387"/>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71"/>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5B: GeneMANIA</a:t>
            </a:r>
            <a:endParaRPr/>
          </a:p>
        </p:txBody>
      </p:sp>
      <p:sp>
        <p:nvSpPr>
          <p:cNvPr id="966" name="Google Shape;966;p71"/>
          <p:cNvSpPr txBox="1">
            <a:spLocks noGrp="1"/>
          </p:cNvSpPr>
          <p:nvPr>
            <p:ph type="body" idx="1"/>
          </p:nvPr>
        </p:nvSpPr>
        <p:spPr>
          <a:xfrm>
            <a:off x="691515" y="2069042"/>
            <a:ext cx="5937885"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Finally, we can perform the standard enrichment tests incorporating our predicted neighbors into our gene set. </a:t>
            </a: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Click on the pie chart in the bottom left corner</a:t>
            </a: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We see most of the results relating to hormone and steroid signaling pathways and receptors.</a:t>
            </a:r>
            <a:endParaRPr/>
          </a:p>
        </p:txBody>
      </p:sp>
      <p:sp>
        <p:nvSpPr>
          <p:cNvPr id="967" name="Google Shape;967;p71"/>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69</a:t>
            </a:fld>
            <a:endParaRPr/>
          </a:p>
        </p:txBody>
      </p:sp>
      <p:pic>
        <p:nvPicPr>
          <p:cNvPr id="968" name="Google Shape;968;p71"/>
          <p:cNvPicPr preferRelativeResize="0"/>
          <p:nvPr/>
        </p:nvPicPr>
        <p:blipFill rotWithShape="1">
          <a:blip r:embed="rId3">
            <a:alphaModFix/>
          </a:blip>
          <a:srcRect/>
          <a:stretch/>
        </p:blipFill>
        <p:spPr>
          <a:xfrm>
            <a:off x="6797040" y="990600"/>
            <a:ext cx="2876550" cy="5886450"/>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7"/>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1: Sign Into KnowEnG Platform</a:t>
            </a:r>
            <a:endParaRPr/>
          </a:p>
        </p:txBody>
      </p:sp>
      <p:sp>
        <p:nvSpPr>
          <p:cNvPr id="243" name="Google Shape;243;p7"/>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244" name="Google Shape;244;p7"/>
          <p:cNvSpPr txBox="1"/>
          <p:nvPr/>
        </p:nvSpPr>
        <p:spPr>
          <a:xfrm>
            <a:off x="482898" y="1895332"/>
            <a:ext cx="488206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310"/>
              <a:buFont typeface="Arial"/>
              <a:buNone/>
            </a:pPr>
            <a:r>
              <a:rPr lang="en-US" sz="2310">
                <a:solidFill>
                  <a:schemeClr val="dk1"/>
                </a:solidFill>
                <a:latin typeface="Calibri"/>
                <a:ea typeface="Calibri"/>
                <a:cs typeface="Calibri"/>
                <a:sym typeface="Calibri"/>
              </a:rPr>
              <a:t>Go to the KnowEnG Platform: </a:t>
            </a:r>
            <a:r>
              <a:rPr lang="en-US" sz="231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https://knoweng.org/analyze/</a:t>
            </a:r>
            <a:endParaRPr sz="2310">
              <a:solidFill>
                <a:schemeClr val="dk1"/>
              </a:solidFill>
              <a:latin typeface="Calibri"/>
              <a:ea typeface="Calibri"/>
              <a:cs typeface="Calibri"/>
              <a:sym typeface="Calibri"/>
            </a:endParaRPr>
          </a:p>
          <a:p>
            <a:pPr marL="0" marR="0" lvl="0" indent="0" algn="l" rtl="0">
              <a:lnSpc>
                <a:spcPct val="90000"/>
              </a:lnSpc>
              <a:spcBef>
                <a:spcPts val="825"/>
              </a:spcBef>
              <a:spcAft>
                <a:spcPts val="0"/>
              </a:spcAft>
              <a:buClr>
                <a:schemeClr val="dk1"/>
              </a:buClr>
              <a:buSzPts val="2310"/>
              <a:buFont typeface="Arial"/>
              <a:buNone/>
            </a:pPr>
            <a:endParaRPr sz="2310">
              <a:solidFill>
                <a:schemeClr val="dk1"/>
              </a:solidFill>
              <a:latin typeface="Calibri"/>
              <a:ea typeface="Calibri"/>
              <a:cs typeface="Calibri"/>
              <a:sym typeface="Calibri"/>
            </a:endParaRPr>
          </a:p>
          <a:p>
            <a:pPr marL="0" marR="0" lvl="0" indent="0" algn="l" rtl="0">
              <a:lnSpc>
                <a:spcPct val="90000"/>
              </a:lnSpc>
              <a:spcBef>
                <a:spcPts val="825"/>
              </a:spcBef>
              <a:spcAft>
                <a:spcPts val="0"/>
              </a:spcAft>
              <a:buClr>
                <a:schemeClr val="dk1"/>
              </a:buClr>
              <a:buSzPts val="2310"/>
              <a:buFont typeface="Arial"/>
              <a:buNone/>
            </a:pPr>
            <a:endParaRPr sz="2310">
              <a:solidFill>
                <a:schemeClr val="dk1"/>
              </a:solidFill>
              <a:latin typeface="Calibri"/>
              <a:ea typeface="Calibri"/>
              <a:cs typeface="Calibri"/>
              <a:sym typeface="Calibri"/>
            </a:endParaRPr>
          </a:p>
          <a:p>
            <a:pPr marL="0" marR="0" lvl="0" indent="0" algn="l" rtl="0">
              <a:lnSpc>
                <a:spcPct val="90000"/>
              </a:lnSpc>
              <a:spcBef>
                <a:spcPts val="825"/>
              </a:spcBef>
              <a:spcAft>
                <a:spcPts val="0"/>
              </a:spcAft>
              <a:buClr>
                <a:schemeClr val="dk1"/>
              </a:buClr>
              <a:buSzPts val="2310"/>
              <a:buFont typeface="Arial"/>
              <a:buNone/>
            </a:pPr>
            <a:r>
              <a:rPr lang="en-US" sz="2310">
                <a:solidFill>
                  <a:schemeClr val="dk1"/>
                </a:solidFill>
                <a:latin typeface="Calibri"/>
                <a:ea typeface="Calibri"/>
                <a:cs typeface="Calibri"/>
                <a:sym typeface="Calibri"/>
              </a:rPr>
              <a:t>Click “</a:t>
            </a:r>
            <a:r>
              <a:rPr lang="en-US" sz="2310" b="1">
                <a:solidFill>
                  <a:schemeClr val="dk1"/>
                </a:solidFill>
                <a:latin typeface="Calibri"/>
                <a:ea typeface="Calibri"/>
                <a:cs typeface="Calibri"/>
                <a:sym typeface="Calibri"/>
              </a:rPr>
              <a:t>Login or Register</a:t>
            </a:r>
            <a:r>
              <a:rPr lang="en-US" sz="2310">
                <a:solidFill>
                  <a:schemeClr val="dk1"/>
                </a:solidFill>
                <a:latin typeface="Calibri"/>
                <a:ea typeface="Calibri"/>
                <a:cs typeface="Calibri"/>
                <a:sym typeface="Calibri"/>
              </a:rPr>
              <a:t>”</a:t>
            </a:r>
            <a:endParaRPr/>
          </a:p>
          <a:p>
            <a:pPr marL="0" marR="0" lvl="0" indent="0" algn="l" rtl="0">
              <a:lnSpc>
                <a:spcPct val="90000"/>
              </a:lnSpc>
              <a:spcBef>
                <a:spcPts val="825"/>
              </a:spcBef>
              <a:spcAft>
                <a:spcPts val="0"/>
              </a:spcAft>
              <a:buClr>
                <a:schemeClr val="dk1"/>
              </a:buClr>
              <a:buSzPts val="2310"/>
              <a:buFont typeface="Arial"/>
              <a:buNone/>
            </a:pPr>
            <a:endParaRPr sz="2310">
              <a:solidFill>
                <a:schemeClr val="dk1"/>
              </a:solidFill>
              <a:latin typeface="Calibri"/>
              <a:ea typeface="Calibri"/>
              <a:cs typeface="Calibri"/>
              <a:sym typeface="Calibri"/>
            </a:endParaRPr>
          </a:p>
          <a:p>
            <a:pPr marL="0" marR="0" lvl="0" indent="0" algn="l" rtl="0">
              <a:lnSpc>
                <a:spcPct val="90000"/>
              </a:lnSpc>
              <a:spcBef>
                <a:spcPts val="825"/>
              </a:spcBef>
              <a:spcAft>
                <a:spcPts val="0"/>
              </a:spcAft>
              <a:buClr>
                <a:schemeClr val="dk1"/>
              </a:buClr>
              <a:buSzPts val="2310"/>
              <a:buFont typeface="Arial"/>
              <a:buNone/>
            </a:pPr>
            <a:endParaRPr sz="2310">
              <a:solidFill>
                <a:schemeClr val="dk1"/>
              </a:solidFill>
              <a:latin typeface="Calibri"/>
              <a:ea typeface="Calibri"/>
              <a:cs typeface="Calibri"/>
              <a:sym typeface="Calibri"/>
            </a:endParaRPr>
          </a:p>
          <a:p>
            <a:pPr marL="0" marR="0" lvl="0" indent="0" algn="l" rtl="0">
              <a:lnSpc>
                <a:spcPct val="90000"/>
              </a:lnSpc>
              <a:spcBef>
                <a:spcPts val="825"/>
              </a:spcBef>
              <a:spcAft>
                <a:spcPts val="0"/>
              </a:spcAft>
              <a:buClr>
                <a:schemeClr val="dk1"/>
              </a:buClr>
              <a:buSzPts val="2310"/>
              <a:buFont typeface="Arial"/>
              <a:buNone/>
            </a:pPr>
            <a:r>
              <a:rPr lang="en-US" sz="2310">
                <a:solidFill>
                  <a:schemeClr val="dk1"/>
                </a:solidFill>
                <a:latin typeface="Calibri"/>
                <a:ea typeface="Calibri"/>
                <a:cs typeface="Calibri"/>
                <a:sym typeface="Calibri"/>
              </a:rPr>
              <a:t>Login with </a:t>
            </a:r>
            <a:r>
              <a:rPr lang="en-US" sz="2310" b="1">
                <a:solidFill>
                  <a:schemeClr val="dk1"/>
                </a:solidFill>
                <a:latin typeface="Calibri"/>
                <a:ea typeface="Calibri"/>
                <a:cs typeface="Calibri"/>
                <a:sym typeface="Calibri"/>
              </a:rPr>
              <a:t>CILogon</a:t>
            </a:r>
            <a:r>
              <a:rPr lang="en-US" sz="2310">
                <a:solidFill>
                  <a:schemeClr val="dk1"/>
                </a:solidFill>
                <a:latin typeface="Calibri"/>
                <a:ea typeface="Calibri"/>
                <a:cs typeface="Calibri"/>
                <a:sym typeface="Calibri"/>
              </a:rPr>
              <a:t> - Login service using your other existing accounts</a:t>
            </a:r>
            <a:endParaRPr/>
          </a:p>
          <a:p>
            <a:pPr marL="0" marR="0" lvl="0" indent="0" algn="l" rtl="0">
              <a:lnSpc>
                <a:spcPct val="90000"/>
              </a:lnSpc>
              <a:spcBef>
                <a:spcPts val="825"/>
              </a:spcBef>
              <a:spcAft>
                <a:spcPts val="0"/>
              </a:spcAft>
              <a:buClr>
                <a:schemeClr val="dk1"/>
              </a:buClr>
              <a:buSzPts val="2310"/>
              <a:buFont typeface="Arial"/>
              <a:buNone/>
            </a:pPr>
            <a:r>
              <a:rPr lang="en-US" sz="2310">
                <a:solidFill>
                  <a:schemeClr val="dk1"/>
                </a:solidFill>
                <a:latin typeface="Calibri"/>
                <a:ea typeface="Calibri"/>
                <a:cs typeface="Calibri"/>
                <a:sym typeface="Calibri"/>
              </a:rPr>
              <a:t>Search for identity provider: </a:t>
            </a:r>
            <a:r>
              <a:rPr lang="en-US" sz="2310" b="1">
                <a:solidFill>
                  <a:schemeClr val="dk1"/>
                </a:solidFill>
                <a:latin typeface="Calibri"/>
                <a:ea typeface="Calibri"/>
                <a:cs typeface="Calibri"/>
                <a:sym typeface="Calibri"/>
              </a:rPr>
              <a:t>Urbana, Mayo, Google, GitHub</a:t>
            </a:r>
            <a:endParaRPr/>
          </a:p>
          <a:p>
            <a:pPr marL="0" marR="0" lvl="0" indent="0" algn="l" rtl="0">
              <a:lnSpc>
                <a:spcPct val="90000"/>
              </a:lnSpc>
              <a:spcBef>
                <a:spcPts val="825"/>
              </a:spcBef>
              <a:spcAft>
                <a:spcPts val="0"/>
              </a:spcAft>
              <a:buClr>
                <a:schemeClr val="dk1"/>
              </a:buClr>
              <a:buSzPts val="2310"/>
              <a:buFont typeface="Arial"/>
              <a:buNone/>
            </a:pPr>
            <a:endParaRPr sz="2310">
              <a:solidFill>
                <a:schemeClr val="dk1"/>
              </a:solidFill>
              <a:latin typeface="Calibri"/>
              <a:ea typeface="Calibri"/>
              <a:cs typeface="Calibri"/>
              <a:sym typeface="Calibri"/>
            </a:endParaRPr>
          </a:p>
          <a:p>
            <a:pPr marL="0" marR="0" lvl="0" indent="0" algn="l" rtl="0">
              <a:lnSpc>
                <a:spcPct val="90000"/>
              </a:lnSpc>
              <a:spcBef>
                <a:spcPts val="825"/>
              </a:spcBef>
              <a:spcAft>
                <a:spcPts val="0"/>
              </a:spcAft>
              <a:buClr>
                <a:schemeClr val="dk1"/>
              </a:buClr>
              <a:buSzPts val="2310"/>
              <a:buFont typeface="Arial"/>
              <a:buNone/>
            </a:pPr>
            <a:endParaRPr sz="2310">
              <a:solidFill>
                <a:schemeClr val="dk1"/>
              </a:solidFill>
              <a:latin typeface="Calibri"/>
              <a:ea typeface="Calibri"/>
              <a:cs typeface="Calibri"/>
              <a:sym typeface="Calibri"/>
            </a:endParaRPr>
          </a:p>
        </p:txBody>
      </p:sp>
      <p:pic>
        <p:nvPicPr>
          <p:cNvPr id="245" name="Google Shape;245;p7"/>
          <p:cNvPicPr preferRelativeResize="0"/>
          <p:nvPr/>
        </p:nvPicPr>
        <p:blipFill rotWithShape="1">
          <a:blip r:embed="rId4">
            <a:alphaModFix/>
          </a:blip>
          <a:srcRect/>
          <a:stretch/>
        </p:blipFill>
        <p:spPr>
          <a:xfrm>
            <a:off x="5510708" y="4114800"/>
            <a:ext cx="4338637" cy="1952593"/>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46" name="Google Shape;246;p7"/>
          <p:cNvPicPr preferRelativeResize="0"/>
          <p:nvPr/>
        </p:nvPicPr>
        <p:blipFill rotWithShape="1">
          <a:blip r:embed="rId5">
            <a:alphaModFix/>
          </a:blip>
          <a:srcRect/>
          <a:stretch/>
        </p:blipFill>
        <p:spPr>
          <a:xfrm>
            <a:off x="5156340" y="1703311"/>
            <a:ext cx="4210545" cy="1633181"/>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72"/>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alibri"/>
              <a:buNone/>
            </a:pPr>
            <a:r>
              <a:rPr lang="en-US" sz="4800" b="1"/>
              <a:t>Attention!</a:t>
            </a:r>
            <a:endParaRPr sz="4800"/>
          </a:p>
        </p:txBody>
      </p:sp>
      <p:sp>
        <p:nvSpPr>
          <p:cNvPr id="974" name="Google Shape;974;p72"/>
          <p:cNvSpPr txBox="1">
            <a:spLocks noGrp="1"/>
          </p:cNvSpPr>
          <p:nvPr>
            <p:ph type="body" idx="1"/>
          </p:nvPr>
        </p:nvSpPr>
        <p:spPr>
          <a:xfrm>
            <a:off x="524129" y="2026422"/>
            <a:ext cx="8970537" cy="5073453"/>
          </a:xfrm>
          <a:prstGeom prst="rect">
            <a:avLst/>
          </a:prstGeom>
          <a:noFill/>
          <a:ln>
            <a:noFill/>
          </a:ln>
        </p:spPr>
        <p:txBody>
          <a:bodyPr spcFirstLastPara="1" wrap="square" lIns="91425" tIns="45700" rIns="91425" bIns="45700" anchor="t" anchorCtr="0">
            <a:normAutofit/>
          </a:bodyPr>
          <a:lstStyle/>
          <a:p>
            <a:pPr marL="188595" lvl="0" indent="-228600" algn="l" rtl="0">
              <a:lnSpc>
                <a:spcPct val="90000"/>
              </a:lnSpc>
              <a:spcBef>
                <a:spcPts val="0"/>
              </a:spcBef>
              <a:spcAft>
                <a:spcPts val="0"/>
              </a:spcAft>
              <a:buClr>
                <a:schemeClr val="dk1"/>
              </a:buClr>
              <a:buSzPts val="3600"/>
              <a:buChar char="•"/>
            </a:pPr>
            <a:r>
              <a:rPr lang="en-US" sz="3600" dirty="0"/>
              <a:t>For this last section (Slides 71-84), please only continue on if you:</a:t>
            </a:r>
            <a:br>
              <a:rPr lang="en-US" sz="3600" dirty="0"/>
            </a:br>
            <a:endParaRPr sz="3600" dirty="0"/>
          </a:p>
          <a:p>
            <a:pPr marL="891539" lvl="1" indent="-514349" algn="l" rtl="0">
              <a:lnSpc>
                <a:spcPct val="90000"/>
              </a:lnSpc>
              <a:spcBef>
                <a:spcPts val="413"/>
              </a:spcBef>
              <a:spcAft>
                <a:spcPts val="0"/>
              </a:spcAft>
              <a:buClr>
                <a:schemeClr val="dk1"/>
              </a:buClr>
              <a:buSzPts val="3200"/>
              <a:buAutoNum type="arabicPeriod"/>
            </a:pPr>
            <a:r>
              <a:rPr lang="en-US" sz="3200" dirty="0"/>
              <a:t>Have</a:t>
            </a:r>
            <a:r>
              <a:rPr lang="en-US" sz="3200" b="1" dirty="0"/>
              <a:t> at least 20 min </a:t>
            </a:r>
            <a:r>
              <a:rPr lang="en-US" sz="3200" dirty="0"/>
              <a:t>before we end for the day</a:t>
            </a:r>
            <a:br>
              <a:rPr lang="en-US" sz="3200" dirty="0"/>
            </a:br>
            <a:br>
              <a:rPr lang="en-US" sz="3200" dirty="0"/>
            </a:br>
            <a:endParaRPr sz="3200" dirty="0"/>
          </a:p>
          <a:p>
            <a:pPr marL="891539" lvl="1" indent="-514349" algn="l" rtl="0">
              <a:lnSpc>
                <a:spcPct val="90000"/>
              </a:lnSpc>
              <a:spcBef>
                <a:spcPts val="413"/>
              </a:spcBef>
              <a:spcAft>
                <a:spcPts val="0"/>
              </a:spcAft>
              <a:buClr>
                <a:schemeClr val="dk1"/>
              </a:buClr>
              <a:buSzPts val="3200"/>
              <a:buAutoNum type="arabicPeriod"/>
            </a:pPr>
            <a:r>
              <a:rPr lang="en-US" sz="3200" dirty="0"/>
              <a:t>Feel confident working with </a:t>
            </a:r>
            <a:r>
              <a:rPr lang="en-US" sz="3200" dirty="0" err="1"/>
              <a:t>KnowEnG</a:t>
            </a:r>
            <a:r>
              <a:rPr lang="en-US" sz="3200" dirty="0"/>
              <a:t> on your own</a:t>
            </a:r>
            <a:endParaRPr sz="3200" u="sng" dirty="0"/>
          </a:p>
          <a:p>
            <a:pPr marL="565785" lvl="1" indent="0" algn="l" rtl="0">
              <a:lnSpc>
                <a:spcPct val="90000"/>
              </a:lnSpc>
              <a:spcBef>
                <a:spcPts val="413"/>
              </a:spcBef>
              <a:spcAft>
                <a:spcPts val="0"/>
              </a:spcAft>
              <a:buClr>
                <a:schemeClr val="dk1"/>
              </a:buClr>
              <a:buSzPts val="3200"/>
              <a:buNone/>
            </a:pPr>
            <a:endParaRPr sz="3200" dirty="0"/>
          </a:p>
          <a:p>
            <a:pPr marL="188595" lvl="0" indent="-228600" algn="l" rtl="0">
              <a:lnSpc>
                <a:spcPct val="90000"/>
              </a:lnSpc>
              <a:spcBef>
                <a:spcPts val="825"/>
              </a:spcBef>
              <a:spcAft>
                <a:spcPts val="0"/>
              </a:spcAft>
              <a:buClr>
                <a:schemeClr val="dk1"/>
              </a:buClr>
              <a:buSzPts val="3600"/>
              <a:buChar char="•"/>
            </a:pPr>
            <a:r>
              <a:rPr lang="en-US" sz="3600" b="1" dirty="0"/>
              <a:t>If not</a:t>
            </a:r>
            <a:r>
              <a:rPr lang="en-US" sz="3600" dirty="0"/>
              <a:t>, please </a:t>
            </a:r>
            <a:r>
              <a:rPr lang="en-US" sz="3600" b="1" dirty="0"/>
              <a:t>stop</a:t>
            </a:r>
            <a:r>
              <a:rPr lang="en-US" sz="3600" dirty="0"/>
              <a:t> here. </a:t>
            </a:r>
            <a:endParaRPr sz="3600" dirty="0"/>
          </a:p>
        </p:txBody>
      </p:sp>
      <p:sp>
        <p:nvSpPr>
          <p:cNvPr id="975" name="Google Shape;975;p72"/>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70</a:t>
            </a:fld>
            <a:endParaRPr/>
          </a:p>
        </p:txBody>
      </p:sp>
      <p:pic>
        <p:nvPicPr>
          <p:cNvPr id="976" name="Google Shape;976;p72" descr="Warning with solid fill"/>
          <p:cNvPicPr preferRelativeResize="0"/>
          <p:nvPr/>
        </p:nvPicPr>
        <p:blipFill rotWithShape="1">
          <a:blip r:embed="rId3">
            <a:alphaModFix/>
          </a:blip>
          <a:srcRect/>
          <a:stretch/>
        </p:blipFill>
        <p:spPr>
          <a:xfrm>
            <a:off x="2144154" y="529351"/>
            <a:ext cx="1127501" cy="1116973"/>
          </a:xfrm>
          <a:prstGeom prst="rect">
            <a:avLst/>
          </a:prstGeom>
          <a:noFill/>
          <a:ln>
            <a:noFill/>
          </a:ln>
        </p:spPr>
      </p:pic>
      <p:sp>
        <p:nvSpPr>
          <p:cNvPr id="977" name="Google Shape;977;p72"/>
          <p:cNvSpPr txBox="1"/>
          <p:nvPr/>
        </p:nvSpPr>
        <p:spPr>
          <a:xfrm>
            <a:off x="4616894" y="4395666"/>
            <a:ext cx="11424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-AND​-</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73"/>
          <p:cNvSpPr txBox="1">
            <a:spLocks noGrp="1"/>
          </p:cNvSpPr>
          <p:nvPr>
            <p:ph type="title"/>
          </p:nvPr>
        </p:nvSpPr>
        <p:spPr>
          <a:xfrm>
            <a:off x="686276" y="1937704"/>
            <a:ext cx="8675370" cy="32331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2"/>
              </a:buClr>
              <a:buSzPts val="4900"/>
              <a:buFont typeface="Calibri"/>
              <a:buNone/>
            </a:pPr>
            <a:r>
              <a:rPr lang="en-US">
                <a:solidFill>
                  <a:schemeClr val="accent2"/>
                </a:solidFill>
              </a:rPr>
              <a:t>Gene Set Characterization Using Discriminative Random Walks</a:t>
            </a:r>
            <a:endParaRPr/>
          </a:p>
        </p:txBody>
      </p:sp>
      <p:sp>
        <p:nvSpPr>
          <p:cNvPr id="983" name="Google Shape;983;p73"/>
          <p:cNvSpPr txBox="1">
            <a:spLocks noGrp="1"/>
          </p:cNvSpPr>
          <p:nvPr>
            <p:ph type="body" idx="1"/>
          </p:nvPr>
        </p:nvSpPr>
        <p:spPr>
          <a:xfrm>
            <a:off x="686276" y="5201392"/>
            <a:ext cx="8675370" cy="17002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1900"/>
              <a:buNone/>
            </a:pPr>
            <a:r>
              <a:rPr lang="en-US"/>
              <a:t>In this final exercise, we will find terms related to the 100 top differentially expressed genes of our ER status signature using the DRaWR method that incorporates the functional annotation terms directly in the network-based algorithm.</a:t>
            </a:r>
            <a:endParaRPr/>
          </a:p>
        </p:txBody>
      </p:sp>
      <p:sp>
        <p:nvSpPr>
          <p:cNvPr id="984" name="Google Shape;984;p73"/>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Google Shape;989;p74"/>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6: Login Into KnowEnG Platform</a:t>
            </a:r>
            <a:endParaRPr/>
          </a:p>
        </p:txBody>
      </p:sp>
      <p:sp>
        <p:nvSpPr>
          <p:cNvPr id="990" name="Google Shape;990;p74"/>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72</a:t>
            </a:fld>
            <a:endParaRPr/>
          </a:p>
        </p:txBody>
      </p:sp>
      <p:sp>
        <p:nvSpPr>
          <p:cNvPr id="991" name="Google Shape;991;p74"/>
          <p:cNvSpPr txBox="1"/>
          <p:nvPr/>
        </p:nvSpPr>
        <p:spPr>
          <a:xfrm>
            <a:off x="739469" y="2069042"/>
            <a:ext cx="6364276" cy="4786472"/>
          </a:xfrm>
          <a:prstGeom prst="rect">
            <a:avLst/>
          </a:prstGeom>
          <a:noFill/>
          <a:ln>
            <a:noFill/>
          </a:ln>
        </p:spPr>
        <p:txBody>
          <a:bodyPr spcFirstLastPara="1" wrap="square" lIns="100575" tIns="50275" rIns="100575" bIns="50275" anchor="t" anchorCtr="0">
            <a:normAutofit/>
          </a:bodyPr>
          <a:lstStyle/>
          <a:p>
            <a:pPr marL="0" marR="0" lvl="0" indent="0" algn="l" rtl="0">
              <a:lnSpc>
                <a:spcPct val="90000"/>
              </a:lnSpc>
              <a:spcBef>
                <a:spcPts val="0"/>
              </a:spcBef>
              <a:spcAft>
                <a:spcPts val="0"/>
              </a:spcAft>
              <a:buClr>
                <a:schemeClr val="dk1"/>
              </a:buClr>
              <a:buSzPts val="2541"/>
              <a:buFont typeface="Arial"/>
              <a:buNone/>
            </a:pPr>
            <a:r>
              <a:rPr lang="en-US" sz="2541">
                <a:solidFill>
                  <a:schemeClr val="dk1"/>
                </a:solidFill>
                <a:latin typeface="Calibri"/>
                <a:ea typeface="Calibri"/>
                <a:cs typeface="Calibri"/>
                <a:sym typeface="Calibri"/>
              </a:rPr>
              <a:t>Return to KnowEnG Platform: </a:t>
            </a:r>
            <a:r>
              <a:rPr lang="en-US" sz="254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https://platform.knoweng.org/static/#/home</a:t>
            </a:r>
            <a:r>
              <a:rPr lang="en-US" sz="2541">
                <a:solidFill>
                  <a:schemeClr val="dk1"/>
                </a:solidFill>
                <a:latin typeface="Calibri"/>
                <a:ea typeface="Calibri"/>
                <a:cs typeface="Calibri"/>
                <a:sym typeface="Calibri"/>
              </a:rPr>
              <a:t> </a:t>
            </a:r>
            <a:endParaRPr/>
          </a:p>
          <a:p>
            <a:pPr marL="0" marR="0" lvl="0" indent="0" algn="l" rtl="0">
              <a:lnSpc>
                <a:spcPct val="90000"/>
              </a:lnSpc>
              <a:spcBef>
                <a:spcPts val="825"/>
              </a:spcBef>
              <a:spcAft>
                <a:spcPts val="0"/>
              </a:spcAft>
              <a:buClr>
                <a:schemeClr val="dk1"/>
              </a:buClr>
              <a:buSzPts val="2541"/>
              <a:buFont typeface="Arial"/>
              <a:buNone/>
            </a:pPr>
            <a:endParaRPr sz="2541">
              <a:solidFill>
                <a:schemeClr val="dk1"/>
              </a:solidFill>
              <a:latin typeface="Calibri"/>
              <a:ea typeface="Calibri"/>
              <a:cs typeface="Calibri"/>
              <a:sym typeface="Calibri"/>
            </a:endParaRPr>
          </a:p>
          <a:p>
            <a:pPr marL="0" marR="0" lvl="0" indent="0" algn="l" rtl="0">
              <a:lnSpc>
                <a:spcPct val="90000"/>
              </a:lnSpc>
              <a:spcBef>
                <a:spcPts val="825"/>
              </a:spcBef>
              <a:spcAft>
                <a:spcPts val="0"/>
              </a:spcAft>
              <a:buClr>
                <a:schemeClr val="dk1"/>
              </a:buClr>
              <a:buSzPts val="2541"/>
              <a:buFont typeface="Arial"/>
              <a:buNone/>
            </a:pPr>
            <a:r>
              <a:rPr lang="en-US" sz="2541">
                <a:solidFill>
                  <a:schemeClr val="dk1"/>
                </a:solidFill>
                <a:latin typeface="Calibri"/>
                <a:ea typeface="Calibri"/>
                <a:cs typeface="Calibri"/>
                <a:sym typeface="Calibri"/>
              </a:rPr>
              <a:t>If necessary, </a:t>
            </a:r>
            <a:endParaRPr/>
          </a:p>
          <a:p>
            <a:pPr marL="0" marR="0" lvl="0" indent="0" algn="l" rtl="0">
              <a:lnSpc>
                <a:spcPct val="90000"/>
              </a:lnSpc>
              <a:spcBef>
                <a:spcPts val="825"/>
              </a:spcBef>
              <a:spcAft>
                <a:spcPts val="0"/>
              </a:spcAft>
              <a:buClr>
                <a:schemeClr val="dk1"/>
              </a:buClr>
              <a:buSzPts val="2541"/>
              <a:buFont typeface="Arial"/>
              <a:buNone/>
            </a:pPr>
            <a:r>
              <a:rPr lang="en-US" sz="2541">
                <a:solidFill>
                  <a:schemeClr val="dk1"/>
                </a:solidFill>
                <a:latin typeface="Calibri"/>
                <a:ea typeface="Calibri"/>
                <a:cs typeface="Calibri"/>
                <a:sym typeface="Calibri"/>
              </a:rPr>
              <a:t>Login with </a:t>
            </a:r>
            <a:r>
              <a:rPr lang="en-US" sz="2541" b="1">
                <a:solidFill>
                  <a:schemeClr val="dk1"/>
                </a:solidFill>
                <a:latin typeface="Calibri"/>
                <a:ea typeface="Calibri"/>
                <a:cs typeface="Calibri"/>
                <a:sym typeface="Calibri"/>
              </a:rPr>
              <a:t>CILogon</a:t>
            </a:r>
            <a:r>
              <a:rPr lang="en-US" sz="2541">
                <a:solidFill>
                  <a:schemeClr val="dk1"/>
                </a:solidFill>
                <a:latin typeface="Calibri"/>
                <a:ea typeface="Calibri"/>
                <a:cs typeface="Calibri"/>
                <a:sym typeface="Calibri"/>
              </a:rPr>
              <a:t> - Login service through other accounts</a:t>
            </a:r>
            <a:endParaRPr/>
          </a:p>
          <a:p>
            <a:pPr marL="0" marR="0" lvl="0" indent="0" algn="l" rtl="0">
              <a:lnSpc>
                <a:spcPct val="90000"/>
              </a:lnSpc>
              <a:spcBef>
                <a:spcPts val="825"/>
              </a:spcBef>
              <a:spcAft>
                <a:spcPts val="0"/>
              </a:spcAft>
              <a:buClr>
                <a:schemeClr val="dk1"/>
              </a:buClr>
              <a:buSzPts val="2541"/>
              <a:buFont typeface="Arial"/>
              <a:buNone/>
            </a:pPr>
            <a:r>
              <a:rPr lang="en-US" sz="2541">
                <a:solidFill>
                  <a:schemeClr val="dk1"/>
                </a:solidFill>
                <a:latin typeface="Calibri"/>
                <a:ea typeface="Calibri"/>
                <a:cs typeface="Calibri"/>
                <a:sym typeface="Calibri"/>
              </a:rPr>
              <a:t>Search: </a:t>
            </a:r>
            <a:r>
              <a:rPr lang="en-US" sz="2541" b="1">
                <a:solidFill>
                  <a:schemeClr val="dk1"/>
                </a:solidFill>
                <a:latin typeface="Calibri"/>
                <a:ea typeface="Calibri"/>
                <a:cs typeface="Calibri"/>
                <a:sym typeface="Calibri"/>
              </a:rPr>
              <a:t>Urbana, Mayo, Google, GitHub</a:t>
            </a:r>
            <a:endParaRPr/>
          </a:p>
          <a:p>
            <a:pPr marL="0" marR="0" lvl="0" indent="0" algn="l" rtl="0">
              <a:lnSpc>
                <a:spcPct val="90000"/>
              </a:lnSpc>
              <a:spcBef>
                <a:spcPts val="825"/>
              </a:spcBef>
              <a:spcAft>
                <a:spcPts val="0"/>
              </a:spcAft>
              <a:buClr>
                <a:schemeClr val="dk1"/>
              </a:buClr>
              <a:buSzPts val="2541"/>
              <a:buFont typeface="Arial"/>
              <a:buNone/>
            </a:pPr>
            <a:endParaRPr sz="2541">
              <a:solidFill>
                <a:schemeClr val="dk1"/>
              </a:solidFill>
              <a:latin typeface="Calibri"/>
              <a:ea typeface="Calibri"/>
              <a:cs typeface="Calibri"/>
              <a:sym typeface="Calibri"/>
            </a:endParaRPr>
          </a:p>
          <a:p>
            <a:pPr marL="0" marR="0" lvl="0" indent="0" algn="l" rtl="0">
              <a:lnSpc>
                <a:spcPct val="90000"/>
              </a:lnSpc>
              <a:spcBef>
                <a:spcPts val="825"/>
              </a:spcBef>
              <a:spcAft>
                <a:spcPts val="0"/>
              </a:spcAft>
              <a:buClr>
                <a:schemeClr val="dk1"/>
              </a:buClr>
              <a:buSzPts val="2541"/>
              <a:buFont typeface="Arial"/>
              <a:buNone/>
            </a:pPr>
            <a:endParaRPr sz="2541">
              <a:solidFill>
                <a:schemeClr val="dk1"/>
              </a:solidFill>
              <a:latin typeface="Calibri"/>
              <a:ea typeface="Calibri"/>
              <a:cs typeface="Calibri"/>
              <a:sym typeface="Calibri"/>
            </a:endParaRPr>
          </a:p>
        </p:txBody>
      </p:sp>
      <p:pic>
        <p:nvPicPr>
          <p:cNvPr id="992" name="Google Shape;992;p74"/>
          <p:cNvPicPr preferRelativeResize="0"/>
          <p:nvPr/>
        </p:nvPicPr>
        <p:blipFill rotWithShape="1">
          <a:blip r:embed="rId4">
            <a:alphaModFix/>
          </a:blip>
          <a:srcRect/>
          <a:stretch/>
        </p:blipFill>
        <p:spPr>
          <a:xfrm>
            <a:off x="2849478" y="5272616"/>
            <a:ext cx="4245031" cy="1910466"/>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pic>
        <p:nvPicPr>
          <p:cNvPr id="997" name="Google Shape;997;p75"/>
          <p:cNvPicPr preferRelativeResize="0"/>
          <p:nvPr/>
        </p:nvPicPr>
        <p:blipFill rotWithShape="1">
          <a:blip r:embed="rId3">
            <a:alphaModFix/>
          </a:blip>
          <a:srcRect/>
          <a:stretch/>
        </p:blipFill>
        <p:spPr>
          <a:xfrm>
            <a:off x="5057775" y="2571750"/>
            <a:ext cx="4286250" cy="3924300"/>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998" name="Google Shape;998;p75"/>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6A: Gene Set Characterization</a:t>
            </a:r>
            <a:endParaRPr/>
          </a:p>
        </p:txBody>
      </p:sp>
      <p:sp>
        <p:nvSpPr>
          <p:cNvPr id="999" name="Google Shape;999;p75"/>
          <p:cNvSpPr txBox="1">
            <a:spLocks noGrp="1"/>
          </p:cNvSpPr>
          <p:nvPr>
            <p:ph type="body" idx="1"/>
          </p:nvPr>
        </p:nvSpPr>
        <p:spPr>
          <a:xfrm>
            <a:off x="691515" y="2069042"/>
            <a:ext cx="3880485" cy="493151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300"/>
              <a:buNone/>
            </a:pPr>
            <a:r>
              <a:rPr lang="en-US">
                <a:solidFill>
                  <a:srgbClr val="FF0000"/>
                </a:solidFill>
              </a:rPr>
              <a:t>Select the pipeline:</a:t>
            </a:r>
            <a:endParaRPr/>
          </a:p>
          <a:p>
            <a:pPr marL="188595" lvl="0" indent="-188595" algn="l" rtl="0">
              <a:lnSpc>
                <a:spcPct val="90000"/>
              </a:lnSpc>
              <a:spcBef>
                <a:spcPts val="825"/>
              </a:spcBef>
              <a:spcAft>
                <a:spcPts val="0"/>
              </a:spcAft>
              <a:buClr>
                <a:schemeClr val="dk1"/>
              </a:buClr>
              <a:buSzPts val="2300"/>
              <a:buChar char="•"/>
            </a:pPr>
            <a:r>
              <a:rPr lang="en-US"/>
              <a:t>Select “</a:t>
            </a:r>
            <a:r>
              <a:rPr lang="en-US" b="1"/>
              <a:t>Analysis Pipelines</a:t>
            </a:r>
            <a:r>
              <a:rPr lang="en-US"/>
              <a:t>” at the top of the page</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Select “</a:t>
            </a:r>
            <a:r>
              <a:rPr lang="en-US" b="1"/>
              <a:t>Gene Set Characterization</a:t>
            </a:r>
            <a:r>
              <a:rPr lang="en-US"/>
              <a:t>” and Click on “</a:t>
            </a:r>
            <a:r>
              <a:rPr lang="en-US" b="1"/>
              <a:t>Start Pipeline</a:t>
            </a:r>
            <a:r>
              <a:rPr lang="en-US"/>
              <a:t>”</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p:txBody>
      </p:sp>
      <p:sp>
        <p:nvSpPr>
          <p:cNvPr id="1000" name="Google Shape;1000;p75"/>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73</a:t>
            </a:fld>
            <a:endParaRPr/>
          </a:p>
        </p:txBody>
      </p:sp>
      <p:sp>
        <p:nvSpPr>
          <p:cNvPr id="1001" name="Google Shape;1001;p75"/>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grpSp>
        <p:nvGrpSpPr>
          <p:cNvPr id="1002" name="Google Shape;1002;p75"/>
          <p:cNvGrpSpPr/>
          <p:nvPr/>
        </p:nvGrpSpPr>
        <p:grpSpPr>
          <a:xfrm>
            <a:off x="4953000" y="1752600"/>
            <a:ext cx="4648200" cy="533400"/>
            <a:chOff x="5257800" y="1333500"/>
            <a:chExt cx="4648200" cy="533400"/>
          </a:xfrm>
        </p:grpSpPr>
        <p:pic>
          <p:nvPicPr>
            <p:cNvPr id="1003" name="Google Shape;1003;p75" descr="Screen Shot 2018-06-07 at 1.36.59 PM.png"/>
            <p:cNvPicPr preferRelativeResize="0"/>
            <p:nvPr/>
          </p:nvPicPr>
          <p:blipFill rotWithShape="1">
            <a:blip r:embed="rId4">
              <a:alphaModFix/>
            </a:blip>
            <a:srcRect/>
            <a:stretch/>
          </p:blipFill>
          <p:spPr>
            <a:xfrm>
              <a:off x="5257800" y="1447800"/>
              <a:ext cx="4648200" cy="337805"/>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004" name="Google Shape;1004;p75"/>
            <p:cNvSpPr/>
            <p:nvPr/>
          </p:nvSpPr>
          <p:spPr>
            <a:xfrm>
              <a:off x="7340600" y="1333500"/>
              <a:ext cx="1143000" cy="5334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grpSp>
      <p:sp>
        <p:nvSpPr>
          <p:cNvPr id="1005" name="Google Shape;1005;p75"/>
          <p:cNvSpPr/>
          <p:nvPr/>
        </p:nvSpPr>
        <p:spPr>
          <a:xfrm>
            <a:off x="5029200" y="4267200"/>
            <a:ext cx="4343400" cy="533400"/>
          </a:xfrm>
          <a:prstGeom prst="ellipse">
            <a:avLst/>
          </a:prstGeom>
          <a:noFill/>
          <a:ln w="381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050">
              <a:solidFill>
                <a:srgbClr val="171616"/>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76"/>
          <p:cNvSpPr txBox="1">
            <a:spLocks noGrp="1"/>
          </p:cNvSpPr>
          <p:nvPr>
            <p:ph type="title"/>
          </p:nvPr>
        </p:nvSpPr>
        <p:spPr>
          <a:xfrm>
            <a:off x="691515" y="300961"/>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6A: Upload Data</a:t>
            </a:r>
            <a:endParaRPr/>
          </a:p>
        </p:txBody>
      </p:sp>
      <p:sp>
        <p:nvSpPr>
          <p:cNvPr id="1011" name="Google Shape;1011;p76"/>
          <p:cNvSpPr txBox="1">
            <a:spLocks noGrp="1"/>
          </p:cNvSpPr>
          <p:nvPr>
            <p:ph type="body" idx="1"/>
          </p:nvPr>
        </p:nvSpPr>
        <p:spPr>
          <a:xfrm>
            <a:off x="691515" y="2183632"/>
            <a:ext cx="9290685" cy="4873350"/>
          </a:xfrm>
          <a:prstGeom prst="rect">
            <a:avLst/>
          </a:prstGeom>
          <a:noFill/>
          <a:ln>
            <a:noFill/>
          </a:ln>
        </p:spPr>
        <p:txBody>
          <a:bodyPr spcFirstLastPara="1" wrap="square" lIns="91425" tIns="45700" rIns="91425" bIns="45700" anchor="t" anchorCtr="0">
            <a:noAutofit/>
          </a:bodyPr>
          <a:lstStyle/>
          <a:p>
            <a:pPr marL="188595" lvl="0" indent="-188595" algn="l" rtl="0">
              <a:lnSpc>
                <a:spcPct val="90000"/>
              </a:lnSpc>
              <a:spcBef>
                <a:spcPts val="0"/>
              </a:spcBef>
              <a:spcAft>
                <a:spcPts val="0"/>
              </a:spcAft>
              <a:buClr>
                <a:schemeClr val="dk1"/>
              </a:buClr>
              <a:buSzPts val="2000"/>
              <a:buChar char="•"/>
            </a:pPr>
            <a:r>
              <a:rPr lang="en-US" sz="2000"/>
              <a:t>Leave the default species “</a:t>
            </a:r>
            <a:r>
              <a:rPr lang="en-US" sz="2000" b="1"/>
              <a:t>Human</a:t>
            </a:r>
            <a:r>
              <a:rPr lang="en-US" sz="2000"/>
              <a:t>”</a:t>
            </a:r>
            <a:endParaRPr/>
          </a:p>
          <a:p>
            <a:pPr marL="188595" lvl="0" indent="-188595" algn="l" rtl="0">
              <a:lnSpc>
                <a:spcPct val="90000"/>
              </a:lnSpc>
              <a:spcBef>
                <a:spcPts val="825"/>
              </a:spcBef>
              <a:spcAft>
                <a:spcPts val="0"/>
              </a:spcAft>
              <a:buClr>
                <a:schemeClr val="dk1"/>
              </a:buClr>
              <a:buSzPts val="2000"/>
              <a:buChar char="•"/>
            </a:pPr>
            <a:r>
              <a:rPr lang="en-US" sz="2000"/>
              <a:t>Find, open in a text editor, and copy the contents of the file [course_directory]/07_Signatures_and_Characterization/</a:t>
            </a:r>
            <a:r>
              <a:rPr lang="en-US" sz="2000" b="1"/>
              <a:t>ERstatus_top100.txt</a:t>
            </a:r>
            <a:endParaRPr sz="2000" b="1"/>
          </a:p>
          <a:p>
            <a:pPr marL="188595" lvl="0" indent="-188595" algn="l" rtl="0">
              <a:lnSpc>
                <a:spcPct val="90000"/>
              </a:lnSpc>
              <a:spcBef>
                <a:spcPts val="825"/>
              </a:spcBef>
              <a:spcAft>
                <a:spcPts val="0"/>
              </a:spcAft>
              <a:buClr>
                <a:schemeClr val="dk1"/>
              </a:buClr>
              <a:buSzPts val="2000"/>
              <a:buChar char="•"/>
            </a:pPr>
            <a:r>
              <a:rPr lang="en-US" sz="2000"/>
              <a:t>This is the top 100 differentially expressed genes of our ER status gene signature extracted from the Name_GeneSymbol column of our earlier Excel download</a:t>
            </a:r>
            <a:endParaRPr/>
          </a:p>
          <a:p>
            <a:pPr marL="188595" lvl="0" indent="-61595" algn="l" rtl="0">
              <a:lnSpc>
                <a:spcPct val="90000"/>
              </a:lnSpc>
              <a:spcBef>
                <a:spcPts val="825"/>
              </a:spcBef>
              <a:spcAft>
                <a:spcPts val="0"/>
              </a:spcAft>
              <a:buClr>
                <a:schemeClr val="dk1"/>
              </a:buClr>
              <a:buSzPts val="2000"/>
              <a:buNone/>
            </a:pPr>
            <a:endParaRPr sz="2000"/>
          </a:p>
          <a:p>
            <a:pPr marL="188595" lvl="0" indent="-61595" algn="l" rtl="0">
              <a:lnSpc>
                <a:spcPct val="90000"/>
              </a:lnSpc>
              <a:spcBef>
                <a:spcPts val="825"/>
              </a:spcBef>
              <a:spcAft>
                <a:spcPts val="0"/>
              </a:spcAft>
              <a:buClr>
                <a:schemeClr val="dk1"/>
              </a:buClr>
              <a:buSzPts val="2000"/>
              <a:buNone/>
            </a:pPr>
            <a:endParaRPr sz="2000"/>
          </a:p>
          <a:p>
            <a:pPr marL="188595" lvl="0" indent="-61595" algn="l" rtl="0">
              <a:lnSpc>
                <a:spcPct val="90000"/>
              </a:lnSpc>
              <a:spcBef>
                <a:spcPts val="825"/>
              </a:spcBef>
              <a:spcAft>
                <a:spcPts val="0"/>
              </a:spcAft>
              <a:buClr>
                <a:schemeClr val="dk1"/>
              </a:buClr>
              <a:buSzPts val="2000"/>
              <a:buNone/>
            </a:pPr>
            <a:endParaRPr sz="2000"/>
          </a:p>
          <a:p>
            <a:pPr marL="188595" lvl="0" indent="-188595" algn="l" rtl="0">
              <a:lnSpc>
                <a:spcPct val="90000"/>
              </a:lnSpc>
              <a:spcBef>
                <a:spcPts val="825"/>
              </a:spcBef>
              <a:spcAft>
                <a:spcPts val="0"/>
              </a:spcAft>
              <a:buClr>
                <a:schemeClr val="dk1"/>
              </a:buClr>
              <a:buSzPts val="2000"/>
              <a:buChar char="•"/>
            </a:pPr>
            <a:r>
              <a:rPr lang="en-US" sz="2000"/>
              <a:t>Click on the “</a:t>
            </a:r>
            <a:r>
              <a:rPr lang="en-US" sz="2000" b="1"/>
              <a:t>Upload New Data</a:t>
            </a:r>
            <a:r>
              <a:rPr lang="en-US" sz="2000"/>
              <a:t>” tab</a:t>
            </a:r>
            <a:endParaRPr/>
          </a:p>
          <a:p>
            <a:pPr marL="188595" lvl="0" indent="-188595" algn="l" rtl="0">
              <a:lnSpc>
                <a:spcPct val="90000"/>
              </a:lnSpc>
              <a:spcBef>
                <a:spcPts val="825"/>
              </a:spcBef>
              <a:spcAft>
                <a:spcPts val="0"/>
              </a:spcAft>
              <a:buClr>
                <a:schemeClr val="dk1"/>
              </a:buClr>
              <a:buSzPts val="2000"/>
              <a:buChar char="•"/>
            </a:pPr>
            <a:r>
              <a:rPr lang="en-US" sz="2000"/>
              <a:t>Select the “</a:t>
            </a:r>
            <a:r>
              <a:rPr lang="en-US" sz="2000" b="1"/>
              <a:t>Paste a Gene List</a:t>
            </a:r>
            <a:r>
              <a:rPr lang="en-US" sz="2000"/>
              <a:t>” button.</a:t>
            </a:r>
            <a:endParaRPr/>
          </a:p>
          <a:p>
            <a:pPr marL="188595" lvl="0" indent="-188595" algn="l" rtl="0">
              <a:lnSpc>
                <a:spcPct val="90000"/>
              </a:lnSpc>
              <a:spcBef>
                <a:spcPts val="825"/>
              </a:spcBef>
              <a:spcAft>
                <a:spcPts val="0"/>
              </a:spcAft>
              <a:buClr>
                <a:schemeClr val="dk1"/>
              </a:buClr>
              <a:buSzPts val="2000"/>
              <a:buChar char="•"/>
            </a:pPr>
            <a:r>
              <a:rPr lang="en-US" sz="2000"/>
              <a:t>Give your gene list a name, e.g. “</a:t>
            </a:r>
            <a:r>
              <a:rPr lang="en-US" sz="2000" b="1"/>
              <a:t>ERstatus_gene_list</a:t>
            </a:r>
            <a:r>
              <a:rPr lang="en-US" sz="2000"/>
              <a:t>”</a:t>
            </a:r>
            <a:endParaRPr/>
          </a:p>
          <a:p>
            <a:pPr marL="188595" lvl="0" indent="-188595" algn="l" rtl="0">
              <a:lnSpc>
                <a:spcPct val="90000"/>
              </a:lnSpc>
              <a:spcBef>
                <a:spcPts val="825"/>
              </a:spcBef>
              <a:spcAft>
                <a:spcPts val="0"/>
              </a:spcAft>
              <a:buClr>
                <a:schemeClr val="dk1"/>
              </a:buClr>
              <a:buSzPts val="2000"/>
              <a:buChar char="•"/>
            </a:pPr>
            <a:r>
              <a:rPr lang="en-US" sz="2000"/>
              <a:t>Paste the file contents into the gene list text box. Click “</a:t>
            </a:r>
            <a:r>
              <a:rPr lang="en-US" sz="2000" b="1"/>
              <a:t>Done</a:t>
            </a:r>
            <a:r>
              <a:rPr lang="en-US" sz="2000"/>
              <a:t>”</a:t>
            </a:r>
            <a:endParaRPr/>
          </a:p>
          <a:p>
            <a:pPr marL="188595" lvl="0" indent="-61595" algn="l" rtl="0">
              <a:lnSpc>
                <a:spcPct val="90000"/>
              </a:lnSpc>
              <a:spcBef>
                <a:spcPts val="825"/>
              </a:spcBef>
              <a:spcAft>
                <a:spcPts val="0"/>
              </a:spcAft>
              <a:buClr>
                <a:schemeClr val="dk1"/>
              </a:buClr>
              <a:buSzPts val="2000"/>
              <a:buNone/>
            </a:pPr>
            <a:endParaRPr sz="2000"/>
          </a:p>
          <a:p>
            <a:pPr marL="188595" lvl="0" indent="-188595" algn="l" rtl="0">
              <a:lnSpc>
                <a:spcPct val="90000"/>
              </a:lnSpc>
              <a:spcBef>
                <a:spcPts val="825"/>
              </a:spcBef>
              <a:spcAft>
                <a:spcPts val="0"/>
              </a:spcAft>
              <a:buClr>
                <a:schemeClr val="dk1"/>
              </a:buClr>
              <a:buSzPts val="2000"/>
              <a:buChar char="•"/>
            </a:pPr>
            <a:r>
              <a:rPr lang="en-US" sz="2000"/>
              <a:t>Click “</a:t>
            </a:r>
            <a:r>
              <a:rPr lang="en-US" sz="2000" b="1"/>
              <a:t>Select</a:t>
            </a:r>
            <a:r>
              <a:rPr lang="en-US" sz="2000"/>
              <a:t>” next to the name of your pasted list and you should see a checkmark</a:t>
            </a:r>
            <a:endParaRPr/>
          </a:p>
          <a:p>
            <a:pPr marL="188595" lvl="0" indent="-188595" algn="l" rtl="0">
              <a:lnSpc>
                <a:spcPct val="90000"/>
              </a:lnSpc>
              <a:spcBef>
                <a:spcPts val="825"/>
              </a:spcBef>
              <a:spcAft>
                <a:spcPts val="0"/>
              </a:spcAft>
              <a:buClr>
                <a:schemeClr val="dk1"/>
              </a:buClr>
              <a:buSzPts val="2000"/>
              <a:buChar char="•"/>
            </a:pPr>
            <a:r>
              <a:rPr lang="en-US" sz="2000"/>
              <a:t>Click “</a:t>
            </a:r>
            <a:r>
              <a:rPr lang="en-US" sz="2000" b="1"/>
              <a:t>Next</a:t>
            </a:r>
            <a:r>
              <a:rPr lang="en-US" sz="2000"/>
              <a:t>”</a:t>
            </a:r>
            <a:endParaRPr/>
          </a:p>
        </p:txBody>
      </p:sp>
      <p:sp>
        <p:nvSpPr>
          <p:cNvPr id="1012" name="Google Shape;1012;p76"/>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74</a:t>
            </a:fld>
            <a:endParaRPr/>
          </a:p>
        </p:txBody>
      </p:sp>
      <p:pic>
        <p:nvPicPr>
          <p:cNvPr id="1013" name="Google Shape;1013;p76"/>
          <p:cNvPicPr preferRelativeResize="0"/>
          <p:nvPr/>
        </p:nvPicPr>
        <p:blipFill rotWithShape="1">
          <a:blip r:embed="rId3">
            <a:alphaModFix/>
          </a:blip>
          <a:srcRect/>
          <a:stretch/>
        </p:blipFill>
        <p:spPr>
          <a:xfrm>
            <a:off x="7407564" y="6096000"/>
            <a:ext cx="2565400" cy="612466"/>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1014" name="Google Shape;1014;p76"/>
          <p:cNvPicPr preferRelativeResize="0"/>
          <p:nvPr/>
        </p:nvPicPr>
        <p:blipFill rotWithShape="1">
          <a:blip r:embed="rId4">
            <a:alphaModFix/>
          </a:blip>
          <a:srcRect/>
          <a:stretch/>
        </p:blipFill>
        <p:spPr>
          <a:xfrm>
            <a:off x="5731535" y="3810000"/>
            <a:ext cx="4164135" cy="1905000"/>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015" name="Google Shape;1015;p76"/>
          <p:cNvSpPr txBox="1"/>
          <p:nvPr/>
        </p:nvSpPr>
        <p:spPr>
          <a:xfrm>
            <a:off x="455277" y="1619285"/>
            <a:ext cx="90279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Lato"/>
                <a:ea typeface="Lato"/>
                <a:cs typeface="Lato"/>
                <a:sym typeface="Lato"/>
              </a:rPr>
              <a:t>Find the file in this slide under </a:t>
            </a:r>
            <a:r>
              <a:rPr lang="en-US" sz="1800" b="1">
                <a:solidFill>
                  <a:srgbClr val="FF0000"/>
                </a:solidFill>
                <a:latin typeface="Calibri"/>
                <a:ea typeface="Calibri"/>
                <a:cs typeface="Calibri"/>
                <a:sym typeface="Calibri"/>
              </a:rPr>
              <a:t>[course_directory]/07_Signatures_and_Characterization/</a:t>
            </a:r>
            <a:endParaRPr sz="1800" b="1">
              <a:solidFill>
                <a:srgbClr val="FF0000"/>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77"/>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6A: Configure Algorithm Parameters</a:t>
            </a:r>
            <a:endParaRPr/>
          </a:p>
        </p:txBody>
      </p:sp>
      <p:sp>
        <p:nvSpPr>
          <p:cNvPr id="1021" name="Google Shape;1021;p77"/>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fontScale="77500" lnSpcReduction="20000"/>
          </a:bodyPr>
          <a:lstStyle/>
          <a:p>
            <a:pPr marL="188595" lvl="0" indent="-188626" algn="l" rtl="0">
              <a:lnSpc>
                <a:spcPct val="90000"/>
              </a:lnSpc>
              <a:spcBef>
                <a:spcPts val="0"/>
              </a:spcBef>
              <a:spcAft>
                <a:spcPts val="0"/>
              </a:spcAft>
              <a:buClr>
                <a:schemeClr val="dk1"/>
              </a:buClr>
              <a:buSzPct val="99567"/>
              <a:buChar char="•"/>
            </a:pPr>
            <a:r>
              <a:rPr lang="en-US"/>
              <a:t>We will choose to use a subset of 4 gene set collections available in the knowledge network</a:t>
            </a:r>
            <a:endParaRPr/>
          </a:p>
          <a:p>
            <a:pPr marL="188595" lvl="0" indent="-74930" algn="l" rtl="0">
              <a:lnSpc>
                <a:spcPct val="90000"/>
              </a:lnSpc>
              <a:spcBef>
                <a:spcPts val="825"/>
              </a:spcBef>
              <a:spcAft>
                <a:spcPts val="0"/>
              </a:spcAft>
              <a:buClr>
                <a:schemeClr val="dk1"/>
              </a:buClr>
              <a:buSzPct val="100000"/>
              <a:buNone/>
            </a:pPr>
            <a:endParaRPr/>
          </a:p>
          <a:p>
            <a:pPr marL="188595" lvl="0" indent="-188626" algn="l" rtl="0">
              <a:lnSpc>
                <a:spcPct val="90000"/>
              </a:lnSpc>
              <a:spcBef>
                <a:spcPts val="825"/>
              </a:spcBef>
              <a:spcAft>
                <a:spcPts val="0"/>
              </a:spcAft>
              <a:buClr>
                <a:schemeClr val="dk1"/>
              </a:buClr>
              <a:buSzPct val="99567"/>
              <a:buChar char="•"/>
            </a:pPr>
            <a:r>
              <a:rPr lang="en-US" b="1"/>
              <a:t>Ontologies</a:t>
            </a:r>
            <a:r>
              <a:rPr lang="en-US"/>
              <a:t>: Gene Ontology (default)</a:t>
            </a:r>
            <a:endParaRPr/>
          </a:p>
          <a:p>
            <a:pPr marL="188595" lvl="0" indent="-188626" algn="l" rtl="0">
              <a:lnSpc>
                <a:spcPct val="90000"/>
              </a:lnSpc>
              <a:spcBef>
                <a:spcPts val="825"/>
              </a:spcBef>
              <a:spcAft>
                <a:spcPts val="0"/>
              </a:spcAft>
              <a:buClr>
                <a:schemeClr val="dk1"/>
              </a:buClr>
              <a:buSzPct val="99567"/>
              <a:buChar char="•"/>
            </a:pPr>
            <a:r>
              <a:rPr lang="en-US" b="1"/>
              <a:t>Pathways</a:t>
            </a:r>
            <a:r>
              <a:rPr lang="en-US"/>
              <a:t>: Enrichr Pathway Membership (</a:t>
            </a:r>
            <a:r>
              <a:rPr lang="en-US">
                <a:solidFill>
                  <a:srgbClr val="FF0000"/>
                </a:solidFill>
              </a:rPr>
              <a:t>must add</a:t>
            </a:r>
            <a:r>
              <a:rPr lang="en-US"/>
              <a:t>)</a:t>
            </a:r>
            <a:endParaRPr/>
          </a:p>
          <a:p>
            <a:pPr marL="188595" lvl="0" indent="-188626" algn="l" rtl="0">
              <a:lnSpc>
                <a:spcPct val="90000"/>
              </a:lnSpc>
              <a:spcBef>
                <a:spcPts val="825"/>
              </a:spcBef>
              <a:spcAft>
                <a:spcPts val="0"/>
              </a:spcAft>
              <a:buClr>
                <a:schemeClr val="dk1"/>
              </a:buClr>
              <a:buSzPct val="99567"/>
              <a:buChar char="•"/>
            </a:pPr>
            <a:r>
              <a:rPr lang="en-US" b="1"/>
              <a:t>Pathways</a:t>
            </a:r>
            <a:r>
              <a:rPr lang="en-US"/>
              <a:t>: Reactome Pathways Curated (</a:t>
            </a:r>
            <a:r>
              <a:rPr lang="en-US">
                <a:solidFill>
                  <a:srgbClr val="FF0000"/>
                </a:solidFill>
              </a:rPr>
              <a:t>must add</a:t>
            </a:r>
            <a:r>
              <a:rPr lang="en-US"/>
              <a:t>)</a:t>
            </a:r>
            <a:endParaRPr/>
          </a:p>
          <a:p>
            <a:pPr marL="188595" lvl="0" indent="-188626" algn="l" rtl="0">
              <a:lnSpc>
                <a:spcPct val="90000"/>
              </a:lnSpc>
              <a:spcBef>
                <a:spcPts val="825"/>
              </a:spcBef>
              <a:spcAft>
                <a:spcPts val="0"/>
              </a:spcAft>
              <a:buClr>
                <a:schemeClr val="dk1"/>
              </a:buClr>
              <a:buSzPct val="99567"/>
              <a:buChar char="•"/>
            </a:pPr>
            <a:r>
              <a:rPr lang="en-US" b="1"/>
              <a:t>Tissue Expression</a:t>
            </a:r>
            <a:r>
              <a:rPr lang="en-US"/>
              <a:t>: GEO Expression Set (</a:t>
            </a:r>
            <a:r>
              <a:rPr lang="en-US">
                <a:solidFill>
                  <a:srgbClr val="FF0000"/>
                </a:solidFill>
              </a:rPr>
              <a:t>must add</a:t>
            </a:r>
            <a:r>
              <a:rPr lang="en-US"/>
              <a:t>)</a:t>
            </a:r>
            <a:endParaRPr/>
          </a:p>
          <a:p>
            <a:pPr marL="188595" lvl="0" indent="-74930" algn="l" rtl="0">
              <a:lnSpc>
                <a:spcPct val="90000"/>
              </a:lnSpc>
              <a:spcBef>
                <a:spcPts val="825"/>
              </a:spcBef>
              <a:spcAft>
                <a:spcPts val="0"/>
              </a:spcAft>
              <a:buClr>
                <a:schemeClr val="dk1"/>
              </a:buClr>
              <a:buSzPct val="100000"/>
              <a:buNone/>
            </a:pPr>
            <a:endParaRPr/>
          </a:p>
          <a:p>
            <a:pPr marL="188595" lvl="0" indent="-188626" algn="l" rtl="0">
              <a:lnSpc>
                <a:spcPct val="90000"/>
              </a:lnSpc>
              <a:spcBef>
                <a:spcPts val="825"/>
              </a:spcBef>
              <a:spcAft>
                <a:spcPts val="0"/>
              </a:spcAft>
              <a:buClr>
                <a:schemeClr val="dk1"/>
              </a:buClr>
              <a:buSzPct val="99567"/>
              <a:buChar char="•"/>
            </a:pPr>
            <a:r>
              <a:rPr lang="en-US"/>
              <a:t>(</a:t>
            </a:r>
            <a:r>
              <a:rPr lang="en-US">
                <a:solidFill>
                  <a:srgbClr val="FF0000"/>
                </a:solidFill>
              </a:rPr>
              <a:t>unclick</a:t>
            </a:r>
            <a:r>
              <a:rPr lang="en-US"/>
              <a:t> </a:t>
            </a:r>
            <a:r>
              <a:rPr lang="en-US" b="1"/>
              <a:t>Protein Domains</a:t>
            </a:r>
            <a:r>
              <a:rPr lang="en-US"/>
              <a:t>: PFam Protein Domains)</a:t>
            </a:r>
            <a:endParaRPr/>
          </a:p>
          <a:p>
            <a:pPr marL="188595" lvl="0" indent="-74930" algn="l" rtl="0">
              <a:lnSpc>
                <a:spcPct val="90000"/>
              </a:lnSpc>
              <a:spcBef>
                <a:spcPts val="825"/>
              </a:spcBef>
              <a:spcAft>
                <a:spcPts val="0"/>
              </a:spcAft>
              <a:buClr>
                <a:schemeClr val="dk1"/>
              </a:buClr>
              <a:buSzPct val="100000"/>
              <a:buNone/>
            </a:pPr>
            <a:endParaRPr/>
          </a:p>
          <a:p>
            <a:pPr marL="188595" lvl="0" indent="-74930" algn="l" rtl="0">
              <a:lnSpc>
                <a:spcPct val="90000"/>
              </a:lnSpc>
              <a:spcBef>
                <a:spcPts val="825"/>
              </a:spcBef>
              <a:spcAft>
                <a:spcPts val="0"/>
              </a:spcAft>
              <a:buClr>
                <a:schemeClr val="dk1"/>
              </a:buClr>
              <a:buSzPct val="100000"/>
              <a:buNone/>
            </a:pPr>
            <a:endParaRPr/>
          </a:p>
          <a:p>
            <a:pPr marL="188595" lvl="0" indent="-74930" algn="l" rtl="0">
              <a:lnSpc>
                <a:spcPct val="90000"/>
              </a:lnSpc>
              <a:spcBef>
                <a:spcPts val="825"/>
              </a:spcBef>
              <a:spcAft>
                <a:spcPts val="0"/>
              </a:spcAft>
              <a:buClr>
                <a:schemeClr val="dk1"/>
              </a:buClr>
              <a:buSzPct val="100000"/>
              <a:buNone/>
            </a:pPr>
            <a:endParaRPr/>
          </a:p>
          <a:p>
            <a:pPr marL="188595" lvl="0" indent="-74930" algn="l" rtl="0">
              <a:lnSpc>
                <a:spcPct val="90000"/>
              </a:lnSpc>
              <a:spcBef>
                <a:spcPts val="825"/>
              </a:spcBef>
              <a:spcAft>
                <a:spcPts val="0"/>
              </a:spcAft>
              <a:buClr>
                <a:schemeClr val="dk1"/>
              </a:buClr>
              <a:buSzPct val="100000"/>
              <a:buNone/>
            </a:pPr>
            <a:endParaRPr/>
          </a:p>
          <a:p>
            <a:pPr marL="188595" lvl="0" indent="-74930" algn="l" rtl="0">
              <a:lnSpc>
                <a:spcPct val="90000"/>
              </a:lnSpc>
              <a:spcBef>
                <a:spcPts val="825"/>
              </a:spcBef>
              <a:spcAft>
                <a:spcPts val="0"/>
              </a:spcAft>
              <a:buClr>
                <a:schemeClr val="dk1"/>
              </a:buClr>
              <a:buSzPct val="100000"/>
              <a:buNone/>
            </a:pPr>
            <a:endParaRPr/>
          </a:p>
          <a:p>
            <a:pPr marL="188595" lvl="0" indent="-74930" algn="l" rtl="0">
              <a:lnSpc>
                <a:spcPct val="90000"/>
              </a:lnSpc>
              <a:spcBef>
                <a:spcPts val="825"/>
              </a:spcBef>
              <a:spcAft>
                <a:spcPts val="0"/>
              </a:spcAft>
              <a:buClr>
                <a:schemeClr val="dk1"/>
              </a:buClr>
              <a:buSzPct val="100000"/>
              <a:buNone/>
            </a:pPr>
            <a:endParaRPr/>
          </a:p>
          <a:p>
            <a:pPr marL="188595" lvl="0" indent="-188626" algn="l" rtl="0">
              <a:lnSpc>
                <a:spcPct val="90000"/>
              </a:lnSpc>
              <a:spcBef>
                <a:spcPts val="825"/>
              </a:spcBef>
              <a:spcAft>
                <a:spcPts val="0"/>
              </a:spcAft>
              <a:buClr>
                <a:schemeClr val="dk1"/>
              </a:buClr>
              <a:buSzPct val="99567"/>
              <a:buChar char="•"/>
            </a:pPr>
            <a:r>
              <a:rPr lang="en-US"/>
              <a:t>Click “</a:t>
            </a:r>
            <a:r>
              <a:rPr lang="en-US" b="1"/>
              <a:t>Next</a:t>
            </a:r>
            <a:r>
              <a:rPr lang="en-US"/>
              <a:t>”</a:t>
            </a:r>
            <a:endParaRPr/>
          </a:p>
        </p:txBody>
      </p:sp>
      <p:sp>
        <p:nvSpPr>
          <p:cNvPr id="1022" name="Google Shape;1022;p77"/>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75</a:t>
            </a:fld>
            <a:endParaRPr/>
          </a:p>
        </p:txBody>
      </p:sp>
      <p:pic>
        <p:nvPicPr>
          <p:cNvPr id="1023" name="Google Shape;1023;p77"/>
          <p:cNvPicPr preferRelativeResize="0"/>
          <p:nvPr/>
        </p:nvPicPr>
        <p:blipFill rotWithShape="1">
          <a:blip r:embed="rId3">
            <a:alphaModFix/>
          </a:blip>
          <a:srcRect/>
          <a:stretch/>
        </p:blipFill>
        <p:spPr>
          <a:xfrm>
            <a:off x="3124200" y="4877647"/>
            <a:ext cx="4184829" cy="2876280"/>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78"/>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6A: Configure Network Parameters</a:t>
            </a:r>
            <a:endParaRPr/>
          </a:p>
        </p:txBody>
      </p:sp>
      <p:sp>
        <p:nvSpPr>
          <p:cNvPr id="1029" name="Google Shape;1029;p78"/>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Click “</a:t>
            </a:r>
            <a:r>
              <a:rPr lang="en-US" b="1"/>
              <a:t>Yes</a:t>
            </a:r>
            <a:r>
              <a:rPr lang="en-US"/>
              <a:t>” for question about using the Knowledge Network</a:t>
            </a:r>
            <a:endParaRPr/>
          </a:p>
          <a:p>
            <a:pPr marL="188595" lvl="0" indent="-188595" algn="l" rtl="0">
              <a:lnSpc>
                <a:spcPct val="90000"/>
              </a:lnSpc>
              <a:spcBef>
                <a:spcPts val="825"/>
              </a:spcBef>
              <a:spcAft>
                <a:spcPts val="0"/>
              </a:spcAft>
              <a:buClr>
                <a:schemeClr val="dk1"/>
              </a:buClr>
              <a:buSzPts val="2300"/>
              <a:buChar char="•"/>
            </a:pPr>
            <a:r>
              <a:rPr lang="en-US"/>
              <a:t>The Knowledge Network we will use is an integrated network from the </a:t>
            </a:r>
            <a:r>
              <a:rPr lang="en-US" u="sng">
                <a:solidFill>
                  <a:schemeClr val="hlink"/>
                </a:solidFill>
                <a:hlinkClick r:id="rId3"/>
              </a:rPr>
              <a:t>HumanNet</a:t>
            </a:r>
            <a:r>
              <a:rPr lang="en-US"/>
              <a:t> project (“</a:t>
            </a:r>
            <a:r>
              <a:rPr lang="en-US" b="1"/>
              <a:t>HumanNet Integrated Network</a:t>
            </a:r>
            <a:r>
              <a:rPr lang="en-US"/>
              <a:t>”)</a:t>
            </a: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Network size information can be found </a:t>
            </a:r>
            <a:r>
              <a:rPr lang="en-US" u="sng">
                <a:solidFill>
                  <a:schemeClr val="hlink"/>
                </a:solidFill>
                <a:hlinkClick r:id="rId4"/>
              </a:rPr>
              <a:t>here</a:t>
            </a: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The amount of network smoothing controls how much importance is put on network connections instead of the original 100 genes.  We will use the default of </a:t>
            </a:r>
            <a:r>
              <a:rPr lang="en-US" b="1"/>
              <a:t>50</a:t>
            </a:r>
            <a:r>
              <a:rPr lang="en-US"/>
              <a:t>%</a:t>
            </a: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Click “</a:t>
            </a:r>
            <a:r>
              <a:rPr lang="en-US" b="1"/>
              <a:t>Next</a:t>
            </a:r>
            <a:r>
              <a:rPr lang="en-US"/>
              <a:t>”</a:t>
            </a:r>
            <a:endParaRPr/>
          </a:p>
        </p:txBody>
      </p:sp>
      <p:sp>
        <p:nvSpPr>
          <p:cNvPr id="1030" name="Google Shape;1030;p78"/>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76</a:t>
            </a:fld>
            <a:endParaRPr/>
          </a:p>
        </p:txBody>
      </p:sp>
      <p:pic>
        <p:nvPicPr>
          <p:cNvPr id="1031" name="Google Shape;1031;p78"/>
          <p:cNvPicPr preferRelativeResize="0"/>
          <p:nvPr/>
        </p:nvPicPr>
        <p:blipFill rotWithShape="1">
          <a:blip r:embed="rId5">
            <a:alphaModFix/>
          </a:blip>
          <a:srcRect/>
          <a:stretch/>
        </p:blipFill>
        <p:spPr>
          <a:xfrm>
            <a:off x="4343400" y="5254042"/>
            <a:ext cx="4572000" cy="2213557"/>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79"/>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6A: Reminder about DRaWR Algorithm</a:t>
            </a:r>
            <a:endParaRPr/>
          </a:p>
        </p:txBody>
      </p:sp>
      <p:sp>
        <p:nvSpPr>
          <p:cNvPr id="1037" name="Google Shape;1037;p79"/>
          <p:cNvSpPr txBox="1">
            <a:spLocks noGrp="1"/>
          </p:cNvSpPr>
          <p:nvPr>
            <p:ph type="body" idx="1"/>
          </p:nvPr>
        </p:nvSpPr>
        <p:spPr>
          <a:xfrm>
            <a:off x="691515" y="2069042"/>
            <a:ext cx="4910134"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Squares are the Gene Ontology and pathway terms we selected</a:t>
            </a:r>
            <a:endParaRPr/>
          </a:p>
          <a:p>
            <a:pPr marL="188595" lvl="0" indent="-188595" algn="l" rtl="0">
              <a:lnSpc>
                <a:spcPct val="90000"/>
              </a:lnSpc>
              <a:spcBef>
                <a:spcPts val="825"/>
              </a:spcBef>
              <a:spcAft>
                <a:spcPts val="0"/>
              </a:spcAft>
              <a:buClr>
                <a:schemeClr val="dk1"/>
              </a:buClr>
              <a:buSzPts val="2300"/>
              <a:buChar char="•"/>
            </a:pPr>
            <a:r>
              <a:rPr lang="en-US"/>
              <a:t>Query Genes are our 100 ER status signature genes</a:t>
            </a:r>
            <a:endParaRPr/>
          </a:p>
          <a:p>
            <a:pPr marL="188595" lvl="0" indent="-188595" algn="l" rtl="0">
              <a:lnSpc>
                <a:spcPct val="90000"/>
              </a:lnSpc>
              <a:spcBef>
                <a:spcPts val="825"/>
              </a:spcBef>
              <a:spcAft>
                <a:spcPts val="0"/>
              </a:spcAft>
              <a:buClr>
                <a:schemeClr val="dk1"/>
              </a:buClr>
              <a:buSzPts val="2300"/>
              <a:buChar char="•"/>
            </a:pPr>
            <a:r>
              <a:rPr lang="en-US"/>
              <a:t>Gray edges are the HumanNet Integrated Network </a:t>
            </a:r>
            <a:endParaRPr/>
          </a:p>
          <a:p>
            <a:pPr marL="188595" lvl="0" indent="-188595" algn="l" rtl="0">
              <a:lnSpc>
                <a:spcPct val="90000"/>
              </a:lnSpc>
              <a:spcBef>
                <a:spcPts val="825"/>
              </a:spcBef>
              <a:spcAft>
                <a:spcPts val="0"/>
              </a:spcAft>
              <a:buClr>
                <a:schemeClr val="dk1"/>
              </a:buClr>
              <a:buSzPts val="2300"/>
              <a:buChar char="•"/>
            </a:pPr>
            <a:r>
              <a:rPr lang="en-US"/>
              <a:t>We are asking the algorithm to find property squares that a random walker who is forced to restart often at the query genes will visit unusually frequently</a:t>
            </a:r>
            <a:endParaRPr/>
          </a:p>
          <a:p>
            <a:pPr marL="188595" lvl="0" indent="-41910" algn="l" rtl="0">
              <a:lnSpc>
                <a:spcPct val="90000"/>
              </a:lnSpc>
              <a:spcBef>
                <a:spcPts val="825"/>
              </a:spcBef>
              <a:spcAft>
                <a:spcPts val="0"/>
              </a:spcAft>
              <a:buClr>
                <a:schemeClr val="dk1"/>
              </a:buClr>
              <a:buSzPts val="2310"/>
              <a:buNone/>
            </a:pPr>
            <a:endParaRPr/>
          </a:p>
        </p:txBody>
      </p:sp>
      <p:sp>
        <p:nvSpPr>
          <p:cNvPr id="1038" name="Google Shape;1038;p79"/>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77</a:t>
            </a:fld>
            <a:endParaRPr/>
          </a:p>
        </p:txBody>
      </p:sp>
      <p:pic>
        <p:nvPicPr>
          <p:cNvPr id="1039" name="Google Shape;1039;p79"/>
          <p:cNvPicPr preferRelativeResize="0"/>
          <p:nvPr/>
        </p:nvPicPr>
        <p:blipFill rotWithShape="1">
          <a:blip r:embed="rId3">
            <a:alphaModFix/>
          </a:blip>
          <a:srcRect/>
          <a:stretch/>
        </p:blipFill>
        <p:spPr>
          <a:xfrm>
            <a:off x="5601649" y="2271564"/>
            <a:ext cx="3944793" cy="4340191"/>
          </a:xfrm>
          <a:prstGeom prst="rect">
            <a:avLst/>
          </a:prstGeom>
          <a:noFill/>
          <a:ln>
            <a:noFill/>
          </a:ln>
        </p:spPr>
      </p:pic>
      <p:pic>
        <p:nvPicPr>
          <p:cNvPr id="1040" name="Google Shape;1040;p79"/>
          <p:cNvPicPr preferRelativeResize="0"/>
          <p:nvPr/>
        </p:nvPicPr>
        <p:blipFill rotWithShape="1">
          <a:blip r:embed="rId4">
            <a:alphaModFix/>
          </a:blip>
          <a:srcRect l="-27070" r="27069"/>
          <a:stretch/>
        </p:blipFill>
        <p:spPr>
          <a:xfrm>
            <a:off x="9353999" y="4411619"/>
            <a:ext cx="555418" cy="555418"/>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80"/>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6A: Launch DRaWR Job</a:t>
            </a:r>
            <a:endParaRPr/>
          </a:p>
        </p:txBody>
      </p:sp>
      <p:sp>
        <p:nvSpPr>
          <p:cNvPr id="1046" name="Google Shape;1046;p80"/>
          <p:cNvSpPr txBox="1">
            <a:spLocks noGrp="1"/>
          </p:cNvSpPr>
          <p:nvPr>
            <p:ph type="body" idx="1"/>
          </p:nvPr>
        </p:nvSpPr>
        <p:spPr>
          <a:xfrm>
            <a:off x="691515" y="2069042"/>
            <a:ext cx="4337685" cy="4931516"/>
          </a:xfrm>
          <a:prstGeom prst="rect">
            <a:avLst/>
          </a:prstGeom>
          <a:noFill/>
          <a:ln>
            <a:noFill/>
          </a:ln>
        </p:spPr>
        <p:txBody>
          <a:bodyPr spcFirstLastPara="1" wrap="square" lIns="91425" tIns="45700" rIns="91425" bIns="45700" anchor="t" anchorCtr="0">
            <a:normAutofit fontScale="92500" lnSpcReduction="10000"/>
          </a:bodyPr>
          <a:lstStyle/>
          <a:p>
            <a:pPr marL="188595" lvl="0" indent="-188626" algn="l" rtl="0">
              <a:lnSpc>
                <a:spcPct val="90000"/>
              </a:lnSpc>
              <a:spcBef>
                <a:spcPts val="0"/>
              </a:spcBef>
              <a:spcAft>
                <a:spcPts val="0"/>
              </a:spcAft>
              <a:buClr>
                <a:schemeClr val="dk1"/>
              </a:buClr>
              <a:buSzPct val="99567"/>
              <a:buChar char="•"/>
            </a:pPr>
            <a:r>
              <a:rPr lang="en-US"/>
              <a:t>Change </a:t>
            </a:r>
            <a:r>
              <a:rPr lang="en-US" b="1"/>
              <a:t>job name </a:t>
            </a:r>
            <a:r>
              <a:rPr lang="en-US"/>
              <a:t>to “gene_set_characterization-DRaWR-HN”</a:t>
            </a:r>
            <a:endParaRPr/>
          </a:p>
          <a:p>
            <a:pPr marL="188595" lvl="0" indent="-52959" algn="l" rtl="0">
              <a:lnSpc>
                <a:spcPct val="90000"/>
              </a:lnSpc>
              <a:spcBef>
                <a:spcPts val="825"/>
              </a:spcBef>
              <a:spcAft>
                <a:spcPts val="0"/>
              </a:spcAft>
              <a:buClr>
                <a:schemeClr val="dk1"/>
              </a:buClr>
              <a:buSzPct val="100000"/>
              <a:buNone/>
            </a:pPr>
            <a:endParaRPr/>
          </a:p>
          <a:p>
            <a:pPr marL="188595" lvl="0" indent="-188626" algn="l" rtl="0">
              <a:lnSpc>
                <a:spcPct val="90000"/>
              </a:lnSpc>
              <a:spcBef>
                <a:spcPts val="825"/>
              </a:spcBef>
              <a:spcAft>
                <a:spcPts val="0"/>
              </a:spcAft>
              <a:buClr>
                <a:schemeClr val="dk1"/>
              </a:buClr>
              <a:buSzPct val="99567"/>
              <a:buChar char="•"/>
            </a:pPr>
            <a:r>
              <a:rPr lang="en-US"/>
              <a:t>Verify all the parameters are correct.</a:t>
            </a:r>
            <a:endParaRPr/>
          </a:p>
          <a:p>
            <a:pPr marL="188595" lvl="0" indent="-52959" algn="l" rtl="0">
              <a:lnSpc>
                <a:spcPct val="90000"/>
              </a:lnSpc>
              <a:spcBef>
                <a:spcPts val="825"/>
              </a:spcBef>
              <a:spcAft>
                <a:spcPts val="0"/>
              </a:spcAft>
              <a:buClr>
                <a:schemeClr val="dk1"/>
              </a:buClr>
              <a:buSzPct val="100000"/>
              <a:buNone/>
            </a:pPr>
            <a:endParaRPr/>
          </a:p>
          <a:p>
            <a:pPr marL="188595" lvl="0" indent="-188626" algn="l" rtl="0">
              <a:lnSpc>
                <a:spcPct val="90000"/>
              </a:lnSpc>
              <a:spcBef>
                <a:spcPts val="825"/>
              </a:spcBef>
              <a:spcAft>
                <a:spcPts val="0"/>
              </a:spcAft>
              <a:buClr>
                <a:schemeClr val="dk1"/>
              </a:buClr>
              <a:buSzPct val="99567"/>
              <a:buChar char="•"/>
            </a:pPr>
            <a:r>
              <a:rPr lang="en-US"/>
              <a:t>Click “</a:t>
            </a:r>
            <a:r>
              <a:rPr lang="en-US" b="1"/>
              <a:t>Submit Job</a:t>
            </a:r>
            <a:r>
              <a:rPr lang="en-US"/>
              <a:t>”</a:t>
            </a:r>
            <a:endParaRPr/>
          </a:p>
          <a:p>
            <a:pPr marL="188595" lvl="0" indent="-52959" algn="l" rtl="0">
              <a:lnSpc>
                <a:spcPct val="90000"/>
              </a:lnSpc>
              <a:spcBef>
                <a:spcPts val="825"/>
              </a:spcBef>
              <a:spcAft>
                <a:spcPts val="0"/>
              </a:spcAft>
              <a:buClr>
                <a:schemeClr val="dk1"/>
              </a:buClr>
              <a:buSzPct val="100000"/>
              <a:buNone/>
            </a:pPr>
            <a:endParaRPr/>
          </a:p>
          <a:p>
            <a:pPr marL="188595" lvl="0" indent="-188626" algn="l" rtl="0">
              <a:lnSpc>
                <a:spcPct val="90000"/>
              </a:lnSpc>
              <a:spcBef>
                <a:spcPts val="825"/>
              </a:spcBef>
              <a:spcAft>
                <a:spcPts val="0"/>
              </a:spcAft>
              <a:buClr>
                <a:schemeClr val="dk1"/>
              </a:buClr>
              <a:buSzPct val="99567"/>
              <a:buChar char="•"/>
            </a:pPr>
            <a:r>
              <a:rPr lang="en-US"/>
              <a:t>While this is running (roughly two minutes), we are going to launch the standard fisher exact enrichment tests with the same data sets.</a:t>
            </a:r>
            <a:endParaRPr/>
          </a:p>
          <a:p>
            <a:pPr marL="188595" lvl="0" indent="-52959" algn="l" rtl="0">
              <a:lnSpc>
                <a:spcPct val="90000"/>
              </a:lnSpc>
              <a:spcBef>
                <a:spcPts val="825"/>
              </a:spcBef>
              <a:spcAft>
                <a:spcPts val="0"/>
              </a:spcAft>
              <a:buClr>
                <a:schemeClr val="dk1"/>
              </a:buClr>
              <a:buSzPct val="100000"/>
              <a:buNone/>
            </a:pPr>
            <a:endParaRPr/>
          </a:p>
          <a:p>
            <a:pPr marL="188595" lvl="0" indent="-188626" algn="l" rtl="0">
              <a:lnSpc>
                <a:spcPct val="90000"/>
              </a:lnSpc>
              <a:spcBef>
                <a:spcPts val="825"/>
              </a:spcBef>
              <a:spcAft>
                <a:spcPts val="0"/>
              </a:spcAft>
              <a:buClr>
                <a:schemeClr val="dk1"/>
              </a:buClr>
              <a:buSzPct val="99567"/>
              <a:buChar char="•"/>
            </a:pPr>
            <a:r>
              <a:rPr lang="en-US"/>
              <a:t>Click “</a:t>
            </a:r>
            <a:r>
              <a:rPr lang="en-US" b="1"/>
              <a:t>Start New Pipeline</a:t>
            </a:r>
            <a:r>
              <a:rPr lang="en-US"/>
              <a:t>”</a:t>
            </a:r>
            <a:endParaRPr/>
          </a:p>
        </p:txBody>
      </p:sp>
      <p:sp>
        <p:nvSpPr>
          <p:cNvPr id="1047" name="Google Shape;1047;p80"/>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78</a:t>
            </a:fld>
            <a:endParaRPr/>
          </a:p>
        </p:txBody>
      </p:sp>
      <p:pic>
        <p:nvPicPr>
          <p:cNvPr id="1048" name="Google Shape;1048;p80"/>
          <p:cNvPicPr preferRelativeResize="0"/>
          <p:nvPr/>
        </p:nvPicPr>
        <p:blipFill rotWithShape="1">
          <a:blip r:embed="rId3">
            <a:alphaModFix/>
          </a:blip>
          <a:srcRect/>
          <a:stretch/>
        </p:blipFill>
        <p:spPr>
          <a:xfrm>
            <a:off x="5334860" y="1736566"/>
            <a:ext cx="4392853" cy="3948845"/>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1049" name="Google Shape;1049;p80"/>
          <p:cNvPicPr preferRelativeResize="0"/>
          <p:nvPr/>
        </p:nvPicPr>
        <p:blipFill rotWithShape="1">
          <a:blip r:embed="rId4">
            <a:alphaModFix/>
          </a:blip>
          <a:srcRect/>
          <a:stretch/>
        </p:blipFill>
        <p:spPr>
          <a:xfrm>
            <a:off x="5849646" y="5951007"/>
            <a:ext cx="3363278" cy="1047750"/>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81"/>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6B: Launch Standard Enrichment Tests</a:t>
            </a:r>
            <a:endParaRPr/>
          </a:p>
        </p:txBody>
      </p:sp>
      <p:sp>
        <p:nvSpPr>
          <p:cNvPr id="1055" name="Google Shape;1055;p81"/>
          <p:cNvSpPr txBox="1">
            <a:spLocks noGrp="1"/>
          </p:cNvSpPr>
          <p:nvPr>
            <p:ph type="body" idx="1"/>
          </p:nvPr>
        </p:nvSpPr>
        <p:spPr>
          <a:xfrm>
            <a:off x="691515" y="2069042"/>
            <a:ext cx="6318885" cy="4931516"/>
          </a:xfrm>
          <a:prstGeom prst="rect">
            <a:avLst/>
          </a:prstGeom>
          <a:noFill/>
          <a:ln>
            <a:noFill/>
          </a:ln>
        </p:spPr>
        <p:txBody>
          <a:bodyPr spcFirstLastPara="1" wrap="square" lIns="91425" tIns="45700" rIns="91425" bIns="45700" anchor="t" anchorCtr="0">
            <a:noAutofit/>
          </a:bodyPr>
          <a:lstStyle/>
          <a:p>
            <a:pPr marL="188595" lvl="0" indent="-188595" algn="l" rtl="0">
              <a:lnSpc>
                <a:spcPct val="90000"/>
              </a:lnSpc>
              <a:spcBef>
                <a:spcPts val="0"/>
              </a:spcBef>
              <a:spcAft>
                <a:spcPts val="0"/>
              </a:spcAft>
              <a:buClr>
                <a:schemeClr val="dk1"/>
              </a:buClr>
              <a:buSzPts val="2000"/>
              <a:buChar char="•"/>
            </a:pPr>
            <a:r>
              <a:rPr lang="en-US" sz="2000"/>
              <a:t>Hover over Gene Set Characterization under Analysis Pipelines and click “</a:t>
            </a:r>
            <a:r>
              <a:rPr lang="en-US" sz="2000" b="1"/>
              <a:t>Start Pipeline</a:t>
            </a:r>
            <a:r>
              <a:rPr lang="en-US" sz="2000"/>
              <a:t>”</a:t>
            </a:r>
            <a:endParaRPr/>
          </a:p>
          <a:p>
            <a:pPr marL="188595" lvl="0" indent="-188595" algn="l" rtl="0">
              <a:lnSpc>
                <a:spcPct val="90000"/>
              </a:lnSpc>
              <a:spcBef>
                <a:spcPts val="600"/>
              </a:spcBef>
              <a:spcAft>
                <a:spcPts val="0"/>
              </a:spcAft>
              <a:buClr>
                <a:schemeClr val="dk1"/>
              </a:buClr>
              <a:buSzPts val="2000"/>
              <a:buChar char="•"/>
            </a:pPr>
            <a:r>
              <a:rPr lang="en-US" sz="2000"/>
              <a:t>Click “</a:t>
            </a:r>
            <a:r>
              <a:rPr lang="en-US" sz="2000" b="1"/>
              <a:t>Select</a:t>
            </a:r>
            <a:r>
              <a:rPr lang="en-US" sz="2000"/>
              <a:t>” next to the name of your pasted list and you should see a checkmark. Click “</a:t>
            </a:r>
            <a:r>
              <a:rPr lang="en-US" sz="2000" b="1"/>
              <a:t>Next</a:t>
            </a:r>
            <a:r>
              <a:rPr lang="en-US" sz="2000"/>
              <a:t>”</a:t>
            </a:r>
            <a:endParaRPr/>
          </a:p>
          <a:p>
            <a:pPr marL="188595" lvl="0" indent="-188595" algn="l" rtl="0">
              <a:lnSpc>
                <a:spcPct val="90000"/>
              </a:lnSpc>
              <a:spcBef>
                <a:spcPts val="600"/>
              </a:spcBef>
              <a:spcAft>
                <a:spcPts val="0"/>
              </a:spcAft>
              <a:buClr>
                <a:schemeClr val="dk1"/>
              </a:buClr>
              <a:buSzPts val="2000"/>
              <a:buChar char="•"/>
            </a:pPr>
            <a:r>
              <a:rPr lang="en-US" sz="2000"/>
              <a:t>Select same 4 collections:</a:t>
            </a:r>
            <a:endParaRPr/>
          </a:p>
          <a:p>
            <a:pPr marL="565785" lvl="1" indent="-188594" algn="l" rtl="0">
              <a:lnSpc>
                <a:spcPct val="90000"/>
              </a:lnSpc>
              <a:spcBef>
                <a:spcPts val="600"/>
              </a:spcBef>
              <a:spcAft>
                <a:spcPts val="0"/>
              </a:spcAft>
              <a:buClr>
                <a:schemeClr val="dk1"/>
              </a:buClr>
              <a:buSzPts val="2000"/>
              <a:buChar char="•"/>
            </a:pPr>
            <a:r>
              <a:rPr lang="en-US" sz="2000"/>
              <a:t>Ontologies: Gene Ontology (default)</a:t>
            </a:r>
            <a:endParaRPr/>
          </a:p>
          <a:p>
            <a:pPr marL="565785" lvl="1" indent="-188594" algn="l" rtl="0">
              <a:lnSpc>
                <a:spcPct val="90000"/>
              </a:lnSpc>
              <a:spcBef>
                <a:spcPts val="600"/>
              </a:spcBef>
              <a:spcAft>
                <a:spcPts val="0"/>
              </a:spcAft>
              <a:buClr>
                <a:schemeClr val="dk1"/>
              </a:buClr>
              <a:buSzPts val="2000"/>
              <a:buChar char="•"/>
            </a:pPr>
            <a:r>
              <a:rPr lang="en-US" sz="2000"/>
              <a:t>Pathways: Enrichr Pathway Membership (</a:t>
            </a:r>
            <a:r>
              <a:rPr lang="en-US" sz="2000">
                <a:solidFill>
                  <a:srgbClr val="FF0000"/>
                </a:solidFill>
              </a:rPr>
              <a:t>must add</a:t>
            </a:r>
            <a:r>
              <a:rPr lang="en-US" sz="2000"/>
              <a:t>)</a:t>
            </a:r>
            <a:endParaRPr/>
          </a:p>
          <a:p>
            <a:pPr marL="565785" lvl="1" indent="-188594" algn="l" rtl="0">
              <a:lnSpc>
                <a:spcPct val="90000"/>
              </a:lnSpc>
              <a:spcBef>
                <a:spcPts val="600"/>
              </a:spcBef>
              <a:spcAft>
                <a:spcPts val="0"/>
              </a:spcAft>
              <a:buClr>
                <a:schemeClr val="dk1"/>
              </a:buClr>
              <a:buSzPts val="2000"/>
              <a:buChar char="•"/>
            </a:pPr>
            <a:r>
              <a:rPr lang="en-US" sz="2000"/>
              <a:t>Pathways: Reactome Pathways Curated (</a:t>
            </a:r>
            <a:r>
              <a:rPr lang="en-US" sz="2000">
                <a:solidFill>
                  <a:srgbClr val="FF0000"/>
                </a:solidFill>
              </a:rPr>
              <a:t>must add</a:t>
            </a:r>
            <a:r>
              <a:rPr lang="en-US" sz="2000"/>
              <a:t>)</a:t>
            </a:r>
            <a:endParaRPr/>
          </a:p>
          <a:p>
            <a:pPr marL="565785" lvl="1" indent="-188594" algn="l" rtl="0">
              <a:lnSpc>
                <a:spcPct val="90000"/>
              </a:lnSpc>
              <a:spcBef>
                <a:spcPts val="600"/>
              </a:spcBef>
              <a:spcAft>
                <a:spcPts val="0"/>
              </a:spcAft>
              <a:buClr>
                <a:schemeClr val="dk1"/>
              </a:buClr>
              <a:buSzPts val="2000"/>
              <a:buChar char="•"/>
            </a:pPr>
            <a:r>
              <a:rPr lang="en-US" sz="2000"/>
              <a:t>Tissue Expression: GEO Expression Set (</a:t>
            </a:r>
            <a:r>
              <a:rPr lang="en-US" sz="2000">
                <a:solidFill>
                  <a:srgbClr val="FF0000"/>
                </a:solidFill>
              </a:rPr>
              <a:t>must add</a:t>
            </a:r>
            <a:r>
              <a:rPr lang="en-US" sz="2000"/>
              <a:t>)</a:t>
            </a:r>
            <a:endParaRPr/>
          </a:p>
          <a:p>
            <a:pPr marL="565785" lvl="1" indent="-188594" algn="l" rtl="0">
              <a:lnSpc>
                <a:spcPct val="90000"/>
              </a:lnSpc>
              <a:spcBef>
                <a:spcPts val="600"/>
              </a:spcBef>
              <a:spcAft>
                <a:spcPts val="0"/>
              </a:spcAft>
              <a:buClr>
                <a:schemeClr val="dk1"/>
              </a:buClr>
              <a:buSzPts val="2000"/>
              <a:buChar char="•"/>
            </a:pPr>
            <a:r>
              <a:rPr lang="en-US" sz="2000"/>
              <a:t>(</a:t>
            </a:r>
            <a:r>
              <a:rPr lang="en-US" sz="2000">
                <a:solidFill>
                  <a:srgbClr val="FF0000"/>
                </a:solidFill>
              </a:rPr>
              <a:t>unclick</a:t>
            </a:r>
            <a:r>
              <a:rPr lang="en-US" sz="2000"/>
              <a:t> Protein Domains: PFam Protein Domains)</a:t>
            </a:r>
            <a:endParaRPr/>
          </a:p>
          <a:p>
            <a:pPr marL="188595" lvl="0" indent="-188595" algn="l" rtl="0">
              <a:lnSpc>
                <a:spcPct val="90000"/>
              </a:lnSpc>
              <a:spcBef>
                <a:spcPts val="600"/>
              </a:spcBef>
              <a:spcAft>
                <a:spcPts val="0"/>
              </a:spcAft>
              <a:buClr>
                <a:schemeClr val="dk1"/>
              </a:buClr>
              <a:buSzPts val="2000"/>
              <a:buChar char="•"/>
            </a:pPr>
            <a:r>
              <a:rPr lang="en-US" sz="2000"/>
              <a:t>Click “</a:t>
            </a:r>
            <a:r>
              <a:rPr lang="en-US" sz="2000" b="1"/>
              <a:t>Next</a:t>
            </a:r>
            <a:r>
              <a:rPr lang="en-US" sz="2000"/>
              <a:t>”</a:t>
            </a:r>
            <a:endParaRPr/>
          </a:p>
          <a:p>
            <a:pPr marL="188595" lvl="0" indent="-188595" algn="l" rtl="0">
              <a:lnSpc>
                <a:spcPct val="90000"/>
              </a:lnSpc>
              <a:spcBef>
                <a:spcPts val="600"/>
              </a:spcBef>
              <a:spcAft>
                <a:spcPts val="0"/>
              </a:spcAft>
              <a:buClr>
                <a:schemeClr val="dk1"/>
              </a:buClr>
              <a:buSzPts val="2000"/>
              <a:buChar char="•"/>
            </a:pPr>
            <a:r>
              <a:rPr lang="en-US" sz="2000"/>
              <a:t>Click “</a:t>
            </a:r>
            <a:r>
              <a:rPr lang="en-US" sz="2000" b="1"/>
              <a:t>No</a:t>
            </a:r>
            <a:r>
              <a:rPr lang="en-US" sz="2000"/>
              <a:t>” for question about using the Knowledge Network. Click “</a:t>
            </a:r>
            <a:r>
              <a:rPr lang="en-US" sz="2000" b="1"/>
              <a:t>Next</a:t>
            </a:r>
            <a:r>
              <a:rPr lang="en-US" sz="2000"/>
              <a:t>”</a:t>
            </a:r>
            <a:endParaRPr/>
          </a:p>
          <a:p>
            <a:pPr marL="188595" lvl="0" indent="-188595" algn="l" rtl="0">
              <a:lnSpc>
                <a:spcPct val="90000"/>
              </a:lnSpc>
              <a:spcBef>
                <a:spcPts val="600"/>
              </a:spcBef>
              <a:spcAft>
                <a:spcPts val="0"/>
              </a:spcAft>
              <a:buClr>
                <a:schemeClr val="dk1"/>
              </a:buClr>
              <a:buSzPts val="2000"/>
              <a:buChar char="•"/>
            </a:pPr>
            <a:r>
              <a:rPr lang="en-US" sz="2000"/>
              <a:t>Change </a:t>
            </a:r>
            <a:r>
              <a:rPr lang="en-US" sz="2000" b="1"/>
              <a:t>job name </a:t>
            </a:r>
            <a:r>
              <a:rPr lang="en-US" sz="2000"/>
              <a:t>to “gene_set_characterization-fisher”</a:t>
            </a:r>
            <a:endParaRPr/>
          </a:p>
          <a:p>
            <a:pPr marL="188595" lvl="0" indent="-188595" algn="l" rtl="0">
              <a:lnSpc>
                <a:spcPct val="90000"/>
              </a:lnSpc>
              <a:spcBef>
                <a:spcPts val="600"/>
              </a:spcBef>
              <a:spcAft>
                <a:spcPts val="0"/>
              </a:spcAft>
              <a:buClr>
                <a:schemeClr val="dk1"/>
              </a:buClr>
              <a:buSzPts val="2000"/>
              <a:buChar char="•"/>
            </a:pPr>
            <a:r>
              <a:rPr lang="en-US" sz="2000"/>
              <a:t>Verify all the parameters are correct.</a:t>
            </a:r>
            <a:endParaRPr/>
          </a:p>
          <a:p>
            <a:pPr marL="188595" lvl="0" indent="-188595" algn="l" rtl="0">
              <a:lnSpc>
                <a:spcPct val="90000"/>
              </a:lnSpc>
              <a:spcBef>
                <a:spcPts val="600"/>
              </a:spcBef>
              <a:spcAft>
                <a:spcPts val="0"/>
              </a:spcAft>
              <a:buClr>
                <a:schemeClr val="dk1"/>
              </a:buClr>
              <a:buSzPts val="2000"/>
              <a:buChar char="•"/>
            </a:pPr>
            <a:r>
              <a:rPr lang="en-US" sz="2000"/>
              <a:t>Click “</a:t>
            </a:r>
            <a:r>
              <a:rPr lang="en-US" sz="2000" b="1"/>
              <a:t>Submit Job</a:t>
            </a:r>
            <a:r>
              <a:rPr lang="en-US" sz="2000"/>
              <a:t>”</a:t>
            </a:r>
            <a:endParaRPr/>
          </a:p>
        </p:txBody>
      </p:sp>
      <p:sp>
        <p:nvSpPr>
          <p:cNvPr id="1056" name="Google Shape;1056;p81"/>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79</a:t>
            </a:fld>
            <a:endParaRPr/>
          </a:p>
        </p:txBody>
      </p:sp>
      <p:pic>
        <p:nvPicPr>
          <p:cNvPr id="1057" name="Google Shape;1057;p81"/>
          <p:cNvPicPr preferRelativeResize="0"/>
          <p:nvPr/>
        </p:nvPicPr>
        <p:blipFill rotWithShape="1">
          <a:blip r:embed="rId3">
            <a:alphaModFix/>
          </a:blip>
          <a:srcRect/>
          <a:stretch/>
        </p:blipFill>
        <p:spPr>
          <a:xfrm>
            <a:off x="6858000" y="2819400"/>
            <a:ext cx="3097112" cy="3124200"/>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8"/>
          <p:cNvSpPr txBox="1">
            <a:spLocks noGrp="1"/>
          </p:cNvSpPr>
          <p:nvPr>
            <p:ph type="title"/>
          </p:nvPr>
        </p:nvSpPr>
        <p:spPr>
          <a:xfrm>
            <a:off x="686276" y="1937704"/>
            <a:ext cx="8675370" cy="32331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2"/>
              </a:buClr>
              <a:buSzPts val="4900"/>
              <a:buFont typeface="Calibri"/>
              <a:buNone/>
            </a:pPr>
            <a:r>
              <a:rPr lang="en-US">
                <a:solidFill>
                  <a:schemeClr val="accent2"/>
                </a:solidFill>
              </a:rPr>
              <a:t>Finding Cancer Subtypes with Knowledge Guided Clustering</a:t>
            </a:r>
            <a:endParaRPr/>
          </a:p>
        </p:txBody>
      </p:sp>
      <p:sp>
        <p:nvSpPr>
          <p:cNvPr id="252" name="Google Shape;252;p8"/>
          <p:cNvSpPr txBox="1">
            <a:spLocks noGrp="1"/>
          </p:cNvSpPr>
          <p:nvPr>
            <p:ph type="body" idx="1"/>
          </p:nvPr>
        </p:nvSpPr>
        <p:spPr>
          <a:xfrm>
            <a:off x="686276" y="5201392"/>
            <a:ext cx="8675370" cy="17002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1900"/>
              <a:buNone/>
            </a:pPr>
            <a:r>
              <a:rPr lang="en-US"/>
              <a:t>In this exercise, we will use a subset of somatic mutation data samples from the Cancer Genome Atlas (TCGA) and cluster them into different cancer subtypes.</a:t>
            </a:r>
            <a:endParaRPr/>
          </a:p>
        </p:txBody>
      </p:sp>
      <p:sp>
        <p:nvSpPr>
          <p:cNvPr id="253" name="Google Shape;253;p8"/>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82"/>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6C: View DRaWR Results</a:t>
            </a:r>
            <a:endParaRPr/>
          </a:p>
        </p:txBody>
      </p:sp>
      <p:sp>
        <p:nvSpPr>
          <p:cNvPr id="1063" name="Google Shape;1063;p82"/>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lnSpcReduction="10000"/>
          </a:bodyPr>
          <a:lstStyle/>
          <a:p>
            <a:pPr marL="188595" lvl="0" indent="-188595" algn="l" rtl="0">
              <a:lnSpc>
                <a:spcPct val="90000"/>
              </a:lnSpc>
              <a:spcBef>
                <a:spcPts val="0"/>
              </a:spcBef>
              <a:spcAft>
                <a:spcPts val="0"/>
              </a:spcAft>
              <a:buClr>
                <a:schemeClr val="dk1"/>
              </a:buClr>
              <a:buSzPts val="2300"/>
              <a:buChar char="•"/>
            </a:pPr>
            <a:r>
              <a:rPr lang="en-US"/>
              <a:t>Click the “Go to Data Page” button</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You can check the status of your jobs here. Gray arrows mean that your job is currently queued or running. A red icon means something went wrong.</a:t>
            </a:r>
            <a:endParaRPr/>
          </a:p>
          <a:p>
            <a:pPr marL="188595" lvl="0" indent="-188595" algn="l" rtl="0">
              <a:lnSpc>
                <a:spcPct val="90000"/>
              </a:lnSpc>
              <a:spcBef>
                <a:spcPts val="825"/>
              </a:spcBef>
              <a:spcAft>
                <a:spcPts val="0"/>
              </a:spcAft>
              <a:buClr>
                <a:schemeClr val="dk1"/>
              </a:buClr>
              <a:buSzPts val="2300"/>
              <a:buChar char="•"/>
            </a:pPr>
            <a:r>
              <a:rPr lang="en-US"/>
              <a:t>Otherwise, when your job is successfully finished, you should be able to click the green arrow and see the primary result files.</a:t>
            </a:r>
            <a:endParaRPr/>
          </a:p>
          <a:p>
            <a:pPr marL="188595" lvl="0" indent="-188595" algn="l" rtl="0">
              <a:lnSpc>
                <a:spcPct val="90000"/>
              </a:lnSpc>
              <a:spcBef>
                <a:spcPts val="825"/>
              </a:spcBef>
              <a:spcAft>
                <a:spcPts val="0"/>
              </a:spcAft>
              <a:buClr>
                <a:schemeClr val="dk1"/>
              </a:buClr>
              <a:buSzPts val="2300"/>
              <a:buChar char="•"/>
            </a:pPr>
            <a:r>
              <a:rPr lang="en-US"/>
              <a:t>Click on the DRaWR job “</a:t>
            </a:r>
            <a:r>
              <a:rPr lang="en-US" b="1"/>
              <a:t>gene_set_characterization-DRaWR-HN</a:t>
            </a:r>
            <a:r>
              <a:rPr lang="en-US"/>
              <a:t>”</a:t>
            </a:r>
            <a:endParaRPr/>
          </a:p>
          <a:p>
            <a:pPr marL="188595" lvl="0" indent="-188595" algn="l" rtl="0">
              <a:lnSpc>
                <a:spcPct val="90000"/>
              </a:lnSpc>
              <a:spcBef>
                <a:spcPts val="825"/>
              </a:spcBef>
              <a:spcAft>
                <a:spcPts val="0"/>
              </a:spcAft>
              <a:buClr>
                <a:schemeClr val="dk1"/>
              </a:buClr>
              <a:buSzPts val="2300"/>
              <a:buChar char="•"/>
            </a:pPr>
            <a:r>
              <a:rPr lang="en-US"/>
              <a:t>Then click on the “</a:t>
            </a:r>
            <a:r>
              <a:rPr lang="en-US" b="1"/>
              <a:t>View Results</a:t>
            </a:r>
            <a:r>
              <a:rPr lang="en-US"/>
              <a:t>” button</a:t>
            </a:r>
            <a:endParaRPr/>
          </a:p>
        </p:txBody>
      </p:sp>
      <p:sp>
        <p:nvSpPr>
          <p:cNvPr id="1064" name="Google Shape;1064;p82"/>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80</a:t>
            </a:fld>
            <a:endParaRPr/>
          </a:p>
        </p:txBody>
      </p:sp>
      <p:pic>
        <p:nvPicPr>
          <p:cNvPr id="1065" name="Google Shape;1065;p82"/>
          <p:cNvPicPr preferRelativeResize="0"/>
          <p:nvPr/>
        </p:nvPicPr>
        <p:blipFill rotWithShape="1">
          <a:blip r:embed="rId3">
            <a:alphaModFix/>
          </a:blip>
          <a:srcRect/>
          <a:stretch/>
        </p:blipFill>
        <p:spPr>
          <a:xfrm>
            <a:off x="560546" y="2530388"/>
            <a:ext cx="8937308" cy="1749743"/>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1066" name="Google Shape;1066;p82"/>
          <p:cNvPicPr preferRelativeResize="0"/>
          <p:nvPr/>
        </p:nvPicPr>
        <p:blipFill rotWithShape="1">
          <a:blip r:embed="rId4">
            <a:alphaModFix/>
          </a:blip>
          <a:srcRect/>
          <a:stretch/>
        </p:blipFill>
        <p:spPr>
          <a:xfrm>
            <a:off x="6096000" y="6491221"/>
            <a:ext cx="2273618" cy="733425"/>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83"/>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6C: View DRaWR Results</a:t>
            </a:r>
            <a:endParaRPr/>
          </a:p>
        </p:txBody>
      </p:sp>
      <p:sp>
        <p:nvSpPr>
          <p:cNvPr id="1072" name="Google Shape;1072;p83"/>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fontScale="92500" lnSpcReduction="20000"/>
          </a:bodyPr>
          <a:lstStyle/>
          <a:p>
            <a:pPr marL="188595" lvl="0" indent="-188626" algn="l" rtl="0">
              <a:lnSpc>
                <a:spcPct val="90000"/>
              </a:lnSpc>
              <a:spcBef>
                <a:spcPts val="0"/>
              </a:spcBef>
              <a:spcAft>
                <a:spcPts val="0"/>
              </a:spcAft>
              <a:buClr>
                <a:schemeClr val="dk1"/>
              </a:buClr>
              <a:buSzPct val="99567"/>
              <a:buChar char="•"/>
            </a:pPr>
            <a:r>
              <a:rPr lang="en-US"/>
              <a:t>Slide the filter slider all the way to the right.</a:t>
            </a:r>
            <a:endParaRPr/>
          </a:p>
          <a:p>
            <a:pPr marL="188595" lvl="0" indent="-52959" algn="l" rtl="0">
              <a:lnSpc>
                <a:spcPct val="90000"/>
              </a:lnSpc>
              <a:spcBef>
                <a:spcPts val="825"/>
              </a:spcBef>
              <a:spcAft>
                <a:spcPts val="0"/>
              </a:spcAft>
              <a:buClr>
                <a:schemeClr val="dk1"/>
              </a:buClr>
              <a:buSzPct val="100000"/>
              <a:buNone/>
            </a:pPr>
            <a:endParaRPr/>
          </a:p>
          <a:p>
            <a:pPr marL="188595" lvl="0" indent="-188626" algn="l" rtl="0">
              <a:lnSpc>
                <a:spcPct val="90000"/>
              </a:lnSpc>
              <a:spcBef>
                <a:spcPts val="825"/>
              </a:spcBef>
              <a:spcAft>
                <a:spcPts val="0"/>
              </a:spcAft>
              <a:buClr>
                <a:schemeClr val="dk1"/>
              </a:buClr>
              <a:buSzPct val="99567"/>
              <a:buChar char="•"/>
            </a:pPr>
            <a:r>
              <a:rPr lang="en-US"/>
              <a:t>The DRaWR method picks up many GEO Expression gene sets that relate to ESR1 and estrogen and estradiol.</a:t>
            </a: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52959" algn="l" rtl="0">
              <a:lnSpc>
                <a:spcPct val="90000"/>
              </a:lnSpc>
              <a:spcBef>
                <a:spcPts val="825"/>
              </a:spcBef>
              <a:spcAft>
                <a:spcPts val="0"/>
              </a:spcAft>
              <a:buClr>
                <a:schemeClr val="dk1"/>
              </a:buClr>
              <a:buSzPct val="100000"/>
              <a:buNone/>
            </a:pPr>
            <a:endParaRPr/>
          </a:p>
          <a:p>
            <a:pPr marL="188595" lvl="0" indent="-188626" algn="l" rtl="0">
              <a:lnSpc>
                <a:spcPct val="90000"/>
              </a:lnSpc>
              <a:spcBef>
                <a:spcPts val="825"/>
              </a:spcBef>
              <a:spcAft>
                <a:spcPts val="0"/>
              </a:spcAft>
              <a:buClr>
                <a:schemeClr val="dk1"/>
              </a:buClr>
              <a:buSzPct val="99567"/>
              <a:buChar char="•"/>
            </a:pPr>
            <a:r>
              <a:rPr lang="en-US"/>
              <a:t>DRaWR also ranks highly a number of pathway and Gene Ontology terms related to extracellular space, which is known to have many molecules effected by estrogens and related to ER expression</a:t>
            </a:r>
            <a:endParaRPr/>
          </a:p>
        </p:txBody>
      </p:sp>
      <p:sp>
        <p:nvSpPr>
          <p:cNvPr id="1073" name="Google Shape;1073;p83"/>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81</a:t>
            </a:fld>
            <a:endParaRPr/>
          </a:p>
        </p:txBody>
      </p:sp>
      <p:pic>
        <p:nvPicPr>
          <p:cNvPr id="1074" name="Google Shape;1074;p83"/>
          <p:cNvPicPr preferRelativeResize="0"/>
          <p:nvPr/>
        </p:nvPicPr>
        <p:blipFill rotWithShape="1">
          <a:blip r:embed="rId3">
            <a:alphaModFix/>
          </a:blip>
          <a:srcRect/>
          <a:stretch/>
        </p:blipFill>
        <p:spPr>
          <a:xfrm>
            <a:off x="6550443" y="914400"/>
            <a:ext cx="3268980" cy="1676400"/>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1075" name="Google Shape;1075;p83"/>
          <p:cNvPicPr preferRelativeResize="0"/>
          <p:nvPr/>
        </p:nvPicPr>
        <p:blipFill rotWithShape="1">
          <a:blip r:embed="rId4">
            <a:alphaModFix/>
          </a:blip>
          <a:srcRect/>
          <a:stretch/>
        </p:blipFill>
        <p:spPr>
          <a:xfrm>
            <a:off x="6487578" y="4319101"/>
            <a:ext cx="3394710" cy="1479996"/>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1076" name="Google Shape;1076;p83"/>
          <p:cNvPicPr preferRelativeResize="0"/>
          <p:nvPr/>
        </p:nvPicPr>
        <p:blipFill rotWithShape="1">
          <a:blip r:embed="rId5">
            <a:alphaModFix/>
          </a:blip>
          <a:srcRect/>
          <a:stretch/>
        </p:blipFill>
        <p:spPr>
          <a:xfrm>
            <a:off x="1254129" y="3229814"/>
            <a:ext cx="4663639" cy="2569283"/>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84"/>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6C: View Fisher Results</a:t>
            </a:r>
            <a:endParaRPr/>
          </a:p>
        </p:txBody>
      </p:sp>
      <p:sp>
        <p:nvSpPr>
          <p:cNvPr id="1082" name="Google Shape;1082;p84"/>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Autofit/>
          </a:bodyPr>
          <a:lstStyle/>
          <a:p>
            <a:pPr marL="188595" lvl="0" indent="-188595" algn="l" rtl="0">
              <a:lnSpc>
                <a:spcPct val="85000"/>
              </a:lnSpc>
              <a:spcBef>
                <a:spcPts val="0"/>
              </a:spcBef>
              <a:spcAft>
                <a:spcPts val="0"/>
              </a:spcAft>
              <a:buClr>
                <a:schemeClr val="dk1"/>
              </a:buClr>
              <a:buSzPts val="2000"/>
              <a:buChar char="•"/>
            </a:pPr>
            <a:r>
              <a:rPr lang="en-US" sz="2000"/>
              <a:t>Click the “</a:t>
            </a:r>
            <a:r>
              <a:rPr lang="en-US" sz="2000" b="1"/>
              <a:t>Data</a:t>
            </a:r>
            <a:r>
              <a:rPr lang="en-US" sz="2000"/>
              <a:t>” link at the top of the page</a:t>
            </a:r>
            <a:endParaRPr/>
          </a:p>
          <a:p>
            <a:pPr marL="188595" lvl="0" indent="-188595" algn="l" rtl="0">
              <a:lnSpc>
                <a:spcPct val="85000"/>
              </a:lnSpc>
              <a:spcBef>
                <a:spcPts val="600"/>
              </a:spcBef>
              <a:spcAft>
                <a:spcPts val="0"/>
              </a:spcAft>
              <a:buClr>
                <a:schemeClr val="dk1"/>
              </a:buClr>
              <a:buSzPts val="2000"/>
              <a:buChar char="•"/>
            </a:pPr>
            <a:r>
              <a:rPr lang="en-US" sz="2000"/>
              <a:t>Click on the DRaWR job “</a:t>
            </a:r>
            <a:r>
              <a:rPr lang="en-US" sz="2000" b="1"/>
              <a:t>gene_set_characterization-fisher</a:t>
            </a:r>
            <a:r>
              <a:rPr lang="en-US" sz="2000"/>
              <a:t>”</a:t>
            </a:r>
            <a:endParaRPr/>
          </a:p>
          <a:p>
            <a:pPr marL="188595" lvl="0" indent="-188595" algn="l" rtl="0">
              <a:lnSpc>
                <a:spcPct val="85000"/>
              </a:lnSpc>
              <a:spcBef>
                <a:spcPts val="600"/>
              </a:spcBef>
              <a:spcAft>
                <a:spcPts val="0"/>
              </a:spcAft>
              <a:buClr>
                <a:schemeClr val="dk1"/>
              </a:buClr>
              <a:buSzPts val="2000"/>
              <a:buChar char="•"/>
            </a:pPr>
            <a:r>
              <a:rPr lang="en-US" sz="2000"/>
              <a:t>Then click on the “</a:t>
            </a:r>
            <a:r>
              <a:rPr lang="en-US" sz="2000" b="1"/>
              <a:t>View Results</a:t>
            </a:r>
            <a:r>
              <a:rPr lang="en-US" sz="2000"/>
              <a:t>” button</a:t>
            </a:r>
            <a:endParaRPr/>
          </a:p>
          <a:p>
            <a:pPr marL="188595" lvl="0" indent="-188595" algn="l" rtl="0">
              <a:lnSpc>
                <a:spcPct val="85000"/>
              </a:lnSpc>
              <a:spcBef>
                <a:spcPts val="600"/>
              </a:spcBef>
              <a:spcAft>
                <a:spcPts val="0"/>
              </a:spcAft>
              <a:buClr>
                <a:schemeClr val="dk1"/>
              </a:buClr>
              <a:buSzPts val="2000"/>
              <a:buChar char="•"/>
            </a:pPr>
            <a:r>
              <a:rPr lang="en-US" sz="2000"/>
              <a:t>Slide the filter slider all the way to the right.</a:t>
            </a:r>
            <a:endParaRPr/>
          </a:p>
          <a:p>
            <a:pPr marL="188595" lvl="0" indent="-61595" algn="l" rtl="0">
              <a:lnSpc>
                <a:spcPct val="85000"/>
              </a:lnSpc>
              <a:spcBef>
                <a:spcPts val="600"/>
              </a:spcBef>
              <a:spcAft>
                <a:spcPts val="0"/>
              </a:spcAft>
              <a:buClr>
                <a:schemeClr val="dk1"/>
              </a:buClr>
              <a:buSzPts val="2000"/>
              <a:buNone/>
            </a:pPr>
            <a:endParaRPr sz="2000"/>
          </a:p>
          <a:p>
            <a:pPr marL="188595" lvl="0" indent="-61595" algn="l" rtl="0">
              <a:lnSpc>
                <a:spcPct val="85000"/>
              </a:lnSpc>
              <a:spcBef>
                <a:spcPts val="600"/>
              </a:spcBef>
              <a:spcAft>
                <a:spcPts val="0"/>
              </a:spcAft>
              <a:buClr>
                <a:schemeClr val="dk1"/>
              </a:buClr>
              <a:buSzPts val="2000"/>
              <a:buNone/>
            </a:pPr>
            <a:endParaRPr sz="2000"/>
          </a:p>
          <a:p>
            <a:pPr marL="188595" lvl="0" indent="-61595" algn="l" rtl="0">
              <a:lnSpc>
                <a:spcPct val="85000"/>
              </a:lnSpc>
              <a:spcBef>
                <a:spcPts val="600"/>
              </a:spcBef>
              <a:spcAft>
                <a:spcPts val="0"/>
              </a:spcAft>
              <a:buClr>
                <a:schemeClr val="dk1"/>
              </a:buClr>
              <a:buSzPts val="2000"/>
              <a:buNone/>
            </a:pPr>
            <a:endParaRPr sz="2000"/>
          </a:p>
          <a:p>
            <a:pPr marL="188595" lvl="0" indent="-61595" algn="l" rtl="0">
              <a:lnSpc>
                <a:spcPct val="85000"/>
              </a:lnSpc>
              <a:spcBef>
                <a:spcPts val="600"/>
              </a:spcBef>
              <a:spcAft>
                <a:spcPts val="0"/>
              </a:spcAft>
              <a:buClr>
                <a:schemeClr val="dk1"/>
              </a:buClr>
              <a:buSzPts val="2000"/>
              <a:buNone/>
            </a:pPr>
            <a:endParaRPr sz="2000"/>
          </a:p>
          <a:p>
            <a:pPr marL="0" lvl="0" indent="0" algn="l" rtl="0">
              <a:lnSpc>
                <a:spcPct val="85000"/>
              </a:lnSpc>
              <a:spcBef>
                <a:spcPts val="600"/>
              </a:spcBef>
              <a:spcAft>
                <a:spcPts val="0"/>
              </a:spcAft>
              <a:buClr>
                <a:schemeClr val="dk1"/>
              </a:buClr>
              <a:buSzPts val="2000"/>
              <a:buNone/>
            </a:pPr>
            <a:endParaRPr sz="2000"/>
          </a:p>
          <a:p>
            <a:pPr marL="188595" lvl="0" indent="-188595" algn="l" rtl="0">
              <a:lnSpc>
                <a:spcPct val="85000"/>
              </a:lnSpc>
              <a:spcBef>
                <a:spcPts val="600"/>
              </a:spcBef>
              <a:spcAft>
                <a:spcPts val="0"/>
              </a:spcAft>
              <a:buClr>
                <a:schemeClr val="dk1"/>
              </a:buClr>
              <a:buSzPts val="2000"/>
              <a:buChar char="•"/>
            </a:pPr>
            <a:r>
              <a:rPr lang="en-US" sz="2000"/>
              <a:t>The Fisher method finds the same GEO Expression gene sets that relate to ESR1 and estrogen and estradiol, as well as some additional estradiol ones that DRaWR missed.  It also detects many more less obviously related GEO gene sets.</a:t>
            </a:r>
            <a:endParaRPr/>
          </a:p>
          <a:p>
            <a:pPr marL="188595" lvl="0" indent="-188595" algn="l" rtl="0">
              <a:lnSpc>
                <a:spcPct val="85000"/>
              </a:lnSpc>
              <a:spcBef>
                <a:spcPts val="600"/>
              </a:spcBef>
              <a:spcAft>
                <a:spcPts val="0"/>
              </a:spcAft>
              <a:buClr>
                <a:schemeClr val="dk1"/>
              </a:buClr>
              <a:buSzPts val="2000"/>
              <a:buChar char="•"/>
            </a:pPr>
            <a:r>
              <a:rPr lang="en-US" sz="2000"/>
              <a:t>The standard enrichment method does not detect any highly significant enrichments with pathways or Gene Ontology terms. </a:t>
            </a:r>
            <a:endParaRPr/>
          </a:p>
          <a:p>
            <a:pPr marL="188595" lvl="0" indent="-188595" algn="l" rtl="0">
              <a:lnSpc>
                <a:spcPct val="85000"/>
              </a:lnSpc>
              <a:spcBef>
                <a:spcPts val="600"/>
              </a:spcBef>
              <a:spcAft>
                <a:spcPts val="0"/>
              </a:spcAft>
              <a:buClr>
                <a:schemeClr val="dk1"/>
              </a:buClr>
              <a:buSzPts val="2000"/>
              <a:buChar char="•"/>
            </a:pPr>
            <a:r>
              <a:rPr lang="en-US" sz="2000"/>
              <a:t>Since it is missing here the extracellular space terms detected by DRaWR are strongly connected to the signature genes, but mostly through their HumanNet network neighbors and not direct connections. </a:t>
            </a:r>
            <a:endParaRPr/>
          </a:p>
        </p:txBody>
      </p:sp>
      <p:sp>
        <p:nvSpPr>
          <p:cNvPr id="1083" name="Google Shape;1083;p84"/>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82</a:t>
            </a:fld>
            <a:endParaRPr/>
          </a:p>
        </p:txBody>
      </p:sp>
      <p:pic>
        <p:nvPicPr>
          <p:cNvPr id="1084" name="Google Shape;1084;p84"/>
          <p:cNvPicPr preferRelativeResize="0"/>
          <p:nvPr/>
        </p:nvPicPr>
        <p:blipFill rotWithShape="1">
          <a:blip r:embed="rId3">
            <a:alphaModFix/>
          </a:blip>
          <a:srcRect/>
          <a:stretch/>
        </p:blipFill>
        <p:spPr>
          <a:xfrm>
            <a:off x="990600" y="3352800"/>
            <a:ext cx="8534400" cy="1709604"/>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85"/>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Main Lab Take Home Message</a:t>
            </a:r>
            <a:endParaRPr/>
          </a:p>
        </p:txBody>
      </p:sp>
      <p:sp>
        <p:nvSpPr>
          <p:cNvPr id="1090" name="Google Shape;1090;p85"/>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800"/>
              <a:buChar char="•"/>
            </a:pPr>
            <a:r>
              <a:rPr lang="en-US" sz="2800"/>
              <a:t>Whether it is </a:t>
            </a:r>
            <a:endParaRPr/>
          </a:p>
          <a:p>
            <a:pPr marL="565785" lvl="1" indent="-188594" algn="l" rtl="0">
              <a:lnSpc>
                <a:spcPct val="90000"/>
              </a:lnSpc>
              <a:spcBef>
                <a:spcPts val="413"/>
              </a:spcBef>
              <a:spcAft>
                <a:spcPts val="0"/>
              </a:spcAft>
              <a:buClr>
                <a:schemeClr val="dk1"/>
              </a:buClr>
              <a:buSzPts val="2800"/>
              <a:buChar char="•"/>
            </a:pPr>
            <a:r>
              <a:rPr lang="en-US" sz="2800"/>
              <a:t>Sample Clustering</a:t>
            </a:r>
            <a:endParaRPr/>
          </a:p>
          <a:p>
            <a:pPr marL="565785" lvl="1" indent="-188594" algn="l" rtl="0">
              <a:lnSpc>
                <a:spcPct val="90000"/>
              </a:lnSpc>
              <a:spcBef>
                <a:spcPts val="413"/>
              </a:spcBef>
              <a:spcAft>
                <a:spcPts val="0"/>
              </a:spcAft>
              <a:buClr>
                <a:schemeClr val="dk1"/>
              </a:buClr>
              <a:buSzPts val="2800"/>
              <a:buChar char="•"/>
            </a:pPr>
            <a:r>
              <a:rPr lang="en-US" sz="2800"/>
              <a:t>Gene Prioritization</a:t>
            </a:r>
            <a:endParaRPr/>
          </a:p>
          <a:p>
            <a:pPr marL="565785" lvl="1" indent="-188594" algn="l" rtl="0">
              <a:lnSpc>
                <a:spcPct val="90000"/>
              </a:lnSpc>
              <a:spcBef>
                <a:spcPts val="413"/>
              </a:spcBef>
              <a:spcAft>
                <a:spcPts val="0"/>
              </a:spcAft>
              <a:buClr>
                <a:schemeClr val="dk1"/>
              </a:buClr>
              <a:buSzPts val="2800"/>
              <a:buChar char="•"/>
            </a:pPr>
            <a:r>
              <a:rPr lang="en-US" sz="2800"/>
              <a:t>Gene Set Characterization</a:t>
            </a:r>
            <a:endParaRPr/>
          </a:p>
          <a:p>
            <a:pPr marL="188595" lvl="0" indent="-188595" algn="l" rtl="0">
              <a:lnSpc>
                <a:spcPct val="90000"/>
              </a:lnSpc>
              <a:spcBef>
                <a:spcPts val="825"/>
              </a:spcBef>
              <a:spcAft>
                <a:spcPts val="0"/>
              </a:spcAft>
              <a:buClr>
                <a:schemeClr val="dk1"/>
              </a:buClr>
              <a:buSzPts val="2800"/>
              <a:buChar char="•"/>
            </a:pPr>
            <a:r>
              <a:rPr lang="en-US" sz="2800"/>
              <a:t>Omics data can be analyzed </a:t>
            </a:r>
            <a:endParaRPr/>
          </a:p>
          <a:p>
            <a:pPr marL="565785" lvl="1" indent="-188594" algn="l" rtl="0">
              <a:lnSpc>
                <a:spcPct val="90000"/>
              </a:lnSpc>
              <a:spcBef>
                <a:spcPts val="413"/>
              </a:spcBef>
              <a:spcAft>
                <a:spcPts val="0"/>
              </a:spcAft>
              <a:buClr>
                <a:schemeClr val="dk1"/>
              </a:buClr>
              <a:buSzPts val="2800"/>
              <a:buChar char="•"/>
            </a:pPr>
            <a:r>
              <a:rPr lang="en-US" sz="2800"/>
              <a:t>in the context of a pathway, interaction, or other affinity network </a:t>
            </a:r>
            <a:endParaRPr/>
          </a:p>
          <a:p>
            <a:pPr marL="565785" lvl="1" indent="-188594" algn="l" rtl="0">
              <a:lnSpc>
                <a:spcPct val="90000"/>
              </a:lnSpc>
              <a:spcBef>
                <a:spcPts val="413"/>
              </a:spcBef>
              <a:spcAft>
                <a:spcPts val="0"/>
              </a:spcAft>
              <a:buClr>
                <a:schemeClr val="dk1"/>
              </a:buClr>
              <a:buSzPts val="2800"/>
              <a:buChar char="•"/>
            </a:pPr>
            <a:r>
              <a:rPr lang="en-US" sz="2800"/>
              <a:t>to provide complementary insights to standard approaches</a:t>
            </a:r>
            <a:endParaRPr/>
          </a:p>
        </p:txBody>
      </p:sp>
      <p:sp>
        <p:nvSpPr>
          <p:cNvPr id="1091" name="Google Shape;1091;p85"/>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86"/>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List of Other KnowEnG Resources</a:t>
            </a:r>
            <a:endParaRPr/>
          </a:p>
        </p:txBody>
      </p:sp>
      <p:sp>
        <p:nvSpPr>
          <p:cNvPr id="1097" name="Google Shape;1097;p86"/>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fontScale="70000" lnSpcReduction="20000"/>
          </a:bodyPr>
          <a:lstStyle/>
          <a:p>
            <a:pPr marL="188595" lvl="0" indent="-188595" algn="l" rtl="0">
              <a:lnSpc>
                <a:spcPct val="90000"/>
              </a:lnSpc>
              <a:spcBef>
                <a:spcPts val="0"/>
              </a:spcBef>
              <a:spcAft>
                <a:spcPts val="0"/>
              </a:spcAft>
              <a:buClr>
                <a:schemeClr val="dk1"/>
              </a:buClr>
              <a:buSzPct val="99567"/>
              <a:buChar char="•"/>
            </a:pPr>
            <a:r>
              <a:rPr lang="en-US" b="1"/>
              <a:t>Other Pipelines</a:t>
            </a:r>
            <a:r>
              <a:rPr lang="en-US"/>
              <a:t>:</a:t>
            </a:r>
            <a:endParaRPr/>
          </a:p>
          <a:p>
            <a:pPr marL="565785" lvl="1" indent="-188594" algn="l" rtl="0">
              <a:lnSpc>
                <a:spcPct val="90000"/>
              </a:lnSpc>
              <a:spcBef>
                <a:spcPts val="413"/>
              </a:spcBef>
              <a:spcAft>
                <a:spcPts val="0"/>
              </a:spcAft>
              <a:buClr>
                <a:schemeClr val="dk1"/>
              </a:buClr>
              <a:buSzPct val="95959"/>
              <a:buChar char="•"/>
            </a:pPr>
            <a:r>
              <a:rPr lang="en-US" b="1"/>
              <a:t>Network Preparation </a:t>
            </a:r>
            <a:r>
              <a:rPr lang="en-US"/>
              <a:t>for uploading your custom network to the platform for analysis</a:t>
            </a:r>
            <a:endParaRPr/>
          </a:p>
          <a:p>
            <a:pPr marL="565785" lvl="1" indent="-188594" algn="l" rtl="0">
              <a:lnSpc>
                <a:spcPct val="90000"/>
              </a:lnSpc>
              <a:spcBef>
                <a:spcPts val="413"/>
              </a:spcBef>
              <a:spcAft>
                <a:spcPts val="0"/>
              </a:spcAft>
              <a:buClr>
                <a:schemeClr val="dk1"/>
              </a:buClr>
              <a:buSzPct val="95959"/>
              <a:buChar char="•"/>
            </a:pPr>
            <a:r>
              <a:rPr lang="en-US" b="1"/>
              <a:t>Signature Analysis </a:t>
            </a:r>
            <a:r>
              <a:rPr lang="en-US"/>
              <a:t>for mapping samples to signatures by correlation of omics profiles</a:t>
            </a:r>
            <a:endParaRPr/>
          </a:p>
          <a:p>
            <a:pPr marL="188595" lvl="0" indent="-188595" algn="l" rtl="0">
              <a:lnSpc>
                <a:spcPct val="90000"/>
              </a:lnSpc>
              <a:spcBef>
                <a:spcPts val="825"/>
              </a:spcBef>
              <a:spcAft>
                <a:spcPts val="0"/>
              </a:spcAft>
              <a:buClr>
                <a:schemeClr val="dk1"/>
              </a:buClr>
              <a:buSzPct val="99567"/>
              <a:buChar char="•"/>
            </a:pPr>
            <a:r>
              <a:rPr lang="en-US" b="1"/>
              <a:t>Tutorials:</a:t>
            </a:r>
            <a:endParaRPr/>
          </a:p>
          <a:p>
            <a:pPr marL="565785" lvl="1" indent="-188594" algn="l" rtl="0">
              <a:lnSpc>
                <a:spcPct val="90000"/>
              </a:lnSpc>
              <a:spcBef>
                <a:spcPts val="413"/>
              </a:spcBef>
              <a:spcAft>
                <a:spcPts val="0"/>
              </a:spcAft>
              <a:buClr>
                <a:schemeClr val="dk1"/>
              </a:buClr>
              <a:buSzPct val="95959"/>
              <a:buChar char="•"/>
            </a:pPr>
            <a:r>
              <a:rPr lang="en-US"/>
              <a:t>Quickstarts: </a:t>
            </a:r>
            <a:r>
              <a:rPr lang="en-US" u="sng">
                <a:solidFill>
                  <a:schemeClr val="hlink"/>
                </a:solidFill>
                <a:hlinkClick r:id="rId3"/>
              </a:rPr>
              <a:t>https://knoweng.org/quick-start/</a:t>
            </a:r>
            <a:r>
              <a:rPr lang="en-US"/>
              <a:t>   </a:t>
            </a:r>
            <a:endParaRPr/>
          </a:p>
          <a:p>
            <a:pPr marL="565785" lvl="1" indent="-188594" algn="l" rtl="0">
              <a:lnSpc>
                <a:spcPct val="90000"/>
              </a:lnSpc>
              <a:spcBef>
                <a:spcPts val="413"/>
              </a:spcBef>
              <a:spcAft>
                <a:spcPts val="0"/>
              </a:spcAft>
              <a:buClr>
                <a:schemeClr val="dk1"/>
              </a:buClr>
              <a:buSzPct val="95959"/>
              <a:buChar char="•"/>
            </a:pPr>
            <a:r>
              <a:rPr lang="en-US"/>
              <a:t>YouTube: </a:t>
            </a:r>
            <a:r>
              <a:rPr lang="en-US" u="sng">
                <a:solidFill>
                  <a:schemeClr val="hlink"/>
                </a:solidFill>
                <a:hlinkClick r:id="rId4"/>
              </a:rPr>
              <a:t>https://www.youtube.com/channel/UCjyIIolCaZIGtZC20XLBOyg</a:t>
            </a:r>
            <a:r>
              <a:rPr lang="en-US"/>
              <a:t>  </a:t>
            </a:r>
            <a:endParaRPr/>
          </a:p>
          <a:p>
            <a:pPr marL="188595" lvl="0" indent="-188595" algn="l" rtl="0">
              <a:lnSpc>
                <a:spcPct val="90000"/>
              </a:lnSpc>
              <a:spcBef>
                <a:spcPts val="825"/>
              </a:spcBef>
              <a:spcAft>
                <a:spcPts val="0"/>
              </a:spcAft>
              <a:buClr>
                <a:schemeClr val="dk1"/>
              </a:buClr>
              <a:buSzPct val="99567"/>
              <a:buChar char="•"/>
            </a:pPr>
            <a:r>
              <a:rPr lang="en-US" b="1"/>
              <a:t>Resources:</a:t>
            </a:r>
            <a:endParaRPr/>
          </a:p>
          <a:p>
            <a:pPr marL="565785" lvl="1" indent="-188594" algn="l" rtl="0">
              <a:lnSpc>
                <a:spcPct val="90000"/>
              </a:lnSpc>
              <a:spcBef>
                <a:spcPts val="413"/>
              </a:spcBef>
              <a:spcAft>
                <a:spcPts val="0"/>
              </a:spcAft>
              <a:buClr>
                <a:schemeClr val="dk1"/>
              </a:buClr>
              <a:buSzPct val="95959"/>
              <a:buChar char="•"/>
            </a:pPr>
            <a:r>
              <a:rPr lang="en-US"/>
              <a:t>Data Preparation Guide: </a:t>
            </a:r>
            <a:r>
              <a:rPr lang="en-US" u="sng">
                <a:solidFill>
                  <a:schemeClr val="hlink"/>
                </a:solidFill>
                <a:hlinkClick r:id="rId5"/>
              </a:rPr>
              <a:t>https://github.com/KnowEnG/quickstart-demos/blob/master/pipeline_readmes/README-DataPrep.md</a:t>
            </a:r>
            <a:r>
              <a:rPr lang="en-US"/>
              <a:t> </a:t>
            </a:r>
            <a:endParaRPr/>
          </a:p>
          <a:p>
            <a:pPr marL="565785" lvl="1" indent="-188594" algn="l" rtl="0">
              <a:lnSpc>
                <a:spcPct val="90000"/>
              </a:lnSpc>
              <a:spcBef>
                <a:spcPts val="413"/>
              </a:spcBef>
              <a:spcAft>
                <a:spcPts val="0"/>
              </a:spcAft>
              <a:buClr>
                <a:schemeClr val="dk1"/>
              </a:buClr>
              <a:buSzPct val="95959"/>
              <a:buChar char="•"/>
            </a:pPr>
            <a:r>
              <a:rPr lang="en-US"/>
              <a:t>Knowledge Network Contents: </a:t>
            </a:r>
            <a:endParaRPr/>
          </a:p>
          <a:p>
            <a:pPr marL="942975" lvl="2" indent="-188594" algn="l" rtl="0">
              <a:lnSpc>
                <a:spcPct val="90000"/>
              </a:lnSpc>
              <a:spcBef>
                <a:spcPts val="413"/>
              </a:spcBef>
              <a:spcAft>
                <a:spcPts val="0"/>
              </a:spcAft>
              <a:buClr>
                <a:schemeClr val="dk1"/>
              </a:buClr>
              <a:buSzPct val="96969"/>
              <a:buChar char="•"/>
            </a:pPr>
            <a:r>
              <a:rPr lang="en-US"/>
              <a:t>Summary: </a:t>
            </a:r>
            <a:r>
              <a:rPr lang="en-US" u="sng">
                <a:solidFill>
                  <a:schemeClr val="hlink"/>
                </a:solidFill>
                <a:hlinkClick r:id="rId6"/>
              </a:rPr>
              <a:t>https://knoweng.org/kn-data-references/</a:t>
            </a:r>
            <a:r>
              <a:rPr lang="en-US"/>
              <a:t> </a:t>
            </a:r>
            <a:endParaRPr/>
          </a:p>
          <a:p>
            <a:pPr marL="942975" lvl="2" indent="-188594" algn="l" rtl="0">
              <a:lnSpc>
                <a:spcPct val="90000"/>
              </a:lnSpc>
              <a:spcBef>
                <a:spcPts val="413"/>
              </a:spcBef>
              <a:spcAft>
                <a:spcPts val="0"/>
              </a:spcAft>
              <a:buClr>
                <a:schemeClr val="dk1"/>
              </a:buClr>
              <a:buSzPct val="96969"/>
              <a:buChar char="•"/>
            </a:pPr>
            <a:r>
              <a:rPr lang="en-US"/>
              <a:t>Download: </a:t>
            </a:r>
            <a:r>
              <a:rPr lang="en-US" u="sng">
                <a:solidFill>
                  <a:schemeClr val="hlink"/>
                </a:solidFill>
                <a:hlinkClick r:id="rId7"/>
              </a:rPr>
              <a:t>https://github.com/KnowEnG/KN_Fetcher/blob/master/Contents.md</a:t>
            </a:r>
            <a:endParaRPr/>
          </a:p>
          <a:p>
            <a:pPr marL="188595" lvl="0" indent="-188595" algn="l" rtl="0">
              <a:lnSpc>
                <a:spcPct val="90000"/>
              </a:lnSpc>
              <a:spcBef>
                <a:spcPts val="825"/>
              </a:spcBef>
              <a:spcAft>
                <a:spcPts val="0"/>
              </a:spcAft>
              <a:buClr>
                <a:schemeClr val="dk1"/>
              </a:buClr>
              <a:buSzPct val="99567"/>
              <a:buChar char="•"/>
            </a:pPr>
            <a:r>
              <a:rPr lang="en-US" b="1"/>
              <a:t>Research:</a:t>
            </a:r>
            <a:endParaRPr/>
          </a:p>
          <a:p>
            <a:pPr marL="565785" lvl="1" indent="-188594" algn="l" rtl="0">
              <a:lnSpc>
                <a:spcPct val="90000"/>
              </a:lnSpc>
              <a:spcBef>
                <a:spcPts val="413"/>
              </a:spcBef>
              <a:spcAft>
                <a:spcPts val="0"/>
              </a:spcAft>
              <a:buClr>
                <a:schemeClr val="dk1"/>
              </a:buClr>
              <a:buSzPct val="95959"/>
              <a:buChar char="•"/>
            </a:pPr>
            <a:r>
              <a:rPr lang="en-US"/>
              <a:t>Knowledge-guided analysis of omics Data (KnowEnG cloud platform paper): </a:t>
            </a:r>
            <a:r>
              <a:rPr lang="en-US" u="sng">
                <a:solidFill>
                  <a:schemeClr val="hlink"/>
                </a:solidFill>
                <a:hlinkClick r:id="rId8"/>
              </a:rPr>
              <a:t>https://journals.plos.org/plosbiology/article?id=10.1371/journal.pbio.3000583</a:t>
            </a:r>
            <a:endParaRPr/>
          </a:p>
          <a:p>
            <a:pPr marL="565785" lvl="1" indent="-188594" algn="l" rtl="0">
              <a:lnSpc>
                <a:spcPct val="90000"/>
              </a:lnSpc>
              <a:spcBef>
                <a:spcPts val="413"/>
              </a:spcBef>
              <a:spcAft>
                <a:spcPts val="0"/>
              </a:spcAft>
              <a:buClr>
                <a:schemeClr val="dk1"/>
              </a:buClr>
              <a:buSzPct val="95959"/>
              <a:buChar char="•"/>
            </a:pPr>
            <a:r>
              <a:rPr lang="en-US"/>
              <a:t>TCGA Analysis Walkthrough: </a:t>
            </a:r>
            <a:r>
              <a:rPr lang="en-US" u="sng">
                <a:solidFill>
                  <a:schemeClr val="hlink"/>
                </a:solidFill>
                <a:hlinkClick r:id="rId9"/>
              </a:rPr>
              <a:t>https://github.com/KnowEnG/quickstart-demos/tree/master/publication_data/blatti_et_al_2019</a:t>
            </a:r>
            <a:r>
              <a:rPr lang="en-US"/>
              <a:t> </a:t>
            </a:r>
            <a:endParaRPr/>
          </a:p>
          <a:p>
            <a:pPr marL="188595" lvl="0" indent="-188595" algn="l" rtl="0">
              <a:lnSpc>
                <a:spcPct val="90000"/>
              </a:lnSpc>
              <a:spcBef>
                <a:spcPts val="825"/>
              </a:spcBef>
              <a:spcAft>
                <a:spcPts val="0"/>
              </a:spcAft>
              <a:buClr>
                <a:schemeClr val="dk1"/>
              </a:buClr>
              <a:buSzPct val="99567"/>
              <a:buChar char="•"/>
            </a:pPr>
            <a:r>
              <a:rPr lang="en-US" b="1"/>
              <a:t>Source Code:</a:t>
            </a:r>
            <a:endParaRPr/>
          </a:p>
          <a:p>
            <a:pPr marL="565785" lvl="1" indent="-188594" algn="l" rtl="0">
              <a:lnSpc>
                <a:spcPct val="90000"/>
              </a:lnSpc>
              <a:spcBef>
                <a:spcPts val="413"/>
              </a:spcBef>
              <a:spcAft>
                <a:spcPts val="0"/>
              </a:spcAft>
              <a:buClr>
                <a:schemeClr val="dk1"/>
              </a:buClr>
              <a:buSzPct val="95959"/>
              <a:buChar char="•"/>
            </a:pPr>
            <a:r>
              <a:rPr lang="en-US"/>
              <a:t>Docker Images: </a:t>
            </a:r>
            <a:r>
              <a:rPr lang="en-US" u="sng">
                <a:solidFill>
                  <a:schemeClr val="hlink"/>
                </a:solidFill>
                <a:hlinkClick r:id="rId10"/>
              </a:rPr>
              <a:t>https://hub.docker.com/u/knowengdev/</a:t>
            </a:r>
            <a:r>
              <a:rPr lang="en-US"/>
              <a:t>  </a:t>
            </a:r>
            <a:endParaRPr/>
          </a:p>
          <a:p>
            <a:pPr marL="565785" lvl="1" indent="-188594" algn="l" rtl="0">
              <a:lnSpc>
                <a:spcPct val="90000"/>
              </a:lnSpc>
              <a:spcBef>
                <a:spcPts val="413"/>
              </a:spcBef>
              <a:spcAft>
                <a:spcPts val="0"/>
              </a:spcAft>
              <a:buClr>
                <a:schemeClr val="dk1"/>
              </a:buClr>
              <a:buSzPct val="95959"/>
              <a:buChar char="•"/>
            </a:pPr>
            <a:r>
              <a:rPr lang="en-US"/>
              <a:t>GitHub Repos: </a:t>
            </a:r>
            <a:r>
              <a:rPr lang="en-US" u="sng">
                <a:solidFill>
                  <a:schemeClr val="hlink"/>
                </a:solidFill>
                <a:hlinkClick r:id="rId11"/>
              </a:rPr>
              <a:t>https://knoweng.github.io/</a:t>
            </a:r>
            <a:r>
              <a:rPr lang="en-US"/>
              <a:t>  </a:t>
            </a:r>
            <a:endParaRPr/>
          </a:p>
          <a:p>
            <a:pPr marL="188595" lvl="0" indent="-188595" algn="l" rtl="0">
              <a:lnSpc>
                <a:spcPct val="90000"/>
              </a:lnSpc>
              <a:spcBef>
                <a:spcPts val="825"/>
              </a:spcBef>
              <a:spcAft>
                <a:spcPts val="0"/>
              </a:spcAft>
              <a:buClr>
                <a:schemeClr val="dk1"/>
              </a:buClr>
              <a:buSzPct val="99567"/>
              <a:buChar char="•"/>
            </a:pPr>
            <a:r>
              <a:rPr lang="en-US" b="1"/>
              <a:t>Other Cloud Platforms:</a:t>
            </a:r>
            <a:endParaRPr/>
          </a:p>
          <a:p>
            <a:pPr marL="565785" lvl="1" indent="-188594" algn="l" rtl="0">
              <a:lnSpc>
                <a:spcPct val="90000"/>
              </a:lnSpc>
              <a:spcBef>
                <a:spcPts val="413"/>
              </a:spcBef>
              <a:spcAft>
                <a:spcPts val="0"/>
              </a:spcAft>
              <a:buClr>
                <a:schemeClr val="dk1"/>
              </a:buClr>
              <a:buSzPct val="95959"/>
              <a:buChar char="•"/>
            </a:pPr>
            <a:r>
              <a:rPr lang="en-US" u="sng">
                <a:solidFill>
                  <a:schemeClr val="hlink"/>
                </a:solidFill>
                <a:hlinkClick r:id="rId12"/>
              </a:rPr>
              <a:t>https://cgc.sbgenomics.com/public/apps#q?search=knoweng</a:t>
            </a:r>
            <a:r>
              <a:rPr lang="en-US"/>
              <a:t> </a:t>
            </a:r>
            <a:endParaRPr/>
          </a:p>
          <a:p>
            <a:pPr marL="188595" lvl="0" indent="-188595" algn="l" rtl="0">
              <a:lnSpc>
                <a:spcPct val="90000"/>
              </a:lnSpc>
              <a:spcBef>
                <a:spcPts val="825"/>
              </a:spcBef>
              <a:spcAft>
                <a:spcPts val="0"/>
              </a:spcAft>
              <a:buClr>
                <a:schemeClr val="dk1"/>
              </a:buClr>
              <a:buSzPct val="99567"/>
              <a:buChar char="•"/>
            </a:pPr>
            <a:r>
              <a:rPr lang="en-US"/>
              <a:t>Contact Us with Questions and Feedback: </a:t>
            </a:r>
            <a:r>
              <a:rPr lang="en-US" u="sng">
                <a:solidFill>
                  <a:schemeClr val="hlink"/>
                </a:solidFill>
                <a:hlinkClick r:id="rId13"/>
              </a:rPr>
              <a:t>knoweng-support@illinois.edu</a:t>
            </a:r>
            <a:r>
              <a:rPr lang="en-US"/>
              <a:t> </a:t>
            </a:r>
            <a:endParaRPr/>
          </a:p>
        </p:txBody>
      </p:sp>
      <p:sp>
        <p:nvSpPr>
          <p:cNvPr id="1098" name="Google Shape;1098;p86"/>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84</a:t>
            </a:fld>
            <a:endParaRPr/>
          </a:p>
        </p:txBody>
      </p:sp>
      <p:sp>
        <p:nvSpPr>
          <p:cNvPr id="1099" name="Google Shape;1099;p86"/>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9"/>
          <p:cNvSpPr txBox="1">
            <a:spLocks noGrp="1"/>
          </p:cNvSpPr>
          <p:nvPr>
            <p:ph type="title"/>
          </p:nvPr>
        </p:nvSpPr>
        <p:spPr>
          <a:xfrm>
            <a:off x="691515" y="413809"/>
            <a:ext cx="8675370" cy="1502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a:t>STEP 2: Sample Clustering</a:t>
            </a:r>
            <a:endParaRPr/>
          </a:p>
        </p:txBody>
      </p:sp>
      <p:sp>
        <p:nvSpPr>
          <p:cNvPr id="259" name="Google Shape;259;p9"/>
          <p:cNvSpPr txBox="1">
            <a:spLocks noGrp="1"/>
          </p:cNvSpPr>
          <p:nvPr>
            <p:ph type="body" idx="1"/>
          </p:nvPr>
        </p:nvSpPr>
        <p:spPr>
          <a:xfrm>
            <a:off x="691515" y="2069042"/>
            <a:ext cx="8675370" cy="4931516"/>
          </a:xfrm>
          <a:prstGeom prst="rect">
            <a:avLst/>
          </a:prstGeom>
          <a:noFill/>
          <a:ln>
            <a:noFill/>
          </a:ln>
        </p:spPr>
        <p:txBody>
          <a:bodyPr spcFirstLastPara="1" wrap="square" lIns="91425" tIns="45700" rIns="91425" bIns="45700" anchor="t" anchorCtr="0">
            <a:normAutofit/>
          </a:bodyPr>
          <a:lstStyle/>
          <a:p>
            <a:pPr marL="188595" lvl="0" indent="-188595" algn="l" rtl="0">
              <a:lnSpc>
                <a:spcPct val="90000"/>
              </a:lnSpc>
              <a:spcBef>
                <a:spcPts val="0"/>
              </a:spcBef>
              <a:spcAft>
                <a:spcPts val="0"/>
              </a:spcAft>
              <a:buClr>
                <a:schemeClr val="dk1"/>
              </a:buClr>
              <a:buSzPts val="2300"/>
              <a:buChar char="•"/>
            </a:pPr>
            <a:r>
              <a:rPr lang="en-US"/>
              <a:t>We will use KnowEnG’s clustering pipeline to perform both network-guided as well as standard clustering of samples</a:t>
            </a: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The network-guided clustering implemented in KnowEnG is inspired by the network-based stratification approach:</a:t>
            </a: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41910" algn="l" rtl="0">
              <a:lnSpc>
                <a:spcPct val="90000"/>
              </a:lnSpc>
              <a:spcBef>
                <a:spcPts val="825"/>
              </a:spcBef>
              <a:spcAft>
                <a:spcPts val="0"/>
              </a:spcAft>
              <a:buClr>
                <a:schemeClr val="dk1"/>
              </a:buClr>
              <a:buSzPts val="2310"/>
              <a:buNone/>
            </a:pPr>
            <a:endParaRPr/>
          </a:p>
          <a:p>
            <a:pPr marL="188595" lvl="0" indent="-188595" algn="l" rtl="0">
              <a:lnSpc>
                <a:spcPct val="90000"/>
              </a:lnSpc>
              <a:spcBef>
                <a:spcPts val="825"/>
              </a:spcBef>
              <a:spcAft>
                <a:spcPts val="0"/>
              </a:spcAft>
              <a:buClr>
                <a:schemeClr val="dk1"/>
              </a:buClr>
              <a:buSzPts val="2300"/>
              <a:buChar char="•"/>
            </a:pPr>
            <a:r>
              <a:rPr lang="en-US"/>
              <a:t>We will use some of the samples from the TCGA pancan12 dataset</a:t>
            </a:r>
            <a:endParaRPr/>
          </a:p>
        </p:txBody>
      </p:sp>
      <p:sp>
        <p:nvSpPr>
          <p:cNvPr id="260" name="Google Shape;260;p9"/>
          <p:cNvSpPr txBox="1">
            <a:spLocks noGrp="1"/>
          </p:cNvSpPr>
          <p:nvPr>
            <p:ph type="sldNum" idx="12"/>
          </p:nvPr>
        </p:nvSpPr>
        <p:spPr>
          <a:xfrm>
            <a:off x="7103745" y="7203864"/>
            <a:ext cx="2263140" cy="41380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261" name="Google Shape;261;p9"/>
          <p:cNvSpPr txBox="1"/>
          <p:nvPr/>
        </p:nvSpPr>
        <p:spPr>
          <a:xfrm>
            <a:off x="12853202" y="4060604"/>
            <a:ext cx="9144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2"/>
              </a:solidFill>
              <a:latin typeface="Calibri"/>
              <a:ea typeface="Calibri"/>
              <a:cs typeface="Calibri"/>
              <a:sym typeface="Calibri"/>
            </a:endParaRPr>
          </a:p>
        </p:txBody>
      </p:sp>
      <p:pic>
        <p:nvPicPr>
          <p:cNvPr id="262" name="Google Shape;262;p9" descr="Screen Shot 2018-06-19 at 6.46.12 PM.png"/>
          <p:cNvPicPr preferRelativeResize="0"/>
          <p:nvPr/>
        </p:nvPicPr>
        <p:blipFill rotWithShape="1">
          <a:blip r:embed="rId3">
            <a:alphaModFix/>
          </a:blip>
          <a:srcRect/>
          <a:stretch/>
        </p:blipFill>
        <p:spPr>
          <a:xfrm>
            <a:off x="1447800" y="6096000"/>
            <a:ext cx="7467600" cy="1438564"/>
          </a:xfrm>
          <a:prstGeom prst="rect">
            <a:avLst/>
          </a:prstGeom>
          <a:noFill/>
          <a:ln>
            <a:noFill/>
          </a:ln>
        </p:spPr>
      </p:pic>
      <p:pic>
        <p:nvPicPr>
          <p:cNvPr id="263" name="Google Shape;263;p9" descr="Screen Shot 2018-06-19 at 7.14.55 PM.png"/>
          <p:cNvPicPr preferRelativeResize="0"/>
          <p:nvPr/>
        </p:nvPicPr>
        <p:blipFill rotWithShape="1">
          <a:blip r:embed="rId4">
            <a:alphaModFix/>
          </a:blip>
          <a:srcRect/>
          <a:stretch/>
        </p:blipFill>
        <p:spPr>
          <a:xfrm>
            <a:off x="2387600" y="4191000"/>
            <a:ext cx="5283200" cy="109157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5549</Words>
  <Application>Microsoft Macintosh PowerPoint</Application>
  <PresentationFormat>Custom</PresentationFormat>
  <Paragraphs>849</Paragraphs>
  <Slides>84</Slides>
  <Notes>84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84</vt:i4>
      </vt:variant>
    </vt:vector>
  </HeadingPairs>
  <TitlesOfParts>
    <vt:vector size="91" baseType="lpstr">
      <vt:lpstr>Quattrocento Sans</vt:lpstr>
      <vt:lpstr>Arial</vt:lpstr>
      <vt:lpstr>Consolas</vt:lpstr>
      <vt:lpstr>Times New Roman</vt:lpstr>
      <vt:lpstr>Calibri</vt:lpstr>
      <vt:lpstr>Lato</vt:lpstr>
      <vt:lpstr>Office Theme</vt:lpstr>
      <vt:lpstr>PowerPoint Presentation</vt:lpstr>
      <vt:lpstr>Summary</vt:lpstr>
      <vt:lpstr>More Specifically</vt:lpstr>
      <vt:lpstr>Some Notes on the KnowEnG Platform</vt:lpstr>
      <vt:lpstr>STEP 0A: Start the VM</vt:lpstr>
      <vt:lpstr>PowerPoint Presentation</vt:lpstr>
      <vt:lpstr>STEP 1: Sign Into KnowEnG Platform</vt:lpstr>
      <vt:lpstr>Finding Cancer Subtypes with Knowledge Guided Clustering</vt:lpstr>
      <vt:lpstr>STEP 2: Sample Clustering</vt:lpstr>
      <vt:lpstr>STEP 2: Sample Clustering</vt:lpstr>
      <vt:lpstr>STEP 2: Sample Clustering</vt:lpstr>
      <vt:lpstr>STEP 2A: Sample Clustering (standard)</vt:lpstr>
      <vt:lpstr>STEP 2A: Sample Clustering (standard)</vt:lpstr>
      <vt:lpstr>STEP 2A: Sample Clustering (standard)</vt:lpstr>
      <vt:lpstr>STEP 2A: Sample Clustering (standard)</vt:lpstr>
      <vt:lpstr>STEP 2A: Sample Clustering (standard)</vt:lpstr>
      <vt:lpstr>STEP 2A: Sample Clustering (standard)</vt:lpstr>
      <vt:lpstr>STEP 2B: Sample Clustering (network-guided)</vt:lpstr>
      <vt:lpstr>STEP 2B: Sample Clustering (network-guided)</vt:lpstr>
      <vt:lpstr>STEP 2B: Sample Clustering (network-guided)</vt:lpstr>
      <vt:lpstr>STEP 2B: Sample Clustering (network-guided)</vt:lpstr>
      <vt:lpstr>STEP 2B: Sample Clustering (network-guided)</vt:lpstr>
      <vt:lpstr>STEP 2C: Standard Clustering Results</vt:lpstr>
      <vt:lpstr>STEP 2C: Standard Clustering Results</vt:lpstr>
      <vt:lpstr>STEP 2C: Standard Clustering Results</vt:lpstr>
      <vt:lpstr>STEP 2C: Standard Clustering Results</vt:lpstr>
      <vt:lpstr>STEP 2C: Standard Clustering Results</vt:lpstr>
      <vt:lpstr>STEP 2D: Network Clustering Results</vt:lpstr>
      <vt:lpstr>STEP 2D: Network Clustering Results</vt:lpstr>
      <vt:lpstr>STEP 2E: Compare in Spreadsheet Visualizer</vt:lpstr>
      <vt:lpstr>STEP 2E: Compare in Spreadsheet Visualizer</vt:lpstr>
      <vt:lpstr>STEP 2E: Compare in Spreadsheet Visualizer</vt:lpstr>
      <vt:lpstr>STEP 2E: Compare in Spreadsheet Visualizer</vt:lpstr>
      <vt:lpstr>STEP 2E: Compare in Spreadsheet Visualizer</vt:lpstr>
      <vt:lpstr>STEP 2E: Compare in Spreadsheet Visualizer</vt:lpstr>
      <vt:lpstr>STEP 2E: Compare in Spreadsheet Visualizer</vt:lpstr>
      <vt:lpstr>STEP 2E: Compare in Spreadsheet Visualizer</vt:lpstr>
      <vt:lpstr>Finding Genes Correlated with Drug Response</vt:lpstr>
      <vt:lpstr>STEP 3: Feature (Gene) Prioritization</vt:lpstr>
      <vt:lpstr>STEP 3: Gene Prioritization</vt:lpstr>
      <vt:lpstr>STEP 3: Gene Prioritization</vt:lpstr>
      <vt:lpstr>STEP 3A: Gene Prioritization (network-guided)</vt:lpstr>
      <vt:lpstr>STEP 3A: Gene Prioritization (network-guided)</vt:lpstr>
      <vt:lpstr>STEP 3A: Gene Prioritization (network-guided)</vt:lpstr>
      <vt:lpstr>STEP 3A: Gene Prioritization (network-guided)</vt:lpstr>
      <vt:lpstr>STEP 3A: Gene Prioritization (network-guided)</vt:lpstr>
      <vt:lpstr>STEP 3A: Gene Prioritization (network-guided)</vt:lpstr>
      <vt:lpstr>STEP 3A: Gene Prioritization (network-guided)</vt:lpstr>
      <vt:lpstr>STEP 3A: Gene Prioritization (network-guided)</vt:lpstr>
      <vt:lpstr>STEP 3B: Gene Prioritization (network-guided)</vt:lpstr>
      <vt:lpstr>STEP 3B: Gene Prioritization (network-guided)</vt:lpstr>
      <vt:lpstr>STEP 3B: Gene Prioritization (network-guided)</vt:lpstr>
      <vt:lpstr>STEP 3B: Gene Prioritization (network-guided)</vt:lpstr>
      <vt:lpstr>STEP 3B: Gene Prioritization (network-guided)</vt:lpstr>
      <vt:lpstr>Creating a Novel Gene Expression Signature</vt:lpstr>
      <vt:lpstr>Step 4: Perturbagen and Disease Datasets</vt:lpstr>
      <vt:lpstr>Step 4A: Select Breast Cancer Dataset</vt:lpstr>
      <vt:lpstr>Step 4B: Creating a Novel Gene Signature</vt:lpstr>
      <vt:lpstr>Step 4B: Our ER Status Gene Signature</vt:lpstr>
      <vt:lpstr>Step 4C: Examining Gene Expression of our Signature</vt:lpstr>
      <vt:lpstr>Step 4C: Examining Gene Expression of our Signature</vt:lpstr>
      <vt:lpstr>Discovering Pathways Related to Our Gene Signature</vt:lpstr>
      <vt:lpstr>Step 5: Standard Gene Set Enrichment</vt:lpstr>
      <vt:lpstr>Step 5B: GeneMANIA</vt:lpstr>
      <vt:lpstr>Step 5B: GeneMANIA</vt:lpstr>
      <vt:lpstr>Step 5B: GeneMANIA</vt:lpstr>
      <vt:lpstr>Step 5B: GeneMANIA</vt:lpstr>
      <vt:lpstr>Step 5B: GeneMANIA</vt:lpstr>
      <vt:lpstr>Step 5B: GeneMANIA</vt:lpstr>
      <vt:lpstr>Attention!</vt:lpstr>
      <vt:lpstr>Gene Set Characterization Using Discriminative Random Walks</vt:lpstr>
      <vt:lpstr>Step 6: Login Into KnowEnG Platform</vt:lpstr>
      <vt:lpstr>STEP 6A: Gene Set Characterization</vt:lpstr>
      <vt:lpstr>Step 6A: Upload Data</vt:lpstr>
      <vt:lpstr>Step 6A: Configure Algorithm Parameters</vt:lpstr>
      <vt:lpstr>Step 6A: Configure Network Parameters</vt:lpstr>
      <vt:lpstr>Step 6A: Reminder about DRaWR Algorithm</vt:lpstr>
      <vt:lpstr>Step 6A: Launch DRaWR Job</vt:lpstr>
      <vt:lpstr>Step 6B: Launch Standard Enrichment Tests</vt:lpstr>
      <vt:lpstr>Step 6C: View DRaWR Results</vt:lpstr>
      <vt:lpstr>Step 6C: View DRaWR Results</vt:lpstr>
      <vt:lpstr>Step 6C: View Fisher Results</vt:lpstr>
      <vt:lpstr>Main Lab Take Home Message</vt:lpstr>
      <vt:lpstr>List of Other KnowEnG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Joerg Heintz</dc:creator>
  <cp:lastModifiedBy>Madrigal, Gio</cp:lastModifiedBy>
  <cp:revision>16</cp:revision>
  <dcterms:created xsi:type="dcterms:W3CDTF">2014-12-23T17:57:50Z</dcterms:created>
  <dcterms:modified xsi:type="dcterms:W3CDTF">2023-06-19T21:53:26Z</dcterms:modified>
</cp:coreProperties>
</file>