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Lst>
  <p:sldSz cx="10058400" cy="7772400"/>
  <p:notesSz cx="9601200" cy="7315200"/>
  <p:embeddedFontLst>
    <p:embeddedFont>
      <p:font typeface="Cambria" panose="02040503050406030204" pitchFamily="18" charset="0"/>
      <p:regular r:id="rId83"/>
      <p:bold r:id="rId84"/>
      <p:italic r:id="rId85"/>
      <p:boldItalic r:id="rId86"/>
    </p:embeddedFont>
    <p:embeddedFont>
      <p:font typeface="Calibri" panose="020F0502020204030204" pitchFamily="34" charset="0"/>
      <p:regular r:id="rId87"/>
      <p:bold r:id="rId88"/>
      <p:italic r:id="rId89"/>
      <p:boldItalic r:id="rId90"/>
    </p:embeddedFont>
    <p:embeddedFont>
      <p:font typeface="Book Antiqua" panose="02040602050305030304" pitchFamily="18" charset="0"/>
      <p:regular r:id="rId91"/>
      <p:bold r:id="rId92"/>
      <p:italic r:id="rId93"/>
      <p:boldItalic r:id="rId94"/>
    </p:embeddedFont>
    <p:embeddedFont>
      <p:font typeface="Trebuchet MS" panose="020B0603020202020204" pitchFamily="34" charset="0"/>
      <p:regular r:id="rId95"/>
      <p:bold r:id="rId96"/>
      <p:italic r:id="rId97"/>
      <p:boldItalic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32">
          <p15:clr>
            <a:srgbClr val="A4A3A4"/>
          </p15:clr>
        </p15:guide>
        <p15:guide id="2" pos="2933">
          <p15:clr>
            <a:srgbClr val="A4A3A4"/>
          </p15:clr>
        </p15:guide>
      </p15:sldGuideLst>
    </p:ext>
    <p:ext uri="{2D200454-40CA-4A62-9FC3-DE9A4176ACB9}">
      <p15:notesGuideLst xmlns:p15="http://schemas.microsoft.com/office/powerpoint/2012/main">
        <p15:guide id="1" orient="horz" pos="3012">
          <p15:clr>
            <a:srgbClr val="A4A3A4"/>
          </p15:clr>
        </p15:guide>
        <p15:guide id="2" pos="2235">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9" roundtripDataSignature="AMtx7mhSOlYu9VGZzHtBQLY8udngr4wd+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4363F8E-458C-4CF4-A7A0-FF470CF19E9B}">
  <a:tblStyle styleId="{54363F8E-458C-4CF4-A7A0-FF470CF19E9B}"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CF9"/>
          </a:solidFill>
        </a:fill>
      </a:tcStyle>
    </a:wholeTbl>
    <a:band1H>
      <a:tcTxStyle b="off" i="off"/>
      <a:tcStyle>
        <a:tcBdr/>
        <a:fill>
          <a:solidFill>
            <a:srgbClr val="CAD8F4"/>
          </a:solidFill>
        </a:fill>
      </a:tcStyle>
    </a:band1H>
    <a:band2H>
      <a:tcTxStyle b="off" i="off"/>
      <a:tcStyle>
        <a:tcBdr/>
      </a:tcStyle>
    </a:band2H>
    <a:band1V>
      <a:tcTxStyle b="off" i="off"/>
      <a:tcStyle>
        <a:tcBdr/>
        <a:fill>
          <a:solidFill>
            <a:srgbClr val="CAD8F4"/>
          </a:solidFill>
        </a:fill>
      </a:tcStyle>
    </a:band1V>
    <a:band2V>
      <a:tcTxStyle b="off" i="off"/>
      <a:tcStyle>
        <a:tcBdr/>
      </a:tcStyle>
    </a:band2V>
    <a:lastCol>
      <a:tcTxStyle b="on" i="off">
        <a:font>
          <a:latin typeface="Arial"/>
          <a:ea typeface="Arial"/>
          <a:cs typeface="Arial"/>
        </a:font>
        <a:schemeClr val="lt1"/>
      </a:tcTxStyle>
      <a:tcStyle>
        <a:tcBdr/>
        <a:fill>
          <a:solidFill>
            <a:schemeClr val="accent6"/>
          </a:solidFill>
        </a:fill>
      </a:tcStyle>
    </a:lastCol>
    <a:firstCol>
      <a:tcTxStyle b="on" i="off">
        <a:font>
          <a:latin typeface="Arial"/>
          <a:ea typeface="Arial"/>
          <a:cs typeface="Arial"/>
        </a:font>
        <a:schemeClr val="lt1"/>
      </a:tcTxStyle>
      <a:tcStyle>
        <a:tcBdr/>
        <a:fill>
          <a:solidFill>
            <a:schemeClr val="accent6"/>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6"/>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6"/>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864" y="72"/>
      </p:cViewPr>
      <p:guideLst>
        <p:guide orient="horz" pos="2232"/>
        <p:guide pos="293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012"/>
        <p:guide pos="223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2.fntdata"/><Relationship Id="rId89" Type="http://schemas.openxmlformats.org/officeDocument/2006/relationships/font" Target="fonts/font7.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font" Target="fonts/font8.fntdata"/><Relationship Id="rId95" Type="http://schemas.openxmlformats.org/officeDocument/2006/relationships/font" Target="fonts/font13.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3.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font" Target="fonts/font9.fntdata"/><Relationship Id="rId96"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4.fntdata"/><Relationship Id="rId94" Type="http://schemas.openxmlformats.org/officeDocument/2006/relationships/font" Target="fonts/font12.fntdata"/><Relationship Id="rId99" Type="http://customschemas.google.com/relationships/presentationmetadata" Target="metadata"/><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5.fntdata"/><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1.fntdata"/><Relationship Id="rId98" Type="http://schemas.openxmlformats.org/officeDocument/2006/relationships/font" Target="fonts/font16.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p:nvPr/>
        </p:nvSpPr>
        <p:spPr>
          <a:xfrm>
            <a:off x="0" y="1"/>
            <a:ext cx="9601200" cy="7315200"/>
          </a:xfrm>
          <a:prstGeom prst="roundRect">
            <a:avLst>
              <a:gd name="adj" fmla="val 19"/>
            </a:avLst>
          </a:prstGeom>
          <a:solidFill>
            <a:srgbClr val="FFFFFF"/>
          </a:solidFill>
          <a:ln>
            <a:noFill/>
          </a:ln>
        </p:spPr>
        <p:txBody>
          <a:bodyPr spcFirstLastPara="1" wrap="square" lIns="95775" tIns="47875" rIns="95775" bIns="4787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Times New Roman"/>
              <a:ea typeface="Times New Roman"/>
              <a:cs typeface="Times New Roman"/>
              <a:sym typeface="Times New Roman"/>
            </a:endParaRPr>
          </a:p>
        </p:txBody>
      </p:sp>
      <p:sp>
        <p:nvSpPr>
          <p:cNvPr id="4" name="Google Shape;4;n"/>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330"/>
              </a:spcBef>
              <a:spcAft>
                <a:spcPts val="0"/>
              </a:spcAft>
              <a:buClr>
                <a:srgbClr val="000000"/>
              </a:buClr>
              <a:buSzPts val="1400"/>
              <a:buFont typeface="Arial"/>
              <a:buNone/>
              <a:defRPr sz="1100" b="0" i="0" u="none" strike="noStrike" cap="none">
                <a:solidFill>
                  <a:srgbClr val="000000"/>
                </a:solidFill>
                <a:latin typeface="Times New Roman"/>
                <a:ea typeface="Times New Roman"/>
                <a:cs typeface="Times New Roman"/>
                <a:sym typeface="Times New Roman"/>
              </a:defRPr>
            </a:lvl1pPr>
            <a:lvl2pPr marL="914400" marR="0" lvl="1" indent="-228600" algn="l" rtl="0">
              <a:lnSpc>
                <a:spcPct val="100000"/>
              </a:lnSpc>
              <a:spcBef>
                <a:spcPts val="330"/>
              </a:spcBef>
              <a:spcAft>
                <a:spcPts val="0"/>
              </a:spcAft>
              <a:buClr>
                <a:srgbClr val="000000"/>
              </a:buClr>
              <a:buSzPts val="1400"/>
              <a:buFont typeface="Arial"/>
              <a:buNone/>
              <a:defRPr sz="1100" b="0" i="0" u="none" strike="noStrike" cap="none">
                <a:solidFill>
                  <a:srgbClr val="000000"/>
                </a:solidFill>
                <a:latin typeface="Times New Roman"/>
                <a:ea typeface="Times New Roman"/>
                <a:cs typeface="Times New Roman"/>
                <a:sym typeface="Times New Roman"/>
              </a:defRPr>
            </a:lvl2pPr>
            <a:lvl3pPr marL="1371600" marR="0" lvl="2" indent="-228600" algn="l" rtl="0">
              <a:lnSpc>
                <a:spcPct val="100000"/>
              </a:lnSpc>
              <a:spcBef>
                <a:spcPts val="330"/>
              </a:spcBef>
              <a:spcAft>
                <a:spcPts val="0"/>
              </a:spcAft>
              <a:buClr>
                <a:srgbClr val="000000"/>
              </a:buClr>
              <a:buSzPts val="1400"/>
              <a:buFont typeface="Arial"/>
              <a:buNone/>
              <a:defRPr sz="1100" b="0" i="0" u="none" strike="noStrike" cap="none">
                <a:solidFill>
                  <a:srgbClr val="000000"/>
                </a:solidFill>
                <a:latin typeface="Times New Roman"/>
                <a:ea typeface="Times New Roman"/>
                <a:cs typeface="Times New Roman"/>
                <a:sym typeface="Times New Roman"/>
              </a:defRPr>
            </a:lvl3pPr>
            <a:lvl4pPr marL="1828800" marR="0" lvl="3" indent="-228600" algn="l" rtl="0">
              <a:lnSpc>
                <a:spcPct val="100000"/>
              </a:lnSpc>
              <a:spcBef>
                <a:spcPts val="330"/>
              </a:spcBef>
              <a:spcAft>
                <a:spcPts val="0"/>
              </a:spcAft>
              <a:buClr>
                <a:srgbClr val="000000"/>
              </a:buClr>
              <a:buSzPts val="1400"/>
              <a:buFont typeface="Arial"/>
              <a:buNone/>
              <a:defRPr sz="1100" b="0" i="0" u="none" strike="noStrike" cap="none">
                <a:solidFill>
                  <a:srgbClr val="000000"/>
                </a:solidFill>
                <a:latin typeface="Times New Roman"/>
                <a:ea typeface="Times New Roman"/>
                <a:cs typeface="Times New Roman"/>
                <a:sym typeface="Times New Roman"/>
              </a:defRPr>
            </a:lvl4pPr>
            <a:lvl5pPr marL="2286000" marR="0" lvl="4" indent="-228600" algn="l" rtl="0">
              <a:lnSpc>
                <a:spcPct val="100000"/>
              </a:lnSpc>
              <a:spcBef>
                <a:spcPts val="330"/>
              </a:spcBef>
              <a:spcAft>
                <a:spcPts val="0"/>
              </a:spcAft>
              <a:buClr>
                <a:srgbClr val="000000"/>
              </a:buClr>
              <a:buSzPts val="1400"/>
              <a:buFont typeface="Arial"/>
              <a:buNone/>
              <a:defRPr sz="1100" b="0" i="0" u="none" strike="noStrike" cap="none">
                <a:solidFill>
                  <a:srgbClr val="000000"/>
                </a:solidFill>
                <a:latin typeface="Times New Roman"/>
                <a:ea typeface="Times New Roman"/>
                <a:cs typeface="Times New Roman"/>
                <a:sym typeface="Times New Roman"/>
              </a:defRPr>
            </a:lvl5pPr>
            <a:lvl6pPr marL="2743200" marR="0" lvl="5"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cancerrxgene.or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gtexportal.org/home/"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73: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57" name="Google Shape;257;p73: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In collaboration with Mayo Clinic.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77: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74" name="Google Shape;374;p77: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78: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93" name="Google Shape;393;p78: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79: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06" name="Google Shape;406;p79: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80: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18" name="Google Shape;418;p80: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81:notes"/>
          <p:cNvSpPr txBox="1">
            <a:spLocks noGrp="1"/>
          </p:cNvSpPr>
          <p:nvPr>
            <p:ph type="body" idx="1"/>
          </p:nvPr>
        </p:nvSpPr>
        <p:spPr>
          <a:xfrm>
            <a:off x="1265734" y="3478696"/>
            <a:ext cx="7068097" cy="3274944"/>
          </a:xfrm>
          <a:prstGeom prst="rect">
            <a:avLst/>
          </a:prstGeom>
        </p:spPr>
        <p:txBody>
          <a:bodyPr spcFirstLastPara="1" wrap="square" lIns="0" tIns="0" rIns="0" bIns="0" anchor="t" anchorCtr="0">
            <a:noAutofit/>
          </a:bodyPr>
          <a:lstStyle/>
          <a:p>
            <a:pPr marL="0" lvl="0" indent="0" algn="l" rtl="0">
              <a:spcBef>
                <a:spcPts val="330"/>
              </a:spcBef>
              <a:spcAft>
                <a:spcPts val="0"/>
              </a:spcAft>
              <a:buNone/>
            </a:pPr>
            <a:endParaRPr/>
          </a:p>
        </p:txBody>
      </p:sp>
      <p:sp>
        <p:nvSpPr>
          <p:cNvPr id="431" name="Google Shape;431;p81: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82: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42" name="Google Shape;442;p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43" name="Google Shape;443;p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83: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59" name="Google Shape;459;p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60" name="Google Shape;460;p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84: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69" name="Google Shape;469;p84: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85: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82" name="Google Shape;482;p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83" name="Google Shape;483;p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86:notes"/>
          <p:cNvSpPr txBox="1">
            <a:spLocks noGrp="1"/>
          </p:cNvSpPr>
          <p:nvPr>
            <p:ph type="body" idx="1"/>
          </p:nvPr>
        </p:nvSpPr>
        <p:spPr>
          <a:xfrm>
            <a:off x="1265734" y="3478696"/>
            <a:ext cx="7068097" cy="3274944"/>
          </a:xfrm>
          <a:prstGeom prst="rect">
            <a:avLst/>
          </a:prstGeom>
        </p:spPr>
        <p:txBody>
          <a:bodyPr spcFirstLastPara="1" wrap="square" lIns="0" tIns="0" rIns="0" bIns="0" anchor="t" anchorCtr="0">
            <a:noAutofit/>
          </a:bodyPr>
          <a:lstStyle/>
          <a:p>
            <a:pPr marL="0" lvl="0" indent="0" algn="l" rtl="0">
              <a:spcBef>
                <a:spcPts val="330"/>
              </a:spcBef>
              <a:spcAft>
                <a:spcPts val="0"/>
              </a:spcAft>
              <a:buNone/>
            </a:pPr>
            <a:endParaRPr/>
          </a:p>
        </p:txBody>
      </p:sp>
      <p:sp>
        <p:nvSpPr>
          <p:cNvPr id="496" name="Google Shape;496;p86: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66" name="Google Shape;266;p2: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46: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504" name="Google Shape;504;p46: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87: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512" name="Google Shape;512;p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13" name="Google Shape;513;p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88: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521" name="Google Shape;521;p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22" name="Google Shape;522;p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89: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530" name="Google Shape;530;p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31" name="Google Shape;531;p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90:notes"/>
          <p:cNvSpPr txBox="1">
            <a:spLocks noGrp="1"/>
          </p:cNvSpPr>
          <p:nvPr>
            <p:ph type="body" idx="1"/>
          </p:nvPr>
        </p:nvSpPr>
        <p:spPr>
          <a:xfrm>
            <a:off x="1265734" y="3478696"/>
            <a:ext cx="7068097" cy="3274944"/>
          </a:xfrm>
          <a:prstGeom prst="rect">
            <a:avLst/>
          </a:prstGeom>
        </p:spPr>
        <p:txBody>
          <a:bodyPr spcFirstLastPara="1" wrap="square" lIns="0" tIns="0" rIns="0" bIns="0" anchor="t" anchorCtr="0">
            <a:noAutofit/>
          </a:bodyPr>
          <a:lstStyle/>
          <a:p>
            <a:pPr marL="0" lvl="0" indent="0" algn="l" rtl="0">
              <a:spcBef>
                <a:spcPts val="330"/>
              </a:spcBef>
              <a:spcAft>
                <a:spcPts val="0"/>
              </a:spcAft>
              <a:buNone/>
            </a:pPr>
            <a:endParaRPr/>
          </a:p>
        </p:txBody>
      </p:sp>
      <p:sp>
        <p:nvSpPr>
          <p:cNvPr id="541" name="Google Shape;541;p90: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91: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550" name="Google Shape;550;p91: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92: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571" name="Google Shape;571;p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https://journals.plos.org/plosbiology/article?id=10.1371/journal.pbio.3000583</a:t>
            </a:r>
            <a:endParaRPr/>
          </a:p>
        </p:txBody>
      </p:sp>
      <p:sp>
        <p:nvSpPr>
          <p:cNvPr id="572" name="Google Shape;572;p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93: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585" name="Google Shape;585;p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https://www.ncbi.nlm.nih.gov/pmc/articles/PMC4152462/</a:t>
            </a:r>
            <a:endParaRPr/>
          </a:p>
        </p:txBody>
      </p:sp>
      <p:sp>
        <p:nvSpPr>
          <p:cNvPr id="586" name="Google Shape;586;p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94:notes"/>
          <p:cNvSpPr txBox="1">
            <a:spLocks noGrp="1"/>
          </p:cNvSpPr>
          <p:nvPr>
            <p:ph type="body" idx="1"/>
          </p:nvPr>
        </p:nvSpPr>
        <p:spPr>
          <a:xfrm>
            <a:off x="1265734" y="3478696"/>
            <a:ext cx="7068097" cy="3274944"/>
          </a:xfrm>
          <a:prstGeom prst="rect">
            <a:avLst/>
          </a:prstGeom>
        </p:spPr>
        <p:txBody>
          <a:bodyPr spcFirstLastPara="1" wrap="square" lIns="0" tIns="0" rIns="0" bIns="0" anchor="t" anchorCtr="0">
            <a:noAutofit/>
          </a:bodyPr>
          <a:lstStyle/>
          <a:p>
            <a:pPr marL="0" lvl="0" indent="0" algn="l" rtl="0">
              <a:spcBef>
                <a:spcPts val="330"/>
              </a:spcBef>
              <a:spcAft>
                <a:spcPts val="0"/>
              </a:spcAft>
              <a:buNone/>
            </a:pPr>
            <a:endParaRPr/>
          </a:p>
        </p:txBody>
      </p:sp>
      <p:sp>
        <p:nvSpPr>
          <p:cNvPr id="601" name="Google Shape;601;p94: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95: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618" name="Google Shape;618;p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619" name="Google Shape;619;p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74" name="Google Shape;274;p3: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modules and biomarkers and association rules</a:t>
            </a:r>
            <a:endParaRPr/>
          </a:p>
          <a:p>
            <a:pPr marL="0" lvl="0" indent="0" algn="l" rtl="0">
              <a:lnSpc>
                <a:spcPct val="100000"/>
              </a:lnSpc>
              <a:spcBef>
                <a:spcPts val="0"/>
              </a:spcBef>
              <a:spcAft>
                <a:spcPts val="0"/>
              </a:spcAft>
              <a:buSzPts val="1400"/>
              <a:buNone/>
            </a:pPr>
            <a:r>
              <a:rPr lang="en-US"/>
              <a:t>Models for prediction, simulation, and hypthesis testing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interactions between components of a system</a:t>
            </a:r>
            <a:endParaRPr/>
          </a:p>
          <a:p>
            <a:pPr marL="0" lvl="0" indent="0" algn="l" rtl="0">
              <a:lnSpc>
                <a:spcPct val="100000"/>
              </a:lnSpc>
              <a:spcBef>
                <a:spcPts val="0"/>
              </a:spcBef>
              <a:spcAft>
                <a:spcPts val="0"/>
              </a:spcAft>
              <a:buSzPts val="1400"/>
              <a:buNone/>
            </a:pPr>
            <a:r>
              <a:rPr lang="en-US"/>
              <a:t>modules and modeling</a:t>
            </a:r>
            <a:endParaRPr/>
          </a:p>
          <a:p>
            <a:pPr marL="0" lvl="0" indent="0" algn="l" rtl="0">
              <a:lnSpc>
                <a:spcPct val="100000"/>
              </a:lnSpc>
              <a:spcBef>
                <a:spcPts val="0"/>
              </a:spcBef>
              <a:spcAft>
                <a:spcPts val="0"/>
              </a:spcAft>
              <a:buSzPts val="1400"/>
              <a:buNone/>
            </a:pPr>
            <a:r>
              <a:rPr lang="en-US"/>
              <a:t>system properties, mechanisms</a:t>
            </a:r>
            <a:endParaRPr/>
          </a:p>
          <a:p>
            <a:pPr marL="0" lvl="0" indent="0" algn="l" rtl="0">
              <a:lnSpc>
                <a:spcPct val="100000"/>
              </a:lnSpc>
              <a:spcBef>
                <a:spcPts val="0"/>
              </a:spcBef>
              <a:spcAft>
                <a:spcPts val="0"/>
              </a:spcAft>
              <a:buSzPts val="1400"/>
              <a:buNone/>
            </a:pPr>
            <a:r>
              <a:rPr lang="en-US"/>
              <a:t>relation to personalized medicine</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96:notes"/>
          <p:cNvSpPr txBox="1">
            <a:spLocks noGrp="1"/>
          </p:cNvSpPr>
          <p:nvPr>
            <p:ph type="body" idx="1"/>
          </p:nvPr>
        </p:nvSpPr>
        <p:spPr>
          <a:xfrm>
            <a:off x="1265734" y="3478696"/>
            <a:ext cx="7068097" cy="3274944"/>
          </a:xfrm>
          <a:prstGeom prst="rect">
            <a:avLst/>
          </a:prstGeom>
        </p:spPr>
        <p:txBody>
          <a:bodyPr spcFirstLastPara="1" wrap="square" lIns="0" tIns="0" rIns="0" bIns="0" anchor="t" anchorCtr="0">
            <a:noAutofit/>
          </a:bodyPr>
          <a:lstStyle/>
          <a:p>
            <a:pPr marL="0" lvl="0" indent="0" algn="l" rtl="0">
              <a:spcBef>
                <a:spcPts val="330"/>
              </a:spcBef>
              <a:spcAft>
                <a:spcPts val="0"/>
              </a:spcAft>
              <a:buNone/>
            </a:pPr>
            <a:endParaRPr/>
          </a:p>
        </p:txBody>
      </p:sp>
      <p:sp>
        <p:nvSpPr>
          <p:cNvPr id="628" name="Google Shape;628;p96: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97: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636" name="Google Shape;636;p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637" name="Google Shape;637;p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30: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647" name="Google Shape;647;p30: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In this project, the goal was to identify genes whose mRNA expression can explain the variation of response to cancer drugs across different samples. This is a very important problem, because if we can identify a small set of such genes, they can be targeted to overcome drug resistance.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31: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656" name="Google Shape;656;p31: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There are various techniques for gene prioritization in the literature.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32: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677" name="Google Shape;677;p32: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33: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707" name="Google Shape;707;p33: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34: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717" name="Google Shape;717;p34: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35: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765" name="Google Shape;765;p35: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https://photostockeditor.com/image/chemotherapy-drugs-12084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36: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776" name="Google Shape;776;p36: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ProGENI includes several steps. In the first step, it performs a network-transformation on the gene expression matrix. For each gene, a random walk with restart is used to score the relevance of all the gene sin the network with respect to the gene of interest, while considering both local and global topology of the network. These scores are used to combine the expression of the gene with expression of other genes, weighted based on their relevance. The intuition behind this step is that the new values assigned to each gene represents the expression of the gene as well as the activity level of the genes that are relevant to it in the network.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37: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788" name="Google Shape;788;p37: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ProGENI includes several steps. In the first step, it performs a network-transformation on the gene expression matrix. For each gene, a random walk with restart is used to score the relevance of all the gene sin the network with respect to the gene of interest, while considering both local and global topology of the network. These scores are used to combine the expression of the gene with expression of other genes, weighted based on their relevance. The intuition behind this step is that the new values assigned to each gene represents the expression of the gene as well as the activity level of the genes that are relevant to it in the network.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8: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85" name="Google Shape;285;p18: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38: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810" name="Google Shape;810;p38: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In the next step, we identify a small set of genes whose transformed expression is most correlated with the drug response.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39: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821" name="Google Shape;821;p39: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The response correlated genes are used as a restart set for another RWR, where the probability of restart is proportional to their correlation coefficient. This RWR scores all the genes in the network.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40: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832" name="Google Shape;832;p40: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Finally, these scores are normalized with respect to scores that reflect the global topology of the network to remove the network bias.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Rank by (query-baseline)</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41: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841" name="Google Shape;841;p41: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sng" strike="noStrike" cap="none">
                <a:solidFill>
                  <a:srgbClr val="000000"/>
                </a:solidFill>
                <a:latin typeface="Times New Roman"/>
                <a:ea typeface="Times New Roman"/>
                <a:cs typeface="Times New Roman"/>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Genomics of Drug Sensitivity in Cancer</a:t>
            </a:r>
            <a:endParaRPr sz="1100" b="0" i="0" u="sng" strike="noStrike" cap="none">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r>
              <a:rPr lang="en-US"/>
              <a:t>https://www.cancerrxgene.org/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https://string-db.org/</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42: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851" name="Google Shape;851;p42: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We performed two major validations. The first one is a computational validation and the idea behind it is that if a prioritization method is accurate, the top genes identified by it should be good predictors of drug response. To compare ProGENI with other methods, we used a cross-validation framework where the top 500 genes identified based on the training set is used to train a support vector regression algorithm with RBF kernel to predict the drug response on the test set.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43: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861" name="Google Shape;861;p43: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These tables show the comparison of ProGENI with two of the baseline methods. The tables compare the performance of methods based on prediction accuracy of all the drugs. In all cases, ProGENI significantly outperforms the baselines. The scatter plots at the bottom shows the performance of ProGENI vs. EN for 5 drugs. Points above the diagonal line shows that PrOGENI outperforms the EN. The accuracy is measured using SPCI where random guess gets a value of 0.5 and perfect prediction is 1.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44: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871" name="Google Shape;871;p44: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The second validation was based on biological experiments. So I identified 15 genes using ProGENI for 3 drugs widely used in treating various types of cancer. Then we mined the literature for direct evidence of the role of gene in changing the sensitivity to the drug through biological experiments such as gene knockdown. For the genes that were not studied before, my Mayo clinic collaborators performed siRNA knockdown experiments, silencing the gene of interest and measuring the change in the drug response, discovering novel genes that can be targeted to overcome drug resistance. Overall, out of the 45 identified genes, 33 of them turned out to be true positives a success rate of 73% which is very high for this type of problem.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Doxorubicin network</a:t>
            </a:r>
            <a:endParaRPr/>
          </a:p>
          <a:p>
            <a:pPr marL="0" lvl="0" indent="0" algn="l" rtl="0">
              <a:lnSpc>
                <a:spcPct val="100000"/>
              </a:lnSpc>
              <a:spcBef>
                <a:spcPts val="0"/>
              </a:spcBef>
              <a:spcAft>
                <a:spcPts val="0"/>
              </a:spcAft>
              <a:buSzPts val="1400"/>
              <a:buNone/>
            </a:pPr>
            <a:r>
              <a:rPr lang="en-US"/>
              <a:t>Progeni green</a:t>
            </a:r>
            <a:endParaRPr/>
          </a:p>
          <a:p>
            <a:pPr marL="0" lvl="0" indent="0" algn="l" rtl="0">
              <a:lnSpc>
                <a:spcPct val="100000"/>
              </a:lnSpc>
              <a:spcBef>
                <a:spcPts val="0"/>
              </a:spcBef>
              <a:spcAft>
                <a:spcPts val="0"/>
              </a:spcAft>
              <a:buSzPts val="1400"/>
              <a:buNone/>
            </a:pPr>
            <a:r>
              <a:rPr lang="en-US"/>
              <a:t>Standard red</a:t>
            </a:r>
            <a:endParaRPr/>
          </a:p>
          <a:p>
            <a:pPr marL="0" lvl="0" indent="0" algn="l" rtl="0">
              <a:lnSpc>
                <a:spcPct val="100000"/>
              </a:lnSpc>
              <a:spcBef>
                <a:spcPts val="0"/>
              </a:spcBef>
              <a:spcAft>
                <a:spcPts val="0"/>
              </a:spcAft>
              <a:buSzPts val="1400"/>
              <a:buNone/>
            </a:pPr>
            <a:r>
              <a:rPr lang="en-US"/>
              <a:t>Higly connected neighbors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98:notes"/>
          <p:cNvSpPr txBox="1">
            <a:spLocks noGrp="1"/>
          </p:cNvSpPr>
          <p:nvPr>
            <p:ph type="body" idx="1"/>
          </p:nvPr>
        </p:nvSpPr>
        <p:spPr>
          <a:xfrm>
            <a:off x="1265734" y="3478696"/>
            <a:ext cx="7068097" cy="3274944"/>
          </a:xfrm>
          <a:prstGeom prst="rect">
            <a:avLst/>
          </a:prstGeom>
        </p:spPr>
        <p:txBody>
          <a:bodyPr spcFirstLastPara="1" wrap="square" lIns="0" tIns="0" rIns="0" bIns="0" anchor="t" anchorCtr="0">
            <a:noAutofit/>
          </a:bodyPr>
          <a:lstStyle/>
          <a:p>
            <a:pPr marL="0" lvl="0" indent="0" algn="l" rtl="0">
              <a:spcBef>
                <a:spcPts val="330"/>
              </a:spcBef>
              <a:spcAft>
                <a:spcPts val="0"/>
              </a:spcAft>
              <a:buNone/>
            </a:pPr>
            <a:endParaRPr/>
          </a:p>
        </p:txBody>
      </p:sp>
      <p:sp>
        <p:nvSpPr>
          <p:cNvPr id="882" name="Google Shape;882;p98: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p99: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890" name="Google Shape;890;p99: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Clr>
                <a:srgbClr val="000000"/>
              </a:buClr>
              <a:buSzPts val="1400"/>
              <a:buFont typeface="Arial"/>
              <a:buNone/>
            </a:pPr>
            <a:r>
              <a:rPr lang="en-US" sz="1100" b="1" i="0" u="none" strike="noStrike" cap="none">
                <a:solidFill>
                  <a:srgbClr val="000000"/>
                </a:solidFill>
                <a:latin typeface="Times New Roman"/>
                <a:ea typeface="Times New Roman"/>
                <a:cs typeface="Times New Roman"/>
                <a:sym typeface="Times New Roman"/>
              </a:rPr>
              <a:t>The Cancer Genome Atlas Program</a:t>
            </a:r>
            <a:endParaRPr/>
          </a:p>
          <a:p>
            <a:pPr marL="457200" marR="0" lvl="0" indent="-228600" algn="l" rtl="0">
              <a:lnSpc>
                <a:spcPct val="100000"/>
              </a:lnSpc>
              <a:spcBef>
                <a:spcPts val="330"/>
              </a:spcBef>
              <a:spcAft>
                <a:spcPts val="0"/>
              </a:spcAft>
              <a:buClr>
                <a:srgbClr val="000000"/>
              </a:buClr>
              <a:buSzPts val="1400"/>
              <a:buFont typeface="Arial"/>
              <a:buNone/>
            </a:pPr>
            <a:r>
              <a:rPr lang="en-US" sz="1100" b="0" i="0" u="sng" strike="noStrike" cap="none">
                <a:solidFill>
                  <a:srgbClr val="000000"/>
                </a:solidFill>
                <a:latin typeface="Times New Roman"/>
                <a:ea typeface="Times New Roman"/>
                <a:cs typeface="Times New Roman"/>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Genotype-Tissue Expression</a:t>
            </a:r>
            <a:endParaRPr/>
          </a:p>
          <a:p>
            <a:pPr marL="457200" marR="0" lvl="0" indent="-228600" algn="l" rtl="0">
              <a:lnSpc>
                <a:spcPct val="100000"/>
              </a:lnSpc>
              <a:spcBef>
                <a:spcPts val="330"/>
              </a:spcBef>
              <a:spcAft>
                <a:spcPts val="0"/>
              </a:spcAft>
              <a:buClr>
                <a:srgbClr val="000000"/>
              </a:buClr>
              <a:buSzPts val="1400"/>
              <a:buFont typeface="Arial"/>
              <a:buNone/>
            </a:pPr>
            <a:r>
              <a:rPr lang="en-US" sz="1100" b="1" i="0" u="none" strike="noStrike" cap="none">
                <a:solidFill>
                  <a:srgbClr val="000000"/>
                </a:solidFill>
                <a:latin typeface="Times New Roman"/>
                <a:ea typeface="Times New Roman"/>
                <a:cs typeface="Times New Roman"/>
                <a:sym typeface="Times New Roman"/>
              </a:rPr>
              <a:t>International Cancer Genome Consortium</a:t>
            </a:r>
            <a:endParaRPr/>
          </a:p>
          <a:p>
            <a:pPr marL="457200" marR="0" lvl="0" indent="-228600" algn="l" rtl="0">
              <a:lnSpc>
                <a:spcPct val="100000"/>
              </a:lnSpc>
              <a:spcBef>
                <a:spcPts val="330"/>
              </a:spcBef>
              <a:spcAft>
                <a:spcPts val="0"/>
              </a:spcAft>
              <a:buClr>
                <a:srgbClr val="000000"/>
              </a:buClr>
              <a:buSzPts val="1400"/>
              <a:buFont typeface="Arial"/>
              <a:buNone/>
            </a:pPr>
            <a:r>
              <a:rPr lang="en-US" sz="1100" b="1" i="0" u="none" strike="noStrike" cap="none">
                <a:solidFill>
                  <a:srgbClr val="000000"/>
                </a:solidFill>
                <a:latin typeface="Times New Roman"/>
                <a:ea typeface="Times New Roman"/>
                <a:cs typeface="Times New Roman"/>
                <a:sym typeface="Times New Roman"/>
              </a:rPr>
              <a:t>Cancer Cell Line Encyclopedia</a:t>
            </a:r>
            <a:endParaRPr/>
          </a:p>
          <a:p>
            <a:pPr marL="457200" marR="0" lvl="0" indent="-228600" algn="l" rtl="0">
              <a:lnSpc>
                <a:spcPct val="100000"/>
              </a:lnSpc>
              <a:spcBef>
                <a:spcPts val="330"/>
              </a:spcBef>
              <a:spcAft>
                <a:spcPts val="0"/>
              </a:spcAft>
              <a:buClr>
                <a:srgbClr val="000000"/>
              </a:buClr>
              <a:buSzPts val="1400"/>
              <a:buFont typeface="Arial"/>
              <a:buNone/>
            </a:pPr>
            <a:r>
              <a:rPr lang="en-US" sz="1100" b="0" i="0" u="none" strike="noStrike" cap="none">
                <a:solidFill>
                  <a:srgbClr val="000000"/>
                </a:solidFill>
                <a:latin typeface="Times New Roman"/>
                <a:ea typeface="Times New Roman"/>
                <a:cs typeface="Times New Roman"/>
                <a:sym typeface="Times New Roman"/>
              </a:rPr>
              <a:t>Library of Integrated Network-Based Cellular Signatures (</a:t>
            </a:r>
            <a:r>
              <a:rPr lang="en-US" sz="1100" b="1" i="0" u="none" strike="noStrike" cap="none">
                <a:solidFill>
                  <a:srgbClr val="000000"/>
                </a:solidFill>
                <a:latin typeface="Times New Roman"/>
                <a:ea typeface="Times New Roman"/>
                <a:cs typeface="Times New Roman"/>
                <a:sym typeface="Times New Roman"/>
              </a:rPr>
              <a:t>LINCS</a:t>
            </a:r>
            <a:r>
              <a:rPr lang="en-US" sz="1100" b="0" i="0" u="none" strike="noStrike" cap="none">
                <a:solidFill>
                  <a:srgbClr val="000000"/>
                </a:solidFill>
                <a:latin typeface="Times New Roman"/>
                <a:ea typeface="Times New Roman"/>
                <a:cs typeface="Times New Roman"/>
                <a:sym typeface="Times New Roman"/>
              </a:rPr>
              <a:t>) </a:t>
            </a:r>
            <a:endParaRPr sz="1100" b="0" i="0" u="sng" strike="noStrike" cap="none">
              <a:solidFill>
                <a:srgbClr val="000000"/>
              </a:solidFill>
              <a:latin typeface="Times New Roman"/>
              <a:ea typeface="Times New Roman"/>
              <a:cs typeface="Times New Roman"/>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endParaRPr>
          </a:p>
          <a:p>
            <a:pPr marL="457200" marR="0" lvl="0" indent="-228600" algn="l" rtl="0">
              <a:lnSpc>
                <a:spcPct val="100000"/>
              </a:lnSpc>
              <a:spcBef>
                <a:spcPts val="330"/>
              </a:spcBef>
              <a:spcAft>
                <a:spcPts val="0"/>
              </a:spcAft>
              <a:buSzPts val="14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100: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903" name="Google Shape;903;p100: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7: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14" name="Google Shape;314;p17: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101: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915" name="Google Shape;915;p101: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r>
              <a:rPr lang="en-US"/>
              <a:t>https://maayanlab.cloud/g2e/</a:t>
            </a:r>
            <a:endParaRPr/>
          </a:p>
          <a:p>
            <a:pPr marL="457200" marR="0" lvl="0" indent="-228600" algn="l" rtl="0">
              <a:lnSpc>
                <a:spcPct val="100000"/>
              </a:lnSpc>
              <a:spcBef>
                <a:spcPts val="330"/>
              </a:spcBef>
              <a:spcAft>
                <a:spcPts val="0"/>
              </a:spcAft>
              <a:buSzPts val="1400"/>
              <a:buNone/>
            </a:pPr>
            <a:r>
              <a:rPr lang="en-US"/>
              <a:t>https://www.ncbi.nlm.nih.gov/geo/geo2r/</a:t>
            </a:r>
            <a:endParaRPr/>
          </a:p>
          <a:p>
            <a:pPr marL="457200" marR="0" lvl="0" indent="-228600" algn="l" rtl="0">
              <a:lnSpc>
                <a:spcPct val="100000"/>
              </a:lnSpc>
              <a:spcBef>
                <a:spcPts val="330"/>
              </a:spcBef>
              <a:spcAft>
                <a:spcPts val="0"/>
              </a:spcAft>
              <a:buSzPts val="1400"/>
              <a:buNone/>
            </a:pPr>
            <a:r>
              <a:rPr lang="en-US"/>
              <a:t>https://maayanlab.cloud/gen3va/</a:t>
            </a:r>
            <a:endParaRPr/>
          </a:p>
          <a:p>
            <a:pPr marL="457200" marR="0" lvl="0" indent="-228600" algn="l" rtl="0">
              <a:lnSpc>
                <a:spcPct val="100000"/>
              </a:lnSpc>
              <a:spcBef>
                <a:spcPts val="330"/>
              </a:spcBef>
              <a:spcAft>
                <a:spcPts val="0"/>
              </a:spcAft>
              <a:buSzPts val="1400"/>
              <a:buNone/>
            </a:pPr>
            <a:r>
              <a:rPr lang="en-US"/>
              <a:t>https://www.gsea-msigdb.org/gsea/msigdb/</a:t>
            </a:r>
            <a:endParaRPr/>
          </a:p>
          <a:p>
            <a:pPr marL="457200" marR="0" lvl="0" indent="-228600" algn="l" rtl="0">
              <a:lnSpc>
                <a:spcPct val="100000"/>
              </a:lnSpc>
              <a:spcBef>
                <a:spcPts val="330"/>
              </a:spcBef>
              <a:spcAft>
                <a:spcPts val="0"/>
              </a:spcAft>
              <a:buSzPts val="1400"/>
              <a:buNone/>
            </a:pPr>
            <a:r>
              <a:rPr lang="en-US"/>
              <a:t>https://lincsproject.org/</a:t>
            </a:r>
            <a:endParaRPr/>
          </a:p>
          <a:p>
            <a:pPr marL="457200" marR="0" lvl="0" indent="-228600" algn="l" rtl="0">
              <a:lnSpc>
                <a:spcPct val="100000"/>
              </a:lnSpc>
              <a:spcBef>
                <a:spcPts val="330"/>
              </a:spcBef>
              <a:spcAft>
                <a:spcPts val="0"/>
              </a:spcAft>
              <a:buSzPts val="14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102: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927" name="Google Shape;927;p102: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r>
              <a:rPr lang="en-US"/>
              <a:t>https://commonfund.nih.gov/lincs/programhighlights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103: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935" name="Google Shape;935;p103: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p104: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944" name="Google Shape;944;p104: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105: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955" name="Google Shape;955;p105: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106: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965" name="Google Shape;965;p106: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107:notes"/>
          <p:cNvSpPr txBox="1">
            <a:spLocks noGrp="1"/>
          </p:cNvSpPr>
          <p:nvPr>
            <p:ph type="body" idx="1"/>
          </p:nvPr>
        </p:nvSpPr>
        <p:spPr>
          <a:xfrm>
            <a:off x="1265734" y="3478696"/>
            <a:ext cx="7068097" cy="3274944"/>
          </a:xfrm>
          <a:prstGeom prst="rect">
            <a:avLst/>
          </a:prstGeom>
        </p:spPr>
        <p:txBody>
          <a:bodyPr spcFirstLastPara="1" wrap="square" lIns="0" tIns="0" rIns="0" bIns="0" anchor="t" anchorCtr="0">
            <a:noAutofit/>
          </a:bodyPr>
          <a:lstStyle/>
          <a:p>
            <a:pPr marL="0" lvl="0" indent="0" algn="l" rtl="0">
              <a:spcBef>
                <a:spcPts val="330"/>
              </a:spcBef>
              <a:spcAft>
                <a:spcPts val="0"/>
              </a:spcAft>
              <a:buNone/>
            </a:pPr>
            <a:endParaRPr/>
          </a:p>
        </p:txBody>
      </p:sp>
      <p:sp>
        <p:nvSpPr>
          <p:cNvPr id="1004" name="Google Shape;1004;p107: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108: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012" name="Google Shape;1012;p108: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109: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021" name="Google Shape;1021;p109: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r>
              <a:rPr lang="en-US"/>
              <a:t>High level</a:t>
            </a:r>
            <a:endParaRPr/>
          </a:p>
          <a:p>
            <a:pPr marL="457200" marR="0" lvl="0" indent="-228600" algn="l" rtl="0">
              <a:lnSpc>
                <a:spcPct val="100000"/>
              </a:lnSpc>
              <a:spcBef>
                <a:spcPts val="330"/>
              </a:spcBef>
              <a:spcAft>
                <a:spcPts val="0"/>
              </a:spcAft>
              <a:buSzPts val="1400"/>
              <a:buNone/>
            </a:pPr>
            <a:endParaRPr/>
          </a:p>
          <a:p>
            <a:pPr marL="457200" marR="0" lvl="0" indent="-228600" algn="l" rtl="0">
              <a:lnSpc>
                <a:spcPct val="100000"/>
              </a:lnSpc>
              <a:spcBef>
                <a:spcPts val="330"/>
              </a:spcBef>
              <a:spcAft>
                <a:spcPts val="0"/>
              </a:spcAft>
              <a:buSzPts val="1400"/>
              <a:buNone/>
            </a:pPr>
            <a:r>
              <a:rPr lang="en-US"/>
              <a:t>Blue user set might have very little overlap with genes of red Gene Ontology term</a:t>
            </a:r>
            <a:endParaRPr/>
          </a:p>
          <a:p>
            <a:pPr marL="457200" marR="0" lvl="0" indent="-228600" algn="l" rtl="0">
              <a:lnSpc>
                <a:spcPct val="100000"/>
              </a:lnSpc>
              <a:spcBef>
                <a:spcPts val="330"/>
              </a:spcBef>
              <a:spcAft>
                <a:spcPts val="0"/>
              </a:spcAft>
              <a:buSzPts val="1400"/>
              <a:buNone/>
            </a:pPr>
            <a:r>
              <a:rPr lang="en-US"/>
              <a:t>But if we considered the gene that physically bind to the GO genes as well, the overlap may be significant </a:t>
            </a:r>
            <a:endParaRPr/>
          </a:p>
          <a:p>
            <a:pPr marL="457200" marR="0" lvl="0" indent="-228600" algn="l" rtl="0">
              <a:lnSpc>
                <a:spcPct val="100000"/>
              </a:lnSpc>
              <a:spcBef>
                <a:spcPts val="330"/>
              </a:spcBef>
              <a:spcAft>
                <a:spcPts val="0"/>
              </a:spcAft>
              <a:buSzPts val="1400"/>
              <a:buNone/>
            </a:pPr>
            <a:r>
              <a:rPr lang="en-US"/>
              <a:t>Network analysis can capture this association through extension</a:t>
            </a:r>
            <a:endParaRPr/>
          </a:p>
          <a:p>
            <a:pPr marL="457200" marR="0" lvl="0" indent="-228600" algn="l" rtl="0">
              <a:lnSpc>
                <a:spcPct val="100000"/>
              </a:lnSpc>
              <a:spcBef>
                <a:spcPts val="330"/>
              </a:spcBef>
              <a:spcAft>
                <a:spcPts val="0"/>
              </a:spcAft>
              <a:buSzPts val="1400"/>
              <a:buNone/>
            </a:pPr>
            <a:endParaRPr/>
          </a:p>
          <a:p>
            <a:pPr marL="457200" marR="0" lvl="0" indent="-228600" algn="l" rtl="0">
              <a:lnSpc>
                <a:spcPct val="100000"/>
              </a:lnSpc>
              <a:spcBef>
                <a:spcPts val="330"/>
              </a:spcBef>
              <a:spcAft>
                <a:spcPts val="0"/>
              </a:spcAft>
              <a:buSzPts val="1400"/>
              <a:buNone/>
            </a:pPr>
            <a:r>
              <a:rPr lang="en-US"/>
              <a:t>Statistics of enrichment assume every gene is independent</a:t>
            </a:r>
            <a:endParaRPr/>
          </a:p>
          <a:p>
            <a:pPr marL="457200" marR="0" lvl="0" indent="-228600" algn="l" rtl="0">
              <a:lnSpc>
                <a:spcPct val="100000"/>
              </a:lnSpc>
              <a:spcBef>
                <a:spcPts val="330"/>
              </a:spcBef>
              <a:spcAft>
                <a:spcPts val="0"/>
              </a:spcAft>
              <a:buSzPts val="1400"/>
              <a:buNone/>
            </a:pPr>
            <a:r>
              <a:rPr lang="en-US"/>
              <a:t>However, we have knowledge of global coexpression patterns between gene</a:t>
            </a:r>
            <a:endParaRPr/>
          </a:p>
          <a:p>
            <a:pPr marL="457200" marR="0" lvl="0" indent="-228600" algn="l" rtl="0">
              <a:lnSpc>
                <a:spcPct val="100000"/>
              </a:lnSpc>
              <a:spcBef>
                <a:spcPts val="330"/>
              </a:spcBef>
              <a:spcAft>
                <a:spcPts val="0"/>
              </a:spcAft>
              <a:buSzPts val="1400"/>
              <a:buNone/>
            </a:pPr>
            <a:r>
              <a:rPr lang="en-US"/>
              <a:t>Network analyses can incorporate these dependencies rather than ignoring them</a:t>
            </a:r>
            <a:endParaRPr/>
          </a:p>
        </p:txBody>
      </p:sp>
      <p:sp>
        <p:nvSpPr>
          <p:cNvPr id="1022" name="Google Shape;1022;p109: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58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110: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043" name="Google Shape;1043;p110: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endParaRPr sz="1200" b="0" i="0" u="none" strike="noStrike">
              <a:solidFill>
                <a:schemeClr val="dk1"/>
              </a:solidFill>
              <a:latin typeface="Arial"/>
              <a:ea typeface="Arial"/>
              <a:cs typeface="Arial"/>
              <a:sym typeface="Arial"/>
            </a:endParaRPr>
          </a:p>
          <a:p>
            <a:pPr marL="457200" marR="0" lvl="0" indent="-228600" algn="l" rtl="0">
              <a:lnSpc>
                <a:spcPct val="100000"/>
              </a:lnSpc>
              <a:spcBef>
                <a:spcPts val="330"/>
              </a:spcBef>
              <a:spcAft>
                <a:spcPts val="0"/>
              </a:spcAft>
              <a:buSzPts val="1400"/>
              <a:buNone/>
            </a:pPr>
            <a:r>
              <a:rPr lang="en-US" sz="1200" b="0" i="0" u="none" strike="noStrike">
                <a:solidFill>
                  <a:schemeClr val="dk1"/>
                </a:solidFill>
                <a:latin typeface="Arial"/>
                <a:ea typeface="Arial"/>
                <a:cs typeface="Arial"/>
                <a:sym typeface="Arial"/>
              </a:rPr>
              <a:t>Missing annotations in human might be more complete in a well studied modeled organism</a:t>
            </a:r>
            <a:endParaRPr/>
          </a:p>
          <a:p>
            <a:pPr marL="457200" marR="0" lvl="0" indent="-228600" algn="l" rtl="0">
              <a:lnSpc>
                <a:spcPct val="100000"/>
              </a:lnSpc>
              <a:spcBef>
                <a:spcPts val="330"/>
              </a:spcBef>
              <a:spcAft>
                <a:spcPts val="0"/>
              </a:spcAft>
              <a:buSzPts val="1400"/>
              <a:buNone/>
            </a:pPr>
            <a:r>
              <a:rPr lang="en-US" sz="1200" b="0" i="0" u="none" strike="noStrike">
                <a:solidFill>
                  <a:schemeClr val="dk1"/>
                </a:solidFill>
                <a:latin typeface="Arial"/>
                <a:ea typeface="Arial"/>
                <a:cs typeface="Arial"/>
                <a:sym typeface="Arial"/>
              </a:rPr>
              <a:t>For example, embryonic development is studied in transparent fish</a:t>
            </a:r>
            <a:endParaRPr/>
          </a:p>
          <a:p>
            <a:pPr marL="457200" marR="0" lvl="0" indent="-228600" algn="l" rtl="0">
              <a:lnSpc>
                <a:spcPct val="100000"/>
              </a:lnSpc>
              <a:spcBef>
                <a:spcPts val="330"/>
              </a:spcBef>
              <a:spcAft>
                <a:spcPts val="0"/>
              </a:spcAft>
              <a:buSzPts val="1400"/>
              <a:buNone/>
            </a:pPr>
            <a:r>
              <a:rPr lang="en-US" sz="1200" b="0" i="0" u="none" strike="noStrike">
                <a:solidFill>
                  <a:schemeClr val="dk1"/>
                </a:solidFill>
                <a:latin typeface="Arial"/>
                <a:ea typeface="Arial"/>
                <a:cs typeface="Arial"/>
                <a:sym typeface="Arial"/>
              </a:rPr>
              <a:t>Network analysis lets us leverage those more complete annotations</a:t>
            </a:r>
            <a:endParaRPr/>
          </a:p>
          <a:p>
            <a:pPr marL="457200" marR="0" lvl="0" indent="-228600" algn="l" rtl="0">
              <a:lnSpc>
                <a:spcPct val="100000"/>
              </a:lnSpc>
              <a:spcBef>
                <a:spcPts val="330"/>
              </a:spcBef>
              <a:spcAft>
                <a:spcPts val="0"/>
              </a:spcAft>
              <a:buSzPts val="1400"/>
              <a:buNone/>
            </a:pPr>
            <a:endParaRPr sz="1200" b="0" i="0" u="none" strike="noStrike">
              <a:solidFill>
                <a:schemeClr val="dk1"/>
              </a:solidFill>
              <a:latin typeface="Arial"/>
              <a:ea typeface="Arial"/>
              <a:cs typeface="Arial"/>
              <a:sym typeface="Arial"/>
            </a:endParaRPr>
          </a:p>
          <a:p>
            <a:pPr marL="457200" marR="0" lvl="0" indent="-228600" algn="l" rtl="0">
              <a:lnSpc>
                <a:spcPct val="100000"/>
              </a:lnSpc>
              <a:spcBef>
                <a:spcPts val="330"/>
              </a:spcBef>
              <a:spcAft>
                <a:spcPts val="0"/>
              </a:spcAft>
              <a:buSzPts val="1400"/>
              <a:buNone/>
            </a:pPr>
            <a:r>
              <a:rPr lang="en-US" sz="1200" b="0" i="0" u="none" strike="noStrike">
                <a:solidFill>
                  <a:schemeClr val="dk1"/>
                </a:solidFill>
                <a:latin typeface="Arial"/>
                <a:ea typeface="Arial"/>
                <a:cs typeface="Arial"/>
                <a:sym typeface="Arial"/>
              </a:rPr>
              <a:t>We might have many different types of data about the same entities</a:t>
            </a:r>
            <a:endParaRPr/>
          </a:p>
          <a:p>
            <a:pPr marL="457200" marR="0" lvl="0" indent="-228600" algn="l" rtl="0">
              <a:lnSpc>
                <a:spcPct val="100000"/>
              </a:lnSpc>
              <a:spcBef>
                <a:spcPts val="330"/>
              </a:spcBef>
              <a:spcAft>
                <a:spcPts val="0"/>
              </a:spcAft>
              <a:buSzPts val="1400"/>
              <a:buNone/>
            </a:pPr>
            <a:r>
              <a:rPr lang="en-US" sz="1200" b="0" i="0" u="none" strike="noStrike">
                <a:solidFill>
                  <a:schemeClr val="dk1"/>
                </a:solidFill>
                <a:latin typeface="Arial"/>
                <a:ea typeface="Arial"/>
                <a:cs typeface="Arial"/>
                <a:sym typeface="Arial"/>
              </a:rPr>
              <a:t>Network analysis gives us a framework for integrating this complimentary information</a:t>
            </a:r>
            <a:endParaRPr/>
          </a:p>
          <a:p>
            <a:pPr marL="457200" marR="0" lvl="0" indent="-228600" algn="l" rtl="0">
              <a:lnSpc>
                <a:spcPct val="100000"/>
              </a:lnSpc>
              <a:spcBef>
                <a:spcPts val="330"/>
              </a:spcBef>
              <a:spcAft>
                <a:spcPts val="0"/>
              </a:spcAft>
              <a:buSzPts val="1400"/>
              <a:buNone/>
            </a:pPr>
            <a:endParaRPr sz="1200" b="0" i="0" u="none" strike="noStrike">
              <a:solidFill>
                <a:schemeClr val="dk1"/>
              </a:solidFill>
              <a:latin typeface="Arial"/>
              <a:ea typeface="Arial"/>
              <a:cs typeface="Arial"/>
              <a:sym typeface="Arial"/>
            </a:endParaRPr>
          </a:p>
          <a:p>
            <a:pPr marL="457200" marR="0" lvl="0" indent="-228600" algn="l" rtl="0">
              <a:lnSpc>
                <a:spcPct val="100000"/>
              </a:lnSpc>
              <a:spcBef>
                <a:spcPts val="330"/>
              </a:spcBef>
              <a:spcAft>
                <a:spcPts val="0"/>
              </a:spcAft>
              <a:buSzPts val="1400"/>
              <a:buNone/>
            </a:pPr>
            <a:endParaRPr sz="1200" b="0" i="0" u="none" strike="noStrike">
              <a:solidFill>
                <a:schemeClr val="dk1"/>
              </a:solidFill>
              <a:latin typeface="Arial"/>
              <a:ea typeface="Arial"/>
              <a:cs typeface="Arial"/>
              <a:sym typeface="Arial"/>
            </a:endParaRPr>
          </a:p>
        </p:txBody>
      </p:sp>
      <p:sp>
        <p:nvSpPr>
          <p:cNvPr id="1044" name="Google Shape;1044;p110: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59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4: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34" name="Google Shape;334;p4: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111: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080" name="Google Shape;1080;p111: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r>
              <a:rPr lang="en-US"/>
              <a:t>Brings us to the main method I want to talk about today, DRaWR</a:t>
            </a:r>
            <a:endParaRPr/>
          </a:p>
          <a:p>
            <a:pPr marL="457200" marR="0" lvl="0" indent="-228600" algn="l" rtl="0">
              <a:lnSpc>
                <a:spcPct val="100000"/>
              </a:lnSpc>
              <a:spcBef>
                <a:spcPts val="330"/>
              </a:spcBef>
              <a:spcAft>
                <a:spcPts val="0"/>
              </a:spcAft>
              <a:buSzPts val="1400"/>
              <a:buNone/>
            </a:pPr>
            <a:endParaRPr/>
          </a:p>
          <a:p>
            <a:pPr marL="457200" marR="0" lvl="0" indent="-228600" algn="l" rtl="0">
              <a:lnSpc>
                <a:spcPct val="100000"/>
              </a:lnSpc>
              <a:spcBef>
                <a:spcPts val="330"/>
              </a:spcBef>
              <a:spcAft>
                <a:spcPts val="0"/>
              </a:spcAft>
              <a:buSzPts val="1400"/>
              <a:buNone/>
            </a:pPr>
            <a:r>
              <a:rPr lang="en-US"/>
              <a:t>Published earlier this year</a:t>
            </a:r>
            <a:endParaRPr/>
          </a:p>
          <a:p>
            <a:pPr marL="457200" marR="0" lvl="0" indent="-228600" algn="l" rtl="0">
              <a:lnSpc>
                <a:spcPct val="100000"/>
              </a:lnSpc>
              <a:spcBef>
                <a:spcPts val="330"/>
              </a:spcBef>
              <a:spcAft>
                <a:spcPts val="0"/>
              </a:spcAft>
              <a:buSzPts val="1400"/>
              <a:buNone/>
            </a:pPr>
            <a:endParaRPr/>
          </a:p>
          <a:p>
            <a:pPr marL="457200" marR="0" lvl="0" indent="-228600" algn="l" rtl="0">
              <a:lnSpc>
                <a:spcPct val="100000"/>
              </a:lnSpc>
              <a:spcBef>
                <a:spcPts val="330"/>
              </a:spcBef>
              <a:spcAft>
                <a:spcPts val="0"/>
              </a:spcAft>
              <a:buSzPts val="1400"/>
              <a:buNone/>
            </a:pPr>
            <a:r>
              <a:rPr lang="en-US"/>
              <a:t>Uses the ideas of random walk on network that google uses to sort web search results</a:t>
            </a:r>
            <a:endParaRPr/>
          </a:p>
          <a:p>
            <a:pPr marL="457200" marR="0" lvl="0" indent="-228600" algn="l" rtl="0">
              <a:lnSpc>
                <a:spcPct val="100000"/>
              </a:lnSpc>
              <a:spcBef>
                <a:spcPts val="330"/>
              </a:spcBef>
              <a:spcAft>
                <a:spcPts val="0"/>
              </a:spcAft>
              <a:buSzPts val="1400"/>
              <a:buNone/>
            </a:pPr>
            <a:endParaRPr/>
          </a:p>
          <a:p>
            <a:pPr marL="457200" marR="0" lvl="0" indent="-228600" algn="l" rtl="0">
              <a:lnSpc>
                <a:spcPct val="100000"/>
              </a:lnSpc>
              <a:spcBef>
                <a:spcPts val="330"/>
              </a:spcBef>
              <a:spcAft>
                <a:spcPts val="0"/>
              </a:spcAft>
              <a:buSzPts val="1400"/>
              <a:buNone/>
            </a:pPr>
            <a:r>
              <a:rPr lang="en-US"/>
              <a:t>Basic steps – set up network</a:t>
            </a:r>
            <a:endParaRPr/>
          </a:p>
          <a:p>
            <a:pPr marL="457200" marR="0" lvl="0" indent="-228600" algn="l" rtl="0">
              <a:lnSpc>
                <a:spcPct val="100000"/>
              </a:lnSpc>
              <a:spcBef>
                <a:spcPts val="330"/>
              </a:spcBef>
              <a:spcAft>
                <a:spcPts val="0"/>
              </a:spcAft>
              <a:buSzPts val="1400"/>
              <a:buNone/>
            </a:pPr>
            <a:r>
              <a:rPr lang="en-US"/>
              <a:t>Genes from one or more species</a:t>
            </a:r>
            <a:endParaRPr/>
          </a:p>
          <a:p>
            <a:pPr marL="457200" marR="0" lvl="0" indent="-228600" algn="l" rtl="0">
              <a:lnSpc>
                <a:spcPct val="100000"/>
              </a:lnSpc>
              <a:spcBef>
                <a:spcPts val="330"/>
              </a:spcBef>
              <a:spcAft>
                <a:spcPts val="0"/>
              </a:spcAft>
              <a:buSzPts val="1400"/>
              <a:buNone/>
            </a:pPr>
            <a:r>
              <a:rPr lang="en-US"/>
              <a:t>Gene-gene interactions</a:t>
            </a:r>
            <a:endParaRPr/>
          </a:p>
          <a:p>
            <a:pPr marL="457200" marR="0" lvl="0" indent="-228600" algn="l" rtl="0">
              <a:lnSpc>
                <a:spcPct val="100000"/>
              </a:lnSpc>
              <a:spcBef>
                <a:spcPts val="330"/>
              </a:spcBef>
              <a:spcAft>
                <a:spcPts val="0"/>
              </a:spcAft>
              <a:buSzPts val="1400"/>
              <a:buNone/>
            </a:pPr>
            <a:r>
              <a:rPr lang="en-US"/>
              <a:t>Properties from one or more sources</a:t>
            </a:r>
            <a:endParaRPr/>
          </a:p>
          <a:p>
            <a:pPr marL="457200" marR="0" lvl="0" indent="-228600" algn="l" rtl="0">
              <a:lnSpc>
                <a:spcPct val="100000"/>
              </a:lnSpc>
              <a:spcBef>
                <a:spcPts val="330"/>
              </a:spcBef>
              <a:spcAft>
                <a:spcPts val="0"/>
              </a:spcAft>
              <a:buSzPts val="1400"/>
              <a:buNone/>
            </a:pPr>
            <a:r>
              <a:rPr lang="en-US"/>
              <a:t>Connect to genes</a:t>
            </a:r>
            <a:endParaRPr/>
          </a:p>
          <a:p>
            <a:pPr marL="457200" marR="0" lvl="0" indent="-228600" algn="l" rtl="0">
              <a:lnSpc>
                <a:spcPct val="100000"/>
              </a:lnSpc>
              <a:spcBef>
                <a:spcPts val="330"/>
              </a:spcBef>
              <a:spcAft>
                <a:spcPts val="0"/>
              </a:spcAft>
              <a:buSzPts val="1400"/>
              <a:buNone/>
            </a:pPr>
            <a:endParaRPr/>
          </a:p>
          <a:p>
            <a:pPr marL="457200" marR="0" lvl="0" indent="-228600" algn="l" rtl="0">
              <a:lnSpc>
                <a:spcPct val="100000"/>
              </a:lnSpc>
              <a:spcBef>
                <a:spcPts val="330"/>
              </a:spcBef>
              <a:spcAft>
                <a:spcPts val="0"/>
              </a:spcAft>
              <a:buSzPts val="1400"/>
              <a:buNone/>
            </a:pPr>
            <a:r>
              <a:rPr lang="en-US"/>
              <a:t>Heterogeneous with three different edge types</a:t>
            </a:r>
            <a:endParaRPr/>
          </a:p>
          <a:p>
            <a:pPr marL="457200" marR="0" lvl="0" indent="-228600" algn="l" rtl="0">
              <a:lnSpc>
                <a:spcPct val="100000"/>
              </a:lnSpc>
              <a:spcBef>
                <a:spcPts val="330"/>
              </a:spcBef>
              <a:spcAft>
                <a:spcPts val="0"/>
              </a:spcAft>
              <a:buSzPts val="1400"/>
              <a:buNone/>
            </a:pPr>
            <a:endParaRPr/>
          </a:p>
        </p:txBody>
      </p:sp>
      <p:sp>
        <p:nvSpPr>
          <p:cNvPr id="1081" name="Google Shape;1081;p111: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60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p112: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092" name="Google Shape;1092;p112: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r>
              <a:rPr lang="en-US"/>
              <a:t>Idea: If you allowed a walker to follow the edges in the graph for infinite time</a:t>
            </a:r>
            <a:endParaRPr/>
          </a:p>
          <a:p>
            <a:pPr marL="457200" marR="0" lvl="0" indent="-228600" algn="l" rtl="0">
              <a:lnSpc>
                <a:spcPct val="100000"/>
              </a:lnSpc>
              <a:spcBef>
                <a:spcPts val="330"/>
              </a:spcBef>
              <a:spcAft>
                <a:spcPts val="0"/>
              </a:spcAft>
              <a:buSzPts val="1400"/>
              <a:buNone/>
            </a:pPr>
            <a:r>
              <a:rPr lang="en-US"/>
              <a:t>Calculate the probability she would be at any node</a:t>
            </a:r>
            <a:endParaRPr/>
          </a:p>
          <a:p>
            <a:pPr marL="457200" marR="0" lvl="0" indent="-228600" algn="l" rtl="0">
              <a:lnSpc>
                <a:spcPct val="100000"/>
              </a:lnSpc>
              <a:spcBef>
                <a:spcPts val="330"/>
              </a:spcBef>
              <a:spcAft>
                <a:spcPts val="0"/>
              </a:spcAft>
              <a:buSzPts val="1400"/>
              <a:buNone/>
            </a:pPr>
            <a:endParaRPr/>
          </a:p>
          <a:p>
            <a:pPr marL="457200" marR="0" lvl="0" indent="-228600" algn="l" rtl="0">
              <a:lnSpc>
                <a:spcPct val="100000"/>
              </a:lnSpc>
              <a:spcBef>
                <a:spcPts val="330"/>
              </a:spcBef>
              <a:spcAft>
                <a:spcPts val="0"/>
              </a:spcAft>
              <a:buSzPts val="1400"/>
              <a:buNone/>
            </a:pPr>
            <a:r>
              <a:rPr lang="en-US"/>
              <a:t>Nodes with a lot of edges in and out should have a high probability</a:t>
            </a:r>
            <a:endParaRPr/>
          </a:p>
          <a:p>
            <a:pPr marL="457200" marR="0" lvl="0" indent="-228600" algn="l" rtl="0">
              <a:lnSpc>
                <a:spcPct val="100000"/>
              </a:lnSpc>
              <a:spcBef>
                <a:spcPts val="330"/>
              </a:spcBef>
              <a:spcAft>
                <a:spcPts val="0"/>
              </a:spcAft>
              <a:buSzPts val="1400"/>
              <a:buNone/>
            </a:pPr>
            <a:r>
              <a:rPr lang="en-US"/>
              <a:t>Remote edges with few connections should have a low probability</a:t>
            </a:r>
            <a:endParaRPr/>
          </a:p>
          <a:p>
            <a:pPr marL="457200" marR="0" lvl="0" indent="-228600" algn="l" rtl="0">
              <a:lnSpc>
                <a:spcPct val="100000"/>
              </a:lnSpc>
              <a:spcBef>
                <a:spcPts val="330"/>
              </a:spcBef>
              <a:spcAft>
                <a:spcPts val="0"/>
              </a:spcAft>
              <a:buSzPts val="1400"/>
              <a:buNone/>
            </a:pPr>
            <a:endParaRPr/>
          </a:p>
          <a:p>
            <a:pPr marL="457200" marR="0" lvl="0" indent="-228600" algn="l" rtl="0">
              <a:lnSpc>
                <a:spcPct val="100000"/>
              </a:lnSpc>
              <a:spcBef>
                <a:spcPts val="330"/>
              </a:spcBef>
              <a:spcAft>
                <a:spcPts val="0"/>
              </a:spcAft>
              <a:buSzPts val="1400"/>
              <a:buNone/>
            </a:pPr>
            <a:r>
              <a:rPr lang="en-US"/>
              <a:t>This stationary distribution tells us something about the network structure</a:t>
            </a:r>
            <a:endParaRPr/>
          </a:p>
        </p:txBody>
      </p:sp>
      <p:sp>
        <p:nvSpPr>
          <p:cNvPr id="1093" name="Google Shape;1093;p112: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61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p113: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103" name="Google Shape;1103;p113: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r>
              <a:rPr lang="en-US"/>
              <a:t>Now given a users gene set, change things up slightly, </a:t>
            </a:r>
            <a:endParaRPr/>
          </a:p>
          <a:p>
            <a:pPr marL="457200" marR="0" lvl="0" indent="-228600" algn="l" rtl="0">
              <a:lnSpc>
                <a:spcPct val="100000"/>
              </a:lnSpc>
              <a:spcBef>
                <a:spcPts val="330"/>
              </a:spcBef>
              <a:spcAft>
                <a:spcPts val="0"/>
              </a:spcAft>
              <a:buSzPts val="1400"/>
              <a:buNone/>
            </a:pPr>
            <a:r>
              <a:rPr lang="en-US"/>
              <a:t>Repeat the process, but force the walker to restart at the genes of interested every few steps</a:t>
            </a:r>
            <a:endParaRPr/>
          </a:p>
          <a:p>
            <a:pPr marL="457200" marR="0" lvl="0" indent="-228600" algn="l" rtl="0">
              <a:lnSpc>
                <a:spcPct val="100000"/>
              </a:lnSpc>
              <a:spcBef>
                <a:spcPts val="330"/>
              </a:spcBef>
              <a:spcAft>
                <a:spcPts val="0"/>
              </a:spcAft>
              <a:buSzPts val="1400"/>
              <a:buNone/>
            </a:pPr>
            <a:r>
              <a:rPr lang="en-US"/>
              <a:t>She will never get too far from that restart set of genes</a:t>
            </a:r>
            <a:endParaRPr/>
          </a:p>
          <a:p>
            <a:pPr marL="457200" marR="0" lvl="0" indent="-228600" algn="l" rtl="0">
              <a:lnSpc>
                <a:spcPct val="100000"/>
              </a:lnSpc>
              <a:spcBef>
                <a:spcPts val="330"/>
              </a:spcBef>
              <a:spcAft>
                <a:spcPts val="0"/>
              </a:spcAft>
              <a:buSzPts val="1400"/>
              <a:buNone/>
            </a:pPr>
            <a:endParaRPr/>
          </a:p>
          <a:p>
            <a:pPr marL="457200" marR="0" lvl="0" indent="-228600" algn="l" rtl="0">
              <a:lnSpc>
                <a:spcPct val="100000"/>
              </a:lnSpc>
              <a:spcBef>
                <a:spcPts val="330"/>
              </a:spcBef>
              <a:spcAft>
                <a:spcPts val="0"/>
              </a:spcAft>
              <a:buSzPts val="1400"/>
              <a:buNone/>
            </a:pPr>
            <a:r>
              <a:rPr lang="en-US"/>
              <a:t>Now the long term probability of the walker to be at any node capture both the graph structure and its proximity to the gene set</a:t>
            </a:r>
            <a:endParaRPr/>
          </a:p>
          <a:p>
            <a:pPr marL="457200" marR="0" lvl="0" indent="-228600" algn="l" rtl="0">
              <a:lnSpc>
                <a:spcPct val="100000"/>
              </a:lnSpc>
              <a:spcBef>
                <a:spcPts val="330"/>
              </a:spcBef>
              <a:spcAft>
                <a:spcPts val="0"/>
              </a:spcAft>
              <a:buSzPts val="1400"/>
              <a:buNone/>
            </a:pPr>
            <a:endParaRPr/>
          </a:p>
          <a:p>
            <a:pPr marL="457200" marR="0" lvl="0" indent="-228600" algn="l" rtl="0">
              <a:lnSpc>
                <a:spcPct val="100000"/>
              </a:lnSpc>
              <a:spcBef>
                <a:spcPts val="330"/>
              </a:spcBef>
              <a:spcAft>
                <a:spcPts val="0"/>
              </a:spcAft>
              <a:buSzPts val="1400"/>
              <a:buNone/>
            </a:pPr>
            <a:r>
              <a:rPr lang="en-US"/>
              <a:t>We compare that first baseline walk with this new query specific walk and return the property nodes that are unusually related to the gene set of interest</a:t>
            </a:r>
            <a:endParaRPr/>
          </a:p>
          <a:p>
            <a:pPr marL="457200" marR="0" lvl="0" indent="-228600" algn="l" rtl="0">
              <a:lnSpc>
                <a:spcPct val="100000"/>
              </a:lnSpc>
              <a:spcBef>
                <a:spcPts val="330"/>
              </a:spcBef>
              <a:spcAft>
                <a:spcPts val="0"/>
              </a:spcAft>
              <a:buSzPts val="1400"/>
              <a:buNone/>
            </a:pPr>
            <a:endParaRPr/>
          </a:p>
          <a:p>
            <a:pPr marL="457200" marR="0" lvl="0" indent="-228600" algn="l" rtl="0">
              <a:lnSpc>
                <a:spcPct val="100000"/>
              </a:lnSpc>
              <a:spcBef>
                <a:spcPts val="330"/>
              </a:spcBef>
              <a:spcAft>
                <a:spcPts val="0"/>
              </a:spcAft>
              <a:buSzPts val="1400"/>
              <a:buNone/>
            </a:pPr>
            <a:r>
              <a:rPr lang="en-US"/>
              <a:t>Questions about the method?</a:t>
            </a:r>
            <a:endParaRPr/>
          </a:p>
        </p:txBody>
      </p:sp>
      <p:sp>
        <p:nvSpPr>
          <p:cNvPr id="1104" name="Google Shape;1104;p113: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62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p114: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113" name="Google Shape;1113;p114: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r>
              <a:rPr lang="en-US"/>
              <a:t>Since publication, used DRaWR in two applications</a:t>
            </a:r>
            <a:endParaRPr/>
          </a:p>
          <a:p>
            <a:pPr marL="457200" marR="0" lvl="0" indent="-228600" algn="l" rtl="0">
              <a:lnSpc>
                <a:spcPct val="100000"/>
              </a:lnSpc>
              <a:spcBef>
                <a:spcPts val="330"/>
              </a:spcBef>
              <a:spcAft>
                <a:spcPts val="0"/>
              </a:spcAft>
              <a:buSzPts val="1400"/>
              <a:buNone/>
            </a:pPr>
            <a:endParaRPr/>
          </a:p>
          <a:p>
            <a:pPr marL="457200" marR="0" lvl="0" indent="-228600" algn="l" rtl="0">
              <a:lnSpc>
                <a:spcPct val="100000"/>
              </a:lnSpc>
              <a:spcBef>
                <a:spcPts val="330"/>
              </a:spcBef>
              <a:spcAft>
                <a:spcPts val="0"/>
              </a:spcAft>
              <a:buSzPts val="1400"/>
              <a:buNone/>
            </a:pPr>
            <a:endParaRPr/>
          </a:p>
        </p:txBody>
      </p:sp>
      <p:sp>
        <p:nvSpPr>
          <p:cNvPr id="1114" name="Google Shape;1114;p114: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63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p115: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124" name="Google Shape;1124;p115: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r>
              <a:rPr lang="en-US"/>
              <a:t>Since publication, used DRaWR in two applications</a:t>
            </a:r>
            <a:endParaRPr/>
          </a:p>
          <a:p>
            <a:pPr marL="457200" marR="0" lvl="0" indent="-228600" algn="l" rtl="0">
              <a:lnSpc>
                <a:spcPct val="100000"/>
              </a:lnSpc>
              <a:spcBef>
                <a:spcPts val="330"/>
              </a:spcBef>
              <a:spcAft>
                <a:spcPts val="0"/>
              </a:spcAft>
              <a:buSzPts val="1400"/>
              <a:buNone/>
            </a:pPr>
            <a:endParaRPr/>
          </a:p>
          <a:p>
            <a:pPr marL="457200" marR="0" lvl="0" indent="-228600" algn="l" rtl="0">
              <a:lnSpc>
                <a:spcPct val="100000"/>
              </a:lnSpc>
              <a:spcBef>
                <a:spcPts val="330"/>
              </a:spcBef>
              <a:spcAft>
                <a:spcPts val="0"/>
              </a:spcAft>
              <a:buSzPts val="1400"/>
              <a:buNone/>
            </a:pPr>
            <a:endParaRPr/>
          </a:p>
        </p:txBody>
      </p:sp>
      <p:sp>
        <p:nvSpPr>
          <p:cNvPr id="1125" name="Google Shape;1125;p115: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64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p116: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136" name="Google Shape;1136;p116: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endParaRPr/>
          </a:p>
          <a:p>
            <a:pPr marL="457200" marR="0" lvl="0" indent="-228600" algn="l" rtl="0">
              <a:lnSpc>
                <a:spcPct val="100000"/>
              </a:lnSpc>
              <a:spcBef>
                <a:spcPts val="330"/>
              </a:spcBef>
              <a:spcAft>
                <a:spcPts val="0"/>
              </a:spcAft>
              <a:buSzPts val="1400"/>
              <a:buNone/>
            </a:pPr>
            <a:r>
              <a:rPr lang="en-US"/>
              <a:t>Many GO terms that receive better ranking when DRaWR considers DEG sets from all three species simultaneously</a:t>
            </a:r>
            <a:endParaRPr/>
          </a:p>
          <a:p>
            <a:pPr marL="457200" marR="0" lvl="0" indent="-228600" algn="l" rtl="0">
              <a:lnSpc>
                <a:spcPct val="100000"/>
              </a:lnSpc>
              <a:spcBef>
                <a:spcPts val="330"/>
              </a:spcBef>
              <a:spcAft>
                <a:spcPts val="0"/>
              </a:spcAft>
              <a:buSzPts val="1400"/>
              <a:buNone/>
            </a:pPr>
            <a:endParaRPr/>
          </a:p>
          <a:p>
            <a:pPr marL="457200" marR="0" lvl="0" indent="-228600" algn="l" rtl="0">
              <a:lnSpc>
                <a:spcPct val="100000"/>
              </a:lnSpc>
              <a:spcBef>
                <a:spcPts val="330"/>
              </a:spcBef>
              <a:spcAft>
                <a:spcPts val="0"/>
              </a:spcAft>
              <a:buSzPts val="1400"/>
              <a:buNone/>
            </a:pPr>
            <a:r>
              <a:rPr lang="en-US"/>
              <a:t>Top terms related to activity and perception, synaptic transmission, movement</a:t>
            </a:r>
            <a:endParaRPr/>
          </a:p>
          <a:p>
            <a:pPr marL="457200" marR="0" lvl="0" indent="-228600" algn="l" rtl="0">
              <a:lnSpc>
                <a:spcPct val="100000"/>
              </a:lnSpc>
              <a:spcBef>
                <a:spcPts val="330"/>
              </a:spcBef>
              <a:spcAft>
                <a:spcPts val="0"/>
              </a:spcAft>
              <a:buSzPts val="1400"/>
              <a:buNone/>
            </a:pPr>
            <a:r>
              <a:rPr lang="en-US"/>
              <a:t>Histamine is neurotransmitter</a:t>
            </a:r>
            <a:endParaRPr/>
          </a:p>
          <a:p>
            <a:pPr marL="457200" marR="0" lvl="0" indent="-228600" algn="l" rtl="0">
              <a:lnSpc>
                <a:spcPct val="100000"/>
              </a:lnSpc>
              <a:spcBef>
                <a:spcPts val="330"/>
              </a:spcBef>
              <a:spcAft>
                <a:spcPts val="0"/>
              </a:spcAft>
              <a:buSzPts val="1400"/>
              <a:buNone/>
            </a:pPr>
            <a:r>
              <a:rPr lang="en-US"/>
              <a:t>Inositol_trisphosphate – signaling, </a:t>
            </a:r>
            <a:r>
              <a:rPr lang="en-US" sz="1200" b="0" i="0">
                <a:solidFill>
                  <a:schemeClr val="dk1"/>
                </a:solidFill>
                <a:latin typeface="Arial"/>
                <a:ea typeface="Arial"/>
                <a:cs typeface="Arial"/>
                <a:sym typeface="Arial"/>
              </a:rPr>
              <a:t>induction of plasticity in cells of cerebellum</a:t>
            </a:r>
            <a:endParaRPr/>
          </a:p>
          <a:p>
            <a:pPr marL="457200" marR="0" lvl="0" indent="-228600" algn="l" rtl="0">
              <a:lnSpc>
                <a:spcPct val="100000"/>
              </a:lnSpc>
              <a:spcBef>
                <a:spcPts val="330"/>
              </a:spcBef>
              <a:spcAft>
                <a:spcPts val="0"/>
              </a:spcAft>
              <a:buSzPts val="1400"/>
              <a:buNone/>
            </a:pPr>
            <a:endParaRPr sz="1200" b="0" i="0">
              <a:solidFill>
                <a:schemeClr val="dk1"/>
              </a:solidFill>
              <a:latin typeface="Arial"/>
              <a:ea typeface="Arial"/>
              <a:cs typeface="Arial"/>
              <a:sym typeface="Arial"/>
            </a:endParaRPr>
          </a:p>
          <a:p>
            <a:pPr marL="457200" marR="0" lvl="0" indent="-228600" algn="l" rtl="0">
              <a:lnSpc>
                <a:spcPct val="100000"/>
              </a:lnSpc>
              <a:spcBef>
                <a:spcPts val="330"/>
              </a:spcBef>
              <a:spcAft>
                <a:spcPts val="0"/>
              </a:spcAft>
              <a:buSzPts val="1400"/>
              <a:buNone/>
            </a:pPr>
            <a:r>
              <a:rPr lang="en-US"/>
              <a:t>GO terms with conserved, but individually weak signals in three species using DRaWR</a:t>
            </a:r>
            <a:endParaRPr/>
          </a:p>
        </p:txBody>
      </p:sp>
      <p:sp>
        <p:nvSpPr>
          <p:cNvPr id="1137" name="Google Shape;1137;p116: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65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p117: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147" name="Google Shape;1147;p117: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p118: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156" name="Google Shape;1156;p118: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119: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164" name="Google Shape;1164;p119: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p120: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173" name="Google Shape;1173;p120: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74: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43" name="Google Shape;343;p74: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p121: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181" name="Google Shape;1181;p121: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p122:notes"/>
          <p:cNvSpPr txBox="1">
            <a:spLocks noGrp="1"/>
          </p:cNvSpPr>
          <p:nvPr>
            <p:ph type="body" idx="1"/>
          </p:nvPr>
        </p:nvSpPr>
        <p:spPr>
          <a:xfrm>
            <a:off x="1265734" y="3478696"/>
            <a:ext cx="7068097" cy="3274944"/>
          </a:xfrm>
          <a:prstGeom prst="rect">
            <a:avLst/>
          </a:prstGeom>
        </p:spPr>
        <p:txBody>
          <a:bodyPr spcFirstLastPara="1" wrap="square" lIns="0" tIns="0" rIns="0" bIns="0" anchor="t" anchorCtr="0">
            <a:noAutofit/>
          </a:bodyPr>
          <a:lstStyle/>
          <a:p>
            <a:pPr marL="0" lvl="0" indent="0" algn="l" rtl="0">
              <a:spcBef>
                <a:spcPts val="330"/>
              </a:spcBef>
              <a:spcAft>
                <a:spcPts val="0"/>
              </a:spcAft>
              <a:buNone/>
            </a:pPr>
            <a:endParaRPr/>
          </a:p>
        </p:txBody>
      </p:sp>
      <p:sp>
        <p:nvSpPr>
          <p:cNvPr id="1190" name="Google Shape;1190;p122: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p123: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197" name="Google Shape;1197;p1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8" name="Google Shape;1198;p1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p124: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205" name="Google Shape;1205;p124: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64: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330"/>
              </a:spcBef>
              <a:spcAft>
                <a:spcPts val="0"/>
              </a:spcAft>
              <a:buSzPts val="1400"/>
              <a:buNone/>
            </a:pPr>
            <a:endParaRPr/>
          </a:p>
        </p:txBody>
      </p:sp>
      <p:sp>
        <p:nvSpPr>
          <p:cNvPr id="1213" name="Google Shape;1213;p64: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p65: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330"/>
              </a:spcBef>
              <a:spcAft>
                <a:spcPts val="0"/>
              </a:spcAft>
              <a:buSzPts val="1400"/>
              <a:buNone/>
            </a:pPr>
            <a:endParaRPr/>
          </a:p>
        </p:txBody>
      </p:sp>
      <p:sp>
        <p:nvSpPr>
          <p:cNvPr id="1222" name="Google Shape;1222;p65: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p125: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230" name="Google Shape;1230;p125: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r>
              <a:rPr lang="en-US"/>
              <a:t>Since publication, used DRaWR in two applications</a:t>
            </a:r>
            <a:endParaRPr/>
          </a:p>
          <a:p>
            <a:pPr marL="457200" marR="0" lvl="0" indent="-228600" algn="l" rtl="0">
              <a:lnSpc>
                <a:spcPct val="100000"/>
              </a:lnSpc>
              <a:spcBef>
                <a:spcPts val="330"/>
              </a:spcBef>
              <a:spcAft>
                <a:spcPts val="0"/>
              </a:spcAft>
              <a:buSzPts val="1400"/>
              <a:buNone/>
            </a:pPr>
            <a:endParaRPr/>
          </a:p>
          <a:p>
            <a:pPr marL="457200" marR="0" lvl="0" indent="-228600" algn="l" rtl="0">
              <a:lnSpc>
                <a:spcPct val="100000"/>
              </a:lnSpc>
              <a:spcBef>
                <a:spcPts val="330"/>
              </a:spcBef>
              <a:spcAft>
                <a:spcPts val="0"/>
              </a:spcAft>
              <a:buSzPts val="1400"/>
              <a:buNone/>
            </a:pPr>
            <a:endParaRPr/>
          </a:p>
        </p:txBody>
      </p:sp>
      <p:sp>
        <p:nvSpPr>
          <p:cNvPr id="1231" name="Google Shape;1231;p125: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76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p126: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242" name="Google Shape;1242;p126: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r>
              <a:rPr lang="en-US"/>
              <a:t>Very good, but…</a:t>
            </a:r>
            <a:endParaRPr/>
          </a:p>
          <a:p>
            <a:pPr marL="457200" marR="0" lvl="0" indent="-228600" algn="l" rtl="0">
              <a:lnSpc>
                <a:spcPct val="100000"/>
              </a:lnSpc>
              <a:spcBef>
                <a:spcPts val="330"/>
              </a:spcBef>
              <a:spcAft>
                <a:spcPts val="0"/>
              </a:spcAft>
              <a:buSzPts val="1400"/>
              <a:buNone/>
            </a:pPr>
            <a:endParaRPr/>
          </a:p>
          <a:p>
            <a:pPr marL="457200" marR="0" lvl="0" indent="-228600" algn="l" rtl="0">
              <a:lnSpc>
                <a:spcPct val="100000"/>
              </a:lnSpc>
              <a:spcBef>
                <a:spcPts val="330"/>
              </a:spcBef>
              <a:spcAft>
                <a:spcPts val="0"/>
              </a:spcAft>
              <a:buSzPts val="1400"/>
              <a:buNone/>
            </a:pPr>
            <a:endParaRPr/>
          </a:p>
          <a:p>
            <a:pPr marL="457200" marR="0" lvl="0" indent="-228600" algn="l" rtl="0">
              <a:lnSpc>
                <a:spcPct val="100000"/>
              </a:lnSpc>
              <a:spcBef>
                <a:spcPts val="330"/>
              </a:spcBef>
              <a:spcAft>
                <a:spcPts val="0"/>
              </a:spcAft>
              <a:buSzPts val="1400"/>
              <a:buNone/>
            </a:pPr>
            <a:r>
              <a:rPr lang="en-US"/>
              <a:t>Meta-path concept pioneer by Professor Han’s group</a:t>
            </a:r>
            <a:endParaRPr/>
          </a:p>
          <a:p>
            <a:pPr marL="457200" marR="0" lvl="0" indent="-228600" algn="l" rtl="0">
              <a:lnSpc>
                <a:spcPct val="100000"/>
              </a:lnSpc>
              <a:spcBef>
                <a:spcPts val="330"/>
              </a:spcBef>
              <a:spcAft>
                <a:spcPts val="0"/>
              </a:spcAft>
              <a:buSzPts val="1400"/>
              <a:buNone/>
            </a:pPr>
            <a:endParaRPr/>
          </a:p>
          <a:p>
            <a:pPr marL="457200" marR="0" lvl="0" indent="-228600" algn="l" rtl="0">
              <a:lnSpc>
                <a:spcPct val="100000"/>
              </a:lnSpc>
              <a:spcBef>
                <a:spcPts val="330"/>
              </a:spcBef>
              <a:spcAft>
                <a:spcPts val="0"/>
              </a:spcAft>
              <a:buSzPts val="1400"/>
              <a:buNone/>
            </a:pPr>
            <a:r>
              <a:rPr lang="en-US"/>
              <a:t>Instead of finding the right combination of networks, what is the particular connections in that network that capture the similarity of the set</a:t>
            </a:r>
            <a:endParaRPr/>
          </a:p>
        </p:txBody>
      </p:sp>
      <p:sp>
        <p:nvSpPr>
          <p:cNvPr id="1243" name="Google Shape;1243;p126: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77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p127: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253" name="Google Shape;1253;p127: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r>
              <a:rPr lang="en-US"/>
              <a:t>Second Application, </a:t>
            </a:r>
            <a:endParaRPr/>
          </a:p>
          <a:p>
            <a:pPr marL="457200" marR="0" lvl="0" indent="-228600" algn="l" rtl="0">
              <a:lnSpc>
                <a:spcPct val="100000"/>
              </a:lnSpc>
              <a:spcBef>
                <a:spcPts val="330"/>
              </a:spcBef>
              <a:spcAft>
                <a:spcPts val="0"/>
              </a:spcAft>
              <a:buSzPts val="1400"/>
              <a:buNone/>
            </a:pPr>
            <a:endParaRPr/>
          </a:p>
          <a:p>
            <a:pPr marL="457200" marR="0" lvl="0" indent="-228600" algn="l" rtl="0">
              <a:lnSpc>
                <a:spcPct val="100000"/>
              </a:lnSpc>
              <a:spcBef>
                <a:spcPts val="330"/>
              </a:spcBef>
              <a:spcAft>
                <a:spcPts val="0"/>
              </a:spcAft>
              <a:buSzPts val="1400"/>
              <a:buNone/>
            </a:pPr>
            <a:endParaRPr/>
          </a:p>
        </p:txBody>
      </p:sp>
      <p:sp>
        <p:nvSpPr>
          <p:cNvPr id="1254" name="Google Shape;1254;p127: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78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p128: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264" name="Google Shape;1264;p128: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endParaRPr/>
          </a:p>
        </p:txBody>
      </p:sp>
      <p:sp>
        <p:nvSpPr>
          <p:cNvPr id="1265" name="Google Shape;1265;p128: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79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75: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54" name="Google Shape;354;p75: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p129: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273" name="Google Shape;1273;p129: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r>
              <a:rPr lang="en-US"/>
              <a:t>High level observations about what are the best networks for relating cancer gene sets</a:t>
            </a:r>
            <a:endParaRPr/>
          </a:p>
        </p:txBody>
      </p:sp>
      <p:sp>
        <p:nvSpPr>
          <p:cNvPr id="1274" name="Google Shape;1274;p129: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80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76:notes"/>
          <p:cNvSpPr>
            <a:spLocks noGrp="1" noRot="1" noChangeAspect="1"/>
          </p:cNvSpPr>
          <p:nvPr>
            <p:ph type="sldImg" idx="2"/>
          </p:nvPr>
        </p:nvSpPr>
        <p:spPr>
          <a:xfrm>
            <a:off x="2882900" y="431800"/>
            <a:ext cx="3879850" cy="29972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64" name="Google Shape;364;p76:notes"/>
          <p:cNvSpPr txBox="1">
            <a:spLocks noGrp="1"/>
          </p:cNvSpPr>
          <p:nvPr>
            <p:ph type="body" idx="1"/>
          </p:nvPr>
        </p:nvSpPr>
        <p:spPr>
          <a:xfrm>
            <a:off x="1265734" y="3478696"/>
            <a:ext cx="7068097" cy="3274944"/>
          </a:xfrm>
          <a:prstGeom prst="rect">
            <a:avLst/>
          </a:prstGeom>
          <a:noFill/>
          <a:ln>
            <a:noFill/>
          </a:ln>
        </p:spPr>
        <p:txBody>
          <a:bodyPr spcFirstLastPara="1" wrap="square" lIns="0" tIns="0" rIns="0" bIns="0" anchor="t" anchorCtr="0">
            <a:noAutofit/>
          </a:bodyPr>
          <a:lstStyle/>
          <a:p>
            <a:pPr marL="457200" marR="0" lvl="0" indent="-228600" algn="l" rtl="0">
              <a:lnSpc>
                <a:spcPct val="100000"/>
              </a:lnSpc>
              <a:spcBef>
                <a:spcPts val="33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
        <p:cNvGrpSpPr/>
        <p:nvPr/>
      </p:nvGrpSpPr>
      <p:grpSpPr>
        <a:xfrm>
          <a:off x="0" y="0"/>
          <a:ext cx="0" cy="0"/>
          <a:chOff x="0" y="0"/>
          <a:chExt cx="0" cy="0"/>
        </a:xfrm>
      </p:grpSpPr>
      <p:sp>
        <p:nvSpPr>
          <p:cNvPr id="11" name="Google Shape;11;p68"/>
          <p:cNvSpPr txBox="1"/>
          <p:nvPr/>
        </p:nvSpPr>
        <p:spPr>
          <a:xfrm>
            <a:off x="5239426" y="6693083"/>
            <a:ext cx="3501829" cy="493392"/>
          </a:xfrm>
          <a:prstGeom prst="rect">
            <a:avLst/>
          </a:prstGeom>
          <a:noFill/>
          <a:ln>
            <a:noFill/>
          </a:ln>
        </p:spPr>
        <p:txBody>
          <a:bodyPr spcFirstLastPara="1" wrap="square" lIns="89325" tIns="44650" rIns="89325" bIns="44650" anchor="t" anchorCtr="0">
            <a:spAutoFit/>
          </a:bodyPr>
          <a:lstStyle/>
          <a:p>
            <a:pPr marL="0" marR="0" lvl="0" indent="0" algn="l" rtl="0">
              <a:lnSpc>
                <a:spcPct val="11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National Center for Supercomputing Applications</a:t>
            </a:r>
            <a:endParaRPr sz="14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University of Illinois at Urbana-Champaign</a:t>
            </a:r>
            <a:endParaRPr sz="1400" b="0" i="0" u="none" strike="noStrike" cap="none">
              <a:solidFill>
                <a:srgbClr val="000000"/>
              </a:solidFill>
              <a:latin typeface="Arial"/>
              <a:ea typeface="Arial"/>
              <a:cs typeface="Arial"/>
              <a:sym typeface="Arial"/>
            </a:endParaRPr>
          </a:p>
        </p:txBody>
      </p:sp>
      <p:sp>
        <p:nvSpPr>
          <p:cNvPr id="12" name="Google Shape;12;p68"/>
          <p:cNvSpPr txBox="1">
            <a:spLocks noGrp="1"/>
          </p:cNvSpPr>
          <p:nvPr>
            <p:ph type="subTitle" idx="1"/>
          </p:nvPr>
        </p:nvSpPr>
        <p:spPr>
          <a:xfrm>
            <a:off x="685800" y="2057400"/>
            <a:ext cx="8686800" cy="3048000"/>
          </a:xfrm>
          <a:prstGeom prst="rect">
            <a:avLst/>
          </a:prstGeom>
          <a:noFill/>
          <a:ln>
            <a:noFill/>
          </a:ln>
        </p:spPr>
        <p:txBody>
          <a:bodyPr spcFirstLastPara="1" wrap="square" lIns="89325" tIns="44650" rIns="89325" bIns="44650" anchor="t" anchorCtr="0">
            <a:noAutofit/>
          </a:bodyPr>
          <a:lstStyle>
            <a:lvl1pPr lvl="0" algn="l">
              <a:lnSpc>
                <a:spcPct val="100000"/>
              </a:lnSpc>
              <a:spcBef>
                <a:spcPts val="400"/>
              </a:spcBef>
              <a:spcAft>
                <a:spcPts val="0"/>
              </a:spcAft>
              <a:buSzPts val="2000"/>
              <a:buFont typeface="Arial"/>
              <a:buNone/>
              <a:defRPr sz="2000">
                <a:solidFill>
                  <a:srgbClr val="6E6E6E"/>
                </a:solidFill>
              </a:defRPr>
            </a:lvl1pPr>
            <a:lvl2pPr lvl="1" algn="l">
              <a:lnSpc>
                <a:spcPct val="100000"/>
              </a:lnSpc>
              <a:spcBef>
                <a:spcPts val="360"/>
              </a:spcBef>
              <a:spcAft>
                <a:spcPts val="0"/>
              </a:spcAft>
              <a:buSzPts val="1800"/>
              <a:buChar char="•"/>
              <a:defRPr/>
            </a:lvl2pPr>
            <a:lvl3pPr lvl="2" algn="l">
              <a:lnSpc>
                <a:spcPct val="100000"/>
              </a:lnSpc>
              <a:spcBef>
                <a:spcPts val="360"/>
              </a:spcBef>
              <a:spcAft>
                <a:spcPts val="0"/>
              </a:spcAft>
              <a:buSzPts val="1800"/>
              <a:buChar char="•"/>
              <a:defRPr/>
            </a:lvl3pPr>
            <a:lvl4pPr lvl="3" algn="l">
              <a:lnSpc>
                <a:spcPct val="100000"/>
              </a:lnSpc>
              <a:spcBef>
                <a:spcPts val="360"/>
              </a:spcBef>
              <a:spcAft>
                <a:spcPts val="0"/>
              </a:spcAft>
              <a:buSzPts val="1800"/>
              <a:buChar char="•"/>
              <a:defRPr/>
            </a:lvl4pPr>
            <a:lvl5pPr lvl="4" algn="l">
              <a:lnSpc>
                <a:spcPct val="100000"/>
              </a:lnSpc>
              <a:spcBef>
                <a:spcPts val="360"/>
              </a:spcBef>
              <a:spcAft>
                <a:spcPts val="0"/>
              </a:spcAft>
              <a:buSzPts val="1800"/>
              <a:buChar char="•"/>
              <a:defRPr/>
            </a:lvl5pPr>
            <a:lvl6pPr lvl="5" algn="l">
              <a:lnSpc>
                <a:spcPct val="100000"/>
              </a:lnSpc>
              <a:spcBef>
                <a:spcPts val="360"/>
              </a:spcBef>
              <a:spcAft>
                <a:spcPts val="0"/>
              </a:spcAft>
              <a:buSzPts val="1800"/>
              <a:buChar char="•"/>
              <a:defRPr/>
            </a:lvl6pPr>
            <a:lvl7pPr lvl="6" algn="l">
              <a:lnSpc>
                <a:spcPct val="100000"/>
              </a:lnSpc>
              <a:spcBef>
                <a:spcPts val="360"/>
              </a:spcBef>
              <a:spcAft>
                <a:spcPts val="0"/>
              </a:spcAft>
              <a:buSzPts val="1800"/>
              <a:buChar char="•"/>
              <a:defRPr/>
            </a:lvl7pPr>
            <a:lvl8pPr lvl="7" algn="l">
              <a:lnSpc>
                <a:spcPct val="100000"/>
              </a:lnSpc>
              <a:spcBef>
                <a:spcPts val="360"/>
              </a:spcBef>
              <a:spcAft>
                <a:spcPts val="0"/>
              </a:spcAft>
              <a:buSzPts val="1800"/>
              <a:buChar char="•"/>
              <a:defRPr/>
            </a:lvl8pPr>
            <a:lvl9pPr lvl="8" algn="l">
              <a:lnSpc>
                <a:spcPct val="100000"/>
              </a:lnSpc>
              <a:spcBef>
                <a:spcPts val="360"/>
              </a:spcBef>
              <a:spcAft>
                <a:spcPts val="0"/>
              </a:spcAft>
              <a:buSzPts val="1800"/>
              <a:buChar char="•"/>
              <a:defRPr/>
            </a:lvl9pPr>
          </a:lstStyle>
          <a:p>
            <a:endParaRPr/>
          </a:p>
        </p:txBody>
      </p:sp>
      <p:pic>
        <p:nvPicPr>
          <p:cNvPr id="13" name="Google Shape;13;p68"/>
          <p:cNvPicPr preferRelativeResize="0"/>
          <p:nvPr/>
        </p:nvPicPr>
        <p:blipFill rotWithShape="1">
          <a:blip r:embed="rId2">
            <a:alphaModFix/>
          </a:blip>
          <a:srcRect/>
          <a:stretch/>
        </p:blipFill>
        <p:spPr>
          <a:xfrm>
            <a:off x="76200" y="304800"/>
            <a:ext cx="7239000" cy="868680"/>
          </a:xfrm>
          <a:prstGeom prst="rect">
            <a:avLst/>
          </a:prstGeom>
          <a:noFill/>
          <a:ln>
            <a:noFill/>
          </a:ln>
        </p:spPr>
      </p:pic>
      <p:pic>
        <p:nvPicPr>
          <p:cNvPr id="14" name="Google Shape;14;p68"/>
          <p:cNvPicPr preferRelativeResize="0"/>
          <p:nvPr/>
        </p:nvPicPr>
        <p:blipFill rotWithShape="1">
          <a:blip r:embed="rId3">
            <a:alphaModFix/>
          </a:blip>
          <a:srcRect/>
          <a:stretch/>
        </p:blipFill>
        <p:spPr>
          <a:xfrm>
            <a:off x="7391400" y="381000"/>
            <a:ext cx="890696" cy="786347"/>
          </a:xfrm>
          <a:prstGeom prst="rect">
            <a:avLst/>
          </a:prstGeom>
          <a:noFill/>
          <a:ln>
            <a:noFill/>
          </a:ln>
        </p:spPr>
      </p:pic>
      <p:pic>
        <p:nvPicPr>
          <p:cNvPr id="15" name="Google Shape;15;p68"/>
          <p:cNvPicPr preferRelativeResize="0"/>
          <p:nvPr/>
        </p:nvPicPr>
        <p:blipFill rotWithShape="1">
          <a:blip r:embed="rId4">
            <a:alphaModFix/>
          </a:blip>
          <a:srcRect/>
          <a:stretch/>
        </p:blipFill>
        <p:spPr>
          <a:xfrm>
            <a:off x="8458200" y="381000"/>
            <a:ext cx="616980" cy="786347"/>
          </a:xfrm>
          <a:prstGeom prst="rect">
            <a:avLst/>
          </a:prstGeom>
          <a:noFill/>
          <a:ln>
            <a:noFill/>
          </a:ln>
        </p:spPr>
      </p:pic>
      <p:pic>
        <p:nvPicPr>
          <p:cNvPr id="16" name="Google Shape;16;p68"/>
          <p:cNvPicPr preferRelativeResize="0"/>
          <p:nvPr/>
        </p:nvPicPr>
        <p:blipFill rotWithShape="1">
          <a:blip r:embed="rId5">
            <a:alphaModFix/>
          </a:blip>
          <a:srcRect/>
          <a:stretch/>
        </p:blipFill>
        <p:spPr>
          <a:xfrm>
            <a:off x="9277532" y="381000"/>
            <a:ext cx="762000" cy="762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5_Title and Content">
  <p:cSld name="35_Title and Content">
    <p:spTree>
      <p:nvGrpSpPr>
        <p:cNvPr id="1" name="Shape 69"/>
        <p:cNvGrpSpPr/>
        <p:nvPr/>
      </p:nvGrpSpPr>
      <p:grpSpPr>
        <a:xfrm>
          <a:off x="0" y="0"/>
          <a:ext cx="0" cy="0"/>
          <a:chOff x="0" y="0"/>
          <a:chExt cx="0" cy="0"/>
        </a:xfrm>
      </p:grpSpPr>
      <p:sp>
        <p:nvSpPr>
          <p:cNvPr id="70" name="Google Shape;70;p136"/>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36"/>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72" name="Google Shape;72;p136"/>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3" name="Google Shape;73;p136"/>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74" name="Google Shape;74;p136"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3_Title and Content">
  <p:cSld name="33_Title and Content">
    <p:spTree>
      <p:nvGrpSpPr>
        <p:cNvPr id="1" name="Shape 75"/>
        <p:cNvGrpSpPr/>
        <p:nvPr/>
      </p:nvGrpSpPr>
      <p:grpSpPr>
        <a:xfrm>
          <a:off x="0" y="0"/>
          <a:ext cx="0" cy="0"/>
          <a:chOff x="0" y="0"/>
          <a:chExt cx="0" cy="0"/>
        </a:xfrm>
      </p:grpSpPr>
      <p:sp>
        <p:nvSpPr>
          <p:cNvPr id="76" name="Google Shape;76;p137"/>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37"/>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78" name="Google Shape;78;p137"/>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9" name="Google Shape;79;p137"/>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80" name="Google Shape;80;p137"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9_Title and Content">
  <p:cSld name="39_Title and Content">
    <p:spTree>
      <p:nvGrpSpPr>
        <p:cNvPr id="1" name="Shape 81"/>
        <p:cNvGrpSpPr/>
        <p:nvPr/>
      </p:nvGrpSpPr>
      <p:grpSpPr>
        <a:xfrm>
          <a:off x="0" y="0"/>
          <a:ext cx="0" cy="0"/>
          <a:chOff x="0" y="0"/>
          <a:chExt cx="0" cy="0"/>
        </a:xfrm>
      </p:grpSpPr>
      <p:sp>
        <p:nvSpPr>
          <p:cNvPr id="82" name="Google Shape;82;p138"/>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38"/>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84" name="Google Shape;84;p138"/>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5" name="Google Shape;85;p138"/>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86" name="Google Shape;86;p138"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87"/>
        <p:cNvGrpSpPr/>
        <p:nvPr/>
      </p:nvGrpSpPr>
      <p:grpSpPr>
        <a:xfrm>
          <a:off x="0" y="0"/>
          <a:ext cx="0" cy="0"/>
          <a:chOff x="0" y="0"/>
          <a:chExt cx="0" cy="0"/>
        </a:xfrm>
      </p:grpSpPr>
      <p:sp>
        <p:nvSpPr>
          <p:cNvPr id="88" name="Google Shape;88;p139"/>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39"/>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90" name="Google Shape;90;p139"/>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1" name="Google Shape;91;p139"/>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92" name="Google Shape;92;p139"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93"/>
        <p:cNvGrpSpPr/>
        <p:nvPr/>
      </p:nvGrpSpPr>
      <p:grpSpPr>
        <a:xfrm>
          <a:off x="0" y="0"/>
          <a:ext cx="0" cy="0"/>
          <a:chOff x="0" y="0"/>
          <a:chExt cx="0" cy="0"/>
        </a:xfrm>
      </p:grpSpPr>
      <p:sp>
        <p:nvSpPr>
          <p:cNvPr id="94" name="Google Shape;94;p140"/>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40"/>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96" name="Google Shape;96;p140"/>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7" name="Google Shape;97;p140"/>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98" name="Google Shape;98;p140"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99"/>
        <p:cNvGrpSpPr/>
        <p:nvPr/>
      </p:nvGrpSpPr>
      <p:grpSpPr>
        <a:xfrm>
          <a:off x="0" y="0"/>
          <a:ext cx="0" cy="0"/>
          <a:chOff x="0" y="0"/>
          <a:chExt cx="0" cy="0"/>
        </a:xfrm>
      </p:grpSpPr>
      <p:sp>
        <p:nvSpPr>
          <p:cNvPr id="100" name="Google Shape;100;p141"/>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41"/>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02" name="Google Shape;102;p141"/>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3" name="Google Shape;103;p141"/>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104" name="Google Shape;104;p141"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4_Title and Content">
  <p:cSld name="14_Title and Content">
    <p:spTree>
      <p:nvGrpSpPr>
        <p:cNvPr id="1" name="Shape 105"/>
        <p:cNvGrpSpPr/>
        <p:nvPr/>
      </p:nvGrpSpPr>
      <p:grpSpPr>
        <a:xfrm>
          <a:off x="0" y="0"/>
          <a:ext cx="0" cy="0"/>
          <a:chOff x="0" y="0"/>
          <a:chExt cx="0" cy="0"/>
        </a:xfrm>
      </p:grpSpPr>
      <p:sp>
        <p:nvSpPr>
          <p:cNvPr id="106" name="Google Shape;106;p142"/>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142"/>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08" name="Google Shape;108;p142"/>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9" name="Google Shape;109;p142"/>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110" name="Google Shape;110;p142"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8_Title and Content">
  <p:cSld name="18_Title and Content">
    <p:spTree>
      <p:nvGrpSpPr>
        <p:cNvPr id="1" name="Shape 111"/>
        <p:cNvGrpSpPr/>
        <p:nvPr/>
      </p:nvGrpSpPr>
      <p:grpSpPr>
        <a:xfrm>
          <a:off x="0" y="0"/>
          <a:ext cx="0" cy="0"/>
          <a:chOff x="0" y="0"/>
          <a:chExt cx="0" cy="0"/>
        </a:xfrm>
      </p:grpSpPr>
      <p:sp>
        <p:nvSpPr>
          <p:cNvPr id="112" name="Google Shape;112;p143"/>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143"/>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14" name="Google Shape;114;p143"/>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5" name="Google Shape;115;p143"/>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116" name="Google Shape;116;p143"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2_Title and Content">
  <p:cSld name="22_Title and Content">
    <p:spTree>
      <p:nvGrpSpPr>
        <p:cNvPr id="1" name="Shape 117"/>
        <p:cNvGrpSpPr/>
        <p:nvPr/>
      </p:nvGrpSpPr>
      <p:grpSpPr>
        <a:xfrm>
          <a:off x="0" y="0"/>
          <a:ext cx="0" cy="0"/>
          <a:chOff x="0" y="0"/>
          <a:chExt cx="0" cy="0"/>
        </a:xfrm>
      </p:grpSpPr>
      <p:sp>
        <p:nvSpPr>
          <p:cNvPr id="118" name="Google Shape;118;p144"/>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144"/>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20" name="Google Shape;120;p144"/>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1" name="Google Shape;121;p144"/>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122" name="Google Shape;122;p144"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3_Title and Content">
  <p:cSld name="23_Title and Content">
    <p:spTree>
      <p:nvGrpSpPr>
        <p:cNvPr id="1" name="Shape 123"/>
        <p:cNvGrpSpPr/>
        <p:nvPr/>
      </p:nvGrpSpPr>
      <p:grpSpPr>
        <a:xfrm>
          <a:off x="0" y="0"/>
          <a:ext cx="0" cy="0"/>
          <a:chOff x="0" y="0"/>
          <a:chExt cx="0" cy="0"/>
        </a:xfrm>
      </p:grpSpPr>
      <p:sp>
        <p:nvSpPr>
          <p:cNvPr id="124" name="Google Shape;124;p145"/>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145"/>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26" name="Google Shape;126;p145"/>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7" name="Google Shape;127;p145"/>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128" name="Google Shape;128;p145"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7"/>
        <p:cNvGrpSpPr/>
        <p:nvPr/>
      </p:nvGrpSpPr>
      <p:grpSpPr>
        <a:xfrm>
          <a:off x="0" y="0"/>
          <a:ext cx="0" cy="0"/>
          <a:chOff x="0" y="0"/>
          <a:chExt cx="0" cy="0"/>
        </a:xfrm>
      </p:grpSpPr>
      <p:sp>
        <p:nvSpPr>
          <p:cNvPr id="18" name="Google Shape;18;p69"/>
          <p:cNvSpPr txBox="1"/>
          <p:nvPr/>
        </p:nvSpPr>
        <p:spPr>
          <a:xfrm>
            <a:off x="5239426" y="6693083"/>
            <a:ext cx="3501829" cy="493392"/>
          </a:xfrm>
          <a:prstGeom prst="rect">
            <a:avLst/>
          </a:prstGeom>
          <a:noFill/>
          <a:ln>
            <a:noFill/>
          </a:ln>
        </p:spPr>
        <p:txBody>
          <a:bodyPr spcFirstLastPara="1" wrap="square" lIns="89325" tIns="44650" rIns="89325" bIns="44650" anchor="t" anchorCtr="0">
            <a:spAutoFit/>
          </a:bodyPr>
          <a:lstStyle/>
          <a:p>
            <a:pPr marL="0" marR="0" lvl="0" indent="0" algn="l" rtl="0">
              <a:lnSpc>
                <a:spcPct val="11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National Center for Supercomputing Applications</a:t>
            </a:r>
            <a:endParaRPr sz="14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University of Illinois at Urbana-Champaign</a:t>
            </a:r>
            <a:endParaRPr sz="1400" b="0" i="0" u="none" strike="noStrike" cap="none">
              <a:solidFill>
                <a:srgbClr val="000000"/>
              </a:solidFill>
              <a:latin typeface="Arial"/>
              <a:ea typeface="Arial"/>
              <a:cs typeface="Arial"/>
              <a:sym typeface="Arial"/>
            </a:endParaRPr>
          </a:p>
        </p:txBody>
      </p:sp>
      <p:sp>
        <p:nvSpPr>
          <p:cNvPr id="19" name="Google Shape;19;p69"/>
          <p:cNvSpPr txBox="1">
            <a:spLocks noGrp="1"/>
          </p:cNvSpPr>
          <p:nvPr>
            <p:ph type="subTitle" idx="1"/>
          </p:nvPr>
        </p:nvSpPr>
        <p:spPr>
          <a:xfrm>
            <a:off x="685800" y="2057400"/>
            <a:ext cx="8686800" cy="990600"/>
          </a:xfrm>
          <a:prstGeom prst="rect">
            <a:avLst/>
          </a:prstGeom>
          <a:noFill/>
          <a:ln>
            <a:noFill/>
          </a:ln>
        </p:spPr>
        <p:txBody>
          <a:bodyPr spcFirstLastPara="1" wrap="square" lIns="89325" tIns="44650" rIns="89325" bIns="44650" anchor="t" anchorCtr="0">
            <a:noAutofit/>
          </a:bodyPr>
          <a:lstStyle>
            <a:lvl1pPr lvl="0" algn="ctr">
              <a:lnSpc>
                <a:spcPct val="100000"/>
              </a:lnSpc>
              <a:spcBef>
                <a:spcPts val="800"/>
              </a:spcBef>
              <a:spcAft>
                <a:spcPts val="0"/>
              </a:spcAft>
              <a:buSzPts val="4000"/>
              <a:buFont typeface="Arial"/>
              <a:buNone/>
              <a:defRPr sz="4000" b="1">
                <a:solidFill>
                  <a:schemeClr val="accent4"/>
                </a:solidFill>
              </a:defRPr>
            </a:lvl1pPr>
            <a:lvl2pPr lvl="1" algn="l">
              <a:lnSpc>
                <a:spcPct val="100000"/>
              </a:lnSpc>
              <a:spcBef>
                <a:spcPts val="360"/>
              </a:spcBef>
              <a:spcAft>
                <a:spcPts val="0"/>
              </a:spcAft>
              <a:buSzPts val="1800"/>
              <a:buChar char="•"/>
              <a:defRPr/>
            </a:lvl2pPr>
            <a:lvl3pPr lvl="2" algn="l">
              <a:lnSpc>
                <a:spcPct val="100000"/>
              </a:lnSpc>
              <a:spcBef>
                <a:spcPts val="360"/>
              </a:spcBef>
              <a:spcAft>
                <a:spcPts val="0"/>
              </a:spcAft>
              <a:buSzPts val="1800"/>
              <a:buChar char="•"/>
              <a:defRPr/>
            </a:lvl3pPr>
            <a:lvl4pPr lvl="3" algn="l">
              <a:lnSpc>
                <a:spcPct val="100000"/>
              </a:lnSpc>
              <a:spcBef>
                <a:spcPts val="360"/>
              </a:spcBef>
              <a:spcAft>
                <a:spcPts val="0"/>
              </a:spcAft>
              <a:buSzPts val="1800"/>
              <a:buChar char="•"/>
              <a:defRPr/>
            </a:lvl4pPr>
            <a:lvl5pPr lvl="4" algn="l">
              <a:lnSpc>
                <a:spcPct val="100000"/>
              </a:lnSpc>
              <a:spcBef>
                <a:spcPts val="360"/>
              </a:spcBef>
              <a:spcAft>
                <a:spcPts val="0"/>
              </a:spcAft>
              <a:buSzPts val="1800"/>
              <a:buChar char="•"/>
              <a:defRPr/>
            </a:lvl5pPr>
            <a:lvl6pPr lvl="5" algn="l">
              <a:lnSpc>
                <a:spcPct val="100000"/>
              </a:lnSpc>
              <a:spcBef>
                <a:spcPts val="360"/>
              </a:spcBef>
              <a:spcAft>
                <a:spcPts val="0"/>
              </a:spcAft>
              <a:buSzPts val="1800"/>
              <a:buChar char="•"/>
              <a:defRPr/>
            </a:lvl6pPr>
            <a:lvl7pPr lvl="6" algn="l">
              <a:lnSpc>
                <a:spcPct val="100000"/>
              </a:lnSpc>
              <a:spcBef>
                <a:spcPts val="360"/>
              </a:spcBef>
              <a:spcAft>
                <a:spcPts val="0"/>
              </a:spcAft>
              <a:buSzPts val="1800"/>
              <a:buChar char="•"/>
              <a:defRPr/>
            </a:lvl7pPr>
            <a:lvl8pPr lvl="7" algn="l">
              <a:lnSpc>
                <a:spcPct val="100000"/>
              </a:lnSpc>
              <a:spcBef>
                <a:spcPts val="360"/>
              </a:spcBef>
              <a:spcAft>
                <a:spcPts val="0"/>
              </a:spcAft>
              <a:buSzPts val="1800"/>
              <a:buChar char="•"/>
              <a:defRPr/>
            </a:lvl8pPr>
            <a:lvl9pPr lvl="8" algn="l">
              <a:lnSpc>
                <a:spcPct val="100000"/>
              </a:lnSpc>
              <a:spcBef>
                <a:spcPts val="360"/>
              </a:spcBef>
              <a:spcAft>
                <a:spcPts val="0"/>
              </a:spcAft>
              <a:buSzPts val="1800"/>
              <a:buChar char="•"/>
              <a:defRPr/>
            </a:lvl9pPr>
          </a:lstStyle>
          <a:p>
            <a:endParaRPr/>
          </a:p>
        </p:txBody>
      </p:sp>
      <p:pic>
        <p:nvPicPr>
          <p:cNvPr id="20" name="Google Shape;20;p69"/>
          <p:cNvPicPr preferRelativeResize="0"/>
          <p:nvPr/>
        </p:nvPicPr>
        <p:blipFill rotWithShape="1">
          <a:blip r:embed="rId2">
            <a:alphaModFix/>
          </a:blip>
          <a:srcRect/>
          <a:stretch/>
        </p:blipFill>
        <p:spPr>
          <a:xfrm>
            <a:off x="76200" y="304800"/>
            <a:ext cx="7239000" cy="868680"/>
          </a:xfrm>
          <a:prstGeom prst="rect">
            <a:avLst/>
          </a:prstGeom>
          <a:noFill/>
          <a:ln>
            <a:noFill/>
          </a:ln>
        </p:spPr>
      </p:pic>
      <p:pic>
        <p:nvPicPr>
          <p:cNvPr id="21" name="Google Shape;21;p69"/>
          <p:cNvPicPr preferRelativeResize="0"/>
          <p:nvPr/>
        </p:nvPicPr>
        <p:blipFill rotWithShape="1">
          <a:blip r:embed="rId3">
            <a:alphaModFix/>
          </a:blip>
          <a:srcRect/>
          <a:stretch/>
        </p:blipFill>
        <p:spPr>
          <a:xfrm>
            <a:off x="7391400" y="381000"/>
            <a:ext cx="890696" cy="786347"/>
          </a:xfrm>
          <a:prstGeom prst="rect">
            <a:avLst/>
          </a:prstGeom>
          <a:noFill/>
          <a:ln>
            <a:noFill/>
          </a:ln>
        </p:spPr>
      </p:pic>
      <p:pic>
        <p:nvPicPr>
          <p:cNvPr id="22" name="Google Shape;22;p69"/>
          <p:cNvPicPr preferRelativeResize="0"/>
          <p:nvPr/>
        </p:nvPicPr>
        <p:blipFill rotWithShape="1">
          <a:blip r:embed="rId4">
            <a:alphaModFix/>
          </a:blip>
          <a:srcRect/>
          <a:stretch/>
        </p:blipFill>
        <p:spPr>
          <a:xfrm>
            <a:off x="8458200" y="381000"/>
            <a:ext cx="616980" cy="786347"/>
          </a:xfrm>
          <a:prstGeom prst="rect">
            <a:avLst/>
          </a:prstGeom>
          <a:noFill/>
          <a:ln>
            <a:noFill/>
          </a:ln>
        </p:spPr>
      </p:pic>
      <p:pic>
        <p:nvPicPr>
          <p:cNvPr id="23" name="Google Shape;23;p69"/>
          <p:cNvPicPr preferRelativeResize="0"/>
          <p:nvPr/>
        </p:nvPicPr>
        <p:blipFill rotWithShape="1">
          <a:blip r:embed="rId5">
            <a:alphaModFix/>
          </a:blip>
          <a:srcRect/>
          <a:stretch/>
        </p:blipFill>
        <p:spPr>
          <a:xfrm>
            <a:off x="9277532" y="381000"/>
            <a:ext cx="762000" cy="762000"/>
          </a:xfrm>
          <a:prstGeom prst="rect">
            <a:avLst/>
          </a:prstGeom>
          <a:noFill/>
          <a:ln>
            <a:noFill/>
          </a:ln>
        </p:spPr>
      </p:pic>
      <p:sp>
        <p:nvSpPr>
          <p:cNvPr id="24" name="Google Shape;24;p69"/>
          <p:cNvSpPr txBox="1">
            <a:spLocks noGrp="1"/>
          </p:cNvSpPr>
          <p:nvPr>
            <p:ph type="body" idx="2"/>
          </p:nvPr>
        </p:nvSpPr>
        <p:spPr>
          <a:xfrm>
            <a:off x="1600200" y="3505200"/>
            <a:ext cx="6934200" cy="3581400"/>
          </a:xfrm>
          <a:prstGeom prst="rect">
            <a:avLst/>
          </a:prstGeom>
          <a:noFill/>
          <a:ln>
            <a:noFill/>
          </a:ln>
        </p:spPr>
        <p:txBody>
          <a:bodyPr spcFirstLastPara="1" wrap="square" lIns="89325" tIns="44650" rIns="89325" bIns="44650" anchor="t" anchorCtr="0">
            <a:noAutofit/>
          </a:bodyPr>
          <a:lstStyle>
            <a:lvl1pPr marL="457200" lvl="0" indent="-406400" algn="l">
              <a:lnSpc>
                <a:spcPct val="100000"/>
              </a:lnSpc>
              <a:spcBef>
                <a:spcPts val="560"/>
              </a:spcBef>
              <a:spcAft>
                <a:spcPts val="0"/>
              </a:spcAft>
              <a:buSzPts val="2800"/>
              <a:buFont typeface="Arial"/>
              <a:buChar char="•"/>
              <a:defRPr sz="2800">
                <a:solidFill>
                  <a:schemeClr val="dk2"/>
                </a:solidFill>
                <a:latin typeface="Cambria"/>
                <a:ea typeface="Cambria"/>
                <a:cs typeface="Cambria"/>
                <a:sym typeface="Cambria"/>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5" name="Google Shape;25;p69"/>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6" name="Google Shape;26;p69" descr="University of Illinois to use single logo - The Champaign Room"/>
          <p:cNvPicPr preferRelativeResize="0"/>
          <p:nvPr/>
        </p:nvPicPr>
        <p:blipFill rotWithShape="1">
          <a:blip r:embed="rId6">
            <a:alphaModFix/>
          </a:blip>
          <a:srcRect l="11649" r="12251"/>
          <a:stretch/>
        </p:blipFill>
        <p:spPr>
          <a:xfrm>
            <a:off x="8450981" y="349570"/>
            <a:ext cx="625642" cy="82213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8_Title and Content">
  <p:cSld name="38_Title and Content">
    <p:spTree>
      <p:nvGrpSpPr>
        <p:cNvPr id="1" name="Shape 129"/>
        <p:cNvGrpSpPr/>
        <p:nvPr/>
      </p:nvGrpSpPr>
      <p:grpSpPr>
        <a:xfrm>
          <a:off x="0" y="0"/>
          <a:ext cx="0" cy="0"/>
          <a:chOff x="0" y="0"/>
          <a:chExt cx="0" cy="0"/>
        </a:xfrm>
      </p:grpSpPr>
      <p:sp>
        <p:nvSpPr>
          <p:cNvPr id="130" name="Google Shape;130;p146"/>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146"/>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32" name="Google Shape;132;p146"/>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3" name="Google Shape;133;p146"/>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134" name="Google Shape;134;p146"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0_Title and Content">
  <p:cSld name="40_Title and Content">
    <p:spTree>
      <p:nvGrpSpPr>
        <p:cNvPr id="1" name="Shape 135"/>
        <p:cNvGrpSpPr/>
        <p:nvPr/>
      </p:nvGrpSpPr>
      <p:grpSpPr>
        <a:xfrm>
          <a:off x="0" y="0"/>
          <a:ext cx="0" cy="0"/>
          <a:chOff x="0" y="0"/>
          <a:chExt cx="0" cy="0"/>
        </a:xfrm>
      </p:grpSpPr>
      <p:sp>
        <p:nvSpPr>
          <p:cNvPr id="136" name="Google Shape;136;p147"/>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147"/>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38" name="Google Shape;138;p147"/>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9" name="Google Shape;139;p147"/>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140" name="Google Shape;140;p147"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1_Title and Content">
  <p:cSld name="41_Title and Content">
    <p:spTree>
      <p:nvGrpSpPr>
        <p:cNvPr id="1" name="Shape 141"/>
        <p:cNvGrpSpPr/>
        <p:nvPr/>
      </p:nvGrpSpPr>
      <p:grpSpPr>
        <a:xfrm>
          <a:off x="0" y="0"/>
          <a:ext cx="0" cy="0"/>
          <a:chOff x="0" y="0"/>
          <a:chExt cx="0" cy="0"/>
        </a:xfrm>
      </p:grpSpPr>
      <p:sp>
        <p:nvSpPr>
          <p:cNvPr id="142" name="Google Shape;142;p148"/>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148"/>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44" name="Google Shape;144;p148"/>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45" name="Google Shape;145;p148"/>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146" name="Google Shape;146;p148"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2_Title and Content">
  <p:cSld name="42_Title and Content">
    <p:spTree>
      <p:nvGrpSpPr>
        <p:cNvPr id="1" name="Shape 147"/>
        <p:cNvGrpSpPr/>
        <p:nvPr/>
      </p:nvGrpSpPr>
      <p:grpSpPr>
        <a:xfrm>
          <a:off x="0" y="0"/>
          <a:ext cx="0" cy="0"/>
          <a:chOff x="0" y="0"/>
          <a:chExt cx="0" cy="0"/>
        </a:xfrm>
      </p:grpSpPr>
      <p:sp>
        <p:nvSpPr>
          <p:cNvPr id="148" name="Google Shape;148;p149"/>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149"/>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50" name="Google Shape;150;p149"/>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1" name="Google Shape;151;p149"/>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152" name="Google Shape;152;p149"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3_Title and Content">
  <p:cSld name="43_Title and Content">
    <p:spTree>
      <p:nvGrpSpPr>
        <p:cNvPr id="1" name="Shape 153"/>
        <p:cNvGrpSpPr/>
        <p:nvPr/>
      </p:nvGrpSpPr>
      <p:grpSpPr>
        <a:xfrm>
          <a:off x="0" y="0"/>
          <a:ext cx="0" cy="0"/>
          <a:chOff x="0" y="0"/>
          <a:chExt cx="0" cy="0"/>
        </a:xfrm>
      </p:grpSpPr>
      <p:sp>
        <p:nvSpPr>
          <p:cNvPr id="154" name="Google Shape;154;p150"/>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150"/>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56" name="Google Shape;156;p150"/>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7" name="Google Shape;157;p150"/>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158" name="Google Shape;158;p150"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4_Title and Content">
  <p:cSld name="44_Title and Content">
    <p:spTree>
      <p:nvGrpSpPr>
        <p:cNvPr id="1" name="Shape 159"/>
        <p:cNvGrpSpPr/>
        <p:nvPr/>
      </p:nvGrpSpPr>
      <p:grpSpPr>
        <a:xfrm>
          <a:off x="0" y="0"/>
          <a:ext cx="0" cy="0"/>
          <a:chOff x="0" y="0"/>
          <a:chExt cx="0" cy="0"/>
        </a:xfrm>
      </p:grpSpPr>
      <p:sp>
        <p:nvSpPr>
          <p:cNvPr id="160" name="Google Shape;160;p151"/>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151"/>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62" name="Google Shape;162;p151"/>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63" name="Google Shape;163;p151"/>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164" name="Google Shape;164;p151"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6_Title and Content">
  <p:cSld name="46_Title and Content">
    <p:spTree>
      <p:nvGrpSpPr>
        <p:cNvPr id="1" name="Shape 165"/>
        <p:cNvGrpSpPr/>
        <p:nvPr/>
      </p:nvGrpSpPr>
      <p:grpSpPr>
        <a:xfrm>
          <a:off x="0" y="0"/>
          <a:ext cx="0" cy="0"/>
          <a:chOff x="0" y="0"/>
          <a:chExt cx="0" cy="0"/>
        </a:xfrm>
      </p:grpSpPr>
      <p:sp>
        <p:nvSpPr>
          <p:cNvPr id="166" name="Google Shape;166;p152"/>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152"/>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68" name="Google Shape;168;p152"/>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69" name="Google Shape;169;p152"/>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170" name="Google Shape;170;p152"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7_Title and Content">
  <p:cSld name="47_Title and Content">
    <p:spTree>
      <p:nvGrpSpPr>
        <p:cNvPr id="1" name="Shape 171"/>
        <p:cNvGrpSpPr/>
        <p:nvPr/>
      </p:nvGrpSpPr>
      <p:grpSpPr>
        <a:xfrm>
          <a:off x="0" y="0"/>
          <a:ext cx="0" cy="0"/>
          <a:chOff x="0" y="0"/>
          <a:chExt cx="0" cy="0"/>
        </a:xfrm>
      </p:grpSpPr>
      <p:sp>
        <p:nvSpPr>
          <p:cNvPr id="172" name="Google Shape;172;p153"/>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153"/>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74" name="Google Shape;174;p153"/>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75" name="Google Shape;175;p153"/>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176" name="Google Shape;176;p153"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48_Title and Content">
  <p:cSld name="48_Title and Content">
    <p:spTree>
      <p:nvGrpSpPr>
        <p:cNvPr id="1" name="Shape 177"/>
        <p:cNvGrpSpPr/>
        <p:nvPr/>
      </p:nvGrpSpPr>
      <p:grpSpPr>
        <a:xfrm>
          <a:off x="0" y="0"/>
          <a:ext cx="0" cy="0"/>
          <a:chOff x="0" y="0"/>
          <a:chExt cx="0" cy="0"/>
        </a:xfrm>
      </p:grpSpPr>
      <p:sp>
        <p:nvSpPr>
          <p:cNvPr id="178" name="Google Shape;178;p154"/>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154"/>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80" name="Google Shape;180;p154"/>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81" name="Google Shape;181;p154"/>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182" name="Google Shape;182;p154"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52_Title and Content">
  <p:cSld name="52_Title and Content">
    <p:spTree>
      <p:nvGrpSpPr>
        <p:cNvPr id="1" name="Shape 183"/>
        <p:cNvGrpSpPr/>
        <p:nvPr/>
      </p:nvGrpSpPr>
      <p:grpSpPr>
        <a:xfrm>
          <a:off x="0" y="0"/>
          <a:ext cx="0" cy="0"/>
          <a:chOff x="0" y="0"/>
          <a:chExt cx="0" cy="0"/>
        </a:xfrm>
      </p:grpSpPr>
      <p:sp>
        <p:nvSpPr>
          <p:cNvPr id="184" name="Google Shape;184;p155"/>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155"/>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86" name="Google Shape;186;p155"/>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87" name="Google Shape;187;p155"/>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188" name="Google Shape;188;p155"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7"/>
        <p:cNvGrpSpPr/>
        <p:nvPr/>
      </p:nvGrpSpPr>
      <p:grpSpPr>
        <a:xfrm>
          <a:off x="0" y="0"/>
          <a:ext cx="0" cy="0"/>
          <a:chOff x="0" y="0"/>
          <a:chExt cx="0" cy="0"/>
        </a:xfrm>
      </p:grpSpPr>
      <p:sp>
        <p:nvSpPr>
          <p:cNvPr id="28" name="Google Shape;28;p70"/>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solidFill>
                  <a:srgbClr val="33333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70"/>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6E6E6E"/>
              </a:buClr>
              <a:buSzPts val="1800"/>
              <a:buFont typeface="Arial"/>
              <a:buChar char="•"/>
              <a:defRPr sz="2400">
                <a:solidFill>
                  <a:schemeClr val="dk2"/>
                </a:solidFill>
              </a:defRPr>
            </a:lvl1pPr>
            <a:lvl2pPr marL="914400" lvl="1" indent="-330200" algn="l">
              <a:lnSpc>
                <a:spcPct val="100000"/>
              </a:lnSpc>
              <a:spcBef>
                <a:spcPts val="320"/>
              </a:spcBef>
              <a:spcAft>
                <a:spcPts val="0"/>
              </a:spcAft>
              <a:buClr>
                <a:srgbClr val="6E6E6E"/>
              </a:buClr>
              <a:buSzPts val="1600"/>
              <a:buFont typeface="Arial"/>
              <a:buChar char="•"/>
              <a:defRPr>
                <a:solidFill>
                  <a:srgbClr val="6E6E6E"/>
                </a:solidFill>
              </a:defRPr>
            </a:lvl2pPr>
            <a:lvl3pPr marL="1371600" lvl="2" indent="-317500" algn="l">
              <a:lnSpc>
                <a:spcPct val="100000"/>
              </a:lnSpc>
              <a:spcBef>
                <a:spcPts val="280"/>
              </a:spcBef>
              <a:spcAft>
                <a:spcPts val="0"/>
              </a:spcAft>
              <a:buClr>
                <a:srgbClr val="6E6E6E"/>
              </a:buClr>
              <a:buSzPts val="1400"/>
              <a:buFont typeface="Arial"/>
              <a:buChar char="•"/>
              <a:defRPr>
                <a:solidFill>
                  <a:srgbClr val="6E6E6E"/>
                </a:solidFill>
              </a:defRPr>
            </a:lvl3pPr>
            <a:lvl4pPr marL="1828800" lvl="3" indent="-304800" algn="l">
              <a:lnSpc>
                <a:spcPct val="100000"/>
              </a:lnSpc>
              <a:spcBef>
                <a:spcPts val="240"/>
              </a:spcBef>
              <a:spcAft>
                <a:spcPts val="0"/>
              </a:spcAft>
              <a:buClr>
                <a:srgbClr val="6E6E6E"/>
              </a:buClr>
              <a:buSzPts val="1200"/>
              <a:buFont typeface="Arial"/>
              <a:buChar char="•"/>
              <a:defRPr>
                <a:solidFill>
                  <a:srgbClr val="6E6E6E"/>
                </a:solidFill>
              </a:defRPr>
            </a:lvl4pPr>
            <a:lvl5pPr marL="2286000" lvl="4" indent="-304800" algn="l">
              <a:lnSpc>
                <a:spcPct val="100000"/>
              </a:lnSpc>
              <a:spcBef>
                <a:spcPts val="240"/>
              </a:spcBef>
              <a:spcAft>
                <a:spcPts val="0"/>
              </a:spcAft>
              <a:buClr>
                <a:srgbClr val="6E6E6E"/>
              </a:buClr>
              <a:buSzPts val="1200"/>
              <a:buFont typeface="Arial"/>
              <a:buChar char="•"/>
              <a:defRPr>
                <a:solidFill>
                  <a:srgbClr val="6E6E6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0" name="Google Shape;30;p70"/>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1" name="Google Shape;31;p70"/>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2"/>
              </a:solidFill>
              <a:latin typeface="Arial"/>
              <a:ea typeface="Arial"/>
              <a:cs typeface="Arial"/>
              <a:sym typeface="Arial"/>
            </a:endParaRPr>
          </a:p>
        </p:txBody>
      </p:sp>
      <p:pic>
        <p:nvPicPr>
          <p:cNvPr id="32" name="Google Shape;32;p70"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53_Title and Content">
  <p:cSld name="53_Title and Content">
    <p:spTree>
      <p:nvGrpSpPr>
        <p:cNvPr id="1" name="Shape 189"/>
        <p:cNvGrpSpPr/>
        <p:nvPr/>
      </p:nvGrpSpPr>
      <p:grpSpPr>
        <a:xfrm>
          <a:off x="0" y="0"/>
          <a:ext cx="0" cy="0"/>
          <a:chOff x="0" y="0"/>
          <a:chExt cx="0" cy="0"/>
        </a:xfrm>
      </p:grpSpPr>
      <p:sp>
        <p:nvSpPr>
          <p:cNvPr id="190" name="Google Shape;190;p156"/>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156"/>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92" name="Google Shape;192;p156"/>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93" name="Google Shape;193;p156"/>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194" name="Google Shape;194;p156"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54_Title and Content">
  <p:cSld name="54_Title and Content">
    <p:spTree>
      <p:nvGrpSpPr>
        <p:cNvPr id="1" name="Shape 195"/>
        <p:cNvGrpSpPr/>
        <p:nvPr/>
      </p:nvGrpSpPr>
      <p:grpSpPr>
        <a:xfrm>
          <a:off x="0" y="0"/>
          <a:ext cx="0" cy="0"/>
          <a:chOff x="0" y="0"/>
          <a:chExt cx="0" cy="0"/>
        </a:xfrm>
      </p:grpSpPr>
      <p:sp>
        <p:nvSpPr>
          <p:cNvPr id="196" name="Google Shape;196;p157"/>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157"/>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98" name="Google Shape;198;p157"/>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99" name="Google Shape;199;p157"/>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200" name="Google Shape;200;p157"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60_Title and Content">
  <p:cSld name="60_Title and Content">
    <p:spTree>
      <p:nvGrpSpPr>
        <p:cNvPr id="1" name="Shape 201"/>
        <p:cNvGrpSpPr/>
        <p:nvPr/>
      </p:nvGrpSpPr>
      <p:grpSpPr>
        <a:xfrm>
          <a:off x="0" y="0"/>
          <a:ext cx="0" cy="0"/>
          <a:chOff x="0" y="0"/>
          <a:chExt cx="0" cy="0"/>
        </a:xfrm>
      </p:grpSpPr>
      <p:sp>
        <p:nvSpPr>
          <p:cNvPr id="202" name="Google Shape;202;p158"/>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158"/>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04" name="Google Shape;204;p158"/>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05" name="Google Shape;205;p158"/>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206" name="Google Shape;206;p158"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62_Title and Content">
  <p:cSld name="62_Title and Content">
    <p:spTree>
      <p:nvGrpSpPr>
        <p:cNvPr id="1" name="Shape 207"/>
        <p:cNvGrpSpPr/>
        <p:nvPr/>
      </p:nvGrpSpPr>
      <p:grpSpPr>
        <a:xfrm>
          <a:off x="0" y="0"/>
          <a:ext cx="0" cy="0"/>
          <a:chOff x="0" y="0"/>
          <a:chExt cx="0" cy="0"/>
        </a:xfrm>
      </p:grpSpPr>
      <p:sp>
        <p:nvSpPr>
          <p:cNvPr id="208" name="Google Shape;208;p159"/>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159"/>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10" name="Google Shape;210;p159"/>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11" name="Google Shape;211;p159"/>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212" name="Google Shape;212;p159"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63_Title and Content">
  <p:cSld name="63_Title and Content">
    <p:spTree>
      <p:nvGrpSpPr>
        <p:cNvPr id="1" name="Shape 213"/>
        <p:cNvGrpSpPr/>
        <p:nvPr/>
      </p:nvGrpSpPr>
      <p:grpSpPr>
        <a:xfrm>
          <a:off x="0" y="0"/>
          <a:ext cx="0" cy="0"/>
          <a:chOff x="0" y="0"/>
          <a:chExt cx="0" cy="0"/>
        </a:xfrm>
      </p:grpSpPr>
      <p:sp>
        <p:nvSpPr>
          <p:cNvPr id="214" name="Google Shape;214;p160"/>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160"/>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16" name="Google Shape;216;p160"/>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17" name="Google Shape;217;p160"/>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218" name="Google Shape;218;p160"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64_Title and Content">
  <p:cSld name="64_Title and Content">
    <p:spTree>
      <p:nvGrpSpPr>
        <p:cNvPr id="1" name="Shape 219"/>
        <p:cNvGrpSpPr/>
        <p:nvPr/>
      </p:nvGrpSpPr>
      <p:grpSpPr>
        <a:xfrm>
          <a:off x="0" y="0"/>
          <a:ext cx="0" cy="0"/>
          <a:chOff x="0" y="0"/>
          <a:chExt cx="0" cy="0"/>
        </a:xfrm>
      </p:grpSpPr>
      <p:sp>
        <p:nvSpPr>
          <p:cNvPr id="220" name="Google Shape;220;p161"/>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161"/>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22" name="Google Shape;222;p161"/>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23" name="Google Shape;223;p161"/>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224" name="Google Shape;224;p161"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65_Title and Content">
  <p:cSld name="65_Title and Content">
    <p:spTree>
      <p:nvGrpSpPr>
        <p:cNvPr id="1" name="Shape 225"/>
        <p:cNvGrpSpPr/>
        <p:nvPr/>
      </p:nvGrpSpPr>
      <p:grpSpPr>
        <a:xfrm>
          <a:off x="0" y="0"/>
          <a:ext cx="0" cy="0"/>
          <a:chOff x="0" y="0"/>
          <a:chExt cx="0" cy="0"/>
        </a:xfrm>
      </p:grpSpPr>
      <p:sp>
        <p:nvSpPr>
          <p:cNvPr id="226" name="Google Shape;226;p162"/>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162"/>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28" name="Google Shape;228;p162"/>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29" name="Google Shape;229;p162"/>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230" name="Google Shape;230;p162"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231"/>
        <p:cNvGrpSpPr/>
        <p:nvPr/>
      </p:nvGrpSpPr>
      <p:grpSpPr>
        <a:xfrm>
          <a:off x="0" y="0"/>
          <a:ext cx="0" cy="0"/>
          <a:chOff x="0" y="0"/>
          <a:chExt cx="0" cy="0"/>
        </a:xfrm>
      </p:grpSpPr>
      <p:sp>
        <p:nvSpPr>
          <p:cNvPr id="232" name="Google Shape;232;p163"/>
          <p:cNvSpPr txBox="1"/>
          <p:nvPr/>
        </p:nvSpPr>
        <p:spPr>
          <a:xfrm>
            <a:off x="5239426" y="6693083"/>
            <a:ext cx="3501829" cy="493392"/>
          </a:xfrm>
          <a:prstGeom prst="rect">
            <a:avLst/>
          </a:prstGeom>
          <a:noFill/>
          <a:ln>
            <a:noFill/>
          </a:ln>
        </p:spPr>
        <p:txBody>
          <a:bodyPr spcFirstLastPara="1" wrap="square" lIns="89325" tIns="44650" rIns="89325" bIns="44650" anchor="t" anchorCtr="0">
            <a:spAutoFit/>
          </a:bodyPr>
          <a:lstStyle/>
          <a:p>
            <a:pPr marL="0" marR="0" lvl="0" indent="0" algn="l" rtl="0">
              <a:lnSpc>
                <a:spcPct val="110000"/>
              </a:lnSpc>
              <a:spcBef>
                <a:spcPts val="0"/>
              </a:spcBef>
              <a:spcAft>
                <a:spcPts val="0"/>
              </a:spcAft>
              <a:buNone/>
            </a:pPr>
            <a:r>
              <a:rPr lang="en-US" sz="1200" b="0" i="0" u="none" strike="noStrike" cap="none">
                <a:solidFill>
                  <a:schemeClr val="lt1"/>
                </a:solidFill>
                <a:latin typeface="Arial"/>
                <a:ea typeface="Arial"/>
                <a:cs typeface="Arial"/>
                <a:sym typeface="Arial"/>
              </a:rPr>
              <a:t>National Center for Supercomputing Applications</a:t>
            </a:r>
            <a:endParaRPr/>
          </a:p>
          <a:p>
            <a:pPr marL="0" marR="0" lvl="0" indent="0" algn="l" rtl="0">
              <a:lnSpc>
                <a:spcPct val="110000"/>
              </a:lnSpc>
              <a:spcBef>
                <a:spcPts val="0"/>
              </a:spcBef>
              <a:spcAft>
                <a:spcPts val="0"/>
              </a:spcAft>
              <a:buNone/>
            </a:pPr>
            <a:r>
              <a:rPr lang="en-US" sz="1200" b="0" i="0" u="none" strike="noStrike" cap="none">
                <a:solidFill>
                  <a:schemeClr val="lt1"/>
                </a:solidFill>
                <a:latin typeface="Arial"/>
                <a:ea typeface="Arial"/>
                <a:cs typeface="Arial"/>
                <a:sym typeface="Arial"/>
              </a:rPr>
              <a:t>University of Illinois at Urbana-Champaign</a:t>
            </a:r>
            <a:endParaRPr/>
          </a:p>
        </p:txBody>
      </p:sp>
      <p:sp>
        <p:nvSpPr>
          <p:cNvPr id="233" name="Google Shape;233;p163"/>
          <p:cNvSpPr txBox="1">
            <a:spLocks noGrp="1"/>
          </p:cNvSpPr>
          <p:nvPr>
            <p:ph type="subTitle" idx="1"/>
          </p:nvPr>
        </p:nvSpPr>
        <p:spPr>
          <a:xfrm>
            <a:off x="685800" y="2057400"/>
            <a:ext cx="8686800" cy="990600"/>
          </a:xfrm>
          <a:prstGeom prst="rect">
            <a:avLst/>
          </a:prstGeom>
          <a:noFill/>
          <a:ln>
            <a:noFill/>
          </a:ln>
        </p:spPr>
        <p:txBody>
          <a:bodyPr spcFirstLastPara="1" wrap="square" lIns="89325" tIns="44650" rIns="89325" bIns="44650" anchor="t" anchorCtr="0">
            <a:noAutofit/>
          </a:bodyPr>
          <a:lstStyle>
            <a:lvl1pPr lvl="0" algn="ctr">
              <a:lnSpc>
                <a:spcPct val="100000"/>
              </a:lnSpc>
              <a:spcBef>
                <a:spcPts val="360"/>
              </a:spcBef>
              <a:spcAft>
                <a:spcPts val="0"/>
              </a:spcAft>
              <a:buSzPts val="1800"/>
              <a:buFont typeface="Arial"/>
              <a:buNone/>
              <a:defRPr sz="4000" b="1">
                <a:solidFill>
                  <a:srgbClr val="021427"/>
                </a:solidFill>
              </a:defRPr>
            </a:lvl1pPr>
            <a:lvl2pPr lvl="1" algn="l">
              <a:lnSpc>
                <a:spcPct val="100000"/>
              </a:lnSpc>
              <a:spcBef>
                <a:spcPts val="320"/>
              </a:spcBef>
              <a:spcAft>
                <a:spcPts val="0"/>
              </a:spcAft>
              <a:buSzPts val="1600"/>
              <a:buChar char="•"/>
              <a:defRPr/>
            </a:lvl2pPr>
            <a:lvl3pPr lvl="2" algn="l">
              <a:lnSpc>
                <a:spcPct val="100000"/>
              </a:lnSpc>
              <a:spcBef>
                <a:spcPts val="280"/>
              </a:spcBef>
              <a:spcAft>
                <a:spcPts val="0"/>
              </a:spcAft>
              <a:buSzPts val="1400"/>
              <a:buChar char="•"/>
              <a:defRPr/>
            </a:lvl3pPr>
            <a:lvl4pPr lvl="3" algn="l">
              <a:lnSpc>
                <a:spcPct val="100000"/>
              </a:lnSpc>
              <a:spcBef>
                <a:spcPts val="240"/>
              </a:spcBef>
              <a:spcAft>
                <a:spcPts val="0"/>
              </a:spcAft>
              <a:buSzPts val="1200"/>
              <a:buChar char="•"/>
              <a:defRPr/>
            </a:lvl4pPr>
            <a:lvl5pPr lvl="4" algn="l">
              <a:lnSpc>
                <a:spcPct val="100000"/>
              </a:lnSpc>
              <a:spcBef>
                <a:spcPts val="240"/>
              </a:spcBef>
              <a:spcAft>
                <a:spcPts val="0"/>
              </a:spcAft>
              <a:buSzPts val="1200"/>
              <a:buChar char="•"/>
              <a:defRPr/>
            </a:lvl5pPr>
            <a:lvl6pPr lvl="5" algn="l">
              <a:lnSpc>
                <a:spcPct val="100000"/>
              </a:lnSpc>
              <a:spcBef>
                <a:spcPts val="360"/>
              </a:spcBef>
              <a:spcAft>
                <a:spcPts val="0"/>
              </a:spcAft>
              <a:buSzPts val="1800"/>
              <a:buChar char="•"/>
              <a:defRPr/>
            </a:lvl6pPr>
            <a:lvl7pPr lvl="6" algn="l">
              <a:lnSpc>
                <a:spcPct val="100000"/>
              </a:lnSpc>
              <a:spcBef>
                <a:spcPts val="360"/>
              </a:spcBef>
              <a:spcAft>
                <a:spcPts val="0"/>
              </a:spcAft>
              <a:buSzPts val="1800"/>
              <a:buChar char="•"/>
              <a:defRPr/>
            </a:lvl7pPr>
            <a:lvl8pPr lvl="7" algn="l">
              <a:lnSpc>
                <a:spcPct val="100000"/>
              </a:lnSpc>
              <a:spcBef>
                <a:spcPts val="360"/>
              </a:spcBef>
              <a:spcAft>
                <a:spcPts val="0"/>
              </a:spcAft>
              <a:buSzPts val="1800"/>
              <a:buChar char="•"/>
              <a:defRPr/>
            </a:lvl8pPr>
            <a:lvl9pPr lvl="8" algn="l">
              <a:lnSpc>
                <a:spcPct val="100000"/>
              </a:lnSpc>
              <a:spcBef>
                <a:spcPts val="360"/>
              </a:spcBef>
              <a:spcAft>
                <a:spcPts val="0"/>
              </a:spcAft>
              <a:buSzPts val="1800"/>
              <a:buChar char="•"/>
              <a:defRPr/>
            </a:lvl9pPr>
          </a:lstStyle>
          <a:p>
            <a:endParaRPr/>
          </a:p>
        </p:txBody>
      </p:sp>
      <p:pic>
        <p:nvPicPr>
          <p:cNvPr id="234" name="Google Shape;234;p163"/>
          <p:cNvPicPr preferRelativeResize="0"/>
          <p:nvPr/>
        </p:nvPicPr>
        <p:blipFill rotWithShape="1">
          <a:blip r:embed="rId2">
            <a:alphaModFix/>
          </a:blip>
          <a:srcRect/>
          <a:stretch/>
        </p:blipFill>
        <p:spPr>
          <a:xfrm>
            <a:off x="76200" y="304800"/>
            <a:ext cx="7239000" cy="868680"/>
          </a:xfrm>
          <a:prstGeom prst="rect">
            <a:avLst/>
          </a:prstGeom>
          <a:noFill/>
          <a:ln>
            <a:noFill/>
          </a:ln>
        </p:spPr>
      </p:pic>
      <p:pic>
        <p:nvPicPr>
          <p:cNvPr id="235" name="Google Shape;235;p163"/>
          <p:cNvPicPr preferRelativeResize="0"/>
          <p:nvPr/>
        </p:nvPicPr>
        <p:blipFill rotWithShape="1">
          <a:blip r:embed="rId3">
            <a:alphaModFix/>
          </a:blip>
          <a:srcRect/>
          <a:stretch/>
        </p:blipFill>
        <p:spPr>
          <a:xfrm>
            <a:off x="7391400" y="381000"/>
            <a:ext cx="890696" cy="786347"/>
          </a:xfrm>
          <a:prstGeom prst="rect">
            <a:avLst/>
          </a:prstGeom>
          <a:noFill/>
          <a:ln>
            <a:noFill/>
          </a:ln>
        </p:spPr>
      </p:pic>
      <p:pic>
        <p:nvPicPr>
          <p:cNvPr id="236" name="Google Shape;236;p163"/>
          <p:cNvPicPr preferRelativeResize="0"/>
          <p:nvPr/>
        </p:nvPicPr>
        <p:blipFill rotWithShape="1">
          <a:blip r:embed="rId4">
            <a:alphaModFix/>
          </a:blip>
          <a:srcRect/>
          <a:stretch/>
        </p:blipFill>
        <p:spPr>
          <a:xfrm>
            <a:off x="8458200" y="381000"/>
            <a:ext cx="616980" cy="786347"/>
          </a:xfrm>
          <a:prstGeom prst="rect">
            <a:avLst/>
          </a:prstGeom>
          <a:noFill/>
          <a:ln>
            <a:noFill/>
          </a:ln>
        </p:spPr>
      </p:pic>
      <p:pic>
        <p:nvPicPr>
          <p:cNvPr id="237" name="Google Shape;237;p163"/>
          <p:cNvPicPr preferRelativeResize="0"/>
          <p:nvPr/>
        </p:nvPicPr>
        <p:blipFill rotWithShape="1">
          <a:blip r:embed="rId5">
            <a:alphaModFix/>
          </a:blip>
          <a:srcRect/>
          <a:stretch/>
        </p:blipFill>
        <p:spPr>
          <a:xfrm>
            <a:off x="9277532" y="381000"/>
            <a:ext cx="762000" cy="762000"/>
          </a:xfrm>
          <a:prstGeom prst="rect">
            <a:avLst/>
          </a:prstGeom>
          <a:noFill/>
          <a:ln>
            <a:noFill/>
          </a:ln>
        </p:spPr>
      </p:pic>
      <p:sp>
        <p:nvSpPr>
          <p:cNvPr id="238" name="Google Shape;238;p163"/>
          <p:cNvSpPr txBox="1">
            <a:spLocks noGrp="1"/>
          </p:cNvSpPr>
          <p:nvPr>
            <p:ph type="body" idx="2"/>
          </p:nvPr>
        </p:nvSpPr>
        <p:spPr>
          <a:xfrm>
            <a:off x="1600200" y="3505200"/>
            <a:ext cx="6934200" cy="3581400"/>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SzPts val="1800"/>
              <a:buFont typeface="Arial"/>
              <a:buChar char="•"/>
              <a:defRPr sz="2800">
                <a:solidFill>
                  <a:schemeClr val="lt2"/>
                </a:solidFill>
                <a:latin typeface="Cambria"/>
                <a:ea typeface="Cambria"/>
                <a:cs typeface="Cambria"/>
                <a:sym typeface="Cambria"/>
              </a:defRPr>
            </a:lvl1pPr>
            <a:lvl2pPr marL="914400" lvl="1" indent="-330200" algn="l">
              <a:lnSpc>
                <a:spcPct val="100000"/>
              </a:lnSpc>
              <a:spcBef>
                <a:spcPts val="320"/>
              </a:spcBef>
              <a:spcAft>
                <a:spcPts val="0"/>
              </a:spcAft>
              <a:buSzPts val="1600"/>
              <a:buChar char="•"/>
              <a:defRPr/>
            </a:lvl2pPr>
            <a:lvl3pPr marL="1371600" lvl="2" indent="-317500" algn="l">
              <a:lnSpc>
                <a:spcPct val="100000"/>
              </a:lnSpc>
              <a:spcBef>
                <a:spcPts val="280"/>
              </a:spcBef>
              <a:spcAft>
                <a:spcPts val="0"/>
              </a:spcAft>
              <a:buSzPts val="1400"/>
              <a:buChar char="•"/>
              <a:defRPr/>
            </a:lvl3pPr>
            <a:lvl4pPr marL="1828800" lvl="3" indent="-304800" algn="l">
              <a:lnSpc>
                <a:spcPct val="100000"/>
              </a:lnSpc>
              <a:spcBef>
                <a:spcPts val="240"/>
              </a:spcBef>
              <a:spcAft>
                <a:spcPts val="0"/>
              </a:spcAft>
              <a:buSzPts val="1200"/>
              <a:buChar char="•"/>
              <a:defRPr/>
            </a:lvl4pPr>
            <a:lvl5pPr marL="2286000" lvl="4" indent="-304800" algn="l">
              <a:lnSpc>
                <a:spcPct val="100000"/>
              </a:lnSpc>
              <a:spcBef>
                <a:spcPts val="240"/>
              </a:spcBef>
              <a:spcAft>
                <a:spcPts val="0"/>
              </a:spcAft>
              <a:buSzPts val="12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39" name="Google Shape;239;p163"/>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58_Title and Content">
  <p:cSld name="58_Title and Content">
    <p:spTree>
      <p:nvGrpSpPr>
        <p:cNvPr id="1" name="Shape 240"/>
        <p:cNvGrpSpPr/>
        <p:nvPr/>
      </p:nvGrpSpPr>
      <p:grpSpPr>
        <a:xfrm>
          <a:off x="0" y="0"/>
          <a:ext cx="0" cy="0"/>
          <a:chOff x="0" y="0"/>
          <a:chExt cx="0" cy="0"/>
        </a:xfrm>
      </p:grpSpPr>
      <p:sp>
        <p:nvSpPr>
          <p:cNvPr id="241" name="Google Shape;241;p164"/>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p164"/>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43" name="Google Shape;243;p164"/>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44" name="Google Shape;244;p164"/>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245" name="Google Shape;245;p164"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246"/>
        <p:cNvGrpSpPr/>
        <p:nvPr/>
      </p:nvGrpSpPr>
      <p:grpSpPr>
        <a:xfrm>
          <a:off x="0" y="0"/>
          <a:ext cx="0" cy="0"/>
          <a:chOff x="0" y="0"/>
          <a:chExt cx="0" cy="0"/>
        </a:xfrm>
      </p:grpSpPr>
      <p:sp>
        <p:nvSpPr>
          <p:cNvPr id="247" name="Google Shape;247;p165"/>
          <p:cNvSpPr txBox="1"/>
          <p:nvPr/>
        </p:nvSpPr>
        <p:spPr>
          <a:xfrm>
            <a:off x="5239426" y="6693083"/>
            <a:ext cx="3501829" cy="493392"/>
          </a:xfrm>
          <a:prstGeom prst="rect">
            <a:avLst/>
          </a:prstGeom>
          <a:noFill/>
          <a:ln>
            <a:noFill/>
          </a:ln>
        </p:spPr>
        <p:txBody>
          <a:bodyPr spcFirstLastPara="1" wrap="square" lIns="89325" tIns="44650" rIns="89325" bIns="44650" anchor="t" anchorCtr="0">
            <a:spAutoFit/>
          </a:bodyPr>
          <a:lstStyle/>
          <a:p>
            <a:pPr marL="0" marR="0" lvl="0" indent="0" algn="l" rtl="0">
              <a:lnSpc>
                <a:spcPct val="110000"/>
              </a:lnSpc>
              <a:spcBef>
                <a:spcPts val="0"/>
              </a:spcBef>
              <a:spcAft>
                <a:spcPts val="0"/>
              </a:spcAft>
              <a:buNone/>
            </a:pPr>
            <a:r>
              <a:rPr lang="en-US" sz="1200" b="0" i="0" u="none" strike="noStrike" cap="none">
                <a:solidFill>
                  <a:schemeClr val="lt1"/>
                </a:solidFill>
                <a:latin typeface="Arial"/>
                <a:ea typeface="Arial"/>
                <a:cs typeface="Arial"/>
                <a:sym typeface="Arial"/>
              </a:rPr>
              <a:t>National Center for Supercomputing Applications</a:t>
            </a:r>
            <a:endParaRPr/>
          </a:p>
          <a:p>
            <a:pPr marL="0" marR="0" lvl="0" indent="0" algn="l" rtl="0">
              <a:lnSpc>
                <a:spcPct val="110000"/>
              </a:lnSpc>
              <a:spcBef>
                <a:spcPts val="0"/>
              </a:spcBef>
              <a:spcAft>
                <a:spcPts val="0"/>
              </a:spcAft>
              <a:buNone/>
            </a:pPr>
            <a:r>
              <a:rPr lang="en-US" sz="1200" b="0" i="0" u="none" strike="noStrike" cap="none">
                <a:solidFill>
                  <a:schemeClr val="lt1"/>
                </a:solidFill>
                <a:latin typeface="Arial"/>
                <a:ea typeface="Arial"/>
                <a:cs typeface="Arial"/>
                <a:sym typeface="Arial"/>
              </a:rPr>
              <a:t>University of Illinois at Urbana-Champaign</a:t>
            </a:r>
            <a:endParaRPr/>
          </a:p>
        </p:txBody>
      </p:sp>
      <p:sp>
        <p:nvSpPr>
          <p:cNvPr id="248" name="Google Shape;248;p165"/>
          <p:cNvSpPr txBox="1">
            <a:spLocks noGrp="1"/>
          </p:cNvSpPr>
          <p:nvPr>
            <p:ph type="subTitle" idx="1"/>
          </p:nvPr>
        </p:nvSpPr>
        <p:spPr>
          <a:xfrm>
            <a:off x="685800" y="2057400"/>
            <a:ext cx="8686800" cy="990600"/>
          </a:xfrm>
          <a:prstGeom prst="rect">
            <a:avLst/>
          </a:prstGeom>
          <a:noFill/>
          <a:ln>
            <a:noFill/>
          </a:ln>
        </p:spPr>
        <p:txBody>
          <a:bodyPr spcFirstLastPara="1" wrap="square" lIns="89325" tIns="44650" rIns="89325" bIns="44650" anchor="t" anchorCtr="0">
            <a:noAutofit/>
          </a:bodyPr>
          <a:lstStyle>
            <a:lvl1pPr lvl="0" algn="ctr">
              <a:lnSpc>
                <a:spcPct val="100000"/>
              </a:lnSpc>
              <a:spcBef>
                <a:spcPts val="360"/>
              </a:spcBef>
              <a:spcAft>
                <a:spcPts val="0"/>
              </a:spcAft>
              <a:buSzPts val="1800"/>
              <a:buFont typeface="Arial"/>
              <a:buNone/>
              <a:defRPr sz="4000" b="1">
                <a:solidFill>
                  <a:srgbClr val="021427"/>
                </a:solidFill>
              </a:defRPr>
            </a:lvl1pPr>
            <a:lvl2pPr lvl="1" algn="l">
              <a:lnSpc>
                <a:spcPct val="100000"/>
              </a:lnSpc>
              <a:spcBef>
                <a:spcPts val="320"/>
              </a:spcBef>
              <a:spcAft>
                <a:spcPts val="0"/>
              </a:spcAft>
              <a:buSzPts val="1600"/>
              <a:buChar char="•"/>
              <a:defRPr/>
            </a:lvl2pPr>
            <a:lvl3pPr lvl="2" algn="l">
              <a:lnSpc>
                <a:spcPct val="100000"/>
              </a:lnSpc>
              <a:spcBef>
                <a:spcPts val="280"/>
              </a:spcBef>
              <a:spcAft>
                <a:spcPts val="0"/>
              </a:spcAft>
              <a:buSzPts val="1400"/>
              <a:buChar char="•"/>
              <a:defRPr/>
            </a:lvl3pPr>
            <a:lvl4pPr lvl="3" algn="l">
              <a:lnSpc>
                <a:spcPct val="100000"/>
              </a:lnSpc>
              <a:spcBef>
                <a:spcPts val="240"/>
              </a:spcBef>
              <a:spcAft>
                <a:spcPts val="0"/>
              </a:spcAft>
              <a:buSzPts val="1200"/>
              <a:buChar char="•"/>
              <a:defRPr/>
            </a:lvl4pPr>
            <a:lvl5pPr lvl="4" algn="l">
              <a:lnSpc>
                <a:spcPct val="100000"/>
              </a:lnSpc>
              <a:spcBef>
                <a:spcPts val="240"/>
              </a:spcBef>
              <a:spcAft>
                <a:spcPts val="0"/>
              </a:spcAft>
              <a:buSzPts val="1200"/>
              <a:buChar char="•"/>
              <a:defRPr/>
            </a:lvl5pPr>
            <a:lvl6pPr lvl="5" algn="l">
              <a:lnSpc>
                <a:spcPct val="100000"/>
              </a:lnSpc>
              <a:spcBef>
                <a:spcPts val="360"/>
              </a:spcBef>
              <a:spcAft>
                <a:spcPts val="0"/>
              </a:spcAft>
              <a:buSzPts val="1800"/>
              <a:buChar char="•"/>
              <a:defRPr/>
            </a:lvl6pPr>
            <a:lvl7pPr lvl="6" algn="l">
              <a:lnSpc>
                <a:spcPct val="100000"/>
              </a:lnSpc>
              <a:spcBef>
                <a:spcPts val="360"/>
              </a:spcBef>
              <a:spcAft>
                <a:spcPts val="0"/>
              </a:spcAft>
              <a:buSzPts val="1800"/>
              <a:buChar char="•"/>
              <a:defRPr/>
            </a:lvl7pPr>
            <a:lvl8pPr lvl="7" algn="l">
              <a:lnSpc>
                <a:spcPct val="100000"/>
              </a:lnSpc>
              <a:spcBef>
                <a:spcPts val="360"/>
              </a:spcBef>
              <a:spcAft>
                <a:spcPts val="0"/>
              </a:spcAft>
              <a:buSzPts val="1800"/>
              <a:buChar char="•"/>
              <a:defRPr/>
            </a:lvl8pPr>
            <a:lvl9pPr lvl="8" algn="l">
              <a:lnSpc>
                <a:spcPct val="100000"/>
              </a:lnSpc>
              <a:spcBef>
                <a:spcPts val="360"/>
              </a:spcBef>
              <a:spcAft>
                <a:spcPts val="0"/>
              </a:spcAft>
              <a:buSzPts val="1800"/>
              <a:buChar char="•"/>
              <a:defRPr/>
            </a:lvl9pPr>
          </a:lstStyle>
          <a:p>
            <a:endParaRPr/>
          </a:p>
        </p:txBody>
      </p:sp>
      <p:pic>
        <p:nvPicPr>
          <p:cNvPr id="249" name="Google Shape;249;p165"/>
          <p:cNvPicPr preferRelativeResize="0"/>
          <p:nvPr/>
        </p:nvPicPr>
        <p:blipFill rotWithShape="1">
          <a:blip r:embed="rId2">
            <a:alphaModFix/>
          </a:blip>
          <a:srcRect/>
          <a:stretch/>
        </p:blipFill>
        <p:spPr>
          <a:xfrm>
            <a:off x="76200" y="304800"/>
            <a:ext cx="7239000" cy="868680"/>
          </a:xfrm>
          <a:prstGeom prst="rect">
            <a:avLst/>
          </a:prstGeom>
          <a:noFill/>
          <a:ln>
            <a:noFill/>
          </a:ln>
        </p:spPr>
      </p:pic>
      <p:pic>
        <p:nvPicPr>
          <p:cNvPr id="250" name="Google Shape;250;p165"/>
          <p:cNvPicPr preferRelativeResize="0"/>
          <p:nvPr/>
        </p:nvPicPr>
        <p:blipFill rotWithShape="1">
          <a:blip r:embed="rId3">
            <a:alphaModFix/>
          </a:blip>
          <a:srcRect/>
          <a:stretch/>
        </p:blipFill>
        <p:spPr>
          <a:xfrm>
            <a:off x="7391400" y="381000"/>
            <a:ext cx="890696" cy="786347"/>
          </a:xfrm>
          <a:prstGeom prst="rect">
            <a:avLst/>
          </a:prstGeom>
          <a:noFill/>
          <a:ln>
            <a:noFill/>
          </a:ln>
        </p:spPr>
      </p:pic>
      <p:pic>
        <p:nvPicPr>
          <p:cNvPr id="251" name="Google Shape;251;p165"/>
          <p:cNvPicPr preferRelativeResize="0"/>
          <p:nvPr/>
        </p:nvPicPr>
        <p:blipFill rotWithShape="1">
          <a:blip r:embed="rId4">
            <a:alphaModFix/>
          </a:blip>
          <a:srcRect/>
          <a:stretch/>
        </p:blipFill>
        <p:spPr>
          <a:xfrm>
            <a:off x="8458200" y="381000"/>
            <a:ext cx="616980" cy="786347"/>
          </a:xfrm>
          <a:prstGeom prst="rect">
            <a:avLst/>
          </a:prstGeom>
          <a:noFill/>
          <a:ln>
            <a:noFill/>
          </a:ln>
        </p:spPr>
      </p:pic>
      <p:pic>
        <p:nvPicPr>
          <p:cNvPr id="252" name="Google Shape;252;p165"/>
          <p:cNvPicPr preferRelativeResize="0"/>
          <p:nvPr/>
        </p:nvPicPr>
        <p:blipFill rotWithShape="1">
          <a:blip r:embed="rId5">
            <a:alphaModFix/>
          </a:blip>
          <a:srcRect/>
          <a:stretch/>
        </p:blipFill>
        <p:spPr>
          <a:xfrm>
            <a:off x="9277532" y="381000"/>
            <a:ext cx="762000" cy="762000"/>
          </a:xfrm>
          <a:prstGeom prst="rect">
            <a:avLst/>
          </a:prstGeom>
          <a:noFill/>
          <a:ln>
            <a:noFill/>
          </a:ln>
        </p:spPr>
      </p:pic>
      <p:sp>
        <p:nvSpPr>
          <p:cNvPr id="253" name="Google Shape;253;p165"/>
          <p:cNvSpPr txBox="1">
            <a:spLocks noGrp="1"/>
          </p:cNvSpPr>
          <p:nvPr>
            <p:ph type="body" idx="2"/>
          </p:nvPr>
        </p:nvSpPr>
        <p:spPr>
          <a:xfrm>
            <a:off x="1600200" y="3505200"/>
            <a:ext cx="6934200" cy="3581400"/>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SzPts val="1800"/>
              <a:buFont typeface="Arial"/>
              <a:buChar char="•"/>
              <a:defRPr sz="2800">
                <a:solidFill>
                  <a:schemeClr val="lt2"/>
                </a:solidFill>
                <a:latin typeface="Cambria"/>
                <a:ea typeface="Cambria"/>
                <a:cs typeface="Cambria"/>
                <a:sym typeface="Cambria"/>
              </a:defRPr>
            </a:lvl1pPr>
            <a:lvl2pPr marL="914400" lvl="1" indent="-330200" algn="l">
              <a:lnSpc>
                <a:spcPct val="100000"/>
              </a:lnSpc>
              <a:spcBef>
                <a:spcPts val="320"/>
              </a:spcBef>
              <a:spcAft>
                <a:spcPts val="0"/>
              </a:spcAft>
              <a:buSzPts val="1600"/>
              <a:buChar char="•"/>
              <a:defRPr/>
            </a:lvl2pPr>
            <a:lvl3pPr marL="1371600" lvl="2" indent="-317500" algn="l">
              <a:lnSpc>
                <a:spcPct val="100000"/>
              </a:lnSpc>
              <a:spcBef>
                <a:spcPts val="280"/>
              </a:spcBef>
              <a:spcAft>
                <a:spcPts val="0"/>
              </a:spcAft>
              <a:buSzPts val="1400"/>
              <a:buChar char="•"/>
              <a:defRPr/>
            </a:lvl3pPr>
            <a:lvl4pPr marL="1828800" lvl="3" indent="-304800" algn="l">
              <a:lnSpc>
                <a:spcPct val="100000"/>
              </a:lnSpc>
              <a:spcBef>
                <a:spcPts val="240"/>
              </a:spcBef>
              <a:spcAft>
                <a:spcPts val="0"/>
              </a:spcAft>
              <a:buSzPts val="1200"/>
              <a:buChar char="•"/>
              <a:defRPr/>
            </a:lvl4pPr>
            <a:lvl5pPr marL="2286000" lvl="4" indent="-304800" algn="l">
              <a:lnSpc>
                <a:spcPct val="100000"/>
              </a:lnSpc>
              <a:spcBef>
                <a:spcPts val="240"/>
              </a:spcBef>
              <a:spcAft>
                <a:spcPts val="0"/>
              </a:spcAft>
              <a:buSzPts val="12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54" name="Google Shape;254;p165"/>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6_Title and Content">
  <p:cSld name="26_Title and Content">
    <p:spTree>
      <p:nvGrpSpPr>
        <p:cNvPr id="1" name="Shape 33"/>
        <p:cNvGrpSpPr/>
        <p:nvPr/>
      </p:nvGrpSpPr>
      <p:grpSpPr>
        <a:xfrm>
          <a:off x="0" y="0"/>
          <a:ext cx="0" cy="0"/>
          <a:chOff x="0" y="0"/>
          <a:chExt cx="0" cy="0"/>
        </a:xfrm>
      </p:grpSpPr>
      <p:sp>
        <p:nvSpPr>
          <p:cNvPr id="34" name="Google Shape;34;p130"/>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30"/>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6" name="Google Shape;36;p130"/>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130"/>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38" name="Google Shape;38;p130"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5_Title and Content">
  <p:cSld name="25_Title and Content">
    <p:spTree>
      <p:nvGrpSpPr>
        <p:cNvPr id="1" name="Shape 39"/>
        <p:cNvGrpSpPr/>
        <p:nvPr/>
      </p:nvGrpSpPr>
      <p:grpSpPr>
        <a:xfrm>
          <a:off x="0" y="0"/>
          <a:ext cx="0" cy="0"/>
          <a:chOff x="0" y="0"/>
          <a:chExt cx="0" cy="0"/>
        </a:xfrm>
      </p:grpSpPr>
      <p:sp>
        <p:nvSpPr>
          <p:cNvPr id="40" name="Google Shape;40;p131"/>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31"/>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42" name="Google Shape;42;p131"/>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3" name="Google Shape;43;p131"/>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44" name="Google Shape;44;p131"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8_Title and Content">
  <p:cSld name="28_Title and Content">
    <p:spTree>
      <p:nvGrpSpPr>
        <p:cNvPr id="1" name="Shape 45"/>
        <p:cNvGrpSpPr/>
        <p:nvPr/>
      </p:nvGrpSpPr>
      <p:grpSpPr>
        <a:xfrm>
          <a:off x="0" y="0"/>
          <a:ext cx="0" cy="0"/>
          <a:chOff x="0" y="0"/>
          <a:chExt cx="0" cy="0"/>
        </a:xfrm>
      </p:grpSpPr>
      <p:sp>
        <p:nvSpPr>
          <p:cNvPr id="46" name="Google Shape;46;p132"/>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32"/>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48" name="Google Shape;48;p132"/>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9" name="Google Shape;49;p132"/>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50" name="Google Shape;50;p132"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7_Title and Content">
  <p:cSld name="27_Title and Content">
    <p:spTree>
      <p:nvGrpSpPr>
        <p:cNvPr id="1" name="Shape 51"/>
        <p:cNvGrpSpPr/>
        <p:nvPr/>
      </p:nvGrpSpPr>
      <p:grpSpPr>
        <a:xfrm>
          <a:off x="0" y="0"/>
          <a:ext cx="0" cy="0"/>
          <a:chOff x="0" y="0"/>
          <a:chExt cx="0" cy="0"/>
        </a:xfrm>
      </p:grpSpPr>
      <p:sp>
        <p:nvSpPr>
          <p:cNvPr id="52" name="Google Shape;52;p133"/>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33"/>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4" name="Google Shape;54;p133"/>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5" name="Google Shape;55;p133"/>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56" name="Google Shape;56;p133"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9_Title and Content">
  <p:cSld name="29_Title and Content">
    <p:spTree>
      <p:nvGrpSpPr>
        <p:cNvPr id="1" name="Shape 57"/>
        <p:cNvGrpSpPr/>
        <p:nvPr/>
      </p:nvGrpSpPr>
      <p:grpSpPr>
        <a:xfrm>
          <a:off x="0" y="0"/>
          <a:ext cx="0" cy="0"/>
          <a:chOff x="0" y="0"/>
          <a:chExt cx="0" cy="0"/>
        </a:xfrm>
      </p:grpSpPr>
      <p:sp>
        <p:nvSpPr>
          <p:cNvPr id="58" name="Google Shape;58;p134"/>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34"/>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60" name="Google Shape;60;p134"/>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p134"/>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62" name="Google Shape;62;p134"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0_Title and Content">
  <p:cSld name="30_Title and Content">
    <p:spTree>
      <p:nvGrpSpPr>
        <p:cNvPr id="1" name="Shape 63"/>
        <p:cNvGrpSpPr/>
        <p:nvPr/>
      </p:nvGrpSpPr>
      <p:grpSpPr>
        <a:xfrm>
          <a:off x="0" y="0"/>
          <a:ext cx="0" cy="0"/>
          <a:chOff x="0" y="0"/>
          <a:chExt cx="0" cy="0"/>
        </a:xfrm>
      </p:grpSpPr>
      <p:sp>
        <p:nvSpPr>
          <p:cNvPr id="64" name="Google Shape;64;p135"/>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lvl1pPr lvl="0" algn="l">
              <a:lnSpc>
                <a:spcPct val="100000"/>
              </a:lnSpc>
              <a:spcBef>
                <a:spcPts val="0"/>
              </a:spcBef>
              <a:spcAft>
                <a:spcPts val="0"/>
              </a:spcAft>
              <a:buSzPts val="1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35"/>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lvl1pPr marL="457200" lvl="0" indent="-342900" algn="l">
              <a:lnSpc>
                <a:spcPct val="100000"/>
              </a:lnSpc>
              <a:spcBef>
                <a:spcPts val="360"/>
              </a:spcBef>
              <a:spcAft>
                <a:spcPts val="0"/>
              </a:spcAft>
              <a:buClr>
                <a:srgbClr val="05284E"/>
              </a:buClr>
              <a:buSzPts val="1800"/>
              <a:buChar char="•"/>
              <a:defRPr sz="2400">
                <a:solidFill>
                  <a:srgbClr val="05284E"/>
                </a:solidFill>
              </a:defRPr>
            </a:lvl1pPr>
            <a:lvl2pPr marL="914400" lvl="1" indent="-330200" algn="l">
              <a:lnSpc>
                <a:spcPct val="100000"/>
              </a:lnSpc>
              <a:spcBef>
                <a:spcPts val="320"/>
              </a:spcBef>
              <a:spcAft>
                <a:spcPts val="0"/>
              </a:spcAft>
              <a:buClr>
                <a:srgbClr val="05284E"/>
              </a:buClr>
              <a:buSzPts val="1600"/>
              <a:buChar char="•"/>
              <a:defRPr sz="2000">
                <a:solidFill>
                  <a:srgbClr val="05284E"/>
                </a:solidFill>
              </a:defRPr>
            </a:lvl2pPr>
            <a:lvl3pPr marL="1371600" lvl="2" indent="-317500" algn="l">
              <a:lnSpc>
                <a:spcPct val="100000"/>
              </a:lnSpc>
              <a:spcBef>
                <a:spcPts val="280"/>
              </a:spcBef>
              <a:spcAft>
                <a:spcPts val="0"/>
              </a:spcAft>
              <a:buClr>
                <a:srgbClr val="05284E"/>
              </a:buClr>
              <a:buSzPts val="1400"/>
              <a:buChar char="•"/>
              <a:defRPr sz="1800">
                <a:solidFill>
                  <a:srgbClr val="05284E"/>
                </a:solidFill>
              </a:defRPr>
            </a:lvl3pPr>
            <a:lvl4pPr marL="1828800" lvl="3" indent="-304800" algn="l">
              <a:lnSpc>
                <a:spcPct val="100000"/>
              </a:lnSpc>
              <a:spcBef>
                <a:spcPts val="240"/>
              </a:spcBef>
              <a:spcAft>
                <a:spcPts val="0"/>
              </a:spcAft>
              <a:buClr>
                <a:srgbClr val="05284E"/>
              </a:buClr>
              <a:buSzPts val="1200"/>
              <a:buChar char="•"/>
              <a:defRPr sz="1600">
                <a:solidFill>
                  <a:srgbClr val="05284E"/>
                </a:solidFill>
              </a:defRPr>
            </a:lvl4pPr>
            <a:lvl5pPr marL="2286000" lvl="4" indent="-304800" algn="l">
              <a:lnSpc>
                <a:spcPct val="100000"/>
              </a:lnSpc>
              <a:spcBef>
                <a:spcPts val="240"/>
              </a:spcBef>
              <a:spcAft>
                <a:spcPts val="0"/>
              </a:spcAft>
              <a:buClr>
                <a:srgbClr val="05284E"/>
              </a:buClr>
              <a:buSzPts val="1200"/>
              <a:buChar char="•"/>
              <a:defRPr sz="1600">
                <a:solidFill>
                  <a:srgbClr val="05284E"/>
                </a:solidFil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66" name="Google Shape;66;p135"/>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lvl="0"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1pPr>
            <a:lvl2pPr marL="0" lvl="1"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2pPr>
            <a:lvl3pPr marL="0" lvl="2"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3pPr>
            <a:lvl4pPr marL="0" lvl="3"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4pPr>
            <a:lvl5pPr marL="0" lvl="4"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5pPr>
            <a:lvl6pPr marL="0" lvl="5"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6pPr>
            <a:lvl7pPr marL="0" lvl="6"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7pPr>
            <a:lvl8pPr marL="0" lvl="7"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8pPr>
            <a:lvl9pPr marL="0" lvl="8" indent="0" algn="r">
              <a:lnSpc>
                <a:spcPct val="100000"/>
              </a:lnSpc>
              <a:spcBef>
                <a:spcPts val="0"/>
              </a:spcBef>
              <a:spcAft>
                <a:spcPts val="0"/>
              </a:spcAft>
              <a:buSzPts val="1100"/>
              <a:buNone/>
              <a:defRPr sz="11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135"/>
          <p:cNvSpPr txBox="1"/>
          <p:nvPr/>
        </p:nvSpPr>
        <p:spPr>
          <a:xfrm>
            <a:off x="8897678" y="804295"/>
            <a:ext cx="931454" cy="947694"/>
          </a:xfrm>
          <a:prstGeom prst="rect">
            <a:avLst/>
          </a:prstGeom>
          <a:noFill/>
          <a:ln>
            <a:noFill/>
          </a:ln>
        </p:spPr>
        <p:txBody>
          <a:bodyPr spcFirstLastPara="1" wrap="square" lIns="82275" tIns="41125" rIns="82275" bIns="41125" anchor="ctr" anchorCtr="0">
            <a:noAutofit/>
          </a:bodyPr>
          <a:lstStyle/>
          <a:p>
            <a:pPr marL="0" marR="0" lvl="0" indent="0" algn="l" rtl="0">
              <a:lnSpc>
                <a:spcPct val="100000"/>
              </a:lnSpc>
              <a:spcBef>
                <a:spcPts val="0"/>
              </a:spcBef>
              <a:spcAft>
                <a:spcPts val="0"/>
              </a:spcAft>
              <a:buNone/>
            </a:pPr>
            <a:endParaRPr sz="800" b="0" i="0" u="none" strike="noStrike" cap="none">
              <a:solidFill>
                <a:schemeClr val="lt2"/>
              </a:solidFill>
              <a:latin typeface="Arial"/>
              <a:ea typeface="Arial"/>
              <a:cs typeface="Arial"/>
              <a:sym typeface="Arial"/>
            </a:endParaRPr>
          </a:p>
        </p:txBody>
      </p:sp>
      <p:pic>
        <p:nvPicPr>
          <p:cNvPr id="68" name="Google Shape;68;p135" descr="knoweng_fullwordmark.jpg"/>
          <p:cNvPicPr preferRelativeResize="0"/>
          <p:nvPr/>
        </p:nvPicPr>
        <p:blipFill rotWithShape="1">
          <a:blip r:embed="rId2">
            <a:alphaModFix/>
          </a:blip>
          <a:srcRect/>
          <a:stretch/>
        </p:blipFill>
        <p:spPr>
          <a:xfrm>
            <a:off x="8153400" y="821444"/>
            <a:ext cx="1905001" cy="23258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
        <p:cNvGrpSpPr/>
        <p:nvPr/>
      </p:nvGrpSpPr>
      <p:grpSpPr>
        <a:xfrm>
          <a:off x="0" y="0"/>
          <a:ext cx="0" cy="0"/>
          <a:chOff x="0" y="0"/>
          <a:chExt cx="0" cy="0"/>
        </a:xfrm>
      </p:grpSpPr>
      <p:sp>
        <p:nvSpPr>
          <p:cNvPr id="7" name="Google Shape;7;p67"/>
          <p:cNvSpPr txBox="1">
            <a:spLocks noGrp="1"/>
          </p:cNvSpPr>
          <p:nvPr>
            <p:ph type="title"/>
          </p:nvPr>
        </p:nvSpPr>
        <p:spPr>
          <a:xfrm>
            <a:off x="1" y="0"/>
            <a:ext cx="10058400" cy="811132"/>
          </a:xfrm>
          <a:prstGeom prst="rect">
            <a:avLst/>
          </a:prstGeom>
          <a:solidFill>
            <a:srgbClr val="D8D8D8"/>
          </a:solidFill>
          <a:ln>
            <a:noFill/>
          </a:ln>
        </p:spPr>
        <p:txBody>
          <a:bodyPr spcFirstLastPara="1" wrap="square" lIns="89325" tIns="44650" rIns="89325" bIns="44650" anchor="b" anchorCtr="0">
            <a:noAutofit/>
          </a:bodyPr>
          <a:lstStyle>
            <a:lvl1pPr marR="0" lvl="0" algn="l" rtl="0">
              <a:lnSpc>
                <a:spcPct val="100000"/>
              </a:lnSpc>
              <a:spcBef>
                <a:spcPts val="0"/>
              </a:spcBef>
              <a:spcAft>
                <a:spcPts val="0"/>
              </a:spcAft>
              <a:buClr>
                <a:srgbClr val="000000"/>
              </a:buClr>
              <a:buSzPts val="1400"/>
              <a:buFont typeface="Arial"/>
              <a:buNone/>
              <a:defRPr sz="1800" b="1" i="0" u="none" strike="noStrike" cap="none">
                <a:solidFill>
                  <a:srgbClr val="373737"/>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900"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900"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900"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900" b="1" i="0" u="none" strike="noStrike" cap="none">
                <a:solidFill>
                  <a:schemeClr val="dk2"/>
                </a:solidFill>
                <a:latin typeface="Arial"/>
                <a:ea typeface="Arial"/>
                <a:cs typeface="Arial"/>
                <a:sym typeface="Arial"/>
              </a:defRPr>
            </a:lvl9pPr>
          </a:lstStyle>
          <a:p>
            <a:endParaRPr/>
          </a:p>
        </p:txBody>
      </p:sp>
      <p:sp>
        <p:nvSpPr>
          <p:cNvPr id="8" name="Google Shape;8;p67"/>
          <p:cNvSpPr txBox="1">
            <a:spLocks noGrp="1"/>
          </p:cNvSpPr>
          <p:nvPr>
            <p:ph type="body" idx="1"/>
          </p:nvPr>
        </p:nvSpPr>
        <p:spPr>
          <a:xfrm>
            <a:off x="393377" y="1259209"/>
            <a:ext cx="9271652" cy="5910741"/>
          </a:xfrm>
          <a:prstGeom prst="rect">
            <a:avLst/>
          </a:prstGeom>
          <a:noFill/>
          <a:ln>
            <a:noFill/>
          </a:ln>
        </p:spPr>
        <p:txBody>
          <a:bodyPr spcFirstLastPara="1" wrap="square" lIns="89325" tIns="44650" rIns="89325" bIns="44650" anchor="t" anchorCtr="0">
            <a:noAutofit/>
          </a:bodyPr>
          <a:lstStyle>
            <a:lvl1pPr marL="457200" marR="0" lvl="0" indent="-342900" algn="l" rtl="0">
              <a:lnSpc>
                <a:spcPct val="100000"/>
              </a:lnSpc>
              <a:spcBef>
                <a:spcPts val="360"/>
              </a:spcBef>
              <a:spcAft>
                <a:spcPts val="0"/>
              </a:spcAft>
              <a:buClr>
                <a:srgbClr val="6E6E6E"/>
              </a:buClr>
              <a:buSzPts val="1800"/>
              <a:buFont typeface="Arial"/>
              <a:buChar char="•"/>
              <a:defRPr sz="1800" b="0" i="0" u="none" strike="noStrike" cap="none">
                <a:solidFill>
                  <a:srgbClr val="6E6E6E"/>
                </a:solidFill>
                <a:latin typeface="Arial"/>
                <a:ea typeface="Arial"/>
                <a:cs typeface="Arial"/>
                <a:sym typeface="Arial"/>
              </a:defRPr>
            </a:lvl1pPr>
            <a:lvl2pPr marL="914400" marR="0" lvl="1" indent="-330200" algn="l" rtl="0">
              <a:lnSpc>
                <a:spcPct val="100000"/>
              </a:lnSpc>
              <a:spcBef>
                <a:spcPts val="320"/>
              </a:spcBef>
              <a:spcAft>
                <a:spcPts val="0"/>
              </a:spcAft>
              <a:buClr>
                <a:srgbClr val="6E6E6E"/>
              </a:buClr>
              <a:buSzPts val="1600"/>
              <a:buFont typeface="Arial"/>
              <a:buChar char="•"/>
              <a:defRPr sz="1600" b="0" i="0" u="none" strike="noStrike" cap="none">
                <a:solidFill>
                  <a:srgbClr val="6E6E6E"/>
                </a:solidFill>
                <a:latin typeface="Arial"/>
                <a:ea typeface="Arial"/>
                <a:cs typeface="Arial"/>
                <a:sym typeface="Arial"/>
              </a:defRPr>
            </a:lvl2pPr>
            <a:lvl3pPr marL="1371600" marR="0" lvl="2" indent="-317500" algn="l" rtl="0">
              <a:lnSpc>
                <a:spcPct val="100000"/>
              </a:lnSpc>
              <a:spcBef>
                <a:spcPts val="280"/>
              </a:spcBef>
              <a:spcAft>
                <a:spcPts val="0"/>
              </a:spcAft>
              <a:buClr>
                <a:srgbClr val="6E6E6E"/>
              </a:buClr>
              <a:buSzPts val="1400"/>
              <a:buFont typeface="Arial"/>
              <a:buChar char="•"/>
              <a:defRPr sz="1400" b="0" i="0" u="none" strike="noStrike" cap="none">
                <a:solidFill>
                  <a:srgbClr val="6E6E6E"/>
                </a:solidFill>
                <a:latin typeface="Arial"/>
                <a:ea typeface="Arial"/>
                <a:cs typeface="Arial"/>
                <a:sym typeface="Arial"/>
              </a:defRPr>
            </a:lvl3pPr>
            <a:lvl4pPr marL="1828800" marR="0" lvl="3" indent="-304800" algn="l" rtl="0">
              <a:lnSpc>
                <a:spcPct val="100000"/>
              </a:lnSpc>
              <a:spcBef>
                <a:spcPts val="240"/>
              </a:spcBef>
              <a:spcAft>
                <a:spcPts val="0"/>
              </a:spcAft>
              <a:buClr>
                <a:srgbClr val="6E6E6E"/>
              </a:buClr>
              <a:buSzPts val="1200"/>
              <a:buFont typeface="Arial"/>
              <a:buChar char="•"/>
              <a:defRPr sz="1200" b="0" i="0" u="none" strike="noStrike" cap="none">
                <a:solidFill>
                  <a:srgbClr val="6E6E6E"/>
                </a:solidFill>
                <a:latin typeface="Arial"/>
                <a:ea typeface="Arial"/>
                <a:cs typeface="Arial"/>
                <a:sym typeface="Arial"/>
              </a:defRPr>
            </a:lvl4pPr>
            <a:lvl5pPr marL="2286000" marR="0" lvl="4" indent="-304800" algn="l" rtl="0">
              <a:lnSpc>
                <a:spcPct val="100000"/>
              </a:lnSpc>
              <a:spcBef>
                <a:spcPts val="240"/>
              </a:spcBef>
              <a:spcAft>
                <a:spcPts val="0"/>
              </a:spcAft>
              <a:buClr>
                <a:srgbClr val="6E6E6E"/>
              </a:buClr>
              <a:buSzPts val="1200"/>
              <a:buFont typeface="Arial"/>
              <a:buChar char="•"/>
              <a:defRPr sz="1200" b="0" i="0" u="none" strike="noStrike" cap="none">
                <a:solidFill>
                  <a:srgbClr val="6E6E6E"/>
                </a:solidFill>
                <a:latin typeface="Arial"/>
                <a:ea typeface="Arial"/>
                <a:cs typeface="Arial"/>
                <a:sym typeface="Arial"/>
              </a:defRPr>
            </a:lvl5pPr>
            <a:lvl6pPr marL="2743200" marR="0" lvl="5" indent="-342900" algn="l" rtl="0">
              <a:lnSpc>
                <a:spcPct val="100000"/>
              </a:lnSpc>
              <a:spcBef>
                <a:spcPts val="36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 name="Google Shape;9;p67"/>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6E6E6E"/>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6E6E6E"/>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6E6E6E"/>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6E6E6E"/>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6E6E6E"/>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6E6E6E"/>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6E6E6E"/>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6E6E6E"/>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6E6E6E"/>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ece.mcgill.ca/~aemad2/"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9.jpg"/><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knoweng.org/analyze/"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hyperlink" Target="https://github.com/KnowEnG/KN_Fetcher/blob/master/Contents.md"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jp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jp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g"/><Relationship Id="rId7"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69.jpg"/><Relationship Id="rId10" Type="http://schemas.openxmlformats.org/officeDocument/2006/relationships/image" Target="../media/image66.png"/><Relationship Id="rId4" Type="http://schemas.openxmlformats.org/officeDocument/2006/relationships/image" Target="../media/image68.png"/><Relationship Id="rId9"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jp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78.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jpg"/><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14.xml"/><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image" Target="../media/image95.gif"/><Relationship Id="rId5" Type="http://schemas.openxmlformats.org/officeDocument/2006/relationships/image" Target="../media/image94.gif"/><Relationship Id="rId4" Type="http://schemas.openxmlformats.org/officeDocument/2006/relationships/image" Target="../media/image93.png"/></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3.xml"/><Relationship Id="rId1" Type="http://schemas.openxmlformats.org/officeDocument/2006/relationships/slideLayout" Target="../slideLayouts/slideLayout17.xml"/><Relationship Id="rId5" Type="http://schemas.openxmlformats.org/officeDocument/2006/relationships/image" Target="../media/image102.png"/><Relationship Id="rId4" Type="http://schemas.openxmlformats.org/officeDocument/2006/relationships/image" Target="../media/image101.png"/></Relationships>
</file>

<file path=ppt/slides/_rels/slide54.xml.rels><?xml version="1.0" encoding="UTF-8" standalone="yes"?>
<Relationships xmlns="http://schemas.openxmlformats.org/package/2006/relationships"><Relationship Id="rId3" Type="http://schemas.openxmlformats.org/officeDocument/2006/relationships/hyperlink" Target="http://software.broadinstitute.org/gsea/index.jsp" TargetMode="External"/><Relationship Id="rId2" Type="http://schemas.openxmlformats.org/officeDocument/2006/relationships/notesSlide" Target="../notesSlides/notesSlide54.xml"/><Relationship Id="rId1" Type="http://schemas.openxmlformats.org/officeDocument/2006/relationships/slideLayout" Target="../slideLayouts/slideLayout18.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5.xml.rels><?xml version="1.0" encoding="UTF-8" standalone="yes"?>
<Relationships xmlns="http://schemas.openxmlformats.org/package/2006/relationships"><Relationship Id="rId3" Type="http://schemas.openxmlformats.org/officeDocument/2006/relationships/hyperlink" Target="https://david.ncifcrf.gov/" TargetMode="External"/><Relationship Id="rId7" Type="http://schemas.openxmlformats.org/officeDocument/2006/relationships/image" Target="../media/image107.png"/><Relationship Id="rId2" Type="http://schemas.openxmlformats.org/officeDocument/2006/relationships/notesSlide" Target="../notesSlides/notesSlide55.xml"/><Relationship Id="rId1" Type="http://schemas.openxmlformats.org/officeDocument/2006/relationships/slideLayout" Target="../slideLayouts/slideLayout19.xml"/><Relationship Id="rId6" Type="http://schemas.openxmlformats.org/officeDocument/2006/relationships/image" Target="../media/image106.png"/><Relationship Id="rId5" Type="http://schemas.openxmlformats.org/officeDocument/2006/relationships/hyperlink" Target="http://metascape.org/gp/index.html" TargetMode="External"/><Relationship Id="rId4" Type="http://schemas.openxmlformats.org/officeDocument/2006/relationships/hyperlink" Target="http://amp.pharm.mssm.edu/Enrichr/"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7.xml"/><Relationship Id="rId1" Type="http://schemas.openxmlformats.org/officeDocument/2006/relationships/slideLayout" Target="../slideLayouts/slideLayout20.xml"/><Relationship Id="rId4" Type="http://schemas.openxmlformats.org/officeDocument/2006/relationships/image" Target="../media/image11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0.xml"/><Relationship Id="rId1" Type="http://schemas.openxmlformats.org/officeDocument/2006/relationships/slideLayout" Target="../slideLayouts/slideLayout23.xml"/><Relationship Id="rId4" Type="http://schemas.openxmlformats.org/officeDocument/2006/relationships/image" Target="../media/image112.png"/></Relationships>
</file>

<file path=ppt/slides/_rels/slide6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1.xml"/><Relationship Id="rId1" Type="http://schemas.openxmlformats.org/officeDocument/2006/relationships/slideLayout" Target="../slideLayouts/slideLayout24.xml"/><Relationship Id="rId4" Type="http://schemas.openxmlformats.org/officeDocument/2006/relationships/image" Target="../media/image114.png"/></Relationships>
</file>

<file path=ppt/slides/_rels/slide6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2.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3.xml"/><Relationship Id="rId1" Type="http://schemas.openxmlformats.org/officeDocument/2006/relationships/slideLayout" Target="../slideLayouts/slideLayout26.xml"/><Relationship Id="rId5" Type="http://schemas.openxmlformats.org/officeDocument/2006/relationships/image" Target="../media/image118.png"/><Relationship Id="rId4" Type="http://schemas.openxmlformats.org/officeDocument/2006/relationships/image" Target="../media/image117.jpg"/></Relationships>
</file>

<file path=ppt/slides/_rels/slide64.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64.xml"/><Relationship Id="rId1" Type="http://schemas.openxmlformats.org/officeDocument/2006/relationships/slideLayout" Target="../slideLayouts/slideLayout27.xml"/><Relationship Id="rId4" Type="http://schemas.openxmlformats.org/officeDocument/2006/relationships/image" Target="../media/image120.png"/></Relationships>
</file>

<file path=ppt/slides/_rels/slide6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5.xml"/><Relationship Id="rId1" Type="http://schemas.openxmlformats.org/officeDocument/2006/relationships/slideLayout" Target="../slideLayouts/slideLayout28.xml"/><Relationship Id="rId4" Type="http://schemas.openxmlformats.org/officeDocument/2006/relationships/image" Target="../media/image122.png"/></Relationships>
</file>

<file path=ppt/slides/_rels/slide6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6.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7.xml"/><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8.xml"/><Relationship Id="rId1" Type="http://schemas.openxmlformats.org/officeDocument/2006/relationships/slideLayout" Target="../slideLayouts/slideLayout31.xml"/><Relationship Id="rId4" Type="http://schemas.openxmlformats.org/officeDocument/2006/relationships/image" Target="../media/image126.png"/></Relationships>
</file>

<file path=ppt/slides/_rels/slide6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8" Type="http://schemas.openxmlformats.org/officeDocument/2006/relationships/hyperlink" Target="https://journals.plos.org/plosbiology/article?id=10.1371/journal.pbio.3000583" TargetMode="External"/><Relationship Id="rId13" Type="http://schemas.openxmlformats.org/officeDocument/2006/relationships/hyperlink" Target="mailto:knoweng-support@illinois.edu" TargetMode="External"/><Relationship Id="rId3" Type="http://schemas.openxmlformats.org/officeDocument/2006/relationships/hyperlink" Target="https://knoweng.org/quick-start/" TargetMode="External"/><Relationship Id="rId7" Type="http://schemas.openxmlformats.org/officeDocument/2006/relationships/hyperlink" Target="https://github.com/KnowEnG/KN_Fetcher/blob/master/Contents.md" TargetMode="External"/><Relationship Id="rId12" Type="http://schemas.openxmlformats.org/officeDocument/2006/relationships/hyperlink" Target="https://cgc.sbgenomics.com/public/apps#q?search=knoweng"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hyperlink" Target="https://knoweng.org/kn-data-references/" TargetMode="External"/><Relationship Id="rId11" Type="http://schemas.openxmlformats.org/officeDocument/2006/relationships/hyperlink" Target="https://knoweng.github.io/" TargetMode="External"/><Relationship Id="rId5" Type="http://schemas.openxmlformats.org/officeDocument/2006/relationships/hyperlink" Target="https://github.com/KnowEnG/quickstart-demos/blob/master/pipeline_readmes/README-DataPrep.md" TargetMode="External"/><Relationship Id="rId10" Type="http://schemas.openxmlformats.org/officeDocument/2006/relationships/hyperlink" Target="https://hub.docker.com/u/knowengdev/" TargetMode="External"/><Relationship Id="rId4" Type="http://schemas.openxmlformats.org/officeDocument/2006/relationships/hyperlink" Target="https://www.youtube.com/channel/UCjyIIolCaZIGtZC20XLBOyg" TargetMode="External"/><Relationship Id="rId9" Type="http://schemas.openxmlformats.org/officeDocument/2006/relationships/hyperlink" Target="https://github.com/KnowEnG/quickstart-demos/tree/master/publication_data/blatti_et_al_2019"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knoweng.org/analyze/" TargetMode="External"/><Relationship Id="rId2" Type="http://schemas.openxmlformats.org/officeDocument/2006/relationships/notesSlide" Target="../notesSlides/notesSlide73.xml"/><Relationship Id="rId1" Type="http://schemas.openxmlformats.org/officeDocument/2006/relationships/slideLayout" Target="../slideLayouts/slideLayout32.xml"/><Relationship Id="rId4" Type="http://schemas.openxmlformats.org/officeDocument/2006/relationships/image" Target="../media/image129.png"/></Relationships>
</file>

<file path=ppt/slides/_rels/slide7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131.png"/></Relationships>
</file>

<file path=ppt/slides/_rels/slide7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7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7.xml"/><Relationship Id="rId1" Type="http://schemas.openxmlformats.org/officeDocument/2006/relationships/slideLayout" Target="../slideLayouts/slideLayout33.xml"/></Relationships>
</file>

<file path=ppt/slides/_rels/slide78.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notesSlide" Target="../notesSlides/notesSlide78.xml"/><Relationship Id="rId1" Type="http://schemas.openxmlformats.org/officeDocument/2006/relationships/slideLayout" Target="../slideLayouts/slideLayout34.xml"/><Relationship Id="rId5" Type="http://schemas.openxmlformats.org/officeDocument/2006/relationships/image" Target="../media/image139.png"/><Relationship Id="rId4" Type="http://schemas.openxmlformats.org/officeDocument/2006/relationships/image" Target="../media/image138.jp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0.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73"/>
          <p:cNvSpPr txBox="1">
            <a:spLocks noGrp="1"/>
          </p:cNvSpPr>
          <p:nvPr>
            <p:ph type="subTitle" idx="1"/>
          </p:nvPr>
        </p:nvSpPr>
        <p:spPr>
          <a:xfrm>
            <a:off x="228600" y="1905000"/>
            <a:ext cx="9525000" cy="5257800"/>
          </a:xfrm>
          <a:prstGeom prst="rect">
            <a:avLst/>
          </a:prstGeom>
          <a:noFill/>
          <a:ln>
            <a:noFill/>
          </a:ln>
        </p:spPr>
        <p:txBody>
          <a:bodyPr spcFirstLastPara="1" wrap="square" lIns="89325" tIns="44650" rIns="89325" bIns="44650" anchor="t" anchorCtr="0">
            <a:noAutofit/>
          </a:bodyPr>
          <a:lstStyle/>
          <a:p>
            <a:pPr marL="0" lvl="0" indent="0" algn="ctr" rtl="0">
              <a:lnSpc>
                <a:spcPct val="100000"/>
              </a:lnSpc>
              <a:spcBef>
                <a:spcPts val="0"/>
              </a:spcBef>
              <a:spcAft>
                <a:spcPts val="0"/>
              </a:spcAft>
              <a:buSzPts val="4000"/>
              <a:buFont typeface="Arial"/>
              <a:buNone/>
            </a:pPr>
            <a:r>
              <a:rPr lang="en-US" sz="4000" b="1" dirty="0">
                <a:solidFill>
                  <a:schemeClr val="accent4"/>
                </a:solidFill>
              </a:rPr>
              <a:t>Knowledge-guided Algorithms in Systems Biology</a:t>
            </a:r>
            <a:endParaRPr sz="4000" dirty="0">
              <a:solidFill>
                <a:schemeClr val="accent4"/>
              </a:solidFill>
            </a:endParaRPr>
          </a:p>
          <a:p>
            <a:pPr marL="0" lvl="0" indent="0" algn="ctr" rtl="0">
              <a:lnSpc>
                <a:spcPct val="100000"/>
              </a:lnSpc>
              <a:spcBef>
                <a:spcPts val="0"/>
              </a:spcBef>
              <a:spcAft>
                <a:spcPts val="0"/>
              </a:spcAft>
              <a:buSzPts val="2000"/>
              <a:buFont typeface="Arial"/>
              <a:buNone/>
            </a:pPr>
            <a:endParaRPr sz="2400" dirty="0"/>
          </a:p>
          <a:p>
            <a:pPr marL="0" lvl="0" indent="0" algn="ctr" rtl="0">
              <a:lnSpc>
                <a:spcPct val="100000"/>
              </a:lnSpc>
              <a:spcBef>
                <a:spcPts val="0"/>
              </a:spcBef>
              <a:spcAft>
                <a:spcPts val="0"/>
              </a:spcAft>
              <a:buSzPts val="2000"/>
              <a:buFont typeface="Arial"/>
              <a:buNone/>
            </a:pPr>
            <a:endParaRPr sz="2400" dirty="0"/>
          </a:p>
          <a:p>
            <a:pPr marL="0" lvl="0" indent="0" algn="ctr" rtl="0">
              <a:lnSpc>
                <a:spcPct val="100000"/>
              </a:lnSpc>
              <a:spcBef>
                <a:spcPts val="0"/>
              </a:spcBef>
              <a:spcAft>
                <a:spcPts val="0"/>
              </a:spcAft>
              <a:buSzPts val="2400"/>
              <a:buFont typeface="Arial"/>
              <a:buNone/>
            </a:pPr>
            <a:r>
              <a:rPr lang="en-US" sz="2400" b="1" dirty="0"/>
              <a:t>Charles Blatti</a:t>
            </a:r>
            <a:endParaRPr dirty="0"/>
          </a:p>
          <a:p>
            <a:pPr marL="0" lvl="0" indent="0" algn="ctr" rtl="0">
              <a:lnSpc>
                <a:spcPct val="100000"/>
              </a:lnSpc>
              <a:spcBef>
                <a:spcPts val="0"/>
              </a:spcBef>
              <a:spcAft>
                <a:spcPts val="0"/>
              </a:spcAft>
              <a:buSzPts val="2400"/>
              <a:buFont typeface="Arial"/>
              <a:buNone/>
            </a:pPr>
            <a:r>
              <a:rPr lang="en-US" sz="1600" i="1" dirty="0"/>
              <a:t>Research Scientist </a:t>
            </a:r>
            <a:endParaRPr dirty="0"/>
          </a:p>
          <a:p>
            <a:pPr marL="0" lvl="0" indent="0" algn="ctr" rtl="0">
              <a:lnSpc>
                <a:spcPct val="100000"/>
              </a:lnSpc>
              <a:spcBef>
                <a:spcPts val="0"/>
              </a:spcBef>
              <a:spcAft>
                <a:spcPts val="0"/>
              </a:spcAft>
              <a:buSzPts val="2400"/>
              <a:buFont typeface="Arial"/>
              <a:buNone/>
            </a:pPr>
            <a:r>
              <a:rPr lang="en-US" sz="1600" dirty="0"/>
              <a:t>National Center for Supercomputing Applications</a:t>
            </a:r>
            <a:endParaRPr dirty="0"/>
          </a:p>
          <a:p>
            <a:pPr marL="0" lvl="0" indent="0" algn="ctr" rtl="0">
              <a:lnSpc>
                <a:spcPct val="100000"/>
              </a:lnSpc>
              <a:spcBef>
                <a:spcPts val="0"/>
              </a:spcBef>
              <a:spcAft>
                <a:spcPts val="0"/>
              </a:spcAft>
              <a:buSzPts val="2400"/>
              <a:buFont typeface="Arial"/>
              <a:buNone/>
            </a:pPr>
            <a:r>
              <a:rPr lang="en-US" sz="1600" dirty="0"/>
              <a:t>University of Illinois Urbana-Champaign</a:t>
            </a:r>
            <a:endParaRPr sz="1600" dirty="0"/>
          </a:p>
          <a:p>
            <a:pPr marL="0" lvl="0" indent="0" algn="ctr" rtl="0">
              <a:lnSpc>
                <a:spcPct val="100000"/>
              </a:lnSpc>
              <a:spcBef>
                <a:spcPts val="0"/>
              </a:spcBef>
              <a:spcAft>
                <a:spcPts val="0"/>
              </a:spcAft>
              <a:buSzPts val="1800"/>
              <a:buFont typeface="Arial"/>
              <a:buNone/>
            </a:pPr>
            <a:endParaRPr sz="2400" dirty="0"/>
          </a:p>
          <a:p>
            <a:pPr marL="0" lvl="0" indent="0" algn="ctr" rtl="0">
              <a:lnSpc>
                <a:spcPct val="100000"/>
              </a:lnSpc>
              <a:spcBef>
                <a:spcPts val="0"/>
              </a:spcBef>
              <a:spcAft>
                <a:spcPts val="0"/>
              </a:spcAft>
              <a:buSzPts val="1800"/>
              <a:buFont typeface="Arial"/>
              <a:buNone/>
            </a:pPr>
            <a:endParaRPr sz="2400" dirty="0"/>
          </a:p>
          <a:p>
            <a:pPr marL="0" lvl="0" indent="0" algn="ctr" rtl="0">
              <a:lnSpc>
                <a:spcPct val="100000"/>
              </a:lnSpc>
              <a:spcBef>
                <a:spcPts val="0"/>
              </a:spcBef>
              <a:spcAft>
                <a:spcPts val="0"/>
              </a:spcAft>
              <a:buSzPts val="1800"/>
              <a:buFont typeface="Arial"/>
              <a:buNone/>
            </a:pPr>
            <a:r>
              <a:rPr lang="en-US" sz="2400" dirty="0" smtClean="0"/>
              <a:t>Computational Genomics Course</a:t>
            </a:r>
            <a:endParaRPr sz="2400" dirty="0"/>
          </a:p>
          <a:p>
            <a:pPr marL="0" lvl="0" indent="0" algn="ctr" rtl="0">
              <a:lnSpc>
                <a:spcPct val="100000"/>
              </a:lnSpc>
              <a:spcBef>
                <a:spcPts val="0"/>
              </a:spcBef>
              <a:spcAft>
                <a:spcPts val="0"/>
              </a:spcAft>
              <a:buSzPts val="1400"/>
              <a:buFont typeface="Arial"/>
              <a:buNone/>
            </a:pPr>
            <a:endParaRPr sz="2400" dirty="0"/>
          </a:p>
          <a:p>
            <a:pPr marL="0" lvl="0" indent="0" algn="ctr" rtl="0">
              <a:lnSpc>
                <a:spcPct val="100000"/>
              </a:lnSpc>
              <a:spcBef>
                <a:spcPts val="0"/>
              </a:spcBef>
              <a:spcAft>
                <a:spcPts val="0"/>
              </a:spcAft>
              <a:buSzPts val="1400"/>
              <a:buFont typeface="Arial"/>
              <a:buNone/>
            </a:pPr>
            <a:endParaRPr sz="2400" dirty="0"/>
          </a:p>
          <a:p>
            <a:pPr marL="0" lvl="0" indent="0" algn="ctr" rtl="0">
              <a:lnSpc>
                <a:spcPct val="100000"/>
              </a:lnSpc>
              <a:spcBef>
                <a:spcPts val="0"/>
              </a:spcBef>
              <a:spcAft>
                <a:spcPts val="0"/>
              </a:spcAft>
              <a:buSzPts val="2400"/>
              <a:buNone/>
            </a:pPr>
            <a:r>
              <a:rPr lang="en-US" sz="1600" dirty="0"/>
              <a:t>Some Slides By </a:t>
            </a:r>
            <a:r>
              <a:rPr lang="en-US" sz="1600" b="1" dirty="0"/>
              <a:t>Amin </a:t>
            </a:r>
            <a:r>
              <a:rPr lang="en-US" sz="1600" b="1" dirty="0" err="1"/>
              <a:t>Emad</a:t>
            </a:r>
            <a:endParaRPr dirty="0"/>
          </a:p>
          <a:p>
            <a:pPr marL="0" lvl="0" indent="0" algn="ctr" rtl="0">
              <a:lnSpc>
                <a:spcPct val="100000"/>
              </a:lnSpc>
              <a:spcBef>
                <a:spcPts val="0"/>
              </a:spcBef>
              <a:spcAft>
                <a:spcPts val="0"/>
              </a:spcAft>
              <a:buSzPts val="1800"/>
              <a:buNone/>
            </a:pPr>
            <a:r>
              <a:rPr lang="en-US" sz="1600" i="1" dirty="0"/>
              <a:t>Assistant Professor at McGill University</a:t>
            </a:r>
            <a:endParaRPr dirty="0"/>
          </a:p>
          <a:p>
            <a:pPr marL="0" lvl="0" indent="0" algn="ctr" rtl="0">
              <a:lnSpc>
                <a:spcPct val="100000"/>
              </a:lnSpc>
              <a:spcBef>
                <a:spcPts val="0"/>
              </a:spcBef>
              <a:spcAft>
                <a:spcPts val="0"/>
              </a:spcAft>
              <a:buSzPts val="1800"/>
              <a:buNone/>
            </a:pPr>
            <a:r>
              <a:rPr lang="en-US" sz="1600" u="sng" dirty="0">
                <a:solidFill>
                  <a:schemeClr val="hlink"/>
                </a:solidFill>
                <a:hlinkClick r:id="rId3"/>
              </a:rPr>
              <a:t>http://www.ece.mcgill.ca/~aemad2/</a:t>
            </a:r>
            <a:endParaRPr sz="1600" dirty="0"/>
          </a:p>
        </p:txBody>
      </p:sp>
      <p:sp>
        <p:nvSpPr>
          <p:cNvPr id="260" name="Google Shape;260;p73"/>
          <p:cNvSpPr txBox="1"/>
          <p:nvPr/>
        </p:nvSpPr>
        <p:spPr>
          <a:xfrm>
            <a:off x="1693236" y="564449"/>
            <a:ext cx="9144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2"/>
              </a:solidFill>
              <a:latin typeface="Arial"/>
              <a:ea typeface="Arial"/>
              <a:cs typeface="Arial"/>
              <a:sym typeface="Arial"/>
            </a:endParaRPr>
          </a:p>
        </p:txBody>
      </p:sp>
      <p:pic>
        <p:nvPicPr>
          <p:cNvPr id="261" name="Google Shape;261;p73" descr="http://www.ece.mcgill.ca/~aemad2/Figs/amin_emad%20copy.JPG"/>
          <p:cNvPicPr preferRelativeResize="0"/>
          <p:nvPr/>
        </p:nvPicPr>
        <p:blipFill rotWithShape="1">
          <a:blip r:embed="rId4">
            <a:alphaModFix/>
          </a:blip>
          <a:srcRect/>
          <a:stretch/>
        </p:blipFill>
        <p:spPr>
          <a:xfrm>
            <a:off x="7367702" y="6606824"/>
            <a:ext cx="1111950" cy="1111951"/>
          </a:xfrm>
          <a:prstGeom prst="rect">
            <a:avLst/>
          </a:prstGeom>
          <a:noFill/>
          <a:ln>
            <a:noFill/>
          </a:ln>
        </p:spPr>
      </p:pic>
      <p:pic>
        <p:nvPicPr>
          <p:cNvPr id="262" name="Google Shape;262;p73" descr="Charles Blatti"/>
          <p:cNvPicPr preferRelativeResize="0"/>
          <p:nvPr/>
        </p:nvPicPr>
        <p:blipFill rotWithShape="1">
          <a:blip r:embed="rId5">
            <a:alphaModFix/>
          </a:blip>
          <a:srcRect l="11187" t="3213" r="9746" b="18844"/>
          <a:stretch/>
        </p:blipFill>
        <p:spPr>
          <a:xfrm>
            <a:off x="7632833" y="3763477"/>
            <a:ext cx="1222409" cy="1378764"/>
          </a:xfrm>
          <a:prstGeom prst="rect">
            <a:avLst/>
          </a:prstGeom>
          <a:noFill/>
          <a:ln>
            <a:noFill/>
          </a:ln>
        </p:spPr>
      </p:pic>
      <p:pic>
        <p:nvPicPr>
          <p:cNvPr id="263" name="Google Shape;263;p73" descr="University of Illinois to use single logo - The Champaign Room"/>
          <p:cNvPicPr preferRelativeResize="0"/>
          <p:nvPr/>
        </p:nvPicPr>
        <p:blipFill rotWithShape="1">
          <a:blip r:embed="rId6">
            <a:alphaModFix/>
          </a:blip>
          <a:srcRect l="11649" r="12251"/>
          <a:stretch/>
        </p:blipFill>
        <p:spPr>
          <a:xfrm>
            <a:off x="8450981" y="349570"/>
            <a:ext cx="625642" cy="82213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77"/>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Autofit/>
          </a:bodyPr>
          <a:lstStyle/>
          <a:p>
            <a:pPr marL="0" lvl="0" indent="0" algn="l" rtl="0">
              <a:lnSpc>
                <a:spcPct val="100000"/>
              </a:lnSpc>
              <a:spcBef>
                <a:spcPts val="0"/>
              </a:spcBef>
              <a:spcAft>
                <a:spcPts val="0"/>
              </a:spcAft>
              <a:buSzPts val="1400"/>
              <a:buNone/>
            </a:pPr>
            <a:r>
              <a:rPr lang="en-US" sz="3200"/>
              <a:t>Experimental Networks</a:t>
            </a:r>
            <a:endParaRPr sz="3200"/>
          </a:p>
        </p:txBody>
      </p:sp>
      <p:sp>
        <p:nvSpPr>
          <p:cNvPr id="377" name="Google Shape;377;p77"/>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10</a:t>
            </a:fld>
            <a:endParaRPr/>
          </a:p>
        </p:txBody>
      </p:sp>
      <p:sp>
        <p:nvSpPr>
          <p:cNvPr id="378" name="Google Shape;378;p77"/>
          <p:cNvSpPr txBox="1"/>
          <p:nvPr/>
        </p:nvSpPr>
        <p:spPr>
          <a:xfrm>
            <a:off x="12853202" y="4060604"/>
            <a:ext cx="9144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900" b="0" i="0" u="none" strike="noStrike" cap="none">
              <a:solidFill>
                <a:schemeClr val="lt2"/>
              </a:solidFill>
              <a:latin typeface="Arial"/>
              <a:ea typeface="Arial"/>
              <a:cs typeface="Arial"/>
              <a:sym typeface="Arial"/>
            </a:endParaRPr>
          </a:p>
        </p:txBody>
      </p:sp>
      <p:sp>
        <p:nvSpPr>
          <p:cNvPr id="379" name="Google Shape;379;p77"/>
          <p:cNvSpPr txBox="1"/>
          <p:nvPr/>
        </p:nvSpPr>
        <p:spPr>
          <a:xfrm>
            <a:off x="228600" y="990600"/>
            <a:ext cx="5715000" cy="3581400"/>
          </a:xfrm>
          <a:prstGeom prst="rect">
            <a:avLst/>
          </a:prstGeom>
          <a:noFill/>
          <a:ln>
            <a:noFill/>
          </a:ln>
        </p:spPr>
        <p:txBody>
          <a:bodyPr spcFirstLastPara="1" wrap="square" lIns="89325" tIns="44650" rIns="89325" bIns="44650" anchor="t" anchorCtr="0">
            <a:noAutofit/>
          </a:bodyPr>
          <a:lstStyle/>
          <a:p>
            <a:pPr marL="0" marR="0" lvl="0" indent="0" algn="l" rtl="0">
              <a:lnSpc>
                <a:spcPct val="100000"/>
              </a:lnSpc>
              <a:spcBef>
                <a:spcPts val="0"/>
              </a:spcBef>
              <a:spcAft>
                <a:spcPts val="0"/>
              </a:spcAft>
              <a:buClr>
                <a:srgbClr val="05284E"/>
              </a:buClr>
              <a:buSzPts val="2400"/>
              <a:buFont typeface="Arial"/>
              <a:buNone/>
            </a:pPr>
            <a:r>
              <a:rPr lang="en-US" sz="2400" b="0" i="0" u="none" strike="noStrike" cap="none">
                <a:solidFill>
                  <a:srgbClr val="0000FF"/>
                </a:solidFill>
                <a:latin typeface="Arial"/>
                <a:ea typeface="Arial"/>
                <a:cs typeface="Arial"/>
                <a:sym typeface="Arial"/>
              </a:rPr>
              <a:t>Gene co-expression networks</a:t>
            </a:r>
            <a:endParaRPr/>
          </a:p>
          <a:p>
            <a:pPr marL="725664" marR="0" lvl="1" indent="-278553" algn="l" rtl="0">
              <a:lnSpc>
                <a:spcPct val="100000"/>
              </a:lnSpc>
              <a:spcBef>
                <a:spcPts val="1000"/>
              </a:spcBef>
              <a:spcAft>
                <a:spcPts val="0"/>
              </a:spcAft>
              <a:buClr>
                <a:srgbClr val="05284E"/>
              </a:buClr>
              <a:buSzPts val="2200"/>
              <a:buFont typeface="Arial"/>
              <a:buChar char="•"/>
            </a:pPr>
            <a:r>
              <a:rPr lang="en-US" sz="2200" b="0" i="0" u="none" strike="noStrike" cap="none">
                <a:solidFill>
                  <a:srgbClr val="01080F"/>
                </a:solidFill>
                <a:latin typeface="Arial"/>
                <a:ea typeface="Arial"/>
                <a:cs typeface="Arial"/>
                <a:sym typeface="Arial"/>
              </a:rPr>
              <a:t>Nodes represent genes</a:t>
            </a:r>
            <a:endParaRPr/>
          </a:p>
          <a:p>
            <a:pPr marL="725664" marR="0" lvl="1" indent="-278553" algn="l" rtl="0">
              <a:lnSpc>
                <a:spcPct val="100000"/>
              </a:lnSpc>
              <a:spcBef>
                <a:spcPts val="1000"/>
              </a:spcBef>
              <a:spcAft>
                <a:spcPts val="0"/>
              </a:spcAft>
              <a:buClr>
                <a:srgbClr val="05284E"/>
              </a:buClr>
              <a:buSzPts val="2200"/>
              <a:buFont typeface="Arial"/>
              <a:buChar char="•"/>
            </a:pPr>
            <a:r>
              <a:rPr lang="en-US" sz="2200" b="0" i="0" u="none" strike="noStrike" cap="none">
                <a:solidFill>
                  <a:srgbClr val="01080F"/>
                </a:solidFill>
                <a:latin typeface="Arial"/>
                <a:ea typeface="Arial"/>
                <a:cs typeface="Arial"/>
                <a:sym typeface="Arial"/>
              </a:rPr>
              <a:t>An edge exists between two genes that are highly co-expressed across different samples</a:t>
            </a:r>
            <a:endParaRPr/>
          </a:p>
          <a:p>
            <a:pPr marL="725664" marR="0" lvl="1" indent="-126153" algn="l" rtl="0">
              <a:lnSpc>
                <a:spcPct val="100000"/>
              </a:lnSpc>
              <a:spcBef>
                <a:spcPts val="1000"/>
              </a:spcBef>
              <a:spcAft>
                <a:spcPts val="0"/>
              </a:spcAft>
              <a:buClr>
                <a:srgbClr val="05284E"/>
              </a:buClr>
              <a:buSzPts val="2400"/>
              <a:buFont typeface="Arial"/>
              <a:buNone/>
            </a:pPr>
            <a:endParaRPr sz="2400" b="0" i="0" u="none" strike="noStrike" cap="none">
              <a:solidFill>
                <a:srgbClr val="161616"/>
              </a:solidFill>
              <a:latin typeface="Arial"/>
              <a:ea typeface="Arial"/>
              <a:cs typeface="Arial"/>
              <a:sym typeface="Arial"/>
            </a:endParaRPr>
          </a:p>
          <a:p>
            <a:pPr marL="335692" marR="0" lvl="0" indent="-183292" algn="l" rtl="0">
              <a:lnSpc>
                <a:spcPct val="100000"/>
              </a:lnSpc>
              <a:spcBef>
                <a:spcPts val="1000"/>
              </a:spcBef>
              <a:spcAft>
                <a:spcPts val="0"/>
              </a:spcAft>
              <a:buClr>
                <a:srgbClr val="05284E"/>
              </a:buClr>
              <a:buSzPts val="2400"/>
              <a:buFont typeface="Arial"/>
              <a:buNone/>
            </a:pPr>
            <a:endParaRPr sz="2400" b="0" i="0" u="none" strike="noStrike" cap="none">
              <a:solidFill>
                <a:srgbClr val="161616"/>
              </a:solidFill>
              <a:latin typeface="Arial"/>
              <a:ea typeface="Arial"/>
              <a:cs typeface="Arial"/>
              <a:sym typeface="Arial"/>
            </a:endParaRPr>
          </a:p>
          <a:p>
            <a:pPr marL="335692" marR="0" lvl="0" indent="-183292" algn="l" rtl="0">
              <a:lnSpc>
                <a:spcPct val="100000"/>
              </a:lnSpc>
              <a:spcBef>
                <a:spcPts val="1000"/>
              </a:spcBef>
              <a:spcAft>
                <a:spcPts val="0"/>
              </a:spcAft>
              <a:buClr>
                <a:srgbClr val="05284E"/>
              </a:buClr>
              <a:buSzPts val="2400"/>
              <a:buFont typeface="Arial"/>
              <a:buNone/>
            </a:pPr>
            <a:endParaRPr sz="2400" b="0" i="0" u="none" strike="noStrike" cap="none">
              <a:solidFill>
                <a:srgbClr val="161616"/>
              </a:solidFill>
              <a:latin typeface="Arial"/>
              <a:ea typeface="Arial"/>
              <a:cs typeface="Arial"/>
              <a:sym typeface="Arial"/>
            </a:endParaRPr>
          </a:p>
          <a:p>
            <a:pPr marL="335692" marR="0" lvl="0" indent="-183292" algn="l" rtl="0">
              <a:lnSpc>
                <a:spcPct val="100000"/>
              </a:lnSpc>
              <a:spcBef>
                <a:spcPts val="1000"/>
              </a:spcBef>
              <a:spcAft>
                <a:spcPts val="0"/>
              </a:spcAft>
              <a:buClr>
                <a:srgbClr val="05284E"/>
              </a:buClr>
              <a:buSzPts val="2400"/>
              <a:buFont typeface="Arial"/>
              <a:buNone/>
            </a:pPr>
            <a:endParaRPr sz="2400" b="0" i="0" u="none" strike="noStrike" cap="none">
              <a:solidFill>
                <a:srgbClr val="161616"/>
              </a:solidFill>
              <a:latin typeface="Arial"/>
              <a:ea typeface="Arial"/>
              <a:cs typeface="Arial"/>
              <a:sym typeface="Arial"/>
            </a:endParaRPr>
          </a:p>
          <a:p>
            <a:pPr marL="335692" marR="0" lvl="0" indent="-183292" algn="l" rtl="0">
              <a:lnSpc>
                <a:spcPct val="100000"/>
              </a:lnSpc>
              <a:spcBef>
                <a:spcPts val="1000"/>
              </a:spcBef>
              <a:spcAft>
                <a:spcPts val="0"/>
              </a:spcAft>
              <a:buClr>
                <a:srgbClr val="05284E"/>
              </a:buClr>
              <a:buSzPts val="2400"/>
              <a:buFont typeface="Arial"/>
              <a:buNone/>
            </a:pPr>
            <a:endParaRPr sz="2400" b="0" i="0" u="none" strike="noStrike" cap="none">
              <a:solidFill>
                <a:srgbClr val="161616"/>
              </a:solidFill>
              <a:latin typeface="Arial"/>
              <a:ea typeface="Arial"/>
              <a:cs typeface="Arial"/>
              <a:sym typeface="Arial"/>
            </a:endParaRPr>
          </a:p>
          <a:p>
            <a:pPr marL="335692" marR="0" lvl="0" indent="-183292" algn="l" rtl="0">
              <a:lnSpc>
                <a:spcPct val="100000"/>
              </a:lnSpc>
              <a:spcBef>
                <a:spcPts val="1000"/>
              </a:spcBef>
              <a:spcAft>
                <a:spcPts val="0"/>
              </a:spcAft>
              <a:buClr>
                <a:srgbClr val="05284E"/>
              </a:buClr>
              <a:buSzPts val="2400"/>
              <a:buFont typeface="Arial"/>
              <a:buNone/>
            </a:pPr>
            <a:endParaRPr sz="2400" b="0" i="0" u="none" strike="noStrike" cap="none">
              <a:solidFill>
                <a:srgbClr val="161616"/>
              </a:solidFill>
              <a:latin typeface="Arial"/>
              <a:ea typeface="Arial"/>
              <a:cs typeface="Arial"/>
              <a:sym typeface="Arial"/>
            </a:endParaRPr>
          </a:p>
          <a:p>
            <a:pPr marL="335692" marR="0" lvl="0" indent="-183292" algn="l" rtl="0">
              <a:lnSpc>
                <a:spcPct val="100000"/>
              </a:lnSpc>
              <a:spcBef>
                <a:spcPts val="1000"/>
              </a:spcBef>
              <a:spcAft>
                <a:spcPts val="0"/>
              </a:spcAft>
              <a:buClr>
                <a:srgbClr val="05284E"/>
              </a:buClr>
              <a:buSzPts val="2400"/>
              <a:buFont typeface="Arial"/>
              <a:buNone/>
            </a:pPr>
            <a:endParaRPr sz="2400" b="0" i="0" u="none" strike="noStrike" cap="none">
              <a:solidFill>
                <a:srgbClr val="161616"/>
              </a:solidFill>
              <a:latin typeface="Arial"/>
              <a:ea typeface="Arial"/>
              <a:cs typeface="Arial"/>
              <a:sym typeface="Arial"/>
            </a:endParaRPr>
          </a:p>
        </p:txBody>
      </p:sp>
      <p:pic>
        <p:nvPicPr>
          <p:cNvPr id="380" name="Google Shape;380;p77" descr="Correlation.png"/>
          <p:cNvPicPr preferRelativeResize="0"/>
          <p:nvPr/>
        </p:nvPicPr>
        <p:blipFill rotWithShape="1">
          <a:blip r:embed="rId3">
            <a:alphaModFix/>
          </a:blip>
          <a:srcRect/>
          <a:stretch/>
        </p:blipFill>
        <p:spPr>
          <a:xfrm>
            <a:off x="321263" y="4479761"/>
            <a:ext cx="9584737" cy="3124200"/>
          </a:xfrm>
          <a:prstGeom prst="rect">
            <a:avLst/>
          </a:prstGeom>
          <a:noFill/>
          <a:ln>
            <a:noFill/>
          </a:ln>
        </p:spPr>
      </p:pic>
      <p:pic>
        <p:nvPicPr>
          <p:cNvPr id="381" name="Google Shape;381;p77" descr="Gene_co-expression_network_with_7221_genes_for_18_gastric_cancer_patients.png"/>
          <p:cNvPicPr preferRelativeResize="0"/>
          <p:nvPr/>
        </p:nvPicPr>
        <p:blipFill rotWithShape="1">
          <a:blip r:embed="rId4">
            <a:alphaModFix/>
          </a:blip>
          <a:srcRect l="16852" r="20924"/>
          <a:stretch/>
        </p:blipFill>
        <p:spPr>
          <a:xfrm>
            <a:off x="6400800" y="1371600"/>
            <a:ext cx="2844801" cy="2590800"/>
          </a:xfrm>
          <a:prstGeom prst="rect">
            <a:avLst/>
          </a:prstGeom>
          <a:noFill/>
          <a:ln>
            <a:noFill/>
          </a:ln>
        </p:spPr>
      </p:pic>
      <p:sp>
        <p:nvSpPr>
          <p:cNvPr id="382" name="Google Shape;382;p77"/>
          <p:cNvSpPr txBox="1"/>
          <p:nvPr/>
        </p:nvSpPr>
        <p:spPr>
          <a:xfrm>
            <a:off x="1752600" y="7070561"/>
            <a:ext cx="609600" cy="228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solidFill>
                  <a:schemeClr val="lt2"/>
                </a:solidFill>
                <a:latin typeface="Arial"/>
                <a:ea typeface="Arial"/>
                <a:cs typeface="Arial"/>
                <a:sym typeface="Arial"/>
              </a:rPr>
              <a:t>gene 1</a:t>
            </a:r>
            <a:endParaRPr/>
          </a:p>
        </p:txBody>
      </p:sp>
      <p:sp>
        <p:nvSpPr>
          <p:cNvPr id="383" name="Google Shape;383;p77"/>
          <p:cNvSpPr txBox="1"/>
          <p:nvPr/>
        </p:nvSpPr>
        <p:spPr>
          <a:xfrm>
            <a:off x="4953000" y="7070561"/>
            <a:ext cx="609600" cy="228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solidFill>
                  <a:schemeClr val="lt2"/>
                </a:solidFill>
                <a:latin typeface="Arial"/>
                <a:ea typeface="Arial"/>
                <a:cs typeface="Arial"/>
                <a:sym typeface="Arial"/>
              </a:rPr>
              <a:t>gene 1</a:t>
            </a:r>
            <a:endParaRPr/>
          </a:p>
        </p:txBody>
      </p:sp>
      <p:sp>
        <p:nvSpPr>
          <p:cNvPr id="384" name="Google Shape;384;p77"/>
          <p:cNvSpPr txBox="1"/>
          <p:nvPr/>
        </p:nvSpPr>
        <p:spPr>
          <a:xfrm>
            <a:off x="8153400" y="7070561"/>
            <a:ext cx="609600" cy="228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solidFill>
                  <a:schemeClr val="lt2"/>
                </a:solidFill>
                <a:latin typeface="Arial"/>
                <a:ea typeface="Arial"/>
                <a:cs typeface="Arial"/>
                <a:sym typeface="Arial"/>
              </a:rPr>
              <a:t>gene 1</a:t>
            </a:r>
            <a:endParaRPr/>
          </a:p>
        </p:txBody>
      </p:sp>
      <p:sp>
        <p:nvSpPr>
          <p:cNvPr id="385" name="Google Shape;385;p77"/>
          <p:cNvSpPr txBox="1"/>
          <p:nvPr/>
        </p:nvSpPr>
        <p:spPr>
          <a:xfrm rot="-5400000">
            <a:off x="114300" y="5508461"/>
            <a:ext cx="609600" cy="228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solidFill>
                  <a:schemeClr val="lt2"/>
                </a:solidFill>
                <a:latin typeface="Arial"/>
                <a:ea typeface="Arial"/>
                <a:cs typeface="Arial"/>
                <a:sym typeface="Arial"/>
              </a:rPr>
              <a:t>gene 2</a:t>
            </a:r>
            <a:endParaRPr/>
          </a:p>
        </p:txBody>
      </p:sp>
      <p:sp>
        <p:nvSpPr>
          <p:cNvPr id="386" name="Google Shape;386;p77"/>
          <p:cNvSpPr txBox="1"/>
          <p:nvPr/>
        </p:nvSpPr>
        <p:spPr>
          <a:xfrm rot="-5400000">
            <a:off x="3390900" y="5508461"/>
            <a:ext cx="609600" cy="228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solidFill>
                  <a:schemeClr val="lt2"/>
                </a:solidFill>
                <a:latin typeface="Arial"/>
                <a:ea typeface="Arial"/>
                <a:cs typeface="Arial"/>
                <a:sym typeface="Arial"/>
              </a:rPr>
              <a:t>gene 2</a:t>
            </a:r>
            <a:endParaRPr/>
          </a:p>
        </p:txBody>
      </p:sp>
      <p:sp>
        <p:nvSpPr>
          <p:cNvPr id="387" name="Google Shape;387;p77"/>
          <p:cNvSpPr txBox="1"/>
          <p:nvPr/>
        </p:nvSpPr>
        <p:spPr>
          <a:xfrm rot="-5400000">
            <a:off x="6438900" y="5508461"/>
            <a:ext cx="609600" cy="228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900" b="0" i="0" u="none" strike="noStrike" cap="none">
                <a:solidFill>
                  <a:schemeClr val="lt2"/>
                </a:solidFill>
                <a:latin typeface="Arial"/>
                <a:ea typeface="Arial"/>
                <a:cs typeface="Arial"/>
                <a:sym typeface="Arial"/>
              </a:rPr>
              <a:t>gene 2</a:t>
            </a:r>
            <a:endParaRPr/>
          </a:p>
        </p:txBody>
      </p:sp>
      <p:pic>
        <p:nvPicPr>
          <p:cNvPr id="388" name="Google Shape;388;p77" descr="Screen Shot 2017-11-24 at 9.36.54 PM.png"/>
          <p:cNvPicPr preferRelativeResize="0"/>
          <p:nvPr/>
        </p:nvPicPr>
        <p:blipFill rotWithShape="1">
          <a:blip r:embed="rId5">
            <a:alphaModFix/>
          </a:blip>
          <a:srcRect/>
          <a:stretch/>
        </p:blipFill>
        <p:spPr>
          <a:xfrm>
            <a:off x="97857" y="3311452"/>
            <a:ext cx="5976486" cy="757227"/>
          </a:xfrm>
          <a:prstGeom prst="rect">
            <a:avLst/>
          </a:prstGeom>
          <a:noFill/>
          <a:ln>
            <a:noFill/>
          </a:ln>
        </p:spPr>
      </p:pic>
      <p:sp>
        <p:nvSpPr>
          <p:cNvPr id="389" name="Google Shape;389;p77"/>
          <p:cNvSpPr/>
          <p:nvPr/>
        </p:nvSpPr>
        <p:spPr>
          <a:xfrm>
            <a:off x="6248400" y="4035603"/>
            <a:ext cx="50292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333333"/>
                </a:solidFill>
                <a:latin typeface="Arial"/>
                <a:ea typeface="Arial"/>
                <a:cs typeface="Arial"/>
                <a:sym typeface="Arial"/>
              </a:rPr>
              <a:t>Figure from</a:t>
            </a:r>
            <a:r>
              <a:rPr lang="en-US" sz="800" b="0" i="0" u="none" strike="noStrike" cap="none">
                <a:solidFill>
                  <a:srgbClr val="A5A5A5"/>
                </a:solidFill>
                <a:latin typeface="Arial"/>
                <a:ea typeface="Arial"/>
                <a:cs typeface="Arial"/>
                <a:sym typeface="Arial"/>
              </a:rPr>
              <a:t> https://commons.wikimedia.org/wiki/File:Gene_co-expression_network_with_7221_genes_for_18_gastric_cancer_patients.png</a:t>
            </a:r>
            <a:endParaRPr/>
          </a:p>
        </p:txBody>
      </p:sp>
      <p:sp>
        <p:nvSpPr>
          <p:cNvPr id="390" name="Google Shape;390;p77"/>
          <p:cNvSpPr/>
          <p:nvPr/>
        </p:nvSpPr>
        <p:spPr>
          <a:xfrm>
            <a:off x="3619500" y="7356296"/>
            <a:ext cx="624840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333333"/>
                </a:solidFill>
                <a:latin typeface="Arial"/>
                <a:ea typeface="Arial"/>
                <a:cs typeface="Arial"/>
                <a:sym typeface="Arial"/>
              </a:rPr>
              <a:t>Figure from</a:t>
            </a:r>
            <a:r>
              <a:rPr lang="en-US" sz="800" b="0" i="0" u="none" strike="noStrike" cap="none">
                <a:solidFill>
                  <a:srgbClr val="A5A5A5"/>
                </a:solidFill>
                <a:latin typeface="Arial"/>
                <a:ea typeface="Arial"/>
                <a:cs typeface="Arial"/>
                <a:sym typeface="Arial"/>
              </a:rPr>
              <a:t> https://www.freecodecamp.org/news/how-machines-make-predictions-finding-correlations-in-complex-data-dfd9f0d87889/</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78"/>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Autofit/>
          </a:bodyPr>
          <a:lstStyle/>
          <a:p>
            <a:pPr marL="0" lvl="0" indent="0" algn="l" rtl="0">
              <a:lnSpc>
                <a:spcPct val="100000"/>
              </a:lnSpc>
              <a:spcBef>
                <a:spcPts val="0"/>
              </a:spcBef>
              <a:spcAft>
                <a:spcPts val="0"/>
              </a:spcAft>
              <a:buSzPts val="1400"/>
              <a:buNone/>
            </a:pPr>
            <a:r>
              <a:rPr lang="en-US" sz="3200"/>
              <a:t>Computational Networks</a:t>
            </a:r>
            <a:endParaRPr sz="3200"/>
          </a:p>
        </p:txBody>
      </p:sp>
      <p:sp>
        <p:nvSpPr>
          <p:cNvPr id="396" name="Google Shape;396;p78"/>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11</a:t>
            </a:fld>
            <a:endParaRPr/>
          </a:p>
        </p:txBody>
      </p:sp>
      <p:sp>
        <p:nvSpPr>
          <p:cNvPr id="397" name="Google Shape;397;p78"/>
          <p:cNvSpPr txBox="1"/>
          <p:nvPr/>
        </p:nvSpPr>
        <p:spPr>
          <a:xfrm>
            <a:off x="12853202" y="4060604"/>
            <a:ext cx="9144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900" b="0" i="0" u="none" strike="noStrike" cap="none">
              <a:solidFill>
                <a:schemeClr val="lt2"/>
              </a:solidFill>
              <a:latin typeface="Arial"/>
              <a:ea typeface="Arial"/>
              <a:cs typeface="Arial"/>
              <a:sym typeface="Arial"/>
            </a:endParaRPr>
          </a:p>
        </p:txBody>
      </p:sp>
      <p:sp>
        <p:nvSpPr>
          <p:cNvPr id="398" name="Google Shape;398;p78"/>
          <p:cNvSpPr txBox="1"/>
          <p:nvPr/>
        </p:nvSpPr>
        <p:spPr>
          <a:xfrm>
            <a:off x="152400" y="914400"/>
            <a:ext cx="9525000" cy="2057400"/>
          </a:xfrm>
          <a:prstGeom prst="rect">
            <a:avLst/>
          </a:prstGeom>
          <a:noFill/>
          <a:ln>
            <a:noFill/>
          </a:ln>
        </p:spPr>
        <p:txBody>
          <a:bodyPr spcFirstLastPara="1" wrap="square" lIns="89325" tIns="44650" rIns="89325" bIns="44650" anchor="t" anchorCtr="0">
            <a:noAutofit/>
          </a:bodyPr>
          <a:lstStyle/>
          <a:p>
            <a:pPr marL="0" marR="0" lvl="0" indent="0" algn="l" rtl="0">
              <a:lnSpc>
                <a:spcPct val="100000"/>
              </a:lnSpc>
              <a:spcBef>
                <a:spcPts val="0"/>
              </a:spcBef>
              <a:spcAft>
                <a:spcPts val="0"/>
              </a:spcAft>
              <a:buClr>
                <a:srgbClr val="05284E"/>
              </a:buClr>
              <a:buSzPts val="2400"/>
              <a:buFont typeface="Arial"/>
              <a:buNone/>
            </a:pPr>
            <a:r>
              <a:rPr lang="en-US" sz="2400" b="0" i="0" u="none" strike="noStrike" cap="none">
                <a:solidFill>
                  <a:srgbClr val="0000FF"/>
                </a:solidFill>
                <a:latin typeface="Arial"/>
                <a:ea typeface="Arial"/>
                <a:cs typeface="Arial"/>
                <a:sym typeface="Arial"/>
              </a:rPr>
              <a:t>Evolutionary Conservation networks</a:t>
            </a:r>
            <a:endParaRPr/>
          </a:p>
          <a:p>
            <a:pPr marL="725664" marR="0" lvl="1" indent="-278553" algn="l" rtl="0">
              <a:lnSpc>
                <a:spcPct val="100000"/>
              </a:lnSpc>
              <a:spcBef>
                <a:spcPts val="1000"/>
              </a:spcBef>
              <a:spcAft>
                <a:spcPts val="0"/>
              </a:spcAft>
              <a:buClr>
                <a:srgbClr val="05284E"/>
              </a:buClr>
              <a:buSzPts val="2200"/>
              <a:buFont typeface="Arial"/>
              <a:buChar char="•"/>
            </a:pPr>
            <a:r>
              <a:rPr lang="en-US" sz="2200" b="0" i="0" u="none" strike="noStrike" cap="none">
                <a:solidFill>
                  <a:srgbClr val="01080F"/>
                </a:solidFill>
                <a:latin typeface="Arial"/>
                <a:ea typeface="Arial"/>
                <a:cs typeface="Arial"/>
                <a:sym typeface="Arial"/>
              </a:rPr>
              <a:t>Nodes represent gene DNA or protein amino acid sequences</a:t>
            </a:r>
            <a:endParaRPr/>
          </a:p>
          <a:p>
            <a:pPr marL="725664" marR="0" lvl="1" indent="-278553" algn="l" rtl="0">
              <a:lnSpc>
                <a:spcPct val="100000"/>
              </a:lnSpc>
              <a:spcBef>
                <a:spcPts val="1000"/>
              </a:spcBef>
              <a:spcAft>
                <a:spcPts val="0"/>
              </a:spcAft>
              <a:buClr>
                <a:srgbClr val="05284E"/>
              </a:buClr>
              <a:buSzPts val="2200"/>
              <a:buFont typeface="Arial"/>
              <a:buChar char="•"/>
            </a:pPr>
            <a:r>
              <a:rPr lang="en-US" sz="2200" b="0" i="0" u="none" strike="noStrike" cap="none">
                <a:solidFill>
                  <a:srgbClr val="01080F"/>
                </a:solidFill>
                <a:latin typeface="Arial"/>
                <a:ea typeface="Arial"/>
                <a:cs typeface="Arial"/>
                <a:sym typeface="Arial"/>
              </a:rPr>
              <a:t>Edges represent the similarity between the pair of sequences, the more similarly the more recently the nodes share an evolutionary history</a:t>
            </a:r>
            <a:endParaRPr sz="2400" b="0" i="0" u="none" strike="noStrike" cap="none">
              <a:solidFill>
                <a:srgbClr val="161616"/>
              </a:solidFill>
              <a:latin typeface="Arial"/>
              <a:ea typeface="Arial"/>
              <a:cs typeface="Arial"/>
              <a:sym typeface="Arial"/>
            </a:endParaRPr>
          </a:p>
        </p:txBody>
      </p:sp>
      <p:pic>
        <p:nvPicPr>
          <p:cNvPr id="399" name="Google Shape;399;p78" descr="https://www.ncbi.nlm.nih.gov/Class/NAWBIS/Modules/Phylogenetics/images/phylo1004.gif"/>
          <p:cNvPicPr preferRelativeResize="0"/>
          <p:nvPr/>
        </p:nvPicPr>
        <p:blipFill rotWithShape="1">
          <a:blip r:embed="rId3">
            <a:alphaModFix/>
          </a:blip>
          <a:srcRect t="2174"/>
          <a:stretch/>
        </p:blipFill>
        <p:spPr>
          <a:xfrm>
            <a:off x="1734209" y="3124200"/>
            <a:ext cx="3528486" cy="2209800"/>
          </a:xfrm>
          <a:prstGeom prst="rect">
            <a:avLst/>
          </a:prstGeom>
          <a:noFill/>
          <a:ln>
            <a:noFill/>
          </a:ln>
        </p:spPr>
      </p:pic>
      <p:sp>
        <p:nvSpPr>
          <p:cNvPr id="400" name="Google Shape;400;p78"/>
          <p:cNvSpPr/>
          <p:nvPr/>
        </p:nvSpPr>
        <p:spPr>
          <a:xfrm>
            <a:off x="1691416" y="5334000"/>
            <a:ext cx="3532552"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chemeClr val="lt2"/>
                </a:solidFill>
                <a:latin typeface="Arial"/>
                <a:ea typeface="Arial"/>
                <a:cs typeface="Arial"/>
                <a:sym typeface="Arial"/>
              </a:rPr>
              <a:t>https://www.ncbi.nlm.nih.gov/books/NBK1762/pdf/Bookshelf_NBK1762.pdf</a:t>
            </a:r>
            <a:endParaRPr sz="800" b="0" i="0" u="none" strike="noStrike" cap="none">
              <a:solidFill>
                <a:schemeClr val="lt2"/>
              </a:solidFill>
              <a:latin typeface="Arial"/>
              <a:ea typeface="Arial"/>
              <a:cs typeface="Arial"/>
              <a:sym typeface="Arial"/>
            </a:endParaRPr>
          </a:p>
        </p:txBody>
      </p:sp>
      <p:sp>
        <p:nvSpPr>
          <p:cNvPr id="401" name="Google Shape;401;p78"/>
          <p:cNvSpPr txBox="1"/>
          <p:nvPr/>
        </p:nvSpPr>
        <p:spPr>
          <a:xfrm>
            <a:off x="152400" y="5631165"/>
            <a:ext cx="9525000" cy="2057400"/>
          </a:xfrm>
          <a:prstGeom prst="rect">
            <a:avLst/>
          </a:prstGeom>
          <a:noFill/>
          <a:ln>
            <a:noFill/>
          </a:ln>
        </p:spPr>
        <p:txBody>
          <a:bodyPr spcFirstLastPara="1" wrap="square" lIns="89325" tIns="44650" rIns="89325" bIns="44650" anchor="t" anchorCtr="0">
            <a:noAutofit/>
          </a:bodyPr>
          <a:lstStyle/>
          <a:p>
            <a:pPr marL="0" marR="0" lvl="0" indent="0" algn="l" rtl="0">
              <a:lnSpc>
                <a:spcPct val="100000"/>
              </a:lnSpc>
              <a:spcBef>
                <a:spcPts val="0"/>
              </a:spcBef>
              <a:spcAft>
                <a:spcPts val="0"/>
              </a:spcAft>
              <a:buClr>
                <a:srgbClr val="05284E"/>
              </a:buClr>
              <a:buSzPts val="2400"/>
              <a:buFont typeface="Arial"/>
              <a:buNone/>
            </a:pPr>
            <a:r>
              <a:rPr lang="en-US" sz="2400" b="0" i="0" u="none" strike="noStrike" cap="none">
                <a:solidFill>
                  <a:srgbClr val="0000FF"/>
                </a:solidFill>
                <a:latin typeface="Arial"/>
                <a:ea typeface="Arial"/>
                <a:cs typeface="Arial"/>
                <a:sym typeface="Arial"/>
              </a:rPr>
              <a:t>Text Mining networks</a:t>
            </a:r>
            <a:endParaRPr/>
          </a:p>
          <a:p>
            <a:pPr marL="725664" marR="0" lvl="1" indent="-278553" algn="l" rtl="0">
              <a:lnSpc>
                <a:spcPct val="100000"/>
              </a:lnSpc>
              <a:spcBef>
                <a:spcPts val="1000"/>
              </a:spcBef>
              <a:spcAft>
                <a:spcPts val="0"/>
              </a:spcAft>
              <a:buClr>
                <a:srgbClr val="05284E"/>
              </a:buClr>
              <a:buSzPts val="2200"/>
              <a:buFont typeface="Arial"/>
              <a:buChar char="•"/>
            </a:pPr>
            <a:r>
              <a:rPr lang="en-US" sz="2200" b="0" i="0" u="none" strike="noStrike" cap="none">
                <a:solidFill>
                  <a:srgbClr val="01080F"/>
                </a:solidFill>
                <a:latin typeface="Arial"/>
                <a:ea typeface="Arial"/>
                <a:cs typeface="Arial"/>
                <a:sym typeface="Arial"/>
              </a:rPr>
              <a:t>Nodes represent gene entities</a:t>
            </a:r>
            <a:endParaRPr/>
          </a:p>
          <a:p>
            <a:pPr marL="725664" marR="0" lvl="1" indent="-278553" algn="l" rtl="0">
              <a:lnSpc>
                <a:spcPct val="100000"/>
              </a:lnSpc>
              <a:spcBef>
                <a:spcPts val="1000"/>
              </a:spcBef>
              <a:spcAft>
                <a:spcPts val="0"/>
              </a:spcAft>
              <a:buClr>
                <a:srgbClr val="05284E"/>
              </a:buClr>
              <a:buSzPts val="2200"/>
              <a:buFont typeface="Arial"/>
              <a:buChar char="•"/>
            </a:pPr>
            <a:r>
              <a:rPr lang="en-US" sz="2200" b="0" i="0" u="none" strike="noStrike" cap="none">
                <a:solidFill>
                  <a:srgbClr val="01080F"/>
                </a:solidFill>
                <a:latin typeface="Arial"/>
                <a:ea typeface="Arial"/>
                <a:cs typeface="Arial"/>
                <a:sym typeface="Arial"/>
              </a:rPr>
              <a:t>Edges represent the frequency names, aliases, and synonyms for a pair of genes co-occur in literature abstracts</a:t>
            </a:r>
            <a:endParaRPr sz="2400" b="0" i="0" u="none" strike="noStrike" cap="none">
              <a:solidFill>
                <a:srgbClr val="161616"/>
              </a:solidFill>
              <a:latin typeface="Arial"/>
              <a:ea typeface="Arial"/>
              <a:cs typeface="Arial"/>
              <a:sym typeface="Arial"/>
            </a:endParaRPr>
          </a:p>
        </p:txBody>
      </p:sp>
      <p:pic>
        <p:nvPicPr>
          <p:cNvPr id="402" name="Google Shape;402;p78" descr="STRING-9.0 analysis (Homo sapiens at: (http://string-db.org/); parameters: default setting) of proteins coded by genes significantly up-regulated more than two-fold at 6 h after physical injury to the airway wall that were enriched for terms relating to the biological processes of response to wounding, and inflammatory and defence responses.The figure summarizes the network of predicted associations for this group of proteins. The network nodes are proteins. The edges which represent the predicted functional associations are drawn in coloured lines. These lines represent the existence of the types of evidence used in predicting the associations. A green line indicates the presence of neighbourhood evidence, a blue line â co-ocurrence evidence, a purple line â experimental evidence, a light blue line â database evidence and a black line â co-expression evidence."/>
          <p:cNvPicPr preferRelativeResize="0"/>
          <p:nvPr/>
        </p:nvPicPr>
        <p:blipFill rotWithShape="1">
          <a:blip r:embed="rId4">
            <a:alphaModFix/>
          </a:blip>
          <a:srcRect/>
          <a:stretch/>
        </p:blipFill>
        <p:spPr>
          <a:xfrm>
            <a:off x="5859001" y="2957811"/>
            <a:ext cx="3539103" cy="3138189"/>
          </a:xfrm>
          <a:prstGeom prst="rect">
            <a:avLst/>
          </a:prstGeom>
          <a:noFill/>
          <a:ln>
            <a:noFill/>
          </a:ln>
        </p:spPr>
      </p:pic>
      <p:sp>
        <p:nvSpPr>
          <p:cNvPr id="403" name="Google Shape;403;p78"/>
          <p:cNvSpPr txBox="1"/>
          <p:nvPr/>
        </p:nvSpPr>
        <p:spPr>
          <a:xfrm>
            <a:off x="6836401" y="6165356"/>
            <a:ext cx="3194303" cy="22780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Arial"/>
                <a:ea typeface="Arial"/>
                <a:cs typeface="Arial"/>
                <a:sym typeface="Arial"/>
              </a:rPr>
              <a:t>Figure from Yahaya, et al. "Gene expression changes associated with the airway wall response to injury." </a:t>
            </a:r>
            <a:r>
              <a:rPr lang="en-US" sz="800" b="0" i="1" u="none" strike="noStrike" cap="none">
                <a:solidFill>
                  <a:srgbClr val="000000"/>
                </a:solidFill>
                <a:latin typeface="Arial"/>
                <a:ea typeface="Arial"/>
                <a:cs typeface="Arial"/>
                <a:sym typeface="Arial"/>
              </a:rPr>
              <a:t>PloS one</a:t>
            </a:r>
            <a:r>
              <a:rPr lang="en-US" sz="800" b="0" i="0" u="none" strike="noStrike" cap="none">
                <a:solidFill>
                  <a:srgbClr val="000000"/>
                </a:solidFill>
                <a:latin typeface="Arial"/>
                <a:ea typeface="Arial"/>
                <a:cs typeface="Arial"/>
                <a:sym typeface="Arial"/>
              </a:rPr>
              <a:t> 8.4 (2013).</a:t>
            </a:r>
            <a:endParaRPr sz="800" b="0" i="0" u="none" strike="noStrike" cap="none">
              <a:solidFill>
                <a:schemeClr val="lt2"/>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79"/>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Autofit/>
          </a:bodyPr>
          <a:lstStyle/>
          <a:p>
            <a:pPr marL="0" lvl="0" indent="0" algn="l" rtl="0">
              <a:lnSpc>
                <a:spcPct val="100000"/>
              </a:lnSpc>
              <a:spcBef>
                <a:spcPts val="0"/>
              </a:spcBef>
              <a:spcAft>
                <a:spcPts val="0"/>
              </a:spcAft>
              <a:buSzPts val="1400"/>
              <a:buNone/>
            </a:pPr>
            <a:r>
              <a:rPr lang="en-US"/>
              <a:t>Computational</a:t>
            </a:r>
            <a:r>
              <a:rPr lang="en-US" sz="3200"/>
              <a:t> Networks</a:t>
            </a:r>
            <a:endParaRPr sz="3200"/>
          </a:p>
        </p:txBody>
      </p:sp>
      <p:sp>
        <p:nvSpPr>
          <p:cNvPr id="409" name="Google Shape;409;p79"/>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12</a:t>
            </a:fld>
            <a:endParaRPr/>
          </a:p>
        </p:txBody>
      </p:sp>
      <p:sp>
        <p:nvSpPr>
          <p:cNvPr id="410" name="Google Shape;410;p79"/>
          <p:cNvSpPr txBox="1"/>
          <p:nvPr/>
        </p:nvSpPr>
        <p:spPr>
          <a:xfrm>
            <a:off x="12853202" y="4060604"/>
            <a:ext cx="9144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900" b="0" i="0" u="none" strike="noStrike" cap="none">
              <a:solidFill>
                <a:schemeClr val="lt2"/>
              </a:solidFill>
              <a:latin typeface="Arial"/>
              <a:ea typeface="Arial"/>
              <a:cs typeface="Arial"/>
              <a:sym typeface="Arial"/>
            </a:endParaRPr>
          </a:p>
        </p:txBody>
      </p:sp>
      <p:sp>
        <p:nvSpPr>
          <p:cNvPr id="411" name="Google Shape;411;p79"/>
          <p:cNvSpPr txBox="1"/>
          <p:nvPr/>
        </p:nvSpPr>
        <p:spPr>
          <a:xfrm>
            <a:off x="152400" y="914400"/>
            <a:ext cx="9525000" cy="2057400"/>
          </a:xfrm>
          <a:prstGeom prst="rect">
            <a:avLst/>
          </a:prstGeom>
          <a:noFill/>
          <a:ln>
            <a:noFill/>
          </a:ln>
        </p:spPr>
        <p:txBody>
          <a:bodyPr spcFirstLastPara="1" wrap="square" lIns="89325" tIns="44650" rIns="89325" bIns="44650" anchor="t" anchorCtr="0">
            <a:noAutofit/>
          </a:bodyPr>
          <a:lstStyle/>
          <a:p>
            <a:pPr marL="0" marR="0" lvl="0" indent="0" algn="l" rtl="0">
              <a:lnSpc>
                <a:spcPct val="100000"/>
              </a:lnSpc>
              <a:spcBef>
                <a:spcPts val="0"/>
              </a:spcBef>
              <a:spcAft>
                <a:spcPts val="0"/>
              </a:spcAft>
              <a:buClr>
                <a:srgbClr val="05284E"/>
              </a:buClr>
              <a:buSzPts val="2400"/>
              <a:buFont typeface="Arial"/>
              <a:buNone/>
            </a:pPr>
            <a:r>
              <a:rPr lang="en-US" sz="2400" b="0" i="0" u="none" strike="noStrike" cap="none">
                <a:solidFill>
                  <a:srgbClr val="0000FF"/>
                </a:solidFill>
                <a:latin typeface="Arial"/>
                <a:ea typeface="Arial"/>
                <a:cs typeface="Arial"/>
                <a:sym typeface="Arial"/>
              </a:rPr>
              <a:t>Integrated networks</a:t>
            </a:r>
            <a:endParaRPr/>
          </a:p>
          <a:p>
            <a:pPr marL="725664" marR="0" lvl="1" indent="-278553" algn="l" rtl="0">
              <a:lnSpc>
                <a:spcPct val="100000"/>
              </a:lnSpc>
              <a:spcBef>
                <a:spcPts val="1000"/>
              </a:spcBef>
              <a:spcAft>
                <a:spcPts val="0"/>
              </a:spcAft>
              <a:buClr>
                <a:srgbClr val="05284E"/>
              </a:buClr>
              <a:buSzPts val="2200"/>
              <a:buFont typeface="Arial"/>
              <a:buChar char="•"/>
            </a:pPr>
            <a:r>
              <a:rPr lang="en-US" sz="2200" b="0" i="0" u="none" strike="noStrike" cap="none">
                <a:solidFill>
                  <a:srgbClr val="01080F"/>
                </a:solidFill>
                <a:latin typeface="Arial"/>
                <a:ea typeface="Arial"/>
                <a:cs typeface="Arial"/>
                <a:sym typeface="Arial"/>
              </a:rPr>
              <a:t>Nodes represent gene or proteins</a:t>
            </a:r>
            <a:endParaRPr/>
          </a:p>
          <a:p>
            <a:pPr marL="725664" marR="0" lvl="1" indent="-278553" algn="l" rtl="0">
              <a:lnSpc>
                <a:spcPct val="100000"/>
              </a:lnSpc>
              <a:spcBef>
                <a:spcPts val="1000"/>
              </a:spcBef>
              <a:spcAft>
                <a:spcPts val="0"/>
              </a:spcAft>
              <a:buClr>
                <a:srgbClr val="05284E"/>
              </a:buClr>
              <a:buSzPts val="2200"/>
              <a:buFont typeface="Arial"/>
              <a:buChar char="•"/>
            </a:pPr>
            <a:r>
              <a:rPr lang="en-US" sz="2200" b="0" i="0" u="none" strike="noStrike" cap="none">
                <a:solidFill>
                  <a:srgbClr val="01080F"/>
                </a:solidFill>
                <a:latin typeface="Arial"/>
                <a:ea typeface="Arial"/>
                <a:cs typeface="Arial"/>
                <a:sym typeface="Arial"/>
              </a:rPr>
              <a:t>Edges represent the weighted combination of normalized edge weights from many different types of network edges based on some predetermined criteria</a:t>
            </a:r>
            <a:endParaRPr sz="2400" b="0" i="0" u="none" strike="noStrike" cap="none">
              <a:solidFill>
                <a:srgbClr val="161616"/>
              </a:solidFill>
              <a:latin typeface="Arial"/>
              <a:ea typeface="Arial"/>
              <a:cs typeface="Arial"/>
              <a:sym typeface="Arial"/>
            </a:endParaRPr>
          </a:p>
        </p:txBody>
      </p:sp>
      <p:pic>
        <p:nvPicPr>
          <p:cNvPr id="412" name="Google Shape;412;p79"/>
          <p:cNvPicPr preferRelativeResize="0"/>
          <p:nvPr/>
        </p:nvPicPr>
        <p:blipFill rotWithShape="1">
          <a:blip r:embed="rId3">
            <a:alphaModFix/>
          </a:blip>
          <a:srcRect/>
          <a:stretch/>
        </p:blipFill>
        <p:spPr>
          <a:xfrm>
            <a:off x="207638" y="6387953"/>
            <a:ext cx="4479174" cy="920590"/>
          </a:xfrm>
          <a:prstGeom prst="rect">
            <a:avLst/>
          </a:prstGeom>
          <a:noFill/>
          <a:ln>
            <a:noFill/>
          </a:ln>
        </p:spPr>
      </p:pic>
      <p:pic>
        <p:nvPicPr>
          <p:cNvPr id="413" name="Google Shape;413;p79"/>
          <p:cNvPicPr preferRelativeResize="0"/>
          <p:nvPr/>
        </p:nvPicPr>
        <p:blipFill rotWithShape="1">
          <a:blip r:embed="rId4">
            <a:alphaModFix/>
          </a:blip>
          <a:srcRect/>
          <a:stretch/>
        </p:blipFill>
        <p:spPr>
          <a:xfrm>
            <a:off x="5172821" y="6387953"/>
            <a:ext cx="4770438" cy="847708"/>
          </a:xfrm>
          <a:prstGeom prst="rect">
            <a:avLst/>
          </a:prstGeom>
          <a:noFill/>
          <a:ln>
            <a:noFill/>
          </a:ln>
        </p:spPr>
      </p:pic>
      <p:pic>
        <p:nvPicPr>
          <p:cNvPr id="414" name="Google Shape;414;p79"/>
          <p:cNvPicPr preferRelativeResize="0"/>
          <p:nvPr/>
        </p:nvPicPr>
        <p:blipFill rotWithShape="1">
          <a:blip r:embed="rId5">
            <a:alphaModFix/>
          </a:blip>
          <a:srcRect/>
          <a:stretch/>
        </p:blipFill>
        <p:spPr>
          <a:xfrm>
            <a:off x="5172821" y="3058748"/>
            <a:ext cx="3971925" cy="3067050"/>
          </a:xfrm>
          <a:prstGeom prst="rect">
            <a:avLst/>
          </a:prstGeom>
          <a:noFill/>
          <a:ln>
            <a:noFill/>
          </a:ln>
        </p:spPr>
      </p:pic>
      <p:pic>
        <p:nvPicPr>
          <p:cNvPr id="415" name="Google Shape;415;p79"/>
          <p:cNvPicPr preferRelativeResize="0"/>
          <p:nvPr/>
        </p:nvPicPr>
        <p:blipFill rotWithShape="1">
          <a:blip r:embed="rId6">
            <a:alphaModFix/>
          </a:blip>
          <a:srcRect/>
          <a:stretch/>
        </p:blipFill>
        <p:spPr>
          <a:xfrm>
            <a:off x="939050" y="3171702"/>
            <a:ext cx="3016349" cy="30163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80"/>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Autofit/>
          </a:bodyPr>
          <a:lstStyle/>
          <a:p>
            <a:pPr marL="0" lvl="0" indent="0" algn="l" rtl="0">
              <a:lnSpc>
                <a:spcPct val="100000"/>
              </a:lnSpc>
              <a:spcBef>
                <a:spcPts val="0"/>
              </a:spcBef>
              <a:spcAft>
                <a:spcPts val="0"/>
              </a:spcAft>
              <a:buSzPts val="1400"/>
              <a:buNone/>
            </a:pPr>
            <a:r>
              <a:rPr lang="en-US" sz="3200"/>
              <a:t>Visualizing / Sharing </a:t>
            </a:r>
            <a:r>
              <a:rPr lang="en-US"/>
              <a:t>Biological </a:t>
            </a:r>
            <a:r>
              <a:rPr lang="en-US" sz="3200"/>
              <a:t>Networks</a:t>
            </a:r>
            <a:endParaRPr sz="3200"/>
          </a:p>
        </p:txBody>
      </p:sp>
      <p:sp>
        <p:nvSpPr>
          <p:cNvPr id="421" name="Google Shape;421;p80"/>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13</a:t>
            </a:fld>
            <a:endParaRPr/>
          </a:p>
        </p:txBody>
      </p:sp>
      <p:sp>
        <p:nvSpPr>
          <p:cNvPr id="422" name="Google Shape;422;p80"/>
          <p:cNvSpPr txBox="1"/>
          <p:nvPr/>
        </p:nvSpPr>
        <p:spPr>
          <a:xfrm>
            <a:off x="12853202" y="4060604"/>
            <a:ext cx="9144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900" b="0" i="0" u="none" strike="noStrike" cap="none">
              <a:solidFill>
                <a:schemeClr val="lt2"/>
              </a:solidFill>
              <a:latin typeface="Arial"/>
              <a:ea typeface="Arial"/>
              <a:cs typeface="Arial"/>
              <a:sym typeface="Arial"/>
            </a:endParaRPr>
          </a:p>
        </p:txBody>
      </p:sp>
      <p:pic>
        <p:nvPicPr>
          <p:cNvPr id="423" name="Google Shape;423;p80"/>
          <p:cNvPicPr preferRelativeResize="0"/>
          <p:nvPr/>
        </p:nvPicPr>
        <p:blipFill rotWithShape="1">
          <a:blip r:embed="rId3">
            <a:alphaModFix/>
          </a:blip>
          <a:srcRect/>
          <a:stretch/>
        </p:blipFill>
        <p:spPr>
          <a:xfrm>
            <a:off x="393379" y="1741672"/>
            <a:ext cx="4168376" cy="1036638"/>
          </a:xfrm>
          <a:prstGeom prst="rect">
            <a:avLst/>
          </a:prstGeom>
          <a:noFill/>
          <a:ln>
            <a:noFill/>
          </a:ln>
        </p:spPr>
      </p:pic>
      <p:pic>
        <p:nvPicPr>
          <p:cNvPr id="424" name="Google Shape;424;p80"/>
          <p:cNvPicPr preferRelativeResize="0"/>
          <p:nvPr/>
        </p:nvPicPr>
        <p:blipFill rotWithShape="1">
          <a:blip r:embed="rId4">
            <a:alphaModFix/>
          </a:blip>
          <a:srcRect/>
          <a:stretch/>
        </p:blipFill>
        <p:spPr>
          <a:xfrm>
            <a:off x="5557273" y="1741672"/>
            <a:ext cx="4166436" cy="1149362"/>
          </a:xfrm>
          <a:prstGeom prst="rect">
            <a:avLst/>
          </a:prstGeom>
          <a:noFill/>
          <a:ln>
            <a:noFill/>
          </a:ln>
        </p:spPr>
      </p:pic>
      <p:pic>
        <p:nvPicPr>
          <p:cNvPr id="425" name="Google Shape;425;p80"/>
          <p:cNvPicPr preferRelativeResize="0"/>
          <p:nvPr/>
        </p:nvPicPr>
        <p:blipFill rotWithShape="1">
          <a:blip r:embed="rId5">
            <a:alphaModFix/>
          </a:blip>
          <a:srcRect/>
          <a:stretch/>
        </p:blipFill>
        <p:spPr>
          <a:xfrm>
            <a:off x="564630" y="3039364"/>
            <a:ext cx="3785989" cy="3506786"/>
          </a:xfrm>
          <a:prstGeom prst="rect">
            <a:avLst/>
          </a:prstGeom>
          <a:noFill/>
          <a:ln>
            <a:noFill/>
          </a:ln>
        </p:spPr>
      </p:pic>
      <p:sp>
        <p:nvSpPr>
          <p:cNvPr id="426" name="Google Shape;426;p80"/>
          <p:cNvSpPr/>
          <p:nvPr/>
        </p:nvSpPr>
        <p:spPr>
          <a:xfrm>
            <a:off x="8103493" y="5893040"/>
            <a:ext cx="1854995"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7F7F7F"/>
                </a:solidFill>
                <a:latin typeface="Arial"/>
                <a:ea typeface="Arial"/>
                <a:cs typeface="Arial"/>
                <a:sym typeface="Arial"/>
              </a:rPr>
              <a:t>https://home.ndexbio.org/quick-start/</a:t>
            </a:r>
            <a:endParaRPr/>
          </a:p>
        </p:txBody>
      </p:sp>
      <p:pic>
        <p:nvPicPr>
          <p:cNvPr id="427" name="Google Shape;427;p80" descr="https://home.ndexbio.org/img/quick2.png"/>
          <p:cNvPicPr preferRelativeResize="0"/>
          <p:nvPr/>
        </p:nvPicPr>
        <p:blipFill rotWithShape="1">
          <a:blip r:embed="rId6">
            <a:alphaModFix/>
          </a:blip>
          <a:srcRect/>
          <a:stretch/>
        </p:blipFill>
        <p:spPr>
          <a:xfrm>
            <a:off x="4852416" y="3517783"/>
            <a:ext cx="5106072" cy="2373526"/>
          </a:xfrm>
          <a:prstGeom prst="rect">
            <a:avLst/>
          </a:prstGeom>
          <a:noFill/>
          <a:ln>
            <a:noFill/>
          </a:ln>
        </p:spPr>
      </p:pic>
      <p:sp>
        <p:nvSpPr>
          <p:cNvPr id="428" name="Google Shape;428;p80"/>
          <p:cNvSpPr/>
          <p:nvPr/>
        </p:nvSpPr>
        <p:spPr>
          <a:xfrm>
            <a:off x="564630" y="6546150"/>
            <a:ext cx="238558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7F7F7F"/>
                </a:solidFill>
                <a:latin typeface="Arial"/>
                <a:ea typeface="Arial"/>
                <a:cs typeface="Arial"/>
                <a:sym typeface="Arial"/>
              </a:rPr>
              <a:t>https://cytoscape.org/release_notes_3_2_1.html</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81"/>
          <p:cNvSpPr txBox="1">
            <a:spLocks noGrp="1"/>
          </p:cNvSpPr>
          <p:nvPr>
            <p:ph type="subTitle" idx="1"/>
          </p:nvPr>
        </p:nvSpPr>
        <p:spPr>
          <a:xfrm>
            <a:off x="685800" y="2057400"/>
            <a:ext cx="8686800" cy="990600"/>
          </a:xfrm>
          <a:prstGeom prst="rect">
            <a:avLst/>
          </a:prstGeom>
          <a:noFill/>
          <a:ln>
            <a:noFill/>
          </a:ln>
        </p:spPr>
        <p:txBody>
          <a:bodyPr spcFirstLastPara="1" wrap="square" lIns="89325" tIns="44650" rIns="89325" bIns="44650" anchor="t" anchorCtr="0">
            <a:noAutofit/>
          </a:bodyPr>
          <a:lstStyle/>
          <a:p>
            <a:pPr marL="457200" lvl="0" indent="-342900" algn="ctr" rtl="0">
              <a:lnSpc>
                <a:spcPct val="100000"/>
              </a:lnSpc>
              <a:spcBef>
                <a:spcPts val="800"/>
              </a:spcBef>
              <a:spcAft>
                <a:spcPts val="0"/>
              </a:spcAft>
              <a:buSzPts val="4000"/>
              <a:buFont typeface="Arial"/>
              <a:buNone/>
            </a:pPr>
            <a:r>
              <a:rPr lang="en-US"/>
              <a:t>KnowEnG: Platform for Network-guided Analysis</a:t>
            </a:r>
            <a:endParaRPr/>
          </a:p>
        </p:txBody>
      </p:sp>
      <p:sp>
        <p:nvSpPr>
          <p:cNvPr id="434" name="Google Shape;434;p81"/>
          <p:cNvSpPr txBox="1">
            <a:spLocks noGrp="1"/>
          </p:cNvSpPr>
          <p:nvPr>
            <p:ph type="body" idx="2"/>
          </p:nvPr>
        </p:nvSpPr>
        <p:spPr>
          <a:xfrm>
            <a:off x="1600200" y="3505200"/>
            <a:ext cx="6934200" cy="3581400"/>
          </a:xfrm>
          <a:prstGeom prst="rect">
            <a:avLst/>
          </a:prstGeom>
          <a:noFill/>
          <a:ln>
            <a:noFill/>
          </a:ln>
        </p:spPr>
        <p:txBody>
          <a:bodyPr spcFirstLastPara="1" wrap="square" lIns="89325" tIns="44650" rIns="89325" bIns="44650" anchor="t" anchorCtr="0">
            <a:noAutofit/>
          </a:bodyPr>
          <a:lstStyle/>
          <a:p>
            <a:pPr marL="457200" lvl="0" indent="-228600" algn="l" rtl="0">
              <a:lnSpc>
                <a:spcPct val="100000"/>
              </a:lnSpc>
              <a:spcBef>
                <a:spcPts val="560"/>
              </a:spcBef>
              <a:spcAft>
                <a:spcPts val="0"/>
              </a:spcAft>
              <a:buSzPts val="2800"/>
              <a:buFont typeface="Arial"/>
              <a:buNone/>
            </a:pPr>
            <a:endParaRPr/>
          </a:p>
        </p:txBody>
      </p:sp>
      <p:sp>
        <p:nvSpPr>
          <p:cNvPr id="435" name="Google Shape;435;p81"/>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14</a:t>
            </a:fld>
            <a:endParaRPr/>
          </a:p>
        </p:txBody>
      </p:sp>
      <p:pic>
        <p:nvPicPr>
          <p:cNvPr id="436" name="Google Shape;436;p81" descr="University of Illinois to use single logo - The Champaign Room"/>
          <p:cNvPicPr preferRelativeResize="0"/>
          <p:nvPr/>
        </p:nvPicPr>
        <p:blipFill rotWithShape="1">
          <a:blip r:embed="rId3">
            <a:alphaModFix/>
          </a:blip>
          <a:srcRect l="11649" r="12251"/>
          <a:stretch/>
        </p:blipFill>
        <p:spPr>
          <a:xfrm>
            <a:off x="8450981" y="349570"/>
            <a:ext cx="625642" cy="822138"/>
          </a:xfrm>
          <a:prstGeom prst="rect">
            <a:avLst/>
          </a:prstGeom>
          <a:noFill/>
          <a:ln>
            <a:noFill/>
          </a:ln>
        </p:spPr>
      </p:pic>
      <p:pic>
        <p:nvPicPr>
          <p:cNvPr id="437" name="Google Shape;437;p81"/>
          <p:cNvPicPr preferRelativeResize="0"/>
          <p:nvPr/>
        </p:nvPicPr>
        <p:blipFill rotWithShape="1">
          <a:blip r:embed="rId4">
            <a:alphaModFix/>
          </a:blip>
          <a:srcRect/>
          <a:stretch/>
        </p:blipFill>
        <p:spPr>
          <a:xfrm>
            <a:off x="558266" y="3591051"/>
            <a:ext cx="4283763" cy="3739270"/>
          </a:xfrm>
          <a:prstGeom prst="rect">
            <a:avLst/>
          </a:prstGeom>
          <a:noFill/>
          <a:ln>
            <a:noFill/>
          </a:ln>
        </p:spPr>
      </p:pic>
      <p:pic>
        <p:nvPicPr>
          <p:cNvPr id="438" name="Google Shape;438;p81"/>
          <p:cNvPicPr preferRelativeResize="0"/>
          <p:nvPr/>
        </p:nvPicPr>
        <p:blipFill rotWithShape="1">
          <a:blip r:embed="rId5">
            <a:alphaModFix/>
          </a:blip>
          <a:srcRect/>
          <a:stretch/>
        </p:blipFill>
        <p:spPr>
          <a:xfrm>
            <a:off x="5162408" y="4264819"/>
            <a:ext cx="4561301" cy="2632163"/>
          </a:xfrm>
          <a:prstGeom prst="rect">
            <a:avLst/>
          </a:prstGeom>
          <a:noFill/>
          <a:ln w="9525"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439" name="Google Shape;439;p81"/>
          <p:cNvSpPr txBox="1"/>
          <p:nvPr/>
        </p:nvSpPr>
        <p:spPr>
          <a:xfrm>
            <a:off x="0" y="7331883"/>
            <a:ext cx="3488503" cy="393854"/>
          </a:xfrm>
          <a:prstGeom prst="rect">
            <a:avLst/>
          </a:prstGeom>
          <a:noFill/>
          <a:ln>
            <a:noFill/>
          </a:ln>
        </p:spPr>
        <p:txBody>
          <a:bodyPr spcFirstLastPara="1" wrap="square" lIns="73675" tIns="36825" rIns="73675" bIns="36825" anchor="t" anchorCtr="0">
            <a:noAutofit/>
          </a:bodyPr>
          <a:lstStyle/>
          <a:p>
            <a:pPr marL="0" marR="0" lvl="0" indent="0" algn="ctr" rtl="0">
              <a:lnSpc>
                <a:spcPct val="100000"/>
              </a:lnSpc>
              <a:spcBef>
                <a:spcPts val="0"/>
              </a:spcBef>
              <a:spcAft>
                <a:spcPts val="0"/>
              </a:spcAft>
              <a:buNone/>
            </a:pPr>
            <a:r>
              <a:rPr lang="en-US" sz="1400" b="0" i="0" u="sng" strike="noStrike" cap="none">
                <a:solidFill>
                  <a:schemeClr val="hlink"/>
                </a:solidFill>
                <a:latin typeface="Arial"/>
                <a:ea typeface="Arial"/>
                <a:cs typeface="Arial"/>
                <a:sym typeface="Arial"/>
                <a:hlinkClick r:id="rId6"/>
              </a:rPr>
              <a:t>https://knoweng.org/analyze/</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82"/>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u="sng"/>
              <a:t>KnowEnG</a:t>
            </a:r>
            <a:r>
              <a:rPr lang="en-US"/>
              <a:t>: </a:t>
            </a:r>
            <a:r>
              <a:rPr lang="en-US" i="1" u="sng"/>
              <a:t>Know</a:t>
            </a:r>
            <a:r>
              <a:rPr lang="en-US" i="1"/>
              <a:t>ledge </a:t>
            </a:r>
            <a:r>
              <a:rPr lang="en-US" i="1" u="sng"/>
              <a:t>En</a:t>
            </a:r>
            <a:r>
              <a:rPr lang="en-US" i="1"/>
              <a:t>gine for </a:t>
            </a:r>
            <a:r>
              <a:rPr lang="en-US" i="1" u="sng"/>
              <a:t>G</a:t>
            </a:r>
            <a:r>
              <a:rPr lang="en-US" i="1"/>
              <a:t>enomics</a:t>
            </a:r>
            <a:endParaRPr i="1"/>
          </a:p>
        </p:txBody>
      </p:sp>
      <p:sp>
        <p:nvSpPr>
          <p:cNvPr id="446" name="Google Shape;446;p82"/>
          <p:cNvSpPr txBox="1">
            <a:spLocks noGrp="1"/>
          </p:cNvSpPr>
          <p:nvPr>
            <p:ph type="body" idx="1"/>
          </p:nvPr>
        </p:nvSpPr>
        <p:spPr>
          <a:xfrm>
            <a:off x="162370" y="1755652"/>
            <a:ext cx="4785013" cy="5283403"/>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6E6E6E"/>
              </a:buClr>
              <a:buSzPts val="1800"/>
              <a:buFont typeface="Arial"/>
              <a:buChar char="•"/>
            </a:pPr>
            <a:r>
              <a:rPr lang="en-US"/>
              <a:t>‘omics Data Analysis Pipelines</a:t>
            </a:r>
            <a:endParaRPr/>
          </a:p>
          <a:p>
            <a:pPr marL="457200" lvl="0" indent="-228600" algn="l" rtl="0">
              <a:lnSpc>
                <a:spcPct val="100000"/>
              </a:lnSpc>
              <a:spcBef>
                <a:spcPts val="360"/>
              </a:spcBef>
              <a:spcAft>
                <a:spcPts val="0"/>
              </a:spcAft>
              <a:buClr>
                <a:srgbClr val="6E6E6E"/>
              </a:buClr>
              <a:buSzPts val="1800"/>
              <a:buFont typeface="Arial"/>
              <a:buNone/>
            </a:pPr>
            <a:endParaRPr/>
          </a:p>
          <a:p>
            <a:pPr marL="457200" lvl="0" indent="-228600" algn="l" rtl="0">
              <a:lnSpc>
                <a:spcPct val="100000"/>
              </a:lnSpc>
              <a:spcBef>
                <a:spcPts val="360"/>
              </a:spcBef>
              <a:spcAft>
                <a:spcPts val="0"/>
              </a:spcAft>
              <a:buClr>
                <a:srgbClr val="6E6E6E"/>
              </a:buClr>
              <a:buSzPts val="1800"/>
              <a:buFont typeface="Arial"/>
              <a:buNone/>
            </a:pPr>
            <a:endParaRPr/>
          </a:p>
          <a:p>
            <a:pPr marL="457200" lvl="0" indent="-228600" algn="l" rtl="0">
              <a:lnSpc>
                <a:spcPct val="100000"/>
              </a:lnSpc>
              <a:spcBef>
                <a:spcPts val="360"/>
              </a:spcBef>
              <a:spcAft>
                <a:spcPts val="0"/>
              </a:spcAft>
              <a:buClr>
                <a:srgbClr val="6E6E6E"/>
              </a:buClr>
              <a:buSzPts val="1800"/>
              <a:buFont typeface="Arial"/>
              <a:buNone/>
            </a:pPr>
            <a:endParaRPr/>
          </a:p>
          <a:p>
            <a:pPr marL="457200" lvl="0" indent="-228600" algn="l" rtl="0">
              <a:lnSpc>
                <a:spcPct val="100000"/>
              </a:lnSpc>
              <a:spcBef>
                <a:spcPts val="360"/>
              </a:spcBef>
              <a:spcAft>
                <a:spcPts val="0"/>
              </a:spcAft>
              <a:buClr>
                <a:srgbClr val="6E6E6E"/>
              </a:buClr>
              <a:buSzPts val="1800"/>
              <a:buFont typeface="Arial"/>
              <a:buNone/>
            </a:pPr>
            <a:endParaRPr/>
          </a:p>
          <a:p>
            <a:pPr marL="457200" lvl="0" indent="-342900" algn="l" rtl="0">
              <a:lnSpc>
                <a:spcPct val="100000"/>
              </a:lnSpc>
              <a:spcBef>
                <a:spcPts val="360"/>
              </a:spcBef>
              <a:spcAft>
                <a:spcPts val="0"/>
              </a:spcAft>
              <a:buClr>
                <a:srgbClr val="6E6E6E"/>
              </a:buClr>
              <a:buSzPts val="1800"/>
              <a:buFont typeface="Arial"/>
              <a:buChar char="•"/>
            </a:pPr>
            <a:r>
              <a:rPr lang="en-US"/>
              <a:t>Using Prior Knowledge</a:t>
            </a:r>
            <a:endParaRPr/>
          </a:p>
          <a:p>
            <a:pPr marL="457200" lvl="0" indent="-228600" algn="l" rtl="0">
              <a:lnSpc>
                <a:spcPct val="100000"/>
              </a:lnSpc>
              <a:spcBef>
                <a:spcPts val="360"/>
              </a:spcBef>
              <a:spcAft>
                <a:spcPts val="0"/>
              </a:spcAft>
              <a:buClr>
                <a:srgbClr val="6E6E6E"/>
              </a:buClr>
              <a:buSzPts val="1800"/>
              <a:buFont typeface="Arial"/>
              <a:buNone/>
            </a:pPr>
            <a:endParaRPr/>
          </a:p>
          <a:p>
            <a:pPr marL="457200" lvl="0" indent="-228600" algn="l" rtl="0">
              <a:lnSpc>
                <a:spcPct val="100000"/>
              </a:lnSpc>
              <a:spcBef>
                <a:spcPts val="360"/>
              </a:spcBef>
              <a:spcAft>
                <a:spcPts val="0"/>
              </a:spcAft>
              <a:buClr>
                <a:srgbClr val="6E6E6E"/>
              </a:buClr>
              <a:buSzPts val="1800"/>
              <a:buFont typeface="Arial"/>
              <a:buNone/>
            </a:pPr>
            <a:endParaRPr/>
          </a:p>
          <a:p>
            <a:pPr marL="457200" lvl="0" indent="-228600" algn="l" rtl="0">
              <a:lnSpc>
                <a:spcPct val="100000"/>
              </a:lnSpc>
              <a:spcBef>
                <a:spcPts val="360"/>
              </a:spcBef>
              <a:spcAft>
                <a:spcPts val="0"/>
              </a:spcAft>
              <a:buClr>
                <a:srgbClr val="6E6E6E"/>
              </a:buClr>
              <a:buSzPts val="1800"/>
              <a:buFont typeface="Arial"/>
              <a:buNone/>
            </a:pPr>
            <a:endParaRPr/>
          </a:p>
          <a:p>
            <a:pPr marL="457200" lvl="0" indent="-228600" algn="l" rtl="0">
              <a:lnSpc>
                <a:spcPct val="100000"/>
              </a:lnSpc>
              <a:spcBef>
                <a:spcPts val="360"/>
              </a:spcBef>
              <a:spcAft>
                <a:spcPts val="0"/>
              </a:spcAft>
              <a:buClr>
                <a:srgbClr val="6E6E6E"/>
              </a:buClr>
              <a:buSzPts val="1800"/>
              <a:buFont typeface="Arial"/>
              <a:buNone/>
            </a:pPr>
            <a:endParaRPr/>
          </a:p>
          <a:p>
            <a:pPr marL="457200" lvl="0" indent="-342900" algn="l" rtl="0">
              <a:lnSpc>
                <a:spcPct val="100000"/>
              </a:lnSpc>
              <a:spcBef>
                <a:spcPts val="360"/>
              </a:spcBef>
              <a:spcAft>
                <a:spcPts val="0"/>
              </a:spcAft>
              <a:buClr>
                <a:srgbClr val="6E6E6E"/>
              </a:buClr>
              <a:buSzPts val="1800"/>
              <a:buFont typeface="Arial"/>
              <a:buChar char="•"/>
            </a:pPr>
            <a:r>
              <a:rPr lang="en-US"/>
              <a:t>In a Scalable Cloud Platform</a:t>
            </a:r>
            <a:endParaRPr/>
          </a:p>
        </p:txBody>
      </p:sp>
      <p:sp>
        <p:nvSpPr>
          <p:cNvPr id="447" name="Google Shape;447;p82"/>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15</a:t>
            </a:fld>
            <a:endParaRPr/>
          </a:p>
        </p:txBody>
      </p:sp>
      <p:pic>
        <p:nvPicPr>
          <p:cNvPr id="448" name="Google Shape;448;p82"/>
          <p:cNvPicPr preferRelativeResize="0"/>
          <p:nvPr/>
        </p:nvPicPr>
        <p:blipFill rotWithShape="1">
          <a:blip r:embed="rId3">
            <a:alphaModFix/>
          </a:blip>
          <a:srcRect/>
          <a:stretch/>
        </p:blipFill>
        <p:spPr>
          <a:xfrm>
            <a:off x="5836506" y="1822646"/>
            <a:ext cx="1559629" cy="1514520"/>
          </a:xfrm>
          <a:prstGeom prst="rect">
            <a:avLst/>
          </a:prstGeom>
          <a:noFill/>
          <a:ln w="1905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449" name="Google Shape;449;p82"/>
          <p:cNvSpPr txBox="1"/>
          <p:nvPr/>
        </p:nvSpPr>
        <p:spPr>
          <a:xfrm rot="-5400000">
            <a:off x="5219690" y="2348547"/>
            <a:ext cx="857545" cy="258732"/>
          </a:xfrm>
          <a:prstGeom prst="rect">
            <a:avLst/>
          </a:prstGeom>
          <a:noFill/>
          <a:ln>
            <a:noFill/>
          </a:ln>
        </p:spPr>
        <p:txBody>
          <a:bodyPr spcFirstLastPara="1" wrap="square" lIns="75425" tIns="37700" rIns="75425" bIns="37700" anchor="ctr" anchorCtr="0">
            <a:noAutofit/>
          </a:bodyPr>
          <a:lstStyle/>
          <a:p>
            <a:pPr marL="0" marR="0" lvl="0" indent="0" algn="l" rtl="0">
              <a:lnSpc>
                <a:spcPct val="100000"/>
              </a:lnSpc>
              <a:spcBef>
                <a:spcPts val="0"/>
              </a:spcBef>
              <a:spcAft>
                <a:spcPts val="0"/>
              </a:spcAft>
              <a:buNone/>
            </a:pPr>
            <a:r>
              <a:rPr lang="en-US" sz="1600" b="0" i="0" u="none" strike="noStrike" cap="none">
                <a:solidFill>
                  <a:srgbClr val="6E6E6E"/>
                </a:solidFill>
                <a:latin typeface="Arial"/>
                <a:ea typeface="Arial"/>
                <a:cs typeface="Arial"/>
                <a:sym typeface="Arial"/>
              </a:rPr>
              <a:t>Genes</a:t>
            </a:r>
            <a:endParaRPr sz="1600" b="0" i="0" u="none" strike="noStrike" cap="none">
              <a:solidFill>
                <a:srgbClr val="000000"/>
              </a:solidFill>
              <a:latin typeface="Arial"/>
              <a:ea typeface="Arial"/>
              <a:cs typeface="Arial"/>
              <a:sym typeface="Arial"/>
            </a:endParaRPr>
          </a:p>
        </p:txBody>
      </p:sp>
      <p:sp>
        <p:nvSpPr>
          <p:cNvPr id="450" name="Google Shape;450;p82"/>
          <p:cNvSpPr txBox="1"/>
          <p:nvPr/>
        </p:nvSpPr>
        <p:spPr>
          <a:xfrm>
            <a:off x="6159378" y="1626325"/>
            <a:ext cx="1102355" cy="129328"/>
          </a:xfrm>
          <a:prstGeom prst="rect">
            <a:avLst/>
          </a:prstGeom>
          <a:noFill/>
          <a:ln>
            <a:noFill/>
          </a:ln>
        </p:spPr>
        <p:txBody>
          <a:bodyPr spcFirstLastPara="1" wrap="square" lIns="75425" tIns="37700" rIns="75425" bIns="37700" anchor="ctr" anchorCtr="0">
            <a:noAutofit/>
          </a:bodyPr>
          <a:lstStyle/>
          <a:p>
            <a:pPr marL="0" marR="0" lvl="0" indent="0" algn="l" rtl="0">
              <a:lnSpc>
                <a:spcPct val="100000"/>
              </a:lnSpc>
              <a:spcBef>
                <a:spcPts val="0"/>
              </a:spcBef>
              <a:spcAft>
                <a:spcPts val="0"/>
              </a:spcAft>
              <a:buNone/>
            </a:pPr>
            <a:r>
              <a:rPr lang="en-US" sz="1600" b="0" i="0" u="none" strike="noStrike" cap="none">
                <a:solidFill>
                  <a:srgbClr val="00B050"/>
                </a:solidFill>
                <a:latin typeface="Arial"/>
                <a:ea typeface="Arial"/>
                <a:cs typeface="Arial"/>
                <a:sym typeface="Arial"/>
              </a:rPr>
              <a:t>Samples</a:t>
            </a:r>
            <a:endParaRPr sz="1600" b="0" i="0" u="none" strike="noStrike" cap="none">
              <a:solidFill>
                <a:srgbClr val="000000"/>
              </a:solidFill>
              <a:latin typeface="Arial"/>
              <a:ea typeface="Arial"/>
              <a:cs typeface="Arial"/>
              <a:sym typeface="Arial"/>
            </a:endParaRPr>
          </a:p>
        </p:txBody>
      </p:sp>
      <p:sp>
        <p:nvSpPr>
          <p:cNvPr id="451" name="Google Shape;451;p82"/>
          <p:cNvSpPr txBox="1"/>
          <p:nvPr/>
        </p:nvSpPr>
        <p:spPr>
          <a:xfrm>
            <a:off x="6102572" y="2184846"/>
            <a:ext cx="1215968" cy="895208"/>
          </a:xfrm>
          <a:prstGeom prst="rect">
            <a:avLst/>
          </a:prstGeom>
          <a:noFill/>
          <a:ln>
            <a:noFill/>
          </a:ln>
        </p:spPr>
        <p:txBody>
          <a:bodyPr spcFirstLastPara="1" wrap="square" lIns="75425" tIns="37700" rIns="75425" bIns="37700" anchor="ctr" anchorCtr="0">
            <a:noAutofit/>
          </a:bodyPr>
          <a:lstStyle/>
          <a:p>
            <a:pPr marL="0" marR="0" lvl="0" indent="0" algn="ctr" rtl="0">
              <a:lnSpc>
                <a:spcPct val="100000"/>
              </a:lnSpc>
              <a:spcBef>
                <a:spcPts val="0"/>
              </a:spcBef>
              <a:spcAft>
                <a:spcPts val="0"/>
              </a:spcAft>
              <a:buNone/>
            </a:pPr>
            <a:r>
              <a:rPr lang="en-US" sz="1600" b="1" i="0" u="none" strike="noStrike" cap="none">
                <a:solidFill>
                  <a:srgbClr val="373737"/>
                </a:solidFill>
                <a:latin typeface="Arial"/>
                <a:ea typeface="Arial"/>
                <a:cs typeface="Arial"/>
                <a:sym typeface="Arial"/>
              </a:rPr>
              <a:t>RNA-seq,</a:t>
            </a:r>
            <a:endParaRPr sz="16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600" b="1" i="0" u="none" strike="noStrike" cap="none">
                <a:solidFill>
                  <a:srgbClr val="373737"/>
                </a:solidFill>
                <a:latin typeface="Arial"/>
                <a:ea typeface="Arial"/>
                <a:cs typeface="Arial"/>
                <a:sym typeface="Arial"/>
              </a:rPr>
              <a:t>Somatic Mutations, etc..</a:t>
            </a:r>
            <a:endParaRPr sz="1600" b="0" i="0" u="none" strike="noStrike" cap="none">
              <a:solidFill>
                <a:srgbClr val="000000"/>
              </a:solidFill>
              <a:latin typeface="Arial"/>
              <a:ea typeface="Arial"/>
              <a:cs typeface="Arial"/>
              <a:sym typeface="Arial"/>
            </a:endParaRPr>
          </a:p>
        </p:txBody>
      </p:sp>
      <p:pic>
        <p:nvPicPr>
          <p:cNvPr id="452" name="Google Shape;452;p82" descr="https://upload.wikimedia.org/wikipedia/commons/9/9b/Social_Network_Analysis_Visualization.png"/>
          <p:cNvPicPr preferRelativeResize="0"/>
          <p:nvPr/>
        </p:nvPicPr>
        <p:blipFill rotWithShape="1">
          <a:blip r:embed="rId4">
            <a:alphaModFix/>
          </a:blip>
          <a:srcRect l="39166" t="29226" r="37996" b="23312"/>
          <a:stretch/>
        </p:blipFill>
        <p:spPr>
          <a:xfrm rot="-5400000">
            <a:off x="5880142" y="3433427"/>
            <a:ext cx="1368686" cy="2791219"/>
          </a:xfrm>
          <a:prstGeom prst="rect">
            <a:avLst/>
          </a:prstGeom>
          <a:noFill/>
          <a:ln w="1905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453" name="Google Shape;453;p82"/>
          <p:cNvSpPr txBox="1"/>
          <p:nvPr/>
        </p:nvSpPr>
        <p:spPr>
          <a:xfrm>
            <a:off x="5280686" y="4237098"/>
            <a:ext cx="2525402" cy="1134000"/>
          </a:xfrm>
          <a:prstGeom prst="rect">
            <a:avLst/>
          </a:prstGeom>
          <a:solidFill>
            <a:srgbClr val="120101">
              <a:alpha val="39607"/>
            </a:srgbClr>
          </a:solidFill>
          <a:ln>
            <a:noFill/>
          </a:ln>
        </p:spPr>
        <p:txBody>
          <a:bodyPr spcFirstLastPara="1" wrap="square" lIns="75425" tIns="37700" rIns="75425" bIns="37700" anchor="ctr" anchorCtr="0">
            <a:noAutofit/>
          </a:bodyPr>
          <a:lstStyle/>
          <a:p>
            <a:pPr marL="0" marR="0" lvl="0" indent="0" algn="ctr" rtl="0">
              <a:lnSpc>
                <a:spcPct val="100000"/>
              </a:lnSpc>
              <a:spcBef>
                <a:spcPts val="0"/>
              </a:spcBef>
              <a:spcAft>
                <a:spcPts val="0"/>
              </a:spcAft>
              <a:buNone/>
            </a:pPr>
            <a:r>
              <a:rPr lang="en-US" sz="1400" b="1" i="0" u="none" strike="noStrike" cap="none">
                <a:solidFill>
                  <a:srgbClr val="FCE5CD"/>
                </a:solidFill>
                <a:latin typeface="Arial"/>
                <a:ea typeface="Arial"/>
                <a:cs typeface="Arial"/>
                <a:sym typeface="Arial"/>
              </a:rPr>
              <a:t>Physical interactions, </a:t>
            </a:r>
            <a:endParaRPr sz="1400" b="0" i="0" u="none" strike="noStrike" cap="none">
              <a:solidFill>
                <a:srgbClr val="FCE5CD"/>
              </a:solidFill>
              <a:latin typeface="Arial"/>
              <a:ea typeface="Arial"/>
              <a:cs typeface="Arial"/>
              <a:sym typeface="Arial"/>
            </a:endParaRPr>
          </a:p>
          <a:p>
            <a:pPr marL="0" marR="0" lvl="0" indent="0" algn="ctr" rtl="0">
              <a:lnSpc>
                <a:spcPct val="100000"/>
              </a:lnSpc>
              <a:spcBef>
                <a:spcPts val="0"/>
              </a:spcBef>
              <a:spcAft>
                <a:spcPts val="0"/>
              </a:spcAft>
              <a:buNone/>
            </a:pPr>
            <a:r>
              <a:rPr lang="en-US" sz="1400" b="1" i="0" u="none" strike="noStrike" cap="none">
                <a:solidFill>
                  <a:srgbClr val="FCE5CD"/>
                </a:solidFill>
                <a:latin typeface="Arial"/>
                <a:ea typeface="Arial"/>
                <a:cs typeface="Arial"/>
                <a:sym typeface="Arial"/>
              </a:rPr>
              <a:t>co-expression, pathways, biological processes, </a:t>
            </a:r>
            <a:endParaRPr sz="1400" b="0" i="0" u="none" strike="noStrike" cap="none">
              <a:solidFill>
                <a:srgbClr val="FCE5CD"/>
              </a:solidFill>
              <a:latin typeface="Arial"/>
              <a:ea typeface="Arial"/>
              <a:cs typeface="Arial"/>
              <a:sym typeface="Arial"/>
            </a:endParaRPr>
          </a:p>
          <a:p>
            <a:pPr marL="0" marR="0" lvl="0" indent="0" algn="ctr" rtl="0">
              <a:lnSpc>
                <a:spcPct val="100000"/>
              </a:lnSpc>
              <a:spcBef>
                <a:spcPts val="0"/>
              </a:spcBef>
              <a:spcAft>
                <a:spcPts val="0"/>
              </a:spcAft>
              <a:buNone/>
            </a:pPr>
            <a:r>
              <a:rPr lang="en-US" sz="1400" b="1" i="0" u="none" strike="noStrike" cap="none">
                <a:solidFill>
                  <a:srgbClr val="FCE5CD"/>
                </a:solidFill>
                <a:latin typeface="Arial"/>
                <a:ea typeface="Arial"/>
                <a:cs typeface="Arial"/>
                <a:sym typeface="Arial"/>
              </a:rPr>
              <a:t>text mining, etc.</a:t>
            </a:r>
            <a:endParaRPr sz="1400" b="0" i="0" u="none" strike="noStrike" cap="none">
              <a:solidFill>
                <a:srgbClr val="FCE5CD"/>
              </a:solidFill>
              <a:latin typeface="Arial"/>
              <a:ea typeface="Arial"/>
              <a:cs typeface="Arial"/>
              <a:sym typeface="Arial"/>
            </a:endParaRPr>
          </a:p>
        </p:txBody>
      </p:sp>
      <p:sp>
        <p:nvSpPr>
          <p:cNvPr id="454" name="Google Shape;454;p82"/>
          <p:cNvSpPr/>
          <p:nvPr/>
        </p:nvSpPr>
        <p:spPr>
          <a:xfrm rot="808464">
            <a:off x="4389204" y="6352634"/>
            <a:ext cx="2335994" cy="1047688"/>
          </a:xfrm>
          <a:prstGeom prst="cloud">
            <a:avLst/>
          </a:prstGeom>
          <a:solidFill>
            <a:srgbClr val="F68D11">
              <a:alpha val="20000"/>
            </a:srgbClr>
          </a:solidFill>
          <a:ln w="19050" cap="flat" cmpd="sng">
            <a:solidFill>
              <a:srgbClr val="F68D11"/>
            </a:solidFill>
            <a:prstDash val="solid"/>
            <a:round/>
            <a:headEnd type="none" w="sm" len="sm"/>
            <a:tailEnd type="none" w="sm" len="sm"/>
          </a:ln>
        </p:spPr>
        <p:txBody>
          <a:bodyPr spcFirstLastPara="1" wrap="square" lIns="75425" tIns="37700" rIns="75425" bIns="37700" anchor="ctr" anchorCtr="0">
            <a:noAutofit/>
          </a:bodyPr>
          <a:lstStyle/>
          <a:p>
            <a:pPr marL="0" marR="0" lvl="0" indent="0" algn="ctr" rtl="0">
              <a:lnSpc>
                <a:spcPct val="100000"/>
              </a:lnSpc>
              <a:spcBef>
                <a:spcPts val="0"/>
              </a:spcBef>
              <a:spcAft>
                <a:spcPts val="0"/>
              </a:spcAft>
              <a:buNone/>
            </a:pPr>
            <a:endParaRPr sz="1815" b="0" i="0" u="none" strike="noStrike" cap="none">
              <a:solidFill>
                <a:schemeClr val="lt1"/>
              </a:solidFill>
              <a:latin typeface="Times New Roman"/>
              <a:ea typeface="Times New Roman"/>
              <a:cs typeface="Times New Roman"/>
              <a:sym typeface="Times New Roman"/>
            </a:endParaRPr>
          </a:p>
        </p:txBody>
      </p:sp>
      <p:pic>
        <p:nvPicPr>
          <p:cNvPr id="455" name="Google Shape;455;p82" descr="Image result for aws"/>
          <p:cNvPicPr preferRelativeResize="0"/>
          <p:nvPr/>
        </p:nvPicPr>
        <p:blipFill rotWithShape="1">
          <a:blip r:embed="rId5">
            <a:alphaModFix/>
          </a:blip>
          <a:srcRect/>
          <a:stretch/>
        </p:blipFill>
        <p:spPr>
          <a:xfrm>
            <a:off x="4948809" y="6594518"/>
            <a:ext cx="1132308" cy="425748"/>
          </a:xfrm>
          <a:prstGeom prst="rect">
            <a:avLst/>
          </a:prstGeom>
          <a:noFill/>
          <a:ln>
            <a:noFill/>
          </a:ln>
        </p:spPr>
      </p:pic>
      <p:pic>
        <p:nvPicPr>
          <p:cNvPr id="456" name="Google Shape;456;p82"/>
          <p:cNvPicPr preferRelativeResize="0"/>
          <p:nvPr/>
        </p:nvPicPr>
        <p:blipFill rotWithShape="1">
          <a:blip r:embed="rId6">
            <a:alphaModFix/>
          </a:blip>
          <a:srcRect/>
          <a:stretch/>
        </p:blipFill>
        <p:spPr>
          <a:xfrm>
            <a:off x="7097264" y="6295019"/>
            <a:ext cx="1725662" cy="1133917"/>
          </a:xfrm>
          <a:prstGeom prst="rect">
            <a:avLst/>
          </a:prstGeom>
          <a:noFill/>
          <a:ln w="1905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83"/>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KnowEnG Pipelines and User Interface</a:t>
            </a:r>
            <a:endParaRPr/>
          </a:p>
        </p:txBody>
      </p:sp>
      <p:sp>
        <p:nvSpPr>
          <p:cNvPr id="463" name="Google Shape;463;p83"/>
          <p:cNvSpPr txBox="1">
            <a:spLocks noGrp="1"/>
          </p:cNvSpPr>
          <p:nvPr>
            <p:ph type="body" idx="1"/>
          </p:nvPr>
        </p:nvSpPr>
        <p:spPr>
          <a:xfrm>
            <a:off x="134754" y="1282317"/>
            <a:ext cx="4841507" cy="5910741"/>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6E6E6E"/>
              </a:buClr>
              <a:buSzPts val="1800"/>
              <a:buFont typeface="Arial"/>
              <a:buChar char="•"/>
            </a:pPr>
            <a:r>
              <a:rPr lang="en-US" sz="2000"/>
              <a:t>Sample Clustering</a:t>
            </a:r>
            <a:endParaRPr/>
          </a:p>
          <a:p>
            <a:pPr marL="914400" lvl="1" indent="-330200" algn="l" rtl="0">
              <a:lnSpc>
                <a:spcPct val="100000"/>
              </a:lnSpc>
              <a:spcBef>
                <a:spcPts val="320"/>
              </a:spcBef>
              <a:spcAft>
                <a:spcPts val="0"/>
              </a:spcAft>
              <a:buSzPts val="1600"/>
              <a:buChar char="•"/>
            </a:pPr>
            <a:r>
              <a:rPr lang="en-US"/>
              <a:t>What are the separate transcriptomic subtypes of patients and how do they relate to outcome? </a:t>
            </a:r>
            <a:endParaRPr/>
          </a:p>
          <a:p>
            <a:pPr marL="457200" lvl="0" indent="-342900" algn="l" rtl="0">
              <a:lnSpc>
                <a:spcPct val="100000"/>
              </a:lnSpc>
              <a:spcBef>
                <a:spcPts val="360"/>
              </a:spcBef>
              <a:spcAft>
                <a:spcPts val="0"/>
              </a:spcAft>
              <a:buClr>
                <a:srgbClr val="6E6E6E"/>
              </a:buClr>
              <a:buSzPts val="1800"/>
              <a:buFont typeface="Arial"/>
              <a:buChar char="•"/>
            </a:pPr>
            <a:r>
              <a:rPr lang="en-US" sz="2000"/>
              <a:t>Feature(Gene) Prioritization</a:t>
            </a:r>
            <a:endParaRPr/>
          </a:p>
          <a:p>
            <a:pPr marL="914400" lvl="1" indent="-330200" algn="l" rtl="0">
              <a:lnSpc>
                <a:spcPct val="100000"/>
              </a:lnSpc>
              <a:spcBef>
                <a:spcPts val="320"/>
              </a:spcBef>
              <a:spcAft>
                <a:spcPts val="0"/>
              </a:spcAft>
              <a:buSzPts val="1600"/>
              <a:buChar char="•"/>
            </a:pPr>
            <a:r>
              <a:rPr lang="en-US"/>
              <a:t>What genes are differentially expressed with respect to viral shedding</a:t>
            </a:r>
            <a:endParaRPr sz="1400"/>
          </a:p>
          <a:p>
            <a:pPr marL="457200" lvl="0" indent="-342900" algn="l" rtl="0">
              <a:lnSpc>
                <a:spcPct val="100000"/>
              </a:lnSpc>
              <a:spcBef>
                <a:spcPts val="360"/>
              </a:spcBef>
              <a:spcAft>
                <a:spcPts val="0"/>
              </a:spcAft>
              <a:buClr>
                <a:srgbClr val="6E6E6E"/>
              </a:buClr>
              <a:buSzPts val="1800"/>
              <a:buFont typeface="Arial"/>
              <a:buChar char="•"/>
            </a:pPr>
            <a:r>
              <a:rPr lang="en-US" sz="2000"/>
              <a:t>Gene Set Characterization</a:t>
            </a:r>
            <a:endParaRPr/>
          </a:p>
          <a:p>
            <a:pPr marL="914400" lvl="1" indent="-330200" algn="l" rtl="0">
              <a:lnSpc>
                <a:spcPct val="100000"/>
              </a:lnSpc>
              <a:spcBef>
                <a:spcPts val="320"/>
              </a:spcBef>
              <a:spcAft>
                <a:spcPts val="0"/>
              </a:spcAft>
              <a:buSzPts val="1600"/>
              <a:buChar char="•"/>
            </a:pPr>
            <a:r>
              <a:rPr lang="en-US"/>
              <a:t>What pathways do these differentially expressed genes relate to?</a:t>
            </a:r>
            <a:endParaRPr/>
          </a:p>
          <a:p>
            <a:pPr marL="457200" lvl="0" indent="-342900" algn="l" rtl="0">
              <a:lnSpc>
                <a:spcPct val="100000"/>
              </a:lnSpc>
              <a:spcBef>
                <a:spcPts val="360"/>
              </a:spcBef>
              <a:spcAft>
                <a:spcPts val="0"/>
              </a:spcAft>
              <a:buClr>
                <a:srgbClr val="6E6E6E"/>
              </a:buClr>
              <a:buSzPts val="1800"/>
              <a:buFont typeface="Arial"/>
              <a:buChar char="•"/>
            </a:pPr>
            <a:r>
              <a:rPr lang="en-US" sz="2000"/>
              <a:t>Signature Analysis</a:t>
            </a:r>
            <a:endParaRPr/>
          </a:p>
          <a:p>
            <a:pPr marL="914400" lvl="1" indent="-330200" algn="l" rtl="0">
              <a:lnSpc>
                <a:spcPct val="100000"/>
              </a:lnSpc>
              <a:spcBef>
                <a:spcPts val="320"/>
              </a:spcBef>
              <a:spcAft>
                <a:spcPts val="0"/>
              </a:spcAft>
              <a:buSzPts val="1600"/>
              <a:buChar char="•"/>
            </a:pPr>
            <a:r>
              <a:rPr lang="en-US"/>
              <a:t>Given a new patient, what subtype does their profile most resemble?</a:t>
            </a:r>
            <a:endParaRPr/>
          </a:p>
          <a:p>
            <a:pPr marL="457200" lvl="0" indent="-342900" algn="l" rtl="0">
              <a:lnSpc>
                <a:spcPct val="100000"/>
              </a:lnSpc>
              <a:spcBef>
                <a:spcPts val="360"/>
              </a:spcBef>
              <a:spcAft>
                <a:spcPts val="0"/>
              </a:spcAft>
              <a:buClr>
                <a:srgbClr val="6E6E6E"/>
              </a:buClr>
              <a:buSzPts val="1800"/>
              <a:buFont typeface="Arial"/>
              <a:buChar char="•"/>
            </a:pPr>
            <a:r>
              <a:rPr lang="en-US" sz="2000"/>
              <a:t>Spreadsheet Visualization</a:t>
            </a:r>
            <a:endParaRPr/>
          </a:p>
          <a:p>
            <a:pPr marL="914400" lvl="1" indent="-330200" algn="l" rtl="0">
              <a:lnSpc>
                <a:spcPct val="100000"/>
              </a:lnSpc>
              <a:spcBef>
                <a:spcPts val="320"/>
              </a:spcBef>
              <a:spcAft>
                <a:spcPts val="0"/>
              </a:spcAft>
              <a:buSzPts val="1600"/>
              <a:buChar char="•"/>
            </a:pPr>
            <a:r>
              <a:rPr lang="en-US"/>
              <a:t>Given multiple omics and clinical datasets on patient samples, what features relate to selected phenotypes?</a:t>
            </a:r>
            <a:endParaRPr/>
          </a:p>
        </p:txBody>
      </p:sp>
      <p:sp>
        <p:nvSpPr>
          <p:cNvPr id="464" name="Google Shape;464;p83"/>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16</a:t>
            </a:fld>
            <a:endParaRPr/>
          </a:p>
        </p:txBody>
      </p:sp>
      <p:pic>
        <p:nvPicPr>
          <p:cNvPr id="465" name="Google Shape;465;p83"/>
          <p:cNvPicPr preferRelativeResize="0"/>
          <p:nvPr/>
        </p:nvPicPr>
        <p:blipFill rotWithShape="1">
          <a:blip r:embed="rId3">
            <a:alphaModFix/>
          </a:blip>
          <a:srcRect/>
          <a:stretch/>
        </p:blipFill>
        <p:spPr>
          <a:xfrm>
            <a:off x="5029200" y="4426383"/>
            <a:ext cx="4561301" cy="2632163"/>
          </a:xfrm>
          <a:prstGeom prst="rect">
            <a:avLst/>
          </a:prstGeom>
          <a:noFill/>
          <a:ln w="9525"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466" name="Google Shape;466;p83"/>
          <p:cNvPicPr preferRelativeResize="0"/>
          <p:nvPr/>
        </p:nvPicPr>
        <p:blipFill rotWithShape="1">
          <a:blip r:embed="rId4">
            <a:alphaModFix/>
          </a:blip>
          <a:srcRect/>
          <a:stretch/>
        </p:blipFill>
        <p:spPr>
          <a:xfrm>
            <a:off x="5977288" y="1849314"/>
            <a:ext cx="2822395" cy="20615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84"/>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rmAutofit/>
          </a:bodyPr>
          <a:lstStyle/>
          <a:p>
            <a:pPr marL="0" lvl="0" indent="0" algn="l" rtl="0">
              <a:lnSpc>
                <a:spcPct val="100000"/>
              </a:lnSpc>
              <a:spcBef>
                <a:spcPts val="0"/>
              </a:spcBef>
              <a:spcAft>
                <a:spcPts val="0"/>
              </a:spcAft>
              <a:buSzPts val="1400"/>
              <a:buNone/>
            </a:pPr>
            <a:r>
              <a:rPr lang="en-US"/>
              <a:t>Analysis Pipelines Using Prior Knowledge</a:t>
            </a:r>
            <a:endParaRPr/>
          </a:p>
        </p:txBody>
      </p:sp>
      <p:sp>
        <p:nvSpPr>
          <p:cNvPr id="472" name="Google Shape;472;p84"/>
          <p:cNvSpPr txBox="1">
            <a:spLocks noGrp="1"/>
          </p:cNvSpPr>
          <p:nvPr>
            <p:ph type="body" idx="1"/>
          </p:nvPr>
        </p:nvSpPr>
        <p:spPr>
          <a:xfrm>
            <a:off x="502921" y="1266745"/>
            <a:ext cx="9250518" cy="5364480"/>
          </a:xfrm>
          <a:prstGeom prst="rect">
            <a:avLst/>
          </a:prstGeom>
          <a:noFill/>
          <a:ln>
            <a:noFill/>
          </a:ln>
        </p:spPr>
        <p:txBody>
          <a:bodyPr spcFirstLastPara="1" wrap="square" lIns="89325" tIns="44650" rIns="89325" bIns="44650" anchor="t" anchorCtr="0">
            <a:normAutofit/>
          </a:bodyPr>
          <a:lstStyle/>
          <a:p>
            <a:pPr marL="457200" lvl="0" indent="-342900" algn="l" rtl="0">
              <a:lnSpc>
                <a:spcPct val="100000"/>
              </a:lnSpc>
              <a:spcBef>
                <a:spcPts val="360"/>
              </a:spcBef>
              <a:spcAft>
                <a:spcPts val="0"/>
              </a:spcAft>
              <a:buClr>
                <a:srgbClr val="05284E"/>
              </a:buClr>
              <a:buSzPts val="1800"/>
              <a:buChar char="•"/>
            </a:pPr>
            <a:r>
              <a:rPr lang="en-US" sz="2200" b="1">
                <a:solidFill>
                  <a:srgbClr val="57576E"/>
                </a:solidFill>
              </a:rPr>
              <a:t>Knowledge Network (KN)</a:t>
            </a:r>
            <a:r>
              <a:rPr lang="en-US" sz="2200"/>
              <a:t>: heterogeneous graph whose nodes and edges encodes major public data sets  as a network represented by  genes/proteins, their properties, and relationships</a:t>
            </a:r>
            <a:endParaRPr/>
          </a:p>
          <a:p>
            <a:pPr marL="301752" lvl="1" indent="0" algn="l" rtl="0">
              <a:lnSpc>
                <a:spcPct val="100000"/>
              </a:lnSpc>
              <a:spcBef>
                <a:spcPts val="320"/>
              </a:spcBef>
              <a:spcAft>
                <a:spcPts val="0"/>
              </a:spcAft>
              <a:buSzPts val="1600"/>
              <a:buNone/>
            </a:pPr>
            <a:endParaRPr sz="1979"/>
          </a:p>
          <a:p>
            <a:pPr marL="457200" lvl="0" indent="-342900" algn="l" rtl="0">
              <a:lnSpc>
                <a:spcPct val="100000"/>
              </a:lnSpc>
              <a:spcBef>
                <a:spcPts val="360"/>
              </a:spcBef>
              <a:spcAft>
                <a:spcPts val="0"/>
              </a:spcAft>
              <a:buClr>
                <a:srgbClr val="05284E"/>
              </a:buClr>
              <a:buSzPts val="1800"/>
              <a:buChar char="•"/>
            </a:pPr>
            <a:r>
              <a:rPr lang="en-US" sz="2200" b="1">
                <a:solidFill>
                  <a:srgbClr val="57576E"/>
                </a:solidFill>
              </a:rPr>
              <a:t>Omics data: </a:t>
            </a:r>
            <a:r>
              <a:rPr lang="en-US" sz="2200">
                <a:solidFill>
                  <a:srgbClr val="57576E"/>
                </a:solidFill>
              </a:rPr>
              <a:t>a</a:t>
            </a:r>
            <a:r>
              <a:rPr lang="en-US" sz="2200" b="1">
                <a:solidFill>
                  <a:srgbClr val="57576E"/>
                </a:solidFill>
              </a:rPr>
              <a:t> spreadsheet </a:t>
            </a:r>
            <a:r>
              <a:rPr lang="en-US" sz="2200"/>
              <a:t>(rows = genes or proteins) to be analyzed</a:t>
            </a:r>
            <a:endParaRPr/>
          </a:p>
          <a:p>
            <a:pPr marL="457200" lvl="0" indent="-228600" algn="l" rtl="0">
              <a:lnSpc>
                <a:spcPct val="100000"/>
              </a:lnSpc>
              <a:spcBef>
                <a:spcPts val="360"/>
              </a:spcBef>
              <a:spcAft>
                <a:spcPts val="0"/>
              </a:spcAft>
              <a:buClr>
                <a:srgbClr val="05284E"/>
              </a:buClr>
              <a:buSzPts val="1800"/>
              <a:buNone/>
            </a:pPr>
            <a:endParaRPr sz="2200"/>
          </a:p>
        </p:txBody>
      </p:sp>
      <p:sp>
        <p:nvSpPr>
          <p:cNvPr id="473" name="Google Shape;473;p84"/>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rmAutofit fontScale="70000" lnSpcReduction="20000"/>
          </a:bodyPr>
          <a:lstStyle/>
          <a:p>
            <a:pPr marL="0" lvl="0" indent="0" algn="r" rtl="0">
              <a:lnSpc>
                <a:spcPct val="100000"/>
              </a:lnSpc>
              <a:spcBef>
                <a:spcPts val="0"/>
              </a:spcBef>
              <a:spcAft>
                <a:spcPts val="0"/>
              </a:spcAft>
              <a:buSzPct val="100000"/>
              <a:buNone/>
            </a:pPr>
            <a:fld id="{00000000-1234-1234-1234-123412341234}" type="slidenum">
              <a:rPr lang="en-US"/>
              <a:t>17</a:t>
            </a:fld>
            <a:endParaRPr/>
          </a:p>
        </p:txBody>
      </p:sp>
      <p:grpSp>
        <p:nvGrpSpPr>
          <p:cNvPr id="474" name="Google Shape;474;p84"/>
          <p:cNvGrpSpPr/>
          <p:nvPr/>
        </p:nvGrpSpPr>
        <p:grpSpPr>
          <a:xfrm>
            <a:off x="1088753" y="3843160"/>
            <a:ext cx="7490469" cy="2754531"/>
            <a:chOff x="1273660" y="3658397"/>
            <a:chExt cx="7134940" cy="2771802"/>
          </a:xfrm>
        </p:grpSpPr>
        <p:pic>
          <p:nvPicPr>
            <p:cNvPr id="475" name="Google Shape;475;p84"/>
            <p:cNvPicPr preferRelativeResize="0"/>
            <p:nvPr/>
          </p:nvPicPr>
          <p:blipFill rotWithShape="1">
            <a:blip r:embed="rId3">
              <a:alphaModFix/>
            </a:blip>
            <a:srcRect/>
            <a:stretch/>
          </p:blipFill>
          <p:spPr>
            <a:xfrm>
              <a:off x="1273660" y="3658397"/>
              <a:ext cx="7134940" cy="2771802"/>
            </a:xfrm>
            <a:prstGeom prst="rect">
              <a:avLst/>
            </a:prstGeom>
            <a:noFill/>
            <a:ln w="9525" cap="flat" cmpd="sng">
              <a:solidFill>
                <a:srgbClr val="4F81BD"/>
              </a:solidFill>
              <a:prstDash val="solid"/>
              <a:round/>
              <a:headEnd type="none" w="sm" len="sm"/>
              <a:tailEnd type="none" w="sm" len="sm"/>
            </a:ln>
          </p:spPr>
        </p:pic>
        <p:sp>
          <p:nvSpPr>
            <p:cNvPr id="476" name="Google Shape;476;p84"/>
            <p:cNvSpPr txBox="1"/>
            <p:nvPr/>
          </p:nvSpPr>
          <p:spPr>
            <a:xfrm>
              <a:off x="6679592" y="6119831"/>
              <a:ext cx="1713230" cy="297319"/>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320" b="1" i="0" u="none" strike="noStrike" cap="none">
                  <a:solidFill>
                    <a:srgbClr val="000000"/>
                  </a:solidFill>
                  <a:latin typeface="Arial"/>
                  <a:ea typeface="Arial"/>
                  <a:cs typeface="Arial"/>
                  <a:sym typeface="Arial"/>
                </a:rPr>
                <a:t>SPREADSHEET</a:t>
              </a:r>
              <a:endParaRPr/>
            </a:p>
          </p:txBody>
        </p:sp>
      </p:grpSp>
      <p:sp>
        <p:nvSpPr>
          <p:cNvPr id="477" name="Google Shape;477;p84"/>
          <p:cNvSpPr/>
          <p:nvPr/>
        </p:nvSpPr>
        <p:spPr>
          <a:xfrm>
            <a:off x="2472604" y="6772414"/>
            <a:ext cx="7280835" cy="4647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20" b="0" i="0" u="none" strike="noStrike" cap="none">
                <a:solidFill>
                  <a:srgbClr val="000000"/>
                </a:solidFill>
                <a:latin typeface="Calibri"/>
                <a:ea typeface="Calibri"/>
                <a:cs typeface="Calibri"/>
                <a:sym typeface="Calibri"/>
              </a:rPr>
              <a:t>Knowledge network + user spreadsheet </a:t>
            </a:r>
            <a:endParaRPr/>
          </a:p>
        </p:txBody>
      </p:sp>
      <p:sp>
        <p:nvSpPr>
          <p:cNvPr id="478" name="Google Shape;478;p84"/>
          <p:cNvSpPr txBox="1"/>
          <p:nvPr/>
        </p:nvSpPr>
        <p:spPr>
          <a:xfrm rot="5400000">
            <a:off x="7720516" y="5068876"/>
            <a:ext cx="2377574" cy="4647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20" b="0" i="0" u="none" strike="noStrike" cap="none">
                <a:solidFill>
                  <a:srgbClr val="FF0000"/>
                </a:solidFill>
                <a:latin typeface="Calibri"/>
                <a:ea typeface="Calibri"/>
                <a:cs typeface="Calibri"/>
                <a:sym typeface="Calibri"/>
              </a:rPr>
              <a:t>Machine learning</a:t>
            </a:r>
            <a:endParaRPr/>
          </a:p>
        </p:txBody>
      </p:sp>
      <p:sp>
        <p:nvSpPr>
          <p:cNvPr id="479" name="Google Shape;479;p84"/>
          <p:cNvSpPr txBox="1"/>
          <p:nvPr/>
        </p:nvSpPr>
        <p:spPr>
          <a:xfrm rot="-5400000">
            <a:off x="-230997" y="5014168"/>
            <a:ext cx="1907958" cy="4647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20" b="0" i="0" u="none" strike="noStrike" cap="none">
                <a:solidFill>
                  <a:srgbClr val="FF0000"/>
                </a:solidFill>
                <a:latin typeface="Calibri"/>
                <a:ea typeface="Calibri"/>
                <a:cs typeface="Calibri"/>
                <a:sym typeface="Calibri"/>
              </a:rPr>
              <a:t>Graph Mining</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85"/>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KnowEnG Prior Knowledge Networks</a:t>
            </a:r>
            <a:endParaRPr/>
          </a:p>
        </p:txBody>
      </p:sp>
      <p:sp>
        <p:nvSpPr>
          <p:cNvPr id="486" name="Google Shape;486;p85"/>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p>
            <a:pPr marL="457200" lvl="0" indent="-228600" algn="l" rtl="0">
              <a:lnSpc>
                <a:spcPct val="100000"/>
              </a:lnSpc>
              <a:spcBef>
                <a:spcPts val="360"/>
              </a:spcBef>
              <a:spcAft>
                <a:spcPts val="0"/>
              </a:spcAft>
              <a:buClr>
                <a:srgbClr val="6E6E6E"/>
              </a:buClr>
              <a:buSzPts val="1800"/>
              <a:buFont typeface="Arial"/>
              <a:buNone/>
            </a:pPr>
            <a:endParaRPr/>
          </a:p>
        </p:txBody>
      </p:sp>
      <p:sp>
        <p:nvSpPr>
          <p:cNvPr id="487" name="Google Shape;487;p85"/>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18</a:t>
            </a:fld>
            <a:endParaRPr/>
          </a:p>
        </p:txBody>
      </p:sp>
      <p:pic>
        <p:nvPicPr>
          <p:cNvPr id="488" name="Google Shape;488;p85"/>
          <p:cNvPicPr preferRelativeResize="0"/>
          <p:nvPr/>
        </p:nvPicPr>
        <p:blipFill rotWithShape="1">
          <a:blip r:embed="rId3">
            <a:alphaModFix/>
          </a:blip>
          <a:srcRect/>
          <a:stretch/>
        </p:blipFill>
        <p:spPr>
          <a:xfrm>
            <a:off x="222384" y="3340260"/>
            <a:ext cx="5103160" cy="1664073"/>
          </a:xfrm>
          <a:prstGeom prst="rect">
            <a:avLst/>
          </a:prstGeom>
          <a:noFill/>
          <a:ln>
            <a:noFill/>
          </a:ln>
        </p:spPr>
      </p:pic>
      <p:pic>
        <p:nvPicPr>
          <p:cNvPr id="489" name="Google Shape;489;p85"/>
          <p:cNvPicPr preferRelativeResize="0"/>
          <p:nvPr/>
        </p:nvPicPr>
        <p:blipFill rotWithShape="1">
          <a:blip r:embed="rId4">
            <a:alphaModFix/>
          </a:blip>
          <a:srcRect/>
          <a:stretch/>
        </p:blipFill>
        <p:spPr>
          <a:xfrm>
            <a:off x="5550269" y="5231960"/>
            <a:ext cx="4288639" cy="2016939"/>
          </a:xfrm>
          <a:prstGeom prst="rect">
            <a:avLst/>
          </a:prstGeom>
          <a:noFill/>
          <a:ln>
            <a:noFill/>
          </a:ln>
        </p:spPr>
      </p:pic>
      <p:pic>
        <p:nvPicPr>
          <p:cNvPr id="490" name="Google Shape;490;p85"/>
          <p:cNvPicPr preferRelativeResize="0"/>
          <p:nvPr/>
        </p:nvPicPr>
        <p:blipFill rotWithShape="1">
          <a:blip r:embed="rId5">
            <a:alphaModFix/>
          </a:blip>
          <a:srcRect/>
          <a:stretch/>
        </p:blipFill>
        <p:spPr>
          <a:xfrm>
            <a:off x="5496130" y="3211204"/>
            <a:ext cx="4342779" cy="2057447"/>
          </a:xfrm>
          <a:prstGeom prst="rect">
            <a:avLst/>
          </a:prstGeom>
          <a:noFill/>
          <a:ln>
            <a:noFill/>
          </a:ln>
        </p:spPr>
      </p:pic>
      <p:pic>
        <p:nvPicPr>
          <p:cNvPr id="491" name="Google Shape;491;p85"/>
          <p:cNvPicPr preferRelativeResize="0"/>
          <p:nvPr/>
        </p:nvPicPr>
        <p:blipFill rotWithShape="1">
          <a:blip r:embed="rId6">
            <a:alphaModFix/>
          </a:blip>
          <a:srcRect/>
          <a:stretch/>
        </p:blipFill>
        <p:spPr>
          <a:xfrm>
            <a:off x="222384" y="5067212"/>
            <a:ext cx="5103160" cy="2115786"/>
          </a:xfrm>
          <a:prstGeom prst="rect">
            <a:avLst/>
          </a:prstGeom>
          <a:noFill/>
          <a:ln>
            <a:noFill/>
          </a:ln>
        </p:spPr>
      </p:pic>
      <p:sp>
        <p:nvSpPr>
          <p:cNvPr id="492" name="Google Shape;492;p85"/>
          <p:cNvSpPr/>
          <p:nvPr/>
        </p:nvSpPr>
        <p:spPr>
          <a:xfrm>
            <a:off x="1569644" y="7326594"/>
            <a:ext cx="6477075" cy="223988"/>
          </a:xfrm>
          <a:prstGeom prst="rect">
            <a:avLst/>
          </a:prstGeom>
          <a:noFill/>
          <a:ln>
            <a:noFill/>
          </a:ln>
        </p:spPr>
        <p:txBody>
          <a:bodyPr spcFirstLastPara="1" wrap="square" lIns="75425" tIns="37700" rIns="75425" bIns="37700" anchor="t" anchorCtr="0">
            <a:noAutofit/>
          </a:bodyPr>
          <a:lstStyle/>
          <a:p>
            <a:pPr marL="678810" marR="0" lvl="2" indent="0" algn="l" rtl="0">
              <a:lnSpc>
                <a:spcPct val="100000"/>
              </a:lnSpc>
              <a:spcBef>
                <a:spcPts val="0"/>
              </a:spcBef>
              <a:spcAft>
                <a:spcPts val="0"/>
              </a:spcAft>
              <a:buNone/>
            </a:pPr>
            <a:r>
              <a:rPr lang="en-US" sz="1568" b="0" i="0" u="sng" strike="noStrike" cap="none">
                <a:solidFill>
                  <a:srgbClr val="161616"/>
                </a:solidFill>
                <a:latin typeface="Times New Roman"/>
                <a:ea typeface="Times New Roman"/>
                <a:cs typeface="Times New Roman"/>
                <a:sym typeface="Times New Roman"/>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https://github.com/KnowEnG/KN_Fetcher/blob/master/Contents.md</a:t>
            </a:r>
            <a:r>
              <a:rPr lang="en-US" sz="1568" b="0" i="0" u="none" strike="noStrike" cap="none">
                <a:solidFill>
                  <a:srgbClr val="161616"/>
                </a:solidFill>
                <a:latin typeface="Times New Roman"/>
                <a:ea typeface="Times New Roman"/>
                <a:cs typeface="Times New Roman"/>
                <a:sym typeface="Times New Roman"/>
              </a:rPr>
              <a:t> </a:t>
            </a:r>
            <a:endParaRPr sz="1568" b="0" i="0" u="none" strike="noStrike" cap="none">
              <a:solidFill>
                <a:srgbClr val="161616"/>
              </a:solidFill>
              <a:latin typeface="Times New Roman"/>
              <a:ea typeface="Times New Roman"/>
              <a:cs typeface="Times New Roman"/>
              <a:sym typeface="Times New Roman"/>
            </a:endParaRPr>
          </a:p>
        </p:txBody>
      </p:sp>
      <p:pic>
        <p:nvPicPr>
          <p:cNvPr id="493" name="Google Shape;493;p85"/>
          <p:cNvPicPr preferRelativeResize="0"/>
          <p:nvPr/>
        </p:nvPicPr>
        <p:blipFill rotWithShape="1">
          <a:blip r:embed="rId8">
            <a:alphaModFix/>
          </a:blip>
          <a:srcRect/>
          <a:stretch/>
        </p:blipFill>
        <p:spPr>
          <a:xfrm>
            <a:off x="3501189" y="944668"/>
            <a:ext cx="3274996" cy="2119738"/>
          </a:xfrm>
          <a:prstGeom prst="rect">
            <a:avLst/>
          </a:prstGeom>
          <a:solidFill>
            <a:schemeClr val="lt1"/>
          </a:solidFill>
          <a:ln w="25400" cap="flat" cmpd="sng">
            <a:solidFill>
              <a:schemeClr val="accent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86"/>
          <p:cNvSpPr txBox="1">
            <a:spLocks noGrp="1"/>
          </p:cNvSpPr>
          <p:nvPr>
            <p:ph type="subTitle" idx="1"/>
          </p:nvPr>
        </p:nvSpPr>
        <p:spPr>
          <a:xfrm>
            <a:off x="685800" y="2057400"/>
            <a:ext cx="8686800" cy="990600"/>
          </a:xfrm>
          <a:prstGeom prst="rect">
            <a:avLst/>
          </a:prstGeom>
          <a:noFill/>
          <a:ln>
            <a:noFill/>
          </a:ln>
        </p:spPr>
        <p:txBody>
          <a:bodyPr spcFirstLastPara="1" wrap="square" lIns="89325" tIns="44650" rIns="89325" bIns="44650" anchor="t" anchorCtr="0">
            <a:noAutofit/>
          </a:bodyPr>
          <a:lstStyle/>
          <a:p>
            <a:pPr marL="457200" lvl="0" indent="-342900" algn="ctr" rtl="0">
              <a:lnSpc>
                <a:spcPct val="100000"/>
              </a:lnSpc>
              <a:spcBef>
                <a:spcPts val="800"/>
              </a:spcBef>
              <a:spcAft>
                <a:spcPts val="0"/>
              </a:spcAft>
              <a:buSzPts val="4000"/>
              <a:buFont typeface="Arial"/>
              <a:buNone/>
            </a:pPr>
            <a:r>
              <a:rPr lang="en-US"/>
              <a:t>Network-guided Sample Clustering</a:t>
            </a:r>
            <a:endParaRPr/>
          </a:p>
        </p:txBody>
      </p:sp>
      <p:sp>
        <p:nvSpPr>
          <p:cNvPr id="499" name="Google Shape;499;p86"/>
          <p:cNvSpPr txBox="1">
            <a:spLocks noGrp="1"/>
          </p:cNvSpPr>
          <p:nvPr>
            <p:ph type="body" idx="2"/>
          </p:nvPr>
        </p:nvSpPr>
        <p:spPr>
          <a:xfrm>
            <a:off x="1600200" y="3505200"/>
            <a:ext cx="6934200" cy="3581400"/>
          </a:xfrm>
          <a:prstGeom prst="rect">
            <a:avLst/>
          </a:prstGeom>
          <a:noFill/>
          <a:ln>
            <a:noFill/>
          </a:ln>
        </p:spPr>
        <p:txBody>
          <a:bodyPr spcFirstLastPara="1" wrap="square" lIns="89325" tIns="44650" rIns="89325" bIns="44650" anchor="t" anchorCtr="0">
            <a:noAutofit/>
          </a:bodyPr>
          <a:lstStyle/>
          <a:p>
            <a:pPr marL="457200" lvl="0" indent="-228600" algn="l" rtl="0">
              <a:lnSpc>
                <a:spcPct val="100000"/>
              </a:lnSpc>
              <a:spcBef>
                <a:spcPts val="560"/>
              </a:spcBef>
              <a:spcAft>
                <a:spcPts val="0"/>
              </a:spcAft>
              <a:buSzPts val="2800"/>
              <a:buFont typeface="Arial"/>
              <a:buNone/>
            </a:pPr>
            <a:endParaRPr/>
          </a:p>
        </p:txBody>
      </p:sp>
      <p:sp>
        <p:nvSpPr>
          <p:cNvPr id="500" name="Google Shape;500;p86"/>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19</a:t>
            </a:fld>
            <a:endParaRPr/>
          </a:p>
        </p:txBody>
      </p:sp>
      <p:pic>
        <p:nvPicPr>
          <p:cNvPr id="501" name="Google Shape;501;p86"/>
          <p:cNvPicPr preferRelativeResize="0"/>
          <p:nvPr/>
        </p:nvPicPr>
        <p:blipFill rotWithShape="1">
          <a:blip r:embed="rId3">
            <a:alphaModFix/>
          </a:blip>
          <a:srcRect/>
          <a:stretch/>
        </p:blipFill>
        <p:spPr>
          <a:xfrm>
            <a:off x="914400" y="3469010"/>
            <a:ext cx="8458200" cy="410503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
          <p:cNvSpPr txBox="1">
            <a:spLocks noGrp="1"/>
          </p:cNvSpPr>
          <p:nvPr>
            <p:ph type="subTitle" idx="1"/>
          </p:nvPr>
        </p:nvSpPr>
        <p:spPr>
          <a:xfrm>
            <a:off x="685800" y="1484918"/>
            <a:ext cx="8686800" cy="990600"/>
          </a:xfrm>
          <a:prstGeom prst="rect">
            <a:avLst/>
          </a:prstGeom>
          <a:noFill/>
          <a:ln>
            <a:noFill/>
          </a:ln>
        </p:spPr>
        <p:txBody>
          <a:bodyPr spcFirstLastPara="1" wrap="square" lIns="89325" tIns="44650" rIns="89325" bIns="44650" anchor="t" anchorCtr="0">
            <a:noAutofit/>
          </a:bodyPr>
          <a:lstStyle/>
          <a:p>
            <a:pPr marL="0" lvl="0" indent="0" algn="ctr" rtl="0">
              <a:lnSpc>
                <a:spcPct val="100000"/>
              </a:lnSpc>
              <a:spcBef>
                <a:spcPts val="0"/>
              </a:spcBef>
              <a:spcAft>
                <a:spcPts val="0"/>
              </a:spcAft>
              <a:buSzPts val="4000"/>
              <a:buFont typeface="Arial"/>
              <a:buNone/>
            </a:pPr>
            <a:r>
              <a:rPr lang="en-US"/>
              <a:t>Plan for this Lecture</a:t>
            </a:r>
            <a:endParaRPr/>
          </a:p>
        </p:txBody>
      </p:sp>
      <p:sp>
        <p:nvSpPr>
          <p:cNvPr id="269" name="Google Shape;269;p2"/>
          <p:cNvSpPr txBox="1">
            <a:spLocks noGrp="1"/>
          </p:cNvSpPr>
          <p:nvPr>
            <p:ph type="body" idx="2"/>
          </p:nvPr>
        </p:nvSpPr>
        <p:spPr>
          <a:xfrm>
            <a:off x="609599" y="2475518"/>
            <a:ext cx="9015663" cy="4597400"/>
          </a:xfrm>
          <a:prstGeom prst="rect">
            <a:avLst/>
          </a:prstGeom>
          <a:noFill/>
          <a:ln>
            <a:noFill/>
          </a:ln>
        </p:spPr>
        <p:txBody>
          <a:bodyPr spcFirstLastPara="1" wrap="square" lIns="89325" tIns="44650" rIns="89325" bIns="44650" anchor="t" anchorCtr="0">
            <a:noAutofit/>
          </a:bodyPr>
          <a:lstStyle/>
          <a:p>
            <a:pPr marL="0" lvl="0" indent="0" algn="l" rtl="0">
              <a:lnSpc>
                <a:spcPct val="100000"/>
              </a:lnSpc>
              <a:spcBef>
                <a:spcPts val="0"/>
              </a:spcBef>
              <a:spcAft>
                <a:spcPts val="0"/>
              </a:spcAft>
              <a:buSzPts val="2800"/>
              <a:buNone/>
            </a:pPr>
            <a:r>
              <a:rPr lang="en-US" b="1"/>
              <a:t>Topic</a:t>
            </a:r>
            <a:r>
              <a:rPr lang="en-US"/>
              <a:t>: Methods for analyzing omics datasets while integrating prior knowledge</a:t>
            </a:r>
            <a:endParaRPr/>
          </a:p>
          <a:p>
            <a:pPr marL="461963" lvl="0" indent="-230186" algn="l" rtl="0">
              <a:lnSpc>
                <a:spcPct val="100000"/>
              </a:lnSpc>
              <a:spcBef>
                <a:spcPts val="600"/>
              </a:spcBef>
              <a:spcAft>
                <a:spcPts val="0"/>
              </a:spcAft>
              <a:buSzPts val="2400"/>
              <a:buChar char="•"/>
            </a:pPr>
            <a:r>
              <a:rPr lang="en-US" sz="2400">
                <a:solidFill>
                  <a:srgbClr val="333333"/>
                </a:solidFill>
              </a:rPr>
              <a:t>Systems Biology and Knowledge Networks</a:t>
            </a:r>
            <a:endParaRPr/>
          </a:p>
          <a:p>
            <a:pPr marL="461963" lvl="0" indent="-230186" algn="l" rtl="0">
              <a:lnSpc>
                <a:spcPct val="100000"/>
              </a:lnSpc>
              <a:spcBef>
                <a:spcPts val="0"/>
              </a:spcBef>
              <a:spcAft>
                <a:spcPts val="0"/>
              </a:spcAft>
              <a:buSzPts val="2400"/>
              <a:buChar char="•"/>
            </a:pPr>
            <a:r>
              <a:rPr lang="en-US" sz="2400">
                <a:solidFill>
                  <a:srgbClr val="333333"/>
                </a:solidFill>
              </a:rPr>
              <a:t>Sample Clustering</a:t>
            </a:r>
            <a:endParaRPr/>
          </a:p>
          <a:p>
            <a:pPr marL="461963" lvl="0" indent="-230186" algn="l" rtl="0">
              <a:lnSpc>
                <a:spcPct val="100000"/>
              </a:lnSpc>
              <a:spcBef>
                <a:spcPts val="0"/>
              </a:spcBef>
              <a:spcAft>
                <a:spcPts val="0"/>
              </a:spcAft>
              <a:buSzPts val="2400"/>
              <a:buChar char="•"/>
            </a:pPr>
            <a:r>
              <a:rPr lang="en-US" sz="2400">
                <a:solidFill>
                  <a:srgbClr val="333333"/>
                </a:solidFill>
              </a:rPr>
              <a:t>Gene Prioritization</a:t>
            </a:r>
            <a:endParaRPr/>
          </a:p>
          <a:p>
            <a:pPr marL="461963" lvl="0" indent="-230186" algn="l" rtl="0">
              <a:lnSpc>
                <a:spcPct val="100000"/>
              </a:lnSpc>
              <a:spcBef>
                <a:spcPts val="0"/>
              </a:spcBef>
              <a:spcAft>
                <a:spcPts val="0"/>
              </a:spcAft>
              <a:buSzPts val="2400"/>
              <a:buChar char="•"/>
            </a:pPr>
            <a:r>
              <a:rPr lang="en-US" sz="2400">
                <a:solidFill>
                  <a:srgbClr val="333333"/>
                </a:solidFill>
              </a:rPr>
              <a:t>Gene Set Characterization</a:t>
            </a:r>
            <a:endParaRPr/>
          </a:p>
          <a:p>
            <a:pPr marL="231776" lvl="0" indent="0" algn="l" rtl="0">
              <a:lnSpc>
                <a:spcPct val="100000"/>
              </a:lnSpc>
              <a:spcBef>
                <a:spcPts val="0"/>
              </a:spcBef>
              <a:spcAft>
                <a:spcPts val="0"/>
              </a:spcAft>
              <a:buSzPts val="2400"/>
              <a:buNone/>
            </a:pPr>
            <a:endParaRPr sz="2400">
              <a:solidFill>
                <a:srgbClr val="333333"/>
              </a:solidFill>
            </a:endParaRPr>
          </a:p>
          <a:p>
            <a:pPr marL="0" lvl="0" indent="0" algn="l" rtl="0">
              <a:lnSpc>
                <a:spcPct val="100000"/>
              </a:lnSpc>
              <a:spcBef>
                <a:spcPts val="0"/>
              </a:spcBef>
              <a:spcAft>
                <a:spcPts val="0"/>
              </a:spcAft>
              <a:buSzPts val="2800"/>
              <a:buNone/>
            </a:pPr>
            <a:r>
              <a:rPr lang="en-US" b="1"/>
              <a:t>Emphasis</a:t>
            </a:r>
            <a:r>
              <a:rPr lang="en-US"/>
              <a:t>: tools that take advantage of prior knowledge networks (KnowEnG)</a:t>
            </a:r>
            <a:endParaRPr/>
          </a:p>
          <a:p>
            <a:pPr marL="0" lvl="0" indent="0" algn="l" rtl="0">
              <a:lnSpc>
                <a:spcPct val="100000"/>
              </a:lnSpc>
              <a:spcBef>
                <a:spcPts val="600"/>
              </a:spcBef>
              <a:spcAft>
                <a:spcPts val="0"/>
              </a:spcAft>
              <a:buSzPts val="2800"/>
              <a:buNone/>
            </a:pPr>
            <a:endParaRPr/>
          </a:p>
          <a:p>
            <a:pPr marL="0" lvl="0" indent="0" algn="l" rtl="0">
              <a:lnSpc>
                <a:spcPct val="100000"/>
              </a:lnSpc>
              <a:spcBef>
                <a:spcPts val="600"/>
              </a:spcBef>
              <a:spcAft>
                <a:spcPts val="0"/>
              </a:spcAft>
              <a:buSzPts val="2800"/>
              <a:buNone/>
            </a:pPr>
            <a:r>
              <a:rPr lang="en-US" b="1"/>
              <a:t>Goal</a:t>
            </a:r>
            <a:r>
              <a:rPr lang="en-US"/>
              <a:t>: understand basic concepts and aware of approaches and resources</a:t>
            </a:r>
            <a:endParaRPr/>
          </a:p>
          <a:p>
            <a:pPr marL="461963" lvl="0" indent="-77786" algn="l" rtl="0">
              <a:lnSpc>
                <a:spcPct val="100000"/>
              </a:lnSpc>
              <a:spcBef>
                <a:spcPts val="600"/>
              </a:spcBef>
              <a:spcAft>
                <a:spcPts val="0"/>
              </a:spcAft>
              <a:buSzPts val="2400"/>
              <a:buNone/>
            </a:pPr>
            <a:endParaRPr/>
          </a:p>
        </p:txBody>
      </p:sp>
      <p:sp>
        <p:nvSpPr>
          <p:cNvPr id="270" name="Google Shape;270;p2"/>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2</a:t>
            </a:fld>
            <a:endParaRPr/>
          </a:p>
        </p:txBody>
      </p:sp>
      <p:pic>
        <p:nvPicPr>
          <p:cNvPr id="271" name="Google Shape;271;p2" descr="University of Illinois to use single logo - The Champaign Room"/>
          <p:cNvPicPr preferRelativeResize="0"/>
          <p:nvPr/>
        </p:nvPicPr>
        <p:blipFill rotWithShape="1">
          <a:blip r:embed="rId3">
            <a:alphaModFix/>
          </a:blip>
          <a:srcRect l="11649" r="12251"/>
          <a:stretch/>
        </p:blipFill>
        <p:spPr>
          <a:xfrm>
            <a:off x="8450981" y="349570"/>
            <a:ext cx="625642" cy="82213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6"/>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Autofit/>
          </a:bodyPr>
          <a:lstStyle/>
          <a:p>
            <a:pPr marL="0" lvl="0" indent="0" algn="l" rtl="0">
              <a:lnSpc>
                <a:spcPct val="100000"/>
              </a:lnSpc>
              <a:spcBef>
                <a:spcPts val="0"/>
              </a:spcBef>
              <a:spcAft>
                <a:spcPts val="0"/>
              </a:spcAft>
              <a:buSzPts val="1400"/>
              <a:buNone/>
            </a:pPr>
            <a:r>
              <a:rPr lang="en-US" sz="3200"/>
              <a:t>Network-Guided Sample Clustering</a:t>
            </a:r>
            <a:endParaRPr sz="3200"/>
          </a:p>
        </p:txBody>
      </p:sp>
      <p:sp>
        <p:nvSpPr>
          <p:cNvPr id="507" name="Google Shape;507;p46"/>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20</a:t>
            </a:fld>
            <a:endParaRPr/>
          </a:p>
        </p:txBody>
      </p:sp>
      <p:sp>
        <p:nvSpPr>
          <p:cNvPr id="508" name="Google Shape;508;p46"/>
          <p:cNvSpPr txBox="1"/>
          <p:nvPr/>
        </p:nvSpPr>
        <p:spPr>
          <a:xfrm>
            <a:off x="12853202" y="4060604"/>
            <a:ext cx="9144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2"/>
              </a:solidFill>
              <a:latin typeface="Arial"/>
              <a:ea typeface="Arial"/>
              <a:cs typeface="Arial"/>
              <a:sym typeface="Arial"/>
            </a:endParaRPr>
          </a:p>
        </p:txBody>
      </p:sp>
      <p:sp>
        <p:nvSpPr>
          <p:cNvPr id="509" name="Google Shape;509;p46"/>
          <p:cNvSpPr txBox="1"/>
          <p:nvPr/>
        </p:nvSpPr>
        <p:spPr>
          <a:xfrm>
            <a:off x="152400" y="1066800"/>
            <a:ext cx="9677400" cy="5791200"/>
          </a:xfrm>
          <a:prstGeom prst="rect">
            <a:avLst/>
          </a:prstGeom>
          <a:noFill/>
          <a:ln>
            <a:noFill/>
          </a:ln>
        </p:spPr>
        <p:txBody>
          <a:bodyPr spcFirstLastPara="1" wrap="square" lIns="89325" tIns="44650" rIns="89325" bIns="44650" anchor="t" anchorCtr="0">
            <a:noAutofit/>
          </a:bodyPr>
          <a:lstStyle/>
          <a:p>
            <a:pPr marL="447110" marR="0" lvl="1" indent="0" algn="l" rtl="0">
              <a:lnSpc>
                <a:spcPct val="100000"/>
              </a:lnSpc>
              <a:spcBef>
                <a:spcPts val="0"/>
              </a:spcBef>
              <a:spcAft>
                <a:spcPts val="0"/>
              </a:spcAft>
              <a:buClr>
                <a:srgbClr val="6E6E6E"/>
              </a:buClr>
              <a:buSzPts val="2400"/>
              <a:buFont typeface="Arial"/>
              <a:buNone/>
            </a:pPr>
            <a:r>
              <a:rPr lang="en-US" sz="2400" b="0" i="0" u="none" strike="noStrike" cap="none">
                <a:solidFill>
                  <a:srgbClr val="FF0000"/>
                </a:solidFill>
                <a:latin typeface="Arial"/>
                <a:ea typeface="Arial"/>
                <a:cs typeface="Arial"/>
                <a:sym typeface="Arial"/>
              </a:rPr>
              <a:t>Goal: </a:t>
            </a:r>
            <a:endParaRPr sz="1400" b="0" i="0" u="none" strike="noStrike" cap="none">
              <a:solidFill>
                <a:srgbClr val="000000"/>
              </a:solidFill>
              <a:latin typeface="Arial"/>
              <a:ea typeface="Arial"/>
              <a:cs typeface="Arial"/>
              <a:sym typeface="Arial"/>
            </a:endParaRPr>
          </a:p>
          <a:p>
            <a:pPr marL="725664" marR="0" lvl="1" indent="-278553" algn="l" rtl="0">
              <a:lnSpc>
                <a:spcPct val="100000"/>
              </a:lnSpc>
              <a:spcBef>
                <a:spcPts val="1000"/>
              </a:spcBef>
              <a:spcAft>
                <a:spcPts val="0"/>
              </a:spcAft>
              <a:buClr>
                <a:srgbClr val="6E6E6E"/>
              </a:buClr>
              <a:buSzPts val="2200"/>
              <a:buFont typeface="Arial"/>
              <a:buChar char="•"/>
            </a:pPr>
            <a:r>
              <a:rPr lang="en-US" sz="2200" b="0" i="0" u="none" strike="noStrike" cap="none">
                <a:solidFill>
                  <a:srgbClr val="161616"/>
                </a:solidFill>
                <a:latin typeface="Arial"/>
                <a:ea typeface="Arial"/>
                <a:cs typeface="Arial"/>
                <a:sym typeface="Arial"/>
              </a:rPr>
              <a:t>Stratification (clustering) of tumor samples based on somatic mutation profiles</a:t>
            </a:r>
            <a:endParaRPr sz="1400" b="0" i="0" u="none" strike="noStrike" cap="none">
              <a:solidFill>
                <a:srgbClr val="000000"/>
              </a:solidFill>
              <a:latin typeface="Arial"/>
              <a:ea typeface="Arial"/>
              <a:cs typeface="Arial"/>
              <a:sym typeface="Arial"/>
            </a:endParaRPr>
          </a:p>
          <a:p>
            <a:pPr marL="447110" marR="0" lvl="1" indent="0" algn="l" rtl="0">
              <a:lnSpc>
                <a:spcPct val="100000"/>
              </a:lnSpc>
              <a:spcBef>
                <a:spcPts val="1000"/>
              </a:spcBef>
              <a:spcAft>
                <a:spcPts val="0"/>
              </a:spcAft>
              <a:buClr>
                <a:srgbClr val="6E6E6E"/>
              </a:buClr>
              <a:buSzPts val="2200"/>
              <a:buFont typeface="Arial"/>
              <a:buNone/>
            </a:pPr>
            <a:endParaRPr sz="2200" b="0" i="0" u="none" strike="noStrike" cap="none">
              <a:solidFill>
                <a:srgbClr val="FF0000"/>
              </a:solidFill>
              <a:latin typeface="Arial"/>
              <a:ea typeface="Arial"/>
              <a:cs typeface="Arial"/>
              <a:sym typeface="Arial"/>
            </a:endParaRPr>
          </a:p>
          <a:p>
            <a:pPr marL="447110" marR="0" lvl="1" indent="0" algn="l" rtl="0">
              <a:lnSpc>
                <a:spcPct val="100000"/>
              </a:lnSpc>
              <a:spcBef>
                <a:spcPts val="1000"/>
              </a:spcBef>
              <a:spcAft>
                <a:spcPts val="0"/>
              </a:spcAft>
              <a:buClr>
                <a:srgbClr val="6E6E6E"/>
              </a:buClr>
              <a:buSzPts val="2400"/>
              <a:buFont typeface="Arial"/>
              <a:buNone/>
            </a:pPr>
            <a:r>
              <a:rPr lang="en-US" sz="2400" b="0" i="0" u="none" strike="noStrike" cap="none">
                <a:solidFill>
                  <a:srgbClr val="0000FF"/>
                </a:solidFill>
                <a:latin typeface="Arial"/>
                <a:ea typeface="Arial"/>
                <a:cs typeface="Arial"/>
                <a:sym typeface="Arial"/>
              </a:rPr>
              <a:t>Main Issue: </a:t>
            </a:r>
            <a:endParaRPr sz="1400" b="0" i="0" u="none" strike="noStrike" cap="none">
              <a:solidFill>
                <a:srgbClr val="000000"/>
              </a:solidFill>
              <a:latin typeface="Arial"/>
              <a:ea typeface="Arial"/>
              <a:cs typeface="Arial"/>
              <a:sym typeface="Arial"/>
            </a:endParaRPr>
          </a:p>
          <a:p>
            <a:pPr marL="725664" marR="0" lvl="1" indent="-278553" algn="l" rtl="0">
              <a:lnSpc>
                <a:spcPct val="100000"/>
              </a:lnSpc>
              <a:spcBef>
                <a:spcPts val="1000"/>
              </a:spcBef>
              <a:spcAft>
                <a:spcPts val="0"/>
              </a:spcAft>
              <a:buClr>
                <a:srgbClr val="6E6E6E"/>
              </a:buClr>
              <a:buSzPts val="2200"/>
              <a:buFont typeface="Arial"/>
              <a:buChar char="•"/>
            </a:pPr>
            <a:r>
              <a:rPr lang="en-US" sz="2200" b="0" i="0" u="none" strike="noStrike" cap="none">
                <a:solidFill>
                  <a:srgbClr val="161616"/>
                </a:solidFill>
                <a:latin typeface="Arial"/>
                <a:ea typeface="Arial"/>
                <a:cs typeface="Arial"/>
                <a:sym typeface="Arial"/>
              </a:rPr>
              <a:t>The mutation data is very sparse and most conventional clustering techniques fail to identify reasonable patterns</a:t>
            </a:r>
            <a:endParaRPr sz="1400" b="0" i="0" u="none" strike="noStrike" cap="none">
              <a:solidFill>
                <a:srgbClr val="000000"/>
              </a:solidFill>
              <a:latin typeface="Arial"/>
              <a:ea typeface="Arial"/>
              <a:cs typeface="Arial"/>
              <a:sym typeface="Arial"/>
            </a:endParaRPr>
          </a:p>
          <a:p>
            <a:pPr marL="725664" marR="0" lvl="1" indent="-138853" algn="l" rtl="0">
              <a:lnSpc>
                <a:spcPct val="100000"/>
              </a:lnSpc>
              <a:spcBef>
                <a:spcPts val="1000"/>
              </a:spcBef>
              <a:spcAft>
                <a:spcPts val="0"/>
              </a:spcAft>
              <a:buClr>
                <a:srgbClr val="6E6E6E"/>
              </a:buClr>
              <a:buSzPts val="2200"/>
              <a:buFont typeface="Arial"/>
              <a:buNone/>
            </a:pPr>
            <a:endParaRPr sz="2200" b="0" i="0" u="none" strike="noStrike" cap="none">
              <a:solidFill>
                <a:srgbClr val="161616"/>
              </a:solidFill>
              <a:latin typeface="Arial"/>
              <a:ea typeface="Arial"/>
              <a:cs typeface="Arial"/>
              <a:sym typeface="Arial"/>
            </a:endParaRPr>
          </a:p>
          <a:p>
            <a:pPr marL="725664" marR="0" lvl="1" indent="-278553" algn="l" rtl="0">
              <a:lnSpc>
                <a:spcPct val="100000"/>
              </a:lnSpc>
              <a:spcBef>
                <a:spcPts val="1000"/>
              </a:spcBef>
              <a:spcAft>
                <a:spcPts val="0"/>
              </a:spcAft>
              <a:buClr>
                <a:srgbClr val="6E6E6E"/>
              </a:buClr>
              <a:buSzPts val="2200"/>
              <a:buFont typeface="Arial"/>
              <a:buChar char="•"/>
            </a:pPr>
            <a:r>
              <a:rPr lang="en-US" sz="2200" b="0" i="0" u="none" strike="noStrike" cap="none">
                <a:solidFill>
                  <a:srgbClr val="161616"/>
                </a:solidFill>
                <a:latin typeface="Arial"/>
                <a:ea typeface="Arial"/>
                <a:cs typeface="Arial"/>
                <a:sym typeface="Arial"/>
              </a:rPr>
              <a:t>Although two tumors may not share the same somatic mutations, they may affect the same pathways and interaction networks</a:t>
            </a:r>
            <a:endParaRPr sz="1400" b="0" i="0" u="none" strike="noStrike" cap="none">
              <a:solidFill>
                <a:srgbClr val="000000"/>
              </a:solidFill>
              <a:latin typeface="Arial"/>
              <a:ea typeface="Arial"/>
              <a:cs typeface="Arial"/>
              <a:sym typeface="Arial"/>
            </a:endParaRPr>
          </a:p>
          <a:p>
            <a:pPr marL="725664" marR="0" lvl="1" indent="-138853" algn="l" rtl="0">
              <a:lnSpc>
                <a:spcPct val="100000"/>
              </a:lnSpc>
              <a:spcBef>
                <a:spcPts val="1000"/>
              </a:spcBef>
              <a:spcAft>
                <a:spcPts val="0"/>
              </a:spcAft>
              <a:buClr>
                <a:srgbClr val="6E6E6E"/>
              </a:buClr>
              <a:buSzPts val="2200"/>
              <a:buFont typeface="Arial"/>
              <a:buNone/>
            </a:pPr>
            <a:endParaRPr sz="2200" b="0" i="0" u="none" strike="noStrike" cap="none">
              <a:solidFill>
                <a:srgbClr val="161616"/>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87"/>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Knowledge-Guided Sample Clustering</a:t>
            </a:r>
            <a:endParaRPr/>
          </a:p>
        </p:txBody>
      </p:sp>
      <p:sp>
        <p:nvSpPr>
          <p:cNvPr id="516" name="Google Shape;516;p87"/>
          <p:cNvSpPr txBox="1">
            <a:spLocks noGrp="1"/>
          </p:cNvSpPr>
          <p:nvPr>
            <p:ph type="body" idx="1"/>
          </p:nvPr>
        </p:nvSpPr>
        <p:spPr>
          <a:xfrm>
            <a:off x="393379" y="1282317"/>
            <a:ext cx="5978106" cy="5910741"/>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6E6E6E"/>
              </a:buClr>
              <a:buSzPts val="1800"/>
              <a:buFont typeface="Arial"/>
              <a:buChar char="•"/>
            </a:pPr>
            <a:r>
              <a:rPr lang="en-US"/>
              <a:t>Problem: </a:t>
            </a:r>
            <a:r>
              <a:rPr lang="en-US" sz="2000">
                <a:solidFill>
                  <a:srgbClr val="6E6E6E"/>
                </a:solidFill>
              </a:rPr>
              <a:t>Data sparsity in gene-level somatic mutation data</a:t>
            </a:r>
            <a:endParaRPr/>
          </a:p>
          <a:p>
            <a:pPr marL="457200" lvl="0" indent="-228600" algn="l" rtl="0">
              <a:lnSpc>
                <a:spcPct val="100000"/>
              </a:lnSpc>
              <a:spcBef>
                <a:spcPts val="360"/>
              </a:spcBef>
              <a:spcAft>
                <a:spcPts val="0"/>
              </a:spcAft>
              <a:buClr>
                <a:srgbClr val="6E6E6E"/>
              </a:buClr>
              <a:buSzPts val="1800"/>
              <a:buFont typeface="Arial"/>
              <a:buNone/>
            </a:pPr>
            <a:endParaRPr/>
          </a:p>
          <a:p>
            <a:pPr marL="457200" lvl="0" indent="-342900" algn="l" rtl="0">
              <a:lnSpc>
                <a:spcPct val="100000"/>
              </a:lnSpc>
              <a:spcBef>
                <a:spcPts val="360"/>
              </a:spcBef>
              <a:spcAft>
                <a:spcPts val="0"/>
              </a:spcAft>
              <a:buClr>
                <a:srgbClr val="6E6E6E"/>
              </a:buClr>
              <a:buSzPts val="1800"/>
              <a:buFont typeface="Arial"/>
              <a:buChar char="•"/>
            </a:pPr>
            <a:r>
              <a:rPr lang="en-US"/>
              <a:t>Toy Example</a:t>
            </a:r>
            <a:endParaRPr/>
          </a:p>
          <a:p>
            <a:pPr marL="914400" lvl="1" indent="-330200" algn="l" rtl="0">
              <a:lnSpc>
                <a:spcPct val="100000"/>
              </a:lnSpc>
              <a:spcBef>
                <a:spcPts val="320"/>
              </a:spcBef>
              <a:spcAft>
                <a:spcPts val="0"/>
              </a:spcAft>
              <a:buSzPts val="1600"/>
              <a:buChar char="•"/>
            </a:pPr>
            <a:r>
              <a:rPr lang="en-US" sz="2000"/>
              <a:t>Due to the sparsity of the data, all samples are at equal distance of each other</a:t>
            </a:r>
            <a:endParaRPr/>
          </a:p>
        </p:txBody>
      </p:sp>
      <p:pic>
        <p:nvPicPr>
          <p:cNvPr id="517" name="Google Shape;517;p87"/>
          <p:cNvPicPr preferRelativeResize="0"/>
          <p:nvPr/>
        </p:nvPicPr>
        <p:blipFill rotWithShape="1">
          <a:blip r:embed="rId3">
            <a:alphaModFix/>
          </a:blip>
          <a:srcRect l="-1" r="-823"/>
          <a:stretch/>
        </p:blipFill>
        <p:spPr>
          <a:xfrm>
            <a:off x="7098889" y="1370805"/>
            <a:ext cx="2497395" cy="4587541"/>
          </a:xfrm>
          <a:prstGeom prst="rect">
            <a:avLst/>
          </a:prstGeom>
          <a:noFill/>
          <a:ln>
            <a:noFill/>
          </a:ln>
        </p:spPr>
      </p:pic>
      <p:sp>
        <p:nvSpPr>
          <p:cNvPr id="518" name="Google Shape;518;p87"/>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88"/>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Knowledge-Guided Sample Clustering</a:t>
            </a:r>
            <a:endParaRPr/>
          </a:p>
        </p:txBody>
      </p:sp>
      <p:sp>
        <p:nvSpPr>
          <p:cNvPr id="525" name="Google Shape;525;p88"/>
          <p:cNvSpPr txBox="1">
            <a:spLocks noGrp="1"/>
          </p:cNvSpPr>
          <p:nvPr>
            <p:ph type="body" idx="1"/>
          </p:nvPr>
        </p:nvSpPr>
        <p:spPr>
          <a:xfrm>
            <a:off x="393379" y="1282317"/>
            <a:ext cx="5978106" cy="5910741"/>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6E6E6E"/>
              </a:buClr>
              <a:buSzPts val="1800"/>
              <a:buFont typeface="Arial"/>
              <a:buChar char="•"/>
            </a:pPr>
            <a:r>
              <a:rPr lang="en-US"/>
              <a:t>Problem: </a:t>
            </a:r>
            <a:r>
              <a:rPr lang="en-US" sz="2000">
                <a:solidFill>
                  <a:srgbClr val="6E6E6E"/>
                </a:solidFill>
              </a:rPr>
              <a:t>Data sparsity in gene-level somatic mutation data</a:t>
            </a:r>
            <a:endParaRPr/>
          </a:p>
          <a:p>
            <a:pPr marL="457200" lvl="0" indent="-228600" algn="l" rtl="0">
              <a:lnSpc>
                <a:spcPct val="100000"/>
              </a:lnSpc>
              <a:spcBef>
                <a:spcPts val="360"/>
              </a:spcBef>
              <a:spcAft>
                <a:spcPts val="0"/>
              </a:spcAft>
              <a:buClr>
                <a:srgbClr val="6E6E6E"/>
              </a:buClr>
              <a:buSzPts val="1800"/>
              <a:buFont typeface="Arial"/>
              <a:buNone/>
            </a:pPr>
            <a:endParaRPr/>
          </a:p>
          <a:p>
            <a:pPr marL="457200" lvl="0" indent="-342900" algn="l" rtl="0">
              <a:lnSpc>
                <a:spcPct val="100000"/>
              </a:lnSpc>
              <a:spcBef>
                <a:spcPts val="360"/>
              </a:spcBef>
              <a:spcAft>
                <a:spcPts val="0"/>
              </a:spcAft>
              <a:buClr>
                <a:srgbClr val="6E6E6E"/>
              </a:buClr>
              <a:buSzPts val="1800"/>
              <a:buFont typeface="Arial"/>
              <a:buChar char="•"/>
            </a:pPr>
            <a:r>
              <a:rPr lang="en-US"/>
              <a:t>Toy Example</a:t>
            </a:r>
            <a:endParaRPr/>
          </a:p>
          <a:p>
            <a:pPr marL="914400" lvl="1" indent="-330200" algn="l" rtl="0">
              <a:lnSpc>
                <a:spcPct val="100000"/>
              </a:lnSpc>
              <a:spcBef>
                <a:spcPts val="320"/>
              </a:spcBef>
              <a:spcAft>
                <a:spcPts val="0"/>
              </a:spcAft>
              <a:buSzPts val="1600"/>
              <a:buChar char="•"/>
            </a:pPr>
            <a:r>
              <a:rPr lang="en-US" sz="2000"/>
              <a:t>Due to the sparsity of the data, all samples are at equal distance of each other</a:t>
            </a:r>
            <a:endParaRPr/>
          </a:p>
          <a:p>
            <a:pPr marL="914400" lvl="1" indent="-330200" algn="l" rtl="0">
              <a:lnSpc>
                <a:spcPct val="100000"/>
              </a:lnSpc>
              <a:spcBef>
                <a:spcPts val="320"/>
              </a:spcBef>
              <a:spcAft>
                <a:spcPts val="0"/>
              </a:spcAft>
              <a:buSzPts val="1600"/>
              <a:buChar char="•"/>
            </a:pPr>
            <a:r>
              <a:rPr lang="en-US" sz="2000"/>
              <a:t>Pathway information clarifies the similarity among some samples</a:t>
            </a:r>
            <a:endParaRPr/>
          </a:p>
        </p:txBody>
      </p:sp>
      <p:pic>
        <p:nvPicPr>
          <p:cNvPr id="526" name="Google Shape;526;p88"/>
          <p:cNvPicPr preferRelativeResize="0"/>
          <p:nvPr/>
        </p:nvPicPr>
        <p:blipFill rotWithShape="1">
          <a:blip r:embed="rId3">
            <a:alphaModFix/>
          </a:blip>
          <a:srcRect/>
          <a:stretch/>
        </p:blipFill>
        <p:spPr>
          <a:xfrm>
            <a:off x="6735097" y="1366685"/>
            <a:ext cx="2890682" cy="4689990"/>
          </a:xfrm>
          <a:prstGeom prst="rect">
            <a:avLst/>
          </a:prstGeom>
          <a:noFill/>
          <a:ln>
            <a:noFill/>
          </a:ln>
        </p:spPr>
      </p:pic>
      <p:sp>
        <p:nvSpPr>
          <p:cNvPr id="527" name="Google Shape;527;p88"/>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89"/>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Knowledge-Guided Sample Clustering</a:t>
            </a:r>
            <a:endParaRPr/>
          </a:p>
        </p:txBody>
      </p:sp>
      <p:sp>
        <p:nvSpPr>
          <p:cNvPr id="534" name="Google Shape;534;p89"/>
          <p:cNvSpPr txBox="1">
            <a:spLocks noGrp="1"/>
          </p:cNvSpPr>
          <p:nvPr>
            <p:ph type="body" idx="1"/>
          </p:nvPr>
        </p:nvSpPr>
        <p:spPr>
          <a:xfrm>
            <a:off x="393379" y="1282317"/>
            <a:ext cx="5978106" cy="5910741"/>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6E6E6E"/>
              </a:buClr>
              <a:buSzPts val="1800"/>
              <a:buFont typeface="Arial"/>
              <a:buChar char="•"/>
            </a:pPr>
            <a:r>
              <a:rPr lang="en-US"/>
              <a:t>Problem: </a:t>
            </a:r>
            <a:r>
              <a:rPr lang="en-US" sz="2000">
                <a:solidFill>
                  <a:srgbClr val="6E6E6E"/>
                </a:solidFill>
              </a:rPr>
              <a:t>Data sparsity in gene-level somatic mutation data</a:t>
            </a:r>
            <a:endParaRPr/>
          </a:p>
          <a:p>
            <a:pPr marL="457200" lvl="0" indent="-228600" algn="l" rtl="0">
              <a:lnSpc>
                <a:spcPct val="100000"/>
              </a:lnSpc>
              <a:spcBef>
                <a:spcPts val="360"/>
              </a:spcBef>
              <a:spcAft>
                <a:spcPts val="0"/>
              </a:spcAft>
              <a:buClr>
                <a:srgbClr val="6E6E6E"/>
              </a:buClr>
              <a:buSzPts val="1800"/>
              <a:buFont typeface="Arial"/>
              <a:buNone/>
            </a:pPr>
            <a:endParaRPr/>
          </a:p>
          <a:p>
            <a:pPr marL="457200" lvl="0" indent="-342900" algn="l" rtl="0">
              <a:lnSpc>
                <a:spcPct val="100000"/>
              </a:lnSpc>
              <a:spcBef>
                <a:spcPts val="360"/>
              </a:spcBef>
              <a:spcAft>
                <a:spcPts val="0"/>
              </a:spcAft>
              <a:buClr>
                <a:srgbClr val="6E6E6E"/>
              </a:buClr>
              <a:buSzPts val="1800"/>
              <a:buFont typeface="Arial"/>
              <a:buChar char="•"/>
            </a:pPr>
            <a:r>
              <a:rPr lang="en-US"/>
              <a:t>Toy Example</a:t>
            </a:r>
            <a:endParaRPr/>
          </a:p>
          <a:p>
            <a:pPr marL="914400" lvl="1" indent="-330200" algn="l" rtl="0">
              <a:lnSpc>
                <a:spcPct val="100000"/>
              </a:lnSpc>
              <a:spcBef>
                <a:spcPts val="320"/>
              </a:spcBef>
              <a:spcAft>
                <a:spcPts val="0"/>
              </a:spcAft>
              <a:buSzPts val="1600"/>
              <a:buChar char="•"/>
            </a:pPr>
            <a:r>
              <a:rPr lang="en-US" sz="2000"/>
              <a:t>Due to the sparsity of the data, all samples are at equal distance of each other</a:t>
            </a:r>
            <a:endParaRPr/>
          </a:p>
          <a:p>
            <a:pPr marL="914400" lvl="1" indent="-330200" algn="l" rtl="0">
              <a:lnSpc>
                <a:spcPct val="100000"/>
              </a:lnSpc>
              <a:spcBef>
                <a:spcPts val="320"/>
              </a:spcBef>
              <a:spcAft>
                <a:spcPts val="0"/>
              </a:spcAft>
              <a:buSzPts val="1600"/>
              <a:buChar char="•"/>
            </a:pPr>
            <a:r>
              <a:rPr lang="en-US" sz="2000"/>
              <a:t>Pathway information clarifies the similarity among some samples</a:t>
            </a:r>
            <a:endParaRPr/>
          </a:p>
          <a:p>
            <a:pPr marL="914400" lvl="1" indent="-330200" algn="l" rtl="0">
              <a:lnSpc>
                <a:spcPct val="100000"/>
              </a:lnSpc>
              <a:spcBef>
                <a:spcPts val="320"/>
              </a:spcBef>
              <a:spcAft>
                <a:spcPts val="0"/>
              </a:spcAft>
              <a:buSzPts val="1600"/>
              <a:buChar char="•"/>
            </a:pPr>
            <a:r>
              <a:rPr lang="en-US" sz="2000"/>
              <a:t>Conventional clustering methods can then identify clusters based on network-smoothed features</a:t>
            </a:r>
            <a:endParaRPr sz="2000"/>
          </a:p>
        </p:txBody>
      </p:sp>
      <p:pic>
        <p:nvPicPr>
          <p:cNvPr id="535" name="Google Shape;535;p89"/>
          <p:cNvPicPr preferRelativeResize="0"/>
          <p:nvPr/>
        </p:nvPicPr>
        <p:blipFill rotWithShape="1">
          <a:blip r:embed="rId3">
            <a:alphaModFix/>
          </a:blip>
          <a:srcRect/>
          <a:stretch/>
        </p:blipFill>
        <p:spPr>
          <a:xfrm>
            <a:off x="6739919" y="1352637"/>
            <a:ext cx="2885862" cy="4694201"/>
          </a:xfrm>
          <a:prstGeom prst="rect">
            <a:avLst/>
          </a:prstGeom>
          <a:noFill/>
          <a:ln>
            <a:noFill/>
          </a:ln>
        </p:spPr>
      </p:pic>
      <p:sp>
        <p:nvSpPr>
          <p:cNvPr id="536" name="Google Shape;536;p89"/>
          <p:cNvSpPr/>
          <p:nvPr/>
        </p:nvSpPr>
        <p:spPr>
          <a:xfrm>
            <a:off x="7148051" y="1382134"/>
            <a:ext cx="1625324" cy="1823182"/>
          </a:xfrm>
          <a:prstGeom prst="ellipse">
            <a:avLst/>
          </a:prstGeom>
          <a:noFill/>
          <a:ln w="38100" cap="flat" cmpd="sng">
            <a:solidFill>
              <a:srgbClr val="FF0000"/>
            </a:solidFill>
            <a:prstDash val="solid"/>
            <a:round/>
            <a:headEnd type="none" w="sm" len="sm"/>
            <a:tailEnd type="none" w="sm" len="sm"/>
          </a:ln>
        </p:spPr>
        <p:txBody>
          <a:bodyPr spcFirstLastPara="1" wrap="square" lIns="37700" tIns="37700" rIns="37700" bIns="37700" anchor="ctr" anchorCtr="0">
            <a:noAutofit/>
          </a:bodyPr>
          <a:lstStyle/>
          <a:p>
            <a:pPr marL="0" marR="0" lvl="0" indent="0" algn="ctr" rtl="0">
              <a:lnSpc>
                <a:spcPct val="100000"/>
              </a:lnSpc>
              <a:spcBef>
                <a:spcPts val="0"/>
              </a:spcBef>
              <a:spcAft>
                <a:spcPts val="0"/>
              </a:spcAft>
              <a:buNone/>
            </a:pPr>
            <a:endParaRPr sz="866" b="0" i="0" u="none" strike="noStrike" cap="none">
              <a:solidFill>
                <a:srgbClr val="161616"/>
              </a:solidFill>
              <a:latin typeface="Calibri"/>
              <a:ea typeface="Calibri"/>
              <a:cs typeface="Calibri"/>
              <a:sym typeface="Calibri"/>
            </a:endParaRPr>
          </a:p>
        </p:txBody>
      </p:sp>
      <p:sp>
        <p:nvSpPr>
          <p:cNvPr id="537" name="Google Shape;537;p89"/>
          <p:cNvSpPr/>
          <p:nvPr/>
        </p:nvSpPr>
        <p:spPr>
          <a:xfrm>
            <a:off x="8409256" y="2909123"/>
            <a:ext cx="1373841" cy="1759966"/>
          </a:xfrm>
          <a:prstGeom prst="ellipse">
            <a:avLst/>
          </a:prstGeom>
          <a:noFill/>
          <a:ln w="38100" cap="flat" cmpd="sng">
            <a:solidFill>
              <a:srgbClr val="FF0000"/>
            </a:solidFill>
            <a:prstDash val="solid"/>
            <a:round/>
            <a:headEnd type="none" w="sm" len="sm"/>
            <a:tailEnd type="none" w="sm" len="sm"/>
          </a:ln>
        </p:spPr>
        <p:txBody>
          <a:bodyPr spcFirstLastPara="1" wrap="square" lIns="37700" tIns="37700" rIns="37700" bIns="37700" anchor="ctr" anchorCtr="0">
            <a:noAutofit/>
          </a:bodyPr>
          <a:lstStyle/>
          <a:p>
            <a:pPr marL="0" marR="0" lvl="0" indent="0" algn="ctr" rtl="0">
              <a:lnSpc>
                <a:spcPct val="100000"/>
              </a:lnSpc>
              <a:spcBef>
                <a:spcPts val="0"/>
              </a:spcBef>
              <a:spcAft>
                <a:spcPts val="0"/>
              </a:spcAft>
              <a:buNone/>
            </a:pPr>
            <a:endParaRPr sz="866" b="0" i="0" u="none" strike="noStrike" cap="none">
              <a:solidFill>
                <a:srgbClr val="161616"/>
              </a:solidFill>
              <a:latin typeface="Calibri"/>
              <a:ea typeface="Calibri"/>
              <a:cs typeface="Calibri"/>
              <a:sym typeface="Calibri"/>
            </a:endParaRPr>
          </a:p>
        </p:txBody>
      </p:sp>
      <p:sp>
        <p:nvSpPr>
          <p:cNvPr id="538" name="Google Shape;538;p89"/>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90"/>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Network-based Stratification (NBS)</a:t>
            </a:r>
            <a:endParaRPr/>
          </a:p>
        </p:txBody>
      </p:sp>
      <p:sp>
        <p:nvSpPr>
          <p:cNvPr id="544" name="Google Shape;544;p90"/>
          <p:cNvSpPr txBox="1">
            <a:spLocks noGrp="1"/>
          </p:cNvSpPr>
          <p:nvPr>
            <p:ph type="body" idx="1"/>
          </p:nvPr>
        </p:nvSpPr>
        <p:spPr>
          <a:xfrm>
            <a:off x="393379" y="5996539"/>
            <a:ext cx="9271652" cy="1196519"/>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6E6E6E"/>
              </a:buClr>
              <a:buSzPts val="1800"/>
              <a:buFont typeface="Arial"/>
              <a:buChar char="•"/>
            </a:pPr>
            <a:r>
              <a:rPr lang="en-US"/>
              <a:t>Network Smoothing – Random Walk with Restart</a:t>
            </a:r>
            <a:endParaRPr/>
          </a:p>
          <a:p>
            <a:pPr marL="457200" lvl="0" indent="-342900" algn="l" rtl="0">
              <a:lnSpc>
                <a:spcPct val="100000"/>
              </a:lnSpc>
              <a:spcBef>
                <a:spcPts val="360"/>
              </a:spcBef>
              <a:spcAft>
                <a:spcPts val="0"/>
              </a:spcAft>
              <a:buClr>
                <a:srgbClr val="6E6E6E"/>
              </a:buClr>
              <a:buSzPts val="1800"/>
              <a:buFont typeface="Arial"/>
              <a:buChar char="•"/>
            </a:pPr>
            <a:r>
              <a:rPr lang="en-US"/>
              <a:t>Patient Sampling for Robust Clustering</a:t>
            </a:r>
            <a:endParaRPr/>
          </a:p>
        </p:txBody>
      </p:sp>
      <p:sp>
        <p:nvSpPr>
          <p:cNvPr id="545" name="Google Shape;545;p90"/>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24</a:t>
            </a:fld>
            <a:endParaRPr/>
          </a:p>
        </p:txBody>
      </p:sp>
      <p:pic>
        <p:nvPicPr>
          <p:cNvPr id="546" name="Google Shape;546;p90" descr="Figure 1"/>
          <p:cNvPicPr preferRelativeResize="0"/>
          <p:nvPr/>
        </p:nvPicPr>
        <p:blipFill rotWithShape="1">
          <a:blip r:embed="rId3">
            <a:alphaModFix/>
          </a:blip>
          <a:srcRect/>
          <a:stretch/>
        </p:blipFill>
        <p:spPr>
          <a:xfrm>
            <a:off x="191663" y="2479876"/>
            <a:ext cx="9675073" cy="3639671"/>
          </a:xfrm>
          <a:prstGeom prst="rect">
            <a:avLst/>
          </a:prstGeom>
          <a:noFill/>
          <a:ln>
            <a:noFill/>
          </a:ln>
        </p:spPr>
      </p:pic>
      <p:pic>
        <p:nvPicPr>
          <p:cNvPr id="547" name="Google Shape;547;p90"/>
          <p:cNvPicPr preferRelativeResize="0"/>
          <p:nvPr/>
        </p:nvPicPr>
        <p:blipFill rotWithShape="1">
          <a:blip r:embed="rId4">
            <a:alphaModFix/>
          </a:blip>
          <a:srcRect/>
          <a:stretch/>
        </p:blipFill>
        <p:spPr>
          <a:xfrm>
            <a:off x="797992" y="1061161"/>
            <a:ext cx="6449831" cy="11622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91"/>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Random Walk With Restart Algorithm</a:t>
            </a:r>
            <a:endParaRPr/>
          </a:p>
        </p:txBody>
      </p:sp>
      <p:sp>
        <p:nvSpPr>
          <p:cNvPr id="553" name="Google Shape;553;p91"/>
          <p:cNvSpPr txBox="1">
            <a:spLocks noGrp="1"/>
          </p:cNvSpPr>
          <p:nvPr>
            <p:ph type="body" idx="1"/>
          </p:nvPr>
        </p:nvSpPr>
        <p:spPr>
          <a:xfrm>
            <a:off x="393379" y="1282317"/>
            <a:ext cx="5093021" cy="5910741"/>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05284E"/>
              </a:buClr>
              <a:buSzPts val="1800"/>
              <a:buChar char="•"/>
            </a:pPr>
            <a:r>
              <a:rPr lang="en-US"/>
              <a:t>Fast, scalable guilt-by-association method</a:t>
            </a:r>
            <a:endParaRPr/>
          </a:p>
          <a:p>
            <a:pPr marL="914400" lvl="1" indent="-330200" algn="l" rtl="0">
              <a:lnSpc>
                <a:spcPct val="100000"/>
              </a:lnSpc>
              <a:spcBef>
                <a:spcPts val="320"/>
              </a:spcBef>
              <a:spcAft>
                <a:spcPts val="0"/>
              </a:spcAft>
              <a:buSzPts val="1600"/>
              <a:buChar char="•"/>
            </a:pPr>
            <a:r>
              <a:rPr lang="en-US"/>
              <a:t>Same ideas as personalized PageRank</a:t>
            </a:r>
            <a:endParaRPr/>
          </a:p>
          <a:p>
            <a:pPr marL="457200" lvl="0" indent="-342900" algn="l" rtl="0">
              <a:lnSpc>
                <a:spcPct val="100000"/>
              </a:lnSpc>
              <a:spcBef>
                <a:spcPts val="360"/>
              </a:spcBef>
              <a:spcAft>
                <a:spcPts val="0"/>
              </a:spcAft>
              <a:buClr>
                <a:srgbClr val="05284E"/>
              </a:buClr>
              <a:buSzPts val="1800"/>
              <a:buChar char="•"/>
            </a:pPr>
            <a:r>
              <a:rPr lang="en-US"/>
              <a:t>Intuition</a:t>
            </a:r>
            <a:endParaRPr/>
          </a:p>
          <a:p>
            <a:pPr marL="914400" lvl="1" indent="-330200" algn="l" rtl="0">
              <a:lnSpc>
                <a:spcPct val="100000"/>
              </a:lnSpc>
              <a:spcBef>
                <a:spcPts val="320"/>
              </a:spcBef>
              <a:spcAft>
                <a:spcPts val="0"/>
              </a:spcAft>
              <a:buSzPts val="1600"/>
              <a:buChar char="•"/>
            </a:pPr>
            <a:r>
              <a:rPr lang="en-US"/>
              <a:t>Walker at a node either</a:t>
            </a:r>
            <a:endParaRPr/>
          </a:p>
          <a:p>
            <a:pPr marL="1371600" lvl="2" indent="-317500" algn="l" rtl="0">
              <a:lnSpc>
                <a:spcPct val="100000"/>
              </a:lnSpc>
              <a:spcBef>
                <a:spcPts val="280"/>
              </a:spcBef>
              <a:spcAft>
                <a:spcPts val="0"/>
              </a:spcAft>
              <a:buSzPts val="1400"/>
              <a:buChar char="•"/>
            </a:pPr>
            <a:r>
              <a:rPr lang="en-US"/>
              <a:t>With probability </a:t>
            </a:r>
            <a:r>
              <a:rPr lang="en-US" i="1"/>
              <a:t>1-r</a:t>
            </a:r>
            <a:r>
              <a:rPr lang="en-US"/>
              <a:t>, follows an outgoing edge</a:t>
            </a:r>
            <a:endParaRPr/>
          </a:p>
          <a:p>
            <a:pPr marL="1371600" lvl="2" indent="-317500" algn="l" rtl="0">
              <a:lnSpc>
                <a:spcPct val="100000"/>
              </a:lnSpc>
              <a:spcBef>
                <a:spcPts val="280"/>
              </a:spcBef>
              <a:spcAft>
                <a:spcPts val="0"/>
              </a:spcAft>
              <a:buSzPts val="1400"/>
              <a:buChar char="•"/>
            </a:pPr>
            <a:r>
              <a:rPr lang="en-US"/>
              <a:t>With restart probability </a:t>
            </a:r>
            <a:r>
              <a:rPr lang="en-US" i="1"/>
              <a:t>r</a:t>
            </a:r>
            <a:r>
              <a:rPr lang="en-US"/>
              <a:t>, returns to node in restart set</a:t>
            </a:r>
            <a:endParaRPr/>
          </a:p>
          <a:p>
            <a:pPr marL="914400" lvl="1" indent="-330200" algn="l" rtl="0">
              <a:lnSpc>
                <a:spcPct val="100000"/>
              </a:lnSpc>
              <a:spcBef>
                <a:spcPts val="320"/>
              </a:spcBef>
              <a:spcAft>
                <a:spcPts val="0"/>
              </a:spcAft>
              <a:buSzPts val="1600"/>
              <a:buChar char="•"/>
            </a:pPr>
            <a:r>
              <a:rPr lang="en-US"/>
              <a:t>Converges to long run “stationary” distribution of the walker over the nodes</a:t>
            </a:r>
            <a:endParaRPr/>
          </a:p>
          <a:p>
            <a:pPr marL="457200" lvl="0" indent="-342900" algn="l" rtl="0">
              <a:lnSpc>
                <a:spcPct val="100000"/>
              </a:lnSpc>
              <a:spcBef>
                <a:spcPts val="360"/>
              </a:spcBef>
              <a:spcAft>
                <a:spcPts val="0"/>
              </a:spcAft>
              <a:buClr>
                <a:srgbClr val="05284E"/>
              </a:buClr>
              <a:buSzPts val="1800"/>
              <a:buChar char="•"/>
            </a:pPr>
            <a:r>
              <a:rPr lang="en-US"/>
              <a:t>Final node ranking based on distribution incorporates</a:t>
            </a:r>
            <a:endParaRPr/>
          </a:p>
          <a:p>
            <a:pPr marL="914400" lvl="1" indent="-330200" algn="l" rtl="0">
              <a:lnSpc>
                <a:spcPct val="100000"/>
              </a:lnSpc>
              <a:spcBef>
                <a:spcPts val="320"/>
              </a:spcBef>
              <a:spcAft>
                <a:spcPts val="0"/>
              </a:spcAft>
              <a:buSzPts val="1600"/>
              <a:buChar char="•"/>
            </a:pPr>
            <a:r>
              <a:rPr lang="en-US"/>
              <a:t>Connectedness of node in network</a:t>
            </a:r>
            <a:endParaRPr/>
          </a:p>
          <a:p>
            <a:pPr marL="914400" lvl="1" indent="-330200" algn="l" rtl="0">
              <a:lnSpc>
                <a:spcPct val="100000"/>
              </a:lnSpc>
              <a:spcBef>
                <a:spcPts val="320"/>
              </a:spcBef>
              <a:spcAft>
                <a:spcPts val="0"/>
              </a:spcAft>
              <a:buSzPts val="1600"/>
              <a:buChar char="•"/>
            </a:pPr>
            <a:r>
              <a:rPr lang="en-US"/>
              <a:t>Proximity of node to restart set</a:t>
            </a:r>
            <a:endParaRPr/>
          </a:p>
        </p:txBody>
      </p:sp>
      <p:sp>
        <p:nvSpPr>
          <p:cNvPr id="554" name="Google Shape;554;p91"/>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25</a:t>
            </a:fld>
            <a:endParaRPr/>
          </a:p>
        </p:txBody>
      </p:sp>
      <p:pic>
        <p:nvPicPr>
          <p:cNvPr id="555" name="Google Shape;555;p91"/>
          <p:cNvPicPr preferRelativeResize="0"/>
          <p:nvPr/>
        </p:nvPicPr>
        <p:blipFill rotWithShape="1">
          <a:blip r:embed="rId3">
            <a:alphaModFix/>
          </a:blip>
          <a:srcRect/>
          <a:stretch/>
        </p:blipFill>
        <p:spPr>
          <a:xfrm>
            <a:off x="10865084" y="5657328"/>
            <a:ext cx="2555993" cy="2132158"/>
          </a:xfrm>
          <a:prstGeom prst="rect">
            <a:avLst/>
          </a:prstGeom>
          <a:noFill/>
          <a:ln>
            <a:noFill/>
          </a:ln>
        </p:spPr>
      </p:pic>
      <p:sp>
        <p:nvSpPr>
          <p:cNvPr id="556" name="Google Shape;556;p91"/>
          <p:cNvSpPr/>
          <p:nvPr/>
        </p:nvSpPr>
        <p:spPr>
          <a:xfrm>
            <a:off x="6616245" y="7574042"/>
            <a:ext cx="2794355"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7F7F7F"/>
                </a:solidFill>
                <a:latin typeface="Arial"/>
                <a:ea typeface="Arial"/>
                <a:cs typeface="Arial"/>
                <a:sym typeface="Arial"/>
              </a:rPr>
              <a:t>https://cseweb.ucsd.edu/~atsiatas/pr_diffusion_slides.pdf</a:t>
            </a:r>
            <a:endParaRPr/>
          </a:p>
        </p:txBody>
      </p:sp>
      <p:pic>
        <p:nvPicPr>
          <p:cNvPr id="557" name="Google Shape;557;p91"/>
          <p:cNvPicPr preferRelativeResize="0"/>
          <p:nvPr/>
        </p:nvPicPr>
        <p:blipFill rotWithShape="1">
          <a:blip r:embed="rId4">
            <a:alphaModFix/>
          </a:blip>
          <a:srcRect/>
          <a:stretch/>
        </p:blipFill>
        <p:spPr>
          <a:xfrm>
            <a:off x="7002530" y="1282317"/>
            <a:ext cx="2380631" cy="2077569"/>
          </a:xfrm>
          <a:prstGeom prst="rect">
            <a:avLst/>
          </a:prstGeom>
          <a:noFill/>
          <a:ln>
            <a:noFill/>
          </a:ln>
        </p:spPr>
      </p:pic>
      <p:pic>
        <p:nvPicPr>
          <p:cNvPr id="558" name="Google Shape;558;p91"/>
          <p:cNvPicPr preferRelativeResize="0"/>
          <p:nvPr/>
        </p:nvPicPr>
        <p:blipFill rotWithShape="1">
          <a:blip r:embed="rId5">
            <a:alphaModFix/>
          </a:blip>
          <a:srcRect/>
          <a:stretch/>
        </p:blipFill>
        <p:spPr>
          <a:xfrm>
            <a:off x="6950968" y="3319473"/>
            <a:ext cx="2377440" cy="2130764"/>
          </a:xfrm>
          <a:prstGeom prst="rect">
            <a:avLst/>
          </a:prstGeom>
          <a:noFill/>
          <a:ln>
            <a:noFill/>
          </a:ln>
        </p:spPr>
      </p:pic>
      <p:pic>
        <p:nvPicPr>
          <p:cNvPr id="559" name="Google Shape;559;p91"/>
          <p:cNvPicPr preferRelativeResize="0"/>
          <p:nvPr/>
        </p:nvPicPr>
        <p:blipFill rotWithShape="1">
          <a:blip r:embed="rId6">
            <a:alphaModFix/>
          </a:blip>
          <a:srcRect/>
          <a:stretch/>
        </p:blipFill>
        <p:spPr>
          <a:xfrm>
            <a:off x="6902100" y="5487920"/>
            <a:ext cx="2377440" cy="2051598"/>
          </a:xfrm>
          <a:prstGeom prst="rect">
            <a:avLst/>
          </a:prstGeom>
          <a:noFill/>
          <a:ln>
            <a:noFill/>
          </a:ln>
        </p:spPr>
      </p:pic>
      <p:sp>
        <p:nvSpPr>
          <p:cNvPr id="560" name="Google Shape;560;p91"/>
          <p:cNvSpPr/>
          <p:nvPr/>
        </p:nvSpPr>
        <p:spPr>
          <a:xfrm>
            <a:off x="6612908" y="1319388"/>
            <a:ext cx="1909846" cy="3982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1" i="0" u="none" strike="noStrike" cap="none">
                <a:solidFill>
                  <a:schemeClr val="dk1"/>
                </a:solidFill>
                <a:latin typeface="Arial"/>
                <a:ea typeface="Arial"/>
                <a:cs typeface="Arial"/>
                <a:sym typeface="Arial"/>
              </a:rPr>
              <a:t>Initialization</a:t>
            </a:r>
            <a:endParaRPr sz="1400" b="1" i="0" u="none" strike="noStrike" cap="none">
              <a:solidFill>
                <a:schemeClr val="dk1"/>
              </a:solidFill>
              <a:latin typeface="Arial"/>
              <a:ea typeface="Arial"/>
              <a:cs typeface="Arial"/>
              <a:sym typeface="Arial"/>
            </a:endParaRPr>
          </a:p>
        </p:txBody>
      </p:sp>
      <p:sp>
        <p:nvSpPr>
          <p:cNvPr id="561" name="Google Shape;561;p91"/>
          <p:cNvSpPr/>
          <p:nvPr/>
        </p:nvSpPr>
        <p:spPr>
          <a:xfrm>
            <a:off x="6564040" y="3356544"/>
            <a:ext cx="1909846" cy="3982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1" i="0" u="none" strike="noStrike" cap="none">
                <a:solidFill>
                  <a:schemeClr val="dk1"/>
                </a:solidFill>
                <a:latin typeface="Arial"/>
                <a:ea typeface="Arial"/>
                <a:cs typeface="Arial"/>
                <a:sym typeface="Arial"/>
              </a:rPr>
              <a:t>Propagation</a:t>
            </a:r>
            <a:endParaRPr sz="1400" b="1" i="0" u="none" strike="noStrike" cap="none">
              <a:solidFill>
                <a:schemeClr val="dk1"/>
              </a:solidFill>
              <a:latin typeface="Arial"/>
              <a:ea typeface="Arial"/>
              <a:cs typeface="Arial"/>
              <a:sym typeface="Arial"/>
            </a:endParaRPr>
          </a:p>
        </p:txBody>
      </p:sp>
      <p:sp>
        <p:nvSpPr>
          <p:cNvPr id="562" name="Google Shape;562;p91"/>
          <p:cNvSpPr/>
          <p:nvPr/>
        </p:nvSpPr>
        <p:spPr>
          <a:xfrm>
            <a:off x="6612908" y="5573957"/>
            <a:ext cx="1909846" cy="3982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1" i="0" u="none" strike="noStrike" cap="none">
                <a:solidFill>
                  <a:schemeClr val="dk1"/>
                </a:solidFill>
                <a:latin typeface="Arial"/>
                <a:ea typeface="Arial"/>
                <a:cs typeface="Arial"/>
                <a:sym typeface="Arial"/>
              </a:rPr>
              <a:t>Convergence</a:t>
            </a:r>
            <a:endParaRPr sz="1400" b="1" i="0" u="none" strike="noStrike" cap="none">
              <a:solidFill>
                <a:schemeClr val="dk1"/>
              </a:solidFill>
              <a:latin typeface="Arial"/>
              <a:ea typeface="Arial"/>
              <a:cs typeface="Arial"/>
              <a:sym typeface="Arial"/>
            </a:endParaRPr>
          </a:p>
        </p:txBody>
      </p:sp>
      <p:sp>
        <p:nvSpPr>
          <p:cNvPr id="563" name="Google Shape;563;p91"/>
          <p:cNvSpPr/>
          <p:nvPr/>
        </p:nvSpPr>
        <p:spPr>
          <a:xfrm>
            <a:off x="5764709" y="3898104"/>
            <a:ext cx="801262" cy="39820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1" i="0" u="none" strike="noStrike" cap="none">
                <a:solidFill>
                  <a:schemeClr val="dk1"/>
                </a:solidFill>
                <a:latin typeface="Arial"/>
                <a:ea typeface="Arial"/>
                <a:cs typeface="Arial"/>
                <a:sym typeface="Arial"/>
              </a:rPr>
              <a:t>Restart Jump with </a:t>
            </a:r>
            <a:r>
              <a:rPr lang="en-US" sz="1400" b="1" i="1" u="none" strike="noStrike" cap="none">
                <a:solidFill>
                  <a:schemeClr val="dk1"/>
                </a:solidFill>
                <a:latin typeface="Arial"/>
                <a:ea typeface="Arial"/>
                <a:cs typeface="Arial"/>
                <a:sym typeface="Arial"/>
              </a:rPr>
              <a:t>r</a:t>
            </a:r>
            <a:endParaRPr sz="1400" b="1" i="1" u="none" strike="noStrike" cap="none">
              <a:solidFill>
                <a:schemeClr val="dk1"/>
              </a:solidFill>
              <a:latin typeface="Arial"/>
              <a:ea typeface="Arial"/>
              <a:cs typeface="Arial"/>
              <a:sym typeface="Arial"/>
            </a:endParaRPr>
          </a:p>
        </p:txBody>
      </p:sp>
      <p:sp>
        <p:nvSpPr>
          <p:cNvPr id="564" name="Google Shape;564;p91"/>
          <p:cNvSpPr/>
          <p:nvPr/>
        </p:nvSpPr>
        <p:spPr>
          <a:xfrm>
            <a:off x="6509287" y="3072465"/>
            <a:ext cx="351738" cy="483179"/>
          </a:xfrm>
          <a:prstGeom prst="curvedRightArrow">
            <a:avLst>
              <a:gd name="adj1" fmla="val 25000"/>
              <a:gd name="adj2" fmla="val 50000"/>
              <a:gd name="adj3" fmla="val 25000"/>
            </a:avLst>
          </a:prstGeom>
          <a:solidFill>
            <a:schemeClr val="lt1"/>
          </a:solidFill>
          <a:ln w="25400" cap="flat" cmpd="sng">
            <a:solidFill>
              <a:srgbClr val="A4AC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65" name="Google Shape;565;p91"/>
          <p:cNvSpPr/>
          <p:nvPr/>
        </p:nvSpPr>
        <p:spPr>
          <a:xfrm>
            <a:off x="6597299" y="5310211"/>
            <a:ext cx="351738" cy="501858"/>
          </a:xfrm>
          <a:prstGeom prst="curvedRightArrow">
            <a:avLst>
              <a:gd name="adj1" fmla="val 25000"/>
              <a:gd name="adj2" fmla="val 50000"/>
              <a:gd name="adj3" fmla="val 25000"/>
            </a:avLst>
          </a:prstGeom>
          <a:solidFill>
            <a:schemeClr val="lt1"/>
          </a:solidFill>
          <a:ln w="25400" cap="flat" cmpd="sng">
            <a:solidFill>
              <a:srgbClr val="A4AC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66" name="Google Shape;566;p91"/>
          <p:cNvSpPr/>
          <p:nvPr/>
        </p:nvSpPr>
        <p:spPr>
          <a:xfrm>
            <a:off x="6477141" y="4137393"/>
            <a:ext cx="370338" cy="675182"/>
          </a:xfrm>
          <a:prstGeom prst="curvedRightArrow">
            <a:avLst>
              <a:gd name="adj1" fmla="val 25000"/>
              <a:gd name="adj2" fmla="val 50000"/>
              <a:gd name="adj3" fmla="val 25000"/>
            </a:avLst>
          </a:prstGeom>
          <a:gradFill>
            <a:gsLst>
              <a:gs pos="0">
                <a:srgbClr val="3A4474"/>
              </a:gs>
              <a:gs pos="100000">
                <a:srgbClr val="B2B6D2"/>
              </a:gs>
            </a:gsLst>
            <a:lin ang="16200000" scaled="0"/>
          </a:gradFill>
          <a:ln w="9525" cap="flat" cmpd="sng">
            <a:solidFill>
              <a:srgbClr val="3D466C"/>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67" name="Google Shape;567;p91"/>
          <p:cNvSpPr/>
          <p:nvPr/>
        </p:nvSpPr>
        <p:spPr>
          <a:xfrm rot="10800000">
            <a:off x="9306874" y="3920557"/>
            <a:ext cx="352981" cy="675182"/>
          </a:xfrm>
          <a:prstGeom prst="curvedRightArrow">
            <a:avLst>
              <a:gd name="adj1" fmla="val 25000"/>
              <a:gd name="adj2" fmla="val 50000"/>
              <a:gd name="adj3" fmla="val 25000"/>
            </a:avLst>
          </a:prstGeom>
          <a:gradFill>
            <a:gsLst>
              <a:gs pos="0">
                <a:srgbClr val="3A4474"/>
              </a:gs>
              <a:gs pos="100000">
                <a:srgbClr val="B2B6D2"/>
              </a:gs>
            </a:gsLst>
            <a:lin ang="16200000" scaled="0"/>
          </a:gradFill>
          <a:ln w="9525" cap="flat" cmpd="sng">
            <a:solidFill>
              <a:srgbClr val="3D466C"/>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68" name="Google Shape;568;p91"/>
          <p:cNvSpPr/>
          <p:nvPr/>
        </p:nvSpPr>
        <p:spPr>
          <a:xfrm>
            <a:off x="9020615" y="4734066"/>
            <a:ext cx="947034" cy="39820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1" i="0" u="none" strike="noStrike" cap="none">
                <a:solidFill>
                  <a:schemeClr val="dk1"/>
                </a:solidFill>
                <a:latin typeface="Arial"/>
                <a:ea typeface="Arial"/>
                <a:cs typeface="Arial"/>
                <a:sym typeface="Arial"/>
              </a:rPr>
              <a:t>Edge Follow with 1-</a:t>
            </a:r>
            <a:r>
              <a:rPr lang="en-US" sz="1400" b="1" i="1" u="none" strike="noStrike" cap="none">
                <a:solidFill>
                  <a:schemeClr val="dk1"/>
                </a:solidFill>
                <a:latin typeface="Arial"/>
                <a:ea typeface="Arial"/>
                <a:cs typeface="Arial"/>
                <a:sym typeface="Arial"/>
              </a:rPr>
              <a:t>r</a:t>
            </a:r>
            <a:endParaRPr sz="1400" b="1" i="1" u="none" strike="noStrike" cap="non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92"/>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NBS Sample Clustering with KnowEnG</a:t>
            </a:r>
            <a:endParaRPr/>
          </a:p>
        </p:txBody>
      </p:sp>
      <p:sp>
        <p:nvSpPr>
          <p:cNvPr id="575" name="Google Shape;575;p92"/>
          <p:cNvSpPr txBox="1">
            <a:spLocks noGrp="1"/>
          </p:cNvSpPr>
          <p:nvPr>
            <p:ph type="body" idx="1"/>
          </p:nvPr>
        </p:nvSpPr>
        <p:spPr>
          <a:xfrm>
            <a:off x="218823" y="1282317"/>
            <a:ext cx="6850724" cy="5910741"/>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6E6E6E"/>
              </a:buClr>
              <a:buSzPts val="1800"/>
              <a:buFont typeface="Arial"/>
              <a:buChar char="•"/>
            </a:pPr>
            <a:r>
              <a:rPr lang="en-US" sz="2000"/>
              <a:t>3276 tumor samples from TCGA from 12 cancer projects with sparse non-synonymous somatic mutation </a:t>
            </a:r>
            <a:endParaRPr/>
          </a:p>
          <a:p>
            <a:pPr marL="457200" lvl="0" indent="-342900" algn="l" rtl="0">
              <a:lnSpc>
                <a:spcPct val="100000"/>
              </a:lnSpc>
              <a:spcBef>
                <a:spcPts val="360"/>
              </a:spcBef>
              <a:spcAft>
                <a:spcPts val="0"/>
              </a:spcAft>
              <a:buClr>
                <a:srgbClr val="6E6E6E"/>
              </a:buClr>
              <a:buSzPts val="1800"/>
              <a:buFont typeface="Arial"/>
              <a:buChar char="•"/>
            </a:pPr>
            <a:r>
              <a:rPr lang="en-US" sz="2000"/>
              <a:t>Perform standard and network-guided </a:t>
            </a:r>
            <a:r>
              <a:rPr lang="en-US" sz="2000" b="1"/>
              <a:t>Sample Clustering</a:t>
            </a:r>
            <a:r>
              <a:rPr lang="en-US" sz="2000"/>
              <a:t> in platform</a:t>
            </a:r>
            <a:endParaRPr/>
          </a:p>
          <a:p>
            <a:pPr marL="457200" lvl="0" indent="-342900" algn="l" rtl="0">
              <a:lnSpc>
                <a:spcPct val="100000"/>
              </a:lnSpc>
              <a:spcBef>
                <a:spcPts val="360"/>
              </a:spcBef>
              <a:spcAft>
                <a:spcPts val="0"/>
              </a:spcAft>
              <a:buClr>
                <a:srgbClr val="6E6E6E"/>
              </a:buClr>
              <a:buSzPts val="1800"/>
              <a:buFont typeface="Arial"/>
              <a:buChar char="•"/>
            </a:pPr>
            <a:r>
              <a:rPr lang="en-US" sz="2000"/>
              <a:t>Knowledge-guided clusters significantly relate to survival outcome </a:t>
            </a:r>
            <a:endParaRPr sz="2000"/>
          </a:p>
        </p:txBody>
      </p:sp>
      <p:pic>
        <p:nvPicPr>
          <p:cNvPr id="576" name="Google Shape;576;p92"/>
          <p:cNvPicPr preferRelativeResize="0"/>
          <p:nvPr/>
        </p:nvPicPr>
        <p:blipFill rotWithShape="1">
          <a:blip r:embed="rId3">
            <a:alphaModFix/>
          </a:blip>
          <a:srcRect/>
          <a:stretch/>
        </p:blipFill>
        <p:spPr>
          <a:xfrm>
            <a:off x="218824" y="6795436"/>
            <a:ext cx="3862288" cy="868807"/>
          </a:xfrm>
          <a:prstGeom prst="rect">
            <a:avLst/>
          </a:prstGeom>
          <a:noFill/>
          <a:ln>
            <a:noFill/>
          </a:ln>
        </p:spPr>
      </p:pic>
      <p:sp>
        <p:nvSpPr>
          <p:cNvPr id="577" name="Google Shape;577;p92"/>
          <p:cNvSpPr txBox="1"/>
          <p:nvPr/>
        </p:nvSpPr>
        <p:spPr>
          <a:xfrm>
            <a:off x="6862172" y="1680035"/>
            <a:ext cx="3196228" cy="2884365"/>
          </a:xfrm>
          <a:prstGeom prst="rect">
            <a:avLst/>
          </a:prstGeom>
          <a:noFill/>
          <a:ln>
            <a:noFill/>
          </a:ln>
        </p:spPr>
        <p:txBody>
          <a:bodyPr spcFirstLastPara="1" wrap="square" lIns="73675" tIns="36825" rIns="73675" bIns="36825" anchor="t" anchorCtr="0">
            <a:noAutofit/>
          </a:bodyPr>
          <a:lstStyle/>
          <a:p>
            <a:pPr marL="276945" marR="0" lvl="0" indent="-255990" algn="l" rtl="0">
              <a:lnSpc>
                <a:spcPct val="100000"/>
              </a:lnSpc>
              <a:spcBef>
                <a:spcPts val="0"/>
              </a:spcBef>
              <a:spcAft>
                <a:spcPts val="0"/>
              </a:spcAft>
              <a:buClr>
                <a:srgbClr val="6E6E6E"/>
              </a:buClr>
              <a:buSzPts val="1400"/>
              <a:buFont typeface="Arial"/>
              <a:buChar char="•"/>
            </a:pPr>
            <a:r>
              <a:rPr lang="en-US" sz="1600" b="0" i="0" u="none" strike="noStrike" cap="none">
                <a:solidFill>
                  <a:schemeClr val="accent6"/>
                </a:solidFill>
                <a:latin typeface="Trebuchet MS"/>
                <a:ea typeface="Trebuchet MS"/>
                <a:cs typeface="Trebuchet MS"/>
                <a:sym typeface="Trebuchet MS"/>
              </a:rPr>
              <a:t>Much better than standard methods that do not incorporate prior knowledge</a:t>
            </a:r>
            <a:endParaRPr sz="1600" b="0" i="0" u="none" strike="noStrike" cap="none">
              <a:solidFill>
                <a:schemeClr val="accent6"/>
              </a:solidFill>
              <a:latin typeface="Trebuchet MS"/>
              <a:ea typeface="Trebuchet MS"/>
              <a:cs typeface="Trebuchet MS"/>
              <a:sym typeface="Trebuchet MS"/>
            </a:endParaRPr>
          </a:p>
          <a:p>
            <a:pPr marL="276945" marR="0" lvl="0" indent="-182647" algn="l" rtl="0">
              <a:lnSpc>
                <a:spcPct val="100000"/>
              </a:lnSpc>
              <a:spcBef>
                <a:spcPts val="297"/>
              </a:spcBef>
              <a:spcAft>
                <a:spcPts val="0"/>
              </a:spcAft>
              <a:buNone/>
            </a:pPr>
            <a:endParaRPr sz="1600" b="0" i="0" u="none" strike="noStrike" cap="none">
              <a:solidFill>
                <a:schemeClr val="accent6"/>
              </a:solidFill>
              <a:latin typeface="Trebuchet MS"/>
              <a:ea typeface="Trebuchet MS"/>
              <a:cs typeface="Trebuchet MS"/>
              <a:sym typeface="Trebuchet MS"/>
            </a:endParaRPr>
          </a:p>
          <a:p>
            <a:pPr marL="276945" marR="0" lvl="0" indent="-182647" algn="l" rtl="0">
              <a:lnSpc>
                <a:spcPct val="100000"/>
              </a:lnSpc>
              <a:spcBef>
                <a:spcPts val="297"/>
              </a:spcBef>
              <a:spcAft>
                <a:spcPts val="0"/>
              </a:spcAft>
              <a:buNone/>
            </a:pPr>
            <a:endParaRPr sz="1600" b="0" i="0" u="none" strike="noStrike" cap="none">
              <a:solidFill>
                <a:schemeClr val="accent6"/>
              </a:solidFill>
              <a:latin typeface="Trebuchet MS"/>
              <a:ea typeface="Trebuchet MS"/>
              <a:cs typeface="Trebuchet MS"/>
              <a:sym typeface="Trebuchet MS"/>
            </a:endParaRPr>
          </a:p>
          <a:p>
            <a:pPr marL="276945" marR="0" lvl="0" indent="-182647" algn="l" rtl="0">
              <a:lnSpc>
                <a:spcPct val="100000"/>
              </a:lnSpc>
              <a:spcBef>
                <a:spcPts val="297"/>
              </a:spcBef>
              <a:spcAft>
                <a:spcPts val="0"/>
              </a:spcAft>
              <a:buNone/>
            </a:pPr>
            <a:endParaRPr sz="1600" b="0" i="0" u="none" strike="noStrike" cap="none">
              <a:solidFill>
                <a:schemeClr val="accent6"/>
              </a:solidFill>
              <a:latin typeface="Trebuchet MS"/>
              <a:ea typeface="Trebuchet MS"/>
              <a:cs typeface="Trebuchet MS"/>
              <a:sym typeface="Trebuchet MS"/>
            </a:endParaRPr>
          </a:p>
          <a:p>
            <a:pPr marL="276945" marR="0" lvl="0" indent="-182647" algn="l" rtl="0">
              <a:lnSpc>
                <a:spcPct val="100000"/>
              </a:lnSpc>
              <a:spcBef>
                <a:spcPts val="297"/>
              </a:spcBef>
              <a:spcAft>
                <a:spcPts val="0"/>
              </a:spcAft>
              <a:buNone/>
            </a:pPr>
            <a:endParaRPr sz="1600" b="0" i="0" u="none" strike="noStrike" cap="none">
              <a:solidFill>
                <a:schemeClr val="accent6"/>
              </a:solidFill>
              <a:latin typeface="Trebuchet MS"/>
              <a:ea typeface="Trebuchet MS"/>
              <a:cs typeface="Trebuchet MS"/>
              <a:sym typeface="Trebuchet MS"/>
            </a:endParaRPr>
          </a:p>
          <a:p>
            <a:pPr marL="276945" marR="0" lvl="0" indent="-182647" algn="l" rtl="0">
              <a:lnSpc>
                <a:spcPct val="100000"/>
              </a:lnSpc>
              <a:spcBef>
                <a:spcPts val="297"/>
              </a:spcBef>
              <a:spcAft>
                <a:spcPts val="0"/>
              </a:spcAft>
              <a:buNone/>
            </a:pPr>
            <a:endParaRPr sz="1600" b="0" i="0" u="none" strike="noStrike" cap="none">
              <a:solidFill>
                <a:schemeClr val="accent6"/>
              </a:solidFill>
              <a:latin typeface="Trebuchet MS"/>
              <a:ea typeface="Trebuchet MS"/>
              <a:cs typeface="Trebuchet MS"/>
              <a:sym typeface="Trebuchet MS"/>
            </a:endParaRPr>
          </a:p>
          <a:p>
            <a:pPr marL="276945" marR="0" lvl="0" indent="-182647" algn="l" rtl="0">
              <a:lnSpc>
                <a:spcPct val="100000"/>
              </a:lnSpc>
              <a:spcBef>
                <a:spcPts val="297"/>
              </a:spcBef>
              <a:spcAft>
                <a:spcPts val="0"/>
              </a:spcAft>
              <a:buNone/>
            </a:pPr>
            <a:endParaRPr sz="1600" b="0" i="0" u="none" strike="noStrike" cap="none">
              <a:solidFill>
                <a:schemeClr val="accent6"/>
              </a:solidFill>
              <a:latin typeface="Trebuchet MS"/>
              <a:ea typeface="Trebuchet MS"/>
              <a:cs typeface="Trebuchet MS"/>
              <a:sym typeface="Trebuchet MS"/>
            </a:endParaRPr>
          </a:p>
          <a:p>
            <a:pPr marL="276945" marR="0" lvl="0" indent="-182647" algn="l" rtl="0">
              <a:lnSpc>
                <a:spcPct val="100000"/>
              </a:lnSpc>
              <a:spcBef>
                <a:spcPts val="297"/>
              </a:spcBef>
              <a:spcAft>
                <a:spcPts val="0"/>
              </a:spcAft>
              <a:buNone/>
            </a:pPr>
            <a:endParaRPr sz="1600" b="0" i="0" u="none" strike="noStrike" cap="none">
              <a:solidFill>
                <a:schemeClr val="accent6"/>
              </a:solidFill>
              <a:latin typeface="Trebuchet MS"/>
              <a:ea typeface="Trebuchet MS"/>
              <a:cs typeface="Trebuchet MS"/>
              <a:sym typeface="Trebuchet MS"/>
            </a:endParaRPr>
          </a:p>
          <a:p>
            <a:pPr marL="276945" marR="0" lvl="0" indent="-255990" algn="l" rtl="0">
              <a:lnSpc>
                <a:spcPct val="100000"/>
              </a:lnSpc>
              <a:spcBef>
                <a:spcPts val="297"/>
              </a:spcBef>
              <a:spcAft>
                <a:spcPts val="0"/>
              </a:spcAft>
              <a:buClr>
                <a:srgbClr val="6E6E6E"/>
              </a:buClr>
              <a:buSzPts val="1400"/>
              <a:buFont typeface="Arial"/>
              <a:buChar char="•"/>
            </a:pPr>
            <a:r>
              <a:rPr lang="en-US" sz="1600" b="0" i="0" u="none" strike="noStrike" cap="none">
                <a:solidFill>
                  <a:schemeClr val="accent6"/>
                </a:solidFill>
                <a:latin typeface="Trebuchet MS"/>
                <a:ea typeface="Trebuchet MS"/>
                <a:cs typeface="Trebuchet MS"/>
                <a:sym typeface="Trebuchet MS"/>
              </a:rPr>
              <a:t>In line with specialized method developed in TCGA paper that would be very difficult to reproduce</a:t>
            </a:r>
            <a:endParaRPr sz="1600" b="0" i="0" u="none" strike="noStrike" cap="none">
              <a:solidFill>
                <a:schemeClr val="accent6"/>
              </a:solidFill>
              <a:latin typeface="Arial"/>
              <a:ea typeface="Arial"/>
              <a:cs typeface="Arial"/>
              <a:sym typeface="Arial"/>
            </a:endParaRPr>
          </a:p>
          <a:p>
            <a:pPr marL="276945" marR="0" lvl="0" indent="-182647" algn="l" rtl="0">
              <a:lnSpc>
                <a:spcPct val="100000"/>
              </a:lnSpc>
              <a:spcBef>
                <a:spcPts val="297"/>
              </a:spcBef>
              <a:spcAft>
                <a:spcPts val="0"/>
              </a:spcAft>
              <a:buNone/>
            </a:pPr>
            <a:endParaRPr sz="1600" b="0" i="0" u="none" strike="noStrike" cap="none">
              <a:solidFill>
                <a:schemeClr val="accent6"/>
              </a:solidFill>
              <a:latin typeface="Arial"/>
              <a:ea typeface="Arial"/>
              <a:cs typeface="Arial"/>
              <a:sym typeface="Arial"/>
            </a:endParaRPr>
          </a:p>
        </p:txBody>
      </p:sp>
      <p:pic>
        <p:nvPicPr>
          <p:cNvPr id="578" name="Google Shape;578;p92" descr="https://lh5.googleusercontent.com/U-Ixd6_0gfY8yhYE-_GI2Pp6m9cuqotGur-3hOPTMpeEQk5NopXuXrigHRN8Xi4eIqeGBDnnKsgmxJwLoZ_59oLGbRVWwtjQCtEjaJC7fizgkDEGSf9-ZCMtwFKieYupJDSWTenztk0"/>
          <p:cNvPicPr preferRelativeResize="0"/>
          <p:nvPr/>
        </p:nvPicPr>
        <p:blipFill rotWithShape="1">
          <a:blip r:embed="rId4">
            <a:alphaModFix/>
          </a:blip>
          <a:srcRect/>
          <a:stretch/>
        </p:blipFill>
        <p:spPr>
          <a:xfrm>
            <a:off x="7310178" y="2827951"/>
            <a:ext cx="2564702" cy="1430698"/>
          </a:xfrm>
          <a:prstGeom prst="rect">
            <a:avLst/>
          </a:prstGeom>
          <a:noFill/>
          <a:ln>
            <a:noFill/>
          </a:ln>
        </p:spPr>
      </p:pic>
      <p:pic>
        <p:nvPicPr>
          <p:cNvPr id="579" name="Google Shape;579;p92" descr="https://lh3.googleusercontent.com/NvcALZ938czvAFu8KRWKaepAiOqMcNQ-bKz7G8O-i7tXkHPHYi3anI5nCzg4_CxKBWlBRee4OWOQAeZPbNhBGaTTPul-1PlhspicWgB0u13XEsnidFNC9y7dMoGbLhPa07QDL0U77A8"/>
          <p:cNvPicPr preferRelativeResize="0"/>
          <p:nvPr/>
        </p:nvPicPr>
        <p:blipFill rotWithShape="1">
          <a:blip r:embed="rId5">
            <a:alphaModFix/>
          </a:blip>
          <a:srcRect/>
          <a:stretch/>
        </p:blipFill>
        <p:spPr>
          <a:xfrm>
            <a:off x="1212897" y="3728064"/>
            <a:ext cx="5043409" cy="2934112"/>
          </a:xfrm>
          <a:prstGeom prst="rect">
            <a:avLst/>
          </a:prstGeom>
          <a:noFill/>
          <a:ln>
            <a:noFill/>
          </a:ln>
        </p:spPr>
      </p:pic>
      <p:pic>
        <p:nvPicPr>
          <p:cNvPr id="580" name="Google Shape;580;p92" descr="https://lh6.googleusercontent.com/A8f1DfAGdUP_YFTXGk1TyV-axDKROPmOc-KqbdjzmoQUXGtQBcvu_ETiofs8ZlNjkeFIJYoPuGlaAx0l71NC41RFqRvFVIVKH_X5wReEGLeNK1bNE2aMO2jkGop-z8qrLsCXhDtG4-k"/>
          <p:cNvPicPr preferRelativeResize="0"/>
          <p:nvPr/>
        </p:nvPicPr>
        <p:blipFill rotWithShape="1">
          <a:blip r:embed="rId6">
            <a:alphaModFix/>
          </a:blip>
          <a:srcRect/>
          <a:stretch/>
        </p:blipFill>
        <p:spPr>
          <a:xfrm>
            <a:off x="7253067" y="5656183"/>
            <a:ext cx="2564702" cy="1292414"/>
          </a:xfrm>
          <a:prstGeom prst="rect">
            <a:avLst/>
          </a:prstGeom>
          <a:noFill/>
          <a:ln>
            <a:noFill/>
          </a:ln>
        </p:spPr>
      </p:pic>
      <p:sp>
        <p:nvSpPr>
          <p:cNvPr id="581" name="Google Shape;581;p92"/>
          <p:cNvSpPr/>
          <p:nvPr/>
        </p:nvSpPr>
        <p:spPr>
          <a:xfrm>
            <a:off x="3214838" y="7459579"/>
            <a:ext cx="1039528" cy="204664"/>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82" name="Google Shape;582;p92"/>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26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p93" descr="https://ars.els-cdn.com/content/image/1-s2.0-S0092867414008769-figs1.jpg"/>
          <p:cNvPicPr preferRelativeResize="0"/>
          <p:nvPr/>
        </p:nvPicPr>
        <p:blipFill rotWithShape="1">
          <a:blip r:embed="rId3">
            <a:alphaModFix/>
          </a:blip>
          <a:srcRect/>
          <a:stretch/>
        </p:blipFill>
        <p:spPr>
          <a:xfrm>
            <a:off x="5112586" y="1211624"/>
            <a:ext cx="4812765" cy="6302326"/>
          </a:xfrm>
          <a:prstGeom prst="rect">
            <a:avLst/>
          </a:prstGeom>
          <a:noFill/>
          <a:ln>
            <a:noFill/>
          </a:ln>
        </p:spPr>
      </p:pic>
      <p:sp>
        <p:nvSpPr>
          <p:cNvPr id="589" name="Google Shape;589;p93"/>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Integrating Experimental Assays for Stratification</a:t>
            </a:r>
            <a:endParaRPr/>
          </a:p>
        </p:txBody>
      </p:sp>
      <p:sp>
        <p:nvSpPr>
          <p:cNvPr id="590" name="Google Shape;590;p93"/>
          <p:cNvSpPr txBox="1">
            <a:spLocks noGrp="1"/>
          </p:cNvSpPr>
          <p:nvPr>
            <p:ph type="body" idx="1"/>
          </p:nvPr>
        </p:nvSpPr>
        <p:spPr>
          <a:xfrm>
            <a:off x="265561" y="1115168"/>
            <a:ext cx="4788221" cy="5910741"/>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6E6E6E"/>
              </a:buClr>
              <a:buSzPts val="1800"/>
              <a:buFont typeface="Arial"/>
              <a:buChar char="•"/>
            </a:pPr>
            <a:r>
              <a:rPr lang="en-US"/>
              <a:t>Data from each experimental assay is subjected to sample clustering to find cancer subtypes per assay	</a:t>
            </a:r>
            <a:endParaRPr/>
          </a:p>
          <a:p>
            <a:pPr marL="457200" lvl="0" indent="-342900" algn="l" rtl="0">
              <a:lnSpc>
                <a:spcPct val="100000"/>
              </a:lnSpc>
              <a:spcBef>
                <a:spcPts val="360"/>
              </a:spcBef>
              <a:spcAft>
                <a:spcPts val="0"/>
              </a:spcAft>
              <a:buClr>
                <a:srgbClr val="6E6E6E"/>
              </a:buClr>
              <a:buSzPts val="1800"/>
              <a:buFont typeface="Arial"/>
              <a:buChar char="•"/>
            </a:pPr>
            <a:r>
              <a:rPr lang="en-US"/>
              <a:t>Mutation data required specialized knowledge guided methods (panel F)</a:t>
            </a:r>
            <a:endParaRPr/>
          </a:p>
        </p:txBody>
      </p:sp>
      <p:pic>
        <p:nvPicPr>
          <p:cNvPr id="591" name="Google Shape;591;p93"/>
          <p:cNvPicPr preferRelativeResize="0"/>
          <p:nvPr/>
        </p:nvPicPr>
        <p:blipFill rotWithShape="1">
          <a:blip r:embed="rId4">
            <a:alphaModFix/>
          </a:blip>
          <a:srcRect/>
          <a:stretch/>
        </p:blipFill>
        <p:spPr>
          <a:xfrm>
            <a:off x="543205" y="5754157"/>
            <a:ext cx="4031157" cy="1542090"/>
          </a:xfrm>
          <a:prstGeom prst="rect">
            <a:avLst/>
          </a:prstGeom>
          <a:noFill/>
          <a:ln w="9525" cap="flat" cmpd="sng">
            <a:solidFill>
              <a:srgbClr val="202122"/>
            </a:solidFill>
            <a:prstDash val="solid"/>
            <a:round/>
            <a:headEnd type="none" w="sm" len="sm"/>
            <a:tailEnd type="none" w="sm" len="sm"/>
          </a:ln>
        </p:spPr>
      </p:pic>
      <p:sp>
        <p:nvSpPr>
          <p:cNvPr id="592" name="Google Shape;592;p93"/>
          <p:cNvSpPr txBox="1"/>
          <p:nvPr/>
        </p:nvSpPr>
        <p:spPr>
          <a:xfrm>
            <a:off x="5255248" y="1033895"/>
            <a:ext cx="1262250" cy="355458"/>
          </a:xfrm>
          <a:prstGeom prst="rect">
            <a:avLst/>
          </a:prstGeom>
          <a:noFill/>
          <a:ln>
            <a:noFill/>
          </a:ln>
        </p:spPr>
        <p:txBody>
          <a:bodyPr spcFirstLastPara="1" wrap="square" lIns="75425" tIns="75425" rIns="75425" bIns="75425" anchor="t" anchorCtr="0">
            <a:spAutoFit/>
          </a:bodyPr>
          <a:lstStyle/>
          <a:p>
            <a:pPr marL="0" marR="0" lvl="0" indent="0" algn="l" rtl="0">
              <a:lnSpc>
                <a:spcPct val="100000"/>
              </a:lnSpc>
              <a:spcBef>
                <a:spcPts val="0"/>
              </a:spcBef>
              <a:spcAft>
                <a:spcPts val="0"/>
              </a:spcAft>
              <a:buNone/>
            </a:pPr>
            <a:r>
              <a:rPr lang="en-US" sz="1320" b="1" i="0" u="none" strike="noStrike" cap="none">
                <a:solidFill>
                  <a:srgbClr val="B45F06"/>
                </a:solidFill>
                <a:latin typeface="Arial"/>
                <a:ea typeface="Arial"/>
                <a:cs typeface="Arial"/>
                <a:sym typeface="Arial"/>
              </a:rPr>
              <a:t>mRNA</a:t>
            </a:r>
            <a:endParaRPr sz="1320" b="1" i="0" u="none" strike="noStrike" cap="none">
              <a:solidFill>
                <a:srgbClr val="B45F06"/>
              </a:solidFill>
              <a:latin typeface="Arial"/>
              <a:ea typeface="Arial"/>
              <a:cs typeface="Arial"/>
              <a:sym typeface="Arial"/>
            </a:endParaRPr>
          </a:p>
        </p:txBody>
      </p:sp>
      <p:sp>
        <p:nvSpPr>
          <p:cNvPr id="593" name="Google Shape;593;p93"/>
          <p:cNvSpPr txBox="1"/>
          <p:nvPr/>
        </p:nvSpPr>
        <p:spPr>
          <a:xfrm>
            <a:off x="5255248" y="2894497"/>
            <a:ext cx="1262250" cy="355458"/>
          </a:xfrm>
          <a:prstGeom prst="rect">
            <a:avLst/>
          </a:prstGeom>
          <a:noFill/>
          <a:ln>
            <a:noFill/>
          </a:ln>
        </p:spPr>
        <p:txBody>
          <a:bodyPr spcFirstLastPara="1" wrap="square" lIns="75425" tIns="75425" rIns="75425" bIns="75425" anchor="t" anchorCtr="0">
            <a:spAutoFit/>
          </a:bodyPr>
          <a:lstStyle/>
          <a:p>
            <a:pPr marL="0" marR="0" lvl="0" indent="0" algn="l" rtl="0">
              <a:lnSpc>
                <a:spcPct val="100000"/>
              </a:lnSpc>
              <a:spcBef>
                <a:spcPts val="0"/>
              </a:spcBef>
              <a:spcAft>
                <a:spcPts val="0"/>
              </a:spcAft>
              <a:buNone/>
            </a:pPr>
            <a:r>
              <a:rPr lang="en-US" sz="1320" b="1" i="0" u="none" strike="noStrike" cap="none">
                <a:solidFill>
                  <a:srgbClr val="B45F06"/>
                </a:solidFill>
                <a:latin typeface="Arial"/>
                <a:ea typeface="Arial"/>
                <a:cs typeface="Arial"/>
                <a:sym typeface="Arial"/>
              </a:rPr>
              <a:t>miRNA</a:t>
            </a:r>
            <a:endParaRPr sz="1320" b="1" i="0" u="none" strike="noStrike" cap="none">
              <a:solidFill>
                <a:srgbClr val="B45F06"/>
              </a:solidFill>
              <a:latin typeface="Arial"/>
              <a:ea typeface="Arial"/>
              <a:cs typeface="Arial"/>
              <a:sym typeface="Arial"/>
            </a:endParaRPr>
          </a:p>
        </p:txBody>
      </p:sp>
      <p:sp>
        <p:nvSpPr>
          <p:cNvPr id="594" name="Google Shape;594;p93"/>
          <p:cNvSpPr txBox="1"/>
          <p:nvPr/>
        </p:nvSpPr>
        <p:spPr>
          <a:xfrm>
            <a:off x="5221516" y="5288285"/>
            <a:ext cx="1262250" cy="355458"/>
          </a:xfrm>
          <a:prstGeom prst="rect">
            <a:avLst/>
          </a:prstGeom>
          <a:noFill/>
          <a:ln>
            <a:noFill/>
          </a:ln>
        </p:spPr>
        <p:txBody>
          <a:bodyPr spcFirstLastPara="1" wrap="square" lIns="75425" tIns="75425" rIns="75425" bIns="75425" anchor="t" anchorCtr="0">
            <a:spAutoFit/>
          </a:bodyPr>
          <a:lstStyle/>
          <a:p>
            <a:pPr marL="0" marR="0" lvl="0" indent="0" algn="l" rtl="0">
              <a:lnSpc>
                <a:spcPct val="100000"/>
              </a:lnSpc>
              <a:spcBef>
                <a:spcPts val="0"/>
              </a:spcBef>
              <a:spcAft>
                <a:spcPts val="0"/>
              </a:spcAft>
              <a:buNone/>
            </a:pPr>
            <a:r>
              <a:rPr lang="en-US" sz="1320" b="1" i="0" u="none" strike="noStrike" cap="none">
                <a:solidFill>
                  <a:srgbClr val="B45F06"/>
                </a:solidFill>
                <a:latin typeface="Arial"/>
                <a:ea typeface="Arial"/>
                <a:cs typeface="Arial"/>
                <a:sym typeface="Arial"/>
              </a:rPr>
              <a:t>Copy Number</a:t>
            </a:r>
            <a:endParaRPr sz="1320" b="1" i="0" u="none" strike="noStrike" cap="none">
              <a:solidFill>
                <a:srgbClr val="B45F06"/>
              </a:solidFill>
              <a:latin typeface="Arial"/>
              <a:ea typeface="Arial"/>
              <a:cs typeface="Arial"/>
              <a:sym typeface="Arial"/>
            </a:endParaRPr>
          </a:p>
        </p:txBody>
      </p:sp>
      <p:sp>
        <p:nvSpPr>
          <p:cNvPr id="595" name="Google Shape;595;p93"/>
          <p:cNvSpPr txBox="1"/>
          <p:nvPr/>
        </p:nvSpPr>
        <p:spPr>
          <a:xfrm>
            <a:off x="7691238" y="1033895"/>
            <a:ext cx="1262250" cy="355458"/>
          </a:xfrm>
          <a:prstGeom prst="rect">
            <a:avLst/>
          </a:prstGeom>
          <a:noFill/>
          <a:ln>
            <a:noFill/>
          </a:ln>
        </p:spPr>
        <p:txBody>
          <a:bodyPr spcFirstLastPara="1" wrap="square" lIns="75425" tIns="75425" rIns="75425" bIns="75425" anchor="t" anchorCtr="0">
            <a:spAutoFit/>
          </a:bodyPr>
          <a:lstStyle/>
          <a:p>
            <a:pPr marL="0" marR="0" lvl="0" indent="0" algn="l" rtl="0">
              <a:lnSpc>
                <a:spcPct val="100000"/>
              </a:lnSpc>
              <a:spcBef>
                <a:spcPts val="0"/>
              </a:spcBef>
              <a:spcAft>
                <a:spcPts val="0"/>
              </a:spcAft>
              <a:buNone/>
            </a:pPr>
            <a:r>
              <a:rPr lang="en-US" sz="1320" b="1" i="0" u="none" strike="noStrike" cap="none">
                <a:solidFill>
                  <a:srgbClr val="B45F06"/>
                </a:solidFill>
                <a:latin typeface="Arial"/>
                <a:ea typeface="Arial"/>
                <a:cs typeface="Arial"/>
                <a:sym typeface="Arial"/>
              </a:rPr>
              <a:t>DNA Methyl</a:t>
            </a:r>
            <a:endParaRPr sz="1320" b="1" i="0" u="none" strike="noStrike" cap="none">
              <a:solidFill>
                <a:srgbClr val="B45F06"/>
              </a:solidFill>
              <a:latin typeface="Arial"/>
              <a:ea typeface="Arial"/>
              <a:cs typeface="Arial"/>
              <a:sym typeface="Arial"/>
            </a:endParaRPr>
          </a:p>
        </p:txBody>
      </p:sp>
      <p:sp>
        <p:nvSpPr>
          <p:cNvPr id="596" name="Google Shape;596;p93"/>
          <p:cNvSpPr txBox="1"/>
          <p:nvPr/>
        </p:nvSpPr>
        <p:spPr>
          <a:xfrm>
            <a:off x="7726442" y="2894497"/>
            <a:ext cx="1262250" cy="355458"/>
          </a:xfrm>
          <a:prstGeom prst="rect">
            <a:avLst/>
          </a:prstGeom>
          <a:noFill/>
          <a:ln>
            <a:noFill/>
          </a:ln>
        </p:spPr>
        <p:txBody>
          <a:bodyPr spcFirstLastPara="1" wrap="square" lIns="75425" tIns="75425" rIns="75425" bIns="75425" anchor="t" anchorCtr="0">
            <a:spAutoFit/>
          </a:bodyPr>
          <a:lstStyle/>
          <a:p>
            <a:pPr marL="0" marR="0" lvl="0" indent="0" algn="l" rtl="0">
              <a:lnSpc>
                <a:spcPct val="100000"/>
              </a:lnSpc>
              <a:spcBef>
                <a:spcPts val="0"/>
              </a:spcBef>
              <a:spcAft>
                <a:spcPts val="0"/>
              </a:spcAft>
              <a:buNone/>
            </a:pPr>
            <a:r>
              <a:rPr lang="en-US" sz="1320" b="1" i="0" u="none" strike="noStrike" cap="none">
                <a:solidFill>
                  <a:srgbClr val="B45F06"/>
                </a:solidFill>
                <a:latin typeface="Arial"/>
                <a:ea typeface="Arial"/>
                <a:cs typeface="Arial"/>
                <a:sym typeface="Arial"/>
              </a:rPr>
              <a:t>Protein RPPA</a:t>
            </a:r>
            <a:endParaRPr sz="1320" b="1" i="0" u="none" strike="noStrike" cap="none">
              <a:solidFill>
                <a:srgbClr val="B45F06"/>
              </a:solidFill>
              <a:latin typeface="Arial"/>
              <a:ea typeface="Arial"/>
              <a:cs typeface="Arial"/>
              <a:sym typeface="Arial"/>
            </a:endParaRPr>
          </a:p>
        </p:txBody>
      </p:sp>
      <p:sp>
        <p:nvSpPr>
          <p:cNvPr id="597" name="Google Shape;597;p93"/>
          <p:cNvSpPr txBox="1"/>
          <p:nvPr/>
        </p:nvSpPr>
        <p:spPr>
          <a:xfrm>
            <a:off x="7691238" y="5288285"/>
            <a:ext cx="1262250" cy="355458"/>
          </a:xfrm>
          <a:prstGeom prst="rect">
            <a:avLst/>
          </a:prstGeom>
          <a:noFill/>
          <a:ln>
            <a:noFill/>
          </a:ln>
        </p:spPr>
        <p:txBody>
          <a:bodyPr spcFirstLastPara="1" wrap="square" lIns="75425" tIns="75425" rIns="75425" bIns="75425" anchor="t" anchorCtr="0">
            <a:spAutoFit/>
          </a:bodyPr>
          <a:lstStyle/>
          <a:p>
            <a:pPr marL="0" marR="0" lvl="0" indent="0" algn="l" rtl="0">
              <a:lnSpc>
                <a:spcPct val="100000"/>
              </a:lnSpc>
              <a:spcBef>
                <a:spcPts val="0"/>
              </a:spcBef>
              <a:spcAft>
                <a:spcPts val="0"/>
              </a:spcAft>
              <a:buNone/>
            </a:pPr>
            <a:r>
              <a:rPr lang="en-US" sz="1320" b="1" i="0" u="none" strike="noStrike" cap="none">
                <a:solidFill>
                  <a:srgbClr val="B45F06"/>
                </a:solidFill>
                <a:latin typeface="Arial"/>
                <a:ea typeface="Arial"/>
                <a:cs typeface="Arial"/>
                <a:sym typeface="Arial"/>
              </a:rPr>
              <a:t>Mutations</a:t>
            </a:r>
            <a:endParaRPr sz="1320" b="1" i="0" u="none" strike="noStrike" cap="none">
              <a:solidFill>
                <a:srgbClr val="B45F06"/>
              </a:solidFill>
              <a:latin typeface="Arial"/>
              <a:ea typeface="Arial"/>
              <a:cs typeface="Arial"/>
              <a:sym typeface="Arial"/>
            </a:endParaRPr>
          </a:p>
        </p:txBody>
      </p:sp>
      <p:sp>
        <p:nvSpPr>
          <p:cNvPr id="598" name="Google Shape;598;p93"/>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94"/>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Cluster-Of-Cluster-Assignments (COCA)</a:t>
            </a:r>
            <a:endParaRPr/>
          </a:p>
        </p:txBody>
      </p:sp>
      <p:sp>
        <p:nvSpPr>
          <p:cNvPr id="604" name="Google Shape;604;p94"/>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6E6E6E"/>
              </a:buClr>
              <a:buSzPts val="1800"/>
              <a:buFont typeface="Arial"/>
              <a:buChar char="•"/>
            </a:pPr>
            <a:r>
              <a:rPr lang="en-US"/>
              <a:t>Merge cluster assignments x samples matrices</a:t>
            </a:r>
            <a:endParaRPr/>
          </a:p>
          <a:p>
            <a:pPr marL="457200" lvl="0" indent="-342900" algn="l" rtl="0">
              <a:lnSpc>
                <a:spcPct val="100000"/>
              </a:lnSpc>
              <a:spcBef>
                <a:spcPts val="360"/>
              </a:spcBef>
              <a:spcAft>
                <a:spcPts val="0"/>
              </a:spcAft>
              <a:buClr>
                <a:srgbClr val="6E6E6E"/>
              </a:buClr>
              <a:buSzPts val="1800"/>
              <a:buFont typeface="Arial"/>
              <a:buChar char="•"/>
            </a:pPr>
            <a:r>
              <a:rPr lang="en-US"/>
              <a:t>Cluster the samples in the multi-omics matrix</a:t>
            </a:r>
            <a:endParaRPr/>
          </a:p>
        </p:txBody>
      </p:sp>
      <p:sp>
        <p:nvSpPr>
          <p:cNvPr id="605" name="Google Shape;605;p94"/>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28</a:t>
            </a:fld>
            <a:endParaRPr/>
          </a:p>
        </p:txBody>
      </p:sp>
      <p:pic>
        <p:nvPicPr>
          <p:cNvPr id="606" name="Google Shape;606;p94"/>
          <p:cNvPicPr preferRelativeResize="0"/>
          <p:nvPr/>
        </p:nvPicPr>
        <p:blipFill rotWithShape="1">
          <a:blip r:embed="rId3">
            <a:alphaModFix/>
          </a:blip>
          <a:srcRect/>
          <a:stretch/>
        </p:blipFill>
        <p:spPr>
          <a:xfrm>
            <a:off x="1838890" y="2767768"/>
            <a:ext cx="2318370" cy="1365615"/>
          </a:xfrm>
          <a:prstGeom prst="rect">
            <a:avLst/>
          </a:prstGeom>
          <a:noFill/>
          <a:ln>
            <a:noFill/>
          </a:ln>
        </p:spPr>
      </p:pic>
      <p:pic>
        <p:nvPicPr>
          <p:cNvPr id="607" name="Google Shape;607;p94"/>
          <p:cNvPicPr preferRelativeResize="0"/>
          <p:nvPr/>
        </p:nvPicPr>
        <p:blipFill rotWithShape="1">
          <a:blip r:embed="rId4">
            <a:alphaModFix/>
          </a:blip>
          <a:srcRect/>
          <a:stretch/>
        </p:blipFill>
        <p:spPr>
          <a:xfrm>
            <a:off x="1865407" y="4176870"/>
            <a:ext cx="2265336" cy="1297933"/>
          </a:xfrm>
          <a:prstGeom prst="rect">
            <a:avLst/>
          </a:prstGeom>
          <a:noFill/>
          <a:ln>
            <a:noFill/>
          </a:ln>
        </p:spPr>
      </p:pic>
      <p:pic>
        <p:nvPicPr>
          <p:cNvPr id="608" name="Google Shape;608;p94"/>
          <p:cNvPicPr preferRelativeResize="0"/>
          <p:nvPr/>
        </p:nvPicPr>
        <p:blipFill rotWithShape="1">
          <a:blip r:embed="rId5">
            <a:alphaModFix/>
          </a:blip>
          <a:srcRect/>
          <a:stretch/>
        </p:blipFill>
        <p:spPr>
          <a:xfrm>
            <a:off x="1858263" y="5540301"/>
            <a:ext cx="2279624" cy="1324430"/>
          </a:xfrm>
          <a:prstGeom prst="rect">
            <a:avLst/>
          </a:prstGeom>
          <a:noFill/>
          <a:ln>
            <a:noFill/>
          </a:ln>
        </p:spPr>
      </p:pic>
      <p:sp>
        <p:nvSpPr>
          <p:cNvPr id="609" name="Google Shape;609;p94"/>
          <p:cNvSpPr txBox="1"/>
          <p:nvPr/>
        </p:nvSpPr>
        <p:spPr>
          <a:xfrm>
            <a:off x="540776" y="3195483"/>
            <a:ext cx="122903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70C0"/>
                </a:solidFill>
                <a:latin typeface="Arial"/>
                <a:ea typeface="Arial"/>
                <a:cs typeface="Arial"/>
                <a:sym typeface="Arial"/>
              </a:rPr>
              <a:t>miRNA</a:t>
            </a:r>
            <a:endParaRPr/>
          </a:p>
        </p:txBody>
      </p:sp>
      <p:sp>
        <p:nvSpPr>
          <p:cNvPr id="610" name="Google Shape;610;p94"/>
          <p:cNvSpPr txBox="1"/>
          <p:nvPr/>
        </p:nvSpPr>
        <p:spPr>
          <a:xfrm>
            <a:off x="533092" y="4825836"/>
            <a:ext cx="122903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FF0000"/>
                </a:solidFill>
                <a:latin typeface="Arial"/>
                <a:ea typeface="Arial"/>
                <a:cs typeface="Arial"/>
                <a:sym typeface="Arial"/>
              </a:rPr>
              <a:t>mRNA</a:t>
            </a:r>
            <a:endParaRPr sz="2000" b="1" i="0" u="none" strike="noStrike" cap="none">
              <a:solidFill>
                <a:srgbClr val="FF0000"/>
              </a:solidFill>
              <a:latin typeface="Arial"/>
              <a:ea typeface="Arial"/>
              <a:cs typeface="Arial"/>
              <a:sym typeface="Arial"/>
            </a:endParaRPr>
          </a:p>
        </p:txBody>
      </p:sp>
      <p:sp>
        <p:nvSpPr>
          <p:cNvPr id="611" name="Google Shape;611;p94"/>
          <p:cNvSpPr txBox="1"/>
          <p:nvPr/>
        </p:nvSpPr>
        <p:spPr>
          <a:xfrm>
            <a:off x="522106" y="6114187"/>
            <a:ext cx="122903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rgbClr val="00B050"/>
                </a:solidFill>
                <a:latin typeface="Arial"/>
                <a:ea typeface="Arial"/>
                <a:cs typeface="Arial"/>
                <a:sym typeface="Arial"/>
              </a:rPr>
              <a:t>Protein</a:t>
            </a:r>
            <a:endParaRPr sz="2000" b="1" i="0" u="none" strike="noStrike" cap="none">
              <a:solidFill>
                <a:srgbClr val="00B050"/>
              </a:solidFill>
              <a:latin typeface="Arial"/>
              <a:ea typeface="Arial"/>
              <a:cs typeface="Arial"/>
              <a:sym typeface="Arial"/>
            </a:endParaRPr>
          </a:p>
        </p:txBody>
      </p:sp>
      <p:pic>
        <p:nvPicPr>
          <p:cNvPr id="612" name="Google Shape;612;p94"/>
          <p:cNvPicPr preferRelativeResize="0"/>
          <p:nvPr/>
        </p:nvPicPr>
        <p:blipFill rotWithShape="1">
          <a:blip r:embed="rId6">
            <a:alphaModFix/>
          </a:blip>
          <a:srcRect/>
          <a:stretch/>
        </p:blipFill>
        <p:spPr>
          <a:xfrm>
            <a:off x="6483147" y="3319135"/>
            <a:ext cx="2648353" cy="3539625"/>
          </a:xfrm>
          <a:prstGeom prst="rect">
            <a:avLst/>
          </a:prstGeom>
          <a:noFill/>
          <a:ln>
            <a:noFill/>
          </a:ln>
        </p:spPr>
      </p:pic>
      <p:sp>
        <p:nvSpPr>
          <p:cNvPr id="613" name="Google Shape;613;p94"/>
          <p:cNvSpPr/>
          <p:nvPr/>
        </p:nvSpPr>
        <p:spPr>
          <a:xfrm>
            <a:off x="4709653" y="4729315"/>
            <a:ext cx="894736" cy="550125"/>
          </a:xfrm>
          <a:prstGeom prst="rightArrow">
            <a:avLst>
              <a:gd name="adj1" fmla="val 50000"/>
              <a:gd name="adj2" fmla="val 50000"/>
            </a:avLst>
          </a:prstGeom>
          <a:solidFill>
            <a:srgbClr val="A5A5A5"/>
          </a:solidFill>
          <a:ln w="25400" cap="flat" cmpd="sng">
            <a:solidFill>
              <a:srgbClr val="083C7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14" name="Google Shape;614;p94"/>
          <p:cNvSpPr/>
          <p:nvPr/>
        </p:nvSpPr>
        <p:spPr>
          <a:xfrm rot="5400000">
            <a:off x="7976645" y="2311264"/>
            <a:ext cx="260104" cy="1779638"/>
          </a:xfrm>
          <a:prstGeom prst="leftBrace">
            <a:avLst>
              <a:gd name="adj1" fmla="val 8333"/>
              <a:gd name="adj2" fmla="val 50000"/>
            </a:avLst>
          </a:prstGeom>
          <a:solidFill>
            <a:schemeClr val="lt1"/>
          </a:solidFill>
          <a:ln w="57150" cap="flat" cmpd="sng">
            <a:solidFill>
              <a:srgbClr val="3A416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15" name="Google Shape;615;p94"/>
          <p:cNvSpPr txBox="1"/>
          <p:nvPr/>
        </p:nvSpPr>
        <p:spPr>
          <a:xfrm>
            <a:off x="6794093" y="2570443"/>
            <a:ext cx="264487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none" strike="noStrike" cap="none">
                <a:solidFill>
                  <a:srgbClr val="303652"/>
                </a:solidFill>
                <a:latin typeface="Arial"/>
                <a:ea typeface="Arial"/>
                <a:cs typeface="Arial"/>
                <a:sym typeface="Arial"/>
              </a:rPr>
              <a:t>Cluster Samples</a:t>
            </a:r>
            <a:endParaRPr sz="2000" b="1" i="0" u="none" strike="noStrike" cap="none">
              <a:solidFill>
                <a:srgbClr val="303652"/>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95"/>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13 Cancer Subtypes from 6 Assays</a:t>
            </a:r>
            <a:endParaRPr/>
          </a:p>
        </p:txBody>
      </p:sp>
      <p:sp>
        <p:nvSpPr>
          <p:cNvPr id="622" name="Google Shape;622;p95"/>
          <p:cNvSpPr txBox="1">
            <a:spLocks noGrp="1"/>
          </p:cNvSpPr>
          <p:nvPr>
            <p:ph type="body" idx="1"/>
          </p:nvPr>
        </p:nvSpPr>
        <p:spPr>
          <a:xfrm>
            <a:off x="147485" y="1282317"/>
            <a:ext cx="2281084" cy="5910741"/>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6E6E6E"/>
              </a:buClr>
              <a:buSzPts val="1800"/>
              <a:buFont typeface="Arial"/>
              <a:buChar char="•"/>
            </a:pPr>
            <a:r>
              <a:rPr lang="en-US"/>
              <a:t>Strong relationship between subtypes &amp; disease</a:t>
            </a:r>
            <a:endParaRPr/>
          </a:p>
          <a:p>
            <a:pPr marL="457200" lvl="0" indent="-228600" algn="l" rtl="0">
              <a:lnSpc>
                <a:spcPct val="100000"/>
              </a:lnSpc>
              <a:spcBef>
                <a:spcPts val="360"/>
              </a:spcBef>
              <a:spcAft>
                <a:spcPts val="0"/>
              </a:spcAft>
              <a:buClr>
                <a:srgbClr val="6E6E6E"/>
              </a:buClr>
              <a:buSzPts val="1800"/>
              <a:buFont typeface="Arial"/>
              <a:buNone/>
            </a:pPr>
            <a:endParaRPr/>
          </a:p>
          <a:p>
            <a:pPr marL="457200" lvl="0" indent="-342900" algn="l" rtl="0">
              <a:lnSpc>
                <a:spcPct val="100000"/>
              </a:lnSpc>
              <a:spcBef>
                <a:spcPts val="360"/>
              </a:spcBef>
              <a:spcAft>
                <a:spcPts val="0"/>
              </a:spcAft>
              <a:buClr>
                <a:srgbClr val="6E6E6E"/>
              </a:buClr>
              <a:buSzPts val="1800"/>
              <a:buFont typeface="Arial"/>
              <a:buChar char="•"/>
            </a:pPr>
            <a:r>
              <a:rPr lang="en-US"/>
              <a:t>Interesting relations between clusters of different data types </a:t>
            </a:r>
            <a:endParaRPr/>
          </a:p>
        </p:txBody>
      </p:sp>
      <p:pic>
        <p:nvPicPr>
          <p:cNvPr id="623" name="Google Shape;623;p95"/>
          <p:cNvPicPr preferRelativeResize="0"/>
          <p:nvPr/>
        </p:nvPicPr>
        <p:blipFill rotWithShape="1">
          <a:blip r:embed="rId3">
            <a:alphaModFix/>
          </a:blip>
          <a:srcRect/>
          <a:stretch/>
        </p:blipFill>
        <p:spPr>
          <a:xfrm>
            <a:off x="2251321" y="1010078"/>
            <a:ext cx="7708490" cy="6464708"/>
          </a:xfrm>
          <a:prstGeom prst="rect">
            <a:avLst/>
          </a:prstGeom>
          <a:noFill/>
          <a:ln>
            <a:noFill/>
          </a:ln>
        </p:spPr>
      </p:pic>
      <p:sp>
        <p:nvSpPr>
          <p:cNvPr id="624" name="Google Shape;624;p95"/>
          <p:cNvSpPr/>
          <p:nvPr/>
        </p:nvSpPr>
        <p:spPr>
          <a:xfrm>
            <a:off x="0" y="7433846"/>
            <a:ext cx="3787346"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222222"/>
                </a:solidFill>
                <a:latin typeface="Arial"/>
                <a:ea typeface="Arial"/>
                <a:cs typeface="Arial"/>
                <a:sym typeface="Arial"/>
              </a:rPr>
              <a:t>Figure from Hoadley, et al. "Multiplatform analysis of 12 cancer types reveals molecular classification within and across tissues of origin." </a:t>
            </a:r>
            <a:r>
              <a:rPr lang="en-US" sz="800" b="0" i="1" u="none" strike="noStrike" cap="none">
                <a:solidFill>
                  <a:srgbClr val="222222"/>
                </a:solidFill>
                <a:latin typeface="Arial"/>
                <a:ea typeface="Arial"/>
                <a:cs typeface="Arial"/>
                <a:sym typeface="Arial"/>
              </a:rPr>
              <a:t>Cell</a:t>
            </a:r>
            <a:r>
              <a:rPr lang="en-US" sz="800" b="0" i="0" u="none" strike="noStrike" cap="none">
                <a:solidFill>
                  <a:srgbClr val="222222"/>
                </a:solidFill>
                <a:latin typeface="Arial"/>
                <a:ea typeface="Arial"/>
                <a:cs typeface="Arial"/>
                <a:sym typeface="Arial"/>
              </a:rPr>
              <a:t> 158.4 (2014).</a:t>
            </a:r>
            <a:endParaRPr sz="800" b="0" i="0" u="none" strike="noStrike" cap="none">
              <a:solidFill>
                <a:srgbClr val="000000"/>
              </a:solidFill>
              <a:latin typeface="Arial"/>
              <a:ea typeface="Arial"/>
              <a:cs typeface="Arial"/>
              <a:sym typeface="Arial"/>
            </a:endParaRPr>
          </a:p>
        </p:txBody>
      </p:sp>
      <p:sp>
        <p:nvSpPr>
          <p:cNvPr id="625" name="Google Shape;625;p95"/>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Autofit/>
          </a:bodyPr>
          <a:lstStyle/>
          <a:p>
            <a:pPr marL="0" lvl="0" indent="0" algn="l" rtl="0">
              <a:lnSpc>
                <a:spcPct val="100000"/>
              </a:lnSpc>
              <a:spcBef>
                <a:spcPts val="0"/>
              </a:spcBef>
              <a:spcAft>
                <a:spcPts val="0"/>
              </a:spcAft>
              <a:buSzPts val="1400"/>
              <a:buNone/>
            </a:pPr>
            <a:r>
              <a:rPr lang="en-US" sz="3200"/>
              <a:t>Systems Biology</a:t>
            </a:r>
            <a:endParaRPr sz="3200"/>
          </a:p>
        </p:txBody>
      </p:sp>
      <p:sp>
        <p:nvSpPr>
          <p:cNvPr id="277" name="Google Shape;277;p3"/>
          <p:cNvSpPr txBox="1">
            <a:spLocks noGrp="1"/>
          </p:cNvSpPr>
          <p:nvPr>
            <p:ph type="body" idx="1"/>
          </p:nvPr>
        </p:nvSpPr>
        <p:spPr>
          <a:xfrm>
            <a:off x="228600" y="1295400"/>
            <a:ext cx="9525000" cy="5867400"/>
          </a:xfrm>
          <a:prstGeom prst="rect">
            <a:avLst/>
          </a:prstGeom>
          <a:noFill/>
          <a:ln>
            <a:noFill/>
          </a:ln>
        </p:spPr>
        <p:txBody>
          <a:bodyPr spcFirstLastPara="1" wrap="square" lIns="89325" tIns="44650" rIns="89325" bIns="44650" anchor="t" anchorCtr="0">
            <a:noAutofit/>
          </a:bodyPr>
          <a:lstStyle/>
          <a:p>
            <a:pPr marL="335692" lvl="0" indent="-335692" algn="l" rtl="0">
              <a:lnSpc>
                <a:spcPct val="100000"/>
              </a:lnSpc>
              <a:spcBef>
                <a:spcPts val="0"/>
              </a:spcBef>
              <a:spcAft>
                <a:spcPts val="0"/>
              </a:spcAft>
              <a:buSzPts val="2400"/>
              <a:buFont typeface="Arial"/>
              <a:buChar char="•"/>
            </a:pPr>
            <a:r>
              <a:rPr lang="en-US" sz="2400">
                <a:solidFill>
                  <a:srgbClr val="161616"/>
                </a:solidFill>
              </a:rPr>
              <a:t>Systems biology is the computational and mathematical modeling of </a:t>
            </a:r>
            <a:r>
              <a:rPr lang="en-US" sz="2400">
                <a:solidFill>
                  <a:srgbClr val="FF0000"/>
                </a:solidFill>
              </a:rPr>
              <a:t>complex biological systems</a:t>
            </a:r>
            <a:r>
              <a:rPr lang="en-US" sz="2400">
                <a:solidFill>
                  <a:srgbClr val="161616"/>
                </a:solidFill>
              </a:rPr>
              <a:t>.</a:t>
            </a:r>
            <a:endParaRPr/>
          </a:p>
          <a:p>
            <a:pPr marL="335692" lvl="0" indent="-183292" algn="l" rtl="0">
              <a:lnSpc>
                <a:spcPct val="100000"/>
              </a:lnSpc>
              <a:spcBef>
                <a:spcPts val="0"/>
              </a:spcBef>
              <a:spcAft>
                <a:spcPts val="0"/>
              </a:spcAft>
              <a:buSzPts val="2400"/>
              <a:buFont typeface="Arial"/>
              <a:buNone/>
            </a:pPr>
            <a:endParaRPr sz="2400">
              <a:solidFill>
                <a:srgbClr val="161616"/>
              </a:solidFill>
            </a:endParaRPr>
          </a:p>
          <a:p>
            <a:pPr marL="335692" lvl="0" indent="-183292" algn="l" rtl="0">
              <a:lnSpc>
                <a:spcPct val="100000"/>
              </a:lnSpc>
              <a:spcBef>
                <a:spcPts val="1000"/>
              </a:spcBef>
              <a:spcAft>
                <a:spcPts val="0"/>
              </a:spcAft>
              <a:buSzPts val="2400"/>
              <a:buFont typeface="Arial"/>
              <a:buNone/>
            </a:pPr>
            <a:endParaRPr sz="2400">
              <a:solidFill>
                <a:srgbClr val="161616"/>
              </a:solidFill>
            </a:endParaRPr>
          </a:p>
          <a:p>
            <a:pPr marL="335692" lvl="0" indent="-183292" algn="l" rtl="0">
              <a:lnSpc>
                <a:spcPct val="100000"/>
              </a:lnSpc>
              <a:spcBef>
                <a:spcPts val="1000"/>
              </a:spcBef>
              <a:spcAft>
                <a:spcPts val="0"/>
              </a:spcAft>
              <a:buSzPts val="2400"/>
              <a:buFont typeface="Arial"/>
              <a:buNone/>
            </a:pPr>
            <a:endParaRPr sz="2400">
              <a:solidFill>
                <a:srgbClr val="161616"/>
              </a:solidFill>
            </a:endParaRPr>
          </a:p>
          <a:p>
            <a:pPr marL="335692" lvl="0" indent="-183292" algn="l" rtl="0">
              <a:lnSpc>
                <a:spcPct val="100000"/>
              </a:lnSpc>
              <a:spcBef>
                <a:spcPts val="1000"/>
              </a:spcBef>
              <a:spcAft>
                <a:spcPts val="0"/>
              </a:spcAft>
              <a:buSzPts val="2400"/>
              <a:buFont typeface="Arial"/>
              <a:buNone/>
            </a:pPr>
            <a:endParaRPr sz="2400">
              <a:solidFill>
                <a:srgbClr val="161616"/>
              </a:solidFill>
            </a:endParaRPr>
          </a:p>
          <a:p>
            <a:pPr marL="335692" lvl="0" indent="-183292" algn="l" rtl="0">
              <a:lnSpc>
                <a:spcPct val="100000"/>
              </a:lnSpc>
              <a:spcBef>
                <a:spcPts val="1000"/>
              </a:spcBef>
              <a:spcAft>
                <a:spcPts val="0"/>
              </a:spcAft>
              <a:buSzPts val="2400"/>
              <a:buFont typeface="Arial"/>
              <a:buNone/>
            </a:pPr>
            <a:endParaRPr sz="2400">
              <a:solidFill>
                <a:srgbClr val="161616"/>
              </a:solidFill>
            </a:endParaRPr>
          </a:p>
          <a:p>
            <a:pPr marL="335692" lvl="0" indent="-183292" algn="l" rtl="0">
              <a:lnSpc>
                <a:spcPct val="100000"/>
              </a:lnSpc>
              <a:spcBef>
                <a:spcPts val="1000"/>
              </a:spcBef>
              <a:spcAft>
                <a:spcPts val="0"/>
              </a:spcAft>
              <a:buSzPts val="2400"/>
              <a:buFont typeface="Arial"/>
              <a:buNone/>
            </a:pPr>
            <a:endParaRPr sz="2400">
              <a:solidFill>
                <a:srgbClr val="161616"/>
              </a:solidFill>
            </a:endParaRPr>
          </a:p>
          <a:p>
            <a:pPr marL="335692" lvl="0" indent="-183292" algn="l" rtl="0">
              <a:lnSpc>
                <a:spcPct val="100000"/>
              </a:lnSpc>
              <a:spcBef>
                <a:spcPts val="1000"/>
              </a:spcBef>
              <a:spcAft>
                <a:spcPts val="0"/>
              </a:spcAft>
              <a:buSzPts val="2400"/>
              <a:buFont typeface="Arial"/>
              <a:buNone/>
            </a:pPr>
            <a:endParaRPr sz="2400">
              <a:solidFill>
                <a:srgbClr val="161616"/>
              </a:solidFill>
            </a:endParaRPr>
          </a:p>
          <a:p>
            <a:pPr marL="335692" lvl="0" indent="-183292" algn="l" rtl="0">
              <a:lnSpc>
                <a:spcPct val="100000"/>
              </a:lnSpc>
              <a:spcBef>
                <a:spcPts val="1000"/>
              </a:spcBef>
              <a:spcAft>
                <a:spcPts val="0"/>
              </a:spcAft>
              <a:buSzPts val="2400"/>
              <a:buFont typeface="Arial"/>
              <a:buNone/>
            </a:pPr>
            <a:endParaRPr sz="2400">
              <a:solidFill>
                <a:srgbClr val="161616"/>
              </a:solidFill>
            </a:endParaRPr>
          </a:p>
          <a:p>
            <a:pPr marL="335692" lvl="0" indent="-335692" algn="l" rtl="0">
              <a:lnSpc>
                <a:spcPct val="100000"/>
              </a:lnSpc>
              <a:spcBef>
                <a:spcPts val="1000"/>
              </a:spcBef>
              <a:spcAft>
                <a:spcPts val="0"/>
              </a:spcAft>
              <a:buSzPts val="2400"/>
              <a:buFont typeface="Arial"/>
              <a:buChar char="•"/>
            </a:pPr>
            <a:r>
              <a:rPr lang="en-US" sz="2400">
                <a:solidFill>
                  <a:srgbClr val="161616"/>
                </a:solidFill>
              </a:rPr>
              <a:t>Studies the </a:t>
            </a:r>
            <a:r>
              <a:rPr lang="en-US" sz="2400">
                <a:solidFill>
                  <a:srgbClr val="FF0000"/>
                </a:solidFill>
              </a:rPr>
              <a:t>interactions</a:t>
            </a:r>
            <a:r>
              <a:rPr lang="en-US" sz="2400">
                <a:solidFill>
                  <a:srgbClr val="161616"/>
                </a:solidFill>
              </a:rPr>
              <a:t> between the components of biological systems such as genes, proteins, metabolites, etc. (i.e. biological networks), and how</a:t>
            </a:r>
            <a:r>
              <a:rPr lang="en-US" sz="2400">
                <a:solidFill>
                  <a:srgbClr val="0000FF"/>
                </a:solidFill>
              </a:rPr>
              <a:t> </a:t>
            </a:r>
            <a:r>
              <a:rPr lang="en-US" sz="2400">
                <a:solidFill>
                  <a:srgbClr val="161616"/>
                </a:solidFill>
              </a:rPr>
              <a:t>these interactions give rise to the </a:t>
            </a:r>
            <a:r>
              <a:rPr lang="en-US" sz="2400">
                <a:solidFill>
                  <a:srgbClr val="FF0000"/>
                </a:solidFill>
              </a:rPr>
              <a:t>function</a:t>
            </a:r>
            <a:r>
              <a:rPr lang="en-US" sz="2400">
                <a:solidFill>
                  <a:srgbClr val="161616"/>
                </a:solidFill>
              </a:rPr>
              <a:t> and </a:t>
            </a:r>
            <a:r>
              <a:rPr lang="en-US" sz="2400">
                <a:solidFill>
                  <a:srgbClr val="FF0000"/>
                </a:solidFill>
              </a:rPr>
              <a:t>behavior</a:t>
            </a:r>
            <a:r>
              <a:rPr lang="en-US" sz="2400">
                <a:solidFill>
                  <a:srgbClr val="161616"/>
                </a:solidFill>
              </a:rPr>
              <a:t> of that system (phenotype) </a:t>
            </a:r>
            <a:endParaRPr sz="2400">
              <a:solidFill>
                <a:srgbClr val="161616"/>
              </a:solidFill>
            </a:endParaRPr>
          </a:p>
        </p:txBody>
      </p:sp>
      <p:sp>
        <p:nvSpPr>
          <p:cNvPr id="278" name="Google Shape;278;p3"/>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3</a:t>
            </a:fld>
            <a:endParaRPr/>
          </a:p>
        </p:txBody>
      </p:sp>
      <p:sp>
        <p:nvSpPr>
          <p:cNvPr id="279" name="Google Shape;279;p3"/>
          <p:cNvSpPr txBox="1"/>
          <p:nvPr/>
        </p:nvSpPr>
        <p:spPr>
          <a:xfrm>
            <a:off x="12853202" y="4060604"/>
            <a:ext cx="9144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2"/>
              </a:solidFill>
              <a:latin typeface="Arial"/>
              <a:ea typeface="Arial"/>
              <a:cs typeface="Arial"/>
              <a:sym typeface="Arial"/>
            </a:endParaRPr>
          </a:p>
        </p:txBody>
      </p:sp>
      <p:pic>
        <p:nvPicPr>
          <p:cNvPr id="280" name="Google Shape;280;p3" descr="systems-biology-approaches-of-genomics-and-proteomics-4-638.jpg"/>
          <p:cNvPicPr preferRelativeResize="0"/>
          <p:nvPr/>
        </p:nvPicPr>
        <p:blipFill rotWithShape="1">
          <a:blip r:embed="rId3">
            <a:alphaModFix/>
          </a:blip>
          <a:srcRect r="9468"/>
          <a:stretch/>
        </p:blipFill>
        <p:spPr>
          <a:xfrm>
            <a:off x="703642" y="2183677"/>
            <a:ext cx="4071127" cy="3753853"/>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5249811" y="2429033"/>
            <a:ext cx="4577245" cy="3050870"/>
          </a:xfrm>
          <a:prstGeom prst="rect">
            <a:avLst/>
          </a:prstGeom>
          <a:noFill/>
          <a:ln>
            <a:noFill/>
          </a:ln>
        </p:spPr>
      </p:pic>
      <p:sp>
        <p:nvSpPr>
          <p:cNvPr id="282" name="Google Shape;282;p3"/>
          <p:cNvSpPr txBox="1"/>
          <p:nvPr/>
        </p:nvSpPr>
        <p:spPr>
          <a:xfrm>
            <a:off x="5903033" y="5492599"/>
            <a:ext cx="3924023" cy="398546"/>
          </a:xfrm>
          <a:prstGeom prst="rect">
            <a:avLst/>
          </a:prstGeom>
          <a:noFill/>
          <a:ln>
            <a:noFill/>
          </a:ln>
        </p:spPr>
        <p:txBody>
          <a:bodyPr spcFirstLastPara="1" wrap="square" lIns="75425" tIns="75425" rIns="75425" bIns="75425"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Arial"/>
                <a:ea typeface="Arial"/>
                <a:cs typeface="Arial"/>
                <a:sym typeface="Arial"/>
              </a:rPr>
              <a:t>Figure from Angione, C. Human Systems Biology and Metabolic Modelling: A Review-From Disease Metabolism to Precision Medicine. Biomed Res Int 2019.</a:t>
            </a: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96"/>
          <p:cNvSpPr txBox="1">
            <a:spLocks noGrp="1"/>
          </p:cNvSpPr>
          <p:nvPr>
            <p:ph type="subTitle" idx="1"/>
          </p:nvPr>
        </p:nvSpPr>
        <p:spPr>
          <a:xfrm>
            <a:off x="685800" y="2057400"/>
            <a:ext cx="8686800" cy="990600"/>
          </a:xfrm>
          <a:prstGeom prst="rect">
            <a:avLst/>
          </a:prstGeom>
          <a:noFill/>
          <a:ln>
            <a:noFill/>
          </a:ln>
        </p:spPr>
        <p:txBody>
          <a:bodyPr spcFirstLastPara="1" wrap="square" lIns="89325" tIns="44650" rIns="89325" bIns="44650" anchor="t" anchorCtr="0">
            <a:noAutofit/>
          </a:bodyPr>
          <a:lstStyle/>
          <a:p>
            <a:pPr marL="457200" lvl="0" indent="-342900" algn="ctr" rtl="0">
              <a:lnSpc>
                <a:spcPct val="100000"/>
              </a:lnSpc>
              <a:spcBef>
                <a:spcPts val="800"/>
              </a:spcBef>
              <a:spcAft>
                <a:spcPts val="0"/>
              </a:spcAft>
              <a:buSzPts val="4000"/>
              <a:buFont typeface="Arial"/>
              <a:buNone/>
            </a:pPr>
            <a:r>
              <a:rPr lang="en-US"/>
              <a:t>Network-Guided Gene Prioritization</a:t>
            </a:r>
            <a:endParaRPr/>
          </a:p>
        </p:txBody>
      </p:sp>
      <p:sp>
        <p:nvSpPr>
          <p:cNvPr id="631" name="Google Shape;631;p96"/>
          <p:cNvSpPr txBox="1">
            <a:spLocks noGrp="1"/>
          </p:cNvSpPr>
          <p:nvPr>
            <p:ph type="body" idx="2"/>
          </p:nvPr>
        </p:nvSpPr>
        <p:spPr>
          <a:xfrm>
            <a:off x="1600200" y="3505200"/>
            <a:ext cx="6934200" cy="3581400"/>
          </a:xfrm>
          <a:prstGeom prst="rect">
            <a:avLst/>
          </a:prstGeom>
          <a:noFill/>
          <a:ln>
            <a:noFill/>
          </a:ln>
        </p:spPr>
        <p:txBody>
          <a:bodyPr spcFirstLastPara="1" wrap="square" lIns="89325" tIns="44650" rIns="89325" bIns="44650" anchor="t" anchorCtr="0">
            <a:noAutofit/>
          </a:bodyPr>
          <a:lstStyle/>
          <a:p>
            <a:pPr marL="457200" lvl="0" indent="-228600" algn="l" rtl="0">
              <a:lnSpc>
                <a:spcPct val="100000"/>
              </a:lnSpc>
              <a:spcBef>
                <a:spcPts val="560"/>
              </a:spcBef>
              <a:spcAft>
                <a:spcPts val="0"/>
              </a:spcAft>
              <a:buSzPts val="2800"/>
              <a:buFont typeface="Arial"/>
              <a:buNone/>
            </a:pPr>
            <a:endParaRPr/>
          </a:p>
        </p:txBody>
      </p:sp>
      <p:sp>
        <p:nvSpPr>
          <p:cNvPr id="632" name="Google Shape;632;p96"/>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30</a:t>
            </a:fld>
            <a:endParaRPr/>
          </a:p>
        </p:txBody>
      </p:sp>
      <p:pic>
        <p:nvPicPr>
          <p:cNvPr id="633" name="Google Shape;633;p96"/>
          <p:cNvPicPr preferRelativeResize="0"/>
          <p:nvPr/>
        </p:nvPicPr>
        <p:blipFill rotWithShape="1">
          <a:blip r:embed="rId3">
            <a:alphaModFix/>
          </a:blip>
          <a:srcRect/>
          <a:stretch/>
        </p:blipFill>
        <p:spPr>
          <a:xfrm>
            <a:off x="0" y="3547430"/>
            <a:ext cx="10058400" cy="353917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97"/>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Characterizing Cancer Subtypes</a:t>
            </a:r>
            <a:endParaRPr/>
          </a:p>
        </p:txBody>
      </p:sp>
      <p:sp>
        <p:nvSpPr>
          <p:cNvPr id="640" name="Google Shape;640;p97"/>
          <p:cNvSpPr txBox="1">
            <a:spLocks noGrp="1"/>
          </p:cNvSpPr>
          <p:nvPr>
            <p:ph type="body" idx="1"/>
          </p:nvPr>
        </p:nvSpPr>
        <p:spPr>
          <a:xfrm>
            <a:off x="393379" y="1282318"/>
            <a:ext cx="9271652" cy="2779544"/>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6E6E6E"/>
              </a:buClr>
              <a:buSzPts val="1800"/>
              <a:buFont typeface="Arial"/>
              <a:buChar char="•"/>
            </a:pPr>
            <a:r>
              <a:rPr lang="en-US"/>
              <a:t>Find top related mutations and copy number alterations</a:t>
            </a:r>
            <a:endParaRPr/>
          </a:p>
          <a:p>
            <a:pPr marL="457200" lvl="0" indent="-342900" algn="l" rtl="0">
              <a:lnSpc>
                <a:spcPct val="100000"/>
              </a:lnSpc>
              <a:spcBef>
                <a:spcPts val="360"/>
              </a:spcBef>
              <a:spcAft>
                <a:spcPts val="0"/>
              </a:spcAft>
              <a:buClr>
                <a:srgbClr val="6E6E6E"/>
              </a:buClr>
              <a:buSzPts val="1800"/>
              <a:buFont typeface="Arial"/>
              <a:buChar char="•"/>
            </a:pPr>
            <a:r>
              <a:rPr lang="en-US"/>
              <a:t>Compare each subtype vs `all others`</a:t>
            </a:r>
            <a:endParaRPr/>
          </a:p>
          <a:p>
            <a:pPr marL="457200" lvl="0" indent="-342900" algn="l" rtl="0">
              <a:lnSpc>
                <a:spcPct val="100000"/>
              </a:lnSpc>
              <a:spcBef>
                <a:spcPts val="360"/>
              </a:spcBef>
              <a:spcAft>
                <a:spcPts val="0"/>
              </a:spcAft>
              <a:buClr>
                <a:srgbClr val="6E6E6E"/>
              </a:buClr>
              <a:buSzPts val="1800"/>
              <a:buFont typeface="Arial"/>
              <a:buChar char="•"/>
            </a:pPr>
            <a:r>
              <a:rPr lang="en-US"/>
              <a:t>KnowEnG calls this `</a:t>
            </a:r>
            <a:r>
              <a:rPr lang="en-US" b="1"/>
              <a:t>Gene Prioritization</a:t>
            </a:r>
            <a:r>
              <a:rPr lang="en-US"/>
              <a:t>`</a:t>
            </a:r>
            <a:endParaRPr/>
          </a:p>
        </p:txBody>
      </p:sp>
      <p:pic>
        <p:nvPicPr>
          <p:cNvPr id="641" name="Google Shape;641;p97"/>
          <p:cNvPicPr preferRelativeResize="0"/>
          <p:nvPr/>
        </p:nvPicPr>
        <p:blipFill rotWithShape="1">
          <a:blip r:embed="rId3">
            <a:alphaModFix/>
          </a:blip>
          <a:srcRect b="91002"/>
          <a:stretch/>
        </p:blipFill>
        <p:spPr>
          <a:xfrm>
            <a:off x="484100" y="3257642"/>
            <a:ext cx="9574300" cy="790325"/>
          </a:xfrm>
          <a:prstGeom prst="rect">
            <a:avLst/>
          </a:prstGeom>
          <a:noFill/>
          <a:ln>
            <a:noFill/>
          </a:ln>
        </p:spPr>
      </p:pic>
      <p:pic>
        <p:nvPicPr>
          <p:cNvPr id="642" name="Google Shape;642;p97"/>
          <p:cNvPicPr preferRelativeResize="0"/>
          <p:nvPr/>
        </p:nvPicPr>
        <p:blipFill rotWithShape="1">
          <a:blip r:embed="rId4">
            <a:alphaModFix/>
          </a:blip>
          <a:srcRect/>
          <a:stretch/>
        </p:blipFill>
        <p:spPr>
          <a:xfrm>
            <a:off x="216263" y="3675238"/>
            <a:ext cx="9842137" cy="2311674"/>
          </a:xfrm>
          <a:prstGeom prst="rect">
            <a:avLst/>
          </a:prstGeom>
          <a:noFill/>
          <a:ln>
            <a:noFill/>
          </a:ln>
        </p:spPr>
      </p:pic>
      <p:sp>
        <p:nvSpPr>
          <p:cNvPr id="643" name="Google Shape;643;p97"/>
          <p:cNvSpPr/>
          <p:nvPr/>
        </p:nvSpPr>
        <p:spPr>
          <a:xfrm>
            <a:off x="5523470" y="7310279"/>
            <a:ext cx="3787346"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222222"/>
                </a:solidFill>
                <a:latin typeface="Arial"/>
                <a:ea typeface="Arial"/>
                <a:cs typeface="Arial"/>
                <a:sym typeface="Arial"/>
              </a:rPr>
              <a:t>Figure from Hoadley, et al. "Multiplatform analysis of 12 cancer types reveals molecular classification within and across tissues of origin." </a:t>
            </a:r>
            <a:r>
              <a:rPr lang="en-US" sz="800" b="0" i="1" u="none" strike="noStrike" cap="none">
                <a:solidFill>
                  <a:srgbClr val="222222"/>
                </a:solidFill>
                <a:latin typeface="Arial"/>
                <a:ea typeface="Arial"/>
                <a:cs typeface="Arial"/>
                <a:sym typeface="Arial"/>
              </a:rPr>
              <a:t>Cell</a:t>
            </a:r>
            <a:r>
              <a:rPr lang="en-US" sz="800" b="0" i="0" u="none" strike="noStrike" cap="none">
                <a:solidFill>
                  <a:srgbClr val="222222"/>
                </a:solidFill>
                <a:latin typeface="Arial"/>
                <a:ea typeface="Arial"/>
                <a:cs typeface="Arial"/>
                <a:sym typeface="Arial"/>
              </a:rPr>
              <a:t> 158.4 (2014).</a:t>
            </a:r>
            <a:endParaRPr sz="800" b="0" i="0" u="none" strike="noStrike" cap="none">
              <a:solidFill>
                <a:srgbClr val="000000"/>
              </a:solidFill>
              <a:latin typeface="Arial"/>
              <a:ea typeface="Arial"/>
              <a:cs typeface="Arial"/>
              <a:sym typeface="Arial"/>
            </a:endParaRPr>
          </a:p>
        </p:txBody>
      </p:sp>
      <p:sp>
        <p:nvSpPr>
          <p:cNvPr id="644" name="Google Shape;644;p97"/>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30"/>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Autofit/>
          </a:bodyPr>
          <a:lstStyle/>
          <a:p>
            <a:pPr marL="0" lvl="0" indent="0" algn="l" rtl="0">
              <a:lnSpc>
                <a:spcPct val="100000"/>
              </a:lnSpc>
              <a:spcBef>
                <a:spcPts val="0"/>
              </a:spcBef>
              <a:spcAft>
                <a:spcPts val="0"/>
              </a:spcAft>
              <a:buSzPts val="1400"/>
              <a:buNone/>
            </a:pPr>
            <a:r>
              <a:rPr lang="en-US" sz="3200"/>
              <a:t>Towards Network-Guided Gene Prioritization</a:t>
            </a:r>
            <a:endParaRPr sz="3200"/>
          </a:p>
        </p:txBody>
      </p:sp>
      <p:sp>
        <p:nvSpPr>
          <p:cNvPr id="650" name="Google Shape;650;p30"/>
          <p:cNvSpPr txBox="1">
            <a:spLocks noGrp="1"/>
          </p:cNvSpPr>
          <p:nvPr>
            <p:ph type="body" idx="1"/>
          </p:nvPr>
        </p:nvSpPr>
        <p:spPr>
          <a:xfrm>
            <a:off x="533400" y="1295401"/>
            <a:ext cx="9296400" cy="5638799"/>
          </a:xfrm>
          <a:prstGeom prst="rect">
            <a:avLst/>
          </a:prstGeom>
          <a:noFill/>
          <a:ln>
            <a:noFill/>
          </a:ln>
        </p:spPr>
        <p:txBody>
          <a:bodyPr spcFirstLastPara="1" wrap="square" lIns="89325" tIns="44650" rIns="89325" bIns="44650" anchor="t" anchorCtr="0">
            <a:noAutofit/>
          </a:bodyPr>
          <a:lstStyle/>
          <a:p>
            <a:pPr marL="0" lvl="0" indent="0" algn="ctr" rtl="0">
              <a:lnSpc>
                <a:spcPct val="100000"/>
              </a:lnSpc>
              <a:spcBef>
                <a:spcPts val="0"/>
              </a:spcBef>
              <a:spcAft>
                <a:spcPts val="0"/>
              </a:spcAft>
              <a:buSzPts val="2500"/>
              <a:buNone/>
            </a:pPr>
            <a:r>
              <a:rPr lang="en-US" sz="2500" b="1">
                <a:solidFill>
                  <a:srgbClr val="002060"/>
                </a:solidFill>
              </a:rPr>
              <a:t>Drug Sensitivity Example</a:t>
            </a:r>
            <a:endParaRPr/>
          </a:p>
          <a:p>
            <a:pPr marL="0" lvl="0" indent="0" algn="ctr" rtl="0">
              <a:lnSpc>
                <a:spcPct val="100000"/>
              </a:lnSpc>
              <a:spcBef>
                <a:spcPts val="0"/>
              </a:spcBef>
              <a:spcAft>
                <a:spcPts val="0"/>
              </a:spcAft>
              <a:buSzPts val="2500"/>
              <a:buNone/>
            </a:pPr>
            <a:endParaRPr sz="2500" b="1">
              <a:solidFill>
                <a:srgbClr val="002060"/>
              </a:solidFill>
            </a:endParaRPr>
          </a:p>
          <a:p>
            <a:pPr marL="335692" lvl="0" indent="-335692" algn="l" rtl="0">
              <a:lnSpc>
                <a:spcPct val="100000"/>
              </a:lnSpc>
              <a:spcBef>
                <a:spcPts val="0"/>
              </a:spcBef>
              <a:spcAft>
                <a:spcPts val="0"/>
              </a:spcAft>
              <a:buSzPts val="2500"/>
              <a:buFont typeface="Arial"/>
              <a:buChar char="•"/>
            </a:pPr>
            <a:r>
              <a:rPr lang="en-US" sz="2500">
                <a:solidFill>
                  <a:srgbClr val="FF0000"/>
                </a:solidFill>
              </a:rPr>
              <a:t>Goal</a:t>
            </a:r>
            <a:r>
              <a:rPr lang="en-US" sz="2300">
                <a:solidFill>
                  <a:srgbClr val="FF0000"/>
                </a:solidFill>
              </a:rPr>
              <a:t>:</a:t>
            </a:r>
            <a:endParaRPr sz="2300">
              <a:solidFill>
                <a:srgbClr val="FF0000"/>
              </a:solidFill>
            </a:endParaRPr>
          </a:p>
          <a:p>
            <a:pPr marL="725664" lvl="1" indent="-278553" algn="l" rtl="0">
              <a:lnSpc>
                <a:spcPct val="100000"/>
              </a:lnSpc>
              <a:spcBef>
                <a:spcPts val="420"/>
              </a:spcBef>
              <a:spcAft>
                <a:spcPts val="0"/>
              </a:spcAft>
              <a:buSzPts val="2100"/>
              <a:buFont typeface="Arial"/>
              <a:buChar char="•"/>
            </a:pPr>
            <a:r>
              <a:rPr lang="en-US" sz="2100">
                <a:solidFill>
                  <a:srgbClr val="161616"/>
                </a:solidFill>
              </a:rPr>
              <a:t>Identifying genes whose basal mRNA expression determines the drug sensitivity in different samples (supervised feature selection)</a:t>
            </a:r>
            <a:endParaRPr sz="2500">
              <a:solidFill>
                <a:srgbClr val="0000FF"/>
              </a:solidFill>
            </a:endParaRPr>
          </a:p>
          <a:p>
            <a:pPr marL="335692" lvl="0" indent="-176942" algn="l" rtl="0">
              <a:lnSpc>
                <a:spcPct val="100000"/>
              </a:lnSpc>
              <a:spcBef>
                <a:spcPts val="500"/>
              </a:spcBef>
              <a:spcAft>
                <a:spcPts val="0"/>
              </a:spcAft>
              <a:buSzPts val="2500"/>
              <a:buFont typeface="Arial"/>
              <a:buNone/>
            </a:pPr>
            <a:endParaRPr sz="2500">
              <a:solidFill>
                <a:srgbClr val="0000FF"/>
              </a:solidFill>
            </a:endParaRPr>
          </a:p>
          <a:p>
            <a:pPr marL="335692" lvl="0" indent="-335692" algn="l" rtl="0">
              <a:lnSpc>
                <a:spcPct val="100000"/>
              </a:lnSpc>
              <a:spcBef>
                <a:spcPts val="500"/>
              </a:spcBef>
              <a:spcAft>
                <a:spcPts val="0"/>
              </a:spcAft>
              <a:buSzPts val="2500"/>
              <a:buFont typeface="Arial"/>
              <a:buChar char="•"/>
            </a:pPr>
            <a:r>
              <a:rPr lang="en-US" sz="2500">
                <a:solidFill>
                  <a:srgbClr val="0000FF"/>
                </a:solidFill>
              </a:rPr>
              <a:t>Motivations:</a:t>
            </a:r>
            <a:endParaRPr/>
          </a:p>
          <a:p>
            <a:pPr marL="725664" lvl="1" indent="-278553" algn="l" rtl="0">
              <a:lnSpc>
                <a:spcPct val="150000"/>
              </a:lnSpc>
              <a:spcBef>
                <a:spcPts val="420"/>
              </a:spcBef>
              <a:spcAft>
                <a:spcPts val="0"/>
              </a:spcAft>
              <a:buSzPts val="2100"/>
              <a:buFont typeface="Arial"/>
              <a:buChar char="•"/>
            </a:pPr>
            <a:r>
              <a:rPr lang="en-US" sz="2100">
                <a:solidFill>
                  <a:srgbClr val="161616"/>
                </a:solidFill>
              </a:rPr>
              <a:t>Overcoming drug resistance</a:t>
            </a:r>
            <a:endParaRPr/>
          </a:p>
          <a:p>
            <a:pPr marL="725664" lvl="1" indent="-278553" algn="l" rtl="0">
              <a:lnSpc>
                <a:spcPct val="150000"/>
              </a:lnSpc>
              <a:spcBef>
                <a:spcPts val="420"/>
              </a:spcBef>
              <a:spcAft>
                <a:spcPts val="0"/>
              </a:spcAft>
              <a:buSzPts val="2100"/>
              <a:buFont typeface="Arial"/>
              <a:buChar char="•"/>
            </a:pPr>
            <a:r>
              <a:rPr lang="en-US" sz="2100">
                <a:solidFill>
                  <a:srgbClr val="161616"/>
                </a:solidFill>
              </a:rPr>
              <a:t>Revealing drug mechanism of action</a:t>
            </a:r>
            <a:endParaRPr/>
          </a:p>
          <a:p>
            <a:pPr marL="725664" lvl="1" indent="-278553" algn="l" rtl="0">
              <a:lnSpc>
                <a:spcPct val="150000"/>
              </a:lnSpc>
              <a:spcBef>
                <a:spcPts val="420"/>
              </a:spcBef>
              <a:spcAft>
                <a:spcPts val="0"/>
              </a:spcAft>
              <a:buSzPts val="2100"/>
              <a:buFont typeface="Arial"/>
              <a:buChar char="•"/>
            </a:pPr>
            <a:r>
              <a:rPr lang="en-US" sz="2100">
                <a:solidFill>
                  <a:srgbClr val="161616"/>
                </a:solidFill>
              </a:rPr>
              <a:t>Identifying novel drug targets</a:t>
            </a:r>
            <a:endParaRPr/>
          </a:p>
          <a:p>
            <a:pPr marL="725664" lvl="1" indent="-278553" algn="l" rtl="0">
              <a:lnSpc>
                <a:spcPct val="150000"/>
              </a:lnSpc>
              <a:spcBef>
                <a:spcPts val="420"/>
              </a:spcBef>
              <a:spcAft>
                <a:spcPts val="0"/>
              </a:spcAft>
              <a:buSzPts val="2100"/>
              <a:buFont typeface="Arial"/>
              <a:buChar char="•"/>
            </a:pPr>
            <a:r>
              <a:rPr lang="en-US" sz="2100">
                <a:solidFill>
                  <a:srgbClr val="161616"/>
                </a:solidFill>
              </a:rPr>
              <a:t>Predicting drug sensitivity of individuals</a:t>
            </a:r>
            <a:endParaRPr sz="2300">
              <a:solidFill>
                <a:srgbClr val="0000FF"/>
              </a:solidFill>
            </a:endParaRPr>
          </a:p>
          <a:p>
            <a:pPr marL="335692" lvl="0" indent="-189642" algn="l" rtl="0">
              <a:lnSpc>
                <a:spcPct val="100000"/>
              </a:lnSpc>
              <a:spcBef>
                <a:spcPts val="460"/>
              </a:spcBef>
              <a:spcAft>
                <a:spcPts val="0"/>
              </a:spcAft>
              <a:buSzPts val="2300"/>
              <a:buFont typeface="Arial"/>
              <a:buNone/>
            </a:pPr>
            <a:endParaRPr sz="2300">
              <a:solidFill>
                <a:srgbClr val="161616"/>
              </a:solidFill>
            </a:endParaRPr>
          </a:p>
          <a:p>
            <a:pPr marL="725664" lvl="1" indent="-145203" algn="l" rtl="0">
              <a:lnSpc>
                <a:spcPct val="100000"/>
              </a:lnSpc>
              <a:spcBef>
                <a:spcPts val="420"/>
              </a:spcBef>
              <a:spcAft>
                <a:spcPts val="0"/>
              </a:spcAft>
              <a:buSzPts val="2100"/>
              <a:buFont typeface="Arial"/>
              <a:buNone/>
            </a:pPr>
            <a:endParaRPr sz="2100">
              <a:solidFill>
                <a:srgbClr val="161616"/>
              </a:solidFill>
            </a:endParaRPr>
          </a:p>
        </p:txBody>
      </p:sp>
      <p:sp>
        <p:nvSpPr>
          <p:cNvPr id="651" name="Google Shape;651;p30"/>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32</a:t>
            </a:fld>
            <a:endParaRPr/>
          </a:p>
        </p:txBody>
      </p:sp>
      <p:sp>
        <p:nvSpPr>
          <p:cNvPr id="652" name="Google Shape;652;p30"/>
          <p:cNvSpPr txBox="1"/>
          <p:nvPr/>
        </p:nvSpPr>
        <p:spPr>
          <a:xfrm>
            <a:off x="8928100" y="977900"/>
            <a:ext cx="9144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2"/>
              </a:solidFill>
              <a:latin typeface="Arial"/>
              <a:ea typeface="Arial"/>
              <a:cs typeface="Arial"/>
              <a:sym typeface="Arial"/>
            </a:endParaRPr>
          </a:p>
        </p:txBody>
      </p:sp>
      <p:pic>
        <p:nvPicPr>
          <p:cNvPr id="653" name="Google Shape;653;p30" descr="Drug_Combo.pdf"/>
          <p:cNvPicPr preferRelativeResize="0"/>
          <p:nvPr/>
        </p:nvPicPr>
        <p:blipFill rotWithShape="1">
          <a:blip r:embed="rId3">
            <a:alphaModFix/>
          </a:blip>
          <a:srcRect/>
          <a:stretch/>
        </p:blipFill>
        <p:spPr>
          <a:xfrm>
            <a:off x="6826626" y="4252762"/>
            <a:ext cx="2558674" cy="2057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31"/>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Autofit/>
          </a:bodyPr>
          <a:lstStyle/>
          <a:p>
            <a:pPr marL="0" lvl="0" indent="0" algn="l" rtl="0">
              <a:lnSpc>
                <a:spcPct val="100000"/>
              </a:lnSpc>
              <a:spcBef>
                <a:spcPts val="0"/>
              </a:spcBef>
              <a:spcAft>
                <a:spcPts val="0"/>
              </a:spcAft>
              <a:buSzPts val="1400"/>
              <a:buNone/>
            </a:pPr>
            <a:r>
              <a:rPr lang="en-US" sz="3200"/>
              <a:t>Standard Gene Prioritization</a:t>
            </a:r>
            <a:endParaRPr sz="3200"/>
          </a:p>
        </p:txBody>
      </p:sp>
      <p:sp>
        <p:nvSpPr>
          <p:cNvPr id="659" name="Google Shape;659;p31"/>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33</a:t>
            </a:fld>
            <a:endParaRPr/>
          </a:p>
        </p:txBody>
      </p:sp>
      <p:grpSp>
        <p:nvGrpSpPr>
          <p:cNvPr id="660" name="Google Shape;660;p31"/>
          <p:cNvGrpSpPr/>
          <p:nvPr/>
        </p:nvGrpSpPr>
        <p:grpSpPr>
          <a:xfrm>
            <a:off x="1905000" y="2990250"/>
            <a:ext cx="6096000" cy="3735337"/>
            <a:chOff x="1066800" y="2828592"/>
            <a:chExt cx="7073348" cy="4334208"/>
          </a:xfrm>
        </p:grpSpPr>
        <p:grpSp>
          <p:nvGrpSpPr>
            <p:cNvPr id="661" name="Google Shape;661;p31"/>
            <p:cNvGrpSpPr/>
            <p:nvPr/>
          </p:nvGrpSpPr>
          <p:grpSpPr>
            <a:xfrm>
              <a:off x="1447800" y="3213100"/>
              <a:ext cx="6019801" cy="2362200"/>
              <a:chOff x="1447800" y="3213100"/>
              <a:chExt cx="6019801" cy="2362200"/>
            </a:xfrm>
          </p:grpSpPr>
          <p:pic>
            <p:nvPicPr>
              <p:cNvPr id="662" name="Google Shape;662;p31"/>
              <p:cNvPicPr preferRelativeResize="0"/>
              <p:nvPr/>
            </p:nvPicPr>
            <p:blipFill rotWithShape="1">
              <a:blip r:embed="rId3">
                <a:alphaModFix/>
              </a:blip>
              <a:srcRect t="24775"/>
              <a:stretch/>
            </p:blipFill>
            <p:spPr>
              <a:xfrm>
                <a:off x="7315201" y="3276600"/>
                <a:ext cx="152400" cy="2209800"/>
              </a:xfrm>
              <a:prstGeom prst="rect">
                <a:avLst/>
              </a:prstGeom>
              <a:noFill/>
              <a:ln>
                <a:noFill/>
              </a:ln>
            </p:spPr>
          </p:pic>
          <p:pic>
            <p:nvPicPr>
              <p:cNvPr id="663" name="Google Shape;663;p31"/>
              <p:cNvPicPr preferRelativeResize="0"/>
              <p:nvPr/>
            </p:nvPicPr>
            <p:blipFill rotWithShape="1">
              <a:blip r:embed="rId4">
                <a:alphaModFix/>
              </a:blip>
              <a:srcRect t="22976"/>
              <a:stretch/>
            </p:blipFill>
            <p:spPr>
              <a:xfrm>
                <a:off x="1447800" y="3276600"/>
                <a:ext cx="5029200" cy="2209800"/>
              </a:xfrm>
              <a:prstGeom prst="rect">
                <a:avLst/>
              </a:prstGeom>
              <a:noFill/>
              <a:ln>
                <a:noFill/>
              </a:ln>
            </p:spPr>
          </p:pic>
          <p:sp>
            <p:nvSpPr>
              <p:cNvPr id="664" name="Google Shape;664;p31"/>
              <p:cNvSpPr/>
              <p:nvPr/>
            </p:nvSpPr>
            <p:spPr>
              <a:xfrm>
                <a:off x="2032000" y="3213100"/>
                <a:ext cx="152400" cy="2362200"/>
              </a:xfrm>
              <a:prstGeom prst="rect">
                <a:avLst/>
              </a:prstGeom>
              <a:solidFill>
                <a:srgbClr val="D8D8D8">
                  <a:alpha val="34509"/>
                </a:srgbClr>
              </a:solidFill>
              <a:ln w="38100" cap="flat" cmpd="sng">
                <a:solidFill>
                  <a:srgbClr val="FF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161616"/>
                  </a:solidFill>
                  <a:latin typeface="Calibri"/>
                  <a:ea typeface="Calibri"/>
                  <a:cs typeface="Calibri"/>
                  <a:sym typeface="Calibri"/>
                </a:endParaRPr>
              </a:p>
            </p:txBody>
          </p:sp>
        </p:grpSp>
        <p:sp>
          <p:nvSpPr>
            <p:cNvPr id="665" name="Google Shape;665;p31"/>
            <p:cNvSpPr txBox="1"/>
            <p:nvPr/>
          </p:nvSpPr>
          <p:spPr>
            <a:xfrm>
              <a:off x="3352800" y="2828592"/>
              <a:ext cx="838200" cy="30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dk2"/>
                  </a:solidFill>
                  <a:latin typeface="Arial"/>
                  <a:ea typeface="Arial"/>
                  <a:cs typeface="Arial"/>
                  <a:sym typeface="Arial"/>
                </a:rPr>
                <a:t>genes</a:t>
              </a:r>
              <a:endParaRPr sz="1400" b="0" i="0" u="none" strike="noStrike" cap="none">
                <a:solidFill>
                  <a:srgbClr val="000000"/>
                </a:solidFill>
                <a:latin typeface="Arial"/>
                <a:ea typeface="Arial"/>
                <a:cs typeface="Arial"/>
                <a:sym typeface="Arial"/>
              </a:endParaRPr>
            </a:p>
          </p:txBody>
        </p:sp>
        <p:sp>
          <p:nvSpPr>
            <p:cNvPr id="666" name="Google Shape;666;p31"/>
            <p:cNvSpPr txBox="1"/>
            <p:nvPr/>
          </p:nvSpPr>
          <p:spPr>
            <a:xfrm rot="-5400000">
              <a:off x="647700" y="4229100"/>
              <a:ext cx="1104900" cy="266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dk2"/>
                  </a:solidFill>
                  <a:latin typeface="Arial"/>
                  <a:ea typeface="Arial"/>
                  <a:cs typeface="Arial"/>
                  <a:sym typeface="Arial"/>
                </a:rPr>
                <a:t>samples</a:t>
              </a:r>
              <a:endParaRPr sz="1400" b="0" i="0" u="none" strike="noStrike" cap="none">
                <a:solidFill>
                  <a:srgbClr val="000000"/>
                </a:solidFill>
                <a:latin typeface="Arial"/>
                <a:ea typeface="Arial"/>
                <a:cs typeface="Arial"/>
                <a:sym typeface="Arial"/>
              </a:endParaRPr>
            </a:p>
          </p:txBody>
        </p:sp>
        <p:grpSp>
          <p:nvGrpSpPr>
            <p:cNvPr id="667" name="Google Shape;667;p31"/>
            <p:cNvGrpSpPr/>
            <p:nvPr/>
          </p:nvGrpSpPr>
          <p:grpSpPr>
            <a:xfrm>
              <a:off x="6934200" y="6248400"/>
              <a:ext cx="1205948" cy="914400"/>
              <a:chOff x="3505200" y="5867400"/>
              <a:chExt cx="2311400" cy="1752600"/>
            </a:xfrm>
          </p:grpSpPr>
          <p:pic>
            <p:nvPicPr>
              <p:cNvPr id="668" name="Google Shape;668;p31" descr="20121003154740-0_0.jpg"/>
              <p:cNvPicPr preferRelativeResize="0"/>
              <p:nvPr/>
            </p:nvPicPr>
            <p:blipFill rotWithShape="1">
              <a:blip r:embed="rId5">
                <a:alphaModFix/>
              </a:blip>
              <a:srcRect l="33459" t="67368" r="43560" b="9332"/>
              <a:stretch/>
            </p:blipFill>
            <p:spPr>
              <a:xfrm>
                <a:off x="3505200" y="5867400"/>
                <a:ext cx="2311400" cy="1752600"/>
              </a:xfrm>
              <a:prstGeom prst="rect">
                <a:avLst/>
              </a:prstGeom>
              <a:noFill/>
              <a:ln>
                <a:noFill/>
              </a:ln>
            </p:spPr>
          </p:pic>
          <p:pic>
            <p:nvPicPr>
              <p:cNvPr id="669" name="Google Shape;669;p31" descr="docetaxel.png"/>
              <p:cNvPicPr preferRelativeResize="0"/>
              <p:nvPr/>
            </p:nvPicPr>
            <p:blipFill rotWithShape="1">
              <a:blip r:embed="rId6">
                <a:alphaModFix/>
              </a:blip>
              <a:srcRect/>
              <a:stretch/>
            </p:blipFill>
            <p:spPr>
              <a:xfrm rot="1571588">
                <a:off x="4238932" y="6220132"/>
                <a:ext cx="1066800" cy="1066800"/>
              </a:xfrm>
              <a:prstGeom prst="rect">
                <a:avLst/>
              </a:prstGeom>
              <a:noFill/>
              <a:ln>
                <a:noFill/>
              </a:ln>
            </p:spPr>
          </p:pic>
        </p:grpSp>
        <p:pic>
          <p:nvPicPr>
            <p:cNvPr id="670" name="Google Shape;670;p31" descr="gene.jpg"/>
            <p:cNvPicPr preferRelativeResize="0"/>
            <p:nvPr/>
          </p:nvPicPr>
          <p:blipFill rotWithShape="1">
            <a:blip r:embed="rId7">
              <a:alphaModFix/>
            </a:blip>
            <a:srcRect/>
            <a:stretch/>
          </p:blipFill>
          <p:spPr>
            <a:xfrm>
              <a:off x="1676400" y="6324600"/>
              <a:ext cx="1100666" cy="619125"/>
            </a:xfrm>
            <a:prstGeom prst="rect">
              <a:avLst/>
            </a:prstGeom>
            <a:noFill/>
            <a:ln>
              <a:noFill/>
            </a:ln>
          </p:spPr>
        </p:pic>
      </p:grpSp>
      <p:sp>
        <p:nvSpPr>
          <p:cNvPr id="671" name="Google Shape;671;p31"/>
          <p:cNvSpPr txBox="1"/>
          <p:nvPr/>
        </p:nvSpPr>
        <p:spPr>
          <a:xfrm>
            <a:off x="381000" y="1295401"/>
            <a:ext cx="6858000" cy="1600199"/>
          </a:xfrm>
          <a:prstGeom prst="rect">
            <a:avLst/>
          </a:prstGeom>
          <a:noFill/>
          <a:ln>
            <a:noFill/>
          </a:ln>
        </p:spPr>
        <p:txBody>
          <a:bodyPr spcFirstLastPara="1" wrap="square" lIns="89325" tIns="44650" rIns="89325" bIns="44650" anchor="t" anchorCtr="0">
            <a:noAutofit/>
          </a:bodyPr>
          <a:lstStyle/>
          <a:p>
            <a:pPr marL="0" marR="0" lvl="0" indent="0" algn="l" rtl="0">
              <a:lnSpc>
                <a:spcPct val="100000"/>
              </a:lnSpc>
              <a:spcBef>
                <a:spcPts val="0"/>
              </a:spcBef>
              <a:spcAft>
                <a:spcPts val="0"/>
              </a:spcAft>
              <a:buClr>
                <a:srgbClr val="6E6E6E"/>
              </a:buClr>
              <a:buSzPts val="2300"/>
              <a:buFont typeface="Arial"/>
              <a:buNone/>
            </a:pPr>
            <a:r>
              <a:rPr lang="en-US" sz="2300" b="0" i="0" u="none" strike="noStrike" cap="none">
                <a:solidFill>
                  <a:srgbClr val="0000FF"/>
                </a:solidFill>
                <a:latin typeface="Arial"/>
                <a:ea typeface="Arial"/>
                <a:cs typeface="Arial"/>
                <a:sym typeface="Arial"/>
              </a:rPr>
              <a:t>Examples of current methods:</a:t>
            </a:r>
            <a:endParaRPr sz="1400" b="0" i="0" u="none" strike="noStrike" cap="none">
              <a:solidFill>
                <a:srgbClr val="000000"/>
              </a:solidFill>
              <a:latin typeface="Arial"/>
              <a:ea typeface="Arial"/>
              <a:cs typeface="Arial"/>
              <a:sym typeface="Arial"/>
            </a:endParaRPr>
          </a:p>
          <a:p>
            <a:pPr marL="335692" marR="0" lvl="0" indent="-335692" algn="l" rtl="0">
              <a:lnSpc>
                <a:spcPct val="100000"/>
              </a:lnSpc>
              <a:spcBef>
                <a:spcPts val="420"/>
              </a:spcBef>
              <a:spcAft>
                <a:spcPts val="0"/>
              </a:spcAft>
              <a:buClr>
                <a:srgbClr val="6E6E6E"/>
              </a:buClr>
              <a:buSzPts val="2100"/>
              <a:buFont typeface="Arial"/>
              <a:buChar char="•"/>
            </a:pPr>
            <a:r>
              <a:rPr lang="en-US" sz="2100" b="0" i="0" u="none" strike="noStrike" cap="none">
                <a:solidFill>
                  <a:srgbClr val="161616"/>
                </a:solidFill>
                <a:latin typeface="Arial"/>
                <a:ea typeface="Arial"/>
                <a:cs typeface="Arial"/>
                <a:sym typeface="Arial"/>
              </a:rPr>
              <a:t>Score each gene based on the correlation of its expression with drug response </a:t>
            </a:r>
            <a:endParaRPr sz="1400" b="0" i="0" u="none" strike="noStrike" cap="none">
              <a:solidFill>
                <a:srgbClr val="000000"/>
              </a:solidFill>
              <a:latin typeface="Arial"/>
              <a:ea typeface="Arial"/>
              <a:cs typeface="Arial"/>
              <a:sym typeface="Arial"/>
            </a:endParaRPr>
          </a:p>
          <a:p>
            <a:pPr marL="335692" marR="0" lvl="0" indent="-202342" algn="l" rtl="0">
              <a:lnSpc>
                <a:spcPct val="100000"/>
              </a:lnSpc>
              <a:spcBef>
                <a:spcPts val="420"/>
              </a:spcBef>
              <a:spcAft>
                <a:spcPts val="0"/>
              </a:spcAft>
              <a:buClr>
                <a:srgbClr val="6E6E6E"/>
              </a:buClr>
              <a:buSzPts val="2100"/>
              <a:buFont typeface="Arial"/>
              <a:buNone/>
            </a:pPr>
            <a:endParaRPr sz="2100" b="0" i="0" u="none" strike="noStrike" cap="none">
              <a:solidFill>
                <a:srgbClr val="161616"/>
              </a:solidFill>
              <a:latin typeface="Arial"/>
              <a:ea typeface="Arial"/>
              <a:cs typeface="Arial"/>
              <a:sym typeface="Arial"/>
            </a:endParaRPr>
          </a:p>
        </p:txBody>
      </p:sp>
      <p:pic>
        <p:nvPicPr>
          <p:cNvPr id="672" name="Google Shape;672;p31" descr="Screen Shot 2017-11-26 at 10.14.38 AM.png"/>
          <p:cNvPicPr preferRelativeResize="0"/>
          <p:nvPr/>
        </p:nvPicPr>
        <p:blipFill rotWithShape="1">
          <a:blip r:embed="rId8">
            <a:alphaModFix/>
          </a:blip>
          <a:srcRect/>
          <a:stretch/>
        </p:blipFill>
        <p:spPr>
          <a:xfrm>
            <a:off x="6629400" y="1280160"/>
            <a:ext cx="3352800" cy="1001641"/>
          </a:xfrm>
          <a:prstGeom prst="rect">
            <a:avLst/>
          </a:prstGeom>
          <a:noFill/>
          <a:ln>
            <a:noFill/>
          </a:ln>
        </p:spPr>
      </p:pic>
      <p:cxnSp>
        <p:nvCxnSpPr>
          <p:cNvPr id="673" name="Google Shape;673;p31"/>
          <p:cNvCxnSpPr/>
          <p:nvPr/>
        </p:nvCxnSpPr>
        <p:spPr>
          <a:xfrm>
            <a:off x="2819400" y="5562600"/>
            <a:ext cx="4495800" cy="0"/>
          </a:xfrm>
          <a:prstGeom prst="straightConnector1">
            <a:avLst/>
          </a:prstGeom>
          <a:solidFill>
            <a:srgbClr val="00B8FF"/>
          </a:solidFill>
          <a:ln w="38100" cap="flat" cmpd="sng">
            <a:solidFill>
              <a:srgbClr val="FF0000"/>
            </a:solidFill>
            <a:prstDash val="solid"/>
            <a:round/>
            <a:headEnd type="none" w="sm" len="sm"/>
            <a:tailEnd type="stealth" w="med" len="med"/>
          </a:ln>
        </p:spPr>
      </p:cxnSp>
      <p:sp>
        <p:nvSpPr>
          <p:cNvPr id="674" name="Google Shape;674;p31"/>
          <p:cNvSpPr txBox="1"/>
          <p:nvPr/>
        </p:nvSpPr>
        <p:spPr>
          <a:xfrm>
            <a:off x="6850143" y="3011089"/>
            <a:ext cx="1006482" cy="26268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dk2"/>
                </a:solidFill>
                <a:latin typeface="Arial"/>
                <a:ea typeface="Arial"/>
                <a:cs typeface="Arial"/>
                <a:sym typeface="Arial"/>
              </a:rPr>
              <a:t>response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32"/>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Autofit/>
          </a:bodyPr>
          <a:lstStyle/>
          <a:p>
            <a:pPr marL="0" lvl="0" indent="0" algn="l" rtl="0">
              <a:lnSpc>
                <a:spcPct val="100000"/>
              </a:lnSpc>
              <a:spcBef>
                <a:spcPts val="0"/>
              </a:spcBef>
              <a:spcAft>
                <a:spcPts val="0"/>
              </a:spcAft>
              <a:buSzPts val="1400"/>
              <a:buNone/>
            </a:pPr>
            <a:r>
              <a:rPr lang="en-US" sz="3200"/>
              <a:t>Standard Gene Prioritization</a:t>
            </a:r>
            <a:endParaRPr sz="3200"/>
          </a:p>
        </p:txBody>
      </p:sp>
      <p:sp>
        <p:nvSpPr>
          <p:cNvPr id="680" name="Google Shape;680;p32"/>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34</a:t>
            </a:fld>
            <a:endParaRPr/>
          </a:p>
        </p:txBody>
      </p:sp>
      <p:grpSp>
        <p:nvGrpSpPr>
          <p:cNvPr id="681" name="Google Shape;681;p32"/>
          <p:cNvGrpSpPr/>
          <p:nvPr/>
        </p:nvGrpSpPr>
        <p:grpSpPr>
          <a:xfrm>
            <a:off x="7037882" y="6831946"/>
            <a:ext cx="1039318" cy="788054"/>
            <a:chOff x="3505200" y="5867400"/>
            <a:chExt cx="2311400" cy="1752600"/>
          </a:xfrm>
        </p:grpSpPr>
        <p:pic>
          <p:nvPicPr>
            <p:cNvPr id="682" name="Google Shape;682;p32" descr="20121003154740-0_0.jpg"/>
            <p:cNvPicPr preferRelativeResize="0"/>
            <p:nvPr/>
          </p:nvPicPr>
          <p:blipFill rotWithShape="1">
            <a:blip r:embed="rId3">
              <a:alphaModFix/>
            </a:blip>
            <a:srcRect l="33459" t="67368" r="43560" b="9332"/>
            <a:stretch/>
          </p:blipFill>
          <p:spPr>
            <a:xfrm>
              <a:off x="3505200" y="5867400"/>
              <a:ext cx="2311400" cy="1752600"/>
            </a:xfrm>
            <a:prstGeom prst="rect">
              <a:avLst/>
            </a:prstGeom>
            <a:noFill/>
            <a:ln>
              <a:noFill/>
            </a:ln>
          </p:spPr>
        </p:pic>
        <p:pic>
          <p:nvPicPr>
            <p:cNvPr id="683" name="Google Shape;683;p32" descr="docetaxel.png"/>
            <p:cNvPicPr preferRelativeResize="0"/>
            <p:nvPr/>
          </p:nvPicPr>
          <p:blipFill rotWithShape="1">
            <a:blip r:embed="rId4">
              <a:alphaModFix/>
            </a:blip>
            <a:srcRect/>
            <a:stretch/>
          </p:blipFill>
          <p:spPr>
            <a:xfrm rot="1571588">
              <a:off x="4238932" y="6220132"/>
              <a:ext cx="1066800" cy="1066800"/>
            </a:xfrm>
            <a:prstGeom prst="rect">
              <a:avLst/>
            </a:prstGeom>
            <a:noFill/>
            <a:ln>
              <a:noFill/>
            </a:ln>
          </p:spPr>
        </p:pic>
      </p:grpSp>
      <p:pic>
        <p:nvPicPr>
          <p:cNvPr id="684" name="Google Shape;684;p32" descr="gene.jpg"/>
          <p:cNvPicPr preferRelativeResize="0"/>
          <p:nvPr/>
        </p:nvPicPr>
        <p:blipFill rotWithShape="1">
          <a:blip r:embed="rId5">
            <a:alphaModFix/>
          </a:blip>
          <a:srcRect/>
          <a:stretch/>
        </p:blipFill>
        <p:spPr>
          <a:xfrm>
            <a:off x="2506570" y="6897617"/>
            <a:ext cx="948583" cy="533578"/>
          </a:xfrm>
          <a:prstGeom prst="rect">
            <a:avLst/>
          </a:prstGeom>
          <a:noFill/>
          <a:ln>
            <a:noFill/>
          </a:ln>
        </p:spPr>
      </p:pic>
      <p:pic>
        <p:nvPicPr>
          <p:cNvPr id="685" name="Google Shape;685;p32" descr="latex-image-1.pdf"/>
          <p:cNvPicPr preferRelativeResize="0"/>
          <p:nvPr/>
        </p:nvPicPr>
        <p:blipFill rotWithShape="1">
          <a:blip r:embed="rId6">
            <a:alphaModFix/>
          </a:blip>
          <a:srcRect/>
          <a:stretch/>
        </p:blipFill>
        <p:spPr>
          <a:xfrm>
            <a:off x="4632761" y="7010400"/>
            <a:ext cx="1082240" cy="441554"/>
          </a:xfrm>
          <a:prstGeom prst="rect">
            <a:avLst/>
          </a:prstGeom>
          <a:noFill/>
          <a:ln>
            <a:noFill/>
          </a:ln>
        </p:spPr>
      </p:pic>
      <p:sp>
        <p:nvSpPr>
          <p:cNvPr id="686" name="Google Shape;686;p32"/>
          <p:cNvSpPr txBox="1"/>
          <p:nvPr/>
        </p:nvSpPr>
        <p:spPr>
          <a:xfrm>
            <a:off x="381000" y="1295401"/>
            <a:ext cx="6858000" cy="2590799"/>
          </a:xfrm>
          <a:prstGeom prst="rect">
            <a:avLst/>
          </a:prstGeom>
          <a:noFill/>
          <a:ln>
            <a:noFill/>
          </a:ln>
        </p:spPr>
        <p:txBody>
          <a:bodyPr spcFirstLastPara="1" wrap="square" lIns="89325" tIns="44650" rIns="89325" bIns="44650" anchor="t" anchorCtr="0">
            <a:noAutofit/>
          </a:bodyPr>
          <a:lstStyle/>
          <a:p>
            <a:pPr marL="0" marR="0" lvl="0" indent="0" algn="l" rtl="0">
              <a:lnSpc>
                <a:spcPct val="100000"/>
              </a:lnSpc>
              <a:spcBef>
                <a:spcPts val="0"/>
              </a:spcBef>
              <a:spcAft>
                <a:spcPts val="0"/>
              </a:spcAft>
              <a:buClr>
                <a:srgbClr val="6E6E6E"/>
              </a:buClr>
              <a:buSzPts val="2300"/>
              <a:buFont typeface="Arial"/>
              <a:buNone/>
            </a:pPr>
            <a:r>
              <a:rPr lang="en-US" sz="2300" b="0" i="0" u="none" strike="noStrike" cap="none">
                <a:solidFill>
                  <a:srgbClr val="0000FF"/>
                </a:solidFill>
                <a:latin typeface="Arial"/>
                <a:ea typeface="Arial"/>
                <a:cs typeface="Arial"/>
                <a:sym typeface="Arial"/>
              </a:rPr>
              <a:t>Examples of current methods:</a:t>
            </a:r>
            <a:endParaRPr sz="1400" b="0" i="0" u="none" strike="noStrike" cap="none">
              <a:solidFill>
                <a:srgbClr val="000000"/>
              </a:solidFill>
              <a:latin typeface="Arial"/>
              <a:ea typeface="Arial"/>
              <a:cs typeface="Arial"/>
              <a:sym typeface="Arial"/>
            </a:endParaRPr>
          </a:p>
          <a:p>
            <a:pPr marL="335692" marR="0" lvl="0" indent="-335692" algn="l" rtl="0">
              <a:lnSpc>
                <a:spcPct val="100000"/>
              </a:lnSpc>
              <a:spcBef>
                <a:spcPts val="420"/>
              </a:spcBef>
              <a:spcAft>
                <a:spcPts val="0"/>
              </a:spcAft>
              <a:buClr>
                <a:srgbClr val="6E6E6E"/>
              </a:buClr>
              <a:buSzPts val="2100"/>
              <a:buFont typeface="Arial"/>
              <a:buChar char="•"/>
            </a:pPr>
            <a:r>
              <a:rPr lang="en-US" sz="2100" b="0" i="0" u="none" strike="noStrike" cap="none">
                <a:solidFill>
                  <a:srgbClr val="161616"/>
                </a:solidFill>
                <a:latin typeface="Arial"/>
                <a:ea typeface="Arial"/>
                <a:cs typeface="Arial"/>
                <a:sym typeface="Arial"/>
              </a:rPr>
              <a:t>Score each gene based on the correlation of its expression with drug response </a:t>
            </a:r>
            <a:endParaRPr sz="1400" b="0" i="0" u="none" strike="noStrike" cap="none">
              <a:solidFill>
                <a:srgbClr val="000000"/>
              </a:solidFill>
              <a:latin typeface="Arial"/>
              <a:ea typeface="Arial"/>
              <a:cs typeface="Arial"/>
              <a:sym typeface="Arial"/>
            </a:endParaRPr>
          </a:p>
          <a:p>
            <a:pPr marL="725664" marR="0" lvl="1" indent="-145203" algn="l" rtl="0">
              <a:lnSpc>
                <a:spcPct val="100000"/>
              </a:lnSpc>
              <a:spcBef>
                <a:spcPts val="420"/>
              </a:spcBef>
              <a:spcAft>
                <a:spcPts val="0"/>
              </a:spcAft>
              <a:buClr>
                <a:srgbClr val="6E6E6E"/>
              </a:buClr>
              <a:buSzPts val="2100"/>
              <a:buFont typeface="Arial"/>
              <a:buNone/>
            </a:pPr>
            <a:endParaRPr sz="2100" b="0" i="0" u="none" strike="noStrike" cap="none">
              <a:solidFill>
                <a:srgbClr val="161616"/>
              </a:solidFill>
              <a:latin typeface="Arial"/>
              <a:ea typeface="Arial"/>
              <a:cs typeface="Arial"/>
              <a:sym typeface="Arial"/>
            </a:endParaRPr>
          </a:p>
          <a:p>
            <a:pPr marL="335692" marR="0" lvl="0" indent="-335692" algn="l" rtl="0">
              <a:lnSpc>
                <a:spcPct val="100000"/>
              </a:lnSpc>
              <a:spcBef>
                <a:spcPts val="420"/>
              </a:spcBef>
              <a:spcAft>
                <a:spcPts val="0"/>
              </a:spcAft>
              <a:buClr>
                <a:srgbClr val="6E6E6E"/>
              </a:buClr>
              <a:buSzPts val="2100"/>
              <a:buFont typeface="Arial"/>
              <a:buChar char="•"/>
            </a:pPr>
            <a:r>
              <a:rPr lang="en-US" sz="2100" b="0" i="0" u="none" strike="noStrike" cap="none">
                <a:solidFill>
                  <a:srgbClr val="161616"/>
                </a:solidFill>
                <a:latin typeface="Arial"/>
                <a:ea typeface="Arial"/>
                <a:cs typeface="Arial"/>
                <a:sym typeface="Arial"/>
              </a:rPr>
              <a:t>Use multivariable regression algorithms such as Elastic Net to relate multiple genes’ expression values to drug response</a:t>
            </a:r>
            <a:endParaRPr sz="1400" b="0" i="0" u="none" strike="noStrike" cap="none">
              <a:solidFill>
                <a:srgbClr val="000000"/>
              </a:solidFill>
              <a:latin typeface="Arial"/>
              <a:ea typeface="Arial"/>
              <a:cs typeface="Arial"/>
              <a:sym typeface="Arial"/>
            </a:endParaRPr>
          </a:p>
          <a:p>
            <a:pPr marL="335692" marR="0" lvl="0" indent="-202342" algn="l" rtl="0">
              <a:lnSpc>
                <a:spcPct val="100000"/>
              </a:lnSpc>
              <a:spcBef>
                <a:spcPts val="420"/>
              </a:spcBef>
              <a:spcAft>
                <a:spcPts val="0"/>
              </a:spcAft>
              <a:buClr>
                <a:srgbClr val="6E6E6E"/>
              </a:buClr>
              <a:buSzPts val="2100"/>
              <a:buFont typeface="Arial"/>
              <a:buNone/>
            </a:pPr>
            <a:endParaRPr sz="2100" b="0" i="0" u="none" strike="noStrike" cap="none">
              <a:solidFill>
                <a:srgbClr val="161616"/>
              </a:solidFill>
              <a:latin typeface="Arial"/>
              <a:ea typeface="Arial"/>
              <a:cs typeface="Arial"/>
              <a:sym typeface="Arial"/>
            </a:endParaRPr>
          </a:p>
          <a:p>
            <a:pPr marL="335692" marR="0" lvl="0" indent="-202342" algn="l" rtl="0">
              <a:lnSpc>
                <a:spcPct val="100000"/>
              </a:lnSpc>
              <a:spcBef>
                <a:spcPts val="420"/>
              </a:spcBef>
              <a:spcAft>
                <a:spcPts val="0"/>
              </a:spcAft>
              <a:buClr>
                <a:srgbClr val="6E6E6E"/>
              </a:buClr>
              <a:buSzPts val="2100"/>
              <a:buFont typeface="Arial"/>
              <a:buNone/>
            </a:pPr>
            <a:endParaRPr sz="2100" b="0" i="0" u="none" strike="noStrike" cap="none">
              <a:solidFill>
                <a:srgbClr val="161616"/>
              </a:solidFill>
              <a:latin typeface="Arial"/>
              <a:ea typeface="Arial"/>
              <a:cs typeface="Arial"/>
              <a:sym typeface="Arial"/>
            </a:endParaRPr>
          </a:p>
        </p:txBody>
      </p:sp>
      <p:pic>
        <p:nvPicPr>
          <p:cNvPr id="687" name="Google Shape;687;p32" descr="Screen Shot 2017-11-26 at 10.14.38 AM.png"/>
          <p:cNvPicPr preferRelativeResize="0"/>
          <p:nvPr/>
        </p:nvPicPr>
        <p:blipFill rotWithShape="1">
          <a:blip r:embed="rId7">
            <a:alphaModFix/>
          </a:blip>
          <a:srcRect/>
          <a:stretch/>
        </p:blipFill>
        <p:spPr>
          <a:xfrm>
            <a:off x="6629400" y="1280160"/>
            <a:ext cx="3352800" cy="1001641"/>
          </a:xfrm>
          <a:prstGeom prst="rect">
            <a:avLst/>
          </a:prstGeom>
          <a:noFill/>
          <a:ln>
            <a:noFill/>
          </a:ln>
        </p:spPr>
      </p:pic>
      <p:pic>
        <p:nvPicPr>
          <p:cNvPr id="688" name="Google Shape;688;p32" descr="Screen Shot 2017-11-26 at 10.20.50 AM.png"/>
          <p:cNvPicPr preferRelativeResize="0"/>
          <p:nvPr/>
        </p:nvPicPr>
        <p:blipFill rotWithShape="1">
          <a:blip r:embed="rId8">
            <a:alphaModFix/>
          </a:blip>
          <a:srcRect/>
          <a:stretch/>
        </p:blipFill>
        <p:spPr>
          <a:xfrm>
            <a:off x="6647815" y="2514600"/>
            <a:ext cx="3372485" cy="1247521"/>
          </a:xfrm>
          <a:prstGeom prst="rect">
            <a:avLst/>
          </a:prstGeom>
          <a:noFill/>
          <a:ln>
            <a:noFill/>
          </a:ln>
        </p:spPr>
      </p:pic>
      <p:grpSp>
        <p:nvGrpSpPr>
          <p:cNvPr id="689" name="Google Shape;689;p32"/>
          <p:cNvGrpSpPr/>
          <p:nvPr/>
        </p:nvGrpSpPr>
        <p:grpSpPr>
          <a:xfrm>
            <a:off x="1981199" y="3942413"/>
            <a:ext cx="5516382" cy="2686987"/>
            <a:chOff x="1981200" y="3942413"/>
            <a:chExt cx="5516382" cy="2686987"/>
          </a:xfrm>
        </p:grpSpPr>
        <p:grpSp>
          <p:nvGrpSpPr>
            <p:cNvPr id="690" name="Google Shape;690;p32"/>
            <p:cNvGrpSpPr/>
            <p:nvPr/>
          </p:nvGrpSpPr>
          <p:grpSpPr>
            <a:xfrm>
              <a:off x="2309556" y="4216043"/>
              <a:ext cx="5188025" cy="2035807"/>
              <a:chOff x="1447800" y="3213100"/>
              <a:chExt cx="6019801" cy="2362200"/>
            </a:xfrm>
          </p:grpSpPr>
          <p:pic>
            <p:nvPicPr>
              <p:cNvPr id="691" name="Google Shape;691;p32"/>
              <p:cNvPicPr preferRelativeResize="0"/>
              <p:nvPr/>
            </p:nvPicPr>
            <p:blipFill rotWithShape="1">
              <a:blip r:embed="rId9">
                <a:alphaModFix/>
              </a:blip>
              <a:srcRect t="24775"/>
              <a:stretch/>
            </p:blipFill>
            <p:spPr>
              <a:xfrm>
                <a:off x="7315201" y="3276600"/>
                <a:ext cx="152400" cy="2209800"/>
              </a:xfrm>
              <a:prstGeom prst="rect">
                <a:avLst/>
              </a:prstGeom>
              <a:noFill/>
              <a:ln>
                <a:noFill/>
              </a:ln>
            </p:spPr>
          </p:pic>
          <p:pic>
            <p:nvPicPr>
              <p:cNvPr id="692" name="Google Shape;692;p32"/>
              <p:cNvPicPr preferRelativeResize="0"/>
              <p:nvPr/>
            </p:nvPicPr>
            <p:blipFill rotWithShape="1">
              <a:blip r:embed="rId10">
                <a:alphaModFix/>
              </a:blip>
              <a:srcRect t="22976"/>
              <a:stretch/>
            </p:blipFill>
            <p:spPr>
              <a:xfrm>
                <a:off x="1447800" y="3276600"/>
                <a:ext cx="5029200" cy="2209800"/>
              </a:xfrm>
              <a:prstGeom prst="rect">
                <a:avLst/>
              </a:prstGeom>
              <a:noFill/>
              <a:ln>
                <a:noFill/>
              </a:ln>
            </p:spPr>
          </p:pic>
          <p:sp>
            <p:nvSpPr>
              <p:cNvPr id="693" name="Google Shape;693;p32"/>
              <p:cNvSpPr/>
              <p:nvPr/>
            </p:nvSpPr>
            <p:spPr>
              <a:xfrm>
                <a:off x="2032000" y="3213100"/>
                <a:ext cx="152400" cy="2362200"/>
              </a:xfrm>
              <a:prstGeom prst="rect">
                <a:avLst/>
              </a:prstGeom>
              <a:solidFill>
                <a:srgbClr val="D8D8D8">
                  <a:alpha val="34509"/>
                </a:srgbClr>
              </a:solidFill>
              <a:ln w="38100" cap="flat" cmpd="sng">
                <a:solidFill>
                  <a:srgbClr val="FF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161616"/>
                  </a:solidFill>
                  <a:latin typeface="Calibri"/>
                  <a:ea typeface="Calibri"/>
                  <a:cs typeface="Calibri"/>
                  <a:sym typeface="Calibri"/>
                </a:endParaRPr>
              </a:p>
            </p:txBody>
          </p:sp>
        </p:grpSp>
        <p:sp>
          <p:nvSpPr>
            <p:cNvPr id="694" name="Google Shape;694;p32"/>
            <p:cNvSpPr txBox="1"/>
            <p:nvPr/>
          </p:nvSpPr>
          <p:spPr>
            <a:xfrm>
              <a:off x="3951336" y="3942413"/>
              <a:ext cx="722383" cy="26268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dk2"/>
                  </a:solidFill>
                  <a:latin typeface="Arial"/>
                  <a:ea typeface="Arial"/>
                  <a:cs typeface="Arial"/>
                  <a:sym typeface="Arial"/>
                </a:rPr>
                <a:t>genes</a:t>
              </a:r>
              <a:endParaRPr sz="1400" b="0" i="0" u="none" strike="noStrike" cap="none">
                <a:solidFill>
                  <a:srgbClr val="000000"/>
                </a:solidFill>
                <a:latin typeface="Arial"/>
                <a:ea typeface="Arial"/>
                <a:cs typeface="Arial"/>
                <a:sym typeface="Arial"/>
              </a:endParaRPr>
            </a:p>
          </p:txBody>
        </p:sp>
        <p:sp>
          <p:nvSpPr>
            <p:cNvPr id="695" name="Google Shape;695;p32"/>
            <p:cNvSpPr txBox="1"/>
            <p:nvPr/>
          </p:nvSpPr>
          <p:spPr>
            <a:xfrm rot="-5400000">
              <a:off x="1620008" y="5091659"/>
              <a:ext cx="952232" cy="22984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dk2"/>
                  </a:solidFill>
                  <a:latin typeface="Arial"/>
                  <a:ea typeface="Arial"/>
                  <a:cs typeface="Arial"/>
                  <a:sym typeface="Arial"/>
                </a:rPr>
                <a:t>samples</a:t>
              </a:r>
              <a:endParaRPr sz="1400" b="0" i="0" u="none" strike="noStrike" cap="none">
                <a:solidFill>
                  <a:srgbClr val="000000"/>
                </a:solidFill>
                <a:latin typeface="Arial"/>
                <a:ea typeface="Arial"/>
                <a:cs typeface="Arial"/>
                <a:sym typeface="Arial"/>
              </a:endParaRPr>
            </a:p>
          </p:txBody>
        </p:sp>
        <p:sp>
          <p:nvSpPr>
            <p:cNvPr id="696" name="Google Shape;696;p32"/>
            <p:cNvSpPr/>
            <p:nvPr/>
          </p:nvSpPr>
          <p:spPr>
            <a:xfrm>
              <a:off x="3530600" y="4216400"/>
              <a:ext cx="131342" cy="2035807"/>
            </a:xfrm>
            <a:prstGeom prst="rect">
              <a:avLst/>
            </a:prstGeom>
            <a:solidFill>
              <a:srgbClr val="D8D8D8">
                <a:alpha val="34509"/>
              </a:srgbClr>
            </a:solidFill>
            <a:ln w="38100" cap="flat" cmpd="sng">
              <a:solidFill>
                <a:srgbClr val="FF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161616"/>
                </a:solidFill>
                <a:latin typeface="Calibri"/>
                <a:ea typeface="Calibri"/>
                <a:cs typeface="Calibri"/>
                <a:sym typeface="Calibri"/>
              </a:endParaRPr>
            </a:p>
          </p:txBody>
        </p:sp>
        <p:sp>
          <p:nvSpPr>
            <p:cNvPr id="697" name="Google Shape;697;p32"/>
            <p:cNvSpPr/>
            <p:nvPr/>
          </p:nvSpPr>
          <p:spPr>
            <a:xfrm>
              <a:off x="4394200" y="4203700"/>
              <a:ext cx="131342" cy="2035807"/>
            </a:xfrm>
            <a:prstGeom prst="rect">
              <a:avLst/>
            </a:prstGeom>
            <a:solidFill>
              <a:srgbClr val="D8D8D8">
                <a:alpha val="34509"/>
              </a:srgbClr>
            </a:solidFill>
            <a:ln w="38100" cap="flat" cmpd="sng">
              <a:solidFill>
                <a:srgbClr val="FF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161616"/>
                </a:solidFill>
                <a:latin typeface="Calibri"/>
                <a:ea typeface="Calibri"/>
                <a:cs typeface="Calibri"/>
                <a:sym typeface="Calibri"/>
              </a:endParaRPr>
            </a:p>
          </p:txBody>
        </p:sp>
        <p:sp>
          <p:nvSpPr>
            <p:cNvPr id="698" name="Google Shape;698;p32"/>
            <p:cNvSpPr/>
            <p:nvPr/>
          </p:nvSpPr>
          <p:spPr>
            <a:xfrm>
              <a:off x="6134100" y="4191000"/>
              <a:ext cx="131342" cy="2035807"/>
            </a:xfrm>
            <a:prstGeom prst="rect">
              <a:avLst/>
            </a:prstGeom>
            <a:solidFill>
              <a:srgbClr val="D8D8D8">
                <a:alpha val="34509"/>
              </a:srgbClr>
            </a:solidFill>
            <a:ln w="38100" cap="flat" cmpd="sng">
              <a:solidFill>
                <a:srgbClr val="FF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161616"/>
                </a:solidFill>
                <a:latin typeface="Calibri"/>
                <a:ea typeface="Calibri"/>
                <a:cs typeface="Calibri"/>
                <a:sym typeface="Calibri"/>
              </a:endParaRPr>
            </a:p>
          </p:txBody>
        </p:sp>
        <p:cxnSp>
          <p:nvCxnSpPr>
            <p:cNvPr id="699" name="Google Shape;699;p32"/>
            <p:cNvCxnSpPr/>
            <p:nvPr/>
          </p:nvCxnSpPr>
          <p:spPr>
            <a:xfrm>
              <a:off x="2877714" y="6629400"/>
              <a:ext cx="4495800" cy="0"/>
            </a:xfrm>
            <a:prstGeom prst="straightConnector1">
              <a:avLst/>
            </a:prstGeom>
            <a:solidFill>
              <a:srgbClr val="00B8FF"/>
            </a:solidFill>
            <a:ln w="38100" cap="flat" cmpd="sng">
              <a:solidFill>
                <a:srgbClr val="FF0000"/>
              </a:solidFill>
              <a:prstDash val="solid"/>
              <a:round/>
              <a:headEnd type="none" w="sm" len="sm"/>
              <a:tailEnd type="stealth" w="med" len="med"/>
            </a:ln>
          </p:spPr>
        </p:cxnSp>
        <p:cxnSp>
          <p:nvCxnSpPr>
            <p:cNvPr id="700" name="Google Shape;700;p32"/>
            <p:cNvCxnSpPr/>
            <p:nvPr/>
          </p:nvCxnSpPr>
          <p:spPr>
            <a:xfrm>
              <a:off x="2895600" y="6324600"/>
              <a:ext cx="0" cy="304800"/>
            </a:xfrm>
            <a:prstGeom prst="straightConnector1">
              <a:avLst/>
            </a:prstGeom>
            <a:solidFill>
              <a:srgbClr val="00B8FF"/>
            </a:solidFill>
            <a:ln w="38100" cap="flat" cmpd="sng">
              <a:solidFill>
                <a:srgbClr val="FF0000"/>
              </a:solidFill>
              <a:prstDash val="solid"/>
              <a:round/>
              <a:headEnd type="none" w="sm" len="sm"/>
              <a:tailEnd type="none" w="sm" len="sm"/>
            </a:ln>
          </p:spPr>
        </p:cxnSp>
        <p:cxnSp>
          <p:nvCxnSpPr>
            <p:cNvPr id="701" name="Google Shape;701;p32"/>
            <p:cNvCxnSpPr/>
            <p:nvPr/>
          </p:nvCxnSpPr>
          <p:spPr>
            <a:xfrm>
              <a:off x="3581400" y="6324600"/>
              <a:ext cx="0" cy="304800"/>
            </a:xfrm>
            <a:prstGeom prst="straightConnector1">
              <a:avLst/>
            </a:prstGeom>
            <a:solidFill>
              <a:srgbClr val="00B8FF"/>
            </a:solidFill>
            <a:ln w="38100" cap="flat" cmpd="sng">
              <a:solidFill>
                <a:srgbClr val="FF0000"/>
              </a:solidFill>
              <a:prstDash val="solid"/>
              <a:round/>
              <a:headEnd type="none" w="sm" len="sm"/>
              <a:tailEnd type="none" w="sm" len="sm"/>
            </a:ln>
          </p:spPr>
        </p:cxnSp>
        <p:cxnSp>
          <p:nvCxnSpPr>
            <p:cNvPr id="702" name="Google Shape;702;p32"/>
            <p:cNvCxnSpPr/>
            <p:nvPr/>
          </p:nvCxnSpPr>
          <p:spPr>
            <a:xfrm>
              <a:off x="4495800" y="6324600"/>
              <a:ext cx="0" cy="304800"/>
            </a:xfrm>
            <a:prstGeom prst="straightConnector1">
              <a:avLst/>
            </a:prstGeom>
            <a:solidFill>
              <a:srgbClr val="00B8FF"/>
            </a:solidFill>
            <a:ln w="38100" cap="flat" cmpd="sng">
              <a:solidFill>
                <a:srgbClr val="FF0000"/>
              </a:solidFill>
              <a:prstDash val="solid"/>
              <a:round/>
              <a:headEnd type="none" w="sm" len="sm"/>
              <a:tailEnd type="none" w="sm" len="sm"/>
            </a:ln>
          </p:spPr>
        </p:cxnSp>
        <p:cxnSp>
          <p:nvCxnSpPr>
            <p:cNvPr id="703" name="Google Shape;703;p32"/>
            <p:cNvCxnSpPr/>
            <p:nvPr/>
          </p:nvCxnSpPr>
          <p:spPr>
            <a:xfrm>
              <a:off x="6172200" y="6324600"/>
              <a:ext cx="0" cy="304800"/>
            </a:xfrm>
            <a:prstGeom prst="straightConnector1">
              <a:avLst/>
            </a:prstGeom>
            <a:solidFill>
              <a:srgbClr val="00B8FF"/>
            </a:solidFill>
            <a:ln w="38100" cap="flat" cmpd="sng">
              <a:solidFill>
                <a:srgbClr val="FF0000"/>
              </a:solidFill>
              <a:prstDash val="solid"/>
              <a:round/>
              <a:headEnd type="none" w="sm" len="sm"/>
              <a:tailEnd type="none" w="sm" len="sm"/>
            </a:ln>
          </p:spPr>
        </p:cxnSp>
      </p:grpSp>
      <p:sp>
        <p:nvSpPr>
          <p:cNvPr id="704" name="Google Shape;704;p32"/>
          <p:cNvSpPr txBox="1"/>
          <p:nvPr/>
        </p:nvSpPr>
        <p:spPr>
          <a:xfrm>
            <a:off x="6928669" y="3959134"/>
            <a:ext cx="1006482" cy="26268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dk2"/>
                </a:solidFill>
                <a:latin typeface="Arial"/>
                <a:ea typeface="Arial"/>
                <a:cs typeface="Arial"/>
                <a:sym typeface="Arial"/>
              </a:rPr>
              <a:t>response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33"/>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Autofit/>
          </a:bodyPr>
          <a:lstStyle/>
          <a:p>
            <a:pPr marL="0" lvl="0" indent="0" algn="l" rtl="0">
              <a:lnSpc>
                <a:spcPct val="100000"/>
              </a:lnSpc>
              <a:spcBef>
                <a:spcPts val="0"/>
              </a:spcBef>
              <a:spcAft>
                <a:spcPts val="0"/>
              </a:spcAft>
              <a:buSzPts val="1400"/>
              <a:buNone/>
            </a:pPr>
            <a:r>
              <a:rPr lang="en-US"/>
              <a:t>Augmenting </a:t>
            </a:r>
            <a:r>
              <a:rPr lang="en-US" sz="3200"/>
              <a:t>Gene Prioritization</a:t>
            </a:r>
            <a:endParaRPr sz="3200"/>
          </a:p>
        </p:txBody>
      </p:sp>
      <p:sp>
        <p:nvSpPr>
          <p:cNvPr id="710" name="Google Shape;710;p33"/>
          <p:cNvSpPr txBox="1">
            <a:spLocks noGrp="1"/>
          </p:cNvSpPr>
          <p:nvPr>
            <p:ph type="body" idx="1"/>
          </p:nvPr>
        </p:nvSpPr>
        <p:spPr>
          <a:xfrm>
            <a:off x="381000" y="1295401"/>
            <a:ext cx="6858000" cy="4190999"/>
          </a:xfrm>
          <a:prstGeom prst="rect">
            <a:avLst/>
          </a:prstGeom>
          <a:noFill/>
          <a:ln>
            <a:noFill/>
          </a:ln>
        </p:spPr>
        <p:txBody>
          <a:bodyPr spcFirstLastPara="1" wrap="square" lIns="89325" tIns="44650" rIns="89325" bIns="44650" anchor="t" anchorCtr="0">
            <a:noAutofit/>
          </a:bodyPr>
          <a:lstStyle/>
          <a:p>
            <a:pPr marL="0" lvl="0" indent="0" algn="l" rtl="0">
              <a:lnSpc>
                <a:spcPct val="100000"/>
              </a:lnSpc>
              <a:spcBef>
                <a:spcPts val="0"/>
              </a:spcBef>
              <a:spcAft>
                <a:spcPts val="0"/>
              </a:spcAft>
              <a:buSzPts val="2300"/>
              <a:buFont typeface="Arial"/>
              <a:buNone/>
            </a:pPr>
            <a:r>
              <a:rPr lang="en-US" sz="2300">
                <a:solidFill>
                  <a:srgbClr val="0000FF"/>
                </a:solidFill>
              </a:rPr>
              <a:t>Examples of current methods:</a:t>
            </a:r>
            <a:endParaRPr sz="2300">
              <a:solidFill>
                <a:srgbClr val="0000FF"/>
              </a:solidFill>
            </a:endParaRPr>
          </a:p>
          <a:p>
            <a:pPr marL="335692" lvl="0" indent="-335692" algn="l" rtl="0">
              <a:lnSpc>
                <a:spcPct val="100000"/>
              </a:lnSpc>
              <a:spcBef>
                <a:spcPts val="420"/>
              </a:spcBef>
              <a:spcAft>
                <a:spcPts val="0"/>
              </a:spcAft>
              <a:buSzPts val="2100"/>
              <a:buFont typeface="Arial"/>
              <a:buChar char="•"/>
            </a:pPr>
            <a:r>
              <a:rPr lang="en-US" sz="2100">
                <a:solidFill>
                  <a:srgbClr val="161616"/>
                </a:solidFill>
              </a:rPr>
              <a:t>Score each gene based on the correlation of its expression with drug response </a:t>
            </a:r>
            <a:endParaRPr sz="2100">
              <a:solidFill>
                <a:srgbClr val="161616"/>
              </a:solidFill>
            </a:endParaRPr>
          </a:p>
          <a:p>
            <a:pPr marL="725664" lvl="1" indent="-145203" algn="l" rtl="0">
              <a:lnSpc>
                <a:spcPct val="100000"/>
              </a:lnSpc>
              <a:spcBef>
                <a:spcPts val="420"/>
              </a:spcBef>
              <a:spcAft>
                <a:spcPts val="0"/>
              </a:spcAft>
              <a:buSzPts val="2100"/>
              <a:buFont typeface="Arial"/>
              <a:buNone/>
            </a:pPr>
            <a:endParaRPr sz="2100">
              <a:solidFill>
                <a:srgbClr val="161616"/>
              </a:solidFill>
            </a:endParaRPr>
          </a:p>
          <a:p>
            <a:pPr marL="335692" lvl="0" indent="-335692" algn="l" rtl="0">
              <a:lnSpc>
                <a:spcPct val="100000"/>
              </a:lnSpc>
              <a:spcBef>
                <a:spcPts val="420"/>
              </a:spcBef>
              <a:spcAft>
                <a:spcPts val="0"/>
              </a:spcAft>
              <a:buSzPts val="2100"/>
              <a:buFont typeface="Arial"/>
              <a:buChar char="•"/>
            </a:pPr>
            <a:r>
              <a:rPr lang="en-US" sz="2100">
                <a:solidFill>
                  <a:srgbClr val="161616"/>
                </a:solidFill>
              </a:rPr>
              <a:t>Use multivariable regression algorithms such as Elastic Net to relate multiple genes’ expression values to drug response</a:t>
            </a:r>
            <a:endParaRPr sz="2100">
              <a:solidFill>
                <a:srgbClr val="161616"/>
              </a:solidFill>
            </a:endParaRPr>
          </a:p>
          <a:p>
            <a:pPr marL="0" lvl="0" indent="0" algn="l" rtl="0">
              <a:lnSpc>
                <a:spcPct val="100000"/>
              </a:lnSpc>
              <a:spcBef>
                <a:spcPts val="420"/>
              </a:spcBef>
              <a:spcAft>
                <a:spcPts val="0"/>
              </a:spcAft>
              <a:buSzPts val="2100"/>
              <a:buFont typeface="Arial"/>
              <a:buNone/>
            </a:pPr>
            <a:endParaRPr sz="2100">
              <a:solidFill>
                <a:srgbClr val="161616"/>
              </a:solidFill>
            </a:endParaRPr>
          </a:p>
          <a:p>
            <a:pPr marL="335692" lvl="0" indent="-202342" algn="l" rtl="0">
              <a:lnSpc>
                <a:spcPct val="100000"/>
              </a:lnSpc>
              <a:spcBef>
                <a:spcPts val="420"/>
              </a:spcBef>
              <a:spcAft>
                <a:spcPts val="0"/>
              </a:spcAft>
              <a:buSzPts val="2100"/>
              <a:buFont typeface="Arial"/>
              <a:buNone/>
            </a:pPr>
            <a:endParaRPr sz="2100">
              <a:solidFill>
                <a:srgbClr val="161616"/>
              </a:solidFill>
            </a:endParaRPr>
          </a:p>
          <a:p>
            <a:pPr marL="0" lvl="0" indent="0" algn="l" rtl="0">
              <a:lnSpc>
                <a:spcPct val="100000"/>
              </a:lnSpc>
              <a:spcBef>
                <a:spcPts val="460"/>
              </a:spcBef>
              <a:spcAft>
                <a:spcPts val="0"/>
              </a:spcAft>
              <a:buSzPts val="2300"/>
              <a:buFont typeface="Arial"/>
              <a:buNone/>
            </a:pPr>
            <a:r>
              <a:rPr lang="en-US" sz="2300">
                <a:solidFill>
                  <a:srgbClr val="FF0000"/>
                </a:solidFill>
              </a:rPr>
              <a:t>Shortcoming:</a:t>
            </a:r>
            <a:endParaRPr/>
          </a:p>
          <a:p>
            <a:pPr marL="335692" lvl="0" indent="-335692" algn="l" rtl="0">
              <a:lnSpc>
                <a:spcPct val="100000"/>
              </a:lnSpc>
              <a:spcBef>
                <a:spcPts val="420"/>
              </a:spcBef>
              <a:spcAft>
                <a:spcPts val="0"/>
              </a:spcAft>
              <a:buSzPts val="2100"/>
              <a:buFont typeface="Arial"/>
              <a:buChar char="•"/>
            </a:pPr>
            <a:r>
              <a:rPr lang="en-US" sz="2100">
                <a:solidFill>
                  <a:srgbClr val="161616"/>
                </a:solidFill>
              </a:rPr>
              <a:t>These methods do not incorporate prior information about the interaction of the genes</a:t>
            </a:r>
            <a:endParaRPr sz="2100">
              <a:solidFill>
                <a:srgbClr val="161616"/>
              </a:solidFill>
            </a:endParaRPr>
          </a:p>
          <a:p>
            <a:pPr marL="335692" lvl="0" indent="-202342" algn="l" rtl="0">
              <a:lnSpc>
                <a:spcPct val="100000"/>
              </a:lnSpc>
              <a:spcBef>
                <a:spcPts val="420"/>
              </a:spcBef>
              <a:spcAft>
                <a:spcPts val="0"/>
              </a:spcAft>
              <a:buSzPts val="2100"/>
              <a:buFont typeface="Arial"/>
              <a:buNone/>
            </a:pPr>
            <a:endParaRPr sz="2100">
              <a:solidFill>
                <a:srgbClr val="161616"/>
              </a:solidFill>
            </a:endParaRPr>
          </a:p>
        </p:txBody>
      </p:sp>
      <p:sp>
        <p:nvSpPr>
          <p:cNvPr id="711" name="Google Shape;711;p33"/>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35</a:t>
            </a:fld>
            <a:endParaRPr/>
          </a:p>
        </p:txBody>
      </p:sp>
      <p:pic>
        <p:nvPicPr>
          <p:cNvPr id="712" name="Google Shape;712;p33"/>
          <p:cNvPicPr preferRelativeResize="0"/>
          <p:nvPr/>
        </p:nvPicPr>
        <p:blipFill rotWithShape="1">
          <a:blip r:embed="rId3">
            <a:alphaModFix/>
          </a:blip>
          <a:srcRect/>
          <a:stretch/>
        </p:blipFill>
        <p:spPr>
          <a:xfrm>
            <a:off x="7543800" y="4648200"/>
            <a:ext cx="1754886" cy="1498219"/>
          </a:xfrm>
          <a:prstGeom prst="rect">
            <a:avLst/>
          </a:prstGeom>
          <a:noFill/>
          <a:ln>
            <a:noFill/>
          </a:ln>
        </p:spPr>
      </p:pic>
      <p:pic>
        <p:nvPicPr>
          <p:cNvPr id="713" name="Google Shape;713;p33" descr="Screen Shot 2017-11-26 at 10.14.38 AM.png"/>
          <p:cNvPicPr preferRelativeResize="0"/>
          <p:nvPr/>
        </p:nvPicPr>
        <p:blipFill rotWithShape="1">
          <a:blip r:embed="rId4">
            <a:alphaModFix/>
          </a:blip>
          <a:srcRect/>
          <a:stretch/>
        </p:blipFill>
        <p:spPr>
          <a:xfrm>
            <a:off x="6629400" y="1280160"/>
            <a:ext cx="3352800" cy="1001641"/>
          </a:xfrm>
          <a:prstGeom prst="rect">
            <a:avLst/>
          </a:prstGeom>
          <a:noFill/>
          <a:ln>
            <a:noFill/>
          </a:ln>
        </p:spPr>
      </p:pic>
      <p:pic>
        <p:nvPicPr>
          <p:cNvPr id="714" name="Google Shape;714;p33" descr="Screen Shot 2017-11-26 at 10.20.50 AM.png"/>
          <p:cNvPicPr preferRelativeResize="0"/>
          <p:nvPr/>
        </p:nvPicPr>
        <p:blipFill rotWithShape="1">
          <a:blip r:embed="rId5">
            <a:alphaModFix/>
          </a:blip>
          <a:srcRect/>
          <a:stretch/>
        </p:blipFill>
        <p:spPr>
          <a:xfrm>
            <a:off x="6647815" y="2514600"/>
            <a:ext cx="3372485" cy="124752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34"/>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Autofit/>
          </a:bodyPr>
          <a:lstStyle/>
          <a:p>
            <a:pPr marL="0" lvl="0" indent="0" algn="l" rtl="0">
              <a:lnSpc>
                <a:spcPct val="100000"/>
              </a:lnSpc>
              <a:spcBef>
                <a:spcPts val="0"/>
              </a:spcBef>
              <a:spcAft>
                <a:spcPts val="0"/>
              </a:spcAft>
              <a:buSzPts val="1400"/>
              <a:buNone/>
            </a:pPr>
            <a:r>
              <a:rPr lang="en-US"/>
              <a:t>Network-Guided Gene Prioritization</a:t>
            </a:r>
            <a:endParaRPr/>
          </a:p>
        </p:txBody>
      </p:sp>
      <p:sp>
        <p:nvSpPr>
          <p:cNvPr id="720" name="Google Shape;720;p34"/>
          <p:cNvSpPr txBox="1">
            <a:spLocks noGrp="1"/>
          </p:cNvSpPr>
          <p:nvPr>
            <p:ph type="body" idx="1"/>
          </p:nvPr>
        </p:nvSpPr>
        <p:spPr>
          <a:xfrm>
            <a:off x="381000" y="1295401"/>
            <a:ext cx="9525000" cy="2285999"/>
          </a:xfrm>
          <a:prstGeom prst="rect">
            <a:avLst/>
          </a:prstGeom>
          <a:noFill/>
          <a:ln>
            <a:noFill/>
          </a:ln>
        </p:spPr>
        <p:txBody>
          <a:bodyPr spcFirstLastPara="1" wrap="square" lIns="89325" tIns="44650" rIns="89325" bIns="44650" anchor="t" anchorCtr="0">
            <a:noAutofit/>
          </a:bodyPr>
          <a:lstStyle/>
          <a:p>
            <a:pPr marL="0" lvl="0" indent="0" algn="l" rtl="0">
              <a:lnSpc>
                <a:spcPct val="100000"/>
              </a:lnSpc>
              <a:spcBef>
                <a:spcPts val="0"/>
              </a:spcBef>
              <a:spcAft>
                <a:spcPts val="0"/>
              </a:spcAft>
              <a:buSzPts val="2300"/>
              <a:buFont typeface="Arial"/>
              <a:buNone/>
            </a:pPr>
            <a:r>
              <a:rPr lang="en-US" sz="2300">
                <a:solidFill>
                  <a:srgbClr val="0000FF"/>
                </a:solidFill>
              </a:rPr>
              <a:t>Hypothesis:</a:t>
            </a:r>
            <a:endParaRPr/>
          </a:p>
          <a:p>
            <a:pPr marL="335692" lvl="0" indent="-335692" algn="l" rtl="0">
              <a:lnSpc>
                <a:spcPct val="100000"/>
              </a:lnSpc>
              <a:spcBef>
                <a:spcPts val="420"/>
              </a:spcBef>
              <a:spcAft>
                <a:spcPts val="0"/>
              </a:spcAft>
              <a:buSzPts val="2100"/>
              <a:buFont typeface="Arial"/>
              <a:buChar char="•"/>
            </a:pPr>
            <a:r>
              <a:rPr lang="en-US" sz="2100">
                <a:solidFill>
                  <a:srgbClr val="161616"/>
                </a:solidFill>
              </a:rPr>
              <a:t>Since genes and proteins involved in drug MoA are functionally</a:t>
            </a:r>
            <a:r>
              <a:rPr lang="en-US" sz="2100">
                <a:solidFill>
                  <a:srgbClr val="FF0000"/>
                </a:solidFill>
              </a:rPr>
              <a:t> </a:t>
            </a:r>
            <a:r>
              <a:rPr lang="en-US" sz="2100">
                <a:solidFill>
                  <a:srgbClr val="161616"/>
                </a:solidFill>
              </a:rPr>
              <a:t>related, prior knowledge in the form of gene interaction network (e.g. PPI) can improve accuracy of the prioritization task</a:t>
            </a:r>
            <a:endParaRPr sz="2100">
              <a:solidFill>
                <a:srgbClr val="161616"/>
              </a:solidFill>
            </a:endParaRPr>
          </a:p>
          <a:p>
            <a:pPr marL="335692" lvl="0" indent="-202342" algn="l" rtl="0">
              <a:lnSpc>
                <a:spcPct val="100000"/>
              </a:lnSpc>
              <a:spcBef>
                <a:spcPts val="420"/>
              </a:spcBef>
              <a:spcAft>
                <a:spcPts val="0"/>
              </a:spcAft>
              <a:buSzPts val="2100"/>
              <a:buFont typeface="Arial"/>
              <a:buNone/>
            </a:pPr>
            <a:endParaRPr sz="2100">
              <a:solidFill>
                <a:srgbClr val="161616"/>
              </a:solidFill>
            </a:endParaRPr>
          </a:p>
        </p:txBody>
      </p:sp>
      <p:sp>
        <p:nvSpPr>
          <p:cNvPr id="721" name="Google Shape;721;p34"/>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36</a:t>
            </a:fld>
            <a:endParaRPr/>
          </a:p>
        </p:txBody>
      </p:sp>
      <p:grpSp>
        <p:nvGrpSpPr>
          <p:cNvPr id="722" name="Google Shape;722;p34"/>
          <p:cNvGrpSpPr/>
          <p:nvPr/>
        </p:nvGrpSpPr>
        <p:grpSpPr>
          <a:xfrm>
            <a:off x="1904999" y="3048000"/>
            <a:ext cx="6096001" cy="4191000"/>
            <a:chOff x="1905000" y="3048000"/>
            <a:chExt cx="6096001" cy="4191000"/>
          </a:xfrm>
        </p:grpSpPr>
        <p:pic>
          <p:nvPicPr>
            <p:cNvPr id="723" name="Google Shape;723;p34"/>
            <p:cNvPicPr preferRelativeResize="0"/>
            <p:nvPr/>
          </p:nvPicPr>
          <p:blipFill rotWithShape="1">
            <a:blip r:embed="rId3">
              <a:alphaModFix/>
            </a:blip>
            <a:srcRect t="24775"/>
            <a:stretch/>
          </p:blipFill>
          <p:spPr>
            <a:xfrm>
              <a:off x="7290039" y="3376356"/>
              <a:ext cx="131342" cy="1904465"/>
            </a:xfrm>
            <a:prstGeom prst="rect">
              <a:avLst/>
            </a:prstGeom>
            <a:noFill/>
            <a:ln>
              <a:noFill/>
            </a:ln>
          </p:spPr>
        </p:pic>
        <p:pic>
          <p:nvPicPr>
            <p:cNvPr id="724" name="Google Shape;724;p34"/>
            <p:cNvPicPr preferRelativeResize="0"/>
            <p:nvPr/>
          </p:nvPicPr>
          <p:blipFill rotWithShape="1">
            <a:blip r:embed="rId4">
              <a:alphaModFix/>
            </a:blip>
            <a:srcRect t="22976"/>
            <a:stretch/>
          </p:blipFill>
          <p:spPr>
            <a:xfrm>
              <a:off x="2233356" y="3376356"/>
              <a:ext cx="4334299" cy="1904465"/>
            </a:xfrm>
            <a:prstGeom prst="rect">
              <a:avLst/>
            </a:prstGeom>
            <a:noFill/>
            <a:ln>
              <a:noFill/>
            </a:ln>
          </p:spPr>
        </p:pic>
        <p:sp>
          <p:nvSpPr>
            <p:cNvPr id="725" name="Google Shape;725;p34"/>
            <p:cNvSpPr txBox="1"/>
            <p:nvPr/>
          </p:nvSpPr>
          <p:spPr>
            <a:xfrm>
              <a:off x="3875136" y="3048000"/>
              <a:ext cx="722383" cy="26268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dk2"/>
                  </a:solidFill>
                  <a:latin typeface="Arial"/>
                  <a:ea typeface="Arial"/>
                  <a:cs typeface="Arial"/>
                  <a:sym typeface="Arial"/>
                </a:rPr>
                <a:t>genes</a:t>
              </a:r>
              <a:endParaRPr sz="1400" b="0" i="0" u="none" strike="noStrike" cap="none">
                <a:solidFill>
                  <a:srgbClr val="000000"/>
                </a:solidFill>
                <a:latin typeface="Arial"/>
                <a:ea typeface="Arial"/>
                <a:cs typeface="Arial"/>
                <a:sym typeface="Arial"/>
              </a:endParaRPr>
            </a:p>
          </p:txBody>
        </p:sp>
        <p:sp>
          <p:nvSpPr>
            <p:cNvPr id="726" name="Google Shape;726;p34"/>
            <p:cNvSpPr txBox="1"/>
            <p:nvPr/>
          </p:nvSpPr>
          <p:spPr>
            <a:xfrm rot="-5400000">
              <a:off x="1543808" y="4197246"/>
              <a:ext cx="952232" cy="22984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dk2"/>
                  </a:solidFill>
                  <a:latin typeface="Arial"/>
                  <a:ea typeface="Arial"/>
                  <a:cs typeface="Arial"/>
                  <a:sym typeface="Arial"/>
                </a:rPr>
                <a:t>samples</a:t>
              </a:r>
              <a:endParaRPr sz="1400" b="0" i="0" u="none" strike="noStrike" cap="none">
                <a:solidFill>
                  <a:srgbClr val="000000"/>
                </a:solidFill>
                <a:latin typeface="Arial"/>
                <a:ea typeface="Arial"/>
                <a:cs typeface="Arial"/>
                <a:sym typeface="Arial"/>
              </a:endParaRPr>
            </a:p>
          </p:txBody>
        </p:sp>
        <p:grpSp>
          <p:nvGrpSpPr>
            <p:cNvPr id="727" name="Google Shape;727;p34"/>
            <p:cNvGrpSpPr/>
            <p:nvPr/>
          </p:nvGrpSpPr>
          <p:grpSpPr>
            <a:xfrm>
              <a:off x="6961682" y="5937533"/>
              <a:ext cx="1039318" cy="788054"/>
              <a:chOff x="3505200" y="5867400"/>
              <a:chExt cx="2311400" cy="1752600"/>
            </a:xfrm>
          </p:grpSpPr>
          <p:pic>
            <p:nvPicPr>
              <p:cNvPr id="728" name="Google Shape;728;p34" descr="20121003154740-0_0.jpg"/>
              <p:cNvPicPr preferRelativeResize="0"/>
              <p:nvPr/>
            </p:nvPicPr>
            <p:blipFill rotWithShape="1">
              <a:blip r:embed="rId5">
                <a:alphaModFix/>
              </a:blip>
              <a:srcRect l="33459" t="67368" r="43560" b="9332"/>
              <a:stretch/>
            </p:blipFill>
            <p:spPr>
              <a:xfrm>
                <a:off x="3505200" y="5867400"/>
                <a:ext cx="2311400" cy="1752600"/>
              </a:xfrm>
              <a:prstGeom prst="rect">
                <a:avLst/>
              </a:prstGeom>
              <a:noFill/>
              <a:ln>
                <a:noFill/>
              </a:ln>
            </p:spPr>
          </p:pic>
          <p:pic>
            <p:nvPicPr>
              <p:cNvPr id="729" name="Google Shape;729;p34" descr="docetaxel.png"/>
              <p:cNvPicPr preferRelativeResize="0"/>
              <p:nvPr/>
            </p:nvPicPr>
            <p:blipFill rotWithShape="1">
              <a:blip r:embed="rId6">
                <a:alphaModFix/>
              </a:blip>
              <a:srcRect/>
              <a:stretch/>
            </p:blipFill>
            <p:spPr>
              <a:xfrm rot="1571588">
                <a:off x="4238932" y="6220132"/>
                <a:ext cx="1066800" cy="1066800"/>
              </a:xfrm>
              <a:prstGeom prst="rect">
                <a:avLst/>
              </a:prstGeom>
              <a:noFill/>
              <a:ln>
                <a:noFill/>
              </a:ln>
            </p:spPr>
          </p:pic>
        </p:grpSp>
        <p:cxnSp>
          <p:nvCxnSpPr>
            <p:cNvPr id="730" name="Google Shape;730;p34"/>
            <p:cNvCxnSpPr/>
            <p:nvPr/>
          </p:nvCxnSpPr>
          <p:spPr>
            <a:xfrm>
              <a:off x="6172200" y="5638800"/>
              <a:ext cx="1143000" cy="0"/>
            </a:xfrm>
            <a:prstGeom prst="straightConnector1">
              <a:avLst/>
            </a:prstGeom>
            <a:solidFill>
              <a:srgbClr val="00B8FF"/>
            </a:solidFill>
            <a:ln w="38100" cap="flat" cmpd="sng">
              <a:solidFill>
                <a:srgbClr val="FF0000"/>
              </a:solidFill>
              <a:prstDash val="solid"/>
              <a:round/>
              <a:headEnd type="stealth" w="med" len="med"/>
              <a:tailEnd type="stealth" w="med" len="med"/>
            </a:ln>
          </p:spPr>
        </p:cxnSp>
        <p:cxnSp>
          <p:nvCxnSpPr>
            <p:cNvPr id="731" name="Google Shape;731;p34"/>
            <p:cNvCxnSpPr/>
            <p:nvPr/>
          </p:nvCxnSpPr>
          <p:spPr>
            <a:xfrm>
              <a:off x="2743200" y="5410200"/>
              <a:ext cx="381000" cy="533400"/>
            </a:xfrm>
            <a:prstGeom prst="straightConnector1">
              <a:avLst/>
            </a:prstGeom>
            <a:solidFill>
              <a:srgbClr val="00B8FF"/>
            </a:solidFill>
            <a:ln w="38100" cap="flat" cmpd="sng">
              <a:solidFill>
                <a:srgbClr val="FF0000"/>
              </a:solidFill>
              <a:prstDash val="solid"/>
              <a:round/>
              <a:headEnd type="none" w="sm" len="sm"/>
              <a:tailEnd type="stealth" w="med" len="med"/>
            </a:ln>
          </p:spPr>
        </p:cxnSp>
        <p:grpSp>
          <p:nvGrpSpPr>
            <p:cNvPr id="732" name="Google Shape;732;p34"/>
            <p:cNvGrpSpPr/>
            <p:nvPr/>
          </p:nvGrpSpPr>
          <p:grpSpPr>
            <a:xfrm>
              <a:off x="3321782" y="5618473"/>
              <a:ext cx="1914308" cy="1620527"/>
              <a:chOff x="2421316" y="13520919"/>
              <a:chExt cx="3752999" cy="3177042"/>
            </a:xfrm>
          </p:grpSpPr>
          <p:sp>
            <p:nvSpPr>
              <p:cNvPr id="733" name="Google Shape;733;p34"/>
              <p:cNvSpPr/>
              <p:nvPr/>
            </p:nvSpPr>
            <p:spPr>
              <a:xfrm>
                <a:off x="5829084" y="15079091"/>
                <a:ext cx="345231" cy="332902"/>
              </a:xfrm>
              <a:prstGeom prst="ellipse">
                <a:avLst/>
              </a:prstGeom>
              <a:noFill/>
              <a:ln w="38100" cap="flat" cmpd="sng">
                <a:solidFill>
                  <a:srgbClr val="006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Times New Roman"/>
                  <a:ea typeface="Times New Roman"/>
                  <a:cs typeface="Times New Roman"/>
                  <a:sym typeface="Times New Roman"/>
                </a:endParaRPr>
              </a:p>
            </p:txBody>
          </p:sp>
          <p:sp>
            <p:nvSpPr>
              <p:cNvPr id="734" name="Google Shape;734;p34"/>
              <p:cNvSpPr/>
              <p:nvPr/>
            </p:nvSpPr>
            <p:spPr>
              <a:xfrm rot="-1049625">
                <a:off x="2979759" y="14164691"/>
                <a:ext cx="345231" cy="332902"/>
              </a:xfrm>
              <a:prstGeom prst="ellipse">
                <a:avLst/>
              </a:prstGeom>
              <a:noFill/>
              <a:ln w="38100" cap="flat" cmpd="sng">
                <a:solidFill>
                  <a:srgbClr val="006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Times New Roman"/>
                  <a:ea typeface="Times New Roman"/>
                  <a:cs typeface="Times New Roman"/>
                  <a:sym typeface="Times New Roman"/>
                </a:endParaRPr>
              </a:p>
            </p:txBody>
          </p:sp>
          <p:sp>
            <p:nvSpPr>
              <p:cNvPr id="735" name="Google Shape;735;p34"/>
              <p:cNvSpPr/>
              <p:nvPr/>
            </p:nvSpPr>
            <p:spPr>
              <a:xfrm rot="-1843427">
                <a:off x="2482128" y="14746188"/>
                <a:ext cx="345231" cy="332902"/>
              </a:xfrm>
              <a:prstGeom prst="ellipse">
                <a:avLst/>
              </a:prstGeom>
              <a:noFill/>
              <a:ln w="38100" cap="flat" cmpd="sng">
                <a:solidFill>
                  <a:srgbClr val="006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Times New Roman"/>
                  <a:ea typeface="Times New Roman"/>
                  <a:cs typeface="Times New Roman"/>
                  <a:sym typeface="Times New Roman"/>
                </a:endParaRPr>
              </a:p>
            </p:txBody>
          </p:sp>
          <p:sp>
            <p:nvSpPr>
              <p:cNvPr id="736" name="Google Shape;736;p34"/>
              <p:cNvSpPr/>
              <p:nvPr/>
            </p:nvSpPr>
            <p:spPr>
              <a:xfrm>
                <a:off x="3671101" y="14635942"/>
                <a:ext cx="345231" cy="332902"/>
              </a:xfrm>
              <a:prstGeom prst="ellipse">
                <a:avLst/>
              </a:prstGeom>
              <a:noFill/>
              <a:ln w="38100" cap="flat" cmpd="sng">
                <a:solidFill>
                  <a:srgbClr val="006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Times New Roman"/>
                  <a:ea typeface="Times New Roman"/>
                  <a:cs typeface="Times New Roman"/>
                  <a:sym typeface="Times New Roman"/>
                </a:endParaRPr>
              </a:p>
            </p:txBody>
          </p:sp>
          <p:sp>
            <p:nvSpPr>
              <p:cNvPr id="737" name="Google Shape;737;p34"/>
              <p:cNvSpPr/>
              <p:nvPr/>
            </p:nvSpPr>
            <p:spPr>
              <a:xfrm rot="2609613">
                <a:off x="3161259" y="15197052"/>
                <a:ext cx="345231" cy="332902"/>
              </a:xfrm>
              <a:prstGeom prst="ellipse">
                <a:avLst/>
              </a:prstGeom>
              <a:noFill/>
              <a:ln w="38100" cap="flat" cmpd="sng">
                <a:solidFill>
                  <a:srgbClr val="006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Times New Roman"/>
                  <a:ea typeface="Times New Roman"/>
                  <a:cs typeface="Times New Roman"/>
                  <a:sym typeface="Times New Roman"/>
                </a:endParaRPr>
              </a:p>
            </p:txBody>
          </p:sp>
          <p:sp>
            <p:nvSpPr>
              <p:cNvPr id="738" name="Google Shape;738;p34"/>
              <p:cNvSpPr/>
              <p:nvPr/>
            </p:nvSpPr>
            <p:spPr>
              <a:xfrm rot="1222127">
                <a:off x="4331143" y="15786948"/>
                <a:ext cx="345231" cy="332902"/>
              </a:xfrm>
              <a:prstGeom prst="ellipse">
                <a:avLst/>
              </a:prstGeom>
              <a:noFill/>
              <a:ln w="38100" cap="flat" cmpd="sng">
                <a:solidFill>
                  <a:srgbClr val="006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Times New Roman"/>
                  <a:ea typeface="Times New Roman"/>
                  <a:cs typeface="Times New Roman"/>
                  <a:sym typeface="Times New Roman"/>
                </a:endParaRPr>
              </a:p>
            </p:txBody>
          </p:sp>
          <p:sp>
            <p:nvSpPr>
              <p:cNvPr id="739" name="Google Shape;739;p34"/>
              <p:cNvSpPr/>
              <p:nvPr/>
            </p:nvSpPr>
            <p:spPr>
              <a:xfrm>
                <a:off x="4480113" y="14829706"/>
                <a:ext cx="345231" cy="332902"/>
              </a:xfrm>
              <a:prstGeom prst="ellipse">
                <a:avLst/>
              </a:prstGeom>
              <a:noFill/>
              <a:ln w="38100" cap="flat" cmpd="sng">
                <a:solidFill>
                  <a:srgbClr val="006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Times New Roman"/>
                  <a:ea typeface="Times New Roman"/>
                  <a:cs typeface="Times New Roman"/>
                  <a:sym typeface="Times New Roman"/>
                </a:endParaRPr>
              </a:p>
            </p:txBody>
          </p:sp>
          <p:sp>
            <p:nvSpPr>
              <p:cNvPr id="740" name="Google Shape;740;p34"/>
              <p:cNvSpPr/>
              <p:nvPr/>
            </p:nvSpPr>
            <p:spPr>
              <a:xfrm rot="-923681">
                <a:off x="3457174" y="13560770"/>
                <a:ext cx="345231" cy="332902"/>
              </a:xfrm>
              <a:prstGeom prst="ellipse">
                <a:avLst/>
              </a:prstGeom>
              <a:noFill/>
              <a:ln w="38100" cap="flat" cmpd="sng">
                <a:solidFill>
                  <a:srgbClr val="006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Times New Roman"/>
                  <a:ea typeface="Times New Roman"/>
                  <a:cs typeface="Times New Roman"/>
                  <a:sym typeface="Times New Roman"/>
                </a:endParaRPr>
              </a:p>
            </p:txBody>
          </p:sp>
          <p:sp>
            <p:nvSpPr>
              <p:cNvPr id="741" name="Google Shape;741;p34"/>
              <p:cNvSpPr/>
              <p:nvPr/>
            </p:nvSpPr>
            <p:spPr>
              <a:xfrm>
                <a:off x="3498486" y="16365059"/>
                <a:ext cx="345231" cy="332902"/>
              </a:xfrm>
              <a:prstGeom prst="ellipse">
                <a:avLst/>
              </a:prstGeom>
              <a:noFill/>
              <a:ln w="38100" cap="flat" cmpd="sng">
                <a:solidFill>
                  <a:srgbClr val="006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Times New Roman"/>
                  <a:ea typeface="Times New Roman"/>
                  <a:cs typeface="Times New Roman"/>
                  <a:sym typeface="Times New Roman"/>
                </a:endParaRPr>
              </a:p>
            </p:txBody>
          </p:sp>
          <p:sp>
            <p:nvSpPr>
              <p:cNvPr id="742" name="Google Shape;742;p34"/>
              <p:cNvSpPr/>
              <p:nvPr/>
            </p:nvSpPr>
            <p:spPr>
              <a:xfrm>
                <a:off x="5084637" y="15620497"/>
                <a:ext cx="345231" cy="332902"/>
              </a:xfrm>
              <a:prstGeom prst="ellipse">
                <a:avLst/>
              </a:prstGeom>
              <a:noFill/>
              <a:ln w="38100" cap="flat" cmpd="sng">
                <a:solidFill>
                  <a:srgbClr val="006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Times New Roman"/>
                  <a:ea typeface="Times New Roman"/>
                  <a:cs typeface="Times New Roman"/>
                  <a:sym typeface="Times New Roman"/>
                </a:endParaRPr>
              </a:p>
            </p:txBody>
          </p:sp>
          <p:sp>
            <p:nvSpPr>
              <p:cNvPr id="743" name="Google Shape;743;p34"/>
              <p:cNvSpPr/>
              <p:nvPr/>
            </p:nvSpPr>
            <p:spPr>
              <a:xfrm>
                <a:off x="4158528" y="14016405"/>
                <a:ext cx="345231" cy="332902"/>
              </a:xfrm>
              <a:prstGeom prst="ellipse">
                <a:avLst/>
              </a:prstGeom>
              <a:noFill/>
              <a:ln w="38100" cap="flat" cmpd="sng">
                <a:solidFill>
                  <a:srgbClr val="006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rgbClr val="FFFF00"/>
                  </a:solidFill>
                  <a:latin typeface="Times New Roman"/>
                  <a:ea typeface="Times New Roman"/>
                  <a:cs typeface="Times New Roman"/>
                  <a:sym typeface="Times New Roman"/>
                </a:endParaRPr>
              </a:p>
            </p:txBody>
          </p:sp>
          <p:sp>
            <p:nvSpPr>
              <p:cNvPr id="744" name="Google Shape;744;p34"/>
              <p:cNvSpPr/>
              <p:nvPr/>
            </p:nvSpPr>
            <p:spPr>
              <a:xfrm rot="655669">
                <a:off x="5257252" y="14829706"/>
                <a:ext cx="345231" cy="332902"/>
              </a:xfrm>
              <a:prstGeom prst="ellipse">
                <a:avLst/>
              </a:prstGeom>
              <a:noFill/>
              <a:ln w="38100" cap="flat" cmpd="sng">
                <a:solidFill>
                  <a:srgbClr val="006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Times New Roman"/>
                  <a:ea typeface="Times New Roman"/>
                  <a:cs typeface="Times New Roman"/>
                  <a:sym typeface="Times New Roman"/>
                </a:endParaRPr>
              </a:p>
            </p:txBody>
          </p:sp>
          <p:sp>
            <p:nvSpPr>
              <p:cNvPr id="745" name="Google Shape;745;p34"/>
              <p:cNvSpPr/>
              <p:nvPr/>
            </p:nvSpPr>
            <p:spPr>
              <a:xfrm>
                <a:off x="5429868" y="14067706"/>
                <a:ext cx="345231" cy="332902"/>
              </a:xfrm>
              <a:prstGeom prst="ellipse">
                <a:avLst/>
              </a:prstGeom>
              <a:noFill/>
              <a:ln w="38100" cap="flat" cmpd="sng">
                <a:solidFill>
                  <a:srgbClr val="006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Times New Roman"/>
                  <a:ea typeface="Times New Roman"/>
                  <a:cs typeface="Times New Roman"/>
                  <a:sym typeface="Times New Roman"/>
                </a:endParaRPr>
              </a:p>
            </p:txBody>
          </p:sp>
          <p:cxnSp>
            <p:nvCxnSpPr>
              <p:cNvPr id="746" name="Google Shape;746;p34"/>
              <p:cNvCxnSpPr>
                <a:stCxn id="745" idx="4"/>
                <a:endCxn id="744" idx="0"/>
              </p:cNvCxnSpPr>
              <p:nvPr/>
            </p:nvCxnSpPr>
            <p:spPr>
              <a:xfrm flipH="1">
                <a:off x="5461484" y="14400608"/>
                <a:ext cx="141000" cy="432000"/>
              </a:xfrm>
              <a:prstGeom prst="straightConnector1">
                <a:avLst/>
              </a:prstGeom>
              <a:noFill/>
              <a:ln w="38100" cap="flat" cmpd="sng">
                <a:solidFill>
                  <a:srgbClr val="3366FF"/>
                </a:solidFill>
                <a:prstDash val="solid"/>
                <a:round/>
                <a:headEnd type="none" w="sm" len="sm"/>
                <a:tailEnd type="none" w="sm" len="sm"/>
              </a:ln>
            </p:spPr>
          </p:cxnSp>
          <p:cxnSp>
            <p:nvCxnSpPr>
              <p:cNvPr id="747" name="Google Shape;747;p34"/>
              <p:cNvCxnSpPr>
                <a:stCxn id="743" idx="6"/>
                <a:endCxn id="745" idx="1"/>
              </p:cNvCxnSpPr>
              <p:nvPr/>
            </p:nvCxnSpPr>
            <p:spPr>
              <a:xfrm rot="10800000" flipH="1">
                <a:off x="4503759" y="14116556"/>
                <a:ext cx="976800" cy="66300"/>
              </a:xfrm>
              <a:prstGeom prst="straightConnector1">
                <a:avLst/>
              </a:prstGeom>
              <a:noFill/>
              <a:ln w="63500" cap="flat" cmpd="sng">
                <a:solidFill>
                  <a:srgbClr val="3366FF"/>
                </a:solidFill>
                <a:prstDash val="solid"/>
                <a:round/>
                <a:headEnd type="none" w="sm" len="sm"/>
                <a:tailEnd type="none" w="sm" len="sm"/>
              </a:ln>
            </p:spPr>
          </p:cxnSp>
          <p:cxnSp>
            <p:nvCxnSpPr>
              <p:cNvPr id="748" name="Google Shape;748;p34"/>
              <p:cNvCxnSpPr>
                <a:stCxn id="743" idx="3"/>
                <a:endCxn id="736" idx="7"/>
              </p:cNvCxnSpPr>
              <p:nvPr/>
            </p:nvCxnSpPr>
            <p:spPr>
              <a:xfrm flipH="1">
                <a:off x="3965786" y="14300555"/>
                <a:ext cx="243300" cy="384000"/>
              </a:xfrm>
              <a:prstGeom prst="straightConnector1">
                <a:avLst/>
              </a:prstGeom>
              <a:noFill/>
              <a:ln w="38100" cap="flat" cmpd="sng">
                <a:solidFill>
                  <a:srgbClr val="3366FF"/>
                </a:solidFill>
                <a:prstDash val="solid"/>
                <a:round/>
                <a:headEnd type="none" w="sm" len="sm"/>
                <a:tailEnd type="none" w="sm" len="sm"/>
              </a:ln>
            </p:spPr>
          </p:cxnSp>
          <p:cxnSp>
            <p:nvCxnSpPr>
              <p:cNvPr id="749" name="Google Shape;749;p34"/>
              <p:cNvCxnSpPr>
                <a:stCxn id="734" idx="5"/>
              </p:cNvCxnSpPr>
              <p:nvPr/>
            </p:nvCxnSpPr>
            <p:spPr>
              <a:xfrm>
                <a:off x="3304167" y="14406706"/>
                <a:ext cx="405300" cy="278100"/>
              </a:xfrm>
              <a:prstGeom prst="straightConnector1">
                <a:avLst/>
              </a:prstGeom>
              <a:noFill/>
              <a:ln w="38100" cap="flat" cmpd="sng">
                <a:solidFill>
                  <a:srgbClr val="3366FF"/>
                </a:solidFill>
                <a:prstDash val="solid"/>
                <a:round/>
                <a:headEnd type="none" w="sm" len="sm"/>
                <a:tailEnd type="none" w="sm" len="sm"/>
              </a:ln>
            </p:spPr>
          </p:cxnSp>
          <p:cxnSp>
            <p:nvCxnSpPr>
              <p:cNvPr id="750" name="Google Shape;750;p34"/>
              <p:cNvCxnSpPr>
                <a:stCxn id="736" idx="0"/>
                <a:endCxn id="740" idx="4"/>
              </p:cNvCxnSpPr>
              <p:nvPr/>
            </p:nvCxnSpPr>
            <p:spPr>
              <a:xfrm rot="10800000">
                <a:off x="3673917" y="13887742"/>
                <a:ext cx="169800" cy="748200"/>
              </a:xfrm>
              <a:prstGeom prst="straightConnector1">
                <a:avLst/>
              </a:prstGeom>
              <a:noFill/>
              <a:ln w="9525" cap="flat" cmpd="sng">
                <a:solidFill>
                  <a:srgbClr val="3366FF"/>
                </a:solidFill>
                <a:prstDash val="solid"/>
                <a:round/>
                <a:headEnd type="none" w="sm" len="sm"/>
                <a:tailEnd type="none" w="sm" len="sm"/>
              </a:ln>
            </p:spPr>
          </p:cxnSp>
          <p:cxnSp>
            <p:nvCxnSpPr>
              <p:cNvPr id="751" name="Google Shape;751;p34"/>
              <p:cNvCxnSpPr>
                <a:stCxn id="745" idx="2"/>
                <a:endCxn id="736" idx="6"/>
              </p:cNvCxnSpPr>
              <p:nvPr/>
            </p:nvCxnSpPr>
            <p:spPr>
              <a:xfrm flipH="1">
                <a:off x="4016268" y="14234157"/>
                <a:ext cx="1413600" cy="568200"/>
              </a:xfrm>
              <a:prstGeom prst="straightConnector1">
                <a:avLst/>
              </a:prstGeom>
              <a:noFill/>
              <a:ln w="38100" cap="flat" cmpd="sng">
                <a:solidFill>
                  <a:srgbClr val="3366FF"/>
                </a:solidFill>
                <a:prstDash val="solid"/>
                <a:round/>
                <a:headEnd type="none" w="sm" len="sm"/>
                <a:tailEnd type="none" w="sm" len="sm"/>
              </a:ln>
            </p:spPr>
          </p:cxnSp>
          <p:cxnSp>
            <p:nvCxnSpPr>
              <p:cNvPr id="752" name="Google Shape;752;p34"/>
              <p:cNvCxnSpPr>
                <a:stCxn id="735" idx="4"/>
                <a:endCxn id="741" idx="1"/>
              </p:cNvCxnSpPr>
              <p:nvPr/>
            </p:nvCxnSpPr>
            <p:spPr>
              <a:xfrm>
                <a:off x="2739783" y="15055727"/>
                <a:ext cx="809400" cy="1358100"/>
              </a:xfrm>
              <a:prstGeom prst="straightConnector1">
                <a:avLst/>
              </a:prstGeom>
              <a:noFill/>
              <a:ln w="25400" cap="flat" cmpd="sng">
                <a:solidFill>
                  <a:srgbClr val="3366FF"/>
                </a:solidFill>
                <a:prstDash val="solid"/>
                <a:round/>
                <a:headEnd type="none" w="sm" len="sm"/>
                <a:tailEnd type="none" w="sm" len="sm"/>
              </a:ln>
            </p:spPr>
          </p:cxnSp>
          <p:cxnSp>
            <p:nvCxnSpPr>
              <p:cNvPr id="753" name="Google Shape;753;p34"/>
              <p:cNvCxnSpPr>
                <a:stCxn id="745" idx="3"/>
                <a:endCxn id="739" idx="7"/>
              </p:cNvCxnSpPr>
              <p:nvPr/>
            </p:nvCxnSpPr>
            <p:spPr>
              <a:xfrm flipH="1">
                <a:off x="4774826" y="14351856"/>
                <a:ext cx="705600" cy="526500"/>
              </a:xfrm>
              <a:prstGeom prst="straightConnector1">
                <a:avLst/>
              </a:prstGeom>
              <a:noFill/>
              <a:ln w="38100" cap="flat" cmpd="sng">
                <a:solidFill>
                  <a:srgbClr val="3366FF"/>
                </a:solidFill>
                <a:prstDash val="solid"/>
                <a:round/>
                <a:headEnd type="none" w="sm" len="sm"/>
                <a:tailEnd type="none" w="sm" len="sm"/>
              </a:ln>
            </p:spPr>
          </p:cxnSp>
          <p:cxnSp>
            <p:nvCxnSpPr>
              <p:cNvPr id="754" name="Google Shape;754;p34"/>
              <p:cNvCxnSpPr>
                <a:stCxn id="736" idx="4"/>
                <a:endCxn id="741" idx="0"/>
              </p:cNvCxnSpPr>
              <p:nvPr/>
            </p:nvCxnSpPr>
            <p:spPr>
              <a:xfrm flipH="1">
                <a:off x="3671217" y="14968844"/>
                <a:ext cx="172500" cy="1396200"/>
              </a:xfrm>
              <a:prstGeom prst="straightConnector1">
                <a:avLst/>
              </a:prstGeom>
              <a:noFill/>
              <a:ln w="76200" cap="flat" cmpd="sng">
                <a:solidFill>
                  <a:srgbClr val="3366FF"/>
                </a:solidFill>
                <a:prstDash val="solid"/>
                <a:round/>
                <a:headEnd type="none" w="sm" len="sm"/>
                <a:tailEnd type="none" w="sm" len="sm"/>
              </a:ln>
            </p:spPr>
          </p:cxnSp>
          <p:cxnSp>
            <p:nvCxnSpPr>
              <p:cNvPr id="755" name="Google Shape;755;p34"/>
              <p:cNvCxnSpPr>
                <a:stCxn id="742" idx="2"/>
                <a:endCxn id="738" idx="7"/>
              </p:cNvCxnSpPr>
              <p:nvPr/>
            </p:nvCxnSpPr>
            <p:spPr>
              <a:xfrm flipH="1">
                <a:off x="4659237" y="15786948"/>
                <a:ext cx="425400" cy="98700"/>
              </a:xfrm>
              <a:prstGeom prst="straightConnector1">
                <a:avLst/>
              </a:prstGeom>
              <a:noFill/>
              <a:ln w="38100" cap="flat" cmpd="sng">
                <a:solidFill>
                  <a:srgbClr val="3366FF"/>
                </a:solidFill>
                <a:prstDash val="solid"/>
                <a:round/>
                <a:headEnd type="none" w="sm" len="sm"/>
                <a:tailEnd type="none" w="sm" len="sm"/>
              </a:ln>
            </p:spPr>
          </p:cxnSp>
          <p:cxnSp>
            <p:nvCxnSpPr>
              <p:cNvPr id="756" name="Google Shape;756;p34"/>
              <p:cNvCxnSpPr>
                <a:stCxn id="745" idx="5"/>
                <a:endCxn id="733" idx="0"/>
              </p:cNvCxnSpPr>
              <p:nvPr/>
            </p:nvCxnSpPr>
            <p:spPr>
              <a:xfrm>
                <a:off x="5724541" y="14351856"/>
                <a:ext cx="277200" cy="727200"/>
              </a:xfrm>
              <a:prstGeom prst="straightConnector1">
                <a:avLst/>
              </a:prstGeom>
              <a:noFill/>
              <a:ln w="12700" cap="flat" cmpd="sng">
                <a:solidFill>
                  <a:srgbClr val="3366FF"/>
                </a:solidFill>
                <a:prstDash val="solid"/>
                <a:round/>
                <a:headEnd type="none" w="sm" len="sm"/>
                <a:tailEnd type="none" w="sm" len="sm"/>
              </a:ln>
            </p:spPr>
          </p:cxnSp>
          <p:cxnSp>
            <p:nvCxnSpPr>
              <p:cNvPr id="757" name="Google Shape;757;p34"/>
              <p:cNvCxnSpPr>
                <a:stCxn id="736" idx="3"/>
                <a:endCxn id="737" idx="0"/>
              </p:cNvCxnSpPr>
              <p:nvPr/>
            </p:nvCxnSpPr>
            <p:spPr>
              <a:xfrm flipH="1">
                <a:off x="3448359" y="14920092"/>
                <a:ext cx="273300" cy="322800"/>
              </a:xfrm>
              <a:prstGeom prst="straightConnector1">
                <a:avLst/>
              </a:prstGeom>
              <a:noFill/>
              <a:ln w="38100" cap="flat" cmpd="sng">
                <a:solidFill>
                  <a:srgbClr val="3366FF"/>
                </a:solidFill>
                <a:prstDash val="solid"/>
                <a:round/>
                <a:headEnd type="none" w="sm" len="sm"/>
                <a:tailEnd type="none" w="sm" len="sm"/>
              </a:ln>
            </p:spPr>
          </p:cxnSp>
          <p:cxnSp>
            <p:nvCxnSpPr>
              <p:cNvPr id="758" name="Google Shape;758;p34"/>
              <p:cNvCxnSpPr>
                <a:stCxn id="744" idx="3"/>
                <a:endCxn id="738" idx="0"/>
              </p:cNvCxnSpPr>
              <p:nvPr/>
            </p:nvCxnSpPr>
            <p:spPr>
              <a:xfrm flipH="1">
                <a:off x="4561711" y="15088583"/>
                <a:ext cx="726000" cy="708900"/>
              </a:xfrm>
              <a:prstGeom prst="straightConnector1">
                <a:avLst/>
              </a:prstGeom>
              <a:noFill/>
              <a:ln w="38100" cap="flat" cmpd="sng">
                <a:solidFill>
                  <a:srgbClr val="3366FF"/>
                </a:solidFill>
                <a:prstDash val="solid"/>
                <a:round/>
                <a:headEnd type="none" w="sm" len="sm"/>
                <a:tailEnd type="none" w="sm" len="sm"/>
              </a:ln>
            </p:spPr>
          </p:cxnSp>
          <p:cxnSp>
            <p:nvCxnSpPr>
              <p:cNvPr id="759" name="Google Shape;759;p34"/>
              <p:cNvCxnSpPr>
                <a:stCxn id="733" idx="3"/>
                <a:endCxn id="742" idx="7"/>
              </p:cNvCxnSpPr>
              <p:nvPr/>
            </p:nvCxnSpPr>
            <p:spPr>
              <a:xfrm flipH="1">
                <a:off x="5379242" y="15363241"/>
                <a:ext cx="500400" cy="306000"/>
              </a:xfrm>
              <a:prstGeom prst="straightConnector1">
                <a:avLst/>
              </a:prstGeom>
              <a:noFill/>
              <a:ln w="50800" cap="flat" cmpd="sng">
                <a:solidFill>
                  <a:srgbClr val="3366FF"/>
                </a:solidFill>
                <a:prstDash val="solid"/>
                <a:round/>
                <a:headEnd type="none" w="sm" len="sm"/>
                <a:tailEnd type="none" w="sm" len="sm"/>
              </a:ln>
            </p:spPr>
          </p:cxnSp>
        </p:grpSp>
        <p:cxnSp>
          <p:nvCxnSpPr>
            <p:cNvPr id="760" name="Google Shape;760;p34"/>
            <p:cNvCxnSpPr/>
            <p:nvPr/>
          </p:nvCxnSpPr>
          <p:spPr>
            <a:xfrm flipH="1">
              <a:off x="5029200" y="5410200"/>
              <a:ext cx="152400" cy="304800"/>
            </a:xfrm>
            <a:prstGeom prst="straightConnector1">
              <a:avLst/>
            </a:prstGeom>
            <a:solidFill>
              <a:srgbClr val="00B8FF"/>
            </a:solidFill>
            <a:ln w="38100" cap="flat" cmpd="sng">
              <a:solidFill>
                <a:srgbClr val="FF0000"/>
              </a:solidFill>
              <a:prstDash val="solid"/>
              <a:round/>
              <a:headEnd type="none" w="sm" len="sm"/>
              <a:tailEnd type="stealth" w="med" len="med"/>
            </a:ln>
          </p:spPr>
        </p:cxnSp>
        <p:cxnSp>
          <p:nvCxnSpPr>
            <p:cNvPr id="761" name="Google Shape;761;p34"/>
            <p:cNvCxnSpPr/>
            <p:nvPr/>
          </p:nvCxnSpPr>
          <p:spPr>
            <a:xfrm>
              <a:off x="3886200" y="5330954"/>
              <a:ext cx="29454" cy="231646"/>
            </a:xfrm>
            <a:prstGeom prst="straightConnector1">
              <a:avLst/>
            </a:prstGeom>
            <a:solidFill>
              <a:srgbClr val="00B8FF"/>
            </a:solidFill>
            <a:ln w="38100" cap="flat" cmpd="sng">
              <a:solidFill>
                <a:srgbClr val="FF0000"/>
              </a:solidFill>
              <a:prstDash val="solid"/>
              <a:round/>
              <a:headEnd type="none" w="sm" len="sm"/>
              <a:tailEnd type="stealth" w="med" len="med"/>
            </a:ln>
          </p:spPr>
        </p:cxnSp>
      </p:grpSp>
      <p:sp>
        <p:nvSpPr>
          <p:cNvPr id="762" name="Google Shape;762;p34"/>
          <p:cNvSpPr txBox="1"/>
          <p:nvPr/>
        </p:nvSpPr>
        <p:spPr>
          <a:xfrm>
            <a:off x="6801060" y="3038061"/>
            <a:ext cx="1110489" cy="26268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dk2"/>
                </a:solidFill>
                <a:latin typeface="Arial"/>
                <a:ea typeface="Arial"/>
                <a:cs typeface="Arial"/>
                <a:sym typeface="Arial"/>
              </a:rPr>
              <a:t>response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35"/>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Autofit/>
          </a:bodyPr>
          <a:lstStyle/>
          <a:p>
            <a:pPr marL="0" lvl="0" indent="0" algn="l" rtl="0">
              <a:lnSpc>
                <a:spcPct val="100000"/>
              </a:lnSpc>
              <a:spcBef>
                <a:spcPts val="0"/>
              </a:spcBef>
              <a:spcAft>
                <a:spcPts val="0"/>
              </a:spcAft>
              <a:buSzPts val="1400"/>
              <a:buNone/>
            </a:pPr>
            <a:r>
              <a:rPr lang="en-US"/>
              <a:t>ProGENI</a:t>
            </a:r>
            <a:endParaRPr/>
          </a:p>
        </p:txBody>
      </p:sp>
      <p:sp>
        <p:nvSpPr>
          <p:cNvPr id="768" name="Google Shape;768;p35"/>
          <p:cNvSpPr txBox="1">
            <a:spLocks noGrp="1"/>
          </p:cNvSpPr>
          <p:nvPr>
            <p:ph type="body" idx="1"/>
          </p:nvPr>
        </p:nvSpPr>
        <p:spPr>
          <a:xfrm>
            <a:off x="381000" y="1295401"/>
            <a:ext cx="9525000" cy="2285999"/>
          </a:xfrm>
          <a:prstGeom prst="rect">
            <a:avLst/>
          </a:prstGeom>
          <a:noFill/>
          <a:ln>
            <a:noFill/>
          </a:ln>
        </p:spPr>
        <p:txBody>
          <a:bodyPr spcFirstLastPara="1" wrap="square" lIns="89325" tIns="44650" rIns="89325" bIns="44650" anchor="t" anchorCtr="0">
            <a:noAutofit/>
          </a:bodyPr>
          <a:lstStyle/>
          <a:p>
            <a:pPr marL="0" lvl="0" indent="0" algn="l" rtl="0">
              <a:lnSpc>
                <a:spcPct val="100000"/>
              </a:lnSpc>
              <a:spcBef>
                <a:spcPts val="0"/>
              </a:spcBef>
              <a:spcAft>
                <a:spcPts val="0"/>
              </a:spcAft>
              <a:buSzPts val="2300"/>
              <a:buFont typeface="Arial"/>
              <a:buNone/>
            </a:pPr>
            <a:r>
              <a:rPr lang="en-US" sz="2300">
                <a:solidFill>
                  <a:srgbClr val="0000FF"/>
                </a:solidFill>
              </a:rPr>
              <a:t>ProGENI: Network-guided gene prioritization</a:t>
            </a:r>
            <a:endParaRPr/>
          </a:p>
          <a:p>
            <a:pPr marL="335692" lvl="0" indent="-335692" algn="l" rtl="0">
              <a:lnSpc>
                <a:spcPct val="100000"/>
              </a:lnSpc>
              <a:spcBef>
                <a:spcPts val="420"/>
              </a:spcBef>
              <a:spcAft>
                <a:spcPts val="0"/>
              </a:spcAft>
              <a:buSzPts val="2100"/>
              <a:buFont typeface="Arial"/>
              <a:buChar char="•"/>
            </a:pPr>
            <a:r>
              <a:rPr lang="en-US" sz="2100">
                <a:solidFill>
                  <a:srgbClr val="161616"/>
                </a:solidFill>
              </a:rPr>
              <a:t>An algorithm that incorporates gene network information to improve prioritization accuracy</a:t>
            </a:r>
            <a:endParaRPr sz="2100">
              <a:solidFill>
                <a:srgbClr val="161616"/>
              </a:solidFill>
            </a:endParaRPr>
          </a:p>
          <a:p>
            <a:pPr marL="335692" lvl="0" indent="-202342" algn="l" rtl="0">
              <a:lnSpc>
                <a:spcPct val="100000"/>
              </a:lnSpc>
              <a:spcBef>
                <a:spcPts val="420"/>
              </a:spcBef>
              <a:spcAft>
                <a:spcPts val="0"/>
              </a:spcAft>
              <a:buSzPts val="2100"/>
              <a:buFont typeface="Arial"/>
              <a:buNone/>
            </a:pPr>
            <a:endParaRPr sz="2100">
              <a:solidFill>
                <a:srgbClr val="161616"/>
              </a:solidFill>
            </a:endParaRPr>
          </a:p>
        </p:txBody>
      </p:sp>
      <p:sp>
        <p:nvSpPr>
          <p:cNvPr id="769" name="Google Shape;769;p35"/>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37</a:t>
            </a:fld>
            <a:endParaRPr/>
          </a:p>
        </p:txBody>
      </p:sp>
      <p:grpSp>
        <p:nvGrpSpPr>
          <p:cNvPr id="770" name="Google Shape;770;p35"/>
          <p:cNvGrpSpPr/>
          <p:nvPr/>
        </p:nvGrpSpPr>
        <p:grpSpPr>
          <a:xfrm>
            <a:off x="685800" y="3352800"/>
            <a:ext cx="3238500" cy="3635760"/>
            <a:chOff x="5724224" y="3922442"/>
            <a:chExt cx="3238500" cy="3635760"/>
          </a:xfrm>
        </p:grpSpPr>
        <p:pic>
          <p:nvPicPr>
            <p:cNvPr id="771" name="Google Shape;771;p35"/>
            <p:cNvPicPr preferRelativeResize="0"/>
            <p:nvPr/>
          </p:nvPicPr>
          <p:blipFill rotWithShape="1">
            <a:blip r:embed="rId3">
              <a:alphaModFix/>
            </a:blip>
            <a:srcRect/>
            <a:stretch/>
          </p:blipFill>
          <p:spPr>
            <a:xfrm>
              <a:off x="5724224" y="4387015"/>
              <a:ext cx="3238500" cy="3171187"/>
            </a:xfrm>
            <a:prstGeom prst="rect">
              <a:avLst/>
            </a:prstGeom>
            <a:noFill/>
            <a:ln>
              <a:noFill/>
            </a:ln>
          </p:spPr>
        </p:pic>
        <p:pic>
          <p:nvPicPr>
            <p:cNvPr id="772" name="Google Shape;772;p35"/>
            <p:cNvPicPr preferRelativeResize="0"/>
            <p:nvPr/>
          </p:nvPicPr>
          <p:blipFill rotWithShape="1">
            <a:blip r:embed="rId4">
              <a:alphaModFix/>
            </a:blip>
            <a:srcRect/>
            <a:stretch/>
          </p:blipFill>
          <p:spPr>
            <a:xfrm>
              <a:off x="6089730" y="3922442"/>
              <a:ext cx="2273300" cy="381000"/>
            </a:xfrm>
            <a:prstGeom prst="rect">
              <a:avLst/>
            </a:prstGeom>
            <a:noFill/>
            <a:ln>
              <a:noFill/>
            </a:ln>
          </p:spPr>
        </p:pic>
      </p:grpSp>
      <p:pic>
        <p:nvPicPr>
          <p:cNvPr id="773" name="Google Shape;773;p35" descr="Title.pdf"/>
          <p:cNvPicPr preferRelativeResize="0"/>
          <p:nvPr/>
        </p:nvPicPr>
        <p:blipFill rotWithShape="1">
          <a:blip r:embed="rId5">
            <a:alphaModFix/>
          </a:blip>
          <a:srcRect/>
          <a:stretch/>
        </p:blipFill>
        <p:spPr>
          <a:xfrm>
            <a:off x="4289283" y="3868276"/>
            <a:ext cx="5235717" cy="20753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36"/>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Autofit/>
          </a:bodyPr>
          <a:lstStyle/>
          <a:p>
            <a:pPr marL="0" lvl="0" indent="0" algn="l" rtl="0">
              <a:lnSpc>
                <a:spcPct val="100000"/>
              </a:lnSpc>
              <a:spcBef>
                <a:spcPts val="0"/>
              </a:spcBef>
              <a:spcAft>
                <a:spcPts val="0"/>
              </a:spcAft>
              <a:buSzPts val="1400"/>
              <a:buNone/>
            </a:pPr>
            <a:r>
              <a:rPr lang="en-US"/>
              <a:t>ProGENI Method</a:t>
            </a:r>
            <a:endParaRPr/>
          </a:p>
        </p:txBody>
      </p:sp>
      <p:sp>
        <p:nvSpPr>
          <p:cNvPr id="779" name="Google Shape;779;p36"/>
          <p:cNvSpPr txBox="1">
            <a:spLocks noGrp="1"/>
          </p:cNvSpPr>
          <p:nvPr>
            <p:ph type="body" idx="1"/>
          </p:nvPr>
        </p:nvSpPr>
        <p:spPr>
          <a:xfrm>
            <a:off x="533400" y="1295401"/>
            <a:ext cx="9525000" cy="3352799"/>
          </a:xfrm>
          <a:prstGeom prst="rect">
            <a:avLst/>
          </a:prstGeom>
          <a:noFill/>
          <a:ln>
            <a:noFill/>
          </a:ln>
        </p:spPr>
        <p:txBody>
          <a:bodyPr spcFirstLastPara="1" wrap="square" lIns="89325" tIns="44650" rIns="89325" bIns="44650" anchor="t" anchorCtr="0">
            <a:noAutofit/>
          </a:bodyPr>
          <a:lstStyle/>
          <a:p>
            <a:pPr marL="0" lvl="0" indent="0" algn="l" rtl="0">
              <a:lnSpc>
                <a:spcPct val="100000"/>
              </a:lnSpc>
              <a:spcBef>
                <a:spcPts val="0"/>
              </a:spcBef>
              <a:spcAft>
                <a:spcPts val="0"/>
              </a:spcAft>
              <a:buSzPts val="2200"/>
              <a:buFont typeface="Arial"/>
              <a:buNone/>
            </a:pPr>
            <a:r>
              <a:rPr lang="en-US" sz="2200">
                <a:solidFill>
                  <a:srgbClr val="FF0000"/>
                </a:solidFill>
              </a:rPr>
              <a:t>Step 1: </a:t>
            </a:r>
            <a:r>
              <a:rPr lang="en-US" sz="2200">
                <a:solidFill>
                  <a:srgbClr val="161616"/>
                </a:solidFill>
              </a:rPr>
              <a:t>Generate new features representing </a:t>
            </a:r>
            <a:r>
              <a:rPr lang="en-US" sz="2200">
                <a:solidFill>
                  <a:srgbClr val="0000FF"/>
                </a:solidFill>
              </a:rPr>
              <a:t>expression of each gene</a:t>
            </a:r>
            <a:r>
              <a:rPr lang="en-US" sz="2200">
                <a:solidFill>
                  <a:srgbClr val="161616"/>
                </a:solidFill>
              </a:rPr>
              <a:t> and the </a:t>
            </a:r>
            <a:r>
              <a:rPr lang="en-US" sz="2200">
                <a:solidFill>
                  <a:srgbClr val="0000FF"/>
                </a:solidFill>
              </a:rPr>
              <a:t>activity level of their neighbors </a:t>
            </a:r>
            <a:r>
              <a:rPr lang="en-US" sz="2200">
                <a:solidFill>
                  <a:srgbClr val="161616"/>
                </a:solidFill>
              </a:rPr>
              <a:t>weighted proportional to their relevance</a:t>
            </a:r>
            <a:endParaRPr/>
          </a:p>
          <a:p>
            <a:pPr marL="0" lvl="0" indent="0" algn="l" rtl="0">
              <a:lnSpc>
                <a:spcPct val="90000"/>
              </a:lnSpc>
              <a:spcBef>
                <a:spcPts val="1640"/>
              </a:spcBef>
              <a:spcAft>
                <a:spcPts val="0"/>
              </a:spcAft>
              <a:buSzPts val="2200"/>
              <a:buFont typeface="Arial"/>
              <a:buNone/>
            </a:pPr>
            <a:endParaRPr sz="2200">
              <a:solidFill>
                <a:srgbClr val="FF0000"/>
              </a:solidFill>
            </a:endParaRPr>
          </a:p>
        </p:txBody>
      </p:sp>
      <p:sp>
        <p:nvSpPr>
          <p:cNvPr id="780" name="Google Shape;780;p36"/>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38</a:t>
            </a:fld>
            <a:endParaRPr/>
          </a:p>
        </p:txBody>
      </p:sp>
      <p:pic>
        <p:nvPicPr>
          <p:cNvPr id="781" name="Google Shape;781;p36" descr="Pipeline_ProGENI_a.pdf"/>
          <p:cNvPicPr preferRelativeResize="0"/>
          <p:nvPr/>
        </p:nvPicPr>
        <p:blipFill rotWithShape="1">
          <a:blip r:embed="rId3">
            <a:alphaModFix/>
          </a:blip>
          <a:srcRect/>
          <a:stretch/>
        </p:blipFill>
        <p:spPr>
          <a:xfrm>
            <a:off x="609600" y="4223093"/>
            <a:ext cx="9144000" cy="3396907"/>
          </a:xfrm>
          <a:prstGeom prst="rect">
            <a:avLst/>
          </a:prstGeom>
          <a:noFill/>
          <a:ln>
            <a:noFill/>
          </a:ln>
        </p:spPr>
      </p:pic>
      <p:sp>
        <p:nvSpPr>
          <p:cNvPr id="782" name="Google Shape;782;p36"/>
          <p:cNvSpPr/>
          <p:nvPr/>
        </p:nvSpPr>
        <p:spPr>
          <a:xfrm>
            <a:off x="4419601" y="3276600"/>
            <a:ext cx="5625632" cy="414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Times New Roman"/>
              <a:ea typeface="Times New Roman"/>
              <a:cs typeface="Times New Roman"/>
              <a:sym typeface="Times New Roman"/>
            </a:endParaRPr>
          </a:p>
        </p:txBody>
      </p:sp>
      <p:sp>
        <p:nvSpPr>
          <p:cNvPr id="783" name="Google Shape;783;p36"/>
          <p:cNvSpPr/>
          <p:nvPr/>
        </p:nvSpPr>
        <p:spPr>
          <a:xfrm>
            <a:off x="2667000" y="4267200"/>
            <a:ext cx="4144211" cy="13241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Times New Roman"/>
              <a:ea typeface="Times New Roman"/>
              <a:cs typeface="Times New Roman"/>
              <a:sym typeface="Times New Roman"/>
            </a:endParaRPr>
          </a:p>
        </p:txBody>
      </p:sp>
      <p:sp>
        <p:nvSpPr>
          <p:cNvPr id="784" name="Google Shape;784;p36"/>
          <p:cNvSpPr/>
          <p:nvPr/>
        </p:nvSpPr>
        <p:spPr>
          <a:xfrm>
            <a:off x="3810000" y="6934200"/>
            <a:ext cx="3229811" cy="473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Times New Roman"/>
              <a:ea typeface="Times New Roman"/>
              <a:cs typeface="Times New Roman"/>
              <a:sym typeface="Times New Roman"/>
            </a:endParaRPr>
          </a:p>
        </p:txBody>
      </p:sp>
      <p:sp>
        <p:nvSpPr>
          <p:cNvPr id="785" name="Google Shape;785;p36"/>
          <p:cNvSpPr/>
          <p:nvPr/>
        </p:nvSpPr>
        <p:spPr>
          <a:xfrm>
            <a:off x="381000" y="4114800"/>
            <a:ext cx="914400" cy="5621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Times New Roman"/>
              <a:ea typeface="Times New Roman"/>
              <a:cs typeface="Times New Roman"/>
              <a:sym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37"/>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Autofit/>
          </a:bodyPr>
          <a:lstStyle/>
          <a:p>
            <a:pPr marL="0" lvl="0" indent="0" algn="l" rtl="0">
              <a:lnSpc>
                <a:spcPct val="100000"/>
              </a:lnSpc>
              <a:spcBef>
                <a:spcPts val="0"/>
              </a:spcBef>
              <a:spcAft>
                <a:spcPts val="0"/>
              </a:spcAft>
              <a:buSzPts val="1400"/>
              <a:buNone/>
            </a:pPr>
            <a:r>
              <a:rPr lang="en-US"/>
              <a:t>ProGENI Method</a:t>
            </a:r>
            <a:endParaRPr sz="2800"/>
          </a:p>
        </p:txBody>
      </p:sp>
      <p:sp>
        <p:nvSpPr>
          <p:cNvPr id="791" name="Google Shape;791;p37"/>
          <p:cNvSpPr txBox="1">
            <a:spLocks noGrp="1"/>
          </p:cNvSpPr>
          <p:nvPr>
            <p:ph type="body" idx="1"/>
          </p:nvPr>
        </p:nvSpPr>
        <p:spPr>
          <a:xfrm>
            <a:off x="533400" y="1295401"/>
            <a:ext cx="9525000" cy="3352799"/>
          </a:xfrm>
          <a:prstGeom prst="rect">
            <a:avLst/>
          </a:prstGeom>
          <a:noFill/>
          <a:ln>
            <a:noFill/>
          </a:ln>
        </p:spPr>
        <p:txBody>
          <a:bodyPr spcFirstLastPara="1" wrap="square" lIns="89325" tIns="44650" rIns="89325" bIns="44650" anchor="t" anchorCtr="0">
            <a:noAutofit/>
          </a:bodyPr>
          <a:lstStyle/>
          <a:p>
            <a:pPr marL="0" lvl="0" indent="0" algn="l" rtl="0">
              <a:lnSpc>
                <a:spcPct val="100000"/>
              </a:lnSpc>
              <a:spcBef>
                <a:spcPts val="0"/>
              </a:spcBef>
              <a:spcAft>
                <a:spcPts val="0"/>
              </a:spcAft>
              <a:buSzPts val="2200"/>
              <a:buFont typeface="Arial"/>
              <a:buNone/>
            </a:pPr>
            <a:r>
              <a:rPr lang="en-US" sz="2200">
                <a:solidFill>
                  <a:srgbClr val="FF0000"/>
                </a:solidFill>
              </a:rPr>
              <a:t>Step 1: </a:t>
            </a:r>
            <a:r>
              <a:rPr lang="en-US" sz="2200">
                <a:solidFill>
                  <a:srgbClr val="161616"/>
                </a:solidFill>
              </a:rPr>
              <a:t>Generate new features representing expression of each gene and the activity level of their neighbors weighted proportional to their relevance</a:t>
            </a:r>
            <a:endParaRPr sz="2200">
              <a:solidFill>
                <a:srgbClr val="161616"/>
              </a:solidFill>
            </a:endParaRPr>
          </a:p>
          <a:p>
            <a:pPr marL="0" lvl="0" indent="0" algn="l" rtl="0">
              <a:lnSpc>
                <a:spcPct val="90000"/>
              </a:lnSpc>
              <a:spcBef>
                <a:spcPts val="1640"/>
              </a:spcBef>
              <a:spcAft>
                <a:spcPts val="0"/>
              </a:spcAft>
              <a:buSzPts val="2200"/>
              <a:buFont typeface="Arial"/>
              <a:buNone/>
            </a:pPr>
            <a:endParaRPr sz="2200">
              <a:solidFill>
                <a:srgbClr val="FF0000"/>
              </a:solidFill>
            </a:endParaRPr>
          </a:p>
        </p:txBody>
      </p:sp>
      <p:sp>
        <p:nvSpPr>
          <p:cNvPr id="792" name="Google Shape;792;p37"/>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39</a:t>
            </a:fld>
            <a:endParaRPr/>
          </a:p>
        </p:txBody>
      </p:sp>
      <p:pic>
        <p:nvPicPr>
          <p:cNvPr id="793" name="Google Shape;793;p37" descr="Pipeline_ProGENI_a.pdf"/>
          <p:cNvPicPr preferRelativeResize="0"/>
          <p:nvPr/>
        </p:nvPicPr>
        <p:blipFill rotWithShape="1">
          <a:blip r:embed="rId3">
            <a:alphaModFix/>
          </a:blip>
          <a:srcRect/>
          <a:stretch/>
        </p:blipFill>
        <p:spPr>
          <a:xfrm>
            <a:off x="609600" y="4223093"/>
            <a:ext cx="9144000" cy="3396907"/>
          </a:xfrm>
          <a:prstGeom prst="rect">
            <a:avLst/>
          </a:prstGeom>
          <a:noFill/>
          <a:ln>
            <a:noFill/>
          </a:ln>
        </p:spPr>
      </p:pic>
      <p:sp>
        <p:nvSpPr>
          <p:cNvPr id="794" name="Google Shape;794;p37"/>
          <p:cNvSpPr/>
          <p:nvPr/>
        </p:nvSpPr>
        <p:spPr>
          <a:xfrm>
            <a:off x="4419601" y="3276600"/>
            <a:ext cx="5625632" cy="414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Times New Roman"/>
              <a:ea typeface="Times New Roman"/>
              <a:cs typeface="Times New Roman"/>
              <a:sym typeface="Times New Roman"/>
            </a:endParaRPr>
          </a:p>
        </p:txBody>
      </p:sp>
      <p:sp>
        <p:nvSpPr>
          <p:cNvPr id="795" name="Google Shape;795;p37"/>
          <p:cNvSpPr/>
          <p:nvPr/>
        </p:nvSpPr>
        <p:spPr>
          <a:xfrm>
            <a:off x="2667000" y="4267200"/>
            <a:ext cx="4144211" cy="13241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Times New Roman"/>
              <a:ea typeface="Times New Roman"/>
              <a:cs typeface="Times New Roman"/>
              <a:sym typeface="Times New Roman"/>
            </a:endParaRPr>
          </a:p>
        </p:txBody>
      </p:sp>
      <p:sp>
        <p:nvSpPr>
          <p:cNvPr id="796" name="Google Shape;796;p37"/>
          <p:cNvSpPr/>
          <p:nvPr/>
        </p:nvSpPr>
        <p:spPr>
          <a:xfrm>
            <a:off x="3810000" y="6934200"/>
            <a:ext cx="3229811" cy="473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Times New Roman"/>
              <a:ea typeface="Times New Roman"/>
              <a:cs typeface="Times New Roman"/>
              <a:sym typeface="Times New Roman"/>
            </a:endParaRPr>
          </a:p>
        </p:txBody>
      </p:sp>
      <p:sp>
        <p:nvSpPr>
          <p:cNvPr id="797" name="Google Shape;797;p37"/>
          <p:cNvSpPr/>
          <p:nvPr/>
        </p:nvSpPr>
        <p:spPr>
          <a:xfrm>
            <a:off x="381000" y="4114800"/>
            <a:ext cx="914400" cy="5621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Times New Roman"/>
              <a:ea typeface="Times New Roman"/>
              <a:cs typeface="Times New Roman"/>
              <a:sym typeface="Times New Roman"/>
            </a:endParaRPr>
          </a:p>
        </p:txBody>
      </p:sp>
      <p:grpSp>
        <p:nvGrpSpPr>
          <p:cNvPr id="798" name="Google Shape;798;p37"/>
          <p:cNvGrpSpPr/>
          <p:nvPr/>
        </p:nvGrpSpPr>
        <p:grpSpPr>
          <a:xfrm>
            <a:off x="5807361" y="2895600"/>
            <a:ext cx="4280598" cy="3186462"/>
            <a:chOff x="6416961" y="2133600"/>
            <a:chExt cx="4280598" cy="3186462"/>
          </a:xfrm>
        </p:grpSpPr>
        <p:grpSp>
          <p:nvGrpSpPr>
            <p:cNvPr id="799" name="Google Shape;799;p37"/>
            <p:cNvGrpSpPr/>
            <p:nvPr/>
          </p:nvGrpSpPr>
          <p:grpSpPr>
            <a:xfrm>
              <a:off x="7010400" y="2133600"/>
              <a:ext cx="2209800" cy="2819400"/>
              <a:chOff x="5397501" y="1600200"/>
              <a:chExt cx="2793999" cy="3276600"/>
            </a:xfrm>
          </p:grpSpPr>
          <p:pic>
            <p:nvPicPr>
              <p:cNvPr id="800" name="Google Shape;800;p37" descr="http://www.eigenfactor.org/map/images/1.jpg"/>
              <p:cNvPicPr preferRelativeResize="0"/>
              <p:nvPr/>
            </p:nvPicPr>
            <p:blipFill rotWithShape="1">
              <a:blip r:embed="rId4">
                <a:alphaModFix/>
              </a:blip>
              <a:srcRect/>
              <a:stretch/>
            </p:blipFill>
            <p:spPr>
              <a:xfrm>
                <a:off x="5397501" y="1600200"/>
                <a:ext cx="2793999" cy="3276600"/>
              </a:xfrm>
              <a:prstGeom prst="rect">
                <a:avLst/>
              </a:prstGeom>
              <a:noFill/>
              <a:ln>
                <a:noFill/>
              </a:ln>
            </p:spPr>
          </p:pic>
          <p:grpSp>
            <p:nvGrpSpPr>
              <p:cNvPr id="801" name="Google Shape;801;p37"/>
              <p:cNvGrpSpPr/>
              <p:nvPr/>
            </p:nvGrpSpPr>
            <p:grpSpPr>
              <a:xfrm>
                <a:off x="5486400" y="1897177"/>
                <a:ext cx="1981200" cy="1912823"/>
                <a:chOff x="5486400" y="1897177"/>
                <a:chExt cx="1981200" cy="1912823"/>
              </a:xfrm>
            </p:grpSpPr>
            <p:sp>
              <p:nvSpPr>
                <p:cNvPr id="802" name="Google Shape;802;p37"/>
                <p:cNvSpPr/>
                <p:nvPr/>
              </p:nvSpPr>
              <p:spPr>
                <a:xfrm>
                  <a:off x="6510337" y="1897177"/>
                  <a:ext cx="228600" cy="228600"/>
                </a:xfrm>
                <a:prstGeom prst="star5">
                  <a:avLst>
                    <a:gd name="adj" fmla="val 19098"/>
                    <a:gd name="hf" fmla="val 105146"/>
                    <a:gd name="vf" fmla="val 110557"/>
                  </a:avLst>
                </a:prstGeom>
                <a:solidFill>
                  <a:srgbClr val="0070C0"/>
                </a:solidFill>
                <a:ln w="25400" cap="flat" cmpd="sng">
                  <a:solidFill>
                    <a:srgbClr val="03498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sp>
              <p:nvSpPr>
                <p:cNvPr id="803" name="Google Shape;803;p37"/>
                <p:cNvSpPr/>
                <p:nvPr/>
              </p:nvSpPr>
              <p:spPr>
                <a:xfrm>
                  <a:off x="5486400" y="3581400"/>
                  <a:ext cx="228600" cy="228600"/>
                </a:xfrm>
                <a:prstGeom prst="star5">
                  <a:avLst>
                    <a:gd name="adj" fmla="val 19098"/>
                    <a:gd name="hf" fmla="val 105146"/>
                    <a:gd name="vf" fmla="val 110557"/>
                  </a:avLst>
                </a:prstGeom>
                <a:solidFill>
                  <a:srgbClr val="0070C0"/>
                </a:solidFill>
                <a:ln w="25400" cap="flat" cmpd="sng">
                  <a:solidFill>
                    <a:srgbClr val="03498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sp>
              <p:nvSpPr>
                <p:cNvPr id="804" name="Google Shape;804;p37"/>
                <p:cNvSpPr/>
                <p:nvPr/>
              </p:nvSpPr>
              <p:spPr>
                <a:xfrm>
                  <a:off x="7239000" y="3238500"/>
                  <a:ext cx="228600" cy="228600"/>
                </a:xfrm>
                <a:prstGeom prst="star5">
                  <a:avLst>
                    <a:gd name="adj" fmla="val 19098"/>
                    <a:gd name="hf" fmla="val 105146"/>
                    <a:gd name="vf" fmla="val 110557"/>
                  </a:avLst>
                </a:prstGeom>
                <a:solidFill>
                  <a:srgbClr val="0070C0"/>
                </a:solidFill>
                <a:ln w="25400" cap="flat" cmpd="sng">
                  <a:solidFill>
                    <a:srgbClr val="03498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sp>
              <p:nvSpPr>
                <p:cNvPr id="805" name="Google Shape;805;p37"/>
                <p:cNvSpPr/>
                <p:nvPr/>
              </p:nvSpPr>
              <p:spPr>
                <a:xfrm>
                  <a:off x="6991350" y="1952625"/>
                  <a:ext cx="228600" cy="228600"/>
                </a:xfrm>
                <a:prstGeom prst="star5">
                  <a:avLst>
                    <a:gd name="adj" fmla="val 19098"/>
                    <a:gd name="hf" fmla="val 105146"/>
                    <a:gd name="vf" fmla="val 110557"/>
                  </a:avLst>
                </a:prstGeom>
                <a:solidFill>
                  <a:srgbClr val="0070C0"/>
                </a:solidFill>
                <a:ln w="25400" cap="flat" cmpd="sng">
                  <a:solidFill>
                    <a:srgbClr val="03498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sp>
              <p:nvSpPr>
                <p:cNvPr id="806" name="Google Shape;806;p37"/>
                <p:cNvSpPr/>
                <p:nvPr/>
              </p:nvSpPr>
              <p:spPr>
                <a:xfrm>
                  <a:off x="6286500" y="2943225"/>
                  <a:ext cx="228600" cy="228600"/>
                </a:xfrm>
                <a:prstGeom prst="star5">
                  <a:avLst>
                    <a:gd name="adj" fmla="val 19098"/>
                    <a:gd name="hf" fmla="val 105146"/>
                    <a:gd name="vf" fmla="val 110557"/>
                  </a:avLst>
                </a:prstGeom>
                <a:solidFill>
                  <a:srgbClr val="0070C0"/>
                </a:solidFill>
                <a:ln w="25400" cap="flat" cmpd="sng">
                  <a:solidFill>
                    <a:srgbClr val="03498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grpSp>
        </p:grpSp>
        <p:sp>
          <p:nvSpPr>
            <p:cNvPr id="807" name="Google Shape;807;p37"/>
            <p:cNvSpPr/>
            <p:nvPr/>
          </p:nvSpPr>
          <p:spPr>
            <a:xfrm>
              <a:off x="6416961" y="4981548"/>
              <a:ext cx="4280598"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b="0" i="0" u="none" strike="noStrike" cap="none">
                  <a:solidFill>
                    <a:srgbClr val="000000"/>
                  </a:solidFill>
                  <a:latin typeface="Arial"/>
                  <a:ea typeface="Arial"/>
                  <a:cs typeface="Arial"/>
                  <a:sym typeface="Arial"/>
                </a:rPr>
                <a:t>Figure from Rosvall and Bergstrom. "Maps of random walks on complex networks reveal community structure." </a:t>
              </a:r>
              <a:r>
                <a:rPr lang="en-US" sz="800" b="0" i="1" u="none" strike="noStrike" cap="none">
                  <a:solidFill>
                    <a:srgbClr val="000000"/>
                  </a:solidFill>
                  <a:latin typeface="Arial"/>
                  <a:ea typeface="Arial"/>
                  <a:cs typeface="Arial"/>
                  <a:sym typeface="Arial"/>
                </a:rPr>
                <a:t>Proceedings of the national academy of sciences</a:t>
              </a:r>
              <a:r>
                <a:rPr lang="en-US" sz="800" b="0" i="0" u="none" strike="noStrike" cap="none">
                  <a:solidFill>
                    <a:srgbClr val="000000"/>
                  </a:solidFill>
                  <a:latin typeface="Arial"/>
                  <a:ea typeface="Arial"/>
                  <a:cs typeface="Arial"/>
                  <a:sym typeface="Arial"/>
                </a:rPr>
                <a:t> 105.4 (2008).</a:t>
              </a:r>
              <a:endParaRPr sz="800" b="0" i="0" u="none" strike="noStrike" cap="none">
                <a:solidFill>
                  <a:schemeClr val="lt1"/>
                </a:solidFill>
                <a:latin typeface="Times New Roman"/>
                <a:ea typeface="Times New Roman"/>
                <a:cs typeface="Times New Roman"/>
                <a:sym typeface="Times New Roman"/>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8"/>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Autofit/>
          </a:bodyPr>
          <a:lstStyle/>
          <a:p>
            <a:pPr marL="0" lvl="0" indent="0" algn="l" rtl="0">
              <a:lnSpc>
                <a:spcPct val="100000"/>
              </a:lnSpc>
              <a:spcBef>
                <a:spcPts val="0"/>
              </a:spcBef>
              <a:spcAft>
                <a:spcPts val="0"/>
              </a:spcAft>
              <a:buSzPts val="1400"/>
              <a:buNone/>
            </a:pPr>
            <a:r>
              <a:rPr lang="en-US" sz="3200"/>
              <a:t>Statistical and Machine Learning Methods</a:t>
            </a:r>
            <a:endParaRPr sz="3200"/>
          </a:p>
        </p:txBody>
      </p:sp>
      <p:sp>
        <p:nvSpPr>
          <p:cNvPr id="288" name="Google Shape;288;p18"/>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4</a:t>
            </a:fld>
            <a:endParaRPr/>
          </a:p>
        </p:txBody>
      </p:sp>
      <p:sp>
        <p:nvSpPr>
          <p:cNvPr id="289" name="Google Shape;289;p18"/>
          <p:cNvSpPr txBox="1"/>
          <p:nvPr/>
        </p:nvSpPr>
        <p:spPr>
          <a:xfrm>
            <a:off x="12853202" y="4060604"/>
            <a:ext cx="9144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2"/>
              </a:solidFill>
              <a:latin typeface="Arial"/>
              <a:ea typeface="Arial"/>
              <a:cs typeface="Arial"/>
              <a:sym typeface="Arial"/>
            </a:endParaRPr>
          </a:p>
        </p:txBody>
      </p:sp>
      <p:sp>
        <p:nvSpPr>
          <p:cNvPr id="290" name="Google Shape;290;p18"/>
          <p:cNvSpPr txBox="1"/>
          <p:nvPr/>
        </p:nvSpPr>
        <p:spPr>
          <a:xfrm>
            <a:off x="1013755" y="3543300"/>
            <a:ext cx="7990288" cy="1600200"/>
          </a:xfrm>
          <a:prstGeom prst="rect">
            <a:avLst/>
          </a:prstGeom>
          <a:noFill/>
          <a:ln>
            <a:noFill/>
          </a:ln>
        </p:spPr>
        <p:txBody>
          <a:bodyPr spcFirstLastPara="1" wrap="square" lIns="89325" tIns="44650" rIns="89325" bIns="44650" anchor="t" anchorCtr="0">
            <a:noAutofit/>
          </a:bodyPr>
          <a:lstStyle/>
          <a:p>
            <a:pPr marL="342900" marR="0" lvl="0" indent="-342900" algn="l" rtl="0">
              <a:lnSpc>
                <a:spcPct val="100000"/>
              </a:lnSpc>
              <a:spcBef>
                <a:spcPts val="0"/>
              </a:spcBef>
              <a:spcAft>
                <a:spcPts val="0"/>
              </a:spcAft>
              <a:buClr>
                <a:srgbClr val="6E6E6E"/>
              </a:buClr>
              <a:buSzPts val="2200"/>
              <a:buFont typeface="Arial"/>
              <a:buChar char="•"/>
            </a:pPr>
            <a:r>
              <a:rPr lang="en-US" sz="2200" b="0" i="0" u="none" strike="noStrike" cap="none">
                <a:solidFill>
                  <a:srgbClr val="FF0000"/>
                </a:solidFill>
                <a:latin typeface="Arial"/>
                <a:ea typeface="Arial"/>
                <a:cs typeface="Arial"/>
                <a:sym typeface="Arial"/>
              </a:rPr>
              <a:t>No training </a:t>
            </a:r>
            <a:r>
              <a:rPr lang="en-US" sz="2200" b="0" i="0" u="none" strike="noStrike" cap="none">
                <a:solidFill>
                  <a:srgbClr val="161616"/>
                </a:solidFill>
                <a:latin typeface="Arial"/>
                <a:ea typeface="Arial"/>
                <a:cs typeface="Arial"/>
                <a:sym typeface="Arial"/>
              </a:rPr>
              <a:t>example exists and the goal is to learn structure in the data</a:t>
            </a:r>
            <a:endParaRPr sz="2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6E6E6E"/>
              </a:buClr>
              <a:buSzPts val="2200"/>
              <a:buFont typeface="Arial"/>
              <a:buChar char="•"/>
            </a:pPr>
            <a:r>
              <a:rPr lang="en-US" sz="2200" b="0" i="0" u="none" strike="noStrike" cap="none">
                <a:solidFill>
                  <a:srgbClr val="FF0000"/>
                </a:solidFill>
                <a:latin typeface="Arial"/>
                <a:ea typeface="Arial"/>
                <a:cs typeface="Arial"/>
                <a:sym typeface="Arial"/>
              </a:rPr>
              <a:t>Training examples </a:t>
            </a:r>
            <a:r>
              <a:rPr lang="en-US" sz="2200" b="0" i="0" u="none" strike="noStrike" cap="none">
                <a:solidFill>
                  <a:srgbClr val="161616"/>
                </a:solidFill>
                <a:latin typeface="Arial"/>
                <a:ea typeface="Arial"/>
                <a:cs typeface="Arial"/>
                <a:sym typeface="Arial"/>
              </a:rPr>
              <a:t>are provided with desired inputs and outputs to help learning the desired rule</a:t>
            </a:r>
            <a:endParaRPr sz="1400" b="0" i="0" u="none" strike="noStrike" cap="none">
              <a:solidFill>
                <a:srgbClr val="000000"/>
              </a:solidFill>
              <a:latin typeface="Arial"/>
              <a:ea typeface="Arial"/>
              <a:cs typeface="Arial"/>
              <a:sym typeface="Arial"/>
            </a:endParaRPr>
          </a:p>
        </p:txBody>
      </p:sp>
      <p:sp>
        <p:nvSpPr>
          <p:cNvPr id="291" name="Google Shape;291;p18"/>
          <p:cNvSpPr/>
          <p:nvPr/>
        </p:nvSpPr>
        <p:spPr>
          <a:xfrm>
            <a:off x="6149527" y="2103387"/>
            <a:ext cx="2667000" cy="762000"/>
          </a:xfrm>
          <a:prstGeom prst="ellipse">
            <a:avLst/>
          </a:prstGeom>
          <a:solidFill>
            <a:srgbClr val="EAA7C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161616"/>
              </a:solidFill>
              <a:latin typeface="Calibri"/>
              <a:ea typeface="Calibri"/>
              <a:cs typeface="Calibri"/>
              <a:sym typeface="Calibri"/>
            </a:endParaRPr>
          </a:p>
        </p:txBody>
      </p:sp>
      <p:sp>
        <p:nvSpPr>
          <p:cNvPr id="292" name="Google Shape;292;p18"/>
          <p:cNvSpPr txBox="1"/>
          <p:nvPr/>
        </p:nvSpPr>
        <p:spPr>
          <a:xfrm>
            <a:off x="6227656" y="2145839"/>
            <a:ext cx="25908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2"/>
                </a:solidFill>
                <a:latin typeface="Arial"/>
                <a:ea typeface="Arial"/>
                <a:cs typeface="Arial"/>
                <a:sym typeface="Arial"/>
              </a:rPr>
              <a:t>Supervised Learning</a:t>
            </a:r>
            <a:endParaRPr sz="1400" b="0" i="0" u="none" strike="noStrike" cap="none">
              <a:solidFill>
                <a:srgbClr val="000000"/>
              </a:solidFill>
              <a:latin typeface="Arial"/>
              <a:ea typeface="Arial"/>
              <a:cs typeface="Arial"/>
              <a:sym typeface="Arial"/>
            </a:endParaRPr>
          </a:p>
        </p:txBody>
      </p:sp>
      <p:sp>
        <p:nvSpPr>
          <p:cNvPr id="293" name="Google Shape;293;p18"/>
          <p:cNvSpPr/>
          <p:nvPr/>
        </p:nvSpPr>
        <p:spPr>
          <a:xfrm>
            <a:off x="1013755" y="2103387"/>
            <a:ext cx="2667000" cy="762000"/>
          </a:xfrm>
          <a:prstGeom prst="ellipse">
            <a:avLst/>
          </a:prstGeom>
          <a:solidFill>
            <a:srgbClr val="EAA7C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161616"/>
              </a:solidFill>
              <a:latin typeface="Calibri"/>
              <a:ea typeface="Calibri"/>
              <a:cs typeface="Calibri"/>
              <a:sym typeface="Calibri"/>
            </a:endParaRPr>
          </a:p>
        </p:txBody>
      </p:sp>
      <p:sp>
        <p:nvSpPr>
          <p:cNvPr id="294" name="Google Shape;294;p18"/>
          <p:cNvSpPr txBox="1"/>
          <p:nvPr/>
        </p:nvSpPr>
        <p:spPr>
          <a:xfrm>
            <a:off x="1056089" y="2162654"/>
            <a:ext cx="25908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2"/>
                </a:solidFill>
                <a:latin typeface="Arial"/>
                <a:ea typeface="Arial"/>
                <a:cs typeface="Arial"/>
                <a:sym typeface="Arial"/>
              </a:rPr>
              <a:t>Unsupervised Learning</a:t>
            </a:r>
            <a:endParaRPr sz="1400" b="0" i="0" u="none" strike="noStrike" cap="none">
              <a:solidFill>
                <a:srgbClr val="000000"/>
              </a:solidFill>
              <a:latin typeface="Arial"/>
              <a:ea typeface="Arial"/>
              <a:cs typeface="Arial"/>
              <a:sym typeface="Arial"/>
            </a:endParaRPr>
          </a:p>
        </p:txBody>
      </p:sp>
      <p:cxnSp>
        <p:nvCxnSpPr>
          <p:cNvPr id="295" name="Google Shape;295;p18"/>
          <p:cNvCxnSpPr/>
          <p:nvPr/>
        </p:nvCxnSpPr>
        <p:spPr>
          <a:xfrm>
            <a:off x="4953000" y="2753630"/>
            <a:ext cx="0" cy="3200400"/>
          </a:xfrm>
          <a:prstGeom prst="straightConnector1">
            <a:avLst/>
          </a:prstGeom>
          <a:solidFill>
            <a:srgbClr val="00B8FF"/>
          </a:solidFill>
          <a:ln w="25400" cap="flat" cmpd="sng">
            <a:solidFill>
              <a:schemeClr val="accent2"/>
            </a:solidFill>
            <a:prstDash val="dash"/>
            <a:round/>
            <a:headEnd type="none" w="sm" len="sm"/>
            <a:tailEnd type="none" w="sm" len="sm"/>
          </a:ln>
        </p:spPr>
      </p:cxnSp>
      <p:grpSp>
        <p:nvGrpSpPr>
          <p:cNvPr id="296" name="Google Shape;296;p18"/>
          <p:cNvGrpSpPr/>
          <p:nvPr/>
        </p:nvGrpSpPr>
        <p:grpSpPr>
          <a:xfrm>
            <a:off x="5304109" y="5660529"/>
            <a:ext cx="2133600" cy="762000"/>
            <a:chOff x="228600" y="4038600"/>
            <a:chExt cx="2133600" cy="762000"/>
          </a:xfrm>
        </p:grpSpPr>
        <p:sp>
          <p:nvSpPr>
            <p:cNvPr id="297" name="Google Shape;297;p18"/>
            <p:cNvSpPr/>
            <p:nvPr/>
          </p:nvSpPr>
          <p:spPr>
            <a:xfrm>
              <a:off x="228600" y="4038600"/>
              <a:ext cx="2133600" cy="762000"/>
            </a:xfrm>
            <a:prstGeom prst="ellipse">
              <a:avLst/>
            </a:prstGeom>
            <a:solidFill>
              <a:srgbClr val="CCFFCC"/>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161616"/>
                </a:solidFill>
                <a:latin typeface="Calibri"/>
                <a:ea typeface="Calibri"/>
                <a:cs typeface="Calibri"/>
                <a:sym typeface="Calibri"/>
              </a:endParaRPr>
            </a:p>
          </p:txBody>
        </p:sp>
        <p:sp>
          <p:nvSpPr>
            <p:cNvPr id="298" name="Google Shape;298;p18"/>
            <p:cNvSpPr txBox="1"/>
            <p:nvPr/>
          </p:nvSpPr>
          <p:spPr>
            <a:xfrm>
              <a:off x="228600" y="4038600"/>
              <a:ext cx="21336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2"/>
                  </a:solidFill>
                  <a:latin typeface="Arial"/>
                  <a:ea typeface="Arial"/>
                  <a:cs typeface="Arial"/>
                  <a:sym typeface="Arial"/>
                </a:rPr>
                <a:t>Classification</a:t>
              </a:r>
              <a:endParaRPr/>
            </a:p>
            <a:p>
              <a:pPr marL="0" marR="0" lvl="0" indent="0" algn="ctr" rtl="0">
                <a:lnSpc>
                  <a:spcPct val="100000"/>
                </a:lnSpc>
                <a:spcBef>
                  <a:spcPts val="0"/>
                </a:spcBef>
                <a:spcAft>
                  <a:spcPts val="0"/>
                </a:spcAft>
                <a:buNone/>
              </a:pPr>
              <a:r>
                <a:rPr lang="en-US" sz="1200" b="0" i="0" u="none" strike="noStrike" cap="none">
                  <a:solidFill>
                    <a:schemeClr val="dk2"/>
                  </a:solidFill>
                  <a:latin typeface="Arial"/>
                  <a:ea typeface="Arial"/>
                  <a:cs typeface="Arial"/>
                  <a:sym typeface="Arial"/>
                </a:rPr>
                <a:t>(resistance group)</a:t>
              </a:r>
              <a:endParaRPr sz="1200" b="0" i="0" u="none" strike="noStrike" cap="none">
                <a:solidFill>
                  <a:srgbClr val="000000"/>
                </a:solidFill>
                <a:latin typeface="Arial"/>
                <a:ea typeface="Arial"/>
                <a:cs typeface="Arial"/>
                <a:sym typeface="Arial"/>
              </a:endParaRPr>
            </a:p>
          </p:txBody>
        </p:sp>
      </p:grpSp>
      <p:grpSp>
        <p:nvGrpSpPr>
          <p:cNvPr id="299" name="Google Shape;299;p18"/>
          <p:cNvGrpSpPr/>
          <p:nvPr/>
        </p:nvGrpSpPr>
        <p:grpSpPr>
          <a:xfrm>
            <a:off x="7513909" y="5660529"/>
            <a:ext cx="2133600" cy="762000"/>
            <a:chOff x="228600" y="4038600"/>
            <a:chExt cx="2133600" cy="762000"/>
          </a:xfrm>
        </p:grpSpPr>
        <p:sp>
          <p:nvSpPr>
            <p:cNvPr id="300" name="Google Shape;300;p18"/>
            <p:cNvSpPr/>
            <p:nvPr/>
          </p:nvSpPr>
          <p:spPr>
            <a:xfrm>
              <a:off x="228600" y="4038600"/>
              <a:ext cx="2133600" cy="762000"/>
            </a:xfrm>
            <a:prstGeom prst="ellipse">
              <a:avLst/>
            </a:prstGeom>
            <a:solidFill>
              <a:srgbClr val="CCFFCC"/>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161616"/>
                </a:solidFill>
                <a:latin typeface="Calibri"/>
                <a:ea typeface="Calibri"/>
                <a:cs typeface="Calibri"/>
                <a:sym typeface="Calibri"/>
              </a:endParaRPr>
            </a:p>
          </p:txBody>
        </p:sp>
        <p:sp>
          <p:nvSpPr>
            <p:cNvPr id="301" name="Google Shape;301;p18"/>
            <p:cNvSpPr txBox="1"/>
            <p:nvPr/>
          </p:nvSpPr>
          <p:spPr>
            <a:xfrm>
              <a:off x="228600" y="4038600"/>
              <a:ext cx="21336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2"/>
                  </a:solidFill>
                  <a:latin typeface="Arial"/>
                  <a:ea typeface="Arial"/>
                  <a:cs typeface="Arial"/>
                  <a:sym typeface="Arial"/>
                </a:rPr>
                <a:t>Regression</a:t>
              </a:r>
              <a:endParaRPr/>
            </a:p>
            <a:p>
              <a:pPr marL="0" marR="0" lvl="0" indent="0" algn="ctr" rtl="0">
                <a:lnSpc>
                  <a:spcPct val="100000"/>
                </a:lnSpc>
                <a:spcBef>
                  <a:spcPts val="0"/>
                </a:spcBef>
                <a:spcAft>
                  <a:spcPts val="0"/>
                </a:spcAft>
                <a:buNone/>
              </a:pPr>
              <a:r>
                <a:rPr lang="en-US" sz="1200" b="0" i="0" u="none" strike="noStrike" cap="none">
                  <a:solidFill>
                    <a:schemeClr val="dk2"/>
                  </a:solidFill>
                  <a:latin typeface="Arial"/>
                  <a:ea typeface="Arial"/>
                  <a:cs typeface="Arial"/>
                  <a:sym typeface="Arial"/>
                </a:rPr>
                <a:t>(survival time)</a:t>
              </a:r>
              <a:endParaRPr sz="1200" b="0" i="0" u="none" strike="noStrike" cap="none">
                <a:solidFill>
                  <a:srgbClr val="000000"/>
                </a:solidFill>
                <a:latin typeface="Arial"/>
                <a:ea typeface="Arial"/>
                <a:cs typeface="Arial"/>
                <a:sym typeface="Arial"/>
              </a:endParaRPr>
            </a:p>
          </p:txBody>
        </p:sp>
      </p:grpSp>
      <p:grpSp>
        <p:nvGrpSpPr>
          <p:cNvPr id="302" name="Google Shape;302;p18"/>
          <p:cNvGrpSpPr/>
          <p:nvPr/>
        </p:nvGrpSpPr>
        <p:grpSpPr>
          <a:xfrm>
            <a:off x="5227909" y="6574929"/>
            <a:ext cx="4495800" cy="762000"/>
            <a:chOff x="609600" y="4953000"/>
            <a:chExt cx="4495800" cy="762000"/>
          </a:xfrm>
        </p:grpSpPr>
        <p:sp>
          <p:nvSpPr>
            <p:cNvPr id="303" name="Google Shape;303;p18"/>
            <p:cNvSpPr/>
            <p:nvPr/>
          </p:nvSpPr>
          <p:spPr>
            <a:xfrm>
              <a:off x="685800" y="4953000"/>
              <a:ext cx="4343400" cy="762000"/>
            </a:xfrm>
            <a:prstGeom prst="ellipse">
              <a:avLst/>
            </a:prstGeom>
            <a:solidFill>
              <a:srgbClr val="CCFFCC"/>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161616"/>
                </a:solidFill>
                <a:latin typeface="Calibri"/>
                <a:ea typeface="Calibri"/>
                <a:cs typeface="Calibri"/>
                <a:sym typeface="Calibri"/>
              </a:endParaRPr>
            </a:p>
          </p:txBody>
        </p:sp>
        <p:sp>
          <p:nvSpPr>
            <p:cNvPr id="304" name="Google Shape;304;p18"/>
            <p:cNvSpPr txBox="1"/>
            <p:nvPr/>
          </p:nvSpPr>
          <p:spPr>
            <a:xfrm>
              <a:off x="609600" y="4953000"/>
              <a:ext cx="44958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2"/>
                  </a:solidFill>
                  <a:latin typeface="Arial"/>
                  <a:ea typeface="Arial"/>
                  <a:cs typeface="Arial"/>
                  <a:sym typeface="Arial"/>
                </a:rPr>
                <a:t>Supervised Feature Selection</a:t>
              </a:r>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Arial"/>
                  <a:ea typeface="Arial"/>
                  <a:cs typeface="Arial"/>
                  <a:sym typeface="Arial"/>
                </a:rPr>
                <a:t>(biomarkers)</a:t>
              </a:r>
              <a:endParaRPr sz="900" b="0" i="0" u="none" strike="noStrike" cap="none">
                <a:solidFill>
                  <a:srgbClr val="000000"/>
                </a:solidFill>
                <a:latin typeface="Arial"/>
                <a:ea typeface="Arial"/>
                <a:cs typeface="Arial"/>
                <a:sym typeface="Arial"/>
              </a:endParaRPr>
            </a:p>
          </p:txBody>
        </p:sp>
      </p:grpSp>
      <p:grpSp>
        <p:nvGrpSpPr>
          <p:cNvPr id="305" name="Google Shape;305;p18"/>
          <p:cNvGrpSpPr/>
          <p:nvPr/>
        </p:nvGrpSpPr>
        <p:grpSpPr>
          <a:xfrm>
            <a:off x="1318555" y="5660529"/>
            <a:ext cx="2133600" cy="762000"/>
            <a:chOff x="228600" y="4038600"/>
            <a:chExt cx="2133600" cy="762000"/>
          </a:xfrm>
        </p:grpSpPr>
        <p:sp>
          <p:nvSpPr>
            <p:cNvPr id="306" name="Google Shape;306;p18"/>
            <p:cNvSpPr/>
            <p:nvPr/>
          </p:nvSpPr>
          <p:spPr>
            <a:xfrm>
              <a:off x="228600" y="4038600"/>
              <a:ext cx="2133600" cy="762000"/>
            </a:xfrm>
            <a:prstGeom prst="ellipse">
              <a:avLst/>
            </a:prstGeom>
            <a:solidFill>
              <a:srgbClr val="CCFFCC"/>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161616"/>
                </a:solidFill>
                <a:latin typeface="Calibri"/>
                <a:ea typeface="Calibri"/>
                <a:cs typeface="Calibri"/>
                <a:sym typeface="Calibri"/>
              </a:endParaRPr>
            </a:p>
          </p:txBody>
        </p:sp>
        <p:sp>
          <p:nvSpPr>
            <p:cNvPr id="307" name="Google Shape;307;p18"/>
            <p:cNvSpPr txBox="1"/>
            <p:nvPr/>
          </p:nvSpPr>
          <p:spPr>
            <a:xfrm>
              <a:off x="228600" y="4038600"/>
              <a:ext cx="21336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2"/>
                  </a:solidFill>
                  <a:latin typeface="Arial"/>
                  <a:ea typeface="Arial"/>
                  <a:cs typeface="Arial"/>
                  <a:sym typeface="Arial"/>
                </a:rPr>
                <a:t>Clustering</a:t>
              </a:r>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Arial"/>
                  <a:ea typeface="Arial"/>
                  <a:cs typeface="Arial"/>
                  <a:sym typeface="Arial"/>
                </a:rPr>
                <a:t>(subtyping)</a:t>
              </a:r>
              <a:endParaRPr sz="1200" b="0" i="0" u="none" strike="noStrike" cap="none">
                <a:solidFill>
                  <a:srgbClr val="000000"/>
                </a:solidFill>
                <a:latin typeface="Arial"/>
                <a:ea typeface="Arial"/>
                <a:cs typeface="Arial"/>
                <a:sym typeface="Arial"/>
              </a:endParaRPr>
            </a:p>
          </p:txBody>
        </p:sp>
      </p:grpSp>
      <p:grpSp>
        <p:nvGrpSpPr>
          <p:cNvPr id="308" name="Google Shape;308;p18"/>
          <p:cNvGrpSpPr/>
          <p:nvPr/>
        </p:nvGrpSpPr>
        <p:grpSpPr>
          <a:xfrm>
            <a:off x="632755" y="6574929"/>
            <a:ext cx="3733800" cy="762000"/>
            <a:chOff x="228600" y="4038600"/>
            <a:chExt cx="2133600" cy="762000"/>
          </a:xfrm>
        </p:grpSpPr>
        <p:sp>
          <p:nvSpPr>
            <p:cNvPr id="309" name="Google Shape;309;p18"/>
            <p:cNvSpPr/>
            <p:nvPr/>
          </p:nvSpPr>
          <p:spPr>
            <a:xfrm>
              <a:off x="228600" y="4038600"/>
              <a:ext cx="2133600" cy="762000"/>
            </a:xfrm>
            <a:prstGeom prst="ellipse">
              <a:avLst/>
            </a:prstGeom>
            <a:solidFill>
              <a:srgbClr val="CCFFCC"/>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161616"/>
                </a:solidFill>
                <a:latin typeface="Calibri"/>
                <a:ea typeface="Calibri"/>
                <a:cs typeface="Calibri"/>
                <a:sym typeface="Calibri"/>
              </a:endParaRPr>
            </a:p>
          </p:txBody>
        </p:sp>
        <p:sp>
          <p:nvSpPr>
            <p:cNvPr id="310" name="Google Shape;310;p18"/>
            <p:cNvSpPr txBox="1"/>
            <p:nvPr/>
          </p:nvSpPr>
          <p:spPr>
            <a:xfrm>
              <a:off x="228600" y="4038600"/>
              <a:ext cx="21336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2"/>
                  </a:solidFill>
                  <a:latin typeface="Arial"/>
                  <a:ea typeface="Arial"/>
                  <a:cs typeface="Arial"/>
                  <a:sym typeface="Arial"/>
                </a:rPr>
                <a:t>Dimensionality Reduction</a:t>
              </a:r>
              <a:endParaRPr/>
            </a:p>
            <a:p>
              <a:pPr marL="0" marR="0" lvl="0" indent="0" algn="ctr" rtl="0">
                <a:lnSpc>
                  <a:spcPct val="100000"/>
                </a:lnSpc>
                <a:spcBef>
                  <a:spcPts val="0"/>
                </a:spcBef>
                <a:spcAft>
                  <a:spcPts val="0"/>
                </a:spcAft>
                <a:buNone/>
              </a:pPr>
              <a:r>
                <a:rPr lang="en-US" sz="1200" b="0" i="0" u="none" strike="noStrike" cap="none">
                  <a:solidFill>
                    <a:schemeClr val="dk2"/>
                  </a:solidFill>
                  <a:latin typeface="Arial"/>
                  <a:ea typeface="Arial"/>
                  <a:cs typeface="Arial"/>
                  <a:sym typeface="Arial"/>
                </a:rPr>
                <a:t>(data visualization)</a:t>
              </a:r>
              <a:endParaRPr sz="1200" b="0" i="0" u="none" strike="noStrike" cap="none">
                <a:solidFill>
                  <a:srgbClr val="000000"/>
                </a:solidFill>
                <a:latin typeface="Arial"/>
                <a:ea typeface="Arial"/>
                <a:cs typeface="Arial"/>
                <a:sym typeface="Arial"/>
              </a:endParaRPr>
            </a:p>
          </p:txBody>
        </p:sp>
      </p:grpSp>
      <p:sp>
        <p:nvSpPr>
          <p:cNvPr id="311" name="Google Shape;311;p18"/>
          <p:cNvSpPr txBox="1"/>
          <p:nvPr/>
        </p:nvSpPr>
        <p:spPr>
          <a:xfrm>
            <a:off x="250784" y="1225313"/>
            <a:ext cx="9556831" cy="630995"/>
          </a:xfrm>
          <a:prstGeom prst="rect">
            <a:avLst/>
          </a:prstGeom>
          <a:noFill/>
          <a:ln>
            <a:noFill/>
          </a:ln>
        </p:spPr>
        <p:txBody>
          <a:bodyPr spcFirstLastPara="1" wrap="square" lIns="89325" tIns="44650" rIns="89325" bIns="44650" anchor="t" anchorCtr="0">
            <a:noAutofit/>
          </a:bodyPr>
          <a:lstStyle/>
          <a:p>
            <a:pPr marL="0" marR="0" lvl="0" indent="0" algn="l" rtl="0">
              <a:lnSpc>
                <a:spcPct val="100000"/>
              </a:lnSpc>
              <a:spcBef>
                <a:spcPts val="0"/>
              </a:spcBef>
              <a:spcAft>
                <a:spcPts val="0"/>
              </a:spcAft>
              <a:buClr>
                <a:srgbClr val="6E6E6E"/>
              </a:buClr>
              <a:buSzPts val="2200"/>
              <a:buFont typeface="Arial"/>
              <a:buNone/>
            </a:pPr>
            <a:r>
              <a:rPr lang="en-US" sz="2200" b="0" i="0" u="none" strike="noStrike" cap="none">
                <a:solidFill>
                  <a:srgbClr val="161616"/>
                </a:solidFill>
                <a:latin typeface="Arial"/>
                <a:ea typeface="Arial"/>
                <a:cs typeface="Arial"/>
                <a:sym typeface="Arial"/>
              </a:rPr>
              <a:t>Applied to heterogeneous ‘omics and phenotype data and prior knowledge  </a:t>
            </a:r>
            <a:endParaRPr sz="2200" b="0" i="0" u="none" strike="noStrike" cap="none">
              <a:solidFill>
                <a:srgbClr val="161616"/>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38"/>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Autofit/>
          </a:bodyPr>
          <a:lstStyle/>
          <a:p>
            <a:pPr marL="0" lvl="0" indent="0" algn="l" rtl="0">
              <a:lnSpc>
                <a:spcPct val="100000"/>
              </a:lnSpc>
              <a:spcBef>
                <a:spcPts val="0"/>
              </a:spcBef>
              <a:spcAft>
                <a:spcPts val="0"/>
              </a:spcAft>
              <a:buSzPts val="1400"/>
              <a:buNone/>
            </a:pPr>
            <a:r>
              <a:rPr lang="en-US"/>
              <a:t>ProGENI Method</a:t>
            </a:r>
            <a:endParaRPr sz="3200"/>
          </a:p>
        </p:txBody>
      </p:sp>
      <p:sp>
        <p:nvSpPr>
          <p:cNvPr id="813" name="Google Shape;813;p38"/>
          <p:cNvSpPr txBox="1">
            <a:spLocks noGrp="1"/>
          </p:cNvSpPr>
          <p:nvPr>
            <p:ph type="body" idx="1"/>
          </p:nvPr>
        </p:nvSpPr>
        <p:spPr>
          <a:xfrm>
            <a:off x="533400" y="1295401"/>
            <a:ext cx="9525000" cy="3352799"/>
          </a:xfrm>
          <a:prstGeom prst="rect">
            <a:avLst/>
          </a:prstGeom>
          <a:noFill/>
          <a:ln>
            <a:noFill/>
          </a:ln>
        </p:spPr>
        <p:txBody>
          <a:bodyPr spcFirstLastPara="1" wrap="square" lIns="89325" tIns="44650" rIns="89325" bIns="44650" anchor="t" anchorCtr="0">
            <a:noAutofit/>
          </a:bodyPr>
          <a:lstStyle/>
          <a:p>
            <a:pPr marL="0" lvl="0" indent="0" algn="l" rtl="0">
              <a:lnSpc>
                <a:spcPct val="100000"/>
              </a:lnSpc>
              <a:spcBef>
                <a:spcPts val="0"/>
              </a:spcBef>
              <a:spcAft>
                <a:spcPts val="0"/>
              </a:spcAft>
              <a:buSzPts val="2200"/>
              <a:buFont typeface="Arial"/>
              <a:buNone/>
            </a:pPr>
            <a:r>
              <a:rPr lang="en-US" sz="2200">
                <a:solidFill>
                  <a:srgbClr val="FF0000"/>
                </a:solidFill>
              </a:rPr>
              <a:t>Step 1: </a:t>
            </a:r>
            <a:r>
              <a:rPr lang="en-US" sz="2200">
                <a:solidFill>
                  <a:srgbClr val="161616"/>
                </a:solidFill>
              </a:rPr>
              <a:t>Generate new features representing expression of each gene and the activity level of their neighbors weighted proportional to their relevance</a:t>
            </a:r>
            <a:endParaRPr sz="2200">
              <a:solidFill>
                <a:srgbClr val="161616"/>
              </a:solidFill>
            </a:endParaRPr>
          </a:p>
          <a:p>
            <a:pPr marL="0" lvl="0" indent="0" algn="l" rtl="0">
              <a:lnSpc>
                <a:spcPct val="100000"/>
              </a:lnSpc>
              <a:spcBef>
                <a:spcPts val="1640"/>
              </a:spcBef>
              <a:spcAft>
                <a:spcPts val="0"/>
              </a:spcAft>
              <a:buSzPts val="2200"/>
              <a:buFont typeface="Arial"/>
              <a:buNone/>
            </a:pPr>
            <a:r>
              <a:rPr lang="en-US" sz="2200">
                <a:solidFill>
                  <a:srgbClr val="FF0000"/>
                </a:solidFill>
              </a:rPr>
              <a:t>Step 2: </a:t>
            </a:r>
            <a:r>
              <a:rPr lang="en-US" sz="2200">
                <a:solidFill>
                  <a:srgbClr val="161616"/>
                </a:solidFill>
              </a:rPr>
              <a:t>Find genes most correlated with drug response (RCG set)</a:t>
            </a:r>
            <a:endParaRPr sz="2200">
              <a:solidFill>
                <a:srgbClr val="161616"/>
              </a:solidFill>
            </a:endParaRPr>
          </a:p>
          <a:p>
            <a:pPr marL="0" lvl="0" indent="0" algn="l" rtl="0">
              <a:lnSpc>
                <a:spcPct val="90000"/>
              </a:lnSpc>
              <a:spcBef>
                <a:spcPts val="1640"/>
              </a:spcBef>
              <a:spcAft>
                <a:spcPts val="0"/>
              </a:spcAft>
              <a:buSzPts val="2200"/>
              <a:buFont typeface="Arial"/>
              <a:buNone/>
            </a:pPr>
            <a:endParaRPr sz="2200">
              <a:solidFill>
                <a:srgbClr val="FF0000"/>
              </a:solidFill>
            </a:endParaRPr>
          </a:p>
        </p:txBody>
      </p:sp>
      <p:sp>
        <p:nvSpPr>
          <p:cNvPr id="814" name="Google Shape;814;p38"/>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40</a:t>
            </a:fld>
            <a:endParaRPr/>
          </a:p>
        </p:txBody>
      </p:sp>
      <p:pic>
        <p:nvPicPr>
          <p:cNvPr id="815" name="Google Shape;815;p38" descr="Pipeline_ProGENI_a.pdf"/>
          <p:cNvPicPr preferRelativeResize="0"/>
          <p:nvPr/>
        </p:nvPicPr>
        <p:blipFill rotWithShape="1">
          <a:blip r:embed="rId3">
            <a:alphaModFix/>
          </a:blip>
          <a:srcRect/>
          <a:stretch/>
        </p:blipFill>
        <p:spPr>
          <a:xfrm>
            <a:off x="609600" y="4223093"/>
            <a:ext cx="9144000" cy="3396907"/>
          </a:xfrm>
          <a:prstGeom prst="rect">
            <a:avLst/>
          </a:prstGeom>
          <a:noFill/>
          <a:ln>
            <a:noFill/>
          </a:ln>
        </p:spPr>
      </p:pic>
      <p:sp>
        <p:nvSpPr>
          <p:cNvPr id="816" name="Google Shape;816;p38"/>
          <p:cNvSpPr/>
          <p:nvPr/>
        </p:nvSpPr>
        <p:spPr>
          <a:xfrm>
            <a:off x="381000" y="4114800"/>
            <a:ext cx="914400" cy="5621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Times New Roman"/>
              <a:ea typeface="Times New Roman"/>
              <a:cs typeface="Times New Roman"/>
              <a:sym typeface="Times New Roman"/>
            </a:endParaRPr>
          </a:p>
        </p:txBody>
      </p:sp>
      <p:sp>
        <p:nvSpPr>
          <p:cNvPr id="817" name="Google Shape;817;p38"/>
          <p:cNvSpPr/>
          <p:nvPr/>
        </p:nvSpPr>
        <p:spPr>
          <a:xfrm>
            <a:off x="6400801" y="3276600"/>
            <a:ext cx="3644432" cy="41435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Times New Roman"/>
              <a:ea typeface="Times New Roman"/>
              <a:cs typeface="Times New Roman"/>
              <a:sym typeface="Times New Roman"/>
            </a:endParaRPr>
          </a:p>
        </p:txBody>
      </p:sp>
      <p:sp>
        <p:nvSpPr>
          <p:cNvPr id="818" name="Google Shape;818;p38"/>
          <p:cNvSpPr/>
          <p:nvPr/>
        </p:nvSpPr>
        <p:spPr>
          <a:xfrm>
            <a:off x="5334000" y="4800600"/>
            <a:ext cx="1295400" cy="1600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Times New Roman"/>
              <a:ea typeface="Times New Roman"/>
              <a:cs typeface="Times New Roman"/>
              <a:sym typeface="Times New Roman"/>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39"/>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Autofit/>
          </a:bodyPr>
          <a:lstStyle/>
          <a:p>
            <a:pPr marL="0" lvl="0" indent="0" algn="l" rtl="0">
              <a:lnSpc>
                <a:spcPct val="100000"/>
              </a:lnSpc>
              <a:spcBef>
                <a:spcPts val="0"/>
              </a:spcBef>
              <a:spcAft>
                <a:spcPts val="0"/>
              </a:spcAft>
              <a:buSzPts val="1400"/>
              <a:buNone/>
            </a:pPr>
            <a:r>
              <a:rPr lang="en-US"/>
              <a:t>ProGENI Method</a:t>
            </a:r>
            <a:endParaRPr sz="3200"/>
          </a:p>
        </p:txBody>
      </p:sp>
      <p:sp>
        <p:nvSpPr>
          <p:cNvPr id="824" name="Google Shape;824;p39"/>
          <p:cNvSpPr txBox="1">
            <a:spLocks noGrp="1"/>
          </p:cNvSpPr>
          <p:nvPr>
            <p:ph type="body" idx="1"/>
          </p:nvPr>
        </p:nvSpPr>
        <p:spPr>
          <a:xfrm>
            <a:off x="533400" y="1295401"/>
            <a:ext cx="9525000" cy="3352799"/>
          </a:xfrm>
          <a:prstGeom prst="rect">
            <a:avLst/>
          </a:prstGeom>
          <a:noFill/>
          <a:ln>
            <a:noFill/>
          </a:ln>
        </p:spPr>
        <p:txBody>
          <a:bodyPr spcFirstLastPara="1" wrap="square" lIns="89325" tIns="44650" rIns="89325" bIns="44650" anchor="t" anchorCtr="0">
            <a:noAutofit/>
          </a:bodyPr>
          <a:lstStyle/>
          <a:p>
            <a:pPr marL="0" lvl="0" indent="0" algn="l" rtl="0">
              <a:lnSpc>
                <a:spcPct val="100000"/>
              </a:lnSpc>
              <a:spcBef>
                <a:spcPts val="0"/>
              </a:spcBef>
              <a:spcAft>
                <a:spcPts val="0"/>
              </a:spcAft>
              <a:buSzPts val="2200"/>
              <a:buFont typeface="Arial"/>
              <a:buNone/>
            </a:pPr>
            <a:r>
              <a:rPr lang="en-US" sz="2200">
                <a:solidFill>
                  <a:srgbClr val="FF0000"/>
                </a:solidFill>
              </a:rPr>
              <a:t>Step 1: </a:t>
            </a:r>
            <a:r>
              <a:rPr lang="en-US" sz="2200">
                <a:solidFill>
                  <a:srgbClr val="161616"/>
                </a:solidFill>
              </a:rPr>
              <a:t>Generate new features representing expression of each gene and the activity level of their neighbors weighted proportional to their relevance</a:t>
            </a:r>
            <a:endParaRPr sz="2200">
              <a:solidFill>
                <a:srgbClr val="161616"/>
              </a:solidFill>
            </a:endParaRPr>
          </a:p>
          <a:p>
            <a:pPr marL="0" lvl="0" indent="0" algn="l" rtl="0">
              <a:lnSpc>
                <a:spcPct val="100000"/>
              </a:lnSpc>
              <a:spcBef>
                <a:spcPts val="1640"/>
              </a:spcBef>
              <a:spcAft>
                <a:spcPts val="0"/>
              </a:spcAft>
              <a:buSzPts val="2200"/>
              <a:buFont typeface="Arial"/>
              <a:buNone/>
            </a:pPr>
            <a:r>
              <a:rPr lang="en-US" sz="2200">
                <a:solidFill>
                  <a:srgbClr val="FF0000"/>
                </a:solidFill>
              </a:rPr>
              <a:t>Step 2: </a:t>
            </a:r>
            <a:r>
              <a:rPr lang="en-US" sz="2200">
                <a:solidFill>
                  <a:srgbClr val="161616"/>
                </a:solidFill>
              </a:rPr>
              <a:t>Find genes most correlated with drug response (RCG set)</a:t>
            </a:r>
            <a:endParaRPr sz="2200">
              <a:solidFill>
                <a:srgbClr val="161616"/>
              </a:solidFill>
            </a:endParaRPr>
          </a:p>
          <a:p>
            <a:pPr marL="0" lvl="0" indent="0" algn="l" rtl="0">
              <a:lnSpc>
                <a:spcPct val="100000"/>
              </a:lnSpc>
              <a:spcBef>
                <a:spcPts val="1640"/>
              </a:spcBef>
              <a:spcAft>
                <a:spcPts val="0"/>
              </a:spcAft>
              <a:buSzPts val="2200"/>
              <a:buFont typeface="Arial"/>
              <a:buNone/>
            </a:pPr>
            <a:r>
              <a:rPr lang="en-US" sz="2200">
                <a:solidFill>
                  <a:srgbClr val="FF0000"/>
                </a:solidFill>
              </a:rPr>
              <a:t>Step 3: </a:t>
            </a:r>
            <a:r>
              <a:rPr lang="en-US" sz="2200">
                <a:solidFill>
                  <a:srgbClr val="161616"/>
                </a:solidFill>
              </a:rPr>
              <a:t>Score genes based on their relevance to the RCG set</a:t>
            </a:r>
            <a:endParaRPr sz="2200">
              <a:solidFill>
                <a:srgbClr val="FF0000"/>
              </a:solidFill>
            </a:endParaRPr>
          </a:p>
          <a:p>
            <a:pPr marL="0" lvl="0" indent="0" algn="l" rtl="0">
              <a:lnSpc>
                <a:spcPct val="90000"/>
              </a:lnSpc>
              <a:spcBef>
                <a:spcPts val="1640"/>
              </a:spcBef>
              <a:spcAft>
                <a:spcPts val="0"/>
              </a:spcAft>
              <a:buSzPts val="2200"/>
              <a:buFont typeface="Arial"/>
              <a:buNone/>
            </a:pPr>
            <a:endParaRPr sz="2200">
              <a:solidFill>
                <a:srgbClr val="FF0000"/>
              </a:solidFill>
            </a:endParaRPr>
          </a:p>
        </p:txBody>
      </p:sp>
      <p:sp>
        <p:nvSpPr>
          <p:cNvPr id="825" name="Google Shape;825;p39"/>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41</a:t>
            </a:fld>
            <a:endParaRPr/>
          </a:p>
        </p:txBody>
      </p:sp>
      <p:pic>
        <p:nvPicPr>
          <p:cNvPr id="826" name="Google Shape;826;p39" descr="Pipeline_ProGENI_a.pdf"/>
          <p:cNvPicPr preferRelativeResize="0"/>
          <p:nvPr/>
        </p:nvPicPr>
        <p:blipFill rotWithShape="1">
          <a:blip r:embed="rId3">
            <a:alphaModFix/>
          </a:blip>
          <a:srcRect/>
          <a:stretch/>
        </p:blipFill>
        <p:spPr>
          <a:xfrm>
            <a:off x="609600" y="4223093"/>
            <a:ext cx="9144000" cy="3396907"/>
          </a:xfrm>
          <a:prstGeom prst="rect">
            <a:avLst/>
          </a:prstGeom>
          <a:noFill/>
          <a:ln>
            <a:noFill/>
          </a:ln>
        </p:spPr>
      </p:pic>
      <p:sp>
        <p:nvSpPr>
          <p:cNvPr id="827" name="Google Shape;827;p39"/>
          <p:cNvSpPr/>
          <p:nvPr/>
        </p:nvSpPr>
        <p:spPr>
          <a:xfrm>
            <a:off x="381000" y="4114800"/>
            <a:ext cx="914400" cy="5621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Times New Roman"/>
              <a:ea typeface="Times New Roman"/>
              <a:cs typeface="Times New Roman"/>
              <a:sym typeface="Times New Roman"/>
            </a:endParaRPr>
          </a:p>
        </p:txBody>
      </p:sp>
      <p:sp>
        <p:nvSpPr>
          <p:cNvPr id="828" name="Google Shape;828;p39"/>
          <p:cNvSpPr/>
          <p:nvPr/>
        </p:nvSpPr>
        <p:spPr>
          <a:xfrm>
            <a:off x="8229600" y="4343400"/>
            <a:ext cx="1524000" cy="2971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Times New Roman"/>
              <a:ea typeface="Times New Roman"/>
              <a:cs typeface="Times New Roman"/>
              <a:sym typeface="Times New Roman"/>
            </a:endParaRPr>
          </a:p>
        </p:txBody>
      </p:sp>
      <p:sp>
        <p:nvSpPr>
          <p:cNvPr id="829" name="Google Shape;829;p39"/>
          <p:cNvSpPr/>
          <p:nvPr/>
        </p:nvSpPr>
        <p:spPr>
          <a:xfrm>
            <a:off x="7391400" y="4876800"/>
            <a:ext cx="990600" cy="13241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Times New Roman"/>
              <a:ea typeface="Times New Roman"/>
              <a:cs typeface="Times New Roman"/>
              <a:sym typeface="Times New Roman"/>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40"/>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Autofit/>
          </a:bodyPr>
          <a:lstStyle/>
          <a:p>
            <a:pPr marL="0" lvl="0" indent="0" algn="l" rtl="0">
              <a:lnSpc>
                <a:spcPct val="100000"/>
              </a:lnSpc>
              <a:spcBef>
                <a:spcPts val="0"/>
              </a:spcBef>
              <a:spcAft>
                <a:spcPts val="0"/>
              </a:spcAft>
              <a:buSzPts val="1400"/>
              <a:buNone/>
            </a:pPr>
            <a:r>
              <a:rPr lang="en-US"/>
              <a:t>ProGENI Method</a:t>
            </a:r>
            <a:endParaRPr sz="3200"/>
          </a:p>
        </p:txBody>
      </p:sp>
      <p:sp>
        <p:nvSpPr>
          <p:cNvPr id="835" name="Google Shape;835;p40"/>
          <p:cNvSpPr txBox="1">
            <a:spLocks noGrp="1"/>
          </p:cNvSpPr>
          <p:nvPr>
            <p:ph type="body" idx="1"/>
          </p:nvPr>
        </p:nvSpPr>
        <p:spPr>
          <a:xfrm>
            <a:off x="533400" y="1295401"/>
            <a:ext cx="9525000" cy="3352799"/>
          </a:xfrm>
          <a:prstGeom prst="rect">
            <a:avLst/>
          </a:prstGeom>
          <a:noFill/>
          <a:ln>
            <a:noFill/>
          </a:ln>
        </p:spPr>
        <p:txBody>
          <a:bodyPr spcFirstLastPara="1" wrap="square" lIns="89325" tIns="44650" rIns="89325" bIns="44650" anchor="t" anchorCtr="0">
            <a:noAutofit/>
          </a:bodyPr>
          <a:lstStyle/>
          <a:p>
            <a:pPr marL="0" lvl="0" indent="0" algn="l" rtl="0">
              <a:lnSpc>
                <a:spcPct val="100000"/>
              </a:lnSpc>
              <a:spcBef>
                <a:spcPts val="0"/>
              </a:spcBef>
              <a:spcAft>
                <a:spcPts val="0"/>
              </a:spcAft>
              <a:buSzPts val="2200"/>
              <a:buFont typeface="Arial"/>
              <a:buNone/>
            </a:pPr>
            <a:r>
              <a:rPr lang="en-US" sz="2200">
                <a:solidFill>
                  <a:srgbClr val="FF0000"/>
                </a:solidFill>
              </a:rPr>
              <a:t>Step 1: </a:t>
            </a:r>
            <a:r>
              <a:rPr lang="en-US" sz="2200">
                <a:solidFill>
                  <a:srgbClr val="161616"/>
                </a:solidFill>
              </a:rPr>
              <a:t>Generate new features representing expression of each gene and the activity level of their neighbors weighted proportional to their relevance</a:t>
            </a:r>
            <a:endParaRPr sz="2200">
              <a:solidFill>
                <a:srgbClr val="161616"/>
              </a:solidFill>
            </a:endParaRPr>
          </a:p>
          <a:p>
            <a:pPr marL="0" lvl="0" indent="0" algn="l" rtl="0">
              <a:lnSpc>
                <a:spcPct val="100000"/>
              </a:lnSpc>
              <a:spcBef>
                <a:spcPts val="1640"/>
              </a:spcBef>
              <a:spcAft>
                <a:spcPts val="0"/>
              </a:spcAft>
              <a:buSzPts val="2200"/>
              <a:buFont typeface="Arial"/>
              <a:buNone/>
            </a:pPr>
            <a:r>
              <a:rPr lang="en-US" sz="2200">
                <a:solidFill>
                  <a:srgbClr val="FF0000"/>
                </a:solidFill>
              </a:rPr>
              <a:t>Step 2: </a:t>
            </a:r>
            <a:r>
              <a:rPr lang="en-US" sz="2200">
                <a:solidFill>
                  <a:srgbClr val="161616"/>
                </a:solidFill>
              </a:rPr>
              <a:t>Find genes most correlated with drug response (RCG set)</a:t>
            </a:r>
            <a:endParaRPr sz="2200">
              <a:solidFill>
                <a:srgbClr val="161616"/>
              </a:solidFill>
            </a:endParaRPr>
          </a:p>
          <a:p>
            <a:pPr marL="0" lvl="0" indent="0" algn="l" rtl="0">
              <a:lnSpc>
                <a:spcPct val="100000"/>
              </a:lnSpc>
              <a:spcBef>
                <a:spcPts val="1640"/>
              </a:spcBef>
              <a:spcAft>
                <a:spcPts val="0"/>
              </a:spcAft>
              <a:buSzPts val="2200"/>
              <a:buFont typeface="Arial"/>
              <a:buNone/>
            </a:pPr>
            <a:r>
              <a:rPr lang="en-US" sz="2200">
                <a:solidFill>
                  <a:srgbClr val="FF0000"/>
                </a:solidFill>
              </a:rPr>
              <a:t>Step 3: </a:t>
            </a:r>
            <a:r>
              <a:rPr lang="en-US" sz="2200">
                <a:solidFill>
                  <a:srgbClr val="161616"/>
                </a:solidFill>
              </a:rPr>
              <a:t>Score genes based on their relevance to the RCG set</a:t>
            </a:r>
            <a:endParaRPr sz="2200">
              <a:solidFill>
                <a:srgbClr val="FF0000"/>
              </a:solidFill>
            </a:endParaRPr>
          </a:p>
          <a:p>
            <a:pPr marL="0" lvl="0" indent="0" algn="l" rtl="0">
              <a:lnSpc>
                <a:spcPct val="100000"/>
              </a:lnSpc>
              <a:spcBef>
                <a:spcPts val="1640"/>
              </a:spcBef>
              <a:spcAft>
                <a:spcPts val="0"/>
              </a:spcAft>
              <a:buSzPts val="2200"/>
              <a:buFont typeface="Arial"/>
              <a:buNone/>
            </a:pPr>
            <a:r>
              <a:rPr lang="en-US" sz="2200">
                <a:solidFill>
                  <a:srgbClr val="FF0000"/>
                </a:solidFill>
              </a:rPr>
              <a:t>Step 4: </a:t>
            </a:r>
            <a:r>
              <a:rPr lang="en-US" sz="2200">
                <a:solidFill>
                  <a:srgbClr val="161616"/>
                </a:solidFill>
              </a:rPr>
              <a:t>Remove network bias by normalizing scores w.r.t. scores corresponding to global network topology</a:t>
            </a:r>
            <a:endParaRPr/>
          </a:p>
          <a:p>
            <a:pPr marL="0" lvl="0" indent="0" algn="l" rtl="0">
              <a:lnSpc>
                <a:spcPct val="90000"/>
              </a:lnSpc>
              <a:spcBef>
                <a:spcPts val="1640"/>
              </a:spcBef>
              <a:spcAft>
                <a:spcPts val="0"/>
              </a:spcAft>
              <a:buSzPts val="2200"/>
              <a:buFont typeface="Arial"/>
              <a:buNone/>
            </a:pPr>
            <a:endParaRPr sz="2200">
              <a:solidFill>
                <a:srgbClr val="FF0000"/>
              </a:solidFill>
            </a:endParaRPr>
          </a:p>
        </p:txBody>
      </p:sp>
      <p:sp>
        <p:nvSpPr>
          <p:cNvPr id="836" name="Google Shape;836;p40"/>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42</a:t>
            </a:fld>
            <a:endParaRPr/>
          </a:p>
        </p:txBody>
      </p:sp>
      <p:pic>
        <p:nvPicPr>
          <p:cNvPr id="837" name="Google Shape;837;p40" descr="Pipeline_ProGENI_a.pdf"/>
          <p:cNvPicPr preferRelativeResize="0"/>
          <p:nvPr/>
        </p:nvPicPr>
        <p:blipFill rotWithShape="1">
          <a:blip r:embed="rId3">
            <a:alphaModFix/>
          </a:blip>
          <a:srcRect/>
          <a:stretch/>
        </p:blipFill>
        <p:spPr>
          <a:xfrm>
            <a:off x="609600" y="4223093"/>
            <a:ext cx="9144000" cy="3396907"/>
          </a:xfrm>
          <a:prstGeom prst="rect">
            <a:avLst/>
          </a:prstGeom>
          <a:noFill/>
          <a:ln>
            <a:noFill/>
          </a:ln>
        </p:spPr>
      </p:pic>
      <p:sp>
        <p:nvSpPr>
          <p:cNvPr id="838" name="Google Shape;838;p40"/>
          <p:cNvSpPr/>
          <p:nvPr/>
        </p:nvSpPr>
        <p:spPr>
          <a:xfrm>
            <a:off x="381000" y="4114800"/>
            <a:ext cx="914400" cy="5621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Times New Roman"/>
              <a:ea typeface="Times New Roman"/>
              <a:cs typeface="Times New Roman"/>
              <a:sym typeface="Times New Roman"/>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41"/>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Autofit/>
          </a:bodyPr>
          <a:lstStyle/>
          <a:p>
            <a:pPr marL="0" lvl="0" indent="0" algn="l" rtl="0">
              <a:lnSpc>
                <a:spcPct val="100000"/>
              </a:lnSpc>
              <a:spcBef>
                <a:spcPts val="0"/>
              </a:spcBef>
              <a:spcAft>
                <a:spcPts val="0"/>
              </a:spcAft>
              <a:buSzPts val="1400"/>
              <a:buNone/>
            </a:pPr>
            <a:r>
              <a:rPr lang="en-US" sz="3200"/>
              <a:t>ProGENI Analysis Datasets</a:t>
            </a:r>
            <a:endParaRPr/>
          </a:p>
        </p:txBody>
      </p:sp>
      <p:sp>
        <p:nvSpPr>
          <p:cNvPr id="844" name="Google Shape;844;p41"/>
          <p:cNvSpPr txBox="1">
            <a:spLocks noGrp="1"/>
          </p:cNvSpPr>
          <p:nvPr>
            <p:ph type="body" idx="1"/>
          </p:nvPr>
        </p:nvSpPr>
        <p:spPr>
          <a:xfrm>
            <a:off x="393379" y="1282317"/>
            <a:ext cx="8369621" cy="5910741"/>
          </a:xfrm>
          <a:prstGeom prst="rect">
            <a:avLst/>
          </a:prstGeom>
          <a:noFill/>
          <a:ln>
            <a:noFill/>
          </a:ln>
        </p:spPr>
        <p:txBody>
          <a:bodyPr spcFirstLastPara="1" wrap="square" lIns="89325" tIns="44650" rIns="89325" bIns="44650" anchor="t" anchorCtr="0">
            <a:noAutofit/>
          </a:bodyPr>
          <a:lstStyle/>
          <a:p>
            <a:pPr marL="335692" lvl="1" indent="-335692" algn="l" rtl="0">
              <a:lnSpc>
                <a:spcPct val="100000"/>
              </a:lnSpc>
              <a:spcBef>
                <a:spcPts val="0"/>
              </a:spcBef>
              <a:spcAft>
                <a:spcPts val="0"/>
              </a:spcAft>
              <a:buSzPts val="2300"/>
              <a:buFont typeface="Arial"/>
              <a:buChar char="•"/>
            </a:pPr>
            <a:r>
              <a:rPr lang="en-US" sz="2300">
                <a:solidFill>
                  <a:srgbClr val="0000FF"/>
                </a:solidFill>
              </a:rPr>
              <a:t>Human lymphoblastoid cell lines (LCL)</a:t>
            </a:r>
            <a:endParaRPr sz="2300">
              <a:solidFill>
                <a:srgbClr val="0000FF"/>
              </a:solidFill>
            </a:endParaRPr>
          </a:p>
          <a:p>
            <a:pPr marL="725664" lvl="1" indent="-278553" algn="l" rtl="0">
              <a:lnSpc>
                <a:spcPct val="100000"/>
              </a:lnSpc>
              <a:spcBef>
                <a:spcPts val="420"/>
              </a:spcBef>
              <a:spcAft>
                <a:spcPts val="0"/>
              </a:spcAft>
              <a:buSzPts val="2100"/>
              <a:buFont typeface="Arial"/>
              <a:buChar char="•"/>
            </a:pPr>
            <a:r>
              <a:rPr lang="en-US" sz="2100">
                <a:solidFill>
                  <a:srgbClr val="161616"/>
                </a:solidFill>
              </a:rPr>
              <a:t>Gene expression (~17K genes of ~300 cell lines)</a:t>
            </a:r>
            <a:endParaRPr sz="2100">
              <a:solidFill>
                <a:srgbClr val="161616"/>
              </a:solidFill>
            </a:endParaRPr>
          </a:p>
          <a:p>
            <a:pPr marL="725664" lvl="1" indent="-278553" algn="l" rtl="0">
              <a:lnSpc>
                <a:spcPct val="100000"/>
              </a:lnSpc>
              <a:spcBef>
                <a:spcPts val="420"/>
              </a:spcBef>
              <a:spcAft>
                <a:spcPts val="0"/>
              </a:spcAft>
              <a:buSzPts val="2100"/>
              <a:buFont typeface="Arial"/>
              <a:buChar char="•"/>
            </a:pPr>
            <a:r>
              <a:rPr lang="en-US" sz="2100">
                <a:solidFill>
                  <a:srgbClr val="161616"/>
                </a:solidFill>
              </a:rPr>
              <a:t>Drug response of 24 cytotoxic treatments</a:t>
            </a:r>
            <a:endParaRPr/>
          </a:p>
          <a:p>
            <a:pPr marL="725664" lvl="1" indent="-145203" algn="l" rtl="0">
              <a:lnSpc>
                <a:spcPct val="100000"/>
              </a:lnSpc>
              <a:spcBef>
                <a:spcPts val="420"/>
              </a:spcBef>
              <a:spcAft>
                <a:spcPts val="0"/>
              </a:spcAft>
              <a:buSzPts val="2100"/>
              <a:buFont typeface="Arial"/>
              <a:buNone/>
            </a:pPr>
            <a:endParaRPr sz="2100">
              <a:solidFill>
                <a:srgbClr val="161616"/>
              </a:solidFill>
            </a:endParaRPr>
          </a:p>
          <a:p>
            <a:pPr marL="725664" lvl="1" indent="-145203" algn="l" rtl="0">
              <a:lnSpc>
                <a:spcPct val="100000"/>
              </a:lnSpc>
              <a:spcBef>
                <a:spcPts val="420"/>
              </a:spcBef>
              <a:spcAft>
                <a:spcPts val="0"/>
              </a:spcAft>
              <a:buSzPts val="2100"/>
              <a:buFont typeface="Arial"/>
              <a:buNone/>
            </a:pPr>
            <a:endParaRPr sz="2100">
              <a:solidFill>
                <a:srgbClr val="161616"/>
              </a:solidFill>
            </a:endParaRPr>
          </a:p>
          <a:p>
            <a:pPr marL="335692" lvl="0" indent="-335692" algn="l" rtl="0">
              <a:lnSpc>
                <a:spcPct val="100000"/>
              </a:lnSpc>
              <a:spcBef>
                <a:spcPts val="460"/>
              </a:spcBef>
              <a:spcAft>
                <a:spcPts val="0"/>
              </a:spcAft>
              <a:buClr>
                <a:srgbClr val="6E6E6E"/>
              </a:buClr>
              <a:buSzPts val="2300"/>
              <a:buFont typeface="Arial"/>
              <a:buChar char="•"/>
            </a:pPr>
            <a:r>
              <a:rPr lang="en-US" sz="2300">
                <a:solidFill>
                  <a:srgbClr val="0000FF"/>
                </a:solidFill>
              </a:rPr>
              <a:t>Publicly available dataset from GDSC</a:t>
            </a:r>
            <a:endParaRPr/>
          </a:p>
          <a:p>
            <a:pPr marL="725664" lvl="1" indent="-278553" algn="l" rtl="0">
              <a:lnSpc>
                <a:spcPct val="100000"/>
              </a:lnSpc>
              <a:spcBef>
                <a:spcPts val="420"/>
              </a:spcBef>
              <a:spcAft>
                <a:spcPts val="0"/>
              </a:spcAft>
              <a:buSzPts val="2100"/>
              <a:buFont typeface="Arial"/>
              <a:buChar char="•"/>
            </a:pPr>
            <a:r>
              <a:rPr lang="en-US" sz="2100">
                <a:solidFill>
                  <a:srgbClr val="161616"/>
                </a:solidFill>
              </a:rPr>
              <a:t>Gene expression (~13K genes of ~600 cell lines from 13 tissues)</a:t>
            </a:r>
            <a:endParaRPr/>
          </a:p>
          <a:p>
            <a:pPr marL="725664" lvl="1" indent="-278553" algn="l" rtl="0">
              <a:lnSpc>
                <a:spcPct val="100000"/>
              </a:lnSpc>
              <a:spcBef>
                <a:spcPts val="420"/>
              </a:spcBef>
              <a:spcAft>
                <a:spcPts val="0"/>
              </a:spcAft>
              <a:buSzPts val="2100"/>
              <a:buFont typeface="Arial"/>
              <a:buChar char="•"/>
            </a:pPr>
            <a:r>
              <a:rPr lang="en-US" sz="2100">
                <a:solidFill>
                  <a:srgbClr val="161616"/>
                </a:solidFill>
              </a:rPr>
              <a:t>Drug response of 139 cytotoxic treatments</a:t>
            </a:r>
            <a:endParaRPr sz="2100">
              <a:solidFill>
                <a:srgbClr val="161616"/>
              </a:solidFill>
            </a:endParaRPr>
          </a:p>
          <a:p>
            <a:pPr marL="725664" lvl="1" indent="-132503" algn="l" rtl="0">
              <a:lnSpc>
                <a:spcPct val="100000"/>
              </a:lnSpc>
              <a:spcBef>
                <a:spcPts val="460"/>
              </a:spcBef>
              <a:spcAft>
                <a:spcPts val="0"/>
              </a:spcAft>
              <a:buSzPts val="2300"/>
              <a:buFont typeface="Arial"/>
              <a:buNone/>
            </a:pPr>
            <a:endParaRPr sz="2300">
              <a:solidFill>
                <a:srgbClr val="161616"/>
              </a:solidFill>
            </a:endParaRPr>
          </a:p>
          <a:p>
            <a:pPr marL="725664" lvl="1" indent="-132503" algn="l" rtl="0">
              <a:lnSpc>
                <a:spcPct val="100000"/>
              </a:lnSpc>
              <a:spcBef>
                <a:spcPts val="460"/>
              </a:spcBef>
              <a:spcAft>
                <a:spcPts val="0"/>
              </a:spcAft>
              <a:buSzPts val="2300"/>
              <a:buFont typeface="Arial"/>
              <a:buNone/>
            </a:pPr>
            <a:endParaRPr sz="2300">
              <a:solidFill>
                <a:srgbClr val="161616"/>
              </a:solidFill>
            </a:endParaRPr>
          </a:p>
          <a:p>
            <a:pPr marL="335692" lvl="0" indent="-335692" algn="l" rtl="0">
              <a:lnSpc>
                <a:spcPct val="100000"/>
              </a:lnSpc>
              <a:spcBef>
                <a:spcPts val="460"/>
              </a:spcBef>
              <a:spcAft>
                <a:spcPts val="0"/>
              </a:spcAft>
              <a:buClr>
                <a:srgbClr val="6E6E6E"/>
              </a:buClr>
              <a:buSzPts val="2300"/>
              <a:buFont typeface="Arial"/>
              <a:buChar char="•"/>
            </a:pPr>
            <a:r>
              <a:rPr lang="en-US" sz="2300">
                <a:solidFill>
                  <a:srgbClr val="0000FF"/>
                </a:solidFill>
              </a:rPr>
              <a:t>Publicly available prior knowledge</a:t>
            </a:r>
            <a:endParaRPr/>
          </a:p>
          <a:p>
            <a:pPr marL="725664" lvl="1" indent="-278553" algn="l" rtl="0">
              <a:lnSpc>
                <a:spcPct val="100000"/>
              </a:lnSpc>
              <a:spcBef>
                <a:spcPts val="420"/>
              </a:spcBef>
              <a:spcAft>
                <a:spcPts val="0"/>
              </a:spcAft>
              <a:buSzPts val="2100"/>
              <a:buFont typeface="Arial"/>
              <a:buChar char="•"/>
            </a:pPr>
            <a:r>
              <a:rPr lang="en-US" sz="2100">
                <a:solidFill>
                  <a:srgbClr val="161616"/>
                </a:solidFill>
              </a:rPr>
              <a:t>Network of gene interactions (PPI and genetic interactions) from STRING (~1.5M edges, ~15.5K nodes)</a:t>
            </a:r>
            <a:endParaRPr/>
          </a:p>
          <a:p>
            <a:pPr marL="447110" lvl="1" indent="0" algn="l" rtl="0">
              <a:lnSpc>
                <a:spcPct val="100000"/>
              </a:lnSpc>
              <a:spcBef>
                <a:spcPts val="420"/>
              </a:spcBef>
              <a:spcAft>
                <a:spcPts val="0"/>
              </a:spcAft>
              <a:buSzPts val="2100"/>
              <a:buFont typeface="Arial"/>
              <a:buNone/>
            </a:pPr>
            <a:endParaRPr sz="2100">
              <a:solidFill>
                <a:srgbClr val="161616"/>
              </a:solidFill>
            </a:endParaRPr>
          </a:p>
          <a:p>
            <a:pPr marL="447110" lvl="1" indent="0" algn="l" rtl="0">
              <a:lnSpc>
                <a:spcPct val="100000"/>
              </a:lnSpc>
              <a:spcBef>
                <a:spcPts val="420"/>
              </a:spcBef>
              <a:spcAft>
                <a:spcPts val="0"/>
              </a:spcAft>
              <a:buSzPts val="2100"/>
              <a:buFont typeface="Arial"/>
              <a:buNone/>
            </a:pPr>
            <a:endParaRPr sz="2100">
              <a:solidFill>
                <a:srgbClr val="0000FF"/>
              </a:solidFill>
            </a:endParaRPr>
          </a:p>
          <a:p>
            <a:pPr marL="447110" lvl="1" indent="0" algn="l" rtl="0">
              <a:lnSpc>
                <a:spcPct val="100000"/>
              </a:lnSpc>
              <a:spcBef>
                <a:spcPts val="420"/>
              </a:spcBef>
              <a:spcAft>
                <a:spcPts val="0"/>
              </a:spcAft>
              <a:buSzPts val="2100"/>
              <a:buFont typeface="Arial"/>
              <a:buNone/>
            </a:pPr>
            <a:r>
              <a:rPr lang="en-US" sz="2100">
                <a:solidFill>
                  <a:srgbClr val="0000FF"/>
                </a:solidFill>
              </a:rPr>
              <a:t>	</a:t>
            </a:r>
            <a:endParaRPr/>
          </a:p>
        </p:txBody>
      </p:sp>
      <p:sp>
        <p:nvSpPr>
          <p:cNvPr id="845" name="Google Shape;845;p41"/>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43</a:t>
            </a:fld>
            <a:endParaRPr/>
          </a:p>
        </p:txBody>
      </p:sp>
      <p:pic>
        <p:nvPicPr>
          <p:cNvPr id="846" name="Google Shape;846;p41" descr="mayo_clinic.jpg"/>
          <p:cNvPicPr preferRelativeResize="0"/>
          <p:nvPr/>
        </p:nvPicPr>
        <p:blipFill rotWithShape="1">
          <a:blip r:embed="rId3">
            <a:alphaModFix/>
          </a:blip>
          <a:srcRect/>
          <a:stretch/>
        </p:blipFill>
        <p:spPr>
          <a:xfrm>
            <a:off x="8229600" y="1295400"/>
            <a:ext cx="1219200" cy="1219200"/>
          </a:xfrm>
          <a:prstGeom prst="rect">
            <a:avLst/>
          </a:prstGeom>
          <a:noFill/>
          <a:ln>
            <a:noFill/>
          </a:ln>
        </p:spPr>
      </p:pic>
      <p:pic>
        <p:nvPicPr>
          <p:cNvPr id="847" name="Google Shape;847;p41"/>
          <p:cNvPicPr preferRelativeResize="0"/>
          <p:nvPr/>
        </p:nvPicPr>
        <p:blipFill rotWithShape="1">
          <a:blip r:embed="rId4">
            <a:alphaModFix/>
          </a:blip>
          <a:srcRect/>
          <a:stretch/>
        </p:blipFill>
        <p:spPr>
          <a:xfrm>
            <a:off x="8382000" y="3581400"/>
            <a:ext cx="965200" cy="965200"/>
          </a:xfrm>
          <a:prstGeom prst="rect">
            <a:avLst/>
          </a:prstGeom>
          <a:noFill/>
          <a:ln>
            <a:noFill/>
          </a:ln>
        </p:spPr>
      </p:pic>
      <p:pic>
        <p:nvPicPr>
          <p:cNvPr id="848" name="Google Shape;848;p41"/>
          <p:cNvPicPr preferRelativeResize="0"/>
          <p:nvPr/>
        </p:nvPicPr>
        <p:blipFill rotWithShape="1">
          <a:blip r:embed="rId5">
            <a:alphaModFix/>
          </a:blip>
          <a:srcRect/>
          <a:stretch/>
        </p:blipFill>
        <p:spPr>
          <a:xfrm>
            <a:off x="7364717" y="6595519"/>
            <a:ext cx="2137671" cy="67383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42"/>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Autofit/>
          </a:bodyPr>
          <a:lstStyle/>
          <a:p>
            <a:pPr marL="0" lvl="0" indent="0" algn="l" rtl="0">
              <a:lnSpc>
                <a:spcPct val="100000"/>
              </a:lnSpc>
              <a:spcBef>
                <a:spcPts val="0"/>
              </a:spcBef>
              <a:spcAft>
                <a:spcPts val="0"/>
              </a:spcAft>
              <a:buSzPts val="1400"/>
              <a:buNone/>
            </a:pPr>
            <a:r>
              <a:rPr lang="en-US" sz="3200"/>
              <a:t>Validation Using Drug Response Prediction</a:t>
            </a:r>
            <a:endParaRPr sz="3200"/>
          </a:p>
        </p:txBody>
      </p:sp>
      <p:sp>
        <p:nvSpPr>
          <p:cNvPr id="854" name="Google Shape;854;p42"/>
          <p:cNvSpPr txBox="1">
            <a:spLocks noGrp="1"/>
          </p:cNvSpPr>
          <p:nvPr>
            <p:ph type="body" idx="1"/>
          </p:nvPr>
        </p:nvSpPr>
        <p:spPr>
          <a:xfrm>
            <a:off x="381000" y="1524000"/>
            <a:ext cx="9067800" cy="1905000"/>
          </a:xfrm>
          <a:prstGeom prst="rect">
            <a:avLst/>
          </a:prstGeom>
          <a:noFill/>
          <a:ln>
            <a:noFill/>
          </a:ln>
        </p:spPr>
        <p:txBody>
          <a:bodyPr spcFirstLastPara="1" wrap="square" lIns="89325" tIns="44650" rIns="89325" bIns="44650" anchor="t" anchorCtr="0">
            <a:noAutofit/>
          </a:bodyPr>
          <a:lstStyle/>
          <a:p>
            <a:pPr marL="725664" lvl="1" indent="-278553" algn="l" rtl="0">
              <a:lnSpc>
                <a:spcPct val="100000"/>
              </a:lnSpc>
              <a:spcBef>
                <a:spcPts val="0"/>
              </a:spcBef>
              <a:spcAft>
                <a:spcPts val="0"/>
              </a:spcAft>
              <a:buSzPts val="2100"/>
              <a:buFont typeface="Arial"/>
              <a:buChar char="•"/>
            </a:pPr>
            <a:r>
              <a:rPr lang="en-US" sz="2100">
                <a:solidFill>
                  <a:srgbClr val="161616"/>
                </a:solidFill>
              </a:rPr>
              <a:t>Genes ranked highly using a good prioritization method are good predictors of drug sensitivity</a:t>
            </a:r>
            <a:endParaRPr sz="2100">
              <a:solidFill>
                <a:srgbClr val="161616"/>
              </a:solidFill>
            </a:endParaRPr>
          </a:p>
          <a:p>
            <a:pPr marL="725664" lvl="1" indent="-132503" algn="l" rtl="0">
              <a:lnSpc>
                <a:spcPct val="100000"/>
              </a:lnSpc>
              <a:spcBef>
                <a:spcPts val="460"/>
              </a:spcBef>
              <a:spcAft>
                <a:spcPts val="0"/>
              </a:spcAft>
              <a:buSzPts val="2300"/>
              <a:buFont typeface="Arial"/>
              <a:buNone/>
            </a:pPr>
            <a:endParaRPr sz="2300">
              <a:solidFill>
                <a:srgbClr val="0000FF"/>
              </a:solidFill>
            </a:endParaRPr>
          </a:p>
          <a:p>
            <a:pPr marL="725664" lvl="1" indent="-145203" algn="l" rtl="0">
              <a:lnSpc>
                <a:spcPct val="100000"/>
              </a:lnSpc>
              <a:spcBef>
                <a:spcPts val="420"/>
              </a:spcBef>
              <a:spcAft>
                <a:spcPts val="0"/>
              </a:spcAft>
              <a:buSzPts val="2100"/>
              <a:buFont typeface="Arial"/>
              <a:buNone/>
            </a:pPr>
            <a:endParaRPr sz="2100">
              <a:solidFill>
                <a:srgbClr val="161616"/>
              </a:solidFill>
            </a:endParaRPr>
          </a:p>
        </p:txBody>
      </p:sp>
      <p:sp>
        <p:nvSpPr>
          <p:cNvPr id="855" name="Google Shape;855;p42"/>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44</a:t>
            </a:fld>
            <a:endParaRPr/>
          </a:p>
        </p:txBody>
      </p:sp>
      <p:grpSp>
        <p:nvGrpSpPr>
          <p:cNvPr id="856" name="Google Shape;856;p42"/>
          <p:cNvGrpSpPr/>
          <p:nvPr/>
        </p:nvGrpSpPr>
        <p:grpSpPr>
          <a:xfrm>
            <a:off x="152400" y="2743200"/>
            <a:ext cx="9583070" cy="3418846"/>
            <a:chOff x="152400" y="2743200"/>
            <a:chExt cx="9583070" cy="3418846"/>
          </a:xfrm>
        </p:grpSpPr>
        <p:pic>
          <p:nvPicPr>
            <p:cNvPr id="857" name="Google Shape;857;p42" descr="ProGENI_Figure1.pdf"/>
            <p:cNvPicPr preferRelativeResize="0"/>
            <p:nvPr/>
          </p:nvPicPr>
          <p:blipFill rotWithShape="1">
            <a:blip r:embed="rId3">
              <a:alphaModFix/>
            </a:blip>
            <a:srcRect/>
            <a:stretch/>
          </p:blipFill>
          <p:spPr>
            <a:xfrm>
              <a:off x="381000" y="3124200"/>
              <a:ext cx="9354470" cy="3037846"/>
            </a:xfrm>
            <a:prstGeom prst="rect">
              <a:avLst/>
            </a:prstGeom>
            <a:noFill/>
            <a:ln>
              <a:noFill/>
            </a:ln>
          </p:spPr>
        </p:pic>
        <p:sp>
          <p:nvSpPr>
            <p:cNvPr id="858" name="Google Shape;858;p42"/>
            <p:cNvSpPr/>
            <p:nvPr/>
          </p:nvSpPr>
          <p:spPr>
            <a:xfrm>
              <a:off x="152400" y="2743200"/>
              <a:ext cx="914400" cy="762000"/>
            </a:xfrm>
            <a:prstGeom prst="rect">
              <a:avLst/>
            </a:prstGeom>
            <a:solidFill>
              <a:schemeClr val="lt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161616"/>
                </a:solidFill>
                <a:latin typeface="Calibri"/>
                <a:ea typeface="Calibri"/>
                <a:cs typeface="Calibri"/>
                <a:sym typeface="Calibri"/>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43"/>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Autofit/>
          </a:bodyPr>
          <a:lstStyle/>
          <a:p>
            <a:pPr marL="0" lvl="0" indent="0" algn="l" rtl="0">
              <a:lnSpc>
                <a:spcPct val="100000"/>
              </a:lnSpc>
              <a:spcBef>
                <a:spcPts val="0"/>
              </a:spcBef>
              <a:spcAft>
                <a:spcPts val="0"/>
              </a:spcAft>
              <a:buSzPts val="1400"/>
              <a:buNone/>
            </a:pPr>
            <a:r>
              <a:rPr lang="en-US"/>
              <a:t>Validation Using Drug Response Prediction</a:t>
            </a:r>
            <a:endParaRPr sz="3200"/>
          </a:p>
        </p:txBody>
      </p:sp>
      <p:sp>
        <p:nvSpPr>
          <p:cNvPr id="864" name="Google Shape;864;p43"/>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45</a:t>
            </a:fld>
            <a:endParaRPr/>
          </a:p>
        </p:txBody>
      </p:sp>
      <p:graphicFrame>
        <p:nvGraphicFramePr>
          <p:cNvPr id="865" name="Google Shape;865;p43"/>
          <p:cNvGraphicFramePr/>
          <p:nvPr/>
        </p:nvGraphicFramePr>
        <p:xfrm>
          <a:off x="1295400" y="1219200"/>
          <a:ext cx="7772400" cy="1381790"/>
        </p:xfrm>
        <a:graphic>
          <a:graphicData uri="http://schemas.openxmlformats.org/drawingml/2006/table">
            <a:tbl>
              <a:tblPr firstRow="1" bandRow="1">
                <a:noFill/>
                <a:tableStyleId>{54363F8E-458C-4CF4-A7A0-FF470CF19E9B}</a:tableStyleId>
              </a:tblPr>
              <a:tblGrid>
                <a:gridCol w="4114800">
                  <a:extLst>
                    <a:ext uri="{9D8B030D-6E8A-4147-A177-3AD203B41FA5}">
                      <a16:colId xmlns:a16="http://schemas.microsoft.com/office/drawing/2014/main" val="20000"/>
                    </a:ext>
                  </a:extLst>
                </a:gridCol>
                <a:gridCol w="1836725">
                  <a:extLst>
                    <a:ext uri="{9D8B030D-6E8A-4147-A177-3AD203B41FA5}">
                      <a16:colId xmlns:a16="http://schemas.microsoft.com/office/drawing/2014/main" val="20001"/>
                    </a:ext>
                  </a:extLst>
                </a:gridCol>
                <a:gridCol w="1820875">
                  <a:extLst>
                    <a:ext uri="{9D8B030D-6E8A-4147-A177-3AD203B41FA5}">
                      <a16:colId xmlns:a16="http://schemas.microsoft.com/office/drawing/2014/main" val="20002"/>
                    </a:ext>
                  </a:extLst>
                </a:gridCol>
              </a:tblGrid>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t>LCL Dataset</a:t>
                      </a:r>
                      <a:endParaRPr sz="1800" b="1" u="none" strike="noStrike" cap="none">
                        <a:solidFill>
                          <a:srgbClr val="0000FF"/>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161616"/>
                          </a:solidFill>
                        </a:rPr>
                        <a:t>Pearson</a:t>
                      </a:r>
                      <a:endParaRPr sz="1800" b="1" u="none" strike="noStrike" cap="none">
                        <a:solidFill>
                          <a:srgbClr val="161616"/>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161616"/>
                          </a:solidFill>
                        </a:rPr>
                        <a:t>Elastic Net</a:t>
                      </a:r>
                      <a:endParaRPr sz="1800" b="1" u="none" strike="noStrike" cap="none">
                        <a:solidFill>
                          <a:srgbClr val="161616"/>
                        </a:solidFill>
                      </a:endParaRPr>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161616"/>
                          </a:solidFill>
                        </a:rPr>
                        <a:t>Num. Drugs (out of 24) </a:t>
                      </a:r>
                      <a:endParaRPr sz="1400" u="none" strike="noStrike" cap="none"/>
                    </a:p>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161616"/>
                          </a:solidFill>
                        </a:rPr>
                        <a:t>ProGENI &gt; Baseline</a:t>
                      </a:r>
                      <a:endParaRPr sz="1800" b="1" u="none" strike="noStrike" cap="none">
                        <a:solidFill>
                          <a:srgbClr val="161616"/>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rgbClr val="161616"/>
                          </a:solidFill>
                        </a:rPr>
                        <a:t>14</a:t>
                      </a:r>
                      <a:endParaRPr sz="1600" u="none" strike="noStrike" cap="none">
                        <a:solidFill>
                          <a:srgbClr val="161616"/>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rgbClr val="161616"/>
                          </a:solidFill>
                        </a:rPr>
                        <a:t>20</a:t>
                      </a:r>
                      <a:endParaRPr sz="1600" u="none" strike="noStrike" cap="none">
                        <a:solidFill>
                          <a:srgbClr val="161616"/>
                        </a:solidFill>
                      </a:endParaRPr>
                    </a:p>
                  </a:txBody>
                  <a:tcPr marL="91450" marR="91450" marT="45725" marB="45725" anchor="ct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161616"/>
                          </a:solidFill>
                        </a:rPr>
                        <a:t>FDR (Wilcoxon signed-rank test)</a:t>
                      </a:r>
                      <a:endParaRPr sz="1800" b="1" u="none" strike="noStrike" cap="none">
                        <a:solidFill>
                          <a:srgbClr val="161616"/>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rgbClr val="161616"/>
                          </a:solidFill>
                        </a:rPr>
                        <a:t>6.5 E-3</a:t>
                      </a:r>
                      <a:endParaRPr sz="1600" u="none" strike="noStrike" cap="none">
                        <a:solidFill>
                          <a:srgbClr val="161616"/>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rgbClr val="161616"/>
                          </a:solidFill>
                        </a:rPr>
                        <a:t>9.6 E-5</a:t>
                      </a:r>
                      <a:endParaRPr sz="1600" u="none" strike="noStrike" cap="none">
                        <a:solidFill>
                          <a:srgbClr val="161616"/>
                        </a:solidFill>
                      </a:endParaRPr>
                    </a:p>
                  </a:txBody>
                  <a:tcPr marL="91450" marR="91450" marT="45725" marB="45725" anchor="ctr"/>
                </a:tc>
                <a:extLst>
                  <a:ext uri="{0D108BD9-81ED-4DB2-BD59-A6C34878D82A}">
                    <a16:rowId xmlns:a16="http://schemas.microsoft.com/office/drawing/2014/main" val="10002"/>
                  </a:ext>
                </a:extLst>
              </a:tr>
            </a:tbl>
          </a:graphicData>
        </a:graphic>
      </p:graphicFrame>
      <p:graphicFrame>
        <p:nvGraphicFramePr>
          <p:cNvPr id="866" name="Google Shape;866;p43"/>
          <p:cNvGraphicFramePr/>
          <p:nvPr/>
        </p:nvGraphicFramePr>
        <p:xfrm>
          <a:off x="1295400" y="2743200"/>
          <a:ext cx="7772400" cy="1381790"/>
        </p:xfrm>
        <a:graphic>
          <a:graphicData uri="http://schemas.openxmlformats.org/drawingml/2006/table">
            <a:tbl>
              <a:tblPr firstRow="1" bandRow="1">
                <a:noFill/>
                <a:tableStyleId>{54363F8E-458C-4CF4-A7A0-FF470CF19E9B}</a:tableStyleId>
              </a:tblPr>
              <a:tblGrid>
                <a:gridCol w="4114800">
                  <a:extLst>
                    <a:ext uri="{9D8B030D-6E8A-4147-A177-3AD203B41FA5}">
                      <a16:colId xmlns:a16="http://schemas.microsoft.com/office/drawing/2014/main" val="20000"/>
                    </a:ext>
                  </a:extLst>
                </a:gridCol>
                <a:gridCol w="1836725">
                  <a:extLst>
                    <a:ext uri="{9D8B030D-6E8A-4147-A177-3AD203B41FA5}">
                      <a16:colId xmlns:a16="http://schemas.microsoft.com/office/drawing/2014/main" val="20001"/>
                    </a:ext>
                  </a:extLst>
                </a:gridCol>
                <a:gridCol w="1820875">
                  <a:extLst>
                    <a:ext uri="{9D8B030D-6E8A-4147-A177-3AD203B41FA5}">
                      <a16:colId xmlns:a16="http://schemas.microsoft.com/office/drawing/2014/main" val="20002"/>
                    </a:ext>
                  </a:extLst>
                </a:gridCol>
              </a:tblGrid>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t>GDSC Dataset</a:t>
                      </a:r>
                      <a:endParaRPr sz="1800" b="1" u="none" strike="noStrike" cap="none">
                        <a:solidFill>
                          <a:srgbClr val="0000FF"/>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161616"/>
                          </a:solidFill>
                        </a:rPr>
                        <a:t>Pearson</a:t>
                      </a:r>
                      <a:endParaRPr sz="1800" b="1" u="none" strike="noStrike" cap="none">
                        <a:solidFill>
                          <a:srgbClr val="161616"/>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161616"/>
                          </a:solidFill>
                        </a:rPr>
                        <a:t>Elastic Net</a:t>
                      </a:r>
                      <a:endParaRPr sz="1800" b="1" u="none" strike="noStrike" cap="none">
                        <a:solidFill>
                          <a:srgbClr val="161616"/>
                        </a:solidFill>
                      </a:endParaRPr>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161616"/>
                          </a:solidFill>
                        </a:rPr>
                        <a:t>Num. Drugs (out of 139)</a:t>
                      </a:r>
                      <a:endParaRPr sz="1400" u="none" strike="noStrike" cap="none"/>
                    </a:p>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161616"/>
                          </a:solidFill>
                        </a:rPr>
                        <a:t>ProGENI &gt; Baseline</a:t>
                      </a:r>
                      <a:endParaRPr sz="1800" b="1" u="none" strike="noStrike" cap="none">
                        <a:solidFill>
                          <a:srgbClr val="161616"/>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rgbClr val="161616"/>
                          </a:solidFill>
                        </a:rPr>
                        <a:t>66</a:t>
                      </a:r>
                      <a:endParaRPr sz="1600" u="none" strike="noStrike" cap="none">
                        <a:solidFill>
                          <a:srgbClr val="161616"/>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rgbClr val="161616"/>
                          </a:solidFill>
                        </a:rPr>
                        <a:t>110</a:t>
                      </a:r>
                      <a:endParaRPr sz="1600" u="none" strike="noStrike" cap="none">
                        <a:solidFill>
                          <a:srgbClr val="161616"/>
                        </a:solidFill>
                      </a:endParaRPr>
                    </a:p>
                  </a:txBody>
                  <a:tcPr marL="91450" marR="91450" marT="45725" marB="45725" anchor="ct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161616"/>
                          </a:solidFill>
                        </a:rPr>
                        <a:t>FDR (Wilcoxon signed-rank test)</a:t>
                      </a:r>
                      <a:endParaRPr sz="1800" b="1" u="none" strike="noStrike" cap="none">
                        <a:solidFill>
                          <a:srgbClr val="161616"/>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rgbClr val="161616"/>
                          </a:solidFill>
                        </a:rPr>
                        <a:t>9.1 E-4</a:t>
                      </a:r>
                      <a:endParaRPr sz="1600" u="none" strike="noStrike" cap="none">
                        <a:solidFill>
                          <a:srgbClr val="161616"/>
                        </a:solidFil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rgbClr val="161616"/>
                          </a:solidFill>
                        </a:rPr>
                        <a:t>4.0 E-21</a:t>
                      </a:r>
                      <a:endParaRPr sz="1600" u="none" strike="noStrike" cap="none">
                        <a:solidFill>
                          <a:srgbClr val="161616"/>
                        </a:solidFill>
                      </a:endParaRPr>
                    </a:p>
                  </a:txBody>
                  <a:tcPr marL="91450" marR="91450" marT="45725" marB="45725" anchor="ctr"/>
                </a:tc>
                <a:extLst>
                  <a:ext uri="{0D108BD9-81ED-4DB2-BD59-A6C34878D82A}">
                    <a16:rowId xmlns:a16="http://schemas.microsoft.com/office/drawing/2014/main" val="10002"/>
                  </a:ext>
                </a:extLst>
              </a:tr>
            </a:tbl>
          </a:graphicData>
        </a:graphic>
      </p:graphicFrame>
      <p:pic>
        <p:nvPicPr>
          <p:cNvPr id="867" name="Google Shape;867;p43" descr="ProGENI_Figure3.pdf"/>
          <p:cNvPicPr preferRelativeResize="0"/>
          <p:nvPr/>
        </p:nvPicPr>
        <p:blipFill rotWithShape="1">
          <a:blip r:embed="rId3">
            <a:alphaModFix/>
          </a:blip>
          <a:srcRect/>
          <a:stretch/>
        </p:blipFill>
        <p:spPr>
          <a:xfrm>
            <a:off x="1981200" y="4648200"/>
            <a:ext cx="6324600" cy="2654300"/>
          </a:xfrm>
          <a:prstGeom prst="rect">
            <a:avLst/>
          </a:prstGeom>
          <a:noFill/>
          <a:ln>
            <a:noFill/>
          </a:ln>
        </p:spPr>
      </p:pic>
      <p:sp>
        <p:nvSpPr>
          <p:cNvPr id="868" name="Google Shape;868;p43"/>
          <p:cNvSpPr/>
          <p:nvPr/>
        </p:nvSpPr>
        <p:spPr>
          <a:xfrm>
            <a:off x="1219200" y="4191000"/>
            <a:ext cx="914400" cy="762000"/>
          </a:xfrm>
          <a:prstGeom prst="rect">
            <a:avLst/>
          </a:prstGeom>
          <a:solidFill>
            <a:schemeClr val="lt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161616"/>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pic>
        <p:nvPicPr>
          <p:cNvPr id="873" name="Google Shape;873;p44" descr="Doxorubicin_net2.pdf"/>
          <p:cNvPicPr preferRelativeResize="0"/>
          <p:nvPr/>
        </p:nvPicPr>
        <p:blipFill rotWithShape="1">
          <a:blip r:embed="rId3">
            <a:alphaModFix/>
          </a:blip>
          <a:srcRect/>
          <a:stretch/>
        </p:blipFill>
        <p:spPr>
          <a:xfrm>
            <a:off x="6078342" y="3810000"/>
            <a:ext cx="3941958" cy="3511214"/>
          </a:xfrm>
          <a:prstGeom prst="rect">
            <a:avLst/>
          </a:prstGeom>
          <a:noFill/>
          <a:ln>
            <a:noFill/>
          </a:ln>
        </p:spPr>
      </p:pic>
      <p:sp>
        <p:nvSpPr>
          <p:cNvPr id="874" name="Google Shape;874;p44"/>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Autofit/>
          </a:bodyPr>
          <a:lstStyle/>
          <a:p>
            <a:pPr marL="0" lvl="0" indent="0" algn="l" rtl="0">
              <a:lnSpc>
                <a:spcPct val="100000"/>
              </a:lnSpc>
              <a:spcBef>
                <a:spcPts val="0"/>
              </a:spcBef>
              <a:spcAft>
                <a:spcPts val="0"/>
              </a:spcAft>
              <a:buSzPts val="1400"/>
              <a:buNone/>
            </a:pPr>
            <a:r>
              <a:rPr lang="en-US" sz="3200"/>
              <a:t>Functional </a:t>
            </a:r>
            <a:r>
              <a:rPr lang="en-US"/>
              <a:t>V</a:t>
            </a:r>
            <a:r>
              <a:rPr lang="en-US" sz="3200"/>
              <a:t>alidation</a:t>
            </a:r>
            <a:endParaRPr sz="3200"/>
          </a:p>
        </p:txBody>
      </p:sp>
      <p:sp>
        <p:nvSpPr>
          <p:cNvPr id="875" name="Google Shape;875;p44"/>
          <p:cNvSpPr txBox="1">
            <a:spLocks noGrp="1"/>
          </p:cNvSpPr>
          <p:nvPr>
            <p:ph type="body" idx="1"/>
          </p:nvPr>
        </p:nvSpPr>
        <p:spPr>
          <a:xfrm>
            <a:off x="533400" y="1066800"/>
            <a:ext cx="9144000" cy="838199"/>
          </a:xfrm>
          <a:prstGeom prst="rect">
            <a:avLst/>
          </a:prstGeom>
          <a:noFill/>
          <a:ln>
            <a:noFill/>
          </a:ln>
        </p:spPr>
        <p:txBody>
          <a:bodyPr spcFirstLastPara="1" wrap="square" lIns="89325" tIns="44650" rIns="89325" bIns="44650" anchor="t" anchorCtr="0">
            <a:noAutofit/>
          </a:bodyPr>
          <a:lstStyle/>
          <a:p>
            <a:pPr marL="0" lvl="0" indent="0" algn="l" rtl="0">
              <a:lnSpc>
                <a:spcPct val="100000"/>
              </a:lnSpc>
              <a:spcBef>
                <a:spcPts val="0"/>
              </a:spcBef>
              <a:spcAft>
                <a:spcPts val="0"/>
              </a:spcAft>
              <a:buSzPts val="2300"/>
              <a:buFont typeface="Arial"/>
              <a:buNone/>
            </a:pPr>
            <a:r>
              <a:rPr lang="en-US" sz="2300">
                <a:solidFill>
                  <a:srgbClr val="161616"/>
                </a:solidFill>
              </a:rPr>
              <a:t>We validated role of 33 (out of 45) genes (</a:t>
            </a:r>
            <a:r>
              <a:rPr lang="en-US" sz="2300">
                <a:solidFill>
                  <a:srgbClr val="0000FF"/>
                </a:solidFill>
              </a:rPr>
              <a:t>73%</a:t>
            </a:r>
            <a:r>
              <a:rPr lang="en-US" sz="2300">
                <a:solidFill>
                  <a:srgbClr val="161616"/>
                </a:solidFill>
              </a:rPr>
              <a:t>) for three drugs. </a:t>
            </a:r>
            <a:endParaRPr sz="2300">
              <a:solidFill>
                <a:srgbClr val="161616"/>
              </a:solidFill>
            </a:endParaRPr>
          </a:p>
          <a:p>
            <a:pPr marL="0" lvl="0" indent="0" algn="l" rtl="0">
              <a:lnSpc>
                <a:spcPct val="100000"/>
              </a:lnSpc>
              <a:spcBef>
                <a:spcPts val="2860"/>
              </a:spcBef>
              <a:spcAft>
                <a:spcPts val="0"/>
              </a:spcAft>
              <a:buSzPts val="2300"/>
              <a:buFont typeface="Arial"/>
              <a:buNone/>
            </a:pPr>
            <a:endParaRPr sz="2300">
              <a:solidFill>
                <a:srgbClr val="161616"/>
              </a:solidFill>
            </a:endParaRPr>
          </a:p>
          <a:p>
            <a:pPr marL="0" lvl="0" indent="0" algn="l" rtl="0">
              <a:lnSpc>
                <a:spcPct val="100000"/>
              </a:lnSpc>
              <a:spcBef>
                <a:spcPts val="2860"/>
              </a:spcBef>
              <a:spcAft>
                <a:spcPts val="0"/>
              </a:spcAft>
              <a:buSzPts val="2300"/>
              <a:buFont typeface="Arial"/>
              <a:buNone/>
            </a:pPr>
            <a:endParaRPr sz="2300">
              <a:solidFill>
                <a:srgbClr val="161616"/>
              </a:solidFill>
            </a:endParaRPr>
          </a:p>
          <a:p>
            <a:pPr marL="0" lvl="0" indent="0" algn="l" rtl="0">
              <a:lnSpc>
                <a:spcPct val="100000"/>
              </a:lnSpc>
              <a:spcBef>
                <a:spcPts val="2860"/>
              </a:spcBef>
              <a:spcAft>
                <a:spcPts val="0"/>
              </a:spcAft>
              <a:buSzPts val="2300"/>
              <a:buFont typeface="Arial"/>
              <a:buNone/>
            </a:pPr>
            <a:endParaRPr sz="2300">
              <a:solidFill>
                <a:srgbClr val="161616"/>
              </a:solidFill>
            </a:endParaRPr>
          </a:p>
          <a:p>
            <a:pPr marL="0" lvl="0" indent="0" algn="l" rtl="0">
              <a:lnSpc>
                <a:spcPct val="100000"/>
              </a:lnSpc>
              <a:spcBef>
                <a:spcPts val="2860"/>
              </a:spcBef>
              <a:spcAft>
                <a:spcPts val="0"/>
              </a:spcAft>
              <a:buSzPts val="2300"/>
              <a:buFont typeface="Arial"/>
              <a:buNone/>
            </a:pPr>
            <a:endParaRPr sz="2300">
              <a:solidFill>
                <a:srgbClr val="161616"/>
              </a:solidFill>
            </a:endParaRPr>
          </a:p>
          <a:p>
            <a:pPr marL="0" lvl="0" indent="0" algn="l" rtl="0">
              <a:lnSpc>
                <a:spcPct val="100000"/>
              </a:lnSpc>
              <a:spcBef>
                <a:spcPts val="2860"/>
              </a:spcBef>
              <a:spcAft>
                <a:spcPts val="0"/>
              </a:spcAft>
              <a:buSzPts val="2300"/>
              <a:buFont typeface="Arial"/>
              <a:buNone/>
            </a:pPr>
            <a:endParaRPr sz="2300">
              <a:solidFill>
                <a:srgbClr val="161616"/>
              </a:solidFill>
            </a:endParaRPr>
          </a:p>
          <a:p>
            <a:pPr marL="0" lvl="0" indent="0" algn="l" rtl="0">
              <a:lnSpc>
                <a:spcPct val="100000"/>
              </a:lnSpc>
              <a:spcBef>
                <a:spcPts val="2860"/>
              </a:spcBef>
              <a:spcAft>
                <a:spcPts val="0"/>
              </a:spcAft>
              <a:buSzPts val="2300"/>
              <a:buFont typeface="Arial"/>
              <a:buNone/>
            </a:pPr>
            <a:endParaRPr sz="2300">
              <a:solidFill>
                <a:srgbClr val="0000FF"/>
              </a:solidFill>
            </a:endParaRPr>
          </a:p>
          <a:p>
            <a:pPr marL="0" lvl="0" indent="0" algn="l" rtl="0">
              <a:lnSpc>
                <a:spcPct val="100000"/>
              </a:lnSpc>
              <a:spcBef>
                <a:spcPts val="2860"/>
              </a:spcBef>
              <a:spcAft>
                <a:spcPts val="0"/>
              </a:spcAft>
              <a:buSzPts val="2300"/>
              <a:buFont typeface="Arial"/>
              <a:buNone/>
            </a:pPr>
            <a:endParaRPr sz="2300">
              <a:solidFill>
                <a:srgbClr val="0000FF"/>
              </a:solidFill>
            </a:endParaRPr>
          </a:p>
          <a:p>
            <a:pPr marL="0" lvl="0" indent="0" algn="l" rtl="0">
              <a:lnSpc>
                <a:spcPct val="100000"/>
              </a:lnSpc>
              <a:spcBef>
                <a:spcPts val="2860"/>
              </a:spcBef>
              <a:spcAft>
                <a:spcPts val="0"/>
              </a:spcAft>
              <a:buSzPts val="2300"/>
              <a:buFont typeface="Arial"/>
              <a:buNone/>
            </a:pPr>
            <a:endParaRPr sz="2300">
              <a:solidFill>
                <a:srgbClr val="0000FF"/>
              </a:solidFill>
            </a:endParaRPr>
          </a:p>
          <a:p>
            <a:pPr marL="0" lvl="0" indent="0" algn="l" rtl="0">
              <a:lnSpc>
                <a:spcPct val="100000"/>
              </a:lnSpc>
              <a:spcBef>
                <a:spcPts val="2860"/>
              </a:spcBef>
              <a:spcAft>
                <a:spcPts val="0"/>
              </a:spcAft>
              <a:buSzPts val="2300"/>
              <a:buFont typeface="Arial"/>
              <a:buNone/>
            </a:pPr>
            <a:endParaRPr sz="2300">
              <a:solidFill>
                <a:srgbClr val="FF0000"/>
              </a:solidFill>
            </a:endParaRPr>
          </a:p>
          <a:p>
            <a:pPr marL="335692" lvl="0" indent="-189642" algn="l" rtl="0">
              <a:lnSpc>
                <a:spcPct val="100000"/>
              </a:lnSpc>
              <a:spcBef>
                <a:spcPts val="2860"/>
              </a:spcBef>
              <a:spcAft>
                <a:spcPts val="0"/>
              </a:spcAft>
              <a:buSzPts val="2300"/>
              <a:buFont typeface="Arial"/>
              <a:buNone/>
            </a:pPr>
            <a:endParaRPr sz="2300">
              <a:solidFill>
                <a:srgbClr val="161616"/>
              </a:solidFill>
            </a:endParaRPr>
          </a:p>
        </p:txBody>
      </p:sp>
      <p:sp>
        <p:nvSpPr>
          <p:cNvPr id="876" name="Google Shape;876;p44"/>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46</a:t>
            </a:fld>
            <a:endParaRPr/>
          </a:p>
        </p:txBody>
      </p:sp>
      <p:pic>
        <p:nvPicPr>
          <p:cNvPr id="877" name="Google Shape;877;p44" descr="Amin_Table2.pdf"/>
          <p:cNvPicPr preferRelativeResize="0"/>
          <p:nvPr/>
        </p:nvPicPr>
        <p:blipFill rotWithShape="1">
          <a:blip r:embed="rId4">
            <a:alphaModFix/>
          </a:blip>
          <a:srcRect/>
          <a:stretch/>
        </p:blipFill>
        <p:spPr>
          <a:xfrm>
            <a:off x="152400" y="1586317"/>
            <a:ext cx="6609153" cy="3581400"/>
          </a:xfrm>
          <a:prstGeom prst="rect">
            <a:avLst/>
          </a:prstGeom>
          <a:noFill/>
          <a:ln>
            <a:noFill/>
          </a:ln>
        </p:spPr>
      </p:pic>
      <p:pic>
        <p:nvPicPr>
          <p:cNvPr id="878" name="Google Shape;878;p44" descr="Doxorubicin.jpg"/>
          <p:cNvPicPr preferRelativeResize="0"/>
          <p:nvPr/>
        </p:nvPicPr>
        <p:blipFill rotWithShape="1">
          <a:blip r:embed="rId5">
            <a:alphaModFix/>
          </a:blip>
          <a:srcRect/>
          <a:stretch/>
        </p:blipFill>
        <p:spPr>
          <a:xfrm>
            <a:off x="4343400" y="5454189"/>
            <a:ext cx="1219200" cy="1219200"/>
          </a:xfrm>
          <a:prstGeom prst="rect">
            <a:avLst/>
          </a:prstGeom>
          <a:noFill/>
          <a:ln>
            <a:noFill/>
          </a:ln>
        </p:spPr>
      </p:pic>
      <p:pic>
        <p:nvPicPr>
          <p:cNvPr id="879" name="Google Shape;879;p44" descr="Dox.pdf"/>
          <p:cNvPicPr preferRelativeResize="0"/>
          <p:nvPr/>
        </p:nvPicPr>
        <p:blipFill rotWithShape="1">
          <a:blip r:embed="rId6">
            <a:alphaModFix/>
          </a:blip>
          <a:srcRect/>
          <a:stretch/>
        </p:blipFill>
        <p:spPr>
          <a:xfrm>
            <a:off x="758252" y="5293995"/>
            <a:ext cx="3352800" cy="175805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98"/>
          <p:cNvSpPr txBox="1">
            <a:spLocks noGrp="1"/>
          </p:cNvSpPr>
          <p:nvPr>
            <p:ph type="subTitle" idx="1"/>
          </p:nvPr>
        </p:nvSpPr>
        <p:spPr>
          <a:xfrm>
            <a:off x="685800" y="2057400"/>
            <a:ext cx="8686800" cy="990600"/>
          </a:xfrm>
          <a:prstGeom prst="rect">
            <a:avLst/>
          </a:prstGeom>
          <a:noFill/>
          <a:ln>
            <a:noFill/>
          </a:ln>
        </p:spPr>
        <p:txBody>
          <a:bodyPr spcFirstLastPara="1" wrap="square" lIns="89325" tIns="44650" rIns="89325" bIns="44650" anchor="t" anchorCtr="0">
            <a:noAutofit/>
          </a:bodyPr>
          <a:lstStyle/>
          <a:p>
            <a:pPr marL="457200" lvl="0" indent="-342900" algn="ctr" rtl="0">
              <a:lnSpc>
                <a:spcPct val="100000"/>
              </a:lnSpc>
              <a:spcBef>
                <a:spcPts val="800"/>
              </a:spcBef>
              <a:spcAft>
                <a:spcPts val="0"/>
              </a:spcAft>
              <a:buSzPts val="4000"/>
              <a:buFont typeface="Arial"/>
              <a:buNone/>
            </a:pPr>
            <a:r>
              <a:rPr lang="en-US"/>
              <a:t>Gene Expression Signatures</a:t>
            </a:r>
            <a:endParaRPr/>
          </a:p>
        </p:txBody>
      </p:sp>
      <p:sp>
        <p:nvSpPr>
          <p:cNvPr id="885" name="Google Shape;885;p98"/>
          <p:cNvSpPr txBox="1">
            <a:spLocks noGrp="1"/>
          </p:cNvSpPr>
          <p:nvPr>
            <p:ph type="body" idx="2"/>
          </p:nvPr>
        </p:nvSpPr>
        <p:spPr>
          <a:xfrm>
            <a:off x="1600200" y="3505200"/>
            <a:ext cx="6934200" cy="3581400"/>
          </a:xfrm>
          <a:prstGeom prst="rect">
            <a:avLst/>
          </a:prstGeom>
          <a:noFill/>
          <a:ln>
            <a:noFill/>
          </a:ln>
        </p:spPr>
        <p:txBody>
          <a:bodyPr spcFirstLastPara="1" wrap="square" lIns="89325" tIns="44650" rIns="89325" bIns="44650" anchor="t" anchorCtr="0">
            <a:noAutofit/>
          </a:bodyPr>
          <a:lstStyle/>
          <a:p>
            <a:pPr marL="457200" lvl="0" indent="-228600" algn="l" rtl="0">
              <a:lnSpc>
                <a:spcPct val="100000"/>
              </a:lnSpc>
              <a:spcBef>
                <a:spcPts val="560"/>
              </a:spcBef>
              <a:spcAft>
                <a:spcPts val="0"/>
              </a:spcAft>
              <a:buSzPts val="2800"/>
              <a:buFont typeface="Arial"/>
              <a:buNone/>
            </a:pPr>
            <a:endParaRPr/>
          </a:p>
        </p:txBody>
      </p:sp>
      <p:sp>
        <p:nvSpPr>
          <p:cNvPr id="886" name="Google Shape;886;p98"/>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47</a:t>
            </a:fld>
            <a:endParaRPr/>
          </a:p>
        </p:txBody>
      </p:sp>
      <p:pic>
        <p:nvPicPr>
          <p:cNvPr id="887" name="Google Shape;887;p98"/>
          <p:cNvPicPr preferRelativeResize="0"/>
          <p:nvPr/>
        </p:nvPicPr>
        <p:blipFill rotWithShape="1">
          <a:blip r:embed="rId3">
            <a:alphaModFix/>
          </a:blip>
          <a:srcRect/>
          <a:stretch/>
        </p:blipFill>
        <p:spPr>
          <a:xfrm>
            <a:off x="0" y="3108861"/>
            <a:ext cx="10058400" cy="455564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99"/>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Gene Expression Signatures</a:t>
            </a:r>
            <a:endParaRPr/>
          </a:p>
        </p:txBody>
      </p:sp>
      <p:sp>
        <p:nvSpPr>
          <p:cNvPr id="893" name="Google Shape;893;p99"/>
          <p:cNvSpPr txBox="1">
            <a:spLocks noGrp="1"/>
          </p:cNvSpPr>
          <p:nvPr>
            <p:ph type="body" idx="1"/>
          </p:nvPr>
        </p:nvSpPr>
        <p:spPr>
          <a:xfrm>
            <a:off x="393379" y="1282317"/>
            <a:ext cx="6617021" cy="5910741"/>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05284E"/>
              </a:buClr>
              <a:buSzPts val="1800"/>
              <a:buChar char="•"/>
            </a:pPr>
            <a:r>
              <a:rPr lang="en-US"/>
              <a:t>Massive Transcriptomic Profiling Projects</a:t>
            </a:r>
            <a:endParaRPr/>
          </a:p>
          <a:p>
            <a:pPr marL="914400" lvl="1" indent="-330200" algn="l" rtl="0">
              <a:lnSpc>
                <a:spcPct val="100000"/>
              </a:lnSpc>
              <a:spcBef>
                <a:spcPts val="320"/>
              </a:spcBef>
              <a:spcAft>
                <a:spcPts val="0"/>
              </a:spcAft>
              <a:buSzPts val="1600"/>
              <a:buChar char="•"/>
            </a:pPr>
            <a:r>
              <a:rPr lang="en-US"/>
              <a:t>TCGA and ICGC</a:t>
            </a:r>
            <a:endParaRPr/>
          </a:p>
          <a:p>
            <a:pPr marL="914400" lvl="1" indent="-330200" algn="l" rtl="0">
              <a:lnSpc>
                <a:spcPct val="100000"/>
              </a:lnSpc>
              <a:spcBef>
                <a:spcPts val="320"/>
              </a:spcBef>
              <a:spcAft>
                <a:spcPts val="0"/>
              </a:spcAft>
              <a:buSzPts val="1600"/>
              <a:buChar char="•"/>
            </a:pPr>
            <a:r>
              <a:rPr lang="en-US"/>
              <a:t>GTEX and CCLE</a:t>
            </a:r>
            <a:endParaRPr/>
          </a:p>
          <a:p>
            <a:pPr marL="914400" lvl="1" indent="-330200" algn="l" rtl="0">
              <a:lnSpc>
                <a:spcPct val="100000"/>
              </a:lnSpc>
              <a:spcBef>
                <a:spcPts val="320"/>
              </a:spcBef>
              <a:spcAft>
                <a:spcPts val="0"/>
              </a:spcAft>
              <a:buSzPts val="1600"/>
              <a:buChar char="•"/>
            </a:pPr>
            <a:r>
              <a:rPr lang="en-US"/>
              <a:t>LINCS</a:t>
            </a:r>
            <a:endParaRPr/>
          </a:p>
          <a:p>
            <a:pPr marL="457200" lvl="0" indent="-342900" algn="l" rtl="0">
              <a:lnSpc>
                <a:spcPct val="100000"/>
              </a:lnSpc>
              <a:spcBef>
                <a:spcPts val="360"/>
              </a:spcBef>
              <a:spcAft>
                <a:spcPts val="0"/>
              </a:spcAft>
              <a:buClr>
                <a:srgbClr val="05284E"/>
              </a:buClr>
              <a:buSzPts val="1800"/>
              <a:buChar char="•"/>
            </a:pPr>
            <a:r>
              <a:rPr lang="en-US"/>
              <a:t>Definitions</a:t>
            </a:r>
            <a:endParaRPr/>
          </a:p>
          <a:p>
            <a:pPr marL="914400" lvl="1" indent="-330200" algn="l" rtl="0">
              <a:lnSpc>
                <a:spcPct val="100000"/>
              </a:lnSpc>
              <a:spcBef>
                <a:spcPts val="320"/>
              </a:spcBef>
              <a:spcAft>
                <a:spcPts val="0"/>
              </a:spcAft>
              <a:buSzPts val="1600"/>
              <a:buChar char="•"/>
            </a:pPr>
            <a:r>
              <a:rPr lang="en-US"/>
              <a:t>Projects produce </a:t>
            </a:r>
            <a:r>
              <a:rPr lang="en-US" b="1">
                <a:solidFill>
                  <a:srgbClr val="FF0000"/>
                </a:solidFill>
              </a:rPr>
              <a:t>expression vectors</a:t>
            </a:r>
            <a:r>
              <a:rPr lang="en-US" b="1"/>
              <a:t> </a:t>
            </a:r>
            <a:r>
              <a:rPr lang="en-US"/>
              <a:t>for samples (e.g. gene expression levels)</a:t>
            </a:r>
            <a:endParaRPr/>
          </a:p>
          <a:p>
            <a:pPr marL="914400" lvl="1" indent="-330200" algn="l" rtl="0">
              <a:lnSpc>
                <a:spcPct val="100000"/>
              </a:lnSpc>
              <a:spcBef>
                <a:spcPts val="320"/>
              </a:spcBef>
              <a:spcAft>
                <a:spcPts val="0"/>
              </a:spcAft>
              <a:buSzPts val="1600"/>
              <a:buChar char="•"/>
            </a:pPr>
            <a:r>
              <a:rPr lang="en-US"/>
              <a:t>Scoring the difference in expression between samples of two (or more) conditions produces </a:t>
            </a:r>
            <a:r>
              <a:rPr lang="en-US" b="1">
                <a:solidFill>
                  <a:srgbClr val="FF0000"/>
                </a:solidFill>
              </a:rPr>
              <a:t>differential expression vectors</a:t>
            </a:r>
            <a:endParaRPr/>
          </a:p>
          <a:p>
            <a:pPr marL="457200" lvl="0" indent="-342900" algn="l" rtl="0">
              <a:lnSpc>
                <a:spcPct val="100000"/>
              </a:lnSpc>
              <a:spcBef>
                <a:spcPts val="360"/>
              </a:spcBef>
              <a:spcAft>
                <a:spcPts val="0"/>
              </a:spcAft>
              <a:buClr>
                <a:srgbClr val="05284E"/>
              </a:buClr>
              <a:buSzPts val="1800"/>
              <a:buChar char="•"/>
            </a:pPr>
            <a:r>
              <a:rPr lang="en-US" b="1">
                <a:solidFill>
                  <a:schemeClr val="accent6"/>
                </a:solidFill>
              </a:rPr>
              <a:t>Signature</a:t>
            </a:r>
            <a:r>
              <a:rPr lang="en-US">
                <a:solidFill>
                  <a:schemeClr val="accent6"/>
                </a:solidFill>
              </a:rPr>
              <a:t> </a:t>
            </a:r>
            <a:r>
              <a:rPr lang="en-US"/>
              <a:t>(of a biological state):</a:t>
            </a:r>
            <a:endParaRPr/>
          </a:p>
          <a:p>
            <a:pPr marL="914400" lvl="1" indent="-330200" algn="l" rtl="0">
              <a:lnSpc>
                <a:spcPct val="100000"/>
              </a:lnSpc>
              <a:spcBef>
                <a:spcPts val="320"/>
              </a:spcBef>
              <a:spcAft>
                <a:spcPts val="0"/>
              </a:spcAft>
              <a:buSzPts val="1600"/>
              <a:buChar char="•"/>
            </a:pPr>
            <a:r>
              <a:rPr lang="en-US" b="1">
                <a:solidFill>
                  <a:srgbClr val="FF0000"/>
                </a:solidFill>
              </a:rPr>
              <a:t>Gene Set </a:t>
            </a:r>
            <a:r>
              <a:rPr lang="en-US"/>
              <a:t>– differentially, characteristically expressed genes in that state relative to some reference (control or population)</a:t>
            </a:r>
            <a:endParaRPr/>
          </a:p>
          <a:p>
            <a:pPr marL="914400" lvl="1" indent="-330200" algn="l" rtl="0">
              <a:lnSpc>
                <a:spcPct val="100000"/>
              </a:lnSpc>
              <a:spcBef>
                <a:spcPts val="320"/>
              </a:spcBef>
              <a:spcAft>
                <a:spcPts val="0"/>
              </a:spcAft>
              <a:buSzPts val="1600"/>
              <a:buChar char="•"/>
            </a:pPr>
            <a:r>
              <a:rPr lang="en-US" b="1">
                <a:solidFill>
                  <a:srgbClr val="FF0000"/>
                </a:solidFill>
              </a:rPr>
              <a:t>Differential Expression Vector </a:t>
            </a:r>
            <a:r>
              <a:rPr lang="en-US"/>
              <a:t>– the differential expression scores for the subset of genes in the same comparison</a:t>
            </a:r>
            <a:endParaRPr/>
          </a:p>
        </p:txBody>
      </p:sp>
      <p:sp>
        <p:nvSpPr>
          <p:cNvPr id="894" name="Google Shape;894;p99"/>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48</a:t>
            </a:fld>
            <a:endParaRPr/>
          </a:p>
        </p:txBody>
      </p:sp>
      <p:grpSp>
        <p:nvGrpSpPr>
          <p:cNvPr id="895" name="Google Shape;895;p99"/>
          <p:cNvGrpSpPr/>
          <p:nvPr/>
        </p:nvGrpSpPr>
        <p:grpSpPr>
          <a:xfrm>
            <a:off x="7102616" y="1221415"/>
            <a:ext cx="2470992" cy="5581994"/>
            <a:chOff x="8209816" y="1410628"/>
            <a:chExt cx="2039084" cy="4942547"/>
          </a:xfrm>
        </p:grpSpPr>
        <p:pic>
          <p:nvPicPr>
            <p:cNvPr id="896" name="Google Shape;896;p99"/>
            <p:cNvPicPr preferRelativeResize="0"/>
            <p:nvPr/>
          </p:nvPicPr>
          <p:blipFill rotWithShape="1">
            <a:blip r:embed="rId3">
              <a:alphaModFix/>
            </a:blip>
            <a:srcRect t="20073" b="605"/>
            <a:stretch/>
          </p:blipFill>
          <p:spPr>
            <a:xfrm>
              <a:off x="8209817" y="1990724"/>
              <a:ext cx="2039083" cy="4362451"/>
            </a:xfrm>
            <a:prstGeom prst="rect">
              <a:avLst/>
            </a:prstGeom>
            <a:noFill/>
            <a:ln>
              <a:noFill/>
            </a:ln>
          </p:spPr>
        </p:pic>
        <p:pic>
          <p:nvPicPr>
            <p:cNvPr id="897" name="Google Shape;897;p99"/>
            <p:cNvPicPr preferRelativeResize="0"/>
            <p:nvPr/>
          </p:nvPicPr>
          <p:blipFill rotWithShape="1">
            <a:blip r:embed="rId4">
              <a:alphaModFix/>
            </a:blip>
            <a:srcRect/>
            <a:stretch/>
          </p:blipFill>
          <p:spPr>
            <a:xfrm>
              <a:off x="8209816" y="1410628"/>
              <a:ext cx="2039083" cy="637246"/>
            </a:xfrm>
            <a:prstGeom prst="rect">
              <a:avLst/>
            </a:prstGeom>
            <a:noFill/>
            <a:ln>
              <a:noFill/>
            </a:ln>
          </p:spPr>
        </p:pic>
      </p:grpSp>
      <p:sp>
        <p:nvSpPr>
          <p:cNvPr id="898" name="Google Shape;898;p99"/>
          <p:cNvSpPr/>
          <p:nvPr/>
        </p:nvSpPr>
        <p:spPr>
          <a:xfrm>
            <a:off x="8433552" y="6942831"/>
            <a:ext cx="114005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chemeClr val="lt2"/>
                </a:solidFill>
                <a:latin typeface="Arial"/>
                <a:ea typeface="Arial"/>
                <a:cs typeface="Arial"/>
                <a:sym typeface="Arial"/>
              </a:rPr>
              <a:t>samples</a:t>
            </a:r>
            <a:endParaRPr/>
          </a:p>
        </p:txBody>
      </p:sp>
      <p:sp>
        <p:nvSpPr>
          <p:cNvPr id="899" name="Google Shape;899;p99"/>
          <p:cNvSpPr/>
          <p:nvPr/>
        </p:nvSpPr>
        <p:spPr>
          <a:xfrm rot="-5400000">
            <a:off x="9368103" y="4022243"/>
            <a:ext cx="8418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chemeClr val="lt2"/>
                </a:solidFill>
                <a:latin typeface="Arial"/>
                <a:ea typeface="Arial"/>
                <a:cs typeface="Arial"/>
                <a:sym typeface="Arial"/>
              </a:rPr>
              <a:t>genes</a:t>
            </a:r>
            <a:endParaRPr sz="1400" b="1" i="0" u="none" strike="noStrike" cap="none">
              <a:solidFill>
                <a:schemeClr val="lt2"/>
              </a:solidFill>
              <a:latin typeface="Arial"/>
              <a:ea typeface="Arial"/>
              <a:cs typeface="Arial"/>
              <a:sym typeface="Arial"/>
            </a:endParaRPr>
          </a:p>
        </p:txBody>
      </p:sp>
      <p:sp>
        <p:nvSpPr>
          <p:cNvPr id="900" name="Google Shape;900;p99"/>
          <p:cNvSpPr/>
          <p:nvPr/>
        </p:nvSpPr>
        <p:spPr>
          <a:xfrm>
            <a:off x="5913116" y="7289279"/>
            <a:ext cx="4091379"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222222"/>
                </a:solidFill>
                <a:latin typeface="Arial"/>
                <a:ea typeface="Arial"/>
                <a:cs typeface="Arial"/>
                <a:sym typeface="Arial"/>
              </a:rPr>
              <a:t>Figure from Greenough, et al. "A gene expression signature that correlates with CD8+ T cell expansion in acute EBV infection." </a:t>
            </a:r>
            <a:r>
              <a:rPr lang="en-US" sz="800" b="0" i="1" u="none" strike="noStrike" cap="none">
                <a:solidFill>
                  <a:srgbClr val="222222"/>
                </a:solidFill>
                <a:latin typeface="Arial"/>
                <a:ea typeface="Arial"/>
                <a:cs typeface="Arial"/>
                <a:sym typeface="Arial"/>
              </a:rPr>
              <a:t>The Journal of Immunology</a:t>
            </a:r>
            <a:r>
              <a:rPr lang="en-US" sz="800" b="0" i="0" u="none" strike="noStrike" cap="none">
                <a:solidFill>
                  <a:srgbClr val="222222"/>
                </a:solidFill>
                <a:latin typeface="Arial"/>
                <a:ea typeface="Arial"/>
                <a:cs typeface="Arial"/>
                <a:sym typeface="Arial"/>
              </a:rPr>
              <a:t> 195.9 (2015).</a:t>
            </a: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100"/>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Gene Expression Signatures</a:t>
            </a:r>
            <a:endParaRPr/>
          </a:p>
        </p:txBody>
      </p:sp>
      <p:sp>
        <p:nvSpPr>
          <p:cNvPr id="906" name="Google Shape;906;p100"/>
          <p:cNvSpPr txBox="1">
            <a:spLocks noGrp="1"/>
          </p:cNvSpPr>
          <p:nvPr>
            <p:ph type="body" idx="1"/>
          </p:nvPr>
        </p:nvSpPr>
        <p:spPr>
          <a:xfrm>
            <a:off x="393379" y="1282317"/>
            <a:ext cx="6617021" cy="5910741"/>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05284E"/>
              </a:buClr>
              <a:buSzPts val="1800"/>
              <a:buChar char="•"/>
            </a:pPr>
            <a:r>
              <a:rPr lang="en-US"/>
              <a:t>Example Comparisons</a:t>
            </a:r>
            <a:endParaRPr/>
          </a:p>
          <a:p>
            <a:pPr marL="914400" lvl="1" indent="-330200" algn="l" rtl="0">
              <a:lnSpc>
                <a:spcPct val="100000"/>
              </a:lnSpc>
              <a:spcBef>
                <a:spcPts val="320"/>
              </a:spcBef>
              <a:spcAft>
                <a:spcPts val="0"/>
              </a:spcAft>
              <a:buSzPts val="1600"/>
              <a:buChar char="•"/>
            </a:pPr>
            <a:r>
              <a:rPr lang="en-US"/>
              <a:t>Mutated vs Wild-Type</a:t>
            </a:r>
            <a:endParaRPr/>
          </a:p>
          <a:p>
            <a:pPr marL="914400" lvl="1" indent="-330200" algn="l" rtl="0">
              <a:lnSpc>
                <a:spcPct val="100000"/>
              </a:lnSpc>
              <a:spcBef>
                <a:spcPts val="320"/>
              </a:spcBef>
              <a:spcAft>
                <a:spcPts val="0"/>
              </a:spcAft>
              <a:buSzPts val="1600"/>
              <a:buChar char="•"/>
            </a:pPr>
            <a:r>
              <a:rPr lang="en-US"/>
              <a:t>Metastatic vs Primary</a:t>
            </a:r>
            <a:endParaRPr/>
          </a:p>
          <a:p>
            <a:pPr marL="914400" lvl="1" indent="-330200" algn="l" rtl="0">
              <a:lnSpc>
                <a:spcPct val="100000"/>
              </a:lnSpc>
              <a:spcBef>
                <a:spcPts val="320"/>
              </a:spcBef>
              <a:spcAft>
                <a:spcPts val="0"/>
              </a:spcAft>
              <a:buSzPts val="1600"/>
              <a:buChar char="•"/>
            </a:pPr>
            <a:r>
              <a:rPr lang="en-US"/>
              <a:t>Tumor vs Normal</a:t>
            </a:r>
            <a:endParaRPr/>
          </a:p>
          <a:p>
            <a:pPr marL="914400" lvl="1" indent="-330200" algn="l" rtl="0">
              <a:lnSpc>
                <a:spcPct val="100000"/>
              </a:lnSpc>
              <a:spcBef>
                <a:spcPts val="320"/>
              </a:spcBef>
              <a:spcAft>
                <a:spcPts val="0"/>
              </a:spcAft>
              <a:buSzPts val="1600"/>
              <a:buChar char="•"/>
            </a:pPr>
            <a:r>
              <a:rPr lang="en-US"/>
              <a:t>Perturbagens</a:t>
            </a:r>
            <a:endParaRPr/>
          </a:p>
          <a:p>
            <a:pPr marL="1371600" lvl="2" indent="-317500" algn="l" rtl="0">
              <a:lnSpc>
                <a:spcPct val="100000"/>
              </a:lnSpc>
              <a:spcBef>
                <a:spcPts val="280"/>
              </a:spcBef>
              <a:spcAft>
                <a:spcPts val="0"/>
              </a:spcAft>
              <a:buSzPts val="1400"/>
              <a:buChar char="•"/>
            </a:pPr>
            <a:r>
              <a:rPr lang="en-US"/>
              <a:t>Drug Treatment vs Placebo</a:t>
            </a:r>
            <a:endParaRPr/>
          </a:p>
          <a:p>
            <a:pPr marL="1371600" lvl="2" indent="-317500" algn="l" rtl="0">
              <a:lnSpc>
                <a:spcPct val="100000"/>
              </a:lnSpc>
              <a:spcBef>
                <a:spcPts val="280"/>
              </a:spcBef>
              <a:spcAft>
                <a:spcPts val="0"/>
              </a:spcAft>
              <a:buSzPts val="1400"/>
              <a:buChar char="•"/>
            </a:pPr>
            <a:r>
              <a:rPr lang="en-US"/>
              <a:t>Environmental Stimuli vs Control</a:t>
            </a:r>
            <a:endParaRPr/>
          </a:p>
          <a:p>
            <a:pPr marL="457200" lvl="0" indent="-342900" algn="l" rtl="0">
              <a:lnSpc>
                <a:spcPct val="100000"/>
              </a:lnSpc>
              <a:spcBef>
                <a:spcPts val="360"/>
              </a:spcBef>
              <a:spcAft>
                <a:spcPts val="0"/>
              </a:spcAft>
              <a:buClr>
                <a:srgbClr val="05284E"/>
              </a:buClr>
              <a:buSzPts val="1800"/>
              <a:buChar char="•"/>
            </a:pPr>
            <a:r>
              <a:rPr lang="en-US"/>
              <a:t>Gene Signatures provide a uniquely characteristic pattern of gene expression that is tied to its studied biological or medical phenomenon</a:t>
            </a:r>
            <a:endParaRPr/>
          </a:p>
          <a:p>
            <a:pPr marL="914400" lvl="1" indent="-330200" algn="l" rtl="0">
              <a:lnSpc>
                <a:spcPct val="100000"/>
              </a:lnSpc>
              <a:spcBef>
                <a:spcPts val="320"/>
              </a:spcBef>
              <a:spcAft>
                <a:spcPts val="0"/>
              </a:spcAft>
              <a:buSzPts val="1600"/>
              <a:buChar char="•"/>
            </a:pPr>
            <a:r>
              <a:rPr lang="en-US"/>
              <a:t>Enable researchers to relate samples and other phenomenon by finding the similarity to the gene signatures</a:t>
            </a:r>
            <a:endParaRPr/>
          </a:p>
          <a:p>
            <a:pPr marL="914400" lvl="1" indent="-330200" algn="l" rtl="0">
              <a:lnSpc>
                <a:spcPct val="100000"/>
              </a:lnSpc>
              <a:spcBef>
                <a:spcPts val="320"/>
              </a:spcBef>
              <a:spcAft>
                <a:spcPts val="0"/>
              </a:spcAft>
              <a:buSzPts val="1600"/>
              <a:buChar char="•"/>
            </a:pPr>
            <a:r>
              <a:rPr lang="en-US"/>
              <a:t>Focus understanding on underlying mechanism for phenomenon to a subset of gene behaviors</a:t>
            </a:r>
            <a:endParaRPr/>
          </a:p>
          <a:p>
            <a:pPr marL="0" lvl="0" indent="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Clr>
                <a:srgbClr val="05284E"/>
              </a:buClr>
              <a:buSzPts val="1800"/>
              <a:buNone/>
            </a:pPr>
            <a:endParaRPr/>
          </a:p>
        </p:txBody>
      </p:sp>
      <p:sp>
        <p:nvSpPr>
          <p:cNvPr id="907" name="Google Shape;907;p100"/>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49</a:t>
            </a:fld>
            <a:endParaRPr/>
          </a:p>
        </p:txBody>
      </p:sp>
      <p:grpSp>
        <p:nvGrpSpPr>
          <p:cNvPr id="908" name="Google Shape;908;p100"/>
          <p:cNvGrpSpPr/>
          <p:nvPr/>
        </p:nvGrpSpPr>
        <p:grpSpPr>
          <a:xfrm>
            <a:off x="7102616" y="1221415"/>
            <a:ext cx="2470992" cy="5581994"/>
            <a:chOff x="8209816" y="1410628"/>
            <a:chExt cx="2039084" cy="4942547"/>
          </a:xfrm>
        </p:grpSpPr>
        <p:pic>
          <p:nvPicPr>
            <p:cNvPr id="909" name="Google Shape;909;p100"/>
            <p:cNvPicPr preferRelativeResize="0"/>
            <p:nvPr/>
          </p:nvPicPr>
          <p:blipFill rotWithShape="1">
            <a:blip r:embed="rId3">
              <a:alphaModFix/>
            </a:blip>
            <a:srcRect t="20073" b="605"/>
            <a:stretch/>
          </p:blipFill>
          <p:spPr>
            <a:xfrm>
              <a:off x="8209817" y="1990724"/>
              <a:ext cx="2039083" cy="4362451"/>
            </a:xfrm>
            <a:prstGeom prst="rect">
              <a:avLst/>
            </a:prstGeom>
            <a:noFill/>
            <a:ln>
              <a:noFill/>
            </a:ln>
          </p:spPr>
        </p:pic>
        <p:pic>
          <p:nvPicPr>
            <p:cNvPr id="910" name="Google Shape;910;p100"/>
            <p:cNvPicPr preferRelativeResize="0"/>
            <p:nvPr/>
          </p:nvPicPr>
          <p:blipFill rotWithShape="1">
            <a:blip r:embed="rId4">
              <a:alphaModFix/>
            </a:blip>
            <a:srcRect/>
            <a:stretch/>
          </p:blipFill>
          <p:spPr>
            <a:xfrm>
              <a:off x="8209816" y="1410628"/>
              <a:ext cx="2039083" cy="637246"/>
            </a:xfrm>
            <a:prstGeom prst="rect">
              <a:avLst/>
            </a:prstGeom>
            <a:noFill/>
            <a:ln>
              <a:noFill/>
            </a:ln>
          </p:spPr>
        </p:pic>
      </p:grpSp>
      <p:sp>
        <p:nvSpPr>
          <p:cNvPr id="911" name="Google Shape;911;p100"/>
          <p:cNvSpPr/>
          <p:nvPr/>
        </p:nvSpPr>
        <p:spPr>
          <a:xfrm>
            <a:off x="8433552" y="6942831"/>
            <a:ext cx="114005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chemeClr val="lt2"/>
                </a:solidFill>
                <a:latin typeface="Arial"/>
                <a:ea typeface="Arial"/>
                <a:cs typeface="Arial"/>
                <a:sym typeface="Arial"/>
              </a:rPr>
              <a:t>samples</a:t>
            </a:r>
            <a:endParaRPr/>
          </a:p>
        </p:txBody>
      </p:sp>
      <p:sp>
        <p:nvSpPr>
          <p:cNvPr id="912" name="Google Shape;912;p100"/>
          <p:cNvSpPr/>
          <p:nvPr/>
        </p:nvSpPr>
        <p:spPr>
          <a:xfrm rot="-5400000">
            <a:off x="9368103" y="4022243"/>
            <a:ext cx="8418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a:solidFill>
                  <a:schemeClr val="lt2"/>
                </a:solidFill>
                <a:latin typeface="Arial"/>
                <a:ea typeface="Arial"/>
                <a:cs typeface="Arial"/>
                <a:sym typeface="Arial"/>
              </a:rPr>
              <a:t>genes</a:t>
            </a:r>
            <a:endParaRPr sz="1400" b="1" i="0" u="none" strike="noStrike" cap="none">
              <a:solidFill>
                <a:schemeClr val="lt2"/>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7"/>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Autofit/>
          </a:bodyPr>
          <a:lstStyle/>
          <a:p>
            <a:pPr marL="0" lvl="0" indent="0" algn="l" rtl="0">
              <a:lnSpc>
                <a:spcPct val="100000"/>
              </a:lnSpc>
              <a:spcBef>
                <a:spcPts val="0"/>
              </a:spcBef>
              <a:spcAft>
                <a:spcPts val="0"/>
              </a:spcAft>
              <a:buSzPts val="1400"/>
              <a:buNone/>
            </a:pPr>
            <a:r>
              <a:rPr lang="en-US" sz="3200"/>
              <a:t>Some Example Applications</a:t>
            </a:r>
            <a:endParaRPr sz="3200"/>
          </a:p>
        </p:txBody>
      </p:sp>
      <p:sp>
        <p:nvSpPr>
          <p:cNvPr id="317" name="Google Shape;317;p17"/>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5</a:t>
            </a:fld>
            <a:endParaRPr/>
          </a:p>
        </p:txBody>
      </p:sp>
      <p:sp>
        <p:nvSpPr>
          <p:cNvPr id="318" name="Google Shape;318;p17"/>
          <p:cNvSpPr txBox="1"/>
          <p:nvPr/>
        </p:nvSpPr>
        <p:spPr>
          <a:xfrm>
            <a:off x="12853202" y="4060604"/>
            <a:ext cx="9144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2"/>
              </a:solidFill>
              <a:latin typeface="Arial"/>
              <a:ea typeface="Arial"/>
              <a:cs typeface="Arial"/>
              <a:sym typeface="Arial"/>
            </a:endParaRPr>
          </a:p>
        </p:txBody>
      </p:sp>
      <p:sp>
        <p:nvSpPr>
          <p:cNvPr id="319" name="Google Shape;319;p17"/>
          <p:cNvSpPr txBox="1"/>
          <p:nvPr/>
        </p:nvSpPr>
        <p:spPr>
          <a:xfrm>
            <a:off x="4625953" y="1865471"/>
            <a:ext cx="5432447" cy="4918442"/>
          </a:xfrm>
          <a:prstGeom prst="rect">
            <a:avLst/>
          </a:prstGeom>
          <a:noFill/>
          <a:ln>
            <a:noFill/>
          </a:ln>
        </p:spPr>
        <p:txBody>
          <a:bodyPr spcFirstLastPara="1" wrap="square" lIns="89325" tIns="44650" rIns="89325" bIns="44650" anchor="t" anchorCtr="0">
            <a:noAutofit/>
          </a:bodyPr>
          <a:lstStyle/>
          <a:p>
            <a:pPr marL="335692" marR="0" lvl="0" indent="-335692" algn="l" rtl="0">
              <a:lnSpc>
                <a:spcPct val="100000"/>
              </a:lnSpc>
              <a:spcBef>
                <a:spcPts val="2400"/>
              </a:spcBef>
              <a:spcAft>
                <a:spcPts val="0"/>
              </a:spcAft>
              <a:buClr>
                <a:srgbClr val="6E6E6E"/>
              </a:buClr>
              <a:buSzPts val="2400"/>
              <a:buFont typeface="Arial"/>
              <a:buChar char="•"/>
            </a:pPr>
            <a:r>
              <a:rPr lang="en-US" sz="2400" b="0" i="0" u="none" strike="noStrike" cap="none">
                <a:solidFill>
                  <a:srgbClr val="161616"/>
                </a:solidFill>
                <a:latin typeface="Arial"/>
                <a:ea typeface="Arial"/>
                <a:cs typeface="Arial"/>
                <a:sym typeface="Arial"/>
              </a:rPr>
              <a:t>Identifying the subtypes of a disease </a:t>
            </a:r>
            <a:endParaRPr sz="2400" b="0" i="0" u="none" strike="noStrike" cap="none">
              <a:solidFill>
                <a:srgbClr val="000000"/>
              </a:solidFill>
              <a:latin typeface="Arial"/>
              <a:ea typeface="Arial"/>
              <a:cs typeface="Arial"/>
              <a:sym typeface="Arial"/>
            </a:endParaRPr>
          </a:p>
          <a:p>
            <a:pPr marL="335692" marR="0" lvl="0" indent="-335692" algn="l" rtl="0">
              <a:lnSpc>
                <a:spcPct val="100000"/>
              </a:lnSpc>
              <a:spcBef>
                <a:spcPts val="2400"/>
              </a:spcBef>
              <a:spcAft>
                <a:spcPts val="0"/>
              </a:spcAft>
              <a:buClr>
                <a:srgbClr val="6E6E6E"/>
              </a:buClr>
              <a:buSzPts val="2400"/>
              <a:buFont typeface="Arial"/>
              <a:buChar char="•"/>
            </a:pPr>
            <a:r>
              <a:rPr lang="en-US" sz="2400" b="0" i="0" u="none" strike="noStrike" cap="none">
                <a:solidFill>
                  <a:srgbClr val="161616"/>
                </a:solidFill>
                <a:latin typeface="Arial"/>
                <a:ea typeface="Arial"/>
                <a:cs typeface="Arial"/>
                <a:sym typeface="Arial"/>
              </a:rPr>
              <a:t>Identifying genes associated with a disease</a:t>
            </a:r>
            <a:endParaRPr sz="2400" b="0" i="0" u="none" strike="noStrike" cap="none">
              <a:solidFill>
                <a:srgbClr val="000000"/>
              </a:solidFill>
              <a:latin typeface="Arial"/>
              <a:ea typeface="Arial"/>
              <a:cs typeface="Arial"/>
              <a:sym typeface="Arial"/>
            </a:endParaRPr>
          </a:p>
          <a:p>
            <a:pPr marL="335692" marR="0" lvl="0" indent="-335692" algn="l" rtl="0">
              <a:lnSpc>
                <a:spcPct val="100000"/>
              </a:lnSpc>
              <a:spcBef>
                <a:spcPts val="2400"/>
              </a:spcBef>
              <a:spcAft>
                <a:spcPts val="0"/>
              </a:spcAft>
              <a:buClr>
                <a:srgbClr val="6E6E6E"/>
              </a:buClr>
              <a:buSzPts val="2400"/>
              <a:buFont typeface="Arial"/>
              <a:buChar char="•"/>
            </a:pPr>
            <a:r>
              <a:rPr lang="en-US" sz="2400" b="0" i="0" u="none" strike="noStrike" cap="none">
                <a:solidFill>
                  <a:srgbClr val="161616"/>
                </a:solidFill>
                <a:latin typeface="Arial"/>
                <a:ea typeface="Arial"/>
                <a:cs typeface="Arial"/>
                <a:sym typeface="Arial"/>
              </a:rPr>
              <a:t>Predicting whether a patient is sensitive or resistant to a drug</a:t>
            </a:r>
            <a:endParaRPr sz="1400" b="0" i="0" u="none" strike="noStrike" cap="none">
              <a:solidFill>
                <a:srgbClr val="000000"/>
              </a:solidFill>
              <a:latin typeface="Arial"/>
              <a:ea typeface="Arial"/>
              <a:cs typeface="Arial"/>
              <a:sym typeface="Arial"/>
            </a:endParaRPr>
          </a:p>
          <a:p>
            <a:pPr marL="335692" marR="0" lvl="0" indent="-335692" algn="l" rtl="0">
              <a:lnSpc>
                <a:spcPct val="100000"/>
              </a:lnSpc>
              <a:spcBef>
                <a:spcPts val="2400"/>
              </a:spcBef>
              <a:spcAft>
                <a:spcPts val="0"/>
              </a:spcAft>
              <a:buClr>
                <a:srgbClr val="6E6E6E"/>
              </a:buClr>
              <a:buSzPts val="2400"/>
              <a:buFont typeface="Arial"/>
              <a:buChar char="•"/>
            </a:pPr>
            <a:r>
              <a:rPr lang="en-US" sz="2400" b="0" i="0" u="none" strike="noStrike" cap="none">
                <a:solidFill>
                  <a:srgbClr val="161616"/>
                </a:solidFill>
                <a:latin typeface="Arial"/>
                <a:ea typeface="Arial"/>
                <a:cs typeface="Arial"/>
                <a:sym typeface="Arial"/>
              </a:rPr>
              <a:t>Predicting the survival probability of a cancer patient</a:t>
            </a:r>
            <a:endParaRPr sz="1400" b="0" i="0" u="none" strike="noStrike" cap="none">
              <a:solidFill>
                <a:srgbClr val="000000"/>
              </a:solidFill>
              <a:latin typeface="Arial"/>
              <a:ea typeface="Arial"/>
              <a:cs typeface="Arial"/>
              <a:sym typeface="Arial"/>
            </a:endParaRPr>
          </a:p>
          <a:p>
            <a:pPr marL="335692" marR="0" lvl="0" indent="-335692" algn="l" rtl="0">
              <a:lnSpc>
                <a:spcPct val="100000"/>
              </a:lnSpc>
              <a:spcBef>
                <a:spcPts val="2400"/>
              </a:spcBef>
              <a:spcAft>
                <a:spcPts val="0"/>
              </a:spcAft>
              <a:buClr>
                <a:srgbClr val="6E6E6E"/>
              </a:buClr>
              <a:buSzPts val="2400"/>
              <a:buFont typeface="Arial"/>
              <a:buChar char="•"/>
            </a:pPr>
            <a:r>
              <a:rPr lang="en-US" sz="2400" b="0" i="0" u="none" strike="noStrike" cap="none">
                <a:solidFill>
                  <a:srgbClr val="161616"/>
                </a:solidFill>
                <a:latin typeface="Arial"/>
                <a:ea typeface="Arial"/>
                <a:cs typeface="Arial"/>
                <a:sym typeface="Arial"/>
              </a:rPr>
              <a:t>etc.</a:t>
            </a:r>
            <a:endParaRPr sz="1400" b="0" i="0" u="none" strike="noStrike" cap="none">
              <a:solidFill>
                <a:srgbClr val="000000"/>
              </a:solidFill>
              <a:latin typeface="Arial"/>
              <a:ea typeface="Arial"/>
              <a:cs typeface="Arial"/>
              <a:sym typeface="Arial"/>
            </a:endParaRPr>
          </a:p>
          <a:p>
            <a:pPr marL="335692" marR="0" lvl="0" indent="-183292" algn="l" rtl="0">
              <a:lnSpc>
                <a:spcPct val="100000"/>
              </a:lnSpc>
              <a:spcBef>
                <a:spcPts val="2400"/>
              </a:spcBef>
              <a:spcAft>
                <a:spcPts val="0"/>
              </a:spcAft>
              <a:buClr>
                <a:srgbClr val="6E6E6E"/>
              </a:buClr>
              <a:buSzPts val="2400"/>
              <a:buFont typeface="Arial"/>
              <a:buNone/>
            </a:pPr>
            <a:endParaRPr sz="2400" b="0" i="0" u="none" strike="noStrike" cap="none">
              <a:solidFill>
                <a:srgbClr val="161616"/>
              </a:solidFill>
              <a:latin typeface="Arial"/>
              <a:ea typeface="Arial"/>
              <a:cs typeface="Arial"/>
              <a:sym typeface="Arial"/>
            </a:endParaRPr>
          </a:p>
          <a:p>
            <a:pPr marL="335692" marR="0" lvl="0" indent="-183292" algn="l" rtl="0">
              <a:lnSpc>
                <a:spcPct val="100000"/>
              </a:lnSpc>
              <a:spcBef>
                <a:spcPts val="2400"/>
              </a:spcBef>
              <a:spcAft>
                <a:spcPts val="0"/>
              </a:spcAft>
              <a:buClr>
                <a:srgbClr val="6E6E6E"/>
              </a:buClr>
              <a:buSzPts val="2400"/>
              <a:buFont typeface="Arial"/>
              <a:buNone/>
            </a:pPr>
            <a:endParaRPr sz="2400" b="0" i="0" u="none" strike="noStrike" cap="none">
              <a:solidFill>
                <a:srgbClr val="161616"/>
              </a:solidFill>
              <a:latin typeface="Arial"/>
              <a:ea typeface="Arial"/>
              <a:cs typeface="Arial"/>
              <a:sym typeface="Arial"/>
            </a:endParaRPr>
          </a:p>
          <a:p>
            <a:pPr marL="335692" marR="0" lvl="0" indent="-183292" algn="l" rtl="0">
              <a:lnSpc>
                <a:spcPct val="100000"/>
              </a:lnSpc>
              <a:spcBef>
                <a:spcPts val="2400"/>
              </a:spcBef>
              <a:spcAft>
                <a:spcPts val="0"/>
              </a:spcAft>
              <a:buClr>
                <a:srgbClr val="6E6E6E"/>
              </a:buClr>
              <a:buSzPts val="2400"/>
              <a:buFont typeface="Arial"/>
              <a:buNone/>
            </a:pPr>
            <a:endParaRPr sz="2400" b="0" i="0" u="none" strike="noStrike" cap="none">
              <a:solidFill>
                <a:srgbClr val="161616"/>
              </a:solidFill>
              <a:latin typeface="Arial"/>
              <a:ea typeface="Arial"/>
              <a:cs typeface="Arial"/>
              <a:sym typeface="Arial"/>
            </a:endParaRPr>
          </a:p>
        </p:txBody>
      </p:sp>
      <p:grpSp>
        <p:nvGrpSpPr>
          <p:cNvPr id="320" name="Google Shape;320;p17"/>
          <p:cNvGrpSpPr/>
          <p:nvPr/>
        </p:nvGrpSpPr>
        <p:grpSpPr>
          <a:xfrm>
            <a:off x="2444228" y="4077345"/>
            <a:ext cx="2133600" cy="762000"/>
            <a:chOff x="228600" y="4038600"/>
            <a:chExt cx="2133600" cy="762000"/>
          </a:xfrm>
        </p:grpSpPr>
        <p:sp>
          <p:nvSpPr>
            <p:cNvPr id="321" name="Google Shape;321;p17"/>
            <p:cNvSpPr/>
            <p:nvPr/>
          </p:nvSpPr>
          <p:spPr>
            <a:xfrm>
              <a:off x="228600" y="4038600"/>
              <a:ext cx="2133600" cy="762000"/>
            </a:xfrm>
            <a:prstGeom prst="ellipse">
              <a:avLst/>
            </a:prstGeom>
            <a:solidFill>
              <a:srgbClr val="CCFFCC"/>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161616"/>
                </a:solidFill>
                <a:latin typeface="Calibri"/>
                <a:ea typeface="Calibri"/>
                <a:cs typeface="Calibri"/>
                <a:sym typeface="Calibri"/>
              </a:endParaRPr>
            </a:p>
          </p:txBody>
        </p:sp>
        <p:sp>
          <p:nvSpPr>
            <p:cNvPr id="322" name="Google Shape;322;p17"/>
            <p:cNvSpPr txBox="1"/>
            <p:nvPr/>
          </p:nvSpPr>
          <p:spPr>
            <a:xfrm>
              <a:off x="228600" y="4038600"/>
              <a:ext cx="21336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2"/>
                  </a:solidFill>
                  <a:latin typeface="Arial"/>
                  <a:ea typeface="Arial"/>
                  <a:cs typeface="Arial"/>
                  <a:sym typeface="Arial"/>
                </a:rPr>
                <a:t>Classification</a:t>
              </a:r>
              <a:endParaRPr/>
            </a:p>
            <a:p>
              <a:pPr marL="0" marR="0" lvl="0" indent="0" algn="ctr" rtl="0">
                <a:lnSpc>
                  <a:spcPct val="100000"/>
                </a:lnSpc>
                <a:spcBef>
                  <a:spcPts val="0"/>
                </a:spcBef>
                <a:spcAft>
                  <a:spcPts val="0"/>
                </a:spcAft>
                <a:buNone/>
              </a:pPr>
              <a:r>
                <a:rPr lang="en-US" sz="1200" b="0" i="0" u="none" strike="noStrike" cap="none">
                  <a:solidFill>
                    <a:schemeClr val="dk2"/>
                  </a:solidFill>
                  <a:latin typeface="Arial"/>
                  <a:ea typeface="Arial"/>
                  <a:cs typeface="Arial"/>
                  <a:sym typeface="Arial"/>
                </a:rPr>
                <a:t>(resistance group)</a:t>
              </a:r>
              <a:endParaRPr sz="1200" b="0" i="0" u="none" strike="noStrike" cap="none">
                <a:solidFill>
                  <a:srgbClr val="000000"/>
                </a:solidFill>
                <a:latin typeface="Arial"/>
                <a:ea typeface="Arial"/>
                <a:cs typeface="Arial"/>
                <a:sym typeface="Arial"/>
              </a:endParaRPr>
            </a:p>
          </p:txBody>
        </p:sp>
      </p:grpSp>
      <p:grpSp>
        <p:nvGrpSpPr>
          <p:cNvPr id="323" name="Google Shape;323;p17"/>
          <p:cNvGrpSpPr/>
          <p:nvPr/>
        </p:nvGrpSpPr>
        <p:grpSpPr>
          <a:xfrm>
            <a:off x="2444228" y="5183282"/>
            <a:ext cx="2133600" cy="762000"/>
            <a:chOff x="228600" y="4038600"/>
            <a:chExt cx="2133600" cy="762000"/>
          </a:xfrm>
        </p:grpSpPr>
        <p:sp>
          <p:nvSpPr>
            <p:cNvPr id="324" name="Google Shape;324;p17"/>
            <p:cNvSpPr/>
            <p:nvPr/>
          </p:nvSpPr>
          <p:spPr>
            <a:xfrm>
              <a:off x="228600" y="4038600"/>
              <a:ext cx="2133600" cy="762000"/>
            </a:xfrm>
            <a:prstGeom prst="ellipse">
              <a:avLst/>
            </a:prstGeom>
            <a:solidFill>
              <a:srgbClr val="CCFFCC"/>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161616"/>
                </a:solidFill>
                <a:latin typeface="Calibri"/>
                <a:ea typeface="Calibri"/>
                <a:cs typeface="Calibri"/>
                <a:sym typeface="Calibri"/>
              </a:endParaRPr>
            </a:p>
          </p:txBody>
        </p:sp>
        <p:sp>
          <p:nvSpPr>
            <p:cNvPr id="325" name="Google Shape;325;p17"/>
            <p:cNvSpPr txBox="1"/>
            <p:nvPr/>
          </p:nvSpPr>
          <p:spPr>
            <a:xfrm>
              <a:off x="228600" y="4038600"/>
              <a:ext cx="21336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2"/>
                  </a:solidFill>
                  <a:latin typeface="Arial"/>
                  <a:ea typeface="Arial"/>
                  <a:cs typeface="Arial"/>
                  <a:sym typeface="Arial"/>
                </a:rPr>
                <a:t>Regression</a:t>
              </a:r>
              <a:endParaRPr/>
            </a:p>
            <a:p>
              <a:pPr marL="0" marR="0" lvl="0" indent="0" algn="ctr" rtl="0">
                <a:lnSpc>
                  <a:spcPct val="100000"/>
                </a:lnSpc>
                <a:spcBef>
                  <a:spcPts val="0"/>
                </a:spcBef>
                <a:spcAft>
                  <a:spcPts val="0"/>
                </a:spcAft>
                <a:buNone/>
              </a:pPr>
              <a:r>
                <a:rPr lang="en-US" sz="1200" b="0" i="0" u="none" strike="noStrike" cap="none">
                  <a:solidFill>
                    <a:schemeClr val="dk2"/>
                  </a:solidFill>
                  <a:latin typeface="Arial"/>
                  <a:ea typeface="Arial"/>
                  <a:cs typeface="Arial"/>
                  <a:sym typeface="Arial"/>
                </a:rPr>
                <a:t>(survival time)</a:t>
              </a:r>
              <a:endParaRPr sz="1200" b="0" i="0" u="none" strike="noStrike" cap="none">
                <a:solidFill>
                  <a:srgbClr val="000000"/>
                </a:solidFill>
                <a:latin typeface="Arial"/>
                <a:ea typeface="Arial"/>
                <a:cs typeface="Arial"/>
                <a:sym typeface="Arial"/>
              </a:endParaRPr>
            </a:p>
          </p:txBody>
        </p:sp>
      </p:grpSp>
      <p:grpSp>
        <p:nvGrpSpPr>
          <p:cNvPr id="326" name="Google Shape;326;p17"/>
          <p:cNvGrpSpPr/>
          <p:nvPr/>
        </p:nvGrpSpPr>
        <p:grpSpPr>
          <a:xfrm>
            <a:off x="82028" y="2971408"/>
            <a:ext cx="4495800" cy="762000"/>
            <a:chOff x="609600" y="4953000"/>
            <a:chExt cx="4495800" cy="762000"/>
          </a:xfrm>
        </p:grpSpPr>
        <p:sp>
          <p:nvSpPr>
            <p:cNvPr id="327" name="Google Shape;327;p17"/>
            <p:cNvSpPr/>
            <p:nvPr/>
          </p:nvSpPr>
          <p:spPr>
            <a:xfrm>
              <a:off x="685800" y="4953000"/>
              <a:ext cx="4343400" cy="762000"/>
            </a:xfrm>
            <a:prstGeom prst="ellipse">
              <a:avLst/>
            </a:prstGeom>
            <a:solidFill>
              <a:srgbClr val="CCFFCC"/>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161616"/>
                </a:solidFill>
                <a:latin typeface="Calibri"/>
                <a:ea typeface="Calibri"/>
                <a:cs typeface="Calibri"/>
                <a:sym typeface="Calibri"/>
              </a:endParaRPr>
            </a:p>
          </p:txBody>
        </p:sp>
        <p:sp>
          <p:nvSpPr>
            <p:cNvPr id="328" name="Google Shape;328;p17"/>
            <p:cNvSpPr txBox="1"/>
            <p:nvPr/>
          </p:nvSpPr>
          <p:spPr>
            <a:xfrm>
              <a:off x="609600" y="4953000"/>
              <a:ext cx="44958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2"/>
                  </a:solidFill>
                  <a:latin typeface="Arial"/>
                  <a:ea typeface="Arial"/>
                  <a:cs typeface="Arial"/>
                  <a:sym typeface="Arial"/>
                </a:rPr>
                <a:t>Supervised Feature Selection</a:t>
              </a:r>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Arial"/>
                  <a:ea typeface="Arial"/>
                  <a:cs typeface="Arial"/>
                  <a:sym typeface="Arial"/>
                </a:rPr>
                <a:t>(biomarkers)</a:t>
              </a:r>
              <a:endParaRPr sz="900" b="0" i="0" u="none" strike="noStrike" cap="none">
                <a:solidFill>
                  <a:srgbClr val="000000"/>
                </a:solidFill>
                <a:latin typeface="Arial"/>
                <a:ea typeface="Arial"/>
                <a:cs typeface="Arial"/>
                <a:sym typeface="Arial"/>
              </a:endParaRPr>
            </a:p>
          </p:txBody>
        </p:sp>
      </p:grpSp>
      <p:grpSp>
        <p:nvGrpSpPr>
          <p:cNvPr id="329" name="Google Shape;329;p17"/>
          <p:cNvGrpSpPr/>
          <p:nvPr/>
        </p:nvGrpSpPr>
        <p:grpSpPr>
          <a:xfrm>
            <a:off x="2444228" y="1865471"/>
            <a:ext cx="2133600" cy="762000"/>
            <a:chOff x="228600" y="4038600"/>
            <a:chExt cx="2133600" cy="762000"/>
          </a:xfrm>
        </p:grpSpPr>
        <p:sp>
          <p:nvSpPr>
            <p:cNvPr id="330" name="Google Shape;330;p17"/>
            <p:cNvSpPr/>
            <p:nvPr/>
          </p:nvSpPr>
          <p:spPr>
            <a:xfrm>
              <a:off x="228600" y="4038600"/>
              <a:ext cx="2133600" cy="762000"/>
            </a:xfrm>
            <a:prstGeom prst="ellipse">
              <a:avLst/>
            </a:prstGeom>
            <a:solidFill>
              <a:srgbClr val="CCFFCC"/>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161616"/>
                </a:solidFill>
                <a:latin typeface="Calibri"/>
                <a:ea typeface="Calibri"/>
                <a:cs typeface="Calibri"/>
                <a:sym typeface="Calibri"/>
              </a:endParaRPr>
            </a:p>
          </p:txBody>
        </p:sp>
        <p:sp>
          <p:nvSpPr>
            <p:cNvPr id="331" name="Google Shape;331;p17"/>
            <p:cNvSpPr txBox="1"/>
            <p:nvPr/>
          </p:nvSpPr>
          <p:spPr>
            <a:xfrm>
              <a:off x="228600" y="4038600"/>
              <a:ext cx="21336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2"/>
                  </a:solidFill>
                  <a:latin typeface="Arial"/>
                  <a:ea typeface="Arial"/>
                  <a:cs typeface="Arial"/>
                  <a:sym typeface="Arial"/>
                </a:rPr>
                <a:t>Clustering</a:t>
              </a:r>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Arial"/>
                  <a:ea typeface="Arial"/>
                  <a:cs typeface="Arial"/>
                  <a:sym typeface="Arial"/>
                </a:rPr>
                <a:t>(subtyping)</a:t>
              </a:r>
              <a:endParaRPr sz="1200" b="0" i="0" u="none" strike="noStrike" cap="none">
                <a:solidFill>
                  <a:srgbClr val="000000"/>
                </a:solidFill>
                <a:latin typeface="Arial"/>
                <a:ea typeface="Arial"/>
                <a:cs typeface="Arial"/>
                <a:sym typeface="Arial"/>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101"/>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Public Resources for Gene Signatures</a:t>
            </a:r>
            <a:endParaRPr/>
          </a:p>
        </p:txBody>
      </p:sp>
      <p:sp>
        <p:nvSpPr>
          <p:cNvPr id="918" name="Google Shape;918;p101"/>
          <p:cNvSpPr txBox="1">
            <a:spLocks noGrp="1"/>
          </p:cNvSpPr>
          <p:nvPr>
            <p:ph type="body" idx="1"/>
          </p:nvPr>
        </p:nvSpPr>
        <p:spPr>
          <a:xfrm>
            <a:off x="393379" y="1499717"/>
            <a:ext cx="9330330" cy="5910741"/>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05284E"/>
              </a:buClr>
              <a:buSzPts val="1800"/>
              <a:buChar char="•"/>
            </a:pPr>
            <a:r>
              <a:rPr lang="en-US"/>
              <a:t>There are many public resources for acquiring gene expression signatures</a:t>
            </a:r>
            <a:endParaRPr/>
          </a:p>
          <a:p>
            <a:pPr marL="914400" lvl="1" indent="-330200" algn="l" rtl="0">
              <a:lnSpc>
                <a:spcPct val="100000"/>
              </a:lnSpc>
              <a:spcBef>
                <a:spcPts val="320"/>
              </a:spcBef>
              <a:spcAft>
                <a:spcPts val="0"/>
              </a:spcAft>
              <a:buSzPts val="1600"/>
              <a:buChar char="•"/>
            </a:pPr>
            <a:r>
              <a:rPr lang="en-US"/>
              <a:t>Extracting signatures yourself</a:t>
            </a:r>
            <a:endParaRPr/>
          </a:p>
          <a:p>
            <a:pPr marL="447110" lvl="1" indent="0" algn="l" rtl="0">
              <a:lnSpc>
                <a:spcPct val="100000"/>
              </a:lnSpc>
              <a:spcBef>
                <a:spcPts val="320"/>
              </a:spcBef>
              <a:spcAft>
                <a:spcPts val="0"/>
              </a:spcAft>
              <a:buSzPts val="1600"/>
              <a:buNone/>
            </a:pPr>
            <a:r>
              <a:rPr lang="en-US"/>
              <a:t> </a:t>
            </a:r>
            <a:endParaRPr/>
          </a:p>
          <a:p>
            <a:pPr marL="914400" lvl="1" indent="-228600" algn="l" rtl="0">
              <a:lnSpc>
                <a:spcPct val="100000"/>
              </a:lnSpc>
              <a:spcBef>
                <a:spcPts val="320"/>
              </a:spcBef>
              <a:spcAft>
                <a:spcPts val="0"/>
              </a:spcAft>
              <a:buSzPts val="1600"/>
              <a:buNone/>
            </a:pPr>
            <a:endParaRPr/>
          </a:p>
          <a:p>
            <a:pPr marL="914400" lvl="1" indent="-228600" algn="l" rtl="0">
              <a:lnSpc>
                <a:spcPct val="100000"/>
              </a:lnSpc>
              <a:spcBef>
                <a:spcPts val="320"/>
              </a:spcBef>
              <a:spcAft>
                <a:spcPts val="0"/>
              </a:spcAft>
              <a:buSzPts val="1600"/>
              <a:buNone/>
            </a:pPr>
            <a:endParaRPr/>
          </a:p>
          <a:p>
            <a:pPr marL="914400" lvl="1" indent="-330200" algn="l" rtl="0">
              <a:lnSpc>
                <a:spcPct val="100000"/>
              </a:lnSpc>
              <a:spcBef>
                <a:spcPts val="320"/>
              </a:spcBef>
              <a:spcAft>
                <a:spcPts val="0"/>
              </a:spcAft>
              <a:buSzPts val="1600"/>
              <a:buChar char="•"/>
            </a:pPr>
            <a:r>
              <a:rPr lang="en-US"/>
              <a:t>Libraries of Curated Signatures</a:t>
            </a:r>
            <a:endParaRPr/>
          </a:p>
          <a:p>
            <a:pPr marL="457200" lvl="0" indent="-228600" algn="l" rtl="0">
              <a:lnSpc>
                <a:spcPct val="100000"/>
              </a:lnSpc>
              <a:spcBef>
                <a:spcPts val="360"/>
              </a:spcBef>
              <a:spcAft>
                <a:spcPts val="0"/>
              </a:spcAft>
              <a:buClr>
                <a:srgbClr val="05284E"/>
              </a:buClr>
              <a:buSzPts val="1800"/>
              <a:buNone/>
            </a:pPr>
            <a:endParaRPr/>
          </a:p>
          <a:p>
            <a:pPr marL="457200" lvl="0" indent="-228600" algn="l" rtl="0">
              <a:lnSpc>
                <a:spcPct val="100000"/>
              </a:lnSpc>
              <a:spcBef>
                <a:spcPts val="360"/>
              </a:spcBef>
              <a:spcAft>
                <a:spcPts val="0"/>
              </a:spcAft>
              <a:buClr>
                <a:srgbClr val="05284E"/>
              </a:buClr>
              <a:buSzPts val="1800"/>
              <a:buNone/>
            </a:pPr>
            <a:endParaRPr/>
          </a:p>
          <a:p>
            <a:pPr marL="457200" lvl="0" indent="-228600" algn="l" rtl="0">
              <a:lnSpc>
                <a:spcPct val="100000"/>
              </a:lnSpc>
              <a:spcBef>
                <a:spcPts val="360"/>
              </a:spcBef>
              <a:spcAft>
                <a:spcPts val="0"/>
              </a:spcAft>
              <a:buClr>
                <a:srgbClr val="05284E"/>
              </a:buClr>
              <a:buSzPts val="1800"/>
              <a:buNone/>
            </a:pPr>
            <a:endParaRPr/>
          </a:p>
          <a:p>
            <a:pPr marL="457200" lvl="0" indent="-342900" algn="l" rtl="0">
              <a:lnSpc>
                <a:spcPct val="100000"/>
              </a:lnSpc>
              <a:spcBef>
                <a:spcPts val="360"/>
              </a:spcBef>
              <a:spcAft>
                <a:spcPts val="0"/>
              </a:spcAft>
              <a:buClr>
                <a:srgbClr val="05284E"/>
              </a:buClr>
              <a:buSzPts val="1800"/>
              <a:buChar char="•"/>
            </a:pPr>
            <a:r>
              <a:rPr lang="en-US"/>
              <a:t>Lab will use signatures from the Library of Integrated Network-Based Cellular Signatures (LINCS) </a:t>
            </a:r>
            <a:endParaRPr/>
          </a:p>
          <a:p>
            <a:pPr marL="914400" lvl="1" indent="-228600" algn="l" rtl="0">
              <a:lnSpc>
                <a:spcPct val="100000"/>
              </a:lnSpc>
              <a:spcBef>
                <a:spcPts val="320"/>
              </a:spcBef>
              <a:spcAft>
                <a:spcPts val="0"/>
              </a:spcAft>
              <a:buSzPts val="1600"/>
              <a:buNone/>
            </a:pPr>
            <a:endParaRPr/>
          </a:p>
          <a:p>
            <a:pPr marL="457200" lvl="0" indent="-228600" algn="l" rtl="0">
              <a:lnSpc>
                <a:spcPct val="100000"/>
              </a:lnSpc>
              <a:spcBef>
                <a:spcPts val="360"/>
              </a:spcBef>
              <a:spcAft>
                <a:spcPts val="0"/>
              </a:spcAft>
              <a:buClr>
                <a:srgbClr val="05284E"/>
              </a:buClr>
              <a:buSzPts val="1800"/>
              <a:buNone/>
            </a:pPr>
            <a:endParaRPr/>
          </a:p>
        </p:txBody>
      </p:sp>
      <p:sp>
        <p:nvSpPr>
          <p:cNvPr id="919" name="Google Shape;919;p101"/>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50</a:t>
            </a:fld>
            <a:endParaRPr/>
          </a:p>
        </p:txBody>
      </p:sp>
      <p:pic>
        <p:nvPicPr>
          <p:cNvPr id="920" name="Google Shape;920;p101"/>
          <p:cNvPicPr preferRelativeResize="0"/>
          <p:nvPr/>
        </p:nvPicPr>
        <p:blipFill rotWithShape="1">
          <a:blip r:embed="rId3">
            <a:alphaModFix/>
          </a:blip>
          <a:srcRect/>
          <a:stretch/>
        </p:blipFill>
        <p:spPr>
          <a:xfrm>
            <a:off x="1468753" y="2910179"/>
            <a:ext cx="3028950" cy="476250"/>
          </a:xfrm>
          <a:prstGeom prst="rect">
            <a:avLst/>
          </a:prstGeom>
          <a:noFill/>
          <a:ln>
            <a:noFill/>
          </a:ln>
        </p:spPr>
      </p:pic>
      <p:pic>
        <p:nvPicPr>
          <p:cNvPr id="921" name="Google Shape;921;p101"/>
          <p:cNvPicPr preferRelativeResize="0"/>
          <p:nvPr/>
        </p:nvPicPr>
        <p:blipFill rotWithShape="1">
          <a:blip r:embed="rId4">
            <a:alphaModFix/>
          </a:blip>
          <a:srcRect/>
          <a:stretch/>
        </p:blipFill>
        <p:spPr>
          <a:xfrm>
            <a:off x="1892179" y="4321870"/>
            <a:ext cx="2222621" cy="555655"/>
          </a:xfrm>
          <a:prstGeom prst="rect">
            <a:avLst/>
          </a:prstGeom>
          <a:noFill/>
          <a:ln>
            <a:noFill/>
          </a:ln>
        </p:spPr>
      </p:pic>
      <p:pic>
        <p:nvPicPr>
          <p:cNvPr id="922" name="Google Shape;922;p101" descr="http://software.broadinstitute.org/gsea/images/MSigDB-logo1.gif"/>
          <p:cNvPicPr preferRelativeResize="0"/>
          <p:nvPr/>
        </p:nvPicPr>
        <p:blipFill rotWithShape="1">
          <a:blip r:embed="rId5">
            <a:alphaModFix/>
          </a:blip>
          <a:srcRect/>
          <a:stretch/>
        </p:blipFill>
        <p:spPr>
          <a:xfrm>
            <a:off x="5042596" y="4262555"/>
            <a:ext cx="2430079" cy="752169"/>
          </a:xfrm>
          <a:prstGeom prst="rect">
            <a:avLst/>
          </a:prstGeom>
          <a:noFill/>
          <a:ln>
            <a:noFill/>
          </a:ln>
        </p:spPr>
      </p:pic>
      <p:pic>
        <p:nvPicPr>
          <p:cNvPr id="923" name="Google Shape;923;p101" descr="Image result for lincs"/>
          <p:cNvPicPr preferRelativeResize="0"/>
          <p:nvPr/>
        </p:nvPicPr>
        <p:blipFill rotWithShape="1">
          <a:blip r:embed="rId6">
            <a:alphaModFix/>
          </a:blip>
          <a:srcRect/>
          <a:stretch/>
        </p:blipFill>
        <p:spPr>
          <a:xfrm>
            <a:off x="3683354" y="5762624"/>
            <a:ext cx="5210175" cy="1857376"/>
          </a:xfrm>
          <a:prstGeom prst="rect">
            <a:avLst/>
          </a:prstGeom>
          <a:noFill/>
          <a:ln>
            <a:noFill/>
          </a:ln>
        </p:spPr>
      </p:pic>
      <p:pic>
        <p:nvPicPr>
          <p:cNvPr id="924" name="Google Shape;924;p101"/>
          <p:cNvPicPr preferRelativeResize="0"/>
          <p:nvPr/>
        </p:nvPicPr>
        <p:blipFill rotWithShape="1">
          <a:blip r:embed="rId7">
            <a:alphaModFix/>
          </a:blip>
          <a:srcRect/>
          <a:stretch/>
        </p:blipFill>
        <p:spPr>
          <a:xfrm>
            <a:off x="4921604" y="2838741"/>
            <a:ext cx="1524000" cy="6191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pic>
        <p:nvPicPr>
          <p:cNvPr id="929" name="Google Shape;929;p102"/>
          <p:cNvPicPr preferRelativeResize="0"/>
          <p:nvPr/>
        </p:nvPicPr>
        <p:blipFill rotWithShape="1">
          <a:blip r:embed="rId3">
            <a:alphaModFix/>
          </a:blip>
          <a:srcRect/>
          <a:stretch/>
        </p:blipFill>
        <p:spPr>
          <a:xfrm>
            <a:off x="5200383" y="1676400"/>
            <a:ext cx="4491428" cy="3505200"/>
          </a:xfrm>
          <a:prstGeom prst="rect">
            <a:avLst/>
          </a:prstGeom>
          <a:noFill/>
          <a:ln>
            <a:noFill/>
          </a:ln>
        </p:spPr>
      </p:pic>
      <p:sp>
        <p:nvSpPr>
          <p:cNvPr id="930" name="Google Shape;930;p102"/>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The LINCS DataCube of Signatures</a:t>
            </a:r>
            <a:endParaRPr/>
          </a:p>
        </p:txBody>
      </p:sp>
      <p:sp>
        <p:nvSpPr>
          <p:cNvPr id="931" name="Google Shape;931;p102"/>
          <p:cNvSpPr txBox="1">
            <a:spLocks noGrp="1"/>
          </p:cNvSpPr>
          <p:nvPr>
            <p:ph type="body" idx="1"/>
          </p:nvPr>
        </p:nvSpPr>
        <p:spPr>
          <a:xfrm>
            <a:off x="390010" y="1066800"/>
            <a:ext cx="6391790" cy="6019800"/>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05284E"/>
              </a:buClr>
              <a:buSzPts val="1800"/>
              <a:buChar char="•"/>
            </a:pPr>
            <a:r>
              <a:rPr lang="en-US"/>
              <a:t>Gathering a data cube of gene signatures </a:t>
            </a:r>
            <a:endParaRPr/>
          </a:p>
          <a:p>
            <a:pPr marL="457200" lvl="0" indent="-342900" algn="l" rtl="0">
              <a:lnSpc>
                <a:spcPct val="100000"/>
              </a:lnSpc>
              <a:spcBef>
                <a:spcPts val="360"/>
              </a:spcBef>
              <a:spcAft>
                <a:spcPts val="0"/>
              </a:spcAft>
              <a:buClr>
                <a:srgbClr val="05284E"/>
              </a:buClr>
              <a:buSzPts val="1800"/>
              <a:buChar char="•"/>
            </a:pPr>
            <a:r>
              <a:rPr lang="en-US"/>
              <a:t>Using many different:</a:t>
            </a:r>
            <a:endParaRPr/>
          </a:p>
          <a:p>
            <a:pPr marL="914400" lvl="1" indent="-330200" algn="l" rtl="0">
              <a:lnSpc>
                <a:spcPct val="100000"/>
              </a:lnSpc>
              <a:spcBef>
                <a:spcPts val="320"/>
              </a:spcBef>
              <a:spcAft>
                <a:spcPts val="0"/>
              </a:spcAft>
              <a:buSzPts val="1600"/>
              <a:buChar char="•"/>
            </a:pPr>
            <a:r>
              <a:rPr lang="en-US"/>
              <a:t>Cell Types</a:t>
            </a:r>
            <a:endParaRPr/>
          </a:p>
          <a:p>
            <a:pPr marL="1371600" lvl="2" indent="-317500" algn="l" rtl="0">
              <a:lnSpc>
                <a:spcPct val="100000"/>
              </a:lnSpc>
              <a:spcBef>
                <a:spcPts val="280"/>
              </a:spcBef>
              <a:spcAft>
                <a:spcPts val="0"/>
              </a:spcAft>
              <a:buSzPts val="1400"/>
              <a:buChar char="•"/>
            </a:pPr>
            <a:r>
              <a:rPr lang="en-US"/>
              <a:t>Dozens of cell lines</a:t>
            </a:r>
            <a:endParaRPr/>
          </a:p>
          <a:p>
            <a:pPr marL="1371600" lvl="2" indent="-317500" algn="l" rtl="0">
              <a:lnSpc>
                <a:spcPct val="100000"/>
              </a:lnSpc>
              <a:spcBef>
                <a:spcPts val="280"/>
              </a:spcBef>
              <a:spcAft>
                <a:spcPts val="0"/>
              </a:spcAft>
              <a:buSzPts val="1400"/>
              <a:buChar char="•"/>
            </a:pPr>
            <a:r>
              <a:rPr lang="en-US"/>
              <a:t>Induced pluripotent stem cells</a:t>
            </a:r>
            <a:endParaRPr/>
          </a:p>
          <a:p>
            <a:pPr marL="1371600" lvl="2" indent="-317500" algn="l" rtl="0">
              <a:lnSpc>
                <a:spcPct val="100000"/>
              </a:lnSpc>
              <a:spcBef>
                <a:spcPts val="280"/>
              </a:spcBef>
              <a:spcAft>
                <a:spcPts val="0"/>
              </a:spcAft>
              <a:buSzPts val="1400"/>
              <a:buChar char="•"/>
            </a:pPr>
            <a:r>
              <a:rPr lang="en-US"/>
              <a:t>Primary Cells</a:t>
            </a:r>
            <a:endParaRPr/>
          </a:p>
          <a:p>
            <a:pPr marL="914400" lvl="1" indent="-330200" algn="l" rtl="0">
              <a:lnSpc>
                <a:spcPct val="100000"/>
              </a:lnSpc>
              <a:spcBef>
                <a:spcPts val="320"/>
              </a:spcBef>
              <a:spcAft>
                <a:spcPts val="0"/>
              </a:spcAft>
              <a:buSzPts val="1600"/>
              <a:buChar char="•"/>
            </a:pPr>
            <a:r>
              <a:rPr lang="en-US"/>
              <a:t>Perturbagens </a:t>
            </a:r>
            <a:endParaRPr/>
          </a:p>
          <a:p>
            <a:pPr marL="1371600" lvl="2" indent="-317500" algn="l" rtl="0">
              <a:lnSpc>
                <a:spcPct val="100000"/>
              </a:lnSpc>
              <a:spcBef>
                <a:spcPts val="280"/>
              </a:spcBef>
              <a:spcAft>
                <a:spcPts val="0"/>
              </a:spcAft>
              <a:buSzPts val="1400"/>
              <a:buChar char="•"/>
            </a:pPr>
            <a:r>
              <a:rPr lang="en-US"/>
              <a:t>Small molecules / Drugs</a:t>
            </a:r>
            <a:endParaRPr/>
          </a:p>
          <a:p>
            <a:pPr marL="1371600" lvl="2" indent="-317500" algn="l" rtl="0">
              <a:lnSpc>
                <a:spcPct val="100000"/>
              </a:lnSpc>
              <a:spcBef>
                <a:spcPts val="280"/>
              </a:spcBef>
              <a:spcAft>
                <a:spcPts val="0"/>
              </a:spcAft>
              <a:buSzPts val="1400"/>
              <a:buChar char="•"/>
            </a:pPr>
            <a:r>
              <a:rPr lang="en-US"/>
              <a:t>CRISPR overexpression and </a:t>
            </a:r>
            <a:endParaRPr/>
          </a:p>
          <a:p>
            <a:pPr marL="1371600" lvl="2" indent="-317500" algn="l" rtl="0">
              <a:lnSpc>
                <a:spcPct val="100000"/>
              </a:lnSpc>
              <a:spcBef>
                <a:spcPts val="280"/>
              </a:spcBef>
              <a:spcAft>
                <a:spcPts val="0"/>
              </a:spcAft>
              <a:buSzPts val="1400"/>
              <a:buChar char="•"/>
            </a:pPr>
            <a:r>
              <a:rPr lang="en-US"/>
              <a:t>shRNA knockdown</a:t>
            </a:r>
            <a:endParaRPr/>
          </a:p>
          <a:p>
            <a:pPr marL="1371600" lvl="2" indent="-317500" algn="l" rtl="0">
              <a:lnSpc>
                <a:spcPct val="100000"/>
              </a:lnSpc>
              <a:spcBef>
                <a:spcPts val="280"/>
              </a:spcBef>
              <a:spcAft>
                <a:spcPts val="0"/>
              </a:spcAft>
              <a:buSzPts val="1400"/>
              <a:buChar char="•"/>
            </a:pPr>
            <a:r>
              <a:rPr lang="en-US"/>
              <a:t>Microenvironments </a:t>
            </a:r>
            <a:endParaRPr/>
          </a:p>
          <a:p>
            <a:pPr marL="1371600" lvl="2" indent="-317500" algn="l" rtl="0">
              <a:lnSpc>
                <a:spcPct val="100000"/>
              </a:lnSpc>
              <a:spcBef>
                <a:spcPts val="280"/>
              </a:spcBef>
              <a:spcAft>
                <a:spcPts val="0"/>
              </a:spcAft>
              <a:buSzPts val="1400"/>
              <a:buChar char="•"/>
            </a:pPr>
            <a:r>
              <a:rPr lang="en-US"/>
              <a:t>Ligands</a:t>
            </a:r>
            <a:endParaRPr/>
          </a:p>
          <a:p>
            <a:pPr marL="914400" lvl="1" indent="-330200" algn="l" rtl="0">
              <a:lnSpc>
                <a:spcPct val="100000"/>
              </a:lnSpc>
              <a:spcBef>
                <a:spcPts val="320"/>
              </a:spcBef>
              <a:spcAft>
                <a:spcPts val="0"/>
              </a:spcAft>
              <a:buSzPts val="1600"/>
              <a:buChar char="•"/>
            </a:pPr>
            <a:r>
              <a:rPr lang="en-US"/>
              <a:t>Experimental Assays</a:t>
            </a:r>
            <a:endParaRPr/>
          </a:p>
          <a:p>
            <a:pPr marL="1371600" lvl="2" indent="-317500" algn="l" rtl="0">
              <a:lnSpc>
                <a:spcPct val="100000"/>
              </a:lnSpc>
              <a:spcBef>
                <a:spcPts val="280"/>
              </a:spcBef>
              <a:spcAft>
                <a:spcPts val="0"/>
              </a:spcAft>
              <a:buSzPts val="1400"/>
              <a:buChar char="•"/>
            </a:pPr>
            <a:r>
              <a:rPr lang="en-US"/>
              <a:t>Gene expression: microarray, RNA-seq, </a:t>
            </a:r>
            <a:r>
              <a:rPr lang="en-US">
                <a:solidFill>
                  <a:srgbClr val="FF0000"/>
                </a:solidFill>
              </a:rPr>
              <a:t>L1000</a:t>
            </a:r>
            <a:endParaRPr/>
          </a:p>
          <a:p>
            <a:pPr marL="1371600" lvl="2" indent="-317500" algn="l" rtl="0">
              <a:lnSpc>
                <a:spcPct val="100000"/>
              </a:lnSpc>
              <a:spcBef>
                <a:spcPts val="280"/>
              </a:spcBef>
              <a:spcAft>
                <a:spcPts val="0"/>
              </a:spcAft>
              <a:buSzPts val="1400"/>
              <a:buChar char="•"/>
            </a:pPr>
            <a:r>
              <a:rPr lang="en-US"/>
              <a:t>Protein expression: RPPA, P100 mass spectrometry</a:t>
            </a:r>
            <a:endParaRPr/>
          </a:p>
          <a:p>
            <a:pPr marL="1371600" lvl="2" indent="-317500" algn="l" rtl="0">
              <a:lnSpc>
                <a:spcPct val="100000"/>
              </a:lnSpc>
              <a:spcBef>
                <a:spcPts val="280"/>
              </a:spcBef>
              <a:spcAft>
                <a:spcPts val="0"/>
              </a:spcAft>
              <a:buSzPts val="1400"/>
              <a:buChar char="•"/>
            </a:pPr>
            <a:r>
              <a:rPr lang="en-US"/>
              <a:t>Morphological and Proliferation: biochemical and imaging assays</a:t>
            </a:r>
            <a:endParaRPr/>
          </a:p>
          <a:p>
            <a:pPr marL="1371600" lvl="2" indent="-228600" algn="l" rtl="0">
              <a:lnSpc>
                <a:spcPct val="100000"/>
              </a:lnSpc>
              <a:spcBef>
                <a:spcPts val="280"/>
              </a:spcBef>
              <a:spcAft>
                <a:spcPts val="0"/>
              </a:spcAft>
              <a:buSzPts val="1400"/>
              <a:buNone/>
            </a:pPr>
            <a:endParaRPr/>
          </a:p>
          <a:p>
            <a:pPr marL="914400" lvl="1" indent="-228600" algn="l" rtl="0">
              <a:lnSpc>
                <a:spcPct val="100000"/>
              </a:lnSpc>
              <a:spcBef>
                <a:spcPts val="320"/>
              </a:spcBef>
              <a:spcAft>
                <a:spcPts val="0"/>
              </a:spcAft>
              <a:buSzPts val="1600"/>
              <a:buNone/>
            </a:pPr>
            <a:endParaRPr/>
          </a:p>
        </p:txBody>
      </p:sp>
      <p:sp>
        <p:nvSpPr>
          <p:cNvPr id="932" name="Google Shape;932;p102"/>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103"/>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Signature Similarity Analysis</a:t>
            </a:r>
            <a:endParaRPr/>
          </a:p>
        </p:txBody>
      </p:sp>
      <p:sp>
        <p:nvSpPr>
          <p:cNvPr id="938" name="Google Shape;938;p103"/>
          <p:cNvSpPr txBox="1">
            <a:spLocks noGrp="1"/>
          </p:cNvSpPr>
          <p:nvPr>
            <p:ph type="body" idx="1"/>
          </p:nvPr>
        </p:nvSpPr>
        <p:spPr>
          <a:xfrm>
            <a:off x="393379" y="1282317"/>
            <a:ext cx="9271652" cy="6400631"/>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6E6E6E"/>
              </a:buClr>
              <a:buSzPts val="1800"/>
              <a:buFont typeface="Arial"/>
              <a:buChar char="•"/>
            </a:pPr>
            <a:r>
              <a:rPr lang="en-US"/>
              <a:t>Given a query signature and a library of reference signatures, how do you find the similar signatures?</a:t>
            </a:r>
            <a:endParaRPr/>
          </a:p>
          <a:p>
            <a:pPr marL="457200" lvl="0" indent="-228600" algn="l" rtl="0">
              <a:lnSpc>
                <a:spcPct val="100000"/>
              </a:lnSpc>
              <a:spcBef>
                <a:spcPts val="360"/>
              </a:spcBef>
              <a:spcAft>
                <a:spcPts val="0"/>
              </a:spcAft>
              <a:buClr>
                <a:srgbClr val="6E6E6E"/>
              </a:buClr>
              <a:buSzPts val="1800"/>
              <a:buFont typeface="Arial"/>
              <a:buNone/>
            </a:pPr>
            <a:endParaRPr/>
          </a:p>
          <a:p>
            <a:pPr marL="457200" lvl="0" indent="-228600" algn="l" rtl="0">
              <a:lnSpc>
                <a:spcPct val="100000"/>
              </a:lnSpc>
              <a:spcBef>
                <a:spcPts val="360"/>
              </a:spcBef>
              <a:spcAft>
                <a:spcPts val="0"/>
              </a:spcAft>
              <a:buClr>
                <a:srgbClr val="6E6E6E"/>
              </a:buClr>
              <a:buSzPts val="1800"/>
              <a:buFont typeface="Arial"/>
              <a:buNone/>
            </a:pPr>
            <a:endParaRPr/>
          </a:p>
          <a:p>
            <a:pPr marL="457200" lvl="0" indent="-228600" algn="l" rtl="0">
              <a:lnSpc>
                <a:spcPct val="100000"/>
              </a:lnSpc>
              <a:spcBef>
                <a:spcPts val="360"/>
              </a:spcBef>
              <a:spcAft>
                <a:spcPts val="0"/>
              </a:spcAft>
              <a:buClr>
                <a:srgbClr val="6E6E6E"/>
              </a:buClr>
              <a:buSzPts val="1800"/>
              <a:buFont typeface="Arial"/>
              <a:buNone/>
            </a:pPr>
            <a:endParaRPr/>
          </a:p>
          <a:p>
            <a:pPr marL="457200" lvl="0" indent="-228600" algn="l" rtl="0">
              <a:lnSpc>
                <a:spcPct val="100000"/>
              </a:lnSpc>
              <a:spcBef>
                <a:spcPts val="360"/>
              </a:spcBef>
              <a:spcAft>
                <a:spcPts val="0"/>
              </a:spcAft>
              <a:buClr>
                <a:srgbClr val="6E6E6E"/>
              </a:buClr>
              <a:buSzPts val="1800"/>
              <a:buFont typeface="Arial"/>
              <a:buNone/>
            </a:pPr>
            <a:endParaRPr/>
          </a:p>
          <a:p>
            <a:pPr marL="457200" lvl="0" indent="-228600" algn="l" rtl="0">
              <a:lnSpc>
                <a:spcPct val="100000"/>
              </a:lnSpc>
              <a:spcBef>
                <a:spcPts val="360"/>
              </a:spcBef>
              <a:spcAft>
                <a:spcPts val="0"/>
              </a:spcAft>
              <a:buClr>
                <a:srgbClr val="6E6E6E"/>
              </a:buClr>
              <a:buSzPts val="1800"/>
              <a:buFont typeface="Arial"/>
              <a:buNone/>
            </a:pPr>
            <a:endParaRPr/>
          </a:p>
          <a:p>
            <a:pPr marL="457200" lvl="0" indent="-228600" algn="l" rtl="0">
              <a:lnSpc>
                <a:spcPct val="100000"/>
              </a:lnSpc>
              <a:spcBef>
                <a:spcPts val="360"/>
              </a:spcBef>
              <a:spcAft>
                <a:spcPts val="0"/>
              </a:spcAft>
              <a:buClr>
                <a:srgbClr val="6E6E6E"/>
              </a:buClr>
              <a:buSzPts val="1800"/>
              <a:buFont typeface="Arial"/>
              <a:buNone/>
            </a:pPr>
            <a:endParaRPr/>
          </a:p>
          <a:p>
            <a:pPr marL="457200" lvl="0" indent="-228600" algn="l" rtl="0">
              <a:lnSpc>
                <a:spcPct val="100000"/>
              </a:lnSpc>
              <a:spcBef>
                <a:spcPts val="360"/>
              </a:spcBef>
              <a:spcAft>
                <a:spcPts val="0"/>
              </a:spcAft>
              <a:buClr>
                <a:srgbClr val="6E6E6E"/>
              </a:buClr>
              <a:buSzPts val="1800"/>
              <a:buFont typeface="Arial"/>
              <a:buNone/>
            </a:pPr>
            <a:endParaRPr/>
          </a:p>
          <a:p>
            <a:pPr marL="114300" lvl="0" indent="0" algn="ctr" rtl="0">
              <a:lnSpc>
                <a:spcPct val="100000"/>
              </a:lnSpc>
              <a:spcBef>
                <a:spcPts val="360"/>
              </a:spcBef>
              <a:spcAft>
                <a:spcPts val="0"/>
              </a:spcAft>
              <a:buSzPts val="1800"/>
              <a:buNone/>
            </a:pPr>
            <a:endParaRPr/>
          </a:p>
          <a:p>
            <a:pPr marL="114300" lvl="0" indent="0" algn="ctr" rtl="0">
              <a:lnSpc>
                <a:spcPct val="100000"/>
              </a:lnSpc>
              <a:spcBef>
                <a:spcPts val="360"/>
              </a:spcBef>
              <a:spcAft>
                <a:spcPts val="0"/>
              </a:spcAft>
              <a:buSzPts val="1800"/>
              <a:buNone/>
            </a:pPr>
            <a:endParaRPr/>
          </a:p>
          <a:p>
            <a:pPr marL="114300" lvl="0" indent="0" algn="l" rtl="0">
              <a:lnSpc>
                <a:spcPct val="100000"/>
              </a:lnSpc>
              <a:spcBef>
                <a:spcPts val="360"/>
              </a:spcBef>
              <a:spcAft>
                <a:spcPts val="0"/>
              </a:spcAft>
              <a:buSzPts val="1800"/>
              <a:buNone/>
            </a:pPr>
            <a:r>
              <a:rPr lang="en-US" u="sng">
                <a:solidFill>
                  <a:srgbClr val="FF0000"/>
                </a:solidFill>
              </a:rPr>
              <a:t>Types of Similarity Comparisons</a:t>
            </a:r>
            <a:endParaRPr/>
          </a:p>
          <a:p>
            <a:pPr marL="114300" lvl="0" indent="0" algn="ctr" rtl="0">
              <a:lnSpc>
                <a:spcPct val="100000"/>
              </a:lnSpc>
              <a:spcBef>
                <a:spcPts val="360"/>
              </a:spcBef>
              <a:spcAft>
                <a:spcPts val="0"/>
              </a:spcAft>
              <a:buSzPts val="1800"/>
              <a:buNone/>
            </a:pPr>
            <a:r>
              <a:rPr lang="en-US"/>
              <a:t>Gene Set &amp; Differential Expression Vector</a:t>
            </a:r>
            <a:endParaRPr/>
          </a:p>
          <a:p>
            <a:pPr marL="114300" lvl="0" indent="0" algn="ctr" rtl="0">
              <a:lnSpc>
                <a:spcPct val="100000"/>
              </a:lnSpc>
              <a:spcBef>
                <a:spcPts val="360"/>
              </a:spcBef>
              <a:spcAft>
                <a:spcPts val="0"/>
              </a:spcAft>
              <a:buSzPts val="1800"/>
              <a:buNone/>
            </a:pPr>
            <a:r>
              <a:rPr lang="en-US"/>
              <a:t>Differential Expression Vector &amp; Differential Expression Vector</a:t>
            </a:r>
            <a:endParaRPr/>
          </a:p>
          <a:p>
            <a:pPr marL="114300" lvl="0" indent="0" algn="ctr" rtl="0">
              <a:lnSpc>
                <a:spcPct val="100000"/>
              </a:lnSpc>
              <a:spcBef>
                <a:spcPts val="360"/>
              </a:spcBef>
              <a:spcAft>
                <a:spcPts val="0"/>
              </a:spcAft>
              <a:buSzPts val="1800"/>
              <a:buNone/>
            </a:pPr>
            <a:r>
              <a:rPr lang="en-US"/>
              <a:t>Gene Set &amp; Gene Set </a:t>
            </a:r>
            <a:endParaRPr/>
          </a:p>
          <a:p>
            <a:pPr marL="114300" lvl="0" indent="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Clr>
                <a:srgbClr val="6E6E6E"/>
              </a:buClr>
              <a:buSzPts val="1800"/>
              <a:buFont typeface="Arial"/>
              <a:buNone/>
            </a:pPr>
            <a:endParaRPr/>
          </a:p>
          <a:p>
            <a:pPr marL="457200" lvl="0" indent="-228600" algn="l" rtl="0">
              <a:lnSpc>
                <a:spcPct val="100000"/>
              </a:lnSpc>
              <a:spcBef>
                <a:spcPts val="360"/>
              </a:spcBef>
              <a:spcAft>
                <a:spcPts val="0"/>
              </a:spcAft>
              <a:buClr>
                <a:srgbClr val="6E6E6E"/>
              </a:buClr>
              <a:buSzPts val="1800"/>
              <a:buFont typeface="Arial"/>
              <a:buNone/>
            </a:pPr>
            <a:endParaRPr/>
          </a:p>
        </p:txBody>
      </p:sp>
      <p:sp>
        <p:nvSpPr>
          <p:cNvPr id="939" name="Google Shape;939;p103"/>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52</a:t>
            </a:fld>
            <a:endParaRPr/>
          </a:p>
        </p:txBody>
      </p:sp>
      <p:pic>
        <p:nvPicPr>
          <p:cNvPr id="940" name="Google Shape;940;p103" descr="https://d2ufo47lrtsv5s.cloudfront.net/content/sci/313/5795/1929/F1.large.jpg?width=800&amp;height=600&amp;carousel=1"/>
          <p:cNvPicPr preferRelativeResize="0"/>
          <p:nvPr/>
        </p:nvPicPr>
        <p:blipFill rotWithShape="1">
          <a:blip r:embed="rId3">
            <a:alphaModFix/>
          </a:blip>
          <a:srcRect/>
          <a:stretch/>
        </p:blipFill>
        <p:spPr>
          <a:xfrm>
            <a:off x="1659853" y="2632216"/>
            <a:ext cx="7418778" cy="3210941"/>
          </a:xfrm>
          <a:prstGeom prst="rect">
            <a:avLst/>
          </a:prstGeom>
          <a:noFill/>
          <a:ln>
            <a:noFill/>
          </a:ln>
        </p:spPr>
      </p:pic>
      <p:pic>
        <p:nvPicPr>
          <p:cNvPr id="941" name="Google Shape;941;p103"/>
          <p:cNvPicPr preferRelativeResize="0"/>
          <p:nvPr/>
        </p:nvPicPr>
        <p:blipFill rotWithShape="1">
          <a:blip r:embed="rId4">
            <a:alphaModFix/>
          </a:blip>
          <a:srcRect/>
          <a:stretch/>
        </p:blipFill>
        <p:spPr>
          <a:xfrm>
            <a:off x="6362149" y="1798245"/>
            <a:ext cx="3563884" cy="64347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104"/>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Standard Similarity Measures</a:t>
            </a:r>
            <a:endParaRPr/>
          </a:p>
        </p:txBody>
      </p:sp>
      <p:sp>
        <p:nvSpPr>
          <p:cNvPr id="947" name="Google Shape;947;p104"/>
          <p:cNvSpPr txBox="1">
            <a:spLocks noGrp="1"/>
          </p:cNvSpPr>
          <p:nvPr>
            <p:ph type="body" idx="1"/>
          </p:nvPr>
        </p:nvSpPr>
        <p:spPr>
          <a:xfrm>
            <a:off x="390010" y="1066800"/>
            <a:ext cx="4867790" cy="6019800"/>
          </a:xfrm>
          <a:prstGeom prst="rect">
            <a:avLst/>
          </a:prstGeom>
          <a:noFill/>
          <a:ln>
            <a:noFill/>
          </a:ln>
        </p:spPr>
        <p:txBody>
          <a:bodyPr spcFirstLastPara="1" wrap="square" lIns="89325" tIns="44650" rIns="89325" bIns="44650" anchor="t" anchorCtr="0">
            <a:noAutofit/>
          </a:bodyPr>
          <a:lstStyle/>
          <a:p>
            <a:pPr marL="1371600" lvl="2" indent="-228600" algn="l" rtl="0">
              <a:lnSpc>
                <a:spcPct val="100000"/>
              </a:lnSpc>
              <a:spcBef>
                <a:spcPts val="280"/>
              </a:spcBef>
              <a:spcAft>
                <a:spcPts val="0"/>
              </a:spcAft>
              <a:buSzPts val="1400"/>
              <a:buNone/>
            </a:pPr>
            <a:endParaRPr/>
          </a:p>
          <a:p>
            <a:pPr marL="914400" lvl="1" indent="-228600" algn="l" rtl="0">
              <a:lnSpc>
                <a:spcPct val="100000"/>
              </a:lnSpc>
              <a:spcBef>
                <a:spcPts val="320"/>
              </a:spcBef>
              <a:spcAft>
                <a:spcPts val="0"/>
              </a:spcAft>
              <a:buSzPts val="1600"/>
              <a:buNone/>
            </a:pPr>
            <a:endParaRPr/>
          </a:p>
        </p:txBody>
      </p:sp>
      <p:sp>
        <p:nvSpPr>
          <p:cNvPr id="948" name="Google Shape;948;p104"/>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53</a:t>
            </a:fld>
            <a:endParaRPr/>
          </a:p>
        </p:txBody>
      </p:sp>
      <p:sp>
        <p:nvSpPr>
          <p:cNvPr id="949" name="Google Shape;949;p104"/>
          <p:cNvSpPr txBox="1"/>
          <p:nvPr/>
        </p:nvSpPr>
        <p:spPr>
          <a:xfrm>
            <a:off x="393379" y="1282317"/>
            <a:ext cx="6693221" cy="5910741"/>
          </a:xfrm>
          <a:prstGeom prst="rect">
            <a:avLst/>
          </a:prstGeom>
          <a:noFill/>
          <a:ln>
            <a:noFill/>
          </a:ln>
        </p:spPr>
        <p:txBody>
          <a:bodyPr spcFirstLastPara="1" wrap="square" lIns="89325" tIns="44650" rIns="89325" bIns="44650" anchor="t" anchorCtr="0">
            <a:noAutofit/>
          </a:bodyPr>
          <a:lstStyle/>
          <a:p>
            <a:pPr marL="335692" marR="0" lvl="0" indent="-335692" algn="l" rtl="0">
              <a:lnSpc>
                <a:spcPct val="100000"/>
              </a:lnSpc>
              <a:spcBef>
                <a:spcPts val="0"/>
              </a:spcBef>
              <a:spcAft>
                <a:spcPts val="0"/>
              </a:spcAft>
              <a:buClr>
                <a:srgbClr val="05284E"/>
              </a:buClr>
              <a:buSzPts val="2400"/>
              <a:buFont typeface="Arial"/>
              <a:buChar char="•"/>
            </a:pPr>
            <a:r>
              <a:rPr lang="en-US" sz="2400" b="0" i="0" u="none" strike="noStrike" cap="none">
                <a:solidFill>
                  <a:srgbClr val="000000"/>
                </a:solidFill>
                <a:latin typeface="Arial"/>
                <a:ea typeface="Arial"/>
                <a:cs typeface="Arial"/>
                <a:sym typeface="Arial"/>
              </a:rPr>
              <a:t>When both signatures are represented as differential expression vectors:</a:t>
            </a:r>
            <a:endParaRPr/>
          </a:p>
          <a:p>
            <a:pPr marL="335692" marR="0" lvl="0" indent="-183292" algn="l" rtl="0">
              <a:lnSpc>
                <a:spcPct val="100000"/>
              </a:lnSpc>
              <a:spcBef>
                <a:spcPts val="480"/>
              </a:spcBef>
              <a:spcAft>
                <a:spcPts val="0"/>
              </a:spcAft>
              <a:buClr>
                <a:srgbClr val="05284E"/>
              </a:buClr>
              <a:buSzPts val="2400"/>
              <a:buFont typeface="Arial"/>
              <a:buNone/>
            </a:pPr>
            <a:endParaRPr sz="2400" b="0" i="0" u="none" strike="noStrike" cap="none">
              <a:solidFill>
                <a:srgbClr val="000000"/>
              </a:solidFill>
              <a:latin typeface="Arial"/>
              <a:ea typeface="Arial"/>
              <a:cs typeface="Arial"/>
              <a:sym typeface="Arial"/>
            </a:endParaRPr>
          </a:p>
          <a:p>
            <a:pPr marL="335692" marR="0" lvl="0" indent="-183292" algn="l" rtl="0">
              <a:lnSpc>
                <a:spcPct val="100000"/>
              </a:lnSpc>
              <a:spcBef>
                <a:spcPts val="480"/>
              </a:spcBef>
              <a:spcAft>
                <a:spcPts val="0"/>
              </a:spcAft>
              <a:buClr>
                <a:srgbClr val="05284E"/>
              </a:buClr>
              <a:buSzPts val="2400"/>
              <a:buFont typeface="Arial"/>
              <a:buNone/>
            </a:pPr>
            <a:endParaRPr sz="2400" b="0" i="0" u="none" strike="noStrike" cap="none">
              <a:solidFill>
                <a:srgbClr val="000000"/>
              </a:solidFill>
              <a:latin typeface="Arial"/>
              <a:ea typeface="Arial"/>
              <a:cs typeface="Arial"/>
              <a:sym typeface="Arial"/>
            </a:endParaRPr>
          </a:p>
          <a:p>
            <a:pPr marL="335692" marR="0" lvl="0" indent="-183292" algn="l" rtl="0">
              <a:lnSpc>
                <a:spcPct val="100000"/>
              </a:lnSpc>
              <a:spcBef>
                <a:spcPts val="480"/>
              </a:spcBef>
              <a:spcAft>
                <a:spcPts val="0"/>
              </a:spcAft>
              <a:buClr>
                <a:srgbClr val="05284E"/>
              </a:buClr>
              <a:buSzPts val="2400"/>
              <a:buFont typeface="Arial"/>
              <a:buNone/>
            </a:pPr>
            <a:endParaRPr sz="2400" b="0" i="0" u="none" strike="noStrike" cap="none">
              <a:solidFill>
                <a:srgbClr val="000000"/>
              </a:solidFill>
              <a:latin typeface="Arial"/>
              <a:ea typeface="Arial"/>
              <a:cs typeface="Arial"/>
              <a:sym typeface="Arial"/>
            </a:endParaRPr>
          </a:p>
          <a:p>
            <a:pPr marL="335692" marR="0" lvl="0" indent="-183292" algn="l" rtl="0">
              <a:lnSpc>
                <a:spcPct val="100000"/>
              </a:lnSpc>
              <a:spcBef>
                <a:spcPts val="480"/>
              </a:spcBef>
              <a:spcAft>
                <a:spcPts val="0"/>
              </a:spcAft>
              <a:buClr>
                <a:srgbClr val="05284E"/>
              </a:buClr>
              <a:buSzPts val="2400"/>
              <a:buFont typeface="Arial"/>
              <a:buNone/>
            </a:pPr>
            <a:endParaRPr sz="2400" b="0" i="0" u="none" strike="noStrike" cap="none">
              <a:solidFill>
                <a:srgbClr val="000000"/>
              </a:solidFill>
              <a:latin typeface="Arial"/>
              <a:ea typeface="Arial"/>
              <a:cs typeface="Arial"/>
              <a:sym typeface="Arial"/>
            </a:endParaRPr>
          </a:p>
          <a:p>
            <a:pPr marL="335692" marR="0" lvl="0" indent="-183292" algn="l" rtl="0">
              <a:lnSpc>
                <a:spcPct val="100000"/>
              </a:lnSpc>
              <a:spcBef>
                <a:spcPts val="480"/>
              </a:spcBef>
              <a:spcAft>
                <a:spcPts val="0"/>
              </a:spcAft>
              <a:buClr>
                <a:srgbClr val="05284E"/>
              </a:buClr>
              <a:buSzPts val="2400"/>
              <a:buFont typeface="Arial"/>
              <a:buNone/>
            </a:pPr>
            <a:endParaRPr sz="2400" b="0" i="0" u="none" strike="noStrike" cap="none">
              <a:solidFill>
                <a:srgbClr val="000000"/>
              </a:solidFill>
              <a:latin typeface="Arial"/>
              <a:ea typeface="Arial"/>
              <a:cs typeface="Arial"/>
              <a:sym typeface="Arial"/>
            </a:endParaRPr>
          </a:p>
          <a:p>
            <a:pPr marL="335692" marR="0" lvl="0" indent="-183292" algn="l" rtl="0">
              <a:lnSpc>
                <a:spcPct val="100000"/>
              </a:lnSpc>
              <a:spcBef>
                <a:spcPts val="480"/>
              </a:spcBef>
              <a:spcAft>
                <a:spcPts val="0"/>
              </a:spcAft>
              <a:buClr>
                <a:srgbClr val="05284E"/>
              </a:buClr>
              <a:buSzPts val="2400"/>
              <a:buFont typeface="Arial"/>
              <a:buNone/>
            </a:pPr>
            <a:endParaRPr sz="2400" b="0" i="0" u="none" strike="noStrike" cap="none">
              <a:solidFill>
                <a:srgbClr val="000000"/>
              </a:solidFill>
              <a:latin typeface="Arial"/>
              <a:ea typeface="Arial"/>
              <a:cs typeface="Arial"/>
              <a:sym typeface="Arial"/>
            </a:endParaRPr>
          </a:p>
          <a:p>
            <a:pPr marL="335692" marR="0" lvl="0" indent="-183292" algn="l" rtl="0">
              <a:lnSpc>
                <a:spcPct val="100000"/>
              </a:lnSpc>
              <a:spcBef>
                <a:spcPts val="480"/>
              </a:spcBef>
              <a:spcAft>
                <a:spcPts val="0"/>
              </a:spcAft>
              <a:buClr>
                <a:srgbClr val="05284E"/>
              </a:buClr>
              <a:buSzPts val="2400"/>
              <a:buFont typeface="Arial"/>
              <a:buNone/>
            </a:pPr>
            <a:endParaRPr sz="2400" b="0" i="0" u="none" strike="noStrike" cap="none">
              <a:solidFill>
                <a:srgbClr val="000000"/>
              </a:solidFill>
              <a:latin typeface="Arial"/>
              <a:ea typeface="Arial"/>
              <a:cs typeface="Arial"/>
              <a:sym typeface="Arial"/>
            </a:endParaRPr>
          </a:p>
          <a:p>
            <a:pPr marL="335692" marR="0" lvl="0" indent="-335692" algn="l" rtl="0">
              <a:lnSpc>
                <a:spcPct val="100000"/>
              </a:lnSpc>
              <a:spcBef>
                <a:spcPts val="480"/>
              </a:spcBef>
              <a:spcAft>
                <a:spcPts val="0"/>
              </a:spcAft>
              <a:buClr>
                <a:srgbClr val="05284E"/>
              </a:buClr>
              <a:buSzPts val="2400"/>
              <a:buFont typeface="Arial"/>
              <a:buChar char="•"/>
            </a:pPr>
            <a:r>
              <a:rPr lang="en-US" sz="2400" b="0" i="0" u="none" strike="noStrike" cap="none">
                <a:solidFill>
                  <a:srgbClr val="000000"/>
                </a:solidFill>
                <a:latin typeface="Arial"/>
                <a:ea typeface="Arial"/>
                <a:cs typeface="Arial"/>
                <a:sym typeface="Arial"/>
              </a:rPr>
              <a:t>In one analysis, they did not observe a large performance difference between the possible measures</a:t>
            </a:r>
            <a:endParaRPr/>
          </a:p>
        </p:txBody>
      </p:sp>
      <p:pic>
        <p:nvPicPr>
          <p:cNvPr id="950" name="Google Shape;950;p104"/>
          <p:cNvPicPr preferRelativeResize="0"/>
          <p:nvPr/>
        </p:nvPicPr>
        <p:blipFill rotWithShape="1">
          <a:blip r:embed="rId3">
            <a:alphaModFix/>
          </a:blip>
          <a:srcRect/>
          <a:stretch/>
        </p:blipFill>
        <p:spPr>
          <a:xfrm>
            <a:off x="842404" y="2002976"/>
            <a:ext cx="8373591" cy="2462821"/>
          </a:xfrm>
          <a:prstGeom prst="rect">
            <a:avLst/>
          </a:prstGeom>
          <a:noFill/>
          <a:ln>
            <a:noFill/>
          </a:ln>
        </p:spPr>
      </p:pic>
      <p:pic>
        <p:nvPicPr>
          <p:cNvPr id="951" name="Google Shape;951;p104"/>
          <p:cNvPicPr preferRelativeResize="0"/>
          <p:nvPr/>
        </p:nvPicPr>
        <p:blipFill rotWithShape="1">
          <a:blip r:embed="rId4">
            <a:alphaModFix/>
          </a:blip>
          <a:srcRect/>
          <a:stretch/>
        </p:blipFill>
        <p:spPr>
          <a:xfrm>
            <a:off x="1178411" y="6584877"/>
            <a:ext cx="4796875" cy="853894"/>
          </a:xfrm>
          <a:prstGeom prst="rect">
            <a:avLst/>
          </a:prstGeom>
          <a:noFill/>
          <a:ln>
            <a:noFill/>
          </a:ln>
        </p:spPr>
      </p:pic>
      <p:pic>
        <p:nvPicPr>
          <p:cNvPr id="952" name="Google Shape;952;p104"/>
          <p:cNvPicPr preferRelativeResize="0"/>
          <p:nvPr/>
        </p:nvPicPr>
        <p:blipFill rotWithShape="1">
          <a:blip r:embed="rId5">
            <a:alphaModFix/>
          </a:blip>
          <a:srcRect/>
          <a:stretch/>
        </p:blipFill>
        <p:spPr>
          <a:xfrm>
            <a:off x="7207872" y="4915082"/>
            <a:ext cx="2684802" cy="240032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105"/>
          <p:cNvSpPr txBox="1"/>
          <p:nvPr/>
        </p:nvSpPr>
        <p:spPr>
          <a:xfrm>
            <a:off x="121028" y="1170309"/>
            <a:ext cx="9793253" cy="3610413"/>
          </a:xfrm>
          <a:prstGeom prst="rect">
            <a:avLst/>
          </a:prstGeom>
          <a:noFill/>
          <a:ln>
            <a:noFill/>
          </a:ln>
        </p:spPr>
        <p:txBody>
          <a:bodyPr spcFirstLastPara="1" wrap="square" lIns="89325" tIns="44650" rIns="89325" bIns="44650" anchor="t" anchorCtr="0">
            <a:noAutofit/>
          </a:bodyPr>
          <a:lstStyle/>
          <a:p>
            <a:pPr marL="335692" marR="0" lvl="0" indent="-335692" algn="l" rtl="0">
              <a:lnSpc>
                <a:spcPct val="100000"/>
              </a:lnSpc>
              <a:spcBef>
                <a:spcPts val="0"/>
              </a:spcBef>
              <a:spcAft>
                <a:spcPts val="0"/>
              </a:spcAft>
              <a:buClr>
                <a:srgbClr val="05284E"/>
              </a:buClr>
              <a:buSzPts val="2400"/>
              <a:buFont typeface="Arial"/>
              <a:buChar char="•"/>
            </a:pPr>
            <a:r>
              <a:rPr lang="en-US" sz="2400" b="0" i="0" u="none" strike="noStrike" cap="none">
                <a:solidFill>
                  <a:srgbClr val="000000"/>
                </a:solidFill>
                <a:latin typeface="Arial"/>
                <a:ea typeface="Arial"/>
                <a:cs typeface="Arial"/>
                <a:sym typeface="Arial"/>
              </a:rPr>
              <a:t>When sample signature is </a:t>
            </a:r>
            <a:r>
              <a:rPr lang="en-US" sz="2400" b="1" i="0" u="none" strike="noStrike" cap="none">
                <a:solidFill>
                  <a:srgbClr val="000000"/>
                </a:solidFill>
                <a:latin typeface="Arial"/>
                <a:ea typeface="Arial"/>
                <a:cs typeface="Arial"/>
                <a:sym typeface="Arial"/>
              </a:rPr>
              <a:t>vector</a:t>
            </a:r>
            <a:r>
              <a:rPr lang="en-US" sz="2400" b="0" i="0" u="none" strike="noStrike" cap="none">
                <a:solidFill>
                  <a:srgbClr val="000000"/>
                </a:solidFill>
                <a:latin typeface="Arial"/>
                <a:ea typeface="Arial"/>
                <a:cs typeface="Arial"/>
                <a:sym typeface="Arial"/>
              </a:rPr>
              <a:t> and library signature is </a:t>
            </a:r>
            <a:r>
              <a:rPr lang="en-US" sz="2400" b="1" i="0" u="none" strike="noStrike" cap="none">
                <a:solidFill>
                  <a:srgbClr val="000000"/>
                </a:solidFill>
                <a:latin typeface="Arial"/>
                <a:ea typeface="Arial"/>
                <a:cs typeface="Arial"/>
                <a:sym typeface="Arial"/>
              </a:rPr>
              <a:t>gene set </a:t>
            </a:r>
            <a:endParaRPr/>
          </a:p>
          <a:p>
            <a:pPr marL="725664" marR="0" lvl="1" indent="-278553" algn="l" rtl="0">
              <a:lnSpc>
                <a:spcPct val="100000"/>
              </a:lnSpc>
              <a:spcBef>
                <a:spcPts val="480"/>
              </a:spcBef>
              <a:spcAft>
                <a:spcPts val="0"/>
              </a:spcAft>
              <a:buClr>
                <a:srgbClr val="05284E"/>
              </a:buClr>
              <a:buSzPts val="2400"/>
              <a:buFont typeface="Arial"/>
              <a:buChar char="•"/>
            </a:pPr>
            <a:r>
              <a:rPr lang="en-US" sz="2400" b="0" i="0" u="none" strike="noStrike" cap="none">
                <a:solidFill>
                  <a:srgbClr val="000000"/>
                </a:solidFill>
                <a:latin typeface="Arial"/>
                <a:ea typeface="Arial"/>
                <a:cs typeface="Arial"/>
                <a:sym typeface="Arial"/>
              </a:rPr>
              <a:t>GSEA - </a:t>
            </a:r>
            <a:r>
              <a:rPr lang="en-US" sz="16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http://software.broadinstitute.org/gsea/index.jsp</a:t>
            </a:r>
            <a:endParaRPr sz="1600" b="0" i="0" u="none" strike="noStrike" cap="none">
              <a:solidFill>
                <a:srgbClr val="000000"/>
              </a:solidFill>
              <a:latin typeface="Arial"/>
              <a:ea typeface="Arial"/>
              <a:cs typeface="Arial"/>
              <a:sym typeface="Arial"/>
            </a:endParaRPr>
          </a:p>
          <a:p>
            <a:pPr marL="335692" marR="0" lvl="0" indent="-208692" algn="l" rtl="0">
              <a:lnSpc>
                <a:spcPct val="100000"/>
              </a:lnSpc>
              <a:spcBef>
                <a:spcPts val="400"/>
              </a:spcBef>
              <a:spcAft>
                <a:spcPts val="0"/>
              </a:spcAft>
              <a:buClr>
                <a:srgbClr val="05284E"/>
              </a:buClr>
              <a:buSzPts val="2000"/>
              <a:buFont typeface="Arial"/>
              <a:buNone/>
            </a:pPr>
            <a:endParaRPr sz="2000" b="0" i="0" u="none" strike="noStrike" cap="none">
              <a:solidFill>
                <a:srgbClr val="000000"/>
              </a:solidFill>
              <a:latin typeface="Arial"/>
              <a:ea typeface="Arial"/>
              <a:cs typeface="Arial"/>
              <a:sym typeface="Arial"/>
            </a:endParaRPr>
          </a:p>
          <a:p>
            <a:pPr marL="335692" marR="0" lvl="0" indent="-208692" algn="l" rtl="0">
              <a:lnSpc>
                <a:spcPct val="100000"/>
              </a:lnSpc>
              <a:spcBef>
                <a:spcPts val="400"/>
              </a:spcBef>
              <a:spcAft>
                <a:spcPts val="0"/>
              </a:spcAft>
              <a:buClr>
                <a:srgbClr val="05284E"/>
              </a:buClr>
              <a:buSzPts val="2000"/>
              <a:buFont typeface="Arial"/>
              <a:buNone/>
            </a:pPr>
            <a:endParaRPr sz="2000" b="0" i="0" u="none" strike="noStrike" cap="none">
              <a:solidFill>
                <a:srgbClr val="000000"/>
              </a:solidFill>
              <a:latin typeface="Arial"/>
              <a:ea typeface="Arial"/>
              <a:cs typeface="Arial"/>
              <a:sym typeface="Arial"/>
            </a:endParaRPr>
          </a:p>
          <a:p>
            <a:pPr marL="335692" marR="0" lvl="0" indent="-208692" algn="l" rtl="0">
              <a:lnSpc>
                <a:spcPct val="100000"/>
              </a:lnSpc>
              <a:spcBef>
                <a:spcPts val="400"/>
              </a:spcBef>
              <a:spcAft>
                <a:spcPts val="0"/>
              </a:spcAft>
              <a:buClr>
                <a:srgbClr val="05284E"/>
              </a:buClr>
              <a:buSzPts val="2000"/>
              <a:buFont typeface="Arial"/>
              <a:buNone/>
            </a:pPr>
            <a:endParaRPr sz="2000" b="0" i="0" u="none" strike="noStrike" cap="none">
              <a:solidFill>
                <a:srgbClr val="000000"/>
              </a:solidFill>
              <a:latin typeface="Arial"/>
              <a:ea typeface="Arial"/>
              <a:cs typeface="Arial"/>
              <a:sym typeface="Arial"/>
            </a:endParaRPr>
          </a:p>
          <a:p>
            <a:pPr marL="335692" marR="0" lvl="0" indent="-208692" algn="l" rtl="0">
              <a:lnSpc>
                <a:spcPct val="100000"/>
              </a:lnSpc>
              <a:spcBef>
                <a:spcPts val="400"/>
              </a:spcBef>
              <a:spcAft>
                <a:spcPts val="0"/>
              </a:spcAft>
              <a:buClr>
                <a:srgbClr val="05284E"/>
              </a:buClr>
              <a:buSzPts val="2000"/>
              <a:buFont typeface="Arial"/>
              <a:buNone/>
            </a:pPr>
            <a:endParaRPr sz="2000" b="0" i="0" u="none" strike="noStrike" cap="none">
              <a:solidFill>
                <a:srgbClr val="000000"/>
              </a:solidFill>
              <a:latin typeface="Arial"/>
              <a:ea typeface="Arial"/>
              <a:cs typeface="Arial"/>
              <a:sym typeface="Arial"/>
            </a:endParaRPr>
          </a:p>
          <a:p>
            <a:pPr marL="335692" marR="0" lvl="0" indent="-208692" algn="l" rtl="0">
              <a:lnSpc>
                <a:spcPct val="100000"/>
              </a:lnSpc>
              <a:spcBef>
                <a:spcPts val="400"/>
              </a:spcBef>
              <a:spcAft>
                <a:spcPts val="0"/>
              </a:spcAft>
              <a:buClr>
                <a:srgbClr val="05284E"/>
              </a:buClr>
              <a:buSzPts val="2000"/>
              <a:buFont typeface="Arial"/>
              <a:buNone/>
            </a:pPr>
            <a:endParaRPr sz="2000" b="0" i="0" u="none" strike="noStrike" cap="none">
              <a:solidFill>
                <a:srgbClr val="000000"/>
              </a:solidFill>
              <a:latin typeface="Arial"/>
              <a:ea typeface="Arial"/>
              <a:cs typeface="Arial"/>
              <a:sym typeface="Arial"/>
            </a:endParaRPr>
          </a:p>
          <a:p>
            <a:pPr marL="335692" marR="0" lvl="0" indent="-208692" algn="l" rtl="0">
              <a:lnSpc>
                <a:spcPct val="100000"/>
              </a:lnSpc>
              <a:spcBef>
                <a:spcPts val="400"/>
              </a:spcBef>
              <a:spcAft>
                <a:spcPts val="0"/>
              </a:spcAft>
              <a:buClr>
                <a:srgbClr val="05284E"/>
              </a:buClr>
              <a:buSzPts val="2000"/>
              <a:buFont typeface="Arial"/>
              <a:buNone/>
            </a:pPr>
            <a:endParaRPr sz="2000" b="0" i="0" u="none" strike="noStrike" cap="none">
              <a:solidFill>
                <a:srgbClr val="000000"/>
              </a:solidFill>
              <a:latin typeface="Arial"/>
              <a:ea typeface="Arial"/>
              <a:cs typeface="Arial"/>
              <a:sym typeface="Arial"/>
            </a:endParaRPr>
          </a:p>
          <a:p>
            <a:pPr marL="335692" marR="0" lvl="0" indent="-208692" algn="l" rtl="0">
              <a:lnSpc>
                <a:spcPct val="100000"/>
              </a:lnSpc>
              <a:spcBef>
                <a:spcPts val="400"/>
              </a:spcBef>
              <a:spcAft>
                <a:spcPts val="0"/>
              </a:spcAft>
              <a:buClr>
                <a:srgbClr val="05284E"/>
              </a:buClr>
              <a:buSzPts val="2000"/>
              <a:buFont typeface="Arial"/>
              <a:buNone/>
            </a:pPr>
            <a:endParaRPr sz="2000" b="0" i="0" u="none" strike="noStrike" cap="none">
              <a:solidFill>
                <a:srgbClr val="000000"/>
              </a:solidFill>
              <a:latin typeface="Arial"/>
              <a:ea typeface="Arial"/>
              <a:cs typeface="Arial"/>
              <a:sym typeface="Arial"/>
            </a:endParaRPr>
          </a:p>
          <a:p>
            <a:pPr marL="335692" marR="0" lvl="0" indent="-208692" algn="l" rtl="0">
              <a:lnSpc>
                <a:spcPct val="100000"/>
              </a:lnSpc>
              <a:spcBef>
                <a:spcPts val="400"/>
              </a:spcBef>
              <a:spcAft>
                <a:spcPts val="0"/>
              </a:spcAft>
              <a:buClr>
                <a:srgbClr val="05284E"/>
              </a:buClr>
              <a:buSzPts val="2000"/>
              <a:buFont typeface="Arial"/>
              <a:buNone/>
            </a:pPr>
            <a:endParaRPr sz="2000" b="0" i="0" u="none" strike="noStrike" cap="none">
              <a:solidFill>
                <a:srgbClr val="000000"/>
              </a:solidFill>
              <a:latin typeface="Arial"/>
              <a:ea typeface="Arial"/>
              <a:cs typeface="Arial"/>
              <a:sym typeface="Arial"/>
            </a:endParaRPr>
          </a:p>
          <a:p>
            <a:pPr marL="335692" marR="0" lvl="0" indent="-208692" algn="l" rtl="0">
              <a:lnSpc>
                <a:spcPct val="100000"/>
              </a:lnSpc>
              <a:spcBef>
                <a:spcPts val="400"/>
              </a:spcBef>
              <a:spcAft>
                <a:spcPts val="0"/>
              </a:spcAft>
              <a:buClr>
                <a:srgbClr val="05284E"/>
              </a:buClr>
              <a:buSzPts val="2000"/>
              <a:buFont typeface="Arial"/>
              <a:buNone/>
            </a:pPr>
            <a:endParaRPr sz="2000" b="0" i="0" u="none" strike="noStrike" cap="none">
              <a:solidFill>
                <a:srgbClr val="000000"/>
              </a:solidFill>
              <a:latin typeface="Arial"/>
              <a:ea typeface="Arial"/>
              <a:cs typeface="Arial"/>
              <a:sym typeface="Arial"/>
            </a:endParaRPr>
          </a:p>
          <a:p>
            <a:pPr marL="335692" marR="0" lvl="0" indent="-183292" algn="l" rtl="0">
              <a:lnSpc>
                <a:spcPct val="100000"/>
              </a:lnSpc>
              <a:spcBef>
                <a:spcPts val="480"/>
              </a:spcBef>
              <a:spcAft>
                <a:spcPts val="0"/>
              </a:spcAft>
              <a:buClr>
                <a:srgbClr val="05284E"/>
              </a:buClr>
              <a:buSzPts val="2400"/>
              <a:buFont typeface="Arial"/>
              <a:buNone/>
            </a:pPr>
            <a:endParaRPr sz="2400" b="0" i="0" u="none" strike="noStrike" cap="none">
              <a:solidFill>
                <a:srgbClr val="000000"/>
              </a:solidFill>
              <a:latin typeface="Arial"/>
              <a:ea typeface="Arial"/>
              <a:cs typeface="Arial"/>
              <a:sym typeface="Arial"/>
            </a:endParaRPr>
          </a:p>
          <a:p>
            <a:pPr marL="335692" marR="0" lvl="0" indent="-335692" algn="l" rtl="0">
              <a:lnSpc>
                <a:spcPct val="100000"/>
              </a:lnSpc>
              <a:spcBef>
                <a:spcPts val="480"/>
              </a:spcBef>
              <a:spcAft>
                <a:spcPts val="0"/>
              </a:spcAft>
              <a:buClr>
                <a:srgbClr val="05284E"/>
              </a:buClr>
              <a:buSzPts val="2400"/>
              <a:buFont typeface="Arial"/>
              <a:buChar char="•"/>
            </a:pPr>
            <a:r>
              <a:rPr lang="en-US" sz="2400" b="0" i="0" u="none" strike="noStrike" cap="none">
                <a:solidFill>
                  <a:srgbClr val="000000"/>
                </a:solidFill>
                <a:latin typeface="Arial"/>
                <a:ea typeface="Arial"/>
                <a:cs typeface="Arial"/>
                <a:sym typeface="Arial"/>
              </a:rPr>
              <a:t>Modification of the Kolmogorov-Smirnov Statistic</a:t>
            </a:r>
            <a:endParaRPr/>
          </a:p>
          <a:p>
            <a:pPr marL="725664" marR="0" lvl="1" indent="-278553" algn="l" rtl="0">
              <a:lnSpc>
                <a:spcPct val="100000"/>
              </a:lnSpc>
              <a:spcBef>
                <a:spcPts val="360"/>
              </a:spcBef>
              <a:spcAft>
                <a:spcPts val="0"/>
              </a:spcAft>
              <a:buClr>
                <a:srgbClr val="05284E"/>
              </a:buClr>
              <a:buSzPts val="1800"/>
              <a:buFont typeface="Arial"/>
              <a:buChar char="•"/>
            </a:pPr>
            <a:r>
              <a:rPr lang="en-US" sz="1800" b="0" i="0" u="none" strike="noStrike" cap="none">
                <a:solidFill>
                  <a:srgbClr val="000000"/>
                </a:solidFill>
                <a:latin typeface="Arial"/>
                <a:ea typeface="Arial"/>
                <a:cs typeface="Arial"/>
                <a:sym typeface="Arial"/>
              </a:rPr>
              <a:t>Calculate the enrichment score (ES) that represents the amount the genes in the gene set are over-represented in the top or the bottom of the signature vector</a:t>
            </a:r>
            <a:endParaRPr/>
          </a:p>
          <a:p>
            <a:pPr marL="725664" marR="0" lvl="1" indent="-278553" algn="l" rtl="0">
              <a:lnSpc>
                <a:spcPct val="100000"/>
              </a:lnSpc>
              <a:spcBef>
                <a:spcPts val="360"/>
              </a:spcBef>
              <a:spcAft>
                <a:spcPts val="0"/>
              </a:spcAft>
              <a:buClr>
                <a:srgbClr val="05284E"/>
              </a:buClr>
              <a:buSzPts val="1800"/>
              <a:buFont typeface="Arial"/>
              <a:buChar char="•"/>
            </a:pPr>
            <a:r>
              <a:rPr lang="en-US" sz="1800" b="0" i="0" u="none" strike="noStrike" cap="none">
                <a:solidFill>
                  <a:srgbClr val="000000"/>
                </a:solidFill>
                <a:latin typeface="Arial"/>
                <a:ea typeface="Arial"/>
                <a:cs typeface="Arial"/>
                <a:sym typeface="Arial"/>
              </a:rPr>
              <a:t>Estimate statistical significance of the ES by permuting the mappings between the data</a:t>
            </a:r>
            <a:endParaRPr/>
          </a:p>
          <a:p>
            <a:pPr marL="725664" marR="0" lvl="1" indent="-278553" algn="l" rtl="0">
              <a:lnSpc>
                <a:spcPct val="100000"/>
              </a:lnSpc>
              <a:spcBef>
                <a:spcPts val="360"/>
              </a:spcBef>
              <a:spcAft>
                <a:spcPts val="0"/>
              </a:spcAft>
              <a:buClr>
                <a:srgbClr val="05284E"/>
              </a:buClr>
              <a:buSzPts val="1800"/>
              <a:buFont typeface="Arial"/>
              <a:buChar char="•"/>
            </a:pPr>
            <a:r>
              <a:rPr lang="en-US" sz="1800" b="0" i="0" u="none" strike="noStrike" cap="none">
                <a:solidFill>
                  <a:srgbClr val="000000"/>
                </a:solidFill>
                <a:latin typeface="Arial"/>
                <a:ea typeface="Arial"/>
                <a:cs typeface="Arial"/>
                <a:sym typeface="Arial"/>
              </a:rPr>
              <a:t>Adjust for multiple hypothesis testing when analyzing a large number of gene sets</a:t>
            </a:r>
            <a:endParaRPr/>
          </a:p>
        </p:txBody>
      </p:sp>
      <p:pic>
        <p:nvPicPr>
          <p:cNvPr id="958" name="Google Shape;958;p105"/>
          <p:cNvPicPr preferRelativeResize="0"/>
          <p:nvPr/>
        </p:nvPicPr>
        <p:blipFill rotWithShape="1">
          <a:blip r:embed="rId4">
            <a:alphaModFix/>
          </a:blip>
          <a:srcRect/>
          <a:stretch/>
        </p:blipFill>
        <p:spPr>
          <a:xfrm>
            <a:off x="2470609" y="2110399"/>
            <a:ext cx="6489159" cy="3714587"/>
          </a:xfrm>
          <a:prstGeom prst="rect">
            <a:avLst/>
          </a:prstGeom>
          <a:noFill/>
          <a:ln>
            <a:noFill/>
          </a:ln>
        </p:spPr>
      </p:pic>
      <p:sp>
        <p:nvSpPr>
          <p:cNvPr id="959" name="Google Shape;959;p105"/>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Gene Set Enrichment Analysis	</a:t>
            </a:r>
            <a:endParaRPr/>
          </a:p>
        </p:txBody>
      </p:sp>
      <p:sp>
        <p:nvSpPr>
          <p:cNvPr id="960" name="Google Shape;960;p105"/>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54</a:t>
            </a:fld>
            <a:endParaRPr/>
          </a:p>
        </p:txBody>
      </p:sp>
      <p:pic>
        <p:nvPicPr>
          <p:cNvPr id="961" name="Google Shape;961;p105"/>
          <p:cNvPicPr preferRelativeResize="0"/>
          <p:nvPr/>
        </p:nvPicPr>
        <p:blipFill rotWithShape="1">
          <a:blip r:embed="rId5">
            <a:alphaModFix/>
          </a:blip>
          <a:srcRect/>
          <a:stretch/>
        </p:blipFill>
        <p:spPr>
          <a:xfrm>
            <a:off x="6674273" y="1608498"/>
            <a:ext cx="3240008" cy="691050"/>
          </a:xfrm>
          <a:prstGeom prst="rect">
            <a:avLst/>
          </a:prstGeom>
          <a:noFill/>
          <a:ln>
            <a:noFill/>
          </a:ln>
        </p:spPr>
      </p:pic>
      <p:pic>
        <p:nvPicPr>
          <p:cNvPr id="962" name="Google Shape;962;p105"/>
          <p:cNvPicPr preferRelativeResize="0"/>
          <p:nvPr/>
        </p:nvPicPr>
        <p:blipFill rotWithShape="1">
          <a:blip r:embed="rId6">
            <a:alphaModFix/>
          </a:blip>
          <a:srcRect/>
          <a:stretch/>
        </p:blipFill>
        <p:spPr>
          <a:xfrm>
            <a:off x="242472" y="2253892"/>
            <a:ext cx="1791378" cy="9452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106"/>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Gene Set Association Tests</a:t>
            </a:r>
            <a:endParaRPr/>
          </a:p>
        </p:txBody>
      </p:sp>
      <p:sp>
        <p:nvSpPr>
          <p:cNvPr id="968" name="Google Shape;968;p106"/>
          <p:cNvSpPr txBox="1">
            <a:spLocks noGrp="1"/>
          </p:cNvSpPr>
          <p:nvPr>
            <p:ph type="body" idx="1"/>
          </p:nvPr>
        </p:nvSpPr>
        <p:spPr>
          <a:xfrm>
            <a:off x="390010" y="1066800"/>
            <a:ext cx="4867790" cy="6019800"/>
          </a:xfrm>
          <a:prstGeom prst="rect">
            <a:avLst/>
          </a:prstGeom>
          <a:noFill/>
          <a:ln>
            <a:noFill/>
          </a:ln>
        </p:spPr>
        <p:txBody>
          <a:bodyPr spcFirstLastPara="1" wrap="square" lIns="89325" tIns="44650" rIns="89325" bIns="44650" anchor="t" anchorCtr="0">
            <a:noAutofit/>
          </a:bodyPr>
          <a:lstStyle/>
          <a:p>
            <a:pPr marL="1371600" lvl="2" indent="-228600" algn="l" rtl="0">
              <a:lnSpc>
                <a:spcPct val="100000"/>
              </a:lnSpc>
              <a:spcBef>
                <a:spcPts val="280"/>
              </a:spcBef>
              <a:spcAft>
                <a:spcPts val="0"/>
              </a:spcAft>
              <a:buSzPts val="1400"/>
              <a:buNone/>
            </a:pPr>
            <a:endParaRPr/>
          </a:p>
          <a:p>
            <a:pPr marL="914400" lvl="1" indent="-228600" algn="l" rtl="0">
              <a:lnSpc>
                <a:spcPct val="100000"/>
              </a:lnSpc>
              <a:spcBef>
                <a:spcPts val="320"/>
              </a:spcBef>
              <a:spcAft>
                <a:spcPts val="0"/>
              </a:spcAft>
              <a:buSzPts val="1600"/>
              <a:buNone/>
            </a:pPr>
            <a:endParaRPr/>
          </a:p>
        </p:txBody>
      </p:sp>
      <p:sp>
        <p:nvSpPr>
          <p:cNvPr id="969" name="Google Shape;969;p106"/>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55</a:t>
            </a:fld>
            <a:endParaRPr/>
          </a:p>
        </p:txBody>
      </p:sp>
      <p:sp>
        <p:nvSpPr>
          <p:cNvPr id="970" name="Google Shape;970;p106"/>
          <p:cNvSpPr txBox="1"/>
          <p:nvPr/>
        </p:nvSpPr>
        <p:spPr>
          <a:xfrm>
            <a:off x="290664" y="1070546"/>
            <a:ext cx="7740841" cy="5910741"/>
          </a:xfrm>
          <a:prstGeom prst="rect">
            <a:avLst/>
          </a:prstGeom>
          <a:noFill/>
          <a:ln>
            <a:noFill/>
          </a:ln>
        </p:spPr>
        <p:txBody>
          <a:bodyPr spcFirstLastPara="1" wrap="square" lIns="89325" tIns="44650" rIns="89325" bIns="44650" anchor="t" anchorCtr="0">
            <a:noAutofit/>
          </a:bodyPr>
          <a:lstStyle/>
          <a:p>
            <a:pPr marL="335692" marR="0" lvl="0" indent="-335692" algn="l" rtl="0">
              <a:lnSpc>
                <a:spcPct val="100000"/>
              </a:lnSpc>
              <a:spcBef>
                <a:spcPts val="0"/>
              </a:spcBef>
              <a:spcAft>
                <a:spcPts val="0"/>
              </a:spcAft>
              <a:buClr>
                <a:srgbClr val="05284E"/>
              </a:buClr>
              <a:buSzPts val="2800"/>
              <a:buFont typeface="Arial"/>
              <a:buChar char="•"/>
            </a:pPr>
            <a:r>
              <a:rPr lang="en-US" sz="2800" b="0" i="0" u="none" strike="noStrike" cap="none">
                <a:solidFill>
                  <a:srgbClr val="000000"/>
                </a:solidFill>
                <a:latin typeface="Arial"/>
                <a:ea typeface="Arial"/>
                <a:cs typeface="Arial"/>
                <a:sym typeface="Arial"/>
              </a:rPr>
              <a:t>For use when </a:t>
            </a:r>
            <a:r>
              <a:rPr lang="en-US" sz="2800" b="1" i="0" u="none" strike="noStrike" cap="none">
                <a:solidFill>
                  <a:srgbClr val="000000"/>
                </a:solidFill>
                <a:latin typeface="Arial"/>
                <a:ea typeface="Arial"/>
                <a:cs typeface="Arial"/>
                <a:sym typeface="Arial"/>
              </a:rPr>
              <a:t>both</a:t>
            </a:r>
            <a:r>
              <a:rPr lang="en-US" sz="2800" b="0" i="0" u="none" strike="noStrike" cap="none">
                <a:solidFill>
                  <a:srgbClr val="000000"/>
                </a:solidFill>
                <a:latin typeface="Arial"/>
                <a:ea typeface="Arial"/>
                <a:cs typeface="Arial"/>
                <a:sym typeface="Arial"/>
              </a:rPr>
              <a:t> signatures are </a:t>
            </a:r>
            <a:r>
              <a:rPr lang="en-US" sz="2800" b="1" i="0" u="none" strike="noStrike" cap="none">
                <a:solidFill>
                  <a:srgbClr val="000000"/>
                </a:solidFill>
                <a:latin typeface="Arial"/>
                <a:ea typeface="Arial"/>
                <a:cs typeface="Arial"/>
                <a:sym typeface="Arial"/>
              </a:rPr>
              <a:t>gene sets</a:t>
            </a:r>
            <a:endParaRPr/>
          </a:p>
          <a:p>
            <a:pPr marL="725664" marR="0" lvl="1" indent="-278553" algn="l" rtl="0">
              <a:lnSpc>
                <a:spcPct val="100000"/>
              </a:lnSpc>
              <a:spcBef>
                <a:spcPts val="480"/>
              </a:spcBef>
              <a:spcAft>
                <a:spcPts val="0"/>
              </a:spcAft>
              <a:buClr>
                <a:srgbClr val="05284E"/>
              </a:buClr>
              <a:buSzPts val="2400"/>
              <a:buFont typeface="Arial"/>
              <a:buChar char="•"/>
            </a:pPr>
            <a:r>
              <a:rPr lang="en-US" sz="2400" b="0" i="0" u="none" strike="noStrike" cap="none">
                <a:solidFill>
                  <a:srgbClr val="000000"/>
                </a:solidFill>
                <a:latin typeface="Arial"/>
                <a:ea typeface="Arial"/>
                <a:cs typeface="Arial"/>
                <a:sym typeface="Arial"/>
              </a:rPr>
              <a:t>Also known as Gene Set Characterization</a:t>
            </a:r>
            <a:endParaRPr sz="2400" b="0" i="0" u="none" strike="noStrike" cap="none">
              <a:solidFill>
                <a:srgbClr val="000000"/>
              </a:solidFill>
              <a:latin typeface="Arial"/>
              <a:ea typeface="Arial"/>
              <a:cs typeface="Arial"/>
              <a:sym typeface="Arial"/>
            </a:endParaRPr>
          </a:p>
          <a:p>
            <a:pPr marL="335692" marR="0" lvl="0" indent="-335692" algn="l" rtl="0">
              <a:lnSpc>
                <a:spcPct val="100000"/>
              </a:lnSpc>
              <a:spcBef>
                <a:spcPts val="560"/>
              </a:spcBef>
              <a:spcAft>
                <a:spcPts val="0"/>
              </a:spcAft>
              <a:buClr>
                <a:srgbClr val="05284E"/>
              </a:buClr>
              <a:buSzPts val="2800"/>
              <a:buFont typeface="Arial"/>
              <a:buChar char="•"/>
            </a:pPr>
            <a:r>
              <a:rPr lang="en-US" sz="2800" b="0" i="0" u="none" strike="noStrike" cap="none">
                <a:solidFill>
                  <a:srgbClr val="000000"/>
                </a:solidFill>
                <a:latin typeface="Arial"/>
                <a:ea typeface="Arial"/>
                <a:cs typeface="Arial"/>
                <a:sym typeface="Arial"/>
              </a:rPr>
              <a:t>One-sided exact Fisher / Hypergeometric distribution tests</a:t>
            </a:r>
            <a:endParaRPr/>
          </a:p>
          <a:p>
            <a:pPr marL="725664" marR="0" lvl="1" indent="-278553" algn="l" rtl="0">
              <a:lnSpc>
                <a:spcPct val="100000"/>
              </a:lnSpc>
              <a:spcBef>
                <a:spcPts val="480"/>
              </a:spcBef>
              <a:spcAft>
                <a:spcPts val="0"/>
              </a:spcAft>
              <a:buClr>
                <a:srgbClr val="05284E"/>
              </a:buClr>
              <a:buSzPts val="2400"/>
              <a:buFont typeface="Arial"/>
              <a:buChar char="•"/>
            </a:pPr>
            <a:r>
              <a:rPr lang="en-US" sz="2400" b="0" i="0" u="none" strike="noStrike" cap="none">
                <a:solidFill>
                  <a:srgbClr val="000000"/>
                </a:solidFill>
                <a:latin typeface="Arial"/>
                <a:ea typeface="Arial"/>
                <a:cs typeface="Arial"/>
                <a:sym typeface="Arial"/>
              </a:rPr>
              <a:t>Covered by Saurabh this morning</a:t>
            </a:r>
            <a:endParaRPr sz="2400" b="0" i="0" u="none" strike="noStrike" cap="none">
              <a:solidFill>
                <a:srgbClr val="000000"/>
              </a:solidFill>
              <a:latin typeface="Arial"/>
              <a:ea typeface="Arial"/>
              <a:cs typeface="Arial"/>
              <a:sym typeface="Arial"/>
            </a:endParaRPr>
          </a:p>
          <a:p>
            <a:pPr marL="335692" marR="0" lvl="0" indent="-335692" algn="l" rtl="0">
              <a:lnSpc>
                <a:spcPct val="100000"/>
              </a:lnSpc>
              <a:spcBef>
                <a:spcPts val="480"/>
              </a:spcBef>
              <a:spcAft>
                <a:spcPts val="0"/>
              </a:spcAft>
              <a:buClr>
                <a:srgbClr val="05284E"/>
              </a:buClr>
              <a:buSzPts val="2400"/>
              <a:buFont typeface="Arial"/>
              <a:buChar char="•"/>
            </a:pPr>
            <a:r>
              <a:rPr lang="en-US" sz="2400" b="0" i="0" u="none" strike="noStrike" cap="none">
                <a:solidFill>
                  <a:srgbClr val="000000"/>
                </a:solidFill>
                <a:latin typeface="Arial"/>
                <a:ea typeface="Arial"/>
                <a:cs typeface="Arial"/>
                <a:sym typeface="Arial"/>
              </a:rPr>
              <a:t>Available through tools like: </a:t>
            </a:r>
            <a:endParaRPr/>
          </a:p>
          <a:p>
            <a:pPr marL="725664" marR="0" lvl="1" indent="-278553" algn="l" rtl="0">
              <a:lnSpc>
                <a:spcPct val="100000"/>
              </a:lnSpc>
              <a:spcBef>
                <a:spcPts val="480"/>
              </a:spcBef>
              <a:spcAft>
                <a:spcPts val="0"/>
              </a:spcAft>
              <a:buClr>
                <a:srgbClr val="05284E"/>
              </a:buClr>
              <a:buSzPts val="2400"/>
              <a:buFont typeface="Arial"/>
              <a:buChar char="•"/>
            </a:pPr>
            <a:r>
              <a:rPr lang="en-US" sz="2400" b="0" i="0" u="none" strike="noStrike" cap="none">
                <a:solidFill>
                  <a:srgbClr val="000000"/>
                </a:solidFill>
                <a:latin typeface="Arial"/>
                <a:ea typeface="Arial"/>
                <a:cs typeface="Arial"/>
                <a:sym typeface="Arial"/>
              </a:rPr>
              <a:t>DAVID - </a:t>
            </a:r>
            <a:r>
              <a:rPr lang="en-US" sz="24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https://david.ncifcrf.gov/</a:t>
            </a:r>
            <a:r>
              <a:rPr lang="en-US" sz="2400" b="0" i="0" u="none" strike="noStrike" cap="none">
                <a:solidFill>
                  <a:srgbClr val="000000"/>
                </a:solidFill>
                <a:latin typeface="Arial"/>
                <a:ea typeface="Arial"/>
                <a:cs typeface="Arial"/>
                <a:sym typeface="Arial"/>
              </a:rPr>
              <a:t> </a:t>
            </a:r>
            <a:endParaRPr/>
          </a:p>
          <a:p>
            <a:pPr marL="725664" marR="0" lvl="1" indent="-278553" algn="l" rtl="0">
              <a:lnSpc>
                <a:spcPct val="100000"/>
              </a:lnSpc>
              <a:spcBef>
                <a:spcPts val="480"/>
              </a:spcBef>
              <a:spcAft>
                <a:spcPts val="0"/>
              </a:spcAft>
              <a:buClr>
                <a:srgbClr val="05284E"/>
              </a:buClr>
              <a:buSzPts val="2400"/>
              <a:buFont typeface="Arial"/>
              <a:buChar char="•"/>
            </a:pPr>
            <a:r>
              <a:rPr lang="en-US" sz="2400" b="0" i="0" u="none" strike="noStrike" cap="none">
                <a:solidFill>
                  <a:srgbClr val="000000"/>
                </a:solidFill>
                <a:latin typeface="Arial"/>
                <a:ea typeface="Arial"/>
                <a:cs typeface="Arial"/>
                <a:sym typeface="Arial"/>
              </a:rPr>
              <a:t>Enrichr - </a:t>
            </a:r>
            <a:r>
              <a:rPr lang="en-US" sz="24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http://amp.pharm.mssm.edu/Enrichr/</a:t>
            </a:r>
            <a:endParaRPr sz="2400" b="0" i="0" u="none" strike="noStrike" cap="none">
              <a:solidFill>
                <a:srgbClr val="000000"/>
              </a:solidFill>
              <a:latin typeface="Arial"/>
              <a:ea typeface="Arial"/>
              <a:cs typeface="Arial"/>
              <a:sym typeface="Arial"/>
            </a:endParaRPr>
          </a:p>
          <a:p>
            <a:pPr marL="725664" marR="0" lvl="1" indent="-278553" algn="l" rtl="0">
              <a:lnSpc>
                <a:spcPct val="100000"/>
              </a:lnSpc>
              <a:spcBef>
                <a:spcPts val="480"/>
              </a:spcBef>
              <a:spcAft>
                <a:spcPts val="0"/>
              </a:spcAft>
              <a:buClr>
                <a:srgbClr val="05284E"/>
              </a:buClr>
              <a:buSzPts val="2400"/>
              <a:buFont typeface="Arial"/>
              <a:buChar char="•"/>
            </a:pPr>
            <a:r>
              <a:rPr lang="en-US" sz="2400" b="0" i="0" u="none" strike="noStrike" cap="none">
                <a:solidFill>
                  <a:srgbClr val="000000"/>
                </a:solidFill>
                <a:latin typeface="Arial"/>
                <a:ea typeface="Arial"/>
                <a:cs typeface="Arial"/>
                <a:sym typeface="Arial"/>
              </a:rPr>
              <a:t>Metascape - </a:t>
            </a:r>
            <a:r>
              <a:rPr lang="en-US" sz="24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http://metascape.org/gp/index.html</a:t>
            </a:r>
            <a:r>
              <a:rPr lang="en-US" sz="2400" b="0" i="0" u="none" strike="noStrike" cap="none">
                <a:solidFill>
                  <a:srgbClr val="000000"/>
                </a:solidFill>
                <a:latin typeface="Arial"/>
                <a:ea typeface="Arial"/>
                <a:cs typeface="Arial"/>
                <a:sym typeface="Arial"/>
              </a:rPr>
              <a:t> </a:t>
            </a:r>
            <a:endParaRPr/>
          </a:p>
        </p:txBody>
      </p:sp>
      <p:pic>
        <p:nvPicPr>
          <p:cNvPr id="971" name="Google Shape;971;p106"/>
          <p:cNvPicPr preferRelativeResize="0"/>
          <p:nvPr/>
        </p:nvPicPr>
        <p:blipFill rotWithShape="1">
          <a:blip r:embed="rId6">
            <a:alphaModFix/>
          </a:blip>
          <a:srcRect/>
          <a:stretch/>
        </p:blipFill>
        <p:spPr>
          <a:xfrm>
            <a:off x="7711440" y="3615653"/>
            <a:ext cx="2011680" cy="576934"/>
          </a:xfrm>
          <a:prstGeom prst="rect">
            <a:avLst/>
          </a:prstGeom>
          <a:noFill/>
          <a:ln>
            <a:noFill/>
          </a:ln>
        </p:spPr>
      </p:pic>
      <p:pic>
        <p:nvPicPr>
          <p:cNvPr id="972" name="Google Shape;972;p106"/>
          <p:cNvPicPr preferRelativeResize="0"/>
          <p:nvPr/>
        </p:nvPicPr>
        <p:blipFill rotWithShape="1">
          <a:blip r:embed="rId7">
            <a:alphaModFix/>
          </a:blip>
          <a:srcRect/>
          <a:stretch/>
        </p:blipFill>
        <p:spPr>
          <a:xfrm>
            <a:off x="7711440" y="4292295"/>
            <a:ext cx="2011680" cy="523702"/>
          </a:xfrm>
          <a:prstGeom prst="rect">
            <a:avLst/>
          </a:prstGeom>
          <a:noFill/>
          <a:ln>
            <a:noFill/>
          </a:ln>
        </p:spPr>
      </p:pic>
      <p:grpSp>
        <p:nvGrpSpPr>
          <p:cNvPr id="973" name="Google Shape;973;p106"/>
          <p:cNvGrpSpPr/>
          <p:nvPr/>
        </p:nvGrpSpPr>
        <p:grpSpPr>
          <a:xfrm>
            <a:off x="3429000" y="5145766"/>
            <a:ext cx="2898064" cy="2360782"/>
            <a:chOff x="3948650" y="2168420"/>
            <a:chExt cx="1661691" cy="1852339"/>
          </a:xfrm>
        </p:grpSpPr>
        <p:grpSp>
          <p:nvGrpSpPr>
            <p:cNvPr id="974" name="Google Shape;974;p106"/>
            <p:cNvGrpSpPr/>
            <p:nvPr/>
          </p:nvGrpSpPr>
          <p:grpSpPr>
            <a:xfrm>
              <a:off x="3948650" y="2168420"/>
              <a:ext cx="1661691" cy="1852339"/>
              <a:chOff x="3220684" y="3919106"/>
              <a:chExt cx="1661691" cy="1852339"/>
            </a:xfrm>
          </p:grpSpPr>
          <p:grpSp>
            <p:nvGrpSpPr>
              <p:cNvPr id="975" name="Google Shape;975;p106"/>
              <p:cNvGrpSpPr/>
              <p:nvPr/>
            </p:nvGrpSpPr>
            <p:grpSpPr>
              <a:xfrm>
                <a:off x="3220684" y="4230627"/>
                <a:ext cx="1661691" cy="1540818"/>
                <a:chOff x="2980797" y="4287071"/>
                <a:chExt cx="1661691" cy="1540818"/>
              </a:xfrm>
            </p:grpSpPr>
            <p:grpSp>
              <p:nvGrpSpPr>
                <p:cNvPr id="976" name="Google Shape;976;p106"/>
                <p:cNvGrpSpPr/>
                <p:nvPr/>
              </p:nvGrpSpPr>
              <p:grpSpPr>
                <a:xfrm>
                  <a:off x="2980799" y="4287071"/>
                  <a:ext cx="1661689" cy="1540818"/>
                  <a:chOff x="7115250" y="3980789"/>
                  <a:chExt cx="829370" cy="810432"/>
                </a:xfrm>
              </p:grpSpPr>
              <p:sp>
                <p:nvSpPr>
                  <p:cNvPr id="977" name="Google Shape;977;p106"/>
                  <p:cNvSpPr/>
                  <p:nvPr/>
                </p:nvSpPr>
                <p:spPr>
                  <a:xfrm>
                    <a:off x="7115250" y="3980789"/>
                    <a:ext cx="829370" cy="810432"/>
                  </a:xfrm>
                  <a:prstGeom prst="rect">
                    <a:avLst/>
                  </a:prstGeom>
                  <a:solidFill>
                    <a:srgbClr val="BFBFBF"/>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0" i="0" u="none" strike="noStrike" cap="none">
                      <a:solidFill>
                        <a:srgbClr val="FFFFFF"/>
                      </a:solidFill>
                      <a:latin typeface="Calibri"/>
                      <a:ea typeface="Calibri"/>
                      <a:cs typeface="Calibri"/>
                      <a:sym typeface="Calibri"/>
                    </a:endParaRPr>
                  </a:p>
                </p:txBody>
              </p:sp>
              <p:sp>
                <p:nvSpPr>
                  <p:cNvPr id="978" name="Google Shape;978;p106"/>
                  <p:cNvSpPr/>
                  <p:nvPr/>
                </p:nvSpPr>
                <p:spPr>
                  <a:xfrm>
                    <a:off x="7197233" y="4100478"/>
                    <a:ext cx="514490" cy="531002"/>
                  </a:xfrm>
                  <a:prstGeom prst="ellipse">
                    <a:avLst/>
                  </a:prstGeom>
                  <a:solidFill>
                    <a:srgbClr val="3366FF">
                      <a:alpha val="49803"/>
                    </a:srgbClr>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0" i="0" u="none" strike="noStrike" cap="none">
                      <a:solidFill>
                        <a:srgbClr val="FFFFFF"/>
                      </a:solidFill>
                      <a:latin typeface="Calibri"/>
                      <a:ea typeface="Calibri"/>
                      <a:cs typeface="Calibri"/>
                      <a:sym typeface="Calibri"/>
                    </a:endParaRPr>
                  </a:p>
                </p:txBody>
              </p:sp>
              <p:sp>
                <p:nvSpPr>
                  <p:cNvPr id="979" name="Google Shape;979;p106"/>
                  <p:cNvSpPr/>
                  <p:nvPr/>
                </p:nvSpPr>
                <p:spPr>
                  <a:xfrm>
                    <a:off x="7431679" y="4174233"/>
                    <a:ext cx="468601" cy="477993"/>
                  </a:xfrm>
                  <a:prstGeom prst="ellipse">
                    <a:avLst/>
                  </a:prstGeom>
                  <a:solidFill>
                    <a:schemeClr val="accent3">
                      <a:alpha val="49803"/>
                    </a:schemeClr>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600" b="0" i="0" u="none" strike="noStrike" cap="none">
                      <a:solidFill>
                        <a:srgbClr val="FFFFFF"/>
                      </a:solidFill>
                      <a:latin typeface="Calibri"/>
                      <a:ea typeface="Calibri"/>
                      <a:cs typeface="Calibri"/>
                      <a:sym typeface="Calibri"/>
                    </a:endParaRPr>
                  </a:p>
                </p:txBody>
              </p:sp>
            </p:grpSp>
            <p:sp>
              <p:nvSpPr>
                <p:cNvPr id="980" name="Google Shape;980;p106"/>
                <p:cNvSpPr txBox="1"/>
                <p:nvPr/>
              </p:nvSpPr>
              <p:spPr>
                <a:xfrm>
                  <a:off x="2980797" y="5542311"/>
                  <a:ext cx="1195068" cy="2034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rgbClr val="000000"/>
                      </a:solidFill>
                      <a:latin typeface="Calibri"/>
                      <a:ea typeface="Calibri"/>
                      <a:cs typeface="Calibri"/>
                      <a:sym typeface="Calibri"/>
                    </a:rPr>
                    <a:t>Universe of Genes</a:t>
                  </a:r>
                  <a:endParaRPr/>
                </a:p>
              </p:txBody>
            </p:sp>
          </p:grpSp>
          <p:sp>
            <p:nvSpPr>
              <p:cNvPr id="981" name="Google Shape;981;p106"/>
              <p:cNvSpPr txBox="1"/>
              <p:nvPr/>
            </p:nvSpPr>
            <p:spPr>
              <a:xfrm>
                <a:off x="3231867" y="3919106"/>
                <a:ext cx="1103022" cy="2034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chemeClr val="dk1"/>
                    </a:solidFill>
                    <a:latin typeface="Times New Roman"/>
                    <a:ea typeface="Times New Roman"/>
                    <a:cs typeface="Times New Roman"/>
                    <a:sym typeface="Times New Roman"/>
                  </a:rPr>
                  <a:t>Standard Enrichment Test</a:t>
                </a:r>
                <a:endParaRPr/>
              </a:p>
            </p:txBody>
          </p:sp>
        </p:grpSp>
        <p:grpSp>
          <p:nvGrpSpPr>
            <p:cNvPr id="982" name="Google Shape;982;p106"/>
            <p:cNvGrpSpPr/>
            <p:nvPr/>
          </p:nvGrpSpPr>
          <p:grpSpPr>
            <a:xfrm>
              <a:off x="4815678" y="2977705"/>
              <a:ext cx="176052" cy="128745"/>
              <a:chOff x="5563053" y="3958709"/>
              <a:chExt cx="176052" cy="128745"/>
            </a:xfrm>
          </p:grpSpPr>
          <p:cxnSp>
            <p:nvCxnSpPr>
              <p:cNvPr id="983" name="Google Shape;983;p106"/>
              <p:cNvCxnSpPr/>
              <p:nvPr/>
            </p:nvCxnSpPr>
            <p:spPr>
              <a:xfrm rot="10800000">
                <a:off x="5570352" y="3958709"/>
                <a:ext cx="0" cy="128745"/>
              </a:xfrm>
              <a:prstGeom prst="straightConnector1">
                <a:avLst/>
              </a:prstGeom>
              <a:noFill/>
              <a:ln w="25400" cap="flat" cmpd="sng">
                <a:solidFill>
                  <a:srgbClr val="000000"/>
                </a:solidFill>
                <a:prstDash val="solid"/>
                <a:round/>
                <a:headEnd type="none" w="sm" len="sm"/>
                <a:tailEnd type="none" w="sm" len="sm"/>
              </a:ln>
              <a:effectLst>
                <a:outerShdw blurRad="40000" dist="20000" dir="5400000" rotWithShape="0">
                  <a:srgbClr val="000000">
                    <a:alpha val="37647"/>
                  </a:srgbClr>
                </a:outerShdw>
              </a:effectLst>
            </p:spPr>
          </p:cxnSp>
          <p:cxnSp>
            <p:nvCxnSpPr>
              <p:cNvPr id="984" name="Google Shape;984;p106"/>
              <p:cNvCxnSpPr/>
              <p:nvPr/>
            </p:nvCxnSpPr>
            <p:spPr>
              <a:xfrm>
                <a:off x="5563053" y="3966008"/>
                <a:ext cx="176052" cy="0"/>
              </a:xfrm>
              <a:prstGeom prst="straightConnector1">
                <a:avLst/>
              </a:prstGeom>
              <a:noFill/>
              <a:ln w="25400" cap="flat" cmpd="sng">
                <a:solidFill>
                  <a:srgbClr val="000000"/>
                </a:solidFill>
                <a:prstDash val="solid"/>
                <a:round/>
                <a:headEnd type="none" w="sm" len="sm"/>
                <a:tailEnd type="stealth" w="sm" len="sm"/>
              </a:ln>
              <a:effectLst>
                <a:outerShdw blurRad="40000" dist="20000" dir="5400000" rotWithShape="0">
                  <a:srgbClr val="000000">
                    <a:alpha val="37647"/>
                  </a:srgbClr>
                </a:outerShdw>
              </a:effectLst>
            </p:spPr>
          </p:cxnSp>
        </p:grpSp>
        <p:grpSp>
          <p:nvGrpSpPr>
            <p:cNvPr id="985" name="Google Shape;985;p106"/>
            <p:cNvGrpSpPr/>
            <p:nvPr/>
          </p:nvGrpSpPr>
          <p:grpSpPr>
            <a:xfrm>
              <a:off x="4892711" y="3235195"/>
              <a:ext cx="176052" cy="128745"/>
              <a:chOff x="5563053" y="3958709"/>
              <a:chExt cx="176052" cy="128745"/>
            </a:xfrm>
          </p:grpSpPr>
          <p:cxnSp>
            <p:nvCxnSpPr>
              <p:cNvPr id="986" name="Google Shape;986;p106"/>
              <p:cNvCxnSpPr/>
              <p:nvPr/>
            </p:nvCxnSpPr>
            <p:spPr>
              <a:xfrm rot="10800000">
                <a:off x="5570352" y="3958709"/>
                <a:ext cx="0" cy="128745"/>
              </a:xfrm>
              <a:prstGeom prst="straightConnector1">
                <a:avLst/>
              </a:prstGeom>
              <a:noFill/>
              <a:ln w="25400" cap="flat" cmpd="sng">
                <a:solidFill>
                  <a:srgbClr val="000000"/>
                </a:solidFill>
                <a:prstDash val="solid"/>
                <a:round/>
                <a:headEnd type="none" w="sm" len="sm"/>
                <a:tailEnd type="none" w="sm" len="sm"/>
              </a:ln>
              <a:effectLst>
                <a:outerShdw blurRad="40000" dist="20000" dir="5400000" rotWithShape="0">
                  <a:srgbClr val="000000">
                    <a:alpha val="37647"/>
                  </a:srgbClr>
                </a:outerShdw>
              </a:effectLst>
            </p:spPr>
          </p:cxnSp>
          <p:cxnSp>
            <p:nvCxnSpPr>
              <p:cNvPr id="987" name="Google Shape;987;p106"/>
              <p:cNvCxnSpPr/>
              <p:nvPr/>
            </p:nvCxnSpPr>
            <p:spPr>
              <a:xfrm>
                <a:off x="5563053" y="3966008"/>
                <a:ext cx="176052" cy="0"/>
              </a:xfrm>
              <a:prstGeom prst="straightConnector1">
                <a:avLst/>
              </a:prstGeom>
              <a:noFill/>
              <a:ln w="25400" cap="flat" cmpd="sng">
                <a:solidFill>
                  <a:srgbClr val="000000"/>
                </a:solidFill>
                <a:prstDash val="solid"/>
                <a:round/>
                <a:headEnd type="none" w="sm" len="sm"/>
                <a:tailEnd type="stealth" w="sm" len="sm"/>
              </a:ln>
              <a:effectLst>
                <a:outerShdw blurRad="40000" dist="20000" dir="5400000" rotWithShape="0">
                  <a:srgbClr val="000000">
                    <a:alpha val="37647"/>
                  </a:srgbClr>
                </a:outerShdw>
              </a:effectLst>
            </p:spPr>
          </p:cxnSp>
        </p:grpSp>
        <p:grpSp>
          <p:nvGrpSpPr>
            <p:cNvPr id="988" name="Google Shape;988;p106"/>
            <p:cNvGrpSpPr/>
            <p:nvPr/>
          </p:nvGrpSpPr>
          <p:grpSpPr>
            <a:xfrm>
              <a:off x="4759177" y="3458461"/>
              <a:ext cx="176052" cy="128745"/>
              <a:chOff x="5563053" y="3958709"/>
              <a:chExt cx="176052" cy="128745"/>
            </a:xfrm>
          </p:grpSpPr>
          <p:cxnSp>
            <p:nvCxnSpPr>
              <p:cNvPr id="989" name="Google Shape;989;p106"/>
              <p:cNvCxnSpPr/>
              <p:nvPr/>
            </p:nvCxnSpPr>
            <p:spPr>
              <a:xfrm rot="10800000">
                <a:off x="5570352" y="3958709"/>
                <a:ext cx="0" cy="128745"/>
              </a:xfrm>
              <a:prstGeom prst="straightConnector1">
                <a:avLst/>
              </a:prstGeom>
              <a:noFill/>
              <a:ln w="25400" cap="flat" cmpd="sng">
                <a:solidFill>
                  <a:srgbClr val="000000"/>
                </a:solidFill>
                <a:prstDash val="solid"/>
                <a:round/>
                <a:headEnd type="none" w="sm" len="sm"/>
                <a:tailEnd type="none" w="sm" len="sm"/>
              </a:ln>
              <a:effectLst>
                <a:outerShdw blurRad="40000" dist="20000" dir="5400000" rotWithShape="0">
                  <a:srgbClr val="000000">
                    <a:alpha val="37647"/>
                  </a:srgbClr>
                </a:outerShdw>
              </a:effectLst>
            </p:spPr>
          </p:cxnSp>
          <p:cxnSp>
            <p:nvCxnSpPr>
              <p:cNvPr id="990" name="Google Shape;990;p106"/>
              <p:cNvCxnSpPr/>
              <p:nvPr/>
            </p:nvCxnSpPr>
            <p:spPr>
              <a:xfrm>
                <a:off x="5563053" y="3966008"/>
                <a:ext cx="176052" cy="0"/>
              </a:xfrm>
              <a:prstGeom prst="straightConnector1">
                <a:avLst/>
              </a:prstGeom>
              <a:noFill/>
              <a:ln w="25400" cap="flat" cmpd="sng">
                <a:solidFill>
                  <a:srgbClr val="000000"/>
                </a:solidFill>
                <a:prstDash val="solid"/>
                <a:round/>
                <a:headEnd type="none" w="sm" len="sm"/>
                <a:tailEnd type="stealth" w="sm" len="sm"/>
              </a:ln>
              <a:effectLst>
                <a:outerShdw blurRad="40000" dist="20000" dir="5400000" rotWithShape="0">
                  <a:srgbClr val="000000">
                    <a:alpha val="37647"/>
                  </a:srgbClr>
                </a:outerShdw>
              </a:effectLst>
            </p:spPr>
          </p:cxnSp>
        </p:grpSp>
        <p:grpSp>
          <p:nvGrpSpPr>
            <p:cNvPr id="991" name="Google Shape;991;p106"/>
            <p:cNvGrpSpPr/>
            <p:nvPr/>
          </p:nvGrpSpPr>
          <p:grpSpPr>
            <a:xfrm>
              <a:off x="4321781" y="2977705"/>
              <a:ext cx="176052" cy="128745"/>
              <a:chOff x="5563053" y="3958709"/>
              <a:chExt cx="176052" cy="128745"/>
            </a:xfrm>
          </p:grpSpPr>
          <p:cxnSp>
            <p:nvCxnSpPr>
              <p:cNvPr id="992" name="Google Shape;992;p106"/>
              <p:cNvCxnSpPr/>
              <p:nvPr/>
            </p:nvCxnSpPr>
            <p:spPr>
              <a:xfrm rot="10800000">
                <a:off x="5570352" y="3958709"/>
                <a:ext cx="0" cy="128745"/>
              </a:xfrm>
              <a:prstGeom prst="straightConnector1">
                <a:avLst/>
              </a:prstGeom>
              <a:noFill/>
              <a:ln w="25400" cap="flat" cmpd="sng">
                <a:solidFill>
                  <a:srgbClr val="000000"/>
                </a:solidFill>
                <a:prstDash val="solid"/>
                <a:round/>
                <a:headEnd type="none" w="sm" len="sm"/>
                <a:tailEnd type="none" w="sm" len="sm"/>
              </a:ln>
              <a:effectLst>
                <a:outerShdw blurRad="40000" dist="20000" dir="5400000" rotWithShape="0">
                  <a:srgbClr val="000000">
                    <a:alpha val="37647"/>
                  </a:srgbClr>
                </a:outerShdw>
              </a:effectLst>
            </p:spPr>
          </p:cxnSp>
          <p:cxnSp>
            <p:nvCxnSpPr>
              <p:cNvPr id="993" name="Google Shape;993;p106"/>
              <p:cNvCxnSpPr/>
              <p:nvPr/>
            </p:nvCxnSpPr>
            <p:spPr>
              <a:xfrm>
                <a:off x="5563053" y="3966008"/>
                <a:ext cx="176052" cy="0"/>
              </a:xfrm>
              <a:prstGeom prst="straightConnector1">
                <a:avLst/>
              </a:prstGeom>
              <a:noFill/>
              <a:ln w="25400" cap="flat" cmpd="sng">
                <a:solidFill>
                  <a:srgbClr val="000000"/>
                </a:solidFill>
                <a:prstDash val="solid"/>
                <a:round/>
                <a:headEnd type="none" w="sm" len="sm"/>
                <a:tailEnd type="stealth" w="sm" len="sm"/>
              </a:ln>
              <a:effectLst>
                <a:outerShdw blurRad="40000" dist="20000" dir="5400000" rotWithShape="0">
                  <a:srgbClr val="000000">
                    <a:alpha val="37647"/>
                  </a:srgbClr>
                </a:outerShdw>
              </a:effectLst>
            </p:spPr>
          </p:cxnSp>
        </p:grpSp>
        <p:grpSp>
          <p:nvGrpSpPr>
            <p:cNvPr id="994" name="Google Shape;994;p106"/>
            <p:cNvGrpSpPr/>
            <p:nvPr/>
          </p:nvGrpSpPr>
          <p:grpSpPr>
            <a:xfrm>
              <a:off x="5209467" y="3178121"/>
              <a:ext cx="176052" cy="128745"/>
              <a:chOff x="5563053" y="3958709"/>
              <a:chExt cx="176052" cy="128745"/>
            </a:xfrm>
          </p:grpSpPr>
          <p:cxnSp>
            <p:nvCxnSpPr>
              <p:cNvPr id="995" name="Google Shape;995;p106"/>
              <p:cNvCxnSpPr/>
              <p:nvPr/>
            </p:nvCxnSpPr>
            <p:spPr>
              <a:xfrm rot="10800000">
                <a:off x="5570352" y="3958709"/>
                <a:ext cx="0" cy="128745"/>
              </a:xfrm>
              <a:prstGeom prst="straightConnector1">
                <a:avLst/>
              </a:prstGeom>
              <a:noFill/>
              <a:ln w="25400" cap="flat" cmpd="sng">
                <a:solidFill>
                  <a:srgbClr val="000000"/>
                </a:solidFill>
                <a:prstDash val="solid"/>
                <a:round/>
                <a:headEnd type="none" w="sm" len="sm"/>
                <a:tailEnd type="none" w="sm" len="sm"/>
              </a:ln>
              <a:effectLst>
                <a:outerShdw blurRad="40000" dist="20000" dir="5400000" rotWithShape="0">
                  <a:srgbClr val="000000">
                    <a:alpha val="37647"/>
                  </a:srgbClr>
                </a:outerShdw>
              </a:effectLst>
            </p:spPr>
          </p:cxnSp>
          <p:cxnSp>
            <p:nvCxnSpPr>
              <p:cNvPr id="996" name="Google Shape;996;p106"/>
              <p:cNvCxnSpPr/>
              <p:nvPr/>
            </p:nvCxnSpPr>
            <p:spPr>
              <a:xfrm>
                <a:off x="5563053" y="3966008"/>
                <a:ext cx="176052" cy="0"/>
              </a:xfrm>
              <a:prstGeom prst="straightConnector1">
                <a:avLst/>
              </a:prstGeom>
              <a:noFill/>
              <a:ln w="25400" cap="flat" cmpd="sng">
                <a:solidFill>
                  <a:srgbClr val="000000"/>
                </a:solidFill>
                <a:prstDash val="solid"/>
                <a:round/>
                <a:headEnd type="none" w="sm" len="sm"/>
                <a:tailEnd type="stealth" w="sm" len="sm"/>
              </a:ln>
              <a:effectLst>
                <a:outerShdw blurRad="40000" dist="20000" dir="5400000" rotWithShape="0">
                  <a:srgbClr val="000000">
                    <a:alpha val="37647"/>
                  </a:srgbClr>
                </a:outerShdw>
              </a:effectLst>
            </p:spPr>
          </p:cxnSp>
        </p:grpSp>
        <p:grpSp>
          <p:nvGrpSpPr>
            <p:cNvPr id="997" name="Google Shape;997;p106"/>
            <p:cNvGrpSpPr/>
            <p:nvPr/>
          </p:nvGrpSpPr>
          <p:grpSpPr>
            <a:xfrm>
              <a:off x="4321781" y="3329716"/>
              <a:ext cx="176052" cy="128745"/>
              <a:chOff x="5563053" y="3958709"/>
              <a:chExt cx="176052" cy="128745"/>
            </a:xfrm>
          </p:grpSpPr>
          <p:cxnSp>
            <p:nvCxnSpPr>
              <p:cNvPr id="998" name="Google Shape;998;p106"/>
              <p:cNvCxnSpPr/>
              <p:nvPr/>
            </p:nvCxnSpPr>
            <p:spPr>
              <a:xfrm rot="10800000">
                <a:off x="5570352" y="3958709"/>
                <a:ext cx="0" cy="128745"/>
              </a:xfrm>
              <a:prstGeom prst="straightConnector1">
                <a:avLst/>
              </a:prstGeom>
              <a:noFill/>
              <a:ln w="25400" cap="flat" cmpd="sng">
                <a:solidFill>
                  <a:srgbClr val="000000"/>
                </a:solidFill>
                <a:prstDash val="solid"/>
                <a:round/>
                <a:headEnd type="none" w="sm" len="sm"/>
                <a:tailEnd type="none" w="sm" len="sm"/>
              </a:ln>
              <a:effectLst>
                <a:outerShdw blurRad="40000" dist="20000" dir="5400000" rotWithShape="0">
                  <a:srgbClr val="000000">
                    <a:alpha val="37647"/>
                  </a:srgbClr>
                </a:outerShdw>
              </a:effectLst>
            </p:spPr>
          </p:cxnSp>
          <p:cxnSp>
            <p:nvCxnSpPr>
              <p:cNvPr id="999" name="Google Shape;999;p106"/>
              <p:cNvCxnSpPr/>
              <p:nvPr/>
            </p:nvCxnSpPr>
            <p:spPr>
              <a:xfrm>
                <a:off x="5563053" y="3966008"/>
                <a:ext cx="176052" cy="0"/>
              </a:xfrm>
              <a:prstGeom prst="straightConnector1">
                <a:avLst/>
              </a:prstGeom>
              <a:noFill/>
              <a:ln w="25400" cap="flat" cmpd="sng">
                <a:solidFill>
                  <a:srgbClr val="000000"/>
                </a:solidFill>
                <a:prstDash val="solid"/>
                <a:round/>
                <a:headEnd type="none" w="sm" len="sm"/>
                <a:tailEnd type="stealth" w="sm" len="sm"/>
              </a:ln>
              <a:effectLst>
                <a:outerShdw blurRad="40000" dist="20000" dir="5400000" rotWithShape="0">
                  <a:srgbClr val="000000">
                    <a:alpha val="37647"/>
                  </a:srgbClr>
                </a:outerShdw>
              </a:effectLst>
            </p:spPr>
          </p:cxnSp>
        </p:grpSp>
        <p:sp>
          <p:nvSpPr>
            <p:cNvPr id="1000" name="Google Shape;1000;p106"/>
            <p:cNvSpPr txBox="1"/>
            <p:nvPr/>
          </p:nvSpPr>
          <p:spPr>
            <a:xfrm>
              <a:off x="3995709" y="2480352"/>
              <a:ext cx="1283511" cy="2034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rgbClr val="0000FF"/>
                  </a:solidFill>
                  <a:latin typeface="Times New Roman"/>
                  <a:ea typeface="Times New Roman"/>
                  <a:cs typeface="Times New Roman"/>
                  <a:sym typeface="Times New Roman"/>
                </a:rPr>
                <a:t>User GS</a:t>
              </a:r>
              <a:endParaRPr/>
            </a:p>
          </p:txBody>
        </p:sp>
        <p:sp>
          <p:nvSpPr>
            <p:cNvPr id="1001" name="Google Shape;1001;p106"/>
            <p:cNvSpPr txBox="1"/>
            <p:nvPr/>
          </p:nvSpPr>
          <p:spPr>
            <a:xfrm>
              <a:off x="4867713" y="2516087"/>
              <a:ext cx="727439" cy="2034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rgbClr val="C00000"/>
                  </a:solidFill>
                  <a:latin typeface="Times New Roman"/>
                  <a:ea typeface="Times New Roman"/>
                  <a:cs typeface="Times New Roman"/>
                  <a:sym typeface="Times New Roman"/>
                </a:rPr>
                <a:t>KnownGS</a:t>
              </a:r>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107"/>
          <p:cNvSpPr txBox="1">
            <a:spLocks noGrp="1"/>
          </p:cNvSpPr>
          <p:nvPr>
            <p:ph type="subTitle" idx="1"/>
          </p:nvPr>
        </p:nvSpPr>
        <p:spPr>
          <a:xfrm>
            <a:off x="685800" y="2057400"/>
            <a:ext cx="8686800" cy="990600"/>
          </a:xfrm>
          <a:prstGeom prst="rect">
            <a:avLst/>
          </a:prstGeom>
          <a:noFill/>
          <a:ln>
            <a:noFill/>
          </a:ln>
        </p:spPr>
        <p:txBody>
          <a:bodyPr spcFirstLastPara="1" wrap="square" lIns="89325" tIns="44650" rIns="89325" bIns="44650" anchor="t" anchorCtr="0">
            <a:noAutofit/>
          </a:bodyPr>
          <a:lstStyle/>
          <a:p>
            <a:pPr marL="457200" lvl="0" indent="-342900" algn="ctr" rtl="0">
              <a:lnSpc>
                <a:spcPct val="100000"/>
              </a:lnSpc>
              <a:spcBef>
                <a:spcPts val="800"/>
              </a:spcBef>
              <a:spcAft>
                <a:spcPts val="0"/>
              </a:spcAft>
              <a:buSzPts val="4000"/>
              <a:buFont typeface="Arial"/>
              <a:buNone/>
            </a:pPr>
            <a:r>
              <a:rPr lang="en-US"/>
              <a:t>Network-Guided Gene Set Characterization</a:t>
            </a:r>
            <a:endParaRPr/>
          </a:p>
          <a:p>
            <a:pPr marL="457200" lvl="0" indent="-342900" algn="ctr" rtl="0">
              <a:lnSpc>
                <a:spcPct val="100000"/>
              </a:lnSpc>
              <a:spcBef>
                <a:spcPts val="800"/>
              </a:spcBef>
              <a:spcAft>
                <a:spcPts val="0"/>
              </a:spcAft>
              <a:buSzPts val="4000"/>
              <a:buFont typeface="Arial"/>
              <a:buNone/>
            </a:pPr>
            <a:endParaRPr/>
          </a:p>
        </p:txBody>
      </p:sp>
      <p:sp>
        <p:nvSpPr>
          <p:cNvPr id="1007" name="Google Shape;1007;p107"/>
          <p:cNvSpPr txBox="1">
            <a:spLocks noGrp="1"/>
          </p:cNvSpPr>
          <p:nvPr>
            <p:ph type="body" idx="2"/>
          </p:nvPr>
        </p:nvSpPr>
        <p:spPr>
          <a:xfrm>
            <a:off x="1600200" y="3505200"/>
            <a:ext cx="6934200" cy="3581400"/>
          </a:xfrm>
          <a:prstGeom prst="rect">
            <a:avLst/>
          </a:prstGeom>
          <a:noFill/>
          <a:ln>
            <a:noFill/>
          </a:ln>
        </p:spPr>
        <p:txBody>
          <a:bodyPr spcFirstLastPara="1" wrap="square" lIns="89325" tIns="44650" rIns="89325" bIns="44650" anchor="t" anchorCtr="0">
            <a:noAutofit/>
          </a:bodyPr>
          <a:lstStyle/>
          <a:p>
            <a:pPr marL="457200" lvl="0" indent="-228600" algn="l" rtl="0">
              <a:lnSpc>
                <a:spcPct val="100000"/>
              </a:lnSpc>
              <a:spcBef>
                <a:spcPts val="560"/>
              </a:spcBef>
              <a:spcAft>
                <a:spcPts val="0"/>
              </a:spcAft>
              <a:buSzPts val="2800"/>
              <a:buFont typeface="Arial"/>
              <a:buNone/>
            </a:pPr>
            <a:endParaRPr/>
          </a:p>
        </p:txBody>
      </p:sp>
      <p:sp>
        <p:nvSpPr>
          <p:cNvPr id="1008" name="Google Shape;1008;p107"/>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56</a:t>
            </a:fld>
            <a:endParaRPr/>
          </a:p>
        </p:txBody>
      </p:sp>
      <p:pic>
        <p:nvPicPr>
          <p:cNvPr id="1009" name="Google Shape;1009;p107"/>
          <p:cNvPicPr preferRelativeResize="0"/>
          <p:nvPr/>
        </p:nvPicPr>
        <p:blipFill rotWithShape="1">
          <a:blip r:embed="rId3">
            <a:alphaModFix/>
          </a:blip>
          <a:srcRect/>
          <a:stretch/>
        </p:blipFill>
        <p:spPr>
          <a:xfrm>
            <a:off x="0" y="3417220"/>
            <a:ext cx="10058400" cy="391310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108"/>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Idea for a Network-based Method</a:t>
            </a:r>
            <a:endParaRPr/>
          </a:p>
        </p:txBody>
      </p:sp>
      <p:sp>
        <p:nvSpPr>
          <p:cNvPr id="1015" name="Google Shape;1015;p108"/>
          <p:cNvSpPr txBox="1">
            <a:spLocks noGrp="1"/>
          </p:cNvSpPr>
          <p:nvPr>
            <p:ph type="body" idx="1"/>
          </p:nvPr>
        </p:nvSpPr>
        <p:spPr>
          <a:xfrm>
            <a:off x="393379" y="1282317"/>
            <a:ext cx="5855021" cy="5910741"/>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05284E"/>
              </a:buClr>
              <a:buSzPts val="1800"/>
              <a:buChar char="•"/>
            </a:pPr>
            <a:r>
              <a:rPr lang="en-US"/>
              <a:t>Use guilt-by-association principles to find out which annotations are well connected to the query genes in a heterogeneous network.</a:t>
            </a:r>
            <a:endParaRPr/>
          </a:p>
          <a:p>
            <a:pPr marL="457200" lvl="0" indent="-342900" algn="l" rtl="0">
              <a:lnSpc>
                <a:spcPct val="100000"/>
              </a:lnSpc>
              <a:spcBef>
                <a:spcPts val="360"/>
              </a:spcBef>
              <a:spcAft>
                <a:spcPts val="0"/>
              </a:spcAft>
              <a:buClr>
                <a:srgbClr val="05284E"/>
              </a:buClr>
              <a:buSzPts val="1800"/>
              <a:buChar char="•"/>
            </a:pPr>
            <a:r>
              <a:rPr lang="en-US"/>
              <a:t>These well connected annotations should be specific to the query genes, and not simply hub nodes in the network.</a:t>
            </a:r>
            <a:endParaRPr/>
          </a:p>
          <a:p>
            <a:pPr marL="457200" lvl="0" indent="-342900" algn="l" rtl="0">
              <a:lnSpc>
                <a:spcPct val="100000"/>
              </a:lnSpc>
              <a:spcBef>
                <a:spcPts val="360"/>
              </a:spcBef>
              <a:spcAft>
                <a:spcPts val="0"/>
              </a:spcAft>
              <a:buClr>
                <a:srgbClr val="05284E"/>
              </a:buClr>
              <a:buSzPts val="1800"/>
              <a:buChar char="•"/>
            </a:pPr>
            <a:r>
              <a:rPr lang="en-US"/>
              <a:t>Developed Discriminative Random Walks with Restart (DRaWR)</a:t>
            </a:r>
            <a:endParaRPr/>
          </a:p>
        </p:txBody>
      </p:sp>
      <p:sp>
        <p:nvSpPr>
          <p:cNvPr id="1016" name="Google Shape;1016;p108"/>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57</a:t>
            </a:fld>
            <a:endParaRPr/>
          </a:p>
        </p:txBody>
      </p:sp>
      <p:pic>
        <p:nvPicPr>
          <p:cNvPr id="1017" name="Google Shape;1017;p108"/>
          <p:cNvPicPr preferRelativeResize="0"/>
          <p:nvPr/>
        </p:nvPicPr>
        <p:blipFill rotWithShape="1">
          <a:blip r:embed="rId3">
            <a:alphaModFix/>
          </a:blip>
          <a:srcRect/>
          <a:stretch/>
        </p:blipFill>
        <p:spPr>
          <a:xfrm>
            <a:off x="3452092" y="6400800"/>
            <a:ext cx="6406284" cy="1095375"/>
          </a:xfrm>
          <a:prstGeom prst="rect">
            <a:avLst/>
          </a:prstGeom>
          <a:noFill/>
          <a:ln>
            <a:noFill/>
          </a:ln>
        </p:spPr>
      </p:pic>
      <p:pic>
        <p:nvPicPr>
          <p:cNvPr id="1018" name="Google Shape;1018;p108"/>
          <p:cNvPicPr preferRelativeResize="0"/>
          <p:nvPr/>
        </p:nvPicPr>
        <p:blipFill rotWithShape="1">
          <a:blip r:embed="rId4">
            <a:alphaModFix/>
          </a:blip>
          <a:srcRect r="14763"/>
          <a:stretch/>
        </p:blipFill>
        <p:spPr>
          <a:xfrm>
            <a:off x="6492804" y="1874777"/>
            <a:ext cx="3084583" cy="357273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109"/>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Value of Network-Guided Analysis</a:t>
            </a:r>
            <a:endParaRPr/>
          </a:p>
        </p:txBody>
      </p:sp>
      <p:sp>
        <p:nvSpPr>
          <p:cNvPr id="1025" name="Google Shape;1025;p109"/>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58</a:t>
            </a:fld>
            <a:endParaRPr/>
          </a:p>
        </p:txBody>
      </p:sp>
      <p:sp>
        <p:nvSpPr>
          <p:cNvPr id="1026" name="Google Shape;1026;p109"/>
          <p:cNvSpPr txBox="1"/>
          <p:nvPr/>
        </p:nvSpPr>
        <p:spPr>
          <a:xfrm>
            <a:off x="152400" y="1792287"/>
            <a:ext cx="10160000" cy="4800600"/>
          </a:xfrm>
          <a:prstGeom prst="rect">
            <a:avLst/>
          </a:prstGeom>
          <a:noFill/>
          <a:ln>
            <a:noFill/>
          </a:ln>
        </p:spPr>
        <p:txBody>
          <a:bodyPr spcFirstLastPara="1" wrap="square" lIns="89325" tIns="44650" rIns="89325" bIns="44650" anchor="t" anchorCtr="0">
            <a:noAutofit/>
          </a:bodyPr>
          <a:lstStyle/>
          <a:p>
            <a:pPr marL="335692" marR="0" lvl="0" indent="-335692" algn="l" rtl="0">
              <a:lnSpc>
                <a:spcPct val="100000"/>
              </a:lnSpc>
              <a:spcBef>
                <a:spcPts val="0"/>
              </a:spcBef>
              <a:spcAft>
                <a:spcPts val="0"/>
              </a:spcAft>
              <a:buClr>
                <a:srgbClr val="05284E"/>
              </a:buClr>
              <a:buSzPts val="2800"/>
              <a:buFont typeface="Arial"/>
              <a:buChar char="•"/>
            </a:pPr>
            <a:r>
              <a:rPr lang="en-US" sz="2800" b="0" i="0" u="none" strike="noStrike" cap="none">
                <a:solidFill>
                  <a:srgbClr val="000000"/>
                </a:solidFill>
                <a:latin typeface="Arial"/>
                <a:ea typeface="Arial"/>
                <a:cs typeface="Arial"/>
                <a:sym typeface="Arial"/>
              </a:rPr>
              <a:t>Take advantage of gene neighbors</a:t>
            </a:r>
            <a:endParaRPr/>
          </a:p>
          <a:p>
            <a:pPr marL="335692" marR="0" lvl="0" indent="-157892" algn="l" rtl="0">
              <a:lnSpc>
                <a:spcPct val="100000"/>
              </a:lnSpc>
              <a:spcBef>
                <a:spcPts val="560"/>
              </a:spcBef>
              <a:spcAft>
                <a:spcPts val="0"/>
              </a:spcAft>
              <a:buClr>
                <a:srgbClr val="05284E"/>
              </a:buClr>
              <a:buSzPts val="2800"/>
              <a:buFont typeface="Arial"/>
              <a:buNone/>
            </a:pPr>
            <a:endParaRPr sz="2800" b="0" i="0" u="none" strike="noStrike" cap="none">
              <a:solidFill>
                <a:srgbClr val="7F7F7F"/>
              </a:solidFill>
              <a:latin typeface="Arial"/>
              <a:ea typeface="Arial"/>
              <a:cs typeface="Arial"/>
              <a:sym typeface="Arial"/>
            </a:endParaRPr>
          </a:p>
          <a:p>
            <a:pPr marL="335692" marR="0" lvl="0" indent="-157892" algn="l" rtl="0">
              <a:lnSpc>
                <a:spcPct val="100000"/>
              </a:lnSpc>
              <a:spcBef>
                <a:spcPts val="560"/>
              </a:spcBef>
              <a:spcAft>
                <a:spcPts val="0"/>
              </a:spcAft>
              <a:buClr>
                <a:srgbClr val="05284E"/>
              </a:buClr>
              <a:buSzPts val="2800"/>
              <a:buFont typeface="Arial"/>
              <a:buNone/>
            </a:pPr>
            <a:endParaRPr sz="2800" b="0" i="0" u="none" strike="noStrike" cap="none">
              <a:solidFill>
                <a:srgbClr val="7F7F7F"/>
              </a:solidFill>
              <a:latin typeface="Arial"/>
              <a:ea typeface="Arial"/>
              <a:cs typeface="Arial"/>
              <a:sym typeface="Arial"/>
            </a:endParaRPr>
          </a:p>
          <a:p>
            <a:pPr marL="335692" marR="0" lvl="0" indent="-157892" algn="l" rtl="0">
              <a:lnSpc>
                <a:spcPct val="100000"/>
              </a:lnSpc>
              <a:spcBef>
                <a:spcPts val="560"/>
              </a:spcBef>
              <a:spcAft>
                <a:spcPts val="0"/>
              </a:spcAft>
              <a:buClr>
                <a:srgbClr val="05284E"/>
              </a:buClr>
              <a:buSzPts val="2800"/>
              <a:buFont typeface="Arial"/>
              <a:buNone/>
            </a:pPr>
            <a:endParaRPr sz="2800" b="0" i="0" u="none" strike="noStrike" cap="none">
              <a:solidFill>
                <a:srgbClr val="7F7F7F"/>
              </a:solidFill>
              <a:latin typeface="Arial"/>
              <a:ea typeface="Arial"/>
              <a:cs typeface="Arial"/>
              <a:sym typeface="Arial"/>
            </a:endParaRPr>
          </a:p>
          <a:p>
            <a:pPr marL="335692" marR="0" lvl="0" indent="-157892" algn="l" rtl="0">
              <a:lnSpc>
                <a:spcPct val="100000"/>
              </a:lnSpc>
              <a:spcBef>
                <a:spcPts val="560"/>
              </a:spcBef>
              <a:spcAft>
                <a:spcPts val="0"/>
              </a:spcAft>
              <a:buClr>
                <a:srgbClr val="05284E"/>
              </a:buClr>
              <a:buSzPts val="2800"/>
              <a:buFont typeface="Arial"/>
              <a:buNone/>
            </a:pPr>
            <a:endParaRPr sz="2800" b="0" i="0" u="none" strike="noStrike" cap="none">
              <a:solidFill>
                <a:srgbClr val="7F7F7F"/>
              </a:solidFill>
              <a:latin typeface="Arial"/>
              <a:ea typeface="Arial"/>
              <a:cs typeface="Arial"/>
              <a:sym typeface="Arial"/>
            </a:endParaRPr>
          </a:p>
          <a:p>
            <a:pPr marL="335692" marR="0" lvl="0" indent="-157892" algn="l" rtl="0">
              <a:lnSpc>
                <a:spcPct val="100000"/>
              </a:lnSpc>
              <a:spcBef>
                <a:spcPts val="560"/>
              </a:spcBef>
              <a:spcAft>
                <a:spcPts val="0"/>
              </a:spcAft>
              <a:buClr>
                <a:srgbClr val="05284E"/>
              </a:buClr>
              <a:buSzPts val="2800"/>
              <a:buFont typeface="Arial"/>
              <a:buNone/>
            </a:pPr>
            <a:endParaRPr sz="2800" b="0" i="0" u="none" strike="noStrike" cap="none">
              <a:solidFill>
                <a:srgbClr val="7F7F7F"/>
              </a:solidFill>
              <a:latin typeface="Arial"/>
              <a:ea typeface="Arial"/>
              <a:cs typeface="Arial"/>
              <a:sym typeface="Arial"/>
            </a:endParaRPr>
          </a:p>
          <a:p>
            <a:pPr marL="335692" marR="0" lvl="0" indent="-335692" algn="l" rtl="0">
              <a:lnSpc>
                <a:spcPct val="100000"/>
              </a:lnSpc>
              <a:spcBef>
                <a:spcPts val="560"/>
              </a:spcBef>
              <a:spcAft>
                <a:spcPts val="0"/>
              </a:spcAft>
              <a:buClr>
                <a:srgbClr val="05284E"/>
              </a:buClr>
              <a:buSzPts val="2800"/>
              <a:buFont typeface="Arial"/>
              <a:buChar char="•"/>
            </a:pPr>
            <a:r>
              <a:rPr lang="en-US" sz="2800" b="0" i="0" u="none" strike="noStrike" cap="none">
                <a:solidFill>
                  <a:srgbClr val="000000"/>
                </a:solidFill>
                <a:latin typeface="Arial"/>
                <a:ea typeface="Arial"/>
                <a:cs typeface="Arial"/>
                <a:sym typeface="Arial"/>
              </a:rPr>
              <a:t>Incorporate dependencies from separate knowledge in analysis</a:t>
            </a:r>
            <a:endParaRPr/>
          </a:p>
          <a:p>
            <a:pPr marL="335692" marR="0" lvl="0" indent="-221392" algn="l" rtl="0">
              <a:lnSpc>
                <a:spcPct val="100000"/>
              </a:lnSpc>
              <a:spcBef>
                <a:spcPts val="360"/>
              </a:spcBef>
              <a:spcAft>
                <a:spcPts val="0"/>
              </a:spcAft>
              <a:buClr>
                <a:srgbClr val="05284E"/>
              </a:buClr>
              <a:buSzPts val="1800"/>
              <a:buFont typeface="Arial"/>
              <a:buNone/>
            </a:pPr>
            <a:endParaRPr sz="1800" b="0" i="0" u="none" strike="noStrike" cap="none">
              <a:solidFill>
                <a:srgbClr val="7F7F7F"/>
              </a:solidFill>
              <a:latin typeface="Arial"/>
              <a:ea typeface="Arial"/>
              <a:cs typeface="Arial"/>
              <a:sym typeface="Arial"/>
            </a:endParaRPr>
          </a:p>
        </p:txBody>
      </p:sp>
      <p:sp>
        <p:nvSpPr>
          <p:cNvPr id="1027" name="Google Shape;1027;p109"/>
          <p:cNvSpPr/>
          <p:nvPr/>
        </p:nvSpPr>
        <p:spPr>
          <a:xfrm>
            <a:off x="2385334" y="5623153"/>
            <a:ext cx="3343701" cy="1460311"/>
          </a:xfrm>
          <a:prstGeom prst="rect">
            <a:avLst/>
          </a:prstGeom>
          <a:solidFill>
            <a:srgbClr val="FFFFFF"/>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Book Antiqua"/>
              <a:ea typeface="Book Antiqua"/>
              <a:cs typeface="Book Antiqua"/>
              <a:sym typeface="Book Antiqua"/>
            </a:endParaRPr>
          </a:p>
        </p:txBody>
      </p:sp>
      <p:sp>
        <p:nvSpPr>
          <p:cNvPr id="1028" name="Google Shape;1028;p109"/>
          <p:cNvSpPr/>
          <p:nvPr/>
        </p:nvSpPr>
        <p:spPr>
          <a:xfrm>
            <a:off x="4992055" y="5623153"/>
            <a:ext cx="736979" cy="1446663"/>
          </a:xfrm>
          <a:prstGeom prst="rect">
            <a:avLst/>
          </a:prstGeom>
          <a:solidFill>
            <a:srgbClr val="B32C16">
              <a:alpha val="49803"/>
            </a:srgbClr>
          </a:solidFill>
          <a:ln w="25400" cap="flat" cmpd="sng">
            <a:solidFill>
              <a:srgbClr val="993D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Book Antiqua"/>
              <a:ea typeface="Book Antiqua"/>
              <a:cs typeface="Book Antiqua"/>
              <a:sym typeface="Book Antiqua"/>
            </a:endParaRPr>
          </a:p>
        </p:txBody>
      </p:sp>
      <p:sp>
        <p:nvSpPr>
          <p:cNvPr id="1029" name="Google Shape;1029;p109"/>
          <p:cNvSpPr/>
          <p:nvPr/>
        </p:nvSpPr>
        <p:spPr>
          <a:xfrm>
            <a:off x="4249462" y="5752806"/>
            <a:ext cx="1323833" cy="1187356"/>
          </a:xfrm>
          <a:prstGeom prst="ellipse">
            <a:avLst/>
          </a:prstGeom>
          <a:solidFill>
            <a:srgbClr val="7598D9">
              <a:alpha val="49803"/>
            </a:srgbClr>
          </a:solidFill>
          <a:ln w="25400" cap="flat" cmpd="sng">
            <a:solidFill>
              <a:srgbClr val="24458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Book Antiqua"/>
              <a:ea typeface="Book Antiqua"/>
              <a:cs typeface="Book Antiqua"/>
              <a:sym typeface="Book Antiqua"/>
            </a:endParaRPr>
          </a:p>
        </p:txBody>
      </p:sp>
      <p:sp>
        <p:nvSpPr>
          <p:cNvPr id="1030" name="Google Shape;1030;p109"/>
          <p:cNvSpPr/>
          <p:nvPr/>
        </p:nvSpPr>
        <p:spPr>
          <a:xfrm>
            <a:off x="2380018" y="2534353"/>
            <a:ext cx="3343701" cy="1460311"/>
          </a:xfrm>
          <a:prstGeom prst="rect">
            <a:avLst/>
          </a:prstGeom>
          <a:solidFill>
            <a:srgbClr val="FFFFFF"/>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Book Antiqua"/>
              <a:ea typeface="Book Antiqua"/>
              <a:cs typeface="Book Antiqua"/>
              <a:sym typeface="Book Antiqua"/>
            </a:endParaRPr>
          </a:p>
        </p:txBody>
      </p:sp>
      <p:sp>
        <p:nvSpPr>
          <p:cNvPr id="1031" name="Google Shape;1031;p109"/>
          <p:cNvSpPr/>
          <p:nvPr/>
        </p:nvSpPr>
        <p:spPr>
          <a:xfrm>
            <a:off x="5123217" y="2534353"/>
            <a:ext cx="600501" cy="1446663"/>
          </a:xfrm>
          <a:prstGeom prst="rect">
            <a:avLst/>
          </a:prstGeom>
          <a:solidFill>
            <a:srgbClr val="B32C16">
              <a:alpha val="49803"/>
            </a:srgbClr>
          </a:solidFill>
          <a:ln w="25400" cap="flat" cmpd="sng">
            <a:solidFill>
              <a:srgbClr val="993D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Book Antiqua"/>
              <a:ea typeface="Book Antiqua"/>
              <a:cs typeface="Book Antiqua"/>
              <a:sym typeface="Book Antiqua"/>
            </a:endParaRPr>
          </a:p>
        </p:txBody>
      </p:sp>
      <p:sp>
        <p:nvSpPr>
          <p:cNvPr id="1032" name="Google Shape;1032;p109"/>
          <p:cNvSpPr/>
          <p:nvPr/>
        </p:nvSpPr>
        <p:spPr>
          <a:xfrm>
            <a:off x="4277056" y="2780013"/>
            <a:ext cx="955344" cy="955343"/>
          </a:xfrm>
          <a:prstGeom prst="ellipse">
            <a:avLst/>
          </a:prstGeom>
          <a:solidFill>
            <a:srgbClr val="7598D9">
              <a:alpha val="49803"/>
            </a:srgbClr>
          </a:solidFill>
          <a:ln w="25400" cap="flat" cmpd="sng">
            <a:solidFill>
              <a:srgbClr val="24458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Book Antiqua"/>
              <a:ea typeface="Book Antiqua"/>
              <a:cs typeface="Book Antiqua"/>
              <a:sym typeface="Book Antiqua"/>
            </a:endParaRPr>
          </a:p>
        </p:txBody>
      </p:sp>
      <p:sp>
        <p:nvSpPr>
          <p:cNvPr id="1033" name="Google Shape;1033;p109"/>
          <p:cNvSpPr/>
          <p:nvPr/>
        </p:nvSpPr>
        <p:spPr>
          <a:xfrm>
            <a:off x="6509983" y="2534353"/>
            <a:ext cx="3343701" cy="1460311"/>
          </a:xfrm>
          <a:prstGeom prst="rect">
            <a:avLst/>
          </a:prstGeom>
          <a:solidFill>
            <a:srgbClr val="FFFFFF"/>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Book Antiqua"/>
              <a:ea typeface="Book Antiqua"/>
              <a:cs typeface="Book Antiqua"/>
              <a:sym typeface="Book Antiqua"/>
            </a:endParaRPr>
          </a:p>
        </p:txBody>
      </p:sp>
      <p:sp>
        <p:nvSpPr>
          <p:cNvPr id="1034" name="Google Shape;1034;p109"/>
          <p:cNvSpPr/>
          <p:nvPr/>
        </p:nvSpPr>
        <p:spPr>
          <a:xfrm>
            <a:off x="9253182" y="2534353"/>
            <a:ext cx="600501" cy="1446663"/>
          </a:xfrm>
          <a:prstGeom prst="rect">
            <a:avLst/>
          </a:prstGeom>
          <a:solidFill>
            <a:srgbClr val="B32C16">
              <a:alpha val="49803"/>
            </a:srgbClr>
          </a:solidFill>
          <a:ln w="25400" cap="flat" cmpd="sng">
            <a:solidFill>
              <a:srgbClr val="993D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Book Antiqua"/>
              <a:ea typeface="Book Antiqua"/>
              <a:cs typeface="Book Antiqua"/>
              <a:sym typeface="Book Antiqua"/>
            </a:endParaRPr>
          </a:p>
        </p:txBody>
      </p:sp>
      <p:sp>
        <p:nvSpPr>
          <p:cNvPr id="1035" name="Google Shape;1035;p109"/>
          <p:cNvSpPr/>
          <p:nvPr/>
        </p:nvSpPr>
        <p:spPr>
          <a:xfrm>
            <a:off x="8794465" y="2541177"/>
            <a:ext cx="466749" cy="1446663"/>
          </a:xfrm>
          <a:prstGeom prst="rect">
            <a:avLst/>
          </a:prstGeom>
          <a:solidFill>
            <a:srgbClr val="EA6D59">
              <a:alpha val="49803"/>
            </a:srgbClr>
          </a:solidFill>
          <a:ln w="25400" cap="flat" cmpd="sng">
            <a:solidFill>
              <a:srgbClr val="993D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Book Antiqua"/>
              <a:ea typeface="Book Antiqua"/>
              <a:cs typeface="Book Antiqua"/>
              <a:sym typeface="Book Antiqua"/>
            </a:endParaRPr>
          </a:p>
        </p:txBody>
      </p:sp>
      <p:sp>
        <p:nvSpPr>
          <p:cNvPr id="1036" name="Google Shape;1036;p109"/>
          <p:cNvSpPr/>
          <p:nvPr/>
        </p:nvSpPr>
        <p:spPr>
          <a:xfrm>
            <a:off x="8407021" y="2780013"/>
            <a:ext cx="955344" cy="955343"/>
          </a:xfrm>
          <a:prstGeom prst="ellipse">
            <a:avLst/>
          </a:prstGeom>
          <a:solidFill>
            <a:srgbClr val="7598D9">
              <a:alpha val="49803"/>
            </a:srgbClr>
          </a:solidFill>
          <a:ln w="25400" cap="flat" cmpd="sng">
            <a:solidFill>
              <a:srgbClr val="24458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Book Antiqua"/>
              <a:ea typeface="Book Antiqua"/>
              <a:cs typeface="Book Antiqua"/>
              <a:sym typeface="Book Antiqua"/>
            </a:endParaRPr>
          </a:p>
        </p:txBody>
      </p:sp>
      <p:cxnSp>
        <p:nvCxnSpPr>
          <p:cNvPr id="1037" name="Google Shape;1037;p109"/>
          <p:cNvCxnSpPr/>
          <p:nvPr/>
        </p:nvCxnSpPr>
        <p:spPr>
          <a:xfrm rot="10800000" flipH="1">
            <a:off x="5210421" y="6196358"/>
            <a:ext cx="163773" cy="313899"/>
          </a:xfrm>
          <a:prstGeom prst="straightConnector1">
            <a:avLst/>
          </a:prstGeom>
          <a:noFill/>
          <a:ln w="44450" cap="flat" cmpd="sng">
            <a:solidFill>
              <a:srgbClr val="000000"/>
            </a:solidFill>
            <a:prstDash val="solid"/>
            <a:round/>
            <a:headEnd type="oval" w="med" len="med"/>
            <a:tailEnd type="oval" w="med" len="med"/>
          </a:ln>
        </p:spPr>
      </p:cxnSp>
      <p:sp>
        <p:nvSpPr>
          <p:cNvPr id="1038" name="Google Shape;1038;p109"/>
          <p:cNvSpPr txBox="1"/>
          <p:nvPr/>
        </p:nvSpPr>
        <p:spPr>
          <a:xfrm>
            <a:off x="251813" y="2610736"/>
            <a:ext cx="979714"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rgbClr val="3667C4"/>
                </a:solidFill>
                <a:latin typeface="Calibri"/>
                <a:ea typeface="Calibri"/>
                <a:cs typeface="Calibri"/>
                <a:sym typeface="Calibri"/>
              </a:rPr>
              <a:t>User Set</a:t>
            </a:r>
            <a:endParaRPr sz="1600" b="1" i="0" u="none" strike="noStrike" cap="none">
              <a:solidFill>
                <a:srgbClr val="3667C4"/>
              </a:solidFill>
              <a:latin typeface="Calibri"/>
              <a:ea typeface="Calibri"/>
              <a:cs typeface="Calibri"/>
              <a:sym typeface="Calibri"/>
            </a:endParaRPr>
          </a:p>
        </p:txBody>
      </p:sp>
      <p:sp>
        <p:nvSpPr>
          <p:cNvPr id="1039" name="Google Shape;1039;p109"/>
          <p:cNvSpPr txBox="1"/>
          <p:nvPr/>
        </p:nvSpPr>
        <p:spPr>
          <a:xfrm>
            <a:off x="251813" y="3020098"/>
            <a:ext cx="165650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rgbClr val="B32C16"/>
                </a:solidFill>
                <a:latin typeface="Calibri"/>
                <a:ea typeface="Calibri"/>
                <a:cs typeface="Calibri"/>
                <a:sym typeface="Calibri"/>
              </a:rPr>
              <a:t>Apoptosis Genes</a:t>
            </a:r>
            <a:endParaRPr sz="1600" b="1" i="0" u="none" strike="noStrike" cap="none">
              <a:solidFill>
                <a:srgbClr val="B32C16"/>
              </a:solidFill>
              <a:latin typeface="Calibri"/>
              <a:ea typeface="Calibri"/>
              <a:cs typeface="Calibri"/>
              <a:sym typeface="Calibri"/>
            </a:endParaRPr>
          </a:p>
        </p:txBody>
      </p:sp>
      <p:sp>
        <p:nvSpPr>
          <p:cNvPr id="1040" name="Google Shape;1040;p109"/>
          <p:cNvSpPr txBox="1"/>
          <p:nvPr/>
        </p:nvSpPr>
        <p:spPr>
          <a:xfrm>
            <a:off x="251813" y="3429459"/>
            <a:ext cx="183826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a:solidFill>
                  <a:srgbClr val="EA6D59"/>
                </a:solidFill>
                <a:latin typeface="Calibri"/>
                <a:ea typeface="Calibri"/>
                <a:cs typeface="Calibri"/>
                <a:sym typeface="Calibri"/>
              </a:rPr>
              <a:t>Genes That Bind To Apoptosis Genes</a:t>
            </a:r>
            <a:endParaRPr sz="1600" b="1" i="0" u="none" strike="noStrike" cap="none">
              <a:solidFill>
                <a:srgbClr val="EA6D59"/>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110"/>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Value of Network-Guided Analysis</a:t>
            </a:r>
            <a:endParaRPr/>
          </a:p>
        </p:txBody>
      </p:sp>
      <p:sp>
        <p:nvSpPr>
          <p:cNvPr id="1047" name="Google Shape;1047;p110"/>
          <p:cNvSpPr txBox="1">
            <a:spLocks noGrp="1"/>
          </p:cNvSpPr>
          <p:nvPr>
            <p:ph type="body" idx="1"/>
          </p:nvPr>
        </p:nvSpPr>
        <p:spPr>
          <a:xfrm>
            <a:off x="393379" y="1633059"/>
            <a:ext cx="9271652" cy="5910741"/>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05284E"/>
              </a:buClr>
              <a:buSzPts val="1800"/>
              <a:buChar char="•"/>
            </a:pPr>
            <a:r>
              <a:rPr lang="en-US"/>
              <a:t>Extension to poorly    annotated domains</a:t>
            </a:r>
            <a:br>
              <a:rPr lang="en-US"/>
            </a:br>
            <a:endParaRPr/>
          </a:p>
          <a:p>
            <a:pPr marL="457200" lvl="0" indent="-228600" algn="l" rtl="0">
              <a:lnSpc>
                <a:spcPct val="100000"/>
              </a:lnSpc>
              <a:spcBef>
                <a:spcPts val="360"/>
              </a:spcBef>
              <a:spcAft>
                <a:spcPts val="0"/>
              </a:spcAft>
              <a:buClr>
                <a:srgbClr val="05284E"/>
              </a:buClr>
              <a:buSzPts val="1800"/>
              <a:buNone/>
            </a:pPr>
            <a:endParaRPr/>
          </a:p>
          <a:p>
            <a:pPr marL="457200" lvl="0" indent="-228600" algn="l" rtl="0">
              <a:lnSpc>
                <a:spcPct val="100000"/>
              </a:lnSpc>
              <a:spcBef>
                <a:spcPts val="360"/>
              </a:spcBef>
              <a:spcAft>
                <a:spcPts val="0"/>
              </a:spcAft>
              <a:buClr>
                <a:srgbClr val="05284E"/>
              </a:buClr>
              <a:buSzPts val="1800"/>
              <a:buNone/>
            </a:pPr>
            <a:endParaRPr/>
          </a:p>
          <a:p>
            <a:pPr marL="457200" lvl="0" indent="-228600" algn="l" rtl="0">
              <a:lnSpc>
                <a:spcPct val="100000"/>
              </a:lnSpc>
              <a:spcBef>
                <a:spcPts val="360"/>
              </a:spcBef>
              <a:spcAft>
                <a:spcPts val="0"/>
              </a:spcAft>
              <a:buClr>
                <a:srgbClr val="05284E"/>
              </a:buClr>
              <a:buSzPts val="1800"/>
              <a:buNone/>
            </a:pPr>
            <a:endParaRPr/>
          </a:p>
          <a:p>
            <a:pPr marL="457200" lvl="0" indent="-228600" algn="l" rtl="0">
              <a:lnSpc>
                <a:spcPct val="100000"/>
              </a:lnSpc>
              <a:spcBef>
                <a:spcPts val="360"/>
              </a:spcBef>
              <a:spcAft>
                <a:spcPts val="0"/>
              </a:spcAft>
              <a:buClr>
                <a:srgbClr val="05284E"/>
              </a:buClr>
              <a:buSzPts val="1800"/>
              <a:buNone/>
            </a:pPr>
            <a:endParaRPr/>
          </a:p>
          <a:p>
            <a:pPr marL="457200" lvl="0" indent="-228600" algn="l" rtl="0">
              <a:lnSpc>
                <a:spcPct val="100000"/>
              </a:lnSpc>
              <a:spcBef>
                <a:spcPts val="360"/>
              </a:spcBef>
              <a:spcAft>
                <a:spcPts val="0"/>
              </a:spcAft>
              <a:buClr>
                <a:srgbClr val="05284E"/>
              </a:buClr>
              <a:buSzPts val="1800"/>
              <a:buNone/>
            </a:pPr>
            <a:endParaRPr/>
          </a:p>
          <a:p>
            <a:pPr marL="457200" lvl="0" indent="-228600" algn="l" rtl="0">
              <a:lnSpc>
                <a:spcPct val="100000"/>
              </a:lnSpc>
              <a:spcBef>
                <a:spcPts val="360"/>
              </a:spcBef>
              <a:spcAft>
                <a:spcPts val="0"/>
              </a:spcAft>
              <a:buClr>
                <a:srgbClr val="05284E"/>
              </a:buClr>
              <a:buSzPts val="1800"/>
              <a:buNone/>
            </a:pPr>
            <a:endParaRPr/>
          </a:p>
          <a:p>
            <a:pPr marL="457200" lvl="0" indent="-228600" algn="l" rtl="0">
              <a:lnSpc>
                <a:spcPct val="100000"/>
              </a:lnSpc>
              <a:spcBef>
                <a:spcPts val="360"/>
              </a:spcBef>
              <a:spcAft>
                <a:spcPts val="0"/>
              </a:spcAft>
              <a:buClr>
                <a:srgbClr val="05284E"/>
              </a:buClr>
              <a:buSzPts val="1800"/>
              <a:buNone/>
            </a:pPr>
            <a:endParaRPr/>
          </a:p>
          <a:p>
            <a:pPr marL="457200" lvl="0" indent="-228600" algn="l" rtl="0">
              <a:lnSpc>
                <a:spcPct val="100000"/>
              </a:lnSpc>
              <a:spcBef>
                <a:spcPts val="360"/>
              </a:spcBef>
              <a:spcAft>
                <a:spcPts val="0"/>
              </a:spcAft>
              <a:buClr>
                <a:srgbClr val="05284E"/>
              </a:buClr>
              <a:buSzPts val="1800"/>
              <a:buNone/>
            </a:pPr>
            <a:endParaRPr/>
          </a:p>
          <a:p>
            <a:pPr marL="457200" lvl="0" indent="-228600" algn="l" rtl="0">
              <a:lnSpc>
                <a:spcPct val="100000"/>
              </a:lnSpc>
              <a:spcBef>
                <a:spcPts val="360"/>
              </a:spcBef>
              <a:spcAft>
                <a:spcPts val="0"/>
              </a:spcAft>
              <a:buClr>
                <a:srgbClr val="05284E"/>
              </a:buClr>
              <a:buSzPts val="1800"/>
              <a:buNone/>
            </a:pPr>
            <a:endParaRPr/>
          </a:p>
          <a:p>
            <a:pPr marL="457200" lvl="0" indent="-228600" algn="l" rtl="0">
              <a:lnSpc>
                <a:spcPct val="100000"/>
              </a:lnSpc>
              <a:spcBef>
                <a:spcPts val="360"/>
              </a:spcBef>
              <a:spcAft>
                <a:spcPts val="0"/>
              </a:spcAft>
              <a:buClr>
                <a:srgbClr val="05284E"/>
              </a:buClr>
              <a:buSzPts val="1800"/>
              <a:buNone/>
            </a:pPr>
            <a:endParaRPr/>
          </a:p>
          <a:p>
            <a:pPr marL="457200" lvl="0" indent="-228600" algn="l" rtl="0">
              <a:lnSpc>
                <a:spcPct val="100000"/>
              </a:lnSpc>
              <a:spcBef>
                <a:spcPts val="360"/>
              </a:spcBef>
              <a:spcAft>
                <a:spcPts val="0"/>
              </a:spcAft>
              <a:buClr>
                <a:srgbClr val="05284E"/>
              </a:buClr>
              <a:buSzPts val="1800"/>
              <a:buNone/>
            </a:pPr>
            <a:endParaRPr/>
          </a:p>
          <a:p>
            <a:pPr marL="457200" lvl="0" indent="-342900" algn="l" rtl="0">
              <a:lnSpc>
                <a:spcPct val="100000"/>
              </a:lnSpc>
              <a:spcBef>
                <a:spcPts val="360"/>
              </a:spcBef>
              <a:spcAft>
                <a:spcPts val="0"/>
              </a:spcAft>
              <a:buClr>
                <a:srgbClr val="05284E"/>
              </a:buClr>
              <a:buSzPts val="1800"/>
              <a:buChar char="•"/>
            </a:pPr>
            <a:r>
              <a:rPr lang="en-US"/>
              <a:t>Integrating multiple data types</a:t>
            </a:r>
            <a:endParaRPr/>
          </a:p>
        </p:txBody>
      </p:sp>
      <p:sp>
        <p:nvSpPr>
          <p:cNvPr id="1048" name="Google Shape;1048;p110"/>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59</a:t>
            </a:fld>
            <a:endParaRPr/>
          </a:p>
        </p:txBody>
      </p:sp>
      <p:pic>
        <p:nvPicPr>
          <p:cNvPr id="1049" name="Google Shape;1049;p110"/>
          <p:cNvPicPr preferRelativeResize="0"/>
          <p:nvPr/>
        </p:nvPicPr>
        <p:blipFill rotWithShape="1">
          <a:blip r:embed="rId3">
            <a:alphaModFix/>
          </a:blip>
          <a:srcRect/>
          <a:stretch/>
        </p:blipFill>
        <p:spPr>
          <a:xfrm>
            <a:off x="5730170" y="3035907"/>
            <a:ext cx="3618804" cy="3572736"/>
          </a:xfrm>
          <a:prstGeom prst="rect">
            <a:avLst/>
          </a:prstGeom>
          <a:noFill/>
          <a:ln>
            <a:noFill/>
          </a:ln>
        </p:spPr>
      </p:pic>
      <p:cxnSp>
        <p:nvCxnSpPr>
          <p:cNvPr id="1050" name="Google Shape;1050;p110"/>
          <p:cNvCxnSpPr>
            <a:stCxn id="1051" idx="6"/>
            <a:endCxn id="1052" idx="4"/>
          </p:cNvCxnSpPr>
          <p:nvPr/>
        </p:nvCxnSpPr>
        <p:spPr>
          <a:xfrm rot="10800000" flipH="1">
            <a:off x="1369905" y="3279514"/>
            <a:ext cx="729300" cy="588300"/>
          </a:xfrm>
          <a:prstGeom prst="straightConnector1">
            <a:avLst/>
          </a:prstGeom>
          <a:noFill/>
          <a:ln w="38100" cap="flat" cmpd="sng">
            <a:solidFill>
              <a:srgbClr val="B32C16"/>
            </a:solidFill>
            <a:prstDash val="solid"/>
            <a:round/>
            <a:headEnd type="none" w="sm" len="sm"/>
            <a:tailEnd type="none" w="sm" len="sm"/>
          </a:ln>
        </p:spPr>
      </p:cxnSp>
      <p:cxnSp>
        <p:nvCxnSpPr>
          <p:cNvPr id="1053" name="Google Shape;1053;p110"/>
          <p:cNvCxnSpPr>
            <a:stCxn id="1052" idx="4"/>
            <a:endCxn id="1054" idx="2"/>
          </p:cNvCxnSpPr>
          <p:nvPr/>
        </p:nvCxnSpPr>
        <p:spPr>
          <a:xfrm>
            <a:off x="2099175" y="3279587"/>
            <a:ext cx="796500" cy="588300"/>
          </a:xfrm>
          <a:prstGeom prst="straightConnector1">
            <a:avLst/>
          </a:prstGeom>
          <a:noFill/>
          <a:ln w="38100" cap="flat" cmpd="sng">
            <a:solidFill>
              <a:srgbClr val="B32C16"/>
            </a:solidFill>
            <a:prstDash val="solid"/>
            <a:round/>
            <a:headEnd type="none" w="sm" len="sm"/>
            <a:tailEnd type="none" w="sm" len="sm"/>
          </a:ln>
        </p:spPr>
      </p:cxnSp>
      <p:cxnSp>
        <p:nvCxnSpPr>
          <p:cNvPr id="1055" name="Google Shape;1055;p110"/>
          <p:cNvCxnSpPr>
            <a:stCxn id="1052" idx="4"/>
            <a:endCxn id="1056" idx="2"/>
          </p:cNvCxnSpPr>
          <p:nvPr/>
        </p:nvCxnSpPr>
        <p:spPr>
          <a:xfrm>
            <a:off x="2099175" y="3279587"/>
            <a:ext cx="796500" cy="1077000"/>
          </a:xfrm>
          <a:prstGeom prst="straightConnector1">
            <a:avLst/>
          </a:prstGeom>
          <a:noFill/>
          <a:ln w="38100" cap="flat" cmpd="sng">
            <a:solidFill>
              <a:srgbClr val="B32C16"/>
            </a:solidFill>
            <a:prstDash val="solid"/>
            <a:round/>
            <a:headEnd type="none" w="sm" len="sm"/>
            <a:tailEnd type="none" w="sm" len="sm"/>
          </a:ln>
        </p:spPr>
      </p:cxnSp>
      <p:cxnSp>
        <p:nvCxnSpPr>
          <p:cNvPr id="1057" name="Google Shape;1057;p110"/>
          <p:cNvCxnSpPr>
            <a:stCxn id="1052" idx="4"/>
            <a:endCxn id="1058" idx="2"/>
          </p:cNvCxnSpPr>
          <p:nvPr/>
        </p:nvCxnSpPr>
        <p:spPr>
          <a:xfrm>
            <a:off x="2099175" y="3279587"/>
            <a:ext cx="796500" cy="1566000"/>
          </a:xfrm>
          <a:prstGeom prst="straightConnector1">
            <a:avLst/>
          </a:prstGeom>
          <a:noFill/>
          <a:ln w="38100" cap="flat" cmpd="sng">
            <a:solidFill>
              <a:srgbClr val="B32C16"/>
            </a:solidFill>
            <a:prstDash val="solid"/>
            <a:round/>
            <a:headEnd type="none" w="sm" len="sm"/>
            <a:tailEnd type="none" w="sm" len="sm"/>
          </a:ln>
        </p:spPr>
      </p:cxnSp>
      <p:cxnSp>
        <p:nvCxnSpPr>
          <p:cNvPr id="1059" name="Google Shape;1059;p110"/>
          <p:cNvCxnSpPr>
            <a:stCxn id="1060" idx="6"/>
            <a:endCxn id="1058" idx="2"/>
          </p:cNvCxnSpPr>
          <p:nvPr/>
        </p:nvCxnSpPr>
        <p:spPr>
          <a:xfrm rot="10800000" flipH="1">
            <a:off x="1369905" y="4845616"/>
            <a:ext cx="1525800" cy="488700"/>
          </a:xfrm>
          <a:prstGeom prst="straightConnector1">
            <a:avLst/>
          </a:prstGeom>
          <a:noFill/>
          <a:ln w="38100" cap="flat" cmpd="sng">
            <a:solidFill>
              <a:srgbClr val="7598D9"/>
            </a:solidFill>
            <a:prstDash val="solid"/>
            <a:round/>
            <a:headEnd type="none" w="sm" len="sm"/>
            <a:tailEnd type="none" w="sm" len="sm"/>
          </a:ln>
        </p:spPr>
      </p:cxnSp>
      <p:cxnSp>
        <p:nvCxnSpPr>
          <p:cNvPr id="1061" name="Google Shape;1061;p110"/>
          <p:cNvCxnSpPr>
            <a:stCxn id="1062" idx="6"/>
            <a:endCxn id="1058" idx="2"/>
          </p:cNvCxnSpPr>
          <p:nvPr/>
        </p:nvCxnSpPr>
        <p:spPr>
          <a:xfrm>
            <a:off x="1369905" y="4845482"/>
            <a:ext cx="1525800" cy="0"/>
          </a:xfrm>
          <a:prstGeom prst="straightConnector1">
            <a:avLst/>
          </a:prstGeom>
          <a:noFill/>
          <a:ln w="38100" cap="flat" cmpd="sng">
            <a:solidFill>
              <a:srgbClr val="7598D9"/>
            </a:solidFill>
            <a:prstDash val="solid"/>
            <a:round/>
            <a:headEnd type="none" w="sm" len="sm"/>
            <a:tailEnd type="none" w="sm" len="sm"/>
          </a:ln>
        </p:spPr>
      </p:cxnSp>
      <p:cxnSp>
        <p:nvCxnSpPr>
          <p:cNvPr id="1063" name="Google Shape;1063;p110"/>
          <p:cNvCxnSpPr>
            <a:stCxn id="1064" idx="2"/>
            <a:endCxn id="1056" idx="6"/>
          </p:cNvCxnSpPr>
          <p:nvPr/>
        </p:nvCxnSpPr>
        <p:spPr>
          <a:xfrm>
            <a:off x="1071227" y="4356648"/>
            <a:ext cx="2123100" cy="0"/>
          </a:xfrm>
          <a:prstGeom prst="straightConnector1">
            <a:avLst/>
          </a:prstGeom>
          <a:noFill/>
          <a:ln w="38100" cap="flat" cmpd="sng">
            <a:solidFill>
              <a:srgbClr val="7598D9"/>
            </a:solidFill>
            <a:prstDash val="solid"/>
            <a:round/>
            <a:headEnd type="none" w="sm" len="sm"/>
            <a:tailEnd type="none" w="sm" len="sm"/>
          </a:ln>
        </p:spPr>
      </p:cxnSp>
      <p:cxnSp>
        <p:nvCxnSpPr>
          <p:cNvPr id="1065" name="Google Shape;1065;p110"/>
          <p:cNvCxnSpPr>
            <a:stCxn id="1051" idx="6"/>
            <a:endCxn id="1054" idx="2"/>
          </p:cNvCxnSpPr>
          <p:nvPr/>
        </p:nvCxnSpPr>
        <p:spPr>
          <a:xfrm>
            <a:off x="1369905" y="3867814"/>
            <a:ext cx="1525800" cy="0"/>
          </a:xfrm>
          <a:prstGeom prst="straightConnector1">
            <a:avLst/>
          </a:prstGeom>
          <a:noFill/>
          <a:ln w="38100" cap="flat" cmpd="sng">
            <a:solidFill>
              <a:srgbClr val="7598D9"/>
            </a:solidFill>
            <a:prstDash val="solid"/>
            <a:round/>
            <a:headEnd type="none" w="sm" len="sm"/>
            <a:tailEnd type="none" w="sm" len="sm"/>
          </a:ln>
        </p:spPr>
      </p:cxnSp>
      <p:cxnSp>
        <p:nvCxnSpPr>
          <p:cNvPr id="1066" name="Google Shape;1066;p110"/>
          <p:cNvCxnSpPr>
            <a:stCxn id="1067" idx="6"/>
            <a:endCxn id="1068" idx="2"/>
          </p:cNvCxnSpPr>
          <p:nvPr/>
        </p:nvCxnSpPr>
        <p:spPr>
          <a:xfrm>
            <a:off x="1369905" y="5823149"/>
            <a:ext cx="1525800" cy="0"/>
          </a:xfrm>
          <a:prstGeom prst="straightConnector1">
            <a:avLst/>
          </a:prstGeom>
          <a:noFill/>
          <a:ln w="38100" cap="flat" cmpd="sng">
            <a:solidFill>
              <a:srgbClr val="7598D9"/>
            </a:solidFill>
            <a:prstDash val="solid"/>
            <a:round/>
            <a:headEnd type="none" w="sm" len="sm"/>
            <a:tailEnd type="none" w="sm" len="sm"/>
          </a:ln>
        </p:spPr>
      </p:cxnSp>
      <p:cxnSp>
        <p:nvCxnSpPr>
          <p:cNvPr id="1069" name="Google Shape;1069;p110"/>
          <p:cNvCxnSpPr>
            <a:stCxn id="1067" idx="6"/>
            <a:endCxn id="1070" idx="2"/>
          </p:cNvCxnSpPr>
          <p:nvPr/>
        </p:nvCxnSpPr>
        <p:spPr>
          <a:xfrm>
            <a:off x="1369905" y="5823149"/>
            <a:ext cx="1525800" cy="456900"/>
          </a:xfrm>
          <a:prstGeom prst="straightConnector1">
            <a:avLst/>
          </a:prstGeom>
          <a:noFill/>
          <a:ln w="38100" cap="flat" cmpd="sng">
            <a:solidFill>
              <a:srgbClr val="7598D9"/>
            </a:solidFill>
            <a:prstDash val="solid"/>
            <a:round/>
            <a:headEnd type="none" w="sm" len="sm"/>
            <a:tailEnd type="none" w="sm" len="sm"/>
          </a:ln>
        </p:spPr>
      </p:cxnSp>
      <p:sp>
        <p:nvSpPr>
          <p:cNvPr id="1052" name="Google Shape;1052;p110"/>
          <p:cNvSpPr/>
          <p:nvPr/>
        </p:nvSpPr>
        <p:spPr>
          <a:xfrm>
            <a:off x="1949836" y="2951043"/>
            <a:ext cx="298678" cy="328544"/>
          </a:xfrm>
          <a:prstGeom prst="ellipse">
            <a:avLst/>
          </a:prstGeom>
          <a:solidFill>
            <a:srgbClr val="EA6D59"/>
          </a:solidFill>
          <a:ln w="381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Book Antiqua"/>
              <a:ea typeface="Book Antiqua"/>
              <a:cs typeface="Book Antiqua"/>
              <a:sym typeface="Book Antiqua"/>
            </a:endParaRPr>
          </a:p>
        </p:txBody>
      </p:sp>
      <p:sp>
        <p:nvSpPr>
          <p:cNvPr id="1051" name="Google Shape;1051;p110"/>
          <p:cNvSpPr/>
          <p:nvPr/>
        </p:nvSpPr>
        <p:spPr>
          <a:xfrm>
            <a:off x="1071227" y="3703542"/>
            <a:ext cx="298678" cy="328544"/>
          </a:xfrm>
          <a:prstGeom prst="ellipse">
            <a:avLst/>
          </a:prstGeom>
          <a:solidFill>
            <a:srgbClr val="FFFFFF"/>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Book Antiqua"/>
              <a:ea typeface="Book Antiqua"/>
              <a:cs typeface="Book Antiqua"/>
              <a:sym typeface="Book Antiqua"/>
            </a:endParaRPr>
          </a:p>
        </p:txBody>
      </p:sp>
      <p:sp>
        <p:nvSpPr>
          <p:cNvPr id="1064" name="Google Shape;1064;p110"/>
          <p:cNvSpPr/>
          <p:nvPr/>
        </p:nvSpPr>
        <p:spPr>
          <a:xfrm>
            <a:off x="1071227" y="4192376"/>
            <a:ext cx="298678" cy="328544"/>
          </a:xfrm>
          <a:prstGeom prst="ellipse">
            <a:avLst/>
          </a:prstGeom>
          <a:solidFill>
            <a:srgbClr val="FFFFFF"/>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Book Antiqua"/>
              <a:ea typeface="Book Antiqua"/>
              <a:cs typeface="Book Antiqua"/>
              <a:sym typeface="Book Antiqua"/>
            </a:endParaRPr>
          </a:p>
        </p:txBody>
      </p:sp>
      <p:sp>
        <p:nvSpPr>
          <p:cNvPr id="1062" name="Google Shape;1062;p110"/>
          <p:cNvSpPr/>
          <p:nvPr/>
        </p:nvSpPr>
        <p:spPr>
          <a:xfrm>
            <a:off x="1071227" y="4681210"/>
            <a:ext cx="298678" cy="328544"/>
          </a:xfrm>
          <a:prstGeom prst="ellipse">
            <a:avLst/>
          </a:prstGeom>
          <a:solidFill>
            <a:srgbClr val="FFFFFF"/>
          </a:solidFill>
          <a:ln w="381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Book Antiqua"/>
              <a:ea typeface="Book Antiqua"/>
              <a:cs typeface="Book Antiqua"/>
              <a:sym typeface="Book Antiqua"/>
            </a:endParaRPr>
          </a:p>
        </p:txBody>
      </p:sp>
      <p:sp>
        <p:nvSpPr>
          <p:cNvPr id="1060" name="Google Shape;1060;p110"/>
          <p:cNvSpPr/>
          <p:nvPr/>
        </p:nvSpPr>
        <p:spPr>
          <a:xfrm>
            <a:off x="1071227" y="5170044"/>
            <a:ext cx="298678" cy="328544"/>
          </a:xfrm>
          <a:prstGeom prst="ellipse">
            <a:avLst/>
          </a:prstGeom>
          <a:solidFill>
            <a:srgbClr val="FFFFFF"/>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Book Antiqua"/>
              <a:ea typeface="Book Antiqua"/>
              <a:cs typeface="Book Antiqua"/>
              <a:sym typeface="Book Antiqua"/>
            </a:endParaRPr>
          </a:p>
        </p:txBody>
      </p:sp>
      <p:sp>
        <p:nvSpPr>
          <p:cNvPr id="1067" name="Google Shape;1067;p110"/>
          <p:cNvSpPr/>
          <p:nvPr/>
        </p:nvSpPr>
        <p:spPr>
          <a:xfrm>
            <a:off x="1071227" y="5658877"/>
            <a:ext cx="298678" cy="328544"/>
          </a:xfrm>
          <a:prstGeom prst="ellipse">
            <a:avLst/>
          </a:prstGeom>
          <a:solidFill>
            <a:srgbClr val="FFFFFF"/>
          </a:solidFill>
          <a:ln w="381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Book Antiqua"/>
              <a:ea typeface="Book Antiqua"/>
              <a:cs typeface="Book Antiqua"/>
              <a:sym typeface="Book Antiqua"/>
            </a:endParaRPr>
          </a:p>
        </p:txBody>
      </p:sp>
      <p:sp>
        <p:nvSpPr>
          <p:cNvPr id="1071" name="Google Shape;1071;p110"/>
          <p:cNvSpPr/>
          <p:nvPr/>
        </p:nvSpPr>
        <p:spPr>
          <a:xfrm>
            <a:off x="1071227" y="6147713"/>
            <a:ext cx="298678" cy="328544"/>
          </a:xfrm>
          <a:prstGeom prst="ellipse">
            <a:avLst/>
          </a:prstGeom>
          <a:solidFill>
            <a:srgbClr val="FFFFFF"/>
          </a:solidFill>
          <a:ln w="381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Book Antiqua"/>
              <a:ea typeface="Book Antiqua"/>
              <a:cs typeface="Book Antiqua"/>
              <a:sym typeface="Book Antiqua"/>
            </a:endParaRPr>
          </a:p>
        </p:txBody>
      </p:sp>
      <p:sp>
        <p:nvSpPr>
          <p:cNvPr id="1054" name="Google Shape;1054;p110"/>
          <p:cNvSpPr/>
          <p:nvPr/>
        </p:nvSpPr>
        <p:spPr>
          <a:xfrm>
            <a:off x="2895600" y="3703542"/>
            <a:ext cx="298678" cy="328544"/>
          </a:xfrm>
          <a:prstGeom prst="ellipse">
            <a:avLst/>
          </a:prstGeom>
          <a:solidFill>
            <a:srgbClr val="FFFFFF"/>
          </a:solidFill>
          <a:ln w="38100" cap="flat" cmpd="sng">
            <a:solidFill>
              <a:srgbClr val="595C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Book Antiqua"/>
              <a:ea typeface="Book Antiqua"/>
              <a:cs typeface="Book Antiqua"/>
              <a:sym typeface="Book Antiqua"/>
            </a:endParaRPr>
          </a:p>
        </p:txBody>
      </p:sp>
      <p:sp>
        <p:nvSpPr>
          <p:cNvPr id="1056" name="Google Shape;1056;p110"/>
          <p:cNvSpPr/>
          <p:nvPr/>
        </p:nvSpPr>
        <p:spPr>
          <a:xfrm>
            <a:off x="2895600" y="4192376"/>
            <a:ext cx="298678" cy="328544"/>
          </a:xfrm>
          <a:prstGeom prst="ellipse">
            <a:avLst/>
          </a:prstGeom>
          <a:solidFill>
            <a:srgbClr val="FFFFFF"/>
          </a:solidFill>
          <a:ln w="38100" cap="flat" cmpd="sng">
            <a:solidFill>
              <a:srgbClr val="595C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Book Antiqua"/>
              <a:ea typeface="Book Antiqua"/>
              <a:cs typeface="Book Antiqua"/>
              <a:sym typeface="Book Antiqua"/>
            </a:endParaRPr>
          </a:p>
        </p:txBody>
      </p:sp>
      <p:sp>
        <p:nvSpPr>
          <p:cNvPr id="1058" name="Google Shape;1058;p110"/>
          <p:cNvSpPr/>
          <p:nvPr/>
        </p:nvSpPr>
        <p:spPr>
          <a:xfrm>
            <a:off x="2895600" y="4681210"/>
            <a:ext cx="298678" cy="328544"/>
          </a:xfrm>
          <a:prstGeom prst="ellipse">
            <a:avLst/>
          </a:prstGeom>
          <a:solidFill>
            <a:srgbClr val="FFFFFF"/>
          </a:solidFill>
          <a:ln w="38100" cap="flat" cmpd="sng">
            <a:solidFill>
              <a:srgbClr val="595C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Book Antiqua"/>
              <a:ea typeface="Book Antiqua"/>
              <a:cs typeface="Book Antiqua"/>
              <a:sym typeface="Book Antiqua"/>
            </a:endParaRPr>
          </a:p>
        </p:txBody>
      </p:sp>
      <p:sp>
        <p:nvSpPr>
          <p:cNvPr id="1072" name="Google Shape;1072;p110"/>
          <p:cNvSpPr/>
          <p:nvPr/>
        </p:nvSpPr>
        <p:spPr>
          <a:xfrm>
            <a:off x="2895600" y="5170043"/>
            <a:ext cx="298678" cy="328544"/>
          </a:xfrm>
          <a:prstGeom prst="ellipse">
            <a:avLst/>
          </a:prstGeom>
          <a:solidFill>
            <a:srgbClr val="FFFFFF"/>
          </a:solidFill>
          <a:ln w="38100" cap="flat" cmpd="sng">
            <a:solidFill>
              <a:srgbClr val="595C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Book Antiqua"/>
              <a:ea typeface="Book Antiqua"/>
              <a:cs typeface="Book Antiqua"/>
              <a:sym typeface="Book Antiqua"/>
            </a:endParaRPr>
          </a:p>
        </p:txBody>
      </p:sp>
      <p:sp>
        <p:nvSpPr>
          <p:cNvPr id="1068" name="Google Shape;1068;p110"/>
          <p:cNvSpPr/>
          <p:nvPr/>
        </p:nvSpPr>
        <p:spPr>
          <a:xfrm>
            <a:off x="2895600" y="5658877"/>
            <a:ext cx="298678" cy="328544"/>
          </a:xfrm>
          <a:prstGeom prst="ellipse">
            <a:avLst/>
          </a:prstGeom>
          <a:solidFill>
            <a:srgbClr val="FFFFFF"/>
          </a:solidFill>
          <a:ln w="38100" cap="flat" cmpd="sng">
            <a:solidFill>
              <a:srgbClr val="595C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Book Antiqua"/>
              <a:ea typeface="Book Antiqua"/>
              <a:cs typeface="Book Antiqua"/>
              <a:sym typeface="Book Antiqua"/>
            </a:endParaRPr>
          </a:p>
        </p:txBody>
      </p:sp>
      <p:sp>
        <p:nvSpPr>
          <p:cNvPr id="1070" name="Google Shape;1070;p110"/>
          <p:cNvSpPr/>
          <p:nvPr/>
        </p:nvSpPr>
        <p:spPr>
          <a:xfrm>
            <a:off x="2895600" y="6115827"/>
            <a:ext cx="298678" cy="328544"/>
          </a:xfrm>
          <a:prstGeom prst="ellipse">
            <a:avLst/>
          </a:prstGeom>
          <a:solidFill>
            <a:srgbClr val="FFFFFF"/>
          </a:solidFill>
          <a:ln w="38100" cap="flat" cmpd="sng">
            <a:solidFill>
              <a:srgbClr val="595C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Book Antiqua"/>
              <a:ea typeface="Book Antiqua"/>
              <a:cs typeface="Book Antiqua"/>
              <a:sym typeface="Book Antiqua"/>
            </a:endParaRPr>
          </a:p>
        </p:txBody>
      </p:sp>
      <p:cxnSp>
        <p:nvCxnSpPr>
          <p:cNvPr id="1073" name="Google Shape;1073;p110"/>
          <p:cNvCxnSpPr>
            <a:stCxn id="1071" idx="0"/>
            <a:endCxn id="1067" idx="4"/>
          </p:cNvCxnSpPr>
          <p:nvPr/>
        </p:nvCxnSpPr>
        <p:spPr>
          <a:xfrm rot="10800000">
            <a:off x="1220566" y="5987513"/>
            <a:ext cx="0" cy="160200"/>
          </a:xfrm>
          <a:prstGeom prst="straightConnector1">
            <a:avLst/>
          </a:prstGeom>
          <a:noFill/>
          <a:ln w="38100" cap="flat" cmpd="sng">
            <a:solidFill>
              <a:srgbClr val="7598D9"/>
            </a:solidFill>
            <a:prstDash val="solid"/>
            <a:round/>
            <a:headEnd type="none" w="sm" len="sm"/>
            <a:tailEnd type="none" w="sm" len="sm"/>
          </a:ln>
        </p:spPr>
      </p:cxnSp>
      <p:cxnSp>
        <p:nvCxnSpPr>
          <p:cNvPr id="1074" name="Google Shape;1074;p110"/>
          <p:cNvCxnSpPr>
            <a:stCxn id="1072" idx="4"/>
            <a:endCxn id="1068" idx="0"/>
          </p:cNvCxnSpPr>
          <p:nvPr/>
        </p:nvCxnSpPr>
        <p:spPr>
          <a:xfrm>
            <a:off x="3044939" y="5498587"/>
            <a:ext cx="0" cy="160200"/>
          </a:xfrm>
          <a:prstGeom prst="straightConnector1">
            <a:avLst/>
          </a:prstGeom>
          <a:noFill/>
          <a:ln w="38100" cap="flat" cmpd="sng">
            <a:solidFill>
              <a:srgbClr val="7598D9"/>
            </a:solidFill>
            <a:prstDash val="solid"/>
            <a:round/>
            <a:headEnd type="none" w="sm" len="sm"/>
            <a:tailEnd type="none" w="sm" len="sm"/>
          </a:ln>
        </p:spPr>
      </p:cxnSp>
      <p:sp>
        <p:nvSpPr>
          <p:cNvPr id="1075" name="Google Shape;1075;p110"/>
          <p:cNvSpPr txBox="1"/>
          <p:nvPr/>
        </p:nvSpPr>
        <p:spPr>
          <a:xfrm>
            <a:off x="730709" y="6608643"/>
            <a:ext cx="979714"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rgbClr val="000000"/>
                </a:solidFill>
                <a:latin typeface="Calibri"/>
                <a:ea typeface="Calibri"/>
                <a:cs typeface="Calibri"/>
                <a:sym typeface="Calibri"/>
              </a:rPr>
              <a:t>Human</a:t>
            </a:r>
            <a:endParaRPr sz="1600" b="1" i="0" u="none" strike="noStrike" cap="none">
              <a:solidFill>
                <a:srgbClr val="000000"/>
              </a:solidFill>
              <a:latin typeface="Calibri"/>
              <a:ea typeface="Calibri"/>
              <a:cs typeface="Calibri"/>
              <a:sym typeface="Calibri"/>
            </a:endParaRPr>
          </a:p>
        </p:txBody>
      </p:sp>
      <p:sp>
        <p:nvSpPr>
          <p:cNvPr id="1076" name="Google Shape;1076;p110"/>
          <p:cNvSpPr txBox="1"/>
          <p:nvPr/>
        </p:nvSpPr>
        <p:spPr>
          <a:xfrm>
            <a:off x="2555082" y="6608643"/>
            <a:ext cx="979714"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rgbClr val="7F7F7F"/>
                </a:solidFill>
                <a:latin typeface="Calibri"/>
                <a:ea typeface="Calibri"/>
                <a:cs typeface="Calibri"/>
                <a:sym typeface="Calibri"/>
              </a:rPr>
              <a:t>Fish</a:t>
            </a:r>
            <a:endParaRPr sz="1600" b="1" i="0" u="none" strike="noStrike" cap="none">
              <a:solidFill>
                <a:srgbClr val="7F7F7F"/>
              </a:solidFill>
              <a:latin typeface="Calibri"/>
              <a:ea typeface="Calibri"/>
              <a:cs typeface="Calibri"/>
              <a:sym typeface="Calibri"/>
            </a:endParaRPr>
          </a:p>
        </p:txBody>
      </p:sp>
      <p:sp>
        <p:nvSpPr>
          <p:cNvPr id="1077" name="Google Shape;1077;p110"/>
          <p:cNvSpPr txBox="1"/>
          <p:nvPr/>
        </p:nvSpPr>
        <p:spPr>
          <a:xfrm>
            <a:off x="2091179" y="2790223"/>
            <a:ext cx="171180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rgbClr val="862110"/>
                </a:solidFill>
                <a:latin typeface="Calibri"/>
                <a:ea typeface="Calibri"/>
                <a:cs typeface="Calibri"/>
                <a:sym typeface="Calibri"/>
              </a:rPr>
              <a:t>Embryonic Brain Development</a:t>
            </a:r>
            <a:endParaRPr sz="1600" b="1" i="0" u="none" strike="noStrike" cap="none">
              <a:solidFill>
                <a:srgbClr val="86211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5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7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7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6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6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5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6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6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6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7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7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Autofit/>
          </a:bodyPr>
          <a:lstStyle/>
          <a:p>
            <a:pPr marL="0" lvl="0" indent="0" algn="l" rtl="0">
              <a:lnSpc>
                <a:spcPct val="100000"/>
              </a:lnSpc>
              <a:spcBef>
                <a:spcPts val="0"/>
              </a:spcBef>
              <a:spcAft>
                <a:spcPts val="0"/>
              </a:spcAft>
              <a:buSzPts val="1400"/>
              <a:buNone/>
            </a:pPr>
            <a:r>
              <a:rPr lang="en-US" sz="3200"/>
              <a:t>Prior Knowledge as Biological Networks</a:t>
            </a:r>
            <a:endParaRPr sz="3200"/>
          </a:p>
        </p:txBody>
      </p:sp>
      <p:sp>
        <p:nvSpPr>
          <p:cNvPr id="337" name="Google Shape;337;p4"/>
          <p:cNvSpPr txBox="1">
            <a:spLocks noGrp="1"/>
          </p:cNvSpPr>
          <p:nvPr>
            <p:ph type="body" idx="1"/>
          </p:nvPr>
        </p:nvSpPr>
        <p:spPr>
          <a:xfrm>
            <a:off x="228599" y="1295400"/>
            <a:ext cx="9495109" cy="5562600"/>
          </a:xfrm>
          <a:prstGeom prst="rect">
            <a:avLst/>
          </a:prstGeom>
          <a:noFill/>
          <a:ln>
            <a:noFill/>
          </a:ln>
        </p:spPr>
        <p:txBody>
          <a:bodyPr spcFirstLastPara="1" wrap="square" lIns="89325" tIns="44650" rIns="89325" bIns="44650" anchor="t" anchorCtr="0">
            <a:noAutofit/>
          </a:bodyPr>
          <a:lstStyle/>
          <a:p>
            <a:pPr marL="342900" lvl="0" indent="-342900" algn="l" rtl="0">
              <a:lnSpc>
                <a:spcPct val="100000"/>
              </a:lnSpc>
              <a:spcBef>
                <a:spcPts val="0"/>
              </a:spcBef>
              <a:spcAft>
                <a:spcPts val="0"/>
              </a:spcAft>
              <a:buSzPts val="2400"/>
              <a:buChar char="•"/>
            </a:pPr>
            <a:r>
              <a:rPr lang="en-US">
                <a:solidFill>
                  <a:srgbClr val="161616"/>
                </a:solidFill>
              </a:rPr>
              <a:t>Existing </a:t>
            </a:r>
            <a:r>
              <a:rPr lang="en-US" b="1">
                <a:solidFill>
                  <a:srgbClr val="FF0000"/>
                </a:solidFill>
              </a:rPr>
              <a:t>prior knowledge</a:t>
            </a:r>
            <a:r>
              <a:rPr lang="en-US">
                <a:solidFill>
                  <a:srgbClr val="FF0000"/>
                </a:solidFill>
              </a:rPr>
              <a:t> </a:t>
            </a:r>
            <a:r>
              <a:rPr lang="en-US">
                <a:solidFill>
                  <a:srgbClr val="161616"/>
                </a:solidFill>
              </a:rPr>
              <a:t>in literature captures known interactions within and across different levels of the biological systems</a:t>
            </a:r>
            <a:endParaRPr/>
          </a:p>
          <a:p>
            <a:pPr marL="342900" lvl="0" indent="-190500" algn="l" rtl="0">
              <a:lnSpc>
                <a:spcPct val="100000"/>
              </a:lnSpc>
              <a:spcBef>
                <a:spcPts val="0"/>
              </a:spcBef>
              <a:spcAft>
                <a:spcPts val="0"/>
              </a:spcAft>
              <a:buSzPts val="2400"/>
              <a:buNone/>
            </a:pPr>
            <a:endParaRPr sz="2400">
              <a:solidFill>
                <a:srgbClr val="161616"/>
              </a:solidFill>
            </a:endParaRPr>
          </a:p>
          <a:p>
            <a:pPr marL="342900" lvl="0" indent="-342900" algn="l" rtl="0">
              <a:lnSpc>
                <a:spcPct val="100000"/>
              </a:lnSpc>
              <a:spcBef>
                <a:spcPts val="0"/>
              </a:spcBef>
              <a:spcAft>
                <a:spcPts val="0"/>
              </a:spcAft>
              <a:buSzPts val="2400"/>
              <a:buChar char="•"/>
            </a:pPr>
            <a:r>
              <a:rPr lang="en-US" sz="2400" b="1">
                <a:solidFill>
                  <a:srgbClr val="FF0000"/>
                </a:solidFill>
              </a:rPr>
              <a:t>Knowledge Network </a:t>
            </a:r>
            <a:r>
              <a:rPr lang="en-US" sz="2400">
                <a:solidFill>
                  <a:srgbClr val="161616"/>
                </a:solidFill>
              </a:rPr>
              <a:t>- a graphical representation of the interactions of the components of a biological systems</a:t>
            </a:r>
            <a:endParaRPr/>
          </a:p>
        </p:txBody>
      </p:sp>
      <p:sp>
        <p:nvSpPr>
          <p:cNvPr id="338" name="Google Shape;338;p4"/>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6</a:t>
            </a:fld>
            <a:endParaRPr/>
          </a:p>
        </p:txBody>
      </p:sp>
      <p:pic>
        <p:nvPicPr>
          <p:cNvPr id="339" name="Google Shape;339;p4" descr="BMIF310_network_A_Properties_2009 (dragged).pdf"/>
          <p:cNvPicPr preferRelativeResize="0"/>
          <p:nvPr/>
        </p:nvPicPr>
        <p:blipFill rotWithShape="1">
          <a:blip r:embed="rId3">
            <a:alphaModFix/>
          </a:blip>
          <a:srcRect/>
          <a:stretch/>
        </p:blipFill>
        <p:spPr>
          <a:xfrm>
            <a:off x="228598" y="3281778"/>
            <a:ext cx="9495109" cy="4060489"/>
          </a:xfrm>
          <a:prstGeom prst="rect">
            <a:avLst/>
          </a:prstGeom>
          <a:noFill/>
          <a:ln>
            <a:noFill/>
          </a:ln>
        </p:spPr>
      </p:pic>
      <p:sp>
        <p:nvSpPr>
          <p:cNvPr id="340" name="Google Shape;340;p4"/>
          <p:cNvSpPr txBox="1"/>
          <p:nvPr/>
        </p:nvSpPr>
        <p:spPr>
          <a:xfrm>
            <a:off x="5931243" y="7344620"/>
            <a:ext cx="4423719" cy="32223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800" b="0" i="0" u="none" strike="noStrike" cap="none">
                <a:solidFill>
                  <a:srgbClr val="333333"/>
                </a:solidFill>
                <a:latin typeface="Arial"/>
                <a:ea typeface="Arial"/>
                <a:cs typeface="Arial"/>
                <a:sym typeface="Arial"/>
              </a:rPr>
              <a:t>Figure from </a:t>
            </a:r>
            <a:r>
              <a:rPr lang="en-US" sz="800" b="0" i="0" u="none" strike="noStrike" cap="none">
                <a:solidFill>
                  <a:srgbClr val="A5A5A5"/>
                </a:solidFill>
                <a:latin typeface="Arial"/>
                <a:ea typeface="Arial"/>
                <a:cs typeface="Arial"/>
                <a:sym typeface="Arial"/>
              </a:rPr>
              <a:t>https://commons.wikimedia.org/wiki/File:Gene_Regulatory_Network.jpg </a:t>
            </a:r>
            <a:endParaRPr sz="800" b="0" i="0" u="none" strike="noStrike" cap="none">
              <a:solidFill>
                <a:srgbClr val="A5A5A5"/>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111"/>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b="1"/>
              <a:t>Network-based DRaWR Method</a:t>
            </a:r>
            <a:endParaRPr b="1"/>
          </a:p>
        </p:txBody>
      </p:sp>
      <p:sp>
        <p:nvSpPr>
          <p:cNvPr id="1084" name="Google Shape;1084;p111"/>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p>
            <a:pPr marL="457200" lvl="0" indent="-228600" algn="l" rtl="0">
              <a:lnSpc>
                <a:spcPct val="100000"/>
              </a:lnSpc>
              <a:spcBef>
                <a:spcPts val="360"/>
              </a:spcBef>
              <a:spcAft>
                <a:spcPts val="0"/>
              </a:spcAft>
              <a:buClr>
                <a:srgbClr val="05284E"/>
              </a:buClr>
              <a:buSzPts val="1800"/>
              <a:buNone/>
            </a:pPr>
            <a:endParaRPr/>
          </a:p>
        </p:txBody>
      </p:sp>
      <p:sp>
        <p:nvSpPr>
          <p:cNvPr id="1085" name="Google Shape;1085;p111"/>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60</a:t>
            </a:fld>
            <a:endParaRPr/>
          </a:p>
        </p:txBody>
      </p:sp>
      <p:sp>
        <p:nvSpPr>
          <p:cNvPr id="1086" name="Google Shape;1086;p111"/>
          <p:cNvSpPr txBox="1"/>
          <p:nvPr/>
        </p:nvSpPr>
        <p:spPr>
          <a:xfrm>
            <a:off x="257620" y="1760974"/>
            <a:ext cx="5020982" cy="4800600"/>
          </a:xfrm>
          <a:prstGeom prst="rect">
            <a:avLst/>
          </a:prstGeom>
          <a:noFill/>
          <a:ln>
            <a:noFill/>
          </a:ln>
        </p:spPr>
        <p:txBody>
          <a:bodyPr spcFirstLastPara="1" wrap="square" lIns="91425" tIns="45700" rIns="91425" bIns="45700" anchor="t" anchorCtr="0">
            <a:normAutofit/>
          </a:bodyPr>
          <a:lstStyle/>
          <a:p>
            <a:pPr marL="342900" marR="0" lvl="0" indent="-228600" algn="l" rtl="0">
              <a:lnSpc>
                <a:spcPct val="100000"/>
              </a:lnSpc>
              <a:spcBef>
                <a:spcPts val="0"/>
              </a:spcBef>
              <a:spcAft>
                <a:spcPts val="0"/>
              </a:spcAft>
              <a:buClr>
                <a:srgbClr val="FE8637"/>
              </a:buClr>
              <a:buSzPts val="2800"/>
              <a:buFont typeface="Arial"/>
              <a:buChar char="•"/>
            </a:pPr>
            <a:r>
              <a:rPr lang="en-US" sz="2800" b="0" i="0" u="none" strike="noStrike" cap="none">
                <a:solidFill>
                  <a:srgbClr val="000000"/>
                </a:solidFill>
                <a:latin typeface="Book Antiqua"/>
                <a:ea typeface="Book Antiqua"/>
                <a:cs typeface="Book Antiqua"/>
                <a:sym typeface="Book Antiqua"/>
              </a:rPr>
              <a:t>DRaWR – using random walks on a network</a:t>
            </a:r>
            <a:endParaRPr/>
          </a:p>
          <a:p>
            <a:pPr marL="640080" marR="0" lvl="1" indent="-228600" algn="l" rtl="0">
              <a:lnSpc>
                <a:spcPct val="100000"/>
              </a:lnSpc>
              <a:spcBef>
                <a:spcPts val="480"/>
              </a:spcBef>
              <a:spcAft>
                <a:spcPts val="0"/>
              </a:spcAft>
              <a:buClr>
                <a:srgbClr val="7598D9"/>
              </a:buClr>
              <a:buSzPts val="2400"/>
              <a:buFont typeface="Arial"/>
              <a:buChar char="•"/>
            </a:pPr>
            <a:r>
              <a:rPr lang="en-US" sz="2400" b="0" i="0" u="none" strike="noStrike" cap="none">
                <a:solidFill>
                  <a:srgbClr val="B32C16"/>
                </a:solidFill>
                <a:latin typeface="Book Antiqua"/>
                <a:ea typeface="Book Antiqua"/>
                <a:cs typeface="Book Antiqua"/>
                <a:sym typeface="Book Antiqua"/>
              </a:rPr>
              <a:t>Construct a heterogeneous network of interest</a:t>
            </a:r>
            <a:endParaRPr/>
          </a:p>
        </p:txBody>
      </p:sp>
      <p:pic>
        <p:nvPicPr>
          <p:cNvPr id="1087" name="Google Shape;1087;p111"/>
          <p:cNvPicPr preferRelativeResize="0"/>
          <p:nvPr/>
        </p:nvPicPr>
        <p:blipFill rotWithShape="1">
          <a:blip r:embed="rId3">
            <a:alphaModFix/>
          </a:blip>
          <a:srcRect/>
          <a:stretch/>
        </p:blipFill>
        <p:spPr>
          <a:xfrm>
            <a:off x="5337280" y="1760974"/>
            <a:ext cx="4386429" cy="4330589"/>
          </a:xfrm>
          <a:prstGeom prst="rect">
            <a:avLst/>
          </a:prstGeom>
          <a:noFill/>
          <a:ln>
            <a:noFill/>
          </a:ln>
        </p:spPr>
      </p:pic>
      <p:pic>
        <p:nvPicPr>
          <p:cNvPr id="1088" name="Google Shape;1088;p111"/>
          <p:cNvPicPr preferRelativeResize="0"/>
          <p:nvPr/>
        </p:nvPicPr>
        <p:blipFill rotWithShape="1">
          <a:blip r:embed="rId4">
            <a:alphaModFix/>
          </a:blip>
          <a:srcRect/>
          <a:stretch/>
        </p:blipFill>
        <p:spPr>
          <a:xfrm>
            <a:off x="5278602" y="6303089"/>
            <a:ext cx="4572000" cy="678443"/>
          </a:xfrm>
          <a:prstGeom prst="rect">
            <a:avLst/>
          </a:prstGeom>
          <a:noFill/>
          <a:ln>
            <a:noFill/>
          </a:ln>
        </p:spPr>
      </p:pic>
      <p:sp>
        <p:nvSpPr>
          <p:cNvPr id="1089" name="Google Shape;1089;p111"/>
          <p:cNvSpPr txBox="1"/>
          <p:nvPr/>
        </p:nvSpPr>
        <p:spPr>
          <a:xfrm>
            <a:off x="3547788" y="5458662"/>
            <a:ext cx="1866573"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Heterogeneous </a:t>
            </a:r>
            <a:endParaRPr/>
          </a:p>
          <a:p>
            <a:pPr marL="0" marR="0" lvl="0" indent="0" algn="ctr"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Edge Types</a:t>
            </a:r>
            <a:endParaRPr/>
          </a:p>
          <a:p>
            <a:pPr marL="0" marR="0" lvl="0" indent="0" algn="ctr" rtl="0">
              <a:lnSpc>
                <a:spcPct val="100000"/>
              </a:lnSpc>
              <a:spcBef>
                <a:spcPts val="0"/>
              </a:spcBef>
              <a:spcAft>
                <a:spcPts val="0"/>
              </a:spcAft>
              <a:buNone/>
            </a:pPr>
            <a:r>
              <a:rPr lang="en-US" sz="1800" b="0" i="0" u="none" strike="noStrike" cap="none">
                <a:solidFill>
                  <a:srgbClr val="C00000"/>
                </a:solidFill>
                <a:latin typeface="Calibri"/>
                <a:ea typeface="Calibri"/>
                <a:cs typeface="Calibri"/>
                <a:sym typeface="Calibri"/>
              </a:rPr>
              <a:t>type_A</a:t>
            </a:r>
            <a:endParaRPr/>
          </a:p>
          <a:p>
            <a:pPr marL="0" marR="0" lvl="0" indent="0" algn="ctr" rtl="0">
              <a:lnSpc>
                <a:spcPct val="100000"/>
              </a:lnSpc>
              <a:spcBef>
                <a:spcPts val="0"/>
              </a:spcBef>
              <a:spcAft>
                <a:spcPts val="0"/>
              </a:spcAft>
              <a:buNone/>
            </a:pPr>
            <a:r>
              <a:rPr lang="en-US" sz="1800" b="0" i="0" u="none" strike="noStrike" cap="none">
                <a:solidFill>
                  <a:srgbClr val="0070C0"/>
                </a:solidFill>
                <a:latin typeface="Calibri"/>
                <a:ea typeface="Calibri"/>
                <a:cs typeface="Calibri"/>
                <a:sym typeface="Calibri"/>
              </a:rPr>
              <a:t>type_B</a:t>
            </a:r>
            <a:endParaRPr sz="1800" b="0" i="0" u="none" strike="noStrike" cap="none">
              <a:solidFill>
                <a:srgbClr val="0070C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800" b="0" i="0" u="none" strike="noStrike" cap="none">
                <a:solidFill>
                  <a:srgbClr val="7F7F7F"/>
                </a:solidFill>
                <a:latin typeface="Calibri"/>
                <a:ea typeface="Calibri"/>
                <a:cs typeface="Calibri"/>
                <a:sym typeface="Calibri"/>
              </a:rPr>
              <a:t>type_C</a:t>
            </a:r>
            <a:endParaRPr sz="1800" b="0" i="0" u="none" strike="noStrike" cap="none">
              <a:solidFill>
                <a:srgbClr val="7F7F7F"/>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112"/>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b="1"/>
              <a:t>Network Methods for GSC</a:t>
            </a:r>
            <a:endParaRPr b="1"/>
          </a:p>
        </p:txBody>
      </p:sp>
      <p:sp>
        <p:nvSpPr>
          <p:cNvPr id="1096" name="Google Shape;1096;p112"/>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p>
            <a:pPr marL="457200" lvl="0" indent="-228600" algn="l" rtl="0">
              <a:lnSpc>
                <a:spcPct val="100000"/>
              </a:lnSpc>
              <a:spcBef>
                <a:spcPts val="360"/>
              </a:spcBef>
              <a:spcAft>
                <a:spcPts val="0"/>
              </a:spcAft>
              <a:buClr>
                <a:srgbClr val="05284E"/>
              </a:buClr>
              <a:buSzPts val="1800"/>
              <a:buNone/>
            </a:pPr>
            <a:endParaRPr/>
          </a:p>
        </p:txBody>
      </p:sp>
      <p:sp>
        <p:nvSpPr>
          <p:cNvPr id="1097" name="Google Shape;1097;p112"/>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61</a:t>
            </a:fld>
            <a:endParaRPr/>
          </a:p>
        </p:txBody>
      </p:sp>
      <p:sp>
        <p:nvSpPr>
          <p:cNvPr id="1098" name="Google Shape;1098;p112"/>
          <p:cNvSpPr txBox="1"/>
          <p:nvPr/>
        </p:nvSpPr>
        <p:spPr>
          <a:xfrm>
            <a:off x="248697" y="1761763"/>
            <a:ext cx="5020982" cy="4800600"/>
          </a:xfrm>
          <a:prstGeom prst="rect">
            <a:avLst/>
          </a:prstGeom>
          <a:noFill/>
          <a:ln>
            <a:noFill/>
          </a:ln>
        </p:spPr>
        <p:txBody>
          <a:bodyPr spcFirstLastPara="1" wrap="square" lIns="91425" tIns="45700" rIns="91425" bIns="45700" anchor="t" anchorCtr="0">
            <a:normAutofit/>
          </a:bodyPr>
          <a:lstStyle/>
          <a:p>
            <a:pPr marL="342900" marR="0" lvl="0" indent="-228600" algn="l" rtl="0">
              <a:lnSpc>
                <a:spcPct val="100000"/>
              </a:lnSpc>
              <a:spcBef>
                <a:spcPts val="0"/>
              </a:spcBef>
              <a:spcAft>
                <a:spcPts val="0"/>
              </a:spcAft>
              <a:buClr>
                <a:srgbClr val="FE8637"/>
              </a:buClr>
              <a:buSzPts val="2800"/>
              <a:buFont typeface="Arial"/>
              <a:buChar char="•"/>
            </a:pPr>
            <a:r>
              <a:rPr lang="en-US" sz="2800" b="0" i="0" u="none" strike="noStrike" cap="none">
                <a:solidFill>
                  <a:srgbClr val="000000"/>
                </a:solidFill>
                <a:latin typeface="Book Antiqua"/>
                <a:ea typeface="Book Antiqua"/>
                <a:cs typeface="Book Antiqua"/>
                <a:sym typeface="Book Antiqua"/>
              </a:rPr>
              <a:t>DRaWR – using random walks on a network</a:t>
            </a:r>
            <a:endParaRPr/>
          </a:p>
          <a:p>
            <a:pPr marL="640080" marR="0" lvl="1" indent="-228600" algn="l" rtl="0">
              <a:lnSpc>
                <a:spcPct val="100000"/>
              </a:lnSpc>
              <a:spcBef>
                <a:spcPts val="480"/>
              </a:spcBef>
              <a:spcAft>
                <a:spcPts val="0"/>
              </a:spcAft>
              <a:buClr>
                <a:srgbClr val="7598D9"/>
              </a:buClr>
              <a:buSzPts val="2400"/>
              <a:buFont typeface="Arial"/>
              <a:buChar char="•"/>
            </a:pPr>
            <a:r>
              <a:rPr lang="en-US" sz="2400" b="0" i="0" u="none" strike="noStrike" cap="none">
                <a:solidFill>
                  <a:srgbClr val="000000"/>
                </a:solidFill>
                <a:latin typeface="Book Antiqua"/>
                <a:ea typeface="Book Antiqua"/>
                <a:cs typeface="Book Antiqua"/>
                <a:sym typeface="Book Antiqua"/>
              </a:rPr>
              <a:t>Construct a network of interest</a:t>
            </a:r>
            <a:endParaRPr/>
          </a:p>
          <a:p>
            <a:pPr marL="640080" marR="0" lvl="1" indent="-228600" algn="l" rtl="0">
              <a:lnSpc>
                <a:spcPct val="100000"/>
              </a:lnSpc>
              <a:spcBef>
                <a:spcPts val="480"/>
              </a:spcBef>
              <a:spcAft>
                <a:spcPts val="0"/>
              </a:spcAft>
              <a:buClr>
                <a:srgbClr val="7598D9"/>
              </a:buClr>
              <a:buSzPts val="2400"/>
              <a:buFont typeface="Arial"/>
              <a:buChar char="•"/>
            </a:pPr>
            <a:r>
              <a:rPr lang="en-US" sz="2400" b="0" i="0" u="none" strike="noStrike" cap="none">
                <a:solidFill>
                  <a:srgbClr val="B32C16"/>
                </a:solidFill>
                <a:latin typeface="Book Antiqua"/>
                <a:ea typeface="Book Antiqua"/>
                <a:cs typeface="Book Antiqua"/>
                <a:sym typeface="Book Antiqua"/>
              </a:rPr>
              <a:t>Find stationary distribution on network</a:t>
            </a:r>
            <a:endParaRPr/>
          </a:p>
        </p:txBody>
      </p:sp>
      <p:pic>
        <p:nvPicPr>
          <p:cNvPr id="1099" name="Google Shape;1099;p112"/>
          <p:cNvPicPr preferRelativeResize="0"/>
          <p:nvPr/>
        </p:nvPicPr>
        <p:blipFill rotWithShape="1">
          <a:blip r:embed="rId3">
            <a:alphaModFix/>
          </a:blip>
          <a:srcRect/>
          <a:stretch/>
        </p:blipFill>
        <p:spPr>
          <a:xfrm>
            <a:off x="6307169" y="1737986"/>
            <a:ext cx="3420551" cy="4528202"/>
          </a:xfrm>
          <a:prstGeom prst="rect">
            <a:avLst/>
          </a:prstGeom>
          <a:noFill/>
          <a:ln>
            <a:noFill/>
          </a:ln>
        </p:spPr>
      </p:pic>
      <p:pic>
        <p:nvPicPr>
          <p:cNvPr id="1100" name="Google Shape;1100;p112" descr="Image result for walk"/>
          <p:cNvPicPr preferRelativeResize="0"/>
          <p:nvPr/>
        </p:nvPicPr>
        <p:blipFill rotWithShape="1">
          <a:blip r:embed="rId4">
            <a:alphaModFix/>
          </a:blip>
          <a:srcRect/>
          <a:stretch/>
        </p:blipFill>
        <p:spPr>
          <a:xfrm>
            <a:off x="6999900" y="2286000"/>
            <a:ext cx="457406" cy="45740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113"/>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b="1"/>
              <a:t>Network Methods for GSC</a:t>
            </a:r>
            <a:endParaRPr b="1"/>
          </a:p>
        </p:txBody>
      </p:sp>
      <p:sp>
        <p:nvSpPr>
          <p:cNvPr id="1107" name="Google Shape;1107;p113"/>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p>
            <a:pPr marL="457200" lvl="0" indent="-228600" algn="l" rtl="0">
              <a:lnSpc>
                <a:spcPct val="100000"/>
              </a:lnSpc>
              <a:spcBef>
                <a:spcPts val="360"/>
              </a:spcBef>
              <a:spcAft>
                <a:spcPts val="0"/>
              </a:spcAft>
              <a:buClr>
                <a:srgbClr val="05284E"/>
              </a:buClr>
              <a:buSzPts val="1800"/>
              <a:buNone/>
            </a:pPr>
            <a:endParaRPr/>
          </a:p>
        </p:txBody>
      </p:sp>
      <p:sp>
        <p:nvSpPr>
          <p:cNvPr id="1108" name="Google Shape;1108;p113"/>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62</a:t>
            </a:fld>
            <a:endParaRPr/>
          </a:p>
        </p:txBody>
      </p:sp>
      <p:sp>
        <p:nvSpPr>
          <p:cNvPr id="1109" name="Google Shape;1109;p113"/>
          <p:cNvSpPr txBox="1"/>
          <p:nvPr/>
        </p:nvSpPr>
        <p:spPr>
          <a:xfrm>
            <a:off x="252884" y="1758475"/>
            <a:ext cx="5020982" cy="4800600"/>
          </a:xfrm>
          <a:prstGeom prst="rect">
            <a:avLst/>
          </a:prstGeom>
          <a:noFill/>
          <a:ln>
            <a:noFill/>
          </a:ln>
        </p:spPr>
        <p:txBody>
          <a:bodyPr spcFirstLastPara="1" wrap="square" lIns="91425" tIns="45700" rIns="91425" bIns="45700" anchor="t" anchorCtr="0">
            <a:normAutofit/>
          </a:bodyPr>
          <a:lstStyle/>
          <a:p>
            <a:pPr marL="342900" marR="0" lvl="0" indent="-228600" algn="l" rtl="0">
              <a:lnSpc>
                <a:spcPct val="100000"/>
              </a:lnSpc>
              <a:spcBef>
                <a:spcPts val="0"/>
              </a:spcBef>
              <a:spcAft>
                <a:spcPts val="0"/>
              </a:spcAft>
              <a:buClr>
                <a:srgbClr val="FE8637"/>
              </a:buClr>
              <a:buSzPts val="2800"/>
              <a:buFont typeface="Arial"/>
              <a:buChar char="•"/>
            </a:pPr>
            <a:r>
              <a:rPr lang="en-US" sz="2800" b="0" i="0" u="none" strike="noStrike" cap="none">
                <a:solidFill>
                  <a:srgbClr val="000000"/>
                </a:solidFill>
                <a:latin typeface="Book Antiqua"/>
                <a:ea typeface="Book Antiqua"/>
                <a:cs typeface="Book Antiqua"/>
                <a:sym typeface="Book Antiqua"/>
              </a:rPr>
              <a:t>DRaWR – using random walks on a network</a:t>
            </a:r>
            <a:endParaRPr/>
          </a:p>
          <a:p>
            <a:pPr marL="640080" marR="0" lvl="1" indent="-228600" algn="l" rtl="0">
              <a:lnSpc>
                <a:spcPct val="100000"/>
              </a:lnSpc>
              <a:spcBef>
                <a:spcPts val="480"/>
              </a:spcBef>
              <a:spcAft>
                <a:spcPts val="0"/>
              </a:spcAft>
              <a:buClr>
                <a:srgbClr val="7598D9"/>
              </a:buClr>
              <a:buSzPts val="2400"/>
              <a:buFont typeface="Arial"/>
              <a:buChar char="•"/>
            </a:pPr>
            <a:r>
              <a:rPr lang="en-US" sz="2400" b="0" i="0" u="none" strike="noStrike" cap="none">
                <a:solidFill>
                  <a:srgbClr val="000000"/>
                </a:solidFill>
                <a:latin typeface="Book Antiqua"/>
                <a:ea typeface="Book Antiqua"/>
                <a:cs typeface="Book Antiqua"/>
                <a:sym typeface="Book Antiqua"/>
              </a:rPr>
              <a:t>Construct a network of interest</a:t>
            </a:r>
            <a:endParaRPr/>
          </a:p>
          <a:p>
            <a:pPr marL="640080" marR="0" lvl="1" indent="-228600" algn="l" rtl="0">
              <a:lnSpc>
                <a:spcPct val="100000"/>
              </a:lnSpc>
              <a:spcBef>
                <a:spcPts val="480"/>
              </a:spcBef>
              <a:spcAft>
                <a:spcPts val="0"/>
              </a:spcAft>
              <a:buClr>
                <a:srgbClr val="7598D9"/>
              </a:buClr>
              <a:buSzPts val="2400"/>
              <a:buFont typeface="Arial"/>
              <a:buChar char="•"/>
            </a:pPr>
            <a:r>
              <a:rPr lang="en-US" sz="2400" b="0" i="0" u="none" strike="noStrike" cap="none">
                <a:solidFill>
                  <a:srgbClr val="000000"/>
                </a:solidFill>
                <a:latin typeface="Book Antiqua"/>
                <a:ea typeface="Book Antiqua"/>
                <a:cs typeface="Book Antiqua"/>
                <a:sym typeface="Book Antiqua"/>
              </a:rPr>
              <a:t>Find stationary distribution on network</a:t>
            </a:r>
            <a:endParaRPr/>
          </a:p>
          <a:p>
            <a:pPr marL="640080" marR="0" lvl="1" indent="-228600" algn="l" rtl="0">
              <a:lnSpc>
                <a:spcPct val="100000"/>
              </a:lnSpc>
              <a:spcBef>
                <a:spcPts val="480"/>
              </a:spcBef>
              <a:spcAft>
                <a:spcPts val="0"/>
              </a:spcAft>
              <a:buClr>
                <a:srgbClr val="7598D9"/>
              </a:buClr>
              <a:buSzPts val="2400"/>
              <a:buFont typeface="Arial"/>
              <a:buChar char="•"/>
            </a:pPr>
            <a:r>
              <a:rPr lang="en-US" sz="2400" b="0" i="0" u="none" strike="noStrike" cap="none">
                <a:solidFill>
                  <a:srgbClr val="B32C16"/>
                </a:solidFill>
                <a:latin typeface="Book Antiqua"/>
                <a:ea typeface="Book Antiqua"/>
                <a:cs typeface="Book Antiqua"/>
                <a:sym typeface="Book Antiqua"/>
              </a:rPr>
              <a:t>Find gene set specific distribution</a:t>
            </a:r>
            <a:endParaRPr/>
          </a:p>
          <a:p>
            <a:pPr marL="640080" marR="0" lvl="1" indent="-228600" algn="l" rtl="0">
              <a:lnSpc>
                <a:spcPct val="100000"/>
              </a:lnSpc>
              <a:spcBef>
                <a:spcPts val="480"/>
              </a:spcBef>
              <a:spcAft>
                <a:spcPts val="0"/>
              </a:spcAft>
              <a:buClr>
                <a:srgbClr val="7598D9"/>
              </a:buClr>
              <a:buSzPts val="2400"/>
              <a:buFont typeface="Arial"/>
              <a:buChar char="•"/>
            </a:pPr>
            <a:r>
              <a:rPr lang="en-US" sz="2400" b="0" i="0" u="none" strike="noStrike" cap="none">
                <a:solidFill>
                  <a:srgbClr val="B32C16"/>
                </a:solidFill>
                <a:latin typeface="Book Antiqua"/>
                <a:ea typeface="Book Antiqua"/>
                <a:cs typeface="Book Antiqua"/>
                <a:sym typeface="Book Antiqua"/>
              </a:rPr>
              <a:t>Return annotation nodes that are especially related to the query</a:t>
            </a:r>
            <a:endParaRPr/>
          </a:p>
        </p:txBody>
      </p:sp>
      <p:pic>
        <p:nvPicPr>
          <p:cNvPr id="1110" name="Google Shape;1110;p113"/>
          <p:cNvPicPr preferRelativeResize="0"/>
          <p:nvPr/>
        </p:nvPicPr>
        <p:blipFill rotWithShape="1">
          <a:blip r:embed="rId3">
            <a:alphaModFix/>
          </a:blip>
          <a:srcRect/>
          <a:stretch/>
        </p:blipFill>
        <p:spPr>
          <a:xfrm>
            <a:off x="5642681" y="1734697"/>
            <a:ext cx="4081028" cy="449755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pic>
        <p:nvPicPr>
          <p:cNvPr id="1116" name="Google Shape;1116;p114"/>
          <p:cNvPicPr preferRelativeResize="0"/>
          <p:nvPr/>
        </p:nvPicPr>
        <p:blipFill rotWithShape="1">
          <a:blip r:embed="rId3">
            <a:alphaModFix/>
          </a:blip>
          <a:srcRect/>
          <a:stretch/>
        </p:blipFill>
        <p:spPr>
          <a:xfrm>
            <a:off x="3281030" y="4114800"/>
            <a:ext cx="5317938" cy="3165439"/>
          </a:xfrm>
          <a:prstGeom prst="rect">
            <a:avLst/>
          </a:prstGeom>
          <a:noFill/>
          <a:ln>
            <a:noFill/>
          </a:ln>
        </p:spPr>
      </p:pic>
      <p:sp>
        <p:nvSpPr>
          <p:cNvPr id="1117" name="Google Shape;1117;p114"/>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Social Aggression Study Application</a:t>
            </a:r>
            <a:endParaRPr/>
          </a:p>
        </p:txBody>
      </p:sp>
      <p:sp>
        <p:nvSpPr>
          <p:cNvPr id="1118" name="Google Shape;1118;p114"/>
          <p:cNvSpPr txBox="1">
            <a:spLocks noGrp="1"/>
          </p:cNvSpPr>
          <p:nvPr>
            <p:ph type="body" idx="1"/>
          </p:nvPr>
        </p:nvSpPr>
        <p:spPr>
          <a:xfrm>
            <a:off x="393379" y="1282318"/>
            <a:ext cx="7836221" cy="3594482"/>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05284E"/>
              </a:buClr>
              <a:buSzPts val="1800"/>
              <a:buChar char="•"/>
            </a:pPr>
            <a:r>
              <a:rPr lang="en-US" sz="1800"/>
              <a:t>Idea: Evolutionary “toolkits” – genes and modules with lineage-specific variations but deep conservation of function</a:t>
            </a:r>
            <a:endParaRPr/>
          </a:p>
          <a:p>
            <a:pPr marL="457200" lvl="0" indent="-342900" algn="l" rtl="0">
              <a:lnSpc>
                <a:spcPct val="100000"/>
              </a:lnSpc>
              <a:spcBef>
                <a:spcPts val="360"/>
              </a:spcBef>
              <a:spcAft>
                <a:spcPts val="0"/>
              </a:spcAft>
              <a:buClr>
                <a:srgbClr val="05284E"/>
              </a:buClr>
              <a:buSzPts val="1800"/>
              <a:buChar char="•"/>
            </a:pPr>
            <a:r>
              <a:rPr lang="en-US" sz="1800"/>
              <a:t>Questions: Are there toolkits that underlie social behaviors</a:t>
            </a:r>
            <a:endParaRPr/>
          </a:p>
          <a:p>
            <a:pPr marL="914400" lvl="1" indent="-330200" algn="l" rtl="0">
              <a:lnSpc>
                <a:spcPct val="100000"/>
              </a:lnSpc>
              <a:spcBef>
                <a:spcPts val="320"/>
              </a:spcBef>
              <a:spcAft>
                <a:spcPts val="0"/>
              </a:spcAft>
              <a:buSzPts val="1600"/>
              <a:buChar char="•"/>
            </a:pPr>
            <a:r>
              <a:rPr lang="en-US" sz="1600"/>
              <a:t>Such as aggressive response to territorial intrusions?</a:t>
            </a:r>
            <a:endParaRPr/>
          </a:p>
          <a:p>
            <a:pPr marL="457200" lvl="0" indent="-342900" algn="l" rtl="0">
              <a:lnSpc>
                <a:spcPct val="100000"/>
              </a:lnSpc>
              <a:spcBef>
                <a:spcPts val="360"/>
              </a:spcBef>
              <a:spcAft>
                <a:spcPts val="0"/>
              </a:spcAft>
              <a:buClr>
                <a:srgbClr val="05284E"/>
              </a:buClr>
              <a:buSzPts val="1800"/>
              <a:buChar char="•"/>
            </a:pPr>
            <a:r>
              <a:rPr lang="en-US" sz="1800"/>
              <a:t>Study: gather brain transcriptomic responses to social challenge from three social species – honey bees, mice, and stickleback fish</a:t>
            </a:r>
            <a:endParaRPr/>
          </a:p>
          <a:p>
            <a:pPr marL="914400" lvl="1" indent="-330200" algn="l" rtl="0">
              <a:lnSpc>
                <a:spcPct val="100000"/>
              </a:lnSpc>
              <a:spcBef>
                <a:spcPts val="320"/>
              </a:spcBef>
              <a:spcAft>
                <a:spcPts val="0"/>
              </a:spcAft>
              <a:buSzPts val="1600"/>
              <a:buChar char="•"/>
            </a:pPr>
            <a:r>
              <a:rPr lang="en-US" sz="1600"/>
              <a:t>With and without exposure to intraspecies intruder</a:t>
            </a:r>
            <a:endParaRPr/>
          </a:p>
          <a:p>
            <a:pPr marL="914400" lvl="1" indent="-330200" algn="l" rtl="0">
              <a:lnSpc>
                <a:spcPct val="100000"/>
              </a:lnSpc>
              <a:spcBef>
                <a:spcPts val="320"/>
              </a:spcBef>
              <a:spcAft>
                <a:spcPts val="0"/>
              </a:spcAft>
              <a:buSzPts val="1600"/>
              <a:buChar char="•"/>
            </a:pPr>
            <a:r>
              <a:rPr lang="en-US" sz="1600"/>
              <a:t>From different brain regions and/or durations after event</a:t>
            </a:r>
            <a:endParaRPr/>
          </a:p>
          <a:p>
            <a:pPr marL="457200" lvl="0" indent="-342900" algn="l" rtl="0">
              <a:lnSpc>
                <a:spcPct val="100000"/>
              </a:lnSpc>
              <a:spcBef>
                <a:spcPts val="360"/>
              </a:spcBef>
              <a:spcAft>
                <a:spcPts val="0"/>
              </a:spcAft>
              <a:buClr>
                <a:srgbClr val="05284E"/>
              </a:buClr>
              <a:buSzPts val="1800"/>
              <a:buChar char="•"/>
            </a:pPr>
            <a:r>
              <a:rPr lang="en-US" sz="1800"/>
              <a:t>Results: sets of differentially expressed genes across three species</a:t>
            </a:r>
            <a:endParaRPr sz="1800"/>
          </a:p>
        </p:txBody>
      </p:sp>
      <p:sp>
        <p:nvSpPr>
          <p:cNvPr id="1119" name="Google Shape;1119;p114"/>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63</a:t>
            </a:fld>
            <a:endParaRPr/>
          </a:p>
        </p:txBody>
      </p:sp>
      <p:pic>
        <p:nvPicPr>
          <p:cNvPr id="1120" name="Google Shape;1120;p114" descr="http://www.argia.com/blogak/boligrafo-gorria/wp-content/uploads/2013/02/xaguak.jpg"/>
          <p:cNvPicPr preferRelativeResize="0"/>
          <p:nvPr/>
        </p:nvPicPr>
        <p:blipFill rotWithShape="1">
          <a:blip r:embed="rId4">
            <a:alphaModFix/>
          </a:blip>
          <a:srcRect/>
          <a:stretch/>
        </p:blipFill>
        <p:spPr>
          <a:xfrm>
            <a:off x="8470767" y="2080627"/>
            <a:ext cx="1319466" cy="12192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1121" name="Google Shape;1121;p114"/>
          <p:cNvPicPr preferRelativeResize="0"/>
          <p:nvPr/>
        </p:nvPicPr>
        <p:blipFill rotWithShape="1">
          <a:blip r:embed="rId5">
            <a:alphaModFix/>
          </a:blip>
          <a:srcRect/>
          <a:stretch/>
        </p:blipFill>
        <p:spPr>
          <a:xfrm>
            <a:off x="762000" y="6756300"/>
            <a:ext cx="5105400" cy="10196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1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1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115"/>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Failure of Standard Approach</a:t>
            </a:r>
            <a:endParaRPr/>
          </a:p>
        </p:txBody>
      </p:sp>
      <p:sp>
        <p:nvSpPr>
          <p:cNvPr id="1128" name="Google Shape;1128;p115"/>
          <p:cNvSpPr txBox="1">
            <a:spLocks noGrp="1"/>
          </p:cNvSpPr>
          <p:nvPr>
            <p:ph type="body" idx="1"/>
          </p:nvPr>
        </p:nvSpPr>
        <p:spPr>
          <a:xfrm>
            <a:off x="393379" y="1282317"/>
            <a:ext cx="5931221" cy="5910741"/>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05284E"/>
              </a:buClr>
              <a:buSzPts val="1800"/>
              <a:buChar char="•"/>
            </a:pPr>
            <a:r>
              <a:rPr lang="en-US"/>
              <a:t>Would like to find Gene Ontology annotations that:</a:t>
            </a:r>
            <a:endParaRPr/>
          </a:p>
          <a:p>
            <a:pPr marL="914400" lvl="1" indent="-330200" algn="l" rtl="0">
              <a:lnSpc>
                <a:spcPct val="100000"/>
              </a:lnSpc>
              <a:spcBef>
                <a:spcPts val="320"/>
              </a:spcBef>
              <a:spcAft>
                <a:spcPts val="0"/>
              </a:spcAft>
              <a:buSzPts val="1600"/>
              <a:buChar char="•"/>
            </a:pPr>
            <a:r>
              <a:rPr lang="en-US"/>
              <a:t>Relate to DE gene sets of all three species</a:t>
            </a:r>
            <a:endParaRPr/>
          </a:p>
          <a:p>
            <a:pPr marL="1371600" lvl="2" indent="-317500" algn="l" rtl="0">
              <a:lnSpc>
                <a:spcPct val="100000"/>
              </a:lnSpc>
              <a:spcBef>
                <a:spcPts val="280"/>
              </a:spcBef>
              <a:spcAft>
                <a:spcPts val="0"/>
              </a:spcAft>
              <a:buSzPts val="1400"/>
              <a:buChar char="•"/>
            </a:pPr>
            <a:r>
              <a:rPr lang="en-US"/>
              <a:t>However, Gene Ontology annotation quality varies greatly in three species</a:t>
            </a:r>
            <a:endParaRPr/>
          </a:p>
          <a:p>
            <a:pPr marL="914400" lvl="1" indent="-330200" algn="l" rtl="0">
              <a:lnSpc>
                <a:spcPct val="100000"/>
              </a:lnSpc>
              <a:spcBef>
                <a:spcPts val="320"/>
              </a:spcBef>
              <a:spcAft>
                <a:spcPts val="0"/>
              </a:spcAft>
              <a:buSzPts val="1600"/>
              <a:buChar char="•"/>
            </a:pPr>
            <a:r>
              <a:rPr lang="en-US"/>
              <a:t>Or relate to DE genes sets of the Mouse</a:t>
            </a:r>
            <a:endParaRPr/>
          </a:p>
          <a:p>
            <a:pPr marL="1371600" lvl="2" indent="-317500" algn="l" rtl="0">
              <a:lnSpc>
                <a:spcPct val="100000"/>
              </a:lnSpc>
              <a:spcBef>
                <a:spcPts val="280"/>
              </a:spcBef>
              <a:spcAft>
                <a:spcPts val="0"/>
              </a:spcAft>
              <a:buSzPts val="1400"/>
              <a:buChar char="•"/>
            </a:pPr>
            <a:r>
              <a:rPr lang="en-US"/>
              <a:t>However, the corresponding sets from the other species might have greatly different function </a:t>
            </a:r>
            <a:endParaRPr/>
          </a:p>
          <a:p>
            <a:pPr marL="457200" lvl="0" indent="-342900" algn="l" rtl="0">
              <a:lnSpc>
                <a:spcPct val="100000"/>
              </a:lnSpc>
              <a:spcBef>
                <a:spcPts val="360"/>
              </a:spcBef>
              <a:spcAft>
                <a:spcPts val="0"/>
              </a:spcAft>
              <a:buClr>
                <a:srgbClr val="05284E"/>
              </a:buClr>
              <a:buSzPts val="1800"/>
              <a:buChar char="•"/>
            </a:pPr>
            <a:r>
              <a:rPr lang="en-US"/>
              <a:t>Solution: </a:t>
            </a:r>
            <a:endParaRPr/>
          </a:p>
          <a:p>
            <a:pPr marL="914400" lvl="1" indent="-330200" algn="l" rtl="0">
              <a:lnSpc>
                <a:spcPct val="100000"/>
              </a:lnSpc>
              <a:spcBef>
                <a:spcPts val="320"/>
              </a:spcBef>
              <a:spcAft>
                <a:spcPts val="0"/>
              </a:spcAft>
              <a:buSzPts val="1600"/>
              <a:buChar char="•"/>
            </a:pPr>
            <a:r>
              <a:rPr lang="en-US"/>
              <a:t>Integrate Orthology and Gene Ontology information in a three species network </a:t>
            </a:r>
            <a:endParaRPr/>
          </a:p>
          <a:p>
            <a:pPr marL="914400" lvl="1" indent="-330200" algn="l" rtl="0">
              <a:lnSpc>
                <a:spcPct val="100000"/>
              </a:lnSpc>
              <a:spcBef>
                <a:spcPts val="320"/>
              </a:spcBef>
              <a:spcAft>
                <a:spcPts val="0"/>
              </a:spcAft>
              <a:buSzPts val="1600"/>
              <a:buChar char="•"/>
            </a:pPr>
            <a:r>
              <a:rPr lang="en-US"/>
              <a:t>Find Gene Ontology terms that are strongly connected to the DE gene sets of all three species simultaneously</a:t>
            </a:r>
            <a:endParaRPr/>
          </a:p>
          <a:p>
            <a:pPr marL="1371600" lvl="2" indent="-228600" algn="l" rtl="0">
              <a:lnSpc>
                <a:spcPct val="100000"/>
              </a:lnSpc>
              <a:spcBef>
                <a:spcPts val="280"/>
              </a:spcBef>
              <a:spcAft>
                <a:spcPts val="0"/>
              </a:spcAft>
              <a:buSzPts val="1400"/>
              <a:buNone/>
            </a:pPr>
            <a:endParaRPr/>
          </a:p>
          <a:p>
            <a:pPr marL="457200" lvl="0" indent="-228600" algn="l" rtl="0">
              <a:lnSpc>
                <a:spcPct val="100000"/>
              </a:lnSpc>
              <a:spcBef>
                <a:spcPts val="360"/>
              </a:spcBef>
              <a:spcAft>
                <a:spcPts val="0"/>
              </a:spcAft>
              <a:buClr>
                <a:srgbClr val="05284E"/>
              </a:buClr>
              <a:buSzPts val="1800"/>
              <a:buNone/>
            </a:pPr>
            <a:endParaRPr/>
          </a:p>
        </p:txBody>
      </p:sp>
      <p:sp>
        <p:nvSpPr>
          <p:cNvPr id="1129" name="Google Shape;1129;p115"/>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64</a:t>
            </a:fld>
            <a:endParaRPr/>
          </a:p>
        </p:txBody>
      </p:sp>
      <p:grpSp>
        <p:nvGrpSpPr>
          <p:cNvPr id="1130" name="Google Shape;1130;p115"/>
          <p:cNvGrpSpPr/>
          <p:nvPr/>
        </p:nvGrpSpPr>
        <p:grpSpPr>
          <a:xfrm>
            <a:off x="7137779" y="1420908"/>
            <a:ext cx="1905000" cy="1586710"/>
            <a:chOff x="3251795" y="1441414"/>
            <a:chExt cx="2159834" cy="1858100"/>
          </a:xfrm>
        </p:grpSpPr>
        <p:sp>
          <p:nvSpPr>
            <p:cNvPr id="1131" name="Google Shape;1131;p115"/>
            <p:cNvSpPr/>
            <p:nvPr/>
          </p:nvSpPr>
          <p:spPr>
            <a:xfrm>
              <a:off x="3251795" y="1441414"/>
              <a:ext cx="2159834" cy="1858100"/>
            </a:xfrm>
            <a:prstGeom prst="roundRect">
              <a:avLst>
                <a:gd name="adj" fmla="val 16667"/>
              </a:avLst>
            </a:prstGeom>
            <a:gradFill>
              <a:gsLst>
                <a:gs pos="0">
                  <a:schemeClr val="accent3"/>
                </a:gs>
                <a:gs pos="46000">
                  <a:schemeClr val="accent3"/>
                </a:gs>
                <a:gs pos="100000">
                  <a:srgbClr val="A5A5A5"/>
                </a:gs>
              </a:gsLst>
              <a:lin ang="5400000" scaled="0"/>
            </a:gradFill>
            <a:ln w="25400" cap="flat" cmpd="sng">
              <a:solidFill>
                <a:srgbClr val="4A538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0" rIns="91425" bIns="45700" anchor="t" anchorCtr="0">
              <a:noAutofit/>
            </a:bodyPr>
            <a:lstStyle/>
            <a:p>
              <a:pPr marL="0" marR="0" lvl="0" indent="0" algn="ctr" rtl="0">
                <a:lnSpc>
                  <a:spcPct val="100000"/>
                </a:lnSpc>
                <a:spcBef>
                  <a:spcPts val="0"/>
                </a:spcBef>
                <a:spcAft>
                  <a:spcPts val="0"/>
                </a:spcAft>
                <a:buNone/>
              </a:pPr>
              <a:r>
                <a:rPr lang="en-US" sz="1400" b="1" i="0" u="none" strike="noStrike" cap="none">
                  <a:solidFill>
                    <a:schemeClr val="dk1"/>
                  </a:solidFill>
                  <a:latin typeface="Arial"/>
                  <a:ea typeface="Arial"/>
                  <a:cs typeface="Arial"/>
                  <a:sym typeface="Arial"/>
                </a:rPr>
                <a:t>Statistical </a:t>
              </a:r>
              <a:endParaRPr/>
            </a:p>
            <a:p>
              <a:pPr marL="0" marR="0" lvl="0" indent="0" algn="ctr" rtl="0">
                <a:lnSpc>
                  <a:spcPct val="100000"/>
                </a:lnSpc>
                <a:spcBef>
                  <a:spcPts val="0"/>
                </a:spcBef>
                <a:spcAft>
                  <a:spcPts val="0"/>
                </a:spcAft>
                <a:buNone/>
              </a:pPr>
              <a:r>
                <a:rPr lang="en-US" sz="1400" b="1" i="0" u="none" strike="noStrike" cap="none">
                  <a:solidFill>
                    <a:schemeClr val="dk1"/>
                  </a:solidFill>
                  <a:latin typeface="Arial"/>
                  <a:ea typeface="Arial"/>
                  <a:cs typeface="Arial"/>
                  <a:sym typeface="Arial"/>
                </a:rPr>
                <a:t>Enrichment Test</a:t>
              </a:r>
              <a:endParaRPr sz="1400" b="1" i="0" u="none" strike="noStrike" cap="none">
                <a:solidFill>
                  <a:srgbClr val="FF0000"/>
                </a:solidFill>
                <a:latin typeface="Arial"/>
                <a:ea typeface="Arial"/>
                <a:cs typeface="Arial"/>
                <a:sym typeface="Arial"/>
              </a:endParaRPr>
            </a:p>
          </p:txBody>
        </p:sp>
        <p:pic>
          <p:nvPicPr>
            <p:cNvPr id="1132" name="Google Shape;1132;p115" descr="Image result for venn diagram"/>
            <p:cNvPicPr preferRelativeResize="0"/>
            <p:nvPr/>
          </p:nvPicPr>
          <p:blipFill rotWithShape="1">
            <a:blip r:embed="rId3">
              <a:alphaModFix/>
            </a:blip>
            <a:srcRect/>
            <a:stretch/>
          </p:blipFill>
          <p:spPr>
            <a:xfrm>
              <a:off x="3642861" y="2245142"/>
              <a:ext cx="1371600" cy="871538"/>
            </a:xfrm>
            <a:prstGeom prst="roundRect">
              <a:avLst>
                <a:gd name="adj" fmla="val 4167"/>
              </a:avLst>
            </a:prstGeom>
            <a:solidFill>
              <a:srgbClr val="FFFFFF"/>
            </a:solidFill>
            <a:ln w="76200" cap="sq" cmpd="sng">
              <a:solidFill>
                <a:srgbClr val="202436"/>
              </a:solidFill>
              <a:prstDash val="solid"/>
              <a:miter lim="800000"/>
              <a:headEnd type="none" w="sm" len="sm"/>
              <a:tailEnd type="none" w="sm" len="sm"/>
            </a:ln>
            <a:effectLst>
              <a:outerShdw blurRad="50800" dist="38100" dir="2700000" algn="tl" rotWithShape="0">
                <a:srgbClr val="000000">
                  <a:alpha val="40000"/>
                </a:srgbClr>
              </a:outerShdw>
            </a:effectLst>
          </p:spPr>
        </p:pic>
      </p:grpSp>
      <p:pic>
        <p:nvPicPr>
          <p:cNvPr id="1133" name="Google Shape;1133;p115"/>
          <p:cNvPicPr preferRelativeResize="0"/>
          <p:nvPr/>
        </p:nvPicPr>
        <p:blipFill rotWithShape="1">
          <a:blip r:embed="rId4">
            <a:alphaModFix/>
          </a:blip>
          <a:srcRect/>
          <a:stretch/>
        </p:blipFill>
        <p:spPr>
          <a:xfrm>
            <a:off x="6613123" y="3272870"/>
            <a:ext cx="2948929" cy="411351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116"/>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Findings with DRaWR</a:t>
            </a:r>
            <a:endParaRPr/>
          </a:p>
        </p:txBody>
      </p:sp>
      <p:sp>
        <p:nvSpPr>
          <p:cNvPr id="1140" name="Google Shape;1140;p116"/>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05284E"/>
              </a:buClr>
              <a:buSzPts val="1800"/>
              <a:buChar char="•"/>
            </a:pPr>
            <a:r>
              <a:rPr lang="en-US"/>
              <a:t>Annotations of two (red and green) conserved Gene Modules</a:t>
            </a:r>
            <a:endParaRPr/>
          </a:p>
          <a:p>
            <a:pPr marL="457200" lvl="0" indent="-228600" algn="l" rtl="0">
              <a:lnSpc>
                <a:spcPct val="100000"/>
              </a:lnSpc>
              <a:spcBef>
                <a:spcPts val="360"/>
              </a:spcBef>
              <a:spcAft>
                <a:spcPts val="0"/>
              </a:spcAft>
              <a:buClr>
                <a:srgbClr val="05284E"/>
              </a:buClr>
              <a:buSzPts val="1800"/>
              <a:buNone/>
            </a:pPr>
            <a:endParaRPr/>
          </a:p>
          <a:p>
            <a:pPr marL="457200" lvl="0" indent="-228600" algn="l" rtl="0">
              <a:lnSpc>
                <a:spcPct val="100000"/>
              </a:lnSpc>
              <a:spcBef>
                <a:spcPts val="360"/>
              </a:spcBef>
              <a:spcAft>
                <a:spcPts val="0"/>
              </a:spcAft>
              <a:buClr>
                <a:srgbClr val="05284E"/>
              </a:buClr>
              <a:buSzPts val="1800"/>
              <a:buNone/>
            </a:pPr>
            <a:endParaRPr/>
          </a:p>
          <a:p>
            <a:pPr marL="457200" lvl="0" indent="-228600" algn="l" rtl="0">
              <a:lnSpc>
                <a:spcPct val="100000"/>
              </a:lnSpc>
              <a:spcBef>
                <a:spcPts val="360"/>
              </a:spcBef>
              <a:spcAft>
                <a:spcPts val="0"/>
              </a:spcAft>
              <a:buClr>
                <a:srgbClr val="05284E"/>
              </a:buClr>
              <a:buSzPts val="1800"/>
              <a:buNone/>
            </a:pPr>
            <a:endParaRPr/>
          </a:p>
          <a:p>
            <a:pPr marL="457200" lvl="0" indent="-228600" algn="l" rtl="0">
              <a:lnSpc>
                <a:spcPct val="100000"/>
              </a:lnSpc>
              <a:spcBef>
                <a:spcPts val="360"/>
              </a:spcBef>
              <a:spcAft>
                <a:spcPts val="0"/>
              </a:spcAft>
              <a:buClr>
                <a:srgbClr val="05284E"/>
              </a:buClr>
              <a:buSzPts val="1800"/>
              <a:buNone/>
            </a:pPr>
            <a:endParaRPr/>
          </a:p>
          <a:p>
            <a:pPr marL="457200" lvl="0" indent="-228600" algn="l" rtl="0">
              <a:lnSpc>
                <a:spcPct val="100000"/>
              </a:lnSpc>
              <a:spcBef>
                <a:spcPts val="360"/>
              </a:spcBef>
              <a:spcAft>
                <a:spcPts val="0"/>
              </a:spcAft>
              <a:buClr>
                <a:srgbClr val="05284E"/>
              </a:buClr>
              <a:buSzPts val="1800"/>
              <a:buNone/>
            </a:pPr>
            <a:endParaRPr/>
          </a:p>
          <a:p>
            <a:pPr marL="457200" lvl="0" indent="-228600" algn="l" rtl="0">
              <a:lnSpc>
                <a:spcPct val="100000"/>
              </a:lnSpc>
              <a:spcBef>
                <a:spcPts val="360"/>
              </a:spcBef>
              <a:spcAft>
                <a:spcPts val="0"/>
              </a:spcAft>
              <a:buClr>
                <a:srgbClr val="05284E"/>
              </a:buClr>
              <a:buSzPts val="1800"/>
              <a:buNone/>
            </a:pPr>
            <a:endParaRPr/>
          </a:p>
          <a:p>
            <a:pPr marL="457200" lvl="0" indent="-228600" algn="l" rtl="0">
              <a:lnSpc>
                <a:spcPct val="100000"/>
              </a:lnSpc>
              <a:spcBef>
                <a:spcPts val="360"/>
              </a:spcBef>
              <a:spcAft>
                <a:spcPts val="0"/>
              </a:spcAft>
              <a:buClr>
                <a:srgbClr val="05284E"/>
              </a:buClr>
              <a:buSzPts val="1800"/>
              <a:buNone/>
            </a:pPr>
            <a:endParaRPr/>
          </a:p>
          <a:p>
            <a:pPr marL="457200" lvl="0" indent="-342900" algn="l" rtl="0">
              <a:lnSpc>
                <a:spcPct val="100000"/>
              </a:lnSpc>
              <a:spcBef>
                <a:spcPts val="360"/>
              </a:spcBef>
              <a:spcAft>
                <a:spcPts val="0"/>
              </a:spcAft>
              <a:buClr>
                <a:srgbClr val="05284E"/>
              </a:buClr>
              <a:buSzPts val="1800"/>
              <a:buChar char="•"/>
            </a:pPr>
            <a:r>
              <a:rPr lang="en-US"/>
              <a:t>Specific results for red module</a:t>
            </a:r>
            <a:endParaRPr/>
          </a:p>
          <a:p>
            <a:pPr marL="457200" lvl="0" indent="-228600" algn="l" rtl="0">
              <a:lnSpc>
                <a:spcPct val="100000"/>
              </a:lnSpc>
              <a:spcBef>
                <a:spcPts val="360"/>
              </a:spcBef>
              <a:spcAft>
                <a:spcPts val="0"/>
              </a:spcAft>
              <a:buClr>
                <a:srgbClr val="05284E"/>
              </a:buClr>
              <a:buSzPts val="1800"/>
              <a:buNone/>
            </a:pPr>
            <a:endParaRPr/>
          </a:p>
        </p:txBody>
      </p:sp>
      <p:sp>
        <p:nvSpPr>
          <p:cNvPr id="1141" name="Google Shape;1141;p116"/>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65</a:t>
            </a:fld>
            <a:endParaRPr/>
          </a:p>
        </p:txBody>
      </p:sp>
      <p:pic>
        <p:nvPicPr>
          <p:cNvPr id="1142" name="Google Shape;1142;p116"/>
          <p:cNvPicPr preferRelativeResize="0"/>
          <p:nvPr/>
        </p:nvPicPr>
        <p:blipFill rotWithShape="1">
          <a:blip r:embed="rId3">
            <a:alphaModFix/>
          </a:blip>
          <a:srcRect/>
          <a:stretch/>
        </p:blipFill>
        <p:spPr>
          <a:xfrm>
            <a:off x="1168731" y="1820156"/>
            <a:ext cx="8496300" cy="2904792"/>
          </a:xfrm>
          <a:prstGeom prst="rect">
            <a:avLst/>
          </a:prstGeom>
          <a:noFill/>
          <a:ln>
            <a:noFill/>
          </a:ln>
        </p:spPr>
      </p:pic>
      <p:pic>
        <p:nvPicPr>
          <p:cNvPr id="1143" name="Google Shape;1143;p116"/>
          <p:cNvPicPr preferRelativeResize="0"/>
          <p:nvPr/>
        </p:nvPicPr>
        <p:blipFill rotWithShape="1">
          <a:blip r:embed="rId4">
            <a:alphaModFix/>
          </a:blip>
          <a:srcRect/>
          <a:stretch/>
        </p:blipFill>
        <p:spPr>
          <a:xfrm>
            <a:off x="723900" y="5196133"/>
            <a:ext cx="8610600" cy="2467208"/>
          </a:xfrm>
          <a:prstGeom prst="rect">
            <a:avLst/>
          </a:prstGeom>
          <a:noFill/>
          <a:ln>
            <a:noFill/>
          </a:ln>
        </p:spPr>
      </p:pic>
      <p:sp>
        <p:nvSpPr>
          <p:cNvPr id="1144" name="Google Shape;1144;p116"/>
          <p:cNvSpPr/>
          <p:nvPr/>
        </p:nvSpPr>
        <p:spPr>
          <a:xfrm>
            <a:off x="1928191" y="5625548"/>
            <a:ext cx="7513983" cy="208722"/>
          </a:xfrm>
          <a:prstGeom prst="roundRect">
            <a:avLst>
              <a:gd name="adj" fmla="val 16667"/>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117"/>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Gene Ranking / Function Prediction</a:t>
            </a:r>
            <a:endParaRPr/>
          </a:p>
        </p:txBody>
      </p:sp>
      <p:sp>
        <p:nvSpPr>
          <p:cNvPr id="1150" name="Google Shape;1150;p117"/>
          <p:cNvSpPr txBox="1">
            <a:spLocks noGrp="1"/>
          </p:cNvSpPr>
          <p:nvPr>
            <p:ph type="body" idx="1"/>
          </p:nvPr>
        </p:nvSpPr>
        <p:spPr>
          <a:xfrm>
            <a:off x="393379" y="1282317"/>
            <a:ext cx="9059540" cy="5910741"/>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05284E"/>
              </a:buClr>
              <a:buSzPts val="1800"/>
              <a:buChar char="•"/>
            </a:pPr>
            <a:r>
              <a:rPr lang="en-US" sz="2800"/>
              <a:t>Given:</a:t>
            </a:r>
            <a:endParaRPr/>
          </a:p>
          <a:p>
            <a:pPr marL="914400" lvl="1" indent="-330200" algn="l" rtl="0">
              <a:lnSpc>
                <a:spcPct val="100000"/>
              </a:lnSpc>
              <a:spcBef>
                <a:spcPts val="320"/>
              </a:spcBef>
              <a:spcAft>
                <a:spcPts val="0"/>
              </a:spcAft>
              <a:buSzPts val="1600"/>
              <a:buChar char="•"/>
            </a:pPr>
            <a:r>
              <a:rPr lang="en-US" sz="2600"/>
              <a:t>Novel gene set(s) generated by a genomic researcher</a:t>
            </a:r>
            <a:endParaRPr/>
          </a:p>
          <a:p>
            <a:pPr marL="457200" lvl="0" indent="-342900" algn="l" rtl="0">
              <a:lnSpc>
                <a:spcPct val="100000"/>
              </a:lnSpc>
              <a:spcBef>
                <a:spcPts val="360"/>
              </a:spcBef>
              <a:spcAft>
                <a:spcPts val="0"/>
              </a:spcAft>
              <a:buClr>
                <a:srgbClr val="05284E"/>
              </a:buClr>
              <a:buSzPts val="1800"/>
              <a:buChar char="•"/>
            </a:pPr>
            <a:r>
              <a:rPr lang="en-US" sz="2800"/>
              <a:t>Task:</a:t>
            </a:r>
            <a:endParaRPr/>
          </a:p>
          <a:p>
            <a:pPr marL="914400" lvl="1" indent="-330200" algn="l" rtl="0">
              <a:lnSpc>
                <a:spcPct val="100000"/>
              </a:lnSpc>
              <a:spcBef>
                <a:spcPts val="320"/>
              </a:spcBef>
              <a:spcAft>
                <a:spcPts val="0"/>
              </a:spcAft>
              <a:buSzPts val="1600"/>
              <a:buChar char="•"/>
            </a:pPr>
            <a:r>
              <a:rPr lang="en-US" sz="2400" b="1">
                <a:solidFill>
                  <a:srgbClr val="034982"/>
                </a:solidFill>
              </a:rPr>
              <a:t>Rank</a:t>
            </a:r>
            <a:r>
              <a:rPr lang="en-US" sz="2400">
                <a:solidFill>
                  <a:srgbClr val="034982"/>
                </a:solidFill>
              </a:rPr>
              <a:t> </a:t>
            </a:r>
            <a:r>
              <a:rPr lang="en-US" sz="2400"/>
              <a:t>genes for the strength of their relationship to the user’s gene set(s)…</a:t>
            </a:r>
            <a:endParaRPr/>
          </a:p>
          <a:p>
            <a:pPr marL="1371600" lvl="2" indent="-317500" algn="l" rtl="0">
              <a:lnSpc>
                <a:spcPct val="100000"/>
              </a:lnSpc>
              <a:spcBef>
                <a:spcPts val="280"/>
              </a:spcBef>
              <a:spcAft>
                <a:spcPts val="0"/>
              </a:spcAft>
              <a:buSzPts val="1400"/>
              <a:buChar char="•"/>
            </a:pPr>
            <a:r>
              <a:rPr lang="en-US" sz="2200"/>
              <a:t>… in order to assess the coherence of the genes in the experimental gene set or identify putative related genes</a:t>
            </a:r>
            <a:endParaRPr/>
          </a:p>
        </p:txBody>
      </p:sp>
      <p:sp>
        <p:nvSpPr>
          <p:cNvPr id="1151" name="Google Shape;1151;p117"/>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66</a:t>
            </a:fld>
            <a:endParaRPr/>
          </a:p>
        </p:txBody>
      </p:sp>
      <p:pic>
        <p:nvPicPr>
          <p:cNvPr id="1152" name="Google Shape;1152;p117"/>
          <p:cNvPicPr preferRelativeResize="0"/>
          <p:nvPr/>
        </p:nvPicPr>
        <p:blipFill rotWithShape="1">
          <a:blip r:embed="rId3">
            <a:alphaModFix/>
          </a:blip>
          <a:srcRect/>
          <a:stretch/>
        </p:blipFill>
        <p:spPr>
          <a:xfrm>
            <a:off x="1228791" y="4495027"/>
            <a:ext cx="7554324" cy="2535967"/>
          </a:xfrm>
          <a:prstGeom prst="rect">
            <a:avLst/>
          </a:prstGeom>
          <a:noFill/>
          <a:ln>
            <a:noFill/>
          </a:ln>
        </p:spPr>
      </p:pic>
      <p:sp>
        <p:nvSpPr>
          <p:cNvPr id="1153" name="Google Shape;1153;p117"/>
          <p:cNvSpPr/>
          <p:nvPr/>
        </p:nvSpPr>
        <p:spPr>
          <a:xfrm>
            <a:off x="2811162" y="7325689"/>
            <a:ext cx="529487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222222"/>
                </a:solidFill>
                <a:latin typeface="Arial"/>
                <a:ea typeface="Arial"/>
                <a:cs typeface="Arial"/>
                <a:sym typeface="Arial"/>
              </a:rPr>
              <a:t>Figure from Arzt, et al. "Pipa: custom integration of protein interactions and pathways." </a:t>
            </a:r>
            <a:r>
              <a:rPr lang="en-US" sz="800" b="0" i="1" u="none" strike="noStrike" cap="none">
                <a:solidFill>
                  <a:srgbClr val="222222"/>
                </a:solidFill>
                <a:latin typeface="Arial"/>
                <a:ea typeface="Arial"/>
                <a:cs typeface="Arial"/>
                <a:sym typeface="Arial"/>
              </a:rPr>
              <a:t>GI-Jahrestagung</a:t>
            </a:r>
            <a:r>
              <a:rPr lang="en-US" sz="800" b="0" i="0" u="none" strike="noStrike" cap="none">
                <a:solidFill>
                  <a:srgbClr val="222222"/>
                </a:solidFill>
                <a:latin typeface="Arial"/>
                <a:ea typeface="Arial"/>
                <a:cs typeface="Arial"/>
                <a:sym typeface="Arial"/>
              </a:rPr>
              <a:t>. 2011.</a:t>
            </a: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Google Shape;1158;p118"/>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GeneMANIA Approach</a:t>
            </a:r>
            <a:endParaRPr/>
          </a:p>
        </p:txBody>
      </p:sp>
      <p:sp>
        <p:nvSpPr>
          <p:cNvPr id="1159" name="Google Shape;1159;p118"/>
          <p:cNvSpPr txBox="1">
            <a:spLocks noGrp="1"/>
          </p:cNvSpPr>
          <p:nvPr>
            <p:ph type="body" idx="1"/>
          </p:nvPr>
        </p:nvSpPr>
        <p:spPr>
          <a:xfrm>
            <a:off x="393379" y="1371600"/>
            <a:ext cx="9271652" cy="5821458"/>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05284E"/>
              </a:buClr>
              <a:buSzPts val="1800"/>
              <a:buChar char="•"/>
            </a:pPr>
            <a:r>
              <a:rPr lang="en-US"/>
              <a:t>GeneMANIA stands for </a:t>
            </a:r>
            <a:endParaRPr/>
          </a:p>
          <a:p>
            <a:pPr marL="914400" lvl="1" indent="-330200" algn="l" rtl="0">
              <a:lnSpc>
                <a:spcPct val="100000"/>
              </a:lnSpc>
              <a:spcBef>
                <a:spcPts val="320"/>
              </a:spcBef>
              <a:spcAft>
                <a:spcPts val="0"/>
              </a:spcAft>
              <a:buSzPts val="1600"/>
              <a:buChar char="•"/>
            </a:pPr>
            <a:r>
              <a:rPr lang="en-US"/>
              <a:t>Multiple Association Network Integration Algorithm</a:t>
            </a:r>
            <a:endParaRPr/>
          </a:p>
          <a:p>
            <a:pPr marL="457200" lvl="0" indent="-342900" algn="l" rtl="0">
              <a:lnSpc>
                <a:spcPct val="100000"/>
              </a:lnSpc>
              <a:spcBef>
                <a:spcPts val="360"/>
              </a:spcBef>
              <a:spcAft>
                <a:spcPts val="0"/>
              </a:spcAft>
              <a:buClr>
                <a:srgbClr val="05284E"/>
              </a:buClr>
              <a:buSzPts val="1800"/>
              <a:buChar char="•"/>
            </a:pPr>
            <a:r>
              <a:rPr lang="en-US"/>
              <a:t>Main Idea</a:t>
            </a:r>
            <a:endParaRPr/>
          </a:p>
          <a:p>
            <a:pPr marL="914400" lvl="1" indent="-330200" algn="l" rtl="0">
              <a:lnSpc>
                <a:spcPct val="100000"/>
              </a:lnSpc>
              <a:spcBef>
                <a:spcPts val="320"/>
              </a:spcBef>
              <a:spcAft>
                <a:spcPts val="0"/>
              </a:spcAft>
              <a:buSzPts val="1600"/>
              <a:buChar char="•"/>
            </a:pPr>
            <a:r>
              <a:rPr lang="en-US"/>
              <a:t>Given a gene set with a known functions</a:t>
            </a:r>
            <a:endParaRPr/>
          </a:p>
          <a:p>
            <a:pPr marL="914400" lvl="1" indent="-330200" algn="l" rtl="0">
              <a:lnSpc>
                <a:spcPct val="100000"/>
              </a:lnSpc>
              <a:spcBef>
                <a:spcPts val="320"/>
              </a:spcBef>
              <a:spcAft>
                <a:spcPts val="0"/>
              </a:spcAft>
              <a:buSzPts val="1600"/>
              <a:buChar char="•"/>
            </a:pPr>
            <a:r>
              <a:rPr lang="en-US"/>
              <a:t>And several gene-gene interaction affinity networks</a:t>
            </a:r>
            <a:endParaRPr/>
          </a:p>
          <a:p>
            <a:pPr marL="914400" lvl="1" indent="-330200" algn="l" rtl="0">
              <a:lnSpc>
                <a:spcPct val="100000"/>
              </a:lnSpc>
              <a:spcBef>
                <a:spcPts val="320"/>
              </a:spcBef>
              <a:spcAft>
                <a:spcPts val="0"/>
              </a:spcAft>
              <a:buSzPts val="1600"/>
              <a:buChar char="•"/>
            </a:pPr>
            <a:r>
              <a:rPr lang="en-US"/>
              <a:t>Find genes that relate to the functional set through the edges of the given networks</a:t>
            </a:r>
            <a:endParaRPr/>
          </a:p>
          <a:p>
            <a:pPr marL="457200" lvl="0" indent="-342900" algn="l" rtl="0">
              <a:lnSpc>
                <a:spcPct val="100000"/>
              </a:lnSpc>
              <a:spcBef>
                <a:spcPts val="360"/>
              </a:spcBef>
              <a:spcAft>
                <a:spcPts val="0"/>
              </a:spcAft>
              <a:buClr>
                <a:srgbClr val="05284E"/>
              </a:buClr>
              <a:buSzPts val="1800"/>
              <a:buChar char="•"/>
            </a:pPr>
            <a:r>
              <a:rPr lang="en-US"/>
              <a:t>Approach</a:t>
            </a:r>
            <a:endParaRPr/>
          </a:p>
          <a:p>
            <a:pPr marL="914400" lvl="1" indent="-330200" algn="l" rtl="0">
              <a:lnSpc>
                <a:spcPct val="100000"/>
              </a:lnSpc>
              <a:spcBef>
                <a:spcPts val="320"/>
              </a:spcBef>
              <a:spcAft>
                <a:spcPts val="0"/>
              </a:spcAft>
              <a:buSzPts val="1600"/>
              <a:buChar char="•"/>
            </a:pPr>
            <a:r>
              <a:rPr lang="en-US"/>
              <a:t>Find out how well each network predicts the membership of the given set</a:t>
            </a:r>
            <a:endParaRPr/>
          </a:p>
          <a:p>
            <a:pPr marL="1371600" lvl="2" indent="-317500" algn="l" rtl="0">
              <a:lnSpc>
                <a:spcPct val="100000"/>
              </a:lnSpc>
              <a:spcBef>
                <a:spcPts val="280"/>
              </a:spcBef>
              <a:spcAft>
                <a:spcPts val="0"/>
              </a:spcAft>
              <a:buSzPts val="1400"/>
              <a:buChar char="•"/>
            </a:pPr>
            <a:r>
              <a:rPr lang="en-US"/>
              <a:t>A linear regression-based algorithm that calculates a single composite functional association network from multiple data sources</a:t>
            </a:r>
            <a:endParaRPr/>
          </a:p>
          <a:p>
            <a:pPr marL="914400" lvl="1" indent="-330200" algn="l" rtl="0">
              <a:lnSpc>
                <a:spcPct val="100000"/>
              </a:lnSpc>
              <a:spcBef>
                <a:spcPts val="320"/>
              </a:spcBef>
              <a:spcAft>
                <a:spcPts val="0"/>
              </a:spcAft>
              <a:buSzPts val="1600"/>
              <a:buChar char="•"/>
            </a:pPr>
            <a:r>
              <a:rPr lang="en-US"/>
              <a:t>Do label propagation guilt-by-association algorithm on the composite functional association network</a:t>
            </a:r>
            <a:endParaRPr/>
          </a:p>
        </p:txBody>
      </p:sp>
      <p:sp>
        <p:nvSpPr>
          <p:cNvPr id="1160" name="Google Shape;1160;p118"/>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67</a:t>
            </a:fld>
            <a:endParaRPr/>
          </a:p>
        </p:txBody>
      </p:sp>
      <p:pic>
        <p:nvPicPr>
          <p:cNvPr id="1161" name="Google Shape;1161;p118"/>
          <p:cNvPicPr preferRelativeResize="0"/>
          <p:nvPr/>
        </p:nvPicPr>
        <p:blipFill rotWithShape="1">
          <a:blip r:embed="rId3">
            <a:alphaModFix/>
          </a:blip>
          <a:srcRect/>
          <a:stretch/>
        </p:blipFill>
        <p:spPr>
          <a:xfrm>
            <a:off x="1905000" y="6402483"/>
            <a:ext cx="4352925" cy="7905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119"/>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GeneMANIA Performance</a:t>
            </a:r>
            <a:endParaRPr/>
          </a:p>
        </p:txBody>
      </p:sp>
      <p:sp>
        <p:nvSpPr>
          <p:cNvPr id="1167" name="Google Shape;1167;p119"/>
          <p:cNvSpPr txBox="1">
            <a:spLocks noGrp="1"/>
          </p:cNvSpPr>
          <p:nvPr>
            <p:ph type="body" idx="1"/>
          </p:nvPr>
        </p:nvSpPr>
        <p:spPr>
          <a:xfrm>
            <a:off x="393379" y="1282317"/>
            <a:ext cx="8979221" cy="5910741"/>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05284E"/>
              </a:buClr>
              <a:buSzPts val="1800"/>
              <a:buChar char="•"/>
            </a:pPr>
            <a:r>
              <a:rPr lang="en-US" sz="2800"/>
              <a:t>Participated in grand challenge for this function prediction task on Mouse genes</a:t>
            </a:r>
            <a:endParaRPr/>
          </a:p>
          <a:p>
            <a:pPr marL="457200" lvl="0" indent="-228600" algn="l" rtl="0">
              <a:lnSpc>
                <a:spcPct val="100000"/>
              </a:lnSpc>
              <a:spcBef>
                <a:spcPts val="360"/>
              </a:spcBef>
              <a:spcAft>
                <a:spcPts val="0"/>
              </a:spcAft>
              <a:buClr>
                <a:srgbClr val="05284E"/>
              </a:buClr>
              <a:buSzPts val="1800"/>
              <a:buNone/>
            </a:pPr>
            <a:endParaRPr sz="2800"/>
          </a:p>
          <a:p>
            <a:pPr marL="457200" lvl="0" indent="-228600" algn="l" rtl="0">
              <a:lnSpc>
                <a:spcPct val="100000"/>
              </a:lnSpc>
              <a:spcBef>
                <a:spcPts val="360"/>
              </a:spcBef>
              <a:spcAft>
                <a:spcPts val="0"/>
              </a:spcAft>
              <a:buClr>
                <a:srgbClr val="05284E"/>
              </a:buClr>
              <a:buSzPts val="1800"/>
              <a:buNone/>
            </a:pPr>
            <a:endParaRPr sz="2800"/>
          </a:p>
          <a:p>
            <a:pPr marL="457200" lvl="0" indent="-342900" algn="l" rtl="0">
              <a:lnSpc>
                <a:spcPct val="100000"/>
              </a:lnSpc>
              <a:spcBef>
                <a:spcPts val="360"/>
              </a:spcBef>
              <a:spcAft>
                <a:spcPts val="0"/>
              </a:spcAft>
              <a:buClr>
                <a:srgbClr val="05284E"/>
              </a:buClr>
              <a:buSzPts val="1800"/>
              <a:buChar char="•"/>
            </a:pPr>
            <a:r>
              <a:rPr lang="en-US" sz="2800"/>
              <a:t>Did extraordinary well in the competition and has improve method since then</a:t>
            </a:r>
            <a:endParaRPr/>
          </a:p>
          <a:p>
            <a:pPr marL="457200" lvl="0" indent="-228600" algn="l" rtl="0">
              <a:lnSpc>
                <a:spcPct val="100000"/>
              </a:lnSpc>
              <a:spcBef>
                <a:spcPts val="360"/>
              </a:spcBef>
              <a:spcAft>
                <a:spcPts val="0"/>
              </a:spcAft>
              <a:buClr>
                <a:srgbClr val="05284E"/>
              </a:buClr>
              <a:buSzPts val="1800"/>
              <a:buNone/>
            </a:pPr>
            <a:endParaRPr sz="2800"/>
          </a:p>
          <a:p>
            <a:pPr marL="457200" lvl="0" indent="-228600" algn="l" rtl="0">
              <a:lnSpc>
                <a:spcPct val="100000"/>
              </a:lnSpc>
              <a:spcBef>
                <a:spcPts val="360"/>
              </a:spcBef>
              <a:spcAft>
                <a:spcPts val="0"/>
              </a:spcAft>
              <a:buClr>
                <a:srgbClr val="05284E"/>
              </a:buClr>
              <a:buSzPts val="1800"/>
              <a:buNone/>
            </a:pPr>
            <a:endParaRPr sz="2800"/>
          </a:p>
          <a:p>
            <a:pPr marL="457200" lvl="0" indent="-228600" algn="l" rtl="0">
              <a:lnSpc>
                <a:spcPct val="100000"/>
              </a:lnSpc>
              <a:spcBef>
                <a:spcPts val="360"/>
              </a:spcBef>
              <a:spcAft>
                <a:spcPts val="0"/>
              </a:spcAft>
              <a:buClr>
                <a:srgbClr val="05284E"/>
              </a:buClr>
              <a:buSzPts val="1800"/>
              <a:buNone/>
            </a:pPr>
            <a:endParaRPr sz="2800"/>
          </a:p>
          <a:p>
            <a:pPr marL="457200" lvl="0" indent="-228600" algn="l" rtl="0">
              <a:lnSpc>
                <a:spcPct val="100000"/>
              </a:lnSpc>
              <a:spcBef>
                <a:spcPts val="360"/>
              </a:spcBef>
              <a:spcAft>
                <a:spcPts val="0"/>
              </a:spcAft>
              <a:buClr>
                <a:srgbClr val="05284E"/>
              </a:buClr>
              <a:buSzPts val="1800"/>
              <a:buNone/>
            </a:pPr>
            <a:endParaRPr sz="2800"/>
          </a:p>
          <a:p>
            <a:pPr marL="457200" lvl="0" indent="-228600" algn="l" rtl="0">
              <a:lnSpc>
                <a:spcPct val="100000"/>
              </a:lnSpc>
              <a:spcBef>
                <a:spcPts val="360"/>
              </a:spcBef>
              <a:spcAft>
                <a:spcPts val="0"/>
              </a:spcAft>
              <a:buClr>
                <a:srgbClr val="05284E"/>
              </a:buClr>
              <a:buSzPts val="1800"/>
              <a:buNone/>
            </a:pPr>
            <a:endParaRPr sz="2800"/>
          </a:p>
          <a:p>
            <a:pPr marL="457200" lvl="0" indent="-342900" algn="l" rtl="0">
              <a:lnSpc>
                <a:spcPct val="100000"/>
              </a:lnSpc>
              <a:spcBef>
                <a:spcPts val="360"/>
              </a:spcBef>
              <a:spcAft>
                <a:spcPts val="0"/>
              </a:spcAft>
              <a:buClr>
                <a:srgbClr val="05284E"/>
              </a:buClr>
              <a:buSzPts val="1800"/>
              <a:buChar char="•"/>
            </a:pPr>
            <a:r>
              <a:rPr lang="en-US" sz="2800"/>
              <a:t>Has easy to use webserver for running functional prediction with small genesets</a:t>
            </a:r>
            <a:endParaRPr/>
          </a:p>
        </p:txBody>
      </p:sp>
      <p:sp>
        <p:nvSpPr>
          <p:cNvPr id="1168" name="Google Shape;1168;p119"/>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68</a:t>
            </a:fld>
            <a:endParaRPr/>
          </a:p>
        </p:txBody>
      </p:sp>
      <p:pic>
        <p:nvPicPr>
          <p:cNvPr id="1169" name="Google Shape;1169;p119"/>
          <p:cNvPicPr preferRelativeResize="0"/>
          <p:nvPr/>
        </p:nvPicPr>
        <p:blipFill rotWithShape="1">
          <a:blip r:embed="rId3">
            <a:alphaModFix/>
          </a:blip>
          <a:srcRect/>
          <a:stretch/>
        </p:blipFill>
        <p:spPr>
          <a:xfrm>
            <a:off x="5500511" y="3737921"/>
            <a:ext cx="3872089" cy="2760301"/>
          </a:xfrm>
          <a:prstGeom prst="rect">
            <a:avLst/>
          </a:prstGeom>
          <a:noFill/>
          <a:ln>
            <a:noFill/>
          </a:ln>
        </p:spPr>
      </p:pic>
      <p:pic>
        <p:nvPicPr>
          <p:cNvPr id="1170" name="Google Shape;1170;p119"/>
          <p:cNvPicPr preferRelativeResize="0"/>
          <p:nvPr/>
        </p:nvPicPr>
        <p:blipFill rotWithShape="1">
          <a:blip r:embed="rId4">
            <a:alphaModFix/>
          </a:blip>
          <a:srcRect/>
          <a:stretch/>
        </p:blipFill>
        <p:spPr>
          <a:xfrm>
            <a:off x="6096000" y="1931940"/>
            <a:ext cx="3806092" cy="111114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120"/>
          <p:cNvSpPr txBox="1">
            <a:spLocks noGrp="1"/>
          </p:cNvSpPr>
          <p:nvPr>
            <p:ph type="subTitle" idx="1"/>
          </p:nvPr>
        </p:nvSpPr>
        <p:spPr>
          <a:xfrm>
            <a:off x="685800" y="1431235"/>
            <a:ext cx="8686800" cy="990600"/>
          </a:xfrm>
          <a:prstGeom prst="rect">
            <a:avLst/>
          </a:prstGeom>
          <a:noFill/>
          <a:ln>
            <a:noFill/>
          </a:ln>
        </p:spPr>
        <p:txBody>
          <a:bodyPr spcFirstLastPara="1" wrap="square" lIns="89325" tIns="44650" rIns="89325" bIns="44650" anchor="t" anchorCtr="0">
            <a:noAutofit/>
          </a:bodyPr>
          <a:lstStyle/>
          <a:p>
            <a:pPr marL="457200" lvl="0" indent="-342900" algn="ctr" rtl="0">
              <a:lnSpc>
                <a:spcPct val="100000"/>
              </a:lnSpc>
              <a:spcBef>
                <a:spcPts val="800"/>
              </a:spcBef>
              <a:spcAft>
                <a:spcPts val="0"/>
              </a:spcAft>
              <a:buSzPts val="4000"/>
              <a:buNone/>
            </a:pPr>
            <a:r>
              <a:rPr lang="en-US"/>
              <a:t>In this Lecture and </a:t>
            </a:r>
            <a:r>
              <a:rPr lang="en-US">
                <a:solidFill>
                  <a:srgbClr val="FF0000"/>
                </a:solidFill>
              </a:rPr>
              <a:t>the Lab</a:t>
            </a:r>
            <a:endParaRPr/>
          </a:p>
        </p:txBody>
      </p:sp>
      <p:sp>
        <p:nvSpPr>
          <p:cNvPr id="1176" name="Google Shape;1176;p120"/>
          <p:cNvSpPr txBox="1">
            <a:spLocks noGrp="1"/>
          </p:cNvSpPr>
          <p:nvPr>
            <p:ph type="body" idx="2"/>
          </p:nvPr>
        </p:nvSpPr>
        <p:spPr>
          <a:xfrm>
            <a:off x="397565" y="2382020"/>
            <a:ext cx="8035988" cy="3581400"/>
          </a:xfrm>
          <a:prstGeom prst="rect">
            <a:avLst/>
          </a:prstGeom>
          <a:noFill/>
          <a:ln>
            <a:noFill/>
          </a:ln>
        </p:spPr>
        <p:txBody>
          <a:bodyPr spcFirstLastPara="1" wrap="square" lIns="89325" tIns="44650" rIns="89325" bIns="44650" anchor="t" anchorCtr="0">
            <a:noAutofit/>
          </a:bodyPr>
          <a:lstStyle/>
          <a:p>
            <a:pPr marL="457200" lvl="0" indent="-406400" algn="l" rtl="0">
              <a:lnSpc>
                <a:spcPct val="100000"/>
              </a:lnSpc>
              <a:spcBef>
                <a:spcPts val="560"/>
              </a:spcBef>
              <a:spcAft>
                <a:spcPts val="0"/>
              </a:spcAft>
              <a:buSzPts val="2800"/>
              <a:buChar char="•"/>
            </a:pPr>
            <a:r>
              <a:rPr lang="en-US" sz="2400"/>
              <a:t>Biological Knowledge Networks</a:t>
            </a:r>
            <a:endParaRPr/>
          </a:p>
          <a:p>
            <a:pPr marL="914400" lvl="1" indent="-342900" algn="l" rtl="0">
              <a:lnSpc>
                <a:spcPct val="100000"/>
              </a:lnSpc>
              <a:spcBef>
                <a:spcPts val="360"/>
              </a:spcBef>
              <a:spcAft>
                <a:spcPts val="0"/>
              </a:spcAft>
              <a:buSzPts val="1800"/>
              <a:buChar char="•"/>
            </a:pPr>
            <a:r>
              <a:rPr lang="en-US" sz="2000">
                <a:solidFill>
                  <a:srgbClr val="FF0000"/>
                </a:solidFill>
              </a:rPr>
              <a:t>KnowEnG Platform</a:t>
            </a:r>
            <a:endParaRPr/>
          </a:p>
          <a:p>
            <a:pPr marL="457200" lvl="0" indent="-406400" algn="l" rtl="0">
              <a:lnSpc>
                <a:spcPct val="100000"/>
              </a:lnSpc>
              <a:spcBef>
                <a:spcPts val="560"/>
              </a:spcBef>
              <a:spcAft>
                <a:spcPts val="0"/>
              </a:spcAft>
              <a:buSzPts val="2800"/>
              <a:buFont typeface="Arial"/>
              <a:buChar char="•"/>
            </a:pPr>
            <a:r>
              <a:rPr lang="en-US" sz="2400"/>
              <a:t>Network-Guided Sample Clustering</a:t>
            </a:r>
            <a:endParaRPr/>
          </a:p>
          <a:p>
            <a:pPr marL="914400" lvl="1" indent="-342900" algn="l" rtl="0">
              <a:lnSpc>
                <a:spcPct val="100000"/>
              </a:lnSpc>
              <a:spcBef>
                <a:spcPts val="360"/>
              </a:spcBef>
              <a:spcAft>
                <a:spcPts val="0"/>
              </a:spcAft>
              <a:buSzPts val="1800"/>
              <a:buChar char="•"/>
            </a:pPr>
            <a:r>
              <a:rPr lang="en-US" sz="2000">
                <a:solidFill>
                  <a:srgbClr val="FF0000"/>
                </a:solidFill>
              </a:rPr>
              <a:t>Network Based Stratification</a:t>
            </a:r>
            <a:r>
              <a:rPr lang="en-US" sz="2000"/>
              <a:t>, COCA</a:t>
            </a:r>
            <a:endParaRPr/>
          </a:p>
          <a:p>
            <a:pPr marL="457200" lvl="0" indent="-406400" algn="l" rtl="0">
              <a:lnSpc>
                <a:spcPct val="100000"/>
              </a:lnSpc>
              <a:spcBef>
                <a:spcPts val="560"/>
              </a:spcBef>
              <a:spcAft>
                <a:spcPts val="0"/>
              </a:spcAft>
              <a:buSzPts val="2800"/>
              <a:buChar char="•"/>
            </a:pPr>
            <a:r>
              <a:rPr lang="en-US" sz="2400"/>
              <a:t>Network-Guided Gene Prioritization</a:t>
            </a:r>
            <a:endParaRPr/>
          </a:p>
          <a:p>
            <a:pPr marL="914400" lvl="1" indent="-342900" algn="l" rtl="0">
              <a:lnSpc>
                <a:spcPct val="100000"/>
              </a:lnSpc>
              <a:spcBef>
                <a:spcPts val="360"/>
              </a:spcBef>
              <a:spcAft>
                <a:spcPts val="0"/>
              </a:spcAft>
              <a:buSzPts val="1800"/>
              <a:buChar char="•"/>
            </a:pPr>
            <a:r>
              <a:rPr lang="en-US" sz="2000">
                <a:solidFill>
                  <a:srgbClr val="FF0000"/>
                </a:solidFill>
              </a:rPr>
              <a:t>ProGENI</a:t>
            </a:r>
            <a:endParaRPr sz="2000">
              <a:solidFill>
                <a:srgbClr val="FF0000"/>
              </a:solidFill>
            </a:endParaRPr>
          </a:p>
          <a:p>
            <a:pPr marL="457200" lvl="0" indent="-406400" algn="l" rtl="0">
              <a:lnSpc>
                <a:spcPct val="100000"/>
              </a:lnSpc>
              <a:spcBef>
                <a:spcPts val="560"/>
              </a:spcBef>
              <a:spcAft>
                <a:spcPts val="0"/>
              </a:spcAft>
              <a:buSzPts val="2800"/>
              <a:buFont typeface="Arial"/>
              <a:buChar char="•"/>
            </a:pPr>
            <a:r>
              <a:rPr lang="en-US" sz="2400"/>
              <a:t>Gene Signatures and Similarity Methods</a:t>
            </a:r>
            <a:endParaRPr/>
          </a:p>
          <a:p>
            <a:pPr marL="914400" lvl="1" indent="-342900" algn="l" rtl="0">
              <a:lnSpc>
                <a:spcPct val="100000"/>
              </a:lnSpc>
              <a:spcBef>
                <a:spcPts val="360"/>
              </a:spcBef>
              <a:spcAft>
                <a:spcPts val="0"/>
              </a:spcAft>
              <a:buSzPts val="1800"/>
              <a:buChar char="•"/>
            </a:pPr>
            <a:r>
              <a:rPr lang="en-US" sz="2000">
                <a:solidFill>
                  <a:srgbClr val="FF0000"/>
                </a:solidFill>
              </a:rPr>
              <a:t>LINCS</a:t>
            </a:r>
            <a:r>
              <a:rPr lang="en-US" sz="2000"/>
              <a:t>, GSEA, Enrichr, DAVID</a:t>
            </a:r>
            <a:endParaRPr/>
          </a:p>
          <a:p>
            <a:pPr marL="457200" lvl="0" indent="-406400" algn="l" rtl="0">
              <a:lnSpc>
                <a:spcPct val="100000"/>
              </a:lnSpc>
              <a:spcBef>
                <a:spcPts val="560"/>
              </a:spcBef>
              <a:spcAft>
                <a:spcPts val="0"/>
              </a:spcAft>
              <a:buSzPts val="2800"/>
              <a:buFont typeface="Arial"/>
              <a:buChar char="•"/>
            </a:pPr>
            <a:r>
              <a:rPr lang="en-US" sz="2400"/>
              <a:t>Network-based Gene Set Characterization</a:t>
            </a:r>
            <a:endParaRPr/>
          </a:p>
          <a:p>
            <a:pPr marL="914400" lvl="1" indent="-342900" algn="l" rtl="0">
              <a:lnSpc>
                <a:spcPct val="100000"/>
              </a:lnSpc>
              <a:spcBef>
                <a:spcPts val="360"/>
              </a:spcBef>
              <a:spcAft>
                <a:spcPts val="0"/>
              </a:spcAft>
              <a:buSzPts val="1800"/>
              <a:buChar char="•"/>
            </a:pPr>
            <a:r>
              <a:rPr lang="en-US" sz="2000">
                <a:solidFill>
                  <a:srgbClr val="FF0000"/>
                </a:solidFill>
              </a:rPr>
              <a:t>DRaWR</a:t>
            </a:r>
            <a:r>
              <a:rPr lang="en-US" sz="2400">
                <a:solidFill>
                  <a:srgbClr val="FF0000"/>
                </a:solidFill>
              </a:rPr>
              <a:t> </a:t>
            </a:r>
            <a:endParaRPr/>
          </a:p>
          <a:p>
            <a:pPr marL="457200" lvl="0" indent="-406400" algn="l" rtl="0">
              <a:lnSpc>
                <a:spcPct val="100000"/>
              </a:lnSpc>
              <a:spcBef>
                <a:spcPts val="560"/>
              </a:spcBef>
              <a:spcAft>
                <a:spcPts val="0"/>
              </a:spcAft>
              <a:buSzPts val="2800"/>
              <a:buFont typeface="Arial"/>
              <a:buChar char="•"/>
            </a:pPr>
            <a:r>
              <a:rPr lang="en-US" sz="2400"/>
              <a:t>Network-based Function Prediction</a:t>
            </a:r>
            <a:endParaRPr/>
          </a:p>
          <a:p>
            <a:pPr marL="914400" lvl="1" indent="-342900" algn="l" rtl="0">
              <a:lnSpc>
                <a:spcPct val="100000"/>
              </a:lnSpc>
              <a:spcBef>
                <a:spcPts val="360"/>
              </a:spcBef>
              <a:spcAft>
                <a:spcPts val="0"/>
              </a:spcAft>
              <a:buSzPts val="1800"/>
              <a:buChar char="•"/>
            </a:pPr>
            <a:r>
              <a:rPr lang="en-US" sz="2000">
                <a:solidFill>
                  <a:srgbClr val="FF0000"/>
                </a:solidFill>
              </a:rPr>
              <a:t>GeneMANIA</a:t>
            </a:r>
            <a:endParaRPr sz="2400">
              <a:solidFill>
                <a:srgbClr val="FF0000"/>
              </a:solidFill>
            </a:endParaRPr>
          </a:p>
          <a:p>
            <a:pPr marL="457200" lvl="0" indent="-228600" algn="l" rtl="0">
              <a:lnSpc>
                <a:spcPct val="100000"/>
              </a:lnSpc>
              <a:spcBef>
                <a:spcPts val="560"/>
              </a:spcBef>
              <a:spcAft>
                <a:spcPts val="0"/>
              </a:spcAft>
              <a:buSzPts val="2800"/>
              <a:buFont typeface="Arial"/>
              <a:buNone/>
            </a:pPr>
            <a:endParaRPr sz="2400"/>
          </a:p>
        </p:txBody>
      </p:sp>
      <p:sp>
        <p:nvSpPr>
          <p:cNvPr id="1177" name="Google Shape;1177;p120"/>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69</a:t>
            </a:fld>
            <a:endParaRPr/>
          </a:p>
        </p:txBody>
      </p:sp>
      <p:pic>
        <p:nvPicPr>
          <p:cNvPr id="1178" name="Google Shape;1178;p120"/>
          <p:cNvPicPr preferRelativeResize="0"/>
          <p:nvPr/>
        </p:nvPicPr>
        <p:blipFill rotWithShape="1">
          <a:blip r:embed="rId3">
            <a:alphaModFix/>
          </a:blip>
          <a:srcRect b="11747"/>
          <a:stretch/>
        </p:blipFill>
        <p:spPr>
          <a:xfrm>
            <a:off x="6580459" y="2870946"/>
            <a:ext cx="3143250" cy="404325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74"/>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Autofit/>
          </a:bodyPr>
          <a:lstStyle/>
          <a:p>
            <a:pPr marL="0" lvl="0" indent="0" algn="l" rtl="0">
              <a:lnSpc>
                <a:spcPct val="100000"/>
              </a:lnSpc>
              <a:spcBef>
                <a:spcPts val="0"/>
              </a:spcBef>
              <a:spcAft>
                <a:spcPts val="0"/>
              </a:spcAft>
              <a:buSzPts val="1400"/>
              <a:buNone/>
            </a:pPr>
            <a:r>
              <a:rPr lang="en-US"/>
              <a:t>Directed Biological Networks</a:t>
            </a:r>
            <a:endParaRPr sz="3200"/>
          </a:p>
        </p:txBody>
      </p:sp>
      <p:sp>
        <p:nvSpPr>
          <p:cNvPr id="346" name="Google Shape;346;p74"/>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7</a:t>
            </a:fld>
            <a:endParaRPr/>
          </a:p>
        </p:txBody>
      </p:sp>
      <p:sp>
        <p:nvSpPr>
          <p:cNvPr id="347" name="Google Shape;347;p74"/>
          <p:cNvSpPr txBox="1"/>
          <p:nvPr/>
        </p:nvSpPr>
        <p:spPr>
          <a:xfrm>
            <a:off x="12853202" y="4060604"/>
            <a:ext cx="9144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900" b="0" i="0" u="none" strike="noStrike" cap="none">
              <a:solidFill>
                <a:schemeClr val="lt2"/>
              </a:solidFill>
              <a:latin typeface="Arial"/>
              <a:ea typeface="Arial"/>
              <a:cs typeface="Arial"/>
              <a:sym typeface="Arial"/>
            </a:endParaRPr>
          </a:p>
        </p:txBody>
      </p:sp>
      <p:sp>
        <p:nvSpPr>
          <p:cNvPr id="348" name="Google Shape;348;p74"/>
          <p:cNvSpPr txBox="1"/>
          <p:nvPr/>
        </p:nvSpPr>
        <p:spPr>
          <a:xfrm>
            <a:off x="228600" y="990600"/>
            <a:ext cx="9144000" cy="3733800"/>
          </a:xfrm>
          <a:prstGeom prst="rect">
            <a:avLst/>
          </a:prstGeom>
          <a:noFill/>
          <a:ln>
            <a:noFill/>
          </a:ln>
        </p:spPr>
        <p:txBody>
          <a:bodyPr spcFirstLastPara="1" wrap="square" lIns="89325" tIns="44650" rIns="89325" bIns="44650" anchor="t" anchorCtr="0">
            <a:noAutofit/>
          </a:bodyPr>
          <a:lstStyle/>
          <a:p>
            <a:pPr marL="0" marR="0" lvl="0" indent="0" algn="l" rtl="0">
              <a:lnSpc>
                <a:spcPct val="100000"/>
              </a:lnSpc>
              <a:spcBef>
                <a:spcPts val="0"/>
              </a:spcBef>
              <a:spcAft>
                <a:spcPts val="0"/>
              </a:spcAft>
              <a:buClr>
                <a:srgbClr val="05284E"/>
              </a:buClr>
              <a:buSzPts val="2400"/>
              <a:buFont typeface="Arial"/>
              <a:buNone/>
            </a:pPr>
            <a:r>
              <a:rPr lang="en-US" sz="2400" b="0" i="0" u="none" strike="noStrike" cap="none">
                <a:solidFill>
                  <a:srgbClr val="0000FF"/>
                </a:solidFill>
                <a:latin typeface="Arial"/>
                <a:ea typeface="Arial"/>
                <a:cs typeface="Arial"/>
                <a:sym typeface="Arial"/>
              </a:rPr>
              <a:t>Gene regulatory networks</a:t>
            </a:r>
            <a:endParaRPr/>
          </a:p>
          <a:p>
            <a:pPr marL="725664" marR="0" lvl="1" indent="-278553" algn="l" rtl="0">
              <a:lnSpc>
                <a:spcPct val="100000"/>
              </a:lnSpc>
              <a:spcBef>
                <a:spcPts val="1000"/>
              </a:spcBef>
              <a:spcAft>
                <a:spcPts val="0"/>
              </a:spcAft>
              <a:buClr>
                <a:srgbClr val="05284E"/>
              </a:buClr>
              <a:buSzPts val="2200"/>
              <a:buFont typeface="Arial"/>
              <a:buChar char="•"/>
            </a:pPr>
            <a:r>
              <a:rPr lang="en-US" sz="2200" b="0" i="0" u="none" strike="noStrike" cap="none">
                <a:solidFill>
                  <a:srgbClr val="01080F"/>
                </a:solidFill>
                <a:latin typeface="Arial"/>
                <a:ea typeface="Arial"/>
                <a:cs typeface="Arial"/>
                <a:sym typeface="Arial"/>
              </a:rPr>
              <a:t>Nodes represent genes, proteins, etc.</a:t>
            </a:r>
            <a:endParaRPr/>
          </a:p>
          <a:p>
            <a:pPr marL="725664" marR="0" lvl="1" indent="-278553" algn="l" rtl="0">
              <a:lnSpc>
                <a:spcPct val="100000"/>
              </a:lnSpc>
              <a:spcBef>
                <a:spcPts val="1000"/>
              </a:spcBef>
              <a:spcAft>
                <a:spcPts val="0"/>
              </a:spcAft>
              <a:buClr>
                <a:srgbClr val="05284E"/>
              </a:buClr>
              <a:buSzPts val="2200"/>
              <a:buFont typeface="Arial"/>
              <a:buChar char="•"/>
            </a:pPr>
            <a:r>
              <a:rPr lang="en-US" sz="2200" b="0" i="0" u="none" strike="noStrike" cap="none">
                <a:solidFill>
                  <a:srgbClr val="01080F"/>
                </a:solidFill>
                <a:latin typeface="Arial"/>
                <a:ea typeface="Arial"/>
                <a:cs typeface="Arial"/>
                <a:sym typeface="Arial"/>
              </a:rPr>
              <a:t>Edges show regulatory relationships between the nodes</a:t>
            </a:r>
            <a:endParaRPr/>
          </a:p>
          <a:p>
            <a:pPr marL="725664" marR="0" lvl="1" indent="-278553" algn="l" rtl="0">
              <a:lnSpc>
                <a:spcPct val="100000"/>
              </a:lnSpc>
              <a:spcBef>
                <a:spcPts val="1000"/>
              </a:spcBef>
              <a:spcAft>
                <a:spcPts val="0"/>
              </a:spcAft>
              <a:buClr>
                <a:srgbClr val="05284E"/>
              </a:buClr>
              <a:buSzPts val="2200"/>
              <a:buFont typeface="Arial"/>
              <a:buChar char="•"/>
            </a:pPr>
            <a:r>
              <a:rPr lang="en-US" sz="2200" b="0" i="0" u="none" strike="noStrike" cap="none">
                <a:solidFill>
                  <a:srgbClr val="01080F"/>
                </a:solidFill>
                <a:latin typeface="Arial"/>
                <a:ea typeface="Arial"/>
                <a:cs typeface="Arial"/>
                <a:sym typeface="Arial"/>
              </a:rPr>
              <a:t>The network shows which entities (e.g. transcription factors) regulate the expression of each gene</a:t>
            </a:r>
            <a:endParaRPr/>
          </a:p>
          <a:p>
            <a:pPr marL="725664" marR="0" lvl="1" indent="-278553" algn="l" rtl="0">
              <a:lnSpc>
                <a:spcPct val="100000"/>
              </a:lnSpc>
              <a:spcBef>
                <a:spcPts val="1000"/>
              </a:spcBef>
              <a:spcAft>
                <a:spcPts val="0"/>
              </a:spcAft>
              <a:buClr>
                <a:srgbClr val="05284E"/>
              </a:buClr>
              <a:buSzPts val="2200"/>
              <a:buFont typeface="Arial"/>
              <a:buChar char="•"/>
            </a:pPr>
            <a:r>
              <a:rPr lang="en-US" sz="2200" b="0" i="0" u="none" strike="noStrike" cap="none">
                <a:solidFill>
                  <a:srgbClr val="01080F"/>
                </a:solidFill>
                <a:latin typeface="Arial"/>
                <a:ea typeface="Arial"/>
                <a:cs typeface="Arial"/>
                <a:sym typeface="Arial"/>
              </a:rPr>
              <a:t>Edges can have meaningful weights</a:t>
            </a:r>
            <a:endParaRPr/>
          </a:p>
          <a:p>
            <a:pPr marL="725664" marR="0" lvl="1" indent="-126153" algn="l" rtl="0">
              <a:lnSpc>
                <a:spcPct val="100000"/>
              </a:lnSpc>
              <a:spcBef>
                <a:spcPts val="1000"/>
              </a:spcBef>
              <a:spcAft>
                <a:spcPts val="0"/>
              </a:spcAft>
              <a:buClr>
                <a:srgbClr val="05284E"/>
              </a:buClr>
              <a:buSzPts val="2400"/>
              <a:buFont typeface="Arial"/>
              <a:buNone/>
            </a:pPr>
            <a:endParaRPr sz="2400" b="0" i="0" u="none" strike="noStrike" cap="none">
              <a:solidFill>
                <a:srgbClr val="161616"/>
              </a:solidFill>
              <a:latin typeface="Arial"/>
              <a:ea typeface="Arial"/>
              <a:cs typeface="Arial"/>
              <a:sym typeface="Arial"/>
            </a:endParaRPr>
          </a:p>
          <a:p>
            <a:pPr marL="335692" marR="0" lvl="0" indent="-183292" algn="l" rtl="0">
              <a:lnSpc>
                <a:spcPct val="100000"/>
              </a:lnSpc>
              <a:spcBef>
                <a:spcPts val="1000"/>
              </a:spcBef>
              <a:spcAft>
                <a:spcPts val="0"/>
              </a:spcAft>
              <a:buClr>
                <a:srgbClr val="05284E"/>
              </a:buClr>
              <a:buSzPts val="2400"/>
              <a:buFont typeface="Arial"/>
              <a:buNone/>
            </a:pPr>
            <a:endParaRPr sz="2400" b="0" i="0" u="none" strike="noStrike" cap="none">
              <a:solidFill>
                <a:srgbClr val="161616"/>
              </a:solidFill>
              <a:latin typeface="Arial"/>
              <a:ea typeface="Arial"/>
              <a:cs typeface="Arial"/>
              <a:sym typeface="Arial"/>
            </a:endParaRPr>
          </a:p>
          <a:p>
            <a:pPr marL="335692" marR="0" lvl="0" indent="-183292" algn="l" rtl="0">
              <a:lnSpc>
                <a:spcPct val="100000"/>
              </a:lnSpc>
              <a:spcBef>
                <a:spcPts val="1000"/>
              </a:spcBef>
              <a:spcAft>
                <a:spcPts val="0"/>
              </a:spcAft>
              <a:buClr>
                <a:srgbClr val="05284E"/>
              </a:buClr>
              <a:buSzPts val="2400"/>
              <a:buFont typeface="Arial"/>
              <a:buNone/>
            </a:pPr>
            <a:endParaRPr sz="2400" b="0" i="0" u="none" strike="noStrike" cap="none">
              <a:solidFill>
                <a:srgbClr val="161616"/>
              </a:solidFill>
              <a:latin typeface="Arial"/>
              <a:ea typeface="Arial"/>
              <a:cs typeface="Arial"/>
              <a:sym typeface="Arial"/>
            </a:endParaRPr>
          </a:p>
          <a:p>
            <a:pPr marL="335692" marR="0" lvl="0" indent="-183292" algn="l" rtl="0">
              <a:lnSpc>
                <a:spcPct val="100000"/>
              </a:lnSpc>
              <a:spcBef>
                <a:spcPts val="1000"/>
              </a:spcBef>
              <a:spcAft>
                <a:spcPts val="0"/>
              </a:spcAft>
              <a:buClr>
                <a:srgbClr val="05284E"/>
              </a:buClr>
              <a:buSzPts val="2400"/>
              <a:buFont typeface="Arial"/>
              <a:buNone/>
            </a:pPr>
            <a:endParaRPr sz="2400" b="0" i="0" u="none" strike="noStrike" cap="none">
              <a:solidFill>
                <a:srgbClr val="161616"/>
              </a:solidFill>
              <a:latin typeface="Arial"/>
              <a:ea typeface="Arial"/>
              <a:cs typeface="Arial"/>
              <a:sym typeface="Arial"/>
            </a:endParaRPr>
          </a:p>
          <a:p>
            <a:pPr marL="335692" marR="0" lvl="0" indent="-183292" algn="l" rtl="0">
              <a:lnSpc>
                <a:spcPct val="100000"/>
              </a:lnSpc>
              <a:spcBef>
                <a:spcPts val="1000"/>
              </a:spcBef>
              <a:spcAft>
                <a:spcPts val="0"/>
              </a:spcAft>
              <a:buClr>
                <a:srgbClr val="05284E"/>
              </a:buClr>
              <a:buSzPts val="2400"/>
              <a:buFont typeface="Arial"/>
              <a:buNone/>
            </a:pPr>
            <a:endParaRPr sz="2400" b="0" i="0" u="none" strike="noStrike" cap="none">
              <a:solidFill>
                <a:srgbClr val="161616"/>
              </a:solidFill>
              <a:latin typeface="Arial"/>
              <a:ea typeface="Arial"/>
              <a:cs typeface="Arial"/>
              <a:sym typeface="Arial"/>
            </a:endParaRPr>
          </a:p>
          <a:p>
            <a:pPr marL="335692" marR="0" lvl="0" indent="-183292" algn="l" rtl="0">
              <a:lnSpc>
                <a:spcPct val="100000"/>
              </a:lnSpc>
              <a:spcBef>
                <a:spcPts val="1000"/>
              </a:spcBef>
              <a:spcAft>
                <a:spcPts val="0"/>
              </a:spcAft>
              <a:buClr>
                <a:srgbClr val="05284E"/>
              </a:buClr>
              <a:buSzPts val="2400"/>
              <a:buFont typeface="Arial"/>
              <a:buNone/>
            </a:pPr>
            <a:endParaRPr sz="2400" b="0" i="0" u="none" strike="noStrike" cap="none">
              <a:solidFill>
                <a:srgbClr val="161616"/>
              </a:solidFill>
              <a:latin typeface="Arial"/>
              <a:ea typeface="Arial"/>
              <a:cs typeface="Arial"/>
              <a:sym typeface="Arial"/>
            </a:endParaRPr>
          </a:p>
          <a:p>
            <a:pPr marL="335692" marR="0" lvl="0" indent="-183292" algn="l" rtl="0">
              <a:lnSpc>
                <a:spcPct val="100000"/>
              </a:lnSpc>
              <a:spcBef>
                <a:spcPts val="1000"/>
              </a:spcBef>
              <a:spcAft>
                <a:spcPts val="0"/>
              </a:spcAft>
              <a:buClr>
                <a:srgbClr val="05284E"/>
              </a:buClr>
              <a:buSzPts val="2400"/>
              <a:buFont typeface="Arial"/>
              <a:buNone/>
            </a:pPr>
            <a:endParaRPr sz="2400" b="0" i="0" u="none" strike="noStrike" cap="none">
              <a:solidFill>
                <a:srgbClr val="161616"/>
              </a:solidFill>
              <a:latin typeface="Arial"/>
              <a:ea typeface="Arial"/>
              <a:cs typeface="Arial"/>
              <a:sym typeface="Arial"/>
            </a:endParaRPr>
          </a:p>
        </p:txBody>
      </p:sp>
      <p:grpSp>
        <p:nvGrpSpPr>
          <p:cNvPr id="349" name="Google Shape;349;p74"/>
          <p:cNvGrpSpPr/>
          <p:nvPr/>
        </p:nvGrpSpPr>
        <p:grpSpPr>
          <a:xfrm>
            <a:off x="2261937" y="4060604"/>
            <a:ext cx="6348663" cy="3603898"/>
            <a:chOff x="4038600" y="2362200"/>
            <a:chExt cx="6963331" cy="4408088"/>
          </a:xfrm>
        </p:grpSpPr>
        <p:pic>
          <p:nvPicPr>
            <p:cNvPr id="350" name="Google Shape;350;p74" descr="GRN.jpg"/>
            <p:cNvPicPr preferRelativeResize="0"/>
            <p:nvPr/>
          </p:nvPicPr>
          <p:blipFill rotWithShape="1">
            <a:blip r:embed="rId3">
              <a:alphaModFix/>
            </a:blip>
            <a:srcRect/>
            <a:stretch/>
          </p:blipFill>
          <p:spPr>
            <a:xfrm>
              <a:off x="4038600" y="2362200"/>
              <a:ext cx="6963331" cy="4086377"/>
            </a:xfrm>
            <a:prstGeom prst="rect">
              <a:avLst/>
            </a:prstGeom>
            <a:noFill/>
            <a:ln>
              <a:noFill/>
            </a:ln>
          </p:spPr>
        </p:pic>
        <p:sp>
          <p:nvSpPr>
            <p:cNvPr id="351" name="Google Shape;351;p74"/>
            <p:cNvSpPr txBox="1"/>
            <p:nvPr/>
          </p:nvSpPr>
          <p:spPr>
            <a:xfrm>
              <a:off x="6728399" y="6541688"/>
              <a:ext cx="4273532" cy="228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Arial"/>
                  <a:ea typeface="Arial"/>
                  <a:cs typeface="Arial"/>
                  <a:sym typeface="Arial"/>
                </a:rPr>
                <a:t>Figure from Song, et al. "Comparative transcriptional profiling and preliminary study on heterosis mechanism of super-hybrid rice." </a:t>
              </a:r>
              <a:r>
                <a:rPr lang="en-US" sz="800" b="0" i="1" u="none" strike="noStrike" cap="none">
                  <a:solidFill>
                    <a:srgbClr val="000000"/>
                  </a:solidFill>
                  <a:latin typeface="Arial"/>
                  <a:ea typeface="Arial"/>
                  <a:cs typeface="Arial"/>
                  <a:sym typeface="Arial"/>
                </a:rPr>
                <a:t>Molecular plant</a:t>
              </a:r>
              <a:r>
                <a:rPr lang="en-US" sz="800" b="0" i="0" u="none" strike="noStrike" cap="none">
                  <a:solidFill>
                    <a:srgbClr val="000000"/>
                  </a:solidFill>
                  <a:latin typeface="Arial"/>
                  <a:ea typeface="Arial"/>
                  <a:cs typeface="Arial"/>
                  <a:sym typeface="Arial"/>
                </a:rPr>
                <a:t> 3.6 (2010).</a:t>
              </a:r>
              <a:endParaRPr sz="800" b="0" i="0" u="none" strike="noStrike" cap="none">
                <a:solidFill>
                  <a:schemeClr val="lt2"/>
                </a:solidFill>
                <a:latin typeface="Arial"/>
                <a:ea typeface="Arial"/>
                <a:cs typeface="Arial"/>
                <a:sym typeface="Arial"/>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p121"/>
          <p:cNvSpPr txBox="1">
            <a:spLocks noGrp="1"/>
          </p:cNvSpPr>
          <p:nvPr>
            <p:ph type="subTitle" idx="1"/>
          </p:nvPr>
        </p:nvSpPr>
        <p:spPr>
          <a:xfrm>
            <a:off x="685800" y="2057400"/>
            <a:ext cx="8686800" cy="990600"/>
          </a:xfrm>
          <a:prstGeom prst="rect">
            <a:avLst/>
          </a:prstGeom>
          <a:noFill/>
          <a:ln>
            <a:noFill/>
          </a:ln>
        </p:spPr>
        <p:txBody>
          <a:bodyPr spcFirstLastPara="1" wrap="square" lIns="89325" tIns="44650" rIns="89325" bIns="44650" anchor="t" anchorCtr="0">
            <a:noAutofit/>
          </a:bodyPr>
          <a:lstStyle/>
          <a:p>
            <a:pPr marL="457200" lvl="0" indent="-342900" algn="ctr" rtl="0">
              <a:lnSpc>
                <a:spcPct val="100000"/>
              </a:lnSpc>
              <a:spcBef>
                <a:spcPts val="800"/>
              </a:spcBef>
              <a:spcAft>
                <a:spcPts val="0"/>
              </a:spcAft>
              <a:buSzPts val="4000"/>
              <a:buFont typeface="Arial"/>
              <a:buNone/>
            </a:pPr>
            <a:r>
              <a:rPr lang="en-US"/>
              <a:t>Thank you, Any Questions?</a:t>
            </a:r>
            <a:endParaRPr/>
          </a:p>
        </p:txBody>
      </p:sp>
      <p:sp>
        <p:nvSpPr>
          <p:cNvPr id="1184" name="Google Shape;1184;p121"/>
          <p:cNvSpPr txBox="1">
            <a:spLocks noGrp="1"/>
          </p:cNvSpPr>
          <p:nvPr>
            <p:ph type="body" idx="2"/>
          </p:nvPr>
        </p:nvSpPr>
        <p:spPr>
          <a:xfrm>
            <a:off x="1600200" y="3505200"/>
            <a:ext cx="6934200" cy="3581400"/>
          </a:xfrm>
          <a:prstGeom prst="rect">
            <a:avLst/>
          </a:prstGeom>
          <a:noFill/>
          <a:ln>
            <a:noFill/>
          </a:ln>
        </p:spPr>
        <p:txBody>
          <a:bodyPr spcFirstLastPara="1" wrap="square" lIns="89325" tIns="44650" rIns="89325" bIns="44650" anchor="t" anchorCtr="0">
            <a:noAutofit/>
          </a:bodyPr>
          <a:lstStyle/>
          <a:p>
            <a:pPr marL="457200" lvl="0" indent="-228600" algn="l" rtl="0">
              <a:lnSpc>
                <a:spcPct val="100000"/>
              </a:lnSpc>
              <a:spcBef>
                <a:spcPts val="560"/>
              </a:spcBef>
              <a:spcAft>
                <a:spcPts val="0"/>
              </a:spcAft>
              <a:buSzPts val="2800"/>
              <a:buFont typeface="Arial"/>
              <a:buNone/>
            </a:pPr>
            <a:endParaRPr/>
          </a:p>
        </p:txBody>
      </p:sp>
      <p:sp>
        <p:nvSpPr>
          <p:cNvPr id="1185" name="Google Shape;1185;p121"/>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70</a:t>
            </a:fld>
            <a:endParaRPr/>
          </a:p>
        </p:txBody>
      </p:sp>
      <p:pic>
        <p:nvPicPr>
          <p:cNvPr id="1186" name="Google Shape;1186;p121" descr="Image result for neural network cartoon"/>
          <p:cNvPicPr preferRelativeResize="0"/>
          <p:nvPr/>
        </p:nvPicPr>
        <p:blipFill rotWithShape="1">
          <a:blip r:embed="rId3">
            <a:alphaModFix/>
          </a:blip>
          <a:srcRect/>
          <a:stretch/>
        </p:blipFill>
        <p:spPr>
          <a:xfrm>
            <a:off x="2464264" y="2878667"/>
            <a:ext cx="5206072" cy="4572000"/>
          </a:xfrm>
          <a:prstGeom prst="rect">
            <a:avLst/>
          </a:prstGeom>
          <a:noFill/>
          <a:ln>
            <a:noFill/>
          </a:ln>
        </p:spPr>
      </p:pic>
      <p:sp>
        <p:nvSpPr>
          <p:cNvPr id="1187" name="Google Shape;1187;p121"/>
          <p:cNvSpPr/>
          <p:nvPr/>
        </p:nvSpPr>
        <p:spPr>
          <a:xfrm>
            <a:off x="5836615" y="7450667"/>
            <a:ext cx="3667441"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222222"/>
                </a:solidFill>
                <a:latin typeface="Arial"/>
                <a:ea typeface="Arial"/>
                <a:cs typeface="Arial"/>
                <a:sym typeface="Arial"/>
              </a:rPr>
              <a:t>Reproduced by permission of Pierre de Meyts in </a:t>
            </a:r>
            <a:br>
              <a:rPr lang="en-US" sz="800" b="0" i="0" u="none" strike="noStrike" cap="none">
                <a:solidFill>
                  <a:srgbClr val="222222"/>
                </a:solidFill>
                <a:latin typeface="Arial"/>
                <a:ea typeface="Arial"/>
                <a:cs typeface="Arial"/>
                <a:sym typeface="Arial"/>
              </a:rPr>
            </a:br>
            <a:r>
              <a:rPr lang="en-US" sz="800" b="0" i="0" u="none" strike="noStrike" cap="none">
                <a:solidFill>
                  <a:srgbClr val="222222"/>
                </a:solidFill>
                <a:latin typeface="Arial"/>
                <a:ea typeface="Arial"/>
                <a:cs typeface="Arial"/>
                <a:sym typeface="Arial"/>
              </a:rPr>
              <a:t>Ebrahim. "Metabolomics, nutrition and why epidemiology matters." (2016).</a:t>
            </a: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Google Shape;1192;p122"/>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endParaRPr/>
          </a:p>
        </p:txBody>
      </p:sp>
      <p:sp>
        <p:nvSpPr>
          <p:cNvPr id="1193" name="Google Shape;1193;p122"/>
          <p:cNvSpPr txBox="1">
            <a:spLocks noGrp="1"/>
          </p:cNvSpPr>
          <p:nvPr>
            <p:ph type="body" idx="1"/>
          </p:nvPr>
        </p:nvSpPr>
        <p:spPr>
          <a:xfrm>
            <a:off x="393379" y="1282317"/>
            <a:ext cx="9271652" cy="5910741"/>
          </a:xfrm>
          <a:prstGeom prst="rect">
            <a:avLst/>
          </a:prstGeom>
          <a:noFill/>
          <a:ln>
            <a:noFill/>
          </a:ln>
        </p:spPr>
        <p:txBody>
          <a:bodyPr spcFirstLastPara="1" wrap="square" lIns="89325" tIns="44650" rIns="89325" bIns="44650" anchor="t" anchorCtr="0">
            <a:noAutofit/>
          </a:bodyPr>
          <a:lstStyle/>
          <a:p>
            <a:pPr marL="457200" lvl="0" indent="-228600" algn="l" rtl="0">
              <a:lnSpc>
                <a:spcPct val="100000"/>
              </a:lnSpc>
              <a:spcBef>
                <a:spcPts val="360"/>
              </a:spcBef>
              <a:spcAft>
                <a:spcPts val="0"/>
              </a:spcAft>
              <a:buClr>
                <a:srgbClr val="05284E"/>
              </a:buClr>
              <a:buSzPts val="1800"/>
              <a:buNone/>
            </a:pPr>
            <a:endParaRPr/>
          </a:p>
        </p:txBody>
      </p:sp>
      <p:sp>
        <p:nvSpPr>
          <p:cNvPr id="1194" name="Google Shape;1194;p122"/>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123"/>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KnowEnG Resources</a:t>
            </a:r>
            <a:endParaRPr/>
          </a:p>
        </p:txBody>
      </p:sp>
      <p:sp>
        <p:nvSpPr>
          <p:cNvPr id="1201" name="Google Shape;1201;p123"/>
          <p:cNvSpPr txBox="1">
            <a:spLocks noGrp="1"/>
          </p:cNvSpPr>
          <p:nvPr>
            <p:ph type="body" idx="1"/>
          </p:nvPr>
        </p:nvSpPr>
        <p:spPr>
          <a:xfrm>
            <a:off x="237066" y="1003043"/>
            <a:ext cx="8895645" cy="5910741"/>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6E6E6E"/>
              </a:buClr>
              <a:buSzPts val="1800"/>
              <a:buFont typeface="Arial"/>
              <a:buChar char="•"/>
            </a:pPr>
            <a:r>
              <a:rPr lang="en-US" sz="1600"/>
              <a:t>Also Check Out:</a:t>
            </a:r>
            <a:endParaRPr/>
          </a:p>
          <a:p>
            <a:pPr marL="914400" lvl="1" indent="-330200" algn="l" rtl="0">
              <a:lnSpc>
                <a:spcPct val="100000"/>
              </a:lnSpc>
              <a:spcBef>
                <a:spcPts val="320"/>
              </a:spcBef>
              <a:spcAft>
                <a:spcPts val="0"/>
              </a:spcAft>
              <a:buSzPts val="1600"/>
              <a:buChar char="•"/>
            </a:pPr>
            <a:r>
              <a:rPr lang="en-US"/>
              <a:t>Network Preparation for uploading your custom network to the platform for analysis</a:t>
            </a:r>
            <a:endParaRPr/>
          </a:p>
          <a:p>
            <a:pPr marL="914400" lvl="1" indent="-330200" algn="l" rtl="0">
              <a:lnSpc>
                <a:spcPct val="100000"/>
              </a:lnSpc>
              <a:spcBef>
                <a:spcPts val="320"/>
              </a:spcBef>
              <a:spcAft>
                <a:spcPts val="0"/>
              </a:spcAft>
              <a:buSzPts val="1600"/>
              <a:buChar char="•"/>
            </a:pPr>
            <a:r>
              <a:rPr lang="en-US"/>
              <a:t>Signature Analysis for mapping samples to signatures by correlation of omics profiles</a:t>
            </a:r>
            <a:endParaRPr/>
          </a:p>
          <a:p>
            <a:pPr marL="457200" lvl="0" indent="-342900" algn="l" rtl="0">
              <a:lnSpc>
                <a:spcPct val="100000"/>
              </a:lnSpc>
              <a:spcBef>
                <a:spcPts val="360"/>
              </a:spcBef>
              <a:spcAft>
                <a:spcPts val="0"/>
              </a:spcAft>
              <a:buClr>
                <a:srgbClr val="6E6E6E"/>
              </a:buClr>
              <a:buSzPts val="1800"/>
              <a:buFont typeface="Arial"/>
              <a:buChar char="•"/>
            </a:pPr>
            <a:r>
              <a:rPr lang="en-US" sz="1600"/>
              <a:t>Tutorials:</a:t>
            </a:r>
            <a:endParaRPr/>
          </a:p>
          <a:p>
            <a:pPr marL="914400" lvl="1" indent="-330200" algn="l" rtl="0">
              <a:lnSpc>
                <a:spcPct val="100000"/>
              </a:lnSpc>
              <a:spcBef>
                <a:spcPts val="320"/>
              </a:spcBef>
              <a:spcAft>
                <a:spcPts val="0"/>
              </a:spcAft>
              <a:buSzPts val="1600"/>
              <a:buChar char="•"/>
            </a:pPr>
            <a:r>
              <a:rPr lang="en-US"/>
              <a:t>Quickstarts: </a:t>
            </a:r>
            <a:r>
              <a:rPr lang="en-US" u="sng">
                <a:solidFill>
                  <a:schemeClr val="hlink"/>
                </a:solidFill>
                <a:hlinkClick r:id="rId3"/>
              </a:rPr>
              <a:t>https://knoweng.org/quick-start/</a:t>
            </a:r>
            <a:r>
              <a:rPr lang="en-US"/>
              <a:t>      </a:t>
            </a:r>
            <a:endParaRPr/>
          </a:p>
          <a:p>
            <a:pPr marL="914400" lvl="1" indent="-330200" algn="l" rtl="0">
              <a:lnSpc>
                <a:spcPct val="100000"/>
              </a:lnSpc>
              <a:spcBef>
                <a:spcPts val="320"/>
              </a:spcBef>
              <a:spcAft>
                <a:spcPts val="0"/>
              </a:spcAft>
              <a:buSzPts val="1600"/>
              <a:buChar char="•"/>
            </a:pPr>
            <a:r>
              <a:rPr lang="en-US"/>
              <a:t>YouTube: </a:t>
            </a:r>
            <a:r>
              <a:rPr lang="en-US" u="sng">
                <a:solidFill>
                  <a:schemeClr val="hlink"/>
                </a:solidFill>
                <a:hlinkClick r:id="rId4"/>
              </a:rPr>
              <a:t>https://www.youtube.com/channel/UCjyIIolCaZIGtZC20XLBOyg</a:t>
            </a:r>
            <a:r>
              <a:rPr lang="en-US"/>
              <a:t>    </a:t>
            </a:r>
            <a:endParaRPr/>
          </a:p>
          <a:p>
            <a:pPr marL="457200" lvl="0" indent="-342900" algn="l" rtl="0">
              <a:lnSpc>
                <a:spcPct val="100000"/>
              </a:lnSpc>
              <a:spcBef>
                <a:spcPts val="360"/>
              </a:spcBef>
              <a:spcAft>
                <a:spcPts val="0"/>
              </a:spcAft>
              <a:buClr>
                <a:srgbClr val="6E6E6E"/>
              </a:buClr>
              <a:buSzPts val="1800"/>
              <a:buFont typeface="Arial"/>
              <a:buChar char="•"/>
            </a:pPr>
            <a:r>
              <a:rPr lang="en-US" sz="1600"/>
              <a:t>Resources:</a:t>
            </a:r>
            <a:endParaRPr/>
          </a:p>
          <a:p>
            <a:pPr marL="914400" lvl="1" indent="-330200" algn="l" rtl="0">
              <a:lnSpc>
                <a:spcPct val="100000"/>
              </a:lnSpc>
              <a:spcBef>
                <a:spcPts val="320"/>
              </a:spcBef>
              <a:spcAft>
                <a:spcPts val="0"/>
              </a:spcAft>
              <a:buSzPts val="1600"/>
              <a:buChar char="•"/>
            </a:pPr>
            <a:r>
              <a:rPr lang="en-US"/>
              <a:t>Data Preparation Guide: </a:t>
            </a:r>
            <a:r>
              <a:rPr lang="en-US" u="sng">
                <a:solidFill>
                  <a:schemeClr val="hlink"/>
                </a:solidFill>
                <a:hlinkClick r:id="rId5"/>
              </a:rPr>
              <a:t>https://github.com/KnowEnG/quickstart-demos/blob/master/pipeline_readmes/README-DataPrep.md</a:t>
            </a:r>
            <a:r>
              <a:rPr lang="en-US"/>
              <a:t> </a:t>
            </a:r>
            <a:endParaRPr/>
          </a:p>
          <a:p>
            <a:pPr marL="914400" lvl="1" indent="-330200" algn="l" rtl="0">
              <a:lnSpc>
                <a:spcPct val="100000"/>
              </a:lnSpc>
              <a:spcBef>
                <a:spcPts val="320"/>
              </a:spcBef>
              <a:spcAft>
                <a:spcPts val="0"/>
              </a:spcAft>
              <a:buSzPts val="1600"/>
              <a:buChar char="•"/>
            </a:pPr>
            <a:r>
              <a:rPr lang="en-US"/>
              <a:t>Knowledge Network Contents: </a:t>
            </a:r>
            <a:endParaRPr/>
          </a:p>
          <a:p>
            <a:pPr marL="1371600" lvl="2" indent="-317500" algn="l" rtl="0">
              <a:lnSpc>
                <a:spcPct val="100000"/>
              </a:lnSpc>
              <a:spcBef>
                <a:spcPts val="280"/>
              </a:spcBef>
              <a:spcAft>
                <a:spcPts val="0"/>
              </a:spcAft>
              <a:buSzPts val="1400"/>
              <a:buChar char="•"/>
            </a:pPr>
            <a:r>
              <a:rPr lang="en-US" sz="1600"/>
              <a:t>Summary: </a:t>
            </a:r>
            <a:r>
              <a:rPr lang="en-US" sz="1600" u="sng">
                <a:solidFill>
                  <a:schemeClr val="hlink"/>
                </a:solidFill>
                <a:hlinkClick r:id="rId6"/>
              </a:rPr>
              <a:t>https://knoweng.org/kn-data-references/</a:t>
            </a:r>
            <a:r>
              <a:rPr lang="en-US" sz="1600"/>
              <a:t> </a:t>
            </a:r>
            <a:endParaRPr/>
          </a:p>
          <a:p>
            <a:pPr marL="1371600" lvl="2" indent="-317500" algn="l" rtl="0">
              <a:lnSpc>
                <a:spcPct val="100000"/>
              </a:lnSpc>
              <a:spcBef>
                <a:spcPts val="280"/>
              </a:spcBef>
              <a:spcAft>
                <a:spcPts val="0"/>
              </a:spcAft>
              <a:buSzPts val="1400"/>
              <a:buChar char="•"/>
            </a:pPr>
            <a:r>
              <a:rPr lang="en-US" sz="1600"/>
              <a:t>Download: </a:t>
            </a:r>
            <a:r>
              <a:rPr lang="en-US" sz="1600" u="sng">
                <a:solidFill>
                  <a:schemeClr val="hlink"/>
                </a:solidFill>
                <a:hlinkClick r:id="rId7"/>
              </a:rPr>
              <a:t>https://github.com/KnowEnG/KN_Fetcher/blob/master/Contents.md</a:t>
            </a:r>
            <a:endParaRPr sz="1600"/>
          </a:p>
          <a:p>
            <a:pPr marL="457200" lvl="0" indent="-342900" algn="l" rtl="0">
              <a:lnSpc>
                <a:spcPct val="100000"/>
              </a:lnSpc>
              <a:spcBef>
                <a:spcPts val="360"/>
              </a:spcBef>
              <a:spcAft>
                <a:spcPts val="0"/>
              </a:spcAft>
              <a:buClr>
                <a:srgbClr val="6E6E6E"/>
              </a:buClr>
              <a:buSzPts val="1800"/>
              <a:buFont typeface="Arial"/>
              <a:buChar char="•"/>
            </a:pPr>
            <a:r>
              <a:rPr lang="en-US" sz="1600"/>
              <a:t>Research</a:t>
            </a:r>
            <a:endParaRPr/>
          </a:p>
          <a:p>
            <a:pPr marL="914400" lvl="1" indent="-330200" algn="l" rtl="0">
              <a:lnSpc>
                <a:spcPct val="100000"/>
              </a:lnSpc>
              <a:spcBef>
                <a:spcPts val="320"/>
              </a:spcBef>
              <a:spcAft>
                <a:spcPts val="0"/>
              </a:spcAft>
              <a:buSzPts val="1600"/>
              <a:buChar char="•"/>
            </a:pPr>
            <a:r>
              <a:rPr lang="en-US"/>
              <a:t>Knowledge-guided analysis of omics Data (KnowEng cloud platform paper): </a:t>
            </a:r>
            <a:r>
              <a:rPr lang="en-US" u="sng">
                <a:solidFill>
                  <a:schemeClr val="hlink"/>
                </a:solidFill>
                <a:hlinkClick r:id="rId8"/>
              </a:rPr>
              <a:t>https://journals.plos.org/plosbiology/article?id=10.1371/journal.pbio.3000583</a:t>
            </a:r>
            <a:endParaRPr/>
          </a:p>
          <a:p>
            <a:pPr marL="914400" lvl="1" indent="-330200" algn="l" rtl="0">
              <a:lnSpc>
                <a:spcPct val="100000"/>
              </a:lnSpc>
              <a:spcBef>
                <a:spcPts val="320"/>
              </a:spcBef>
              <a:spcAft>
                <a:spcPts val="0"/>
              </a:spcAft>
              <a:buSzPts val="1600"/>
              <a:buChar char="•"/>
            </a:pPr>
            <a:r>
              <a:rPr lang="en-US"/>
              <a:t>TCGA Analysis Walkthrough: </a:t>
            </a:r>
            <a:r>
              <a:rPr lang="en-US" u="sng">
                <a:solidFill>
                  <a:schemeClr val="hlink"/>
                </a:solidFill>
                <a:hlinkClick r:id="rId9"/>
              </a:rPr>
              <a:t>https://github.com/KnowEnG/quickstart-demos/tree/master/publication_data/blatti_et_al_2019</a:t>
            </a:r>
            <a:r>
              <a:rPr lang="en-US"/>
              <a:t> </a:t>
            </a:r>
            <a:endParaRPr/>
          </a:p>
          <a:p>
            <a:pPr marL="457200" lvl="0" indent="-342900" algn="l" rtl="0">
              <a:lnSpc>
                <a:spcPct val="100000"/>
              </a:lnSpc>
              <a:spcBef>
                <a:spcPts val="360"/>
              </a:spcBef>
              <a:spcAft>
                <a:spcPts val="0"/>
              </a:spcAft>
              <a:buClr>
                <a:srgbClr val="6E6E6E"/>
              </a:buClr>
              <a:buSzPts val="1800"/>
              <a:buFont typeface="Arial"/>
              <a:buChar char="•"/>
            </a:pPr>
            <a:r>
              <a:rPr lang="en-US" sz="1600"/>
              <a:t>Source Code:</a:t>
            </a:r>
            <a:endParaRPr/>
          </a:p>
          <a:p>
            <a:pPr marL="914400" lvl="1" indent="-330200" algn="l" rtl="0">
              <a:lnSpc>
                <a:spcPct val="100000"/>
              </a:lnSpc>
              <a:spcBef>
                <a:spcPts val="320"/>
              </a:spcBef>
              <a:spcAft>
                <a:spcPts val="0"/>
              </a:spcAft>
              <a:buSzPts val="1600"/>
              <a:buChar char="•"/>
            </a:pPr>
            <a:r>
              <a:rPr lang="en-US"/>
              <a:t>Docker Images: </a:t>
            </a:r>
            <a:r>
              <a:rPr lang="en-US" u="sng">
                <a:solidFill>
                  <a:schemeClr val="hlink"/>
                </a:solidFill>
                <a:hlinkClick r:id="rId10"/>
              </a:rPr>
              <a:t>https://hub.docker.com/u/knowengdev/</a:t>
            </a:r>
            <a:r>
              <a:rPr lang="en-US"/>
              <a:t>  </a:t>
            </a:r>
            <a:endParaRPr/>
          </a:p>
          <a:p>
            <a:pPr marL="914400" lvl="1" indent="-330200" algn="l" rtl="0">
              <a:lnSpc>
                <a:spcPct val="100000"/>
              </a:lnSpc>
              <a:spcBef>
                <a:spcPts val="320"/>
              </a:spcBef>
              <a:spcAft>
                <a:spcPts val="0"/>
              </a:spcAft>
              <a:buSzPts val="1600"/>
              <a:buChar char="•"/>
            </a:pPr>
            <a:r>
              <a:rPr lang="en-US"/>
              <a:t>Github Repos: </a:t>
            </a:r>
            <a:r>
              <a:rPr lang="en-US" u="sng">
                <a:solidFill>
                  <a:schemeClr val="hlink"/>
                </a:solidFill>
                <a:hlinkClick r:id="rId11"/>
              </a:rPr>
              <a:t>https://knoweng.github.io/</a:t>
            </a:r>
            <a:r>
              <a:rPr lang="en-US"/>
              <a:t>  </a:t>
            </a:r>
            <a:endParaRPr/>
          </a:p>
          <a:p>
            <a:pPr marL="457200" lvl="0" indent="-342900" algn="l" rtl="0">
              <a:lnSpc>
                <a:spcPct val="100000"/>
              </a:lnSpc>
              <a:spcBef>
                <a:spcPts val="360"/>
              </a:spcBef>
              <a:spcAft>
                <a:spcPts val="0"/>
              </a:spcAft>
              <a:buClr>
                <a:srgbClr val="6E6E6E"/>
              </a:buClr>
              <a:buSzPts val="1800"/>
              <a:buFont typeface="Arial"/>
              <a:buChar char="•"/>
            </a:pPr>
            <a:r>
              <a:rPr lang="en-US" sz="1600"/>
              <a:t>Other Cloud Platforms</a:t>
            </a:r>
            <a:endParaRPr/>
          </a:p>
          <a:p>
            <a:pPr marL="914400" lvl="1" indent="-330200" algn="l" rtl="0">
              <a:lnSpc>
                <a:spcPct val="100000"/>
              </a:lnSpc>
              <a:spcBef>
                <a:spcPts val="320"/>
              </a:spcBef>
              <a:spcAft>
                <a:spcPts val="0"/>
              </a:spcAft>
              <a:buSzPts val="1600"/>
              <a:buChar char="•"/>
            </a:pPr>
            <a:r>
              <a:rPr lang="en-US" u="sng">
                <a:solidFill>
                  <a:schemeClr val="hlink"/>
                </a:solidFill>
                <a:hlinkClick r:id="rId12"/>
              </a:rPr>
              <a:t>https://cgc.sbgenomics.com/public/apps#q?search=knoweng</a:t>
            </a:r>
            <a:r>
              <a:rPr lang="en-US"/>
              <a:t> </a:t>
            </a:r>
            <a:endParaRPr/>
          </a:p>
          <a:p>
            <a:pPr marL="457200" lvl="0" indent="-342900" algn="l" rtl="0">
              <a:lnSpc>
                <a:spcPct val="100000"/>
              </a:lnSpc>
              <a:spcBef>
                <a:spcPts val="360"/>
              </a:spcBef>
              <a:spcAft>
                <a:spcPts val="0"/>
              </a:spcAft>
              <a:buClr>
                <a:srgbClr val="6E6E6E"/>
              </a:buClr>
              <a:buSzPts val="1800"/>
              <a:buFont typeface="Arial"/>
              <a:buChar char="•"/>
            </a:pPr>
            <a:r>
              <a:rPr lang="en-US" sz="1600"/>
              <a:t>Contact Us with Questions and Feedback: </a:t>
            </a:r>
            <a:r>
              <a:rPr lang="en-US" sz="1600" u="sng">
                <a:solidFill>
                  <a:schemeClr val="hlink"/>
                </a:solidFill>
                <a:hlinkClick r:id="rId13"/>
              </a:rPr>
              <a:t>knoweng-support@illinois.edu</a:t>
            </a:r>
            <a:r>
              <a:rPr lang="en-US" sz="1600"/>
              <a:t> </a:t>
            </a:r>
            <a:endParaRPr sz="1600"/>
          </a:p>
        </p:txBody>
      </p:sp>
      <p:sp>
        <p:nvSpPr>
          <p:cNvPr id="1202" name="Google Shape;1202;p123"/>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7" name="Google Shape;1207;p124"/>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Using A Permanent KnowEnG Account</a:t>
            </a:r>
            <a:endParaRPr/>
          </a:p>
        </p:txBody>
      </p:sp>
      <p:sp>
        <p:nvSpPr>
          <p:cNvPr id="1208" name="Google Shape;1208;p124"/>
          <p:cNvSpPr txBox="1">
            <a:spLocks noGrp="1"/>
          </p:cNvSpPr>
          <p:nvPr>
            <p:ph type="body" idx="1"/>
          </p:nvPr>
        </p:nvSpPr>
        <p:spPr>
          <a:xfrm>
            <a:off x="393379" y="1282317"/>
            <a:ext cx="5155366" cy="5910741"/>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05284E"/>
              </a:buClr>
              <a:buSzPts val="1800"/>
              <a:buChar char="•"/>
            </a:pPr>
            <a:r>
              <a:rPr lang="en-US"/>
              <a:t>For permanent account: </a:t>
            </a:r>
            <a:endParaRPr/>
          </a:p>
          <a:p>
            <a:pPr marL="914400" lvl="1" indent="-330200" algn="l" rtl="0">
              <a:lnSpc>
                <a:spcPct val="100000"/>
              </a:lnSpc>
              <a:spcBef>
                <a:spcPts val="320"/>
              </a:spcBef>
              <a:spcAft>
                <a:spcPts val="0"/>
              </a:spcAft>
              <a:buSzPts val="1600"/>
              <a:buChar char="•"/>
            </a:pPr>
            <a:r>
              <a:rPr lang="en-US"/>
              <a:t>Go to </a:t>
            </a:r>
            <a:r>
              <a:rPr lang="en-US" u="sng">
                <a:solidFill>
                  <a:schemeClr val="hlink"/>
                </a:solidFill>
                <a:hlinkClick r:id="rId3"/>
              </a:rPr>
              <a:t>https://knoweng.org/analyze/</a:t>
            </a:r>
            <a:r>
              <a:rPr lang="en-US"/>
              <a:t> Click on “Create an account”</a:t>
            </a:r>
            <a:endParaRPr/>
          </a:p>
          <a:p>
            <a:pPr marL="914400" lvl="1" indent="-330200" algn="l" rtl="0">
              <a:lnSpc>
                <a:spcPct val="100000"/>
              </a:lnSpc>
              <a:spcBef>
                <a:spcPts val="320"/>
              </a:spcBef>
              <a:spcAft>
                <a:spcPts val="0"/>
              </a:spcAft>
              <a:buSzPts val="1600"/>
              <a:buChar char="•"/>
            </a:pPr>
            <a:r>
              <a:rPr lang="en-US"/>
              <a:t>Follow the instructions</a:t>
            </a:r>
            <a:endParaRPr/>
          </a:p>
        </p:txBody>
      </p:sp>
      <p:sp>
        <p:nvSpPr>
          <p:cNvPr id="1209" name="Google Shape;1209;p124"/>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73</a:t>
            </a:fld>
            <a:endParaRPr/>
          </a:p>
        </p:txBody>
      </p:sp>
      <p:pic>
        <p:nvPicPr>
          <p:cNvPr id="1210" name="Google Shape;1210;p124"/>
          <p:cNvPicPr preferRelativeResize="0"/>
          <p:nvPr/>
        </p:nvPicPr>
        <p:blipFill rotWithShape="1">
          <a:blip r:embed="rId4">
            <a:alphaModFix/>
          </a:blip>
          <a:srcRect/>
          <a:stretch/>
        </p:blipFill>
        <p:spPr>
          <a:xfrm>
            <a:off x="647700" y="3946826"/>
            <a:ext cx="8763000" cy="3289788"/>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64"/>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Autofit/>
          </a:bodyPr>
          <a:lstStyle/>
          <a:p>
            <a:pPr marL="0" lvl="0" indent="0" algn="ctr" rtl="0">
              <a:lnSpc>
                <a:spcPct val="100000"/>
              </a:lnSpc>
              <a:spcBef>
                <a:spcPts val="0"/>
              </a:spcBef>
              <a:spcAft>
                <a:spcPts val="0"/>
              </a:spcAft>
              <a:buSzPts val="1400"/>
              <a:buNone/>
            </a:pPr>
            <a:r>
              <a:rPr lang="en-US" sz="3200"/>
              <a:t>Regression algorithms</a:t>
            </a:r>
            <a:endParaRPr sz="3200"/>
          </a:p>
        </p:txBody>
      </p:sp>
      <p:sp>
        <p:nvSpPr>
          <p:cNvPr id="1216" name="Google Shape;1216;p64"/>
          <p:cNvSpPr txBox="1">
            <a:spLocks noGrp="1"/>
          </p:cNvSpPr>
          <p:nvPr>
            <p:ph type="body" idx="1"/>
          </p:nvPr>
        </p:nvSpPr>
        <p:spPr>
          <a:xfrm>
            <a:off x="533400" y="1295401"/>
            <a:ext cx="9144000" cy="5867399"/>
          </a:xfrm>
          <a:prstGeom prst="rect">
            <a:avLst/>
          </a:prstGeom>
          <a:noFill/>
          <a:ln>
            <a:noFill/>
          </a:ln>
        </p:spPr>
        <p:txBody>
          <a:bodyPr spcFirstLastPara="1" wrap="square" lIns="89325" tIns="44650" rIns="89325" bIns="44650" anchor="t" anchorCtr="0">
            <a:noAutofit/>
          </a:bodyPr>
          <a:lstStyle/>
          <a:p>
            <a:pPr marL="335692" lvl="0" indent="-335692" algn="l" rtl="0">
              <a:lnSpc>
                <a:spcPct val="100000"/>
              </a:lnSpc>
              <a:spcBef>
                <a:spcPts val="0"/>
              </a:spcBef>
              <a:spcAft>
                <a:spcPts val="0"/>
              </a:spcAft>
              <a:buSzPts val="2300"/>
              <a:buFont typeface="Arial"/>
              <a:buChar char="•"/>
            </a:pPr>
            <a:r>
              <a:rPr lang="en-US" sz="2300">
                <a:solidFill>
                  <a:srgbClr val="FF0000"/>
                </a:solidFill>
              </a:rPr>
              <a:t>Lasso:</a:t>
            </a:r>
            <a:r>
              <a:rPr lang="en-US" sz="2300">
                <a:solidFill>
                  <a:srgbClr val="161616"/>
                </a:solidFill>
              </a:rPr>
              <a:t> learns a linear model from the training data using only a few features (sparse linear model)</a:t>
            </a:r>
            <a:endParaRPr/>
          </a:p>
          <a:p>
            <a:pPr marL="335692" lvl="0" indent="-189642" algn="l" rtl="0">
              <a:lnSpc>
                <a:spcPct val="100000"/>
              </a:lnSpc>
              <a:spcBef>
                <a:spcPts val="2860"/>
              </a:spcBef>
              <a:spcAft>
                <a:spcPts val="0"/>
              </a:spcAft>
              <a:buSzPts val="2300"/>
              <a:buFont typeface="Arial"/>
              <a:buNone/>
            </a:pPr>
            <a:endParaRPr sz="2300">
              <a:solidFill>
                <a:srgbClr val="161616"/>
              </a:solidFill>
            </a:endParaRPr>
          </a:p>
          <a:p>
            <a:pPr marL="0" lvl="0" indent="0" algn="l" rtl="0">
              <a:lnSpc>
                <a:spcPct val="100000"/>
              </a:lnSpc>
              <a:spcBef>
                <a:spcPts val="2860"/>
              </a:spcBef>
              <a:spcAft>
                <a:spcPts val="0"/>
              </a:spcAft>
              <a:buSzPts val="2300"/>
              <a:buFont typeface="Arial"/>
              <a:buNone/>
            </a:pPr>
            <a:endParaRPr sz="2300">
              <a:solidFill>
                <a:srgbClr val="161616"/>
              </a:solidFill>
            </a:endParaRPr>
          </a:p>
          <a:p>
            <a:pPr marL="335692" lvl="0" indent="-335692" algn="l" rtl="0">
              <a:lnSpc>
                <a:spcPct val="100000"/>
              </a:lnSpc>
              <a:spcBef>
                <a:spcPts val="2860"/>
              </a:spcBef>
              <a:spcAft>
                <a:spcPts val="0"/>
              </a:spcAft>
              <a:buSzPts val="2300"/>
              <a:buFont typeface="Arial"/>
              <a:buChar char="•"/>
            </a:pPr>
            <a:r>
              <a:rPr lang="en-US" sz="2300">
                <a:solidFill>
                  <a:srgbClr val="FF0000"/>
                </a:solidFill>
              </a:rPr>
              <a:t>Elastic Net: </a:t>
            </a:r>
            <a:r>
              <a:rPr lang="en-US" sz="2300">
                <a:solidFill>
                  <a:srgbClr val="161616"/>
                </a:solidFill>
              </a:rPr>
              <a:t>learns a linear model from the training data by linearly</a:t>
            </a:r>
            <a:r>
              <a:rPr lang="en-US" sz="2300">
                <a:solidFill>
                  <a:srgbClr val="FF0000"/>
                </a:solidFill>
              </a:rPr>
              <a:t> </a:t>
            </a:r>
            <a:r>
              <a:rPr lang="en-US" sz="2300">
                <a:solidFill>
                  <a:srgbClr val="161616"/>
                </a:solidFill>
              </a:rPr>
              <a:t>combining ridge and Lasso regression regularization terms (a generalization of both Lasso and ridge regression)</a:t>
            </a:r>
            <a:endParaRPr/>
          </a:p>
          <a:p>
            <a:pPr marL="0" lvl="0" indent="0" algn="l" rtl="0">
              <a:lnSpc>
                <a:spcPct val="100000"/>
              </a:lnSpc>
              <a:spcBef>
                <a:spcPts val="2820"/>
              </a:spcBef>
              <a:spcAft>
                <a:spcPts val="0"/>
              </a:spcAft>
              <a:buSzPts val="2100"/>
              <a:buFont typeface="Arial"/>
              <a:buNone/>
            </a:pPr>
            <a:endParaRPr sz="2100">
              <a:solidFill>
                <a:srgbClr val="161616"/>
              </a:solidFill>
            </a:endParaRPr>
          </a:p>
          <a:p>
            <a:pPr marL="725664" lvl="1" indent="-145203" algn="l" rtl="0">
              <a:lnSpc>
                <a:spcPct val="100000"/>
              </a:lnSpc>
              <a:spcBef>
                <a:spcPts val="2820"/>
              </a:spcBef>
              <a:spcAft>
                <a:spcPts val="0"/>
              </a:spcAft>
              <a:buSzPts val="2100"/>
              <a:buFont typeface="Arial"/>
              <a:buNone/>
            </a:pPr>
            <a:endParaRPr sz="2100">
              <a:solidFill>
                <a:srgbClr val="161616"/>
              </a:solidFill>
            </a:endParaRPr>
          </a:p>
        </p:txBody>
      </p:sp>
      <p:sp>
        <p:nvSpPr>
          <p:cNvPr id="1217" name="Google Shape;1217;p64"/>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74</a:t>
            </a:fld>
            <a:endParaRPr/>
          </a:p>
        </p:txBody>
      </p:sp>
      <p:pic>
        <p:nvPicPr>
          <p:cNvPr id="1218" name="Google Shape;1218;p64" descr="latex-image-1.pdf"/>
          <p:cNvPicPr preferRelativeResize="0"/>
          <p:nvPr/>
        </p:nvPicPr>
        <p:blipFill rotWithShape="1">
          <a:blip r:embed="rId3">
            <a:alphaModFix/>
          </a:blip>
          <a:srcRect/>
          <a:stretch/>
        </p:blipFill>
        <p:spPr>
          <a:xfrm>
            <a:off x="2667000" y="2590800"/>
            <a:ext cx="4639310" cy="520065"/>
          </a:xfrm>
          <a:prstGeom prst="rect">
            <a:avLst/>
          </a:prstGeom>
          <a:noFill/>
          <a:ln>
            <a:noFill/>
          </a:ln>
        </p:spPr>
      </p:pic>
      <p:pic>
        <p:nvPicPr>
          <p:cNvPr id="1219" name="Google Shape;1219;p64" descr="latex-image-1.pdf"/>
          <p:cNvPicPr preferRelativeResize="0"/>
          <p:nvPr/>
        </p:nvPicPr>
        <p:blipFill rotWithShape="1">
          <a:blip r:embed="rId4">
            <a:alphaModFix/>
          </a:blip>
          <a:srcRect/>
          <a:stretch/>
        </p:blipFill>
        <p:spPr>
          <a:xfrm>
            <a:off x="2057400" y="5410200"/>
            <a:ext cx="5976620" cy="52006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4" name="Google Shape;1224;p65"/>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Autofit/>
          </a:bodyPr>
          <a:lstStyle/>
          <a:p>
            <a:pPr marL="0" lvl="0" indent="0" algn="ctr" rtl="0">
              <a:lnSpc>
                <a:spcPct val="100000"/>
              </a:lnSpc>
              <a:spcBef>
                <a:spcPts val="0"/>
              </a:spcBef>
              <a:spcAft>
                <a:spcPts val="0"/>
              </a:spcAft>
              <a:buSzPts val="1400"/>
              <a:buNone/>
            </a:pPr>
            <a:r>
              <a:rPr lang="en-US" sz="3200"/>
              <a:t>Regression algorithms</a:t>
            </a:r>
            <a:endParaRPr sz="3200"/>
          </a:p>
        </p:txBody>
      </p:sp>
      <p:sp>
        <p:nvSpPr>
          <p:cNvPr id="1225" name="Google Shape;1225;p65"/>
          <p:cNvSpPr txBox="1">
            <a:spLocks noGrp="1"/>
          </p:cNvSpPr>
          <p:nvPr>
            <p:ph type="body" idx="1"/>
          </p:nvPr>
        </p:nvSpPr>
        <p:spPr>
          <a:xfrm>
            <a:off x="533400" y="1295401"/>
            <a:ext cx="9144000" cy="5867399"/>
          </a:xfrm>
          <a:prstGeom prst="rect">
            <a:avLst/>
          </a:prstGeom>
          <a:noFill/>
          <a:ln>
            <a:noFill/>
          </a:ln>
        </p:spPr>
        <p:txBody>
          <a:bodyPr spcFirstLastPara="1" wrap="square" lIns="89325" tIns="44650" rIns="89325" bIns="44650" anchor="t" anchorCtr="0">
            <a:noAutofit/>
          </a:bodyPr>
          <a:lstStyle/>
          <a:p>
            <a:pPr marL="335692" lvl="0" indent="-335692" algn="l" rtl="0">
              <a:lnSpc>
                <a:spcPct val="100000"/>
              </a:lnSpc>
              <a:spcBef>
                <a:spcPts val="0"/>
              </a:spcBef>
              <a:spcAft>
                <a:spcPts val="0"/>
              </a:spcAft>
              <a:buSzPts val="2300"/>
              <a:buFont typeface="Arial"/>
              <a:buChar char="•"/>
            </a:pPr>
            <a:r>
              <a:rPr lang="en-US" sz="2300">
                <a:solidFill>
                  <a:srgbClr val="FF0000"/>
                </a:solidFill>
              </a:rPr>
              <a:t>Kernel-SVR: </a:t>
            </a:r>
            <a:endParaRPr/>
          </a:p>
          <a:p>
            <a:pPr marL="725664" lvl="1" indent="-278553" algn="l" rtl="0">
              <a:lnSpc>
                <a:spcPct val="100000"/>
              </a:lnSpc>
              <a:spcBef>
                <a:spcPts val="2820"/>
              </a:spcBef>
              <a:spcAft>
                <a:spcPts val="0"/>
              </a:spcAft>
              <a:buSzPts val="2100"/>
              <a:buFont typeface="Arial"/>
              <a:buChar char="•"/>
            </a:pPr>
            <a:r>
              <a:rPr lang="en-US" sz="2100">
                <a:solidFill>
                  <a:srgbClr val="161616"/>
                </a:solidFill>
              </a:rPr>
              <a:t>Linear SVR learns a linear model such that it has at most ε-deviation from the response values and is as flat as possible</a:t>
            </a:r>
            <a:endParaRPr/>
          </a:p>
          <a:p>
            <a:pPr marL="725664" lvl="1" indent="-145203" algn="l" rtl="0">
              <a:lnSpc>
                <a:spcPct val="100000"/>
              </a:lnSpc>
              <a:spcBef>
                <a:spcPts val="2820"/>
              </a:spcBef>
              <a:spcAft>
                <a:spcPts val="0"/>
              </a:spcAft>
              <a:buSzPts val="2100"/>
              <a:buFont typeface="Arial"/>
              <a:buNone/>
            </a:pPr>
            <a:endParaRPr sz="2100">
              <a:solidFill>
                <a:srgbClr val="161616"/>
              </a:solidFill>
            </a:endParaRPr>
          </a:p>
          <a:p>
            <a:pPr marL="447110" lvl="1" indent="0" algn="l" rtl="0">
              <a:lnSpc>
                <a:spcPct val="100000"/>
              </a:lnSpc>
              <a:spcBef>
                <a:spcPts val="2820"/>
              </a:spcBef>
              <a:spcAft>
                <a:spcPts val="0"/>
              </a:spcAft>
              <a:buSzPts val="2100"/>
              <a:buFont typeface="Arial"/>
              <a:buNone/>
            </a:pPr>
            <a:endParaRPr sz="2100">
              <a:solidFill>
                <a:srgbClr val="161616"/>
              </a:solidFill>
            </a:endParaRPr>
          </a:p>
          <a:p>
            <a:pPr marL="447110" lvl="1" indent="0" algn="ctr" rtl="0">
              <a:lnSpc>
                <a:spcPct val="100000"/>
              </a:lnSpc>
              <a:spcBef>
                <a:spcPts val="2680"/>
              </a:spcBef>
              <a:spcAft>
                <a:spcPts val="0"/>
              </a:spcAft>
              <a:buSzPts val="1400"/>
              <a:buFont typeface="Arial"/>
              <a:buNone/>
            </a:pPr>
            <a:r>
              <a:rPr lang="en-US" sz="1400">
                <a:solidFill>
                  <a:srgbClr val="161616"/>
                </a:solidFill>
              </a:rPr>
              <a:t>			</a:t>
            </a:r>
            <a:endParaRPr/>
          </a:p>
          <a:p>
            <a:pPr marL="447110" lvl="1" indent="0" algn="ctr" rtl="0">
              <a:lnSpc>
                <a:spcPct val="100000"/>
              </a:lnSpc>
              <a:spcBef>
                <a:spcPts val="2680"/>
              </a:spcBef>
              <a:spcAft>
                <a:spcPts val="0"/>
              </a:spcAft>
              <a:buSzPts val="1400"/>
              <a:buFont typeface="Arial"/>
              <a:buNone/>
            </a:pPr>
            <a:endParaRPr sz="1400">
              <a:solidFill>
                <a:srgbClr val="161616"/>
              </a:solidFill>
            </a:endParaRPr>
          </a:p>
          <a:p>
            <a:pPr marL="447110" lvl="1" indent="0" algn="ctr" rtl="0">
              <a:lnSpc>
                <a:spcPct val="100000"/>
              </a:lnSpc>
              <a:spcBef>
                <a:spcPts val="2680"/>
              </a:spcBef>
              <a:spcAft>
                <a:spcPts val="0"/>
              </a:spcAft>
              <a:buSzPts val="1400"/>
              <a:buFont typeface="Arial"/>
              <a:buNone/>
            </a:pPr>
            <a:r>
              <a:rPr lang="en-US" sz="1400">
                <a:solidFill>
                  <a:srgbClr val="161616"/>
                </a:solidFill>
              </a:rPr>
              <a:t>(Smola and Schölkopf, 1998)</a:t>
            </a:r>
            <a:endParaRPr sz="2100">
              <a:solidFill>
                <a:srgbClr val="161616"/>
              </a:solidFill>
            </a:endParaRPr>
          </a:p>
          <a:p>
            <a:pPr marL="725664" lvl="1" indent="-278553" algn="l" rtl="0">
              <a:lnSpc>
                <a:spcPct val="100000"/>
              </a:lnSpc>
              <a:spcBef>
                <a:spcPts val="2820"/>
              </a:spcBef>
              <a:spcAft>
                <a:spcPts val="0"/>
              </a:spcAft>
              <a:buSzPts val="2100"/>
              <a:buFont typeface="Arial"/>
              <a:buChar char="•"/>
            </a:pPr>
            <a:r>
              <a:rPr lang="en-US" sz="2100">
                <a:solidFill>
                  <a:srgbClr val="161616"/>
                </a:solidFill>
              </a:rPr>
              <a:t>Kernel-SVR generalizes the idea to nonlinear models by mapping the features to a high-dimensional kernel space </a:t>
            </a:r>
            <a:endParaRPr/>
          </a:p>
          <a:p>
            <a:pPr marL="725664" lvl="1" indent="-145203" algn="l" rtl="0">
              <a:lnSpc>
                <a:spcPct val="100000"/>
              </a:lnSpc>
              <a:spcBef>
                <a:spcPts val="2820"/>
              </a:spcBef>
              <a:spcAft>
                <a:spcPts val="0"/>
              </a:spcAft>
              <a:buSzPts val="2100"/>
              <a:buFont typeface="Arial"/>
              <a:buNone/>
            </a:pPr>
            <a:endParaRPr sz="2100">
              <a:solidFill>
                <a:srgbClr val="161616"/>
              </a:solidFill>
            </a:endParaRPr>
          </a:p>
        </p:txBody>
      </p:sp>
      <p:sp>
        <p:nvSpPr>
          <p:cNvPr id="1226" name="Google Shape;1226;p65"/>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75</a:t>
            </a:fld>
            <a:endParaRPr/>
          </a:p>
        </p:txBody>
      </p:sp>
      <p:pic>
        <p:nvPicPr>
          <p:cNvPr id="1227" name="Google Shape;1227;p65" descr="SmSc98 (dragged).pdf"/>
          <p:cNvPicPr preferRelativeResize="0"/>
          <p:nvPr/>
        </p:nvPicPr>
        <p:blipFill rotWithShape="1">
          <a:blip r:embed="rId3">
            <a:alphaModFix/>
          </a:blip>
          <a:srcRect/>
          <a:stretch/>
        </p:blipFill>
        <p:spPr>
          <a:xfrm>
            <a:off x="2438400" y="2895600"/>
            <a:ext cx="5817358" cy="25146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1233" name="Google Shape;1233;p125"/>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Other Network Based Characterization Methods</a:t>
            </a:r>
            <a:endParaRPr/>
          </a:p>
        </p:txBody>
      </p:sp>
      <p:sp>
        <p:nvSpPr>
          <p:cNvPr id="1234" name="Google Shape;1234;p125"/>
          <p:cNvSpPr txBox="1">
            <a:spLocks noGrp="1"/>
          </p:cNvSpPr>
          <p:nvPr>
            <p:ph type="body" idx="1"/>
          </p:nvPr>
        </p:nvSpPr>
        <p:spPr>
          <a:xfrm>
            <a:off x="393379" y="1988193"/>
            <a:ext cx="8674421" cy="5204865"/>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6E6E6E"/>
              </a:buClr>
              <a:buSzPts val="1800"/>
              <a:buFont typeface="Arial"/>
              <a:buChar char="•"/>
            </a:pPr>
            <a:r>
              <a:rPr lang="en-US"/>
              <a:t>SPIA Idea: </a:t>
            </a:r>
            <a:endParaRPr/>
          </a:p>
          <a:p>
            <a:pPr marL="914400" lvl="1" indent="-330200" algn="l" rtl="0">
              <a:lnSpc>
                <a:spcPct val="100000"/>
              </a:lnSpc>
              <a:spcBef>
                <a:spcPts val="320"/>
              </a:spcBef>
              <a:spcAft>
                <a:spcPts val="0"/>
              </a:spcAft>
              <a:buSzPts val="1600"/>
              <a:buChar char="•"/>
            </a:pPr>
            <a:r>
              <a:rPr lang="en-US"/>
              <a:t>Combine with standard enrichment p-value that asks about the significance of the number of perturbed genes in the pathway </a:t>
            </a:r>
            <a:endParaRPr/>
          </a:p>
          <a:p>
            <a:pPr marL="914400" lvl="1" indent="-330200" algn="l" rtl="0">
              <a:lnSpc>
                <a:spcPct val="100000"/>
              </a:lnSpc>
              <a:spcBef>
                <a:spcPts val="320"/>
              </a:spcBef>
              <a:spcAft>
                <a:spcPts val="0"/>
              </a:spcAft>
              <a:buSzPts val="1600"/>
              <a:buChar char="•"/>
            </a:pPr>
            <a:r>
              <a:rPr lang="en-US"/>
              <a:t>Perturbagen p-value, which asks if the amount of total accumulated perturbation after one network propagation step is significant when considering the value it takes with random controls</a:t>
            </a:r>
            <a:endParaRPr/>
          </a:p>
          <a:p>
            <a:pPr marL="914400" lvl="1" indent="-228600" algn="l" rtl="0">
              <a:lnSpc>
                <a:spcPct val="100000"/>
              </a:lnSpc>
              <a:spcBef>
                <a:spcPts val="320"/>
              </a:spcBef>
              <a:spcAft>
                <a:spcPts val="0"/>
              </a:spcAft>
              <a:buSzPts val="1600"/>
              <a:buNone/>
            </a:pPr>
            <a:endParaRPr/>
          </a:p>
          <a:p>
            <a:pPr marL="914400" lvl="1" indent="-228600" algn="l" rtl="0">
              <a:lnSpc>
                <a:spcPct val="100000"/>
              </a:lnSpc>
              <a:spcBef>
                <a:spcPts val="320"/>
              </a:spcBef>
              <a:spcAft>
                <a:spcPts val="0"/>
              </a:spcAft>
              <a:buSzPts val="1600"/>
              <a:buNone/>
            </a:pPr>
            <a:endParaRPr/>
          </a:p>
          <a:p>
            <a:pPr marL="914400" lvl="1" indent="-228600" algn="l" rtl="0">
              <a:lnSpc>
                <a:spcPct val="100000"/>
              </a:lnSpc>
              <a:spcBef>
                <a:spcPts val="320"/>
              </a:spcBef>
              <a:spcAft>
                <a:spcPts val="0"/>
              </a:spcAft>
              <a:buSzPts val="1600"/>
              <a:buNone/>
            </a:pPr>
            <a:endParaRPr/>
          </a:p>
          <a:p>
            <a:pPr marL="457200" lvl="0" indent="-342900" algn="l" rtl="0">
              <a:lnSpc>
                <a:spcPct val="100000"/>
              </a:lnSpc>
              <a:spcBef>
                <a:spcPts val="360"/>
              </a:spcBef>
              <a:spcAft>
                <a:spcPts val="0"/>
              </a:spcAft>
              <a:buClr>
                <a:srgbClr val="6E6E6E"/>
              </a:buClr>
              <a:buSzPts val="1800"/>
              <a:buFont typeface="Arial"/>
              <a:buChar char="•"/>
            </a:pPr>
            <a:r>
              <a:rPr lang="en-US"/>
              <a:t>SANTA Idea:</a:t>
            </a:r>
            <a:endParaRPr/>
          </a:p>
          <a:p>
            <a:pPr marL="914400" lvl="1" indent="-330200" algn="l" rtl="0">
              <a:lnSpc>
                <a:spcPct val="100000"/>
              </a:lnSpc>
              <a:spcBef>
                <a:spcPts val="320"/>
              </a:spcBef>
              <a:spcAft>
                <a:spcPts val="0"/>
              </a:spcAft>
              <a:buSzPts val="1600"/>
              <a:buChar char="•"/>
            </a:pPr>
            <a:r>
              <a:rPr lang="en-US"/>
              <a:t>Quantify the Network Density of Gene Set by Shortest Path Length criteria</a:t>
            </a:r>
            <a:endParaRPr/>
          </a:p>
          <a:p>
            <a:pPr marL="914400" lvl="1" indent="-228600" algn="l" rtl="0">
              <a:lnSpc>
                <a:spcPct val="100000"/>
              </a:lnSpc>
              <a:spcBef>
                <a:spcPts val="320"/>
              </a:spcBef>
              <a:spcAft>
                <a:spcPts val="0"/>
              </a:spcAft>
              <a:buSzPts val="1600"/>
              <a:buNone/>
            </a:pPr>
            <a:endParaRPr/>
          </a:p>
        </p:txBody>
      </p:sp>
      <p:sp>
        <p:nvSpPr>
          <p:cNvPr id="1235" name="Google Shape;1235;p125"/>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76</a:t>
            </a:fld>
            <a:endParaRPr/>
          </a:p>
        </p:txBody>
      </p:sp>
      <p:pic>
        <p:nvPicPr>
          <p:cNvPr id="1236" name="Google Shape;1236;p125"/>
          <p:cNvPicPr preferRelativeResize="0"/>
          <p:nvPr/>
        </p:nvPicPr>
        <p:blipFill rotWithShape="1">
          <a:blip r:embed="rId3">
            <a:alphaModFix/>
          </a:blip>
          <a:srcRect/>
          <a:stretch/>
        </p:blipFill>
        <p:spPr>
          <a:xfrm>
            <a:off x="393379" y="1066122"/>
            <a:ext cx="4981575" cy="800100"/>
          </a:xfrm>
          <a:prstGeom prst="rect">
            <a:avLst/>
          </a:prstGeom>
          <a:noFill/>
          <a:ln>
            <a:noFill/>
          </a:ln>
        </p:spPr>
      </p:pic>
      <p:pic>
        <p:nvPicPr>
          <p:cNvPr id="1237" name="Google Shape;1237;p125"/>
          <p:cNvPicPr preferRelativeResize="0"/>
          <p:nvPr/>
        </p:nvPicPr>
        <p:blipFill rotWithShape="1">
          <a:blip r:embed="rId4">
            <a:alphaModFix/>
          </a:blip>
          <a:srcRect/>
          <a:stretch/>
        </p:blipFill>
        <p:spPr>
          <a:xfrm>
            <a:off x="5943600" y="1066122"/>
            <a:ext cx="2971799" cy="1254511"/>
          </a:xfrm>
          <a:prstGeom prst="rect">
            <a:avLst/>
          </a:prstGeom>
          <a:noFill/>
          <a:ln>
            <a:noFill/>
          </a:ln>
        </p:spPr>
      </p:pic>
      <p:pic>
        <p:nvPicPr>
          <p:cNvPr id="1238" name="Google Shape;1238;p125"/>
          <p:cNvPicPr preferRelativeResize="0"/>
          <p:nvPr/>
        </p:nvPicPr>
        <p:blipFill rotWithShape="1">
          <a:blip r:embed="rId5">
            <a:alphaModFix/>
          </a:blip>
          <a:srcRect/>
          <a:stretch/>
        </p:blipFill>
        <p:spPr>
          <a:xfrm>
            <a:off x="393379" y="4267200"/>
            <a:ext cx="5086350" cy="971550"/>
          </a:xfrm>
          <a:prstGeom prst="rect">
            <a:avLst/>
          </a:prstGeom>
          <a:noFill/>
          <a:ln>
            <a:noFill/>
          </a:ln>
        </p:spPr>
      </p:pic>
      <p:pic>
        <p:nvPicPr>
          <p:cNvPr id="1239" name="Google Shape;1239;p125"/>
          <p:cNvPicPr preferRelativeResize="0"/>
          <p:nvPr/>
        </p:nvPicPr>
        <p:blipFill rotWithShape="1">
          <a:blip r:embed="rId6">
            <a:alphaModFix/>
          </a:blip>
          <a:srcRect/>
          <a:stretch/>
        </p:blipFill>
        <p:spPr>
          <a:xfrm>
            <a:off x="3124200" y="6050566"/>
            <a:ext cx="3329392" cy="1523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126"/>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Incorporating Meta-Paths	</a:t>
            </a:r>
            <a:endParaRPr/>
          </a:p>
        </p:txBody>
      </p:sp>
      <p:sp>
        <p:nvSpPr>
          <p:cNvPr id="1246" name="Google Shape;1246;p126"/>
          <p:cNvSpPr txBox="1">
            <a:spLocks noGrp="1"/>
          </p:cNvSpPr>
          <p:nvPr>
            <p:ph type="body" idx="1"/>
          </p:nvPr>
        </p:nvSpPr>
        <p:spPr>
          <a:xfrm>
            <a:off x="304800" y="1676400"/>
            <a:ext cx="6892698" cy="3960495"/>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05284E"/>
              </a:buClr>
              <a:buSzPts val="1800"/>
              <a:buChar char="•"/>
            </a:pPr>
            <a:r>
              <a:rPr lang="en-US"/>
              <a:t>DRaWR random walks on heterogeneous networks make no consideration / memory of the edge </a:t>
            </a:r>
            <a:r>
              <a:rPr lang="en-US" b="1" i="1">
                <a:solidFill>
                  <a:srgbClr val="034982"/>
                </a:solidFill>
              </a:rPr>
              <a:t>types</a:t>
            </a:r>
            <a:r>
              <a:rPr lang="en-US"/>
              <a:t> they have followed</a:t>
            </a:r>
            <a:endParaRPr/>
          </a:p>
          <a:p>
            <a:pPr marL="457200" lvl="0" indent="-228600" algn="l" rtl="0">
              <a:lnSpc>
                <a:spcPct val="100000"/>
              </a:lnSpc>
              <a:spcBef>
                <a:spcPts val="360"/>
              </a:spcBef>
              <a:spcAft>
                <a:spcPts val="0"/>
              </a:spcAft>
              <a:buClr>
                <a:srgbClr val="05284E"/>
              </a:buClr>
              <a:buSzPts val="1800"/>
              <a:buNone/>
            </a:pPr>
            <a:endParaRPr/>
          </a:p>
          <a:p>
            <a:pPr marL="457200" lvl="0" indent="-228600" algn="l" rtl="0">
              <a:lnSpc>
                <a:spcPct val="100000"/>
              </a:lnSpc>
              <a:spcBef>
                <a:spcPts val="360"/>
              </a:spcBef>
              <a:spcAft>
                <a:spcPts val="0"/>
              </a:spcAft>
              <a:buClr>
                <a:srgbClr val="05284E"/>
              </a:buClr>
              <a:buSzPts val="1800"/>
              <a:buNone/>
            </a:pPr>
            <a:endParaRPr/>
          </a:p>
          <a:p>
            <a:pPr marL="457200" lvl="0" indent="-228600" algn="l" rtl="0">
              <a:lnSpc>
                <a:spcPct val="100000"/>
              </a:lnSpc>
              <a:spcBef>
                <a:spcPts val="360"/>
              </a:spcBef>
              <a:spcAft>
                <a:spcPts val="0"/>
              </a:spcAft>
              <a:buClr>
                <a:srgbClr val="05284E"/>
              </a:buClr>
              <a:buSzPts val="1800"/>
              <a:buNone/>
            </a:pPr>
            <a:endParaRPr/>
          </a:p>
          <a:p>
            <a:pPr marL="457200" lvl="0" indent="-228600" algn="l" rtl="0">
              <a:lnSpc>
                <a:spcPct val="100000"/>
              </a:lnSpc>
              <a:spcBef>
                <a:spcPts val="360"/>
              </a:spcBef>
              <a:spcAft>
                <a:spcPts val="0"/>
              </a:spcAft>
              <a:buClr>
                <a:srgbClr val="05284E"/>
              </a:buClr>
              <a:buSzPts val="1800"/>
              <a:buNone/>
            </a:pPr>
            <a:endParaRPr/>
          </a:p>
          <a:p>
            <a:pPr marL="457200" lvl="0" indent="-228600" algn="l" rtl="0">
              <a:lnSpc>
                <a:spcPct val="100000"/>
              </a:lnSpc>
              <a:spcBef>
                <a:spcPts val="360"/>
              </a:spcBef>
              <a:spcAft>
                <a:spcPts val="0"/>
              </a:spcAft>
              <a:buClr>
                <a:srgbClr val="05284E"/>
              </a:buClr>
              <a:buSzPts val="1800"/>
              <a:buNone/>
            </a:pPr>
            <a:endParaRPr/>
          </a:p>
          <a:p>
            <a:pPr marL="457200" lvl="0" indent="-228600" algn="l" rtl="0">
              <a:lnSpc>
                <a:spcPct val="100000"/>
              </a:lnSpc>
              <a:spcBef>
                <a:spcPts val="360"/>
              </a:spcBef>
              <a:spcAft>
                <a:spcPts val="0"/>
              </a:spcAft>
              <a:buClr>
                <a:srgbClr val="05284E"/>
              </a:buClr>
              <a:buSzPts val="1800"/>
              <a:buNone/>
            </a:pPr>
            <a:endParaRPr/>
          </a:p>
          <a:p>
            <a:pPr marL="457200" lvl="0" indent="-228600" algn="l" rtl="0">
              <a:lnSpc>
                <a:spcPct val="100000"/>
              </a:lnSpc>
              <a:spcBef>
                <a:spcPts val="360"/>
              </a:spcBef>
              <a:spcAft>
                <a:spcPts val="0"/>
              </a:spcAft>
              <a:buClr>
                <a:srgbClr val="05284E"/>
              </a:buClr>
              <a:buSzPts val="1800"/>
              <a:buNone/>
            </a:pPr>
            <a:endParaRPr/>
          </a:p>
          <a:p>
            <a:pPr marL="457200" lvl="0" indent="-342900" algn="l" rtl="0">
              <a:lnSpc>
                <a:spcPct val="100000"/>
              </a:lnSpc>
              <a:spcBef>
                <a:spcPts val="360"/>
              </a:spcBef>
              <a:spcAft>
                <a:spcPts val="0"/>
              </a:spcAft>
              <a:buClr>
                <a:srgbClr val="05284E"/>
              </a:buClr>
              <a:buSzPts val="1800"/>
              <a:buChar char="•"/>
            </a:pPr>
            <a:r>
              <a:rPr lang="en-US"/>
              <a:t>Explore if similarity in a gene set can best be described by particular </a:t>
            </a:r>
            <a:r>
              <a:rPr lang="en-US" b="1" i="1">
                <a:solidFill>
                  <a:srgbClr val="034982"/>
                </a:solidFill>
              </a:rPr>
              <a:t>types of meta-paths </a:t>
            </a:r>
            <a:r>
              <a:rPr lang="en-US"/>
              <a:t>amongst its genes.</a:t>
            </a:r>
            <a:endParaRPr/>
          </a:p>
        </p:txBody>
      </p:sp>
      <p:sp>
        <p:nvSpPr>
          <p:cNvPr id="1247" name="Google Shape;1247;p126"/>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77</a:t>
            </a:fld>
            <a:endParaRPr/>
          </a:p>
        </p:txBody>
      </p:sp>
      <p:sp>
        <p:nvSpPr>
          <p:cNvPr id="1248" name="Google Shape;1248;p126"/>
          <p:cNvSpPr txBox="1"/>
          <p:nvPr/>
        </p:nvSpPr>
        <p:spPr>
          <a:xfrm>
            <a:off x="3852616" y="3259994"/>
            <a:ext cx="2526846" cy="161582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979" b="1" i="0" u="sng" strike="noStrike" cap="none">
                <a:solidFill>
                  <a:srgbClr val="000000"/>
                </a:solidFill>
                <a:latin typeface="Arial"/>
                <a:ea typeface="Arial"/>
                <a:cs typeface="Arial"/>
                <a:sym typeface="Arial"/>
              </a:rPr>
              <a:t>Paths from G1 -&gt; G2</a:t>
            </a:r>
            <a:r>
              <a:rPr lang="en-US" sz="1979" b="0" i="0" u="none" strike="noStrike" cap="none">
                <a:solidFill>
                  <a:srgbClr val="000000"/>
                </a:solidFill>
                <a:latin typeface="Arial"/>
                <a:ea typeface="Arial"/>
                <a:cs typeface="Arial"/>
                <a:sym typeface="Arial"/>
              </a:rPr>
              <a:t>:</a:t>
            </a:r>
            <a:endParaRPr/>
          </a:p>
          <a:p>
            <a:pPr marL="0" marR="0" lvl="0" indent="0" algn="l" rtl="0">
              <a:lnSpc>
                <a:spcPct val="100000"/>
              </a:lnSpc>
              <a:spcBef>
                <a:spcPts val="0"/>
              </a:spcBef>
              <a:spcAft>
                <a:spcPts val="0"/>
              </a:spcAft>
              <a:buNone/>
            </a:pPr>
            <a:r>
              <a:rPr lang="en-US" sz="1979" b="1" i="0" u="none" strike="noStrike" cap="none">
                <a:solidFill>
                  <a:srgbClr val="008000"/>
                </a:solidFill>
                <a:latin typeface="Arial"/>
                <a:ea typeface="Arial"/>
                <a:cs typeface="Arial"/>
                <a:sym typeface="Arial"/>
              </a:rPr>
              <a:t>type_A</a:t>
            </a:r>
            <a:endParaRPr/>
          </a:p>
          <a:p>
            <a:pPr marL="0" marR="0" lvl="0" indent="0" algn="l" rtl="0">
              <a:lnSpc>
                <a:spcPct val="100000"/>
              </a:lnSpc>
              <a:spcBef>
                <a:spcPts val="0"/>
              </a:spcBef>
              <a:spcAft>
                <a:spcPts val="0"/>
              </a:spcAft>
              <a:buNone/>
            </a:pPr>
            <a:r>
              <a:rPr lang="en-US" sz="1979" b="1" i="0" u="none" strike="noStrike" cap="none">
                <a:solidFill>
                  <a:srgbClr val="008000"/>
                </a:solidFill>
                <a:latin typeface="Arial"/>
                <a:ea typeface="Arial"/>
                <a:cs typeface="Arial"/>
                <a:sym typeface="Arial"/>
              </a:rPr>
              <a:t>type_A</a:t>
            </a:r>
            <a:r>
              <a:rPr lang="en-US" sz="1979" b="0" i="0" u="none" strike="noStrike" cap="none">
                <a:solidFill>
                  <a:srgbClr val="008000"/>
                </a:solidFill>
                <a:latin typeface="Arial"/>
                <a:ea typeface="Arial"/>
                <a:cs typeface="Arial"/>
                <a:sym typeface="Arial"/>
              </a:rPr>
              <a:t> </a:t>
            </a:r>
            <a:r>
              <a:rPr lang="en-US" sz="1979" b="0" i="0" u="none" strike="noStrike" cap="none">
                <a:solidFill>
                  <a:srgbClr val="000000"/>
                </a:solidFill>
                <a:latin typeface="Arial"/>
                <a:ea typeface="Arial"/>
                <a:cs typeface="Arial"/>
                <a:sym typeface="Arial"/>
              </a:rPr>
              <a:t>- </a:t>
            </a:r>
            <a:r>
              <a:rPr lang="en-US" sz="1979" b="1" i="0" u="none" strike="noStrike" cap="none">
                <a:solidFill>
                  <a:srgbClr val="7030A0"/>
                </a:solidFill>
                <a:latin typeface="Arial"/>
                <a:ea typeface="Arial"/>
                <a:cs typeface="Arial"/>
                <a:sym typeface="Arial"/>
              </a:rPr>
              <a:t>type_B</a:t>
            </a:r>
            <a:endParaRPr/>
          </a:p>
          <a:p>
            <a:pPr marL="0" marR="0" lvl="0" indent="0" algn="l" rtl="0">
              <a:lnSpc>
                <a:spcPct val="100000"/>
              </a:lnSpc>
              <a:spcBef>
                <a:spcPts val="0"/>
              </a:spcBef>
              <a:spcAft>
                <a:spcPts val="0"/>
              </a:spcAft>
              <a:buNone/>
            </a:pPr>
            <a:r>
              <a:rPr lang="en-US" sz="1979" b="1" i="0" u="none" strike="noStrike" cap="none">
                <a:solidFill>
                  <a:srgbClr val="69A0FE"/>
                </a:solidFill>
                <a:latin typeface="Arial"/>
                <a:ea typeface="Arial"/>
                <a:cs typeface="Arial"/>
                <a:sym typeface="Arial"/>
              </a:rPr>
              <a:t>type_C</a:t>
            </a:r>
            <a:r>
              <a:rPr lang="en-US" sz="1979" b="0" i="0" u="none" strike="noStrike" cap="none">
                <a:solidFill>
                  <a:srgbClr val="000000"/>
                </a:solidFill>
                <a:latin typeface="Arial"/>
                <a:ea typeface="Arial"/>
                <a:cs typeface="Arial"/>
                <a:sym typeface="Arial"/>
              </a:rPr>
              <a:t>- </a:t>
            </a:r>
            <a:r>
              <a:rPr lang="en-US" sz="1979" b="1" i="0" u="none" strike="noStrike" cap="none">
                <a:solidFill>
                  <a:srgbClr val="69A0FE"/>
                </a:solidFill>
                <a:latin typeface="Arial"/>
                <a:ea typeface="Arial"/>
                <a:cs typeface="Arial"/>
                <a:sym typeface="Arial"/>
              </a:rPr>
              <a:t>type_C</a:t>
            </a:r>
            <a:endParaRPr/>
          </a:p>
          <a:p>
            <a:pPr marL="0" marR="0" lvl="0" indent="0" algn="l" rtl="0">
              <a:lnSpc>
                <a:spcPct val="100000"/>
              </a:lnSpc>
              <a:spcBef>
                <a:spcPts val="0"/>
              </a:spcBef>
              <a:spcAft>
                <a:spcPts val="0"/>
              </a:spcAft>
              <a:buNone/>
            </a:pPr>
            <a:r>
              <a:rPr lang="en-US" sz="1979" b="1" i="0" u="none" strike="noStrike" cap="none">
                <a:solidFill>
                  <a:srgbClr val="7030A0"/>
                </a:solidFill>
                <a:latin typeface="Arial"/>
                <a:ea typeface="Arial"/>
                <a:cs typeface="Arial"/>
                <a:sym typeface="Arial"/>
              </a:rPr>
              <a:t>type_B</a:t>
            </a:r>
            <a:r>
              <a:rPr lang="en-US" sz="1979" b="0" i="0" u="none" strike="noStrike" cap="none">
                <a:solidFill>
                  <a:srgbClr val="000000"/>
                </a:solidFill>
                <a:latin typeface="Arial"/>
                <a:ea typeface="Arial"/>
                <a:cs typeface="Arial"/>
                <a:sym typeface="Arial"/>
              </a:rPr>
              <a:t> - </a:t>
            </a:r>
            <a:r>
              <a:rPr lang="en-US" sz="1979" b="1" i="0" u="none" strike="noStrike" cap="none">
                <a:solidFill>
                  <a:srgbClr val="69A0FE"/>
                </a:solidFill>
                <a:latin typeface="Arial"/>
                <a:ea typeface="Arial"/>
                <a:cs typeface="Arial"/>
                <a:sym typeface="Arial"/>
              </a:rPr>
              <a:t>type_C</a:t>
            </a:r>
            <a:r>
              <a:rPr lang="en-US" sz="1979" b="0" i="0" u="none" strike="noStrike" cap="none">
                <a:solidFill>
                  <a:srgbClr val="69A0FE"/>
                </a:solidFill>
                <a:latin typeface="Arial"/>
                <a:ea typeface="Arial"/>
                <a:cs typeface="Arial"/>
                <a:sym typeface="Arial"/>
              </a:rPr>
              <a:t> </a:t>
            </a:r>
            <a:r>
              <a:rPr lang="en-US" sz="1979" b="0" i="0" u="none" strike="noStrike" cap="none">
                <a:solidFill>
                  <a:srgbClr val="000000"/>
                </a:solidFill>
                <a:latin typeface="Arial"/>
                <a:ea typeface="Arial"/>
                <a:cs typeface="Arial"/>
                <a:sym typeface="Arial"/>
              </a:rPr>
              <a:t>(x2)</a:t>
            </a:r>
            <a:endParaRPr sz="1979" b="1" i="0" u="none" strike="noStrike" cap="none">
              <a:solidFill>
                <a:srgbClr val="056DC3"/>
              </a:solidFill>
              <a:latin typeface="Arial"/>
              <a:ea typeface="Arial"/>
              <a:cs typeface="Arial"/>
              <a:sym typeface="Arial"/>
            </a:endParaRPr>
          </a:p>
        </p:txBody>
      </p:sp>
      <p:pic>
        <p:nvPicPr>
          <p:cNvPr id="1249" name="Google Shape;1249;p126"/>
          <p:cNvPicPr preferRelativeResize="0"/>
          <p:nvPr/>
        </p:nvPicPr>
        <p:blipFill rotWithShape="1">
          <a:blip r:embed="rId3">
            <a:alphaModFix/>
          </a:blip>
          <a:srcRect/>
          <a:stretch/>
        </p:blipFill>
        <p:spPr>
          <a:xfrm>
            <a:off x="752222" y="3259994"/>
            <a:ext cx="2716003" cy="1629602"/>
          </a:xfrm>
          <a:prstGeom prst="rect">
            <a:avLst/>
          </a:prstGeom>
          <a:noFill/>
          <a:ln>
            <a:noFill/>
          </a:ln>
        </p:spPr>
      </p:pic>
      <p:sp>
        <p:nvSpPr>
          <p:cNvPr id="1250" name="Google Shape;1250;p126"/>
          <p:cNvSpPr/>
          <p:nvPr/>
        </p:nvSpPr>
        <p:spPr>
          <a:xfrm>
            <a:off x="6937048" y="3493327"/>
            <a:ext cx="2114089" cy="162089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310" b="1" i="0" u="none" strike="noStrike" cap="none">
                <a:solidFill>
                  <a:srgbClr val="0057F6"/>
                </a:solidFill>
                <a:latin typeface="Calibri"/>
                <a:ea typeface="Calibri"/>
                <a:cs typeface="Calibri"/>
                <a:sym typeface="Calibri"/>
              </a:rPr>
              <a:t>meta-path:</a:t>
            </a:r>
            <a:endParaRPr/>
          </a:p>
          <a:p>
            <a:pPr marL="0" marR="0" lvl="0" indent="0" algn="ctr" rtl="0">
              <a:lnSpc>
                <a:spcPct val="100000"/>
              </a:lnSpc>
              <a:spcBef>
                <a:spcPts val="363"/>
              </a:spcBef>
              <a:spcAft>
                <a:spcPts val="0"/>
              </a:spcAft>
              <a:buNone/>
            </a:pPr>
            <a:r>
              <a:rPr lang="en-US" sz="1815" b="0" i="0" u="none" strike="noStrike" cap="none">
                <a:solidFill>
                  <a:srgbClr val="0057F6"/>
                </a:solidFill>
                <a:latin typeface="Calibri"/>
                <a:ea typeface="Calibri"/>
                <a:cs typeface="Calibri"/>
                <a:sym typeface="Calibri"/>
              </a:rPr>
              <a:t>a path defined by sequence of edges types between two nodes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Google Shape;1256;p127"/>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b="1"/>
              <a:t>Ranking Genes for Disease</a:t>
            </a:r>
            <a:endParaRPr b="1"/>
          </a:p>
        </p:txBody>
      </p:sp>
      <p:sp>
        <p:nvSpPr>
          <p:cNvPr id="1257" name="Google Shape;1257;p127"/>
          <p:cNvSpPr txBox="1">
            <a:spLocks noGrp="1"/>
          </p:cNvSpPr>
          <p:nvPr>
            <p:ph type="body" idx="1"/>
          </p:nvPr>
        </p:nvSpPr>
        <p:spPr>
          <a:xfrm>
            <a:off x="291004" y="2205252"/>
            <a:ext cx="6619161" cy="4222524"/>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05284E"/>
              </a:buClr>
              <a:buSzPts val="1800"/>
              <a:buChar char="•"/>
            </a:pPr>
            <a:r>
              <a:rPr lang="en-US" sz="2310"/>
              <a:t>Initial Study: </a:t>
            </a:r>
            <a:endParaRPr/>
          </a:p>
          <a:p>
            <a:pPr marL="914400" lvl="1" indent="-330200" algn="l" rtl="0">
              <a:lnSpc>
                <a:spcPct val="100000"/>
              </a:lnSpc>
              <a:spcBef>
                <a:spcPts val="320"/>
              </a:spcBef>
              <a:spcAft>
                <a:spcPts val="0"/>
              </a:spcAft>
              <a:buSzPts val="1600"/>
              <a:buChar char="•"/>
            </a:pPr>
            <a:r>
              <a:rPr lang="en-US" sz="1815"/>
              <a:t>53 MSigDB DE gene sets from separate cancer studies</a:t>
            </a:r>
            <a:endParaRPr sz="1815"/>
          </a:p>
          <a:p>
            <a:pPr marL="457200" lvl="0" indent="-228600" algn="l" rtl="0">
              <a:lnSpc>
                <a:spcPct val="100000"/>
              </a:lnSpc>
              <a:spcBef>
                <a:spcPts val="360"/>
              </a:spcBef>
              <a:spcAft>
                <a:spcPts val="0"/>
              </a:spcAft>
              <a:buClr>
                <a:srgbClr val="05284E"/>
              </a:buClr>
              <a:buSzPts val="1800"/>
              <a:buNone/>
            </a:pPr>
            <a:endParaRPr sz="989"/>
          </a:p>
          <a:p>
            <a:pPr marL="457200" lvl="0" indent="-342900" algn="l" rtl="0">
              <a:lnSpc>
                <a:spcPct val="100000"/>
              </a:lnSpc>
              <a:spcBef>
                <a:spcPts val="360"/>
              </a:spcBef>
              <a:spcAft>
                <a:spcPts val="0"/>
              </a:spcAft>
              <a:buClr>
                <a:srgbClr val="05284E"/>
              </a:buClr>
              <a:buSzPts val="1800"/>
              <a:buChar char="•"/>
            </a:pPr>
            <a:r>
              <a:rPr lang="en-US" sz="2310"/>
              <a:t>Question:</a:t>
            </a:r>
            <a:endParaRPr/>
          </a:p>
          <a:p>
            <a:pPr marL="914400" lvl="1" indent="-330200" algn="l" rtl="0">
              <a:lnSpc>
                <a:spcPct val="100000"/>
              </a:lnSpc>
              <a:spcBef>
                <a:spcPts val="320"/>
              </a:spcBef>
              <a:spcAft>
                <a:spcPts val="0"/>
              </a:spcAft>
              <a:buSzPts val="1600"/>
              <a:buChar char="•"/>
            </a:pPr>
            <a:r>
              <a:rPr lang="en-US" sz="1815"/>
              <a:t>If we hide a subset of genes disrupted by the development of cancer, what types of networks are best suited to recover them?</a:t>
            </a:r>
            <a:endParaRPr/>
          </a:p>
          <a:p>
            <a:pPr marL="457200" lvl="0" indent="-228600" algn="l" rtl="0">
              <a:lnSpc>
                <a:spcPct val="100000"/>
              </a:lnSpc>
              <a:spcBef>
                <a:spcPts val="360"/>
              </a:spcBef>
              <a:spcAft>
                <a:spcPts val="0"/>
              </a:spcAft>
              <a:buClr>
                <a:srgbClr val="05284E"/>
              </a:buClr>
              <a:buSzPts val="1800"/>
              <a:buNone/>
            </a:pPr>
            <a:endParaRPr sz="989"/>
          </a:p>
          <a:p>
            <a:pPr marL="457200" lvl="0" indent="-342900" algn="l" rtl="0">
              <a:lnSpc>
                <a:spcPct val="100000"/>
              </a:lnSpc>
              <a:spcBef>
                <a:spcPts val="360"/>
              </a:spcBef>
              <a:spcAft>
                <a:spcPts val="0"/>
              </a:spcAft>
              <a:buClr>
                <a:srgbClr val="05284E"/>
              </a:buClr>
              <a:buSzPts val="1800"/>
              <a:buChar char="•"/>
            </a:pPr>
            <a:r>
              <a:rPr lang="en-US" sz="2310"/>
              <a:t>Evaluation:</a:t>
            </a:r>
            <a:endParaRPr/>
          </a:p>
          <a:p>
            <a:pPr marL="914400" lvl="1" indent="-330200" algn="l" rtl="0">
              <a:lnSpc>
                <a:spcPct val="100000"/>
              </a:lnSpc>
              <a:spcBef>
                <a:spcPts val="320"/>
              </a:spcBef>
              <a:spcAft>
                <a:spcPts val="0"/>
              </a:spcAft>
              <a:buSzPts val="1600"/>
              <a:buChar char="•"/>
            </a:pPr>
            <a:r>
              <a:rPr lang="en-US" sz="1815"/>
              <a:t>Partition 75% of DE genes for training, 25% for testing</a:t>
            </a:r>
            <a:endParaRPr/>
          </a:p>
          <a:p>
            <a:pPr marL="914400" lvl="1" indent="-330200" algn="l" rtl="0">
              <a:lnSpc>
                <a:spcPct val="100000"/>
              </a:lnSpc>
              <a:spcBef>
                <a:spcPts val="320"/>
              </a:spcBef>
              <a:spcAft>
                <a:spcPts val="0"/>
              </a:spcAft>
              <a:buSzPts val="1600"/>
              <a:buChar char="•"/>
            </a:pPr>
            <a:r>
              <a:rPr lang="en-US" sz="1815"/>
              <a:t>Use DRaWR on KnowNet subnetworks and training data to rank genes </a:t>
            </a:r>
            <a:endParaRPr/>
          </a:p>
          <a:p>
            <a:pPr marL="914400" lvl="1" indent="-330200" algn="l" rtl="0">
              <a:lnSpc>
                <a:spcPct val="100000"/>
              </a:lnSpc>
              <a:spcBef>
                <a:spcPts val="320"/>
              </a:spcBef>
              <a:spcAft>
                <a:spcPts val="0"/>
              </a:spcAft>
              <a:buSzPts val="1600"/>
              <a:buChar char="•"/>
            </a:pPr>
            <a:r>
              <a:rPr lang="en-US" sz="1815"/>
              <a:t>Report average AUCs of ranking using test genes as truth</a:t>
            </a:r>
            <a:endParaRPr/>
          </a:p>
        </p:txBody>
      </p:sp>
      <p:sp>
        <p:nvSpPr>
          <p:cNvPr id="1258" name="Google Shape;1258;p127"/>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78</a:t>
            </a:fld>
            <a:endParaRPr/>
          </a:p>
        </p:txBody>
      </p:sp>
      <p:pic>
        <p:nvPicPr>
          <p:cNvPr id="1259" name="Google Shape;1259;p127" descr="Image result for msigdb"/>
          <p:cNvPicPr preferRelativeResize="0"/>
          <p:nvPr/>
        </p:nvPicPr>
        <p:blipFill rotWithShape="1">
          <a:blip r:embed="rId3">
            <a:alphaModFix/>
          </a:blip>
          <a:srcRect/>
          <a:stretch/>
        </p:blipFill>
        <p:spPr>
          <a:xfrm>
            <a:off x="6875517" y="3108167"/>
            <a:ext cx="2221320" cy="687553"/>
          </a:xfrm>
          <a:prstGeom prst="rect">
            <a:avLst/>
          </a:prstGeom>
          <a:noFill/>
          <a:ln>
            <a:noFill/>
          </a:ln>
        </p:spPr>
      </p:pic>
      <p:pic>
        <p:nvPicPr>
          <p:cNvPr id="1260" name="Google Shape;1260;p127" descr="http://gim.unmc.edu/dxtests/roccomp.jpg"/>
          <p:cNvPicPr preferRelativeResize="0"/>
          <p:nvPr/>
        </p:nvPicPr>
        <p:blipFill rotWithShape="1">
          <a:blip r:embed="rId4">
            <a:alphaModFix/>
          </a:blip>
          <a:srcRect/>
          <a:stretch/>
        </p:blipFill>
        <p:spPr>
          <a:xfrm>
            <a:off x="6910165" y="4341302"/>
            <a:ext cx="2196092" cy="2196092"/>
          </a:xfrm>
          <a:prstGeom prst="rect">
            <a:avLst/>
          </a:prstGeom>
          <a:noFill/>
          <a:ln>
            <a:noFill/>
          </a:ln>
        </p:spPr>
      </p:pic>
      <p:pic>
        <p:nvPicPr>
          <p:cNvPr id="1261" name="Google Shape;1261;p127" descr="Image result for genetic disease icon"/>
          <p:cNvPicPr preferRelativeResize="0"/>
          <p:nvPr/>
        </p:nvPicPr>
        <p:blipFill rotWithShape="1">
          <a:blip r:embed="rId5">
            <a:alphaModFix/>
          </a:blip>
          <a:srcRect/>
          <a:stretch/>
        </p:blipFill>
        <p:spPr>
          <a:xfrm>
            <a:off x="7531406" y="1283852"/>
            <a:ext cx="1565430" cy="156543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128"/>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b="1"/>
              <a:t>Networks Under Consideration</a:t>
            </a:r>
            <a:endParaRPr b="1"/>
          </a:p>
        </p:txBody>
      </p:sp>
      <p:sp>
        <p:nvSpPr>
          <p:cNvPr id="1268" name="Google Shape;1268;p128"/>
          <p:cNvSpPr txBox="1">
            <a:spLocks noGrp="1"/>
          </p:cNvSpPr>
          <p:nvPr>
            <p:ph type="body" idx="1"/>
          </p:nvPr>
        </p:nvSpPr>
        <p:spPr>
          <a:xfrm>
            <a:off x="267177" y="2295270"/>
            <a:ext cx="4416266" cy="4168395"/>
          </a:xfrm>
          <a:prstGeom prst="rect">
            <a:avLst/>
          </a:prstGeom>
          <a:noFill/>
          <a:ln>
            <a:noFill/>
          </a:ln>
        </p:spPr>
        <p:txBody>
          <a:bodyPr spcFirstLastPara="1" wrap="square" lIns="89325" tIns="44650" rIns="89325" bIns="44650" anchor="t" anchorCtr="0">
            <a:noAutofit/>
          </a:bodyPr>
          <a:lstStyle/>
          <a:p>
            <a:pPr marL="457200" lvl="0" indent="-342900" algn="l" rtl="0">
              <a:lnSpc>
                <a:spcPct val="100000"/>
              </a:lnSpc>
              <a:spcBef>
                <a:spcPts val="360"/>
              </a:spcBef>
              <a:spcAft>
                <a:spcPts val="0"/>
              </a:spcAft>
              <a:buClr>
                <a:srgbClr val="05284E"/>
              </a:buClr>
              <a:buSzPts val="1800"/>
              <a:buChar char="•"/>
            </a:pPr>
            <a:r>
              <a:rPr lang="en-US" sz="2310"/>
              <a:t>Gene-Gene Edge Types</a:t>
            </a:r>
            <a:endParaRPr/>
          </a:p>
          <a:p>
            <a:pPr marL="914400" lvl="1" indent="-330200" algn="l" rtl="0">
              <a:lnSpc>
                <a:spcPct val="100000"/>
              </a:lnSpc>
              <a:spcBef>
                <a:spcPts val="320"/>
              </a:spcBef>
              <a:spcAft>
                <a:spcPts val="0"/>
              </a:spcAft>
              <a:buSzPts val="1600"/>
              <a:buChar char="•"/>
            </a:pPr>
            <a:r>
              <a:rPr lang="en-US" sz="1979">
                <a:solidFill>
                  <a:srgbClr val="0057F6"/>
                </a:solidFill>
              </a:rPr>
              <a:t>H</a:t>
            </a:r>
            <a:r>
              <a:rPr lang="en-US" sz="1979"/>
              <a:t>: Homology</a:t>
            </a:r>
            <a:endParaRPr/>
          </a:p>
          <a:p>
            <a:pPr marL="914400" lvl="1" indent="-330200" algn="l" rtl="0">
              <a:lnSpc>
                <a:spcPct val="100000"/>
              </a:lnSpc>
              <a:spcBef>
                <a:spcPts val="320"/>
              </a:spcBef>
              <a:spcAft>
                <a:spcPts val="0"/>
              </a:spcAft>
              <a:buSzPts val="1600"/>
              <a:buChar char="•"/>
            </a:pPr>
            <a:r>
              <a:rPr lang="en-US" sz="1979">
                <a:solidFill>
                  <a:srgbClr val="0057F6"/>
                </a:solidFill>
              </a:rPr>
              <a:t>CoEx</a:t>
            </a:r>
            <a:r>
              <a:rPr lang="en-US" sz="1979"/>
              <a:t>: Co-Expression</a:t>
            </a:r>
            <a:endParaRPr/>
          </a:p>
          <a:p>
            <a:pPr marL="914400" lvl="1" indent="-330200" algn="l" rtl="0">
              <a:lnSpc>
                <a:spcPct val="100000"/>
              </a:lnSpc>
              <a:spcBef>
                <a:spcPts val="320"/>
              </a:spcBef>
              <a:spcAft>
                <a:spcPts val="0"/>
              </a:spcAft>
              <a:buSzPts val="1600"/>
              <a:buChar char="•"/>
            </a:pPr>
            <a:r>
              <a:rPr lang="en-US" sz="1979">
                <a:solidFill>
                  <a:srgbClr val="0057F6"/>
                </a:solidFill>
              </a:rPr>
              <a:t>TM</a:t>
            </a:r>
            <a:r>
              <a:rPr lang="en-US" sz="1979"/>
              <a:t>: Text Mining</a:t>
            </a:r>
            <a:endParaRPr/>
          </a:p>
          <a:p>
            <a:pPr marL="914400" lvl="1" indent="-330200" algn="l" rtl="0">
              <a:lnSpc>
                <a:spcPct val="100000"/>
              </a:lnSpc>
              <a:spcBef>
                <a:spcPts val="320"/>
              </a:spcBef>
              <a:spcAft>
                <a:spcPts val="0"/>
              </a:spcAft>
              <a:buSzPts val="1600"/>
              <a:buChar char="•"/>
            </a:pPr>
            <a:r>
              <a:rPr lang="en-US" sz="1979">
                <a:solidFill>
                  <a:srgbClr val="0057F6"/>
                </a:solidFill>
              </a:rPr>
              <a:t>Exp</a:t>
            </a:r>
            <a:r>
              <a:rPr lang="en-US" sz="1979"/>
              <a:t>: Experimental Interaction</a:t>
            </a:r>
            <a:endParaRPr/>
          </a:p>
          <a:p>
            <a:pPr marL="457200" lvl="0" indent="-228600" algn="l" rtl="0">
              <a:lnSpc>
                <a:spcPct val="100000"/>
              </a:lnSpc>
              <a:spcBef>
                <a:spcPts val="360"/>
              </a:spcBef>
              <a:spcAft>
                <a:spcPts val="0"/>
              </a:spcAft>
              <a:buClr>
                <a:srgbClr val="05284E"/>
              </a:buClr>
              <a:buSzPts val="1800"/>
              <a:buNone/>
            </a:pPr>
            <a:endParaRPr sz="2310"/>
          </a:p>
          <a:p>
            <a:pPr marL="457200" lvl="0" indent="-342900" algn="l" rtl="0">
              <a:lnSpc>
                <a:spcPct val="100000"/>
              </a:lnSpc>
              <a:spcBef>
                <a:spcPts val="360"/>
              </a:spcBef>
              <a:spcAft>
                <a:spcPts val="0"/>
              </a:spcAft>
              <a:buClr>
                <a:srgbClr val="05284E"/>
              </a:buClr>
              <a:buSzPts val="1800"/>
              <a:buChar char="•"/>
            </a:pPr>
            <a:r>
              <a:rPr lang="en-US" sz="2310"/>
              <a:t>Gene-Property Edge Types</a:t>
            </a:r>
            <a:endParaRPr/>
          </a:p>
          <a:p>
            <a:pPr marL="914400" lvl="1" indent="-330200" algn="l" rtl="0">
              <a:lnSpc>
                <a:spcPct val="100000"/>
              </a:lnSpc>
              <a:spcBef>
                <a:spcPts val="320"/>
              </a:spcBef>
              <a:spcAft>
                <a:spcPts val="0"/>
              </a:spcAft>
              <a:buSzPts val="1600"/>
              <a:buChar char="•"/>
            </a:pPr>
            <a:r>
              <a:rPr lang="en-US" sz="1979">
                <a:solidFill>
                  <a:srgbClr val="0057F6"/>
                </a:solidFill>
              </a:rPr>
              <a:t>PD</a:t>
            </a:r>
            <a:r>
              <a:rPr lang="en-US" sz="1979"/>
              <a:t>: Protein Domains</a:t>
            </a:r>
            <a:endParaRPr/>
          </a:p>
          <a:p>
            <a:pPr marL="914400" lvl="1" indent="-330200" algn="l" rtl="0">
              <a:lnSpc>
                <a:spcPct val="100000"/>
              </a:lnSpc>
              <a:spcBef>
                <a:spcPts val="320"/>
              </a:spcBef>
              <a:spcAft>
                <a:spcPts val="0"/>
              </a:spcAft>
              <a:buSzPts val="1600"/>
              <a:buChar char="•"/>
            </a:pPr>
            <a:r>
              <a:rPr lang="en-US" sz="1979">
                <a:solidFill>
                  <a:srgbClr val="0057F6"/>
                </a:solidFill>
              </a:rPr>
              <a:t>GO</a:t>
            </a:r>
            <a:r>
              <a:rPr lang="en-US" sz="1979"/>
              <a:t>: Gene Ontology</a:t>
            </a:r>
            <a:endParaRPr/>
          </a:p>
        </p:txBody>
      </p:sp>
      <p:sp>
        <p:nvSpPr>
          <p:cNvPr id="1269" name="Google Shape;1269;p128"/>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79</a:t>
            </a:fld>
            <a:endParaRPr/>
          </a:p>
        </p:txBody>
      </p:sp>
      <p:sp>
        <p:nvSpPr>
          <p:cNvPr id="1270" name="Google Shape;1270;p128"/>
          <p:cNvSpPr txBox="1"/>
          <p:nvPr/>
        </p:nvSpPr>
        <p:spPr>
          <a:xfrm>
            <a:off x="4683444" y="2295270"/>
            <a:ext cx="4321967" cy="4222524"/>
          </a:xfrm>
          <a:prstGeom prst="rect">
            <a:avLst/>
          </a:prstGeom>
          <a:noFill/>
          <a:ln>
            <a:noFill/>
          </a:ln>
        </p:spPr>
        <p:txBody>
          <a:bodyPr spcFirstLastPara="1" wrap="square" lIns="75425" tIns="37700" rIns="75425" bIns="37700" anchor="t" anchorCtr="0">
            <a:noAutofit/>
          </a:bodyPr>
          <a:lstStyle/>
          <a:p>
            <a:pPr marL="342900" marR="0" lvl="0" indent="-228600" algn="l" rtl="0">
              <a:lnSpc>
                <a:spcPct val="100000"/>
              </a:lnSpc>
              <a:spcBef>
                <a:spcPts val="0"/>
              </a:spcBef>
              <a:spcAft>
                <a:spcPts val="0"/>
              </a:spcAft>
              <a:buClr>
                <a:schemeClr val="accent1"/>
              </a:buClr>
              <a:buSzPts val="2310"/>
              <a:buFont typeface="Arial"/>
              <a:buChar char="•"/>
            </a:pPr>
            <a:r>
              <a:rPr lang="en-US" sz="2310" b="0" i="0" u="none" strike="noStrike" cap="none">
                <a:solidFill>
                  <a:schemeClr val="dk1"/>
                </a:solidFill>
                <a:latin typeface="Arial"/>
                <a:ea typeface="Arial"/>
                <a:cs typeface="Arial"/>
                <a:sym typeface="Arial"/>
              </a:rPr>
              <a:t>Number of Species</a:t>
            </a:r>
            <a:endParaRPr/>
          </a:p>
          <a:p>
            <a:pPr marL="640080" marR="0" lvl="1" indent="-228600" algn="l" rtl="0">
              <a:lnSpc>
                <a:spcPct val="100000"/>
              </a:lnSpc>
              <a:spcBef>
                <a:spcPts val="396"/>
              </a:spcBef>
              <a:spcAft>
                <a:spcPts val="0"/>
              </a:spcAft>
              <a:buClr>
                <a:schemeClr val="accent2"/>
              </a:buClr>
              <a:buSzPts val="1979"/>
              <a:buFont typeface="Arial"/>
              <a:buChar char="•"/>
            </a:pPr>
            <a:r>
              <a:rPr lang="en-US" sz="1979" b="0" i="0" u="none" strike="noStrike" cap="none">
                <a:solidFill>
                  <a:srgbClr val="0057F6"/>
                </a:solidFill>
                <a:latin typeface="Arial"/>
                <a:ea typeface="Arial"/>
                <a:cs typeface="Arial"/>
                <a:sym typeface="Arial"/>
              </a:rPr>
              <a:t>Human</a:t>
            </a:r>
            <a:r>
              <a:rPr lang="en-US" sz="1979" b="0" i="0" u="none" strike="noStrike" cap="none">
                <a:solidFill>
                  <a:schemeClr val="dk1"/>
                </a:solidFill>
                <a:latin typeface="Arial"/>
                <a:ea typeface="Arial"/>
                <a:cs typeface="Arial"/>
                <a:sym typeface="Arial"/>
              </a:rPr>
              <a:t>: only</a:t>
            </a:r>
            <a:endParaRPr/>
          </a:p>
          <a:p>
            <a:pPr marL="640080" marR="0" lvl="1" indent="-228600" algn="l" rtl="0">
              <a:lnSpc>
                <a:spcPct val="100000"/>
              </a:lnSpc>
              <a:spcBef>
                <a:spcPts val="396"/>
              </a:spcBef>
              <a:spcAft>
                <a:spcPts val="0"/>
              </a:spcAft>
              <a:buClr>
                <a:schemeClr val="accent2"/>
              </a:buClr>
              <a:buSzPts val="1979"/>
              <a:buFont typeface="Arial"/>
              <a:buChar char="•"/>
            </a:pPr>
            <a:r>
              <a:rPr lang="en-US" sz="1979" b="0" i="0" u="none" strike="noStrike" cap="none">
                <a:solidFill>
                  <a:srgbClr val="0057F6"/>
                </a:solidFill>
                <a:latin typeface="Arial"/>
                <a:ea typeface="Arial"/>
                <a:cs typeface="Arial"/>
                <a:sym typeface="Arial"/>
              </a:rPr>
              <a:t>2sp</a:t>
            </a:r>
            <a:r>
              <a:rPr lang="en-US" sz="1979" b="0" i="0" u="none" strike="noStrike" cap="none">
                <a:solidFill>
                  <a:schemeClr val="dk1"/>
                </a:solidFill>
                <a:latin typeface="Arial"/>
                <a:ea typeface="Arial"/>
                <a:cs typeface="Arial"/>
                <a:sym typeface="Arial"/>
              </a:rPr>
              <a:t>: Human and Mouse</a:t>
            </a:r>
            <a:endParaRPr sz="2310" b="0" i="0" u="none" strike="noStrike" cap="none">
              <a:solidFill>
                <a:schemeClr val="dk1"/>
              </a:solidFill>
              <a:latin typeface="Arial"/>
              <a:ea typeface="Arial"/>
              <a:cs typeface="Arial"/>
              <a:sym typeface="Arial"/>
            </a:endParaRPr>
          </a:p>
          <a:p>
            <a:pPr marL="342900" marR="0" lvl="0" indent="-228600" algn="l" rtl="0">
              <a:lnSpc>
                <a:spcPct val="100000"/>
              </a:lnSpc>
              <a:spcBef>
                <a:spcPts val="462"/>
              </a:spcBef>
              <a:spcAft>
                <a:spcPts val="0"/>
              </a:spcAft>
              <a:buClr>
                <a:schemeClr val="accent1"/>
              </a:buClr>
              <a:buSzPts val="2310"/>
              <a:buFont typeface="Arial"/>
              <a:buChar char="•"/>
            </a:pPr>
            <a:r>
              <a:rPr lang="en-US" sz="2310" b="0" i="0" u="none" strike="noStrike" cap="none">
                <a:solidFill>
                  <a:schemeClr val="dk1"/>
                </a:solidFill>
                <a:latin typeface="Arial"/>
                <a:ea typeface="Arial"/>
                <a:cs typeface="Arial"/>
                <a:sym typeface="Arial"/>
              </a:rPr>
              <a:t>Specificity of the edges</a:t>
            </a:r>
            <a:endParaRPr/>
          </a:p>
          <a:p>
            <a:pPr marL="640080" marR="0" lvl="1" indent="-228600" algn="l" rtl="0">
              <a:lnSpc>
                <a:spcPct val="100000"/>
              </a:lnSpc>
              <a:spcBef>
                <a:spcPts val="396"/>
              </a:spcBef>
              <a:spcAft>
                <a:spcPts val="0"/>
              </a:spcAft>
              <a:buClr>
                <a:schemeClr val="accent2"/>
              </a:buClr>
              <a:buSzPts val="1979"/>
              <a:buFont typeface="Arial"/>
              <a:buChar char="•"/>
            </a:pPr>
            <a:r>
              <a:rPr lang="en-US" sz="1979" b="0" i="0" u="none" strike="noStrike" cap="none">
                <a:solidFill>
                  <a:srgbClr val="0057F6"/>
                </a:solidFill>
                <a:latin typeface="Arial"/>
                <a:ea typeface="Arial"/>
                <a:cs typeface="Arial"/>
                <a:sym typeface="Arial"/>
              </a:rPr>
              <a:t>Specific</a:t>
            </a:r>
            <a:r>
              <a:rPr lang="en-US" sz="1979" b="0" i="0" u="none" strike="noStrike" cap="none">
                <a:solidFill>
                  <a:schemeClr val="dk1"/>
                </a:solidFill>
                <a:latin typeface="Arial"/>
                <a:ea typeface="Arial"/>
                <a:cs typeface="Arial"/>
                <a:sym typeface="Arial"/>
              </a:rPr>
              <a:t>: high confidence edges</a:t>
            </a:r>
            <a:endParaRPr/>
          </a:p>
          <a:p>
            <a:pPr marL="640080" marR="0" lvl="1" indent="-228600" algn="l" rtl="0">
              <a:lnSpc>
                <a:spcPct val="100000"/>
              </a:lnSpc>
              <a:spcBef>
                <a:spcPts val="396"/>
              </a:spcBef>
              <a:spcAft>
                <a:spcPts val="0"/>
              </a:spcAft>
              <a:buClr>
                <a:schemeClr val="accent2"/>
              </a:buClr>
              <a:buSzPts val="1979"/>
              <a:buFont typeface="Arial"/>
              <a:buChar char="•"/>
            </a:pPr>
            <a:r>
              <a:rPr lang="en-US" sz="1979" b="0" i="0" u="none" strike="noStrike" cap="none">
                <a:solidFill>
                  <a:srgbClr val="0057F6"/>
                </a:solidFill>
                <a:latin typeface="Arial"/>
                <a:ea typeface="Arial"/>
                <a:cs typeface="Arial"/>
                <a:sym typeface="Arial"/>
              </a:rPr>
              <a:t>Loose</a:t>
            </a:r>
            <a:r>
              <a:rPr lang="en-US" sz="1979" b="0" i="0" u="none" strike="noStrike" cap="none">
                <a:solidFill>
                  <a:schemeClr val="dk1"/>
                </a:solidFill>
                <a:latin typeface="Arial"/>
                <a:ea typeface="Arial"/>
                <a:cs typeface="Arial"/>
                <a:sym typeface="Arial"/>
              </a:rPr>
              <a:t>: all edges of that types</a:t>
            </a:r>
            <a:endParaRPr/>
          </a:p>
          <a:p>
            <a:pPr marL="342900" marR="0" lvl="0" indent="-228600" algn="l" rtl="0">
              <a:lnSpc>
                <a:spcPct val="100000"/>
              </a:lnSpc>
              <a:spcBef>
                <a:spcPts val="462"/>
              </a:spcBef>
              <a:spcAft>
                <a:spcPts val="0"/>
              </a:spcAft>
              <a:buClr>
                <a:schemeClr val="accent1"/>
              </a:buClr>
              <a:buSzPts val="2310"/>
              <a:buFont typeface="Arial"/>
              <a:buChar char="•"/>
            </a:pPr>
            <a:r>
              <a:rPr lang="en-US" sz="2310" b="0" i="0" u="none" strike="noStrike" cap="none">
                <a:solidFill>
                  <a:schemeClr val="dk1"/>
                </a:solidFill>
                <a:latin typeface="Arial"/>
                <a:ea typeface="Arial"/>
                <a:cs typeface="Arial"/>
                <a:sym typeface="Arial"/>
              </a:rPr>
              <a:t>Combinations of Edge Types</a:t>
            </a:r>
            <a:endParaRPr/>
          </a:p>
          <a:p>
            <a:pPr marL="640080" marR="0" lvl="1" indent="-228600" algn="l" rtl="0">
              <a:lnSpc>
                <a:spcPct val="100000"/>
              </a:lnSpc>
              <a:spcBef>
                <a:spcPts val="396"/>
              </a:spcBef>
              <a:spcAft>
                <a:spcPts val="0"/>
              </a:spcAft>
              <a:buClr>
                <a:schemeClr val="accent2"/>
              </a:buClr>
              <a:buSzPts val="1979"/>
              <a:buFont typeface="Arial"/>
              <a:buChar char="•"/>
            </a:pPr>
            <a:r>
              <a:rPr lang="en-US" sz="1979" b="0" i="0" u="none" strike="noStrike" cap="none">
                <a:solidFill>
                  <a:srgbClr val="0057F6"/>
                </a:solidFill>
                <a:latin typeface="Arial"/>
                <a:ea typeface="Arial"/>
                <a:cs typeface="Arial"/>
                <a:sym typeface="Arial"/>
              </a:rPr>
              <a:t>1ty</a:t>
            </a:r>
            <a:r>
              <a:rPr lang="en-US" sz="1979" b="0" i="0" u="none" strike="noStrike" cap="none">
                <a:solidFill>
                  <a:schemeClr val="dk1"/>
                </a:solidFill>
                <a:latin typeface="Arial"/>
                <a:ea typeface="Arial"/>
                <a:cs typeface="Arial"/>
                <a:sym typeface="Arial"/>
              </a:rPr>
              <a:t>: One primary type</a:t>
            </a:r>
            <a:endParaRPr/>
          </a:p>
          <a:p>
            <a:pPr marL="640080" marR="0" lvl="1" indent="-228600" algn="l" rtl="0">
              <a:lnSpc>
                <a:spcPct val="100000"/>
              </a:lnSpc>
              <a:spcBef>
                <a:spcPts val="396"/>
              </a:spcBef>
              <a:spcAft>
                <a:spcPts val="0"/>
              </a:spcAft>
              <a:buClr>
                <a:schemeClr val="accent2"/>
              </a:buClr>
              <a:buSzPts val="1979"/>
              <a:buFont typeface="Arial"/>
              <a:buChar char="•"/>
            </a:pPr>
            <a:r>
              <a:rPr lang="en-US" sz="1979" b="0" i="0" u="none" strike="noStrike" cap="none">
                <a:solidFill>
                  <a:srgbClr val="0057F6"/>
                </a:solidFill>
                <a:latin typeface="Arial"/>
                <a:ea typeface="Arial"/>
                <a:cs typeface="Arial"/>
                <a:sym typeface="Arial"/>
              </a:rPr>
              <a:t>2ty</a:t>
            </a:r>
            <a:r>
              <a:rPr lang="en-US" sz="1979" b="0" i="0" u="none" strike="noStrike" cap="none">
                <a:solidFill>
                  <a:schemeClr val="dk1"/>
                </a:solidFill>
                <a:latin typeface="Arial"/>
                <a:ea typeface="Arial"/>
                <a:cs typeface="Arial"/>
                <a:sym typeface="Arial"/>
              </a:rPr>
              <a:t>: Primary type + homology</a:t>
            </a:r>
            <a:endParaRPr/>
          </a:p>
          <a:p>
            <a:pPr marL="640080" marR="0" lvl="1" indent="-228600" algn="l" rtl="0">
              <a:lnSpc>
                <a:spcPct val="100000"/>
              </a:lnSpc>
              <a:spcBef>
                <a:spcPts val="396"/>
              </a:spcBef>
              <a:spcAft>
                <a:spcPts val="0"/>
              </a:spcAft>
              <a:buClr>
                <a:schemeClr val="accent2"/>
              </a:buClr>
              <a:buSzPts val="1979"/>
              <a:buFont typeface="Arial"/>
              <a:buChar char="•"/>
            </a:pPr>
            <a:r>
              <a:rPr lang="en-US" sz="1979" b="0" i="0" u="none" strike="noStrike" cap="none">
                <a:solidFill>
                  <a:srgbClr val="0057F6"/>
                </a:solidFill>
                <a:latin typeface="Arial"/>
                <a:ea typeface="Arial"/>
                <a:cs typeface="Arial"/>
                <a:sym typeface="Arial"/>
              </a:rPr>
              <a:t>Many</a:t>
            </a:r>
            <a:r>
              <a:rPr lang="en-US" sz="1979" b="0" i="0" u="none" strike="noStrike" cap="none">
                <a:solidFill>
                  <a:schemeClr val="dk1"/>
                </a:solidFill>
                <a:latin typeface="Arial"/>
                <a:ea typeface="Arial"/>
                <a:cs typeface="Arial"/>
                <a:sym typeface="Arial"/>
              </a:rPr>
              <a:t>: 3+ edge types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7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7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7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7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7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7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7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7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75"/>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Autofit/>
          </a:bodyPr>
          <a:lstStyle/>
          <a:p>
            <a:pPr marL="0" lvl="0" indent="0" algn="l" rtl="0">
              <a:lnSpc>
                <a:spcPct val="100000"/>
              </a:lnSpc>
              <a:spcBef>
                <a:spcPts val="0"/>
              </a:spcBef>
              <a:spcAft>
                <a:spcPts val="0"/>
              </a:spcAft>
              <a:buSzPts val="1400"/>
              <a:buNone/>
            </a:pPr>
            <a:r>
              <a:rPr lang="en-US" sz="3200"/>
              <a:t>Directed Biological Networks</a:t>
            </a:r>
            <a:endParaRPr sz="3200"/>
          </a:p>
        </p:txBody>
      </p:sp>
      <p:sp>
        <p:nvSpPr>
          <p:cNvPr id="357" name="Google Shape;357;p75"/>
          <p:cNvSpPr txBox="1">
            <a:spLocks noGrp="1"/>
          </p:cNvSpPr>
          <p:nvPr>
            <p:ph type="body" idx="1"/>
          </p:nvPr>
        </p:nvSpPr>
        <p:spPr>
          <a:xfrm>
            <a:off x="228600" y="1295400"/>
            <a:ext cx="9525000" cy="1219200"/>
          </a:xfrm>
          <a:prstGeom prst="rect">
            <a:avLst/>
          </a:prstGeom>
          <a:noFill/>
          <a:ln>
            <a:noFill/>
          </a:ln>
        </p:spPr>
        <p:txBody>
          <a:bodyPr spcFirstLastPara="1" wrap="square" lIns="89325" tIns="44650" rIns="89325" bIns="44650" anchor="t" anchorCtr="0">
            <a:noAutofit/>
          </a:bodyPr>
          <a:lstStyle/>
          <a:p>
            <a:pPr marL="457200" lvl="0" indent="-228600" algn="l" rtl="0">
              <a:lnSpc>
                <a:spcPct val="100000"/>
              </a:lnSpc>
              <a:spcBef>
                <a:spcPts val="1000"/>
              </a:spcBef>
              <a:spcAft>
                <a:spcPts val="0"/>
              </a:spcAft>
              <a:buSzPts val="1800"/>
              <a:buNone/>
            </a:pPr>
            <a:endParaRPr sz="2400">
              <a:solidFill>
                <a:srgbClr val="161616"/>
              </a:solidFill>
            </a:endParaRPr>
          </a:p>
          <a:p>
            <a:pPr marL="457200" lvl="0" indent="-228600" algn="l" rtl="0">
              <a:lnSpc>
                <a:spcPct val="100000"/>
              </a:lnSpc>
              <a:spcBef>
                <a:spcPts val="1000"/>
              </a:spcBef>
              <a:spcAft>
                <a:spcPts val="0"/>
              </a:spcAft>
              <a:buSzPts val="1800"/>
              <a:buNone/>
            </a:pPr>
            <a:endParaRPr sz="2400">
              <a:solidFill>
                <a:srgbClr val="161616"/>
              </a:solidFill>
            </a:endParaRPr>
          </a:p>
          <a:p>
            <a:pPr marL="457200" lvl="0" indent="-228600" algn="l" rtl="0">
              <a:lnSpc>
                <a:spcPct val="100000"/>
              </a:lnSpc>
              <a:spcBef>
                <a:spcPts val="1000"/>
              </a:spcBef>
              <a:spcAft>
                <a:spcPts val="0"/>
              </a:spcAft>
              <a:buSzPts val="1800"/>
              <a:buNone/>
            </a:pPr>
            <a:endParaRPr sz="2400">
              <a:solidFill>
                <a:srgbClr val="161616"/>
              </a:solidFill>
            </a:endParaRPr>
          </a:p>
          <a:p>
            <a:pPr marL="457200" lvl="0" indent="-228600" algn="l" rtl="0">
              <a:lnSpc>
                <a:spcPct val="100000"/>
              </a:lnSpc>
              <a:spcBef>
                <a:spcPts val="1000"/>
              </a:spcBef>
              <a:spcAft>
                <a:spcPts val="0"/>
              </a:spcAft>
              <a:buSzPts val="1800"/>
              <a:buNone/>
            </a:pPr>
            <a:endParaRPr sz="2400">
              <a:solidFill>
                <a:srgbClr val="161616"/>
              </a:solidFill>
            </a:endParaRPr>
          </a:p>
        </p:txBody>
      </p:sp>
      <p:sp>
        <p:nvSpPr>
          <p:cNvPr id="358" name="Google Shape;358;p75"/>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8</a:t>
            </a:fld>
            <a:endParaRPr/>
          </a:p>
        </p:txBody>
      </p:sp>
      <p:sp>
        <p:nvSpPr>
          <p:cNvPr id="359" name="Google Shape;359;p75"/>
          <p:cNvSpPr txBox="1"/>
          <p:nvPr/>
        </p:nvSpPr>
        <p:spPr>
          <a:xfrm>
            <a:off x="95451" y="1905000"/>
            <a:ext cx="4267200" cy="4987994"/>
          </a:xfrm>
          <a:prstGeom prst="rect">
            <a:avLst/>
          </a:prstGeom>
          <a:noFill/>
          <a:ln>
            <a:noFill/>
          </a:ln>
        </p:spPr>
        <p:txBody>
          <a:bodyPr spcFirstLastPara="1" wrap="square" lIns="89325" tIns="44650" rIns="89325" bIns="44650" anchor="t" anchorCtr="0">
            <a:noAutofit/>
          </a:bodyPr>
          <a:lstStyle/>
          <a:p>
            <a:pPr marL="0" marR="0" lvl="0" indent="0" algn="l" rtl="0">
              <a:lnSpc>
                <a:spcPct val="100000"/>
              </a:lnSpc>
              <a:spcBef>
                <a:spcPts val="0"/>
              </a:spcBef>
              <a:spcAft>
                <a:spcPts val="0"/>
              </a:spcAft>
              <a:buClr>
                <a:srgbClr val="05284E"/>
              </a:buClr>
              <a:buSzPts val="2400"/>
              <a:buFont typeface="Arial"/>
              <a:buNone/>
            </a:pPr>
            <a:r>
              <a:rPr lang="en-US" sz="2400" b="0" i="0" u="none" strike="noStrike" cap="none">
                <a:solidFill>
                  <a:srgbClr val="0000FF"/>
                </a:solidFill>
                <a:latin typeface="Arial"/>
                <a:ea typeface="Arial"/>
                <a:cs typeface="Arial"/>
                <a:sym typeface="Arial"/>
              </a:rPr>
              <a:t>Signaling Networks</a:t>
            </a:r>
            <a:endParaRPr/>
          </a:p>
          <a:p>
            <a:pPr marL="725664" marR="0" lvl="1" indent="-278553" algn="l" rtl="0">
              <a:lnSpc>
                <a:spcPct val="100000"/>
              </a:lnSpc>
              <a:spcBef>
                <a:spcPts val="1000"/>
              </a:spcBef>
              <a:spcAft>
                <a:spcPts val="0"/>
              </a:spcAft>
              <a:buClr>
                <a:srgbClr val="05284E"/>
              </a:buClr>
              <a:buSzPts val="2200"/>
              <a:buFont typeface="Arial"/>
              <a:buChar char="•"/>
            </a:pPr>
            <a:r>
              <a:rPr lang="en-US" sz="2200" b="0" i="0" u="none" strike="noStrike" cap="none">
                <a:solidFill>
                  <a:srgbClr val="01080F"/>
                </a:solidFill>
                <a:latin typeface="Arial"/>
                <a:ea typeface="Arial"/>
                <a:cs typeface="Arial"/>
                <a:sym typeface="Arial"/>
              </a:rPr>
              <a:t>Represents communications within and between cells</a:t>
            </a:r>
            <a:endParaRPr/>
          </a:p>
          <a:p>
            <a:pPr marL="725664" marR="0" lvl="1" indent="-278553" algn="l" rtl="0">
              <a:lnSpc>
                <a:spcPct val="100000"/>
              </a:lnSpc>
              <a:spcBef>
                <a:spcPts val="1000"/>
              </a:spcBef>
              <a:spcAft>
                <a:spcPts val="0"/>
              </a:spcAft>
              <a:buClr>
                <a:srgbClr val="05284E"/>
              </a:buClr>
              <a:buSzPts val="2200"/>
              <a:buFont typeface="Arial"/>
              <a:buChar char="•"/>
            </a:pPr>
            <a:r>
              <a:rPr lang="en-US" sz="2200" b="0" i="0" u="none" strike="noStrike" cap="none">
                <a:solidFill>
                  <a:srgbClr val="01080F"/>
                </a:solidFill>
                <a:latin typeface="Arial"/>
                <a:ea typeface="Arial"/>
                <a:cs typeface="Arial"/>
                <a:sym typeface="Arial"/>
              </a:rPr>
              <a:t>Responsible for receiving, transmitting and processing information</a:t>
            </a:r>
            <a:endParaRPr/>
          </a:p>
          <a:p>
            <a:pPr marL="725664" marR="0" lvl="1" indent="-278553" algn="l" rtl="0">
              <a:lnSpc>
                <a:spcPct val="100000"/>
              </a:lnSpc>
              <a:spcBef>
                <a:spcPts val="1000"/>
              </a:spcBef>
              <a:spcAft>
                <a:spcPts val="0"/>
              </a:spcAft>
              <a:buClr>
                <a:srgbClr val="05284E"/>
              </a:buClr>
              <a:buSzPts val="2200"/>
              <a:buFont typeface="Arial"/>
              <a:buChar char="•"/>
            </a:pPr>
            <a:r>
              <a:rPr lang="en-US" sz="2200" b="0" i="0" u="none" strike="noStrike" cap="none">
                <a:solidFill>
                  <a:srgbClr val="01080F"/>
                </a:solidFill>
                <a:latin typeface="Arial"/>
                <a:ea typeface="Arial"/>
                <a:cs typeface="Arial"/>
                <a:sym typeface="Arial"/>
              </a:rPr>
              <a:t>The network is a graphical representation of the interactions of the components of a biological systems</a:t>
            </a:r>
            <a:endParaRPr sz="2200" b="0" i="0" u="none" strike="noStrike" cap="none">
              <a:solidFill>
                <a:srgbClr val="161616"/>
              </a:solidFill>
              <a:latin typeface="Arial"/>
              <a:ea typeface="Arial"/>
              <a:cs typeface="Arial"/>
              <a:sym typeface="Arial"/>
            </a:endParaRPr>
          </a:p>
          <a:p>
            <a:pPr marL="725664" marR="0" lvl="1" indent="-126153" algn="l" rtl="0">
              <a:lnSpc>
                <a:spcPct val="100000"/>
              </a:lnSpc>
              <a:spcBef>
                <a:spcPts val="1000"/>
              </a:spcBef>
              <a:spcAft>
                <a:spcPts val="0"/>
              </a:spcAft>
              <a:buClr>
                <a:srgbClr val="05284E"/>
              </a:buClr>
              <a:buSzPts val="2400"/>
              <a:buFont typeface="Arial"/>
              <a:buNone/>
            </a:pPr>
            <a:endParaRPr sz="2400" b="0" i="0" u="none" strike="noStrike" cap="none">
              <a:solidFill>
                <a:srgbClr val="161616"/>
              </a:solidFill>
              <a:latin typeface="Arial"/>
              <a:ea typeface="Arial"/>
              <a:cs typeface="Arial"/>
              <a:sym typeface="Arial"/>
            </a:endParaRPr>
          </a:p>
          <a:p>
            <a:pPr marL="335692" marR="0" lvl="0" indent="-183292" algn="l" rtl="0">
              <a:lnSpc>
                <a:spcPct val="100000"/>
              </a:lnSpc>
              <a:spcBef>
                <a:spcPts val="1000"/>
              </a:spcBef>
              <a:spcAft>
                <a:spcPts val="0"/>
              </a:spcAft>
              <a:buClr>
                <a:srgbClr val="05284E"/>
              </a:buClr>
              <a:buSzPts val="2400"/>
              <a:buFont typeface="Arial"/>
              <a:buNone/>
            </a:pPr>
            <a:endParaRPr sz="2400" b="0" i="0" u="none" strike="noStrike" cap="none">
              <a:solidFill>
                <a:srgbClr val="161616"/>
              </a:solidFill>
              <a:latin typeface="Arial"/>
              <a:ea typeface="Arial"/>
              <a:cs typeface="Arial"/>
              <a:sym typeface="Arial"/>
            </a:endParaRPr>
          </a:p>
          <a:p>
            <a:pPr marL="335692" marR="0" lvl="0" indent="-183292" algn="l" rtl="0">
              <a:lnSpc>
                <a:spcPct val="100000"/>
              </a:lnSpc>
              <a:spcBef>
                <a:spcPts val="1000"/>
              </a:spcBef>
              <a:spcAft>
                <a:spcPts val="0"/>
              </a:spcAft>
              <a:buClr>
                <a:srgbClr val="05284E"/>
              </a:buClr>
              <a:buSzPts val="2400"/>
              <a:buFont typeface="Arial"/>
              <a:buNone/>
            </a:pPr>
            <a:endParaRPr sz="2400" b="0" i="0" u="none" strike="noStrike" cap="none">
              <a:solidFill>
                <a:srgbClr val="161616"/>
              </a:solidFill>
              <a:latin typeface="Arial"/>
              <a:ea typeface="Arial"/>
              <a:cs typeface="Arial"/>
              <a:sym typeface="Arial"/>
            </a:endParaRPr>
          </a:p>
          <a:p>
            <a:pPr marL="335692" marR="0" lvl="0" indent="-183292" algn="l" rtl="0">
              <a:lnSpc>
                <a:spcPct val="100000"/>
              </a:lnSpc>
              <a:spcBef>
                <a:spcPts val="1000"/>
              </a:spcBef>
              <a:spcAft>
                <a:spcPts val="0"/>
              </a:spcAft>
              <a:buClr>
                <a:srgbClr val="05284E"/>
              </a:buClr>
              <a:buSzPts val="2400"/>
              <a:buFont typeface="Arial"/>
              <a:buNone/>
            </a:pPr>
            <a:endParaRPr sz="2400" b="0" i="0" u="none" strike="noStrike" cap="none">
              <a:solidFill>
                <a:srgbClr val="161616"/>
              </a:solidFill>
              <a:latin typeface="Arial"/>
              <a:ea typeface="Arial"/>
              <a:cs typeface="Arial"/>
              <a:sym typeface="Arial"/>
            </a:endParaRPr>
          </a:p>
          <a:p>
            <a:pPr marL="335692" marR="0" lvl="0" indent="-183292" algn="l" rtl="0">
              <a:lnSpc>
                <a:spcPct val="100000"/>
              </a:lnSpc>
              <a:spcBef>
                <a:spcPts val="1000"/>
              </a:spcBef>
              <a:spcAft>
                <a:spcPts val="0"/>
              </a:spcAft>
              <a:buClr>
                <a:srgbClr val="05284E"/>
              </a:buClr>
              <a:buSzPts val="2400"/>
              <a:buFont typeface="Arial"/>
              <a:buNone/>
            </a:pPr>
            <a:endParaRPr sz="2400" b="0" i="0" u="none" strike="noStrike" cap="none">
              <a:solidFill>
                <a:srgbClr val="161616"/>
              </a:solidFill>
              <a:latin typeface="Arial"/>
              <a:ea typeface="Arial"/>
              <a:cs typeface="Arial"/>
              <a:sym typeface="Arial"/>
            </a:endParaRPr>
          </a:p>
          <a:p>
            <a:pPr marL="335692" marR="0" lvl="0" indent="-183292" algn="l" rtl="0">
              <a:lnSpc>
                <a:spcPct val="100000"/>
              </a:lnSpc>
              <a:spcBef>
                <a:spcPts val="1000"/>
              </a:spcBef>
              <a:spcAft>
                <a:spcPts val="0"/>
              </a:spcAft>
              <a:buClr>
                <a:srgbClr val="05284E"/>
              </a:buClr>
              <a:buSzPts val="2400"/>
              <a:buFont typeface="Arial"/>
              <a:buNone/>
            </a:pPr>
            <a:endParaRPr sz="2400" b="0" i="0" u="none" strike="noStrike" cap="none">
              <a:solidFill>
                <a:srgbClr val="161616"/>
              </a:solidFill>
              <a:latin typeface="Arial"/>
              <a:ea typeface="Arial"/>
              <a:cs typeface="Arial"/>
              <a:sym typeface="Arial"/>
            </a:endParaRPr>
          </a:p>
          <a:p>
            <a:pPr marL="335692" marR="0" lvl="0" indent="-183292" algn="l" rtl="0">
              <a:lnSpc>
                <a:spcPct val="100000"/>
              </a:lnSpc>
              <a:spcBef>
                <a:spcPts val="1000"/>
              </a:spcBef>
              <a:spcAft>
                <a:spcPts val="0"/>
              </a:spcAft>
              <a:buClr>
                <a:srgbClr val="05284E"/>
              </a:buClr>
              <a:buSzPts val="2400"/>
              <a:buFont typeface="Arial"/>
              <a:buNone/>
            </a:pPr>
            <a:endParaRPr sz="2400" b="0" i="0" u="none" strike="noStrike" cap="none">
              <a:solidFill>
                <a:srgbClr val="161616"/>
              </a:solidFill>
              <a:latin typeface="Arial"/>
              <a:ea typeface="Arial"/>
              <a:cs typeface="Arial"/>
              <a:sym typeface="Arial"/>
            </a:endParaRPr>
          </a:p>
        </p:txBody>
      </p:sp>
      <p:pic>
        <p:nvPicPr>
          <p:cNvPr id="360" name="Google Shape;360;p75" descr="Signal_transduction_v1.png"/>
          <p:cNvPicPr preferRelativeResize="0"/>
          <p:nvPr/>
        </p:nvPicPr>
        <p:blipFill rotWithShape="1">
          <a:blip r:embed="rId3">
            <a:alphaModFix/>
          </a:blip>
          <a:srcRect/>
          <a:stretch/>
        </p:blipFill>
        <p:spPr>
          <a:xfrm>
            <a:off x="3810000" y="2209800"/>
            <a:ext cx="6279833" cy="4610168"/>
          </a:xfrm>
          <a:prstGeom prst="rect">
            <a:avLst/>
          </a:prstGeom>
          <a:noFill/>
          <a:ln>
            <a:noFill/>
          </a:ln>
        </p:spPr>
      </p:pic>
      <p:sp>
        <p:nvSpPr>
          <p:cNvPr id="361" name="Google Shape;361;p75"/>
          <p:cNvSpPr txBox="1"/>
          <p:nvPr/>
        </p:nvSpPr>
        <p:spPr>
          <a:xfrm>
            <a:off x="5760849" y="7159762"/>
            <a:ext cx="4328984" cy="43248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900" b="0" i="0" u="none" strike="noStrike" cap="none">
                <a:solidFill>
                  <a:srgbClr val="333333"/>
                </a:solidFill>
                <a:latin typeface="Arial"/>
                <a:ea typeface="Arial"/>
                <a:cs typeface="Arial"/>
                <a:sym typeface="Arial"/>
              </a:rPr>
              <a:t>Signal Transduction Pathway</a:t>
            </a:r>
            <a:endParaRPr/>
          </a:p>
          <a:p>
            <a:pPr marL="0" marR="0" lvl="0" indent="0" algn="l" rtl="0">
              <a:lnSpc>
                <a:spcPct val="100000"/>
              </a:lnSpc>
              <a:spcBef>
                <a:spcPts val="0"/>
              </a:spcBef>
              <a:spcAft>
                <a:spcPts val="0"/>
              </a:spcAft>
              <a:buNone/>
            </a:pPr>
            <a:r>
              <a:rPr lang="en-US" sz="900" b="0" i="0" u="none" strike="noStrike" cap="none">
                <a:solidFill>
                  <a:schemeClr val="lt2"/>
                </a:solidFill>
                <a:latin typeface="Arial"/>
                <a:ea typeface="Arial"/>
                <a:cs typeface="Arial"/>
                <a:sym typeface="Arial"/>
              </a:rPr>
              <a:t>https://commons.wikimedia.org/wiki/File:Signal_transduction_pathways.svg</a:t>
            </a:r>
            <a:endParaRPr sz="900" b="0" i="0" u="none" strike="noStrike" cap="none">
              <a:solidFill>
                <a:schemeClr val="lt2"/>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sp>
        <p:nvSpPr>
          <p:cNvPr id="1276" name="Google Shape;1276;p129"/>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b" anchorCtr="0">
            <a:noAutofit/>
          </a:bodyPr>
          <a:lstStyle/>
          <a:p>
            <a:pPr marL="0" lvl="0" indent="0" algn="l" rtl="0">
              <a:lnSpc>
                <a:spcPct val="100000"/>
              </a:lnSpc>
              <a:spcBef>
                <a:spcPts val="0"/>
              </a:spcBef>
              <a:spcAft>
                <a:spcPts val="0"/>
              </a:spcAft>
              <a:buSzPts val="1400"/>
              <a:buNone/>
            </a:pPr>
            <a:r>
              <a:rPr lang="en-US"/>
              <a:t>Best Networks</a:t>
            </a:r>
            <a:endParaRPr/>
          </a:p>
        </p:txBody>
      </p:sp>
      <p:sp>
        <p:nvSpPr>
          <p:cNvPr id="1277" name="Google Shape;1277;p129"/>
          <p:cNvSpPr txBox="1">
            <a:spLocks noGrp="1"/>
          </p:cNvSpPr>
          <p:nvPr>
            <p:ph type="body" idx="1"/>
          </p:nvPr>
        </p:nvSpPr>
        <p:spPr>
          <a:xfrm>
            <a:off x="502921" y="2226826"/>
            <a:ext cx="4561908" cy="4142541"/>
          </a:xfrm>
          <a:prstGeom prst="rect">
            <a:avLst/>
          </a:prstGeom>
          <a:noFill/>
          <a:ln>
            <a:noFill/>
          </a:ln>
        </p:spPr>
        <p:txBody>
          <a:bodyPr spcFirstLastPara="1" wrap="square" lIns="89325" tIns="44650" rIns="89325" bIns="44650" anchor="t" anchorCtr="0">
            <a:normAutofit fontScale="92500" lnSpcReduction="20000"/>
          </a:bodyPr>
          <a:lstStyle/>
          <a:p>
            <a:pPr marL="457200" lvl="0" indent="-342900" algn="l" rtl="0">
              <a:lnSpc>
                <a:spcPct val="100000"/>
              </a:lnSpc>
              <a:spcBef>
                <a:spcPts val="360"/>
              </a:spcBef>
              <a:spcAft>
                <a:spcPts val="0"/>
              </a:spcAft>
              <a:buClr>
                <a:srgbClr val="05284E"/>
              </a:buClr>
              <a:buSzPct val="84240"/>
              <a:buChar char="•"/>
            </a:pPr>
            <a:r>
              <a:rPr lang="en-US" sz="2310"/>
              <a:t>Gene Ontology annotations and Text Mining relations are the best edge types for recovering cancer set DE genes</a:t>
            </a:r>
            <a:endParaRPr/>
          </a:p>
          <a:p>
            <a:pPr marL="457200" lvl="0" indent="-228600" algn="l" rtl="0">
              <a:lnSpc>
                <a:spcPct val="100000"/>
              </a:lnSpc>
              <a:spcBef>
                <a:spcPts val="360"/>
              </a:spcBef>
              <a:spcAft>
                <a:spcPts val="0"/>
              </a:spcAft>
              <a:buClr>
                <a:srgbClr val="05284E"/>
              </a:buClr>
              <a:buSzPct val="84240"/>
              <a:buNone/>
            </a:pPr>
            <a:endParaRPr sz="2310"/>
          </a:p>
          <a:p>
            <a:pPr marL="457200" lvl="0" indent="-342900" algn="l" rtl="0">
              <a:lnSpc>
                <a:spcPct val="100000"/>
              </a:lnSpc>
              <a:spcBef>
                <a:spcPts val="360"/>
              </a:spcBef>
              <a:spcAft>
                <a:spcPts val="0"/>
              </a:spcAft>
              <a:buClr>
                <a:srgbClr val="05284E"/>
              </a:buClr>
              <a:buSzPct val="84240"/>
              <a:buChar char="•"/>
            </a:pPr>
            <a:r>
              <a:rPr lang="en-US" sz="2310"/>
              <a:t>Networks with all edges (Loose) are better at recovering gene than networks with only high confidence edges</a:t>
            </a:r>
            <a:endParaRPr/>
          </a:p>
          <a:p>
            <a:pPr marL="457200" lvl="0" indent="-228600" algn="l" rtl="0">
              <a:lnSpc>
                <a:spcPct val="100000"/>
              </a:lnSpc>
              <a:spcBef>
                <a:spcPts val="360"/>
              </a:spcBef>
              <a:spcAft>
                <a:spcPts val="0"/>
              </a:spcAft>
              <a:buClr>
                <a:srgbClr val="05284E"/>
              </a:buClr>
              <a:buSzPct val="84240"/>
              <a:buNone/>
            </a:pPr>
            <a:endParaRPr sz="2310"/>
          </a:p>
          <a:p>
            <a:pPr marL="457200" lvl="0" indent="-342900" algn="l" rtl="0">
              <a:lnSpc>
                <a:spcPct val="100000"/>
              </a:lnSpc>
              <a:spcBef>
                <a:spcPts val="360"/>
              </a:spcBef>
              <a:spcAft>
                <a:spcPts val="0"/>
              </a:spcAft>
              <a:buClr>
                <a:srgbClr val="05284E"/>
              </a:buClr>
              <a:buSzPct val="84240"/>
              <a:buChar char="•"/>
            </a:pPr>
            <a:r>
              <a:rPr lang="en-US" sz="2310"/>
              <a:t>Protein Domain annotations are poor predictors for cancer DE genes, but great for embryonic development</a:t>
            </a:r>
            <a:endParaRPr/>
          </a:p>
        </p:txBody>
      </p:sp>
      <p:sp>
        <p:nvSpPr>
          <p:cNvPr id="1278" name="Google Shape;1278;p129"/>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80</a:t>
            </a:fld>
            <a:endParaRPr/>
          </a:p>
        </p:txBody>
      </p:sp>
      <p:pic>
        <p:nvPicPr>
          <p:cNvPr id="1279" name="Google Shape;1279;p129"/>
          <p:cNvPicPr preferRelativeResize="0"/>
          <p:nvPr/>
        </p:nvPicPr>
        <p:blipFill rotWithShape="1">
          <a:blip r:embed="rId3">
            <a:alphaModFix/>
          </a:blip>
          <a:srcRect/>
          <a:stretch/>
        </p:blipFill>
        <p:spPr>
          <a:xfrm>
            <a:off x="5412863" y="1283851"/>
            <a:ext cx="3624070" cy="5313883"/>
          </a:xfrm>
          <a:prstGeom prst="rect">
            <a:avLst/>
          </a:prstGeom>
          <a:noFill/>
          <a:ln>
            <a:noFill/>
          </a:ln>
        </p:spPr>
      </p:pic>
      <p:sp>
        <p:nvSpPr>
          <p:cNvPr id="1280" name="Google Shape;1280;p129"/>
          <p:cNvSpPr/>
          <p:nvPr/>
        </p:nvSpPr>
        <p:spPr>
          <a:xfrm>
            <a:off x="7211427" y="1229969"/>
            <a:ext cx="642208" cy="5367766"/>
          </a:xfrm>
          <a:prstGeom prst="rect">
            <a:avLst/>
          </a:prstGeom>
          <a:solidFill>
            <a:srgbClr val="FE8637">
              <a:alpha val="20000"/>
            </a:srgbClr>
          </a:solidFill>
          <a:ln w="25400" cap="flat" cmpd="sng">
            <a:solidFill>
              <a:srgbClr val="A4AC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15" b="0" i="0" u="none" strike="noStrike" cap="none">
              <a:solidFill>
                <a:schemeClr val="lt1"/>
              </a:solidFill>
              <a:latin typeface="Arial"/>
              <a:ea typeface="Arial"/>
              <a:cs typeface="Arial"/>
              <a:sym typeface="Arial"/>
            </a:endParaRPr>
          </a:p>
        </p:txBody>
      </p:sp>
      <p:sp>
        <p:nvSpPr>
          <p:cNvPr id="1281" name="Google Shape;1281;p129"/>
          <p:cNvSpPr/>
          <p:nvPr/>
        </p:nvSpPr>
        <p:spPr>
          <a:xfrm>
            <a:off x="6457131" y="1236889"/>
            <a:ext cx="862148" cy="5360846"/>
          </a:xfrm>
          <a:prstGeom prst="rect">
            <a:avLst/>
          </a:prstGeom>
          <a:solidFill>
            <a:srgbClr val="FE8637">
              <a:alpha val="20000"/>
            </a:srgbClr>
          </a:solidFill>
          <a:ln w="25400" cap="flat" cmpd="sng">
            <a:solidFill>
              <a:srgbClr val="A4AC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15" b="0" i="0" u="none" strike="noStrike" cap="none">
              <a:solidFill>
                <a:schemeClr val="lt1"/>
              </a:solidFill>
              <a:latin typeface="Arial"/>
              <a:ea typeface="Arial"/>
              <a:cs typeface="Arial"/>
              <a:sym typeface="Arial"/>
            </a:endParaRPr>
          </a:p>
        </p:txBody>
      </p:sp>
      <p:sp>
        <p:nvSpPr>
          <p:cNvPr id="1282" name="Google Shape;1282;p129"/>
          <p:cNvSpPr/>
          <p:nvPr/>
        </p:nvSpPr>
        <p:spPr>
          <a:xfrm>
            <a:off x="5280660" y="6203224"/>
            <a:ext cx="3893140" cy="282893"/>
          </a:xfrm>
          <a:prstGeom prst="rect">
            <a:avLst/>
          </a:prstGeom>
          <a:solidFill>
            <a:srgbClr val="FE8637">
              <a:alpha val="20000"/>
            </a:srgbClr>
          </a:solidFill>
          <a:ln w="25400" cap="flat" cmpd="sng">
            <a:solidFill>
              <a:srgbClr val="A4AC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15"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28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28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76"/>
          <p:cNvSpPr txBox="1">
            <a:spLocks noGrp="1"/>
          </p:cNvSpPr>
          <p:nvPr>
            <p:ph type="title"/>
          </p:nvPr>
        </p:nvSpPr>
        <p:spPr>
          <a:xfrm>
            <a:off x="0" y="0"/>
            <a:ext cx="10058400" cy="811132"/>
          </a:xfrm>
          <a:prstGeom prst="rect">
            <a:avLst/>
          </a:prstGeom>
          <a:solidFill>
            <a:srgbClr val="D8D8D8"/>
          </a:solidFill>
          <a:ln>
            <a:noFill/>
          </a:ln>
        </p:spPr>
        <p:txBody>
          <a:bodyPr spcFirstLastPara="1" wrap="square" lIns="89325" tIns="44650" rIns="89325" bIns="44650" anchor="ctr" anchorCtr="0">
            <a:noAutofit/>
          </a:bodyPr>
          <a:lstStyle/>
          <a:p>
            <a:pPr marL="0" lvl="0" indent="0" algn="l" rtl="0">
              <a:lnSpc>
                <a:spcPct val="100000"/>
              </a:lnSpc>
              <a:spcBef>
                <a:spcPts val="0"/>
              </a:spcBef>
              <a:spcAft>
                <a:spcPts val="0"/>
              </a:spcAft>
              <a:buSzPts val="1400"/>
              <a:buNone/>
            </a:pPr>
            <a:r>
              <a:rPr lang="en-US" sz="3200"/>
              <a:t>Experimental Networks</a:t>
            </a:r>
            <a:endParaRPr sz="3200"/>
          </a:p>
        </p:txBody>
      </p:sp>
      <p:sp>
        <p:nvSpPr>
          <p:cNvPr id="367" name="Google Shape;367;p76"/>
          <p:cNvSpPr txBox="1">
            <a:spLocks noGrp="1"/>
          </p:cNvSpPr>
          <p:nvPr>
            <p:ph type="sldNum" idx="12"/>
          </p:nvPr>
        </p:nvSpPr>
        <p:spPr>
          <a:xfrm>
            <a:off x="8433553" y="7574042"/>
            <a:ext cx="1290156" cy="180920"/>
          </a:xfrm>
          <a:prstGeom prst="rect">
            <a:avLst/>
          </a:prstGeom>
          <a:noFill/>
          <a:ln>
            <a:noFill/>
          </a:ln>
        </p:spPr>
        <p:txBody>
          <a:bodyPr spcFirstLastPara="1" wrap="square" lIns="82275" tIns="41125" rIns="82275" bIns="41125" anchor="t" anchorCtr="0">
            <a:noAutofit/>
          </a:bodyPr>
          <a:lstStyle/>
          <a:p>
            <a:pPr marL="0" lvl="0" indent="0" algn="r" rtl="0">
              <a:lnSpc>
                <a:spcPct val="100000"/>
              </a:lnSpc>
              <a:spcBef>
                <a:spcPts val="0"/>
              </a:spcBef>
              <a:spcAft>
                <a:spcPts val="0"/>
              </a:spcAft>
              <a:buSzPts val="1100"/>
              <a:buNone/>
            </a:pPr>
            <a:fld id="{00000000-1234-1234-1234-123412341234}" type="slidenum">
              <a:rPr lang="en-US"/>
              <a:t>9</a:t>
            </a:fld>
            <a:endParaRPr/>
          </a:p>
        </p:txBody>
      </p:sp>
      <p:sp>
        <p:nvSpPr>
          <p:cNvPr id="368" name="Google Shape;368;p76"/>
          <p:cNvSpPr txBox="1"/>
          <p:nvPr/>
        </p:nvSpPr>
        <p:spPr>
          <a:xfrm>
            <a:off x="12853202" y="4060604"/>
            <a:ext cx="9144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900" b="0" i="0" u="none" strike="noStrike" cap="none">
              <a:solidFill>
                <a:schemeClr val="lt2"/>
              </a:solidFill>
              <a:latin typeface="Arial"/>
              <a:ea typeface="Arial"/>
              <a:cs typeface="Arial"/>
              <a:sym typeface="Arial"/>
            </a:endParaRPr>
          </a:p>
        </p:txBody>
      </p:sp>
      <p:pic>
        <p:nvPicPr>
          <p:cNvPr id="369" name="Google Shape;369;p76" descr="protein_map.gif"/>
          <p:cNvPicPr preferRelativeResize="0"/>
          <p:nvPr/>
        </p:nvPicPr>
        <p:blipFill rotWithShape="1">
          <a:blip r:embed="rId3">
            <a:alphaModFix/>
          </a:blip>
          <a:srcRect/>
          <a:stretch/>
        </p:blipFill>
        <p:spPr>
          <a:xfrm>
            <a:off x="2743200" y="2971800"/>
            <a:ext cx="4648200" cy="4648200"/>
          </a:xfrm>
          <a:prstGeom prst="rect">
            <a:avLst/>
          </a:prstGeom>
          <a:noFill/>
          <a:ln>
            <a:noFill/>
          </a:ln>
        </p:spPr>
      </p:pic>
      <p:sp>
        <p:nvSpPr>
          <p:cNvPr id="370" name="Google Shape;370;p76"/>
          <p:cNvSpPr txBox="1"/>
          <p:nvPr/>
        </p:nvSpPr>
        <p:spPr>
          <a:xfrm>
            <a:off x="152400" y="914400"/>
            <a:ext cx="9525000" cy="2057400"/>
          </a:xfrm>
          <a:prstGeom prst="rect">
            <a:avLst/>
          </a:prstGeom>
          <a:noFill/>
          <a:ln>
            <a:noFill/>
          </a:ln>
        </p:spPr>
        <p:txBody>
          <a:bodyPr spcFirstLastPara="1" wrap="square" lIns="89325" tIns="44650" rIns="89325" bIns="44650" anchor="t" anchorCtr="0">
            <a:noAutofit/>
          </a:bodyPr>
          <a:lstStyle/>
          <a:p>
            <a:pPr marL="0" marR="0" lvl="0" indent="0" algn="l" rtl="0">
              <a:lnSpc>
                <a:spcPct val="100000"/>
              </a:lnSpc>
              <a:spcBef>
                <a:spcPts val="0"/>
              </a:spcBef>
              <a:spcAft>
                <a:spcPts val="0"/>
              </a:spcAft>
              <a:buClr>
                <a:srgbClr val="05284E"/>
              </a:buClr>
              <a:buSzPts val="2400"/>
              <a:buFont typeface="Arial"/>
              <a:buNone/>
            </a:pPr>
            <a:r>
              <a:rPr lang="en-US" sz="2400" b="0" i="0" u="none" strike="noStrike" cap="none">
                <a:solidFill>
                  <a:srgbClr val="0000FF"/>
                </a:solidFill>
                <a:latin typeface="Arial"/>
                <a:ea typeface="Arial"/>
                <a:cs typeface="Arial"/>
                <a:sym typeface="Arial"/>
              </a:rPr>
              <a:t>Protein-protein interaction networks</a:t>
            </a:r>
            <a:endParaRPr/>
          </a:p>
          <a:p>
            <a:pPr marL="725664" marR="0" lvl="1" indent="-278553" algn="l" rtl="0">
              <a:lnSpc>
                <a:spcPct val="100000"/>
              </a:lnSpc>
              <a:spcBef>
                <a:spcPts val="1000"/>
              </a:spcBef>
              <a:spcAft>
                <a:spcPts val="0"/>
              </a:spcAft>
              <a:buClr>
                <a:srgbClr val="05284E"/>
              </a:buClr>
              <a:buSzPts val="2200"/>
              <a:buFont typeface="Arial"/>
              <a:buChar char="•"/>
            </a:pPr>
            <a:r>
              <a:rPr lang="en-US" sz="2200" b="0" i="0" u="none" strike="noStrike" cap="none">
                <a:solidFill>
                  <a:srgbClr val="01080F"/>
                </a:solidFill>
                <a:latin typeface="Arial"/>
                <a:ea typeface="Arial"/>
                <a:cs typeface="Arial"/>
                <a:sym typeface="Arial"/>
              </a:rPr>
              <a:t>Nodes represent proteins</a:t>
            </a:r>
            <a:endParaRPr/>
          </a:p>
          <a:p>
            <a:pPr marL="725664" marR="0" lvl="1" indent="-278553" algn="l" rtl="0">
              <a:lnSpc>
                <a:spcPct val="100000"/>
              </a:lnSpc>
              <a:spcBef>
                <a:spcPts val="1000"/>
              </a:spcBef>
              <a:spcAft>
                <a:spcPts val="0"/>
              </a:spcAft>
              <a:buClr>
                <a:srgbClr val="05284E"/>
              </a:buClr>
              <a:buSzPts val="2200"/>
              <a:buFont typeface="Arial"/>
              <a:buChar char="•"/>
            </a:pPr>
            <a:r>
              <a:rPr lang="en-US" sz="2200" b="0" i="0" u="none" strike="noStrike" cap="none">
                <a:solidFill>
                  <a:srgbClr val="01080F"/>
                </a:solidFill>
                <a:latin typeface="Arial"/>
                <a:ea typeface="Arial"/>
                <a:cs typeface="Arial"/>
                <a:sym typeface="Arial"/>
              </a:rPr>
              <a:t>Edges show interactions between proteins</a:t>
            </a:r>
            <a:endParaRPr/>
          </a:p>
          <a:p>
            <a:pPr marL="725664" marR="0" lvl="1" indent="-278553" algn="l" rtl="0">
              <a:lnSpc>
                <a:spcPct val="100000"/>
              </a:lnSpc>
              <a:spcBef>
                <a:spcPts val="1000"/>
              </a:spcBef>
              <a:spcAft>
                <a:spcPts val="0"/>
              </a:spcAft>
              <a:buClr>
                <a:srgbClr val="05284E"/>
              </a:buClr>
              <a:buSzPts val="2200"/>
              <a:buFont typeface="Arial"/>
              <a:buChar char="•"/>
            </a:pPr>
            <a:r>
              <a:rPr lang="en-US" sz="2200" b="0" i="0" u="none" strike="noStrike" cap="none">
                <a:solidFill>
                  <a:srgbClr val="01080F"/>
                </a:solidFill>
                <a:latin typeface="Arial"/>
                <a:ea typeface="Arial"/>
                <a:cs typeface="Arial"/>
                <a:sym typeface="Arial"/>
              </a:rPr>
              <a:t>Interactions usually refer to different levels of physical contact and proximity of protein molecules</a:t>
            </a:r>
            <a:endParaRPr/>
          </a:p>
          <a:p>
            <a:pPr marL="725664" marR="0" lvl="1" indent="-126153" algn="l" rtl="0">
              <a:lnSpc>
                <a:spcPct val="100000"/>
              </a:lnSpc>
              <a:spcBef>
                <a:spcPts val="1000"/>
              </a:spcBef>
              <a:spcAft>
                <a:spcPts val="0"/>
              </a:spcAft>
              <a:buClr>
                <a:srgbClr val="05284E"/>
              </a:buClr>
              <a:buSzPts val="2400"/>
              <a:buFont typeface="Arial"/>
              <a:buNone/>
            </a:pPr>
            <a:endParaRPr sz="2400" b="0" i="0" u="none" strike="noStrike" cap="none">
              <a:solidFill>
                <a:srgbClr val="161616"/>
              </a:solidFill>
              <a:latin typeface="Arial"/>
              <a:ea typeface="Arial"/>
              <a:cs typeface="Arial"/>
              <a:sym typeface="Arial"/>
            </a:endParaRPr>
          </a:p>
          <a:p>
            <a:pPr marL="335692" marR="0" lvl="0" indent="-183292" algn="l" rtl="0">
              <a:lnSpc>
                <a:spcPct val="100000"/>
              </a:lnSpc>
              <a:spcBef>
                <a:spcPts val="1000"/>
              </a:spcBef>
              <a:spcAft>
                <a:spcPts val="0"/>
              </a:spcAft>
              <a:buClr>
                <a:srgbClr val="05284E"/>
              </a:buClr>
              <a:buSzPts val="2400"/>
              <a:buFont typeface="Arial"/>
              <a:buNone/>
            </a:pPr>
            <a:endParaRPr sz="2400" b="0" i="0" u="none" strike="noStrike" cap="none">
              <a:solidFill>
                <a:srgbClr val="161616"/>
              </a:solidFill>
              <a:latin typeface="Arial"/>
              <a:ea typeface="Arial"/>
              <a:cs typeface="Arial"/>
              <a:sym typeface="Arial"/>
            </a:endParaRPr>
          </a:p>
          <a:p>
            <a:pPr marL="335692" marR="0" lvl="0" indent="-183292" algn="l" rtl="0">
              <a:lnSpc>
                <a:spcPct val="100000"/>
              </a:lnSpc>
              <a:spcBef>
                <a:spcPts val="1000"/>
              </a:spcBef>
              <a:spcAft>
                <a:spcPts val="0"/>
              </a:spcAft>
              <a:buClr>
                <a:srgbClr val="05284E"/>
              </a:buClr>
              <a:buSzPts val="2400"/>
              <a:buFont typeface="Arial"/>
              <a:buNone/>
            </a:pPr>
            <a:endParaRPr sz="2400" b="0" i="0" u="none" strike="noStrike" cap="none">
              <a:solidFill>
                <a:srgbClr val="161616"/>
              </a:solidFill>
              <a:latin typeface="Arial"/>
              <a:ea typeface="Arial"/>
              <a:cs typeface="Arial"/>
              <a:sym typeface="Arial"/>
            </a:endParaRPr>
          </a:p>
          <a:p>
            <a:pPr marL="335692" marR="0" lvl="0" indent="-183292" algn="l" rtl="0">
              <a:lnSpc>
                <a:spcPct val="100000"/>
              </a:lnSpc>
              <a:spcBef>
                <a:spcPts val="1000"/>
              </a:spcBef>
              <a:spcAft>
                <a:spcPts val="0"/>
              </a:spcAft>
              <a:buClr>
                <a:srgbClr val="05284E"/>
              </a:buClr>
              <a:buSzPts val="2400"/>
              <a:buFont typeface="Arial"/>
              <a:buNone/>
            </a:pPr>
            <a:endParaRPr sz="2400" b="0" i="0" u="none" strike="noStrike" cap="none">
              <a:solidFill>
                <a:srgbClr val="161616"/>
              </a:solidFill>
              <a:latin typeface="Arial"/>
              <a:ea typeface="Arial"/>
              <a:cs typeface="Arial"/>
              <a:sym typeface="Arial"/>
            </a:endParaRPr>
          </a:p>
          <a:p>
            <a:pPr marL="335692" marR="0" lvl="0" indent="-183292" algn="l" rtl="0">
              <a:lnSpc>
                <a:spcPct val="100000"/>
              </a:lnSpc>
              <a:spcBef>
                <a:spcPts val="1000"/>
              </a:spcBef>
              <a:spcAft>
                <a:spcPts val="0"/>
              </a:spcAft>
              <a:buClr>
                <a:srgbClr val="05284E"/>
              </a:buClr>
              <a:buSzPts val="2400"/>
              <a:buFont typeface="Arial"/>
              <a:buNone/>
            </a:pPr>
            <a:endParaRPr sz="2400" b="0" i="0" u="none" strike="noStrike" cap="none">
              <a:solidFill>
                <a:srgbClr val="161616"/>
              </a:solidFill>
              <a:latin typeface="Arial"/>
              <a:ea typeface="Arial"/>
              <a:cs typeface="Arial"/>
              <a:sym typeface="Arial"/>
            </a:endParaRPr>
          </a:p>
          <a:p>
            <a:pPr marL="335692" marR="0" lvl="0" indent="-183292" algn="l" rtl="0">
              <a:lnSpc>
                <a:spcPct val="100000"/>
              </a:lnSpc>
              <a:spcBef>
                <a:spcPts val="1000"/>
              </a:spcBef>
              <a:spcAft>
                <a:spcPts val="0"/>
              </a:spcAft>
              <a:buClr>
                <a:srgbClr val="05284E"/>
              </a:buClr>
              <a:buSzPts val="2400"/>
              <a:buFont typeface="Arial"/>
              <a:buNone/>
            </a:pPr>
            <a:endParaRPr sz="2400" b="0" i="0" u="none" strike="noStrike" cap="none">
              <a:solidFill>
                <a:srgbClr val="161616"/>
              </a:solidFill>
              <a:latin typeface="Arial"/>
              <a:ea typeface="Arial"/>
              <a:cs typeface="Arial"/>
              <a:sym typeface="Arial"/>
            </a:endParaRPr>
          </a:p>
          <a:p>
            <a:pPr marL="335692" marR="0" lvl="0" indent="-183292" algn="l" rtl="0">
              <a:lnSpc>
                <a:spcPct val="100000"/>
              </a:lnSpc>
              <a:spcBef>
                <a:spcPts val="1000"/>
              </a:spcBef>
              <a:spcAft>
                <a:spcPts val="0"/>
              </a:spcAft>
              <a:buClr>
                <a:srgbClr val="05284E"/>
              </a:buClr>
              <a:buSzPts val="2400"/>
              <a:buFont typeface="Arial"/>
              <a:buNone/>
            </a:pPr>
            <a:endParaRPr sz="2400" b="0" i="0" u="none" strike="noStrike" cap="none">
              <a:solidFill>
                <a:srgbClr val="161616"/>
              </a:solidFill>
              <a:latin typeface="Arial"/>
              <a:ea typeface="Arial"/>
              <a:cs typeface="Arial"/>
              <a:sym typeface="Arial"/>
            </a:endParaRPr>
          </a:p>
        </p:txBody>
      </p:sp>
      <p:sp>
        <p:nvSpPr>
          <p:cNvPr id="371" name="Google Shape;371;p76"/>
          <p:cNvSpPr txBox="1"/>
          <p:nvPr/>
        </p:nvSpPr>
        <p:spPr>
          <a:xfrm>
            <a:off x="6079225" y="7421642"/>
            <a:ext cx="2817639" cy="152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Arial"/>
                <a:ea typeface="Arial"/>
                <a:cs typeface="Arial"/>
                <a:sym typeface="Arial"/>
              </a:rPr>
              <a:t>Figure from Jeong, Hawoong, et al. "Lethality and centrality in protein networks." </a:t>
            </a:r>
            <a:r>
              <a:rPr lang="en-US" sz="800" b="0" i="1" u="none" strike="noStrike" cap="none">
                <a:solidFill>
                  <a:srgbClr val="000000"/>
                </a:solidFill>
                <a:latin typeface="Arial"/>
                <a:ea typeface="Arial"/>
                <a:cs typeface="Arial"/>
                <a:sym typeface="Arial"/>
              </a:rPr>
              <a:t>Nature</a:t>
            </a:r>
            <a:r>
              <a:rPr lang="en-US" sz="800" b="0" i="0" u="none" strike="noStrike" cap="none">
                <a:solidFill>
                  <a:srgbClr val="000000"/>
                </a:solidFill>
                <a:latin typeface="Arial"/>
                <a:ea typeface="Arial"/>
                <a:cs typeface="Arial"/>
                <a:sym typeface="Arial"/>
              </a:rPr>
              <a:t> 411.6833 (2001).</a:t>
            </a:r>
            <a:endParaRPr sz="800" b="0" i="0" u="none" strike="noStrike" cap="none">
              <a:solidFill>
                <a:schemeClr val="lt2"/>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KnowEnG_Toolkit">
  <a:themeElements>
    <a:clrScheme name="ncsa-template 1">
      <a:dk1>
        <a:srgbClr val="4E5782"/>
      </a:dk1>
      <a:lt1>
        <a:srgbClr val="FFFFFF"/>
      </a:lt1>
      <a:dk2>
        <a:srgbClr val="0C519C"/>
      </a:dk2>
      <a:lt2>
        <a:srgbClr val="DDDDDD"/>
      </a:lt2>
      <a:accent1>
        <a:srgbClr val="E1ECFF"/>
      </a:accent1>
      <a:accent2>
        <a:srgbClr val="1491F8"/>
      </a:accent2>
      <a:accent3>
        <a:srgbClr val="FFFFFF"/>
      </a:accent3>
      <a:accent4>
        <a:srgbClr val="41496E"/>
      </a:accent4>
      <a:accent5>
        <a:srgbClr val="EEF4FF"/>
      </a:accent5>
      <a:accent6>
        <a:srgbClr val="1183E1"/>
      </a:accent6>
      <a:hlink>
        <a:srgbClr val="5EB3EC"/>
      </a:hlink>
      <a:folHlink>
        <a:srgbClr val="9CBDD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TotalTime>
  <Words>5250</Words>
  <Application>Microsoft Office PowerPoint</Application>
  <PresentationFormat>Custom</PresentationFormat>
  <Paragraphs>954</Paragraphs>
  <Slides>80</Slides>
  <Notes>80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80</vt:i4>
      </vt:variant>
    </vt:vector>
  </HeadingPairs>
  <TitlesOfParts>
    <vt:vector size="87" baseType="lpstr">
      <vt:lpstr>Cambria</vt:lpstr>
      <vt:lpstr>Calibri</vt:lpstr>
      <vt:lpstr>Book Antiqua</vt:lpstr>
      <vt:lpstr>Arial</vt:lpstr>
      <vt:lpstr>Times New Roman</vt:lpstr>
      <vt:lpstr>Trebuchet MS</vt:lpstr>
      <vt:lpstr>KnowEnG_Toolkit</vt:lpstr>
      <vt:lpstr>PowerPoint Presentation</vt:lpstr>
      <vt:lpstr>PowerPoint Presentation</vt:lpstr>
      <vt:lpstr>Systems Biology</vt:lpstr>
      <vt:lpstr>Statistical and Machine Learning Methods</vt:lpstr>
      <vt:lpstr>Some Example Applications</vt:lpstr>
      <vt:lpstr>Prior Knowledge as Biological Networks</vt:lpstr>
      <vt:lpstr>Directed Biological Networks</vt:lpstr>
      <vt:lpstr>Directed Biological Networks</vt:lpstr>
      <vt:lpstr>Experimental Networks</vt:lpstr>
      <vt:lpstr>Experimental Networks</vt:lpstr>
      <vt:lpstr>Computational Networks</vt:lpstr>
      <vt:lpstr>Computational Networks</vt:lpstr>
      <vt:lpstr>Visualizing / Sharing Biological Networks</vt:lpstr>
      <vt:lpstr>PowerPoint Presentation</vt:lpstr>
      <vt:lpstr>KnowEnG: Knowledge Engine for Genomics</vt:lpstr>
      <vt:lpstr>KnowEnG Pipelines and User Interface</vt:lpstr>
      <vt:lpstr>Analysis Pipelines Using Prior Knowledge</vt:lpstr>
      <vt:lpstr>KnowEnG Prior Knowledge Networks</vt:lpstr>
      <vt:lpstr>PowerPoint Presentation</vt:lpstr>
      <vt:lpstr>Network-Guided Sample Clustering</vt:lpstr>
      <vt:lpstr>Knowledge-Guided Sample Clustering</vt:lpstr>
      <vt:lpstr>Knowledge-Guided Sample Clustering</vt:lpstr>
      <vt:lpstr>Knowledge-Guided Sample Clustering</vt:lpstr>
      <vt:lpstr>Network-based Stratification (NBS)</vt:lpstr>
      <vt:lpstr>Random Walk With Restart Algorithm</vt:lpstr>
      <vt:lpstr>NBS Sample Clustering with KnowEnG</vt:lpstr>
      <vt:lpstr>Integrating Experimental Assays for Stratification</vt:lpstr>
      <vt:lpstr>Cluster-Of-Cluster-Assignments (COCA)</vt:lpstr>
      <vt:lpstr>13 Cancer Subtypes from 6 Assays</vt:lpstr>
      <vt:lpstr>PowerPoint Presentation</vt:lpstr>
      <vt:lpstr>Characterizing Cancer Subtypes</vt:lpstr>
      <vt:lpstr>Towards Network-Guided Gene Prioritization</vt:lpstr>
      <vt:lpstr>Standard Gene Prioritization</vt:lpstr>
      <vt:lpstr>Standard Gene Prioritization</vt:lpstr>
      <vt:lpstr>Augmenting Gene Prioritization</vt:lpstr>
      <vt:lpstr>Network-Guided Gene Prioritization</vt:lpstr>
      <vt:lpstr>ProGENI</vt:lpstr>
      <vt:lpstr>ProGENI Method</vt:lpstr>
      <vt:lpstr>ProGENI Method</vt:lpstr>
      <vt:lpstr>ProGENI Method</vt:lpstr>
      <vt:lpstr>ProGENI Method</vt:lpstr>
      <vt:lpstr>ProGENI Method</vt:lpstr>
      <vt:lpstr>ProGENI Analysis Datasets</vt:lpstr>
      <vt:lpstr>Validation Using Drug Response Prediction</vt:lpstr>
      <vt:lpstr>Validation Using Drug Response Prediction</vt:lpstr>
      <vt:lpstr>Functional Validation</vt:lpstr>
      <vt:lpstr>PowerPoint Presentation</vt:lpstr>
      <vt:lpstr>Gene Expression Signatures</vt:lpstr>
      <vt:lpstr>Gene Expression Signatures</vt:lpstr>
      <vt:lpstr>Public Resources for Gene Signatures</vt:lpstr>
      <vt:lpstr>The LINCS DataCube of Signatures</vt:lpstr>
      <vt:lpstr>Signature Similarity Analysis</vt:lpstr>
      <vt:lpstr>Standard Similarity Measures</vt:lpstr>
      <vt:lpstr>Gene Set Enrichment Analysis </vt:lpstr>
      <vt:lpstr>Gene Set Association Tests</vt:lpstr>
      <vt:lpstr>PowerPoint Presentation</vt:lpstr>
      <vt:lpstr>Idea for a Network-based Method</vt:lpstr>
      <vt:lpstr>Value of Network-Guided Analysis</vt:lpstr>
      <vt:lpstr>Value of Network-Guided Analysis</vt:lpstr>
      <vt:lpstr>Network-based DRaWR Method</vt:lpstr>
      <vt:lpstr>Network Methods for GSC</vt:lpstr>
      <vt:lpstr>Network Methods for GSC</vt:lpstr>
      <vt:lpstr>Social Aggression Study Application</vt:lpstr>
      <vt:lpstr>Failure of Standard Approach</vt:lpstr>
      <vt:lpstr>Findings with DRaWR</vt:lpstr>
      <vt:lpstr>Gene Ranking / Function Prediction</vt:lpstr>
      <vt:lpstr>GeneMANIA Approach</vt:lpstr>
      <vt:lpstr>GeneMANIA Performance</vt:lpstr>
      <vt:lpstr>PowerPoint Presentation</vt:lpstr>
      <vt:lpstr>PowerPoint Presentation</vt:lpstr>
      <vt:lpstr>PowerPoint Presentation</vt:lpstr>
      <vt:lpstr>KnowEnG Resources</vt:lpstr>
      <vt:lpstr>Using A Permanent KnowEnG Account</vt:lpstr>
      <vt:lpstr>Regression algorithms</vt:lpstr>
      <vt:lpstr>Regression algorithms</vt:lpstr>
      <vt:lpstr>Other Network Based Characterization Methods</vt:lpstr>
      <vt:lpstr>Incorporating Meta-Paths </vt:lpstr>
      <vt:lpstr>Ranking Genes for Disease</vt:lpstr>
      <vt:lpstr>Networks Under Consideration</vt:lpstr>
      <vt:lpstr>Best Networks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Blatti</dc:creator>
  <cp:lastModifiedBy>Charles Blatti</cp:lastModifiedBy>
  <cp:revision>2</cp:revision>
  <dcterms:created xsi:type="dcterms:W3CDTF">2014-12-23T17:57:50Z</dcterms:created>
  <dcterms:modified xsi:type="dcterms:W3CDTF">2023-05-16T16:50:29Z</dcterms:modified>
</cp:coreProperties>
</file>