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00" r:id="rId1"/>
  </p:sldMasterIdLst>
  <p:notesMasterIdLst>
    <p:notesMasterId r:id="rId103"/>
  </p:notesMasterIdLst>
  <p:sldIdLst>
    <p:sldId id="256" r:id="rId2"/>
    <p:sldId id="257" r:id="rId3"/>
    <p:sldId id="272" r:id="rId4"/>
    <p:sldId id="278" r:id="rId5"/>
    <p:sldId id="395" r:id="rId6"/>
    <p:sldId id="429" r:id="rId7"/>
    <p:sldId id="300" r:id="rId8"/>
    <p:sldId id="276" r:id="rId9"/>
    <p:sldId id="275" r:id="rId10"/>
    <p:sldId id="273" r:id="rId11"/>
    <p:sldId id="318" r:id="rId12"/>
    <p:sldId id="314" r:id="rId13"/>
    <p:sldId id="315" r:id="rId14"/>
    <p:sldId id="316" r:id="rId15"/>
    <p:sldId id="317" r:id="rId16"/>
    <p:sldId id="319" r:id="rId17"/>
    <p:sldId id="426" r:id="rId18"/>
    <p:sldId id="279" r:id="rId19"/>
    <p:sldId id="309" r:id="rId20"/>
    <p:sldId id="310" r:id="rId21"/>
    <p:sldId id="311" r:id="rId22"/>
    <p:sldId id="312" r:id="rId23"/>
    <p:sldId id="432" r:id="rId24"/>
    <p:sldId id="269" r:id="rId25"/>
    <p:sldId id="400" r:id="rId26"/>
    <p:sldId id="382" r:id="rId27"/>
    <p:sldId id="265" r:id="rId28"/>
    <p:sldId id="266" r:id="rId29"/>
    <p:sldId id="267" r:id="rId30"/>
    <p:sldId id="262" r:id="rId31"/>
    <p:sldId id="268" r:id="rId32"/>
    <p:sldId id="431" r:id="rId33"/>
    <p:sldId id="430" r:id="rId34"/>
    <p:sldId id="285" r:id="rId35"/>
    <p:sldId id="307" r:id="rId36"/>
    <p:sldId id="404" r:id="rId37"/>
    <p:sldId id="428" r:id="rId38"/>
    <p:sldId id="405" r:id="rId39"/>
    <p:sldId id="406" r:id="rId40"/>
    <p:sldId id="408" r:id="rId41"/>
    <p:sldId id="407" r:id="rId42"/>
    <p:sldId id="306" r:id="rId43"/>
    <p:sldId id="384" r:id="rId44"/>
    <p:sldId id="305" r:id="rId45"/>
    <p:sldId id="321" r:id="rId46"/>
    <p:sldId id="324" r:id="rId47"/>
    <p:sldId id="327" r:id="rId48"/>
    <p:sldId id="328" r:id="rId49"/>
    <p:sldId id="331" r:id="rId50"/>
    <p:sldId id="332" r:id="rId51"/>
    <p:sldId id="336" r:id="rId52"/>
    <p:sldId id="341" r:id="rId53"/>
    <p:sldId id="333" r:id="rId54"/>
    <p:sldId id="335" r:id="rId55"/>
    <p:sldId id="337" r:id="rId56"/>
    <p:sldId id="345" r:id="rId57"/>
    <p:sldId id="338" r:id="rId58"/>
    <p:sldId id="339" r:id="rId59"/>
    <p:sldId id="340" r:id="rId60"/>
    <p:sldId id="365" r:id="rId61"/>
    <p:sldId id="377" r:id="rId62"/>
    <p:sldId id="383" r:id="rId63"/>
    <p:sldId id="325" r:id="rId64"/>
    <p:sldId id="433" r:id="rId65"/>
    <p:sldId id="435" r:id="rId66"/>
    <p:sldId id="282" r:id="rId67"/>
    <p:sldId id="348" r:id="rId68"/>
    <p:sldId id="283" r:id="rId69"/>
    <p:sldId id="349" r:id="rId70"/>
    <p:sldId id="354" r:id="rId71"/>
    <p:sldId id="284" r:id="rId72"/>
    <p:sldId id="410" r:id="rId73"/>
    <p:sldId id="350" r:id="rId74"/>
    <p:sldId id="351" r:id="rId75"/>
    <p:sldId id="423" r:id="rId76"/>
    <p:sldId id="411" r:id="rId77"/>
    <p:sldId id="352" r:id="rId78"/>
    <p:sldId id="353" r:id="rId79"/>
    <p:sldId id="417" r:id="rId80"/>
    <p:sldId id="366" r:id="rId81"/>
    <p:sldId id="422" r:id="rId82"/>
    <p:sldId id="367" r:id="rId83"/>
    <p:sldId id="368" r:id="rId84"/>
    <p:sldId id="399" r:id="rId85"/>
    <p:sldId id="416" r:id="rId86"/>
    <p:sldId id="370" r:id="rId87"/>
    <p:sldId id="371" r:id="rId88"/>
    <p:sldId id="418" r:id="rId89"/>
    <p:sldId id="421" r:id="rId90"/>
    <p:sldId id="412" r:id="rId91"/>
    <p:sldId id="402" r:id="rId92"/>
    <p:sldId id="396" r:id="rId93"/>
    <p:sldId id="357" r:id="rId94"/>
    <p:sldId id="419" r:id="rId95"/>
    <p:sldId id="420" r:id="rId96"/>
    <p:sldId id="286" r:id="rId97"/>
    <p:sldId id="425" r:id="rId98"/>
    <p:sldId id="378" r:id="rId99"/>
    <p:sldId id="385" r:id="rId100"/>
    <p:sldId id="379" r:id="rId101"/>
    <p:sldId id="392" r:id="rId10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F3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288" autoAdjust="0"/>
    <p:restoredTop sz="86259" autoAdjust="0"/>
  </p:normalViewPr>
  <p:slideViewPr>
    <p:cSldViewPr snapToGrid="0" snapToObjects="1">
      <p:cViewPr varScale="1">
        <p:scale>
          <a:sx n="110" d="100"/>
          <a:sy n="110" d="100"/>
        </p:scale>
        <p:origin x="1384" y="168"/>
      </p:cViewPr>
      <p:guideLst>
        <p:guide orient="horz" pos="2160"/>
        <p:guide pos="3840"/>
      </p:guideLst>
    </p:cSldViewPr>
  </p:slideViewPr>
  <p:outlineViewPr>
    <p:cViewPr>
      <p:scale>
        <a:sx n="35" d="100"/>
        <a:sy n="35" d="100"/>
      </p:scale>
      <p:origin x="0" y="17592"/>
    </p:cViewPr>
    <p:sldLst>
      <p:sld r:id="rId1" collapse="1"/>
    </p:sldLst>
  </p:outlineViewPr>
  <p:notesTextViewPr>
    <p:cViewPr>
      <p:scale>
        <a:sx n="95" d="100"/>
        <a:sy n="95"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tableStyles" Target="tableStyle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_rels/viewProps.xml.rels><?xml version="1.0" encoding="UTF-8" standalone="yes"?>
<Relationships xmlns="http://schemas.openxmlformats.org/package/2006/relationships"><Relationship Id="rId1" Type="http://schemas.openxmlformats.org/officeDocument/2006/relationships/slide" Target="slides/slide3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F1A779E-23D0-D941-91AC-6EF520264479}" type="datetimeFigureOut">
              <a:rPr lang="en-US" smtClean="0"/>
              <a:t>6/20/23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1AC8069-A41A-3A47-AF5B-BF01375B1176}" type="slidenum">
              <a:rPr lang="en-US" smtClean="0"/>
              <a:t>‹#›</a:t>
            </a:fld>
            <a:endParaRPr lang="en-US"/>
          </a:p>
        </p:txBody>
      </p:sp>
    </p:spTree>
    <p:extLst>
      <p:ext uri="{BB962C8B-B14F-4D97-AF65-F5344CB8AC3E}">
        <p14:creationId xmlns:p14="http://schemas.microsoft.com/office/powerpoint/2010/main" val="365396139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going to discuss the process of variant calling for the Mayo Computation Genomics workshop.</a:t>
            </a:r>
          </a:p>
        </p:txBody>
      </p:sp>
      <p:sp>
        <p:nvSpPr>
          <p:cNvPr id="4" name="Slide Number Placeholder 3"/>
          <p:cNvSpPr>
            <a:spLocks noGrp="1"/>
          </p:cNvSpPr>
          <p:nvPr>
            <p:ph type="sldNum" sz="quarter" idx="5"/>
          </p:nvPr>
        </p:nvSpPr>
        <p:spPr/>
        <p:txBody>
          <a:bodyPr/>
          <a:lstStyle/>
          <a:p>
            <a:fld id="{E1AC8069-A41A-3A47-AF5B-BF01375B1176}" type="slidenum">
              <a:rPr lang="en-US" smtClean="0"/>
              <a:t>1</a:t>
            </a:fld>
            <a:endParaRPr lang="en-US"/>
          </a:p>
        </p:txBody>
      </p:sp>
    </p:spTree>
    <p:extLst>
      <p:ext uri="{BB962C8B-B14F-4D97-AF65-F5344CB8AC3E}">
        <p14:creationId xmlns:p14="http://schemas.microsoft.com/office/powerpoint/2010/main" val="29447683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 calls are accumulated into a sequence read based on the position on the chip (the example is GCTGA in the same position).</a:t>
            </a:r>
          </a:p>
          <a:p>
            <a:r>
              <a:rPr lang="en-US" dirty="0"/>
              <a:t>Reads can then be used in downstream analyses, for example, aligning the reads to a reference genome</a:t>
            </a:r>
          </a:p>
        </p:txBody>
      </p:sp>
      <p:sp>
        <p:nvSpPr>
          <p:cNvPr id="4" name="Slide Number Placeholder 3"/>
          <p:cNvSpPr>
            <a:spLocks noGrp="1"/>
          </p:cNvSpPr>
          <p:nvPr>
            <p:ph type="sldNum" sz="quarter" idx="5"/>
          </p:nvPr>
        </p:nvSpPr>
        <p:spPr/>
        <p:txBody>
          <a:bodyPr/>
          <a:lstStyle/>
          <a:p>
            <a:fld id="{E1AC8069-A41A-3A47-AF5B-BF01375B1176}" type="slidenum">
              <a:rPr lang="en-US" smtClean="0"/>
              <a:t>15</a:t>
            </a:fld>
            <a:endParaRPr lang="en-US"/>
          </a:p>
        </p:txBody>
      </p:sp>
    </p:spTree>
    <p:extLst>
      <p:ext uri="{BB962C8B-B14F-4D97-AF65-F5344CB8AC3E}">
        <p14:creationId xmlns:p14="http://schemas.microsoft.com/office/powerpoint/2010/main" val="16993444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output from a commonly used tool in the field, called FASTQC.  Notice the base quality drop off as the bases are added (red zone is poorer quality calls).  This is almost always due to phasing issues from the sequencing reaction. The above example is from ~2010 or so, when reads were only 75nt long and with an earlier chemistry.  Now it’s pretty common to get highly accurate calls out to 150-250nt.  </a:t>
            </a:r>
          </a:p>
        </p:txBody>
      </p:sp>
      <p:sp>
        <p:nvSpPr>
          <p:cNvPr id="4" name="Slide Number Placeholder 3"/>
          <p:cNvSpPr>
            <a:spLocks noGrp="1"/>
          </p:cNvSpPr>
          <p:nvPr>
            <p:ph type="sldNum" sz="quarter" idx="5"/>
          </p:nvPr>
        </p:nvSpPr>
        <p:spPr/>
        <p:txBody>
          <a:bodyPr/>
          <a:lstStyle/>
          <a:p>
            <a:fld id="{E1AC8069-A41A-3A47-AF5B-BF01375B1176}" type="slidenum">
              <a:rPr lang="en-US" smtClean="0"/>
              <a:t>16</a:t>
            </a:fld>
            <a:endParaRPr lang="en-US"/>
          </a:p>
        </p:txBody>
      </p:sp>
    </p:spTree>
    <p:extLst>
      <p:ext uri="{BB962C8B-B14F-4D97-AF65-F5344CB8AC3E}">
        <p14:creationId xmlns:p14="http://schemas.microsoft.com/office/powerpoint/2010/main" val="11849190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Illumina switched to a more efficient two-color base calling technique with the </a:t>
            </a:r>
            <a:r>
              <a:rPr lang="en-US" dirty="0" err="1"/>
              <a:t>NovaSeq</a:t>
            </a:r>
            <a:r>
              <a:rPr lang="en-US" dirty="0"/>
              <a:t> and </a:t>
            </a:r>
            <a:r>
              <a:rPr lang="en-US" dirty="0" err="1"/>
              <a:t>NextSeq</a:t>
            </a:r>
            <a:r>
              <a:rPr lang="en-US" dirty="0"/>
              <a:t> platforms. </a:t>
            </a:r>
          </a:p>
          <a:p>
            <a:r>
              <a:rPr lang="en-US" dirty="0"/>
              <a:t>Red = C, Green = T, Red + Green (orange) = A, no color (?!?) = G</a:t>
            </a:r>
          </a:p>
          <a:p>
            <a:r>
              <a:rPr lang="en-US" dirty="0"/>
              <a:t>This works pretty well, but if you have super short fragments (shorter than seq read and adapters), the sequencer will gladly call the base a ‘G’ with high confidence.  Keep this in mind when looking at data later, as some library types will have this artifact and </a:t>
            </a:r>
            <a:r>
              <a:rPr lang="en-US" i="1" dirty="0"/>
              <a:t>may </a:t>
            </a:r>
            <a:r>
              <a:rPr lang="en-US" i="0" dirty="0"/>
              <a:t>require trimming</a:t>
            </a:r>
            <a:endParaRPr lang="en-US" dirty="0"/>
          </a:p>
        </p:txBody>
      </p:sp>
      <p:sp>
        <p:nvSpPr>
          <p:cNvPr id="4" name="Slide Number Placeholder 3"/>
          <p:cNvSpPr>
            <a:spLocks noGrp="1"/>
          </p:cNvSpPr>
          <p:nvPr>
            <p:ph type="sldNum" sz="quarter" idx="5"/>
          </p:nvPr>
        </p:nvSpPr>
        <p:spPr/>
        <p:txBody>
          <a:bodyPr/>
          <a:lstStyle/>
          <a:p>
            <a:fld id="{E1AC8069-A41A-3A47-AF5B-BF01375B1176}" type="slidenum">
              <a:rPr lang="en-US" smtClean="0"/>
              <a:t>17</a:t>
            </a:fld>
            <a:endParaRPr lang="en-US"/>
          </a:p>
        </p:txBody>
      </p:sp>
    </p:spTree>
    <p:extLst>
      <p:ext uri="{BB962C8B-B14F-4D97-AF65-F5344CB8AC3E}">
        <p14:creationId xmlns:p14="http://schemas.microsoft.com/office/powerpoint/2010/main" val="23609202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AC8069-A41A-3A47-AF5B-BF01375B1176}" type="slidenum">
              <a:rPr lang="en-US" smtClean="0"/>
              <a:t>18</a:t>
            </a:fld>
            <a:endParaRPr lang="en-US"/>
          </a:p>
        </p:txBody>
      </p:sp>
    </p:spTree>
    <p:extLst>
      <p:ext uri="{BB962C8B-B14F-4D97-AF65-F5344CB8AC3E}">
        <p14:creationId xmlns:p14="http://schemas.microsoft.com/office/powerpoint/2010/main" val="1043291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AC8069-A41A-3A47-AF5B-BF01375B1176}" type="slidenum">
              <a:rPr lang="en-US" smtClean="0"/>
              <a:t>19</a:t>
            </a:fld>
            <a:endParaRPr lang="en-US"/>
          </a:p>
        </p:txBody>
      </p:sp>
    </p:spTree>
    <p:extLst>
      <p:ext uri="{BB962C8B-B14F-4D97-AF65-F5344CB8AC3E}">
        <p14:creationId xmlns:p14="http://schemas.microsoft.com/office/powerpoint/2010/main" val="39377023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AC8069-A41A-3A47-AF5B-BF01375B1176}" type="slidenum">
              <a:rPr lang="en-US" smtClean="0"/>
              <a:t>21</a:t>
            </a:fld>
            <a:endParaRPr lang="en-US"/>
          </a:p>
        </p:txBody>
      </p:sp>
    </p:spTree>
    <p:extLst>
      <p:ext uri="{BB962C8B-B14F-4D97-AF65-F5344CB8AC3E}">
        <p14:creationId xmlns:p14="http://schemas.microsoft.com/office/powerpoint/2010/main" val="14580829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the information here (along with the sequencing platform) is useful for tracking information using read groups</a:t>
            </a:r>
          </a:p>
        </p:txBody>
      </p:sp>
      <p:sp>
        <p:nvSpPr>
          <p:cNvPr id="4" name="Slide Number Placeholder 3"/>
          <p:cNvSpPr>
            <a:spLocks noGrp="1"/>
          </p:cNvSpPr>
          <p:nvPr>
            <p:ph type="sldNum" sz="quarter" idx="5"/>
          </p:nvPr>
        </p:nvSpPr>
        <p:spPr/>
        <p:txBody>
          <a:bodyPr/>
          <a:lstStyle/>
          <a:p>
            <a:fld id="{E1AC8069-A41A-3A47-AF5B-BF01375B1176}" type="slidenum">
              <a:rPr lang="en-US" smtClean="0"/>
              <a:t>25</a:t>
            </a:fld>
            <a:endParaRPr lang="en-US"/>
          </a:p>
        </p:txBody>
      </p:sp>
    </p:spTree>
    <p:extLst>
      <p:ext uri="{BB962C8B-B14F-4D97-AF65-F5344CB8AC3E}">
        <p14:creationId xmlns:p14="http://schemas.microsoft.com/office/powerpoint/2010/main" val="725875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general, the approach you want to take is entirely dictated on budget and number of samples, though the cost of sequencing in 2023 is pretty cheap compared. </a:t>
            </a:r>
          </a:p>
          <a:p>
            <a:endParaRPr lang="en-US" dirty="0"/>
          </a:p>
          <a:p>
            <a:r>
              <a:rPr lang="en-US" dirty="0"/>
              <a:t>A whole human genome sample can be sequenced for $100-200 if run with many other samples at the same time.  </a:t>
            </a:r>
          </a:p>
          <a:p>
            <a:endParaRPr lang="en-US" dirty="0"/>
          </a:p>
          <a:p>
            <a:r>
              <a:rPr lang="en-US" dirty="0"/>
              <a:t>However, if you want to run 1000’s of samples and only care about gene regions, you may want to switch to a targeted technology</a:t>
            </a:r>
          </a:p>
        </p:txBody>
      </p:sp>
      <p:sp>
        <p:nvSpPr>
          <p:cNvPr id="4" name="Slide Number Placeholder 3"/>
          <p:cNvSpPr>
            <a:spLocks noGrp="1"/>
          </p:cNvSpPr>
          <p:nvPr>
            <p:ph type="sldNum" sz="quarter" idx="5"/>
          </p:nvPr>
        </p:nvSpPr>
        <p:spPr/>
        <p:txBody>
          <a:bodyPr/>
          <a:lstStyle/>
          <a:p>
            <a:fld id="{E1AC8069-A41A-3A47-AF5B-BF01375B1176}" type="slidenum">
              <a:rPr lang="en-US" smtClean="0"/>
              <a:t>26</a:t>
            </a:fld>
            <a:endParaRPr lang="en-US"/>
          </a:p>
        </p:txBody>
      </p:sp>
    </p:spTree>
    <p:extLst>
      <p:ext uri="{BB962C8B-B14F-4D97-AF65-F5344CB8AC3E}">
        <p14:creationId xmlns:p14="http://schemas.microsoft.com/office/powerpoint/2010/main" val="32314160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you need sensitivity?  Higher sequence depth is needed, but may need to limit number of samples</a:t>
            </a:r>
          </a:p>
        </p:txBody>
      </p:sp>
      <p:sp>
        <p:nvSpPr>
          <p:cNvPr id="4" name="Slide Number Placeholder 3"/>
          <p:cNvSpPr>
            <a:spLocks noGrp="1"/>
          </p:cNvSpPr>
          <p:nvPr>
            <p:ph type="sldNum" sz="quarter" idx="5"/>
          </p:nvPr>
        </p:nvSpPr>
        <p:spPr/>
        <p:txBody>
          <a:bodyPr/>
          <a:lstStyle/>
          <a:p>
            <a:fld id="{E1AC8069-A41A-3A47-AF5B-BF01375B1176}" type="slidenum">
              <a:rPr lang="en-US" smtClean="0"/>
              <a:t>27</a:t>
            </a:fld>
            <a:endParaRPr lang="en-US"/>
          </a:p>
        </p:txBody>
      </p:sp>
    </p:spTree>
    <p:extLst>
      <p:ext uri="{BB962C8B-B14F-4D97-AF65-F5344CB8AC3E}">
        <p14:creationId xmlns:p14="http://schemas.microsoft.com/office/powerpoint/2010/main" val="23602907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AC8069-A41A-3A47-AF5B-BF01375B1176}" type="slidenum">
              <a:rPr lang="en-US" smtClean="0"/>
              <a:t>29</a:t>
            </a:fld>
            <a:endParaRPr lang="en-US"/>
          </a:p>
        </p:txBody>
      </p:sp>
    </p:spTree>
    <p:extLst>
      <p:ext uri="{BB962C8B-B14F-4D97-AF65-F5344CB8AC3E}">
        <p14:creationId xmlns:p14="http://schemas.microsoft.com/office/powerpoint/2010/main" val="35273913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a:endParaRPr lang="en-US" b="1" dirty="0"/>
          </a:p>
        </p:txBody>
      </p:sp>
      <p:sp>
        <p:nvSpPr>
          <p:cNvPr id="4" name="Slide Number Placeholder 3"/>
          <p:cNvSpPr>
            <a:spLocks noGrp="1"/>
          </p:cNvSpPr>
          <p:nvPr>
            <p:ph type="sldNum" sz="quarter" idx="10"/>
          </p:nvPr>
        </p:nvSpPr>
        <p:spPr/>
        <p:txBody>
          <a:bodyPr/>
          <a:lstStyle/>
          <a:p>
            <a:fld id="{E1AC8069-A41A-3A47-AF5B-BF01375B1176}" type="slidenum">
              <a:rPr lang="en-US" smtClean="0"/>
              <a:t>2</a:t>
            </a:fld>
            <a:endParaRPr lang="en-US"/>
          </a:p>
        </p:txBody>
      </p:sp>
    </p:spTree>
    <p:extLst>
      <p:ext uri="{BB962C8B-B14F-4D97-AF65-F5344CB8AC3E}">
        <p14:creationId xmlns:p14="http://schemas.microsoft.com/office/powerpoint/2010/main" val="42245642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AC8069-A41A-3A47-AF5B-BF01375B1176}" type="slidenum">
              <a:rPr lang="en-US" smtClean="0"/>
              <a:t>31</a:t>
            </a:fld>
            <a:endParaRPr lang="en-US"/>
          </a:p>
        </p:txBody>
      </p:sp>
    </p:spTree>
    <p:extLst>
      <p:ext uri="{BB962C8B-B14F-4D97-AF65-F5344CB8AC3E}">
        <p14:creationId xmlns:p14="http://schemas.microsoft.com/office/powerpoint/2010/main" val="31431742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that imputation is completely based on depth of sequence data and the quality of the panel (known haplotypes and variants)</a:t>
            </a:r>
          </a:p>
          <a:p>
            <a:endParaRPr lang="en-US" dirty="0"/>
          </a:p>
          <a:p>
            <a:r>
              <a:rPr lang="en-US" dirty="0"/>
              <a:t>From the paper: </a:t>
            </a:r>
            <a:r>
              <a:rPr lang="en-US" b="1" dirty="0"/>
              <a:t>Figure 2  </a:t>
            </a:r>
            <a:r>
              <a:rPr lang="en-US" dirty="0"/>
              <a:t>An illustration of genotype imputation, showing the process of imputation for a study haplotype (S</a:t>
            </a:r>
            <a:r>
              <a:rPr lang="en-US" baseline="-25000" dirty="0"/>
              <a:t>G</a:t>
            </a:r>
            <a:r>
              <a:rPr lang="en-US" dirty="0"/>
              <a:t>) genotyped at 6 markers using a reference panel of sequenced haplotypes at 21 markers. The alleles in S</a:t>
            </a:r>
            <a:r>
              <a:rPr lang="en-US" baseline="-25000" dirty="0"/>
              <a:t>G</a:t>
            </a:r>
            <a:r>
              <a:rPr lang="en-US" dirty="0"/>
              <a:t> are used to match short segments from the reference panel. For example, in the first genomic segment, the alleles T and G imply that the corresponding segment might have been copied from haplotype X3. In the second segment, the alleles A and T imply that haplotype X5 might have been copied. Proceeding similarly, the study haplotype can be represented as a mosaic of DNA segments from haplotypes X3, X5, and X6. Consequently, the missing sites can be imputed to obtain the final imputed haplotype, SI.</a:t>
            </a:r>
          </a:p>
        </p:txBody>
      </p:sp>
      <p:sp>
        <p:nvSpPr>
          <p:cNvPr id="4" name="Slide Number Placeholder 3"/>
          <p:cNvSpPr>
            <a:spLocks noGrp="1"/>
          </p:cNvSpPr>
          <p:nvPr>
            <p:ph type="sldNum" sz="quarter" idx="5"/>
          </p:nvPr>
        </p:nvSpPr>
        <p:spPr/>
        <p:txBody>
          <a:bodyPr/>
          <a:lstStyle/>
          <a:p>
            <a:fld id="{E1AC8069-A41A-3A47-AF5B-BF01375B1176}" type="slidenum">
              <a:rPr lang="en-US" smtClean="0"/>
              <a:t>32</a:t>
            </a:fld>
            <a:endParaRPr lang="en-US"/>
          </a:p>
        </p:txBody>
      </p:sp>
    </p:spTree>
    <p:extLst>
      <p:ext uri="{BB962C8B-B14F-4D97-AF65-F5344CB8AC3E}">
        <p14:creationId xmlns:p14="http://schemas.microsoft.com/office/powerpoint/2010/main" val="11724198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word about Illumina’s upcoming updates.  Their new sequencer can generate way more data than before, and faster.  </a:t>
            </a:r>
          </a:p>
        </p:txBody>
      </p:sp>
      <p:sp>
        <p:nvSpPr>
          <p:cNvPr id="4" name="Slide Number Placeholder 3"/>
          <p:cNvSpPr>
            <a:spLocks noGrp="1"/>
          </p:cNvSpPr>
          <p:nvPr>
            <p:ph type="sldNum" sz="quarter" idx="5"/>
          </p:nvPr>
        </p:nvSpPr>
        <p:spPr/>
        <p:txBody>
          <a:bodyPr/>
          <a:lstStyle/>
          <a:p>
            <a:fld id="{E1AC8069-A41A-3A47-AF5B-BF01375B1176}" type="slidenum">
              <a:rPr lang="en-US" smtClean="0"/>
              <a:t>33</a:t>
            </a:fld>
            <a:endParaRPr lang="en-US"/>
          </a:p>
        </p:txBody>
      </p:sp>
    </p:spTree>
    <p:extLst>
      <p:ext uri="{BB962C8B-B14F-4D97-AF65-F5344CB8AC3E}">
        <p14:creationId xmlns:p14="http://schemas.microsoft.com/office/powerpoint/2010/main" val="42050475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AC8069-A41A-3A47-AF5B-BF01375B1176}" type="slidenum">
              <a:rPr lang="en-US" smtClean="0"/>
              <a:t>38</a:t>
            </a:fld>
            <a:endParaRPr lang="en-US"/>
          </a:p>
        </p:txBody>
      </p:sp>
    </p:spTree>
    <p:extLst>
      <p:ext uri="{BB962C8B-B14F-4D97-AF65-F5344CB8AC3E}">
        <p14:creationId xmlns:p14="http://schemas.microsoft.com/office/powerpoint/2010/main" val="17276504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AC8069-A41A-3A47-AF5B-BF01375B1176}" type="slidenum">
              <a:rPr lang="en-US" smtClean="0"/>
              <a:t>41</a:t>
            </a:fld>
            <a:endParaRPr lang="en-US"/>
          </a:p>
        </p:txBody>
      </p:sp>
    </p:spTree>
    <p:extLst>
      <p:ext uri="{BB962C8B-B14F-4D97-AF65-F5344CB8AC3E}">
        <p14:creationId xmlns:p14="http://schemas.microsoft.com/office/powerpoint/2010/main" val="770787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AC8069-A41A-3A47-AF5B-BF01375B1176}" type="slidenum">
              <a:rPr lang="en-US" smtClean="0"/>
              <a:t>44</a:t>
            </a:fld>
            <a:endParaRPr lang="en-US"/>
          </a:p>
        </p:txBody>
      </p:sp>
    </p:spTree>
    <p:extLst>
      <p:ext uri="{BB962C8B-B14F-4D97-AF65-F5344CB8AC3E}">
        <p14:creationId xmlns:p14="http://schemas.microsoft.com/office/powerpoint/2010/main" val="12381507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alignment is a notoriously hard problem, especially when aligning millions to billions of reads.  </a:t>
            </a:r>
          </a:p>
          <a:p>
            <a:r>
              <a:rPr lang="en-US" dirty="0"/>
              <a:t>Need some method for evaluating accuracy</a:t>
            </a:r>
          </a:p>
          <a:p>
            <a:r>
              <a:rPr lang="en-US" dirty="0"/>
              <a:t>MAPQ indicates confidence that alignment is mapped accurately, based on </a:t>
            </a:r>
            <a:r>
              <a:rPr lang="en-US" dirty="0" err="1"/>
              <a:t>Phred</a:t>
            </a:r>
            <a:r>
              <a:rPr lang="en-US" dirty="0"/>
              <a:t> scale</a:t>
            </a:r>
          </a:p>
          <a:p>
            <a:r>
              <a:rPr lang="en-US" dirty="0"/>
              <a:t>(MAPQ of 30 for example indicates that prob alignment is erroneous is 1/1000)</a:t>
            </a:r>
          </a:p>
          <a:p>
            <a:endParaRPr lang="en-US" dirty="0"/>
          </a:p>
        </p:txBody>
      </p:sp>
      <p:sp>
        <p:nvSpPr>
          <p:cNvPr id="4" name="Slide Number Placeholder 3"/>
          <p:cNvSpPr>
            <a:spLocks noGrp="1"/>
          </p:cNvSpPr>
          <p:nvPr>
            <p:ph type="sldNum" sz="quarter" idx="5"/>
          </p:nvPr>
        </p:nvSpPr>
        <p:spPr/>
        <p:txBody>
          <a:bodyPr/>
          <a:lstStyle/>
          <a:p>
            <a:fld id="{E1AC8069-A41A-3A47-AF5B-BF01375B1176}" type="slidenum">
              <a:rPr lang="en-US" smtClean="0"/>
              <a:t>46</a:t>
            </a:fld>
            <a:endParaRPr lang="en-US"/>
          </a:p>
        </p:txBody>
      </p:sp>
    </p:spTree>
    <p:extLst>
      <p:ext uri="{BB962C8B-B14F-4D97-AF65-F5344CB8AC3E}">
        <p14:creationId xmlns:p14="http://schemas.microsoft.com/office/powerpoint/2010/main" val="769501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AC8069-A41A-3A47-AF5B-BF01375B1176}" type="slidenum">
              <a:rPr lang="en-US" smtClean="0"/>
              <a:t>56</a:t>
            </a:fld>
            <a:endParaRPr lang="en-US"/>
          </a:p>
        </p:txBody>
      </p:sp>
    </p:spTree>
    <p:extLst>
      <p:ext uri="{BB962C8B-B14F-4D97-AF65-F5344CB8AC3E}">
        <p14:creationId xmlns:p14="http://schemas.microsoft.com/office/powerpoint/2010/main" val="11725527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AC8069-A41A-3A47-AF5B-BF01375B1176}" type="slidenum">
              <a:rPr lang="en-US" smtClean="0"/>
              <a:t>62</a:t>
            </a:fld>
            <a:endParaRPr lang="en-US"/>
          </a:p>
        </p:txBody>
      </p:sp>
    </p:spTree>
    <p:extLst>
      <p:ext uri="{BB962C8B-B14F-4D97-AF65-F5344CB8AC3E}">
        <p14:creationId xmlns:p14="http://schemas.microsoft.com/office/powerpoint/2010/main" val="12459902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AC8069-A41A-3A47-AF5B-BF01375B1176}" type="slidenum">
              <a:rPr lang="en-US" smtClean="0"/>
              <a:t>63</a:t>
            </a:fld>
            <a:endParaRPr lang="en-US"/>
          </a:p>
        </p:txBody>
      </p:sp>
    </p:spTree>
    <p:extLst>
      <p:ext uri="{BB962C8B-B14F-4D97-AF65-F5344CB8AC3E}">
        <p14:creationId xmlns:p14="http://schemas.microsoft.com/office/powerpoint/2010/main" val="35360744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AC8069-A41A-3A47-AF5B-BF01375B1176}" type="slidenum">
              <a:rPr lang="en-US" smtClean="0"/>
              <a:t>3</a:t>
            </a:fld>
            <a:endParaRPr lang="en-US"/>
          </a:p>
        </p:txBody>
      </p:sp>
    </p:spTree>
    <p:extLst>
      <p:ext uri="{BB962C8B-B14F-4D97-AF65-F5344CB8AC3E}">
        <p14:creationId xmlns:p14="http://schemas.microsoft.com/office/powerpoint/2010/main" val="5271833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AC8069-A41A-3A47-AF5B-BF01375B1176}" type="slidenum">
              <a:rPr lang="en-US" smtClean="0"/>
              <a:t>64</a:t>
            </a:fld>
            <a:endParaRPr lang="en-US"/>
          </a:p>
        </p:txBody>
      </p:sp>
    </p:spTree>
    <p:extLst>
      <p:ext uri="{BB962C8B-B14F-4D97-AF65-F5344CB8AC3E}">
        <p14:creationId xmlns:p14="http://schemas.microsoft.com/office/powerpoint/2010/main" val="18524083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AC8069-A41A-3A47-AF5B-BF01375B1176}" type="slidenum">
              <a:rPr lang="en-US" smtClean="0"/>
              <a:t>65</a:t>
            </a:fld>
            <a:endParaRPr lang="en-US"/>
          </a:p>
        </p:txBody>
      </p:sp>
    </p:spTree>
    <p:extLst>
      <p:ext uri="{BB962C8B-B14F-4D97-AF65-F5344CB8AC3E}">
        <p14:creationId xmlns:p14="http://schemas.microsoft.com/office/powerpoint/2010/main" val="26679668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AC8069-A41A-3A47-AF5B-BF01375B1176}" type="slidenum">
              <a:rPr lang="en-US" smtClean="0"/>
              <a:t>67</a:t>
            </a:fld>
            <a:endParaRPr lang="en-US"/>
          </a:p>
        </p:txBody>
      </p:sp>
    </p:spTree>
    <p:extLst>
      <p:ext uri="{BB962C8B-B14F-4D97-AF65-F5344CB8AC3E}">
        <p14:creationId xmlns:p14="http://schemas.microsoft.com/office/powerpoint/2010/main" val="7600550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AC8069-A41A-3A47-AF5B-BF01375B1176}" type="slidenum">
              <a:rPr lang="en-US" smtClean="0"/>
              <a:t>68</a:t>
            </a:fld>
            <a:endParaRPr lang="en-US"/>
          </a:p>
        </p:txBody>
      </p:sp>
    </p:spTree>
    <p:extLst>
      <p:ext uri="{BB962C8B-B14F-4D97-AF65-F5344CB8AC3E}">
        <p14:creationId xmlns:p14="http://schemas.microsoft.com/office/powerpoint/2010/main" val="9429250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AC8069-A41A-3A47-AF5B-BF01375B1176}" type="slidenum">
              <a:rPr lang="en-US" smtClean="0"/>
              <a:t>70</a:t>
            </a:fld>
            <a:endParaRPr lang="en-US"/>
          </a:p>
        </p:txBody>
      </p:sp>
    </p:spTree>
    <p:extLst>
      <p:ext uri="{BB962C8B-B14F-4D97-AF65-F5344CB8AC3E}">
        <p14:creationId xmlns:p14="http://schemas.microsoft.com/office/powerpoint/2010/main" val="42145096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AC8069-A41A-3A47-AF5B-BF01375B1176}" type="slidenum">
              <a:rPr lang="en-US" smtClean="0"/>
              <a:t>72</a:t>
            </a:fld>
            <a:endParaRPr lang="en-US"/>
          </a:p>
        </p:txBody>
      </p:sp>
    </p:spTree>
    <p:extLst>
      <p:ext uri="{BB962C8B-B14F-4D97-AF65-F5344CB8AC3E}">
        <p14:creationId xmlns:p14="http://schemas.microsoft.com/office/powerpoint/2010/main" val="5457362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AC8069-A41A-3A47-AF5B-BF01375B1176}" type="slidenum">
              <a:rPr lang="en-US" smtClean="0"/>
              <a:t>79</a:t>
            </a:fld>
            <a:endParaRPr lang="en-US"/>
          </a:p>
        </p:txBody>
      </p:sp>
    </p:spTree>
    <p:extLst>
      <p:ext uri="{BB962C8B-B14F-4D97-AF65-F5344CB8AC3E}">
        <p14:creationId xmlns:p14="http://schemas.microsoft.com/office/powerpoint/2010/main" val="9455343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AC8069-A41A-3A47-AF5B-BF01375B1176}" type="slidenum">
              <a:rPr lang="en-US" smtClean="0"/>
              <a:t>86</a:t>
            </a:fld>
            <a:endParaRPr lang="en-US"/>
          </a:p>
        </p:txBody>
      </p:sp>
    </p:spTree>
    <p:extLst>
      <p:ext uri="{BB962C8B-B14F-4D97-AF65-F5344CB8AC3E}">
        <p14:creationId xmlns:p14="http://schemas.microsoft.com/office/powerpoint/2010/main" val="21740348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AC8069-A41A-3A47-AF5B-BF01375B1176}" type="slidenum">
              <a:rPr lang="en-US" smtClean="0"/>
              <a:t>88</a:t>
            </a:fld>
            <a:endParaRPr lang="en-US"/>
          </a:p>
        </p:txBody>
      </p:sp>
    </p:spTree>
    <p:extLst>
      <p:ext uri="{BB962C8B-B14F-4D97-AF65-F5344CB8AC3E}">
        <p14:creationId xmlns:p14="http://schemas.microsoft.com/office/powerpoint/2010/main" val="34893276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AC8069-A41A-3A47-AF5B-BF01375B1176}" type="slidenum">
              <a:rPr lang="en-US" smtClean="0"/>
              <a:t>90</a:t>
            </a:fld>
            <a:endParaRPr lang="en-US"/>
          </a:p>
        </p:txBody>
      </p:sp>
    </p:spTree>
    <p:extLst>
      <p:ext uri="{BB962C8B-B14F-4D97-AF65-F5344CB8AC3E}">
        <p14:creationId xmlns:p14="http://schemas.microsoft.com/office/powerpoint/2010/main" val="33278346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AC8069-A41A-3A47-AF5B-BF01375B1176}" type="slidenum">
              <a:rPr lang="en-US" smtClean="0"/>
              <a:t>8</a:t>
            </a:fld>
            <a:endParaRPr lang="en-US"/>
          </a:p>
        </p:txBody>
      </p:sp>
    </p:spTree>
    <p:extLst>
      <p:ext uri="{BB962C8B-B14F-4D97-AF65-F5344CB8AC3E}">
        <p14:creationId xmlns:p14="http://schemas.microsoft.com/office/powerpoint/2010/main" val="6028310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dirty="0"/>
          </a:p>
        </p:txBody>
      </p:sp>
      <p:sp>
        <p:nvSpPr>
          <p:cNvPr id="4" name="Slide Number Placeholder 3"/>
          <p:cNvSpPr>
            <a:spLocks noGrp="1"/>
          </p:cNvSpPr>
          <p:nvPr>
            <p:ph type="sldNum" sz="quarter" idx="5"/>
          </p:nvPr>
        </p:nvSpPr>
        <p:spPr/>
        <p:txBody>
          <a:bodyPr/>
          <a:lstStyle/>
          <a:p>
            <a:fld id="{E1AC8069-A41A-3A47-AF5B-BF01375B1176}" type="slidenum">
              <a:rPr lang="en-US" smtClean="0"/>
              <a:t>95</a:t>
            </a:fld>
            <a:endParaRPr lang="en-US"/>
          </a:p>
        </p:txBody>
      </p:sp>
    </p:spTree>
    <p:extLst>
      <p:ext uri="{BB962C8B-B14F-4D97-AF65-F5344CB8AC3E}">
        <p14:creationId xmlns:p14="http://schemas.microsoft.com/office/powerpoint/2010/main" val="39277695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AC8069-A41A-3A47-AF5B-BF01375B1176}" type="slidenum">
              <a:rPr lang="en-US" smtClean="0"/>
              <a:t>96</a:t>
            </a:fld>
            <a:endParaRPr lang="en-US"/>
          </a:p>
        </p:txBody>
      </p:sp>
    </p:spTree>
    <p:extLst>
      <p:ext uri="{BB962C8B-B14F-4D97-AF65-F5344CB8AC3E}">
        <p14:creationId xmlns:p14="http://schemas.microsoft.com/office/powerpoint/2010/main" val="33052543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AC8069-A41A-3A47-AF5B-BF01375B1176}" type="slidenum">
              <a:rPr lang="en-US" smtClean="0"/>
              <a:t>97</a:t>
            </a:fld>
            <a:endParaRPr lang="en-US"/>
          </a:p>
        </p:txBody>
      </p:sp>
    </p:spTree>
    <p:extLst>
      <p:ext uri="{BB962C8B-B14F-4D97-AF65-F5344CB8AC3E}">
        <p14:creationId xmlns:p14="http://schemas.microsoft.com/office/powerpoint/2010/main" val="351093956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AC8069-A41A-3A47-AF5B-BF01375B1176}" type="slidenum">
              <a:rPr lang="en-US" smtClean="0"/>
              <a:t>99</a:t>
            </a:fld>
            <a:endParaRPr lang="en-US"/>
          </a:p>
        </p:txBody>
      </p:sp>
    </p:spTree>
    <p:extLst>
      <p:ext uri="{BB962C8B-B14F-4D97-AF65-F5344CB8AC3E}">
        <p14:creationId xmlns:p14="http://schemas.microsoft.com/office/powerpoint/2010/main" val="11486336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AC8069-A41A-3A47-AF5B-BF01375B1176}" type="slidenum">
              <a:rPr lang="en-US" smtClean="0"/>
              <a:t>9</a:t>
            </a:fld>
            <a:endParaRPr lang="en-US"/>
          </a:p>
        </p:txBody>
      </p:sp>
    </p:spTree>
    <p:extLst>
      <p:ext uri="{BB962C8B-B14F-4D97-AF65-F5344CB8AC3E}">
        <p14:creationId xmlns:p14="http://schemas.microsoft.com/office/powerpoint/2010/main" val="12339558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AC8069-A41A-3A47-AF5B-BF01375B1176}" type="slidenum">
              <a:rPr lang="en-US" smtClean="0"/>
              <a:t>10</a:t>
            </a:fld>
            <a:endParaRPr lang="en-US"/>
          </a:p>
        </p:txBody>
      </p:sp>
    </p:spTree>
    <p:extLst>
      <p:ext uri="{BB962C8B-B14F-4D97-AF65-F5344CB8AC3E}">
        <p14:creationId xmlns:p14="http://schemas.microsoft.com/office/powerpoint/2010/main" val="11443362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Illumina data, DNA is sheared to less than 1000bp, and adapters are added to the ends (note two different adapters)</a:t>
            </a:r>
          </a:p>
          <a:p>
            <a:r>
              <a:rPr lang="en-US" dirty="0"/>
              <a:t>The DNA is denatured to single-strand, and flowed though the flow cell binding to a comp primer. </a:t>
            </a:r>
          </a:p>
          <a:p>
            <a:r>
              <a:rPr lang="en-US" dirty="0"/>
              <a:t>Bridge amplification increases the copy number of the DNA at their location</a:t>
            </a:r>
          </a:p>
        </p:txBody>
      </p:sp>
      <p:sp>
        <p:nvSpPr>
          <p:cNvPr id="4" name="Slide Number Placeholder 3"/>
          <p:cNvSpPr>
            <a:spLocks noGrp="1"/>
          </p:cNvSpPr>
          <p:nvPr>
            <p:ph type="sldNum" sz="quarter" idx="5"/>
          </p:nvPr>
        </p:nvSpPr>
        <p:spPr/>
        <p:txBody>
          <a:bodyPr/>
          <a:lstStyle/>
          <a:p>
            <a:fld id="{E1AC8069-A41A-3A47-AF5B-BF01375B1176}" type="slidenum">
              <a:rPr lang="en-US" smtClean="0"/>
              <a:t>12</a:t>
            </a:fld>
            <a:endParaRPr lang="en-US"/>
          </a:p>
        </p:txBody>
      </p:sp>
    </p:spTree>
    <p:extLst>
      <p:ext uri="{BB962C8B-B14F-4D97-AF65-F5344CB8AC3E}">
        <p14:creationId xmlns:p14="http://schemas.microsoft.com/office/powerpoint/2010/main" val="6234698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bridge amplification completes, there will be clusters of molecules on the flow cell</a:t>
            </a:r>
          </a:p>
        </p:txBody>
      </p:sp>
      <p:sp>
        <p:nvSpPr>
          <p:cNvPr id="4" name="Slide Number Placeholder 3"/>
          <p:cNvSpPr>
            <a:spLocks noGrp="1"/>
          </p:cNvSpPr>
          <p:nvPr>
            <p:ph type="sldNum" sz="quarter" idx="5"/>
          </p:nvPr>
        </p:nvSpPr>
        <p:spPr/>
        <p:txBody>
          <a:bodyPr/>
          <a:lstStyle/>
          <a:p>
            <a:fld id="{E1AC8069-A41A-3A47-AF5B-BF01375B1176}" type="slidenum">
              <a:rPr lang="en-US" smtClean="0"/>
              <a:t>13</a:t>
            </a:fld>
            <a:endParaRPr lang="en-US"/>
          </a:p>
        </p:txBody>
      </p:sp>
    </p:spTree>
    <p:extLst>
      <p:ext uri="{BB962C8B-B14F-4D97-AF65-F5344CB8AC3E}">
        <p14:creationId xmlns:p14="http://schemas.microsoft.com/office/powerpoint/2010/main" val="22471212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DNA in the clusters is made ss and synchronized so they all originate from one of the adapters.  </a:t>
            </a:r>
          </a:p>
          <a:p>
            <a:r>
              <a:rPr lang="en-US" dirty="0"/>
              <a:t>The first reaction adds the primer complementary to the adapter, then labeled nucleotides that are reversible terminators.  The first base is imaged across the chip by recording emitted fluorescence from exciting the labeled nucleotides</a:t>
            </a:r>
          </a:p>
          <a:p>
            <a:r>
              <a:rPr lang="en-US" dirty="0"/>
              <a:t>The next phase reverses the terminator on the added nucleotide and adds the next labeled base.  The imaging is then repeated again.</a:t>
            </a:r>
          </a:p>
        </p:txBody>
      </p:sp>
      <p:sp>
        <p:nvSpPr>
          <p:cNvPr id="4" name="Slide Number Placeholder 3"/>
          <p:cNvSpPr>
            <a:spLocks noGrp="1"/>
          </p:cNvSpPr>
          <p:nvPr>
            <p:ph type="sldNum" sz="quarter" idx="5"/>
          </p:nvPr>
        </p:nvSpPr>
        <p:spPr/>
        <p:txBody>
          <a:bodyPr/>
          <a:lstStyle/>
          <a:p>
            <a:fld id="{E1AC8069-A41A-3A47-AF5B-BF01375B1176}" type="slidenum">
              <a:rPr lang="en-US" smtClean="0"/>
              <a:t>14</a:t>
            </a:fld>
            <a:endParaRPr lang="en-US"/>
          </a:p>
        </p:txBody>
      </p:sp>
    </p:spTree>
    <p:extLst>
      <p:ext uri="{BB962C8B-B14F-4D97-AF65-F5344CB8AC3E}">
        <p14:creationId xmlns:p14="http://schemas.microsoft.com/office/powerpoint/2010/main" val="19932576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8"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8"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6/20/23</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8"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8"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2" y="414782"/>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414779"/>
            <a:ext cx="7734300" cy="5757420"/>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6/20/23</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E28D29-1ECB-41DF-951B-2A23F95AD026}" type="datetimeFigureOut">
              <a:rPr lang="en-US" dirty="0"/>
              <a:t>6/20/23</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8E3F4F-51B2-42EE-AFA2-40C4572185CC}"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8"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8"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DFF08F-DC6B-4601-B491-B0F83F6DD2DA}" type="datetimeFigureOut">
              <a:rPr lang="en-US" dirty="0"/>
              <a:t>6/20/23</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7"/>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9"/>
            <a:ext cx="493776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6DFF08F-DC6B-4601-B491-B0F83F6DD2DA}" type="datetimeFigureOut">
              <a:rPr lang="en-US" dirty="0"/>
              <a:t>6/20/23</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7"/>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6DFF08F-DC6B-4601-B491-B0F83F6DD2DA}" type="datetimeFigureOut">
              <a:rPr lang="en-US" dirty="0"/>
              <a:t>6/20/23</a:t>
            </a:fld>
            <a:endParaRPr lang="en-US" dirty="0"/>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6DFF08F-DC6B-4601-B491-B0F83F6DD2DA}" type="datetimeFigureOut">
              <a:rPr lang="en-US" dirty="0"/>
              <a:t>6/20/23</a:t>
            </a:fld>
            <a:endParaRPr lang="en-US" dirty="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8"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8"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96DFF08F-DC6B-4601-B491-B0F83F6DD2DA}" type="datetimeFigureOut">
              <a:rPr lang="en-US" dirty="0"/>
              <a:pPr/>
              <a:t>6/20/23</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9"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613651" y="731520"/>
            <a:ext cx="6679191"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4" y="6459789"/>
            <a:ext cx="2618511" cy="365125"/>
          </a:xfrm>
        </p:spPr>
        <p:txBody>
          <a:bodyPr/>
          <a:lstStyle>
            <a:lvl1pPr algn="l">
              <a:defRPr/>
            </a:lvl1pPr>
          </a:lstStyle>
          <a:p>
            <a:fld id="{96DFF08F-DC6B-4601-B491-B0F83F6DD2DA}" type="datetimeFigureOut">
              <a:rPr lang="en-US" dirty="0"/>
              <a:pPr/>
              <a:t>6/20/23</a:t>
            </a:fld>
            <a:endParaRPr lang="en-US" dirty="0"/>
          </a:p>
        </p:txBody>
      </p:sp>
      <p:sp>
        <p:nvSpPr>
          <p:cNvPr id="6" name="Footer Placeholder 5"/>
          <p:cNvSpPr>
            <a:spLocks noGrp="1"/>
          </p:cNvSpPr>
          <p:nvPr>
            <p:ph type="ftr" sz="quarter" idx="11"/>
          </p:nvPr>
        </p:nvSpPr>
        <p:spPr>
          <a:xfrm>
            <a:off x="4800600" y="6459789"/>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2"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8"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9360"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8" y="0"/>
            <a:ext cx="12191985" cy="4915076"/>
          </a:xfrm>
          <a:solidFill>
            <a:schemeClr val="accent2"/>
          </a:solid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1097279" y="5907024"/>
            <a:ext cx="1011936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dirty="0"/>
              <a:t>6/20/23</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2" y="6400800"/>
            <a:ext cx="12192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2" y="6334318"/>
            <a:ext cx="12192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7"/>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79" y="1845734"/>
            <a:ext cx="10058401"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3" y="6459789"/>
            <a:ext cx="2472271" cy="365125"/>
          </a:xfrm>
          <a:prstGeom prst="rect">
            <a:avLst/>
          </a:prstGeom>
        </p:spPr>
        <p:txBody>
          <a:bodyPr vert="horz" lIns="91440" tIns="45720" rIns="91440" bIns="45720" rtlCol="0" anchor="ctr"/>
          <a:lstStyle>
            <a:lvl1pPr algn="l">
              <a:defRPr sz="900">
                <a:solidFill>
                  <a:srgbClr val="FFFFFF"/>
                </a:solidFill>
              </a:defRPr>
            </a:lvl1pPr>
          </a:lstStyle>
          <a:p>
            <a:fld id="{96DFF08F-DC6B-4601-B491-B0F83F6DD2DA}" type="datetimeFigureOut">
              <a:rPr lang="en-US" dirty="0"/>
              <a:pPr/>
              <a:t>6/20/23</a:t>
            </a:fld>
            <a:endParaRPr lang="en-US" dirty="0"/>
          </a:p>
        </p:txBody>
      </p:sp>
      <p:sp>
        <p:nvSpPr>
          <p:cNvPr id="5" name="Footer Placeholder 4"/>
          <p:cNvSpPr>
            <a:spLocks noGrp="1"/>
          </p:cNvSpPr>
          <p:nvPr>
            <p:ph type="ftr" sz="quarter" idx="3"/>
          </p:nvPr>
        </p:nvSpPr>
        <p:spPr>
          <a:xfrm>
            <a:off x="3686187" y="6459789"/>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61" y="6459789"/>
            <a:ext cx="1312025"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dirty="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825388"/>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hyperlink" Target="https://rosalind.info/glossary/transitiontransversion-ratio/#:~:text=The%20transition%2Ftransversion%20ratio%20between,mutation%20in%20the%20translated%20protein." TargetMode="External"/><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https://qcb.ucla.edu/collaboratory/resources/gatk-workshop-slide-sets-march-2016/" TargetMode="External"/><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hyperlink" Target="https://www.illumina.com/" TargetMode="External"/><Relationship Id="rId4" Type="http://schemas.openxmlformats.org/officeDocument/2006/relationships/hyperlink" Target="https://www.youtube.com/watch?v=fCd6B5HRaZ8&amp;t=293s"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www.illumina.com/"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www.illumina.com/"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s://www.illumina.com/"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s://www.bioinformatics.babraham.ac.uk/projects/fastqc/"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www.illumina.com/science/technology/next-generation-sequencing/sequencing-technology/2-channel-sbs.html"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hyperlink" Target="https://www.youtube.com/watch?v=fCd6B5HRaZ8&amp;t=293s"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en.wikipedia.org/wiki/Phred_quality_score"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en.wikipedia.org/wiki/FASTQ_format"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en.wikipedia.org/wiki/FASTQ_format" TargetMode="External"/><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s://en.wikipedia.org/wiki/FASTQ_format"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en.wikipedia.org/wiki/FASTQ_format" TargetMode="External"/><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hyperlink" Target="https://qcb.ucla.edu/collaboratory/resources/gatk-workshop-slide-sets-march-2016/" TargetMode="External"/><Relationship Id="rId4" Type="http://schemas.openxmlformats.org/officeDocument/2006/relationships/image" Target="../media/image12.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hyperlink" Target="https://qcb.ucla.edu/collaboratory/resources/gatk-workshop-slide-sets-march-2016/"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qcb.ucla.edu/collaboratory/resources/gatk-workshop-slide-sets-march-2016/" TargetMode="External"/><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hyperlink" Target="https://qcb.ucla.edu/collaboratory/resources/gatk-workshop-slide-sets-march-2016/"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qcb.ucla.edu/collaboratory/resources/gatk-workshop-slide-sets-march-2016/" TargetMode="External"/><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hyperlink" Target="https://qcb.ucla.edu/collaboratory/resources/gatk-workshop-slide-sets-march-2016/" TargetMode="External"/><Relationship Id="rId4" Type="http://schemas.openxmlformats.org/officeDocument/2006/relationships/hyperlink" Target="https://www.illumina.com/products/by-type/sequencing-kits/library-prep-kits/nextera-flex-enrichment.html"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hyperlink" Target="https://doi.org/10.1146/annurev-genom-083117-021602"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hyperlink" Target="https://www.illumina.com/systems/sequencing-platforms/novaseq-x-plus.html" TargetMode="External"/><Relationship Id="rId4" Type="http://schemas.openxmlformats.org/officeDocument/2006/relationships/image" Target="../media/image2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gatk.broadinstitute.org/hc/en-us/articles/360035535932-Germline-short-variant-discovery-SNPs-Indels-" TargetMode="External"/><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hyperlink" Target="https://gatk.broadinstitute.org/hc/en-us/articles/360035894731-Somatic-short-variant-discovery-SNVs-Indels-"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gatk.broadinstitute.org/hc/en-us/articles/360035531192-RNAseq-short-variant-discovery-SNPs-Indels-" TargetMode="External"/><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https://gatk.broadinstitute.org/hc/en-us/articles/360035535932-Germline-short-variant-discovery-SNPs-Indels-"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gatk.broadinstitute.org/hc/en-us/articles/360035535932-Germline-short-variant-discovery-SNPs-Indels-" TargetMode="External"/><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hyperlink" Target="https://gatk.broadinstitute.org/hc/en-us/articles/360035890671-Read-groups"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hyperlink" Target="https://qcb.ucla.edu/collaboratory/resources/gatk-workshop-slide-sets-march-2016/" TargetMode="External"/></Relationships>
</file>

<file path=ppt/slides/_rels/slide47.xml.rels><?xml version="1.0" encoding="UTF-8" standalone="yes"?>
<Relationships xmlns="http://schemas.openxmlformats.org/package/2006/relationships"><Relationship Id="rId2" Type="http://schemas.openxmlformats.org/officeDocument/2006/relationships/hyperlink" Target="http://samtools.sourceforge.net/SAM1.pdf"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jpeg"/></Relationships>
</file>

<file path=ppt/slides/_rels/slide5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jpeg"/></Relationships>
</file>

<file path=ppt/slides/_rels/slide5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jpeg"/></Relationships>
</file>

<file path=ppt/slides/_rels/slide5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jpeg"/></Relationships>
</file>

<file path=ppt/slides/_rels/slide5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jpeg"/></Relationships>
</file>

<file path=ppt/slides/_rels/slide5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5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jpeg"/></Relationships>
</file>

<file path=ppt/slides/_rels/slide5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jpeg"/></Relationships>
</file>

<file path=ppt/slides/_rels/slide5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6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hyperlink" Target="https://qcb.ucla.edu/collaboratory/resources/gatk-workshop-slide-sets-march-2016/"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hyperlink" Target="https://qcb.ucla.edu/collaboratory/resources/gatk-workshop-slide-sets-march-2016/"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hyperlink" Target="https://qcb.ucla.edu/collaboratory/resources/gatk-workshop-slide-sets-march-2016/" TargetMode="Externa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hyperlink" Target="https://gatk.broadinstitute.org/hc/en-us/articles/360035890531-Base-Quality-Score-Recalibration-BQSR-"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hyperlink" Target="https://gatkforums.broadinstitute.org/gatk/discussion/comment/43918#Comment_43918"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https://gatk.broadinstitute.org/hc/en-us/articles/360035535932-Germline-short-variant-discovery-SNPs-Indels-"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hyperlink" Target="https://gatk.broadinstitute.org/hc/en-us/articles/360035531412-HaplotypeCaller-in-a-nutshell"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tiff"/></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hyperlink" Target="http://www.1000genomes.org/wiki/Analysis/Variant%20Call%20Format/vcf-variant-call-format-version-41" TargetMode="Externa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s://gatk.broadinstitute.org/hc/en-us/articles/360057438571--Tool-Documentation-Index#VariantAnnotations"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internationalgenome.org/" TargetMode="External"/><Relationship Id="rId7" Type="http://schemas.openxmlformats.org/officeDocument/2006/relationships/hyperlink" Target="https://www.nature.com/collections/aebdjihcda"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humanpangenome.org/" TargetMode="External"/><Relationship Id="rId5" Type="http://schemas.openxmlformats.org/officeDocument/2006/relationships/image" Target="../media/image3.png"/><Relationship Id="rId4" Type="http://schemas.openxmlformats.org/officeDocument/2006/relationships/image" Target="../media/image2.emf"/></Relationships>
</file>

<file path=ppt/slides/_rels/slide90.xml.rels><?xml version="1.0" encoding="UTF-8" standalone="yes"?>
<Relationships xmlns="http://schemas.openxmlformats.org/package/2006/relationships"><Relationship Id="rId3" Type="http://schemas.openxmlformats.org/officeDocument/2006/relationships/image" Target="../media/image50.tiff"/><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hyperlink" Target="https://gatk.broadinstitute.org/hc/en-us/articles/360035531812-GVCF-Genomic-Variant-Call-Format" TargetMode="External"/></Relationships>
</file>

<file path=ppt/slides/_rels/slide9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gatk.broadinstitute.org/hc/en-us/articles/360035890411-Calling-variants-on-cohorts-of-samples-using-the-HaplotypeCaller-in-GVCF-mode" TargetMode="Externa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hyperlink" Target="https://gatk.broadinstitute.org/hc/en-us/articles/360035535932-Germline-short-variant-discovery-SNPs-Indels-" TargetMode="External"/><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hyperlink" Target="https://gatk.broadinstitute.org/hc/en-us/articles/360035890471-Hard-filtering-germline-short-variants"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hyperlink" Target="https://gatk.broadinstitute.org/hc/en-us/articles/360035531112--How-to-Filter-variants-either-with-VQSR-or-by-hard-filtering#2" TargetMode="External"/></Relationships>
</file>

<file path=ppt/slides/_rels/slide9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9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2.png"/></Relationships>
</file>

<file path=ppt/slides/_rels/slide9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hyperlink" Target="https://gatk.broadinstitute.org/hc/en-us/articles/360035535932-Germline-short-variant-discovery-SNPs-Indel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Variant Calling</a:t>
            </a:r>
          </a:p>
        </p:txBody>
      </p:sp>
      <p:sp>
        <p:nvSpPr>
          <p:cNvPr id="3" name="Subtitle 2"/>
          <p:cNvSpPr>
            <a:spLocks noGrp="1"/>
          </p:cNvSpPr>
          <p:nvPr>
            <p:ph type="subTitle" idx="1"/>
          </p:nvPr>
        </p:nvSpPr>
        <p:spPr>
          <a:xfrm>
            <a:off x="2349038" y="4455621"/>
            <a:ext cx="7918912" cy="1143000"/>
          </a:xfrm>
        </p:spPr>
        <p:txBody>
          <a:bodyPr>
            <a:normAutofit fontScale="92500" lnSpcReduction="10000"/>
          </a:bodyPr>
          <a:lstStyle/>
          <a:p>
            <a:pPr lvl="0"/>
            <a:r>
              <a:rPr lang="es-ES_tradnl" dirty="0"/>
              <a:t>Chris </a:t>
            </a:r>
            <a:r>
              <a:rPr lang="es-ES_tradnl" dirty="0" err="1"/>
              <a:t>Fields</a:t>
            </a:r>
            <a:r>
              <a:rPr lang="es-ES_tradnl" dirty="0"/>
              <a:t>, </a:t>
            </a:r>
            <a:r>
              <a:rPr lang="es-ES_tradnl" dirty="0" err="1"/>
              <a:t>HPCBio</a:t>
            </a:r>
            <a:endParaRPr lang="es-ES_tradnl" dirty="0"/>
          </a:p>
          <a:p>
            <a:pPr lvl="0"/>
            <a:r>
              <a:rPr lang="es-ES_tradnl" dirty="0"/>
              <a:t>Mayo-Illinois </a:t>
            </a:r>
            <a:r>
              <a:rPr lang="es-ES_tradnl" dirty="0" err="1"/>
              <a:t>Computational</a:t>
            </a:r>
            <a:r>
              <a:rPr lang="es-ES_tradnl" dirty="0"/>
              <a:t> </a:t>
            </a:r>
            <a:r>
              <a:rPr lang="es-ES_tradnl" dirty="0" err="1"/>
              <a:t>Genomics</a:t>
            </a:r>
            <a:r>
              <a:rPr lang="es-ES_tradnl" dirty="0"/>
              <a:t> Workshop, </a:t>
            </a:r>
            <a:r>
              <a:rPr lang="en-US" dirty="0"/>
              <a:t>June 8, 2023</a:t>
            </a:r>
          </a:p>
          <a:p>
            <a:pPr lvl="0"/>
            <a:endParaRPr lang="en-US" dirty="0"/>
          </a:p>
          <a:p>
            <a:endParaRPr lang="en-US" dirty="0"/>
          </a:p>
        </p:txBody>
      </p:sp>
    </p:spTree>
    <p:extLst>
      <p:ext uri="{BB962C8B-B14F-4D97-AF65-F5344CB8AC3E}">
        <p14:creationId xmlns:p14="http://schemas.microsoft.com/office/powerpoint/2010/main" val="302869071"/>
      </p:ext>
    </p:extLst>
  </p:cSld>
  <p:clrMapOvr>
    <a:masterClrMapping/>
  </p:clrMapOvr>
  <mc:AlternateContent xmlns:mc="http://schemas.openxmlformats.org/markup-compatibility/2006" xmlns:p14="http://schemas.microsoft.com/office/powerpoint/2010/main">
    <mc:Choice Requires="p14">
      <p:transition spd="slow" p14:dur="2000" advTm="17535"/>
    </mc:Choice>
    <mc:Fallback xmlns="">
      <p:transition spd="slow" advTm="17535"/>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Variants vs. Errors</a:t>
            </a:r>
          </a:p>
        </p:txBody>
      </p:sp>
      <p:sp>
        <p:nvSpPr>
          <p:cNvPr id="3" name="Content Placeholder 2"/>
          <p:cNvSpPr>
            <a:spLocks noGrp="1"/>
          </p:cNvSpPr>
          <p:nvPr>
            <p:ph idx="1"/>
          </p:nvPr>
        </p:nvSpPr>
        <p:spPr/>
        <p:txBody>
          <a:bodyPr>
            <a:normAutofit lnSpcReduction="10000"/>
          </a:bodyPr>
          <a:lstStyle/>
          <a:p>
            <a:r>
              <a:rPr lang="en-US" dirty="0"/>
              <a:t>Must distinguish between actual </a:t>
            </a:r>
            <a:r>
              <a:rPr lang="en-US" b="1" dirty="0">
                <a:solidFill>
                  <a:srgbClr val="FF0000"/>
                </a:solidFill>
              </a:rPr>
              <a:t>variation</a:t>
            </a:r>
            <a:r>
              <a:rPr lang="en-US" dirty="0"/>
              <a:t> (real change) and </a:t>
            </a:r>
            <a:r>
              <a:rPr lang="en-US" b="1" dirty="0">
                <a:solidFill>
                  <a:srgbClr val="FF0000"/>
                </a:solidFill>
              </a:rPr>
              <a:t>errors</a:t>
            </a:r>
            <a:r>
              <a:rPr lang="en-US" b="1" dirty="0"/>
              <a:t> </a:t>
            </a:r>
            <a:r>
              <a:rPr lang="en-US" dirty="0"/>
              <a:t>(artifacts) introduced into the analysis</a:t>
            </a:r>
          </a:p>
          <a:p>
            <a:endParaRPr lang="en-US" dirty="0"/>
          </a:p>
          <a:p>
            <a:r>
              <a:rPr lang="en-US" dirty="0"/>
              <a:t>Errors can creep in on various levels:</a:t>
            </a:r>
          </a:p>
          <a:p>
            <a:pPr lvl="1"/>
            <a:r>
              <a:rPr lang="en-US" b="1" dirty="0"/>
              <a:t>PCR artifacts</a:t>
            </a:r>
            <a:r>
              <a:rPr lang="en-US" dirty="0"/>
              <a:t> (amplification of errors)</a:t>
            </a:r>
          </a:p>
          <a:p>
            <a:pPr lvl="1"/>
            <a:r>
              <a:rPr lang="en-US" b="1" dirty="0"/>
              <a:t>Sequencing</a:t>
            </a:r>
            <a:r>
              <a:rPr lang="en-US" dirty="0"/>
              <a:t> (errors in base calling)</a:t>
            </a:r>
          </a:p>
          <a:p>
            <a:pPr lvl="1"/>
            <a:r>
              <a:rPr lang="en-US" b="1" dirty="0"/>
              <a:t>Alignment</a:t>
            </a:r>
            <a:r>
              <a:rPr lang="en-US" dirty="0"/>
              <a:t> (misalignment, </a:t>
            </a:r>
            <a:r>
              <a:rPr lang="en-US" dirty="0" err="1"/>
              <a:t>mis</a:t>
            </a:r>
            <a:r>
              <a:rPr lang="en-US" dirty="0"/>
              <a:t>-gapped alignments)</a:t>
            </a:r>
          </a:p>
          <a:p>
            <a:pPr lvl="1"/>
            <a:r>
              <a:rPr lang="en-US" b="1" dirty="0"/>
              <a:t>Variant calling</a:t>
            </a:r>
            <a:r>
              <a:rPr lang="en-US" dirty="0"/>
              <a:t> (low depth of coverage, few samples)</a:t>
            </a:r>
          </a:p>
          <a:p>
            <a:pPr lvl="1"/>
            <a:r>
              <a:rPr lang="en-US" b="1" dirty="0"/>
              <a:t>Genotyping</a:t>
            </a:r>
            <a:r>
              <a:rPr lang="en-US" dirty="0"/>
              <a:t> (poor annotation)</a:t>
            </a:r>
          </a:p>
          <a:p>
            <a:endParaRPr lang="en-US" dirty="0"/>
          </a:p>
          <a:p>
            <a:r>
              <a:rPr lang="en-US" dirty="0"/>
              <a:t>Try to control for these when possible to </a:t>
            </a:r>
            <a:r>
              <a:rPr lang="en-US" b="1" dirty="0"/>
              <a:t>reduce false positives</a:t>
            </a:r>
            <a:r>
              <a:rPr lang="en-US" dirty="0"/>
              <a:t> w/o incurring (worse) false negatives</a:t>
            </a:r>
          </a:p>
        </p:txBody>
      </p:sp>
    </p:spTree>
    <p:extLst>
      <p:ext uri="{BB962C8B-B14F-4D97-AF65-F5344CB8AC3E}">
        <p14:creationId xmlns:p14="http://schemas.microsoft.com/office/powerpoint/2010/main" val="2243103317"/>
      </p:ext>
    </p:extLst>
  </p:cSld>
  <p:clrMapOvr>
    <a:masterClrMapping/>
  </p:clrMapOvr>
  <mc:AlternateContent xmlns:mc="http://schemas.openxmlformats.org/markup-compatibility/2006" xmlns:p14="http://schemas.microsoft.com/office/powerpoint/2010/main">
    <mc:Choice Requires="p14">
      <p:transition spd="slow" p14:dur="2000" advTm="67866"/>
    </mc:Choice>
    <mc:Fallback xmlns="">
      <p:transition spd="slow" advTm="67866"/>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Follow-up Quality Control</a:t>
            </a:r>
          </a:p>
        </p:txBody>
      </p:sp>
      <p:sp>
        <p:nvSpPr>
          <p:cNvPr id="4" name="Content Placeholder 2"/>
          <p:cNvSpPr>
            <a:spLocks noGrp="1"/>
          </p:cNvSpPr>
          <p:nvPr>
            <p:ph idx="1"/>
          </p:nvPr>
        </p:nvSpPr>
        <p:spPr/>
        <p:txBody>
          <a:bodyPr>
            <a:normAutofit/>
          </a:bodyPr>
          <a:lstStyle/>
          <a:p>
            <a:r>
              <a:rPr lang="en-US" b="1" dirty="0"/>
              <a:t>T</a:t>
            </a:r>
            <a:r>
              <a:rPr lang="en-US" dirty="0"/>
              <a:t>rans</a:t>
            </a:r>
            <a:r>
              <a:rPr lang="en-US" u="sng" dirty="0"/>
              <a:t>i</a:t>
            </a:r>
            <a:r>
              <a:rPr lang="en-US" dirty="0"/>
              <a:t>tion/</a:t>
            </a:r>
            <a:r>
              <a:rPr lang="en-US" b="1" dirty="0" err="1"/>
              <a:t>T</a:t>
            </a:r>
            <a:r>
              <a:rPr lang="en-US" dirty="0" err="1"/>
              <a:t>rans</a:t>
            </a:r>
            <a:r>
              <a:rPr lang="en-US" b="1" dirty="0" err="1"/>
              <a:t>v</a:t>
            </a:r>
            <a:r>
              <a:rPr lang="en-US" dirty="0" err="1"/>
              <a:t>ersion</a:t>
            </a:r>
            <a:r>
              <a:rPr lang="en-US" dirty="0"/>
              <a:t> ratio (T</a:t>
            </a:r>
            <a:r>
              <a:rPr lang="en-US" baseline="-25000" dirty="0"/>
              <a:t>i</a:t>
            </a:r>
            <a:r>
              <a:rPr lang="en-US" dirty="0"/>
              <a:t>/</a:t>
            </a:r>
            <a:r>
              <a:rPr lang="en-US" dirty="0" err="1"/>
              <a:t>T</a:t>
            </a:r>
            <a:r>
              <a:rPr lang="en-US" baseline="-25000" dirty="0" err="1"/>
              <a:t>v</a:t>
            </a:r>
            <a:r>
              <a:rPr lang="en-US" dirty="0"/>
              <a:t>)</a:t>
            </a:r>
          </a:p>
          <a:p>
            <a:endParaRPr lang="en-US" dirty="0"/>
          </a:p>
          <a:p>
            <a:endParaRPr lang="en-US" dirty="0"/>
          </a:p>
          <a:p>
            <a:endParaRPr lang="en-US" dirty="0"/>
          </a:p>
          <a:p>
            <a:endParaRPr lang="en-US" dirty="0"/>
          </a:p>
          <a:p>
            <a:pPr lvl="1"/>
            <a:r>
              <a:rPr lang="en-US" b="1" i="1" dirty="0" err="1"/>
              <a:t>bcftools</a:t>
            </a:r>
            <a:r>
              <a:rPr lang="en-US" dirty="0"/>
              <a:t> can help here</a:t>
            </a:r>
          </a:p>
          <a:p>
            <a:r>
              <a:rPr lang="en-US" dirty="0"/>
              <a:t>Concordance with known variants: </a:t>
            </a:r>
            <a:r>
              <a:rPr lang="en-US" dirty="0" err="1"/>
              <a:t>dbSNP</a:t>
            </a:r>
            <a:r>
              <a:rPr lang="en-US" dirty="0"/>
              <a:t>, </a:t>
            </a:r>
            <a:r>
              <a:rPr lang="en-US" dirty="0" err="1"/>
              <a:t>HapMap</a:t>
            </a:r>
            <a:r>
              <a:rPr lang="en-US" dirty="0"/>
              <a:t>, 1000genomes</a:t>
            </a:r>
          </a:p>
          <a:p>
            <a:r>
              <a:rPr lang="en-US" dirty="0"/>
              <a:t>Lower than expected – possibly includes more false positives</a:t>
            </a:r>
          </a:p>
          <a:p>
            <a:r>
              <a:rPr lang="en-US" dirty="0"/>
              <a:t>Higher that expected – indicates potential bias</a:t>
            </a:r>
          </a:p>
        </p:txBody>
      </p:sp>
      <p:graphicFrame>
        <p:nvGraphicFramePr>
          <p:cNvPr id="9" name="Table 8"/>
          <p:cNvGraphicFramePr>
            <a:graphicFrameLocks noGrp="1"/>
          </p:cNvGraphicFramePr>
          <p:nvPr>
            <p:extLst>
              <p:ext uri="{D42A27DB-BD31-4B8C-83A1-F6EECF244321}">
                <p14:modId xmlns:p14="http://schemas.microsoft.com/office/powerpoint/2010/main" val="2583890743"/>
              </p:ext>
            </p:extLst>
          </p:nvPr>
        </p:nvGraphicFramePr>
        <p:xfrm>
          <a:off x="2700424" y="2271526"/>
          <a:ext cx="3890211" cy="1474974"/>
        </p:xfrm>
        <a:graphic>
          <a:graphicData uri="http://schemas.openxmlformats.org/drawingml/2006/table">
            <a:tbl>
              <a:tblPr/>
              <a:tblGrid>
                <a:gridCol w="1888726">
                  <a:extLst>
                    <a:ext uri="{9D8B030D-6E8A-4147-A177-3AD203B41FA5}">
                      <a16:colId xmlns:a16="http://schemas.microsoft.com/office/drawing/2014/main" val="20000"/>
                    </a:ext>
                  </a:extLst>
                </a:gridCol>
                <a:gridCol w="2001485">
                  <a:extLst>
                    <a:ext uri="{9D8B030D-6E8A-4147-A177-3AD203B41FA5}">
                      <a16:colId xmlns:a16="http://schemas.microsoft.com/office/drawing/2014/main" val="20001"/>
                    </a:ext>
                  </a:extLst>
                </a:gridCol>
              </a:tblGrid>
              <a:tr h="457242">
                <a:tc>
                  <a:txBody>
                    <a:bodyPr/>
                    <a:lstStyle/>
                    <a:p>
                      <a:pPr algn="l" fontAlgn="b"/>
                      <a:r>
                        <a:rPr lang="en-US" sz="2100" b="1" i="0" u="none" strike="noStrike" dirty="0">
                          <a:solidFill>
                            <a:srgbClr val="FFFFFF"/>
                          </a:solidFill>
                          <a:effectLst/>
                          <a:latin typeface="Calibri"/>
                        </a:rPr>
                        <a:t>Condition</a:t>
                      </a:r>
                    </a:p>
                  </a:txBody>
                  <a:tcPr marL="13194" marR="13194" marT="13194" marB="0" anchor="b">
                    <a:lnL w="6350" cap="flat" cmpd="sng" algn="ctr">
                      <a:solidFill>
                        <a:srgbClr val="4F81BD"/>
                      </a:solidFill>
                      <a:prstDash val="solid"/>
                      <a:round/>
                      <a:headEnd type="none" w="med" len="med"/>
                      <a:tailEnd type="none" w="med" len="med"/>
                    </a:lnL>
                    <a:lnR>
                      <a:noFill/>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4F81BD"/>
                    </a:solidFill>
                  </a:tcPr>
                </a:tc>
                <a:tc>
                  <a:txBody>
                    <a:bodyPr/>
                    <a:lstStyle/>
                    <a:p>
                      <a:pPr algn="ctr" fontAlgn="b"/>
                      <a:r>
                        <a:rPr lang="en-US" sz="2100" b="1" i="0" u="none" strike="noStrike" dirty="0">
                          <a:solidFill>
                            <a:srgbClr val="FFFFFF"/>
                          </a:solidFill>
                          <a:effectLst/>
                          <a:latin typeface="Calibri"/>
                        </a:rPr>
                        <a:t>Expected T</a:t>
                      </a:r>
                      <a:r>
                        <a:rPr lang="en-US" sz="2100" b="0" i="0" u="none" strike="noStrike" baseline="-25000" dirty="0">
                          <a:solidFill>
                            <a:srgbClr val="FFFFFF"/>
                          </a:solidFill>
                          <a:effectLst/>
                          <a:latin typeface="Calibri"/>
                        </a:rPr>
                        <a:t>i</a:t>
                      </a:r>
                      <a:r>
                        <a:rPr lang="en-US" sz="2100" b="0" i="0" u="none" strike="noStrike" dirty="0">
                          <a:solidFill>
                            <a:srgbClr val="FFFFFF"/>
                          </a:solidFill>
                          <a:effectLst/>
                          <a:latin typeface="Calibri"/>
                        </a:rPr>
                        <a:t>/</a:t>
                      </a:r>
                      <a:r>
                        <a:rPr lang="en-US" sz="2100" b="0" i="0" u="none" strike="noStrike" dirty="0" err="1">
                          <a:solidFill>
                            <a:srgbClr val="FFFFFF"/>
                          </a:solidFill>
                          <a:effectLst/>
                          <a:latin typeface="Calibri"/>
                        </a:rPr>
                        <a:t>T</a:t>
                      </a:r>
                      <a:r>
                        <a:rPr lang="en-US" sz="2100" b="0" i="0" u="none" strike="noStrike" baseline="-25000" dirty="0" err="1">
                          <a:solidFill>
                            <a:srgbClr val="FFFFFF"/>
                          </a:solidFill>
                          <a:effectLst/>
                          <a:latin typeface="Calibri"/>
                        </a:rPr>
                        <a:t>v</a:t>
                      </a:r>
                      <a:endParaRPr lang="en-US" sz="2100" b="1" i="0" u="none" strike="noStrike" dirty="0">
                        <a:solidFill>
                          <a:srgbClr val="FFFFFF"/>
                        </a:solidFill>
                        <a:effectLst/>
                        <a:latin typeface="Calibri"/>
                      </a:endParaRPr>
                    </a:p>
                  </a:txBody>
                  <a:tcPr marL="13194" marR="13194" marT="13194" marB="0" anchor="b">
                    <a:lnL>
                      <a:noFill/>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4F81BD"/>
                    </a:solidFill>
                  </a:tcPr>
                </a:tc>
                <a:extLst>
                  <a:ext uri="{0D108BD9-81ED-4DB2-BD59-A6C34878D82A}">
                    <a16:rowId xmlns:a16="http://schemas.microsoft.com/office/drawing/2014/main" val="10000"/>
                  </a:ext>
                </a:extLst>
              </a:tr>
              <a:tr h="339244">
                <a:tc>
                  <a:txBody>
                    <a:bodyPr/>
                    <a:lstStyle/>
                    <a:p>
                      <a:pPr algn="l" fontAlgn="ctr"/>
                      <a:r>
                        <a:rPr lang="en-US" sz="1900" b="1" i="0" u="none" strike="noStrike" dirty="0">
                          <a:solidFill>
                            <a:srgbClr val="4E5782"/>
                          </a:solidFill>
                          <a:effectLst/>
                          <a:latin typeface="Arial"/>
                        </a:rPr>
                        <a:t>random</a:t>
                      </a:r>
                      <a:r>
                        <a:rPr lang="en-US" sz="1900" b="0" i="0" u="none" strike="noStrike" dirty="0">
                          <a:solidFill>
                            <a:srgbClr val="4E5782"/>
                          </a:solidFill>
                          <a:effectLst/>
                          <a:latin typeface="Arial"/>
                        </a:rPr>
                        <a:t> </a:t>
                      </a:r>
                      <a:endParaRPr lang="en-US" sz="1900" b="1" i="0" u="none" strike="noStrike" dirty="0">
                        <a:solidFill>
                          <a:srgbClr val="4E5782"/>
                        </a:solidFill>
                        <a:effectLst/>
                        <a:latin typeface="Arial"/>
                      </a:endParaRPr>
                    </a:p>
                  </a:txBody>
                  <a:tcPr marL="13194" marR="13194" marT="13194" marB="0" anchor="ctr">
                    <a:lnL w="6350" cap="flat" cmpd="sng" algn="ctr">
                      <a:solidFill>
                        <a:srgbClr val="4F81BD"/>
                      </a:solidFill>
                      <a:prstDash val="solid"/>
                      <a:round/>
                      <a:headEnd type="none" w="med" len="med"/>
                      <a:tailEnd type="none" w="med" len="med"/>
                    </a:lnL>
                    <a:lnR>
                      <a:noFill/>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ctr" fontAlgn="b"/>
                      <a:r>
                        <a:rPr lang="en-US" sz="1900" b="0" i="0" u="none" strike="noStrike" dirty="0">
                          <a:solidFill>
                            <a:srgbClr val="000000"/>
                          </a:solidFill>
                          <a:effectLst/>
                          <a:latin typeface="Calibri"/>
                        </a:rPr>
                        <a:t>0.5</a:t>
                      </a:r>
                    </a:p>
                  </a:txBody>
                  <a:tcPr marL="13194" marR="13194" marT="13194" marB="0" anchor="b">
                    <a:lnL>
                      <a:noFill/>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extLst>
                  <a:ext uri="{0D108BD9-81ED-4DB2-BD59-A6C34878D82A}">
                    <a16:rowId xmlns:a16="http://schemas.microsoft.com/office/drawing/2014/main" val="10001"/>
                  </a:ext>
                </a:extLst>
              </a:tr>
              <a:tr h="339244">
                <a:tc>
                  <a:txBody>
                    <a:bodyPr/>
                    <a:lstStyle/>
                    <a:p>
                      <a:pPr algn="l" fontAlgn="ctr"/>
                      <a:r>
                        <a:rPr lang="en-US" sz="1900" b="1" i="0" u="none" strike="noStrike">
                          <a:solidFill>
                            <a:srgbClr val="4E5782"/>
                          </a:solidFill>
                          <a:effectLst/>
                          <a:latin typeface="Arial"/>
                        </a:rPr>
                        <a:t>whole genome</a:t>
                      </a:r>
                    </a:p>
                  </a:txBody>
                  <a:tcPr marL="13194" marR="13194" marT="13194" marB="0" anchor="ctr">
                    <a:lnL w="6350" cap="flat" cmpd="sng" algn="ctr">
                      <a:solidFill>
                        <a:srgbClr val="4F81BD"/>
                      </a:solidFill>
                      <a:prstDash val="solid"/>
                      <a:round/>
                      <a:headEnd type="none" w="med" len="med"/>
                      <a:tailEnd type="none" w="med" len="med"/>
                    </a:lnL>
                    <a:lnR>
                      <a:noFill/>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ctr" fontAlgn="b"/>
                      <a:r>
                        <a:rPr lang="en-US" sz="1900" b="0" i="0" u="none" strike="noStrike" dirty="0">
                          <a:solidFill>
                            <a:srgbClr val="000000"/>
                          </a:solidFill>
                          <a:effectLst/>
                          <a:latin typeface="Calibri"/>
                        </a:rPr>
                        <a:t>2.1</a:t>
                      </a:r>
                    </a:p>
                  </a:txBody>
                  <a:tcPr marL="13194" marR="13194" marT="13194" marB="0" anchor="b">
                    <a:lnL>
                      <a:noFill/>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extLst>
                  <a:ext uri="{0D108BD9-81ED-4DB2-BD59-A6C34878D82A}">
                    <a16:rowId xmlns:a16="http://schemas.microsoft.com/office/drawing/2014/main" val="10002"/>
                  </a:ext>
                </a:extLst>
              </a:tr>
              <a:tr h="339244">
                <a:tc>
                  <a:txBody>
                    <a:bodyPr/>
                    <a:lstStyle/>
                    <a:p>
                      <a:pPr algn="l" fontAlgn="ctr"/>
                      <a:r>
                        <a:rPr lang="en-US" sz="1900" b="1" i="0" u="none" strike="noStrike" dirty="0" err="1">
                          <a:solidFill>
                            <a:srgbClr val="4E5782"/>
                          </a:solidFill>
                          <a:effectLst/>
                          <a:latin typeface="Arial"/>
                        </a:rPr>
                        <a:t>exome</a:t>
                      </a:r>
                      <a:endParaRPr lang="en-US" sz="1900" b="1" i="0" u="none" strike="noStrike" dirty="0">
                        <a:solidFill>
                          <a:srgbClr val="4E5782"/>
                        </a:solidFill>
                        <a:effectLst/>
                        <a:latin typeface="Arial"/>
                      </a:endParaRPr>
                    </a:p>
                  </a:txBody>
                  <a:tcPr marL="13194" marR="13194" marT="13194" marB="0" anchor="ctr">
                    <a:lnL w="6350" cap="flat" cmpd="sng" algn="ctr">
                      <a:solidFill>
                        <a:srgbClr val="4F81BD"/>
                      </a:solidFill>
                      <a:prstDash val="solid"/>
                      <a:round/>
                      <a:headEnd type="none" w="med" len="med"/>
                      <a:tailEnd type="none" w="med" len="med"/>
                    </a:lnL>
                    <a:lnR>
                      <a:noFill/>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ctr" fontAlgn="b"/>
                      <a:r>
                        <a:rPr lang="en-US" sz="1900" b="0" i="0" u="none" strike="noStrike" dirty="0">
                          <a:solidFill>
                            <a:srgbClr val="000000"/>
                          </a:solidFill>
                          <a:effectLst/>
                          <a:latin typeface="Calibri"/>
                        </a:rPr>
                        <a:t>3.0-3.3</a:t>
                      </a:r>
                    </a:p>
                  </a:txBody>
                  <a:tcPr marL="13194" marR="13194" marT="13194" marB="0" anchor="b">
                    <a:lnL>
                      <a:noFill/>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pic>
        <p:nvPicPr>
          <p:cNvPr id="4098" name="Picture 2" descr="Transitions-transversions">
            <a:extLst>
              <a:ext uri="{FF2B5EF4-FFF2-40B4-BE49-F238E27FC236}">
                <a16:creationId xmlns:a16="http://schemas.microsoft.com/office/drawing/2014/main" id="{FFFE8EF1-B0DA-259D-DD30-7A8D5707FEE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460316" y="1983316"/>
            <a:ext cx="2891367" cy="289136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C52F0CE-B488-B9EC-92F1-34B8D8A046FE}"/>
              </a:ext>
            </a:extLst>
          </p:cNvPr>
          <p:cNvSpPr txBox="1"/>
          <p:nvPr/>
        </p:nvSpPr>
        <p:spPr>
          <a:xfrm>
            <a:off x="8929385" y="6386727"/>
            <a:ext cx="976614" cy="369332"/>
          </a:xfrm>
          <a:prstGeom prst="rect">
            <a:avLst/>
          </a:prstGeom>
          <a:noFill/>
        </p:spPr>
        <p:txBody>
          <a:bodyPr wrap="none" rtlCol="0">
            <a:spAutoFit/>
          </a:bodyPr>
          <a:lstStyle/>
          <a:p>
            <a:r>
              <a:rPr lang="en-US" dirty="0">
                <a:solidFill>
                  <a:schemeClr val="bg1"/>
                </a:solidFill>
                <a:hlinkClick r:id="rId3">
                  <a:extLst>
                    <a:ext uri="{A12FA001-AC4F-418D-AE19-62706E023703}">
                      <ahyp:hlinkClr xmlns:ahyp="http://schemas.microsoft.com/office/drawing/2018/hyperlinkcolor" val="tx"/>
                    </a:ext>
                  </a:extLst>
                </a:hlinkClick>
              </a:rPr>
              <a:t>Rosalind</a:t>
            </a:r>
            <a:endParaRPr lang="en-US" dirty="0">
              <a:solidFill>
                <a:schemeClr val="bg1"/>
              </a:solidFill>
            </a:endParaRPr>
          </a:p>
        </p:txBody>
      </p:sp>
    </p:spTree>
    <p:extLst>
      <p:ext uri="{BB962C8B-B14F-4D97-AF65-F5344CB8AC3E}">
        <p14:creationId xmlns:p14="http://schemas.microsoft.com/office/powerpoint/2010/main" val="1806919365"/>
      </p:ext>
    </p:extLst>
  </p:cSld>
  <p:clrMapOvr>
    <a:masterClrMapping/>
  </p:clrMapOvr>
  <mc:AlternateContent xmlns:mc="http://schemas.openxmlformats.org/markup-compatibility/2006" xmlns:p14="http://schemas.microsoft.com/office/powerpoint/2010/main">
    <mc:Choice Requires="p14">
      <p:transition spd="slow" p14:dur="2000" advTm="60833"/>
    </mc:Choice>
    <mc:Fallback xmlns="">
      <p:transition spd="slow" advTm="60833"/>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Acknowledgments</a:t>
            </a:r>
          </a:p>
        </p:txBody>
      </p:sp>
      <p:sp>
        <p:nvSpPr>
          <p:cNvPr id="3" name="Content Placeholder 2"/>
          <p:cNvSpPr>
            <a:spLocks noGrp="1"/>
          </p:cNvSpPr>
          <p:nvPr>
            <p:ph idx="1"/>
          </p:nvPr>
        </p:nvSpPr>
        <p:spPr/>
        <p:txBody>
          <a:bodyPr/>
          <a:lstStyle/>
          <a:p>
            <a:r>
              <a:rPr lang="en-US" dirty="0"/>
              <a:t>Many figures/slides come from:</a:t>
            </a:r>
          </a:p>
          <a:p>
            <a:pPr lvl="1"/>
            <a:r>
              <a:rPr lang="en-US" dirty="0"/>
              <a:t>GATK Workshop slides: </a:t>
            </a:r>
            <a:r>
              <a:rPr lang="en-US" dirty="0">
                <a:hlinkClick r:id="rId2"/>
              </a:rPr>
              <a:t>https://qcb.ucla.edu/collaboratory/resources/gatk-workshop-slide-sets-march-2016/</a:t>
            </a:r>
            <a:endParaRPr lang="en-US" dirty="0"/>
          </a:p>
        </p:txBody>
      </p:sp>
      <p:pic>
        <p:nvPicPr>
          <p:cNvPr id="3074" name="Picture 2" descr="Logo">
            <a:extLst>
              <a:ext uri="{FF2B5EF4-FFF2-40B4-BE49-F238E27FC236}">
                <a16:creationId xmlns:a16="http://schemas.microsoft.com/office/drawing/2014/main" id="{5E9CA81B-684C-2F51-3AFA-5228F3F4159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128250" y="402385"/>
            <a:ext cx="18415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Broad Institute — Paul Montie Design">
            <a:extLst>
              <a:ext uri="{FF2B5EF4-FFF2-40B4-BE49-F238E27FC236}">
                <a16:creationId xmlns:a16="http://schemas.microsoft.com/office/drawing/2014/main" id="{34FE34A6-DEBD-7D2E-7957-FC45AB940641}"/>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8222211" y="8700"/>
            <a:ext cx="1376680" cy="1376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8433641"/>
      </p:ext>
    </p:extLst>
  </p:cSld>
  <p:clrMapOvr>
    <a:masterClrMapping/>
  </p:clrMapOvr>
  <mc:AlternateContent xmlns:mc="http://schemas.openxmlformats.org/markup-compatibility/2006" xmlns:p14="http://schemas.microsoft.com/office/powerpoint/2010/main">
    <mc:Choice Requires="p14">
      <p:transition spd="slow" p14:dur="2000" advTm="27974"/>
    </mc:Choice>
    <mc:Fallback xmlns="">
      <p:transition spd="slow" advTm="27974"/>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 sequencing errors occur?</a:t>
            </a: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374326743"/>
      </p:ext>
    </p:extLst>
  </p:cSld>
  <p:clrMapOvr>
    <a:masterClrMapping/>
  </p:clrMapOvr>
  <mc:AlternateContent xmlns:mc="http://schemas.openxmlformats.org/markup-compatibility/2006" xmlns:p14="http://schemas.microsoft.com/office/powerpoint/2010/main">
    <mc:Choice Requires="p14">
      <p:transition spd="slow" p14:dur="2000" advTm="6433"/>
    </mc:Choice>
    <mc:Fallback xmlns="">
      <p:transition spd="slow" advTm="6433"/>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Illumina</a:t>
            </a:r>
            <a:r>
              <a:rPr lang="en-US" dirty="0"/>
              <a:t> Sequencing</a:t>
            </a:r>
          </a:p>
        </p:txBody>
      </p:sp>
      <p:pic>
        <p:nvPicPr>
          <p:cNvPr id="6" name="Picture 5"/>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641765" y="1788459"/>
            <a:ext cx="7026871" cy="4492812"/>
          </a:xfrm>
          <a:prstGeom prst="rect">
            <a:avLst/>
          </a:prstGeom>
        </p:spPr>
      </p:pic>
      <p:sp>
        <p:nvSpPr>
          <p:cNvPr id="4" name="TextBox 3">
            <a:extLst>
              <a:ext uri="{FF2B5EF4-FFF2-40B4-BE49-F238E27FC236}">
                <a16:creationId xmlns:a16="http://schemas.microsoft.com/office/drawing/2014/main" id="{0921F427-480F-96A5-1AC9-C3926DB13809}"/>
              </a:ext>
            </a:extLst>
          </p:cNvPr>
          <p:cNvSpPr txBox="1"/>
          <p:nvPr/>
        </p:nvSpPr>
        <p:spPr>
          <a:xfrm>
            <a:off x="1097280" y="1801531"/>
            <a:ext cx="803425" cy="369332"/>
          </a:xfrm>
          <a:prstGeom prst="rect">
            <a:avLst/>
          </a:prstGeom>
          <a:noFill/>
        </p:spPr>
        <p:txBody>
          <a:bodyPr wrap="none" rtlCol="0">
            <a:spAutoFit/>
          </a:bodyPr>
          <a:lstStyle/>
          <a:p>
            <a:r>
              <a:rPr lang="en-US" dirty="0">
                <a:hlinkClick r:id="rId4"/>
              </a:rPr>
              <a:t>Video</a:t>
            </a:r>
            <a:r>
              <a:rPr lang="en-US" dirty="0"/>
              <a:t>!</a:t>
            </a:r>
          </a:p>
        </p:txBody>
      </p:sp>
      <p:sp>
        <p:nvSpPr>
          <p:cNvPr id="3" name="TextBox 2">
            <a:extLst>
              <a:ext uri="{FF2B5EF4-FFF2-40B4-BE49-F238E27FC236}">
                <a16:creationId xmlns:a16="http://schemas.microsoft.com/office/drawing/2014/main" id="{5AB7220F-33DC-2937-2B28-54C9690A00D1}"/>
              </a:ext>
            </a:extLst>
          </p:cNvPr>
          <p:cNvSpPr txBox="1"/>
          <p:nvPr/>
        </p:nvSpPr>
        <p:spPr>
          <a:xfrm>
            <a:off x="157599" y="6488668"/>
            <a:ext cx="939681" cy="369332"/>
          </a:xfrm>
          <a:prstGeom prst="rect">
            <a:avLst/>
          </a:prstGeom>
          <a:noFill/>
        </p:spPr>
        <p:txBody>
          <a:bodyPr wrap="none" rtlCol="0">
            <a:spAutoFit/>
          </a:bodyPr>
          <a:lstStyle/>
          <a:p>
            <a:r>
              <a:rPr lang="en-US" dirty="0">
                <a:hlinkClick r:id="rId5"/>
              </a:rPr>
              <a:t>Illumina</a:t>
            </a:r>
            <a:endParaRPr lang="en-US" dirty="0"/>
          </a:p>
        </p:txBody>
      </p:sp>
    </p:spTree>
    <p:extLst>
      <p:ext uri="{BB962C8B-B14F-4D97-AF65-F5344CB8AC3E}">
        <p14:creationId xmlns:p14="http://schemas.microsoft.com/office/powerpoint/2010/main" val="2087724120"/>
      </p:ext>
    </p:extLst>
  </p:cSld>
  <p:clrMapOvr>
    <a:masterClrMapping/>
  </p:clrMapOvr>
  <mc:AlternateContent xmlns:mc="http://schemas.openxmlformats.org/markup-compatibility/2006" xmlns:p14="http://schemas.microsoft.com/office/powerpoint/2010/main">
    <mc:Choice Requires="p14">
      <p:transition spd="slow" p14:dur="2000" advTm="120603"/>
    </mc:Choice>
    <mc:Fallback xmlns="">
      <p:transition spd="slow" advTm="120603"/>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Illumina</a:t>
            </a:r>
            <a:r>
              <a:rPr lang="en-US" dirty="0"/>
              <a:t> Sequencing</a:t>
            </a:r>
          </a:p>
        </p:txBody>
      </p:sp>
      <p:pic>
        <p:nvPicPr>
          <p:cNvPr id="6" name="Picture 5"/>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749296" y="1791149"/>
            <a:ext cx="6693408" cy="4487354"/>
          </a:xfrm>
          <a:prstGeom prst="rect">
            <a:avLst/>
          </a:prstGeom>
        </p:spPr>
      </p:pic>
      <p:sp>
        <p:nvSpPr>
          <p:cNvPr id="3" name="TextBox 2">
            <a:extLst>
              <a:ext uri="{FF2B5EF4-FFF2-40B4-BE49-F238E27FC236}">
                <a16:creationId xmlns:a16="http://schemas.microsoft.com/office/drawing/2014/main" id="{84DAE48E-32A4-3F4D-09B6-811E6C84C705}"/>
              </a:ext>
            </a:extLst>
          </p:cNvPr>
          <p:cNvSpPr txBox="1"/>
          <p:nvPr/>
        </p:nvSpPr>
        <p:spPr>
          <a:xfrm>
            <a:off x="157599" y="6488668"/>
            <a:ext cx="939681" cy="369332"/>
          </a:xfrm>
          <a:prstGeom prst="rect">
            <a:avLst/>
          </a:prstGeom>
          <a:noFill/>
        </p:spPr>
        <p:txBody>
          <a:bodyPr wrap="none" rtlCol="0">
            <a:spAutoFit/>
          </a:bodyPr>
          <a:lstStyle/>
          <a:p>
            <a:r>
              <a:rPr lang="en-US" dirty="0">
                <a:hlinkClick r:id="rId4"/>
              </a:rPr>
              <a:t>Illumina</a:t>
            </a:r>
            <a:endParaRPr lang="en-US" dirty="0"/>
          </a:p>
        </p:txBody>
      </p:sp>
    </p:spTree>
    <p:extLst>
      <p:ext uri="{BB962C8B-B14F-4D97-AF65-F5344CB8AC3E}">
        <p14:creationId xmlns:p14="http://schemas.microsoft.com/office/powerpoint/2010/main" val="448327987"/>
      </p:ext>
    </p:extLst>
  </p:cSld>
  <p:clrMapOvr>
    <a:masterClrMapping/>
  </p:clrMapOvr>
  <mc:AlternateContent xmlns:mc="http://schemas.openxmlformats.org/markup-compatibility/2006" xmlns:p14="http://schemas.microsoft.com/office/powerpoint/2010/main">
    <mc:Choice Requires="p14">
      <p:transition spd="slow" p14:dur="2000" advTm="49773"/>
    </mc:Choice>
    <mc:Fallback xmlns="">
      <p:transition spd="slow" advTm="49773"/>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731474" y="1831490"/>
            <a:ext cx="6798522" cy="4489704"/>
          </a:xfrm>
          <a:prstGeom prst="rect">
            <a:avLst/>
          </a:prstGeom>
        </p:spPr>
      </p:pic>
      <p:sp>
        <p:nvSpPr>
          <p:cNvPr id="5" name="Title 1"/>
          <p:cNvSpPr>
            <a:spLocks noGrp="1"/>
          </p:cNvSpPr>
          <p:nvPr>
            <p:ph type="title"/>
          </p:nvPr>
        </p:nvSpPr>
        <p:spPr/>
        <p:txBody>
          <a:bodyPr/>
          <a:lstStyle/>
          <a:p>
            <a:r>
              <a:rPr lang="en-US" dirty="0" err="1"/>
              <a:t>Illumina</a:t>
            </a:r>
            <a:r>
              <a:rPr lang="en-US" dirty="0"/>
              <a:t> Sequencing</a:t>
            </a:r>
          </a:p>
        </p:txBody>
      </p:sp>
      <p:sp>
        <p:nvSpPr>
          <p:cNvPr id="2" name="TextBox 1">
            <a:extLst>
              <a:ext uri="{FF2B5EF4-FFF2-40B4-BE49-F238E27FC236}">
                <a16:creationId xmlns:a16="http://schemas.microsoft.com/office/drawing/2014/main" id="{303F5987-BA6B-F7FA-88D6-25457E6C6FC0}"/>
              </a:ext>
            </a:extLst>
          </p:cNvPr>
          <p:cNvSpPr txBox="1"/>
          <p:nvPr/>
        </p:nvSpPr>
        <p:spPr>
          <a:xfrm>
            <a:off x="157599" y="6488668"/>
            <a:ext cx="939681" cy="369332"/>
          </a:xfrm>
          <a:prstGeom prst="rect">
            <a:avLst/>
          </a:prstGeom>
          <a:noFill/>
        </p:spPr>
        <p:txBody>
          <a:bodyPr wrap="none" rtlCol="0">
            <a:spAutoFit/>
          </a:bodyPr>
          <a:lstStyle/>
          <a:p>
            <a:r>
              <a:rPr lang="en-US" dirty="0">
                <a:hlinkClick r:id="rId4"/>
              </a:rPr>
              <a:t>Illumina</a:t>
            </a:r>
            <a:endParaRPr lang="en-US" dirty="0"/>
          </a:p>
        </p:txBody>
      </p:sp>
    </p:spTree>
    <p:extLst>
      <p:ext uri="{BB962C8B-B14F-4D97-AF65-F5344CB8AC3E}">
        <p14:creationId xmlns:p14="http://schemas.microsoft.com/office/powerpoint/2010/main" val="135389100"/>
      </p:ext>
    </p:extLst>
  </p:cSld>
  <p:clrMapOvr>
    <a:masterClrMapping/>
  </p:clrMapOvr>
  <mc:AlternateContent xmlns:mc="http://schemas.openxmlformats.org/markup-compatibility/2006" xmlns:p14="http://schemas.microsoft.com/office/powerpoint/2010/main">
    <mc:Choice Requires="p14">
      <p:transition spd="slow" p14:dur="2000" advTm="118966"/>
    </mc:Choice>
    <mc:Fallback xmlns="">
      <p:transition spd="slow" advTm="118966"/>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779237" y="1841127"/>
            <a:ext cx="6679251" cy="4489704"/>
          </a:xfrm>
          <a:prstGeom prst="rect">
            <a:avLst/>
          </a:prstGeom>
        </p:spPr>
      </p:pic>
      <p:sp>
        <p:nvSpPr>
          <p:cNvPr id="5" name="Title 1"/>
          <p:cNvSpPr>
            <a:spLocks noGrp="1"/>
          </p:cNvSpPr>
          <p:nvPr>
            <p:ph type="title"/>
          </p:nvPr>
        </p:nvSpPr>
        <p:spPr/>
        <p:txBody>
          <a:bodyPr/>
          <a:lstStyle/>
          <a:p>
            <a:r>
              <a:rPr lang="en-US" dirty="0" err="1"/>
              <a:t>Illumina</a:t>
            </a:r>
            <a:r>
              <a:rPr lang="en-US" dirty="0"/>
              <a:t> Sequencing</a:t>
            </a:r>
          </a:p>
        </p:txBody>
      </p:sp>
      <p:sp>
        <p:nvSpPr>
          <p:cNvPr id="3" name="TextBox 2">
            <a:extLst>
              <a:ext uri="{FF2B5EF4-FFF2-40B4-BE49-F238E27FC236}">
                <a16:creationId xmlns:a16="http://schemas.microsoft.com/office/drawing/2014/main" id="{B8240D4D-1F18-746E-FD86-40A0BDF97161}"/>
              </a:ext>
            </a:extLst>
          </p:cNvPr>
          <p:cNvSpPr txBox="1"/>
          <p:nvPr/>
        </p:nvSpPr>
        <p:spPr>
          <a:xfrm>
            <a:off x="157599" y="6488668"/>
            <a:ext cx="939681" cy="369332"/>
          </a:xfrm>
          <a:prstGeom prst="rect">
            <a:avLst/>
          </a:prstGeom>
          <a:noFill/>
        </p:spPr>
        <p:txBody>
          <a:bodyPr wrap="none" rtlCol="0">
            <a:spAutoFit/>
          </a:bodyPr>
          <a:lstStyle/>
          <a:p>
            <a:r>
              <a:rPr lang="en-US" dirty="0">
                <a:hlinkClick r:id="rId4"/>
              </a:rPr>
              <a:t>Illumina</a:t>
            </a:r>
            <a:endParaRPr lang="en-US" dirty="0"/>
          </a:p>
        </p:txBody>
      </p:sp>
    </p:spTree>
    <p:extLst>
      <p:ext uri="{BB962C8B-B14F-4D97-AF65-F5344CB8AC3E}">
        <p14:creationId xmlns:p14="http://schemas.microsoft.com/office/powerpoint/2010/main" val="38508923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Check sequence data!</a:t>
            </a:r>
          </a:p>
        </p:txBody>
      </p:sp>
      <p:pic>
        <p:nvPicPr>
          <p:cNvPr id="5" name="Picture 4"/>
          <p:cNvPicPr>
            <a:picLocks noChangeAspect="1"/>
          </p:cNvPicPr>
          <p:nvPr/>
        </p:nvPicPr>
        <p:blipFill>
          <a:blip r:embed="rId3"/>
          <a:stretch>
            <a:fillRect/>
          </a:stretch>
        </p:blipFill>
        <p:spPr>
          <a:xfrm>
            <a:off x="2142565" y="1823831"/>
            <a:ext cx="7906870" cy="4336798"/>
          </a:xfrm>
          <a:prstGeom prst="rect">
            <a:avLst/>
          </a:prstGeom>
        </p:spPr>
      </p:pic>
      <p:sp>
        <p:nvSpPr>
          <p:cNvPr id="6" name="TextBox 5">
            <a:extLst>
              <a:ext uri="{FF2B5EF4-FFF2-40B4-BE49-F238E27FC236}">
                <a16:creationId xmlns:a16="http://schemas.microsoft.com/office/drawing/2014/main" id="{7DAC0186-D85B-136F-9E8F-2C802237E415}"/>
              </a:ext>
            </a:extLst>
          </p:cNvPr>
          <p:cNvSpPr txBox="1"/>
          <p:nvPr/>
        </p:nvSpPr>
        <p:spPr>
          <a:xfrm>
            <a:off x="95998" y="6488668"/>
            <a:ext cx="899349" cy="369332"/>
          </a:xfrm>
          <a:prstGeom prst="rect">
            <a:avLst/>
          </a:prstGeom>
          <a:noFill/>
        </p:spPr>
        <p:txBody>
          <a:bodyPr wrap="none" rtlCol="0">
            <a:spAutoFit/>
          </a:bodyPr>
          <a:lstStyle/>
          <a:p>
            <a:r>
              <a:rPr lang="en-US" dirty="0">
                <a:hlinkClick r:id="rId4"/>
              </a:rPr>
              <a:t>FASTQC</a:t>
            </a:r>
            <a:endParaRPr lang="en-US" dirty="0"/>
          </a:p>
        </p:txBody>
      </p:sp>
    </p:spTree>
    <p:extLst>
      <p:ext uri="{BB962C8B-B14F-4D97-AF65-F5344CB8AC3E}">
        <p14:creationId xmlns:p14="http://schemas.microsoft.com/office/powerpoint/2010/main" val="4215309613"/>
      </p:ext>
    </p:extLst>
  </p:cSld>
  <p:clrMapOvr>
    <a:masterClrMapping/>
  </p:clrMapOvr>
  <mc:AlternateContent xmlns:mc="http://schemas.openxmlformats.org/markup-compatibility/2006" xmlns:p14="http://schemas.microsoft.com/office/powerpoint/2010/main">
    <mc:Choice Requires="p14">
      <p:transition spd="slow" p14:dur="2000" advTm="48173"/>
    </mc:Choice>
    <mc:Fallback xmlns="">
      <p:transition spd="slow" advTm="48173"/>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44CC594A-A820-450F-B363-C19201FCFE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033" name="Rectangle 1032">
            <a:extLst>
              <a:ext uri="{FF2B5EF4-FFF2-40B4-BE49-F238E27FC236}">
                <a16:creationId xmlns:a16="http://schemas.microsoft.com/office/drawing/2014/main" id="{59FAB3DA-E9ED-4574-ABCC-378BC0FF1B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E77E7BBD-037E-4047-A722-09A686F8E571}"/>
              </a:ext>
            </a:extLst>
          </p:cNvPr>
          <p:cNvSpPr>
            <a:spLocks noGrp="1"/>
          </p:cNvSpPr>
          <p:nvPr>
            <p:ph type="title"/>
          </p:nvPr>
        </p:nvSpPr>
        <p:spPr>
          <a:xfrm>
            <a:off x="492370" y="516835"/>
            <a:ext cx="3084844" cy="2103875"/>
          </a:xfrm>
        </p:spPr>
        <p:txBody>
          <a:bodyPr vert="horz" lIns="91440" tIns="45720" rIns="91440" bIns="45720" rtlCol="0" anchor="b">
            <a:normAutofit/>
          </a:bodyPr>
          <a:lstStyle/>
          <a:p>
            <a:r>
              <a:rPr lang="en-US" sz="3600" dirty="0">
                <a:solidFill>
                  <a:srgbClr val="FFFFFF"/>
                </a:solidFill>
              </a:rPr>
              <a:t>Illumina Sequencing – Two color </a:t>
            </a:r>
          </a:p>
        </p:txBody>
      </p:sp>
      <p:sp>
        <p:nvSpPr>
          <p:cNvPr id="4" name="TextBox 3">
            <a:extLst>
              <a:ext uri="{FF2B5EF4-FFF2-40B4-BE49-F238E27FC236}">
                <a16:creationId xmlns:a16="http://schemas.microsoft.com/office/drawing/2014/main" id="{E3B005DF-293F-3B48-A0FA-44A4BDBCD086}"/>
              </a:ext>
            </a:extLst>
          </p:cNvPr>
          <p:cNvSpPr txBox="1"/>
          <p:nvPr/>
        </p:nvSpPr>
        <p:spPr>
          <a:xfrm>
            <a:off x="492371" y="2653800"/>
            <a:ext cx="3084844" cy="3335519"/>
          </a:xfrm>
          <a:prstGeom prst="rect">
            <a:avLst/>
          </a:prstGeom>
        </p:spPr>
        <p:txBody>
          <a:bodyPr vert="horz" lIns="0" tIns="45720" rIns="0" bIns="45720" rtlCol="0">
            <a:normAutofit/>
          </a:bodyPr>
          <a:lstStyle/>
          <a:p>
            <a:pPr defTabSz="914400">
              <a:lnSpc>
                <a:spcPct val="90000"/>
              </a:lnSpc>
              <a:spcAft>
                <a:spcPts val="600"/>
              </a:spcAft>
              <a:buClr>
                <a:schemeClr val="accent1"/>
              </a:buClr>
              <a:buFont typeface="Calibri" panose="020F0502020204030204" pitchFamily="34" charset="0"/>
            </a:pPr>
            <a:r>
              <a:rPr lang="en-US" sz="1500" dirty="0">
                <a:solidFill>
                  <a:srgbClr val="FFFFFF"/>
                </a:solidFill>
                <a:hlinkClick r:id="rId3"/>
              </a:rPr>
              <a:t>Illumina link</a:t>
            </a:r>
            <a:endParaRPr lang="en-US" sz="1500" dirty="0">
              <a:solidFill>
                <a:srgbClr val="FFFFFF"/>
              </a:solidFill>
            </a:endParaRPr>
          </a:p>
          <a:p>
            <a:pPr defTabSz="914400">
              <a:lnSpc>
                <a:spcPct val="90000"/>
              </a:lnSpc>
              <a:spcAft>
                <a:spcPts val="600"/>
              </a:spcAft>
              <a:buClr>
                <a:schemeClr val="accent1"/>
              </a:buClr>
              <a:buFont typeface="Calibri" panose="020F0502020204030204" pitchFamily="34" charset="0"/>
            </a:pPr>
            <a:r>
              <a:rPr lang="en-US" sz="1500">
                <a:solidFill>
                  <a:srgbClr val="FFFFFF"/>
                </a:solidFill>
                <a:hlinkClick r:id="rId4"/>
              </a:rPr>
              <a:t>Video</a:t>
            </a:r>
            <a:endParaRPr lang="en-US" sz="1500">
              <a:solidFill>
                <a:srgbClr val="FFFFFF"/>
              </a:solidFill>
            </a:endParaRPr>
          </a:p>
        </p:txBody>
      </p:sp>
      <p:sp>
        <p:nvSpPr>
          <p:cNvPr id="1035" name="Rectangle 1034">
            <a:extLst>
              <a:ext uri="{FF2B5EF4-FFF2-40B4-BE49-F238E27FC236}">
                <a16:creationId xmlns:a16="http://schemas.microsoft.com/office/drawing/2014/main" id="{53B8D6B0-55D6-48DC-86D8-FD95D5F118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026" name="Picture 2" descr="Faster Sequencing and Data Processing Times">
            <a:extLst>
              <a:ext uri="{FF2B5EF4-FFF2-40B4-BE49-F238E27FC236}">
                <a16:creationId xmlns:a16="http://schemas.microsoft.com/office/drawing/2014/main" id="{4C848F6B-0C5F-A444-8A6A-5724AE6C2CCB}"/>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b="-1"/>
          <a:stretch/>
        </p:blipFill>
        <p:spPr bwMode="auto">
          <a:xfrm>
            <a:off x="4613701" y="211766"/>
            <a:ext cx="7085928" cy="64344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1541924"/>
      </p:ext>
    </p:extLst>
  </p:cSld>
  <p:clrMapOvr>
    <a:masterClrMapping/>
  </p:clrMapOvr>
  <mc:AlternateContent xmlns:mc="http://schemas.openxmlformats.org/markup-compatibility/2006" xmlns:p14="http://schemas.microsoft.com/office/powerpoint/2010/main">
    <mc:Choice Requires="p14">
      <p:transition spd="slow" p14:dur="2000" advTm="95266"/>
    </mc:Choice>
    <mc:Fallback xmlns="">
      <p:transition spd="slow" advTm="95266"/>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Sequence quality</a:t>
            </a:r>
          </a:p>
        </p:txBody>
      </p:sp>
      <p:sp>
        <p:nvSpPr>
          <p:cNvPr id="3" name="Content Placeholder 2"/>
          <p:cNvSpPr>
            <a:spLocks noGrp="1"/>
          </p:cNvSpPr>
          <p:nvPr>
            <p:ph idx="1"/>
          </p:nvPr>
        </p:nvSpPr>
        <p:spPr/>
        <p:txBody>
          <a:bodyPr/>
          <a:lstStyle/>
          <a:p>
            <a:r>
              <a:rPr lang="en-US" dirty="0"/>
              <a:t>Different technologies have different errors, error rates</a:t>
            </a:r>
          </a:p>
          <a:p>
            <a:pPr lvl="1"/>
            <a:r>
              <a:rPr lang="en-US" b="1" dirty="0"/>
              <a:t>Illumina</a:t>
            </a:r>
            <a:r>
              <a:rPr lang="en-US" dirty="0"/>
              <a:t> – substitution errors (0.1%)</a:t>
            </a:r>
          </a:p>
          <a:p>
            <a:pPr lvl="1"/>
            <a:r>
              <a:rPr lang="en-US" b="1" dirty="0"/>
              <a:t>PacBio and Oxford Nanopore </a:t>
            </a:r>
            <a:r>
              <a:rPr lang="en-US" dirty="0"/>
              <a:t>– (10-15%) Indels, primarily around homopolymer track errors</a:t>
            </a:r>
          </a:p>
          <a:p>
            <a:r>
              <a:rPr lang="en-US" dirty="0"/>
              <a:t>Represented as a quality score (</a:t>
            </a:r>
            <a:r>
              <a:rPr lang="en-US" b="1" dirty="0">
                <a:hlinkClick r:id="rId3"/>
              </a:rPr>
              <a:t>Phred scale</a:t>
            </a:r>
            <a:r>
              <a:rPr lang="en-US" dirty="0"/>
              <a:t>)</a:t>
            </a:r>
          </a:p>
        </p:txBody>
      </p:sp>
      <p:graphicFrame>
        <p:nvGraphicFramePr>
          <p:cNvPr id="7" name="Table 6"/>
          <p:cNvGraphicFramePr>
            <a:graphicFrameLocks noGrp="1"/>
          </p:cNvGraphicFramePr>
          <p:nvPr>
            <p:extLst>
              <p:ext uri="{D42A27DB-BD31-4B8C-83A1-F6EECF244321}">
                <p14:modId xmlns:p14="http://schemas.microsoft.com/office/powerpoint/2010/main" val="3033925322"/>
              </p:ext>
            </p:extLst>
          </p:nvPr>
        </p:nvGraphicFramePr>
        <p:xfrm>
          <a:off x="1373546" y="3461657"/>
          <a:ext cx="9444908" cy="2674918"/>
        </p:xfrm>
        <a:graphic>
          <a:graphicData uri="http://schemas.openxmlformats.org/drawingml/2006/table">
            <a:tbl>
              <a:tblPr/>
              <a:tblGrid>
                <a:gridCol w="3306457">
                  <a:extLst>
                    <a:ext uri="{9D8B030D-6E8A-4147-A177-3AD203B41FA5}">
                      <a16:colId xmlns:a16="http://schemas.microsoft.com/office/drawing/2014/main" val="20001"/>
                    </a:ext>
                  </a:extLst>
                </a:gridCol>
                <a:gridCol w="2046150">
                  <a:extLst>
                    <a:ext uri="{9D8B030D-6E8A-4147-A177-3AD203B41FA5}">
                      <a16:colId xmlns:a16="http://schemas.microsoft.com/office/drawing/2014/main" val="3858901088"/>
                    </a:ext>
                  </a:extLst>
                </a:gridCol>
                <a:gridCol w="1363310">
                  <a:extLst>
                    <a:ext uri="{9D8B030D-6E8A-4147-A177-3AD203B41FA5}">
                      <a16:colId xmlns:a16="http://schemas.microsoft.com/office/drawing/2014/main" val="3487813944"/>
                    </a:ext>
                  </a:extLst>
                </a:gridCol>
                <a:gridCol w="2728991">
                  <a:extLst>
                    <a:ext uri="{9D8B030D-6E8A-4147-A177-3AD203B41FA5}">
                      <a16:colId xmlns:a16="http://schemas.microsoft.com/office/drawing/2014/main" val="48320009"/>
                    </a:ext>
                  </a:extLst>
                </a:gridCol>
              </a:tblGrid>
              <a:tr h="648733">
                <a:tc>
                  <a:txBody>
                    <a:bodyPr/>
                    <a:lstStyle/>
                    <a:p>
                      <a:pPr algn="ctr" fontAlgn="b"/>
                      <a:r>
                        <a:rPr lang="en-US" sz="1900" b="1" i="0" u="none" strike="noStrike" dirty="0">
                          <a:solidFill>
                            <a:srgbClr val="000000"/>
                          </a:solidFill>
                          <a:effectLst/>
                          <a:latin typeface="Arial"/>
                        </a:rPr>
                        <a:t>Probability of incorrect base call (e)</a:t>
                      </a:r>
                    </a:p>
                  </a:txBody>
                  <a:tcPr marL="15097" marR="15097" marT="15097"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4F81BD"/>
                    </a:solidFill>
                  </a:tcPr>
                </a:tc>
                <a:tc>
                  <a:txBody>
                    <a:bodyPr/>
                    <a:lstStyle/>
                    <a:p>
                      <a:pPr algn="ctr" fontAlgn="b"/>
                      <a:r>
                        <a:rPr lang="en-US" sz="1900" b="1" i="0" u="none" strike="noStrike" dirty="0">
                          <a:solidFill>
                            <a:srgbClr val="000000"/>
                          </a:solidFill>
                          <a:effectLst/>
                          <a:latin typeface="Arial"/>
                        </a:rPr>
                        <a:t>Base call accuracy</a:t>
                      </a:r>
                    </a:p>
                  </a:txBody>
                  <a:tcPr marL="15097" marR="15097" marT="15097"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4F81BD"/>
                    </a:solidFill>
                  </a:tcPr>
                </a:tc>
                <a:tc>
                  <a:txBody>
                    <a:bodyPr/>
                    <a:lstStyle/>
                    <a:p>
                      <a:pPr algn="ctr" fontAlgn="b"/>
                      <a:r>
                        <a:rPr lang="en-US" sz="1900" b="1" i="0" u="none" strike="noStrike" dirty="0">
                          <a:solidFill>
                            <a:srgbClr val="000000"/>
                          </a:solidFill>
                          <a:effectLst/>
                          <a:latin typeface="Arial"/>
                        </a:rPr>
                        <a:t>log10(e)</a:t>
                      </a:r>
                    </a:p>
                  </a:txBody>
                  <a:tcPr marL="15097" marR="15097" marT="15097"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4F81BD"/>
                    </a:solidFill>
                  </a:tcPr>
                </a:tc>
                <a:tc>
                  <a:txBody>
                    <a:bodyPr/>
                    <a:lstStyle/>
                    <a:p>
                      <a:pPr algn="ctr" fontAlgn="b"/>
                      <a:r>
                        <a:rPr lang="en-US" sz="1900" b="1" i="0" u="none" strike="noStrike" dirty="0" err="1">
                          <a:solidFill>
                            <a:srgbClr val="000000"/>
                          </a:solidFill>
                          <a:effectLst/>
                          <a:latin typeface="Arial"/>
                        </a:rPr>
                        <a:t>Phred</a:t>
                      </a:r>
                      <a:r>
                        <a:rPr lang="en-US" sz="1900" b="1" i="0" u="none" strike="noStrike" dirty="0">
                          <a:solidFill>
                            <a:srgbClr val="000000"/>
                          </a:solidFill>
                          <a:effectLst/>
                          <a:latin typeface="Arial"/>
                        </a:rPr>
                        <a:t> Quality Score</a:t>
                      </a:r>
                    </a:p>
                    <a:p>
                      <a:pPr algn="ctr" fontAlgn="b"/>
                      <a:r>
                        <a:rPr lang="en-US" sz="1900" b="1" i="0" u="none" strike="noStrike" dirty="0">
                          <a:solidFill>
                            <a:srgbClr val="000000"/>
                          </a:solidFill>
                          <a:effectLst/>
                          <a:latin typeface="Arial"/>
                        </a:rPr>
                        <a:t>-10log10(e)</a:t>
                      </a:r>
                    </a:p>
                  </a:txBody>
                  <a:tcPr marL="15097" marR="15097" marT="15097"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4F81BD"/>
                    </a:solidFill>
                  </a:tcPr>
                </a:tc>
                <a:extLst>
                  <a:ext uri="{0D108BD9-81ED-4DB2-BD59-A6C34878D82A}">
                    <a16:rowId xmlns:a16="http://schemas.microsoft.com/office/drawing/2014/main" val="10000"/>
                  </a:ext>
                </a:extLst>
              </a:tr>
              <a:tr h="405237">
                <a:tc>
                  <a:txBody>
                    <a:bodyPr/>
                    <a:lstStyle/>
                    <a:p>
                      <a:pPr algn="ctr" fontAlgn="b"/>
                      <a:r>
                        <a:rPr lang="en-US" sz="1900" b="0" i="0" u="none" strike="noStrike" dirty="0">
                          <a:solidFill>
                            <a:srgbClr val="000000"/>
                          </a:solidFill>
                          <a:effectLst/>
                          <a:latin typeface="Arial"/>
                        </a:rPr>
                        <a:t>1 in 10 (0.1)</a:t>
                      </a:r>
                    </a:p>
                  </a:txBody>
                  <a:tcPr marL="15097" marR="15097" marT="15097"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900" b="0" i="0" u="none" strike="noStrike">
                          <a:solidFill>
                            <a:srgbClr val="000000"/>
                          </a:solidFill>
                          <a:effectLst/>
                          <a:latin typeface="Arial"/>
                        </a:rPr>
                        <a:t>90%</a:t>
                      </a:r>
                    </a:p>
                  </a:txBody>
                  <a:tcPr marL="15097" marR="15097" marT="15097"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900" b="0" i="0" u="none" strike="noStrike" dirty="0">
                          <a:solidFill>
                            <a:srgbClr val="000000"/>
                          </a:solidFill>
                          <a:effectLst/>
                          <a:latin typeface="Arial"/>
                        </a:rPr>
                        <a:t>-1</a:t>
                      </a:r>
                    </a:p>
                  </a:txBody>
                  <a:tcPr marL="15097" marR="15097" marT="15097"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900" b="1" i="0" u="none" strike="noStrike" dirty="0">
                          <a:solidFill>
                            <a:srgbClr val="000000"/>
                          </a:solidFill>
                          <a:effectLst/>
                          <a:latin typeface="Arial"/>
                        </a:rPr>
                        <a:t>10</a:t>
                      </a:r>
                    </a:p>
                  </a:txBody>
                  <a:tcPr marL="15097" marR="15097" marT="15097"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405237">
                <a:tc>
                  <a:txBody>
                    <a:bodyPr/>
                    <a:lstStyle/>
                    <a:p>
                      <a:pPr algn="ctr" fontAlgn="b"/>
                      <a:r>
                        <a:rPr lang="en-US" sz="1900" b="0" i="0" u="none" strike="noStrike" dirty="0">
                          <a:solidFill>
                            <a:srgbClr val="000000"/>
                          </a:solidFill>
                          <a:effectLst/>
                          <a:latin typeface="Arial"/>
                        </a:rPr>
                        <a:t>1 in 100 (0.01)</a:t>
                      </a:r>
                    </a:p>
                  </a:txBody>
                  <a:tcPr marL="15097" marR="15097" marT="15097"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900" b="0" i="0" u="none" strike="noStrike" dirty="0">
                          <a:solidFill>
                            <a:srgbClr val="000000"/>
                          </a:solidFill>
                          <a:effectLst/>
                          <a:latin typeface="Arial"/>
                        </a:rPr>
                        <a:t>99%</a:t>
                      </a:r>
                    </a:p>
                  </a:txBody>
                  <a:tcPr marL="15097" marR="15097" marT="15097"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900" b="0" i="0" u="none" strike="noStrike" dirty="0">
                          <a:solidFill>
                            <a:srgbClr val="000000"/>
                          </a:solidFill>
                          <a:effectLst/>
                          <a:latin typeface="Arial"/>
                        </a:rPr>
                        <a:t>-2</a:t>
                      </a:r>
                    </a:p>
                  </a:txBody>
                  <a:tcPr marL="15097" marR="15097" marT="15097"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900" b="1" i="0" u="none" strike="noStrike" dirty="0">
                          <a:solidFill>
                            <a:srgbClr val="000000"/>
                          </a:solidFill>
                          <a:effectLst/>
                          <a:latin typeface="Arial"/>
                        </a:rPr>
                        <a:t>20</a:t>
                      </a:r>
                    </a:p>
                  </a:txBody>
                  <a:tcPr marL="15097" marR="15097" marT="15097"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405237">
                <a:tc>
                  <a:txBody>
                    <a:bodyPr/>
                    <a:lstStyle/>
                    <a:p>
                      <a:pPr algn="ctr" fontAlgn="b"/>
                      <a:r>
                        <a:rPr lang="en-US" sz="1900" b="0" i="0" u="none" strike="noStrike" dirty="0">
                          <a:solidFill>
                            <a:srgbClr val="000000"/>
                          </a:solidFill>
                          <a:effectLst/>
                          <a:latin typeface="Arial"/>
                        </a:rPr>
                        <a:t>1 in 1000 (0.001)</a:t>
                      </a:r>
                    </a:p>
                  </a:txBody>
                  <a:tcPr marL="15097" marR="15097" marT="15097"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900" b="0" i="0" u="none" strike="noStrike" dirty="0">
                          <a:solidFill>
                            <a:srgbClr val="000000"/>
                          </a:solidFill>
                          <a:effectLst/>
                          <a:latin typeface="Arial"/>
                        </a:rPr>
                        <a:t>99.90%</a:t>
                      </a:r>
                    </a:p>
                  </a:txBody>
                  <a:tcPr marL="15097" marR="15097" marT="15097"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900" b="0" i="0" u="none" strike="noStrike" dirty="0">
                          <a:solidFill>
                            <a:srgbClr val="000000"/>
                          </a:solidFill>
                          <a:effectLst/>
                          <a:latin typeface="Arial"/>
                        </a:rPr>
                        <a:t>-3</a:t>
                      </a:r>
                    </a:p>
                  </a:txBody>
                  <a:tcPr marL="15097" marR="15097" marT="15097"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900" b="1" i="0" u="none" strike="noStrike" dirty="0">
                          <a:solidFill>
                            <a:srgbClr val="000000"/>
                          </a:solidFill>
                          <a:effectLst/>
                          <a:latin typeface="Arial"/>
                        </a:rPr>
                        <a:t>30</a:t>
                      </a:r>
                    </a:p>
                  </a:txBody>
                  <a:tcPr marL="15097" marR="15097" marT="15097"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3"/>
                  </a:ext>
                </a:extLst>
              </a:tr>
              <a:tr h="405237">
                <a:tc>
                  <a:txBody>
                    <a:bodyPr/>
                    <a:lstStyle/>
                    <a:p>
                      <a:pPr algn="ctr" fontAlgn="b"/>
                      <a:r>
                        <a:rPr lang="en-US" sz="1900" b="0" i="0" u="none" strike="noStrike" dirty="0">
                          <a:solidFill>
                            <a:srgbClr val="000000"/>
                          </a:solidFill>
                          <a:effectLst/>
                          <a:latin typeface="Arial"/>
                        </a:rPr>
                        <a:t>1 in 10000 (0.0001)</a:t>
                      </a:r>
                    </a:p>
                  </a:txBody>
                  <a:tcPr marL="15097" marR="15097" marT="15097"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900" b="0" i="0" u="none" strike="noStrike" dirty="0">
                          <a:solidFill>
                            <a:srgbClr val="000000"/>
                          </a:solidFill>
                          <a:effectLst/>
                          <a:latin typeface="Arial"/>
                        </a:rPr>
                        <a:t>99.99%</a:t>
                      </a:r>
                    </a:p>
                  </a:txBody>
                  <a:tcPr marL="15097" marR="15097" marT="15097"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900" b="0" i="0" u="none" strike="noStrike" dirty="0">
                          <a:solidFill>
                            <a:srgbClr val="000000"/>
                          </a:solidFill>
                          <a:effectLst/>
                          <a:latin typeface="Arial"/>
                        </a:rPr>
                        <a:t>-4</a:t>
                      </a:r>
                    </a:p>
                  </a:txBody>
                  <a:tcPr marL="15097" marR="15097" marT="15097"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900" b="1" i="0" u="none" strike="noStrike" dirty="0">
                          <a:solidFill>
                            <a:srgbClr val="000000"/>
                          </a:solidFill>
                          <a:effectLst/>
                          <a:latin typeface="Arial"/>
                        </a:rPr>
                        <a:t>40</a:t>
                      </a:r>
                    </a:p>
                  </a:txBody>
                  <a:tcPr marL="15097" marR="15097" marT="15097"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4"/>
                  </a:ext>
                </a:extLst>
              </a:tr>
              <a:tr h="405237">
                <a:tc>
                  <a:txBody>
                    <a:bodyPr/>
                    <a:lstStyle/>
                    <a:p>
                      <a:pPr algn="ctr" fontAlgn="b"/>
                      <a:r>
                        <a:rPr lang="en-US" sz="1900" b="0" i="0" u="none" strike="noStrike" dirty="0">
                          <a:solidFill>
                            <a:srgbClr val="000000"/>
                          </a:solidFill>
                          <a:effectLst/>
                          <a:latin typeface="Arial"/>
                        </a:rPr>
                        <a:t>1 in 100000 (0.00001)</a:t>
                      </a:r>
                    </a:p>
                  </a:txBody>
                  <a:tcPr marL="15097" marR="15097" marT="15097"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900" b="0" i="0" u="none" strike="noStrike" dirty="0">
                          <a:solidFill>
                            <a:srgbClr val="000000"/>
                          </a:solidFill>
                          <a:effectLst/>
                          <a:latin typeface="Arial"/>
                        </a:rPr>
                        <a:t>~100.00%</a:t>
                      </a:r>
                    </a:p>
                  </a:txBody>
                  <a:tcPr marL="15097" marR="15097" marT="15097"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900" b="0" i="0" u="none" strike="noStrike" dirty="0">
                          <a:solidFill>
                            <a:srgbClr val="000000"/>
                          </a:solidFill>
                          <a:effectLst/>
                          <a:latin typeface="Arial"/>
                        </a:rPr>
                        <a:t>-5</a:t>
                      </a:r>
                    </a:p>
                  </a:txBody>
                  <a:tcPr marL="15097" marR="15097" marT="15097"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900" b="1" i="0" u="none" strike="noStrike" dirty="0">
                          <a:solidFill>
                            <a:srgbClr val="000000"/>
                          </a:solidFill>
                          <a:effectLst/>
                          <a:latin typeface="Arial"/>
                        </a:rPr>
                        <a:t>50</a:t>
                      </a:r>
                    </a:p>
                  </a:txBody>
                  <a:tcPr marL="15097" marR="15097" marT="15097"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297500510"/>
      </p:ext>
    </p:extLst>
  </p:cSld>
  <p:clrMapOvr>
    <a:masterClrMapping/>
  </p:clrMapOvr>
  <mc:AlternateContent xmlns:mc="http://schemas.openxmlformats.org/markup-compatibility/2006" xmlns:p14="http://schemas.microsoft.com/office/powerpoint/2010/main">
    <mc:Choice Requires="p14">
      <p:transition spd="slow" p14:dur="2000" advTm="145081"/>
    </mc:Choice>
    <mc:Fallback xmlns="">
      <p:transition spd="slow" advTm="145081"/>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normAutofit/>
          </a:bodyPr>
          <a:lstStyle/>
          <a:p>
            <a:pPr>
              <a:spcBef>
                <a:spcPts val="0"/>
              </a:spcBef>
              <a:spcAft>
                <a:spcPts val="1200"/>
              </a:spcAft>
            </a:pPr>
            <a:r>
              <a:rPr lang="en-US" sz="2800" dirty="0"/>
              <a:t>Formats: FASTQ – ‘sequence with quality’</a:t>
            </a:r>
          </a:p>
        </p:txBody>
      </p:sp>
      <p:sp>
        <p:nvSpPr>
          <p:cNvPr id="6" name="Content Placeholder 2"/>
          <p:cNvSpPr>
            <a:spLocks noGrp="1"/>
          </p:cNvSpPr>
          <p:nvPr>
            <p:ph idx="1"/>
          </p:nvPr>
        </p:nvSpPr>
        <p:spPr>
          <a:xfrm>
            <a:off x="1981200" y="3556000"/>
            <a:ext cx="8229600" cy="3302000"/>
          </a:xfrm>
        </p:spPr>
        <p:txBody>
          <a:bodyPr/>
          <a:lstStyle/>
          <a:p>
            <a:r>
              <a:rPr lang="en-US" dirty="0"/>
              <a:t>Three general types (Sanger, Illumina, </a:t>
            </a:r>
            <a:r>
              <a:rPr lang="en-US" dirty="0" err="1"/>
              <a:t>Solexa</a:t>
            </a:r>
            <a:r>
              <a:rPr lang="en-US" dirty="0"/>
              <a:t>) Sanger by far most common</a:t>
            </a:r>
          </a:p>
          <a:p>
            <a:r>
              <a:rPr lang="en-US" dirty="0"/>
              <a:t>May be raw data (straight from sequencer) or processed (trimmed for various reasons)</a:t>
            </a:r>
          </a:p>
          <a:p>
            <a:r>
              <a:rPr lang="en-US" dirty="0"/>
              <a:t>Can hold 100’s of millions of records </a:t>
            </a:r>
            <a:r>
              <a:rPr lang="en-US" b="1" dirty="0"/>
              <a:t>per sample</a:t>
            </a:r>
          </a:p>
          <a:p>
            <a:r>
              <a:rPr lang="en-US" b="1" dirty="0"/>
              <a:t>Files can be very large (10’s to 100’s of GB) apiece</a:t>
            </a:r>
          </a:p>
        </p:txBody>
      </p:sp>
      <p:sp>
        <p:nvSpPr>
          <p:cNvPr id="9" name="Content Placeholder 2"/>
          <p:cNvSpPr txBox="1">
            <a:spLocks/>
          </p:cNvSpPr>
          <p:nvPr/>
        </p:nvSpPr>
        <p:spPr>
          <a:xfrm>
            <a:off x="1820433" y="1780846"/>
            <a:ext cx="8511149" cy="1233095"/>
          </a:xfrm>
          <a:prstGeom prst="rect">
            <a:avLst/>
          </a:prstGeom>
          <a:ln>
            <a:solidFill>
              <a:schemeClr val="tx1"/>
            </a:solidFill>
          </a:ln>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600"/>
              </a:spcAft>
              <a:buNone/>
            </a:pPr>
            <a:r>
              <a:rPr lang="en-US" sz="1400" dirty="0">
                <a:solidFill>
                  <a:prstClr val="black"/>
                </a:solidFill>
                <a:latin typeface="Courier"/>
                <a:cs typeface="Courier"/>
              </a:rPr>
              <a:t>@HWI-ST1155:109:D0L23ACXX:5:1101:2247:1985 1:N:0:GCCAAT</a:t>
            </a:r>
          </a:p>
          <a:p>
            <a:pPr marL="0" indent="0">
              <a:spcBef>
                <a:spcPts val="0"/>
              </a:spcBef>
              <a:spcAft>
                <a:spcPts val="600"/>
              </a:spcAft>
              <a:buNone/>
            </a:pPr>
            <a:r>
              <a:rPr lang="en-US" sz="1400" dirty="0">
                <a:solidFill>
                  <a:prstClr val="black"/>
                </a:solidFill>
                <a:latin typeface="Courier"/>
                <a:cs typeface="Courier"/>
              </a:rPr>
              <a:t>NTTCCTTTGACAAATATTAAAATTAAGAATCAAATATGGTAGTGTATGCCAAGACCTAGTCTGAGTCAGTAGGAT</a:t>
            </a:r>
          </a:p>
          <a:p>
            <a:pPr marL="0" indent="0">
              <a:spcBef>
                <a:spcPts val="0"/>
              </a:spcBef>
              <a:spcAft>
                <a:spcPts val="600"/>
              </a:spcAft>
              <a:buNone/>
            </a:pPr>
            <a:r>
              <a:rPr lang="en-US" sz="1400" dirty="0">
                <a:solidFill>
                  <a:prstClr val="black"/>
                </a:solidFill>
                <a:latin typeface="Courier"/>
                <a:cs typeface="Courier"/>
              </a:rPr>
              <a:t>+</a:t>
            </a:r>
          </a:p>
          <a:p>
            <a:pPr marL="0" indent="0">
              <a:spcBef>
                <a:spcPts val="0"/>
              </a:spcBef>
              <a:spcAft>
                <a:spcPts val="600"/>
              </a:spcAft>
              <a:buNone/>
            </a:pPr>
            <a:r>
              <a:rPr lang="en-US" sz="1400" dirty="0">
                <a:solidFill>
                  <a:prstClr val="black"/>
                </a:solidFill>
                <a:latin typeface="Courier"/>
                <a:cs typeface="Courier"/>
              </a:rPr>
              <a:t>#1=DDFFFHHHHHJJJJJJIJJJIJJIJIJJJJJJJIJI?FHFHEIJEIIIEGFFHHGIGHIJEIFGIJHGDIII</a:t>
            </a:r>
          </a:p>
        </p:txBody>
      </p:sp>
      <p:sp>
        <p:nvSpPr>
          <p:cNvPr id="2" name="TextBox 1">
            <a:extLst>
              <a:ext uri="{FF2B5EF4-FFF2-40B4-BE49-F238E27FC236}">
                <a16:creationId xmlns:a16="http://schemas.microsoft.com/office/drawing/2014/main" id="{E4327370-5F5D-7249-2DAE-EEA11017DE25}"/>
              </a:ext>
            </a:extLst>
          </p:cNvPr>
          <p:cNvSpPr txBox="1"/>
          <p:nvPr/>
        </p:nvSpPr>
        <p:spPr>
          <a:xfrm>
            <a:off x="2998" y="6386727"/>
            <a:ext cx="1122423" cy="369332"/>
          </a:xfrm>
          <a:prstGeom prst="rect">
            <a:avLst/>
          </a:prstGeom>
          <a:noFill/>
        </p:spPr>
        <p:txBody>
          <a:bodyPr wrap="none" rtlCol="0">
            <a:spAutoFit/>
          </a:bodyPr>
          <a:lstStyle/>
          <a:p>
            <a:r>
              <a:rPr lang="en-US" dirty="0">
                <a:hlinkClick r:id="rId3"/>
              </a:rPr>
              <a:t>Wikipedia</a:t>
            </a:r>
            <a:endParaRPr lang="en-US" dirty="0"/>
          </a:p>
        </p:txBody>
      </p:sp>
    </p:spTree>
    <p:extLst>
      <p:ext uri="{BB962C8B-B14F-4D97-AF65-F5344CB8AC3E}">
        <p14:creationId xmlns:p14="http://schemas.microsoft.com/office/powerpoint/2010/main" val="1433834502"/>
      </p:ext>
    </p:extLst>
  </p:cSld>
  <p:clrMapOvr>
    <a:masterClrMapping/>
  </p:clrMapOvr>
  <mc:AlternateContent xmlns:mc="http://schemas.openxmlformats.org/markup-compatibility/2006" xmlns:p14="http://schemas.microsoft.com/office/powerpoint/2010/main">
    <mc:Choice Requires="p14">
      <p:transition spd="slow" p14:dur="2000" advTm="125333"/>
    </mc:Choice>
    <mc:Fallback xmlns="">
      <p:transition spd="slow" advTm="125333"/>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Overview</a:t>
            </a:r>
          </a:p>
        </p:txBody>
      </p:sp>
      <p:sp>
        <p:nvSpPr>
          <p:cNvPr id="3" name="Content Placeholder 2"/>
          <p:cNvSpPr>
            <a:spLocks noGrp="1"/>
          </p:cNvSpPr>
          <p:nvPr>
            <p:ph idx="1"/>
          </p:nvPr>
        </p:nvSpPr>
        <p:spPr/>
        <p:txBody>
          <a:bodyPr>
            <a:normAutofit/>
          </a:bodyPr>
          <a:lstStyle/>
          <a:p>
            <a:pPr lvl="0"/>
            <a:r>
              <a:rPr lang="en-US" b="1" dirty="0"/>
              <a:t>Variant calling </a:t>
            </a:r>
          </a:p>
          <a:p>
            <a:r>
              <a:rPr lang="en-US" b="1" dirty="0"/>
              <a:t>Use cases</a:t>
            </a:r>
          </a:p>
          <a:p>
            <a:pPr lvl="0"/>
            <a:r>
              <a:rPr lang="en-US" b="1" dirty="0"/>
              <a:t>Variants vs. errors</a:t>
            </a:r>
          </a:p>
          <a:p>
            <a:pPr lvl="0"/>
            <a:r>
              <a:rPr lang="en-US" b="1" dirty="0"/>
              <a:t>Experimental design (GATK focus)</a:t>
            </a:r>
          </a:p>
          <a:p>
            <a:pPr lvl="0" rtl="0" eaLnBrk="1" fontAlgn="base" hangingPunct="1"/>
            <a:r>
              <a:rPr lang="en-US" b="1" baseline="0" dirty="0"/>
              <a:t>Small </a:t>
            </a:r>
            <a:r>
              <a:rPr lang="en-US" b="1" dirty="0"/>
              <a:t>variant (</a:t>
            </a:r>
            <a:r>
              <a:rPr lang="en-US" b="1" baseline="0" dirty="0"/>
              <a:t>SNV/Small </a:t>
            </a:r>
            <a:r>
              <a:rPr lang="en-US" b="1" baseline="0" dirty="0" err="1"/>
              <a:t>Indel</a:t>
            </a:r>
            <a:r>
              <a:rPr lang="en-US" b="1" baseline="0" dirty="0"/>
              <a:t>) analysis</a:t>
            </a:r>
          </a:p>
          <a:p>
            <a:pPr lvl="1" rtl="0" eaLnBrk="1" fontAlgn="base" hangingPunct="1"/>
            <a:r>
              <a:rPr lang="en-US" baseline="0" dirty="0"/>
              <a:t>GATK Pipeline</a:t>
            </a:r>
          </a:p>
          <a:p>
            <a:pPr lvl="1" rtl="0" eaLnBrk="1" fontAlgn="base" hangingPunct="1"/>
            <a:r>
              <a:rPr lang="en-US" dirty="0"/>
              <a:t>Formats encountered within</a:t>
            </a:r>
            <a:endParaRPr lang="en-US" b="1" dirty="0"/>
          </a:p>
          <a:p>
            <a:pPr lvl="1"/>
            <a:endParaRPr lang="en-US" dirty="0"/>
          </a:p>
        </p:txBody>
      </p:sp>
    </p:spTree>
    <p:extLst>
      <p:ext uri="{BB962C8B-B14F-4D97-AF65-F5344CB8AC3E}">
        <p14:creationId xmlns:p14="http://schemas.microsoft.com/office/powerpoint/2010/main" val="2013212723"/>
      </p:ext>
    </p:extLst>
  </p:cSld>
  <p:clrMapOvr>
    <a:masterClrMapping/>
  </p:clrMapOvr>
  <mc:AlternateContent xmlns:mc="http://schemas.openxmlformats.org/markup-compatibility/2006" xmlns:p14="http://schemas.microsoft.com/office/powerpoint/2010/main">
    <mc:Choice Requires="p14">
      <p:transition spd="slow" p14:dur="2000" advTm="78833"/>
    </mc:Choice>
    <mc:Fallback xmlns="">
      <p:transition spd="slow" advTm="78833"/>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normAutofit/>
          </a:bodyPr>
          <a:lstStyle/>
          <a:p>
            <a:pPr>
              <a:spcBef>
                <a:spcPts val="0"/>
              </a:spcBef>
              <a:spcAft>
                <a:spcPts val="1200"/>
              </a:spcAft>
            </a:pPr>
            <a:r>
              <a:rPr lang="en-US" sz="2800" dirty="0"/>
              <a:t>Formats: FASTQ – ‘sequence with quality’</a:t>
            </a:r>
          </a:p>
        </p:txBody>
      </p:sp>
      <p:sp>
        <p:nvSpPr>
          <p:cNvPr id="4" name="Content Placeholder 2"/>
          <p:cNvSpPr txBox="1">
            <a:spLocks/>
          </p:cNvSpPr>
          <p:nvPr/>
        </p:nvSpPr>
        <p:spPr>
          <a:xfrm>
            <a:off x="1820433" y="1780846"/>
            <a:ext cx="8511149" cy="1233095"/>
          </a:xfrm>
          <a:prstGeom prst="rect">
            <a:avLst/>
          </a:prstGeom>
          <a:ln>
            <a:solidFill>
              <a:schemeClr val="tx1"/>
            </a:solidFill>
          </a:ln>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600"/>
              </a:spcAft>
              <a:buNone/>
            </a:pPr>
            <a:r>
              <a:rPr lang="en-US" sz="1400" dirty="0">
                <a:solidFill>
                  <a:prstClr val="black"/>
                </a:solidFill>
                <a:latin typeface="Courier"/>
                <a:cs typeface="Courier"/>
              </a:rPr>
              <a:t>@HWI-ST1155:109:D0L23ACXX:5:1101:2247:1985 1:N:0:GCCAAT</a:t>
            </a:r>
          </a:p>
          <a:p>
            <a:pPr marL="0" indent="0">
              <a:spcBef>
                <a:spcPts val="0"/>
              </a:spcBef>
              <a:spcAft>
                <a:spcPts val="600"/>
              </a:spcAft>
              <a:buNone/>
            </a:pPr>
            <a:r>
              <a:rPr lang="en-US" sz="1400" dirty="0">
                <a:solidFill>
                  <a:prstClr val="black"/>
                </a:solidFill>
                <a:latin typeface="Courier"/>
                <a:cs typeface="Courier"/>
              </a:rPr>
              <a:t>NTTCCTTTGACAAATATTAAAATTAAGAATCAAATATGGTAGTGTATGCCAAGACCTAGTCTGAGTCAGTAGGAT</a:t>
            </a:r>
          </a:p>
          <a:p>
            <a:pPr marL="0" indent="0">
              <a:spcBef>
                <a:spcPts val="0"/>
              </a:spcBef>
              <a:spcAft>
                <a:spcPts val="600"/>
              </a:spcAft>
              <a:buNone/>
            </a:pPr>
            <a:r>
              <a:rPr lang="en-US" sz="1400" dirty="0">
                <a:solidFill>
                  <a:prstClr val="black"/>
                </a:solidFill>
                <a:latin typeface="Courier"/>
                <a:cs typeface="Courier"/>
              </a:rPr>
              <a:t>+</a:t>
            </a:r>
          </a:p>
          <a:p>
            <a:pPr marL="0" indent="0">
              <a:spcBef>
                <a:spcPts val="0"/>
              </a:spcBef>
              <a:spcAft>
                <a:spcPts val="600"/>
              </a:spcAft>
              <a:buNone/>
            </a:pPr>
            <a:r>
              <a:rPr lang="en-US" sz="1400" dirty="0">
                <a:solidFill>
                  <a:prstClr val="black"/>
                </a:solidFill>
                <a:latin typeface="Courier"/>
                <a:cs typeface="Courier"/>
              </a:rPr>
              <a:t>#1=DDFFFHHHHHJJJJJJIJJJIJJIJIJJJJJJJIJI?FHFHEIJEIIIEGFFHHGIGHIJEIFGIJHGDIII</a:t>
            </a:r>
          </a:p>
        </p:txBody>
      </p:sp>
      <p:pic>
        <p:nvPicPr>
          <p:cNvPr id="5" name="Picture 4" descr="Screen Shot 2013-05-20 at 1.23.30 P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820433" y="3506327"/>
            <a:ext cx="8511149" cy="2828778"/>
          </a:xfrm>
          <a:prstGeom prst="rect">
            <a:avLst/>
          </a:prstGeom>
          <a:ln>
            <a:solidFill>
              <a:srgbClr val="000000"/>
            </a:solidFill>
          </a:ln>
        </p:spPr>
      </p:pic>
      <p:cxnSp>
        <p:nvCxnSpPr>
          <p:cNvPr id="6" name="Straight Arrow Connector 5"/>
          <p:cNvCxnSpPr/>
          <p:nvPr/>
        </p:nvCxnSpPr>
        <p:spPr>
          <a:xfrm flipV="1">
            <a:off x="1949450" y="3013938"/>
            <a:ext cx="0" cy="38629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V="1">
            <a:off x="2178050" y="4750921"/>
            <a:ext cx="0" cy="38629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3793939" y="3096654"/>
            <a:ext cx="4564135" cy="369332"/>
          </a:xfrm>
          <a:prstGeom prst="rect">
            <a:avLst/>
          </a:prstGeom>
          <a:noFill/>
        </p:spPr>
        <p:txBody>
          <a:bodyPr wrap="none" rtlCol="0">
            <a:spAutoFit/>
          </a:bodyPr>
          <a:lstStyle/>
          <a:p>
            <a:r>
              <a:rPr lang="en-US" dirty="0">
                <a:solidFill>
                  <a:srgbClr val="FF0000"/>
                </a:solidFill>
              </a:rPr>
              <a:t>Very low </a:t>
            </a:r>
            <a:r>
              <a:rPr lang="en-US" dirty="0" err="1">
                <a:solidFill>
                  <a:srgbClr val="FF0000"/>
                </a:solidFill>
              </a:rPr>
              <a:t>Phred</a:t>
            </a:r>
            <a:r>
              <a:rPr lang="en-US" dirty="0">
                <a:solidFill>
                  <a:srgbClr val="FF0000"/>
                </a:solidFill>
              </a:rPr>
              <a:t> score, less than 10 (35 - 33 = 2)</a:t>
            </a:r>
          </a:p>
        </p:txBody>
      </p:sp>
      <p:sp>
        <p:nvSpPr>
          <p:cNvPr id="2" name="Oval 1">
            <a:extLst>
              <a:ext uri="{FF2B5EF4-FFF2-40B4-BE49-F238E27FC236}">
                <a16:creationId xmlns:a16="http://schemas.microsoft.com/office/drawing/2014/main" id="{BB2B8E2C-8FC1-7048-805D-D4EAAF16160D}"/>
              </a:ext>
            </a:extLst>
          </p:cNvPr>
          <p:cNvSpPr/>
          <p:nvPr/>
        </p:nvSpPr>
        <p:spPr>
          <a:xfrm>
            <a:off x="1820430" y="4853357"/>
            <a:ext cx="297930" cy="283859"/>
          </a:xfrm>
          <a:prstGeom prst="ellipse">
            <a:avLst/>
          </a:prstGeom>
          <a:solidFill>
            <a:schemeClr val="accent1">
              <a:alpha val="2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2AF7A34F-B253-D275-1A5D-047898D9C7D2}"/>
              </a:ext>
            </a:extLst>
          </p:cNvPr>
          <p:cNvSpPr txBox="1"/>
          <p:nvPr/>
        </p:nvSpPr>
        <p:spPr>
          <a:xfrm>
            <a:off x="2998" y="6386727"/>
            <a:ext cx="1122423" cy="369332"/>
          </a:xfrm>
          <a:prstGeom prst="rect">
            <a:avLst/>
          </a:prstGeom>
          <a:noFill/>
        </p:spPr>
        <p:txBody>
          <a:bodyPr wrap="none" rtlCol="0">
            <a:spAutoFit/>
          </a:bodyPr>
          <a:lstStyle/>
          <a:p>
            <a:r>
              <a:rPr lang="en-US" dirty="0">
                <a:hlinkClick r:id="rId3"/>
              </a:rPr>
              <a:t>Wikipedia</a:t>
            </a:r>
            <a:endParaRPr lang="en-US" dirty="0"/>
          </a:p>
        </p:txBody>
      </p:sp>
    </p:spTree>
    <p:extLst>
      <p:ext uri="{BB962C8B-B14F-4D97-AF65-F5344CB8AC3E}">
        <p14:creationId xmlns:p14="http://schemas.microsoft.com/office/powerpoint/2010/main" val="3312275854"/>
      </p:ext>
    </p:extLst>
  </p:cSld>
  <p:clrMapOvr>
    <a:masterClrMapping/>
  </p:clrMapOvr>
  <mc:AlternateContent xmlns:mc="http://schemas.openxmlformats.org/markup-compatibility/2006" xmlns:p14="http://schemas.microsoft.com/office/powerpoint/2010/main">
    <mc:Choice Requires="p14">
      <p:transition spd="slow" p14:dur="2000" advTm="39205"/>
    </mc:Choice>
    <mc:Fallback xmlns="">
      <p:transition spd="slow" advTm="39205"/>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p:cNvSpPr txBox="1">
            <a:spLocks/>
          </p:cNvSpPr>
          <p:nvPr/>
        </p:nvSpPr>
        <p:spPr>
          <a:xfrm>
            <a:off x="1820433" y="1780846"/>
            <a:ext cx="8511149" cy="1233095"/>
          </a:xfrm>
          <a:prstGeom prst="rect">
            <a:avLst/>
          </a:prstGeom>
          <a:ln>
            <a:solidFill>
              <a:schemeClr val="tx1"/>
            </a:solidFill>
          </a:ln>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600"/>
              </a:spcAft>
              <a:buNone/>
            </a:pPr>
            <a:r>
              <a:rPr lang="en-US" sz="1400" dirty="0">
                <a:solidFill>
                  <a:prstClr val="black"/>
                </a:solidFill>
                <a:latin typeface="Courier"/>
                <a:cs typeface="Courier"/>
              </a:rPr>
              <a:t>@HWI-ST1155:109:D0L23ACXX:5:1101:2247:1985 1:N:0:GCCAAT</a:t>
            </a:r>
          </a:p>
          <a:p>
            <a:pPr marL="0" indent="0">
              <a:spcBef>
                <a:spcPts val="0"/>
              </a:spcBef>
              <a:spcAft>
                <a:spcPts val="600"/>
              </a:spcAft>
              <a:buNone/>
            </a:pPr>
            <a:r>
              <a:rPr lang="en-US" sz="1400" dirty="0">
                <a:solidFill>
                  <a:prstClr val="black"/>
                </a:solidFill>
                <a:latin typeface="Courier"/>
                <a:cs typeface="Courier"/>
              </a:rPr>
              <a:t>NTTCCTTTGACAAATATTAAAATTAAGAATCAAATATGGTAGTGTATGCCAAGACCTAGTCTGAGTCAGTAGGAT</a:t>
            </a:r>
          </a:p>
          <a:p>
            <a:pPr marL="0" indent="0">
              <a:spcBef>
                <a:spcPts val="0"/>
              </a:spcBef>
              <a:spcAft>
                <a:spcPts val="600"/>
              </a:spcAft>
              <a:buNone/>
            </a:pPr>
            <a:r>
              <a:rPr lang="en-US" sz="1400" dirty="0">
                <a:solidFill>
                  <a:prstClr val="black"/>
                </a:solidFill>
                <a:latin typeface="Courier"/>
                <a:cs typeface="Courier"/>
              </a:rPr>
              <a:t>+</a:t>
            </a:r>
          </a:p>
          <a:p>
            <a:pPr marL="0" indent="0">
              <a:spcBef>
                <a:spcPts val="0"/>
              </a:spcBef>
              <a:spcAft>
                <a:spcPts val="600"/>
              </a:spcAft>
              <a:buNone/>
            </a:pPr>
            <a:r>
              <a:rPr lang="en-US" sz="1400" dirty="0">
                <a:solidFill>
                  <a:prstClr val="black"/>
                </a:solidFill>
                <a:latin typeface="Courier"/>
                <a:cs typeface="Courier"/>
              </a:rPr>
              <a:t>#1=DDFFFHHHHHJJJJJJIJJJIJJIJIJJJJJJJIJI?FHFHEIJEIIIEGFFHHGIGHIJEIFGIJHGDIII</a:t>
            </a:r>
          </a:p>
        </p:txBody>
      </p:sp>
      <p:pic>
        <p:nvPicPr>
          <p:cNvPr id="11" name="Picture 10" descr="Screen Shot 2013-05-20 at 1.23.30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20433" y="3506327"/>
            <a:ext cx="8511149" cy="2828778"/>
          </a:xfrm>
          <a:prstGeom prst="rect">
            <a:avLst/>
          </a:prstGeom>
          <a:ln>
            <a:solidFill>
              <a:srgbClr val="000000"/>
            </a:solidFill>
          </a:ln>
        </p:spPr>
      </p:pic>
      <p:sp>
        <p:nvSpPr>
          <p:cNvPr id="7" name="Title 1"/>
          <p:cNvSpPr>
            <a:spLocks noGrp="1"/>
          </p:cNvSpPr>
          <p:nvPr>
            <p:ph type="title"/>
          </p:nvPr>
        </p:nvSpPr>
        <p:spPr/>
        <p:txBody>
          <a:bodyPr>
            <a:normAutofit/>
          </a:bodyPr>
          <a:lstStyle/>
          <a:p>
            <a:pPr>
              <a:spcBef>
                <a:spcPts val="0"/>
              </a:spcBef>
              <a:spcAft>
                <a:spcPts val="1200"/>
              </a:spcAft>
            </a:pPr>
            <a:r>
              <a:rPr lang="en-US" sz="2800" dirty="0"/>
              <a:t>Formats: FASTQ – ‘sequence with quality’</a:t>
            </a:r>
          </a:p>
        </p:txBody>
      </p:sp>
      <p:cxnSp>
        <p:nvCxnSpPr>
          <p:cNvPr id="8" name="Straight Arrow Connector 7"/>
          <p:cNvCxnSpPr/>
          <p:nvPr/>
        </p:nvCxnSpPr>
        <p:spPr>
          <a:xfrm flipV="1">
            <a:off x="3403600" y="4702699"/>
            <a:ext cx="0" cy="38629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312158" y="3075466"/>
            <a:ext cx="3527697" cy="369332"/>
          </a:xfrm>
          <a:prstGeom prst="rect">
            <a:avLst/>
          </a:prstGeom>
          <a:noFill/>
        </p:spPr>
        <p:txBody>
          <a:bodyPr wrap="none" rtlCol="0">
            <a:spAutoFit/>
          </a:bodyPr>
          <a:lstStyle/>
          <a:p>
            <a:r>
              <a:rPr lang="en-US" dirty="0">
                <a:solidFill>
                  <a:srgbClr val="FF0000"/>
                </a:solidFill>
              </a:rPr>
              <a:t>Low </a:t>
            </a:r>
            <a:r>
              <a:rPr lang="en-US" dirty="0" err="1">
                <a:solidFill>
                  <a:srgbClr val="FF0000"/>
                </a:solidFill>
              </a:rPr>
              <a:t>Phred</a:t>
            </a:r>
            <a:r>
              <a:rPr lang="en-US" dirty="0">
                <a:solidFill>
                  <a:srgbClr val="FF0000"/>
                </a:solidFill>
              </a:rPr>
              <a:t> score, &lt; 20 (49– 33 = 16)</a:t>
            </a:r>
          </a:p>
        </p:txBody>
      </p:sp>
      <p:cxnSp>
        <p:nvCxnSpPr>
          <p:cNvPr id="12" name="Straight Arrow Connector 11"/>
          <p:cNvCxnSpPr/>
          <p:nvPr/>
        </p:nvCxnSpPr>
        <p:spPr>
          <a:xfrm flipV="1">
            <a:off x="2043579" y="3013938"/>
            <a:ext cx="0" cy="38629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3" name="Oval 12">
            <a:extLst>
              <a:ext uri="{FF2B5EF4-FFF2-40B4-BE49-F238E27FC236}">
                <a16:creationId xmlns:a16="http://schemas.microsoft.com/office/drawing/2014/main" id="{1E5601C0-AE3E-2442-ACDD-1F4009049C56}"/>
              </a:ext>
            </a:extLst>
          </p:cNvPr>
          <p:cNvSpPr/>
          <p:nvPr/>
        </p:nvSpPr>
        <p:spPr>
          <a:xfrm>
            <a:off x="1820430" y="4853357"/>
            <a:ext cx="297930" cy="283859"/>
          </a:xfrm>
          <a:prstGeom prst="ellipse">
            <a:avLst/>
          </a:prstGeom>
          <a:solidFill>
            <a:schemeClr val="accent1">
              <a:alpha val="2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A5CB6D16-563A-E939-8CA7-C0C427F507F1}"/>
              </a:ext>
            </a:extLst>
          </p:cNvPr>
          <p:cNvSpPr txBox="1"/>
          <p:nvPr/>
        </p:nvSpPr>
        <p:spPr>
          <a:xfrm>
            <a:off x="2998" y="6386727"/>
            <a:ext cx="1122423" cy="369332"/>
          </a:xfrm>
          <a:prstGeom prst="rect">
            <a:avLst/>
          </a:prstGeom>
          <a:noFill/>
        </p:spPr>
        <p:txBody>
          <a:bodyPr wrap="none" rtlCol="0">
            <a:spAutoFit/>
          </a:bodyPr>
          <a:lstStyle/>
          <a:p>
            <a:r>
              <a:rPr lang="en-US" dirty="0">
                <a:hlinkClick r:id="rId4"/>
              </a:rPr>
              <a:t>Wikipedia</a:t>
            </a:r>
            <a:endParaRPr lang="en-US" dirty="0"/>
          </a:p>
        </p:txBody>
      </p:sp>
    </p:spTree>
    <p:extLst>
      <p:ext uri="{BB962C8B-B14F-4D97-AF65-F5344CB8AC3E}">
        <p14:creationId xmlns:p14="http://schemas.microsoft.com/office/powerpoint/2010/main" val="1410509227"/>
      </p:ext>
    </p:extLst>
  </p:cSld>
  <p:clrMapOvr>
    <a:masterClrMapping/>
  </p:clrMapOvr>
  <mc:AlternateContent xmlns:mc="http://schemas.openxmlformats.org/markup-compatibility/2006" xmlns:p14="http://schemas.microsoft.com/office/powerpoint/2010/main">
    <mc:Choice Requires="p14">
      <p:transition spd="slow" p14:dur="2000" advTm="8466"/>
    </mc:Choice>
    <mc:Fallback xmlns="">
      <p:transition spd="slow" advTm="8466"/>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p:cNvSpPr txBox="1">
            <a:spLocks/>
          </p:cNvSpPr>
          <p:nvPr/>
        </p:nvSpPr>
        <p:spPr>
          <a:xfrm>
            <a:off x="1820433" y="1780846"/>
            <a:ext cx="8511149" cy="1233095"/>
          </a:xfrm>
          <a:prstGeom prst="rect">
            <a:avLst/>
          </a:prstGeom>
          <a:ln>
            <a:solidFill>
              <a:schemeClr val="tx1"/>
            </a:solidFill>
          </a:ln>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600"/>
              </a:spcAft>
              <a:buNone/>
            </a:pPr>
            <a:r>
              <a:rPr lang="en-US" sz="1400" dirty="0">
                <a:solidFill>
                  <a:prstClr val="black"/>
                </a:solidFill>
                <a:latin typeface="Courier"/>
                <a:cs typeface="Courier"/>
              </a:rPr>
              <a:t>@HWI-ST1155:109:D0L23ACXX:5:1101:2247:1985 1:N:0:GCCAAT</a:t>
            </a:r>
          </a:p>
          <a:p>
            <a:pPr marL="0" indent="0">
              <a:spcBef>
                <a:spcPts val="0"/>
              </a:spcBef>
              <a:spcAft>
                <a:spcPts val="600"/>
              </a:spcAft>
              <a:buNone/>
            </a:pPr>
            <a:r>
              <a:rPr lang="en-US" sz="1400" dirty="0">
                <a:solidFill>
                  <a:prstClr val="black"/>
                </a:solidFill>
                <a:latin typeface="Courier"/>
                <a:cs typeface="Courier"/>
              </a:rPr>
              <a:t>NTTCCTTTGACAAATATTAAAATTAAGAATCAAATATGGTAGTGTATGCCAAGACCTAGTCTGAGTCAGTAGGAT</a:t>
            </a:r>
          </a:p>
          <a:p>
            <a:pPr marL="0" indent="0">
              <a:spcBef>
                <a:spcPts val="0"/>
              </a:spcBef>
              <a:spcAft>
                <a:spcPts val="600"/>
              </a:spcAft>
              <a:buNone/>
            </a:pPr>
            <a:r>
              <a:rPr lang="en-US" sz="1400" dirty="0">
                <a:solidFill>
                  <a:prstClr val="black"/>
                </a:solidFill>
                <a:latin typeface="Courier"/>
                <a:cs typeface="Courier"/>
              </a:rPr>
              <a:t>+</a:t>
            </a:r>
          </a:p>
          <a:p>
            <a:pPr marL="0" indent="0">
              <a:spcBef>
                <a:spcPts val="0"/>
              </a:spcBef>
              <a:spcAft>
                <a:spcPts val="600"/>
              </a:spcAft>
              <a:buNone/>
            </a:pPr>
            <a:r>
              <a:rPr lang="en-US" sz="1400" dirty="0">
                <a:solidFill>
                  <a:prstClr val="black"/>
                </a:solidFill>
                <a:latin typeface="Courier"/>
                <a:cs typeface="Courier"/>
              </a:rPr>
              <a:t>#1=DDFFFHHHHHJJJJJJIJJJIJJIJIJJJJJJJIJI?FHFHEIJEIIIEGFFHHGIGHIJEIFGIJHGDIII</a:t>
            </a:r>
          </a:p>
        </p:txBody>
      </p:sp>
      <p:pic>
        <p:nvPicPr>
          <p:cNvPr id="13" name="Picture 12" descr="Screen Shot 2013-05-20 at 1.23.30 P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820433" y="3506327"/>
            <a:ext cx="8511149" cy="2828778"/>
          </a:xfrm>
          <a:prstGeom prst="rect">
            <a:avLst/>
          </a:prstGeom>
          <a:ln>
            <a:solidFill>
              <a:srgbClr val="000000"/>
            </a:solidFill>
          </a:ln>
        </p:spPr>
      </p:pic>
      <p:sp>
        <p:nvSpPr>
          <p:cNvPr id="7" name="Title 1"/>
          <p:cNvSpPr>
            <a:spLocks noGrp="1"/>
          </p:cNvSpPr>
          <p:nvPr>
            <p:ph type="title"/>
          </p:nvPr>
        </p:nvSpPr>
        <p:spPr/>
        <p:txBody>
          <a:bodyPr>
            <a:normAutofit/>
          </a:bodyPr>
          <a:lstStyle/>
          <a:p>
            <a:pPr>
              <a:spcBef>
                <a:spcPts val="0"/>
              </a:spcBef>
              <a:spcAft>
                <a:spcPts val="1200"/>
              </a:spcAft>
            </a:pPr>
            <a:r>
              <a:rPr lang="en-US" sz="2800" dirty="0"/>
              <a:t>Formats: FASTQ – ‘sequence with quality’</a:t>
            </a:r>
          </a:p>
        </p:txBody>
      </p:sp>
      <p:grpSp>
        <p:nvGrpSpPr>
          <p:cNvPr id="2" name="Group 1"/>
          <p:cNvGrpSpPr/>
          <p:nvPr/>
        </p:nvGrpSpPr>
        <p:grpSpPr>
          <a:xfrm>
            <a:off x="2266950" y="3013939"/>
            <a:ext cx="7613650" cy="267144"/>
            <a:chOff x="742950" y="2455333"/>
            <a:chExt cx="7613650" cy="386293"/>
          </a:xfrm>
        </p:grpSpPr>
        <p:cxnSp>
          <p:nvCxnSpPr>
            <p:cNvPr id="6" name="Straight Arrow Connector 5"/>
            <p:cNvCxnSpPr/>
            <p:nvPr/>
          </p:nvCxnSpPr>
          <p:spPr>
            <a:xfrm flipV="1">
              <a:off x="742950" y="2455333"/>
              <a:ext cx="0" cy="38629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V="1">
              <a:off x="8356600" y="2455333"/>
              <a:ext cx="0" cy="38629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0" name="Elbow Connector 9"/>
            <p:cNvCxnSpPr/>
            <p:nvPr/>
          </p:nvCxnSpPr>
          <p:spPr>
            <a:xfrm flipV="1">
              <a:off x="742950" y="2841625"/>
              <a:ext cx="7613650" cy="1"/>
            </a:xfrm>
            <a:prstGeom prst="bentConnector3">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grpSp>
        <p:nvGrpSpPr>
          <p:cNvPr id="3" name="Group 2"/>
          <p:cNvGrpSpPr/>
          <p:nvPr/>
        </p:nvGrpSpPr>
        <p:grpSpPr>
          <a:xfrm>
            <a:off x="4610100" y="4727569"/>
            <a:ext cx="946150" cy="386294"/>
            <a:chOff x="3086100" y="4353983"/>
            <a:chExt cx="946150" cy="386294"/>
          </a:xfrm>
        </p:grpSpPr>
        <p:cxnSp>
          <p:nvCxnSpPr>
            <p:cNvPr id="14" name="Straight Arrow Connector 13"/>
            <p:cNvCxnSpPr/>
            <p:nvPr/>
          </p:nvCxnSpPr>
          <p:spPr>
            <a:xfrm flipV="1">
              <a:off x="3086100" y="4353983"/>
              <a:ext cx="0" cy="38629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V="1">
              <a:off x="4032250" y="4353983"/>
              <a:ext cx="0" cy="38629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6" name="Elbow Connector 15"/>
            <p:cNvCxnSpPr/>
            <p:nvPr/>
          </p:nvCxnSpPr>
          <p:spPr>
            <a:xfrm flipV="1">
              <a:off x="3086100" y="4740276"/>
              <a:ext cx="946150" cy="1"/>
            </a:xfrm>
            <a:prstGeom prst="bentConnector3">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sp>
        <p:nvSpPr>
          <p:cNvPr id="18" name="TextBox 17"/>
          <p:cNvSpPr txBox="1"/>
          <p:nvPr/>
        </p:nvSpPr>
        <p:spPr>
          <a:xfrm>
            <a:off x="3512480" y="2952329"/>
            <a:ext cx="5001947" cy="369332"/>
          </a:xfrm>
          <a:prstGeom prst="rect">
            <a:avLst/>
          </a:prstGeom>
          <a:noFill/>
        </p:spPr>
        <p:txBody>
          <a:bodyPr wrap="none" rtlCol="0">
            <a:spAutoFit/>
          </a:bodyPr>
          <a:lstStyle/>
          <a:p>
            <a:r>
              <a:rPr lang="en-US" dirty="0">
                <a:solidFill>
                  <a:srgbClr val="FF0000"/>
                </a:solidFill>
              </a:rPr>
              <a:t>High quality reads, </a:t>
            </a:r>
            <a:r>
              <a:rPr lang="en-US" dirty="0" err="1">
                <a:solidFill>
                  <a:srgbClr val="FF0000"/>
                </a:solidFill>
              </a:rPr>
              <a:t>Phred</a:t>
            </a:r>
            <a:r>
              <a:rPr lang="en-US" dirty="0">
                <a:solidFill>
                  <a:srgbClr val="FF0000"/>
                </a:solidFill>
              </a:rPr>
              <a:t> score &gt;= 30 (63 – 33 = 30)</a:t>
            </a:r>
          </a:p>
        </p:txBody>
      </p:sp>
      <p:sp>
        <p:nvSpPr>
          <p:cNvPr id="17" name="Oval 16">
            <a:extLst>
              <a:ext uri="{FF2B5EF4-FFF2-40B4-BE49-F238E27FC236}">
                <a16:creationId xmlns:a16="http://schemas.microsoft.com/office/drawing/2014/main" id="{86233C98-54CB-8D41-B763-67646BBBE464}"/>
              </a:ext>
            </a:extLst>
          </p:cNvPr>
          <p:cNvSpPr/>
          <p:nvPr/>
        </p:nvSpPr>
        <p:spPr>
          <a:xfrm>
            <a:off x="1820430" y="4853357"/>
            <a:ext cx="297930" cy="283859"/>
          </a:xfrm>
          <a:prstGeom prst="ellipse">
            <a:avLst/>
          </a:prstGeom>
          <a:solidFill>
            <a:schemeClr val="accent1">
              <a:alpha val="2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3CF4EF6F-A13C-F1C7-FCC2-F8E51BC191C1}"/>
              </a:ext>
            </a:extLst>
          </p:cNvPr>
          <p:cNvSpPr txBox="1"/>
          <p:nvPr/>
        </p:nvSpPr>
        <p:spPr>
          <a:xfrm>
            <a:off x="2998" y="6386727"/>
            <a:ext cx="1122423" cy="369332"/>
          </a:xfrm>
          <a:prstGeom prst="rect">
            <a:avLst/>
          </a:prstGeom>
          <a:noFill/>
        </p:spPr>
        <p:txBody>
          <a:bodyPr wrap="none" rtlCol="0">
            <a:spAutoFit/>
          </a:bodyPr>
          <a:lstStyle/>
          <a:p>
            <a:r>
              <a:rPr lang="en-US" dirty="0">
                <a:hlinkClick r:id="rId3"/>
              </a:rPr>
              <a:t>Wikipedia</a:t>
            </a:r>
            <a:endParaRPr lang="en-US" dirty="0"/>
          </a:p>
        </p:txBody>
      </p:sp>
    </p:spTree>
    <p:extLst>
      <p:ext uri="{BB962C8B-B14F-4D97-AF65-F5344CB8AC3E}">
        <p14:creationId xmlns:p14="http://schemas.microsoft.com/office/powerpoint/2010/main" val="2497597417"/>
      </p:ext>
    </p:extLst>
  </p:cSld>
  <p:clrMapOvr>
    <a:masterClrMapping/>
  </p:clrMapOvr>
  <mc:AlternateContent xmlns:mc="http://schemas.openxmlformats.org/markup-compatibility/2006" xmlns:p14="http://schemas.microsoft.com/office/powerpoint/2010/main">
    <mc:Choice Requires="p14">
      <p:transition spd="slow" p14:dur="2000" advTm="25270"/>
    </mc:Choice>
    <mc:Fallback xmlns="">
      <p:transition spd="slow" advTm="25270"/>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016A9-F5A0-9B58-FC4A-D3862CE448D1}"/>
              </a:ext>
            </a:extLst>
          </p:cNvPr>
          <p:cNvSpPr>
            <a:spLocks noGrp="1"/>
          </p:cNvSpPr>
          <p:nvPr>
            <p:ph type="title"/>
          </p:nvPr>
        </p:nvSpPr>
        <p:spPr/>
        <p:txBody>
          <a:bodyPr/>
          <a:lstStyle/>
          <a:p>
            <a:r>
              <a:rPr lang="en-US" dirty="0"/>
              <a:t>Binned quality scores</a:t>
            </a:r>
          </a:p>
        </p:txBody>
      </p:sp>
      <p:sp>
        <p:nvSpPr>
          <p:cNvPr id="3" name="Content Placeholder 2">
            <a:extLst>
              <a:ext uri="{FF2B5EF4-FFF2-40B4-BE49-F238E27FC236}">
                <a16:creationId xmlns:a16="http://schemas.microsoft.com/office/drawing/2014/main" id="{FD9DE445-B618-62F3-3B2B-C0A9F2D7C8E5}"/>
              </a:ext>
            </a:extLst>
          </p:cNvPr>
          <p:cNvSpPr>
            <a:spLocks noGrp="1"/>
          </p:cNvSpPr>
          <p:nvPr>
            <p:ph idx="1"/>
          </p:nvPr>
        </p:nvSpPr>
        <p:spPr/>
        <p:txBody>
          <a:bodyPr/>
          <a:lstStyle/>
          <a:p>
            <a:r>
              <a:rPr lang="en-US" dirty="0"/>
              <a:t>Modern Illumina sequencers may have a subset of quality scores instead of full range</a:t>
            </a:r>
          </a:p>
          <a:p>
            <a:r>
              <a:rPr lang="en-US" dirty="0"/>
              <a:t>Saves space when compressing files (only ~4-5 ASCII symbols to represent quality vs 40+)</a:t>
            </a:r>
          </a:p>
          <a:p>
            <a:endParaRPr lang="en-US" dirty="0"/>
          </a:p>
          <a:p>
            <a:pPr marL="0" indent="0">
              <a:buNone/>
            </a:pPr>
            <a:endParaRPr lang="en-US" dirty="0"/>
          </a:p>
        </p:txBody>
      </p:sp>
      <p:sp>
        <p:nvSpPr>
          <p:cNvPr id="4" name="TextBox 3">
            <a:extLst>
              <a:ext uri="{FF2B5EF4-FFF2-40B4-BE49-F238E27FC236}">
                <a16:creationId xmlns:a16="http://schemas.microsoft.com/office/drawing/2014/main" id="{7BC155B8-A067-53A1-4ACD-7F8BC67AC0EA}"/>
              </a:ext>
            </a:extLst>
          </p:cNvPr>
          <p:cNvSpPr txBox="1"/>
          <p:nvPr/>
        </p:nvSpPr>
        <p:spPr>
          <a:xfrm>
            <a:off x="1730061" y="3019743"/>
            <a:ext cx="8731878" cy="1200329"/>
          </a:xfrm>
          <a:prstGeom prst="rect">
            <a:avLst/>
          </a:prstGeom>
          <a:noFill/>
          <a:ln>
            <a:solidFill>
              <a:schemeClr val="tx1"/>
            </a:solidFill>
          </a:ln>
        </p:spPr>
        <p:txBody>
          <a:bodyPr wrap="none" rtlCol="0">
            <a:spAutoFit/>
          </a:bodyPr>
          <a:lstStyle/>
          <a:p>
            <a:r>
              <a:rPr lang="en-US" dirty="0">
                <a:latin typeface="Monaco" pitchFamily="2" charset="77"/>
              </a:rPr>
              <a:t>@A00835:592:HVGNMDRX2:1:2101:6994:1016 1:N:0:TCTAGTCC+GATTACCG</a:t>
            </a:r>
          </a:p>
          <a:p>
            <a:r>
              <a:rPr lang="en-US" dirty="0">
                <a:latin typeface="Monaco" pitchFamily="2" charset="77"/>
              </a:rPr>
              <a:t>CGTCTATCATACGATGATTTAGATTATGATTCAAACTACATTTCTCTTTT</a:t>
            </a:r>
          </a:p>
          <a:p>
            <a:r>
              <a:rPr lang="en-US" dirty="0">
                <a:latin typeface="Monaco" pitchFamily="2" charset="77"/>
              </a:rPr>
              <a:t>+</a:t>
            </a:r>
          </a:p>
          <a:p>
            <a:r>
              <a:rPr lang="en-US" dirty="0">
                <a:latin typeface="Monaco" pitchFamily="2" charset="77"/>
              </a:rPr>
              <a:t>F,:FFFFFF:FF:FFFFFF::FF:FFF:FFFFFF:,:FFFFFFFFF,F,F</a:t>
            </a:r>
          </a:p>
        </p:txBody>
      </p:sp>
      <p:sp>
        <p:nvSpPr>
          <p:cNvPr id="5" name="TextBox 4">
            <a:extLst>
              <a:ext uri="{FF2B5EF4-FFF2-40B4-BE49-F238E27FC236}">
                <a16:creationId xmlns:a16="http://schemas.microsoft.com/office/drawing/2014/main" id="{D183510E-9F61-7DB4-1C04-FC57EFA8A524}"/>
              </a:ext>
            </a:extLst>
          </p:cNvPr>
          <p:cNvSpPr txBox="1"/>
          <p:nvPr/>
        </p:nvSpPr>
        <p:spPr>
          <a:xfrm>
            <a:off x="5363910" y="4668765"/>
            <a:ext cx="1149674" cy="1200329"/>
          </a:xfrm>
          <a:prstGeom prst="rect">
            <a:avLst/>
          </a:prstGeom>
          <a:noFill/>
          <a:ln>
            <a:solidFill>
              <a:schemeClr val="tx1"/>
            </a:solidFill>
          </a:ln>
        </p:spPr>
        <p:txBody>
          <a:bodyPr wrap="none" rtlCol="0">
            <a:spAutoFit/>
          </a:bodyPr>
          <a:lstStyle/>
          <a:p>
            <a:r>
              <a:rPr lang="en-US" dirty="0">
                <a:latin typeface="Monaco" pitchFamily="2" charset="77"/>
              </a:rPr>
              <a:t># - Q2</a:t>
            </a:r>
          </a:p>
          <a:p>
            <a:r>
              <a:rPr lang="en-US" dirty="0">
                <a:latin typeface="Monaco" pitchFamily="2" charset="77"/>
              </a:rPr>
              <a:t>, - Q11</a:t>
            </a:r>
          </a:p>
          <a:p>
            <a:r>
              <a:rPr lang="en-US" dirty="0">
                <a:latin typeface="Monaco" pitchFamily="2" charset="77"/>
              </a:rPr>
              <a:t>: - Q25</a:t>
            </a:r>
          </a:p>
          <a:p>
            <a:r>
              <a:rPr lang="en-US" dirty="0">
                <a:latin typeface="Monaco" pitchFamily="2" charset="77"/>
              </a:rPr>
              <a:t>F - Q37</a:t>
            </a:r>
          </a:p>
        </p:txBody>
      </p:sp>
      <p:sp>
        <p:nvSpPr>
          <p:cNvPr id="7" name="TextBox 6">
            <a:extLst>
              <a:ext uri="{FF2B5EF4-FFF2-40B4-BE49-F238E27FC236}">
                <a16:creationId xmlns:a16="http://schemas.microsoft.com/office/drawing/2014/main" id="{5118CB74-FFEB-4AF1-586D-87EA6E843813}"/>
              </a:ext>
            </a:extLst>
          </p:cNvPr>
          <p:cNvSpPr txBox="1"/>
          <p:nvPr/>
        </p:nvSpPr>
        <p:spPr>
          <a:xfrm>
            <a:off x="0" y="6457380"/>
            <a:ext cx="1338700" cy="369332"/>
          </a:xfrm>
          <a:prstGeom prst="rect">
            <a:avLst/>
          </a:prstGeom>
          <a:noFill/>
        </p:spPr>
        <p:txBody>
          <a:bodyPr wrap="none" rtlCol="0">
            <a:spAutoFit/>
          </a:bodyPr>
          <a:lstStyle/>
          <a:p>
            <a:r>
              <a:rPr lang="en-US" dirty="0" err="1">
                <a:solidFill>
                  <a:schemeClr val="bg1"/>
                </a:solidFill>
              </a:rPr>
              <a:t>HPCBio</a:t>
            </a:r>
            <a:r>
              <a:rPr lang="en-US" dirty="0">
                <a:solidFill>
                  <a:schemeClr val="bg1"/>
                </a:solidFill>
              </a:rPr>
              <a:t> data</a:t>
            </a:r>
          </a:p>
        </p:txBody>
      </p:sp>
    </p:spTree>
    <p:extLst>
      <p:ext uri="{BB962C8B-B14F-4D97-AF65-F5344CB8AC3E}">
        <p14:creationId xmlns:p14="http://schemas.microsoft.com/office/powerpoint/2010/main" val="1210428019"/>
      </p:ext>
    </p:extLst>
  </p:cSld>
  <p:clrMapOvr>
    <a:masterClrMapping/>
  </p:clrMapOvr>
  <mc:AlternateContent xmlns:mc="http://schemas.openxmlformats.org/markup-compatibility/2006" xmlns:p14="http://schemas.microsoft.com/office/powerpoint/2010/main">
    <mc:Choice Requires="p14">
      <p:transition spd="slow" p14:dur="2000" advTm="87000"/>
    </mc:Choice>
    <mc:Fallback xmlns="">
      <p:transition spd="slow" advTm="87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Experimental Design</a:t>
            </a:r>
          </a:p>
        </p:txBody>
      </p:sp>
      <p:sp>
        <p:nvSpPr>
          <p:cNvPr id="3" name="Content Placeholder 2"/>
          <p:cNvSpPr>
            <a:spLocks noGrp="1"/>
          </p:cNvSpPr>
          <p:nvPr>
            <p:ph idx="1"/>
          </p:nvPr>
        </p:nvSpPr>
        <p:spPr/>
        <p:txBody>
          <a:bodyPr/>
          <a:lstStyle/>
          <a:p>
            <a:pPr marL="0" indent="0">
              <a:buNone/>
            </a:pPr>
            <a:endParaRPr lang="en-US" dirty="0"/>
          </a:p>
        </p:txBody>
      </p:sp>
    </p:spTree>
    <p:extLst>
      <p:ext uri="{BB962C8B-B14F-4D97-AF65-F5344CB8AC3E}">
        <p14:creationId xmlns:p14="http://schemas.microsoft.com/office/powerpoint/2010/main" val="1854943799"/>
      </p:ext>
    </p:extLst>
  </p:cSld>
  <p:clrMapOvr>
    <a:masterClrMapping/>
  </p:clrMapOvr>
  <mc:AlternateContent xmlns:mc="http://schemas.openxmlformats.org/markup-compatibility/2006" xmlns:p14="http://schemas.microsoft.com/office/powerpoint/2010/main">
    <mc:Choice Requires="p14">
      <p:transition spd="slow" p14:dur="2000" advTm="5807"/>
    </mc:Choice>
    <mc:Fallback xmlns="">
      <p:transition spd="slow" advTm="5807"/>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44CC594A-A820-450F-B363-C19201FCFE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9FAB3DA-E9ED-4574-ABCC-378BC0FF1B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92370" y="516835"/>
            <a:ext cx="3084844" cy="2103875"/>
          </a:xfrm>
        </p:spPr>
        <p:txBody>
          <a:bodyPr>
            <a:normAutofit/>
          </a:bodyPr>
          <a:lstStyle/>
          <a:p>
            <a:r>
              <a:rPr lang="en-US" sz="3600" dirty="0">
                <a:solidFill>
                  <a:srgbClr val="FFFFFF"/>
                </a:solidFill>
              </a:rPr>
              <a:t>Terminology</a:t>
            </a:r>
          </a:p>
        </p:txBody>
      </p:sp>
      <p:sp>
        <p:nvSpPr>
          <p:cNvPr id="3" name="Content Placeholder 2"/>
          <p:cNvSpPr>
            <a:spLocks noGrp="1"/>
          </p:cNvSpPr>
          <p:nvPr>
            <p:ph idx="1"/>
          </p:nvPr>
        </p:nvSpPr>
        <p:spPr>
          <a:xfrm>
            <a:off x="492371" y="2653800"/>
            <a:ext cx="3084844" cy="3335519"/>
          </a:xfrm>
        </p:spPr>
        <p:txBody>
          <a:bodyPr>
            <a:normAutofit/>
          </a:bodyPr>
          <a:lstStyle/>
          <a:p>
            <a:r>
              <a:rPr lang="en-US" sz="1500" b="1" dirty="0">
                <a:solidFill>
                  <a:srgbClr val="FFFFFF"/>
                </a:solidFill>
              </a:rPr>
              <a:t>Lane</a:t>
            </a:r>
            <a:r>
              <a:rPr lang="en-US" sz="1500" dirty="0">
                <a:solidFill>
                  <a:srgbClr val="FFFFFF"/>
                </a:solidFill>
              </a:rPr>
              <a:t> – Physical sequencing lane</a:t>
            </a:r>
            <a:endParaRPr lang="en-US" sz="1500" b="1" dirty="0">
              <a:solidFill>
                <a:srgbClr val="FFFFFF"/>
              </a:solidFill>
            </a:endParaRPr>
          </a:p>
          <a:p>
            <a:r>
              <a:rPr lang="en-US" sz="1500" b="1" dirty="0">
                <a:solidFill>
                  <a:srgbClr val="FFFFFF"/>
                </a:solidFill>
              </a:rPr>
              <a:t>Library</a:t>
            </a:r>
            <a:r>
              <a:rPr lang="en-US" sz="1500" dirty="0">
                <a:solidFill>
                  <a:srgbClr val="FFFFFF"/>
                </a:solidFill>
              </a:rPr>
              <a:t> – Unit of DNA prep pooled together</a:t>
            </a:r>
          </a:p>
          <a:p>
            <a:r>
              <a:rPr lang="en-US" sz="1500" b="1" dirty="0">
                <a:solidFill>
                  <a:srgbClr val="FFFFFF"/>
                </a:solidFill>
              </a:rPr>
              <a:t>Sample</a:t>
            </a:r>
            <a:r>
              <a:rPr lang="en-US" sz="1500" dirty="0">
                <a:solidFill>
                  <a:srgbClr val="FFFFFF"/>
                </a:solidFill>
              </a:rPr>
              <a:t> – Single individual</a:t>
            </a:r>
            <a:endParaRPr lang="en-US" sz="1500" b="1" dirty="0">
              <a:solidFill>
                <a:srgbClr val="FFFFFF"/>
              </a:solidFill>
            </a:endParaRPr>
          </a:p>
          <a:p>
            <a:r>
              <a:rPr lang="en-US" sz="1500" b="1" dirty="0">
                <a:solidFill>
                  <a:srgbClr val="FFFFFF"/>
                </a:solidFill>
              </a:rPr>
              <a:t>Cohort</a:t>
            </a:r>
            <a:r>
              <a:rPr lang="en-US" sz="1500" dirty="0">
                <a:solidFill>
                  <a:srgbClr val="FFFFFF"/>
                </a:solidFill>
              </a:rPr>
              <a:t> – Collection of samples analyzed together</a:t>
            </a:r>
          </a:p>
          <a:p>
            <a:endParaRPr lang="en-US" sz="1500" b="1" dirty="0">
              <a:solidFill>
                <a:srgbClr val="FFFFFF"/>
              </a:solidFill>
            </a:endParaRPr>
          </a:p>
          <a:p>
            <a:pPr marL="0" indent="0">
              <a:buNone/>
            </a:pPr>
            <a:r>
              <a:rPr lang="en-US" sz="1500" b="1" dirty="0">
                <a:solidFill>
                  <a:srgbClr val="FFFFFF"/>
                </a:solidFill>
              </a:rPr>
              <a:t>This information is useful for </a:t>
            </a:r>
            <a:r>
              <a:rPr lang="en-US" sz="1500" b="1" i="1" dirty="0">
                <a:solidFill>
                  <a:srgbClr val="FFFFFF"/>
                </a:solidFill>
              </a:rPr>
              <a:t>read groups</a:t>
            </a:r>
            <a:endParaRPr lang="en-US" sz="1500" b="1" dirty="0">
              <a:solidFill>
                <a:srgbClr val="FFFFFF"/>
              </a:solidFill>
            </a:endParaRPr>
          </a:p>
        </p:txBody>
      </p:sp>
      <p:sp>
        <p:nvSpPr>
          <p:cNvPr id="21" name="Rectangle 20">
            <a:extLst>
              <a:ext uri="{FF2B5EF4-FFF2-40B4-BE49-F238E27FC236}">
                <a16:creationId xmlns:a16="http://schemas.microsoft.com/office/drawing/2014/main" id="{53B8D6B0-55D6-48DC-86D8-FD95D5F118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6" name="Picture 3" descr="Diagram&#10;&#10;Description automatically generated"/>
          <p:cNvPicPr>
            <a:picLocks noChangeAspect="1" noChangeArrowheads="1"/>
          </p:cNvPicPr>
          <p:nvPr/>
        </p:nvPicPr>
        <p:blipFill>
          <a:blip r:embed="rId3"/>
          <a:stretch>
            <a:fillRect/>
          </a:stretch>
        </p:blipFill>
        <p:spPr bwMode="auto">
          <a:xfrm>
            <a:off x="6421178" y="146995"/>
            <a:ext cx="3861182" cy="3282005"/>
          </a:xfrm>
          <a:prstGeom prst="rect">
            <a:avLst/>
          </a:prstGeom>
          <a:noFill/>
        </p:spPr>
      </p:pic>
      <p:grpSp>
        <p:nvGrpSpPr>
          <p:cNvPr id="5" name="Group 4">
            <a:extLst>
              <a:ext uri="{FF2B5EF4-FFF2-40B4-BE49-F238E27FC236}">
                <a16:creationId xmlns:a16="http://schemas.microsoft.com/office/drawing/2014/main" id="{22466A50-9651-6C02-0B00-6BB0E2FBB3A4}"/>
              </a:ext>
            </a:extLst>
          </p:cNvPr>
          <p:cNvGrpSpPr/>
          <p:nvPr/>
        </p:nvGrpSpPr>
        <p:grpSpPr>
          <a:xfrm>
            <a:off x="7617270" y="4065888"/>
            <a:ext cx="2069070" cy="2301002"/>
            <a:chOff x="7110662" y="3902396"/>
            <a:chExt cx="2069070" cy="2301002"/>
          </a:xfrm>
        </p:grpSpPr>
        <p:pic>
          <p:nvPicPr>
            <p:cNvPr id="7" name="Picture 3" descr="A close-up of a logo&#10;&#10;Description automatically generated with low confidence"/>
            <p:cNvPicPr>
              <a:picLocks noChangeAspect="1" noChangeArrowheads="1"/>
            </p:cNvPicPr>
            <p:nvPr/>
          </p:nvPicPr>
          <p:blipFill>
            <a:blip r:embed="rId4"/>
            <a:stretch>
              <a:fillRect/>
            </a:stretch>
          </p:blipFill>
          <p:spPr bwMode="auto">
            <a:xfrm>
              <a:off x="7110662" y="3902396"/>
              <a:ext cx="2069070" cy="2301002"/>
            </a:xfrm>
            <a:prstGeom prst="rect">
              <a:avLst/>
            </a:prstGeom>
            <a:noFill/>
          </p:spPr>
        </p:pic>
        <p:sp>
          <p:nvSpPr>
            <p:cNvPr id="8" name="TextBox 7"/>
            <p:cNvSpPr txBox="1"/>
            <p:nvPr/>
          </p:nvSpPr>
          <p:spPr>
            <a:xfrm>
              <a:off x="7603282" y="5336651"/>
              <a:ext cx="519968" cy="328041"/>
            </a:xfrm>
            <a:prstGeom prst="rect">
              <a:avLst/>
            </a:prstGeom>
            <a:noFill/>
          </p:spPr>
          <p:txBody>
            <a:bodyPr wrap="none" rtlCol="0">
              <a:normAutofit/>
            </a:bodyPr>
            <a:lstStyle/>
            <a:p>
              <a:pPr>
                <a:lnSpc>
                  <a:spcPct val="90000"/>
                </a:lnSpc>
                <a:spcAft>
                  <a:spcPts val="600"/>
                </a:spcAft>
              </a:pPr>
              <a:r>
                <a:rPr lang="en-US" sz="1600"/>
                <a:t>lane</a:t>
              </a:r>
            </a:p>
          </p:txBody>
        </p:sp>
        <p:sp>
          <p:nvSpPr>
            <p:cNvPr id="9" name="TextBox 8"/>
            <p:cNvSpPr txBox="1"/>
            <p:nvPr/>
          </p:nvSpPr>
          <p:spPr>
            <a:xfrm>
              <a:off x="8024383" y="3902396"/>
              <a:ext cx="761566" cy="300704"/>
            </a:xfrm>
            <a:prstGeom prst="rect">
              <a:avLst/>
            </a:prstGeom>
            <a:noFill/>
          </p:spPr>
          <p:txBody>
            <a:bodyPr wrap="none" rtlCol="0">
              <a:normAutofit/>
            </a:bodyPr>
            <a:lstStyle/>
            <a:p>
              <a:pPr>
                <a:lnSpc>
                  <a:spcPct val="90000"/>
                </a:lnSpc>
                <a:spcAft>
                  <a:spcPts val="600"/>
                </a:spcAft>
              </a:pPr>
              <a:r>
                <a:rPr lang="en-US" sz="1300"/>
                <a:t>flowcell</a:t>
              </a:r>
            </a:p>
          </p:txBody>
        </p:sp>
      </p:grpSp>
      <p:sp>
        <p:nvSpPr>
          <p:cNvPr id="10" name="TextBox 9">
            <a:extLst>
              <a:ext uri="{FF2B5EF4-FFF2-40B4-BE49-F238E27FC236}">
                <a16:creationId xmlns:a16="http://schemas.microsoft.com/office/drawing/2014/main" id="{3088E99A-F6A3-799C-29E9-47EB5EEDB3A0}"/>
              </a:ext>
            </a:extLst>
          </p:cNvPr>
          <p:cNvSpPr txBox="1"/>
          <p:nvPr/>
        </p:nvSpPr>
        <p:spPr>
          <a:xfrm>
            <a:off x="152400" y="6320547"/>
            <a:ext cx="1738617" cy="369332"/>
          </a:xfrm>
          <a:prstGeom prst="rect">
            <a:avLst/>
          </a:prstGeom>
          <a:noFill/>
        </p:spPr>
        <p:txBody>
          <a:bodyPr wrap="none" rtlCol="0">
            <a:spAutoFit/>
          </a:bodyPr>
          <a:lstStyle/>
          <a:p>
            <a:r>
              <a:rPr lang="en-US" dirty="0">
                <a:solidFill>
                  <a:schemeClr val="bg1"/>
                </a:solidFill>
                <a:hlinkClick r:id="rId5">
                  <a:extLst>
                    <a:ext uri="{A12FA001-AC4F-418D-AE19-62706E023703}">
                      <ahyp:hlinkClr xmlns:ahyp="http://schemas.microsoft.com/office/drawing/2018/hyperlinkcolor" val="tx"/>
                    </a:ext>
                  </a:extLst>
                </a:hlinkClick>
              </a:rPr>
              <a:t>GATK Workshop</a:t>
            </a:r>
            <a:endParaRPr lang="en-US" dirty="0">
              <a:solidFill>
                <a:schemeClr val="bg1"/>
              </a:solidFill>
            </a:endParaRPr>
          </a:p>
        </p:txBody>
      </p:sp>
    </p:spTree>
    <p:extLst>
      <p:ext uri="{BB962C8B-B14F-4D97-AF65-F5344CB8AC3E}">
        <p14:creationId xmlns:p14="http://schemas.microsoft.com/office/powerpoint/2010/main" val="1612830767"/>
      </p:ext>
    </p:extLst>
  </p:cSld>
  <p:clrMapOvr>
    <a:masterClrMapping/>
  </p:clrMapOvr>
  <mc:AlternateContent xmlns:mc="http://schemas.openxmlformats.org/markup-compatibility/2006" xmlns:p14="http://schemas.microsoft.com/office/powerpoint/2010/main">
    <mc:Choice Requires="p14">
      <p:transition spd="slow" p14:dur="2000" advTm="82204"/>
    </mc:Choice>
    <mc:Fallback xmlns="">
      <p:transition spd="slow" advTm="82204"/>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Terminology</a:t>
            </a:r>
          </a:p>
        </p:txBody>
      </p:sp>
      <p:sp>
        <p:nvSpPr>
          <p:cNvPr id="3" name="Content Placeholder 2"/>
          <p:cNvSpPr>
            <a:spLocks noGrp="1"/>
          </p:cNvSpPr>
          <p:nvPr>
            <p:ph idx="1"/>
          </p:nvPr>
        </p:nvSpPr>
        <p:spPr/>
        <p:txBody>
          <a:bodyPr/>
          <a:lstStyle/>
          <a:p>
            <a:r>
              <a:rPr lang="en-US" dirty="0"/>
              <a:t>WGS </a:t>
            </a:r>
            <a:r>
              <a:rPr lang="en-US" dirty="0" err="1"/>
              <a:t>vs</a:t>
            </a:r>
            <a:r>
              <a:rPr lang="en-US" dirty="0"/>
              <a:t> </a:t>
            </a:r>
            <a:r>
              <a:rPr lang="en-US" dirty="0" err="1"/>
              <a:t>Exome</a:t>
            </a:r>
            <a:r>
              <a:rPr lang="en-US" dirty="0"/>
              <a:t> Capture</a:t>
            </a:r>
          </a:p>
          <a:p>
            <a:pPr lvl="1"/>
            <a:r>
              <a:rPr lang="en-US" b="1" dirty="0"/>
              <a:t>Whole genome sequencing</a:t>
            </a:r>
            <a:r>
              <a:rPr lang="en-US" dirty="0"/>
              <a:t> – everything</a:t>
            </a:r>
          </a:p>
          <a:p>
            <a:pPr lvl="2"/>
            <a:r>
              <a:rPr lang="en-US" sz="1800" dirty="0"/>
              <a:t>High cost if per sample is deep sequence (&gt;25-30x)</a:t>
            </a:r>
          </a:p>
          <a:p>
            <a:pPr lvl="2"/>
            <a:r>
              <a:rPr lang="en-US" sz="1800" dirty="0"/>
              <a:t>Can run </a:t>
            </a:r>
            <a:r>
              <a:rPr lang="en-US" sz="1800" dirty="0" err="1"/>
              <a:t>multisample</a:t>
            </a:r>
            <a:r>
              <a:rPr lang="en-US" sz="1800" dirty="0"/>
              <a:t> low coverage samples</a:t>
            </a:r>
          </a:p>
          <a:p>
            <a:pPr lvl="1"/>
            <a:r>
              <a:rPr lang="en-US" b="1" dirty="0" err="1"/>
              <a:t>Exome</a:t>
            </a:r>
            <a:r>
              <a:rPr lang="en-US" b="1" dirty="0"/>
              <a:t> capture</a:t>
            </a:r>
            <a:r>
              <a:rPr lang="en-US" dirty="0"/>
              <a:t> – targeted sequencing (1-5% of genome)</a:t>
            </a:r>
          </a:p>
          <a:p>
            <a:pPr lvl="2"/>
            <a:r>
              <a:rPr lang="en-US" sz="1800" dirty="0"/>
              <a:t>Deeper coverage of transcribed regions</a:t>
            </a:r>
          </a:p>
          <a:p>
            <a:pPr lvl="2"/>
            <a:r>
              <a:rPr lang="en-US" sz="1800" dirty="0"/>
              <a:t>Miss other important non-coding regions (promoters, introns, enhancers, small RNA, </a:t>
            </a:r>
            <a:r>
              <a:rPr lang="en-US" sz="1800" dirty="0" err="1"/>
              <a:t>etc</a:t>
            </a:r>
            <a:r>
              <a:rPr lang="en-US" sz="1800" dirty="0"/>
              <a:t>)</a:t>
            </a:r>
          </a:p>
          <a:p>
            <a:pPr lvl="2"/>
            <a:endParaRPr lang="en-US" dirty="0"/>
          </a:p>
        </p:txBody>
      </p:sp>
    </p:spTree>
    <p:extLst>
      <p:ext uri="{BB962C8B-B14F-4D97-AF65-F5344CB8AC3E}">
        <p14:creationId xmlns:p14="http://schemas.microsoft.com/office/powerpoint/2010/main" val="89667492"/>
      </p:ext>
    </p:extLst>
  </p:cSld>
  <p:clrMapOvr>
    <a:masterClrMapping/>
  </p:clrMapOvr>
  <mc:AlternateContent xmlns:mc="http://schemas.openxmlformats.org/markup-compatibility/2006" xmlns:p14="http://schemas.microsoft.com/office/powerpoint/2010/main">
    <mc:Choice Requires="p14">
      <p:transition spd="slow" p14:dur="2000" advTm="86466"/>
    </mc:Choice>
    <mc:Fallback xmlns="">
      <p:transition spd="slow" advTm="86466"/>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987178" y="0"/>
            <a:ext cx="8229600" cy="6359238"/>
          </a:xfrm>
          <a:prstGeom prst="rect">
            <a:avLst/>
          </a:prstGeom>
        </p:spPr>
      </p:pic>
      <p:sp>
        <p:nvSpPr>
          <p:cNvPr id="3" name="TextBox 2">
            <a:extLst>
              <a:ext uri="{FF2B5EF4-FFF2-40B4-BE49-F238E27FC236}">
                <a16:creationId xmlns:a16="http://schemas.microsoft.com/office/drawing/2014/main" id="{8732AA69-DC99-563D-E64C-B4E5F73D9FDA}"/>
              </a:ext>
            </a:extLst>
          </p:cNvPr>
          <p:cNvSpPr txBox="1"/>
          <p:nvPr/>
        </p:nvSpPr>
        <p:spPr>
          <a:xfrm>
            <a:off x="0" y="6488668"/>
            <a:ext cx="1738617" cy="369332"/>
          </a:xfrm>
          <a:prstGeom prst="rect">
            <a:avLst/>
          </a:prstGeom>
          <a:noFill/>
        </p:spPr>
        <p:txBody>
          <a:bodyPr wrap="none" rtlCol="0">
            <a:spAutoFit/>
          </a:bodyPr>
          <a:lstStyle/>
          <a:p>
            <a:r>
              <a:rPr lang="en-US" dirty="0">
                <a:solidFill>
                  <a:schemeClr val="bg1"/>
                </a:solidFill>
                <a:hlinkClick r:id="rId4">
                  <a:extLst>
                    <a:ext uri="{A12FA001-AC4F-418D-AE19-62706E023703}">
                      <ahyp:hlinkClr xmlns:ahyp="http://schemas.microsoft.com/office/drawing/2018/hyperlinkcolor" val="tx"/>
                    </a:ext>
                  </a:extLst>
                </a:hlinkClick>
              </a:rPr>
              <a:t>GATK Workshop</a:t>
            </a:r>
            <a:endParaRPr lang="en-US" dirty="0">
              <a:solidFill>
                <a:schemeClr val="bg1"/>
              </a:solidFill>
            </a:endParaRPr>
          </a:p>
        </p:txBody>
      </p:sp>
    </p:spTree>
    <p:extLst>
      <p:ext uri="{BB962C8B-B14F-4D97-AF65-F5344CB8AC3E}">
        <p14:creationId xmlns:p14="http://schemas.microsoft.com/office/powerpoint/2010/main" val="1721936673"/>
      </p:ext>
    </p:extLst>
  </p:cSld>
  <p:clrMapOvr>
    <a:masterClrMapping/>
  </p:clrMapOvr>
  <mc:AlternateContent xmlns:mc="http://schemas.openxmlformats.org/markup-compatibility/2006" xmlns:p14="http://schemas.microsoft.com/office/powerpoint/2010/main">
    <mc:Choice Requires="p14">
      <p:transition spd="slow" p14:dur="2000" advTm="111500"/>
    </mc:Choice>
    <mc:Fallback xmlns="">
      <p:transition spd="slow" advTm="1115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b="38392"/>
          <a:stretch/>
        </p:blipFill>
        <p:spPr>
          <a:xfrm>
            <a:off x="1645024" y="-430305"/>
            <a:ext cx="8875059" cy="4225065"/>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3257415620"/>
              </p:ext>
            </p:extLst>
          </p:nvPr>
        </p:nvGraphicFramePr>
        <p:xfrm>
          <a:off x="2082052" y="4152900"/>
          <a:ext cx="8001000" cy="1792224"/>
        </p:xfrm>
        <a:graphic>
          <a:graphicData uri="http://schemas.openxmlformats.org/drawingml/2006/table">
            <a:tbl>
              <a:tblPr/>
              <a:tblGrid>
                <a:gridCol w="2532111">
                  <a:extLst>
                    <a:ext uri="{9D8B030D-6E8A-4147-A177-3AD203B41FA5}">
                      <a16:colId xmlns:a16="http://schemas.microsoft.com/office/drawing/2014/main" val="20000"/>
                    </a:ext>
                  </a:extLst>
                </a:gridCol>
                <a:gridCol w="982691">
                  <a:extLst>
                    <a:ext uri="{9D8B030D-6E8A-4147-A177-3AD203B41FA5}">
                      <a16:colId xmlns:a16="http://schemas.microsoft.com/office/drawing/2014/main" val="20001"/>
                    </a:ext>
                  </a:extLst>
                </a:gridCol>
                <a:gridCol w="455741">
                  <a:extLst>
                    <a:ext uri="{9D8B030D-6E8A-4147-A177-3AD203B41FA5}">
                      <a16:colId xmlns:a16="http://schemas.microsoft.com/office/drawing/2014/main" val="20002"/>
                    </a:ext>
                  </a:extLst>
                </a:gridCol>
                <a:gridCol w="3005040">
                  <a:extLst>
                    <a:ext uri="{9D8B030D-6E8A-4147-A177-3AD203B41FA5}">
                      <a16:colId xmlns:a16="http://schemas.microsoft.com/office/drawing/2014/main" val="20003"/>
                    </a:ext>
                  </a:extLst>
                </a:gridCol>
                <a:gridCol w="1025417">
                  <a:extLst>
                    <a:ext uri="{9D8B030D-6E8A-4147-A177-3AD203B41FA5}">
                      <a16:colId xmlns:a16="http://schemas.microsoft.com/office/drawing/2014/main" val="20004"/>
                    </a:ext>
                  </a:extLst>
                </a:gridCol>
              </a:tblGrid>
              <a:tr h="298704">
                <a:tc gridSpan="2">
                  <a:txBody>
                    <a:bodyPr/>
                    <a:lstStyle/>
                    <a:p>
                      <a:pPr algn="l" fontAlgn="b"/>
                      <a:r>
                        <a:rPr lang="en-US" sz="1700" b="0" i="0" u="none" strike="noStrike" dirty="0">
                          <a:solidFill>
                            <a:srgbClr val="000000"/>
                          </a:solidFill>
                          <a:effectLst/>
                          <a:latin typeface="Calibri" charset="0"/>
                        </a:rPr>
                        <a:t>Data requirements per sample</a:t>
                      </a:r>
                    </a:p>
                  </a:txBody>
                  <a:tcPr marL="17955" marR="17955" marT="17955" marB="0" anchor="b">
                    <a:lnL>
                      <a:noFill/>
                    </a:lnL>
                    <a:lnR>
                      <a:noFill/>
                    </a:lnR>
                    <a:lnT>
                      <a:noFill/>
                    </a:lnT>
                    <a:lnB>
                      <a:noFill/>
                    </a:lnB>
                  </a:tcPr>
                </a:tc>
                <a:tc hMerge="1">
                  <a:txBody>
                    <a:bodyPr/>
                    <a:lstStyle/>
                    <a:p>
                      <a:endParaRPr lang="en-US"/>
                    </a:p>
                  </a:txBody>
                  <a:tcPr/>
                </a:tc>
                <a:tc>
                  <a:txBody>
                    <a:bodyPr/>
                    <a:lstStyle/>
                    <a:p>
                      <a:pPr algn="l" fontAlgn="b"/>
                      <a:endParaRPr lang="en-US" sz="1700" b="0" i="0" u="none" strike="noStrike">
                        <a:solidFill>
                          <a:srgbClr val="000000"/>
                        </a:solidFill>
                        <a:effectLst/>
                        <a:latin typeface="Calibri" charset="0"/>
                      </a:endParaRPr>
                    </a:p>
                  </a:txBody>
                  <a:tcPr marL="17955" marR="17955" marT="17955" marB="0" anchor="b">
                    <a:lnL>
                      <a:noFill/>
                    </a:lnL>
                    <a:lnR>
                      <a:noFill/>
                    </a:lnR>
                    <a:lnT>
                      <a:noFill/>
                    </a:lnT>
                    <a:lnB>
                      <a:noFill/>
                    </a:lnB>
                  </a:tcPr>
                </a:tc>
                <a:tc gridSpan="2">
                  <a:txBody>
                    <a:bodyPr/>
                    <a:lstStyle/>
                    <a:p>
                      <a:pPr algn="l" fontAlgn="b"/>
                      <a:r>
                        <a:rPr lang="en-US" sz="1700" b="0" i="0" u="none" strike="noStrike">
                          <a:solidFill>
                            <a:srgbClr val="000000"/>
                          </a:solidFill>
                          <a:effectLst/>
                          <a:latin typeface="Calibri" charset="0"/>
                        </a:rPr>
                        <a:t>Variant detection among multiple samples</a:t>
                      </a:r>
                    </a:p>
                  </a:txBody>
                  <a:tcPr marL="17955" marR="17955" marT="17955" marB="0" anchor="b">
                    <a:lnL>
                      <a:noFill/>
                    </a:lnL>
                    <a:lnR>
                      <a:noFill/>
                    </a:lnR>
                    <a:lnT>
                      <a:noFill/>
                    </a:lnT>
                    <a:lnB>
                      <a:noFill/>
                    </a:lnB>
                  </a:tcPr>
                </a:tc>
                <a:tc hMerge="1">
                  <a:txBody>
                    <a:bodyPr/>
                    <a:lstStyle/>
                    <a:p>
                      <a:endParaRPr lang="en-US"/>
                    </a:p>
                  </a:txBody>
                  <a:tcPr/>
                </a:tc>
                <a:extLst>
                  <a:ext uri="{0D108BD9-81ED-4DB2-BD59-A6C34878D82A}">
                    <a16:rowId xmlns:a16="http://schemas.microsoft.com/office/drawing/2014/main" val="10000"/>
                  </a:ext>
                </a:extLst>
              </a:tr>
              <a:tr h="298704">
                <a:tc>
                  <a:txBody>
                    <a:bodyPr/>
                    <a:lstStyle/>
                    <a:p>
                      <a:pPr algn="l" fontAlgn="b"/>
                      <a:r>
                        <a:rPr lang="en-US" sz="1700" b="0" i="0" u="none" strike="noStrike">
                          <a:solidFill>
                            <a:srgbClr val="000000"/>
                          </a:solidFill>
                          <a:effectLst/>
                          <a:latin typeface="Calibri" charset="0"/>
                        </a:rPr>
                        <a:t>Target bases</a:t>
                      </a:r>
                    </a:p>
                  </a:txBody>
                  <a:tcPr marL="17955" marR="17955" marT="17955" marB="0" anchor="b">
                    <a:lnL>
                      <a:noFill/>
                    </a:lnL>
                    <a:lnR w="6350" cap="flat" cmpd="sng" algn="ctr">
                      <a:solidFill>
                        <a:srgbClr val="000000"/>
                      </a:solidFill>
                      <a:prstDash val="solid"/>
                      <a:round/>
                      <a:headEnd type="none" w="med" len="med"/>
                      <a:tailEnd type="none" w="med" len="med"/>
                    </a:lnR>
                    <a:lnT>
                      <a:noFill/>
                    </a:lnT>
                    <a:lnB>
                      <a:noFill/>
                    </a:lnB>
                    <a:solidFill>
                      <a:srgbClr val="B4C6E7"/>
                    </a:solidFill>
                  </a:tcPr>
                </a:tc>
                <a:tc>
                  <a:txBody>
                    <a:bodyPr/>
                    <a:lstStyle/>
                    <a:p>
                      <a:pPr algn="r" fontAlgn="b"/>
                      <a:r>
                        <a:rPr lang="en-US" sz="1700" b="0" i="0" u="none" strike="noStrike">
                          <a:solidFill>
                            <a:srgbClr val="000000"/>
                          </a:solidFill>
                          <a:effectLst/>
                          <a:latin typeface="Calibri" charset="0"/>
                        </a:rPr>
                        <a:t>3 Gb</a:t>
                      </a:r>
                    </a:p>
                  </a:txBody>
                  <a:tcPr marL="17955" marR="17955" marT="17955" marB="0" anchor="b">
                    <a:lnL w="6350" cap="flat" cmpd="sng" algn="ctr">
                      <a:solidFill>
                        <a:srgbClr val="000000"/>
                      </a:solidFill>
                      <a:prstDash val="solid"/>
                      <a:round/>
                      <a:headEnd type="none" w="med" len="med"/>
                      <a:tailEnd type="none" w="med" len="med"/>
                    </a:lnL>
                    <a:lnR>
                      <a:noFill/>
                    </a:lnR>
                    <a:lnT>
                      <a:noFill/>
                    </a:lnT>
                    <a:lnB>
                      <a:noFill/>
                    </a:lnB>
                    <a:solidFill>
                      <a:srgbClr val="B4C6E7"/>
                    </a:solidFill>
                  </a:tcPr>
                </a:tc>
                <a:tc>
                  <a:txBody>
                    <a:bodyPr/>
                    <a:lstStyle/>
                    <a:p>
                      <a:pPr algn="l" fontAlgn="b"/>
                      <a:endParaRPr lang="en-US" sz="1700" b="0" i="0" u="none" strike="noStrike">
                        <a:solidFill>
                          <a:srgbClr val="000000"/>
                        </a:solidFill>
                        <a:effectLst/>
                        <a:latin typeface="Calibri" charset="0"/>
                      </a:endParaRPr>
                    </a:p>
                  </a:txBody>
                  <a:tcPr marL="17955" marR="17955" marT="17955" marB="0" anchor="b">
                    <a:lnL>
                      <a:noFill/>
                    </a:lnL>
                    <a:lnR>
                      <a:noFill/>
                    </a:lnR>
                    <a:lnT>
                      <a:noFill/>
                    </a:lnT>
                    <a:lnB>
                      <a:noFill/>
                    </a:lnB>
                  </a:tcPr>
                </a:tc>
                <a:tc>
                  <a:txBody>
                    <a:bodyPr/>
                    <a:lstStyle/>
                    <a:p>
                      <a:pPr algn="l" fontAlgn="b"/>
                      <a:r>
                        <a:rPr lang="en-US" sz="1700" b="0" i="0" u="none" strike="noStrike">
                          <a:solidFill>
                            <a:srgbClr val="000000"/>
                          </a:solidFill>
                          <a:effectLst/>
                          <a:latin typeface="Calibri" charset="0"/>
                        </a:rPr>
                        <a:t>Variants found per sample</a:t>
                      </a:r>
                    </a:p>
                  </a:txBody>
                  <a:tcPr marL="17955" marR="17955" marT="17955" marB="0" anchor="b">
                    <a:lnL>
                      <a:noFill/>
                    </a:lnL>
                    <a:lnR w="6350" cap="flat" cmpd="sng" algn="ctr">
                      <a:solidFill>
                        <a:srgbClr val="000000"/>
                      </a:solidFill>
                      <a:prstDash val="solid"/>
                      <a:round/>
                      <a:headEnd type="none" w="med" len="med"/>
                      <a:tailEnd type="none" w="med" len="med"/>
                    </a:lnR>
                    <a:lnT>
                      <a:noFill/>
                    </a:lnT>
                    <a:lnB>
                      <a:noFill/>
                    </a:lnB>
                    <a:solidFill>
                      <a:srgbClr val="B4C6E7"/>
                    </a:solidFill>
                  </a:tcPr>
                </a:tc>
                <a:tc>
                  <a:txBody>
                    <a:bodyPr/>
                    <a:lstStyle/>
                    <a:p>
                      <a:pPr algn="r" fontAlgn="b"/>
                      <a:r>
                        <a:rPr lang="mr-IN" sz="1700" b="0" i="0" u="none" strike="noStrike" dirty="0">
                          <a:solidFill>
                            <a:srgbClr val="000000"/>
                          </a:solidFill>
                          <a:effectLst/>
                          <a:latin typeface="Calibri" charset="0"/>
                        </a:rPr>
                        <a:t>~</a:t>
                      </a:r>
                      <a:r>
                        <a:rPr lang="en-US" sz="1700" b="0" i="0" u="none" strike="noStrike" dirty="0">
                          <a:solidFill>
                            <a:srgbClr val="000000"/>
                          </a:solidFill>
                          <a:effectLst/>
                          <a:latin typeface="Calibri" charset="0"/>
                        </a:rPr>
                        <a:t>4</a:t>
                      </a:r>
                      <a:r>
                        <a:rPr lang="mr-IN" sz="1700" b="0" i="0" u="none" strike="noStrike" dirty="0">
                          <a:solidFill>
                            <a:srgbClr val="000000"/>
                          </a:solidFill>
                          <a:effectLst/>
                          <a:latin typeface="Calibri" charset="0"/>
                        </a:rPr>
                        <a:t>-5M</a:t>
                      </a:r>
                    </a:p>
                  </a:txBody>
                  <a:tcPr marL="17955" marR="17955" marT="17955" marB="0" anchor="b">
                    <a:lnL w="6350" cap="flat" cmpd="sng" algn="ctr">
                      <a:solidFill>
                        <a:srgbClr val="000000"/>
                      </a:solidFill>
                      <a:prstDash val="solid"/>
                      <a:round/>
                      <a:headEnd type="none" w="med" len="med"/>
                      <a:tailEnd type="none" w="med" len="med"/>
                    </a:lnL>
                    <a:lnR>
                      <a:noFill/>
                    </a:lnR>
                    <a:lnT>
                      <a:noFill/>
                    </a:lnT>
                    <a:lnB>
                      <a:noFill/>
                    </a:lnB>
                    <a:solidFill>
                      <a:srgbClr val="B4C6E7"/>
                    </a:solidFill>
                  </a:tcPr>
                </a:tc>
                <a:extLst>
                  <a:ext uri="{0D108BD9-81ED-4DB2-BD59-A6C34878D82A}">
                    <a16:rowId xmlns:a16="http://schemas.microsoft.com/office/drawing/2014/main" val="10001"/>
                  </a:ext>
                </a:extLst>
              </a:tr>
              <a:tr h="298704">
                <a:tc>
                  <a:txBody>
                    <a:bodyPr/>
                    <a:lstStyle/>
                    <a:p>
                      <a:pPr algn="l" fontAlgn="b"/>
                      <a:r>
                        <a:rPr lang="en-US" sz="1700" b="0" i="0" u="none" strike="noStrike">
                          <a:solidFill>
                            <a:srgbClr val="000000"/>
                          </a:solidFill>
                          <a:effectLst/>
                          <a:latin typeface="Calibri" charset="0"/>
                        </a:rPr>
                        <a:t>Coverage</a:t>
                      </a:r>
                    </a:p>
                  </a:txBody>
                  <a:tcPr marL="17955" marR="17955" marT="17955" marB="0" anchor="b">
                    <a:lnL>
                      <a:noFill/>
                    </a:lnL>
                    <a:lnR w="635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r" fontAlgn="b"/>
                      <a:r>
                        <a:rPr lang="nb-NO" sz="1700" b="0" i="0" u="none" strike="noStrike" dirty="0">
                          <a:solidFill>
                            <a:srgbClr val="000000"/>
                          </a:solidFill>
                          <a:effectLst/>
                          <a:latin typeface="Calibri" charset="0"/>
                        </a:rPr>
                        <a:t>Avg. 30x</a:t>
                      </a:r>
                    </a:p>
                  </a:txBody>
                  <a:tcPr marL="17955" marR="17955" marT="17955" marB="0" anchor="b">
                    <a:lnL w="6350" cap="flat" cmpd="sng" algn="ctr">
                      <a:solidFill>
                        <a:srgbClr val="000000"/>
                      </a:solidFill>
                      <a:prstDash val="solid"/>
                      <a:round/>
                      <a:headEnd type="none" w="med" len="med"/>
                      <a:tailEnd type="none" w="med" len="med"/>
                    </a:lnL>
                    <a:lnR>
                      <a:noFill/>
                    </a:lnR>
                    <a:lnT>
                      <a:noFill/>
                    </a:lnT>
                    <a:lnB>
                      <a:noFill/>
                    </a:lnB>
                    <a:solidFill>
                      <a:srgbClr val="D9E1F2"/>
                    </a:solidFill>
                  </a:tcPr>
                </a:tc>
                <a:tc>
                  <a:txBody>
                    <a:bodyPr/>
                    <a:lstStyle/>
                    <a:p>
                      <a:pPr algn="l" fontAlgn="b"/>
                      <a:endParaRPr lang="en-US" sz="1700" b="0" i="0" u="none" strike="noStrike">
                        <a:solidFill>
                          <a:srgbClr val="000000"/>
                        </a:solidFill>
                        <a:effectLst/>
                        <a:latin typeface="Calibri" charset="0"/>
                      </a:endParaRPr>
                    </a:p>
                  </a:txBody>
                  <a:tcPr marL="17955" marR="17955" marT="17955" marB="0" anchor="b">
                    <a:lnL>
                      <a:noFill/>
                    </a:lnL>
                    <a:lnR>
                      <a:noFill/>
                    </a:lnR>
                    <a:lnT>
                      <a:noFill/>
                    </a:lnT>
                    <a:lnB>
                      <a:noFill/>
                    </a:lnB>
                  </a:tcPr>
                </a:tc>
                <a:tc>
                  <a:txBody>
                    <a:bodyPr/>
                    <a:lstStyle/>
                    <a:p>
                      <a:pPr algn="l" fontAlgn="b"/>
                      <a:r>
                        <a:rPr lang="en-US" sz="1700" b="0" i="0" u="none" strike="noStrike">
                          <a:solidFill>
                            <a:srgbClr val="000000"/>
                          </a:solidFill>
                          <a:effectLst/>
                          <a:latin typeface="Calibri" charset="0"/>
                        </a:rPr>
                        <a:t>Percent of variation in genome</a:t>
                      </a:r>
                    </a:p>
                  </a:txBody>
                  <a:tcPr marL="17955" marR="17955" marT="17955" marB="0" anchor="b">
                    <a:lnL>
                      <a:noFill/>
                    </a:lnL>
                    <a:lnR w="635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r" fontAlgn="b"/>
                      <a:r>
                        <a:rPr lang="mr-IN" sz="1700" b="0" i="0" u="none" strike="noStrike">
                          <a:solidFill>
                            <a:srgbClr val="000000"/>
                          </a:solidFill>
                          <a:effectLst/>
                          <a:latin typeface="Calibri" charset="0"/>
                        </a:rPr>
                        <a:t>&gt;99%</a:t>
                      </a:r>
                    </a:p>
                  </a:txBody>
                  <a:tcPr marL="17955" marR="17955" marT="17955" marB="0" anchor="b">
                    <a:lnL w="6350" cap="flat" cmpd="sng" algn="ctr">
                      <a:solidFill>
                        <a:srgbClr val="000000"/>
                      </a:solidFill>
                      <a:prstDash val="solid"/>
                      <a:round/>
                      <a:headEnd type="none" w="med" len="med"/>
                      <a:tailEnd type="none" w="med" len="med"/>
                    </a:lnL>
                    <a:lnR>
                      <a:noFill/>
                    </a:lnR>
                    <a:lnT>
                      <a:noFill/>
                    </a:lnT>
                    <a:lnB>
                      <a:noFill/>
                    </a:lnB>
                    <a:solidFill>
                      <a:srgbClr val="D9E1F2"/>
                    </a:solidFill>
                  </a:tcPr>
                </a:tc>
                <a:extLst>
                  <a:ext uri="{0D108BD9-81ED-4DB2-BD59-A6C34878D82A}">
                    <a16:rowId xmlns:a16="http://schemas.microsoft.com/office/drawing/2014/main" val="10002"/>
                  </a:ext>
                </a:extLst>
              </a:tr>
              <a:tr h="298704">
                <a:tc>
                  <a:txBody>
                    <a:bodyPr/>
                    <a:lstStyle/>
                    <a:p>
                      <a:pPr algn="l" fontAlgn="b"/>
                      <a:r>
                        <a:rPr lang="en-US" sz="1700" b="0" i="0" u="none" strike="noStrike" dirty="0">
                          <a:solidFill>
                            <a:srgbClr val="000000"/>
                          </a:solidFill>
                          <a:effectLst/>
                          <a:latin typeface="Calibri" charset="0"/>
                        </a:rPr>
                        <a:t># sequenced bases</a:t>
                      </a:r>
                    </a:p>
                  </a:txBody>
                  <a:tcPr marL="17955" marR="17955" marT="17955" marB="0" anchor="b">
                    <a:lnL>
                      <a:noFill/>
                    </a:lnL>
                    <a:lnR w="6350" cap="flat" cmpd="sng" algn="ctr">
                      <a:solidFill>
                        <a:srgbClr val="000000"/>
                      </a:solidFill>
                      <a:prstDash val="solid"/>
                      <a:round/>
                      <a:headEnd type="none" w="med" len="med"/>
                      <a:tailEnd type="none" w="med" len="med"/>
                    </a:lnR>
                    <a:lnT>
                      <a:noFill/>
                    </a:lnT>
                    <a:lnB>
                      <a:noFill/>
                    </a:lnB>
                    <a:solidFill>
                      <a:srgbClr val="B4C6E7"/>
                    </a:solidFill>
                  </a:tcPr>
                </a:tc>
                <a:tc>
                  <a:txBody>
                    <a:bodyPr/>
                    <a:lstStyle/>
                    <a:p>
                      <a:pPr algn="r" fontAlgn="b"/>
                      <a:r>
                        <a:rPr lang="hu-HU" sz="1700" b="0" i="0" u="none" strike="noStrike" dirty="0">
                          <a:solidFill>
                            <a:srgbClr val="000000"/>
                          </a:solidFill>
                          <a:effectLst/>
                          <a:latin typeface="Calibri" charset="0"/>
                        </a:rPr>
                        <a:t>100 </a:t>
                      </a:r>
                      <a:r>
                        <a:rPr lang="hu-HU" sz="1700" b="0" i="0" u="none" strike="noStrike" dirty="0" err="1">
                          <a:solidFill>
                            <a:srgbClr val="000000"/>
                          </a:solidFill>
                          <a:effectLst/>
                          <a:latin typeface="Calibri" charset="0"/>
                        </a:rPr>
                        <a:t>Gb</a:t>
                      </a:r>
                      <a:endParaRPr lang="hu-HU" sz="1700" b="0" i="0" u="none" strike="noStrike" dirty="0">
                        <a:solidFill>
                          <a:srgbClr val="000000"/>
                        </a:solidFill>
                        <a:effectLst/>
                        <a:latin typeface="Calibri" charset="0"/>
                      </a:endParaRPr>
                    </a:p>
                  </a:txBody>
                  <a:tcPr marL="17955" marR="17955" marT="17955" marB="0" anchor="b">
                    <a:lnL w="6350" cap="flat" cmpd="sng" algn="ctr">
                      <a:solidFill>
                        <a:srgbClr val="000000"/>
                      </a:solidFill>
                      <a:prstDash val="solid"/>
                      <a:round/>
                      <a:headEnd type="none" w="med" len="med"/>
                      <a:tailEnd type="none" w="med" len="med"/>
                    </a:lnL>
                    <a:lnR>
                      <a:noFill/>
                    </a:lnR>
                    <a:lnT>
                      <a:noFill/>
                    </a:lnT>
                    <a:lnB>
                      <a:noFill/>
                    </a:lnB>
                    <a:solidFill>
                      <a:srgbClr val="B4C6E7"/>
                    </a:solidFill>
                  </a:tcPr>
                </a:tc>
                <a:tc>
                  <a:txBody>
                    <a:bodyPr/>
                    <a:lstStyle/>
                    <a:p>
                      <a:pPr algn="l" fontAlgn="b"/>
                      <a:endParaRPr lang="en-US" sz="1700" b="0" i="0" u="none" strike="noStrike">
                        <a:solidFill>
                          <a:srgbClr val="000000"/>
                        </a:solidFill>
                        <a:effectLst/>
                        <a:latin typeface="Calibri" charset="0"/>
                      </a:endParaRPr>
                    </a:p>
                  </a:txBody>
                  <a:tcPr marL="17955" marR="17955" marT="17955" marB="0" anchor="b">
                    <a:lnL>
                      <a:noFill/>
                    </a:lnL>
                    <a:lnR>
                      <a:noFill/>
                    </a:lnR>
                    <a:lnT>
                      <a:noFill/>
                    </a:lnT>
                    <a:lnB>
                      <a:noFill/>
                    </a:lnB>
                  </a:tcPr>
                </a:tc>
                <a:tc>
                  <a:txBody>
                    <a:bodyPr/>
                    <a:lstStyle/>
                    <a:p>
                      <a:pPr algn="l" fontAlgn="b"/>
                      <a:r>
                        <a:rPr lang="en-US" sz="1700" b="0" i="0" u="none" strike="noStrike">
                          <a:solidFill>
                            <a:srgbClr val="000000"/>
                          </a:solidFill>
                          <a:effectLst/>
                          <a:latin typeface="Calibri" charset="0"/>
                        </a:rPr>
                        <a:t>Pr{singleton discovery}</a:t>
                      </a:r>
                    </a:p>
                  </a:txBody>
                  <a:tcPr marL="17955" marR="17955" marT="17955" marB="0" anchor="b">
                    <a:lnL>
                      <a:noFill/>
                    </a:lnL>
                    <a:lnR w="6350" cap="flat" cmpd="sng" algn="ctr">
                      <a:solidFill>
                        <a:srgbClr val="000000"/>
                      </a:solidFill>
                      <a:prstDash val="solid"/>
                      <a:round/>
                      <a:headEnd type="none" w="med" len="med"/>
                      <a:tailEnd type="none" w="med" len="med"/>
                    </a:lnR>
                    <a:lnT>
                      <a:noFill/>
                    </a:lnT>
                    <a:lnB>
                      <a:noFill/>
                    </a:lnB>
                    <a:solidFill>
                      <a:srgbClr val="B4C6E7"/>
                    </a:solidFill>
                  </a:tcPr>
                </a:tc>
                <a:tc>
                  <a:txBody>
                    <a:bodyPr/>
                    <a:lstStyle/>
                    <a:p>
                      <a:pPr algn="r" fontAlgn="b"/>
                      <a:r>
                        <a:rPr lang="mr-IN" sz="1700" b="0" i="0" u="none" strike="noStrike">
                          <a:solidFill>
                            <a:srgbClr val="000000"/>
                          </a:solidFill>
                          <a:effectLst/>
                          <a:latin typeface="Calibri" charset="0"/>
                        </a:rPr>
                        <a:t>&gt;99%</a:t>
                      </a:r>
                    </a:p>
                  </a:txBody>
                  <a:tcPr marL="17955" marR="17955" marT="17955" marB="0" anchor="b">
                    <a:lnL w="6350" cap="flat" cmpd="sng" algn="ctr">
                      <a:solidFill>
                        <a:srgbClr val="000000"/>
                      </a:solidFill>
                      <a:prstDash val="solid"/>
                      <a:round/>
                      <a:headEnd type="none" w="med" len="med"/>
                      <a:tailEnd type="none" w="med" len="med"/>
                    </a:lnL>
                    <a:lnR>
                      <a:noFill/>
                    </a:lnR>
                    <a:lnT>
                      <a:noFill/>
                    </a:lnT>
                    <a:lnB>
                      <a:noFill/>
                    </a:lnB>
                    <a:solidFill>
                      <a:srgbClr val="B4C6E7"/>
                    </a:solidFill>
                  </a:tcPr>
                </a:tc>
                <a:extLst>
                  <a:ext uri="{0D108BD9-81ED-4DB2-BD59-A6C34878D82A}">
                    <a16:rowId xmlns:a16="http://schemas.microsoft.com/office/drawing/2014/main" val="10003"/>
                  </a:ext>
                </a:extLst>
              </a:tr>
              <a:tr h="298704">
                <a:tc>
                  <a:txBody>
                    <a:bodyPr/>
                    <a:lstStyle/>
                    <a:p>
                      <a:pPr algn="l" fontAlgn="b"/>
                      <a:r>
                        <a:rPr lang="it-IT" sz="1700" b="0" i="0" u="none" strike="noStrike" dirty="0">
                          <a:solidFill>
                            <a:srgbClr val="000000"/>
                          </a:solidFill>
                          <a:effectLst/>
                          <a:latin typeface="Calibri" charset="0"/>
                        </a:rPr>
                        <a:t># per lane (</a:t>
                      </a:r>
                      <a:r>
                        <a:rPr lang="it-IT" sz="1700" b="0" i="0" u="none" strike="noStrike" dirty="0" err="1">
                          <a:solidFill>
                            <a:srgbClr val="000000"/>
                          </a:solidFill>
                          <a:effectLst/>
                          <a:latin typeface="Calibri" charset="0"/>
                        </a:rPr>
                        <a:t>HiSeq</a:t>
                      </a:r>
                      <a:r>
                        <a:rPr lang="it-IT" sz="1700" b="0" i="0" u="none" strike="noStrike" dirty="0">
                          <a:solidFill>
                            <a:srgbClr val="000000"/>
                          </a:solidFill>
                          <a:effectLst/>
                          <a:latin typeface="Calibri" charset="0"/>
                        </a:rPr>
                        <a:t> 4000)</a:t>
                      </a:r>
                    </a:p>
                  </a:txBody>
                  <a:tcPr marL="17955" marR="17955" marT="17955" marB="0" anchor="b">
                    <a:lnL>
                      <a:noFill/>
                    </a:lnL>
                    <a:lnR w="635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r" fontAlgn="b"/>
                      <a:r>
                        <a:rPr lang="en-US" sz="1700" b="0" i="0" u="none" strike="noStrike" dirty="0">
                          <a:solidFill>
                            <a:srgbClr val="000000"/>
                          </a:solidFill>
                          <a:effectLst/>
                          <a:latin typeface="Calibri" charset="0"/>
                        </a:rPr>
                        <a:t>~1</a:t>
                      </a:r>
                    </a:p>
                  </a:txBody>
                  <a:tcPr marL="17955" marR="17955" marT="17955" marB="0" anchor="b">
                    <a:lnL w="6350" cap="flat" cmpd="sng" algn="ctr">
                      <a:solidFill>
                        <a:srgbClr val="000000"/>
                      </a:solidFill>
                      <a:prstDash val="solid"/>
                      <a:round/>
                      <a:headEnd type="none" w="med" len="med"/>
                      <a:tailEnd type="none" w="med" len="med"/>
                    </a:lnL>
                    <a:lnR>
                      <a:noFill/>
                    </a:lnR>
                    <a:lnT>
                      <a:noFill/>
                    </a:lnT>
                    <a:lnB>
                      <a:noFill/>
                    </a:lnB>
                    <a:solidFill>
                      <a:srgbClr val="D9E1F2"/>
                    </a:solidFill>
                  </a:tcPr>
                </a:tc>
                <a:tc>
                  <a:txBody>
                    <a:bodyPr/>
                    <a:lstStyle/>
                    <a:p>
                      <a:pPr algn="l" fontAlgn="b"/>
                      <a:endParaRPr lang="en-US" sz="1700" b="0" i="0" u="none" strike="noStrike" dirty="0">
                        <a:solidFill>
                          <a:srgbClr val="000000"/>
                        </a:solidFill>
                        <a:effectLst/>
                        <a:latin typeface="Calibri" charset="0"/>
                      </a:endParaRPr>
                    </a:p>
                  </a:txBody>
                  <a:tcPr marL="17955" marR="17955" marT="17955" marB="0" anchor="b">
                    <a:lnL>
                      <a:noFill/>
                    </a:lnL>
                    <a:lnR>
                      <a:noFill/>
                    </a:lnR>
                    <a:lnT>
                      <a:noFill/>
                    </a:lnT>
                    <a:lnB>
                      <a:noFill/>
                    </a:lnB>
                  </a:tcPr>
                </a:tc>
                <a:tc>
                  <a:txBody>
                    <a:bodyPr/>
                    <a:lstStyle/>
                    <a:p>
                      <a:pPr algn="l" fontAlgn="b"/>
                      <a:r>
                        <a:rPr lang="en-US" sz="1700" b="0" i="0" u="none" strike="noStrike" dirty="0" err="1">
                          <a:solidFill>
                            <a:srgbClr val="000000"/>
                          </a:solidFill>
                          <a:effectLst/>
                          <a:latin typeface="Calibri" charset="0"/>
                        </a:rPr>
                        <a:t>Pr</a:t>
                      </a:r>
                      <a:r>
                        <a:rPr lang="en-US" sz="1700" b="0" i="0" u="none" strike="noStrike" dirty="0">
                          <a:solidFill>
                            <a:srgbClr val="000000"/>
                          </a:solidFill>
                          <a:effectLst/>
                          <a:latin typeface="Calibri" charset="0"/>
                        </a:rPr>
                        <a:t>{common allele discovery}</a:t>
                      </a:r>
                    </a:p>
                  </a:txBody>
                  <a:tcPr marL="17955" marR="17955" marT="17955" marB="0" anchor="b">
                    <a:lnL>
                      <a:noFill/>
                    </a:lnL>
                    <a:lnR w="635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r" fontAlgn="b"/>
                      <a:r>
                        <a:rPr lang="mr-IN" sz="1700" b="0" i="0" u="none" strike="noStrike" dirty="0">
                          <a:solidFill>
                            <a:srgbClr val="000000"/>
                          </a:solidFill>
                          <a:effectLst/>
                          <a:latin typeface="Calibri" charset="0"/>
                        </a:rPr>
                        <a:t>&gt;99%</a:t>
                      </a:r>
                    </a:p>
                  </a:txBody>
                  <a:tcPr marL="17955" marR="17955" marT="17955" marB="0" anchor="b">
                    <a:lnL w="6350" cap="flat" cmpd="sng" algn="ctr">
                      <a:solidFill>
                        <a:srgbClr val="000000"/>
                      </a:solidFill>
                      <a:prstDash val="solid"/>
                      <a:round/>
                      <a:headEnd type="none" w="med" len="med"/>
                      <a:tailEnd type="none" w="med" len="med"/>
                    </a:lnL>
                    <a:lnR>
                      <a:noFill/>
                    </a:lnR>
                    <a:lnT>
                      <a:noFill/>
                    </a:lnT>
                    <a:lnB>
                      <a:noFill/>
                    </a:lnB>
                    <a:solidFill>
                      <a:srgbClr val="D9E1F2"/>
                    </a:solidFill>
                  </a:tcPr>
                </a:tc>
                <a:extLst>
                  <a:ext uri="{0D108BD9-81ED-4DB2-BD59-A6C34878D82A}">
                    <a16:rowId xmlns:a16="http://schemas.microsoft.com/office/drawing/2014/main" val="10004"/>
                  </a:ext>
                </a:extLst>
              </a:tr>
              <a:tr h="298704">
                <a:tc>
                  <a:txBody>
                    <a:bodyPr/>
                    <a:lstStyle/>
                    <a:p>
                      <a:pPr algn="l" fontAlgn="b"/>
                      <a:r>
                        <a:rPr lang="it-IT" sz="1700" b="0" i="0" u="none" strike="noStrike" dirty="0">
                          <a:solidFill>
                            <a:srgbClr val="000000"/>
                          </a:solidFill>
                          <a:effectLst/>
                          <a:latin typeface="Calibri" charset="0"/>
                        </a:rPr>
                        <a:t># per lane (</a:t>
                      </a:r>
                      <a:r>
                        <a:rPr lang="it-IT" sz="1700" b="0" i="0" u="none" strike="noStrike" dirty="0" err="1">
                          <a:solidFill>
                            <a:srgbClr val="000000"/>
                          </a:solidFill>
                          <a:effectLst/>
                          <a:latin typeface="Calibri" charset="0"/>
                        </a:rPr>
                        <a:t>NovaSeq</a:t>
                      </a:r>
                      <a:r>
                        <a:rPr lang="it-IT" sz="1700" b="0" i="0" u="none" strike="noStrike" dirty="0">
                          <a:solidFill>
                            <a:srgbClr val="000000"/>
                          </a:solidFill>
                          <a:effectLst/>
                          <a:latin typeface="Calibri" charset="0"/>
                        </a:rPr>
                        <a:t>, S4)</a:t>
                      </a:r>
                    </a:p>
                  </a:txBody>
                  <a:tcPr marL="17955" marR="17955" marT="17955" marB="0" anchor="b">
                    <a:lnL>
                      <a:noFill/>
                    </a:lnL>
                    <a:lnR w="635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r" fontAlgn="b"/>
                      <a:r>
                        <a:rPr lang="en-US" sz="1700" b="0" i="0" u="none" strike="noStrike" dirty="0">
                          <a:solidFill>
                            <a:srgbClr val="000000"/>
                          </a:solidFill>
                          <a:effectLst/>
                          <a:latin typeface="Calibri" charset="0"/>
                        </a:rPr>
                        <a:t>~8-9</a:t>
                      </a:r>
                    </a:p>
                  </a:txBody>
                  <a:tcPr marL="17955" marR="17955" marT="17955" marB="0" anchor="b">
                    <a:lnL w="6350" cap="flat" cmpd="sng" algn="ctr">
                      <a:solidFill>
                        <a:srgbClr val="000000"/>
                      </a:solidFill>
                      <a:prstDash val="solid"/>
                      <a:round/>
                      <a:headEnd type="none" w="med" len="med"/>
                      <a:tailEnd type="none" w="med" len="med"/>
                    </a:lnL>
                    <a:lnR>
                      <a:noFill/>
                    </a:lnR>
                    <a:lnT>
                      <a:noFill/>
                    </a:lnT>
                    <a:lnB>
                      <a:noFill/>
                    </a:lnB>
                    <a:solidFill>
                      <a:srgbClr val="D9E1F2"/>
                    </a:solidFill>
                  </a:tcPr>
                </a:tc>
                <a:tc>
                  <a:txBody>
                    <a:bodyPr/>
                    <a:lstStyle/>
                    <a:p>
                      <a:pPr algn="l" fontAlgn="b"/>
                      <a:endParaRPr lang="en-US" sz="1700" b="0" i="0" u="none" strike="noStrike" dirty="0">
                        <a:solidFill>
                          <a:srgbClr val="000000"/>
                        </a:solidFill>
                        <a:effectLst/>
                        <a:latin typeface="Calibri" charset="0"/>
                      </a:endParaRPr>
                    </a:p>
                  </a:txBody>
                  <a:tcPr marL="17955" marR="17955" marT="17955" marB="0" anchor="b">
                    <a:lnL>
                      <a:noFill/>
                    </a:lnL>
                    <a:lnR>
                      <a:noFill/>
                    </a:lnR>
                    <a:lnT>
                      <a:noFill/>
                    </a:lnT>
                    <a:lnB>
                      <a:noFill/>
                    </a:lnB>
                  </a:tcPr>
                </a:tc>
                <a:tc>
                  <a:txBody>
                    <a:bodyPr/>
                    <a:lstStyle/>
                    <a:p>
                      <a:pPr algn="l" fontAlgn="b"/>
                      <a:endParaRPr lang="en-US" sz="1700" b="0" i="0" u="none" strike="noStrike" dirty="0">
                        <a:solidFill>
                          <a:srgbClr val="000000"/>
                        </a:solidFill>
                        <a:effectLst/>
                        <a:latin typeface="Calibri" charset="0"/>
                      </a:endParaRPr>
                    </a:p>
                  </a:txBody>
                  <a:tcPr marL="17955" marR="17955" marT="17955" marB="0" anchor="b">
                    <a:lnL>
                      <a:noFill/>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r" fontAlgn="b"/>
                      <a:endParaRPr lang="mr-IN" sz="1700" b="0" i="0" u="none" strike="noStrike" dirty="0">
                        <a:solidFill>
                          <a:srgbClr val="000000"/>
                        </a:solidFill>
                        <a:effectLst/>
                        <a:latin typeface="Calibri" charset="0"/>
                      </a:endParaRPr>
                    </a:p>
                  </a:txBody>
                  <a:tcPr marL="17955" marR="17955" marT="17955" marB="0" anchor="b">
                    <a:lnL w="635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821190977"/>
                  </a:ext>
                </a:extLst>
              </a:tr>
            </a:tbl>
          </a:graphicData>
        </a:graphic>
      </p:graphicFrame>
      <p:sp>
        <p:nvSpPr>
          <p:cNvPr id="7" name="TextBox 6">
            <a:extLst>
              <a:ext uri="{FF2B5EF4-FFF2-40B4-BE49-F238E27FC236}">
                <a16:creationId xmlns:a16="http://schemas.microsoft.com/office/drawing/2014/main" id="{04E64971-5E36-0A4A-AB9B-FD1DF822CEC5}"/>
              </a:ext>
            </a:extLst>
          </p:cNvPr>
          <p:cNvSpPr txBox="1"/>
          <p:nvPr/>
        </p:nvSpPr>
        <p:spPr>
          <a:xfrm>
            <a:off x="3529496" y="6443698"/>
            <a:ext cx="5133008" cy="369332"/>
          </a:xfrm>
          <a:prstGeom prst="rect">
            <a:avLst/>
          </a:prstGeom>
          <a:noFill/>
        </p:spPr>
        <p:txBody>
          <a:bodyPr wrap="none" rtlCol="0">
            <a:spAutoFit/>
          </a:bodyPr>
          <a:lstStyle/>
          <a:p>
            <a:r>
              <a:rPr lang="en-US" dirty="0" err="1"/>
              <a:t>NovaSeq</a:t>
            </a:r>
            <a:r>
              <a:rPr lang="en-US" dirty="0"/>
              <a:t> 6000 = 750-850 Gb/lane  (2x150nt, S4 lane)</a:t>
            </a:r>
          </a:p>
        </p:txBody>
      </p:sp>
      <p:sp>
        <p:nvSpPr>
          <p:cNvPr id="5" name="TextBox 4">
            <a:extLst>
              <a:ext uri="{FF2B5EF4-FFF2-40B4-BE49-F238E27FC236}">
                <a16:creationId xmlns:a16="http://schemas.microsoft.com/office/drawing/2014/main" id="{1A6812BF-D11B-08E9-87F5-1E009C15C1DE}"/>
              </a:ext>
            </a:extLst>
          </p:cNvPr>
          <p:cNvSpPr txBox="1"/>
          <p:nvPr/>
        </p:nvSpPr>
        <p:spPr>
          <a:xfrm>
            <a:off x="0" y="6488668"/>
            <a:ext cx="1738617" cy="369332"/>
          </a:xfrm>
          <a:prstGeom prst="rect">
            <a:avLst/>
          </a:prstGeom>
          <a:noFill/>
        </p:spPr>
        <p:txBody>
          <a:bodyPr wrap="none" rtlCol="0">
            <a:spAutoFit/>
          </a:bodyPr>
          <a:lstStyle/>
          <a:p>
            <a:r>
              <a:rPr lang="en-US" dirty="0">
                <a:solidFill>
                  <a:schemeClr val="bg1"/>
                </a:solidFill>
                <a:hlinkClick r:id="rId3">
                  <a:extLst>
                    <a:ext uri="{A12FA001-AC4F-418D-AE19-62706E023703}">
                      <ahyp:hlinkClr xmlns:ahyp="http://schemas.microsoft.com/office/drawing/2018/hyperlinkcolor" val="tx"/>
                    </a:ext>
                  </a:extLst>
                </a:hlinkClick>
              </a:rPr>
              <a:t>GATK Workshop</a:t>
            </a:r>
            <a:endParaRPr lang="en-US" dirty="0">
              <a:solidFill>
                <a:schemeClr val="bg1"/>
              </a:solidFill>
            </a:endParaRPr>
          </a:p>
        </p:txBody>
      </p:sp>
    </p:spTree>
    <p:extLst>
      <p:ext uri="{BB962C8B-B14F-4D97-AF65-F5344CB8AC3E}">
        <p14:creationId xmlns:p14="http://schemas.microsoft.com/office/powerpoint/2010/main" val="3811240201"/>
      </p:ext>
    </p:extLst>
  </p:cSld>
  <p:clrMapOvr>
    <a:masterClrMapping/>
  </p:clrMapOvr>
  <mc:AlternateContent xmlns:mc="http://schemas.openxmlformats.org/markup-compatibility/2006" xmlns:p14="http://schemas.microsoft.com/office/powerpoint/2010/main">
    <mc:Choice Requires="p14">
      <p:transition spd="slow" p14:dur="2000" advTm="81533"/>
    </mc:Choice>
    <mc:Fallback xmlns="">
      <p:transition spd="slow" advTm="81533"/>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b="38567"/>
          <a:stretch/>
        </p:blipFill>
        <p:spPr>
          <a:xfrm>
            <a:off x="1610062" y="-433519"/>
            <a:ext cx="8875059" cy="4213039"/>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389709317"/>
              </p:ext>
            </p:extLst>
          </p:nvPr>
        </p:nvGraphicFramePr>
        <p:xfrm>
          <a:off x="2099855" y="4154091"/>
          <a:ext cx="8004264" cy="1787652"/>
        </p:xfrm>
        <a:graphic>
          <a:graphicData uri="http://schemas.openxmlformats.org/drawingml/2006/table">
            <a:tbl>
              <a:tblPr/>
              <a:tblGrid>
                <a:gridCol w="2453095">
                  <a:extLst>
                    <a:ext uri="{9D8B030D-6E8A-4147-A177-3AD203B41FA5}">
                      <a16:colId xmlns:a16="http://schemas.microsoft.com/office/drawing/2014/main" val="20000"/>
                    </a:ext>
                  </a:extLst>
                </a:gridCol>
                <a:gridCol w="963719">
                  <a:extLst>
                    <a:ext uri="{9D8B030D-6E8A-4147-A177-3AD203B41FA5}">
                      <a16:colId xmlns:a16="http://schemas.microsoft.com/office/drawing/2014/main" val="20001"/>
                    </a:ext>
                  </a:extLst>
                </a:gridCol>
                <a:gridCol w="466027">
                  <a:extLst>
                    <a:ext uri="{9D8B030D-6E8A-4147-A177-3AD203B41FA5}">
                      <a16:colId xmlns:a16="http://schemas.microsoft.com/office/drawing/2014/main" val="20002"/>
                    </a:ext>
                  </a:extLst>
                </a:gridCol>
                <a:gridCol w="3072863">
                  <a:extLst>
                    <a:ext uri="{9D8B030D-6E8A-4147-A177-3AD203B41FA5}">
                      <a16:colId xmlns:a16="http://schemas.microsoft.com/office/drawing/2014/main" val="20003"/>
                    </a:ext>
                  </a:extLst>
                </a:gridCol>
                <a:gridCol w="1048560">
                  <a:extLst>
                    <a:ext uri="{9D8B030D-6E8A-4147-A177-3AD203B41FA5}">
                      <a16:colId xmlns:a16="http://schemas.microsoft.com/office/drawing/2014/main" val="20004"/>
                    </a:ext>
                  </a:extLst>
                </a:gridCol>
              </a:tblGrid>
              <a:tr h="297942">
                <a:tc gridSpan="2">
                  <a:txBody>
                    <a:bodyPr/>
                    <a:lstStyle/>
                    <a:p>
                      <a:pPr algn="l" fontAlgn="b"/>
                      <a:r>
                        <a:rPr lang="en-US" sz="1700" b="0" i="0" u="none" strike="noStrike">
                          <a:solidFill>
                            <a:srgbClr val="000000"/>
                          </a:solidFill>
                          <a:effectLst/>
                          <a:latin typeface="Calibri" charset="0"/>
                        </a:rPr>
                        <a:t>Data requirements per sample</a:t>
                      </a:r>
                    </a:p>
                  </a:txBody>
                  <a:tcPr marL="18621" marR="18621" marT="18621" marB="0" anchor="b">
                    <a:lnL>
                      <a:noFill/>
                    </a:lnL>
                    <a:lnR>
                      <a:noFill/>
                    </a:lnR>
                    <a:lnT>
                      <a:noFill/>
                    </a:lnT>
                    <a:lnB>
                      <a:noFill/>
                    </a:lnB>
                  </a:tcPr>
                </a:tc>
                <a:tc hMerge="1">
                  <a:txBody>
                    <a:bodyPr/>
                    <a:lstStyle/>
                    <a:p>
                      <a:endParaRPr lang="en-US"/>
                    </a:p>
                  </a:txBody>
                  <a:tcPr/>
                </a:tc>
                <a:tc>
                  <a:txBody>
                    <a:bodyPr/>
                    <a:lstStyle/>
                    <a:p>
                      <a:pPr algn="l" fontAlgn="b"/>
                      <a:endParaRPr lang="en-US" sz="1700" b="0" i="0" u="none" strike="noStrike" dirty="0">
                        <a:solidFill>
                          <a:srgbClr val="000000"/>
                        </a:solidFill>
                        <a:effectLst/>
                        <a:latin typeface="Calibri" charset="0"/>
                      </a:endParaRPr>
                    </a:p>
                  </a:txBody>
                  <a:tcPr marL="18621" marR="18621" marT="18621" marB="0" anchor="b">
                    <a:lnL>
                      <a:noFill/>
                    </a:lnL>
                    <a:lnR>
                      <a:noFill/>
                    </a:lnR>
                    <a:lnT>
                      <a:noFill/>
                    </a:lnT>
                    <a:lnB>
                      <a:noFill/>
                    </a:lnB>
                  </a:tcPr>
                </a:tc>
                <a:tc gridSpan="2">
                  <a:txBody>
                    <a:bodyPr/>
                    <a:lstStyle/>
                    <a:p>
                      <a:pPr algn="l" fontAlgn="b"/>
                      <a:r>
                        <a:rPr lang="en-US" sz="1700" b="0" i="0" u="none" strike="noStrike">
                          <a:solidFill>
                            <a:srgbClr val="000000"/>
                          </a:solidFill>
                          <a:effectLst/>
                          <a:latin typeface="Calibri" charset="0"/>
                        </a:rPr>
                        <a:t>Variant detection among multiple samples</a:t>
                      </a:r>
                    </a:p>
                  </a:txBody>
                  <a:tcPr marL="18621" marR="18621" marT="18621" marB="0" anchor="b">
                    <a:lnL>
                      <a:noFill/>
                    </a:lnL>
                    <a:lnR>
                      <a:noFill/>
                    </a:lnR>
                    <a:lnT>
                      <a:noFill/>
                    </a:lnT>
                    <a:lnB>
                      <a:noFill/>
                    </a:lnB>
                  </a:tcPr>
                </a:tc>
                <a:tc hMerge="1">
                  <a:txBody>
                    <a:bodyPr/>
                    <a:lstStyle/>
                    <a:p>
                      <a:endParaRPr lang="en-US"/>
                    </a:p>
                  </a:txBody>
                  <a:tcPr/>
                </a:tc>
                <a:extLst>
                  <a:ext uri="{0D108BD9-81ED-4DB2-BD59-A6C34878D82A}">
                    <a16:rowId xmlns:a16="http://schemas.microsoft.com/office/drawing/2014/main" val="10000"/>
                  </a:ext>
                </a:extLst>
              </a:tr>
              <a:tr h="297942">
                <a:tc>
                  <a:txBody>
                    <a:bodyPr/>
                    <a:lstStyle/>
                    <a:p>
                      <a:pPr algn="l" fontAlgn="b"/>
                      <a:r>
                        <a:rPr lang="en-US" sz="1700" b="0" i="0" u="none" strike="noStrike" dirty="0">
                          <a:solidFill>
                            <a:srgbClr val="000000"/>
                          </a:solidFill>
                          <a:effectLst/>
                          <a:latin typeface="Calibri" charset="0"/>
                        </a:rPr>
                        <a:t>Target bases</a:t>
                      </a:r>
                    </a:p>
                  </a:txBody>
                  <a:tcPr marL="18621" marR="18621" marT="18621" marB="0" anchor="b">
                    <a:lnL>
                      <a:noFill/>
                    </a:lnL>
                    <a:lnR w="6350" cap="flat" cmpd="sng" algn="ctr">
                      <a:solidFill>
                        <a:srgbClr val="000000"/>
                      </a:solidFill>
                      <a:prstDash val="solid"/>
                      <a:round/>
                      <a:headEnd type="none" w="med" len="med"/>
                      <a:tailEnd type="none" w="med" len="med"/>
                    </a:lnR>
                    <a:lnT>
                      <a:noFill/>
                    </a:lnT>
                    <a:lnB>
                      <a:noFill/>
                    </a:lnB>
                    <a:solidFill>
                      <a:srgbClr val="B4C6E7"/>
                    </a:solidFill>
                  </a:tcPr>
                </a:tc>
                <a:tc>
                  <a:txBody>
                    <a:bodyPr/>
                    <a:lstStyle/>
                    <a:p>
                      <a:pPr algn="r" fontAlgn="b"/>
                      <a:r>
                        <a:rPr lang="en-US" sz="1700" b="0" i="0" u="none" strike="noStrike" dirty="0">
                          <a:solidFill>
                            <a:srgbClr val="000000"/>
                          </a:solidFill>
                          <a:effectLst/>
                          <a:latin typeface="Calibri" charset="0"/>
                        </a:rPr>
                        <a:t>3 Gb</a:t>
                      </a:r>
                    </a:p>
                  </a:txBody>
                  <a:tcPr marL="18621" marR="18621" marT="18621" marB="0" anchor="b">
                    <a:lnL w="6350" cap="flat" cmpd="sng" algn="ctr">
                      <a:solidFill>
                        <a:srgbClr val="000000"/>
                      </a:solidFill>
                      <a:prstDash val="solid"/>
                      <a:round/>
                      <a:headEnd type="none" w="med" len="med"/>
                      <a:tailEnd type="none" w="med" len="med"/>
                    </a:lnL>
                    <a:lnR>
                      <a:noFill/>
                    </a:lnR>
                    <a:lnT>
                      <a:noFill/>
                    </a:lnT>
                    <a:lnB>
                      <a:noFill/>
                    </a:lnB>
                    <a:solidFill>
                      <a:srgbClr val="B4C6E7"/>
                    </a:solidFill>
                  </a:tcPr>
                </a:tc>
                <a:tc>
                  <a:txBody>
                    <a:bodyPr/>
                    <a:lstStyle/>
                    <a:p>
                      <a:pPr algn="l" fontAlgn="b"/>
                      <a:endParaRPr lang="en-US" sz="1700" b="0" i="0" u="none" strike="noStrike">
                        <a:solidFill>
                          <a:srgbClr val="000000"/>
                        </a:solidFill>
                        <a:effectLst/>
                        <a:latin typeface="Calibri" charset="0"/>
                      </a:endParaRPr>
                    </a:p>
                  </a:txBody>
                  <a:tcPr marL="18621" marR="18621" marT="18621" marB="0" anchor="b">
                    <a:lnL>
                      <a:noFill/>
                    </a:lnL>
                    <a:lnR>
                      <a:noFill/>
                    </a:lnR>
                    <a:lnT>
                      <a:noFill/>
                    </a:lnT>
                    <a:lnB>
                      <a:noFill/>
                    </a:lnB>
                  </a:tcPr>
                </a:tc>
                <a:tc>
                  <a:txBody>
                    <a:bodyPr/>
                    <a:lstStyle/>
                    <a:p>
                      <a:pPr algn="l" fontAlgn="b"/>
                      <a:r>
                        <a:rPr lang="en-US" sz="1700" b="0" i="0" u="none" strike="noStrike">
                          <a:solidFill>
                            <a:srgbClr val="000000"/>
                          </a:solidFill>
                          <a:effectLst/>
                          <a:latin typeface="Calibri" charset="0"/>
                        </a:rPr>
                        <a:t>Variants found per sample</a:t>
                      </a:r>
                    </a:p>
                  </a:txBody>
                  <a:tcPr marL="18621" marR="18621" marT="18621" marB="0" anchor="b">
                    <a:lnL>
                      <a:noFill/>
                    </a:lnL>
                    <a:lnR w="6350" cap="flat" cmpd="sng" algn="ctr">
                      <a:solidFill>
                        <a:srgbClr val="000000"/>
                      </a:solidFill>
                      <a:prstDash val="solid"/>
                      <a:round/>
                      <a:headEnd type="none" w="med" len="med"/>
                      <a:tailEnd type="none" w="med" len="med"/>
                    </a:lnR>
                    <a:lnT>
                      <a:noFill/>
                    </a:lnT>
                    <a:lnB>
                      <a:noFill/>
                    </a:lnB>
                    <a:solidFill>
                      <a:srgbClr val="B4C6E7"/>
                    </a:solidFill>
                  </a:tcPr>
                </a:tc>
                <a:tc>
                  <a:txBody>
                    <a:bodyPr/>
                    <a:lstStyle/>
                    <a:p>
                      <a:pPr algn="r" fontAlgn="b"/>
                      <a:r>
                        <a:rPr lang="en-US" sz="1700" b="0" i="0" u="none" strike="noStrike">
                          <a:solidFill>
                            <a:srgbClr val="000000"/>
                          </a:solidFill>
                          <a:effectLst/>
                          <a:latin typeface="Calibri" charset="0"/>
                        </a:rPr>
                        <a:t>~3M</a:t>
                      </a:r>
                    </a:p>
                  </a:txBody>
                  <a:tcPr marL="18621" marR="18621" marT="18621" marB="0" anchor="b">
                    <a:lnL w="6350" cap="flat" cmpd="sng" algn="ctr">
                      <a:solidFill>
                        <a:srgbClr val="000000"/>
                      </a:solidFill>
                      <a:prstDash val="solid"/>
                      <a:round/>
                      <a:headEnd type="none" w="med" len="med"/>
                      <a:tailEnd type="none" w="med" len="med"/>
                    </a:lnL>
                    <a:lnR>
                      <a:noFill/>
                    </a:lnR>
                    <a:lnT>
                      <a:noFill/>
                    </a:lnT>
                    <a:lnB>
                      <a:noFill/>
                    </a:lnB>
                    <a:solidFill>
                      <a:srgbClr val="B4C6E7"/>
                    </a:solidFill>
                  </a:tcPr>
                </a:tc>
                <a:extLst>
                  <a:ext uri="{0D108BD9-81ED-4DB2-BD59-A6C34878D82A}">
                    <a16:rowId xmlns:a16="http://schemas.microsoft.com/office/drawing/2014/main" val="10001"/>
                  </a:ext>
                </a:extLst>
              </a:tr>
              <a:tr h="297942">
                <a:tc>
                  <a:txBody>
                    <a:bodyPr/>
                    <a:lstStyle/>
                    <a:p>
                      <a:pPr algn="l" fontAlgn="b"/>
                      <a:r>
                        <a:rPr lang="en-US" sz="1700" b="0" i="0" u="none" strike="noStrike">
                          <a:solidFill>
                            <a:srgbClr val="000000"/>
                          </a:solidFill>
                          <a:effectLst/>
                          <a:latin typeface="Calibri" charset="0"/>
                        </a:rPr>
                        <a:t>Coverage</a:t>
                      </a:r>
                    </a:p>
                  </a:txBody>
                  <a:tcPr marL="18621" marR="18621" marT="18621" marB="0" anchor="b">
                    <a:lnL>
                      <a:noFill/>
                    </a:lnL>
                    <a:lnR w="635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r" fontAlgn="b"/>
                      <a:r>
                        <a:rPr lang="nb-NO" sz="1700" b="0" i="0" u="none" strike="noStrike" dirty="0">
                          <a:solidFill>
                            <a:srgbClr val="000000"/>
                          </a:solidFill>
                          <a:effectLst/>
                          <a:latin typeface="Calibri" charset="0"/>
                        </a:rPr>
                        <a:t>Avg. 5x</a:t>
                      </a:r>
                    </a:p>
                  </a:txBody>
                  <a:tcPr marL="18621" marR="18621" marT="18621" marB="0" anchor="b">
                    <a:lnL w="6350" cap="flat" cmpd="sng" algn="ctr">
                      <a:solidFill>
                        <a:srgbClr val="000000"/>
                      </a:solidFill>
                      <a:prstDash val="solid"/>
                      <a:round/>
                      <a:headEnd type="none" w="med" len="med"/>
                      <a:tailEnd type="none" w="med" len="med"/>
                    </a:lnL>
                    <a:lnR>
                      <a:noFill/>
                    </a:lnR>
                    <a:lnT>
                      <a:noFill/>
                    </a:lnT>
                    <a:lnB>
                      <a:noFill/>
                    </a:lnB>
                    <a:solidFill>
                      <a:srgbClr val="D9E1F2"/>
                    </a:solidFill>
                  </a:tcPr>
                </a:tc>
                <a:tc>
                  <a:txBody>
                    <a:bodyPr/>
                    <a:lstStyle/>
                    <a:p>
                      <a:pPr algn="l" fontAlgn="b"/>
                      <a:endParaRPr lang="en-US" sz="1700" b="0" i="0" u="none" strike="noStrike">
                        <a:solidFill>
                          <a:srgbClr val="000000"/>
                        </a:solidFill>
                        <a:effectLst/>
                        <a:latin typeface="Calibri" charset="0"/>
                      </a:endParaRPr>
                    </a:p>
                  </a:txBody>
                  <a:tcPr marL="18621" marR="18621" marT="18621" marB="0" anchor="b">
                    <a:lnL>
                      <a:noFill/>
                    </a:lnL>
                    <a:lnR>
                      <a:noFill/>
                    </a:lnR>
                    <a:lnT>
                      <a:noFill/>
                    </a:lnT>
                    <a:lnB>
                      <a:noFill/>
                    </a:lnB>
                  </a:tcPr>
                </a:tc>
                <a:tc>
                  <a:txBody>
                    <a:bodyPr/>
                    <a:lstStyle/>
                    <a:p>
                      <a:pPr algn="l" fontAlgn="b"/>
                      <a:r>
                        <a:rPr lang="en-US" sz="1700" b="0" i="0" u="none" strike="noStrike">
                          <a:solidFill>
                            <a:srgbClr val="000000"/>
                          </a:solidFill>
                          <a:effectLst/>
                          <a:latin typeface="Calibri" charset="0"/>
                        </a:rPr>
                        <a:t>Percent of variation in genome</a:t>
                      </a:r>
                    </a:p>
                  </a:txBody>
                  <a:tcPr marL="18621" marR="18621" marT="18621" marB="0" anchor="b">
                    <a:lnL>
                      <a:noFill/>
                    </a:lnL>
                    <a:lnR w="635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r" fontAlgn="b"/>
                      <a:r>
                        <a:rPr lang="mr-IN" sz="1700" b="0" i="0" u="none" strike="noStrike">
                          <a:solidFill>
                            <a:srgbClr val="000000"/>
                          </a:solidFill>
                          <a:effectLst/>
                          <a:latin typeface="Calibri" charset="0"/>
                        </a:rPr>
                        <a:t>~90%</a:t>
                      </a:r>
                    </a:p>
                  </a:txBody>
                  <a:tcPr marL="18621" marR="18621" marT="18621" marB="0" anchor="b">
                    <a:lnL w="6350" cap="flat" cmpd="sng" algn="ctr">
                      <a:solidFill>
                        <a:srgbClr val="000000"/>
                      </a:solidFill>
                      <a:prstDash val="solid"/>
                      <a:round/>
                      <a:headEnd type="none" w="med" len="med"/>
                      <a:tailEnd type="none" w="med" len="med"/>
                    </a:lnL>
                    <a:lnR>
                      <a:noFill/>
                    </a:lnR>
                    <a:lnT>
                      <a:noFill/>
                    </a:lnT>
                    <a:lnB>
                      <a:noFill/>
                    </a:lnB>
                    <a:solidFill>
                      <a:srgbClr val="D9E1F2"/>
                    </a:solidFill>
                  </a:tcPr>
                </a:tc>
                <a:extLst>
                  <a:ext uri="{0D108BD9-81ED-4DB2-BD59-A6C34878D82A}">
                    <a16:rowId xmlns:a16="http://schemas.microsoft.com/office/drawing/2014/main" val="10002"/>
                  </a:ext>
                </a:extLst>
              </a:tr>
              <a:tr h="297942">
                <a:tc>
                  <a:txBody>
                    <a:bodyPr/>
                    <a:lstStyle/>
                    <a:p>
                      <a:pPr algn="l" fontAlgn="b"/>
                      <a:r>
                        <a:rPr lang="en-US" sz="1700" b="0" i="0" u="none" strike="noStrike" dirty="0">
                          <a:solidFill>
                            <a:srgbClr val="000000"/>
                          </a:solidFill>
                          <a:effectLst/>
                          <a:latin typeface="Calibri" charset="0"/>
                        </a:rPr>
                        <a:t># sequenced bases</a:t>
                      </a:r>
                    </a:p>
                  </a:txBody>
                  <a:tcPr marL="18621" marR="18621" marT="18621" marB="0" anchor="b">
                    <a:lnL>
                      <a:noFill/>
                    </a:lnL>
                    <a:lnR w="6350" cap="flat" cmpd="sng" algn="ctr">
                      <a:solidFill>
                        <a:srgbClr val="000000"/>
                      </a:solidFill>
                      <a:prstDash val="solid"/>
                      <a:round/>
                      <a:headEnd type="none" w="med" len="med"/>
                      <a:tailEnd type="none" w="med" len="med"/>
                    </a:lnR>
                    <a:lnT>
                      <a:noFill/>
                    </a:lnT>
                    <a:lnB>
                      <a:noFill/>
                    </a:lnB>
                    <a:solidFill>
                      <a:srgbClr val="B4C6E7"/>
                    </a:solidFill>
                  </a:tcPr>
                </a:tc>
                <a:tc>
                  <a:txBody>
                    <a:bodyPr/>
                    <a:lstStyle/>
                    <a:p>
                      <a:pPr algn="r" fontAlgn="b"/>
                      <a:r>
                        <a:rPr lang="it-IT" sz="1700" b="0" i="0" u="none" strike="noStrike" dirty="0">
                          <a:solidFill>
                            <a:srgbClr val="000000"/>
                          </a:solidFill>
                          <a:effectLst/>
                          <a:latin typeface="Calibri" charset="0"/>
                        </a:rPr>
                        <a:t>15 </a:t>
                      </a:r>
                      <a:r>
                        <a:rPr lang="it-IT" sz="1700" b="0" i="0" u="none" strike="noStrike" dirty="0" err="1">
                          <a:solidFill>
                            <a:srgbClr val="000000"/>
                          </a:solidFill>
                          <a:effectLst/>
                          <a:latin typeface="Calibri" charset="0"/>
                        </a:rPr>
                        <a:t>Gb</a:t>
                      </a:r>
                      <a:endParaRPr lang="it-IT" sz="1700" b="0" i="0" u="none" strike="noStrike" dirty="0">
                        <a:solidFill>
                          <a:srgbClr val="000000"/>
                        </a:solidFill>
                        <a:effectLst/>
                        <a:latin typeface="Calibri" charset="0"/>
                      </a:endParaRPr>
                    </a:p>
                  </a:txBody>
                  <a:tcPr marL="18621" marR="18621" marT="18621" marB="0" anchor="b">
                    <a:lnL w="6350" cap="flat" cmpd="sng" algn="ctr">
                      <a:solidFill>
                        <a:srgbClr val="000000"/>
                      </a:solidFill>
                      <a:prstDash val="solid"/>
                      <a:round/>
                      <a:headEnd type="none" w="med" len="med"/>
                      <a:tailEnd type="none" w="med" len="med"/>
                    </a:lnL>
                    <a:lnR>
                      <a:noFill/>
                    </a:lnR>
                    <a:lnT>
                      <a:noFill/>
                    </a:lnT>
                    <a:lnB>
                      <a:noFill/>
                    </a:lnB>
                    <a:solidFill>
                      <a:srgbClr val="B4C6E7"/>
                    </a:solidFill>
                  </a:tcPr>
                </a:tc>
                <a:tc>
                  <a:txBody>
                    <a:bodyPr/>
                    <a:lstStyle/>
                    <a:p>
                      <a:pPr algn="l" fontAlgn="b"/>
                      <a:endParaRPr lang="en-US" sz="1700" b="0" i="0" u="none" strike="noStrike">
                        <a:solidFill>
                          <a:srgbClr val="000000"/>
                        </a:solidFill>
                        <a:effectLst/>
                        <a:latin typeface="Calibri" charset="0"/>
                      </a:endParaRPr>
                    </a:p>
                  </a:txBody>
                  <a:tcPr marL="18621" marR="18621" marT="18621" marB="0" anchor="b">
                    <a:lnL>
                      <a:noFill/>
                    </a:lnL>
                    <a:lnR>
                      <a:noFill/>
                    </a:lnR>
                    <a:lnT>
                      <a:noFill/>
                    </a:lnT>
                    <a:lnB>
                      <a:noFill/>
                    </a:lnB>
                  </a:tcPr>
                </a:tc>
                <a:tc>
                  <a:txBody>
                    <a:bodyPr/>
                    <a:lstStyle/>
                    <a:p>
                      <a:pPr algn="l" fontAlgn="b"/>
                      <a:r>
                        <a:rPr lang="en-US" sz="1700" b="0" i="0" u="none" strike="noStrike" dirty="0" err="1">
                          <a:solidFill>
                            <a:srgbClr val="000000"/>
                          </a:solidFill>
                          <a:effectLst/>
                          <a:latin typeface="Calibri" charset="0"/>
                        </a:rPr>
                        <a:t>Pr</a:t>
                      </a:r>
                      <a:r>
                        <a:rPr lang="en-US" sz="1700" b="0" i="0" u="none" strike="noStrike" dirty="0">
                          <a:solidFill>
                            <a:srgbClr val="000000"/>
                          </a:solidFill>
                          <a:effectLst/>
                          <a:latin typeface="Calibri" charset="0"/>
                        </a:rPr>
                        <a:t>{singleton discovery}</a:t>
                      </a:r>
                    </a:p>
                  </a:txBody>
                  <a:tcPr marL="18621" marR="18621" marT="18621" marB="0" anchor="b">
                    <a:lnL>
                      <a:noFill/>
                    </a:lnL>
                    <a:lnR w="6350" cap="flat" cmpd="sng" algn="ctr">
                      <a:solidFill>
                        <a:srgbClr val="000000"/>
                      </a:solidFill>
                      <a:prstDash val="solid"/>
                      <a:round/>
                      <a:headEnd type="none" w="med" len="med"/>
                      <a:tailEnd type="none" w="med" len="med"/>
                    </a:lnR>
                    <a:lnT>
                      <a:noFill/>
                    </a:lnT>
                    <a:lnB>
                      <a:noFill/>
                    </a:lnB>
                    <a:solidFill>
                      <a:srgbClr val="B4C6E7"/>
                    </a:solidFill>
                  </a:tcPr>
                </a:tc>
                <a:tc>
                  <a:txBody>
                    <a:bodyPr/>
                    <a:lstStyle/>
                    <a:p>
                      <a:pPr algn="r" fontAlgn="b"/>
                      <a:r>
                        <a:rPr lang="mr-IN" sz="1700" b="0" i="0" u="none" strike="noStrike">
                          <a:solidFill>
                            <a:srgbClr val="000000"/>
                          </a:solidFill>
                          <a:effectLst/>
                          <a:latin typeface="Calibri" charset="0"/>
                        </a:rPr>
                        <a:t>&lt; 50%</a:t>
                      </a:r>
                    </a:p>
                  </a:txBody>
                  <a:tcPr marL="18621" marR="18621" marT="18621" marB="0" anchor="b">
                    <a:lnL w="6350" cap="flat" cmpd="sng" algn="ctr">
                      <a:solidFill>
                        <a:srgbClr val="000000"/>
                      </a:solidFill>
                      <a:prstDash val="solid"/>
                      <a:round/>
                      <a:headEnd type="none" w="med" len="med"/>
                      <a:tailEnd type="none" w="med" len="med"/>
                    </a:lnL>
                    <a:lnR>
                      <a:noFill/>
                    </a:lnR>
                    <a:lnT>
                      <a:noFill/>
                    </a:lnT>
                    <a:lnB>
                      <a:noFill/>
                    </a:lnB>
                    <a:solidFill>
                      <a:srgbClr val="B4C6E7"/>
                    </a:solidFill>
                  </a:tcPr>
                </a:tc>
                <a:extLst>
                  <a:ext uri="{0D108BD9-81ED-4DB2-BD59-A6C34878D82A}">
                    <a16:rowId xmlns:a16="http://schemas.microsoft.com/office/drawing/2014/main" val="10003"/>
                  </a:ext>
                </a:extLst>
              </a:tr>
              <a:tr h="297942">
                <a:tc>
                  <a:txBody>
                    <a:bodyPr/>
                    <a:lstStyle/>
                    <a:p>
                      <a:pPr algn="l" fontAlgn="b"/>
                      <a:r>
                        <a:rPr lang="it-IT" sz="1700" b="0" i="0" u="none" strike="noStrike" dirty="0">
                          <a:solidFill>
                            <a:srgbClr val="000000"/>
                          </a:solidFill>
                          <a:effectLst/>
                          <a:latin typeface="Calibri" charset="0"/>
                        </a:rPr>
                        <a:t># per lane (</a:t>
                      </a:r>
                      <a:r>
                        <a:rPr lang="it-IT" sz="1700" b="0" i="0" u="none" strike="noStrike" dirty="0" err="1">
                          <a:solidFill>
                            <a:srgbClr val="000000"/>
                          </a:solidFill>
                          <a:effectLst/>
                          <a:latin typeface="Calibri" charset="0"/>
                        </a:rPr>
                        <a:t>HiSeq</a:t>
                      </a:r>
                      <a:r>
                        <a:rPr lang="it-IT" sz="1700" b="0" i="0" u="none" strike="noStrike" dirty="0">
                          <a:solidFill>
                            <a:srgbClr val="000000"/>
                          </a:solidFill>
                          <a:effectLst/>
                          <a:latin typeface="Calibri" charset="0"/>
                        </a:rPr>
                        <a:t> 4000)</a:t>
                      </a:r>
                    </a:p>
                  </a:txBody>
                  <a:tcPr marL="18621" marR="18621" marT="18621" marB="0" anchor="b">
                    <a:lnL>
                      <a:noFill/>
                    </a:lnL>
                    <a:lnR w="635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r" fontAlgn="b"/>
                      <a:r>
                        <a:rPr lang="en-US" sz="1700" b="0" i="0" u="none" strike="noStrike" dirty="0">
                          <a:solidFill>
                            <a:srgbClr val="000000"/>
                          </a:solidFill>
                          <a:effectLst/>
                          <a:latin typeface="Calibri" charset="0"/>
                        </a:rPr>
                        <a:t>~6</a:t>
                      </a:r>
                    </a:p>
                  </a:txBody>
                  <a:tcPr marL="18621" marR="18621" marT="18621" marB="0" anchor="b">
                    <a:lnL w="6350" cap="flat" cmpd="sng" algn="ctr">
                      <a:solidFill>
                        <a:srgbClr val="000000"/>
                      </a:solidFill>
                      <a:prstDash val="solid"/>
                      <a:round/>
                      <a:headEnd type="none" w="med" len="med"/>
                      <a:tailEnd type="none" w="med" len="med"/>
                    </a:lnL>
                    <a:lnR>
                      <a:noFill/>
                    </a:lnR>
                    <a:lnT>
                      <a:noFill/>
                    </a:lnT>
                    <a:lnB>
                      <a:noFill/>
                    </a:lnB>
                    <a:solidFill>
                      <a:srgbClr val="D9E1F2"/>
                    </a:solidFill>
                  </a:tcPr>
                </a:tc>
                <a:tc>
                  <a:txBody>
                    <a:bodyPr/>
                    <a:lstStyle/>
                    <a:p>
                      <a:pPr algn="l" fontAlgn="b"/>
                      <a:endParaRPr lang="en-US" sz="1700" b="0" i="0" u="none" strike="noStrike">
                        <a:solidFill>
                          <a:srgbClr val="000000"/>
                        </a:solidFill>
                        <a:effectLst/>
                        <a:latin typeface="Calibri" charset="0"/>
                      </a:endParaRPr>
                    </a:p>
                  </a:txBody>
                  <a:tcPr marL="18621" marR="18621" marT="18621" marB="0" anchor="b">
                    <a:lnL>
                      <a:noFill/>
                    </a:lnL>
                    <a:lnR>
                      <a:noFill/>
                    </a:lnR>
                    <a:lnT>
                      <a:noFill/>
                    </a:lnT>
                    <a:lnB>
                      <a:noFill/>
                    </a:lnB>
                  </a:tcPr>
                </a:tc>
                <a:tc>
                  <a:txBody>
                    <a:bodyPr/>
                    <a:lstStyle/>
                    <a:p>
                      <a:pPr algn="l" fontAlgn="b"/>
                      <a:r>
                        <a:rPr lang="en-US" sz="1700" b="0" i="0" u="none" strike="noStrike">
                          <a:solidFill>
                            <a:srgbClr val="000000"/>
                          </a:solidFill>
                          <a:effectLst/>
                          <a:latin typeface="Calibri" charset="0"/>
                        </a:rPr>
                        <a:t>Pr{common allele discovery}</a:t>
                      </a:r>
                    </a:p>
                  </a:txBody>
                  <a:tcPr marL="18621" marR="18621" marT="18621" marB="0" anchor="b">
                    <a:lnL>
                      <a:noFill/>
                    </a:lnL>
                    <a:lnR w="635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r" fontAlgn="b"/>
                      <a:r>
                        <a:rPr lang="mr-IN" sz="1700" b="0" i="0" u="none" strike="noStrike" dirty="0">
                          <a:solidFill>
                            <a:srgbClr val="000000"/>
                          </a:solidFill>
                          <a:effectLst/>
                          <a:latin typeface="Calibri" charset="0"/>
                        </a:rPr>
                        <a:t>~99%</a:t>
                      </a:r>
                    </a:p>
                  </a:txBody>
                  <a:tcPr marL="18621" marR="18621" marT="18621" marB="0" anchor="b">
                    <a:lnL w="6350" cap="flat" cmpd="sng" algn="ctr">
                      <a:solidFill>
                        <a:srgbClr val="000000"/>
                      </a:solidFill>
                      <a:prstDash val="solid"/>
                      <a:round/>
                      <a:headEnd type="none" w="med" len="med"/>
                      <a:tailEnd type="none" w="med" len="med"/>
                    </a:lnL>
                    <a:lnR>
                      <a:noFill/>
                    </a:lnR>
                    <a:lnT>
                      <a:noFill/>
                    </a:lnT>
                    <a:lnB>
                      <a:noFill/>
                    </a:lnB>
                    <a:solidFill>
                      <a:srgbClr val="D9E1F2"/>
                    </a:solidFill>
                  </a:tcPr>
                </a:tc>
                <a:extLst>
                  <a:ext uri="{0D108BD9-81ED-4DB2-BD59-A6C34878D82A}">
                    <a16:rowId xmlns:a16="http://schemas.microsoft.com/office/drawing/2014/main" val="10004"/>
                  </a:ext>
                </a:extLst>
              </a:tr>
              <a:tr h="297942">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it-IT" sz="1700" b="0" i="0" u="none" strike="noStrike" dirty="0">
                          <a:solidFill>
                            <a:srgbClr val="000000"/>
                          </a:solidFill>
                          <a:effectLst/>
                          <a:latin typeface="Calibri" charset="0"/>
                        </a:rPr>
                        <a:t># per lane (</a:t>
                      </a:r>
                      <a:r>
                        <a:rPr lang="it-IT" sz="1700" b="0" i="0" u="none" strike="noStrike" dirty="0" err="1">
                          <a:solidFill>
                            <a:srgbClr val="000000"/>
                          </a:solidFill>
                          <a:effectLst/>
                          <a:latin typeface="Calibri" charset="0"/>
                        </a:rPr>
                        <a:t>NovaSeq</a:t>
                      </a:r>
                      <a:r>
                        <a:rPr lang="it-IT" sz="1700" b="0" i="0" u="none" strike="noStrike" dirty="0">
                          <a:solidFill>
                            <a:srgbClr val="000000"/>
                          </a:solidFill>
                          <a:effectLst/>
                          <a:latin typeface="Calibri" charset="0"/>
                        </a:rPr>
                        <a:t>, S4)</a:t>
                      </a:r>
                    </a:p>
                  </a:txBody>
                  <a:tcPr marL="18621" marR="18621" marT="18621" marB="0" anchor="b">
                    <a:lnL>
                      <a:noFill/>
                    </a:lnL>
                    <a:lnR w="635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r" fontAlgn="b"/>
                      <a:r>
                        <a:rPr lang="en-US" sz="1700" b="0" i="0" u="none" strike="noStrike" dirty="0">
                          <a:solidFill>
                            <a:srgbClr val="000000"/>
                          </a:solidFill>
                          <a:effectLst/>
                          <a:latin typeface="Calibri" charset="0"/>
                        </a:rPr>
                        <a:t>~50</a:t>
                      </a:r>
                    </a:p>
                  </a:txBody>
                  <a:tcPr marL="18621" marR="18621" marT="18621" marB="0" anchor="b">
                    <a:lnL w="6350" cap="flat" cmpd="sng" algn="ctr">
                      <a:solidFill>
                        <a:srgbClr val="000000"/>
                      </a:solidFill>
                      <a:prstDash val="solid"/>
                      <a:round/>
                      <a:headEnd type="none" w="med" len="med"/>
                      <a:tailEnd type="none" w="med" len="med"/>
                    </a:lnL>
                    <a:lnR>
                      <a:noFill/>
                    </a:lnR>
                    <a:lnT>
                      <a:noFill/>
                    </a:lnT>
                    <a:lnB>
                      <a:noFill/>
                    </a:lnB>
                    <a:solidFill>
                      <a:srgbClr val="D9E1F2"/>
                    </a:solidFill>
                  </a:tcPr>
                </a:tc>
                <a:tc>
                  <a:txBody>
                    <a:bodyPr/>
                    <a:lstStyle/>
                    <a:p>
                      <a:pPr algn="l" fontAlgn="b"/>
                      <a:endParaRPr lang="en-US" sz="1700" b="0" i="0" u="none" strike="noStrike">
                        <a:solidFill>
                          <a:srgbClr val="000000"/>
                        </a:solidFill>
                        <a:effectLst/>
                        <a:latin typeface="Calibri" charset="0"/>
                      </a:endParaRPr>
                    </a:p>
                  </a:txBody>
                  <a:tcPr marL="18621" marR="18621" marT="18621" marB="0" anchor="b">
                    <a:lnL>
                      <a:noFill/>
                    </a:lnL>
                    <a:lnR>
                      <a:noFill/>
                    </a:lnR>
                    <a:lnT>
                      <a:noFill/>
                    </a:lnT>
                    <a:lnB>
                      <a:noFill/>
                    </a:lnB>
                  </a:tcPr>
                </a:tc>
                <a:tc>
                  <a:txBody>
                    <a:bodyPr/>
                    <a:lstStyle/>
                    <a:p>
                      <a:pPr algn="l" fontAlgn="b"/>
                      <a:endParaRPr lang="en-US" sz="1700" b="0" i="0" u="none" strike="noStrike" dirty="0">
                        <a:solidFill>
                          <a:srgbClr val="000000"/>
                        </a:solidFill>
                        <a:effectLst/>
                        <a:latin typeface="Calibri" charset="0"/>
                      </a:endParaRPr>
                    </a:p>
                  </a:txBody>
                  <a:tcPr marL="18621" marR="18621" marT="18621" marB="0" anchor="b">
                    <a:lnL>
                      <a:noFill/>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r" fontAlgn="b"/>
                      <a:endParaRPr lang="mr-IN" sz="1700" b="0" i="0" u="none" strike="noStrike" dirty="0">
                        <a:solidFill>
                          <a:srgbClr val="000000"/>
                        </a:solidFill>
                        <a:effectLst/>
                        <a:latin typeface="Calibri" charset="0"/>
                      </a:endParaRPr>
                    </a:p>
                  </a:txBody>
                  <a:tcPr marL="18621" marR="18621" marT="18621" marB="0" anchor="b">
                    <a:lnL w="635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984653934"/>
                  </a:ext>
                </a:extLst>
              </a:tr>
            </a:tbl>
          </a:graphicData>
        </a:graphic>
      </p:graphicFrame>
      <p:sp>
        <p:nvSpPr>
          <p:cNvPr id="7" name="TextBox 6">
            <a:extLst>
              <a:ext uri="{FF2B5EF4-FFF2-40B4-BE49-F238E27FC236}">
                <a16:creationId xmlns:a16="http://schemas.microsoft.com/office/drawing/2014/main" id="{DB38526A-A4FD-BC46-BB71-7CD686AB8ED2}"/>
              </a:ext>
            </a:extLst>
          </p:cNvPr>
          <p:cNvSpPr txBox="1"/>
          <p:nvPr/>
        </p:nvSpPr>
        <p:spPr>
          <a:xfrm>
            <a:off x="3529496" y="6441168"/>
            <a:ext cx="5133008" cy="369332"/>
          </a:xfrm>
          <a:prstGeom prst="rect">
            <a:avLst/>
          </a:prstGeom>
          <a:noFill/>
        </p:spPr>
        <p:txBody>
          <a:bodyPr wrap="none" rtlCol="0">
            <a:spAutoFit/>
          </a:bodyPr>
          <a:lstStyle/>
          <a:p>
            <a:r>
              <a:rPr lang="en-US" dirty="0" err="1"/>
              <a:t>NovaSeq</a:t>
            </a:r>
            <a:r>
              <a:rPr lang="en-US" dirty="0"/>
              <a:t> 6000 = 750-850 Gb/lane  (2x150nt, S4 lane)</a:t>
            </a:r>
          </a:p>
        </p:txBody>
      </p:sp>
      <p:sp>
        <p:nvSpPr>
          <p:cNvPr id="4" name="TextBox 3">
            <a:extLst>
              <a:ext uri="{FF2B5EF4-FFF2-40B4-BE49-F238E27FC236}">
                <a16:creationId xmlns:a16="http://schemas.microsoft.com/office/drawing/2014/main" id="{8C4DBBFC-3CEB-152D-B9E3-891741A83D8F}"/>
              </a:ext>
            </a:extLst>
          </p:cNvPr>
          <p:cNvSpPr txBox="1"/>
          <p:nvPr/>
        </p:nvSpPr>
        <p:spPr>
          <a:xfrm>
            <a:off x="0" y="6488668"/>
            <a:ext cx="1738617" cy="369332"/>
          </a:xfrm>
          <a:prstGeom prst="rect">
            <a:avLst/>
          </a:prstGeom>
          <a:noFill/>
        </p:spPr>
        <p:txBody>
          <a:bodyPr wrap="none" rtlCol="0">
            <a:spAutoFit/>
          </a:bodyPr>
          <a:lstStyle/>
          <a:p>
            <a:r>
              <a:rPr lang="en-US" dirty="0">
                <a:solidFill>
                  <a:schemeClr val="bg1"/>
                </a:solidFill>
                <a:hlinkClick r:id="rId4">
                  <a:extLst>
                    <a:ext uri="{A12FA001-AC4F-418D-AE19-62706E023703}">
                      <ahyp:hlinkClr xmlns:ahyp="http://schemas.microsoft.com/office/drawing/2018/hyperlinkcolor" val="tx"/>
                    </a:ext>
                  </a:extLst>
                </a:hlinkClick>
              </a:rPr>
              <a:t>GATK Workshop</a:t>
            </a:r>
            <a:endParaRPr lang="en-US" dirty="0">
              <a:solidFill>
                <a:schemeClr val="bg1"/>
              </a:solidFill>
            </a:endParaRPr>
          </a:p>
        </p:txBody>
      </p:sp>
    </p:spTree>
    <p:extLst>
      <p:ext uri="{BB962C8B-B14F-4D97-AF65-F5344CB8AC3E}">
        <p14:creationId xmlns:p14="http://schemas.microsoft.com/office/powerpoint/2010/main" val="3917916577"/>
      </p:ext>
    </p:extLst>
  </p:cSld>
  <p:clrMapOvr>
    <a:masterClrMapping/>
  </p:clrMapOvr>
  <mc:AlternateContent xmlns:mc="http://schemas.openxmlformats.org/markup-compatibility/2006" xmlns:p14="http://schemas.microsoft.com/office/powerpoint/2010/main">
    <mc:Choice Requires="p14">
      <p:transition spd="slow" p14:dur="2000" advTm="75566"/>
    </mc:Choice>
    <mc:Fallback xmlns="">
      <p:transition spd="slow" advTm="75566"/>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Variant Calling</a:t>
            </a:r>
          </a:p>
        </p:txBody>
      </p:sp>
      <p:sp>
        <p:nvSpPr>
          <p:cNvPr id="3" name="Content Placeholder 2"/>
          <p:cNvSpPr>
            <a:spLocks noGrp="1"/>
          </p:cNvSpPr>
          <p:nvPr>
            <p:ph idx="1"/>
          </p:nvPr>
        </p:nvSpPr>
        <p:spPr/>
        <p:txBody>
          <a:bodyPr>
            <a:normAutofit fontScale="92500" lnSpcReduction="10000"/>
          </a:bodyPr>
          <a:lstStyle/>
          <a:p>
            <a:r>
              <a:rPr lang="en-US" dirty="0"/>
              <a:t>As the name implies, we’re looking for differences (variations) between:</a:t>
            </a:r>
          </a:p>
          <a:p>
            <a:pPr lvl="1"/>
            <a:r>
              <a:rPr lang="en-US" b="1" dirty="0"/>
              <a:t>Common reference</a:t>
            </a:r>
            <a:r>
              <a:rPr lang="en-US" dirty="0"/>
              <a:t> – reference genome (for human: hg38, GRCh38)</a:t>
            </a:r>
          </a:p>
          <a:p>
            <a:pPr lvl="1"/>
            <a:r>
              <a:rPr lang="en-US" b="1" dirty="0"/>
              <a:t>Sample(s)</a:t>
            </a:r>
            <a:r>
              <a:rPr lang="en-US" dirty="0"/>
              <a:t> – one or more comparative samples, each sample from one individual</a:t>
            </a:r>
          </a:p>
          <a:p>
            <a:endParaRPr lang="en-US" dirty="0"/>
          </a:p>
          <a:p>
            <a:r>
              <a:rPr lang="en-US" dirty="0"/>
              <a:t>Start with raw sequence data (FASTQ format)</a:t>
            </a:r>
          </a:p>
          <a:p>
            <a:endParaRPr lang="en-US" dirty="0"/>
          </a:p>
          <a:p>
            <a:r>
              <a:rPr lang="en-US" dirty="0"/>
              <a:t>End with a file listing off differences, recording the variants</a:t>
            </a:r>
          </a:p>
          <a:p>
            <a:endParaRPr lang="en-US" dirty="0"/>
          </a:p>
          <a:p>
            <a:r>
              <a:rPr lang="en-US" dirty="0"/>
              <a:t>Additional information added downstream:</a:t>
            </a:r>
          </a:p>
          <a:p>
            <a:pPr lvl="1"/>
            <a:r>
              <a:rPr lang="en-US" dirty="0"/>
              <a:t>Filters (quality of the calls)</a:t>
            </a:r>
          </a:p>
          <a:p>
            <a:pPr lvl="1"/>
            <a:r>
              <a:rPr lang="en-US" dirty="0"/>
              <a:t>Functional annotation</a:t>
            </a:r>
          </a:p>
        </p:txBody>
      </p:sp>
    </p:spTree>
    <p:extLst>
      <p:ext uri="{BB962C8B-B14F-4D97-AF65-F5344CB8AC3E}">
        <p14:creationId xmlns:p14="http://schemas.microsoft.com/office/powerpoint/2010/main" val="3579505132"/>
      </p:ext>
    </p:extLst>
  </p:cSld>
  <p:clrMapOvr>
    <a:masterClrMapping/>
  </p:clrMapOvr>
  <mc:AlternateContent xmlns:mc="http://schemas.openxmlformats.org/markup-compatibility/2006" xmlns:p14="http://schemas.microsoft.com/office/powerpoint/2010/main">
    <mc:Choice Requires="p14">
      <p:transition spd="slow" p14:dur="2000" advTm="88133"/>
    </mc:Choice>
    <mc:Fallback xmlns="">
      <p:transition spd="slow" advTm="88133"/>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Targeted approach - </a:t>
            </a:r>
            <a:r>
              <a:rPr lang="en-US" b="1" dirty="0"/>
              <a:t>Exome Capture</a:t>
            </a:r>
          </a:p>
        </p:txBody>
      </p:sp>
      <p:pic>
        <p:nvPicPr>
          <p:cNvPr id="3" name="Picture 2"/>
          <p:cNvPicPr>
            <a:picLocks noChangeAspect="1"/>
          </p:cNvPicPr>
          <p:nvPr/>
        </p:nvPicPr>
        <p:blipFill>
          <a:blip r:embed="rId2"/>
          <a:stretch>
            <a:fillRect/>
          </a:stretch>
        </p:blipFill>
        <p:spPr>
          <a:xfrm>
            <a:off x="2921000" y="1992406"/>
            <a:ext cx="6350000" cy="4178300"/>
          </a:xfrm>
          <a:prstGeom prst="rect">
            <a:avLst/>
          </a:prstGeom>
        </p:spPr>
      </p:pic>
      <p:sp>
        <p:nvSpPr>
          <p:cNvPr id="5" name="TextBox 4">
            <a:extLst>
              <a:ext uri="{FF2B5EF4-FFF2-40B4-BE49-F238E27FC236}">
                <a16:creationId xmlns:a16="http://schemas.microsoft.com/office/drawing/2014/main" id="{007933D1-F95B-D144-347B-0FB581BE88E6}"/>
              </a:ext>
            </a:extLst>
          </p:cNvPr>
          <p:cNvSpPr txBox="1"/>
          <p:nvPr/>
        </p:nvSpPr>
        <p:spPr>
          <a:xfrm>
            <a:off x="0" y="6488668"/>
            <a:ext cx="1738617" cy="369332"/>
          </a:xfrm>
          <a:prstGeom prst="rect">
            <a:avLst/>
          </a:prstGeom>
          <a:noFill/>
        </p:spPr>
        <p:txBody>
          <a:bodyPr wrap="none" rtlCol="0">
            <a:spAutoFit/>
          </a:bodyPr>
          <a:lstStyle/>
          <a:p>
            <a:r>
              <a:rPr lang="en-US" dirty="0">
                <a:solidFill>
                  <a:schemeClr val="bg1"/>
                </a:solidFill>
                <a:hlinkClick r:id="rId3">
                  <a:extLst>
                    <a:ext uri="{A12FA001-AC4F-418D-AE19-62706E023703}">
                      <ahyp:hlinkClr xmlns:ahyp="http://schemas.microsoft.com/office/drawing/2018/hyperlinkcolor" val="tx"/>
                    </a:ext>
                  </a:extLst>
                </a:hlinkClick>
              </a:rPr>
              <a:t>GATK Workshop</a:t>
            </a:r>
            <a:endParaRPr lang="en-US" dirty="0">
              <a:solidFill>
                <a:schemeClr val="bg1"/>
              </a:solidFill>
            </a:endParaRPr>
          </a:p>
        </p:txBody>
      </p:sp>
    </p:spTree>
    <p:extLst>
      <p:ext uri="{BB962C8B-B14F-4D97-AF65-F5344CB8AC3E}">
        <p14:creationId xmlns:p14="http://schemas.microsoft.com/office/powerpoint/2010/main" val="1718280119"/>
      </p:ext>
    </p:extLst>
  </p:cSld>
  <p:clrMapOvr>
    <a:masterClrMapping/>
  </p:clrMapOvr>
  <mc:AlternateContent xmlns:mc="http://schemas.openxmlformats.org/markup-compatibility/2006" xmlns:p14="http://schemas.microsoft.com/office/powerpoint/2010/main">
    <mc:Choice Requires="p14">
      <p:transition spd="slow" p14:dur="2000" advTm="82166"/>
    </mc:Choice>
    <mc:Fallback xmlns="">
      <p:transition spd="slow" advTm="82166"/>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alphaModFix/>
            <a:extLst>
              <a:ext uri="{28A0092B-C50C-407E-A947-70E740481C1C}">
                <a14:useLocalDpi xmlns:a14="http://schemas.microsoft.com/office/drawing/2010/main"/>
              </a:ext>
            </a:extLst>
          </a:blip>
          <a:srcRect t="12549" b="39059"/>
          <a:stretch/>
        </p:blipFill>
        <p:spPr>
          <a:xfrm>
            <a:off x="1658470" y="198756"/>
            <a:ext cx="8875059" cy="3318748"/>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336441491"/>
              </p:ext>
            </p:extLst>
          </p:nvPr>
        </p:nvGraphicFramePr>
        <p:xfrm>
          <a:off x="2071372" y="4297702"/>
          <a:ext cx="7758433" cy="1756626"/>
        </p:xfrm>
        <a:graphic>
          <a:graphicData uri="http://schemas.openxmlformats.org/drawingml/2006/table">
            <a:tbl>
              <a:tblPr/>
              <a:tblGrid>
                <a:gridCol w="2375582">
                  <a:extLst>
                    <a:ext uri="{9D8B030D-6E8A-4147-A177-3AD203B41FA5}">
                      <a16:colId xmlns:a16="http://schemas.microsoft.com/office/drawing/2014/main" val="20000"/>
                    </a:ext>
                  </a:extLst>
                </a:gridCol>
                <a:gridCol w="1057352">
                  <a:extLst>
                    <a:ext uri="{9D8B030D-6E8A-4147-A177-3AD203B41FA5}">
                      <a16:colId xmlns:a16="http://schemas.microsoft.com/office/drawing/2014/main" val="20001"/>
                    </a:ext>
                  </a:extLst>
                </a:gridCol>
                <a:gridCol w="439416">
                  <a:extLst>
                    <a:ext uri="{9D8B030D-6E8A-4147-A177-3AD203B41FA5}">
                      <a16:colId xmlns:a16="http://schemas.microsoft.com/office/drawing/2014/main" val="20002"/>
                    </a:ext>
                  </a:extLst>
                </a:gridCol>
                <a:gridCol w="2897397">
                  <a:extLst>
                    <a:ext uri="{9D8B030D-6E8A-4147-A177-3AD203B41FA5}">
                      <a16:colId xmlns:a16="http://schemas.microsoft.com/office/drawing/2014/main" val="20003"/>
                    </a:ext>
                  </a:extLst>
                </a:gridCol>
                <a:gridCol w="988686">
                  <a:extLst>
                    <a:ext uri="{9D8B030D-6E8A-4147-A177-3AD203B41FA5}">
                      <a16:colId xmlns:a16="http://schemas.microsoft.com/office/drawing/2014/main" val="20004"/>
                    </a:ext>
                  </a:extLst>
                </a:gridCol>
              </a:tblGrid>
              <a:tr h="292771">
                <a:tc gridSpan="2">
                  <a:txBody>
                    <a:bodyPr/>
                    <a:lstStyle/>
                    <a:p>
                      <a:pPr algn="l" fontAlgn="b"/>
                      <a:r>
                        <a:rPr lang="en-US" sz="1700" b="0" i="0" u="none" strike="noStrike" dirty="0">
                          <a:solidFill>
                            <a:srgbClr val="000000"/>
                          </a:solidFill>
                          <a:effectLst/>
                          <a:latin typeface="Calibri" charset="0"/>
                        </a:rPr>
                        <a:t>Data requirements per sample</a:t>
                      </a:r>
                    </a:p>
                  </a:txBody>
                  <a:tcPr marL="18299" marR="18299" marT="18299" marB="0" anchor="b">
                    <a:lnL>
                      <a:noFill/>
                    </a:lnL>
                    <a:lnR>
                      <a:noFill/>
                    </a:lnR>
                    <a:lnT>
                      <a:noFill/>
                    </a:lnT>
                    <a:lnB>
                      <a:noFill/>
                    </a:lnB>
                  </a:tcPr>
                </a:tc>
                <a:tc hMerge="1">
                  <a:txBody>
                    <a:bodyPr/>
                    <a:lstStyle/>
                    <a:p>
                      <a:endParaRPr lang="en-US"/>
                    </a:p>
                  </a:txBody>
                  <a:tcPr/>
                </a:tc>
                <a:tc>
                  <a:txBody>
                    <a:bodyPr/>
                    <a:lstStyle/>
                    <a:p>
                      <a:pPr algn="l" fontAlgn="b"/>
                      <a:endParaRPr lang="en-US" sz="1700" b="0" i="0" u="none" strike="noStrike" dirty="0">
                        <a:solidFill>
                          <a:srgbClr val="000000"/>
                        </a:solidFill>
                        <a:effectLst/>
                        <a:latin typeface="Calibri" charset="0"/>
                      </a:endParaRPr>
                    </a:p>
                  </a:txBody>
                  <a:tcPr marL="18299" marR="18299" marT="18299" marB="0" anchor="b">
                    <a:lnL>
                      <a:noFill/>
                    </a:lnL>
                    <a:lnR>
                      <a:noFill/>
                    </a:lnR>
                    <a:lnT>
                      <a:noFill/>
                    </a:lnT>
                    <a:lnB>
                      <a:noFill/>
                    </a:lnB>
                  </a:tcPr>
                </a:tc>
                <a:tc gridSpan="2">
                  <a:txBody>
                    <a:bodyPr/>
                    <a:lstStyle/>
                    <a:p>
                      <a:pPr algn="l" fontAlgn="b"/>
                      <a:r>
                        <a:rPr lang="en-US" sz="1700" b="0" i="0" u="none" strike="noStrike" dirty="0">
                          <a:solidFill>
                            <a:srgbClr val="000000"/>
                          </a:solidFill>
                          <a:effectLst/>
                          <a:latin typeface="Calibri" charset="0"/>
                        </a:rPr>
                        <a:t>Variant detection among multiple samples</a:t>
                      </a:r>
                    </a:p>
                  </a:txBody>
                  <a:tcPr marL="18299" marR="18299" marT="18299" marB="0" anchor="b">
                    <a:lnL>
                      <a:noFill/>
                    </a:lnL>
                    <a:lnR>
                      <a:noFill/>
                    </a:lnR>
                    <a:lnT>
                      <a:noFill/>
                    </a:lnT>
                    <a:lnB>
                      <a:noFill/>
                    </a:lnB>
                  </a:tcPr>
                </a:tc>
                <a:tc hMerge="1">
                  <a:txBody>
                    <a:bodyPr/>
                    <a:lstStyle/>
                    <a:p>
                      <a:endParaRPr lang="en-US"/>
                    </a:p>
                  </a:txBody>
                  <a:tcPr/>
                </a:tc>
                <a:extLst>
                  <a:ext uri="{0D108BD9-81ED-4DB2-BD59-A6C34878D82A}">
                    <a16:rowId xmlns:a16="http://schemas.microsoft.com/office/drawing/2014/main" val="10000"/>
                  </a:ext>
                </a:extLst>
              </a:tr>
              <a:tr h="292771">
                <a:tc>
                  <a:txBody>
                    <a:bodyPr/>
                    <a:lstStyle/>
                    <a:p>
                      <a:pPr algn="l" fontAlgn="b"/>
                      <a:r>
                        <a:rPr lang="en-US" sz="1700" b="0" i="0" u="none" strike="noStrike">
                          <a:solidFill>
                            <a:srgbClr val="000000"/>
                          </a:solidFill>
                          <a:effectLst/>
                          <a:latin typeface="Calibri" charset="0"/>
                        </a:rPr>
                        <a:t>Target bases</a:t>
                      </a:r>
                    </a:p>
                  </a:txBody>
                  <a:tcPr marL="18299" marR="18299" marT="18299" marB="0" anchor="b">
                    <a:lnL>
                      <a:noFill/>
                    </a:lnL>
                    <a:lnR w="6350" cap="flat" cmpd="sng" algn="ctr">
                      <a:solidFill>
                        <a:srgbClr val="000000"/>
                      </a:solidFill>
                      <a:prstDash val="solid"/>
                      <a:round/>
                      <a:headEnd type="none" w="med" len="med"/>
                      <a:tailEnd type="none" w="med" len="med"/>
                    </a:lnR>
                    <a:lnT>
                      <a:noFill/>
                    </a:lnT>
                    <a:lnB>
                      <a:noFill/>
                    </a:lnB>
                    <a:solidFill>
                      <a:srgbClr val="B4C6E7"/>
                    </a:solidFill>
                  </a:tcPr>
                </a:tc>
                <a:tc>
                  <a:txBody>
                    <a:bodyPr/>
                    <a:lstStyle/>
                    <a:p>
                      <a:pPr algn="r" fontAlgn="b"/>
                      <a:r>
                        <a:rPr lang="it-IT" sz="1700" b="0" i="0" u="none" strike="noStrike" dirty="0">
                          <a:solidFill>
                            <a:srgbClr val="000000"/>
                          </a:solidFill>
                          <a:effectLst/>
                          <a:latin typeface="Calibri" charset="0"/>
                        </a:rPr>
                        <a:t>45-60 Mb</a:t>
                      </a:r>
                    </a:p>
                  </a:txBody>
                  <a:tcPr marL="18299" marR="18299" marT="18299" marB="0" anchor="b">
                    <a:lnL w="6350" cap="flat" cmpd="sng" algn="ctr">
                      <a:solidFill>
                        <a:srgbClr val="000000"/>
                      </a:solidFill>
                      <a:prstDash val="solid"/>
                      <a:round/>
                      <a:headEnd type="none" w="med" len="med"/>
                      <a:tailEnd type="none" w="med" len="med"/>
                    </a:lnL>
                    <a:lnR>
                      <a:noFill/>
                    </a:lnR>
                    <a:lnT>
                      <a:noFill/>
                    </a:lnT>
                    <a:lnB>
                      <a:noFill/>
                    </a:lnB>
                    <a:solidFill>
                      <a:srgbClr val="B4C6E7"/>
                    </a:solidFill>
                  </a:tcPr>
                </a:tc>
                <a:tc>
                  <a:txBody>
                    <a:bodyPr/>
                    <a:lstStyle/>
                    <a:p>
                      <a:pPr algn="l" fontAlgn="b"/>
                      <a:endParaRPr lang="en-US" sz="1700" b="0" i="0" u="none" strike="noStrike">
                        <a:solidFill>
                          <a:srgbClr val="000000"/>
                        </a:solidFill>
                        <a:effectLst/>
                        <a:latin typeface="Calibri" charset="0"/>
                      </a:endParaRPr>
                    </a:p>
                  </a:txBody>
                  <a:tcPr marL="18299" marR="18299" marT="18299" marB="0" anchor="b">
                    <a:lnL>
                      <a:noFill/>
                    </a:lnL>
                    <a:lnR>
                      <a:noFill/>
                    </a:lnR>
                    <a:lnT>
                      <a:noFill/>
                    </a:lnT>
                    <a:lnB>
                      <a:noFill/>
                    </a:lnB>
                  </a:tcPr>
                </a:tc>
                <a:tc>
                  <a:txBody>
                    <a:bodyPr/>
                    <a:lstStyle/>
                    <a:p>
                      <a:pPr algn="l" fontAlgn="b"/>
                      <a:r>
                        <a:rPr lang="en-US" sz="1700" b="0" i="0" u="none" strike="noStrike">
                          <a:solidFill>
                            <a:srgbClr val="000000"/>
                          </a:solidFill>
                          <a:effectLst/>
                          <a:latin typeface="Calibri" charset="0"/>
                        </a:rPr>
                        <a:t>Variants found per sample</a:t>
                      </a:r>
                    </a:p>
                  </a:txBody>
                  <a:tcPr marL="18299" marR="18299" marT="18299" marB="0" anchor="b">
                    <a:lnL>
                      <a:noFill/>
                    </a:lnL>
                    <a:lnR w="6350" cap="flat" cmpd="sng" algn="ctr">
                      <a:solidFill>
                        <a:srgbClr val="000000"/>
                      </a:solidFill>
                      <a:prstDash val="solid"/>
                      <a:round/>
                      <a:headEnd type="none" w="med" len="med"/>
                      <a:tailEnd type="none" w="med" len="med"/>
                    </a:lnR>
                    <a:lnT>
                      <a:noFill/>
                    </a:lnT>
                    <a:lnB>
                      <a:noFill/>
                    </a:lnB>
                    <a:solidFill>
                      <a:srgbClr val="B4C6E7"/>
                    </a:solidFill>
                  </a:tcPr>
                </a:tc>
                <a:tc>
                  <a:txBody>
                    <a:bodyPr/>
                    <a:lstStyle/>
                    <a:p>
                      <a:pPr algn="r" fontAlgn="b"/>
                      <a:r>
                        <a:rPr lang="en-US" sz="1700" b="0" i="0" u="none" strike="noStrike" dirty="0">
                          <a:solidFill>
                            <a:srgbClr val="000000"/>
                          </a:solidFill>
                          <a:effectLst/>
                          <a:latin typeface="Calibri" charset="0"/>
                        </a:rPr>
                        <a:t>~25-45k</a:t>
                      </a:r>
                    </a:p>
                  </a:txBody>
                  <a:tcPr marL="18299" marR="18299" marT="18299" marB="0" anchor="b">
                    <a:lnL w="6350" cap="flat" cmpd="sng" algn="ctr">
                      <a:solidFill>
                        <a:srgbClr val="000000"/>
                      </a:solidFill>
                      <a:prstDash val="solid"/>
                      <a:round/>
                      <a:headEnd type="none" w="med" len="med"/>
                      <a:tailEnd type="none" w="med" len="med"/>
                    </a:lnL>
                    <a:lnR>
                      <a:noFill/>
                    </a:lnR>
                    <a:lnT>
                      <a:noFill/>
                    </a:lnT>
                    <a:lnB>
                      <a:noFill/>
                    </a:lnB>
                    <a:solidFill>
                      <a:srgbClr val="B4C6E7"/>
                    </a:solidFill>
                  </a:tcPr>
                </a:tc>
                <a:extLst>
                  <a:ext uri="{0D108BD9-81ED-4DB2-BD59-A6C34878D82A}">
                    <a16:rowId xmlns:a16="http://schemas.microsoft.com/office/drawing/2014/main" val="10001"/>
                  </a:ext>
                </a:extLst>
              </a:tr>
              <a:tr h="292771">
                <a:tc>
                  <a:txBody>
                    <a:bodyPr/>
                    <a:lstStyle/>
                    <a:p>
                      <a:pPr algn="l" fontAlgn="b"/>
                      <a:r>
                        <a:rPr lang="en-US" sz="1700" b="0" i="0" u="none" strike="noStrike" dirty="0">
                          <a:solidFill>
                            <a:srgbClr val="000000"/>
                          </a:solidFill>
                          <a:effectLst/>
                          <a:latin typeface="Calibri" charset="0"/>
                        </a:rPr>
                        <a:t>Coverage</a:t>
                      </a:r>
                    </a:p>
                  </a:txBody>
                  <a:tcPr marL="18299" marR="18299" marT="18299" marB="0" anchor="b">
                    <a:lnL>
                      <a:noFill/>
                    </a:lnL>
                    <a:lnR w="635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r" fontAlgn="b"/>
                      <a:r>
                        <a:rPr lang="en-US" sz="1700" b="0" i="0" u="none" strike="noStrike" dirty="0">
                          <a:solidFill>
                            <a:srgbClr val="000000"/>
                          </a:solidFill>
                          <a:effectLst/>
                          <a:latin typeface="Calibri" charset="0"/>
                        </a:rPr>
                        <a:t>&gt;90% 20x*</a:t>
                      </a:r>
                      <a:endParaRPr lang="mr-IN" sz="1700" b="0" i="0" u="none" strike="noStrike" dirty="0">
                        <a:solidFill>
                          <a:srgbClr val="000000"/>
                        </a:solidFill>
                        <a:effectLst/>
                        <a:latin typeface="Calibri" charset="0"/>
                      </a:endParaRPr>
                    </a:p>
                  </a:txBody>
                  <a:tcPr marL="18299" marR="18299" marT="18299" marB="0" anchor="b">
                    <a:lnL w="6350" cap="flat" cmpd="sng" algn="ctr">
                      <a:solidFill>
                        <a:srgbClr val="000000"/>
                      </a:solidFill>
                      <a:prstDash val="solid"/>
                      <a:round/>
                      <a:headEnd type="none" w="med" len="med"/>
                      <a:tailEnd type="none" w="med" len="med"/>
                    </a:lnL>
                    <a:lnR>
                      <a:noFill/>
                    </a:lnR>
                    <a:lnT>
                      <a:noFill/>
                    </a:lnT>
                    <a:lnB>
                      <a:noFill/>
                    </a:lnB>
                    <a:solidFill>
                      <a:srgbClr val="D9E1F2"/>
                    </a:solidFill>
                  </a:tcPr>
                </a:tc>
                <a:tc>
                  <a:txBody>
                    <a:bodyPr/>
                    <a:lstStyle/>
                    <a:p>
                      <a:pPr algn="l" fontAlgn="b"/>
                      <a:endParaRPr lang="en-US" sz="1700" b="0" i="0" u="none" strike="noStrike" dirty="0">
                        <a:solidFill>
                          <a:srgbClr val="000000"/>
                        </a:solidFill>
                        <a:effectLst/>
                        <a:latin typeface="Calibri" charset="0"/>
                      </a:endParaRPr>
                    </a:p>
                  </a:txBody>
                  <a:tcPr marL="18299" marR="18299" marT="18299" marB="0" anchor="b">
                    <a:lnL>
                      <a:noFill/>
                    </a:lnL>
                    <a:lnR>
                      <a:noFill/>
                    </a:lnR>
                    <a:lnT>
                      <a:noFill/>
                    </a:lnT>
                    <a:lnB>
                      <a:noFill/>
                    </a:lnB>
                  </a:tcPr>
                </a:tc>
                <a:tc>
                  <a:txBody>
                    <a:bodyPr/>
                    <a:lstStyle/>
                    <a:p>
                      <a:pPr algn="l" fontAlgn="b"/>
                      <a:r>
                        <a:rPr lang="en-US" sz="1700" b="0" i="0" u="none" strike="noStrike">
                          <a:solidFill>
                            <a:srgbClr val="000000"/>
                          </a:solidFill>
                          <a:effectLst/>
                          <a:latin typeface="Calibri" charset="0"/>
                        </a:rPr>
                        <a:t>Percent of variation in genome</a:t>
                      </a:r>
                    </a:p>
                  </a:txBody>
                  <a:tcPr marL="18299" marR="18299" marT="18299" marB="0" anchor="b">
                    <a:lnL>
                      <a:noFill/>
                    </a:lnL>
                    <a:lnR w="635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r" fontAlgn="b"/>
                      <a:r>
                        <a:rPr lang="is-IS" sz="1700" b="0" i="0" u="none" strike="noStrike" dirty="0">
                          <a:solidFill>
                            <a:srgbClr val="000000"/>
                          </a:solidFill>
                          <a:effectLst/>
                          <a:latin typeface="Calibri" charset="0"/>
                        </a:rPr>
                        <a:t>0.005</a:t>
                      </a:r>
                    </a:p>
                  </a:txBody>
                  <a:tcPr marL="18299" marR="18299" marT="18299" marB="0" anchor="b">
                    <a:lnL w="6350" cap="flat" cmpd="sng" algn="ctr">
                      <a:solidFill>
                        <a:srgbClr val="000000"/>
                      </a:solidFill>
                      <a:prstDash val="solid"/>
                      <a:round/>
                      <a:headEnd type="none" w="med" len="med"/>
                      <a:tailEnd type="none" w="med" len="med"/>
                    </a:lnL>
                    <a:lnR>
                      <a:noFill/>
                    </a:lnR>
                    <a:lnT>
                      <a:noFill/>
                    </a:lnT>
                    <a:lnB>
                      <a:noFill/>
                    </a:lnB>
                    <a:solidFill>
                      <a:srgbClr val="D9E1F2"/>
                    </a:solidFill>
                  </a:tcPr>
                </a:tc>
                <a:extLst>
                  <a:ext uri="{0D108BD9-81ED-4DB2-BD59-A6C34878D82A}">
                    <a16:rowId xmlns:a16="http://schemas.microsoft.com/office/drawing/2014/main" val="10002"/>
                  </a:ext>
                </a:extLst>
              </a:tr>
              <a:tr h="292771">
                <a:tc>
                  <a:txBody>
                    <a:bodyPr/>
                    <a:lstStyle/>
                    <a:p>
                      <a:pPr algn="l" fontAlgn="b"/>
                      <a:r>
                        <a:rPr lang="en-US" sz="1700" b="0" i="0" u="none" strike="noStrike">
                          <a:solidFill>
                            <a:srgbClr val="000000"/>
                          </a:solidFill>
                          <a:effectLst/>
                          <a:latin typeface="Calibri" charset="0"/>
                        </a:rPr>
                        <a:t># sequenced bases</a:t>
                      </a:r>
                    </a:p>
                  </a:txBody>
                  <a:tcPr marL="18299" marR="18299" marT="18299" marB="0" anchor="b">
                    <a:lnL>
                      <a:noFill/>
                    </a:lnL>
                    <a:lnR w="6350" cap="flat" cmpd="sng" algn="ctr">
                      <a:solidFill>
                        <a:srgbClr val="000000"/>
                      </a:solidFill>
                      <a:prstDash val="solid"/>
                      <a:round/>
                      <a:headEnd type="none" w="med" len="med"/>
                      <a:tailEnd type="none" w="med" len="med"/>
                    </a:lnR>
                    <a:lnT>
                      <a:noFill/>
                    </a:lnT>
                    <a:lnB>
                      <a:noFill/>
                    </a:lnB>
                    <a:solidFill>
                      <a:srgbClr val="B4C6E7"/>
                    </a:solidFill>
                  </a:tcPr>
                </a:tc>
                <a:tc>
                  <a:txBody>
                    <a:bodyPr/>
                    <a:lstStyle/>
                    <a:p>
                      <a:pPr algn="r" fontAlgn="b"/>
                      <a:r>
                        <a:rPr lang="en-US" sz="1700" b="0" i="0" u="none" strike="noStrike" dirty="0">
                          <a:solidFill>
                            <a:srgbClr val="000000"/>
                          </a:solidFill>
                          <a:effectLst/>
                          <a:latin typeface="Calibri" charset="0"/>
                        </a:rPr>
                        <a:t>4 Gb</a:t>
                      </a:r>
                    </a:p>
                  </a:txBody>
                  <a:tcPr marL="18299" marR="18299" marT="18299" marB="0" anchor="b">
                    <a:lnL w="6350" cap="flat" cmpd="sng" algn="ctr">
                      <a:solidFill>
                        <a:srgbClr val="000000"/>
                      </a:solidFill>
                      <a:prstDash val="solid"/>
                      <a:round/>
                      <a:headEnd type="none" w="med" len="med"/>
                      <a:tailEnd type="none" w="med" len="med"/>
                    </a:lnL>
                    <a:lnR>
                      <a:noFill/>
                    </a:lnR>
                    <a:lnT>
                      <a:noFill/>
                    </a:lnT>
                    <a:lnB>
                      <a:noFill/>
                    </a:lnB>
                    <a:solidFill>
                      <a:srgbClr val="B4C6E7"/>
                    </a:solidFill>
                  </a:tcPr>
                </a:tc>
                <a:tc>
                  <a:txBody>
                    <a:bodyPr/>
                    <a:lstStyle/>
                    <a:p>
                      <a:pPr algn="l" fontAlgn="b"/>
                      <a:endParaRPr lang="en-US" sz="1700" b="0" i="0" u="none" strike="noStrike" dirty="0">
                        <a:solidFill>
                          <a:srgbClr val="000000"/>
                        </a:solidFill>
                        <a:effectLst/>
                        <a:latin typeface="Calibri" charset="0"/>
                      </a:endParaRPr>
                    </a:p>
                  </a:txBody>
                  <a:tcPr marL="18299" marR="18299" marT="18299" marB="0" anchor="b">
                    <a:lnL>
                      <a:noFill/>
                    </a:lnL>
                    <a:lnR>
                      <a:noFill/>
                    </a:lnR>
                    <a:lnT>
                      <a:noFill/>
                    </a:lnT>
                    <a:lnB>
                      <a:noFill/>
                    </a:lnB>
                  </a:tcPr>
                </a:tc>
                <a:tc>
                  <a:txBody>
                    <a:bodyPr/>
                    <a:lstStyle/>
                    <a:p>
                      <a:pPr algn="l" fontAlgn="b"/>
                      <a:r>
                        <a:rPr lang="en-US" sz="1700" b="0" i="0" u="none" strike="noStrike" dirty="0" err="1">
                          <a:solidFill>
                            <a:srgbClr val="000000"/>
                          </a:solidFill>
                          <a:effectLst/>
                          <a:latin typeface="Calibri" charset="0"/>
                        </a:rPr>
                        <a:t>Pr</a:t>
                      </a:r>
                      <a:r>
                        <a:rPr lang="en-US" sz="1700" b="0" i="0" u="none" strike="noStrike" dirty="0">
                          <a:solidFill>
                            <a:srgbClr val="000000"/>
                          </a:solidFill>
                          <a:effectLst/>
                          <a:latin typeface="Calibri" charset="0"/>
                        </a:rPr>
                        <a:t>{singleton discovery}</a:t>
                      </a:r>
                    </a:p>
                  </a:txBody>
                  <a:tcPr marL="18299" marR="18299" marT="18299" marB="0" anchor="b">
                    <a:lnL>
                      <a:noFill/>
                    </a:lnL>
                    <a:lnR w="6350" cap="flat" cmpd="sng" algn="ctr">
                      <a:solidFill>
                        <a:srgbClr val="000000"/>
                      </a:solidFill>
                      <a:prstDash val="solid"/>
                      <a:round/>
                      <a:headEnd type="none" w="med" len="med"/>
                      <a:tailEnd type="none" w="med" len="med"/>
                    </a:lnR>
                    <a:lnT>
                      <a:noFill/>
                    </a:lnT>
                    <a:lnB>
                      <a:noFill/>
                    </a:lnB>
                    <a:solidFill>
                      <a:srgbClr val="B4C6E7"/>
                    </a:solidFill>
                  </a:tcPr>
                </a:tc>
                <a:tc>
                  <a:txBody>
                    <a:bodyPr/>
                    <a:lstStyle/>
                    <a:p>
                      <a:pPr algn="r" fontAlgn="b"/>
                      <a:r>
                        <a:rPr lang="mr-IN" sz="1700" b="0" i="0" u="none" strike="noStrike">
                          <a:solidFill>
                            <a:srgbClr val="000000"/>
                          </a:solidFill>
                          <a:effectLst/>
                          <a:latin typeface="Calibri" charset="0"/>
                        </a:rPr>
                        <a:t>~95%</a:t>
                      </a:r>
                    </a:p>
                  </a:txBody>
                  <a:tcPr marL="18299" marR="18299" marT="18299" marB="0" anchor="b">
                    <a:lnL w="6350" cap="flat" cmpd="sng" algn="ctr">
                      <a:solidFill>
                        <a:srgbClr val="000000"/>
                      </a:solidFill>
                      <a:prstDash val="solid"/>
                      <a:round/>
                      <a:headEnd type="none" w="med" len="med"/>
                      <a:tailEnd type="none" w="med" len="med"/>
                    </a:lnL>
                    <a:lnR>
                      <a:noFill/>
                    </a:lnR>
                    <a:lnT>
                      <a:noFill/>
                    </a:lnT>
                    <a:lnB>
                      <a:noFill/>
                    </a:lnB>
                    <a:solidFill>
                      <a:srgbClr val="B4C6E7"/>
                    </a:solidFill>
                  </a:tcPr>
                </a:tc>
                <a:extLst>
                  <a:ext uri="{0D108BD9-81ED-4DB2-BD59-A6C34878D82A}">
                    <a16:rowId xmlns:a16="http://schemas.microsoft.com/office/drawing/2014/main" val="10003"/>
                  </a:ext>
                </a:extLst>
              </a:tr>
              <a:tr h="292771">
                <a:tc>
                  <a:txBody>
                    <a:bodyPr/>
                    <a:lstStyle/>
                    <a:p>
                      <a:pPr algn="l" fontAlgn="b"/>
                      <a:r>
                        <a:rPr lang="it-IT" sz="1700" b="0" i="0" u="none" strike="noStrike">
                          <a:solidFill>
                            <a:srgbClr val="000000"/>
                          </a:solidFill>
                          <a:effectLst/>
                          <a:latin typeface="Calibri" charset="0"/>
                        </a:rPr>
                        <a:t># per lane (HiSeq 4000)</a:t>
                      </a:r>
                    </a:p>
                  </a:txBody>
                  <a:tcPr marL="18299" marR="18299" marT="18299" marB="0" anchor="b">
                    <a:lnL>
                      <a:noFill/>
                    </a:lnL>
                    <a:lnR w="635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r" fontAlgn="b"/>
                      <a:r>
                        <a:rPr lang="is-IS" sz="1700" b="0" i="0" u="none" strike="noStrike" dirty="0">
                          <a:solidFill>
                            <a:srgbClr val="000000"/>
                          </a:solidFill>
                          <a:effectLst/>
                          <a:latin typeface="Calibri" charset="0"/>
                        </a:rPr>
                        <a:t>20</a:t>
                      </a:r>
                    </a:p>
                  </a:txBody>
                  <a:tcPr marL="18299" marR="18299" marT="18299" marB="0" anchor="b">
                    <a:lnL w="6350" cap="flat" cmpd="sng" algn="ctr">
                      <a:solidFill>
                        <a:srgbClr val="000000"/>
                      </a:solidFill>
                      <a:prstDash val="solid"/>
                      <a:round/>
                      <a:headEnd type="none" w="med" len="med"/>
                      <a:tailEnd type="none" w="med" len="med"/>
                    </a:lnL>
                    <a:lnR>
                      <a:noFill/>
                    </a:lnR>
                    <a:lnT>
                      <a:noFill/>
                    </a:lnT>
                    <a:lnB>
                      <a:noFill/>
                    </a:lnB>
                    <a:solidFill>
                      <a:srgbClr val="D9E1F2"/>
                    </a:solidFill>
                  </a:tcPr>
                </a:tc>
                <a:tc>
                  <a:txBody>
                    <a:bodyPr/>
                    <a:lstStyle/>
                    <a:p>
                      <a:pPr algn="l" fontAlgn="b"/>
                      <a:endParaRPr lang="en-US" sz="1700" b="0" i="0" u="none" strike="noStrike">
                        <a:solidFill>
                          <a:srgbClr val="000000"/>
                        </a:solidFill>
                        <a:effectLst/>
                        <a:latin typeface="Calibri" charset="0"/>
                      </a:endParaRPr>
                    </a:p>
                  </a:txBody>
                  <a:tcPr marL="18299" marR="18299" marT="18299" marB="0" anchor="b">
                    <a:lnL>
                      <a:noFill/>
                    </a:lnL>
                    <a:lnR>
                      <a:noFill/>
                    </a:lnR>
                    <a:lnT>
                      <a:noFill/>
                    </a:lnT>
                    <a:lnB>
                      <a:noFill/>
                    </a:lnB>
                  </a:tcPr>
                </a:tc>
                <a:tc>
                  <a:txBody>
                    <a:bodyPr/>
                    <a:lstStyle/>
                    <a:p>
                      <a:pPr algn="l" fontAlgn="b"/>
                      <a:r>
                        <a:rPr lang="en-US" sz="1700" b="0" i="0" u="none" strike="noStrike">
                          <a:solidFill>
                            <a:srgbClr val="000000"/>
                          </a:solidFill>
                          <a:effectLst/>
                          <a:latin typeface="Calibri" charset="0"/>
                        </a:rPr>
                        <a:t>Pr{common allele discovery}</a:t>
                      </a:r>
                    </a:p>
                  </a:txBody>
                  <a:tcPr marL="18299" marR="18299" marT="18299" marB="0" anchor="b">
                    <a:lnL>
                      <a:noFill/>
                    </a:lnL>
                    <a:lnR w="635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r" fontAlgn="b"/>
                      <a:r>
                        <a:rPr lang="mr-IN" sz="1700" b="0" i="0" u="none" strike="noStrike" dirty="0">
                          <a:solidFill>
                            <a:srgbClr val="000000"/>
                          </a:solidFill>
                          <a:effectLst/>
                          <a:latin typeface="Calibri" charset="0"/>
                        </a:rPr>
                        <a:t>~95%</a:t>
                      </a:r>
                    </a:p>
                  </a:txBody>
                  <a:tcPr marL="18299" marR="18299" marT="18299" marB="0" anchor="b">
                    <a:lnL w="6350" cap="flat" cmpd="sng" algn="ctr">
                      <a:solidFill>
                        <a:srgbClr val="000000"/>
                      </a:solidFill>
                      <a:prstDash val="solid"/>
                      <a:round/>
                      <a:headEnd type="none" w="med" len="med"/>
                      <a:tailEnd type="none" w="med" len="med"/>
                    </a:lnL>
                    <a:lnR>
                      <a:noFill/>
                    </a:lnR>
                    <a:lnT>
                      <a:noFill/>
                    </a:lnT>
                    <a:lnB>
                      <a:noFill/>
                    </a:lnB>
                    <a:solidFill>
                      <a:srgbClr val="D9E1F2"/>
                    </a:solidFill>
                  </a:tcPr>
                </a:tc>
                <a:extLst>
                  <a:ext uri="{0D108BD9-81ED-4DB2-BD59-A6C34878D82A}">
                    <a16:rowId xmlns:a16="http://schemas.microsoft.com/office/drawing/2014/main" val="10004"/>
                  </a:ext>
                </a:extLst>
              </a:tr>
              <a:tr h="292771">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it-IT" sz="1700" b="0" i="0" u="none" strike="noStrike" dirty="0">
                          <a:solidFill>
                            <a:srgbClr val="000000"/>
                          </a:solidFill>
                          <a:effectLst/>
                          <a:latin typeface="Calibri" charset="0"/>
                        </a:rPr>
                        <a:t># per lane (</a:t>
                      </a:r>
                      <a:r>
                        <a:rPr lang="it-IT" sz="1700" b="0" i="0" u="none" strike="noStrike" dirty="0" err="1">
                          <a:solidFill>
                            <a:srgbClr val="000000"/>
                          </a:solidFill>
                          <a:effectLst/>
                          <a:latin typeface="Calibri" charset="0"/>
                        </a:rPr>
                        <a:t>NovaSeq</a:t>
                      </a:r>
                      <a:r>
                        <a:rPr lang="it-IT" sz="1700" b="0" i="0" u="none" strike="noStrike" dirty="0">
                          <a:solidFill>
                            <a:srgbClr val="000000"/>
                          </a:solidFill>
                          <a:effectLst/>
                          <a:latin typeface="Calibri" charset="0"/>
                        </a:rPr>
                        <a:t>, S4)</a:t>
                      </a:r>
                    </a:p>
                  </a:txBody>
                  <a:tcPr marL="18299" marR="18299" marT="18299" marB="0" anchor="b">
                    <a:lnL>
                      <a:noFill/>
                    </a:lnL>
                    <a:lnR w="635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r" fontAlgn="b"/>
                      <a:r>
                        <a:rPr lang="is-IS" sz="1700" b="0" i="0" u="none" strike="noStrike" dirty="0">
                          <a:solidFill>
                            <a:srgbClr val="000000"/>
                          </a:solidFill>
                          <a:effectLst/>
                          <a:latin typeface="Calibri" charset="0"/>
                        </a:rPr>
                        <a:t>~</a:t>
                      </a:r>
                      <a:r>
                        <a:rPr lang="en-US" sz="1800" b="0" i="0" u="none" strike="noStrike" kern="1200" dirty="0">
                          <a:solidFill>
                            <a:schemeClr val="tx1"/>
                          </a:solidFill>
                          <a:effectLst/>
                          <a:latin typeface="+mn-lt"/>
                          <a:ea typeface="+mn-ea"/>
                          <a:cs typeface="+mn-cs"/>
                        </a:rPr>
                        <a:t>384</a:t>
                      </a:r>
                      <a:r>
                        <a:rPr lang="is-IS" sz="1700" b="0" i="0" u="none" strike="noStrike" dirty="0">
                          <a:solidFill>
                            <a:srgbClr val="000000"/>
                          </a:solidFill>
                          <a:effectLst/>
                          <a:latin typeface="Calibri" charset="0"/>
                        </a:rPr>
                        <a:t>*</a:t>
                      </a:r>
                    </a:p>
                  </a:txBody>
                  <a:tcPr marL="18299" marR="18299" marT="18299" marB="0" anchor="b">
                    <a:lnL w="6350" cap="flat" cmpd="sng" algn="ctr">
                      <a:solidFill>
                        <a:srgbClr val="000000"/>
                      </a:solidFill>
                      <a:prstDash val="solid"/>
                      <a:round/>
                      <a:headEnd type="none" w="med" len="med"/>
                      <a:tailEnd type="none" w="med" len="med"/>
                    </a:lnL>
                    <a:lnR>
                      <a:noFill/>
                    </a:lnR>
                    <a:lnT>
                      <a:noFill/>
                    </a:lnT>
                    <a:lnB>
                      <a:noFill/>
                    </a:lnB>
                    <a:solidFill>
                      <a:srgbClr val="D9E1F2"/>
                    </a:solidFill>
                  </a:tcPr>
                </a:tc>
                <a:tc>
                  <a:txBody>
                    <a:bodyPr/>
                    <a:lstStyle/>
                    <a:p>
                      <a:pPr algn="l" fontAlgn="b"/>
                      <a:endParaRPr lang="en-US" sz="1700" b="0" i="0" u="none" strike="noStrike" dirty="0">
                        <a:solidFill>
                          <a:srgbClr val="000000"/>
                        </a:solidFill>
                        <a:effectLst/>
                        <a:latin typeface="Calibri" charset="0"/>
                      </a:endParaRPr>
                    </a:p>
                  </a:txBody>
                  <a:tcPr marL="18299" marR="18299" marT="18299" marB="0" anchor="b">
                    <a:lnL>
                      <a:noFill/>
                    </a:lnL>
                    <a:lnR>
                      <a:noFill/>
                    </a:lnR>
                    <a:lnT>
                      <a:noFill/>
                    </a:lnT>
                    <a:lnB>
                      <a:noFill/>
                    </a:lnB>
                  </a:tcPr>
                </a:tc>
                <a:tc>
                  <a:txBody>
                    <a:bodyPr/>
                    <a:lstStyle/>
                    <a:p>
                      <a:pPr algn="l" fontAlgn="b"/>
                      <a:endParaRPr lang="en-US" sz="1700" b="0" i="0" u="none" strike="noStrike" dirty="0">
                        <a:solidFill>
                          <a:srgbClr val="000000"/>
                        </a:solidFill>
                        <a:effectLst/>
                        <a:latin typeface="Calibri" charset="0"/>
                      </a:endParaRPr>
                    </a:p>
                  </a:txBody>
                  <a:tcPr marL="18299" marR="18299" marT="18299" marB="0" anchor="b">
                    <a:lnL>
                      <a:noFill/>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r" fontAlgn="b"/>
                      <a:endParaRPr lang="mr-IN" sz="1700" b="0" i="0" u="none" strike="noStrike" dirty="0">
                        <a:solidFill>
                          <a:srgbClr val="000000"/>
                        </a:solidFill>
                        <a:effectLst/>
                        <a:latin typeface="Calibri" charset="0"/>
                      </a:endParaRPr>
                    </a:p>
                  </a:txBody>
                  <a:tcPr marL="18299" marR="18299" marT="18299" marB="0" anchor="b">
                    <a:lnL w="635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4122591150"/>
                  </a:ext>
                </a:extLst>
              </a:tr>
            </a:tbl>
          </a:graphicData>
        </a:graphic>
      </p:graphicFrame>
      <p:sp>
        <p:nvSpPr>
          <p:cNvPr id="6" name="TextBox 5">
            <a:extLst>
              <a:ext uri="{FF2B5EF4-FFF2-40B4-BE49-F238E27FC236}">
                <a16:creationId xmlns:a16="http://schemas.microsoft.com/office/drawing/2014/main" id="{14A51F24-64CD-1EFB-B4AC-92CDE69923DB}"/>
              </a:ext>
            </a:extLst>
          </p:cNvPr>
          <p:cNvSpPr txBox="1"/>
          <p:nvPr/>
        </p:nvSpPr>
        <p:spPr>
          <a:xfrm>
            <a:off x="3516048" y="6441168"/>
            <a:ext cx="5133008" cy="369332"/>
          </a:xfrm>
          <a:prstGeom prst="rect">
            <a:avLst/>
          </a:prstGeom>
          <a:noFill/>
        </p:spPr>
        <p:txBody>
          <a:bodyPr wrap="none" rtlCol="0">
            <a:spAutoFit/>
          </a:bodyPr>
          <a:lstStyle/>
          <a:p>
            <a:r>
              <a:rPr lang="en-US" dirty="0" err="1"/>
              <a:t>NovaSeq</a:t>
            </a:r>
            <a:r>
              <a:rPr lang="en-US" dirty="0"/>
              <a:t> 6000 = 750-850 Gb/lane  (2x150nt, S4 lane)</a:t>
            </a:r>
          </a:p>
        </p:txBody>
      </p:sp>
      <p:sp>
        <p:nvSpPr>
          <p:cNvPr id="3" name="TextBox 2">
            <a:extLst>
              <a:ext uri="{FF2B5EF4-FFF2-40B4-BE49-F238E27FC236}">
                <a16:creationId xmlns:a16="http://schemas.microsoft.com/office/drawing/2014/main" id="{65A6E09C-98F5-BB9E-F109-01FD3E3D63F8}"/>
              </a:ext>
            </a:extLst>
          </p:cNvPr>
          <p:cNvSpPr txBox="1"/>
          <p:nvPr/>
        </p:nvSpPr>
        <p:spPr>
          <a:xfrm>
            <a:off x="3266830" y="3710924"/>
            <a:ext cx="5119991" cy="369332"/>
          </a:xfrm>
          <a:prstGeom prst="rect">
            <a:avLst/>
          </a:prstGeom>
          <a:noFill/>
        </p:spPr>
        <p:txBody>
          <a:bodyPr wrap="none" rtlCol="0">
            <a:spAutoFit/>
          </a:bodyPr>
          <a:lstStyle/>
          <a:p>
            <a:r>
              <a:rPr lang="en-US" dirty="0">
                <a:hlinkClick r:id="rId4"/>
              </a:rPr>
              <a:t>Based on Illumina ‘DNA Prep with Enrichment’ panel</a:t>
            </a:r>
            <a:endParaRPr lang="en-US" dirty="0"/>
          </a:p>
        </p:txBody>
      </p:sp>
      <p:sp>
        <p:nvSpPr>
          <p:cNvPr id="2" name="TextBox 1">
            <a:extLst>
              <a:ext uri="{FF2B5EF4-FFF2-40B4-BE49-F238E27FC236}">
                <a16:creationId xmlns:a16="http://schemas.microsoft.com/office/drawing/2014/main" id="{E5ADA89E-818B-C9EE-D55B-FF1C0B6D9649}"/>
              </a:ext>
            </a:extLst>
          </p:cNvPr>
          <p:cNvSpPr txBox="1"/>
          <p:nvPr/>
        </p:nvSpPr>
        <p:spPr>
          <a:xfrm>
            <a:off x="760021" y="1187532"/>
            <a:ext cx="1074781" cy="369332"/>
          </a:xfrm>
          <a:prstGeom prst="rect">
            <a:avLst/>
          </a:prstGeom>
          <a:noFill/>
        </p:spPr>
        <p:txBody>
          <a:bodyPr wrap="none" rtlCol="0">
            <a:spAutoFit/>
          </a:bodyPr>
          <a:lstStyle/>
          <a:p>
            <a:r>
              <a:rPr lang="en-US" dirty="0"/>
              <a:t>Targeted!</a:t>
            </a:r>
          </a:p>
        </p:txBody>
      </p:sp>
      <p:sp>
        <p:nvSpPr>
          <p:cNvPr id="9" name="TextBox 8">
            <a:extLst>
              <a:ext uri="{FF2B5EF4-FFF2-40B4-BE49-F238E27FC236}">
                <a16:creationId xmlns:a16="http://schemas.microsoft.com/office/drawing/2014/main" id="{463EE31D-08E4-77EA-24ED-6CDB4A808B84}"/>
              </a:ext>
            </a:extLst>
          </p:cNvPr>
          <p:cNvSpPr txBox="1"/>
          <p:nvPr/>
        </p:nvSpPr>
        <p:spPr>
          <a:xfrm>
            <a:off x="0" y="6488668"/>
            <a:ext cx="1738617" cy="369332"/>
          </a:xfrm>
          <a:prstGeom prst="rect">
            <a:avLst/>
          </a:prstGeom>
          <a:noFill/>
        </p:spPr>
        <p:txBody>
          <a:bodyPr wrap="none" rtlCol="0">
            <a:spAutoFit/>
          </a:bodyPr>
          <a:lstStyle/>
          <a:p>
            <a:r>
              <a:rPr lang="en-US" dirty="0">
                <a:solidFill>
                  <a:schemeClr val="bg1"/>
                </a:solidFill>
                <a:hlinkClick r:id="rId5">
                  <a:extLst>
                    <a:ext uri="{A12FA001-AC4F-418D-AE19-62706E023703}">
                      <ahyp:hlinkClr xmlns:ahyp="http://schemas.microsoft.com/office/drawing/2018/hyperlinkcolor" val="tx"/>
                    </a:ext>
                  </a:extLst>
                </a:hlinkClick>
              </a:rPr>
              <a:t>GATK Workshop</a:t>
            </a:r>
            <a:endParaRPr lang="en-US" dirty="0">
              <a:solidFill>
                <a:schemeClr val="bg1"/>
              </a:solidFill>
            </a:endParaRPr>
          </a:p>
        </p:txBody>
      </p:sp>
    </p:spTree>
    <p:extLst>
      <p:ext uri="{BB962C8B-B14F-4D97-AF65-F5344CB8AC3E}">
        <p14:creationId xmlns:p14="http://schemas.microsoft.com/office/powerpoint/2010/main" val="2318579379"/>
      </p:ext>
    </p:extLst>
  </p:cSld>
  <p:clrMapOvr>
    <a:masterClrMapping/>
  </p:clrMapOvr>
  <mc:AlternateContent xmlns:mc="http://schemas.openxmlformats.org/markup-compatibility/2006" xmlns:p14="http://schemas.microsoft.com/office/powerpoint/2010/main">
    <mc:Choice Requires="p14">
      <p:transition spd="slow" p14:dur="2000" advTm="81033"/>
    </mc:Choice>
    <mc:Fallback xmlns="">
      <p:transition spd="slow" advTm="81033"/>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8199" name="Rectangle 8198">
            <a:extLst>
              <a:ext uri="{FF2B5EF4-FFF2-40B4-BE49-F238E27FC236}">
                <a16:creationId xmlns:a16="http://schemas.microsoft.com/office/drawing/2014/main" id="{44CC594A-A820-450F-B363-C19201FCFE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8201" name="Rectangle 8200">
            <a:extLst>
              <a:ext uri="{FF2B5EF4-FFF2-40B4-BE49-F238E27FC236}">
                <a16:creationId xmlns:a16="http://schemas.microsoft.com/office/drawing/2014/main" id="{59FAB3DA-E9ED-4574-ABCC-378BC0FF1B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3371F9E9-D4D6-3DCC-598E-A79B21E3DB89}"/>
              </a:ext>
            </a:extLst>
          </p:cNvPr>
          <p:cNvSpPr>
            <a:spLocks noGrp="1"/>
          </p:cNvSpPr>
          <p:nvPr>
            <p:ph type="title"/>
          </p:nvPr>
        </p:nvSpPr>
        <p:spPr>
          <a:xfrm>
            <a:off x="492370" y="516835"/>
            <a:ext cx="3084844" cy="2103875"/>
          </a:xfrm>
        </p:spPr>
        <p:txBody>
          <a:bodyPr>
            <a:normAutofit/>
          </a:bodyPr>
          <a:lstStyle/>
          <a:p>
            <a:r>
              <a:rPr lang="en-US" sz="3600" dirty="0">
                <a:solidFill>
                  <a:srgbClr val="FFFFFF"/>
                </a:solidFill>
              </a:rPr>
              <a:t>Imputation</a:t>
            </a:r>
          </a:p>
        </p:txBody>
      </p:sp>
      <p:sp>
        <p:nvSpPr>
          <p:cNvPr id="3" name="Content Placeholder 2">
            <a:extLst>
              <a:ext uri="{FF2B5EF4-FFF2-40B4-BE49-F238E27FC236}">
                <a16:creationId xmlns:a16="http://schemas.microsoft.com/office/drawing/2014/main" id="{36E78314-1888-E285-2F52-8CC5730A7EA7}"/>
              </a:ext>
            </a:extLst>
          </p:cNvPr>
          <p:cNvSpPr>
            <a:spLocks noGrp="1"/>
          </p:cNvSpPr>
          <p:nvPr>
            <p:ph idx="1"/>
          </p:nvPr>
        </p:nvSpPr>
        <p:spPr>
          <a:xfrm>
            <a:off x="492371" y="2653800"/>
            <a:ext cx="3084844" cy="3335519"/>
          </a:xfrm>
        </p:spPr>
        <p:txBody>
          <a:bodyPr>
            <a:normAutofit/>
          </a:bodyPr>
          <a:lstStyle/>
          <a:p>
            <a:r>
              <a:rPr lang="en-US" sz="1500" dirty="0">
                <a:solidFill>
                  <a:srgbClr val="FFFFFF"/>
                </a:solidFill>
              </a:rPr>
              <a:t>You can use services which </a:t>
            </a:r>
            <a:r>
              <a:rPr lang="en-US" sz="1500" i="1" dirty="0">
                <a:solidFill>
                  <a:srgbClr val="FFFFFF"/>
                </a:solidFill>
              </a:rPr>
              <a:t>impute </a:t>
            </a:r>
            <a:r>
              <a:rPr lang="en-US" sz="1500" dirty="0">
                <a:solidFill>
                  <a:srgbClr val="FFFFFF"/>
                </a:solidFill>
              </a:rPr>
              <a:t>(infer) additional genotypes</a:t>
            </a:r>
          </a:p>
          <a:p>
            <a:r>
              <a:rPr lang="en-US" sz="1500" dirty="0">
                <a:solidFill>
                  <a:srgbClr val="FFFFFF"/>
                </a:solidFill>
              </a:rPr>
              <a:t>Use known haplotypes from ‘gold standard’ (trusted) sources</a:t>
            </a:r>
          </a:p>
          <a:p>
            <a:pPr lvl="1"/>
            <a:r>
              <a:rPr lang="en-US" sz="1500" dirty="0">
                <a:solidFill>
                  <a:srgbClr val="FFFFFF"/>
                </a:solidFill>
              </a:rPr>
              <a:t>1000 genomes</a:t>
            </a:r>
          </a:p>
          <a:p>
            <a:pPr lvl="1"/>
            <a:r>
              <a:rPr lang="en-US" sz="1500" dirty="0">
                <a:solidFill>
                  <a:srgbClr val="FFFFFF"/>
                </a:solidFill>
              </a:rPr>
              <a:t> HapMap</a:t>
            </a:r>
          </a:p>
          <a:p>
            <a:r>
              <a:rPr lang="en-US" sz="1500" dirty="0">
                <a:solidFill>
                  <a:srgbClr val="FFFFFF"/>
                </a:solidFill>
              </a:rPr>
              <a:t>Very common step in GWAS studies to deal with missing information (arrays)</a:t>
            </a:r>
          </a:p>
          <a:p>
            <a:r>
              <a:rPr lang="en-US" sz="1500" dirty="0">
                <a:solidFill>
                  <a:srgbClr val="FFFFFF"/>
                </a:solidFill>
              </a:rPr>
              <a:t>Can impute variants with low pass sequencing (less than 5x coverage)</a:t>
            </a:r>
          </a:p>
        </p:txBody>
      </p:sp>
      <p:sp>
        <p:nvSpPr>
          <p:cNvPr id="8203" name="Rectangle 8202">
            <a:extLst>
              <a:ext uri="{FF2B5EF4-FFF2-40B4-BE49-F238E27FC236}">
                <a16:creationId xmlns:a16="http://schemas.microsoft.com/office/drawing/2014/main" id="{53B8D6B0-55D6-48DC-86D8-FD95D5F118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8194" name="Picture 2">
            <a:extLst>
              <a:ext uri="{FF2B5EF4-FFF2-40B4-BE49-F238E27FC236}">
                <a16:creationId xmlns:a16="http://schemas.microsoft.com/office/drawing/2014/main" id="{498EFAE5-11F8-91C9-640D-6BDA29BBB17B}"/>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4742017" y="1020186"/>
            <a:ext cx="6798082" cy="481762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hlinkClick r:id="rId4"/>
            <a:extLst>
              <a:ext uri="{FF2B5EF4-FFF2-40B4-BE49-F238E27FC236}">
                <a16:creationId xmlns:a16="http://schemas.microsoft.com/office/drawing/2014/main" id="{713D300E-0139-5F2B-EA90-C1983C4184ED}"/>
              </a:ext>
            </a:extLst>
          </p:cNvPr>
          <p:cNvSpPr txBox="1"/>
          <p:nvPr/>
        </p:nvSpPr>
        <p:spPr>
          <a:xfrm>
            <a:off x="5554231" y="6163240"/>
            <a:ext cx="5181931" cy="369332"/>
          </a:xfrm>
          <a:prstGeom prst="rect">
            <a:avLst/>
          </a:prstGeom>
          <a:noFill/>
        </p:spPr>
        <p:txBody>
          <a:bodyPr wrap="none" rtlCol="0">
            <a:spAutoFit/>
          </a:bodyPr>
          <a:lstStyle/>
          <a:p>
            <a:r>
              <a:rPr lang="en-US" dirty="0">
                <a:hlinkClick r:id="rId4"/>
              </a:rPr>
              <a:t>Das S, </a:t>
            </a:r>
            <a:r>
              <a:rPr lang="en-US" i="1" dirty="0">
                <a:hlinkClick r:id="rId4"/>
              </a:rPr>
              <a:t>et al</a:t>
            </a:r>
            <a:r>
              <a:rPr lang="en-US" dirty="0">
                <a:hlinkClick r:id="rId4"/>
              </a:rPr>
              <a:t>. </a:t>
            </a:r>
            <a:r>
              <a:rPr lang="en-US" dirty="0" err="1">
                <a:hlinkClick r:id="rId4"/>
              </a:rPr>
              <a:t>Annu</a:t>
            </a:r>
            <a:r>
              <a:rPr lang="en-US" dirty="0">
                <a:hlinkClick r:id="rId4"/>
              </a:rPr>
              <a:t> Rev. </a:t>
            </a:r>
            <a:r>
              <a:rPr lang="en-US" dirty="0" err="1">
                <a:hlinkClick r:id="rId4"/>
              </a:rPr>
              <a:t>Genom</a:t>
            </a:r>
            <a:r>
              <a:rPr lang="en-US" dirty="0">
                <a:hlinkClick r:id="rId4"/>
              </a:rPr>
              <a:t>. Hum. Genet. 19:73-96</a:t>
            </a:r>
            <a:endParaRPr lang="en-US" dirty="0"/>
          </a:p>
        </p:txBody>
      </p:sp>
    </p:spTree>
    <p:extLst>
      <p:ext uri="{BB962C8B-B14F-4D97-AF65-F5344CB8AC3E}">
        <p14:creationId xmlns:p14="http://schemas.microsoft.com/office/powerpoint/2010/main" val="1701405646"/>
      </p:ext>
    </p:extLst>
  </p:cSld>
  <p:clrMapOvr>
    <a:masterClrMapping/>
  </p:clrMapOvr>
  <mc:AlternateContent xmlns:mc="http://schemas.openxmlformats.org/markup-compatibility/2006" xmlns:p14="http://schemas.microsoft.com/office/powerpoint/2010/main">
    <mc:Choice Requires="p14">
      <p:transition spd="slow" p14:dur="2000" advTm="119168"/>
    </mc:Choice>
    <mc:Fallback xmlns="">
      <p:transition spd="slow" advTm="119168"/>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3079" name="Rectangle 3078">
            <a:extLst>
              <a:ext uri="{FF2B5EF4-FFF2-40B4-BE49-F238E27FC236}">
                <a16:creationId xmlns:a16="http://schemas.microsoft.com/office/drawing/2014/main" id="{7D379150-F6B4-45C8-BE10-6B278AD40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81" name="Rectangle 3080">
            <a:extLst>
              <a:ext uri="{FF2B5EF4-FFF2-40B4-BE49-F238E27FC236}">
                <a16:creationId xmlns:a16="http://schemas.microsoft.com/office/drawing/2014/main" id="{5FFCF544-A370-4A5D-A95F-CA6E0E7191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083" name="Straight Connector 3082">
            <a:extLst>
              <a:ext uri="{FF2B5EF4-FFF2-40B4-BE49-F238E27FC236}">
                <a16:creationId xmlns:a16="http://schemas.microsoft.com/office/drawing/2014/main" id="{6EEB3B97-A638-498B-8083-54191CE71E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3085" name="Rectangle 3084">
            <a:extLst>
              <a:ext uri="{FF2B5EF4-FFF2-40B4-BE49-F238E27FC236}">
                <a16:creationId xmlns:a16="http://schemas.microsoft.com/office/drawing/2014/main" id="{44CC594A-A820-450F-B363-C19201FCFE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3087" name="Rectangle 3086">
            <a:extLst>
              <a:ext uri="{FF2B5EF4-FFF2-40B4-BE49-F238E27FC236}">
                <a16:creationId xmlns:a16="http://schemas.microsoft.com/office/drawing/2014/main" id="{59FAB3DA-E9ED-4574-ABCC-378BC0FF1B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TextBox 4">
            <a:extLst>
              <a:ext uri="{FF2B5EF4-FFF2-40B4-BE49-F238E27FC236}">
                <a16:creationId xmlns:a16="http://schemas.microsoft.com/office/drawing/2014/main" id="{9BE8EAE0-944D-C604-44A0-6EB88FD44F6F}"/>
              </a:ext>
            </a:extLst>
          </p:cNvPr>
          <p:cNvSpPr txBox="1"/>
          <p:nvPr/>
        </p:nvSpPr>
        <p:spPr>
          <a:xfrm>
            <a:off x="492371" y="2653800"/>
            <a:ext cx="3084844" cy="3335519"/>
          </a:xfrm>
          <a:prstGeom prst="rect">
            <a:avLst/>
          </a:prstGeom>
        </p:spPr>
        <p:txBody>
          <a:bodyPr vert="horz" lIns="0" tIns="45720" rIns="0" bIns="45720" rtlCol="0">
            <a:normAutofit/>
          </a:bodyPr>
          <a:lstStyle/>
          <a:p>
            <a:r>
              <a:rPr lang="en-US" sz="1600" dirty="0">
                <a:solidFill>
                  <a:schemeClr val="bg1"/>
                </a:solidFill>
              </a:rPr>
              <a:t>Will have secondary analyses built in</a:t>
            </a:r>
          </a:p>
          <a:p>
            <a:r>
              <a:rPr lang="en-US" sz="1600" dirty="0">
                <a:solidFill>
                  <a:schemeClr val="bg1"/>
                </a:solidFill>
              </a:rPr>
              <a:t>(using on-board/cloud DRAGEN Bio-IT).</a:t>
            </a:r>
          </a:p>
          <a:p>
            <a:r>
              <a:rPr lang="en-US" sz="1600" dirty="0">
                <a:solidFill>
                  <a:schemeClr val="bg1"/>
                </a:solidFill>
              </a:rPr>
              <a:t>  </a:t>
            </a:r>
          </a:p>
          <a:p>
            <a:r>
              <a:rPr lang="en-US" sz="1600" b="1" i="1" dirty="0">
                <a:solidFill>
                  <a:schemeClr val="bg1"/>
                </a:solidFill>
              </a:rPr>
              <a:t>This includes human variant calling</a:t>
            </a:r>
          </a:p>
          <a:p>
            <a:pPr defTabSz="914400">
              <a:lnSpc>
                <a:spcPct val="90000"/>
              </a:lnSpc>
              <a:spcAft>
                <a:spcPts val="600"/>
              </a:spcAft>
              <a:buClr>
                <a:schemeClr val="accent1"/>
              </a:buClr>
              <a:buFont typeface="Calibri" panose="020F0502020204030204" pitchFamily="34" charset="0"/>
            </a:pPr>
            <a:endParaRPr lang="en-US" sz="1500" dirty="0">
              <a:solidFill>
                <a:schemeClr val="bg1"/>
              </a:solidFill>
            </a:endParaRPr>
          </a:p>
        </p:txBody>
      </p:sp>
      <p:sp>
        <p:nvSpPr>
          <p:cNvPr id="3089" name="Rectangle 3088">
            <a:extLst>
              <a:ext uri="{FF2B5EF4-FFF2-40B4-BE49-F238E27FC236}">
                <a16:creationId xmlns:a16="http://schemas.microsoft.com/office/drawing/2014/main" id="{53B8D6B0-55D6-48DC-86D8-FD95D5F118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3074" name="Picture 2" descr="NovaSeq X System with doors open">
            <a:extLst>
              <a:ext uri="{FF2B5EF4-FFF2-40B4-BE49-F238E27FC236}">
                <a16:creationId xmlns:a16="http://schemas.microsoft.com/office/drawing/2014/main" id="{706BB955-53BA-B4E3-EE0E-4A7844AF1DD3}"/>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t="16094" b="14806"/>
          <a:stretch/>
        </p:blipFill>
        <p:spPr bwMode="auto">
          <a:xfrm>
            <a:off x="6494404" y="248194"/>
            <a:ext cx="3644622" cy="332466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159D0136-E31C-D614-EE84-3DF929F9E46D}"/>
              </a:ext>
            </a:extLst>
          </p:cNvPr>
          <p:cNvPicPr>
            <a:picLocks noChangeAspect="1"/>
          </p:cNvPicPr>
          <p:nvPr/>
        </p:nvPicPr>
        <p:blipFill>
          <a:blip r:embed="rId4"/>
          <a:stretch>
            <a:fillRect/>
          </a:stretch>
        </p:blipFill>
        <p:spPr>
          <a:xfrm>
            <a:off x="4415714" y="4285739"/>
            <a:ext cx="7620594" cy="1703580"/>
          </a:xfrm>
          <a:prstGeom prst="rect">
            <a:avLst/>
          </a:prstGeom>
        </p:spPr>
      </p:pic>
      <p:sp>
        <p:nvSpPr>
          <p:cNvPr id="12" name="Title 1">
            <a:extLst>
              <a:ext uri="{FF2B5EF4-FFF2-40B4-BE49-F238E27FC236}">
                <a16:creationId xmlns:a16="http://schemas.microsoft.com/office/drawing/2014/main" id="{A5104864-7291-A835-45D9-D76E0F77B008}"/>
              </a:ext>
            </a:extLst>
          </p:cNvPr>
          <p:cNvSpPr txBox="1">
            <a:spLocks/>
          </p:cNvSpPr>
          <p:nvPr/>
        </p:nvSpPr>
        <p:spPr>
          <a:xfrm>
            <a:off x="492370" y="516835"/>
            <a:ext cx="3084844" cy="2103875"/>
          </a:xfrm>
          <a:prstGeom prst="rect">
            <a:avLst/>
          </a:prstGeom>
        </p:spPr>
        <p:txBody>
          <a:bodyPr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3600" dirty="0" err="1">
                <a:solidFill>
                  <a:srgbClr val="FFFFFF"/>
                </a:solidFill>
              </a:rPr>
              <a:t>NovaSeq</a:t>
            </a:r>
            <a:r>
              <a:rPr lang="en-US" sz="3600" dirty="0">
                <a:solidFill>
                  <a:srgbClr val="FFFFFF"/>
                </a:solidFill>
              </a:rPr>
              <a:t> X</a:t>
            </a:r>
          </a:p>
        </p:txBody>
      </p:sp>
      <p:sp>
        <p:nvSpPr>
          <p:cNvPr id="14" name="TextBox 13">
            <a:extLst>
              <a:ext uri="{FF2B5EF4-FFF2-40B4-BE49-F238E27FC236}">
                <a16:creationId xmlns:a16="http://schemas.microsoft.com/office/drawing/2014/main" id="{AECAFF69-2654-2C57-C68C-BED4B86BEA7A}"/>
              </a:ext>
            </a:extLst>
          </p:cNvPr>
          <p:cNvSpPr txBox="1"/>
          <p:nvPr/>
        </p:nvSpPr>
        <p:spPr>
          <a:xfrm>
            <a:off x="7230995" y="6344718"/>
            <a:ext cx="1990032" cy="369332"/>
          </a:xfrm>
          <a:prstGeom prst="rect">
            <a:avLst/>
          </a:prstGeom>
          <a:noFill/>
        </p:spPr>
        <p:txBody>
          <a:bodyPr wrap="none" rtlCol="0">
            <a:spAutoFit/>
          </a:bodyPr>
          <a:lstStyle/>
          <a:p>
            <a:r>
              <a:rPr lang="en-US" sz="1800" dirty="0">
                <a:solidFill>
                  <a:srgbClr val="FFFFFF"/>
                </a:solidFill>
                <a:hlinkClick r:id="rId5"/>
              </a:rPr>
              <a:t>Illumina NovaSeq X</a:t>
            </a:r>
            <a:endParaRPr lang="en-US" sz="1800" dirty="0">
              <a:solidFill>
                <a:srgbClr val="FFFFFF"/>
              </a:solidFill>
            </a:endParaRPr>
          </a:p>
        </p:txBody>
      </p:sp>
    </p:spTree>
    <p:extLst>
      <p:ext uri="{BB962C8B-B14F-4D97-AF65-F5344CB8AC3E}">
        <p14:creationId xmlns:p14="http://schemas.microsoft.com/office/powerpoint/2010/main" val="3467913135"/>
      </p:ext>
    </p:extLst>
  </p:cSld>
  <p:clrMapOvr>
    <a:masterClrMapping/>
  </p:clrMapOvr>
  <mc:AlternateContent xmlns:mc="http://schemas.openxmlformats.org/markup-compatibility/2006" xmlns:p14="http://schemas.microsoft.com/office/powerpoint/2010/main">
    <mc:Choice Requires="p14">
      <p:transition spd="slow" p14:dur="2000" advTm="101833"/>
    </mc:Choice>
    <mc:Fallback xmlns="">
      <p:transition spd="slow" advTm="101833"/>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General variant calling pipelines</a:t>
            </a:r>
          </a:p>
        </p:txBody>
      </p:sp>
      <p:sp>
        <p:nvSpPr>
          <p:cNvPr id="3" name="Content Placeholder 2"/>
          <p:cNvSpPr>
            <a:spLocks noGrp="1"/>
          </p:cNvSpPr>
          <p:nvPr>
            <p:ph idx="1"/>
          </p:nvPr>
        </p:nvSpPr>
        <p:spPr/>
        <p:txBody>
          <a:bodyPr/>
          <a:lstStyle/>
          <a:p>
            <a:r>
              <a:rPr lang="en-US" sz="2800" dirty="0"/>
              <a:t>Common pattern:</a:t>
            </a:r>
          </a:p>
          <a:p>
            <a:pPr lvl="1"/>
            <a:r>
              <a:rPr lang="en-US" sz="2400" dirty="0"/>
              <a:t>Align reads</a:t>
            </a:r>
          </a:p>
          <a:p>
            <a:pPr lvl="1"/>
            <a:r>
              <a:rPr lang="en-US" sz="2400" dirty="0"/>
              <a:t>Optimize alignment</a:t>
            </a:r>
          </a:p>
          <a:p>
            <a:pPr lvl="1"/>
            <a:r>
              <a:rPr lang="en-US" sz="2400" dirty="0"/>
              <a:t>Call variants</a:t>
            </a:r>
          </a:p>
          <a:p>
            <a:pPr lvl="1"/>
            <a:r>
              <a:rPr lang="en-US" sz="2400" dirty="0"/>
              <a:t>Filter called variants</a:t>
            </a:r>
          </a:p>
          <a:p>
            <a:pPr lvl="1"/>
            <a:r>
              <a:rPr lang="en-US" sz="2400" dirty="0"/>
              <a:t>Annotate </a:t>
            </a:r>
            <a:endParaRPr lang="en-US" dirty="0"/>
          </a:p>
        </p:txBody>
      </p:sp>
    </p:spTree>
    <p:extLst>
      <p:ext uri="{BB962C8B-B14F-4D97-AF65-F5344CB8AC3E}">
        <p14:creationId xmlns:p14="http://schemas.microsoft.com/office/powerpoint/2010/main" val="2635117826"/>
      </p:ext>
    </p:extLst>
  </p:cSld>
  <p:clrMapOvr>
    <a:masterClrMapping/>
  </p:clrMapOvr>
  <mc:AlternateContent xmlns:mc="http://schemas.openxmlformats.org/markup-compatibility/2006" xmlns:p14="http://schemas.microsoft.com/office/powerpoint/2010/main">
    <mc:Choice Requires="p14">
      <p:transition spd="slow" p14:dur="2000" advTm="64100"/>
    </mc:Choice>
    <mc:Fallback xmlns="">
      <p:transition spd="slow" advTm="6410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Tool/Workflow examples</a:t>
            </a:r>
          </a:p>
        </p:txBody>
      </p:sp>
      <p:sp>
        <p:nvSpPr>
          <p:cNvPr id="3" name="Content Placeholder 2"/>
          <p:cNvSpPr>
            <a:spLocks noGrp="1"/>
          </p:cNvSpPr>
          <p:nvPr>
            <p:ph idx="1"/>
          </p:nvPr>
        </p:nvSpPr>
        <p:spPr/>
        <p:txBody>
          <a:bodyPr>
            <a:normAutofit fontScale="85000" lnSpcReduction="20000"/>
          </a:bodyPr>
          <a:lstStyle/>
          <a:p>
            <a:r>
              <a:rPr lang="en-US" sz="2800" dirty="0"/>
              <a:t>Examples (standard variant calling)</a:t>
            </a:r>
          </a:p>
          <a:p>
            <a:pPr lvl="1">
              <a:lnSpc>
                <a:spcPct val="150000"/>
              </a:lnSpc>
            </a:pPr>
            <a:r>
              <a:rPr lang="en-US" sz="2400" b="1" i="1" dirty="0"/>
              <a:t>Genome Analysis Toolkit (GATK)</a:t>
            </a:r>
          </a:p>
          <a:p>
            <a:pPr lvl="1">
              <a:lnSpc>
                <a:spcPct val="150000"/>
              </a:lnSpc>
            </a:pPr>
            <a:r>
              <a:rPr lang="en-US" sz="2400" dirty="0" err="1">
                <a:ea typeface="ＭＳ Ｐゴシック" charset="-128"/>
                <a:cs typeface="ＭＳ Ｐゴシック" charset="-128"/>
              </a:rPr>
              <a:t>samtools</a:t>
            </a:r>
            <a:r>
              <a:rPr lang="en-US" sz="2400" dirty="0">
                <a:ea typeface="ＭＳ Ｐゴシック" charset="-128"/>
                <a:cs typeface="ＭＳ Ｐゴシック" charset="-128"/>
              </a:rPr>
              <a:t> </a:t>
            </a:r>
            <a:r>
              <a:rPr lang="en-US" sz="2400" dirty="0" err="1">
                <a:ea typeface="ＭＳ Ｐゴシック" charset="-128"/>
                <a:cs typeface="ＭＳ Ｐゴシック" charset="-128"/>
              </a:rPr>
              <a:t>mpileup</a:t>
            </a:r>
            <a:endParaRPr lang="en-US" sz="2400" dirty="0">
              <a:ea typeface="ＭＳ Ｐゴシック" charset="-128"/>
              <a:cs typeface="ＭＳ Ｐゴシック" charset="-128"/>
            </a:endParaRPr>
          </a:p>
          <a:p>
            <a:pPr lvl="1">
              <a:lnSpc>
                <a:spcPct val="150000"/>
              </a:lnSpc>
            </a:pPr>
            <a:r>
              <a:rPr lang="en-US" sz="2400" dirty="0"/>
              <a:t>VarScan2</a:t>
            </a:r>
          </a:p>
          <a:p>
            <a:pPr lvl="1">
              <a:lnSpc>
                <a:spcPct val="150000"/>
              </a:lnSpc>
            </a:pPr>
            <a:r>
              <a:rPr lang="en-US" sz="2400" dirty="0" err="1"/>
              <a:t>freeBayes</a:t>
            </a:r>
            <a:endParaRPr lang="en-US" sz="2400" dirty="0"/>
          </a:p>
          <a:p>
            <a:pPr lvl="1">
              <a:lnSpc>
                <a:spcPct val="150000"/>
              </a:lnSpc>
            </a:pPr>
            <a:r>
              <a:rPr lang="en-US" sz="2400" dirty="0"/>
              <a:t>Commercial</a:t>
            </a:r>
          </a:p>
          <a:p>
            <a:pPr lvl="2">
              <a:lnSpc>
                <a:spcPct val="150000"/>
              </a:lnSpc>
            </a:pPr>
            <a:r>
              <a:rPr lang="en-US" sz="2000" dirty="0"/>
              <a:t>Illumina DRAGEN – GATK using FPGA (see the </a:t>
            </a:r>
            <a:r>
              <a:rPr lang="en-US" sz="2000" dirty="0" err="1"/>
              <a:t>NovaSeq</a:t>
            </a:r>
            <a:r>
              <a:rPr lang="en-US" sz="2000" dirty="0"/>
              <a:t> X slide!!!)</a:t>
            </a:r>
          </a:p>
          <a:p>
            <a:pPr lvl="2">
              <a:lnSpc>
                <a:spcPct val="150000"/>
              </a:lnSpc>
            </a:pPr>
            <a:r>
              <a:rPr lang="en-US" sz="2000" dirty="0" err="1"/>
              <a:t>Sentieon</a:t>
            </a:r>
            <a:r>
              <a:rPr lang="en-US" sz="2000" dirty="0"/>
              <a:t> – accelerated CPU</a:t>
            </a:r>
          </a:p>
          <a:p>
            <a:pPr lvl="2">
              <a:lnSpc>
                <a:spcPct val="150000"/>
              </a:lnSpc>
            </a:pPr>
            <a:r>
              <a:rPr lang="en-US" sz="2000" dirty="0" err="1"/>
              <a:t>Parabricks</a:t>
            </a:r>
            <a:r>
              <a:rPr lang="en-US" sz="2000" dirty="0"/>
              <a:t> – GPU-based</a:t>
            </a:r>
            <a:endParaRPr lang="en-US" sz="2400" dirty="0"/>
          </a:p>
        </p:txBody>
      </p:sp>
    </p:spTree>
    <p:extLst>
      <p:ext uri="{BB962C8B-B14F-4D97-AF65-F5344CB8AC3E}">
        <p14:creationId xmlns:p14="http://schemas.microsoft.com/office/powerpoint/2010/main" val="2403061218"/>
      </p:ext>
    </p:extLst>
  </p:cSld>
  <p:clrMapOvr>
    <a:masterClrMapping/>
  </p:clrMapOvr>
  <mc:AlternateContent xmlns:mc="http://schemas.openxmlformats.org/markup-compatibility/2006" xmlns:p14="http://schemas.microsoft.com/office/powerpoint/2010/main">
    <mc:Choice Requires="p14">
      <p:transition spd="slow" p14:dur="2000" advTm="34804"/>
    </mc:Choice>
    <mc:Fallback xmlns="">
      <p:transition spd="slow" advTm="34804"/>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Tool/Workflow examples</a:t>
            </a:r>
          </a:p>
        </p:txBody>
      </p:sp>
    </p:spTree>
    <p:extLst>
      <p:ext uri="{BB962C8B-B14F-4D97-AF65-F5344CB8AC3E}">
        <p14:creationId xmlns:p14="http://schemas.microsoft.com/office/powerpoint/2010/main" val="373675810"/>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165FD-194A-C502-E413-1585732141D3}"/>
              </a:ext>
            </a:extLst>
          </p:cNvPr>
          <p:cNvSpPr>
            <a:spLocks noGrp="1"/>
          </p:cNvSpPr>
          <p:nvPr>
            <p:ph type="title"/>
          </p:nvPr>
        </p:nvSpPr>
        <p:spPr/>
        <p:txBody>
          <a:bodyPr/>
          <a:lstStyle/>
          <a:p>
            <a:r>
              <a:rPr lang="en-US" dirty="0"/>
              <a:t>GATK – Single Sample Germline Calls</a:t>
            </a:r>
          </a:p>
        </p:txBody>
      </p:sp>
      <p:pic>
        <p:nvPicPr>
          <p:cNvPr id="1026" name="Picture 2">
            <a:extLst>
              <a:ext uri="{FF2B5EF4-FFF2-40B4-BE49-F238E27FC236}">
                <a16:creationId xmlns:a16="http://schemas.microsoft.com/office/drawing/2014/main" id="{52F9630D-2E7C-5C07-1B1C-593AE272DB66}"/>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a:ext>
            </a:extLst>
          </a:blip>
          <a:srcRect/>
          <a:stretch>
            <a:fillRect/>
          </a:stretch>
        </p:blipFill>
        <p:spPr bwMode="auto">
          <a:xfrm>
            <a:off x="1778347" y="1792784"/>
            <a:ext cx="8635305" cy="448526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09D6A78-AA0D-0FCD-8258-BA5C7C67B010}"/>
              </a:ext>
            </a:extLst>
          </p:cNvPr>
          <p:cNvSpPr txBox="1"/>
          <p:nvPr/>
        </p:nvSpPr>
        <p:spPr>
          <a:xfrm>
            <a:off x="4988379" y="6386727"/>
            <a:ext cx="2276201" cy="369332"/>
          </a:xfrm>
          <a:prstGeom prst="rect">
            <a:avLst/>
          </a:prstGeom>
          <a:noFill/>
        </p:spPr>
        <p:txBody>
          <a:bodyPr wrap="none" rtlCol="0">
            <a:spAutoFit/>
          </a:bodyPr>
          <a:lstStyle/>
          <a:p>
            <a:r>
              <a:rPr lang="en-US" dirty="0">
                <a:hlinkClick r:id="rId3"/>
              </a:rPr>
              <a:t>GATK Germline Calling</a:t>
            </a:r>
            <a:endParaRPr lang="en-US" dirty="0"/>
          </a:p>
        </p:txBody>
      </p:sp>
    </p:spTree>
    <p:extLst>
      <p:ext uri="{BB962C8B-B14F-4D97-AF65-F5344CB8AC3E}">
        <p14:creationId xmlns:p14="http://schemas.microsoft.com/office/powerpoint/2010/main" val="3826713073"/>
      </p:ext>
    </p:extLst>
  </p:cSld>
  <p:clrMapOvr>
    <a:masterClrMapping/>
  </p:clrMapOvr>
  <mc:AlternateContent xmlns:mc="http://schemas.openxmlformats.org/markup-compatibility/2006" xmlns:p14="http://schemas.microsoft.com/office/powerpoint/2010/main">
    <mc:Choice Requires="p14">
      <p:transition spd="slow" p14:dur="2000" advTm="30800"/>
    </mc:Choice>
    <mc:Fallback xmlns="">
      <p:transition spd="slow" advTm="3080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384FE-0C56-3946-9BAF-E92AF867E7F4}"/>
              </a:ext>
            </a:extLst>
          </p:cNvPr>
          <p:cNvSpPr>
            <a:spLocks noGrp="1"/>
          </p:cNvSpPr>
          <p:nvPr>
            <p:ph type="title"/>
          </p:nvPr>
        </p:nvSpPr>
        <p:spPr/>
        <p:txBody>
          <a:bodyPr/>
          <a:lstStyle/>
          <a:p>
            <a:r>
              <a:rPr lang="en-US" dirty="0"/>
              <a:t>GATK – Somatic Calls (Tumor)</a:t>
            </a:r>
          </a:p>
        </p:txBody>
      </p:sp>
      <p:pic>
        <p:nvPicPr>
          <p:cNvPr id="5" name="Picture 4">
            <a:extLst>
              <a:ext uri="{FF2B5EF4-FFF2-40B4-BE49-F238E27FC236}">
                <a16:creationId xmlns:a16="http://schemas.microsoft.com/office/drawing/2014/main" id="{BC689C1B-C828-154F-A095-DCBB63B2019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43660" y="1864898"/>
            <a:ext cx="5950400" cy="4359469"/>
          </a:xfrm>
          <a:prstGeom prst="rect">
            <a:avLst/>
          </a:prstGeom>
        </p:spPr>
      </p:pic>
      <p:sp>
        <p:nvSpPr>
          <p:cNvPr id="4" name="TextBox 3">
            <a:extLst>
              <a:ext uri="{FF2B5EF4-FFF2-40B4-BE49-F238E27FC236}">
                <a16:creationId xmlns:a16="http://schemas.microsoft.com/office/drawing/2014/main" id="{F41DDA10-EA25-8F11-8F60-BC1D4051AA03}"/>
              </a:ext>
            </a:extLst>
          </p:cNvPr>
          <p:cNvSpPr txBox="1"/>
          <p:nvPr/>
        </p:nvSpPr>
        <p:spPr>
          <a:xfrm>
            <a:off x="5022299" y="6401286"/>
            <a:ext cx="2208361" cy="369332"/>
          </a:xfrm>
          <a:prstGeom prst="rect">
            <a:avLst/>
          </a:prstGeom>
          <a:noFill/>
        </p:spPr>
        <p:txBody>
          <a:bodyPr wrap="none" rtlCol="0">
            <a:spAutoFit/>
          </a:bodyPr>
          <a:lstStyle/>
          <a:p>
            <a:r>
              <a:rPr lang="en-US" dirty="0">
                <a:hlinkClick r:id="rId4"/>
              </a:rPr>
              <a:t>GATK Somatic Callling</a:t>
            </a:r>
            <a:endParaRPr lang="en-US" dirty="0"/>
          </a:p>
        </p:txBody>
      </p:sp>
    </p:spTree>
    <p:extLst>
      <p:ext uri="{BB962C8B-B14F-4D97-AF65-F5344CB8AC3E}">
        <p14:creationId xmlns:p14="http://schemas.microsoft.com/office/powerpoint/2010/main" val="1675573691"/>
      </p:ext>
    </p:extLst>
  </p:cSld>
  <p:clrMapOvr>
    <a:masterClrMapping/>
  </p:clrMapOvr>
  <mc:AlternateContent xmlns:mc="http://schemas.openxmlformats.org/markup-compatibility/2006" xmlns:p14="http://schemas.microsoft.com/office/powerpoint/2010/main">
    <mc:Choice Requires="p14">
      <p:transition spd="slow" p14:dur="2000" advTm="26133"/>
    </mc:Choice>
    <mc:Fallback xmlns="">
      <p:transition spd="slow" advTm="26133"/>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84086-6E26-E144-9F1D-6B8A555638F8}"/>
              </a:ext>
            </a:extLst>
          </p:cNvPr>
          <p:cNvSpPr>
            <a:spLocks noGrp="1"/>
          </p:cNvSpPr>
          <p:nvPr>
            <p:ph type="title"/>
          </p:nvPr>
        </p:nvSpPr>
        <p:spPr/>
        <p:txBody>
          <a:bodyPr/>
          <a:lstStyle/>
          <a:p>
            <a:r>
              <a:rPr lang="en-US" dirty="0"/>
              <a:t>GATK – RNA-Seq</a:t>
            </a:r>
          </a:p>
        </p:txBody>
      </p:sp>
      <p:pic>
        <p:nvPicPr>
          <p:cNvPr id="4" name="Picture 3">
            <a:extLst>
              <a:ext uri="{FF2B5EF4-FFF2-40B4-BE49-F238E27FC236}">
                <a16:creationId xmlns:a16="http://schemas.microsoft.com/office/drawing/2014/main" id="{91718F55-E2C2-E844-9ECB-DB92D178180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76009" y="1776276"/>
            <a:ext cx="8639981" cy="4479990"/>
          </a:xfrm>
          <a:prstGeom prst="rect">
            <a:avLst/>
          </a:prstGeom>
        </p:spPr>
      </p:pic>
      <p:sp>
        <p:nvSpPr>
          <p:cNvPr id="3" name="TextBox 2">
            <a:extLst>
              <a:ext uri="{FF2B5EF4-FFF2-40B4-BE49-F238E27FC236}">
                <a16:creationId xmlns:a16="http://schemas.microsoft.com/office/drawing/2014/main" id="{CF81F8ED-B415-4443-9376-42A6E0F12BDF}"/>
              </a:ext>
            </a:extLst>
          </p:cNvPr>
          <p:cNvSpPr txBox="1"/>
          <p:nvPr/>
        </p:nvSpPr>
        <p:spPr>
          <a:xfrm>
            <a:off x="5325042" y="6386727"/>
            <a:ext cx="1602875" cy="369332"/>
          </a:xfrm>
          <a:prstGeom prst="rect">
            <a:avLst/>
          </a:prstGeom>
          <a:noFill/>
        </p:spPr>
        <p:txBody>
          <a:bodyPr wrap="none" rtlCol="0">
            <a:spAutoFit/>
          </a:bodyPr>
          <a:lstStyle/>
          <a:p>
            <a:r>
              <a:rPr lang="en-US" dirty="0">
                <a:hlinkClick r:id="rId3"/>
              </a:rPr>
              <a:t>GATK RNA-Seq</a:t>
            </a:r>
            <a:endParaRPr lang="en-US" dirty="0"/>
          </a:p>
        </p:txBody>
      </p:sp>
    </p:spTree>
    <p:extLst>
      <p:ext uri="{BB962C8B-B14F-4D97-AF65-F5344CB8AC3E}">
        <p14:creationId xmlns:p14="http://schemas.microsoft.com/office/powerpoint/2010/main" val="3733717510"/>
      </p:ext>
    </p:extLst>
  </p:cSld>
  <p:clrMapOvr>
    <a:masterClrMapping/>
  </p:clrMapOvr>
  <mc:AlternateContent xmlns:mc="http://schemas.openxmlformats.org/markup-compatibility/2006" xmlns:p14="http://schemas.microsoft.com/office/powerpoint/2010/main">
    <mc:Choice Requires="p14">
      <p:transition spd="slow" p14:dur="2000" advTm="17733"/>
    </mc:Choice>
    <mc:Fallback xmlns="">
      <p:transition spd="slow" advTm="17733"/>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Variations</a:t>
            </a:r>
          </a:p>
        </p:txBody>
      </p:sp>
      <p:sp>
        <p:nvSpPr>
          <p:cNvPr id="3" name="Content Placeholder 2"/>
          <p:cNvSpPr>
            <a:spLocks noGrp="1"/>
          </p:cNvSpPr>
          <p:nvPr>
            <p:ph idx="1"/>
          </p:nvPr>
        </p:nvSpPr>
        <p:spPr/>
        <p:txBody>
          <a:bodyPr>
            <a:normAutofit fontScale="92500" lnSpcReduction="20000"/>
          </a:bodyPr>
          <a:lstStyle/>
          <a:p>
            <a:r>
              <a:rPr lang="en-US" dirty="0"/>
              <a:t>Difference between 2 individuals : about 1 every 1000 bp</a:t>
            </a:r>
          </a:p>
          <a:p>
            <a:pPr lvl="1"/>
            <a:r>
              <a:rPr lang="en-US" dirty="0"/>
              <a:t>~ 2.7 million differences for the human genome</a:t>
            </a:r>
          </a:p>
          <a:p>
            <a:endParaRPr lang="en-US" dirty="0"/>
          </a:p>
          <a:p>
            <a:r>
              <a:rPr lang="en-US" dirty="0"/>
              <a:t>Small (&lt;50 </a:t>
            </a:r>
            <a:r>
              <a:rPr lang="en-US" dirty="0" err="1"/>
              <a:t>bp</a:t>
            </a:r>
            <a:r>
              <a:rPr lang="en-US" dirty="0"/>
              <a:t>)</a:t>
            </a:r>
          </a:p>
          <a:p>
            <a:pPr lvl="1"/>
            <a:r>
              <a:rPr lang="en-US" dirty="0"/>
              <a:t>SNV – single nucleotide (`</a:t>
            </a:r>
            <a:r>
              <a:rPr lang="en-US" b="1" dirty="0"/>
              <a:t>SNPs</a:t>
            </a:r>
            <a:r>
              <a:rPr lang="en-US" dirty="0"/>
              <a:t>`)</a:t>
            </a:r>
          </a:p>
          <a:p>
            <a:pPr lvl="1"/>
            <a:r>
              <a:rPr lang="en-US" dirty="0"/>
              <a:t>Small insertions or deletions (‘</a:t>
            </a:r>
            <a:r>
              <a:rPr lang="en-US" b="1" dirty="0"/>
              <a:t>Indels</a:t>
            </a:r>
            <a:r>
              <a:rPr lang="en-US" dirty="0"/>
              <a:t>’)</a:t>
            </a:r>
          </a:p>
          <a:p>
            <a:pPr lvl="1"/>
            <a:endParaRPr lang="en-US" dirty="0"/>
          </a:p>
          <a:p>
            <a:r>
              <a:rPr lang="en-US" dirty="0"/>
              <a:t>Large (structural variations)</a:t>
            </a:r>
          </a:p>
          <a:p>
            <a:pPr lvl="1"/>
            <a:r>
              <a:rPr lang="en-US" dirty="0"/>
              <a:t>Indels &gt; 50 </a:t>
            </a:r>
            <a:r>
              <a:rPr lang="en-US" dirty="0" err="1"/>
              <a:t>bp</a:t>
            </a:r>
            <a:endParaRPr lang="en-US" dirty="0"/>
          </a:p>
          <a:p>
            <a:pPr lvl="1"/>
            <a:r>
              <a:rPr lang="en-US" dirty="0"/>
              <a:t>Copy Number Variations</a:t>
            </a:r>
          </a:p>
          <a:p>
            <a:pPr lvl="1"/>
            <a:r>
              <a:rPr lang="en-US" dirty="0"/>
              <a:t>Inversions</a:t>
            </a:r>
          </a:p>
          <a:p>
            <a:pPr lvl="1"/>
            <a:r>
              <a:rPr lang="en-US" dirty="0"/>
              <a:t>Translocations</a:t>
            </a:r>
          </a:p>
          <a:p>
            <a:pPr lvl="1"/>
            <a:r>
              <a:rPr lang="en-US" dirty="0"/>
              <a:t>Chromosomal fusions</a:t>
            </a:r>
          </a:p>
        </p:txBody>
      </p:sp>
    </p:spTree>
    <p:extLst>
      <p:ext uri="{BB962C8B-B14F-4D97-AF65-F5344CB8AC3E}">
        <p14:creationId xmlns:p14="http://schemas.microsoft.com/office/powerpoint/2010/main" val="890802326"/>
      </p:ext>
    </p:extLst>
  </p:cSld>
  <p:clrMapOvr>
    <a:masterClrMapping/>
  </p:clrMapOvr>
  <mc:AlternateContent xmlns:mc="http://schemas.openxmlformats.org/markup-compatibility/2006" xmlns:p14="http://schemas.microsoft.com/office/powerpoint/2010/main">
    <mc:Choice Requires="p14">
      <p:transition spd="slow" p14:dur="2000" advTm="93078"/>
    </mc:Choice>
    <mc:Fallback xmlns="">
      <p:transition spd="slow" advTm="93078"/>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F6978-AAF9-F244-AEB3-689443F098A5}"/>
              </a:ext>
            </a:extLst>
          </p:cNvPr>
          <p:cNvSpPr>
            <a:spLocks noGrp="1"/>
          </p:cNvSpPr>
          <p:nvPr>
            <p:ph type="title"/>
          </p:nvPr>
        </p:nvSpPr>
        <p:spPr/>
        <p:txBody>
          <a:bodyPr/>
          <a:lstStyle/>
          <a:p>
            <a:r>
              <a:rPr lang="en-US" dirty="0"/>
              <a:t>Standard GATK Workflow</a:t>
            </a:r>
          </a:p>
        </p:txBody>
      </p:sp>
      <p:sp>
        <p:nvSpPr>
          <p:cNvPr id="3" name="Content Placeholder 2">
            <a:extLst>
              <a:ext uri="{FF2B5EF4-FFF2-40B4-BE49-F238E27FC236}">
                <a16:creationId xmlns:a16="http://schemas.microsoft.com/office/drawing/2014/main" id="{BDACD521-7DE1-C04F-ADFC-C0DE3EE4C278}"/>
              </a:ext>
            </a:extLst>
          </p:cNvPr>
          <p:cNvSpPr>
            <a:spLocks noGrp="1"/>
          </p:cNvSpPr>
          <p:nvPr>
            <p:ph idx="1"/>
          </p:nvPr>
        </p:nvSpPr>
        <p:spPr/>
        <p:txBody>
          <a:bodyPr/>
          <a:lstStyle/>
          <a:p>
            <a:r>
              <a:rPr lang="en-US" b="1" i="1" dirty="0"/>
              <a:t>aka ‘GATK Best Practices’</a:t>
            </a:r>
          </a:p>
        </p:txBody>
      </p:sp>
    </p:spTree>
    <p:extLst>
      <p:ext uri="{BB962C8B-B14F-4D97-AF65-F5344CB8AC3E}">
        <p14:creationId xmlns:p14="http://schemas.microsoft.com/office/powerpoint/2010/main" val="1419139968"/>
      </p:ext>
    </p:extLst>
  </p:cSld>
  <p:clrMapOvr>
    <a:masterClrMapping/>
  </p:clrMapOvr>
  <mc:AlternateContent xmlns:mc="http://schemas.openxmlformats.org/markup-compatibility/2006" xmlns:p14="http://schemas.microsoft.com/office/powerpoint/2010/main">
    <mc:Choice Requires="p14">
      <p:transition spd="slow" p14:dur="2000" advTm="7610"/>
    </mc:Choice>
    <mc:Fallback xmlns="">
      <p:transition spd="slow" advTm="761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GATK Pipeline – Germline Calls</a:t>
            </a:r>
          </a:p>
        </p:txBody>
      </p:sp>
      <p:pic>
        <p:nvPicPr>
          <p:cNvPr id="4100" name="Picture 4">
            <a:extLst>
              <a:ext uri="{FF2B5EF4-FFF2-40B4-BE49-F238E27FC236}">
                <a16:creationId xmlns:a16="http://schemas.microsoft.com/office/drawing/2014/main" id="{5F05546A-C3E9-EEA4-83D6-8688F687E3A4}"/>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682353" y="1888761"/>
            <a:ext cx="8888252" cy="406683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A7C0EA9-43FA-9816-7FD5-CE3F6C529EA7}"/>
              </a:ext>
            </a:extLst>
          </p:cNvPr>
          <p:cNvSpPr txBox="1"/>
          <p:nvPr/>
        </p:nvSpPr>
        <p:spPr>
          <a:xfrm>
            <a:off x="0" y="6488668"/>
            <a:ext cx="2023631" cy="369332"/>
          </a:xfrm>
          <a:prstGeom prst="rect">
            <a:avLst/>
          </a:prstGeom>
          <a:noFill/>
        </p:spPr>
        <p:txBody>
          <a:bodyPr wrap="none" rtlCol="0">
            <a:spAutoFit/>
          </a:bodyPr>
          <a:lstStyle/>
          <a:p>
            <a:r>
              <a:rPr lang="en-US" dirty="0">
                <a:hlinkClick r:id="rId4"/>
              </a:rPr>
              <a:t>GATK Best Practices</a:t>
            </a:r>
            <a:endParaRPr lang="en-US" dirty="0"/>
          </a:p>
        </p:txBody>
      </p:sp>
    </p:spTree>
    <p:extLst>
      <p:ext uri="{BB962C8B-B14F-4D97-AF65-F5344CB8AC3E}">
        <p14:creationId xmlns:p14="http://schemas.microsoft.com/office/powerpoint/2010/main" val="3639707717"/>
      </p:ext>
    </p:extLst>
  </p:cSld>
  <p:clrMapOvr>
    <a:masterClrMapping/>
  </p:clrMapOvr>
  <mc:AlternateContent xmlns:mc="http://schemas.openxmlformats.org/markup-compatibility/2006" xmlns:p14="http://schemas.microsoft.com/office/powerpoint/2010/main">
    <mc:Choice Requires="p14">
      <p:transition spd="slow" p14:dur="2000" advTm="53000"/>
    </mc:Choice>
    <mc:Fallback xmlns="">
      <p:transition spd="slow" advTm="5300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Phase I : NGS Data Processing</a:t>
            </a:r>
          </a:p>
        </p:txBody>
      </p:sp>
      <p:pic>
        <p:nvPicPr>
          <p:cNvPr id="5" name="Picture 4">
            <a:extLst>
              <a:ext uri="{FF2B5EF4-FFF2-40B4-BE49-F238E27FC236}">
                <a16:creationId xmlns:a16="http://schemas.microsoft.com/office/drawing/2014/main" id="{D6E2ABDB-ED1C-392A-961D-FD27EAB08550}"/>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682353" y="1888761"/>
            <a:ext cx="8888252" cy="4066838"/>
          </a:xfrm>
          <a:prstGeom prst="rect">
            <a:avLst/>
          </a:prstGeom>
          <a:noFill/>
          <a:extLst>
            <a:ext uri="{909E8E84-426E-40DD-AFC4-6F175D3DCCD1}">
              <a14:hiddenFill xmlns:a14="http://schemas.microsoft.com/office/drawing/2010/main">
                <a:solidFill>
                  <a:srgbClr val="FFFFFF"/>
                </a:solidFill>
              </a14:hiddenFill>
            </a:ext>
          </a:extLst>
        </p:spPr>
      </p:pic>
      <p:sp>
        <p:nvSpPr>
          <p:cNvPr id="4" name="Donut 3"/>
          <p:cNvSpPr/>
          <p:nvPr/>
        </p:nvSpPr>
        <p:spPr>
          <a:xfrm>
            <a:off x="1357276" y="1396143"/>
            <a:ext cx="3031191" cy="5175250"/>
          </a:xfrm>
          <a:prstGeom prst="donut">
            <a:avLst>
              <a:gd name="adj" fmla="val 505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7" name="TextBox 6">
            <a:extLst>
              <a:ext uri="{FF2B5EF4-FFF2-40B4-BE49-F238E27FC236}">
                <a16:creationId xmlns:a16="http://schemas.microsoft.com/office/drawing/2014/main" id="{54DBC9D0-10B9-F06C-1FC5-72702C07D1AE}"/>
              </a:ext>
            </a:extLst>
          </p:cNvPr>
          <p:cNvSpPr txBox="1"/>
          <p:nvPr/>
        </p:nvSpPr>
        <p:spPr>
          <a:xfrm>
            <a:off x="0" y="6488668"/>
            <a:ext cx="2023631" cy="369332"/>
          </a:xfrm>
          <a:prstGeom prst="rect">
            <a:avLst/>
          </a:prstGeom>
          <a:noFill/>
        </p:spPr>
        <p:txBody>
          <a:bodyPr wrap="none" rtlCol="0">
            <a:spAutoFit/>
          </a:bodyPr>
          <a:lstStyle/>
          <a:p>
            <a:r>
              <a:rPr lang="en-US" dirty="0">
                <a:hlinkClick r:id="rId3"/>
              </a:rPr>
              <a:t>GATK Best Practices</a:t>
            </a:r>
            <a:endParaRPr lang="en-US" dirty="0"/>
          </a:p>
        </p:txBody>
      </p:sp>
    </p:spTree>
    <p:extLst>
      <p:ext uri="{BB962C8B-B14F-4D97-AF65-F5344CB8AC3E}">
        <p14:creationId xmlns:p14="http://schemas.microsoft.com/office/powerpoint/2010/main" val="2068952718"/>
      </p:ext>
    </p:extLst>
  </p:cSld>
  <p:clrMapOvr>
    <a:masterClrMapping/>
  </p:clrMapOvr>
  <mc:AlternateContent xmlns:mc="http://schemas.openxmlformats.org/markup-compatibility/2006" xmlns:p14="http://schemas.microsoft.com/office/powerpoint/2010/main">
    <mc:Choice Requires="p14">
      <p:transition spd="slow" p14:dur="2000" advTm="11600"/>
    </mc:Choice>
    <mc:Fallback xmlns="">
      <p:transition spd="slow" advTm="1160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Read groups</a:t>
            </a:r>
          </a:p>
        </p:txBody>
      </p:sp>
      <p:sp>
        <p:nvSpPr>
          <p:cNvPr id="3" name="Content Placeholder 2"/>
          <p:cNvSpPr>
            <a:spLocks noGrp="1"/>
          </p:cNvSpPr>
          <p:nvPr>
            <p:ph idx="1"/>
          </p:nvPr>
        </p:nvSpPr>
        <p:spPr/>
        <p:txBody>
          <a:bodyPr>
            <a:normAutofit fontScale="92500" lnSpcReduction="10000"/>
          </a:bodyPr>
          <a:lstStyle/>
          <a:p>
            <a:r>
              <a:rPr lang="en-US" sz="2400" i="1" dirty="0"/>
              <a:t>Information about the samples and how they were run</a:t>
            </a:r>
          </a:p>
          <a:p>
            <a:endParaRPr lang="en-US" sz="2400" i="1" dirty="0"/>
          </a:p>
          <a:p>
            <a:pPr lvl="1"/>
            <a:r>
              <a:rPr lang="en-US" b="1" dirty="0"/>
              <a:t>ID</a:t>
            </a:r>
            <a:r>
              <a:rPr lang="en-US" dirty="0"/>
              <a:t> – Simple unique identifier each read belongs to</a:t>
            </a:r>
          </a:p>
          <a:p>
            <a:pPr lvl="1"/>
            <a:r>
              <a:rPr lang="en-US" b="1" dirty="0"/>
              <a:t>LB </a:t>
            </a:r>
            <a:r>
              <a:rPr lang="en-US" dirty="0"/>
              <a:t>– Library</a:t>
            </a:r>
          </a:p>
          <a:p>
            <a:pPr lvl="1"/>
            <a:r>
              <a:rPr lang="en-US" b="1" dirty="0"/>
              <a:t>SM </a:t>
            </a:r>
            <a:r>
              <a:rPr lang="en-US" dirty="0"/>
              <a:t>– Sample name </a:t>
            </a:r>
          </a:p>
          <a:p>
            <a:pPr lvl="1"/>
            <a:r>
              <a:rPr lang="en-US" b="1" dirty="0"/>
              <a:t>PL </a:t>
            </a:r>
            <a:r>
              <a:rPr lang="en-US" dirty="0"/>
              <a:t>– Sequencing platform (Illumina, PacBio, </a:t>
            </a:r>
            <a:r>
              <a:rPr lang="en-US" dirty="0" err="1"/>
              <a:t>etc</a:t>
            </a:r>
            <a:r>
              <a:rPr lang="en-US" dirty="0"/>
              <a:t>)</a:t>
            </a:r>
          </a:p>
          <a:p>
            <a:pPr lvl="1"/>
            <a:r>
              <a:rPr lang="en-US" b="1" dirty="0"/>
              <a:t>PU </a:t>
            </a:r>
            <a:r>
              <a:rPr lang="en-US" dirty="0"/>
              <a:t>– Platform unit barcode or identifier (flow cell, lane, or similar unit information)</a:t>
            </a:r>
          </a:p>
          <a:p>
            <a:pPr lvl="1"/>
            <a:r>
              <a:rPr lang="en-US" b="1" dirty="0"/>
              <a:t>PI</a:t>
            </a:r>
            <a:r>
              <a:rPr lang="en-US" dirty="0"/>
              <a:t> – Insert size (fragment size) for library </a:t>
            </a:r>
            <a:r>
              <a:rPr lang="en-US" b="1" i="1" dirty="0"/>
              <a:t>(optional)</a:t>
            </a:r>
          </a:p>
          <a:p>
            <a:pPr lvl="1"/>
            <a:r>
              <a:rPr lang="en-US" b="1" dirty="0"/>
              <a:t>CN </a:t>
            </a:r>
            <a:r>
              <a:rPr lang="en-US" dirty="0"/>
              <a:t>– Sequencing center name </a:t>
            </a:r>
            <a:r>
              <a:rPr lang="en-US" b="1" i="1" dirty="0"/>
              <a:t>(optional)</a:t>
            </a:r>
          </a:p>
          <a:p>
            <a:pPr lvl="1"/>
            <a:r>
              <a:rPr lang="en-US" b="1" dirty="0"/>
              <a:t>DS </a:t>
            </a:r>
            <a:r>
              <a:rPr lang="en-US" dirty="0"/>
              <a:t>– Description </a:t>
            </a:r>
            <a:r>
              <a:rPr lang="en-US" b="1" i="1" dirty="0"/>
              <a:t>(optional)</a:t>
            </a:r>
          </a:p>
          <a:p>
            <a:pPr lvl="1"/>
            <a:r>
              <a:rPr lang="en-US" b="1" dirty="0"/>
              <a:t>DT – </a:t>
            </a:r>
            <a:r>
              <a:rPr lang="en-US" dirty="0"/>
              <a:t>Run date </a:t>
            </a:r>
            <a:r>
              <a:rPr lang="en-US" b="1" i="1" dirty="0"/>
              <a:t>(optional)</a:t>
            </a:r>
          </a:p>
          <a:p>
            <a:pPr lvl="1"/>
            <a:r>
              <a:rPr lang="en-US" b="1" dirty="0"/>
              <a:t>PM</a:t>
            </a:r>
            <a:r>
              <a:rPr lang="en-US" dirty="0"/>
              <a:t> – Platform model </a:t>
            </a:r>
            <a:r>
              <a:rPr lang="en-US" b="1" i="1" dirty="0"/>
              <a:t>(optional)</a:t>
            </a:r>
          </a:p>
          <a:p>
            <a:pPr lvl="1"/>
            <a:r>
              <a:rPr lang="en-US" b="1" dirty="0"/>
              <a:t>PG </a:t>
            </a:r>
            <a:r>
              <a:rPr lang="en-US" dirty="0"/>
              <a:t>– Program group </a:t>
            </a:r>
            <a:r>
              <a:rPr lang="en-US" b="1" i="1" dirty="0"/>
              <a:t>(optional)</a:t>
            </a:r>
          </a:p>
          <a:p>
            <a:pPr lvl="1"/>
            <a:endParaRPr lang="en-US" dirty="0"/>
          </a:p>
        </p:txBody>
      </p:sp>
      <p:sp>
        <p:nvSpPr>
          <p:cNvPr id="4" name="TextBox 3">
            <a:extLst>
              <a:ext uri="{FF2B5EF4-FFF2-40B4-BE49-F238E27FC236}">
                <a16:creationId xmlns:a16="http://schemas.microsoft.com/office/drawing/2014/main" id="{114C2405-02EB-045E-6FED-A91AA393998C}"/>
              </a:ext>
            </a:extLst>
          </p:cNvPr>
          <p:cNvSpPr txBox="1"/>
          <p:nvPr/>
        </p:nvSpPr>
        <p:spPr>
          <a:xfrm>
            <a:off x="0" y="6488668"/>
            <a:ext cx="678006" cy="369332"/>
          </a:xfrm>
          <a:prstGeom prst="rect">
            <a:avLst/>
          </a:prstGeom>
          <a:noFill/>
        </p:spPr>
        <p:txBody>
          <a:bodyPr wrap="none" rtlCol="0">
            <a:spAutoFit/>
          </a:bodyPr>
          <a:lstStyle/>
          <a:p>
            <a:r>
              <a:rPr lang="en-US" dirty="0">
                <a:hlinkClick r:id="rId2"/>
              </a:rPr>
              <a:t>GATK</a:t>
            </a:r>
            <a:endParaRPr lang="en-US" dirty="0"/>
          </a:p>
        </p:txBody>
      </p:sp>
    </p:spTree>
    <p:extLst>
      <p:ext uri="{BB962C8B-B14F-4D97-AF65-F5344CB8AC3E}">
        <p14:creationId xmlns:p14="http://schemas.microsoft.com/office/powerpoint/2010/main" val="200839863"/>
      </p:ext>
    </p:extLst>
  </p:cSld>
  <p:clrMapOvr>
    <a:masterClrMapping/>
  </p:clrMapOvr>
  <mc:AlternateContent xmlns:mc="http://schemas.openxmlformats.org/markup-compatibility/2006" xmlns:p14="http://schemas.microsoft.com/office/powerpoint/2010/main">
    <mc:Choice Requires="p14">
      <p:transition spd="slow" p14:dur="2000" advTm="64700"/>
    </mc:Choice>
    <mc:Fallback xmlns="">
      <p:transition spd="slow" advTm="6470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Phase I</a:t>
            </a:r>
          </a:p>
        </p:txBody>
      </p:sp>
      <p:sp>
        <p:nvSpPr>
          <p:cNvPr id="3" name="Content Placeholder 2"/>
          <p:cNvSpPr>
            <a:spLocks noGrp="1"/>
          </p:cNvSpPr>
          <p:nvPr>
            <p:ph idx="1"/>
          </p:nvPr>
        </p:nvSpPr>
        <p:spPr/>
        <p:txBody>
          <a:bodyPr>
            <a:normAutofit/>
          </a:bodyPr>
          <a:lstStyle/>
          <a:p>
            <a:r>
              <a:rPr lang="en-US" sz="2800" b="1" dirty="0"/>
              <a:t>NGS Data Processing</a:t>
            </a:r>
          </a:p>
          <a:p>
            <a:pPr lvl="1" indent="-342900"/>
            <a:endParaRPr lang="en-US" sz="2400" dirty="0"/>
          </a:p>
          <a:p>
            <a:pPr lvl="1" indent="-342900"/>
            <a:r>
              <a:rPr lang="en-US" sz="2400" dirty="0"/>
              <a:t>Alignment of raw reads</a:t>
            </a:r>
          </a:p>
          <a:p>
            <a:pPr lvl="1" indent="-342900"/>
            <a:endParaRPr lang="en-US" sz="2400" dirty="0"/>
          </a:p>
          <a:p>
            <a:pPr lvl="1" indent="-342900"/>
            <a:r>
              <a:rPr lang="en-US" sz="2400" dirty="0"/>
              <a:t>Duplicate marking</a:t>
            </a:r>
          </a:p>
          <a:p>
            <a:pPr lvl="1" indent="-342900"/>
            <a:endParaRPr lang="en-US" sz="2400" dirty="0"/>
          </a:p>
          <a:p>
            <a:pPr lvl="1" indent="-342900"/>
            <a:r>
              <a:rPr lang="en-US" sz="2400" dirty="0"/>
              <a:t>Base quality recalibration</a:t>
            </a:r>
          </a:p>
          <a:p>
            <a:pPr lvl="1" indent="-342900"/>
            <a:endParaRPr lang="en-US" sz="2400" dirty="0"/>
          </a:p>
          <a:p>
            <a:pPr lvl="1" indent="-342900"/>
            <a:r>
              <a:rPr lang="en-US" sz="2400" b="1" i="1" dirty="0">
                <a:solidFill>
                  <a:srgbClr val="FF0000"/>
                </a:solidFill>
              </a:rPr>
              <a:t>Local realignment no longer required</a:t>
            </a:r>
            <a:endParaRPr lang="en-US" sz="2400" dirty="0"/>
          </a:p>
        </p:txBody>
      </p:sp>
    </p:spTree>
    <p:extLst>
      <p:ext uri="{BB962C8B-B14F-4D97-AF65-F5344CB8AC3E}">
        <p14:creationId xmlns:p14="http://schemas.microsoft.com/office/powerpoint/2010/main" val="3087535239"/>
      </p:ext>
    </p:extLst>
  </p:cSld>
  <p:clrMapOvr>
    <a:masterClrMapping/>
  </p:clrMapOvr>
  <mc:AlternateContent xmlns:mc="http://schemas.openxmlformats.org/markup-compatibility/2006" xmlns:p14="http://schemas.microsoft.com/office/powerpoint/2010/main">
    <mc:Choice Requires="p14">
      <p:transition spd="slow" p14:dur="2000" advTm="45866"/>
    </mc:Choice>
    <mc:Fallback xmlns="">
      <p:transition spd="slow" advTm="45866"/>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Phase I : Alignment of raw reads</a:t>
            </a:r>
          </a:p>
        </p:txBody>
      </p:sp>
      <p:sp>
        <p:nvSpPr>
          <p:cNvPr id="3" name="Content Placeholder 2"/>
          <p:cNvSpPr>
            <a:spLocks noGrp="1"/>
          </p:cNvSpPr>
          <p:nvPr>
            <p:ph idx="1"/>
          </p:nvPr>
        </p:nvSpPr>
        <p:spPr>
          <a:xfrm>
            <a:off x="1097280" y="1976717"/>
            <a:ext cx="4808220" cy="3842192"/>
          </a:xfrm>
        </p:spPr>
        <p:txBody>
          <a:bodyPr>
            <a:normAutofit lnSpcReduction="10000"/>
          </a:bodyPr>
          <a:lstStyle/>
          <a:p>
            <a:r>
              <a:rPr lang="en-US" sz="2400" b="1" i="1" dirty="0"/>
              <a:t>Accuracy</a:t>
            </a:r>
            <a:endParaRPr lang="en-US" sz="2400" dirty="0"/>
          </a:p>
          <a:p>
            <a:pPr lvl="1"/>
            <a:r>
              <a:rPr lang="en-US" b="1" dirty="0"/>
              <a:t>Sensitivity</a:t>
            </a:r>
            <a:r>
              <a:rPr lang="en-US" dirty="0"/>
              <a:t> – maps reads accurately, allowing for errors or variation</a:t>
            </a:r>
          </a:p>
          <a:p>
            <a:pPr lvl="1"/>
            <a:r>
              <a:rPr lang="en-US" b="1" dirty="0"/>
              <a:t>Specificity</a:t>
            </a:r>
            <a:r>
              <a:rPr lang="en-US" dirty="0"/>
              <a:t> – maps to the correct region</a:t>
            </a:r>
          </a:p>
          <a:p>
            <a:r>
              <a:rPr lang="en-US" b="1" dirty="0"/>
              <a:t>Unique vs. multi-mapped reads</a:t>
            </a:r>
          </a:p>
          <a:p>
            <a:pPr lvl="1"/>
            <a:r>
              <a:rPr lang="en-US" dirty="0"/>
              <a:t>Should we retain reads mapping to repetitive regions?</a:t>
            </a:r>
          </a:p>
          <a:p>
            <a:pPr lvl="1"/>
            <a:r>
              <a:rPr lang="en-US" baseline="0" dirty="0"/>
              <a:t>May depend on the application</a:t>
            </a:r>
          </a:p>
          <a:p>
            <a:r>
              <a:rPr lang="en-US" b="1" dirty="0"/>
              <a:t>BWA MEM </a:t>
            </a:r>
            <a:r>
              <a:rPr lang="en-US" dirty="0"/>
              <a:t>is currently recommended</a:t>
            </a:r>
          </a:p>
          <a:p>
            <a:r>
              <a:rPr lang="en-US" dirty="0"/>
              <a:t>Minimap2 is also good, </a:t>
            </a:r>
            <a:r>
              <a:rPr lang="en-US" dirty="0" err="1"/>
              <a:t>esp</a:t>
            </a:r>
            <a:r>
              <a:rPr lang="en-US" dirty="0"/>
              <a:t> for long reads</a:t>
            </a:r>
          </a:p>
          <a:p>
            <a:r>
              <a:rPr lang="en-US" b="1" i="1" dirty="0"/>
              <a:t>You can add read groups at this stage!!!</a:t>
            </a:r>
          </a:p>
        </p:txBody>
      </p:sp>
      <p:pic>
        <p:nvPicPr>
          <p:cNvPr id="4" name="Picture 3"/>
          <p:cNvPicPr>
            <a:picLocks noChangeAspect="1"/>
          </p:cNvPicPr>
          <p:nvPr/>
        </p:nvPicPr>
        <p:blipFill>
          <a:blip r:embed="rId2"/>
          <a:stretch>
            <a:fillRect/>
          </a:stretch>
        </p:blipFill>
        <p:spPr>
          <a:xfrm>
            <a:off x="5781675" y="1825252"/>
            <a:ext cx="4699000" cy="3654778"/>
          </a:xfrm>
          <a:prstGeom prst="rect">
            <a:avLst/>
          </a:prstGeom>
        </p:spPr>
      </p:pic>
      <p:sp>
        <p:nvSpPr>
          <p:cNvPr id="6" name="TextBox 5"/>
          <p:cNvSpPr txBox="1"/>
          <p:nvPr/>
        </p:nvSpPr>
        <p:spPr>
          <a:xfrm>
            <a:off x="6762753" y="5567918"/>
            <a:ext cx="2844753" cy="369332"/>
          </a:xfrm>
          <a:prstGeom prst="rect">
            <a:avLst/>
          </a:prstGeom>
          <a:noFill/>
        </p:spPr>
        <p:txBody>
          <a:bodyPr wrap="none" rtlCol="0">
            <a:spAutoFit/>
          </a:bodyPr>
          <a:lstStyle/>
          <a:p>
            <a:r>
              <a:rPr lang="en-US" dirty="0" err="1"/>
              <a:t>Heng</a:t>
            </a:r>
            <a:r>
              <a:rPr lang="en-US" dirty="0"/>
              <a:t> Li’s aligner assessment</a:t>
            </a:r>
          </a:p>
        </p:txBody>
      </p:sp>
    </p:spTree>
    <p:extLst>
      <p:ext uri="{BB962C8B-B14F-4D97-AF65-F5344CB8AC3E}">
        <p14:creationId xmlns:p14="http://schemas.microsoft.com/office/powerpoint/2010/main" val="2898047912"/>
      </p:ext>
    </p:extLst>
  </p:cSld>
  <p:clrMapOvr>
    <a:masterClrMapping/>
  </p:clrMapOvr>
  <mc:AlternateContent xmlns:mc="http://schemas.openxmlformats.org/markup-compatibility/2006" xmlns:p14="http://schemas.microsoft.com/office/powerpoint/2010/main">
    <mc:Choice Requires="p14">
      <p:transition spd="slow" p14:dur="2000" advTm="145568"/>
    </mc:Choice>
    <mc:Fallback xmlns="">
      <p:transition spd="slow" advTm="145568"/>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a:ext>
            </a:extLst>
          </a:blip>
          <a:srcRect t="21234"/>
          <a:stretch/>
        </p:blipFill>
        <p:spPr>
          <a:xfrm>
            <a:off x="1454555" y="604002"/>
            <a:ext cx="9282890" cy="5649996"/>
          </a:xfrm>
          <a:prstGeom prst="rect">
            <a:avLst/>
          </a:prstGeom>
        </p:spPr>
      </p:pic>
      <p:sp>
        <p:nvSpPr>
          <p:cNvPr id="5" name="TextBox 4">
            <a:extLst>
              <a:ext uri="{FF2B5EF4-FFF2-40B4-BE49-F238E27FC236}">
                <a16:creationId xmlns:a16="http://schemas.microsoft.com/office/drawing/2014/main" id="{E7379D0B-C31D-F51A-6908-CEC74AB32322}"/>
              </a:ext>
            </a:extLst>
          </p:cNvPr>
          <p:cNvSpPr txBox="1"/>
          <p:nvPr/>
        </p:nvSpPr>
        <p:spPr>
          <a:xfrm>
            <a:off x="8490857" y="2588821"/>
            <a:ext cx="1182568" cy="369332"/>
          </a:xfrm>
          <a:prstGeom prst="rect">
            <a:avLst/>
          </a:prstGeom>
          <a:noFill/>
        </p:spPr>
        <p:txBody>
          <a:bodyPr wrap="none" rtlCol="0">
            <a:spAutoFit/>
          </a:bodyPr>
          <a:lstStyle/>
          <a:p>
            <a:r>
              <a:rPr lang="en-US" dirty="0"/>
              <a:t>aka </a:t>
            </a:r>
            <a:r>
              <a:rPr lang="en-US" b="1" dirty="0"/>
              <a:t>MAPQ</a:t>
            </a:r>
          </a:p>
        </p:txBody>
      </p:sp>
      <p:sp>
        <p:nvSpPr>
          <p:cNvPr id="10" name="TextBox 9">
            <a:extLst>
              <a:ext uri="{FF2B5EF4-FFF2-40B4-BE49-F238E27FC236}">
                <a16:creationId xmlns:a16="http://schemas.microsoft.com/office/drawing/2014/main" id="{44BEEE9C-3096-2A18-1E4E-1C5D27FCE7C1}"/>
              </a:ext>
            </a:extLst>
          </p:cNvPr>
          <p:cNvSpPr txBox="1"/>
          <p:nvPr/>
        </p:nvSpPr>
        <p:spPr>
          <a:xfrm>
            <a:off x="0" y="6514068"/>
            <a:ext cx="1738617" cy="369332"/>
          </a:xfrm>
          <a:prstGeom prst="rect">
            <a:avLst/>
          </a:prstGeom>
          <a:noFill/>
        </p:spPr>
        <p:txBody>
          <a:bodyPr wrap="none" rtlCol="0">
            <a:spAutoFit/>
          </a:bodyPr>
          <a:lstStyle/>
          <a:p>
            <a:r>
              <a:rPr lang="en-US" dirty="0">
                <a:solidFill>
                  <a:schemeClr val="bg1"/>
                </a:solidFill>
                <a:hlinkClick r:id="rId4">
                  <a:extLst>
                    <a:ext uri="{A12FA001-AC4F-418D-AE19-62706E023703}">
                      <ahyp:hlinkClr xmlns:ahyp="http://schemas.microsoft.com/office/drawing/2018/hyperlinkcolor" val="tx"/>
                    </a:ext>
                  </a:extLst>
                </a:hlinkClick>
              </a:rPr>
              <a:t>GATK Workshop</a:t>
            </a:r>
            <a:endParaRPr lang="en-US" dirty="0">
              <a:solidFill>
                <a:schemeClr val="bg1"/>
              </a:solidFill>
            </a:endParaRPr>
          </a:p>
        </p:txBody>
      </p:sp>
    </p:spTree>
    <p:extLst>
      <p:ext uri="{BB962C8B-B14F-4D97-AF65-F5344CB8AC3E}">
        <p14:creationId xmlns:p14="http://schemas.microsoft.com/office/powerpoint/2010/main" val="3910670292"/>
      </p:ext>
    </p:extLst>
  </p:cSld>
  <p:clrMapOvr>
    <a:masterClrMapping/>
  </p:clrMapOvr>
  <mc:AlternateContent xmlns:mc="http://schemas.openxmlformats.org/markup-compatibility/2006" xmlns:p14="http://schemas.microsoft.com/office/powerpoint/2010/main">
    <mc:Choice Requires="p14">
      <p:transition spd="slow" p14:dur="2000" advTm="110900"/>
    </mc:Choice>
    <mc:Fallback xmlns="">
      <p:transition spd="slow" advTm="11090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normAutofit/>
          </a:bodyPr>
          <a:lstStyle/>
          <a:p>
            <a:r>
              <a:rPr lang="en-US" sz="2800" b="1" dirty="0"/>
              <a:t>Alignment output : SAM/BAM</a:t>
            </a:r>
          </a:p>
        </p:txBody>
      </p:sp>
      <p:sp>
        <p:nvSpPr>
          <p:cNvPr id="3" name="Content Placeholder 2"/>
          <p:cNvSpPr>
            <a:spLocks noGrp="1"/>
          </p:cNvSpPr>
          <p:nvPr>
            <p:ph idx="1"/>
          </p:nvPr>
        </p:nvSpPr>
        <p:spPr/>
        <p:txBody>
          <a:bodyPr>
            <a:normAutofit/>
          </a:bodyPr>
          <a:lstStyle/>
          <a:p>
            <a:pPr marL="0" indent="0">
              <a:spcBef>
                <a:spcPts val="0"/>
              </a:spcBef>
              <a:spcAft>
                <a:spcPts val="1200"/>
              </a:spcAft>
              <a:buNone/>
            </a:pPr>
            <a:r>
              <a:rPr lang="en-US" b="1" dirty="0"/>
              <a:t>SAM – </a:t>
            </a:r>
            <a:r>
              <a:rPr lang="en-US" dirty="0"/>
              <a:t>Sequence Alignment/Map format</a:t>
            </a:r>
            <a:r>
              <a:rPr lang="en-US" b="1" dirty="0"/>
              <a:t>; BAM – </a:t>
            </a:r>
            <a:r>
              <a:rPr lang="en-US" dirty="0"/>
              <a:t>BGZF compressed (binary) SAM output</a:t>
            </a:r>
          </a:p>
          <a:p>
            <a:pPr lvl="1">
              <a:spcBef>
                <a:spcPts val="0"/>
              </a:spcBef>
              <a:spcAft>
                <a:spcPts val="1200"/>
              </a:spcAft>
            </a:pPr>
            <a:r>
              <a:rPr lang="en-US" dirty="0"/>
              <a:t>Stores alignment information</a:t>
            </a:r>
            <a:endParaRPr lang="en-US" b="1" dirty="0"/>
          </a:p>
          <a:p>
            <a:pPr lvl="1">
              <a:spcBef>
                <a:spcPts val="0"/>
              </a:spcBef>
              <a:spcAft>
                <a:spcPts val="1200"/>
              </a:spcAft>
            </a:pPr>
            <a:r>
              <a:rPr lang="en-US" b="1" dirty="0"/>
              <a:t>Specification</a:t>
            </a:r>
            <a:r>
              <a:rPr lang="en-US" dirty="0"/>
              <a:t>: </a:t>
            </a:r>
            <a:r>
              <a:rPr lang="en-US" dirty="0">
                <a:hlinkClick r:id="rId2"/>
              </a:rPr>
              <a:t>http://samtools.sourceforge.net/SAM1.pdf</a:t>
            </a:r>
            <a:endParaRPr lang="en-US" dirty="0"/>
          </a:p>
          <a:p>
            <a:pPr lvl="1">
              <a:spcBef>
                <a:spcPts val="0"/>
              </a:spcBef>
              <a:spcAft>
                <a:spcPts val="1200"/>
              </a:spcAft>
            </a:pPr>
            <a:r>
              <a:rPr lang="en-US" dirty="0"/>
              <a:t>Contains FASTQ reads, quality information, meta data, alignment information, etc.</a:t>
            </a:r>
          </a:p>
          <a:p>
            <a:pPr lvl="1">
              <a:spcBef>
                <a:spcPts val="0"/>
              </a:spcBef>
              <a:spcAft>
                <a:spcPts val="1200"/>
              </a:spcAft>
            </a:pPr>
            <a:r>
              <a:rPr lang="en-US" dirty="0"/>
              <a:t>May be unsorted, or sorted by sequence name or genome coordinates</a:t>
            </a:r>
          </a:p>
          <a:p>
            <a:pPr lvl="1">
              <a:spcBef>
                <a:spcPts val="0"/>
              </a:spcBef>
              <a:spcAft>
                <a:spcPts val="1200"/>
              </a:spcAft>
            </a:pPr>
            <a:r>
              <a:rPr lang="en-US" dirty="0"/>
              <a:t>Sorted BAM may be accompanied by an index file (</a:t>
            </a:r>
            <a:r>
              <a:rPr lang="en-US" dirty="0">
                <a:latin typeface="Monaco"/>
                <a:cs typeface="Monaco"/>
              </a:rPr>
              <a:t>.bai</a:t>
            </a:r>
            <a:r>
              <a:rPr lang="en-US" dirty="0"/>
              <a:t>) (only if </a:t>
            </a:r>
            <a:r>
              <a:rPr lang="en-US" dirty="0" err="1"/>
              <a:t>coord</a:t>
            </a:r>
            <a:r>
              <a:rPr lang="en-US" dirty="0"/>
              <a:t>-sorted)</a:t>
            </a:r>
          </a:p>
          <a:p>
            <a:pPr lvl="2">
              <a:spcBef>
                <a:spcPts val="0"/>
              </a:spcBef>
              <a:spcAft>
                <a:spcPts val="1200"/>
              </a:spcAft>
            </a:pPr>
            <a:r>
              <a:rPr lang="en-US" dirty="0"/>
              <a:t>Relatively simple format makes it easy to extract specific features, e.g. genomic locations</a:t>
            </a:r>
          </a:p>
          <a:p>
            <a:pPr lvl="2">
              <a:spcBef>
                <a:spcPts val="0"/>
              </a:spcBef>
              <a:spcAft>
                <a:spcPts val="1200"/>
              </a:spcAft>
            </a:pPr>
            <a:r>
              <a:rPr lang="en-US" dirty="0"/>
              <a:t>Makes the alignment information easily accessible to downstream applications (large genome file not necessary)</a:t>
            </a:r>
          </a:p>
          <a:p>
            <a:pPr>
              <a:spcBef>
                <a:spcPts val="0"/>
              </a:spcBef>
              <a:spcAft>
                <a:spcPts val="1200"/>
              </a:spcAft>
            </a:pPr>
            <a:r>
              <a:rPr lang="en-US" sz="2200" b="1" dirty="0"/>
              <a:t>Files are typically very large:</a:t>
            </a:r>
            <a:r>
              <a:rPr lang="en-US" sz="2200" dirty="0"/>
              <a:t> 10-100’s of GB </a:t>
            </a:r>
          </a:p>
        </p:txBody>
      </p:sp>
    </p:spTree>
    <p:extLst>
      <p:ext uri="{BB962C8B-B14F-4D97-AF65-F5344CB8AC3E}">
        <p14:creationId xmlns:p14="http://schemas.microsoft.com/office/powerpoint/2010/main" val="2562112638"/>
      </p:ext>
    </p:extLst>
  </p:cSld>
  <p:clrMapOvr>
    <a:masterClrMapping/>
  </p:clrMapOvr>
  <mc:AlternateContent xmlns:mc="http://schemas.openxmlformats.org/markup-compatibility/2006" xmlns:p14="http://schemas.microsoft.com/office/powerpoint/2010/main">
    <mc:Choice Requires="p14">
      <p:transition spd="slow" p14:dur="2000" advTm="128033"/>
    </mc:Choice>
    <mc:Fallback xmlns="">
      <p:transition spd="slow" advTm="128033"/>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4402269" y="1794783"/>
            <a:ext cx="5925603" cy="2185547"/>
          </a:xfrm>
          <a:prstGeom prst="rect">
            <a:avLst/>
          </a:prstGeom>
          <a:ln>
            <a:solidFill>
              <a:schemeClr val="tx1"/>
            </a:solidFill>
          </a:ln>
        </p:spPr>
      </p:pic>
      <p:pic>
        <p:nvPicPr>
          <p:cNvPr id="15" name="Picture 14"/>
          <p:cNvPicPr>
            <a:picLocks noChangeAspect="1"/>
          </p:cNvPicPr>
          <p:nvPr/>
        </p:nvPicPr>
        <p:blipFill>
          <a:blip r:embed="rId3"/>
          <a:stretch>
            <a:fillRect/>
          </a:stretch>
        </p:blipFill>
        <p:spPr>
          <a:xfrm>
            <a:off x="4402270" y="3989551"/>
            <a:ext cx="6156470" cy="2277894"/>
          </a:xfrm>
          <a:prstGeom prst="rect">
            <a:avLst/>
          </a:prstGeom>
          <a:ln>
            <a:solidFill>
              <a:srgbClr val="4E5782"/>
            </a:solidFill>
          </a:ln>
        </p:spPr>
      </p:pic>
      <p:sp>
        <p:nvSpPr>
          <p:cNvPr id="2" name="TextBox 1"/>
          <p:cNvSpPr txBox="1"/>
          <p:nvPr/>
        </p:nvSpPr>
        <p:spPr>
          <a:xfrm>
            <a:off x="2322286" y="2650713"/>
            <a:ext cx="1507464" cy="461665"/>
          </a:xfrm>
          <a:prstGeom prst="rect">
            <a:avLst/>
          </a:prstGeom>
          <a:noFill/>
        </p:spPr>
        <p:txBody>
          <a:bodyPr wrap="none" rtlCol="0">
            <a:spAutoFit/>
          </a:bodyPr>
          <a:lstStyle/>
          <a:p>
            <a:r>
              <a:rPr lang="en-US" sz="2400" b="1" dirty="0"/>
              <a:t>Alignment</a:t>
            </a:r>
          </a:p>
        </p:txBody>
      </p:sp>
      <p:sp>
        <p:nvSpPr>
          <p:cNvPr id="3" name="TextBox 2"/>
          <p:cNvSpPr txBox="1"/>
          <p:nvPr/>
        </p:nvSpPr>
        <p:spPr>
          <a:xfrm>
            <a:off x="2324620" y="5109283"/>
            <a:ext cx="1725024" cy="461665"/>
          </a:xfrm>
          <a:prstGeom prst="rect">
            <a:avLst/>
          </a:prstGeom>
          <a:noFill/>
        </p:spPr>
        <p:txBody>
          <a:bodyPr wrap="none" rtlCol="0">
            <a:spAutoFit/>
          </a:bodyPr>
          <a:lstStyle/>
          <a:p>
            <a:r>
              <a:rPr lang="en-US" sz="2400" b="1" dirty="0"/>
              <a:t>SAM format</a:t>
            </a:r>
          </a:p>
        </p:txBody>
      </p:sp>
      <p:sp>
        <p:nvSpPr>
          <p:cNvPr id="9" name="Title 1"/>
          <p:cNvSpPr>
            <a:spLocks noGrp="1"/>
          </p:cNvSpPr>
          <p:nvPr>
            <p:ph type="title"/>
          </p:nvPr>
        </p:nvSpPr>
        <p:spPr/>
        <p:txBody>
          <a:bodyPr>
            <a:normAutofit/>
          </a:bodyPr>
          <a:lstStyle/>
          <a:p>
            <a:r>
              <a:rPr lang="en-US" sz="2800" b="1" dirty="0"/>
              <a:t>Alignment output : SAM/BAM</a:t>
            </a:r>
          </a:p>
        </p:txBody>
      </p:sp>
    </p:spTree>
    <p:extLst>
      <p:ext uri="{BB962C8B-B14F-4D97-AF65-F5344CB8AC3E}">
        <p14:creationId xmlns:p14="http://schemas.microsoft.com/office/powerpoint/2010/main" val="1891003163"/>
      </p:ext>
    </p:extLst>
  </p:cSld>
  <p:clrMapOvr>
    <a:masterClrMapping/>
  </p:clrMapOvr>
  <mc:AlternateContent xmlns:mc="http://schemas.openxmlformats.org/markup-compatibility/2006" xmlns:p14="http://schemas.microsoft.com/office/powerpoint/2010/main">
    <mc:Choice Requires="p14">
      <p:transition spd="slow" p14:dur="2000" advTm="34700"/>
    </mc:Choice>
    <mc:Fallback xmlns="">
      <p:transition spd="slow" advTm="3470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4402270" y="3840449"/>
            <a:ext cx="5080000" cy="1879600"/>
          </a:xfrm>
          <a:prstGeom prst="rect">
            <a:avLst/>
          </a:prstGeom>
          <a:ln>
            <a:solidFill>
              <a:srgbClr val="4E5782"/>
            </a:solidFill>
          </a:ln>
        </p:spPr>
      </p:pic>
      <p:sp>
        <p:nvSpPr>
          <p:cNvPr id="3" name="TextBox 2"/>
          <p:cNvSpPr txBox="1"/>
          <p:nvPr/>
        </p:nvSpPr>
        <p:spPr>
          <a:xfrm>
            <a:off x="2324620" y="4547809"/>
            <a:ext cx="1309333" cy="369332"/>
          </a:xfrm>
          <a:prstGeom prst="rect">
            <a:avLst/>
          </a:prstGeom>
          <a:noFill/>
        </p:spPr>
        <p:txBody>
          <a:bodyPr wrap="none" rtlCol="0">
            <a:spAutoFit/>
          </a:bodyPr>
          <a:lstStyle/>
          <a:p>
            <a:r>
              <a:rPr lang="en-US" dirty="0"/>
              <a:t>SAM format</a:t>
            </a:r>
          </a:p>
        </p:txBody>
      </p:sp>
      <p:sp>
        <p:nvSpPr>
          <p:cNvPr id="9" name="Title 1"/>
          <p:cNvSpPr>
            <a:spLocks noGrp="1"/>
          </p:cNvSpPr>
          <p:nvPr>
            <p:ph type="title"/>
          </p:nvPr>
        </p:nvSpPr>
        <p:spPr/>
        <p:txBody>
          <a:bodyPr>
            <a:normAutofit/>
          </a:bodyPr>
          <a:lstStyle/>
          <a:p>
            <a:r>
              <a:rPr lang="en-US" sz="2800" b="1" dirty="0"/>
              <a:t>Alignment output : SAM/BAM</a:t>
            </a:r>
          </a:p>
        </p:txBody>
      </p:sp>
      <p:pic>
        <p:nvPicPr>
          <p:cNvPr id="16" name="Picture 15"/>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324617" y="2059457"/>
            <a:ext cx="7670800" cy="1438275"/>
          </a:xfrm>
          <a:prstGeom prst="rect">
            <a:avLst/>
          </a:prstGeom>
        </p:spPr>
      </p:pic>
      <p:sp>
        <p:nvSpPr>
          <p:cNvPr id="17" name="Rectangle 16"/>
          <p:cNvSpPr/>
          <p:nvPr/>
        </p:nvSpPr>
        <p:spPr>
          <a:xfrm>
            <a:off x="4418148" y="3957924"/>
            <a:ext cx="4957895" cy="45720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0456076"/>
      </p:ext>
    </p:extLst>
  </p:cSld>
  <p:clrMapOvr>
    <a:masterClrMapping/>
  </p:clrMapOvr>
  <mc:AlternateContent xmlns:mc="http://schemas.openxmlformats.org/markup-compatibility/2006" xmlns:p14="http://schemas.microsoft.com/office/powerpoint/2010/main">
    <mc:Choice Requires="p14">
      <p:transition spd="slow" p14:dur="2000" advTm="32739"/>
    </mc:Choice>
    <mc:Fallback xmlns="">
      <p:transition spd="slow" advTm="32739"/>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Variations</a:t>
            </a:r>
          </a:p>
        </p:txBody>
      </p:sp>
      <p:sp>
        <p:nvSpPr>
          <p:cNvPr id="3" name="Content Placeholder 2"/>
          <p:cNvSpPr>
            <a:spLocks noGrp="1"/>
          </p:cNvSpPr>
          <p:nvPr>
            <p:ph idx="1"/>
          </p:nvPr>
        </p:nvSpPr>
        <p:spPr/>
        <p:txBody>
          <a:bodyPr>
            <a:normAutofit lnSpcReduction="10000"/>
          </a:bodyPr>
          <a:lstStyle/>
          <a:p>
            <a:r>
              <a:rPr lang="en-US" dirty="0"/>
              <a:t>Mainly focus on diploid organisms, but this can be polyploid</a:t>
            </a:r>
          </a:p>
          <a:p>
            <a:pPr lvl="1"/>
            <a:endParaRPr lang="en-US" dirty="0"/>
          </a:p>
          <a:p>
            <a:pPr lvl="1"/>
            <a:r>
              <a:rPr lang="en-US" dirty="0"/>
              <a:t>Human:</a:t>
            </a:r>
          </a:p>
          <a:p>
            <a:pPr lvl="2"/>
            <a:r>
              <a:rPr lang="en-US" dirty="0"/>
              <a:t>22 pairs of autosomal chromosomes</a:t>
            </a:r>
          </a:p>
          <a:p>
            <a:pPr lvl="3"/>
            <a:r>
              <a:rPr lang="en-US" dirty="0"/>
              <a:t>One from mother, one from father</a:t>
            </a:r>
          </a:p>
          <a:p>
            <a:pPr lvl="2"/>
            <a:r>
              <a:rPr lang="en-US" dirty="0"/>
              <a:t>2 sex chromosomes (female XX, male XY)</a:t>
            </a:r>
          </a:p>
          <a:p>
            <a:pPr lvl="3"/>
            <a:r>
              <a:rPr lang="en-US" dirty="0"/>
              <a:t>One from mother, one from father (where Y comes from for male offspring)</a:t>
            </a:r>
          </a:p>
          <a:p>
            <a:pPr lvl="2"/>
            <a:r>
              <a:rPr lang="en-US" dirty="0"/>
              <a:t>Mitochondrial genome (generally maternally inherited)</a:t>
            </a:r>
          </a:p>
          <a:p>
            <a:pPr lvl="3"/>
            <a:r>
              <a:rPr lang="en-US" dirty="0"/>
              <a:t>100-10,000 copies per cell</a:t>
            </a:r>
          </a:p>
          <a:p>
            <a:pPr lvl="1"/>
            <a:endParaRPr lang="en-US" dirty="0"/>
          </a:p>
          <a:p>
            <a:r>
              <a:rPr lang="en-US" dirty="0"/>
              <a:t>Variation can be in </a:t>
            </a:r>
          </a:p>
          <a:p>
            <a:pPr lvl="1"/>
            <a:r>
              <a:rPr lang="en-US" dirty="0"/>
              <a:t>One chromosome (heterozygous, or ‘het’)</a:t>
            </a:r>
          </a:p>
          <a:p>
            <a:pPr lvl="1"/>
            <a:r>
              <a:rPr lang="en-US" dirty="0"/>
              <a:t>All chromosomes (homozygous, or ‘</a:t>
            </a:r>
            <a:r>
              <a:rPr lang="en-US" dirty="0" err="1"/>
              <a:t>hom</a:t>
            </a:r>
            <a:r>
              <a:rPr lang="en-US" dirty="0"/>
              <a:t>’)</a:t>
            </a:r>
          </a:p>
          <a:p>
            <a:pPr lvl="1"/>
            <a:endParaRPr lang="en-US" dirty="0"/>
          </a:p>
        </p:txBody>
      </p:sp>
    </p:spTree>
    <p:extLst>
      <p:ext uri="{BB962C8B-B14F-4D97-AF65-F5344CB8AC3E}">
        <p14:creationId xmlns:p14="http://schemas.microsoft.com/office/powerpoint/2010/main" val="764023928"/>
      </p:ext>
    </p:extLst>
  </p:cSld>
  <p:clrMapOvr>
    <a:masterClrMapping/>
  </p:clrMapOvr>
  <mc:AlternateContent xmlns:mc="http://schemas.openxmlformats.org/markup-compatibility/2006" xmlns:p14="http://schemas.microsoft.com/office/powerpoint/2010/main">
    <mc:Choice Requires="p14">
      <p:transition spd="slow" p14:dur="2000" advTm="97189"/>
    </mc:Choice>
    <mc:Fallback xmlns="">
      <p:transition spd="slow" advTm="97189"/>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4402270" y="3840449"/>
            <a:ext cx="5080000" cy="1879600"/>
          </a:xfrm>
          <a:prstGeom prst="rect">
            <a:avLst/>
          </a:prstGeom>
          <a:ln>
            <a:solidFill>
              <a:srgbClr val="4E5782"/>
            </a:solidFill>
          </a:ln>
        </p:spPr>
      </p:pic>
      <p:sp>
        <p:nvSpPr>
          <p:cNvPr id="3" name="TextBox 2"/>
          <p:cNvSpPr txBox="1"/>
          <p:nvPr/>
        </p:nvSpPr>
        <p:spPr>
          <a:xfrm>
            <a:off x="2324620" y="4547809"/>
            <a:ext cx="1309333" cy="369332"/>
          </a:xfrm>
          <a:prstGeom prst="rect">
            <a:avLst/>
          </a:prstGeom>
          <a:noFill/>
        </p:spPr>
        <p:txBody>
          <a:bodyPr wrap="none" rtlCol="0">
            <a:spAutoFit/>
          </a:bodyPr>
          <a:lstStyle/>
          <a:p>
            <a:r>
              <a:rPr lang="en-US" dirty="0"/>
              <a:t>SAM format</a:t>
            </a:r>
          </a:p>
        </p:txBody>
      </p:sp>
      <p:grpSp>
        <p:nvGrpSpPr>
          <p:cNvPr id="7" name="Group 6"/>
          <p:cNvGrpSpPr/>
          <p:nvPr/>
        </p:nvGrpSpPr>
        <p:grpSpPr>
          <a:xfrm>
            <a:off x="4275620" y="1714503"/>
            <a:ext cx="3708400" cy="1924729"/>
            <a:chOff x="457201" y="4271581"/>
            <a:chExt cx="3708400" cy="1924729"/>
          </a:xfrm>
        </p:grpSpPr>
        <p:pic>
          <p:nvPicPr>
            <p:cNvPr id="8" name="Picture 7" descr="SAM1(3).pdf (page 3 of 1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457201" y="4271581"/>
              <a:ext cx="2997199" cy="1924729"/>
            </a:xfrm>
            <a:prstGeom prst="rect">
              <a:avLst/>
            </a:prstGeom>
          </p:spPr>
        </p:pic>
        <p:pic>
          <p:nvPicPr>
            <p:cNvPr id="10" name="Picture 9" descr="SAM1(3).pdf (page 3 of 11).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a:xfrm>
              <a:off x="1625600" y="4271581"/>
              <a:ext cx="2540001" cy="1924729"/>
            </a:xfrm>
            <a:prstGeom prst="rect">
              <a:avLst/>
            </a:prstGeom>
          </p:spPr>
        </p:pic>
      </p:grpSp>
      <p:cxnSp>
        <p:nvCxnSpPr>
          <p:cNvPr id="5" name="Straight Arrow Connector 4"/>
          <p:cNvCxnSpPr/>
          <p:nvPr/>
        </p:nvCxnSpPr>
        <p:spPr>
          <a:xfrm>
            <a:off x="3846998" y="2032000"/>
            <a:ext cx="777875" cy="0"/>
          </a:xfrm>
          <a:prstGeom prst="straightConnector1">
            <a:avLst/>
          </a:prstGeom>
          <a:ln>
            <a:solidFill>
              <a:srgbClr val="FF0000"/>
            </a:solidFill>
            <a:tailEnd type="arrow"/>
          </a:ln>
        </p:spPr>
        <p:style>
          <a:lnRef idx="3">
            <a:schemeClr val="accent2"/>
          </a:lnRef>
          <a:fillRef idx="0">
            <a:schemeClr val="accent2"/>
          </a:fillRef>
          <a:effectRef idx="2">
            <a:schemeClr val="accent2"/>
          </a:effectRef>
          <a:fontRef idx="minor">
            <a:schemeClr val="tx1"/>
          </a:fontRef>
        </p:style>
      </p:cxnSp>
      <p:sp>
        <p:nvSpPr>
          <p:cNvPr id="11" name="Rectangle 10"/>
          <p:cNvSpPr/>
          <p:nvPr/>
        </p:nvSpPr>
        <p:spPr>
          <a:xfrm>
            <a:off x="4418148" y="4413250"/>
            <a:ext cx="452657" cy="114300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C0A85B5E-D8F9-5E45-B06F-7552E2826F93}"/>
              </a:ext>
            </a:extLst>
          </p:cNvPr>
          <p:cNvPicPr>
            <a:picLocks noChangeAspect="1"/>
          </p:cNvPicPr>
          <p:nvPr/>
        </p:nvPicPr>
        <p:blipFill>
          <a:blip r:embed="rId5"/>
          <a:stretch>
            <a:fillRect/>
          </a:stretch>
        </p:blipFill>
        <p:spPr>
          <a:xfrm>
            <a:off x="1861382" y="871420"/>
            <a:ext cx="8469236" cy="621792"/>
          </a:xfrm>
          <a:prstGeom prst="rect">
            <a:avLst/>
          </a:prstGeom>
        </p:spPr>
      </p:pic>
    </p:spTree>
    <p:extLst>
      <p:ext uri="{BB962C8B-B14F-4D97-AF65-F5344CB8AC3E}">
        <p14:creationId xmlns:p14="http://schemas.microsoft.com/office/powerpoint/2010/main" val="3069712935"/>
      </p:ext>
    </p:extLst>
  </p:cSld>
  <p:clrMapOvr>
    <a:masterClrMapping/>
  </p:clrMapOvr>
  <mc:AlternateContent xmlns:mc="http://schemas.openxmlformats.org/markup-compatibility/2006" xmlns:p14="http://schemas.microsoft.com/office/powerpoint/2010/main">
    <mc:Choice Requires="p14">
      <p:transition spd="slow" p14:dur="2000" advTm="13500"/>
    </mc:Choice>
    <mc:Fallback xmlns="">
      <p:transition spd="slow" advTm="1350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4402270" y="3840449"/>
            <a:ext cx="5080000" cy="1879600"/>
          </a:xfrm>
          <a:prstGeom prst="rect">
            <a:avLst/>
          </a:prstGeom>
          <a:ln>
            <a:solidFill>
              <a:srgbClr val="4E5782"/>
            </a:solidFill>
          </a:ln>
        </p:spPr>
      </p:pic>
      <p:sp>
        <p:nvSpPr>
          <p:cNvPr id="3" name="TextBox 2"/>
          <p:cNvSpPr txBox="1"/>
          <p:nvPr/>
        </p:nvSpPr>
        <p:spPr>
          <a:xfrm>
            <a:off x="2324620" y="4547809"/>
            <a:ext cx="1309333" cy="369332"/>
          </a:xfrm>
          <a:prstGeom prst="rect">
            <a:avLst/>
          </a:prstGeom>
          <a:noFill/>
        </p:spPr>
        <p:txBody>
          <a:bodyPr wrap="none" rtlCol="0">
            <a:spAutoFit/>
          </a:bodyPr>
          <a:lstStyle/>
          <a:p>
            <a:r>
              <a:rPr lang="en-US" dirty="0"/>
              <a:t>SAM format</a:t>
            </a:r>
          </a:p>
        </p:txBody>
      </p:sp>
      <p:grpSp>
        <p:nvGrpSpPr>
          <p:cNvPr id="7" name="Group 6"/>
          <p:cNvGrpSpPr/>
          <p:nvPr/>
        </p:nvGrpSpPr>
        <p:grpSpPr>
          <a:xfrm>
            <a:off x="4275620" y="1714503"/>
            <a:ext cx="3708400" cy="1924729"/>
            <a:chOff x="457201" y="4271581"/>
            <a:chExt cx="3708400" cy="1924729"/>
          </a:xfrm>
        </p:grpSpPr>
        <p:pic>
          <p:nvPicPr>
            <p:cNvPr id="8" name="Picture 7" descr="SAM1(3).pdf (page 3 of 1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457201" y="4271581"/>
              <a:ext cx="2997199" cy="1924729"/>
            </a:xfrm>
            <a:prstGeom prst="rect">
              <a:avLst/>
            </a:prstGeom>
          </p:spPr>
        </p:pic>
        <p:pic>
          <p:nvPicPr>
            <p:cNvPr id="10" name="Picture 9" descr="SAM1(3).pdf (page 3 of 11).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a:xfrm>
              <a:off x="1625600" y="4271581"/>
              <a:ext cx="2540001" cy="1924729"/>
            </a:xfrm>
            <a:prstGeom prst="rect">
              <a:avLst/>
            </a:prstGeom>
          </p:spPr>
        </p:pic>
      </p:grpSp>
      <p:cxnSp>
        <p:nvCxnSpPr>
          <p:cNvPr id="5" name="Straight Arrow Connector 4"/>
          <p:cNvCxnSpPr/>
          <p:nvPr/>
        </p:nvCxnSpPr>
        <p:spPr>
          <a:xfrm>
            <a:off x="3846998" y="2143125"/>
            <a:ext cx="777875" cy="0"/>
          </a:xfrm>
          <a:prstGeom prst="straightConnector1">
            <a:avLst/>
          </a:prstGeom>
          <a:ln>
            <a:solidFill>
              <a:srgbClr val="FF0000"/>
            </a:solidFill>
            <a:tailEnd type="arrow"/>
          </a:ln>
        </p:spPr>
        <p:style>
          <a:lnRef idx="3">
            <a:schemeClr val="accent2"/>
          </a:lnRef>
          <a:fillRef idx="0">
            <a:schemeClr val="accent2"/>
          </a:fillRef>
          <a:effectRef idx="2">
            <a:schemeClr val="accent2"/>
          </a:effectRef>
          <a:fontRef idx="minor">
            <a:schemeClr val="tx1"/>
          </a:fontRef>
        </p:style>
      </p:cxnSp>
      <p:sp>
        <p:nvSpPr>
          <p:cNvPr id="11" name="Rectangle 10"/>
          <p:cNvSpPr/>
          <p:nvPr/>
        </p:nvSpPr>
        <p:spPr>
          <a:xfrm>
            <a:off x="4838425" y="4413250"/>
            <a:ext cx="374096" cy="114300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87A369B-FC62-E84C-9B23-3DDF0655CBD9}"/>
              </a:ext>
            </a:extLst>
          </p:cNvPr>
          <p:cNvPicPr>
            <a:picLocks noChangeAspect="1"/>
          </p:cNvPicPr>
          <p:nvPr/>
        </p:nvPicPr>
        <p:blipFill>
          <a:blip r:embed="rId5"/>
          <a:stretch>
            <a:fillRect/>
          </a:stretch>
        </p:blipFill>
        <p:spPr>
          <a:xfrm>
            <a:off x="1861382" y="871420"/>
            <a:ext cx="8469236" cy="621792"/>
          </a:xfrm>
          <a:prstGeom prst="rect">
            <a:avLst/>
          </a:prstGeom>
        </p:spPr>
      </p:pic>
    </p:spTree>
    <p:extLst>
      <p:ext uri="{BB962C8B-B14F-4D97-AF65-F5344CB8AC3E}">
        <p14:creationId xmlns:p14="http://schemas.microsoft.com/office/powerpoint/2010/main" val="2140368702"/>
      </p:ext>
    </p:extLst>
  </p:cSld>
  <p:clrMapOvr>
    <a:masterClrMapping/>
  </p:clrMapOvr>
  <mc:AlternateContent xmlns:mc="http://schemas.openxmlformats.org/markup-compatibility/2006" xmlns:p14="http://schemas.microsoft.com/office/powerpoint/2010/main">
    <mc:Choice Requires="p14">
      <p:transition spd="slow" p14:dur="2000" advTm="6933"/>
    </mc:Choice>
    <mc:Fallback xmlns="">
      <p:transition spd="slow" advTm="6933"/>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Bit Flags</a:t>
            </a:r>
          </a:p>
        </p:txBody>
      </p:sp>
      <p:pic>
        <p:nvPicPr>
          <p:cNvPr id="5" name="Picture 4" descr="SAM1(3).pdf (page 4 of 11).jpg"/>
          <p:cNvPicPr>
            <a:picLocks noChangeAspect="1"/>
          </p:cNvPicPr>
          <p:nvPr/>
        </p:nvPicPr>
        <p:blipFill>
          <a:blip r:embed="rId2"/>
          <a:stretch>
            <a:fillRect/>
          </a:stretch>
        </p:blipFill>
        <p:spPr>
          <a:xfrm>
            <a:off x="2054225" y="3509010"/>
            <a:ext cx="5600700" cy="2701047"/>
          </a:xfrm>
          <a:prstGeom prst="rect">
            <a:avLst/>
          </a:prstGeom>
          <a:ln>
            <a:solidFill>
              <a:schemeClr val="tx1"/>
            </a:solidFill>
          </a:ln>
        </p:spPr>
      </p:pic>
      <p:sp>
        <p:nvSpPr>
          <p:cNvPr id="6" name="TextBox 5"/>
          <p:cNvSpPr txBox="1"/>
          <p:nvPr/>
        </p:nvSpPr>
        <p:spPr>
          <a:xfrm>
            <a:off x="1752600" y="2425661"/>
            <a:ext cx="7249288" cy="923330"/>
          </a:xfrm>
          <a:prstGeom prst="rect">
            <a:avLst/>
          </a:prstGeom>
          <a:noFill/>
          <a:ln>
            <a:solidFill>
              <a:schemeClr val="tx1"/>
            </a:solidFill>
          </a:ln>
        </p:spPr>
        <p:txBody>
          <a:bodyPr wrap="none" rtlCol="0">
            <a:spAutoFit/>
          </a:bodyPr>
          <a:lstStyle/>
          <a:p>
            <a:pPr marL="342900" indent="-342900"/>
            <a:r>
              <a:rPr lang="en-US" dirty="0">
                <a:latin typeface="Courier New"/>
                <a:cs typeface="Courier New"/>
              </a:rPr>
              <a:t>     Hex 0x80 0x40 0x20 0x10 0x8 0x4 0x2 0x1</a:t>
            </a:r>
          </a:p>
          <a:p>
            <a:pPr marL="342900" indent="-342900"/>
            <a:r>
              <a:rPr lang="en-US" u="sng" dirty="0">
                <a:latin typeface="Courier New"/>
                <a:cs typeface="Courier New"/>
              </a:rPr>
              <a:t>     Bit  128   64   32   16   8   4   2   1</a:t>
            </a:r>
            <a:endParaRPr lang="en-US" dirty="0">
              <a:latin typeface="Courier New"/>
              <a:cs typeface="Courier New"/>
            </a:endParaRPr>
          </a:p>
          <a:p>
            <a:pPr marL="342900" indent="-342900"/>
            <a:r>
              <a:rPr lang="en-US" dirty="0">
                <a:latin typeface="Courier New"/>
                <a:cs typeface="Courier New"/>
              </a:rPr>
              <a:t>r001        1         1                1   1 = 163</a:t>
            </a:r>
          </a:p>
        </p:txBody>
      </p:sp>
      <p:pic>
        <p:nvPicPr>
          <p:cNvPr id="7" name="Picture 6"/>
          <p:cNvPicPr>
            <a:picLocks noChangeAspect="1"/>
          </p:cNvPicPr>
          <p:nvPr/>
        </p:nvPicPr>
        <p:blipFill>
          <a:blip r:embed="rId3"/>
          <a:stretch>
            <a:fillRect/>
          </a:stretch>
        </p:blipFill>
        <p:spPr>
          <a:xfrm>
            <a:off x="5465895" y="305087"/>
            <a:ext cx="5080000" cy="1879600"/>
          </a:xfrm>
          <a:prstGeom prst="rect">
            <a:avLst/>
          </a:prstGeom>
          <a:ln>
            <a:solidFill>
              <a:srgbClr val="4E5782"/>
            </a:solidFill>
          </a:ln>
        </p:spPr>
      </p:pic>
      <p:sp>
        <p:nvSpPr>
          <p:cNvPr id="8" name="Rectangle 7"/>
          <p:cNvSpPr/>
          <p:nvPr/>
        </p:nvSpPr>
        <p:spPr>
          <a:xfrm>
            <a:off x="5902050" y="877888"/>
            <a:ext cx="374096" cy="114300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6300263"/>
      </p:ext>
    </p:extLst>
  </p:cSld>
  <p:clrMapOvr>
    <a:masterClrMapping/>
  </p:clrMapOvr>
  <mc:AlternateContent xmlns:mc="http://schemas.openxmlformats.org/markup-compatibility/2006" xmlns:p14="http://schemas.microsoft.com/office/powerpoint/2010/main">
    <mc:Choice Requires="p14">
      <p:transition spd="slow" p14:dur="2000" advTm="60400"/>
    </mc:Choice>
    <mc:Fallback xmlns="">
      <p:transition spd="slow" advTm="6040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4402270" y="3840449"/>
            <a:ext cx="5080000" cy="1879600"/>
          </a:xfrm>
          <a:prstGeom prst="rect">
            <a:avLst/>
          </a:prstGeom>
          <a:ln>
            <a:solidFill>
              <a:srgbClr val="4E5782"/>
            </a:solidFill>
          </a:ln>
        </p:spPr>
      </p:pic>
      <p:sp>
        <p:nvSpPr>
          <p:cNvPr id="3" name="TextBox 2"/>
          <p:cNvSpPr txBox="1"/>
          <p:nvPr/>
        </p:nvSpPr>
        <p:spPr>
          <a:xfrm>
            <a:off x="2324620" y="4547809"/>
            <a:ext cx="1309333" cy="369332"/>
          </a:xfrm>
          <a:prstGeom prst="rect">
            <a:avLst/>
          </a:prstGeom>
          <a:noFill/>
        </p:spPr>
        <p:txBody>
          <a:bodyPr wrap="none" rtlCol="0">
            <a:spAutoFit/>
          </a:bodyPr>
          <a:lstStyle/>
          <a:p>
            <a:r>
              <a:rPr lang="en-US" dirty="0"/>
              <a:t>SAM format</a:t>
            </a:r>
          </a:p>
        </p:txBody>
      </p:sp>
      <p:grpSp>
        <p:nvGrpSpPr>
          <p:cNvPr id="7" name="Group 6"/>
          <p:cNvGrpSpPr/>
          <p:nvPr/>
        </p:nvGrpSpPr>
        <p:grpSpPr>
          <a:xfrm>
            <a:off x="4275620" y="1714503"/>
            <a:ext cx="3708400" cy="1924729"/>
            <a:chOff x="457201" y="4271581"/>
            <a:chExt cx="3708400" cy="1924729"/>
          </a:xfrm>
        </p:grpSpPr>
        <p:pic>
          <p:nvPicPr>
            <p:cNvPr id="8" name="Picture 7" descr="SAM1(3).pdf (page 3 of 1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457201" y="4271581"/>
              <a:ext cx="2997199" cy="1924729"/>
            </a:xfrm>
            <a:prstGeom prst="rect">
              <a:avLst/>
            </a:prstGeom>
          </p:spPr>
        </p:pic>
        <p:pic>
          <p:nvPicPr>
            <p:cNvPr id="10" name="Picture 9" descr="SAM1(3).pdf (page 3 of 11).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a:xfrm>
              <a:off x="1625600" y="4271581"/>
              <a:ext cx="2540001" cy="1924729"/>
            </a:xfrm>
            <a:prstGeom prst="rect">
              <a:avLst/>
            </a:prstGeom>
          </p:spPr>
        </p:pic>
      </p:grpSp>
      <p:cxnSp>
        <p:nvCxnSpPr>
          <p:cNvPr id="5" name="Straight Arrow Connector 4"/>
          <p:cNvCxnSpPr/>
          <p:nvPr/>
        </p:nvCxnSpPr>
        <p:spPr>
          <a:xfrm>
            <a:off x="3846998" y="2286000"/>
            <a:ext cx="777875" cy="0"/>
          </a:xfrm>
          <a:prstGeom prst="straightConnector1">
            <a:avLst/>
          </a:prstGeom>
          <a:ln>
            <a:solidFill>
              <a:srgbClr val="FF0000"/>
            </a:solidFill>
            <a:tailEnd type="arrow"/>
          </a:ln>
        </p:spPr>
        <p:style>
          <a:lnRef idx="3">
            <a:schemeClr val="accent2"/>
          </a:lnRef>
          <a:fillRef idx="0">
            <a:schemeClr val="accent2"/>
          </a:fillRef>
          <a:effectRef idx="2">
            <a:schemeClr val="accent2"/>
          </a:effectRef>
          <a:fontRef idx="minor">
            <a:schemeClr val="tx1"/>
          </a:fontRef>
        </p:style>
      </p:cxnSp>
      <p:sp>
        <p:nvSpPr>
          <p:cNvPr id="11" name="Rectangle 10"/>
          <p:cNvSpPr/>
          <p:nvPr/>
        </p:nvSpPr>
        <p:spPr>
          <a:xfrm>
            <a:off x="5168733" y="4413250"/>
            <a:ext cx="602487" cy="114300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Arrow Connector 11"/>
          <p:cNvCxnSpPr/>
          <p:nvPr/>
        </p:nvCxnSpPr>
        <p:spPr>
          <a:xfrm>
            <a:off x="3856523" y="2438400"/>
            <a:ext cx="777875" cy="0"/>
          </a:xfrm>
          <a:prstGeom prst="straightConnector1">
            <a:avLst/>
          </a:prstGeom>
          <a:ln>
            <a:solidFill>
              <a:srgbClr val="FF0000"/>
            </a:solidFill>
            <a:tailEnd type="arrow"/>
          </a:ln>
        </p:spPr>
        <p:style>
          <a:lnRef idx="3">
            <a:schemeClr val="accent2"/>
          </a:lnRef>
          <a:fillRef idx="0">
            <a:schemeClr val="accent2"/>
          </a:fillRef>
          <a:effectRef idx="2">
            <a:schemeClr val="accent2"/>
          </a:effectRef>
          <a:fontRef idx="minor">
            <a:schemeClr val="tx1"/>
          </a:fontRef>
        </p:style>
      </p:cxnSp>
      <p:pic>
        <p:nvPicPr>
          <p:cNvPr id="13" name="Picture 12">
            <a:extLst>
              <a:ext uri="{FF2B5EF4-FFF2-40B4-BE49-F238E27FC236}">
                <a16:creationId xmlns:a16="http://schemas.microsoft.com/office/drawing/2014/main" id="{33329BB3-E448-B542-8FBB-15E0892A4329}"/>
              </a:ext>
            </a:extLst>
          </p:cNvPr>
          <p:cNvPicPr>
            <a:picLocks noChangeAspect="1"/>
          </p:cNvPicPr>
          <p:nvPr/>
        </p:nvPicPr>
        <p:blipFill>
          <a:blip r:embed="rId5"/>
          <a:stretch>
            <a:fillRect/>
          </a:stretch>
        </p:blipFill>
        <p:spPr>
          <a:xfrm>
            <a:off x="1861382" y="871420"/>
            <a:ext cx="8469236" cy="621792"/>
          </a:xfrm>
          <a:prstGeom prst="rect">
            <a:avLst/>
          </a:prstGeom>
        </p:spPr>
      </p:pic>
    </p:spTree>
    <p:extLst>
      <p:ext uri="{BB962C8B-B14F-4D97-AF65-F5344CB8AC3E}">
        <p14:creationId xmlns:p14="http://schemas.microsoft.com/office/powerpoint/2010/main" val="2969380821"/>
      </p:ext>
    </p:extLst>
  </p:cSld>
  <p:clrMapOvr>
    <a:masterClrMapping/>
  </p:clrMapOvr>
  <mc:AlternateContent xmlns:mc="http://schemas.openxmlformats.org/markup-compatibility/2006" xmlns:p14="http://schemas.microsoft.com/office/powerpoint/2010/main">
    <mc:Choice Requires="p14">
      <p:transition spd="slow" p14:dur="2000" advTm="15333"/>
    </mc:Choice>
    <mc:Fallback xmlns="">
      <p:transition spd="slow" advTm="15333"/>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4402270" y="3840449"/>
            <a:ext cx="5080000" cy="1879600"/>
          </a:xfrm>
          <a:prstGeom prst="rect">
            <a:avLst/>
          </a:prstGeom>
          <a:ln>
            <a:solidFill>
              <a:srgbClr val="4E5782"/>
            </a:solidFill>
          </a:ln>
        </p:spPr>
      </p:pic>
      <p:sp>
        <p:nvSpPr>
          <p:cNvPr id="3" name="TextBox 2"/>
          <p:cNvSpPr txBox="1"/>
          <p:nvPr/>
        </p:nvSpPr>
        <p:spPr>
          <a:xfrm>
            <a:off x="2324620" y="4547809"/>
            <a:ext cx="1309333" cy="369332"/>
          </a:xfrm>
          <a:prstGeom prst="rect">
            <a:avLst/>
          </a:prstGeom>
          <a:noFill/>
        </p:spPr>
        <p:txBody>
          <a:bodyPr wrap="none" rtlCol="0">
            <a:spAutoFit/>
          </a:bodyPr>
          <a:lstStyle/>
          <a:p>
            <a:r>
              <a:rPr lang="en-US" dirty="0"/>
              <a:t>SAM format</a:t>
            </a:r>
          </a:p>
        </p:txBody>
      </p:sp>
      <p:grpSp>
        <p:nvGrpSpPr>
          <p:cNvPr id="7" name="Group 6"/>
          <p:cNvGrpSpPr/>
          <p:nvPr/>
        </p:nvGrpSpPr>
        <p:grpSpPr>
          <a:xfrm>
            <a:off x="4275620" y="1714503"/>
            <a:ext cx="3708400" cy="1924729"/>
            <a:chOff x="457201" y="4271581"/>
            <a:chExt cx="3708400" cy="1924729"/>
          </a:xfrm>
        </p:grpSpPr>
        <p:pic>
          <p:nvPicPr>
            <p:cNvPr id="8" name="Picture 7" descr="SAM1(3).pdf (page 3 of 1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457201" y="4271581"/>
              <a:ext cx="2997199" cy="1924729"/>
            </a:xfrm>
            <a:prstGeom prst="rect">
              <a:avLst/>
            </a:prstGeom>
          </p:spPr>
        </p:pic>
        <p:pic>
          <p:nvPicPr>
            <p:cNvPr id="10" name="Picture 9" descr="SAM1(3).pdf (page 3 of 11).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a:xfrm>
              <a:off x="1625600" y="4271581"/>
              <a:ext cx="2540001" cy="1924729"/>
            </a:xfrm>
            <a:prstGeom prst="rect">
              <a:avLst/>
            </a:prstGeom>
          </p:spPr>
        </p:pic>
      </p:grpSp>
      <p:sp>
        <p:nvSpPr>
          <p:cNvPr id="11" name="Rectangle 10"/>
          <p:cNvSpPr/>
          <p:nvPr/>
        </p:nvSpPr>
        <p:spPr>
          <a:xfrm>
            <a:off x="5710441" y="4413250"/>
            <a:ext cx="281064" cy="114300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Arrow Connector 11"/>
          <p:cNvCxnSpPr/>
          <p:nvPr/>
        </p:nvCxnSpPr>
        <p:spPr>
          <a:xfrm>
            <a:off x="3856523" y="2613025"/>
            <a:ext cx="777875" cy="0"/>
          </a:xfrm>
          <a:prstGeom prst="straightConnector1">
            <a:avLst/>
          </a:prstGeom>
          <a:ln>
            <a:solidFill>
              <a:srgbClr val="FF0000"/>
            </a:solidFill>
            <a:tailEnd type="arrow"/>
          </a:ln>
        </p:spPr>
        <p:style>
          <a:lnRef idx="3">
            <a:schemeClr val="accent2"/>
          </a:lnRef>
          <a:fillRef idx="0">
            <a:schemeClr val="accent2"/>
          </a:fillRef>
          <a:effectRef idx="2">
            <a:schemeClr val="accent2"/>
          </a:effectRef>
          <a:fontRef idx="minor">
            <a:schemeClr val="tx1"/>
          </a:fontRef>
        </p:style>
      </p:cxnSp>
      <p:pic>
        <p:nvPicPr>
          <p:cNvPr id="13" name="Picture 12">
            <a:extLst>
              <a:ext uri="{FF2B5EF4-FFF2-40B4-BE49-F238E27FC236}">
                <a16:creationId xmlns:a16="http://schemas.microsoft.com/office/drawing/2014/main" id="{ADE75A38-7847-0E48-A4D1-1C3FF85E0EE6}"/>
              </a:ext>
            </a:extLst>
          </p:cNvPr>
          <p:cNvPicPr>
            <a:picLocks noChangeAspect="1"/>
          </p:cNvPicPr>
          <p:nvPr/>
        </p:nvPicPr>
        <p:blipFill>
          <a:blip r:embed="rId5"/>
          <a:stretch>
            <a:fillRect/>
          </a:stretch>
        </p:blipFill>
        <p:spPr>
          <a:xfrm>
            <a:off x="1861382" y="871420"/>
            <a:ext cx="8469236" cy="621792"/>
          </a:xfrm>
          <a:prstGeom prst="rect">
            <a:avLst/>
          </a:prstGeom>
        </p:spPr>
      </p:pic>
    </p:spTree>
    <p:extLst>
      <p:ext uri="{BB962C8B-B14F-4D97-AF65-F5344CB8AC3E}">
        <p14:creationId xmlns:p14="http://schemas.microsoft.com/office/powerpoint/2010/main" val="439050960"/>
      </p:ext>
    </p:extLst>
  </p:cSld>
  <p:clrMapOvr>
    <a:masterClrMapping/>
  </p:clrMapOvr>
  <mc:AlternateContent xmlns:mc="http://schemas.openxmlformats.org/markup-compatibility/2006" xmlns:p14="http://schemas.microsoft.com/office/powerpoint/2010/main">
    <mc:Choice Requires="p14">
      <p:transition spd="slow" p14:dur="2000" advTm="6439"/>
    </mc:Choice>
    <mc:Fallback xmlns="">
      <p:transition spd="slow" advTm="6439"/>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4402270" y="3840449"/>
            <a:ext cx="5080000" cy="1879600"/>
          </a:xfrm>
          <a:prstGeom prst="rect">
            <a:avLst/>
          </a:prstGeom>
          <a:ln>
            <a:solidFill>
              <a:srgbClr val="4E5782"/>
            </a:solidFill>
          </a:ln>
        </p:spPr>
      </p:pic>
      <p:sp>
        <p:nvSpPr>
          <p:cNvPr id="3" name="TextBox 2"/>
          <p:cNvSpPr txBox="1"/>
          <p:nvPr/>
        </p:nvSpPr>
        <p:spPr>
          <a:xfrm>
            <a:off x="2324620" y="4547809"/>
            <a:ext cx="1309333" cy="369332"/>
          </a:xfrm>
          <a:prstGeom prst="rect">
            <a:avLst/>
          </a:prstGeom>
          <a:noFill/>
        </p:spPr>
        <p:txBody>
          <a:bodyPr wrap="none" rtlCol="0">
            <a:spAutoFit/>
          </a:bodyPr>
          <a:lstStyle/>
          <a:p>
            <a:r>
              <a:rPr lang="en-US" dirty="0"/>
              <a:t>SAM format</a:t>
            </a:r>
          </a:p>
        </p:txBody>
      </p:sp>
      <p:grpSp>
        <p:nvGrpSpPr>
          <p:cNvPr id="7" name="Group 6"/>
          <p:cNvGrpSpPr/>
          <p:nvPr/>
        </p:nvGrpSpPr>
        <p:grpSpPr>
          <a:xfrm>
            <a:off x="4275620" y="1714503"/>
            <a:ext cx="3708400" cy="1924729"/>
            <a:chOff x="457201" y="4271581"/>
            <a:chExt cx="3708400" cy="1924729"/>
          </a:xfrm>
        </p:grpSpPr>
        <p:pic>
          <p:nvPicPr>
            <p:cNvPr id="8" name="Picture 7" descr="SAM1(3).pdf (page 3 of 1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457201" y="4271581"/>
              <a:ext cx="2997199" cy="1924729"/>
            </a:xfrm>
            <a:prstGeom prst="rect">
              <a:avLst/>
            </a:prstGeom>
          </p:spPr>
        </p:pic>
        <p:pic>
          <p:nvPicPr>
            <p:cNvPr id="10" name="Picture 9" descr="SAM1(3).pdf (page 3 of 11).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a:xfrm>
              <a:off x="1625600" y="4271581"/>
              <a:ext cx="2540001" cy="1924729"/>
            </a:xfrm>
            <a:prstGeom prst="rect">
              <a:avLst/>
            </a:prstGeom>
          </p:spPr>
        </p:pic>
      </p:grpSp>
      <p:sp>
        <p:nvSpPr>
          <p:cNvPr id="11" name="Rectangle 10"/>
          <p:cNvSpPr/>
          <p:nvPr/>
        </p:nvSpPr>
        <p:spPr>
          <a:xfrm>
            <a:off x="5981424" y="4413250"/>
            <a:ext cx="882105" cy="114300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5"/>
          <a:stretch>
            <a:fillRect/>
          </a:stretch>
        </p:blipFill>
        <p:spPr>
          <a:xfrm>
            <a:off x="3295650" y="1111929"/>
            <a:ext cx="5016500" cy="368300"/>
          </a:xfrm>
          <a:prstGeom prst="rect">
            <a:avLst/>
          </a:prstGeom>
        </p:spPr>
      </p:pic>
      <p:cxnSp>
        <p:nvCxnSpPr>
          <p:cNvPr id="12" name="Straight Arrow Connector 11"/>
          <p:cNvCxnSpPr/>
          <p:nvPr/>
        </p:nvCxnSpPr>
        <p:spPr>
          <a:xfrm>
            <a:off x="3856523" y="2771775"/>
            <a:ext cx="777875" cy="0"/>
          </a:xfrm>
          <a:prstGeom prst="straightConnector1">
            <a:avLst/>
          </a:prstGeom>
          <a:ln>
            <a:solidFill>
              <a:srgbClr val="FF0000"/>
            </a:solidFill>
            <a:tailEnd type="arrow"/>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143254864"/>
      </p:ext>
    </p:extLst>
  </p:cSld>
  <p:clrMapOvr>
    <a:masterClrMapping/>
  </p:clrMapOvr>
  <mc:AlternateContent xmlns:mc="http://schemas.openxmlformats.org/markup-compatibility/2006" xmlns:p14="http://schemas.microsoft.com/office/powerpoint/2010/main">
    <mc:Choice Requires="p14">
      <p:transition spd="slow" p14:dur="2000" advTm="8400"/>
    </mc:Choice>
    <mc:Fallback xmlns="">
      <p:transition spd="slow" advTm="840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CIGAR</a:t>
            </a:r>
          </a:p>
        </p:txBody>
      </p:sp>
      <p:pic>
        <p:nvPicPr>
          <p:cNvPr id="4" name="Picture 3" descr="SAM1(3).pdf (page 4 of 11)-1.jpg"/>
          <p:cNvPicPr>
            <a:picLocks noChangeAspect="1"/>
          </p:cNvPicPr>
          <p:nvPr/>
        </p:nvPicPr>
        <p:blipFill>
          <a:blip r:embed="rId3"/>
          <a:stretch>
            <a:fillRect/>
          </a:stretch>
        </p:blipFill>
        <p:spPr>
          <a:xfrm>
            <a:off x="1981200" y="3111500"/>
            <a:ext cx="7962900" cy="2933700"/>
          </a:xfrm>
          <a:prstGeom prst="rect">
            <a:avLst/>
          </a:prstGeom>
        </p:spPr>
      </p:pic>
      <p:pic>
        <p:nvPicPr>
          <p:cNvPr id="5" name="Picture 4"/>
          <p:cNvPicPr>
            <a:picLocks noChangeAspect="1"/>
          </p:cNvPicPr>
          <p:nvPr/>
        </p:nvPicPr>
        <p:blipFill>
          <a:blip r:embed="rId4"/>
          <a:stretch>
            <a:fillRect/>
          </a:stretch>
        </p:blipFill>
        <p:spPr>
          <a:xfrm>
            <a:off x="5323020" y="824199"/>
            <a:ext cx="5080000" cy="1879600"/>
          </a:xfrm>
          <a:prstGeom prst="rect">
            <a:avLst/>
          </a:prstGeom>
          <a:ln>
            <a:solidFill>
              <a:srgbClr val="4E5782"/>
            </a:solidFill>
          </a:ln>
        </p:spPr>
      </p:pic>
      <p:sp>
        <p:nvSpPr>
          <p:cNvPr id="6" name="Rectangle 5"/>
          <p:cNvSpPr/>
          <p:nvPr/>
        </p:nvSpPr>
        <p:spPr>
          <a:xfrm>
            <a:off x="6902174" y="1397000"/>
            <a:ext cx="882105" cy="114300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1353803"/>
      </p:ext>
    </p:extLst>
  </p:cSld>
  <p:clrMapOvr>
    <a:masterClrMapping/>
  </p:clrMapOvr>
  <mc:AlternateContent xmlns:mc="http://schemas.openxmlformats.org/markup-compatibility/2006" xmlns:p14="http://schemas.microsoft.com/office/powerpoint/2010/main">
    <mc:Choice Requires="p14">
      <p:transition spd="slow" p14:dur="2000" advTm="71600"/>
    </mc:Choice>
    <mc:Fallback xmlns="">
      <p:transition spd="slow" advTm="7160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4402270" y="3840449"/>
            <a:ext cx="5080000" cy="1879600"/>
          </a:xfrm>
          <a:prstGeom prst="rect">
            <a:avLst/>
          </a:prstGeom>
          <a:ln>
            <a:solidFill>
              <a:srgbClr val="4E5782"/>
            </a:solidFill>
          </a:ln>
        </p:spPr>
      </p:pic>
      <p:sp>
        <p:nvSpPr>
          <p:cNvPr id="3" name="TextBox 2"/>
          <p:cNvSpPr txBox="1"/>
          <p:nvPr/>
        </p:nvSpPr>
        <p:spPr>
          <a:xfrm>
            <a:off x="2324620" y="4547809"/>
            <a:ext cx="1309333" cy="369332"/>
          </a:xfrm>
          <a:prstGeom prst="rect">
            <a:avLst/>
          </a:prstGeom>
          <a:noFill/>
        </p:spPr>
        <p:txBody>
          <a:bodyPr wrap="none" rtlCol="0">
            <a:spAutoFit/>
          </a:bodyPr>
          <a:lstStyle/>
          <a:p>
            <a:r>
              <a:rPr lang="en-US" dirty="0"/>
              <a:t>SAM format</a:t>
            </a:r>
          </a:p>
        </p:txBody>
      </p:sp>
      <p:grpSp>
        <p:nvGrpSpPr>
          <p:cNvPr id="7" name="Group 6"/>
          <p:cNvGrpSpPr/>
          <p:nvPr/>
        </p:nvGrpSpPr>
        <p:grpSpPr>
          <a:xfrm>
            <a:off x="4275620" y="1714503"/>
            <a:ext cx="3708400" cy="1924729"/>
            <a:chOff x="457201" y="4271581"/>
            <a:chExt cx="3708400" cy="1924729"/>
          </a:xfrm>
        </p:grpSpPr>
        <p:pic>
          <p:nvPicPr>
            <p:cNvPr id="8" name="Picture 7" descr="SAM1(3).pdf (page 3 of 1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457201" y="4271581"/>
              <a:ext cx="2997199" cy="1924729"/>
            </a:xfrm>
            <a:prstGeom prst="rect">
              <a:avLst/>
            </a:prstGeom>
          </p:spPr>
        </p:pic>
        <p:pic>
          <p:nvPicPr>
            <p:cNvPr id="10" name="Picture 9" descr="SAM1(3).pdf (page 3 of 11).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a:xfrm>
              <a:off x="1625600" y="4271581"/>
              <a:ext cx="2540001" cy="1924729"/>
            </a:xfrm>
            <a:prstGeom prst="rect">
              <a:avLst/>
            </a:prstGeom>
          </p:spPr>
        </p:pic>
      </p:grpSp>
      <p:sp>
        <p:nvSpPr>
          <p:cNvPr id="11" name="Rectangle 10"/>
          <p:cNvSpPr/>
          <p:nvPr/>
        </p:nvSpPr>
        <p:spPr>
          <a:xfrm>
            <a:off x="6851719" y="4413250"/>
            <a:ext cx="411508" cy="114300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Arrow Connector 11"/>
          <p:cNvCxnSpPr/>
          <p:nvPr/>
        </p:nvCxnSpPr>
        <p:spPr>
          <a:xfrm>
            <a:off x="3856523" y="2898775"/>
            <a:ext cx="777875" cy="0"/>
          </a:xfrm>
          <a:prstGeom prst="straightConnector1">
            <a:avLst/>
          </a:prstGeom>
          <a:ln>
            <a:solidFill>
              <a:srgbClr val="FF0000"/>
            </a:solidFill>
            <a:tailEnd type="arrow"/>
          </a:ln>
        </p:spPr>
        <p:style>
          <a:lnRef idx="3">
            <a:schemeClr val="accent2"/>
          </a:lnRef>
          <a:fillRef idx="0">
            <a:schemeClr val="accent2"/>
          </a:fillRef>
          <a:effectRef idx="2">
            <a:schemeClr val="accent2"/>
          </a:effectRef>
          <a:fontRef idx="minor">
            <a:schemeClr val="tx1"/>
          </a:fontRef>
        </p:style>
      </p:cxnSp>
      <p:cxnSp>
        <p:nvCxnSpPr>
          <p:cNvPr id="13" name="Straight Arrow Connector 12"/>
          <p:cNvCxnSpPr/>
          <p:nvPr/>
        </p:nvCxnSpPr>
        <p:spPr>
          <a:xfrm>
            <a:off x="3850173" y="3051175"/>
            <a:ext cx="777875" cy="0"/>
          </a:xfrm>
          <a:prstGeom prst="straightConnector1">
            <a:avLst/>
          </a:prstGeom>
          <a:ln>
            <a:solidFill>
              <a:srgbClr val="FF0000"/>
            </a:solidFill>
            <a:tailEnd type="arrow"/>
          </a:ln>
        </p:spPr>
        <p:style>
          <a:lnRef idx="3">
            <a:schemeClr val="accent2"/>
          </a:lnRef>
          <a:fillRef idx="0">
            <a:schemeClr val="accent2"/>
          </a:fillRef>
          <a:effectRef idx="2">
            <a:schemeClr val="accent2"/>
          </a:effectRef>
          <a:fontRef idx="minor">
            <a:schemeClr val="tx1"/>
          </a:fontRef>
        </p:style>
      </p:cxnSp>
      <p:pic>
        <p:nvPicPr>
          <p:cNvPr id="14" name="Picture 13">
            <a:extLst>
              <a:ext uri="{FF2B5EF4-FFF2-40B4-BE49-F238E27FC236}">
                <a16:creationId xmlns:a16="http://schemas.microsoft.com/office/drawing/2014/main" id="{D147B7DB-7EAD-4A48-8BA5-4061888E0420}"/>
              </a:ext>
            </a:extLst>
          </p:cNvPr>
          <p:cNvPicPr>
            <a:picLocks noChangeAspect="1"/>
          </p:cNvPicPr>
          <p:nvPr/>
        </p:nvPicPr>
        <p:blipFill>
          <a:blip r:embed="rId5"/>
          <a:stretch>
            <a:fillRect/>
          </a:stretch>
        </p:blipFill>
        <p:spPr>
          <a:xfrm>
            <a:off x="1861382" y="871420"/>
            <a:ext cx="8469236" cy="621792"/>
          </a:xfrm>
          <a:prstGeom prst="rect">
            <a:avLst/>
          </a:prstGeom>
        </p:spPr>
      </p:pic>
    </p:spTree>
    <p:extLst>
      <p:ext uri="{BB962C8B-B14F-4D97-AF65-F5344CB8AC3E}">
        <p14:creationId xmlns:p14="http://schemas.microsoft.com/office/powerpoint/2010/main" val="919210352"/>
      </p:ext>
    </p:extLst>
  </p:cSld>
  <p:clrMapOvr>
    <a:masterClrMapping/>
  </p:clrMapOvr>
  <mc:AlternateContent xmlns:mc="http://schemas.openxmlformats.org/markup-compatibility/2006" xmlns:p14="http://schemas.microsoft.com/office/powerpoint/2010/main">
    <mc:Choice Requires="p14">
      <p:transition spd="slow" p14:dur="2000" advTm="50233"/>
    </mc:Choice>
    <mc:Fallback xmlns="">
      <p:transition spd="slow" advTm="50233"/>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4402270" y="3840449"/>
            <a:ext cx="5080000" cy="1879600"/>
          </a:xfrm>
          <a:prstGeom prst="rect">
            <a:avLst/>
          </a:prstGeom>
          <a:ln>
            <a:solidFill>
              <a:srgbClr val="4E5782"/>
            </a:solidFill>
          </a:ln>
        </p:spPr>
      </p:pic>
      <p:sp>
        <p:nvSpPr>
          <p:cNvPr id="3" name="TextBox 2"/>
          <p:cNvSpPr txBox="1"/>
          <p:nvPr/>
        </p:nvSpPr>
        <p:spPr>
          <a:xfrm>
            <a:off x="2324620" y="4547809"/>
            <a:ext cx="1309333" cy="369332"/>
          </a:xfrm>
          <a:prstGeom prst="rect">
            <a:avLst/>
          </a:prstGeom>
          <a:noFill/>
        </p:spPr>
        <p:txBody>
          <a:bodyPr wrap="none" rtlCol="0">
            <a:spAutoFit/>
          </a:bodyPr>
          <a:lstStyle/>
          <a:p>
            <a:r>
              <a:rPr lang="en-US" dirty="0"/>
              <a:t>SAM format</a:t>
            </a:r>
          </a:p>
        </p:txBody>
      </p:sp>
      <p:grpSp>
        <p:nvGrpSpPr>
          <p:cNvPr id="7" name="Group 6"/>
          <p:cNvGrpSpPr/>
          <p:nvPr/>
        </p:nvGrpSpPr>
        <p:grpSpPr>
          <a:xfrm>
            <a:off x="4275620" y="1714503"/>
            <a:ext cx="3708400" cy="1924729"/>
            <a:chOff x="457201" y="4271581"/>
            <a:chExt cx="3708400" cy="1924729"/>
          </a:xfrm>
        </p:grpSpPr>
        <p:pic>
          <p:nvPicPr>
            <p:cNvPr id="8" name="Picture 7" descr="SAM1(3).pdf (page 3 of 1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457201" y="4271581"/>
              <a:ext cx="2997199" cy="1924729"/>
            </a:xfrm>
            <a:prstGeom prst="rect">
              <a:avLst/>
            </a:prstGeom>
          </p:spPr>
        </p:pic>
        <p:pic>
          <p:nvPicPr>
            <p:cNvPr id="10" name="Picture 9" descr="SAM1(3).pdf (page 3 of 11).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a:xfrm>
              <a:off x="1625600" y="4271581"/>
              <a:ext cx="2540001" cy="1924729"/>
            </a:xfrm>
            <a:prstGeom prst="rect">
              <a:avLst/>
            </a:prstGeom>
          </p:spPr>
        </p:pic>
      </p:grpSp>
      <p:sp>
        <p:nvSpPr>
          <p:cNvPr id="11" name="Rectangle 10"/>
          <p:cNvSpPr/>
          <p:nvPr/>
        </p:nvSpPr>
        <p:spPr>
          <a:xfrm>
            <a:off x="7297944" y="4413250"/>
            <a:ext cx="281065" cy="114300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5"/>
          <a:stretch>
            <a:fillRect/>
          </a:stretch>
        </p:blipFill>
        <p:spPr>
          <a:xfrm>
            <a:off x="1861382" y="891494"/>
            <a:ext cx="8469236" cy="621792"/>
          </a:xfrm>
          <a:prstGeom prst="rect">
            <a:avLst/>
          </a:prstGeom>
        </p:spPr>
      </p:pic>
      <p:cxnSp>
        <p:nvCxnSpPr>
          <p:cNvPr id="13" name="Straight Arrow Connector 12"/>
          <p:cNvCxnSpPr/>
          <p:nvPr/>
        </p:nvCxnSpPr>
        <p:spPr>
          <a:xfrm>
            <a:off x="3850173" y="3178175"/>
            <a:ext cx="777875" cy="0"/>
          </a:xfrm>
          <a:prstGeom prst="straightConnector1">
            <a:avLst/>
          </a:prstGeom>
          <a:ln>
            <a:solidFill>
              <a:srgbClr val="FF0000"/>
            </a:solidFill>
            <a:tailEnd type="arrow"/>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181810377"/>
      </p:ext>
    </p:extLst>
  </p:cSld>
  <p:clrMapOvr>
    <a:masterClrMapping/>
  </p:clrMapOvr>
  <mc:AlternateContent xmlns:mc="http://schemas.openxmlformats.org/markup-compatibility/2006" xmlns:p14="http://schemas.microsoft.com/office/powerpoint/2010/main">
    <mc:Choice Requires="p14">
      <p:transition spd="slow" p14:dur="2000" advTm="23066"/>
    </mc:Choice>
    <mc:Fallback xmlns="">
      <p:transition spd="slow" advTm="23066"/>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4402270" y="3840449"/>
            <a:ext cx="5080000" cy="1879600"/>
          </a:xfrm>
          <a:prstGeom prst="rect">
            <a:avLst/>
          </a:prstGeom>
          <a:ln>
            <a:solidFill>
              <a:srgbClr val="4E5782"/>
            </a:solidFill>
          </a:ln>
        </p:spPr>
      </p:pic>
      <p:sp>
        <p:nvSpPr>
          <p:cNvPr id="3" name="TextBox 2"/>
          <p:cNvSpPr txBox="1"/>
          <p:nvPr/>
        </p:nvSpPr>
        <p:spPr>
          <a:xfrm>
            <a:off x="2324620" y="4547809"/>
            <a:ext cx="1309333" cy="369332"/>
          </a:xfrm>
          <a:prstGeom prst="rect">
            <a:avLst/>
          </a:prstGeom>
          <a:noFill/>
        </p:spPr>
        <p:txBody>
          <a:bodyPr wrap="none" rtlCol="0">
            <a:spAutoFit/>
          </a:bodyPr>
          <a:lstStyle/>
          <a:p>
            <a:r>
              <a:rPr lang="en-US" dirty="0"/>
              <a:t>SAM format</a:t>
            </a:r>
          </a:p>
        </p:txBody>
      </p:sp>
      <p:grpSp>
        <p:nvGrpSpPr>
          <p:cNvPr id="7" name="Group 6"/>
          <p:cNvGrpSpPr/>
          <p:nvPr/>
        </p:nvGrpSpPr>
        <p:grpSpPr>
          <a:xfrm>
            <a:off x="4275620" y="1714503"/>
            <a:ext cx="3708400" cy="1924729"/>
            <a:chOff x="457201" y="4271581"/>
            <a:chExt cx="3708400" cy="1924729"/>
          </a:xfrm>
        </p:grpSpPr>
        <p:pic>
          <p:nvPicPr>
            <p:cNvPr id="8" name="Picture 7" descr="SAM1(3).pdf (page 3 of 1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457201" y="4271581"/>
              <a:ext cx="2997199" cy="1924729"/>
            </a:xfrm>
            <a:prstGeom prst="rect">
              <a:avLst/>
            </a:prstGeom>
          </p:spPr>
        </p:pic>
        <p:pic>
          <p:nvPicPr>
            <p:cNvPr id="10" name="Picture 9" descr="SAM1(3).pdf (page 3 of 11).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a:xfrm>
              <a:off x="1625600" y="4271581"/>
              <a:ext cx="2540001" cy="1924729"/>
            </a:xfrm>
            <a:prstGeom prst="rect">
              <a:avLst/>
            </a:prstGeom>
          </p:spPr>
        </p:pic>
      </p:grpSp>
      <p:pic>
        <p:nvPicPr>
          <p:cNvPr id="4" name="Picture 3"/>
          <p:cNvPicPr>
            <a:picLocks noChangeAspect="1"/>
          </p:cNvPicPr>
          <p:nvPr/>
        </p:nvPicPr>
        <p:blipFill>
          <a:blip r:embed="rId5"/>
          <a:stretch>
            <a:fillRect/>
          </a:stretch>
        </p:blipFill>
        <p:spPr>
          <a:xfrm>
            <a:off x="1861382" y="871420"/>
            <a:ext cx="8469236" cy="621792"/>
          </a:xfrm>
          <a:prstGeom prst="rect">
            <a:avLst/>
          </a:prstGeom>
        </p:spPr>
      </p:pic>
      <p:cxnSp>
        <p:nvCxnSpPr>
          <p:cNvPr id="13" name="Straight Arrow Connector 12"/>
          <p:cNvCxnSpPr/>
          <p:nvPr/>
        </p:nvCxnSpPr>
        <p:spPr>
          <a:xfrm>
            <a:off x="3850173" y="3352800"/>
            <a:ext cx="777875" cy="0"/>
          </a:xfrm>
          <a:prstGeom prst="straightConnector1">
            <a:avLst/>
          </a:prstGeom>
          <a:ln>
            <a:solidFill>
              <a:srgbClr val="FF0000"/>
            </a:solidFill>
            <a:tailEnd type="arrow"/>
          </a:ln>
        </p:spPr>
        <p:style>
          <a:lnRef idx="3">
            <a:schemeClr val="accent2"/>
          </a:lnRef>
          <a:fillRef idx="0">
            <a:schemeClr val="accent2"/>
          </a:fillRef>
          <a:effectRef idx="2">
            <a:schemeClr val="accent2"/>
          </a:effectRef>
          <a:fontRef idx="minor">
            <a:schemeClr val="tx1"/>
          </a:fontRef>
        </p:style>
      </p:cxnSp>
      <p:cxnSp>
        <p:nvCxnSpPr>
          <p:cNvPr id="12" name="Straight Arrow Connector 11"/>
          <p:cNvCxnSpPr/>
          <p:nvPr/>
        </p:nvCxnSpPr>
        <p:spPr>
          <a:xfrm>
            <a:off x="3859698" y="3505200"/>
            <a:ext cx="777875" cy="0"/>
          </a:xfrm>
          <a:prstGeom prst="straightConnector1">
            <a:avLst/>
          </a:prstGeom>
          <a:ln>
            <a:solidFill>
              <a:srgbClr val="FF0000"/>
            </a:solidFill>
            <a:tailEnd type="arrow"/>
          </a:ln>
        </p:spPr>
        <p:style>
          <a:lnRef idx="3">
            <a:schemeClr val="accent2"/>
          </a:lnRef>
          <a:fillRef idx="0">
            <a:schemeClr val="accent2"/>
          </a:fillRef>
          <a:effectRef idx="2">
            <a:schemeClr val="accent2"/>
          </a:effectRef>
          <a:fontRef idx="minor">
            <a:schemeClr val="tx1"/>
          </a:fontRef>
        </p:style>
      </p:cxnSp>
      <p:sp>
        <p:nvSpPr>
          <p:cNvPr id="16" name="Freeform 15"/>
          <p:cNvSpPr/>
          <p:nvPr/>
        </p:nvSpPr>
        <p:spPr>
          <a:xfrm>
            <a:off x="7571949" y="4372922"/>
            <a:ext cx="1640703" cy="1153297"/>
          </a:xfrm>
          <a:custGeom>
            <a:avLst/>
            <a:gdLst>
              <a:gd name="connsiteX0" fmla="*/ 0 w 1640703"/>
              <a:gd name="connsiteY0" fmla="*/ 6865 h 1153297"/>
              <a:gd name="connsiteX1" fmla="*/ 1626973 w 1640703"/>
              <a:gd name="connsiteY1" fmla="*/ 0 h 1153297"/>
              <a:gd name="connsiteX2" fmla="*/ 1640703 w 1640703"/>
              <a:gd name="connsiteY2" fmla="*/ 384432 h 1153297"/>
              <a:gd name="connsiteX3" fmla="*/ 967946 w 1640703"/>
              <a:gd name="connsiteY3" fmla="*/ 405027 h 1153297"/>
              <a:gd name="connsiteX4" fmla="*/ 967946 w 1640703"/>
              <a:gd name="connsiteY4" fmla="*/ 604108 h 1153297"/>
              <a:gd name="connsiteX5" fmla="*/ 1613243 w 1640703"/>
              <a:gd name="connsiteY5" fmla="*/ 597243 h 1153297"/>
              <a:gd name="connsiteX6" fmla="*/ 1599513 w 1640703"/>
              <a:gd name="connsiteY6" fmla="*/ 762000 h 1153297"/>
              <a:gd name="connsiteX7" fmla="*/ 961081 w 1640703"/>
              <a:gd name="connsiteY7" fmla="*/ 796324 h 1153297"/>
              <a:gd name="connsiteX8" fmla="*/ 974811 w 1640703"/>
              <a:gd name="connsiteY8" fmla="*/ 954216 h 1153297"/>
              <a:gd name="connsiteX9" fmla="*/ 1578919 w 1640703"/>
              <a:gd name="connsiteY9" fmla="*/ 961081 h 1153297"/>
              <a:gd name="connsiteX10" fmla="*/ 1585784 w 1640703"/>
              <a:gd name="connsiteY10" fmla="*/ 1132703 h 1153297"/>
              <a:gd name="connsiteX11" fmla="*/ 6865 w 1640703"/>
              <a:gd name="connsiteY11" fmla="*/ 1153297 h 1153297"/>
              <a:gd name="connsiteX12" fmla="*/ 0 w 1640703"/>
              <a:gd name="connsiteY12" fmla="*/ 6865 h 1153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40703" h="1153297">
                <a:moveTo>
                  <a:pt x="0" y="6865"/>
                </a:moveTo>
                <a:lnTo>
                  <a:pt x="1626973" y="0"/>
                </a:lnTo>
                <a:lnTo>
                  <a:pt x="1640703" y="384432"/>
                </a:lnTo>
                <a:lnTo>
                  <a:pt x="967946" y="405027"/>
                </a:lnTo>
                <a:lnTo>
                  <a:pt x="967946" y="604108"/>
                </a:lnTo>
                <a:lnTo>
                  <a:pt x="1613243" y="597243"/>
                </a:lnTo>
                <a:lnTo>
                  <a:pt x="1599513" y="762000"/>
                </a:lnTo>
                <a:lnTo>
                  <a:pt x="961081" y="796324"/>
                </a:lnTo>
                <a:lnTo>
                  <a:pt x="974811" y="954216"/>
                </a:lnTo>
                <a:lnTo>
                  <a:pt x="1578919" y="961081"/>
                </a:lnTo>
                <a:lnTo>
                  <a:pt x="1585784" y="1132703"/>
                </a:lnTo>
                <a:lnTo>
                  <a:pt x="6865" y="1153297"/>
                </a:lnTo>
                <a:cubicBezTo>
                  <a:pt x="4577" y="768865"/>
                  <a:pt x="2288" y="384432"/>
                  <a:pt x="0" y="6865"/>
                </a:cubicBezTo>
                <a:close/>
              </a:path>
            </a:pathLst>
          </a:cu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Tree>
    <p:extLst>
      <p:ext uri="{BB962C8B-B14F-4D97-AF65-F5344CB8AC3E}">
        <p14:creationId xmlns:p14="http://schemas.microsoft.com/office/powerpoint/2010/main" val="665952136"/>
      </p:ext>
    </p:extLst>
  </p:cSld>
  <p:clrMapOvr>
    <a:masterClrMapping/>
  </p:clrMapOvr>
  <mc:AlternateContent xmlns:mc="http://schemas.openxmlformats.org/markup-compatibility/2006" xmlns:p14="http://schemas.microsoft.com/office/powerpoint/2010/main">
    <mc:Choice Requires="p14">
      <p:transition spd="slow" p14:dur="2000" advTm="41266"/>
    </mc:Choice>
    <mc:Fallback xmlns="">
      <p:transition spd="slow" advTm="41266"/>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7526DDE-D766-5B04-71A4-60A209EA349A}"/>
              </a:ext>
            </a:extLst>
          </p:cNvPr>
          <p:cNvSpPr>
            <a:spLocks noGrp="1"/>
          </p:cNvSpPr>
          <p:nvPr>
            <p:ph type="title"/>
          </p:nvPr>
        </p:nvSpPr>
        <p:spPr/>
        <p:txBody>
          <a:bodyPr/>
          <a:lstStyle/>
          <a:p>
            <a:r>
              <a:rPr lang="en-US" dirty="0"/>
              <a:t>Use cases</a:t>
            </a:r>
          </a:p>
        </p:txBody>
      </p:sp>
    </p:spTree>
    <p:extLst>
      <p:ext uri="{BB962C8B-B14F-4D97-AF65-F5344CB8AC3E}">
        <p14:creationId xmlns:p14="http://schemas.microsoft.com/office/powerpoint/2010/main" val="182164977"/>
      </p:ext>
    </p:extLst>
  </p:cSld>
  <p:clrMapOvr>
    <a:masterClrMapping/>
  </p:clrMapOvr>
  <mc:AlternateContent xmlns:mc="http://schemas.openxmlformats.org/markup-compatibility/2006" xmlns:p14="http://schemas.microsoft.com/office/powerpoint/2010/main">
    <mc:Choice Requires="p14">
      <p:transition spd="slow" p14:dur="2000" advTm="5333"/>
    </mc:Choice>
    <mc:Fallback xmlns="">
      <p:transition spd="slow" advTm="5333"/>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324620" y="4547809"/>
            <a:ext cx="1725024" cy="461665"/>
          </a:xfrm>
          <a:prstGeom prst="rect">
            <a:avLst/>
          </a:prstGeom>
          <a:noFill/>
        </p:spPr>
        <p:txBody>
          <a:bodyPr wrap="none" rtlCol="0">
            <a:spAutoFit/>
          </a:bodyPr>
          <a:lstStyle/>
          <a:p>
            <a:r>
              <a:rPr lang="en-US" sz="2400" b="1" dirty="0"/>
              <a:t>SAM format</a:t>
            </a:r>
          </a:p>
        </p:txBody>
      </p:sp>
      <p:pic>
        <p:nvPicPr>
          <p:cNvPr id="2" name="Picture 1"/>
          <p:cNvPicPr>
            <a:picLocks noChangeAspect="1"/>
          </p:cNvPicPr>
          <p:nvPr/>
        </p:nvPicPr>
        <p:blipFill>
          <a:blip r:embed="rId2"/>
          <a:stretch>
            <a:fillRect/>
          </a:stretch>
        </p:blipFill>
        <p:spPr>
          <a:xfrm>
            <a:off x="1599465" y="800289"/>
            <a:ext cx="9341984" cy="624186"/>
          </a:xfrm>
          <a:prstGeom prst="rect">
            <a:avLst/>
          </a:prstGeom>
        </p:spPr>
      </p:pic>
      <p:grpSp>
        <p:nvGrpSpPr>
          <p:cNvPr id="4" name="Group 3">
            <a:extLst>
              <a:ext uri="{FF2B5EF4-FFF2-40B4-BE49-F238E27FC236}">
                <a16:creationId xmlns:a16="http://schemas.microsoft.com/office/drawing/2014/main" id="{78BB5F7D-B068-DC40-9131-7159DBEC5FCB}"/>
              </a:ext>
            </a:extLst>
          </p:cNvPr>
          <p:cNvGrpSpPr/>
          <p:nvPr/>
        </p:nvGrpSpPr>
        <p:grpSpPr>
          <a:xfrm>
            <a:off x="4049644" y="3429000"/>
            <a:ext cx="7221758" cy="2672049"/>
            <a:chOff x="4402270" y="3840449"/>
            <a:chExt cx="5080003" cy="1879600"/>
          </a:xfrm>
        </p:grpSpPr>
        <p:pic>
          <p:nvPicPr>
            <p:cNvPr id="15" name="Picture 14"/>
            <p:cNvPicPr>
              <a:picLocks noChangeAspect="1"/>
            </p:cNvPicPr>
            <p:nvPr/>
          </p:nvPicPr>
          <p:blipFill>
            <a:blip r:embed="rId3"/>
            <a:stretch>
              <a:fillRect/>
            </a:stretch>
          </p:blipFill>
          <p:spPr>
            <a:xfrm>
              <a:off x="4402270" y="3840449"/>
              <a:ext cx="5080000" cy="1879600"/>
            </a:xfrm>
            <a:prstGeom prst="rect">
              <a:avLst/>
            </a:prstGeom>
            <a:ln>
              <a:solidFill>
                <a:srgbClr val="4E5782"/>
              </a:solidFill>
            </a:ln>
          </p:spPr>
        </p:pic>
        <p:sp>
          <p:nvSpPr>
            <p:cNvPr id="11" name="Rectangle 10"/>
            <p:cNvSpPr/>
            <p:nvPr/>
          </p:nvSpPr>
          <p:spPr>
            <a:xfrm>
              <a:off x="8600168" y="4793121"/>
              <a:ext cx="882105" cy="171943"/>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8600168" y="5154057"/>
              <a:ext cx="882105" cy="171943"/>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6" name="Picture 5"/>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2155657" y="2539999"/>
            <a:ext cx="8229600" cy="204812"/>
          </a:xfrm>
          <a:prstGeom prst="rect">
            <a:avLst/>
          </a:prstGeom>
          <a:ln>
            <a:solidFill>
              <a:schemeClr val="tx1"/>
            </a:solidFill>
          </a:ln>
        </p:spPr>
      </p:pic>
    </p:spTree>
    <p:extLst>
      <p:ext uri="{BB962C8B-B14F-4D97-AF65-F5344CB8AC3E}">
        <p14:creationId xmlns:p14="http://schemas.microsoft.com/office/powerpoint/2010/main" val="792177801"/>
      </p:ext>
    </p:extLst>
  </p:cSld>
  <p:clrMapOvr>
    <a:masterClrMapping/>
  </p:clrMapOvr>
  <mc:AlternateContent xmlns:mc="http://schemas.openxmlformats.org/markup-compatibility/2006" xmlns:p14="http://schemas.microsoft.com/office/powerpoint/2010/main">
    <mc:Choice Requires="p14">
      <p:transition spd="slow" p14:dur="2000" advTm="17606"/>
    </mc:Choice>
    <mc:Fallback xmlns="">
      <p:transition spd="slow" advTm="17606"/>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p:txBody>
          <a:bodyPr>
            <a:normAutofit/>
          </a:bodyPr>
          <a:lstStyle/>
          <a:p>
            <a:r>
              <a:rPr lang="en-US" sz="2800" b="1" dirty="0"/>
              <a:t>Alignment output : SAM/BAM</a:t>
            </a:r>
          </a:p>
        </p:txBody>
      </p:sp>
      <p:pic>
        <p:nvPicPr>
          <p:cNvPr id="2" name="Picture 1"/>
          <p:cNvPicPr>
            <a:picLocks noChangeAspect="1"/>
          </p:cNvPicPr>
          <p:nvPr/>
        </p:nvPicPr>
        <p:blipFill>
          <a:blip r:embed="rId2"/>
          <a:stretch>
            <a:fillRect/>
          </a:stretch>
        </p:blipFill>
        <p:spPr>
          <a:xfrm>
            <a:off x="3238500" y="1868245"/>
            <a:ext cx="5702300" cy="381000"/>
          </a:xfrm>
          <a:prstGeom prst="rect">
            <a:avLst/>
          </a:prstGeom>
        </p:spPr>
      </p:pic>
      <p:pic>
        <p:nvPicPr>
          <p:cNvPr id="4" name="Picture 3"/>
          <p:cNvPicPr>
            <a:picLocks noChangeAspect="1"/>
          </p:cNvPicPr>
          <p:nvPr/>
        </p:nvPicPr>
        <p:blipFill>
          <a:blip r:embed="rId3"/>
          <a:stretch>
            <a:fillRect/>
          </a:stretch>
        </p:blipFill>
        <p:spPr>
          <a:xfrm>
            <a:off x="3987330" y="2380130"/>
            <a:ext cx="3732506" cy="3909084"/>
          </a:xfrm>
          <a:prstGeom prst="rect">
            <a:avLst/>
          </a:prstGeom>
        </p:spPr>
      </p:pic>
      <p:sp>
        <p:nvSpPr>
          <p:cNvPr id="5" name="TextBox 4"/>
          <p:cNvSpPr txBox="1"/>
          <p:nvPr/>
        </p:nvSpPr>
        <p:spPr>
          <a:xfrm>
            <a:off x="8199468" y="5080160"/>
            <a:ext cx="2318392" cy="369332"/>
          </a:xfrm>
          <a:prstGeom prst="rect">
            <a:avLst/>
          </a:prstGeom>
          <a:noFill/>
        </p:spPr>
        <p:txBody>
          <a:bodyPr wrap="none" rtlCol="0">
            <a:spAutoFit/>
          </a:bodyPr>
          <a:lstStyle/>
          <a:p>
            <a:r>
              <a:rPr lang="en-US" dirty="0"/>
              <a:t>Too many to go over!!!</a:t>
            </a:r>
          </a:p>
        </p:txBody>
      </p:sp>
    </p:spTree>
    <p:extLst>
      <p:ext uri="{BB962C8B-B14F-4D97-AF65-F5344CB8AC3E}">
        <p14:creationId xmlns:p14="http://schemas.microsoft.com/office/powerpoint/2010/main" val="3769054532"/>
      </p:ext>
    </p:extLst>
  </p:cSld>
  <p:clrMapOvr>
    <a:masterClrMapping/>
  </p:clrMapOvr>
  <mc:AlternateContent xmlns:mc="http://schemas.openxmlformats.org/markup-compatibility/2006" xmlns:p14="http://schemas.microsoft.com/office/powerpoint/2010/main">
    <mc:Choice Requires="p14">
      <p:transition spd="slow" p14:dur="2000" advTm="40600"/>
    </mc:Choice>
    <mc:Fallback xmlns="">
      <p:transition spd="slow" advTm="4060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Alignment output : SAM/BAM</a:t>
            </a:r>
            <a:endParaRPr lang="en-US" dirty="0"/>
          </a:p>
        </p:txBody>
      </p:sp>
      <p:sp>
        <p:nvSpPr>
          <p:cNvPr id="3" name="Content Placeholder 2"/>
          <p:cNvSpPr>
            <a:spLocks noGrp="1"/>
          </p:cNvSpPr>
          <p:nvPr>
            <p:ph idx="1"/>
          </p:nvPr>
        </p:nvSpPr>
        <p:spPr/>
        <p:txBody>
          <a:bodyPr>
            <a:noAutofit/>
          </a:bodyPr>
          <a:lstStyle/>
          <a:p>
            <a:r>
              <a:rPr lang="en-US" sz="2400" dirty="0"/>
              <a:t>Tools</a:t>
            </a:r>
          </a:p>
          <a:p>
            <a:pPr lvl="1"/>
            <a:r>
              <a:rPr lang="en-US" sz="2000" b="1" dirty="0" err="1"/>
              <a:t>samtools</a:t>
            </a:r>
            <a:endParaRPr lang="en-US" sz="2000" b="1" dirty="0"/>
          </a:p>
          <a:p>
            <a:pPr lvl="1"/>
            <a:r>
              <a:rPr lang="en-US" sz="2000" b="1" dirty="0"/>
              <a:t>Picard</a:t>
            </a:r>
          </a:p>
          <a:p>
            <a:pPr lvl="1"/>
            <a:endParaRPr lang="en-US" sz="2000" dirty="0"/>
          </a:p>
          <a:p>
            <a:r>
              <a:rPr lang="en-US" sz="2400" dirty="0"/>
              <a:t>Mining information from a properly formatted BAM file:</a:t>
            </a:r>
          </a:p>
          <a:p>
            <a:pPr lvl="1"/>
            <a:r>
              <a:rPr lang="en-US" sz="2000" dirty="0"/>
              <a:t>Reads in a region (good for RNA-</a:t>
            </a:r>
            <a:r>
              <a:rPr lang="en-US" sz="2000" dirty="0" err="1"/>
              <a:t>Seq</a:t>
            </a:r>
            <a:r>
              <a:rPr lang="en-US" sz="2000" dirty="0"/>
              <a:t>, </a:t>
            </a:r>
            <a:r>
              <a:rPr lang="en-US" sz="2000" dirty="0" err="1"/>
              <a:t>ChIP-Seq</a:t>
            </a:r>
            <a:r>
              <a:rPr lang="en-US" sz="2000" dirty="0"/>
              <a:t>)</a:t>
            </a:r>
          </a:p>
          <a:p>
            <a:pPr lvl="1"/>
            <a:r>
              <a:rPr lang="en-US" sz="2000" dirty="0"/>
              <a:t>Quality of alignments</a:t>
            </a:r>
          </a:p>
          <a:p>
            <a:pPr lvl="1"/>
            <a:r>
              <a:rPr lang="en-US" sz="2000" dirty="0"/>
              <a:t>Coverage</a:t>
            </a:r>
          </a:p>
          <a:p>
            <a:pPr lvl="1"/>
            <a:r>
              <a:rPr lang="en-US" sz="2000" dirty="0"/>
              <a:t>…and of course, differences (variants)</a:t>
            </a:r>
          </a:p>
          <a:p>
            <a:pPr lvl="1"/>
            <a:endParaRPr lang="en-US" sz="2000" dirty="0"/>
          </a:p>
          <a:p>
            <a:pPr lvl="1"/>
            <a:endParaRPr lang="en-US" sz="2000" dirty="0"/>
          </a:p>
        </p:txBody>
      </p:sp>
    </p:spTree>
    <p:extLst>
      <p:ext uri="{BB962C8B-B14F-4D97-AF65-F5344CB8AC3E}">
        <p14:creationId xmlns:p14="http://schemas.microsoft.com/office/powerpoint/2010/main" val="3091297883"/>
      </p:ext>
    </p:extLst>
  </p:cSld>
  <p:clrMapOvr>
    <a:masterClrMapping/>
  </p:clrMapOvr>
  <mc:AlternateContent xmlns:mc="http://schemas.openxmlformats.org/markup-compatibility/2006" xmlns:p14="http://schemas.microsoft.com/office/powerpoint/2010/main">
    <mc:Choice Requires="p14">
      <p:transition spd="slow" p14:dur="2000" advTm="55139"/>
    </mc:Choice>
    <mc:Fallback xmlns="">
      <p:transition spd="slow" advTm="55139"/>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E4490D0-3672-446A-AC12-B4830333B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39CB82C2-DF65-4EC1-8280-F201D50F5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a:extLst>
              <a:ext uri="{FF2B5EF4-FFF2-40B4-BE49-F238E27FC236}">
                <a16:creationId xmlns:a16="http://schemas.microsoft.com/office/drawing/2014/main" id="{7E1D4427-852B-4B37-8E76-0E9F1810BA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6" name="Rectangle 15">
            <a:extLst>
              <a:ext uri="{FF2B5EF4-FFF2-40B4-BE49-F238E27FC236}">
                <a16:creationId xmlns:a16="http://schemas.microsoft.com/office/drawing/2014/main" id="{5A1B47C8-47A0-4A88-8830-6DEA3B5DE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a:ext>
            </a:extLst>
          </a:blip>
          <a:srcRect l="11412" t="2456" r="9558" b="8940"/>
          <a:stretch/>
        </p:blipFill>
        <p:spPr>
          <a:xfrm>
            <a:off x="633999" y="710574"/>
            <a:ext cx="6275667" cy="5436852"/>
          </a:xfrm>
          <a:prstGeom prst="rect">
            <a:avLst/>
          </a:prstGeom>
        </p:spPr>
      </p:pic>
      <p:sp>
        <p:nvSpPr>
          <p:cNvPr id="18" name="Rectangle 17">
            <a:extLst>
              <a:ext uri="{FF2B5EF4-FFF2-40B4-BE49-F238E27FC236}">
                <a16:creationId xmlns:a16="http://schemas.microsoft.com/office/drawing/2014/main" id="{984BBFDD-E720-4805-A9C8-129FBBF6DD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613486"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096885" y="640080"/>
            <a:ext cx="3659246" cy="2926080"/>
          </a:xfrm>
        </p:spPr>
        <p:txBody>
          <a:bodyPr vert="horz" lIns="91440" tIns="45720" rIns="91440" bIns="45720" rtlCol="0" anchor="b">
            <a:normAutofit/>
          </a:bodyPr>
          <a:lstStyle/>
          <a:p>
            <a:r>
              <a:rPr lang="en-US" sz="4400">
                <a:solidFill>
                  <a:srgbClr val="FFFFFF"/>
                </a:solidFill>
              </a:rPr>
              <a:t>Phase I : Duplicate Marking</a:t>
            </a:r>
          </a:p>
        </p:txBody>
      </p:sp>
      <p:sp>
        <p:nvSpPr>
          <p:cNvPr id="20" name="Rectangle 19">
            <a:extLst>
              <a:ext uri="{FF2B5EF4-FFF2-40B4-BE49-F238E27FC236}">
                <a16:creationId xmlns:a16="http://schemas.microsoft.com/office/drawing/2014/main" id="{5AC4BE46-4A77-42FE-9D15-065CDB2F84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06"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extBox 5">
            <a:extLst>
              <a:ext uri="{FF2B5EF4-FFF2-40B4-BE49-F238E27FC236}">
                <a16:creationId xmlns:a16="http://schemas.microsoft.com/office/drawing/2014/main" id="{502E069D-9D42-7166-62CA-A91A6EFA838F}"/>
              </a:ext>
            </a:extLst>
          </p:cNvPr>
          <p:cNvSpPr txBox="1"/>
          <p:nvPr/>
        </p:nvSpPr>
        <p:spPr>
          <a:xfrm>
            <a:off x="10450208" y="6488668"/>
            <a:ext cx="1738617" cy="369332"/>
          </a:xfrm>
          <a:prstGeom prst="rect">
            <a:avLst/>
          </a:prstGeom>
          <a:noFill/>
        </p:spPr>
        <p:txBody>
          <a:bodyPr wrap="none" rtlCol="0">
            <a:spAutoFit/>
          </a:bodyPr>
          <a:lstStyle/>
          <a:p>
            <a:r>
              <a:rPr lang="en-US" dirty="0">
                <a:solidFill>
                  <a:schemeClr val="bg1"/>
                </a:solidFill>
                <a:hlinkClick r:id="rId4">
                  <a:extLst>
                    <a:ext uri="{A12FA001-AC4F-418D-AE19-62706E023703}">
                      <ahyp:hlinkClr xmlns:ahyp="http://schemas.microsoft.com/office/drawing/2018/hyperlinkcolor" val="tx"/>
                    </a:ext>
                  </a:extLst>
                </a:hlinkClick>
              </a:rPr>
              <a:t>GATK Workshop</a:t>
            </a:r>
            <a:endParaRPr lang="en-US" dirty="0">
              <a:solidFill>
                <a:schemeClr val="bg1"/>
              </a:solidFill>
            </a:endParaRPr>
          </a:p>
        </p:txBody>
      </p:sp>
    </p:spTree>
    <p:extLst>
      <p:ext uri="{BB962C8B-B14F-4D97-AF65-F5344CB8AC3E}">
        <p14:creationId xmlns:p14="http://schemas.microsoft.com/office/powerpoint/2010/main" val="3110027845"/>
      </p:ext>
    </p:extLst>
  </p:cSld>
  <p:clrMapOvr>
    <a:masterClrMapping/>
  </p:clrMapOvr>
  <mc:AlternateContent xmlns:mc="http://schemas.openxmlformats.org/markup-compatibility/2006" xmlns:p14="http://schemas.microsoft.com/office/powerpoint/2010/main">
    <mc:Choice Requires="p14">
      <p:transition spd="slow" p14:dur="2000" advTm="91068"/>
    </mc:Choice>
    <mc:Fallback xmlns="">
      <p:transition spd="slow" advTm="91068"/>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E4490D0-3672-446A-AC12-B4830333B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39CB82C2-DF65-4EC1-8280-F201D50F5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a:extLst>
              <a:ext uri="{FF2B5EF4-FFF2-40B4-BE49-F238E27FC236}">
                <a16:creationId xmlns:a16="http://schemas.microsoft.com/office/drawing/2014/main" id="{7E1D4427-852B-4B37-8E76-0E9F1810BA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6" name="Rectangle 15">
            <a:extLst>
              <a:ext uri="{FF2B5EF4-FFF2-40B4-BE49-F238E27FC236}">
                <a16:creationId xmlns:a16="http://schemas.microsoft.com/office/drawing/2014/main" id="{5A1B47C8-47A0-4A88-8830-6DEA3B5DE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84BBFDD-E720-4805-A9C8-129FBBF6DD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613486"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096885" y="640080"/>
            <a:ext cx="3659246" cy="2926080"/>
          </a:xfrm>
        </p:spPr>
        <p:txBody>
          <a:bodyPr vert="horz" lIns="91440" tIns="45720" rIns="91440" bIns="45720" rtlCol="0" anchor="b">
            <a:normAutofit/>
          </a:bodyPr>
          <a:lstStyle/>
          <a:p>
            <a:r>
              <a:rPr lang="en-US" sz="4400">
                <a:solidFill>
                  <a:srgbClr val="FFFFFF"/>
                </a:solidFill>
              </a:rPr>
              <a:t>Phase I : Duplicate Marking</a:t>
            </a:r>
          </a:p>
        </p:txBody>
      </p:sp>
      <p:sp>
        <p:nvSpPr>
          <p:cNvPr id="20" name="Rectangle 19">
            <a:extLst>
              <a:ext uri="{FF2B5EF4-FFF2-40B4-BE49-F238E27FC236}">
                <a16:creationId xmlns:a16="http://schemas.microsoft.com/office/drawing/2014/main" id="{5AC4BE46-4A77-42FE-9D15-065CDB2F84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06"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3" name="Picture 2">
            <a:extLst>
              <a:ext uri="{FF2B5EF4-FFF2-40B4-BE49-F238E27FC236}">
                <a16:creationId xmlns:a16="http://schemas.microsoft.com/office/drawing/2014/main" id="{510F527F-90E7-C4D5-9441-4A259359FEE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4353" t="9796" r="8195" b="13765"/>
          <a:stretch/>
        </p:blipFill>
        <p:spPr>
          <a:xfrm>
            <a:off x="444730" y="911431"/>
            <a:ext cx="6962073" cy="5309458"/>
          </a:xfrm>
          <a:prstGeom prst="rect">
            <a:avLst/>
          </a:prstGeom>
        </p:spPr>
      </p:pic>
      <p:sp>
        <p:nvSpPr>
          <p:cNvPr id="6" name="TextBox 5">
            <a:extLst>
              <a:ext uri="{FF2B5EF4-FFF2-40B4-BE49-F238E27FC236}">
                <a16:creationId xmlns:a16="http://schemas.microsoft.com/office/drawing/2014/main" id="{46E8ADBF-D05D-D944-5F6B-4E06B3E4F853}"/>
              </a:ext>
            </a:extLst>
          </p:cNvPr>
          <p:cNvSpPr txBox="1"/>
          <p:nvPr/>
        </p:nvSpPr>
        <p:spPr>
          <a:xfrm>
            <a:off x="10509963" y="6488668"/>
            <a:ext cx="1738617" cy="369332"/>
          </a:xfrm>
          <a:prstGeom prst="rect">
            <a:avLst/>
          </a:prstGeom>
          <a:noFill/>
        </p:spPr>
        <p:txBody>
          <a:bodyPr wrap="none" rtlCol="0">
            <a:spAutoFit/>
          </a:bodyPr>
          <a:lstStyle/>
          <a:p>
            <a:r>
              <a:rPr lang="en-US" dirty="0">
                <a:solidFill>
                  <a:schemeClr val="bg1"/>
                </a:solidFill>
                <a:hlinkClick r:id="rId4">
                  <a:extLst>
                    <a:ext uri="{A12FA001-AC4F-418D-AE19-62706E023703}">
                      <ahyp:hlinkClr xmlns:ahyp="http://schemas.microsoft.com/office/drawing/2018/hyperlinkcolor" val="tx"/>
                    </a:ext>
                  </a:extLst>
                </a:hlinkClick>
              </a:rPr>
              <a:t>GATK Workshop</a:t>
            </a:r>
            <a:endParaRPr lang="en-US" dirty="0">
              <a:solidFill>
                <a:schemeClr val="bg1"/>
              </a:solidFill>
            </a:endParaRPr>
          </a:p>
        </p:txBody>
      </p:sp>
    </p:spTree>
    <p:extLst>
      <p:ext uri="{BB962C8B-B14F-4D97-AF65-F5344CB8AC3E}">
        <p14:creationId xmlns:p14="http://schemas.microsoft.com/office/powerpoint/2010/main" val="2837330677"/>
      </p:ext>
    </p:extLst>
  </p:cSld>
  <p:clrMapOvr>
    <a:masterClrMapping/>
  </p:clrMapOvr>
  <mc:AlternateContent xmlns:mc="http://schemas.openxmlformats.org/markup-compatibility/2006" xmlns:p14="http://schemas.microsoft.com/office/powerpoint/2010/main">
    <mc:Choice Requires="p14">
      <p:transition spd="slow" p14:dur="2000" advTm="64300"/>
    </mc:Choice>
    <mc:Fallback xmlns="">
      <p:transition spd="slow" advTm="6430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E4490D0-3672-446A-AC12-B4830333B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39CB82C2-DF65-4EC1-8280-F201D50F5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a:extLst>
              <a:ext uri="{FF2B5EF4-FFF2-40B4-BE49-F238E27FC236}">
                <a16:creationId xmlns:a16="http://schemas.microsoft.com/office/drawing/2014/main" id="{7E1D4427-852B-4B37-8E76-0E9F1810BA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6" name="Rectangle 15">
            <a:extLst>
              <a:ext uri="{FF2B5EF4-FFF2-40B4-BE49-F238E27FC236}">
                <a16:creationId xmlns:a16="http://schemas.microsoft.com/office/drawing/2014/main" id="{5A1B47C8-47A0-4A88-8830-6DEA3B5DE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84BBFDD-E720-4805-A9C8-129FBBF6DD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613486"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096885" y="640080"/>
            <a:ext cx="3659246" cy="2926080"/>
          </a:xfrm>
        </p:spPr>
        <p:txBody>
          <a:bodyPr vert="horz" lIns="91440" tIns="45720" rIns="91440" bIns="45720" rtlCol="0" anchor="b">
            <a:normAutofit/>
          </a:bodyPr>
          <a:lstStyle/>
          <a:p>
            <a:r>
              <a:rPr lang="en-US" sz="4400" dirty="0">
                <a:solidFill>
                  <a:schemeClr val="bg1"/>
                </a:solidFill>
              </a:rPr>
              <a:t>Phase I : Sorting, Read Groups</a:t>
            </a:r>
          </a:p>
        </p:txBody>
      </p:sp>
      <p:sp>
        <p:nvSpPr>
          <p:cNvPr id="20" name="Rectangle 19">
            <a:extLst>
              <a:ext uri="{FF2B5EF4-FFF2-40B4-BE49-F238E27FC236}">
                <a16:creationId xmlns:a16="http://schemas.microsoft.com/office/drawing/2014/main" id="{5AC4BE46-4A77-42FE-9D15-065CDB2F84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06"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3" name="Picture 2">
            <a:extLst>
              <a:ext uri="{FF2B5EF4-FFF2-40B4-BE49-F238E27FC236}">
                <a16:creationId xmlns:a16="http://schemas.microsoft.com/office/drawing/2014/main" id="{66D29CC5-AF51-89AF-B953-2A71046A6C8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7874" t="8477" r="6889" b="6599"/>
          <a:stretch/>
        </p:blipFill>
        <p:spPr>
          <a:xfrm>
            <a:off x="242847" y="683324"/>
            <a:ext cx="7132653" cy="5491352"/>
          </a:xfrm>
          <a:prstGeom prst="rect">
            <a:avLst/>
          </a:prstGeom>
        </p:spPr>
      </p:pic>
      <p:sp>
        <p:nvSpPr>
          <p:cNvPr id="7" name="TextBox 6">
            <a:extLst>
              <a:ext uri="{FF2B5EF4-FFF2-40B4-BE49-F238E27FC236}">
                <a16:creationId xmlns:a16="http://schemas.microsoft.com/office/drawing/2014/main" id="{87787476-B29D-8FB3-D068-AC0E8AA9E24D}"/>
              </a:ext>
            </a:extLst>
          </p:cNvPr>
          <p:cNvSpPr txBox="1"/>
          <p:nvPr/>
        </p:nvSpPr>
        <p:spPr>
          <a:xfrm>
            <a:off x="10509963" y="6488668"/>
            <a:ext cx="1738617" cy="369332"/>
          </a:xfrm>
          <a:prstGeom prst="rect">
            <a:avLst/>
          </a:prstGeom>
          <a:noFill/>
        </p:spPr>
        <p:txBody>
          <a:bodyPr wrap="none" rtlCol="0">
            <a:spAutoFit/>
          </a:bodyPr>
          <a:lstStyle/>
          <a:p>
            <a:r>
              <a:rPr lang="en-US" dirty="0">
                <a:solidFill>
                  <a:schemeClr val="bg1"/>
                </a:solidFill>
                <a:hlinkClick r:id="rId4">
                  <a:extLst>
                    <a:ext uri="{A12FA001-AC4F-418D-AE19-62706E023703}">
                      <ahyp:hlinkClr xmlns:ahyp="http://schemas.microsoft.com/office/drawing/2018/hyperlinkcolor" val="tx"/>
                    </a:ext>
                  </a:extLst>
                </a:hlinkClick>
              </a:rPr>
              <a:t>GATK Workshop</a:t>
            </a:r>
            <a:endParaRPr lang="en-US" dirty="0">
              <a:solidFill>
                <a:schemeClr val="bg1"/>
              </a:solidFill>
            </a:endParaRPr>
          </a:p>
        </p:txBody>
      </p:sp>
    </p:spTree>
    <p:extLst>
      <p:ext uri="{BB962C8B-B14F-4D97-AF65-F5344CB8AC3E}">
        <p14:creationId xmlns:p14="http://schemas.microsoft.com/office/powerpoint/2010/main" val="650124763"/>
      </p:ext>
    </p:extLst>
  </p:cSld>
  <p:clrMapOvr>
    <a:masterClrMapping/>
  </p:clrMapOvr>
  <mc:AlternateContent xmlns:mc="http://schemas.openxmlformats.org/markup-compatibility/2006" xmlns:p14="http://schemas.microsoft.com/office/powerpoint/2010/main">
    <mc:Choice Requires="p14">
      <p:transition spd="slow" p14:dur="2000" advTm="48966"/>
    </mc:Choice>
    <mc:Fallback xmlns="">
      <p:transition spd="slow" advTm="48966"/>
    </mc:Fallback>
  </mc:AlternateContent>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Phase I : Local Realignment</a:t>
            </a:r>
          </a:p>
        </p:txBody>
      </p:sp>
      <p:sp>
        <p:nvSpPr>
          <p:cNvPr id="3" name="Content Placeholder 2"/>
          <p:cNvSpPr>
            <a:spLocks noGrp="1"/>
          </p:cNvSpPr>
          <p:nvPr>
            <p:ph idx="1"/>
          </p:nvPr>
        </p:nvSpPr>
        <p:spPr/>
        <p:txBody>
          <a:bodyPr/>
          <a:lstStyle/>
          <a:p>
            <a:r>
              <a:rPr lang="en-US" b="1" i="1" dirty="0"/>
              <a:t>No longer needed (if you use </a:t>
            </a:r>
            <a:r>
              <a:rPr lang="en-US" b="1" i="1" dirty="0" err="1"/>
              <a:t>HaplotypeCaller</a:t>
            </a:r>
            <a:r>
              <a:rPr lang="en-US" b="1" i="1" dirty="0"/>
              <a:t>)</a:t>
            </a:r>
            <a:endParaRPr lang="en-US" b="1" dirty="0"/>
          </a:p>
          <a:p>
            <a:r>
              <a:rPr lang="en-US" dirty="0"/>
              <a:t>Realign around indels</a:t>
            </a:r>
          </a:p>
          <a:p>
            <a:r>
              <a:rPr lang="en-US" dirty="0"/>
              <a:t>Common misalignment problem</a:t>
            </a:r>
          </a:p>
          <a:p>
            <a:r>
              <a:rPr lang="en-US" dirty="0"/>
              <a:t>Can cause problems with base quality recalibration, variant calls</a:t>
            </a:r>
          </a:p>
          <a:p>
            <a:pPr marL="0" indent="0">
              <a:buNone/>
            </a:pPr>
            <a:endParaRPr lang="en-US" dirty="0"/>
          </a:p>
        </p:txBody>
      </p:sp>
    </p:spTree>
    <p:extLst>
      <p:ext uri="{BB962C8B-B14F-4D97-AF65-F5344CB8AC3E}">
        <p14:creationId xmlns:p14="http://schemas.microsoft.com/office/powerpoint/2010/main" val="217062420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639746" y="-121534"/>
            <a:ext cx="8912507" cy="6886937"/>
          </a:xfrm>
          <a:prstGeom prst="rect">
            <a:avLst/>
          </a:prstGeom>
        </p:spPr>
      </p:pic>
    </p:spTree>
    <p:extLst>
      <p:ext uri="{BB962C8B-B14F-4D97-AF65-F5344CB8AC3E}">
        <p14:creationId xmlns:p14="http://schemas.microsoft.com/office/powerpoint/2010/main" val="379712802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Phase I : Base Quality</a:t>
            </a:r>
            <a:r>
              <a:rPr lang="en-US" baseline="0" dirty="0"/>
              <a:t> Score Recalibration</a:t>
            </a:r>
            <a:endParaRPr lang="en-US" dirty="0"/>
          </a:p>
        </p:txBody>
      </p:sp>
      <p:sp>
        <p:nvSpPr>
          <p:cNvPr id="3" name="Content Placeholder 2"/>
          <p:cNvSpPr>
            <a:spLocks noGrp="1"/>
          </p:cNvSpPr>
          <p:nvPr>
            <p:ph idx="1"/>
          </p:nvPr>
        </p:nvSpPr>
        <p:spPr/>
        <p:txBody>
          <a:bodyPr/>
          <a:lstStyle/>
          <a:p>
            <a:r>
              <a:rPr lang="en-US" dirty="0"/>
              <a:t>Quality scores from sequencers are biased and somewhat inaccurate</a:t>
            </a:r>
          </a:p>
          <a:p>
            <a:r>
              <a:rPr lang="en-US" dirty="0"/>
              <a:t>Quality scores are critical for all downstream analysis </a:t>
            </a:r>
          </a:p>
          <a:p>
            <a:r>
              <a:rPr lang="en-US" dirty="0"/>
              <a:t>Biases are a major contributor to bad variant calls</a:t>
            </a:r>
          </a:p>
          <a:p>
            <a:r>
              <a:rPr lang="en-US" b="1" dirty="0"/>
              <a:t>Caveat:</a:t>
            </a:r>
          </a:p>
          <a:p>
            <a:pPr lvl="1"/>
            <a:r>
              <a:rPr lang="en-US" b="1" dirty="0"/>
              <a:t>In practice, requires having a known set of variants (</a:t>
            </a:r>
            <a:r>
              <a:rPr lang="en-US" b="1" dirty="0" err="1"/>
              <a:t>dbSNP</a:t>
            </a:r>
            <a:r>
              <a:rPr lang="en-US" b="1" dirty="0"/>
              <a:t>)</a:t>
            </a:r>
          </a:p>
          <a:p>
            <a:endParaRPr lang="en-US" dirty="0"/>
          </a:p>
        </p:txBody>
      </p:sp>
      <p:sp>
        <p:nvSpPr>
          <p:cNvPr id="4" name="TextBox 3">
            <a:extLst>
              <a:ext uri="{FF2B5EF4-FFF2-40B4-BE49-F238E27FC236}">
                <a16:creationId xmlns:a16="http://schemas.microsoft.com/office/drawing/2014/main" id="{ACD4B20B-EE2E-634E-BE71-C3454BC93379}"/>
              </a:ext>
            </a:extLst>
          </p:cNvPr>
          <p:cNvSpPr txBox="1"/>
          <p:nvPr/>
        </p:nvSpPr>
        <p:spPr>
          <a:xfrm>
            <a:off x="5189534" y="6386727"/>
            <a:ext cx="1812932" cy="369332"/>
          </a:xfrm>
          <a:prstGeom prst="rect">
            <a:avLst/>
          </a:prstGeom>
          <a:noFill/>
        </p:spPr>
        <p:txBody>
          <a:bodyPr wrap="none" rtlCol="0">
            <a:spAutoFit/>
          </a:bodyPr>
          <a:lstStyle/>
          <a:p>
            <a:r>
              <a:rPr lang="en-US" dirty="0">
                <a:hlinkClick r:id="rId3"/>
              </a:rPr>
              <a:t>BQSR (GATK Link)</a:t>
            </a:r>
            <a:endParaRPr lang="en-US" dirty="0"/>
          </a:p>
        </p:txBody>
      </p:sp>
    </p:spTree>
    <p:extLst>
      <p:ext uri="{BB962C8B-B14F-4D97-AF65-F5344CB8AC3E}">
        <p14:creationId xmlns:p14="http://schemas.microsoft.com/office/powerpoint/2010/main" val="1652990255"/>
      </p:ext>
    </p:extLst>
  </p:cSld>
  <p:clrMapOvr>
    <a:masterClrMapping/>
  </p:clrMapOvr>
  <mc:AlternateContent xmlns:mc="http://schemas.openxmlformats.org/markup-compatibility/2006" xmlns:p14="http://schemas.microsoft.com/office/powerpoint/2010/main">
    <mc:Choice Requires="p14">
      <p:transition spd="slow" p14:dur="2000" advTm="80066"/>
    </mc:Choice>
    <mc:Fallback xmlns="">
      <p:transition spd="slow" advTm="80066"/>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2912295" y="3280724"/>
            <a:ext cx="6253110" cy="3036126"/>
          </a:xfrm>
          <a:prstGeom prst="rect">
            <a:avLst/>
          </a:prstGeom>
          <a:noFill/>
          <a:ln>
            <a:noFill/>
          </a:ln>
        </p:spPr>
      </p:pic>
      <p:pic>
        <p:nvPicPr>
          <p:cNvPr id="10" name="Picture 9"/>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2912293" y="204078"/>
            <a:ext cx="6253112" cy="3013258"/>
          </a:xfrm>
          <a:prstGeom prst="rect">
            <a:avLst/>
          </a:prstGeom>
        </p:spPr>
      </p:pic>
      <p:sp>
        <p:nvSpPr>
          <p:cNvPr id="2" name="TextBox 1">
            <a:extLst>
              <a:ext uri="{FF2B5EF4-FFF2-40B4-BE49-F238E27FC236}">
                <a16:creationId xmlns:a16="http://schemas.microsoft.com/office/drawing/2014/main" id="{B30CE46A-749A-6F40-8112-719939004FDF}"/>
              </a:ext>
            </a:extLst>
          </p:cNvPr>
          <p:cNvSpPr txBox="1"/>
          <p:nvPr/>
        </p:nvSpPr>
        <p:spPr>
          <a:xfrm>
            <a:off x="3821181" y="6380238"/>
            <a:ext cx="4549637" cy="369332"/>
          </a:xfrm>
          <a:prstGeom prst="rect">
            <a:avLst/>
          </a:prstGeom>
          <a:noFill/>
        </p:spPr>
        <p:txBody>
          <a:bodyPr wrap="square" rtlCol="0">
            <a:spAutoFit/>
          </a:bodyPr>
          <a:lstStyle/>
          <a:p>
            <a:r>
              <a:rPr lang="en-US" dirty="0">
                <a:hlinkClick r:id="rId4"/>
              </a:rPr>
              <a:t>Also works for binned quality scores</a:t>
            </a:r>
            <a:r>
              <a:rPr lang="en-US" dirty="0"/>
              <a:t> (</a:t>
            </a:r>
            <a:r>
              <a:rPr lang="en-US" dirty="0" err="1"/>
              <a:t>NovaSeq</a:t>
            </a:r>
            <a:r>
              <a:rPr lang="en-US" dirty="0"/>
              <a:t>)</a:t>
            </a:r>
          </a:p>
        </p:txBody>
      </p:sp>
    </p:spTree>
    <p:extLst>
      <p:ext uri="{BB962C8B-B14F-4D97-AF65-F5344CB8AC3E}">
        <p14:creationId xmlns:p14="http://schemas.microsoft.com/office/powerpoint/2010/main" val="3550368968"/>
      </p:ext>
    </p:extLst>
  </p:cSld>
  <p:clrMapOvr>
    <a:masterClrMapping/>
  </p:clrMapOvr>
  <mc:AlternateContent xmlns:mc="http://schemas.openxmlformats.org/markup-compatibility/2006" xmlns:p14="http://schemas.microsoft.com/office/powerpoint/2010/main">
    <mc:Choice Requires="p14">
      <p:transition spd="slow" p14:dur="2000" advTm="71733"/>
    </mc:Choice>
    <mc:Fallback xmlns="">
      <p:transition spd="slow" advTm="71733"/>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cases</a:t>
            </a:r>
          </a:p>
        </p:txBody>
      </p:sp>
      <p:sp>
        <p:nvSpPr>
          <p:cNvPr id="3" name="Content Placeholder 2"/>
          <p:cNvSpPr>
            <a:spLocks noGrp="1"/>
          </p:cNvSpPr>
          <p:nvPr>
            <p:ph idx="1"/>
          </p:nvPr>
        </p:nvSpPr>
        <p:spPr/>
        <p:txBody>
          <a:bodyPr/>
          <a:lstStyle/>
          <a:p>
            <a:pPr fontAlgn="base">
              <a:lnSpc>
                <a:spcPct val="100000"/>
              </a:lnSpc>
              <a:spcBef>
                <a:spcPct val="20000"/>
              </a:spcBef>
              <a:spcAft>
                <a:spcPct val="0"/>
              </a:spcAft>
              <a:buClr>
                <a:schemeClr val="tx2"/>
              </a:buClr>
              <a:buSzTx/>
              <a:defRPr/>
            </a:pPr>
            <a:r>
              <a:rPr lang="en-US" sz="2400" dirty="0">
                <a:solidFill>
                  <a:schemeClr val="tx1"/>
                </a:solidFill>
                <a:ea typeface="ＭＳ Ｐゴシック" charset="-128"/>
                <a:cs typeface="ＭＳ Ｐゴシック" charset="-128"/>
              </a:rPr>
              <a:t>Medicine</a:t>
            </a:r>
          </a:p>
          <a:p>
            <a:pPr marL="742950" lvl="1" indent="-342900" fontAlgn="base">
              <a:lnSpc>
                <a:spcPct val="100000"/>
              </a:lnSpc>
              <a:spcBef>
                <a:spcPct val="20000"/>
              </a:spcBef>
              <a:spcAft>
                <a:spcPct val="0"/>
              </a:spcAft>
              <a:buClr>
                <a:schemeClr val="tx2"/>
              </a:buClr>
              <a:buFont typeface="Courier New" panose="02070309020205020404" pitchFamily="49" charset="0"/>
              <a:buChar char="o"/>
              <a:defRPr/>
            </a:pPr>
            <a:r>
              <a:rPr lang="en-US" dirty="0">
                <a:solidFill>
                  <a:schemeClr val="tx1"/>
                </a:solidFill>
                <a:cs typeface="ＭＳ Ｐゴシック" charset="-128"/>
              </a:rPr>
              <a:t>Hereditary or genetic diseases, genetic predisposition to disease</a:t>
            </a:r>
          </a:p>
          <a:p>
            <a:pPr marL="742950" lvl="1" indent="-342900" fontAlgn="base">
              <a:lnSpc>
                <a:spcPct val="100000"/>
              </a:lnSpc>
              <a:spcBef>
                <a:spcPct val="20000"/>
              </a:spcBef>
              <a:spcAft>
                <a:spcPct val="0"/>
              </a:spcAft>
              <a:buClr>
                <a:schemeClr val="tx2"/>
              </a:buClr>
              <a:buFont typeface="Courier New" panose="02070309020205020404" pitchFamily="49" charset="0"/>
              <a:buChar char="o"/>
              <a:defRPr/>
            </a:pPr>
            <a:r>
              <a:rPr lang="en-US" dirty="0">
                <a:solidFill>
                  <a:schemeClr val="tx1"/>
                </a:solidFill>
                <a:cs typeface="ＭＳ Ｐゴシック" charset="-128"/>
              </a:rPr>
              <a:t>Cancer biology - Normal (germline) vs. tumor (somatic) analyses, driver mutations</a:t>
            </a:r>
          </a:p>
          <a:p>
            <a:pPr marL="742950" lvl="1" indent="-342900" fontAlgn="base">
              <a:lnSpc>
                <a:spcPct val="100000"/>
              </a:lnSpc>
              <a:spcBef>
                <a:spcPct val="20000"/>
              </a:spcBef>
              <a:spcAft>
                <a:spcPct val="0"/>
              </a:spcAft>
              <a:buClr>
                <a:schemeClr val="tx2"/>
              </a:buClr>
              <a:buFont typeface="Courier New" panose="02070309020205020404" pitchFamily="49" charset="0"/>
              <a:buChar char="o"/>
              <a:defRPr/>
            </a:pPr>
            <a:r>
              <a:rPr lang="en-US" dirty="0" err="1">
                <a:solidFill>
                  <a:schemeClr val="tx1"/>
                </a:solidFill>
                <a:cs typeface="ＭＳ Ｐゴシック" charset="-128"/>
              </a:rPr>
              <a:t>Heteroplasmy</a:t>
            </a:r>
            <a:endParaRPr lang="en-US" dirty="0">
              <a:solidFill>
                <a:schemeClr val="tx1"/>
              </a:solidFill>
              <a:cs typeface="ＭＳ Ｐゴシック" charset="-128"/>
            </a:endParaRPr>
          </a:p>
          <a:p>
            <a:r>
              <a:rPr lang="en-US" sz="2400" dirty="0"/>
              <a:t>Biotechnology</a:t>
            </a:r>
          </a:p>
          <a:p>
            <a:pPr marL="742950" lvl="1" indent="-342900" fontAlgn="base">
              <a:lnSpc>
                <a:spcPct val="100000"/>
              </a:lnSpc>
              <a:spcBef>
                <a:spcPct val="20000"/>
              </a:spcBef>
              <a:spcAft>
                <a:spcPct val="0"/>
              </a:spcAft>
              <a:buClr>
                <a:schemeClr val="tx2"/>
              </a:buClr>
              <a:buFont typeface="Courier New" panose="02070309020205020404" pitchFamily="49" charset="0"/>
              <a:buChar char="o"/>
              <a:defRPr/>
            </a:pPr>
            <a:r>
              <a:rPr lang="en-US" dirty="0">
                <a:solidFill>
                  <a:schemeClr val="tx1"/>
                </a:solidFill>
              </a:rPr>
              <a:t>Detection of genomic modifications (CRISPR/Cas9)</a:t>
            </a:r>
          </a:p>
          <a:p>
            <a:r>
              <a:rPr lang="en-US" sz="2400" dirty="0"/>
              <a:t>Population genetics</a:t>
            </a:r>
          </a:p>
          <a:p>
            <a:pPr marL="742950" lvl="1" indent="-342900" fontAlgn="base">
              <a:lnSpc>
                <a:spcPct val="100000"/>
              </a:lnSpc>
              <a:spcBef>
                <a:spcPct val="20000"/>
              </a:spcBef>
              <a:spcAft>
                <a:spcPct val="0"/>
              </a:spcAft>
              <a:buClr>
                <a:schemeClr val="tx2"/>
              </a:buClr>
              <a:buFont typeface="Courier New" panose="02070309020205020404" pitchFamily="49" charset="0"/>
              <a:buChar char="o"/>
              <a:defRPr/>
            </a:pPr>
            <a:r>
              <a:rPr lang="en-US" sz="2000" dirty="0">
                <a:solidFill>
                  <a:schemeClr val="tx1"/>
                </a:solidFill>
              </a:rPr>
              <a:t>GWAS</a:t>
            </a:r>
          </a:p>
        </p:txBody>
      </p:sp>
    </p:spTree>
    <p:extLst>
      <p:ext uri="{BB962C8B-B14F-4D97-AF65-F5344CB8AC3E}">
        <p14:creationId xmlns:p14="http://schemas.microsoft.com/office/powerpoint/2010/main" val="2612369834"/>
      </p:ext>
    </p:extLst>
  </p:cSld>
  <p:clrMapOvr>
    <a:masterClrMapping/>
  </p:clrMapOvr>
  <mc:AlternateContent xmlns:mc="http://schemas.openxmlformats.org/markup-compatibility/2006" xmlns:p14="http://schemas.microsoft.com/office/powerpoint/2010/main">
    <mc:Choice Requires="p14">
      <p:transition spd="slow" p14:dur="2000" advTm="66666"/>
    </mc:Choice>
    <mc:Fallback xmlns="">
      <p:transition spd="slow" advTm="66666"/>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Phase II : Variant Discovery/Genotyping</a:t>
            </a:r>
          </a:p>
        </p:txBody>
      </p:sp>
      <p:sp>
        <p:nvSpPr>
          <p:cNvPr id="3" name="TextBox 2">
            <a:extLst>
              <a:ext uri="{FF2B5EF4-FFF2-40B4-BE49-F238E27FC236}">
                <a16:creationId xmlns:a16="http://schemas.microsoft.com/office/drawing/2014/main" id="{885F98D2-2377-AB2B-D245-498F8F64090A}"/>
              </a:ext>
            </a:extLst>
          </p:cNvPr>
          <p:cNvSpPr txBox="1"/>
          <p:nvPr/>
        </p:nvSpPr>
        <p:spPr>
          <a:xfrm>
            <a:off x="0" y="6488668"/>
            <a:ext cx="2023631" cy="369332"/>
          </a:xfrm>
          <a:prstGeom prst="rect">
            <a:avLst/>
          </a:prstGeom>
          <a:noFill/>
        </p:spPr>
        <p:txBody>
          <a:bodyPr wrap="none" rtlCol="0">
            <a:spAutoFit/>
          </a:bodyPr>
          <a:lstStyle/>
          <a:p>
            <a:r>
              <a:rPr lang="en-US" dirty="0">
                <a:hlinkClick r:id="rId3"/>
              </a:rPr>
              <a:t>GATK Best Practices</a:t>
            </a:r>
            <a:endParaRPr lang="en-US" dirty="0"/>
          </a:p>
        </p:txBody>
      </p:sp>
      <p:pic>
        <p:nvPicPr>
          <p:cNvPr id="7" name="Picture 6">
            <a:extLst>
              <a:ext uri="{FF2B5EF4-FFF2-40B4-BE49-F238E27FC236}">
                <a16:creationId xmlns:a16="http://schemas.microsoft.com/office/drawing/2014/main" id="{32714BD3-7BEA-6A42-7F68-82AE9DC22F4F}"/>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682353" y="1888761"/>
            <a:ext cx="8888252" cy="4066838"/>
          </a:xfrm>
          <a:prstGeom prst="rect">
            <a:avLst/>
          </a:prstGeom>
          <a:noFill/>
          <a:extLst>
            <a:ext uri="{909E8E84-426E-40DD-AFC4-6F175D3DCCD1}">
              <a14:hiddenFill xmlns:a14="http://schemas.microsoft.com/office/drawing/2010/main">
                <a:solidFill>
                  <a:srgbClr val="FFFFFF"/>
                </a:solidFill>
              </a14:hiddenFill>
            </a:ext>
          </a:extLst>
        </p:spPr>
      </p:pic>
      <p:sp>
        <p:nvSpPr>
          <p:cNvPr id="4" name="Donut 3"/>
          <p:cNvSpPr/>
          <p:nvPr/>
        </p:nvSpPr>
        <p:spPr>
          <a:xfrm>
            <a:off x="4052050" y="1397000"/>
            <a:ext cx="4141693" cy="5175250"/>
          </a:xfrm>
          <a:prstGeom prst="donut">
            <a:avLst>
              <a:gd name="adj" fmla="val 505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881386032"/>
      </p:ext>
    </p:extLst>
  </p:cSld>
  <p:clrMapOvr>
    <a:masterClrMapping/>
  </p:clrMapOvr>
  <mc:AlternateContent xmlns:mc="http://schemas.openxmlformats.org/markup-compatibility/2006" xmlns:p14="http://schemas.microsoft.com/office/powerpoint/2010/main">
    <mc:Choice Requires="p14">
      <p:transition spd="slow" p14:dur="2000" advTm="8133"/>
    </mc:Choice>
    <mc:Fallback xmlns="">
      <p:transition spd="slow" advTm="8133"/>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Phase II : Variant Calling</a:t>
            </a:r>
          </a:p>
        </p:txBody>
      </p:sp>
      <p:sp>
        <p:nvSpPr>
          <p:cNvPr id="3" name="Content Placeholder 2"/>
          <p:cNvSpPr>
            <a:spLocks noGrp="1"/>
          </p:cNvSpPr>
          <p:nvPr>
            <p:ph idx="1"/>
          </p:nvPr>
        </p:nvSpPr>
        <p:spPr/>
        <p:txBody>
          <a:bodyPr/>
          <a:lstStyle/>
          <a:p>
            <a:r>
              <a:rPr lang="en-US" dirty="0"/>
              <a:t>This is where we actually call the variants</a:t>
            </a:r>
          </a:p>
          <a:p>
            <a:endParaRPr lang="en-US" dirty="0"/>
          </a:p>
          <a:p>
            <a:r>
              <a:rPr lang="en-US" dirty="0"/>
              <a:t>Prior steps leading up to this help remove potential causes of variant calling errors</a:t>
            </a:r>
          </a:p>
          <a:p>
            <a:endParaRPr lang="en-US" dirty="0"/>
          </a:p>
          <a:p>
            <a:r>
              <a:rPr lang="en-US" dirty="0"/>
              <a:t>I’ll be covering the current recommended caller, the </a:t>
            </a:r>
            <a:r>
              <a:rPr lang="en-US" b="1" dirty="0" err="1"/>
              <a:t>HaplotypeCaller</a:t>
            </a:r>
            <a:r>
              <a:rPr lang="en-US" b="1" dirty="0"/>
              <a:t>.  </a:t>
            </a:r>
            <a:r>
              <a:rPr lang="en-US" dirty="0"/>
              <a:t>I have a slide on the legacy </a:t>
            </a:r>
            <a:r>
              <a:rPr lang="en-US" b="1" dirty="0" err="1"/>
              <a:t>UnifiedGenotyper</a:t>
            </a:r>
            <a:r>
              <a:rPr lang="en-US" b="1" dirty="0"/>
              <a:t> </a:t>
            </a:r>
            <a:r>
              <a:rPr lang="en-US" dirty="0"/>
              <a:t>(not included in GATK v4) included in this talk as well.</a:t>
            </a:r>
          </a:p>
          <a:p>
            <a:endParaRPr lang="en-US" dirty="0"/>
          </a:p>
          <a:p>
            <a:endParaRPr lang="en-US" dirty="0"/>
          </a:p>
        </p:txBody>
      </p:sp>
    </p:spTree>
    <p:extLst>
      <p:ext uri="{BB962C8B-B14F-4D97-AF65-F5344CB8AC3E}">
        <p14:creationId xmlns:p14="http://schemas.microsoft.com/office/powerpoint/2010/main" val="3812654302"/>
      </p:ext>
    </p:extLst>
  </p:cSld>
  <p:clrMapOvr>
    <a:masterClrMapping/>
  </p:clrMapOvr>
  <mc:AlternateContent xmlns:mc="http://schemas.openxmlformats.org/markup-compatibility/2006" xmlns:p14="http://schemas.microsoft.com/office/powerpoint/2010/main">
    <mc:Choice Requires="p14">
      <p:transition spd="slow" p14:dur="2000" advTm="48966"/>
    </mc:Choice>
    <mc:Fallback xmlns="">
      <p:transition spd="slow" advTm="48966"/>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3" name="Rectangle 1032">
            <a:extLst>
              <a:ext uri="{FF2B5EF4-FFF2-40B4-BE49-F238E27FC236}">
                <a16:creationId xmlns:a16="http://schemas.microsoft.com/office/drawing/2014/main" id="{44CC594A-A820-450F-B363-C19201FCFE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035" name="Rectangle 1034">
            <a:extLst>
              <a:ext uri="{FF2B5EF4-FFF2-40B4-BE49-F238E27FC236}">
                <a16:creationId xmlns:a16="http://schemas.microsoft.com/office/drawing/2014/main" id="{59FAB3DA-E9ED-4574-ABCC-378BC0FF1B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92370" y="516835"/>
            <a:ext cx="3084844" cy="2103875"/>
          </a:xfrm>
        </p:spPr>
        <p:txBody>
          <a:bodyPr vert="horz" lIns="91440" tIns="45720" rIns="91440" bIns="45720" rtlCol="0" anchor="b">
            <a:normAutofit/>
          </a:bodyPr>
          <a:lstStyle/>
          <a:p>
            <a:r>
              <a:rPr lang="en-US" sz="3600" dirty="0">
                <a:solidFill>
                  <a:srgbClr val="FFFFFF"/>
                </a:solidFill>
              </a:rPr>
              <a:t>Phase II : Variant Calling</a:t>
            </a:r>
            <a:br>
              <a:rPr lang="en-US" sz="3600" dirty="0">
                <a:solidFill>
                  <a:srgbClr val="FFFFFF"/>
                </a:solidFill>
              </a:rPr>
            </a:br>
            <a:r>
              <a:rPr lang="en-US" sz="3600" i="1" dirty="0" err="1">
                <a:solidFill>
                  <a:srgbClr val="FFFFFF"/>
                </a:solidFill>
              </a:rPr>
              <a:t>HaplotypeCaller</a:t>
            </a:r>
            <a:r>
              <a:rPr lang="en-US" sz="3600" i="1" dirty="0">
                <a:solidFill>
                  <a:srgbClr val="FFFFFF"/>
                </a:solidFill>
              </a:rPr>
              <a:t> </a:t>
            </a:r>
          </a:p>
        </p:txBody>
      </p:sp>
      <p:sp>
        <p:nvSpPr>
          <p:cNvPr id="9" name="Content Placeholder 8">
            <a:extLst>
              <a:ext uri="{FF2B5EF4-FFF2-40B4-BE49-F238E27FC236}">
                <a16:creationId xmlns:a16="http://schemas.microsoft.com/office/drawing/2014/main" id="{E0C74651-F0ED-7DBF-F864-EABFBF30BF33}"/>
              </a:ext>
            </a:extLst>
          </p:cNvPr>
          <p:cNvSpPr>
            <a:spLocks noGrp="1"/>
          </p:cNvSpPr>
          <p:nvPr>
            <p:ph idx="1"/>
          </p:nvPr>
        </p:nvSpPr>
        <p:spPr>
          <a:xfrm>
            <a:off x="492371" y="2653800"/>
            <a:ext cx="3084844" cy="3335519"/>
          </a:xfrm>
        </p:spPr>
        <p:txBody>
          <a:bodyPr vert="horz" lIns="0" tIns="45720" rIns="0" bIns="45720" rtlCol="0">
            <a:normAutofit fontScale="77500" lnSpcReduction="20000"/>
          </a:bodyPr>
          <a:lstStyle/>
          <a:p>
            <a:pPr marL="0" indent="0">
              <a:buNone/>
            </a:pPr>
            <a:r>
              <a:rPr lang="en-US" sz="2300" dirty="0">
                <a:solidFill>
                  <a:schemeClr val="bg1"/>
                </a:solidFill>
              </a:rPr>
              <a:t>Assembly-based approach</a:t>
            </a:r>
            <a:endParaRPr lang="en-US" sz="2300" dirty="0">
              <a:solidFill>
                <a:schemeClr val="bg1"/>
              </a:solidFill>
              <a:hlinkClick r:id="rId3">
                <a:extLst>
                  <a:ext uri="{A12FA001-AC4F-418D-AE19-62706E023703}">
                    <ahyp:hlinkClr xmlns:ahyp="http://schemas.microsoft.com/office/drawing/2018/hyperlinkcolor" val="tx"/>
                  </a:ext>
                </a:extLst>
              </a:hlinkClick>
            </a:endParaRPr>
          </a:p>
          <a:p>
            <a:pPr lvl="1"/>
            <a:r>
              <a:rPr lang="en-US" sz="2400" dirty="0">
                <a:solidFill>
                  <a:schemeClr val="bg1"/>
                </a:solidFill>
              </a:rPr>
              <a:t>Define active regions (evidence for variation)</a:t>
            </a:r>
          </a:p>
          <a:p>
            <a:pPr lvl="1"/>
            <a:r>
              <a:rPr lang="en-US" sz="2400" dirty="0">
                <a:solidFill>
                  <a:schemeClr val="bg1"/>
                </a:solidFill>
              </a:rPr>
              <a:t>Re-assemble active region, align against reference</a:t>
            </a:r>
          </a:p>
          <a:p>
            <a:pPr lvl="2"/>
            <a:r>
              <a:rPr lang="en-US" sz="2000" dirty="0">
                <a:solidFill>
                  <a:schemeClr val="bg1"/>
                </a:solidFill>
              </a:rPr>
              <a:t>Get a list of </a:t>
            </a:r>
            <a:r>
              <a:rPr lang="en-US" sz="2000" i="1" dirty="0">
                <a:solidFill>
                  <a:schemeClr val="bg1"/>
                </a:solidFill>
              </a:rPr>
              <a:t>possible </a:t>
            </a:r>
            <a:r>
              <a:rPr lang="en-US" sz="2000" dirty="0">
                <a:solidFill>
                  <a:schemeClr val="bg1"/>
                </a:solidFill>
              </a:rPr>
              <a:t>haplotypes</a:t>
            </a:r>
          </a:p>
          <a:p>
            <a:pPr lvl="2"/>
            <a:r>
              <a:rPr lang="en-US" sz="2000" dirty="0">
                <a:solidFill>
                  <a:schemeClr val="bg1"/>
                </a:solidFill>
              </a:rPr>
              <a:t>No need for local realignment</a:t>
            </a:r>
          </a:p>
          <a:p>
            <a:pPr lvl="1"/>
            <a:r>
              <a:rPr lang="en-US" sz="2400" dirty="0">
                <a:solidFill>
                  <a:schemeClr val="bg1"/>
                </a:solidFill>
              </a:rPr>
              <a:t>Determine likelihoods based on reads compared to haplotypes</a:t>
            </a:r>
          </a:p>
          <a:p>
            <a:pPr lvl="1"/>
            <a:r>
              <a:rPr lang="en-US" sz="2400" dirty="0">
                <a:solidFill>
                  <a:schemeClr val="bg1"/>
                </a:solidFill>
              </a:rPr>
              <a:t>Find most likely genotype at each site, emit as a call</a:t>
            </a:r>
          </a:p>
        </p:txBody>
      </p:sp>
      <p:sp>
        <p:nvSpPr>
          <p:cNvPr id="1037" name="Rectangle 1036">
            <a:extLst>
              <a:ext uri="{FF2B5EF4-FFF2-40B4-BE49-F238E27FC236}">
                <a16:creationId xmlns:a16="http://schemas.microsoft.com/office/drawing/2014/main" id="{53B8D6B0-55D6-48DC-86D8-FD95D5F118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TextBox 9">
            <a:extLst>
              <a:ext uri="{FF2B5EF4-FFF2-40B4-BE49-F238E27FC236}">
                <a16:creationId xmlns:a16="http://schemas.microsoft.com/office/drawing/2014/main" id="{47F8DFBF-109A-7C58-4210-5EC9D5E3BD38}"/>
              </a:ext>
            </a:extLst>
          </p:cNvPr>
          <p:cNvSpPr txBox="1"/>
          <p:nvPr/>
        </p:nvSpPr>
        <p:spPr>
          <a:xfrm>
            <a:off x="681789" y="6147499"/>
            <a:ext cx="2993127" cy="923330"/>
          </a:xfrm>
          <a:prstGeom prst="rect">
            <a:avLst/>
          </a:prstGeom>
          <a:noFill/>
        </p:spPr>
        <p:txBody>
          <a:bodyPr wrap="none" rtlCol="0">
            <a:spAutoFit/>
          </a:bodyPr>
          <a:lstStyle/>
          <a:p>
            <a:r>
              <a:rPr lang="en-US" sz="1800" dirty="0">
                <a:solidFill>
                  <a:srgbClr val="2998E3"/>
                </a:solidFill>
                <a:hlinkClick r:id="rId3">
                  <a:extLst>
                    <a:ext uri="{A12FA001-AC4F-418D-AE19-62706E023703}">
                      <ahyp:hlinkClr xmlns:ahyp="http://schemas.microsoft.com/office/drawing/2018/hyperlinkcolor" val="tx"/>
                    </a:ext>
                  </a:extLst>
                </a:hlinkClick>
              </a:rPr>
              <a:t> HaplotypeCaller in a nutshell</a:t>
            </a:r>
            <a:r>
              <a:rPr lang="en-US" sz="1800" dirty="0">
                <a:solidFill>
                  <a:srgbClr val="FFFFFF"/>
                </a:solidFill>
              </a:rPr>
              <a:t> </a:t>
            </a:r>
          </a:p>
          <a:p>
            <a:r>
              <a:rPr lang="en-US" sz="1800" dirty="0">
                <a:solidFill>
                  <a:srgbClr val="FFFFFF"/>
                </a:solidFill>
              </a:rPr>
              <a:t>(Broad Institute)</a:t>
            </a:r>
          </a:p>
          <a:p>
            <a:endParaRPr lang="en-US" dirty="0"/>
          </a:p>
        </p:txBody>
      </p:sp>
      <p:pic>
        <p:nvPicPr>
          <p:cNvPr id="11" name="Content Placeholder 6">
            <a:extLst>
              <a:ext uri="{FF2B5EF4-FFF2-40B4-BE49-F238E27FC236}">
                <a16:creationId xmlns:a16="http://schemas.microsoft.com/office/drawing/2014/main" id="{E56C0F55-CBF9-5830-19C9-C4A3CF21C53A}"/>
              </a:ext>
            </a:extLst>
          </p:cNvPr>
          <p:cNvPicPr>
            <a:picLocks noChangeAspect="1"/>
          </p:cNvPicPr>
          <p:nvPr/>
        </p:nvPicPr>
        <p:blipFill>
          <a:blip r:embed="rId4"/>
          <a:stretch>
            <a:fillRect/>
          </a:stretch>
        </p:blipFill>
        <p:spPr>
          <a:xfrm>
            <a:off x="4198748" y="951524"/>
            <a:ext cx="7786354" cy="4954952"/>
          </a:xfrm>
          <a:prstGeom prst="rect">
            <a:avLst/>
          </a:prstGeom>
        </p:spPr>
      </p:pic>
      <p:pic>
        <p:nvPicPr>
          <p:cNvPr id="12" name="Picture 11">
            <a:extLst>
              <a:ext uri="{FF2B5EF4-FFF2-40B4-BE49-F238E27FC236}">
                <a16:creationId xmlns:a16="http://schemas.microsoft.com/office/drawing/2014/main" id="{E7D66938-6B65-CEDD-3436-C81475648CFE}"/>
              </a:ext>
            </a:extLst>
          </p:cNvPr>
          <p:cNvPicPr>
            <a:picLocks noChangeAspect="1"/>
          </p:cNvPicPr>
          <p:nvPr/>
        </p:nvPicPr>
        <p:blipFill>
          <a:blip r:embed="rId5"/>
          <a:stretch>
            <a:fillRect/>
          </a:stretch>
        </p:blipFill>
        <p:spPr>
          <a:xfrm>
            <a:off x="4469234" y="4321558"/>
            <a:ext cx="4536088" cy="1431541"/>
          </a:xfrm>
          <a:prstGeom prst="rect">
            <a:avLst/>
          </a:prstGeom>
        </p:spPr>
      </p:pic>
    </p:spTree>
    <p:extLst>
      <p:ext uri="{BB962C8B-B14F-4D97-AF65-F5344CB8AC3E}">
        <p14:creationId xmlns:p14="http://schemas.microsoft.com/office/powerpoint/2010/main" val="2287940940"/>
      </p:ext>
    </p:extLst>
  </p:cSld>
  <p:clrMapOvr>
    <a:masterClrMapping/>
  </p:clrMapOvr>
  <mc:AlternateContent xmlns:mc="http://schemas.openxmlformats.org/markup-compatibility/2006" xmlns:p14="http://schemas.microsoft.com/office/powerpoint/2010/main">
    <mc:Choice Requires="p14">
      <p:transition spd="slow" p14:dur="2000" advTm="178504"/>
    </mc:Choice>
    <mc:Fallback xmlns="">
      <p:transition spd="slow" advTm="178504"/>
    </mc:Fallback>
  </mc:AlternateContent>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Phase II : Variant Calling</a:t>
            </a:r>
            <a:br>
              <a:rPr lang="en-US" dirty="0"/>
            </a:br>
            <a:r>
              <a:rPr lang="en-US" i="1" dirty="0" err="1"/>
              <a:t>UnifiedGenotyper</a:t>
            </a:r>
            <a:r>
              <a:rPr lang="en-US" i="1" dirty="0"/>
              <a:t> </a:t>
            </a:r>
          </a:p>
        </p:txBody>
      </p:sp>
      <p:sp>
        <p:nvSpPr>
          <p:cNvPr id="3" name="Content Placeholder 2"/>
          <p:cNvSpPr>
            <a:spLocks noGrp="1"/>
          </p:cNvSpPr>
          <p:nvPr>
            <p:ph idx="1"/>
          </p:nvPr>
        </p:nvSpPr>
        <p:spPr/>
        <p:txBody>
          <a:bodyPr>
            <a:normAutofit fontScale="92500"/>
          </a:bodyPr>
          <a:lstStyle/>
          <a:p>
            <a:r>
              <a:rPr lang="en-US" sz="2800" dirty="0"/>
              <a:t>In general, uses a probabilistic method, e.g. Bayesian model</a:t>
            </a:r>
          </a:p>
          <a:p>
            <a:pPr lvl="1"/>
            <a:r>
              <a:rPr lang="en-US" sz="2400" dirty="0"/>
              <a:t>Determine the possible SNP and </a:t>
            </a:r>
            <a:r>
              <a:rPr lang="en-US" sz="2400" dirty="0" err="1"/>
              <a:t>indel</a:t>
            </a:r>
            <a:r>
              <a:rPr lang="en-US" sz="2400" dirty="0"/>
              <a:t> alleles </a:t>
            </a:r>
          </a:p>
          <a:p>
            <a:pPr lvl="1"/>
            <a:r>
              <a:rPr lang="en-US" sz="2400" dirty="0"/>
              <a:t>Only “good bases” are included:</a:t>
            </a:r>
          </a:p>
          <a:p>
            <a:pPr lvl="2"/>
            <a:r>
              <a:rPr lang="en-US" sz="1800" dirty="0"/>
              <a:t>Those satisfying minimum base quality, mapping read quality, pair mapping quality, etc.</a:t>
            </a:r>
          </a:p>
          <a:p>
            <a:pPr lvl="1"/>
            <a:r>
              <a:rPr lang="en-US" sz="2400" dirty="0"/>
              <a:t>Compute, for each sample, for each genotype, likelihoods of data given genotypes</a:t>
            </a:r>
          </a:p>
          <a:p>
            <a:pPr lvl="1"/>
            <a:r>
              <a:rPr lang="en-US" sz="2400" dirty="0"/>
              <a:t>Compute the allele frequency distribution to determine most likely allele count; emit a variant call if determined </a:t>
            </a:r>
          </a:p>
          <a:p>
            <a:pPr lvl="1"/>
            <a:r>
              <a:rPr lang="en-US" sz="2400" dirty="0"/>
              <a:t>If we are going to emit a variant, assign a genotype to each sample</a:t>
            </a:r>
          </a:p>
          <a:p>
            <a:r>
              <a:rPr lang="en-US" sz="2600" dirty="0"/>
              <a:t>Note this assumes alignment is correct, </a:t>
            </a:r>
            <a:r>
              <a:rPr lang="en-US" sz="2600" b="1" dirty="0"/>
              <a:t>so should perform local realignment </a:t>
            </a:r>
          </a:p>
          <a:p>
            <a:r>
              <a:rPr lang="en-US" sz="2600" i="1" dirty="0"/>
              <a:t>No longer recommended nor supported (not in GATK v4!)</a:t>
            </a:r>
          </a:p>
          <a:p>
            <a:pPr lvl="1"/>
            <a:endParaRPr lang="en-US" dirty="0"/>
          </a:p>
        </p:txBody>
      </p:sp>
    </p:spTree>
    <p:extLst>
      <p:ext uri="{BB962C8B-B14F-4D97-AF65-F5344CB8AC3E}">
        <p14:creationId xmlns:p14="http://schemas.microsoft.com/office/powerpoint/2010/main" val="3761906918"/>
      </p:ext>
    </p:extLst>
  </p:cSld>
  <p:clrMapOvr>
    <a:masterClrMapping/>
  </p:clrMapOvr>
  <mc:AlternateContent xmlns:mc="http://schemas.openxmlformats.org/markup-compatibility/2006" xmlns:p14="http://schemas.microsoft.com/office/powerpoint/2010/main">
    <mc:Choice Requires="p14">
      <p:transition spd="slow" p14:dur="2000" advTm="44766"/>
    </mc:Choice>
    <mc:Fallback xmlns="">
      <p:transition spd="slow" advTm="44766"/>
    </mc:Fallback>
  </mc:AlternateContent>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het.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6409844" y="872759"/>
            <a:ext cx="3800956" cy="5122763"/>
          </a:xfrm>
          <a:prstGeom prst="rect">
            <a:avLst/>
          </a:prstGeom>
        </p:spPr>
      </p:pic>
      <p:pic>
        <p:nvPicPr>
          <p:cNvPr id="5" name="Picture 4" descr="hom.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2079640" y="910859"/>
            <a:ext cx="3800956" cy="5122763"/>
          </a:xfrm>
          <a:prstGeom prst="rect">
            <a:avLst/>
          </a:prstGeom>
        </p:spPr>
      </p:pic>
      <p:grpSp>
        <p:nvGrpSpPr>
          <p:cNvPr id="7" name="Group 6"/>
          <p:cNvGrpSpPr/>
          <p:nvPr/>
        </p:nvGrpSpPr>
        <p:grpSpPr>
          <a:xfrm>
            <a:off x="6209529" y="522598"/>
            <a:ext cx="1675098" cy="1048004"/>
            <a:chOff x="4608624" y="-650648"/>
            <a:chExt cx="1492456" cy="1092518"/>
          </a:xfrm>
        </p:grpSpPr>
        <p:sp>
          <p:nvSpPr>
            <p:cNvPr id="8" name="Right Arrow Callout 7"/>
            <p:cNvSpPr/>
            <p:nvPr/>
          </p:nvSpPr>
          <p:spPr>
            <a:xfrm>
              <a:off x="4608624" y="-650648"/>
              <a:ext cx="1492456" cy="1092518"/>
            </a:xfrm>
            <a:prstGeom prst="rightArrowCallout">
              <a:avLst/>
            </a:prstGeom>
            <a:ln/>
          </p:spPr>
          <p:style>
            <a:lnRef idx="1">
              <a:schemeClr val="accent1"/>
            </a:lnRef>
            <a:fillRef idx="3">
              <a:schemeClr val="accent1"/>
            </a:fillRef>
            <a:effectRef idx="2">
              <a:schemeClr val="accent1"/>
            </a:effectRef>
            <a:fontRef idx="minor">
              <a:schemeClr val="lt1"/>
            </a:fontRef>
          </p:style>
        </p:sp>
        <p:sp>
          <p:nvSpPr>
            <p:cNvPr id="9" name="TextBox 8"/>
            <p:cNvSpPr txBox="1"/>
            <p:nvPr/>
          </p:nvSpPr>
          <p:spPr>
            <a:xfrm>
              <a:off x="4608624" y="-567998"/>
              <a:ext cx="1143483" cy="962548"/>
            </a:xfrm>
            <a:prstGeom prst="rect">
              <a:avLst/>
            </a:prstGeom>
            <a:noFill/>
          </p:spPr>
          <p:txBody>
            <a:bodyPr wrap="square" rtlCol="0">
              <a:spAutoFit/>
            </a:bodyPr>
            <a:lstStyle/>
            <a:p>
              <a:r>
                <a:rPr lang="en-US" dirty="0"/>
                <a:t>Het</a:t>
              </a:r>
            </a:p>
            <a:p>
              <a:r>
                <a:rPr lang="en-US" dirty="0"/>
                <a:t>REF: 50%  </a:t>
              </a:r>
            </a:p>
            <a:p>
              <a:r>
                <a:rPr lang="en-US" dirty="0"/>
                <a:t>ALT: 50%</a:t>
              </a:r>
            </a:p>
          </p:txBody>
        </p:sp>
      </p:grpSp>
      <p:grpSp>
        <p:nvGrpSpPr>
          <p:cNvPr id="10" name="Group 9"/>
          <p:cNvGrpSpPr/>
          <p:nvPr/>
        </p:nvGrpSpPr>
        <p:grpSpPr>
          <a:xfrm>
            <a:off x="2392950" y="910822"/>
            <a:ext cx="1668981" cy="1048004"/>
            <a:chOff x="4532424" y="-817880"/>
            <a:chExt cx="1568656" cy="1092518"/>
          </a:xfrm>
        </p:grpSpPr>
        <p:sp>
          <p:nvSpPr>
            <p:cNvPr id="11" name="Right Arrow Callout 10"/>
            <p:cNvSpPr/>
            <p:nvPr/>
          </p:nvSpPr>
          <p:spPr>
            <a:xfrm>
              <a:off x="4532424" y="-817880"/>
              <a:ext cx="1568656" cy="1092518"/>
            </a:xfrm>
            <a:prstGeom prst="rightArrowCallout">
              <a:avLst>
                <a:gd name="adj1" fmla="val 25000"/>
                <a:gd name="adj2" fmla="val 25000"/>
                <a:gd name="adj3" fmla="val 25000"/>
                <a:gd name="adj4" fmla="val 71454"/>
              </a:avLst>
            </a:prstGeom>
            <a:ln/>
          </p:spPr>
          <p:style>
            <a:lnRef idx="1">
              <a:schemeClr val="accent1"/>
            </a:lnRef>
            <a:fillRef idx="3">
              <a:schemeClr val="accent1"/>
            </a:fillRef>
            <a:effectRef idx="2">
              <a:schemeClr val="accent1"/>
            </a:effectRef>
            <a:fontRef idx="minor">
              <a:schemeClr val="lt1"/>
            </a:fontRef>
          </p:style>
        </p:sp>
        <p:sp>
          <p:nvSpPr>
            <p:cNvPr id="12" name="TextBox 11"/>
            <p:cNvSpPr txBox="1"/>
            <p:nvPr/>
          </p:nvSpPr>
          <p:spPr>
            <a:xfrm>
              <a:off x="4532424" y="-773331"/>
              <a:ext cx="1059472" cy="962548"/>
            </a:xfrm>
            <a:prstGeom prst="rect">
              <a:avLst/>
            </a:prstGeom>
            <a:noFill/>
          </p:spPr>
          <p:txBody>
            <a:bodyPr wrap="none" rtlCol="0">
              <a:spAutoFit/>
            </a:bodyPr>
            <a:lstStyle/>
            <a:p>
              <a:r>
                <a:rPr lang="en-US" dirty="0" err="1"/>
                <a:t>Hom</a:t>
              </a:r>
              <a:endParaRPr lang="en-US" dirty="0"/>
            </a:p>
            <a:p>
              <a:r>
                <a:rPr lang="en-US" dirty="0"/>
                <a:t>REF: 0%  </a:t>
              </a:r>
            </a:p>
            <a:p>
              <a:r>
                <a:rPr lang="en-US" dirty="0"/>
                <a:t>ALT: 100%</a:t>
              </a:r>
            </a:p>
          </p:txBody>
        </p:sp>
      </p:grpSp>
      <p:sp>
        <p:nvSpPr>
          <p:cNvPr id="13" name="Right Arrow Callout 12"/>
          <p:cNvSpPr/>
          <p:nvPr/>
        </p:nvSpPr>
        <p:spPr>
          <a:xfrm flipH="1">
            <a:off x="8666341" y="522427"/>
            <a:ext cx="1787762" cy="1028207"/>
          </a:xfrm>
          <a:prstGeom prst="rightArrowCallout">
            <a:avLst/>
          </a:prstGeom>
          <a:ln/>
        </p:spPr>
        <p:style>
          <a:lnRef idx="1">
            <a:schemeClr val="accent1"/>
          </a:lnRef>
          <a:fillRef idx="3">
            <a:schemeClr val="accent1"/>
          </a:fillRef>
          <a:effectRef idx="2">
            <a:schemeClr val="accent1"/>
          </a:effectRef>
          <a:fontRef idx="minor">
            <a:schemeClr val="lt1"/>
          </a:fontRef>
        </p:style>
      </p:sp>
      <p:sp>
        <p:nvSpPr>
          <p:cNvPr id="15" name="TextBox 14"/>
          <p:cNvSpPr txBox="1"/>
          <p:nvPr/>
        </p:nvSpPr>
        <p:spPr>
          <a:xfrm>
            <a:off x="9209458" y="574742"/>
            <a:ext cx="1244649" cy="923330"/>
          </a:xfrm>
          <a:prstGeom prst="rect">
            <a:avLst/>
          </a:prstGeom>
          <a:noFill/>
        </p:spPr>
        <p:txBody>
          <a:bodyPr wrap="square" rtlCol="0">
            <a:spAutoFit/>
          </a:bodyPr>
          <a:lstStyle/>
          <a:p>
            <a:r>
              <a:rPr lang="en-US" dirty="0"/>
              <a:t>??</a:t>
            </a:r>
          </a:p>
          <a:p>
            <a:r>
              <a:rPr lang="en-US" dirty="0"/>
              <a:t>REF: 77%  </a:t>
            </a:r>
          </a:p>
          <a:p>
            <a:r>
              <a:rPr lang="en-US" dirty="0"/>
              <a:t>ALT: 23%</a:t>
            </a:r>
          </a:p>
        </p:txBody>
      </p:sp>
    </p:spTree>
    <p:extLst>
      <p:ext uri="{BB962C8B-B14F-4D97-AF65-F5344CB8AC3E}">
        <p14:creationId xmlns:p14="http://schemas.microsoft.com/office/powerpoint/2010/main" val="1636216878"/>
      </p:ext>
    </p:extLst>
  </p:cSld>
  <p:clrMapOvr>
    <a:masterClrMapping/>
  </p:clrMapOvr>
  <mc:AlternateContent xmlns:mc="http://schemas.openxmlformats.org/markup-compatibility/2006" xmlns:p14="http://schemas.microsoft.com/office/powerpoint/2010/main">
    <mc:Choice Requires="p14">
      <p:transition spd="slow" p14:dur="2000" advTm="167500"/>
    </mc:Choice>
    <mc:Fallback xmlns="">
      <p:transition spd="slow" advTm="16750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4CC594A-A820-450F-B363-C19201FCFE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9FAB3DA-E9ED-4574-ABCC-378BC0FF1B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2A090C0E-A351-5C40-AE7C-F12051FE0B1F}"/>
              </a:ext>
            </a:extLst>
          </p:cNvPr>
          <p:cNvSpPr>
            <a:spLocks noGrp="1"/>
          </p:cNvSpPr>
          <p:nvPr>
            <p:ph type="title"/>
          </p:nvPr>
        </p:nvSpPr>
        <p:spPr>
          <a:xfrm>
            <a:off x="492370" y="516835"/>
            <a:ext cx="3084844" cy="2103875"/>
          </a:xfrm>
        </p:spPr>
        <p:txBody>
          <a:bodyPr>
            <a:normAutofit/>
          </a:bodyPr>
          <a:lstStyle/>
          <a:p>
            <a:r>
              <a:rPr lang="en-US" sz="3600" b="1" dirty="0" err="1">
                <a:solidFill>
                  <a:srgbClr val="FFFFFF"/>
                </a:solidFill>
              </a:rPr>
              <a:t>DeepVariant</a:t>
            </a:r>
            <a:endParaRPr lang="en-US" sz="3600" b="1" dirty="0">
              <a:solidFill>
                <a:srgbClr val="FFFFFF"/>
              </a:solidFill>
            </a:endParaRPr>
          </a:p>
        </p:txBody>
      </p:sp>
      <p:sp>
        <p:nvSpPr>
          <p:cNvPr id="3" name="Content Placeholder 2">
            <a:extLst>
              <a:ext uri="{FF2B5EF4-FFF2-40B4-BE49-F238E27FC236}">
                <a16:creationId xmlns:a16="http://schemas.microsoft.com/office/drawing/2014/main" id="{2C0A4B9A-47E5-8641-B7A6-009B4005DF67}"/>
              </a:ext>
            </a:extLst>
          </p:cNvPr>
          <p:cNvSpPr>
            <a:spLocks noGrp="1"/>
          </p:cNvSpPr>
          <p:nvPr>
            <p:ph idx="1"/>
          </p:nvPr>
        </p:nvSpPr>
        <p:spPr>
          <a:xfrm>
            <a:off x="492371" y="2653800"/>
            <a:ext cx="3084844" cy="3335519"/>
          </a:xfrm>
        </p:spPr>
        <p:txBody>
          <a:bodyPr>
            <a:normAutofit/>
          </a:bodyPr>
          <a:lstStyle/>
          <a:p>
            <a:r>
              <a:rPr lang="en-US" sz="1500" dirty="0">
                <a:solidFill>
                  <a:srgbClr val="FFFFFF"/>
                </a:solidFill>
              </a:rPr>
              <a:t>‘Deep learning’ based variant calling tool</a:t>
            </a:r>
          </a:p>
          <a:p>
            <a:r>
              <a:rPr lang="en-US" sz="1500" b="1" i="1" dirty="0">
                <a:solidFill>
                  <a:srgbClr val="FFFFFF"/>
                </a:solidFill>
              </a:rPr>
              <a:t>NOT PART OF GATK</a:t>
            </a:r>
          </a:p>
          <a:p>
            <a:r>
              <a:rPr lang="en-US" sz="1500" dirty="0">
                <a:solidFill>
                  <a:srgbClr val="FFFFFF"/>
                </a:solidFill>
              </a:rPr>
              <a:t>Considered more accurate than HC</a:t>
            </a:r>
          </a:p>
          <a:p>
            <a:endParaRPr lang="en-US" sz="1500" dirty="0">
              <a:solidFill>
                <a:srgbClr val="FFFFFF"/>
              </a:solidFill>
            </a:endParaRPr>
          </a:p>
        </p:txBody>
      </p:sp>
      <p:sp>
        <p:nvSpPr>
          <p:cNvPr id="14" name="Rectangle 13">
            <a:extLst>
              <a:ext uri="{FF2B5EF4-FFF2-40B4-BE49-F238E27FC236}">
                <a16:creationId xmlns:a16="http://schemas.microsoft.com/office/drawing/2014/main" id="{53B8D6B0-55D6-48DC-86D8-FD95D5F118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4">
            <a:extLst>
              <a:ext uri="{FF2B5EF4-FFF2-40B4-BE49-F238E27FC236}">
                <a16:creationId xmlns:a16="http://schemas.microsoft.com/office/drawing/2014/main" id="{2CFCCF4E-4CBC-9D46-AC21-33F909409CAE}"/>
              </a:ext>
            </a:extLst>
          </p:cNvPr>
          <p:cNvPicPr>
            <a:picLocks noChangeAspect="1"/>
          </p:cNvPicPr>
          <p:nvPr/>
        </p:nvPicPr>
        <p:blipFill>
          <a:blip r:embed="rId2"/>
          <a:stretch>
            <a:fillRect/>
          </a:stretch>
        </p:blipFill>
        <p:spPr>
          <a:xfrm>
            <a:off x="4645249" y="1372580"/>
            <a:ext cx="6798082" cy="4112839"/>
          </a:xfrm>
          <a:prstGeom prst="rect">
            <a:avLst/>
          </a:prstGeom>
          <a:ln>
            <a:solidFill>
              <a:schemeClr val="accent1"/>
            </a:solidFill>
          </a:ln>
        </p:spPr>
      </p:pic>
      <p:sp>
        <p:nvSpPr>
          <p:cNvPr id="4" name="TextBox 3">
            <a:extLst>
              <a:ext uri="{FF2B5EF4-FFF2-40B4-BE49-F238E27FC236}">
                <a16:creationId xmlns:a16="http://schemas.microsoft.com/office/drawing/2014/main" id="{7F567444-1A70-D642-B8E4-DDBE425EAC13}"/>
              </a:ext>
            </a:extLst>
          </p:cNvPr>
          <p:cNvSpPr txBox="1"/>
          <p:nvPr/>
        </p:nvSpPr>
        <p:spPr>
          <a:xfrm>
            <a:off x="4147710" y="6378172"/>
            <a:ext cx="3896580" cy="369332"/>
          </a:xfrm>
          <a:prstGeom prst="rect">
            <a:avLst/>
          </a:prstGeom>
          <a:noFill/>
        </p:spPr>
        <p:txBody>
          <a:bodyPr wrap="none" rtlCol="0">
            <a:spAutoFit/>
          </a:bodyPr>
          <a:lstStyle/>
          <a:p>
            <a:pPr>
              <a:spcAft>
                <a:spcPts val="600"/>
              </a:spcAft>
            </a:pPr>
            <a:r>
              <a:rPr lang="en-US" dirty="0"/>
              <a:t>https://</a:t>
            </a:r>
            <a:r>
              <a:rPr lang="en-US" dirty="0" err="1"/>
              <a:t>github.com</a:t>
            </a:r>
            <a:r>
              <a:rPr lang="en-US" dirty="0"/>
              <a:t>/google/</a:t>
            </a:r>
            <a:r>
              <a:rPr lang="en-US" dirty="0" err="1"/>
              <a:t>deepvariant</a:t>
            </a:r>
            <a:endParaRPr lang="en-US" dirty="0"/>
          </a:p>
        </p:txBody>
      </p:sp>
      <p:sp>
        <p:nvSpPr>
          <p:cNvPr id="6" name="TextBox 5">
            <a:extLst>
              <a:ext uri="{FF2B5EF4-FFF2-40B4-BE49-F238E27FC236}">
                <a16:creationId xmlns:a16="http://schemas.microsoft.com/office/drawing/2014/main" id="{4F591403-4378-2880-B114-15E2C3D15E7D}"/>
              </a:ext>
            </a:extLst>
          </p:cNvPr>
          <p:cNvSpPr txBox="1"/>
          <p:nvPr/>
        </p:nvSpPr>
        <p:spPr>
          <a:xfrm>
            <a:off x="14945193" y="3507698"/>
            <a:ext cx="184731" cy="369332"/>
          </a:xfrm>
          <a:prstGeom prst="rect">
            <a:avLst/>
          </a:prstGeom>
          <a:noFill/>
          <a:ln>
            <a:solidFill>
              <a:schemeClr val="accent1"/>
            </a:solidFill>
          </a:ln>
        </p:spPr>
        <p:txBody>
          <a:bodyPr wrap="none" rtlCol="0">
            <a:spAutoFit/>
          </a:bodyPr>
          <a:lstStyle/>
          <a:p>
            <a:endParaRPr lang="en-US" dirty="0"/>
          </a:p>
        </p:txBody>
      </p:sp>
    </p:spTree>
    <p:extLst>
      <p:ext uri="{BB962C8B-B14F-4D97-AF65-F5344CB8AC3E}">
        <p14:creationId xmlns:p14="http://schemas.microsoft.com/office/powerpoint/2010/main" val="824507440"/>
      </p:ext>
    </p:extLst>
  </p:cSld>
  <p:clrMapOvr>
    <a:masterClrMapping/>
  </p:clrMapOvr>
  <mc:AlternateContent xmlns:mc="http://schemas.openxmlformats.org/markup-compatibility/2006" xmlns:p14="http://schemas.microsoft.com/office/powerpoint/2010/main">
    <mc:Choice Requires="p14">
      <p:transition spd="slow" p14:dur="2000" advTm="54200"/>
    </mc:Choice>
    <mc:Fallback xmlns="">
      <p:transition spd="slow" advTm="5420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BA084-88D7-094D-9D55-953C1243ABBD}"/>
              </a:ext>
            </a:extLst>
          </p:cNvPr>
          <p:cNvSpPr>
            <a:spLocks noGrp="1"/>
          </p:cNvSpPr>
          <p:nvPr>
            <p:ph type="title"/>
          </p:nvPr>
        </p:nvSpPr>
        <p:spPr/>
        <p:txBody>
          <a:bodyPr/>
          <a:lstStyle/>
          <a:p>
            <a:r>
              <a:rPr lang="en-US" dirty="0"/>
              <a:t>Output?</a:t>
            </a:r>
          </a:p>
        </p:txBody>
      </p:sp>
      <p:sp>
        <p:nvSpPr>
          <p:cNvPr id="3" name="Content Placeholder 2">
            <a:extLst>
              <a:ext uri="{FF2B5EF4-FFF2-40B4-BE49-F238E27FC236}">
                <a16:creationId xmlns:a16="http://schemas.microsoft.com/office/drawing/2014/main" id="{1F8AD117-DB93-F248-BC1F-A07812E60B24}"/>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021175192"/>
      </p:ext>
    </p:extLst>
  </p:cSld>
  <p:clrMapOvr>
    <a:masterClrMapping/>
  </p:clrMapOvr>
  <mc:AlternateContent xmlns:mc="http://schemas.openxmlformats.org/markup-compatibility/2006" xmlns:p14="http://schemas.microsoft.com/office/powerpoint/2010/main">
    <mc:Choice Requires="p14">
      <p:transition spd="slow" p14:dur="2000" advTm="13006"/>
    </mc:Choice>
    <mc:Fallback xmlns="">
      <p:transition spd="slow" advTm="13006"/>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4CC594A-A820-450F-B363-C19201FCFE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9FAB3DA-E9ED-4574-ABCC-378BC0FF1B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92370" y="516835"/>
            <a:ext cx="3084844" cy="2103875"/>
          </a:xfrm>
        </p:spPr>
        <p:txBody>
          <a:bodyPr>
            <a:normAutofit/>
          </a:bodyPr>
          <a:lstStyle/>
          <a:p>
            <a:r>
              <a:rPr lang="en-US" sz="3600">
                <a:solidFill>
                  <a:srgbClr val="FFFFFF"/>
                </a:solidFill>
              </a:rPr>
              <a:t>Variant calling output: VCF</a:t>
            </a:r>
          </a:p>
        </p:txBody>
      </p:sp>
      <p:sp>
        <p:nvSpPr>
          <p:cNvPr id="3" name="Content Placeholder 2"/>
          <p:cNvSpPr>
            <a:spLocks noGrp="1"/>
          </p:cNvSpPr>
          <p:nvPr>
            <p:ph idx="1"/>
          </p:nvPr>
        </p:nvSpPr>
        <p:spPr>
          <a:xfrm>
            <a:off x="492371" y="2653800"/>
            <a:ext cx="3084844" cy="3335519"/>
          </a:xfrm>
        </p:spPr>
        <p:txBody>
          <a:bodyPr>
            <a:normAutofit/>
          </a:bodyPr>
          <a:lstStyle/>
          <a:p>
            <a:r>
              <a:rPr lang="en-US" sz="1300" b="1">
                <a:solidFill>
                  <a:srgbClr val="FFFFFF"/>
                </a:solidFill>
              </a:rPr>
              <a:t>VCF (Variant Call Format)</a:t>
            </a:r>
          </a:p>
          <a:p>
            <a:endParaRPr lang="en-US" sz="1300" b="1">
              <a:solidFill>
                <a:srgbClr val="FFFFFF"/>
              </a:solidFill>
            </a:endParaRPr>
          </a:p>
          <a:p>
            <a:r>
              <a:rPr lang="en-US" sz="1300" b="1">
                <a:solidFill>
                  <a:srgbClr val="FFFFFF"/>
                </a:solidFill>
              </a:rPr>
              <a:t>Like SAM/BAM, also has a versioned specification</a:t>
            </a:r>
          </a:p>
          <a:p>
            <a:pPr lvl="1"/>
            <a:r>
              <a:rPr lang="en-US" sz="1300" b="1">
                <a:solidFill>
                  <a:srgbClr val="FFFFFF"/>
                </a:solidFill>
              </a:rPr>
              <a:t>From the 1000 Genomes Project</a:t>
            </a:r>
          </a:p>
          <a:p>
            <a:pPr lvl="1"/>
            <a:r>
              <a:rPr lang="en-US" sz="1300" b="1">
                <a:solidFill>
                  <a:srgbClr val="FFFFFF"/>
                </a:solidFill>
                <a:hlinkClick r:id="rId2" invalidUrl="http://www.1000genomes.org/wiki/Analysis/Variant Call Format/vcf-variant-call-format-version-41"/>
              </a:rPr>
              <a:t>http://www.1000genomes.org/wiki/Analysis/Variant%20Call%20Format/vcf-variant-call-format-version-41</a:t>
            </a:r>
            <a:endParaRPr lang="en-US" sz="1300" b="1">
              <a:solidFill>
                <a:srgbClr val="FFFFFF"/>
              </a:solidFill>
            </a:endParaRPr>
          </a:p>
          <a:p>
            <a:r>
              <a:rPr lang="en-US" sz="1300" b="1">
                <a:solidFill>
                  <a:srgbClr val="FFFFFF"/>
                </a:solidFill>
              </a:rPr>
              <a:t>Structure (2 parts):</a:t>
            </a:r>
          </a:p>
          <a:p>
            <a:pPr lvl="1"/>
            <a:r>
              <a:rPr lang="en-US" sz="1300" b="1" dirty="0">
                <a:solidFill>
                  <a:srgbClr val="FFFFFF"/>
                </a:solidFill>
              </a:rPr>
              <a:t>Header (metadata)</a:t>
            </a:r>
          </a:p>
          <a:p>
            <a:pPr lvl="1"/>
            <a:r>
              <a:rPr lang="en-US" sz="1300" b="1" dirty="0">
                <a:solidFill>
                  <a:srgbClr val="FFFFFF"/>
                </a:solidFill>
              </a:rPr>
              <a:t>Variant calls (one or more samples)</a:t>
            </a:r>
          </a:p>
          <a:p>
            <a:r>
              <a:rPr lang="en-US" sz="1300" b="1">
                <a:solidFill>
                  <a:srgbClr val="FFFFFF"/>
                </a:solidFill>
              </a:rPr>
              <a:t>Variant calls have multiple fields (right)</a:t>
            </a:r>
          </a:p>
        </p:txBody>
      </p:sp>
      <p:sp>
        <p:nvSpPr>
          <p:cNvPr id="13" name="Rectangle 12">
            <a:extLst>
              <a:ext uri="{FF2B5EF4-FFF2-40B4-BE49-F238E27FC236}">
                <a16:creationId xmlns:a16="http://schemas.microsoft.com/office/drawing/2014/main" id="{53B8D6B0-55D6-48DC-86D8-FD95D5F118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4" name="Table 3">
            <a:extLst>
              <a:ext uri="{FF2B5EF4-FFF2-40B4-BE49-F238E27FC236}">
                <a16:creationId xmlns:a16="http://schemas.microsoft.com/office/drawing/2014/main" id="{F054F6FD-95F5-524A-909A-34969C865A26}"/>
              </a:ext>
            </a:extLst>
          </p:cNvPr>
          <p:cNvGraphicFramePr>
            <a:graphicFrameLocks noGrp="1"/>
          </p:cNvGraphicFramePr>
          <p:nvPr>
            <p:extLst>
              <p:ext uri="{D42A27DB-BD31-4B8C-83A1-F6EECF244321}">
                <p14:modId xmlns:p14="http://schemas.microsoft.com/office/powerpoint/2010/main" val="89024323"/>
              </p:ext>
            </p:extLst>
          </p:nvPr>
        </p:nvGraphicFramePr>
        <p:xfrm>
          <a:off x="5152331" y="640080"/>
          <a:ext cx="5977456" cy="5709766"/>
        </p:xfrm>
        <a:graphic>
          <a:graphicData uri="http://schemas.openxmlformats.org/drawingml/2006/table">
            <a:tbl>
              <a:tblPr firstRow="1" bandRow="1">
                <a:noFill/>
              </a:tblPr>
              <a:tblGrid>
                <a:gridCol w="733600">
                  <a:extLst>
                    <a:ext uri="{9D8B030D-6E8A-4147-A177-3AD203B41FA5}">
                      <a16:colId xmlns:a16="http://schemas.microsoft.com/office/drawing/2014/main" val="20000"/>
                    </a:ext>
                  </a:extLst>
                </a:gridCol>
                <a:gridCol w="952028">
                  <a:extLst>
                    <a:ext uri="{9D8B030D-6E8A-4147-A177-3AD203B41FA5}">
                      <a16:colId xmlns:a16="http://schemas.microsoft.com/office/drawing/2014/main" val="20001"/>
                    </a:ext>
                  </a:extLst>
                </a:gridCol>
                <a:gridCol w="4291828">
                  <a:extLst>
                    <a:ext uri="{9D8B030D-6E8A-4147-A177-3AD203B41FA5}">
                      <a16:colId xmlns:a16="http://schemas.microsoft.com/office/drawing/2014/main" val="20002"/>
                    </a:ext>
                  </a:extLst>
                </a:gridCol>
              </a:tblGrid>
              <a:tr h="480667">
                <a:tc>
                  <a:txBody>
                    <a:bodyPr/>
                    <a:lstStyle/>
                    <a:p>
                      <a:pPr algn="l" fontAlgn="b"/>
                      <a:r>
                        <a:rPr lang="en-US" sz="1400" b="0" i="0" u="none" strike="noStrike" cap="all" spc="150">
                          <a:solidFill>
                            <a:schemeClr val="lt1"/>
                          </a:solidFill>
                          <a:effectLst/>
                          <a:latin typeface="Lucida Grande"/>
                        </a:rPr>
                        <a:t>Col</a:t>
                      </a:r>
                    </a:p>
                  </a:txBody>
                  <a:tcPr marL="118846" marR="118846" marT="118846" marB="118846" anchor="ctr">
                    <a:lnL w="12700" cmpd="sng">
                      <a:noFill/>
                      <a:prstDash val="solid"/>
                    </a:lnL>
                    <a:lnR w="12700" cmpd="sng">
                      <a:noFill/>
                      <a:prstDash val="solid"/>
                    </a:lnR>
                    <a:lnT w="12700" cmpd="sng">
                      <a:noFill/>
                    </a:lnT>
                    <a:lnB w="12700" cmpd="sng">
                      <a:noFill/>
                      <a:prstDash val="solid"/>
                    </a:lnB>
                    <a:solidFill>
                      <a:srgbClr val="505356"/>
                    </a:solidFill>
                  </a:tcPr>
                </a:tc>
                <a:tc>
                  <a:txBody>
                    <a:bodyPr/>
                    <a:lstStyle/>
                    <a:p>
                      <a:pPr algn="l" fontAlgn="b"/>
                      <a:r>
                        <a:rPr lang="en-US" sz="1400" b="0" i="0" u="none" strike="noStrike" cap="all" spc="150">
                          <a:solidFill>
                            <a:schemeClr val="lt1"/>
                          </a:solidFill>
                          <a:effectLst/>
                          <a:latin typeface="Lucida Grande"/>
                        </a:rPr>
                        <a:t>Field</a:t>
                      </a:r>
                    </a:p>
                  </a:txBody>
                  <a:tcPr marL="118846" marR="118846" marT="118846" marB="118846" anchor="ctr">
                    <a:lnL w="12700" cmpd="sng">
                      <a:noFill/>
                      <a:prstDash val="solid"/>
                    </a:lnL>
                    <a:lnR w="12700" cmpd="sng">
                      <a:noFill/>
                      <a:prstDash val="solid"/>
                    </a:lnR>
                    <a:lnT w="12700" cmpd="sng">
                      <a:noFill/>
                    </a:lnT>
                    <a:lnB w="12700" cmpd="sng">
                      <a:noFill/>
                      <a:prstDash val="solid"/>
                    </a:lnB>
                    <a:solidFill>
                      <a:srgbClr val="505356"/>
                    </a:solidFill>
                  </a:tcPr>
                </a:tc>
                <a:tc>
                  <a:txBody>
                    <a:bodyPr/>
                    <a:lstStyle/>
                    <a:p>
                      <a:pPr algn="l" fontAlgn="b"/>
                      <a:r>
                        <a:rPr lang="en-US" sz="1400" b="0" i="0" u="none" strike="noStrike" cap="all" spc="150">
                          <a:solidFill>
                            <a:schemeClr val="lt1"/>
                          </a:solidFill>
                          <a:effectLst/>
                          <a:latin typeface="Lucida Grande"/>
                        </a:rPr>
                        <a:t>Description</a:t>
                      </a:r>
                    </a:p>
                  </a:txBody>
                  <a:tcPr marL="118846" marR="118846" marT="118846" marB="118846" anchor="ctr">
                    <a:lnL w="12700" cmpd="sng">
                      <a:noFill/>
                      <a:prstDash val="solid"/>
                    </a:lnL>
                    <a:lnR w="12700" cmpd="sng">
                      <a:noFill/>
                      <a:prstDash val="solid"/>
                    </a:lnR>
                    <a:lnT w="12700" cmpd="sng">
                      <a:noFill/>
                    </a:lnT>
                    <a:lnB w="12700" cmpd="sng">
                      <a:noFill/>
                      <a:prstDash val="solid"/>
                    </a:lnB>
                    <a:solidFill>
                      <a:srgbClr val="505356"/>
                    </a:solidFill>
                  </a:tcPr>
                </a:tc>
                <a:extLst>
                  <a:ext uri="{0D108BD9-81ED-4DB2-BD59-A6C34878D82A}">
                    <a16:rowId xmlns:a16="http://schemas.microsoft.com/office/drawing/2014/main" val="10000"/>
                  </a:ext>
                </a:extLst>
              </a:tr>
              <a:tr h="441051">
                <a:tc>
                  <a:txBody>
                    <a:bodyPr/>
                    <a:lstStyle/>
                    <a:p>
                      <a:pPr algn="l" fontAlgn="b"/>
                      <a:r>
                        <a:rPr lang="en-US" sz="1100" b="0" i="0" u="none" strike="noStrike" cap="none" spc="0">
                          <a:solidFill>
                            <a:schemeClr val="tx1"/>
                          </a:solidFill>
                          <a:effectLst/>
                          <a:latin typeface="Lucida Grande"/>
                        </a:rPr>
                        <a:t>1</a:t>
                      </a:r>
                    </a:p>
                  </a:txBody>
                  <a:tcPr marL="118846" marR="118846" marT="118846" marB="118846" anchor="b">
                    <a:lnL w="12700" cmpd="sng">
                      <a:noFill/>
                      <a:prstDash val="solid"/>
                    </a:lnL>
                    <a:lnR w="12700" cmpd="sng">
                      <a:noFill/>
                      <a:prstDash val="solid"/>
                    </a:lnR>
                    <a:lnT w="12700" cmpd="sng">
                      <a:noFill/>
                      <a:prstDash val="solid"/>
                    </a:lnT>
                    <a:lnB w="12700" cmpd="sng">
                      <a:noFill/>
                      <a:prstDash val="solid"/>
                    </a:lnB>
                    <a:noFill/>
                  </a:tcPr>
                </a:tc>
                <a:tc>
                  <a:txBody>
                    <a:bodyPr/>
                    <a:lstStyle/>
                    <a:p>
                      <a:pPr algn="l" fontAlgn="b"/>
                      <a:r>
                        <a:rPr lang="en-US" sz="1100" b="0" i="0" u="none" strike="noStrike" cap="none" spc="0">
                          <a:solidFill>
                            <a:schemeClr val="tx1"/>
                          </a:solidFill>
                          <a:effectLst/>
                          <a:latin typeface="Lucida Grande"/>
                        </a:rPr>
                        <a:t>CHROM</a:t>
                      </a:r>
                    </a:p>
                  </a:txBody>
                  <a:tcPr marL="118846" marR="118846" marT="118846" marB="118846" anchor="b">
                    <a:lnL w="12700" cmpd="sng">
                      <a:noFill/>
                      <a:prstDash val="solid"/>
                    </a:lnL>
                    <a:lnR w="12700" cmpd="sng">
                      <a:noFill/>
                      <a:prstDash val="solid"/>
                    </a:lnR>
                    <a:lnT w="12700" cmpd="sng">
                      <a:noFill/>
                      <a:prstDash val="solid"/>
                    </a:lnT>
                    <a:lnB w="12700" cmpd="sng">
                      <a:noFill/>
                      <a:prstDash val="solid"/>
                    </a:lnB>
                    <a:noFill/>
                  </a:tcPr>
                </a:tc>
                <a:tc>
                  <a:txBody>
                    <a:bodyPr/>
                    <a:lstStyle/>
                    <a:p>
                      <a:pPr algn="l" fontAlgn="b"/>
                      <a:r>
                        <a:rPr lang="en-US" sz="1100" b="0" i="0" u="none" strike="noStrike" cap="none" spc="0">
                          <a:solidFill>
                            <a:schemeClr val="tx1"/>
                          </a:solidFill>
                          <a:effectLst/>
                          <a:latin typeface="Lucida Grande"/>
                        </a:rPr>
                        <a:t>Chromosome name</a:t>
                      </a:r>
                    </a:p>
                  </a:txBody>
                  <a:tcPr marL="118846" marR="118846" marT="118846" marB="118846" anchor="b">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10001"/>
                  </a:ext>
                </a:extLst>
              </a:tr>
              <a:tr h="612718">
                <a:tc>
                  <a:txBody>
                    <a:bodyPr/>
                    <a:lstStyle/>
                    <a:p>
                      <a:pPr algn="l" fontAlgn="b"/>
                      <a:r>
                        <a:rPr lang="en-US" sz="1100" b="0" i="0" u="none" strike="noStrike" cap="none" spc="0">
                          <a:solidFill>
                            <a:schemeClr val="tx1"/>
                          </a:solidFill>
                          <a:effectLst/>
                          <a:latin typeface="Lucida Grande"/>
                        </a:rPr>
                        <a:t>2</a:t>
                      </a:r>
                    </a:p>
                  </a:txBody>
                  <a:tcPr marL="118846" marR="118846" marT="118846" marB="118846" anchor="b">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algn="l" fontAlgn="b"/>
                      <a:r>
                        <a:rPr lang="en-US" sz="1100" b="0" i="0" u="none" strike="noStrike" cap="none" spc="0">
                          <a:solidFill>
                            <a:schemeClr val="tx1"/>
                          </a:solidFill>
                          <a:effectLst/>
                          <a:latin typeface="Lucida Grande"/>
                        </a:rPr>
                        <a:t>POS</a:t>
                      </a:r>
                    </a:p>
                  </a:txBody>
                  <a:tcPr marL="118846" marR="118846" marT="118846" marB="118846" anchor="b">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algn="l" fontAlgn="b"/>
                      <a:r>
                        <a:rPr lang="en-US" sz="1100" b="0" i="0" u="none" strike="noStrike" cap="none" spc="0">
                          <a:solidFill>
                            <a:schemeClr val="tx1"/>
                          </a:solidFill>
                          <a:effectLst/>
                          <a:latin typeface="Lucida Grande"/>
                        </a:rPr>
                        <a:t>1-based position. For an indel, this is the position preceding the indel.</a:t>
                      </a:r>
                    </a:p>
                  </a:txBody>
                  <a:tcPr marL="118846" marR="118846" marT="118846" marB="118846" anchor="b">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extLst>
                  <a:ext uri="{0D108BD9-81ED-4DB2-BD59-A6C34878D82A}">
                    <a16:rowId xmlns:a16="http://schemas.microsoft.com/office/drawing/2014/main" val="10002"/>
                  </a:ext>
                </a:extLst>
              </a:tr>
              <a:tr h="441051">
                <a:tc>
                  <a:txBody>
                    <a:bodyPr/>
                    <a:lstStyle/>
                    <a:p>
                      <a:pPr algn="l" fontAlgn="b"/>
                      <a:r>
                        <a:rPr lang="en-US" sz="1100" b="0" i="0" u="none" strike="noStrike" cap="none" spc="0">
                          <a:solidFill>
                            <a:schemeClr val="tx1"/>
                          </a:solidFill>
                          <a:effectLst/>
                          <a:latin typeface="Lucida Grande"/>
                        </a:rPr>
                        <a:t>3</a:t>
                      </a:r>
                    </a:p>
                  </a:txBody>
                  <a:tcPr marL="118846" marR="118846" marT="118846" marB="118846" anchor="b">
                    <a:lnL w="12700" cmpd="sng">
                      <a:noFill/>
                      <a:prstDash val="solid"/>
                    </a:lnL>
                    <a:lnR w="12700" cmpd="sng">
                      <a:noFill/>
                      <a:prstDash val="solid"/>
                    </a:lnR>
                    <a:lnT w="12700" cmpd="sng">
                      <a:noFill/>
                      <a:prstDash val="solid"/>
                    </a:lnT>
                    <a:lnB w="12700" cmpd="sng">
                      <a:noFill/>
                      <a:prstDash val="solid"/>
                    </a:lnB>
                    <a:noFill/>
                  </a:tcPr>
                </a:tc>
                <a:tc>
                  <a:txBody>
                    <a:bodyPr/>
                    <a:lstStyle/>
                    <a:p>
                      <a:pPr algn="l" fontAlgn="b"/>
                      <a:r>
                        <a:rPr lang="en-US" sz="1100" b="0" i="0" u="none" strike="noStrike" cap="none" spc="0">
                          <a:solidFill>
                            <a:schemeClr val="tx1"/>
                          </a:solidFill>
                          <a:effectLst/>
                          <a:latin typeface="Lucida Grande"/>
                        </a:rPr>
                        <a:t>ID</a:t>
                      </a:r>
                    </a:p>
                  </a:txBody>
                  <a:tcPr marL="118846" marR="118846" marT="118846" marB="118846" anchor="b">
                    <a:lnL w="12700" cmpd="sng">
                      <a:noFill/>
                      <a:prstDash val="solid"/>
                    </a:lnL>
                    <a:lnR w="12700" cmpd="sng">
                      <a:noFill/>
                      <a:prstDash val="solid"/>
                    </a:lnR>
                    <a:lnT w="12700" cmpd="sng">
                      <a:noFill/>
                      <a:prstDash val="solid"/>
                    </a:lnT>
                    <a:lnB w="12700" cmpd="sng">
                      <a:noFill/>
                      <a:prstDash val="solid"/>
                    </a:lnB>
                    <a:noFill/>
                  </a:tcPr>
                </a:tc>
                <a:tc>
                  <a:txBody>
                    <a:bodyPr/>
                    <a:lstStyle/>
                    <a:p>
                      <a:pPr algn="l" fontAlgn="b"/>
                      <a:r>
                        <a:rPr lang="en-US" sz="1100" b="0" i="0" u="none" strike="noStrike" cap="none" spc="0">
                          <a:solidFill>
                            <a:schemeClr val="tx1"/>
                          </a:solidFill>
                          <a:effectLst/>
                          <a:latin typeface="Lucida Grande"/>
                        </a:rPr>
                        <a:t>Variant identifier. Usually the dbSNP rsID.</a:t>
                      </a:r>
                    </a:p>
                  </a:txBody>
                  <a:tcPr marL="118846" marR="118846" marT="118846" marB="118846" anchor="b">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10003"/>
                  </a:ext>
                </a:extLst>
              </a:tr>
              <a:tr h="612718">
                <a:tc>
                  <a:txBody>
                    <a:bodyPr/>
                    <a:lstStyle/>
                    <a:p>
                      <a:pPr algn="l" fontAlgn="b"/>
                      <a:r>
                        <a:rPr lang="en-US" sz="1100" b="0" i="0" u="none" strike="noStrike" cap="none" spc="0">
                          <a:solidFill>
                            <a:schemeClr val="tx1"/>
                          </a:solidFill>
                          <a:effectLst/>
                          <a:latin typeface="Lucida Grande"/>
                        </a:rPr>
                        <a:t>4</a:t>
                      </a:r>
                    </a:p>
                  </a:txBody>
                  <a:tcPr marL="118846" marR="118846" marT="118846" marB="118846" anchor="b">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algn="l" fontAlgn="b"/>
                      <a:r>
                        <a:rPr lang="en-US" sz="1100" b="0" i="0" u="none" strike="noStrike" cap="none" spc="0">
                          <a:solidFill>
                            <a:schemeClr val="tx1"/>
                          </a:solidFill>
                          <a:effectLst/>
                          <a:latin typeface="Lucida Grande"/>
                        </a:rPr>
                        <a:t>REF</a:t>
                      </a:r>
                    </a:p>
                  </a:txBody>
                  <a:tcPr marL="118846" marR="118846" marT="118846" marB="118846" anchor="b">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algn="l" fontAlgn="b"/>
                      <a:r>
                        <a:rPr lang="en-US" sz="1100" b="0" i="0" u="none" strike="noStrike" cap="none" spc="0">
                          <a:solidFill>
                            <a:schemeClr val="tx1"/>
                          </a:solidFill>
                          <a:effectLst/>
                          <a:latin typeface="Lucida Grande"/>
                        </a:rPr>
                        <a:t>Reference sequence at POS involved in the variant. For a SNP, it is a single base.</a:t>
                      </a:r>
                    </a:p>
                  </a:txBody>
                  <a:tcPr marL="118846" marR="118846" marT="118846" marB="118846" anchor="b">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extLst>
                  <a:ext uri="{0D108BD9-81ED-4DB2-BD59-A6C34878D82A}">
                    <a16:rowId xmlns:a16="http://schemas.microsoft.com/office/drawing/2014/main" val="10004"/>
                  </a:ext>
                </a:extLst>
              </a:tr>
              <a:tr h="441051">
                <a:tc>
                  <a:txBody>
                    <a:bodyPr/>
                    <a:lstStyle/>
                    <a:p>
                      <a:pPr algn="l" fontAlgn="b"/>
                      <a:r>
                        <a:rPr lang="en-US" sz="1100" b="0" i="0" u="none" strike="noStrike" cap="none" spc="0">
                          <a:solidFill>
                            <a:schemeClr val="tx1"/>
                          </a:solidFill>
                          <a:effectLst/>
                          <a:latin typeface="Lucida Grande"/>
                        </a:rPr>
                        <a:t>5</a:t>
                      </a:r>
                    </a:p>
                  </a:txBody>
                  <a:tcPr marL="118846" marR="118846" marT="118846" marB="118846" anchor="b">
                    <a:lnL w="12700" cmpd="sng">
                      <a:noFill/>
                      <a:prstDash val="solid"/>
                    </a:lnL>
                    <a:lnR w="12700" cmpd="sng">
                      <a:noFill/>
                      <a:prstDash val="solid"/>
                    </a:lnR>
                    <a:lnT w="12700" cmpd="sng">
                      <a:noFill/>
                      <a:prstDash val="solid"/>
                    </a:lnT>
                    <a:lnB w="12700" cmpd="sng">
                      <a:noFill/>
                      <a:prstDash val="solid"/>
                    </a:lnB>
                    <a:noFill/>
                  </a:tcPr>
                </a:tc>
                <a:tc>
                  <a:txBody>
                    <a:bodyPr/>
                    <a:lstStyle/>
                    <a:p>
                      <a:pPr algn="l" fontAlgn="b"/>
                      <a:r>
                        <a:rPr lang="en-US" sz="1100" b="0" i="0" u="none" strike="noStrike" cap="none" spc="0">
                          <a:solidFill>
                            <a:schemeClr val="tx1"/>
                          </a:solidFill>
                          <a:effectLst/>
                          <a:latin typeface="Lucida Grande"/>
                        </a:rPr>
                        <a:t>ALT</a:t>
                      </a:r>
                    </a:p>
                  </a:txBody>
                  <a:tcPr marL="118846" marR="118846" marT="118846" marB="118846" anchor="b">
                    <a:lnL w="12700" cmpd="sng">
                      <a:noFill/>
                      <a:prstDash val="solid"/>
                    </a:lnL>
                    <a:lnR w="12700" cmpd="sng">
                      <a:noFill/>
                      <a:prstDash val="solid"/>
                    </a:lnR>
                    <a:lnT w="12700" cmpd="sng">
                      <a:noFill/>
                      <a:prstDash val="solid"/>
                    </a:lnT>
                    <a:lnB w="12700" cmpd="sng">
                      <a:noFill/>
                      <a:prstDash val="solid"/>
                    </a:lnB>
                    <a:noFill/>
                  </a:tcPr>
                </a:tc>
                <a:tc>
                  <a:txBody>
                    <a:bodyPr/>
                    <a:lstStyle/>
                    <a:p>
                      <a:pPr algn="l" fontAlgn="b"/>
                      <a:r>
                        <a:rPr lang="en-US" sz="1100" b="0" i="0" u="none" strike="noStrike" cap="none" spc="0">
                          <a:solidFill>
                            <a:schemeClr val="tx1"/>
                          </a:solidFill>
                          <a:effectLst/>
                          <a:latin typeface="Lucida Grande"/>
                        </a:rPr>
                        <a:t>Comma delimited list of alternative seuqence(s).</a:t>
                      </a:r>
                    </a:p>
                  </a:txBody>
                  <a:tcPr marL="118846" marR="118846" marT="118846" marB="118846" anchor="b">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10005"/>
                  </a:ext>
                </a:extLst>
              </a:tr>
              <a:tr h="612718">
                <a:tc>
                  <a:txBody>
                    <a:bodyPr/>
                    <a:lstStyle/>
                    <a:p>
                      <a:pPr algn="l" fontAlgn="b"/>
                      <a:r>
                        <a:rPr lang="en-US" sz="1100" b="0" i="0" u="none" strike="noStrike" cap="none" spc="0">
                          <a:solidFill>
                            <a:schemeClr val="tx1"/>
                          </a:solidFill>
                          <a:effectLst/>
                          <a:latin typeface="Lucida Grande"/>
                        </a:rPr>
                        <a:t>6</a:t>
                      </a:r>
                    </a:p>
                  </a:txBody>
                  <a:tcPr marL="118846" marR="118846" marT="118846" marB="118846" anchor="b">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algn="l" fontAlgn="b"/>
                      <a:r>
                        <a:rPr lang="en-US" sz="1100" b="0" i="0" u="none" strike="noStrike" cap="none" spc="0">
                          <a:solidFill>
                            <a:schemeClr val="tx1"/>
                          </a:solidFill>
                          <a:effectLst/>
                          <a:latin typeface="Lucida Grande"/>
                        </a:rPr>
                        <a:t>QUAL</a:t>
                      </a:r>
                    </a:p>
                  </a:txBody>
                  <a:tcPr marL="118846" marR="118846" marT="118846" marB="118846" anchor="b">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algn="l" fontAlgn="b"/>
                      <a:r>
                        <a:rPr lang="en-US" sz="1100" b="0" i="0" u="none" strike="noStrike" cap="none" spc="0">
                          <a:solidFill>
                            <a:schemeClr val="tx1"/>
                          </a:solidFill>
                          <a:effectLst/>
                          <a:latin typeface="Lucida Grande"/>
                        </a:rPr>
                        <a:t>Phred-scaled probability of all samples being homozygous reference.</a:t>
                      </a:r>
                    </a:p>
                  </a:txBody>
                  <a:tcPr marL="118846" marR="118846" marT="118846" marB="118846" anchor="b">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extLst>
                  <a:ext uri="{0D108BD9-81ED-4DB2-BD59-A6C34878D82A}">
                    <a16:rowId xmlns:a16="http://schemas.microsoft.com/office/drawing/2014/main" val="10006"/>
                  </a:ext>
                </a:extLst>
              </a:tr>
              <a:tr h="441051">
                <a:tc>
                  <a:txBody>
                    <a:bodyPr/>
                    <a:lstStyle/>
                    <a:p>
                      <a:pPr algn="l" fontAlgn="b"/>
                      <a:r>
                        <a:rPr lang="en-US" sz="1100" b="0" i="0" u="none" strike="noStrike" cap="none" spc="0">
                          <a:solidFill>
                            <a:schemeClr val="tx1"/>
                          </a:solidFill>
                          <a:effectLst/>
                          <a:latin typeface="Lucida Grande"/>
                        </a:rPr>
                        <a:t>7</a:t>
                      </a:r>
                    </a:p>
                  </a:txBody>
                  <a:tcPr marL="118846" marR="118846" marT="118846" marB="118846" anchor="b">
                    <a:lnL w="12700" cmpd="sng">
                      <a:noFill/>
                      <a:prstDash val="solid"/>
                    </a:lnL>
                    <a:lnR w="12700" cmpd="sng">
                      <a:noFill/>
                      <a:prstDash val="solid"/>
                    </a:lnR>
                    <a:lnT w="12700" cmpd="sng">
                      <a:noFill/>
                      <a:prstDash val="solid"/>
                    </a:lnT>
                    <a:lnB w="12700" cmpd="sng">
                      <a:noFill/>
                      <a:prstDash val="solid"/>
                    </a:lnB>
                    <a:noFill/>
                  </a:tcPr>
                </a:tc>
                <a:tc>
                  <a:txBody>
                    <a:bodyPr/>
                    <a:lstStyle/>
                    <a:p>
                      <a:pPr algn="l" fontAlgn="b"/>
                      <a:r>
                        <a:rPr lang="en-US" sz="1100" b="0" i="0" u="none" strike="noStrike" cap="none" spc="0">
                          <a:solidFill>
                            <a:schemeClr val="tx1"/>
                          </a:solidFill>
                          <a:effectLst/>
                          <a:latin typeface="Lucida Grande"/>
                        </a:rPr>
                        <a:t>FILTER</a:t>
                      </a:r>
                    </a:p>
                  </a:txBody>
                  <a:tcPr marL="118846" marR="118846" marT="118846" marB="118846" anchor="b">
                    <a:lnL w="12700" cmpd="sng">
                      <a:noFill/>
                      <a:prstDash val="solid"/>
                    </a:lnL>
                    <a:lnR w="12700" cmpd="sng">
                      <a:noFill/>
                      <a:prstDash val="solid"/>
                    </a:lnR>
                    <a:lnT w="12700" cmpd="sng">
                      <a:noFill/>
                      <a:prstDash val="solid"/>
                    </a:lnT>
                    <a:lnB w="12700" cmpd="sng">
                      <a:noFill/>
                      <a:prstDash val="solid"/>
                    </a:lnB>
                    <a:noFill/>
                  </a:tcPr>
                </a:tc>
                <a:tc>
                  <a:txBody>
                    <a:bodyPr/>
                    <a:lstStyle/>
                    <a:p>
                      <a:pPr algn="l" fontAlgn="b"/>
                      <a:r>
                        <a:rPr lang="en-US" sz="1100" b="0" i="0" u="none" strike="noStrike" cap="none" spc="0">
                          <a:solidFill>
                            <a:schemeClr val="tx1"/>
                          </a:solidFill>
                          <a:effectLst/>
                          <a:latin typeface="Lucida Grande"/>
                        </a:rPr>
                        <a:t>Semicolon delimited list of filters that the variant fails to pass.</a:t>
                      </a:r>
                    </a:p>
                  </a:txBody>
                  <a:tcPr marL="118846" marR="118846" marT="118846" marB="118846" anchor="b">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10007"/>
                  </a:ext>
                </a:extLst>
              </a:tr>
              <a:tr h="441051">
                <a:tc>
                  <a:txBody>
                    <a:bodyPr/>
                    <a:lstStyle/>
                    <a:p>
                      <a:pPr algn="l" fontAlgn="b"/>
                      <a:r>
                        <a:rPr lang="en-US" sz="1100" b="0" i="0" u="none" strike="noStrike" cap="none" spc="0">
                          <a:solidFill>
                            <a:schemeClr val="tx1"/>
                          </a:solidFill>
                          <a:effectLst/>
                          <a:latin typeface="Lucida Grande"/>
                        </a:rPr>
                        <a:t>8</a:t>
                      </a:r>
                    </a:p>
                  </a:txBody>
                  <a:tcPr marL="118846" marR="118846" marT="118846" marB="118846" anchor="b">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algn="l" fontAlgn="b"/>
                      <a:r>
                        <a:rPr lang="en-US" sz="1100" b="0" i="0" u="none" strike="noStrike" cap="none" spc="0">
                          <a:solidFill>
                            <a:schemeClr val="tx1"/>
                          </a:solidFill>
                          <a:effectLst/>
                          <a:latin typeface="Lucida Grande"/>
                        </a:rPr>
                        <a:t>INFO</a:t>
                      </a:r>
                    </a:p>
                  </a:txBody>
                  <a:tcPr marL="118846" marR="118846" marT="118846" marB="118846" anchor="b">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algn="l" fontAlgn="b"/>
                      <a:r>
                        <a:rPr lang="en-US" sz="1100" b="0" i="0" u="none" strike="noStrike" cap="none" spc="0">
                          <a:solidFill>
                            <a:schemeClr val="tx1"/>
                          </a:solidFill>
                          <a:effectLst/>
                          <a:latin typeface="Lucida Grande"/>
                        </a:rPr>
                        <a:t>Semicolon delimited list of variant information.</a:t>
                      </a:r>
                    </a:p>
                  </a:txBody>
                  <a:tcPr marL="118846" marR="118846" marT="118846" marB="118846" anchor="b">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extLst>
                  <a:ext uri="{0D108BD9-81ED-4DB2-BD59-A6C34878D82A}">
                    <a16:rowId xmlns:a16="http://schemas.microsoft.com/office/drawing/2014/main" val="10008"/>
                  </a:ext>
                </a:extLst>
              </a:tr>
              <a:tr h="612718">
                <a:tc>
                  <a:txBody>
                    <a:bodyPr/>
                    <a:lstStyle/>
                    <a:p>
                      <a:pPr algn="l" fontAlgn="b"/>
                      <a:r>
                        <a:rPr lang="en-US" sz="1100" b="0" i="0" u="none" strike="noStrike" cap="none" spc="0">
                          <a:solidFill>
                            <a:schemeClr val="tx1"/>
                          </a:solidFill>
                          <a:effectLst/>
                          <a:latin typeface="Lucida Grande"/>
                        </a:rPr>
                        <a:t>9</a:t>
                      </a:r>
                    </a:p>
                  </a:txBody>
                  <a:tcPr marL="118846" marR="118846" marT="118846" marB="118846" anchor="b">
                    <a:lnL w="12700" cmpd="sng">
                      <a:noFill/>
                      <a:prstDash val="solid"/>
                    </a:lnL>
                    <a:lnR w="12700" cmpd="sng">
                      <a:noFill/>
                      <a:prstDash val="solid"/>
                    </a:lnR>
                    <a:lnT w="12700" cmpd="sng">
                      <a:noFill/>
                      <a:prstDash val="solid"/>
                    </a:lnT>
                    <a:lnB w="12700" cmpd="sng">
                      <a:noFill/>
                      <a:prstDash val="solid"/>
                    </a:lnB>
                    <a:noFill/>
                  </a:tcPr>
                </a:tc>
                <a:tc>
                  <a:txBody>
                    <a:bodyPr/>
                    <a:lstStyle/>
                    <a:p>
                      <a:pPr algn="l" fontAlgn="b"/>
                      <a:r>
                        <a:rPr lang="en-US" sz="1100" b="0" i="0" u="none" strike="noStrike" cap="none" spc="0">
                          <a:solidFill>
                            <a:schemeClr val="tx1"/>
                          </a:solidFill>
                          <a:effectLst/>
                          <a:latin typeface="Lucida Grande"/>
                        </a:rPr>
                        <a:t>FORMAT</a:t>
                      </a:r>
                    </a:p>
                  </a:txBody>
                  <a:tcPr marL="118846" marR="118846" marT="118846" marB="118846" anchor="b">
                    <a:lnL w="12700" cmpd="sng">
                      <a:noFill/>
                      <a:prstDash val="solid"/>
                    </a:lnL>
                    <a:lnR w="12700" cmpd="sng">
                      <a:noFill/>
                      <a:prstDash val="solid"/>
                    </a:lnR>
                    <a:lnT w="12700" cmpd="sng">
                      <a:noFill/>
                      <a:prstDash val="solid"/>
                    </a:lnT>
                    <a:lnB w="12700" cmpd="sng">
                      <a:noFill/>
                      <a:prstDash val="solid"/>
                    </a:lnB>
                    <a:noFill/>
                  </a:tcPr>
                </a:tc>
                <a:tc>
                  <a:txBody>
                    <a:bodyPr/>
                    <a:lstStyle/>
                    <a:p>
                      <a:pPr algn="l" fontAlgn="b"/>
                      <a:r>
                        <a:rPr lang="en-US" sz="1100" b="0" i="0" u="none" strike="noStrike" cap="none" spc="0">
                          <a:solidFill>
                            <a:schemeClr val="tx1"/>
                          </a:solidFill>
                          <a:effectLst/>
                          <a:latin typeface="Lucida Grande"/>
                        </a:rPr>
                        <a:t>Colon delimited list of the format of individual genotypes in the following fields.</a:t>
                      </a:r>
                    </a:p>
                  </a:txBody>
                  <a:tcPr marL="118846" marR="118846" marT="118846" marB="118846" anchor="b">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10009"/>
                  </a:ext>
                </a:extLst>
              </a:tr>
              <a:tr h="441051">
                <a:tc>
                  <a:txBody>
                    <a:bodyPr/>
                    <a:lstStyle/>
                    <a:p>
                      <a:pPr algn="l" fontAlgn="b"/>
                      <a:r>
                        <a:rPr lang="en-US" sz="1100" b="0" i="0" u="none" strike="noStrike" cap="none" spc="0">
                          <a:solidFill>
                            <a:schemeClr val="tx1"/>
                          </a:solidFill>
                          <a:effectLst/>
                          <a:latin typeface="Lucida Grande"/>
                        </a:rPr>
                        <a:t>10+</a:t>
                      </a:r>
                    </a:p>
                  </a:txBody>
                  <a:tcPr marL="118846" marR="118846" marT="118846" marB="118846" anchor="b">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algn="l" fontAlgn="b"/>
                      <a:r>
                        <a:rPr lang="en-US" sz="1100" b="0" i="0" u="none" strike="noStrike" cap="none" spc="0">
                          <a:solidFill>
                            <a:schemeClr val="tx1"/>
                          </a:solidFill>
                          <a:effectLst/>
                          <a:latin typeface="Lucida Grande"/>
                        </a:rPr>
                        <a:t>Sample(s)</a:t>
                      </a:r>
                    </a:p>
                  </a:txBody>
                  <a:tcPr marL="118846" marR="118846" marT="118846" marB="118846" anchor="b">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algn="l" fontAlgn="b"/>
                      <a:r>
                        <a:rPr lang="en-US" sz="1100" b="0" i="0" u="none" strike="noStrike" cap="none" spc="0">
                          <a:solidFill>
                            <a:schemeClr val="tx1"/>
                          </a:solidFill>
                          <a:effectLst/>
                          <a:latin typeface="Lucida Grande"/>
                        </a:rPr>
                        <a:t>Individual genotype information defined by FORMAT.</a:t>
                      </a:r>
                    </a:p>
                  </a:txBody>
                  <a:tcPr marL="118846" marR="118846" marT="118846" marB="118846" anchor="b">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414449741"/>
      </p:ext>
    </p:extLst>
  </p:cSld>
  <p:clrMapOvr>
    <a:masterClrMapping/>
  </p:clrMapOvr>
  <mc:AlternateContent xmlns:mc="http://schemas.openxmlformats.org/markup-compatibility/2006" xmlns:p14="http://schemas.microsoft.com/office/powerpoint/2010/main">
    <mc:Choice Requires="p14">
      <p:transition spd="slow" p14:dur="2000" advTm="40233"/>
    </mc:Choice>
    <mc:Fallback xmlns="">
      <p:transition spd="slow" advTm="40233"/>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Formats: VCF</a:t>
            </a:r>
          </a:p>
        </p:txBody>
      </p:sp>
      <p:sp>
        <p:nvSpPr>
          <p:cNvPr id="6" name="TextBox 5"/>
          <p:cNvSpPr txBox="1"/>
          <p:nvPr/>
        </p:nvSpPr>
        <p:spPr>
          <a:xfrm>
            <a:off x="155275" y="1927145"/>
            <a:ext cx="12593288" cy="4154984"/>
          </a:xfrm>
          <a:prstGeom prst="rect">
            <a:avLst/>
          </a:prstGeom>
          <a:noFill/>
          <a:ln>
            <a:solidFill>
              <a:srgbClr val="4E5782"/>
            </a:solidFill>
          </a:ln>
        </p:spPr>
        <p:txBody>
          <a:bodyPr wrap="square" rtlCol="0">
            <a:spAutoFit/>
          </a:bodyPr>
          <a:lstStyle/>
          <a:p>
            <a:r>
              <a:rPr lang="en-US" sz="1100" b="1" dirty="0">
                <a:latin typeface="Monaco"/>
                <a:cs typeface="Monaco"/>
              </a:rPr>
              <a:t>##</a:t>
            </a:r>
            <a:r>
              <a:rPr lang="en-US" sz="1100" b="1" dirty="0" err="1">
                <a:latin typeface="Monaco"/>
                <a:cs typeface="Monaco"/>
              </a:rPr>
              <a:t>fileformat</a:t>
            </a:r>
            <a:r>
              <a:rPr lang="en-US" sz="1100" b="1" dirty="0">
                <a:latin typeface="Monaco"/>
                <a:cs typeface="Monaco"/>
              </a:rPr>
              <a:t>=VCFv4.1</a:t>
            </a:r>
          </a:p>
          <a:p>
            <a:r>
              <a:rPr lang="en-US" sz="1100" b="1" dirty="0">
                <a:latin typeface="Monaco"/>
                <a:cs typeface="Monaco"/>
              </a:rPr>
              <a:t>##</a:t>
            </a:r>
            <a:r>
              <a:rPr lang="en-US" sz="1100" b="1" dirty="0" err="1">
                <a:latin typeface="Monaco"/>
                <a:cs typeface="Monaco"/>
              </a:rPr>
              <a:t>fileDate</a:t>
            </a:r>
            <a:r>
              <a:rPr lang="en-US" sz="1100" b="1" dirty="0">
                <a:latin typeface="Monaco"/>
                <a:cs typeface="Monaco"/>
              </a:rPr>
              <a:t>=20090805</a:t>
            </a:r>
          </a:p>
          <a:p>
            <a:r>
              <a:rPr lang="en-US" sz="1100" b="1" dirty="0">
                <a:latin typeface="Monaco"/>
                <a:cs typeface="Monaco"/>
              </a:rPr>
              <a:t>##source=myImputationProgramV3.1</a:t>
            </a:r>
          </a:p>
          <a:p>
            <a:r>
              <a:rPr lang="en-US" sz="1100" b="1" dirty="0">
                <a:latin typeface="Monaco"/>
                <a:cs typeface="Monaco"/>
              </a:rPr>
              <a:t>##reference=file:///</a:t>
            </a:r>
            <a:r>
              <a:rPr lang="en-US" sz="1100" b="1" dirty="0" err="1">
                <a:latin typeface="Monaco"/>
                <a:cs typeface="Monaco"/>
              </a:rPr>
              <a:t>seq</a:t>
            </a:r>
            <a:r>
              <a:rPr lang="en-US" sz="1100" b="1" dirty="0">
                <a:latin typeface="Monaco"/>
                <a:cs typeface="Monaco"/>
              </a:rPr>
              <a:t>/references/1000GenomesPilot-NCBI36.fasta</a:t>
            </a:r>
          </a:p>
          <a:p>
            <a:r>
              <a:rPr lang="en-US" sz="1100" b="1" dirty="0">
                <a:latin typeface="Monaco"/>
                <a:cs typeface="Monaco"/>
              </a:rPr>
              <a:t>##contig=&lt;ID=20,length=62435964,assembly=B36,md5=f126cdf8a6e0c7f379d618ff66beb2da,species="Homo </a:t>
            </a:r>
            <a:r>
              <a:rPr lang="en-US" sz="1100" b="1" dirty="0" err="1">
                <a:latin typeface="Monaco"/>
                <a:cs typeface="Monaco"/>
              </a:rPr>
              <a:t>sapiens",taxonomy</a:t>
            </a:r>
            <a:r>
              <a:rPr lang="en-US" sz="1100" b="1" dirty="0">
                <a:latin typeface="Monaco"/>
                <a:cs typeface="Monaco"/>
              </a:rPr>
              <a:t>=x&gt;</a:t>
            </a:r>
          </a:p>
          <a:p>
            <a:r>
              <a:rPr lang="en-US" sz="1100" b="1" dirty="0">
                <a:latin typeface="Monaco"/>
                <a:cs typeface="Monaco"/>
              </a:rPr>
              <a:t>##phasing=partial</a:t>
            </a:r>
          </a:p>
          <a:p>
            <a:r>
              <a:rPr lang="en-US" sz="1100" b="1" dirty="0">
                <a:latin typeface="Monaco"/>
                <a:cs typeface="Monaco"/>
              </a:rPr>
              <a:t>##INFO=&lt;ID=</a:t>
            </a:r>
            <a:r>
              <a:rPr lang="en-US" sz="1100" b="1" dirty="0" err="1">
                <a:latin typeface="Monaco"/>
                <a:cs typeface="Monaco"/>
              </a:rPr>
              <a:t>NS,Number</a:t>
            </a:r>
            <a:r>
              <a:rPr lang="en-US" sz="1100" b="1" dirty="0">
                <a:latin typeface="Monaco"/>
                <a:cs typeface="Monaco"/>
              </a:rPr>
              <a:t>=1,Type=</a:t>
            </a:r>
            <a:r>
              <a:rPr lang="en-US" sz="1100" b="1" dirty="0" err="1">
                <a:latin typeface="Monaco"/>
                <a:cs typeface="Monaco"/>
              </a:rPr>
              <a:t>Integer,Description</a:t>
            </a:r>
            <a:r>
              <a:rPr lang="en-US" sz="1100" b="1" dirty="0">
                <a:latin typeface="Monaco"/>
                <a:cs typeface="Monaco"/>
              </a:rPr>
              <a:t>="Number of Samples With Data"&gt;</a:t>
            </a:r>
          </a:p>
          <a:p>
            <a:r>
              <a:rPr lang="en-US" sz="1100" b="1" dirty="0">
                <a:latin typeface="Monaco"/>
                <a:cs typeface="Monaco"/>
              </a:rPr>
              <a:t>##INFO=&lt;ID=</a:t>
            </a:r>
            <a:r>
              <a:rPr lang="en-US" sz="1100" b="1" dirty="0" err="1">
                <a:latin typeface="Monaco"/>
                <a:cs typeface="Monaco"/>
              </a:rPr>
              <a:t>DP,Number</a:t>
            </a:r>
            <a:r>
              <a:rPr lang="en-US" sz="1100" b="1" dirty="0">
                <a:latin typeface="Monaco"/>
                <a:cs typeface="Monaco"/>
              </a:rPr>
              <a:t>=1,Type=</a:t>
            </a:r>
            <a:r>
              <a:rPr lang="en-US" sz="1100" b="1" dirty="0" err="1">
                <a:latin typeface="Monaco"/>
                <a:cs typeface="Monaco"/>
              </a:rPr>
              <a:t>Integer,Description</a:t>
            </a:r>
            <a:r>
              <a:rPr lang="en-US" sz="1100" b="1" dirty="0">
                <a:latin typeface="Monaco"/>
                <a:cs typeface="Monaco"/>
              </a:rPr>
              <a:t>="Total Depth"&gt;</a:t>
            </a:r>
          </a:p>
          <a:p>
            <a:r>
              <a:rPr lang="en-US" sz="1100" b="1" dirty="0">
                <a:latin typeface="Monaco"/>
                <a:cs typeface="Monaco"/>
              </a:rPr>
              <a:t>##INFO=&lt;ID=</a:t>
            </a:r>
            <a:r>
              <a:rPr lang="en-US" sz="1100" b="1" dirty="0" err="1">
                <a:latin typeface="Monaco"/>
                <a:cs typeface="Monaco"/>
              </a:rPr>
              <a:t>AF,Number</a:t>
            </a:r>
            <a:r>
              <a:rPr lang="en-US" sz="1100" b="1" dirty="0">
                <a:latin typeface="Monaco"/>
                <a:cs typeface="Monaco"/>
              </a:rPr>
              <a:t>=</a:t>
            </a:r>
            <a:r>
              <a:rPr lang="en-US" sz="1100" b="1" dirty="0" err="1">
                <a:latin typeface="Monaco"/>
                <a:cs typeface="Monaco"/>
              </a:rPr>
              <a:t>A,Type</a:t>
            </a:r>
            <a:r>
              <a:rPr lang="en-US" sz="1100" b="1" dirty="0">
                <a:latin typeface="Monaco"/>
                <a:cs typeface="Monaco"/>
              </a:rPr>
              <a:t>=</a:t>
            </a:r>
            <a:r>
              <a:rPr lang="en-US" sz="1100" b="1" dirty="0" err="1">
                <a:latin typeface="Monaco"/>
                <a:cs typeface="Monaco"/>
              </a:rPr>
              <a:t>Float,Description</a:t>
            </a:r>
            <a:r>
              <a:rPr lang="en-US" sz="1100" b="1" dirty="0">
                <a:latin typeface="Monaco"/>
                <a:cs typeface="Monaco"/>
              </a:rPr>
              <a:t>="Allele Frequency"&gt;</a:t>
            </a:r>
          </a:p>
          <a:p>
            <a:r>
              <a:rPr lang="en-US" sz="1100" b="1" dirty="0">
                <a:latin typeface="Monaco"/>
                <a:cs typeface="Monaco"/>
              </a:rPr>
              <a:t>##INFO=&lt;ID=</a:t>
            </a:r>
            <a:r>
              <a:rPr lang="en-US" sz="1100" b="1" dirty="0" err="1">
                <a:latin typeface="Monaco"/>
                <a:cs typeface="Monaco"/>
              </a:rPr>
              <a:t>AA,Number</a:t>
            </a:r>
            <a:r>
              <a:rPr lang="en-US" sz="1100" b="1" dirty="0">
                <a:latin typeface="Monaco"/>
                <a:cs typeface="Monaco"/>
              </a:rPr>
              <a:t>=1,Type=</a:t>
            </a:r>
            <a:r>
              <a:rPr lang="en-US" sz="1100" b="1" dirty="0" err="1">
                <a:latin typeface="Monaco"/>
                <a:cs typeface="Monaco"/>
              </a:rPr>
              <a:t>String,Description</a:t>
            </a:r>
            <a:r>
              <a:rPr lang="en-US" sz="1100" b="1" dirty="0">
                <a:latin typeface="Monaco"/>
                <a:cs typeface="Monaco"/>
              </a:rPr>
              <a:t>="Ancestral Allele"&gt;</a:t>
            </a:r>
          </a:p>
          <a:p>
            <a:r>
              <a:rPr lang="en-US" sz="1100" b="1" dirty="0">
                <a:latin typeface="Monaco"/>
                <a:cs typeface="Monaco"/>
              </a:rPr>
              <a:t>##INFO=&lt;ID=</a:t>
            </a:r>
            <a:r>
              <a:rPr lang="en-US" sz="1100" b="1" dirty="0" err="1">
                <a:latin typeface="Monaco"/>
                <a:cs typeface="Monaco"/>
              </a:rPr>
              <a:t>DB,Number</a:t>
            </a:r>
            <a:r>
              <a:rPr lang="en-US" sz="1100" b="1" dirty="0">
                <a:latin typeface="Monaco"/>
                <a:cs typeface="Monaco"/>
              </a:rPr>
              <a:t>=0,Type=</a:t>
            </a:r>
            <a:r>
              <a:rPr lang="en-US" sz="1100" b="1" dirty="0" err="1">
                <a:latin typeface="Monaco"/>
                <a:cs typeface="Monaco"/>
              </a:rPr>
              <a:t>Flag,Description</a:t>
            </a:r>
            <a:r>
              <a:rPr lang="en-US" sz="1100" b="1" dirty="0">
                <a:latin typeface="Monaco"/>
                <a:cs typeface="Monaco"/>
              </a:rPr>
              <a:t>="</a:t>
            </a:r>
            <a:r>
              <a:rPr lang="en-US" sz="1100" b="1" dirty="0" err="1">
                <a:latin typeface="Monaco"/>
                <a:cs typeface="Monaco"/>
              </a:rPr>
              <a:t>dbSNP</a:t>
            </a:r>
            <a:r>
              <a:rPr lang="en-US" sz="1100" b="1" dirty="0">
                <a:latin typeface="Monaco"/>
                <a:cs typeface="Monaco"/>
              </a:rPr>
              <a:t> membership, build 129"&gt;</a:t>
            </a:r>
          </a:p>
          <a:p>
            <a:r>
              <a:rPr lang="en-US" sz="1100" b="1" dirty="0">
                <a:latin typeface="Monaco"/>
                <a:cs typeface="Monaco"/>
              </a:rPr>
              <a:t>##INFO=&lt;ID=H2,Number=0,Type=</a:t>
            </a:r>
            <a:r>
              <a:rPr lang="en-US" sz="1100" b="1" dirty="0" err="1">
                <a:latin typeface="Monaco"/>
                <a:cs typeface="Monaco"/>
              </a:rPr>
              <a:t>Flag,Description</a:t>
            </a:r>
            <a:r>
              <a:rPr lang="en-US" sz="1100" b="1" dirty="0">
                <a:latin typeface="Monaco"/>
                <a:cs typeface="Monaco"/>
              </a:rPr>
              <a:t>="HapMap2 membership"&gt;</a:t>
            </a:r>
          </a:p>
          <a:p>
            <a:r>
              <a:rPr lang="en-US" sz="1100" b="1" dirty="0">
                <a:latin typeface="Monaco"/>
                <a:cs typeface="Monaco"/>
              </a:rPr>
              <a:t>##FILTER=&lt;ID=q10,Description="Quality below 10"&gt;</a:t>
            </a:r>
          </a:p>
          <a:p>
            <a:r>
              <a:rPr lang="en-US" sz="1100" b="1" dirty="0">
                <a:latin typeface="Monaco"/>
                <a:cs typeface="Monaco"/>
              </a:rPr>
              <a:t>##FILTER=&lt;ID=s50,Description="Less than 50% of samples have data"&gt;</a:t>
            </a:r>
          </a:p>
          <a:p>
            <a:r>
              <a:rPr lang="en-US" sz="1100" b="1" dirty="0">
                <a:latin typeface="Monaco"/>
                <a:cs typeface="Monaco"/>
              </a:rPr>
              <a:t>##FORMAT=&lt;ID=</a:t>
            </a:r>
            <a:r>
              <a:rPr lang="en-US" sz="1100" b="1" dirty="0" err="1">
                <a:latin typeface="Monaco"/>
                <a:cs typeface="Monaco"/>
              </a:rPr>
              <a:t>GT,Number</a:t>
            </a:r>
            <a:r>
              <a:rPr lang="en-US" sz="1100" b="1" dirty="0">
                <a:latin typeface="Monaco"/>
                <a:cs typeface="Monaco"/>
              </a:rPr>
              <a:t>=1,Type=</a:t>
            </a:r>
            <a:r>
              <a:rPr lang="en-US" sz="1100" b="1" dirty="0" err="1">
                <a:latin typeface="Monaco"/>
                <a:cs typeface="Monaco"/>
              </a:rPr>
              <a:t>String,Description</a:t>
            </a:r>
            <a:r>
              <a:rPr lang="en-US" sz="1100" b="1" dirty="0">
                <a:latin typeface="Monaco"/>
                <a:cs typeface="Monaco"/>
              </a:rPr>
              <a:t>="Genotype"&gt;</a:t>
            </a:r>
          </a:p>
          <a:p>
            <a:r>
              <a:rPr lang="en-US" sz="1100" b="1" dirty="0">
                <a:latin typeface="Monaco"/>
                <a:cs typeface="Monaco"/>
              </a:rPr>
              <a:t>##FORMAT=&lt;ID=</a:t>
            </a:r>
            <a:r>
              <a:rPr lang="en-US" sz="1100" b="1" dirty="0" err="1">
                <a:latin typeface="Monaco"/>
                <a:cs typeface="Monaco"/>
              </a:rPr>
              <a:t>GQ,Number</a:t>
            </a:r>
            <a:r>
              <a:rPr lang="en-US" sz="1100" b="1" dirty="0">
                <a:latin typeface="Monaco"/>
                <a:cs typeface="Monaco"/>
              </a:rPr>
              <a:t>=1,Type=</a:t>
            </a:r>
            <a:r>
              <a:rPr lang="en-US" sz="1100" b="1" dirty="0" err="1">
                <a:latin typeface="Monaco"/>
                <a:cs typeface="Monaco"/>
              </a:rPr>
              <a:t>Integer,Description</a:t>
            </a:r>
            <a:r>
              <a:rPr lang="en-US" sz="1100" b="1" dirty="0">
                <a:latin typeface="Monaco"/>
                <a:cs typeface="Monaco"/>
              </a:rPr>
              <a:t>="Genotype Quality"&gt;</a:t>
            </a:r>
          </a:p>
          <a:p>
            <a:r>
              <a:rPr lang="en-US" sz="1100" b="1" dirty="0">
                <a:latin typeface="Monaco"/>
                <a:cs typeface="Monaco"/>
              </a:rPr>
              <a:t>##FORMAT=&lt;ID=</a:t>
            </a:r>
            <a:r>
              <a:rPr lang="en-US" sz="1100" b="1" dirty="0" err="1">
                <a:latin typeface="Monaco"/>
                <a:cs typeface="Monaco"/>
              </a:rPr>
              <a:t>DP,Number</a:t>
            </a:r>
            <a:r>
              <a:rPr lang="en-US" sz="1100" b="1" dirty="0">
                <a:latin typeface="Monaco"/>
                <a:cs typeface="Monaco"/>
              </a:rPr>
              <a:t>=1,Type=</a:t>
            </a:r>
            <a:r>
              <a:rPr lang="en-US" sz="1100" b="1" dirty="0" err="1">
                <a:latin typeface="Monaco"/>
                <a:cs typeface="Monaco"/>
              </a:rPr>
              <a:t>Integer,Description</a:t>
            </a:r>
            <a:r>
              <a:rPr lang="en-US" sz="1100" b="1" dirty="0">
                <a:latin typeface="Monaco"/>
                <a:cs typeface="Monaco"/>
              </a:rPr>
              <a:t>="Read Depth"&gt;</a:t>
            </a:r>
          </a:p>
          <a:p>
            <a:r>
              <a:rPr lang="en-US" sz="1100" b="1" dirty="0">
                <a:latin typeface="Monaco"/>
                <a:cs typeface="Monaco"/>
              </a:rPr>
              <a:t>##FORMAT=&lt;ID=</a:t>
            </a:r>
            <a:r>
              <a:rPr lang="en-US" sz="1100" b="1" dirty="0" err="1">
                <a:latin typeface="Monaco"/>
                <a:cs typeface="Monaco"/>
              </a:rPr>
              <a:t>HQ,Number</a:t>
            </a:r>
            <a:r>
              <a:rPr lang="en-US" sz="1100" b="1" dirty="0">
                <a:latin typeface="Monaco"/>
                <a:cs typeface="Monaco"/>
              </a:rPr>
              <a:t>=2,Type=</a:t>
            </a:r>
            <a:r>
              <a:rPr lang="en-US" sz="1100" b="1" dirty="0" err="1">
                <a:latin typeface="Monaco"/>
                <a:cs typeface="Monaco"/>
              </a:rPr>
              <a:t>Integer,Description</a:t>
            </a:r>
            <a:r>
              <a:rPr lang="en-US" sz="1100" b="1" dirty="0">
                <a:latin typeface="Monaco"/>
                <a:cs typeface="Monaco"/>
              </a:rPr>
              <a:t>="Haplotype Quality"&gt;</a:t>
            </a:r>
          </a:p>
          <a:p>
            <a:r>
              <a:rPr lang="en-US" sz="1100" b="1" dirty="0">
                <a:solidFill>
                  <a:srgbClr val="4E5782"/>
                </a:solidFill>
                <a:latin typeface="Monaco"/>
                <a:cs typeface="Monaco"/>
              </a:rPr>
              <a:t>#CHROM POS     ID        REF    ALT     QUAL FILTER INFO                              FORMAT      NA00001        NA00002        NA00003</a:t>
            </a:r>
          </a:p>
          <a:p>
            <a:r>
              <a:rPr lang="en-US" sz="1100" b="1" dirty="0">
                <a:latin typeface="Monaco"/>
                <a:cs typeface="Monaco"/>
              </a:rPr>
              <a:t>20     14370   rs6054257 G      A       29   PASS   NS=3;DP=14;AF=0.5;DB;H2           GT:GQ:DP:HQ 0|0:48:1:51,51 1|0:48:8:51,51 1/1:43:5:.,.</a:t>
            </a:r>
          </a:p>
          <a:p>
            <a:r>
              <a:rPr lang="en-US" sz="1100" b="1" dirty="0">
                <a:latin typeface="Monaco"/>
                <a:cs typeface="Monaco"/>
              </a:rPr>
              <a:t>20     17330   .         T      A       3    q10    NS=3;DP=11;AF=0.017               GT:GQ:DP:HQ 0|0:49:3:58,50 0|1:3:5:65,3   0/0:41:3</a:t>
            </a:r>
          </a:p>
          <a:p>
            <a:r>
              <a:rPr lang="en-US" sz="1100" b="1" dirty="0">
                <a:latin typeface="Monaco"/>
                <a:cs typeface="Monaco"/>
              </a:rPr>
              <a:t>20     1110696 rs6040355 A      G,T     67   PASS   NS=2;DP=10;AF=0.333,0.667;AA=T;DB GT:GQ:DP:HQ 1|2:21:6:23,27 2|1:2:0:18,2   2/2:35:4</a:t>
            </a:r>
          </a:p>
          <a:p>
            <a:r>
              <a:rPr lang="en-US" sz="1100" b="1" dirty="0">
                <a:latin typeface="Monaco"/>
                <a:cs typeface="Monaco"/>
              </a:rPr>
              <a:t>20     1230237 .         T      .       47   PASS   NS=3;DP=13;AA=T                   GT:GQ:DP:HQ 0|0:54:7:56,60 0|0:48:4:51,51 0/0:61:2</a:t>
            </a:r>
          </a:p>
          <a:p>
            <a:r>
              <a:rPr lang="en-US" sz="1100" b="1" dirty="0">
                <a:latin typeface="Monaco"/>
                <a:cs typeface="Monaco"/>
              </a:rPr>
              <a:t>20     1234567 microsat1 GTC    G,GTCT  50   PASS   NS=3;DP=9;AA=G                    GT:GQ:DP    0/1:35:4       0/2:17:2       1/1:40:3</a:t>
            </a:r>
          </a:p>
        </p:txBody>
      </p:sp>
    </p:spTree>
    <p:extLst>
      <p:ext uri="{BB962C8B-B14F-4D97-AF65-F5344CB8AC3E}">
        <p14:creationId xmlns:p14="http://schemas.microsoft.com/office/powerpoint/2010/main" val="1137786040"/>
      </p:ext>
    </p:extLst>
  </p:cSld>
  <p:clrMapOvr>
    <a:masterClrMapping/>
  </p:clrMapOvr>
  <mc:AlternateContent xmlns:mc="http://schemas.openxmlformats.org/markup-compatibility/2006" xmlns:p14="http://schemas.microsoft.com/office/powerpoint/2010/main">
    <mc:Choice Requires="p14">
      <p:transition spd="slow" p14:dur="2000" advTm="7133"/>
    </mc:Choice>
    <mc:Fallback xmlns="">
      <p:transition spd="slow" advTm="7133"/>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Formats: VCF - Header</a:t>
            </a:r>
          </a:p>
        </p:txBody>
      </p:sp>
      <p:sp>
        <p:nvSpPr>
          <p:cNvPr id="6" name="TextBox 5"/>
          <p:cNvSpPr txBox="1"/>
          <p:nvPr/>
        </p:nvSpPr>
        <p:spPr>
          <a:xfrm>
            <a:off x="155275" y="1927145"/>
            <a:ext cx="12593288" cy="4154984"/>
          </a:xfrm>
          <a:prstGeom prst="rect">
            <a:avLst/>
          </a:prstGeom>
          <a:noFill/>
          <a:ln>
            <a:solidFill>
              <a:srgbClr val="4E5782"/>
            </a:solidFill>
          </a:ln>
        </p:spPr>
        <p:txBody>
          <a:bodyPr wrap="square" rtlCol="0">
            <a:spAutoFit/>
          </a:bodyPr>
          <a:lstStyle/>
          <a:p>
            <a:r>
              <a:rPr lang="en-US" sz="1100" b="1" dirty="0">
                <a:solidFill>
                  <a:srgbClr val="FF0000"/>
                </a:solidFill>
                <a:latin typeface="Monaco"/>
                <a:cs typeface="Monaco"/>
              </a:rPr>
              <a:t>##</a:t>
            </a:r>
            <a:r>
              <a:rPr lang="en-US" sz="1100" b="1" dirty="0" err="1">
                <a:solidFill>
                  <a:srgbClr val="FF0000"/>
                </a:solidFill>
                <a:latin typeface="Monaco"/>
                <a:cs typeface="Monaco"/>
              </a:rPr>
              <a:t>fileformat</a:t>
            </a:r>
            <a:r>
              <a:rPr lang="en-US" sz="1100" b="1" dirty="0">
                <a:solidFill>
                  <a:srgbClr val="FF0000"/>
                </a:solidFill>
                <a:latin typeface="Monaco"/>
                <a:cs typeface="Monaco"/>
              </a:rPr>
              <a:t>=VCFv4.1</a:t>
            </a:r>
          </a:p>
          <a:p>
            <a:r>
              <a:rPr lang="en-US" sz="1100" b="1" dirty="0">
                <a:solidFill>
                  <a:srgbClr val="FF0000"/>
                </a:solidFill>
                <a:latin typeface="Monaco"/>
                <a:cs typeface="Monaco"/>
              </a:rPr>
              <a:t>##</a:t>
            </a:r>
            <a:r>
              <a:rPr lang="en-US" sz="1100" b="1" dirty="0" err="1">
                <a:solidFill>
                  <a:srgbClr val="FF0000"/>
                </a:solidFill>
                <a:latin typeface="Monaco"/>
                <a:cs typeface="Monaco"/>
              </a:rPr>
              <a:t>fileDate</a:t>
            </a:r>
            <a:r>
              <a:rPr lang="en-US" sz="1100" b="1" dirty="0">
                <a:solidFill>
                  <a:srgbClr val="FF0000"/>
                </a:solidFill>
                <a:latin typeface="Monaco"/>
                <a:cs typeface="Monaco"/>
              </a:rPr>
              <a:t>=20090805</a:t>
            </a:r>
          </a:p>
          <a:p>
            <a:r>
              <a:rPr lang="en-US" sz="1100" b="1" dirty="0">
                <a:solidFill>
                  <a:srgbClr val="FF0000"/>
                </a:solidFill>
                <a:latin typeface="Monaco"/>
                <a:cs typeface="Monaco"/>
              </a:rPr>
              <a:t>##source=myImputationProgramV3.1</a:t>
            </a:r>
          </a:p>
          <a:p>
            <a:r>
              <a:rPr lang="en-US" sz="1100" b="1" dirty="0">
                <a:solidFill>
                  <a:srgbClr val="FF0000"/>
                </a:solidFill>
                <a:latin typeface="Monaco"/>
                <a:cs typeface="Monaco"/>
              </a:rPr>
              <a:t>##reference=file:///</a:t>
            </a:r>
            <a:r>
              <a:rPr lang="en-US" sz="1100" b="1" dirty="0" err="1">
                <a:solidFill>
                  <a:srgbClr val="FF0000"/>
                </a:solidFill>
                <a:latin typeface="Monaco"/>
                <a:cs typeface="Monaco"/>
              </a:rPr>
              <a:t>seq</a:t>
            </a:r>
            <a:r>
              <a:rPr lang="en-US" sz="1100" b="1" dirty="0">
                <a:solidFill>
                  <a:srgbClr val="FF0000"/>
                </a:solidFill>
                <a:latin typeface="Monaco"/>
                <a:cs typeface="Monaco"/>
              </a:rPr>
              <a:t>/references/1000GenomesPilot-NCBI36.fasta</a:t>
            </a:r>
          </a:p>
          <a:p>
            <a:r>
              <a:rPr lang="en-US" sz="1100" b="1" dirty="0">
                <a:solidFill>
                  <a:srgbClr val="FF0000"/>
                </a:solidFill>
                <a:latin typeface="Monaco"/>
                <a:cs typeface="Monaco"/>
              </a:rPr>
              <a:t>##contig=&lt;ID=20,length=62435964,assembly=B36,md5=f126cdf8a6e0c7f379d618ff66beb2da,species="Homo </a:t>
            </a:r>
            <a:r>
              <a:rPr lang="en-US" sz="1100" b="1" dirty="0" err="1">
                <a:solidFill>
                  <a:srgbClr val="FF0000"/>
                </a:solidFill>
                <a:latin typeface="Monaco"/>
                <a:cs typeface="Monaco"/>
              </a:rPr>
              <a:t>sapiens",taxonomy</a:t>
            </a:r>
            <a:r>
              <a:rPr lang="en-US" sz="1100" b="1" dirty="0">
                <a:solidFill>
                  <a:srgbClr val="FF0000"/>
                </a:solidFill>
                <a:latin typeface="Monaco"/>
                <a:cs typeface="Monaco"/>
              </a:rPr>
              <a:t>=x&gt;</a:t>
            </a:r>
          </a:p>
          <a:p>
            <a:r>
              <a:rPr lang="en-US" sz="1100" b="1" dirty="0">
                <a:solidFill>
                  <a:srgbClr val="FF0000"/>
                </a:solidFill>
                <a:latin typeface="Monaco"/>
                <a:cs typeface="Monaco"/>
              </a:rPr>
              <a:t>##phasing=partial</a:t>
            </a:r>
          </a:p>
          <a:p>
            <a:r>
              <a:rPr lang="en-US" sz="1100" b="1" dirty="0">
                <a:solidFill>
                  <a:srgbClr val="0070C0"/>
                </a:solidFill>
                <a:latin typeface="Monaco"/>
                <a:cs typeface="Monaco"/>
              </a:rPr>
              <a:t>##INFO=&lt;ID=</a:t>
            </a:r>
            <a:r>
              <a:rPr lang="en-US" sz="1100" b="1" dirty="0" err="1">
                <a:solidFill>
                  <a:srgbClr val="0070C0"/>
                </a:solidFill>
                <a:latin typeface="Monaco"/>
                <a:cs typeface="Monaco"/>
              </a:rPr>
              <a:t>NS,Number</a:t>
            </a:r>
            <a:r>
              <a:rPr lang="en-US" sz="1100" b="1" dirty="0">
                <a:solidFill>
                  <a:srgbClr val="0070C0"/>
                </a:solidFill>
                <a:latin typeface="Monaco"/>
                <a:cs typeface="Monaco"/>
              </a:rPr>
              <a:t>=1,Type=</a:t>
            </a:r>
            <a:r>
              <a:rPr lang="en-US" sz="1100" b="1" dirty="0" err="1">
                <a:solidFill>
                  <a:srgbClr val="0070C0"/>
                </a:solidFill>
                <a:latin typeface="Monaco"/>
                <a:cs typeface="Monaco"/>
              </a:rPr>
              <a:t>Integer,Description</a:t>
            </a:r>
            <a:r>
              <a:rPr lang="en-US" sz="1100" b="1" dirty="0">
                <a:solidFill>
                  <a:srgbClr val="0070C0"/>
                </a:solidFill>
                <a:latin typeface="Monaco"/>
                <a:cs typeface="Monaco"/>
              </a:rPr>
              <a:t>="Number of Samples With Data"&gt;</a:t>
            </a:r>
          </a:p>
          <a:p>
            <a:r>
              <a:rPr lang="en-US" sz="1100" b="1" dirty="0">
                <a:solidFill>
                  <a:srgbClr val="0070C0"/>
                </a:solidFill>
                <a:latin typeface="Monaco"/>
                <a:cs typeface="Monaco"/>
              </a:rPr>
              <a:t>##INFO=&lt;ID=</a:t>
            </a:r>
            <a:r>
              <a:rPr lang="en-US" sz="1100" b="1" dirty="0" err="1">
                <a:solidFill>
                  <a:srgbClr val="0070C0"/>
                </a:solidFill>
                <a:latin typeface="Monaco"/>
                <a:cs typeface="Monaco"/>
              </a:rPr>
              <a:t>DP,Number</a:t>
            </a:r>
            <a:r>
              <a:rPr lang="en-US" sz="1100" b="1" dirty="0">
                <a:solidFill>
                  <a:srgbClr val="0070C0"/>
                </a:solidFill>
                <a:latin typeface="Monaco"/>
                <a:cs typeface="Monaco"/>
              </a:rPr>
              <a:t>=1,Type=</a:t>
            </a:r>
            <a:r>
              <a:rPr lang="en-US" sz="1100" b="1" dirty="0" err="1">
                <a:solidFill>
                  <a:srgbClr val="0070C0"/>
                </a:solidFill>
                <a:latin typeface="Monaco"/>
                <a:cs typeface="Monaco"/>
              </a:rPr>
              <a:t>Integer,Description</a:t>
            </a:r>
            <a:r>
              <a:rPr lang="en-US" sz="1100" b="1" dirty="0">
                <a:solidFill>
                  <a:srgbClr val="0070C0"/>
                </a:solidFill>
                <a:latin typeface="Monaco"/>
                <a:cs typeface="Monaco"/>
              </a:rPr>
              <a:t>="Total Depth"&gt;</a:t>
            </a:r>
          </a:p>
          <a:p>
            <a:r>
              <a:rPr lang="en-US" sz="1100" b="1" dirty="0">
                <a:solidFill>
                  <a:srgbClr val="0070C0"/>
                </a:solidFill>
                <a:latin typeface="Monaco"/>
                <a:cs typeface="Monaco"/>
              </a:rPr>
              <a:t>##INFO=&lt;ID=</a:t>
            </a:r>
            <a:r>
              <a:rPr lang="en-US" sz="1100" b="1" dirty="0" err="1">
                <a:solidFill>
                  <a:srgbClr val="0070C0"/>
                </a:solidFill>
                <a:latin typeface="Monaco"/>
                <a:cs typeface="Monaco"/>
              </a:rPr>
              <a:t>AF,Number</a:t>
            </a:r>
            <a:r>
              <a:rPr lang="en-US" sz="1100" b="1" dirty="0">
                <a:solidFill>
                  <a:srgbClr val="0070C0"/>
                </a:solidFill>
                <a:latin typeface="Monaco"/>
                <a:cs typeface="Monaco"/>
              </a:rPr>
              <a:t>=</a:t>
            </a:r>
            <a:r>
              <a:rPr lang="en-US" sz="1100" b="1" dirty="0" err="1">
                <a:solidFill>
                  <a:srgbClr val="0070C0"/>
                </a:solidFill>
                <a:latin typeface="Monaco"/>
                <a:cs typeface="Monaco"/>
              </a:rPr>
              <a:t>A,Type</a:t>
            </a:r>
            <a:r>
              <a:rPr lang="en-US" sz="1100" b="1" dirty="0">
                <a:solidFill>
                  <a:srgbClr val="0070C0"/>
                </a:solidFill>
                <a:latin typeface="Monaco"/>
                <a:cs typeface="Monaco"/>
              </a:rPr>
              <a:t>=</a:t>
            </a:r>
            <a:r>
              <a:rPr lang="en-US" sz="1100" b="1" dirty="0" err="1">
                <a:solidFill>
                  <a:srgbClr val="0070C0"/>
                </a:solidFill>
                <a:latin typeface="Monaco"/>
                <a:cs typeface="Monaco"/>
              </a:rPr>
              <a:t>Float,Description</a:t>
            </a:r>
            <a:r>
              <a:rPr lang="en-US" sz="1100" b="1" dirty="0">
                <a:solidFill>
                  <a:srgbClr val="0070C0"/>
                </a:solidFill>
                <a:latin typeface="Monaco"/>
                <a:cs typeface="Monaco"/>
              </a:rPr>
              <a:t>="Allele Frequency"&gt;</a:t>
            </a:r>
          </a:p>
          <a:p>
            <a:r>
              <a:rPr lang="en-US" sz="1100" b="1" dirty="0">
                <a:solidFill>
                  <a:srgbClr val="0070C0"/>
                </a:solidFill>
                <a:latin typeface="Monaco"/>
                <a:cs typeface="Monaco"/>
              </a:rPr>
              <a:t>##INFO=&lt;ID=</a:t>
            </a:r>
            <a:r>
              <a:rPr lang="en-US" sz="1100" b="1" dirty="0" err="1">
                <a:solidFill>
                  <a:srgbClr val="0070C0"/>
                </a:solidFill>
                <a:latin typeface="Monaco"/>
                <a:cs typeface="Monaco"/>
              </a:rPr>
              <a:t>AA,Number</a:t>
            </a:r>
            <a:r>
              <a:rPr lang="en-US" sz="1100" b="1" dirty="0">
                <a:solidFill>
                  <a:srgbClr val="0070C0"/>
                </a:solidFill>
                <a:latin typeface="Monaco"/>
                <a:cs typeface="Monaco"/>
              </a:rPr>
              <a:t>=1,Type=</a:t>
            </a:r>
            <a:r>
              <a:rPr lang="en-US" sz="1100" b="1" dirty="0" err="1">
                <a:solidFill>
                  <a:srgbClr val="0070C0"/>
                </a:solidFill>
                <a:latin typeface="Monaco"/>
                <a:cs typeface="Monaco"/>
              </a:rPr>
              <a:t>String,Description</a:t>
            </a:r>
            <a:r>
              <a:rPr lang="en-US" sz="1100" b="1" dirty="0">
                <a:solidFill>
                  <a:srgbClr val="0070C0"/>
                </a:solidFill>
                <a:latin typeface="Monaco"/>
                <a:cs typeface="Monaco"/>
              </a:rPr>
              <a:t>="Ancestral Allele"&gt;</a:t>
            </a:r>
          </a:p>
          <a:p>
            <a:r>
              <a:rPr lang="en-US" sz="1100" b="1" dirty="0">
                <a:solidFill>
                  <a:srgbClr val="0070C0"/>
                </a:solidFill>
                <a:latin typeface="Monaco"/>
                <a:cs typeface="Monaco"/>
              </a:rPr>
              <a:t>##INFO=&lt;ID=</a:t>
            </a:r>
            <a:r>
              <a:rPr lang="en-US" sz="1100" b="1" dirty="0" err="1">
                <a:solidFill>
                  <a:srgbClr val="0070C0"/>
                </a:solidFill>
                <a:latin typeface="Monaco"/>
                <a:cs typeface="Monaco"/>
              </a:rPr>
              <a:t>DB,Number</a:t>
            </a:r>
            <a:r>
              <a:rPr lang="en-US" sz="1100" b="1" dirty="0">
                <a:solidFill>
                  <a:srgbClr val="0070C0"/>
                </a:solidFill>
                <a:latin typeface="Monaco"/>
                <a:cs typeface="Monaco"/>
              </a:rPr>
              <a:t>=0,Type=</a:t>
            </a:r>
            <a:r>
              <a:rPr lang="en-US" sz="1100" b="1" dirty="0" err="1">
                <a:solidFill>
                  <a:srgbClr val="0070C0"/>
                </a:solidFill>
                <a:latin typeface="Monaco"/>
                <a:cs typeface="Monaco"/>
              </a:rPr>
              <a:t>Flag,Description</a:t>
            </a:r>
            <a:r>
              <a:rPr lang="en-US" sz="1100" b="1" dirty="0">
                <a:solidFill>
                  <a:srgbClr val="0070C0"/>
                </a:solidFill>
                <a:latin typeface="Monaco"/>
                <a:cs typeface="Monaco"/>
              </a:rPr>
              <a:t>="</a:t>
            </a:r>
            <a:r>
              <a:rPr lang="en-US" sz="1100" b="1" dirty="0" err="1">
                <a:solidFill>
                  <a:srgbClr val="0070C0"/>
                </a:solidFill>
                <a:latin typeface="Monaco"/>
                <a:cs typeface="Monaco"/>
              </a:rPr>
              <a:t>dbSNP</a:t>
            </a:r>
            <a:r>
              <a:rPr lang="en-US" sz="1100" b="1" dirty="0">
                <a:solidFill>
                  <a:srgbClr val="0070C0"/>
                </a:solidFill>
                <a:latin typeface="Monaco"/>
                <a:cs typeface="Monaco"/>
              </a:rPr>
              <a:t> membership, build 129"&gt;</a:t>
            </a:r>
          </a:p>
          <a:p>
            <a:r>
              <a:rPr lang="en-US" sz="1100" b="1" dirty="0">
                <a:solidFill>
                  <a:srgbClr val="0070C0"/>
                </a:solidFill>
                <a:latin typeface="Monaco"/>
                <a:cs typeface="Monaco"/>
              </a:rPr>
              <a:t>##INFO=&lt;ID=H2,Number=0,Type=</a:t>
            </a:r>
            <a:r>
              <a:rPr lang="en-US" sz="1100" b="1" dirty="0" err="1">
                <a:solidFill>
                  <a:srgbClr val="0070C0"/>
                </a:solidFill>
                <a:latin typeface="Monaco"/>
                <a:cs typeface="Monaco"/>
              </a:rPr>
              <a:t>Flag,Description</a:t>
            </a:r>
            <a:r>
              <a:rPr lang="en-US" sz="1100" b="1" dirty="0">
                <a:solidFill>
                  <a:srgbClr val="0070C0"/>
                </a:solidFill>
                <a:latin typeface="Monaco"/>
                <a:cs typeface="Monaco"/>
              </a:rPr>
              <a:t>="HapMap2 membership"&gt;</a:t>
            </a:r>
          </a:p>
          <a:p>
            <a:r>
              <a:rPr lang="en-US" sz="1100" b="1" dirty="0">
                <a:solidFill>
                  <a:srgbClr val="0070C0"/>
                </a:solidFill>
                <a:latin typeface="Monaco"/>
                <a:cs typeface="Monaco"/>
              </a:rPr>
              <a:t>##FILTER=&lt;ID=q10,Description="Quality below 10"&gt;</a:t>
            </a:r>
          </a:p>
          <a:p>
            <a:r>
              <a:rPr lang="en-US" sz="1100" b="1" dirty="0">
                <a:solidFill>
                  <a:srgbClr val="0070C0"/>
                </a:solidFill>
                <a:latin typeface="Monaco"/>
                <a:cs typeface="Monaco"/>
              </a:rPr>
              <a:t>##FILTER=&lt;ID=s50,Description="Less than 50% of samples have data"&gt;</a:t>
            </a:r>
          </a:p>
          <a:p>
            <a:r>
              <a:rPr lang="en-US" sz="1100" b="1" dirty="0">
                <a:solidFill>
                  <a:srgbClr val="0070C0"/>
                </a:solidFill>
                <a:latin typeface="Monaco"/>
                <a:cs typeface="Monaco"/>
              </a:rPr>
              <a:t>##FORMAT=&lt;ID=</a:t>
            </a:r>
            <a:r>
              <a:rPr lang="en-US" sz="1100" b="1" dirty="0" err="1">
                <a:solidFill>
                  <a:srgbClr val="0070C0"/>
                </a:solidFill>
                <a:latin typeface="Monaco"/>
                <a:cs typeface="Monaco"/>
              </a:rPr>
              <a:t>GT,Number</a:t>
            </a:r>
            <a:r>
              <a:rPr lang="en-US" sz="1100" b="1" dirty="0">
                <a:solidFill>
                  <a:srgbClr val="0070C0"/>
                </a:solidFill>
                <a:latin typeface="Monaco"/>
                <a:cs typeface="Monaco"/>
              </a:rPr>
              <a:t>=1,Type=</a:t>
            </a:r>
            <a:r>
              <a:rPr lang="en-US" sz="1100" b="1" dirty="0" err="1">
                <a:solidFill>
                  <a:srgbClr val="0070C0"/>
                </a:solidFill>
                <a:latin typeface="Monaco"/>
                <a:cs typeface="Monaco"/>
              </a:rPr>
              <a:t>String,Description</a:t>
            </a:r>
            <a:r>
              <a:rPr lang="en-US" sz="1100" b="1" dirty="0">
                <a:solidFill>
                  <a:srgbClr val="0070C0"/>
                </a:solidFill>
                <a:latin typeface="Monaco"/>
                <a:cs typeface="Monaco"/>
              </a:rPr>
              <a:t>="Genotype"&gt;</a:t>
            </a:r>
          </a:p>
          <a:p>
            <a:r>
              <a:rPr lang="en-US" sz="1100" b="1" dirty="0">
                <a:solidFill>
                  <a:srgbClr val="0070C0"/>
                </a:solidFill>
                <a:latin typeface="Monaco"/>
                <a:cs typeface="Monaco"/>
              </a:rPr>
              <a:t>##FORMAT=&lt;ID=</a:t>
            </a:r>
            <a:r>
              <a:rPr lang="en-US" sz="1100" b="1" dirty="0" err="1">
                <a:solidFill>
                  <a:srgbClr val="0070C0"/>
                </a:solidFill>
                <a:latin typeface="Monaco"/>
                <a:cs typeface="Monaco"/>
              </a:rPr>
              <a:t>GQ,Number</a:t>
            </a:r>
            <a:r>
              <a:rPr lang="en-US" sz="1100" b="1" dirty="0">
                <a:solidFill>
                  <a:srgbClr val="0070C0"/>
                </a:solidFill>
                <a:latin typeface="Monaco"/>
                <a:cs typeface="Monaco"/>
              </a:rPr>
              <a:t>=1,Type=</a:t>
            </a:r>
            <a:r>
              <a:rPr lang="en-US" sz="1100" b="1" dirty="0" err="1">
                <a:solidFill>
                  <a:srgbClr val="0070C0"/>
                </a:solidFill>
                <a:latin typeface="Monaco"/>
                <a:cs typeface="Monaco"/>
              </a:rPr>
              <a:t>Integer,Description</a:t>
            </a:r>
            <a:r>
              <a:rPr lang="en-US" sz="1100" b="1" dirty="0">
                <a:solidFill>
                  <a:srgbClr val="0070C0"/>
                </a:solidFill>
                <a:latin typeface="Monaco"/>
                <a:cs typeface="Monaco"/>
              </a:rPr>
              <a:t>="Genotype Quality"&gt;</a:t>
            </a:r>
          </a:p>
          <a:p>
            <a:r>
              <a:rPr lang="en-US" sz="1100" b="1" dirty="0">
                <a:solidFill>
                  <a:srgbClr val="0070C0"/>
                </a:solidFill>
                <a:latin typeface="Monaco"/>
                <a:cs typeface="Monaco"/>
              </a:rPr>
              <a:t>##FORMAT=&lt;ID=</a:t>
            </a:r>
            <a:r>
              <a:rPr lang="en-US" sz="1100" b="1" dirty="0" err="1">
                <a:solidFill>
                  <a:srgbClr val="0070C0"/>
                </a:solidFill>
                <a:latin typeface="Monaco"/>
                <a:cs typeface="Monaco"/>
              </a:rPr>
              <a:t>DP,Number</a:t>
            </a:r>
            <a:r>
              <a:rPr lang="en-US" sz="1100" b="1" dirty="0">
                <a:solidFill>
                  <a:srgbClr val="0070C0"/>
                </a:solidFill>
                <a:latin typeface="Monaco"/>
                <a:cs typeface="Monaco"/>
              </a:rPr>
              <a:t>=1,Type=</a:t>
            </a:r>
            <a:r>
              <a:rPr lang="en-US" sz="1100" b="1" dirty="0" err="1">
                <a:solidFill>
                  <a:srgbClr val="0070C0"/>
                </a:solidFill>
                <a:latin typeface="Monaco"/>
                <a:cs typeface="Monaco"/>
              </a:rPr>
              <a:t>Integer,Description</a:t>
            </a:r>
            <a:r>
              <a:rPr lang="en-US" sz="1100" b="1" dirty="0">
                <a:solidFill>
                  <a:srgbClr val="0070C0"/>
                </a:solidFill>
                <a:latin typeface="Monaco"/>
                <a:cs typeface="Monaco"/>
              </a:rPr>
              <a:t>="Read Depth"&gt;</a:t>
            </a:r>
          </a:p>
          <a:p>
            <a:r>
              <a:rPr lang="en-US" sz="1100" b="1" dirty="0">
                <a:solidFill>
                  <a:srgbClr val="0070C0"/>
                </a:solidFill>
                <a:latin typeface="Monaco"/>
                <a:cs typeface="Monaco"/>
              </a:rPr>
              <a:t>##FORMAT=&lt;ID=</a:t>
            </a:r>
            <a:r>
              <a:rPr lang="en-US" sz="1100" b="1" dirty="0" err="1">
                <a:solidFill>
                  <a:srgbClr val="0070C0"/>
                </a:solidFill>
                <a:latin typeface="Monaco"/>
                <a:cs typeface="Monaco"/>
              </a:rPr>
              <a:t>HQ,Number</a:t>
            </a:r>
            <a:r>
              <a:rPr lang="en-US" sz="1100" b="1" dirty="0">
                <a:solidFill>
                  <a:srgbClr val="0070C0"/>
                </a:solidFill>
                <a:latin typeface="Monaco"/>
                <a:cs typeface="Monaco"/>
              </a:rPr>
              <a:t>=2,Type=</a:t>
            </a:r>
            <a:r>
              <a:rPr lang="en-US" sz="1100" b="1" dirty="0" err="1">
                <a:solidFill>
                  <a:srgbClr val="0070C0"/>
                </a:solidFill>
                <a:latin typeface="Monaco"/>
                <a:cs typeface="Monaco"/>
              </a:rPr>
              <a:t>Integer,Description</a:t>
            </a:r>
            <a:r>
              <a:rPr lang="en-US" sz="1100" b="1" dirty="0">
                <a:solidFill>
                  <a:srgbClr val="0070C0"/>
                </a:solidFill>
                <a:latin typeface="Monaco"/>
                <a:cs typeface="Monaco"/>
              </a:rPr>
              <a:t>="Haplotype Quality"&gt;</a:t>
            </a:r>
          </a:p>
          <a:p>
            <a:r>
              <a:rPr lang="en-US" sz="1100" b="1" dirty="0">
                <a:solidFill>
                  <a:schemeClr val="bg1">
                    <a:lumMod val="75000"/>
                  </a:schemeClr>
                </a:solidFill>
                <a:latin typeface="Monaco"/>
                <a:cs typeface="Monaco"/>
              </a:rPr>
              <a:t>#CHROM POS     ID        REF    ALT     QUAL FILTER INFO                              FORMAT      NA00001        NA00002        NA00003</a:t>
            </a:r>
          </a:p>
          <a:p>
            <a:r>
              <a:rPr lang="en-US" sz="1100" b="1" dirty="0">
                <a:solidFill>
                  <a:schemeClr val="bg1">
                    <a:lumMod val="75000"/>
                  </a:schemeClr>
                </a:solidFill>
                <a:latin typeface="Monaco"/>
                <a:cs typeface="Monaco"/>
              </a:rPr>
              <a:t>20     14370   rs6054257 G      A       29   PASS   NS=3;DP=14;AF=0.5;DB;H2           GT:GQ:DP:HQ 0|0:48:1:51,51 1|0:48:8:51,51 1/1:43:5:.,.</a:t>
            </a:r>
          </a:p>
          <a:p>
            <a:r>
              <a:rPr lang="en-US" sz="1100" b="1" dirty="0">
                <a:solidFill>
                  <a:schemeClr val="bg1">
                    <a:lumMod val="75000"/>
                  </a:schemeClr>
                </a:solidFill>
                <a:latin typeface="Monaco"/>
                <a:cs typeface="Monaco"/>
              </a:rPr>
              <a:t>20     17330   .         T      A       3    q10    NS=3;DP=11;AF=0.017               GT:GQ:DP:HQ 0|0:49:3:58,50 0|1:3:5:65,3   0/0:41:3</a:t>
            </a:r>
          </a:p>
          <a:p>
            <a:r>
              <a:rPr lang="en-US" sz="1100" b="1" dirty="0">
                <a:solidFill>
                  <a:schemeClr val="bg1">
                    <a:lumMod val="75000"/>
                  </a:schemeClr>
                </a:solidFill>
                <a:latin typeface="Monaco"/>
                <a:cs typeface="Monaco"/>
              </a:rPr>
              <a:t>20     1110696 rs6040355 A      G,T     67   PASS   NS=2;DP=10;AF=0.333,0.667;AA=T;DB GT:GQ:DP:HQ 1|2:21:6:23,27 2|1:2:0:18,2   2/2:35:4</a:t>
            </a:r>
          </a:p>
          <a:p>
            <a:r>
              <a:rPr lang="en-US" sz="1100" b="1" dirty="0">
                <a:solidFill>
                  <a:schemeClr val="bg1">
                    <a:lumMod val="75000"/>
                  </a:schemeClr>
                </a:solidFill>
                <a:latin typeface="Monaco"/>
                <a:cs typeface="Monaco"/>
              </a:rPr>
              <a:t>20     1230237 .         T      .       47   PASS   NS=3;DP=13;AA=T                   GT:GQ:DP:HQ 0|0:54:7:56,60 0|0:48:4:51,51 0/0:61:2</a:t>
            </a:r>
          </a:p>
          <a:p>
            <a:r>
              <a:rPr lang="en-US" sz="1100" b="1" dirty="0">
                <a:solidFill>
                  <a:schemeClr val="bg1">
                    <a:lumMod val="75000"/>
                  </a:schemeClr>
                </a:solidFill>
                <a:latin typeface="Monaco"/>
                <a:cs typeface="Monaco"/>
              </a:rPr>
              <a:t>20     1234567 microsat1 GTC    G,GTCT  50   PASS   NS=3;DP=9;AA=G                    GT:GQ:DP    0/1:35:4       0/2:17:2       1/1:40:3</a:t>
            </a:r>
          </a:p>
        </p:txBody>
      </p:sp>
    </p:spTree>
    <p:extLst>
      <p:ext uri="{BB962C8B-B14F-4D97-AF65-F5344CB8AC3E}">
        <p14:creationId xmlns:p14="http://schemas.microsoft.com/office/powerpoint/2010/main" val="1525279751"/>
      </p:ext>
    </p:extLst>
  </p:cSld>
  <p:clrMapOvr>
    <a:masterClrMapping/>
  </p:clrMapOvr>
  <mc:AlternateContent xmlns:mc="http://schemas.openxmlformats.org/markup-compatibility/2006" xmlns:p14="http://schemas.microsoft.com/office/powerpoint/2010/main">
    <mc:Choice Requires="p14">
      <p:transition spd="slow" p14:dur="2000" advTm="64766"/>
    </mc:Choice>
    <mc:Fallback xmlns="">
      <p:transition spd="slow" advTm="64766"/>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44CC594A-A820-450F-B363-C19201FCFE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033" name="Rectangle 1032">
            <a:extLst>
              <a:ext uri="{FF2B5EF4-FFF2-40B4-BE49-F238E27FC236}">
                <a16:creationId xmlns:a16="http://schemas.microsoft.com/office/drawing/2014/main" id="{59FAB3DA-E9ED-4574-ABCC-378BC0FF1B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92370" y="516835"/>
            <a:ext cx="3084844" cy="2103875"/>
          </a:xfrm>
        </p:spPr>
        <p:txBody>
          <a:bodyPr vert="horz" lIns="91440" tIns="45720" rIns="91440" bIns="45720" rtlCol="0" anchor="t">
            <a:normAutofit/>
          </a:bodyPr>
          <a:lstStyle/>
          <a:p>
            <a:r>
              <a:rPr lang="en-US" sz="3600" dirty="0">
                <a:solidFill>
                  <a:srgbClr val="FFFFFF"/>
                </a:solidFill>
              </a:rPr>
              <a:t>Cancer</a:t>
            </a:r>
            <a:br>
              <a:rPr lang="en-US" sz="3600" dirty="0">
                <a:solidFill>
                  <a:srgbClr val="FFFFFF"/>
                </a:solidFill>
              </a:rPr>
            </a:br>
            <a:r>
              <a:rPr lang="en-US" sz="3600" dirty="0">
                <a:solidFill>
                  <a:srgbClr val="FFFFFF"/>
                </a:solidFill>
              </a:rPr>
              <a:t>Biology</a:t>
            </a:r>
          </a:p>
        </p:txBody>
      </p:sp>
      <p:sp>
        <p:nvSpPr>
          <p:cNvPr id="6" name="TextBox 5"/>
          <p:cNvSpPr txBox="1"/>
          <p:nvPr/>
        </p:nvSpPr>
        <p:spPr>
          <a:xfrm>
            <a:off x="492371" y="2653800"/>
            <a:ext cx="3084844" cy="3335519"/>
          </a:xfrm>
          <a:prstGeom prst="rect">
            <a:avLst/>
          </a:prstGeom>
        </p:spPr>
        <p:txBody>
          <a:bodyPr vert="horz" lIns="0" tIns="45720" rIns="0" bIns="45720" rtlCol="0">
            <a:normAutofit/>
          </a:bodyPr>
          <a:lstStyle/>
          <a:p>
            <a:pPr marL="285750" indent="-285750" defTabSz="914400">
              <a:lnSpc>
                <a:spcPct val="90000"/>
              </a:lnSpc>
              <a:spcAft>
                <a:spcPts val="600"/>
              </a:spcAft>
              <a:buClr>
                <a:schemeClr val="accent1"/>
              </a:buClr>
              <a:buFont typeface="Arial" panose="020B0604020202020204" pitchFamily="34" charset="0"/>
              <a:buChar char="•"/>
            </a:pPr>
            <a:r>
              <a:rPr lang="en-US" sz="1600" b="1" dirty="0">
                <a:solidFill>
                  <a:srgbClr val="FFFFFF"/>
                </a:solidFill>
              </a:rPr>
              <a:t>Germline vs somatic variants</a:t>
            </a:r>
          </a:p>
          <a:p>
            <a:pPr marL="285750" indent="-285750" defTabSz="914400">
              <a:lnSpc>
                <a:spcPct val="90000"/>
              </a:lnSpc>
              <a:spcAft>
                <a:spcPts val="600"/>
              </a:spcAft>
              <a:buClr>
                <a:schemeClr val="accent1"/>
              </a:buClr>
              <a:buFont typeface="Arial" panose="020B0604020202020204" pitchFamily="34" charset="0"/>
              <a:buChar char="•"/>
            </a:pPr>
            <a:r>
              <a:rPr lang="en-US" sz="1600" b="1" dirty="0">
                <a:solidFill>
                  <a:srgbClr val="FFFFFF"/>
                </a:solidFill>
              </a:rPr>
              <a:t>Structural variants</a:t>
            </a:r>
          </a:p>
          <a:p>
            <a:pPr marL="285750" indent="-285750" defTabSz="914400">
              <a:lnSpc>
                <a:spcPct val="90000"/>
              </a:lnSpc>
              <a:spcAft>
                <a:spcPts val="600"/>
              </a:spcAft>
              <a:buClr>
                <a:schemeClr val="accent1"/>
              </a:buClr>
              <a:buFont typeface="Arial" panose="020B0604020202020204" pitchFamily="34" charset="0"/>
              <a:buChar char="•"/>
            </a:pPr>
            <a:r>
              <a:rPr lang="en-US" sz="1600" b="1" dirty="0">
                <a:solidFill>
                  <a:srgbClr val="FFFFFF"/>
                </a:solidFill>
              </a:rPr>
              <a:t>May combine with other types of genomic data (RNA, methylation, </a:t>
            </a:r>
            <a:r>
              <a:rPr lang="en-US" sz="1600" b="1" dirty="0" err="1">
                <a:solidFill>
                  <a:srgbClr val="FFFFFF"/>
                </a:solidFill>
              </a:rPr>
              <a:t>etc</a:t>
            </a:r>
            <a:r>
              <a:rPr lang="en-US" sz="1600" b="1" dirty="0">
                <a:solidFill>
                  <a:srgbClr val="FFFFFF"/>
                </a:solidFill>
              </a:rPr>
              <a:t>)</a:t>
            </a:r>
          </a:p>
        </p:txBody>
      </p:sp>
      <p:sp>
        <p:nvSpPr>
          <p:cNvPr id="1035" name="Rectangle 1034">
            <a:extLst>
              <a:ext uri="{FF2B5EF4-FFF2-40B4-BE49-F238E27FC236}">
                <a16:creationId xmlns:a16="http://schemas.microsoft.com/office/drawing/2014/main" id="{53B8D6B0-55D6-48DC-86D8-FD95D5F118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026" name="Picture 2">
            <a:extLst>
              <a:ext uri="{FF2B5EF4-FFF2-40B4-BE49-F238E27FC236}">
                <a16:creationId xmlns:a16="http://schemas.microsoft.com/office/drawing/2014/main" id="{64BE25EC-F8BA-FDA8-E862-BE98C7A4F8D7}"/>
              </a:ext>
            </a:extLst>
          </p:cNvPr>
          <p:cNvPicPr>
            <a:picLocks noChangeAspect="1" noChangeArrowheads="1"/>
          </p:cNvPicPr>
          <p:nvPr/>
        </p:nvPicPr>
        <p:blipFill>
          <a:blip r:embed="rId3" cstate="print">
            <a:extLst>
              <a:ext uri="{28A0092B-C50C-407E-A947-70E740481C1C}">
                <a14:useLocalDpi xmlns:a14="http://schemas.microsoft.com/office/drawing/2010/main"/>
              </a:ext>
            </a:extLst>
          </a:blip>
          <a:stretch>
            <a:fillRect/>
          </a:stretch>
        </p:blipFill>
        <p:spPr bwMode="auto">
          <a:xfrm>
            <a:off x="5469050" y="640080"/>
            <a:ext cx="5344015" cy="557784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7CBFFFA-37A2-5C54-A984-E5EBDB7F13C7}"/>
              </a:ext>
            </a:extLst>
          </p:cNvPr>
          <p:cNvSpPr txBox="1"/>
          <p:nvPr/>
        </p:nvSpPr>
        <p:spPr>
          <a:xfrm>
            <a:off x="5469050" y="6352193"/>
            <a:ext cx="6517834" cy="695575"/>
          </a:xfrm>
          <a:prstGeom prst="rect">
            <a:avLst/>
          </a:prstGeom>
          <a:noFill/>
        </p:spPr>
        <p:txBody>
          <a:bodyPr wrap="square" rtlCol="0">
            <a:spAutoFit/>
          </a:bodyPr>
          <a:lstStyle/>
          <a:p>
            <a:pPr defTabSz="914400">
              <a:lnSpc>
                <a:spcPct val="90000"/>
              </a:lnSpc>
              <a:spcAft>
                <a:spcPts val="600"/>
              </a:spcAft>
              <a:buClr>
                <a:schemeClr val="accent1"/>
              </a:buClr>
              <a:buFont typeface="Calibri" panose="020F0502020204030204" pitchFamily="34" charset="0"/>
            </a:pPr>
            <a:r>
              <a:rPr lang="en-US" sz="1800" b="1" dirty="0"/>
              <a:t>Miller, </a:t>
            </a:r>
            <a:r>
              <a:rPr lang="en-US" sz="1800" b="1" dirty="0" err="1"/>
              <a:t>Mardis</a:t>
            </a:r>
            <a:r>
              <a:rPr lang="en-US" sz="1800" dirty="0"/>
              <a:t>, </a:t>
            </a:r>
            <a:r>
              <a:rPr lang="en-US" sz="1800" dirty="0" err="1"/>
              <a:t>Curr</a:t>
            </a:r>
            <a:r>
              <a:rPr lang="en-US" sz="1800" dirty="0"/>
              <a:t>. Op. in Gen. &amp; Dev, v75, Aug. 2022</a:t>
            </a:r>
          </a:p>
          <a:p>
            <a:endParaRPr lang="en-US" dirty="0"/>
          </a:p>
        </p:txBody>
      </p:sp>
    </p:spTree>
    <p:extLst>
      <p:ext uri="{BB962C8B-B14F-4D97-AF65-F5344CB8AC3E}">
        <p14:creationId xmlns:p14="http://schemas.microsoft.com/office/powerpoint/2010/main" val="193936528"/>
      </p:ext>
    </p:extLst>
  </p:cSld>
  <p:clrMapOvr>
    <a:masterClrMapping/>
  </p:clrMapOvr>
  <mc:AlternateContent xmlns:mc="http://schemas.openxmlformats.org/markup-compatibility/2006" xmlns:p14="http://schemas.microsoft.com/office/powerpoint/2010/main">
    <mc:Choice Requires="p14">
      <p:transition spd="slow" p14:dur="2000" advTm="81466"/>
    </mc:Choice>
    <mc:Fallback xmlns="">
      <p:transition spd="slow" advTm="81466"/>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2BB47F7-E6FA-1D43-837B-12815A7C27F1}"/>
              </a:ext>
            </a:extLst>
          </p:cNvPr>
          <p:cNvSpPr txBox="1"/>
          <p:nvPr/>
        </p:nvSpPr>
        <p:spPr>
          <a:xfrm>
            <a:off x="155275" y="1927145"/>
            <a:ext cx="12036725" cy="4154984"/>
          </a:xfrm>
          <a:prstGeom prst="rect">
            <a:avLst/>
          </a:prstGeom>
          <a:noFill/>
          <a:ln>
            <a:solidFill>
              <a:srgbClr val="4E5782"/>
            </a:solidFill>
          </a:ln>
        </p:spPr>
        <p:txBody>
          <a:bodyPr wrap="square" rtlCol="0">
            <a:spAutoFit/>
          </a:bodyPr>
          <a:lstStyle/>
          <a:p>
            <a:r>
              <a:rPr lang="en-US" sz="1100" b="1" dirty="0">
                <a:solidFill>
                  <a:schemeClr val="bg1">
                    <a:lumMod val="75000"/>
                  </a:schemeClr>
                </a:solidFill>
                <a:latin typeface="Monaco"/>
                <a:cs typeface="Monaco"/>
              </a:rPr>
              <a:t>##</a:t>
            </a:r>
            <a:r>
              <a:rPr lang="en-US" sz="1100" b="1" dirty="0" err="1">
                <a:solidFill>
                  <a:schemeClr val="bg1">
                    <a:lumMod val="75000"/>
                  </a:schemeClr>
                </a:solidFill>
                <a:latin typeface="Monaco"/>
                <a:cs typeface="Monaco"/>
              </a:rPr>
              <a:t>fileformat</a:t>
            </a:r>
            <a:r>
              <a:rPr lang="en-US" sz="1100" b="1" dirty="0">
                <a:solidFill>
                  <a:schemeClr val="bg1">
                    <a:lumMod val="75000"/>
                  </a:schemeClr>
                </a:solidFill>
                <a:latin typeface="Monaco"/>
                <a:cs typeface="Monaco"/>
              </a:rPr>
              <a:t>=VCFv4.1</a:t>
            </a:r>
          </a:p>
          <a:p>
            <a:r>
              <a:rPr lang="en-US" sz="1100" b="1" dirty="0">
                <a:solidFill>
                  <a:schemeClr val="bg1">
                    <a:lumMod val="75000"/>
                  </a:schemeClr>
                </a:solidFill>
                <a:latin typeface="Monaco"/>
                <a:cs typeface="Monaco"/>
              </a:rPr>
              <a:t>##</a:t>
            </a:r>
            <a:r>
              <a:rPr lang="en-US" sz="1100" b="1" dirty="0" err="1">
                <a:solidFill>
                  <a:schemeClr val="bg1">
                    <a:lumMod val="75000"/>
                  </a:schemeClr>
                </a:solidFill>
                <a:latin typeface="Monaco"/>
                <a:cs typeface="Monaco"/>
              </a:rPr>
              <a:t>fileDate</a:t>
            </a:r>
            <a:r>
              <a:rPr lang="en-US" sz="1100" b="1" dirty="0">
                <a:solidFill>
                  <a:schemeClr val="bg1">
                    <a:lumMod val="75000"/>
                  </a:schemeClr>
                </a:solidFill>
                <a:latin typeface="Monaco"/>
                <a:cs typeface="Monaco"/>
              </a:rPr>
              <a:t>=20090805</a:t>
            </a:r>
          </a:p>
          <a:p>
            <a:r>
              <a:rPr lang="en-US" sz="1100" b="1" dirty="0">
                <a:solidFill>
                  <a:schemeClr val="bg1">
                    <a:lumMod val="75000"/>
                  </a:schemeClr>
                </a:solidFill>
                <a:latin typeface="Monaco"/>
                <a:cs typeface="Monaco"/>
              </a:rPr>
              <a:t>##source=myImputationProgramV3.1</a:t>
            </a:r>
          </a:p>
          <a:p>
            <a:r>
              <a:rPr lang="en-US" sz="1100" b="1" dirty="0">
                <a:solidFill>
                  <a:schemeClr val="bg1">
                    <a:lumMod val="75000"/>
                  </a:schemeClr>
                </a:solidFill>
                <a:latin typeface="Monaco"/>
                <a:cs typeface="Monaco"/>
              </a:rPr>
              <a:t>##reference=file:///</a:t>
            </a:r>
            <a:r>
              <a:rPr lang="en-US" sz="1100" b="1" dirty="0" err="1">
                <a:solidFill>
                  <a:schemeClr val="bg1">
                    <a:lumMod val="75000"/>
                  </a:schemeClr>
                </a:solidFill>
                <a:latin typeface="Monaco"/>
                <a:cs typeface="Monaco"/>
              </a:rPr>
              <a:t>seq</a:t>
            </a:r>
            <a:r>
              <a:rPr lang="en-US" sz="1100" b="1" dirty="0">
                <a:solidFill>
                  <a:schemeClr val="bg1">
                    <a:lumMod val="75000"/>
                  </a:schemeClr>
                </a:solidFill>
                <a:latin typeface="Monaco"/>
                <a:cs typeface="Monaco"/>
              </a:rPr>
              <a:t>/references/1000GenomesPilot-NCBI36.fasta</a:t>
            </a:r>
          </a:p>
          <a:p>
            <a:r>
              <a:rPr lang="en-US" sz="1100" b="1" dirty="0">
                <a:solidFill>
                  <a:schemeClr val="bg1">
                    <a:lumMod val="75000"/>
                  </a:schemeClr>
                </a:solidFill>
                <a:latin typeface="Monaco"/>
                <a:cs typeface="Monaco"/>
              </a:rPr>
              <a:t>##contig=&lt;ID=20,length=62435964,assembly=B36,md5=f126cdf8a6e0c7f379d618ff66beb2da,species="Homo </a:t>
            </a:r>
            <a:r>
              <a:rPr lang="en-US" sz="1100" b="1" dirty="0" err="1">
                <a:solidFill>
                  <a:schemeClr val="bg1">
                    <a:lumMod val="75000"/>
                  </a:schemeClr>
                </a:solidFill>
                <a:latin typeface="Monaco"/>
                <a:cs typeface="Monaco"/>
              </a:rPr>
              <a:t>sapiens",taxonomy</a:t>
            </a:r>
            <a:r>
              <a:rPr lang="en-US" sz="1100" b="1" dirty="0">
                <a:solidFill>
                  <a:schemeClr val="bg1">
                    <a:lumMod val="75000"/>
                  </a:schemeClr>
                </a:solidFill>
                <a:latin typeface="Monaco"/>
                <a:cs typeface="Monaco"/>
              </a:rPr>
              <a:t>=x&gt;</a:t>
            </a:r>
          </a:p>
          <a:p>
            <a:r>
              <a:rPr lang="en-US" sz="1100" b="1" dirty="0">
                <a:solidFill>
                  <a:schemeClr val="bg1">
                    <a:lumMod val="75000"/>
                  </a:schemeClr>
                </a:solidFill>
                <a:latin typeface="Monaco"/>
                <a:cs typeface="Monaco"/>
              </a:rPr>
              <a:t>##phasing=partial</a:t>
            </a:r>
          </a:p>
          <a:p>
            <a:r>
              <a:rPr lang="en-US" sz="1100" b="1" dirty="0">
                <a:solidFill>
                  <a:schemeClr val="bg1">
                    <a:lumMod val="75000"/>
                  </a:schemeClr>
                </a:solidFill>
                <a:latin typeface="Monaco"/>
                <a:cs typeface="Monaco"/>
              </a:rPr>
              <a:t>##INFO=&lt;ID=</a:t>
            </a:r>
            <a:r>
              <a:rPr lang="en-US" sz="1100" b="1" dirty="0" err="1">
                <a:solidFill>
                  <a:schemeClr val="bg1">
                    <a:lumMod val="75000"/>
                  </a:schemeClr>
                </a:solidFill>
                <a:latin typeface="Monaco"/>
                <a:cs typeface="Monaco"/>
              </a:rPr>
              <a:t>NS,Number</a:t>
            </a:r>
            <a:r>
              <a:rPr lang="en-US" sz="1100" b="1" dirty="0">
                <a:solidFill>
                  <a:schemeClr val="bg1">
                    <a:lumMod val="75000"/>
                  </a:schemeClr>
                </a:solidFill>
                <a:latin typeface="Monaco"/>
                <a:cs typeface="Monaco"/>
              </a:rPr>
              <a:t>=1,Type=</a:t>
            </a:r>
            <a:r>
              <a:rPr lang="en-US" sz="1100" b="1" dirty="0" err="1">
                <a:solidFill>
                  <a:schemeClr val="bg1">
                    <a:lumMod val="75000"/>
                  </a:schemeClr>
                </a:solidFill>
                <a:latin typeface="Monaco"/>
                <a:cs typeface="Monaco"/>
              </a:rPr>
              <a:t>Integer,Description</a:t>
            </a:r>
            <a:r>
              <a:rPr lang="en-US" sz="1100" b="1" dirty="0">
                <a:solidFill>
                  <a:schemeClr val="bg1">
                    <a:lumMod val="75000"/>
                  </a:schemeClr>
                </a:solidFill>
                <a:latin typeface="Monaco"/>
                <a:cs typeface="Monaco"/>
              </a:rPr>
              <a:t>="Number of Samples With Data"&gt;</a:t>
            </a:r>
          </a:p>
          <a:p>
            <a:r>
              <a:rPr lang="en-US" sz="1100" b="1" dirty="0">
                <a:solidFill>
                  <a:schemeClr val="bg1">
                    <a:lumMod val="75000"/>
                  </a:schemeClr>
                </a:solidFill>
                <a:latin typeface="Monaco"/>
                <a:cs typeface="Monaco"/>
              </a:rPr>
              <a:t>##INFO=&lt;ID=</a:t>
            </a:r>
            <a:r>
              <a:rPr lang="en-US" sz="1100" b="1" dirty="0" err="1">
                <a:solidFill>
                  <a:schemeClr val="bg1">
                    <a:lumMod val="75000"/>
                  </a:schemeClr>
                </a:solidFill>
                <a:latin typeface="Monaco"/>
                <a:cs typeface="Monaco"/>
              </a:rPr>
              <a:t>DP,Number</a:t>
            </a:r>
            <a:r>
              <a:rPr lang="en-US" sz="1100" b="1" dirty="0">
                <a:solidFill>
                  <a:schemeClr val="bg1">
                    <a:lumMod val="75000"/>
                  </a:schemeClr>
                </a:solidFill>
                <a:latin typeface="Monaco"/>
                <a:cs typeface="Monaco"/>
              </a:rPr>
              <a:t>=1,Type=</a:t>
            </a:r>
            <a:r>
              <a:rPr lang="en-US" sz="1100" b="1" dirty="0" err="1">
                <a:solidFill>
                  <a:schemeClr val="bg1">
                    <a:lumMod val="75000"/>
                  </a:schemeClr>
                </a:solidFill>
                <a:latin typeface="Monaco"/>
                <a:cs typeface="Monaco"/>
              </a:rPr>
              <a:t>Integer,Description</a:t>
            </a:r>
            <a:r>
              <a:rPr lang="en-US" sz="1100" b="1" dirty="0">
                <a:solidFill>
                  <a:schemeClr val="bg1">
                    <a:lumMod val="75000"/>
                  </a:schemeClr>
                </a:solidFill>
                <a:latin typeface="Monaco"/>
                <a:cs typeface="Monaco"/>
              </a:rPr>
              <a:t>="Total Depth"&gt;</a:t>
            </a:r>
          </a:p>
          <a:p>
            <a:r>
              <a:rPr lang="en-US" sz="1100" b="1" dirty="0">
                <a:solidFill>
                  <a:schemeClr val="bg1">
                    <a:lumMod val="75000"/>
                  </a:schemeClr>
                </a:solidFill>
                <a:latin typeface="Monaco"/>
                <a:cs typeface="Monaco"/>
              </a:rPr>
              <a:t>##INFO=&lt;ID=</a:t>
            </a:r>
            <a:r>
              <a:rPr lang="en-US" sz="1100" b="1" dirty="0" err="1">
                <a:solidFill>
                  <a:schemeClr val="bg1">
                    <a:lumMod val="75000"/>
                  </a:schemeClr>
                </a:solidFill>
                <a:latin typeface="Monaco"/>
                <a:cs typeface="Monaco"/>
              </a:rPr>
              <a:t>AF,Number</a:t>
            </a:r>
            <a:r>
              <a:rPr lang="en-US" sz="1100" b="1" dirty="0">
                <a:solidFill>
                  <a:schemeClr val="bg1">
                    <a:lumMod val="75000"/>
                  </a:schemeClr>
                </a:solidFill>
                <a:latin typeface="Monaco"/>
                <a:cs typeface="Monaco"/>
              </a:rPr>
              <a:t>=</a:t>
            </a:r>
            <a:r>
              <a:rPr lang="en-US" sz="1100" b="1" dirty="0" err="1">
                <a:solidFill>
                  <a:schemeClr val="bg1">
                    <a:lumMod val="75000"/>
                  </a:schemeClr>
                </a:solidFill>
                <a:latin typeface="Monaco"/>
                <a:cs typeface="Monaco"/>
              </a:rPr>
              <a:t>A,Type</a:t>
            </a:r>
            <a:r>
              <a:rPr lang="en-US" sz="1100" b="1" dirty="0">
                <a:solidFill>
                  <a:schemeClr val="bg1">
                    <a:lumMod val="75000"/>
                  </a:schemeClr>
                </a:solidFill>
                <a:latin typeface="Monaco"/>
                <a:cs typeface="Monaco"/>
              </a:rPr>
              <a:t>=</a:t>
            </a:r>
            <a:r>
              <a:rPr lang="en-US" sz="1100" b="1" dirty="0" err="1">
                <a:solidFill>
                  <a:schemeClr val="bg1">
                    <a:lumMod val="75000"/>
                  </a:schemeClr>
                </a:solidFill>
                <a:latin typeface="Monaco"/>
                <a:cs typeface="Monaco"/>
              </a:rPr>
              <a:t>Float,Description</a:t>
            </a:r>
            <a:r>
              <a:rPr lang="en-US" sz="1100" b="1" dirty="0">
                <a:solidFill>
                  <a:schemeClr val="bg1">
                    <a:lumMod val="75000"/>
                  </a:schemeClr>
                </a:solidFill>
                <a:latin typeface="Monaco"/>
                <a:cs typeface="Monaco"/>
              </a:rPr>
              <a:t>="Allele Frequency"&gt;</a:t>
            </a:r>
          </a:p>
          <a:p>
            <a:r>
              <a:rPr lang="en-US" sz="1100" b="1" dirty="0">
                <a:solidFill>
                  <a:schemeClr val="bg1">
                    <a:lumMod val="75000"/>
                  </a:schemeClr>
                </a:solidFill>
                <a:latin typeface="Monaco"/>
                <a:cs typeface="Monaco"/>
              </a:rPr>
              <a:t>##INFO=&lt;ID=</a:t>
            </a:r>
            <a:r>
              <a:rPr lang="en-US" sz="1100" b="1" dirty="0" err="1">
                <a:solidFill>
                  <a:schemeClr val="bg1">
                    <a:lumMod val="75000"/>
                  </a:schemeClr>
                </a:solidFill>
                <a:latin typeface="Monaco"/>
                <a:cs typeface="Monaco"/>
              </a:rPr>
              <a:t>AA,Number</a:t>
            </a:r>
            <a:r>
              <a:rPr lang="en-US" sz="1100" b="1" dirty="0">
                <a:solidFill>
                  <a:schemeClr val="bg1">
                    <a:lumMod val="75000"/>
                  </a:schemeClr>
                </a:solidFill>
                <a:latin typeface="Monaco"/>
                <a:cs typeface="Monaco"/>
              </a:rPr>
              <a:t>=1,Type=</a:t>
            </a:r>
            <a:r>
              <a:rPr lang="en-US" sz="1100" b="1" dirty="0" err="1">
                <a:solidFill>
                  <a:schemeClr val="bg1">
                    <a:lumMod val="75000"/>
                  </a:schemeClr>
                </a:solidFill>
                <a:latin typeface="Monaco"/>
                <a:cs typeface="Monaco"/>
              </a:rPr>
              <a:t>String,Description</a:t>
            </a:r>
            <a:r>
              <a:rPr lang="en-US" sz="1100" b="1" dirty="0">
                <a:solidFill>
                  <a:schemeClr val="bg1">
                    <a:lumMod val="75000"/>
                  </a:schemeClr>
                </a:solidFill>
                <a:latin typeface="Monaco"/>
                <a:cs typeface="Monaco"/>
              </a:rPr>
              <a:t>="Ancestral Allele"&gt;</a:t>
            </a:r>
          </a:p>
          <a:p>
            <a:r>
              <a:rPr lang="en-US" sz="1100" b="1" dirty="0">
                <a:solidFill>
                  <a:schemeClr val="bg1">
                    <a:lumMod val="75000"/>
                  </a:schemeClr>
                </a:solidFill>
                <a:latin typeface="Monaco"/>
                <a:cs typeface="Monaco"/>
              </a:rPr>
              <a:t>##INFO=&lt;ID=</a:t>
            </a:r>
            <a:r>
              <a:rPr lang="en-US" sz="1100" b="1" dirty="0" err="1">
                <a:solidFill>
                  <a:schemeClr val="bg1">
                    <a:lumMod val="75000"/>
                  </a:schemeClr>
                </a:solidFill>
                <a:latin typeface="Monaco"/>
                <a:cs typeface="Monaco"/>
              </a:rPr>
              <a:t>DB,Number</a:t>
            </a:r>
            <a:r>
              <a:rPr lang="en-US" sz="1100" b="1" dirty="0">
                <a:solidFill>
                  <a:schemeClr val="bg1">
                    <a:lumMod val="75000"/>
                  </a:schemeClr>
                </a:solidFill>
                <a:latin typeface="Monaco"/>
                <a:cs typeface="Monaco"/>
              </a:rPr>
              <a:t>=0,Type=</a:t>
            </a:r>
            <a:r>
              <a:rPr lang="en-US" sz="1100" b="1" dirty="0" err="1">
                <a:solidFill>
                  <a:schemeClr val="bg1">
                    <a:lumMod val="75000"/>
                  </a:schemeClr>
                </a:solidFill>
                <a:latin typeface="Monaco"/>
                <a:cs typeface="Monaco"/>
              </a:rPr>
              <a:t>Flag,Description</a:t>
            </a:r>
            <a:r>
              <a:rPr lang="en-US" sz="1100" b="1" dirty="0">
                <a:solidFill>
                  <a:schemeClr val="bg1">
                    <a:lumMod val="75000"/>
                  </a:schemeClr>
                </a:solidFill>
                <a:latin typeface="Monaco"/>
                <a:cs typeface="Monaco"/>
              </a:rPr>
              <a:t>="</a:t>
            </a:r>
            <a:r>
              <a:rPr lang="en-US" sz="1100" b="1" dirty="0" err="1">
                <a:solidFill>
                  <a:schemeClr val="bg1">
                    <a:lumMod val="75000"/>
                  </a:schemeClr>
                </a:solidFill>
                <a:latin typeface="Monaco"/>
                <a:cs typeface="Monaco"/>
              </a:rPr>
              <a:t>dbSNP</a:t>
            </a:r>
            <a:r>
              <a:rPr lang="en-US" sz="1100" b="1" dirty="0">
                <a:solidFill>
                  <a:schemeClr val="bg1">
                    <a:lumMod val="75000"/>
                  </a:schemeClr>
                </a:solidFill>
                <a:latin typeface="Monaco"/>
                <a:cs typeface="Monaco"/>
              </a:rPr>
              <a:t> membership, build 129"&gt;</a:t>
            </a:r>
          </a:p>
          <a:p>
            <a:r>
              <a:rPr lang="en-US" sz="1100" b="1" dirty="0">
                <a:solidFill>
                  <a:schemeClr val="bg1">
                    <a:lumMod val="75000"/>
                  </a:schemeClr>
                </a:solidFill>
                <a:latin typeface="Monaco"/>
                <a:cs typeface="Monaco"/>
              </a:rPr>
              <a:t>##INFO=&lt;ID=H2,Number=0,Type=</a:t>
            </a:r>
            <a:r>
              <a:rPr lang="en-US" sz="1100" b="1" dirty="0" err="1">
                <a:solidFill>
                  <a:schemeClr val="bg1">
                    <a:lumMod val="75000"/>
                  </a:schemeClr>
                </a:solidFill>
                <a:latin typeface="Monaco"/>
                <a:cs typeface="Monaco"/>
              </a:rPr>
              <a:t>Flag,Description</a:t>
            </a:r>
            <a:r>
              <a:rPr lang="en-US" sz="1100" b="1" dirty="0">
                <a:solidFill>
                  <a:schemeClr val="bg1">
                    <a:lumMod val="75000"/>
                  </a:schemeClr>
                </a:solidFill>
                <a:latin typeface="Monaco"/>
                <a:cs typeface="Monaco"/>
              </a:rPr>
              <a:t>="HapMap2 membership"&gt;</a:t>
            </a:r>
          </a:p>
          <a:p>
            <a:r>
              <a:rPr lang="en-US" sz="1100" b="1" dirty="0">
                <a:solidFill>
                  <a:schemeClr val="bg1">
                    <a:lumMod val="75000"/>
                  </a:schemeClr>
                </a:solidFill>
                <a:latin typeface="Monaco"/>
                <a:cs typeface="Monaco"/>
              </a:rPr>
              <a:t>##FILTER=&lt;ID=q10,Description="Quality below 10"&gt;</a:t>
            </a:r>
          </a:p>
          <a:p>
            <a:r>
              <a:rPr lang="en-US" sz="1100" b="1" dirty="0">
                <a:solidFill>
                  <a:schemeClr val="bg1">
                    <a:lumMod val="75000"/>
                  </a:schemeClr>
                </a:solidFill>
                <a:latin typeface="Monaco"/>
                <a:cs typeface="Monaco"/>
              </a:rPr>
              <a:t>##FILTER=&lt;ID=s50,Description="Less than 50% of samples have data"&gt;</a:t>
            </a:r>
          </a:p>
          <a:p>
            <a:r>
              <a:rPr lang="en-US" sz="1100" b="1" dirty="0">
                <a:solidFill>
                  <a:schemeClr val="bg1">
                    <a:lumMod val="75000"/>
                  </a:schemeClr>
                </a:solidFill>
                <a:latin typeface="Monaco"/>
                <a:cs typeface="Monaco"/>
              </a:rPr>
              <a:t>##FORMAT=&lt;ID=</a:t>
            </a:r>
            <a:r>
              <a:rPr lang="en-US" sz="1100" b="1" dirty="0" err="1">
                <a:solidFill>
                  <a:schemeClr val="bg1">
                    <a:lumMod val="75000"/>
                  </a:schemeClr>
                </a:solidFill>
                <a:latin typeface="Monaco"/>
                <a:cs typeface="Monaco"/>
              </a:rPr>
              <a:t>GT,Number</a:t>
            </a:r>
            <a:r>
              <a:rPr lang="en-US" sz="1100" b="1" dirty="0">
                <a:solidFill>
                  <a:schemeClr val="bg1">
                    <a:lumMod val="75000"/>
                  </a:schemeClr>
                </a:solidFill>
                <a:latin typeface="Monaco"/>
                <a:cs typeface="Monaco"/>
              </a:rPr>
              <a:t>=1,Type=</a:t>
            </a:r>
            <a:r>
              <a:rPr lang="en-US" sz="1100" b="1" dirty="0" err="1">
                <a:solidFill>
                  <a:schemeClr val="bg1">
                    <a:lumMod val="75000"/>
                  </a:schemeClr>
                </a:solidFill>
                <a:latin typeface="Monaco"/>
                <a:cs typeface="Monaco"/>
              </a:rPr>
              <a:t>String,Description</a:t>
            </a:r>
            <a:r>
              <a:rPr lang="en-US" sz="1100" b="1" dirty="0">
                <a:solidFill>
                  <a:schemeClr val="bg1">
                    <a:lumMod val="75000"/>
                  </a:schemeClr>
                </a:solidFill>
                <a:latin typeface="Monaco"/>
                <a:cs typeface="Monaco"/>
              </a:rPr>
              <a:t>="Genotype"&gt;</a:t>
            </a:r>
          </a:p>
          <a:p>
            <a:r>
              <a:rPr lang="en-US" sz="1100" b="1" dirty="0">
                <a:solidFill>
                  <a:schemeClr val="bg1">
                    <a:lumMod val="75000"/>
                  </a:schemeClr>
                </a:solidFill>
                <a:latin typeface="Monaco"/>
                <a:cs typeface="Monaco"/>
              </a:rPr>
              <a:t>##FORMAT=&lt;ID=</a:t>
            </a:r>
            <a:r>
              <a:rPr lang="en-US" sz="1100" b="1" dirty="0" err="1">
                <a:solidFill>
                  <a:schemeClr val="bg1">
                    <a:lumMod val="75000"/>
                  </a:schemeClr>
                </a:solidFill>
                <a:latin typeface="Monaco"/>
                <a:cs typeface="Monaco"/>
              </a:rPr>
              <a:t>GQ,Number</a:t>
            </a:r>
            <a:r>
              <a:rPr lang="en-US" sz="1100" b="1" dirty="0">
                <a:solidFill>
                  <a:schemeClr val="bg1">
                    <a:lumMod val="75000"/>
                  </a:schemeClr>
                </a:solidFill>
                <a:latin typeface="Monaco"/>
                <a:cs typeface="Monaco"/>
              </a:rPr>
              <a:t>=1,Type=</a:t>
            </a:r>
            <a:r>
              <a:rPr lang="en-US" sz="1100" b="1" dirty="0" err="1">
                <a:solidFill>
                  <a:schemeClr val="bg1">
                    <a:lumMod val="75000"/>
                  </a:schemeClr>
                </a:solidFill>
                <a:latin typeface="Monaco"/>
                <a:cs typeface="Monaco"/>
              </a:rPr>
              <a:t>Integer,Description</a:t>
            </a:r>
            <a:r>
              <a:rPr lang="en-US" sz="1100" b="1" dirty="0">
                <a:solidFill>
                  <a:schemeClr val="bg1">
                    <a:lumMod val="75000"/>
                  </a:schemeClr>
                </a:solidFill>
                <a:latin typeface="Monaco"/>
                <a:cs typeface="Monaco"/>
              </a:rPr>
              <a:t>="Genotype Quality"&gt;</a:t>
            </a:r>
          </a:p>
          <a:p>
            <a:r>
              <a:rPr lang="en-US" sz="1100" b="1" dirty="0">
                <a:solidFill>
                  <a:schemeClr val="bg1">
                    <a:lumMod val="75000"/>
                  </a:schemeClr>
                </a:solidFill>
                <a:latin typeface="Monaco"/>
                <a:cs typeface="Monaco"/>
              </a:rPr>
              <a:t>##FORMAT=&lt;ID=</a:t>
            </a:r>
            <a:r>
              <a:rPr lang="en-US" sz="1100" b="1" dirty="0" err="1">
                <a:solidFill>
                  <a:schemeClr val="bg1">
                    <a:lumMod val="75000"/>
                  </a:schemeClr>
                </a:solidFill>
                <a:latin typeface="Monaco"/>
                <a:cs typeface="Monaco"/>
              </a:rPr>
              <a:t>DP,Number</a:t>
            </a:r>
            <a:r>
              <a:rPr lang="en-US" sz="1100" b="1" dirty="0">
                <a:solidFill>
                  <a:schemeClr val="bg1">
                    <a:lumMod val="75000"/>
                  </a:schemeClr>
                </a:solidFill>
                <a:latin typeface="Monaco"/>
                <a:cs typeface="Monaco"/>
              </a:rPr>
              <a:t>=1,Type=</a:t>
            </a:r>
            <a:r>
              <a:rPr lang="en-US" sz="1100" b="1" dirty="0" err="1">
                <a:solidFill>
                  <a:schemeClr val="bg1">
                    <a:lumMod val="75000"/>
                  </a:schemeClr>
                </a:solidFill>
                <a:latin typeface="Monaco"/>
                <a:cs typeface="Monaco"/>
              </a:rPr>
              <a:t>Integer,Description</a:t>
            </a:r>
            <a:r>
              <a:rPr lang="en-US" sz="1100" b="1" dirty="0">
                <a:solidFill>
                  <a:schemeClr val="bg1">
                    <a:lumMod val="75000"/>
                  </a:schemeClr>
                </a:solidFill>
                <a:latin typeface="Monaco"/>
                <a:cs typeface="Monaco"/>
              </a:rPr>
              <a:t>="Read Depth"&gt;</a:t>
            </a:r>
          </a:p>
          <a:p>
            <a:r>
              <a:rPr lang="en-US" sz="1100" b="1" dirty="0">
                <a:solidFill>
                  <a:schemeClr val="bg1">
                    <a:lumMod val="75000"/>
                  </a:schemeClr>
                </a:solidFill>
                <a:latin typeface="Monaco"/>
                <a:cs typeface="Monaco"/>
              </a:rPr>
              <a:t>##FORMAT=&lt;ID=</a:t>
            </a:r>
            <a:r>
              <a:rPr lang="en-US" sz="1100" b="1" dirty="0" err="1">
                <a:solidFill>
                  <a:schemeClr val="bg1">
                    <a:lumMod val="75000"/>
                  </a:schemeClr>
                </a:solidFill>
                <a:latin typeface="Monaco"/>
                <a:cs typeface="Monaco"/>
              </a:rPr>
              <a:t>HQ,Number</a:t>
            </a:r>
            <a:r>
              <a:rPr lang="en-US" sz="1100" b="1" dirty="0">
                <a:solidFill>
                  <a:schemeClr val="bg1">
                    <a:lumMod val="75000"/>
                  </a:schemeClr>
                </a:solidFill>
                <a:latin typeface="Monaco"/>
                <a:cs typeface="Monaco"/>
              </a:rPr>
              <a:t>=2,Type=</a:t>
            </a:r>
            <a:r>
              <a:rPr lang="en-US" sz="1100" b="1" dirty="0" err="1">
                <a:solidFill>
                  <a:schemeClr val="bg1">
                    <a:lumMod val="75000"/>
                  </a:schemeClr>
                </a:solidFill>
                <a:latin typeface="Monaco"/>
                <a:cs typeface="Monaco"/>
              </a:rPr>
              <a:t>Integer,Description</a:t>
            </a:r>
            <a:r>
              <a:rPr lang="en-US" sz="1100" b="1" dirty="0">
                <a:solidFill>
                  <a:schemeClr val="bg1">
                    <a:lumMod val="75000"/>
                  </a:schemeClr>
                </a:solidFill>
                <a:latin typeface="Monaco"/>
                <a:cs typeface="Monaco"/>
              </a:rPr>
              <a:t>="Haplotype Quality"&gt;</a:t>
            </a:r>
          </a:p>
          <a:p>
            <a:r>
              <a:rPr lang="en-US" sz="1100" b="1" dirty="0">
                <a:latin typeface="Monaco"/>
                <a:cs typeface="Monaco"/>
              </a:rPr>
              <a:t>#CHROM POS     ID        REF    ALT     QUAL FILTER INFO                              FORMAT      NA00001        NA00002        NA00003</a:t>
            </a:r>
          </a:p>
          <a:p>
            <a:r>
              <a:rPr lang="en-US" sz="1100" b="1" dirty="0">
                <a:latin typeface="Monaco"/>
                <a:cs typeface="Monaco"/>
              </a:rPr>
              <a:t>20     14370   rs6054257 G      A       29   PASS   NS=3;DP=14;AF=0.5;DB;H2           GT:GQ:DP:HQ 0|0:48:1:51,51 1|0:48:8:51,51 1/1:43:5:.,.</a:t>
            </a:r>
          </a:p>
          <a:p>
            <a:r>
              <a:rPr lang="en-US" sz="1100" b="1" dirty="0">
                <a:latin typeface="Monaco"/>
                <a:cs typeface="Monaco"/>
              </a:rPr>
              <a:t>20     17330   .         T      A       3    q10    NS=3;DP=11;AF=0.017               GT:GQ:DP:HQ 0|0:49:3:58,50 0|1:3:5:65,3   0/0:41:3</a:t>
            </a:r>
          </a:p>
          <a:p>
            <a:r>
              <a:rPr lang="en-US" sz="1100" b="1" dirty="0">
                <a:latin typeface="Monaco"/>
                <a:cs typeface="Monaco"/>
              </a:rPr>
              <a:t>20     1110696 rs6040355 A      G,T     67   PASS   NS=2;DP=10;AF=0.333,0.667;AA=T;DB GT:GQ:DP:HQ 1|2:21:6:23,27 2|1:2:0:18,2   2/2:35:4</a:t>
            </a:r>
          </a:p>
          <a:p>
            <a:r>
              <a:rPr lang="en-US" sz="1100" b="1" dirty="0">
                <a:latin typeface="Monaco"/>
                <a:cs typeface="Monaco"/>
              </a:rPr>
              <a:t>20     1230237 .         T      .       47   PASS   NS=3;DP=13;AA=T                   GT:GQ:DP:HQ 0|0:54:7:56,60 0|0:48:4:51,51 0/0:61:2</a:t>
            </a:r>
          </a:p>
          <a:p>
            <a:r>
              <a:rPr lang="en-US" sz="1100" b="1" dirty="0">
                <a:latin typeface="Monaco"/>
                <a:cs typeface="Monaco"/>
              </a:rPr>
              <a:t>20     1234567 microsat1 GTC    G,GTCT  50   PASS   NS=3;DP=9;AA=G                    GT:GQ:DP    0/1:35:4       0/2:17:2       1/1:40:3</a:t>
            </a:r>
          </a:p>
        </p:txBody>
      </p:sp>
      <p:sp>
        <p:nvSpPr>
          <p:cNvPr id="2" name="Title 1"/>
          <p:cNvSpPr>
            <a:spLocks noGrp="1"/>
          </p:cNvSpPr>
          <p:nvPr>
            <p:ph type="title"/>
          </p:nvPr>
        </p:nvSpPr>
        <p:spPr/>
        <p:txBody>
          <a:bodyPr/>
          <a:lstStyle/>
          <a:p>
            <a:r>
              <a:rPr lang="en-US" sz="2800" dirty="0"/>
              <a:t>Formats: VCF – Variant calls</a:t>
            </a:r>
          </a:p>
        </p:txBody>
      </p:sp>
    </p:spTree>
    <p:extLst>
      <p:ext uri="{BB962C8B-B14F-4D97-AF65-F5344CB8AC3E}">
        <p14:creationId xmlns:p14="http://schemas.microsoft.com/office/powerpoint/2010/main" val="2752672142"/>
      </p:ext>
    </p:extLst>
  </p:cSld>
  <p:clrMapOvr>
    <a:masterClrMapping/>
  </p:clrMapOvr>
  <mc:AlternateContent xmlns:mc="http://schemas.openxmlformats.org/markup-compatibility/2006" xmlns:p14="http://schemas.microsoft.com/office/powerpoint/2010/main">
    <mc:Choice Requires="p14">
      <p:transition spd="slow" p14:dur="2000" advTm="6170"/>
    </mc:Choice>
    <mc:Fallback xmlns="">
      <p:transition spd="slow" advTm="6170"/>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2BB47F7-E6FA-1D43-837B-12815A7C27F1}"/>
              </a:ext>
            </a:extLst>
          </p:cNvPr>
          <p:cNvSpPr txBox="1"/>
          <p:nvPr/>
        </p:nvSpPr>
        <p:spPr>
          <a:xfrm>
            <a:off x="155275" y="1927145"/>
            <a:ext cx="12036725" cy="4154984"/>
          </a:xfrm>
          <a:prstGeom prst="rect">
            <a:avLst/>
          </a:prstGeom>
          <a:noFill/>
          <a:ln>
            <a:solidFill>
              <a:srgbClr val="4E5782"/>
            </a:solidFill>
          </a:ln>
        </p:spPr>
        <p:txBody>
          <a:bodyPr wrap="square" rtlCol="0">
            <a:spAutoFit/>
          </a:bodyPr>
          <a:lstStyle/>
          <a:p>
            <a:r>
              <a:rPr lang="en-US" sz="1100" b="1" dirty="0">
                <a:solidFill>
                  <a:schemeClr val="bg1">
                    <a:lumMod val="75000"/>
                  </a:schemeClr>
                </a:solidFill>
                <a:latin typeface="Monaco"/>
                <a:cs typeface="Monaco"/>
              </a:rPr>
              <a:t>##</a:t>
            </a:r>
            <a:r>
              <a:rPr lang="en-US" sz="1100" b="1" dirty="0" err="1">
                <a:solidFill>
                  <a:schemeClr val="bg1">
                    <a:lumMod val="75000"/>
                  </a:schemeClr>
                </a:solidFill>
                <a:latin typeface="Monaco"/>
                <a:cs typeface="Monaco"/>
              </a:rPr>
              <a:t>fileformat</a:t>
            </a:r>
            <a:r>
              <a:rPr lang="en-US" sz="1100" b="1" dirty="0">
                <a:solidFill>
                  <a:schemeClr val="bg1">
                    <a:lumMod val="75000"/>
                  </a:schemeClr>
                </a:solidFill>
                <a:latin typeface="Monaco"/>
                <a:cs typeface="Monaco"/>
              </a:rPr>
              <a:t>=VCFv4.1</a:t>
            </a:r>
          </a:p>
          <a:p>
            <a:r>
              <a:rPr lang="en-US" sz="1100" b="1" dirty="0">
                <a:solidFill>
                  <a:schemeClr val="bg1">
                    <a:lumMod val="75000"/>
                  </a:schemeClr>
                </a:solidFill>
                <a:latin typeface="Monaco"/>
                <a:cs typeface="Monaco"/>
              </a:rPr>
              <a:t>##</a:t>
            </a:r>
            <a:r>
              <a:rPr lang="en-US" sz="1100" b="1" dirty="0" err="1">
                <a:solidFill>
                  <a:schemeClr val="bg1">
                    <a:lumMod val="75000"/>
                  </a:schemeClr>
                </a:solidFill>
                <a:latin typeface="Monaco"/>
                <a:cs typeface="Monaco"/>
              </a:rPr>
              <a:t>fileDate</a:t>
            </a:r>
            <a:r>
              <a:rPr lang="en-US" sz="1100" b="1" dirty="0">
                <a:solidFill>
                  <a:schemeClr val="bg1">
                    <a:lumMod val="75000"/>
                  </a:schemeClr>
                </a:solidFill>
                <a:latin typeface="Monaco"/>
                <a:cs typeface="Monaco"/>
              </a:rPr>
              <a:t>=20090805</a:t>
            </a:r>
          </a:p>
          <a:p>
            <a:r>
              <a:rPr lang="en-US" sz="1100" b="1" dirty="0">
                <a:solidFill>
                  <a:schemeClr val="bg1">
                    <a:lumMod val="75000"/>
                  </a:schemeClr>
                </a:solidFill>
                <a:latin typeface="Monaco"/>
                <a:cs typeface="Monaco"/>
              </a:rPr>
              <a:t>##source=myImputationProgramV3.1</a:t>
            </a:r>
          </a:p>
          <a:p>
            <a:r>
              <a:rPr lang="en-US" sz="1100" b="1" dirty="0">
                <a:solidFill>
                  <a:schemeClr val="bg1">
                    <a:lumMod val="75000"/>
                  </a:schemeClr>
                </a:solidFill>
                <a:latin typeface="Monaco"/>
                <a:cs typeface="Monaco"/>
              </a:rPr>
              <a:t>##reference=file:///</a:t>
            </a:r>
            <a:r>
              <a:rPr lang="en-US" sz="1100" b="1" dirty="0" err="1">
                <a:solidFill>
                  <a:schemeClr val="bg1">
                    <a:lumMod val="75000"/>
                  </a:schemeClr>
                </a:solidFill>
                <a:latin typeface="Monaco"/>
                <a:cs typeface="Monaco"/>
              </a:rPr>
              <a:t>seq</a:t>
            </a:r>
            <a:r>
              <a:rPr lang="en-US" sz="1100" b="1" dirty="0">
                <a:solidFill>
                  <a:schemeClr val="bg1">
                    <a:lumMod val="75000"/>
                  </a:schemeClr>
                </a:solidFill>
                <a:latin typeface="Monaco"/>
                <a:cs typeface="Monaco"/>
              </a:rPr>
              <a:t>/references/1000GenomesPilot-NCBI36.fasta</a:t>
            </a:r>
          </a:p>
          <a:p>
            <a:r>
              <a:rPr lang="en-US" sz="1100" b="1" dirty="0">
                <a:solidFill>
                  <a:schemeClr val="bg1">
                    <a:lumMod val="75000"/>
                  </a:schemeClr>
                </a:solidFill>
                <a:latin typeface="Monaco"/>
                <a:cs typeface="Monaco"/>
              </a:rPr>
              <a:t>##contig=&lt;ID=20,length=62435964,assembly=B36,md5=f126cdf8a6e0c7f379d618ff66beb2da,species="Homo </a:t>
            </a:r>
            <a:r>
              <a:rPr lang="en-US" sz="1100" b="1" dirty="0" err="1">
                <a:solidFill>
                  <a:schemeClr val="bg1">
                    <a:lumMod val="75000"/>
                  </a:schemeClr>
                </a:solidFill>
                <a:latin typeface="Monaco"/>
                <a:cs typeface="Monaco"/>
              </a:rPr>
              <a:t>sapiens",taxonomy</a:t>
            </a:r>
            <a:r>
              <a:rPr lang="en-US" sz="1100" b="1" dirty="0">
                <a:solidFill>
                  <a:schemeClr val="bg1">
                    <a:lumMod val="75000"/>
                  </a:schemeClr>
                </a:solidFill>
                <a:latin typeface="Monaco"/>
                <a:cs typeface="Monaco"/>
              </a:rPr>
              <a:t>=x&gt;</a:t>
            </a:r>
          </a:p>
          <a:p>
            <a:r>
              <a:rPr lang="en-US" sz="1100" b="1" dirty="0">
                <a:solidFill>
                  <a:schemeClr val="bg1">
                    <a:lumMod val="75000"/>
                  </a:schemeClr>
                </a:solidFill>
                <a:latin typeface="Monaco"/>
                <a:cs typeface="Monaco"/>
              </a:rPr>
              <a:t>##phasing=partial</a:t>
            </a:r>
          </a:p>
          <a:p>
            <a:r>
              <a:rPr lang="en-US" sz="1100" b="1" dirty="0">
                <a:solidFill>
                  <a:schemeClr val="bg1">
                    <a:lumMod val="75000"/>
                  </a:schemeClr>
                </a:solidFill>
                <a:latin typeface="Monaco"/>
                <a:cs typeface="Monaco"/>
              </a:rPr>
              <a:t>##INFO=&lt;ID=</a:t>
            </a:r>
            <a:r>
              <a:rPr lang="en-US" sz="1100" b="1" dirty="0" err="1">
                <a:solidFill>
                  <a:schemeClr val="bg1">
                    <a:lumMod val="75000"/>
                  </a:schemeClr>
                </a:solidFill>
                <a:latin typeface="Monaco"/>
                <a:cs typeface="Monaco"/>
              </a:rPr>
              <a:t>NS,Number</a:t>
            </a:r>
            <a:r>
              <a:rPr lang="en-US" sz="1100" b="1" dirty="0">
                <a:solidFill>
                  <a:schemeClr val="bg1">
                    <a:lumMod val="75000"/>
                  </a:schemeClr>
                </a:solidFill>
                <a:latin typeface="Monaco"/>
                <a:cs typeface="Monaco"/>
              </a:rPr>
              <a:t>=1,Type=</a:t>
            </a:r>
            <a:r>
              <a:rPr lang="en-US" sz="1100" b="1" dirty="0" err="1">
                <a:solidFill>
                  <a:schemeClr val="bg1">
                    <a:lumMod val="75000"/>
                  </a:schemeClr>
                </a:solidFill>
                <a:latin typeface="Monaco"/>
                <a:cs typeface="Monaco"/>
              </a:rPr>
              <a:t>Integer,Description</a:t>
            </a:r>
            <a:r>
              <a:rPr lang="en-US" sz="1100" b="1" dirty="0">
                <a:solidFill>
                  <a:schemeClr val="bg1">
                    <a:lumMod val="75000"/>
                  </a:schemeClr>
                </a:solidFill>
                <a:latin typeface="Monaco"/>
                <a:cs typeface="Monaco"/>
              </a:rPr>
              <a:t>="Number of Samples With Data"&gt;</a:t>
            </a:r>
          </a:p>
          <a:p>
            <a:r>
              <a:rPr lang="en-US" sz="1100" b="1" dirty="0">
                <a:solidFill>
                  <a:schemeClr val="bg1">
                    <a:lumMod val="75000"/>
                  </a:schemeClr>
                </a:solidFill>
                <a:latin typeface="Monaco"/>
                <a:cs typeface="Monaco"/>
              </a:rPr>
              <a:t>##INFO=&lt;ID=</a:t>
            </a:r>
            <a:r>
              <a:rPr lang="en-US" sz="1100" b="1" dirty="0" err="1">
                <a:solidFill>
                  <a:schemeClr val="bg1">
                    <a:lumMod val="75000"/>
                  </a:schemeClr>
                </a:solidFill>
                <a:latin typeface="Monaco"/>
                <a:cs typeface="Monaco"/>
              </a:rPr>
              <a:t>DP,Number</a:t>
            </a:r>
            <a:r>
              <a:rPr lang="en-US" sz="1100" b="1" dirty="0">
                <a:solidFill>
                  <a:schemeClr val="bg1">
                    <a:lumMod val="75000"/>
                  </a:schemeClr>
                </a:solidFill>
                <a:latin typeface="Monaco"/>
                <a:cs typeface="Monaco"/>
              </a:rPr>
              <a:t>=1,Type=</a:t>
            </a:r>
            <a:r>
              <a:rPr lang="en-US" sz="1100" b="1" dirty="0" err="1">
                <a:solidFill>
                  <a:schemeClr val="bg1">
                    <a:lumMod val="75000"/>
                  </a:schemeClr>
                </a:solidFill>
                <a:latin typeface="Monaco"/>
                <a:cs typeface="Monaco"/>
              </a:rPr>
              <a:t>Integer,Description</a:t>
            </a:r>
            <a:r>
              <a:rPr lang="en-US" sz="1100" b="1" dirty="0">
                <a:solidFill>
                  <a:schemeClr val="bg1">
                    <a:lumMod val="75000"/>
                  </a:schemeClr>
                </a:solidFill>
                <a:latin typeface="Monaco"/>
                <a:cs typeface="Monaco"/>
              </a:rPr>
              <a:t>="Total Depth"&gt;</a:t>
            </a:r>
          </a:p>
          <a:p>
            <a:r>
              <a:rPr lang="en-US" sz="1100" b="1" dirty="0">
                <a:solidFill>
                  <a:schemeClr val="bg1">
                    <a:lumMod val="75000"/>
                  </a:schemeClr>
                </a:solidFill>
                <a:latin typeface="Monaco"/>
                <a:cs typeface="Monaco"/>
              </a:rPr>
              <a:t>##INFO=&lt;ID=</a:t>
            </a:r>
            <a:r>
              <a:rPr lang="en-US" sz="1100" b="1" dirty="0" err="1">
                <a:solidFill>
                  <a:schemeClr val="bg1">
                    <a:lumMod val="75000"/>
                  </a:schemeClr>
                </a:solidFill>
                <a:latin typeface="Monaco"/>
                <a:cs typeface="Monaco"/>
              </a:rPr>
              <a:t>AF,Number</a:t>
            </a:r>
            <a:r>
              <a:rPr lang="en-US" sz="1100" b="1" dirty="0">
                <a:solidFill>
                  <a:schemeClr val="bg1">
                    <a:lumMod val="75000"/>
                  </a:schemeClr>
                </a:solidFill>
                <a:latin typeface="Monaco"/>
                <a:cs typeface="Monaco"/>
              </a:rPr>
              <a:t>=</a:t>
            </a:r>
            <a:r>
              <a:rPr lang="en-US" sz="1100" b="1" dirty="0" err="1">
                <a:solidFill>
                  <a:schemeClr val="bg1">
                    <a:lumMod val="75000"/>
                  </a:schemeClr>
                </a:solidFill>
                <a:latin typeface="Monaco"/>
                <a:cs typeface="Monaco"/>
              </a:rPr>
              <a:t>A,Type</a:t>
            </a:r>
            <a:r>
              <a:rPr lang="en-US" sz="1100" b="1" dirty="0">
                <a:solidFill>
                  <a:schemeClr val="bg1">
                    <a:lumMod val="75000"/>
                  </a:schemeClr>
                </a:solidFill>
                <a:latin typeface="Monaco"/>
                <a:cs typeface="Monaco"/>
              </a:rPr>
              <a:t>=</a:t>
            </a:r>
            <a:r>
              <a:rPr lang="en-US" sz="1100" b="1" dirty="0" err="1">
                <a:solidFill>
                  <a:schemeClr val="bg1">
                    <a:lumMod val="75000"/>
                  </a:schemeClr>
                </a:solidFill>
                <a:latin typeface="Monaco"/>
                <a:cs typeface="Monaco"/>
              </a:rPr>
              <a:t>Float,Description</a:t>
            </a:r>
            <a:r>
              <a:rPr lang="en-US" sz="1100" b="1" dirty="0">
                <a:solidFill>
                  <a:schemeClr val="bg1">
                    <a:lumMod val="75000"/>
                  </a:schemeClr>
                </a:solidFill>
                <a:latin typeface="Monaco"/>
                <a:cs typeface="Monaco"/>
              </a:rPr>
              <a:t>="Allele Frequency"&gt;</a:t>
            </a:r>
          </a:p>
          <a:p>
            <a:r>
              <a:rPr lang="en-US" sz="1100" b="1" dirty="0">
                <a:solidFill>
                  <a:schemeClr val="bg1">
                    <a:lumMod val="75000"/>
                  </a:schemeClr>
                </a:solidFill>
                <a:latin typeface="Monaco"/>
                <a:cs typeface="Monaco"/>
              </a:rPr>
              <a:t>##INFO=&lt;ID=</a:t>
            </a:r>
            <a:r>
              <a:rPr lang="en-US" sz="1100" b="1" dirty="0" err="1">
                <a:solidFill>
                  <a:schemeClr val="bg1">
                    <a:lumMod val="75000"/>
                  </a:schemeClr>
                </a:solidFill>
                <a:latin typeface="Monaco"/>
                <a:cs typeface="Monaco"/>
              </a:rPr>
              <a:t>AA,Number</a:t>
            </a:r>
            <a:r>
              <a:rPr lang="en-US" sz="1100" b="1" dirty="0">
                <a:solidFill>
                  <a:schemeClr val="bg1">
                    <a:lumMod val="75000"/>
                  </a:schemeClr>
                </a:solidFill>
                <a:latin typeface="Monaco"/>
                <a:cs typeface="Monaco"/>
              </a:rPr>
              <a:t>=1,Type=</a:t>
            </a:r>
            <a:r>
              <a:rPr lang="en-US" sz="1100" b="1" dirty="0" err="1">
                <a:solidFill>
                  <a:schemeClr val="bg1">
                    <a:lumMod val="75000"/>
                  </a:schemeClr>
                </a:solidFill>
                <a:latin typeface="Monaco"/>
                <a:cs typeface="Monaco"/>
              </a:rPr>
              <a:t>String,Description</a:t>
            </a:r>
            <a:r>
              <a:rPr lang="en-US" sz="1100" b="1" dirty="0">
                <a:solidFill>
                  <a:schemeClr val="bg1">
                    <a:lumMod val="75000"/>
                  </a:schemeClr>
                </a:solidFill>
                <a:latin typeface="Monaco"/>
                <a:cs typeface="Monaco"/>
              </a:rPr>
              <a:t>="Ancestral Allele"&gt;</a:t>
            </a:r>
          </a:p>
          <a:p>
            <a:r>
              <a:rPr lang="en-US" sz="1100" b="1" dirty="0">
                <a:solidFill>
                  <a:schemeClr val="bg1">
                    <a:lumMod val="75000"/>
                  </a:schemeClr>
                </a:solidFill>
                <a:latin typeface="Monaco"/>
                <a:cs typeface="Monaco"/>
              </a:rPr>
              <a:t>##INFO=&lt;ID=</a:t>
            </a:r>
            <a:r>
              <a:rPr lang="en-US" sz="1100" b="1" dirty="0" err="1">
                <a:solidFill>
                  <a:schemeClr val="bg1">
                    <a:lumMod val="75000"/>
                  </a:schemeClr>
                </a:solidFill>
                <a:latin typeface="Monaco"/>
                <a:cs typeface="Monaco"/>
              </a:rPr>
              <a:t>DB,Number</a:t>
            </a:r>
            <a:r>
              <a:rPr lang="en-US" sz="1100" b="1" dirty="0">
                <a:solidFill>
                  <a:schemeClr val="bg1">
                    <a:lumMod val="75000"/>
                  </a:schemeClr>
                </a:solidFill>
                <a:latin typeface="Monaco"/>
                <a:cs typeface="Monaco"/>
              </a:rPr>
              <a:t>=0,Type=</a:t>
            </a:r>
            <a:r>
              <a:rPr lang="en-US" sz="1100" b="1" dirty="0" err="1">
                <a:solidFill>
                  <a:schemeClr val="bg1">
                    <a:lumMod val="75000"/>
                  </a:schemeClr>
                </a:solidFill>
                <a:latin typeface="Monaco"/>
                <a:cs typeface="Monaco"/>
              </a:rPr>
              <a:t>Flag,Description</a:t>
            </a:r>
            <a:r>
              <a:rPr lang="en-US" sz="1100" b="1" dirty="0">
                <a:solidFill>
                  <a:schemeClr val="bg1">
                    <a:lumMod val="75000"/>
                  </a:schemeClr>
                </a:solidFill>
                <a:latin typeface="Monaco"/>
                <a:cs typeface="Monaco"/>
              </a:rPr>
              <a:t>="</a:t>
            </a:r>
            <a:r>
              <a:rPr lang="en-US" sz="1100" b="1" dirty="0" err="1">
                <a:solidFill>
                  <a:schemeClr val="bg1">
                    <a:lumMod val="75000"/>
                  </a:schemeClr>
                </a:solidFill>
                <a:latin typeface="Monaco"/>
                <a:cs typeface="Monaco"/>
              </a:rPr>
              <a:t>dbSNP</a:t>
            </a:r>
            <a:r>
              <a:rPr lang="en-US" sz="1100" b="1" dirty="0">
                <a:solidFill>
                  <a:schemeClr val="bg1">
                    <a:lumMod val="75000"/>
                  </a:schemeClr>
                </a:solidFill>
                <a:latin typeface="Monaco"/>
                <a:cs typeface="Monaco"/>
              </a:rPr>
              <a:t> membership, build 129"&gt;</a:t>
            </a:r>
          </a:p>
          <a:p>
            <a:r>
              <a:rPr lang="en-US" sz="1100" b="1" dirty="0">
                <a:solidFill>
                  <a:schemeClr val="bg1">
                    <a:lumMod val="75000"/>
                  </a:schemeClr>
                </a:solidFill>
                <a:latin typeface="Monaco"/>
                <a:cs typeface="Monaco"/>
              </a:rPr>
              <a:t>##INFO=&lt;ID=H2,Number=0,Type=</a:t>
            </a:r>
            <a:r>
              <a:rPr lang="en-US" sz="1100" b="1" dirty="0" err="1">
                <a:solidFill>
                  <a:schemeClr val="bg1">
                    <a:lumMod val="75000"/>
                  </a:schemeClr>
                </a:solidFill>
                <a:latin typeface="Monaco"/>
                <a:cs typeface="Monaco"/>
              </a:rPr>
              <a:t>Flag,Description</a:t>
            </a:r>
            <a:r>
              <a:rPr lang="en-US" sz="1100" b="1" dirty="0">
                <a:solidFill>
                  <a:schemeClr val="bg1">
                    <a:lumMod val="75000"/>
                  </a:schemeClr>
                </a:solidFill>
                <a:latin typeface="Monaco"/>
                <a:cs typeface="Monaco"/>
              </a:rPr>
              <a:t>="HapMap2 membership"&gt;</a:t>
            </a:r>
          </a:p>
          <a:p>
            <a:r>
              <a:rPr lang="en-US" sz="1100" b="1" dirty="0">
                <a:solidFill>
                  <a:schemeClr val="bg1">
                    <a:lumMod val="75000"/>
                  </a:schemeClr>
                </a:solidFill>
                <a:latin typeface="Monaco"/>
                <a:cs typeface="Monaco"/>
              </a:rPr>
              <a:t>##FILTER=&lt;ID=q10,Description="Quality below 10"&gt;</a:t>
            </a:r>
          </a:p>
          <a:p>
            <a:r>
              <a:rPr lang="en-US" sz="1100" b="1" dirty="0">
                <a:solidFill>
                  <a:schemeClr val="bg1">
                    <a:lumMod val="75000"/>
                  </a:schemeClr>
                </a:solidFill>
                <a:latin typeface="Monaco"/>
                <a:cs typeface="Monaco"/>
              </a:rPr>
              <a:t>##FILTER=&lt;ID=s50,Description="Less than 50% of samples have data"&gt;</a:t>
            </a:r>
          </a:p>
          <a:p>
            <a:r>
              <a:rPr lang="en-US" sz="1100" b="1" dirty="0">
                <a:solidFill>
                  <a:schemeClr val="bg1">
                    <a:lumMod val="75000"/>
                  </a:schemeClr>
                </a:solidFill>
                <a:latin typeface="Monaco"/>
                <a:cs typeface="Monaco"/>
              </a:rPr>
              <a:t>##FORMAT=&lt;ID=</a:t>
            </a:r>
            <a:r>
              <a:rPr lang="en-US" sz="1100" b="1" dirty="0" err="1">
                <a:solidFill>
                  <a:schemeClr val="bg1">
                    <a:lumMod val="75000"/>
                  </a:schemeClr>
                </a:solidFill>
                <a:latin typeface="Monaco"/>
                <a:cs typeface="Monaco"/>
              </a:rPr>
              <a:t>GT,Number</a:t>
            </a:r>
            <a:r>
              <a:rPr lang="en-US" sz="1100" b="1" dirty="0">
                <a:solidFill>
                  <a:schemeClr val="bg1">
                    <a:lumMod val="75000"/>
                  </a:schemeClr>
                </a:solidFill>
                <a:latin typeface="Monaco"/>
                <a:cs typeface="Monaco"/>
              </a:rPr>
              <a:t>=1,Type=</a:t>
            </a:r>
            <a:r>
              <a:rPr lang="en-US" sz="1100" b="1" dirty="0" err="1">
                <a:solidFill>
                  <a:schemeClr val="bg1">
                    <a:lumMod val="75000"/>
                  </a:schemeClr>
                </a:solidFill>
                <a:latin typeface="Monaco"/>
                <a:cs typeface="Monaco"/>
              </a:rPr>
              <a:t>String,Description</a:t>
            </a:r>
            <a:r>
              <a:rPr lang="en-US" sz="1100" b="1" dirty="0">
                <a:solidFill>
                  <a:schemeClr val="bg1">
                    <a:lumMod val="75000"/>
                  </a:schemeClr>
                </a:solidFill>
                <a:latin typeface="Monaco"/>
                <a:cs typeface="Monaco"/>
              </a:rPr>
              <a:t>="Genotype"&gt;</a:t>
            </a:r>
          </a:p>
          <a:p>
            <a:r>
              <a:rPr lang="en-US" sz="1100" b="1" dirty="0">
                <a:solidFill>
                  <a:schemeClr val="bg1">
                    <a:lumMod val="75000"/>
                  </a:schemeClr>
                </a:solidFill>
                <a:latin typeface="Monaco"/>
                <a:cs typeface="Monaco"/>
              </a:rPr>
              <a:t>##FORMAT=&lt;ID=</a:t>
            </a:r>
            <a:r>
              <a:rPr lang="en-US" sz="1100" b="1" dirty="0" err="1">
                <a:solidFill>
                  <a:schemeClr val="bg1">
                    <a:lumMod val="75000"/>
                  </a:schemeClr>
                </a:solidFill>
                <a:latin typeface="Monaco"/>
                <a:cs typeface="Monaco"/>
              </a:rPr>
              <a:t>GQ,Number</a:t>
            </a:r>
            <a:r>
              <a:rPr lang="en-US" sz="1100" b="1" dirty="0">
                <a:solidFill>
                  <a:schemeClr val="bg1">
                    <a:lumMod val="75000"/>
                  </a:schemeClr>
                </a:solidFill>
                <a:latin typeface="Monaco"/>
                <a:cs typeface="Monaco"/>
              </a:rPr>
              <a:t>=1,Type=</a:t>
            </a:r>
            <a:r>
              <a:rPr lang="en-US" sz="1100" b="1" dirty="0" err="1">
                <a:solidFill>
                  <a:schemeClr val="bg1">
                    <a:lumMod val="75000"/>
                  </a:schemeClr>
                </a:solidFill>
                <a:latin typeface="Monaco"/>
                <a:cs typeface="Monaco"/>
              </a:rPr>
              <a:t>Integer,Description</a:t>
            </a:r>
            <a:r>
              <a:rPr lang="en-US" sz="1100" b="1" dirty="0">
                <a:solidFill>
                  <a:schemeClr val="bg1">
                    <a:lumMod val="75000"/>
                  </a:schemeClr>
                </a:solidFill>
                <a:latin typeface="Monaco"/>
                <a:cs typeface="Monaco"/>
              </a:rPr>
              <a:t>="Genotype Quality"&gt;</a:t>
            </a:r>
          </a:p>
          <a:p>
            <a:r>
              <a:rPr lang="en-US" sz="1100" b="1" dirty="0">
                <a:solidFill>
                  <a:schemeClr val="bg1">
                    <a:lumMod val="75000"/>
                  </a:schemeClr>
                </a:solidFill>
                <a:latin typeface="Monaco"/>
                <a:cs typeface="Monaco"/>
              </a:rPr>
              <a:t>##FORMAT=&lt;ID=</a:t>
            </a:r>
            <a:r>
              <a:rPr lang="en-US" sz="1100" b="1" dirty="0" err="1">
                <a:solidFill>
                  <a:schemeClr val="bg1">
                    <a:lumMod val="75000"/>
                  </a:schemeClr>
                </a:solidFill>
                <a:latin typeface="Monaco"/>
                <a:cs typeface="Monaco"/>
              </a:rPr>
              <a:t>DP,Number</a:t>
            </a:r>
            <a:r>
              <a:rPr lang="en-US" sz="1100" b="1" dirty="0">
                <a:solidFill>
                  <a:schemeClr val="bg1">
                    <a:lumMod val="75000"/>
                  </a:schemeClr>
                </a:solidFill>
                <a:latin typeface="Monaco"/>
                <a:cs typeface="Monaco"/>
              </a:rPr>
              <a:t>=1,Type=</a:t>
            </a:r>
            <a:r>
              <a:rPr lang="en-US" sz="1100" b="1" dirty="0" err="1">
                <a:solidFill>
                  <a:schemeClr val="bg1">
                    <a:lumMod val="75000"/>
                  </a:schemeClr>
                </a:solidFill>
                <a:latin typeface="Monaco"/>
                <a:cs typeface="Monaco"/>
              </a:rPr>
              <a:t>Integer,Description</a:t>
            </a:r>
            <a:r>
              <a:rPr lang="en-US" sz="1100" b="1" dirty="0">
                <a:solidFill>
                  <a:schemeClr val="bg1">
                    <a:lumMod val="75000"/>
                  </a:schemeClr>
                </a:solidFill>
                <a:latin typeface="Monaco"/>
                <a:cs typeface="Monaco"/>
              </a:rPr>
              <a:t>="Read Depth"&gt;</a:t>
            </a:r>
          </a:p>
          <a:p>
            <a:r>
              <a:rPr lang="en-US" sz="1100" b="1" dirty="0">
                <a:solidFill>
                  <a:schemeClr val="bg1">
                    <a:lumMod val="75000"/>
                  </a:schemeClr>
                </a:solidFill>
                <a:latin typeface="Monaco"/>
                <a:cs typeface="Monaco"/>
              </a:rPr>
              <a:t>##FORMAT=&lt;ID=</a:t>
            </a:r>
            <a:r>
              <a:rPr lang="en-US" sz="1100" b="1" dirty="0" err="1">
                <a:solidFill>
                  <a:schemeClr val="bg1">
                    <a:lumMod val="75000"/>
                  </a:schemeClr>
                </a:solidFill>
                <a:latin typeface="Monaco"/>
                <a:cs typeface="Monaco"/>
              </a:rPr>
              <a:t>HQ,Number</a:t>
            </a:r>
            <a:r>
              <a:rPr lang="en-US" sz="1100" b="1" dirty="0">
                <a:solidFill>
                  <a:schemeClr val="bg1">
                    <a:lumMod val="75000"/>
                  </a:schemeClr>
                </a:solidFill>
                <a:latin typeface="Monaco"/>
                <a:cs typeface="Monaco"/>
              </a:rPr>
              <a:t>=2,Type=</a:t>
            </a:r>
            <a:r>
              <a:rPr lang="en-US" sz="1100" b="1" dirty="0" err="1">
                <a:solidFill>
                  <a:schemeClr val="bg1">
                    <a:lumMod val="75000"/>
                  </a:schemeClr>
                </a:solidFill>
                <a:latin typeface="Monaco"/>
                <a:cs typeface="Monaco"/>
              </a:rPr>
              <a:t>Integer,Description</a:t>
            </a:r>
            <a:r>
              <a:rPr lang="en-US" sz="1100" b="1" dirty="0">
                <a:solidFill>
                  <a:schemeClr val="bg1">
                    <a:lumMod val="75000"/>
                  </a:schemeClr>
                </a:solidFill>
                <a:latin typeface="Monaco"/>
                <a:cs typeface="Monaco"/>
              </a:rPr>
              <a:t>="Haplotype Quality"&gt;</a:t>
            </a:r>
          </a:p>
          <a:p>
            <a:r>
              <a:rPr lang="en-US" sz="1100" b="1" dirty="0">
                <a:solidFill>
                  <a:srgbClr val="FF0000"/>
                </a:solidFill>
                <a:latin typeface="Monaco"/>
                <a:cs typeface="Monaco"/>
              </a:rPr>
              <a:t>#CHROM POS    </a:t>
            </a:r>
            <a:r>
              <a:rPr lang="en-US" sz="1100" b="1" dirty="0">
                <a:solidFill>
                  <a:srgbClr val="4E5782"/>
                </a:solidFill>
                <a:latin typeface="Monaco"/>
                <a:cs typeface="Monaco"/>
              </a:rPr>
              <a:t> ID        REF    ALT     QUAL FILTER INFO                              FORMAT      NA00001        NA00002        NA00003</a:t>
            </a:r>
          </a:p>
          <a:p>
            <a:r>
              <a:rPr lang="en-US" sz="1100" b="1" dirty="0">
                <a:latin typeface="Monaco"/>
                <a:cs typeface="Monaco"/>
              </a:rPr>
              <a:t>20     14370   rs6054257 G      A       29   PASS   NS=3;DP=14;AF=0.5;DB;H2           GT:GQ:DP:HQ 0|0:48:1:51,51 1|0:48:8:51,51 1/1:43:5:.,.</a:t>
            </a:r>
          </a:p>
          <a:p>
            <a:r>
              <a:rPr lang="en-US" sz="1100" b="1" dirty="0">
                <a:latin typeface="Monaco"/>
                <a:cs typeface="Monaco"/>
              </a:rPr>
              <a:t>20     17330   .         T      A       3    q10    NS=3;DP=11;AF=0.017               GT:GQ:DP:HQ 0|0:49:3:58,50 0|1:3:5:65,3   0/0:41:3</a:t>
            </a:r>
          </a:p>
          <a:p>
            <a:r>
              <a:rPr lang="en-US" sz="1100" b="1" dirty="0">
                <a:latin typeface="Monaco"/>
                <a:cs typeface="Monaco"/>
              </a:rPr>
              <a:t>20     1110696 rs6040355 A      G,T     67   PASS   NS=2;DP=10;AF=0.333,0.667;AA=T;DB GT:GQ:DP:HQ 1|2:21:6:23,27 2|1:2:0:18,2   2/2:35:4</a:t>
            </a:r>
          </a:p>
          <a:p>
            <a:r>
              <a:rPr lang="en-US" sz="1100" b="1" dirty="0">
                <a:latin typeface="Monaco"/>
                <a:cs typeface="Monaco"/>
              </a:rPr>
              <a:t>20     1230237 .         T      .       47   PASS   NS=3;DP=13;AA=T                   GT:GQ:DP:HQ 0|0:54:7:56,60 0|0:48:4:51,51 0/0:61:2</a:t>
            </a:r>
          </a:p>
          <a:p>
            <a:r>
              <a:rPr lang="en-US" sz="1100" b="1" dirty="0">
                <a:latin typeface="Monaco"/>
                <a:cs typeface="Monaco"/>
              </a:rPr>
              <a:t>20     1234567 microsat1 GTC    G,GTCT  50   PASS   NS=3;DP=9;AA=G                    GT:GQ:DP    0/1:35:4       0/2:17:2       1/1:40:3</a:t>
            </a:r>
          </a:p>
        </p:txBody>
      </p:sp>
      <p:sp>
        <p:nvSpPr>
          <p:cNvPr id="2" name="Title 1"/>
          <p:cNvSpPr>
            <a:spLocks noGrp="1"/>
          </p:cNvSpPr>
          <p:nvPr>
            <p:ph type="title"/>
          </p:nvPr>
        </p:nvSpPr>
        <p:spPr/>
        <p:txBody>
          <a:bodyPr/>
          <a:lstStyle/>
          <a:p>
            <a:r>
              <a:rPr lang="en-US" sz="2800" dirty="0"/>
              <a:t>Formats: VCF – Chromosome and position</a:t>
            </a:r>
          </a:p>
        </p:txBody>
      </p:sp>
      <p:sp>
        <p:nvSpPr>
          <p:cNvPr id="8" name="Frame 7"/>
          <p:cNvSpPr/>
          <p:nvPr/>
        </p:nvSpPr>
        <p:spPr>
          <a:xfrm>
            <a:off x="155275" y="4968815"/>
            <a:ext cx="1362974" cy="1113314"/>
          </a:xfrm>
          <a:prstGeom prst="frame">
            <a:avLst>
              <a:gd name="adj1" fmla="val 2845"/>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835624776"/>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530625E-DDDE-A84C-976F-4E74F5607FCB}"/>
              </a:ext>
            </a:extLst>
          </p:cNvPr>
          <p:cNvSpPr txBox="1"/>
          <p:nvPr/>
        </p:nvSpPr>
        <p:spPr>
          <a:xfrm>
            <a:off x="155275" y="1927145"/>
            <a:ext cx="12593288" cy="4154984"/>
          </a:xfrm>
          <a:prstGeom prst="rect">
            <a:avLst/>
          </a:prstGeom>
          <a:noFill/>
          <a:ln>
            <a:solidFill>
              <a:srgbClr val="4E5782"/>
            </a:solidFill>
          </a:ln>
        </p:spPr>
        <p:txBody>
          <a:bodyPr wrap="square" rtlCol="0">
            <a:spAutoFit/>
          </a:bodyPr>
          <a:lstStyle/>
          <a:p>
            <a:r>
              <a:rPr lang="en-US" sz="1100" b="1" dirty="0">
                <a:solidFill>
                  <a:schemeClr val="bg1">
                    <a:lumMod val="75000"/>
                  </a:schemeClr>
                </a:solidFill>
                <a:latin typeface="Monaco"/>
                <a:cs typeface="Monaco"/>
              </a:rPr>
              <a:t>##</a:t>
            </a:r>
            <a:r>
              <a:rPr lang="en-US" sz="1100" b="1" dirty="0" err="1">
                <a:solidFill>
                  <a:schemeClr val="bg1">
                    <a:lumMod val="75000"/>
                  </a:schemeClr>
                </a:solidFill>
                <a:latin typeface="Monaco"/>
                <a:cs typeface="Monaco"/>
              </a:rPr>
              <a:t>fileformat</a:t>
            </a:r>
            <a:r>
              <a:rPr lang="en-US" sz="1100" b="1" dirty="0">
                <a:solidFill>
                  <a:schemeClr val="bg1">
                    <a:lumMod val="75000"/>
                  </a:schemeClr>
                </a:solidFill>
                <a:latin typeface="Monaco"/>
                <a:cs typeface="Monaco"/>
              </a:rPr>
              <a:t>=VCFv4.1</a:t>
            </a:r>
          </a:p>
          <a:p>
            <a:r>
              <a:rPr lang="en-US" sz="1100" b="1" dirty="0">
                <a:solidFill>
                  <a:schemeClr val="bg1">
                    <a:lumMod val="75000"/>
                  </a:schemeClr>
                </a:solidFill>
                <a:latin typeface="Monaco"/>
                <a:cs typeface="Monaco"/>
              </a:rPr>
              <a:t>##</a:t>
            </a:r>
            <a:r>
              <a:rPr lang="en-US" sz="1100" b="1" dirty="0" err="1">
                <a:solidFill>
                  <a:schemeClr val="bg1">
                    <a:lumMod val="75000"/>
                  </a:schemeClr>
                </a:solidFill>
                <a:latin typeface="Monaco"/>
                <a:cs typeface="Monaco"/>
              </a:rPr>
              <a:t>fileDate</a:t>
            </a:r>
            <a:r>
              <a:rPr lang="en-US" sz="1100" b="1" dirty="0">
                <a:solidFill>
                  <a:schemeClr val="bg1">
                    <a:lumMod val="75000"/>
                  </a:schemeClr>
                </a:solidFill>
                <a:latin typeface="Monaco"/>
                <a:cs typeface="Monaco"/>
              </a:rPr>
              <a:t>=20090805</a:t>
            </a:r>
          </a:p>
          <a:p>
            <a:r>
              <a:rPr lang="en-US" sz="1100" b="1" dirty="0">
                <a:solidFill>
                  <a:schemeClr val="bg1">
                    <a:lumMod val="75000"/>
                  </a:schemeClr>
                </a:solidFill>
                <a:latin typeface="Monaco"/>
                <a:cs typeface="Monaco"/>
              </a:rPr>
              <a:t>##source=myImputationProgramV3.1</a:t>
            </a:r>
          </a:p>
          <a:p>
            <a:r>
              <a:rPr lang="en-US" sz="1100" b="1" dirty="0">
                <a:solidFill>
                  <a:schemeClr val="bg1">
                    <a:lumMod val="75000"/>
                  </a:schemeClr>
                </a:solidFill>
                <a:latin typeface="Monaco"/>
                <a:cs typeface="Monaco"/>
              </a:rPr>
              <a:t>##reference=file:///</a:t>
            </a:r>
            <a:r>
              <a:rPr lang="en-US" sz="1100" b="1" dirty="0" err="1">
                <a:solidFill>
                  <a:schemeClr val="bg1">
                    <a:lumMod val="75000"/>
                  </a:schemeClr>
                </a:solidFill>
                <a:latin typeface="Monaco"/>
                <a:cs typeface="Monaco"/>
              </a:rPr>
              <a:t>seq</a:t>
            </a:r>
            <a:r>
              <a:rPr lang="en-US" sz="1100" b="1" dirty="0">
                <a:solidFill>
                  <a:schemeClr val="bg1">
                    <a:lumMod val="75000"/>
                  </a:schemeClr>
                </a:solidFill>
                <a:latin typeface="Monaco"/>
                <a:cs typeface="Monaco"/>
              </a:rPr>
              <a:t>/references/1000GenomesPilot-NCBI36.fasta</a:t>
            </a:r>
          </a:p>
          <a:p>
            <a:r>
              <a:rPr lang="en-US" sz="1100" b="1" dirty="0">
                <a:solidFill>
                  <a:schemeClr val="bg1">
                    <a:lumMod val="75000"/>
                  </a:schemeClr>
                </a:solidFill>
                <a:latin typeface="Monaco"/>
                <a:cs typeface="Monaco"/>
              </a:rPr>
              <a:t>##contig=&lt;ID=20,length=62435964,assembly=B36,md5=f126cdf8a6e0c7f379d618ff66beb2da,species="Homo </a:t>
            </a:r>
            <a:r>
              <a:rPr lang="en-US" sz="1100" b="1" dirty="0" err="1">
                <a:solidFill>
                  <a:schemeClr val="bg1">
                    <a:lumMod val="75000"/>
                  </a:schemeClr>
                </a:solidFill>
                <a:latin typeface="Monaco"/>
                <a:cs typeface="Monaco"/>
              </a:rPr>
              <a:t>sapiens",taxonomy</a:t>
            </a:r>
            <a:r>
              <a:rPr lang="en-US" sz="1100" b="1" dirty="0">
                <a:solidFill>
                  <a:schemeClr val="bg1">
                    <a:lumMod val="75000"/>
                  </a:schemeClr>
                </a:solidFill>
                <a:latin typeface="Monaco"/>
                <a:cs typeface="Monaco"/>
              </a:rPr>
              <a:t>=x&gt;</a:t>
            </a:r>
          </a:p>
          <a:p>
            <a:r>
              <a:rPr lang="en-US" sz="1100" b="1" dirty="0">
                <a:solidFill>
                  <a:schemeClr val="bg1">
                    <a:lumMod val="75000"/>
                  </a:schemeClr>
                </a:solidFill>
                <a:latin typeface="Monaco"/>
                <a:cs typeface="Monaco"/>
              </a:rPr>
              <a:t>##phasing=partial</a:t>
            </a:r>
          </a:p>
          <a:p>
            <a:r>
              <a:rPr lang="en-US" sz="1100" b="1" dirty="0">
                <a:solidFill>
                  <a:schemeClr val="bg1">
                    <a:lumMod val="75000"/>
                  </a:schemeClr>
                </a:solidFill>
                <a:latin typeface="Monaco"/>
                <a:cs typeface="Monaco"/>
              </a:rPr>
              <a:t>##INFO=&lt;ID=</a:t>
            </a:r>
            <a:r>
              <a:rPr lang="en-US" sz="1100" b="1" dirty="0" err="1">
                <a:solidFill>
                  <a:schemeClr val="bg1">
                    <a:lumMod val="75000"/>
                  </a:schemeClr>
                </a:solidFill>
                <a:latin typeface="Monaco"/>
                <a:cs typeface="Monaco"/>
              </a:rPr>
              <a:t>NS,Number</a:t>
            </a:r>
            <a:r>
              <a:rPr lang="en-US" sz="1100" b="1" dirty="0">
                <a:solidFill>
                  <a:schemeClr val="bg1">
                    <a:lumMod val="75000"/>
                  </a:schemeClr>
                </a:solidFill>
                <a:latin typeface="Monaco"/>
                <a:cs typeface="Monaco"/>
              </a:rPr>
              <a:t>=1,Type=</a:t>
            </a:r>
            <a:r>
              <a:rPr lang="en-US" sz="1100" b="1" dirty="0" err="1">
                <a:solidFill>
                  <a:schemeClr val="bg1">
                    <a:lumMod val="75000"/>
                  </a:schemeClr>
                </a:solidFill>
                <a:latin typeface="Monaco"/>
                <a:cs typeface="Monaco"/>
              </a:rPr>
              <a:t>Integer,Description</a:t>
            </a:r>
            <a:r>
              <a:rPr lang="en-US" sz="1100" b="1" dirty="0">
                <a:solidFill>
                  <a:schemeClr val="bg1">
                    <a:lumMod val="75000"/>
                  </a:schemeClr>
                </a:solidFill>
                <a:latin typeface="Monaco"/>
                <a:cs typeface="Monaco"/>
              </a:rPr>
              <a:t>="Number of Samples With Data"&gt;</a:t>
            </a:r>
          </a:p>
          <a:p>
            <a:r>
              <a:rPr lang="en-US" sz="1100" b="1" dirty="0">
                <a:solidFill>
                  <a:schemeClr val="bg1">
                    <a:lumMod val="75000"/>
                  </a:schemeClr>
                </a:solidFill>
                <a:latin typeface="Monaco"/>
                <a:cs typeface="Monaco"/>
              </a:rPr>
              <a:t>##INFO=&lt;ID=</a:t>
            </a:r>
            <a:r>
              <a:rPr lang="en-US" sz="1100" b="1" dirty="0" err="1">
                <a:solidFill>
                  <a:schemeClr val="bg1">
                    <a:lumMod val="75000"/>
                  </a:schemeClr>
                </a:solidFill>
                <a:latin typeface="Monaco"/>
                <a:cs typeface="Monaco"/>
              </a:rPr>
              <a:t>DP,Number</a:t>
            </a:r>
            <a:r>
              <a:rPr lang="en-US" sz="1100" b="1" dirty="0">
                <a:solidFill>
                  <a:schemeClr val="bg1">
                    <a:lumMod val="75000"/>
                  </a:schemeClr>
                </a:solidFill>
                <a:latin typeface="Monaco"/>
                <a:cs typeface="Monaco"/>
              </a:rPr>
              <a:t>=1,Type=</a:t>
            </a:r>
            <a:r>
              <a:rPr lang="en-US" sz="1100" b="1" dirty="0" err="1">
                <a:solidFill>
                  <a:schemeClr val="bg1">
                    <a:lumMod val="75000"/>
                  </a:schemeClr>
                </a:solidFill>
                <a:latin typeface="Monaco"/>
                <a:cs typeface="Monaco"/>
              </a:rPr>
              <a:t>Integer,Description</a:t>
            </a:r>
            <a:r>
              <a:rPr lang="en-US" sz="1100" b="1" dirty="0">
                <a:solidFill>
                  <a:schemeClr val="bg1">
                    <a:lumMod val="75000"/>
                  </a:schemeClr>
                </a:solidFill>
                <a:latin typeface="Monaco"/>
                <a:cs typeface="Monaco"/>
              </a:rPr>
              <a:t>="Total Depth"&gt;</a:t>
            </a:r>
          </a:p>
          <a:p>
            <a:r>
              <a:rPr lang="en-US" sz="1100" b="1" dirty="0">
                <a:solidFill>
                  <a:schemeClr val="bg1">
                    <a:lumMod val="75000"/>
                  </a:schemeClr>
                </a:solidFill>
                <a:latin typeface="Monaco"/>
                <a:cs typeface="Monaco"/>
              </a:rPr>
              <a:t>##INFO=&lt;ID=</a:t>
            </a:r>
            <a:r>
              <a:rPr lang="en-US" sz="1100" b="1" dirty="0" err="1">
                <a:solidFill>
                  <a:schemeClr val="bg1">
                    <a:lumMod val="75000"/>
                  </a:schemeClr>
                </a:solidFill>
                <a:latin typeface="Monaco"/>
                <a:cs typeface="Monaco"/>
              </a:rPr>
              <a:t>AF,Number</a:t>
            </a:r>
            <a:r>
              <a:rPr lang="en-US" sz="1100" b="1" dirty="0">
                <a:solidFill>
                  <a:schemeClr val="bg1">
                    <a:lumMod val="75000"/>
                  </a:schemeClr>
                </a:solidFill>
                <a:latin typeface="Monaco"/>
                <a:cs typeface="Monaco"/>
              </a:rPr>
              <a:t>=</a:t>
            </a:r>
            <a:r>
              <a:rPr lang="en-US" sz="1100" b="1" dirty="0" err="1">
                <a:solidFill>
                  <a:schemeClr val="bg1">
                    <a:lumMod val="75000"/>
                  </a:schemeClr>
                </a:solidFill>
                <a:latin typeface="Monaco"/>
                <a:cs typeface="Monaco"/>
              </a:rPr>
              <a:t>A,Type</a:t>
            </a:r>
            <a:r>
              <a:rPr lang="en-US" sz="1100" b="1" dirty="0">
                <a:solidFill>
                  <a:schemeClr val="bg1">
                    <a:lumMod val="75000"/>
                  </a:schemeClr>
                </a:solidFill>
                <a:latin typeface="Monaco"/>
                <a:cs typeface="Monaco"/>
              </a:rPr>
              <a:t>=</a:t>
            </a:r>
            <a:r>
              <a:rPr lang="en-US" sz="1100" b="1" dirty="0" err="1">
                <a:solidFill>
                  <a:schemeClr val="bg1">
                    <a:lumMod val="75000"/>
                  </a:schemeClr>
                </a:solidFill>
                <a:latin typeface="Monaco"/>
                <a:cs typeface="Monaco"/>
              </a:rPr>
              <a:t>Float,Description</a:t>
            </a:r>
            <a:r>
              <a:rPr lang="en-US" sz="1100" b="1" dirty="0">
                <a:solidFill>
                  <a:schemeClr val="bg1">
                    <a:lumMod val="75000"/>
                  </a:schemeClr>
                </a:solidFill>
                <a:latin typeface="Monaco"/>
                <a:cs typeface="Monaco"/>
              </a:rPr>
              <a:t>="Allele Frequency"&gt;</a:t>
            </a:r>
          </a:p>
          <a:p>
            <a:r>
              <a:rPr lang="en-US" sz="1100" b="1" dirty="0">
                <a:solidFill>
                  <a:schemeClr val="bg1">
                    <a:lumMod val="75000"/>
                  </a:schemeClr>
                </a:solidFill>
                <a:latin typeface="Monaco"/>
                <a:cs typeface="Monaco"/>
              </a:rPr>
              <a:t>##INFO=&lt;ID=</a:t>
            </a:r>
            <a:r>
              <a:rPr lang="en-US" sz="1100" b="1" dirty="0" err="1">
                <a:solidFill>
                  <a:schemeClr val="bg1">
                    <a:lumMod val="75000"/>
                  </a:schemeClr>
                </a:solidFill>
                <a:latin typeface="Monaco"/>
                <a:cs typeface="Monaco"/>
              </a:rPr>
              <a:t>AA,Number</a:t>
            </a:r>
            <a:r>
              <a:rPr lang="en-US" sz="1100" b="1" dirty="0">
                <a:solidFill>
                  <a:schemeClr val="bg1">
                    <a:lumMod val="75000"/>
                  </a:schemeClr>
                </a:solidFill>
                <a:latin typeface="Monaco"/>
                <a:cs typeface="Monaco"/>
              </a:rPr>
              <a:t>=1,Type=</a:t>
            </a:r>
            <a:r>
              <a:rPr lang="en-US" sz="1100" b="1" dirty="0" err="1">
                <a:solidFill>
                  <a:schemeClr val="bg1">
                    <a:lumMod val="75000"/>
                  </a:schemeClr>
                </a:solidFill>
                <a:latin typeface="Monaco"/>
                <a:cs typeface="Monaco"/>
              </a:rPr>
              <a:t>String,Description</a:t>
            </a:r>
            <a:r>
              <a:rPr lang="en-US" sz="1100" b="1" dirty="0">
                <a:solidFill>
                  <a:schemeClr val="bg1">
                    <a:lumMod val="75000"/>
                  </a:schemeClr>
                </a:solidFill>
                <a:latin typeface="Monaco"/>
                <a:cs typeface="Monaco"/>
              </a:rPr>
              <a:t>="Ancestral Allele"&gt;</a:t>
            </a:r>
          </a:p>
          <a:p>
            <a:r>
              <a:rPr lang="en-US" sz="1100" b="1" dirty="0">
                <a:solidFill>
                  <a:schemeClr val="bg1">
                    <a:lumMod val="75000"/>
                  </a:schemeClr>
                </a:solidFill>
                <a:latin typeface="Monaco"/>
                <a:cs typeface="Monaco"/>
              </a:rPr>
              <a:t>##INFO=&lt;ID=</a:t>
            </a:r>
            <a:r>
              <a:rPr lang="en-US" sz="1100" b="1" dirty="0" err="1">
                <a:solidFill>
                  <a:schemeClr val="bg1">
                    <a:lumMod val="75000"/>
                  </a:schemeClr>
                </a:solidFill>
                <a:latin typeface="Monaco"/>
                <a:cs typeface="Monaco"/>
              </a:rPr>
              <a:t>DB,Number</a:t>
            </a:r>
            <a:r>
              <a:rPr lang="en-US" sz="1100" b="1" dirty="0">
                <a:solidFill>
                  <a:schemeClr val="bg1">
                    <a:lumMod val="75000"/>
                  </a:schemeClr>
                </a:solidFill>
                <a:latin typeface="Monaco"/>
                <a:cs typeface="Monaco"/>
              </a:rPr>
              <a:t>=0,Type=</a:t>
            </a:r>
            <a:r>
              <a:rPr lang="en-US" sz="1100" b="1" dirty="0" err="1">
                <a:solidFill>
                  <a:schemeClr val="bg1">
                    <a:lumMod val="75000"/>
                  </a:schemeClr>
                </a:solidFill>
                <a:latin typeface="Monaco"/>
                <a:cs typeface="Monaco"/>
              </a:rPr>
              <a:t>Flag,Description</a:t>
            </a:r>
            <a:r>
              <a:rPr lang="en-US" sz="1100" b="1" dirty="0">
                <a:solidFill>
                  <a:schemeClr val="bg1">
                    <a:lumMod val="75000"/>
                  </a:schemeClr>
                </a:solidFill>
                <a:latin typeface="Monaco"/>
                <a:cs typeface="Monaco"/>
              </a:rPr>
              <a:t>="</a:t>
            </a:r>
            <a:r>
              <a:rPr lang="en-US" sz="1100" b="1" dirty="0" err="1">
                <a:solidFill>
                  <a:schemeClr val="bg1">
                    <a:lumMod val="75000"/>
                  </a:schemeClr>
                </a:solidFill>
                <a:latin typeface="Monaco"/>
                <a:cs typeface="Monaco"/>
              </a:rPr>
              <a:t>dbSNP</a:t>
            </a:r>
            <a:r>
              <a:rPr lang="en-US" sz="1100" b="1" dirty="0">
                <a:solidFill>
                  <a:schemeClr val="bg1">
                    <a:lumMod val="75000"/>
                  </a:schemeClr>
                </a:solidFill>
                <a:latin typeface="Monaco"/>
                <a:cs typeface="Monaco"/>
              </a:rPr>
              <a:t> membership, build 129"&gt;</a:t>
            </a:r>
          </a:p>
          <a:p>
            <a:r>
              <a:rPr lang="en-US" sz="1100" b="1" dirty="0">
                <a:solidFill>
                  <a:schemeClr val="bg1">
                    <a:lumMod val="75000"/>
                  </a:schemeClr>
                </a:solidFill>
                <a:latin typeface="Monaco"/>
                <a:cs typeface="Monaco"/>
              </a:rPr>
              <a:t>##INFO=&lt;ID=H2,Number=0,Type=</a:t>
            </a:r>
            <a:r>
              <a:rPr lang="en-US" sz="1100" b="1" dirty="0" err="1">
                <a:solidFill>
                  <a:schemeClr val="bg1">
                    <a:lumMod val="75000"/>
                  </a:schemeClr>
                </a:solidFill>
                <a:latin typeface="Monaco"/>
                <a:cs typeface="Monaco"/>
              </a:rPr>
              <a:t>Flag,Description</a:t>
            </a:r>
            <a:r>
              <a:rPr lang="en-US" sz="1100" b="1" dirty="0">
                <a:solidFill>
                  <a:schemeClr val="bg1">
                    <a:lumMod val="75000"/>
                  </a:schemeClr>
                </a:solidFill>
                <a:latin typeface="Monaco"/>
                <a:cs typeface="Monaco"/>
              </a:rPr>
              <a:t>="HapMap2 membership"&gt;</a:t>
            </a:r>
          </a:p>
          <a:p>
            <a:r>
              <a:rPr lang="en-US" sz="1100" b="1" dirty="0">
                <a:solidFill>
                  <a:schemeClr val="bg1">
                    <a:lumMod val="75000"/>
                  </a:schemeClr>
                </a:solidFill>
                <a:latin typeface="Monaco"/>
                <a:cs typeface="Monaco"/>
              </a:rPr>
              <a:t>##FILTER=&lt;ID=q10,Description="Quality below 10"&gt;</a:t>
            </a:r>
          </a:p>
          <a:p>
            <a:r>
              <a:rPr lang="en-US" sz="1100" b="1" dirty="0">
                <a:solidFill>
                  <a:schemeClr val="bg1">
                    <a:lumMod val="75000"/>
                  </a:schemeClr>
                </a:solidFill>
                <a:latin typeface="Monaco"/>
                <a:cs typeface="Monaco"/>
              </a:rPr>
              <a:t>##FILTER=&lt;ID=s50,Description="Less than 50% of samples have data"&gt;</a:t>
            </a:r>
          </a:p>
          <a:p>
            <a:r>
              <a:rPr lang="en-US" sz="1100" b="1" dirty="0">
                <a:solidFill>
                  <a:schemeClr val="bg1">
                    <a:lumMod val="75000"/>
                  </a:schemeClr>
                </a:solidFill>
                <a:latin typeface="Monaco"/>
                <a:cs typeface="Monaco"/>
              </a:rPr>
              <a:t>##FORMAT=&lt;ID=</a:t>
            </a:r>
            <a:r>
              <a:rPr lang="en-US" sz="1100" b="1" dirty="0" err="1">
                <a:solidFill>
                  <a:schemeClr val="bg1">
                    <a:lumMod val="75000"/>
                  </a:schemeClr>
                </a:solidFill>
                <a:latin typeface="Monaco"/>
                <a:cs typeface="Monaco"/>
              </a:rPr>
              <a:t>GT,Number</a:t>
            </a:r>
            <a:r>
              <a:rPr lang="en-US" sz="1100" b="1" dirty="0">
                <a:solidFill>
                  <a:schemeClr val="bg1">
                    <a:lumMod val="75000"/>
                  </a:schemeClr>
                </a:solidFill>
                <a:latin typeface="Monaco"/>
                <a:cs typeface="Monaco"/>
              </a:rPr>
              <a:t>=1,Type=</a:t>
            </a:r>
            <a:r>
              <a:rPr lang="en-US" sz="1100" b="1" dirty="0" err="1">
                <a:solidFill>
                  <a:schemeClr val="bg1">
                    <a:lumMod val="75000"/>
                  </a:schemeClr>
                </a:solidFill>
                <a:latin typeface="Monaco"/>
                <a:cs typeface="Monaco"/>
              </a:rPr>
              <a:t>String,Description</a:t>
            </a:r>
            <a:r>
              <a:rPr lang="en-US" sz="1100" b="1" dirty="0">
                <a:solidFill>
                  <a:schemeClr val="bg1">
                    <a:lumMod val="75000"/>
                  </a:schemeClr>
                </a:solidFill>
                <a:latin typeface="Monaco"/>
                <a:cs typeface="Monaco"/>
              </a:rPr>
              <a:t>="Genotype"&gt;</a:t>
            </a:r>
          </a:p>
          <a:p>
            <a:r>
              <a:rPr lang="en-US" sz="1100" b="1" dirty="0">
                <a:solidFill>
                  <a:schemeClr val="bg1">
                    <a:lumMod val="75000"/>
                  </a:schemeClr>
                </a:solidFill>
                <a:latin typeface="Monaco"/>
                <a:cs typeface="Monaco"/>
              </a:rPr>
              <a:t>##FORMAT=&lt;ID=</a:t>
            </a:r>
            <a:r>
              <a:rPr lang="en-US" sz="1100" b="1" dirty="0" err="1">
                <a:solidFill>
                  <a:schemeClr val="bg1">
                    <a:lumMod val="75000"/>
                  </a:schemeClr>
                </a:solidFill>
                <a:latin typeface="Monaco"/>
                <a:cs typeface="Monaco"/>
              </a:rPr>
              <a:t>GQ,Number</a:t>
            </a:r>
            <a:r>
              <a:rPr lang="en-US" sz="1100" b="1" dirty="0">
                <a:solidFill>
                  <a:schemeClr val="bg1">
                    <a:lumMod val="75000"/>
                  </a:schemeClr>
                </a:solidFill>
                <a:latin typeface="Monaco"/>
                <a:cs typeface="Monaco"/>
              </a:rPr>
              <a:t>=1,Type=</a:t>
            </a:r>
            <a:r>
              <a:rPr lang="en-US" sz="1100" b="1" dirty="0" err="1">
                <a:solidFill>
                  <a:schemeClr val="bg1">
                    <a:lumMod val="75000"/>
                  </a:schemeClr>
                </a:solidFill>
                <a:latin typeface="Monaco"/>
                <a:cs typeface="Monaco"/>
              </a:rPr>
              <a:t>Integer,Description</a:t>
            </a:r>
            <a:r>
              <a:rPr lang="en-US" sz="1100" b="1" dirty="0">
                <a:solidFill>
                  <a:schemeClr val="bg1">
                    <a:lumMod val="75000"/>
                  </a:schemeClr>
                </a:solidFill>
                <a:latin typeface="Monaco"/>
                <a:cs typeface="Monaco"/>
              </a:rPr>
              <a:t>="Genotype Quality"&gt;</a:t>
            </a:r>
          </a:p>
          <a:p>
            <a:r>
              <a:rPr lang="en-US" sz="1100" b="1" dirty="0">
                <a:solidFill>
                  <a:schemeClr val="bg1">
                    <a:lumMod val="75000"/>
                  </a:schemeClr>
                </a:solidFill>
                <a:latin typeface="Monaco"/>
                <a:cs typeface="Monaco"/>
              </a:rPr>
              <a:t>##FORMAT=&lt;ID=</a:t>
            </a:r>
            <a:r>
              <a:rPr lang="en-US" sz="1100" b="1" dirty="0" err="1">
                <a:solidFill>
                  <a:schemeClr val="bg1">
                    <a:lumMod val="75000"/>
                  </a:schemeClr>
                </a:solidFill>
                <a:latin typeface="Monaco"/>
                <a:cs typeface="Monaco"/>
              </a:rPr>
              <a:t>DP,Number</a:t>
            </a:r>
            <a:r>
              <a:rPr lang="en-US" sz="1100" b="1" dirty="0">
                <a:solidFill>
                  <a:schemeClr val="bg1">
                    <a:lumMod val="75000"/>
                  </a:schemeClr>
                </a:solidFill>
                <a:latin typeface="Monaco"/>
                <a:cs typeface="Monaco"/>
              </a:rPr>
              <a:t>=1,Type=</a:t>
            </a:r>
            <a:r>
              <a:rPr lang="en-US" sz="1100" b="1" dirty="0" err="1">
                <a:solidFill>
                  <a:schemeClr val="bg1">
                    <a:lumMod val="75000"/>
                  </a:schemeClr>
                </a:solidFill>
                <a:latin typeface="Monaco"/>
                <a:cs typeface="Monaco"/>
              </a:rPr>
              <a:t>Integer,Description</a:t>
            </a:r>
            <a:r>
              <a:rPr lang="en-US" sz="1100" b="1" dirty="0">
                <a:solidFill>
                  <a:schemeClr val="bg1">
                    <a:lumMod val="75000"/>
                  </a:schemeClr>
                </a:solidFill>
                <a:latin typeface="Monaco"/>
                <a:cs typeface="Monaco"/>
              </a:rPr>
              <a:t>="Read Depth"&gt;</a:t>
            </a:r>
          </a:p>
          <a:p>
            <a:r>
              <a:rPr lang="en-US" sz="1100" b="1" dirty="0">
                <a:solidFill>
                  <a:schemeClr val="bg1">
                    <a:lumMod val="75000"/>
                  </a:schemeClr>
                </a:solidFill>
                <a:latin typeface="Monaco"/>
                <a:cs typeface="Monaco"/>
              </a:rPr>
              <a:t>##FORMAT=&lt;ID=</a:t>
            </a:r>
            <a:r>
              <a:rPr lang="en-US" sz="1100" b="1" dirty="0" err="1">
                <a:solidFill>
                  <a:schemeClr val="bg1">
                    <a:lumMod val="75000"/>
                  </a:schemeClr>
                </a:solidFill>
                <a:latin typeface="Monaco"/>
                <a:cs typeface="Monaco"/>
              </a:rPr>
              <a:t>HQ,Number</a:t>
            </a:r>
            <a:r>
              <a:rPr lang="en-US" sz="1100" b="1" dirty="0">
                <a:solidFill>
                  <a:schemeClr val="bg1">
                    <a:lumMod val="75000"/>
                  </a:schemeClr>
                </a:solidFill>
                <a:latin typeface="Monaco"/>
                <a:cs typeface="Monaco"/>
              </a:rPr>
              <a:t>=2,Type=</a:t>
            </a:r>
            <a:r>
              <a:rPr lang="en-US" sz="1100" b="1" dirty="0" err="1">
                <a:solidFill>
                  <a:schemeClr val="bg1">
                    <a:lumMod val="75000"/>
                  </a:schemeClr>
                </a:solidFill>
                <a:latin typeface="Monaco"/>
                <a:cs typeface="Monaco"/>
              </a:rPr>
              <a:t>Integer,Description</a:t>
            </a:r>
            <a:r>
              <a:rPr lang="en-US" sz="1100" b="1" dirty="0">
                <a:solidFill>
                  <a:schemeClr val="bg1">
                    <a:lumMod val="75000"/>
                  </a:schemeClr>
                </a:solidFill>
                <a:latin typeface="Monaco"/>
                <a:cs typeface="Monaco"/>
              </a:rPr>
              <a:t>="Haplotype Quality"&gt;</a:t>
            </a:r>
          </a:p>
          <a:p>
            <a:r>
              <a:rPr lang="en-US" sz="1100" b="1" dirty="0">
                <a:solidFill>
                  <a:srgbClr val="4E5782"/>
                </a:solidFill>
                <a:latin typeface="Monaco"/>
                <a:cs typeface="Monaco"/>
              </a:rPr>
              <a:t>#CHROM POS     </a:t>
            </a:r>
            <a:r>
              <a:rPr lang="en-US" sz="1100" b="1" dirty="0">
                <a:solidFill>
                  <a:srgbClr val="FF0000"/>
                </a:solidFill>
                <a:latin typeface="Monaco"/>
                <a:cs typeface="Monaco"/>
              </a:rPr>
              <a:t>ID</a:t>
            </a:r>
            <a:r>
              <a:rPr lang="en-US" sz="1100" b="1" dirty="0">
                <a:solidFill>
                  <a:srgbClr val="4E5782"/>
                </a:solidFill>
                <a:latin typeface="Monaco"/>
                <a:cs typeface="Monaco"/>
              </a:rPr>
              <a:t>        REF    ALT     QUAL FILTER INFO                              FORMAT      NA00001        NA00002        NA00003</a:t>
            </a:r>
          </a:p>
          <a:p>
            <a:r>
              <a:rPr lang="en-US" sz="1100" b="1" dirty="0">
                <a:latin typeface="Monaco"/>
                <a:cs typeface="Monaco"/>
              </a:rPr>
              <a:t>20     14370   </a:t>
            </a:r>
            <a:r>
              <a:rPr lang="en-US" sz="1100" b="1" dirty="0">
                <a:solidFill>
                  <a:srgbClr val="FF0000"/>
                </a:solidFill>
                <a:latin typeface="Monaco"/>
                <a:cs typeface="Monaco"/>
              </a:rPr>
              <a:t>rs6054257</a:t>
            </a:r>
            <a:r>
              <a:rPr lang="en-US" sz="1100" b="1" dirty="0">
                <a:latin typeface="Monaco"/>
                <a:cs typeface="Monaco"/>
              </a:rPr>
              <a:t> G      A       29   PASS   NS=3;DP=14;AF=0.5;DB;H2           GT:GQ:DP:HQ 0|0:48:1:51,51 1|0:48:8:51,51 1/1:43:5:.,.</a:t>
            </a:r>
          </a:p>
          <a:p>
            <a:r>
              <a:rPr lang="en-US" sz="1100" b="1" dirty="0">
                <a:latin typeface="Monaco"/>
                <a:cs typeface="Monaco"/>
              </a:rPr>
              <a:t>20     17330   </a:t>
            </a:r>
            <a:r>
              <a:rPr lang="en-US" sz="1100" b="1" dirty="0">
                <a:solidFill>
                  <a:srgbClr val="FF0000"/>
                </a:solidFill>
                <a:latin typeface="Monaco"/>
                <a:cs typeface="Monaco"/>
              </a:rPr>
              <a:t>.</a:t>
            </a:r>
            <a:r>
              <a:rPr lang="en-US" sz="1100" b="1" dirty="0">
                <a:latin typeface="Monaco"/>
                <a:cs typeface="Monaco"/>
              </a:rPr>
              <a:t>         T      A       3    q10    NS=3;DP=11;AF=0.017               GT:GQ:DP:HQ 0|0:49:3:58,50 0|1:3:5:65,3   0/0:41:3</a:t>
            </a:r>
          </a:p>
          <a:p>
            <a:r>
              <a:rPr lang="en-US" sz="1100" b="1" dirty="0">
                <a:latin typeface="Monaco"/>
                <a:cs typeface="Monaco"/>
              </a:rPr>
              <a:t>20     1110696 </a:t>
            </a:r>
            <a:r>
              <a:rPr lang="en-US" sz="1100" b="1" dirty="0">
                <a:solidFill>
                  <a:srgbClr val="FF0000"/>
                </a:solidFill>
                <a:latin typeface="Monaco"/>
                <a:cs typeface="Monaco"/>
              </a:rPr>
              <a:t>rs6040355</a:t>
            </a:r>
            <a:r>
              <a:rPr lang="en-US" sz="1100" b="1" dirty="0">
                <a:latin typeface="Monaco"/>
                <a:cs typeface="Monaco"/>
              </a:rPr>
              <a:t> A      G,T     67   PASS   NS=2;DP=10;AF=0.333,0.667;AA=T;DB GT:GQ:DP:HQ 1|2:21:6:23,27 2|1:2:0:18,2   2/2:35:4</a:t>
            </a:r>
          </a:p>
          <a:p>
            <a:r>
              <a:rPr lang="en-US" sz="1100" b="1" dirty="0">
                <a:latin typeface="Monaco"/>
                <a:cs typeface="Monaco"/>
              </a:rPr>
              <a:t>20     1230237 </a:t>
            </a:r>
            <a:r>
              <a:rPr lang="en-US" sz="1100" b="1" dirty="0">
                <a:solidFill>
                  <a:srgbClr val="FF0000"/>
                </a:solidFill>
                <a:latin typeface="Monaco"/>
                <a:cs typeface="Monaco"/>
              </a:rPr>
              <a:t>.</a:t>
            </a:r>
            <a:r>
              <a:rPr lang="en-US" sz="1100" b="1" dirty="0">
                <a:latin typeface="Monaco"/>
                <a:cs typeface="Monaco"/>
              </a:rPr>
              <a:t>         T      .       47   PASS   NS=3;DP=13;AA=T                   GT:GQ:DP:HQ 0|0:54:7:56,60 0|0:48:4:51,51 0/0:61:2</a:t>
            </a:r>
          </a:p>
          <a:p>
            <a:r>
              <a:rPr lang="en-US" sz="1100" b="1" dirty="0">
                <a:latin typeface="Monaco"/>
                <a:cs typeface="Monaco"/>
              </a:rPr>
              <a:t>20     1234567 </a:t>
            </a:r>
            <a:r>
              <a:rPr lang="en-US" sz="1100" b="1" dirty="0">
                <a:solidFill>
                  <a:srgbClr val="FF0000"/>
                </a:solidFill>
                <a:latin typeface="Monaco"/>
                <a:cs typeface="Monaco"/>
              </a:rPr>
              <a:t>microsat1</a:t>
            </a:r>
            <a:r>
              <a:rPr lang="en-US" sz="1100" b="1" dirty="0">
                <a:latin typeface="Monaco"/>
                <a:cs typeface="Monaco"/>
              </a:rPr>
              <a:t> GTC    G,GTCT  50   PASS   NS=3;DP=9;AA=G                    GT:GQ:DP    0/1:35:4       0/2:17:2       1/1:40:3</a:t>
            </a:r>
          </a:p>
        </p:txBody>
      </p:sp>
      <p:sp>
        <p:nvSpPr>
          <p:cNvPr id="2" name="Title 1"/>
          <p:cNvSpPr>
            <a:spLocks noGrp="1"/>
          </p:cNvSpPr>
          <p:nvPr>
            <p:ph type="title"/>
          </p:nvPr>
        </p:nvSpPr>
        <p:spPr/>
        <p:txBody>
          <a:bodyPr/>
          <a:lstStyle/>
          <a:p>
            <a:r>
              <a:rPr lang="en-US" sz="2800" dirty="0"/>
              <a:t>Formats: VCF - ID</a:t>
            </a:r>
          </a:p>
        </p:txBody>
      </p:sp>
      <p:sp>
        <p:nvSpPr>
          <p:cNvPr id="5" name="Frame 4"/>
          <p:cNvSpPr/>
          <p:nvPr/>
        </p:nvSpPr>
        <p:spPr>
          <a:xfrm>
            <a:off x="1423117" y="4911253"/>
            <a:ext cx="888762" cy="1170876"/>
          </a:xfrm>
          <a:prstGeom prst="frame">
            <a:avLst>
              <a:gd name="adj1" fmla="val 2845"/>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290360654"/>
      </p:ext>
    </p:extLst>
  </p:cSld>
  <p:clrMapOvr>
    <a:masterClrMapping/>
  </p:clrMapOvr>
  <mc:AlternateContent xmlns:mc="http://schemas.openxmlformats.org/markup-compatibility/2006" xmlns:p14="http://schemas.microsoft.com/office/powerpoint/2010/main">
    <mc:Choice Requires="p14">
      <p:transition spd="slow" p14:dur="2000" advTm="3633"/>
    </mc:Choice>
    <mc:Fallback xmlns="">
      <p:transition spd="slow" advTm="3633"/>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697D113-94C6-864D-96A0-4C50CCC9426B}"/>
              </a:ext>
            </a:extLst>
          </p:cNvPr>
          <p:cNvSpPr txBox="1"/>
          <p:nvPr/>
        </p:nvSpPr>
        <p:spPr>
          <a:xfrm>
            <a:off x="155275" y="1927145"/>
            <a:ext cx="12593288" cy="4154984"/>
          </a:xfrm>
          <a:prstGeom prst="rect">
            <a:avLst/>
          </a:prstGeom>
          <a:noFill/>
          <a:ln>
            <a:solidFill>
              <a:srgbClr val="4E5782"/>
            </a:solidFill>
          </a:ln>
        </p:spPr>
        <p:txBody>
          <a:bodyPr wrap="square" rtlCol="0">
            <a:spAutoFit/>
          </a:bodyPr>
          <a:lstStyle/>
          <a:p>
            <a:r>
              <a:rPr lang="en-US" sz="1100" b="1" dirty="0">
                <a:solidFill>
                  <a:schemeClr val="bg1">
                    <a:lumMod val="75000"/>
                  </a:schemeClr>
                </a:solidFill>
                <a:latin typeface="Monaco"/>
                <a:cs typeface="Monaco"/>
              </a:rPr>
              <a:t>##</a:t>
            </a:r>
            <a:r>
              <a:rPr lang="en-US" sz="1100" b="1" dirty="0" err="1">
                <a:solidFill>
                  <a:schemeClr val="bg1">
                    <a:lumMod val="75000"/>
                  </a:schemeClr>
                </a:solidFill>
                <a:latin typeface="Monaco"/>
                <a:cs typeface="Monaco"/>
              </a:rPr>
              <a:t>fileformat</a:t>
            </a:r>
            <a:r>
              <a:rPr lang="en-US" sz="1100" b="1" dirty="0">
                <a:solidFill>
                  <a:schemeClr val="bg1">
                    <a:lumMod val="75000"/>
                  </a:schemeClr>
                </a:solidFill>
                <a:latin typeface="Monaco"/>
                <a:cs typeface="Monaco"/>
              </a:rPr>
              <a:t>=VCFv4.1</a:t>
            </a:r>
          </a:p>
          <a:p>
            <a:r>
              <a:rPr lang="en-US" sz="1100" b="1" dirty="0">
                <a:solidFill>
                  <a:schemeClr val="bg1">
                    <a:lumMod val="75000"/>
                  </a:schemeClr>
                </a:solidFill>
                <a:latin typeface="Monaco"/>
                <a:cs typeface="Monaco"/>
              </a:rPr>
              <a:t>##</a:t>
            </a:r>
            <a:r>
              <a:rPr lang="en-US" sz="1100" b="1" dirty="0" err="1">
                <a:solidFill>
                  <a:schemeClr val="bg1">
                    <a:lumMod val="75000"/>
                  </a:schemeClr>
                </a:solidFill>
                <a:latin typeface="Monaco"/>
                <a:cs typeface="Monaco"/>
              </a:rPr>
              <a:t>fileDate</a:t>
            </a:r>
            <a:r>
              <a:rPr lang="en-US" sz="1100" b="1" dirty="0">
                <a:solidFill>
                  <a:schemeClr val="bg1">
                    <a:lumMod val="75000"/>
                  </a:schemeClr>
                </a:solidFill>
                <a:latin typeface="Monaco"/>
                <a:cs typeface="Monaco"/>
              </a:rPr>
              <a:t>=20090805</a:t>
            </a:r>
          </a:p>
          <a:p>
            <a:r>
              <a:rPr lang="en-US" sz="1100" b="1" dirty="0">
                <a:solidFill>
                  <a:schemeClr val="bg1">
                    <a:lumMod val="75000"/>
                  </a:schemeClr>
                </a:solidFill>
                <a:latin typeface="Monaco"/>
                <a:cs typeface="Monaco"/>
              </a:rPr>
              <a:t>##source=myImputationProgramV3.1</a:t>
            </a:r>
          </a:p>
          <a:p>
            <a:r>
              <a:rPr lang="en-US" sz="1100" b="1" dirty="0">
                <a:solidFill>
                  <a:schemeClr val="bg1">
                    <a:lumMod val="75000"/>
                  </a:schemeClr>
                </a:solidFill>
                <a:latin typeface="Monaco"/>
                <a:cs typeface="Monaco"/>
              </a:rPr>
              <a:t>##reference=file:///</a:t>
            </a:r>
            <a:r>
              <a:rPr lang="en-US" sz="1100" b="1" dirty="0" err="1">
                <a:solidFill>
                  <a:schemeClr val="bg1">
                    <a:lumMod val="75000"/>
                  </a:schemeClr>
                </a:solidFill>
                <a:latin typeface="Monaco"/>
                <a:cs typeface="Monaco"/>
              </a:rPr>
              <a:t>seq</a:t>
            </a:r>
            <a:r>
              <a:rPr lang="en-US" sz="1100" b="1" dirty="0">
                <a:solidFill>
                  <a:schemeClr val="bg1">
                    <a:lumMod val="75000"/>
                  </a:schemeClr>
                </a:solidFill>
                <a:latin typeface="Monaco"/>
                <a:cs typeface="Monaco"/>
              </a:rPr>
              <a:t>/references/1000GenomesPilot-NCBI36.fasta</a:t>
            </a:r>
          </a:p>
          <a:p>
            <a:r>
              <a:rPr lang="en-US" sz="1100" b="1" dirty="0">
                <a:solidFill>
                  <a:schemeClr val="bg1">
                    <a:lumMod val="75000"/>
                  </a:schemeClr>
                </a:solidFill>
                <a:latin typeface="Monaco"/>
                <a:cs typeface="Monaco"/>
              </a:rPr>
              <a:t>##contig=&lt;ID=20,length=62435964,assembly=B36,md5=f126cdf8a6e0c7f379d618ff66beb2da,species="Homo </a:t>
            </a:r>
            <a:r>
              <a:rPr lang="en-US" sz="1100" b="1" dirty="0" err="1">
                <a:solidFill>
                  <a:schemeClr val="bg1">
                    <a:lumMod val="75000"/>
                  </a:schemeClr>
                </a:solidFill>
                <a:latin typeface="Monaco"/>
                <a:cs typeface="Monaco"/>
              </a:rPr>
              <a:t>sapiens",taxonomy</a:t>
            </a:r>
            <a:r>
              <a:rPr lang="en-US" sz="1100" b="1" dirty="0">
                <a:solidFill>
                  <a:schemeClr val="bg1">
                    <a:lumMod val="75000"/>
                  </a:schemeClr>
                </a:solidFill>
                <a:latin typeface="Monaco"/>
                <a:cs typeface="Monaco"/>
              </a:rPr>
              <a:t>=x&gt;</a:t>
            </a:r>
          </a:p>
          <a:p>
            <a:r>
              <a:rPr lang="en-US" sz="1100" b="1" dirty="0">
                <a:solidFill>
                  <a:schemeClr val="bg1">
                    <a:lumMod val="75000"/>
                  </a:schemeClr>
                </a:solidFill>
                <a:latin typeface="Monaco"/>
                <a:cs typeface="Monaco"/>
              </a:rPr>
              <a:t>##phasing=partial</a:t>
            </a:r>
          </a:p>
          <a:p>
            <a:r>
              <a:rPr lang="en-US" sz="1100" b="1" dirty="0">
                <a:solidFill>
                  <a:schemeClr val="bg1">
                    <a:lumMod val="75000"/>
                  </a:schemeClr>
                </a:solidFill>
                <a:latin typeface="Monaco"/>
                <a:cs typeface="Monaco"/>
              </a:rPr>
              <a:t>##INFO=&lt;ID=</a:t>
            </a:r>
            <a:r>
              <a:rPr lang="en-US" sz="1100" b="1" dirty="0" err="1">
                <a:solidFill>
                  <a:schemeClr val="bg1">
                    <a:lumMod val="75000"/>
                  </a:schemeClr>
                </a:solidFill>
                <a:latin typeface="Monaco"/>
                <a:cs typeface="Monaco"/>
              </a:rPr>
              <a:t>NS,Number</a:t>
            </a:r>
            <a:r>
              <a:rPr lang="en-US" sz="1100" b="1" dirty="0">
                <a:solidFill>
                  <a:schemeClr val="bg1">
                    <a:lumMod val="75000"/>
                  </a:schemeClr>
                </a:solidFill>
                <a:latin typeface="Monaco"/>
                <a:cs typeface="Monaco"/>
              </a:rPr>
              <a:t>=1,Type=</a:t>
            </a:r>
            <a:r>
              <a:rPr lang="en-US" sz="1100" b="1" dirty="0" err="1">
                <a:solidFill>
                  <a:schemeClr val="bg1">
                    <a:lumMod val="75000"/>
                  </a:schemeClr>
                </a:solidFill>
                <a:latin typeface="Monaco"/>
                <a:cs typeface="Monaco"/>
              </a:rPr>
              <a:t>Integer,Description</a:t>
            </a:r>
            <a:r>
              <a:rPr lang="en-US" sz="1100" b="1" dirty="0">
                <a:solidFill>
                  <a:schemeClr val="bg1">
                    <a:lumMod val="75000"/>
                  </a:schemeClr>
                </a:solidFill>
                <a:latin typeface="Monaco"/>
                <a:cs typeface="Monaco"/>
              </a:rPr>
              <a:t>="Number of Samples With Data"&gt;</a:t>
            </a:r>
          </a:p>
          <a:p>
            <a:r>
              <a:rPr lang="en-US" sz="1100" b="1" dirty="0">
                <a:solidFill>
                  <a:schemeClr val="bg1">
                    <a:lumMod val="75000"/>
                  </a:schemeClr>
                </a:solidFill>
                <a:latin typeface="Monaco"/>
                <a:cs typeface="Monaco"/>
              </a:rPr>
              <a:t>##INFO=&lt;ID=</a:t>
            </a:r>
            <a:r>
              <a:rPr lang="en-US" sz="1100" b="1" dirty="0" err="1">
                <a:solidFill>
                  <a:schemeClr val="bg1">
                    <a:lumMod val="75000"/>
                  </a:schemeClr>
                </a:solidFill>
                <a:latin typeface="Monaco"/>
                <a:cs typeface="Monaco"/>
              </a:rPr>
              <a:t>DP,Number</a:t>
            </a:r>
            <a:r>
              <a:rPr lang="en-US" sz="1100" b="1" dirty="0">
                <a:solidFill>
                  <a:schemeClr val="bg1">
                    <a:lumMod val="75000"/>
                  </a:schemeClr>
                </a:solidFill>
                <a:latin typeface="Monaco"/>
                <a:cs typeface="Monaco"/>
              </a:rPr>
              <a:t>=1,Type=</a:t>
            </a:r>
            <a:r>
              <a:rPr lang="en-US" sz="1100" b="1" dirty="0" err="1">
                <a:solidFill>
                  <a:schemeClr val="bg1">
                    <a:lumMod val="75000"/>
                  </a:schemeClr>
                </a:solidFill>
                <a:latin typeface="Monaco"/>
                <a:cs typeface="Monaco"/>
              </a:rPr>
              <a:t>Integer,Description</a:t>
            </a:r>
            <a:r>
              <a:rPr lang="en-US" sz="1100" b="1" dirty="0">
                <a:solidFill>
                  <a:schemeClr val="bg1">
                    <a:lumMod val="75000"/>
                  </a:schemeClr>
                </a:solidFill>
                <a:latin typeface="Monaco"/>
                <a:cs typeface="Monaco"/>
              </a:rPr>
              <a:t>="Total Depth"&gt;</a:t>
            </a:r>
          </a:p>
          <a:p>
            <a:r>
              <a:rPr lang="en-US" sz="1100" b="1" dirty="0">
                <a:solidFill>
                  <a:schemeClr val="bg1">
                    <a:lumMod val="75000"/>
                  </a:schemeClr>
                </a:solidFill>
                <a:latin typeface="Monaco"/>
                <a:cs typeface="Monaco"/>
              </a:rPr>
              <a:t>##INFO=&lt;ID=</a:t>
            </a:r>
            <a:r>
              <a:rPr lang="en-US" sz="1100" b="1" dirty="0" err="1">
                <a:solidFill>
                  <a:schemeClr val="bg1">
                    <a:lumMod val="75000"/>
                  </a:schemeClr>
                </a:solidFill>
                <a:latin typeface="Monaco"/>
                <a:cs typeface="Monaco"/>
              </a:rPr>
              <a:t>AF,Number</a:t>
            </a:r>
            <a:r>
              <a:rPr lang="en-US" sz="1100" b="1" dirty="0">
                <a:solidFill>
                  <a:schemeClr val="bg1">
                    <a:lumMod val="75000"/>
                  </a:schemeClr>
                </a:solidFill>
                <a:latin typeface="Monaco"/>
                <a:cs typeface="Monaco"/>
              </a:rPr>
              <a:t>=</a:t>
            </a:r>
            <a:r>
              <a:rPr lang="en-US" sz="1100" b="1" dirty="0" err="1">
                <a:solidFill>
                  <a:schemeClr val="bg1">
                    <a:lumMod val="75000"/>
                  </a:schemeClr>
                </a:solidFill>
                <a:latin typeface="Monaco"/>
                <a:cs typeface="Monaco"/>
              </a:rPr>
              <a:t>A,Type</a:t>
            </a:r>
            <a:r>
              <a:rPr lang="en-US" sz="1100" b="1" dirty="0">
                <a:solidFill>
                  <a:schemeClr val="bg1">
                    <a:lumMod val="75000"/>
                  </a:schemeClr>
                </a:solidFill>
                <a:latin typeface="Monaco"/>
                <a:cs typeface="Monaco"/>
              </a:rPr>
              <a:t>=</a:t>
            </a:r>
            <a:r>
              <a:rPr lang="en-US" sz="1100" b="1" dirty="0" err="1">
                <a:solidFill>
                  <a:schemeClr val="bg1">
                    <a:lumMod val="75000"/>
                  </a:schemeClr>
                </a:solidFill>
                <a:latin typeface="Monaco"/>
                <a:cs typeface="Monaco"/>
              </a:rPr>
              <a:t>Float,Description</a:t>
            </a:r>
            <a:r>
              <a:rPr lang="en-US" sz="1100" b="1" dirty="0">
                <a:solidFill>
                  <a:schemeClr val="bg1">
                    <a:lumMod val="75000"/>
                  </a:schemeClr>
                </a:solidFill>
                <a:latin typeface="Monaco"/>
                <a:cs typeface="Monaco"/>
              </a:rPr>
              <a:t>="Allele Frequency"&gt;</a:t>
            </a:r>
          </a:p>
          <a:p>
            <a:r>
              <a:rPr lang="en-US" sz="1100" b="1" dirty="0">
                <a:solidFill>
                  <a:schemeClr val="bg1">
                    <a:lumMod val="75000"/>
                  </a:schemeClr>
                </a:solidFill>
                <a:latin typeface="Monaco"/>
                <a:cs typeface="Monaco"/>
              </a:rPr>
              <a:t>##INFO=&lt;ID=</a:t>
            </a:r>
            <a:r>
              <a:rPr lang="en-US" sz="1100" b="1" dirty="0" err="1">
                <a:solidFill>
                  <a:schemeClr val="bg1">
                    <a:lumMod val="75000"/>
                  </a:schemeClr>
                </a:solidFill>
                <a:latin typeface="Monaco"/>
                <a:cs typeface="Monaco"/>
              </a:rPr>
              <a:t>AA,Number</a:t>
            </a:r>
            <a:r>
              <a:rPr lang="en-US" sz="1100" b="1" dirty="0">
                <a:solidFill>
                  <a:schemeClr val="bg1">
                    <a:lumMod val="75000"/>
                  </a:schemeClr>
                </a:solidFill>
                <a:latin typeface="Monaco"/>
                <a:cs typeface="Monaco"/>
              </a:rPr>
              <a:t>=1,Type=</a:t>
            </a:r>
            <a:r>
              <a:rPr lang="en-US" sz="1100" b="1" dirty="0" err="1">
                <a:solidFill>
                  <a:schemeClr val="bg1">
                    <a:lumMod val="75000"/>
                  </a:schemeClr>
                </a:solidFill>
                <a:latin typeface="Monaco"/>
                <a:cs typeface="Monaco"/>
              </a:rPr>
              <a:t>String,Description</a:t>
            </a:r>
            <a:r>
              <a:rPr lang="en-US" sz="1100" b="1" dirty="0">
                <a:solidFill>
                  <a:schemeClr val="bg1">
                    <a:lumMod val="75000"/>
                  </a:schemeClr>
                </a:solidFill>
                <a:latin typeface="Monaco"/>
                <a:cs typeface="Monaco"/>
              </a:rPr>
              <a:t>="Ancestral Allele"&gt;</a:t>
            </a:r>
          </a:p>
          <a:p>
            <a:r>
              <a:rPr lang="en-US" sz="1100" b="1" dirty="0">
                <a:solidFill>
                  <a:schemeClr val="bg1">
                    <a:lumMod val="75000"/>
                  </a:schemeClr>
                </a:solidFill>
                <a:latin typeface="Monaco"/>
                <a:cs typeface="Monaco"/>
              </a:rPr>
              <a:t>##INFO=&lt;ID=</a:t>
            </a:r>
            <a:r>
              <a:rPr lang="en-US" sz="1100" b="1" dirty="0" err="1">
                <a:solidFill>
                  <a:schemeClr val="bg1">
                    <a:lumMod val="75000"/>
                  </a:schemeClr>
                </a:solidFill>
                <a:latin typeface="Monaco"/>
                <a:cs typeface="Monaco"/>
              </a:rPr>
              <a:t>DB,Number</a:t>
            </a:r>
            <a:r>
              <a:rPr lang="en-US" sz="1100" b="1" dirty="0">
                <a:solidFill>
                  <a:schemeClr val="bg1">
                    <a:lumMod val="75000"/>
                  </a:schemeClr>
                </a:solidFill>
                <a:latin typeface="Monaco"/>
                <a:cs typeface="Monaco"/>
              </a:rPr>
              <a:t>=0,Type=</a:t>
            </a:r>
            <a:r>
              <a:rPr lang="en-US" sz="1100" b="1" dirty="0" err="1">
                <a:solidFill>
                  <a:schemeClr val="bg1">
                    <a:lumMod val="75000"/>
                  </a:schemeClr>
                </a:solidFill>
                <a:latin typeface="Monaco"/>
                <a:cs typeface="Monaco"/>
              </a:rPr>
              <a:t>Flag,Description</a:t>
            </a:r>
            <a:r>
              <a:rPr lang="en-US" sz="1100" b="1" dirty="0">
                <a:solidFill>
                  <a:schemeClr val="bg1">
                    <a:lumMod val="75000"/>
                  </a:schemeClr>
                </a:solidFill>
                <a:latin typeface="Monaco"/>
                <a:cs typeface="Monaco"/>
              </a:rPr>
              <a:t>="</a:t>
            </a:r>
            <a:r>
              <a:rPr lang="en-US" sz="1100" b="1" dirty="0" err="1">
                <a:solidFill>
                  <a:schemeClr val="bg1">
                    <a:lumMod val="75000"/>
                  </a:schemeClr>
                </a:solidFill>
                <a:latin typeface="Monaco"/>
                <a:cs typeface="Monaco"/>
              </a:rPr>
              <a:t>dbSNP</a:t>
            </a:r>
            <a:r>
              <a:rPr lang="en-US" sz="1100" b="1" dirty="0">
                <a:solidFill>
                  <a:schemeClr val="bg1">
                    <a:lumMod val="75000"/>
                  </a:schemeClr>
                </a:solidFill>
                <a:latin typeface="Monaco"/>
                <a:cs typeface="Monaco"/>
              </a:rPr>
              <a:t> membership, build 129"&gt;</a:t>
            </a:r>
          </a:p>
          <a:p>
            <a:r>
              <a:rPr lang="en-US" sz="1100" b="1" dirty="0">
                <a:solidFill>
                  <a:schemeClr val="bg1">
                    <a:lumMod val="75000"/>
                  </a:schemeClr>
                </a:solidFill>
                <a:latin typeface="Monaco"/>
                <a:cs typeface="Monaco"/>
              </a:rPr>
              <a:t>##INFO=&lt;ID=H2,Number=0,Type=</a:t>
            </a:r>
            <a:r>
              <a:rPr lang="en-US" sz="1100" b="1" dirty="0" err="1">
                <a:solidFill>
                  <a:schemeClr val="bg1">
                    <a:lumMod val="75000"/>
                  </a:schemeClr>
                </a:solidFill>
                <a:latin typeface="Monaco"/>
                <a:cs typeface="Monaco"/>
              </a:rPr>
              <a:t>Flag,Description</a:t>
            </a:r>
            <a:r>
              <a:rPr lang="en-US" sz="1100" b="1" dirty="0">
                <a:solidFill>
                  <a:schemeClr val="bg1">
                    <a:lumMod val="75000"/>
                  </a:schemeClr>
                </a:solidFill>
                <a:latin typeface="Monaco"/>
                <a:cs typeface="Monaco"/>
              </a:rPr>
              <a:t>="HapMap2 membership"&gt;</a:t>
            </a:r>
          </a:p>
          <a:p>
            <a:r>
              <a:rPr lang="en-US" sz="1100" b="1" dirty="0">
                <a:solidFill>
                  <a:schemeClr val="bg1">
                    <a:lumMod val="75000"/>
                  </a:schemeClr>
                </a:solidFill>
                <a:latin typeface="Monaco"/>
                <a:cs typeface="Monaco"/>
              </a:rPr>
              <a:t>##FILTER=&lt;ID=q10,Description="Quality below 10"&gt;</a:t>
            </a:r>
          </a:p>
          <a:p>
            <a:r>
              <a:rPr lang="en-US" sz="1100" b="1" dirty="0">
                <a:solidFill>
                  <a:schemeClr val="bg1">
                    <a:lumMod val="75000"/>
                  </a:schemeClr>
                </a:solidFill>
                <a:latin typeface="Monaco"/>
                <a:cs typeface="Monaco"/>
              </a:rPr>
              <a:t>##FILTER=&lt;ID=s50,Description="Less than 50% of samples have data"&gt;</a:t>
            </a:r>
          </a:p>
          <a:p>
            <a:r>
              <a:rPr lang="en-US" sz="1100" b="1" dirty="0">
                <a:solidFill>
                  <a:schemeClr val="bg1">
                    <a:lumMod val="75000"/>
                  </a:schemeClr>
                </a:solidFill>
                <a:latin typeface="Monaco"/>
                <a:cs typeface="Monaco"/>
              </a:rPr>
              <a:t>##FORMAT=&lt;ID=</a:t>
            </a:r>
            <a:r>
              <a:rPr lang="en-US" sz="1100" b="1" dirty="0" err="1">
                <a:solidFill>
                  <a:schemeClr val="bg1">
                    <a:lumMod val="75000"/>
                  </a:schemeClr>
                </a:solidFill>
                <a:latin typeface="Monaco"/>
                <a:cs typeface="Monaco"/>
              </a:rPr>
              <a:t>GT,Number</a:t>
            </a:r>
            <a:r>
              <a:rPr lang="en-US" sz="1100" b="1" dirty="0">
                <a:solidFill>
                  <a:schemeClr val="bg1">
                    <a:lumMod val="75000"/>
                  </a:schemeClr>
                </a:solidFill>
                <a:latin typeface="Monaco"/>
                <a:cs typeface="Monaco"/>
              </a:rPr>
              <a:t>=1,Type=</a:t>
            </a:r>
            <a:r>
              <a:rPr lang="en-US" sz="1100" b="1" dirty="0" err="1">
                <a:solidFill>
                  <a:schemeClr val="bg1">
                    <a:lumMod val="75000"/>
                  </a:schemeClr>
                </a:solidFill>
                <a:latin typeface="Monaco"/>
                <a:cs typeface="Monaco"/>
              </a:rPr>
              <a:t>String,Description</a:t>
            </a:r>
            <a:r>
              <a:rPr lang="en-US" sz="1100" b="1" dirty="0">
                <a:solidFill>
                  <a:schemeClr val="bg1">
                    <a:lumMod val="75000"/>
                  </a:schemeClr>
                </a:solidFill>
                <a:latin typeface="Monaco"/>
                <a:cs typeface="Monaco"/>
              </a:rPr>
              <a:t>="Genotype"&gt;</a:t>
            </a:r>
          </a:p>
          <a:p>
            <a:r>
              <a:rPr lang="en-US" sz="1100" b="1" dirty="0">
                <a:solidFill>
                  <a:schemeClr val="bg1">
                    <a:lumMod val="75000"/>
                  </a:schemeClr>
                </a:solidFill>
                <a:latin typeface="Monaco"/>
                <a:cs typeface="Monaco"/>
              </a:rPr>
              <a:t>##FORMAT=&lt;ID=</a:t>
            </a:r>
            <a:r>
              <a:rPr lang="en-US" sz="1100" b="1" dirty="0" err="1">
                <a:solidFill>
                  <a:schemeClr val="bg1">
                    <a:lumMod val="75000"/>
                  </a:schemeClr>
                </a:solidFill>
                <a:latin typeface="Monaco"/>
                <a:cs typeface="Monaco"/>
              </a:rPr>
              <a:t>GQ,Number</a:t>
            </a:r>
            <a:r>
              <a:rPr lang="en-US" sz="1100" b="1" dirty="0">
                <a:solidFill>
                  <a:schemeClr val="bg1">
                    <a:lumMod val="75000"/>
                  </a:schemeClr>
                </a:solidFill>
                <a:latin typeface="Monaco"/>
                <a:cs typeface="Monaco"/>
              </a:rPr>
              <a:t>=1,Type=</a:t>
            </a:r>
            <a:r>
              <a:rPr lang="en-US" sz="1100" b="1" dirty="0" err="1">
                <a:solidFill>
                  <a:schemeClr val="bg1">
                    <a:lumMod val="75000"/>
                  </a:schemeClr>
                </a:solidFill>
                <a:latin typeface="Monaco"/>
                <a:cs typeface="Monaco"/>
              </a:rPr>
              <a:t>Integer,Description</a:t>
            </a:r>
            <a:r>
              <a:rPr lang="en-US" sz="1100" b="1" dirty="0">
                <a:solidFill>
                  <a:schemeClr val="bg1">
                    <a:lumMod val="75000"/>
                  </a:schemeClr>
                </a:solidFill>
                <a:latin typeface="Monaco"/>
                <a:cs typeface="Monaco"/>
              </a:rPr>
              <a:t>="Genotype Quality"&gt;</a:t>
            </a:r>
          </a:p>
          <a:p>
            <a:r>
              <a:rPr lang="en-US" sz="1100" b="1" dirty="0">
                <a:solidFill>
                  <a:schemeClr val="bg1">
                    <a:lumMod val="75000"/>
                  </a:schemeClr>
                </a:solidFill>
                <a:latin typeface="Monaco"/>
                <a:cs typeface="Monaco"/>
              </a:rPr>
              <a:t>##FORMAT=&lt;ID=</a:t>
            </a:r>
            <a:r>
              <a:rPr lang="en-US" sz="1100" b="1" dirty="0" err="1">
                <a:solidFill>
                  <a:schemeClr val="bg1">
                    <a:lumMod val="75000"/>
                  </a:schemeClr>
                </a:solidFill>
                <a:latin typeface="Monaco"/>
                <a:cs typeface="Monaco"/>
              </a:rPr>
              <a:t>DP,Number</a:t>
            </a:r>
            <a:r>
              <a:rPr lang="en-US" sz="1100" b="1" dirty="0">
                <a:solidFill>
                  <a:schemeClr val="bg1">
                    <a:lumMod val="75000"/>
                  </a:schemeClr>
                </a:solidFill>
                <a:latin typeface="Monaco"/>
                <a:cs typeface="Monaco"/>
              </a:rPr>
              <a:t>=1,Type=</a:t>
            </a:r>
            <a:r>
              <a:rPr lang="en-US" sz="1100" b="1" dirty="0" err="1">
                <a:solidFill>
                  <a:schemeClr val="bg1">
                    <a:lumMod val="75000"/>
                  </a:schemeClr>
                </a:solidFill>
                <a:latin typeface="Monaco"/>
                <a:cs typeface="Monaco"/>
              </a:rPr>
              <a:t>Integer,Description</a:t>
            </a:r>
            <a:r>
              <a:rPr lang="en-US" sz="1100" b="1" dirty="0">
                <a:solidFill>
                  <a:schemeClr val="bg1">
                    <a:lumMod val="75000"/>
                  </a:schemeClr>
                </a:solidFill>
                <a:latin typeface="Monaco"/>
                <a:cs typeface="Monaco"/>
              </a:rPr>
              <a:t>="Read Depth"&gt;</a:t>
            </a:r>
          </a:p>
          <a:p>
            <a:r>
              <a:rPr lang="en-US" sz="1100" b="1" dirty="0">
                <a:solidFill>
                  <a:schemeClr val="bg1">
                    <a:lumMod val="75000"/>
                  </a:schemeClr>
                </a:solidFill>
                <a:latin typeface="Monaco"/>
                <a:cs typeface="Monaco"/>
              </a:rPr>
              <a:t>##FORMAT=&lt;ID=</a:t>
            </a:r>
            <a:r>
              <a:rPr lang="en-US" sz="1100" b="1" dirty="0" err="1">
                <a:solidFill>
                  <a:schemeClr val="bg1">
                    <a:lumMod val="75000"/>
                  </a:schemeClr>
                </a:solidFill>
                <a:latin typeface="Monaco"/>
                <a:cs typeface="Monaco"/>
              </a:rPr>
              <a:t>HQ,Number</a:t>
            </a:r>
            <a:r>
              <a:rPr lang="en-US" sz="1100" b="1" dirty="0">
                <a:solidFill>
                  <a:schemeClr val="bg1">
                    <a:lumMod val="75000"/>
                  </a:schemeClr>
                </a:solidFill>
                <a:latin typeface="Monaco"/>
                <a:cs typeface="Monaco"/>
              </a:rPr>
              <a:t>=2,Type=</a:t>
            </a:r>
            <a:r>
              <a:rPr lang="en-US" sz="1100" b="1" dirty="0" err="1">
                <a:solidFill>
                  <a:schemeClr val="bg1">
                    <a:lumMod val="75000"/>
                  </a:schemeClr>
                </a:solidFill>
                <a:latin typeface="Monaco"/>
                <a:cs typeface="Monaco"/>
              </a:rPr>
              <a:t>Integer,Description</a:t>
            </a:r>
            <a:r>
              <a:rPr lang="en-US" sz="1100" b="1" dirty="0">
                <a:solidFill>
                  <a:schemeClr val="bg1">
                    <a:lumMod val="75000"/>
                  </a:schemeClr>
                </a:solidFill>
                <a:latin typeface="Monaco"/>
                <a:cs typeface="Monaco"/>
              </a:rPr>
              <a:t>="Haplotype Quality"&gt;</a:t>
            </a:r>
          </a:p>
          <a:p>
            <a:r>
              <a:rPr lang="en-US" sz="1100" b="1" dirty="0">
                <a:solidFill>
                  <a:srgbClr val="4E5782"/>
                </a:solidFill>
                <a:latin typeface="Monaco"/>
                <a:cs typeface="Monaco"/>
              </a:rPr>
              <a:t>#CHROM POS     ID        </a:t>
            </a:r>
            <a:r>
              <a:rPr lang="en-US" sz="1100" b="1" dirty="0">
                <a:solidFill>
                  <a:srgbClr val="FF0000"/>
                </a:solidFill>
                <a:latin typeface="Monaco"/>
                <a:cs typeface="Monaco"/>
              </a:rPr>
              <a:t>REF    ALT </a:t>
            </a:r>
            <a:r>
              <a:rPr lang="en-US" sz="1100" b="1" dirty="0">
                <a:solidFill>
                  <a:srgbClr val="4E5782"/>
                </a:solidFill>
                <a:latin typeface="Monaco"/>
                <a:cs typeface="Monaco"/>
              </a:rPr>
              <a:t>    QUAL FILTER INFO                              FORMAT      NA00001        NA00002        NA00003</a:t>
            </a:r>
          </a:p>
          <a:p>
            <a:r>
              <a:rPr lang="en-US" sz="1100" b="1" dirty="0">
                <a:latin typeface="Monaco"/>
                <a:cs typeface="Monaco"/>
              </a:rPr>
              <a:t>20     14370   rs6054257 </a:t>
            </a:r>
            <a:r>
              <a:rPr lang="en-US" sz="1100" b="1" dirty="0">
                <a:solidFill>
                  <a:srgbClr val="FF0000"/>
                </a:solidFill>
                <a:latin typeface="Monaco"/>
                <a:cs typeface="Monaco"/>
              </a:rPr>
              <a:t>G      A     </a:t>
            </a:r>
            <a:r>
              <a:rPr lang="en-US" sz="1100" b="1" dirty="0">
                <a:latin typeface="Monaco"/>
                <a:cs typeface="Monaco"/>
              </a:rPr>
              <a:t>  29   PASS   NS=3;DP=14;AF=0.5;DB;H2           GT:GQ:DP:HQ 0|0:48:1:51,51 1|0:48:8:51,51 1/1:43:5:.,.</a:t>
            </a:r>
          </a:p>
          <a:p>
            <a:r>
              <a:rPr lang="en-US" sz="1100" b="1" dirty="0">
                <a:latin typeface="Monaco"/>
                <a:cs typeface="Monaco"/>
              </a:rPr>
              <a:t>20     17330   .         </a:t>
            </a:r>
            <a:r>
              <a:rPr lang="en-US" sz="1100" b="1" dirty="0">
                <a:solidFill>
                  <a:srgbClr val="FF0000"/>
                </a:solidFill>
                <a:latin typeface="Monaco"/>
                <a:cs typeface="Monaco"/>
              </a:rPr>
              <a:t>T      A     </a:t>
            </a:r>
            <a:r>
              <a:rPr lang="en-US" sz="1100" b="1" dirty="0">
                <a:latin typeface="Monaco"/>
                <a:cs typeface="Monaco"/>
              </a:rPr>
              <a:t>  3    q10    NS=3;DP=11;AF=0.017               GT:GQ:DP:HQ 0|0:49:3:58,50 0|1:3:5:65,3   0/0:41:3</a:t>
            </a:r>
          </a:p>
          <a:p>
            <a:r>
              <a:rPr lang="en-US" sz="1100" b="1" dirty="0">
                <a:latin typeface="Monaco"/>
                <a:cs typeface="Monaco"/>
              </a:rPr>
              <a:t>20     1110696 rs6040355 </a:t>
            </a:r>
            <a:r>
              <a:rPr lang="en-US" sz="1100" b="1" dirty="0">
                <a:solidFill>
                  <a:srgbClr val="FF0000"/>
                </a:solidFill>
                <a:latin typeface="Monaco"/>
                <a:cs typeface="Monaco"/>
              </a:rPr>
              <a:t>A      G,T   </a:t>
            </a:r>
            <a:r>
              <a:rPr lang="en-US" sz="1100" b="1" dirty="0">
                <a:latin typeface="Monaco"/>
                <a:cs typeface="Monaco"/>
              </a:rPr>
              <a:t>  67   PASS   NS=2;DP=10;AF=0.333,0.667;AA=T;DB GT:GQ:DP:HQ 1|2:21:6:23,27 2|1:2:0:18,2   2/2:35:4</a:t>
            </a:r>
          </a:p>
          <a:p>
            <a:r>
              <a:rPr lang="en-US" sz="1100" b="1" dirty="0">
                <a:latin typeface="Monaco"/>
                <a:cs typeface="Monaco"/>
              </a:rPr>
              <a:t>20     1230237 .         </a:t>
            </a:r>
            <a:r>
              <a:rPr lang="en-US" sz="1100" b="1" dirty="0">
                <a:solidFill>
                  <a:srgbClr val="FF0000"/>
                </a:solidFill>
                <a:latin typeface="Monaco"/>
                <a:cs typeface="Monaco"/>
              </a:rPr>
              <a:t>T      .     </a:t>
            </a:r>
            <a:r>
              <a:rPr lang="en-US" sz="1100" b="1" dirty="0">
                <a:latin typeface="Monaco"/>
                <a:cs typeface="Monaco"/>
              </a:rPr>
              <a:t>  47   PASS   NS=3;DP=13;AA=T                   GT:GQ:DP:HQ 0|0:54:7:56,60 0|0:48:4:51,51 0/0:61:2</a:t>
            </a:r>
          </a:p>
          <a:p>
            <a:r>
              <a:rPr lang="en-US" sz="1100" b="1" dirty="0">
                <a:latin typeface="Monaco"/>
                <a:cs typeface="Monaco"/>
              </a:rPr>
              <a:t>20     1234567 microsat1 </a:t>
            </a:r>
            <a:r>
              <a:rPr lang="en-US" sz="1100" b="1" dirty="0">
                <a:solidFill>
                  <a:srgbClr val="FF0000"/>
                </a:solidFill>
                <a:latin typeface="Monaco"/>
                <a:cs typeface="Monaco"/>
              </a:rPr>
              <a:t>GTC    G,GTCT</a:t>
            </a:r>
            <a:r>
              <a:rPr lang="en-US" sz="1100" b="1" dirty="0">
                <a:latin typeface="Monaco"/>
                <a:cs typeface="Monaco"/>
              </a:rPr>
              <a:t>  50   PASS   NS=3;DP=9;AA=G                    GT:GQ:DP    0/1:35:4       0/2:17:2       1/1:40:3</a:t>
            </a:r>
          </a:p>
        </p:txBody>
      </p:sp>
      <p:sp>
        <p:nvSpPr>
          <p:cNvPr id="2" name="Title 1"/>
          <p:cNvSpPr>
            <a:spLocks noGrp="1"/>
          </p:cNvSpPr>
          <p:nvPr>
            <p:ph type="title"/>
          </p:nvPr>
        </p:nvSpPr>
        <p:spPr/>
        <p:txBody>
          <a:bodyPr/>
          <a:lstStyle/>
          <a:p>
            <a:r>
              <a:rPr lang="en-US" sz="2800" dirty="0"/>
              <a:t>Formats: VCF – Reference and alternate alleles</a:t>
            </a:r>
          </a:p>
        </p:txBody>
      </p:sp>
      <p:sp>
        <p:nvSpPr>
          <p:cNvPr id="9" name="Frame 8"/>
          <p:cNvSpPr/>
          <p:nvPr/>
        </p:nvSpPr>
        <p:spPr>
          <a:xfrm>
            <a:off x="2251952" y="4927787"/>
            <a:ext cx="1310398" cy="1154342"/>
          </a:xfrm>
          <a:prstGeom prst="frame">
            <a:avLst>
              <a:gd name="adj1" fmla="val 2845"/>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055686050"/>
      </p:ext>
    </p:extLst>
  </p:cSld>
  <p:clrMapOvr>
    <a:masterClrMapping/>
  </p:clrMapOvr>
  <mc:AlternateContent xmlns:mc="http://schemas.openxmlformats.org/markup-compatibility/2006" xmlns:p14="http://schemas.microsoft.com/office/powerpoint/2010/main">
    <mc:Choice Requires="p14">
      <p:transition spd="slow" p14:dur="2000" advTm="29266"/>
    </mc:Choice>
    <mc:Fallback xmlns="">
      <p:transition spd="slow" advTm="29266"/>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5330871-B946-9747-909B-7FB6795752B8}"/>
              </a:ext>
            </a:extLst>
          </p:cNvPr>
          <p:cNvSpPr txBox="1"/>
          <p:nvPr/>
        </p:nvSpPr>
        <p:spPr>
          <a:xfrm>
            <a:off x="155275" y="1927145"/>
            <a:ext cx="12593288" cy="4154984"/>
          </a:xfrm>
          <a:prstGeom prst="rect">
            <a:avLst/>
          </a:prstGeom>
          <a:noFill/>
          <a:ln>
            <a:solidFill>
              <a:srgbClr val="4E5782"/>
            </a:solidFill>
          </a:ln>
        </p:spPr>
        <p:txBody>
          <a:bodyPr wrap="square" rtlCol="0">
            <a:spAutoFit/>
          </a:bodyPr>
          <a:lstStyle/>
          <a:p>
            <a:r>
              <a:rPr lang="en-US" sz="1100" b="1" dirty="0">
                <a:solidFill>
                  <a:schemeClr val="bg1">
                    <a:lumMod val="75000"/>
                  </a:schemeClr>
                </a:solidFill>
                <a:latin typeface="Monaco"/>
                <a:cs typeface="Monaco"/>
              </a:rPr>
              <a:t>##</a:t>
            </a:r>
            <a:r>
              <a:rPr lang="en-US" sz="1100" b="1" dirty="0" err="1">
                <a:solidFill>
                  <a:schemeClr val="bg1">
                    <a:lumMod val="75000"/>
                  </a:schemeClr>
                </a:solidFill>
                <a:latin typeface="Monaco"/>
                <a:cs typeface="Monaco"/>
              </a:rPr>
              <a:t>fileformat</a:t>
            </a:r>
            <a:r>
              <a:rPr lang="en-US" sz="1100" b="1" dirty="0">
                <a:solidFill>
                  <a:schemeClr val="bg1">
                    <a:lumMod val="75000"/>
                  </a:schemeClr>
                </a:solidFill>
                <a:latin typeface="Monaco"/>
                <a:cs typeface="Monaco"/>
              </a:rPr>
              <a:t>=VCFv4.1</a:t>
            </a:r>
          </a:p>
          <a:p>
            <a:r>
              <a:rPr lang="en-US" sz="1100" b="1" dirty="0">
                <a:solidFill>
                  <a:schemeClr val="bg1">
                    <a:lumMod val="75000"/>
                  </a:schemeClr>
                </a:solidFill>
                <a:latin typeface="Monaco"/>
                <a:cs typeface="Monaco"/>
              </a:rPr>
              <a:t>##</a:t>
            </a:r>
            <a:r>
              <a:rPr lang="en-US" sz="1100" b="1" dirty="0" err="1">
                <a:solidFill>
                  <a:schemeClr val="bg1">
                    <a:lumMod val="75000"/>
                  </a:schemeClr>
                </a:solidFill>
                <a:latin typeface="Monaco"/>
                <a:cs typeface="Monaco"/>
              </a:rPr>
              <a:t>fileDate</a:t>
            </a:r>
            <a:r>
              <a:rPr lang="en-US" sz="1100" b="1" dirty="0">
                <a:solidFill>
                  <a:schemeClr val="bg1">
                    <a:lumMod val="75000"/>
                  </a:schemeClr>
                </a:solidFill>
                <a:latin typeface="Monaco"/>
                <a:cs typeface="Monaco"/>
              </a:rPr>
              <a:t>=20090805</a:t>
            </a:r>
          </a:p>
          <a:p>
            <a:r>
              <a:rPr lang="en-US" sz="1100" b="1" dirty="0">
                <a:solidFill>
                  <a:schemeClr val="bg1">
                    <a:lumMod val="75000"/>
                  </a:schemeClr>
                </a:solidFill>
                <a:latin typeface="Monaco"/>
                <a:cs typeface="Monaco"/>
              </a:rPr>
              <a:t>##source=myImputationProgramV3.1</a:t>
            </a:r>
          </a:p>
          <a:p>
            <a:r>
              <a:rPr lang="en-US" sz="1100" b="1" dirty="0">
                <a:solidFill>
                  <a:schemeClr val="bg1">
                    <a:lumMod val="75000"/>
                  </a:schemeClr>
                </a:solidFill>
                <a:latin typeface="Monaco"/>
                <a:cs typeface="Monaco"/>
              </a:rPr>
              <a:t>##reference=file:///</a:t>
            </a:r>
            <a:r>
              <a:rPr lang="en-US" sz="1100" b="1" dirty="0" err="1">
                <a:solidFill>
                  <a:schemeClr val="bg1">
                    <a:lumMod val="75000"/>
                  </a:schemeClr>
                </a:solidFill>
                <a:latin typeface="Monaco"/>
                <a:cs typeface="Monaco"/>
              </a:rPr>
              <a:t>seq</a:t>
            </a:r>
            <a:r>
              <a:rPr lang="en-US" sz="1100" b="1" dirty="0">
                <a:solidFill>
                  <a:schemeClr val="bg1">
                    <a:lumMod val="75000"/>
                  </a:schemeClr>
                </a:solidFill>
                <a:latin typeface="Monaco"/>
                <a:cs typeface="Monaco"/>
              </a:rPr>
              <a:t>/references/1000GenomesPilot-NCBI36.fasta</a:t>
            </a:r>
          </a:p>
          <a:p>
            <a:r>
              <a:rPr lang="en-US" sz="1100" b="1" dirty="0">
                <a:solidFill>
                  <a:schemeClr val="bg1">
                    <a:lumMod val="75000"/>
                  </a:schemeClr>
                </a:solidFill>
                <a:latin typeface="Monaco"/>
                <a:cs typeface="Monaco"/>
              </a:rPr>
              <a:t>##contig=&lt;ID=20,length=62435964,assembly=B36,md5=f126cdf8a6e0c7f379d618ff66beb2da,species="Homo </a:t>
            </a:r>
            <a:r>
              <a:rPr lang="en-US" sz="1100" b="1" dirty="0" err="1">
                <a:solidFill>
                  <a:schemeClr val="bg1">
                    <a:lumMod val="75000"/>
                  </a:schemeClr>
                </a:solidFill>
                <a:latin typeface="Monaco"/>
                <a:cs typeface="Monaco"/>
              </a:rPr>
              <a:t>sapiens",taxonomy</a:t>
            </a:r>
            <a:r>
              <a:rPr lang="en-US" sz="1100" b="1" dirty="0">
                <a:solidFill>
                  <a:schemeClr val="bg1">
                    <a:lumMod val="75000"/>
                  </a:schemeClr>
                </a:solidFill>
                <a:latin typeface="Monaco"/>
                <a:cs typeface="Monaco"/>
              </a:rPr>
              <a:t>=x&gt;</a:t>
            </a:r>
          </a:p>
          <a:p>
            <a:r>
              <a:rPr lang="en-US" sz="1100" b="1" dirty="0">
                <a:solidFill>
                  <a:schemeClr val="bg1">
                    <a:lumMod val="75000"/>
                  </a:schemeClr>
                </a:solidFill>
                <a:latin typeface="Monaco"/>
                <a:cs typeface="Monaco"/>
              </a:rPr>
              <a:t>##phasing=partial</a:t>
            </a:r>
          </a:p>
          <a:p>
            <a:r>
              <a:rPr lang="en-US" sz="1100" b="1" dirty="0">
                <a:solidFill>
                  <a:schemeClr val="bg1">
                    <a:lumMod val="75000"/>
                  </a:schemeClr>
                </a:solidFill>
                <a:latin typeface="Monaco"/>
                <a:cs typeface="Monaco"/>
              </a:rPr>
              <a:t>##INFO=&lt;ID=</a:t>
            </a:r>
            <a:r>
              <a:rPr lang="en-US" sz="1100" b="1" dirty="0" err="1">
                <a:solidFill>
                  <a:schemeClr val="bg1">
                    <a:lumMod val="75000"/>
                  </a:schemeClr>
                </a:solidFill>
                <a:latin typeface="Monaco"/>
                <a:cs typeface="Monaco"/>
              </a:rPr>
              <a:t>NS,Number</a:t>
            </a:r>
            <a:r>
              <a:rPr lang="en-US" sz="1100" b="1" dirty="0">
                <a:solidFill>
                  <a:schemeClr val="bg1">
                    <a:lumMod val="75000"/>
                  </a:schemeClr>
                </a:solidFill>
                <a:latin typeface="Monaco"/>
                <a:cs typeface="Monaco"/>
              </a:rPr>
              <a:t>=1,Type=</a:t>
            </a:r>
            <a:r>
              <a:rPr lang="en-US" sz="1100" b="1" dirty="0" err="1">
                <a:solidFill>
                  <a:schemeClr val="bg1">
                    <a:lumMod val="75000"/>
                  </a:schemeClr>
                </a:solidFill>
                <a:latin typeface="Monaco"/>
                <a:cs typeface="Monaco"/>
              </a:rPr>
              <a:t>Integer,Description</a:t>
            </a:r>
            <a:r>
              <a:rPr lang="en-US" sz="1100" b="1" dirty="0">
                <a:solidFill>
                  <a:schemeClr val="bg1">
                    <a:lumMod val="75000"/>
                  </a:schemeClr>
                </a:solidFill>
                <a:latin typeface="Monaco"/>
                <a:cs typeface="Monaco"/>
              </a:rPr>
              <a:t>="Number of Samples With Data"&gt;</a:t>
            </a:r>
          </a:p>
          <a:p>
            <a:r>
              <a:rPr lang="en-US" sz="1100" b="1" dirty="0">
                <a:solidFill>
                  <a:schemeClr val="bg1">
                    <a:lumMod val="75000"/>
                  </a:schemeClr>
                </a:solidFill>
                <a:latin typeface="Monaco"/>
                <a:cs typeface="Monaco"/>
              </a:rPr>
              <a:t>##INFO=&lt;ID=</a:t>
            </a:r>
            <a:r>
              <a:rPr lang="en-US" sz="1100" b="1" dirty="0" err="1">
                <a:solidFill>
                  <a:schemeClr val="bg1">
                    <a:lumMod val="75000"/>
                  </a:schemeClr>
                </a:solidFill>
                <a:latin typeface="Monaco"/>
                <a:cs typeface="Monaco"/>
              </a:rPr>
              <a:t>DP,Number</a:t>
            </a:r>
            <a:r>
              <a:rPr lang="en-US" sz="1100" b="1" dirty="0">
                <a:solidFill>
                  <a:schemeClr val="bg1">
                    <a:lumMod val="75000"/>
                  </a:schemeClr>
                </a:solidFill>
                <a:latin typeface="Monaco"/>
                <a:cs typeface="Monaco"/>
              </a:rPr>
              <a:t>=1,Type=</a:t>
            </a:r>
            <a:r>
              <a:rPr lang="en-US" sz="1100" b="1" dirty="0" err="1">
                <a:solidFill>
                  <a:schemeClr val="bg1">
                    <a:lumMod val="75000"/>
                  </a:schemeClr>
                </a:solidFill>
                <a:latin typeface="Monaco"/>
                <a:cs typeface="Monaco"/>
              </a:rPr>
              <a:t>Integer,Description</a:t>
            </a:r>
            <a:r>
              <a:rPr lang="en-US" sz="1100" b="1" dirty="0">
                <a:solidFill>
                  <a:schemeClr val="bg1">
                    <a:lumMod val="75000"/>
                  </a:schemeClr>
                </a:solidFill>
                <a:latin typeface="Monaco"/>
                <a:cs typeface="Monaco"/>
              </a:rPr>
              <a:t>="Total Depth"&gt;</a:t>
            </a:r>
          </a:p>
          <a:p>
            <a:r>
              <a:rPr lang="en-US" sz="1100" b="1" dirty="0">
                <a:solidFill>
                  <a:schemeClr val="bg1">
                    <a:lumMod val="75000"/>
                  </a:schemeClr>
                </a:solidFill>
                <a:latin typeface="Monaco"/>
                <a:cs typeface="Monaco"/>
              </a:rPr>
              <a:t>##INFO=&lt;ID=</a:t>
            </a:r>
            <a:r>
              <a:rPr lang="en-US" sz="1100" b="1" dirty="0" err="1">
                <a:solidFill>
                  <a:schemeClr val="bg1">
                    <a:lumMod val="75000"/>
                  </a:schemeClr>
                </a:solidFill>
                <a:latin typeface="Monaco"/>
                <a:cs typeface="Monaco"/>
              </a:rPr>
              <a:t>AF,Number</a:t>
            </a:r>
            <a:r>
              <a:rPr lang="en-US" sz="1100" b="1" dirty="0">
                <a:solidFill>
                  <a:schemeClr val="bg1">
                    <a:lumMod val="75000"/>
                  </a:schemeClr>
                </a:solidFill>
                <a:latin typeface="Monaco"/>
                <a:cs typeface="Monaco"/>
              </a:rPr>
              <a:t>=</a:t>
            </a:r>
            <a:r>
              <a:rPr lang="en-US" sz="1100" b="1" dirty="0" err="1">
                <a:solidFill>
                  <a:schemeClr val="bg1">
                    <a:lumMod val="75000"/>
                  </a:schemeClr>
                </a:solidFill>
                <a:latin typeface="Monaco"/>
                <a:cs typeface="Monaco"/>
              </a:rPr>
              <a:t>A,Type</a:t>
            </a:r>
            <a:r>
              <a:rPr lang="en-US" sz="1100" b="1" dirty="0">
                <a:solidFill>
                  <a:schemeClr val="bg1">
                    <a:lumMod val="75000"/>
                  </a:schemeClr>
                </a:solidFill>
                <a:latin typeface="Monaco"/>
                <a:cs typeface="Monaco"/>
              </a:rPr>
              <a:t>=</a:t>
            </a:r>
            <a:r>
              <a:rPr lang="en-US" sz="1100" b="1" dirty="0" err="1">
                <a:solidFill>
                  <a:schemeClr val="bg1">
                    <a:lumMod val="75000"/>
                  </a:schemeClr>
                </a:solidFill>
                <a:latin typeface="Monaco"/>
                <a:cs typeface="Monaco"/>
              </a:rPr>
              <a:t>Float,Description</a:t>
            </a:r>
            <a:r>
              <a:rPr lang="en-US" sz="1100" b="1" dirty="0">
                <a:solidFill>
                  <a:schemeClr val="bg1">
                    <a:lumMod val="75000"/>
                  </a:schemeClr>
                </a:solidFill>
                <a:latin typeface="Monaco"/>
                <a:cs typeface="Monaco"/>
              </a:rPr>
              <a:t>="Allele Frequency"&gt;</a:t>
            </a:r>
          </a:p>
          <a:p>
            <a:r>
              <a:rPr lang="en-US" sz="1100" b="1" dirty="0">
                <a:solidFill>
                  <a:schemeClr val="bg1">
                    <a:lumMod val="75000"/>
                  </a:schemeClr>
                </a:solidFill>
                <a:latin typeface="Monaco"/>
                <a:cs typeface="Monaco"/>
              </a:rPr>
              <a:t>##INFO=&lt;ID=</a:t>
            </a:r>
            <a:r>
              <a:rPr lang="en-US" sz="1100" b="1" dirty="0" err="1">
                <a:solidFill>
                  <a:schemeClr val="bg1">
                    <a:lumMod val="75000"/>
                  </a:schemeClr>
                </a:solidFill>
                <a:latin typeface="Monaco"/>
                <a:cs typeface="Monaco"/>
              </a:rPr>
              <a:t>AA,Number</a:t>
            </a:r>
            <a:r>
              <a:rPr lang="en-US" sz="1100" b="1" dirty="0">
                <a:solidFill>
                  <a:schemeClr val="bg1">
                    <a:lumMod val="75000"/>
                  </a:schemeClr>
                </a:solidFill>
                <a:latin typeface="Monaco"/>
                <a:cs typeface="Monaco"/>
              </a:rPr>
              <a:t>=1,Type=</a:t>
            </a:r>
            <a:r>
              <a:rPr lang="en-US" sz="1100" b="1" dirty="0" err="1">
                <a:solidFill>
                  <a:schemeClr val="bg1">
                    <a:lumMod val="75000"/>
                  </a:schemeClr>
                </a:solidFill>
                <a:latin typeface="Monaco"/>
                <a:cs typeface="Monaco"/>
              </a:rPr>
              <a:t>String,Description</a:t>
            </a:r>
            <a:r>
              <a:rPr lang="en-US" sz="1100" b="1" dirty="0">
                <a:solidFill>
                  <a:schemeClr val="bg1">
                    <a:lumMod val="75000"/>
                  </a:schemeClr>
                </a:solidFill>
                <a:latin typeface="Monaco"/>
                <a:cs typeface="Monaco"/>
              </a:rPr>
              <a:t>="Ancestral Allele"&gt;</a:t>
            </a:r>
          </a:p>
          <a:p>
            <a:r>
              <a:rPr lang="en-US" sz="1100" b="1" dirty="0">
                <a:solidFill>
                  <a:schemeClr val="bg1">
                    <a:lumMod val="75000"/>
                  </a:schemeClr>
                </a:solidFill>
                <a:latin typeface="Monaco"/>
                <a:cs typeface="Monaco"/>
              </a:rPr>
              <a:t>##INFO=&lt;ID=</a:t>
            </a:r>
            <a:r>
              <a:rPr lang="en-US" sz="1100" b="1" dirty="0" err="1">
                <a:solidFill>
                  <a:schemeClr val="bg1">
                    <a:lumMod val="75000"/>
                  </a:schemeClr>
                </a:solidFill>
                <a:latin typeface="Monaco"/>
                <a:cs typeface="Monaco"/>
              </a:rPr>
              <a:t>DB,Number</a:t>
            </a:r>
            <a:r>
              <a:rPr lang="en-US" sz="1100" b="1" dirty="0">
                <a:solidFill>
                  <a:schemeClr val="bg1">
                    <a:lumMod val="75000"/>
                  </a:schemeClr>
                </a:solidFill>
                <a:latin typeface="Monaco"/>
                <a:cs typeface="Monaco"/>
              </a:rPr>
              <a:t>=0,Type=</a:t>
            </a:r>
            <a:r>
              <a:rPr lang="en-US" sz="1100" b="1" dirty="0" err="1">
                <a:solidFill>
                  <a:schemeClr val="bg1">
                    <a:lumMod val="75000"/>
                  </a:schemeClr>
                </a:solidFill>
                <a:latin typeface="Monaco"/>
                <a:cs typeface="Monaco"/>
              </a:rPr>
              <a:t>Flag,Description</a:t>
            </a:r>
            <a:r>
              <a:rPr lang="en-US" sz="1100" b="1" dirty="0">
                <a:solidFill>
                  <a:schemeClr val="bg1">
                    <a:lumMod val="75000"/>
                  </a:schemeClr>
                </a:solidFill>
                <a:latin typeface="Monaco"/>
                <a:cs typeface="Monaco"/>
              </a:rPr>
              <a:t>="</a:t>
            </a:r>
            <a:r>
              <a:rPr lang="en-US" sz="1100" b="1" dirty="0" err="1">
                <a:solidFill>
                  <a:schemeClr val="bg1">
                    <a:lumMod val="75000"/>
                  </a:schemeClr>
                </a:solidFill>
                <a:latin typeface="Monaco"/>
                <a:cs typeface="Monaco"/>
              </a:rPr>
              <a:t>dbSNP</a:t>
            </a:r>
            <a:r>
              <a:rPr lang="en-US" sz="1100" b="1" dirty="0">
                <a:solidFill>
                  <a:schemeClr val="bg1">
                    <a:lumMod val="75000"/>
                  </a:schemeClr>
                </a:solidFill>
                <a:latin typeface="Monaco"/>
                <a:cs typeface="Monaco"/>
              </a:rPr>
              <a:t> membership, build 129"&gt;</a:t>
            </a:r>
          </a:p>
          <a:p>
            <a:r>
              <a:rPr lang="en-US" sz="1100" b="1" dirty="0">
                <a:solidFill>
                  <a:schemeClr val="bg1">
                    <a:lumMod val="75000"/>
                  </a:schemeClr>
                </a:solidFill>
                <a:latin typeface="Monaco"/>
                <a:cs typeface="Monaco"/>
              </a:rPr>
              <a:t>##INFO=&lt;ID=H2,Number=0,Type=</a:t>
            </a:r>
            <a:r>
              <a:rPr lang="en-US" sz="1100" b="1" dirty="0" err="1">
                <a:solidFill>
                  <a:schemeClr val="bg1">
                    <a:lumMod val="75000"/>
                  </a:schemeClr>
                </a:solidFill>
                <a:latin typeface="Monaco"/>
                <a:cs typeface="Monaco"/>
              </a:rPr>
              <a:t>Flag,Description</a:t>
            </a:r>
            <a:r>
              <a:rPr lang="en-US" sz="1100" b="1" dirty="0">
                <a:solidFill>
                  <a:schemeClr val="bg1">
                    <a:lumMod val="75000"/>
                  </a:schemeClr>
                </a:solidFill>
                <a:latin typeface="Monaco"/>
                <a:cs typeface="Monaco"/>
              </a:rPr>
              <a:t>="HapMap2 membership"&gt;</a:t>
            </a:r>
          </a:p>
          <a:p>
            <a:r>
              <a:rPr lang="en-US" sz="1100" b="1" dirty="0">
                <a:solidFill>
                  <a:schemeClr val="bg1">
                    <a:lumMod val="75000"/>
                  </a:schemeClr>
                </a:solidFill>
                <a:latin typeface="Monaco"/>
                <a:cs typeface="Monaco"/>
              </a:rPr>
              <a:t>##FILTER=&lt;ID=q10,Description="Quality below 10"&gt;</a:t>
            </a:r>
          </a:p>
          <a:p>
            <a:r>
              <a:rPr lang="en-US" sz="1100" b="1" dirty="0">
                <a:solidFill>
                  <a:schemeClr val="bg1">
                    <a:lumMod val="75000"/>
                  </a:schemeClr>
                </a:solidFill>
                <a:latin typeface="Monaco"/>
                <a:cs typeface="Monaco"/>
              </a:rPr>
              <a:t>##FILTER=&lt;ID=s50,Description="Less than 50% of samples have data"&gt;</a:t>
            </a:r>
          </a:p>
          <a:p>
            <a:r>
              <a:rPr lang="en-US" sz="1100" b="1" dirty="0">
                <a:solidFill>
                  <a:schemeClr val="bg1">
                    <a:lumMod val="75000"/>
                  </a:schemeClr>
                </a:solidFill>
                <a:latin typeface="Monaco"/>
                <a:cs typeface="Monaco"/>
              </a:rPr>
              <a:t>##FORMAT=&lt;ID=</a:t>
            </a:r>
            <a:r>
              <a:rPr lang="en-US" sz="1100" b="1" dirty="0" err="1">
                <a:solidFill>
                  <a:schemeClr val="bg1">
                    <a:lumMod val="75000"/>
                  </a:schemeClr>
                </a:solidFill>
                <a:latin typeface="Monaco"/>
                <a:cs typeface="Monaco"/>
              </a:rPr>
              <a:t>GT,Number</a:t>
            </a:r>
            <a:r>
              <a:rPr lang="en-US" sz="1100" b="1" dirty="0">
                <a:solidFill>
                  <a:schemeClr val="bg1">
                    <a:lumMod val="75000"/>
                  </a:schemeClr>
                </a:solidFill>
                <a:latin typeface="Monaco"/>
                <a:cs typeface="Monaco"/>
              </a:rPr>
              <a:t>=1,Type=</a:t>
            </a:r>
            <a:r>
              <a:rPr lang="en-US" sz="1100" b="1" dirty="0" err="1">
                <a:solidFill>
                  <a:schemeClr val="bg1">
                    <a:lumMod val="75000"/>
                  </a:schemeClr>
                </a:solidFill>
                <a:latin typeface="Monaco"/>
                <a:cs typeface="Monaco"/>
              </a:rPr>
              <a:t>String,Description</a:t>
            </a:r>
            <a:r>
              <a:rPr lang="en-US" sz="1100" b="1" dirty="0">
                <a:solidFill>
                  <a:schemeClr val="bg1">
                    <a:lumMod val="75000"/>
                  </a:schemeClr>
                </a:solidFill>
                <a:latin typeface="Monaco"/>
                <a:cs typeface="Monaco"/>
              </a:rPr>
              <a:t>="Genotype"&gt;</a:t>
            </a:r>
          </a:p>
          <a:p>
            <a:r>
              <a:rPr lang="en-US" sz="1100" b="1" dirty="0">
                <a:solidFill>
                  <a:schemeClr val="bg1">
                    <a:lumMod val="75000"/>
                  </a:schemeClr>
                </a:solidFill>
                <a:latin typeface="Monaco"/>
                <a:cs typeface="Monaco"/>
              </a:rPr>
              <a:t>##FORMAT=&lt;ID=</a:t>
            </a:r>
            <a:r>
              <a:rPr lang="en-US" sz="1100" b="1" dirty="0" err="1">
                <a:solidFill>
                  <a:schemeClr val="bg1">
                    <a:lumMod val="75000"/>
                  </a:schemeClr>
                </a:solidFill>
                <a:latin typeface="Monaco"/>
                <a:cs typeface="Monaco"/>
              </a:rPr>
              <a:t>GQ,Number</a:t>
            </a:r>
            <a:r>
              <a:rPr lang="en-US" sz="1100" b="1" dirty="0">
                <a:solidFill>
                  <a:schemeClr val="bg1">
                    <a:lumMod val="75000"/>
                  </a:schemeClr>
                </a:solidFill>
                <a:latin typeface="Monaco"/>
                <a:cs typeface="Monaco"/>
              </a:rPr>
              <a:t>=1,Type=</a:t>
            </a:r>
            <a:r>
              <a:rPr lang="en-US" sz="1100" b="1" dirty="0" err="1">
                <a:solidFill>
                  <a:schemeClr val="bg1">
                    <a:lumMod val="75000"/>
                  </a:schemeClr>
                </a:solidFill>
                <a:latin typeface="Monaco"/>
                <a:cs typeface="Monaco"/>
              </a:rPr>
              <a:t>Integer,Description</a:t>
            </a:r>
            <a:r>
              <a:rPr lang="en-US" sz="1100" b="1" dirty="0">
                <a:solidFill>
                  <a:schemeClr val="bg1">
                    <a:lumMod val="75000"/>
                  </a:schemeClr>
                </a:solidFill>
                <a:latin typeface="Monaco"/>
                <a:cs typeface="Monaco"/>
              </a:rPr>
              <a:t>="Genotype Quality"&gt;</a:t>
            </a:r>
          </a:p>
          <a:p>
            <a:r>
              <a:rPr lang="en-US" sz="1100" b="1" dirty="0">
                <a:solidFill>
                  <a:schemeClr val="bg1">
                    <a:lumMod val="75000"/>
                  </a:schemeClr>
                </a:solidFill>
                <a:latin typeface="Monaco"/>
                <a:cs typeface="Monaco"/>
              </a:rPr>
              <a:t>##FORMAT=&lt;ID=</a:t>
            </a:r>
            <a:r>
              <a:rPr lang="en-US" sz="1100" b="1" dirty="0" err="1">
                <a:solidFill>
                  <a:schemeClr val="bg1">
                    <a:lumMod val="75000"/>
                  </a:schemeClr>
                </a:solidFill>
                <a:latin typeface="Monaco"/>
                <a:cs typeface="Monaco"/>
              </a:rPr>
              <a:t>DP,Number</a:t>
            </a:r>
            <a:r>
              <a:rPr lang="en-US" sz="1100" b="1" dirty="0">
                <a:solidFill>
                  <a:schemeClr val="bg1">
                    <a:lumMod val="75000"/>
                  </a:schemeClr>
                </a:solidFill>
                <a:latin typeface="Monaco"/>
                <a:cs typeface="Monaco"/>
              </a:rPr>
              <a:t>=1,Type=</a:t>
            </a:r>
            <a:r>
              <a:rPr lang="en-US" sz="1100" b="1" dirty="0" err="1">
                <a:solidFill>
                  <a:schemeClr val="bg1">
                    <a:lumMod val="75000"/>
                  </a:schemeClr>
                </a:solidFill>
                <a:latin typeface="Monaco"/>
                <a:cs typeface="Monaco"/>
              </a:rPr>
              <a:t>Integer,Description</a:t>
            </a:r>
            <a:r>
              <a:rPr lang="en-US" sz="1100" b="1" dirty="0">
                <a:solidFill>
                  <a:schemeClr val="bg1">
                    <a:lumMod val="75000"/>
                  </a:schemeClr>
                </a:solidFill>
                <a:latin typeface="Monaco"/>
                <a:cs typeface="Monaco"/>
              </a:rPr>
              <a:t>="Read Depth"&gt;</a:t>
            </a:r>
          </a:p>
          <a:p>
            <a:r>
              <a:rPr lang="en-US" sz="1100" b="1" dirty="0">
                <a:solidFill>
                  <a:schemeClr val="bg1">
                    <a:lumMod val="75000"/>
                  </a:schemeClr>
                </a:solidFill>
                <a:latin typeface="Monaco"/>
                <a:cs typeface="Monaco"/>
              </a:rPr>
              <a:t>##FORMAT=&lt;ID=</a:t>
            </a:r>
            <a:r>
              <a:rPr lang="en-US" sz="1100" b="1" dirty="0" err="1">
                <a:solidFill>
                  <a:schemeClr val="bg1">
                    <a:lumMod val="75000"/>
                  </a:schemeClr>
                </a:solidFill>
                <a:latin typeface="Monaco"/>
                <a:cs typeface="Monaco"/>
              </a:rPr>
              <a:t>HQ,Number</a:t>
            </a:r>
            <a:r>
              <a:rPr lang="en-US" sz="1100" b="1" dirty="0">
                <a:solidFill>
                  <a:schemeClr val="bg1">
                    <a:lumMod val="75000"/>
                  </a:schemeClr>
                </a:solidFill>
                <a:latin typeface="Monaco"/>
                <a:cs typeface="Monaco"/>
              </a:rPr>
              <a:t>=2,Type=</a:t>
            </a:r>
            <a:r>
              <a:rPr lang="en-US" sz="1100" b="1" dirty="0" err="1">
                <a:solidFill>
                  <a:schemeClr val="bg1">
                    <a:lumMod val="75000"/>
                  </a:schemeClr>
                </a:solidFill>
                <a:latin typeface="Monaco"/>
                <a:cs typeface="Monaco"/>
              </a:rPr>
              <a:t>Integer,Description</a:t>
            </a:r>
            <a:r>
              <a:rPr lang="en-US" sz="1100" b="1" dirty="0">
                <a:solidFill>
                  <a:schemeClr val="bg1">
                    <a:lumMod val="75000"/>
                  </a:schemeClr>
                </a:solidFill>
                <a:latin typeface="Monaco"/>
                <a:cs typeface="Monaco"/>
              </a:rPr>
              <a:t>="Haplotype Quality"&gt;</a:t>
            </a:r>
          </a:p>
          <a:p>
            <a:r>
              <a:rPr lang="en-US" sz="1100" b="1" dirty="0">
                <a:solidFill>
                  <a:srgbClr val="4E5782"/>
                </a:solidFill>
                <a:latin typeface="Monaco"/>
                <a:cs typeface="Monaco"/>
              </a:rPr>
              <a:t>#CHROM POS     ID        REF    ALT     </a:t>
            </a:r>
            <a:r>
              <a:rPr lang="en-US" sz="1100" b="1" dirty="0">
                <a:solidFill>
                  <a:srgbClr val="FF0000"/>
                </a:solidFill>
                <a:latin typeface="Monaco"/>
                <a:cs typeface="Monaco"/>
              </a:rPr>
              <a:t>QUAL</a:t>
            </a:r>
            <a:r>
              <a:rPr lang="en-US" sz="1100" b="1" dirty="0">
                <a:solidFill>
                  <a:srgbClr val="4E5782"/>
                </a:solidFill>
                <a:latin typeface="Monaco"/>
                <a:cs typeface="Monaco"/>
              </a:rPr>
              <a:t> FILTER INFO                              FORMAT      NA00001        NA00002        NA00003</a:t>
            </a:r>
          </a:p>
          <a:p>
            <a:r>
              <a:rPr lang="en-US" sz="1100" b="1" dirty="0">
                <a:latin typeface="Monaco"/>
                <a:cs typeface="Monaco"/>
              </a:rPr>
              <a:t>20     14370   rs6054257 G      A       </a:t>
            </a:r>
            <a:r>
              <a:rPr lang="en-US" sz="1100" b="1" dirty="0">
                <a:solidFill>
                  <a:srgbClr val="FF0000"/>
                </a:solidFill>
                <a:latin typeface="Monaco"/>
                <a:cs typeface="Monaco"/>
              </a:rPr>
              <a:t>29 </a:t>
            </a:r>
            <a:r>
              <a:rPr lang="en-US" sz="1100" b="1" dirty="0">
                <a:latin typeface="Monaco"/>
                <a:cs typeface="Monaco"/>
              </a:rPr>
              <a:t>  PASS   NS=3;DP=14;AF=0.5;DB;H2           GT:GQ:DP:HQ 0|0:48:1:51,51 1|0:48:8:51,51 1/1:43:5:.,.</a:t>
            </a:r>
          </a:p>
          <a:p>
            <a:r>
              <a:rPr lang="en-US" sz="1100" b="1" dirty="0">
                <a:latin typeface="Monaco"/>
                <a:cs typeface="Monaco"/>
              </a:rPr>
              <a:t>20     17330   .         T      A       </a:t>
            </a:r>
            <a:r>
              <a:rPr lang="en-US" sz="1100" b="1" dirty="0">
                <a:solidFill>
                  <a:srgbClr val="FF0000"/>
                </a:solidFill>
                <a:latin typeface="Monaco"/>
                <a:cs typeface="Monaco"/>
              </a:rPr>
              <a:t>3  </a:t>
            </a:r>
            <a:r>
              <a:rPr lang="en-US" sz="1100" b="1" dirty="0">
                <a:latin typeface="Monaco"/>
                <a:cs typeface="Monaco"/>
              </a:rPr>
              <a:t>  q10    NS=3;DP=11;AF=0.017               GT:GQ:DP:HQ 0|0:49:3:58,50 0|1:3:5:65,3   0/0:41:3</a:t>
            </a:r>
          </a:p>
          <a:p>
            <a:r>
              <a:rPr lang="en-US" sz="1100" b="1" dirty="0">
                <a:latin typeface="Monaco"/>
                <a:cs typeface="Monaco"/>
              </a:rPr>
              <a:t>20     1110696 rs6040355 A      G,T     </a:t>
            </a:r>
            <a:r>
              <a:rPr lang="en-US" sz="1100" b="1" dirty="0">
                <a:solidFill>
                  <a:srgbClr val="FF0000"/>
                </a:solidFill>
                <a:latin typeface="Monaco"/>
                <a:cs typeface="Monaco"/>
              </a:rPr>
              <a:t>67 </a:t>
            </a:r>
            <a:r>
              <a:rPr lang="en-US" sz="1100" b="1" dirty="0">
                <a:latin typeface="Monaco"/>
                <a:cs typeface="Monaco"/>
              </a:rPr>
              <a:t>  PASS   NS=2;DP=10;AF=0.333,0.667;AA=T;DB GT:GQ:DP:HQ 1|2:21:6:23,27 2|1:2:0:18,2   2/2:35:4</a:t>
            </a:r>
          </a:p>
          <a:p>
            <a:r>
              <a:rPr lang="en-US" sz="1100" b="1" dirty="0">
                <a:latin typeface="Monaco"/>
                <a:cs typeface="Monaco"/>
              </a:rPr>
              <a:t>20     1230237 .         T      .       </a:t>
            </a:r>
            <a:r>
              <a:rPr lang="en-US" sz="1100" b="1" dirty="0">
                <a:solidFill>
                  <a:srgbClr val="FF0000"/>
                </a:solidFill>
                <a:latin typeface="Monaco"/>
                <a:cs typeface="Monaco"/>
              </a:rPr>
              <a:t>47 </a:t>
            </a:r>
            <a:r>
              <a:rPr lang="en-US" sz="1100" b="1" dirty="0">
                <a:latin typeface="Monaco"/>
                <a:cs typeface="Monaco"/>
              </a:rPr>
              <a:t>  PASS   NS=3;DP=13;AA=T                   GT:GQ:DP:HQ 0|0:54:7:56,60 0|0:48:4:51,51 0/0:61:2</a:t>
            </a:r>
          </a:p>
          <a:p>
            <a:r>
              <a:rPr lang="en-US" sz="1100" b="1" dirty="0">
                <a:latin typeface="Monaco"/>
                <a:cs typeface="Monaco"/>
              </a:rPr>
              <a:t>20     1234567 microsat1 GTC    G,GTCT  </a:t>
            </a:r>
            <a:r>
              <a:rPr lang="en-US" sz="1100" b="1" dirty="0">
                <a:solidFill>
                  <a:srgbClr val="FF0000"/>
                </a:solidFill>
                <a:latin typeface="Monaco"/>
                <a:cs typeface="Monaco"/>
              </a:rPr>
              <a:t>50 </a:t>
            </a:r>
            <a:r>
              <a:rPr lang="en-US" sz="1100" b="1" dirty="0">
                <a:latin typeface="Monaco"/>
                <a:cs typeface="Monaco"/>
              </a:rPr>
              <a:t>  PASS   NS=3;DP=9;AA=G                    GT:GQ:DP    0/1:35:4       0/2:17:2       1/1:40:3</a:t>
            </a:r>
          </a:p>
        </p:txBody>
      </p:sp>
      <p:sp>
        <p:nvSpPr>
          <p:cNvPr id="2" name="Title 1"/>
          <p:cNvSpPr>
            <a:spLocks noGrp="1"/>
          </p:cNvSpPr>
          <p:nvPr>
            <p:ph type="title"/>
          </p:nvPr>
        </p:nvSpPr>
        <p:spPr/>
        <p:txBody>
          <a:bodyPr/>
          <a:lstStyle/>
          <a:p>
            <a:r>
              <a:rPr lang="en-US" sz="2800" dirty="0"/>
              <a:t>Formats: VCF – Variant quality </a:t>
            </a:r>
          </a:p>
        </p:txBody>
      </p:sp>
      <p:sp>
        <p:nvSpPr>
          <p:cNvPr id="8" name="Frame 7"/>
          <p:cNvSpPr/>
          <p:nvPr/>
        </p:nvSpPr>
        <p:spPr>
          <a:xfrm>
            <a:off x="3515971" y="4985497"/>
            <a:ext cx="504236" cy="1096631"/>
          </a:xfrm>
          <a:prstGeom prst="frame">
            <a:avLst>
              <a:gd name="adj1" fmla="val 2845"/>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124931129"/>
      </p:ext>
    </p:extLst>
  </p:cSld>
  <p:clrMapOvr>
    <a:masterClrMapping/>
  </p:clrMapOvr>
  <mc:AlternateContent xmlns:mc="http://schemas.openxmlformats.org/markup-compatibility/2006" xmlns:p14="http://schemas.microsoft.com/office/powerpoint/2010/main">
    <mc:Choice Requires="p14">
      <p:transition spd="slow" p14:dur="2000" advTm="9433"/>
    </mc:Choice>
    <mc:Fallback xmlns="">
      <p:transition spd="slow" advTm="9433"/>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9BDF25E-33D4-9A4F-A51B-51422AD5BAE1}"/>
              </a:ext>
            </a:extLst>
          </p:cNvPr>
          <p:cNvSpPr txBox="1"/>
          <p:nvPr/>
        </p:nvSpPr>
        <p:spPr>
          <a:xfrm>
            <a:off x="155275" y="1927145"/>
            <a:ext cx="12593288" cy="4154984"/>
          </a:xfrm>
          <a:prstGeom prst="rect">
            <a:avLst/>
          </a:prstGeom>
          <a:noFill/>
          <a:ln>
            <a:solidFill>
              <a:srgbClr val="4E5782"/>
            </a:solidFill>
          </a:ln>
        </p:spPr>
        <p:txBody>
          <a:bodyPr wrap="square" rtlCol="0">
            <a:spAutoFit/>
          </a:bodyPr>
          <a:lstStyle/>
          <a:p>
            <a:r>
              <a:rPr lang="en-US" sz="1100" b="1" dirty="0">
                <a:solidFill>
                  <a:schemeClr val="bg1">
                    <a:lumMod val="75000"/>
                  </a:schemeClr>
                </a:solidFill>
                <a:latin typeface="Monaco"/>
                <a:cs typeface="Monaco"/>
              </a:rPr>
              <a:t>##</a:t>
            </a:r>
            <a:r>
              <a:rPr lang="en-US" sz="1100" b="1" dirty="0" err="1">
                <a:solidFill>
                  <a:schemeClr val="bg1">
                    <a:lumMod val="75000"/>
                  </a:schemeClr>
                </a:solidFill>
                <a:latin typeface="Monaco"/>
                <a:cs typeface="Monaco"/>
              </a:rPr>
              <a:t>fileformat</a:t>
            </a:r>
            <a:r>
              <a:rPr lang="en-US" sz="1100" b="1" dirty="0">
                <a:solidFill>
                  <a:schemeClr val="bg1">
                    <a:lumMod val="75000"/>
                  </a:schemeClr>
                </a:solidFill>
                <a:latin typeface="Monaco"/>
                <a:cs typeface="Monaco"/>
              </a:rPr>
              <a:t>=VCFv4.1</a:t>
            </a:r>
          </a:p>
          <a:p>
            <a:r>
              <a:rPr lang="en-US" sz="1100" b="1" dirty="0">
                <a:solidFill>
                  <a:schemeClr val="bg1">
                    <a:lumMod val="75000"/>
                  </a:schemeClr>
                </a:solidFill>
                <a:latin typeface="Monaco"/>
                <a:cs typeface="Monaco"/>
              </a:rPr>
              <a:t>##</a:t>
            </a:r>
            <a:r>
              <a:rPr lang="en-US" sz="1100" b="1" dirty="0" err="1">
                <a:solidFill>
                  <a:schemeClr val="bg1">
                    <a:lumMod val="75000"/>
                  </a:schemeClr>
                </a:solidFill>
                <a:latin typeface="Monaco"/>
                <a:cs typeface="Monaco"/>
              </a:rPr>
              <a:t>fileDate</a:t>
            </a:r>
            <a:r>
              <a:rPr lang="en-US" sz="1100" b="1" dirty="0">
                <a:solidFill>
                  <a:schemeClr val="bg1">
                    <a:lumMod val="75000"/>
                  </a:schemeClr>
                </a:solidFill>
                <a:latin typeface="Monaco"/>
                <a:cs typeface="Monaco"/>
              </a:rPr>
              <a:t>=20090805</a:t>
            </a:r>
          </a:p>
          <a:p>
            <a:r>
              <a:rPr lang="en-US" sz="1100" b="1" dirty="0">
                <a:solidFill>
                  <a:schemeClr val="bg1">
                    <a:lumMod val="75000"/>
                  </a:schemeClr>
                </a:solidFill>
                <a:latin typeface="Monaco"/>
                <a:cs typeface="Monaco"/>
              </a:rPr>
              <a:t>##source=myImputationProgramV3.1</a:t>
            </a:r>
          </a:p>
          <a:p>
            <a:r>
              <a:rPr lang="en-US" sz="1100" b="1" dirty="0">
                <a:solidFill>
                  <a:schemeClr val="bg1">
                    <a:lumMod val="75000"/>
                  </a:schemeClr>
                </a:solidFill>
                <a:latin typeface="Monaco"/>
                <a:cs typeface="Monaco"/>
              </a:rPr>
              <a:t>##reference=file:///</a:t>
            </a:r>
            <a:r>
              <a:rPr lang="en-US" sz="1100" b="1" dirty="0" err="1">
                <a:solidFill>
                  <a:schemeClr val="bg1">
                    <a:lumMod val="75000"/>
                  </a:schemeClr>
                </a:solidFill>
                <a:latin typeface="Monaco"/>
                <a:cs typeface="Monaco"/>
              </a:rPr>
              <a:t>seq</a:t>
            </a:r>
            <a:r>
              <a:rPr lang="en-US" sz="1100" b="1" dirty="0">
                <a:solidFill>
                  <a:schemeClr val="bg1">
                    <a:lumMod val="75000"/>
                  </a:schemeClr>
                </a:solidFill>
                <a:latin typeface="Monaco"/>
                <a:cs typeface="Monaco"/>
              </a:rPr>
              <a:t>/references/1000GenomesPilot-NCBI36.fasta</a:t>
            </a:r>
          </a:p>
          <a:p>
            <a:r>
              <a:rPr lang="en-US" sz="1100" b="1" dirty="0">
                <a:solidFill>
                  <a:schemeClr val="bg1">
                    <a:lumMod val="75000"/>
                  </a:schemeClr>
                </a:solidFill>
                <a:latin typeface="Monaco"/>
                <a:cs typeface="Monaco"/>
              </a:rPr>
              <a:t>##contig=&lt;ID=20,length=62435964,assembly=B36,md5=f126cdf8a6e0c7f379d618ff66beb2da,species="Homo </a:t>
            </a:r>
            <a:r>
              <a:rPr lang="en-US" sz="1100" b="1" dirty="0" err="1">
                <a:solidFill>
                  <a:schemeClr val="bg1">
                    <a:lumMod val="75000"/>
                  </a:schemeClr>
                </a:solidFill>
                <a:latin typeface="Monaco"/>
                <a:cs typeface="Monaco"/>
              </a:rPr>
              <a:t>sapiens",taxonomy</a:t>
            </a:r>
            <a:r>
              <a:rPr lang="en-US" sz="1100" b="1" dirty="0">
                <a:solidFill>
                  <a:schemeClr val="bg1">
                    <a:lumMod val="75000"/>
                  </a:schemeClr>
                </a:solidFill>
                <a:latin typeface="Monaco"/>
                <a:cs typeface="Monaco"/>
              </a:rPr>
              <a:t>=x&gt;</a:t>
            </a:r>
          </a:p>
          <a:p>
            <a:r>
              <a:rPr lang="en-US" sz="1100" b="1" dirty="0">
                <a:solidFill>
                  <a:schemeClr val="bg1">
                    <a:lumMod val="75000"/>
                  </a:schemeClr>
                </a:solidFill>
                <a:latin typeface="Monaco"/>
                <a:cs typeface="Monaco"/>
              </a:rPr>
              <a:t>##phasing=partial</a:t>
            </a:r>
          </a:p>
          <a:p>
            <a:r>
              <a:rPr lang="en-US" sz="1100" b="1" dirty="0">
                <a:solidFill>
                  <a:schemeClr val="bg1">
                    <a:lumMod val="75000"/>
                  </a:schemeClr>
                </a:solidFill>
                <a:latin typeface="Monaco"/>
                <a:cs typeface="Monaco"/>
              </a:rPr>
              <a:t>##INFO=&lt;ID=</a:t>
            </a:r>
            <a:r>
              <a:rPr lang="en-US" sz="1100" b="1" dirty="0" err="1">
                <a:solidFill>
                  <a:schemeClr val="bg1">
                    <a:lumMod val="75000"/>
                  </a:schemeClr>
                </a:solidFill>
                <a:latin typeface="Monaco"/>
                <a:cs typeface="Monaco"/>
              </a:rPr>
              <a:t>NS,Number</a:t>
            </a:r>
            <a:r>
              <a:rPr lang="en-US" sz="1100" b="1" dirty="0">
                <a:solidFill>
                  <a:schemeClr val="bg1">
                    <a:lumMod val="75000"/>
                  </a:schemeClr>
                </a:solidFill>
                <a:latin typeface="Monaco"/>
                <a:cs typeface="Monaco"/>
              </a:rPr>
              <a:t>=1,Type=</a:t>
            </a:r>
            <a:r>
              <a:rPr lang="en-US" sz="1100" b="1" dirty="0" err="1">
                <a:solidFill>
                  <a:schemeClr val="bg1">
                    <a:lumMod val="75000"/>
                  </a:schemeClr>
                </a:solidFill>
                <a:latin typeface="Monaco"/>
                <a:cs typeface="Monaco"/>
              </a:rPr>
              <a:t>Integer,Description</a:t>
            </a:r>
            <a:r>
              <a:rPr lang="en-US" sz="1100" b="1" dirty="0">
                <a:solidFill>
                  <a:schemeClr val="bg1">
                    <a:lumMod val="75000"/>
                  </a:schemeClr>
                </a:solidFill>
                <a:latin typeface="Monaco"/>
                <a:cs typeface="Monaco"/>
              </a:rPr>
              <a:t>="Number of Samples With Data"&gt;</a:t>
            </a:r>
          </a:p>
          <a:p>
            <a:r>
              <a:rPr lang="en-US" sz="1100" b="1" dirty="0">
                <a:solidFill>
                  <a:schemeClr val="bg1">
                    <a:lumMod val="75000"/>
                  </a:schemeClr>
                </a:solidFill>
                <a:latin typeface="Monaco"/>
                <a:cs typeface="Monaco"/>
              </a:rPr>
              <a:t>##INFO=&lt;ID=</a:t>
            </a:r>
            <a:r>
              <a:rPr lang="en-US" sz="1100" b="1" dirty="0" err="1">
                <a:solidFill>
                  <a:schemeClr val="bg1">
                    <a:lumMod val="75000"/>
                  </a:schemeClr>
                </a:solidFill>
                <a:latin typeface="Monaco"/>
                <a:cs typeface="Monaco"/>
              </a:rPr>
              <a:t>DP,Number</a:t>
            </a:r>
            <a:r>
              <a:rPr lang="en-US" sz="1100" b="1" dirty="0">
                <a:solidFill>
                  <a:schemeClr val="bg1">
                    <a:lumMod val="75000"/>
                  </a:schemeClr>
                </a:solidFill>
                <a:latin typeface="Monaco"/>
                <a:cs typeface="Monaco"/>
              </a:rPr>
              <a:t>=1,Type=</a:t>
            </a:r>
            <a:r>
              <a:rPr lang="en-US" sz="1100" b="1" dirty="0" err="1">
                <a:solidFill>
                  <a:schemeClr val="bg1">
                    <a:lumMod val="75000"/>
                  </a:schemeClr>
                </a:solidFill>
                <a:latin typeface="Monaco"/>
                <a:cs typeface="Monaco"/>
              </a:rPr>
              <a:t>Integer,Description</a:t>
            </a:r>
            <a:r>
              <a:rPr lang="en-US" sz="1100" b="1" dirty="0">
                <a:solidFill>
                  <a:schemeClr val="bg1">
                    <a:lumMod val="75000"/>
                  </a:schemeClr>
                </a:solidFill>
                <a:latin typeface="Monaco"/>
                <a:cs typeface="Monaco"/>
              </a:rPr>
              <a:t>="Total Depth"&gt;</a:t>
            </a:r>
          </a:p>
          <a:p>
            <a:r>
              <a:rPr lang="en-US" sz="1100" b="1" dirty="0">
                <a:solidFill>
                  <a:schemeClr val="bg1">
                    <a:lumMod val="75000"/>
                  </a:schemeClr>
                </a:solidFill>
                <a:latin typeface="Monaco"/>
                <a:cs typeface="Monaco"/>
              </a:rPr>
              <a:t>##INFO=&lt;ID=</a:t>
            </a:r>
            <a:r>
              <a:rPr lang="en-US" sz="1100" b="1" dirty="0" err="1">
                <a:solidFill>
                  <a:schemeClr val="bg1">
                    <a:lumMod val="75000"/>
                  </a:schemeClr>
                </a:solidFill>
                <a:latin typeface="Monaco"/>
                <a:cs typeface="Monaco"/>
              </a:rPr>
              <a:t>AF,Number</a:t>
            </a:r>
            <a:r>
              <a:rPr lang="en-US" sz="1100" b="1" dirty="0">
                <a:solidFill>
                  <a:schemeClr val="bg1">
                    <a:lumMod val="75000"/>
                  </a:schemeClr>
                </a:solidFill>
                <a:latin typeface="Monaco"/>
                <a:cs typeface="Monaco"/>
              </a:rPr>
              <a:t>=</a:t>
            </a:r>
            <a:r>
              <a:rPr lang="en-US" sz="1100" b="1" dirty="0" err="1">
                <a:solidFill>
                  <a:schemeClr val="bg1">
                    <a:lumMod val="75000"/>
                  </a:schemeClr>
                </a:solidFill>
                <a:latin typeface="Monaco"/>
                <a:cs typeface="Monaco"/>
              </a:rPr>
              <a:t>A,Type</a:t>
            </a:r>
            <a:r>
              <a:rPr lang="en-US" sz="1100" b="1" dirty="0">
                <a:solidFill>
                  <a:schemeClr val="bg1">
                    <a:lumMod val="75000"/>
                  </a:schemeClr>
                </a:solidFill>
                <a:latin typeface="Monaco"/>
                <a:cs typeface="Monaco"/>
              </a:rPr>
              <a:t>=</a:t>
            </a:r>
            <a:r>
              <a:rPr lang="en-US" sz="1100" b="1" dirty="0" err="1">
                <a:solidFill>
                  <a:schemeClr val="bg1">
                    <a:lumMod val="75000"/>
                  </a:schemeClr>
                </a:solidFill>
                <a:latin typeface="Monaco"/>
                <a:cs typeface="Monaco"/>
              </a:rPr>
              <a:t>Float,Description</a:t>
            </a:r>
            <a:r>
              <a:rPr lang="en-US" sz="1100" b="1" dirty="0">
                <a:solidFill>
                  <a:schemeClr val="bg1">
                    <a:lumMod val="75000"/>
                  </a:schemeClr>
                </a:solidFill>
                <a:latin typeface="Monaco"/>
                <a:cs typeface="Monaco"/>
              </a:rPr>
              <a:t>="Allele Frequency"&gt;</a:t>
            </a:r>
          </a:p>
          <a:p>
            <a:r>
              <a:rPr lang="en-US" sz="1100" b="1" dirty="0">
                <a:solidFill>
                  <a:schemeClr val="bg1">
                    <a:lumMod val="75000"/>
                  </a:schemeClr>
                </a:solidFill>
                <a:latin typeface="Monaco"/>
                <a:cs typeface="Monaco"/>
              </a:rPr>
              <a:t>##INFO=&lt;ID=</a:t>
            </a:r>
            <a:r>
              <a:rPr lang="en-US" sz="1100" b="1" dirty="0" err="1">
                <a:solidFill>
                  <a:schemeClr val="bg1">
                    <a:lumMod val="75000"/>
                  </a:schemeClr>
                </a:solidFill>
                <a:latin typeface="Monaco"/>
                <a:cs typeface="Monaco"/>
              </a:rPr>
              <a:t>AA,Number</a:t>
            </a:r>
            <a:r>
              <a:rPr lang="en-US" sz="1100" b="1" dirty="0">
                <a:solidFill>
                  <a:schemeClr val="bg1">
                    <a:lumMod val="75000"/>
                  </a:schemeClr>
                </a:solidFill>
                <a:latin typeface="Monaco"/>
                <a:cs typeface="Monaco"/>
              </a:rPr>
              <a:t>=1,Type=</a:t>
            </a:r>
            <a:r>
              <a:rPr lang="en-US" sz="1100" b="1" dirty="0" err="1">
                <a:solidFill>
                  <a:schemeClr val="bg1">
                    <a:lumMod val="75000"/>
                  </a:schemeClr>
                </a:solidFill>
                <a:latin typeface="Monaco"/>
                <a:cs typeface="Monaco"/>
              </a:rPr>
              <a:t>String,Description</a:t>
            </a:r>
            <a:r>
              <a:rPr lang="en-US" sz="1100" b="1" dirty="0">
                <a:solidFill>
                  <a:schemeClr val="bg1">
                    <a:lumMod val="75000"/>
                  </a:schemeClr>
                </a:solidFill>
                <a:latin typeface="Monaco"/>
                <a:cs typeface="Monaco"/>
              </a:rPr>
              <a:t>="Ancestral Allele"&gt;</a:t>
            </a:r>
          </a:p>
          <a:p>
            <a:r>
              <a:rPr lang="en-US" sz="1100" b="1" dirty="0">
                <a:solidFill>
                  <a:schemeClr val="bg1">
                    <a:lumMod val="75000"/>
                  </a:schemeClr>
                </a:solidFill>
                <a:latin typeface="Monaco"/>
                <a:cs typeface="Monaco"/>
              </a:rPr>
              <a:t>##INFO=&lt;ID=</a:t>
            </a:r>
            <a:r>
              <a:rPr lang="en-US" sz="1100" b="1" dirty="0" err="1">
                <a:solidFill>
                  <a:schemeClr val="bg1">
                    <a:lumMod val="75000"/>
                  </a:schemeClr>
                </a:solidFill>
                <a:latin typeface="Monaco"/>
                <a:cs typeface="Monaco"/>
              </a:rPr>
              <a:t>DB,Number</a:t>
            </a:r>
            <a:r>
              <a:rPr lang="en-US" sz="1100" b="1" dirty="0">
                <a:solidFill>
                  <a:schemeClr val="bg1">
                    <a:lumMod val="75000"/>
                  </a:schemeClr>
                </a:solidFill>
                <a:latin typeface="Monaco"/>
                <a:cs typeface="Monaco"/>
              </a:rPr>
              <a:t>=0,Type=</a:t>
            </a:r>
            <a:r>
              <a:rPr lang="en-US" sz="1100" b="1" dirty="0" err="1">
                <a:solidFill>
                  <a:schemeClr val="bg1">
                    <a:lumMod val="75000"/>
                  </a:schemeClr>
                </a:solidFill>
                <a:latin typeface="Monaco"/>
                <a:cs typeface="Monaco"/>
              </a:rPr>
              <a:t>Flag,Description</a:t>
            </a:r>
            <a:r>
              <a:rPr lang="en-US" sz="1100" b="1" dirty="0">
                <a:solidFill>
                  <a:schemeClr val="bg1">
                    <a:lumMod val="75000"/>
                  </a:schemeClr>
                </a:solidFill>
                <a:latin typeface="Monaco"/>
                <a:cs typeface="Monaco"/>
              </a:rPr>
              <a:t>="</a:t>
            </a:r>
            <a:r>
              <a:rPr lang="en-US" sz="1100" b="1" dirty="0" err="1">
                <a:solidFill>
                  <a:schemeClr val="bg1">
                    <a:lumMod val="75000"/>
                  </a:schemeClr>
                </a:solidFill>
                <a:latin typeface="Monaco"/>
                <a:cs typeface="Monaco"/>
              </a:rPr>
              <a:t>dbSNP</a:t>
            </a:r>
            <a:r>
              <a:rPr lang="en-US" sz="1100" b="1" dirty="0">
                <a:solidFill>
                  <a:schemeClr val="bg1">
                    <a:lumMod val="75000"/>
                  </a:schemeClr>
                </a:solidFill>
                <a:latin typeface="Monaco"/>
                <a:cs typeface="Monaco"/>
              </a:rPr>
              <a:t> membership, build 129"&gt;</a:t>
            </a:r>
          </a:p>
          <a:p>
            <a:r>
              <a:rPr lang="en-US" sz="1100" b="1" dirty="0">
                <a:solidFill>
                  <a:schemeClr val="bg1">
                    <a:lumMod val="75000"/>
                  </a:schemeClr>
                </a:solidFill>
                <a:latin typeface="Monaco"/>
                <a:cs typeface="Monaco"/>
              </a:rPr>
              <a:t>##INFO=&lt;ID=H2,Number=0,Type=</a:t>
            </a:r>
            <a:r>
              <a:rPr lang="en-US" sz="1100" b="1" dirty="0" err="1">
                <a:solidFill>
                  <a:schemeClr val="bg1">
                    <a:lumMod val="75000"/>
                  </a:schemeClr>
                </a:solidFill>
                <a:latin typeface="Monaco"/>
                <a:cs typeface="Monaco"/>
              </a:rPr>
              <a:t>Flag,Description</a:t>
            </a:r>
            <a:r>
              <a:rPr lang="en-US" sz="1100" b="1" dirty="0">
                <a:solidFill>
                  <a:schemeClr val="bg1">
                    <a:lumMod val="75000"/>
                  </a:schemeClr>
                </a:solidFill>
                <a:latin typeface="Monaco"/>
                <a:cs typeface="Monaco"/>
              </a:rPr>
              <a:t>="HapMap2 membership"&gt;</a:t>
            </a:r>
          </a:p>
          <a:p>
            <a:r>
              <a:rPr lang="en-US" sz="1100" b="1" dirty="0">
                <a:solidFill>
                  <a:srgbClr val="FF0000"/>
                </a:solidFill>
                <a:latin typeface="Monaco"/>
                <a:cs typeface="Monaco"/>
              </a:rPr>
              <a:t>##FILTER=&lt;ID=q10,Description="Quality below 10"&gt;</a:t>
            </a:r>
          </a:p>
          <a:p>
            <a:r>
              <a:rPr lang="en-US" sz="1100" b="1" dirty="0">
                <a:solidFill>
                  <a:srgbClr val="FF0000"/>
                </a:solidFill>
                <a:latin typeface="Monaco"/>
                <a:cs typeface="Monaco"/>
              </a:rPr>
              <a:t>##FILTER=&lt;ID=s50,Description="Less than 50% of samples have data"&gt;</a:t>
            </a:r>
          </a:p>
          <a:p>
            <a:r>
              <a:rPr lang="en-US" sz="1100" b="1" dirty="0">
                <a:solidFill>
                  <a:schemeClr val="bg1">
                    <a:lumMod val="75000"/>
                  </a:schemeClr>
                </a:solidFill>
                <a:latin typeface="Monaco"/>
                <a:cs typeface="Monaco"/>
              </a:rPr>
              <a:t>##FORMAT=&lt;ID=</a:t>
            </a:r>
            <a:r>
              <a:rPr lang="en-US" sz="1100" b="1" dirty="0" err="1">
                <a:solidFill>
                  <a:schemeClr val="bg1">
                    <a:lumMod val="75000"/>
                  </a:schemeClr>
                </a:solidFill>
                <a:latin typeface="Monaco"/>
                <a:cs typeface="Monaco"/>
              </a:rPr>
              <a:t>GT,Number</a:t>
            </a:r>
            <a:r>
              <a:rPr lang="en-US" sz="1100" b="1" dirty="0">
                <a:solidFill>
                  <a:schemeClr val="bg1">
                    <a:lumMod val="75000"/>
                  </a:schemeClr>
                </a:solidFill>
                <a:latin typeface="Monaco"/>
                <a:cs typeface="Monaco"/>
              </a:rPr>
              <a:t>=1,Type=</a:t>
            </a:r>
            <a:r>
              <a:rPr lang="en-US" sz="1100" b="1" dirty="0" err="1">
                <a:solidFill>
                  <a:schemeClr val="bg1">
                    <a:lumMod val="75000"/>
                  </a:schemeClr>
                </a:solidFill>
                <a:latin typeface="Monaco"/>
                <a:cs typeface="Monaco"/>
              </a:rPr>
              <a:t>String,Description</a:t>
            </a:r>
            <a:r>
              <a:rPr lang="en-US" sz="1100" b="1" dirty="0">
                <a:solidFill>
                  <a:schemeClr val="bg1">
                    <a:lumMod val="75000"/>
                  </a:schemeClr>
                </a:solidFill>
                <a:latin typeface="Monaco"/>
                <a:cs typeface="Monaco"/>
              </a:rPr>
              <a:t>="Genotype"&gt;</a:t>
            </a:r>
          </a:p>
          <a:p>
            <a:r>
              <a:rPr lang="en-US" sz="1100" b="1" dirty="0">
                <a:solidFill>
                  <a:schemeClr val="bg1">
                    <a:lumMod val="75000"/>
                  </a:schemeClr>
                </a:solidFill>
                <a:latin typeface="Monaco"/>
                <a:cs typeface="Monaco"/>
              </a:rPr>
              <a:t>##FORMAT=&lt;ID=</a:t>
            </a:r>
            <a:r>
              <a:rPr lang="en-US" sz="1100" b="1" dirty="0" err="1">
                <a:solidFill>
                  <a:schemeClr val="bg1">
                    <a:lumMod val="75000"/>
                  </a:schemeClr>
                </a:solidFill>
                <a:latin typeface="Monaco"/>
                <a:cs typeface="Monaco"/>
              </a:rPr>
              <a:t>GQ,Number</a:t>
            </a:r>
            <a:r>
              <a:rPr lang="en-US" sz="1100" b="1" dirty="0">
                <a:solidFill>
                  <a:schemeClr val="bg1">
                    <a:lumMod val="75000"/>
                  </a:schemeClr>
                </a:solidFill>
                <a:latin typeface="Monaco"/>
                <a:cs typeface="Monaco"/>
              </a:rPr>
              <a:t>=1,Type=</a:t>
            </a:r>
            <a:r>
              <a:rPr lang="en-US" sz="1100" b="1" dirty="0" err="1">
                <a:solidFill>
                  <a:schemeClr val="bg1">
                    <a:lumMod val="75000"/>
                  </a:schemeClr>
                </a:solidFill>
                <a:latin typeface="Monaco"/>
                <a:cs typeface="Monaco"/>
              </a:rPr>
              <a:t>Integer,Description</a:t>
            </a:r>
            <a:r>
              <a:rPr lang="en-US" sz="1100" b="1" dirty="0">
                <a:solidFill>
                  <a:schemeClr val="bg1">
                    <a:lumMod val="75000"/>
                  </a:schemeClr>
                </a:solidFill>
                <a:latin typeface="Monaco"/>
                <a:cs typeface="Monaco"/>
              </a:rPr>
              <a:t>="Genotype Quality"&gt;</a:t>
            </a:r>
          </a:p>
          <a:p>
            <a:r>
              <a:rPr lang="en-US" sz="1100" b="1" dirty="0">
                <a:solidFill>
                  <a:schemeClr val="bg1">
                    <a:lumMod val="75000"/>
                  </a:schemeClr>
                </a:solidFill>
                <a:latin typeface="Monaco"/>
                <a:cs typeface="Monaco"/>
              </a:rPr>
              <a:t>##FORMAT=&lt;ID=</a:t>
            </a:r>
            <a:r>
              <a:rPr lang="en-US" sz="1100" b="1" dirty="0" err="1">
                <a:solidFill>
                  <a:schemeClr val="bg1">
                    <a:lumMod val="75000"/>
                  </a:schemeClr>
                </a:solidFill>
                <a:latin typeface="Monaco"/>
                <a:cs typeface="Monaco"/>
              </a:rPr>
              <a:t>DP,Number</a:t>
            </a:r>
            <a:r>
              <a:rPr lang="en-US" sz="1100" b="1" dirty="0">
                <a:solidFill>
                  <a:schemeClr val="bg1">
                    <a:lumMod val="75000"/>
                  </a:schemeClr>
                </a:solidFill>
                <a:latin typeface="Monaco"/>
                <a:cs typeface="Monaco"/>
              </a:rPr>
              <a:t>=1,Type=</a:t>
            </a:r>
            <a:r>
              <a:rPr lang="en-US" sz="1100" b="1" dirty="0" err="1">
                <a:solidFill>
                  <a:schemeClr val="bg1">
                    <a:lumMod val="75000"/>
                  </a:schemeClr>
                </a:solidFill>
                <a:latin typeface="Monaco"/>
                <a:cs typeface="Monaco"/>
              </a:rPr>
              <a:t>Integer,Description</a:t>
            </a:r>
            <a:r>
              <a:rPr lang="en-US" sz="1100" b="1" dirty="0">
                <a:solidFill>
                  <a:schemeClr val="bg1">
                    <a:lumMod val="75000"/>
                  </a:schemeClr>
                </a:solidFill>
                <a:latin typeface="Monaco"/>
                <a:cs typeface="Monaco"/>
              </a:rPr>
              <a:t>="Read Depth"&gt;</a:t>
            </a:r>
          </a:p>
          <a:p>
            <a:r>
              <a:rPr lang="en-US" sz="1100" b="1" dirty="0">
                <a:solidFill>
                  <a:schemeClr val="bg1">
                    <a:lumMod val="75000"/>
                  </a:schemeClr>
                </a:solidFill>
                <a:latin typeface="Monaco"/>
                <a:cs typeface="Monaco"/>
              </a:rPr>
              <a:t>##FORMAT=&lt;ID=</a:t>
            </a:r>
            <a:r>
              <a:rPr lang="en-US" sz="1100" b="1" dirty="0" err="1">
                <a:solidFill>
                  <a:schemeClr val="bg1">
                    <a:lumMod val="75000"/>
                  </a:schemeClr>
                </a:solidFill>
                <a:latin typeface="Monaco"/>
                <a:cs typeface="Monaco"/>
              </a:rPr>
              <a:t>HQ,Number</a:t>
            </a:r>
            <a:r>
              <a:rPr lang="en-US" sz="1100" b="1" dirty="0">
                <a:solidFill>
                  <a:schemeClr val="bg1">
                    <a:lumMod val="75000"/>
                  </a:schemeClr>
                </a:solidFill>
                <a:latin typeface="Monaco"/>
                <a:cs typeface="Monaco"/>
              </a:rPr>
              <a:t>=2,Type=</a:t>
            </a:r>
            <a:r>
              <a:rPr lang="en-US" sz="1100" b="1" dirty="0" err="1">
                <a:solidFill>
                  <a:schemeClr val="bg1">
                    <a:lumMod val="75000"/>
                  </a:schemeClr>
                </a:solidFill>
                <a:latin typeface="Monaco"/>
                <a:cs typeface="Monaco"/>
              </a:rPr>
              <a:t>Integer,Description</a:t>
            </a:r>
            <a:r>
              <a:rPr lang="en-US" sz="1100" b="1" dirty="0">
                <a:solidFill>
                  <a:schemeClr val="bg1">
                    <a:lumMod val="75000"/>
                  </a:schemeClr>
                </a:solidFill>
                <a:latin typeface="Monaco"/>
                <a:cs typeface="Monaco"/>
              </a:rPr>
              <a:t>="Haplotype Quality"&gt;</a:t>
            </a:r>
          </a:p>
          <a:p>
            <a:r>
              <a:rPr lang="en-US" sz="1100" b="1" dirty="0">
                <a:solidFill>
                  <a:srgbClr val="4E5782"/>
                </a:solidFill>
                <a:latin typeface="Monaco"/>
                <a:cs typeface="Monaco"/>
              </a:rPr>
              <a:t>#CHROM POS     ID        REF    ALT     </a:t>
            </a:r>
            <a:r>
              <a:rPr lang="en-US" sz="1100" b="1" dirty="0">
                <a:latin typeface="Monaco"/>
                <a:cs typeface="Monaco"/>
              </a:rPr>
              <a:t>QUAL </a:t>
            </a:r>
            <a:r>
              <a:rPr lang="en-US" sz="1100" b="1" dirty="0">
                <a:solidFill>
                  <a:srgbClr val="FF0000"/>
                </a:solidFill>
                <a:latin typeface="Monaco"/>
                <a:cs typeface="Monaco"/>
              </a:rPr>
              <a:t>FILTER</a:t>
            </a:r>
            <a:r>
              <a:rPr lang="en-US" sz="1100" b="1" dirty="0">
                <a:latin typeface="Monaco"/>
                <a:cs typeface="Monaco"/>
              </a:rPr>
              <a:t> INFO                              FORMAT      NA00001        NA00002        NA00003</a:t>
            </a:r>
          </a:p>
          <a:p>
            <a:r>
              <a:rPr lang="en-US" sz="1100" b="1" dirty="0">
                <a:latin typeface="Monaco"/>
                <a:cs typeface="Monaco"/>
              </a:rPr>
              <a:t>20     14370   rs6054257 G      A       29   </a:t>
            </a:r>
            <a:r>
              <a:rPr lang="en-US" sz="1100" b="1" dirty="0">
                <a:solidFill>
                  <a:srgbClr val="FF0000"/>
                </a:solidFill>
                <a:latin typeface="Monaco"/>
                <a:cs typeface="Monaco"/>
              </a:rPr>
              <a:t>PASS</a:t>
            </a:r>
            <a:r>
              <a:rPr lang="en-US" sz="1100" b="1" dirty="0">
                <a:latin typeface="Monaco"/>
                <a:cs typeface="Monaco"/>
              </a:rPr>
              <a:t>   NS=3;DP=14;AF=0.5;DB;H2           GT:GQ:DP:HQ 0|0:48:1:51,51 1|0:48:8:51,51 1/1:43:5:.,.</a:t>
            </a:r>
          </a:p>
          <a:p>
            <a:r>
              <a:rPr lang="en-US" sz="1100" b="1" dirty="0">
                <a:latin typeface="Monaco"/>
                <a:cs typeface="Monaco"/>
              </a:rPr>
              <a:t>20     17330   .         T      A       </a:t>
            </a:r>
            <a:r>
              <a:rPr lang="en-US" sz="1100" b="1" dirty="0">
                <a:solidFill>
                  <a:srgbClr val="FF0000"/>
                </a:solidFill>
                <a:latin typeface="Monaco"/>
                <a:cs typeface="Monaco"/>
              </a:rPr>
              <a:t>3</a:t>
            </a:r>
            <a:r>
              <a:rPr lang="en-US" sz="1100" b="1" dirty="0">
                <a:latin typeface="Monaco"/>
                <a:cs typeface="Monaco"/>
              </a:rPr>
              <a:t>    </a:t>
            </a:r>
            <a:r>
              <a:rPr lang="en-US" sz="1100" b="1" dirty="0">
                <a:solidFill>
                  <a:srgbClr val="FF0000"/>
                </a:solidFill>
                <a:latin typeface="Monaco"/>
                <a:cs typeface="Monaco"/>
              </a:rPr>
              <a:t>q10</a:t>
            </a:r>
            <a:r>
              <a:rPr lang="en-US" sz="1100" b="1" dirty="0">
                <a:latin typeface="Monaco"/>
                <a:cs typeface="Monaco"/>
              </a:rPr>
              <a:t>    NS=3;DP=11;AF=0.017               GT:GQ:DP:HQ 0|0:49:3:58,50 0|1:3:5:65,3   0/0:41:3</a:t>
            </a:r>
          </a:p>
          <a:p>
            <a:r>
              <a:rPr lang="en-US" sz="1100" b="1" dirty="0">
                <a:latin typeface="Monaco"/>
                <a:cs typeface="Monaco"/>
              </a:rPr>
              <a:t>20     1110696 rs6040355 A      G,T     67   </a:t>
            </a:r>
            <a:r>
              <a:rPr lang="en-US" sz="1100" b="1" dirty="0">
                <a:solidFill>
                  <a:srgbClr val="FF0000"/>
                </a:solidFill>
                <a:latin typeface="Monaco"/>
                <a:cs typeface="Monaco"/>
              </a:rPr>
              <a:t>PASS</a:t>
            </a:r>
            <a:r>
              <a:rPr lang="en-US" sz="1100" b="1" dirty="0">
                <a:latin typeface="Monaco"/>
                <a:cs typeface="Monaco"/>
              </a:rPr>
              <a:t>   NS=2;DP=10;AF=0.333,0.667;AA=T;DB GT:GQ:DP:HQ 1|2:21:6:23,27 2|1:2:0:18,2   2/2:35:4</a:t>
            </a:r>
          </a:p>
          <a:p>
            <a:r>
              <a:rPr lang="en-US" sz="1100" b="1" dirty="0">
                <a:latin typeface="Monaco"/>
                <a:cs typeface="Monaco"/>
              </a:rPr>
              <a:t>20     1230237 .         T      .       47   </a:t>
            </a:r>
            <a:r>
              <a:rPr lang="en-US" sz="1100" b="1" dirty="0">
                <a:solidFill>
                  <a:srgbClr val="FF0000"/>
                </a:solidFill>
                <a:latin typeface="Monaco"/>
                <a:cs typeface="Monaco"/>
              </a:rPr>
              <a:t>PASS</a:t>
            </a:r>
            <a:r>
              <a:rPr lang="en-US" sz="1100" b="1" dirty="0">
                <a:latin typeface="Monaco"/>
                <a:cs typeface="Monaco"/>
              </a:rPr>
              <a:t>   NS=3;DP=13;AA=T                   GT:GQ:DP:HQ 0|0:54:7:56,60 0|0:48:4:51,51 0/0:61:2</a:t>
            </a:r>
          </a:p>
          <a:p>
            <a:r>
              <a:rPr lang="en-US" sz="1100" b="1" dirty="0">
                <a:latin typeface="Monaco"/>
                <a:cs typeface="Monaco"/>
              </a:rPr>
              <a:t>20     1234567 microsat1 GTC    G,GTCT  50   </a:t>
            </a:r>
            <a:r>
              <a:rPr lang="en-US" sz="1100" b="1" dirty="0">
                <a:solidFill>
                  <a:srgbClr val="FF0000"/>
                </a:solidFill>
                <a:latin typeface="Monaco"/>
                <a:cs typeface="Monaco"/>
              </a:rPr>
              <a:t>PASS</a:t>
            </a:r>
            <a:r>
              <a:rPr lang="en-US" sz="1100" b="1" dirty="0">
                <a:latin typeface="Monaco"/>
                <a:cs typeface="Monaco"/>
              </a:rPr>
              <a:t>   NS=3;DP=9;AA=G                    GT:GQ:DP    0/1:35:4       0/2:17:2       1/1:40:3</a:t>
            </a:r>
          </a:p>
        </p:txBody>
      </p:sp>
      <p:sp>
        <p:nvSpPr>
          <p:cNvPr id="2" name="Title 1"/>
          <p:cNvSpPr>
            <a:spLocks noGrp="1"/>
          </p:cNvSpPr>
          <p:nvPr>
            <p:ph type="title"/>
          </p:nvPr>
        </p:nvSpPr>
        <p:spPr/>
        <p:txBody>
          <a:bodyPr/>
          <a:lstStyle/>
          <a:p>
            <a:r>
              <a:rPr lang="en-US" sz="2800" dirty="0"/>
              <a:t>Formats: VCF – Filter</a:t>
            </a:r>
          </a:p>
        </p:txBody>
      </p:sp>
      <p:cxnSp>
        <p:nvCxnSpPr>
          <p:cNvPr id="9" name="Straight Arrow Connector 8"/>
          <p:cNvCxnSpPr>
            <a:cxnSpLocks/>
          </p:cNvCxnSpPr>
          <p:nvPr/>
        </p:nvCxnSpPr>
        <p:spPr>
          <a:xfrm flipV="1">
            <a:off x="3702205" y="5408341"/>
            <a:ext cx="215493" cy="1"/>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 name="Frame 2"/>
          <p:cNvSpPr/>
          <p:nvPr/>
        </p:nvSpPr>
        <p:spPr>
          <a:xfrm>
            <a:off x="219051" y="3945115"/>
            <a:ext cx="6232868" cy="387623"/>
          </a:xfrm>
          <a:prstGeom prst="frame">
            <a:avLst>
              <a:gd name="adj1" fmla="val 2845"/>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8" name="Frame 7"/>
          <p:cNvSpPr/>
          <p:nvPr/>
        </p:nvSpPr>
        <p:spPr>
          <a:xfrm>
            <a:off x="3917698" y="4960795"/>
            <a:ext cx="704499" cy="1121334"/>
          </a:xfrm>
          <a:prstGeom prst="frame">
            <a:avLst>
              <a:gd name="adj1" fmla="val 2845"/>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58956257"/>
      </p:ext>
    </p:extLst>
  </p:cSld>
  <p:clrMapOvr>
    <a:masterClrMapping/>
  </p:clrMapOvr>
  <mc:AlternateContent xmlns:mc="http://schemas.openxmlformats.org/markup-compatibility/2006" xmlns:p14="http://schemas.microsoft.com/office/powerpoint/2010/main">
    <mc:Choice Requires="p14">
      <p:transition spd="slow" p14:dur="2000" advTm="22733"/>
    </mc:Choice>
    <mc:Fallback xmlns="">
      <p:transition spd="slow" advTm="22733"/>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BEE5C92-8DDD-BD41-9F2A-039F9DB6138E}"/>
              </a:ext>
            </a:extLst>
          </p:cNvPr>
          <p:cNvSpPr txBox="1"/>
          <p:nvPr/>
        </p:nvSpPr>
        <p:spPr>
          <a:xfrm>
            <a:off x="155275" y="1927145"/>
            <a:ext cx="12593288" cy="4154984"/>
          </a:xfrm>
          <a:prstGeom prst="rect">
            <a:avLst/>
          </a:prstGeom>
          <a:noFill/>
          <a:ln>
            <a:solidFill>
              <a:srgbClr val="4E5782"/>
            </a:solidFill>
          </a:ln>
        </p:spPr>
        <p:txBody>
          <a:bodyPr wrap="square" rtlCol="0">
            <a:spAutoFit/>
          </a:bodyPr>
          <a:lstStyle/>
          <a:p>
            <a:r>
              <a:rPr lang="en-US" sz="1100" b="1" dirty="0">
                <a:solidFill>
                  <a:schemeClr val="bg1">
                    <a:lumMod val="75000"/>
                  </a:schemeClr>
                </a:solidFill>
                <a:latin typeface="Monaco"/>
                <a:cs typeface="Monaco"/>
              </a:rPr>
              <a:t>##</a:t>
            </a:r>
            <a:r>
              <a:rPr lang="en-US" sz="1100" b="1" dirty="0" err="1">
                <a:solidFill>
                  <a:schemeClr val="bg1">
                    <a:lumMod val="75000"/>
                  </a:schemeClr>
                </a:solidFill>
                <a:latin typeface="Monaco"/>
                <a:cs typeface="Monaco"/>
              </a:rPr>
              <a:t>fileformat</a:t>
            </a:r>
            <a:r>
              <a:rPr lang="en-US" sz="1100" b="1" dirty="0">
                <a:solidFill>
                  <a:schemeClr val="bg1">
                    <a:lumMod val="75000"/>
                  </a:schemeClr>
                </a:solidFill>
                <a:latin typeface="Monaco"/>
                <a:cs typeface="Monaco"/>
              </a:rPr>
              <a:t>=VCFv4.1</a:t>
            </a:r>
          </a:p>
          <a:p>
            <a:r>
              <a:rPr lang="en-US" sz="1100" b="1" dirty="0">
                <a:solidFill>
                  <a:schemeClr val="bg1">
                    <a:lumMod val="75000"/>
                  </a:schemeClr>
                </a:solidFill>
                <a:latin typeface="Monaco"/>
                <a:cs typeface="Monaco"/>
              </a:rPr>
              <a:t>##</a:t>
            </a:r>
            <a:r>
              <a:rPr lang="en-US" sz="1100" b="1" dirty="0" err="1">
                <a:solidFill>
                  <a:schemeClr val="bg1">
                    <a:lumMod val="75000"/>
                  </a:schemeClr>
                </a:solidFill>
                <a:latin typeface="Monaco"/>
                <a:cs typeface="Monaco"/>
              </a:rPr>
              <a:t>fileDate</a:t>
            </a:r>
            <a:r>
              <a:rPr lang="en-US" sz="1100" b="1" dirty="0">
                <a:solidFill>
                  <a:schemeClr val="bg1">
                    <a:lumMod val="75000"/>
                  </a:schemeClr>
                </a:solidFill>
                <a:latin typeface="Monaco"/>
                <a:cs typeface="Monaco"/>
              </a:rPr>
              <a:t>=20090805</a:t>
            </a:r>
          </a:p>
          <a:p>
            <a:r>
              <a:rPr lang="en-US" sz="1100" b="1" dirty="0">
                <a:solidFill>
                  <a:schemeClr val="bg1">
                    <a:lumMod val="75000"/>
                  </a:schemeClr>
                </a:solidFill>
                <a:latin typeface="Monaco"/>
                <a:cs typeface="Monaco"/>
              </a:rPr>
              <a:t>##source=myImputationProgramV3.1</a:t>
            </a:r>
          </a:p>
          <a:p>
            <a:r>
              <a:rPr lang="en-US" sz="1100" b="1" dirty="0">
                <a:solidFill>
                  <a:schemeClr val="bg1">
                    <a:lumMod val="75000"/>
                  </a:schemeClr>
                </a:solidFill>
                <a:latin typeface="Monaco"/>
                <a:cs typeface="Monaco"/>
              </a:rPr>
              <a:t>##reference=file:///</a:t>
            </a:r>
            <a:r>
              <a:rPr lang="en-US" sz="1100" b="1" dirty="0" err="1">
                <a:solidFill>
                  <a:schemeClr val="bg1">
                    <a:lumMod val="75000"/>
                  </a:schemeClr>
                </a:solidFill>
                <a:latin typeface="Monaco"/>
                <a:cs typeface="Monaco"/>
              </a:rPr>
              <a:t>seq</a:t>
            </a:r>
            <a:r>
              <a:rPr lang="en-US" sz="1100" b="1" dirty="0">
                <a:solidFill>
                  <a:schemeClr val="bg1">
                    <a:lumMod val="75000"/>
                  </a:schemeClr>
                </a:solidFill>
                <a:latin typeface="Monaco"/>
                <a:cs typeface="Monaco"/>
              </a:rPr>
              <a:t>/references/1000GenomesPilot-NCBI36.fasta</a:t>
            </a:r>
          </a:p>
          <a:p>
            <a:r>
              <a:rPr lang="en-US" sz="1100" b="1" dirty="0">
                <a:solidFill>
                  <a:schemeClr val="bg1">
                    <a:lumMod val="75000"/>
                  </a:schemeClr>
                </a:solidFill>
                <a:latin typeface="Monaco"/>
                <a:cs typeface="Monaco"/>
              </a:rPr>
              <a:t>##contig=&lt;ID=20,length=62435964,assembly=B36,md5=f126cdf8a6e0c7f379d618ff66beb2da,species="Homo </a:t>
            </a:r>
            <a:r>
              <a:rPr lang="en-US" sz="1100" b="1" dirty="0" err="1">
                <a:solidFill>
                  <a:schemeClr val="bg1">
                    <a:lumMod val="75000"/>
                  </a:schemeClr>
                </a:solidFill>
                <a:latin typeface="Monaco"/>
                <a:cs typeface="Monaco"/>
              </a:rPr>
              <a:t>sapiens",taxonomy</a:t>
            </a:r>
            <a:r>
              <a:rPr lang="en-US" sz="1100" b="1" dirty="0">
                <a:solidFill>
                  <a:schemeClr val="bg1">
                    <a:lumMod val="75000"/>
                  </a:schemeClr>
                </a:solidFill>
                <a:latin typeface="Monaco"/>
                <a:cs typeface="Monaco"/>
              </a:rPr>
              <a:t>=x&gt;</a:t>
            </a:r>
          </a:p>
          <a:p>
            <a:r>
              <a:rPr lang="en-US" sz="1100" b="1" dirty="0">
                <a:solidFill>
                  <a:schemeClr val="bg1">
                    <a:lumMod val="75000"/>
                  </a:schemeClr>
                </a:solidFill>
                <a:latin typeface="Monaco"/>
                <a:cs typeface="Monaco"/>
              </a:rPr>
              <a:t>##phasing=partial</a:t>
            </a:r>
          </a:p>
          <a:p>
            <a:r>
              <a:rPr lang="en-US" sz="1100" b="1" dirty="0">
                <a:solidFill>
                  <a:srgbClr val="FF0000"/>
                </a:solidFill>
                <a:latin typeface="Monaco"/>
                <a:cs typeface="Monaco"/>
              </a:rPr>
              <a:t>##INFO=&lt;ID=</a:t>
            </a:r>
            <a:r>
              <a:rPr lang="en-US" sz="1100" b="1" dirty="0" err="1">
                <a:solidFill>
                  <a:srgbClr val="FF0000"/>
                </a:solidFill>
                <a:latin typeface="Monaco"/>
                <a:cs typeface="Monaco"/>
              </a:rPr>
              <a:t>NS,Number</a:t>
            </a:r>
            <a:r>
              <a:rPr lang="en-US" sz="1100" b="1" dirty="0">
                <a:solidFill>
                  <a:srgbClr val="FF0000"/>
                </a:solidFill>
                <a:latin typeface="Monaco"/>
                <a:cs typeface="Monaco"/>
              </a:rPr>
              <a:t>=1,Type=</a:t>
            </a:r>
            <a:r>
              <a:rPr lang="en-US" sz="1100" b="1" dirty="0" err="1">
                <a:solidFill>
                  <a:srgbClr val="FF0000"/>
                </a:solidFill>
                <a:latin typeface="Monaco"/>
                <a:cs typeface="Monaco"/>
              </a:rPr>
              <a:t>Integer,Description</a:t>
            </a:r>
            <a:r>
              <a:rPr lang="en-US" sz="1100" b="1" dirty="0">
                <a:solidFill>
                  <a:srgbClr val="FF0000"/>
                </a:solidFill>
                <a:latin typeface="Monaco"/>
                <a:cs typeface="Monaco"/>
              </a:rPr>
              <a:t>="Number of Samples With Data"&gt;</a:t>
            </a:r>
          </a:p>
          <a:p>
            <a:r>
              <a:rPr lang="en-US" sz="1100" b="1" dirty="0">
                <a:solidFill>
                  <a:srgbClr val="FF0000"/>
                </a:solidFill>
                <a:latin typeface="Monaco"/>
                <a:cs typeface="Monaco"/>
              </a:rPr>
              <a:t>##INFO=&lt;ID=</a:t>
            </a:r>
            <a:r>
              <a:rPr lang="en-US" sz="1100" b="1" dirty="0" err="1">
                <a:solidFill>
                  <a:srgbClr val="FF0000"/>
                </a:solidFill>
                <a:latin typeface="Monaco"/>
                <a:cs typeface="Monaco"/>
              </a:rPr>
              <a:t>DP,Number</a:t>
            </a:r>
            <a:r>
              <a:rPr lang="en-US" sz="1100" b="1" dirty="0">
                <a:solidFill>
                  <a:srgbClr val="FF0000"/>
                </a:solidFill>
                <a:latin typeface="Monaco"/>
                <a:cs typeface="Monaco"/>
              </a:rPr>
              <a:t>=1,Type=</a:t>
            </a:r>
            <a:r>
              <a:rPr lang="en-US" sz="1100" b="1" dirty="0" err="1">
                <a:solidFill>
                  <a:srgbClr val="FF0000"/>
                </a:solidFill>
                <a:latin typeface="Monaco"/>
                <a:cs typeface="Monaco"/>
              </a:rPr>
              <a:t>Integer,Description</a:t>
            </a:r>
            <a:r>
              <a:rPr lang="en-US" sz="1100" b="1" dirty="0">
                <a:solidFill>
                  <a:srgbClr val="FF0000"/>
                </a:solidFill>
                <a:latin typeface="Monaco"/>
                <a:cs typeface="Monaco"/>
              </a:rPr>
              <a:t>="Total Depth"&gt;</a:t>
            </a:r>
          </a:p>
          <a:p>
            <a:r>
              <a:rPr lang="en-US" sz="1100" b="1" dirty="0">
                <a:solidFill>
                  <a:srgbClr val="FF0000"/>
                </a:solidFill>
                <a:latin typeface="Monaco"/>
                <a:cs typeface="Monaco"/>
              </a:rPr>
              <a:t>##INFO=&lt;ID=</a:t>
            </a:r>
            <a:r>
              <a:rPr lang="en-US" sz="1100" b="1" dirty="0" err="1">
                <a:solidFill>
                  <a:srgbClr val="FF0000"/>
                </a:solidFill>
                <a:latin typeface="Monaco"/>
                <a:cs typeface="Monaco"/>
              </a:rPr>
              <a:t>AF,Number</a:t>
            </a:r>
            <a:r>
              <a:rPr lang="en-US" sz="1100" b="1" dirty="0">
                <a:solidFill>
                  <a:srgbClr val="FF0000"/>
                </a:solidFill>
                <a:latin typeface="Monaco"/>
                <a:cs typeface="Monaco"/>
              </a:rPr>
              <a:t>=</a:t>
            </a:r>
            <a:r>
              <a:rPr lang="en-US" sz="1100" b="1" dirty="0" err="1">
                <a:solidFill>
                  <a:srgbClr val="FF0000"/>
                </a:solidFill>
                <a:latin typeface="Monaco"/>
                <a:cs typeface="Monaco"/>
              </a:rPr>
              <a:t>A,Type</a:t>
            </a:r>
            <a:r>
              <a:rPr lang="en-US" sz="1100" b="1" dirty="0">
                <a:solidFill>
                  <a:srgbClr val="FF0000"/>
                </a:solidFill>
                <a:latin typeface="Monaco"/>
                <a:cs typeface="Monaco"/>
              </a:rPr>
              <a:t>=</a:t>
            </a:r>
            <a:r>
              <a:rPr lang="en-US" sz="1100" b="1" dirty="0" err="1">
                <a:solidFill>
                  <a:srgbClr val="FF0000"/>
                </a:solidFill>
                <a:latin typeface="Monaco"/>
                <a:cs typeface="Monaco"/>
              </a:rPr>
              <a:t>Float,Description</a:t>
            </a:r>
            <a:r>
              <a:rPr lang="en-US" sz="1100" b="1" dirty="0">
                <a:solidFill>
                  <a:srgbClr val="FF0000"/>
                </a:solidFill>
                <a:latin typeface="Monaco"/>
                <a:cs typeface="Monaco"/>
              </a:rPr>
              <a:t>="Allele Frequency"&gt;</a:t>
            </a:r>
          </a:p>
          <a:p>
            <a:r>
              <a:rPr lang="en-US" sz="1100" b="1" dirty="0">
                <a:solidFill>
                  <a:srgbClr val="FF0000"/>
                </a:solidFill>
                <a:latin typeface="Monaco"/>
                <a:cs typeface="Monaco"/>
              </a:rPr>
              <a:t>##INFO=&lt;ID=</a:t>
            </a:r>
            <a:r>
              <a:rPr lang="en-US" sz="1100" b="1" dirty="0" err="1">
                <a:solidFill>
                  <a:srgbClr val="FF0000"/>
                </a:solidFill>
                <a:latin typeface="Monaco"/>
                <a:cs typeface="Monaco"/>
              </a:rPr>
              <a:t>AA,Number</a:t>
            </a:r>
            <a:r>
              <a:rPr lang="en-US" sz="1100" b="1" dirty="0">
                <a:solidFill>
                  <a:srgbClr val="FF0000"/>
                </a:solidFill>
                <a:latin typeface="Monaco"/>
                <a:cs typeface="Monaco"/>
              </a:rPr>
              <a:t>=1,Type=</a:t>
            </a:r>
            <a:r>
              <a:rPr lang="en-US" sz="1100" b="1" dirty="0" err="1">
                <a:solidFill>
                  <a:srgbClr val="FF0000"/>
                </a:solidFill>
                <a:latin typeface="Monaco"/>
                <a:cs typeface="Monaco"/>
              </a:rPr>
              <a:t>String,Description</a:t>
            </a:r>
            <a:r>
              <a:rPr lang="en-US" sz="1100" b="1" dirty="0">
                <a:solidFill>
                  <a:srgbClr val="FF0000"/>
                </a:solidFill>
                <a:latin typeface="Monaco"/>
                <a:cs typeface="Monaco"/>
              </a:rPr>
              <a:t>="Ancestral Allele"&gt;</a:t>
            </a:r>
          </a:p>
          <a:p>
            <a:r>
              <a:rPr lang="en-US" sz="1100" b="1" dirty="0">
                <a:solidFill>
                  <a:srgbClr val="FF0000"/>
                </a:solidFill>
                <a:latin typeface="Monaco"/>
                <a:cs typeface="Monaco"/>
              </a:rPr>
              <a:t>##INFO=&lt;ID=</a:t>
            </a:r>
            <a:r>
              <a:rPr lang="en-US" sz="1100" b="1" dirty="0" err="1">
                <a:solidFill>
                  <a:srgbClr val="FF0000"/>
                </a:solidFill>
                <a:latin typeface="Monaco"/>
                <a:cs typeface="Monaco"/>
              </a:rPr>
              <a:t>DB,Number</a:t>
            </a:r>
            <a:r>
              <a:rPr lang="en-US" sz="1100" b="1" dirty="0">
                <a:solidFill>
                  <a:srgbClr val="FF0000"/>
                </a:solidFill>
                <a:latin typeface="Monaco"/>
                <a:cs typeface="Monaco"/>
              </a:rPr>
              <a:t>=0,Type=</a:t>
            </a:r>
            <a:r>
              <a:rPr lang="en-US" sz="1100" b="1" dirty="0" err="1">
                <a:solidFill>
                  <a:srgbClr val="FF0000"/>
                </a:solidFill>
                <a:latin typeface="Monaco"/>
                <a:cs typeface="Monaco"/>
              </a:rPr>
              <a:t>Flag,Description</a:t>
            </a:r>
            <a:r>
              <a:rPr lang="en-US" sz="1100" b="1" dirty="0">
                <a:solidFill>
                  <a:srgbClr val="FF0000"/>
                </a:solidFill>
                <a:latin typeface="Monaco"/>
                <a:cs typeface="Monaco"/>
              </a:rPr>
              <a:t>="</a:t>
            </a:r>
            <a:r>
              <a:rPr lang="en-US" sz="1100" b="1" dirty="0" err="1">
                <a:solidFill>
                  <a:srgbClr val="FF0000"/>
                </a:solidFill>
                <a:latin typeface="Monaco"/>
                <a:cs typeface="Monaco"/>
              </a:rPr>
              <a:t>dbSNP</a:t>
            </a:r>
            <a:r>
              <a:rPr lang="en-US" sz="1100" b="1" dirty="0">
                <a:solidFill>
                  <a:srgbClr val="FF0000"/>
                </a:solidFill>
                <a:latin typeface="Monaco"/>
                <a:cs typeface="Monaco"/>
              </a:rPr>
              <a:t> membership, build 129"&gt;</a:t>
            </a:r>
          </a:p>
          <a:p>
            <a:r>
              <a:rPr lang="en-US" sz="1100" b="1" dirty="0">
                <a:solidFill>
                  <a:srgbClr val="FF0000"/>
                </a:solidFill>
                <a:latin typeface="Monaco"/>
                <a:cs typeface="Monaco"/>
              </a:rPr>
              <a:t>##INFO=&lt;ID=H2,Number=0,Type=</a:t>
            </a:r>
            <a:r>
              <a:rPr lang="en-US" sz="1100" b="1" dirty="0" err="1">
                <a:solidFill>
                  <a:srgbClr val="FF0000"/>
                </a:solidFill>
                <a:latin typeface="Monaco"/>
                <a:cs typeface="Monaco"/>
              </a:rPr>
              <a:t>Flag,Description</a:t>
            </a:r>
            <a:r>
              <a:rPr lang="en-US" sz="1100" b="1" dirty="0">
                <a:solidFill>
                  <a:srgbClr val="FF0000"/>
                </a:solidFill>
                <a:latin typeface="Monaco"/>
                <a:cs typeface="Monaco"/>
              </a:rPr>
              <a:t>="HapMap2 membership"&gt;</a:t>
            </a:r>
          </a:p>
          <a:p>
            <a:r>
              <a:rPr lang="en-US" sz="1100" b="1" dirty="0">
                <a:solidFill>
                  <a:schemeClr val="bg1">
                    <a:lumMod val="75000"/>
                  </a:schemeClr>
                </a:solidFill>
                <a:latin typeface="Monaco"/>
                <a:cs typeface="Monaco"/>
              </a:rPr>
              <a:t>##FILTER=&lt;ID=q10,Description="Quality below 10"&gt;</a:t>
            </a:r>
          </a:p>
          <a:p>
            <a:r>
              <a:rPr lang="en-US" sz="1100" b="1" dirty="0">
                <a:solidFill>
                  <a:schemeClr val="bg1">
                    <a:lumMod val="75000"/>
                  </a:schemeClr>
                </a:solidFill>
                <a:latin typeface="Monaco"/>
                <a:cs typeface="Monaco"/>
              </a:rPr>
              <a:t>##FILTER=&lt;ID=s50,Description="Less than 50% of samples have data"&gt;</a:t>
            </a:r>
          </a:p>
          <a:p>
            <a:r>
              <a:rPr lang="en-US" sz="1100" b="1" dirty="0">
                <a:solidFill>
                  <a:schemeClr val="bg1">
                    <a:lumMod val="75000"/>
                  </a:schemeClr>
                </a:solidFill>
                <a:latin typeface="Monaco"/>
                <a:cs typeface="Monaco"/>
              </a:rPr>
              <a:t>##FORMAT=&lt;ID=</a:t>
            </a:r>
            <a:r>
              <a:rPr lang="en-US" sz="1100" b="1" dirty="0" err="1">
                <a:solidFill>
                  <a:schemeClr val="bg1">
                    <a:lumMod val="75000"/>
                  </a:schemeClr>
                </a:solidFill>
                <a:latin typeface="Monaco"/>
                <a:cs typeface="Monaco"/>
              </a:rPr>
              <a:t>GT,Number</a:t>
            </a:r>
            <a:r>
              <a:rPr lang="en-US" sz="1100" b="1" dirty="0">
                <a:solidFill>
                  <a:schemeClr val="bg1">
                    <a:lumMod val="75000"/>
                  </a:schemeClr>
                </a:solidFill>
                <a:latin typeface="Monaco"/>
                <a:cs typeface="Monaco"/>
              </a:rPr>
              <a:t>=1,Type=</a:t>
            </a:r>
            <a:r>
              <a:rPr lang="en-US" sz="1100" b="1" dirty="0" err="1">
                <a:solidFill>
                  <a:schemeClr val="bg1">
                    <a:lumMod val="75000"/>
                  </a:schemeClr>
                </a:solidFill>
                <a:latin typeface="Monaco"/>
                <a:cs typeface="Monaco"/>
              </a:rPr>
              <a:t>String,Description</a:t>
            </a:r>
            <a:r>
              <a:rPr lang="en-US" sz="1100" b="1" dirty="0">
                <a:solidFill>
                  <a:schemeClr val="bg1">
                    <a:lumMod val="75000"/>
                  </a:schemeClr>
                </a:solidFill>
                <a:latin typeface="Monaco"/>
                <a:cs typeface="Monaco"/>
              </a:rPr>
              <a:t>="Genotype"&gt;</a:t>
            </a:r>
          </a:p>
          <a:p>
            <a:r>
              <a:rPr lang="en-US" sz="1100" b="1" dirty="0">
                <a:solidFill>
                  <a:schemeClr val="bg1">
                    <a:lumMod val="75000"/>
                  </a:schemeClr>
                </a:solidFill>
                <a:latin typeface="Monaco"/>
                <a:cs typeface="Monaco"/>
              </a:rPr>
              <a:t>##FORMAT=&lt;ID=</a:t>
            </a:r>
            <a:r>
              <a:rPr lang="en-US" sz="1100" b="1" dirty="0" err="1">
                <a:solidFill>
                  <a:schemeClr val="bg1">
                    <a:lumMod val="75000"/>
                  </a:schemeClr>
                </a:solidFill>
                <a:latin typeface="Monaco"/>
                <a:cs typeface="Monaco"/>
              </a:rPr>
              <a:t>GQ,Number</a:t>
            </a:r>
            <a:r>
              <a:rPr lang="en-US" sz="1100" b="1" dirty="0">
                <a:solidFill>
                  <a:schemeClr val="bg1">
                    <a:lumMod val="75000"/>
                  </a:schemeClr>
                </a:solidFill>
                <a:latin typeface="Monaco"/>
                <a:cs typeface="Monaco"/>
              </a:rPr>
              <a:t>=1,Type=</a:t>
            </a:r>
            <a:r>
              <a:rPr lang="en-US" sz="1100" b="1" dirty="0" err="1">
                <a:solidFill>
                  <a:schemeClr val="bg1">
                    <a:lumMod val="75000"/>
                  </a:schemeClr>
                </a:solidFill>
                <a:latin typeface="Monaco"/>
                <a:cs typeface="Monaco"/>
              </a:rPr>
              <a:t>Integer,Description</a:t>
            </a:r>
            <a:r>
              <a:rPr lang="en-US" sz="1100" b="1" dirty="0">
                <a:solidFill>
                  <a:schemeClr val="bg1">
                    <a:lumMod val="75000"/>
                  </a:schemeClr>
                </a:solidFill>
                <a:latin typeface="Monaco"/>
                <a:cs typeface="Monaco"/>
              </a:rPr>
              <a:t>="Genotype Quality"&gt;</a:t>
            </a:r>
          </a:p>
          <a:p>
            <a:r>
              <a:rPr lang="en-US" sz="1100" b="1" dirty="0">
                <a:solidFill>
                  <a:schemeClr val="bg1">
                    <a:lumMod val="75000"/>
                  </a:schemeClr>
                </a:solidFill>
                <a:latin typeface="Monaco"/>
                <a:cs typeface="Monaco"/>
              </a:rPr>
              <a:t>##FORMAT=&lt;ID=</a:t>
            </a:r>
            <a:r>
              <a:rPr lang="en-US" sz="1100" b="1" dirty="0" err="1">
                <a:solidFill>
                  <a:schemeClr val="bg1">
                    <a:lumMod val="75000"/>
                  </a:schemeClr>
                </a:solidFill>
                <a:latin typeface="Monaco"/>
                <a:cs typeface="Monaco"/>
              </a:rPr>
              <a:t>DP,Number</a:t>
            </a:r>
            <a:r>
              <a:rPr lang="en-US" sz="1100" b="1" dirty="0">
                <a:solidFill>
                  <a:schemeClr val="bg1">
                    <a:lumMod val="75000"/>
                  </a:schemeClr>
                </a:solidFill>
                <a:latin typeface="Monaco"/>
                <a:cs typeface="Monaco"/>
              </a:rPr>
              <a:t>=1,Type=</a:t>
            </a:r>
            <a:r>
              <a:rPr lang="en-US" sz="1100" b="1" dirty="0" err="1">
                <a:solidFill>
                  <a:schemeClr val="bg1">
                    <a:lumMod val="75000"/>
                  </a:schemeClr>
                </a:solidFill>
                <a:latin typeface="Monaco"/>
                <a:cs typeface="Monaco"/>
              </a:rPr>
              <a:t>Integer,Description</a:t>
            </a:r>
            <a:r>
              <a:rPr lang="en-US" sz="1100" b="1" dirty="0">
                <a:solidFill>
                  <a:schemeClr val="bg1">
                    <a:lumMod val="75000"/>
                  </a:schemeClr>
                </a:solidFill>
                <a:latin typeface="Monaco"/>
                <a:cs typeface="Monaco"/>
              </a:rPr>
              <a:t>="Read Depth"&gt;</a:t>
            </a:r>
          </a:p>
          <a:p>
            <a:r>
              <a:rPr lang="en-US" sz="1100" b="1" dirty="0">
                <a:solidFill>
                  <a:schemeClr val="bg1">
                    <a:lumMod val="75000"/>
                  </a:schemeClr>
                </a:solidFill>
                <a:latin typeface="Monaco"/>
                <a:cs typeface="Monaco"/>
              </a:rPr>
              <a:t>##FORMAT=&lt;ID=</a:t>
            </a:r>
            <a:r>
              <a:rPr lang="en-US" sz="1100" b="1" dirty="0" err="1">
                <a:solidFill>
                  <a:schemeClr val="bg1">
                    <a:lumMod val="75000"/>
                  </a:schemeClr>
                </a:solidFill>
                <a:latin typeface="Monaco"/>
                <a:cs typeface="Monaco"/>
              </a:rPr>
              <a:t>HQ,Number</a:t>
            </a:r>
            <a:r>
              <a:rPr lang="en-US" sz="1100" b="1" dirty="0">
                <a:solidFill>
                  <a:schemeClr val="bg1">
                    <a:lumMod val="75000"/>
                  </a:schemeClr>
                </a:solidFill>
                <a:latin typeface="Monaco"/>
                <a:cs typeface="Monaco"/>
              </a:rPr>
              <a:t>=2,Type=</a:t>
            </a:r>
            <a:r>
              <a:rPr lang="en-US" sz="1100" b="1" dirty="0" err="1">
                <a:solidFill>
                  <a:schemeClr val="bg1">
                    <a:lumMod val="75000"/>
                  </a:schemeClr>
                </a:solidFill>
                <a:latin typeface="Monaco"/>
                <a:cs typeface="Monaco"/>
              </a:rPr>
              <a:t>Integer,Description</a:t>
            </a:r>
            <a:r>
              <a:rPr lang="en-US" sz="1100" b="1" dirty="0">
                <a:solidFill>
                  <a:schemeClr val="bg1">
                    <a:lumMod val="75000"/>
                  </a:schemeClr>
                </a:solidFill>
                <a:latin typeface="Monaco"/>
                <a:cs typeface="Monaco"/>
              </a:rPr>
              <a:t>="Haplotype Quality"&gt;</a:t>
            </a:r>
          </a:p>
          <a:p>
            <a:r>
              <a:rPr lang="en-US" sz="1100" b="1" dirty="0">
                <a:solidFill>
                  <a:srgbClr val="4E5782"/>
                </a:solidFill>
                <a:latin typeface="Monaco"/>
                <a:cs typeface="Monaco"/>
              </a:rPr>
              <a:t>#CHROM POS     ID        REF    </a:t>
            </a:r>
            <a:r>
              <a:rPr lang="en-US" sz="1100" b="1" dirty="0">
                <a:latin typeface="Monaco"/>
                <a:cs typeface="Monaco"/>
              </a:rPr>
              <a:t>ALT     QUAL FILTER </a:t>
            </a:r>
            <a:r>
              <a:rPr lang="en-US" sz="1100" b="1" dirty="0">
                <a:solidFill>
                  <a:srgbClr val="FF0000"/>
                </a:solidFill>
                <a:latin typeface="Monaco"/>
                <a:cs typeface="Monaco"/>
              </a:rPr>
              <a:t>INFO</a:t>
            </a:r>
            <a:r>
              <a:rPr lang="en-US" sz="1100" b="1" dirty="0">
                <a:latin typeface="Monaco"/>
                <a:cs typeface="Monaco"/>
              </a:rPr>
              <a:t>                              FORMAT      NA00001        NA00002        NA00003</a:t>
            </a:r>
          </a:p>
          <a:p>
            <a:r>
              <a:rPr lang="en-US" sz="1100" b="1" dirty="0">
                <a:latin typeface="Monaco"/>
                <a:cs typeface="Monaco"/>
              </a:rPr>
              <a:t>20     14370   rs6054257 G      A       29   PASS   </a:t>
            </a:r>
            <a:r>
              <a:rPr lang="en-US" sz="1100" b="1" dirty="0">
                <a:solidFill>
                  <a:srgbClr val="FF0000"/>
                </a:solidFill>
                <a:latin typeface="Monaco"/>
                <a:cs typeface="Monaco"/>
              </a:rPr>
              <a:t>NS=3;DP=14;AF=0.5;DB;H2           </a:t>
            </a:r>
            <a:r>
              <a:rPr lang="en-US" sz="1100" b="1" dirty="0">
                <a:latin typeface="Monaco"/>
                <a:cs typeface="Monaco"/>
              </a:rPr>
              <a:t>GT:GQ:DP:HQ 0|0:48:1:51,51 1|0:48:8:51,51 1/1:43:5:.,.</a:t>
            </a:r>
          </a:p>
          <a:p>
            <a:r>
              <a:rPr lang="en-US" sz="1100" b="1" dirty="0">
                <a:latin typeface="Monaco"/>
                <a:cs typeface="Monaco"/>
              </a:rPr>
              <a:t>20     17330   .         T      A       3    q10    </a:t>
            </a:r>
            <a:r>
              <a:rPr lang="en-US" sz="1100" b="1" dirty="0">
                <a:solidFill>
                  <a:srgbClr val="FF0000"/>
                </a:solidFill>
                <a:latin typeface="Monaco"/>
                <a:cs typeface="Monaco"/>
              </a:rPr>
              <a:t>NS=3;DP=11;AF=0.017               </a:t>
            </a:r>
            <a:r>
              <a:rPr lang="en-US" sz="1100" b="1" dirty="0">
                <a:latin typeface="Monaco"/>
                <a:cs typeface="Monaco"/>
              </a:rPr>
              <a:t>GT:GQ:DP:HQ 0|0:49:3:58,50 0|1:3:5:65,3   0/0:41:3</a:t>
            </a:r>
          </a:p>
          <a:p>
            <a:r>
              <a:rPr lang="en-US" sz="1100" b="1" dirty="0">
                <a:latin typeface="Monaco"/>
                <a:cs typeface="Monaco"/>
              </a:rPr>
              <a:t>20     1110696 rs6040355 A      G,T     67   PASS   </a:t>
            </a:r>
            <a:r>
              <a:rPr lang="en-US" sz="1100" b="1" dirty="0">
                <a:solidFill>
                  <a:srgbClr val="FF0000"/>
                </a:solidFill>
                <a:latin typeface="Monaco"/>
                <a:cs typeface="Monaco"/>
              </a:rPr>
              <a:t>NS=2;DP=10;AF=0.333,0.667;AA=T;DB </a:t>
            </a:r>
            <a:r>
              <a:rPr lang="en-US" sz="1100" b="1" dirty="0">
                <a:latin typeface="Monaco"/>
                <a:cs typeface="Monaco"/>
              </a:rPr>
              <a:t>GT:GQ:DP:HQ 1|2:21:6:23,27 2|1:2:0:18,2   2/2:35:4</a:t>
            </a:r>
          </a:p>
          <a:p>
            <a:r>
              <a:rPr lang="en-US" sz="1100" b="1" dirty="0">
                <a:latin typeface="Monaco"/>
                <a:cs typeface="Monaco"/>
              </a:rPr>
              <a:t>20     1230237 .         T      .       47   PASS   </a:t>
            </a:r>
            <a:r>
              <a:rPr lang="en-US" sz="1100" b="1" dirty="0">
                <a:solidFill>
                  <a:srgbClr val="FF0000"/>
                </a:solidFill>
                <a:latin typeface="Monaco"/>
                <a:cs typeface="Monaco"/>
              </a:rPr>
              <a:t>NS=3;DP=13;AA=T  </a:t>
            </a:r>
            <a:r>
              <a:rPr lang="en-US" sz="1100" b="1" dirty="0">
                <a:latin typeface="Monaco"/>
                <a:cs typeface="Monaco"/>
              </a:rPr>
              <a:t>                 GT:GQ:DP:HQ 0|0:54:7:56,60 0|0:48:4:51,51 0/0:61:2</a:t>
            </a:r>
          </a:p>
          <a:p>
            <a:r>
              <a:rPr lang="en-US" sz="1100" b="1" dirty="0">
                <a:latin typeface="Monaco"/>
                <a:cs typeface="Monaco"/>
              </a:rPr>
              <a:t>20     1234567 microsat1 GTC    G,GTCT  50   PASS   </a:t>
            </a:r>
            <a:r>
              <a:rPr lang="en-US" sz="1100" b="1" dirty="0">
                <a:solidFill>
                  <a:srgbClr val="FF0000"/>
                </a:solidFill>
                <a:latin typeface="Monaco"/>
                <a:cs typeface="Monaco"/>
              </a:rPr>
              <a:t>NS=3;DP=9;AA=G                    </a:t>
            </a:r>
            <a:r>
              <a:rPr lang="en-US" sz="1100" b="1" dirty="0">
                <a:latin typeface="Monaco"/>
                <a:cs typeface="Monaco"/>
              </a:rPr>
              <a:t>GT:GQ:DP    0/1:35:4       0/2:17:2       1/1:40:3</a:t>
            </a:r>
          </a:p>
        </p:txBody>
      </p:sp>
      <p:sp>
        <p:nvSpPr>
          <p:cNvPr id="2" name="Title 1"/>
          <p:cNvSpPr>
            <a:spLocks noGrp="1"/>
          </p:cNvSpPr>
          <p:nvPr>
            <p:ph type="title"/>
          </p:nvPr>
        </p:nvSpPr>
        <p:spPr/>
        <p:txBody>
          <a:bodyPr/>
          <a:lstStyle/>
          <a:p>
            <a:r>
              <a:rPr lang="en-US" sz="2800" dirty="0"/>
              <a:t>Formats: VCF – Variant information (across samples)</a:t>
            </a:r>
          </a:p>
        </p:txBody>
      </p:sp>
      <p:sp>
        <p:nvSpPr>
          <p:cNvPr id="3" name="Frame 2"/>
          <p:cNvSpPr/>
          <p:nvPr/>
        </p:nvSpPr>
        <p:spPr>
          <a:xfrm>
            <a:off x="155275" y="2932770"/>
            <a:ext cx="6825388" cy="1092819"/>
          </a:xfrm>
          <a:prstGeom prst="frame">
            <a:avLst>
              <a:gd name="adj1" fmla="val 2845"/>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7" name="Frame 6"/>
          <p:cNvSpPr/>
          <p:nvPr/>
        </p:nvSpPr>
        <p:spPr>
          <a:xfrm>
            <a:off x="4523888" y="4899041"/>
            <a:ext cx="2936278" cy="1183088"/>
          </a:xfrm>
          <a:prstGeom prst="frame">
            <a:avLst>
              <a:gd name="adj1" fmla="val 2845"/>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198246494"/>
      </p:ext>
    </p:extLst>
  </p:cSld>
  <p:clrMapOvr>
    <a:masterClrMapping/>
  </p:clrMapOvr>
  <mc:AlternateContent xmlns:mc="http://schemas.openxmlformats.org/markup-compatibility/2006" xmlns:p14="http://schemas.microsoft.com/office/powerpoint/2010/main">
    <mc:Choice Requires="p14">
      <p:transition spd="slow" p14:dur="2000" advTm="40866"/>
    </mc:Choice>
    <mc:Fallback xmlns="">
      <p:transition spd="slow" advTm="40866"/>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8A1B301-F6B0-604E-8288-1E112B575707}"/>
              </a:ext>
            </a:extLst>
          </p:cNvPr>
          <p:cNvSpPr txBox="1"/>
          <p:nvPr/>
        </p:nvSpPr>
        <p:spPr>
          <a:xfrm>
            <a:off x="155275" y="1927145"/>
            <a:ext cx="12593288" cy="4154984"/>
          </a:xfrm>
          <a:prstGeom prst="rect">
            <a:avLst/>
          </a:prstGeom>
          <a:noFill/>
          <a:ln>
            <a:solidFill>
              <a:srgbClr val="4E5782"/>
            </a:solidFill>
          </a:ln>
        </p:spPr>
        <p:txBody>
          <a:bodyPr wrap="square" rtlCol="0">
            <a:spAutoFit/>
          </a:bodyPr>
          <a:lstStyle/>
          <a:p>
            <a:r>
              <a:rPr lang="en-US" sz="1100" b="1" dirty="0">
                <a:solidFill>
                  <a:schemeClr val="bg1">
                    <a:lumMod val="75000"/>
                  </a:schemeClr>
                </a:solidFill>
                <a:latin typeface="Monaco"/>
                <a:cs typeface="Monaco"/>
              </a:rPr>
              <a:t>##</a:t>
            </a:r>
            <a:r>
              <a:rPr lang="en-US" sz="1100" b="1" dirty="0" err="1">
                <a:solidFill>
                  <a:schemeClr val="bg1">
                    <a:lumMod val="75000"/>
                  </a:schemeClr>
                </a:solidFill>
                <a:latin typeface="Monaco"/>
                <a:cs typeface="Monaco"/>
              </a:rPr>
              <a:t>fileformat</a:t>
            </a:r>
            <a:r>
              <a:rPr lang="en-US" sz="1100" b="1" dirty="0">
                <a:solidFill>
                  <a:schemeClr val="bg1">
                    <a:lumMod val="75000"/>
                  </a:schemeClr>
                </a:solidFill>
                <a:latin typeface="Monaco"/>
                <a:cs typeface="Monaco"/>
              </a:rPr>
              <a:t>=VCFv4.1</a:t>
            </a:r>
          </a:p>
          <a:p>
            <a:r>
              <a:rPr lang="en-US" sz="1100" b="1" dirty="0">
                <a:solidFill>
                  <a:schemeClr val="bg1">
                    <a:lumMod val="75000"/>
                  </a:schemeClr>
                </a:solidFill>
                <a:latin typeface="Monaco"/>
                <a:cs typeface="Monaco"/>
              </a:rPr>
              <a:t>##</a:t>
            </a:r>
            <a:r>
              <a:rPr lang="en-US" sz="1100" b="1" dirty="0" err="1">
                <a:solidFill>
                  <a:schemeClr val="bg1">
                    <a:lumMod val="75000"/>
                  </a:schemeClr>
                </a:solidFill>
                <a:latin typeface="Monaco"/>
                <a:cs typeface="Monaco"/>
              </a:rPr>
              <a:t>fileDate</a:t>
            </a:r>
            <a:r>
              <a:rPr lang="en-US" sz="1100" b="1" dirty="0">
                <a:solidFill>
                  <a:schemeClr val="bg1">
                    <a:lumMod val="75000"/>
                  </a:schemeClr>
                </a:solidFill>
                <a:latin typeface="Monaco"/>
                <a:cs typeface="Monaco"/>
              </a:rPr>
              <a:t>=20090805</a:t>
            </a:r>
          </a:p>
          <a:p>
            <a:r>
              <a:rPr lang="en-US" sz="1100" b="1" dirty="0">
                <a:solidFill>
                  <a:schemeClr val="bg1">
                    <a:lumMod val="75000"/>
                  </a:schemeClr>
                </a:solidFill>
                <a:latin typeface="Monaco"/>
                <a:cs typeface="Monaco"/>
              </a:rPr>
              <a:t>##source=myImputationProgramV3.1</a:t>
            </a:r>
          </a:p>
          <a:p>
            <a:r>
              <a:rPr lang="en-US" sz="1100" b="1" dirty="0">
                <a:solidFill>
                  <a:schemeClr val="bg1">
                    <a:lumMod val="75000"/>
                  </a:schemeClr>
                </a:solidFill>
                <a:latin typeface="Monaco"/>
                <a:cs typeface="Monaco"/>
              </a:rPr>
              <a:t>##reference=file:///</a:t>
            </a:r>
            <a:r>
              <a:rPr lang="en-US" sz="1100" b="1" dirty="0" err="1">
                <a:solidFill>
                  <a:schemeClr val="bg1">
                    <a:lumMod val="75000"/>
                  </a:schemeClr>
                </a:solidFill>
                <a:latin typeface="Monaco"/>
                <a:cs typeface="Monaco"/>
              </a:rPr>
              <a:t>seq</a:t>
            </a:r>
            <a:r>
              <a:rPr lang="en-US" sz="1100" b="1" dirty="0">
                <a:solidFill>
                  <a:schemeClr val="bg1">
                    <a:lumMod val="75000"/>
                  </a:schemeClr>
                </a:solidFill>
                <a:latin typeface="Monaco"/>
                <a:cs typeface="Monaco"/>
              </a:rPr>
              <a:t>/references/1000GenomesPilot-NCBI36.fasta</a:t>
            </a:r>
          </a:p>
          <a:p>
            <a:r>
              <a:rPr lang="en-US" sz="1100" b="1" dirty="0">
                <a:solidFill>
                  <a:schemeClr val="bg1">
                    <a:lumMod val="75000"/>
                  </a:schemeClr>
                </a:solidFill>
                <a:latin typeface="Monaco"/>
                <a:cs typeface="Monaco"/>
              </a:rPr>
              <a:t>##contig=&lt;ID=20,length=62435964,assembly=B36,md5=f126cdf8a6e0c7f379d618ff66beb2da,species="Homo </a:t>
            </a:r>
            <a:r>
              <a:rPr lang="en-US" sz="1100" b="1" dirty="0" err="1">
                <a:solidFill>
                  <a:schemeClr val="bg1">
                    <a:lumMod val="75000"/>
                  </a:schemeClr>
                </a:solidFill>
                <a:latin typeface="Monaco"/>
                <a:cs typeface="Monaco"/>
              </a:rPr>
              <a:t>sapiens",taxonomy</a:t>
            </a:r>
            <a:r>
              <a:rPr lang="en-US" sz="1100" b="1" dirty="0">
                <a:solidFill>
                  <a:schemeClr val="bg1">
                    <a:lumMod val="75000"/>
                  </a:schemeClr>
                </a:solidFill>
                <a:latin typeface="Monaco"/>
                <a:cs typeface="Monaco"/>
              </a:rPr>
              <a:t>=x&gt;</a:t>
            </a:r>
          </a:p>
          <a:p>
            <a:r>
              <a:rPr lang="en-US" sz="1100" b="1" dirty="0">
                <a:solidFill>
                  <a:schemeClr val="bg1">
                    <a:lumMod val="75000"/>
                  </a:schemeClr>
                </a:solidFill>
                <a:latin typeface="Monaco"/>
                <a:cs typeface="Monaco"/>
              </a:rPr>
              <a:t>##phasing=partial</a:t>
            </a:r>
          </a:p>
          <a:p>
            <a:r>
              <a:rPr lang="en-US" sz="1100" b="1" dirty="0">
                <a:solidFill>
                  <a:schemeClr val="bg1">
                    <a:lumMod val="75000"/>
                  </a:schemeClr>
                </a:solidFill>
                <a:latin typeface="Monaco"/>
                <a:cs typeface="Monaco"/>
              </a:rPr>
              <a:t>##INFO=&lt;ID=</a:t>
            </a:r>
            <a:r>
              <a:rPr lang="en-US" sz="1100" b="1" dirty="0" err="1">
                <a:solidFill>
                  <a:schemeClr val="bg1">
                    <a:lumMod val="75000"/>
                  </a:schemeClr>
                </a:solidFill>
                <a:latin typeface="Monaco"/>
                <a:cs typeface="Monaco"/>
              </a:rPr>
              <a:t>NS,Number</a:t>
            </a:r>
            <a:r>
              <a:rPr lang="en-US" sz="1100" b="1" dirty="0">
                <a:solidFill>
                  <a:schemeClr val="bg1">
                    <a:lumMod val="75000"/>
                  </a:schemeClr>
                </a:solidFill>
                <a:latin typeface="Monaco"/>
                <a:cs typeface="Monaco"/>
              </a:rPr>
              <a:t>=1,Type=</a:t>
            </a:r>
            <a:r>
              <a:rPr lang="en-US" sz="1100" b="1" dirty="0" err="1">
                <a:solidFill>
                  <a:schemeClr val="bg1">
                    <a:lumMod val="75000"/>
                  </a:schemeClr>
                </a:solidFill>
                <a:latin typeface="Monaco"/>
                <a:cs typeface="Monaco"/>
              </a:rPr>
              <a:t>Integer,Description</a:t>
            </a:r>
            <a:r>
              <a:rPr lang="en-US" sz="1100" b="1" dirty="0">
                <a:solidFill>
                  <a:schemeClr val="bg1">
                    <a:lumMod val="75000"/>
                  </a:schemeClr>
                </a:solidFill>
                <a:latin typeface="Monaco"/>
                <a:cs typeface="Monaco"/>
              </a:rPr>
              <a:t>="Number of Samples With Data"&gt;</a:t>
            </a:r>
          </a:p>
          <a:p>
            <a:r>
              <a:rPr lang="en-US" sz="1100" b="1" dirty="0">
                <a:solidFill>
                  <a:schemeClr val="bg1">
                    <a:lumMod val="75000"/>
                  </a:schemeClr>
                </a:solidFill>
                <a:latin typeface="Monaco"/>
                <a:cs typeface="Monaco"/>
              </a:rPr>
              <a:t>##INFO=&lt;ID=</a:t>
            </a:r>
            <a:r>
              <a:rPr lang="en-US" sz="1100" b="1" dirty="0" err="1">
                <a:solidFill>
                  <a:schemeClr val="bg1">
                    <a:lumMod val="75000"/>
                  </a:schemeClr>
                </a:solidFill>
                <a:latin typeface="Monaco"/>
                <a:cs typeface="Monaco"/>
              </a:rPr>
              <a:t>DP,Number</a:t>
            </a:r>
            <a:r>
              <a:rPr lang="en-US" sz="1100" b="1" dirty="0">
                <a:solidFill>
                  <a:schemeClr val="bg1">
                    <a:lumMod val="75000"/>
                  </a:schemeClr>
                </a:solidFill>
                <a:latin typeface="Monaco"/>
                <a:cs typeface="Monaco"/>
              </a:rPr>
              <a:t>=1,Type=</a:t>
            </a:r>
            <a:r>
              <a:rPr lang="en-US" sz="1100" b="1" dirty="0" err="1">
                <a:solidFill>
                  <a:schemeClr val="bg1">
                    <a:lumMod val="75000"/>
                  </a:schemeClr>
                </a:solidFill>
                <a:latin typeface="Monaco"/>
                <a:cs typeface="Monaco"/>
              </a:rPr>
              <a:t>Integer,Description</a:t>
            </a:r>
            <a:r>
              <a:rPr lang="en-US" sz="1100" b="1" dirty="0">
                <a:solidFill>
                  <a:schemeClr val="bg1">
                    <a:lumMod val="75000"/>
                  </a:schemeClr>
                </a:solidFill>
                <a:latin typeface="Monaco"/>
                <a:cs typeface="Monaco"/>
              </a:rPr>
              <a:t>="Total Depth"&gt;</a:t>
            </a:r>
          </a:p>
          <a:p>
            <a:r>
              <a:rPr lang="en-US" sz="1100" b="1" dirty="0">
                <a:solidFill>
                  <a:schemeClr val="bg1">
                    <a:lumMod val="75000"/>
                  </a:schemeClr>
                </a:solidFill>
                <a:latin typeface="Monaco"/>
                <a:cs typeface="Monaco"/>
              </a:rPr>
              <a:t>##INFO=&lt;ID=</a:t>
            </a:r>
            <a:r>
              <a:rPr lang="en-US" sz="1100" b="1" dirty="0" err="1">
                <a:solidFill>
                  <a:schemeClr val="bg1">
                    <a:lumMod val="75000"/>
                  </a:schemeClr>
                </a:solidFill>
                <a:latin typeface="Monaco"/>
                <a:cs typeface="Monaco"/>
              </a:rPr>
              <a:t>AF,Number</a:t>
            </a:r>
            <a:r>
              <a:rPr lang="en-US" sz="1100" b="1" dirty="0">
                <a:solidFill>
                  <a:schemeClr val="bg1">
                    <a:lumMod val="75000"/>
                  </a:schemeClr>
                </a:solidFill>
                <a:latin typeface="Monaco"/>
                <a:cs typeface="Monaco"/>
              </a:rPr>
              <a:t>=</a:t>
            </a:r>
            <a:r>
              <a:rPr lang="en-US" sz="1100" b="1" dirty="0" err="1">
                <a:solidFill>
                  <a:schemeClr val="bg1">
                    <a:lumMod val="75000"/>
                  </a:schemeClr>
                </a:solidFill>
                <a:latin typeface="Monaco"/>
                <a:cs typeface="Monaco"/>
              </a:rPr>
              <a:t>A,Type</a:t>
            </a:r>
            <a:r>
              <a:rPr lang="en-US" sz="1100" b="1" dirty="0">
                <a:solidFill>
                  <a:schemeClr val="bg1">
                    <a:lumMod val="75000"/>
                  </a:schemeClr>
                </a:solidFill>
                <a:latin typeface="Monaco"/>
                <a:cs typeface="Monaco"/>
              </a:rPr>
              <a:t>=</a:t>
            </a:r>
            <a:r>
              <a:rPr lang="en-US" sz="1100" b="1" dirty="0" err="1">
                <a:solidFill>
                  <a:schemeClr val="bg1">
                    <a:lumMod val="75000"/>
                  </a:schemeClr>
                </a:solidFill>
                <a:latin typeface="Monaco"/>
                <a:cs typeface="Monaco"/>
              </a:rPr>
              <a:t>Float,Description</a:t>
            </a:r>
            <a:r>
              <a:rPr lang="en-US" sz="1100" b="1" dirty="0">
                <a:solidFill>
                  <a:schemeClr val="bg1">
                    <a:lumMod val="75000"/>
                  </a:schemeClr>
                </a:solidFill>
                <a:latin typeface="Monaco"/>
                <a:cs typeface="Monaco"/>
              </a:rPr>
              <a:t>="Allele Frequency"&gt;</a:t>
            </a:r>
          </a:p>
          <a:p>
            <a:r>
              <a:rPr lang="en-US" sz="1100" b="1" dirty="0">
                <a:solidFill>
                  <a:schemeClr val="bg1">
                    <a:lumMod val="75000"/>
                  </a:schemeClr>
                </a:solidFill>
                <a:latin typeface="Monaco"/>
                <a:cs typeface="Monaco"/>
              </a:rPr>
              <a:t>##INFO=&lt;ID=</a:t>
            </a:r>
            <a:r>
              <a:rPr lang="en-US" sz="1100" b="1" dirty="0" err="1">
                <a:solidFill>
                  <a:schemeClr val="bg1">
                    <a:lumMod val="75000"/>
                  </a:schemeClr>
                </a:solidFill>
                <a:latin typeface="Monaco"/>
                <a:cs typeface="Monaco"/>
              </a:rPr>
              <a:t>AA,Number</a:t>
            </a:r>
            <a:r>
              <a:rPr lang="en-US" sz="1100" b="1" dirty="0">
                <a:solidFill>
                  <a:schemeClr val="bg1">
                    <a:lumMod val="75000"/>
                  </a:schemeClr>
                </a:solidFill>
                <a:latin typeface="Monaco"/>
                <a:cs typeface="Monaco"/>
              </a:rPr>
              <a:t>=1,Type=</a:t>
            </a:r>
            <a:r>
              <a:rPr lang="en-US" sz="1100" b="1" dirty="0" err="1">
                <a:solidFill>
                  <a:schemeClr val="bg1">
                    <a:lumMod val="75000"/>
                  </a:schemeClr>
                </a:solidFill>
                <a:latin typeface="Monaco"/>
                <a:cs typeface="Monaco"/>
              </a:rPr>
              <a:t>String,Description</a:t>
            </a:r>
            <a:r>
              <a:rPr lang="en-US" sz="1100" b="1" dirty="0">
                <a:solidFill>
                  <a:schemeClr val="bg1">
                    <a:lumMod val="75000"/>
                  </a:schemeClr>
                </a:solidFill>
                <a:latin typeface="Monaco"/>
                <a:cs typeface="Monaco"/>
              </a:rPr>
              <a:t>="Ancestral Allele"&gt;</a:t>
            </a:r>
          </a:p>
          <a:p>
            <a:r>
              <a:rPr lang="en-US" sz="1100" b="1" dirty="0">
                <a:solidFill>
                  <a:schemeClr val="bg1">
                    <a:lumMod val="75000"/>
                  </a:schemeClr>
                </a:solidFill>
                <a:latin typeface="Monaco"/>
                <a:cs typeface="Monaco"/>
              </a:rPr>
              <a:t>##INFO=&lt;ID=</a:t>
            </a:r>
            <a:r>
              <a:rPr lang="en-US" sz="1100" b="1" dirty="0" err="1">
                <a:solidFill>
                  <a:schemeClr val="bg1">
                    <a:lumMod val="75000"/>
                  </a:schemeClr>
                </a:solidFill>
                <a:latin typeface="Monaco"/>
                <a:cs typeface="Monaco"/>
              </a:rPr>
              <a:t>DB,Number</a:t>
            </a:r>
            <a:r>
              <a:rPr lang="en-US" sz="1100" b="1" dirty="0">
                <a:solidFill>
                  <a:schemeClr val="bg1">
                    <a:lumMod val="75000"/>
                  </a:schemeClr>
                </a:solidFill>
                <a:latin typeface="Monaco"/>
                <a:cs typeface="Monaco"/>
              </a:rPr>
              <a:t>=0,Type=</a:t>
            </a:r>
            <a:r>
              <a:rPr lang="en-US" sz="1100" b="1" dirty="0" err="1">
                <a:solidFill>
                  <a:schemeClr val="bg1">
                    <a:lumMod val="75000"/>
                  </a:schemeClr>
                </a:solidFill>
                <a:latin typeface="Monaco"/>
                <a:cs typeface="Monaco"/>
              </a:rPr>
              <a:t>Flag,Description</a:t>
            </a:r>
            <a:r>
              <a:rPr lang="en-US" sz="1100" b="1" dirty="0">
                <a:solidFill>
                  <a:schemeClr val="bg1">
                    <a:lumMod val="75000"/>
                  </a:schemeClr>
                </a:solidFill>
                <a:latin typeface="Monaco"/>
                <a:cs typeface="Monaco"/>
              </a:rPr>
              <a:t>="</a:t>
            </a:r>
            <a:r>
              <a:rPr lang="en-US" sz="1100" b="1" dirty="0" err="1">
                <a:solidFill>
                  <a:schemeClr val="bg1">
                    <a:lumMod val="75000"/>
                  </a:schemeClr>
                </a:solidFill>
                <a:latin typeface="Monaco"/>
                <a:cs typeface="Monaco"/>
              </a:rPr>
              <a:t>dbSNP</a:t>
            </a:r>
            <a:r>
              <a:rPr lang="en-US" sz="1100" b="1" dirty="0">
                <a:solidFill>
                  <a:schemeClr val="bg1">
                    <a:lumMod val="75000"/>
                  </a:schemeClr>
                </a:solidFill>
                <a:latin typeface="Monaco"/>
                <a:cs typeface="Monaco"/>
              </a:rPr>
              <a:t> membership, build 129"&gt;</a:t>
            </a:r>
          </a:p>
          <a:p>
            <a:r>
              <a:rPr lang="en-US" sz="1100" b="1" dirty="0">
                <a:solidFill>
                  <a:schemeClr val="bg1">
                    <a:lumMod val="75000"/>
                  </a:schemeClr>
                </a:solidFill>
                <a:latin typeface="Monaco"/>
                <a:cs typeface="Monaco"/>
              </a:rPr>
              <a:t>##INFO=&lt;ID=H2,Number=0,Type=</a:t>
            </a:r>
            <a:r>
              <a:rPr lang="en-US" sz="1100" b="1" dirty="0" err="1">
                <a:solidFill>
                  <a:schemeClr val="bg1">
                    <a:lumMod val="75000"/>
                  </a:schemeClr>
                </a:solidFill>
                <a:latin typeface="Monaco"/>
                <a:cs typeface="Monaco"/>
              </a:rPr>
              <a:t>Flag,Description</a:t>
            </a:r>
            <a:r>
              <a:rPr lang="en-US" sz="1100" b="1" dirty="0">
                <a:solidFill>
                  <a:schemeClr val="bg1">
                    <a:lumMod val="75000"/>
                  </a:schemeClr>
                </a:solidFill>
                <a:latin typeface="Monaco"/>
                <a:cs typeface="Monaco"/>
              </a:rPr>
              <a:t>="HapMap2 membership"&gt;</a:t>
            </a:r>
          </a:p>
          <a:p>
            <a:r>
              <a:rPr lang="en-US" sz="1100" b="1" dirty="0">
                <a:solidFill>
                  <a:schemeClr val="bg1">
                    <a:lumMod val="75000"/>
                  </a:schemeClr>
                </a:solidFill>
                <a:latin typeface="Monaco"/>
                <a:cs typeface="Monaco"/>
              </a:rPr>
              <a:t>##FILTER=&lt;ID=q10,Description="Quality below 10"&gt;</a:t>
            </a:r>
          </a:p>
          <a:p>
            <a:r>
              <a:rPr lang="en-US" sz="1100" b="1" dirty="0">
                <a:solidFill>
                  <a:schemeClr val="bg1">
                    <a:lumMod val="75000"/>
                  </a:schemeClr>
                </a:solidFill>
                <a:latin typeface="Monaco"/>
                <a:cs typeface="Monaco"/>
              </a:rPr>
              <a:t>##FILTER=&lt;ID=s50,Description="Less than 50% of samples have data"&gt;</a:t>
            </a:r>
          </a:p>
          <a:p>
            <a:r>
              <a:rPr lang="en-US" sz="1100" b="1" dirty="0">
                <a:solidFill>
                  <a:srgbClr val="FF0000"/>
                </a:solidFill>
                <a:latin typeface="Monaco"/>
                <a:cs typeface="Monaco"/>
              </a:rPr>
              <a:t>##FORMAT=&lt;ID=</a:t>
            </a:r>
            <a:r>
              <a:rPr lang="en-US" sz="1100" b="1" dirty="0" err="1">
                <a:solidFill>
                  <a:srgbClr val="FF0000"/>
                </a:solidFill>
                <a:latin typeface="Monaco"/>
                <a:cs typeface="Monaco"/>
              </a:rPr>
              <a:t>GT,Number</a:t>
            </a:r>
            <a:r>
              <a:rPr lang="en-US" sz="1100" b="1" dirty="0">
                <a:solidFill>
                  <a:srgbClr val="FF0000"/>
                </a:solidFill>
                <a:latin typeface="Monaco"/>
                <a:cs typeface="Monaco"/>
              </a:rPr>
              <a:t>=1,Type=</a:t>
            </a:r>
            <a:r>
              <a:rPr lang="en-US" sz="1100" b="1" dirty="0" err="1">
                <a:solidFill>
                  <a:srgbClr val="FF0000"/>
                </a:solidFill>
                <a:latin typeface="Monaco"/>
                <a:cs typeface="Monaco"/>
              </a:rPr>
              <a:t>String,Description</a:t>
            </a:r>
            <a:r>
              <a:rPr lang="en-US" sz="1100" b="1" dirty="0">
                <a:solidFill>
                  <a:srgbClr val="FF0000"/>
                </a:solidFill>
                <a:latin typeface="Monaco"/>
                <a:cs typeface="Monaco"/>
              </a:rPr>
              <a:t>="Genotype"&gt;</a:t>
            </a:r>
          </a:p>
          <a:p>
            <a:r>
              <a:rPr lang="en-US" sz="1100" b="1" dirty="0">
                <a:solidFill>
                  <a:srgbClr val="FF0000"/>
                </a:solidFill>
                <a:latin typeface="Monaco"/>
                <a:cs typeface="Monaco"/>
              </a:rPr>
              <a:t>##FORMAT=&lt;ID=</a:t>
            </a:r>
            <a:r>
              <a:rPr lang="en-US" sz="1100" b="1" dirty="0" err="1">
                <a:solidFill>
                  <a:srgbClr val="FF0000"/>
                </a:solidFill>
                <a:latin typeface="Monaco"/>
                <a:cs typeface="Monaco"/>
              </a:rPr>
              <a:t>GQ,Number</a:t>
            </a:r>
            <a:r>
              <a:rPr lang="en-US" sz="1100" b="1" dirty="0">
                <a:solidFill>
                  <a:srgbClr val="FF0000"/>
                </a:solidFill>
                <a:latin typeface="Monaco"/>
                <a:cs typeface="Monaco"/>
              </a:rPr>
              <a:t>=1,Type=</a:t>
            </a:r>
            <a:r>
              <a:rPr lang="en-US" sz="1100" b="1" dirty="0" err="1">
                <a:solidFill>
                  <a:srgbClr val="FF0000"/>
                </a:solidFill>
                <a:latin typeface="Monaco"/>
                <a:cs typeface="Monaco"/>
              </a:rPr>
              <a:t>Integer,Description</a:t>
            </a:r>
            <a:r>
              <a:rPr lang="en-US" sz="1100" b="1" dirty="0">
                <a:solidFill>
                  <a:srgbClr val="FF0000"/>
                </a:solidFill>
                <a:latin typeface="Monaco"/>
                <a:cs typeface="Monaco"/>
              </a:rPr>
              <a:t>="Genotype Quality"&gt;</a:t>
            </a:r>
          </a:p>
          <a:p>
            <a:r>
              <a:rPr lang="en-US" sz="1100" b="1" dirty="0">
                <a:solidFill>
                  <a:srgbClr val="FF0000"/>
                </a:solidFill>
                <a:latin typeface="Monaco"/>
                <a:cs typeface="Monaco"/>
              </a:rPr>
              <a:t>##FORMAT=&lt;ID=</a:t>
            </a:r>
            <a:r>
              <a:rPr lang="en-US" sz="1100" b="1" dirty="0" err="1">
                <a:solidFill>
                  <a:srgbClr val="FF0000"/>
                </a:solidFill>
                <a:latin typeface="Monaco"/>
                <a:cs typeface="Monaco"/>
              </a:rPr>
              <a:t>DP,Number</a:t>
            </a:r>
            <a:r>
              <a:rPr lang="en-US" sz="1100" b="1" dirty="0">
                <a:solidFill>
                  <a:srgbClr val="FF0000"/>
                </a:solidFill>
                <a:latin typeface="Monaco"/>
                <a:cs typeface="Monaco"/>
              </a:rPr>
              <a:t>=1,Type=</a:t>
            </a:r>
            <a:r>
              <a:rPr lang="en-US" sz="1100" b="1" dirty="0" err="1">
                <a:solidFill>
                  <a:srgbClr val="FF0000"/>
                </a:solidFill>
                <a:latin typeface="Monaco"/>
                <a:cs typeface="Monaco"/>
              </a:rPr>
              <a:t>Integer,Description</a:t>
            </a:r>
            <a:r>
              <a:rPr lang="en-US" sz="1100" b="1" dirty="0">
                <a:solidFill>
                  <a:srgbClr val="FF0000"/>
                </a:solidFill>
                <a:latin typeface="Monaco"/>
                <a:cs typeface="Monaco"/>
              </a:rPr>
              <a:t>="Read Depth"&gt;</a:t>
            </a:r>
          </a:p>
          <a:p>
            <a:r>
              <a:rPr lang="en-US" sz="1100" b="1" dirty="0">
                <a:solidFill>
                  <a:srgbClr val="FF0000"/>
                </a:solidFill>
                <a:latin typeface="Monaco"/>
                <a:cs typeface="Monaco"/>
              </a:rPr>
              <a:t>##FORMAT=&lt;ID=</a:t>
            </a:r>
            <a:r>
              <a:rPr lang="en-US" sz="1100" b="1" dirty="0" err="1">
                <a:solidFill>
                  <a:srgbClr val="FF0000"/>
                </a:solidFill>
                <a:latin typeface="Monaco"/>
                <a:cs typeface="Monaco"/>
              </a:rPr>
              <a:t>HQ,Number</a:t>
            </a:r>
            <a:r>
              <a:rPr lang="en-US" sz="1100" b="1" dirty="0">
                <a:solidFill>
                  <a:srgbClr val="FF0000"/>
                </a:solidFill>
                <a:latin typeface="Monaco"/>
                <a:cs typeface="Monaco"/>
              </a:rPr>
              <a:t>=2,Type=</a:t>
            </a:r>
            <a:r>
              <a:rPr lang="en-US" sz="1100" b="1" dirty="0" err="1">
                <a:solidFill>
                  <a:srgbClr val="FF0000"/>
                </a:solidFill>
                <a:latin typeface="Monaco"/>
                <a:cs typeface="Monaco"/>
              </a:rPr>
              <a:t>Integer,Description</a:t>
            </a:r>
            <a:r>
              <a:rPr lang="en-US" sz="1100" b="1" dirty="0">
                <a:solidFill>
                  <a:srgbClr val="FF0000"/>
                </a:solidFill>
                <a:latin typeface="Monaco"/>
                <a:cs typeface="Monaco"/>
              </a:rPr>
              <a:t>="Haplotype Quality"&gt;</a:t>
            </a:r>
          </a:p>
          <a:p>
            <a:r>
              <a:rPr lang="en-US" sz="1100" b="1" dirty="0">
                <a:latin typeface="Monaco"/>
                <a:cs typeface="Monaco"/>
              </a:rPr>
              <a:t>#CHROM POS     ID        REF    ALT     QUAL FILTER INFO                              </a:t>
            </a:r>
            <a:r>
              <a:rPr lang="en-US" sz="1100" b="1" dirty="0">
                <a:solidFill>
                  <a:srgbClr val="FF0000"/>
                </a:solidFill>
                <a:latin typeface="Monaco"/>
                <a:cs typeface="Monaco"/>
              </a:rPr>
              <a:t>FORMAT</a:t>
            </a:r>
            <a:r>
              <a:rPr lang="en-US" sz="1100" b="1" dirty="0">
                <a:latin typeface="Monaco"/>
                <a:cs typeface="Monaco"/>
              </a:rPr>
              <a:t>      NA00001        NA00002        NA00003</a:t>
            </a:r>
          </a:p>
          <a:p>
            <a:r>
              <a:rPr lang="en-US" sz="1100" b="1" dirty="0">
                <a:latin typeface="Monaco"/>
                <a:cs typeface="Monaco"/>
              </a:rPr>
              <a:t>20     14370   rs6054257 G      A       29   PASS   NS=3;DP=14;AF=0.5;DB;H2           </a:t>
            </a:r>
            <a:r>
              <a:rPr lang="en-US" sz="1100" b="1" dirty="0">
                <a:solidFill>
                  <a:srgbClr val="FF0000"/>
                </a:solidFill>
                <a:latin typeface="Monaco"/>
                <a:cs typeface="Monaco"/>
              </a:rPr>
              <a:t>GT:GQ:DP:HQ </a:t>
            </a:r>
            <a:r>
              <a:rPr lang="en-US" sz="1100" b="1" dirty="0">
                <a:latin typeface="Monaco"/>
                <a:cs typeface="Monaco"/>
              </a:rPr>
              <a:t>0|0:48:1:51,51 1|0:48:8:51,51 1/1:43:5:.,.</a:t>
            </a:r>
          </a:p>
          <a:p>
            <a:r>
              <a:rPr lang="en-US" sz="1100" b="1" dirty="0">
                <a:latin typeface="Monaco"/>
                <a:cs typeface="Monaco"/>
              </a:rPr>
              <a:t>20     17330   .         T      A       3    q10    NS=3;DP=11;AF=0.017               </a:t>
            </a:r>
            <a:r>
              <a:rPr lang="en-US" sz="1100" b="1" dirty="0">
                <a:solidFill>
                  <a:srgbClr val="FF0000"/>
                </a:solidFill>
                <a:latin typeface="Monaco"/>
                <a:cs typeface="Monaco"/>
              </a:rPr>
              <a:t>GT:GQ:DP:HQ </a:t>
            </a:r>
            <a:r>
              <a:rPr lang="en-US" sz="1100" b="1" dirty="0">
                <a:latin typeface="Monaco"/>
                <a:cs typeface="Monaco"/>
              </a:rPr>
              <a:t>0|0:49:3:58,50 0|1:3:5:65,3   0/0:41:3</a:t>
            </a:r>
          </a:p>
          <a:p>
            <a:r>
              <a:rPr lang="en-US" sz="1100" b="1" dirty="0">
                <a:latin typeface="Monaco"/>
                <a:cs typeface="Monaco"/>
              </a:rPr>
              <a:t>20     1110696 rs6040355 A      G,T     67   PASS   NS=2;DP=10;AF=0.333,0.667;AA=T;DB </a:t>
            </a:r>
            <a:r>
              <a:rPr lang="en-US" sz="1100" b="1" dirty="0">
                <a:solidFill>
                  <a:srgbClr val="FF0000"/>
                </a:solidFill>
                <a:latin typeface="Monaco"/>
                <a:cs typeface="Monaco"/>
              </a:rPr>
              <a:t>GT:GQ:DP:HQ</a:t>
            </a:r>
            <a:r>
              <a:rPr lang="en-US" sz="1100" b="1" dirty="0">
                <a:latin typeface="Monaco"/>
                <a:cs typeface="Monaco"/>
              </a:rPr>
              <a:t> 1|2:21:6:23,27 2|1:2:0:18,2   2/2:35:4</a:t>
            </a:r>
          </a:p>
          <a:p>
            <a:r>
              <a:rPr lang="en-US" sz="1100" b="1" dirty="0">
                <a:latin typeface="Monaco"/>
                <a:cs typeface="Monaco"/>
              </a:rPr>
              <a:t>20     1230237 .         T      .       47   PASS   NS=3;DP=13;AA=T                   </a:t>
            </a:r>
            <a:r>
              <a:rPr lang="en-US" sz="1100" b="1" dirty="0">
                <a:solidFill>
                  <a:srgbClr val="FF0000"/>
                </a:solidFill>
                <a:latin typeface="Monaco"/>
                <a:cs typeface="Monaco"/>
              </a:rPr>
              <a:t>GT:GQ:DP:HQ</a:t>
            </a:r>
            <a:r>
              <a:rPr lang="en-US" sz="1100" b="1" dirty="0">
                <a:latin typeface="Monaco"/>
                <a:cs typeface="Monaco"/>
              </a:rPr>
              <a:t> 0|0:54:7:56,60 0|0:48:4:51,51 0/0:61:2</a:t>
            </a:r>
          </a:p>
          <a:p>
            <a:r>
              <a:rPr lang="en-US" sz="1100" b="1" dirty="0">
                <a:latin typeface="Monaco"/>
                <a:cs typeface="Monaco"/>
              </a:rPr>
              <a:t>20     1234567 microsat1 GTC    G,GTCT  50   PASS   NS=3;DP=9;AA=G                    </a:t>
            </a:r>
            <a:r>
              <a:rPr lang="en-US" sz="1100" b="1" dirty="0">
                <a:solidFill>
                  <a:srgbClr val="FF0000"/>
                </a:solidFill>
                <a:latin typeface="Monaco"/>
                <a:cs typeface="Monaco"/>
              </a:rPr>
              <a:t>GT:GQ:DP    </a:t>
            </a:r>
            <a:r>
              <a:rPr lang="en-US" sz="1100" b="1" dirty="0">
                <a:latin typeface="Monaco"/>
                <a:cs typeface="Monaco"/>
              </a:rPr>
              <a:t>0/1:35:4       0/2:17:2       1/1:40:3</a:t>
            </a:r>
          </a:p>
        </p:txBody>
      </p:sp>
      <p:sp>
        <p:nvSpPr>
          <p:cNvPr id="2" name="Title 1"/>
          <p:cNvSpPr>
            <a:spLocks noGrp="1"/>
          </p:cNvSpPr>
          <p:nvPr>
            <p:ph type="title"/>
          </p:nvPr>
        </p:nvSpPr>
        <p:spPr/>
        <p:txBody>
          <a:bodyPr/>
          <a:lstStyle/>
          <a:p>
            <a:r>
              <a:rPr lang="en-US" sz="2800" dirty="0"/>
              <a:t>Formats: VCF - Per-sample format information</a:t>
            </a:r>
          </a:p>
        </p:txBody>
      </p:sp>
      <p:sp>
        <p:nvSpPr>
          <p:cNvPr id="3" name="Frame 2"/>
          <p:cNvSpPr/>
          <p:nvPr/>
        </p:nvSpPr>
        <p:spPr>
          <a:xfrm>
            <a:off x="155275" y="4255516"/>
            <a:ext cx="6232868" cy="762533"/>
          </a:xfrm>
          <a:prstGeom prst="frame">
            <a:avLst>
              <a:gd name="adj1" fmla="val 2845"/>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9" name="Frame 8">
            <a:extLst>
              <a:ext uri="{FF2B5EF4-FFF2-40B4-BE49-F238E27FC236}">
                <a16:creationId xmlns:a16="http://schemas.microsoft.com/office/drawing/2014/main" id="{F6946B5E-F1FB-044F-97C4-F2627CCCEBCB}"/>
              </a:ext>
            </a:extLst>
          </p:cNvPr>
          <p:cNvSpPr/>
          <p:nvPr/>
        </p:nvSpPr>
        <p:spPr>
          <a:xfrm>
            <a:off x="7367449" y="4899041"/>
            <a:ext cx="1096327" cy="1183088"/>
          </a:xfrm>
          <a:prstGeom prst="frame">
            <a:avLst>
              <a:gd name="adj1" fmla="val 2845"/>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393053483"/>
      </p:ext>
    </p:extLst>
  </p:cSld>
  <p:clrMapOvr>
    <a:masterClrMapping/>
  </p:clrMapOvr>
  <mc:AlternateContent xmlns:mc="http://schemas.openxmlformats.org/markup-compatibility/2006" xmlns:p14="http://schemas.microsoft.com/office/powerpoint/2010/main">
    <mc:Choice Requires="p14">
      <p:transition spd="slow" p14:dur="2000" advTm="13233"/>
    </mc:Choice>
    <mc:Fallback xmlns="">
      <p:transition spd="slow" advTm="13233"/>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8A1B301-F6B0-604E-8288-1E112B575707}"/>
              </a:ext>
            </a:extLst>
          </p:cNvPr>
          <p:cNvSpPr txBox="1"/>
          <p:nvPr/>
        </p:nvSpPr>
        <p:spPr>
          <a:xfrm>
            <a:off x="155275" y="1927145"/>
            <a:ext cx="12593288" cy="4154984"/>
          </a:xfrm>
          <a:prstGeom prst="rect">
            <a:avLst/>
          </a:prstGeom>
          <a:noFill/>
          <a:ln>
            <a:solidFill>
              <a:srgbClr val="4E5782"/>
            </a:solidFill>
          </a:ln>
        </p:spPr>
        <p:txBody>
          <a:bodyPr wrap="square" rtlCol="0">
            <a:spAutoFit/>
          </a:bodyPr>
          <a:lstStyle/>
          <a:p>
            <a:r>
              <a:rPr lang="en-US" sz="1100" b="1" dirty="0">
                <a:solidFill>
                  <a:schemeClr val="bg1">
                    <a:lumMod val="75000"/>
                  </a:schemeClr>
                </a:solidFill>
                <a:latin typeface="Monaco"/>
                <a:cs typeface="Monaco"/>
              </a:rPr>
              <a:t>##</a:t>
            </a:r>
            <a:r>
              <a:rPr lang="en-US" sz="1100" b="1" dirty="0" err="1">
                <a:solidFill>
                  <a:schemeClr val="bg1">
                    <a:lumMod val="75000"/>
                  </a:schemeClr>
                </a:solidFill>
                <a:latin typeface="Monaco"/>
                <a:cs typeface="Monaco"/>
              </a:rPr>
              <a:t>fileformat</a:t>
            </a:r>
            <a:r>
              <a:rPr lang="en-US" sz="1100" b="1" dirty="0">
                <a:solidFill>
                  <a:schemeClr val="bg1">
                    <a:lumMod val="75000"/>
                  </a:schemeClr>
                </a:solidFill>
                <a:latin typeface="Monaco"/>
                <a:cs typeface="Monaco"/>
              </a:rPr>
              <a:t>=VCFv4.1</a:t>
            </a:r>
          </a:p>
          <a:p>
            <a:r>
              <a:rPr lang="en-US" sz="1100" b="1" dirty="0">
                <a:solidFill>
                  <a:schemeClr val="bg1">
                    <a:lumMod val="75000"/>
                  </a:schemeClr>
                </a:solidFill>
                <a:latin typeface="Monaco"/>
                <a:cs typeface="Monaco"/>
              </a:rPr>
              <a:t>##</a:t>
            </a:r>
            <a:r>
              <a:rPr lang="en-US" sz="1100" b="1" dirty="0" err="1">
                <a:solidFill>
                  <a:schemeClr val="bg1">
                    <a:lumMod val="75000"/>
                  </a:schemeClr>
                </a:solidFill>
                <a:latin typeface="Monaco"/>
                <a:cs typeface="Monaco"/>
              </a:rPr>
              <a:t>fileDate</a:t>
            </a:r>
            <a:r>
              <a:rPr lang="en-US" sz="1100" b="1" dirty="0">
                <a:solidFill>
                  <a:schemeClr val="bg1">
                    <a:lumMod val="75000"/>
                  </a:schemeClr>
                </a:solidFill>
                <a:latin typeface="Monaco"/>
                <a:cs typeface="Monaco"/>
              </a:rPr>
              <a:t>=20090805</a:t>
            </a:r>
          </a:p>
          <a:p>
            <a:r>
              <a:rPr lang="en-US" sz="1100" b="1" dirty="0">
                <a:solidFill>
                  <a:schemeClr val="bg1">
                    <a:lumMod val="75000"/>
                  </a:schemeClr>
                </a:solidFill>
                <a:latin typeface="Monaco"/>
                <a:cs typeface="Monaco"/>
              </a:rPr>
              <a:t>##source=myImputationProgramV3.1</a:t>
            </a:r>
          </a:p>
          <a:p>
            <a:r>
              <a:rPr lang="en-US" sz="1100" b="1" dirty="0">
                <a:solidFill>
                  <a:schemeClr val="bg1">
                    <a:lumMod val="75000"/>
                  </a:schemeClr>
                </a:solidFill>
                <a:latin typeface="Monaco"/>
                <a:cs typeface="Monaco"/>
              </a:rPr>
              <a:t>##reference=file:///</a:t>
            </a:r>
            <a:r>
              <a:rPr lang="en-US" sz="1100" b="1" dirty="0" err="1">
                <a:solidFill>
                  <a:schemeClr val="bg1">
                    <a:lumMod val="75000"/>
                  </a:schemeClr>
                </a:solidFill>
                <a:latin typeface="Monaco"/>
                <a:cs typeface="Monaco"/>
              </a:rPr>
              <a:t>seq</a:t>
            </a:r>
            <a:r>
              <a:rPr lang="en-US" sz="1100" b="1" dirty="0">
                <a:solidFill>
                  <a:schemeClr val="bg1">
                    <a:lumMod val="75000"/>
                  </a:schemeClr>
                </a:solidFill>
                <a:latin typeface="Monaco"/>
                <a:cs typeface="Monaco"/>
              </a:rPr>
              <a:t>/references/1000GenomesPilot-NCBI36.fasta</a:t>
            </a:r>
          </a:p>
          <a:p>
            <a:r>
              <a:rPr lang="en-US" sz="1100" b="1" dirty="0">
                <a:solidFill>
                  <a:schemeClr val="bg1">
                    <a:lumMod val="75000"/>
                  </a:schemeClr>
                </a:solidFill>
                <a:latin typeface="Monaco"/>
                <a:cs typeface="Monaco"/>
              </a:rPr>
              <a:t>##contig=&lt;ID=20,length=62435964,assembly=B36,md5=f126cdf8a6e0c7f379d618ff66beb2da,species="Homo </a:t>
            </a:r>
            <a:r>
              <a:rPr lang="en-US" sz="1100" b="1" dirty="0" err="1">
                <a:solidFill>
                  <a:schemeClr val="bg1">
                    <a:lumMod val="75000"/>
                  </a:schemeClr>
                </a:solidFill>
                <a:latin typeface="Monaco"/>
                <a:cs typeface="Monaco"/>
              </a:rPr>
              <a:t>sapiens",taxonomy</a:t>
            </a:r>
            <a:r>
              <a:rPr lang="en-US" sz="1100" b="1" dirty="0">
                <a:solidFill>
                  <a:schemeClr val="bg1">
                    <a:lumMod val="75000"/>
                  </a:schemeClr>
                </a:solidFill>
                <a:latin typeface="Monaco"/>
                <a:cs typeface="Monaco"/>
              </a:rPr>
              <a:t>=x&gt;</a:t>
            </a:r>
          </a:p>
          <a:p>
            <a:r>
              <a:rPr lang="en-US" sz="1100" b="1" dirty="0">
                <a:solidFill>
                  <a:schemeClr val="bg1">
                    <a:lumMod val="75000"/>
                  </a:schemeClr>
                </a:solidFill>
                <a:latin typeface="Monaco"/>
                <a:cs typeface="Monaco"/>
              </a:rPr>
              <a:t>##phasing=partial</a:t>
            </a:r>
          </a:p>
          <a:p>
            <a:r>
              <a:rPr lang="en-US" sz="1100" b="1" dirty="0">
                <a:solidFill>
                  <a:schemeClr val="bg1">
                    <a:lumMod val="75000"/>
                  </a:schemeClr>
                </a:solidFill>
                <a:latin typeface="Monaco"/>
                <a:cs typeface="Monaco"/>
              </a:rPr>
              <a:t>##INFO=&lt;ID=</a:t>
            </a:r>
            <a:r>
              <a:rPr lang="en-US" sz="1100" b="1" dirty="0" err="1">
                <a:solidFill>
                  <a:schemeClr val="bg1">
                    <a:lumMod val="75000"/>
                  </a:schemeClr>
                </a:solidFill>
                <a:latin typeface="Monaco"/>
                <a:cs typeface="Monaco"/>
              </a:rPr>
              <a:t>NS,Number</a:t>
            </a:r>
            <a:r>
              <a:rPr lang="en-US" sz="1100" b="1" dirty="0">
                <a:solidFill>
                  <a:schemeClr val="bg1">
                    <a:lumMod val="75000"/>
                  </a:schemeClr>
                </a:solidFill>
                <a:latin typeface="Monaco"/>
                <a:cs typeface="Monaco"/>
              </a:rPr>
              <a:t>=1,Type=</a:t>
            </a:r>
            <a:r>
              <a:rPr lang="en-US" sz="1100" b="1" dirty="0" err="1">
                <a:solidFill>
                  <a:schemeClr val="bg1">
                    <a:lumMod val="75000"/>
                  </a:schemeClr>
                </a:solidFill>
                <a:latin typeface="Monaco"/>
                <a:cs typeface="Monaco"/>
              </a:rPr>
              <a:t>Integer,Description</a:t>
            </a:r>
            <a:r>
              <a:rPr lang="en-US" sz="1100" b="1" dirty="0">
                <a:solidFill>
                  <a:schemeClr val="bg1">
                    <a:lumMod val="75000"/>
                  </a:schemeClr>
                </a:solidFill>
                <a:latin typeface="Monaco"/>
                <a:cs typeface="Monaco"/>
              </a:rPr>
              <a:t>="Number of Samples With Data"&gt;</a:t>
            </a:r>
          </a:p>
          <a:p>
            <a:r>
              <a:rPr lang="en-US" sz="1100" b="1" dirty="0">
                <a:solidFill>
                  <a:schemeClr val="bg1">
                    <a:lumMod val="75000"/>
                  </a:schemeClr>
                </a:solidFill>
                <a:latin typeface="Monaco"/>
                <a:cs typeface="Monaco"/>
              </a:rPr>
              <a:t>##INFO=&lt;ID=</a:t>
            </a:r>
            <a:r>
              <a:rPr lang="en-US" sz="1100" b="1" dirty="0" err="1">
                <a:solidFill>
                  <a:schemeClr val="bg1">
                    <a:lumMod val="75000"/>
                  </a:schemeClr>
                </a:solidFill>
                <a:latin typeface="Monaco"/>
                <a:cs typeface="Monaco"/>
              </a:rPr>
              <a:t>DP,Number</a:t>
            </a:r>
            <a:r>
              <a:rPr lang="en-US" sz="1100" b="1" dirty="0">
                <a:solidFill>
                  <a:schemeClr val="bg1">
                    <a:lumMod val="75000"/>
                  </a:schemeClr>
                </a:solidFill>
                <a:latin typeface="Monaco"/>
                <a:cs typeface="Monaco"/>
              </a:rPr>
              <a:t>=1,Type=</a:t>
            </a:r>
            <a:r>
              <a:rPr lang="en-US" sz="1100" b="1" dirty="0" err="1">
                <a:solidFill>
                  <a:schemeClr val="bg1">
                    <a:lumMod val="75000"/>
                  </a:schemeClr>
                </a:solidFill>
                <a:latin typeface="Monaco"/>
                <a:cs typeface="Monaco"/>
              </a:rPr>
              <a:t>Integer,Description</a:t>
            </a:r>
            <a:r>
              <a:rPr lang="en-US" sz="1100" b="1" dirty="0">
                <a:solidFill>
                  <a:schemeClr val="bg1">
                    <a:lumMod val="75000"/>
                  </a:schemeClr>
                </a:solidFill>
                <a:latin typeface="Monaco"/>
                <a:cs typeface="Monaco"/>
              </a:rPr>
              <a:t>="Total Depth"&gt;</a:t>
            </a:r>
          </a:p>
          <a:p>
            <a:r>
              <a:rPr lang="en-US" sz="1100" b="1" dirty="0">
                <a:solidFill>
                  <a:schemeClr val="bg1">
                    <a:lumMod val="75000"/>
                  </a:schemeClr>
                </a:solidFill>
                <a:latin typeface="Monaco"/>
                <a:cs typeface="Monaco"/>
              </a:rPr>
              <a:t>##INFO=&lt;ID=</a:t>
            </a:r>
            <a:r>
              <a:rPr lang="en-US" sz="1100" b="1" dirty="0" err="1">
                <a:solidFill>
                  <a:schemeClr val="bg1">
                    <a:lumMod val="75000"/>
                  </a:schemeClr>
                </a:solidFill>
                <a:latin typeface="Monaco"/>
                <a:cs typeface="Monaco"/>
              </a:rPr>
              <a:t>AF,Number</a:t>
            </a:r>
            <a:r>
              <a:rPr lang="en-US" sz="1100" b="1" dirty="0">
                <a:solidFill>
                  <a:schemeClr val="bg1">
                    <a:lumMod val="75000"/>
                  </a:schemeClr>
                </a:solidFill>
                <a:latin typeface="Monaco"/>
                <a:cs typeface="Monaco"/>
              </a:rPr>
              <a:t>=</a:t>
            </a:r>
            <a:r>
              <a:rPr lang="en-US" sz="1100" b="1" dirty="0" err="1">
                <a:solidFill>
                  <a:schemeClr val="bg1">
                    <a:lumMod val="75000"/>
                  </a:schemeClr>
                </a:solidFill>
                <a:latin typeface="Monaco"/>
                <a:cs typeface="Monaco"/>
              </a:rPr>
              <a:t>A,Type</a:t>
            </a:r>
            <a:r>
              <a:rPr lang="en-US" sz="1100" b="1" dirty="0">
                <a:solidFill>
                  <a:schemeClr val="bg1">
                    <a:lumMod val="75000"/>
                  </a:schemeClr>
                </a:solidFill>
                <a:latin typeface="Monaco"/>
                <a:cs typeface="Monaco"/>
              </a:rPr>
              <a:t>=</a:t>
            </a:r>
            <a:r>
              <a:rPr lang="en-US" sz="1100" b="1" dirty="0" err="1">
                <a:solidFill>
                  <a:schemeClr val="bg1">
                    <a:lumMod val="75000"/>
                  </a:schemeClr>
                </a:solidFill>
                <a:latin typeface="Monaco"/>
                <a:cs typeface="Monaco"/>
              </a:rPr>
              <a:t>Float,Description</a:t>
            </a:r>
            <a:r>
              <a:rPr lang="en-US" sz="1100" b="1" dirty="0">
                <a:solidFill>
                  <a:schemeClr val="bg1">
                    <a:lumMod val="75000"/>
                  </a:schemeClr>
                </a:solidFill>
                <a:latin typeface="Monaco"/>
                <a:cs typeface="Monaco"/>
              </a:rPr>
              <a:t>="Allele Frequency"&gt;</a:t>
            </a:r>
          </a:p>
          <a:p>
            <a:r>
              <a:rPr lang="en-US" sz="1100" b="1" dirty="0">
                <a:solidFill>
                  <a:schemeClr val="bg1">
                    <a:lumMod val="75000"/>
                  </a:schemeClr>
                </a:solidFill>
                <a:latin typeface="Monaco"/>
                <a:cs typeface="Monaco"/>
              </a:rPr>
              <a:t>##INFO=&lt;ID=</a:t>
            </a:r>
            <a:r>
              <a:rPr lang="en-US" sz="1100" b="1" dirty="0" err="1">
                <a:solidFill>
                  <a:schemeClr val="bg1">
                    <a:lumMod val="75000"/>
                  </a:schemeClr>
                </a:solidFill>
                <a:latin typeface="Monaco"/>
                <a:cs typeface="Monaco"/>
              </a:rPr>
              <a:t>AA,Number</a:t>
            </a:r>
            <a:r>
              <a:rPr lang="en-US" sz="1100" b="1" dirty="0">
                <a:solidFill>
                  <a:schemeClr val="bg1">
                    <a:lumMod val="75000"/>
                  </a:schemeClr>
                </a:solidFill>
                <a:latin typeface="Monaco"/>
                <a:cs typeface="Monaco"/>
              </a:rPr>
              <a:t>=1,Type=</a:t>
            </a:r>
            <a:r>
              <a:rPr lang="en-US" sz="1100" b="1" dirty="0" err="1">
                <a:solidFill>
                  <a:schemeClr val="bg1">
                    <a:lumMod val="75000"/>
                  </a:schemeClr>
                </a:solidFill>
                <a:latin typeface="Monaco"/>
                <a:cs typeface="Monaco"/>
              </a:rPr>
              <a:t>String,Description</a:t>
            </a:r>
            <a:r>
              <a:rPr lang="en-US" sz="1100" b="1" dirty="0">
                <a:solidFill>
                  <a:schemeClr val="bg1">
                    <a:lumMod val="75000"/>
                  </a:schemeClr>
                </a:solidFill>
                <a:latin typeface="Monaco"/>
                <a:cs typeface="Monaco"/>
              </a:rPr>
              <a:t>="Ancestral Allele"&gt;</a:t>
            </a:r>
          </a:p>
          <a:p>
            <a:r>
              <a:rPr lang="en-US" sz="1100" b="1" dirty="0">
                <a:solidFill>
                  <a:schemeClr val="bg1">
                    <a:lumMod val="75000"/>
                  </a:schemeClr>
                </a:solidFill>
                <a:latin typeface="Monaco"/>
                <a:cs typeface="Monaco"/>
              </a:rPr>
              <a:t>##INFO=&lt;ID=</a:t>
            </a:r>
            <a:r>
              <a:rPr lang="en-US" sz="1100" b="1" dirty="0" err="1">
                <a:solidFill>
                  <a:schemeClr val="bg1">
                    <a:lumMod val="75000"/>
                  </a:schemeClr>
                </a:solidFill>
                <a:latin typeface="Monaco"/>
                <a:cs typeface="Monaco"/>
              </a:rPr>
              <a:t>DB,Number</a:t>
            </a:r>
            <a:r>
              <a:rPr lang="en-US" sz="1100" b="1" dirty="0">
                <a:solidFill>
                  <a:schemeClr val="bg1">
                    <a:lumMod val="75000"/>
                  </a:schemeClr>
                </a:solidFill>
                <a:latin typeface="Monaco"/>
                <a:cs typeface="Monaco"/>
              </a:rPr>
              <a:t>=0,Type=</a:t>
            </a:r>
            <a:r>
              <a:rPr lang="en-US" sz="1100" b="1" dirty="0" err="1">
                <a:solidFill>
                  <a:schemeClr val="bg1">
                    <a:lumMod val="75000"/>
                  </a:schemeClr>
                </a:solidFill>
                <a:latin typeface="Monaco"/>
                <a:cs typeface="Monaco"/>
              </a:rPr>
              <a:t>Flag,Description</a:t>
            </a:r>
            <a:r>
              <a:rPr lang="en-US" sz="1100" b="1" dirty="0">
                <a:solidFill>
                  <a:schemeClr val="bg1">
                    <a:lumMod val="75000"/>
                  </a:schemeClr>
                </a:solidFill>
                <a:latin typeface="Monaco"/>
                <a:cs typeface="Monaco"/>
              </a:rPr>
              <a:t>="</a:t>
            </a:r>
            <a:r>
              <a:rPr lang="en-US" sz="1100" b="1" dirty="0" err="1">
                <a:solidFill>
                  <a:schemeClr val="bg1">
                    <a:lumMod val="75000"/>
                  </a:schemeClr>
                </a:solidFill>
                <a:latin typeface="Monaco"/>
                <a:cs typeface="Monaco"/>
              </a:rPr>
              <a:t>dbSNP</a:t>
            </a:r>
            <a:r>
              <a:rPr lang="en-US" sz="1100" b="1" dirty="0">
                <a:solidFill>
                  <a:schemeClr val="bg1">
                    <a:lumMod val="75000"/>
                  </a:schemeClr>
                </a:solidFill>
                <a:latin typeface="Monaco"/>
                <a:cs typeface="Monaco"/>
              </a:rPr>
              <a:t> membership, build 129"&gt;</a:t>
            </a:r>
          </a:p>
          <a:p>
            <a:r>
              <a:rPr lang="en-US" sz="1100" b="1" dirty="0">
                <a:solidFill>
                  <a:schemeClr val="bg1">
                    <a:lumMod val="75000"/>
                  </a:schemeClr>
                </a:solidFill>
                <a:latin typeface="Monaco"/>
                <a:cs typeface="Monaco"/>
              </a:rPr>
              <a:t>##INFO=&lt;ID=H2,Number=0,Type=</a:t>
            </a:r>
            <a:r>
              <a:rPr lang="en-US" sz="1100" b="1" dirty="0" err="1">
                <a:solidFill>
                  <a:schemeClr val="bg1">
                    <a:lumMod val="75000"/>
                  </a:schemeClr>
                </a:solidFill>
                <a:latin typeface="Monaco"/>
                <a:cs typeface="Monaco"/>
              </a:rPr>
              <a:t>Flag,Description</a:t>
            </a:r>
            <a:r>
              <a:rPr lang="en-US" sz="1100" b="1" dirty="0">
                <a:solidFill>
                  <a:schemeClr val="bg1">
                    <a:lumMod val="75000"/>
                  </a:schemeClr>
                </a:solidFill>
                <a:latin typeface="Monaco"/>
                <a:cs typeface="Monaco"/>
              </a:rPr>
              <a:t>="HapMap2 membership"&gt;</a:t>
            </a:r>
          </a:p>
          <a:p>
            <a:r>
              <a:rPr lang="en-US" sz="1100" b="1" dirty="0">
                <a:solidFill>
                  <a:schemeClr val="bg1">
                    <a:lumMod val="75000"/>
                  </a:schemeClr>
                </a:solidFill>
                <a:latin typeface="Monaco"/>
                <a:cs typeface="Monaco"/>
              </a:rPr>
              <a:t>##FILTER=&lt;ID=q10,Description="Quality below 10"&gt;</a:t>
            </a:r>
          </a:p>
          <a:p>
            <a:r>
              <a:rPr lang="en-US" sz="1100" b="1" dirty="0">
                <a:solidFill>
                  <a:schemeClr val="bg1">
                    <a:lumMod val="75000"/>
                  </a:schemeClr>
                </a:solidFill>
                <a:latin typeface="Monaco"/>
                <a:cs typeface="Monaco"/>
              </a:rPr>
              <a:t>##FILTER=&lt;ID=s50,Description="Less than 50% of samples have data"&gt;</a:t>
            </a:r>
          </a:p>
          <a:p>
            <a:r>
              <a:rPr lang="en-US" sz="1100" b="1" dirty="0">
                <a:solidFill>
                  <a:srgbClr val="FF0000"/>
                </a:solidFill>
                <a:latin typeface="Monaco"/>
                <a:cs typeface="Monaco"/>
              </a:rPr>
              <a:t>##FORMAT=&lt;ID=</a:t>
            </a:r>
            <a:r>
              <a:rPr lang="en-US" sz="1100" b="1" dirty="0" err="1">
                <a:solidFill>
                  <a:srgbClr val="FF0000"/>
                </a:solidFill>
                <a:latin typeface="Monaco"/>
                <a:cs typeface="Monaco"/>
              </a:rPr>
              <a:t>GT,Number</a:t>
            </a:r>
            <a:r>
              <a:rPr lang="en-US" sz="1100" b="1" dirty="0">
                <a:solidFill>
                  <a:srgbClr val="FF0000"/>
                </a:solidFill>
                <a:latin typeface="Monaco"/>
                <a:cs typeface="Monaco"/>
              </a:rPr>
              <a:t>=1,Type=</a:t>
            </a:r>
            <a:r>
              <a:rPr lang="en-US" sz="1100" b="1" dirty="0" err="1">
                <a:solidFill>
                  <a:srgbClr val="FF0000"/>
                </a:solidFill>
                <a:latin typeface="Monaco"/>
                <a:cs typeface="Monaco"/>
              </a:rPr>
              <a:t>String,Description</a:t>
            </a:r>
            <a:r>
              <a:rPr lang="en-US" sz="1100" b="1" dirty="0">
                <a:solidFill>
                  <a:srgbClr val="FF0000"/>
                </a:solidFill>
                <a:latin typeface="Monaco"/>
                <a:cs typeface="Monaco"/>
              </a:rPr>
              <a:t>="Genotype"&gt;</a:t>
            </a:r>
          </a:p>
          <a:p>
            <a:r>
              <a:rPr lang="en-US" sz="1100" b="1" dirty="0">
                <a:solidFill>
                  <a:srgbClr val="FF0000"/>
                </a:solidFill>
                <a:latin typeface="Monaco"/>
                <a:cs typeface="Monaco"/>
              </a:rPr>
              <a:t>##FORMAT=&lt;ID=</a:t>
            </a:r>
            <a:r>
              <a:rPr lang="en-US" sz="1100" b="1" dirty="0" err="1">
                <a:solidFill>
                  <a:srgbClr val="FF0000"/>
                </a:solidFill>
                <a:latin typeface="Monaco"/>
                <a:cs typeface="Monaco"/>
              </a:rPr>
              <a:t>GQ,Number</a:t>
            </a:r>
            <a:r>
              <a:rPr lang="en-US" sz="1100" b="1" dirty="0">
                <a:solidFill>
                  <a:srgbClr val="FF0000"/>
                </a:solidFill>
                <a:latin typeface="Monaco"/>
                <a:cs typeface="Monaco"/>
              </a:rPr>
              <a:t>=1,Type=</a:t>
            </a:r>
            <a:r>
              <a:rPr lang="en-US" sz="1100" b="1" dirty="0" err="1">
                <a:solidFill>
                  <a:srgbClr val="FF0000"/>
                </a:solidFill>
                <a:latin typeface="Monaco"/>
                <a:cs typeface="Monaco"/>
              </a:rPr>
              <a:t>Integer,Description</a:t>
            </a:r>
            <a:r>
              <a:rPr lang="en-US" sz="1100" b="1" dirty="0">
                <a:solidFill>
                  <a:srgbClr val="FF0000"/>
                </a:solidFill>
                <a:latin typeface="Monaco"/>
                <a:cs typeface="Monaco"/>
              </a:rPr>
              <a:t>="Genotype Quality"&gt;</a:t>
            </a:r>
          </a:p>
          <a:p>
            <a:r>
              <a:rPr lang="en-US" sz="1100" b="1" dirty="0">
                <a:solidFill>
                  <a:srgbClr val="FF0000"/>
                </a:solidFill>
                <a:latin typeface="Monaco"/>
                <a:cs typeface="Monaco"/>
              </a:rPr>
              <a:t>##FORMAT=&lt;ID=</a:t>
            </a:r>
            <a:r>
              <a:rPr lang="en-US" sz="1100" b="1" dirty="0" err="1">
                <a:solidFill>
                  <a:srgbClr val="FF0000"/>
                </a:solidFill>
                <a:latin typeface="Monaco"/>
                <a:cs typeface="Monaco"/>
              </a:rPr>
              <a:t>DP,Number</a:t>
            </a:r>
            <a:r>
              <a:rPr lang="en-US" sz="1100" b="1" dirty="0">
                <a:solidFill>
                  <a:srgbClr val="FF0000"/>
                </a:solidFill>
                <a:latin typeface="Monaco"/>
                <a:cs typeface="Monaco"/>
              </a:rPr>
              <a:t>=1,Type=</a:t>
            </a:r>
            <a:r>
              <a:rPr lang="en-US" sz="1100" b="1" dirty="0" err="1">
                <a:solidFill>
                  <a:srgbClr val="FF0000"/>
                </a:solidFill>
                <a:latin typeface="Monaco"/>
                <a:cs typeface="Monaco"/>
              </a:rPr>
              <a:t>Integer,Description</a:t>
            </a:r>
            <a:r>
              <a:rPr lang="en-US" sz="1100" b="1" dirty="0">
                <a:solidFill>
                  <a:srgbClr val="FF0000"/>
                </a:solidFill>
                <a:latin typeface="Monaco"/>
                <a:cs typeface="Monaco"/>
              </a:rPr>
              <a:t>="Read Depth"&gt;</a:t>
            </a:r>
          </a:p>
          <a:p>
            <a:r>
              <a:rPr lang="en-US" sz="1100" b="1" dirty="0">
                <a:solidFill>
                  <a:srgbClr val="FF0000"/>
                </a:solidFill>
                <a:latin typeface="Monaco"/>
                <a:cs typeface="Monaco"/>
              </a:rPr>
              <a:t>##FORMAT=&lt;ID=</a:t>
            </a:r>
            <a:r>
              <a:rPr lang="en-US" sz="1100" b="1" dirty="0" err="1">
                <a:solidFill>
                  <a:srgbClr val="FF0000"/>
                </a:solidFill>
                <a:latin typeface="Monaco"/>
                <a:cs typeface="Monaco"/>
              </a:rPr>
              <a:t>HQ,Number</a:t>
            </a:r>
            <a:r>
              <a:rPr lang="en-US" sz="1100" b="1" dirty="0">
                <a:solidFill>
                  <a:srgbClr val="FF0000"/>
                </a:solidFill>
                <a:latin typeface="Monaco"/>
                <a:cs typeface="Monaco"/>
              </a:rPr>
              <a:t>=2,Type=</a:t>
            </a:r>
            <a:r>
              <a:rPr lang="en-US" sz="1100" b="1" dirty="0" err="1">
                <a:solidFill>
                  <a:srgbClr val="FF0000"/>
                </a:solidFill>
                <a:latin typeface="Monaco"/>
                <a:cs typeface="Monaco"/>
              </a:rPr>
              <a:t>Integer,Description</a:t>
            </a:r>
            <a:r>
              <a:rPr lang="en-US" sz="1100" b="1" dirty="0">
                <a:solidFill>
                  <a:srgbClr val="FF0000"/>
                </a:solidFill>
                <a:latin typeface="Monaco"/>
                <a:cs typeface="Monaco"/>
              </a:rPr>
              <a:t>="Haplotype Quality"&gt;</a:t>
            </a:r>
          </a:p>
          <a:p>
            <a:r>
              <a:rPr lang="en-US" sz="1100" b="1" dirty="0">
                <a:latin typeface="Monaco"/>
                <a:cs typeface="Monaco"/>
              </a:rPr>
              <a:t>#CHROM POS     ID        REF    ALT     QUAL FILTER INFO                              </a:t>
            </a:r>
            <a:r>
              <a:rPr lang="en-US" sz="1100" b="1" dirty="0">
                <a:solidFill>
                  <a:srgbClr val="FF0000"/>
                </a:solidFill>
                <a:latin typeface="Monaco"/>
                <a:cs typeface="Monaco"/>
              </a:rPr>
              <a:t>FORMAT</a:t>
            </a:r>
            <a:r>
              <a:rPr lang="en-US" sz="1100" b="1" dirty="0">
                <a:latin typeface="Monaco"/>
                <a:cs typeface="Monaco"/>
              </a:rPr>
              <a:t>      NA00001        NA00002        NA00003</a:t>
            </a:r>
          </a:p>
          <a:p>
            <a:r>
              <a:rPr lang="en-US" sz="1100" b="1" dirty="0">
                <a:latin typeface="Monaco"/>
                <a:cs typeface="Monaco"/>
              </a:rPr>
              <a:t>20     14370   rs6054257 G      A       29   PASS   NS=3;DP=14;AF=0.5;DB;H2           </a:t>
            </a:r>
            <a:r>
              <a:rPr lang="en-US" sz="1100" b="1" dirty="0">
                <a:solidFill>
                  <a:srgbClr val="FF0000"/>
                </a:solidFill>
                <a:latin typeface="Monaco"/>
                <a:cs typeface="Monaco"/>
              </a:rPr>
              <a:t>GT:GQ:DP:HQ </a:t>
            </a:r>
            <a:r>
              <a:rPr lang="en-US" sz="1100" b="1" dirty="0">
                <a:latin typeface="Monaco"/>
                <a:cs typeface="Monaco"/>
              </a:rPr>
              <a:t>0|0:48:1:51,51 1|0:48:8:51,51 1/1:43:5:.,.</a:t>
            </a:r>
          </a:p>
          <a:p>
            <a:r>
              <a:rPr lang="en-US" sz="1100" b="1" dirty="0">
                <a:latin typeface="Monaco"/>
                <a:cs typeface="Monaco"/>
              </a:rPr>
              <a:t>20     17330   .         T      A       3    q10    NS=3;DP=11;AF=0.017               </a:t>
            </a:r>
            <a:r>
              <a:rPr lang="en-US" sz="1100" b="1" dirty="0">
                <a:solidFill>
                  <a:srgbClr val="FF0000"/>
                </a:solidFill>
                <a:latin typeface="Monaco"/>
                <a:cs typeface="Monaco"/>
              </a:rPr>
              <a:t>GT:GQ:DP:HQ </a:t>
            </a:r>
            <a:r>
              <a:rPr lang="en-US" sz="1100" b="1" dirty="0">
                <a:latin typeface="Monaco"/>
                <a:cs typeface="Monaco"/>
              </a:rPr>
              <a:t>0|0:49:3:58,50 0|1:3:5:65,3   0/0:41:3</a:t>
            </a:r>
          </a:p>
          <a:p>
            <a:r>
              <a:rPr lang="en-US" sz="1100" b="1" dirty="0">
                <a:latin typeface="Monaco"/>
                <a:cs typeface="Monaco"/>
              </a:rPr>
              <a:t>20     1110696 rs6040355 A      G,T     67   PASS   NS=2;DP=10;AF=0.333,0.667;AA=T;DB </a:t>
            </a:r>
            <a:r>
              <a:rPr lang="en-US" sz="1100" b="1" dirty="0">
                <a:solidFill>
                  <a:srgbClr val="FF0000"/>
                </a:solidFill>
                <a:latin typeface="Monaco"/>
                <a:cs typeface="Monaco"/>
              </a:rPr>
              <a:t>GT:GQ:DP:HQ</a:t>
            </a:r>
            <a:r>
              <a:rPr lang="en-US" sz="1100" b="1" dirty="0">
                <a:latin typeface="Monaco"/>
                <a:cs typeface="Monaco"/>
              </a:rPr>
              <a:t> 1|2:21:6:23,27 2|1:2:0:18,2   2/2:35:4</a:t>
            </a:r>
          </a:p>
          <a:p>
            <a:r>
              <a:rPr lang="en-US" sz="1100" b="1" dirty="0">
                <a:latin typeface="Monaco"/>
                <a:cs typeface="Monaco"/>
              </a:rPr>
              <a:t>20     1230237 .         T      .       47   PASS   NS=3;DP=13;AA=T                   </a:t>
            </a:r>
            <a:r>
              <a:rPr lang="en-US" sz="1100" b="1" dirty="0">
                <a:solidFill>
                  <a:srgbClr val="FF0000"/>
                </a:solidFill>
                <a:latin typeface="Monaco"/>
                <a:cs typeface="Monaco"/>
              </a:rPr>
              <a:t>GT:GQ:DP:HQ</a:t>
            </a:r>
            <a:r>
              <a:rPr lang="en-US" sz="1100" b="1" dirty="0">
                <a:latin typeface="Monaco"/>
                <a:cs typeface="Monaco"/>
              </a:rPr>
              <a:t> 0|0:54:7:56,60 0|0:48:4:51,51 0/0:61:2</a:t>
            </a:r>
          </a:p>
          <a:p>
            <a:r>
              <a:rPr lang="en-US" sz="1100" b="1" dirty="0">
                <a:latin typeface="Monaco"/>
                <a:cs typeface="Monaco"/>
              </a:rPr>
              <a:t>20     1234567 microsat1 GTC    G,GTCT  50   PASS   NS=3;DP=9;AA=G                    </a:t>
            </a:r>
            <a:r>
              <a:rPr lang="en-US" sz="1100" b="1" dirty="0">
                <a:solidFill>
                  <a:srgbClr val="FF0000"/>
                </a:solidFill>
                <a:latin typeface="Monaco"/>
                <a:cs typeface="Monaco"/>
              </a:rPr>
              <a:t>GT:GQ:DP    </a:t>
            </a:r>
            <a:r>
              <a:rPr lang="en-US" sz="1100" b="1" dirty="0">
                <a:latin typeface="Monaco"/>
                <a:cs typeface="Monaco"/>
              </a:rPr>
              <a:t>0/1:35:4       0/2:17:2       1/1:40:3</a:t>
            </a:r>
          </a:p>
        </p:txBody>
      </p:sp>
      <p:sp>
        <p:nvSpPr>
          <p:cNvPr id="2" name="Title 1"/>
          <p:cNvSpPr>
            <a:spLocks noGrp="1"/>
          </p:cNvSpPr>
          <p:nvPr>
            <p:ph type="title"/>
          </p:nvPr>
        </p:nvSpPr>
        <p:spPr/>
        <p:txBody>
          <a:bodyPr/>
          <a:lstStyle/>
          <a:p>
            <a:r>
              <a:rPr lang="en-US" sz="2800" dirty="0"/>
              <a:t>Formats: VCF – Formats - Variant per-sample information</a:t>
            </a:r>
          </a:p>
        </p:txBody>
      </p:sp>
      <p:sp>
        <p:nvSpPr>
          <p:cNvPr id="3" name="Frame 2"/>
          <p:cNvSpPr/>
          <p:nvPr/>
        </p:nvSpPr>
        <p:spPr>
          <a:xfrm>
            <a:off x="155275" y="4255516"/>
            <a:ext cx="6232868" cy="762533"/>
          </a:xfrm>
          <a:prstGeom prst="frame">
            <a:avLst>
              <a:gd name="adj1" fmla="val 2845"/>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9" name="Frame 8">
            <a:extLst>
              <a:ext uri="{FF2B5EF4-FFF2-40B4-BE49-F238E27FC236}">
                <a16:creationId xmlns:a16="http://schemas.microsoft.com/office/drawing/2014/main" id="{F6946B5E-F1FB-044F-97C4-F2627CCCEBCB}"/>
              </a:ext>
            </a:extLst>
          </p:cNvPr>
          <p:cNvSpPr/>
          <p:nvPr/>
        </p:nvSpPr>
        <p:spPr>
          <a:xfrm>
            <a:off x="7367449" y="4899041"/>
            <a:ext cx="1096327" cy="1183088"/>
          </a:xfrm>
          <a:prstGeom prst="frame">
            <a:avLst>
              <a:gd name="adj1" fmla="val 2845"/>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6" name="TextBox 5">
            <a:extLst>
              <a:ext uri="{FF2B5EF4-FFF2-40B4-BE49-F238E27FC236}">
                <a16:creationId xmlns:a16="http://schemas.microsoft.com/office/drawing/2014/main" id="{1FE4D1B1-8F27-064C-85D4-2D634DCD36F6}"/>
              </a:ext>
            </a:extLst>
          </p:cNvPr>
          <p:cNvSpPr txBox="1"/>
          <p:nvPr/>
        </p:nvSpPr>
        <p:spPr>
          <a:xfrm>
            <a:off x="9378494" y="3794809"/>
            <a:ext cx="982961" cy="369332"/>
          </a:xfrm>
          <a:prstGeom prst="rect">
            <a:avLst/>
          </a:prstGeom>
          <a:noFill/>
        </p:spPr>
        <p:txBody>
          <a:bodyPr wrap="none" rtlCol="0">
            <a:spAutoFit/>
          </a:bodyPr>
          <a:lstStyle/>
          <a:p>
            <a:r>
              <a:rPr lang="en-US" b="1" i="1" dirty="0">
                <a:solidFill>
                  <a:srgbClr val="FF6600"/>
                </a:solidFill>
              </a:rPr>
              <a:t>Samples</a:t>
            </a:r>
          </a:p>
        </p:txBody>
      </p:sp>
      <p:sp>
        <p:nvSpPr>
          <p:cNvPr id="7" name="Frame 6">
            <a:extLst>
              <a:ext uri="{FF2B5EF4-FFF2-40B4-BE49-F238E27FC236}">
                <a16:creationId xmlns:a16="http://schemas.microsoft.com/office/drawing/2014/main" id="{5AEBCC24-37E5-C749-8DDE-88590E1DECA1}"/>
              </a:ext>
            </a:extLst>
          </p:cNvPr>
          <p:cNvSpPr/>
          <p:nvPr/>
        </p:nvSpPr>
        <p:spPr>
          <a:xfrm>
            <a:off x="8430323" y="4899041"/>
            <a:ext cx="1304692" cy="1183088"/>
          </a:xfrm>
          <a:prstGeom prst="frame">
            <a:avLst>
              <a:gd name="adj1" fmla="val 2845"/>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0" name="Frame 9">
            <a:extLst>
              <a:ext uri="{FF2B5EF4-FFF2-40B4-BE49-F238E27FC236}">
                <a16:creationId xmlns:a16="http://schemas.microsoft.com/office/drawing/2014/main" id="{8B5C6DA3-5D19-B244-88EA-417EC78905F6}"/>
              </a:ext>
            </a:extLst>
          </p:cNvPr>
          <p:cNvSpPr/>
          <p:nvPr/>
        </p:nvSpPr>
        <p:spPr>
          <a:xfrm>
            <a:off x="9699499" y="4899041"/>
            <a:ext cx="1304692" cy="1183088"/>
          </a:xfrm>
          <a:prstGeom prst="frame">
            <a:avLst>
              <a:gd name="adj1" fmla="val 2845"/>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1" name="Frame 10">
            <a:extLst>
              <a:ext uri="{FF2B5EF4-FFF2-40B4-BE49-F238E27FC236}">
                <a16:creationId xmlns:a16="http://schemas.microsoft.com/office/drawing/2014/main" id="{8C8DE4C3-8AC7-884A-9F30-CC51F18EDC4B}"/>
              </a:ext>
            </a:extLst>
          </p:cNvPr>
          <p:cNvSpPr/>
          <p:nvPr/>
        </p:nvSpPr>
        <p:spPr>
          <a:xfrm>
            <a:off x="10970738" y="4899041"/>
            <a:ext cx="1221262" cy="1183088"/>
          </a:xfrm>
          <a:prstGeom prst="frame">
            <a:avLst>
              <a:gd name="adj1" fmla="val 2845"/>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2" name="Straight Arrow Connector 11">
            <a:extLst>
              <a:ext uri="{FF2B5EF4-FFF2-40B4-BE49-F238E27FC236}">
                <a16:creationId xmlns:a16="http://schemas.microsoft.com/office/drawing/2014/main" id="{F723A666-C196-774C-9DEC-112339FDDC52}"/>
              </a:ext>
            </a:extLst>
          </p:cNvPr>
          <p:cNvCxnSpPr>
            <a:cxnSpLocks/>
          </p:cNvCxnSpPr>
          <p:nvPr/>
        </p:nvCxnSpPr>
        <p:spPr>
          <a:xfrm flipH="1">
            <a:off x="8887522" y="4164141"/>
            <a:ext cx="847493" cy="64203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D704EAAF-AC8E-CD49-8BCE-717A272C48F6}"/>
              </a:ext>
            </a:extLst>
          </p:cNvPr>
          <p:cNvCxnSpPr>
            <a:cxnSpLocks/>
          </p:cNvCxnSpPr>
          <p:nvPr/>
        </p:nvCxnSpPr>
        <p:spPr>
          <a:xfrm>
            <a:off x="9735015" y="4164141"/>
            <a:ext cx="356839" cy="64203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659718E1-E3E3-6147-8D47-7C656841B441}"/>
              </a:ext>
            </a:extLst>
          </p:cNvPr>
          <p:cNvCxnSpPr>
            <a:cxnSpLocks/>
          </p:cNvCxnSpPr>
          <p:nvPr/>
        </p:nvCxnSpPr>
        <p:spPr>
          <a:xfrm>
            <a:off x="9735015" y="4164141"/>
            <a:ext cx="1639229" cy="64203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33636904"/>
      </p:ext>
    </p:extLst>
  </p:cSld>
  <p:clrMapOvr>
    <a:masterClrMapping/>
  </p:clrMapOvr>
  <mc:AlternateContent xmlns:mc="http://schemas.openxmlformats.org/markup-compatibility/2006" xmlns:p14="http://schemas.microsoft.com/office/powerpoint/2010/main">
    <mc:Choice Requires="p14">
      <p:transition spd="slow" p14:dur="2000" advTm="38300"/>
    </mc:Choice>
    <mc:Fallback xmlns="">
      <p:transition spd="slow" advTm="38300"/>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EE378F3-9642-471B-8215-AA32884221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6405F82-F7FB-4124-AE2B-3D69A007C1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754787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D0BEDFE5-A07C-A641-A7F6-5AF706FC30B8}"/>
              </a:ext>
            </a:extLst>
          </p:cNvPr>
          <p:cNvSpPr>
            <a:spLocks noGrp="1"/>
          </p:cNvSpPr>
          <p:nvPr>
            <p:ph type="title"/>
          </p:nvPr>
        </p:nvSpPr>
        <p:spPr>
          <a:xfrm>
            <a:off x="1097280" y="516835"/>
            <a:ext cx="5977937" cy="1666501"/>
          </a:xfrm>
        </p:spPr>
        <p:txBody>
          <a:bodyPr>
            <a:normAutofit/>
          </a:bodyPr>
          <a:lstStyle/>
          <a:p>
            <a:r>
              <a:rPr lang="en-US" sz="4000">
                <a:solidFill>
                  <a:srgbClr val="FFFFFF"/>
                </a:solidFill>
              </a:rPr>
              <a:t>Annotations</a:t>
            </a:r>
          </a:p>
        </p:txBody>
      </p:sp>
      <p:sp>
        <p:nvSpPr>
          <p:cNvPr id="3" name="Content Placeholder 2">
            <a:extLst>
              <a:ext uri="{FF2B5EF4-FFF2-40B4-BE49-F238E27FC236}">
                <a16:creationId xmlns:a16="http://schemas.microsoft.com/office/drawing/2014/main" id="{B4B7D23B-E397-154F-BFE2-2E472E626236}"/>
              </a:ext>
            </a:extLst>
          </p:cNvPr>
          <p:cNvSpPr>
            <a:spLocks noGrp="1"/>
          </p:cNvSpPr>
          <p:nvPr>
            <p:ph idx="1"/>
          </p:nvPr>
        </p:nvSpPr>
        <p:spPr>
          <a:xfrm>
            <a:off x="1097279" y="2236304"/>
            <a:ext cx="5977938" cy="3652667"/>
          </a:xfrm>
        </p:spPr>
        <p:txBody>
          <a:bodyPr>
            <a:normAutofit/>
          </a:bodyPr>
          <a:lstStyle/>
          <a:p>
            <a:r>
              <a:rPr lang="en-US" sz="1700" dirty="0">
                <a:solidFill>
                  <a:srgbClr val="FFFFFF"/>
                </a:solidFill>
              </a:rPr>
              <a:t>Additional data included for variants that help assess quality of the call</a:t>
            </a:r>
          </a:p>
          <a:p>
            <a:r>
              <a:rPr lang="en-US" sz="1700" dirty="0">
                <a:solidFill>
                  <a:srgbClr val="FFFFFF"/>
                </a:solidFill>
              </a:rPr>
              <a:t>Complete list </a:t>
            </a:r>
            <a:r>
              <a:rPr lang="en-US" sz="1700" dirty="0">
                <a:solidFill>
                  <a:srgbClr val="FFFFFF"/>
                </a:solidFill>
                <a:hlinkClick r:id="rId2"/>
              </a:rPr>
              <a:t>link</a:t>
            </a:r>
            <a:r>
              <a:rPr lang="en-US" sz="1700" dirty="0">
                <a:solidFill>
                  <a:srgbClr val="FFFFFF"/>
                </a:solidFill>
              </a:rPr>
              <a:t> (GATK)</a:t>
            </a:r>
          </a:p>
          <a:p>
            <a:r>
              <a:rPr lang="en-US" sz="1700" dirty="0">
                <a:solidFill>
                  <a:srgbClr val="FFFFFF"/>
                </a:solidFill>
              </a:rPr>
              <a:t>Can include measures/scores for:</a:t>
            </a:r>
          </a:p>
          <a:p>
            <a:pPr lvl="1"/>
            <a:r>
              <a:rPr lang="en-US" sz="1700" dirty="0">
                <a:solidFill>
                  <a:srgbClr val="FFFFFF"/>
                </a:solidFill>
              </a:rPr>
              <a:t>Quality of variant call (QD)</a:t>
            </a:r>
          </a:p>
          <a:p>
            <a:pPr lvl="1"/>
            <a:r>
              <a:rPr lang="en-US" sz="1700" dirty="0">
                <a:solidFill>
                  <a:srgbClr val="FFFFFF"/>
                </a:solidFill>
              </a:rPr>
              <a:t>Total or allele-specific read depth</a:t>
            </a:r>
          </a:p>
          <a:p>
            <a:pPr lvl="1"/>
            <a:r>
              <a:rPr lang="en-US" sz="1700" dirty="0">
                <a:solidFill>
                  <a:srgbClr val="FFFFFF"/>
                </a:solidFill>
              </a:rPr>
              <a:t>Read base quality metrics</a:t>
            </a:r>
          </a:p>
          <a:p>
            <a:pPr lvl="1"/>
            <a:r>
              <a:rPr lang="en-US" sz="1700" dirty="0">
                <a:solidFill>
                  <a:srgbClr val="FFFFFF"/>
                </a:solidFill>
              </a:rPr>
              <a:t>Strand bias (FS) – at right</a:t>
            </a:r>
          </a:p>
          <a:p>
            <a:pPr lvl="1"/>
            <a:r>
              <a:rPr lang="en-US" sz="1700" dirty="0">
                <a:solidFill>
                  <a:srgbClr val="FFFFFF"/>
                </a:solidFill>
              </a:rPr>
              <a:t>Base quality (QD)</a:t>
            </a:r>
          </a:p>
          <a:p>
            <a:pPr lvl="1"/>
            <a:r>
              <a:rPr lang="en-US" sz="1700" dirty="0">
                <a:solidFill>
                  <a:srgbClr val="FFFFFF"/>
                </a:solidFill>
              </a:rPr>
              <a:t>Consanguinity (</a:t>
            </a:r>
            <a:r>
              <a:rPr lang="en-US" sz="1700" dirty="0" err="1">
                <a:solidFill>
                  <a:srgbClr val="FFFFFF"/>
                </a:solidFill>
              </a:rPr>
              <a:t>InbreedingCoefficient</a:t>
            </a:r>
            <a:r>
              <a:rPr lang="en-US" sz="1700" dirty="0">
                <a:solidFill>
                  <a:srgbClr val="FFFFFF"/>
                </a:solidFill>
              </a:rPr>
              <a:t>)</a:t>
            </a:r>
          </a:p>
          <a:p>
            <a:pPr lvl="1"/>
            <a:r>
              <a:rPr lang="en-US" sz="1700" dirty="0">
                <a:solidFill>
                  <a:srgbClr val="FFFFFF"/>
                </a:solidFill>
              </a:rPr>
              <a:t>Tumor/normal somatic calling information (TLOD, NLOD)</a:t>
            </a:r>
          </a:p>
          <a:p>
            <a:pPr lvl="1"/>
            <a:endParaRPr lang="en-US" sz="1700" dirty="0">
              <a:solidFill>
                <a:srgbClr val="FFFFFF"/>
              </a:solidFill>
            </a:endParaRPr>
          </a:p>
          <a:p>
            <a:pPr lvl="1"/>
            <a:endParaRPr lang="en-US" sz="1700" dirty="0">
              <a:solidFill>
                <a:srgbClr val="FFFFFF"/>
              </a:solidFill>
            </a:endParaRPr>
          </a:p>
        </p:txBody>
      </p:sp>
      <p:sp>
        <p:nvSpPr>
          <p:cNvPr id="15" name="Rectangle 14">
            <a:extLst>
              <a:ext uri="{FF2B5EF4-FFF2-40B4-BE49-F238E27FC236}">
                <a16:creationId xmlns:a16="http://schemas.microsoft.com/office/drawing/2014/main" id="{AAAE29FD-C3A6-46E4-BF94-132A4C4EE2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7894"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1" descr="SB.png">
            <a:extLst>
              <a:ext uri="{FF2B5EF4-FFF2-40B4-BE49-F238E27FC236}">
                <a16:creationId xmlns:a16="http://schemas.microsoft.com/office/drawing/2014/main" id="{B467C073-83C2-B643-90D9-CB7F9F1DBE13}"/>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8777415" y="0"/>
            <a:ext cx="2649583" cy="6760229"/>
          </a:xfrm>
          <a:prstGeom prst="rect">
            <a:avLst/>
          </a:prstGeom>
        </p:spPr>
      </p:pic>
      <p:sp>
        <p:nvSpPr>
          <p:cNvPr id="14" name="Rectangle 13">
            <a:extLst>
              <a:ext uri="{FF2B5EF4-FFF2-40B4-BE49-F238E27FC236}">
                <a16:creationId xmlns:a16="http://schemas.microsoft.com/office/drawing/2014/main" id="{D42EB283-B21D-546A-D9C8-EEF43D887804}"/>
              </a:ext>
            </a:extLst>
          </p:cNvPr>
          <p:cNvSpPr/>
          <p:nvPr/>
        </p:nvSpPr>
        <p:spPr>
          <a:xfrm>
            <a:off x="7867932" y="6340827"/>
            <a:ext cx="1264969" cy="239683"/>
          </a:xfrm>
          <a:prstGeom prst="rect">
            <a:avLst/>
          </a:prstGeom>
        </p:spPr>
        <p:txBody>
          <a:bodyPr wrap="none">
            <a:normAutofit/>
          </a:bodyPr>
          <a:lstStyle/>
          <a:p>
            <a:pPr>
              <a:lnSpc>
                <a:spcPct val="90000"/>
              </a:lnSpc>
              <a:spcAft>
                <a:spcPts val="600"/>
              </a:spcAft>
            </a:pPr>
            <a:r>
              <a:rPr lang="en-US" sz="900" b="1" dirty="0"/>
              <a:t>Strand Bias</a:t>
            </a:r>
          </a:p>
        </p:txBody>
      </p:sp>
    </p:spTree>
    <p:extLst>
      <p:ext uri="{BB962C8B-B14F-4D97-AF65-F5344CB8AC3E}">
        <p14:creationId xmlns:p14="http://schemas.microsoft.com/office/powerpoint/2010/main" val="1541335990"/>
      </p:ext>
    </p:extLst>
  </p:cSld>
  <p:clrMapOvr>
    <a:masterClrMapping/>
  </p:clrMapOvr>
  <mc:AlternateContent xmlns:mc="http://schemas.openxmlformats.org/markup-compatibility/2006" xmlns:p14="http://schemas.microsoft.com/office/powerpoint/2010/main">
    <mc:Choice Requires="p14">
      <p:transition spd="slow" p14:dur="2000" advTm="85666"/>
    </mc:Choice>
    <mc:Fallback xmlns="">
      <p:transition spd="slow" advTm="85666"/>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fontAlgn="base">
              <a:lnSpc>
                <a:spcPct val="100000"/>
              </a:lnSpc>
              <a:spcAft>
                <a:spcPct val="0"/>
              </a:spcAft>
              <a:defRPr/>
            </a:pPr>
            <a:r>
              <a:rPr lang="en-US" sz="3600" b="1" dirty="0">
                <a:solidFill>
                  <a:schemeClr val="tx2"/>
                </a:solidFill>
                <a:ea typeface="ＭＳ Ｐゴシック" charset="-128"/>
                <a:cs typeface="ＭＳ Ｐゴシック" charset="-128"/>
              </a:rPr>
              <a:t>Population genetics</a:t>
            </a:r>
            <a:endParaRPr lang="en-US" sz="3600" dirty="0"/>
          </a:p>
        </p:txBody>
      </p:sp>
      <p:sp>
        <p:nvSpPr>
          <p:cNvPr id="5" name="TextBox 4">
            <a:extLst>
              <a:ext uri="{FF2B5EF4-FFF2-40B4-BE49-F238E27FC236}">
                <a16:creationId xmlns:a16="http://schemas.microsoft.com/office/drawing/2014/main" id="{D81921B9-313C-F1AC-D152-079FA0B55172}"/>
              </a:ext>
            </a:extLst>
          </p:cNvPr>
          <p:cNvSpPr txBox="1"/>
          <p:nvPr/>
        </p:nvSpPr>
        <p:spPr>
          <a:xfrm>
            <a:off x="1230309" y="6386727"/>
            <a:ext cx="4865691" cy="369332"/>
          </a:xfrm>
          <a:prstGeom prst="rect">
            <a:avLst/>
          </a:prstGeom>
          <a:noFill/>
        </p:spPr>
        <p:txBody>
          <a:bodyPr wrap="none" rtlCol="0">
            <a:spAutoFit/>
          </a:bodyPr>
          <a:lstStyle/>
          <a:p>
            <a:r>
              <a:rPr lang="en-US" dirty="0">
                <a:hlinkClick r:id="rId3" tooltip="Home"/>
              </a:rPr>
              <a:t>IGSR: The International Genome Sample Resource</a:t>
            </a:r>
            <a:endParaRPr lang="en-US" dirty="0"/>
          </a:p>
        </p:txBody>
      </p:sp>
      <p:grpSp>
        <p:nvGrpSpPr>
          <p:cNvPr id="15" name="Group 14">
            <a:extLst>
              <a:ext uri="{FF2B5EF4-FFF2-40B4-BE49-F238E27FC236}">
                <a16:creationId xmlns:a16="http://schemas.microsoft.com/office/drawing/2014/main" id="{DC7A959A-1938-1B47-0DCC-43B9691E9437}"/>
              </a:ext>
            </a:extLst>
          </p:cNvPr>
          <p:cNvGrpSpPr/>
          <p:nvPr/>
        </p:nvGrpSpPr>
        <p:grpSpPr>
          <a:xfrm>
            <a:off x="1354341" y="1961732"/>
            <a:ext cx="4348973" cy="4326480"/>
            <a:chOff x="1354341" y="1961732"/>
            <a:chExt cx="4348973" cy="4326480"/>
          </a:xfrm>
        </p:grpSpPr>
        <p:pic>
          <p:nvPicPr>
            <p:cNvPr id="4" name="Picture 3"/>
            <p:cNvPicPr>
              <a:picLocks noChangeAspect="1"/>
            </p:cNvPicPr>
            <p:nvPr/>
          </p:nvPicPr>
          <p:blipFill rotWithShape="1">
            <a:blip r:embed="rId4" cstate="print">
              <a:extLst>
                <a:ext uri="{28A0092B-C50C-407E-A947-70E740481C1C}">
                  <a14:useLocalDpi xmlns:a14="http://schemas.microsoft.com/office/drawing/2010/main"/>
                </a:ext>
              </a:extLst>
            </a:blip>
            <a:srcRect b="6281"/>
            <a:stretch/>
          </p:blipFill>
          <p:spPr>
            <a:xfrm>
              <a:off x="1354341" y="2740561"/>
              <a:ext cx="4348973" cy="3056839"/>
            </a:xfrm>
            <a:prstGeom prst="rect">
              <a:avLst/>
            </a:prstGeom>
          </p:spPr>
        </p:pic>
        <p:sp>
          <p:nvSpPr>
            <p:cNvPr id="9" name="TextBox 8">
              <a:extLst>
                <a:ext uri="{FF2B5EF4-FFF2-40B4-BE49-F238E27FC236}">
                  <a16:creationId xmlns:a16="http://schemas.microsoft.com/office/drawing/2014/main" id="{2A459477-32A8-69F4-F60D-B77EA9814B5E}"/>
                </a:ext>
              </a:extLst>
            </p:cNvPr>
            <p:cNvSpPr txBox="1"/>
            <p:nvPr/>
          </p:nvSpPr>
          <p:spPr>
            <a:xfrm>
              <a:off x="3101937" y="5918880"/>
              <a:ext cx="652743" cy="369332"/>
            </a:xfrm>
            <a:prstGeom prst="rect">
              <a:avLst/>
            </a:prstGeom>
            <a:noFill/>
          </p:spPr>
          <p:txBody>
            <a:bodyPr wrap="none" rtlCol="0">
              <a:spAutoFit/>
            </a:bodyPr>
            <a:lstStyle/>
            <a:p>
              <a:r>
                <a:rPr lang="en-US" dirty="0"/>
                <a:t>2011</a:t>
              </a:r>
            </a:p>
          </p:txBody>
        </p:sp>
        <p:sp>
          <p:nvSpPr>
            <p:cNvPr id="12" name="TextBox 11">
              <a:extLst>
                <a:ext uri="{FF2B5EF4-FFF2-40B4-BE49-F238E27FC236}">
                  <a16:creationId xmlns:a16="http://schemas.microsoft.com/office/drawing/2014/main" id="{C29AC1BD-6AC9-7CE4-BFE2-4789660724C3}"/>
                </a:ext>
              </a:extLst>
            </p:cNvPr>
            <p:cNvSpPr txBox="1"/>
            <p:nvPr/>
          </p:nvSpPr>
          <p:spPr>
            <a:xfrm>
              <a:off x="2271036" y="1961732"/>
              <a:ext cx="2314544" cy="369332"/>
            </a:xfrm>
            <a:prstGeom prst="rect">
              <a:avLst/>
            </a:prstGeom>
            <a:noFill/>
          </p:spPr>
          <p:txBody>
            <a:bodyPr wrap="none" rtlCol="0">
              <a:spAutoFit/>
            </a:bodyPr>
            <a:lstStyle/>
            <a:p>
              <a:r>
                <a:rPr lang="en-US" dirty="0"/>
                <a:t>1000 Genomes Project</a:t>
              </a:r>
            </a:p>
          </p:txBody>
        </p:sp>
      </p:grpSp>
      <p:grpSp>
        <p:nvGrpSpPr>
          <p:cNvPr id="16" name="Group 15">
            <a:extLst>
              <a:ext uri="{FF2B5EF4-FFF2-40B4-BE49-F238E27FC236}">
                <a16:creationId xmlns:a16="http://schemas.microsoft.com/office/drawing/2014/main" id="{0CB49CD5-9FC4-BEA6-CDC5-3AC78862200E}"/>
              </a:ext>
            </a:extLst>
          </p:cNvPr>
          <p:cNvGrpSpPr/>
          <p:nvPr/>
        </p:nvGrpSpPr>
        <p:grpSpPr>
          <a:xfrm>
            <a:off x="6582332" y="1961732"/>
            <a:ext cx="4929804" cy="4326480"/>
            <a:chOff x="6582332" y="1961732"/>
            <a:chExt cx="4929804" cy="4326480"/>
          </a:xfrm>
        </p:grpSpPr>
        <p:sp>
          <p:nvSpPr>
            <p:cNvPr id="10" name="TextBox 9">
              <a:extLst>
                <a:ext uri="{FF2B5EF4-FFF2-40B4-BE49-F238E27FC236}">
                  <a16:creationId xmlns:a16="http://schemas.microsoft.com/office/drawing/2014/main" id="{292449D3-D6AB-1AC3-BF3E-4DC1DF4E5BD3}"/>
                </a:ext>
              </a:extLst>
            </p:cNvPr>
            <p:cNvSpPr txBox="1"/>
            <p:nvPr/>
          </p:nvSpPr>
          <p:spPr>
            <a:xfrm>
              <a:off x="8720863" y="5918880"/>
              <a:ext cx="652743" cy="369332"/>
            </a:xfrm>
            <a:prstGeom prst="rect">
              <a:avLst/>
            </a:prstGeom>
            <a:noFill/>
          </p:spPr>
          <p:txBody>
            <a:bodyPr wrap="none" rtlCol="0">
              <a:spAutoFit/>
            </a:bodyPr>
            <a:lstStyle/>
            <a:p>
              <a:r>
                <a:rPr lang="en-US" dirty="0"/>
                <a:t>2023</a:t>
              </a:r>
            </a:p>
          </p:txBody>
        </p:sp>
        <p:sp>
          <p:nvSpPr>
            <p:cNvPr id="11" name="TextBox 10">
              <a:extLst>
                <a:ext uri="{FF2B5EF4-FFF2-40B4-BE49-F238E27FC236}">
                  <a16:creationId xmlns:a16="http://schemas.microsoft.com/office/drawing/2014/main" id="{B2584029-C961-9A15-8084-AC0C0678B8DB}"/>
                </a:ext>
              </a:extLst>
            </p:cNvPr>
            <p:cNvSpPr txBox="1"/>
            <p:nvPr/>
          </p:nvSpPr>
          <p:spPr>
            <a:xfrm>
              <a:off x="7673782" y="1961732"/>
              <a:ext cx="2746906" cy="369332"/>
            </a:xfrm>
            <a:prstGeom prst="rect">
              <a:avLst/>
            </a:prstGeom>
            <a:noFill/>
          </p:spPr>
          <p:txBody>
            <a:bodyPr wrap="none" rtlCol="0">
              <a:spAutoFit/>
            </a:bodyPr>
            <a:lstStyle/>
            <a:p>
              <a:r>
                <a:rPr lang="en-US" dirty="0"/>
                <a:t>Human Pangenome Project</a:t>
              </a:r>
            </a:p>
          </p:txBody>
        </p:sp>
        <p:pic>
          <p:nvPicPr>
            <p:cNvPr id="2050" name="Picture 2" descr="A graph representation of a pangenome wrapped around the globe.">
              <a:extLst>
                <a:ext uri="{FF2B5EF4-FFF2-40B4-BE49-F238E27FC236}">
                  <a16:creationId xmlns:a16="http://schemas.microsoft.com/office/drawing/2014/main" id="{CFF7799C-9C0B-D206-D640-C0D94E8832EA}"/>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582332" y="2788169"/>
              <a:ext cx="4929804" cy="2770890"/>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TextBox 12">
            <a:extLst>
              <a:ext uri="{FF2B5EF4-FFF2-40B4-BE49-F238E27FC236}">
                <a16:creationId xmlns:a16="http://schemas.microsoft.com/office/drawing/2014/main" id="{6B659C26-F17E-0775-E387-EE2F020EAA6C}"/>
              </a:ext>
            </a:extLst>
          </p:cNvPr>
          <p:cNvSpPr txBox="1"/>
          <p:nvPr/>
        </p:nvSpPr>
        <p:spPr>
          <a:xfrm>
            <a:off x="7326795" y="6413975"/>
            <a:ext cx="693973" cy="369332"/>
          </a:xfrm>
          <a:prstGeom prst="rect">
            <a:avLst/>
          </a:prstGeom>
          <a:noFill/>
        </p:spPr>
        <p:txBody>
          <a:bodyPr wrap="none" rtlCol="0">
            <a:spAutoFit/>
          </a:bodyPr>
          <a:lstStyle/>
          <a:p>
            <a:r>
              <a:rPr lang="en-US" dirty="0">
                <a:hlinkClick r:id="rId6"/>
              </a:rPr>
              <a:t>HPRC</a:t>
            </a:r>
            <a:endParaRPr lang="en-US" dirty="0"/>
          </a:p>
        </p:txBody>
      </p:sp>
      <p:sp>
        <p:nvSpPr>
          <p:cNvPr id="14" name="TextBox 13">
            <a:extLst>
              <a:ext uri="{FF2B5EF4-FFF2-40B4-BE49-F238E27FC236}">
                <a16:creationId xmlns:a16="http://schemas.microsoft.com/office/drawing/2014/main" id="{05461707-684A-1A23-2983-4BAE1A3EB747}"/>
              </a:ext>
            </a:extLst>
          </p:cNvPr>
          <p:cNvSpPr txBox="1"/>
          <p:nvPr/>
        </p:nvSpPr>
        <p:spPr>
          <a:xfrm>
            <a:off x="9047234" y="6432893"/>
            <a:ext cx="2071080" cy="369332"/>
          </a:xfrm>
          <a:prstGeom prst="rect">
            <a:avLst/>
          </a:prstGeom>
          <a:noFill/>
        </p:spPr>
        <p:txBody>
          <a:bodyPr wrap="none" rtlCol="0">
            <a:spAutoFit/>
          </a:bodyPr>
          <a:lstStyle/>
          <a:p>
            <a:r>
              <a:rPr lang="en-US" dirty="0">
                <a:hlinkClick r:id="rId7"/>
              </a:rPr>
              <a:t>Nature Special Issue</a:t>
            </a:r>
            <a:endParaRPr lang="en-US" dirty="0"/>
          </a:p>
        </p:txBody>
      </p:sp>
    </p:spTree>
    <p:extLst>
      <p:ext uri="{BB962C8B-B14F-4D97-AF65-F5344CB8AC3E}">
        <p14:creationId xmlns:p14="http://schemas.microsoft.com/office/powerpoint/2010/main" val="1250323627"/>
      </p:ext>
    </p:extLst>
  </p:cSld>
  <p:clrMapOvr>
    <a:masterClrMapping/>
  </p:clrMapOvr>
  <mc:AlternateContent xmlns:mc="http://schemas.openxmlformats.org/markup-compatibility/2006" xmlns:p14="http://schemas.microsoft.com/office/powerpoint/2010/main">
    <mc:Choice Requires="p14">
      <p:transition spd="slow" p14:dur="2000" advTm="45100"/>
    </mc:Choice>
    <mc:Fallback xmlns="">
      <p:transition spd="slow" advTm="4510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A0208-7220-194F-A76B-1D43DF960EE5}"/>
              </a:ext>
            </a:extLst>
          </p:cNvPr>
          <p:cNvSpPr>
            <a:spLocks noGrp="1"/>
          </p:cNvSpPr>
          <p:nvPr>
            <p:ph type="title"/>
          </p:nvPr>
        </p:nvSpPr>
        <p:spPr/>
        <p:txBody>
          <a:bodyPr/>
          <a:lstStyle/>
          <a:p>
            <a:r>
              <a:rPr lang="en-US" dirty="0"/>
              <a:t>GVCF</a:t>
            </a:r>
          </a:p>
        </p:txBody>
      </p:sp>
      <p:sp>
        <p:nvSpPr>
          <p:cNvPr id="3" name="Content Placeholder 2">
            <a:extLst>
              <a:ext uri="{FF2B5EF4-FFF2-40B4-BE49-F238E27FC236}">
                <a16:creationId xmlns:a16="http://schemas.microsoft.com/office/drawing/2014/main" id="{B2F4F0FB-D53D-364F-9837-C6C93F2F09D8}"/>
              </a:ext>
            </a:extLst>
          </p:cNvPr>
          <p:cNvSpPr>
            <a:spLocks noGrp="1"/>
          </p:cNvSpPr>
          <p:nvPr>
            <p:ph idx="1"/>
          </p:nvPr>
        </p:nvSpPr>
        <p:spPr>
          <a:xfrm>
            <a:off x="1182028" y="1845737"/>
            <a:ext cx="4026469" cy="3882713"/>
          </a:xfrm>
        </p:spPr>
        <p:txBody>
          <a:bodyPr/>
          <a:lstStyle/>
          <a:p>
            <a:r>
              <a:rPr lang="en-US" sz="2400" i="1" dirty="0"/>
              <a:t>Genomic VCF</a:t>
            </a:r>
          </a:p>
          <a:p>
            <a:r>
              <a:rPr lang="en-US" sz="2400" dirty="0"/>
              <a:t>A VCF file that contains a record for every site (regardless if there is a variant or not)</a:t>
            </a:r>
          </a:p>
          <a:p>
            <a:r>
              <a:rPr lang="en-US" sz="2400" i="1" dirty="0"/>
              <a:t>Highly recommended for multi-sample calling</a:t>
            </a:r>
          </a:p>
        </p:txBody>
      </p:sp>
      <p:pic>
        <p:nvPicPr>
          <p:cNvPr id="4" name="Picture 3">
            <a:extLst>
              <a:ext uri="{FF2B5EF4-FFF2-40B4-BE49-F238E27FC236}">
                <a16:creationId xmlns:a16="http://schemas.microsoft.com/office/drawing/2014/main" id="{EC7CE22B-C7CF-A747-B892-1DBFAEFF2D3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56412" y="1956611"/>
            <a:ext cx="5124890" cy="4040779"/>
          </a:xfrm>
          <a:prstGeom prst="rect">
            <a:avLst/>
          </a:prstGeom>
        </p:spPr>
      </p:pic>
      <p:sp>
        <p:nvSpPr>
          <p:cNvPr id="8" name="TextBox 7">
            <a:extLst>
              <a:ext uri="{FF2B5EF4-FFF2-40B4-BE49-F238E27FC236}">
                <a16:creationId xmlns:a16="http://schemas.microsoft.com/office/drawing/2014/main" id="{9F307694-495A-0013-DC2C-92AB16BF569F}"/>
              </a:ext>
            </a:extLst>
          </p:cNvPr>
          <p:cNvSpPr txBox="1"/>
          <p:nvPr/>
        </p:nvSpPr>
        <p:spPr>
          <a:xfrm>
            <a:off x="10538555" y="6465297"/>
            <a:ext cx="1234249" cy="369332"/>
          </a:xfrm>
          <a:prstGeom prst="rect">
            <a:avLst/>
          </a:prstGeom>
          <a:noFill/>
        </p:spPr>
        <p:txBody>
          <a:bodyPr wrap="none" rtlCol="0">
            <a:spAutoFit/>
          </a:bodyPr>
          <a:lstStyle/>
          <a:p>
            <a:r>
              <a:rPr lang="en-US" dirty="0">
                <a:solidFill>
                  <a:schemeClr val="bg1"/>
                </a:solidFill>
                <a:hlinkClick r:id="rId4">
                  <a:extLst>
                    <a:ext uri="{A12FA001-AC4F-418D-AE19-62706E023703}">
                      <ahyp:hlinkClr xmlns:ahyp="http://schemas.microsoft.com/office/drawing/2018/hyperlinkcolor" val="tx"/>
                    </a:ext>
                  </a:extLst>
                </a:hlinkClick>
              </a:rPr>
              <a:t>GATK GVCF</a:t>
            </a:r>
            <a:endParaRPr lang="en-US" dirty="0">
              <a:solidFill>
                <a:schemeClr val="bg1"/>
              </a:solidFill>
            </a:endParaRPr>
          </a:p>
        </p:txBody>
      </p:sp>
    </p:spTree>
    <p:extLst>
      <p:ext uri="{BB962C8B-B14F-4D97-AF65-F5344CB8AC3E}">
        <p14:creationId xmlns:p14="http://schemas.microsoft.com/office/powerpoint/2010/main" val="34719178"/>
      </p:ext>
    </p:extLst>
  </p:cSld>
  <p:clrMapOvr>
    <a:masterClrMapping/>
  </p:clrMapOvr>
  <mc:AlternateContent xmlns:mc="http://schemas.openxmlformats.org/markup-compatibility/2006" xmlns:p14="http://schemas.microsoft.com/office/powerpoint/2010/main">
    <mc:Choice Requires="p14">
      <p:transition spd="slow" p14:dur="2000" advTm="74802"/>
    </mc:Choice>
    <mc:Fallback xmlns="">
      <p:transition spd="slow" advTm="74802"/>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44CC594A-A820-450F-B363-C19201FCFE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59FAB3DA-E9ED-4574-ABCC-378BC0FF1B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92370" y="516835"/>
            <a:ext cx="3084844" cy="2103875"/>
          </a:xfrm>
        </p:spPr>
        <p:txBody>
          <a:bodyPr>
            <a:normAutofit/>
          </a:bodyPr>
          <a:lstStyle/>
          <a:p>
            <a:r>
              <a:rPr lang="en-US" sz="3600">
                <a:solidFill>
                  <a:srgbClr val="FFFFFF"/>
                </a:solidFill>
              </a:rPr>
              <a:t>Calling variants on cohorts of samples</a:t>
            </a:r>
          </a:p>
        </p:txBody>
      </p:sp>
      <p:sp>
        <p:nvSpPr>
          <p:cNvPr id="3" name="Content Placeholder 2"/>
          <p:cNvSpPr>
            <a:spLocks noGrp="1"/>
          </p:cNvSpPr>
          <p:nvPr>
            <p:ph idx="1"/>
          </p:nvPr>
        </p:nvSpPr>
        <p:spPr>
          <a:xfrm>
            <a:off x="492371" y="2653800"/>
            <a:ext cx="3084844" cy="3335519"/>
          </a:xfrm>
        </p:spPr>
        <p:txBody>
          <a:bodyPr>
            <a:normAutofit/>
          </a:bodyPr>
          <a:lstStyle/>
          <a:p>
            <a:r>
              <a:rPr lang="en-US" sz="1600" dirty="0">
                <a:solidFill>
                  <a:srgbClr val="FFFFFF"/>
                </a:solidFill>
              </a:rPr>
              <a:t>Perform joint genotyping calls on cohort</a:t>
            </a:r>
          </a:p>
          <a:p>
            <a:r>
              <a:rPr lang="en-US" sz="1600" dirty="0">
                <a:solidFill>
                  <a:srgbClr val="FFFFFF"/>
                </a:solidFill>
              </a:rPr>
              <a:t>Can rerun as needed if more samples added to cohort</a:t>
            </a:r>
          </a:p>
          <a:p>
            <a:r>
              <a:rPr lang="en-US" sz="1600" dirty="0">
                <a:solidFill>
                  <a:srgbClr val="FFFFFF"/>
                </a:solidFill>
              </a:rPr>
              <a:t>Used for </a:t>
            </a:r>
            <a:r>
              <a:rPr lang="en-US" sz="1600" dirty="0" err="1">
                <a:solidFill>
                  <a:srgbClr val="FFFFFF"/>
                </a:solidFill>
              </a:rPr>
              <a:t>ExAC</a:t>
            </a:r>
            <a:r>
              <a:rPr lang="en-US" sz="1600" dirty="0">
                <a:solidFill>
                  <a:srgbClr val="FFFFFF"/>
                </a:solidFill>
              </a:rPr>
              <a:t> cohort (92K exomes)</a:t>
            </a:r>
          </a:p>
          <a:p>
            <a:r>
              <a:rPr lang="en-US" sz="1600" dirty="0">
                <a:solidFill>
                  <a:srgbClr val="FFFFFF"/>
                </a:solidFill>
                <a:hlinkClick r:id="rId2"/>
              </a:rPr>
              <a:t>Link!</a:t>
            </a:r>
            <a:endParaRPr lang="en-US" sz="1600" dirty="0">
              <a:solidFill>
                <a:srgbClr val="FFFFFF"/>
              </a:solidFill>
            </a:endParaRPr>
          </a:p>
        </p:txBody>
      </p:sp>
      <p:sp>
        <p:nvSpPr>
          <p:cNvPr id="75" name="Rectangle 74">
            <a:extLst>
              <a:ext uri="{FF2B5EF4-FFF2-40B4-BE49-F238E27FC236}">
                <a16:creationId xmlns:a16="http://schemas.microsoft.com/office/drawing/2014/main" id="{53B8D6B0-55D6-48DC-86D8-FD95D5F118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026" name="Picture 2" descr="image">
            <a:extLst>
              <a:ext uri="{FF2B5EF4-FFF2-40B4-BE49-F238E27FC236}">
                <a16:creationId xmlns:a16="http://schemas.microsoft.com/office/drawing/2014/main" id="{2D8AC5F1-0834-61D0-006F-625CCC63759B}"/>
              </a:ext>
            </a:extLst>
          </p:cNvPr>
          <p:cNvPicPr>
            <a:picLocks noChangeAspect="1" noChangeArrowheads="1"/>
          </p:cNvPicPr>
          <p:nvPr/>
        </p:nvPicPr>
        <p:blipFill>
          <a:blip r:embed="rId3" cstate="print">
            <a:extLst>
              <a:ext uri="{28A0092B-C50C-407E-A947-70E740481C1C}">
                <a14:useLocalDpi xmlns:a14="http://schemas.microsoft.com/office/drawing/2010/main"/>
              </a:ext>
            </a:extLst>
          </a:blip>
          <a:stretch>
            <a:fillRect/>
          </a:stretch>
        </p:blipFill>
        <p:spPr bwMode="auto">
          <a:xfrm>
            <a:off x="4543161" y="1241726"/>
            <a:ext cx="7285860" cy="3770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2407413"/>
      </p:ext>
    </p:extLst>
  </p:cSld>
  <p:clrMapOvr>
    <a:masterClrMapping/>
  </p:clrMapOvr>
  <mc:AlternateContent xmlns:mc="http://schemas.openxmlformats.org/markup-compatibility/2006" xmlns:p14="http://schemas.microsoft.com/office/powerpoint/2010/main">
    <mc:Choice Requires="p14">
      <p:transition spd="slow" p14:dur="2000" advTm="18467"/>
    </mc:Choice>
    <mc:Fallback xmlns="">
      <p:transition spd="slow" advTm="18467"/>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Phase III : Integrative Analysis</a:t>
            </a:r>
          </a:p>
        </p:txBody>
      </p:sp>
      <p:pic>
        <p:nvPicPr>
          <p:cNvPr id="5" name="Picture 4">
            <a:extLst>
              <a:ext uri="{FF2B5EF4-FFF2-40B4-BE49-F238E27FC236}">
                <a16:creationId xmlns:a16="http://schemas.microsoft.com/office/drawing/2014/main" id="{BDCB73D5-0E47-1F3F-BF25-9244094A4097}"/>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682353" y="1888761"/>
            <a:ext cx="8888252" cy="4066838"/>
          </a:xfrm>
          <a:prstGeom prst="rect">
            <a:avLst/>
          </a:prstGeom>
          <a:noFill/>
          <a:extLst>
            <a:ext uri="{909E8E84-426E-40DD-AFC4-6F175D3DCCD1}">
              <a14:hiddenFill xmlns:a14="http://schemas.microsoft.com/office/drawing/2010/main">
                <a:solidFill>
                  <a:srgbClr val="FFFFFF"/>
                </a:solidFill>
              </a14:hiddenFill>
            </a:ext>
          </a:extLst>
        </p:spPr>
      </p:pic>
      <p:sp>
        <p:nvSpPr>
          <p:cNvPr id="4" name="Donut 3"/>
          <p:cNvSpPr/>
          <p:nvPr/>
        </p:nvSpPr>
        <p:spPr>
          <a:xfrm>
            <a:off x="7619667" y="1396143"/>
            <a:ext cx="3671047" cy="5175250"/>
          </a:xfrm>
          <a:prstGeom prst="donut">
            <a:avLst>
              <a:gd name="adj" fmla="val 505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7" name="TextBox 6">
            <a:extLst>
              <a:ext uri="{FF2B5EF4-FFF2-40B4-BE49-F238E27FC236}">
                <a16:creationId xmlns:a16="http://schemas.microsoft.com/office/drawing/2014/main" id="{A37690E8-B99D-672A-7EB9-44A886F03E11}"/>
              </a:ext>
            </a:extLst>
          </p:cNvPr>
          <p:cNvSpPr txBox="1"/>
          <p:nvPr/>
        </p:nvSpPr>
        <p:spPr>
          <a:xfrm>
            <a:off x="0" y="6488668"/>
            <a:ext cx="2023631" cy="369332"/>
          </a:xfrm>
          <a:prstGeom prst="rect">
            <a:avLst/>
          </a:prstGeom>
          <a:noFill/>
        </p:spPr>
        <p:txBody>
          <a:bodyPr wrap="none" rtlCol="0">
            <a:spAutoFit/>
          </a:bodyPr>
          <a:lstStyle/>
          <a:p>
            <a:r>
              <a:rPr lang="en-US" dirty="0">
                <a:hlinkClick r:id="rId3"/>
              </a:rPr>
              <a:t>GATK Best Practices</a:t>
            </a:r>
            <a:endParaRPr lang="en-US" dirty="0"/>
          </a:p>
        </p:txBody>
      </p:sp>
    </p:spTree>
    <p:extLst>
      <p:ext uri="{BB962C8B-B14F-4D97-AF65-F5344CB8AC3E}">
        <p14:creationId xmlns:p14="http://schemas.microsoft.com/office/powerpoint/2010/main" val="592379343"/>
      </p:ext>
    </p:extLst>
  </p:cSld>
  <p:clrMapOvr>
    <a:masterClrMapping/>
  </p:clrMapOvr>
  <mc:AlternateContent xmlns:mc="http://schemas.openxmlformats.org/markup-compatibility/2006" xmlns:p14="http://schemas.microsoft.com/office/powerpoint/2010/main">
    <mc:Choice Requires="p14">
      <p:transition spd="slow" p14:dur="2000" advTm="14700"/>
    </mc:Choice>
    <mc:Fallback xmlns="">
      <p:transition spd="slow" advTm="14700"/>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Phase III : Filtering</a:t>
            </a:r>
          </a:p>
        </p:txBody>
      </p:sp>
      <p:sp>
        <p:nvSpPr>
          <p:cNvPr id="3" name="Content Placeholder 2"/>
          <p:cNvSpPr>
            <a:spLocks noGrp="1"/>
          </p:cNvSpPr>
          <p:nvPr>
            <p:ph idx="1"/>
          </p:nvPr>
        </p:nvSpPr>
        <p:spPr>
          <a:xfrm>
            <a:off x="2346962" y="1845737"/>
            <a:ext cx="7543801" cy="1489137"/>
          </a:xfrm>
        </p:spPr>
        <p:txBody>
          <a:bodyPr/>
          <a:lstStyle/>
          <a:p>
            <a:r>
              <a:rPr lang="en-US" dirty="0"/>
              <a:t>Two basic methods:</a:t>
            </a:r>
          </a:p>
          <a:p>
            <a:pPr lvl="1"/>
            <a:r>
              <a:rPr lang="en-US" dirty="0"/>
              <a:t>Hard filtering</a:t>
            </a:r>
          </a:p>
          <a:p>
            <a:pPr lvl="1"/>
            <a:r>
              <a:rPr lang="en-US" dirty="0"/>
              <a:t>Variant quality score recalibration (VQSR)</a:t>
            </a:r>
          </a:p>
        </p:txBody>
      </p:sp>
    </p:spTree>
    <p:extLst>
      <p:ext uri="{BB962C8B-B14F-4D97-AF65-F5344CB8AC3E}">
        <p14:creationId xmlns:p14="http://schemas.microsoft.com/office/powerpoint/2010/main" val="502566162"/>
      </p:ext>
    </p:extLst>
  </p:cSld>
  <p:clrMapOvr>
    <a:masterClrMapping/>
  </p:clrMapOvr>
  <mc:AlternateContent xmlns:mc="http://schemas.openxmlformats.org/markup-compatibility/2006" xmlns:p14="http://schemas.microsoft.com/office/powerpoint/2010/main">
    <mc:Choice Requires="p14">
      <p:transition spd="slow" p14:dur="2000" advTm="35300"/>
    </mc:Choice>
    <mc:Fallback xmlns="">
      <p:transition spd="slow" advTm="35300"/>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7EE378F3-9642-471B-8215-AA32884221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6405F82-F7FB-4124-AE2B-3D69A007C1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754787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16835"/>
            <a:ext cx="5977937" cy="1666501"/>
          </a:xfrm>
        </p:spPr>
        <p:txBody>
          <a:bodyPr>
            <a:normAutofit/>
          </a:bodyPr>
          <a:lstStyle/>
          <a:p>
            <a:r>
              <a:rPr lang="en-US" sz="4000" dirty="0">
                <a:solidFill>
                  <a:srgbClr val="FFFFFF"/>
                </a:solidFill>
              </a:rPr>
              <a:t>Phase III : Hard Filtering</a:t>
            </a:r>
          </a:p>
        </p:txBody>
      </p:sp>
      <p:sp>
        <p:nvSpPr>
          <p:cNvPr id="4" name="Content Placeholder 2"/>
          <p:cNvSpPr>
            <a:spLocks noGrp="1"/>
          </p:cNvSpPr>
          <p:nvPr>
            <p:ph idx="1"/>
          </p:nvPr>
        </p:nvSpPr>
        <p:spPr>
          <a:xfrm>
            <a:off x="1097279" y="2236304"/>
            <a:ext cx="5977938" cy="3652667"/>
          </a:xfrm>
        </p:spPr>
        <p:txBody>
          <a:bodyPr>
            <a:normAutofit/>
          </a:bodyPr>
          <a:lstStyle/>
          <a:p>
            <a:r>
              <a:rPr lang="en-US" sz="1800" dirty="0">
                <a:solidFill>
                  <a:srgbClr val="FFFFFF"/>
                </a:solidFill>
              </a:rPr>
              <a:t>Reducing false positives by e.g. requiring</a:t>
            </a:r>
          </a:p>
          <a:p>
            <a:pPr lvl="1"/>
            <a:r>
              <a:rPr lang="en-US" dirty="0">
                <a:solidFill>
                  <a:srgbClr val="FFFFFF"/>
                </a:solidFill>
              </a:rPr>
              <a:t>Sufficient Depth</a:t>
            </a:r>
          </a:p>
          <a:p>
            <a:pPr lvl="1"/>
            <a:r>
              <a:rPr lang="en-US" dirty="0">
                <a:solidFill>
                  <a:srgbClr val="FFFFFF"/>
                </a:solidFill>
              </a:rPr>
              <a:t>Variant to be in &gt;30% reads</a:t>
            </a:r>
          </a:p>
          <a:p>
            <a:pPr lvl="1"/>
            <a:r>
              <a:rPr lang="en-US" dirty="0">
                <a:solidFill>
                  <a:srgbClr val="FFFFFF"/>
                </a:solidFill>
              </a:rPr>
              <a:t>High quality</a:t>
            </a:r>
          </a:p>
          <a:p>
            <a:pPr lvl="1"/>
            <a:r>
              <a:rPr lang="en-US" b="1" dirty="0">
                <a:solidFill>
                  <a:srgbClr val="FFFFFF"/>
                </a:solidFill>
              </a:rPr>
              <a:t>Strand balance</a:t>
            </a:r>
          </a:p>
          <a:p>
            <a:pPr lvl="1"/>
            <a:r>
              <a:rPr lang="en-US" dirty="0" err="1">
                <a:solidFill>
                  <a:srgbClr val="FFFFFF"/>
                </a:solidFill>
              </a:rPr>
              <a:t>Etc</a:t>
            </a:r>
            <a:r>
              <a:rPr lang="en-US" dirty="0">
                <a:solidFill>
                  <a:srgbClr val="FFFFFF"/>
                </a:solidFill>
              </a:rPr>
              <a:t> </a:t>
            </a:r>
            <a:r>
              <a:rPr lang="en-US" dirty="0" err="1">
                <a:solidFill>
                  <a:srgbClr val="FFFFFF"/>
                </a:solidFill>
              </a:rPr>
              <a:t>etc</a:t>
            </a:r>
            <a:r>
              <a:rPr lang="en-US" dirty="0">
                <a:solidFill>
                  <a:srgbClr val="FFFFFF"/>
                </a:solidFill>
              </a:rPr>
              <a:t> </a:t>
            </a:r>
            <a:r>
              <a:rPr lang="en-US" dirty="0" err="1">
                <a:solidFill>
                  <a:srgbClr val="FFFFFF"/>
                </a:solidFill>
              </a:rPr>
              <a:t>etc</a:t>
            </a:r>
            <a:endParaRPr lang="en-US" dirty="0">
              <a:solidFill>
                <a:srgbClr val="FFFFFF"/>
              </a:solidFill>
            </a:endParaRPr>
          </a:p>
          <a:p>
            <a:r>
              <a:rPr lang="en-US" sz="1800" dirty="0">
                <a:solidFill>
                  <a:srgbClr val="FFFFFF"/>
                </a:solidFill>
              </a:rPr>
              <a:t>Very high dimensional search space</a:t>
            </a:r>
          </a:p>
          <a:p>
            <a:pPr lvl="1"/>
            <a:r>
              <a:rPr lang="en-US" dirty="0">
                <a:solidFill>
                  <a:srgbClr val="FFFFFF"/>
                </a:solidFill>
              </a:rPr>
              <a:t>… so, very subjective!</a:t>
            </a:r>
          </a:p>
          <a:p>
            <a:endParaRPr lang="en-US" sz="1800" dirty="0">
              <a:solidFill>
                <a:srgbClr val="FFFFFF"/>
              </a:solidFill>
            </a:endParaRPr>
          </a:p>
          <a:p>
            <a:endParaRPr lang="en-US" sz="1800" dirty="0">
              <a:solidFill>
                <a:srgbClr val="FFFFFF"/>
              </a:solidFill>
            </a:endParaRPr>
          </a:p>
        </p:txBody>
      </p:sp>
      <p:sp>
        <p:nvSpPr>
          <p:cNvPr id="17" name="Rectangle 16">
            <a:extLst>
              <a:ext uri="{FF2B5EF4-FFF2-40B4-BE49-F238E27FC236}">
                <a16:creationId xmlns:a16="http://schemas.microsoft.com/office/drawing/2014/main" id="{AAAE29FD-C3A6-46E4-BF94-132A4C4EE2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7894"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 name="Group 2">
            <a:extLst>
              <a:ext uri="{FF2B5EF4-FFF2-40B4-BE49-F238E27FC236}">
                <a16:creationId xmlns:a16="http://schemas.microsoft.com/office/drawing/2014/main" id="{100F56AE-91CA-2648-87FB-F9CB75FDF5C6}"/>
              </a:ext>
            </a:extLst>
          </p:cNvPr>
          <p:cNvGrpSpPr/>
          <p:nvPr/>
        </p:nvGrpSpPr>
        <p:grpSpPr>
          <a:xfrm>
            <a:off x="7867932" y="0"/>
            <a:ext cx="3559066" cy="6760229"/>
            <a:chOff x="6836852" y="-429183"/>
            <a:chExt cx="3531623" cy="6708099"/>
          </a:xfrm>
        </p:grpSpPr>
        <p:pic>
          <p:nvPicPr>
            <p:cNvPr id="7" name="Picture 6" descr="SB.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7739322" y="-429183"/>
              <a:ext cx="2629153" cy="6708099"/>
            </a:xfrm>
            <a:prstGeom prst="rect">
              <a:avLst/>
            </a:prstGeom>
          </p:spPr>
        </p:pic>
        <p:sp>
          <p:nvSpPr>
            <p:cNvPr id="8" name="Rectangle 7"/>
            <p:cNvSpPr/>
            <p:nvPr/>
          </p:nvSpPr>
          <p:spPr>
            <a:xfrm>
              <a:off x="6836852" y="5862748"/>
              <a:ext cx="1255215" cy="237835"/>
            </a:xfrm>
            <a:prstGeom prst="rect">
              <a:avLst/>
            </a:prstGeom>
          </p:spPr>
          <p:txBody>
            <a:bodyPr wrap="none">
              <a:normAutofit/>
            </a:bodyPr>
            <a:lstStyle/>
            <a:p>
              <a:pPr>
                <a:lnSpc>
                  <a:spcPct val="90000"/>
                </a:lnSpc>
                <a:spcAft>
                  <a:spcPts val="600"/>
                </a:spcAft>
              </a:pPr>
              <a:r>
                <a:rPr lang="en-US" sz="900" b="1" dirty="0"/>
                <a:t>Strand Bias</a:t>
              </a:r>
            </a:p>
          </p:txBody>
        </p:sp>
      </p:grpSp>
    </p:spTree>
    <p:extLst>
      <p:ext uri="{BB962C8B-B14F-4D97-AF65-F5344CB8AC3E}">
        <p14:creationId xmlns:p14="http://schemas.microsoft.com/office/powerpoint/2010/main" val="862803725"/>
      </p:ext>
    </p:extLst>
  </p:cSld>
  <p:clrMapOvr>
    <a:masterClrMapping/>
  </p:clrMapOvr>
  <mc:AlternateContent xmlns:mc="http://schemas.openxmlformats.org/markup-compatibility/2006" xmlns:p14="http://schemas.microsoft.com/office/powerpoint/2010/main">
    <mc:Choice Requires="p14">
      <p:transition spd="slow" p14:dur="2000" advTm="55266"/>
    </mc:Choice>
    <mc:Fallback xmlns="">
      <p:transition spd="slow" advTm="55266"/>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90F35747-2822-4D06-BE10-CD33AC6B09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045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CC2C4466-5B1B-4361-B9D9-39ED9A8A34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754787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16835"/>
            <a:ext cx="5977937" cy="1666501"/>
          </a:xfrm>
        </p:spPr>
        <p:txBody>
          <a:bodyPr>
            <a:normAutofit/>
          </a:bodyPr>
          <a:lstStyle/>
          <a:p>
            <a:r>
              <a:rPr lang="en-US" sz="4000" dirty="0">
                <a:solidFill>
                  <a:srgbClr val="FFFFFF"/>
                </a:solidFill>
              </a:rPr>
              <a:t>Phase III : Hard Filtering</a:t>
            </a:r>
          </a:p>
        </p:txBody>
      </p:sp>
      <p:sp>
        <p:nvSpPr>
          <p:cNvPr id="4" name="Content Placeholder 2"/>
          <p:cNvSpPr>
            <a:spLocks noGrp="1"/>
          </p:cNvSpPr>
          <p:nvPr>
            <p:ph idx="1"/>
          </p:nvPr>
        </p:nvSpPr>
        <p:spPr>
          <a:xfrm>
            <a:off x="1097279" y="2236304"/>
            <a:ext cx="5977938" cy="3652667"/>
          </a:xfrm>
        </p:spPr>
        <p:txBody>
          <a:bodyPr>
            <a:normAutofit/>
          </a:bodyPr>
          <a:lstStyle/>
          <a:p>
            <a:r>
              <a:rPr lang="en-US" sz="1800" dirty="0">
                <a:solidFill>
                  <a:srgbClr val="FFFFFF"/>
                </a:solidFill>
              </a:rPr>
              <a:t>Great overview </a:t>
            </a:r>
            <a:r>
              <a:rPr lang="en-US" sz="1800" dirty="0">
                <a:solidFill>
                  <a:srgbClr val="FFFFFF"/>
                </a:solidFill>
                <a:hlinkClick r:id="rId3"/>
              </a:rPr>
              <a:t>here</a:t>
            </a:r>
            <a:endParaRPr lang="en-US" sz="1800" dirty="0">
              <a:solidFill>
                <a:srgbClr val="FFFFFF"/>
              </a:solidFill>
            </a:endParaRPr>
          </a:p>
          <a:p>
            <a:r>
              <a:rPr lang="en-US" sz="1800" dirty="0">
                <a:solidFill>
                  <a:srgbClr val="FFFFFF"/>
                </a:solidFill>
              </a:rPr>
              <a:t>Some starting points </a:t>
            </a:r>
            <a:r>
              <a:rPr lang="en-US" sz="1800" dirty="0">
                <a:solidFill>
                  <a:srgbClr val="FFFFFF"/>
                </a:solidFill>
                <a:hlinkClick r:id="rId4"/>
              </a:rPr>
              <a:t>here</a:t>
            </a:r>
            <a:endParaRPr lang="en-US" sz="1800" dirty="0">
              <a:solidFill>
                <a:srgbClr val="FFFFFF"/>
              </a:solidFill>
            </a:endParaRPr>
          </a:p>
          <a:p>
            <a:r>
              <a:rPr lang="en-US" sz="1800" dirty="0">
                <a:solidFill>
                  <a:srgbClr val="FFFFFF"/>
                </a:solidFill>
              </a:rPr>
              <a:t>Visualize distribution of annotation value, pick cutoff</a:t>
            </a:r>
          </a:p>
          <a:p>
            <a:r>
              <a:rPr lang="en-US" sz="1800" b="1" dirty="0">
                <a:solidFill>
                  <a:srgbClr val="FFFFFF"/>
                </a:solidFill>
              </a:rPr>
              <a:t>Most informative annotations: </a:t>
            </a:r>
          </a:p>
          <a:p>
            <a:pPr lvl="1"/>
            <a:r>
              <a:rPr lang="en-US" dirty="0">
                <a:solidFill>
                  <a:srgbClr val="FFFFFF"/>
                </a:solidFill>
              </a:rPr>
              <a:t>QD – normalized quality</a:t>
            </a:r>
          </a:p>
          <a:p>
            <a:pPr lvl="1"/>
            <a:r>
              <a:rPr lang="en-US" dirty="0">
                <a:solidFill>
                  <a:srgbClr val="FFFFFF"/>
                </a:solidFill>
              </a:rPr>
              <a:t>FS – strand bias</a:t>
            </a:r>
          </a:p>
          <a:p>
            <a:pPr lvl="1"/>
            <a:r>
              <a:rPr lang="en-US" dirty="0">
                <a:solidFill>
                  <a:srgbClr val="FFFFFF"/>
                </a:solidFill>
              </a:rPr>
              <a:t>SOR - strand bias</a:t>
            </a:r>
          </a:p>
          <a:p>
            <a:pPr lvl="1"/>
            <a:r>
              <a:rPr lang="en-US" dirty="0">
                <a:solidFill>
                  <a:srgbClr val="FFFFFF"/>
                </a:solidFill>
              </a:rPr>
              <a:t>MQ – mapping qual of reads</a:t>
            </a:r>
          </a:p>
          <a:p>
            <a:pPr lvl="1"/>
            <a:r>
              <a:rPr lang="en-US" dirty="0" err="1">
                <a:solidFill>
                  <a:srgbClr val="FFFFFF"/>
                </a:solidFill>
              </a:rPr>
              <a:t>MQRankSum</a:t>
            </a:r>
            <a:r>
              <a:rPr lang="en-US" dirty="0">
                <a:solidFill>
                  <a:srgbClr val="FFFFFF"/>
                </a:solidFill>
              </a:rPr>
              <a:t> - mapping qual of reads</a:t>
            </a:r>
          </a:p>
          <a:p>
            <a:pPr lvl="1"/>
            <a:r>
              <a:rPr lang="en-US" dirty="0" err="1">
                <a:solidFill>
                  <a:srgbClr val="FFFFFF"/>
                </a:solidFill>
              </a:rPr>
              <a:t>ReadPosRankSum</a:t>
            </a:r>
            <a:r>
              <a:rPr lang="en-US" dirty="0">
                <a:solidFill>
                  <a:srgbClr val="FFFFFF"/>
                </a:solidFill>
              </a:rPr>
              <a:t> - position of alleles in read</a:t>
            </a:r>
          </a:p>
          <a:p>
            <a:endParaRPr lang="en-US" sz="1800" dirty="0">
              <a:solidFill>
                <a:srgbClr val="FFFFFF"/>
              </a:solidFill>
            </a:endParaRPr>
          </a:p>
        </p:txBody>
      </p:sp>
      <p:sp>
        <p:nvSpPr>
          <p:cNvPr id="77" name="Rectangle 76">
            <a:extLst>
              <a:ext uri="{FF2B5EF4-FFF2-40B4-BE49-F238E27FC236}">
                <a16:creationId xmlns:a16="http://schemas.microsoft.com/office/drawing/2014/main" id="{FD745DAE-5A8A-44FA-937C-CD65CF7AE6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7894"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026" name="Picture 2" descr="image">
            <a:extLst>
              <a:ext uri="{FF2B5EF4-FFF2-40B4-BE49-F238E27FC236}">
                <a16:creationId xmlns:a16="http://schemas.microsoft.com/office/drawing/2014/main" id="{464E4A79-1732-9F42-8AF7-738501C9A82E}"/>
              </a:ext>
            </a:extLst>
          </p:cNvPr>
          <p:cNvPicPr>
            <a:picLocks noChangeAspect="1" noChangeArrowheads="1"/>
          </p:cNvPicPr>
          <p:nvPr/>
        </p:nvPicPr>
        <p:blipFill>
          <a:blip r:embed="rId5">
            <a:extLst>
              <a:ext uri="{28A0092B-C50C-407E-A947-70E740481C1C}">
                <a14:useLocalDpi xmlns:a14="http://schemas.microsoft.com/office/drawing/2010/main"/>
              </a:ext>
            </a:extLst>
          </a:blip>
          <a:stretch>
            <a:fillRect/>
          </a:stretch>
        </p:blipFill>
        <p:spPr bwMode="auto">
          <a:xfrm>
            <a:off x="8084579" y="714910"/>
            <a:ext cx="3609294" cy="2130075"/>
          </a:xfrm>
          <a:prstGeom prst="rect">
            <a:avLst/>
          </a:prstGeom>
          <a:noFill/>
          <a:extLst>
            <a:ext uri="{909E8E84-426E-40DD-AFC4-6F175D3DCCD1}">
              <a14:hiddenFill xmlns:a14="http://schemas.microsoft.com/office/drawing/2010/main">
                <a:solidFill>
                  <a:srgbClr val="FFFFFF"/>
                </a:solidFill>
              </a14:hiddenFill>
            </a:ext>
          </a:extLst>
        </p:spPr>
      </p:pic>
      <p:sp>
        <p:nvSpPr>
          <p:cNvPr id="79" name="Rectangle 78">
            <a:extLst>
              <a:ext uri="{FF2B5EF4-FFF2-40B4-BE49-F238E27FC236}">
                <a16:creationId xmlns:a16="http://schemas.microsoft.com/office/drawing/2014/main" id="{67696AA1-B1DD-4C75-9AC1-69EE9F65FF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7894" y="3396996"/>
            <a:ext cx="464256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image">
            <a:extLst>
              <a:ext uri="{FF2B5EF4-FFF2-40B4-BE49-F238E27FC236}">
                <a16:creationId xmlns:a16="http://schemas.microsoft.com/office/drawing/2014/main" id="{5743F260-4727-4847-B56D-A2389D996977}"/>
              </a:ext>
            </a:extLst>
          </p:cNvPr>
          <p:cNvPicPr>
            <a:picLocks noChangeAspect="1" noChangeArrowheads="1"/>
          </p:cNvPicPr>
          <p:nvPr/>
        </p:nvPicPr>
        <p:blipFill>
          <a:blip r:embed="rId6">
            <a:extLst>
              <a:ext uri="{28A0092B-C50C-407E-A947-70E740481C1C}">
                <a14:useLocalDpi xmlns:a14="http://schemas.microsoft.com/office/drawing/2010/main"/>
              </a:ext>
            </a:extLst>
          </a:blip>
          <a:stretch>
            <a:fillRect/>
          </a:stretch>
        </p:blipFill>
        <p:spPr bwMode="auto">
          <a:xfrm>
            <a:off x="8084579" y="4013013"/>
            <a:ext cx="3609294" cy="2130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1568969"/>
      </p:ext>
    </p:extLst>
  </p:cSld>
  <p:clrMapOvr>
    <a:masterClrMapping/>
  </p:clrMapOvr>
  <mc:AlternateContent xmlns:mc="http://schemas.openxmlformats.org/markup-compatibility/2006" xmlns:p14="http://schemas.microsoft.com/office/powerpoint/2010/main">
    <mc:Choice Requires="p14">
      <p:transition spd="slow" p14:dur="2000" advTm="41300"/>
    </mc:Choice>
    <mc:Fallback xmlns="">
      <p:transition spd="slow" advTm="41300"/>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44CC594A-A820-450F-B363-C19201FCFE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59FAB3DA-E9ED-4574-ABCC-378BC0FF1B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92370" y="516835"/>
            <a:ext cx="3084844" cy="2103875"/>
          </a:xfrm>
        </p:spPr>
        <p:txBody>
          <a:bodyPr>
            <a:normAutofit/>
          </a:bodyPr>
          <a:lstStyle/>
          <a:p>
            <a:r>
              <a:rPr lang="en-US" sz="3300" dirty="0">
                <a:solidFill>
                  <a:srgbClr val="FFFFFF"/>
                </a:solidFill>
              </a:rPr>
              <a:t>Phase III :  Variant Quality</a:t>
            </a:r>
            <a:r>
              <a:rPr lang="en-US" sz="3300" baseline="0" dirty="0">
                <a:solidFill>
                  <a:srgbClr val="FFFFFF"/>
                </a:solidFill>
              </a:rPr>
              <a:t> Score Recalibration (VQSR)</a:t>
            </a:r>
            <a:endParaRPr lang="en-US" sz="3300" dirty="0">
              <a:solidFill>
                <a:srgbClr val="FFFFFF"/>
              </a:solidFill>
            </a:endParaRPr>
          </a:p>
        </p:txBody>
      </p:sp>
      <p:sp>
        <p:nvSpPr>
          <p:cNvPr id="12" name="Content Placeholder 2"/>
          <p:cNvSpPr>
            <a:spLocks noGrp="1"/>
          </p:cNvSpPr>
          <p:nvPr>
            <p:ph idx="1"/>
          </p:nvPr>
        </p:nvSpPr>
        <p:spPr>
          <a:xfrm>
            <a:off x="492371" y="2653800"/>
            <a:ext cx="3084844" cy="3335519"/>
          </a:xfrm>
        </p:spPr>
        <p:txBody>
          <a:bodyPr>
            <a:normAutofit/>
          </a:bodyPr>
          <a:lstStyle/>
          <a:p>
            <a:r>
              <a:rPr lang="en-US" sz="1400" dirty="0">
                <a:solidFill>
                  <a:srgbClr val="FFFFFF"/>
                </a:solidFill>
              </a:rPr>
              <a:t>Considered GATK ‘best practice’</a:t>
            </a:r>
          </a:p>
          <a:p>
            <a:endParaRPr lang="en-US" sz="1400" dirty="0">
              <a:solidFill>
                <a:srgbClr val="FFFFFF"/>
              </a:solidFill>
            </a:endParaRPr>
          </a:p>
          <a:p>
            <a:r>
              <a:rPr lang="en-US" sz="1400" dirty="0">
                <a:solidFill>
                  <a:srgbClr val="FFFFFF"/>
                </a:solidFill>
              </a:rPr>
              <a:t>Train on trusted variants (e.g. HapMap)</a:t>
            </a:r>
          </a:p>
          <a:p>
            <a:endParaRPr lang="en-US" sz="1400" dirty="0">
              <a:solidFill>
                <a:srgbClr val="FFFFFF"/>
              </a:solidFill>
            </a:endParaRPr>
          </a:p>
          <a:p>
            <a:r>
              <a:rPr lang="en-US" sz="1400" dirty="0">
                <a:solidFill>
                  <a:srgbClr val="FFFFFF"/>
                </a:solidFill>
              </a:rPr>
              <a:t>Require the new variants to live in the same hyperspace</a:t>
            </a:r>
          </a:p>
          <a:p>
            <a:endParaRPr lang="en-US" sz="1400" dirty="0">
              <a:solidFill>
                <a:srgbClr val="FFFFFF"/>
              </a:solidFill>
            </a:endParaRPr>
          </a:p>
          <a:p>
            <a:r>
              <a:rPr lang="en-US" sz="1400" b="1" dirty="0">
                <a:solidFill>
                  <a:srgbClr val="FFFFFF"/>
                </a:solidFill>
              </a:rPr>
              <a:t>Potential problems: </a:t>
            </a:r>
          </a:p>
          <a:p>
            <a:pPr lvl="1"/>
            <a:r>
              <a:rPr lang="en-US" sz="1400" dirty="0">
                <a:solidFill>
                  <a:srgbClr val="FFFFFF"/>
                </a:solidFill>
              </a:rPr>
              <a:t>Over-fitting</a:t>
            </a:r>
          </a:p>
          <a:p>
            <a:pPr lvl="1"/>
            <a:r>
              <a:rPr lang="en-US" sz="1400" dirty="0">
                <a:solidFill>
                  <a:srgbClr val="FFFFFF"/>
                </a:solidFill>
              </a:rPr>
              <a:t>Biasing to features of known SNPs</a:t>
            </a:r>
          </a:p>
        </p:txBody>
      </p:sp>
      <p:sp>
        <p:nvSpPr>
          <p:cNvPr id="27" name="Rectangle 26">
            <a:extLst>
              <a:ext uri="{FF2B5EF4-FFF2-40B4-BE49-F238E27FC236}">
                <a16:creationId xmlns:a16="http://schemas.microsoft.com/office/drawing/2014/main" id="{53B8D6B0-55D6-48DC-86D8-FD95D5F118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a:extLst>
              <a:ext uri="{FF2B5EF4-FFF2-40B4-BE49-F238E27FC236}">
                <a16:creationId xmlns:a16="http://schemas.microsoft.com/office/drawing/2014/main" id="{CF08ACA3-AD1B-B46A-6804-59262BC375CD}"/>
              </a:ext>
            </a:extLst>
          </p:cNvPr>
          <p:cNvGrpSpPr/>
          <p:nvPr/>
        </p:nvGrpSpPr>
        <p:grpSpPr>
          <a:xfrm>
            <a:off x="4323073" y="1612008"/>
            <a:ext cx="7644247" cy="3633983"/>
            <a:chOff x="4220247" y="1885853"/>
            <a:chExt cx="8195259" cy="3570693"/>
          </a:xfrm>
        </p:grpSpPr>
        <p:grpSp>
          <p:nvGrpSpPr>
            <p:cNvPr id="3" name="Group 2">
              <a:extLst>
                <a:ext uri="{FF2B5EF4-FFF2-40B4-BE49-F238E27FC236}">
                  <a16:creationId xmlns:a16="http://schemas.microsoft.com/office/drawing/2014/main" id="{7E1A6EF4-7E7C-F2A0-1604-69F76B1C6AD4}"/>
                </a:ext>
              </a:extLst>
            </p:cNvPr>
            <p:cNvGrpSpPr/>
            <p:nvPr/>
          </p:nvGrpSpPr>
          <p:grpSpPr>
            <a:xfrm>
              <a:off x="4437219" y="1885853"/>
              <a:ext cx="7978287" cy="3393071"/>
              <a:chOff x="4324459" y="1926045"/>
              <a:chExt cx="7978287" cy="3393071"/>
            </a:xfrm>
          </p:grpSpPr>
          <p:pic>
            <p:nvPicPr>
              <p:cNvPr id="10" name="Picture 9"/>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324459" y="1926045"/>
                <a:ext cx="3793828" cy="3342393"/>
              </a:xfrm>
              <a:prstGeom prst="rect">
                <a:avLst/>
              </a:prstGeom>
            </p:spPr>
          </p:pic>
          <p:pic>
            <p:nvPicPr>
              <p:cNvPr id="18" name="Picture 17">
                <a:extLst>
                  <a:ext uri="{FF2B5EF4-FFF2-40B4-BE49-F238E27FC236}">
                    <a16:creationId xmlns:a16="http://schemas.microsoft.com/office/drawing/2014/main" id="{1DB8C265-DBF2-A741-8E9D-B339870B5E1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365708" y="2028817"/>
                <a:ext cx="3937038" cy="3290299"/>
              </a:xfrm>
              <a:prstGeom prst="rect">
                <a:avLst/>
              </a:prstGeom>
            </p:spPr>
          </p:pic>
        </p:grpSp>
        <p:sp>
          <p:nvSpPr>
            <p:cNvPr id="15" name="TextBox 14">
              <a:extLst>
                <a:ext uri="{FF2B5EF4-FFF2-40B4-BE49-F238E27FC236}">
                  <a16:creationId xmlns:a16="http://schemas.microsoft.com/office/drawing/2014/main" id="{AD6416F5-8B25-9441-8D24-7DF0414E488E}"/>
                </a:ext>
              </a:extLst>
            </p:cNvPr>
            <p:cNvSpPr txBox="1"/>
            <p:nvPr/>
          </p:nvSpPr>
          <p:spPr>
            <a:xfrm>
              <a:off x="6093157" y="5129179"/>
              <a:ext cx="509728" cy="327367"/>
            </a:xfrm>
            <a:prstGeom prst="rect">
              <a:avLst/>
            </a:prstGeom>
            <a:noFill/>
          </p:spPr>
          <p:txBody>
            <a:bodyPr wrap="square" rtlCol="0">
              <a:normAutofit/>
            </a:bodyPr>
            <a:lstStyle/>
            <a:p>
              <a:pPr>
                <a:lnSpc>
                  <a:spcPct val="90000"/>
                </a:lnSpc>
                <a:spcAft>
                  <a:spcPts val="600"/>
                </a:spcAft>
              </a:pPr>
              <a:r>
                <a:rPr lang="en-US" sz="1300">
                  <a:solidFill>
                    <a:srgbClr val="FF0000"/>
                  </a:solidFill>
                </a:rPr>
                <a:t>QD</a:t>
              </a:r>
            </a:p>
          </p:txBody>
        </p:sp>
        <p:sp>
          <p:nvSpPr>
            <p:cNvPr id="16" name="TextBox 15">
              <a:extLst>
                <a:ext uri="{FF2B5EF4-FFF2-40B4-BE49-F238E27FC236}">
                  <a16:creationId xmlns:a16="http://schemas.microsoft.com/office/drawing/2014/main" id="{18442016-482E-0F4A-B50B-E3AFDBD30045}"/>
                </a:ext>
              </a:extLst>
            </p:cNvPr>
            <p:cNvSpPr txBox="1"/>
            <p:nvPr/>
          </p:nvSpPr>
          <p:spPr>
            <a:xfrm>
              <a:off x="4220247" y="3433557"/>
              <a:ext cx="433945" cy="369332"/>
            </a:xfrm>
            <a:prstGeom prst="rect">
              <a:avLst/>
            </a:prstGeom>
            <a:noFill/>
          </p:spPr>
          <p:txBody>
            <a:bodyPr wrap="square" rtlCol="0">
              <a:normAutofit/>
            </a:bodyPr>
            <a:lstStyle/>
            <a:p>
              <a:pPr>
                <a:lnSpc>
                  <a:spcPct val="90000"/>
                </a:lnSpc>
                <a:spcAft>
                  <a:spcPts val="600"/>
                </a:spcAft>
              </a:pPr>
              <a:r>
                <a:rPr lang="en-US" sz="1300">
                  <a:solidFill>
                    <a:srgbClr val="FF0000"/>
                  </a:solidFill>
                </a:rPr>
                <a:t>FS</a:t>
              </a:r>
            </a:p>
          </p:txBody>
        </p:sp>
      </p:grpSp>
    </p:spTree>
    <p:extLst>
      <p:ext uri="{BB962C8B-B14F-4D97-AF65-F5344CB8AC3E}">
        <p14:creationId xmlns:p14="http://schemas.microsoft.com/office/powerpoint/2010/main" val="2470565961"/>
      </p:ext>
    </p:extLst>
  </p:cSld>
  <p:clrMapOvr>
    <a:masterClrMapping/>
  </p:clrMapOvr>
  <mc:AlternateContent xmlns:mc="http://schemas.openxmlformats.org/markup-compatibility/2006" xmlns:p14="http://schemas.microsoft.com/office/powerpoint/2010/main">
    <mc:Choice Requires="p14">
      <p:transition spd="slow" p14:dur="2000" advTm="53898"/>
    </mc:Choice>
    <mc:Fallback xmlns="">
      <p:transition spd="slow" advTm="53898"/>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44CC594A-A820-450F-B363-C19201FCFE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59FAB3DA-E9ED-4574-ABCC-378BC0FF1B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92370" y="516835"/>
            <a:ext cx="3084844" cy="2103875"/>
          </a:xfrm>
        </p:spPr>
        <p:txBody>
          <a:bodyPr>
            <a:normAutofit/>
          </a:bodyPr>
          <a:lstStyle/>
          <a:p>
            <a:r>
              <a:rPr lang="en-US" sz="3300" dirty="0">
                <a:solidFill>
                  <a:srgbClr val="FFFFFF"/>
                </a:solidFill>
              </a:rPr>
              <a:t>Phase III :  Variant Quality</a:t>
            </a:r>
            <a:r>
              <a:rPr lang="en-US" sz="3300" baseline="0" dirty="0">
                <a:solidFill>
                  <a:srgbClr val="FFFFFF"/>
                </a:solidFill>
              </a:rPr>
              <a:t> Score Recalibration (VQSR)</a:t>
            </a:r>
            <a:endParaRPr lang="en-US" sz="3300" dirty="0">
              <a:solidFill>
                <a:srgbClr val="FFFFFF"/>
              </a:solidFill>
            </a:endParaRPr>
          </a:p>
        </p:txBody>
      </p:sp>
      <p:sp>
        <p:nvSpPr>
          <p:cNvPr id="12" name="Content Placeholder 2"/>
          <p:cNvSpPr>
            <a:spLocks noGrp="1"/>
          </p:cNvSpPr>
          <p:nvPr>
            <p:ph idx="1"/>
          </p:nvPr>
        </p:nvSpPr>
        <p:spPr>
          <a:xfrm>
            <a:off x="492371" y="2653800"/>
            <a:ext cx="3084844" cy="3335519"/>
          </a:xfrm>
        </p:spPr>
        <p:txBody>
          <a:bodyPr>
            <a:normAutofit/>
          </a:bodyPr>
          <a:lstStyle/>
          <a:p>
            <a:r>
              <a:rPr lang="en-US" sz="1400" dirty="0">
                <a:solidFill>
                  <a:srgbClr val="FFFFFF"/>
                </a:solidFill>
              </a:rPr>
              <a:t>Considered GATK ‘best practice’</a:t>
            </a:r>
          </a:p>
          <a:p>
            <a:endParaRPr lang="en-US" sz="1400" dirty="0">
              <a:solidFill>
                <a:srgbClr val="FFFFFF"/>
              </a:solidFill>
            </a:endParaRPr>
          </a:p>
          <a:p>
            <a:r>
              <a:rPr lang="en-US" sz="1400" dirty="0">
                <a:solidFill>
                  <a:srgbClr val="FFFFFF"/>
                </a:solidFill>
              </a:rPr>
              <a:t>Train on trusted variants (e.g. HapMap)</a:t>
            </a:r>
          </a:p>
          <a:p>
            <a:endParaRPr lang="en-US" sz="1400" dirty="0">
              <a:solidFill>
                <a:srgbClr val="FFFFFF"/>
              </a:solidFill>
            </a:endParaRPr>
          </a:p>
          <a:p>
            <a:r>
              <a:rPr lang="en-US" sz="1400" dirty="0">
                <a:solidFill>
                  <a:srgbClr val="FFFFFF"/>
                </a:solidFill>
              </a:rPr>
              <a:t>Require the new variants to live in the same hyperspace</a:t>
            </a:r>
          </a:p>
          <a:p>
            <a:endParaRPr lang="en-US" sz="1400" dirty="0">
              <a:solidFill>
                <a:srgbClr val="FFFFFF"/>
              </a:solidFill>
            </a:endParaRPr>
          </a:p>
          <a:p>
            <a:r>
              <a:rPr lang="en-US" sz="1400" b="1" dirty="0">
                <a:solidFill>
                  <a:srgbClr val="FFFFFF"/>
                </a:solidFill>
              </a:rPr>
              <a:t>Potential problems: </a:t>
            </a:r>
          </a:p>
          <a:p>
            <a:pPr lvl="1"/>
            <a:r>
              <a:rPr lang="en-US" sz="1400" dirty="0">
                <a:solidFill>
                  <a:srgbClr val="FFFFFF"/>
                </a:solidFill>
              </a:rPr>
              <a:t>Over-fitting</a:t>
            </a:r>
          </a:p>
          <a:p>
            <a:pPr lvl="1"/>
            <a:r>
              <a:rPr lang="en-US" sz="1400" dirty="0">
                <a:solidFill>
                  <a:srgbClr val="FFFFFF"/>
                </a:solidFill>
              </a:rPr>
              <a:t>Biasing to features of known SNPs</a:t>
            </a:r>
          </a:p>
        </p:txBody>
      </p:sp>
      <p:sp>
        <p:nvSpPr>
          <p:cNvPr id="77" name="Rectangle 76">
            <a:extLst>
              <a:ext uri="{FF2B5EF4-FFF2-40B4-BE49-F238E27FC236}">
                <a16:creationId xmlns:a16="http://schemas.microsoft.com/office/drawing/2014/main" id="{53B8D6B0-55D6-48DC-86D8-FD95D5F118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5" name="Group 4">
            <a:extLst>
              <a:ext uri="{FF2B5EF4-FFF2-40B4-BE49-F238E27FC236}">
                <a16:creationId xmlns:a16="http://schemas.microsoft.com/office/drawing/2014/main" id="{197BB354-9D9A-8EC2-A5B7-9243A1913F85}"/>
              </a:ext>
            </a:extLst>
          </p:cNvPr>
          <p:cNvGrpSpPr/>
          <p:nvPr/>
        </p:nvGrpSpPr>
        <p:grpSpPr>
          <a:xfrm>
            <a:off x="4742016" y="1044762"/>
            <a:ext cx="6798082" cy="4768475"/>
            <a:chOff x="4282498" y="516835"/>
            <a:chExt cx="7825444" cy="5489112"/>
          </a:xfrm>
        </p:grpSpPr>
        <p:pic>
          <p:nvPicPr>
            <p:cNvPr id="13" name="Picture 4" descr="image">
              <a:extLst>
                <a:ext uri="{FF2B5EF4-FFF2-40B4-BE49-F238E27FC236}">
                  <a16:creationId xmlns:a16="http://schemas.microsoft.com/office/drawing/2014/main" id="{74CB6E50-2974-1B4D-A8EE-24B01B22B23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282498" y="3865420"/>
              <a:ext cx="3627004" cy="214052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image">
              <a:extLst>
                <a:ext uri="{FF2B5EF4-FFF2-40B4-BE49-F238E27FC236}">
                  <a16:creationId xmlns:a16="http://schemas.microsoft.com/office/drawing/2014/main" id="{52F8A0C8-EF38-EF4C-97C2-4FF574F72516}"/>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314277" y="976746"/>
              <a:ext cx="3627004" cy="214052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age">
              <a:extLst>
                <a:ext uri="{FF2B5EF4-FFF2-40B4-BE49-F238E27FC236}">
                  <a16:creationId xmlns:a16="http://schemas.microsoft.com/office/drawing/2014/main" id="{CE130697-4116-E846-993C-5C0D173F121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410600" y="976746"/>
              <a:ext cx="3627004" cy="214052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a:extLst>
                <a:ext uri="{FF2B5EF4-FFF2-40B4-BE49-F238E27FC236}">
                  <a16:creationId xmlns:a16="http://schemas.microsoft.com/office/drawing/2014/main" id="{065A81CA-C44F-894E-A346-E852275536F7}"/>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8480938" y="3865419"/>
              <a:ext cx="3627004" cy="214052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7C3AAA2-A152-944D-851D-E433FBF43154}"/>
                </a:ext>
              </a:extLst>
            </p:cNvPr>
            <p:cNvSpPr txBox="1"/>
            <p:nvPr/>
          </p:nvSpPr>
          <p:spPr>
            <a:xfrm>
              <a:off x="5433406" y="516835"/>
              <a:ext cx="1456617" cy="369332"/>
            </a:xfrm>
            <a:prstGeom prst="rect">
              <a:avLst/>
            </a:prstGeom>
            <a:noFill/>
          </p:spPr>
          <p:txBody>
            <a:bodyPr wrap="none" rtlCol="0">
              <a:normAutofit/>
            </a:bodyPr>
            <a:lstStyle/>
            <a:p>
              <a:pPr>
                <a:lnSpc>
                  <a:spcPct val="90000"/>
                </a:lnSpc>
                <a:spcAft>
                  <a:spcPts val="600"/>
                </a:spcAft>
              </a:pPr>
              <a:r>
                <a:rPr lang="en-US" sz="1600"/>
                <a:t>Hard Filtering</a:t>
              </a:r>
            </a:p>
          </p:txBody>
        </p:sp>
        <p:sp>
          <p:nvSpPr>
            <p:cNvPr id="17" name="TextBox 16">
              <a:extLst>
                <a:ext uri="{FF2B5EF4-FFF2-40B4-BE49-F238E27FC236}">
                  <a16:creationId xmlns:a16="http://schemas.microsoft.com/office/drawing/2014/main" id="{EBAB96AD-DCB9-2948-A616-788CBF3AC849}"/>
                </a:ext>
              </a:extLst>
            </p:cNvPr>
            <p:cNvSpPr txBox="1"/>
            <p:nvPr/>
          </p:nvSpPr>
          <p:spPr>
            <a:xfrm>
              <a:off x="9595018" y="516835"/>
              <a:ext cx="699422" cy="369332"/>
            </a:xfrm>
            <a:prstGeom prst="rect">
              <a:avLst/>
            </a:prstGeom>
            <a:noFill/>
          </p:spPr>
          <p:txBody>
            <a:bodyPr wrap="none" rtlCol="0">
              <a:normAutofit/>
            </a:bodyPr>
            <a:lstStyle/>
            <a:p>
              <a:pPr>
                <a:lnSpc>
                  <a:spcPct val="90000"/>
                </a:lnSpc>
                <a:spcAft>
                  <a:spcPts val="600"/>
                </a:spcAft>
              </a:pPr>
              <a:r>
                <a:rPr lang="en-US" sz="1600"/>
                <a:t>VQSR</a:t>
              </a:r>
            </a:p>
          </p:txBody>
        </p:sp>
      </p:grpSp>
    </p:spTree>
    <p:extLst>
      <p:ext uri="{BB962C8B-B14F-4D97-AF65-F5344CB8AC3E}">
        <p14:creationId xmlns:p14="http://schemas.microsoft.com/office/powerpoint/2010/main" val="2250273942"/>
      </p:ext>
    </p:extLst>
  </p:cSld>
  <p:clrMapOvr>
    <a:masterClrMapping/>
  </p:clrMapOvr>
  <mc:AlternateContent xmlns:mc="http://schemas.openxmlformats.org/markup-compatibility/2006" xmlns:p14="http://schemas.microsoft.com/office/powerpoint/2010/main">
    <mc:Choice Requires="p14">
      <p:transition spd="slow" p14:dur="2000" advTm="53475"/>
    </mc:Choice>
    <mc:Fallback xmlns="">
      <p:transition spd="slow" advTm="53475"/>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Phase III : Functional Annotation</a:t>
            </a:r>
          </a:p>
        </p:txBody>
      </p:sp>
      <p:sp>
        <p:nvSpPr>
          <p:cNvPr id="3" name="Content Placeholder 2"/>
          <p:cNvSpPr>
            <a:spLocks noGrp="1"/>
          </p:cNvSpPr>
          <p:nvPr>
            <p:ph idx="1"/>
          </p:nvPr>
        </p:nvSpPr>
        <p:spPr/>
        <p:txBody>
          <a:bodyPr/>
          <a:lstStyle/>
          <a:p>
            <a:r>
              <a:rPr lang="en-US" dirty="0"/>
              <a:t>Are these mutations in important regions?</a:t>
            </a:r>
          </a:p>
          <a:p>
            <a:pPr lvl="1"/>
            <a:r>
              <a:rPr lang="en-US" dirty="0"/>
              <a:t>Genes? UTR? </a:t>
            </a:r>
          </a:p>
          <a:p>
            <a:pPr lvl="1"/>
            <a:r>
              <a:rPr lang="en-US" dirty="0"/>
              <a:t>Are they changing the coding sequence?</a:t>
            </a:r>
          </a:p>
          <a:p>
            <a:pPr lvl="1"/>
            <a:endParaRPr lang="en-US" dirty="0"/>
          </a:p>
          <a:p>
            <a:r>
              <a:rPr lang="en-US" dirty="0"/>
              <a:t>Would these changes have an affect?</a:t>
            </a:r>
          </a:p>
          <a:p>
            <a:endParaRPr lang="en-US" dirty="0"/>
          </a:p>
          <a:p>
            <a:r>
              <a:rPr lang="en-US" dirty="0"/>
              <a:t>Tools:</a:t>
            </a:r>
          </a:p>
          <a:p>
            <a:pPr marL="742950" lvl="2" indent="-342900"/>
            <a:r>
              <a:rPr lang="en-US" sz="1800" dirty="0" err="1"/>
              <a:t>SnpEff</a:t>
            </a:r>
            <a:r>
              <a:rPr lang="en-US" sz="1800" dirty="0"/>
              <a:t>/</a:t>
            </a:r>
            <a:r>
              <a:rPr lang="en-US" sz="1800" dirty="0" err="1"/>
              <a:t>SnpSift</a:t>
            </a:r>
            <a:endParaRPr lang="en-US" sz="1800" dirty="0"/>
          </a:p>
          <a:p>
            <a:pPr marL="742950" lvl="2" indent="-342900"/>
            <a:r>
              <a:rPr lang="en-US" sz="1800" dirty="0" err="1"/>
              <a:t>Annovar</a:t>
            </a:r>
            <a:endParaRPr lang="en-US" sz="1800" dirty="0"/>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96000" y="1845734"/>
            <a:ext cx="5973252" cy="4179023"/>
          </a:xfrm>
          <a:prstGeom prst="rect">
            <a:avLst/>
          </a:prstGeom>
        </p:spPr>
      </p:pic>
      <p:sp>
        <p:nvSpPr>
          <p:cNvPr id="7" name="TextBox 6">
            <a:extLst>
              <a:ext uri="{FF2B5EF4-FFF2-40B4-BE49-F238E27FC236}">
                <a16:creationId xmlns:a16="http://schemas.microsoft.com/office/drawing/2014/main" id="{587E20A0-0EEA-EC90-FD94-FC62A2758E02}"/>
              </a:ext>
            </a:extLst>
          </p:cNvPr>
          <p:cNvSpPr txBox="1"/>
          <p:nvPr/>
        </p:nvSpPr>
        <p:spPr>
          <a:xfrm>
            <a:off x="228600" y="6412468"/>
            <a:ext cx="1359539" cy="369332"/>
          </a:xfrm>
          <a:prstGeom prst="rect">
            <a:avLst/>
          </a:prstGeom>
          <a:noFill/>
        </p:spPr>
        <p:txBody>
          <a:bodyPr wrap="none" rtlCol="0">
            <a:spAutoFit/>
          </a:bodyPr>
          <a:lstStyle/>
          <a:p>
            <a:r>
              <a:rPr lang="en-US" dirty="0" err="1">
                <a:solidFill>
                  <a:schemeClr val="bg1"/>
                </a:solidFill>
              </a:rPr>
              <a:t>HPCBio</a:t>
            </a:r>
            <a:r>
              <a:rPr lang="en-US" dirty="0">
                <a:solidFill>
                  <a:schemeClr val="bg1"/>
                </a:solidFill>
              </a:rPr>
              <a:t> Data</a:t>
            </a:r>
          </a:p>
        </p:txBody>
      </p:sp>
    </p:spTree>
    <p:extLst>
      <p:ext uri="{BB962C8B-B14F-4D97-AF65-F5344CB8AC3E}">
        <p14:creationId xmlns:p14="http://schemas.microsoft.com/office/powerpoint/2010/main" val="4293303186"/>
      </p:ext>
    </p:extLst>
  </p:cSld>
  <p:clrMapOvr>
    <a:masterClrMapping/>
  </p:clrMapOvr>
  <mc:AlternateContent xmlns:mc="http://schemas.openxmlformats.org/markup-compatibility/2006" xmlns:p14="http://schemas.microsoft.com/office/powerpoint/2010/main">
    <mc:Choice Requires="p14">
      <p:transition spd="slow" p14:dur="2000" advTm="59573"/>
    </mc:Choice>
    <mc:Fallback xmlns="">
      <p:transition spd="slow" advTm="59573"/>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end of the (pipe)line</a:t>
            </a:r>
          </a:p>
        </p:txBody>
      </p:sp>
      <p:pic>
        <p:nvPicPr>
          <p:cNvPr id="7" name="Picture 6">
            <a:extLst>
              <a:ext uri="{FF2B5EF4-FFF2-40B4-BE49-F238E27FC236}">
                <a16:creationId xmlns:a16="http://schemas.microsoft.com/office/drawing/2014/main" id="{DAFFDDB0-978C-AFEA-CB42-A4733306D884}"/>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682353" y="1888761"/>
            <a:ext cx="8888252" cy="4066838"/>
          </a:xfrm>
          <a:prstGeom prst="rect">
            <a:avLst/>
          </a:prstGeom>
          <a:noFill/>
          <a:extLst>
            <a:ext uri="{909E8E84-426E-40DD-AFC4-6F175D3DCCD1}">
              <a14:hiddenFill xmlns:a14="http://schemas.microsoft.com/office/drawing/2010/main">
                <a:solidFill>
                  <a:srgbClr val="FFFFFF"/>
                </a:solidFill>
              </a14:hiddenFill>
            </a:ext>
          </a:extLst>
        </p:spPr>
      </p:pic>
      <p:sp>
        <p:nvSpPr>
          <p:cNvPr id="4" name="Donut 3"/>
          <p:cNvSpPr/>
          <p:nvPr/>
        </p:nvSpPr>
        <p:spPr>
          <a:xfrm>
            <a:off x="8100893" y="3619533"/>
            <a:ext cx="2762250" cy="2951860"/>
          </a:xfrm>
          <a:prstGeom prst="donut">
            <a:avLst>
              <a:gd name="adj" fmla="val 505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247CC4F2-6699-4DA1-C4A4-8278BA9D087D}"/>
              </a:ext>
            </a:extLst>
          </p:cNvPr>
          <p:cNvSpPr txBox="1"/>
          <p:nvPr/>
        </p:nvSpPr>
        <p:spPr>
          <a:xfrm>
            <a:off x="0" y="6488668"/>
            <a:ext cx="2023631" cy="369332"/>
          </a:xfrm>
          <a:prstGeom prst="rect">
            <a:avLst/>
          </a:prstGeom>
          <a:noFill/>
        </p:spPr>
        <p:txBody>
          <a:bodyPr wrap="none" rtlCol="0">
            <a:spAutoFit/>
          </a:bodyPr>
          <a:lstStyle/>
          <a:p>
            <a:r>
              <a:rPr lang="en-US" dirty="0">
                <a:hlinkClick r:id="rId4"/>
              </a:rPr>
              <a:t>GATK Best Practices</a:t>
            </a:r>
            <a:endParaRPr lang="en-US" dirty="0"/>
          </a:p>
        </p:txBody>
      </p:sp>
    </p:spTree>
    <p:extLst>
      <p:ext uri="{BB962C8B-B14F-4D97-AF65-F5344CB8AC3E}">
        <p14:creationId xmlns:p14="http://schemas.microsoft.com/office/powerpoint/2010/main" val="1438005103"/>
      </p:ext>
    </p:extLst>
  </p:cSld>
  <p:clrMapOvr>
    <a:masterClrMapping/>
  </p:clrMapOvr>
  <mc:AlternateContent xmlns:mc="http://schemas.openxmlformats.org/markup-compatibility/2006" xmlns:p14="http://schemas.microsoft.com/office/powerpoint/2010/main">
    <mc:Choice Requires="p14">
      <p:transition spd="slow" p14:dur="2000" advTm="23733"/>
    </mc:Choice>
    <mc:Fallback xmlns="">
      <p:transition spd="slow" advTm="23733"/>
    </mc:Fallback>
  </mc:AlternateContent>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Retrospect</Template>
  <TotalTime>15186</TotalTime>
  <Words>8958</Words>
  <Application>Microsoft Macintosh PowerPoint</Application>
  <PresentationFormat>Widescreen</PresentationFormat>
  <Paragraphs>947</Paragraphs>
  <Slides>101</Slides>
  <Notes>43</Notes>
  <HiddenSlides>8</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101</vt:i4>
      </vt:variant>
    </vt:vector>
  </HeadingPairs>
  <TitlesOfParts>
    <vt:vector size="109" baseType="lpstr">
      <vt:lpstr>Arial</vt:lpstr>
      <vt:lpstr>Calibri</vt:lpstr>
      <vt:lpstr>Calibri Light</vt:lpstr>
      <vt:lpstr>Courier</vt:lpstr>
      <vt:lpstr>Courier New</vt:lpstr>
      <vt:lpstr>Lucida Grande</vt:lpstr>
      <vt:lpstr>Monaco</vt:lpstr>
      <vt:lpstr>Retrospect</vt:lpstr>
      <vt:lpstr>Variant Calling</vt:lpstr>
      <vt:lpstr>Overview</vt:lpstr>
      <vt:lpstr>Variant Calling</vt:lpstr>
      <vt:lpstr>Variations</vt:lpstr>
      <vt:lpstr>Variations</vt:lpstr>
      <vt:lpstr>Use cases</vt:lpstr>
      <vt:lpstr>Use cases</vt:lpstr>
      <vt:lpstr>Cancer Biology</vt:lpstr>
      <vt:lpstr>Population genetics</vt:lpstr>
      <vt:lpstr>Variants vs. Errors</vt:lpstr>
      <vt:lpstr>How do sequencing errors occur?</vt:lpstr>
      <vt:lpstr>Illumina Sequencing</vt:lpstr>
      <vt:lpstr>Illumina Sequencing</vt:lpstr>
      <vt:lpstr>Illumina Sequencing</vt:lpstr>
      <vt:lpstr>Illumina Sequencing</vt:lpstr>
      <vt:lpstr>Check sequence data!</vt:lpstr>
      <vt:lpstr>Illumina Sequencing – Two color </vt:lpstr>
      <vt:lpstr>Sequence quality</vt:lpstr>
      <vt:lpstr>Formats: FASTQ – ‘sequence with quality’</vt:lpstr>
      <vt:lpstr>Formats: FASTQ – ‘sequence with quality’</vt:lpstr>
      <vt:lpstr>Formats: FASTQ – ‘sequence with quality’</vt:lpstr>
      <vt:lpstr>Formats: FASTQ – ‘sequence with quality’</vt:lpstr>
      <vt:lpstr>Binned quality scores</vt:lpstr>
      <vt:lpstr>Basic Experimental Design</vt:lpstr>
      <vt:lpstr>Terminology</vt:lpstr>
      <vt:lpstr>Terminology</vt:lpstr>
      <vt:lpstr>PowerPoint Presentation</vt:lpstr>
      <vt:lpstr>PowerPoint Presentation</vt:lpstr>
      <vt:lpstr>PowerPoint Presentation</vt:lpstr>
      <vt:lpstr>Targeted approach - Exome Capture</vt:lpstr>
      <vt:lpstr>PowerPoint Presentation</vt:lpstr>
      <vt:lpstr>Imputation</vt:lpstr>
      <vt:lpstr>PowerPoint Presentation</vt:lpstr>
      <vt:lpstr>General variant calling pipelines</vt:lpstr>
      <vt:lpstr>Tool/Workflow examples</vt:lpstr>
      <vt:lpstr>Tool/Workflow examples</vt:lpstr>
      <vt:lpstr>GATK – Single Sample Germline Calls</vt:lpstr>
      <vt:lpstr>GATK – Somatic Calls (Tumor)</vt:lpstr>
      <vt:lpstr>GATK – RNA-Seq</vt:lpstr>
      <vt:lpstr>Standard GATK Workflow</vt:lpstr>
      <vt:lpstr>GATK Pipeline – Germline Calls</vt:lpstr>
      <vt:lpstr>Phase I : NGS Data Processing</vt:lpstr>
      <vt:lpstr>Read groups</vt:lpstr>
      <vt:lpstr>Phase I</vt:lpstr>
      <vt:lpstr>Phase I : Alignment of raw reads</vt:lpstr>
      <vt:lpstr>PowerPoint Presentation</vt:lpstr>
      <vt:lpstr>Alignment output : SAM/BAM</vt:lpstr>
      <vt:lpstr>Alignment output : SAM/BAM</vt:lpstr>
      <vt:lpstr>Alignment output : SAM/BAM</vt:lpstr>
      <vt:lpstr>PowerPoint Presentation</vt:lpstr>
      <vt:lpstr>PowerPoint Presentation</vt:lpstr>
      <vt:lpstr>Bit Flags</vt:lpstr>
      <vt:lpstr>PowerPoint Presentation</vt:lpstr>
      <vt:lpstr>PowerPoint Presentation</vt:lpstr>
      <vt:lpstr>PowerPoint Presentation</vt:lpstr>
      <vt:lpstr>CIGAR</vt:lpstr>
      <vt:lpstr>PowerPoint Presentation</vt:lpstr>
      <vt:lpstr>PowerPoint Presentation</vt:lpstr>
      <vt:lpstr>PowerPoint Presentation</vt:lpstr>
      <vt:lpstr>PowerPoint Presentation</vt:lpstr>
      <vt:lpstr>Alignment output : SAM/BAM</vt:lpstr>
      <vt:lpstr>Alignment output : SAM/BAM</vt:lpstr>
      <vt:lpstr>Phase I : Duplicate Marking</vt:lpstr>
      <vt:lpstr>Phase I : Duplicate Marking</vt:lpstr>
      <vt:lpstr>Phase I : Sorting, Read Groups</vt:lpstr>
      <vt:lpstr>Phase I : Local Realignment</vt:lpstr>
      <vt:lpstr>PowerPoint Presentation</vt:lpstr>
      <vt:lpstr>Phase I : Base Quality Score Recalibration</vt:lpstr>
      <vt:lpstr>PowerPoint Presentation</vt:lpstr>
      <vt:lpstr>Phase II : Variant Discovery/Genotyping</vt:lpstr>
      <vt:lpstr>Phase II : Variant Calling</vt:lpstr>
      <vt:lpstr>Phase II : Variant Calling HaplotypeCaller </vt:lpstr>
      <vt:lpstr>Phase II : Variant Calling UnifiedGenotyper </vt:lpstr>
      <vt:lpstr>PowerPoint Presentation</vt:lpstr>
      <vt:lpstr>DeepVariant</vt:lpstr>
      <vt:lpstr>Output?</vt:lpstr>
      <vt:lpstr>Variant calling output: VCF</vt:lpstr>
      <vt:lpstr>Formats: VCF</vt:lpstr>
      <vt:lpstr>Formats: VCF - Header</vt:lpstr>
      <vt:lpstr>Formats: VCF – Variant calls</vt:lpstr>
      <vt:lpstr>Formats: VCF – Chromosome and position</vt:lpstr>
      <vt:lpstr>Formats: VCF - ID</vt:lpstr>
      <vt:lpstr>Formats: VCF – Reference and alternate alleles</vt:lpstr>
      <vt:lpstr>Formats: VCF – Variant quality </vt:lpstr>
      <vt:lpstr>Formats: VCF – Filter</vt:lpstr>
      <vt:lpstr>Formats: VCF – Variant information (across samples)</vt:lpstr>
      <vt:lpstr>Formats: VCF - Per-sample format information</vt:lpstr>
      <vt:lpstr>Formats: VCF – Formats - Variant per-sample information</vt:lpstr>
      <vt:lpstr>Annotations</vt:lpstr>
      <vt:lpstr>GVCF</vt:lpstr>
      <vt:lpstr>Calling variants on cohorts of samples</vt:lpstr>
      <vt:lpstr>Phase III : Integrative Analysis</vt:lpstr>
      <vt:lpstr>Phase III : Filtering</vt:lpstr>
      <vt:lpstr>Phase III : Hard Filtering</vt:lpstr>
      <vt:lpstr>Phase III : Hard Filtering</vt:lpstr>
      <vt:lpstr>Phase III :  Variant Quality Score Recalibration (VQSR)</vt:lpstr>
      <vt:lpstr>Phase III :  Variant Quality Score Recalibration (VQSR)</vt:lpstr>
      <vt:lpstr>Phase III : Functional Annotation</vt:lpstr>
      <vt:lpstr>The end of the (pipe)line</vt:lpstr>
      <vt:lpstr>Follow-up Quality Control</vt:lpstr>
      <vt:lpstr>Acknowledgments</vt:lpstr>
    </vt:vector>
  </TitlesOfParts>
  <Company>University of Illinois at Urbana-Champaign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Variant Calling and Association Studies</dc:title>
  <dc:creator>Christopher Fields</dc:creator>
  <cp:lastModifiedBy>Fields, Christopher J</cp:lastModifiedBy>
  <cp:revision>553</cp:revision>
  <cp:lastPrinted>2019-06-10T02:38:02Z</cp:lastPrinted>
  <dcterms:created xsi:type="dcterms:W3CDTF">2013-06-06T02:50:39Z</dcterms:created>
  <dcterms:modified xsi:type="dcterms:W3CDTF">2023-06-20T05:18:36Z</dcterms:modified>
</cp:coreProperties>
</file>