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95"/>
  </p:notesMasterIdLst>
  <p:sldIdLst>
    <p:sldId id="256" r:id="rId2"/>
    <p:sldId id="460" r:id="rId3"/>
    <p:sldId id="458" r:id="rId4"/>
    <p:sldId id="459" r:id="rId5"/>
    <p:sldId id="471" r:id="rId6"/>
    <p:sldId id="400" r:id="rId7"/>
    <p:sldId id="443" r:id="rId8"/>
    <p:sldId id="444" r:id="rId9"/>
    <p:sldId id="465" r:id="rId10"/>
    <p:sldId id="430" r:id="rId11"/>
    <p:sldId id="431" r:id="rId12"/>
    <p:sldId id="450" r:id="rId13"/>
    <p:sldId id="466" r:id="rId14"/>
    <p:sldId id="453" r:id="rId15"/>
    <p:sldId id="452" r:id="rId16"/>
    <p:sldId id="469" r:id="rId17"/>
    <p:sldId id="447" r:id="rId18"/>
    <p:sldId id="475" r:id="rId19"/>
    <p:sldId id="318" r:id="rId20"/>
    <p:sldId id="391" r:id="rId21"/>
    <p:sldId id="393" r:id="rId22"/>
    <p:sldId id="394" r:id="rId23"/>
    <p:sldId id="383" r:id="rId24"/>
    <p:sldId id="384" r:id="rId25"/>
    <p:sldId id="385" r:id="rId26"/>
    <p:sldId id="449" r:id="rId27"/>
    <p:sldId id="386" r:id="rId28"/>
    <p:sldId id="472" r:id="rId29"/>
    <p:sldId id="387" r:id="rId30"/>
    <p:sldId id="428" r:id="rId31"/>
    <p:sldId id="331" r:id="rId32"/>
    <p:sldId id="376" r:id="rId33"/>
    <p:sldId id="406" r:id="rId34"/>
    <p:sldId id="398" r:id="rId35"/>
    <p:sldId id="368" r:id="rId36"/>
    <p:sldId id="369" r:id="rId37"/>
    <p:sldId id="375" r:id="rId38"/>
    <p:sldId id="429" r:id="rId39"/>
    <p:sldId id="407" r:id="rId40"/>
    <p:sldId id="404" r:id="rId41"/>
    <p:sldId id="405" r:id="rId42"/>
    <p:sldId id="425" r:id="rId43"/>
    <p:sldId id="396" r:id="rId44"/>
    <p:sldId id="321" r:id="rId45"/>
    <p:sldId id="322" r:id="rId46"/>
    <p:sldId id="323" r:id="rId47"/>
    <p:sldId id="324" r:id="rId48"/>
    <p:sldId id="325" r:id="rId49"/>
    <p:sldId id="426" r:id="rId50"/>
    <p:sldId id="378" r:id="rId51"/>
    <p:sldId id="390" r:id="rId52"/>
    <p:sldId id="380" r:id="rId53"/>
    <p:sldId id="381" r:id="rId54"/>
    <p:sldId id="461" r:id="rId55"/>
    <p:sldId id="462" r:id="rId56"/>
    <p:sldId id="265" r:id="rId57"/>
    <p:sldId id="302" r:id="rId58"/>
    <p:sldId id="392" r:id="rId59"/>
    <p:sldId id="303" r:id="rId60"/>
    <p:sldId id="361" r:id="rId61"/>
    <p:sldId id="363" r:id="rId62"/>
    <p:sldId id="342" r:id="rId63"/>
    <p:sldId id="343" r:id="rId64"/>
    <p:sldId id="362" r:id="rId65"/>
    <p:sldId id="304" r:id="rId66"/>
    <p:sldId id="305" r:id="rId67"/>
    <p:sldId id="340" r:id="rId68"/>
    <p:sldId id="308" r:id="rId69"/>
    <p:sldId id="422" r:id="rId70"/>
    <p:sldId id="467" r:id="rId71"/>
    <p:sldId id="433" r:id="rId72"/>
    <p:sldId id="434" r:id="rId73"/>
    <p:sldId id="309" r:id="rId74"/>
    <p:sldId id="311" r:id="rId75"/>
    <p:sldId id="314" r:id="rId76"/>
    <p:sldId id="468" r:id="rId77"/>
    <p:sldId id="315" r:id="rId78"/>
    <p:sldId id="260" r:id="rId79"/>
    <p:sldId id="269" r:id="rId80"/>
    <p:sldId id="270" r:id="rId81"/>
    <p:sldId id="436" r:id="rId82"/>
    <p:sldId id="262" r:id="rId83"/>
    <p:sldId id="263" r:id="rId84"/>
    <p:sldId id="437" r:id="rId85"/>
    <p:sldId id="438" r:id="rId86"/>
    <p:sldId id="275" r:id="rId87"/>
    <p:sldId id="455" r:id="rId88"/>
    <p:sldId id="477" r:id="rId89"/>
    <p:sldId id="456" r:id="rId90"/>
    <p:sldId id="424" r:id="rId91"/>
    <p:sldId id="473" r:id="rId92"/>
    <p:sldId id="474" r:id="rId93"/>
    <p:sldId id="288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74"/>
    <p:restoredTop sz="81361"/>
  </p:normalViewPr>
  <p:slideViewPr>
    <p:cSldViewPr snapToGrid="0" snapToObjects="1">
      <p:cViewPr>
        <p:scale>
          <a:sx n="110" d="100"/>
          <a:sy n="110" d="100"/>
        </p:scale>
        <p:origin x="664" y="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A9ACB-8657-4F5E-B060-7A51138BD03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F18AFB-6C90-4DAD-9766-A2E86893ACF3}">
      <dgm:prSet/>
      <dgm:spPr/>
      <dgm:t>
        <a:bodyPr/>
        <a:lstStyle/>
        <a:p>
          <a:r>
            <a:rPr lang="en-US" dirty="0"/>
            <a:t>Oxford Nanopore (ONT)</a:t>
          </a:r>
        </a:p>
      </dgm:t>
    </dgm:pt>
    <dgm:pt modelId="{418C65B2-4677-4B5E-A9C3-C6984A2367D2}" type="parTrans" cxnId="{BD10DC44-8898-459B-A6B4-955A08186E8D}">
      <dgm:prSet/>
      <dgm:spPr/>
      <dgm:t>
        <a:bodyPr/>
        <a:lstStyle/>
        <a:p>
          <a:endParaRPr lang="en-US"/>
        </a:p>
      </dgm:t>
    </dgm:pt>
    <dgm:pt modelId="{1235CAF4-2171-4A80-BA06-2896CF8BDD38}" type="sibTrans" cxnId="{BD10DC44-8898-459B-A6B4-955A08186E8D}">
      <dgm:prSet/>
      <dgm:spPr/>
      <dgm:t>
        <a:bodyPr/>
        <a:lstStyle/>
        <a:p>
          <a:endParaRPr lang="en-US"/>
        </a:p>
      </dgm:t>
    </dgm:pt>
    <dgm:pt modelId="{F6ECE7BC-E983-4FEB-A864-9B672D440A0A}">
      <dgm:prSet/>
      <dgm:spPr/>
      <dgm:t>
        <a:bodyPr/>
        <a:lstStyle/>
        <a:p>
          <a:r>
            <a:rPr lang="en-US" dirty="0"/>
            <a:t>Pacific Biosciences (PacBio)</a:t>
          </a:r>
        </a:p>
      </dgm:t>
    </dgm:pt>
    <dgm:pt modelId="{362236A8-7F8B-4BD3-83FB-E4C4C75B238C}" type="sibTrans" cxnId="{0A471E71-AE1D-48F9-9750-841C9B33F8F1}">
      <dgm:prSet/>
      <dgm:spPr/>
      <dgm:t>
        <a:bodyPr/>
        <a:lstStyle/>
        <a:p>
          <a:endParaRPr lang="en-US"/>
        </a:p>
      </dgm:t>
    </dgm:pt>
    <dgm:pt modelId="{7D977561-F71C-4400-B4F0-7C863E2AE093}" type="parTrans" cxnId="{0A471E71-AE1D-48F9-9750-841C9B33F8F1}">
      <dgm:prSet/>
      <dgm:spPr/>
      <dgm:t>
        <a:bodyPr/>
        <a:lstStyle/>
        <a:p>
          <a:endParaRPr lang="en-US"/>
        </a:p>
      </dgm:t>
    </dgm:pt>
    <dgm:pt modelId="{B8EEFCB8-8D5F-C34B-9AB2-72C7ADBF3092}" type="pres">
      <dgm:prSet presAssocID="{503A9ACB-8657-4F5E-B060-7A51138BD03B}" presName="diagram" presStyleCnt="0">
        <dgm:presLayoutVars>
          <dgm:dir/>
          <dgm:resizeHandles val="exact"/>
        </dgm:presLayoutVars>
      </dgm:prSet>
      <dgm:spPr/>
    </dgm:pt>
    <dgm:pt modelId="{5730446F-1B57-6E4E-8508-00D95844F667}" type="pres">
      <dgm:prSet presAssocID="{F6ECE7BC-E983-4FEB-A864-9B672D440A0A}" presName="node" presStyleLbl="node1" presStyleIdx="0" presStyleCnt="2" custScaleX="36207" custScaleY="35241" custLinFactNeighborY="-14428">
        <dgm:presLayoutVars>
          <dgm:bulletEnabled val="1"/>
        </dgm:presLayoutVars>
      </dgm:prSet>
      <dgm:spPr/>
    </dgm:pt>
    <dgm:pt modelId="{132664C1-FEEB-884C-A7BE-1562CFB3B830}" type="pres">
      <dgm:prSet presAssocID="{362236A8-7F8B-4BD3-83FB-E4C4C75B238C}" presName="sibTrans" presStyleCnt="0"/>
      <dgm:spPr/>
    </dgm:pt>
    <dgm:pt modelId="{43BB8762-2B95-D54F-B0D8-BCDB43B27E9B}" type="pres">
      <dgm:prSet presAssocID="{01F18AFB-6C90-4DAD-9766-A2E86893ACF3}" presName="node" presStyleLbl="node1" presStyleIdx="1" presStyleCnt="2" custScaleX="36207" custScaleY="35241" custLinFactNeighborY="-14428">
        <dgm:presLayoutVars>
          <dgm:bulletEnabled val="1"/>
        </dgm:presLayoutVars>
      </dgm:prSet>
      <dgm:spPr/>
    </dgm:pt>
  </dgm:ptLst>
  <dgm:cxnLst>
    <dgm:cxn modelId="{000DC741-DBA3-7842-912C-0D3CC65E2584}" type="presOf" srcId="{503A9ACB-8657-4F5E-B060-7A51138BD03B}" destId="{B8EEFCB8-8D5F-C34B-9AB2-72C7ADBF3092}" srcOrd="0" destOrd="0" presId="urn:microsoft.com/office/officeart/2005/8/layout/default"/>
    <dgm:cxn modelId="{BD10DC44-8898-459B-A6B4-955A08186E8D}" srcId="{503A9ACB-8657-4F5E-B060-7A51138BD03B}" destId="{01F18AFB-6C90-4DAD-9766-A2E86893ACF3}" srcOrd="1" destOrd="0" parTransId="{418C65B2-4677-4B5E-A9C3-C6984A2367D2}" sibTransId="{1235CAF4-2171-4A80-BA06-2896CF8BDD38}"/>
    <dgm:cxn modelId="{4CD20559-E31A-D547-9CF3-FEAFA9E8226D}" type="presOf" srcId="{01F18AFB-6C90-4DAD-9766-A2E86893ACF3}" destId="{43BB8762-2B95-D54F-B0D8-BCDB43B27E9B}" srcOrd="0" destOrd="0" presId="urn:microsoft.com/office/officeart/2005/8/layout/default"/>
    <dgm:cxn modelId="{0A471E71-AE1D-48F9-9750-841C9B33F8F1}" srcId="{503A9ACB-8657-4F5E-B060-7A51138BD03B}" destId="{F6ECE7BC-E983-4FEB-A864-9B672D440A0A}" srcOrd="0" destOrd="0" parTransId="{7D977561-F71C-4400-B4F0-7C863E2AE093}" sibTransId="{362236A8-7F8B-4BD3-83FB-E4C4C75B238C}"/>
    <dgm:cxn modelId="{902C93E4-7081-494E-B4C1-202156E1C471}" type="presOf" srcId="{F6ECE7BC-E983-4FEB-A864-9B672D440A0A}" destId="{5730446F-1B57-6E4E-8508-00D95844F667}" srcOrd="0" destOrd="0" presId="urn:microsoft.com/office/officeart/2005/8/layout/default"/>
    <dgm:cxn modelId="{8661D9E4-1989-7246-AE11-BEE1538FF53E}" type="presParOf" srcId="{B8EEFCB8-8D5F-C34B-9AB2-72C7ADBF3092}" destId="{5730446F-1B57-6E4E-8508-00D95844F667}" srcOrd="0" destOrd="0" presId="urn:microsoft.com/office/officeart/2005/8/layout/default"/>
    <dgm:cxn modelId="{AE488177-EE71-8145-AAF3-0B8CEFD0B17A}" type="presParOf" srcId="{B8EEFCB8-8D5F-C34B-9AB2-72C7ADBF3092}" destId="{132664C1-FEEB-884C-A7BE-1562CFB3B830}" srcOrd="1" destOrd="0" presId="urn:microsoft.com/office/officeart/2005/8/layout/default"/>
    <dgm:cxn modelId="{0D2AF4EF-2FA6-4B49-B0DB-288325893DBE}" type="presParOf" srcId="{B8EEFCB8-8D5F-C34B-9AB2-72C7ADBF3092}" destId="{43BB8762-2B95-D54F-B0D8-BCDB43B27E9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0446F-1B57-6E4E-8508-00D95844F667}">
      <dsp:nvSpPr>
        <dsp:cNvPr id="0" name=""/>
        <dsp:cNvSpPr/>
      </dsp:nvSpPr>
      <dsp:spPr>
        <a:xfrm>
          <a:off x="884435" y="77540"/>
          <a:ext cx="3641845" cy="21268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Pacific Biosciences (PacBio)</a:t>
          </a:r>
        </a:p>
      </dsp:txBody>
      <dsp:txXfrm>
        <a:off x="884435" y="77540"/>
        <a:ext cx="3641845" cy="2126808"/>
      </dsp:txXfrm>
    </dsp:sp>
    <dsp:sp modelId="{43BB8762-2B95-D54F-B0D8-BCDB43B27E9B}">
      <dsp:nvSpPr>
        <dsp:cNvPr id="0" name=""/>
        <dsp:cNvSpPr/>
      </dsp:nvSpPr>
      <dsp:spPr>
        <a:xfrm>
          <a:off x="5532120" y="77540"/>
          <a:ext cx="3641845" cy="21268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Oxford Nanopore (ONT)</a:t>
          </a:r>
        </a:p>
      </dsp:txBody>
      <dsp:txXfrm>
        <a:off x="5532120" y="77540"/>
        <a:ext cx="3641845" cy="212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41875-9066-064D-AA26-3B96DB5CD1CA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966BD-EE6B-494A-83C6-EB17FDD71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0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5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5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20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89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97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6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somewhat jokey slide I have in past talks, but it’s now almost prescient in what can now be done depending on the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6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original telomer-to-telomere (T2T) paper covers the assembly of CHM13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Pseudohaploid</a:t>
            </a:r>
            <a:r>
              <a:rPr lang="en-US" dirty="0"/>
              <a:t> cell line.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Haploid assembly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16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Earth </a:t>
            </a:r>
            <a:r>
              <a:rPr lang="en-US" dirty="0" err="1"/>
              <a:t>Biogenome</a:t>
            </a:r>
            <a:r>
              <a:rPr lang="en-US" dirty="0"/>
              <a:t> Project – ambitious effort from Harris Lewin and Gene Robinson, now in progress with 1000’s of high-quality genomes spanning the Tree of Life coming, and possibly 10k’s more planned.</a:t>
            </a:r>
          </a:p>
          <a:p>
            <a:r>
              <a:rPr lang="en-US" dirty="0"/>
              <a:t>Human Pangenome Project – 47 new high-quality human assemblies (including centromeric and more problematic regions)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19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8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259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30722" name="Shape 260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5" tIns="91425" rIns="91425" bIns="91425"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19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49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66BD-EE6B-494A-83C6-EB17FDD71F5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4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D37B-859A-5445-9356-202DBCC68CA4}" type="datetime1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6B66-6985-B241-A73B-CF723867C836}" type="datetime1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0676-6187-524F-9F2B-BA2960B159CF}" type="datetime1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71B4-7152-7F42-B5A6-3D63C91002B6}" type="datetime1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063D-838F-EC4E-8811-3A3BBDA95E00}" type="datetime1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8B2B-77BF-CB4C-9849-544DBDF937F4}" type="datetime1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339B-5729-C048-98BD-9923FEB71F39}" type="datetime1">
              <a:rPr lang="en-US" smtClean="0"/>
              <a:t>6/15/23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0DCA8-419F-F540-BA82-B1AD81C459E0}" type="datetime1">
              <a:rPr lang="en-US" smtClean="0"/>
              <a:t>6/15/23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1C0B-2217-9344-91F1-246BC2422F85}" type="datetime1">
              <a:rPr lang="en-US" smtClean="0"/>
              <a:t>6/15/23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0DBBFA0F-7DC5-234A-8424-1712E47E9517}" type="datetime1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B002-0799-5847-A6A3-46FDC25A1C90}" type="datetime1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ABE9BDB-264E-C146-B59A-F64B4AABCA74}" type="datetime1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89AC43B-B76E-5545-A378-6BFB62B50CE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21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anoporetech.com/about-us/news/r103-newest-nanopore-high-accuracy-nanopore-sequencing-now-available-store" TargetMode="Externa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672022915001345?via%3Dihub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cb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cb.com/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science/genomics-research/articles/infinity-high-performance-long-read-assay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genomebiology.com/2012/13/4/243/figure/F1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467-020-14998-3" TargetMode="External"/><Relationship Id="rId2" Type="http://schemas.openxmlformats.org/officeDocument/2006/relationships/hyperlink" Target="http://qb.cshl.edu/genomescope/genomescope2.0/analysis.php?code=example6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biology.biomedcentral.com/articles/10.1186/s13059-020-02134-9" TargetMode="External"/><Relationship Id="rId2" Type="http://schemas.openxmlformats.org/officeDocument/2006/relationships/hyperlink" Target="https://github.com/marbl/merqury/wiki/2.-Overall-k-mer-evaluatio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cbioinformatics.com/documents/Assembling%20NGS%20data%20-%20Torsten%20Seemann%20-%20IMB%20-%203%20Jul%202012.pdf" TargetMode="External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content/dam/illumina-marketing/documents/products/illumina_sequencing_introduction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en.wikipedia.org/wiki/Chromosome_conformation_capture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ovetailgenomics.com/omni-c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hromosome_conformation_capture" TargetMode="Externa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qb.cshl.edu/genomescope/genomescope2.0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vicbioinformatics.com/documents/Assembling%20NGS%20data%20-%20Torsten%20Seemann%20-%20IMB%20-%203%20Jul%202012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qb.cshl.edu/genomescope/genomescope2.0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qb.cshl.edu/genomescope/genomescope2.0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cbioinformatics.com/documents/Assembling%20NGS%20data%20-%20Torsten%20Seemann%20-%20IMB%20-%203%20Jul%202012.pdf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vicbioinformatics.com/documents/Assembling%20NGS%20data%20-%20Torsten%20Seemann%20-%20IMB%20-%203%20Jul%202012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9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hyperlink" Target="https://nanoporetech.com/products/minion" TargetMode="External"/><Relationship Id="rId5" Type="http://schemas.openxmlformats.org/officeDocument/2006/relationships/diagramColors" Target="../diagrams/colors1.xml"/><Relationship Id="rId10" Type="http://schemas.openxmlformats.org/officeDocument/2006/relationships/hyperlink" Target="https://www.pacb.com/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tif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mummer.sourceforge.net/manual/AlignmentTypes.pdf" TargetMode="Externa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btoolkit.genomehubs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bib/bbx062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nature.com/articles/s41586-023-05976-y" TargetMode="External"/><Relationship Id="rId5" Type="http://schemas.openxmlformats.org/officeDocument/2006/relationships/hyperlink" Target="https://www.nature.com/articles/s41586-023-05896-x" TargetMode="External"/><Relationship Id="rId4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3-05896-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hyperlink" Target="https://www.nature.com/articles/s41586-023-05976-y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ngmead-lab.org/teaching-material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Genome Assembly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038" y="4455621"/>
            <a:ext cx="7965671" cy="1143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_tradnl" dirty="0"/>
              <a:t>Chris </a:t>
            </a:r>
            <a:r>
              <a:rPr lang="es-ES_tradnl" dirty="0" err="1"/>
              <a:t>Fields</a:t>
            </a:r>
            <a:r>
              <a:rPr lang="es-ES_tradnl" dirty="0"/>
              <a:t>, </a:t>
            </a:r>
            <a:r>
              <a:rPr lang="es-ES_tradnl" dirty="0" err="1"/>
              <a:t>HPCBio</a:t>
            </a:r>
            <a:endParaRPr lang="es-ES_tradnl" dirty="0"/>
          </a:p>
          <a:p>
            <a:pPr lvl="0"/>
            <a:r>
              <a:rPr lang="es-ES_tradnl" dirty="0"/>
              <a:t>Mayo-Illinois </a:t>
            </a:r>
            <a:r>
              <a:rPr lang="es-ES_tradnl" dirty="0" err="1"/>
              <a:t>Computational</a:t>
            </a:r>
            <a:r>
              <a:rPr lang="es-ES_tradnl" dirty="0"/>
              <a:t> </a:t>
            </a:r>
            <a:r>
              <a:rPr lang="es-ES_tradnl" dirty="0" err="1"/>
              <a:t>Genomics</a:t>
            </a:r>
            <a:r>
              <a:rPr lang="es-ES_tradnl" dirty="0"/>
              <a:t> Workshop </a:t>
            </a:r>
            <a:r>
              <a:rPr lang="en-US" dirty="0"/>
              <a:t>June 20, 2023</a:t>
            </a:r>
          </a:p>
          <a:p>
            <a:pPr lvl="0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723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"/>
    </mc:Choice>
    <mc:Fallback xmlns="">
      <p:transition spd="slow" advTm="91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15439" y="2701474"/>
            <a:ext cx="2446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bases: 5,014,576,373 (5Gb) Number of reads: 150,604</a:t>
            </a:r>
          </a:p>
          <a:p>
            <a:r>
              <a:rPr lang="en-US" dirty="0"/>
              <a:t>N50: 63,747</a:t>
            </a:r>
          </a:p>
          <a:p>
            <a:r>
              <a:rPr lang="en-US" dirty="0"/>
              <a:t>Mean: 33,296.44</a:t>
            </a:r>
          </a:p>
          <a:p>
            <a:r>
              <a:rPr lang="en-US" b="1" i="1" dirty="0"/>
              <a:t>Accuracy: 80-85%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0219" y="6428212"/>
            <a:ext cx="574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lab.loman.net</a:t>
            </a:r>
            <a:r>
              <a:rPr lang="en-US" dirty="0">
                <a:solidFill>
                  <a:schemeClr val="bg1"/>
                </a:solidFill>
              </a:rPr>
              <a:t>/2017/03/09/</a:t>
            </a:r>
            <a:r>
              <a:rPr lang="en-US" dirty="0" err="1">
                <a:solidFill>
                  <a:schemeClr val="bg1"/>
                </a:solidFill>
              </a:rPr>
              <a:t>ultrareads</a:t>
            </a:r>
            <a:r>
              <a:rPr lang="en-US" dirty="0">
                <a:solidFill>
                  <a:schemeClr val="bg1"/>
                </a:solidFill>
              </a:rPr>
              <a:t>-for-</a:t>
            </a:r>
            <a:r>
              <a:rPr lang="en-US" dirty="0" err="1">
                <a:solidFill>
                  <a:schemeClr val="bg1"/>
                </a:solidFill>
              </a:rPr>
              <a:t>nanopore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428212"/>
            <a:ext cx="29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N. Loman, ASM Microbe 2017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473FE5-B586-EDE5-043F-9FF994C8DD21}"/>
              </a:ext>
            </a:extLst>
          </p:cNvPr>
          <p:cNvGrpSpPr/>
          <p:nvPr/>
        </p:nvGrpSpPr>
        <p:grpSpPr>
          <a:xfrm>
            <a:off x="5381311" y="834677"/>
            <a:ext cx="6506132" cy="4532396"/>
            <a:chOff x="5381311" y="834677"/>
            <a:chExt cx="6506132" cy="45323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1311" y="1353290"/>
              <a:ext cx="6506132" cy="4013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060172-2D5E-4F4A-8227-49E76C440852}"/>
                </a:ext>
              </a:extLst>
            </p:cNvPr>
            <p:cNvSpPr txBox="1"/>
            <p:nvPr/>
          </p:nvSpPr>
          <p:spPr>
            <a:xfrm>
              <a:off x="9100102" y="83467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2017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1E12B6-5ED0-0ECE-7333-3164E17DE5A7}"/>
              </a:ext>
            </a:extLst>
          </p:cNvPr>
          <p:cNvGrpSpPr/>
          <p:nvPr/>
        </p:nvGrpSpPr>
        <p:grpSpPr>
          <a:xfrm>
            <a:off x="487402" y="834677"/>
            <a:ext cx="4893909" cy="4300270"/>
            <a:chOff x="487402" y="834677"/>
            <a:chExt cx="4893909" cy="43002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C0823D-84DE-5D1E-7903-429244FE0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02" y="1353290"/>
              <a:ext cx="4893909" cy="378165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9FCDAA-6AA2-33E4-0641-6B03E887B518}"/>
                </a:ext>
              </a:extLst>
            </p:cNvPr>
            <p:cNvSpPr txBox="1"/>
            <p:nvPr/>
          </p:nvSpPr>
          <p:spPr>
            <a:xfrm>
              <a:off x="2707819" y="834677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~2016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B6DB8C-B31C-62BF-8FA7-D6665955D1F6}"/>
              </a:ext>
            </a:extLst>
          </p:cNvPr>
          <p:cNvSpPr txBox="1"/>
          <p:nvPr/>
        </p:nvSpPr>
        <p:spPr>
          <a:xfrm>
            <a:off x="732298" y="399882"/>
            <a:ext cx="2354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Oxford Nanopore</a:t>
            </a:r>
          </a:p>
        </p:txBody>
      </p:sp>
    </p:spTree>
    <p:extLst>
      <p:ext uri="{BB962C8B-B14F-4D97-AF65-F5344CB8AC3E}">
        <p14:creationId xmlns:p14="http://schemas.microsoft.com/office/powerpoint/2010/main" val="21024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91"/>
    </mc:Choice>
    <mc:Fallback xmlns="">
      <p:transition spd="slow" advTm="8319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59" y="3051810"/>
            <a:ext cx="2822341" cy="229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920479"/>
            <a:ext cx="9144000" cy="6504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81200" y="1063229"/>
            <a:ext cx="7009312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i="1" dirty="0"/>
              <a:t>E. coli</a:t>
            </a:r>
            <a:r>
              <a:rPr lang="en-US" dirty="0"/>
              <a:t>: genome assembly in 8 reads</a:t>
            </a:r>
            <a:endParaRPr lang="en-US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57682" y="2777729"/>
          <a:ext cx="513080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43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Read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876991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4398844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634183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32.48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696402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470003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1166405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25.79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799047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1137438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1936485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29.59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642071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1759431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2401502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23.78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826662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2106227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2932889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30.61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883962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2699626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3583588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32.73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825191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3285196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4110387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30.56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463341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3995967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400" dirty="0"/>
                        <a:t>4459308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17.16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39760" y="3712210"/>
            <a:ext cx="11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miniasm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28000" y="4220212"/>
            <a:ext cx="20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N50 4Mb</a:t>
            </a:r>
          </a:p>
          <a:p>
            <a:r>
              <a:rPr lang="en-US" dirty="0"/>
              <a:t>Time: 1.5s (1 CPU)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8782" y="5709385"/>
            <a:ext cx="56915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 coverage!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0219" y="6428212"/>
            <a:ext cx="574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lab.loman.net</a:t>
            </a:r>
            <a:r>
              <a:rPr lang="en-US" dirty="0">
                <a:solidFill>
                  <a:schemeClr val="bg1"/>
                </a:solidFill>
              </a:rPr>
              <a:t>/2017/03/09/</a:t>
            </a:r>
            <a:r>
              <a:rPr lang="en-US" dirty="0" err="1">
                <a:solidFill>
                  <a:schemeClr val="bg1"/>
                </a:solidFill>
              </a:rPr>
              <a:t>ultrareads</a:t>
            </a:r>
            <a:r>
              <a:rPr lang="en-US" dirty="0">
                <a:solidFill>
                  <a:schemeClr val="bg1"/>
                </a:solidFill>
              </a:rPr>
              <a:t>-for-</a:t>
            </a:r>
            <a:r>
              <a:rPr lang="en-US" dirty="0" err="1">
                <a:solidFill>
                  <a:schemeClr val="bg1"/>
                </a:solidFill>
              </a:rPr>
              <a:t>nanopore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6428212"/>
            <a:ext cx="29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N. Loman, ASM Microbe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D653AB-A206-E941-99D9-11B6C45D6A12}"/>
              </a:ext>
            </a:extLst>
          </p:cNvPr>
          <p:cNvSpPr txBox="1"/>
          <p:nvPr/>
        </p:nvSpPr>
        <p:spPr>
          <a:xfrm>
            <a:off x="8949345" y="4460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2B9C5-0A46-9F43-B349-00DD643AE883}"/>
              </a:ext>
            </a:extLst>
          </p:cNvPr>
          <p:cNvSpPr txBox="1"/>
          <p:nvPr/>
        </p:nvSpPr>
        <p:spPr>
          <a:xfrm>
            <a:off x="732298" y="399882"/>
            <a:ext cx="2354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Oxford Nanopore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5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65"/>
    </mc:Choice>
    <mc:Fallback xmlns="">
      <p:transition spd="slow" advTm="5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0D51F11-8BD1-4ACD-0D5C-8E6AF766E06C}"/>
              </a:ext>
            </a:extLst>
          </p:cNvPr>
          <p:cNvGrpSpPr/>
          <p:nvPr/>
        </p:nvGrpSpPr>
        <p:grpSpPr>
          <a:xfrm>
            <a:off x="229712" y="1595060"/>
            <a:ext cx="5714409" cy="3195103"/>
            <a:chOff x="229712" y="1595060"/>
            <a:chExt cx="5714409" cy="31951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D653AB-A206-E941-99D9-11B6C45D6A12}"/>
                </a:ext>
              </a:extLst>
            </p:cNvPr>
            <p:cNvSpPr txBox="1"/>
            <p:nvPr/>
          </p:nvSpPr>
          <p:spPr>
            <a:xfrm>
              <a:off x="779714" y="1595060"/>
              <a:ext cx="4208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2021 – New flow cells (R10), kits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07E37B-38B9-DA4D-993F-C21943604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712" y="2404474"/>
              <a:ext cx="5714409" cy="238568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17CAC8-50A5-D249-8C91-371A3649DEDF}"/>
              </a:ext>
            </a:extLst>
          </p:cNvPr>
          <p:cNvSpPr txBox="1"/>
          <p:nvPr/>
        </p:nvSpPr>
        <p:spPr>
          <a:xfrm>
            <a:off x="732298" y="399882"/>
            <a:ext cx="2354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Oxford Nanopore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7DA50A-F810-7743-AEA8-1C0F6D711200}"/>
              </a:ext>
            </a:extLst>
          </p:cNvPr>
          <p:cNvGrpSpPr/>
          <p:nvPr/>
        </p:nvGrpSpPr>
        <p:grpSpPr>
          <a:xfrm>
            <a:off x="6620833" y="1579474"/>
            <a:ext cx="4864100" cy="3721189"/>
            <a:chOff x="6620833" y="1579474"/>
            <a:chExt cx="4864100" cy="37211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7CD78D-8957-9897-F415-7ECEB3A8C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0833" y="1579474"/>
              <a:ext cx="4864100" cy="180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572ED9-38C6-ECCA-FADB-1521896B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0833" y="3804325"/>
              <a:ext cx="4718807" cy="12858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B55CDFD-AE6B-0DC7-50F6-4CA5249C9686}"/>
                </a:ext>
              </a:extLst>
            </p:cNvPr>
            <p:cNvSpPr/>
            <p:nvPr/>
          </p:nvSpPr>
          <p:spPr>
            <a:xfrm>
              <a:off x="9401175" y="3597318"/>
              <a:ext cx="1042988" cy="1703345"/>
            </a:xfrm>
            <a:prstGeom prst="ellipse">
              <a:avLst/>
            </a:prstGeom>
            <a:noFill/>
            <a:ln w="698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649A99-8CFE-974B-C018-CBBC2F8EAC9B}"/>
              </a:ext>
            </a:extLst>
          </p:cNvPr>
          <p:cNvSpPr txBox="1"/>
          <p:nvPr/>
        </p:nvSpPr>
        <p:spPr>
          <a:xfrm>
            <a:off x="1580184" y="5634197"/>
            <a:ext cx="181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Oxford Nanopore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5"/>
    </mc:Choice>
    <mc:Fallback xmlns="">
      <p:transition spd="slow" advTm="4939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E71F1F1-884B-489D-A40A-9F508C775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1594514-7BDF-49FE-A56F-138659FCD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3E0D47-D7DF-0D4E-9522-ABFEDCE6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Pacific Biosciences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717217-4374-7449-91EB-025F389E29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3999" y="800410"/>
            <a:ext cx="10925102" cy="330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0505BD93-4733-414D-B71A-2276F622F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9A3BC4-F0A2-944A-9A4D-F3DF9868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9C533-5F56-3F42-97CA-C6EBA9547455}"/>
              </a:ext>
            </a:extLst>
          </p:cNvPr>
          <p:cNvSpPr txBox="1"/>
          <p:nvPr/>
        </p:nvSpPr>
        <p:spPr>
          <a:xfrm>
            <a:off x="2582923" y="4359474"/>
            <a:ext cx="702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Rhoads and Au, Genomics, Proteomics &amp; Bioinformatics, 13(5), Oct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1"/>
    </mc:Choice>
    <mc:Fallback xmlns="">
      <p:transition spd="slow" advTm="209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702014-4C44-7D4D-A138-00196B24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3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PacBio Continuous Long Read Sequencing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3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(aka PacBio CLR)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DC140D-A9FD-4B45-82B4-64EB459F8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Optimized for length</a:t>
            </a:r>
          </a:p>
          <a:p>
            <a:r>
              <a:rPr lang="en-US" sz="1500" dirty="0">
                <a:solidFill>
                  <a:srgbClr val="FFFFFF"/>
                </a:solidFill>
              </a:rPr>
              <a:t>25-50kb long reads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90% accuracy</a:t>
            </a:r>
          </a:p>
          <a:p>
            <a:r>
              <a:rPr lang="en-US" sz="1500" dirty="0">
                <a:solidFill>
                  <a:srgbClr val="FFFFFF"/>
                </a:solidFill>
              </a:rPr>
              <a:t>Yields of ~125Gb+ per SMRT cell</a:t>
            </a:r>
          </a:p>
          <a:p>
            <a:r>
              <a:rPr lang="en-US" sz="1500" dirty="0">
                <a:solidFill>
                  <a:srgbClr val="FFFFFF"/>
                </a:solidFill>
              </a:rPr>
              <a:t>Need ~50-90x coverage</a:t>
            </a:r>
          </a:p>
          <a:p>
            <a:r>
              <a:rPr lang="en-US" sz="1500" dirty="0">
                <a:solidFill>
                  <a:srgbClr val="FFFFFF"/>
                </a:solidFill>
              </a:rPr>
              <a:t>Needs error correction, polishing</a:t>
            </a:r>
          </a:p>
          <a:p>
            <a:r>
              <a:rPr lang="en-US" sz="1500" dirty="0">
                <a:solidFill>
                  <a:srgbClr val="FFFFFF"/>
                </a:solidFill>
              </a:rPr>
              <a:t>1-2 SMRT cells per human sample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5AC95-4C1E-AF4E-BA9A-CDB2DC5E2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527" y="0"/>
            <a:ext cx="7035989" cy="68249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0596F0-8C99-8844-A7A3-CC835FE0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0C76D-EDAB-E210-5E49-D09F75BE852B}"/>
              </a:ext>
            </a:extLst>
          </p:cNvPr>
          <p:cNvSpPr txBox="1"/>
          <p:nvPr/>
        </p:nvSpPr>
        <p:spPr>
          <a:xfrm>
            <a:off x="124884" y="6320547"/>
            <a:ext cx="191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Pacific Biosciences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60"/>
    </mc:Choice>
    <mc:Fallback xmlns="">
      <p:transition spd="slow" advTm="613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1D9D993-710E-3A48-8F09-2D07F7DEE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PacBio Circular Consensus Sequencing </a:t>
            </a:r>
            <a:br>
              <a:rPr lang="en-US" sz="3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(aka PacBio HiFi)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7C2345-A8C3-D74A-8BED-1C4F02B0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Optimized for accuracy</a:t>
            </a:r>
          </a:p>
          <a:p>
            <a:r>
              <a:rPr lang="en-US" sz="1500" dirty="0">
                <a:solidFill>
                  <a:srgbClr val="FFFFFF"/>
                </a:solidFill>
              </a:rPr>
              <a:t>10-15kb long reads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99% accuracy</a:t>
            </a:r>
          </a:p>
          <a:p>
            <a:r>
              <a:rPr lang="en-US" sz="1500" dirty="0">
                <a:solidFill>
                  <a:srgbClr val="FFFFFF"/>
                </a:solidFill>
              </a:rPr>
              <a:t>Yields of ~25Gb per SMRT cell</a:t>
            </a:r>
          </a:p>
          <a:p>
            <a:r>
              <a:rPr lang="en-US" sz="1500" dirty="0">
                <a:solidFill>
                  <a:srgbClr val="FFFFFF"/>
                </a:solidFill>
              </a:rPr>
              <a:t>Need ~25-50x coverage</a:t>
            </a:r>
          </a:p>
          <a:p>
            <a:r>
              <a:rPr lang="en-US" sz="1500" dirty="0">
                <a:solidFill>
                  <a:srgbClr val="FFFFFF"/>
                </a:solidFill>
              </a:rPr>
              <a:t>No error correction/polishing required</a:t>
            </a:r>
          </a:p>
          <a:p>
            <a:r>
              <a:rPr lang="en-US" sz="1500" dirty="0">
                <a:solidFill>
                  <a:srgbClr val="FFFFFF"/>
                </a:solidFill>
              </a:rPr>
              <a:t>~2-3 SMRT cells per human sample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453EB-24B4-354F-9D25-0A4821A9E4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071" y="1456623"/>
            <a:ext cx="8060316" cy="35465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CDCFD-F1C2-DF42-90F9-CB155AB1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43886-DB2C-6496-9E96-6D1EFACD7737}"/>
              </a:ext>
            </a:extLst>
          </p:cNvPr>
          <p:cNvSpPr txBox="1"/>
          <p:nvPr/>
        </p:nvSpPr>
        <p:spPr>
          <a:xfrm>
            <a:off x="124884" y="6320547"/>
            <a:ext cx="191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Pacific Biosciences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35"/>
    </mc:Choice>
    <mc:Fallback xmlns="">
      <p:transition spd="slow" advTm="6843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43E72-AE56-36AE-92AB-DF396197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1146570"/>
            <a:ext cx="3795222" cy="65938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Illumina Complete Long 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59A26-8DE5-B00D-23FE-2722CFECB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1977940"/>
            <a:ext cx="3084844" cy="4210826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Announced early 2022: ”… we are developing a novel, high performance long read assay, code named 'Infinity' that will accelerate access to the remaining ~5% of genic regions that are challenging to map”</a:t>
            </a:r>
          </a:p>
          <a:p>
            <a:pPr lvl="1" fontAlgn="base"/>
            <a:r>
              <a:rPr lang="en-US" sz="1500" dirty="0">
                <a:solidFill>
                  <a:srgbClr val="FFFFFF"/>
                </a:solidFill>
              </a:rPr>
              <a:t>Contiguous reads up to 10 kb (N50 5-7kb)</a:t>
            </a:r>
          </a:p>
          <a:p>
            <a:pPr lvl="1" fontAlgn="base"/>
            <a:r>
              <a:rPr lang="en-US" sz="1500" dirty="0">
                <a:solidFill>
                  <a:srgbClr val="FFFFFF"/>
                </a:solidFill>
              </a:rPr>
              <a:t>~10x the throughput compared to traditional long read technologies</a:t>
            </a:r>
          </a:p>
          <a:p>
            <a:pPr lvl="1" fontAlgn="base"/>
            <a:r>
              <a:rPr lang="en-US" sz="1500" dirty="0">
                <a:solidFill>
                  <a:srgbClr val="FFFFFF"/>
                </a:solidFill>
              </a:rPr>
              <a:t>90% less DNA input compared to current Long Read methods</a:t>
            </a:r>
          </a:p>
          <a:p>
            <a:pPr lvl="1" fontAlgn="base"/>
            <a:r>
              <a:rPr lang="en-US" sz="1500" dirty="0">
                <a:solidFill>
                  <a:srgbClr val="FFFFFF"/>
                </a:solidFill>
              </a:rPr>
              <a:t>Fully automatable workflow</a:t>
            </a:r>
          </a:p>
          <a:p>
            <a:pPr fontAlgn="base"/>
            <a:r>
              <a:rPr lang="en-US" sz="1700" b="1" dirty="0">
                <a:solidFill>
                  <a:srgbClr val="FFFFFF"/>
                </a:solidFill>
              </a:rPr>
              <a:t>Human-only (currently)</a:t>
            </a:r>
          </a:p>
          <a:p>
            <a:pPr fontAlgn="base"/>
            <a:r>
              <a:rPr lang="en-US" sz="1700" b="1" dirty="0">
                <a:solidFill>
                  <a:srgbClr val="FFFFFF"/>
                </a:solidFill>
              </a:rPr>
              <a:t> </a:t>
            </a:r>
            <a:r>
              <a:rPr lang="en-US" sz="1700" b="1" i="1" dirty="0">
                <a:solidFill>
                  <a:srgbClr val="FFFFFF"/>
                </a:solidFill>
              </a:rPr>
              <a:t>Requires Illumina </a:t>
            </a:r>
            <a:r>
              <a:rPr lang="en-US" sz="1700" b="1" i="1" dirty="0" err="1">
                <a:solidFill>
                  <a:srgbClr val="FFFFFF"/>
                </a:solidFill>
              </a:rPr>
              <a:t>BaseSpace</a:t>
            </a:r>
            <a:endParaRPr lang="en-US" sz="1700" b="1" dirty="0">
              <a:solidFill>
                <a:srgbClr val="FFFFFF"/>
              </a:solidFill>
            </a:endParaRPr>
          </a:p>
          <a:p>
            <a:pPr fontAlgn="base"/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94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45F5486-93C7-B275-C95C-D264D40D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87592" y="1629446"/>
            <a:ext cx="7715209" cy="36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B70CE-6A0D-DF6F-3D05-886DF95C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421A0-83F4-BA68-A91D-E2CEDC28DA8E}"/>
              </a:ext>
            </a:extLst>
          </p:cNvPr>
          <p:cNvSpPr txBox="1"/>
          <p:nvPr/>
        </p:nvSpPr>
        <p:spPr>
          <a:xfrm>
            <a:off x="6876950" y="5989319"/>
            <a:ext cx="3132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Illumina Infinity announcement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0"/>
    </mc:Choice>
    <mc:Fallback xmlns="">
      <p:transition spd="slow" advTm="12732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‘Long Reads’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F63F7-FA53-AF44-9935-1529DF5F1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Advantages</a:t>
            </a:r>
          </a:p>
          <a:p>
            <a:pPr lvl="1"/>
            <a:r>
              <a:rPr lang="en-US" dirty="0"/>
              <a:t>Reads can be very long (1kb – 100kb)</a:t>
            </a:r>
          </a:p>
          <a:p>
            <a:pPr lvl="1"/>
            <a:r>
              <a:rPr lang="en-US" dirty="0"/>
              <a:t>Relatively even coverage of the genome</a:t>
            </a:r>
          </a:p>
          <a:p>
            <a:pPr lvl="1"/>
            <a:r>
              <a:rPr lang="en-US" dirty="0"/>
              <a:t>PacBio HiFi, ONT using latest release - Highly accurate (99%)</a:t>
            </a:r>
          </a:p>
          <a:p>
            <a:pPr lvl="1"/>
            <a:r>
              <a:rPr lang="en-US" dirty="0"/>
              <a:t>PacBio HiFi, ONT - DNA modifications (RNA mods for ONT)</a:t>
            </a:r>
          </a:p>
          <a:p>
            <a:pPr lvl="1"/>
            <a:r>
              <a:rPr lang="en-US" dirty="0"/>
              <a:t>ONT - real-time sequencing, portable, direct RNA</a:t>
            </a:r>
          </a:p>
          <a:p>
            <a:r>
              <a:rPr lang="en-US" sz="1800" b="1" dirty="0"/>
              <a:t>Disadvantages</a:t>
            </a:r>
          </a:p>
          <a:p>
            <a:pPr lvl="1"/>
            <a:r>
              <a:rPr lang="en-US" dirty="0"/>
              <a:t>Expensive compared to Illumina short reads</a:t>
            </a:r>
          </a:p>
          <a:p>
            <a:pPr lvl="1"/>
            <a:r>
              <a:rPr lang="en-US" dirty="0"/>
              <a:t>Need very high quality, high MW DNA samples</a:t>
            </a:r>
          </a:p>
          <a:p>
            <a:pPr lvl="1"/>
            <a:r>
              <a:rPr lang="en-US" dirty="0"/>
              <a:t>Least expensive options are </a:t>
            </a:r>
            <a:r>
              <a:rPr lang="en-US" i="1" dirty="0"/>
              <a:t>error-prone</a:t>
            </a:r>
          </a:p>
          <a:p>
            <a:pPr lvl="1"/>
            <a:r>
              <a:rPr lang="en-US" dirty="0"/>
              <a:t>Depending on technology, can have </a:t>
            </a:r>
            <a:r>
              <a:rPr lang="en-US" i="1" dirty="0"/>
              <a:t>systematic errors </a:t>
            </a:r>
            <a:r>
              <a:rPr lang="en-US" dirty="0"/>
              <a:t>(homopolymer issues), but getting better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90"/>
    </mc:Choice>
    <mc:Fallback xmlns="">
      <p:transition spd="slow" advTm="9529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assembly steps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1"/>
    </mc:Choice>
    <mc:Fallback xmlns="">
      <p:transition spd="slow" advTm="1903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2CB42F-9956-4D95-8C19-0E79DC43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C6C6C1-A9F8-44E3-974C-620C78505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351094" y="457199"/>
            <a:ext cx="6811057" cy="58181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b="1" i="1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Collect DNA </a:t>
            </a:r>
            <a:r>
              <a:rPr lang="en-US" sz="1600" dirty="0">
                <a:solidFill>
                  <a:schemeClr val="bg1"/>
                </a:solidFill>
              </a:rPr>
              <a:t>– samples are fragmented and sequenced. </a:t>
            </a: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sz="1600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sz="1600" b="1" dirty="0">
                <a:solidFill>
                  <a:schemeClr val="bg1"/>
                </a:solidFill>
              </a:rPr>
              <a:t> Sequence</a:t>
            </a:r>
            <a:r>
              <a:rPr lang="en-US" sz="1600" dirty="0">
                <a:solidFill>
                  <a:schemeClr val="bg1"/>
                </a:solidFill>
              </a:rPr>
              <a:t> - many millions/billions of (possibly short) unordered DNA fragments from random positions in the genome. </a:t>
            </a: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sz="1600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Compare </a:t>
            </a:r>
            <a:r>
              <a:rPr lang="en-US" sz="1600" dirty="0">
                <a:solidFill>
                  <a:schemeClr val="bg1"/>
                </a:solidFill>
              </a:rPr>
              <a:t>– how do sequence fragments connect with one another</a:t>
            </a: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sz="1600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Graph</a:t>
            </a:r>
            <a:r>
              <a:rPr lang="en-US" sz="1600" dirty="0">
                <a:solidFill>
                  <a:schemeClr val="bg1"/>
                </a:solidFill>
              </a:rPr>
              <a:t> – capture relationships in a large </a:t>
            </a:r>
            <a:r>
              <a:rPr lang="en-US" sz="1600" i="1" dirty="0">
                <a:solidFill>
                  <a:schemeClr val="bg1"/>
                </a:solidFill>
              </a:rPr>
              <a:t>assembly graph</a:t>
            </a: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sz="1600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Simplify-</a:t>
            </a:r>
            <a:r>
              <a:rPr lang="en-US" sz="1600" dirty="0">
                <a:solidFill>
                  <a:schemeClr val="bg1"/>
                </a:solidFill>
              </a:rPr>
              <a:t> The assembly graph is refined to correct errors and simplify</a:t>
            </a: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sz="1600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Scaffold</a:t>
            </a:r>
            <a:r>
              <a:rPr lang="en-US" sz="1600" dirty="0">
                <a:solidFill>
                  <a:schemeClr val="bg1"/>
                </a:solidFill>
              </a:rPr>
              <a:t> – Use long reads, mates, markers, other long-range information to order/orient assembly (</a:t>
            </a:r>
            <a:r>
              <a:rPr lang="en-US" sz="1600" b="1" dirty="0">
                <a:solidFill>
                  <a:schemeClr val="bg1"/>
                </a:solidFill>
              </a:rPr>
              <a:t>contigs</a:t>
            </a:r>
            <a:r>
              <a:rPr lang="en-US" sz="1600" dirty="0">
                <a:solidFill>
                  <a:schemeClr val="bg1"/>
                </a:solidFill>
              </a:rPr>
              <a:t>) into large </a:t>
            </a:r>
            <a:r>
              <a:rPr lang="en-US" sz="1600" b="1" dirty="0">
                <a:solidFill>
                  <a:schemeClr val="bg1"/>
                </a:solidFill>
              </a:rPr>
              <a:t>scaffolds</a:t>
            </a: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sz="1600" b="1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Clean </a:t>
            </a:r>
            <a:r>
              <a:rPr lang="en-US" sz="1600" dirty="0">
                <a:solidFill>
                  <a:schemeClr val="bg1"/>
                </a:solidFill>
              </a:rPr>
              <a:t>– resolve artifacts, remove contaminants, check gene completeness, contiguity, </a:t>
            </a:r>
            <a:r>
              <a:rPr lang="en-US" sz="1600" dirty="0" err="1">
                <a:solidFill>
                  <a:schemeClr val="bg1"/>
                </a:solidFill>
              </a:rPr>
              <a:t>etc</a:t>
            </a:r>
            <a:endParaRPr lang="en-US" sz="1600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sz="1600" dirty="0">
              <a:solidFill>
                <a:schemeClr val="bg1"/>
              </a:solidFill>
            </a:endParaRP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Annotate – </a:t>
            </a:r>
            <a:r>
              <a:rPr lang="en-US" sz="1600" dirty="0">
                <a:solidFill>
                  <a:schemeClr val="bg1"/>
                </a:solidFill>
              </a:rPr>
              <a:t>Add features to the genome. Don’t forget RNA if you want to predict genes, preferably from a broad range of tissues/conditions</a:t>
            </a:r>
          </a:p>
          <a:p>
            <a:pPr marL="257175" indent="-25717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AutoNum type="alphaLcParenBoth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04F803-3F51-4DCF-9467-3A9E6A32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2" descr="http://genomebiology.com/content/figures/gb-2012-13-4-243-1-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69733" y="33090"/>
            <a:ext cx="3871173" cy="65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D4690-ABA0-E564-77B7-68A47E4E62F7}"/>
              </a:ext>
            </a:extLst>
          </p:cNvPr>
          <p:cNvSpPr txBox="1"/>
          <p:nvPr/>
        </p:nvSpPr>
        <p:spPr>
          <a:xfrm>
            <a:off x="1501156" y="6240194"/>
            <a:ext cx="418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</a:rPr>
              <a:t>Schatz et al. Genome Biology 2012 13:243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11"/>
    </mc:Choice>
    <mc:Fallback xmlns="">
      <p:transition spd="slow" advTm="2162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6430E1-04EE-6F47-A9B0-91CEFEE3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FBE79-EE23-2844-87FF-5E64C18C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C7BBCE-3AEB-7940-8497-83F7D612B905}"/>
              </a:ext>
            </a:extLst>
          </p:cNvPr>
          <p:cNvSpPr txBox="1">
            <a:spLocks/>
          </p:cNvSpPr>
          <p:nvPr/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800" i="1" dirty="0"/>
          </a:p>
          <a:p>
            <a:pPr lvl="1"/>
            <a:r>
              <a:rPr lang="en-US" sz="2800" i="1" dirty="0"/>
              <a:t>Sequencing technologies (2023)</a:t>
            </a:r>
          </a:p>
          <a:p>
            <a:pPr marL="201168" lvl="1" indent="0">
              <a:buNone/>
            </a:pPr>
            <a:endParaRPr lang="en-US" sz="2800" i="1" dirty="0"/>
          </a:p>
          <a:p>
            <a:pPr lvl="1"/>
            <a:r>
              <a:rPr lang="en-US" sz="2800" i="1" dirty="0"/>
              <a:t>Steps in a standard genome assembly</a:t>
            </a:r>
          </a:p>
          <a:p>
            <a:pPr marL="201168" lvl="1" indent="0">
              <a:buNone/>
            </a:pPr>
            <a:endParaRPr lang="en-US" sz="2800" i="1" dirty="0"/>
          </a:p>
          <a:p>
            <a:pPr lvl="1"/>
            <a:r>
              <a:rPr lang="en-US" sz="2800" i="1" dirty="0"/>
              <a:t>Assembly quality assessment</a:t>
            </a:r>
          </a:p>
          <a:p>
            <a:pPr marL="201168" lvl="1" indent="0">
              <a:buNone/>
            </a:pPr>
            <a:endParaRPr lang="en-US" sz="2800" i="1" dirty="0"/>
          </a:p>
          <a:p>
            <a:pPr lvl="1"/>
            <a:r>
              <a:rPr lang="en-US" sz="2800" i="1" dirty="0"/>
              <a:t>Planning an assembly project</a:t>
            </a:r>
          </a:p>
          <a:p>
            <a:pPr lvl="1"/>
            <a:endParaRPr lang="en-US" sz="2800" i="1" dirty="0"/>
          </a:p>
          <a:p>
            <a:pPr lvl="1"/>
            <a:r>
              <a:rPr lang="en-US" sz="2800" i="1" dirty="0"/>
              <a:t>Genome graphs</a:t>
            </a:r>
          </a:p>
          <a:p>
            <a:pPr lvl="1"/>
            <a:endParaRPr lang="en-US" sz="2800" i="1" dirty="0"/>
          </a:p>
          <a:p>
            <a:pPr lvl="1"/>
            <a:r>
              <a:rPr lang="en-US" sz="2800" i="1" dirty="0"/>
              <a:t>Genome annotation</a:t>
            </a:r>
          </a:p>
        </p:txBody>
      </p:sp>
    </p:spTree>
    <p:extLst>
      <p:ext uri="{BB962C8B-B14F-4D97-AF65-F5344CB8AC3E}">
        <p14:creationId xmlns:p14="http://schemas.microsoft.com/office/powerpoint/2010/main" val="23491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8"/>
    </mc:Choice>
    <mc:Fallback xmlns="">
      <p:transition spd="slow" advTm="175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a Genome Assembly!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2200" dirty="0"/>
              <a:t>Sequence a sample, and have the computer do the rest?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How do you find overlaps between sequences (when you have millions to billions of them)?</a:t>
            </a:r>
          </a:p>
          <a:p>
            <a:pPr lvl="2"/>
            <a:r>
              <a:rPr lang="en-US" sz="2000" b="1" i="1" dirty="0"/>
              <a:t>You compare them all (overlapping pieces)</a:t>
            </a:r>
          </a:p>
          <a:p>
            <a:pPr lvl="2"/>
            <a:r>
              <a:rPr lang="en-US" sz="2000" b="1" i="1" dirty="0"/>
              <a:t>You find shorter perfectly overlapping segments</a:t>
            </a:r>
          </a:p>
          <a:p>
            <a:pPr lvl="3"/>
            <a:r>
              <a:rPr lang="en-US" sz="1800" b="1" i="1" dirty="0"/>
              <a:t>Faster but has a lot of assumptions!!!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How do you store all this information? 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How long does it take?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23"/>
    </mc:Choice>
    <mc:Fallback xmlns="">
      <p:transition spd="slow" advTm="10572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way it used to be…</a:t>
            </a:r>
            <a:br>
              <a:rPr lang="en-US" i="1" dirty="0"/>
            </a:br>
            <a:r>
              <a:rPr lang="en-US" i="1" dirty="0"/>
              <a:t>aka ‘the short read days’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5200" y="1845734"/>
            <a:ext cx="10247285" cy="4393701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You spent your entire grant on getting sequence data and buy a monster multi-core high-memory server </a:t>
            </a:r>
          </a:p>
          <a:p>
            <a:pPr marL="201168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You assemble your genome with your favorite genome assembly tool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You waited a week to a month and you now have results!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Wait, why do I have a million scaffolds? And why is my server on fire?!?</a:t>
            </a:r>
          </a:p>
          <a:p>
            <a:pPr algn="ctr"/>
            <a:r>
              <a:rPr lang="en-US" sz="4800" b="1" i="1" dirty="0"/>
              <a:t>Biology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6"/>
    </mc:Choice>
    <mc:Fallback xmlns="">
      <p:transition spd="slow" advTm="4266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125" y="1127343"/>
            <a:ext cx="6137752" cy="460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34"/>
    </mc:Choice>
    <mc:Fallback xmlns="">
      <p:transition spd="slow" advTm="8433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2600" dirty="0"/>
              <a:t>Basic DNA sequence cleanup and evaluation (pre-assembly)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Contig building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Scaffolding 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Post-assembly processing and analyses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5"/>
    </mc:Choice>
    <mc:Fallback xmlns="">
      <p:transition spd="slow" advTm="4289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cleanup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2600" dirty="0"/>
              <a:t>Is the DNA sequence high quality?  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Does it need to be trimmed?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Evaluate libraries for read ‘coverage’</a:t>
            </a:r>
          </a:p>
          <a:p>
            <a:pPr lvl="1">
              <a:lnSpc>
                <a:spcPct val="200000"/>
              </a:lnSpc>
            </a:pPr>
            <a:r>
              <a:rPr lang="en-US" sz="2600" dirty="0"/>
              <a:t>Any additional sequence preparation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8"/>
    </mc:Choice>
    <mc:Fallback xmlns="">
      <p:transition spd="slow" advTm="4592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Quality (FASTQC)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864360" y="2456317"/>
            <a:ext cx="4254500" cy="3190875"/>
            <a:chOff x="453813" y="1977672"/>
            <a:chExt cx="5672667" cy="42545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813" y="1977672"/>
              <a:ext cx="5672667" cy="4254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904462" y="4202972"/>
              <a:ext cx="83398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/>
                <a:t>Good!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61101" y="2456316"/>
            <a:ext cx="4241801" cy="3181350"/>
            <a:chOff x="6316133" y="1977672"/>
            <a:chExt cx="5655734" cy="4241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6133" y="1977672"/>
              <a:ext cx="5655734" cy="4241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36196" y="3925973"/>
              <a:ext cx="1418166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/>
                <a:t>Bad, </a:t>
              </a:r>
            </a:p>
            <a:p>
              <a:r>
                <a:rPr lang="en-US" sz="1350" b="1" i="1" dirty="0"/>
                <a:t>need to</a:t>
              </a:r>
            </a:p>
            <a:p>
              <a:r>
                <a:rPr lang="en-US" sz="1350" b="1" i="1" dirty="0"/>
                <a:t>Trim heavily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069533-779F-C447-B5A7-D9292FD8B303}"/>
              </a:ext>
            </a:extLst>
          </p:cNvPr>
          <p:cNvSpPr txBox="1"/>
          <p:nvPr/>
        </p:nvSpPr>
        <p:spPr>
          <a:xfrm>
            <a:off x="5381766" y="2086984"/>
            <a:ext cx="14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Illumina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A1581-89DF-8F44-ABC2-6F14421CB8F0}"/>
              </a:ext>
            </a:extLst>
          </p:cNvPr>
          <p:cNvSpPr txBox="1"/>
          <p:nvPr/>
        </p:nvSpPr>
        <p:spPr>
          <a:xfrm>
            <a:off x="3125187" y="6445405"/>
            <a:ext cx="594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www.bioinformatics.babraham.ac.uk</a:t>
            </a:r>
            <a:r>
              <a:rPr lang="en-US" dirty="0"/>
              <a:t>/projects/</a:t>
            </a:r>
            <a:r>
              <a:rPr lang="en-US" dirty="0" err="1"/>
              <a:t>fastqc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612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96"/>
    </mc:Choice>
    <mc:Fallback xmlns="">
      <p:transition spd="slow" advTm="4029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86EE-6D11-6542-A9AA-4A584D7F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7FD40-66E4-CE4A-900A-DEF641B7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8FCBC-F661-6544-ADE5-6C9E0393A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960" y="2029523"/>
            <a:ext cx="7687584" cy="3865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9DE80-65CD-9E43-965B-FC9C48146AAA}"/>
              </a:ext>
            </a:extLst>
          </p:cNvPr>
          <p:cNvSpPr txBox="1"/>
          <p:nvPr/>
        </p:nvSpPr>
        <p:spPr>
          <a:xfrm>
            <a:off x="3125187" y="6445405"/>
            <a:ext cx="594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www.bioinformatics.babraham.ac.uk</a:t>
            </a:r>
            <a:r>
              <a:rPr lang="en-US" dirty="0"/>
              <a:t>/projects/</a:t>
            </a:r>
            <a:r>
              <a:rPr lang="en-US" dirty="0" err="1"/>
              <a:t>fastqc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97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0"/>
    </mc:Choice>
    <mc:Fallback xmlns="">
      <p:transition spd="slow" advTm="362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0491"/>
            <a:ext cx="3200400" cy="599867"/>
          </a:xfrm>
        </p:spPr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24197-62F2-8754-1C2F-D4434332568F}"/>
              </a:ext>
            </a:extLst>
          </p:cNvPr>
          <p:cNvSpPr txBox="1"/>
          <p:nvPr/>
        </p:nvSpPr>
        <p:spPr>
          <a:xfrm>
            <a:off x="4285561" y="6090455"/>
            <a:ext cx="15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Genomescope</a:t>
            </a:r>
            <a:endParaRPr lang="en-US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96F9769-50CD-E552-8BD1-9C1C09FB28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733CC-1D03-C04D-E66E-BD745EB1B238}"/>
              </a:ext>
            </a:extLst>
          </p:cNvPr>
          <p:cNvSpPr txBox="1"/>
          <p:nvPr/>
        </p:nvSpPr>
        <p:spPr>
          <a:xfrm>
            <a:off x="457200" y="3276600"/>
            <a:ext cx="33263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Requires highly accurate reads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Illumina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PacBio HiFi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Kmer</a:t>
            </a:r>
            <a:r>
              <a:rPr lang="en-US" dirty="0">
                <a:solidFill>
                  <a:schemeClr val="bg1"/>
                </a:solidFill>
              </a:rPr>
              <a:t> read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A0BCC0-818C-8448-B875-3F575529F096}"/>
              </a:ext>
            </a:extLst>
          </p:cNvPr>
          <p:cNvSpPr txBox="1"/>
          <p:nvPr/>
        </p:nvSpPr>
        <p:spPr>
          <a:xfrm>
            <a:off x="6096000" y="6090455"/>
            <a:ext cx="5562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3"/>
              </a:rPr>
              <a:t>Rannallo</a:t>
            </a:r>
            <a:r>
              <a:rPr lang="en-US" dirty="0">
                <a:hlinkClick r:id="rId3"/>
              </a:rPr>
              <a:t> T, Jaron K, Schatz M, Nature Comm, 1432(2020)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DE0B659-2472-69EB-BE2B-F64E457A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972" y="85725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B5E06A-A199-8633-659F-A29C1DC550B4}"/>
              </a:ext>
            </a:extLst>
          </p:cNvPr>
          <p:cNvSpPr txBox="1"/>
          <p:nvPr/>
        </p:nvSpPr>
        <p:spPr>
          <a:xfrm>
            <a:off x="6945014" y="307459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Arabidopsis </a:t>
            </a:r>
            <a:r>
              <a:rPr lang="en-US" dirty="0"/>
              <a:t>F1 cross</a:t>
            </a:r>
          </a:p>
        </p:txBody>
      </p:sp>
    </p:spTree>
    <p:extLst>
      <p:ext uri="{BB962C8B-B14F-4D97-AF65-F5344CB8AC3E}">
        <p14:creationId xmlns:p14="http://schemas.microsoft.com/office/powerpoint/2010/main" val="11736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6"/>
    </mc:Choice>
    <mc:Fallback xmlns="">
      <p:transition spd="slow" advTm="10535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0491"/>
            <a:ext cx="3200400" cy="599867"/>
          </a:xfrm>
        </p:spPr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24197-62F2-8754-1C2F-D4434332568F}"/>
              </a:ext>
            </a:extLst>
          </p:cNvPr>
          <p:cNvSpPr txBox="1"/>
          <p:nvPr/>
        </p:nvSpPr>
        <p:spPr>
          <a:xfrm>
            <a:off x="4285561" y="6090455"/>
            <a:ext cx="100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2"/>
              </a:rPr>
              <a:t>Merqury</a:t>
            </a:r>
            <a:endParaRPr lang="en-US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96F9769-50CD-E552-8BD1-9C1C09FB28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733CC-1D03-C04D-E66E-BD745EB1B238}"/>
              </a:ext>
            </a:extLst>
          </p:cNvPr>
          <p:cNvSpPr txBox="1"/>
          <p:nvPr/>
        </p:nvSpPr>
        <p:spPr>
          <a:xfrm>
            <a:off x="457200" y="3276600"/>
            <a:ext cx="33263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Requires highly accurate reads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Illumina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PacBio HiFi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Kmer</a:t>
            </a:r>
            <a:r>
              <a:rPr lang="en-US" dirty="0">
                <a:solidFill>
                  <a:schemeClr val="bg1"/>
                </a:solidFill>
              </a:rPr>
              <a:t> read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A0BCC0-818C-8448-B875-3F575529F096}"/>
              </a:ext>
            </a:extLst>
          </p:cNvPr>
          <p:cNvSpPr txBox="1"/>
          <p:nvPr/>
        </p:nvSpPr>
        <p:spPr>
          <a:xfrm>
            <a:off x="6096000" y="6090455"/>
            <a:ext cx="515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Rhie, Walenz, Koren, Phillipy, Genome Biology (2020)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69A20-6275-3B1D-CD1F-AED7D7263B5E}"/>
              </a:ext>
            </a:extLst>
          </p:cNvPr>
          <p:cNvSpPr txBox="1"/>
          <p:nvPr/>
        </p:nvSpPr>
        <p:spPr>
          <a:xfrm>
            <a:off x="6248400" y="767545"/>
            <a:ext cx="33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Arabidopsis </a:t>
            </a:r>
            <a:r>
              <a:rPr lang="en-US" dirty="0"/>
              <a:t>trio-binning assembly</a:t>
            </a:r>
          </a:p>
        </p:txBody>
      </p:sp>
      <p:pic>
        <p:nvPicPr>
          <p:cNvPr id="2052" name="Picture 4" descr="Stacked">
            <a:extLst>
              <a:ext uri="{FF2B5EF4-FFF2-40B4-BE49-F238E27FC236}">
                <a16:creationId xmlns:a16="http://schemas.microsoft.com/office/drawing/2014/main" id="{CB1A6D81-C8D1-6E7A-CB0B-CC35E4B7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550" y="1756824"/>
            <a:ext cx="3726900" cy="335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acked">
            <a:extLst>
              <a:ext uri="{FF2B5EF4-FFF2-40B4-BE49-F238E27FC236}">
                <a16:creationId xmlns:a16="http://schemas.microsoft.com/office/drawing/2014/main" id="{FA3A2753-265B-D636-4163-39D5109A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6977" y="1756824"/>
            <a:ext cx="3726899" cy="33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7"/>
    </mc:Choice>
    <mc:Fallback xmlns="">
      <p:transition spd="slow" advTm="3414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pre-assembly steps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9172" y="1856492"/>
            <a:ext cx="9308886" cy="4023360"/>
          </a:xfrm>
        </p:spPr>
        <p:txBody>
          <a:bodyPr>
            <a:normAutofit/>
          </a:bodyPr>
          <a:lstStyle/>
          <a:p>
            <a:r>
              <a:rPr lang="en-US" sz="2400" dirty="0"/>
              <a:t>Depending on the assembler and technology you use, you may want to:</a:t>
            </a:r>
          </a:p>
          <a:p>
            <a:pPr marL="201168" lvl="1" indent="0">
              <a:buNone/>
            </a:pPr>
            <a:endParaRPr lang="en-US" sz="2400" dirty="0"/>
          </a:p>
          <a:p>
            <a:pPr lvl="1"/>
            <a:r>
              <a:rPr lang="en-US" sz="2400" b="1" dirty="0"/>
              <a:t>Assess reads for contaminants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Join paired-end reads into longer reads</a:t>
            </a:r>
          </a:p>
          <a:p>
            <a:pPr marL="201168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Error correction of reads (e.g. fix sequencing errors)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BB490-9DFD-9206-6CA1-50D67342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2567744"/>
            <a:ext cx="3621863" cy="36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8"/>
    </mc:Choice>
    <mc:Fallback xmlns="">
      <p:transition spd="slow" advTm="525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A38AC-9D86-B743-B5E0-3C6AB5C5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Ideal World!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B549-9BFE-5341-861E-14CAB662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I have this joke slide (thx to </a:t>
            </a:r>
            <a:r>
              <a:rPr lang="en-US" sz="1800" dirty="0" err="1">
                <a:solidFill>
                  <a:srgbClr val="FFFFFF"/>
                </a:solidFill>
              </a:rPr>
              <a:t>Torsten</a:t>
            </a:r>
            <a:r>
              <a:rPr lang="en-US" sz="1800" dirty="0">
                <a:solidFill>
                  <a:srgbClr val="FFFFFF"/>
                </a:solidFill>
              </a:rPr>
              <a:t> Seemann) on all my past talks…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41E98-0328-774E-8A93-A21F114A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5" descr="ANd9GcQX74uvdZG7Kx4wDCqRQFzbfg-IsOvWklfXoPJ4M-qdbGXMRvQ6Zg">
            <a:extLst>
              <a:ext uri="{FF2B5EF4-FFF2-40B4-BE49-F238E27FC236}">
                <a16:creationId xmlns:a16="http://schemas.microsoft.com/office/drawing/2014/main" id="{D94070E0-21E5-E84E-87D2-2D94C9A0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136" y="271232"/>
            <a:ext cx="2595080" cy="2595080"/>
          </a:xfrm>
          <a:prstGeom prst="rect">
            <a:avLst/>
          </a:prstGeom>
          <a:noFill/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4E2FE23E-1A15-5D4E-8E0C-8DB427832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9864" y="4139482"/>
            <a:ext cx="31851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800" dirty="0">
                <a:solidFill>
                  <a:srgbClr val="800000"/>
                </a:solidFill>
                <a:latin typeface="Courier New" charset="0"/>
              </a:rPr>
              <a:t>AGTCTAGGATTCGCTACAGATTCAGGCTCTGAAGCTAGATCGCTATGCTATGATCTAGATCTCGAGATTCGTATAAGTCTAGGATTCGCTATAGATTCAGGCTCTGATATAT</a:t>
            </a:r>
            <a:endParaRPr lang="en-AU" altLang="en-US" sz="1800" dirty="0">
              <a:latin typeface="Courier New" charset="0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137E92E7-0259-EB4D-B484-64A0D51DE8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4882" y="1783615"/>
            <a:ext cx="17248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2869B322-25AC-4F46-AF97-263014300A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5273" y="2771961"/>
            <a:ext cx="1076023" cy="1142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D8FF9D70-E1A3-7640-A332-238F7ADB5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737" y="1492980"/>
            <a:ext cx="1570023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350" i="1" dirty="0"/>
              <a:t>Human DNA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altLang="en-US" sz="1350" i="1" dirty="0"/>
              <a:t>Sample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06D4AE5C-AEF5-F441-B692-970125632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1458" y="516835"/>
            <a:ext cx="157002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350" i="1" dirty="0" err="1"/>
              <a:t>iSequencer</a:t>
            </a:r>
            <a:r>
              <a:rPr lang="en-US" altLang="en-US" sz="1350" b="1" dirty="0"/>
              <a:t>™</a:t>
            </a:r>
            <a:endParaRPr lang="en-AU" altLang="en-US" sz="1350" i="1" dirty="0"/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A17D9424-2621-064B-AB8B-79AE620A2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979" y="4129941"/>
            <a:ext cx="21301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800" b="1" i="1" dirty="0"/>
              <a:t>46 complete, haplotype-resolved, chromosome sequences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1398BD-28E7-C046-9FFF-26FD976707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907" y="926484"/>
            <a:ext cx="3161786" cy="18015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60D61-4D27-F0CD-4C86-F2523F8E00DD}"/>
              </a:ext>
            </a:extLst>
          </p:cNvPr>
          <p:cNvSpPr txBox="1"/>
          <p:nvPr/>
        </p:nvSpPr>
        <p:spPr>
          <a:xfrm>
            <a:off x="4896592" y="6284326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4"/>
    </mc:Choice>
    <mc:Fallback xmlns="">
      <p:transition spd="slow" advTm="3817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the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err="1">
                <a:ea typeface="ＭＳ Ｐゴシック" charset="-128"/>
              </a:rPr>
              <a:t>Contig</a:t>
            </a:r>
            <a:r>
              <a:rPr lang="en-AU" altLang="en-US" dirty="0">
                <a:ea typeface="ＭＳ Ｐゴシック" charset="-128"/>
              </a:rPr>
              <a:t> building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AU" altLang="en-US" dirty="0">
                <a:ea typeface="ＭＳ Ｐゴシック" charset="-128"/>
              </a:rPr>
              <a:t>Greedy assembly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Seed and extend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Overlap graph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de </a:t>
            </a:r>
            <a:r>
              <a:rPr lang="en-AU" altLang="en-US" dirty="0" err="1">
                <a:ea typeface="ＭＳ Ｐゴシック" charset="-128"/>
              </a:rPr>
              <a:t>Bruijn</a:t>
            </a:r>
            <a:r>
              <a:rPr lang="en-AU" altLang="en-US" dirty="0">
                <a:ea typeface="ＭＳ Ｐゴシック" charset="-128"/>
              </a:rPr>
              <a:t> graphs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String graphs</a:t>
            </a:r>
          </a:p>
          <a:p>
            <a:pPr eaLnBrk="1" hangingPunct="1"/>
            <a:r>
              <a:rPr lang="en-AU" altLang="en-US" dirty="0">
                <a:ea typeface="ＭＳ Ｐゴシック" charset="-128"/>
              </a:rPr>
              <a:t>..</a:t>
            </a:r>
            <a:r>
              <a:rPr lang="en-AU" altLang="en-US" dirty="0" err="1">
                <a:ea typeface="ＭＳ Ｐゴシック" charset="-128"/>
              </a:rPr>
              <a:t>etc</a:t>
            </a:r>
            <a:r>
              <a:rPr lang="en-AU" altLang="en-US" dirty="0">
                <a:ea typeface="ＭＳ Ｐゴシック" charset="-128"/>
              </a:rPr>
              <a:t> </a:t>
            </a:r>
            <a:r>
              <a:rPr lang="en-AU" altLang="en-US" dirty="0" err="1">
                <a:ea typeface="ＭＳ Ｐゴシック" charset="-128"/>
              </a:rPr>
              <a:t>etc</a:t>
            </a:r>
            <a:endParaRPr lang="en-AU" altLang="en-US" dirty="0">
              <a:ea typeface="ＭＳ Ｐゴシック" charset="-128"/>
            </a:endParaRPr>
          </a:p>
          <a:p>
            <a:pPr algn="ctr" eaLnBrk="1" hangingPunct="1">
              <a:buFontTx/>
              <a:buNone/>
            </a:pPr>
            <a:r>
              <a:rPr lang="en-AU" altLang="en-US" sz="2700" i="1" dirty="0">
                <a:solidFill>
                  <a:srgbClr val="8D3C15"/>
                </a:solidFill>
                <a:ea typeface="ＭＳ Ｐゴシック" charset="-128"/>
              </a:rPr>
              <a:t>… all essentially doing similar things, </a:t>
            </a:r>
          </a:p>
          <a:p>
            <a:pPr algn="ctr">
              <a:buNone/>
            </a:pPr>
            <a:r>
              <a:rPr lang="en-AU" altLang="en-US" sz="2700" i="1" dirty="0">
                <a:solidFill>
                  <a:srgbClr val="8D3C15"/>
                </a:solidFill>
                <a:ea typeface="ＭＳ Ｐゴシック" charset="-128"/>
              </a:rPr>
              <a:t>but taking different ‘shortcuts’ based on</a:t>
            </a:r>
          </a:p>
          <a:p>
            <a:pPr algn="ctr" eaLnBrk="1" hangingPunct="1">
              <a:buFontTx/>
              <a:buNone/>
            </a:pPr>
            <a:r>
              <a:rPr lang="en-AU" altLang="en-US" sz="2700" i="1" dirty="0">
                <a:solidFill>
                  <a:srgbClr val="8D3C15"/>
                </a:solidFill>
                <a:ea typeface="ＭＳ Ｐゴシック" charset="-128"/>
              </a:rPr>
              <a:t>needs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31</a:t>
            </a:fld>
            <a:endParaRPr lang="en-US"/>
          </a:p>
        </p:txBody>
      </p:sp>
      <p:pic>
        <p:nvPicPr>
          <p:cNvPr id="28675" name="Picture 5" descr="apple+varieti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9601" y="439887"/>
            <a:ext cx="1701403" cy="11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4CB91-8749-72DC-B4E8-0571A63F5D08}"/>
              </a:ext>
            </a:extLst>
          </p:cNvPr>
          <p:cNvSpPr txBox="1"/>
          <p:nvPr/>
        </p:nvSpPr>
        <p:spPr>
          <a:xfrm>
            <a:off x="82296" y="6406372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7"/>
    </mc:Choice>
    <mc:Fallback xmlns="">
      <p:transition spd="slow" advTm="3536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974" y="3118248"/>
            <a:ext cx="3637002" cy="22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charset="-128"/>
              </a:rPr>
              <a:t>Contigs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346960" y="2198595"/>
            <a:ext cx="3445014" cy="385796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b="1" dirty="0">
                <a:solidFill>
                  <a:srgbClr val="800000"/>
                </a:solidFill>
                <a:ea typeface="ＭＳ Ｐゴシック" charset="-128"/>
              </a:rPr>
              <a:t>Contig</a:t>
            </a:r>
            <a:r>
              <a:rPr lang="en-US" altLang="en-US" dirty="0">
                <a:solidFill>
                  <a:srgbClr val="800000"/>
                </a:solidFill>
                <a:ea typeface="ＭＳ Ｐゴシック" charset="-128"/>
              </a:rPr>
              <a:t>uous, unambiguous </a:t>
            </a:r>
            <a:br>
              <a:rPr lang="en-US" altLang="en-US" dirty="0">
                <a:solidFill>
                  <a:srgbClr val="800000"/>
                </a:solidFill>
                <a:ea typeface="ＭＳ Ｐゴシック" charset="-128"/>
              </a:rPr>
            </a:br>
            <a:r>
              <a:rPr lang="en-US" altLang="en-US" dirty="0">
                <a:solidFill>
                  <a:srgbClr val="800000"/>
                </a:solidFill>
                <a:ea typeface="ＭＳ Ｐゴシック" charset="-128"/>
              </a:rPr>
              <a:t>stretches of assembled DNA sequence</a:t>
            </a:r>
          </a:p>
          <a:p>
            <a:pPr lvl="1">
              <a:buFontTx/>
              <a:buNone/>
            </a:pPr>
            <a:endParaRPr lang="en-US" altLang="en-US" sz="2000" dirty="0"/>
          </a:p>
          <a:p>
            <a:r>
              <a:rPr lang="en-US" altLang="en-US" dirty="0" err="1">
                <a:ea typeface="ＭＳ Ｐゴシック" charset="-128"/>
              </a:rPr>
              <a:t>Contigs</a:t>
            </a:r>
            <a:r>
              <a:rPr lang="en-US" altLang="en-US" dirty="0">
                <a:ea typeface="ＭＳ Ｐゴシック" charset="-128"/>
              </a:rPr>
              <a:t> ends correspond to</a:t>
            </a:r>
          </a:p>
          <a:p>
            <a:pPr lvl="1"/>
            <a:r>
              <a:rPr lang="en-US" altLang="en-US" sz="2000" dirty="0"/>
              <a:t>Real ends (for linear DNA molecules)</a:t>
            </a:r>
          </a:p>
          <a:p>
            <a:pPr lvl="1"/>
            <a:r>
              <a:rPr lang="en-US" altLang="en-US" sz="2000" dirty="0"/>
              <a:t>Dead ends (missing sequence)</a:t>
            </a:r>
          </a:p>
          <a:p>
            <a:pPr lvl="1"/>
            <a:r>
              <a:rPr lang="en-US" altLang="en-US" sz="2000" dirty="0"/>
              <a:t>Decision points (forks in the road)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89A3E-64CD-98E5-B975-E3EB62C5D903}"/>
              </a:ext>
            </a:extLst>
          </p:cNvPr>
          <p:cNvSpPr txBox="1"/>
          <p:nvPr/>
        </p:nvSpPr>
        <p:spPr>
          <a:xfrm>
            <a:off x="82296" y="6406372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58"/>
    </mc:Choice>
    <mc:Fallback xmlns="">
      <p:transition spd="slow" advTm="8695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431" y="0"/>
            <a:ext cx="8083137" cy="6062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5CAF5-59D2-233C-1EDD-04BBE24D59C9}"/>
              </a:ext>
            </a:extLst>
          </p:cNvPr>
          <p:cNvSpPr txBox="1"/>
          <p:nvPr/>
        </p:nvSpPr>
        <p:spPr>
          <a:xfrm>
            <a:off x="82296" y="6406372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65"/>
    </mc:Choice>
    <mc:Fallback xmlns="">
      <p:transition advTm="1096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Review</a:t>
            </a:r>
            <a:r>
              <a:rPr lang="en-US" dirty="0"/>
              <a:t>: A structure where objects are related to one another somehow</a:t>
            </a:r>
          </a:p>
          <a:p>
            <a:r>
              <a:rPr lang="en-US" dirty="0"/>
              <a:t>Nodes/Vertices = objects (sequence)</a:t>
            </a:r>
          </a:p>
          <a:p>
            <a:r>
              <a:rPr lang="en-US" dirty="0"/>
              <a:t>Edges = relationship (overlap)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514" y="3269798"/>
            <a:ext cx="7461239" cy="2034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8514" y="5856663"/>
            <a:ext cx="7995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Compeau</a:t>
            </a:r>
            <a:r>
              <a:rPr lang="en-US" sz="1400" dirty="0"/>
              <a:t> </a:t>
            </a:r>
            <a:r>
              <a:rPr lang="en-US" sz="1400" i="1" dirty="0"/>
              <a:t>et al, </a:t>
            </a:r>
            <a:r>
              <a:rPr lang="en-US" sz="1400" dirty="0"/>
              <a:t>Nature Biotech, 29(11), 2011; https://</a:t>
            </a:r>
            <a:r>
              <a:rPr lang="en-US" sz="1400" dirty="0" err="1"/>
              <a:t>en.wikipedia.org</a:t>
            </a:r>
            <a:r>
              <a:rPr lang="en-US" sz="1400" dirty="0"/>
              <a:t>/wiki/Graph_(</a:t>
            </a:r>
            <a:r>
              <a:rPr lang="en-US" sz="1400" dirty="0" err="1"/>
              <a:t>discrete_mathematics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97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8"/>
    </mc:Choice>
    <mc:Fallback xmlns="">
      <p:transition spd="slow" advTm="46828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56" y="857251"/>
            <a:ext cx="5706689" cy="4733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6869" y="5698933"/>
            <a:ext cx="44319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github.com</a:t>
            </a:r>
            <a:r>
              <a:rPr lang="en-US" sz="1350" dirty="0"/>
              <a:t>/</a:t>
            </a:r>
            <a:r>
              <a:rPr lang="en-US" sz="1350" dirty="0" err="1"/>
              <a:t>rrwick</a:t>
            </a:r>
            <a:r>
              <a:rPr lang="en-US" sz="1350" dirty="0"/>
              <a:t>/Bandage/wiki/Effect-of-</a:t>
            </a:r>
            <a:r>
              <a:rPr lang="en-US" sz="1350" dirty="0" err="1"/>
              <a:t>kmer</a:t>
            </a:r>
            <a:r>
              <a:rPr lang="en-US" sz="1350" dirty="0"/>
              <a:t>-size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8675" y="1711689"/>
            <a:ext cx="7409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Simple?</a:t>
            </a:r>
          </a:p>
        </p:txBody>
      </p:sp>
    </p:spTree>
    <p:extLst>
      <p:ext uri="{BB962C8B-B14F-4D97-AF65-F5344CB8AC3E}">
        <p14:creationId xmlns:p14="http://schemas.microsoft.com/office/powerpoint/2010/main" val="10012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23" y="958433"/>
            <a:ext cx="4460994" cy="4541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1436" y="5698933"/>
            <a:ext cx="37200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http://</a:t>
            </a:r>
            <a:r>
              <a:rPr lang="en-US" sz="1350" dirty="0" err="1"/>
              <a:t>armbrustlab.ocean.washington.edu</a:t>
            </a:r>
            <a:r>
              <a:rPr lang="en-US" sz="1350" dirty="0"/>
              <a:t>/</a:t>
            </a:r>
            <a:r>
              <a:rPr lang="en-US" sz="1350" dirty="0" err="1"/>
              <a:t>seastar</a:t>
            </a:r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2018677" y="1711689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Erm</a:t>
            </a:r>
            <a:r>
              <a:rPr lang="mr-IN" sz="1350" dirty="0"/>
              <a:t>…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8370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1"/>
    </mc:Choice>
    <mc:Fallback xmlns="">
      <p:transition spd="slow" advTm="1763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pPr eaLnBrk="1" hangingPunct="1"/>
            <a:r>
              <a:rPr lang="en-AU" altLang="en-US" sz="3600">
                <a:solidFill>
                  <a:srgbClr val="FFFFFF"/>
                </a:solidFill>
                <a:ea typeface="ＭＳ Ｐゴシック" charset="-128"/>
              </a:rPr>
              <a:t>In essence</a:t>
            </a:r>
            <a:r>
              <a:rPr lang="mr-IN" altLang="en-US" sz="3600">
                <a:solidFill>
                  <a:srgbClr val="FFFFFF"/>
                </a:solidFill>
                <a:ea typeface="ＭＳ Ｐゴシック" charset="-128"/>
              </a:rPr>
              <a:t>…</a:t>
            </a:r>
            <a:endParaRPr lang="en-AU" altLang="en-US" sz="36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 marL="68580" lvl="1" indent="-68580">
              <a:spcBef>
                <a:spcPts val="900"/>
              </a:spcBef>
              <a:spcAft>
                <a:spcPts val="150"/>
              </a:spcAft>
              <a:buSzPct val="100000"/>
              <a:buFont typeface="Calibri" panose="020F0502020204030204" pitchFamily="34" charset="0"/>
              <a:buChar char=" "/>
            </a:pPr>
            <a:r>
              <a:rPr lang="en-AU" altLang="en-US" sz="1500">
                <a:solidFill>
                  <a:srgbClr val="FFFFFF"/>
                </a:solidFill>
                <a:ea typeface="ＭＳ Ｐゴシック" charset="-128"/>
              </a:rPr>
              <a:t>For each unconnected graph:</a:t>
            </a:r>
            <a:endParaRPr lang="en-AU" altLang="en-US" sz="1500">
              <a:solidFill>
                <a:srgbClr val="FFFFFF"/>
              </a:solidFill>
            </a:endParaRPr>
          </a:p>
          <a:p>
            <a:pPr marL="68580" lvl="1" indent="-68580">
              <a:spcBef>
                <a:spcPts val="900"/>
              </a:spcBef>
              <a:spcAft>
                <a:spcPts val="150"/>
              </a:spcAft>
              <a:buSzPct val="100000"/>
              <a:buFont typeface="Calibri" panose="020F0502020204030204" pitchFamily="34" charset="0"/>
              <a:buChar char=" "/>
            </a:pPr>
            <a:endParaRPr lang="en-AU" altLang="en-US" sz="1500">
              <a:solidFill>
                <a:srgbClr val="FFFFFF"/>
              </a:solidFill>
              <a:ea typeface="ＭＳ Ｐゴシック" charset="-128"/>
            </a:endParaRPr>
          </a:p>
          <a:p>
            <a:pPr lvl="1"/>
            <a:r>
              <a:rPr lang="en-AU" altLang="en-US" sz="1500" b="1">
                <a:solidFill>
                  <a:srgbClr val="FFFFFF"/>
                </a:solidFill>
                <a:ea typeface="ＭＳ Ｐゴシック" charset="-128"/>
              </a:rPr>
              <a:t>Find a path </a:t>
            </a:r>
            <a:r>
              <a:rPr lang="en-AU" altLang="en-US" sz="1500">
                <a:solidFill>
                  <a:srgbClr val="FFFFFF"/>
                </a:solidFill>
                <a:ea typeface="ＭＳ Ｐゴシック" charset="-128"/>
              </a:rPr>
              <a:t>which visits each node once</a:t>
            </a:r>
          </a:p>
          <a:p>
            <a:pPr lvl="2"/>
            <a:r>
              <a:rPr lang="en-AU" altLang="en-US" sz="1500">
                <a:solidFill>
                  <a:srgbClr val="FFFFFF"/>
                </a:solidFill>
              </a:rPr>
              <a:t>This is referred to as a </a:t>
            </a:r>
            <a:r>
              <a:rPr lang="en-AU" altLang="en-US" sz="1500" b="1">
                <a:solidFill>
                  <a:srgbClr val="FFFFFF"/>
                </a:solidFill>
              </a:rPr>
              <a:t>Hamiltonian path/cycle</a:t>
            </a:r>
          </a:p>
          <a:p>
            <a:pPr lvl="2"/>
            <a:endParaRPr lang="en-AU" altLang="en-US" sz="1500" b="1">
              <a:solidFill>
                <a:srgbClr val="FFFFFF"/>
              </a:solidFill>
            </a:endParaRPr>
          </a:p>
          <a:p>
            <a:pPr lvl="1"/>
            <a:r>
              <a:rPr lang="en-AU" altLang="en-US" sz="1500" b="1">
                <a:solidFill>
                  <a:srgbClr val="FFFFFF"/>
                </a:solidFill>
                <a:ea typeface="ＭＳ Ｐゴシック" charset="-128"/>
              </a:rPr>
              <a:t>Form consensus sequences </a:t>
            </a:r>
            <a:r>
              <a:rPr lang="en-AU" altLang="en-US" sz="1500">
                <a:solidFill>
                  <a:srgbClr val="FFFFFF"/>
                </a:solidFill>
                <a:ea typeface="ＭＳ Ｐゴシック" charset="-128"/>
              </a:rPr>
              <a:t>from paths</a:t>
            </a:r>
          </a:p>
          <a:p>
            <a:pPr lvl="2"/>
            <a:r>
              <a:rPr lang="en-AU" altLang="en-US" sz="1500">
                <a:solidFill>
                  <a:srgbClr val="FFFFFF"/>
                </a:solidFill>
              </a:rPr>
              <a:t>use all the overlap alignments </a:t>
            </a:r>
          </a:p>
          <a:p>
            <a:pPr lvl="2"/>
            <a:r>
              <a:rPr lang="en-AU" altLang="en-US" sz="1500">
                <a:solidFill>
                  <a:srgbClr val="FFFFFF"/>
                </a:solidFill>
              </a:rPr>
              <a:t>each of these collapsed paths is a </a:t>
            </a:r>
            <a:r>
              <a:rPr lang="en-AU" altLang="en-US" sz="1500" b="1" i="1" u="sng">
                <a:solidFill>
                  <a:srgbClr val="FFFFFF"/>
                </a:solidFill>
              </a:rPr>
              <a:t>contig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C8353-3DCB-92ED-A261-99B9E72D5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13" y="640080"/>
            <a:ext cx="6720289" cy="5577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4CD3DD-EF28-F3EB-C671-EC2DEB1593E2}"/>
              </a:ext>
            </a:extLst>
          </p:cNvPr>
          <p:cNvSpPr txBox="1"/>
          <p:nvPr/>
        </p:nvSpPr>
        <p:spPr>
          <a:xfrm>
            <a:off x="82296" y="6375895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HPCBio</a:t>
            </a:r>
            <a:r>
              <a:rPr lang="en-US" dirty="0">
                <a:solidFill>
                  <a:schemeClr val="bg1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7413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8"/>
    </mc:Choice>
    <mc:Fallback xmlns="">
      <p:transition spd="slow" advTm="2089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Layout Consensus</a:t>
            </a:r>
            <a:br>
              <a:rPr lang="en-US" dirty="0"/>
            </a:br>
            <a:r>
              <a:rPr lang="en-US" dirty="0"/>
              <a:t>Assembly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Used for longer read data</a:t>
            </a:r>
          </a:p>
          <a:p>
            <a:r>
              <a:rPr lang="en-US" dirty="0"/>
              <a:t>Sanger </a:t>
            </a:r>
          </a:p>
          <a:p>
            <a:r>
              <a:rPr lang="en-US" dirty="0"/>
              <a:t>Newer variants for PacBio and Oxford Nanopore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51198" y="6136621"/>
            <a:ext cx="6116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Estevezj</a:t>
            </a:r>
            <a:r>
              <a:rPr lang="en-US" dirty="0"/>
              <a:t> - Own work, CC BY-SA 3.0, </a:t>
            </a:r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=23264166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822" y="1407758"/>
            <a:ext cx="5965179" cy="40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5"/>
    </mc:Choice>
    <mc:Fallback xmlns="">
      <p:transition spd="slow" advTm="4279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257"/>
          <p:cNvSpPr>
            <a:spLocks noChangeArrowheads="1"/>
          </p:cNvSpPr>
          <p:nvPr/>
        </p:nvSpPr>
        <p:spPr bwMode="auto">
          <a:xfrm>
            <a:off x="3563119" y="280420"/>
            <a:ext cx="7864841" cy="57764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39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8990" y="280420"/>
            <a:ext cx="2344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SzPct val="100000"/>
            </a:pPr>
            <a:r>
              <a:rPr lang="en-AU" altLang="en-US" dirty="0">
                <a:ea typeface="ＭＳ Ｐゴシック" charset="-128"/>
              </a:rPr>
              <a:t>For each unconnected </a:t>
            </a:r>
          </a:p>
          <a:p>
            <a:pPr marL="0" lvl="1">
              <a:buSzPct val="100000"/>
            </a:pPr>
            <a:r>
              <a:rPr lang="en-AU" altLang="en-US" dirty="0">
                <a:ea typeface="ＭＳ Ｐゴシック" charset="-128"/>
              </a:rPr>
              <a:t>graph, a</a:t>
            </a:r>
            <a:r>
              <a:rPr lang="en-AU" altLang="en-US" dirty="0"/>
              <a:t>t least one per </a:t>
            </a:r>
          </a:p>
          <a:p>
            <a:pPr marL="0" lvl="1">
              <a:buSzPct val="100000"/>
            </a:pPr>
            <a:r>
              <a:rPr lang="en-AU" altLang="en-US" dirty="0"/>
              <a:t>replicon in original </a:t>
            </a:r>
          </a:p>
          <a:p>
            <a:pPr marL="0" lvl="1">
              <a:buSzPct val="100000"/>
            </a:pPr>
            <a:r>
              <a:rPr lang="en-AU" altLang="en-US" dirty="0"/>
              <a:t>sample</a:t>
            </a:r>
            <a:endParaRPr lang="en-AU" altLang="en-US" dirty="0">
              <a:ea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3632" y="3001522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AU" altLang="en-US" b="1" dirty="0">
                <a:ea typeface="ＭＳ Ｐゴシック" charset="-128"/>
              </a:rPr>
              <a:t>Find a path </a:t>
            </a:r>
            <a:r>
              <a:rPr lang="en-AU" altLang="en-US" dirty="0">
                <a:ea typeface="ＭＳ Ｐゴシック" charset="-128"/>
              </a:rPr>
              <a:t>which </a:t>
            </a:r>
          </a:p>
          <a:p>
            <a:pPr marL="0" lvl="1"/>
            <a:r>
              <a:rPr lang="en-AU" altLang="en-US" dirty="0">
                <a:ea typeface="ＭＳ Ｐゴシック" charset="-128"/>
              </a:rPr>
              <a:t>visits each node once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3632" y="4356478"/>
            <a:ext cx="1764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AU" altLang="en-US" b="1" dirty="0">
                <a:ea typeface="ＭＳ Ｐゴシック" charset="-128"/>
              </a:rPr>
              <a:t>Form consensus </a:t>
            </a:r>
          </a:p>
          <a:p>
            <a:pPr marL="0" lvl="1"/>
            <a:r>
              <a:rPr lang="en-AU" altLang="en-US" b="1" dirty="0">
                <a:ea typeface="ＭＳ Ｐゴシック" charset="-128"/>
              </a:rPr>
              <a:t>Sequences </a:t>
            </a:r>
            <a:r>
              <a:rPr lang="en-AU" altLang="en-US" dirty="0">
                <a:ea typeface="ＭＳ Ｐゴシック" charset="-128"/>
              </a:rPr>
              <a:t>from </a:t>
            </a:r>
          </a:p>
          <a:p>
            <a:pPr marL="0" lvl="1"/>
            <a:r>
              <a:rPr lang="en-AU" altLang="en-US" dirty="0">
                <a:ea typeface="ＭＳ Ｐゴシック" charset="-128"/>
              </a:rPr>
              <a:t>paths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8973" y="5279808"/>
            <a:ext cx="1010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sz="2400" b="1" i="1" u="sng" dirty="0" err="1"/>
              <a:t>Contig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49BB2-C9DD-A04F-4493-E810958FDF8F}"/>
              </a:ext>
            </a:extLst>
          </p:cNvPr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Schatz, Feb 2015 Course, JHU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4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25"/>
    </mc:Choice>
    <mc:Fallback xmlns="">
      <p:transition spd="slow" advTm="7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A38AC-9D86-B743-B5E0-3C6AB5C5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Ideal World!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B549-9BFE-5341-861E-14CAB662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We may not be too far from this now.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41E98-0328-774E-8A93-A21F114A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3E54C-7987-3FB2-19A1-B86633DFA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211" y="270256"/>
            <a:ext cx="7421971" cy="2178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20431-B104-A2D6-4755-FF4722416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804" y="2597161"/>
            <a:ext cx="4290659" cy="4097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7C613D-0C02-E5CE-63D3-A0914D6D17D2}"/>
              </a:ext>
            </a:extLst>
          </p:cNvPr>
          <p:cNvSpPr txBox="1"/>
          <p:nvPr/>
        </p:nvSpPr>
        <p:spPr>
          <a:xfrm>
            <a:off x="4207043" y="6273015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Time, May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0B036-4BB2-A00E-5B30-5D94254839B4}"/>
              </a:ext>
            </a:extLst>
          </p:cNvPr>
          <p:cNvSpPr txBox="1"/>
          <p:nvPr/>
        </p:nvSpPr>
        <p:spPr>
          <a:xfrm>
            <a:off x="4382550" y="2534393"/>
            <a:ext cx="130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Science, </a:t>
            </a:r>
          </a:p>
          <a:p>
            <a:r>
              <a:rPr lang="en-US" dirty="0"/>
              <a:t>March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5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5"/>
    </mc:Choice>
    <mc:Fallback xmlns="">
      <p:transition spd="slow" advTm="7932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OLC assembly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Calculate </a:t>
            </a:r>
            <a:r>
              <a:rPr lang="en-US" sz="2400" b="1" i="1" dirty="0"/>
              <a:t>overlays</a:t>
            </a:r>
          </a:p>
          <a:p>
            <a:pPr lvl="1"/>
            <a:r>
              <a:rPr lang="en-US" sz="2400" dirty="0"/>
              <a:t>Can use BLAST-like methods, but finding common strings (</a:t>
            </a:r>
            <a:r>
              <a:rPr lang="en-US" sz="2400" b="1" dirty="0"/>
              <a:t>k-</a:t>
            </a:r>
            <a:r>
              <a:rPr lang="en-US" sz="2400" b="1" dirty="0" err="1"/>
              <a:t>mers</a:t>
            </a:r>
            <a:r>
              <a:rPr lang="en-US" sz="2400" dirty="0"/>
              <a:t>) more efficient</a:t>
            </a:r>
          </a:p>
          <a:p>
            <a:r>
              <a:rPr lang="en-US" sz="2400" dirty="0"/>
              <a:t>Assemble </a:t>
            </a:r>
            <a:r>
              <a:rPr lang="en-US" sz="2400" b="1" i="1" dirty="0"/>
              <a:t>layout</a:t>
            </a:r>
            <a:r>
              <a:rPr lang="en-US" sz="2400" dirty="0"/>
              <a:t> graph, try to simplify graph and remove nodes (reads) – find Hamiltonian path</a:t>
            </a:r>
          </a:p>
          <a:p>
            <a:r>
              <a:rPr lang="en-US" sz="2400" dirty="0"/>
              <a:t>Generate </a:t>
            </a:r>
            <a:r>
              <a:rPr lang="en-US" sz="2400" b="1" i="1" dirty="0"/>
              <a:t>consensus</a:t>
            </a:r>
            <a:r>
              <a:rPr lang="en-US" sz="2400" dirty="0"/>
              <a:t> from the alignments between reads (overlays)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06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"/>
    </mc:Choice>
    <mc:Fallback xmlns="">
      <p:transition spd="slow" advTm="39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OLC-based assemblers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/>
              <a:t>Canu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 is a fork of the Celera Assembler designed for high-noise single-molecule sequencing (PacBio, Oxford Nanopore)</a:t>
            </a:r>
          </a:p>
          <a:p>
            <a:r>
              <a:rPr lang="en-US" sz="2400" b="1" dirty="0" err="1"/>
              <a:t>HiCanu</a:t>
            </a:r>
            <a:r>
              <a:rPr lang="en-US" sz="2400" b="1" dirty="0"/>
              <a:t> </a:t>
            </a:r>
            <a:r>
              <a:rPr lang="en-US" sz="2400" dirty="0"/>
              <a:t>– PacBio HiFi assembler</a:t>
            </a:r>
            <a:endParaRPr lang="en-US" sz="2400" b="1" dirty="0"/>
          </a:p>
          <a:p>
            <a:r>
              <a:rPr lang="en-US" sz="2400" b="1" dirty="0" err="1"/>
              <a:t>Newbler</a:t>
            </a:r>
            <a:r>
              <a:rPr lang="en-US" sz="2400" dirty="0"/>
              <a:t>, a.k.a. GS de novo Assembler - designed for 454 sequences, but works with Sanger reads</a:t>
            </a:r>
          </a:p>
          <a:p>
            <a:r>
              <a:rPr lang="en-US" sz="2400" b="1" dirty="0" err="1"/>
              <a:t>Hifiasm</a:t>
            </a:r>
            <a:r>
              <a:rPr lang="en-US" sz="2400" b="1" dirty="0"/>
              <a:t> </a:t>
            </a:r>
            <a:r>
              <a:rPr lang="en-US" sz="2400" dirty="0"/>
              <a:t>– a hybrid </a:t>
            </a:r>
            <a:r>
              <a:rPr lang="en-US" sz="2400" i="1" dirty="0"/>
              <a:t>diploid</a:t>
            </a:r>
            <a:r>
              <a:rPr lang="en-US" sz="2400" dirty="0"/>
              <a:t> assembler</a:t>
            </a:r>
          </a:p>
        </p:txBody>
      </p:sp>
    </p:spTree>
    <p:extLst>
      <p:ext uri="{BB962C8B-B14F-4D97-AF65-F5344CB8AC3E}">
        <p14:creationId xmlns:p14="http://schemas.microsoft.com/office/powerpoint/2010/main" val="11643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5"/>
    </mc:Choice>
    <mc:Fallback xmlns="">
      <p:transition spd="slow" advTm="42295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013" y="552796"/>
            <a:ext cx="2400300" cy="1653725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Bruijn</a:t>
            </a:r>
            <a:r>
              <a:rPr lang="en-US" dirty="0"/>
              <a:t> graph assemblers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Developed to deal with high-throughput highly accurate short-read data</a:t>
            </a:r>
          </a:p>
          <a:p>
            <a:r>
              <a:rPr lang="en-US" sz="2000" dirty="0"/>
              <a:t>Uses shotgun data (generally paired-end fragments of 300-500nt)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224" y="212496"/>
            <a:ext cx="4849248" cy="6433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96883-2DF5-E250-8147-64D8769DAB52}"/>
              </a:ext>
            </a:extLst>
          </p:cNvPr>
          <p:cNvSpPr txBox="1"/>
          <p:nvPr/>
        </p:nvSpPr>
        <p:spPr>
          <a:xfrm>
            <a:off x="109172" y="640637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Illumina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0"/>
    </mc:Choice>
    <mc:Fallback xmlns="">
      <p:transition spd="slow" advTm="4153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130" y="312072"/>
            <a:ext cx="8067342" cy="6233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M. Schatz, Feb 2015 Course, JHU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8"/>
    </mc:Choice>
    <mc:Fallback xmlns="">
      <p:transition spd="slow" advTm="4892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300" y="-132438"/>
            <a:ext cx="8531115" cy="65922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M. Schatz, Feb 2015 Course, JHU</a:t>
            </a:r>
          </a:p>
        </p:txBody>
      </p:sp>
    </p:spTree>
    <p:extLst>
      <p:ext uri="{BB962C8B-B14F-4D97-AF65-F5344CB8AC3E}">
        <p14:creationId xmlns:p14="http://schemas.microsoft.com/office/powerpoint/2010/main" val="17886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8"/>
    </mc:Choice>
    <mc:Fallback xmlns="">
      <p:transition spd="slow" advTm="1749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105" y="98132"/>
            <a:ext cx="7829789" cy="6050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M. Schatz, Feb 2015 Course, JHU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6"/>
    </mc:Choice>
    <mc:Fallback xmlns="">
      <p:transition spd="slow" advTm="4020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34" y="531917"/>
            <a:ext cx="7498332" cy="5794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M. Schatz, Feb 2015 Course, JHU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"/>
    </mc:Choice>
    <mc:Fallback xmlns="">
      <p:transition spd="slow" advTm="10865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388" y="528482"/>
            <a:ext cx="7507224" cy="58010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M. Schatz, Feb 2015 Course, JHU</a:t>
            </a:r>
          </a:p>
        </p:txBody>
      </p:sp>
    </p:spTree>
    <p:extLst>
      <p:ext uri="{BB962C8B-B14F-4D97-AF65-F5344CB8AC3E}">
        <p14:creationId xmlns:p14="http://schemas.microsoft.com/office/powerpoint/2010/main" val="13474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8"/>
    </mc:Choice>
    <mc:Fallback xmlns="">
      <p:transition spd="slow" advTm="1299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807" y="530352"/>
            <a:ext cx="7502385" cy="57972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M. Schatz, Feb 2015 Course, JHU</a:t>
            </a:r>
          </a:p>
        </p:txBody>
      </p:sp>
    </p:spTree>
    <p:extLst>
      <p:ext uri="{BB962C8B-B14F-4D97-AF65-F5344CB8AC3E}">
        <p14:creationId xmlns:p14="http://schemas.microsoft.com/office/powerpoint/2010/main" val="5492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3"/>
    </mc:Choice>
    <mc:Fallback xmlns="">
      <p:transition spd="slow" advTm="3816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Bruijn graphs - concept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843" y="1913125"/>
            <a:ext cx="7719613" cy="4226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AB957-23CC-4A09-25CD-6B26EC9422FD}"/>
              </a:ext>
            </a:extLst>
          </p:cNvPr>
          <p:cNvSpPr txBox="1"/>
          <p:nvPr/>
        </p:nvSpPr>
        <p:spPr>
          <a:xfrm>
            <a:off x="4879635" y="6459786"/>
            <a:ext cx="2476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M. Schatz, Feb 2015 Course, JHU</a:t>
            </a:r>
          </a:p>
        </p:txBody>
      </p:sp>
    </p:spTree>
    <p:extLst>
      <p:ext uri="{BB962C8B-B14F-4D97-AF65-F5344CB8AC3E}">
        <p14:creationId xmlns:p14="http://schemas.microsoft.com/office/powerpoint/2010/main" val="4432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8"/>
    </mc:Choice>
    <mc:Fallback xmlns="">
      <p:transition spd="slow" advTm="147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A38AC-9D86-B743-B5E0-3C6AB5C5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Ideal World!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B549-9BFE-5341-861E-14CAB662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Earth </a:t>
            </a:r>
            <a:r>
              <a:rPr lang="en-US" sz="1800" dirty="0" err="1">
                <a:solidFill>
                  <a:srgbClr val="FFFFFF"/>
                </a:solidFill>
              </a:rPr>
              <a:t>Biogenome</a:t>
            </a:r>
            <a:r>
              <a:rPr lang="en-US" sz="1800" dirty="0">
                <a:solidFill>
                  <a:srgbClr val="FFFFFF"/>
                </a:solidFill>
              </a:rPr>
              <a:t> Project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FFFFFF"/>
                </a:solidFill>
              </a:rPr>
              <a:t>Pangenomics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41E98-0328-774E-8A93-A21F114A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C613D-0C02-E5CE-63D3-A0914D6D17D2}"/>
              </a:ext>
            </a:extLst>
          </p:cNvPr>
          <p:cNvSpPr txBox="1"/>
          <p:nvPr/>
        </p:nvSpPr>
        <p:spPr>
          <a:xfrm>
            <a:off x="4405851" y="193669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Announced 2018, </a:t>
            </a:r>
          </a:p>
          <a:p>
            <a:r>
              <a:rPr lang="en-US" dirty="0"/>
              <a:t>started early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0B036-4BB2-A00E-5B30-5D94254839B4}"/>
              </a:ext>
            </a:extLst>
          </p:cNvPr>
          <p:cNvSpPr txBox="1"/>
          <p:nvPr/>
        </p:nvSpPr>
        <p:spPr>
          <a:xfrm>
            <a:off x="8383798" y="193669"/>
            <a:ext cx="111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Nature, </a:t>
            </a:r>
          </a:p>
          <a:p>
            <a:r>
              <a:rPr lang="en-US" dirty="0"/>
              <a:t>May 2023</a:t>
            </a:r>
          </a:p>
        </p:txBody>
      </p:sp>
      <p:pic>
        <p:nvPicPr>
          <p:cNvPr id="1026" name="Picture 2" descr="Volume 617 Issue 7960">
            <a:extLst>
              <a:ext uri="{FF2B5EF4-FFF2-40B4-BE49-F238E27FC236}">
                <a16:creationId xmlns:a16="http://schemas.microsoft.com/office/drawing/2014/main" id="{8B85A696-474C-7AD3-D615-F891C76C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101" y="989680"/>
            <a:ext cx="3874036" cy="513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0A6F68-ECF6-418A-3CDC-A84F8F5F176B}"/>
              </a:ext>
            </a:extLst>
          </p:cNvPr>
          <p:cNvSpPr txBox="1"/>
          <p:nvPr/>
        </p:nvSpPr>
        <p:spPr>
          <a:xfrm>
            <a:off x="8144134" y="6273015"/>
            <a:ext cx="191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HPRC Nature issue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A43E8E-E8E5-6AD3-785C-9E7BAB3043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939" y="989680"/>
            <a:ext cx="3810505" cy="3262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F2E750-D1B0-493B-BEDF-B57E002CD0A5}"/>
              </a:ext>
            </a:extLst>
          </p:cNvPr>
          <p:cNvSpPr txBox="1"/>
          <p:nvPr/>
        </p:nvSpPr>
        <p:spPr>
          <a:xfrm>
            <a:off x="4191464" y="4505093"/>
            <a:ext cx="13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EBP website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6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86"/>
    </mc:Choice>
    <mc:Fallback xmlns="">
      <p:transition spd="slow" advTm="126286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sz="2200" dirty="0"/>
              <a:t>Now, you have a huge pile of </a:t>
            </a:r>
            <a:r>
              <a:rPr lang="en-US" sz="2200" dirty="0" err="1"/>
              <a:t>contigs</a:t>
            </a:r>
            <a:r>
              <a:rPr lang="en-US" sz="2200" dirty="0"/>
              <a:t> but you want to make them larger.   How?</a:t>
            </a:r>
          </a:p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sz="2200" dirty="0"/>
              <a:t>Add context!</a:t>
            </a:r>
          </a:p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sz="2200" dirty="0"/>
              <a:t>Link together contigs using </a:t>
            </a:r>
            <a:r>
              <a:rPr lang="en-US" sz="2200" b="1" i="1" dirty="0"/>
              <a:t>other</a:t>
            </a:r>
            <a:r>
              <a:rPr lang="en-US" sz="2200" dirty="0"/>
              <a:t> genomic information</a:t>
            </a: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2000" dirty="0"/>
              <a:t>Infer contigs position on the genome relative to one another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60"/>
    </mc:Choice>
    <mc:Fallback xmlns="">
      <p:transition spd="slow" advTm="6136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6096000" y="2835688"/>
            <a:ext cx="3742313" cy="773904"/>
            <a:chOff x="7836771" y="2165357"/>
            <a:chExt cx="3733772" cy="772136"/>
          </a:xfrm>
        </p:grpSpPr>
        <p:sp>
          <p:nvSpPr>
            <p:cNvPr id="4" name="object 4"/>
            <p:cNvSpPr txBox="1"/>
            <p:nvPr/>
          </p:nvSpPr>
          <p:spPr>
            <a:xfrm>
              <a:off x="7946003" y="2165357"/>
              <a:ext cx="3624540" cy="3684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 algn="ctr"/>
              <a:r>
                <a:rPr sz="2400" b="1" dirty="0">
                  <a:latin typeface="Arial"/>
                  <a:cs typeface="Arial"/>
                </a:rPr>
                <a:t>PacBio</a:t>
              </a:r>
              <a:r>
                <a:rPr lang="en-US" sz="2400" b="1" dirty="0">
                  <a:latin typeface="Arial"/>
                  <a:cs typeface="Arial"/>
                </a:rPr>
                <a:t>/ONT</a:t>
              </a:r>
              <a:r>
                <a:rPr sz="2400" b="1" dirty="0">
                  <a:latin typeface="Arial"/>
                  <a:cs typeface="Arial"/>
                </a:rPr>
                <a:t> long-read</a:t>
              </a:r>
              <a:r>
                <a:rPr lang="en-US" sz="2400" b="1" dirty="0">
                  <a:latin typeface="Arial"/>
                  <a:cs typeface="Arial"/>
                </a:rPr>
                <a:t>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9237661" y="2735711"/>
              <a:ext cx="2240616" cy="134471"/>
            </a:xfrm>
            <a:custGeom>
              <a:avLst/>
              <a:gdLst/>
              <a:ahLst/>
              <a:cxnLst/>
              <a:rect l="l" t="t" r="r" b="b"/>
              <a:pathLst>
                <a:path w="2539365" h="152400">
                  <a:moveTo>
                    <a:pt x="0" y="0"/>
                  </a:moveTo>
                  <a:lnTo>
                    <a:pt x="0" y="152399"/>
                  </a:lnTo>
                  <a:lnTo>
                    <a:pt x="2538983" y="152399"/>
                  </a:lnTo>
                  <a:lnTo>
                    <a:pt x="25389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237661" y="2735711"/>
              <a:ext cx="2251262" cy="145676"/>
            </a:xfrm>
            <a:custGeom>
              <a:avLst/>
              <a:gdLst/>
              <a:ahLst/>
              <a:cxnLst/>
              <a:rect l="l" t="t" r="r" b="b"/>
              <a:pathLst>
                <a:path w="2551429" h="165100">
                  <a:moveTo>
                    <a:pt x="2551175" y="164591"/>
                  </a:moveTo>
                  <a:lnTo>
                    <a:pt x="2551175" y="0"/>
                  </a:lnTo>
                  <a:lnTo>
                    <a:pt x="0" y="0"/>
                  </a:lnTo>
                  <a:lnTo>
                    <a:pt x="0" y="164591"/>
                  </a:lnTo>
                  <a:lnTo>
                    <a:pt x="6095" y="164591"/>
                  </a:lnTo>
                  <a:lnTo>
                    <a:pt x="6095" y="13715"/>
                  </a:lnTo>
                  <a:lnTo>
                    <a:pt x="12191" y="6095"/>
                  </a:lnTo>
                  <a:lnTo>
                    <a:pt x="12191" y="13715"/>
                  </a:lnTo>
                  <a:lnTo>
                    <a:pt x="2538983" y="13715"/>
                  </a:lnTo>
                  <a:lnTo>
                    <a:pt x="2538983" y="6095"/>
                  </a:lnTo>
                  <a:lnTo>
                    <a:pt x="2545079" y="13715"/>
                  </a:lnTo>
                  <a:lnTo>
                    <a:pt x="2545079" y="164591"/>
                  </a:lnTo>
                  <a:lnTo>
                    <a:pt x="2551175" y="164591"/>
                  </a:lnTo>
                  <a:close/>
                </a:path>
                <a:path w="2551429" h="165100">
                  <a:moveTo>
                    <a:pt x="12191" y="13715"/>
                  </a:moveTo>
                  <a:lnTo>
                    <a:pt x="12191" y="6095"/>
                  </a:lnTo>
                  <a:lnTo>
                    <a:pt x="6095" y="13715"/>
                  </a:lnTo>
                  <a:lnTo>
                    <a:pt x="12191" y="13715"/>
                  </a:lnTo>
                  <a:close/>
                </a:path>
                <a:path w="2551429" h="165100">
                  <a:moveTo>
                    <a:pt x="12191" y="150875"/>
                  </a:moveTo>
                  <a:lnTo>
                    <a:pt x="12191" y="13715"/>
                  </a:lnTo>
                  <a:lnTo>
                    <a:pt x="6095" y="13715"/>
                  </a:lnTo>
                  <a:lnTo>
                    <a:pt x="6095" y="150875"/>
                  </a:lnTo>
                  <a:lnTo>
                    <a:pt x="12191" y="150875"/>
                  </a:lnTo>
                  <a:close/>
                </a:path>
                <a:path w="2551429" h="165100">
                  <a:moveTo>
                    <a:pt x="2545079" y="150875"/>
                  </a:moveTo>
                  <a:lnTo>
                    <a:pt x="6095" y="150875"/>
                  </a:lnTo>
                  <a:lnTo>
                    <a:pt x="12191" y="158495"/>
                  </a:lnTo>
                  <a:lnTo>
                    <a:pt x="12191" y="164591"/>
                  </a:lnTo>
                  <a:lnTo>
                    <a:pt x="2538983" y="164591"/>
                  </a:lnTo>
                  <a:lnTo>
                    <a:pt x="2538983" y="158495"/>
                  </a:lnTo>
                  <a:lnTo>
                    <a:pt x="2545079" y="150875"/>
                  </a:lnTo>
                  <a:close/>
                </a:path>
                <a:path w="2551429" h="165100">
                  <a:moveTo>
                    <a:pt x="12191" y="164591"/>
                  </a:moveTo>
                  <a:lnTo>
                    <a:pt x="12191" y="158495"/>
                  </a:lnTo>
                  <a:lnTo>
                    <a:pt x="6095" y="150875"/>
                  </a:lnTo>
                  <a:lnTo>
                    <a:pt x="6095" y="164591"/>
                  </a:lnTo>
                  <a:lnTo>
                    <a:pt x="12191" y="164591"/>
                  </a:lnTo>
                  <a:close/>
                </a:path>
                <a:path w="2551429" h="165100">
                  <a:moveTo>
                    <a:pt x="2545079" y="13715"/>
                  </a:moveTo>
                  <a:lnTo>
                    <a:pt x="2538983" y="6095"/>
                  </a:lnTo>
                  <a:lnTo>
                    <a:pt x="2538983" y="13715"/>
                  </a:lnTo>
                  <a:lnTo>
                    <a:pt x="2545079" y="13715"/>
                  </a:lnTo>
                  <a:close/>
                </a:path>
                <a:path w="2551429" h="165100">
                  <a:moveTo>
                    <a:pt x="2545079" y="150875"/>
                  </a:moveTo>
                  <a:lnTo>
                    <a:pt x="2545079" y="13715"/>
                  </a:lnTo>
                  <a:lnTo>
                    <a:pt x="2538983" y="13715"/>
                  </a:lnTo>
                  <a:lnTo>
                    <a:pt x="2538983" y="150875"/>
                  </a:lnTo>
                  <a:lnTo>
                    <a:pt x="2545079" y="150875"/>
                  </a:lnTo>
                  <a:close/>
                </a:path>
                <a:path w="2551429" h="165100">
                  <a:moveTo>
                    <a:pt x="2545079" y="164591"/>
                  </a:moveTo>
                  <a:lnTo>
                    <a:pt x="2545079" y="150875"/>
                  </a:lnTo>
                  <a:lnTo>
                    <a:pt x="2538983" y="158495"/>
                  </a:lnTo>
                  <a:lnTo>
                    <a:pt x="2538983" y="164591"/>
                  </a:lnTo>
                  <a:lnTo>
                    <a:pt x="2545079" y="164591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48" name="object 48"/>
            <p:cNvSpPr/>
            <p:nvPr/>
          </p:nvSpPr>
          <p:spPr>
            <a:xfrm>
              <a:off x="9307078" y="2758573"/>
              <a:ext cx="819149" cy="76760"/>
            </a:xfrm>
            <a:custGeom>
              <a:avLst/>
              <a:gdLst/>
              <a:ahLst/>
              <a:cxnLst/>
              <a:rect l="l" t="t" r="r" b="b"/>
              <a:pathLst>
                <a:path w="928370" h="86995">
                  <a:moveTo>
                    <a:pt x="856487" y="57911"/>
                  </a:moveTo>
                  <a:lnTo>
                    <a:pt x="856487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856487" y="57911"/>
                  </a:lnTo>
                  <a:close/>
                </a:path>
                <a:path w="928370" h="86995">
                  <a:moveTo>
                    <a:pt x="928115" y="42671"/>
                  </a:moveTo>
                  <a:lnTo>
                    <a:pt x="842771" y="0"/>
                  </a:lnTo>
                  <a:lnTo>
                    <a:pt x="842771" y="28955"/>
                  </a:lnTo>
                  <a:lnTo>
                    <a:pt x="856487" y="28955"/>
                  </a:lnTo>
                  <a:lnTo>
                    <a:pt x="856487" y="79765"/>
                  </a:lnTo>
                  <a:lnTo>
                    <a:pt x="928115" y="42671"/>
                  </a:lnTo>
                  <a:close/>
                </a:path>
                <a:path w="928370" h="86995">
                  <a:moveTo>
                    <a:pt x="856487" y="79765"/>
                  </a:moveTo>
                  <a:lnTo>
                    <a:pt x="856487" y="57911"/>
                  </a:lnTo>
                  <a:lnTo>
                    <a:pt x="842771" y="57911"/>
                  </a:lnTo>
                  <a:lnTo>
                    <a:pt x="842771" y="86867"/>
                  </a:lnTo>
                  <a:lnTo>
                    <a:pt x="856487" y="797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7836771" y="2661127"/>
              <a:ext cx="1187325" cy="2763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pc="-56" dirty="0">
                  <a:latin typeface="Arial"/>
                  <a:cs typeface="Arial"/>
                </a:rPr>
                <a:t>10-1</a:t>
              </a:r>
              <a:r>
                <a:rPr lang="en-US" spc="-56" dirty="0">
                  <a:latin typeface="Arial"/>
                  <a:cs typeface="Arial"/>
                </a:rPr>
                <a:t>00</a:t>
              </a:r>
              <a:r>
                <a:rPr spc="-113" dirty="0">
                  <a:latin typeface="Arial"/>
                  <a:cs typeface="Arial"/>
                </a:rPr>
                <a:t> </a:t>
              </a:r>
              <a:r>
                <a:rPr spc="-50" dirty="0">
                  <a:latin typeface="Arial"/>
                  <a:cs typeface="Arial"/>
                </a:rPr>
                <a:t>kb</a:t>
              </a:r>
              <a:r>
                <a:rPr lang="en-US" spc="-50" dirty="0">
                  <a:latin typeface="Arial"/>
                  <a:cs typeface="Arial"/>
                </a:rPr>
                <a:t>+</a:t>
              </a:r>
              <a:endParaRPr dirty="0">
                <a:latin typeface="Arial"/>
                <a:cs typeface="Arial"/>
              </a:endParaRPr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Contigs via DNA Seq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21BC0A-439D-B9C9-FA83-F74FDD4CC164}"/>
              </a:ext>
            </a:extLst>
          </p:cNvPr>
          <p:cNvGrpSpPr/>
          <p:nvPr/>
        </p:nvGrpSpPr>
        <p:grpSpPr>
          <a:xfrm>
            <a:off x="5537532" y="4255008"/>
            <a:ext cx="5091008" cy="2055841"/>
            <a:chOff x="5572888" y="155078"/>
            <a:chExt cx="5091008" cy="2055841"/>
          </a:xfrm>
        </p:grpSpPr>
        <p:sp>
          <p:nvSpPr>
            <p:cNvPr id="3" name="object 3"/>
            <p:cNvSpPr txBox="1"/>
            <p:nvPr/>
          </p:nvSpPr>
          <p:spPr>
            <a:xfrm>
              <a:off x="5572888" y="155078"/>
              <a:ext cx="5091008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 algn="ctr"/>
              <a:r>
                <a:rPr sz="2400" b="1" dirty="0">
                  <a:latin typeface="Arial"/>
                  <a:cs typeface="Arial"/>
                </a:rPr>
                <a:t>Illumina sequencing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085221" y="788409"/>
              <a:ext cx="1640469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pc="-59" dirty="0">
                  <a:latin typeface="Arial"/>
                  <a:cs typeface="Arial"/>
                </a:rPr>
                <a:t>Paired-end</a:t>
              </a:r>
              <a:r>
                <a:rPr spc="-96" dirty="0">
                  <a:latin typeface="Arial"/>
                  <a:cs typeface="Arial"/>
                </a:rPr>
                <a:t> </a:t>
              </a:r>
              <a:r>
                <a:rPr spc="-66" dirty="0">
                  <a:latin typeface="Arial"/>
                  <a:cs typeface="Arial"/>
                </a:rPr>
                <a:t>reads</a:t>
              </a:r>
              <a:endParaRPr dirty="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205081" y="1377619"/>
              <a:ext cx="153106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pc="-26" dirty="0">
                  <a:latin typeface="Arial"/>
                  <a:cs typeface="Arial"/>
                </a:rPr>
                <a:t>Mate </a:t>
              </a:r>
              <a:r>
                <a:rPr spc="-30" dirty="0">
                  <a:latin typeface="Arial"/>
                  <a:cs typeface="Arial"/>
                </a:rPr>
                <a:t>pair</a:t>
              </a:r>
              <a:r>
                <a:rPr spc="-135" dirty="0">
                  <a:latin typeface="Arial"/>
                  <a:cs typeface="Arial"/>
                </a:rPr>
                <a:t> </a:t>
              </a:r>
              <a:r>
                <a:rPr spc="-66" dirty="0">
                  <a:latin typeface="Arial"/>
                  <a:cs typeface="Arial"/>
                </a:rPr>
                <a:t>reads</a:t>
              </a:r>
              <a:endParaRPr>
                <a:latin typeface="Arial"/>
                <a:cs typeface="Arial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413792" y="1531768"/>
              <a:ext cx="1555155" cy="0"/>
            </a:xfrm>
            <a:custGeom>
              <a:avLst/>
              <a:gdLst/>
              <a:ahLst/>
              <a:cxnLst/>
              <a:rect l="l" t="t" r="r" b="b"/>
              <a:pathLst>
                <a:path w="1516379">
                  <a:moveTo>
                    <a:pt x="0" y="0"/>
                  </a:moveTo>
                  <a:lnTo>
                    <a:pt x="1516379" y="0"/>
                  </a:lnTo>
                </a:path>
              </a:pathLst>
            </a:custGeom>
            <a:ln w="47243">
              <a:solidFill>
                <a:srgbClr val="5A9AD5"/>
              </a:solidFill>
            </a:ln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19" name="object 19"/>
            <p:cNvSpPr/>
            <p:nvPr/>
          </p:nvSpPr>
          <p:spPr>
            <a:xfrm>
              <a:off x="8132458" y="1531768"/>
              <a:ext cx="7815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0" y="0"/>
                  </a:moveTo>
                  <a:lnTo>
                    <a:pt x="7619" y="0"/>
                  </a:lnTo>
                </a:path>
              </a:pathLst>
            </a:custGeom>
            <a:ln w="47243">
              <a:solidFill>
                <a:srgbClr val="5A9AD5"/>
              </a:solidFill>
            </a:ln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40271" y="1451275"/>
              <a:ext cx="273521" cy="142620"/>
            </a:xfrm>
            <a:custGeom>
              <a:avLst/>
              <a:gdLst/>
              <a:ahLst/>
              <a:cxnLst/>
              <a:rect l="l" t="t" r="r" b="b"/>
              <a:pathLst>
                <a:path w="266700" h="139064">
                  <a:moveTo>
                    <a:pt x="0" y="0"/>
                  </a:moveTo>
                  <a:lnTo>
                    <a:pt x="0" y="138683"/>
                  </a:lnTo>
                  <a:lnTo>
                    <a:pt x="266699" y="138683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1" name="object 21"/>
            <p:cNvSpPr/>
            <p:nvPr/>
          </p:nvSpPr>
          <p:spPr>
            <a:xfrm>
              <a:off x="8134020" y="1445027"/>
              <a:ext cx="287847" cy="154995"/>
            </a:xfrm>
            <a:custGeom>
              <a:avLst/>
              <a:gdLst/>
              <a:ahLst/>
              <a:cxnLst/>
              <a:rect l="l" t="t" r="r" b="b"/>
              <a:pathLst>
                <a:path w="280670" h="151129">
                  <a:moveTo>
                    <a:pt x="280415" y="150875"/>
                  </a:moveTo>
                  <a:lnTo>
                    <a:pt x="280415" y="0"/>
                  </a:lnTo>
                  <a:lnTo>
                    <a:pt x="0" y="0"/>
                  </a:lnTo>
                  <a:lnTo>
                    <a:pt x="0" y="150875"/>
                  </a:lnTo>
                  <a:lnTo>
                    <a:pt x="6095" y="150875"/>
                  </a:lnTo>
                  <a:lnTo>
                    <a:pt x="6095" y="13715"/>
                  </a:lnTo>
                  <a:lnTo>
                    <a:pt x="12191" y="6095"/>
                  </a:lnTo>
                  <a:lnTo>
                    <a:pt x="12191" y="13715"/>
                  </a:lnTo>
                  <a:lnTo>
                    <a:pt x="266699" y="13715"/>
                  </a:lnTo>
                  <a:lnTo>
                    <a:pt x="266699" y="6095"/>
                  </a:lnTo>
                  <a:lnTo>
                    <a:pt x="272795" y="13715"/>
                  </a:lnTo>
                  <a:lnTo>
                    <a:pt x="272795" y="150875"/>
                  </a:lnTo>
                  <a:lnTo>
                    <a:pt x="280415" y="150875"/>
                  </a:lnTo>
                  <a:close/>
                </a:path>
                <a:path w="280670" h="151129">
                  <a:moveTo>
                    <a:pt x="12191" y="13715"/>
                  </a:moveTo>
                  <a:lnTo>
                    <a:pt x="12191" y="6095"/>
                  </a:lnTo>
                  <a:lnTo>
                    <a:pt x="6095" y="13715"/>
                  </a:lnTo>
                  <a:lnTo>
                    <a:pt x="12191" y="13715"/>
                  </a:lnTo>
                  <a:close/>
                </a:path>
                <a:path w="280670" h="151129">
                  <a:moveTo>
                    <a:pt x="12191" y="137159"/>
                  </a:moveTo>
                  <a:lnTo>
                    <a:pt x="12191" y="13715"/>
                  </a:lnTo>
                  <a:lnTo>
                    <a:pt x="6095" y="13715"/>
                  </a:lnTo>
                  <a:lnTo>
                    <a:pt x="6095" y="137159"/>
                  </a:lnTo>
                  <a:lnTo>
                    <a:pt x="12191" y="137159"/>
                  </a:lnTo>
                  <a:close/>
                </a:path>
                <a:path w="280670" h="151129">
                  <a:moveTo>
                    <a:pt x="272795" y="137159"/>
                  </a:moveTo>
                  <a:lnTo>
                    <a:pt x="6095" y="137159"/>
                  </a:lnTo>
                  <a:lnTo>
                    <a:pt x="12191" y="144779"/>
                  </a:lnTo>
                  <a:lnTo>
                    <a:pt x="12191" y="150875"/>
                  </a:lnTo>
                  <a:lnTo>
                    <a:pt x="266699" y="150875"/>
                  </a:lnTo>
                  <a:lnTo>
                    <a:pt x="266699" y="144779"/>
                  </a:lnTo>
                  <a:lnTo>
                    <a:pt x="272795" y="137159"/>
                  </a:lnTo>
                  <a:close/>
                </a:path>
                <a:path w="280670" h="151129">
                  <a:moveTo>
                    <a:pt x="12191" y="150875"/>
                  </a:moveTo>
                  <a:lnTo>
                    <a:pt x="12191" y="144779"/>
                  </a:lnTo>
                  <a:lnTo>
                    <a:pt x="6095" y="137159"/>
                  </a:lnTo>
                  <a:lnTo>
                    <a:pt x="6095" y="150875"/>
                  </a:lnTo>
                  <a:lnTo>
                    <a:pt x="12191" y="150875"/>
                  </a:lnTo>
                  <a:close/>
                </a:path>
                <a:path w="280670" h="151129">
                  <a:moveTo>
                    <a:pt x="272795" y="13715"/>
                  </a:moveTo>
                  <a:lnTo>
                    <a:pt x="266699" y="6095"/>
                  </a:lnTo>
                  <a:lnTo>
                    <a:pt x="266699" y="13715"/>
                  </a:lnTo>
                  <a:lnTo>
                    <a:pt x="272795" y="13715"/>
                  </a:lnTo>
                  <a:close/>
                </a:path>
                <a:path w="280670" h="151129">
                  <a:moveTo>
                    <a:pt x="272795" y="137159"/>
                  </a:moveTo>
                  <a:lnTo>
                    <a:pt x="272795" y="13715"/>
                  </a:lnTo>
                  <a:lnTo>
                    <a:pt x="266699" y="13715"/>
                  </a:lnTo>
                  <a:lnTo>
                    <a:pt x="266699" y="137159"/>
                  </a:lnTo>
                  <a:lnTo>
                    <a:pt x="272795" y="137159"/>
                  </a:lnTo>
                  <a:close/>
                </a:path>
                <a:path w="280670" h="151129">
                  <a:moveTo>
                    <a:pt x="272795" y="150875"/>
                  </a:moveTo>
                  <a:lnTo>
                    <a:pt x="272795" y="137159"/>
                  </a:lnTo>
                  <a:lnTo>
                    <a:pt x="266699" y="144779"/>
                  </a:lnTo>
                  <a:lnTo>
                    <a:pt x="266699" y="150875"/>
                  </a:lnTo>
                  <a:lnTo>
                    <a:pt x="272795" y="150875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2" name="object 22"/>
            <p:cNvSpPr/>
            <p:nvPr/>
          </p:nvSpPr>
          <p:spPr>
            <a:xfrm>
              <a:off x="9968949" y="1465343"/>
              <a:ext cx="275473" cy="142620"/>
            </a:xfrm>
            <a:custGeom>
              <a:avLst/>
              <a:gdLst/>
              <a:ahLst/>
              <a:cxnLst/>
              <a:rect l="l" t="t" r="r" b="b"/>
              <a:pathLst>
                <a:path w="268604" h="139064">
                  <a:moveTo>
                    <a:pt x="0" y="0"/>
                  </a:moveTo>
                  <a:lnTo>
                    <a:pt x="0" y="138683"/>
                  </a:lnTo>
                  <a:lnTo>
                    <a:pt x="268223" y="138683"/>
                  </a:lnTo>
                  <a:lnTo>
                    <a:pt x="268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3" name="object 23"/>
            <p:cNvSpPr/>
            <p:nvPr/>
          </p:nvSpPr>
          <p:spPr>
            <a:xfrm>
              <a:off x="9962695" y="1459092"/>
              <a:ext cx="287847" cy="154995"/>
            </a:xfrm>
            <a:custGeom>
              <a:avLst/>
              <a:gdLst/>
              <a:ahLst/>
              <a:cxnLst/>
              <a:rect l="l" t="t" r="r" b="b"/>
              <a:pathLst>
                <a:path w="280670" h="151129">
                  <a:moveTo>
                    <a:pt x="280415" y="150875"/>
                  </a:moveTo>
                  <a:lnTo>
                    <a:pt x="280415" y="0"/>
                  </a:lnTo>
                  <a:lnTo>
                    <a:pt x="0" y="0"/>
                  </a:lnTo>
                  <a:lnTo>
                    <a:pt x="0" y="150875"/>
                  </a:lnTo>
                  <a:lnTo>
                    <a:pt x="6095" y="150875"/>
                  </a:lnTo>
                  <a:lnTo>
                    <a:pt x="6095" y="12191"/>
                  </a:lnTo>
                  <a:lnTo>
                    <a:pt x="13715" y="6095"/>
                  </a:lnTo>
                  <a:lnTo>
                    <a:pt x="13715" y="12191"/>
                  </a:lnTo>
                  <a:lnTo>
                    <a:pt x="266699" y="12191"/>
                  </a:lnTo>
                  <a:lnTo>
                    <a:pt x="266699" y="6095"/>
                  </a:lnTo>
                  <a:lnTo>
                    <a:pt x="274319" y="12191"/>
                  </a:lnTo>
                  <a:lnTo>
                    <a:pt x="274319" y="150875"/>
                  </a:lnTo>
                  <a:lnTo>
                    <a:pt x="280415" y="150875"/>
                  </a:lnTo>
                  <a:close/>
                </a:path>
                <a:path w="280670" h="151129">
                  <a:moveTo>
                    <a:pt x="13715" y="12191"/>
                  </a:moveTo>
                  <a:lnTo>
                    <a:pt x="13715" y="6095"/>
                  </a:lnTo>
                  <a:lnTo>
                    <a:pt x="6095" y="12191"/>
                  </a:lnTo>
                  <a:lnTo>
                    <a:pt x="13715" y="12191"/>
                  </a:lnTo>
                  <a:close/>
                </a:path>
                <a:path w="280670" h="151129">
                  <a:moveTo>
                    <a:pt x="13715" y="137159"/>
                  </a:moveTo>
                  <a:lnTo>
                    <a:pt x="13715" y="12191"/>
                  </a:lnTo>
                  <a:lnTo>
                    <a:pt x="6095" y="12191"/>
                  </a:lnTo>
                  <a:lnTo>
                    <a:pt x="6095" y="137159"/>
                  </a:lnTo>
                  <a:lnTo>
                    <a:pt x="13715" y="137159"/>
                  </a:lnTo>
                  <a:close/>
                </a:path>
                <a:path w="280670" h="151129">
                  <a:moveTo>
                    <a:pt x="274319" y="137159"/>
                  </a:moveTo>
                  <a:lnTo>
                    <a:pt x="6095" y="137159"/>
                  </a:lnTo>
                  <a:lnTo>
                    <a:pt x="13715" y="144779"/>
                  </a:lnTo>
                  <a:lnTo>
                    <a:pt x="13715" y="150875"/>
                  </a:lnTo>
                  <a:lnTo>
                    <a:pt x="266699" y="150875"/>
                  </a:lnTo>
                  <a:lnTo>
                    <a:pt x="266699" y="144779"/>
                  </a:lnTo>
                  <a:lnTo>
                    <a:pt x="274319" y="137159"/>
                  </a:lnTo>
                  <a:close/>
                </a:path>
                <a:path w="280670" h="151129">
                  <a:moveTo>
                    <a:pt x="13715" y="150875"/>
                  </a:moveTo>
                  <a:lnTo>
                    <a:pt x="13715" y="144779"/>
                  </a:lnTo>
                  <a:lnTo>
                    <a:pt x="6095" y="137159"/>
                  </a:lnTo>
                  <a:lnTo>
                    <a:pt x="6095" y="150875"/>
                  </a:lnTo>
                  <a:lnTo>
                    <a:pt x="13715" y="150875"/>
                  </a:lnTo>
                  <a:close/>
                </a:path>
                <a:path w="280670" h="151129">
                  <a:moveTo>
                    <a:pt x="274319" y="12191"/>
                  </a:moveTo>
                  <a:lnTo>
                    <a:pt x="266699" y="6095"/>
                  </a:lnTo>
                  <a:lnTo>
                    <a:pt x="266699" y="12191"/>
                  </a:lnTo>
                  <a:lnTo>
                    <a:pt x="274319" y="12191"/>
                  </a:lnTo>
                  <a:close/>
                </a:path>
                <a:path w="280670" h="151129">
                  <a:moveTo>
                    <a:pt x="274319" y="137159"/>
                  </a:moveTo>
                  <a:lnTo>
                    <a:pt x="274319" y="12191"/>
                  </a:lnTo>
                  <a:lnTo>
                    <a:pt x="266699" y="12191"/>
                  </a:lnTo>
                  <a:lnTo>
                    <a:pt x="266699" y="137159"/>
                  </a:lnTo>
                  <a:lnTo>
                    <a:pt x="274319" y="137159"/>
                  </a:lnTo>
                  <a:close/>
                </a:path>
                <a:path w="280670" h="151129">
                  <a:moveTo>
                    <a:pt x="274319" y="150875"/>
                  </a:moveTo>
                  <a:lnTo>
                    <a:pt x="274319" y="137159"/>
                  </a:lnTo>
                  <a:lnTo>
                    <a:pt x="266699" y="144779"/>
                  </a:lnTo>
                  <a:lnTo>
                    <a:pt x="266699" y="150875"/>
                  </a:lnTo>
                  <a:lnTo>
                    <a:pt x="274319" y="150875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4" name="object 24"/>
            <p:cNvSpPr/>
            <p:nvPr/>
          </p:nvSpPr>
          <p:spPr>
            <a:xfrm>
              <a:off x="8154340" y="1474720"/>
              <a:ext cx="189511" cy="87917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85343" y="27431"/>
                  </a:moveTo>
                  <a:lnTo>
                    <a:pt x="85343" y="0"/>
                  </a:lnTo>
                  <a:lnTo>
                    <a:pt x="0" y="42671"/>
                  </a:lnTo>
                  <a:lnTo>
                    <a:pt x="71627" y="78485"/>
                  </a:lnTo>
                  <a:lnTo>
                    <a:pt x="71627" y="27431"/>
                  </a:lnTo>
                  <a:lnTo>
                    <a:pt x="85343" y="27431"/>
                  </a:lnTo>
                  <a:close/>
                </a:path>
                <a:path w="184785" h="85725">
                  <a:moveTo>
                    <a:pt x="184403" y="56387"/>
                  </a:moveTo>
                  <a:lnTo>
                    <a:pt x="184403" y="27431"/>
                  </a:lnTo>
                  <a:lnTo>
                    <a:pt x="71627" y="27431"/>
                  </a:lnTo>
                  <a:lnTo>
                    <a:pt x="71627" y="56387"/>
                  </a:lnTo>
                  <a:lnTo>
                    <a:pt x="184403" y="56387"/>
                  </a:lnTo>
                  <a:close/>
                </a:path>
                <a:path w="184785" h="85725">
                  <a:moveTo>
                    <a:pt x="85343" y="85343"/>
                  </a:moveTo>
                  <a:lnTo>
                    <a:pt x="85343" y="56387"/>
                  </a:lnTo>
                  <a:lnTo>
                    <a:pt x="71627" y="56387"/>
                  </a:lnTo>
                  <a:lnTo>
                    <a:pt x="71627" y="78485"/>
                  </a:lnTo>
                  <a:lnTo>
                    <a:pt x="85343" y="85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11149" y="1504417"/>
              <a:ext cx="189511" cy="89219"/>
            </a:xfrm>
            <a:custGeom>
              <a:avLst/>
              <a:gdLst/>
              <a:ahLst/>
              <a:cxnLst/>
              <a:rect l="l" t="t" r="r" b="b"/>
              <a:pathLst>
                <a:path w="184785" h="86995">
                  <a:moveTo>
                    <a:pt x="114299" y="57911"/>
                  </a:moveTo>
                  <a:lnTo>
                    <a:pt x="114299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114299" y="57911"/>
                  </a:lnTo>
                  <a:close/>
                </a:path>
                <a:path w="184785" h="86995">
                  <a:moveTo>
                    <a:pt x="184403" y="44195"/>
                  </a:moveTo>
                  <a:lnTo>
                    <a:pt x="99059" y="0"/>
                  </a:lnTo>
                  <a:lnTo>
                    <a:pt x="99059" y="28955"/>
                  </a:lnTo>
                  <a:lnTo>
                    <a:pt x="114299" y="28955"/>
                  </a:lnTo>
                  <a:lnTo>
                    <a:pt x="114299" y="79247"/>
                  </a:lnTo>
                  <a:lnTo>
                    <a:pt x="184403" y="44195"/>
                  </a:lnTo>
                  <a:close/>
                </a:path>
                <a:path w="184785" h="86995">
                  <a:moveTo>
                    <a:pt x="114299" y="79247"/>
                  </a:moveTo>
                  <a:lnTo>
                    <a:pt x="114299" y="57911"/>
                  </a:lnTo>
                  <a:lnTo>
                    <a:pt x="99059" y="57911"/>
                  </a:lnTo>
                  <a:lnTo>
                    <a:pt x="99059" y="86867"/>
                  </a:lnTo>
                  <a:lnTo>
                    <a:pt x="114299" y="792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57" name="object 57"/>
            <p:cNvSpPr/>
            <p:nvPr/>
          </p:nvSpPr>
          <p:spPr>
            <a:xfrm>
              <a:off x="8407543" y="939401"/>
              <a:ext cx="186254" cy="0"/>
            </a:xfrm>
            <a:custGeom>
              <a:avLst/>
              <a:gdLst/>
              <a:ahLst/>
              <a:cxnLst/>
              <a:rect l="l" t="t" r="r" b="b"/>
              <a:pathLst>
                <a:path w="181610">
                  <a:moveTo>
                    <a:pt x="0" y="0"/>
                  </a:moveTo>
                  <a:lnTo>
                    <a:pt x="181355" y="0"/>
                  </a:lnTo>
                </a:path>
              </a:pathLst>
            </a:custGeom>
            <a:ln w="38099">
              <a:solidFill>
                <a:srgbClr val="5A9AD5"/>
              </a:solidFill>
            </a:ln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24645" y="939401"/>
              <a:ext cx="9768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3" y="0"/>
                  </a:lnTo>
                </a:path>
              </a:pathLst>
            </a:custGeom>
            <a:ln w="38099">
              <a:solidFill>
                <a:srgbClr val="5A9AD5"/>
              </a:solidFill>
            </a:ln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59" name="object 59"/>
            <p:cNvSpPr/>
            <p:nvPr/>
          </p:nvSpPr>
          <p:spPr>
            <a:xfrm>
              <a:off x="8134020" y="865161"/>
              <a:ext cx="273521" cy="140668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0" name="object 60"/>
            <p:cNvSpPr/>
            <p:nvPr/>
          </p:nvSpPr>
          <p:spPr>
            <a:xfrm>
              <a:off x="8126205" y="858910"/>
              <a:ext cx="287847" cy="153692"/>
            </a:xfrm>
            <a:custGeom>
              <a:avLst/>
              <a:gdLst/>
              <a:ahLst/>
              <a:cxnLst/>
              <a:rect l="l" t="t" r="r" b="b"/>
              <a:pathLst>
                <a:path w="280670" h="149860">
                  <a:moveTo>
                    <a:pt x="280415" y="149351"/>
                  </a:moveTo>
                  <a:lnTo>
                    <a:pt x="280415" y="0"/>
                  </a:lnTo>
                  <a:lnTo>
                    <a:pt x="0" y="0"/>
                  </a:lnTo>
                  <a:lnTo>
                    <a:pt x="0" y="149351"/>
                  </a:lnTo>
                  <a:lnTo>
                    <a:pt x="7619" y="149351"/>
                  </a:lnTo>
                  <a:lnTo>
                    <a:pt x="7619" y="12191"/>
                  </a:lnTo>
                  <a:lnTo>
                    <a:pt x="13715" y="6095"/>
                  </a:lnTo>
                  <a:lnTo>
                    <a:pt x="13715" y="12191"/>
                  </a:lnTo>
                  <a:lnTo>
                    <a:pt x="268223" y="12191"/>
                  </a:lnTo>
                  <a:lnTo>
                    <a:pt x="268223" y="6095"/>
                  </a:lnTo>
                  <a:lnTo>
                    <a:pt x="274319" y="12191"/>
                  </a:lnTo>
                  <a:lnTo>
                    <a:pt x="274319" y="149351"/>
                  </a:lnTo>
                  <a:lnTo>
                    <a:pt x="280415" y="149351"/>
                  </a:lnTo>
                  <a:close/>
                </a:path>
                <a:path w="280670" h="149860">
                  <a:moveTo>
                    <a:pt x="13715" y="12191"/>
                  </a:moveTo>
                  <a:lnTo>
                    <a:pt x="13715" y="6095"/>
                  </a:lnTo>
                  <a:lnTo>
                    <a:pt x="7619" y="12191"/>
                  </a:lnTo>
                  <a:lnTo>
                    <a:pt x="13715" y="12191"/>
                  </a:lnTo>
                  <a:close/>
                </a:path>
                <a:path w="280670" h="149860">
                  <a:moveTo>
                    <a:pt x="13715" y="137159"/>
                  </a:moveTo>
                  <a:lnTo>
                    <a:pt x="13715" y="12191"/>
                  </a:lnTo>
                  <a:lnTo>
                    <a:pt x="7619" y="12191"/>
                  </a:lnTo>
                  <a:lnTo>
                    <a:pt x="7619" y="137159"/>
                  </a:lnTo>
                  <a:lnTo>
                    <a:pt x="13715" y="137159"/>
                  </a:lnTo>
                  <a:close/>
                </a:path>
                <a:path w="280670" h="149860">
                  <a:moveTo>
                    <a:pt x="274319" y="137159"/>
                  </a:moveTo>
                  <a:lnTo>
                    <a:pt x="7619" y="137159"/>
                  </a:lnTo>
                  <a:lnTo>
                    <a:pt x="13715" y="143255"/>
                  </a:lnTo>
                  <a:lnTo>
                    <a:pt x="13715" y="149351"/>
                  </a:lnTo>
                  <a:lnTo>
                    <a:pt x="268223" y="149351"/>
                  </a:lnTo>
                  <a:lnTo>
                    <a:pt x="268223" y="143255"/>
                  </a:lnTo>
                  <a:lnTo>
                    <a:pt x="274319" y="137159"/>
                  </a:lnTo>
                  <a:close/>
                </a:path>
                <a:path w="280670" h="149860">
                  <a:moveTo>
                    <a:pt x="13715" y="149351"/>
                  </a:moveTo>
                  <a:lnTo>
                    <a:pt x="13715" y="143255"/>
                  </a:lnTo>
                  <a:lnTo>
                    <a:pt x="7619" y="137159"/>
                  </a:lnTo>
                  <a:lnTo>
                    <a:pt x="7619" y="149351"/>
                  </a:lnTo>
                  <a:lnTo>
                    <a:pt x="13715" y="149351"/>
                  </a:lnTo>
                  <a:close/>
                </a:path>
                <a:path w="280670" h="149860">
                  <a:moveTo>
                    <a:pt x="274319" y="12191"/>
                  </a:moveTo>
                  <a:lnTo>
                    <a:pt x="268223" y="6095"/>
                  </a:lnTo>
                  <a:lnTo>
                    <a:pt x="268223" y="12191"/>
                  </a:lnTo>
                  <a:lnTo>
                    <a:pt x="274319" y="12191"/>
                  </a:lnTo>
                  <a:close/>
                </a:path>
                <a:path w="280670" h="149860">
                  <a:moveTo>
                    <a:pt x="274319" y="137159"/>
                  </a:moveTo>
                  <a:lnTo>
                    <a:pt x="274319" y="12191"/>
                  </a:lnTo>
                  <a:lnTo>
                    <a:pt x="268223" y="12191"/>
                  </a:lnTo>
                  <a:lnTo>
                    <a:pt x="268223" y="137159"/>
                  </a:lnTo>
                  <a:lnTo>
                    <a:pt x="274319" y="137159"/>
                  </a:lnTo>
                  <a:close/>
                </a:path>
                <a:path w="280670" h="149860">
                  <a:moveTo>
                    <a:pt x="274319" y="149351"/>
                  </a:moveTo>
                  <a:lnTo>
                    <a:pt x="274319" y="137159"/>
                  </a:lnTo>
                  <a:lnTo>
                    <a:pt x="268223" y="143255"/>
                  </a:lnTo>
                  <a:lnTo>
                    <a:pt x="268223" y="149351"/>
                  </a:lnTo>
                  <a:lnTo>
                    <a:pt x="274319" y="149351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1" name="object 61"/>
            <p:cNvSpPr/>
            <p:nvPr/>
          </p:nvSpPr>
          <p:spPr>
            <a:xfrm>
              <a:off x="8593534" y="865161"/>
              <a:ext cx="273521" cy="140668"/>
            </a:xfrm>
            <a:custGeom>
              <a:avLst/>
              <a:gdLst/>
              <a:ahLst/>
              <a:cxnLst/>
              <a:rect l="l" t="t" r="r" b="b"/>
              <a:pathLst>
                <a:path w="266700" h="137160">
                  <a:moveTo>
                    <a:pt x="0" y="0"/>
                  </a:moveTo>
                  <a:lnTo>
                    <a:pt x="0" y="137159"/>
                  </a:lnTo>
                  <a:lnTo>
                    <a:pt x="266699" y="137159"/>
                  </a:lnTo>
                  <a:lnTo>
                    <a:pt x="26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2" name="object 62"/>
            <p:cNvSpPr/>
            <p:nvPr/>
          </p:nvSpPr>
          <p:spPr>
            <a:xfrm>
              <a:off x="8587283" y="858910"/>
              <a:ext cx="286544" cy="153692"/>
            </a:xfrm>
            <a:custGeom>
              <a:avLst/>
              <a:gdLst/>
              <a:ahLst/>
              <a:cxnLst/>
              <a:rect l="l" t="t" r="r" b="b"/>
              <a:pathLst>
                <a:path w="279400" h="149860">
                  <a:moveTo>
                    <a:pt x="278891" y="149351"/>
                  </a:moveTo>
                  <a:lnTo>
                    <a:pt x="278891" y="0"/>
                  </a:lnTo>
                  <a:lnTo>
                    <a:pt x="0" y="0"/>
                  </a:lnTo>
                  <a:lnTo>
                    <a:pt x="0" y="149351"/>
                  </a:lnTo>
                  <a:lnTo>
                    <a:pt x="6095" y="149351"/>
                  </a:lnTo>
                  <a:lnTo>
                    <a:pt x="6095" y="12191"/>
                  </a:lnTo>
                  <a:lnTo>
                    <a:pt x="12191" y="6095"/>
                  </a:lnTo>
                  <a:lnTo>
                    <a:pt x="12191" y="12191"/>
                  </a:lnTo>
                  <a:lnTo>
                    <a:pt x="266699" y="12191"/>
                  </a:lnTo>
                  <a:lnTo>
                    <a:pt x="266699" y="6095"/>
                  </a:lnTo>
                  <a:lnTo>
                    <a:pt x="272795" y="12191"/>
                  </a:lnTo>
                  <a:lnTo>
                    <a:pt x="272795" y="149351"/>
                  </a:lnTo>
                  <a:lnTo>
                    <a:pt x="278891" y="149351"/>
                  </a:lnTo>
                  <a:close/>
                </a:path>
                <a:path w="279400" h="149860">
                  <a:moveTo>
                    <a:pt x="12191" y="12191"/>
                  </a:moveTo>
                  <a:lnTo>
                    <a:pt x="12191" y="6095"/>
                  </a:lnTo>
                  <a:lnTo>
                    <a:pt x="6095" y="12191"/>
                  </a:lnTo>
                  <a:lnTo>
                    <a:pt x="12191" y="12191"/>
                  </a:lnTo>
                  <a:close/>
                </a:path>
                <a:path w="279400" h="149860">
                  <a:moveTo>
                    <a:pt x="12191" y="137159"/>
                  </a:moveTo>
                  <a:lnTo>
                    <a:pt x="12191" y="12191"/>
                  </a:lnTo>
                  <a:lnTo>
                    <a:pt x="6095" y="12191"/>
                  </a:lnTo>
                  <a:lnTo>
                    <a:pt x="6095" y="137159"/>
                  </a:lnTo>
                  <a:lnTo>
                    <a:pt x="12191" y="137159"/>
                  </a:lnTo>
                  <a:close/>
                </a:path>
                <a:path w="279400" h="149860">
                  <a:moveTo>
                    <a:pt x="272795" y="137159"/>
                  </a:moveTo>
                  <a:lnTo>
                    <a:pt x="6095" y="137159"/>
                  </a:lnTo>
                  <a:lnTo>
                    <a:pt x="12191" y="143255"/>
                  </a:lnTo>
                  <a:lnTo>
                    <a:pt x="12191" y="149351"/>
                  </a:lnTo>
                  <a:lnTo>
                    <a:pt x="266699" y="149351"/>
                  </a:lnTo>
                  <a:lnTo>
                    <a:pt x="266699" y="143255"/>
                  </a:lnTo>
                  <a:lnTo>
                    <a:pt x="272795" y="137159"/>
                  </a:lnTo>
                  <a:close/>
                </a:path>
                <a:path w="279400" h="149860">
                  <a:moveTo>
                    <a:pt x="12191" y="149351"/>
                  </a:moveTo>
                  <a:lnTo>
                    <a:pt x="12191" y="143255"/>
                  </a:lnTo>
                  <a:lnTo>
                    <a:pt x="6095" y="137159"/>
                  </a:lnTo>
                  <a:lnTo>
                    <a:pt x="6095" y="149351"/>
                  </a:lnTo>
                  <a:lnTo>
                    <a:pt x="12191" y="149351"/>
                  </a:lnTo>
                  <a:close/>
                </a:path>
                <a:path w="279400" h="149860">
                  <a:moveTo>
                    <a:pt x="272795" y="12191"/>
                  </a:moveTo>
                  <a:lnTo>
                    <a:pt x="266699" y="6095"/>
                  </a:lnTo>
                  <a:lnTo>
                    <a:pt x="266699" y="12191"/>
                  </a:lnTo>
                  <a:lnTo>
                    <a:pt x="272795" y="12191"/>
                  </a:lnTo>
                  <a:close/>
                </a:path>
                <a:path w="279400" h="149860">
                  <a:moveTo>
                    <a:pt x="272795" y="137159"/>
                  </a:moveTo>
                  <a:lnTo>
                    <a:pt x="272795" y="12191"/>
                  </a:lnTo>
                  <a:lnTo>
                    <a:pt x="266699" y="12191"/>
                  </a:lnTo>
                  <a:lnTo>
                    <a:pt x="266699" y="137159"/>
                  </a:lnTo>
                  <a:lnTo>
                    <a:pt x="272795" y="137159"/>
                  </a:lnTo>
                  <a:close/>
                </a:path>
                <a:path w="279400" h="149860">
                  <a:moveTo>
                    <a:pt x="272795" y="149351"/>
                  </a:moveTo>
                  <a:lnTo>
                    <a:pt x="272795" y="137159"/>
                  </a:lnTo>
                  <a:lnTo>
                    <a:pt x="266699" y="143255"/>
                  </a:lnTo>
                  <a:lnTo>
                    <a:pt x="266699" y="149351"/>
                  </a:lnTo>
                  <a:lnTo>
                    <a:pt x="272795" y="149351"/>
                  </a:lnTo>
                  <a:close/>
                </a:path>
              </a:pathLst>
            </a:custGeom>
            <a:solidFill>
              <a:srgbClr val="40709B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3" name="object 63"/>
            <p:cNvSpPr/>
            <p:nvPr/>
          </p:nvSpPr>
          <p:spPr>
            <a:xfrm>
              <a:off x="8635735" y="891730"/>
              <a:ext cx="189511" cy="87917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85343" y="28955"/>
                  </a:moveTo>
                  <a:lnTo>
                    <a:pt x="85343" y="0"/>
                  </a:lnTo>
                  <a:lnTo>
                    <a:pt x="0" y="42671"/>
                  </a:lnTo>
                  <a:lnTo>
                    <a:pt x="71627" y="78485"/>
                  </a:lnTo>
                  <a:lnTo>
                    <a:pt x="71627" y="28955"/>
                  </a:lnTo>
                  <a:lnTo>
                    <a:pt x="85343" y="28955"/>
                  </a:lnTo>
                  <a:close/>
                </a:path>
                <a:path w="184785" h="85725">
                  <a:moveTo>
                    <a:pt x="184403" y="57911"/>
                  </a:moveTo>
                  <a:lnTo>
                    <a:pt x="184403" y="28955"/>
                  </a:lnTo>
                  <a:lnTo>
                    <a:pt x="71627" y="28955"/>
                  </a:lnTo>
                  <a:lnTo>
                    <a:pt x="71627" y="57911"/>
                  </a:lnTo>
                  <a:lnTo>
                    <a:pt x="184403" y="57911"/>
                  </a:lnTo>
                  <a:close/>
                </a:path>
                <a:path w="184785" h="85725">
                  <a:moveTo>
                    <a:pt x="85343" y="85343"/>
                  </a:moveTo>
                  <a:lnTo>
                    <a:pt x="85343" y="57911"/>
                  </a:lnTo>
                  <a:lnTo>
                    <a:pt x="71627" y="57911"/>
                  </a:lnTo>
                  <a:lnTo>
                    <a:pt x="71627" y="78485"/>
                  </a:lnTo>
                  <a:lnTo>
                    <a:pt x="85343" y="85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4" name="object 64"/>
            <p:cNvSpPr/>
            <p:nvPr/>
          </p:nvSpPr>
          <p:spPr>
            <a:xfrm>
              <a:off x="8176221" y="891730"/>
              <a:ext cx="189511" cy="87917"/>
            </a:xfrm>
            <a:custGeom>
              <a:avLst/>
              <a:gdLst/>
              <a:ahLst/>
              <a:cxnLst/>
              <a:rect l="l" t="t" r="r" b="b"/>
              <a:pathLst>
                <a:path w="184785" h="85725">
                  <a:moveTo>
                    <a:pt x="112775" y="57911"/>
                  </a:moveTo>
                  <a:lnTo>
                    <a:pt x="112775" y="28955"/>
                  </a:lnTo>
                  <a:lnTo>
                    <a:pt x="0" y="28955"/>
                  </a:lnTo>
                  <a:lnTo>
                    <a:pt x="0" y="57911"/>
                  </a:lnTo>
                  <a:lnTo>
                    <a:pt x="112775" y="57911"/>
                  </a:lnTo>
                  <a:close/>
                </a:path>
                <a:path w="184785" h="85725">
                  <a:moveTo>
                    <a:pt x="184403" y="42671"/>
                  </a:moveTo>
                  <a:lnTo>
                    <a:pt x="97535" y="0"/>
                  </a:lnTo>
                  <a:lnTo>
                    <a:pt x="97535" y="28955"/>
                  </a:lnTo>
                  <a:lnTo>
                    <a:pt x="112775" y="28955"/>
                  </a:lnTo>
                  <a:lnTo>
                    <a:pt x="112775" y="77857"/>
                  </a:lnTo>
                  <a:lnTo>
                    <a:pt x="184403" y="42671"/>
                  </a:lnTo>
                  <a:close/>
                </a:path>
                <a:path w="184785" h="85725">
                  <a:moveTo>
                    <a:pt x="112775" y="77857"/>
                  </a:moveTo>
                  <a:lnTo>
                    <a:pt x="112775" y="57911"/>
                  </a:lnTo>
                  <a:lnTo>
                    <a:pt x="97535" y="57911"/>
                  </a:lnTo>
                  <a:lnTo>
                    <a:pt x="97535" y="85343"/>
                  </a:lnTo>
                  <a:lnTo>
                    <a:pt x="112775" y="77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8599262" y="1246004"/>
              <a:ext cx="1263402" cy="214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z="1059" spc="-63" dirty="0">
                  <a:latin typeface="Arial"/>
                  <a:cs typeface="Arial"/>
                </a:rPr>
                <a:t>&gt;5kb</a:t>
              </a:r>
              <a:r>
                <a:rPr sz="1059" spc="-76" dirty="0">
                  <a:latin typeface="Arial"/>
                  <a:cs typeface="Arial"/>
                </a:rPr>
                <a:t> </a:t>
              </a:r>
              <a:r>
                <a:rPr sz="1059" spc="-33" dirty="0">
                  <a:latin typeface="Arial"/>
                  <a:cs typeface="Arial"/>
                </a:rPr>
                <a:t>fragment</a:t>
              </a:r>
              <a:endParaRPr sz="1059" dirty="0">
                <a:latin typeface="Arial"/>
                <a:cs typeface="Arial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8896752" y="1499728"/>
              <a:ext cx="644074" cy="62518"/>
            </a:xfrm>
            <a:custGeom>
              <a:avLst/>
              <a:gdLst/>
              <a:ahLst/>
              <a:cxnLst/>
              <a:rect l="l" t="t" r="r" b="b"/>
              <a:pathLst>
                <a:path w="628014" h="60960">
                  <a:moveTo>
                    <a:pt x="56387" y="57911"/>
                  </a:moveTo>
                  <a:lnTo>
                    <a:pt x="56387" y="1523"/>
                  </a:lnTo>
                  <a:lnTo>
                    <a:pt x="0" y="0"/>
                  </a:lnTo>
                  <a:lnTo>
                    <a:pt x="0" y="57911"/>
                  </a:lnTo>
                  <a:lnTo>
                    <a:pt x="56387" y="57911"/>
                  </a:lnTo>
                  <a:close/>
                </a:path>
                <a:path w="628014" h="60960">
                  <a:moveTo>
                    <a:pt x="170687" y="59435"/>
                  </a:moveTo>
                  <a:lnTo>
                    <a:pt x="170687" y="1523"/>
                  </a:lnTo>
                  <a:lnTo>
                    <a:pt x="114299" y="1523"/>
                  </a:lnTo>
                  <a:lnTo>
                    <a:pt x="114299" y="57911"/>
                  </a:lnTo>
                  <a:lnTo>
                    <a:pt x="170687" y="59435"/>
                  </a:lnTo>
                  <a:close/>
                </a:path>
                <a:path w="628014" h="60960">
                  <a:moveTo>
                    <a:pt x="284987" y="59435"/>
                  </a:moveTo>
                  <a:lnTo>
                    <a:pt x="284987" y="1523"/>
                  </a:lnTo>
                  <a:lnTo>
                    <a:pt x="228599" y="1523"/>
                  </a:lnTo>
                  <a:lnTo>
                    <a:pt x="228599" y="59435"/>
                  </a:lnTo>
                  <a:lnTo>
                    <a:pt x="284987" y="59435"/>
                  </a:lnTo>
                  <a:close/>
                </a:path>
                <a:path w="628014" h="60960">
                  <a:moveTo>
                    <a:pt x="399287" y="59435"/>
                  </a:moveTo>
                  <a:lnTo>
                    <a:pt x="399287" y="3047"/>
                  </a:lnTo>
                  <a:lnTo>
                    <a:pt x="342899" y="3047"/>
                  </a:lnTo>
                  <a:lnTo>
                    <a:pt x="342899" y="59435"/>
                  </a:lnTo>
                  <a:lnTo>
                    <a:pt x="399287" y="59435"/>
                  </a:lnTo>
                  <a:close/>
                </a:path>
                <a:path w="628014" h="60960">
                  <a:moveTo>
                    <a:pt x="513587" y="60959"/>
                  </a:moveTo>
                  <a:lnTo>
                    <a:pt x="513587" y="3047"/>
                  </a:lnTo>
                  <a:lnTo>
                    <a:pt x="457199" y="3047"/>
                  </a:lnTo>
                  <a:lnTo>
                    <a:pt x="457199" y="60959"/>
                  </a:lnTo>
                  <a:lnTo>
                    <a:pt x="513587" y="60959"/>
                  </a:lnTo>
                  <a:close/>
                </a:path>
                <a:path w="628014" h="60960">
                  <a:moveTo>
                    <a:pt x="627887" y="60959"/>
                  </a:moveTo>
                  <a:lnTo>
                    <a:pt x="627887" y="4571"/>
                  </a:lnTo>
                  <a:lnTo>
                    <a:pt x="571499" y="3047"/>
                  </a:lnTo>
                  <a:lnTo>
                    <a:pt x="571499" y="60959"/>
                  </a:lnTo>
                  <a:lnTo>
                    <a:pt x="627887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8943025" y="805401"/>
              <a:ext cx="1490033" cy="214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z="1059" spc="-56" dirty="0">
                  <a:latin typeface="Arial"/>
                  <a:cs typeface="Arial"/>
                </a:rPr>
                <a:t>&lt;500bp</a:t>
              </a:r>
              <a:r>
                <a:rPr sz="1059" spc="-80" dirty="0">
                  <a:latin typeface="Arial"/>
                  <a:cs typeface="Arial"/>
                </a:rPr>
                <a:t> </a:t>
              </a:r>
              <a:r>
                <a:rPr sz="1059" spc="-33" dirty="0">
                  <a:latin typeface="Arial"/>
                  <a:cs typeface="Arial"/>
                </a:rPr>
                <a:t>fragment</a:t>
              </a:r>
              <a:endParaRPr sz="1059">
                <a:latin typeface="Arial"/>
                <a:cs typeface="Arial"/>
              </a:endParaRPr>
            </a:p>
          </p:txBody>
        </p:sp>
        <p:sp>
          <p:nvSpPr>
            <p:cNvPr id="83" name="object 17"/>
            <p:cNvSpPr txBox="1"/>
            <p:nvPr/>
          </p:nvSpPr>
          <p:spPr>
            <a:xfrm>
              <a:off x="6214864" y="1933920"/>
              <a:ext cx="153106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 algn="r"/>
              <a:r>
                <a:rPr lang="en-US" b="1" i="1" spc="-26" dirty="0">
                  <a:latin typeface="Arial"/>
                  <a:cs typeface="Arial"/>
                </a:rPr>
                <a:t>Linked reads</a:t>
              </a:r>
              <a:endParaRPr b="1" i="1" dirty="0">
                <a:latin typeface="Arial"/>
                <a:cs typeface="Arial"/>
              </a:endParaRPr>
            </a:p>
          </p:txBody>
        </p:sp>
        <p:sp>
          <p:nvSpPr>
            <p:cNvPr id="84" name="object 18"/>
            <p:cNvSpPr/>
            <p:nvPr/>
          </p:nvSpPr>
          <p:spPr>
            <a:xfrm flipV="1">
              <a:off x="8112139" y="2012882"/>
              <a:ext cx="2205391" cy="55765"/>
            </a:xfrm>
            <a:custGeom>
              <a:avLst/>
              <a:gdLst/>
              <a:ahLst/>
              <a:cxnLst/>
              <a:rect l="l" t="t" r="r" b="b"/>
              <a:pathLst>
                <a:path w="1516379">
                  <a:moveTo>
                    <a:pt x="0" y="0"/>
                  </a:moveTo>
                  <a:lnTo>
                    <a:pt x="1516379" y="0"/>
                  </a:lnTo>
                </a:path>
              </a:pathLst>
            </a:custGeom>
            <a:ln w="47243">
              <a:solidFill>
                <a:srgbClr val="5A9AD5"/>
              </a:solidFill>
            </a:ln>
          </p:spPr>
          <p:txBody>
            <a:bodyPr wrap="square" lIns="0" tIns="0" rIns="0" bIns="0" rtlCol="0"/>
            <a:lstStyle/>
            <a:p>
              <a:endParaRPr sz="1191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8108843" y="1998313"/>
              <a:ext cx="273521" cy="140668"/>
              <a:chOff x="3963468" y="3078922"/>
              <a:chExt cx="276765" cy="142336"/>
            </a:xfrm>
          </p:grpSpPr>
          <p:sp>
            <p:nvSpPr>
              <p:cNvPr id="86" name="object 59"/>
              <p:cNvSpPr/>
              <p:nvPr/>
            </p:nvSpPr>
            <p:spPr>
              <a:xfrm>
                <a:off x="3963468" y="3078922"/>
                <a:ext cx="276765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37160">
                    <a:moveTo>
                      <a:pt x="0" y="0"/>
                    </a:moveTo>
                    <a:lnTo>
                      <a:pt x="0" y="137159"/>
                    </a:lnTo>
                    <a:lnTo>
                      <a:pt x="266699" y="137159"/>
                    </a:lnTo>
                    <a:lnTo>
                      <a:pt x="2666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F4F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  <p:sp>
            <p:nvSpPr>
              <p:cNvPr id="87" name="object 64"/>
              <p:cNvSpPr/>
              <p:nvPr/>
            </p:nvSpPr>
            <p:spPr>
              <a:xfrm>
                <a:off x="4006168" y="3105807"/>
                <a:ext cx="191758" cy="8896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85725">
                    <a:moveTo>
                      <a:pt x="112775" y="57911"/>
                    </a:moveTo>
                    <a:lnTo>
                      <a:pt x="112775" y="28955"/>
                    </a:lnTo>
                    <a:lnTo>
                      <a:pt x="0" y="28955"/>
                    </a:lnTo>
                    <a:lnTo>
                      <a:pt x="0" y="57911"/>
                    </a:lnTo>
                    <a:lnTo>
                      <a:pt x="112775" y="57911"/>
                    </a:lnTo>
                    <a:close/>
                  </a:path>
                  <a:path w="184785" h="85725">
                    <a:moveTo>
                      <a:pt x="184403" y="42671"/>
                    </a:moveTo>
                    <a:lnTo>
                      <a:pt x="97535" y="0"/>
                    </a:lnTo>
                    <a:lnTo>
                      <a:pt x="97535" y="28955"/>
                    </a:lnTo>
                    <a:lnTo>
                      <a:pt x="112775" y="28955"/>
                    </a:lnTo>
                    <a:lnTo>
                      <a:pt x="112775" y="77857"/>
                    </a:lnTo>
                    <a:lnTo>
                      <a:pt x="184403" y="42671"/>
                    </a:lnTo>
                    <a:close/>
                  </a:path>
                  <a:path w="184785" h="85725">
                    <a:moveTo>
                      <a:pt x="112775" y="77857"/>
                    </a:moveTo>
                    <a:lnTo>
                      <a:pt x="112775" y="57911"/>
                    </a:lnTo>
                    <a:lnTo>
                      <a:pt x="97535" y="57911"/>
                    </a:lnTo>
                    <a:lnTo>
                      <a:pt x="97535" y="85343"/>
                    </a:lnTo>
                    <a:lnTo>
                      <a:pt x="112775" y="778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8426693" y="1998313"/>
              <a:ext cx="273521" cy="140668"/>
              <a:chOff x="3963468" y="3078922"/>
              <a:chExt cx="276765" cy="142336"/>
            </a:xfrm>
          </p:grpSpPr>
          <p:sp>
            <p:nvSpPr>
              <p:cNvPr id="90" name="object 59"/>
              <p:cNvSpPr/>
              <p:nvPr/>
            </p:nvSpPr>
            <p:spPr>
              <a:xfrm>
                <a:off x="3963468" y="3078922"/>
                <a:ext cx="276765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37160">
                    <a:moveTo>
                      <a:pt x="0" y="0"/>
                    </a:moveTo>
                    <a:lnTo>
                      <a:pt x="0" y="137159"/>
                    </a:lnTo>
                    <a:lnTo>
                      <a:pt x="266699" y="137159"/>
                    </a:lnTo>
                    <a:lnTo>
                      <a:pt x="2666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F4F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  <p:sp>
            <p:nvSpPr>
              <p:cNvPr id="91" name="object 64"/>
              <p:cNvSpPr/>
              <p:nvPr/>
            </p:nvSpPr>
            <p:spPr>
              <a:xfrm>
                <a:off x="4006168" y="3105807"/>
                <a:ext cx="191758" cy="8896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85725">
                    <a:moveTo>
                      <a:pt x="112775" y="57911"/>
                    </a:moveTo>
                    <a:lnTo>
                      <a:pt x="112775" y="28955"/>
                    </a:lnTo>
                    <a:lnTo>
                      <a:pt x="0" y="28955"/>
                    </a:lnTo>
                    <a:lnTo>
                      <a:pt x="0" y="57911"/>
                    </a:lnTo>
                    <a:lnTo>
                      <a:pt x="112775" y="57911"/>
                    </a:lnTo>
                    <a:close/>
                  </a:path>
                  <a:path w="184785" h="85725">
                    <a:moveTo>
                      <a:pt x="184403" y="42671"/>
                    </a:moveTo>
                    <a:lnTo>
                      <a:pt x="97535" y="0"/>
                    </a:lnTo>
                    <a:lnTo>
                      <a:pt x="97535" y="28955"/>
                    </a:lnTo>
                    <a:lnTo>
                      <a:pt x="112775" y="28955"/>
                    </a:lnTo>
                    <a:lnTo>
                      <a:pt x="112775" y="77857"/>
                    </a:lnTo>
                    <a:lnTo>
                      <a:pt x="184403" y="42671"/>
                    </a:lnTo>
                    <a:close/>
                  </a:path>
                  <a:path w="184785" h="85725">
                    <a:moveTo>
                      <a:pt x="112775" y="77857"/>
                    </a:moveTo>
                    <a:lnTo>
                      <a:pt x="112775" y="57911"/>
                    </a:lnTo>
                    <a:lnTo>
                      <a:pt x="97535" y="57911"/>
                    </a:lnTo>
                    <a:lnTo>
                      <a:pt x="97535" y="85343"/>
                    </a:lnTo>
                    <a:lnTo>
                      <a:pt x="112775" y="778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9078072" y="1998313"/>
              <a:ext cx="273521" cy="140668"/>
              <a:chOff x="3963468" y="3078922"/>
              <a:chExt cx="276765" cy="142336"/>
            </a:xfrm>
          </p:grpSpPr>
          <p:sp>
            <p:nvSpPr>
              <p:cNvPr id="93" name="object 59"/>
              <p:cNvSpPr/>
              <p:nvPr/>
            </p:nvSpPr>
            <p:spPr>
              <a:xfrm>
                <a:off x="3963468" y="3078922"/>
                <a:ext cx="276765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37160">
                    <a:moveTo>
                      <a:pt x="0" y="0"/>
                    </a:moveTo>
                    <a:lnTo>
                      <a:pt x="0" y="137159"/>
                    </a:lnTo>
                    <a:lnTo>
                      <a:pt x="266699" y="137159"/>
                    </a:lnTo>
                    <a:lnTo>
                      <a:pt x="2666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F4F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  <p:sp>
            <p:nvSpPr>
              <p:cNvPr id="94" name="object 64"/>
              <p:cNvSpPr/>
              <p:nvPr/>
            </p:nvSpPr>
            <p:spPr>
              <a:xfrm>
                <a:off x="4006168" y="3105807"/>
                <a:ext cx="191758" cy="8896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85725">
                    <a:moveTo>
                      <a:pt x="112775" y="57911"/>
                    </a:moveTo>
                    <a:lnTo>
                      <a:pt x="112775" y="28955"/>
                    </a:lnTo>
                    <a:lnTo>
                      <a:pt x="0" y="28955"/>
                    </a:lnTo>
                    <a:lnTo>
                      <a:pt x="0" y="57911"/>
                    </a:lnTo>
                    <a:lnTo>
                      <a:pt x="112775" y="57911"/>
                    </a:lnTo>
                    <a:close/>
                  </a:path>
                  <a:path w="184785" h="85725">
                    <a:moveTo>
                      <a:pt x="184403" y="42671"/>
                    </a:moveTo>
                    <a:lnTo>
                      <a:pt x="97535" y="0"/>
                    </a:lnTo>
                    <a:lnTo>
                      <a:pt x="97535" y="28955"/>
                    </a:lnTo>
                    <a:lnTo>
                      <a:pt x="112775" y="28955"/>
                    </a:lnTo>
                    <a:lnTo>
                      <a:pt x="112775" y="77857"/>
                    </a:lnTo>
                    <a:lnTo>
                      <a:pt x="184403" y="42671"/>
                    </a:lnTo>
                    <a:close/>
                  </a:path>
                  <a:path w="184785" h="85725">
                    <a:moveTo>
                      <a:pt x="112775" y="77857"/>
                    </a:moveTo>
                    <a:lnTo>
                      <a:pt x="112775" y="57911"/>
                    </a:lnTo>
                    <a:lnTo>
                      <a:pt x="97535" y="57911"/>
                    </a:lnTo>
                    <a:lnTo>
                      <a:pt x="97535" y="85343"/>
                    </a:lnTo>
                    <a:lnTo>
                      <a:pt x="112775" y="778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9551280" y="2002017"/>
              <a:ext cx="273521" cy="140668"/>
              <a:chOff x="3963468" y="3078922"/>
              <a:chExt cx="276765" cy="142336"/>
            </a:xfrm>
          </p:grpSpPr>
          <p:sp>
            <p:nvSpPr>
              <p:cNvPr id="96" name="object 59"/>
              <p:cNvSpPr/>
              <p:nvPr/>
            </p:nvSpPr>
            <p:spPr>
              <a:xfrm>
                <a:off x="3963468" y="3078922"/>
                <a:ext cx="276765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37160">
                    <a:moveTo>
                      <a:pt x="0" y="0"/>
                    </a:moveTo>
                    <a:lnTo>
                      <a:pt x="0" y="137159"/>
                    </a:lnTo>
                    <a:lnTo>
                      <a:pt x="266699" y="137159"/>
                    </a:lnTo>
                    <a:lnTo>
                      <a:pt x="2666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F4F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  <p:sp>
            <p:nvSpPr>
              <p:cNvPr id="97" name="object 64"/>
              <p:cNvSpPr/>
              <p:nvPr/>
            </p:nvSpPr>
            <p:spPr>
              <a:xfrm>
                <a:off x="4006168" y="3105807"/>
                <a:ext cx="191758" cy="8896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85725">
                    <a:moveTo>
                      <a:pt x="112775" y="57911"/>
                    </a:moveTo>
                    <a:lnTo>
                      <a:pt x="112775" y="28955"/>
                    </a:lnTo>
                    <a:lnTo>
                      <a:pt x="0" y="28955"/>
                    </a:lnTo>
                    <a:lnTo>
                      <a:pt x="0" y="57911"/>
                    </a:lnTo>
                    <a:lnTo>
                      <a:pt x="112775" y="57911"/>
                    </a:lnTo>
                    <a:close/>
                  </a:path>
                  <a:path w="184785" h="85725">
                    <a:moveTo>
                      <a:pt x="184403" y="42671"/>
                    </a:moveTo>
                    <a:lnTo>
                      <a:pt x="97535" y="0"/>
                    </a:lnTo>
                    <a:lnTo>
                      <a:pt x="97535" y="28955"/>
                    </a:lnTo>
                    <a:lnTo>
                      <a:pt x="112775" y="28955"/>
                    </a:lnTo>
                    <a:lnTo>
                      <a:pt x="112775" y="77857"/>
                    </a:lnTo>
                    <a:lnTo>
                      <a:pt x="184403" y="42671"/>
                    </a:lnTo>
                    <a:close/>
                  </a:path>
                  <a:path w="184785" h="85725">
                    <a:moveTo>
                      <a:pt x="112775" y="77857"/>
                    </a:moveTo>
                    <a:lnTo>
                      <a:pt x="112775" y="57911"/>
                    </a:lnTo>
                    <a:lnTo>
                      <a:pt x="97535" y="57911"/>
                    </a:lnTo>
                    <a:lnTo>
                      <a:pt x="97535" y="85343"/>
                    </a:lnTo>
                    <a:lnTo>
                      <a:pt x="112775" y="778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8768006" y="1998313"/>
              <a:ext cx="273521" cy="140668"/>
              <a:chOff x="4428431" y="3078922"/>
              <a:chExt cx="276765" cy="142336"/>
            </a:xfrm>
          </p:grpSpPr>
          <p:sp>
            <p:nvSpPr>
              <p:cNvPr id="98" name="object 61"/>
              <p:cNvSpPr/>
              <p:nvPr/>
            </p:nvSpPr>
            <p:spPr>
              <a:xfrm>
                <a:off x="4428431" y="3078922"/>
                <a:ext cx="276765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37160">
                    <a:moveTo>
                      <a:pt x="0" y="0"/>
                    </a:moveTo>
                    <a:lnTo>
                      <a:pt x="0" y="137159"/>
                    </a:lnTo>
                    <a:lnTo>
                      <a:pt x="266699" y="137159"/>
                    </a:lnTo>
                    <a:lnTo>
                      <a:pt x="2666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8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  <p:sp>
            <p:nvSpPr>
              <p:cNvPr id="100" name="object 63"/>
              <p:cNvSpPr/>
              <p:nvPr/>
            </p:nvSpPr>
            <p:spPr>
              <a:xfrm>
                <a:off x="4471132" y="3105807"/>
                <a:ext cx="191758" cy="8896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85725">
                    <a:moveTo>
                      <a:pt x="85343" y="28955"/>
                    </a:moveTo>
                    <a:lnTo>
                      <a:pt x="85343" y="0"/>
                    </a:lnTo>
                    <a:lnTo>
                      <a:pt x="0" y="42671"/>
                    </a:lnTo>
                    <a:lnTo>
                      <a:pt x="71627" y="78485"/>
                    </a:lnTo>
                    <a:lnTo>
                      <a:pt x="71627" y="28955"/>
                    </a:lnTo>
                    <a:lnTo>
                      <a:pt x="85343" y="28955"/>
                    </a:lnTo>
                    <a:close/>
                  </a:path>
                  <a:path w="184785" h="85725">
                    <a:moveTo>
                      <a:pt x="184403" y="57911"/>
                    </a:moveTo>
                    <a:lnTo>
                      <a:pt x="184403" y="28955"/>
                    </a:lnTo>
                    <a:lnTo>
                      <a:pt x="71627" y="28955"/>
                    </a:lnTo>
                    <a:lnTo>
                      <a:pt x="71627" y="57911"/>
                    </a:lnTo>
                    <a:lnTo>
                      <a:pt x="184403" y="57911"/>
                    </a:lnTo>
                    <a:close/>
                  </a:path>
                  <a:path w="184785" h="85725">
                    <a:moveTo>
                      <a:pt x="85343" y="85343"/>
                    </a:moveTo>
                    <a:lnTo>
                      <a:pt x="85343" y="57911"/>
                    </a:lnTo>
                    <a:lnTo>
                      <a:pt x="71627" y="57911"/>
                    </a:lnTo>
                    <a:lnTo>
                      <a:pt x="71627" y="78485"/>
                    </a:lnTo>
                    <a:lnTo>
                      <a:pt x="85343" y="8534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287617" y="1998313"/>
              <a:ext cx="273521" cy="140668"/>
              <a:chOff x="4428431" y="3078922"/>
              <a:chExt cx="276765" cy="142336"/>
            </a:xfrm>
          </p:grpSpPr>
          <p:sp>
            <p:nvSpPr>
              <p:cNvPr id="107" name="object 61"/>
              <p:cNvSpPr/>
              <p:nvPr/>
            </p:nvSpPr>
            <p:spPr>
              <a:xfrm>
                <a:off x="4428431" y="3078922"/>
                <a:ext cx="276765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37160">
                    <a:moveTo>
                      <a:pt x="0" y="0"/>
                    </a:moveTo>
                    <a:lnTo>
                      <a:pt x="0" y="137159"/>
                    </a:lnTo>
                    <a:lnTo>
                      <a:pt x="266699" y="137159"/>
                    </a:lnTo>
                    <a:lnTo>
                      <a:pt x="2666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8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  <p:sp>
            <p:nvSpPr>
              <p:cNvPr id="108" name="object 63"/>
              <p:cNvSpPr/>
              <p:nvPr/>
            </p:nvSpPr>
            <p:spPr>
              <a:xfrm>
                <a:off x="4471132" y="3105807"/>
                <a:ext cx="191758" cy="8896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85725">
                    <a:moveTo>
                      <a:pt x="85343" y="28955"/>
                    </a:moveTo>
                    <a:lnTo>
                      <a:pt x="85343" y="0"/>
                    </a:lnTo>
                    <a:lnTo>
                      <a:pt x="0" y="42671"/>
                    </a:lnTo>
                    <a:lnTo>
                      <a:pt x="71627" y="78485"/>
                    </a:lnTo>
                    <a:lnTo>
                      <a:pt x="71627" y="28955"/>
                    </a:lnTo>
                    <a:lnTo>
                      <a:pt x="85343" y="28955"/>
                    </a:lnTo>
                    <a:close/>
                  </a:path>
                  <a:path w="184785" h="85725">
                    <a:moveTo>
                      <a:pt x="184403" y="57911"/>
                    </a:moveTo>
                    <a:lnTo>
                      <a:pt x="184403" y="28955"/>
                    </a:lnTo>
                    <a:lnTo>
                      <a:pt x="71627" y="28955"/>
                    </a:lnTo>
                    <a:lnTo>
                      <a:pt x="71627" y="57911"/>
                    </a:lnTo>
                    <a:lnTo>
                      <a:pt x="184403" y="57911"/>
                    </a:lnTo>
                    <a:close/>
                  </a:path>
                  <a:path w="184785" h="85725">
                    <a:moveTo>
                      <a:pt x="85343" y="85343"/>
                    </a:moveTo>
                    <a:lnTo>
                      <a:pt x="85343" y="57911"/>
                    </a:lnTo>
                    <a:lnTo>
                      <a:pt x="71627" y="57911"/>
                    </a:lnTo>
                    <a:lnTo>
                      <a:pt x="71627" y="78485"/>
                    </a:lnTo>
                    <a:lnTo>
                      <a:pt x="85343" y="8534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9887328" y="1998313"/>
              <a:ext cx="273521" cy="140668"/>
              <a:chOff x="4428431" y="3078922"/>
              <a:chExt cx="276765" cy="142336"/>
            </a:xfrm>
          </p:grpSpPr>
          <p:sp>
            <p:nvSpPr>
              <p:cNvPr id="110" name="object 61"/>
              <p:cNvSpPr/>
              <p:nvPr/>
            </p:nvSpPr>
            <p:spPr>
              <a:xfrm>
                <a:off x="4428431" y="3078922"/>
                <a:ext cx="276765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37160">
                    <a:moveTo>
                      <a:pt x="0" y="0"/>
                    </a:moveTo>
                    <a:lnTo>
                      <a:pt x="0" y="137159"/>
                    </a:lnTo>
                    <a:lnTo>
                      <a:pt x="266699" y="137159"/>
                    </a:lnTo>
                    <a:lnTo>
                      <a:pt x="2666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8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  <p:sp>
            <p:nvSpPr>
              <p:cNvPr id="111" name="object 63"/>
              <p:cNvSpPr/>
              <p:nvPr/>
            </p:nvSpPr>
            <p:spPr>
              <a:xfrm>
                <a:off x="4471132" y="3105807"/>
                <a:ext cx="191758" cy="8896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85725">
                    <a:moveTo>
                      <a:pt x="85343" y="28955"/>
                    </a:moveTo>
                    <a:lnTo>
                      <a:pt x="85343" y="0"/>
                    </a:lnTo>
                    <a:lnTo>
                      <a:pt x="0" y="42671"/>
                    </a:lnTo>
                    <a:lnTo>
                      <a:pt x="71627" y="78485"/>
                    </a:lnTo>
                    <a:lnTo>
                      <a:pt x="71627" y="28955"/>
                    </a:lnTo>
                    <a:lnTo>
                      <a:pt x="85343" y="28955"/>
                    </a:lnTo>
                    <a:close/>
                  </a:path>
                  <a:path w="184785" h="85725">
                    <a:moveTo>
                      <a:pt x="184403" y="57911"/>
                    </a:moveTo>
                    <a:lnTo>
                      <a:pt x="184403" y="28955"/>
                    </a:lnTo>
                    <a:lnTo>
                      <a:pt x="71627" y="28955"/>
                    </a:lnTo>
                    <a:lnTo>
                      <a:pt x="71627" y="57911"/>
                    </a:lnTo>
                    <a:lnTo>
                      <a:pt x="184403" y="57911"/>
                    </a:lnTo>
                    <a:close/>
                  </a:path>
                  <a:path w="184785" h="85725">
                    <a:moveTo>
                      <a:pt x="85343" y="85343"/>
                    </a:moveTo>
                    <a:lnTo>
                      <a:pt x="85343" y="57911"/>
                    </a:lnTo>
                    <a:lnTo>
                      <a:pt x="71627" y="57911"/>
                    </a:lnTo>
                    <a:lnTo>
                      <a:pt x="71627" y="78485"/>
                    </a:lnTo>
                    <a:lnTo>
                      <a:pt x="85343" y="8534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191"/>
              </a:p>
            </p:txBody>
          </p:sp>
        </p:grpSp>
        <p:sp>
          <p:nvSpPr>
            <p:cNvPr id="114" name="object 65"/>
            <p:cNvSpPr txBox="1"/>
            <p:nvPr/>
          </p:nvSpPr>
          <p:spPr>
            <a:xfrm>
              <a:off x="8643285" y="1745739"/>
              <a:ext cx="1263402" cy="214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405"/>
              <a:r>
                <a:rPr sz="1059" spc="-63" dirty="0">
                  <a:latin typeface="Arial"/>
                  <a:cs typeface="Arial"/>
                </a:rPr>
                <a:t>&gt;5</a:t>
              </a:r>
              <a:r>
                <a:rPr lang="en-US" sz="1059" spc="-63" dirty="0">
                  <a:latin typeface="Arial"/>
                  <a:cs typeface="Arial"/>
                </a:rPr>
                <a:t>0</a:t>
              </a:r>
              <a:r>
                <a:rPr sz="1059" spc="-63" dirty="0">
                  <a:latin typeface="Arial"/>
                  <a:cs typeface="Arial"/>
                </a:rPr>
                <a:t>kb</a:t>
              </a:r>
              <a:r>
                <a:rPr sz="1059" spc="-76" dirty="0">
                  <a:latin typeface="Arial"/>
                  <a:cs typeface="Arial"/>
                </a:rPr>
                <a:t> </a:t>
              </a:r>
              <a:r>
                <a:rPr sz="1059" spc="-33" dirty="0">
                  <a:latin typeface="Arial"/>
                  <a:cs typeface="Arial"/>
                </a:rPr>
                <a:t>fragment</a:t>
              </a:r>
              <a:r>
                <a:rPr lang="en-US" sz="1059" spc="-33" dirty="0">
                  <a:latin typeface="Arial"/>
                  <a:cs typeface="Arial"/>
                </a:rPr>
                <a:t>s</a:t>
              </a:r>
              <a:endParaRPr sz="1059" dirty="0">
                <a:latin typeface="Arial"/>
                <a:cs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5EF244-0B3C-794B-B151-565A131C299A}"/>
              </a:ext>
            </a:extLst>
          </p:cNvPr>
          <p:cNvSpPr txBox="1"/>
          <p:nvPr/>
        </p:nvSpPr>
        <p:spPr>
          <a:xfrm>
            <a:off x="6254496" y="4255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1305FB-5F3C-BB65-D117-5A013A1C4937}"/>
              </a:ext>
            </a:extLst>
          </p:cNvPr>
          <p:cNvGrpSpPr/>
          <p:nvPr/>
        </p:nvGrpSpPr>
        <p:grpSpPr>
          <a:xfrm>
            <a:off x="4217571" y="472841"/>
            <a:ext cx="7730930" cy="1858953"/>
            <a:chOff x="4217571" y="2685493"/>
            <a:chExt cx="7730930" cy="18589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FB63BB-BEAE-2147-8E62-1FFDD64DA389}"/>
                </a:ext>
              </a:extLst>
            </p:cNvPr>
            <p:cNvSpPr txBox="1"/>
            <p:nvPr/>
          </p:nvSpPr>
          <p:spPr>
            <a:xfrm>
              <a:off x="4631448" y="2685493"/>
              <a:ext cx="6903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HiC</a:t>
              </a:r>
              <a:r>
                <a:rPr lang="en-US" b="1" dirty="0"/>
                <a:t> (Chromosome Conformation Capture)</a:t>
              </a:r>
            </a:p>
          </p:txBody>
        </p:sp>
        <p:pic>
          <p:nvPicPr>
            <p:cNvPr id="1026" name="Picture 2" descr="chromatin confirmation capture wikipedia 60percent">
              <a:extLst>
                <a:ext uri="{FF2B5EF4-FFF2-40B4-BE49-F238E27FC236}">
                  <a16:creationId xmlns:a16="http://schemas.microsoft.com/office/drawing/2014/main" id="{F848F0BA-B0BE-5943-A693-095415929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17571" y="3115747"/>
              <a:ext cx="7730930" cy="142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486C82B-9D7D-5B47-8C49-DD8EFEE122DC}"/>
              </a:ext>
            </a:extLst>
          </p:cNvPr>
          <p:cNvSpPr txBox="1"/>
          <p:nvPr/>
        </p:nvSpPr>
        <p:spPr>
          <a:xfrm>
            <a:off x="10412201" y="47284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88"/>
    </mc:Choice>
    <mc:Fallback xmlns="">
      <p:transition spd="slow" advTm="11418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err="1">
                <a:ea typeface="ＭＳ Ｐゴシック" charset="-128"/>
              </a:rPr>
              <a:t>Contigs</a:t>
            </a:r>
            <a:r>
              <a:rPr lang="en-AU" altLang="en-US" dirty="0">
                <a:ea typeface="ＭＳ Ｐゴシック" charset="-128"/>
              </a:rPr>
              <a:t> to scaffolds</a:t>
            </a:r>
          </a:p>
        </p:txBody>
      </p:sp>
      <p:pic>
        <p:nvPicPr>
          <p:cNvPr id="44034" name="Picture 6" descr="scaffo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5392" y="2834881"/>
            <a:ext cx="5806678" cy="797719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52</a:t>
            </a:fld>
            <a:endParaRPr lang="en-US"/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5501879" y="3969545"/>
            <a:ext cx="1243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>
                <a:solidFill>
                  <a:srgbClr val="800000"/>
                </a:solidFill>
              </a:rPr>
              <a:t>Contigs</a:t>
            </a:r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 flipH="1" flipV="1">
            <a:off x="4043365" y="3590926"/>
            <a:ext cx="1350169" cy="485775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7" name="Line 12"/>
          <p:cNvSpPr>
            <a:spLocks noChangeShapeType="1"/>
          </p:cNvSpPr>
          <p:nvPr/>
        </p:nvSpPr>
        <p:spPr bwMode="auto">
          <a:xfrm flipV="1">
            <a:off x="6743700" y="3590926"/>
            <a:ext cx="1404938" cy="594122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8" name="Line 13"/>
          <p:cNvSpPr>
            <a:spLocks noChangeShapeType="1"/>
          </p:cNvSpPr>
          <p:nvPr/>
        </p:nvSpPr>
        <p:spPr bwMode="auto">
          <a:xfrm flipV="1">
            <a:off x="6257926" y="3590927"/>
            <a:ext cx="270272" cy="432197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6580585" y="2184205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solidFill>
                  <a:srgbClr val="800000"/>
                </a:solidFill>
              </a:rPr>
              <a:t>Paired-end read</a:t>
            </a:r>
          </a:p>
        </p:txBody>
      </p:sp>
      <p:sp>
        <p:nvSpPr>
          <p:cNvPr id="44040" name="Line 16"/>
          <p:cNvSpPr>
            <a:spLocks noChangeShapeType="1"/>
          </p:cNvSpPr>
          <p:nvPr/>
        </p:nvSpPr>
        <p:spPr bwMode="auto">
          <a:xfrm flipH="1">
            <a:off x="6743701" y="2537703"/>
            <a:ext cx="1025129" cy="782953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41" name="Line 17"/>
          <p:cNvSpPr>
            <a:spLocks noChangeShapeType="1"/>
          </p:cNvSpPr>
          <p:nvPr/>
        </p:nvSpPr>
        <p:spPr bwMode="auto">
          <a:xfrm>
            <a:off x="7768830" y="2553892"/>
            <a:ext cx="325040" cy="551259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4042" name="AutoShape 18"/>
          <p:cNvSpPr>
            <a:spLocks noChangeArrowheads="1"/>
          </p:cNvSpPr>
          <p:nvPr/>
        </p:nvSpPr>
        <p:spPr bwMode="auto">
          <a:xfrm>
            <a:off x="3125393" y="4832748"/>
            <a:ext cx="5778103" cy="540544"/>
          </a:xfrm>
          <a:prstGeom prst="rightArrow">
            <a:avLst>
              <a:gd name="adj1" fmla="val 43250"/>
              <a:gd name="adj2" fmla="val 50428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3" name="Text Box 19"/>
          <p:cNvSpPr txBox="1">
            <a:spLocks noChangeArrowheads="1"/>
          </p:cNvSpPr>
          <p:nvPr/>
        </p:nvSpPr>
        <p:spPr bwMode="auto">
          <a:xfrm>
            <a:off x="3125391" y="5232797"/>
            <a:ext cx="1348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>
                <a:solidFill>
                  <a:srgbClr val="800000"/>
                </a:solidFill>
              </a:rPr>
              <a:t>Scaffold</a:t>
            </a:r>
          </a:p>
        </p:txBody>
      </p:sp>
      <p:sp>
        <p:nvSpPr>
          <p:cNvPr id="44044" name="Rectangle 20"/>
          <p:cNvSpPr>
            <a:spLocks noChangeArrowheads="1"/>
          </p:cNvSpPr>
          <p:nvPr/>
        </p:nvSpPr>
        <p:spPr bwMode="auto">
          <a:xfrm>
            <a:off x="4961337" y="4994673"/>
            <a:ext cx="810815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5" name="Rectangle 21"/>
          <p:cNvSpPr>
            <a:spLocks noChangeArrowheads="1"/>
          </p:cNvSpPr>
          <p:nvPr/>
        </p:nvSpPr>
        <p:spPr bwMode="auto">
          <a:xfrm>
            <a:off x="7013973" y="4994673"/>
            <a:ext cx="540544" cy="216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44046" name="Text Box 22"/>
          <p:cNvSpPr txBox="1">
            <a:spLocks noChangeArrowheads="1"/>
          </p:cNvSpPr>
          <p:nvPr/>
        </p:nvSpPr>
        <p:spPr bwMode="auto">
          <a:xfrm>
            <a:off x="5069681" y="5264944"/>
            <a:ext cx="8632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100">
                <a:solidFill>
                  <a:srgbClr val="800000"/>
                </a:solidFill>
              </a:rPr>
              <a:t>Gap</a:t>
            </a:r>
          </a:p>
        </p:txBody>
      </p:sp>
      <p:sp>
        <p:nvSpPr>
          <p:cNvPr id="44047" name="Text Box 23"/>
          <p:cNvSpPr txBox="1">
            <a:spLocks noChangeArrowheads="1"/>
          </p:cNvSpPr>
          <p:nvPr/>
        </p:nvSpPr>
        <p:spPr bwMode="auto">
          <a:xfrm>
            <a:off x="6905625" y="5264944"/>
            <a:ext cx="8632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100">
                <a:solidFill>
                  <a:srgbClr val="800000"/>
                </a:solidFill>
              </a:rPr>
              <a:t>Gap</a:t>
            </a:r>
          </a:p>
        </p:txBody>
      </p:sp>
      <p:sp>
        <p:nvSpPr>
          <p:cNvPr id="44048" name="Text Box 14"/>
          <p:cNvSpPr txBox="1">
            <a:spLocks noChangeArrowheads="1"/>
          </p:cNvSpPr>
          <p:nvPr/>
        </p:nvSpPr>
        <p:spPr bwMode="auto">
          <a:xfrm>
            <a:off x="2963466" y="2132412"/>
            <a:ext cx="2376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solidFill>
                  <a:srgbClr val="800000"/>
                </a:solidFill>
              </a:rPr>
              <a:t>Mate-pair read</a:t>
            </a:r>
          </a:p>
        </p:txBody>
      </p:sp>
      <p:sp>
        <p:nvSpPr>
          <p:cNvPr id="44049" name="Line 16"/>
          <p:cNvSpPr>
            <a:spLocks noChangeShapeType="1"/>
          </p:cNvSpPr>
          <p:nvPr/>
        </p:nvSpPr>
        <p:spPr bwMode="auto">
          <a:xfrm>
            <a:off x="5069683" y="2457451"/>
            <a:ext cx="702469" cy="377429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479883-2168-5029-3455-D1754134E8AA}"/>
              </a:ext>
            </a:extLst>
          </p:cNvPr>
          <p:cNvSpPr txBox="1"/>
          <p:nvPr/>
        </p:nvSpPr>
        <p:spPr>
          <a:xfrm>
            <a:off x="5437309" y="6386729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1"/>
    </mc:Choice>
    <mc:Fallback xmlns="">
      <p:transition spd="slow" advTm="5376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Long reads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53</a:t>
            </a:fld>
            <a:endParaRPr lang="en-US"/>
          </a:p>
        </p:txBody>
      </p:sp>
      <p:pic>
        <p:nvPicPr>
          <p:cNvPr id="56322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187179"/>
            <a:ext cx="6858000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6C074-F215-C043-CB3B-5391D7AABCE3}"/>
              </a:ext>
            </a:extLst>
          </p:cNvPr>
          <p:cNvSpPr txBox="1"/>
          <p:nvPr/>
        </p:nvSpPr>
        <p:spPr>
          <a:xfrm>
            <a:off x="5437309" y="6386729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0"/>
    </mc:Choice>
    <mc:Fallback xmlns="">
      <p:transition spd="slow" advTm="3013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09A81-3746-2043-A103-81EB08B1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HiC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50CD5B15-20A3-4266-AFE4-CB600700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Chromosome Conformation Technology</a:t>
            </a: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O-C_molecBio">
            <a:extLst>
              <a:ext uri="{FF2B5EF4-FFF2-40B4-BE49-F238E27FC236}">
                <a16:creationId xmlns:a16="http://schemas.microsoft.com/office/drawing/2014/main" id="{12CD453A-F8EC-2447-A9BA-E3623283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23427" y="39704"/>
            <a:ext cx="3921769" cy="65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61CAA-7309-BD47-9BF9-84DF06EC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C5C0E-5865-CC41-B9C5-D10FEAE014F2}"/>
              </a:ext>
            </a:extLst>
          </p:cNvPr>
          <p:cNvSpPr txBox="1"/>
          <p:nvPr/>
        </p:nvSpPr>
        <p:spPr>
          <a:xfrm>
            <a:off x="4223427" y="6488668"/>
            <a:ext cx="19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Dovetail Genomics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31710-DD5C-A845-8050-21C785E96B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011" y="1824566"/>
            <a:ext cx="3256618" cy="3208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840BD-435D-6E41-9EDF-CDF476F39926}"/>
              </a:ext>
            </a:extLst>
          </p:cNvPr>
          <p:cNvSpPr txBox="1"/>
          <p:nvPr/>
        </p:nvSpPr>
        <p:spPr>
          <a:xfrm>
            <a:off x="8443011" y="5033433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37"/>
    </mc:Choice>
    <mc:Fallback xmlns="">
      <p:transition spd="slow" advTm="44437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4DE62-C6F2-9248-BF5B-CA2B8F2D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Optical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05A8F-B48B-3940-A062-71277BCB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Using high resolution single-molecule restriction mapping combined with fluorescent dyes and fluorescence microscopy to produce a genomic map</a:t>
            </a:r>
          </a:p>
          <a:p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The optical mapping workflow">
            <a:extLst>
              <a:ext uri="{FF2B5EF4-FFF2-40B4-BE49-F238E27FC236}">
                <a16:creationId xmlns:a16="http://schemas.microsoft.com/office/drawing/2014/main" id="{9A6D7ED7-1118-3345-8A31-4AE703EF6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65671" y="1258299"/>
            <a:ext cx="7886374" cy="39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33F91-96F8-1E41-A5C6-7296D4D6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55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8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95"/>
    </mc:Choice>
    <mc:Fallback xmlns="">
      <p:transition spd="slow" advTm="4779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new assembly</a:t>
            </a:r>
            <a:r>
              <a:rPr lang="en-US" baseline="0" dirty="0"/>
              <a:t> project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"/>
    </mc:Choice>
    <mc:Fallback xmlns="">
      <p:transition spd="slow" advTm="377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 genome sequencing project?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01168" lvl="1" indent="0">
              <a:buNone/>
            </a:pPr>
            <a:r>
              <a:rPr lang="en-US" sz="2400" b="1" i="1" dirty="0"/>
              <a:t>BUDGET!!!</a:t>
            </a:r>
          </a:p>
          <a:p>
            <a:pPr lvl="1"/>
            <a:r>
              <a:rPr lang="en-US" sz="2400" i="1" dirty="0"/>
              <a:t>Technological costs </a:t>
            </a:r>
          </a:p>
          <a:p>
            <a:pPr lvl="1"/>
            <a:r>
              <a:rPr lang="en-US" sz="2400" i="1" dirty="0"/>
              <a:t>Computational costs</a:t>
            </a:r>
          </a:p>
          <a:p>
            <a:pPr lvl="1"/>
            <a:r>
              <a:rPr lang="en-US" sz="2400" i="1" dirty="0"/>
              <a:t>Person costs (time)!</a:t>
            </a:r>
          </a:p>
          <a:p>
            <a:pPr marL="201168" lvl="1" indent="0">
              <a:buNone/>
            </a:pPr>
            <a:endParaRPr lang="en-US" sz="2400" b="1" dirty="0"/>
          </a:p>
          <a:p>
            <a:pPr marL="201168" lvl="1" indent="0">
              <a:buNone/>
            </a:pPr>
            <a:r>
              <a:rPr lang="en-US" sz="2400" b="1" i="1" dirty="0"/>
              <a:t>Biology!</a:t>
            </a:r>
          </a:p>
          <a:p>
            <a:pPr lvl="1"/>
            <a:r>
              <a:rPr lang="en-US" sz="2400" b="1" dirty="0"/>
              <a:t>Size</a:t>
            </a:r>
            <a:r>
              <a:rPr lang="en-US" sz="2400" dirty="0"/>
              <a:t>: how large and/or complex is my genome?</a:t>
            </a:r>
          </a:p>
          <a:p>
            <a:pPr lvl="1"/>
            <a:r>
              <a:rPr lang="en-US" sz="2400" b="1" dirty="0"/>
              <a:t>Ploidy: </a:t>
            </a:r>
            <a:r>
              <a:rPr lang="en-US" sz="2400" dirty="0"/>
              <a:t>number of sets of chromosomes of the genome?</a:t>
            </a:r>
          </a:p>
          <a:p>
            <a:pPr lvl="1"/>
            <a:r>
              <a:rPr lang="en-US" sz="2400" b="1" dirty="0"/>
              <a:t>Multinucleated: </a:t>
            </a:r>
            <a:r>
              <a:rPr lang="en-US" sz="2400" dirty="0"/>
              <a:t>can cells have more than one nucleus?</a:t>
            </a:r>
          </a:p>
          <a:p>
            <a:pPr lvl="1"/>
            <a:r>
              <a:rPr lang="en-US" sz="2400" b="1" dirty="0"/>
              <a:t>Repetitive:</a:t>
            </a:r>
            <a:r>
              <a:rPr lang="en-US" sz="2400" dirty="0"/>
              <a:t> How much of the genome is repetitive? Repeat size distribution?</a:t>
            </a:r>
          </a:p>
          <a:p>
            <a:pPr lvl="1"/>
            <a:r>
              <a:rPr lang="en-US" sz="2400" b="1" dirty="0"/>
              <a:t>Heterozygosity: </a:t>
            </a:r>
            <a:r>
              <a:rPr lang="en-US" sz="2400" dirty="0"/>
              <a:t>Is my genome highly heterozygous? Inbred (homozygous)?</a:t>
            </a:r>
          </a:p>
          <a:p>
            <a:pPr lvl="1"/>
            <a:r>
              <a:rPr lang="en-US" sz="2400" b="1" dirty="0"/>
              <a:t>Public data: </a:t>
            </a:r>
            <a:r>
              <a:rPr lang="en-US" sz="2400" dirty="0"/>
              <a:t>Is a good quality genome of a related species available?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6"/>
    </mc:Choice>
    <mc:Fallback xmlns="">
      <p:transition spd="slow" advTm="106756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27" y="217754"/>
            <a:ext cx="5400055" cy="605048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D1F34B7-8E90-CBBC-936F-A614B01E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96957"/>
            <a:ext cx="3529013" cy="481893"/>
          </a:xfrm>
        </p:spPr>
        <p:txBody>
          <a:bodyPr>
            <a:normAutofit fontScale="90000"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  <a:latin typeface="+mn-lt"/>
              </a:rPr>
              <a:t>How do you start (2023)?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AD6A4-E706-0A18-8C78-ECF0371F1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97344"/>
            <a:ext cx="3200400" cy="5011907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Short reads (billions of reads)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Sequencing costs</a:t>
            </a:r>
            <a:r>
              <a:rPr lang="en-US" sz="1600" dirty="0">
                <a:solidFill>
                  <a:schemeClr val="bg1"/>
                </a:solidFill>
              </a:rPr>
              <a:t> - $$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Compute costs</a:t>
            </a:r>
            <a:r>
              <a:rPr lang="en-US" sz="1600" dirty="0">
                <a:solidFill>
                  <a:schemeClr val="bg1"/>
                </a:solidFill>
              </a:rPr>
              <a:t> - $$$$$$$$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Results </a:t>
            </a:r>
            <a:r>
              <a:rPr lang="en-US" sz="1600" dirty="0">
                <a:solidFill>
                  <a:schemeClr val="bg1"/>
                </a:solidFill>
              </a:rPr>
              <a:t>– fragmented, requires significant ‘cleanup’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Long error-prone reads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Sequencing costs</a:t>
            </a:r>
            <a:r>
              <a:rPr lang="en-US" sz="1600" dirty="0">
                <a:solidFill>
                  <a:schemeClr val="bg1"/>
                </a:solidFill>
              </a:rPr>
              <a:t> - $$$$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Compute costs</a:t>
            </a:r>
            <a:r>
              <a:rPr lang="en-US" sz="1600" dirty="0">
                <a:solidFill>
                  <a:schemeClr val="bg1"/>
                </a:solidFill>
              </a:rPr>
              <a:t> - $$$$$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Results </a:t>
            </a:r>
            <a:r>
              <a:rPr lang="en-US" sz="1600" dirty="0">
                <a:solidFill>
                  <a:schemeClr val="bg1"/>
                </a:solidFill>
              </a:rPr>
              <a:t>–better quality, but requires polishing, can’t easily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Long accurate reads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Sequencing costs</a:t>
            </a:r>
            <a:r>
              <a:rPr lang="en-US" sz="1600" dirty="0">
                <a:solidFill>
                  <a:schemeClr val="bg1"/>
                </a:solidFill>
              </a:rPr>
              <a:t> - $$$$$$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Compute costs </a:t>
            </a:r>
            <a:r>
              <a:rPr lang="en-US" sz="1600" dirty="0">
                <a:solidFill>
                  <a:schemeClr val="bg1"/>
                </a:solidFill>
              </a:rPr>
              <a:t>- $$$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Results</a:t>
            </a:r>
            <a:r>
              <a:rPr lang="en-US" sz="1600" dirty="0">
                <a:solidFill>
                  <a:schemeClr val="bg1"/>
                </a:solidFill>
              </a:rPr>
              <a:t> – best (partly) phased diploid assembly***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BC551-53FD-9428-7196-87815212C4CF}"/>
              </a:ext>
            </a:extLst>
          </p:cNvPr>
          <p:cNvSpPr txBox="1"/>
          <p:nvPr/>
        </p:nvSpPr>
        <p:spPr>
          <a:xfrm>
            <a:off x="457200" y="6109251"/>
            <a:ext cx="3054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*** - doesn’t help much if you have higher ploidy! (though this will likely change)</a:t>
            </a:r>
          </a:p>
        </p:txBody>
      </p:sp>
    </p:spTree>
    <p:extLst>
      <p:ext uri="{BB962C8B-B14F-4D97-AF65-F5344CB8AC3E}">
        <p14:creationId xmlns:p14="http://schemas.microsoft.com/office/powerpoint/2010/main" val="2387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61"/>
    </mc:Choice>
    <mc:Fallback xmlns="">
      <p:transition spd="slow" advTm="4666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How large is my genome?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400" i="1">
                <a:solidFill>
                  <a:srgbClr val="FFFFFF"/>
                </a:solidFill>
              </a:rPr>
              <a:t>The size and complexity of the genome can be estimated from the ploidy of the organism and the DNA content per cell</a:t>
            </a:r>
          </a:p>
          <a:p>
            <a:r>
              <a:rPr lang="en-US" sz="1400" b="1">
                <a:solidFill>
                  <a:srgbClr val="FFFFFF"/>
                </a:solidFill>
              </a:rPr>
              <a:t>This will affect:</a:t>
            </a:r>
          </a:p>
          <a:p>
            <a:pPr lvl="1"/>
            <a:r>
              <a:rPr lang="en-US" sz="1400">
                <a:solidFill>
                  <a:srgbClr val="FFFFFF"/>
                </a:solidFill>
              </a:rPr>
              <a:t>How many reads will be required to attain sufficient coverage (typically 10x to 100x, depending on read length)</a:t>
            </a:r>
          </a:p>
          <a:p>
            <a:pPr lvl="1"/>
            <a:r>
              <a:rPr lang="en-US" sz="1400">
                <a:solidFill>
                  <a:srgbClr val="FFFFFF"/>
                </a:solidFill>
              </a:rPr>
              <a:t>What sequencing technology to use (short vs. long reads)</a:t>
            </a:r>
          </a:p>
          <a:p>
            <a:pPr lvl="1"/>
            <a:r>
              <a:rPr lang="en-US" sz="1400">
                <a:solidFill>
                  <a:srgbClr val="FFFFFF"/>
                </a:solidFill>
              </a:rPr>
              <a:t>What computational resources will be needed (generally amount of memory needed and length of time resources will be used)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40ECB-AA45-55DD-3E13-173BD73A3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56277" y="640080"/>
            <a:ext cx="55778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D93B60-0851-06A5-ED3F-DF0A795BA8D6}"/>
              </a:ext>
            </a:extLst>
          </p:cNvPr>
          <p:cNvSpPr/>
          <p:nvPr/>
        </p:nvSpPr>
        <p:spPr>
          <a:xfrm>
            <a:off x="6093157" y="843280"/>
            <a:ext cx="146304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FFE03-F3FE-3963-2E93-16DE4E5B2A8C}"/>
              </a:ext>
            </a:extLst>
          </p:cNvPr>
          <p:cNvSpPr txBox="1"/>
          <p:nvPr/>
        </p:nvSpPr>
        <p:spPr>
          <a:xfrm>
            <a:off x="6967374" y="6154187"/>
            <a:ext cx="23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Oyster</a:t>
            </a:r>
            <a:r>
              <a:rPr lang="en-US" dirty="0"/>
              <a:t> (</a:t>
            </a:r>
            <a:r>
              <a:rPr lang="en-US" dirty="0" err="1"/>
              <a:t>GenomeScope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83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2"/>
    </mc:Choice>
    <mc:Fallback xmlns="">
      <p:transition spd="slow" advTm="162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Sequencing Technologies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"/>
    </mc:Choice>
    <mc:Fallback xmlns="">
      <p:transition spd="slow" advTm="6733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size/complexity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25" y="2313846"/>
            <a:ext cx="4422128" cy="3127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7114" y="5658451"/>
            <a:ext cx="77908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By </a:t>
            </a:r>
            <a:r>
              <a:rPr lang="en-US" sz="1350" dirty="0" err="1"/>
              <a:t>Abizar</a:t>
            </a:r>
            <a:r>
              <a:rPr lang="en-US" sz="1350" dirty="0"/>
              <a:t> at English Wikipedia, CC BY-SA 3.0, https://</a:t>
            </a:r>
            <a:r>
              <a:rPr lang="en-US" sz="1350" dirty="0" err="1"/>
              <a:t>commons.wikimedia.org</a:t>
            </a:r>
            <a:r>
              <a:rPr lang="en-US" sz="1350" dirty="0"/>
              <a:t>/w/</a:t>
            </a:r>
            <a:r>
              <a:rPr lang="en-US" sz="1350" dirty="0" err="1"/>
              <a:t>index.php?curid</a:t>
            </a:r>
            <a:r>
              <a:rPr lang="en-US" sz="1350" dirty="0"/>
              <a:t>=19537795</a:t>
            </a:r>
          </a:p>
        </p:txBody>
      </p:sp>
    </p:spTree>
    <p:extLst>
      <p:ext uri="{BB962C8B-B14F-4D97-AF65-F5344CB8AC3E}">
        <p14:creationId xmlns:p14="http://schemas.microsoft.com/office/powerpoint/2010/main" val="21442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6"/>
    </mc:Choice>
    <mc:Fallback xmlns="">
      <p:transition spd="slow" advTm="29796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Genome size/complexity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D137D9-0824-6E33-4C14-8A03EB2C1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5E0525-188E-8C12-CA23-17F7536B6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Genic content vs genome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Bacterial – very compact (mostly protein or non-coding RNA)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Eukaryotes – highly variable, but more spread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61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3" name="Picture 2" descr="Chart, scatter chart&#10;&#10;Description automatically generate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882" y="301421"/>
            <a:ext cx="6798082" cy="5577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1A133-FBC3-8914-69E7-DD09C52EB834}"/>
              </a:ext>
            </a:extLst>
          </p:cNvPr>
          <p:cNvSpPr txBox="1"/>
          <p:nvPr/>
        </p:nvSpPr>
        <p:spPr>
          <a:xfrm>
            <a:off x="5266063" y="6180682"/>
            <a:ext cx="6116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Estevezj</a:t>
            </a:r>
            <a:r>
              <a:rPr lang="en-US" dirty="0"/>
              <a:t> - Own work, CC BY-SA 3.0</a:t>
            </a:r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=23704739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3"/>
    </mc:Choice>
    <mc:Fallback xmlns="">
      <p:transition spd="slow" advTm="7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Heterozygosity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 b="1">
                <a:solidFill>
                  <a:srgbClr val="FFFFFF"/>
                </a:solidFill>
              </a:rPr>
              <a:t>Heterozygous</a:t>
            </a:r>
            <a:r>
              <a:rPr lang="en-US" sz="1500">
                <a:solidFill>
                  <a:srgbClr val="FFFFFF"/>
                </a:solidFill>
              </a:rPr>
              <a:t> – Locus-specific; diploid organism has two different alleles at the same locus. </a:t>
            </a:r>
          </a:p>
          <a:p>
            <a:r>
              <a:rPr lang="en-US" sz="1500" b="1">
                <a:solidFill>
                  <a:srgbClr val="FFFFFF"/>
                </a:solidFill>
              </a:rPr>
              <a:t>Heterozygosity</a:t>
            </a:r>
            <a:r>
              <a:rPr lang="en-US" sz="1500">
                <a:solidFill>
                  <a:srgbClr val="FFFFFF"/>
                </a:solidFill>
              </a:rPr>
              <a:t> is a metric used to denote the probability an individual will be heterozygous at a given allele.  </a:t>
            </a:r>
          </a:p>
          <a:p>
            <a:r>
              <a:rPr lang="en-US" sz="1500" b="1">
                <a:solidFill>
                  <a:srgbClr val="FFFFFF"/>
                </a:solidFill>
              </a:rPr>
              <a:t>Higher heterozygosity == more diverse == harder to assemble</a:t>
            </a:r>
          </a:p>
          <a:p>
            <a:r>
              <a:rPr lang="en-US" sz="1500">
                <a:solidFill>
                  <a:srgbClr val="FFFFFF"/>
                </a:solidFill>
              </a:rPr>
              <a:t>Unfortunately, assemblies are represented (for now) as haploid.  So this is a major problem!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62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F7BA8-2716-5EA0-1B08-C3EEC9D5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56277" y="640080"/>
            <a:ext cx="55778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97BC49-0152-C6B1-866A-83F1B35C3592}"/>
              </a:ext>
            </a:extLst>
          </p:cNvPr>
          <p:cNvSpPr txBox="1"/>
          <p:nvPr/>
        </p:nvSpPr>
        <p:spPr>
          <a:xfrm>
            <a:off x="5244883" y="6154187"/>
            <a:ext cx="580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Oyster: http://</a:t>
            </a:r>
            <a:r>
              <a:rPr lang="en-US" dirty="0" err="1"/>
              <a:t>qb.cshl.edu</a:t>
            </a:r>
            <a:r>
              <a:rPr lang="en-US" dirty="0"/>
              <a:t>/</a:t>
            </a:r>
            <a:r>
              <a:rPr lang="en-US" dirty="0" err="1"/>
              <a:t>genomescope</a:t>
            </a:r>
            <a:r>
              <a:rPr lang="en-US" dirty="0"/>
              <a:t>/genomescope2.0/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6207D6-2460-8841-587D-C5AC1C47677A}"/>
              </a:ext>
            </a:extLst>
          </p:cNvPr>
          <p:cNvSpPr/>
          <p:nvPr/>
        </p:nvSpPr>
        <p:spPr>
          <a:xfrm>
            <a:off x="7907862" y="897168"/>
            <a:ext cx="697123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2"/>
    </mc:Choice>
    <mc:Fallback xmlns="">
      <p:transition spd="slow" advTm="28232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70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49" name="Rectangle 72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7350" name="Straight Connector 74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351" name="Rectangle 76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52" name="Rectangle 78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45" name="Title 4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/>
              <a:t>Heterozygosity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D021B-6F3D-290F-594D-CC0FD6AED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Short reads </a:t>
            </a:r>
            <a:r>
              <a:rPr lang="en-US" dirty="0"/>
              <a:t>- initial assembly has mix of homozygous and heterozygous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Long reads</a:t>
            </a:r>
            <a:r>
              <a:rPr lang="en-US" dirty="0"/>
              <a:t> – can get partial to fully phased diploid assemblies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May need multiple technologies to do this</a:t>
            </a:r>
          </a:p>
        </p:txBody>
      </p:sp>
      <p:sp>
        <p:nvSpPr>
          <p:cNvPr id="57353" name="Rectangle 80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34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5093" y="905665"/>
            <a:ext cx="6798082" cy="209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A7DF1-BC24-A1F5-1532-348B6561A8CF}"/>
              </a:ext>
            </a:extLst>
          </p:cNvPr>
          <p:cNvSpPr txBox="1"/>
          <p:nvPr/>
        </p:nvSpPr>
        <p:spPr>
          <a:xfrm>
            <a:off x="9987280" y="34290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1FE1C-86B4-0C8C-2A11-922CA065CE2A}"/>
              </a:ext>
            </a:extLst>
          </p:cNvPr>
          <p:cNvSpPr txBox="1"/>
          <p:nvPr/>
        </p:nvSpPr>
        <p:spPr>
          <a:xfrm>
            <a:off x="9900460" y="360945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AF00BDBB-6ABA-B149-09FB-6C302E953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5093" y="4492695"/>
            <a:ext cx="6798082" cy="14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C51A1-3CC3-3EA6-1F2B-DD01352A2933}"/>
              </a:ext>
            </a:extLst>
          </p:cNvPr>
          <p:cNvSpPr txBox="1"/>
          <p:nvPr/>
        </p:nvSpPr>
        <p:spPr>
          <a:xfrm>
            <a:off x="2726967" y="6421417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T. Seemann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1BA7C-C547-A193-8CEB-810DD3E6F23A}"/>
              </a:ext>
            </a:extLst>
          </p:cNvPr>
          <p:cNvSpPr txBox="1"/>
          <p:nvPr/>
        </p:nvSpPr>
        <p:spPr>
          <a:xfrm>
            <a:off x="5499735" y="2897379"/>
            <a:ext cx="4235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Unphased haploid assembly</a:t>
            </a:r>
          </a:p>
          <a:p>
            <a:pPr algn="ctr"/>
            <a:r>
              <a:rPr lang="en-US" dirty="0"/>
              <a:t>Haplotypes are separate contigs (</a:t>
            </a:r>
            <a:r>
              <a:rPr lang="en-US" b="1" dirty="0" err="1"/>
              <a:t>haplotigs</a:t>
            </a:r>
            <a:r>
              <a:rPr lang="en-US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FA08C8-F7CC-D0D2-0EDF-647E8C96E5AC}"/>
              </a:ext>
            </a:extLst>
          </p:cNvPr>
          <p:cNvSpPr txBox="1"/>
          <p:nvPr/>
        </p:nvSpPr>
        <p:spPr>
          <a:xfrm>
            <a:off x="6376647" y="5854605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Phased diploid assembly</a:t>
            </a:r>
          </a:p>
        </p:txBody>
      </p:sp>
    </p:spTree>
    <p:extLst>
      <p:ext uri="{BB962C8B-B14F-4D97-AF65-F5344CB8AC3E}">
        <p14:creationId xmlns:p14="http://schemas.microsoft.com/office/powerpoint/2010/main" val="8697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3"/>
    </mc:Choice>
    <mc:Fallback xmlns="">
      <p:transition spd="slow" advTm="35663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Ploidy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Number of sets of chromosomes in a cell (N)</a:t>
            </a:r>
          </a:p>
          <a:p>
            <a:pPr lvl="1"/>
            <a:r>
              <a:rPr lang="en-US" sz="1500">
                <a:solidFill>
                  <a:srgbClr val="FFFFFF"/>
                </a:solidFill>
              </a:rPr>
              <a:t>Bacteria </a:t>
            </a:r>
            <a:r>
              <a:rPr lang="mr-IN" sz="1500">
                <a:solidFill>
                  <a:srgbClr val="FFFFFF"/>
                </a:solidFill>
              </a:rPr>
              <a:t>–</a:t>
            </a:r>
            <a:r>
              <a:rPr lang="en-US" sz="1500">
                <a:solidFill>
                  <a:srgbClr val="FFFFFF"/>
                </a:solidFill>
              </a:rPr>
              <a:t> 1N</a:t>
            </a:r>
          </a:p>
          <a:p>
            <a:pPr lvl="1"/>
            <a:r>
              <a:rPr lang="en-US" sz="1500">
                <a:solidFill>
                  <a:srgbClr val="FFFFFF"/>
                </a:solidFill>
              </a:rPr>
              <a:t>Vertebrates </a:t>
            </a:r>
            <a:r>
              <a:rPr lang="mr-IN" sz="1500">
                <a:solidFill>
                  <a:srgbClr val="FFFFFF"/>
                </a:solidFill>
              </a:rPr>
              <a:t>–</a:t>
            </a:r>
            <a:r>
              <a:rPr lang="en-US" sz="1500">
                <a:solidFill>
                  <a:srgbClr val="FFFFFF"/>
                </a:solidFill>
              </a:rPr>
              <a:t> 2N (human, mouse, rat)</a:t>
            </a:r>
          </a:p>
          <a:p>
            <a:pPr lvl="1"/>
            <a:r>
              <a:rPr lang="en-US" sz="1500">
                <a:solidFill>
                  <a:srgbClr val="FFFFFF"/>
                </a:solidFill>
              </a:rPr>
              <a:t>Amphibians </a:t>
            </a:r>
            <a:r>
              <a:rPr lang="mr-IN" sz="1500">
                <a:solidFill>
                  <a:srgbClr val="FFFFFF"/>
                </a:solidFill>
              </a:rPr>
              <a:t>–</a:t>
            </a:r>
            <a:r>
              <a:rPr lang="en-US" sz="1500">
                <a:solidFill>
                  <a:srgbClr val="FFFFFF"/>
                </a:solidFill>
              </a:rPr>
              <a:t> 2N to 12N</a:t>
            </a:r>
          </a:p>
          <a:p>
            <a:pPr lvl="1"/>
            <a:r>
              <a:rPr lang="en-US" sz="1500">
                <a:solidFill>
                  <a:srgbClr val="FFFFFF"/>
                </a:solidFill>
              </a:rPr>
              <a:t>Plants </a:t>
            </a:r>
            <a:r>
              <a:rPr lang="mr-IN" sz="1500">
                <a:solidFill>
                  <a:srgbClr val="FFFFFF"/>
                </a:solidFill>
              </a:rPr>
              <a:t>–</a:t>
            </a:r>
            <a:r>
              <a:rPr lang="en-US" sz="1500">
                <a:solidFill>
                  <a:srgbClr val="FFFFFF"/>
                </a:solidFill>
              </a:rPr>
              <a:t> 2N to ???  (wheat is 6N)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607B1AE-F876-F516-C23A-C9BD6B6D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52138" y="640080"/>
            <a:ext cx="55778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74585-30E9-C51E-7B3F-24B442D947B0}"/>
              </a:ext>
            </a:extLst>
          </p:cNvPr>
          <p:cNvSpPr txBox="1"/>
          <p:nvPr/>
        </p:nvSpPr>
        <p:spPr>
          <a:xfrm>
            <a:off x="6481513" y="6217920"/>
            <a:ext cx="36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Root knot nematode</a:t>
            </a:r>
            <a:r>
              <a:rPr lang="en-US" dirty="0"/>
              <a:t> (</a:t>
            </a:r>
            <a:r>
              <a:rPr lang="en-US" dirty="0" err="1"/>
              <a:t>GenomeScope</a:t>
            </a:r>
            <a:r>
              <a:rPr lang="en-US" dirty="0"/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0DB8D-A9B1-9B31-2E29-049FE4503E85}"/>
              </a:ext>
            </a:extLst>
          </p:cNvPr>
          <p:cNvSpPr/>
          <p:nvPr/>
        </p:nvSpPr>
        <p:spPr>
          <a:xfrm>
            <a:off x="9146851" y="1234052"/>
            <a:ext cx="474669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AAA90C-7C65-AE4A-0CAE-E72B957B2834}"/>
              </a:ext>
            </a:extLst>
          </p:cNvPr>
          <p:cNvSpPr/>
          <p:nvPr/>
        </p:nvSpPr>
        <p:spPr>
          <a:xfrm>
            <a:off x="7258248" y="1156868"/>
            <a:ext cx="2125937" cy="2618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8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1"/>
    </mc:Choice>
    <mc:Fallback xmlns="">
      <p:transition spd="slow" advTm="4276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7397391-86E7-E6F6-D333-B3D633FE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52138" y="640080"/>
            <a:ext cx="55778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Repetitive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Most common source of assembly errors</a:t>
            </a:r>
          </a:p>
          <a:p>
            <a:r>
              <a:rPr lang="en-US" sz="1500">
                <a:solidFill>
                  <a:srgbClr val="FFFFFF"/>
                </a:solidFill>
              </a:rPr>
              <a:t>If sequencing technology produces reads &gt; repeat size, impact is much smaller</a:t>
            </a:r>
          </a:p>
          <a:p>
            <a:r>
              <a:rPr lang="en-US" sz="1500">
                <a:solidFill>
                  <a:srgbClr val="FFFFFF"/>
                </a:solidFill>
              </a:rPr>
              <a:t>Most common solution: generate reads or mate pairs with spacing &gt; largest known repeat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CC29DC-D0A4-AE25-FF69-E64A4053EE32}"/>
              </a:ext>
            </a:extLst>
          </p:cNvPr>
          <p:cNvSpPr/>
          <p:nvPr/>
        </p:nvSpPr>
        <p:spPr>
          <a:xfrm>
            <a:off x="8171491" y="1249680"/>
            <a:ext cx="946548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B9C19-C2B9-65A2-1636-92C9A4EB09E3}"/>
              </a:ext>
            </a:extLst>
          </p:cNvPr>
          <p:cNvSpPr txBox="1"/>
          <p:nvPr/>
        </p:nvSpPr>
        <p:spPr>
          <a:xfrm>
            <a:off x="6481513" y="6217920"/>
            <a:ext cx="36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Root knot nematode</a:t>
            </a:r>
            <a:r>
              <a:rPr lang="en-US" dirty="0"/>
              <a:t> (</a:t>
            </a:r>
            <a:r>
              <a:rPr lang="en-US" dirty="0" err="1"/>
              <a:t>GenomeScope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0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7"/>
    </mc:Choice>
    <mc:Fallback xmlns="">
      <p:transition spd="slow" advTm="32467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774" y="345689"/>
            <a:ext cx="7412454" cy="5559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49345" y="6470938"/>
            <a:ext cx="984019" cy="365125"/>
          </a:xfrm>
        </p:spPr>
        <p:txBody>
          <a:bodyPr/>
          <a:lstStyle/>
          <a:p>
            <a:fld id="{C89AC43B-B76E-5545-A378-6BFB62B50CE5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A2505-FC9D-9434-A60D-E06347B548DE}"/>
              </a:ext>
            </a:extLst>
          </p:cNvPr>
          <p:cNvSpPr txBox="1"/>
          <p:nvPr/>
        </p:nvSpPr>
        <p:spPr>
          <a:xfrm>
            <a:off x="5437309" y="6386729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8"/>
    </mc:Choice>
    <mc:Fallback xmlns="">
      <p:transition spd="slow" advTm="22298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Screen Shot 2015-07-06 at 4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" y="1737362"/>
            <a:ext cx="10106409" cy="455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Assembling repeats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C36BA-BA61-6361-E0F2-21DDB74DB77F}"/>
              </a:ext>
            </a:extLst>
          </p:cNvPr>
          <p:cNvSpPr txBox="1"/>
          <p:nvPr/>
        </p:nvSpPr>
        <p:spPr>
          <a:xfrm>
            <a:off x="5437309" y="6386729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4"/>
    </mc:Choice>
    <mc:Fallback xmlns="">
      <p:transition spd="slow" advTm="39764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6" y="285159"/>
            <a:ext cx="7973568" cy="59801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2FB7D-D684-93C4-4EF8-B5FCDFB10037}"/>
              </a:ext>
            </a:extLst>
          </p:cNvPr>
          <p:cNvSpPr txBox="1"/>
          <p:nvPr/>
        </p:nvSpPr>
        <p:spPr>
          <a:xfrm>
            <a:off x="5437309" y="6386729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6"/>
    </mc:Choice>
    <mc:Fallback xmlns="">
      <p:transition spd="slow" advTm="16706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1" y="1380051"/>
            <a:ext cx="10381337" cy="4097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9FA16-826D-7E04-23D7-26D21D3F6E51}"/>
              </a:ext>
            </a:extLst>
          </p:cNvPr>
          <p:cNvSpPr txBox="1"/>
          <p:nvPr/>
        </p:nvSpPr>
        <p:spPr>
          <a:xfrm>
            <a:off x="82296" y="6375895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HPCBio</a:t>
            </a:r>
            <a:r>
              <a:rPr lang="en-US" dirty="0">
                <a:solidFill>
                  <a:schemeClr val="bg1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8657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5"/>
    </mc:Choice>
    <mc:Fallback xmlns="">
      <p:transition spd="slow" advTm="446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D12CB42F-9956-4D95-8C19-0E79DC43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C6C6C6C1-A9F8-44E3-974C-620C78505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16836"/>
            <a:ext cx="5977937" cy="7504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Illumina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F63F7-FA53-AF44-9935-1529DF5F1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1" y="1484464"/>
            <a:ext cx="6766560" cy="435753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Millions to billions of short but highly accurate reads (&gt;99.9%)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Can be paired-end (sequence ends of fragments)</a:t>
            </a:r>
            <a:endParaRPr lang="en-US" sz="1800" b="1" dirty="0">
              <a:solidFill>
                <a:srgbClr val="FFFFFF"/>
              </a:solidFill>
            </a:endParaRPr>
          </a:p>
          <a:p>
            <a:r>
              <a:rPr lang="en-US" sz="1800" b="1" i="1" dirty="0">
                <a:solidFill>
                  <a:srgbClr val="FFFFFF"/>
                </a:solidFill>
              </a:rPr>
              <a:t>Advantages</a:t>
            </a:r>
          </a:p>
          <a:p>
            <a:pPr lvl="1"/>
            <a:r>
              <a:rPr lang="en-US" i="1" dirty="0">
                <a:solidFill>
                  <a:srgbClr val="FFFFFF"/>
                </a:solidFill>
              </a:rPr>
              <a:t>Highly accurate </a:t>
            </a:r>
            <a:r>
              <a:rPr lang="en-US" dirty="0">
                <a:solidFill>
                  <a:srgbClr val="FFFFFF"/>
                </a:solidFill>
              </a:rPr>
              <a:t>(~99.9%)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Relatively even coverage of the genome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Well-vetted technology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Most cost-effective, as low as $10 per </a:t>
            </a:r>
            <a:r>
              <a:rPr lang="en-US" b="1" dirty="0">
                <a:solidFill>
                  <a:srgbClr val="FFFFFF"/>
                </a:solidFill>
              </a:rPr>
              <a:t>billion</a:t>
            </a:r>
            <a:r>
              <a:rPr lang="en-US" dirty="0">
                <a:solidFill>
                  <a:srgbClr val="FFFFFF"/>
                </a:solidFill>
              </a:rPr>
              <a:t> bases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(Generally) robust to sample issues</a:t>
            </a:r>
          </a:p>
          <a:p>
            <a:r>
              <a:rPr lang="en-US" sz="1800" b="1" i="1" dirty="0">
                <a:solidFill>
                  <a:srgbClr val="FFFFFF"/>
                </a:solidFill>
              </a:rPr>
              <a:t>Disadvantages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Requires high depth for many applications (</a:t>
            </a:r>
            <a:r>
              <a:rPr lang="en-US" b="1" dirty="0">
                <a:solidFill>
                  <a:srgbClr val="FFFFFF"/>
                </a:solidFill>
              </a:rPr>
              <a:t>50x + for assembly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Sequence length (100-150nt reads) problematic for repeats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Maximum fragment length (&lt;800bp) is an issue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C704F803-3F51-4DCF-9467-3A9E6A32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Sequencing Cost Per Megabase">
            <a:extLst>
              <a:ext uri="{FF2B5EF4-FFF2-40B4-BE49-F238E27FC236}">
                <a16:creationId xmlns:a16="http://schemas.microsoft.com/office/drawing/2014/main" id="{8F0CF969-E44B-C941-AD8D-96063696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49875" y="775756"/>
            <a:ext cx="4301165" cy="241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745B9-AD28-BF4F-B0E5-504A37B88416}"/>
              </a:ext>
            </a:extLst>
          </p:cNvPr>
          <p:cNvSpPr txBox="1"/>
          <p:nvPr/>
        </p:nvSpPr>
        <p:spPr>
          <a:xfrm>
            <a:off x="619373" y="6152008"/>
            <a:ext cx="6309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www.genome.gov</a:t>
            </a:r>
            <a:r>
              <a:rPr lang="en-US" sz="1400" dirty="0">
                <a:solidFill>
                  <a:schemeClr val="bg1"/>
                </a:solidFill>
              </a:rPr>
              <a:t>/about-genomics/fact-sheets/DNA-Sequencing-Costs-Data</a:t>
            </a:r>
          </a:p>
        </p:txBody>
      </p:sp>
      <p:pic>
        <p:nvPicPr>
          <p:cNvPr id="5" name="Picture 4" descr="Graph: Sequencing Cost Per Genome">
            <a:extLst>
              <a:ext uri="{FF2B5EF4-FFF2-40B4-BE49-F238E27FC236}">
                <a16:creationId xmlns:a16="http://schemas.microsoft.com/office/drawing/2014/main" id="{A1AC7A82-F867-C043-8CA4-8F54804B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875" y="3617140"/>
            <a:ext cx="4301165" cy="242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51"/>
    </mc:Choice>
    <mc:Fallback xmlns="">
      <p:transition spd="slow" advTm="15685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Long reads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70</a:t>
            </a:fld>
            <a:endParaRPr lang="en-US"/>
          </a:p>
        </p:txBody>
      </p:sp>
      <p:pic>
        <p:nvPicPr>
          <p:cNvPr id="56322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187179"/>
            <a:ext cx="6858000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6C074-F215-C043-CB3B-5391D7AABCE3}"/>
              </a:ext>
            </a:extLst>
          </p:cNvPr>
          <p:cNvSpPr txBox="1"/>
          <p:nvPr/>
        </p:nvSpPr>
        <p:spPr>
          <a:xfrm>
            <a:off x="5437309" y="6386729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T. Seemann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5"/>
    </mc:Choice>
    <mc:Fallback xmlns="">
      <p:transition spd="slow" advTm="19365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C7CEA-B0CA-6A45-9530-7C44C364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A7C66-23A2-0843-9904-8AF58679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363" y="189186"/>
            <a:ext cx="7493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1C897-EA6C-C725-794D-E12C738AE032}"/>
              </a:ext>
            </a:extLst>
          </p:cNvPr>
          <p:cNvSpPr txBox="1"/>
          <p:nvPr/>
        </p:nvSpPr>
        <p:spPr>
          <a:xfrm>
            <a:off x="82296" y="6375895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HPCBio</a:t>
            </a:r>
            <a:r>
              <a:rPr lang="en-US" dirty="0">
                <a:solidFill>
                  <a:schemeClr val="bg1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3497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7"/>
    </mc:Choice>
    <mc:Fallback xmlns="">
      <p:transition spd="slow" advTm="21267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CA7D4-CDCA-094B-AEAC-E102B8C6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A5CD7-ABDF-854D-A532-6634173773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035" y="1342336"/>
            <a:ext cx="3392992" cy="4485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AEBF10-AF69-114E-934C-15645F98C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437" y="1438835"/>
            <a:ext cx="4399763" cy="4124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D5828-30A1-A273-1918-F21FC457516C}"/>
              </a:ext>
            </a:extLst>
          </p:cNvPr>
          <p:cNvSpPr txBox="1"/>
          <p:nvPr/>
        </p:nvSpPr>
        <p:spPr>
          <a:xfrm>
            <a:off x="82296" y="6375895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HPCBio</a:t>
            </a:r>
            <a:r>
              <a:rPr lang="en-US" dirty="0">
                <a:solidFill>
                  <a:schemeClr val="bg1"/>
                </a:solidFill>
              </a:rPr>
              <a:t>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3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5"/>
    </mc:Choice>
    <mc:Fallback xmlns="">
      <p:transition spd="slow" advTm="46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Genome(s) from related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Preferably of good quality, with large reliable scaffolds</a:t>
            </a:r>
          </a:p>
          <a:p>
            <a:r>
              <a:rPr lang="en-US" dirty="0"/>
              <a:t>Help verifying the completeness of the assembly</a:t>
            </a:r>
          </a:p>
          <a:p>
            <a:r>
              <a:rPr lang="en-US" dirty="0"/>
              <a:t>Can themselves be improved in some cases</a:t>
            </a:r>
          </a:p>
          <a:p>
            <a:r>
              <a:rPr lang="en-US" dirty="0"/>
              <a:t>Help guiding the assembly of the target species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But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 be used with caution </a:t>
            </a:r>
            <a:r>
              <a:rPr lang="en-US" dirty="0"/>
              <a:t>– can cause errors when genome architecture is different!  </a:t>
            </a:r>
          </a:p>
          <a:p>
            <a:pPr lvl="1"/>
            <a:r>
              <a:rPr lang="en-US" b="1" i="1" dirty="0"/>
              <a:t>Large-scale genomic rearrangement in particular is a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5"/>
    </mc:Choice>
    <mc:Fallback xmlns="">
      <p:transition spd="slow" advTm="52695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sequencing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Small genomes (bacteria, fungal)</a:t>
            </a:r>
          </a:p>
          <a:p>
            <a:pPr lvl="1"/>
            <a:r>
              <a:rPr lang="en-US" dirty="0"/>
              <a:t>If you can can get HMW DNA!</a:t>
            </a:r>
          </a:p>
          <a:p>
            <a:pPr lvl="2"/>
            <a:r>
              <a:rPr lang="en-US" sz="1600" b="1" dirty="0"/>
              <a:t>PacBio HiFi</a:t>
            </a:r>
          </a:p>
          <a:p>
            <a:pPr lvl="2"/>
            <a:r>
              <a:rPr lang="en-US" sz="1600" b="1" dirty="0"/>
              <a:t>Oxford Nanopore</a:t>
            </a:r>
            <a:r>
              <a:rPr lang="en-US" sz="1600" dirty="0"/>
              <a:t> sequences at 40-50x coverage, 'polish’ with hybrid correction (using Illumina data) and assembly using </a:t>
            </a:r>
            <a:r>
              <a:rPr lang="en-US" sz="1600" dirty="0" err="1"/>
              <a:t>Unicycler</a:t>
            </a:r>
            <a:r>
              <a:rPr lang="en-US" sz="1600" dirty="0"/>
              <a:t>, </a:t>
            </a:r>
            <a:r>
              <a:rPr lang="en-US" sz="1600" dirty="0" err="1"/>
              <a:t>Canu</a:t>
            </a:r>
            <a:r>
              <a:rPr lang="en-US" sz="1600" dirty="0"/>
              <a:t>, </a:t>
            </a:r>
            <a:r>
              <a:rPr lang="en-US" sz="1600" dirty="0" err="1"/>
              <a:t>Flye</a:t>
            </a:r>
            <a:endParaRPr lang="en-US" sz="1600" dirty="0"/>
          </a:p>
          <a:p>
            <a:pPr lvl="3"/>
            <a:r>
              <a:rPr lang="en-US" sz="1600" dirty="0"/>
              <a:t>This may be changing with newer flow cells (R10.4.1 + ’kit14’, as of May 2022)</a:t>
            </a:r>
          </a:p>
          <a:p>
            <a:pPr lvl="1"/>
            <a:r>
              <a:rPr lang="en-US" dirty="0"/>
              <a:t>2 x 300bp overlapping paired-end reads from Illumina </a:t>
            </a:r>
            <a:r>
              <a:rPr lang="en-US" dirty="0" err="1"/>
              <a:t>MiSeq</a:t>
            </a:r>
            <a:r>
              <a:rPr lang="en-US" dirty="0"/>
              <a:t> works okay but will get fragments</a:t>
            </a:r>
            <a:endParaRPr lang="en-US" b="1" i="1" dirty="0"/>
          </a:p>
          <a:p>
            <a:r>
              <a:rPr lang="en-US" b="1" i="1" dirty="0"/>
              <a:t>Larger genomes</a:t>
            </a:r>
          </a:p>
          <a:p>
            <a:pPr lvl="1"/>
            <a:r>
              <a:rPr lang="en-US" dirty="0"/>
              <a:t>If you can afford it and can get HMW DNA</a:t>
            </a:r>
          </a:p>
          <a:p>
            <a:pPr lvl="2"/>
            <a:r>
              <a:rPr lang="en-US" b="1" dirty="0"/>
              <a:t>PacBio HiFi</a:t>
            </a:r>
          </a:p>
          <a:p>
            <a:pPr lvl="2"/>
            <a:r>
              <a:rPr lang="en-US" b="1" dirty="0" err="1"/>
              <a:t>HiC</a:t>
            </a:r>
            <a:r>
              <a:rPr lang="en-US" b="1" dirty="0"/>
              <a:t> for scaffolding</a:t>
            </a:r>
          </a:p>
          <a:p>
            <a:pPr lvl="2"/>
            <a:r>
              <a:rPr lang="en-US" b="1" dirty="0"/>
              <a:t>ONT (ultralong prep)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08"/>
    </mc:Choice>
    <mc:Fallback xmlns="">
      <p:transition spd="slow" advTm="64508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useful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/>
              <a:t>RNA-Seq (transcripts)</a:t>
            </a:r>
          </a:p>
          <a:p>
            <a:pPr lvl="1"/>
            <a:r>
              <a:rPr lang="en-US" dirty="0"/>
              <a:t>Assembled transcripts from genes, which can be used to order scaffolds</a:t>
            </a:r>
          </a:p>
          <a:p>
            <a:pPr lvl="1"/>
            <a:r>
              <a:rPr lang="en-US" dirty="0"/>
              <a:t>Require their own independent assembly</a:t>
            </a:r>
          </a:p>
          <a:p>
            <a:pPr lvl="1"/>
            <a:r>
              <a:rPr lang="en-US" b="1" i="1" dirty="0"/>
              <a:t>Needed for annotation!</a:t>
            </a:r>
          </a:p>
          <a:p>
            <a:endParaRPr lang="en-US" b="1" i="1" dirty="0"/>
          </a:p>
          <a:p>
            <a:r>
              <a:rPr lang="en-US" b="1" i="1" dirty="0" err="1"/>
              <a:t>Fosmid</a:t>
            </a:r>
            <a:r>
              <a:rPr lang="en-US" b="1" i="1" dirty="0"/>
              <a:t> libraries</a:t>
            </a:r>
          </a:p>
          <a:p>
            <a:pPr lvl="1"/>
            <a:r>
              <a:rPr lang="en-US" dirty="0"/>
              <a:t>End sequencing adds long-range contiguity information</a:t>
            </a:r>
          </a:p>
          <a:p>
            <a:pPr lvl="1"/>
            <a:r>
              <a:rPr lang="en-US" dirty="0"/>
              <a:t>Pooled fosmids (~5000) can often be assembled more efficiently</a:t>
            </a:r>
          </a:p>
          <a:p>
            <a:endParaRPr lang="en-US" b="1" i="1" dirty="0"/>
          </a:p>
          <a:p>
            <a:r>
              <a:rPr lang="en-US" b="1" i="1" dirty="0"/>
              <a:t>Genetic or physical maps </a:t>
            </a:r>
          </a:p>
          <a:p>
            <a:pPr lvl="1"/>
            <a:r>
              <a:rPr lang="en-US" dirty="0"/>
              <a:t>Location of alleles or physical markers in reference to one another</a:t>
            </a:r>
          </a:p>
          <a:p>
            <a:pPr lvl="1"/>
            <a:r>
              <a:rPr lang="en-US" dirty="0"/>
              <a:t>May be hard to produce (years to decades, $$$$)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03"/>
    </mc:Choice>
    <mc:Fallback xmlns="">
      <p:transition spd="slow" advTm="51903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A38AC-9D86-B743-B5E0-3C6AB5C5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T2T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B549-9BFE-5341-861E-14CAB662A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But we are not too far from this!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8E1A5-DF3A-7134-34C3-5643B28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Human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HMW DNA preps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50x PacBio HiFi reads or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15-30x Oxford ultralong reads (&gt;100kb)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also in flux!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$$$$$$$$$$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41E98-0328-774E-8A93-A21F114A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76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3E54C-7987-3FB2-19A1-B86633DF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11" y="270256"/>
            <a:ext cx="7421971" cy="2178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20431-B104-A2D6-4755-FF4722416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804" y="2597161"/>
            <a:ext cx="4290659" cy="4097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7C613D-0C02-E5CE-63D3-A0914D6D17D2}"/>
              </a:ext>
            </a:extLst>
          </p:cNvPr>
          <p:cNvSpPr txBox="1"/>
          <p:nvPr/>
        </p:nvSpPr>
        <p:spPr>
          <a:xfrm>
            <a:off x="4207043" y="6273015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Time, May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0B036-4BB2-A00E-5B30-5D94254839B4}"/>
              </a:ext>
            </a:extLst>
          </p:cNvPr>
          <p:cNvSpPr txBox="1"/>
          <p:nvPr/>
        </p:nvSpPr>
        <p:spPr>
          <a:xfrm>
            <a:off x="4382550" y="2534393"/>
            <a:ext cx="130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Science, </a:t>
            </a:r>
          </a:p>
          <a:p>
            <a:r>
              <a:rPr lang="en-US" dirty="0"/>
              <a:t>March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5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5"/>
    </mc:Choice>
    <mc:Fallback xmlns="">
      <p:transition spd="slow" advTm="24465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strategies and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long reads (&gt;500 </a:t>
            </a:r>
            <a:r>
              <a:rPr lang="en-US" dirty="0" err="1"/>
              <a:t>nt</a:t>
            </a:r>
            <a:r>
              <a:rPr lang="en-US" dirty="0"/>
              <a:t>), Overlap/Layout/Consensus (OLC) algorithms work best.  </a:t>
            </a:r>
          </a:p>
          <a:p>
            <a:pPr lvl="1"/>
            <a:r>
              <a:rPr lang="en-US" b="1" dirty="0"/>
              <a:t>Examples: </a:t>
            </a:r>
            <a:r>
              <a:rPr lang="en-US" b="1" dirty="0" err="1"/>
              <a:t>hifiasm</a:t>
            </a:r>
            <a:r>
              <a:rPr lang="en-US" b="1" dirty="0"/>
              <a:t> (PacBio HiFi only), </a:t>
            </a:r>
            <a:r>
              <a:rPr lang="en-US" b="1" dirty="0" err="1"/>
              <a:t>Canu</a:t>
            </a:r>
            <a:r>
              <a:rPr lang="en-US" b="1" dirty="0"/>
              <a:t>, </a:t>
            </a:r>
            <a:r>
              <a:rPr lang="en-US" b="1" dirty="0" err="1"/>
              <a:t>Redbean</a:t>
            </a:r>
            <a:r>
              <a:rPr lang="en-US" b="1" dirty="0"/>
              <a:t>, </a:t>
            </a:r>
            <a:r>
              <a:rPr lang="en-US" b="1" dirty="0" err="1"/>
              <a:t>Flye</a:t>
            </a:r>
            <a:r>
              <a:rPr lang="en-US" b="1" dirty="0"/>
              <a:t>, Shasta</a:t>
            </a:r>
          </a:p>
          <a:p>
            <a:pPr lvl="1"/>
            <a:r>
              <a:rPr lang="en-US" b="1" dirty="0" err="1"/>
              <a:t>Hifiasm</a:t>
            </a:r>
            <a:r>
              <a:rPr lang="en-US" b="1" dirty="0"/>
              <a:t> is generally recommended for PacBio HiFi data</a:t>
            </a:r>
          </a:p>
          <a:p>
            <a:r>
              <a:rPr lang="en-US" dirty="0"/>
              <a:t>For short reads, De Bruijn graph-based assemblers are most widely used</a:t>
            </a:r>
          </a:p>
          <a:p>
            <a:pPr lvl="1"/>
            <a:r>
              <a:rPr lang="en-US" b="1" dirty="0"/>
              <a:t>Examples: MEGAHIT, </a:t>
            </a:r>
            <a:r>
              <a:rPr lang="en-US" b="1" dirty="0" err="1"/>
              <a:t>SPAdes</a:t>
            </a:r>
            <a:endParaRPr lang="en-US" b="1" dirty="0"/>
          </a:p>
          <a:p>
            <a:r>
              <a:rPr lang="en-US" b="1" dirty="0"/>
              <a:t>Key points: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There is no simple solution, best to try different assemblers and strategies</a:t>
            </a:r>
          </a:p>
          <a:p>
            <a:pPr lvl="1"/>
            <a:r>
              <a:rPr lang="en-US" dirty="0"/>
              <a:t>Use simple metrics to gauge quality of assembly</a:t>
            </a:r>
          </a:p>
          <a:p>
            <a:pPr lvl="1"/>
            <a:r>
              <a:rPr lang="en-US" dirty="0"/>
              <a:t>The field is rapidly evolving, like the sequencing technology</a:t>
            </a:r>
          </a:p>
          <a:p>
            <a:r>
              <a:rPr lang="en-US" dirty="0"/>
              <a:t>NEXT YEAR THIS PRESENTATION WILL CHANGE AGAIN!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2"/>
    </mc:Choice>
    <mc:Fallback xmlns="">
      <p:transition spd="slow" advTm="65662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your assembly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"/>
    </mc:Choice>
    <mc:Fallback xmlns="">
      <p:transition spd="slow" advTm="1266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my assembly?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 much total sequence is in the assembly relative to estimated genome size?</a:t>
            </a:r>
          </a:p>
          <a:p>
            <a:r>
              <a:rPr lang="en-US" b="1" dirty="0"/>
              <a:t>How many pieces, and what is their size distribution?</a:t>
            </a:r>
          </a:p>
          <a:p>
            <a:r>
              <a:rPr lang="en-US" b="1" dirty="0"/>
              <a:t>Are the contigs assembled correctly?</a:t>
            </a:r>
          </a:p>
          <a:p>
            <a:r>
              <a:rPr lang="en-US" b="1" dirty="0"/>
              <a:t>Are the scaffolds connected in the right order / orientation?</a:t>
            </a:r>
          </a:p>
          <a:p>
            <a:r>
              <a:rPr lang="en-US" b="1" dirty="0"/>
              <a:t>How were the repeats handled?</a:t>
            </a:r>
          </a:p>
          <a:p>
            <a:r>
              <a:rPr lang="en-US" b="1" dirty="0"/>
              <a:t>Are all the genes I expected in the assembly?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2"/>
    </mc:Choice>
    <mc:Fallback xmlns="">
      <p:transition spd="slow" advTm="3481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‘Long reads’</a:t>
            </a:r>
          </a:p>
        </p:txBody>
      </p:sp>
      <p:graphicFrame>
        <p:nvGraphicFramePr>
          <p:cNvPr id="56323" name="Content Placeholder 2">
            <a:extLst>
              <a:ext uri="{FF2B5EF4-FFF2-40B4-BE49-F238E27FC236}">
                <a16:creationId xmlns:a16="http://schemas.microsoft.com/office/drawing/2014/main" id="{82FD3951-FC5E-4B56-BF75-5167C04241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647390"/>
              </p:ext>
            </p:extLst>
          </p:nvPr>
        </p:nvGraphicFramePr>
        <p:xfrm>
          <a:off x="1097279" y="1845734"/>
          <a:ext cx="100584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52642-A725-E942-BF58-44486B8559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040" y="4050059"/>
            <a:ext cx="1367012" cy="2298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6CE39-BE0E-E74E-9BC1-2394431E52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258" y="4260827"/>
            <a:ext cx="3880624" cy="1691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6721E-9FA4-FD47-B783-F3698B756C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468" y="5213761"/>
            <a:ext cx="222550" cy="97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223ED-D752-8345-9F95-39973A3D26A1}"/>
              </a:ext>
            </a:extLst>
          </p:cNvPr>
          <p:cNvSpPr txBox="1"/>
          <p:nvPr/>
        </p:nvSpPr>
        <p:spPr>
          <a:xfrm>
            <a:off x="10172423" y="512612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MinION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8E9BE-FB60-0EC3-69C4-755494ABDE96}"/>
              </a:ext>
            </a:extLst>
          </p:cNvPr>
          <p:cNvSpPr txBox="1"/>
          <p:nvPr/>
        </p:nvSpPr>
        <p:spPr>
          <a:xfrm>
            <a:off x="2875364" y="6443098"/>
            <a:ext cx="191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0"/>
              </a:rPr>
              <a:t>Pacific Biosciences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70962-D569-5A06-8927-5AD9AE83FB2C}"/>
              </a:ext>
            </a:extLst>
          </p:cNvPr>
          <p:cNvSpPr txBox="1"/>
          <p:nvPr/>
        </p:nvSpPr>
        <p:spPr>
          <a:xfrm>
            <a:off x="7709554" y="6459997"/>
            <a:ext cx="181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1"/>
              </a:rPr>
              <a:t>Oxford Nanopore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1"/>
    </mc:Choice>
    <mc:Fallback xmlns="">
      <p:transition spd="slow" advTm="12331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N50: the most common measure of assembly quality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80</a:t>
            </a:fld>
            <a:endParaRPr lang="en-US"/>
          </a:p>
        </p:txBody>
      </p:sp>
      <p:pic>
        <p:nvPicPr>
          <p:cNvPr id="3074" name="Picture 2" descr="http://image.slidesharecdn.com/assemblathon2talk-130425131109-phpapp02/95/slide-21-638.jpg?136691430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5255081" y="2251978"/>
            <a:ext cx="4204607" cy="31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6960" y="2220572"/>
            <a:ext cx="28693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N50</a:t>
            </a:r>
            <a:r>
              <a:rPr lang="en-US" dirty="0"/>
              <a:t> = length of the shortest </a:t>
            </a:r>
            <a:r>
              <a:rPr lang="en-US" dirty="0" err="1"/>
              <a:t>contig</a:t>
            </a:r>
            <a:r>
              <a:rPr lang="en-US" dirty="0"/>
              <a:t> in a set making up 50% of the total assembly length (</a:t>
            </a:r>
            <a:r>
              <a:rPr lang="en-US" b="1" i="1" dirty="0"/>
              <a:t>Larger is better</a:t>
            </a:r>
            <a:r>
              <a:rPr lang="en-US" dirty="0"/>
              <a:t>)</a:t>
            </a:r>
          </a:p>
          <a:p>
            <a:endParaRPr lang="en-AU" altLang="en-US" b="1" dirty="0"/>
          </a:p>
          <a:p>
            <a:r>
              <a:rPr lang="en-AU" altLang="en-US" b="1" dirty="0"/>
              <a:t>NG50 = </a:t>
            </a:r>
            <a:r>
              <a:rPr lang="en-US" dirty="0"/>
              <a:t>length of the shortest </a:t>
            </a:r>
            <a:r>
              <a:rPr lang="en-US" dirty="0" err="1"/>
              <a:t>contig</a:t>
            </a:r>
            <a:r>
              <a:rPr lang="en-US" dirty="0"/>
              <a:t> in a set making up 50% of the </a:t>
            </a:r>
            <a:r>
              <a:rPr lang="en-US" b="1" dirty="0"/>
              <a:t>estimated genome size</a:t>
            </a:r>
          </a:p>
          <a:p>
            <a:endParaRPr lang="en-US" dirty="0"/>
          </a:p>
          <a:p>
            <a:r>
              <a:rPr lang="en-US" dirty="0"/>
              <a:t>NG50 is generally better</a:t>
            </a:r>
          </a:p>
        </p:txBody>
      </p:sp>
    </p:spTree>
    <p:extLst>
      <p:ext uri="{BB962C8B-B14F-4D97-AF65-F5344CB8AC3E}">
        <p14:creationId xmlns:p14="http://schemas.microsoft.com/office/powerpoint/2010/main" val="1509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53"/>
    </mc:Choice>
    <mc:Fallback xmlns="">
      <p:transition spd="slow" advTm="130153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9003-48C2-714F-9117-9B35225C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187F2-814C-FF46-9618-C7495C7D9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Compare against</a:t>
            </a:r>
          </a:p>
          <a:p>
            <a:pPr lvl="1"/>
            <a:r>
              <a:rPr lang="en-US" sz="2000" dirty="0"/>
              <a:t>A close reference genome</a:t>
            </a:r>
          </a:p>
          <a:p>
            <a:pPr lvl="1"/>
            <a:r>
              <a:rPr lang="en-US" sz="2000" dirty="0"/>
              <a:t>Results from another assembler</a:t>
            </a:r>
          </a:p>
          <a:p>
            <a:pPr lvl="1"/>
            <a:r>
              <a:rPr lang="en-US" sz="2000" dirty="0"/>
              <a:t>Self-comparison</a:t>
            </a:r>
          </a:p>
          <a:p>
            <a:pPr lvl="1"/>
            <a:r>
              <a:rPr lang="en-US" sz="2000" dirty="0"/>
              <a:t>Versions of the same assembly</a:t>
            </a:r>
          </a:p>
          <a:p>
            <a:r>
              <a:rPr lang="en-US" dirty="0"/>
              <a:t>Whole genome alignment</a:t>
            </a:r>
          </a:p>
          <a:p>
            <a:pPr lvl="1"/>
            <a:r>
              <a:rPr lang="en-US" sz="2000" b="1" i="1" dirty="0" err="1"/>
              <a:t>MUMmer</a:t>
            </a:r>
            <a:endParaRPr lang="en-US" sz="2000" b="1" i="1" dirty="0"/>
          </a:p>
          <a:p>
            <a:pPr lvl="1"/>
            <a:r>
              <a:rPr lang="en-US" sz="2000" b="1" i="1" dirty="0" err="1"/>
              <a:t>Lastz</a:t>
            </a:r>
            <a:endParaRPr lang="en-US" sz="2000" b="1" i="1" dirty="0"/>
          </a:p>
          <a:p>
            <a:r>
              <a:rPr lang="en-US" dirty="0"/>
              <a:t>Generates an alignment and a </a:t>
            </a:r>
            <a:r>
              <a:rPr lang="en-US" b="1" i="1" dirty="0"/>
              <a:t>dot plot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38A7D-CDC9-F148-B4D4-9687901B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0"/>
    </mc:Choice>
    <mc:Fallback xmlns="">
      <p:transition spd="slow" advTm="6681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61605D0C-A75F-044B-86A9-14CFC37A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Plot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34770" y="1793038"/>
            <a:ext cx="6431616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indent="-302575">
              <a:spcBef>
                <a:spcPts val="88"/>
              </a:spcBef>
              <a:buFont typeface="Arial"/>
              <a:buChar char="•"/>
              <a:tabLst>
                <a:tab pos="313221" algn="l"/>
                <a:tab pos="313781" algn="l"/>
              </a:tabLst>
            </a:pPr>
            <a:r>
              <a:rPr sz="2471" spc="-13" dirty="0">
                <a:latin typeface="Gill Sans MT"/>
                <a:cs typeface="Gill Sans MT"/>
              </a:rPr>
              <a:t>How </a:t>
            </a:r>
            <a:r>
              <a:rPr sz="2471" spc="-4" dirty="0">
                <a:latin typeface="Gill Sans MT"/>
                <a:cs typeface="Gill Sans MT"/>
              </a:rPr>
              <a:t>can </a:t>
            </a:r>
            <a:r>
              <a:rPr sz="2471" spc="-26" dirty="0">
                <a:latin typeface="Gill Sans MT"/>
                <a:cs typeface="Gill Sans MT"/>
              </a:rPr>
              <a:t>we </a:t>
            </a:r>
            <a:r>
              <a:rPr sz="2471" spc="-4" dirty="0">
                <a:latin typeface="Gill Sans MT"/>
                <a:cs typeface="Gill Sans MT"/>
              </a:rPr>
              <a:t>visualize </a:t>
            </a:r>
            <a:r>
              <a:rPr sz="2471" i="1" spc="-4" dirty="0">
                <a:latin typeface="Gill Sans MT Italic"/>
                <a:cs typeface="Gill Sans MT Italic"/>
              </a:rPr>
              <a:t>whole </a:t>
            </a:r>
            <a:r>
              <a:rPr sz="2471" spc="-4" dirty="0">
                <a:latin typeface="Gill Sans MT"/>
                <a:cs typeface="Gill Sans MT"/>
              </a:rPr>
              <a:t>genome</a:t>
            </a:r>
            <a:r>
              <a:rPr sz="2471" spc="44" dirty="0">
                <a:latin typeface="Gill Sans MT"/>
                <a:cs typeface="Gill Sans MT"/>
              </a:rPr>
              <a:t> </a:t>
            </a:r>
            <a:r>
              <a:rPr sz="2471" spc="-4" dirty="0">
                <a:latin typeface="Gill Sans MT"/>
                <a:cs typeface="Gill Sans MT"/>
              </a:rPr>
              <a:t>alignments?</a:t>
            </a:r>
            <a:endParaRPr sz="2471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34771" y="2115746"/>
            <a:ext cx="4295215" cy="1848006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13781" indent="-302575">
              <a:spcBef>
                <a:spcPts val="750"/>
              </a:spcBef>
              <a:buFont typeface="Arial"/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latin typeface="Gill Sans MT"/>
                <a:cs typeface="Gill Sans MT"/>
              </a:rPr>
              <a:t>With </a:t>
            </a:r>
            <a:r>
              <a:rPr sz="2471" dirty="0">
                <a:latin typeface="Gill Sans MT"/>
                <a:cs typeface="Gill Sans MT"/>
              </a:rPr>
              <a:t>an </a:t>
            </a:r>
            <a:r>
              <a:rPr sz="2471" spc="-4" dirty="0">
                <a:latin typeface="Gill Sans MT"/>
                <a:cs typeface="Gill Sans MT"/>
              </a:rPr>
              <a:t>alignment </a:t>
            </a:r>
            <a:r>
              <a:rPr sz="2471" dirty="0">
                <a:latin typeface="Gill Sans MT"/>
                <a:cs typeface="Gill Sans MT"/>
              </a:rPr>
              <a:t>dot</a:t>
            </a:r>
            <a:r>
              <a:rPr sz="2471" spc="-26" dirty="0">
                <a:latin typeface="Gill Sans MT"/>
                <a:cs typeface="Gill Sans MT"/>
              </a:rPr>
              <a:t> </a:t>
            </a:r>
            <a:r>
              <a:rPr sz="2471" dirty="0">
                <a:latin typeface="Gill Sans MT"/>
                <a:cs typeface="Gill Sans MT"/>
              </a:rPr>
              <a:t>plot</a:t>
            </a:r>
          </a:p>
          <a:p>
            <a:pPr marL="666786" lvl="1" indent="-252146">
              <a:spcBef>
                <a:spcPts val="569"/>
              </a:spcBef>
              <a:buFont typeface="Arial"/>
              <a:buChar char="–"/>
              <a:tabLst>
                <a:tab pos="666786" algn="l"/>
              </a:tabLst>
            </a:pPr>
            <a:r>
              <a:rPr sz="2118" i="1" dirty="0">
                <a:latin typeface="Gill Sans MT Italic"/>
                <a:cs typeface="Gill Sans MT Italic"/>
              </a:rPr>
              <a:t>N </a:t>
            </a:r>
            <a:r>
              <a:rPr sz="2118" dirty="0">
                <a:latin typeface="Gill Sans MT"/>
                <a:cs typeface="Gill Sans MT"/>
              </a:rPr>
              <a:t>x </a:t>
            </a:r>
            <a:r>
              <a:rPr sz="2118" i="1" dirty="0">
                <a:latin typeface="Gill Sans MT Italic"/>
                <a:cs typeface="Gill Sans MT Italic"/>
              </a:rPr>
              <a:t>M</a:t>
            </a:r>
            <a:r>
              <a:rPr sz="2118" i="1" spc="-18" dirty="0">
                <a:latin typeface="Gill Sans MT Italic"/>
                <a:cs typeface="Gill Sans MT Italic"/>
              </a:rPr>
              <a:t> </a:t>
            </a:r>
            <a:r>
              <a:rPr sz="2118" spc="-4" dirty="0">
                <a:latin typeface="Gill Sans MT"/>
                <a:cs typeface="Gill Sans MT"/>
              </a:rPr>
              <a:t>matrix</a:t>
            </a:r>
            <a:endParaRPr sz="2118" dirty="0">
              <a:latin typeface="Gill Sans MT"/>
              <a:cs typeface="Gill Sans MT"/>
            </a:endParaRPr>
          </a:p>
          <a:p>
            <a:pPr marL="1019790" lvl="2" indent="-201717">
              <a:spcBef>
                <a:spcPts val="375"/>
              </a:spcBef>
              <a:buFont typeface="Arial"/>
              <a:buChar char="•"/>
              <a:tabLst>
                <a:tab pos="1019229" algn="l"/>
                <a:tab pos="1019790" algn="l"/>
              </a:tabLst>
            </a:pPr>
            <a:r>
              <a:rPr sz="1765" spc="-4" dirty="0">
                <a:latin typeface="Gill Sans MT"/>
                <a:cs typeface="Gill Sans MT"/>
              </a:rPr>
              <a:t>Let </a:t>
            </a:r>
            <a:r>
              <a:rPr sz="1765" i="1" dirty="0">
                <a:latin typeface="Gill Sans MT Italic"/>
                <a:cs typeface="Gill Sans MT Italic"/>
              </a:rPr>
              <a:t>i </a:t>
            </a:r>
            <a:r>
              <a:rPr sz="1765" dirty="0">
                <a:latin typeface="Gill Sans MT"/>
                <a:cs typeface="Gill Sans MT"/>
              </a:rPr>
              <a:t>= </a:t>
            </a:r>
            <a:r>
              <a:rPr sz="1765" spc="-4" dirty="0">
                <a:latin typeface="Gill Sans MT"/>
                <a:cs typeface="Gill Sans MT"/>
              </a:rPr>
              <a:t>position in genome</a:t>
            </a:r>
            <a:r>
              <a:rPr sz="1765" spc="-35" dirty="0">
                <a:latin typeface="Gill Sans MT"/>
                <a:cs typeface="Gill Sans MT"/>
              </a:rPr>
              <a:t> </a:t>
            </a:r>
            <a:r>
              <a:rPr sz="1765" i="1" dirty="0">
                <a:latin typeface="Gill Sans MT Italic"/>
                <a:cs typeface="Gill Sans MT Italic"/>
              </a:rPr>
              <a:t>A</a:t>
            </a:r>
            <a:endParaRPr sz="1765" dirty="0">
              <a:latin typeface="Gill Sans MT Italic"/>
              <a:cs typeface="Gill Sans MT Italic"/>
            </a:endParaRPr>
          </a:p>
          <a:p>
            <a:pPr marL="1019790" lvl="2" indent="-201717">
              <a:spcBef>
                <a:spcPts val="441"/>
              </a:spcBef>
              <a:buFont typeface="Arial"/>
              <a:buChar char="•"/>
              <a:tabLst>
                <a:tab pos="1019229" algn="l"/>
                <a:tab pos="1019790" algn="l"/>
              </a:tabLst>
            </a:pPr>
            <a:r>
              <a:rPr sz="1765" spc="-4" dirty="0">
                <a:latin typeface="Gill Sans MT"/>
                <a:cs typeface="Gill Sans MT"/>
              </a:rPr>
              <a:t>Let </a:t>
            </a:r>
            <a:r>
              <a:rPr sz="1765" i="1" dirty="0">
                <a:latin typeface="Gill Sans MT Italic"/>
                <a:cs typeface="Gill Sans MT Italic"/>
              </a:rPr>
              <a:t>j </a:t>
            </a:r>
            <a:r>
              <a:rPr sz="1765" dirty="0">
                <a:latin typeface="Gill Sans MT"/>
                <a:cs typeface="Gill Sans MT"/>
              </a:rPr>
              <a:t>= </a:t>
            </a:r>
            <a:r>
              <a:rPr sz="1765" spc="-4" dirty="0">
                <a:latin typeface="Gill Sans MT"/>
                <a:cs typeface="Gill Sans MT"/>
              </a:rPr>
              <a:t>position in genome</a:t>
            </a:r>
            <a:r>
              <a:rPr sz="1765" spc="-35" dirty="0">
                <a:latin typeface="Gill Sans MT"/>
                <a:cs typeface="Gill Sans MT"/>
              </a:rPr>
              <a:t> </a:t>
            </a:r>
            <a:r>
              <a:rPr sz="1765" i="1" dirty="0">
                <a:latin typeface="Gill Sans MT Italic"/>
                <a:cs typeface="Gill Sans MT Italic"/>
              </a:rPr>
              <a:t>B</a:t>
            </a:r>
            <a:endParaRPr sz="1765" dirty="0">
              <a:latin typeface="Gill Sans MT Italic"/>
              <a:cs typeface="Gill Sans MT Italic"/>
            </a:endParaRPr>
          </a:p>
          <a:p>
            <a:pPr marL="1019790" lvl="2" indent="-201717">
              <a:spcBef>
                <a:spcPts val="441"/>
              </a:spcBef>
              <a:buFont typeface="Arial"/>
              <a:buChar char="•"/>
              <a:tabLst>
                <a:tab pos="1019229" algn="l"/>
                <a:tab pos="1019790" algn="l"/>
              </a:tabLst>
            </a:pPr>
            <a:r>
              <a:rPr sz="1765" spc="-4" dirty="0">
                <a:latin typeface="Gill Sans MT"/>
                <a:cs typeface="Gill Sans MT"/>
              </a:rPr>
              <a:t>Fill </a:t>
            </a:r>
            <a:r>
              <a:rPr sz="1765" dirty="0">
                <a:latin typeface="Gill Sans MT"/>
                <a:cs typeface="Gill Sans MT"/>
              </a:rPr>
              <a:t>cell </a:t>
            </a:r>
            <a:r>
              <a:rPr sz="1765" i="1" dirty="0">
                <a:latin typeface="Gill Sans MT Italic"/>
                <a:cs typeface="Gill Sans MT Italic"/>
              </a:rPr>
              <a:t>(i,j) </a:t>
            </a:r>
            <a:r>
              <a:rPr sz="1765" spc="-4" dirty="0">
                <a:latin typeface="Gill Sans MT"/>
                <a:cs typeface="Gill Sans MT"/>
              </a:rPr>
              <a:t>if </a:t>
            </a:r>
            <a:r>
              <a:rPr sz="1765" i="1" dirty="0">
                <a:latin typeface="Gill Sans MT Italic"/>
                <a:cs typeface="Gill Sans MT Italic"/>
              </a:rPr>
              <a:t>A</a:t>
            </a:r>
            <a:r>
              <a:rPr sz="1721" i="1" baseline="-21367" dirty="0">
                <a:latin typeface="Gill Sans MT Italic"/>
                <a:cs typeface="Gill Sans MT Italic"/>
              </a:rPr>
              <a:t>i </a:t>
            </a:r>
            <a:r>
              <a:rPr sz="1765" spc="-4" dirty="0">
                <a:latin typeface="Gill Sans MT"/>
                <a:cs typeface="Gill Sans MT"/>
              </a:rPr>
              <a:t>shows similarity to</a:t>
            </a:r>
            <a:r>
              <a:rPr sz="1765" spc="-137" dirty="0">
                <a:latin typeface="Gill Sans MT"/>
                <a:cs typeface="Gill Sans MT"/>
              </a:rPr>
              <a:t> </a:t>
            </a:r>
            <a:r>
              <a:rPr sz="1765" i="1" dirty="0">
                <a:latin typeface="Gill Sans MT Italic"/>
                <a:cs typeface="Gill Sans MT Italic"/>
              </a:rPr>
              <a:t>B</a:t>
            </a:r>
            <a:r>
              <a:rPr sz="1721" i="1" baseline="-21367" dirty="0">
                <a:latin typeface="Gill Sans MT Italic"/>
                <a:cs typeface="Gill Sans MT Italic"/>
              </a:rPr>
              <a:t>j</a:t>
            </a:r>
            <a:endParaRPr sz="1721" baseline="-21367" dirty="0">
              <a:latin typeface="Gill Sans MT Italic"/>
              <a:cs typeface="Gill Sans MT 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80968" y="2286001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5"/>
                </a:moveTo>
                <a:lnTo>
                  <a:pt x="579436" y="549275"/>
                </a:lnTo>
                <a:lnTo>
                  <a:pt x="579436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8059829" y="3255309"/>
            <a:ext cx="509868" cy="484654"/>
          </a:xfrm>
          <a:custGeom>
            <a:avLst/>
            <a:gdLst/>
            <a:ahLst/>
            <a:cxnLst/>
            <a:rect l="l" t="t" r="r" b="b"/>
            <a:pathLst>
              <a:path w="577850" h="549275">
                <a:moveTo>
                  <a:pt x="0" y="549275"/>
                </a:moveTo>
                <a:lnTo>
                  <a:pt x="577850" y="549275"/>
                </a:lnTo>
                <a:lnTo>
                  <a:pt x="577850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8569698" y="3255309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5"/>
                </a:moveTo>
                <a:lnTo>
                  <a:pt x="579438" y="549275"/>
                </a:lnTo>
                <a:lnTo>
                  <a:pt x="579438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7548563" y="3739964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4"/>
                </a:moveTo>
                <a:lnTo>
                  <a:pt x="579436" y="549274"/>
                </a:lnTo>
                <a:lnTo>
                  <a:pt x="579436" y="0"/>
                </a:lnTo>
                <a:lnTo>
                  <a:pt x="0" y="0"/>
                </a:lnTo>
                <a:lnTo>
                  <a:pt x="0" y="549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7548563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8059831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8569699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9080966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7542961" y="2770654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7542961" y="3255309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7542961" y="3739963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7542961" y="4224618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9592235" y="2280397"/>
            <a:ext cx="0" cy="1949824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542961" y="2286000"/>
            <a:ext cx="2055159" cy="0"/>
          </a:xfrm>
          <a:custGeom>
            <a:avLst/>
            <a:gdLst/>
            <a:ahLst/>
            <a:cxnLst/>
            <a:rect l="l" t="t" r="r" b="b"/>
            <a:pathLst>
              <a:path w="2329179">
                <a:moveTo>
                  <a:pt x="0" y="0"/>
                </a:moveTo>
                <a:lnTo>
                  <a:pt x="2328861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037295" y="4224618"/>
            <a:ext cx="511549" cy="484654"/>
          </a:xfrm>
          <a:custGeom>
            <a:avLst/>
            <a:gdLst/>
            <a:ahLst/>
            <a:cxnLst/>
            <a:rect l="l" t="t" r="r" b="b"/>
            <a:pathLst>
              <a:path w="579754" h="549275">
                <a:moveTo>
                  <a:pt x="0" y="549274"/>
                </a:moveTo>
                <a:lnTo>
                  <a:pt x="579437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 txBox="1"/>
          <p:nvPr/>
        </p:nvSpPr>
        <p:spPr>
          <a:xfrm>
            <a:off x="7211425" y="2396097"/>
            <a:ext cx="16752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T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01970" y="2880752"/>
            <a:ext cx="186577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G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06204" y="3365406"/>
            <a:ext cx="178174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C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05221" y="3850061"/>
            <a:ext cx="180415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b="1" dirty="0">
                <a:latin typeface="Gill Sans MT Bold"/>
                <a:cs typeface="Gill Sans MT Bold"/>
              </a:rPr>
              <a:t>A</a:t>
            </a:r>
            <a:endParaRPr sz="1588">
              <a:latin typeface="Gill Sans MT Bold"/>
              <a:cs typeface="Gill Sans MT 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38183" y="4365930"/>
            <a:ext cx="6635563" cy="11209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789650">
              <a:spcBef>
                <a:spcPts val="88"/>
              </a:spcBef>
              <a:tabLst>
                <a:tab pos="5301225" algn="l"/>
                <a:tab pos="5811681" algn="l"/>
                <a:tab pos="6328299" algn="l"/>
              </a:tabLst>
            </a:pPr>
            <a:r>
              <a:rPr sz="1588" b="1" dirty="0">
                <a:latin typeface="Gill Sans MT Bold"/>
                <a:cs typeface="Gill Sans MT Bold"/>
              </a:rPr>
              <a:t>A	C	C	T</a:t>
            </a:r>
            <a:endParaRPr sz="1588" dirty="0">
              <a:latin typeface="Gill Sans MT Bold"/>
              <a:cs typeface="Gill Sans MT Bold"/>
            </a:endParaRPr>
          </a:p>
          <a:p>
            <a:pPr>
              <a:spcBef>
                <a:spcPts val="35"/>
              </a:spcBef>
            </a:pPr>
            <a:endParaRPr sz="1456" dirty="0">
              <a:latin typeface="Times New Roman"/>
              <a:cs typeface="Times New Roman"/>
            </a:endParaRPr>
          </a:p>
          <a:p>
            <a:pPr marL="257189" marR="4483" indent="-246543">
              <a:lnSpc>
                <a:spcPts val="2488"/>
              </a:lnSpc>
            </a:pPr>
            <a:r>
              <a:rPr sz="2118" dirty="0">
                <a:latin typeface="Arial"/>
                <a:cs typeface="Arial"/>
              </a:rPr>
              <a:t>– </a:t>
            </a:r>
            <a:r>
              <a:rPr sz="2118" dirty="0">
                <a:latin typeface="Gill Sans MT"/>
                <a:cs typeface="Gill Sans MT"/>
              </a:rPr>
              <a:t>A </a:t>
            </a:r>
            <a:r>
              <a:rPr sz="2118" spc="-4" dirty="0">
                <a:latin typeface="Gill Sans MT"/>
                <a:cs typeface="Gill Sans MT"/>
              </a:rPr>
              <a:t>perfect alignment </a:t>
            </a:r>
            <a:r>
              <a:rPr sz="2118" spc="-9" dirty="0">
                <a:latin typeface="Gill Sans MT"/>
                <a:cs typeface="Gill Sans MT"/>
              </a:rPr>
              <a:t>between </a:t>
            </a:r>
            <a:r>
              <a:rPr sz="2118" i="1" dirty="0">
                <a:latin typeface="Gill Sans MT Italic"/>
                <a:cs typeface="Gill Sans MT Italic"/>
              </a:rPr>
              <a:t>A </a:t>
            </a:r>
            <a:r>
              <a:rPr sz="2118" dirty="0">
                <a:latin typeface="Gill Sans MT"/>
                <a:cs typeface="Gill Sans MT"/>
              </a:rPr>
              <a:t>and </a:t>
            </a:r>
            <a:r>
              <a:rPr sz="2118" i="1" dirty="0">
                <a:latin typeface="Gill Sans MT Italic"/>
                <a:cs typeface="Gill Sans MT Italic"/>
              </a:rPr>
              <a:t>B </a:t>
            </a:r>
            <a:r>
              <a:rPr sz="2118" spc="-9" dirty="0">
                <a:latin typeface="Gill Sans MT"/>
                <a:cs typeface="Gill Sans MT"/>
              </a:rPr>
              <a:t>would </a:t>
            </a:r>
            <a:r>
              <a:rPr sz="2118" spc="-4" dirty="0">
                <a:latin typeface="Gill Sans MT"/>
                <a:cs typeface="Gill Sans MT"/>
              </a:rPr>
              <a:t>completely fill  the </a:t>
            </a:r>
            <a:r>
              <a:rPr sz="2118" spc="-9" dirty="0">
                <a:latin typeface="Gill Sans MT"/>
                <a:cs typeface="Gill Sans MT"/>
              </a:rPr>
              <a:t>positive </a:t>
            </a:r>
            <a:r>
              <a:rPr sz="2118" spc="-4" dirty="0">
                <a:latin typeface="Gill Sans MT"/>
                <a:cs typeface="Gill Sans MT"/>
              </a:rPr>
              <a:t>diagonal</a:t>
            </a:r>
            <a:endParaRPr sz="2118" dirty="0">
              <a:latin typeface="Gill Sans MT"/>
              <a:cs typeface="Gill Sans M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97F84-2920-5D46-AB63-45AD4B50BF9D}"/>
              </a:ext>
            </a:extLst>
          </p:cNvPr>
          <p:cNvSpPr txBox="1"/>
          <p:nvPr/>
        </p:nvSpPr>
        <p:spPr>
          <a:xfrm>
            <a:off x="3352801" y="6405961"/>
            <a:ext cx="625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M. Schatz and A. </a:t>
            </a:r>
            <a:r>
              <a:rPr lang="en-US" dirty="0" err="1">
                <a:solidFill>
                  <a:schemeClr val="bg1"/>
                </a:solidFill>
              </a:rPr>
              <a:t>Phillipy</a:t>
            </a:r>
            <a:r>
              <a:rPr lang="en-US" dirty="0">
                <a:solidFill>
                  <a:schemeClr val="bg1"/>
                </a:solidFill>
              </a:rPr>
              <a:t> : Alignment and Assembly Lecture </a:t>
            </a:r>
          </a:p>
        </p:txBody>
      </p:sp>
    </p:spTree>
    <p:extLst>
      <p:ext uri="{BB962C8B-B14F-4D97-AF65-F5344CB8AC3E}">
        <p14:creationId xmlns:p14="http://schemas.microsoft.com/office/powerpoint/2010/main" val="22731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6"/>
    </mc:Choice>
    <mc:Fallback xmlns="">
      <p:transition spd="slow" advTm="38196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2118" y="5647765"/>
            <a:ext cx="6051176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0" y="0"/>
                </a:moveTo>
                <a:lnTo>
                  <a:pt x="6857998" y="0"/>
                </a:lnTo>
              </a:path>
            </a:pathLst>
          </a:custGeom>
          <a:ln w="19049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3272118" y="2420471"/>
            <a:ext cx="0" cy="3227294"/>
          </a:xfrm>
          <a:custGeom>
            <a:avLst/>
            <a:gdLst/>
            <a:ahLst/>
            <a:cxnLst/>
            <a:rect l="l" t="t" r="r" b="b"/>
            <a:pathLst>
              <a:path h="3657600">
                <a:moveTo>
                  <a:pt x="0" y="36575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8989358" y="5676901"/>
            <a:ext cx="184337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A</a:t>
            </a:r>
            <a:endParaRPr sz="2118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02824" y="907677"/>
            <a:ext cx="2017059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5998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549588" y="907677"/>
            <a:ext cx="739588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3272119" y="907677"/>
            <a:ext cx="470647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3272119" y="874061"/>
            <a:ext cx="5647765" cy="67235"/>
          </a:xfrm>
          <a:custGeom>
            <a:avLst/>
            <a:gdLst/>
            <a:ahLst/>
            <a:cxnLst/>
            <a:rect l="l" t="t" r="r" b="b"/>
            <a:pathLst>
              <a:path w="6400800" h="76200">
                <a:moveTo>
                  <a:pt x="0" y="0"/>
                </a:moveTo>
                <a:lnTo>
                  <a:pt x="6400798" y="0"/>
                </a:lnTo>
                <a:lnTo>
                  <a:pt x="6400798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902823" y="1781735"/>
            <a:ext cx="605118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798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549588" y="1781735"/>
            <a:ext cx="739588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3272119" y="1781735"/>
            <a:ext cx="470647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3272119" y="1748119"/>
            <a:ext cx="5647765" cy="67235"/>
          </a:xfrm>
          <a:custGeom>
            <a:avLst/>
            <a:gdLst/>
            <a:ahLst/>
            <a:cxnLst/>
            <a:rect l="l" t="t" r="r" b="b"/>
            <a:pathLst>
              <a:path w="6400800" h="76200">
                <a:moveTo>
                  <a:pt x="0" y="0"/>
                </a:moveTo>
                <a:lnTo>
                  <a:pt x="6400798" y="0"/>
                </a:lnTo>
                <a:lnTo>
                  <a:pt x="6400798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 txBox="1"/>
          <p:nvPr/>
        </p:nvSpPr>
        <p:spPr>
          <a:xfrm>
            <a:off x="2938183" y="701488"/>
            <a:ext cx="184337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B</a:t>
            </a:r>
            <a:endParaRPr sz="2118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8183" y="1575547"/>
            <a:ext cx="184337" cy="123492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A</a:t>
            </a:r>
            <a:endParaRPr sz="2118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382">
              <a:latin typeface="Times New Roman"/>
              <a:cs typeface="Times New Roman"/>
            </a:endParaRPr>
          </a:p>
          <a:p>
            <a:pPr marL="11206">
              <a:spcBef>
                <a:spcPts val="1601"/>
              </a:spcBef>
            </a:pPr>
            <a:r>
              <a:rPr sz="2118" b="1" dirty="0">
                <a:solidFill>
                  <a:srgbClr val="080808"/>
                </a:solidFill>
                <a:latin typeface="Courier New"/>
                <a:cs typeface="Courier New"/>
              </a:rPr>
              <a:t>B</a:t>
            </a:r>
            <a:endParaRPr sz="2118">
              <a:latin typeface="Courier New"/>
              <a:cs typeface="Courier Ne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09645" y="941295"/>
            <a:ext cx="201706" cy="806824"/>
          </a:xfrm>
          <a:custGeom>
            <a:avLst/>
            <a:gdLst/>
            <a:ahLst/>
            <a:cxnLst/>
            <a:rect l="l" t="t" r="r" b="b"/>
            <a:pathLst>
              <a:path w="228600" h="914400">
                <a:moveTo>
                  <a:pt x="0" y="0"/>
                </a:moveTo>
                <a:lnTo>
                  <a:pt x="2285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7507939" y="941295"/>
            <a:ext cx="201706" cy="806824"/>
          </a:xfrm>
          <a:custGeom>
            <a:avLst/>
            <a:gdLst/>
            <a:ahLst/>
            <a:cxnLst/>
            <a:rect l="l" t="t" r="r" b="b"/>
            <a:pathLst>
              <a:path w="228600" h="914400">
                <a:moveTo>
                  <a:pt x="2285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7507939" y="1781735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008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507939" y="1748119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911352" y="1781735"/>
            <a:ext cx="1411941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76200">
            <a:solidFill>
              <a:srgbClr val="A7A7A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911352" y="1748119"/>
            <a:ext cx="1411941" cy="67235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0" y="0"/>
                </a:moveTo>
                <a:lnTo>
                  <a:pt x="1600199" y="0"/>
                </a:lnTo>
                <a:lnTo>
                  <a:pt x="1600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3742765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0" y="0"/>
                </a:moveTo>
                <a:lnTo>
                  <a:pt x="4571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4146176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0" y="0"/>
                </a:moveTo>
                <a:lnTo>
                  <a:pt x="4571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4146176" y="1781735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021EA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4146176" y="1748119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3742765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4571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4146176" y="941295"/>
            <a:ext cx="403412" cy="806824"/>
          </a:xfrm>
          <a:custGeom>
            <a:avLst/>
            <a:gdLst/>
            <a:ahLst/>
            <a:cxnLst/>
            <a:rect l="l" t="t" r="r" b="b"/>
            <a:pathLst>
              <a:path w="457200" h="914400">
                <a:moveTo>
                  <a:pt x="4571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3742765" y="1781735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3742765" y="1748119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3742765" y="907677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021EA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3742765" y="874061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4146176" y="907677"/>
            <a:ext cx="403412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76200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4146176" y="874061"/>
            <a:ext cx="403412" cy="67235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0"/>
                </a:moveTo>
                <a:lnTo>
                  <a:pt x="457199" y="0"/>
                </a:lnTo>
                <a:lnTo>
                  <a:pt x="4571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5289178" y="907677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76200">
            <a:solidFill>
              <a:srgbClr val="D81E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5289178" y="874061"/>
            <a:ext cx="1613647" cy="67235"/>
          </a:xfrm>
          <a:custGeom>
            <a:avLst/>
            <a:gdLst/>
            <a:ahLst/>
            <a:cxnLst/>
            <a:rect l="l" t="t" r="r" b="b"/>
            <a:pathLst>
              <a:path w="1828800" h="76200">
                <a:moveTo>
                  <a:pt x="0" y="0"/>
                </a:moveTo>
                <a:lnTo>
                  <a:pt x="1828799" y="0"/>
                </a:lnTo>
                <a:lnTo>
                  <a:pt x="18287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5289178" y="941295"/>
            <a:ext cx="1613647" cy="806824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0" y="0"/>
                </a:moveTo>
                <a:lnTo>
                  <a:pt x="1828799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5289177" y="941295"/>
            <a:ext cx="1613647" cy="806824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1828799" y="0"/>
                </a:moveTo>
                <a:lnTo>
                  <a:pt x="0" y="914399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5289178" y="1781735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76200">
            <a:solidFill>
              <a:srgbClr val="D81E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5289178" y="1748119"/>
            <a:ext cx="1613647" cy="67235"/>
          </a:xfrm>
          <a:custGeom>
            <a:avLst/>
            <a:gdLst/>
            <a:ahLst/>
            <a:cxnLst/>
            <a:rect l="l" t="t" r="r" b="b"/>
            <a:pathLst>
              <a:path w="1828800" h="76200">
                <a:moveTo>
                  <a:pt x="0" y="0"/>
                </a:moveTo>
                <a:lnTo>
                  <a:pt x="1828799" y="0"/>
                </a:lnTo>
                <a:lnTo>
                  <a:pt x="1828799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5950324" y="1882589"/>
            <a:ext cx="313765" cy="0"/>
          </a:xfrm>
          <a:custGeom>
            <a:avLst/>
            <a:gdLst/>
            <a:ahLst/>
            <a:cxnLst/>
            <a:rect l="l" t="t" r="r" b="b"/>
            <a:pathLst>
              <a:path w="355600">
                <a:moveTo>
                  <a:pt x="35559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5927913" y="1848973"/>
            <a:ext cx="67235" cy="67235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60606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3272119" y="2420471"/>
            <a:ext cx="5647765" cy="3227294"/>
          </a:xfrm>
          <a:custGeom>
            <a:avLst/>
            <a:gdLst/>
            <a:ahLst/>
            <a:cxnLst/>
            <a:rect l="l" t="t" r="r" b="b"/>
            <a:pathLst>
              <a:path w="6400800" h="3657600">
                <a:moveTo>
                  <a:pt x="0" y="3657599"/>
                </a:moveTo>
                <a:lnTo>
                  <a:pt x="6400798" y="0"/>
                </a:lnTo>
              </a:path>
            </a:pathLst>
          </a:custGeom>
          <a:ln w="38099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43" name="object 43"/>
          <p:cNvSpPr/>
          <p:nvPr/>
        </p:nvSpPr>
        <p:spPr>
          <a:xfrm>
            <a:off x="7911352" y="2420470"/>
            <a:ext cx="1411941" cy="806824"/>
          </a:xfrm>
          <a:custGeom>
            <a:avLst/>
            <a:gdLst/>
            <a:ahLst/>
            <a:cxnLst/>
            <a:rect l="l" t="t" r="r" b="b"/>
            <a:pathLst>
              <a:path w="1600200" h="914400">
                <a:moveTo>
                  <a:pt x="0" y="914399"/>
                </a:moveTo>
                <a:lnTo>
                  <a:pt x="1600199" y="0"/>
                </a:lnTo>
              </a:path>
            </a:pathLst>
          </a:custGeom>
          <a:ln w="38099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7507941" y="2420470"/>
            <a:ext cx="1411941" cy="806824"/>
          </a:xfrm>
          <a:custGeom>
            <a:avLst/>
            <a:gdLst/>
            <a:ahLst/>
            <a:cxnLst/>
            <a:rect l="l" t="t" r="r" b="b"/>
            <a:pathLst>
              <a:path w="1600200" h="914400">
                <a:moveTo>
                  <a:pt x="0" y="914399"/>
                </a:moveTo>
                <a:lnTo>
                  <a:pt x="1600199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3675530" y="4975412"/>
            <a:ext cx="336176" cy="201706"/>
          </a:xfrm>
          <a:custGeom>
            <a:avLst/>
            <a:gdLst/>
            <a:ahLst/>
            <a:cxnLst/>
            <a:rect l="l" t="t" r="r" b="b"/>
            <a:pathLst>
              <a:path w="381000" h="228600">
                <a:moveTo>
                  <a:pt x="0" y="228599"/>
                </a:moveTo>
                <a:lnTo>
                  <a:pt x="380999" y="0"/>
                </a:lnTo>
              </a:path>
            </a:pathLst>
          </a:custGeom>
          <a:ln w="38099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3742764" y="4908178"/>
            <a:ext cx="806824" cy="470647"/>
          </a:xfrm>
          <a:custGeom>
            <a:avLst/>
            <a:gdLst/>
            <a:ahLst/>
            <a:cxnLst/>
            <a:rect l="l" t="t" r="r" b="b"/>
            <a:pathLst>
              <a:path w="914400" h="533400">
                <a:moveTo>
                  <a:pt x="0" y="533400"/>
                </a:moveTo>
                <a:lnTo>
                  <a:pt x="914399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4213412" y="5177118"/>
            <a:ext cx="336176" cy="201706"/>
          </a:xfrm>
          <a:custGeom>
            <a:avLst/>
            <a:gdLst/>
            <a:ahLst/>
            <a:cxnLst/>
            <a:rect l="l" t="t" r="r" b="b"/>
            <a:pathLst>
              <a:path w="381000" h="228600">
                <a:moveTo>
                  <a:pt x="0" y="228599"/>
                </a:moveTo>
                <a:lnTo>
                  <a:pt x="380999" y="0"/>
                </a:lnTo>
              </a:path>
            </a:pathLst>
          </a:custGeom>
          <a:ln w="38099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 txBox="1"/>
          <p:nvPr/>
        </p:nvSpPr>
        <p:spPr>
          <a:xfrm>
            <a:off x="3610535" y="634253"/>
            <a:ext cx="1047190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Impact"/>
                <a:cs typeface="Impact"/>
              </a:rPr>
              <a:t>Translocation</a:t>
            </a:r>
            <a:endParaRPr sz="1412">
              <a:latin typeface="Impact"/>
              <a:cs typeface="Impac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62065" y="634253"/>
            <a:ext cx="721098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spc="-4" dirty="0">
                <a:latin typeface="Impact"/>
                <a:cs typeface="Impact"/>
              </a:rPr>
              <a:t>Inversion</a:t>
            </a:r>
            <a:endParaRPr sz="1412">
              <a:latin typeface="Impact"/>
              <a:cs typeface="Impac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375710" y="634253"/>
            <a:ext cx="701488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Impact"/>
                <a:cs typeface="Impact"/>
              </a:rPr>
              <a:t>Insertion</a:t>
            </a:r>
            <a:endParaRPr sz="1412">
              <a:latin typeface="Impact"/>
              <a:cs typeface="Impac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738229-CEFB-6945-A96D-D1488E5B8234}"/>
              </a:ext>
            </a:extLst>
          </p:cNvPr>
          <p:cNvSpPr/>
          <p:nvPr/>
        </p:nvSpPr>
        <p:spPr>
          <a:xfrm>
            <a:off x="5315791" y="3548343"/>
            <a:ext cx="1613647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bject 51"/>
          <p:cNvSpPr txBox="1"/>
          <p:nvPr/>
        </p:nvSpPr>
        <p:spPr>
          <a:xfrm>
            <a:off x="3869342" y="6034088"/>
            <a:ext cx="4726641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u="sng" spc="-9" dirty="0">
                <a:solidFill>
                  <a:srgbClr val="8DC765"/>
                </a:solidFill>
                <a:uFill>
                  <a:solidFill>
                    <a:srgbClr val="9DCE78"/>
                  </a:solidFill>
                </a:uFill>
                <a:latin typeface="Arial"/>
                <a:cs typeface="Arial"/>
                <a:hlinkClick r:id="rId2"/>
              </a:rPr>
              <a:t>http://mummer.sourceforge.net/manual/AlignmentTypes.pdf</a:t>
            </a:r>
            <a:endParaRPr sz="1412" dirty="0">
              <a:latin typeface="Arial"/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769C38-8155-0A4B-93DF-6024D209FF6A}"/>
              </a:ext>
            </a:extLst>
          </p:cNvPr>
          <p:cNvSpPr txBox="1"/>
          <p:nvPr/>
        </p:nvSpPr>
        <p:spPr>
          <a:xfrm>
            <a:off x="3352801" y="6405961"/>
            <a:ext cx="625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M. Schatz and A. </a:t>
            </a:r>
            <a:r>
              <a:rPr lang="en-US" dirty="0" err="1">
                <a:solidFill>
                  <a:schemeClr val="bg1"/>
                </a:solidFill>
              </a:rPr>
              <a:t>Phillipy</a:t>
            </a:r>
            <a:r>
              <a:rPr lang="en-US" dirty="0">
                <a:solidFill>
                  <a:schemeClr val="bg1"/>
                </a:solidFill>
              </a:rPr>
              <a:t> : Alignment and Assembly Lecture </a:t>
            </a:r>
          </a:p>
        </p:txBody>
      </p:sp>
      <p:sp>
        <p:nvSpPr>
          <p:cNvPr id="42" name="object 42"/>
          <p:cNvSpPr/>
          <p:nvPr/>
        </p:nvSpPr>
        <p:spPr>
          <a:xfrm>
            <a:off x="5289177" y="3496235"/>
            <a:ext cx="1613647" cy="941294"/>
          </a:xfrm>
          <a:custGeom>
            <a:avLst/>
            <a:gdLst/>
            <a:ahLst/>
            <a:cxnLst/>
            <a:rect l="l" t="t" r="r" b="b"/>
            <a:pathLst>
              <a:path w="1828800" h="1066800">
                <a:moveTo>
                  <a:pt x="1828799" y="1066799"/>
                </a:moveTo>
                <a:lnTo>
                  <a:pt x="0" y="0"/>
                </a:lnTo>
              </a:path>
            </a:pathLst>
          </a:custGeom>
          <a:ln w="38099">
            <a:solidFill>
              <a:srgbClr val="D81E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66355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28"/>
    </mc:Choice>
    <mc:Fallback xmlns="">
      <p:transition spd="slow" advTm="44228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32D99-44FA-4641-AFDA-D28076A2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46B66-ADDD-5043-9B27-2349B4CA64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16" b="8333"/>
          <a:stretch/>
        </p:blipFill>
        <p:spPr>
          <a:xfrm rot="5400000">
            <a:off x="4034559" y="-16741"/>
            <a:ext cx="4694382" cy="628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BD8D3-E9BC-4E4F-BA3B-82F1086827A1}"/>
              </a:ext>
            </a:extLst>
          </p:cNvPr>
          <p:cNvSpPr txBox="1"/>
          <p:nvPr/>
        </p:nvSpPr>
        <p:spPr>
          <a:xfrm rot="16200000">
            <a:off x="2438819" y="310261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82F48-BBD1-2C42-A723-880480A61793}"/>
              </a:ext>
            </a:extLst>
          </p:cNvPr>
          <p:cNvSpPr txBox="1"/>
          <p:nvPr/>
        </p:nvSpPr>
        <p:spPr>
          <a:xfrm>
            <a:off x="5818359" y="5597411"/>
            <a:ext cx="112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476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8"/>
    </mc:Choice>
    <mc:Fallback xmlns="">
      <p:transition spd="slow" advTm="22198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9913B4-16E3-994F-85E9-EED04116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78E902-D124-694F-AA9F-3212804CDC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572" y="703949"/>
            <a:ext cx="4385032" cy="43850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46138E-57BE-AE4E-8E48-A447FE705D7C}"/>
              </a:ext>
            </a:extLst>
          </p:cNvPr>
          <p:cNvSpPr/>
          <p:nvPr/>
        </p:nvSpPr>
        <p:spPr>
          <a:xfrm>
            <a:off x="3979200" y="2340000"/>
            <a:ext cx="640800" cy="5564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35825C-5A79-664A-B99C-E98932769C95}"/>
              </a:ext>
            </a:extLst>
          </p:cNvPr>
          <p:cNvCxnSpPr>
            <a:cxnSpLocks/>
          </p:cNvCxnSpPr>
          <p:nvPr/>
        </p:nvCxnSpPr>
        <p:spPr>
          <a:xfrm flipV="1">
            <a:off x="3964800" y="1595974"/>
            <a:ext cx="3019960" cy="7368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097F4D-C919-1541-99CF-87682AD9261A}"/>
              </a:ext>
            </a:extLst>
          </p:cNvPr>
          <p:cNvCxnSpPr>
            <a:cxnSpLocks/>
          </p:cNvCxnSpPr>
          <p:nvPr/>
        </p:nvCxnSpPr>
        <p:spPr>
          <a:xfrm>
            <a:off x="3979200" y="2896464"/>
            <a:ext cx="3005560" cy="13004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BE2974-FA31-2342-8983-A288555844E2}"/>
              </a:ext>
            </a:extLst>
          </p:cNvPr>
          <p:cNvCxnSpPr>
            <a:cxnSpLocks/>
          </p:cNvCxnSpPr>
          <p:nvPr/>
        </p:nvCxnSpPr>
        <p:spPr>
          <a:xfrm>
            <a:off x="4620000" y="2896464"/>
            <a:ext cx="5759334" cy="1296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45AE63-6992-3D4A-9AFC-FCB4FC81102D}"/>
              </a:ext>
            </a:extLst>
          </p:cNvPr>
          <p:cNvCxnSpPr>
            <a:cxnSpLocks/>
          </p:cNvCxnSpPr>
          <p:nvPr/>
        </p:nvCxnSpPr>
        <p:spPr>
          <a:xfrm flipV="1">
            <a:off x="4620000" y="1595974"/>
            <a:ext cx="5759334" cy="744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0CB07D5-CA6A-3B4B-9F26-2CF1D02374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760" y="1595974"/>
            <a:ext cx="3394574" cy="2600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25"/>
    </mc:Choice>
    <mc:Fallback xmlns="">
      <p:transition spd="slow" advTm="7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BUSCO: conserved gene sets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691" y="2566096"/>
            <a:ext cx="6125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BUSCO</a:t>
            </a:r>
            <a:r>
              <a:rPr lang="en-US" sz="2000" dirty="0"/>
              <a:t>: From </a:t>
            </a:r>
            <a:r>
              <a:rPr lang="en-US" sz="2000" dirty="0" err="1"/>
              <a:t>Evgeny</a:t>
            </a:r>
            <a:r>
              <a:rPr lang="en-US" sz="2000" dirty="0"/>
              <a:t> </a:t>
            </a:r>
            <a:r>
              <a:rPr lang="en-US" sz="2000" dirty="0" err="1"/>
              <a:t>Zdobnov’s</a:t>
            </a:r>
            <a:r>
              <a:rPr lang="en-US" sz="2000" dirty="0"/>
              <a:t> group,</a:t>
            </a:r>
            <a:br>
              <a:rPr lang="en-US" sz="2000" dirty="0"/>
            </a:br>
            <a:r>
              <a:rPr lang="en-US" sz="2000" dirty="0"/>
              <a:t>University of Geneva</a:t>
            </a:r>
            <a:br>
              <a:rPr lang="en-US" sz="2000" dirty="0"/>
            </a:br>
            <a:endParaRPr lang="en-US" sz="2000" b="1" i="1" dirty="0"/>
          </a:p>
          <a:p>
            <a:br>
              <a:rPr lang="en-US" sz="2000" dirty="0"/>
            </a:br>
            <a:r>
              <a:rPr lang="en-US" sz="2000" dirty="0"/>
              <a:t>Coverage is indicative of quality</a:t>
            </a:r>
            <a:br>
              <a:rPr lang="en-US" sz="2000" dirty="0"/>
            </a:br>
            <a:r>
              <a:rPr lang="en-US" sz="2000" dirty="0"/>
              <a:t>and completeness of assembly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CF8E9-71F0-A8DB-323A-CAACFB5F5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08312"/>
            <a:ext cx="4898502" cy="419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C39C0-8434-807E-BAC8-92347396CD6C}"/>
              </a:ext>
            </a:extLst>
          </p:cNvPr>
          <p:cNvSpPr txBox="1"/>
          <p:nvPr/>
        </p:nvSpPr>
        <p:spPr>
          <a:xfrm>
            <a:off x="82296" y="6375895"/>
            <a:ext cx="13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HPCBio</a:t>
            </a:r>
            <a:r>
              <a:rPr lang="en-US" dirty="0">
                <a:solidFill>
                  <a:schemeClr val="bg1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562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1"/>
    </mc:Choice>
    <mc:Fallback xmlns="">
      <p:transition spd="slow" advTm="89491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0BD6D75-DEF3-4112-8F7D-A1D9C1CA7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A91F73-E1F6-4091-99BA-5F982EE7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A2EA9-938C-CD4E-80BE-5D81ADA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1050215"/>
            <a:ext cx="3735502" cy="55337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600">
                <a:solidFill>
                  <a:srgbClr val="FFFFFF"/>
                </a:solidFill>
              </a:rPr>
              <a:t>QUAST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247CB708-7A7C-6E88-9033-8E882BB94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1921566"/>
            <a:ext cx="3735500" cy="406775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QUality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ASsessment</a:t>
            </a:r>
            <a:r>
              <a:rPr lang="en-US" b="1" dirty="0">
                <a:solidFill>
                  <a:schemeClr val="bg1"/>
                </a:solidFill>
              </a:rPr>
              <a:t> Tool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Small (bacterial, fungal) and large (eukaryotic) genomes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Metagenomes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Icarus for contig alignment visualization</a:t>
            </a:r>
          </a:p>
          <a:p>
            <a:r>
              <a:rPr lang="en-US" dirty="0">
                <a:solidFill>
                  <a:schemeClr val="bg1"/>
                </a:solidFill>
              </a:rPr>
              <a:t>Can compare multiple assemblies against one another</a:t>
            </a:r>
          </a:p>
          <a:p>
            <a:r>
              <a:rPr lang="en-US" dirty="0">
                <a:solidFill>
                  <a:schemeClr val="bg1"/>
                </a:solidFill>
              </a:rPr>
              <a:t>Compare against a known (or close) reference</a:t>
            </a:r>
          </a:p>
          <a:p>
            <a:r>
              <a:rPr lang="en-US" b="1" dirty="0">
                <a:solidFill>
                  <a:schemeClr val="bg1"/>
                </a:solidFill>
              </a:rPr>
              <a:t>Optional:</a:t>
            </a:r>
            <a:r>
              <a:rPr lang="en-US" dirty="0">
                <a:solidFill>
                  <a:schemeClr val="bg1"/>
                </a:solidFill>
              </a:rPr>
              <a:t> Predict genes or include annotations (checks for odd issues like frameshifts)</a:t>
            </a:r>
          </a:p>
          <a:p>
            <a:r>
              <a:rPr lang="en-US" dirty="0">
                <a:solidFill>
                  <a:schemeClr val="bg1"/>
                </a:solidFill>
              </a:rPr>
              <a:t>Generates a summary HTML report</a:t>
            </a:r>
          </a:p>
          <a:p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5C4FB-A243-3540-B1D2-61BC7A79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852" y="6459785"/>
            <a:ext cx="1312025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457200">
              <a:spcAft>
                <a:spcPts val="600"/>
              </a:spcAft>
            </a:pPr>
            <a:fld id="{C89AC43B-B76E-5545-A378-6BFB62B50CE5}" type="slidenum">
              <a:rPr lang="en-US" smtClean="0"/>
              <a:pPr algn="l" defTabSz="457200">
                <a:spcAft>
                  <a:spcPts val="600"/>
                </a:spcAft>
              </a:pPr>
              <a:t>87</a:t>
            </a:fld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0EF8D0-36D1-40B8-B627-8A6296F25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1C094-241E-7948-BF4A-C2329A5E7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161" y="70403"/>
            <a:ext cx="3758433" cy="335859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A8F63D4-23BE-4683-98FF-C9132869B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9D8DC-68A0-5541-8465-37E8960F1E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576279" y="73068"/>
            <a:ext cx="3610035" cy="335593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55D36-8B54-0944-AEB1-D7725B9108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160" y="3575307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0"/>
    </mc:Choice>
    <mc:Fallback xmlns="">
      <p:transition spd="slow" advTm="3443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0BD6D75-DEF3-4112-8F7D-A1D9C1CA7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A91F73-E1F6-4091-99BA-5F982EE7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A2EA9-938C-CD4E-80BE-5D81ADA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1050215"/>
            <a:ext cx="3735502" cy="55337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Blob plots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247CB708-7A7C-6E88-9033-8E882BB94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1921566"/>
            <a:ext cx="3735500" cy="40677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Analyses checking for contaminants, endosymbionts, etc.</a:t>
            </a:r>
          </a:p>
          <a:p>
            <a:r>
              <a:rPr lang="en-US" sz="1500" dirty="0">
                <a:solidFill>
                  <a:schemeClr val="bg1"/>
                </a:solidFill>
              </a:rPr>
              <a:t>Interactive version: </a:t>
            </a:r>
            <a:r>
              <a:rPr lang="en-US" sz="1500" dirty="0" err="1">
                <a:solidFill>
                  <a:schemeClr val="bg1"/>
                </a:solidFill>
                <a:hlinkClick r:id="rId3"/>
              </a:rPr>
              <a:t>BlobToolKit</a:t>
            </a:r>
            <a:endParaRPr lang="en-US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5C4FB-A243-3540-B1D2-61BC7A79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852" y="6459785"/>
            <a:ext cx="1312025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457200">
              <a:spcAft>
                <a:spcPts val="600"/>
              </a:spcAft>
            </a:pPr>
            <a:fld id="{C89AC43B-B76E-5545-A378-6BFB62B50CE5}" type="slidenum">
              <a:rPr lang="en-US" smtClean="0"/>
              <a:pPr algn="l" defTabSz="457200">
                <a:spcAft>
                  <a:spcPts val="600"/>
                </a:spcAft>
              </a:pPr>
              <a:t>88</a:t>
            </a:fld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0EF8D0-36D1-40B8-B627-8A6296F25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8F63D4-23BE-4683-98FF-C9132869B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E83267-FEC1-06FF-2200-2B2ADA5E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191" y="115948"/>
            <a:ext cx="6132451" cy="613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8"/>
    </mc:Choice>
    <mc:Fallback xmlns="">
      <p:transition spd="slow" advTm="62198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9E8D-1B4A-E34E-BF46-DD805EBD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15E54-4076-4441-8B75-81BBC530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89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C438B-2403-6F4B-8BA0-2A426CE15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1"/>
    </mc:Choice>
    <mc:Fallback xmlns="">
      <p:transition spd="slow" advTm="2153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E71F1F1-884B-489D-A40A-9F508C775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594514-7BDF-49FE-A56F-138659FCD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868AC-33F4-384D-8ECC-6FDC635C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Oxford Nanopore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B2AD4-8CA1-E94B-A47C-E923290B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964286"/>
            <a:ext cx="10925102" cy="29770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05BD93-4733-414D-B71A-2276F622F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37B2B-C0B0-F241-BDBA-B604774F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9AC43B-B76E-5545-A378-6BFB62B50CE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D8C32-94A0-EC9E-3C9D-EB930EE7C39F}"/>
              </a:ext>
            </a:extLst>
          </p:cNvPr>
          <p:cNvSpPr txBox="1"/>
          <p:nvPr/>
        </p:nvSpPr>
        <p:spPr>
          <a:xfrm>
            <a:off x="2213219" y="4089078"/>
            <a:ext cx="786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en-US" b="0" i="0" u="none" strike="noStrike" dirty="0">
                <a:solidFill>
                  <a:srgbClr val="2A2A2A"/>
                </a:solidFill>
                <a:effectLst/>
                <a:latin typeface="inherit"/>
                <a:hlinkClick r:id="rId3"/>
              </a:rPr>
              <a:t>Alberto Magi </a:t>
            </a:r>
            <a:r>
              <a:rPr lang="en-US" b="0" i="1" u="none" strike="noStrike" dirty="0">
                <a:solidFill>
                  <a:srgbClr val="2A2A2A"/>
                </a:solidFill>
                <a:effectLst/>
                <a:latin typeface="inherit"/>
                <a:hlinkClick r:id="rId3"/>
              </a:rPr>
              <a:t>et al</a:t>
            </a:r>
            <a:r>
              <a:rPr lang="en-US" b="0" i="0" u="none" strike="noStrike" dirty="0">
                <a:solidFill>
                  <a:srgbClr val="2A2A2A"/>
                </a:solidFill>
                <a:effectLst/>
                <a:latin typeface="inherit"/>
                <a:hlinkClick r:id="rId3"/>
              </a:rPr>
              <a:t>, </a:t>
            </a:r>
            <a:r>
              <a:rPr lang="en-US" b="0" i="1" u="none" strike="noStrike" dirty="0">
                <a:solidFill>
                  <a:srgbClr val="2A2A2A"/>
                </a:solidFill>
                <a:effectLst/>
                <a:latin typeface="inherit"/>
                <a:hlinkClick r:id="rId3"/>
              </a:rPr>
              <a:t>Briefings in Bioinformatics</a:t>
            </a:r>
            <a:r>
              <a:rPr lang="en-US" b="0" i="0" u="none" strike="noStrike" dirty="0">
                <a:solidFill>
                  <a:srgbClr val="2A2A2A"/>
                </a:solidFill>
                <a:effectLst/>
                <a:latin typeface="inherit"/>
                <a:hlinkClick r:id="rId3"/>
              </a:rPr>
              <a:t>, Volume 19, Issue 6, November 2018</a:t>
            </a:r>
            <a:endParaRPr lang="en-US" b="0" i="0" u="none" strike="noStrike" dirty="0">
              <a:solidFill>
                <a:srgbClr val="2A2A2A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24991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27"/>
    </mc:Choice>
    <mc:Fallback xmlns="">
      <p:transition spd="slow" advTm="79927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Assembly, variant, and pangenome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5"/>
            <a:ext cx="10401993" cy="23511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With the release of the latest human genome reference, there is more pressure to represent more data with a genome.</a:t>
            </a:r>
          </a:p>
          <a:p>
            <a:r>
              <a:rPr lang="en-US" dirty="0"/>
              <a:t>Current representations are mainly </a:t>
            </a:r>
            <a:r>
              <a:rPr lang="en-US" b="1" dirty="0"/>
              <a:t>haploid</a:t>
            </a:r>
            <a:r>
              <a:rPr lang="en-US" dirty="0"/>
              <a:t> (one copy)</a:t>
            </a:r>
          </a:p>
          <a:p>
            <a:r>
              <a:rPr lang="en-US" dirty="0"/>
              <a:t>A</a:t>
            </a:r>
            <a:r>
              <a:rPr lang="en-US" b="1" dirty="0"/>
              <a:t>ssembly graphs </a:t>
            </a:r>
            <a:r>
              <a:rPr lang="en-US" dirty="0"/>
              <a:t>can retain haplotype information or raw assembly connectivity</a:t>
            </a:r>
          </a:p>
          <a:p>
            <a:r>
              <a:rPr lang="en-US" b="1" dirty="0"/>
              <a:t>Variant graphs </a:t>
            </a:r>
            <a:r>
              <a:rPr lang="en-US" dirty="0"/>
              <a:t>can be generated from a reference genome and a variant file from other samples</a:t>
            </a:r>
          </a:p>
          <a:p>
            <a:r>
              <a:rPr lang="en-US" b="1" dirty="0"/>
              <a:t>Pangenome graphs </a:t>
            </a:r>
            <a:r>
              <a:rPr lang="en-US" dirty="0"/>
              <a:t>capture information across populations of samples from the same species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48503" y="6401524"/>
            <a:ext cx="522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Novak </a:t>
            </a:r>
            <a:r>
              <a:rPr lang="en-US" i="1" dirty="0">
                <a:solidFill>
                  <a:schemeClr val="bg1"/>
                </a:solidFill>
              </a:rPr>
              <a:t>et al, </a:t>
            </a:r>
            <a:r>
              <a:rPr lang="en-US" dirty="0" err="1">
                <a:solidFill>
                  <a:schemeClr val="bg1"/>
                </a:solidFill>
              </a:rPr>
              <a:t>bioRxiv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fi-FI" dirty="0" err="1">
                <a:solidFill>
                  <a:schemeClr val="bg1"/>
                </a:solidFill>
              </a:rPr>
              <a:t>https</a:t>
            </a:r>
            <a:r>
              <a:rPr lang="fi-FI" dirty="0">
                <a:solidFill>
                  <a:schemeClr val="bg1"/>
                </a:solidFill>
              </a:rPr>
              <a:t>://</a:t>
            </a:r>
            <a:r>
              <a:rPr lang="fi-FI" dirty="0" err="1">
                <a:solidFill>
                  <a:schemeClr val="bg1"/>
                </a:solidFill>
              </a:rPr>
              <a:t>doi.org</a:t>
            </a:r>
            <a:r>
              <a:rPr lang="fi-FI" dirty="0">
                <a:solidFill>
                  <a:schemeClr val="bg1"/>
                </a:solidFill>
              </a:rPr>
              <a:t>/10.1101/101378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8613" y="6393280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10x Genomics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15DB277-EAC6-277D-0863-98204C5C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980" y="4300479"/>
            <a:ext cx="6752661" cy="19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2017A-A459-7CD5-12DD-E36F977D8A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7" y="4427107"/>
            <a:ext cx="2123631" cy="1727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8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48"/>
    </mc:Choice>
    <mc:Fallback xmlns="">
      <p:transition spd="slow" advTm="178348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DC0A-7AE8-FF30-C565-D8AC5D4F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Pangenome graphs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E5274-A089-6139-2645-376C7B2FE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New tools are available and actively being developed to generate and compare multiple high quality genome assemblies</a:t>
            </a:r>
          </a:p>
          <a:p>
            <a:r>
              <a:rPr lang="en-US" dirty="0"/>
              <a:t>Structural variants, including complex regions</a:t>
            </a:r>
          </a:p>
          <a:p>
            <a:r>
              <a:rPr lang="en-US" dirty="0"/>
              <a:t>Population genomics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C930B-1C44-AA66-AA44-7CEAC869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91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8157169-5C92-1F5D-09C0-8B1B7E31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91" y="862330"/>
            <a:ext cx="4529137" cy="452913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7909329-658E-757B-10B5-6F2D09DCE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4811" y="862330"/>
            <a:ext cx="3190903" cy="220948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C76D30-36C5-17C0-FA16-5CFF94E24192}"/>
              </a:ext>
            </a:extLst>
          </p:cNvPr>
          <p:cNvSpPr txBox="1"/>
          <p:nvPr/>
        </p:nvSpPr>
        <p:spPr>
          <a:xfrm>
            <a:off x="4214810" y="3371850"/>
            <a:ext cx="31909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005BA8"/>
                </a:solidFill>
                <a:effectLst/>
                <a:latin typeface="Arial" panose="020B0604020202020204" pitchFamily="34" charset="0"/>
              </a:rPr>
              <a:t>Pangenome graph of the C4 </a:t>
            </a:r>
            <a:r>
              <a:rPr lang="en-US" sz="1800" b="0" i="1" u="none" strike="noStrike" dirty="0">
                <a:solidFill>
                  <a:srgbClr val="005BA8"/>
                </a:solidFill>
                <a:effectLst/>
                <a:latin typeface="Arial" panose="020B0604020202020204" pitchFamily="34" charset="0"/>
              </a:rPr>
              <a:t>locus</a:t>
            </a:r>
            <a:r>
              <a:rPr lang="en-US" sz="1800" b="0" i="0" u="none" strike="noStrike" dirty="0">
                <a:solidFill>
                  <a:srgbClr val="005BA8"/>
                </a:solidFill>
                <a:effectLst/>
                <a:latin typeface="Arial" panose="020B0604020202020204" pitchFamily="34" charset="0"/>
              </a:rPr>
              <a:t> with 90 haplotypes (44 diploid </a:t>
            </a:r>
            <a:r>
              <a:rPr lang="en-US" sz="1800" b="0" i="1" u="none" strike="noStrike" dirty="0">
                <a:solidFill>
                  <a:srgbClr val="005BA8"/>
                </a:solidFill>
                <a:effectLst/>
                <a:latin typeface="Arial" panose="020B0604020202020204" pitchFamily="34" charset="0"/>
              </a:rPr>
              <a:t>de novo</a:t>
            </a:r>
            <a:r>
              <a:rPr lang="en-US" sz="1800" b="0" i="0" u="none" strike="noStrike" dirty="0">
                <a:solidFill>
                  <a:srgbClr val="005BA8"/>
                </a:solidFill>
                <a:effectLst/>
                <a:latin typeface="Arial" panose="020B0604020202020204" pitchFamily="34" charset="0"/>
              </a:rPr>
              <a:t> assemblies plus the GRCh38 and CHM13 reference genomes).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698E0-2F18-4DA5-4529-1D4A9335720F}"/>
              </a:ext>
            </a:extLst>
          </p:cNvPr>
          <p:cNvSpPr txBox="1"/>
          <p:nvPr/>
        </p:nvSpPr>
        <p:spPr>
          <a:xfrm>
            <a:off x="4914900" y="5691506"/>
            <a:ext cx="643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Andrea </a:t>
            </a:r>
            <a:r>
              <a:rPr lang="en-US" dirty="0" err="1"/>
              <a:t>Guarracino</a:t>
            </a:r>
            <a:r>
              <a:rPr lang="en-US" dirty="0"/>
              <a:t>, MemPanG23 workshop/conference, May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2E554-0484-0919-9989-F010941AFD51}"/>
              </a:ext>
            </a:extLst>
          </p:cNvPr>
          <p:cNvSpPr txBox="1"/>
          <p:nvPr/>
        </p:nvSpPr>
        <p:spPr>
          <a:xfrm>
            <a:off x="4914900" y="6176211"/>
            <a:ext cx="18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HPRC Main Paper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5B9C5-00DA-8E35-10C9-E6E36265E0FA}"/>
              </a:ext>
            </a:extLst>
          </p:cNvPr>
          <p:cNvSpPr txBox="1"/>
          <p:nvPr/>
        </p:nvSpPr>
        <p:spPr>
          <a:xfrm>
            <a:off x="7923956" y="6176211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Acrocentric chromosomes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3"/>
    </mc:Choice>
    <mc:Fallback xmlns="">
      <p:transition spd="slow" advTm="72893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DC0A-7AE8-FF30-C565-D8AC5D4F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Pangenome graphs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E5274-A089-6139-2645-376C7B2FE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New tools are available and actively being developed to generate and compare multiple high quality genome assemblies</a:t>
            </a:r>
          </a:p>
          <a:p>
            <a:r>
              <a:rPr lang="en-US" dirty="0"/>
              <a:t>Structural variants, including complex regions</a:t>
            </a:r>
          </a:p>
          <a:p>
            <a:r>
              <a:rPr lang="en-US" dirty="0"/>
              <a:t>Population genomics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C930B-1C44-AA66-AA44-7CEAC869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2E554-0484-0919-9989-F010941AFD51}"/>
              </a:ext>
            </a:extLst>
          </p:cNvPr>
          <p:cNvSpPr txBox="1"/>
          <p:nvPr/>
        </p:nvSpPr>
        <p:spPr>
          <a:xfrm>
            <a:off x="4914900" y="6176211"/>
            <a:ext cx="18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HPRC Main Paper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5B9C5-00DA-8E35-10C9-E6E36265E0FA}"/>
              </a:ext>
            </a:extLst>
          </p:cNvPr>
          <p:cNvSpPr txBox="1"/>
          <p:nvPr/>
        </p:nvSpPr>
        <p:spPr>
          <a:xfrm>
            <a:off x="7923956" y="6176211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Acrocentric chromosomes</a:t>
            </a:r>
            <a:endParaRPr lang="en-US" dirty="0"/>
          </a:p>
        </p:txBody>
      </p:sp>
      <p:pic>
        <p:nvPicPr>
          <p:cNvPr id="5122" name="Picture 2" descr="Fig. 2">
            <a:extLst>
              <a:ext uri="{FF2B5EF4-FFF2-40B4-BE49-F238E27FC236}">
                <a16:creationId xmlns:a16="http://schemas.microsoft.com/office/drawing/2014/main" id="{520337A9-39F1-6C60-CF12-0A18755D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515" y="870154"/>
            <a:ext cx="7577271" cy="399681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1"/>
    </mc:Choice>
    <mc:Fallback xmlns="">
      <p:transition spd="slow" advTm="89191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Materials from this slide deck include figures and slides from many publications, Web pages and presentations by:</a:t>
            </a:r>
          </a:p>
          <a:p>
            <a:pPr lvl="1"/>
            <a:r>
              <a:rPr lang="en-US" sz="2400" dirty="0"/>
              <a:t>Carver Biotechnology Center (</a:t>
            </a:r>
            <a:r>
              <a:rPr lang="en-US" sz="2400" dirty="0" err="1"/>
              <a:t>HPCBio</a:t>
            </a:r>
            <a:r>
              <a:rPr lang="en-US" sz="2400" dirty="0"/>
              <a:t>, DNA Sequencing Core)</a:t>
            </a:r>
          </a:p>
          <a:p>
            <a:pPr lvl="1"/>
            <a:r>
              <a:rPr lang="en-US" sz="2400" dirty="0"/>
              <a:t>M. Schatz, A. </a:t>
            </a:r>
            <a:r>
              <a:rPr lang="en-US" sz="2400" dirty="0" err="1"/>
              <a:t>Phillipy</a:t>
            </a:r>
            <a:r>
              <a:rPr lang="en-US" sz="2400" dirty="0"/>
              <a:t>, T. </a:t>
            </a:r>
            <a:r>
              <a:rPr lang="en-US" sz="2400" dirty="0" err="1"/>
              <a:t>Seemann</a:t>
            </a:r>
            <a:r>
              <a:rPr lang="en-US" sz="2400" dirty="0"/>
              <a:t>, S. </a:t>
            </a:r>
            <a:r>
              <a:rPr lang="en-US" sz="2400" dirty="0" err="1"/>
              <a:t>Salzberg</a:t>
            </a:r>
            <a:r>
              <a:rPr lang="en-US" sz="2400" dirty="0"/>
              <a:t>, K. </a:t>
            </a:r>
            <a:r>
              <a:rPr lang="en-US" sz="2400" dirty="0" err="1"/>
              <a:t>Bradnam</a:t>
            </a:r>
            <a:r>
              <a:rPr lang="en-US" sz="2400" dirty="0"/>
              <a:t>, D. </a:t>
            </a:r>
            <a:r>
              <a:rPr lang="en-US" sz="2400" dirty="0" err="1"/>
              <a:t>Zerbino</a:t>
            </a:r>
            <a:r>
              <a:rPr lang="en-US" sz="2400" dirty="0"/>
              <a:t>, M. Pop, G. Sutton, Nick Loman, Carson Holt, Ryan Wick.  </a:t>
            </a:r>
          </a:p>
          <a:p>
            <a:pPr lvl="1"/>
            <a:r>
              <a:rPr lang="en-US" sz="2400" dirty="0"/>
              <a:t>I highly recommend Ben Langmead’s teaching materials; he has a ton fabulous (and much more in-depth) notes on his lab page: </a:t>
            </a:r>
            <a:r>
              <a:rPr lang="en-US" sz="2400" dirty="0">
                <a:hlinkClick r:id="rId2"/>
              </a:rPr>
              <a:t>http://www.langmead-lab.org/teaching-materials/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C43B-B76E-5545-A378-6BFB62B50C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1"/>
    </mc:Choice>
    <mc:Fallback xmlns="">
      <p:transition spd="slow" advTm="5216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|0.7|0.7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4.9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7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8400</TotalTime>
  <Words>3641</Words>
  <Application>Microsoft Macintosh PowerPoint</Application>
  <PresentationFormat>Widescreen</PresentationFormat>
  <Paragraphs>695</Paragraphs>
  <Slides>93</Slides>
  <Notes>15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5" baseType="lpstr">
      <vt:lpstr>Arial</vt:lpstr>
      <vt:lpstr>Calibri</vt:lpstr>
      <vt:lpstr>Calibri Light</vt:lpstr>
      <vt:lpstr>Courier New</vt:lpstr>
      <vt:lpstr>Franklin Gothic Medium</vt:lpstr>
      <vt:lpstr>Gill Sans MT</vt:lpstr>
      <vt:lpstr>Gill Sans MT Bold</vt:lpstr>
      <vt:lpstr>Gill Sans MT Italic</vt:lpstr>
      <vt:lpstr>Impact</vt:lpstr>
      <vt:lpstr>inherit</vt:lpstr>
      <vt:lpstr>Times New Roman</vt:lpstr>
      <vt:lpstr>Retrospect</vt:lpstr>
      <vt:lpstr>Genome Assembly</vt:lpstr>
      <vt:lpstr>Overview</vt:lpstr>
      <vt:lpstr>Ideal World!</vt:lpstr>
      <vt:lpstr>Ideal World!</vt:lpstr>
      <vt:lpstr>Ideal World!</vt:lpstr>
      <vt:lpstr>Current Sequencing Technologies</vt:lpstr>
      <vt:lpstr>Illumina</vt:lpstr>
      <vt:lpstr>‘Long reads’</vt:lpstr>
      <vt:lpstr>Oxford Nanopore</vt:lpstr>
      <vt:lpstr>PowerPoint Presentation</vt:lpstr>
      <vt:lpstr>PowerPoint Presentation</vt:lpstr>
      <vt:lpstr>PowerPoint Presentation</vt:lpstr>
      <vt:lpstr>Pacific Biosciences</vt:lpstr>
      <vt:lpstr>PacBio Continuous Long Read Sequencing (aka PacBio CLR)</vt:lpstr>
      <vt:lpstr>PacBio Circular Consensus Sequencing  (aka PacBio HiFi)</vt:lpstr>
      <vt:lpstr>Illumina Complete Long Reads</vt:lpstr>
      <vt:lpstr>‘Long Reads’</vt:lpstr>
      <vt:lpstr>Genome assembly steps</vt:lpstr>
      <vt:lpstr>PowerPoint Presentation</vt:lpstr>
      <vt:lpstr>Let’s Do a Genome Assembly!</vt:lpstr>
      <vt:lpstr>The way it used to be… aka ‘the short read days’</vt:lpstr>
      <vt:lpstr>PowerPoint Presentation</vt:lpstr>
      <vt:lpstr>Steps</vt:lpstr>
      <vt:lpstr>Basic cleanup and evaluation</vt:lpstr>
      <vt:lpstr>DNA Quality (FASTQC)</vt:lpstr>
      <vt:lpstr>Adapters</vt:lpstr>
      <vt:lpstr>Coverage</vt:lpstr>
      <vt:lpstr>Coverage</vt:lpstr>
      <vt:lpstr>Other pre-assembly steps</vt:lpstr>
      <vt:lpstr>Starting the assembly</vt:lpstr>
      <vt:lpstr>Contig building</vt:lpstr>
      <vt:lpstr>Contigs</vt:lpstr>
      <vt:lpstr>PowerPoint Presentation</vt:lpstr>
      <vt:lpstr>Graph</vt:lpstr>
      <vt:lpstr>PowerPoint Presentation</vt:lpstr>
      <vt:lpstr>PowerPoint Presentation</vt:lpstr>
      <vt:lpstr>In essence…</vt:lpstr>
      <vt:lpstr>Overlap Layout Consensus Assembly</vt:lpstr>
      <vt:lpstr>PowerPoint Presentation</vt:lpstr>
      <vt:lpstr>OLC assembly steps</vt:lpstr>
      <vt:lpstr>Some OLC-based assemblers</vt:lpstr>
      <vt:lpstr>De Bruijn graph assemblers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Bruijn graphs - concept</vt:lpstr>
      <vt:lpstr>Scaffolding</vt:lpstr>
      <vt:lpstr>Linking Contigs via DNA Seq</vt:lpstr>
      <vt:lpstr>Contigs to scaffolds</vt:lpstr>
      <vt:lpstr>Long reads</vt:lpstr>
      <vt:lpstr>HiC</vt:lpstr>
      <vt:lpstr>Optical Mapping</vt:lpstr>
      <vt:lpstr>Starting a new assembly project</vt:lpstr>
      <vt:lpstr>Planning a genome sequencing project?</vt:lpstr>
      <vt:lpstr>How do you start (2023)?</vt:lpstr>
      <vt:lpstr>How large is my genome?</vt:lpstr>
      <vt:lpstr>Genome size/complexity</vt:lpstr>
      <vt:lpstr>Genome size/complexity</vt:lpstr>
      <vt:lpstr>Heterozygosity</vt:lpstr>
      <vt:lpstr>Heterozygosity</vt:lpstr>
      <vt:lpstr>Ploidy</vt:lpstr>
      <vt:lpstr>Repetitive sequences</vt:lpstr>
      <vt:lpstr>PowerPoint Presentation</vt:lpstr>
      <vt:lpstr>Assembling repeats</vt:lpstr>
      <vt:lpstr>PowerPoint Presentation</vt:lpstr>
      <vt:lpstr>PowerPoint Presentation</vt:lpstr>
      <vt:lpstr>Long reads</vt:lpstr>
      <vt:lpstr>PowerPoint Presentation</vt:lpstr>
      <vt:lpstr>PowerPoint Presentation</vt:lpstr>
      <vt:lpstr>Genome(s) from related species</vt:lpstr>
      <vt:lpstr>Typical sequencing strategies</vt:lpstr>
      <vt:lpstr>Additional useful data</vt:lpstr>
      <vt:lpstr>T2T strategy</vt:lpstr>
      <vt:lpstr>Assembly strategies and algorithms</vt:lpstr>
      <vt:lpstr>Assessing your assembly</vt:lpstr>
      <vt:lpstr>How good is my assembly?</vt:lpstr>
      <vt:lpstr>N50: the most common measure of assembly quality</vt:lpstr>
      <vt:lpstr>Comparative analysis</vt:lpstr>
      <vt:lpstr>Dot Plot</vt:lpstr>
      <vt:lpstr>PowerPoint Presentation</vt:lpstr>
      <vt:lpstr>PowerPoint Presentation</vt:lpstr>
      <vt:lpstr>PowerPoint Presentation</vt:lpstr>
      <vt:lpstr>BUSCO: conserved gene sets</vt:lpstr>
      <vt:lpstr>QUAST</vt:lpstr>
      <vt:lpstr>Blob plots</vt:lpstr>
      <vt:lpstr>Genome graphs</vt:lpstr>
      <vt:lpstr>Assembly, variant, and pangenome graphs</vt:lpstr>
      <vt:lpstr>Pangenome graphs</vt:lpstr>
      <vt:lpstr>Pangenome graphs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 Assembly</dc:title>
  <dc:creator>Fields, Christopher J</dc:creator>
  <cp:lastModifiedBy>Fields, Christopher J</cp:lastModifiedBy>
  <cp:revision>134</cp:revision>
  <dcterms:created xsi:type="dcterms:W3CDTF">2020-06-02T16:50:23Z</dcterms:created>
  <dcterms:modified xsi:type="dcterms:W3CDTF">2023-06-15T20:06:06Z</dcterms:modified>
</cp:coreProperties>
</file>