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5"/>
  </p:sldMasterIdLst>
  <p:notesMasterIdLst>
    <p:notesMasterId r:id="rId25"/>
  </p:notesMasterIdLst>
  <p:sldIdLst>
    <p:sldId id="262" r:id="rId6"/>
    <p:sldId id="322" r:id="rId7"/>
    <p:sldId id="331" r:id="rId8"/>
    <p:sldId id="323" r:id="rId9"/>
    <p:sldId id="332" r:id="rId10"/>
    <p:sldId id="319" r:id="rId11"/>
    <p:sldId id="300" r:id="rId12"/>
    <p:sldId id="315" r:id="rId13"/>
    <p:sldId id="320" r:id="rId14"/>
    <p:sldId id="329" r:id="rId15"/>
    <p:sldId id="312" r:id="rId16"/>
    <p:sldId id="307" r:id="rId17"/>
    <p:sldId id="327" r:id="rId18"/>
    <p:sldId id="328" r:id="rId19"/>
    <p:sldId id="330" r:id="rId20"/>
    <p:sldId id="326" r:id="rId21"/>
    <p:sldId id="333" r:id="rId22"/>
    <p:sldId id="334" r:id="rId23"/>
    <p:sldId id="313" r:id="rId24"/>
  </p:sldIdLst>
  <p:sldSz cx="12192000" cy="6858000"/>
  <p:notesSz cx="7010400" cy="92964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Oswald" panose="00000500000000000000" pitchFamily="2" charset="0"/>
      <p:regular r:id="rId3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6957" autoAdjust="0"/>
  </p:normalViewPr>
  <p:slideViewPr>
    <p:cSldViewPr snapToGrid="0">
      <p:cViewPr varScale="1">
        <p:scale>
          <a:sx n="96" d="100"/>
          <a:sy n="96" d="100"/>
        </p:scale>
        <p:origin x="10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8FB642-8B36-4666-8C5A-A63DC78CC25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19CF84-9506-435B-A751-976D21FEF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6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9C8E-F899-B2E0-69AE-FAD471557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A92EE-7C38-7317-F1CC-92F14EE82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5AD89-6456-7453-98D8-C5F17916F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9650F-769E-8754-25AB-9CF7379AC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5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A18DA-AE1C-68E9-553D-7CDCC3442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B28F8-F1D6-0EF9-14C5-36299D5B5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A3496-4DA9-8AC5-45D6-078F8495A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923FB-18DD-2E72-1FA9-8D583EBD9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CFF59-FFFC-3FE9-7534-2C27C0F1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138BD-CAF4-4BBC-4FEE-D2D1BFEE1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C4BA8-036C-A3C8-5F7F-E4BAC6ADE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C9209-5CD3-D436-2F71-AA6ECCCF8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12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8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8E7FA-3FE9-D9E1-4744-088D6CFF0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6F26A-2116-F6B3-7C9A-B9A9B8DAB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BD495-4F8C-13CF-FD71-675D41542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297E1-19A2-0396-E08E-158C91698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4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2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5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6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6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wait until September to reconcile and look at 100025 transactions.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C8A4A-E7AC-8B98-6E95-4F679FE4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57C69-330B-6F78-12A1-971C4B91D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CA7EF-83D3-5169-14B5-CF12CFB99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5CEA-2429-983B-B46E-F1A961FA8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9CF84-9506-435B-A751-976D21FEF8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9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A911BD-B919-1B4B-8023-69B76EE34A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48" y="3671956"/>
            <a:ext cx="12202048" cy="31860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6BFAE5-660E-6943-8EC4-D8B1C535E20F}"/>
              </a:ext>
            </a:extLst>
          </p:cNvPr>
          <p:cNvSpPr/>
          <p:nvPr userDrawn="1"/>
        </p:nvSpPr>
        <p:spPr>
          <a:xfrm>
            <a:off x="12701" y="3716612"/>
            <a:ext cx="12189346" cy="1165393"/>
          </a:xfrm>
          <a:prstGeom prst="rect">
            <a:avLst/>
          </a:prstGeom>
          <a:solidFill>
            <a:srgbClr val="13294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r="24152" b="24042"/>
          <a:stretch/>
        </p:blipFill>
        <p:spPr>
          <a:xfrm>
            <a:off x="-1" y="0"/>
            <a:ext cx="12192001" cy="3734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574" y="3743396"/>
            <a:ext cx="10515600" cy="707886"/>
          </a:xfrm>
        </p:spPr>
        <p:txBody>
          <a:bodyPr anchor="b"/>
          <a:lstStyle>
            <a:lvl1pPr algn="ctr">
              <a:defRPr sz="4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 Fiscal Policies and Procedures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9574" y="5227857"/>
            <a:ext cx="10515600" cy="461665"/>
          </a:xfr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Scott Zalatoris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9575" y="4489853"/>
            <a:ext cx="10515600" cy="39215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Office of the Chief Financial Officer – Business Solutions &amp;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18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731520"/>
            <a:ext cx="10966608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620714"/>
            <a:ext cx="10966608" cy="4471327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46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54" y="731520"/>
            <a:ext cx="1094247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053" y="162120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56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53" y="244511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21203"/>
            <a:ext cx="540020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56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445115"/>
            <a:ext cx="540020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FC22-8E52-481A-A3BD-665D6AD02D86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8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9" y="731520"/>
            <a:ext cx="10966608" cy="7694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A62C-34BE-4826-9F46-D4C041E9D8F3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13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DDB0-D0D9-4140-8B5F-5CEBD039A330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28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211614"/>
            <a:ext cx="12192000" cy="646386"/>
          </a:xfrm>
          <a:prstGeom prst="rect">
            <a:avLst/>
          </a:prstGeom>
          <a:solidFill>
            <a:srgbClr val="13294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834" y="731520"/>
            <a:ext cx="10966608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834" y="1620714"/>
            <a:ext cx="10966608" cy="4422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9862E2-8289-4B83-B8D0-EC58F5AC8FD1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B84EFD-5F5D-44DF-BE38-681D4E0ECF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81" y="6416044"/>
            <a:ext cx="3563237" cy="273378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7015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65" r:id="rId3"/>
    <p:sldLayoutId id="2147483666" r:id="rId4"/>
    <p:sldLayoutId id="2147483667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baseline="0">
          <a:solidFill>
            <a:srgbClr val="13294B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fin.uillinois.edu/cms/One.aspx?portalId=1993898&amp;pageId=210367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busfin.uillinois.edu/bfpp/section-13-accounting/non-monetary-exchanges" TargetMode="External"/><Relationship Id="rId4" Type="http://schemas.openxmlformats.org/officeDocument/2006/relationships/hyperlink" Target="https://www.busfin.uillinois.edu/bfpp/22_self-supporting_funds/Section_22-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fin.uillinois.edu/cms/One.aspx?portalId=1993898&amp;pageId=21037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answers.uillinois.edu/training/14973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busfin.uillinois.edu/who_to_a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busfin.uillinois.edu/accounting_budgeting/accounting_financial_reporting/year_end_procedur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ofi.box.com/s/3gg680kkb7g2zqodyav8fvcmkcpn4ff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illinois.abilitylms.com/UIllinois/LearnerWeb_PTM.php?ActionID=Module&amp;SegmentID=CourseHomePage&amp;CourseID=UAFR_YEAREND_ONLI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busfin.uillinois.edu/accounting_budgeting/accounting_financial_reporting/year_end_procedur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fin.uillinois.edu/cms/One.aspx?portalId=1993898&amp;pageId=210369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illinois.abilitylms.com/UIllinois/Programs/Standard/Control/elmLearner.wml?UPID=0329143625&amp;Segment=CourseHomePage&amp;Option=&amp;ReloadSegmentID=CourseSearch&amp;ReloadOptionID=&amp;CourseID=UAFR_FSHEETA_ONLINE" TargetMode="External"/><Relationship Id="rId2" Type="http://schemas.openxmlformats.org/officeDocument/2006/relationships/hyperlink" Target="https://uillinois.abilitylms.com/UIllinois/Programs/Standard/Control/elmLearner.wml?UPID=0401102945&amp;Segment=CourseHomePage&amp;Option=&amp;ReloadSegmentID=CourseSearch&amp;ReloadOptionID=&amp;CourseID=UAFR_FSHEETB_ON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busfin.uillinois.edu/cms/One.aspx?portalId=1993898&amp;pageId=21036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4214175"/>
            <a:ext cx="11777149" cy="707886"/>
          </a:xfrm>
        </p:spPr>
        <p:txBody>
          <a:bodyPr/>
          <a:lstStyle/>
          <a:p>
            <a:r>
              <a:rPr lang="en-US" b="1" dirty="0"/>
              <a:t>Tips to Prepare for FY25 Year-End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9574" y="5023455"/>
            <a:ext cx="10515600" cy="1277273"/>
          </a:xfrm>
        </p:spPr>
        <p:txBody>
          <a:bodyPr/>
          <a:lstStyle/>
          <a:p>
            <a:r>
              <a:rPr lang="en-US" dirty="0"/>
              <a:t>Regina Harden, Anne Larimore, Aaron Rund, David Andersen, and Danielle Stoner</a:t>
            </a:r>
          </a:p>
          <a:p>
            <a:r>
              <a:rPr lang="en-US" dirty="0"/>
              <a:t>University Accounting and Financial Reporting (UAFR) </a:t>
            </a:r>
          </a:p>
        </p:txBody>
      </p:sp>
    </p:spTree>
    <p:extLst>
      <p:ext uri="{BB962C8B-B14F-4D97-AF65-F5344CB8AC3E}">
        <p14:creationId xmlns:p14="http://schemas.microsoft.com/office/powerpoint/2010/main" val="208139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7023-A05A-7822-C791-1936774B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731520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for Prepare for FY25 Year-End</a:t>
            </a:r>
            <a:endParaRPr lang="en-US" sz="36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2214-90E7-84C3-48F9-A5E889C5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620714"/>
            <a:ext cx="5011726" cy="4471327"/>
          </a:xfrm>
        </p:spPr>
        <p:txBody>
          <a:bodyPr/>
          <a:lstStyle/>
          <a:p>
            <a:r>
              <a:rPr lang="en-US" dirty="0">
                <a:hlinkClick r:id="rId3"/>
              </a:rPr>
              <a:t>Self-Supporting Fund Webpage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22.4 Inventory for Resale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Section 13.7 Non-Monetary Exchange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234E-798A-495B-866B-710EF645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9E492-B4D9-BA7A-AB0A-D9472369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CC7C0-5466-4972-B35A-AD217B2CB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560" y="1700724"/>
            <a:ext cx="6212989" cy="37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228828"/>
            <a:ext cx="10966608" cy="44713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Submit requests to terminate any self-supporting funds (or any other FOP segments) which are no longer needed as soon as possible to give yourself less to worry about at year-end.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All terminations will cease for FY25 is Friday, June 13</a:t>
            </a:r>
            <a:r>
              <a:rPr lang="en-US" sz="2000" i="1" baseline="30000" dirty="0">
                <a:solidFill>
                  <a:srgbClr val="0000FF"/>
                </a:solidFill>
                <a:latin typeface="+mn-lt"/>
              </a:rPr>
              <a:t>th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Make sure any funding transfers are handled via the appropriate channels	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Verify the transfer is allowable per donor intent when transferring between gift funds.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Do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not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 process budget or funding transfers for state or ICR funds via JVs on expense account codes. Use the proper budget transfer approval process instead.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2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228828"/>
            <a:ext cx="10966608" cy="44713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Use 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correct state fund code </a:t>
            </a:r>
            <a:r>
              <a:rPr lang="en-US" dirty="0">
                <a:latin typeface="+mn-lt"/>
              </a:rPr>
              <a:t>in July and August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1" dirty="0">
                <a:solidFill>
                  <a:srgbClr val="0000FF"/>
                </a:solidFill>
                <a:latin typeface="+mn-lt"/>
              </a:rPr>
              <a:t>State fund codes 100025 and 100026 will both be open during periods 01 &amp; 02 of FY26, so </a:t>
            </a:r>
            <a:r>
              <a:rPr lang="en-US" sz="2200" b="1" i="1" dirty="0">
                <a:solidFill>
                  <a:srgbClr val="0000FF"/>
                </a:solidFill>
                <a:latin typeface="+mn-lt"/>
              </a:rPr>
              <a:t>be careful </a:t>
            </a:r>
            <a:r>
              <a:rPr lang="en-US" sz="2200" i="1" dirty="0">
                <a:solidFill>
                  <a:srgbClr val="0000FF"/>
                </a:solidFill>
                <a:latin typeface="+mn-lt"/>
              </a:rPr>
              <a:t>to ensure the proper fund code is used on your transactions.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Reconcile your state fund activity often during July and August to ensure your expenses are posting to the correct state fund.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00FF"/>
                </a:solidFill>
                <a:latin typeface="+mn-lt"/>
              </a:rPr>
              <a:t>Reminders</a:t>
            </a:r>
            <a:endParaRPr lang="en-US" sz="2400" i="1" dirty="0">
              <a:solidFill>
                <a:srgbClr val="0000FF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FF"/>
                </a:solidFill>
                <a:latin typeface="+mn-lt"/>
              </a:rPr>
              <a:t>Use 100025 state fund for goods or services which were received or contracted for on or before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June 30</a:t>
            </a:r>
            <a:r>
              <a:rPr lang="en-US" i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FF"/>
                </a:solidFill>
                <a:latin typeface="+mn-lt"/>
              </a:rPr>
              <a:t>Use 100026 state fund for goods or services which were received or contracted for on or after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July 1</a:t>
            </a:r>
            <a:r>
              <a:rPr lang="en-US" i="1" baseline="30000" dirty="0">
                <a:solidFill>
                  <a:srgbClr val="FF0000"/>
                </a:solidFill>
                <a:latin typeface="+mn-lt"/>
              </a:rPr>
              <a:t>st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0000FF"/>
                </a:solidFill>
                <a:latin typeface="+mn-lt"/>
              </a:rPr>
              <a:t>Once August business closes, the 100025 state fund will be terminated and no further corrections or adjustments involving that fund will be allowed.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2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0C8B-2CCD-E82D-953B-0A3EE84EA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92B9-F672-1432-C23C-9108010A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3DCA-35EC-40DB-5AB7-A9F11B7F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8394"/>
            <a:ext cx="10966608" cy="465168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Different Accrual Pay Events this year</a:t>
            </a:r>
          </a:p>
          <a:p>
            <a:pPr lvl="1"/>
            <a:r>
              <a:rPr lang="en-US" dirty="0">
                <a:latin typeface="+mn-lt"/>
              </a:rPr>
              <a:t>BW 13 (BW998) – 6/8/25 to 6/21/25 service paid July 2</a:t>
            </a:r>
            <a:r>
              <a:rPr lang="en-US" baseline="30000" dirty="0">
                <a:latin typeface="+mn-lt"/>
              </a:rPr>
              <a:t>nd</a:t>
            </a:r>
            <a:r>
              <a:rPr lang="en-US" dirty="0">
                <a:latin typeface="+mn-lt"/>
              </a:rPr>
              <a:t> </a:t>
            </a:r>
          </a:p>
          <a:p>
            <a:pPr lvl="1"/>
            <a:r>
              <a:rPr lang="en-US" dirty="0">
                <a:latin typeface="+mn-lt"/>
              </a:rPr>
              <a:t>MN 7 (MN999) – 6/16/25 to 7/15/25 service paid July 16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 </a:t>
            </a:r>
          </a:p>
          <a:p>
            <a:pPr lvl="1"/>
            <a:r>
              <a:rPr lang="en-US" dirty="0">
                <a:latin typeface="+mn-lt"/>
              </a:rPr>
              <a:t>BW 14 (BW999) – 6/22/25 to 7/6/25 service paid July 16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State fund timing for various employees</a:t>
            </a:r>
          </a:p>
          <a:p>
            <a:pPr lvl="1"/>
            <a:r>
              <a:rPr lang="en-US" dirty="0">
                <a:latin typeface="+mn-lt"/>
              </a:rPr>
              <a:t>For all jobs EXCEPT 9/12 positions (AA, AB, BC, or BD eclass codes) the FY26 state fund should be on their job record as of 7/1/2025.</a:t>
            </a:r>
          </a:p>
          <a:p>
            <a:pPr lvl="1"/>
            <a:r>
              <a:rPr lang="en-US" dirty="0">
                <a:latin typeface="+mn-lt"/>
              </a:rPr>
              <a:t>9/12 positions move to the FY26 state fund as of 6/16/2025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714BF-0416-7E12-23A0-164E3ED4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BC5EA-87AD-7304-46D5-D958B3D5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4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A34B-A9E0-DBEA-6273-A7868961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F93F-E36D-AA6B-0AF3-ACD6AF30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67842-E61E-437F-3413-C76A9BCF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8394"/>
            <a:ext cx="10966608" cy="46516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A028B-1A24-B280-094A-243E46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40F49-5287-CD38-8C59-EB01EC32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262B69-35E3-CB56-D8B4-592C9D03D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4354"/>
              </p:ext>
            </p:extLst>
          </p:nvPr>
        </p:nvGraphicFramePr>
        <p:xfrm>
          <a:off x="838199" y="1198394"/>
          <a:ext cx="1096660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408">
                  <a:extLst>
                    <a:ext uri="{9D8B030D-6E8A-4147-A177-3AD203B41FA5}">
                      <a16:colId xmlns:a16="http://schemas.microsoft.com/office/drawing/2014/main" val="492822788"/>
                    </a:ext>
                  </a:extLst>
                </a:gridCol>
                <a:gridCol w="5486200">
                  <a:extLst>
                    <a:ext uri="{9D8B030D-6E8A-4147-A177-3AD203B41FA5}">
                      <a16:colId xmlns:a16="http://schemas.microsoft.com/office/drawing/2014/main" val="2234745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9/12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Non-9/12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6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AA, AB, BC, or BD eclass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other eclass designations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 (work) dates 8/16/2024-5/15/2025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time appointments work year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3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 months pay: 2024 MN9 through 2025 MN8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either biweekly or monthly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61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Accrued Outside the Payroll System due to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 Accruals on BW998-999, MN999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7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Redistribute MN7 using July posting 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Guidelines on Year-End Deadlines webpage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28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FY26 State fund as of 6/16/2025 effective date*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FY26 State fund as of 7/1/2025 effective date*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501865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93BF6-8AB6-8B96-DD2E-A12A2FB4CEE6}"/>
              </a:ext>
            </a:extLst>
          </p:cNvPr>
          <p:cNvSpPr txBox="1">
            <a:spLocks/>
          </p:cNvSpPr>
          <p:nvPr/>
        </p:nvSpPr>
        <p:spPr>
          <a:xfrm>
            <a:off x="838199" y="4916588"/>
            <a:ext cx="10966608" cy="933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*Most jobs will be updated in the system through the Mass Change process as of 6/15/2025.  Positions will be updated as of 6/27/2025.  Some positions may not automatically update and HR will need to process manual job distribution changes</a:t>
            </a:r>
          </a:p>
        </p:txBody>
      </p:sp>
    </p:spTree>
    <p:extLst>
      <p:ext uri="{BB962C8B-B14F-4D97-AF65-F5344CB8AC3E}">
        <p14:creationId xmlns:p14="http://schemas.microsoft.com/office/powerpoint/2010/main" val="33509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3D60-9FC0-C250-F64E-CB70CE54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BAB8-4626-5D93-1B65-BC860E85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67A7-830F-0BEF-A40D-22EA9C0C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8394"/>
            <a:ext cx="10966608" cy="465168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Posting of payroll July 7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to July 11</a:t>
            </a:r>
            <a:r>
              <a:rPr lang="en-US" baseline="30000" dirty="0">
                <a:latin typeface="+mn-lt"/>
              </a:rPr>
              <a:t>th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MN 7 calc Tuesday July 8</a:t>
            </a:r>
            <a:r>
              <a:rPr lang="en-US" baseline="30000" dirty="0">
                <a:latin typeface="+mn-lt"/>
              </a:rPr>
              <a:t>th</a:t>
            </a:r>
          </a:p>
          <a:p>
            <a:pPr lvl="1"/>
            <a:r>
              <a:rPr lang="en-US" dirty="0">
                <a:latin typeface="+mn-lt"/>
              </a:rPr>
              <a:t>BW 14 calc Wednesday July 9</a:t>
            </a:r>
            <a:r>
              <a:rPr lang="en-US" baseline="30000" dirty="0">
                <a:latin typeface="+mn-lt"/>
              </a:rPr>
              <a:t>th</a:t>
            </a:r>
          </a:p>
          <a:p>
            <a:pPr lvl="1"/>
            <a:r>
              <a:rPr lang="en-US" dirty="0">
                <a:latin typeface="+mn-lt"/>
              </a:rPr>
              <a:t>Adjustment calc Thursday July 10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– 5PM deadline to post labor redistributions in FY24</a:t>
            </a:r>
          </a:p>
          <a:p>
            <a:pPr lvl="1"/>
            <a:r>
              <a:rPr lang="en-US" dirty="0">
                <a:latin typeface="+mn-lt"/>
              </a:rPr>
              <a:t>Labor redistributions processed after 5PM Monday July 7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will not show in banner until Friday July 11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which is after the deadline to redistribute. </a:t>
            </a:r>
          </a:p>
          <a:p>
            <a:r>
              <a:rPr lang="en-US" dirty="0">
                <a:latin typeface="+mn-lt"/>
              </a:rPr>
              <a:t>Payroll Suspense – If you encounter banner fund 300011 when processing PZAREDS labor redistributions do not redistribute those line items. Those rows indicate funds “frozen” on terminated funds that cannot be redistributed. </a:t>
            </a:r>
          </a:p>
          <a:p>
            <a:pPr lvl="1"/>
            <a:r>
              <a:rPr lang="en-US" dirty="0">
                <a:latin typeface="+mn-lt"/>
              </a:rPr>
              <a:t>Ex. (100024 State fund expense cannot be moved as of 9/1/24 and must remain on that fund). 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1DB5-07B7-3A77-1CDB-216D548B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5B39D-F621-B9EC-3C00-2D5886C1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7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322C7-5710-40FD-C822-5041874E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945D-CD3A-CFE1-4259-E641443C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88DC-2116-72DB-EC77-A4D422A5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8394"/>
            <a:ext cx="10966608" cy="465168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Review the </a:t>
            </a:r>
            <a:r>
              <a:rPr lang="en-US" dirty="0">
                <a:latin typeface="+mn-lt"/>
                <a:hlinkClick r:id="rId3"/>
              </a:rPr>
              <a:t>Year-End Deadlines for Labor Redistributions </a:t>
            </a:r>
            <a:r>
              <a:rPr lang="en-US" dirty="0">
                <a:latin typeface="+mn-lt"/>
              </a:rPr>
              <a:t>webpage: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Access the new </a:t>
            </a:r>
            <a:r>
              <a:rPr lang="en-US" dirty="0">
                <a:latin typeface="+mn-lt"/>
                <a:hlinkClick r:id="rId4"/>
              </a:rPr>
              <a:t>Labor Redistributions (Detailed)</a:t>
            </a:r>
            <a:r>
              <a:rPr lang="en-US" dirty="0">
                <a:latin typeface="+mn-lt"/>
              </a:rPr>
              <a:t> Knowledgebase</a:t>
            </a:r>
          </a:p>
          <a:p>
            <a:endParaRPr lang="en-US" dirty="0">
              <a:latin typeface="+mn-lt"/>
            </a:endParaRPr>
          </a:p>
          <a:p>
            <a:pPr marL="0" indent="0">
              <a:buClr>
                <a:schemeClr val="accent2"/>
              </a:buClr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9F3BC-C9FC-6489-EC73-EADB768B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7F5F8-4B74-2151-5EDD-C253B173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472DC-7C3D-C3AA-FB06-22EBC11A85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051" t="16224" r="41424" b="52349"/>
          <a:stretch/>
        </p:blipFill>
        <p:spPr>
          <a:xfrm>
            <a:off x="838200" y="1719925"/>
            <a:ext cx="8097100" cy="284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82A69-F75F-18A4-823E-C1EE56CA44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9409" t="62062" r="11209" b="20809"/>
          <a:stretch/>
        </p:blipFill>
        <p:spPr>
          <a:xfrm>
            <a:off x="8935300" y="2459560"/>
            <a:ext cx="3234159" cy="15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51C0-2FC0-061C-DFF9-B1B102C4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04C0-3D5D-74A0-1F28-DFF4A802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7/1/2025, the materiality threshold for the following agreements change:</a:t>
            </a:r>
          </a:p>
          <a:p>
            <a:pPr lvl="1"/>
            <a:r>
              <a:rPr lang="en-US" dirty="0"/>
              <a:t>GASB 87 Leases: </a:t>
            </a:r>
          </a:p>
          <a:p>
            <a:pPr lvl="2"/>
            <a:r>
              <a:rPr lang="en-US" dirty="0"/>
              <a:t>OLD THRESHOLD: $5,000 Contract Total</a:t>
            </a:r>
          </a:p>
          <a:p>
            <a:pPr lvl="2"/>
            <a:r>
              <a:rPr lang="en-US" dirty="0"/>
              <a:t>NEW THRESHOLD: $50,000 Contract Total</a:t>
            </a:r>
          </a:p>
          <a:p>
            <a:pPr lvl="1"/>
            <a:r>
              <a:rPr lang="en-US" dirty="0"/>
              <a:t>GASB 96 SBITAs (subscription-based IT arrangements):</a:t>
            </a:r>
          </a:p>
          <a:p>
            <a:pPr lvl="2"/>
            <a:r>
              <a:rPr lang="en-US" dirty="0"/>
              <a:t>OLD THRESHOLD: $25,000 Contract Total</a:t>
            </a:r>
          </a:p>
          <a:p>
            <a:pPr lvl="2"/>
            <a:r>
              <a:rPr lang="en-US" dirty="0"/>
              <a:t>NEW THRESHOLD: $100,000 Contract Total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5BB7-108B-3948-BAA5-17B7C816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EB92A-958B-6A32-6DD9-4F6B259A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0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F8F3-EDCE-1DCF-112D-49ACB334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B5D8-F3B3-FF5E-C71B-4EE2A89F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will change the account code for these agreements if all other criteria are met EXCEPT materiality.</a:t>
            </a:r>
          </a:p>
          <a:p>
            <a:pPr lvl="1"/>
            <a:r>
              <a:rPr lang="en-US" dirty="0"/>
              <a:t>GASB 87 Leases:</a:t>
            </a:r>
          </a:p>
          <a:p>
            <a:pPr lvl="2"/>
            <a:r>
              <a:rPr lang="en-US" dirty="0"/>
              <a:t>OLD ACCOUNT CODE: 157*-158* account range</a:t>
            </a:r>
          </a:p>
          <a:p>
            <a:pPr lvl="2"/>
            <a:r>
              <a:rPr lang="en-US" dirty="0"/>
              <a:t>NEW ACCOUNT CODE: 143* account range</a:t>
            </a:r>
          </a:p>
          <a:p>
            <a:pPr lvl="1"/>
            <a:r>
              <a:rPr lang="en-US" dirty="0"/>
              <a:t>GASB 96 SBITAs:</a:t>
            </a:r>
          </a:p>
          <a:p>
            <a:pPr lvl="2"/>
            <a:r>
              <a:rPr lang="en-US" dirty="0"/>
              <a:t>OLD ACCOUNT CODE: 153809</a:t>
            </a:r>
          </a:p>
          <a:p>
            <a:pPr lvl="2"/>
            <a:r>
              <a:rPr lang="en-US" dirty="0"/>
              <a:t>NEW ACCOUNT CODE: 1538* account range</a:t>
            </a:r>
          </a:p>
          <a:p>
            <a:endParaRPr lang="en-US" dirty="0"/>
          </a:p>
          <a:p>
            <a:r>
              <a:rPr lang="en-US" sz="1800" dirty="0"/>
              <a:t>Account code descriptions in the search tool will show this update as of 7/1/2025.</a:t>
            </a:r>
          </a:p>
          <a:p>
            <a:r>
              <a:rPr lang="en-US" sz="1800" dirty="0"/>
              <a:t>Direct any questions on this change to: Danielle Stoner, UAFR (dstoner@uillinois.edu).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D2E75-AA21-6351-EEC4-3EEEDFD5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3D97A-ACD4-E112-D1FB-ED0AAAA3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8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228828"/>
            <a:ext cx="10966608" cy="4471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latin typeface="+mn-lt"/>
              </a:rPr>
              <a:t>Questions?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For further details, contact the applicable subject matter experts listed in the </a:t>
            </a:r>
            <a:r>
              <a:rPr lang="en-US" sz="2400" b="0" i="0" u="sng" dirty="0">
                <a:solidFill>
                  <a:srgbClr val="0455A4"/>
                </a:solidFill>
                <a:effectLst/>
                <a:latin typeface="Lato" panose="020F0502020204030203" pitchFamily="34" charset="0"/>
                <a:hlinkClick r:id="rId2"/>
              </a:rPr>
              <a:t>Who to Ask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 section of the Business &amp; Finance website.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Question mark on green pastel background">
            <a:extLst>
              <a:ext uri="{FF2B5EF4-FFF2-40B4-BE49-F238E27FC236}">
                <a16:creationId xmlns:a16="http://schemas.microsoft.com/office/drawing/2014/main" id="{A5A151D8-402D-28CA-CF9E-F1A47EB36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795071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3329-531F-F215-34F7-6C241FE9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59009"/>
            <a:ext cx="10966608" cy="64633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1F12-E06E-B55E-10E8-3FCC9467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3336"/>
            <a:ext cx="10966608" cy="447132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Year-End Webpage/ Year-End Document</a:t>
            </a:r>
          </a:p>
          <a:p>
            <a:r>
              <a:rPr lang="en-US" dirty="0"/>
              <a:t>Year-End Fact Sheet Webpage</a:t>
            </a:r>
          </a:p>
          <a:p>
            <a:r>
              <a:rPr lang="en-US" dirty="0"/>
              <a:t>Fund Type Reminders</a:t>
            </a:r>
          </a:p>
          <a:p>
            <a:r>
              <a:rPr lang="en-US" dirty="0"/>
              <a:t>Payroll/ Labor Redistribution Webpage</a:t>
            </a:r>
          </a:p>
          <a:p>
            <a:r>
              <a:rPr lang="en-US" dirty="0"/>
              <a:t>GASB 87 and 96 Materiality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977A1-AD1D-19AC-2A11-87B8A0CA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E9796-15C3-6D7E-85B3-A334D83A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5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109A-E37F-97C2-D038-518C9C55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59BF-8863-613D-9A9D-7D422673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F90B-9530-DD5F-438A-7C7E14BB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8394"/>
            <a:ext cx="10966608" cy="420016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Review UAFR’s </a:t>
            </a:r>
            <a:r>
              <a:rPr lang="en-US" dirty="0">
                <a:latin typeface="+mn-lt"/>
                <a:hlinkClick r:id="rId2"/>
              </a:rPr>
              <a:t>Year-End Procedures </a:t>
            </a:r>
            <a:r>
              <a:rPr lang="en-US" dirty="0">
                <a:latin typeface="+mn-lt"/>
              </a:rPr>
              <a:t>webpage: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746C3-7A94-C5CB-A288-6D840D3B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0D2F5-3726-CB04-A4C2-8E6177A2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 descr="A close up of a website&#10;&#10;Description automatically generated">
            <a:extLst>
              <a:ext uri="{FF2B5EF4-FFF2-40B4-BE49-F238E27FC236}">
                <a16:creationId xmlns:a16="http://schemas.microsoft.com/office/drawing/2014/main" id="{71721F4A-2ABA-2D39-DC88-811E0A746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4" y="1926339"/>
            <a:ext cx="1068832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9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198394"/>
            <a:ext cx="10966608" cy="420016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Review UAFR’s </a:t>
            </a:r>
            <a:r>
              <a:rPr lang="en-US" dirty="0">
                <a:latin typeface="+mn-lt"/>
                <a:hlinkClick r:id="rId3"/>
              </a:rPr>
              <a:t>FY25 Closing &amp; FY26 Opening Procedures </a:t>
            </a:r>
            <a:r>
              <a:rPr lang="en-US" dirty="0">
                <a:latin typeface="+mn-lt"/>
              </a:rPr>
              <a:t>document:</a:t>
            </a:r>
          </a:p>
          <a:p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FA036-D50B-F95F-3499-AB5CC6AC9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174" y="2676420"/>
            <a:ext cx="7335078" cy="21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D8776-418E-E928-B796-BEDA808AE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4BA0-753A-C3F5-E094-8D344DF0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34" y="359009"/>
            <a:ext cx="10966608" cy="76944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0630-1DFE-28E8-4CF2-7E5DD618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34" y="1193336"/>
            <a:ext cx="10966608" cy="4471327"/>
          </a:xfrm>
        </p:spPr>
        <p:txBody>
          <a:bodyPr>
            <a:normAutofit/>
          </a:bodyPr>
          <a:lstStyle/>
          <a:p>
            <a:r>
              <a:rPr lang="en-US" dirty="0"/>
              <a:t>Critical Dates &amp; Reminders for FY25 Year-End Closing 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Post transactions (journal vouchers and/or Finance Feeder Front-End files) early to allow time for corrections and/or required approval queues reviews</a:t>
            </a:r>
          </a:p>
          <a:p>
            <a:pPr lvl="1"/>
            <a:r>
              <a:rPr lang="en-US" sz="2000" dirty="0"/>
              <a:t>Period 12 (July 1</a:t>
            </a:r>
            <a:r>
              <a:rPr lang="en-US" sz="2000" baseline="30000" dirty="0"/>
              <a:t>st</a:t>
            </a:r>
            <a:r>
              <a:rPr lang="en-US" sz="2000" dirty="0"/>
              <a:t> through July 11</a:t>
            </a:r>
            <a:r>
              <a:rPr lang="en-US" sz="2000" baseline="30000" dirty="0"/>
              <a:t>th</a:t>
            </a:r>
            <a:r>
              <a:rPr lang="en-US" sz="2000" dirty="0"/>
              <a:t> at 5pm) everyone has the ability to post to FY25 &amp; FY26</a:t>
            </a:r>
          </a:p>
          <a:p>
            <a:pPr lvl="1"/>
            <a:r>
              <a:rPr lang="en-US" sz="2000" dirty="0"/>
              <a:t>Double check your dates to make sure you are properly recording your transaction to either FY25 or FY26</a:t>
            </a:r>
          </a:p>
          <a:p>
            <a:pPr lvl="1"/>
            <a:r>
              <a:rPr lang="en-US" sz="2000" dirty="0"/>
              <a:t>Preliminary Statements will be available on July 7th for transaction posted through July 5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Period 12 Statements will be available on July 14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367F-4A61-21D6-79BF-EF8511FC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75AD4-B23D-9A11-EF69-134A9B4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198393"/>
            <a:ext cx="10966608" cy="471403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Register for one of </a:t>
            </a:r>
            <a:r>
              <a:rPr lang="en-US" dirty="0">
                <a:solidFill>
                  <a:srgbClr val="13294B"/>
                </a:solidFill>
                <a:latin typeface="+mn-lt"/>
              </a:rPr>
              <a:t>UAFR’s </a:t>
            </a:r>
            <a:r>
              <a:rPr lang="en-US" dirty="0">
                <a:solidFill>
                  <a:srgbClr val="13294B"/>
                </a:solidFill>
                <a:latin typeface="+mn-lt"/>
                <a:hlinkClick r:id="rId3"/>
              </a:rPr>
              <a:t>Year-End Webinars </a:t>
            </a:r>
            <a:r>
              <a:rPr lang="en-US" dirty="0">
                <a:solidFill>
                  <a:srgbClr val="13294B"/>
                </a:solidFill>
                <a:latin typeface="+mn-lt"/>
              </a:rPr>
              <a:t>found on </a:t>
            </a:r>
            <a:r>
              <a:rPr lang="en-US" dirty="0">
                <a:latin typeface="+mn-lt"/>
              </a:rPr>
              <a:t>the </a:t>
            </a:r>
            <a:r>
              <a:rPr lang="en-US" dirty="0">
                <a:latin typeface="+mn-lt"/>
                <a:hlinkClick r:id="rId4"/>
              </a:rPr>
              <a:t>Year-End Procedures </a:t>
            </a:r>
            <a:r>
              <a:rPr lang="en-US" dirty="0">
                <a:latin typeface="+mn-lt"/>
              </a:rPr>
              <a:t>webpage, as shown below: </a:t>
            </a:r>
          </a:p>
          <a:p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sz="2400" b="1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C0904-8A0C-8491-1A69-A116F9951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357" y="2609735"/>
            <a:ext cx="3584671" cy="24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to Prepare for FY25 Year-End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968547"/>
            <a:ext cx="10966608" cy="4430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03462-1EB1-8AF3-0FC1-FBC23F71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92" y="968546"/>
            <a:ext cx="9283148" cy="50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for Prepare for FY25 Year-End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198393"/>
            <a:ext cx="10966608" cy="474991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Review the </a:t>
            </a:r>
            <a:r>
              <a:rPr lang="en-US" dirty="0">
                <a:latin typeface="+mn-lt"/>
                <a:hlinkClick r:id="rId3"/>
              </a:rPr>
              <a:t>Year-End Fact Sheets </a:t>
            </a:r>
            <a:r>
              <a:rPr lang="en-US" dirty="0">
                <a:latin typeface="+mn-lt"/>
              </a:rPr>
              <a:t>webpage: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57DEC-1501-471C-F80C-88ED790F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152" y="1692525"/>
            <a:ext cx="7787695" cy="44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4" y="322216"/>
            <a:ext cx="10966608" cy="646331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Tips for Prepare for FY25 Year-End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34" y="1198393"/>
            <a:ext cx="10966608" cy="479716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Register for the </a:t>
            </a:r>
            <a:r>
              <a:rPr lang="en-US" dirty="0">
                <a:latin typeface="+mn-lt"/>
                <a:hlinkClick r:id="rId2"/>
              </a:rPr>
              <a:t>Beginner</a:t>
            </a:r>
            <a:r>
              <a:rPr lang="en-US" dirty="0">
                <a:latin typeface="+mn-lt"/>
              </a:rPr>
              <a:t> (6/24) and/or the </a:t>
            </a:r>
            <a:r>
              <a:rPr lang="en-US" dirty="0">
                <a:latin typeface="+mn-lt"/>
                <a:hlinkClick r:id="rId3"/>
              </a:rPr>
              <a:t>Advanced</a:t>
            </a:r>
            <a:r>
              <a:rPr lang="en-US" dirty="0">
                <a:latin typeface="+mn-lt"/>
              </a:rPr>
              <a:t> (6/26) Fact Sheet Webinar, as shown in the lower right-hand corner of the </a:t>
            </a:r>
            <a:r>
              <a:rPr lang="en-US" dirty="0">
                <a:latin typeface="+mn-lt"/>
                <a:hlinkClick r:id="rId4"/>
              </a:rPr>
              <a:t>Fact Sheets </a:t>
            </a:r>
            <a:r>
              <a:rPr lang="en-US" dirty="0">
                <a:latin typeface="+mn-lt"/>
              </a:rPr>
              <a:t>webpage: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  <a:p>
            <a:pPr>
              <a:buClr>
                <a:schemeClr val="accent2"/>
              </a:buClr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8D16-8936-4B91-AFAE-F7E00A16AB19}" type="datetime1">
              <a:rPr lang="en-US" smtClean="0"/>
              <a:t>5/9/2025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EFD-5F5D-44DF-BE38-681D4E0ECF6C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EF636-2F8E-B6CF-6E8D-C6BD09D34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425" y="2318664"/>
            <a:ext cx="3591426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2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aYUpLQg"/>
  <p:tag name="ARTICULATE_SLIDE_THUMBNAIL_REFRESH" val="1"/>
  <p:tag name="ARTICULATE_DESIGN_ID_1_OFFICE THEME" val="VMtTvuB8"/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CAFOBMG_Policies_09252019 (002).potx" id="{82534D3D-25DE-4E07-8A13-CD4C60AF97D8}" vid="{3BF028F1-41E7-43EB-9FE7-79EBDED81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d7826c7e-5823-4f04-b952-57f6b7139cab">VAE3PQKMZMDX-61-204</_dlc_DocId>
    <_dlc_DocIdUrl xmlns="d7826c7e-5823-4f04-b952-57f6b7139cab">
      <Url>https://intranet.uillinois.edu/departments/obfs/resources/_layouts/15/DocIdRedir.aspx?ID=VAE3PQKMZMDX-61-204</Url>
      <Description>VAE3PQKMZMDX-61-204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6C5D453765F45B3CD6CFBD365EFE9" ma:contentTypeVersion="3" ma:contentTypeDescription="Create a new document." ma:contentTypeScope="" ma:versionID="2d5359b24facc70865401f77e971acd2">
  <xsd:schema xmlns:xsd="http://www.w3.org/2001/XMLSchema" xmlns:xs="http://www.w3.org/2001/XMLSchema" xmlns:p="http://schemas.microsoft.com/office/2006/metadata/properties" xmlns:ns2="d7826c7e-5823-4f04-b952-57f6b7139cab" xmlns:ns3="http://schemas.microsoft.com/sharepoint/v4" xmlns:ns4="c76801a1-e471-4d99-a18f-28d41a0b200d" targetNamespace="http://schemas.microsoft.com/office/2006/metadata/properties" ma:root="true" ma:fieldsID="75dc85b2441ddc6cd8594033b245374a" ns2:_="" ns3:_="" ns4:_="">
    <xsd:import namespace="d7826c7e-5823-4f04-b952-57f6b7139cab"/>
    <xsd:import namespace="http://schemas.microsoft.com/sharepoint/v4"/>
    <xsd:import namespace="c76801a1-e471-4d99-a18f-28d41a0b20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26c7e-5823-4f04-b952-57f6b7139ca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801a1-e471-4d99-a18f-28d41a0b2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362F4-887F-450F-BBB5-C268B93A30D4}">
  <ds:schemaRefs>
    <ds:schemaRef ds:uri="d7826c7e-5823-4f04-b952-57f6b7139cab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purl.org/dc/elements/1.1/"/>
    <ds:schemaRef ds:uri="c76801a1-e471-4d99-a18f-28d41a0b200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D8DF41-E751-4181-91AC-2AC91ECFB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826c7e-5823-4f04-b952-57f6b7139cab"/>
    <ds:schemaRef ds:uri="http://schemas.microsoft.com/sharepoint/v4"/>
    <ds:schemaRef ds:uri="c76801a1-e471-4d99-a18f-28d41a0b20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183A7B-A695-45D0-9726-6FC57821292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D50757B-A0F8-4267-983F-B21BEB389F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UICAFOBMG_Policies_09252019</Template>
  <TotalTime>1059</TotalTime>
  <Words>1153</Words>
  <Application>Microsoft Office PowerPoint</Application>
  <PresentationFormat>Widescreen</PresentationFormat>
  <Paragraphs>196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Verdana</vt:lpstr>
      <vt:lpstr>Wingdings</vt:lpstr>
      <vt:lpstr>Arial</vt:lpstr>
      <vt:lpstr>Calibri</vt:lpstr>
      <vt:lpstr>Lato</vt:lpstr>
      <vt:lpstr>Oswald</vt:lpstr>
      <vt:lpstr>1_Office Theme</vt:lpstr>
      <vt:lpstr>Tips to Prepare for FY25 Year-End</vt:lpstr>
      <vt:lpstr>Agenda</vt:lpstr>
      <vt:lpstr>Tips to Prepare for FY25 Year-End</vt:lpstr>
      <vt:lpstr>Tips to Prepare for FY25 Year-End</vt:lpstr>
      <vt:lpstr>Tips to Prepare for FY25 Year-End </vt:lpstr>
      <vt:lpstr>Tips to Prepare for FY25 Year-End</vt:lpstr>
      <vt:lpstr>Tips to Prepare for FY25 Year-End</vt:lpstr>
      <vt:lpstr>Tips for Prepare for FY25 Year-End</vt:lpstr>
      <vt:lpstr>Tips for Prepare for FY25 Year-End</vt:lpstr>
      <vt:lpstr>Tips for Prepare for FY25 Year-End</vt:lpstr>
      <vt:lpstr>Tips to Prepare for FY25 Year-End</vt:lpstr>
      <vt:lpstr>Tips to Prepare for FY25 Year-End</vt:lpstr>
      <vt:lpstr>Tips to Prepare for FY25 Year-End</vt:lpstr>
      <vt:lpstr>Tips to Prepare for FY25 Year-End</vt:lpstr>
      <vt:lpstr>Tips to Prepare for FY25 Year-End</vt:lpstr>
      <vt:lpstr>Tips to Prepare for FY25 Year-End</vt:lpstr>
      <vt:lpstr>Tips to Prepare for FY25 Year-End</vt:lpstr>
      <vt:lpstr>Tips to Prepare for FY25 Year-End</vt:lpstr>
      <vt:lpstr>Tips to Prepare for FY25 Year-End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 and Procedure</dc:title>
  <dc:creator>Zalatoris, Scott R</dc:creator>
  <cp:lastModifiedBy>Larimore, Anne Elizabeth</cp:lastModifiedBy>
  <cp:revision>85</cp:revision>
  <cp:lastPrinted>2019-07-08T21:43:04Z</cp:lastPrinted>
  <dcterms:created xsi:type="dcterms:W3CDTF">2019-10-14T12:11:33Z</dcterms:created>
  <dcterms:modified xsi:type="dcterms:W3CDTF">2025-05-09T16:25:05Z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7D6AA06C-E76F-49B1-83D8-2CAE10A66C5E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0x010100FB36C5D453765F45B3CD6CFBD365EFE9</vt:lpwstr>
  </property>
  <property fmtid="{D5CDD505-2E9C-101B-9397-08002B2CF9AE}" pid="5" name="_dlc_DocIdItemGuid">
    <vt:lpwstr>7590827b-38d1-4b8d-9c0e-b3cabbe6f205</vt:lpwstr>
  </property>
</Properties>
</file>