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35" r:id="rId3"/>
    <p:sldId id="336" r:id="rId4"/>
    <p:sldId id="257" r:id="rId5"/>
    <p:sldId id="267" r:id="rId6"/>
    <p:sldId id="268" r:id="rId7"/>
    <p:sldId id="259" r:id="rId8"/>
    <p:sldId id="269" r:id="rId9"/>
    <p:sldId id="261" r:id="rId10"/>
    <p:sldId id="266" r:id="rId11"/>
    <p:sldId id="272" r:id="rId12"/>
    <p:sldId id="260" r:id="rId13"/>
    <p:sldId id="271" r:id="rId14"/>
    <p:sldId id="262" r:id="rId15"/>
    <p:sldId id="339" r:id="rId16"/>
    <p:sldId id="340" r:id="rId17"/>
    <p:sldId id="263" r:id="rId18"/>
    <p:sldId id="264" r:id="rId19"/>
    <p:sldId id="265" r:id="rId20"/>
    <p:sldId id="338" r:id="rId21"/>
    <p:sldId id="337" r:id="rId22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41"/>
  </p:normalViewPr>
  <p:slideViewPr>
    <p:cSldViewPr snapToGrid="0">
      <p:cViewPr>
        <p:scale>
          <a:sx n="110" d="100"/>
          <a:sy n="110" d="100"/>
        </p:scale>
        <p:origin x="6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E738-B307-3B88-F6AF-1322BA7EC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12EBC-D16A-530B-22E2-A76705A43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85406-5416-BBDB-BE38-07C99943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50454-5184-DFE9-E985-5C787E10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64C5-0208-7545-BD7B-A6FBDE5D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58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A0E1-2E79-BDA2-FABD-EF7C4F34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C6CA6-3CB6-1290-E1FC-B24C33817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6EDD-DCE1-DEE2-DEBB-BC4DF691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9223-C45D-0654-3C80-10FB73D1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BE7E-E952-92AA-5E6F-7B03BC04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60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FE592-ED1B-5603-3D15-7AF569391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7861A-3583-973C-9B28-C0666D7DC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38F-E79C-1DF3-4575-4D8AE154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14A8-2E69-9A42-D8AF-FD75DE5F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D137C-0917-A805-BCA6-6797C93F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813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9A8B-4762-8557-AE0C-0C45F932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EA68-955C-EC96-482D-74316F70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C944-FA2A-AD5F-E88A-7CE82DC3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9D9E-8BA5-63FC-3199-F3338956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FF14E-7DE0-8B32-CB90-C766C116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6595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3696-924B-7108-3FA5-3030CF71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ADC20-51F8-1EB6-FD3E-8DA0E3011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1899A-DA6D-9CE4-1B87-6A8DA07D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7708-A462-8E43-75ED-433BC352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55622-F67D-0388-21FA-7A68D951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251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A74D-5D2C-F4D2-8268-16A6F4A9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9E7D-AA98-8152-2E87-1DBEB036B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04D61-7561-F4F0-9BEE-865C5585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CF6F9-9F76-1F14-07C6-F0747664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DDECF-5CDD-BD4A-9F9A-69A6248A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B9D9-2787-5B96-C29E-28AFC94A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0411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A8C5-5863-F944-581B-DAF62624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A2B22-3BB4-6E95-844C-939789B81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9FA04-BD3D-E335-3EDB-64D1DE8F0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1E103-D071-1A97-19EA-A500B3FCE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8142C-C370-8DA7-B165-15A44E305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CF233-96BB-FDC9-0E20-03E5BC95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31080-DBCE-D5FC-504D-05190DF9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C69EB-80F6-52D7-8A16-AFD1636F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440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5554-698E-B37D-5F39-7A7FA247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AFBD-5EBA-E10C-E719-93103386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66060-9599-51C4-9E6D-B955EC29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ACCF2-725D-195C-C0FA-2EA772BB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03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EB025-AEF6-8B5D-0D6B-41311D14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6A703-D039-FB46-7167-F608D39C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C99DF-75CB-CC16-F22B-3295E9A9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9181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827A-E0DB-C47B-82A2-F8A4B6AA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B7E9-ADA1-BA0C-89A0-BECECF18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82AE-03C8-0F5D-C250-5F586C565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2B9CD-35B7-BED7-10AB-9D5ED57B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C3F0-5625-9DC7-A8BF-41F91967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AF86-7C0E-B908-512A-138DA33D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3577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CC76-614B-37E7-9EDA-8454CF2B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8D775-6CBF-FFDC-E92C-AE1A8A3FA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40C8B-D32A-53E7-4C82-8CDD2274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2A343-1A1E-1E80-5D86-3ACBB050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84D-82A2-E344-B7F3-F8B7ED606065}" type="datetimeFigureOut">
              <a:rPr lang="en-TH" smtClean="0"/>
              <a:t>14/6/2023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0624-ADBD-BF42-41ED-04C44774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254FA-D70A-77D8-A757-38F24CDB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F544-F06A-0144-B170-D71784699E3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49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6A851-773E-C3FA-2C68-E142DFF8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FBBD-15B2-189E-5D45-0257A6E1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DE003-3957-1FA6-B058-DD9338BD6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B761A84D-82A2-E344-B7F3-F8B7ED606065}" type="datetimeFigureOut">
              <a:rPr lang="en-TH" smtClean="0"/>
              <a:pPr/>
              <a:t>14/6/2023 R</a:t>
            </a:fld>
            <a:endParaRPr lang="en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B42A-DF34-DB70-DF4A-005F2B856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1DE6-B44A-00DE-39EB-5DE8B98E5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4D9FF544-F06A-0144-B170-D71784699E35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0539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oley@ucsc.edu" TargetMode="External"/><Relationship Id="rId2" Type="http://schemas.openxmlformats.org/officeDocument/2006/relationships/hyperlink" Target="mailto:samaporn@narit.or.t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DBA22B-EEE3-3643-AE07-04D96590C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96" y="4479403"/>
            <a:ext cx="11933499" cy="228021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TH" sz="1800" u="sng" dirty="0"/>
              <a:t>Kaew Samaporn Tinyanont (NARIT)</a:t>
            </a:r>
            <a:r>
              <a:rPr lang="en-TH" sz="1800" dirty="0"/>
              <a:t>, Ryan Foley (PI, UCSC), Kirsty Taggart, Kyle Davis, Dave Coulter, Majo Bustamante-Rosell, Phil Macias, </a:t>
            </a:r>
            <a:r>
              <a:rPr lang="en-US" sz="1800" dirty="0"/>
              <a:t>César Rojas-Bravo</a:t>
            </a:r>
            <a:r>
              <a:rPr lang="en-TH" sz="1800" dirty="0"/>
              <a:t> (UCSC), Natalie LeBaron, Rafaella Margutti, Ryan Chornock, </a:t>
            </a:r>
            <a:r>
              <a:rPr lang="en-US" sz="1800" dirty="0"/>
              <a:t>Wynn Jacobson-Galan</a:t>
            </a:r>
            <a:r>
              <a:rPr lang="en-TH" sz="1800" dirty="0"/>
              <a:t> (Berkeley), </a:t>
            </a:r>
            <a:r>
              <a:rPr lang="en-US" sz="1800" dirty="0"/>
              <a:t>Matt Grayling, </a:t>
            </a:r>
            <a:r>
              <a:rPr lang="en-US" sz="1800" dirty="0" err="1"/>
              <a:t>Kaisey</a:t>
            </a:r>
            <a:r>
              <a:rPr lang="en-US" sz="1800" dirty="0"/>
              <a:t> Mandel (Cambridge), </a:t>
            </a:r>
            <a:r>
              <a:rPr lang="en-US" sz="1800" dirty="0" err="1"/>
              <a:t>Lluís</a:t>
            </a:r>
            <a:r>
              <a:rPr lang="en-US" sz="1800" dirty="0"/>
              <a:t> </a:t>
            </a:r>
            <a:r>
              <a:rPr lang="en-US" sz="1800" dirty="0" err="1"/>
              <a:t>Galbany</a:t>
            </a:r>
            <a:r>
              <a:rPr lang="en-US" sz="1800" dirty="0"/>
              <a:t> (ICE-CSIC), </a:t>
            </a:r>
            <a:r>
              <a:rPr lang="en-TH" sz="1800" dirty="0"/>
              <a:t>Melissa Shahbandeh, </a:t>
            </a:r>
            <a:r>
              <a:rPr lang="en-US" sz="1800" dirty="0"/>
              <a:t>Justin </a:t>
            </a:r>
            <a:r>
              <a:rPr lang="en-US" sz="1800" dirty="0" err="1"/>
              <a:t>Pierel</a:t>
            </a:r>
            <a:r>
              <a:rPr lang="en-US" sz="1800" dirty="0"/>
              <a:t>, Ori Fox, Armin Rest, Matt Siebert, Jacob </a:t>
            </a:r>
            <a:r>
              <a:rPr lang="en-US" sz="1800" dirty="0" err="1"/>
              <a:t>Jencson</a:t>
            </a:r>
            <a:r>
              <a:rPr lang="en-US" sz="1800" dirty="0"/>
              <a:t>, </a:t>
            </a:r>
            <a:r>
              <a:rPr lang="en-US" sz="1800" dirty="0" err="1"/>
              <a:t>Qinan</a:t>
            </a:r>
            <a:r>
              <a:rPr lang="en-US" sz="1800" dirty="0"/>
              <a:t> Wang (</a:t>
            </a:r>
            <a:r>
              <a:rPr lang="en-US" sz="1800" dirty="0" err="1"/>
              <a:t>STScI</a:t>
            </a:r>
            <a:r>
              <a:rPr lang="en-US" sz="1800" dirty="0"/>
              <a:t>/JHU), </a:t>
            </a:r>
            <a:r>
              <a:rPr lang="en-TH" sz="1800" dirty="0"/>
              <a:t>Charlie Kilpatrick (Northwestern), </a:t>
            </a:r>
            <a:r>
              <a:rPr lang="en-US" sz="1800" dirty="0"/>
              <a:t>Conor </a:t>
            </a:r>
            <a:r>
              <a:rPr lang="en-US" sz="1800" dirty="0" err="1"/>
              <a:t>Larison</a:t>
            </a:r>
            <a:r>
              <a:rPr lang="en-TH" sz="1800" dirty="0"/>
              <a:t>, </a:t>
            </a:r>
            <a:r>
              <a:rPr lang="en-US" sz="1800" dirty="0" err="1"/>
              <a:t>Yssavo</a:t>
            </a:r>
            <a:r>
              <a:rPr lang="en-US" sz="1800" dirty="0"/>
              <a:t> Camacho-Neves,</a:t>
            </a:r>
            <a:r>
              <a:rPr lang="en-TH" sz="1800" dirty="0"/>
              <a:t> Lindsey Kwok, Saurabh Jha (Rutgers), Jennifer Andrews, David Jones (Gemini), Jeonghee Rho (SETI), </a:t>
            </a:r>
            <a:r>
              <a:rPr lang="en-US" sz="1800" dirty="0" err="1"/>
              <a:t>Jeniveve</a:t>
            </a:r>
            <a:r>
              <a:rPr lang="en-US" sz="1800" dirty="0"/>
              <a:t> Pearson, Griffin </a:t>
            </a:r>
            <a:r>
              <a:rPr lang="en-US" sz="1800" dirty="0" err="1"/>
              <a:t>Hosseinzadeh</a:t>
            </a:r>
            <a:r>
              <a:rPr lang="en-US" sz="1800" dirty="0"/>
              <a:t>, </a:t>
            </a:r>
            <a:r>
              <a:rPr lang="en-TH" sz="1800" dirty="0"/>
              <a:t>Dave Sand (Steward), Alex Gagliano, Gautham Narayan, </a:t>
            </a:r>
            <a:r>
              <a:rPr lang="en-US" sz="1800" dirty="0"/>
              <a:t>Decker French</a:t>
            </a:r>
            <a:r>
              <a:rPr lang="en-TH" sz="1800" dirty="0"/>
              <a:t> (UIUC), Andy Howell, </a:t>
            </a:r>
            <a:r>
              <a:rPr lang="en-US" sz="1800" dirty="0"/>
              <a:t>Giacomo </a:t>
            </a:r>
            <a:r>
              <a:rPr lang="en-US" sz="1800" dirty="0" err="1"/>
              <a:t>Terreran</a:t>
            </a:r>
            <a:r>
              <a:rPr lang="en-US" sz="1800" dirty="0"/>
              <a:t> (LCO), and </a:t>
            </a:r>
            <a:r>
              <a:rPr lang="en-US" sz="1800" u="sng" dirty="0"/>
              <a:t>many more</a:t>
            </a:r>
            <a:r>
              <a:rPr lang="en-US" sz="1800" dirty="0"/>
              <a:t>.</a:t>
            </a:r>
            <a:endParaRPr lang="en-TH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2CF8A-4380-AEAA-901C-951E458BD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62" y="281535"/>
            <a:ext cx="11267090" cy="1484203"/>
          </a:xfrm>
        </p:spPr>
        <p:txBody>
          <a:bodyPr>
            <a:normAutofit/>
          </a:bodyPr>
          <a:lstStyle/>
          <a:p>
            <a:pPr algn="r"/>
            <a:r>
              <a:rPr lang="en-TH" sz="4800" dirty="0"/>
              <a:t>Keck Infrared Transient Survey (KITS)</a:t>
            </a:r>
            <a:br>
              <a:rPr lang="en-TH" sz="4800" dirty="0"/>
            </a:br>
            <a:r>
              <a:rPr lang="en-TH" sz="3200" dirty="0"/>
              <a:t>a NASA Key Strategic Mission Support program</a:t>
            </a:r>
            <a:endParaRPr lang="en-TH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1B77A-3A2D-28B9-46CD-FFFC6A40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271" y="2062283"/>
            <a:ext cx="3200866" cy="21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EE6F-4538-B090-38D3-433D998C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10"/>
            <a:ext cx="10515600" cy="1325563"/>
          </a:xfrm>
        </p:spPr>
        <p:txBody>
          <a:bodyPr/>
          <a:lstStyle/>
          <a:p>
            <a:r>
              <a:rPr lang="en-TH" dirty="0"/>
              <a:t>Slit viewing camera data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1163-C045-176B-2FBC-82BE8CC7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297" cy="4351338"/>
          </a:xfrm>
        </p:spPr>
        <p:txBody>
          <a:bodyPr>
            <a:normAutofit/>
          </a:bodyPr>
          <a:lstStyle/>
          <a:p>
            <a:r>
              <a:rPr lang="en-TH" sz="2400" dirty="0"/>
              <a:t>2.1’x2.1’ slit viewing camera with a fixed K’ filter</a:t>
            </a:r>
          </a:p>
          <a:p>
            <a:endParaRPr lang="en-TH" sz="2400" dirty="0"/>
          </a:p>
          <a:p>
            <a:r>
              <a:rPr lang="en-TH" sz="2400" dirty="0"/>
              <a:t>Reduction effort led by </a:t>
            </a:r>
            <a:r>
              <a:rPr lang="en-TH" sz="2400" u="sng" dirty="0"/>
              <a:t>Matt Grayling </a:t>
            </a:r>
          </a:p>
          <a:p>
            <a:r>
              <a:rPr lang="en-TH" sz="2400" dirty="0"/>
              <a:t>Automatic reduction script to field flatten and stack images</a:t>
            </a:r>
          </a:p>
          <a:p>
            <a:r>
              <a:rPr lang="en-TH" sz="2400" dirty="0"/>
              <a:t>Photometric calibration is still manual</a:t>
            </a:r>
          </a:p>
          <a:p>
            <a:r>
              <a:rPr lang="en-TH" sz="2400" dirty="0"/>
              <a:t>Photometry will be included in future release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E3EC2-BC26-7506-9CB9-7E938B561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97" y="1260980"/>
            <a:ext cx="5412828" cy="5433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A82E8-78CB-BFAB-4C80-4134696CA6A4}"/>
              </a:ext>
            </a:extLst>
          </p:cNvPr>
          <p:cNvSpPr txBox="1"/>
          <p:nvPr/>
        </p:nvSpPr>
        <p:spPr>
          <a:xfrm>
            <a:off x="7031421" y="5834440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400" dirty="0">
                <a:solidFill>
                  <a:schemeClr val="bg1"/>
                </a:solidFill>
                <a:latin typeface=""/>
              </a:rPr>
              <a:t>SN 2023dbc</a:t>
            </a:r>
          </a:p>
        </p:txBody>
      </p:sp>
    </p:spTree>
    <p:extLst>
      <p:ext uri="{BB962C8B-B14F-4D97-AF65-F5344CB8AC3E}">
        <p14:creationId xmlns:p14="http://schemas.microsoft.com/office/powerpoint/2010/main" val="374446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898C-363E-5E95-2A65-EFF8F900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Observed sample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C46D-1C00-290A-90B6-975EA55E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H" dirty="0"/>
              <a:t>33 half nights with 5 weathered out from 2022A-2023A</a:t>
            </a:r>
          </a:p>
          <a:p>
            <a:r>
              <a:rPr lang="en-TH" dirty="0"/>
              <a:t>4 ToO (SNe II </a:t>
            </a:r>
            <a:r>
              <a:rPr lang="en-US" dirty="0"/>
              <a:t>2022jzc 2022mji, </a:t>
            </a:r>
            <a:r>
              <a:rPr lang="en-US" dirty="0" err="1"/>
              <a:t>Ic</a:t>
            </a:r>
            <a:r>
              <a:rPr lang="en-US" dirty="0"/>
              <a:t>-pec 2022oqm, </a:t>
            </a:r>
            <a:r>
              <a:rPr lang="en-US" dirty="0" err="1"/>
              <a:t>Ia</a:t>
            </a:r>
            <a:r>
              <a:rPr lang="en-US" dirty="0"/>
              <a:t> 2022hrs 2022aaiq, 2022zut)</a:t>
            </a:r>
          </a:p>
          <a:p>
            <a:r>
              <a:rPr lang="en-US" dirty="0"/>
              <a:t>1.5 nights left</a:t>
            </a:r>
            <a:endParaRPr lang="en-TH" dirty="0"/>
          </a:p>
          <a:p>
            <a:endParaRPr lang="en-TH" dirty="0"/>
          </a:p>
          <a:p>
            <a:r>
              <a:rPr lang="en-TH" dirty="0"/>
              <a:t>217 NIRES spectra of 113 unique SNe reduced</a:t>
            </a:r>
          </a:p>
          <a:p>
            <a:r>
              <a:rPr lang="en-TH" b="1" dirty="0"/>
              <a:t>103 spectra of 49 objects to be included in DR1 of 2022A observations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40475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CB9-7F17-E140-D3C3-B23C9B2A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TH" dirty="0"/>
              <a:t>113 unique S</a:t>
            </a:r>
            <a:r>
              <a:rPr lang="en-US" dirty="0"/>
              <a:t>N</a:t>
            </a:r>
            <a:r>
              <a:rPr lang="en-TH" dirty="0"/>
              <a:t>e observed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52DD6-A62C-161C-A1B0-10F898E4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2"/>
          <a:stretch/>
        </p:blipFill>
        <p:spPr>
          <a:xfrm>
            <a:off x="2085178" y="966748"/>
            <a:ext cx="7767119" cy="58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CB9-7F17-E140-D3C3-B23C9B2A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TH" dirty="0"/>
              <a:t>217 unique spectra to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DBA13-9814-C343-BF20-777BFB80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868"/>
          <a:stretch/>
        </p:blipFill>
        <p:spPr>
          <a:xfrm>
            <a:off x="2085178" y="966748"/>
            <a:ext cx="7836620" cy="58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A36B-80E2-F082-7E81-1E40BF23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per supernova</a:t>
            </a:r>
            <a:endParaRPr lang="en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8B7C7-1F38-7B66-3C55-72DD29031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5" y="2262285"/>
            <a:ext cx="12083329" cy="30389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509BC-25ED-C44B-5C0B-D2F71F5027B1}"/>
              </a:ext>
            </a:extLst>
          </p:cNvPr>
          <p:cNvSpPr txBox="1"/>
          <p:nvPr/>
        </p:nvSpPr>
        <p:spPr>
          <a:xfrm>
            <a:off x="652352" y="25580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chemeClr val="bg1"/>
                </a:solidFill>
                <a:latin typeface="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7306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446D-1A02-820C-7D9A-DE5430F2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12" y="353550"/>
            <a:ext cx="10515600" cy="1325563"/>
          </a:xfrm>
        </p:spPr>
        <p:txBody>
          <a:bodyPr/>
          <a:lstStyle/>
          <a:p>
            <a:r>
              <a:rPr lang="en-TH" dirty="0"/>
              <a:t>Sample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FCBB3-A354-4797-607F-842E438F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97" y="123948"/>
            <a:ext cx="8091903" cy="67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F8CB1-4649-239B-3286-F202DF34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6" y="65569"/>
            <a:ext cx="5452500" cy="3176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A9009E-1876-6DAF-C885-5D6AA977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15" y="3681704"/>
            <a:ext cx="5383261" cy="3176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F376C-EF1D-4ACA-D6CE-E1DF9C268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772" y="3461785"/>
            <a:ext cx="5452497" cy="3176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035249-727F-511E-1D55-19FC8177E717}"/>
              </a:ext>
            </a:extLst>
          </p:cNvPr>
          <p:cNvSpPr txBox="1"/>
          <p:nvPr/>
        </p:nvSpPr>
        <p:spPr>
          <a:xfrm>
            <a:off x="9633719" y="3753091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H" dirty="0">
                <a:latin typeface=""/>
              </a:rPr>
              <a:t>Late-time SN Ia</a:t>
            </a:r>
          </a:p>
          <a:p>
            <a:pPr algn="r"/>
            <a:r>
              <a:rPr lang="en-TH" dirty="0">
                <a:latin typeface=""/>
              </a:rPr>
              <a:t>+150 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6F8B34-E9C8-25C7-520D-8BBCD3CC4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772" y="327805"/>
            <a:ext cx="5452496" cy="31169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0760DC-1B67-526C-65F9-AA37E09FA61F}"/>
              </a:ext>
            </a:extLst>
          </p:cNvPr>
          <p:cNvSpPr txBox="1"/>
          <p:nvPr/>
        </p:nvSpPr>
        <p:spPr>
          <a:xfrm>
            <a:off x="9624463" y="576795"/>
            <a:ext cx="191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H" dirty="0">
                <a:latin typeface=""/>
              </a:rPr>
              <a:t>Weird interacting</a:t>
            </a:r>
          </a:p>
          <a:p>
            <a:pPr algn="r"/>
            <a:r>
              <a:rPr lang="en-TH" dirty="0">
                <a:latin typeface=""/>
              </a:rPr>
              <a:t>Ic BL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64B07-B7F2-A079-645D-DB7EF3C38C27}"/>
              </a:ext>
            </a:extLst>
          </p:cNvPr>
          <p:cNvSpPr txBox="1"/>
          <p:nvPr/>
        </p:nvSpPr>
        <p:spPr>
          <a:xfrm>
            <a:off x="3981368" y="313861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TH" dirty="0">
                <a:latin typeface=""/>
              </a:rPr>
              <a:t>Nearby SNe Ic </a:t>
            </a:r>
          </a:p>
          <a:p>
            <a:pPr algn="r"/>
            <a:r>
              <a:rPr lang="en-TH" dirty="0">
                <a:latin typeface=""/>
              </a:rPr>
              <a:t>with CO</a:t>
            </a:r>
          </a:p>
        </p:txBody>
      </p:sp>
    </p:spTree>
    <p:extLst>
      <p:ext uri="{BB962C8B-B14F-4D97-AF65-F5344CB8AC3E}">
        <p14:creationId xmlns:p14="http://schemas.microsoft.com/office/powerpoint/2010/main" val="427901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8AEB-C3AD-1842-3076-8848D2AC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Papers published and in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499A-D563-1869-01AB-1A8C7E74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TH" sz="2400" dirty="0"/>
              <a:t>Davis+ 2023; </a:t>
            </a:r>
            <a:r>
              <a:rPr lang="en-US" sz="2400" dirty="0"/>
              <a:t>SN 2022ann: a Type </a:t>
            </a:r>
            <a:r>
              <a:rPr lang="en-US" sz="2400" dirty="0" err="1"/>
              <a:t>Icn</a:t>
            </a:r>
            <a:r>
              <a:rPr lang="en-US" sz="2400" dirty="0"/>
              <a:t> supernova from a dwarf galaxy that reveals helium in its circumstellar environment</a:t>
            </a:r>
            <a:r>
              <a:rPr lang="en-TH" sz="2400" dirty="0"/>
              <a:t>, published</a:t>
            </a:r>
          </a:p>
          <a:p>
            <a:pPr lvl="1">
              <a:spcBef>
                <a:spcPts val="1200"/>
              </a:spcBef>
            </a:pPr>
            <a:r>
              <a:rPr lang="en-TH" b="1" dirty="0"/>
              <a:t>See Kyle’s talk on Thursday!</a:t>
            </a:r>
            <a:endParaRPr lang="en-TH" sz="2400" dirty="0"/>
          </a:p>
          <a:p>
            <a:pPr>
              <a:spcBef>
                <a:spcPts val="1200"/>
              </a:spcBef>
            </a:pPr>
            <a:r>
              <a:rPr lang="en-US" sz="2400" dirty="0" err="1"/>
              <a:t>Yadavalli</a:t>
            </a:r>
            <a:r>
              <a:rPr lang="en-US" sz="2400" dirty="0"/>
              <a:t>+ 2023: SN </a:t>
            </a:r>
            <a:r>
              <a:rPr lang="en-TH" sz="2400" dirty="0"/>
              <a:t>2022oqm coming to the arxiv soon</a:t>
            </a:r>
          </a:p>
          <a:p>
            <a:pPr lvl="1">
              <a:spcBef>
                <a:spcPts val="1200"/>
              </a:spcBef>
            </a:pPr>
            <a:r>
              <a:rPr lang="en-TH" b="1" dirty="0"/>
              <a:t>See Karthik’s talk on Thursday!</a:t>
            </a:r>
          </a:p>
          <a:p>
            <a:pPr>
              <a:spcBef>
                <a:spcPts val="1200"/>
              </a:spcBef>
            </a:pPr>
            <a:r>
              <a:rPr lang="en-TH" sz="2400" dirty="0"/>
              <a:t>Tinyanont+ in prep; survey description and data release 1</a:t>
            </a:r>
          </a:p>
        </p:txBody>
      </p:sp>
    </p:spTree>
    <p:extLst>
      <p:ext uri="{BB962C8B-B14F-4D97-AF65-F5344CB8AC3E}">
        <p14:creationId xmlns:p14="http://schemas.microsoft.com/office/powerpoint/2010/main" val="158111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176D-CAAB-E09F-0C2C-22B673F8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7A7A-701A-FADF-9F71-109F95B2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KITS obtained 217 spectra of 113 unique </a:t>
            </a:r>
            <a:r>
              <a:rPr lang="en-US" dirty="0" err="1"/>
              <a:t>SNe</a:t>
            </a:r>
            <a:r>
              <a:rPr lang="en-US" dirty="0"/>
              <a:t> so far</a:t>
            </a:r>
          </a:p>
          <a:p>
            <a:r>
              <a:rPr lang="en-US" dirty="0"/>
              <a:t>Aims to observe all </a:t>
            </a:r>
            <a:r>
              <a:rPr lang="en-US" dirty="0" err="1"/>
              <a:t>SNe</a:t>
            </a:r>
            <a:r>
              <a:rPr lang="en-US" dirty="0"/>
              <a:t> with z &lt; 0.01 or brighter than r = 17</a:t>
            </a:r>
          </a:p>
          <a:p>
            <a:r>
              <a:rPr lang="en-US" dirty="0"/>
              <a:t>Uniform data reduction with </a:t>
            </a:r>
            <a:r>
              <a:rPr lang="en-US" dirty="0" err="1"/>
              <a:t>pypeit</a:t>
            </a:r>
            <a:endParaRPr lang="en-US" dirty="0"/>
          </a:p>
          <a:p>
            <a:r>
              <a:rPr lang="en-US" dirty="0"/>
              <a:t>Data release 1 of 2022A observations coming out soon</a:t>
            </a:r>
          </a:p>
          <a:p>
            <a:pPr lvl="1"/>
            <a:r>
              <a:rPr lang="en-US" dirty="0"/>
              <a:t>Let us know if you are working on SN 2022something to see if we can provide NIR spectra now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Contact </a:t>
            </a:r>
            <a:r>
              <a:rPr lang="en-US" dirty="0">
                <a:hlinkClick r:id="rId2"/>
              </a:rPr>
              <a:t>samaporn@narit.or.th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foley@ucsc.edu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26334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C6E4B9-C6AF-AB97-43DE-7879DEFB5678}"/>
              </a:ext>
            </a:extLst>
          </p:cNvPr>
          <p:cNvSpPr txBox="1"/>
          <p:nvPr/>
        </p:nvSpPr>
        <p:spPr>
          <a:xfrm>
            <a:off x="2034701" y="573022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400" dirty="0">
                <a:latin typeface=""/>
              </a:rPr>
              <a:t>SN 2022jli (Ibc)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B0815-8B34-87E7-68E2-6DFBF6F38BC2}"/>
              </a:ext>
            </a:extLst>
          </p:cNvPr>
          <p:cNvSpPr txBox="1"/>
          <p:nvPr/>
        </p:nvSpPr>
        <p:spPr>
          <a:xfrm>
            <a:off x="8020974" y="573022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400" dirty="0">
                <a:latin typeface=""/>
              </a:rPr>
              <a:t>SN 2022fw (Ia)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DE8371-0DC7-8993-DCFE-711B4EBC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63" y="1222756"/>
            <a:ext cx="5911125" cy="5212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8D2C7-E5BF-20E5-17A3-F20CAAEC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4" y="1289596"/>
            <a:ext cx="5911125" cy="51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1C3508-F648-139B-44E9-2ACA08D4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Kaew </a:t>
            </a:r>
            <a:r>
              <a:rPr lang="en-US" dirty="0" err="1"/>
              <a:t>Tinyanont</a:t>
            </a:r>
            <a:endParaRPr lang="en-T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889289-6211-FFD2-964A-49276F48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BD5-8A62-F240-8B3F-CA5E9C1C1B37}" type="slidenum">
              <a:rPr lang="en-TH" smtClean="0"/>
              <a:t>2</a:t>
            </a:fld>
            <a:endParaRPr lang="en-T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D4111D-8F4E-5016-DF95-EA097EB7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3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97F99-7365-304C-CB54-AA6E8D1117C5}"/>
              </a:ext>
            </a:extLst>
          </p:cNvPr>
          <p:cNvSpPr txBox="1"/>
          <p:nvPr/>
        </p:nvSpPr>
        <p:spPr>
          <a:xfrm>
            <a:off x="2627586" y="632722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Thonburi" pitchFamily="2" charset="-34"/>
                <a:cs typeface="Thonburi" pitchFamily="2" charset="-34"/>
              </a:rPr>
              <a:t>Wikipedia</a:t>
            </a:r>
            <a:endParaRPr lang="en-TH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EF41744-65B0-6231-CA8C-084CD36DF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6"/>
          <a:stretch/>
        </p:blipFill>
        <p:spPr bwMode="auto">
          <a:xfrm>
            <a:off x="3903663" y="0"/>
            <a:ext cx="8288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EACC0-FBB0-F03A-D081-5C5814A8E34F}"/>
              </a:ext>
            </a:extLst>
          </p:cNvPr>
          <p:cNvSpPr txBox="1"/>
          <p:nvPr/>
        </p:nvSpPr>
        <p:spPr>
          <a:xfrm>
            <a:off x="1102710" y="495300"/>
            <a:ext cx="137088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honburi" pitchFamily="2" charset="-34"/>
                <a:cs typeface="Thonburi" pitchFamily="2" charset="-34"/>
              </a:rPr>
              <a:t>Chiang Mai</a:t>
            </a:r>
          </a:p>
          <a:p>
            <a:pPr algn="ctr"/>
            <a:r>
              <a:rPr lang="en-US" b="1" dirty="0" err="1">
                <a:latin typeface="Thonburi" pitchFamily="2" charset="-34"/>
                <a:cs typeface="Thonburi" pitchFamily="2" charset="-34"/>
              </a:rPr>
              <a:t>เ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>ชียงใหม่</a:t>
            </a:r>
            <a:endParaRPr lang="en-TH" b="1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6" name="Picture 2" descr="National Astronomical Research Institute of Thailand - Wikipedia">
            <a:extLst>
              <a:ext uri="{FF2B5EF4-FFF2-40B4-BE49-F238E27FC236}">
                <a16:creationId xmlns:a16="http://schemas.microsoft.com/office/drawing/2014/main" id="{975CDE73-E1A4-4419-A70C-B6D81463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904" y="0"/>
            <a:ext cx="2493096" cy="144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6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4DD7-B361-B653-45B8-112591F3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80" y="0"/>
            <a:ext cx="10515600" cy="1325563"/>
          </a:xfrm>
        </p:spPr>
        <p:txBody>
          <a:bodyPr/>
          <a:lstStyle/>
          <a:p>
            <a:r>
              <a:rPr lang="en-TH" dirty="0"/>
              <a:t>Objects included in DR1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60D845C-66D8-8807-C2A0-AEB64B5A5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174401"/>
              </p:ext>
            </p:extLst>
          </p:nvPr>
        </p:nvGraphicFramePr>
        <p:xfrm>
          <a:off x="1282860" y="1219833"/>
          <a:ext cx="9626280" cy="533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4380">
                  <a:extLst>
                    <a:ext uri="{9D8B030D-6E8A-4147-A177-3AD203B41FA5}">
                      <a16:colId xmlns:a16="http://schemas.microsoft.com/office/drawing/2014/main" val="759497241"/>
                    </a:ext>
                  </a:extLst>
                </a:gridCol>
                <a:gridCol w="1604380">
                  <a:extLst>
                    <a:ext uri="{9D8B030D-6E8A-4147-A177-3AD203B41FA5}">
                      <a16:colId xmlns:a16="http://schemas.microsoft.com/office/drawing/2014/main" val="4086544384"/>
                    </a:ext>
                  </a:extLst>
                </a:gridCol>
                <a:gridCol w="1604380">
                  <a:extLst>
                    <a:ext uri="{9D8B030D-6E8A-4147-A177-3AD203B41FA5}">
                      <a16:colId xmlns:a16="http://schemas.microsoft.com/office/drawing/2014/main" val="1579833163"/>
                    </a:ext>
                  </a:extLst>
                </a:gridCol>
                <a:gridCol w="1604380">
                  <a:extLst>
                    <a:ext uri="{9D8B030D-6E8A-4147-A177-3AD203B41FA5}">
                      <a16:colId xmlns:a16="http://schemas.microsoft.com/office/drawing/2014/main" val="1017010617"/>
                    </a:ext>
                  </a:extLst>
                </a:gridCol>
                <a:gridCol w="1604380">
                  <a:extLst>
                    <a:ext uri="{9D8B030D-6E8A-4147-A177-3AD203B41FA5}">
                      <a16:colId xmlns:a16="http://schemas.microsoft.com/office/drawing/2014/main" val="2224577028"/>
                    </a:ext>
                  </a:extLst>
                </a:gridCol>
                <a:gridCol w="1604380">
                  <a:extLst>
                    <a:ext uri="{9D8B030D-6E8A-4147-A177-3AD203B41FA5}">
                      <a16:colId xmlns:a16="http://schemas.microsoft.com/office/drawing/2014/main" val="4088776734"/>
                    </a:ext>
                  </a:extLst>
                </a:gridCol>
              </a:tblGrid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2021biy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LRN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2022erq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r>
                        <a:rPr lang="en-US" sz="2000" u="none" strike="noStrike" dirty="0">
                          <a:effectLst/>
                          <a:latin typeface=""/>
                        </a:rPr>
                        <a:t>-CSM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2022jli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86435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2022abq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2022erw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2022jo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39305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2022afc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r>
                        <a:rPr lang="en-US" sz="2000" u="none" strike="noStrike" dirty="0">
                          <a:effectLst/>
                          <a:latin typeface=""/>
                        </a:rPr>
                        <a:t>-CSM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2022joj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41449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2022ann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Icn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2022ewj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2022kla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28827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2022baw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2022exc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2022lxg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59029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2022bck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2022eyj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2022mji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2264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2022bdu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2022eyw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2022mm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30914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2022bdw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TDE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2022fcc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2022mxv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8750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2022bse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2022frl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Ib</a:t>
                      </a:r>
                      <a:r>
                        <a:rPr lang="en-US" sz="2000" u="none" strike="noStrike" dirty="0">
                          <a:effectLst/>
                          <a:latin typeface=""/>
                        </a:rPr>
                        <a:t>-pec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2022mya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13660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2022crr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Ic</a:t>
                      </a:r>
                      <a:r>
                        <a:rPr lang="en-US" sz="2000" u="none" strike="noStrike" dirty="0">
                          <a:effectLst/>
                          <a:latin typeface=""/>
                        </a:rPr>
                        <a:t>-BL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2022frn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2022nag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13337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2022crv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2022fw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2022ngb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08572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2022cvr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2022hrs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2022ojo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28366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2022dbl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TDE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2022hsu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2022oqm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Ic</a:t>
                      </a:r>
                      <a:r>
                        <a:rPr lang="en-US" sz="2000" u="none" strike="noStrike" dirty="0">
                          <a:effectLst/>
                          <a:latin typeface=""/>
                        </a:rPr>
                        <a:t>-pec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52916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2022dml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2022ihx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Ibn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2022osg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99329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2022dsb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TDE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2022iid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2022ovq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57783"/>
                  </a:ext>
                </a:extLst>
              </a:tr>
              <a:tr h="33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2022dtv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"/>
                        </a:rPr>
                        <a:t>2022ilv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"/>
                        </a:rPr>
                        <a:t>SN </a:t>
                      </a:r>
                      <a:r>
                        <a:rPr lang="en-US" sz="2000" u="none" strike="noStrike" dirty="0" err="1">
                          <a:effectLst/>
                          <a:latin typeface=""/>
                        </a:rPr>
                        <a:t>Ia</a:t>
                      </a:r>
                      <a:r>
                        <a:rPr lang="en-US" sz="2000" u="none" strike="noStrike" dirty="0">
                          <a:effectLst/>
                          <a:latin typeface=""/>
                        </a:rPr>
                        <a:t>-SC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H" sz="2000" b="0" i="0" u="none" strike="noStrike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TH" sz="2000" b="0" i="0" u="none" strike="noStrike" dirty="0">
                        <a:solidFill>
                          <a:srgbClr val="000000"/>
                        </a:solidFill>
                        <a:effectLst/>
                        <a:latin typeface="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4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97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BBD-720D-4973-3F84-A4703972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2022A ToO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CD4C-6641-5E00-9CB9-23F389EB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H" dirty="0"/>
              <a:t>2022jzc (MOSFIRE)</a:t>
            </a:r>
          </a:p>
          <a:p>
            <a:r>
              <a:rPr lang="en-TH" dirty="0"/>
              <a:t>2022mji, 2022hrs, and 2022oqm</a:t>
            </a:r>
          </a:p>
        </p:txBody>
      </p:sp>
    </p:spTree>
    <p:extLst>
      <p:ext uri="{BB962C8B-B14F-4D97-AF65-F5344CB8AC3E}">
        <p14:creationId xmlns:p14="http://schemas.microsoft.com/office/powerpoint/2010/main" val="337413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ilding dome">
            <a:extLst>
              <a:ext uri="{FF2B5EF4-FFF2-40B4-BE49-F238E27FC236}">
                <a16:creationId xmlns:a16="http://schemas.microsoft.com/office/drawing/2014/main" id="{648D5599-A536-29BD-7480-C6B4EE83B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0"/>
          <a:stretch/>
        </p:blipFill>
        <p:spPr bwMode="auto">
          <a:xfrm>
            <a:off x="8201219" y="1524000"/>
            <a:ext cx="3780251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C42403-FC65-D838-F171-F4CDB18BA4DA}"/>
              </a:ext>
            </a:extLst>
          </p:cNvPr>
          <p:cNvSpPr txBox="1"/>
          <p:nvPr/>
        </p:nvSpPr>
        <p:spPr>
          <a:xfrm>
            <a:off x="8157963" y="952500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TH" b="1" dirty="0">
                <a:latin typeface="Thonburi" pitchFamily="2" charset="-34"/>
                <a:cs typeface="Thonburi" pitchFamily="2" charset="-34"/>
              </a:rPr>
              <a:t>2.4-m Thai National Observatory</a:t>
            </a:r>
          </a:p>
        </p:txBody>
      </p:sp>
      <p:pic>
        <p:nvPicPr>
          <p:cNvPr id="2052" name="Picture 4" descr="narit trt">
            <a:extLst>
              <a:ext uri="{FF2B5EF4-FFF2-40B4-BE49-F238E27FC236}">
                <a16:creationId xmlns:a16="http://schemas.microsoft.com/office/drawing/2014/main" id="{55D4DB1C-7598-CDA3-9E65-85D810571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2"/>
          <a:stretch/>
        </p:blipFill>
        <p:spPr bwMode="auto">
          <a:xfrm>
            <a:off x="0" y="927100"/>
            <a:ext cx="813456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E5F042-7BBB-2E64-30F4-36E6ED686F60}"/>
              </a:ext>
            </a:extLst>
          </p:cNvPr>
          <p:cNvSpPr txBox="1"/>
          <p:nvPr/>
        </p:nvSpPr>
        <p:spPr>
          <a:xfrm>
            <a:off x="3639698" y="5549591"/>
            <a:ext cx="362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TH" b="1" dirty="0">
                <a:latin typeface="Thonburi" pitchFamily="2" charset="-34"/>
                <a:cs typeface="Thonburi" pitchFamily="2" charset="-34"/>
              </a:rPr>
              <a:t>Planewave 0.7m + Andor IKON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CDCCE7-7C24-A729-06E5-7D4BBF1D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Kaew Tinyanont</a:t>
            </a:r>
            <a:endParaRPr lang="en-TH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E7A11AA-8582-D09A-A8B3-093A2289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BD5-8A62-F240-8B3F-CA5E9C1C1B37}" type="slidenum">
              <a:rPr lang="en-TH" smtClean="0"/>
              <a:t>3</a:t>
            </a:fld>
            <a:endParaRPr lang="en-T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C07CE-B435-464F-F80A-3B69FDCA286D}"/>
              </a:ext>
            </a:extLst>
          </p:cNvPr>
          <p:cNvSpPr txBox="1"/>
          <p:nvPr/>
        </p:nvSpPr>
        <p:spPr>
          <a:xfrm>
            <a:off x="8153400" y="5518487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TH" dirty="0">
                <a:latin typeface="Thonburi" pitchFamily="2" charset="-34"/>
                <a:cs typeface="Thonburi" pitchFamily="2" charset="-34"/>
              </a:rPr>
              <a:t>High-speed photometer</a:t>
            </a:r>
          </a:p>
        </p:txBody>
      </p:sp>
    </p:spTree>
    <p:extLst>
      <p:ext uri="{BB962C8B-B14F-4D97-AF65-F5344CB8AC3E}">
        <p14:creationId xmlns:p14="http://schemas.microsoft.com/office/powerpoint/2010/main" val="15173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DCF0-237D-DC3B-10E9-885852E0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Key science in the near infrared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32DE0-3EAF-41DA-1DAD-10F3A8E1A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H" sz="2400" dirty="0"/>
              <a:t>NIR spectral template of SNe Ia for cosmology with </a:t>
            </a:r>
            <a:r>
              <a:rPr lang="en-TH" sz="2400" i="1" dirty="0"/>
              <a:t>Roman</a:t>
            </a:r>
            <a:endParaRPr lang="en-TH" sz="2400" dirty="0"/>
          </a:p>
          <a:p>
            <a:r>
              <a:rPr lang="en-TH" sz="2400" dirty="0"/>
              <a:t>CCSNe spectral template to interprete </a:t>
            </a:r>
            <a:r>
              <a:rPr lang="en-TH" sz="2400" i="1" dirty="0"/>
              <a:t>JWST</a:t>
            </a:r>
            <a:r>
              <a:rPr lang="en-TH" sz="2400" dirty="0"/>
              <a:t> surrendipitous observations of high-redshift, Pop III explosions</a:t>
            </a:r>
          </a:p>
          <a:p>
            <a:r>
              <a:rPr lang="en-US" sz="2400" dirty="0"/>
              <a:t>Perform a complete IR census of all transient classes</a:t>
            </a:r>
            <a:endParaRPr lang="en-TH" sz="2400" dirty="0"/>
          </a:p>
          <a:p>
            <a:endParaRPr lang="en-TH" sz="2400" dirty="0"/>
          </a:p>
          <a:p>
            <a:r>
              <a:rPr lang="en-TH" sz="2400" dirty="0"/>
              <a:t>Measuring helium in SESNe using strong uncontaminated lines in the NIR</a:t>
            </a:r>
          </a:p>
          <a:p>
            <a:r>
              <a:rPr lang="en-TH" sz="2400" dirty="0"/>
              <a:t>Probing carbon monoxide and dust formation in CCSNe</a:t>
            </a:r>
          </a:p>
          <a:p>
            <a:pPr marL="0" indent="0">
              <a:buNone/>
            </a:pPr>
            <a:endParaRPr lang="en-TH" sz="2400" dirty="0"/>
          </a:p>
        </p:txBody>
      </p:sp>
    </p:spTree>
    <p:extLst>
      <p:ext uri="{BB962C8B-B14F-4D97-AF65-F5344CB8AC3E}">
        <p14:creationId xmlns:p14="http://schemas.microsoft.com/office/powerpoint/2010/main" val="166099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E598-C087-62CC-3751-3A219165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Supplementing Carnegie SN Project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74E4-4319-6FED-19CD-86D1C9CF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4917" cy="4351338"/>
          </a:xfrm>
        </p:spPr>
        <p:txBody>
          <a:bodyPr>
            <a:normAutofit/>
          </a:bodyPr>
          <a:lstStyle/>
          <a:p>
            <a:r>
              <a:rPr lang="en-TH" sz="2400" dirty="0"/>
              <a:t>T</a:t>
            </a:r>
            <a:r>
              <a:rPr lang="en-US" sz="2400" dirty="0"/>
              <a:t>h</a:t>
            </a:r>
            <a:r>
              <a:rPr lang="en-TH" sz="2400" dirty="0"/>
              <a:t>e bulk of NIR spectra from CSP II (Hsaio+ 2019) got published recently:</a:t>
            </a:r>
          </a:p>
          <a:p>
            <a:pPr lvl="1"/>
            <a:r>
              <a:rPr lang="en-TH" sz="2000" dirty="0"/>
              <a:t>SNe II, Davis+ 2019</a:t>
            </a:r>
          </a:p>
          <a:p>
            <a:pPr lvl="1"/>
            <a:r>
              <a:rPr lang="en-TH" sz="2000" dirty="0"/>
              <a:t>SESNe, Shahbandeh+ 2022</a:t>
            </a:r>
          </a:p>
          <a:p>
            <a:pPr lvl="1"/>
            <a:r>
              <a:rPr lang="en-TH" sz="2000" dirty="0"/>
              <a:t>SNe Ia, </a:t>
            </a:r>
            <a:r>
              <a:rPr lang="en-US" sz="2000" dirty="0"/>
              <a:t>Lu</a:t>
            </a:r>
            <a:r>
              <a:rPr lang="en-TH" sz="2000" dirty="0"/>
              <a:t>+ 2023</a:t>
            </a:r>
          </a:p>
          <a:p>
            <a:r>
              <a:rPr lang="en-TH" sz="2400" dirty="0"/>
              <a:t>KITS observes contemporary SNe with faster public data releases, so the community can incorporate NIR spectra into paper they are working on</a:t>
            </a:r>
          </a:p>
          <a:p>
            <a:r>
              <a:rPr lang="en-TH" sz="2400" dirty="0"/>
              <a:t>The sample is from all-sky surveys, less selection bias</a:t>
            </a:r>
          </a:p>
          <a:p>
            <a:r>
              <a:rPr lang="en-TH" sz="2400" dirty="0"/>
              <a:t>Larger telescope, covering fainter objects and at early/late phases</a:t>
            </a:r>
          </a:p>
        </p:txBody>
      </p:sp>
    </p:spTree>
    <p:extLst>
      <p:ext uri="{BB962C8B-B14F-4D97-AF65-F5344CB8AC3E}">
        <p14:creationId xmlns:p14="http://schemas.microsoft.com/office/powerpoint/2010/main" val="308608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0CE8-4C34-1967-C2F6-5FC15D7B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7166" cy="1325563"/>
          </a:xfrm>
        </p:spPr>
        <p:txBody>
          <a:bodyPr>
            <a:normAutofit/>
          </a:bodyPr>
          <a:lstStyle/>
          <a:p>
            <a:r>
              <a:rPr lang="en-TH" sz="4000" dirty="0"/>
              <a:t>Near-InfraRed Echellette Spectrometer (NIRES)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2D9A-63F6-964B-3195-541DA5D5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H" dirty="0"/>
              <a:t>TripleSpec design </a:t>
            </a:r>
          </a:p>
          <a:p>
            <a:r>
              <a:rPr lang="en-TH" dirty="0"/>
              <a:t>Spectral coverage 0.94 - 2.45 </a:t>
            </a:r>
            <a:r>
              <a:rPr lang="en-US" dirty="0"/>
              <a:t>µm</a:t>
            </a:r>
            <a:r>
              <a:rPr lang="en-TH" dirty="0"/>
              <a:t> with </a:t>
            </a:r>
            <a:r>
              <a:rPr lang="en-US" dirty="0"/>
              <a:t>1.85 - 1.88 µm gap</a:t>
            </a:r>
            <a:endParaRPr lang="en-TH" dirty="0"/>
          </a:p>
          <a:p>
            <a:r>
              <a:rPr lang="en-US" dirty="0"/>
              <a:t>R</a:t>
            </a:r>
            <a:r>
              <a:rPr lang="en-TH" dirty="0"/>
              <a:t>esolving power R ~ 2700</a:t>
            </a:r>
          </a:p>
          <a:p>
            <a:r>
              <a:rPr lang="en-TH" dirty="0"/>
              <a:t>Fixed 0.55’’ slit, no moving parts</a:t>
            </a:r>
          </a:p>
          <a:p>
            <a:r>
              <a:rPr lang="en-TH" dirty="0"/>
              <a:t>2.1’x 2.1’ slit viewing camera </a:t>
            </a:r>
          </a:p>
          <a:p>
            <a:r>
              <a:rPr lang="en-TH" dirty="0"/>
              <a:t>Off-axis optical guider</a:t>
            </a:r>
          </a:p>
          <a:p>
            <a:endParaRPr lang="en-TH" dirty="0"/>
          </a:p>
          <a:p>
            <a:endParaRPr lang="en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84D93-DB3A-1280-E200-0B3FFD1A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783" y="2923582"/>
            <a:ext cx="5338891" cy="35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5CA1-1967-6965-C27E-C73311FC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Survey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791F-47CF-D273-9668-8BF6614E2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H" sz="2400" dirty="0"/>
              <a:t>We use YSE-PZ (Coulter+ 2023) to manage the survey.</a:t>
            </a:r>
          </a:p>
          <a:p>
            <a:r>
              <a:rPr lang="en-TH" sz="2400" dirty="0"/>
              <a:t>Volume limited sample: everything with z &lt; 0.01</a:t>
            </a:r>
            <a:endParaRPr lang="en-TH" sz="2400" b="1" dirty="0"/>
          </a:p>
          <a:p>
            <a:r>
              <a:rPr lang="en-TH" sz="2400" dirty="0"/>
              <a:t>Flux limited sample: r &lt; 17 mag</a:t>
            </a:r>
          </a:p>
          <a:p>
            <a:pPr lvl="1"/>
            <a:r>
              <a:rPr lang="en-TH" sz="2000" b="1" dirty="0"/>
              <a:t>NIR photometric coverage still poor, due to the lack of </a:t>
            </a:r>
            <a:r>
              <a:rPr lang="en-TH" sz="2000" b="1" u="sng" dirty="0"/>
              <a:t>publicly available</a:t>
            </a:r>
            <a:r>
              <a:rPr lang="en-TH" sz="2000" b="1" dirty="0"/>
              <a:t> imager on a 3-5 meter class telescope</a:t>
            </a:r>
          </a:p>
          <a:p>
            <a:r>
              <a:rPr lang="en-TH" sz="2400" dirty="0"/>
              <a:t>Ia survey targeting objects with extreme light curve parameters and observations at phases with poor NIR coverage</a:t>
            </a:r>
          </a:p>
          <a:p>
            <a:endParaRPr lang="en-TH" sz="2400" dirty="0"/>
          </a:p>
          <a:p>
            <a:r>
              <a:rPr lang="en-TH" sz="2400" dirty="0"/>
              <a:t>ToO to observe young SNe and SNe at critical phases </a:t>
            </a:r>
          </a:p>
        </p:txBody>
      </p:sp>
    </p:spTree>
    <p:extLst>
      <p:ext uri="{BB962C8B-B14F-4D97-AF65-F5344CB8AC3E}">
        <p14:creationId xmlns:p14="http://schemas.microsoft.com/office/powerpoint/2010/main" val="250930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F3DF-E116-3AA9-79D7-3A4BF9C5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Supplemental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A0C2-0E1D-7AAB-D5E8-68ED6DD2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6448" cy="4351338"/>
          </a:xfrm>
        </p:spPr>
        <p:txBody>
          <a:bodyPr/>
          <a:lstStyle/>
          <a:p>
            <a:r>
              <a:rPr lang="en-TH" dirty="0"/>
              <a:t>Spectroscopy for brighter objects with IRTF/SpeX </a:t>
            </a:r>
          </a:p>
          <a:p>
            <a:r>
              <a:rPr lang="en-TH" dirty="0"/>
              <a:t>NIR photometry for faint objects with Gemini/NIRI and F2 </a:t>
            </a:r>
          </a:p>
          <a:p>
            <a:r>
              <a:rPr lang="en-TH" dirty="0"/>
              <a:t>Usual optical photometry from public surveys, including the Young Supernova Experiment</a:t>
            </a:r>
          </a:p>
          <a:p>
            <a:r>
              <a:rPr lang="en-TH" dirty="0"/>
              <a:t>Optical spectroscopy from UCSC and other teams</a:t>
            </a:r>
          </a:p>
        </p:txBody>
      </p:sp>
    </p:spTree>
    <p:extLst>
      <p:ext uri="{BB962C8B-B14F-4D97-AF65-F5344CB8AC3E}">
        <p14:creationId xmlns:p14="http://schemas.microsoft.com/office/powerpoint/2010/main" val="54379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DDF4-85BE-DAAE-628E-314C1647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Data </a:t>
            </a:r>
            <a:r>
              <a:rPr lang="en-US" dirty="0"/>
              <a:t>r</a:t>
            </a:r>
            <a:r>
              <a:rPr lang="en-TH" dirty="0"/>
              <a:t>eduction with pypeit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058E-EAB9-E9A3-6DDD-A0DDA527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H" sz="2400" dirty="0"/>
              <a:t>pypeit fully supports NIRES</a:t>
            </a:r>
          </a:p>
          <a:p>
            <a:r>
              <a:rPr lang="en-TH" sz="2400" dirty="0"/>
              <a:t>Minimal user interaction, improve repeatability </a:t>
            </a:r>
          </a:p>
          <a:p>
            <a:r>
              <a:rPr lang="en-US" sz="2400" dirty="0"/>
              <a:t>P</a:t>
            </a:r>
            <a:r>
              <a:rPr lang="en-TH" sz="2400" dirty="0"/>
              <a:t>ython-based, no need for an IDL license </a:t>
            </a:r>
          </a:p>
          <a:p>
            <a:r>
              <a:rPr lang="en-TH" sz="2400" dirty="0"/>
              <a:t>Spectral extraction comparable to spextool</a:t>
            </a:r>
          </a:p>
          <a:p>
            <a:r>
              <a:rPr lang="en-TH" sz="2400" dirty="0"/>
              <a:t>Telluric correction still lacking compared with xtellcor, working with the pypeit development team to improve.</a:t>
            </a:r>
          </a:p>
          <a:p>
            <a:r>
              <a:rPr lang="en-TH" sz="2400" dirty="0"/>
              <a:t>Nifty helper scripts to run flux calibrations, coaddion, and telluric fitting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9BA450-81E6-B6AE-3952-307A4712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69" y="681037"/>
            <a:ext cx="3769941" cy="19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7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8832</TotalTime>
  <Words>984</Words>
  <Application>Microsoft Macintosh PowerPoint</Application>
  <PresentationFormat>Widescreen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Thonburi</vt:lpstr>
      <vt:lpstr>Office Theme</vt:lpstr>
      <vt:lpstr>Keck Infrared Transient Survey (KITS) a NASA Key Strategic Mission Support program</vt:lpstr>
      <vt:lpstr>PowerPoint Presentation</vt:lpstr>
      <vt:lpstr>PowerPoint Presentation</vt:lpstr>
      <vt:lpstr>Key science in the near infrared</vt:lpstr>
      <vt:lpstr>Supplementing Carnegie SN Project II</vt:lpstr>
      <vt:lpstr>Near-InfraRed Echellette Spectrometer (NIRES)</vt:lpstr>
      <vt:lpstr>Survey Strategy</vt:lpstr>
      <vt:lpstr>Supplemental data</vt:lpstr>
      <vt:lpstr>Data reduction with pypeit</vt:lpstr>
      <vt:lpstr>Slit viewing camera data reduction</vt:lpstr>
      <vt:lpstr>Observed sample to date</vt:lpstr>
      <vt:lpstr>113 unique SNe observed</vt:lpstr>
      <vt:lpstr>217 unique spectra to date</vt:lpstr>
      <vt:lpstr>Observations per supernova</vt:lpstr>
      <vt:lpstr>Sample Data</vt:lpstr>
      <vt:lpstr>PowerPoint Presentation</vt:lpstr>
      <vt:lpstr>Papers published and in preparation</vt:lpstr>
      <vt:lpstr>Conclusion</vt:lpstr>
      <vt:lpstr>PowerPoint Presentation</vt:lpstr>
      <vt:lpstr>Objects included in DR1</vt:lpstr>
      <vt:lpstr>2022A ToO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Keck Infrared Transient Survey (KITS)</dc:title>
  <dc:creator>Microsoft Office User</dc:creator>
  <cp:lastModifiedBy>Microsoft Office User</cp:lastModifiedBy>
  <cp:revision>84</cp:revision>
  <dcterms:created xsi:type="dcterms:W3CDTF">2023-06-14T15:37:58Z</dcterms:created>
  <dcterms:modified xsi:type="dcterms:W3CDTF">2023-06-20T18:50:16Z</dcterms:modified>
</cp:coreProperties>
</file>