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Proxima Nova"/>
      <p:regular r:id="rId29"/>
      <p:bold r:id="rId30"/>
      <p:italic r:id="rId31"/>
      <p:boldItalic r:id="rId32"/>
    </p:embeddedFont>
    <p:embeddedFont>
      <p:font typeface="Alfa Slab One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roximaNov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ximaNova-italic.fntdata"/><Relationship Id="rId30" Type="http://schemas.openxmlformats.org/officeDocument/2006/relationships/font" Target="fonts/ProximaNova-bold.fntdata"/><Relationship Id="rId11" Type="http://schemas.openxmlformats.org/officeDocument/2006/relationships/slide" Target="slides/slide6.xml"/><Relationship Id="rId33" Type="http://schemas.openxmlformats.org/officeDocument/2006/relationships/font" Target="fonts/AlfaSlabOne-regular.fntdata"/><Relationship Id="rId10" Type="http://schemas.openxmlformats.org/officeDocument/2006/relationships/slide" Target="slides/slide5.xml"/><Relationship Id="rId32" Type="http://schemas.openxmlformats.org/officeDocument/2006/relationships/font" Target="fonts/ProximaNova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53a8a91d4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53a8a91d4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2990b6bed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2990b6bed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3a8a91d4d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3a8a91d4d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3a8a91d4d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53a8a91d4d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3a8a91d4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53a8a91d4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2990b6bedc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2990b6bed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2990b6bed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2990b6bed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2990b6bed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2990b6bed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2990b6bed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2990b6bed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2990b6bedc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2990b6bedc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ac1e2ad233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ac1e2ad233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ac1e2ad233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ac1e2ad233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haha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ac1e2ad233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ac1e2ad233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2990b6bedc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2990b6bedc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53a8a91d4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53a8a91d4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543a3603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543a3603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53a8a91d4d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53a8a91d4d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ac1e2ad233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ac1e2ad233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ac1e2ad233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ac1e2ad233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3a8a91d4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53a8a91d4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2990b6bed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2990b6bed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3a8a91d4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53a8a91d4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990b6bed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2990b6bed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ame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22244" l="14475" r="10443" t="21296"/>
          <a:stretch/>
        </p:blipFill>
        <p:spPr>
          <a:xfrm>
            <a:off x="0" y="1265975"/>
            <a:ext cx="9144003" cy="22932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>
            <p:ph idx="4294967295" type="ctrTitle"/>
          </p:nvPr>
        </p:nvSpPr>
        <p:spPr>
          <a:xfrm>
            <a:off x="311700" y="195925"/>
            <a:ext cx="8520600" cy="19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759">
                <a:latin typeface="Source Serif Pro"/>
                <a:ea typeface="Source Serif Pro"/>
                <a:cs typeface="Source Serif Pro"/>
                <a:sym typeface="Source Serif Pro"/>
              </a:rPr>
              <a:t>A search for millimeter-wave transient sources in the galactic plane with SPT-3G</a:t>
            </a:r>
            <a:endParaRPr b="1" sz="3759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311700" y="3678923"/>
            <a:ext cx="8520600" cy="733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1660">
                <a:solidFill>
                  <a:schemeClr val="lt1"/>
                </a:solidFill>
              </a:rPr>
              <a:t>Yujie Wan, UIUC</a:t>
            </a:r>
            <a:endParaRPr b="1" sz="166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b="1" lang="en" sz="1660">
                <a:solidFill>
                  <a:schemeClr val="lt1"/>
                </a:solidFill>
              </a:rPr>
              <a:t>06/22/2023</a:t>
            </a:r>
            <a:endParaRPr b="1" sz="166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galactic plane transient survey</a:t>
            </a:r>
            <a:endParaRPr/>
          </a:p>
        </p:txBody>
      </p:sp>
      <p:pic>
        <p:nvPicPr>
          <p:cNvPr id="162" name="Google Shape;16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5" y="111825"/>
            <a:ext cx="8329374" cy="5283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2"/>
          <p:cNvCxnSpPr/>
          <p:nvPr/>
        </p:nvCxnSpPr>
        <p:spPr>
          <a:xfrm>
            <a:off x="1892096" y="3911107"/>
            <a:ext cx="5684100" cy="7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4" name="Google Shape;164;p22"/>
          <p:cNvSpPr txBox="1"/>
          <p:nvPr/>
        </p:nvSpPr>
        <p:spPr>
          <a:xfrm>
            <a:off x="6429173" y="3604566"/>
            <a:ext cx="92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~16 deg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65" name="Google Shape;165;p22"/>
          <p:cNvCxnSpPr/>
          <p:nvPr/>
        </p:nvCxnSpPr>
        <p:spPr>
          <a:xfrm flipH="1" rot="10800000">
            <a:off x="2162787" y="1298918"/>
            <a:ext cx="39000" cy="284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" name="Google Shape;166;p22"/>
          <p:cNvSpPr txBox="1"/>
          <p:nvPr/>
        </p:nvSpPr>
        <p:spPr>
          <a:xfrm>
            <a:off x="2201591" y="1532087"/>
            <a:ext cx="10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~10 deg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6197227" y="1468561"/>
            <a:ext cx="13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125.6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baseline="30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5900667" y="2353706"/>
            <a:ext cx="179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5.6, 6.8, 23uK-arcmin at 95,150, 220GHz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6093862" y="1957955"/>
            <a:ext cx="188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300 observations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galactic plane transient survey</a:t>
            </a:r>
            <a:endParaRPr/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25" y="111825"/>
            <a:ext cx="8329374" cy="5283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3"/>
          <p:cNvCxnSpPr/>
          <p:nvPr/>
        </p:nvCxnSpPr>
        <p:spPr>
          <a:xfrm>
            <a:off x="1892096" y="3911107"/>
            <a:ext cx="5684100" cy="7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" name="Google Shape;178;p23"/>
          <p:cNvSpPr txBox="1"/>
          <p:nvPr/>
        </p:nvSpPr>
        <p:spPr>
          <a:xfrm>
            <a:off x="6429173" y="3604566"/>
            <a:ext cx="92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~16 deg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79" name="Google Shape;179;p23"/>
          <p:cNvCxnSpPr/>
          <p:nvPr/>
        </p:nvCxnSpPr>
        <p:spPr>
          <a:xfrm flipH="1" rot="10800000">
            <a:off x="2162787" y="1298918"/>
            <a:ext cx="39000" cy="284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p23"/>
          <p:cNvSpPr txBox="1"/>
          <p:nvPr/>
        </p:nvSpPr>
        <p:spPr>
          <a:xfrm>
            <a:off x="2201591" y="1532087"/>
            <a:ext cx="1031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~10 deg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6197227" y="1468561"/>
            <a:ext cx="13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125.6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baseline="30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5900667" y="2353706"/>
            <a:ext cx="179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5.6, 6.8, 23uK-arcmin at 95,150, 220GHz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6093862" y="1957955"/>
            <a:ext cx="188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300 observations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3472525" y="1281350"/>
            <a:ext cx="2716800" cy="2976000"/>
          </a:xfrm>
          <a:prstGeom prst="parallelogram">
            <a:avLst>
              <a:gd fmla="val 58864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/>
          <p:nvPr>
            <p:ph idx="12" type="sldNum"/>
          </p:nvPr>
        </p:nvSpPr>
        <p:spPr>
          <a:xfrm rot="928116">
            <a:off x="9160015" y="6494437"/>
            <a:ext cx="812118" cy="549721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54622">
            <a:off x="-1376719" y="-1503606"/>
            <a:ext cx="11897436" cy="76708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4"/>
          <p:cNvCxnSpPr/>
          <p:nvPr/>
        </p:nvCxnSpPr>
        <p:spPr>
          <a:xfrm rot="3554458">
            <a:off x="-978714" y="3159570"/>
            <a:ext cx="8121367" cy="106307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2" name="Google Shape;192;p24"/>
          <p:cNvSpPr txBox="1"/>
          <p:nvPr/>
        </p:nvSpPr>
        <p:spPr>
          <a:xfrm rot="3553791">
            <a:off x="4182545" y="5475933"/>
            <a:ext cx="1324680" cy="57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~16 deg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93" name="Google Shape;193;p24"/>
          <p:cNvCxnSpPr/>
          <p:nvPr/>
        </p:nvCxnSpPr>
        <p:spPr>
          <a:xfrm flipH="1" rot="-7233358">
            <a:off x="2769472" y="-2805711"/>
            <a:ext cx="57831" cy="4132014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4" name="Google Shape;194;p24"/>
          <p:cNvSpPr txBox="1"/>
          <p:nvPr/>
        </p:nvSpPr>
        <p:spPr>
          <a:xfrm rot="3554165">
            <a:off x="3729666" y="-1032673"/>
            <a:ext cx="1475068" cy="57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~10 deg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 rot="3559439">
            <a:off x="6603701" y="4050373"/>
            <a:ext cx="1987522" cy="57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125.6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baseline="30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 rot="3558547">
            <a:off x="4970607" y="4442119"/>
            <a:ext cx="2560314" cy="8804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5.6, 6.8, 23uK-arcmin at 95,150, 220GHz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 rot="3555338">
            <a:off x="5723977" y="4556170"/>
            <a:ext cx="2700659" cy="57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300 observations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8" name="Google Shape;198;p24"/>
          <p:cNvSpPr/>
          <p:nvPr/>
        </p:nvSpPr>
        <p:spPr>
          <a:xfrm rot="3554204">
            <a:off x="2731024" y="383008"/>
            <a:ext cx="3881586" cy="4319311"/>
          </a:xfrm>
          <a:prstGeom prst="parallelogram">
            <a:avLst>
              <a:gd fmla="val 58864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 b="22244" l="14475" r="10443" t="21296"/>
          <a:stretch/>
        </p:blipFill>
        <p:spPr>
          <a:xfrm>
            <a:off x="0" y="1265975"/>
            <a:ext cx="9144003" cy="229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galactic plane transient survey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>
            <p:ph type="title"/>
          </p:nvPr>
        </p:nvSpPr>
        <p:spPr>
          <a:xfrm>
            <a:off x="311700" y="13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Workflow for transient detection</a:t>
            </a:r>
            <a:endParaRPr/>
          </a:p>
        </p:txBody>
      </p:sp>
      <p:sp>
        <p:nvSpPr>
          <p:cNvPr id="211" name="Google Shape;21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26"/>
          <p:cNvSpPr txBox="1"/>
          <p:nvPr/>
        </p:nvSpPr>
        <p:spPr>
          <a:xfrm>
            <a:off x="1986000" y="1554475"/>
            <a:ext cx="14793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Individual maps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13" name="Google Shape;213;p26"/>
          <p:cNvCxnSpPr>
            <a:stCxn id="212" idx="2"/>
            <a:endCxn id="214" idx="0"/>
          </p:cNvCxnSpPr>
          <p:nvPr/>
        </p:nvCxnSpPr>
        <p:spPr>
          <a:xfrm>
            <a:off x="2725650" y="1954675"/>
            <a:ext cx="0" cy="52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4" name="Google Shape;214;p26"/>
          <p:cNvSpPr txBox="1"/>
          <p:nvPr/>
        </p:nvSpPr>
        <p:spPr>
          <a:xfrm>
            <a:off x="2041234" y="2476222"/>
            <a:ext cx="13686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Average map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15" name="Google Shape;215;p26"/>
          <p:cNvCxnSpPr>
            <a:stCxn id="212" idx="1"/>
            <a:endCxn id="216" idx="1"/>
          </p:cNvCxnSpPr>
          <p:nvPr/>
        </p:nvCxnSpPr>
        <p:spPr>
          <a:xfrm flipH="1">
            <a:off x="1938600" y="1754575"/>
            <a:ext cx="47400" cy="2041200"/>
          </a:xfrm>
          <a:prstGeom prst="curvedConnector3">
            <a:avLst>
              <a:gd fmla="val 60247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7" name="Google Shape;217;p26"/>
          <p:cNvCxnSpPr>
            <a:stCxn id="214" idx="2"/>
            <a:endCxn id="216" idx="0"/>
          </p:cNvCxnSpPr>
          <p:nvPr/>
        </p:nvCxnSpPr>
        <p:spPr>
          <a:xfrm>
            <a:off x="2725534" y="2876422"/>
            <a:ext cx="0" cy="71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6" name="Google Shape;216;p26"/>
          <p:cNvSpPr txBox="1"/>
          <p:nvPr/>
        </p:nvSpPr>
        <p:spPr>
          <a:xfrm>
            <a:off x="1938550" y="3595599"/>
            <a:ext cx="15741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Difference Maps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18" name="Google Shape;218;p26"/>
          <p:cNvCxnSpPr>
            <a:stCxn id="219" idx="1"/>
            <a:endCxn id="220" idx="3"/>
          </p:cNvCxnSpPr>
          <p:nvPr/>
        </p:nvCxnSpPr>
        <p:spPr>
          <a:xfrm rot="10800000">
            <a:off x="3567847" y="1000174"/>
            <a:ext cx="80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9" name="Google Shape;219;p26"/>
          <p:cNvSpPr txBox="1"/>
          <p:nvPr/>
        </p:nvSpPr>
        <p:spPr>
          <a:xfrm>
            <a:off x="4371847" y="800074"/>
            <a:ext cx="21102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Mapmaking pipeline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1360675" y="4606450"/>
            <a:ext cx="27297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Lightcurve for transient events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22" name="Google Shape;222;p26"/>
          <p:cNvCxnSpPr>
            <a:stCxn id="216" idx="2"/>
            <a:endCxn id="221" idx="0"/>
          </p:cNvCxnSpPr>
          <p:nvPr/>
        </p:nvCxnSpPr>
        <p:spPr>
          <a:xfrm>
            <a:off x="2725600" y="3995799"/>
            <a:ext cx="0" cy="61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3" name="Google Shape;223;p26"/>
          <p:cNvSpPr txBox="1"/>
          <p:nvPr/>
        </p:nvSpPr>
        <p:spPr>
          <a:xfrm>
            <a:off x="4371840" y="3595591"/>
            <a:ext cx="24978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Transient detection pipeline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24" name="Google Shape;224;p26"/>
          <p:cNvCxnSpPr>
            <a:stCxn id="223" idx="1"/>
            <a:endCxn id="216" idx="3"/>
          </p:cNvCxnSpPr>
          <p:nvPr/>
        </p:nvCxnSpPr>
        <p:spPr>
          <a:xfrm rot="10800000">
            <a:off x="3512640" y="3795691"/>
            <a:ext cx="859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0" name="Google Shape;220;p26"/>
          <p:cNvSpPr txBox="1"/>
          <p:nvPr/>
        </p:nvSpPr>
        <p:spPr>
          <a:xfrm>
            <a:off x="1883125" y="800075"/>
            <a:ext cx="1684800" cy="40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Time ordered data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25" name="Google Shape;225;p26"/>
          <p:cNvCxnSpPr>
            <a:stCxn id="220" idx="2"/>
            <a:endCxn id="212" idx="0"/>
          </p:cNvCxnSpPr>
          <p:nvPr/>
        </p:nvCxnSpPr>
        <p:spPr>
          <a:xfrm>
            <a:off x="2725525" y="1200275"/>
            <a:ext cx="0" cy="35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6" name="Google Shape;226;p26"/>
          <p:cNvSpPr txBox="1"/>
          <p:nvPr/>
        </p:nvSpPr>
        <p:spPr>
          <a:xfrm>
            <a:off x="3063225" y="3035913"/>
            <a:ext cx="393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Subtract individual maps by average maps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2994650" y="2015350"/>
            <a:ext cx="328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Combine all individual maps together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individual map for each observation</a:t>
            </a:r>
            <a:endParaRPr/>
          </a:p>
        </p:txBody>
      </p:sp>
      <p:sp>
        <p:nvSpPr>
          <p:cNvPr id="233" name="Google Shape;23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" name="Google Shape;234;p27"/>
          <p:cNvSpPr txBox="1"/>
          <p:nvPr/>
        </p:nvSpPr>
        <p:spPr>
          <a:xfrm>
            <a:off x="1821750" y="4151900"/>
            <a:ext cx="550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5" name="Google Shape;2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6072" y="-795528"/>
            <a:ext cx="10058400" cy="673912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1965900" y="4552100"/>
            <a:ext cx="521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Example of an individual map for one single observation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8975" y="-797811"/>
            <a:ext cx="10058400" cy="673912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the coadd map</a:t>
            </a:r>
            <a:endParaRPr/>
          </a:p>
        </p:txBody>
      </p:sp>
      <p:sp>
        <p:nvSpPr>
          <p:cNvPr id="243" name="Google Shape;24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1205850" y="4568175"/>
            <a:ext cx="673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The is the coadd map for one subfield by adding all the individuals maps together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6072" y="-795528"/>
            <a:ext cx="10058400" cy="6739128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Google Shape;25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difference maps</a:t>
            </a:r>
            <a:endParaRPr/>
          </a:p>
        </p:txBody>
      </p:sp>
      <p:sp>
        <p:nvSpPr>
          <p:cNvPr id="252" name="Google Shape;252;p29"/>
          <p:cNvSpPr txBox="1"/>
          <p:nvPr/>
        </p:nvSpPr>
        <p:spPr>
          <a:xfrm>
            <a:off x="1137300" y="4526275"/>
            <a:ext cx="686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Example of a difference map by subtracting the individual map by the average map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result</a:t>
            </a:r>
            <a:endParaRPr/>
          </a:p>
        </p:txBody>
      </p:sp>
      <p:sp>
        <p:nvSpPr>
          <p:cNvPr id="258" name="Google Shape;25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9" name="Google Shape;25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27738"/>
            <a:ext cx="8839204" cy="24880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0" name="Google Shape;260;p30"/>
          <p:cNvCxnSpPr/>
          <p:nvPr/>
        </p:nvCxnSpPr>
        <p:spPr>
          <a:xfrm>
            <a:off x="1200150" y="1405900"/>
            <a:ext cx="731400" cy="857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1" name="Google Shape;261;p30"/>
          <p:cNvSpPr txBox="1"/>
          <p:nvPr/>
        </p:nvSpPr>
        <p:spPr>
          <a:xfrm>
            <a:off x="-80025" y="1097300"/>
            <a:ext cx="185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Static point source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62" name="Google Shape;262;p30"/>
          <p:cNvCxnSpPr>
            <a:stCxn id="263" idx="0"/>
          </p:cNvCxnSpPr>
          <p:nvPr/>
        </p:nvCxnSpPr>
        <p:spPr>
          <a:xfrm flipH="1" rot="10800000">
            <a:off x="1192825" y="3349000"/>
            <a:ext cx="891600" cy="697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3" name="Google Shape;263;p30"/>
          <p:cNvSpPr txBox="1"/>
          <p:nvPr/>
        </p:nvSpPr>
        <p:spPr>
          <a:xfrm>
            <a:off x="68575" y="4046200"/>
            <a:ext cx="224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Possible variable source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4" name="Google Shape;264;p30"/>
          <p:cNvSpPr txBox="1"/>
          <p:nvPr/>
        </p:nvSpPr>
        <p:spPr>
          <a:xfrm>
            <a:off x="1303000" y="4552225"/>
            <a:ext cx="146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Reference map (average map)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5" name="Google Shape;265;p30"/>
          <p:cNvSpPr txBox="1"/>
          <p:nvPr/>
        </p:nvSpPr>
        <p:spPr>
          <a:xfrm>
            <a:off x="4080500" y="4526750"/>
            <a:ext cx="146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Difference map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6" name="Google Shape;266;p30"/>
          <p:cNvSpPr txBox="1"/>
          <p:nvPr/>
        </p:nvSpPr>
        <p:spPr>
          <a:xfrm>
            <a:off x="6858000" y="4526750"/>
            <a:ext cx="169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Difference map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/>
          <p:nvPr>
            <p:ph type="title"/>
          </p:nvPr>
        </p:nvSpPr>
        <p:spPr>
          <a:xfrm>
            <a:off x="311700" y="280275"/>
            <a:ext cx="74388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a new faster pipeline</a:t>
            </a:r>
            <a:endParaRPr/>
          </a:p>
        </p:txBody>
      </p:sp>
      <p:sp>
        <p:nvSpPr>
          <p:cNvPr id="272" name="Google Shape;272;p31"/>
          <p:cNvSpPr txBox="1"/>
          <p:nvPr>
            <p:ph idx="1" type="body"/>
          </p:nvPr>
        </p:nvSpPr>
        <p:spPr>
          <a:xfrm>
            <a:off x="311700" y="1152475"/>
            <a:ext cx="3505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existing transient pipeline detects at hour-scale time resolution.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want to build a new transient pipeline which works at </a:t>
            </a:r>
            <a:r>
              <a:rPr lang="en"/>
              <a:t>individual</a:t>
            </a:r>
            <a:r>
              <a:rPr lang="en"/>
              <a:t> scan level instead of the entire two-hour </a:t>
            </a:r>
            <a:r>
              <a:rPr lang="en"/>
              <a:t>observation level. </a:t>
            </a:r>
            <a:r>
              <a:rPr lang="en"/>
              <a:t> </a:t>
            </a:r>
            <a:endParaRPr/>
          </a:p>
        </p:txBody>
      </p:sp>
      <p:pic>
        <p:nvPicPr>
          <p:cNvPr id="273" name="Google Shape;2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575" y="1060625"/>
            <a:ext cx="5409150" cy="36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/>
        </p:nvSpPr>
        <p:spPr>
          <a:xfrm>
            <a:off x="5868175" y="4659925"/>
            <a:ext cx="148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Guns et al., 2021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5" name="Google Shape;27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69000" y="31760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369000" y="1095800"/>
            <a:ext cx="8553900" cy="581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" name="Google Shape;67;p14"/>
          <p:cNvCxnSpPr/>
          <p:nvPr/>
        </p:nvCxnSpPr>
        <p:spPr>
          <a:xfrm>
            <a:off x="1956775" y="1229900"/>
            <a:ext cx="0" cy="31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" name="Google Shape;68;p14"/>
          <p:cNvSpPr txBox="1"/>
          <p:nvPr/>
        </p:nvSpPr>
        <p:spPr>
          <a:xfrm>
            <a:off x="592625" y="1186400"/>
            <a:ext cx="123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Background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9" name="Google Shape;69;p14"/>
          <p:cNvCxnSpPr/>
          <p:nvPr/>
        </p:nvCxnSpPr>
        <p:spPr>
          <a:xfrm>
            <a:off x="4260250" y="1238300"/>
            <a:ext cx="0" cy="2964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" name="Google Shape;70;p14"/>
          <p:cNvSpPr txBox="1"/>
          <p:nvPr/>
        </p:nvSpPr>
        <p:spPr>
          <a:xfrm>
            <a:off x="2240450" y="1186400"/>
            <a:ext cx="191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Galactic plane survey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71" name="Google Shape;71;p14"/>
          <p:cNvCxnSpPr/>
          <p:nvPr/>
        </p:nvCxnSpPr>
        <p:spPr>
          <a:xfrm>
            <a:off x="6525850" y="1229888"/>
            <a:ext cx="0" cy="31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14"/>
          <p:cNvSpPr txBox="1"/>
          <p:nvPr/>
        </p:nvSpPr>
        <p:spPr>
          <a:xfrm>
            <a:off x="4576050" y="1186400"/>
            <a:ext cx="18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Preliminary results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6857050" y="1186400"/>
            <a:ext cx="144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Future plans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525525" y="2012675"/>
            <a:ext cx="225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67100" y="1820000"/>
            <a:ext cx="3387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Mm-wave transient survey with SPT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Previous results of SPT transient survey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Motivation for galactic plane survey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1062250" y="1586600"/>
            <a:ext cx="67200" cy="313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 txBox="1"/>
          <p:nvPr/>
        </p:nvSpPr>
        <p:spPr>
          <a:xfrm>
            <a:off x="2226000" y="2838950"/>
            <a:ext cx="3040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Observing strategy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False color galactic plane image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3477450" y="1654875"/>
            <a:ext cx="67200" cy="1211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 txBox="1"/>
          <p:nvPr/>
        </p:nvSpPr>
        <p:spPr>
          <a:xfrm>
            <a:off x="4576050" y="3454550"/>
            <a:ext cx="2114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Individual maps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Average map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Difference maps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First results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5266500" y="1643675"/>
            <a:ext cx="67200" cy="18561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4"/>
          <p:cNvSpPr txBox="1"/>
          <p:nvPr/>
        </p:nvSpPr>
        <p:spPr>
          <a:xfrm>
            <a:off x="6690850" y="4070150"/>
            <a:ext cx="177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6788475" y="4005538"/>
            <a:ext cx="203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Data analysis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Building faster pipeline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7469250" y="1666050"/>
            <a:ext cx="67200" cy="2297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81" name="Google Shape;281;p32"/>
          <p:cNvSpPr txBox="1"/>
          <p:nvPr>
            <p:ph idx="1" type="body"/>
          </p:nvPr>
        </p:nvSpPr>
        <p:spPr>
          <a:xfrm>
            <a:off x="311700" y="1017725"/>
            <a:ext cx="8520600" cy="31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SPT is uniquely great for transient surveys.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SPT observed the galactic plane this spring for a month.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First results from the galactic plane survey, possible variable source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Future plans, continuing data analysis; building new faster pipeline</a:t>
            </a:r>
            <a:endParaRPr/>
          </a:p>
        </p:txBody>
      </p:sp>
      <p:sp>
        <p:nvSpPr>
          <p:cNvPr id="282" name="Google Shape;28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up</a:t>
            </a:r>
            <a:endParaRPr/>
          </a:p>
        </p:txBody>
      </p:sp>
      <p:sp>
        <p:nvSpPr>
          <p:cNvPr id="288" name="Google Shape;28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9" name="Google Shape;289;p33"/>
          <p:cNvPicPr preferRelativeResize="0"/>
          <p:nvPr/>
        </p:nvPicPr>
        <p:blipFill rotWithShape="1">
          <a:blip r:embed="rId3">
            <a:alphaModFix/>
          </a:blip>
          <a:srcRect b="0" l="0" r="0" t="1516"/>
          <a:stretch/>
        </p:blipFill>
        <p:spPr>
          <a:xfrm>
            <a:off x="0" y="2035850"/>
            <a:ext cx="4267000" cy="2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2200" y="1499849"/>
            <a:ext cx="4969399" cy="331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4"/>
          <p:cNvSpPr txBox="1"/>
          <p:nvPr>
            <p:ph type="title"/>
          </p:nvPr>
        </p:nvSpPr>
        <p:spPr>
          <a:xfrm>
            <a:off x="311700" y="120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been done</a:t>
            </a:r>
            <a:endParaRPr/>
          </a:p>
        </p:txBody>
      </p:sp>
      <p:sp>
        <p:nvSpPr>
          <p:cNvPr id="296" name="Google Shape;29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7" name="Google Shape;2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5525" y="646438"/>
            <a:ext cx="4752051" cy="174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4"/>
          <p:cNvSpPr txBox="1"/>
          <p:nvPr/>
        </p:nvSpPr>
        <p:spPr>
          <a:xfrm>
            <a:off x="402525" y="995150"/>
            <a:ext cx="3813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Hi-GAL, the Herschel infrared Galactic Plane Survey: 70, 160, 250, 350 and 500 um in T over ~12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; photometric maps and compact source catalogues. (Malinari, et al. 2016)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99" name="Google Shape;29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525" y="2220550"/>
            <a:ext cx="2963126" cy="27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4"/>
          <p:cNvSpPr txBox="1"/>
          <p:nvPr/>
        </p:nvSpPr>
        <p:spPr>
          <a:xfrm>
            <a:off x="3477475" y="2984013"/>
            <a:ext cx="339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MeerKAT: observes in 1.28GHz covering 6.5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(Heywood, et al, 2022)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1" name="Google Shape;301;p34"/>
          <p:cNvSpPr txBox="1"/>
          <p:nvPr/>
        </p:nvSpPr>
        <p:spPr>
          <a:xfrm>
            <a:off x="4215525" y="4014175"/>
            <a:ext cx="4306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roxima Nova"/>
                <a:ea typeface="Proxima Nova"/>
                <a:cs typeface="Proxima Nova"/>
                <a:sym typeface="Proxima Nova"/>
              </a:rPr>
              <a:t>These were all static continuum surveys</a:t>
            </a:r>
            <a:endParaRPr b="1"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p34"/>
          <p:cNvSpPr txBox="1"/>
          <p:nvPr/>
        </p:nvSpPr>
        <p:spPr>
          <a:xfrm>
            <a:off x="5289675" y="4383175"/>
            <a:ext cx="2157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roxima Nova"/>
                <a:ea typeface="Proxima Nova"/>
                <a:cs typeface="Proxima Nova"/>
                <a:sym typeface="Proxima Nova"/>
              </a:rPr>
              <a:t>Not time-domain</a:t>
            </a:r>
            <a:endParaRPr b="1"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8" name="Google Shape;308;p35"/>
          <p:cNvSpPr txBox="1"/>
          <p:nvPr/>
        </p:nvSpPr>
        <p:spPr>
          <a:xfrm>
            <a:off x="241300" y="150900"/>
            <a:ext cx="335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Possible counterpart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09" name="Google Shape;30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900" y="598712"/>
            <a:ext cx="3782987" cy="411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3050" y="550900"/>
            <a:ext cx="4190999" cy="404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35"/>
          <p:cNvCxnSpPr/>
          <p:nvPr/>
        </p:nvCxnSpPr>
        <p:spPr>
          <a:xfrm flipH="1" rot="10800000">
            <a:off x="1839200" y="2711950"/>
            <a:ext cx="3720000" cy="322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been done</a:t>
            </a:r>
            <a:endParaRPr/>
          </a:p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0525" y="48475"/>
            <a:ext cx="3573174" cy="50465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/>
          <p:nvPr/>
        </p:nvSpPr>
        <p:spPr>
          <a:xfrm>
            <a:off x="402525" y="995150"/>
            <a:ext cx="4127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Hi-GAL, the Herschel infrared Galactic Plane Survey: 70, 160, 250, 350 and 500 um in T over ~12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; photometric maps and compact source catalogues. (Malinari, et al. 2016)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311700" y="2117025"/>
            <a:ext cx="4127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APEX/LABOCA ATLASGAL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observed 400 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at 870um from 2017-2010 (Schuller + 2009, Contreras + 2013, Csengeri + 2014)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311700" y="3008775"/>
            <a:ext cx="466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ACTpol observed 32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in T and P in 2019 (Guan + 2021)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287550" y="3684825"/>
            <a:ext cx="417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MeerKAT observed 6.5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deg</a:t>
            </a:r>
            <a:r>
              <a:rPr baseline="30000" lang="en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at 1.3GHz (Heywood + 2022)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133200" y="4232125"/>
            <a:ext cx="4306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roxima Nova"/>
                <a:ea typeface="Proxima Nova"/>
                <a:cs typeface="Proxima Nova"/>
                <a:sym typeface="Proxima Nova"/>
              </a:rPr>
              <a:t>These were all static continuum surveys</a:t>
            </a:r>
            <a:endParaRPr b="1"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1355250" y="4644475"/>
            <a:ext cx="186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Proxima Nova"/>
                <a:ea typeface="Proxima Nova"/>
                <a:cs typeface="Proxima Nova"/>
                <a:sym typeface="Proxima Nova"/>
              </a:rPr>
              <a:t>Not time-domain</a:t>
            </a:r>
            <a:endParaRPr b="1"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311700" y="120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Mm-wave transient search with SPT</a:t>
            </a:r>
            <a:endParaRPr/>
          </a:p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311700" y="1017475"/>
            <a:ext cx="431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South Pole Telescope (SPT) is a 10 meter diameter, wide field </a:t>
            </a:r>
            <a:r>
              <a:rPr lang="en"/>
              <a:t>telescope located at Amundsen-Scott South Pole Station in Antarctica.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Observing bands: 95GHz, 150GHz, and 220GHz.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Angular resolution: ~ 1’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Observing Strategy: repeated observations of the same patch of sky for multiple years.</a:t>
            </a:r>
            <a:endParaRPr/>
          </a:p>
        </p:txBody>
      </p:sp>
      <p:sp>
        <p:nvSpPr>
          <p:cNvPr id="103" name="Google Shape;103;p16"/>
          <p:cNvSpPr txBox="1"/>
          <p:nvPr/>
        </p:nvSpPr>
        <p:spPr>
          <a:xfrm>
            <a:off x="6101513" y="4675375"/>
            <a:ext cx="168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Carlstrom, et al. 2011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4" name="Google Shape;10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825" y="639825"/>
            <a:ext cx="3015126" cy="417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title"/>
          </p:nvPr>
        </p:nvSpPr>
        <p:spPr>
          <a:xfrm>
            <a:off x="311700" y="221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Results of SPT transient surveys</a:t>
            </a:r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25" y="1341675"/>
            <a:ext cx="4800449" cy="312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1670925" y="4469100"/>
            <a:ext cx="204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Whitehorn et al., 2016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1610150" y="933613"/>
            <a:ext cx="274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SPTPol 1-year 100 square degrees transient survey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1725" y="1285863"/>
            <a:ext cx="3821226" cy="31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6418200" y="4469100"/>
            <a:ext cx="175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Guns et al., 2021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5993400" y="726075"/>
            <a:ext cx="260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SPT-3G 1-year 1500 square degrees transient survey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type="title"/>
          </p:nvPr>
        </p:nvSpPr>
        <p:spPr>
          <a:xfrm>
            <a:off x="311700" y="243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Stellar flares</a:t>
            </a:r>
            <a:endParaRPr/>
          </a:p>
        </p:txBody>
      </p:sp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775" y="762275"/>
            <a:ext cx="4599749" cy="324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16450"/>
            <a:ext cx="4419599" cy="31397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1868100" y="4137975"/>
            <a:ext cx="54078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roxima Nova"/>
                <a:ea typeface="Proxima Nova"/>
                <a:cs typeface="Proxima Nova"/>
                <a:sym typeface="Proxima Nova"/>
              </a:rPr>
              <a:t>The majority of mm-wave transient events are flares from nearby stars.</a:t>
            </a:r>
            <a:endParaRPr b="1" sz="1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latin typeface="Proxima Nova"/>
                <a:ea typeface="Proxima Nova"/>
                <a:cs typeface="Proxima Nova"/>
                <a:sym typeface="Proxima Nova"/>
              </a:rPr>
              <a:t>Q: Why are they flaring? What is the nature of the stars?</a:t>
            </a:r>
            <a:endParaRPr b="1"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400"/>
            <a:ext cx="9143999" cy="52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>
            <p:ph type="title"/>
          </p:nvPr>
        </p:nvSpPr>
        <p:spPr>
          <a:xfrm>
            <a:off x="311700" y="120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Motivation for</a:t>
            </a:r>
            <a:r>
              <a:rPr lang="en" sz="2100"/>
              <a:t> the galactic plane transient survey</a:t>
            </a:r>
            <a:endParaRPr sz="2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0000" y="-468075"/>
            <a:ext cx="9304002" cy="56115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Cases</a:t>
            </a:r>
            <a:endParaRPr/>
          </a:p>
        </p:txBody>
      </p:sp>
      <p:sp>
        <p:nvSpPr>
          <p:cNvPr id="141" name="Google Shape;141;p20"/>
          <p:cNvSpPr txBox="1"/>
          <p:nvPr/>
        </p:nvSpPr>
        <p:spPr>
          <a:xfrm>
            <a:off x="845825" y="1543075"/>
            <a:ext cx="529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There is a </a:t>
            </a: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seperate Sgr A* survey measuring its variability. 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" name="Google Shape;142;p20"/>
          <p:cNvSpPr txBox="1"/>
          <p:nvPr/>
        </p:nvSpPr>
        <p:spPr>
          <a:xfrm>
            <a:off x="902975" y="2369825"/>
            <a:ext cx="7132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Based on previous </a:t>
            </a: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detection</a:t>
            </a: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rate, we are expecting to </a:t>
            </a: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detection a few flaring stars.</a:t>
            </a: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902975" y="3185150"/>
            <a:ext cx="651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The survey will cover a number of known X-ray binaries that are bright in radio.</a:t>
            </a:r>
            <a:endParaRPr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105963" y="1118175"/>
            <a:ext cx="8520600" cy="3693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-328649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b="1" lang="en" sz="2520">
                <a:solidFill>
                  <a:schemeClr val="lt1"/>
                </a:solidFill>
              </a:rPr>
              <a:t>Sgr A*</a:t>
            </a:r>
            <a:endParaRPr b="1" sz="25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20">
              <a:solidFill>
                <a:schemeClr val="lt1"/>
              </a:solidFill>
            </a:endParaRPr>
          </a:p>
          <a:p>
            <a:pPr indent="-328649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b="1" lang="en" sz="2520">
                <a:solidFill>
                  <a:schemeClr val="lt1"/>
                </a:solidFill>
              </a:rPr>
              <a:t>Stellar Flares</a:t>
            </a:r>
            <a:endParaRPr b="1" sz="25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20">
              <a:solidFill>
                <a:schemeClr val="lt1"/>
              </a:solidFill>
            </a:endParaRPr>
          </a:p>
          <a:p>
            <a:pPr indent="-328649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b="1" lang="en" sz="2520">
                <a:solidFill>
                  <a:schemeClr val="lt1"/>
                </a:solidFill>
              </a:rPr>
              <a:t>X-ray binaries</a:t>
            </a:r>
            <a:endParaRPr b="1" sz="252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20">
              <a:solidFill>
                <a:schemeClr val="lt1"/>
              </a:solidFill>
            </a:endParaRPr>
          </a:p>
          <a:p>
            <a:pPr indent="-328649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b="1" lang="en" sz="2520">
                <a:solidFill>
                  <a:schemeClr val="lt1"/>
                </a:solidFill>
              </a:rPr>
              <a:t>Classical Novae</a:t>
            </a:r>
            <a:endParaRPr b="1" sz="2520">
              <a:solidFill>
                <a:schemeClr val="lt1"/>
              </a:solidFill>
            </a:endParaRPr>
          </a:p>
          <a:p>
            <a:pPr indent="-328649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b="1" lang="en" sz="2520">
                <a:solidFill>
                  <a:schemeClr val="lt1"/>
                </a:solidFill>
              </a:rPr>
              <a:t>Planetary Nebulae</a:t>
            </a:r>
            <a:endParaRPr b="1" sz="2520">
              <a:solidFill>
                <a:schemeClr val="lt1"/>
              </a:solidFill>
            </a:endParaRPr>
          </a:p>
          <a:p>
            <a:pPr indent="-328649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●"/>
            </a:pPr>
            <a:r>
              <a:rPr b="1" lang="en" sz="2520">
                <a:solidFill>
                  <a:schemeClr val="lt1"/>
                </a:solidFill>
              </a:rPr>
              <a:t>Magnetars</a:t>
            </a:r>
            <a:endParaRPr b="1" sz="252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galactic </a:t>
            </a:r>
            <a:r>
              <a:rPr lang="en"/>
              <a:t>plane transient survey</a:t>
            </a:r>
            <a:endParaRPr/>
          </a:p>
        </p:txBody>
      </p:sp>
      <p:sp>
        <p:nvSpPr>
          <p:cNvPr id="150" name="Google Shape;15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13625"/>
            <a:ext cx="5728026" cy="29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400" y="1468375"/>
            <a:ext cx="2966975" cy="28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/>
          <p:nvPr/>
        </p:nvSpPr>
        <p:spPr>
          <a:xfrm>
            <a:off x="3108475" y="3115000"/>
            <a:ext cx="469800" cy="449400"/>
          </a:xfrm>
          <a:prstGeom prst="ellipse">
            <a:avLst/>
          </a:prstGeom>
          <a:noFill/>
          <a:ln cap="flat" cmpd="sng" w="19050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/>
          </a:p>
        </p:txBody>
      </p:sp>
      <p:sp>
        <p:nvSpPr>
          <p:cNvPr id="154" name="Google Shape;154;p21"/>
          <p:cNvSpPr/>
          <p:nvPr/>
        </p:nvSpPr>
        <p:spPr>
          <a:xfrm rot="3444">
            <a:off x="3718301" y="3201150"/>
            <a:ext cx="2096101" cy="155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805750" y="4367325"/>
            <a:ext cx="365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Location: The galactic plane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Time: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February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13th 2023- March 21st 2023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