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311" r:id="rId2"/>
    <p:sldId id="385" r:id="rId3"/>
    <p:sldId id="296" r:id="rId4"/>
    <p:sldId id="300" r:id="rId5"/>
    <p:sldId id="313" r:id="rId6"/>
    <p:sldId id="314" r:id="rId7"/>
    <p:sldId id="426" r:id="rId8"/>
    <p:sldId id="312" r:id="rId9"/>
    <p:sldId id="334" r:id="rId10"/>
    <p:sldId id="330" r:id="rId11"/>
    <p:sldId id="331" r:id="rId12"/>
    <p:sldId id="317" r:id="rId13"/>
    <p:sldId id="319" r:id="rId14"/>
    <p:sldId id="332" r:id="rId15"/>
    <p:sldId id="320" r:id="rId16"/>
    <p:sldId id="418" r:id="rId17"/>
    <p:sldId id="350" r:id="rId18"/>
    <p:sldId id="351" r:id="rId19"/>
    <p:sldId id="32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CCFF"/>
    <a:srgbClr val="D95319"/>
    <a:srgbClr val="14567A"/>
    <a:srgbClr val="0C2432"/>
    <a:srgbClr val="CCFF66"/>
    <a:srgbClr val="FFFFFF"/>
    <a:srgbClr val="BF95DF"/>
    <a:srgbClr val="AFEA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3AFEF-C68A-4E6F-98AD-48B911C780A4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AECE5-792F-44CA-8BD5-7CA1CFC77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8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8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9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5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21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5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43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7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8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8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9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2D14262-0381-4756-B577-2F5DB87B113A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CCF7E7B-EEE8-4883-844D-4CB4F002A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2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0370" y="4112740"/>
            <a:ext cx="39032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Subhash Bose</a:t>
            </a:r>
          </a:p>
          <a:p>
            <a:pPr algn="ctr"/>
            <a:endParaRPr lang="en-US" sz="900" b="1" dirty="0"/>
          </a:p>
          <a:p>
            <a:pPr algn="ctr" fontAlgn="base"/>
            <a:r>
              <a:rPr lang="en-US" i="1" dirty="0"/>
              <a:t>The Ohio State University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925" t="23935" r="7665" b="23220"/>
          <a:stretch/>
        </p:blipFill>
        <p:spPr>
          <a:xfrm>
            <a:off x="4768770" y="552537"/>
            <a:ext cx="3824608" cy="7090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40177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Transient and Variable Universe conf.  |  University of Illinois  |   June 22</a:t>
            </a:r>
            <a:r>
              <a:rPr lang="en-US" sz="1400" baseline="30000" dirty="0"/>
              <a:t>nd</a:t>
            </a:r>
            <a:r>
              <a:rPr lang="en-US" sz="1400" dirty="0"/>
              <a:t>, 2023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128" y="465333"/>
            <a:ext cx="1807368" cy="10489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127" y="2176783"/>
            <a:ext cx="8341415" cy="1524360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Hydrogen-Rich luminous supernovae (</a:t>
            </a:r>
            <a:r>
              <a:rPr lang="en-US" b="1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LSNe</a:t>
            </a:r>
            <a:r>
              <a:rPr lang="en-US" b="1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-II):</a:t>
            </a:r>
            <a:br>
              <a:rPr lang="en-US" cap="non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Looking into the unexplored regime of </a:t>
            </a:r>
            <a:r>
              <a:rPr lang="en-US" sz="2400" cap="none" dirty="0" err="1"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ccSNe</a:t>
            </a:r>
            <a:r>
              <a:rPr lang="en-US" sz="2400" cap="none" dirty="0">
                <a:solidFill>
                  <a:schemeClr val="tx1">
                    <a:lumMod val="6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distribution. </a:t>
            </a:r>
            <a:endParaRPr lang="en-US" cap="none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7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2400" y="273846"/>
            <a:ext cx="7772400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Alternate Power inputs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599" y="1403646"/>
            <a:ext cx="8382001" cy="301147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strike="sngStrike" cap="none" dirty="0">
                <a:latin typeface="Arial" panose="020B0604020202020204" pitchFamily="34" charset="0"/>
                <a:cs typeface="Arial" panose="020B0604020202020204" pitchFamily="34" charset="0"/>
              </a:rPr>
              <a:t>Circumstellar Interactions</a:t>
            </a:r>
          </a:p>
          <a:p>
            <a:pPr>
              <a:buFont typeface="Arial" pitchFamily="34" charset="0"/>
              <a:buChar char="•"/>
            </a:pP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Magnetar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Spindown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335" y="1721224"/>
            <a:ext cx="3646594" cy="4721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80211" y="6069851"/>
                <a:ext cx="311136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Gauss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~&lt;10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211" y="6069851"/>
                <a:ext cx="3111365" cy="372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26324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2400" y="273846"/>
            <a:ext cx="7772400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Alternate Power inputs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599" y="1403646"/>
            <a:ext cx="8382001" cy="301147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strike="sngStrike" cap="none" dirty="0">
                <a:latin typeface="Arial" panose="020B0604020202020204" pitchFamily="34" charset="0"/>
                <a:cs typeface="Arial" panose="020B0604020202020204" pitchFamily="34" charset="0"/>
              </a:rPr>
              <a:t>Circumstellar Interactions</a:t>
            </a:r>
          </a:p>
          <a:p>
            <a:pPr>
              <a:buFont typeface="Arial" pitchFamily="34" charset="0"/>
              <a:buChar char="•"/>
            </a:pP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Magnetar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Spindown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Large synthesized </a:t>
            </a:r>
            <a:r>
              <a:rPr lang="en-US" sz="24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Ni mass</a:t>
            </a:r>
            <a:br>
              <a:rPr lang="en-US" sz="2800" cap="none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cap="none" dirty="0">
              <a:solidFill>
                <a:srgbClr val="AFE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37765" y="4118395"/>
                <a:ext cx="7109012" cy="2641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2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𝑁𝑖</m:t>
                          </m:r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p>
                            <m:e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𝐶𝑜</m:t>
                              </m:r>
                            </m:e>
                          </m:sPre>
                          <m:r>
                            <a:rPr lang="en-US" sz="32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Pre>
                            <m:sPrePr>
                              <m:ctrlP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56</m:t>
                              </m:r>
                            </m:sup>
                            <m:e>
                              <m:r>
                                <a:rPr lang="en-US" sz="32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endParaRPr lang="en-US" dirty="0">
                  <a:solidFill>
                    <a:srgbClr val="FFC000"/>
                  </a:solidFill>
                </a:endParaRPr>
              </a:p>
              <a:p>
                <a:r>
                  <a:rPr lang="en-US" dirty="0">
                    <a:solidFill>
                      <a:srgbClr val="FFC000"/>
                    </a:solidFill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=8.8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 days;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=1.75 </m:t>
                    </m:r>
                    <m:r>
                      <a:rPr lang="en-US" i="1" dirty="0" err="1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𝑀𝑒</m:t>
                    </m:r>
                    <m:r>
                      <a:rPr lang="en-US" i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  <a:p>
                <a:endParaRPr lang="en-US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=111.3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 days;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=3.61 </m:t>
                    </m:r>
                    <m:r>
                      <a:rPr lang="en-US" i="1" dirty="0" err="1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𝑀𝑒</m:t>
                    </m:r>
                    <m:r>
                      <a:rPr lang="en-US" i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𝑘𝑖𝑛</m:t>
                        </m:r>
                      </m:e>
                      <m:sub>
                        <m:r>
                          <a:rPr lang="en-US" i="1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  <m:r>
                      <a:rPr lang="en-US" i="1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=0.21 </m:t>
                    </m:r>
                    <m:r>
                      <a:rPr lang="en-US" i="1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  <a:p>
                <a:endParaRPr lang="en-US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𝑁𝑖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𝐶𝑜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𝐶𝑜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765" y="4118395"/>
                <a:ext cx="7109012" cy="26412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05100" y="4961966"/>
                <a:ext cx="2919197" cy="1307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𝑁𝑖</m:t>
                          </m:r>
                        </m:e>
                      </m:sPre>
                      <m:r>
                        <a:rPr lang="en-US" i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Pre>
                        <m:sPrePr>
                          <m:ctrlPr>
                            <a:rPr lang="en-US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𝐶𝑜</m:t>
                          </m:r>
                        </m:e>
                      </m:sPre>
                      <m:r>
                        <a:rPr lang="en-US" b="0" i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endParaRPr lang="en-US" b="0" dirty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𝐶𝑜</m:t>
                          </m:r>
                        </m:e>
                      </m:sPre>
                      <m:r>
                        <a:rPr lang="en-US" i="1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chemeClr val="accent3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solidFill>
                                    <a:schemeClr val="accent3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Pre>
                                <m:sPrePr>
                                  <m:ctrlPr>
                                    <a:rPr lang="en-US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</m:sPr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sPre>
                                <m:sPrePr>
                                  <m:ctrlPr>
                                    <a:rPr lang="en-US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e>
                              </m:sPr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>
                                          <a:lumMod val="20000"/>
                                          <a:lumOff val="8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4961966"/>
                <a:ext cx="2919197" cy="1307281"/>
              </a:xfrm>
              <a:prstGeom prst="rect">
                <a:avLst/>
              </a:prstGeom>
              <a:blipFill>
                <a:blip r:embed="rId3"/>
                <a:stretch>
                  <a:fillRect l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820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5" y="1541932"/>
            <a:ext cx="7945739" cy="375820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86870" y="45246"/>
            <a:ext cx="7485529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ASASSN-18am : Line 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3741" y="5755342"/>
                <a:ext cx="60332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Presence of Helium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92D050"/>
                    </a:solidFill>
                  </a:rPr>
                  <a:t>SN IIb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" y="5755342"/>
                <a:ext cx="6033247" cy="400110"/>
              </a:xfrm>
              <a:prstGeom prst="rect">
                <a:avLst/>
              </a:prstGeom>
              <a:blipFill>
                <a:blip r:embed="rId3"/>
                <a:stretch>
                  <a:fillRect l="-101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88210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86870" y="45246"/>
            <a:ext cx="7485529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Powering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33079" y="1193956"/>
                <a:ext cx="3796555" cy="548923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n-US" sz="2400" cap="none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 powered – Radiative diffusion model</a:t>
                </a:r>
              </a:p>
              <a:p>
                <a:pPr lvl="1"/>
                <a:r>
                  <a:rPr lang="en-US" sz="2000" b="0" cap="none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High</a:t>
                </a:r>
                <a:r>
                  <a:rPr lang="en-US" sz="2000" b="0" cap="none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𝑁𝑖</m:t>
                        </m:r>
                      </m:sub>
                    </m:sSub>
                    <m:r>
                      <a:rPr lang="en-US" sz="2000" b="0" i="1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&gt;0.4 </m:t>
                    </m:r>
                    <m:sSub>
                      <m:sSubPr>
                        <m:ctrlP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0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0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~65 </m:t>
                    </m:r>
                    <m:r>
                      <m:rPr>
                        <m:sty m:val="p"/>
                      </m:rPr>
                      <a:rPr lang="en-US" sz="2000" b="0" i="0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endParaRPr lang="en-US" sz="2000" b="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𝑒𝑗</m:t>
                        </m:r>
                      </m:sub>
                    </m:sSub>
                    <m:r>
                      <a:rPr lang="en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≈3−4 </m:t>
                    </m:r>
                    <m:sSub>
                      <m:sSubPr>
                        <m:ctrlP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20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220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" y="1193956"/>
                <a:ext cx="3796555" cy="5489232"/>
              </a:xfrm>
              <a:prstGeom prst="rect">
                <a:avLst/>
              </a:prstGeom>
              <a:blipFill>
                <a:blip r:embed="rId2"/>
                <a:stretch>
                  <a:fillRect l="-4655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790" y="1253209"/>
            <a:ext cx="4846435" cy="4009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5789" y="5862917"/>
                <a:ext cx="4846435" cy="90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𝑁𝑖</m:t>
                        </m:r>
                      </m:sub>
                    </m:sSub>
                    <m:r>
                      <a:rPr lang="en-US" b="0" i="1" smtClean="0">
                        <a:solidFill>
                          <a:srgbClr val="BF95D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i="1">
                        <a:solidFill>
                          <a:srgbClr val="BF95D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</m:t>
                    </m:r>
                    <m:r>
                      <a:rPr lang="en-US" b="0" i="1" smtClean="0">
                        <a:solidFill>
                          <a:srgbClr val="BF95D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i="1">
                        <a:solidFill>
                          <a:srgbClr val="BF95D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BF95DF"/>
                    </a:solidFill>
                  </a:rPr>
                  <a:t> can not be produced by neutrino driven explosion models!!</a:t>
                </a:r>
              </a:p>
              <a:p>
                <a:r>
                  <a:rPr lang="da-DK" sz="16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(e.g., Sukhbold et al. 2016;  </a:t>
                </a:r>
                <a:r>
                  <a:rPr lang="en-US" sz="1600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Ertl</a:t>
                </a:r>
                <a:r>
                  <a:rPr lang="en-US" sz="16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et al. 2020)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789" y="5862917"/>
                <a:ext cx="4846435" cy="904671"/>
              </a:xfrm>
              <a:prstGeom prst="rect">
                <a:avLst/>
              </a:prstGeom>
              <a:blipFill>
                <a:blip r:embed="rId4"/>
                <a:stretch>
                  <a:fillRect l="-1006" t="-473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710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86870" y="45246"/>
            <a:ext cx="7485529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Powering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33079" y="1193956"/>
                <a:ext cx="3796555" cy="548923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en-US" sz="2400" cap="none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 powered – Radiative diffusion model</a:t>
                </a:r>
              </a:p>
              <a:p>
                <a:pPr lvl="1"/>
                <a:r>
                  <a:rPr lang="en-US" sz="2000" b="0" cap="none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High</a:t>
                </a:r>
                <a:r>
                  <a:rPr lang="en-US" sz="2000" b="0" cap="none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𝑁𝑖</m:t>
                        </m:r>
                      </m:sub>
                    </m:sSub>
                    <m:r>
                      <a:rPr lang="en-US" sz="2000" b="0" i="1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&gt;0.4 </m:t>
                    </m:r>
                    <m:sSub>
                      <m:sSubPr>
                        <m:ctrlP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0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0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~65 </m:t>
                    </m:r>
                    <m:r>
                      <m:rPr>
                        <m:sty m:val="p"/>
                      </m:rPr>
                      <a:rPr lang="en-US" sz="2000" b="0" i="0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endParaRPr lang="en-US" sz="2000" b="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𝑒𝑗</m:t>
                        </m:r>
                      </m:sub>
                    </m:sSub>
                    <m:r>
                      <a:rPr lang="en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≈3−4 </m:t>
                    </m:r>
                    <m:sSub>
                      <m:sSubPr>
                        <m:ctrlP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20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220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cap="none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Magnetar</a:t>
                </a:r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≈4×</m:t>
                    </m:r>
                    <m:sSup>
                      <m:sSupPr>
                        <m:ctrlP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sup>
                    </m:sSup>
                    <m:r>
                      <a:rPr lang="en-US" sz="2000" b="0" i="1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cap="none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gauss</a:t>
                </a:r>
              </a:p>
              <a:p>
                <a:pPr lvl="1"/>
                <a:r>
                  <a:rPr lang="en-US" sz="2000" b="0" cap="none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Period </a:t>
                </a:r>
                <a14:m>
                  <m:oMath xmlns:m="http://schemas.openxmlformats.org/officeDocument/2006/math">
                    <m:r>
                      <a:rPr lang="en-US" sz="2000" b="0" i="1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≈1.2</m:t>
                    </m:r>
                  </m:oMath>
                </a14:m>
                <a:r>
                  <a:rPr lang="en-US" sz="2000" cap="none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cap="none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i="1" cap="none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𝑁𝑖</m:t>
                        </m:r>
                      </m:sub>
                    </m:sSub>
                    <m:r>
                      <a:rPr lang="en-US" sz="2000" i="1" cap="none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=~ 0.</m:t>
                    </m:r>
                    <m:r>
                      <a:rPr lang="en-US" sz="2000" b="0" i="1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cap="none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cap="none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cap="none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i="1" cap="none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000" cap="none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𝑒𝑗</m:t>
                        </m:r>
                      </m:sub>
                    </m:sSub>
                    <m:r>
                      <a:rPr lang="en-US" sz="20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0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" y="1193956"/>
                <a:ext cx="3796555" cy="5489232"/>
              </a:xfrm>
              <a:prstGeom prst="rect">
                <a:avLst/>
              </a:prstGeom>
              <a:blipFill>
                <a:blip r:embed="rId2"/>
                <a:stretch>
                  <a:fillRect l="-4655" t="-3222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790" y="1253209"/>
            <a:ext cx="4846435" cy="4009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5789" y="5862917"/>
                <a:ext cx="4846435" cy="90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𝑁𝑖</m:t>
                        </m:r>
                      </m:sub>
                    </m:sSub>
                    <m:r>
                      <a:rPr lang="en-US" b="0" i="1" smtClean="0">
                        <a:solidFill>
                          <a:srgbClr val="BF95D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i="1">
                        <a:solidFill>
                          <a:srgbClr val="BF95D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</m:t>
                    </m:r>
                    <m:r>
                      <a:rPr lang="en-US" b="0" i="1" smtClean="0">
                        <a:solidFill>
                          <a:srgbClr val="BF95D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i="1">
                        <a:solidFill>
                          <a:srgbClr val="BF95D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BF95D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BF95DF"/>
                    </a:solidFill>
                  </a:rPr>
                  <a:t> can not be produced by neutrino driven explosion models!!</a:t>
                </a:r>
              </a:p>
              <a:p>
                <a:r>
                  <a:rPr lang="da-DK" sz="16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(e.g., Sukhbold et al. 2016;  </a:t>
                </a:r>
                <a:r>
                  <a:rPr lang="en-US" sz="1600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Ertl</a:t>
                </a:r>
                <a:r>
                  <a:rPr lang="en-US" sz="16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et al. 2020)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789" y="5862917"/>
                <a:ext cx="4846435" cy="904671"/>
              </a:xfrm>
              <a:prstGeom prst="rect">
                <a:avLst/>
              </a:prstGeom>
              <a:blipFill>
                <a:blip r:embed="rId4"/>
                <a:stretch>
                  <a:fillRect l="-1006" t="-473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4408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86870" y="45246"/>
            <a:ext cx="7485529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Powering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33077" y="1193956"/>
                <a:ext cx="8588193" cy="548923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CSM interaction</a:t>
                </a:r>
              </a:p>
              <a:p>
                <a:pPr marL="0" indent="0">
                  <a:buNone/>
                </a:pPr>
                <a:r>
                  <a:rPr lang="en-US" sz="2400" cap="none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Can a contrived interaction scenario still exist?</a:t>
                </a:r>
              </a:p>
              <a:p>
                <a:pPr marL="457200" lvl="1" indent="0">
                  <a:buNone/>
                </a:pPr>
                <a:endParaRPr lang="en-US" sz="2000" b="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ASASSN-18am is the best case for probing CSM</a:t>
                </a:r>
                <a:endParaRPr lang="en-US" sz="2000" b="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b="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Flash ionized spectrum </a:t>
                </a:r>
                <a:r>
                  <a:rPr lang="en-US" sz="2000" b="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 cap="none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cap="none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2000" i="1" cap="none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=2×</m:t>
                    </m:r>
                    <m:sSup>
                      <m:sSupPr>
                        <m:ctrlP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  <m:r>
                      <a:rPr lang="en-US" sz="2000" i="1" cap="none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  <m:r>
                      <a:rPr lang="en-US" sz="2000" i="1" cap="none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i="1" cap="none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𝑦𝑟</m:t>
                    </m:r>
                  </m:oMath>
                </a14:m>
                <a:r>
                  <a:rPr lang="en-US" sz="2000" cap="none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7" y="1193956"/>
                <a:ext cx="8588193" cy="5489232"/>
              </a:xfrm>
              <a:prstGeom prst="rect">
                <a:avLst/>
              </a:prstGeom>
              <a:blipFill>
                <a:blip r:embed="rId2"/>
                <a:stretch>
                  <a:fillRect l="-2058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28" y="3896018"/>
            <a:ext cx="5477469" cy="47369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444193" y="4691668"/>
            <a:ext cx="165959" cy="326810"/>
          </a:xfrm>
          <a:prstGeom prst="straightConnector1">
            <a:avLst/>
          </a:prstGeom>
          <a:ln>
            <a:solidFill>
              <a:srgbClr val="00FF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36576" y="4388224"/>
            <a:ext cx="74012" cy="190983"/>
          </a:xfrm>
          <a:prstGeom prst="straightConnector1">
            <a:avLst/>
          </a:prstGeom>
          <a:ln>
            <a:solidFill>
              <a:srgbClr val="00FF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41812" y="4052047"/>
            <a:ext cx="150211" cy="144342"/>
          </a:xfrm>
          <a:prstGeom prst="straightConnector1">
            <a:avLst/>
          </a:prstGeom>
          <a:ln>
            <a:solidFill>
              <a:srgbClr val="00FF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36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86870" y="45246"/>
            <a:ext cx="7485529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Powering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33077" y="1193956"/>
                <a:ext cx="8588193" cy="548923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CSM interaction</a:t>
                </a:r>
              </a:p>
              <a:p>
                <a:pPr marL="0" indent="0">
                  <a:buNone/>
                </a:pPr>
                <a:r>
                  <a:rPr lang="en-US" sz="2400" cap="none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Can a contrived interaction scenario still exist?</a:t>
                </a:r>
              </a:p>
              <a:p>
                <a:pPr marL="457200" lvl="1" indent="0">
                  <a:buNone/>
                </a:pPr>
                <a:endParaRPr lang="en-US" sz="2000" b="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ASASSN-18am is the best case for probing CSM</a:t>
                </a:r>
                <a:endParaRPr lang="en-US" sz="2000" b="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b="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FI spectrum </a:t>
                </a:r>
                <a:r>
                  <a:rPr lang="en-US" sz="2000" b="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i="1" cap="none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 cap="none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2000" i="1" cap="none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=2×</m:t>
                    </m:r>
                    <m:sSup>
                      <m:sSupPr>
                        <m:ctrlP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  <m:r>
                      <a:rPr lang="en-US" sz="2000" i="1" cap="none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i="1" cap="none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  <m:r>
                      <a:rPr lang="en-US" sz="2000" i="1" cap="none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i="1" cap="none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𝑦𝑟</m:t>
                    </m:r>
                  </m:oMath>
                </a14:m>
                <a:r>
                  <a:rPr lang="en-US" sz="2000" cap="none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1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X-ray </a:t>
                </a:r>
                <a14:m>
                  <m:oMath xmlns:m="http://schemas.openxmlformats.org/officeDocument/2006/math">
                    <m:r>
                      <a:rPr lang="en-US" sz="2100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∼5×</m:t>
                    </m:r>
                    <m:sSup>
                      <m:sSupPr>
                        <m:ctrlPr>
                          <a:rPr lang="en-US" sz="21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100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sup>
                    </m:sSup>
                  </m:oMath>
                </a14:m>
                <a:r>
                  <a:rPr lang="en-US" sz="21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ergs/s only during 11 – 14 days, non detection afterwards</a:t>
                </a:r>
              </a:p>
              <a:p>
                <a:pPr lvl="1"/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are higher than RSGs for </a:t>
                </a:r>
                <a:r>
                  <a:rPr lang="en-US" sz="2000" cap="none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SNe</a:t>
                </a:r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IIP/L</a:t>
                </a:r>
              </a:p>
              <a:p>
                <a:pPr lvl="1"/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Lower than  interacting (</a:t>
                </a:r>
                <a:r>
                  <a:rPr lang="en-US" sz="2000" cap="none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IIn</a:t>
                </a:r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000" cap="none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SNe</a:t>
                </a:r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endParaRPr lang="en-US" sz="200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CSM is weak to explain the luminous LC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44</m:t>
                        </m:r>
                      </m:sup>
                    </m:sSup>
                    <m:r>
                      <a:rPr lang="en-US" sz="20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erg/s</a:t>
                </a:r>
              </a:p>
              <a:p>
                <a:pPr marL="457200" lvl="1" indent="0">
                  <a:buNone/>
                </a:pPr>
                <a:endParaRPr lang="en-US" sz="220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7" y="1193956"/>
                <a:ext cx="8588193" cy="5489232"/>
              </a:xfrm>
              <a:prstGeom prst="rect">
                <a:avLst/>
              </a:prstGeom>
              <a:blipFill>
                <a:blip r:embed="rId2"/>
                <a:stretch>
                  <a:fillRect l="-2058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78962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46529" y="121446"/>
            <a:ext cx="7772400" cy="960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none" dirty="0">
                <a:solidFill>
                  <a:srgbClr val="00B0F0"/>
                </a:solidFill>
              </a:rPr>
              <a:t>ASASSN-18am – A massive progenitor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56" y="1758628"/>
                <a:ext cx="5562235" cy="1811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Missing high mass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&gt;18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2000" dirty="0"/>
                  <a:t>) SNe II progenitor is a long standing problem in SNe physics.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Oxygen core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=1.7−3.1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" y="1758628"/>
                <a:ext cx="5562235" cy="1811778"/>
              </a:xfrm>
              <a:prstGeom prst="rect">
                <a:avLst/>
              </a:prstGeom>
              <a:blipFill>
                <a:blip r:embed="rId2"/>
                <a:stretch>
                  <a:fillRect l="-986" t="-2013" b="-3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91" y="1058441"/>
            <a:ext cx="3314170" cy="2620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091" y="3855901"/>
            <a:ext cx="3314170" cy="280457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30855" y="995796"/>
            <a:ext cx="159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Bose et al. 2018b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2438" y="4205246"/>
            <a:ext cx="82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[OI]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047" y="5575758"/>
            <a:ext cx="98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10m GTC</a:t>
            </a:r>
          </a:p>
          <a:p>
            <a:r>
              <a:rPr lang="en-US" sz="1200" dirty="0">
                <a:solidFill>
                  <a:schemeClr val="bg1"/>
                </a:solidFill>
              </a:rPr>
              <a:t>+211d</a:t>
            </a:r>
          </a:p>
        </p:txBody>
      </p:sp>
    </p:spTree>
    <p:extLst>
      <p:ext uri="{BB962C8B-B14F-4D97-AF65-F5344CB8AC3E}">
        <p14:creationId xmlns:p14="http://schemas.microsoft.com/office/powerpoint/2010/main" val="159500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774" y="2102223"/>
            <a:ext cx="4012226" cy="41004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856" y="1637607"/>
                <a:ext cx="5213873" cy="4504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spcAft>
                    <a:spcPts val="600"/>
                  </a:spcAft>
                </a:pPr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Oxygen core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=1.7−3.1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found one of the most massive progenitor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19−26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>
                  <a:spcAft>
                    <a:spcPts val="600"/>
                  </a:spcAft>
                </a:pPr>
                <a:endParaRPr lang="en-US" sz="2000" dirty="0"/>
              </a:p>
              <a:p>
                <a:pPr>
                  <a:spcAft>
                    <a:spcPts val="600"/>
                  </a:spcAft>
                </a:pPr>
                <a:endParaRPr lang="en-US" sz="2000" dirty="0"/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possible </a:t>
                </a:r>
                <a:r>
                  <a:rPr lang="en-US" sz="2000" dirty="0">
                    <a:solidFill>
                      <a:srgbClr val="00FF99"/>
                    </a:solidFill>
                  </a:rPr>
                  <a:t>clue to missing high mass progenitor problem.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" y="1637607"/>
                <a:ext cx="5213873" cy="4504823"/>
              </a:xfrm>
              <a:prstGeom prst="rect">
                <a:avLst/>
              </a:prstGeom>
              <a:blipFill>
                <a:blip r:embed="rId3"/>
                <a:stretch>
                  <a:fillRect l="-1053" b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3"/>
          <p:cNvSpPr txBox="1">
            <a:spLocks/>
          </p:cNvSpPr>
          <p:nvPr/>
        </p:nvSpPr>
        <p:spPr>
          <a:xfrm>
            <a:off x="246529" y="121446"/>
            <a:ext cx="7772400" cy="960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none" dirty="0">
                <a:solidFill>
                  <a:srgbClr val="00B0F0"/>
                </a:solidFill>
              </a:rPr>
              <a:t>ASASSN-18am – A massive progenitor</a:t>
            </a:r>
          </a:p>
        </p:txBody>
      </p:sp>
    </p:spTree>
    <p:extLst>
      <p:ext uri="{BB962C8B-B14F-4D97-AF65-F5344CB8AC3E}">
        <p14:creationId xmlns:p14="http://schemas.microsoft.com/office/powerpoint/2010/main" val="338956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45303" y="301286"/>
                <a:ext cx="8588193" cy="584177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cap="none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Features in common </a:t>
                </a:r>
              </a:p>
              <a:p>
                <a:pPr lvl="1"/>
                <a:r>
                  <a:rPr lang="en-US" sz="1800" b="1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Luminosity</a:t>
                </a:r>
                <a:r>
                  <a:rPr lang="en-US" sz="18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: About 10 times luminous than normal SNe (intrinsically)</a:t>
                </a:r>
              </a:p>
              <a:p>
                <a:pPr lvl="1"/>
                <a:r>
                  <a:rPr lang="en-US" sz="1800" b="1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Rare</a:t>
                </a:r>
                <a:r>
                  <a:rPr lang="en-US" sz="18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~30/</m:t>
                    </m:r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𝐺𝑝</m:t>
                    </m:r>
                    <m:sSup>
                      <m:sSupPr>
                        <m:ctrlPr>
                          <a:rPr lang="en-US" sz="18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18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18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𝑦𝑟</m:t>
                    </m:r>
                  </m:oMath>
                </a14:m>
                <a:r>
                  <a:rPr lang="en-US" sz="18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comparable to SLSNe ;  only 5 we know</a:t>
                </a:r>
              </a:p>
              <a:p>
                <a:pPr lvl="1"/>
                <a:r>
                  <a:rPr lang="en-US" sz="1800" b="1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Powering source</a:t>
                </a:r>
                <a:r>
                  <a:rPr lang="en-US" sz="18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Neutrino driven explosion + radiative diffusion models are insufficient </a:t>
                </a:r>
              </a:p>
              <a:p>
                <a:pPr lvl="1"/>
                <a:r>
                  <a:rPr lang="en-US" sz="1800" b="1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Light curves</a:t>
                </a:r>
                <a:r>
                  <a:rPr lang="en-US" sz="18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Short rise-to-peak time ; followed by a Steep decline</a:t>
                </a:r>
              </a:p>
              <a:p>
                <a:pPr lvl="1"/>
                <a:r>
                  <a:rPr lang="en-US" sz="1800" b="1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Spectra</a:t>
                </a:r>
                <a:r>
                  <a:rPr lang="en-US" sz="18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Weak HI lines compared to normal </a:t>
                </a:r>
                <a:r>
                  <a:rPr lang="en-US" sz="1800" cap="none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SNe</a:t>
                </a:r>
                <a:r>
                  <a:rPr lang="en-US" sz="18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II, but stronger than </a:t>
                </a:r>
                <a:r>
                  <a:rPr lang="en-US" sz="1800" cap="none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Iib</a:t>
                </a:r>
                <a:endParaRPr lang="en-US" sz="180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b="1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Progenitors: </a:t>
                </a:r>
                <a:r>
                  <a:rPr lang="en-US" sz="18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Possibly massive progenitor ??</a:t>
                </a:r>
                <a:endParaRPr lang="en-US" sz="18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8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US" sz="2400" b="1" cap="none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Future</a:t>
                </a:r>
                <a:endParaRPr lang="en-US" sz="1800" b="1" cap="none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We need more such objects – LSST will help finding more</a:t>
                </a:r>
              </a:p>
              <a:p>
                <a:pPr lvl="1"/>
                <a:r>
                  <a:rPr lang="en-US" sz="18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Need detailed multiband follow-up</a:t>
                </a:r>
              </a:p>
              <a:p>
                <a:pPr lvl="1"/>
                <a:r>
                  <a:rPr lang="en-US" sz="18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Early as well as Nebular spectra are essential.</a:t>
                </a:r>
              </a:p>
              <a:p>
                <a:pPr lvl="1"/>
                <a:endParaRPr lang="en-US" sz="18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18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3" y="301286"/>
                <a:ext cx="8588193" cy="5841771"/>
              </a:xfrm>
              <a:prstGeom prst="rect">
                <a:avLst/>
              </a:prstGeom>
              <a:blipFill>
                <a:blip r:embed="rId2"/>
                <a:stretch>
                  <a:fillRect t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FAD9277-8506-FBE9-CF24-4AA92002825A}"/>
              </a:ext>
            </a:extLst>
          </p:cNvPr>
          <p:cNvSpPr/>
          <p:nvPr/>
        </p:nvSpPr>
        <p:spPr>
          <a:xfrm>
            <a:off x="2615823" y="5830278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7420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836" y="1159956"/>
            <a:ext cx="4570582" cy="3667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1714" y="3375676"/>
            <a:ext cx="820269" cy="3385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SLSNe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86836" y="4809077"/>
                <a:ext cx="4570582" cy="64940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600" b="0" dirty="0">
                    <a:solidFill>
                      <a:schemeClr val="bg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𝑒𝑟𝑔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36" y="4809077"/>
                <a:ext cx="4570582" cy="649409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85827" y="2550914"/>
            <a:ext cx="1904687" cy="3385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Normal SNe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6277" y="1224518"/>
            <a:ext cx="211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Arcavi</a:t>
            </a:r>
            <a:r>
              <a:rPr lang="en-US" dirty="0">
                <a:solidFill>
                  <a:schemeClr val="bg1"/>
                </a:solidFill>
              </a:rPr>
              <a:t> et al. 2016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46529" y="121446"/>
            <a:ext cx="7772400" cy="960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cap="none" dirty="0">
                <a:solidFill>
                  <a:srgbClr val="00B0F0"/>
                </a:solidFill>
              </a:rPr>
              <a:t>SNe luminosity distribution</a:t>
            </a:r>
          </a:p>
        </p:txBody>
      </p:sp>
      <p:sp>
        <p:nvSpPr>
          <p:cNvPr id="22" name="Left-Right Arrow 21"/>
          <p:cNvSpPr/>
          <p:nvPr/>
        </p:nvSpPr>
        <p:spPr>
          <a:xfrm>
            <a:off x="7100048" y="3752610"/>
            <a:ext cx="721666" cy="375416"/>
          </a:xfrm>
          <a:prstGeom prst="leftRightArrow">
            <a:avLst>
              <a:gd name="adj1" fmla="val 43941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GAP?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6529" y="1305341"/>
            <a:ext cx="42403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Majority of our understanding are based on normal types of SNe.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We don’t have a complete picture of SNe luminosity distribution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We are now finding new types of objects which does not fit in standard models.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64566" y="5325144"/>
            <a:ext cx="712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Superluminous SNe (</a:t>
            </a:r>
            <a:r>
              <a:rPr lang="en-US" dirty="0" err="1"/>
              <a:t>SLNe</a:t>
            </a:r>
            <a:r>
              <a:rPr lang="en-US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Intermediate luminous </a:t>
            </a:r>
            <a:r>
              <a:rPr lang="en-US" dirty="0" err="1"/>
              <a:t>SNe</a:t>
            </a:r>
            <a:r>
              <a:rPr lang="en-US" dirty="0"/>
              <a:t> (</a:t>
            </a:r>
            <a:r>
              <a:rPr lang="en-US" dirty="0" err="1"/>
              <a:t>LSNe</a:t>
            </a:r>
            <a:r>
              <a:rPr lang="en-US" dirty="0"/>
              <a:t>; 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Fast blue optical transients (FBOTs) – e.g., 2018cow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70D8DC52-6833-8422-0468-FB4EC3B6E516}"/>
              </a:ext>
            </a:extLst>
          </p:cNvPr>
          <p:cNvSpPr/>
          <p:nvPr/>
        </p:nvSpPr>
        <p:spPr>
          <a:xfrm>
            <a:off x="7263926" y="2483226"/>
            <a:ext cx="1453396" cy="481840"/>
          </a:xfrm>
          <a:prstGeom prst="rightArrow">
            <a:avLst>
              <a:gd name="adj1" fmla="val 76047"/>
              <a:gd name="adj2" fmla="val 78838"/>
            </a:avLst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Luminous</a:t>
            </a:r>
          </a:p>
        </p:txBody>
      </p:sp>
    </p:spTree>
    <p:extLst>
      <p:ext uri="{BB962C8B-B14F-4D97-AF65-F5344CB8AC3E}">
        <p14:creationId xmlns:p14="http://schemas.microsoft.com/office/powerpoint/2010/main" val="12311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020" y="2112296"/>
            <a:ext cx="5753075" cy="4856194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 bwMode="auto">
          <a:xfrm>
            <a:off x="5375082" y="9511584"/>
            <a:ext cx="683812" cy="359961"/>
          </a:xfrm>
          <a:custGeom>
            <a:avLst/>
            <a:gdLst>
              <a:gd name="connsiteX0" fmla="*/ 31805 w 683812"/>
              <a:gd name="connsiteY0" fmla="*/ 2152 h 359961"/>
              <a:gd name="connsiteX1" fmla="*/ 254441 w 683812"/>
              <a:gd name="connsiteY1" fmla="*/ 49860 h 359961"/>
              <a:gd name="connsiteX2" fmla="*/ 278295 w 683812"/>
              <a:gd name="connsiteY2" fmla="*/ 65762 h 359961"/>
              <a:gd name="connsiteX3" fmla="*/ 302149 w 683812"/>
              <a:gd name="connsiteY3" fmla="*/ 73714 h 359961"/>
              <a:gd name="connsiteX4" fmla="*/ 349857 w 683812"/>
              <a:gd name="connsiteY4" fmla="*/ 97567 h 359961"/>
              <a:gd name="connsiteX5" fmla="*/ 373711 w 683812"/>
              <a:gd name="connsiteY5" fmla="*/ 113470 h 359961"/>
              <a:gd name="connsiteX6" fmla="*/ 397565 w 683812"/>
              <a:gd name="connsiteY6" fmla="*/ 121421 h 359961"/>
              <a:gd name="connsiteX7" fmla="*/ 453224 w 683812"/>
              <a:gd name="connsiteY7" fmla="*/ 137324 h 359961"/>
              <a:gd name="connsiteX8" fmla="*/ 477078 w 683812"/>
              <a:gd name="connsiteY8" fmla="*/ 129373 h 359961"/>
              <a:gd name="connsiteX9" fmla="*/ 636104 w 683812"/>
              <a:gd name="connsiteY9" fmla="*/ 145275 h 359961"/>
              <a:gd name="connsiteX10" fmla="*/ 659958 w 683812"/>
              <a:gd name="connsiteY10" fmla="*/ 161178 h 359961"/>
              <a:gd name="connsiteX11" fmla="*/ 667909 w 683812"/>
              <a:gd name="connsiteY11" fmla="*/ 185032 h 359961"/>
              <a:gd name="connsiteX12" fmla="*/ 683812 w 683812"/>
              <a:gd name="connsiteY12" fmla="*/ 248642 h 359961"/>
              <a:gd name="connsiteX13" fmla="*/ 675861 w 683812"/>
              <a:gd name="connsiteY13" fmla="*/ 288399 h 359961"/>
              <a:gd name="connsiteX14" fmla="*/ 612250 w 683812"/>
              <a:gd name="connsiteY14" fmla="*/ 296350 h 359961"/>
              <a:gd name="connsiteX15" fmla="*/ 564542 w 683812"/>
              <a:gd name="connsiteY15" fmla="*/ 312253 h 359961"/>
              <a:gd name="connsiteX16" fmla="*/ 524786 w 683812"/>
              <a:gd name="connsiteY16" fmla="*/ 328155 h 359961"/>
              <a:gd name="connsiteX17" fmla="*/ 453224 w 683812"/>
              <a:gd name="connsiteY17" fmla="*/ 336107 h 359961"/>
              <a:gd name="connsiteX18" fmla="*/ 421419 w 683812"/>
              <a:gd name="connsiteY18" fmla="*/ 344058 h 359961"/>
              <a:gd name="connsiteX19" fmla="*/ 318052 w 683812"/>
              <a:gd name="connsiteY19" fmla="*/ 359961 h 359961"/>
              <a:gd name="connsiteX20" fmla="*/ 198782 w 683812"/>
              <a:gd name="connsiteY20" fmla="*/ 352009 h 359961"/>
              <a:gd name="connsiteX21" fmla="*/ 174928 w 683812"/>
              <a:gd name="connsiteY21" fmla="*/ 344058 h 359961"/>
              <a:gd name="connsiteX22" fmla="*/ 143123 w 683812"/>
              <a:gd name="connsiteY22" fmla="*/ 336107 h 359961"/>
              <a:gd name="connsiteX23" fmla="*/ 71561 w 683812"/>
              <a:gd name="connsiteY23" fmla="*/ 296350 h 359961"/>
              <a:gd name="connsiteX24" fmla="*/ 47708 w 683812"/>
              <a:gd name="connsiteY24" fmla="*/ 288399 h 359961"/>
              <a:gd name="connsiteX25" fmla="*/ 23854 w 683812"/>
              <a:gd name="connsiteY25" fmla="*/ 240691 h 359961"/>
              <a:gd name="connsiteX26" fmla="*/ 0 w 683812"/>
              <a:gd name="connsiteY26" fmla="*/ 121421 h 359961"/>
              <a:gd name="connsiteX27" fmla="*/ 31805 w 683812"/>
              <a:gd name="connsiteY27" fmla="*/ 2152 h 35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3812" h="359961">
                <a:moveTo>
                  <a:pt x="31805" y="2152"/>
                </a:moveTo>
                <a:cubicBezTo>
                  <a:pt x="74212" y="-9775"/>
                  <a:pt x="180952" y="30895"/>
                  <a:pt x="254441" y="49860"/>
                </a:cubicBezTo>
                <a:cubicBezTo>
                  <a:pt x="263694" y="52248"/>
                  <a:pt x="269748" y="61488"/>
                  <a:pt x="278295" y="65762"/>
                </a:cubicBezTo>
                <a:cubicBezTo>
                  <a:pt x="285792" y="69510"/>
                  <a:pt x="294652" y="69966"/>
                  <a:pt x="302149" y="73714"/>
                </a:cubicBezTo>
                <a:cubicBezTo>
                  <a:pt x="363797" y="104538"/>
                  <a:pt x="289906" y="77584"/>
                  <a:pt x="349857" y="97567"/>
                </a:cubicBezTo>
                <a:cubicBezTo>
                  <a:pt x="357808" y="102868"/>
                  <a:pt x="365164" y="109196"/>
                  <a:pt x="373711" y="113470"/>
                </a:cubicBezTo>
                <a:cubicBezTo>
                  <a:pt x="381208" y="117218"/>
                  <a:pt x="389537" y="119013"/>
                  <a:pt x="397565" y="121421"/>
                </a:cubicBezTo>
                <a:cubicBezTo>
                  <a:pt x="416047" y="126966"/>
                  <a:pt x="434671" y="132023"/>
                  <a:pt x="453224" y="137324"/>
                </a:cubicBezTo>
                <a:cubicBezTo>
                  <a:pt x="461175" y="134674"/>
                  <a:pt x="468697" y="129373"/>
                  <a:pt x="477078" y="129373"/>
                </a:cubicBezTo>
                <a:cubicBezTo>
                  <a:pt x="595286" y="129373"/>
                  <a:pt x="574135" y="124619"/>
                  <a:pt x="636104" y="145275"/>
                </a:cubicBezTo>
                <a:cubicBezTo>
                  <a:pt x="644055" y="150576"/>
                  <a:pt x="653988" y="153716"/>
                  <a:pt x="659958" y="161178"/>
                </a:cubicBezTo>
                <a:cubicBezTo>
                  <a:pt x="665194" y="167723"/>
                  <a:pt x="665876" y="176901"/>
                  <a:pt x="667909" y="185032"/>
                </a:cubicBezTo>
                <a:lnTo>
                  <a:pt x="683812" y="248642"/>
                </a:lnTo>
                <a:cubicBezTo>
                  <a:pt x="681162" y="261894"/>
                  <a:pt x="687106" y="280902"/>
                  <a:pt x="675861" y="288399"/>
                </a:cubicBezTo>
                <a:cubicBezTo>
                  <a:pt x="658081" y="300252"/>
                  <a:pt x="633144" y="291873"/>
                  <a:pt x="612250" y="296350"/>
                </a:cubicBezTo>
                <a:cubicBezTo>
                  <a:pt x="595859" y="299862"/>
                  <a:pt x="580106" y="306028"/>
                  <a:pt x="564542" y="312253"/>
                </a:cubicBezTo>
                <a:cubicBezTo>
                  <a:pt x="551290" y="317554"/>
                  <a:pt x="538742" y="325164"/>
                  <a:pt x="524786" y="328155"/>
                </a:cubicBezTo>
                <a:cubicBezTo>
                  <a:pt x="501318" y="333184"/>
                  <a:pt x="477078" y="333456"/>
                  <a:pt x="453224" y="336107"/>
                </a:cubicBezTo>
                <a:cubicBezTo>
                  <a:pt x="442622" y="338757"/>
                  <a:pt x="432135" y="341915"/>
                  <a:pt x="421419" y="344058"/>
                </a:cubicBezTo>
                <a:cubicBezTo>
                  <a:pt x="393851" y="349571"/>
                  <a:pt x="344769" y="356144"/>
                  <a:pt x="318052" y="359961"/>
                </a:cubicBezTo>
                <a:cubicBezTo>
                  <a:pt x="278295" y="357310"/>
                  <a:pt x="238383" y="356409"/>
                  <a:pt x="198782" y="352009"/>
                </a:cubicBezTo>
                <a:cubicBezTo>
                  <a:pt x="190452" y="351083"/>
                  <a:pt x="182987" y="346360"/>
                  <a:pt x="174928" y="344058"/>
                </a:cubicBezTo>
                <a:cubicBezTo>
                  <a:pt x="164421" y="341056"/>
                  <a:pt x="153725" y="338757"/>
                  <a:pt x="143123" y="336107"/>
                </a:cubicBezTo>
                <a:cubicBezTo>
                  <a:pt x="107416" y="300400"/>
                  <a:pt x="129937" y="315809"/>
                  <a:pt x="71561" y="296350"/>
                </a:cubicBezTo>
                <a:lnTo>
                  <a:pt x="47708" y="288399"/>
                </a:lnTo>
                <a:cubicBezTo>
                  <a:pt x="33411" y="266954"/>
                  <a:pt x="29341" y="265382"/>
                  <a:pt x="23854" y="240691"/>
                </a:cubicBezTo>
                <a:cubicBezTo>
                  <a:pt x="15059" y="201112"/>
                  <a:pt x="0" y="121421"/>
                  <a:pt x="0" y="121421"/>
                </a:cubicBezTo>
                <a:cubicBezTo>
                  <a:pt x="8611" y="18082"/>
                  <a:pt x="-10602" y="14079"/>
                  <a:pt x="31805" y="2152"/>
                </a:cubicBez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35" y="1152327"/>
            <a:ext cx="8382001" cy="5408871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luminosity between ccSNe and </a:t>
            </a:r>
            <a:r>
              <a:rPr lang="en-US" sz="22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SLSNe</a:t>
            </a:r>
            <a:endParaRPr lang="en-US" sz="2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u="sng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narrow emission lines or prominent interaction signatures</a:t>
            </a:r>
          </a:p>
          <a:p>
            <a:pPr>
              <a:buFont typeface="Arial" pitchFamily="34" charset="0"/>
              <a:buChar char="•"/>
            </a:pPr>
            <a:endParaRPr lang="en-US" sz="2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r>
              <a:rPr lang="en-US" sz="2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-20 mag</a:t>
            </a:r>
          </a:p>
          <a:p>
            <a:pPr marL="0" indent="0">
              <a:buNone/>
            </a:pP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designate these as </a:t>
            </a:r>
          </a:p>
          <a:p>
            <a:pPr marL="0" indent="0">
              <a:buNone/>
            </a:pPr>
            <a:r>
              <a:rPr lang="en-US" sz="2000" cap="non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LSNe</a:t>
            </a:r>
            <a:r>
              <a:rPr lang="en-US" sz="20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cap="none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(Bose et al. 2021)</a:t>
            </a:r>
            <a:endParaRPr lang="en-US" cap="none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continuity between </a:t>
            </a:r>
            <a:br>
              <a:rPr lang="en-US" sz="2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ccSNe</a:t>
            </a:r>
            <a:r>
              <a:rPr lang="en-US" sz="2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SLSNe</a:t>
            </a:r>
            <a:r>
              <a:rPr lang="en-US" sz="2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cap="none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>
              <a:buNone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distinct subclass? </a:t>
            </a:r>
          </a:p>
          <a:p>
            <a:pPr marL="0" indent="0">
              <a:buNone/>
            </a:pPr>
            <a:r>
              <a:rPr lang="en-US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  : </a:t>
            </a:r>
            <a:r>
              <a:rPr lang="en-US" sz="2200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436" y="189718"/>
            <a:ext cx="7772400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Hydrogen rich luminous SNe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73688" y="6561198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Bose et al. 2021</a:t>
            </a:r>
          </a:p>
        </p:txBody>
      </p:sp>
      <p:sp>
        <p:nvSpPr>
          <p:cNvPr id="9" name="Rounded Rectangle 8"/>
          <p:cNvSpPr/>
          <p:nvPr/>
        </p:nvSpPr>
        <p:spPr>
          <a:xfrm flipH="1">
            <a:off x="4011705" y="3854823"/>
            <a:ext cx="246529" cy="1075765"/>
          </a:xfrm>
          <a:prstGeom prst="roundRect">
            <a:avLst>
              <a:gd name="adj" fmla="val 13542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flipH="1">
            <a:off x="4011636" y="2255712"/>
            <a:ext cx="246529" cy="860868"/>
          </a:xfrm>
          <a:prstGeom prst="roundRect">
            <a:avLst>
              <a:gd name="adj" fmla="val 13542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01537" y="2116031"/>
            <a:ext cx="466725" cy="1771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flipH="1">
            <a:off x="4011638" y="3133725"/>
            <a:ext cx="1430946" cy="721098"/>
          </a:xfrm>
          <a:prstGeom prst="roundRect">
            <a:avLst>
              <a:gd name="adj" fmla="val 13542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4720" y="4886050"/>
            <a:ext cx="678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Normal SNe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4720" y="3285055"/>
            <a:ext cx="67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B0F0"/>
                </a:solidFill>
              </a:rPr>
              <a:t>LSNe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1098" y="2443719"/>
            <a:ext cx="67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SLSNe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7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388" y="1411552"/>
            <a:ext cx="3571018" cy="2865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0237" y="4383226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Arcavi</a:t>
            </a:r>
            <a:r>
              <a:rPr lang="en-US" dirty="0"/>
              <a:t> et al. 2016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2400" y="148833"/>
            <a:ext cx="7772400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Hydrogen rich luminous SNe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7564" y="1162564"/>
            <a:ext cx="8382001" cy="55744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rarer (discovery</a:t>
            </a:r>
            <a:br>
              <a:rPr 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rate) than SLSNe-I</a:t>
            </a:r>
          </a:p>
          <a:p>
            <a:pPr>
              <a:buFont typeface="Arial" pitchFamily="34" charset="0"/>
              <a:buChar char="•"/>
            </a:pPr>
            <a:endParaRPr lang="en-US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 we identified</a:t>
            </a:r>
            <a:br>
              <a:rPr 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2013fc  </a:t>
            </a:r>
            <a:r>
              <a:rPr lang="en-US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cap="non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Kangas</a:t>
            </a:r>
            <a:r>
              <a:rPr lang="en-US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2016)</a:t>
            </a:r>
            <a:b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PTF10iam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>
                <a:solidFill>
                  <a:srgbClr val="363D46">
                    <a:lumMod val="40000"/>
                    <a:lumOff val="6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cap="none" dirty="0" err="1">
                <a:solidFill>
                  <a:srgbClr val="363D46">
                    <a:lumMod val="40000"/>
                    <a:lumOff val="6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Arcavi</a:t>
            </a:r>
            <a:r>
              <a:rPr lang="en-US" cap="none" dirty="0">
                <a:solidFill>
                  <a:srgbClr val="363D46">
                    <a:lumMod val="40000"/>
                    <a:lumOff val="6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2016)</a:t>
            </a:r>
            <a:b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solidFill>
                  <a:srgbClr val="AFE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ASASSN-15nx</a:t>
            </a:r>
            <a:r>
              <a:rPr lang="en-US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>
                <a:solidFill>
                  <a:srgbClr val="363D46">
                    <a:lumMod val="40000"/>
                    <a:lumOff val="6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Bose et al. 2018</a:t>
            </a:r>
            <a:r>
              <a:rPr lang="en-US" cap="none" dirty="0">
                <a:solidFill>
                  <a:srgbClr val="363D46">
                    <a:lumMod val="40000"/>
                    <a:lumOff val="6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2016gsd </a:t>
            </a:r>
            <a:r>
              <a:rPr lang="en-US" cap="none" dirty="0">
                <a:solidFill>
                  <a:srgbClr val="363D46">
                    <a:lumMod val="40000"/>
                    <a:lumOff val="6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(Reynolds et al. 2020)</a:t>
            </a:r>
            <a:b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>
                <a:solidFill>
                  <a:srgbClr val="AFE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ASASSN-18am  </a:t>
            </a:r>
            <a:r>
              <a:rPr lang="en-US" cap="none" dirty="0">
                <a:solidFill>
                  <a:srgbClr val="363D46">
                    <a:lumMod val="40000"/>
                    <a:lumOff val="6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Bose et al. 2021</a:t>
            </a:r>
            <a:r>
              <a:rPr lang="en-US" cap="none" dirty="0">
                <a:solidFill>
                  <a:srgbClr val="363D46">
                    <a:lumMod val="40000"/>
                    <a:lumOff val="60000"/>
                  </a:srgb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400" cap="none" dirty="0">
                <a:solidFill>
                  <a:prstClr val="whit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cap="none" dirty="0">
              <a:solidFill>
                <a:prstClr val="whit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cap="none" dirty="0"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these actually so rare?</a:t>
            </a:r>
            <a:endParaRPr lang="en-US" sz="2400" cap="none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46" y="1010568"/>
            <a:ext cx="4570582" cy="3667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9824" y="3143179"/>
            <a:ext cx="820269" cy="3385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SLSNe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3937" y="2318417"/>
            <a:ext cx="1904687" cy="33855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Normal SNe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263926" y="2254625"/>
            <a:ext cx="1453396" cy="481840"/>
          </a:xfrm>
          <a:prstGeom prst="rightArrow">
            <a:avLst>
              <a:gd name="adj1" fmla="val 76047"/>
              <a:gd name="adj2" fmla="val 78838"/>
            </a:avLst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Luminous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7108158" y="3473824"/>
            <a:ext cx="721666" cy="375416"/>
          </a:xfrm>
          <a:prstGeom prst="leftRightArrow">
            <a:avLst>
              <a:gd name="adj1" fmla="val 43941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GAP?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A295A5-E74F-7A51-9CE0-485AFCB4CA43}"/>
              </a:ext>
            </a:extLst>
          </p:cNvPr>
          <p:cNvSpPr txBox="1"/>
          <p:nvPr/>
        </p:nvSpPr>
        <p:spPr>
          <a:xfrm>
            <a:off x="7032812" y="4823596"/>
            <a:ext cx="211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Arcavi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et al. 2016</a:t>
            </a:r>
          </a:p>
        </p:txBody>
      </p:sp>
    </p:spTree>
    <p:extLst>
      <p:ext uri="{BB962C8B-B14F-4D97-AF65-F5344CB8AC3E}">
        <p14:creationId xmlns:p14="http://schemas.microsoft.com/office/powerpoint/2010/main" val="32195789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86870" y="45246"/>
            <a:ext cx="7485529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Light curves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9776" y="2235900"/>
            <a:ext cx="287440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significant breaks or transitions in LCs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 rise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decline -</a:t>
            </a:r>
          </a:p>
          <a:p>
            <a:pPr lvl="1"/>
            <a:r>
              <a:rPr lang="en-US" sz="1400" dirty="0"/>
              <a:t>For V-band:</a:t>
            </a:r>
          </a:p>
          <a:p>
            <a:pPr lvl="1"/>
            <a:r>
              <a:rPr lang="en-US" sz="1400" dirty="0"/>
              <a:t>~ 6 – 3 mag/100d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91" t="6352" r="2677" b="2313"/>
          <a:stretch/>
        </p:blipFill>
        <p:spPr>
          <a:xfrm>
            <a:off x="452718" y="1362635"/>
            <a:ext cx="5827058" cy="51322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flipH="1">
            <a:off x="935847" y="2183466"/>
            <a:ext cx="1390494" cy="855569"/>
          </a:xfrm>
          <a:prstGeom prst="roundRect">
            <a:avLst>
              <a:gd name="adj" fmla="val 13542"/>
            </a:avLst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0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86870" y="45246"/>
            <a:ext cx="7485529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ASASSN-18am : Spectra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338" y="1340110"/>
            <a:ext cx="5602978" cy="48455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8599" y="1403646"/>
                <a:ext cx="3240739" cy="301147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itchFamily="34" charset="0"/>
                  <a:buChar char="•"/>
                </a:pPr>
                <a:r>
                  <a:rPr lang="en-US" sz="20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Flash Ionization</a:t>
                </a:r>
              </a:p>
              <a:p>
                <a:pPr marL="0" indent="0">
                  <a:buNone/>
                </a:pPr>
                <a:r>
                  <a:rPr lang="en-US" sz="20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1" cap="none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2000" b="0" i="1" cap="none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=2×</m:t>
                    </m:r>
                    <m:sSup>
                      <m:sSupPr>
                        <m:ctrlPr>
                          <a:rPr lang="en-US" sz="2000" b="0" i="1" cap="none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cap="none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b="0" i="1" cap="none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  <m:r>
                      <a:rPr lang="en-US" sz="2000" b="0" i="1" cap="none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b="0" i="1" cap="none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cap="none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cap="none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⊙</m:t>
                        </m:r>
                      </m:sub>
                    </m:sSub>
                    <m:r>
                      <a:rPr lang="en-US" sz="2000" b="0" i="1" cap="none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b="0" i="1" cap="none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𝑦𝑟</m:t>
                    </m:r>
                  </m:oMath>
                </a14:m>
                <a:r>
                  <a:rPr lang="en-US" sz="2000" cap="none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000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Blue featureless continuum until 20d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403646"/>
                <a:ext cx="3240739" cy="3011472"/>
              </a:xfrm>
              <a:prstGeom prst="rect">
                <a:avLst/>
              </a:prstGeom>
              <a:blipFill>
                <a:blip r:embed="rId3"/>
                <a:stretch>
                  <a:fillRect l="-4280" t="-5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>
          <a:xfrm>
            <a:off x="3352800" y="1844725"/>
            <a:ext cx="315687" cy="2570394"/>
          </a:xfrm>
          <a:prstGeom prst="leftBrace">
            <a:avLst/>
          </a:prstGeom>
          <a:ln>
            <a:solidFill>
              <a:srgbClr val="00FF9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34268" y="2102734"/>
            <a:ext cx="169762" cy="374248"/>
          </a:xfrm>
          <a:prstGeom prst="straightConnector1">
            <a:avLst/>
          </a:prstGeom>
          <a:ln>
            <a:solidFill>
              <a:srgbClr val="00FF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79ADE8-33FC-BA2B-0A9C-0260E38FF43D}"/>
              </a:ext>
            </a:extLst>
          </p:cNvPr>
          <p:cNvCxnSpPr/>
          <p:nvPr/>
        </p:nvCxnSpPr>
        <p:spPr>
          <a:xfrm>
            <a:off x="5051205" y="1673782"/>
            <a:ext cx="169762" cy="374248"/>
          </a:xfrm>
          <a:prstGeom prst="straightConnector1">
            <a:avLst/>
          </a:prstGeom>
          <a:ln>
            <a:solidFill>
              <a:srgbClr val="00FF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FC4F27-97D9-5F74-0EF8-D4BD18F80A16}"/>
              </a:ext>
            </a:extLst>
          </p:cNvPr>
          <p:cNvCxnSpPr>
            <a:cxnSpLocks/>
          </p:cNvCxnSpPr>
          <p:nvPr/>
        </p:nvCxnSpPr>
        <p:spPr>
          <a:xfrm flipV="1">
            <a:off x="4352599" y="1844724"/>
            <a:ext cx="182568" cy="92933"/>
          </a:xfrm>
          <a:prstGeom prst="straightConnector1">
            <a:avLst/>
          </a:prstGeom>
          <a:ln>
            <a:solidFill>
              <a:srgbClr val="00FF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7B69C6-0992-4AA5-A8B1-9064CFA5BAB9}"/>
              </a:ext>
            </a:extLst>
          </p:cNvPr>
          <p:cNvCxnSpPr>
            <a:cxnSpLocks/>
          </p:cNvCxnSpPr>
          <p:nvPr/>
        </p:nvCxnSpPr>
        <p:spPr>
          <a:xfrm>
            <a:off x="3057199" y="1578429"/>
            <a:ext cx="611287" cy="0"/>
          </a:xfrm>
          <a:prstGeom prst="straightConnector1">
            <a:avLst/>
          </a:prstGeom>
          <a:ln>
            <a:solidFill>
              <a:srgbClr val="00FF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677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86870" y="45246"/>
            <a:ext cx="7485529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ASASSN-18am : Spectra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8599" y="1403646"/>
                <a:ext cx="3595157" cy="479993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8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6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4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2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3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100" kern="1200" cap="small">
                    <a:gradFill flip="none" rotWithShape="1">
                      <a:gsLst>
                        <a:gs pos="0">
                          <a:schemeClr val="tx1"/>
                        </a:gs>
                        <a:gs pos="100000">
                          <a:schemeClr val="tx1">
                            <a:lumMod val="75000"/>
                          </a:schemeClr>
                        </a:gs>
                      </a:gsLst>
                      <a:lin ang="5400000" scaled="0"/>
                      <a:tileRect/>
                    </a:gradFill>
                    <a:effectLst>
                      <a:glow rad="38100">
                        <a:schemeClr val="bg1">
                          <a:lumMod val="50000"/>
                          <a:lumOff val="50000"/>
                          <a:alpha val="20000"/>
                        </a:schemeClr>
                      </a:glow>
                      <a:outerShdw blurRad="44450" dist="12700" dir="13860000" algn="tl" rotWithShape="0">
                        <a:srgbClr val="000000">
                          <a:alpha val="20000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 profiles develop after  ~19 days</a:t>
                </a:r>
              </a:p>
              <a:p>
                <a:pPr marL="0" indent="0">
                  <a:buNone/>
                </a:pPr>
                <a:endParaRPr lang="en-US" sz="240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Earliest </a:t>
                </a:r>
                <a14:m>
                  <m:oMath xmlns:m="http://schemas.openxmlformats.org/officeDocument/2006/math">
                    <m:r>
                      <a:rPr lang="en-US" sz="2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velocity </a:t>
                </a:r>
                <a14:m>
                  <m:oMath xmlns:m="http://schemas.openxmlformats.org/officeDocument/2006/math">
                    <m:r>
                      <a:rPr lang="en-US" sz="24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~17,000 </m:t>
                    </m:r>
                    <m:r>
                      <a:rPr lang="en-US" sz="24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4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4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Peculiar </a:t>
                </a:r>
                <a14:m>
                  <m:oMath xmlns:m="http://schemas.openxmlformats.org/officeDocument/2006/math">
                    <m:r>
                      <a:rPr lang="en-US" sz="24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4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profile</a:t>
                </a:r>
              </a:p>
              <a:p>
                <a:endParaRPr lang="en-US" sz="2400" cap="none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Unusually strong nebular</a:t>
                </a:r>
                <a:r>
                  <a:rPr lang="en-US" sz="24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  <m:r>
                      <a:rPr lang="en-US" sz="2400" b="0" i="0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2400" b="0" i="0" cap="none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en-US" sz="24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line</a:t>
                </a:r>
              </a:p>
              <a:p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Prominent</a:t>
                </a:r>
                <a:r>
                  <a:rPr lang="en-US" sz="24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cap="none" dirty="0" err="1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FeII</a:t>
                </a:r>
                <a:r>
                  <a:rPr lang="en-US" sz="2400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cap="non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group nebular lines.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1403646"/>
                <a:ext cx="3595157" cy="4799930"/>
              </a:xfrm>
              <a:prstGeom prst="rect">
                <a:avLst/>
              </a:prstGeom>
              <a:blipFill>
                <a:blip r:embed="rId2"/>
                <a:stretch>
                  <a:fillRect l="-4930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811" y="962808"/>
            <a:ext cx="5467833" cy="58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083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52400" y="273846"/>
            <a:ext cx="7772400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Alternate Power inputs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599" y="1403646"/>
            <a:ext cx="8382001" cy="301147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Circumstellar Interactions</a:t>
            </a:r>
          </a:p>
          <a:p>
            <a:pPr>
              <a:buFont typeface="Arial" pitchFamily="34" charset="0"/>
              <a:buChar char="•"/>
            </a:pP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306" y="1187824"/>
            <a:ext cx="3379694" cy="5600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4306" y="6511220"/>
            <a:ext cx="239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https://www.mpi-hd.mpg.de/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1" y="3920786"/>
            <a:ext cx="4308931" cy="24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969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86870" y="45246"/>
            <a:ext cx="7485529" cy="960436"/>
          </a:xfrm>
        </p:spPr>
        <p:txBody>
          <a:bodyPr>
            <a:normAutofit/>
          </a:bodyPr>
          <a:lstStyle/>
          <a:p>
            <a:r>
              <a:rPr lang="en-US" b="1" cap="none" dirty="0">
                <a:solidFill>
                  <a:srgbClr val="00B0F0"/>
                </a:solidFill>
              </a:rPr>
              <a:t>Spectra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3006" y="4859795"/>
            <a:ext cx="2623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Interaction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 HI lines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9" y="1066799"/>
            <a:ext cx="4999424" cy="5571565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5401235" y="5094514"/>
            <a:ext cx="381000" cy="1104580"/>
          </a:xfrm>
          <a:prstGeom prst="rightBrace">
            <a:avLst/>
          </a:prstGeom>
          <a:ln>
            <a:solidFill>
              <a:srgbClr val="00FF9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B5B22-0502-649D-8D3B-E2BE0C185CDF}"/>
              </a:ext>
            </a:extLst>
          </p:cNvPr>
          <p:cNvSpPr txBox="1"/>
          <p:nvPr/>
        </p:nvSpPr>
        <p:spPr>
          <a:xfrm>
            <a:off x="5815327" y="5413793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LSNe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9625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9|21.1|6.5|17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41425</TotalTime>
  <Words>893</Words>
  <Application>Microsoft Macintosh PowerPoint</Application>
  <PresentationFormat>On-screen Show (4:3)</PresentationFormat>
  <Paragraphs>178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Trebuchet MS</vt:lpstr>
      <vt:lpstr>Mesh</vt:lpstr>
      <vt:lpstr>Hydrogen-Rich luminous supernovae (LSNe-II): Looking into the unexplored regime of ccSNe distribution. </vt:lpstr>
      <vt:lpstr>PowerPoint Presentation</vt:lpstr>
      <vt:lpstr>Hydrogen rich luminous SNe</vt:lpstr>
      <vt:lpstr>Hydrogen rich luminous SNe</vt:lpstr>
      <vt:lpstr>Light curves</vt:lpstr>
      <vt:lpstr>ASASSN-18am : Spectra</vt:lpstr>
      <vt:lpstr>ASASSN-18am : Spectra</vt:lpstr>
      <vt:lpstr>Alternate Power inputs</vt:lpstr>
      <vt:lpstr>Spectra</vt:lpstr>
      <vt:lpstr>Alternate Power inputs</vt:lpstr>
      <vt:lpstr>Alternate Power inputs</vt:lpstr>
      <vt:lpstr>ASASSN-18am : Line ID</vt:lpstr>
      <vt:lpstr>Powering Mechanisms</vt:lpstr>
      <vt:lpstr>Powering Mechanisms</vt:lpstr>
      <vt:lpstr>Powering Mechanisms</vt:lpstr>
      <vt:lpstr>Powering Mechanisms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Gaia17biu/2017egm: The closest type I superluminious supernova</dc:title>
  <dc:creator>Subhash Bose</dc:creator>
  <cp:lastModifiedBy>Subhash Bose</cp:lastModifiedBy>
  <cp:revision>423</cp:revision>
  <dcterms:created xsi:type="dcterms:W3CDTF">2017-08-16T04:51:58Z</dcterms:created>
  <dcterms:modified xsi:type="dcterms:W3CDTF">2023-06-22T15:36:52Z</dcterms:modified>
</cp:coreProperties>
</file>