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Nunito" pitchFamily="2" charset="77"/>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45"/>
  </p:normalViewPr>
  <p:slideViewPr>
    <p:cSldViewPr snapToGrid="0">
      <p:cViewPr varScale="1">
        <p:scale>
          <a:sx n="158" d="100"/>
          <a:sy n="158" d="100"/>
        </p:scale>
        <p:origin x="56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4f25c5182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4f25c5182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52856b6581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52856b658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52ae464c3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52ae464c3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52ae464c3f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52ae464c3f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52ca1eace4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52ca1eace4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These numbers are from TNS, the top contributors to this numbers are the groups you would expect </a:t>
            </a:r>
            <a:r>
              <a:rPr lang="en" sz="1200">
                <a:solidFill>
                  <a:schemeClr val="dk1"/>
                </a:solidFill>
              </a:rPr>
              <a:t>Pan-STARRS, ZTF, ALeRCE, Gaia, ATLAS, ASAS-SN. Massive surveys which focus on surveying the entire sky as often as possible. These surveys have been massive contributors to the significant increase in the rate at which we detect transients, and even classify them. </a:t>
            </a:r>
            <a:endParaRPr sz="1200">
              <a:solidFill>
                <a:schemeClr val="dk1"/>
              </a:solidFill>
            </a:endParaRPr>
          </a:p>
          <a:p>
            <a:pPr marL="0" lvl="0" indent="0" algn="l" rtl="0">
              <a:spcBef>
                <a:spcPts val="0"/>
              </a:spcBef>
              <a:spcAft>
                <a:spcPts val="0"/>
              </a:spcAft>
              <a:buNone/>
            </a:pPr>
            <a:r>
              <a:rPr lang="en" sz="1200">
                <a:solidFill>
                  <a:schemeClr val="dk1"/>
                </a:solidFill>
              </a:rPr>
              <a:t>Only about 10% of transients are classified as supernova and less than 10% of those classified objects have multiple epochs of photometric and spectroscopic follow-up. </a:t>
            </a:r>
            <a:endParaRPr sz="12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52ca1eace4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52ca1eace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52ae464c3f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52ae464c3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These numbers are from TNS, the top contributors to this numbers are the groups you would expect </a:t>
            </a:r>
            <a:r>
              <a:rPr lang="en" sz="1200">
                <a:solidFill>
                  <a:schemeClr val="dk1"/>
                </a:solidFill>
              </a:rPr>
              <a:t>Pan-STARRS, ZTF, ALeRCE, Gaia, ATLAS, ASAS-SN. Massive surveys which focus on surveying the entire sky as often as possible. These surveys have been massive contributors to the significant increase in the rate at which we detect transients, and even classify them. </a:t>
            </a:r>
            <a:endParaRPr sz="1200">
              <a:solidFill>
                <a:schemeClr val="dk1"/>
              </a:solidFill>
            </a:endParaRPr>
          </a:p>
          <a:p>
            <a:pPr marL="0" lvl="0" indent="0" algn="l" rtl="0">
              <a:spcBef>
                <a:spcPts val="0"/>
              </a:spcBef>
              <a:spcAft>
                <a:spcPts val="0"/>
              </a:spcAft>
              <a:buNone/>
            </a:pPr>
            <a:r>
              <a:rPr lang="en" sz="1200">
                <a:solidFill>
                  <a:schemeClr val="dk1"/>
                </a:solidFill>
              </a:rPr>
              <a:t>Only about 10% of transients are classified as supernova and less than 10% of those classified objects have multiple epochs of photometric and spectroscopic follow-up. </a:t>
            </a: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52ae464c3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52ae464c3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52ae464c3f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52ae464c3f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Since 2017, of the 92 SNe that have DLT40 names, </a:t>
            </a:r>
            <a:r>
              <a:rPr lang="en" b="1">
                <a:solidFill>
                  <a:schemeClr val="dk1"/>
                </a:solidFill>
              </a:rPr>
              <a:t>34.7%</a:t>
            </a:r>
            <a:r>
              <a:rPr lang="en">
                <a:solidFill>
                  <a:schemeClr val="dk1"/>
                </a:solidFill>
              </a:rPr>
              <a:t> of those were observed by DLT40 within 24 hours</a:t>
            </a:r>
            <a:endParaRPr/>
          </a:p>
          <a:p>
            <a:pPr marL="0" lvl="0" indent="0" algn="l" rtl="0">
              <a:spcBef>
                <a:spcPts val="0"/>
              </a:spcBef>
              <a:spcAft>
                <a:spcPts val="0"/>
              </a:spcAft>
              <a:buNone/>
            </a:pPr>
            <a:r>
              <a:rPr lang="en"/>
              <a:t>DLT40 also grabs 47% within 48 hours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52ae464c3f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52ae464c3f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Since 2017, of the 92 SNe that have DLT40 names, </a:t>
            </a:r>
            <a:r>
              <a:rPr lang="en" b="1">
                <a:solidFill>
                  <a:schemeClr val="dk1"/>
                </a:solidFill>
              </a:rPr>
              <a:t>34.7%</a:t>
            </a:r>
            <a:r>
              <a:rPr lang="en">
                <a:solidFill>
                  <a:schemeClr val="dk1"/>
                </a:solidFill>
              </a:rPr>
              <a:t> of those were observed by DLT40 within 24 hours</a:t>
            </a:r>
            <a:endParaRPr/>
          </a:p>
          <a:p>
            <a:pPr marL="0" lvl="0" indent="0" algn="l" rtl="0">
              <a:spcBef>
                <a:spcPts val="0"/>
              </a:spcBef>
              <a:spcAft>
                <a:spcPts val="0"/>
              </a:spcAft>
              <a:buNone/>
            </a:pPr>
            <a:r>
              <a:rPr lang="en"/>
              <a:t>DLT40 also grabs 47% within 48 hours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52ae464c3f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52ae464c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52ae464c3f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52ae464c3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52ae464c3f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52ae464c3f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52ae464c3f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52ae464c3f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Companion shocking </a:t>
            </a:r>
            <a:r>
              <a:rPr lang="en" sz="1500">
                <a:solidFill>
                  <a:schemeClr val="dk1"/>
                </a:solidFill>
                <a:latin typeface="Nunito"/>
                <a:ea typeface="Nunito"/>
                <a:cs typeface="Nunito"/>
                <a:sym typeface="Nunito"/>
              </a:rPr>
              <a:t>- supernova ejecta hits a nondegenerate companion resulting in blue excess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9250" algn="ctr">
              <a:spcBef>
                <a:spcPts val="0"/>
              </a:spcBef>
              <a:spcAft>
                <a:spcPts val="0"/>
              </a:spcAft>
              <a:buSzPts val="1900"/>
              <a:buChar char="●"/>
              <a:defRPr/>
            </a:lvl1pPr>
            <a:lvl2pPr marL="914400" lvl="1" indent="-323850" algn="ctr">
              <a:spcBef>
                <a:spcPts val="0"/>
              </a:spcBef>
              <a:spcAft>
                <a:spcPts val="0"/>
              </a:spcAft>
              <a:buSzPts val="1500"/>
              <a:buChar char="○"/>
              <a:defRPr/>
            </a:lvl2pPr>
            <a:lvl3pPr marL="1371600" lvl="2" indent="-323850" algn="ctr">
              <a:spcBef>
                <a:spcPts val="0"/>
              </a:spcBef>
              <a:spcAft>
                <a:spcPts val="0"/>
              </a:spcAft>
              <a:buSzPts val="1500"/>
              <a:buChar char="■"/>
              <a:defRPr/>
            </a:lvl3pPr>
            <a:lvl4pPr marL="1828800" lvl="3" indent="-323850" algn="ctr">
              <a:spcBef>
                <a:spcPts val="0"/>
              </a:spcBef>
              <a:spcAft>
                <a:spcPts val="0"/>
              </a:spcAft>
              <a:buSzPts val="1500"/>
              <a:buChar char="●"/>
              <a:defRPr/>
            </a:lvl4pPr>
            <a:lvl5pPr marL="2286000" lvl="4" indent="-323850" algn="ctr">
              <a:spcBef>
                <a:spcPts val="0"/>
              </a:spcBef>
              <a:spcAft>
                <a:spcPts val="0"/>
              </a:spcAft>
              <a:buSzPts val="1500"/>
              <a:buChar char="○"/>
              <a:defRPr/>
            </a:lvl5pPr>
            <a:lvl6pPr marL="2743200" lvl="5" indent="-323850" algn="ctr">
              <a:spcBef>
                <a:spcPts val="0"/>
              </a:spcBef>
              <a:spcAft>
                <a:spcPts val="0"/>
              </a:spcAft>
              <a:buSzPts val="1500"/>
              <a:buChar char="■"/>
              <a:defRPr/>
            </a:lvl6pPr>
            <a:lvl7pPr marL="3200400" lvl="6" indent="-323850" algn="ctr">
              <a:spcBef>
                <a:spcPts val="0"/>
              </a:spcBef>
              <a:spcAft>
                <a:spcPts val="0"/>
              </a:spcAft>
              <a:buSzPts val="1500"/>
              <a:buChar char="●"/>
              <a:defRPr/>
            </a:lvl7pPr>
            <a:lvl8pPr marL="3657600" lvl="7" indent="-323850" algn="ctr">
              <a:spcBef>
                <a:spcPts val="0"/>
              </a:spcBef>
              <a:spcAft>
                <a:spcPts val="0"/>
              </a:spcAft>
              <a:buSzPts val="1500"/>
              <a:buChar char="○"/>
              <a:defRPr/>
            </a:lvl8pPr>
            <a:lvl9pPr marL="4114800" lvl="8" indent="-323850" algn="ctr">
              <a:spcBef>
                <a:spcPts val="0"/>
              </a:spcBef>
              <a:spcAft>
                <a:spcPts val="0"/>
              </a:spcAft>
              <a:buSzPts val="15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Nunito"/>
              <a:buNone/>
              <a:defRPr>
                <a:latin typeface="Nunito"/>
                <a:ea typeface="Nunito"/>
                <a:cs typeface="Nunito"/>
                <a:sym typeface="Nuni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9250">
              <a:spcBef>
                <a:spcPts val="0"/>
              </a:spcBef>
              <a:spcAft>
                <a:spcPts val="0"/>
              </a:spcAft>
              <a:buSzPts val="1900"/>
              <a:buFont typeface="Nunito"/>
              <a:buChar char="●"/>
              <a:defRPr>
                <a:latin typeface="Nunito"/>
                <a:ea typeface="Nunito"/>
                <a:cs typeface="Nunito"/>
                <a:sym typeface="Nunito"/>
              </a:defRPr>
            </a:lvl1pPr>
            <a:lvl2pPr marL="914400" lvl="1" indent="-323850">
              <a:spcBef>
                <a:spcPts val="0"/>
              </a:spcBef>
              <a:spcAft>
                <a:spcPts val="0"/>
              </a:spcAft>
              <a:buSzPts val="1500"/>
              <a:buFont typeface="Nunito"/>
              <a:buChar char="○"/>
              <a:defRPr>
                <a:latin typeface="Nunito"/>
                <a:ea typeface="Nunito"/>
                <a:cs typeface="Nunito"/>
                <a:sym typeface="Nunito"/>
              </a:defRPr>
            </a:lvl2pPr>
            <a:lvl3pPr marL="1371600" lvl="2" indent="-323850">
              <a:spcBef>
                <a:spcPts val="0"/>
              </a:spcBef>
              <a:spcAft>
                <a:spcPts val="0"/>
              </a:spcAft>
              <a:buSzPts val="1500"/>
              <a:buFont typeface="Nunito"/>
              <a:buChar char="■"/>
              <a:defRPr>
                <a:latin typeface="Nunito"/>
                <a:ea typeface="Nunito"/>
                <a:cs typeface="Nunito"/>
                <a:sym typeface="Nunito"/>
              </a:defRPr>
            </a:lvl3pPr>
            <a:lvl4pPr marL="1828800" lvl="3" indent="-323850">
              <a:spcBef>
                <a:spcPts val="0"/>
              </a:spcBef>
              <a:spcAft>
                <a:spcPts val="0"/>
              </a:spcAft>
              <a:buSzPts val="1500"/>
              <a:buFont typeface="Nunito"/>
              <a:buChar char="●"/>
              <a:defRPr>
                <a:latin typeface="Nunito"/>
                <a:ea typeface="Nunito"/>
                <a:cs typeface="Nunito"/>
                <a:sym typeface="Nunito"/>
              </a:defRPr>
            </a:lvl4pPr>
            <a:lvl5pPr marL="2286000" lvl="4" indent="-323850">
              <a:spcBef>
                <a:spcPts val="0"/>
              </a:spcBef>
              <a:spcAft>
                <a:spcPts val="0"/>
              </a:spcAft>
              <a:buSzPts val="1500"/>
              <a:buFont typeface="Nunito"/>
              <a:buChar char="○"/>
              <a:defRPr>
                <a:latin typeface="Nunito"/>
                <a:ea typeface="Nunito"/>
                <a:cs typeface="Nunito"/>
                <a:sym typeface="Nunito"/>
              </a:defRPr>
            </a:lvl5pPr>
            <a:lvl6pPr marL="2743200" lvl="5" indent="-323850">
              <a:spcBef>
                <a:spcPts val="0"/>
              </a:spcBef>
              <a:spcAft>
                <a:spcPts val="0"/>
              </a:spcAft>
              <a:buSzPts val="1500"/>
              <a:buFont typeface="Nunito"/>
              <a:buChar char="■"/>
              <a:defRPr>
                <a:latin typeface="Nunito"/>
                <a:ea typeface="Nunito"/>
                <a:cs typeface="Nunito"/>
                <a:sym typeface="Nunito"/>
              </a:defRPr>
            </a:lvl6pPr>
            <a:lvl7pPr marL="3200400" lvl="6" indent="-323850">
              <a:spcBef>
                <a:spcPts val="0"/>
              </a:spcBef>
              <a:spcAft>
                <a:spcPts val="0"/>
              </a:spcAft>
              <a:buSzPts val="1500"/>
              <a:buFont typeface="Nunito"/>
              <a:buChar char="●"/>
              <a:defRPr>
                <a:latin typeface="Nunito"/>
                <a:ea typeface="Nunito"/>
                <a:cs typeface="Nunito"/>
                <a:sym typeface="Nunito"/>
              </a:defRPr>
            </a:lvl7pPr>
            <a:lvl8pPr marL="3657600" lvl="7" indent="-323850">
              <a:spcBef>
                <a:spcPts val="0"/>
              </a:spcBef>
              <a:spcAft>
                <a:spcPts val="0"/>
              </a:spcAft>
              <a:buSzPts val="1500"/>
              <a:buFont typeface="Nunito"/>
              <a:buChar char="○"/>
              <a:defRPr>
                <a:latin typeface="Nunito"/>
                <a:ea typeface="Nunito"/>
                <a:cs typeface="Nunito"/>
                <a:sym typeface="Nunito"/>
              </a:defRPr>
            </a:lvl8pPr>
            <a:lvl9pPr marL="4114800" lvl="8" indent="-323850">
              <a:spcBef>
                <a:spcPts val="0"/>
              </a:spcBef>
              <a:spcAft>
                <a:spcPts val="0"/>
              </a:spcAft>
              <a:buSzPts val="1500"/>
              <a:buFont typeface="Nunito"/>
              <a:buChar char="■"/>
              <a:defRPr>
                <a:latin typeface="Nunito"/>
                <a:ea typeface="Nunito"/>
                <a:cs typeface="Nunito"/>
                <a:sym typeface="Nunito"/>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9250">
              <a:spcBef>
                <a:spcPts val="0"/>
              </a:spcBef>
              <a:spcAft>
                <a:spcPts val="0"/>
              </a:spcAft>
              <a:buSzPts val="19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9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FFFFFF"/>
            </a:gs>
            <a:gs pos="92000">
              <a:srgbClr val="F2F6FE"/>
            </a:gs>
            <a:gs pos="96000">
              <a:srgbClr val="E4EDFC"/>
            </a:gs>
            <a:gs pos="100000">
              <a:srgbClr val="C9DAF8"/>
            </a:gs>
            <a:gs pos="100000">
              <a:schemeClr val="accent4"/>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9250">
              <a:lnSpc>
                <a:spcPct val="115000"/>
              </a:lnSpc>
              <a:spcBef>
                <a:spcPts val="0"/>
              </a:spcBef>
              <a:spcAft>
                <a:spcPts val="0"/>
              </a:spcAft>
              <a:buClr>
                <a:schemeClr val="dk1"/>
              </a:buClr>
              <a:buSzPts val="1900"/>
              <a:buFont typeface="Nunito"/>
              <a:buChar char="●"/>
              <a:defRPr sz="1900">
                <a:solidFill>
                  <a:schemeClr val="dk1"/>
                </a:solidFill>
                <a:latin typeface="Nunito"/>
                <a:ea typeface="Nunito"/>
                <a:cs typeface="Nunito"/>
                <a:sym typeface="Nunito"/>
              </a:defRPr>
            </a:lvl1pPr>
            <a:lvl2pPr marL="914400" lvl="1" indent="-323850">
              <a:lnSpc>
                <a:spcPct val="115000"/>
              </a:lnSpc>
              <a:spcBef>
                <a:spcPts val="0"/>
              </a:spcBef>
              <a:spcAft>
                <a:spcPts val="0"/>
              </a:spcAft>
              <a:buClr>
                <a:schemeClr val="dk1"/>
              </a:buClr>
              <a:buSzPts val="1500"/>
              <a:buFont typeface="Nunito"/>
              <a:buChar char="○"/>
              <a:defRPr sz="1500">
                <a:solidFill>
                  <a:schemeClr val="dk1"/>
                </a:solidFill>
                <a:latin typeface="Nunito"/>
                <a:ea typeface="Nunito"/>
                <a:cs typeface="Nunito"/>
                <a:sym typeface="Nunito"/>
              </a:defRPr>
            </a:lvl2pPr>
            <a:lvl3pPr marL="1371600" lvl="2" indent="-323850">
              <a:lnSpc>
                <a:spcPct val="115000"/>
              </a:lnSpc>
              <a:spcBef>
                <a:spcPts val="0"/>
              </a:spcBef>
              <a:spcAft>
                <a:spcPts val="0"/>
              </a:spcAft>
              <a:buClr>
                <a:schemeClr val="dk1"/>
              </a:buClr>
              <a:buSzPts val="1500"/>
              <a:buFont typeface="Nunito"/>
              <a:buChar char="■"/>
              <a:defRPr sz="1500">
                <a:solidFill>
                  <a:schemeClr val="dk1"/>
                </a:solidFill>
                <a:latin typeface="Nunito"/>
                <a:ea typeface="Nunito"/>
                <a:cs typeface="Nunito"/>
                <a:sym typeface="Nunito"/>
              </a:defRPr>
            </a:lvl3pPr>
            <a:lvl4pPr marL="1828800" lvl="3" indent="-323850">
              <a:lnSpc>
                <a:spcPct val="115000"/>
              </a:lnSpc>
              <a:spcBef>
                <a:spcPts val="0"/>
              </a:spcBef>
              <a:spcAft>
                <a:spcPts val="0"/>
              </a:spcAft>
              <a:buClr>
                <a:schemeClr val="dk1"/>
              </a:buClr>
              <a:buSzPts val="1500"/>
              <a:buFont typeface="Nunito"/>
              <a:buChar char="●"/>
              <a:defRPr sz="1500">
                <a:solidFill>
                  <a:schemeClr val="dk1"/>
                </a:solidFill>
                <a:latin typeface="Nunito"/>
                <a:ea typeface="Nunito"/>
                <a:cs typeface="Nunito"/>
                <a:sym typeface="Nunito"/>
              </a:defRPr>
            </a:lvl4pPr>
            <a:lvl5pPr marL="2286000" lvl="4" indent="-323850">
              <a:lnSpc>
                <a:spcPct val="115000"/>
              </a:lnSpc>
              <a:spcBef>
                <a:spcPts val="0"/>
              </a:spcBef>
              <a:spcAft>
                <a:spcPts val="0"/>
              </a:spcAft>
              <a:buClr>
                <a:schemeClr val="dk1"/>
              </a:buClr>
              <a:buSzPts val="1500"/>
              <a:buFont typeface="Nunito"/>
              <a:buChar char="○"/>
              <a:defRPr sz="1500">
                <a:solidFill>
                  <a:schemeClr val="dk1"/>
                </a:solidFill>
                <a:latin typeface="Nunito"/>
                <a:ea typeface="Nunito"/>
                <a:cs typeface="Nunito"/>
                <a:sym typeface="Nunito"/>
              </a:defRPr>
            </a:lvl5pPr>
            <a:lvl6pPr marL="2743200" lvl="5" indent="-323850">
              <a:lnSpc>
                <a:spcPct val="115000"/>
              </a:lnSpc>
              <a:spcBef>
                <a:spcPts val="0"/>
              </a:spcBef>
              <a:spcAft>
                <a:spcPts val="0"/>
              </a:spcAft>
              <a:buClr>
                <a:schemeClr val="dk1"/>
              </a:buClr>
              <a:buSzPts val="1500"/>
              <a:buFont typeface="Nunito"/>
              <a:buChar char="■"/>
              <a:defRPr sz="1500">
                <a:solidFill>
                  <a:schemeClr val="dk1"/>
                </a:solidFill>
                <a:latin typeface="Nunito"/>
                <a:ea typeface="Nunito"/>
                <a:cs typeface="Nunito"/>
                <a:sym typeface="Nunito"/>
              </a:defRPr>
            </a:lvl6pPr>
            <a:lvl7pPr marL="3200400" lvl="6" indent="-323850">
              <a:lnSpc>
                <a:spcPct val="115000"/>
              </a:lnSpc>
              <a:spcBef>
                <a:spcPts val="0"/>
              </a:spcBef>
              <a:spcAft>
                <a:spcPts val="0"/>
              </a:spcAft>
              <a:buClr>
                <a:schemeClr val="dk1"/>
              </a:buClr>
              <a:buSzPts val="1500"/>
              <a:buFont typeface="Nunito"/>
              <a:buChar char="●"/>
              <a:defRPr sz="1500">
                <a:solidFill>
                  <a:schemeClr val="dk1"/>
                </a:solidFill>
                <a:latin typeface="Nunito"/>
                <a:ea typeface="Nunito"/>
                <a:cs typeface="Nunito"/>
                <a:sym typeface="Nunito"/>
              </a:defRPr>
            </a:lvl7pPr>
            <a:lvl8pPr marL="3657600" lvl="7" indent="-323850">
              <a:lnSpc>
                <a:spcPct val="115000"/>
              </a:lnSpc>
              <a:spcBef>
                <a:spcPts val="0"/>
              </a:spcBef>
              <a:spcAft>
                <a:spcPts val="0"/>
              </a:spcAft>
              <a:buClr>
                <a:schemeClr val="dk1"/>
              </a:buClr>
              <a:buSzPts val="1500"/>
              <a:buFont typeface="Nunito"/>
              <a:buChar char="○"/>
              <a:defRPr sz="1500">
                <a:solidFill>
                  <a:schemeClr val="dk1"/>
                </a:solidFill>
                <a:latin typeface="Nunito"/>
                <a:ea typeface="Nunito"/>
                <a:cs typeface="Nunito"/>
                <a:sym typeface="Nunito"/>
              </a:defRPr>
            </a:lvl8pPr>
            <a:lvl9pPr marL="4114800" lvl="8" indent="-323850">
              <a:lnSpc>
                <a:spcPct val="115000"/>
              </a:lnSpc>
              <a:spcBef>
                <a:spcPts val="0"/>
              </a:spcBef>
              <a:spcAft>
                <a:spcPts val="0"/>
              </a:spcAft>
              <a:buClr>
                <a:schemeClr val="dk1"/>
              </a:buClr>
              <a:buSzPts val="1500"/>
              <a:buFont typeface="Nunito"/>
              <a:buChar char="■"/>
              <a:defRPr sz="15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6158" t="4315" r="3808"/>
          <a:stretch/>
        </p:blipFill>
        <p:spPr>
          <a:xfrm>
            <a:off x="0" y="0"/>
            <a:ext cx="9143997" cy="5143499"/>
          </a:xfrm>
          <a:prstGeom prst="rect">
            <a:avLst/>
          </a:prstGeom>
          <a:noFill/>
          <a:ln>
            <a:noFill/>
          </a:ln>
        </p:spPr>
      </p:pic>
      <p:sp>
        <p:nvSpPr>
          <p:cNvPr id="55" name="Google Shape;55;p13"/>
          <p:cNvSpPr txBox="1"/>
          <p:nvPr/>
        </p:nvSpPr>
        <p:spPr>
          <a:xfrm>
            <a:off x="3191250" y="4443599"/>
            <a:ext cx="2761500" cy="640500"/>
          </a:xfrm>
          <a:prstGeom prst="rect">
            <a:avLst/>
          </a:prstGeom>
          <a:noFill/>
          <a:ln>
            <a:noFill/>
          </a:ln>
          <a:effectLst>
            <a:outerShdw blurRad="57150" dist="47625" dir="5400000" algn="bl" rotWithShape="0">
              <a:srgbClr val="000000">
                <a:alpha val="75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1100">
                <a:solidFill>
                  <a:schemeClr val="lt1"/>
                </a:solidFill>
                <a:latin typeface="Nunito"/>
                <a:ea typeface="Nunito"/>
                <a:cs typeface="Nunito"/>
                <a:sym typeface="Nunito"/>
              </a:rPr>
              <a:t>The Transient and Variable Universe 2023 - June 20th 2023</a:t>
            </a:r>
            <a:endParaRPr sz="1100">
              <a:solidFill>
                <a:schemeClr val="lt1"/>
              </a:solidFill>
              <a:latin typeface="Nunito"/>
              <a:ea typeface="Nunito"/>
              <a:cs typeface="Nunito"/>
              <a:sym typeface="Nunito"/>
            </a:endParaRPr>
          </a:p>
        </p:txBody>
      </p:sp>
      <p:pic>
        <p:nvPicPr>
          <p:cNvPr id="56" name="Google Shape;56;p13"/>
          <p:cNvPicPr preferRelativeResize="0"/>
          <p:nvPr/>
        </p:nvPicPr>
        <p:blipFill>
          <a:blip r:embed="rId4">
            <a:alphaModFix/>
          </a:blip>
          <a:stretch>
            <a:fillRect/>
          </a:stretch>
        </p:blipFill>
        <p:spPr>
          <a:xfrm>
            <a:off x="8354533" y="4356287"/>
            <a:ext cx="729848" cy="733676"/>
          </a:xfrm>
          <a:prstGeom prst="rect">
            <a:avLst/>
          </a:prstGeom>
          <a:noFill/>
          <a:ln>
            <a:noFill/>
          </a:ln>
        </p:spPr>
      </p:pic>
      <p:pic>
        <p:nvPicPr>
          <p:cNvPr id="57" name="Google Shape;57;p13"/>
          <p:cNvPicPr preferRelativeResize="0"/>
          <p:nvPr/>
        </p:nvPicPr>
        <p:blipFill rotWithShape="1">
          <a:blip r:embed="rId5">
            <a:alphaModFix/>
          </a:blip>
          <a:srcRect b="20948"/>
          <a:stretch/>
        </p:blipFill>
        <p:spPr>
          <a:xfrm>
            <a:off x="7478513" y="4443650"/>
            <a:ext cx="804074" cy="640381"/>
          </a:xfrm>
          <a:prstGeom prst="rect">
            <a:avLst/>
          </a:prstGeom>
          <a:noFill/>
          <a:ln>
            <a:noFill/>
          </a:ln>
        </p:spPr>
      </p:pic>
      <p:sp>
        <p:nvSpPr>
          <p:cNvPr id="58" name="Google Shape;58;p13"/>
          <p:cNvSpPr txBox="1"/>
          <p:nvPr/>
        </p:nvSpPr>
        <p:spPr>
          <a:xfrm>
            <a:off x="71400" y="837163"/>
            <a:ext cx="9001200" cy="1364100"/>
          </a:xfrm>
          <a:prstGeom prst="rect">
            <a:avLst/>
          </a:prstGeom>
          <a:noFill/>
          <a:ln>
            <a:noFill/>
          </a:ln>
          <a:effectLst>
            <a:outerShdw blurRad="57150" dist="19050" dir="5400000" algn="bl" rotWithShape="0">
              <a:srgbClr val="000000">
                <a:alpha val="75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sz="4300">
                <a:solidFill>
                  <a:schemeClr val="lt1"/>
                </a:solidFill>
                <a:latin typeface="Nunito"/>
                <a:ea typeface="Nunito"/>
                <a:cs typeface="Nunito"/>
                <a:sym typeface="Nunito"/>
              </a:rPr>
              <a:t>Observing the Youngest Supernovae in the Nearby Universe</a:t>
            </a:r>
            <a:endParaRPr sz="4300">
              <a:solidFill>
                <a:schemeClr val="lt1"/>
              </a:solidFill>
              <a:latin typeface="Nunito"/>
              <a:ea typeface="Nunito"/>
              <a:cs typeface="Nunito"/>
              <a:sym typeface="Nunito"/>
            </a:endParaRPr>
          </a:p>
        </p:txBody>
      </p:sp>
      <p:sp>
        <p:nvSpPr>
          <p:cNvPr id="59" name="Google Shape;59;p13"/>
          <p:cNvSpPr txBox="1"/>
          <p:nvPr/>
        </p:nvSpPr>
        <p:spPr>
          <a:xfrm>
            <a:off x="1446450" y="2365913"/>
            <a:ext cx="6251100" cy="2409000"/>
          </a:xfrm>
          <a:prstGeom prst="rect">
            <a:avLst/>
          </a:prstGeom>
          <a:noFill/>
          <a:ln>
            <a:noFill/>
          </a:ln>
          <a:effectLst>
            <a:outerShdw blurRad="57150" dist="57150" dir="5400000" algn="bl" rotWithShape="0">
              <a:srgbClr val="000000">
                <a:alpha val="76000"/>
              </a:srgbClr>
            </a:outerShdw>
          </a:effectLst>
        </p:spPr>
        <p:txBody>
          <a:bodyPr spcFirstLastPara="1" wrap="square" lIns="91425" tIns="91425" rIns="91425" bIns="91425" anchor="t" anchorCtr="0">
            <a:spAutoFit/>
          </a:bodyPr>
          <a:lstStyle/>
          <a:p>
            <a:pPr marL="0" lvl="0" indent="0" algn="ctr" rtl="0">
              <a:lnSpc>
                <a:spcPct val="125000"/>
              </a:lnSpc>
              <a:spcBef>
                <a:spcPts val="0"/>
              </a:spcBef>
              <a:spcAft>
                <a:spcPts val="0"/>
              </a:spcAft>
              <a:buNone/>
            </a:pPr>
            <a:r>
              <a:rPr lang="en" sz="2100">
                <a:solidFill>
                  <a:schemeClr val="lt1"/>
                </a:solidFill>
                <a:latin typeface="Nunito"/>
                <a:ea typeface="Nunito"/>
                <a:cs typeface="Nunito"/>
                <a:sym typeface="Nunito"/>
              </a:rPr>
              <a:t>Jeniveve Pearson</a:t>
            </a:r>
            <a:endParaRPr sz="1300">
              <a:solidFill>
                <a:schemeClr val="lt1"/>
              </a:solidFill>
              <a:latin typeface="Nunito"/>
              <a:ea typeface="Nunito"/>
              <a:cs typeface="Nunito"/>
              <a:sym typeface="Nunito"/>
            </a:endParaRPr>
          </a:p>
          <a:p>
            <a:pPr marL="0" lvl="0" indent="0" algn="ctr" rtl="0">
              <a:lnSpc>
                <a:spcPct val="125000"/>
              </a:lnSpc>
              <a:spcBef>
                <a:spcPts val="0"/>
              </a:spcBef>
              <a:spcAft>
                <a:spcPts val="0"/>
              </a:spcAft>
              <a:buNone/>
            </a:pPr>
            <a:r>
              <a:rPr lang="en" sz="1500">
                <a:solidFill>
                  <a:schemeClr val="lt1"/>
                </a:solidFill>
                <a:latin typeface="Nunito"/>
                <a:ea typeface="Nunito"/>
                <a:cs typeface="Nunito"/>
                <a:sym typeface="Nunito"/>
              </a:rPr>
              <a:t>University of Arizona</a:t>
            </a:r>
            <a:endParaRPr sz="1500">
              <a:solidFill>
                <a:schemeClr val="lt1"/>
              </a:solidFill>
              <a:latin typeface="Nunito"/>
              <a:ea typeface="Nunito"/>
              <a:cs typeface="Nunito"/>
              <a:sym typeface="Nunito"/>
            </a:endParaRPr>
          </a:p>
          <a:p>
            <a:pPr marL="0" lvl="0" indent="0" algn="ctr" rtl="0">
              <a:lnSpc>
                <a:spcPct val="125000"/>
              </a:lnSpc>
              <a:spcBef>
                <a:spcPts val="0"/>
              </a:spcBef>
              <a:spcAft>
                <a:spcPts val="0"/>
              </a:spcAft>
              <a:buNone/>
            </a:pPr>
            <a:endParaRPr>
              <a:solidFill>
                <a:schemeClr val="lt1"/>
              </a:solidFill>
              <a:latin typeface="Nunito"/>
              <a:ea typeface="Nunito"/>
              <a:cs typeface="Nunito"/>
              <a:sym typeface="Nunito"/>
            </a:endParaRPr>
          </a:p>
          <a:p>
            <a:pPr marL="0" marR="0" lvl="0" indent="0" algn="ctr" rtl="0">
              <a:lnSpc>
                <a:spcPct val="125000"/>
              </a:lnSpc>
              <a:spcBef>
                <a:spcPts val="0"/>
              </a:spcBef>
              <a:spcAft>
                <a:spcPts val="0"/>
              </a:spcAft>
              <a:buNone/>
            </a:pPr>
            <a:r>
              <a:rPr lang="en">
                <a:solidFill>
                  <a:schemeClr val="lt1"/>
                </a:solidFill>
                <a:latin typeface="Nunito"/>
                <a:ea typeface="Nunito"/>
                <a:cs typeface="Nunito"/>
                <a:sym typeface="Nunito"/>
              </a:rPr>
              <a:t>In collaboration with: David Sand, Griffin Hosseinzadeh, K. Azalee Bostroem, Manisha Shrestha, Stefano Valenti, Yize Dong, Nicolas Meza Retamal, Emily Hoang, Darshana Mehta, Jennifer Andrews, and Daryl Janzen</a:t>
            </a:r>
            <a:endParaRPr>
              <a:solidFill>
                <a:schemeClr val="lt1"/>
              </a:solidFill>
              <a:latin typeface="Nunito"/>
              <a:ea typeface="Nunito"/>
              <a:cs typeface="Nunito"/>
              <a:sym typeface="Nunito"/>
            </a:endParaRPr>
          </a:p>
          <a:p>
            <a:pPr marL="0" lvl="0" indent="0" algn="ctr" rtl="0">
              <a:lnSpc>
                <a:spcPct val="125000"/>
              </a:lnSpc>
              <a:spcBef>
                <a:spcPts val="0"/>
              </a:spcBef>
              <a:spcAft>
                <a:spcPts val="0"/>
              </a:spcAft>
              <a:buNone/>
            </a:pPr>
            <a:endParaRPr sz="1200">
              <a:solidFill>
                <a:schemeClr val="lt1"/>
              </a:solidFill>
              <a:latin typeface="Nunito"/>
              <a:ea typeface="Nunito"/>
              <a:cs typeface="Nunito"/>
              <a:sym typeface="Nunito"/>
            </a:endParaRPr>
          </a:p>
        </p:txBody>
      </p:sp>
      <p:sp>
        <p:nvSpPr>
          <p:cNvPr id="60" name="Google Shape;60;p13"/>
          <p:cNvSpPr txBox="1"/>
          <p:nvPr/>
        </p:nvSpPr>
        <p:spPr>
          <a:xfrm>
            <a:off x="237424" y="4763175"/>
            <a:ext cx="2028345" cy="338700"/>
          </a:xfrm>
          <a:prstGeom prst="rect">
            <a:avLst/>
          </a:prstGeom>
          <a:noFill/>
          <a:ln>
            <a:noFill/>
          </a:ln>
          <a:effectLst>
            <a:outerShdw blurRad="57150" dist="57150" dir="5400000" algn="bl" rotWithShape="0">
              <a:srgbClr val="000000">
                <a:alpha val="75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000" dirty="0" err="1">
                <a:solidFill>
                  <a:schemeClr val="lt1"/>
                </a:solidFill>
                <a:latin typeface="Nunito"/>
                <a:ea typeface="Nunito"/>
                <a:cs typeface="Nunito"/>
                <a:sym typeface="Nunito"/>
              </a:rPr>
              <a:t>jenivevepearson@arizona.edu</a:t>
            </a:r>
            <a:endParaRPr sz="1200" dirty="0">
              <a:solidFill>
                <a:schemeClr val="dk1"/>
              </a:solidFill>
              <a:latin typeface="Nunito"/>
              <a:ea typeface="Nunito"/>
              <a:cs typeface="Nunito"/>
              <a:sym typeface="Nunito"/>
            </a:endParaRPr>
          </a:p>
        </p:txBody>
      </p:sp>
      <p:pic>
        <p:nvPicPr>
          <p:cNvPr id="61" name="Google Shape;61;p13"/>
          <p:cNvPicPr preferRelativeResize="0"/>
          <p:nvPr/>
        </p:nvPicPr>
        <p:blipFill>
          <a:blip r:embed="rId6">
            <a:alphaModFix/>
          </a:blip>
          <a:stretch>
            <a:fillRect/>
          </a:stretch>
        </p:blipFill>
        <p:spPr>
          <a:xfrm>
            <a:off x="156605" y="4863953"/>
            <a:ext cx="137160" cy="137160"/>
          </a:xfrm>
          <a:prstGeom prst="rect">
            <a:avLst/>
          </a:prstGeom>
          <a:noFill/>
          <a:ln>
            <a:noFill/>
          </a:ln>
          <a:effectLst>
            <a:outerShdw blurRad="57150" dist="19050" dir="5400000" algn="bl" rotWithShape="0">
              <a:srgbClr val="000000">
                <a:alpha val="50000"/>
              </a:srgbClr>
            </a:outerShdw>
          </a:effectLst>
        </p:spPr>
      </p:pic>
      <p:pic>
        <p:nvPicPr>
          <p:cNvPr id="62" name="Google Shape;62;p13"/>
          <p:cNvPicPr preferRelativeResize="0"/>
          <p:nvPr/>
        </p:nvPicPr>
        <p:blipFill rotWithShape="1">
          <a:blip r:embed="rId7">
            <a:alphaModFix/>
          </a:blip>
          <a:srcRect r="14522"/>
          <a:stretch/>
        </p:blipFill>
        <p:spPr>
          <a:xfrm>
            <a:off x="8354525" y="116761"/>
            <a:ext cx="729851" cy="699988"/>
          </a:xfrm>
          <a:prstGeom prst="rect">
            <a:avLst/>
          </a:prstGeom>
          <a:noFill/>
          <a:ln>
            <a:noFill/>
          </a:ln>
        </p:spPr>
      </p:pic>
      <p:sp>
        <p:nvSpPr>
          <p:cNvPr id="63" name="Google Shape;63;p13"/>
          <p:cNvSpPr txBox="1"/>
          <p:nvPr/>
        </p:nvSpPr>
        <p:spPr>
          <a:xfrm>
            <a:off x="0" y="0"/>
            <a:ext cx="4572000" cy="338700"/>
          </a:xfrm>
          <a:prstGeom prst="rect">
            <a:avLst/>
          </a:prstGeom>
          <a:noFill/>
          <a:ln>
            <a:noFill/>
          </a:ln>
          <a:effectLst>
            <a:outerShdw blurRad="57150" dist="57150" dir="5400000" algn="bl" rotWithShape="0">
              <a:srgbClr val="000000">
                <a:alpha val="75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Nunito"/>
                <a:ea typeface="Nunito"/>
                <a:cs typeface="Nunito"/>
                <a:sym typeface="Nunito"/>
              </a:rPr>
              <a:t>Background: International Gemini Observatory/NOIRLab/NSF/AURA</a:t>
            </a:r>
            <a:endParaRPr sz="1200">
              <a:solidFill>
                <a:schemeClr val="dk1"/>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69" name="Google Shape;169;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0" name="Google Shape;170;p22"/>
          <p:cNvPicPr preferRelativeResize="0"/>
          <p:nvPr/>
        </p:nvPicPr>
        <p:blipFill rotWithShape="1">
          <a:blip r:embed="rId3">
            <a:alphaModFix/>
          </a:blip>
          <a:srcRect t="12835" b="12842"/>
          <a:stretch/>
        </p:blipFill>
        <p:spPr>
          <a:xfrm>
            <a:off x="-48075" y="0"/>
            <a:ext cx="9240152" cy="5143499"/>
          </a:xfrm>
          <a:prstGeom prst="rect">
            <a:avLst/>
          </a:prstGeom>
          <a:noFill/>
          <a:ln>
            <a:noFill/>
          </a:ln>
        </p:spPr>
      </p:pic>
      <p:sp>
        <p:nvSpPr>
          <p:cNvPr id="171" name="Google Shape;171;p22"/>
          <p:cNvSpPr txBox="1"/>
          <p:nvPr/>
        </p:nvSpPr>
        <p:spPr>
          <a:xfrm>
            <a:off x="0" y="51825"/>
            <a:ext cx="3533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FFFF"/>
                </a:solidFill>
                <a:latin typeface="Nunito"/>
                <a:ea typeface="Nunito"/>
                <a:cs typeface="Nunito"/>
                <a:sym typeface="Nunito"/>
              </a:rPr>
              <a:t>Image credit: Travis Deyoe, Mount Lemmon</a:t>
            </a:r>
            <a:endParaRPr sz="1000">
              <a:solidFill>
                <a:srgbClr val="FFFFFF"/>
              </a:solidFill>
              <a:latin typeface="Nunito"/>
              <a:ea typeface="Nunito"/>
              <a:cs typeface="Nunito"/>
              <a:sym typeface="Nunito"/>
            </a:endParaRPr>
          </a:p>
          <a:p>
            <a:pPr marL="0" lvl="0" indent="0" algn="l" rtl="0">
              <a:spcBef>
                <a:spcPts val="0"/>
              </a:spcBef>
              <a:spcAft>
                <a:spcPts val="0"/>
              </a:spcAft>
              <a:buNone/>
            </a:pPr>
            <a:r>
              <a:rPr lang="en" sz="1000">
                <a:solidFill>
                  <a:srgbClr val="FFFFFF"/>
                </a:solidFill>
                <a:latin typeface="Nunito"/>
                <a:ea typeface="Nunito"/>
                <a:cs typeface="Nunito"/>
                <a:sym typeface="Nunito"/>
              </a:rPr>
              <a:t>SkyCenter, University of Arizona</a:t>
            </a:r>
            <a:endParaRPr sz="1000">
              <a:solidFill>
                <a:srgbClr val="FFFFFF"/>
              </a:solidFill>
              <a:latin typeface="Nunito"/>
              <a:ea typeface="Nunito"/>
              <a:cs typeface="Nunito"/>
              <a:sym typeface="Nunito"/>
            </a:endParaRPr>
          </a:p>
        </p:txBody>
      </p:sp>
      <p:sp>
        <p:nvSpPr>
          <p:cNvPr id="172" name="Google Shape;172;p22"/>
          <p:cNvSpPr txBox="1">
            <a:spLocks noGrp="1"/>
          </p:cNvSpPr>
          <p:nvPr>
            <p:ph type="title"/>
          </p:nvPr>
        </p:nvSpPr>
        <p:spPr>
          <a:xfrm>
            <a:off x="2237100" y="1207025"/>
            <a:ext cx="4669800" cy="572700"/>
          </a:xfrm>
          <a:prstGeom prst="rect">
            <a:avLst/>
          </a:prstGeom>
          <a:effectLst>
            <a:outerShdw blurRad="57150" dist="19050" dir="5400000" algn="bl" rotWithShape="0">
              <a:srgbClr val="000000"/>
            </a:outerShdw>
          </a:effectLst>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rPr>
              <a:t>Core-collapse Supernovae</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grpSp>
        <p:nvGrpSpPr>
          <p:cNvPr id="177" name="Google Shape;177;p23"/>
          <p:cNvGrpSpPr/>
          <p:nvPr/>
        </p:nvGrpSpPr>
        <p:grpSpPr>
          <a:xfrm>
            <a:off x="209564" y="146354"/>
            <a:ext cx="3729274" cy="4767511"/>
            <a:chOff x="380959" y="-504825"/>
            <a:chExt cx="4023383" cy="5143501"/>
          </a:xfrm>
        </p:grpSpPr>
        <p:sp>
          <p:nvSpPr>
            <p:cNvPr id="178" name="Google Shape;178;p23"/>
            <p:cNvSpPr/>
            <p:nvPr/>
          </p:nvSpPr>
          <p:spPr>
            <a:xfrm>
              <a:off x="381000" y="-504825"/>
              <a:ext cx="40233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 name="Google Shape;179;p23"/>
            <p:cNvPicPr preferRelativeResize="0"/>
            <p:nvPr/>
          </p:nvPicPr>
          <p:blipFill>
            <a:blip r:embed="rId3">
              <a:alphaModFix/>
            </a:blip>
            <a:stretch>
              <a:fillRect/>
            </a:stretch>
          </p:blipFill>
          <p:spPr>
            <a:xfrm>
              <a:off x="380959" y="-504825"/>
              <a:ext cx="4023383" cy="5143501"/>
            </a:xfrm>
            <a:prstGeom prst="rect">
              <a:avLst/>
            </a:prstGeom>
            <a:noFill/>
            <a:ln>
              <a:noFill/>
            </a:ln>
          </p:spPr>
        </p:pic>
      </p:grpSp>
      <p:sp>
        <p:nvSpPr>
          <p:cNvPr id="180" name="Google Shape;180;p23"/>
          <p:cNvSpPr txBox="1">
            <a:spLocks noGrp="1"/>
          </p:cNvSpPr>
          <p:nvPr>
            <p:ph type="title"/>
          </p:nvPr>
        </p:nvSpPr>
        <p:spPr>
          <a:xfrm>
            <a:off x="4162425" y="197375"/>
            <a:ext cx="4669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Early Spectra: Flash Features </a:t>
            </a:r>
            <a:endParaRPr/>
          </a:p>
        </p:txBody>
      </p:sp>
      <p:sp>
        <p:nvSpPr>
          <p:cNvPr id="181" name="Google Shape;181;p23"/>
          <p:cNvSpPr txBox="1">
            <a:spLocks noGrp="1"/>
          </p:cNvSpPr>
          <p:nvPr>
            <p:ph type="body" idx="1"/>
          </p:nvPr>
        </p:nvSpPr>
        <p:spPr>
          <a:xfrm>
            <a:off x="4162425" y="836750"/>
            <a:ext cx="4669800" cy="3723300"/>
          </a:xfrm>
          <a:prstGeom prst="rect">
            <a:avLst/>
          </a:prstGeom>
        </p:spPr>
        <p:txBody>
          <a:bodyPr spcFirstLastPara="1" wrap="square" lIns="91425" tIns="91425" rIns="91425" bIns="91425" anchor="t" anchorCtr="0">
            <a:noAutofit/>
          </a:bodyPr>
          <a:lstStyle/>
          <a:p>
            <a:pPr marL="457200" lvl="0" indent="-322103" algn="l" rtl="0">
              <a:lnSpc>
                <a:spcPct val="105000"/>
              </a:lnSpc>
              <a:spcBef>
                <a:spcPts val="0"/>
              </a:spcBef>
              <a:spcAft>
                <a:spcPts val="0"/>
              </a:spcAft>
              <a:buSzPts val="1473"/>
              <a:buChar char="●"/>
            </a:pPr>
            <a:r>
              <a:rPr lang="en" sz="1672"/>
              <a:t>≲5 days after collapse</a:t>
            </a:r>
            <a:endParaRPr sz="1672"/>
          </a:p>
          <a:p>
            <a:pPr marL="457200" lvl="0" indent="-334803" algn="l" rtl="0">
              <a:lnSpc>
                <a:spcPct val="105000"/>
              </a:lnSpc>
              <a:spcBef>
                <a:spcPts val="0"/>
              </a:spcBef>
              <a:spcAft>
                <a:spcPts val="0"/>
              </a:spcAft>
              <a:buSzPts val="1673"/>
              <a:buChar char="●"/>
            </a:pPr>
            <a:r>
              <a:rPr lang="en" sz="1672"/>
              <a:t>Production:</a:t>
            </a:r>
            <a:endParaRPr sz="1672"/>
          </a:p>
          <a:p>
            <a:pPr marL="914400" lvl="1" indent="-315118" algn="l" rtl="0">
              <a:lnSpc>
                <a:spcPct val="105000"/>
              </a:lnSpc>
              <a:spcBef>
                <a:spcPts val="0"/>
              </a:spcBef>
              <a:spcAft>
                <a:spcPts val="0"/>
              </a:spcAft>
              <a:buSzPts val="1363"/>
              <a:buChar char="○"/>
            </a:pPr>
            <a:r>
              <a:rPr lang="en" sz="1362"/>
              <a:t>Recombination of the CSM ionized by the shock-breakout flash</a:t>
            </a:r>
            <a:endParaRPr sz="1362"/>
          </a:p>
          <a:p>
            <a:pPr marL="914400" lvl="1" indent="-315118" algn="l" rtl="0">
              <a:lnSpc>
                <a:spcPct val="105000"/>
              </a:lnSpc>
              <a:spcBef>
                <a:spcPts val="0"/>
              </a:spcBef>
              <a:spcAft>
                <a:spcPts val="0"/>
              </a:spcAft>
              <a:buSzPts val="1363"/>
              <a:buChar char="○"/>
            </a:pPr>
            <a:r>
              <a:rPr lang="en" sz="1362"/>
              <a:t>Ejecta–CSM interaction before the CSM is swept up</a:t>
            </a:r>
            <a:endParaRPr sz="1362"/>
          </a:p>
          <a:p>
            <a:pPr marL="457200" lvl="0" indent="-334803" algn="l" rtl="0">
              <a:lnSpc>
                <a:spcPct val="105000"/>
              </a:lnSpc>
              <a:spcBef>
                <a:spcPts val="0"/>
              </a:spcBef>
              <a:spcAft>
                <a:spcPts val="0"/>
              </a:spcAft>
              <a:buSzPts val="1673"/>
              <a:buChar char="●"/>
            </a:pPr>
            <a:r>
              <a:rPr lang="en" sz="1672"/>
              <a:t>Morphology:</a:t>
            </a:r>
            <a:endParaRPr sz="1672"/>
          </a:p>
          <a:p>
            <a:pPr marL="914400" lvl="1" indent="-315118" algn="l" rtl="0">
              <a:lnSpc>
                <a:spcPct val="105000"/>
              </a:lnSpc>
              <a:spcBef>
                <a:spcPts val="0"/>
              </a:spcBef>
              <a:spcAft>
                <a:spcPts val="0"/>
              </a:spcAft>
              <a:buSzPts val="1363"/>
              <a:buChar char="○"/>
            </a:pPr>
            <a:r>
              <a:rPr lang="en" sz="1362"/>
              <a:t>Narrow flash features:</a:t>
            </a:r>
            <a:endParaRPr sz="1362"/>
          </a:p>
          <a:p>
            <a:pPr marL="1371600" lvl="2" indent="-315118" algn="l" rtl="0">
              <a:lnSpc>
                <a:spcPct val="105000"/>
              </a:lnSpc>
              <a:spcBef>
                <a:spcPts val="0"/>
              </a:spcBef>
              <a:spcAft>
                <a:spcPts val="0"/>
              </a:spcAft>
              <a:buSzPts val="1363"/>
              <a:buChar char="■"/>
            </a:pPr>
            <a:r>
              <a:rPr lang="en" sz="1362"/>
              <a:t>Noncoherent scattering of thermal electrons</a:t>
            </a:r>
            <a:endParaRPr sz="1362"/>
          </a:p>
          <a:p>
            <a:pPr marL="914400" lvl="1" indent="-315118" algn="l" rtl="0">
              <a:lnSpc>
                <a:spcPct val="105000"/>
              </a:lnSpc>
              <a:spcBef>
                <a:spcPts val="0"/>
              </a:spcBef>
              <a:spcAft>
                <a:spcPts val="0"/>
              </a:spcAft>
              <a:buSzPts val="1363"/>
              <a:buChar char="○"/>
            </a:pPr>
            <a:r>
              <a:rPr lang="en" sz="1362"/>
              <a:t>Broad flash features:</a:t>
            </a:r>
            <a:endParaRPr sz="1362"/>
          </a:p>
          <a:p>
            <a:pPr marL="1371600" lvl="2" indent="-315118" algn="l" rtl="0">
              <a:lnSpc>
                <a:spcPct val="105000"/>
              </a:lnSpc>
              <a:spcBef>
                <a:spcPts val="0"/>
              </a:spcBef>
              <a:spcAft>
                <a:spcPts val="0"/>
              </a:spcAft>
              <a:buSzPts val="1363"/>
              <a:buChar char="■"/>
            </a:pPr>
            <a:r>
              <a:rPr lang="en" sz="1362"/>
              <a:t>Bulk motions produce broad lines which blend together </a:t>
            </a:r>
            <a:endParaRPr sz="1362"/>
          </a:p>
          <a:p>
            <a:pPr marL="457200" lvl="0" indent="-334803" algn="l" rtl="0">
              <a:lnSpc>
                <a:spcPct val="105000"/>
              </a:lnSpc>
              <a:spcBef>
                <a:spcPts val="0"/>
              </a:spcBef>
              <a:spcAft>
                <a:spcPts val="0"/>
              </a:spcAft>
              <a:buSzPts val="1673"/>
              <a:buChar char="●"/>
            </a:pPr>
            <a:r>
              <a:rPr lang="en" sz="1672"/>
              <a:t>Can indicate the composition, density, and velocity of the CSM surrounding the progenitor</a:t>
            </a:r>
            <a:endParaRPr sz="1672"/>
          </a:p>
          <a:p>
            <a:pPr marL="914400" lvl="1" indent="-315118" algn="l" rtl="0">
              <a:lnSpc>
                <a:spcPct val="105000"/>
              </a:lnSpc>
              <a:spcBef>
                <a:spcPts val="0"/>
              </a:spcBef>
              <a:spcAft>
                <a:spcPts val="0"/>
              </a:spcAft>
              <a:buSzPts val="1363"/>
              <a:buChar char="○"/>
            </a:pPr>
            <a:r>
              <a:rPr lang="en" sz="1362"/>
              <a:t>Broader features -&gt; lower density CSM</a:t>
            </a:r>
            <a:endParaRPr sz="1362"/>
          </a:p>
        </p:txBody>
      </p:sp>
      <p:grpSp>
        <p:nvGrpSpPr>
          <p:cNvPr id="182" name="Google Shape;182;p23"/>
          <p:cNvGrpSpPr/>
          <p:nvPr/>
        </p:nvGrpSpPr>
        <p:grpSpPr>
          <a:xfrm>
            <a:off x="65675" y="581549"/>
            <a:ext cx="1344492" cy="1235034"/>
            <a:chOff x="65675" y="581549"/>
            <a:chExt cx="1344492" cy="1235034"/>
          </a:xfrm>
        </p:grpSpPr>
        <p:sp>
          <p:nvSpPr>
            <p:cNvPr id="183" name="Google Shape;183;p23"/>
            <p:cNvSpPr/>
            <p:nvPr/>
          </p:nvSpPr>
          <p:spPr>
            <a:xfrm>
              <a:off x="65675" y="581549"/>
              <a:ext cx="1344492" cy="1235034"/>
            </a:xfrm>
            <a:prstGeom prst="irregularSeal1">
              <a:avLst/>
            </a:prstGeom>
            <a:solidFill>
              <a:srgbClr val="F4CCCC"/>
            </a:solidFill>
            <a:ln w="19050" cap="flat" cmpd="sng">
              <a:solidFill>
                <a:srgbClr val="FF00C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25000"/>
                </a:lnSpc>
                <a:spcBef>
                  <a:spcPts val="0"/>
                </a:spcBef>
                <a:spcAft>
                  <a:spcPts val="0"/>
                </a:spcAft>
                <a:buClr>
                  <a:schemeClr val="dk1"/>
                </a:buClr>
                <a:buSzPts val="1100"/>
                <a:buFont typeface="Arial"/>
                <a:buNone/>
              </a:pPr>
              <a:endParaRPr/>
            </a:p>
          </p:txBody>
        </p:sp>
        <p:sp>
          <p:nvSpPr>
            <p:cNvPr id="184" name="Google Shape;184;p23"/>
            <p:cNvSpPr txBox="1"/>
            <p:nvPr/>
          </p:nvSpPr>
          <p:spPr>
            <a:xfrm>
              <a:off x="226721" y="916316"/>
              <a:ext cx="1022400" cy="565500"/>
            </a:xfrm>
            <a:prstGeom prst="rect">
              <a:avLst/>
            </a:prstGeom>
            <a:noFill/>
            <a:ln>
              <a:noFill/>
            </a:ln>
          </p:spPr>
          <p:txBody>
            <a:bodyPr spcFirstLastPara="1" wrap="square" lIns="91425" tIns="91425" rIns="91425" bIns="91425" anchor="t" anchorCtr="0">
              <a:spAutoFit/>
            </a:bodyPr>
            <a:lstStyle/>
            <a:p>
              <a:pPr marL="0" lvl="0" indent="0" algn="ctr" rtl="0">
                <a:lnSpc>
                  <a:spcPct val="125000"/>
                </a:lnSpc>
                <a:spcBef>
                  <a:spcPts val="0"/>
                </a:spcBef>
                <a:spcAft>
                  <a:spcPts val="0"/>
                </a:spcAft>
                <a:buClr>
                  <a:schemeClr val="dk1"/>
                </a:buClr>
                <a:buSzPts val="1100"/>
                <a:buFont typeface="Arial"/>
                <a:buNone/>
              </a:pPr>
              <a:r>
                <a:rPr lang="en" sz="1100" b="1" dirty="0" err="1">
                  <a:solidFill>
                    <a:schemeClr val="dk1"/>
                  </a:solidFill>
                  <a:latin typeface="Nunito"/>
                  <a:ea typeface="Nunito"/>
                  <a:cs typeface="Nunito"/>
                  <a:sym typeface="Nunito"/>
                </a:rPr>
                <a:t>Bostroem</a:t>
              </a:r>
              <a:r>
                <a:rPr lang="en" sz="1100" b="1" dirty="0">
                  <a:solidFill>
                    <a:schemeClr val="dk1"/>
                  </a:solidFill>
                  <a:latin typeface="Nunito"/>
                  <a:ea typeface="Nunito"/>
                  <a:cs typeface="Nunito"/>
                  <a:sym typeface="Nunito"/>
                </a:rPr>
                <a:t> </a:t>
              </a:r>
              <a:r>
                <a:rPr lang="en" sz="1100" b="1" i="1" dirty="0">
                  <a:solidFill>
                    <a:schemeClr val="dk1"/>
                  </a:solidFill>
                  <a:latin typeface="Nunito"/>
                  <a:ea typeface="Nunito"/>
                  <a:cs typeface="Nunito"/>
                  <a:sym typeface="Nunito"/>
                </a:rPr>
                <a:t>et al.</a:t>
              </a:r>
              <a:r>
                <a:rPr lang="en" sz="1100" b="1" dirty="0">
                  <a:solidFill>
                    <a:schemeClr val="dk1"/>
                  </a:solidFill>
                  <a:latin typeface="Nunito"/>
                  <a:ea typeface="Nunito"/>
                  <a:cs typeface="Nunito"/>
                  <a:sym typeface="Nunito"/>
                </a:rPr>
                <a:t> on </a:t>
              </a:r>
              <a:r>
                <a:rPr lang="en" sz="1100" b="1" dirty="0" err="1">
                  <a:solidFill>
                    <a:schemeClr val="dk1"/>
                  </a:solidFill>
                  <a:latin typeface="Nunito"/>
                  <a:ea typeface="Nunito"/>
                  <a:cs typeface="Nunito"/>
                  <a:sym typeface="Nunito"/>
                </a:rPr>
                <a:t>arxiv</a:t>
              </a:r>
              <a:endParaRPr b="1" dirty="0">
                <a:latin typeface="Nunito"/>
                <a:ea typeface="Nunito"/>
                <a:cs typeface="Nunito"/>
                <a:sym typeface="Nuni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4"/>
          <p:cNvSpPr txBox="1">
            <a:spLocks noGrp="1"/>
          </p:cNvSpPr>
          <p:nvPr>
            <p:ph type="title"/>
          </p:nvPr>
        </p:nvSpPr>
        <p:spPr>
          <a:xfrm>
            <a:off x="4162425" y="187850"/>
            <a:ext cx="46698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t>The Rising Light Curve</a:t>
            </a:r>
            <a:endParaRPr/>
          </a:p>
        </p:txBody>
      </p:sp>
      <p:sp>
        <p:nvSpPr>
          <p:cNvPr id="190" name="Google Shape;190;p24"/>
          <p:cNvSpPr txBox="1">
            <a:spLocks noGrp="1"/>
          </p:cNvSpPr>
          <p:nvPr>
            <p:ph type="body" idx="1"/>
          </p:nvPr>
        </p:nvSpPr>
        <p:spPr>
          <a:xfrm>
            <a:off x="4572000" y="781000"/>
            <a:ext cx="4260000" cy="3901800"/>
          </a:xfrm>
          <a:prstGeom prst="rect">
            <a:avLst/>
          </a:prstGeom>
        </p:spPr>
        <p:txBody>
          <a:bodyPr spcFirstLastPara="1" wrap="square" lIns="91425" tIns="91425" rIns="91425" bIns="91425" anchor="t" anchorCtr="0">
            <a:normAutofit/>
          </a:bodyPr>
          <a:lstStyle/>
          <a:p>
            <a:pPr marL="457200" lvl="0" indent="-349250" algn="l" rtl="0">
              <a:lnSpc>
                <a:spcPct val="100000"/>
              </a:lnSpc>
              <a:spcBef>
                <a:spcPts val="0"/>
              </a:spcBef>
              <a:spcAft>
                <a:spcPts val="0"/>
              </a:spcAft>
              <a:buSzPts val="1900"/>
              <a:buChar char="●"/>
            </a:pPr>
            <a:r>
              <a:rPr lang="en" dirty="0"/>
              <a:t>Fast rise and/or bump</a:t>
            </a:r>
            <a:endParaRPr dirty="0"/>
          </a:p>
          <a:p>
            <a:pPr marL="457200" lvl="0" indent="-349250" algn="l" rtl="0">
              <a:spcBef>
                <a:spcPts val="0"/>
              </a:spcBef>
              <a:spcAft>
                <a:spcPts val="0"/>
              </a:spcAft>
              <a:buSzPts val="1900"/>
              <a:buChar char="●"/>
            </a:pPr>
            <a:r>
              <a:rPr lang="en" dirty="0"/>
              <a:t>Visible in first week</a:t>
            </a:r>
            <a:endParaRPr dirty="0"/>
          </a:p>
          <a:p>
            <a:pPr marL="914400" lvl="1" indent="-323850" algn="l" rtl="0">
              <a:spcBef>
                <a:spcPts val="0"/>
              </a:spcBef>
              <a:spcAft>
                <a:spcPts val="0"/>
              </a:spcAft>
              <a:buSzPts val="1500"/>
              <a:buChar char="○"/>
            </a:pPr>
            <a:r>
              <a:rPr lang="en" dirty="0"/>
              <a:t>O</a:t>
            </a:r>
            <a:r>
              <a:rPr lang="en" sz="1500" dirty="0"/>
              <a:t>fte</a:t>
            </a:r>
            <a:r>
              <a:rPr lang="en" dirty="0"/>
              <a:t>n ≲2 days</a:t>
            </a:r>
            <a:endParaRPr dirty="0"/>
          </a:p>
          <a:p>
            <a:pPr marL="457200" lvl="0" indent="-349250" algn="l" rtl="0">
              <a:spcBef>
                <a:spcPts val="0"/>
              </a:spcBef>
              <a:spcAft>
                <a:spcPts val="0"/>
              </a:spcAft>
              <a:buSzPts val="1900"/>
              <a:buChar char="●"/>
            </a:pPr>
            <a:r>
              <a:rPr lang="en" dirty="0"/>
              <a:t>Result of dense CSM</a:t>
            </a:r>
            <a:endParaRPr dirty="0"/>
          </a:p>
          <a:p>
            <a:pPr marL="914400" lvl="1" indent="-323850" algn="l" rtl="0">
              <a:spcBef>
                <a:spcPts val="0"/>
              </a:spcBef>
              <a:spcAft>
                <a:spcPts val="0"/>
              </a:spcAft>
              <a:buSzPts val="1500"/>
              <a:buChar char="○"/>
            </a:pPr>
            <a:r>
              <a:rPr lang="en" dirty="0"/>
              <a:t>Shock breakout occurs within the CSM</a:t>
            </a:r>
            <a:endParaRPr dirty="0"/>
          </a:p>
          <a:p>
            <a:pPr marL="914400" lvl="1" indent="-323850" algn="l" rtl="0">
              <a:spcBef>
                <a:spcPts val="0"/>
              </a:spcBef>
              <a:spcAft>
                <a:spcPts val="0"/>
              </a:spcAft>
              <a:buSzPts val="1500"/>
              <a:buChar char="○"/>
            </a:pPr>
            <a:r>
              <a:rPr lang="en" dirty="0"/>
              <a:t>Ejecta expands and cools faster in the gradual density gradient of CSM </a:t>
            </a:r>
            <a:endParaRPr dirty="0"/>
          </a:p>
          <a:p>
            <a:pPr marL="457200" lvl="0" indent="-349250" algn="l" rtl="0">
              <a:spcBef>
                <a:spcPts val="0"/>
              </a:spcBef>
              <a:spcAft>
                <a:spcPts val="0"/>
              </a:spcAft>
              <a:buSzPts val="1900"/>
              <a:buChar char="●"/>
            </a:pPr>
            <a:r>
              <a:rPr lang="en" dirty="0"/>
              <a:t>Limits on the amount and extent of CSM surrounding the progenitor at collapse</a:t>
            </a:r>
            <a:endParaRPr dirty="0"/>
          </a:p>
        </p:txBody>
      </p:sp>
      <p:sp>
        <p:nvSpPr>
          <p:cNvPr id="191" name="Google Shape;191;p24"/>
          <p:cNvSpPr txBox="1"/>
          <p:nvPr/>
        </p:nvSpPr>
        <p:spPr>
          <a:xfrm>
            <a:off x="0" y="4856675"/>
            <a:ext cx="1686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Nunito"/>
                <a:ea typeface="Nunito"/>
                <a:cs typeface="Nunito"/>
                <a:sym typeface="Nunito"/>
              </a:rPr>
              <a:t>Pearson et al. 2023</a:t>
            </a:r>
            <a:endParaRPr sz="1200">
              <a:solidFill>
                <a:schemeClr val="dk1"/>
              </a:solidFill>
              <a:latin typeface="Nunito"/>
              <a:ea typeface="Nunito"/>
              <a:cs typeface="Nunito"/>
              <a:sym typeface="Nunito"/>
            </a:endParaRPr>
          </a:p>
        </p:txBody>
      </p:sp>
      <p:pic>
        <p:nvPicPr>
          <p:cNvPr id="192" name="Google Shape;192;p24"/>
          <p:cNvPicPr preferRelativeResize="0"/>
          <p:nvPr/>
        </p:nvPicPr>
        <p:blipFill>
          <a:blip r:embed="rId3">
            <a:alphaModFix/>
          </a:blip>
          <a:stretch>
            <a:fillRect/>
          </a:stretch>
        </p:blipFill>
        <p:spPr>
          <a:xfrm>
            <a:off x="214950" y="650238"/>
            <a:ext cx="3449970" cy="4032599"/>
          </a:xfrm>
          <a:prstGeom prst="rect">
            <a:avLst/>
          </a:prstGeom>
          <a:noFill/>
          <a:ln>
            <a:noFill/>
          </a:ln>
        </p:spPr>
      </p:pic>
      <p:sp>
        <p:nvSpPr>
          <p:cNvPr id="193" name="Google Shape;193;p24"/>
          <p:cNvSpPr txBox="1"/>
          <p:nvPr/>
        </p:nvSpPr>
        <p:spPr>
          <a:xfrm>
            <a:off x="1096938" y="350300"/>
            <a:ext cx="1686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Nunito"/>
                <a:ea typeface="Nunito"/>
                <a:cs typeface="Nunito"/>
                <a:sym typeface="Nunito"/>
              </a:rPr>
              <a:t>SN 2018lab</a:t>
            </a:r>
            <a:endParaRPr sz="1600">
              <a:solidFill>
                <a:schemeClr val="dk1"/>
              </a:solidFill>
              <a:latin typeface="Nunito"/>
              <a:ea typeface="Nunito"/>
              <a:cs typeface="Nunito"/>
              <a:sym typeface="Nunito"/>
            </a:endParaRPr>
          </a:p>
        </p:txBody>
      </p:sp>
      <p:pic>
        <p:nvPicPr>
          <p:cNvPr id="194" name="Google Shape;194;p24"/>
          <p:cNvPicPr preferRelativeResize="0"/>
          <p:nvPr/>
        </p:nvPicPr>
        <p:blipFill>
          <a:blip r:embed="rId4">
            <a:alphaModFix/>
          </a:blip>
          <a:stretch>
            <a:fillRect/>
          </a:stretch>
        </p:blipFill>
        <p:spPr>
          <a:xfrm>
            <a:off x="121138" y="1257565"/>
            <a:ext cx="4351926" cy="28179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9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5"/>
          <p:cNvSpPr txBox="1">
            <a:spLocks noGrp="1"/>
          </p:cNvSpPr>
          <p:nvPr>
            <p:ph type="body" idx="1"/>
          </p:nvPr>
        </p:nvSpPr>
        <p:spPr>
          <a:xfrm>
            <a:off x="5912675" y="147600"/>
            <a:ext cx="3136500" cy="15756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1200"/>
              </a:spcAft>
              <a:buNone/>
            </a:pPr>
            <a:r>
              <a:rPr lang="en" sz="2400">
                <a:solidFill>
                  <a:srgbClr val="E05E26"/>
                </a:solidFill>
              </a:rPr>
              <a:t>&gt;500,000</a:t>
            </a:r>
            <a:r>
              <a:rPr lang="en" sz="2400"/>
              <a:t> SNe expected each year</a:t>
            </a:r>
            <a:endParaRPr sz="2400"/>
          </a:p>
        </p:txBody>
      </p:sp>
      <p:grpSp>
        <p:nvGrpSpPr>
          <p:cNvPr id="200" name="Google Shape;200;p25"/>
          <p:cNvGrpSpPr/>
          <p:nvPr/>
        </p:nvGrpSpPr>
        <p:grpSpPr>
          <a:xfrm>
            <a:off x="244998" y="689523"/>
            <a:ext cx="2771242" cy="260349"/>
            <a:chOff x="578450" y="1241325"/>
            <a:chExt cx="6096000" cy="572700"/>
          </a:xfrm>
        </p:grpSpPr>
        <p:sp>
          <p:nvSpPr>
            <p:cNvPr id="201" name="Google Shape;201;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25"/>
          <p:cNvSpPr/>
          <p:nvPr/>
        </p:nvSpPr>
        <p:spPr>
          <a:xfrm>
            <a:off x="245029" y="689590"/>
            <a:ext cx="276900" cy="260100"/>
          </a:xfrm>
          <a:prstGeom prst="star5">
            <a:avLst>
              <a:gd name="adj" fmla="val 19098"/>
              <a:gd name="hf" fmla="val 105146"/>
              <a:gd name="vf" fmla="val 110557"/>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5"/>
          <p:cNvSpPr/>
          <p:nvPr/>
        </p:nvSpPr>
        <p:spPr>
          <a:xfrm>
            <a:off x="245029" y="791126"/>
            <a:ext cx="88727" cy="158826"/>
          </a:xfrm>
          <a:custGeom>
            <a:avLst/>
            <a:gdLst/>
            <a:ahLst/>
            <a:cxnLst/>
            <a:rect l="l" t="t" r="r" b="b"/>
            <a:pathLst>
              <a:path w="7807" h="13975" extrusionOk="0">
                <a:moveTo>
                  <a:pt x="7339" y="0"/>
                </a:moveTo>
                <a:lnTo>
                  <a:pt x="0" y="0"/>
                </a:lnTo>
                <a:lnTo>
                  <a:pt x="7495" y="5309"/>
                </a:lnTo>
                <a:lnTo>
                  <a:pt x="4685" y="13975"/>
                </a:lnTo>
                <a:lnTo>
                  <a:pt x="7807" y="11621"/>
                </a:lnTo>
                <a:close/>
              </a:path>
            </a:pathLst>
          </a:custGeom>
          <a:solidFill>
            <a:srgbClr val="FF00FF"/>
          </a:solidFill>
          <a:ln w="9525" cap="flat" cmpd="sng">
            <a:solidFill>
              <a:srgbClr val="FF00FF"/>
            </a:solidFill>
            <a:prstDash val="solid"/>
            <a:round/>
            <a:headEnd type="none" w="med" len="med"/>
            <a:tailEnd type="none" w="med" len="med"/>
          </a:ln>
        </p:spPr>
      </p:sp>
      <p:grpSp>
        <p:nvGrpSpPr>
          <p:cNvPr id="213" name="Google Shape;213;p25"/>
          <p:cNvGrpSpPr/>
          <p:nvPr/>
        </p:nvGrpSpPr>
        <p:grpSpPr>
          <a:xfrm>
            <a:off x="244992" y="949895"/>
            <a:ext cx="2771242" cy="260349"/>
            <a:chOff x="578450" y="1241325"/>
            <a:chExt cx="6096000" cy="572700"/>
          </a:xfrm>
        </p:grpSpPr>
        <p:sp>
          <p:nvSpPr>
            <p:cNvPr id="214" name="Google Shape;214;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5"/>
          <p:cNvGrpSpPr/>
          <p:nvPr/>
        </p:nvGrpSpPr>
        <p:grpSpPr>
          <a:xfrm>
            <a:off x="244992" y="1457411"/>
            <a:ext cx="2771242" cy="260349"/>
            <a:chOff x="578450" y="1241325"/>
            <a:chExt cx="6096000" cy="572700"/>
          </a:xfrm>
        </p:grpSpPr>
        <p:sp>
          <p:nvSpPr>
            <p:cNvPr id="225" name="Google Shape;225;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25"/>
          <p:cNvGrpSpPr/>
          <p:nvPr/>
        </p:nvGrpSpPr>
        <p:grpSpPr>
          <a:xfrm>
            <a:off x="244992" y="1197030"/>
            <a:ext cx="2771242" cy="260349"/>
            <a:chOff x="578450" y="1241325"/>
            <a:chExt cx="6096000" cy="572700"/>
          </a:xfrm>
        </p:grpSpPr>
        <p:sp>
          <p:nvSpPr>
            <p:cNvPr id="236" name="Google Shape;236;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25"/>
          <p:cNvGrpSpPr/>
          <p:nvPr/>
        </p:nvGrpSpPr>
        <p:grpSpPr>
          <a:xfrm>
            <a:off x="244992" y="1704546"/>
            <a:ext cx="2771242" cy="260349"/>
            <a:chOff x="578450" y="1241325"/>
            <a:chExt cx="6096000" cy="572700"/>
          </a:xfrm>
        </p:grpSpPr>
        <p:sp>
          <p:nvSpPr>
            <p:cNvPr id="247" name="Google Shape;247;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25"/>
          <p:cNvGrpSpPr/>
          <p:nvPr/>
        </p:nvGrpSpPr>
        <p:grpSpPr>
          <a:xfrm>
            <a:off x="244992" y="1971798"/>
            <a:ext cx="2771242" cy="260349"/>
            <a:chOff x="578450" y="1241325"/>
            <a:chExt cx="6096000" cy="572700"/>
          </a:xfrm>
        </p:grpSpPr>
        <p:sp>
          <p:nvSpPr>
            <p:cNvPr id="258" name="Google Shape;258;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25"/>
          <p:cNvGrpSpPr/>
          <p:nvPr/>
        </p:nvGrpSpPr>
        <p:grpSpPr>
          <a:xfrm>
            <a:off x="244992" y="2223390"/>
            <a:ext cx="2771242" cy="260349"/>
            <a:chOff x="578450" y="1241325"/>
            <a:chExt cx="6096000" cy="572700"/>
          </a:xfrm>
        </p:grpSpPr>
        <p:sp>
          <p:nvSpPr>
            <p:cNvPr id="269" name="Google Shape;269;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25"/>
          <p:cNvGrpSpPr/>
          <p:nvPr/>
        </p:nvGrpSpPr>
        <p:grpSpPr>
          <a:xfrm>
            <a:off x="244992" y="2478297"/>
            <a:ext cx="2771242" cy="260349"/>
            <a:chOff x="578450" y="1241325"/>
            <a:chExt cx="6096000" cy="572700"/>
          </a:xfrm>
        </p:grpSpPr>
        <p:sp>
          <p:nvSpPr>
            <p:cNvPr id="280" name="Google Shape;280;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5"/>
          <p:cNvGrpSpPr/>
          <p:nvPr/>
        </p:nvGrpSpPr>
        <p:grpSpPr>
          <a:xfrm>
            <a:off x="244992" y="2722010"/>
            <a:ext cx="2771242" cy="260349"/>
            <a:chOff x="578450" y="1241325"/>
            <a:chExt cx="6096000" cy="572700"/>
          </a:xfrm>
        </p:grpSpPr>
        <p:sp>
          <p:nvSpPr>
            <p:cNvPr id="291" name="Google Shape;291;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25"/>
          <p:cNvGrpSpPr/>
          <p:nvPr/>
        </p:nvGrpSpPr>
        <p:grpSpPr>
          <a:xfrm>
            <a:off x="244992" y="2980852"/>
            <a:ext cx="2771242" cy="260349"/>
            <a:chOff x="578450" y="1241325"/>
            <a:chExt cx="6096000" cy="572700"/>
          </a:xfrm>
        </p:grpSpPr>
        <p:sp>
          <p:nvSpPr>
            <p:cNvPr id="302" name="Google Shape;302;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25"/>
          <p:cNvGrpSpPr/>
          <p:nvPr/>
        </p:nvGrpSpPr>
        <p:grpSpPr>
          <a:xfrm>
            <a:off x="244992" y="3234089"/>
            <a:ext cx="2771242" cy="260349"/>
            <a:chOff x="578450" y="1241325"/>
            <a:chExt cx="6096000" cy="572700"/>
          </a:xfrm>
        </p:grpSpPr>
        <p:sp>
          <p:nvSpPr>
            <p:cNvPr id="313" name="Google Shape;313;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25"/>
          <p:cNvGrpSpPr/>
          <p:nvPr/>
        </p:nvGrpSpPr>
        <p:grpSpPr>
          <a:xfrm>
            <a:off x="244992" y="3483390"/>
            <a:ext cx="2771242" cy="260349"/>
            <a:chOff x="578450" y="1241325"/>
            <a:chExt cx="6096000" cy="572700"/>
          </a:xfrm>
        </p:grpSpPr>
        <p:sp>
          <p:nvSpPr>
            <p:cNvPr id="324" name="Google Shape;324;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25"/>
          <p:cNvGrpSpPr/>
          <p:nvPr/>
        </p:nvGrpSpPr>
        <p:grpSpPr>
          <a:xfrm>
            <a:off x="244992" y="3746159"/>
            <a:ext cx="2771242" cy="260349"/>
            <a:chOff x="578450" y="1241325"/>
            <a:chExt cx="6096000" cy="572700"/>
          </a:xfrm>
        </p:grpSpPr>
        <p:sp>
          <p:nvSpPr>
            <p:cNvPr id="335" name="Google Shape;335;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25"/>
          <p:cNvGrpSpPr/>
          <p:nvPr/>
        </p:nvGrpSpPr>
        <p:grpSpPr>
          <a:xfrm>
            <a:off x="3016562" y="3485371"/>
            <a:ext cx="2771242" cy="260349"/>
            <a:chOff x="578450" y="1241325"/>
            <a:chExt cx="6096000" cy="572700"/>
          </a:xfrm>
        </p:grpSpPr>
        <p:sp>
          <p:nvSpPr>
            <p:cNvPr id="346" name="Google Shape;346;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5"/>
          <p:cNvGrpSpPr/>
          <p:nvPr/>
        </p:nvGrpSpPr>
        <p:grpSpPr>
          <a:xfrm>
            <a:off x="3016562" y="3234080"/>
            <a:ext cx="2771242" cy="260349"/>
            <a:chOff x="578450" y="1241325"/>
            <a:chExt cx="6096000" cy="572700"/>
          </a:xfrm>
        </p:grpSpPr>
        <p:sp>
          <p:nvSpPr>
            <p:cNvPr id="357" name="Google Shape;357;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25"/>
          <p:cNvGrpSpPr/>
          <p:nvPr/>
        </p:nvGrpSpPr>
        <p:grpSpPr>
          <a:xfrm>
            <a:off x="3016562" y="2980844"/>
            <a:ext cx="2771242" cy="260349"/>
            <a:chOff x="578450" y="1241325"/>
            <a:chExt cx="6096000" cy="572700"/>
          </a:xfrm>
        </p:grpSpPr>
        <p:sp>
          <p:nvSpPr>
            <p:cNvPr id="368" name="Google Shape;368;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25"/>
          <p:cNvGrpSpPr/>
          <p:nvPr/>
        </p:nvGrpSpPr>
        <p:grpSpPr>
          <a:xfrm>
            <a:off x="3016562" y="2725096"/>
            <a:ext cx="2771242" cy="260349"/>
            <a:chOff x="578450" y="1241325"/>
            <a:chExt cx="6096000" cy="572700"/>
          </a:xfrm>
        </p:grpSpPr>
        <p:sp>
          <p:nvSpPr>
            <p:cNvPr id="379" name="Google Shape;379;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25"/>
          <p:cNvGrpSpPr/>
          <p:nvPr/>
        </p:nvGrpSpPr>
        <p:grpSpPr>
          <a:xfrm>
            <a:off x="3016562" y="2476316"/>
            <a:ext cx="2771242" cy="260349"/>
            <a:chOff x="578450" y="1241325"/>
            <a:chExt cx="6096000" cy="572700"/>
          </a:xfrm>
        </p:grpSpPr>
        <p:sp>
          <p:nvSpPr>
            <p:cNvPr id="390" name="Google Shape;390;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25"/>
          <p:cNvGrpSpPr/>
          <p:nvPr/>
        </p:nvGrpSpPr>
        <p:grpSpPr>
          <a:xfrm>
            <a:off x="3016562" y="2216103"/>
            <a:ext cx="2771242" cy="260349"/>
            <a:chOff x="578450" y="1241325"/>
            <a:chExt cx="6096000" cy="572700"/>
          </a:xfrm>
        </p:grpSpPr>
        <p:sp>
          <p:nvSpPr>
            <p:cNvPr id="401" name="Google Shape;401;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25"/>
          <p:cNvGrpSpPr/>
          <p:nvPr/>
        </p:nvGrpSpPr>
        <p:grpSpPr>
          <a:xfrm>
            <a:off x="3016562" y="1978651"/>
            <a:ext cx="2771242" cy="260349"/>
            <a:chOff x="578450" y="1241325"/>
            <a:chExt cx="6096000" cy="572700"/>
          </a:xfrm>
        </p:grpSpPr>
        <p:sp>
          <p:nvSpPr>
            <p:cNvPr id="412" name="Google Shape;412;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5"/>
          <p:cNvGrpSpPr/>
          <p:nvPr/>
        </p:nvGrpSpPr>
        <p:grpSpPr>
          <a:xfrm>
            <a:off x="3016562" y="1710214"/>
            <a:ext cx="2771242" cy="260349"/>
            <a:chOff x="578450" y="1241325"/>
            <a:chExt cx="6096000" cy="572700"/>
          </a:xfrm>
        </p:grpSpPr>
        <p:sp>
          <p:nvSpPr>
            <p:cNvPr id="423" name="Google Shape;423;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25"/>
          <p:cNvGrpSpPr/>
          <p:nvPr/>
        </p:nvGrpSpPr>
        <p:grpSpPr>
          <a:xfrm>
            <a:off x="3016562" y="1441760"/>
            <a:ext cx="2771242" cy="260349"/>
            <a:chOff x="578450" y="1241325"/>
            <a:chExt cx="6096000" cy="572700"/>
          </a:xfrm>
        </p:grpSpPr>
        <p:sp>
          <p:nvSpPr>
            <p:cNvPr id="434" name="Google Shape;434;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25"/>
          <p:cNvGrpSpPr/>
          <p:nvPr/>
        </p:nvGrpSpPr>
        <p:grpSpPr>
          <a:xfrm>
            <a:off x="3016562" y="1197030"/>
            <a:ext cx="2771242" cy="260349"/>
            <a:chOff x="578450" y="1241325"/>
            <a:chExt cx="6096000" cy="572700"/>
          </a:xfrm>
        </p:grpSpPr>
        <p:sp>
          <p:nvSpPr>
            <p:cNvPr id="445" name="Google Shape;445;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25"/>
          <p:cNvGrpSpPr/>
          <p:nvPr/>
        </p:nvGrpSpPr>
        <p:grpSpPr>
          <a:xfrm>
            <a:off x="3016562" y="949895"/>
            <a:ext cx="2771242" cy="260349"/>
            <a:chOff x="578450" y="1241325"/>
            <a:chExt cx="6096000" cy="572700"/>
          </a:xfrm>
        </p:grpSpPr>
        <p:sp>
          <p:nvSpPr>
            <p:cNvPr id="456" name="Google Shape;456;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25"/>
          <p:cNvGrpSpPr/>
          <p:nvPr/>
        </p:nvGrpSpPr>
        <p:grpSpPr>
          <a:xfrm>
            <a:off x="3016562" y="689514"/>
            <a:ext cx="2771242" cy="260349"/>
            <a:chOff x="578450" y="1241325"/>
            <a:chExt cx="6096000" cy="572700"/>
          </a:xfrm>
        </p:grpSpPr>
        <p:sp>
          <p:nvSpPr>
            <p:cNvPr id="467" name="Google Shape;467;p25"/>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7" name="Google Shape;477;p25"/>
          <p:cNvSpPr txBox="1">
            <a:spLocks noGrp="1"/>
          </p:cNvSpPr>
          <p:nvPr>
            <p:ph type="body" idx="1"/>
          </p:nvPr>
        </p:nvSpPr>
        <p:spPr>
          <a:xfrm>
            <a:off x="244976" y="161750"/>
            <a:ext cx="8172900" cy="5727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None/>
            </a:pPr>
            <a:r>
              <a:rPr lang="en" sz="2400"/>
              <a:t>In the LSST era:</a:t>
            </a:r>
            <a:endParaRPr sz="2400"/>
          </a:p>
        </p:txBody>
      </p:sp>
      <p:sp>
        <p:nvSpPr>
          <p:cNvPr id="478" name="Google Shape;478;p25"/>
          <p:cNvSpPr txBox="1">
            <a:spLocks noGrp="1"/>
          </p:cNvSpPr>
          <p:nvPr>
            <p:ph type="body" idx="1"/>
          </p:nvPr>
        </p:nvSpPr>
        <p:spPr>
          <a:xfrm>
            <a:off x="5912675" y="978274"/>
            <a:ext cx="3136500" cy="11904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1200"/>
              </a:spcAft>
              <a:buNone/>
            </a:pPr>
            <a:r>
              <a:rPr lang="en" sz="2400">
                <a:solidFill>
                  <a:srgbClr val="0000FF"/>
                </a:solidFill>
              </a:rPr>
              <a:t>~2,000</a:t>
            </a:r>
            <a:r>
              <a:rPr lang="en" sz="2400"/>
              <a:t> spectroscopically classified</a:t>
            </a:r>
            <a:endParaRPr sz="2400">
              <a:solidFill>
                <a:srgbClr val="E05E26"/>
              </a:solidFill>
            </a:endParaRPr>
          </a:p>
        </p:txBody>
      </p:sp>
      <p:sp>
        <p:nvSpPr>
          <p:cNvPr id="479" name="Google Shape;479;p25"/>
          <p:cNvSpPr txBox="1">
            <a:spLocks noGrp="1"/>
          </p:cNvSpPr>
          <p:nvPr>
            <p:ph type="body" idx="1"/>
          </p:nvPr>
        </p:nvSpPr>
        <p:spPr>
          <a:xfrm>
            <a:off x="5912675" y="2154350"/>
            <a:ext cx="3136500" cy="15756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1200"/>
              </a:spcAft>
              <a:buNone/>
            </a:pPr>
            <a:r>
              <a:rPr lang="en" sz="2400"/>
              <a:t>A </a:t>
            </a:r>
            <a:r>
              <a:rPr lang="en" sz="2400">
                <a:solidFill>
                  <a:srgbClr val="FF00FF"/>
                </a:solidFill>
              </a:rPr>
              <a:t>handful</a:t>
            </a:r>
            <a:r>
              <a:rPr lang="en" sz="2400"/>
              <a:t> with complete early time datasets that aid in understanding the progenitors and explosions of SNe</a:t>
            </a:r>
            <a:endParaRPr sz="2400">
              <a:solidFill>
                <a:srgbClr val="E05E26"/>
              </a:solidFill>
            </a:endParaRPr>
          </a:p>
        </p:txBody>
      </p:sp>
      <p:sp>
        <p:nvSpPr>
          <p:cNvPr id="480" name="Google Shape;480;p25"/>
          <p:cNvSpPr txBox="1">
            <a:spLocks noGrp="1"/>
          </p:cNvSpPr>
          <p:nvPr>
            <p:ph type="body" idx="1"/>
          </p:nvPr>
        </p:nvSpPr>
        <p:spPr>
          <a:xfrm>
            <a:off x="244975" y="4082950"/>
            <a:ext cx="5902200" cy="7527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None/>
            </a:pPr>
            <a:r>
              <a:rPr lang="en" sz="2400" b="1"/>
              <a:t>That </a:t>
            </a:r>
            <a:r>
              <a:rPr lang="en" sz="2400" b="1">
                <a:solidFill>
                  <a:srgbClr val="FF00FF"/>
                </a:solidFill>
              </a:rPr>
              <a:t>handful</a:t>
            </a:r>
            <a:r>
              <a:rPr lang="en" sz="2400" b="1"/>
              <a:t> will be primarily observed by smaller, focused surveys like DLT40</a:t>
            </a:r>
            <a:endParaRPr sz="2400" b="1">
              <a:solidFill>
                <a:srgbClr val="E05E2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7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1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grpSp>
        <p:nvGrpSpPr>
          <p:cNvPr id="68" name="Google Shape;68;p14"/>
          <p:cNvGrpSpPr/>
          <p:nvPr/>
        </p:nvGrpSpPr>
        <p:grpSpPr>
          <a:xfrm>
            <a:off x="1525938" y="1337500"/>
            <a:ext cx="6096000" cy="572700"/>
            <a:chOff x="578450" y="1241325"/>
            <a:chExt cx="6096000" cy="572700"/>
          </a:xfrm>
        </p:grpSpPr>
        <p:sp>
          <p:nvSpPr>
            <p:cNvPr id="69" name="Google Shape;69;p14"/>
            <p:cNvSpPr/>
            <p:nvPr/>
          </p:nvSpPr>
          <p:spPr>
            <a:xfrm>
              <a:off x="578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a:off x="5455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p:nvPr/>
          </p:nvSpPr>
          <p:spPr>
            <a:xfrm>
              <a:off x="4845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p:nvPr/>
          </p:nvSpPr>
          <p:spPr>
            <a:xfrm>
              <a:off x="4236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a:off x="36264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a:off x="3016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a:off x="24072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11880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a:off x="17976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p:nvPr/>
          </p:nvSpPr>
          <p:spPr>
            <a:xfrm>
              <a:off x="6064850" y="1241325"/>
              <a:ext cx="609600" cy="572700"/>
            </a:xfrm>
            <a:prstGeom prst="star5">
              <a:avLst>
                <a:gd name="adj" fmla="val 19098"/>
                <a:gd name="hf" fmla="val 105146"/>
                <a:gd name="vf" fmla="val 110557"/>
              </a:avLst>
            </a:prstGeom>
            <a:solidFill>
              <a:srgbClr val="E0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14"/>
          <p:cNvSpPr txBox="1">
            <a:spLocks noGrp="1"/>
          </p:cNvSpPr>
          <p:nvPr>
            <p:ph type="body" idx="1"/>
          </p:nvPr>
        </p:nvSpPr>
        <p:spPr>
          <a:xfrm>
            <a:off x="724213" y="2087900"/>
            <a:ext cx="7691700" cy="5727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1200"/>
              </a:spcAft>
              <a:buNone/>
            </a:pPr>
            <a:r>
              <a:rPr lang="en" sz="2400">
                <a:solidFill>
                  <a:srgbClr val="E05E26"/>
                </a:solidFill>
              </a:rPr>
              <a:t>~20,000</a:t>
            </a:r>
            <a:r>
              <a:rPr lang="en" sz="2400"/>
              <a:t> transients are reported each year</a:t>
            </a:r>
            <a:endParaRPr sz="2400"/>
          </a:p>
        </p:txBody>
      </p:sp>
      <p:sp>
        <p:nvSpPr>
          <p:cNvPr id="80" name="Google Shape;80;p14"/>
          <p:cNvSpPr txBox="1">
            <a:spLocks noGrp="1"/>
          </p:cNvSpPr>
          <p:nvPr>
            <p:ph type="body" idx="1"/>
          </p:nvPr>
        </p:nvSpPr>
        <p:spPr>
          <a:xfrm>
            <a:off x="728088" y="2660600"/>
            <a:ext cx="7691700" cy="5727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1200"/>
              </a:spcAft>
              <a:buNone/>
            </a:pPr>
            <a:r>
              <a:rPr lang="en" sz="2400">
                <a:solidFill>
                  <a:srgbClr val="0000FF"/>
                </a:solidFill>
              </a:rPr>
              <a:t>~2,000</a:t>
            </a:r>
            <a:r>
              <a:rPr lang="en" sz="2400"/>
              <a:t> are spectroscopically classified as SNe</a:t>
            </a:r>
            <a:endParaRPr sz="2400"/>
          </a:p>
        </p:txBody>
      </p:sp>
      <p:sp>
        <p:nvSpPr>
          <p:cNvPr id="81" name="Google Shape;81;p14"/>
          <p:cNvSpPr/>
          <p:nvPr/>
        </p:nvSpPr>
        <p:spPr>
          <a:xfrm>
            <a:off x="1525938" y="1337500"/>
            <a:ext cx="609600" cy="572700"/>
          </a:xfrm>
          <a:prstGeom prst="star5">
            <a:avLst>
              <a:gd name="adj" fmla="val 19098"/>
              <a:gd name="hf" fmla="val 105146"/>
              <a:gd name="vf" fmla="val 110557"/>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txBox="1">
            <a:spLocks noGrp="1"/>
          </p:cNvSpPr>
          <p:nvPr>
            <p:ph type="body" idx="1"/>
          </p:nvPr>
        </p:nvSpPr>
        <p:spPr>
          <a:xfrm>
            <a:off x="870738" y="3233300"/>
            <a:ext cx="7295100" cy="5727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1200"/>
              </a:spcAft>
              <a:buNone/>
            </a:pPr>
            <a:r>
              <a:rPr lang="en" sz="2400">
                <a:solidFill>
                  <a:srgbClr val="FF00FF"/>
                </a:solidFill>
              </a:rPr>
              <a:t>&lt;10%</a:t>
            </a:r>
            <a:r>
              <a:rPr lang="en" sz="2400">
                <a:solidFill>
                  <a:srgbClr val="0000FF"/>
                </a:solidFill>
              </a:rPr>
              <a:t> </a:t>
            </a:r>
            <a:r>
              <a:rPr lang="en" sz="2400"/>
              <a:t>of all SNe each year have both spectroscopic and photometric datasets</a:t>
            </a:r>
            <a:endParaRPr sz="2400"/>
          </a:p>
        </p:txBody>
      </p:sp>
      <p:sp>
        <p:nvSpPr>
          <p:cNvPr id="83" name="Google Shape;83;p14"/>
          <p:cNvSpPr/>
          <p:nvPr/>
        </p:nvSpPr>
        <p:spPr>
          <a:xfrm>
            <a:off x="1525938" y="1560825"/>
            <a:ext cx="195175" cy="349375"/>
          </a:xfrm>
          <a:custGeom>
            <a:avLst/>
            <a:gdLst/>
            <a:ahLst/>
            <a:cxnLst/>
            <a:rect l="l" t="t" r="r" b="b"/>
            <a:pathLst>
              <a:path w="7807" h="13975" extrusionOk="0">
                <a:moveTo>
                  <a:pt x="7339" y="0"/>
                </a:moveTo>
                <a:lnTo>
                  <a:pt x="0" y="0"/>
                </a:lnTo>
                <a:lnTo>
                  <a:pt x="7495" y="5309"/>
                </a:lnTo>
                <a:lnTo>
                  <a:pt x="4685" y="13975"/>
                </a:lnTo>
                <a:lnTo>
                  <a:pt x="7807" y="11621"/>
                </a:lnTo>
                <a:close/>
              </a:path>
            </a:pathLst>
          </a:custGeom>
          <a:solidFill>
            <a:srgbClr val="FF00FF"/>
          </a:solidFill>
          <a:ln w="9525" cap="flat" cmpd="sng">
            <a:solidFill>
              <a:srgbClr val="FF00FF"/>
            </a:solidFill>
            <a:prstDash val="solid"/>
            <a:round/>
            <a:headEnd type="none" w="med" len="med"/>
            <a:tailEnd type="non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Distance Less than 40 Mpc (DLT40) SN Survey</a:t>
            </a:r>
            <a:endParaRPr/>
          </a:p>
        </p:txBody>
      </p:sp>
      <p:sp>
        <p:nvSpPr>
          <p:cNvPr id="89" name="Google Shape;89;p15"/>
          <p:cNvSpPr txBox="1">
            <a:spLocks noGrp="1"/>
          </p:cNvSpPr>
          <p:nvPr>
            <p:ph type="body" idx="1"/>
          </p:nvPr>
        </p:nvSpPr>
        <p:spPr>
          <a:xfrm>
            <a:off x="311700" y="1152475"/>
            <a:ext cx="8520600" cy="12258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a:t>DLT40 is a collaboration between University of Arizona and UC Davis</a:t>
            </a:r>
            <a:endParaRPr/>
          </a:p>
          <a:p>
            <a:pPr marL="457200" lvl="0" indent="-331152" algn="l" rtl="0">
              <a:spcBef>
                <a:spcPts val="1200"/>
              </a:spcBef>
              <a:spcAft>
                <a:spcPts val="0"/>
              </a:spcAft>
              <a:buSzPct val="100000"/>
              <a:buChar char="●"/>
            </a:pPr>
            <a:r>
              <a:rPr lang="en"/>
              <a:t>Follow/discover ~10 SNe per year</a:t>
            </a:r>
            <a:endParaRPr/>
          </a:p>
          <a:p>
            <a:pPr marL="0" lvl="0" indent="0" algn="l" rtl="0">
              <a:spcBef>
                <a:spcPts val="1200"/>
              </a:spcBef>
              <a:spcAft>
                <a:spcPts val="1200"/>
              </a:spcAft>
              <a:buNone/>
            </a:pPr>
            <a:r>
              <a:rPr lang="en"/>
              <a:t>Focus on complete follow-up of transient events in nearby galaxies (d&lt;40 Mpc)</a:t>
            </a:r>
            <a:endParaRPr/>
          </a:p>
        </p:txBody>
      </p:sp>
      <p:pic>
        <p:nvPicPr>
          <p:cNvPr id="90" name="Google Shape;90;p15"/>
          <p:cNvPicPr preferRelativeResize="0"/>
          <p:nvPr/>
        </p:nvPicPr>
        <p:blipFill rotWithShape="1">
          <a:blip r:embed="rId3">
            <a:alphaModFix/>
          </a:blip>
          <a:srcRect r="14522"/>
          <a:stretch/>
        </p:blipFill>
        <p:spPr>
          <a:xfrm>
            <a:off x="8354525" y="116761"/>
            <a:ext cx="729851" cy="699988"/>
          </a:xfrm>
          <a:prstGeom prst="rect">
            <a:avLst/>
          </a:prstGeom>
          <a:noFill/>
          <a:ln>
            <a:noFill/>
          </a:ln>
        </p:spPr>
      </p:pic>
      <p:pic>
        <p:nvPicPr>
          <p:cNvPr id="91" name="Google Shape;91;p15"/>
          <p:cNvPicPr preferRelativeResize="0"/>
          <p:nvPr/>
        </p:nvPicPr>
        <p:blipFill>
          <a:blip r:embed="rId4">
            <a:alphaModFix/>
          </a:blip>
          <a:stretch>
            <a:fillRect/>
          </a:stretch>
        </p:blipFill>
        <p:spPr>
          <a:xfrm>
            <a:off x="5052825" y="2378300"/>
            <a:ext cx="3937751" cy="2624526"/>
          </a:xfrm>
          <a:prstGeom prst="rect">
            <a:avLst/>
          </a:prstGeom>
          <a:noFill/>
          <a:ln>
            <a:noFill/>
          </a:ln>
        </p:spPr>
      </p:pic>
      <p:sp>
        <p:nvSpPr>
          <p:cNvPr id="92" name="Google Shape;92;p15"/>
          <p:cNvSpPr txBox="1">
            <a:spLocks noGrp="1"/>
          </p:cNvSpPr>
          <p:nvPr>
            <p:ph type="body" idx="1"/>
          </p:nvPr>
        </p:nvSpPr>
        <p:spPr>
          <a:xfrm>
            <a:off x="311700" y="2302100"/>
            <a:ext cx="4741200" cy="2624400"/>
          </a:xfrm>
          <a:prstGeom prst="rect">
            <a:avLst/>
          </a:prstGeom>
        </p:spPr>
        <p:txBody>
          <a:bodyPr spcFirstLastPara="1" wrap="square" lIns="91425" tIns="91425" rIns="91425" bIns="91425" anchor="t" anchorCtr="0">
            <a:normAutofit fontScale="85000" lnSpcReduction="20000"/>
          </a:bodyPr>
          <a:lstStyle/>
          <a:p>
            <a:pPr marL="457200" lvl="0" indent="-331152" algn="l" rtl="0">
              <a:spcBef>
                <a:spcPts val="0"/>
              </a:spcBef>
              <a:spcAft>
                <a:spcPts val="0"/>
              </a:spcAft>
              <a:buSzPct val="100000"/>
              <a:buChar char="●"/>
            </a:pPr>
            <a:r>
              <a:rPr lang="en" dirty="0"/>
              <a:t>Immediate focused photometric and spectroscopic follow-up</a:t>
            </a:r>
            <a:endParaRPr dirty="0"/>
          </a:p>
          <a:p>
            <a:pPr marL="0" lvl="0" indent="0" algn="l" rtl="0">
              <a:spcBef>
                <a:spcPts val="1200"/>
              </a:spcBef>
              <a:spcAft>
                <a:spcPts val="0"/>
              </a:spcAft>
              <a:buNone/>
            </a:pPr>
            <a:r>
              <a:rPr lang="en" dirty="0"/>
              <a:t>Worldwide network of Prompt 0.4m telescopes</a:t>
            </a:r>
            <a:endParaRPr dirty="0"/>
          </a:p>
          <a:p>
            <a:pPr marL="457200" lvl="0" indent="-331152" algn="l" rtl="0">
              <a:spcBef>
                <a:spcPts val="1200"/>
              </a:spcBef>
              <a:spcAft>
                <a:spcPts val="0"/>
              </a:spcAft>
              <a:buSzPct val="100000"/>
              <a:buChar char="●"/>
            </a:pPr>
            <a:r>
              <a:rPr lang="en" dirty="0"/>
              <a:t>Chile, Canada, and Australia </a:t>
            </a:r>
            <a:endParaRPr dirty="0"/>
          </a:p>
          <a:p>
            <a:pPr marL="457200" lvl="0" indent="-331152" algn="l" rtl="0">
              <a:spcBef>
                <a:spcPts val="0"/>
              </a:spcBef>
              <a:spcAft>
                <a:spcPts val="0"/>
              </a:spcAft>
              <a:buSzPct val="100000"/>
              <a:buChar char="●"/>
            </a:pPr>
            <a:r>
              <a:rPr lang="en" dirty="0"/>
              <a:t>2-3 images of each target field each night </a:t>
            </a:r>
            <a:endParaRPr dirty="0"/>
          </a:p>
          <a:p>
            <a:pPr marL="457200" lvl="0" indent="-331152" algn="l" rtl="0">
              <a:spcBef>
                <a:spcPts val="0"/>
              </a:spcBef>
              <a:spcAft>
                <a:spcPts val="0"/>
              </a:spcAft>
              <a:buSzPct val="100000"/>
              <a:buChar char="●"/>
            </a:pPr>
            <a:r>
              <a:rPr lang="en" dirty="0"/>
              <a:t>Open filter calibrated to r band</a:t>
            </a:r>
            <a:endParaRPr dirty="0"/>
          </a:p>
          <a:p>
            <a:pPr marL="457200" lvl="0" indent="-331152" algn="l" rtl="0">
              <a:spcBef>
                <a:spcPts val="0"/>
              </a:spcBef>
              <a:spcAft>
                <a:spcPts val="0"/>
              </a:spcAft>
              <a:buSzPct val="100000"/>
              <a:buChar char="●"/>
            </a:pPr>
            <a:r>
              <a:rPr lang="en" dirty="0"/>
              <a:t>New multiband photometry (</a:t>
            </a:r>
            <a:r>
              <a:rPr lang="en" dirty="0" err="1"/>
              <a:t>UBVgri</a:t>
            </a:r>
            <a:r>
              <a:rPr lang="en" dirty="0"/>
              <a:t>) capabilities </a:t>
            </a:r>
            <a:r>
              <a:rPr lang="en" sz="1600" dirty="0"/>
              <a:t>(see </a:t>
            </a:r>
            <a:r>
              <a:rPr lang="en" sz="1600" dirty="0" err="1">
                <a:solidFill>
                  <a:schemeClr val="dk1"/>
                </a:solidFill>
                <a:latin typeface="Nunito"/>
                <a:ea typeface="Nunito"/>
                <a:cs typeface="Nunito"/>
                <a:sym typeface="Nunito"/>
              </a:rPr>
              <a:t>Hosseinzadeh</a:t>
            </a:r>
            <a:r>
              <a:rPr lang="en" sz="1600" dirty="0">
                <a:solidFill>
                  <a:schemeClr val="dk1"/>
                </a:solidFill>
                <a:latin typeface="Nunito"/>
                <a:ea typeface="Nunito"/>
                <a:cs typeface="Nunito"/>
                <a:sym typeface="Nunito"/>
              </a:rPr>
              <a:t> et al. 2023b and </a:t>
            </a:r>
            <a:r>
              <a:rPr lang="en" sz="1600" dirty="0" err="1">
                <a:solidFill>
                  <a:schemeClr val="dk1"/>
                </a:solidFill>
                <a:latin typeface="Nunito"/>
                <a:ea typeface="Nunito"/>
                <a:cs typeface="Nunito"/>
                <a:sym typeface="Nunito"/>
              </a:rPr>
              <a:t>Bostroem</a:t>
            </a:r>
            <a:r>
              <a:rPr lang="en" sz="1600" dirty="0">
                <a:solidFill>
                  <a:schemeClr val="dk1"/>
                </a:solidFill>
                <a:latin typeface="Nunito"/>
                <a:ea typeface="Nunito"/>
                <a:cs typeface="Nunito"/>
                <a:sym typeface="Nunito"/>
              </a:rPr>
              <a:t> et al. 2023a)</a:t>
            </a:r>
            <a:endParaRPr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Catching Supernovae at Infancy</a:t>
            </a:r>
            <a:endParaRPr/>
          </a:p>
        </p:txBody>
      </p:sp>
      <p:sp>
        <p:nvSpPr>
          <p:cNvPr id="98" name="Google Shape;98;p16"/>
          <p:cNvSpPr txBox="1">
            <a:spLocks noGrp="1"/>
          </p:cNvSpPr>
          <p:nvPr>
            <p:ph type="body" idx="1"/>
          </p:nvPr>
        </p:nvSpPr>
        <p:spPr>
          <a:xfrm>
            <a:off x="311700" y="1152475"/>
            <a:ext cx="3572700" cy="3189300"/>
          </a:xfrm>
          <a:prstGeom prst="rect">
            <a:avLst/>
          </a:prstGeom>
        </p:spPr>
        <p:txBody>
          <a:bodyPr spcFirstLastPara="1" wrap="square" lIns="91425" tIns="91425" rIns="91425" bIns="91425" anchor="t" anchorCtr="0">
            <a:normAutofit/>
          </a:bodyPr>
          <a:lstStyle/>
          <a:p>
            <a:pPr marL="457200" lvl="0" indent="-349250" algn="l" rtl="0">
              <a:lnSpc>
                <a:spcPct val="100000"/>
              </a:lnSpc>
              <a:spcBef>
                <a:spcPts val="0"/>
              </a:spcBef>
              <a:spcAft>
                <a:spcPts val="0"/>
              </a:spcAft>
              <a:buSzPts val="1900"/>
              <a:buChar char="●"/>
            </a:pPr>
            <a:r>
              <a:rPr lang="en" dirty="0"/>
              <a:t>Machine learning + visual inspection</a:t>
            </a:r>
            <a:endParaRPr dirty="0"/>
          </a:p>
          <a:p>
            <a:pPr marL="457200" lvl="0" indent="-349250" algn="l" rtl="0">
              <a:lnSpc>
                <a:spcPct val="100000"/>
              </a:lnSpc>
              <a:spcBef>
                <a:spcPts val="300"/>
              </a:spcBef>
              <a:spcAft>
                <a:spcPts val="0"/>
              </a:spcAft>
              <a:buSzPts val="1900"/>
              <a:buChar char="●"/>
            </a:pPr>
            <a:r>
              <a:rPr lang="en" dirty="0"/>
              <a:t>If transient near a target galaxy is reported on TNS:</a:t>
            </a:r>
            <a:endParaRPr dirty="0"/>
          </a:p>
          <a:p>
            <a:pPr marL="914400" lvl="1" indent="-323850" algn="l" rtl="0">
              <a:spcBef>
                <a:spcPts val="0"/>
              </a:spcBef>
              <a:spcAft>
                <a:spcPts val="0"/>
              </a:spcAft>
              <a:buSzPts val="1500"/>
              <a:buChar char="○"/>
            </a:pPr>
            <a:r>
              <a:rPr lang="en" dirty="0"/>
              <a:t>Automated hourly email to all DLT40 members</a:t>
            </a:r>
            <a:endParaRPr dirty="0"/>
          </a:p>
          <a:p>
            <a:pPr marL="914400" lvl="1" indent="-323850" algn="l" rtl="0">
              <a:spcBef>
                <a:spcPts val="0"/>
              </a:spcBef>
              <a:spcAft>
                <a:spcPts val="0"/>
              </a:spcAft>
              <a:buSzPts val="1500"/>
              <a:buChar char="○"/>
            </a:pPr>
            <a:r>
              <a:rPr lang="en" dirty="0"/>
              <a:t>Allows for rapid follow-up of transients within 40 </a:t>
            </a:r>
            <a:r>
              <a:rPr lang="en" dirty="0" err="1"/>
              <a:t>Mpc</a:t>
            </a:r>
            <a:r>
              <a:rPr lang="en" dirty="0"/>
              <a:t> even if they are not a DLT40 discovery</a:t>
            </a:r>
            <a:endParaRPr dirty="0"/>
          </a:p>
        </p:txBody>
      </p:sp>
      <p:pic>
        <p:nvPicPr>
          <p:cNvPr id="99" name="Google Shape;99;p16"/>
          <p:cNvPicPr preferRelativeResize="0"/>
          <p:nvPr/>
        </p:nvPicPr>
        <p:blipFill rotWithShape="1">
          <a:blip r:embed="rId3">
            <a:alphaModFix/>
          </a:blip>
          <a:srcRect r="14522"/>
          <a:stretch/>
        </p:blipFill>
        <p:spPr>
          <a:xfrm>
            <a:off x="8354525" y="116761"/>
            <a:ext cx="729851" cy="699988"/>
          </a:xfrm>
          <a:prstGeom prst="rect">
            <a:avLst/>
          </a:prstGeom>
          <a:noFill/>
          <a:ln>
            <a:noFill/>
          </a:ln>
        </p:spPr>
      </p:pic>
      <p:sp>
        <p:nvSpPr>
          <p:cNvPr id="100" name="Google Shape;100;p16"/>
          <p:cNvSpPr txBox="1"/>
          <p:nvPr/>
        </p:nvSpPr>
        <p:spPr>
          <a:xfrm>
            <a:off x="5354138" y="858625"/>
            <a:ext cx="2517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Nunito"/>
                <a:ea typeface="Nunito"/>
                <a:cs typeface="Nunito"/>
                <a:sym typeface="Nunito"/>
              </a:rPr>
              <a:t>Discovery of SN 2022xkq</a:t>
            </a:r>
            <a:endParaRPr sz="1600">
              <a:solidFill>
                <a:schemeClr val="dk1"/>
              </a:solidFill>
              <a:latin typeface="Nunito"/>
              <a:ea typeface="Nunito"/>
              <a:cs typeface="Nunito"/>
              <a:sym typeface="Nunito"/>
            </a:endParaRPr>
          </a:p>
        </p:txBody>
      </p:sp>
      <p:grpSp>
        <p:nvGrpSpPr>
          <p:cNvPr id="101" name="Google Shape;101;p16"/>
          <p:cNvGrpSpPr/>
          <p:nvPr/>
        </p:nvGrpSpPr>
        <p:grpSpPr>
          <a:xfrm>
            <a:off x="4371900" y="1258825"/>
            <a:ext cx="4714875" cy="3083050"/>
            <a:chOff x="4295700" y="1258825"/>
            <a:chExt cx="4714875" cy="3083050"/>
          </a:xfrm>
        </p:grpSpPr>
        <p:pic>
          <p:nvPicPr>
            <p:cNvPr id="102" name="Google Shape;102;p16"/>
            <p:cNvPicPr preferRelativeResize="0"/>
            <p:nvPr/>
          </p:nvPicPr>
          <p:blipFill rotWithShape="1">
            <a:blip r:embed="rId4">
              <a:alphaModFix/>
            </a:blip>
            <a:srcRect b="50692"/>
            <a:stretch/>
          </p:blipFill>
          <p:spPr>
            <a:xfrm>
              <a:off x="4295700" y="2762250"/>
              <a:ext cx="4714875" cy="1579625"/>
            </a:xfrm>
            <a:prstGeom prst="rect">
              <a:avLst/>
            </a:prstGeom>
            <a:noFill/>
            <a:ln>
              <a:noFill/>
            </a:ln>
          </p:spPr>
        </p:pic>
        <p:pic>
          <p:nvPicPr>
            <p:cNvPr id="103" name="Google Shape;103;p16"/>
            <p:cNvPicPr preferRelativeResize="0"/>
            <p:nvPr/>
          </p:nvPicPr>
          <p:blipFill rotWithShape="1">
            <a:blip r:embed="rId4">
              <a:alphaModFix/>
            </a:blip>
            <a:srcRect t="50692"/>
            <a:stretch/>
          </p:blipFill>
          <p:spPr>
            <a:xfrm>
              <a:off x="4295700" y="1258825"/>
              <a:ext cx="4714875" cy="1579625"/>
            </a:xfrm>
            <a:prstGeom prst="rect">
              <a:avLst/>
            </a:prstGeom>
            <a:noFill/>
            <a:ln>
              <a:noFill/>
            </a:ln>
          </p:spPr>
        </p:pic>
      </p:grpSp>
      <p:sp>
        <p:nvSpPr>
          <p:cNvPr id="104" name="Google Shape;104;p16"/>
          <p:cNvSpPr txBox="1"/>
          <p:nvPr/>
        </p:nvSpPr>
        <p:spPr>
          <a:xfrm>
            <a:off x="4763591" y="4284725"/>
            <a:ext cx="729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Nunito"/>
                <a:ea typeface="Nunito"/>
                <a:cs typeface="Nunito"/>
                <a:sym typeface="Nunito"/>
              </a:rPr>
              <a:t>Image</a:t>
            </a:r>
            <a:endParaRPr sz="1200">
              <a:solidFill>
                <a:schemeClr val="dk1"/>
              </a:solidFill>
              <a:latin typeface="Nunito"/>
              <a:ea typeface="Nunito"/>
              <a:cs typeface="Nunito"/>
              <a:sym typeface="Nunito"/>
            </a:endParaRPr>
          </a:p>
        </p:txBody>
      </p:sp>
      <p:sp>
        <p:nvSpPr>
          <p:cNvPr id="105" name="Google Shape;105;p16"/>
          <p:cNvSpPr txBox="1"/>
          <p:nvPr/>
        </p:nvSpPr>
        <p:spPr>
          <a:xfrm>
            <a:off x="6158455" y="4284725"/>
            <a:ext cx="1060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Nunito"/>
                <a:ea typeface="Nunito"/>
                <a:cs typeface="Nunito"/>
                <a:sym typeface="Nunito"/>
              </a:rPr>
              <a:t>Template</a:t>
            </a:r>
            <a:endParaRPr sz="1200">
              <a:solidFill>
                <a:schemeClr val="dk1"/>
              </a:solidFill>
              <a:latin typeface="Nunito"/>
              <a:ea typeface="Nunito"/>
              <a:cs typeface="Nunito"/>
              <a:sym typeface="Nunito"/>
            </a:endParaRPr>
          </a:p>
        </p:txBody>
      </p:sp>
      <p:sp>
        <p:nvSpPr>
          <p:cNvPr id="106" name="Google Shape;106;p16"/>
          <p:cNvSpPr txBox="1"/>
          <p:nvPr/>
        </p:nvSpPr>
        <p:spPr>
          <a:xfrm>
            <a:off x="7742993" y="4284725"/>
            <a:ext cx="1165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Nunito"/>
                <a:ea typeface="Nunito"/>
                <a:cs typeface="Nunito"/>
                <a:sym typeface="Nunito"/>
              </a:rPr>
              <a:t>Difference</a:t>
            </a:r>
            <a:endParaRPr sz="1200">
              <a:solidFill>
                <a:schemeClr val="dk1"/>
              </a:solidFill>
              <a:latin typeface="Nunito"/>
              <a:ea typeface="Nunito"/>
              <a:cs typeface="Nunito"/>
              <a:sym typeface="Nunito"/>
            </a:endParaRPr>
          </a:p>
        </p:txBody>
      </p:sp>
      <p:sp>
        <p:nvSpPr>
          <p:cNvPr id="107" name="Google Shape;107;p16"/>
          <p:cNvSpPr txBox="1"/>
          <p:nvPr/>
        </p:nvSpPr>
        <p:spPr>
          <a:xfrm rot="-5400000">
            <a:off x="3578774" y="1722500"/>
            <a:ext cx="1165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Nunito"/>
                <a:ea typeface="Nunito"/>
                <a:cs typeface="Nunito"/>
                <a:sym typeface="Nunito"/>
              </a:rPr>
              <a:t>2022-10-12 06:06:23</a:t>
            </a:r>
            <a:endParaRPr sz="1200">
              <a:solidFill>
                <a:schemeClr val="dk1"/>
              </a:solidFill>
              <a:latin typeface="Nunito"/>
              <a:ea typeface="Nunito"/>
              <a:cs typeface="Nunito"/>
              <a:sym typeface="Nunito"/>
            </a:endParaRPr>
          </a:p>
        </p:txBody>
      </p:sp>
      <p:sp>
        <p:nvSpPr>
          <p:cNvPr id="108" name="Google Shape;108;p16"/>
          <p:cNvSpPr txBox="1"/>
          <p:nvPr/>
        </p:nvSpPr>
        <p:spPr>
          <a:xfrm rot="-5400000">
            <a:off x="3578774" y="3287075"/>
            <a:ext cx="1165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Nunito"/>
                <a:ea typeface="Nunito"/>
                <a:cs typeface="Nunito"/>
                <a:sym typeface="Nunito"/>
              </a:rPr>
              <a:t>2022-10-13 06:43:35</a:t>
            </a:r>
            <a:endParaRPr sz="1200">
              <a:solidFill>
                <a:schemeClr val="dk1"/>
              </a:solidFill>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7"/>
          <p:cNvPicPr preferRelativeResize="0"/>
          <p:nvPr/>
        </p:nvPicPr>
        <p:blipFill>
          <a:blip r:embed="rId3">
            <a:alphaModFix/>
          </a:blip>
          <a:stretch>
            <a:fillRect/>
          </a:stretch>
        </p:blipFill>
        <p:spPr>
          <a:xfrm>
            <a:off x="4765562" y="499200"/>
            <a:ext cx="4066738" cy="4145100"/>
          </a:xfrm>
          <a:prstGeom prst="rect">
            <a:avLst/>
          </a:prstGeom>
          <a:noFill/>
          <a:ln>
            <a:noFill/>
          </a:ln>
        </p:spPr>
      </p:pic>
      <p:sp>
        <p:nvSpPr>
          <p:cNvPr id="114" name="Google Shape;11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Enabling Rapid Follow-up</a:t>
            </a:r>
            <a:endParaRPr/>
          </a:p>
        </p:txBody>
      </p:sp>
      <p:sp>
        <p:nvSpPr>
          <p:cNvPr id="115" name="Google Shape;115;p17"/>
          <p:cNvSpPr txBox="1">
            <a:spLocks noGrp="1"/>
          </p:cNvSpPr>
          <p:nvPr>
            <p:ph type="body" idx="1"/>
          </p:nvPr>
        </p:nvSpPr>
        <p:spPr>
          <a:xfrm>
            <a:off x="311700" y="1017725"/>
            <a:ext cx="3572700" cy="37857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None/>
            </a:pPr>
            <a:r>
              <a:rPr lang="en" dirty="0"/>
              <a:t>DLT40 observes 35% of followed supernovae within 24 hours of explosion</a:t>
            </a:r>
            <a:endParaRPr dirty="0"/>
          </a:p>
          <a:p>
            <a:pPr marL="457200" lvl="0" indent="-349250" algn="l" rtl="0">
              <a:spcBef>
                <a:spcPts val="600"/>
              </a:spcBef>
              <a:spcAft>
                <a:spcPts val="0"/>
              </a:spcAft>
              <a:buSzPts val="1900"/>
              <a:buChar char="●"/>
            </a:pPr>
            <a:r>
              <a:rPr lang="en" dirty="0"/>
              <a:t>Immediate photometric data</a:t>
            </a:r>
            <a:endParaRPr dirty="0"/>
          </a:p>
          <a:p>
            <a:pPr marL="914400" lvl="1" indent="-323850" algn="l" rtl="0">
              <a:spcBef>
                <a:spcPts val="0"/>
              </a:spcBef>
              <a:spcAft>
                <a:spcPts val="0"/>
              </a:spcAft>
              <a:buSzPts val="1500"/>
              <a:buChar char="○"/>
            </a:pPr>
            <a:r>
              <a:rPr lang="en" dirty="0"/>
              <a:t>Robotic telescopes allow for photometry within minutes</a:t>
            </a:r>
            <a:endParaRPr dirty="0"/>
          </a:p>
          <a:p>
            <a:pPr marL="457200" lvl="0" indent="-349250" algn="l" rtl="0">
              <a:spcBef>
                <a:spcPts val="0"/>
              </a:spcBef>
              <a:spcAft>
                <a:spcPts val="0"/>
              </a:spcAft>
              <a:buSzPts val="1900"/>
              <a:buChar char="●"/>
            </a:pPr>
            <a:r>
              <a:rPr lang="en" dirty="0"/>
              <a:t>Rapid spectroscopic mobilization</a:t>
            </a:r>
            <a:endParaRPr dirty="0"/>
          </a:p>
          <a:p>
            <a:pPr marL="914400" lvl="1" indent="-323850" algn="l" rtl="0">
              <a:spcBef>
                <a:spcPts val="0"/>
              </a:spcBef>
              <a:spcAft>
                <a:spcPts val="0"/>
              </a:spcAft>
              <a:buSzPts val="1500"/>
              <a:buChar char="○"/>
            </a:pPr>
            <a:r>
              <a:rPr lang="en" dirty="0"/>
              <a:t>MMT API (Shrestha et al in prep.)</a:t>
            </a:r>
            <a:endParaRPr dirty="0"/>
          </a:p>
          <a:p>
            <a:pPr marL="914400" lvl="1" indent="-323850" algn="l" rtl="0">
              <a:spcBef>
                <a:spcPts val="0"/>
              </a:spcBef>
              <a:spcAft>
                <a:spcPts val="0"/>
              </a:spcAft>
              <a:buSzPts val="1500"/>
              <a:buChar char="○"/>
            </a:pPr>
            <a:r>
              <a:rPr lang="en" dirty="0"/>
              <a:t>Gemini</a:t>
            </a:r>
            <a:endParaRPr dirty="0"/>
          </a:p>
          <a:p>
            <a:pPr marL="914400" lvl="1" indent="-323850" algn="l" rtl="0">
              <a:spcBef>
                <a:spcPts val="0"/>
              </a:spcBef>
              <a:spcAft>
                <a:spcPts val="0"/>
              </a:spcAft>
              <a:buSzPts val="1500"/>
              <a:buChar char="○"/>
            </a:pPr>
            <a:r>
              <a:rPr lang="en" dirty="0"/>
              <a:t>Las </a:t>
            </a:r>
            <a:r>
              <a:rPr lang="en" dirty="0" err="1"/>
              <a:t>Cumbres</a:t>
            </a:r>
            <a:r>
              <a:rPr lang="en" dirty="0"/>
              <a:t> Observatory </a:t>
            </a:r>
            <a:endParaRPr dirty="0"/>
          </a:p>
        </p:txBody>
      </p:sp>
      <p:pic>
        <p:nvPicPr>
          <p:cNvPr id="116" name="Google Shape;116;p17"/>
          <p:cNvPicPr preferRelativeResize="0"/>
          <p:nvPr/>
        </p:nvPicPr>
        <p:blipFill rotWithShape="1">
          <a:blip r:embed="rId4">
            <a:alphaModFix/>
          </a:blip>
          <a:srcRect r="14522"/>
          <a:stretch/>
        </p:blipFill>
        <p:spPr>
          <a:xfrm>
            <a:off x="8354525" y="116761"/>
            <a:ext cx="729851" cy="699988"/>
          </a:xfrm>
          <a:prstGeom prst="rect">
            <a:avLst/>
          </a:prstGeom>
          <a:noFill/>
          <a:ln>
            <a:noFill/>
          </a:ln>
        </p:spPr>
      </p:pic>
      <p:sp>
        <p:nvSpPr>
          <p:cNvPr id="117" name="Google Shape;117;p17"/>
          <p:cNvSpPr txBox="1"/>
          <p:nvPr/>
        </p:nvSpPr>
        <p:spPr>
          <a:xfrm>
            <a:off x="5708513" y="1199950"/>
            <a:ext cx="251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Nunito"/>
                <a:ea typeface="Nunito"/>
                <a:cs typeface="Nunito"/>
                <a:sym typeface="Nunito"/>
              </a:rPr>
              <a:t>SN 2022xkq</a:t>
            </a:r>
            <a:endParaRPr sz="1600">
              <a:solidFill>
                <a:schemeClr val="dk1"/>
              </a:solidFill>
              <a:latin typeface="Nunito"/>
              <a:ea typeface="Nunito"/>
              <a:cs typeface="Nunito"/>
              <a:sym typeface="Nunito"/>
            </a:endParaRPr>
          </a:p>
        </p:txBody>
      </p:sp>
      <p:sp>
        <p:nvSpPr>
          <p:cNvPr id="118" name="Google Shape;118;p17"/>
          <p:cNvSpPr txBox="1"/>
          <p:nvPr/>
        </p:nvSpPr>
        <p:spPr>
          <a:xfrm>
            <a:off x="7398375" y="4599450"/>
            <a:ext cx="16860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1"/>
                </a:solidFill>
                <a:latin typeface="Nunito"/>
                <a:ea typeface="Nunito"/>
                <a:cs typeface="Nunito"/>
                <a:sym typeface="Nunito"/>
              </a:rPr>
              <a:t>Pearson et al. (in prep)</a:t>
            </a:r>
            <a:endParaRPr sz="1200">
              <a:solidFill>
                <a:schemeClr val="dk1"/>
              </a:solidFill>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900"/>
              <a:t>Why Observe Newborn Supernovae?</a:t>
            </a:r>
            <a:endParaRPr sz="39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DLT40 Supernovae</a:t>
            </a:r>
            <a:endParaRPr/>
          </a:p>
        </p:txBody>
      </p:sp>
      <p:pic>
        <p:nvPicPr>
          <p:cNvPr id="129" name="Google Shape;129;p19"/>
          <p:cNvPicPr preferRelativeResize="0"/>
          <p:nvPr/>
        </p:nvPicPr>
        <p:blipFill rotWithShape="1">
          <a:blip r:embed="rId3">
            <a:alphaModFix/>
          </a:blip>
          <a:srcRect t="21875" b="21875"/>
          <a:stretch/>
        </p:blipFill>
        <p:spPr>
          <a:xfrm>
            <a:off x="0" y="0"/>
            <a:ext cx="9144000" cy="5143500"/>
          </a:xfrm>
          <a:prstGeom prst="rect">
            <a:avLst/>
          </a:prstGeom>
          <a:noFill/>
          <a:ln>
            <a:noFill/>
          </a:ln>
        </p:spPr>
      </p:pic>
      <p:sp>
        <p:nvSpPr>
          <p:cNvPr id="130" name="Google Shape;130;p19"/>
          <p:cNvSpPr txBox="1"/>
          <p:nvPr/>
        </p:nvSpPr>
        <p:spPr>
          <a:xfrm>
            <a:off x="5238750" y="3562350"/>
            <a:ext cx="120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Times New Roman"/>
                <a:ea typeface="Times New Roman"/>
                <a:cs typeface="Times New Roman"/>
                <a:sym typeface="Times New Roman"/>
              </a:rPr>
              <a:t>SN 2022xkq</a:t>
            </a:r>
            <a:endParaRPr>
              <a:solidFill>
                <a:schemeClr val="lt1"/>
              </a:solidFill>
              <a:latin typeface="Times New Roman"/>
              <a:ea typeface="Times New Roman"/>
              <a:cs typeface="Times New Roman"/>
              <a:sym typeface="Times New Roman"/>
            </a:endParaRPr>
          </a:p>
        </p:txBody>
      </p:sp>
      <p:sp>
        <p:nvSpPr>
          <p:cNvPr id="131" name="Google Shape;131;p19"/>
          <p:cNvSpPr txBox="1"/>
          <p:nvPr/>
        </p:nvSpPr>
        <p:spPr>
          <a:xfrm>
            <a:off x="0" y="4804800"/>
            <a:ext cx="2324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FFFF"/>
                </a:solidFill>
                <a:latin typeface="Nunito"/>
                <a:ea typeface="Nunito"/>
                <a:cs typeface="Nunito"/>
                <a:sym typeface="Nunito"/>
              </a:rPr>
              <a:t>Image credit: Grzegorz Duszanowicz</a:t>
            </a:r>
            <a:endParaRPr sz="1200">
              <a:solidFill>
                <a:srgbClr val="FFFFFF"/>
              </a:solidFill>
              <a:latin typeface="Nunito"/>
              <a:ea typeface="Nunito"/>
              <a:cs typeface="Nunito"/>
              <a:sym typeface="Nunito"/>
            </a:endParaRPr>
          </a:p>
        </p:txBody>
      </p:sp>
      <p:sp>
        <p:nvSpPr>
          <p:cNvPr id="132" name="Google Shape;132;p19"/>
          <p:cNvSpPr txBox="1">
            <a:spLocks noGrp="1"/>
          </p:cNvSpPr>
          <p:nvPr>
            <p:ph type="title"/>
          </p:nvPr>
        </p:nvSpPr>
        <p:spPr>
          <a:xfrm>
            <a:off x="2646600" y="1380600"/>
            <a:ext cx="3850800" cy="5727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solidFill>
                  <a:schemeClr val="lt1"/>
                </a:solidFill>
              </a:rPr>
              <a:t>Type Ia Supernovae</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p:nvPr/>
        </p:nvSpPr>
        <p:spPr>
          <a:xfrm>
            <a:off x="7458000" y="4833375"/>
            <a:ext cx="16860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1"/>
                </a:solidFill>
                <a:latin typeface="Nunito"/>
                <a:ea typeface="Nunito"/>
                <a:cs typeface="Nunito"/>
                <a:sym typeface="Nunito"/>
              </a:rPr>
              <a:t>Pearson et al. (in prep)</a:t>
            </a:r>
            <a:endParaRPr sz="1200">
              <a:solidFill>
                <a:schemeClr val="dk1"/>
              </a:solidFill>
              <a:latin typeface="Nunito"/>
              <a:ea typeface="Nunito"/>
              <a:cs typeface="Nunito"/>
              <a:sym typeface="Nunito"/>
            </a:endParaRPr>
          </a:p>
        </p:txBody>
      </p:sp>
      <p:sp>
        <p:nvSpPr>
          <p:cNvPr id="138" name="Google Shape;138;p20"/>
          <p:cNvSpPr txBox="1">
            <a:spLocks noGrp="1"/>
          </p:cNvSpPr>
          <p:nvPr>
            <p:ph type="title"/>
          </p:nvPr>
        </p:nvSpPr>
        <p:spPr>
          <a:xfrm>
            <a:off x="284525" y="285750"/>
            <a:ext cx="3955500" cy="95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Early Spectra: </a:t>
            </a:r>
            <a:endParaRPr/>
          </a:p>
          <a:p>
            <a:pPr marL="0" lvl="0" indent="0" algn="l" rtl="0">
              <a:spcBef>
                <a:spcPts val="0"/>
              </a:spcBef>
              <a:spcAft>
                <a:spcPts val="0"/>
              </a:spcAft>
              <a:buNone/>
            </a:pPr>
            <a:r>
              <a:rPr lang="en"/>
              <a:t>Carbon Features </a:t>
            </a:r>
            <a:endParaRPr/>
          </a:p>
        </p:txBody>
      </p:sp>
      <p:sp>
        <p:nvSpPr>
          <p:cNvPr id="139" name="Google Shape;139;p20"/>
          <p:cNvSpPr txBox="1">
            <a:spLocks noGrp="1"/>
          </p:cNvSpPr>
          <p:nvPr>
            <p:ph type="body" idx="1"/>
          </p:nvPr>
        </p:nvSpPr>
        <p:spPr>
          <a:xfrm>
            <a:off x="284525" y="1456100"/>
            <a:ext cx="3865200" cy="30528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1900"/>
              <a:t>Optical and near-IR Carbon features</a:t>
            </a:r>
            <a:endParaRPr sz="1900"/>
          </a:p>
          <a:p>
            <a:pPr marL="457200" lvl="0" indent="-349250" algn="l" rtl="0">
              <a:lnSpc>
                <a:spcPct val="95000"/>
              </a:lnSpc>
              <a:spcBef>
                <a:spcPts val="1200"/>
              </a:spcBef>
              <a:spcAft>
                <a:spcPts val="0"/>
              </a:spcAft>
              <a:buSzPts val="1900"/>
              <a:buChar char="●"/>
            </a:pPr>
            <a:r>
              <a:rPr lang="en" sz="1900"/>
              <a:t>near-IR: Visible </a:t>
            </a:r>
            <a:r>
              <a:rPr lang="en" sz="1300"/>
              <a:t>~</a:t>
            </a:r>
            <a:r>
              <a:rPr lang="en" sz="1900"/>
              <a:t>weeks after explosion</a:t>
            </a:r>
            <a:endParaRPr sz="1900"/>
          </a:p>
          <a:p>
            <a:pPr marL="457200" lvl="0" indent="-349250" algn="l" rtl="0">
              <a:lnSpc>
                <a:spcPct val="95000"/>
              </a:lnSpc>
              <a:spcBef>
                <a:spcPts val="0"/>
              </a:spcBef>
              <a:spcAft>
                <a:spcPts val="0"/>
              </a:spcAft>
              <a:buSzPts val="1900"/>
              <a:buChar char="●"/>
            </a:pPr>
            <a:r>
              <a:rPr lang="en" sz="1900"/>
              <a:t>Optical: fades within a few days </a:t>
            </a:r>
            <a:endParaRPr sz="1900"/>
          </a:p>
          <a:p>
            <a:pPr marL="457200" lvl="0" indent="-349250" algn="l" rtl="0">
              <a:lnSpc>
                <a:spcPct val="95000"/>
              </a:lnSpc>
              <a:spcBef>
                <a:spcPts val="0"/>
              </a:spcBef>
              <a:spcAft>
                <a:spcPts val="0"/>
              </a:spcAft>
              <a:buSzPts val="1900"/>
              <a:buChar char="●"/>
            </a:pPr>
            <a:r>
              <a:rPr lang="en" sz="1900"/>
              <a:t>Carbon features trace unburnt carbon</a:t>
            </a:r>
            <a:endParaRPr sz="1900"/>
          </a:p>
          <a:p>
            <a:pPr marL="914400" lvl="1" indent="-323850" algn="l" rtl="0">
              <a:lnSpc>
                <a:spcPct val="95000"/>
              </a:lnSpc>
              <a:spcBef>
                <a:spcPts val="0"/>
              </a:spcBef>
              <a:spcAft>
                <a:spcPts val="0"/>
              </a:spcAft>
              <a:buSzPts val="1500"/>
              <a:buChar char="○"/>
            </a:pPr>
            <a:r>
              <a:rPr lang="en" sz="1500"/>
              <a:t>Helps differentiate the explosion mechanism</a:t>
            </a:r>
            <a:endParaRPr sz="1900"/>
          </a:p>
        </p:txBody>
      </p:sp>
      <p:grpSp>
        <p:nvGrpSpPr>
          <p:cNvPr id="140" name="Google Shape;140;p20"/>
          <p:cNvGrpSpPr/>
          <p:nvPr/>
        </p:nvGrpSpPr>
        <p:grpSpPr>
          <a:xfrm>
            <a:off x="4239902" y="285758"/>
            <a:ext cx="4715268" cy="4571979"/>
            <a:chOff x="2307275" y="1343700"/>
            <a:chExt cx="3661775" cy="3550500"/>
          </a:xfrm>
        </p:grpSpPr>
        <p:grpSp>
          <p:nvGrpSpPr>
            <p:cNvPr id="141" name="Google Shape;141;p20"/>
            <p:cNvGrpSpPr/>
            <p:nvPr/>
          </p:nvGrpSpPr>
          <p:grpSpPr>
            <a:xfrm>
              <a:off x="2307275" y="1343700"/>
              <a:ext cx="3661625" cy="3550500"/>
              <a:chOff x="2025900" y="796500"/>
              <a:chExt cx="3661625" cy="3550500"/>
            </a:xfrm>
          </p:grpSpPr>
          <p:sp>
            <p:nvSpPr>
              <p:cNvPr id="142" name="Google Shape;142;p20"/>
              <p:cNvSpPr/>
              <p:nvPr/>
            </p:nvSpPr>
            <p:spPr>
              <a:xfrm>
                <a:off x="3192425" y="796500"/>
                <a:ext cx="2495100" cy="3550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20"/>
              <p:cNvGrpSpPr/>
              <p:nvPr/>
            </p:nvGrpSpPr>
            <p:grpSpPr>
              <a:xfrm>
                <a:off x="2025900" y="796550"/>
                <a:ext cx="1907750" cy="3550400"/>
                <a:chOff x="2025900" y="796550"/>
                <a:chExt cx="1907750" cy="3550400"/>
              </a:xfrm>
            </p:grpSpPr>
            <p:pic>
              <p:nvPicPr>
                <p:cNvPr id="144" name="Google Shape;144;p20"/>
                <p:cNvPicPr preferRelativeResize="0"/>
                <p:nvPr/>
              </p:nvPicPr>
              <p:blipFill rotWithShape="1">
                <a:blip r:embed="rId3">
                  <a:alphaModFix/>
                </a:blip>
                <a:srcRect t="5360" r="71919" b="5592"/>
                <a:stretch/>
              </p:blipFill>
              <p:spPr>
                <a:xfrm>
                  <a:off x="2025900" y="796550"/>
                  <a:ext cx="1831373" cy="3550400"/>
                </a:xfrm>
                <a:prstGeom prst="rect">
                  <a:avLst/>
                </a:prstGeom>
                <a:noFill/>
                <a:ln>
                  <a:noFill/>
                </a:ln>
              </p:spPr>
            </p:pic>
            <p:sp>
              <p:nvSpPr>
                <p:cNvPr id="145" name="Google Shape;145;p20"/>
                <p:cNvSpPr/>
                <p:nvPr/>
              </p:nvSpPr>
              <p:spPr>
                <a:xfrm>
                  <a:off x="3708350" y="4180450"/>
                  <a:ext cx="225300" cy="166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20"/>
              <p:cNvGrpSpPr/>
              <p:nvPr/>
            </p:nvGrpSpPr>
            <p:grpSpPr>
              <a:xfrm>
                <a:off x="3951200" y="796550"/>
                <a:ext cx="1715901" cy="3550400"/>
                <a:chOff x="6178450" y="796550"/>
                <a:chExt cx="1715901" cy="3550400"/>
              </a:xfrm>
            </p:grpSpPr>
            <p:grpSp>
              <p:nvGrpSpPr>
                <p:cNvPr id="147" name="Google Shape;147;p20"/>
                <p:cNvGrpSpPr/>
                <p:nvPr/>
              </p:nvGrpSpPr>
              <p:grpSpPr>
                <a:xfrm>
                  <a:off x="6256750" y="796550"/>
                  <a:ext cx="1637601" cy="3550400"/>
                  <a:chOff x="6104350" y="644150"/>
                  <a:chExt cx="1637601" cy="3550400"/>
                </a:xfrm>
              </p:grpSpPr>
              <p:pic>
                <p:nvPicPr>
                  <p:cNvPr id="148" name="Google Shape;148;p20"/>
                  <p:cNvPicPr preferRelativeResize="0"/>
                  <p:nvPr/>
                </p:nvPicPr>
                <p:blipFill rotWithShape="1">
                  <a:blip r:embed="rId3">
                    <a:alphaModFix/>
                  </a:blip>
                  <a:srcRect l="26337" t="5360" r="48552" b="5592"/>
                  <a:stretch/>
                </p:blipFill>
                <p:spPr>
                  <a:xfrm>
                    <a:off x="6104350" y="644150"/>
                    <a:ext cx="1637601" cy="3550400"/>
                  </a:xfrm>
                  <a:prstGeom prst="rect">
                    <a:avLst/>
                  </a:prstGeom>
                  <a:noFill/>
                  <a:ln>
                    <a:noFill/>
                  </a:ln>
                </p:spPr>
              </p:pic>
              <p:sp>
                <p:nvSpPr>
                  <p:cNvPr id="149" name="Google Shape;149;p20"/>
                  <p:cNvSpPr/>
                  <p:nvPr/>
                </p:nvSpPr>
                <p:spPr>
                  <a:xfrm>
                    <a:off x="7588975" y="4028050"/>
                    <a:ext cx="78300" cy="166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20"/>
                <p:cNvSpPr/>
                <p:nvPr/>
              </p:nvSpPr>
              <p:spPr>
                <a:xfrm>
                  <a:off x="6178450" y="1123650"/>
                  <a:ext cx="78300" cy="3048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1" name="Google Shape;151;p20"/>
            <p:cNvSpPr/>
            <p:nvPr/>
          </p:nvSpPr>
          <p:spPr>
            <a:xfrm>
              <a:off x="4255500" y="1647800"/>
              <a:ext cx="140700" cy="306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0"/>
            <p:cNvSpPr/>
            <p:nvPr/>
          </p:nvSpPr>
          <p:spPr>
            <a:xfrm>
              <a:off x="5828350" y="4727650"/>
              <a:ext cx="140700" cy="166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a:spLocks noGrp="1"/>
          </p:cNvSpPr>
          <p:nvPr>
            <p:ph type="body" idx="1"/>
          </p:nvPr>
        </p:nvSpPr>
        <p:spPr>
          <a:xfrm>
            <a:off x="311700" y="1332050"/>
            <a:ext cx="2907900" cy="3140100"/>
          </a:xfrm>
          <a:prstGeom prst="rect">
            <a:avLst/>
          </a:prstGeom>
        </p:spPr>
        <p:txBody>
          <a:bodyPr spcFirstLastPara="1" wrap="square" lIns="91425" tIns="91425" rIns="91425" bIns="91425" anchor="t" anchorCtr="0">
            <a:noAutofit/>
          </a:bodyPr>
          <a:lstStyle/>
          <a:p>
            <a:pPr marL="457200" lvl="0" indent="-349250" algn="l" rtl="0">
              <a:lnSpc>
                <a:spcPct val="95000"/>
              </a:lnSpc>
              <a:spcBef>
                <a:spcPts val="0"/>
              </a:spcBef>
              <a:spcAft>
                <a:spcPts val="0"/>
              </a:spcAft>
              <a:buSzPts val="1900"/>
              <a:buChar char="●"/>
            </a:pPr>
            <a:r>
              <a:rPr lang="en"/>
              <a:t>Blue Bumps and </a:t>
            </a:r>
            <a:r>
              <a:rPr lang="en" sz="1900"/>
              <a:t>Red Excesses</a:t>
            </a:r>
            <a:endParaRPr sz="1900"/>
          </a:p>
          <a:p>
            <a:pPr marL="914400" lvl="1" indent="-323850" algn="l" rtl="0">
              <a:lnSpc>
                <a:spcPct val="95000"/>
              </a:lnSpc>
              <a:spcBef>
                <a:spcPts val="0"/>
              </a:spcBef>
              <a:spcAft>
                <a:spcPts val="0"/>
              </a:spcAft>
              <a:buSzPts val="1500"/>
              <a:buChar char="○"/>
            </a:pPr>
            <a:r>
              <a:rPr lang="en"/>
              <a:t>Visible in the first few days following explosion</a:t>
            </a:r>
            <a:endParaRPr/>
          </a:p>
          <a:p>
            <a:pPr marL="914400" lvl="1" indent="-323850" algn="l" rtl="0">
              <a:lnSpc>
                <a:spcPct val="95000"/>
              </a:lnSpc>
              <a:spcBef>
                <a:spcPts val="0"/>
              </a:spcBef>
              <a:spcAft>
                <a:spcPts val="0"/>
              </a:spcAft>
              <a:buSzPts val="1500"/>
              <a:buChar char="○"/>
            </a:pPr>
            <a:r>
              <a:rPr lang="en"/>
              <a:t>Primarily seen in blue, but also visible in red</a:t>
            </a:r>
            <a:endParaRPr/>
          </a:p>
          <a:p>
            <a:pPr marL="914400" lvl="1" indent="-323850" algn="l" rtl="0">
              <a:lnSpc>
                <a:spcPct val="95000"/>
              </a:lnSpc>
              <a:spcBef>
                <a:spcPts val="0"/>
              </a:spcBef>
              <a:spcAft>
                <a:spcPts val="0"/>
              </a:spcAft>
              <a:buSzPts val="1500"/>
              <a:buChar char="○"/>
            </a:pPr>
            <a:r>
              <a:rPr lang="en"/>
              <a:t>Companion shocking </a:t>
            </a:r>
            <a:endParaRPr/>
          </a:p>
          <a:p>
            <a:pPr marL="457200" lvl="0" indent="-349250" algn="l" rtl="0">
              <a:lnSpc>
                <a:spcPct val="95000"/>
              </a:lnSpc>
              <a:spcBef>
                <a:spcPts val="0"/>
              </a:spcBef>
              <a:spcAft>
                <a:spcPts val="0"/>
              </a:spcAft>
              <a:buSzPts val="1900"/>
              <a:buChar char="●"/>
            </a:pPr>
            <a:r>
              <a:rPr lang="en" sz="1900"/>
              <a:t>Rising Slope</a:t>
            </a:r>
            <a:endParaRPr sz="1900"/>
          </a:p>
          <a:p>
            <a:pPr marL="914400" lvl="1" indent="-323850" algn="l" rtl="0">
              <a:lnSpc>
                <a:spcPct val="95000"/>
              </a:lnSpc>
              <a:spcBef>
                <a:spcPts val="0"/>
              </a:spcBef>
              <a:spcAft>
                <a:spcPts val="0"/>
              </a:spcAft>
              <a:buSzPts val="1500"/>
              <a:buChar char="○"/>
            </a:pPr>
            <a:r>
              <a:rPr lang="en" sz="1500"/>
              <a:t>First few days of light curve can distinguish between explosion models </a:t>
            </a:r>
            <a:endParaRPr sz="1900"/>
          </a:p>
        </p:txBody>
      </p:sp>
      <p:sp>
        <p:nvSpPr>
          <p:cNvPr id="158" name="Google Shape;158;p21"/>
          <p:cNvSpPr txBox="1"/>
          <p:nvPr/>
        </p:nvSpPr>
        <p:spPr>
          <a:xfrm>
            <a:off x="7243075" y="4229713"/>
            <a:ext cx="17622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dirty="0" err="1">
                <a:solidFill>
                  <a:schemeClr val="dk1"/>
                </a:solidFill>
                <a:latin typeface="Nunito"/>
                <a:ea typeface="Nunito"/>
                <a:cs typeface="Nunito"/>
                <a:sym typeface="Nunito"/>
              </a:rPr>
              <a:t>Hosseinzadeh</a:t>
            </a:r>
            <a:r>
              <a:rPr lang="en" sz="1000" dirty="0">
                <a:solidFill>
                  <a:schemeClr val="dk1"/>
                </a:solidFill>
                <a:latin typeface="Nunito"/>
                <a:ea typeface="Nunito"/>
                <a:cs typeface="Nunito"/>
                <a:sym typeface="Nunito"/>
              </a:rPr>
              <a:t> et al. 2023b</a:t>
            </a:r>
            <a:endParaRPr sz="1200" dirty="0">
              <a:solidFill>
                <a:schemeClr val="dk1"/>
              </a:solidFill>
              <a:latin typeface="Nunito"/>
              <a:ea typeface="Nunito"/>
              <a:cs typeface="Nunito"/>
              <a:sym typeface="Nunito"/>
            </a:endParaRPr>
          </a:p>
        </p:txBody>
      </p:sp>
      <p:sp>
        <p:nvSpPr>
          <p:cNvPr id="159" name="Google Shape;159;p21"/>
          <p:cNvSpPr txBox="1"/>
          <p:nvPr/>
        </p:nvSpPr>
        <p:spPr>
          <a:xfrm>
            <a:off x="5340825" y="447400"/>
            <a:ext cx="1686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Nunito"/>
                <a:ea typeface="Nunito"/>
                <a:cs typeface="Nunito"/>
                <a:sym typeface="Nunito"/>
              </a:rPr>
              <a:t>SN 2023bee</a:t>
            </a:r>
            <a:endParaRPr sz="1600">
              <a:solidFill>
                <a:schemeClr val="dk1"/>
              </a:solidFill>
              <a:latin typeface="Nunito"/>
              <a:ea typeface="Nunito"/>
              <a:cs typeface="Nunito"/>
              <a:sym typeface="Nunito"/>
            </a:endParaRPr>
          </a:p>
        </p:txBody>
      </p:sp>
      <p:sp>
        <p:nvSpPr>
          <p:cNvPr id="160" name="Google Shape;160;p21"/>
          <p:cNvSpPr txBox="1">
            <a:spLocks noGrp="1"/>
          </p:cNvSpPr>
          <p:nvPr>
            <p:ph type="title"/>
          </p:nvPr>
        </p:nvSpPr>
        <p:spPr>
          <a:xfrm>
            <a:off x="311700" y="361150"/>
            <a:ext cx="2974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Early SN Ia Light Curves</a:t>
            </a:r>
            <a:endParaRPr/>
          </a:p>
        </p:txBody>
      </p:sp>
      <p:grpSp>
        <p:nvGrpSpPr>
          <p:cNvPr id="161" name="Google Shape;161;p21"/>
          <p:cNvGrpSpPr/>
          <p:nvPr/>
        </p:nvGrpSpPr>
        <p:grpSpPr>
          <a:xfrm>
            <a:off x="3362400" y="834166"/>
            <a:ext cx="5642875" cy="3475172"/>
            <a:chOff x="3362400" y="834166"/>
            <a:chExt cx="5642875" cy="3475172"/>
          </a:xfrm>
        </p:grpSpPr>
        <p:pic>
          <p:nvPicPr>
            <p:cNvPr id="162" name="Google Shape;162;p21"/>
            <p:cNvPicPr preferRelativeResize="0"/>
            <p:nvPr/>
          </p:nvPicPr>
          <p:blipFill rotWithShape="1">
            <a:blip r:embed="rId3">
              <a:alphaModFix/>
            </a:blip>
            <a:srcRect b="25373"/>
            <a:stretch/>
          </p:blipFill>
          <p:spPr>
            <a:xfrm>
              <a:off x="3362400" y="834166"/>
              <a:ext cx="5642875" cy="3365924"/>
            </a:xfrm>
            <a:prstGeom prst="rect">
              <a:avLst/>
            </a:prstGeom>
            <a:noFill/>
            <a:ln>
              <a:noFill/>
            </a:ln>
          </p:spPr>
        </p:pic>
        <p:pic>
          <p:nvPicPr>
            <p:cNvPr id="163" name="Google Shape;163;p21"/>
            <p:cNvPicPr preferRelativeResize="0"/>
            <p:nvPr/>
          </p:nvPicPr>
          <p:blipFill rotWithShape="1">
            <a:blip r:embed="rId3">
              <a:alphaModFix/>
            </a:blip>
            <a:srcRect t="92490"/>
            <a:stretch/>
          </p:blipFill>
          <p:spPr>
            <a:xfrm>
              <a:off x="3362400" y="3970637"/>
              <a:ext cx="5642875" cy="338700"/>
            </a:xfrm>
            <a:prstGeom prst="rect">
              <a:avLst/>
            </a:prstGeom>
            <a:noFill/>
            <a:ln>
              <a:noFill/>
            </a:ln>
          </p:spPr>
        </p:pic>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TotalTime>
  <Words>889</Words>
  <Application>Microsoft Macintosh PowerPoint</Application>
  <PresentationFormat>On-screen Show (16:9)</PresentationFormat>
  <Paragraphs>104</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Nunito</vt:lpstr>
      <vt:lpstr>Arial</vt:lpstr>
      <vt:lpstr>Times New Roman</vt:lpstr>
      <vt:lpstr>Simple Light</vt:lpstr>
      <vt:lpstr>PowerPoint Presentation</vt:lpstr>
      <vt:lpstr>PowerPoint Presentation</vt:lpstr>
      <vt:lpstr>The Distance Less than 40 Mpc (DLT40) SN Survey</vt:lpstr>
      <vt:lpstr>Catching Supernovae at Infancy</vt:lpstr>
      <vt:lpstr>Enabling Rapid Follow-up</vt:lpstr>
      <vt:lpstr>Why Observe Newborn Supernovae?</vt:lpstr>
      <vt:lpstr>DLT40 Supernovae</vt:lpstr>
      <vt:lpstr>Early Spectra:  Carbon Features </vt:lpstr>
      <vt:lpstr>Early SN Ia Light Curves</vt:lpstr>
      <vt:lpstr>PowerPoint Presentation</vt:lpstr>
      <vt:lpstr>Early Spectra: Flash Features </vt:lpstr>
      <vt:lpstr>The Rising Light Curve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Jeniveve Pearson</cp:lastModifiedBy>
  <cp:revision>3</cp:revision>
  <dcterms:modified xsi:type="dcterms:W3CDTF">2023-06-20T04:35:11Z</dcterms:modified>
</cp:coreProperties>
</file>