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334" r:id="rId3"/>
    <p:sldId id="266" r:id="rId4"/>
    <p:sldId id="291" r:id="rId5"/>
    <p:sldId id="305" r:id="rId6"/>
    <p:sldId id="306" r:id="rId7"/>
    <p:sldId id="307" r:id="rId8"/>
    <p:sldId id="314" r:id="rId9"/>
    <p:sldId id="297" r:id="rId10"/>
    <p:sldId id="311" r:id="rId11"/>
    <p:sldId id="335" r:id="rId12"/>
    <p:sldId id="264" r:id="rId13"/>
    <p:sldId id="289" r:id="rId14"/>
    <p:sldId id="317" r:id="rId15"/>
    <p:sldId id="318" r:id="rId16"/>
    <p:sldId id="293" r:id="rId17"/>
    <p:sldId id="294" r:id="rId18"/>
    <p:sldId id="300" r:id="rId19"/>
    <p:sldId id="292" r:id="rId20"/>
    <p:sldId id="337" r:id="rId21"/>
    <p:sldId id="319" r:id="rId22"/>
    <p:sldId id="310" r:id="rId23"/>
    <p:sldId id="296" r:id="rId24"/>
    <p:sldId id="321" r:id="rId25"/>
    <p:sldId id="298" r:id="rId26"/>
    <p:sldId id="299" r:id="rId27"/>
    <p:sldId id="330" r:id="rId28"/>
    <p:sldId id="325" r:id="rId29"/>
    <p:sldId id="324" r:id="rId30"/>
    <p:sldId id="322" r:id="rId31"/>
    <p:sldId id="323" r:id="rId32"/>
    <p:sldId id="338" r:id="rId33"/>
    <p:sldId id="328" r:id="rId34"/>
    <p:sldId id="336" r:id="rId35"/>
    <p:sldId id="327" r:id="rId36"/>
    <p:sldId id="32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BD3FD"/>
    <a:srgbClr val="CF403C"/>
    <a:srgbClr val="1B8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0444" autoAdjust="0"/>
  </p:normalViewPr>
  <p:slideViewPr>
    <p:cSldViewPr snapToGrid="0">
      <p:cViewPr varScale="1">
        <p:scale>
          <a:sx n="50" d="100"/>
          <a:sy n="50" d="100"/>
        </p:scale>
        <p:origin x="1085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7C2-4B3C-AF74-7B76730258D1}"/>
              </c:ext>
            </c:extLst>
          </c:dPt>
          <c:dPt>
            <c:idx val="1"/>
            <c:bubble3D val="0"/>
            <c:spPr>
              <a:solidFill>
                <a:srgbClr val="00BDBD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7C2-4B3C-AF74-7B76730258D1}"/>
              </c:ext>
            </c:extLst>
          </c:dPt>
          <c:dPt>
            <c:idx val="2"/>
            <c:bubble3D val="0"/>
            <c:spPr>
              <a:solidFill>
                <a:srgbClr val="4AA34A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7C2-4B3C-AF74-7B76730258D1}"/>
              </c:ext>
            </c:extLst>
          </c:dPt>
          <c:dPt>
            <c:idx val="3"/>
            <c:bubble3D val="0"/>
            <c:spPr>
              <a:solidFill>
                <a:srgbClr val="FF4F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7C2-4B3C-AF74-7B76730258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CN</c:v>
                </c:pt>
                <c:pt idx="1">
                  <c:v>BL</c:v>
                </c:pt>
                <c:pt idx="2">
                  <c:v>91bg</c:v>
                </c:pt>
                <c:pt idx="3">
                  <c:v>91T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382</c:v>
                </c:pt>
                <c:pt idx="1">
                  <c:v>301</c:v>
                </c:pt>
                <c:pt idx="2">
                  <c:v>175</c:v>
                </c:pt>
                <c:pt idx="3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7C2-4B3C-AF74-7B76730258D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7D3CC-D8BB-4A34-A9D3-F8CF78A178FF}" type="datetimeFigureOut">
              <a:rPr lang="en-CA" smtClean="0"/>
              <a:t>2023-06-20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79CBF-3BB1-45BB-9B94-5F09990A8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6973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Introduce SN 2018aoz importance:</a:t>
            </a:r>
          </a:p>
          <a:p>
            <a:r>
              <a:rPr lang="en-CA" dirty="0"/>
              <a:t>In supernova studies, we often talk about the earliness of a SN, and that </a:t>
            </a:r>
          </a:p>
          <a:p>
            <a:r>
              <a:rPr lang="en-CA" dirty="0"/>
              <a:t>usually refers to how fast we were able to detect the SN’s light from the moment when it first emerges.</a:t>
            </a:r>
          </a:p>
          <a:p>
            <a:r>
              <a:rPr lang="en-CA" dirty="0"/>
              <a:t>In that sense, SN 2018aoz is the earliest Type </a:t>
            </a:r>
            <a:r>
              <a:rPr lang="en-CA" dirty="0" err="1"/>
              <a:t>Ia</a:t>
            </a:r>
            <a:r>
              <a:rPr lang="en-CA" dirty="0"/>
              <a:t> that has ever been detected.</a:t>
            </a:r>
          </a:p>
          <a:p>
            <a:r>
              <a:rPr lang="en-CA" dirty="0"/>
              <a:t>I’m </a:t>
            </a:r>
            <a:r>
              <a:rPr lang="en-CA" dirty="0" err="1"/>
              <a:t>gonna</a:t>
            </a:r>
            <a:r>
              <a:rPr lang="en-CA" dirty="0"/>
              <a:t> talk about what we discovered in its earliest signals,</a:t>
            </a:r>
          </a:p>
          <a:p>
            <a:r>
              <a:rPr lang="en-CA" dirty="0"/>
              <a:t>And how it has informed our understanding of how Type </a:t>
            </a:r>
            <a:r>
              <a:rPr lang="en-CA" dirty="0" err="1"/>
              <a:t>Ia</a:t>
            </a:r>
            <a:r>
              <a:rPr lang="en-CA" dirty="0"/>
              <a:t> </a:t>
            </a:r>
            <a:r>
              <a:rPr lang="en-CA" dirty="0" err="1"/>
              <a:t>SNe</a:t>
            </a:r>
            <a:r>
              <a:rPr lang="en-CA" dirty="0"/>
              <a:t> explode.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D7C0-A040-4831-AD1F-45104EB1EA42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497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dirty="0"/>
              <a:t>We are looking for </a:t>
            </a:r>
            <a:r>
              <a:rPr lang="en-CA" b="0" dirty="0" err="1"/>
              <a:t>SNe</a:t>
            </a:r>
            <a:r>
              <a:rPr lang="en-CA" b="0" dirty="0"/>
              <a:t> in this regime using the </a:t>
            </a:r>
            <a:r>
              <a:rPr lang="en-CA" b="0" dirty="0" err="1"/>
              <a:t>KMTNet</a:t>
            </a:r>
            <a:r>
              <a:rPr lang="en-CA" b="0" dirty="0"/>
              <a:t> SN program.</a:t>
            </a:r>
          </a:p>
          <a:p>
            <a:r>
              <a:rPr lang="en-CA" b="0" dirty="0"/>
              <a:t>Cadence is high because of telescope locations, and depth is given by focusing our relatively small field of view on nearby galaxies.</a:t>
            </a:r>
          </a:p>
          <a:p>
            <a:endParaRPr lang="en-CA" b="0" dirty="0"/>
          </a:p>
          <a:p>
            <a:r>
              <a:rPr lang="en-CA" b="1" dirty="0" err="1"/>
              <a:t>KMTNet</a:t>
            </a:r>
            <a:r>
              <a:rPr lang="en-CA" b="1" dirty="0"/>
              <a:t> </a:t>
            </a:r>
            <a:r>
              <a:rPr lang="en-CA" b="0" dirty="0"/>
              <a:t>– three telescopes in</a:t>
            </a:r>
            <a:r>
              <a:rPr lang="en-CA" b="0" baseline="0" dirty="0"/>
              <a:t> the southern hemisphere, conducting a 24 hr continuous search for infant supernovae.</a:t>
            </a:r>
          </a:p>
          <a:p>
            <a:endParaRPr lang="en-CA" b="0" baseline="0" dirty="0"/>
          </a:p>
          <a:p>
            <a:r>
              <a:rPr lang="en-US" baseline="0" dirty="0"/>
              <a:t>Compared to other surveys, the </a:t>
            </a:r>
            <a:r>
              <a:rPr lang="en-US" baseline="0" dirty="0" err="1"/>
              <a:t>KMTNet</a:t>
            </a:r>
            <a:r>
              <a:rPr lang="en-US" baseline="0" dirty="0"/>
              <a:t> is focused on a relatively small survey area,</a:t>
            </a:r>
          </a:p>
          <a:p>
            <a:r>
              <a:rPr lang="en-US" baseline="0" dirty="0"/>
              <a:t>But it is concentrated on 10-20 nearby galaxies within 75 </a:t>
            </a:r>
            <a:r>
              <a:rPr lang="en-US" baseline="0" dirty="0" err="1"/>
              <a:t>Mpcs</a:t>
            </a:r>
            <a:r>
              <a:rPr lang="en-US" baseline="0" dirty="0"/>
              <a:t>, with 22</a:t>
            </a:r>
            <a:r>
              <a:rPr lang="en-US" baseline="30000" dirty="0"/>
              <a:t>nd</a:t>
            </a:r>
            <a:r>
              <a:rPr lang="en-US" baseline="0" dirty="0"/>
              <a:t> mag depth observations.</a:t>
            </a:r>
          </a:p>
          <a:p>
            <a:r>
              <a:rPr lang="en-US" baseline="0" dirty="0"/>
              <a:t>Now the depth is especially important because Type </a:t>
            </a:r>
            <a:r>
              <a:rPr lang="en-US" baseline="0" dirty="0" err="1"/>
              <a:t>Ias</a:t>
            </a:r>
            <a:r>
              <a:rPr lang="en-US" baseline="0" dirty="0"/>
              <a:t> always start off faint and rise slowly.</a:t>
            </a:r>
            <a:br>
              <a:rPr lang="en-US" baseline="0" dirty="0"/>
            </a:br>
            <a:r>
              <a:rPr lang="en-US" baseline="0" dirty="0"/>
              <a:t>So if you cant get sufficient depth, you are basically suffering on earliness.</a:t>
            </a:r>
          </a:p>
          <a:p>
            <a:endParaRPr lang="en-US" baseline="0" dirty="0"/>
          </a:p>
          <a:p>
            <a:r>
              <a:rPr lang="en-US" baseline="0" dirty="0"/>
              <a:t>The point of this kind of focused survey is, while we wont win on broad statistics, but we will win on detecting </a:t>
            </a:r>
          </a:p>
          <a:p>
            <a:r>
              <a:rPr lang="en-US" baseline="0" dirty="0"/>
              <a:t>Type </a:t>
            </a:r>
            <a:r>
              <a:rPr lang="en-US" baseline="0" dirty="0" err="1"/>
              <a:t>Ias</a:t>
            </a:r>
            <a:r>
              <a:rPr lang="en-US" baseline="0" dirty="0"/>
              <a:t> at their faintest and most important phases, with multiple colors and densely sampled light curves.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96208-109E-4940-BDD2-801939A76C94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410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particular filters used by the </a:t>
            </a:r>
            <a:r>
              <a:rPr lang="en-US" dirty="0" err="1"/>
              <a:t>KMTNet</a:t>
            </a:r>
            <a:r>
              <a:rPr lang="en-US" dirty="0"/>
              <a:t> are also well suited to studying the distribution of metals in Type </a:t>
            </a:r>
            <a:r>
              <a:rPr lang="en-US" dirty="0" err="1"/>
              <a:t>Ia</a:t>
            </a:r>
            <a:r>
              <a:rPr lang="en-US" dirty="0"/>
              <a:t> SN ejecta due to their sensitivity.</a:t>
            </a:r>
          </a:p>
          <a:p>
            <a:r>
              <a:rPr lang="en-US" dirty="0"/>
              <a:t>For instance there is a complex of Fe-group lines that land around 5000A, which would be reflected in the B and V bands.</a:t>
            </a:r>
          </a:p>
          <a:p>
            <a:r>
              <a:rPr lang="en-US" dirty="0"/>
              <a:t>This kind of effect may not be as prominent in say the broader ZTF g, r band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FBF37-052D-4B46-A916-B05D82E845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1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SN 2018ao</a:t>
            </a:r>
            <a:r>
              <a:rPr lang="en-US" baseline="0" dirty="0"/>
              <a:t>z, which is the earliest detection of a Type </a:t>
            </a:r>
            <a:r>
              <a:rPr lang="en-US" baseline="0" dirty="0" err="1"/>
              <a:t>Ia</a:t>
            </a:r>
            <a:r>
              <a:rPr lang="en-US" baseline="0" dirty="0"/>
              <a:t> SN to date.</a:t>
            </a:r>
            <a:br>
              <a:rPr lang="en-US" baseline="0" dirty="0"/>
            </a:br>
            <a:r>
              <a:rPr lang="en-US" baseline="0" dirty="0"/>
              <a:t>Here is the light curve of its evolution, and I’ve written two papers on it that came out this year which you can check out.</a:t>
            </a:r>
          </a:p>
          <a:p>
            <a:r>
              <a:rPr lang="en-US" baseline="0" dirty="0"/>
              <a:t>Its apparent here how early the detection is compared to some of the earliest Type </a:t>
            </a:r>
            <a:r>
              <a:rPr lang="en-US" baseline="0" dirty="0" err="1"/>
              <a:t>Ias</a:t>
            </a:r>
            <a:r>
              <a:rPr lang="en-US" baseline="0" dirty="0"/>
              <a:t> before it, 2018oh, 2017cbv, and 2011fe,</a:t>
            </a:r>
          </a:p>
          <a:p>
            <a:endParaRPr lang="en-US" baseline="0" dirty="0"/>
          </a:p>
          <a:p>
            <a:r>
              <a:rPr lang="en-US" baseline="0" dirty="0"/>
              <a:t>So we’ve got data in a faint and early regime that has never been explored before.</a:t>
            </a:r>
          </a:p>
          <a:p>
            <a:r>
              <a:rPr lang="en-US" baseline="0" dirty="0"/>
              <a:t>And you’ll notice the following. There’s an uptick in the V and I bands at the earliest phases which indicates excess emission.</a:t>
            </a:r>
          </a:p>
          <a:p>
            <a:r>
              <a:rPr lang="en-US" baseline="0" dirty="0"/>
              <a:t>And the B-band is plateaued, stalled, at ~ -10 mags for 0.5 days. This leads to color evolution like this,</a:t>
            </a:r>
          </a:p>
          <a:p>
            <a:r>
              <a:rPr lang="en-US" baseline="0" dirty="0"/>
              <a:t>With a remarkable reddening of the color, redder than anything we’ve seen in an early Type </a:t>
            </a:r>
            <a:r>
              <a:rPr lang="en-US" baseline="0" dirty="0" err="1"/>
              <a:t>Ia</a:t>
            </a:r>
            <a:r>
              <a:rPr lang="en-US" baseline="0" dirty="0"/>
              <a:t> to date for a brief half-day period,</a:t>
            </a:r>
          </a:p>
          <a:p>
            <a:r>
              <a:rPr lang="en-US" baseline="0" dirty="0"/>
              <a:t>Before returning to look like any normal Type </a:t>
            </a:r>
            <a:r>
              <a:rPr lang="en-US" baseline="0" dirty="0" err="1"/>
              <a:t>Ia</a:t>
            </a:r>
            <a:r>
              <a:rPr lang="en-US" baseline="0" dirty="0"/>
              <a:t> that we’d expect to see.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D7C0-A040-4831-AD1F-45104EB1EA42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5817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First, we tried to understand the red color evolution.</a:t>
            </a:r>
          </a:p>
          <a:p>
            <a:r>
              <a:rPr lang="en-CA" dirty="0"/>
              <a:t>What we did first was look at the SED at the reddest point.</a:t>
            </a:r>
          </a:p>
          <a:p>
            <a:r>
              <a:rPr lang="en-CA" dirty="0"/>
              <a:t>Now this is a very surprising and strange SED for a Type </a:t>
            </a:r>
            <a:r>
              <a:rPr lang="en-CA" dirty="0" err="1"/>
              <a:t>Ia</a:t>
            </a:r>
            <a:r>
              <a:rPr lang="en-CA" dirty="0"/>
              <a:t>, and I’ll explain why.</a:t>
            </a:r>
          </a:p>
          <a:p>
            <a:r>
              <a:rPr lang="en-CA" dirty="0"/>
              <a:t>As I said earlier, when you have excess emission in a Type </a:t>
            </a:r>
            <a:r>
              <a:rPr lang="en-CA" dirty="0" err="1"/>
              <a:t>Ia</a:t>
            </a:r>
            <a:r>
              <a:rPr lang="en-CA" dirty="0"/>
              <a:t>, the first thing you suspect is some kind of thermal process that</a:t>
            </a:r>
          </a:p>
          <a:p>
            <a:r>
              <a:rPr lang="en-CA" dirty="0"/>
              <a:t>produces additional light, like collision with a companion or CSM, or extra heating from radioactive NI56.</a:t>
            </a:r>
          </a:p>
          <a:p>
            <a:r>
              <a:rPr lang="en-CA" dirty="0"/>
              <a:t>We found that no blackbody could fit all three bands, and that’s largely because the B-band flux level is extremely low compared the to V and I bands.</a:t>
            </a:r>
          </a:p>
          <a:p>
            <a:r>
              <a:rPr lang="en-CA" dirty="0"/>
              <a:t>In fact, if you fit two bands together, the B-band gives impossible temperatures for a Type </a:t>
            </a:r>
            <a:r>
              <a:rPr lang="en-CA" dirty="0" err="1"/>
              <a:t>Ia</a:t>
            </a:r>
            <a:r>
              <a:rPr lang="en-CA" dirty="0"/>
              <a:t>, while the V and I bands are perfectly reasonable for what you might expect in an exploding WD.</a:t>
            </a:r>
          </a:p>
          <a:p>
            <a:r>
              <a:rPr lang="en-CA" dirty="0"/>
              <a:t>So the B-band must be selectively suppressed by spectroscopic features. In Type Ia SNe, the elements that can produce this suppression are Fe-peak elements.</a:t>
            </a:r>
          </a:p>
          <a:p>
            <a:endParaRPr lang="en-CA" dirty="0"/>
          </a:p>
          <a:p>
            <a:r>
              <a:rPr lang="en-CA" dirty="0"/>
              <a:t>Here, the magenta models show the effect of having a shell of Fe-peak elements in the outer 1% of the SN ejecta.</a:t>
            </a:r>
          </a:p>
          <a:p>
            <a:r>
              <a:rPr lang="en-CA" dirty="0"/>
              <a:t>We find that the Fe-elements produce a spectroscopic break that just matches the red color, so that must be the origin of the reddening.</a:t>
            </a:r>
          </a:p>
          <a:p>
            <a:r>
              <a:rPr lang="en-CA" dirty="0"/>
              <a:t>And this discrete clump is probably what they are actually distributed like, because a continuous distribution would look more like the grey curve.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D7C0-A040-4831-AD1F-45104EB1EA42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6314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We’ve narrowed down the ignition process to two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D7C0-A040-4831-AD1F-45104EB1EA42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0380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So that’s about the explosion process.</a:t>
            </a:r>
          </a:p>
          <a:p>
            <a:r>
              <a:rPr lang="en-CA" dirty="0"/>
              <a:t>What about the progenitor?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D7C0-A040-4831-AD1F-45104EB1EA42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761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C46B4-4765-43C2-B0DA-753B73C37073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8952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C46B4-4765-43C2-B0DA-753B73C37073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8034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Show first spectrum, percent of </a:t>
            </a:r>
            <a:r>
              <a:rPr lang="en-CA" dirty="0" err="1"/>
              <a:t>SNe</a:t>
            </a:r>
            <a:r>
              <a:rPr lang="en-CA" dirty="0"/>
              <a:t> with such features, unique aspects of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C46B4-4765-43C2-B0DA-753B73C37073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5813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The plot shows how we identified lines.</a:t>
            </a:r>
          </a:p>
          <a:p>
            <a:r>
              <a:rPr lang="en-CA" dirty="0"/>
              <a:t>The blue dotted lines are where you expect to find Si II 6355 at the </a:t>
            </a:r>
            <a:r>
              <a:rPr lang="en-CA" dirty="0" err="1"/>
              <a:t>photospheric</a:t>
            </a:r>
            <a:r>
              <a:rPr lang="en-CA" dirty="0"/>
              <a:t> velocity of normal type </a:t>
            </a:r>
            <a:r>
              <a:rPr lang="en-CA" dirty="0" err="1"/>
              <a:t>Ia</a:t>
            </a:r>
            <a:r>
              <a:rPr lang="en-CA" dirty="0"/>
              <a:t> </a:t>
            </a:r>
            <a:r>
              <a:rPr lang="en-CA" dirty="0" err="1"/>
              <a:t>Sne</a:t>
            </a:r>
            <a:r>
              <a:rPr lang="en-CA" dirty="0"/>
              <a:t>.</a:t>
            </a:r>
          </a:p>
          <a:p>
            <a:r>
              <a:rPr lang="en-CA" dirty="0"/>
              <a:t>If we shift into this </a:t>
            </a:r>
            <a:r>
              <a:rPr lang="en-CA" dirty="0" err="1"/>
              <a:t>photospheric</a:t>
            </a:r>
            <a:r>
              <a:rPr lang="en-CA" dirty="0"/>
              <a:t> velocity frame, we can see there is an absorption component at constant offset to the left of the 6355 line.</a:t>
            </a:r>
          </a:p>
          <a:p>
            <a:r>
              <a:rPr lang="en-CA" dirty="0"/>
              <a:t>You can see the component start strong, and then independently fading between -15 and -10 days.</a:t>
            </a:r>
          </a:p>
          <a:p>
            <a:r>
              <a:rPr lang="en-CA" dirty="0"/>
              <a:t>Even farther to the left, you see </a:t>
            </a:r>
            <a:r>
              <a:rPr lang="en-CA" dirty="0" err="1"/>
              <a:t>photospheric</a:t>
            </a:r>
            <a:r>
              <a:rPr lang="en-CA" dirty="0"/>
              <a:t> velocity Si II 5972, while to the right, there appears to be </a:t>
            </a:r>
            <a:r>
              <a:rPr lang="en-CA" dirty="0" err="1"/>
              <a:t>photospheric</a:t>
            </a:r>
            <a:r>
              <a:rPr lang="en-CA" dirty="0"/>
              <a:t> velocity C.</a:t>
            </a:r>
          </a:p>
          <a:p>
            <a:r>
              <a:rPr lang="en-CA" dirty="0"/>
              <a:t>These other blue dotted lines indicate where those two absorption features would land if they were </a:t>
            </a:r>
            <a:r>
              <a:rPr lang="en-CA" dirty="0" err="1"/>
              <a:t>photospheric</a:t>
            </a:r>
            <a:r>
              <a:rPr lang="en-CA" dirty="0"/>
              <a:t> velocity.</a:t>
            </a:r>
          </a:p>
          <a:p>
            <a:r>
              <a:rPr lang="en-CA" dirty="0"/>
              <a:t>So, a similar such component near the Si 6355 line has been identified in other type </a:t>
            </a:r>
            <a:r>
              <a:rPr lang="en-CA" dirty="0" err="1"/>
              <a:t>Ia</a:t>
            </a:r>
            <a:r>
              <a:rPr lang="en-CA" dirty="0"/>
              <a:t> </a:t>
            </a:r>
            <a:r>
              <a:rPr lang="en-CA" dirty="0" err="1"/>
              <a:t>SNe</a:t>
            </a:r>
            <a:r>
              <a:rPr lang="en-CA" dirty="0"/>
              <a:t> before as the HVF of Si 6355.</a:t>
            </a:r>
          </a:p>
          <a:p>
            <a:r>
              <a:rPr lang="en-CA" dirty="0"/>
              <a:t>Makes sense, because the only lines that you can expect would have to have unreasonable velocities to be it.</a:t>
            </a:r>
          </a:p>
          <a:p>
            <a:r>
              <a:rPr lang="en-CA" dirty="0"/>
              <a:t>The origin of the HVFs are debated, </a:t>
            </a:r>
            <a:r>
              <a:rPr lang="en-CA" dirty="0" err="1"/>
              <a:t>overdensities</a:t>
            </a:r>
            <a:r>
              <a:rPr lang="en-CA" dirty="0"/>
              <a:t> in the ejecta and line opacity enhancements (swept up H) have been suggested.</a:t>
            </a:r>
          </a:p>
          <a:p>
            <a:endParaRPr lang="en-CA" dirty="0"/>
          </a:p>
          <a:p>
            <a:r>
              <a:rPr lang="en-CA" dirty="0"/>
              <a:t>So you can see in the plot that I already fitted out the velocities of these components, and they are shown in this graph.</a:t>
            </a:r>
          </a:p>
          <a:p>
            <a:r>
              <a:rPr lang="en-CA" dirty="0"/>
              <a:t>Interestingly, the HVF in SN 2021aefx appears to trace the evolution of the PVF.</a:t>
            </a:r>
          </a:p>
          <a:p>
            <a:r>
              <a:rPr lang="en-CA" dirty="0"/>
              <a:t>For those who don’t know, the PV evolution of Type </a:t>
            </a:r>
            <a:r>
              <a:rPr lang="en-CA" dirty="0" err="1"/>
              <a:t>Ia</a:t>
            </a:r>
            <a:r>
              <a:rPr lang="en-CA" dirty="0"/>
              <a:t> is theoretically expected and usually observed to follow a special power-law…</a:t>
            </a:r>
          </a:p>
          <a:p>
            <a:r>
              <a:rPr lang="en-CA" dirty="0"/>
              <a:t>It’s what you expect from a </a:t>
            </a:r>
            <a:r>
              <a:rPr lang="en-CA" dirty="0" err="1"/>
              <a:t>homologously</a:t>
            </a:r>
            <a:r>
              <a:rPr lang="en-CA" dirty="0"/>
              <a:t> expanding polytropic ejecta, the photosphere starts at high velocity</a:t>
            </a:r>
          </a:p>
          <a:p>
            <a:r>
              <a:rPr lang="en-CA" dirty="0"/>
              <a:t>Then the density drops, so the photosphere moves inward in a </a:t>
            </a:r>
            <a:r>
              <a:rPr lang="en-CA" dirty="0" err="1"/>
              <a:t>lagrangian</a:t>
            </a:r>
            <a:r>
              <a:rPr lang="en-CA" dirty="0"/>
              <a:t> sense, and the spectrum becomes dominated by lower velocity material.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C46B4-4765-43C2-B0DA-753B73C37073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4102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Type </a:t>
            </a:r>
            <a:r>
              <a:rPr lang="en-CA" b="1" dirty="0" err="1"/>
              <a:t>Ia</a:t>
            </a:r>
            <a:r>
              <a:rPr lang="en-CA" b="1" dirty="0"/>
              <a:t> </a:t>
            </a:r>
            <a:r>
              <a:rPr lang="en-CA" b="1" dirty="0" err="1"/>
              <a:t>SNe</a:t>
            </a:r>
            <a:r>
              <a:rPr lang="en-CA" b="1" dirty="0"/>
              <a:t> intro</a:t>
            </a:r>
          </a:p>
          <a:p>
            <a:r>
              <a:rPr lang="en-CA" dirty="0"/>
              <a:t>Are the explosions of White Dwarf stars, one of the most important end stages of stellar evolution.</a:t>
            </a:r>
          </a:p>
          <a:p>
            <a:r>
              <a:rPr lang="en-CA" dirty="0"/>
              <a:t>Most of the Fe-group elements in the Universe are produced by them.</a:t>
            </a:r>
          </a:p>
          <a:p>
            <a:r>
              <a:rPr lang="en-CA" dirty="0"/>
              <a:t>They are very bright and common for a standard candle, which is essential for cosmology because you can measure long distances.</a:t>
            </a:r>
          </a:p>
          <a:p>
            <a:r>
              <a:rPr lang="en-CA" dirty="0"/>
              <a:t>Needless to say, they are a very important class of events for astrophysics.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96208-109E-4940-BDD2-801939A76C94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5842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Show first spectrum, percent of </a:t>
            </a:r>
            <a:r>
              <a:rPr lang="en-CA" dirty="0" err="1"/>
              <a:t>SNe</a:t>
            </a:r>
            <a:r>
              <a:rPr lang="en-CA" dirty="0"/>
              <a:t> with such features, unique aspects of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C46B4-4765-43C2-B0DA-753B73C37073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4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Ca very high-velocity doesn’t have to be from separate ejecta, can be line-broadening effect.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C46B4-4765-43C2-B0DA-753B73C37073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5124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High-velocity of silicon is the low-velocity of calcium. Calcium has an even higher velocity.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C46B4-4765-43C2-B0DA-753B73C37073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8091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Another scenario is the off-center ignited delayed detonation double detonation is one scenario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D7C0-A040-4831-AD1F-45104EB1EA42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244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79CBF-3BB1-45BB-9B94-5F09990A8EF0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09264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Anticipate questions from audience list</a:t>
            </a:r>
          </a:p>
          <a:p>
            <a:r>
              <a:rPr lang="en-CA" dirty="0"/>
              <a:t>Think of reverse questions for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C46B4-4765-43C2-B0DA-753B73C37073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0682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A C/O WD is usually what produces Type </a:t>
            </a:r>
            <a:r>
              <a:rPr lang="en-US" b="0" baseline="0" dirty="0" err="1"/>
              <a:t>Ia</a:t>
            </a:r>
            <a:r>
              <a:rPr lang="en-US" b="0" baseline="0" dirty="0"/>
              <a:t> </a:t>
            </a:r>
            <a:r>
              <a:rPr lang="en-US" b="0" baseline="0" dirty="0" err="1"/>
              <a:t>SNe</a:t>
            </a:r>
            <a:r>
              <a:rPr lang="en-US" b="0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Since we wouldn’t expect a static WD to explode, we believe Type </a:t>
            </a:r>
            <a:r>
              <a:rPr lang="en-US" b="0" baseline="0" dirty="0" err="1"/>
              <a:t>Ias</a:t>
            </a:r>
            <a:r>
              <a:rPr lang="en-US" b="0" baseline="0" dirty="0"/>
              <a:t> must mainly come from binary systems with some mass transfer.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Despite the importance of Type </a:t>
            </a:r>
            <a:r>
              <a:rPr lang="en-US" b="0" baseline="0" dirty="0" err="1"/>
              <a:t>Ia</a:t>
            </a:r>
            <a:r>
              <a:rPr lang="en-US" b="0" baseline="0" dirty="0"/>
              <a:t> </a:t>
            </a:r>
            <a:r>
              <a:rPr lang="en-US" b="0" baseline="0" dirty="0" err="1"/>
              <a:t>SNe</a:t>
            </a:r>
            <a:r>
              <a:rPr lang="en-US" b="0" baseline="0" dirty="0"/>
              <a:t> in astrophysics, questions remain about how the explosion is triggered, and what kind of companion is involved.</a:t>
            </a:r>
          </a:p>
          <a:p>
            <a:endParaRPr lang="en-US" b="0" baseline="0" dirty="0"/>
          </a:p>
          <a:p>
            <a:r>
              <a:rPr lang="en-US" b="1" baseline="0" dirty="0"/>
              <a:t>Companion:</a:t>
            </a:r>
            <a:r>
              <a:rPr lang="en-US" baseline="0" dirty="0"/>
              <a:t> either single degenerate or double degenerate. </a:t>
            </a:r>
          </a:p>
          <a:p>
            <a:r>
              <a:rPr lang="en-US" baseline="0" dirty="0"/>
              <a:t>Soft X-ray surveys for cataclysmic variables favor &lt; 10% single degenerate.</a:t>
            </a:r>
          </a:p>
          <a:p>
            <a:r>
              <a:rPr lang="en-US" baseline="0" dirty="0"/>
              <a:t>Delay-time distribution also favors double-degenerate.</a:t>
            </a:r>
          </a:p>
          <a:p>
            <a:r>
              <a:rPr lang="en-US" baseline="0" dirty="0"/>
              <a:t>Nebular search for stripped H </a:t>
            </a:r>
            <a:r>
              <a:rPr lang="en-US" baseline="0" dirty="0" err="1"/>
              <a:t>favours</a:t>
            </a:r>
            <a:r>
              <a:rPr lang="en-US" baseline="0" dirty="0"/>
              <a:t> double-degenerate.</a:t>
            </a:r>
          </a:p>
          <a:p>
            <a:endParaRPr lang="en-US" b="1" baseline="0" dirty="0"/>
          </a:p>
          <a:p>
            <a:r>
              <a:rPr lang="en-US" b="1" baseline="0" dirty="0"/>
              <a:t>Explosion Process</a:t>
            </a:r>
            <a:r>
              <a:rPr lang="en-US" baseline="0" dirty="0"/>
              <a:t>: </a:t>
            </a:r>
          </a:p>
          <a:p>
            <a:r>
              <a:rPr lang="en-US" baseline="0" dirty="0"/>
              <a:t>Can have density driven or He-shell detonation driven C/O ignition. Governs nucleosynthetic distribution.</a:t>
            </a:r>
          </a:p>
          <a:p>
            <a:r>
              <a:rPr lang="en-US" baseline="0" dirty="0"/>
              <a:t>Can be C/O ignited in the center or off-center. Governs observable diversity of a single event.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Can be C/O ignited by detonation or deflagration. Governs how mixed the ejecta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D7C0-A040-4831-AD1F-45104EB1EA4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5031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Double-degenerate double detonation is one scenario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D7C0-A040-4831-AD1F-45104EB1EA4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9101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Another scenario is the off-center ignited delayed detonation double detonation is one scenario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D7C0-A040-4831-AD1F-45104EB1EA4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252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Then there’s the question of whether type </a:t>
            </a:r>
            <a:r>
              <a:rPr lang="en-CA" dirty="0" err="1"/>
              <a:t>Ia</a:t>
            </a:r>
            <a:r>
              <a:rPr lang="en-CA" dirty="0"/>
              <a:t> supernovae come from a single production channel or multiple,</a:t>
            </a:r>
          </a:p>
          <a:p>
            <a:r>
              <a:rPr lang="en-CA" dirty="0"/>
              <a:t>And how that all relates to the observed diversity of different type </a:t>
            </a:r>
            <a:r>
              <a:rPr lang="en-CA" dirty="0" err="1"/>
              <a:t>Ia</a:t>
            </a:r>
            <a:r>
              <a:rPr lang="en-CA" dirty="0"/>
              <a:t> subclassifications.</a:t>
            </a:r>
          </a:p>
          <a:p>
            <a:r>
              <a:rPr lang="en-CA" dirty="0"/>
              <a:t>There are 4 main subtypes that are classified based on light curve and spectroscopic properties.</a:t>
            </a:r>
          </a:p>
          <a:p>
            <a:r>
              <a:rPr lang="en-CA" dirty="0"/>
              <a:t>And then peculiar events with peculiar properties that probably relate to their origin.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C46B4-4765-43C2-B0DA-753B73C37073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728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As the supernova expands, the layers of the star’s that are visible to you, down to what’s called the diffusion depth, </a:t>
            </a:r>
          </a:p>
          <a:p>
            <a:r>
              <a:rPr lang="en-CA" dirty="0"/>
              <a:t>goes inwards towards to core with a rather simple power-law that’s what you would expect for a white dwarf explosion.</a:t>
            </a:r>
          </a:p>
          <a:p>
            <a:r>
              <a:rPr lang="en-CA" dirty="0"/>
              <a:t>Also, the photosphere that forms the spectrum moves inward, somewhat like the diffusion depth.</a:t>
            </a:r>
          </a:p>
          <a:p>
            <a:r>
              <a:rPr lang="en-CA" dirty="0"/>
              <a:t>So each phase you are really scanning through a certain slice of the SN ejecta between what is optically thin and diffusion opaque.</a:t>
            </a:r>
          </a:p>
          <a:p>
            <a:r>
              <a:rPr lang="en-CA" dirty="0"/>
              <a:t>If you go late enough to near peak, the photosphere eventually stalls at the bulk ejecta velocity and all the ejecta is diffusive.</a:t>
            </a:r>
          </a:p>
          <a:p>
            <a:r>
              <a:rPr lang="en-CA" dirty="0"/>
              <a:t>If you go even later, then the entire ejecta eventually become optically thin by ~200 days called the nebular phase, and you see all material.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79CBF-3BB1-45BB-9B94-5F09990A8EF0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8587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Some clues to these questions can be found in the earliest moments right after the SN explodes.</a:t>
            </a:r>
          </a:p>
          <a:p>
            <a:r>
              <a:rPr lang="en-US" baseline="0" dirty="0"/>
              <a:t>There are several processes associated with the supernova’s birth that can produce excess emission within the first hours to days.</a:t>
            </a:r>
          </a:p>
          <a:p>
            <a:r>
              <a:rPr lang="en-US" baseline="0" dirty="0"/>
              <a:t>The emission is usually thermal because Type </a:t>
            </a:r>
            <a:r>
              <a:rPr lang="en-US" baseline="0" dirty="0" err="1"/>
              <a:t>Ia</a:t>
            </a:r>
            <a:r>
              <a:rPr lang="en-US" baseline="0" dirty="0"/>
              <a:t> SN ejecta starts off very dense, and most emission ends up thermalizing.</a:t>
            </a:r>
          </a:p>
          <a:p>
            <a:r>
              <a:rPr lang="en-US" baseline="0" dirty="0"/>
              <a:t>For instance, the ejecta colliding with a red giant or main sequence companion can produce bright excess emission.</a:t>
            </a:r>
          </a:p>
          <a:p>
            <a:r>
              <a:rPr lang="en-US" baseline="0" dirty="0"/>
              <a:t>If there is a double WD merger, that produces CSM and colliding with that can also leads to excess emission.</a:t>
            </a:r>
          </a:p>
          <a:p>
            <a:r>
              <a:rPr lang="en-US" baseline="0" dirty="0"/>
              <a:t>If there is a lot of extra Ni56 in the outer layers, that can lead to excess emission as well.</a:t>
            </a:r>
          </a:p>
          <a:p>
            <a:r>
              <a:rPr lang="en-US" baseline="0" dirty="0"/>
              <a:t>Other sources like ejecta collision with a WD or shock breakout from the WD surface tend to be very faint</a:t>
            </a:r>
          </a:p>
          <a:p>
            <a:r>
              <a:rPr lang="en-US" baseline="0" dirty="0"/>
              <a:t>And require deep detection limits as well as an early detection in order to observe.</a:t>
            </a:r>
          </a:p>
          <a:p>
            <a:endParaRPr lang="en-US" baseline="0" dirty="0"/>
          </a:p>
          <a:p>
            <a:r>
              <a:rPr lang="en-US" baseline="0" dirty="0"/>
              <a:t>There are some other processes are less detectable, like colliding with a companion WD/He-star.</a:t>
            </a:r>
          </a:p>
          <a:p>
            <a:r>
              <a:rPr lang="en-US" baseline="0" dirty="0"/>
              <a:t>There are a lot surveys today that focus of finding Type </a:t>
            </a:r>
            <a:r>
              <a:rPr lang="en-US" baseline="0" dirty="0" err="1"/>
              <a:t>Ias</a:t>
            </a:r>
            <a:r>
              <a:rPr lang="en-US" baseline="0" dirty="0"/>
              <a:t> as early as possible in order to catch these different processes in action.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D7C0-A040-4831-AD1F-45104EB1EA4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8543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There are now many objects observed within a few days following first light, tending to follow two kinds of behaviors.</a:t>
            </a:r>
          </a:p>
          <a:p>
            <a:r>
              <a:rPr lang="en-CA" dirty="0"/>
              <a:t>Either they follow a simple power-law rise, which is what you expect from a smooth distribution of Ni56 in the ejecta</a:t>
            </a:r>
          </a:p>
          <a:p>
            <a:r>
              <a:rPr lang="en-CA" dirty="0"/>
              <a:t>Or they have an early excess emission, which usually looks blue and appears in ~14% of normal events.</a:t>
            </a:r>
          </a:p>
          <a:p>
            <a:r>
              <a:rPr lang="en-CA" dirty="0"/>
              <a:t>So clearly there is some process happening in a minority of events, maybe there is some type of interaction happening.</a:t>
            </a:r>
          </a:p>
          <a:p>
            <a:r>
              <a:rPr lang="en-CA" dirty="0"/>
              <a:t>The majority just have power-law rise, which tells us that the Ni56 is centrally concentrated and mostly smooth,</a:t>
            </a:r>
          </a:p>
          <a:p>
            <a:r>
              <a:rPr lang="en-CA" dirty="0"/>
              <a:t>Which is what you would expect from most models of white dwarf explosions.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And we probably don’t have puffy red giant companions present.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However, a lot of processes that have the power to distinguish the progenitor and explosion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like, signatures of He-shell double-detonation or double-degeneracy are hidden just beyond the veil, in the unexplored regime.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C46B4-4765-43C2-B0DA-753B73C37073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8952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AF5E-61AE-4BD5-83CA-947B8158FD10}" type="datetimeFigureOut">
              <a:rPr lang="en-CA" smtClean="0"/>
              <a:t>2023-06-20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9C8B-FEC4-481B-A755-F62C6F9B679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99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AF5E-61AE-4BD5-83CA-947B8158FD10}" type="datetimeFigureOut">
              <a:rPr lang="en-CA" smtClean="0"/>
              <a:t>2023-06-20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9C8B-FEC4-481B-A755-F62C6F9B679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9304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AF5E-61AE-4BD5-83CA-947B8158FD10}" type="datetimeFigureOut">
              <a:rPr lang="en-CA" smtClean="0"/>
              <a:t>2023-06-20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9C8B-FEC4-481B-A755-F62C6F9B679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048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AF5E-61AE-4BD5-83CA-947B8158FD10}" type="datetimeFigureOut">
              <a:rPr lang="en-CA" smtClean="0"/>
              <a:t>2023-06-20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9C8B-FEC4-481B-A755-F62C6F9B679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501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AF5E-61AE-4BD5-83CA-947B8158FD10}" type="datetimeFigureOut">
              <a:rPr lang="en-CA" smtClean="0"/>
              <a:t>2023-06-20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9C8B-FEC4-481B-A755-F62C6F9B679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9940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AF5E-61AE-4BD5-83CA-947B8158FD10}" type="datetimeFigureOut">
              <a:rPr lang="en-CA" smtClean="0"/>
              <a:t>2023-06-20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9C8B-FEC4-481B-A755-F62C6F9B679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850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AF5E-61AE-4BD5-83CA-947B8158FD10}" type="datetimeFigureOut">
              <a:rPr lang="en-CA" smtClean="0"/>
              <a:t>2023-06-20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9C8B-FEC4-481B-A755-F62C6F9B679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469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AF5E-61AE-4BD5-83CA-947B8158FD10}" type="datetimeFigureOut">
              <a:rPr lang="en-CA" smtClean="0"/>
              <a:t>2023-06-20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9C8B-FEC4-481B-A755-F62C6F9B679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948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AF5E-61AE-4BD5-83CA-947B8158FD10}" type="datetimeFigureOut">
              <a:rPr lang="en-CA" smtClean="0"/>
              <a:t>2023-06-20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9C8B-FEC4-481B-A755-F62C6F9B679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837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AF5E-61AE-4BD5-83CA-947B8158FD10}" type="datetimeFigureOut">
              <a:rPr lang="en-CA" smtClean="0"/>
              <a:t>2023-06-20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9C8B-FEC4-481B-A755-F62C6F9B679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7347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AF5E-61AE-4BD5-83CA-947B8158FD10}" type="datetimeFigureOut">
              <a:rPr lang="en-CA" smtClean="0"/>
              <a:t>2023-06-20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9C8B-FEC4-481B-A755-F62C6F9B679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270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0AF5E-61AE-4BD5-83CA-947B8158FD10}" type="datetimeFigureOut">
              <a:rPr lang="en-CA" smtClean="0"/>
              <a:t>2023-06-20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49C8B-FEC4-481B-A755-F62C6F9B679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05932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DBB680-4C43-D491-D07A-38328E584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2017541"/>
            <a:ext cx="12192000" cy="15777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0F2FDD-8B17-56D9-BDE0-0D11B83CE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0295" y="1998057"/>
            <a:ext cx="3169061" cy="1570598"/>
          </a:xfrm>
        </p:spPr>
        <p:txBody>
          <a:bodyPr>
            <a:noAutofit/>
          </a:bodyPr>
          <a:lstStyle/>
          <a:p>
            <a:r>
              <a:rPr lang="en-CA" sz="5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Moments of Birth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F6585-3916-3BCE-00BC-DCD14A13D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6860" y="3514162"/>
            <a:ext cx="3398275" cy="15705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Origins of Type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Ia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Supernovae informed by the infant phase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BA5E7-4178-6CCF-98BC-C57E9646863F}"/>
              </a:ext>
            </a:extLst>
          </p:cNvPr>
          <p:cNvSpPr txBox="1"/>
          <p:nvPr/>
        </p:nvSpPr>
        <p:spPr>
          <a:xfrm>
            <a:off x="10215717" y="6519446"/>
            <a:ext cx="23246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Image: Natas Vol 6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Iss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0664ED-CE54-5E4D-4953-703E52F9701C}"/>
              </a:ext>
            </a:extLst>
          </p:cNvPr>
          <p:cNvSpPr txBox="1"/>
          <p:nvPr/>
        </p:nvSpPr>
        <p:spPr>
          <a:xfrm>
            <a:off x="5186614" y="5871400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Yuan Qi (Chris) Ni</a:t>
            </a:r>
          </a:p>
        </p:txBody>
      </p:sp>
    </p:spTree>
    <p:extLst>
      <p:ext uri="{BB962C8B-B14F-4D97-AF65-F5344CB8AC3E}">
        <p14:creationId xmlns:p14="http://schemas.microsoft.com/office/powerpoint/2010/main" val="2689261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19AD94-0580-CD02-7AAD-192EFBFBB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318" y="1268929"/>
            <a:ext cx="6512075" cy="53972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C4487E-5B69-D63F-6C55-4DEB0209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82" y="97120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bg1"/>
                </a:solidFill>
              </a:rPr>
              <a:t>Commonly observed early light curve behaviors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E6BBFA-CDB0-83AD-209B-430F872F3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875" y="1356459"/>
            <a:ext cx="4290007" cy="261584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400" dirty="0">
                <a:solidFill>
                  <a:srgbClr val="C00000"/>
                </a:solidFill>
              </a:rPr>
              <a:t>Power-law:</a:t>
            </a:r>
          </a:p>
          <a:p>
            <a:pPr marL="457200" lvl="1" indent="0">
              <a:buNone/>
            </a:pPr>
            <a:r>
              <a:rPr lang="en-CA" sz="2000" dirty="0">
                <a:solidFill>
                  <a:schemeClr val="bg1"/>
                </a:solidFill>
              </a:rPr>
              <a:t>~86% of normal events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400" dirty="0">
                <a:solidFill>
                  <a:srgbClr val="0070C0"/>
                </a:solidFill>
              </a:rPr>
              <a:t>Blue 2017cbv-like:</a:t>
            </a:r>
          </a:p>
          <a:p>
            <a:pPr marL="457200" lvl="1" indent="0">
              <a:buNone/>
            </a:pPr>
            <a:r>
              <a:rPr lang="en-CA" sz="2000" dirty="0">
                <a:solidFill>
                  <a:schemeClr val="bg1"/>
                </a:solidFill>
              </a:rPr>
              <a:t>~14% of normal events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A07421-A482-C8CF-547C-63F9441AAEA5}"/>
              </a:ext>
            </a:extLst>
          </p:cNvPr>
          <p:cNvCxnSpPr>
            <a:cxnSpLocks/>
          </p:cNvCxnSpPr>
          <p:nvPr/>
        </p:nvCxnSpPr>
        <p:spPr>
          <a:xfrm flipV="1">
            <a:off x="8088349" y="3798332"/>
            <a:ext cx="1418897" cy="1552986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D41583-5955-BD5A-A35B-8617BF2F2C20}"/>
              </a:ext>
            </a:extLst>
          </p:cNvPr>
          <p:cNvCxnSpPr>
            <a:cxnSpLocks/>
          </p:cNvCxnSpPr>
          <p:nvPr/>
        </p:nvCxnSpPr>
        <p:spPr>
          <a:xfrm flipV="1">
            <a:off x="7904221" y="4052455"/>
            <a:ext cx="703134" cy="1096240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F1C45A7-3D5D-4F6E-09A6-CB5017DAD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91" y="3190454"/>
            <a:ext cx="4016088" cy="332260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9743F5-AB32-0100-16DA-9F648DD35F91}"/>
              </a:ext>
            </a:extLst>
          </p:cNvPr>
          <p:cNvCxnSpPr>
            <a:cxnSpLocks/>
          </p:cNvCxnSpPr>
          <p:nvPr/>
        </p:nvCxnSpPr>
        <p:spPr>
          <a:xfrm flipV="1">
            <a:off x="2062816" y="3706761"/>
            <a:ext cx="453789" cy="1041359"/>
          </a:xfrm>
          <a:prstGeom prst="straightConnector1">
            <a:avLst/>
          </a:prstGeom>
          <a:ln w="63500">
            <a:solidFill>
              <a:srgbClr val="1B87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1B197B6-1F56-CD6E-D7CC-2BC1DDFF8ECD}"/>
              </a:ext>
            </a:extLst>
          </p:cNvPr>
          <p:cNvSpPr txBox="1"/>
          <p:nvPr/>
        </p:nvSpPr>
        <p:spPr>
          <a:xfrm>
            <a:off x="2498458" y="3429000"/>
            <a:ext cx="93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1B871B"/>
                </a:solidFill>
              </a:rPr>
              <a:t>Peculiar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E13498-2484-4B5F-8459-E9F5B89E99BC}"/>
              </a:ext>
            </a:extLst>
          </p:cNvPr>
          <p:cNvSpPr/>
          <p:nvPr/>
        </p:nvSpPr>
        <p:spPr>
          <a:xfrm>
            <a:off x="10629900" y="4935682"/>
            <a:ext cx="1091045" cy="4260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030C2-C0E9-2649-007C-5476E2DE33DD}"/>
              </a:ext>
            </a:extLst>
          </p:cNvPr>
          <p:cNvSpPr txBox="1"/>
          <p:nvPr/>
        </p:nvSpPr>
        <p:spPr>
          <a:xfrm>
            <a:off x="6345017" y="5351318"/>
            <a:ext cx="1329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Unexplored </a:t>
            </a:r>
          </a:p>
          <a:p>
            <a:pPr algn="ctr"/>
            <a:r>
              <a:rPr lang="en-CA" dirty="0">
                <a:solidFill>
                  <a:schemeClr val="bg1"/>
                </a:solidFill>
              </a:rPr>
              <a:t>Regime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696BD7-EF3C-64CE-2A9E-091CE16018E8}"/>
              </a:ext>
            </a:extLst>
          </p:cNvPr>
          <p:cNvCxnSpPr>
            <a:cxnSpLocks/>
          </p:cNvCxnSpPr>
          <p:nvPr/>
        </p:nvCxnSpPr>
        <p:spPr>
          <a:xfrm flipV="1">
            <a:off x="2187487" y="5504071"/>
            <a:ext cx="1147882" cy="171459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849C07-479A-5BC3-468D-D6D276879681}"/>
              </a:ext>
            </a:extLst>
          </p:cNvPr>
          <p:cNvCxnSpPr>
            <a:cxnSpLocks/>
          </p:cNvCxnSpPr>
          <p:nvPr/>
        </p:nvCxnSpPr>
        <p:spPr>
          <a:xfrm>
            <a:off x="2761428" y="4249089"/>
            <a:ext cx="1009113" cy="762082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254CFBB-84FF-6912-9F9E-61981EC822A6}"/>
              </a:ext>
            </a:extLst>
          </p:cNvPr>
          <p:cNvSpPr/>
          <p:nvPr/>
        </p:nvSpPr>
        <p:spPr>
          <a:xfrm>
            <a:off x="6019946" y="5211733"/>
            <a:ext cx="1871226" cy="864786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6D9BD6-9890-56B8-2044-B632755EBF2C}"/>
              </a:ext>
            </a:extLst>
          </p:cNvPr>
          <p:cNvSpPr txBox="1"/>
          <p:nvPr/>
        </p:nvSpPr>
        <p:spPr>
          <a:xfrm>
            <a:off x="6668306" y="4165249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7200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118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BB80C-0335-3FCA-A184-510CDFC8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2F623-9C54-75A3-DB0D-801FCB276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Part I. Background: The Type </a:t>
            </a:r>
            <a:r>
              <a:rPr lang="en-CA" dirty="0" err="1"/>
              <a:t>Ia</a:t>
            </a:r>
            <a:r>
              <a:rPr lang="en-CA" dirty="0"/>
              <a:t> SN origin problem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>
                <a:solidFill>
                  <a:srgbClr val="FFC000"/>
                </a:solidFill>
              </a:rPr>
              <a:t>Part II: Infant type </a:t>
            </a:r>
            <a:r>
              <a:rPr lang="en-CA" dirty="0" err="1">
                <a:solidFill>
                  <a:srgbClr val="FFC000"/>
                </a:solidFill>
              </a:rPr>
              <a:t>Ia</a:t>
            </a:r>
            <a:r>
              <a:rPr lang="en-CA" dirty="0">
                <a:solidFill>
                  <a:srgbClr val="FFC000"/>
                </a:solidFill>
              </a:rPr>
              <a:t> </a:t>
            </a:r>
            <a:r>
              <a:rPr lang="en-CA" dirty="0" err="1">
                <a:solidFill>
                  <a:srgbClr val="FFC000"/>
                </a:solidFill>
              </a:rPr>
              <a:t>SNe</a:t>
            </a:r>
            <a:r>
              <a:rPr lang="en-CA" dirty="0">
                <a:solidFill>
                  <a:srgbClr val="FFC000"/>
                </a:solidFill>
              </a:rPr>
              <a:t> from the </a:t>
            </a:r>
            <a:r>
              <a:rPr lang="en-CA" dirty="0" err="1">
                <a:solidFill>
                  <a:srgbClr val="FFC000"/>
                </a:solidFill>
              </a:rPr>
              <a:t>KMTNet</a:t>
            </a:r>
            <a:r>
              <a:rPr lang="en-CA" dirty="0">
                <a:solidFill>
                  <a:srgbClr val="FFC000"/>
                </a:solidFill>
              </a:rPr>
              <a:t> Supernova Program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Part III: Current and future avenues of progress</a:t>
            </a: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2657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49" y="520744"/>
            <a:ext cx="7861055" cy="5319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4AB0D2-2EE9-306B-1FD8-768A347476A4}"/>
              </a:ext>
            </a:extLst>
          </p:cNvPr>
          <p:cNvSpPr txBox="1"/>
          <p:nvPr/>
        </p:nvSpPr>
        <p:spPr>
          <a:xfrm>
            <a:off x="1200150" y="6257925"/>
            <a:ext cx="6257925" cy="3981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003C8B-90E9-907A-0399-DBAC29E891BE}"/>
              </a:ext>
            </a:extLst>
          </p:cNvPr>
          <p:cNvSpPr txBox="1"/>
          <p:nvPr/>
        </p:nvSpPr>
        <p:spPr>
          <a:xfrm>
            <a:off x="307449" y="4547319"/>
            <a:ext cx="7861055" cy="129266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CA" sz="2600" u="sng" dirty="0" err="1">
                <a:solidFill>
                  <a:schemeClr val="bg1"/>
                </a:solidFill>
              </a:rPr>
              <a:t>KMTNet</a:t>
            </a:r>
            <a:r>
              <a:rPr lang="en-CA" sz="2600" dirty="0">
                <a:solidFill>
                  <a:schemeClr val="bg1"/>
                </a:solidFill>
              </a:rPr>
              <a:t>: Three 1.6-m wide-field (2°x 2°) telescopes in the Southern hemisphere, providing 24-h continuous sky coverage for search/monitoring of transients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D67665E-A2D0-93C2-639C-2B894DE61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5639"/>
              </p:ext>
            </p:extLst>
          </p:nvPr>
        </p:nvGraphicFramePr>
        <p:xfrm>
          <a:off x="8168504" y="943509"/>
          <a:ext cx="3868616" cy="4896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4308">
                  <a:extLst>
                    <a:ext uri="{9D8B030D-6E8A-4147-A177-3AD203B41FA5}">
                      <a16:colId xmlns:a16="http://schemas.microsoft.com/office/drawing/2014/main" val="1747551773"/>
                    </a:ext>
                  </a:extLst>
                </a:gridCol>
                <a:gridCol w="1934308">
                  <a:extLst>
                    <a:ext uri="{9D8B030D-6E8A-4147-A177-3AD203B41FA5}">
                      <a16:colId xmlns:a16="http://schemas.microsoft.com/office/drawing/2014/main" val="3011414641"/>
                    </a:ext>
                  </a:extLst>
                </a:gridCol>
              </a:tblGrid>
              <a:tr h="356140">
                <a:tc>
                  <a:txBody>
                    <a:bodyPr/>
                    <a:lstStyle/>
                    <a:p>
                      <a:r>
                        <a:rPr lang="en-US" dirty="0"/>
                        <a:t>Infant SN Surveys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Characteristics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006868"/>
                  </a:ext>
                </a:extLst>
              </a:tr>
              <a:tr h="1157456">
                <a:tc>
                  <a:txBody>
                    <a:bodyPr/>
                    <a:lstStyle/>
                    <a:p>
                      <a:r>
                        <a:rPr lang="en-US" sz="2400" dirty="0"/>
                        <a:t>KSP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sq. </a:t>
                      </a:r>
                      <a:r>
                        <a:rPr lang="en-US" dirty="0" err="1"/>
                        <a:t>deg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fov</a:t>
                      </a:r>
                      <a:endParaRPr lang="en-US" dirty="0"/>
                    </a:p>
                    <a:p>
                      <a:r>
                        <a:rPr lang="en-US" dirty="0"/>
                        <a:t>21.5 mag limit</a:t>
                      </a:r>
                    </a:p>
                    <a:p>
                      <a:r>
                        <a:rPr lang="en-US" dirty="0"/>
                        <a:t>4.7 </a:t>
                      </a:r>
                      <a:r>
                        <a:rPr lang="en-US" dirty="0" err="1"/>
                        <a:t>hr</a:t>
                      </a:r>
                      <a:r>
                        <a:rPr lang="en-US" dirty="0"/>
                        <a:t> cadence</a:t>
                      </a:r>
                    </a:p>
                    <a:p>
                      <a:r>
                        <a:rPr lang="en-US" dirty="0"/>
                        <a:t>B,</a:t>
                      </a:r>
                      <a:r>
                        <a:rPr lang="en-US" baseline="0" dirty="0"/>
                        <a:t> V, I filters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530248"/>
                  </a:ext>
                </a:extLst>
              </a:tr>
              <a:tr h="1157456">
                <a:tc>
                  <a:txBody>
                    <a:bodyPr/>
                    <a:lstStyle/>
                    <a:p>
                      <a:r>
                        <a:rPr lang="en-US" sz="2400" dirty="0"/>
                        <a:t>ZTF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2500 sq. </a:t>
                      </a:r>
                      <a:r>
                        <a:rPr lang="en-US" dirty="0" err="1"/>
                        <a:t>def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fov</a:t>
                      </a:r>
                      <a:endParaRPr lang="en-US" dirty="0"/>
                    </a:p>
                    <a:p>
                      <a:r>
                        <a:rPr lang="en-US" dirty="0"/>
                        <a:t>20.5 mag limit</a:t>
                      </a:r>
                    </a:p>
                    <a:p>
                      <a:r>
                        <a:rPr lang="en-US" dirty="0"/>
                        <a:t>3 </a:t>
                      </a:r>
                      <a:r>
                        <a:rPr lang="en-US" dirty="0" err="1"/>
                        <a:t>obs</a:t>
                      </a:r>
                      <a:r>
                        <a:rPr lang="en-US" baseline="0" dirty="0"/>
                        <a:t>/night</a:t>
                      </a:r>
                    </a:p>
                    <a:p>
                      <a:r>
                        <a:rPr lang="en-US" baseline="0" dirty="0"/>
                        <a:t>g, r filters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062636"/>
                  </a:ext>
                </a:extLst>
              </a:tr>
              <a:tr h="1075160">
                <a:tc>
                  <a:txBody>
                    <a:bodyPr/>
                    <a:lstStyle/>
                    <a:p>
                      <a:r>
                        <a:rPr lang="en-US" sz="2400" dirty="0"/>
                        <a:t>Kepler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21.5 mag limit</a:t>
                      </a:r>
                    </a:p>
                    <a:p>
                      <a:r>
                        <a:rPr lang="en-US" baseline="0" dirty="0"/>
                        <a:t>12 </a:t>
                      </a:r>
                      <a:r>
                        <a:rPr lang="en-US" baseline="0" dirty="0" err="1"/>
                        <a:t>hr</a:t>
                      </a:r>
                      <a:r>
                        <a:rPr lang="en-US" baseline="0" dirty="0"/>
                        <a:t> bin cadence</a:t>
                      </a:r>
                    </a:p>
                    <a:p>
                      <a:r>
                        <a:rPr lang="en-US" baseline="0" dirty="0"/>
                        <a:t>Single band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158042"/>
                  </a:ext>
                </a:extLst>
              </a:tr>
              <a:tr h="1078112">
                <a:tc>
                  <a:txBody>
                    <a:bodyPr/>
                    <a:lstStyle/>
                    <a:p>
                      <a:r>
                        <a:rPr lang="en-US" sz="2400" dirty="0"/>
                        <a:t>DLT 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Galaxies &lt; 50Mpc</a:t>
                      </a:r>
                    </a:p>
                    <a:p>
                      <a:r>
                        <a:rPr lang="en-US" dirty="0"/>
                        <a:t>19 mag limit</a:t>
                      </a:r>
                    </a:p>
                    <a:p>
                      <a:r>
                        <a:rPr lang="en-US" dirty="0"/>
                        <a:t>r band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826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5795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A09375-83AA-2CA5-A1B2-B195B3B64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1" y="1295214"/>
            <a:ext cx="7693084" cy="5345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242" y="13184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Sensitive filters to Fe-peak elements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242" y="2050024"/>
            <a:ext cx="2485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KMTNet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8129" y="2757910"/>
            <a:ext cx="2485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ZTF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02583" y="71352"/>
            <a:ext cx="275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Adapted from Ni et al. 2022</a:t>
            </a:r>
          </a:p>
        </p:txBody>
      </p:sp>
    </p:spTree>
    <p:extLst>
      <p:ext uri="{BB962C8B-B14F-4D97-AF65-F5344CB8AC3E}">
        <p14:creationId xmlns:p14="http://schemas.microsoft.com/office/powerpoint/2010/main" val="3919561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A940F4-8FF6-3D1C-1B7D-23E3E4EDCC71}"/>
              </a:ext>
            </a:extLst>
          </p:cNvPr>
          <p:cNvSpPr txBox="1"/>
          <p:nvPr/>
        </p:nvSpPr>
        <p:spPr>
          <a:xfrm>
            <a:off x="1156519" y="2910348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NGC 1566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FC14A-1295-A423-C18E-77520779273B}"/>
              </a:ext>
            </a:extLst>
          </p:cNvPr>
          <p:cNvSpPr txBox="1"/>
          <p:nvPr/>
        </p:nvSpPr>
        <p:spPr>
          <a:xfrm>
            <a:off x="3953796" y="4016477"/>
            <a:ext cx="13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SN 2021aefx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AE6C18-B425-988A-BEDB-EE92A575A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851" y="98944"/>
            <a:ext cx="4943168" cy="62914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3700" dirty="0"/>
              <a:t>Object 1: SN 2018aoz</a:t>
            </a:r>
          </a:p>
          <a:p>
            <a:r>
              <a:rPr lang="en-CA" sz="2600" dirty="0"/>
              <a:t>Host 	= NGC 3923</a:t>
            </a:r>
          </a:p>
          <a:p>
            <a:r>
              <a:rPr lang="en-CA" sz="2600" dirty="0"/>
              <a:t>Redshift 	= 0.0058</a:t>
            </a:r>
          </a:p>
          <a:p>
            <a:r>
              <a:rPr lang="en-CA" sz="2600" dirty="0"/>
              <a:t>Distance 	= 22 </a:t>
            </a:r>
            <a:r>
              <a:rPr lang="en-CA" sz="2600" dirty="0" err="1"/>
              <a:t>Mpc</a:t>
            </a:r>
            <a:endParaRPr lang="en-CA" sz="2600" dirty="0"/>
          </a:p>
          <a:p>
            <a:r>
              <a:rPr lang="en-CA" sz="2600" dirty="0"/>
              <a:t>Supernova	= normal type </a:t>
            </a:r>
            <a:r>
              <a:rPr lang="en-CA" sz="2600" dirty="0" err="1"/>
              <a:t>Ia</a:t>
            </a: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r>
              <a:rPr lang="en-CA" sz="2600" dirty="0"/>
              <a:t>Likely exploded in March 28</a:t>
            </a:r>
          </a:p>
          <a:p>
            <a:pPr marL="0" indent="0">
              <a:buNone/>
            </a:pPr>
            <a:r>
              <a:rPr lang="en-CA" sz="2600" dirty="0"/>
              <a:t>Then, on March 29, 2018 </a:t>
            </a:r>
          </a:p>
          <a:p>
            <a:r>
              <a:rPr lang="en-CA" sz="2600" dirty="0"/>
              <a:t>12 AM : Epoch of first light</a:t>
            </a:r>
          </a:p>
          <a:p>
            <a:r>
              <a:rPr lang="en-CA" sz="2600" dirty="0"/>
              <a:t>  1 AM : BVI detection (by KSP)</a:t>
            </a:r>
          </a:p>
          <a:p>
            <a:pPr marL="0" indent="0">
              <a:buNone/>
            </a:pPr>
            <a:r>
              <a:rPr lang="en-CA" sz="2600" dirty="0"/>
              <a:t>Multi-facility follow-up (April 2+)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3" name="KSP-SN-2018ku">
            <a:hlinkClick r:id="" action="ppaction://media"/>
            <a:extLst>
              <a:ext uri="{FF2B5EF4-FFF2-40B4-BE49-F238E27FC236}">
                <a16:creationId xmlns:a16="http://schemas.microsoft.com/office/drawing/2014/main" id="{41864EAC-8492-AE3D-E6D2-E9CBB5A9D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519" y="725129"/>
            <a:ext cx="5407743" cy="5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1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3B1E245-999B-F05F-1046-37F0613ED571}"/>
              </a:ext>
            </a:extLst>
          </p:cNvPr>
          <p:cNvSpPr txBox="1"/>
          <p:nvPr/>
        </p:nvSpPr>
        <p:spPr>
          <a:xfrm>
            <a:off x="4027715" y="-326572"/>
            <a:ext cx="8164286" cy="80697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9CA236-4FDC-71AC-59A5-B09EFFCDA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76" y="602259"/>
            <a:ext cx="3804539" cy="1553113"/>
          </a:xfrm>
        </p:spPr>
        <p:txBody>
          <a:bodyPr>
            <a:noAutofit/>
          </a:bodyPr>
          <a:lstStyle/>
          <a:p>
            <a:r>
              <a:rPr lang="en-CA" sz="3600" dirty="0"/>
              <a:t>SN 2018aoz: the</a:t>
            </a:r>
            <a:br>
              <a:rPr lang="en-CA" sz="3600" dirty="0"/>
            </a:br>
            <a:r>
              <a:rPr lang="en-CA" sz="3600" dirty="0"/>
              <a:t>first Type </a:t>
            </a:r>
            <a:r>
              <a:rPr lang="en-CA" sz="3600" dirty="0" err="1"/>
              <a:t>Ia</a:t>
            </a:r>
            <a:r>
              <a:rPr lang="en-CA" sz="3600" dirty="0"/>
              <a:t> from </a:t>
            </a:r>
            <a:br>
              <a:rPr lang="en-CA" sz="3600" dirty="0"/>
            </a:br>
            <a:r>
              <a:rPr lang="en-CA" sz="3600" dirty="0"/>
              <a:t>1hr since first light</a:t>
            </a:r>
          </a:p>
        </p:txBody>
      </p:sp>
      <p:pic>
        <p:nvPicPr>
          <p:cNvPr id="4" name="KSP-SN-2018ku">
            <a:hlinkClick r:id="" action="ppaction://media"/>
            <a:extLst>
              <a:ext uri="{FF2B5EF4-FFF2-40B4-BE49-F238E27FC236}">
                <a16:creationId xmlns:a16="http://schemas.microsoft.com/office/drawing/2014/main" id="{D80012D3-2D39-DFC1-F476-97B3FBBE53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525" y="2457412"/>
            <a:ext cx="3516961" cy="351696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2CB8C3-2D47-3E31-84FF-59A80113BE0A}"/>
              </a:ext>
            </a:extLst>
          </p:cNvPr>
          <p:cNvSpPr txBox="1"/>
          <p:nvPr/>
        </p:nvSpPr>
        <p:spPr>
          <a:xfrm>
            <a:off x="2206917" y="4401980"/>
            <a:ext cx="128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SN 2018aoz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82373D-3FC4-9761-E690-33AA4381B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257" y="0"/>
            <a:ext cx="5668576" cy="42454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9EBD56-8A6B-27DC-3F40-0BE26A448580}"/>
              </a:ext>
            </a:extLst>
          </p:cNvPr>
          <p:cNvSpPr txBox="1"/>
          <p:nvPr/>
        </p:nvSpPr>
        <p:spPr>
          <a:xfrm>
            <a:off x="10167300" y="3030600"/>
            <a:ext cx="1687286" cy="366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>
                <a:solidFill>
                  <a:schemeClr val="bg1"/>
                </a:solidFill>
              </a:rPr>
              <a:t>Ni et al. (2022a) 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DACC84-E1C4-7A91-0887-422C6D338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9519" y="439417"/>
            <a:ext cx="1893193" cy="24852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C3626F-CDC9-A08A-7C23-FA7DB97CF5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8593" y="3690652"/>
            <a:ext cx="2024699" cy="24391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16A764C-420B-8B59-EF8A-F04F9B6847BF}"/>
              </a:ext>
            </a:extLst>
          </p:cNvPr>
          <p:cNvSpPr txBox="1"/>
          <p:nvPr/>
        </p:nvSpPr>
        <p:spPr>
          <a:xfrm>
            <a:off x="10167300" y="6203597"/>
            <a:ext cx="1687286" cy="366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>
                <a:solidFill>
                  <a:schemeClr val="bg1"/>
                </a:solidFill>
              </a:rPr>
              <a:t>Ni et al. (2023a) 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67DD800-D4B9-9A8B-EDFF-2AB63A01F4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313" y="4245428"/>
            <a:ext cx="4712787" cy="246945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1E795FC1-B6FD-2D03-9AEC-302D2EC154A5}"/>
              </a:ext>
            </a:extLst>
          </p:cNvPr>
          <p:cNvSpPr/>
          <p:nvPr/>
        </p:nvSpPr>
        <p:spPr>
          <a:xfrm>
            <a:off x="6281100" y="2155372"/>
            <a:ext cx="1153843" cy="1185596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C41FF1-BB07-E28D-ECB9-88C4D469396C}"/>
              </a:ext>
            </a:extLst>
          </p:cNvPr>
          <p:cNvSpPr/>
          <p:nvPr/>
        </p:nvSpPr>
        <p:spPr>
          <a:xfrm>
            <a:off x="5381641" y="4215892"/>
            <a:ext cx="953888" cy="1586193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358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  <p:bldP spid="24" grpId="0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318CAB4F-01D7-F2C1-2FE6-87D873B27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13" y="1692135"/>
            <a:ext cx="5747293" cy="51529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0223B28-2959-A541-A49B-26DBE5E4F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91" y="1717131"/>
            <a:ext cx="5647194" cy="51279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717682-9510-C161-49BC-EE5CDCADF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90" y="1719966"/>
            <a:ext cx="5647195" cy="51043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2E00FD-9945-F225-BDD4-538E3F170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795" y="475449"/>
            <a:ext cx="5553792" cy="3646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C1880E-D6E6-7A0F-D47B-1E7EFB6B6C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312" y="1712868"/>
            <a:ext cx="5655015" cy="5061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B78DDC-B7E4-690D-72DD-462F6F4C6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2267" y="4199480"/>
            <a:ext cx="3489232" cy="2479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788D53-219E-425A-E997-C7A892EE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592" y="337002"/>
            <a:ext cx="4863323" cy="1325563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Origin of infant reddening:</a:t>
            </a:r>
            <a:br>
              <a:rPr lang="en-CA" sz="3200" dirty="0">
                <a:solidFill>
                  <a:schemeClr val="bg1"/>
                </a:solidFill>
              </a:rPr>
            </a:b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CEC7D-F099-4CD0-C1D4-F1F72AC66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200" y="418048"/>
            <a:ext cx="5905531" cy="37614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3CD6007-62FA-C073-6389-9DB855C2F5E8}"/>
              </a:ext>
            </a:extLst>
          </p:cNvPr>
          <p:cNvSpPr txBox="1">
            <a:spLocks/>
          </p:cNvSpPr>
          <p:nvPr/>
        </p:nvSpPr>
        <p:spPr>
          <a:xfrm>
            <a:off x="856592" y="337002"/>
            <a:ext cx="48633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>
                <a:solidFill>
                  <a:schemeClr val="bg1"/>
                </a:solidFill>
              </a:rPr>
              <a:t>Origin of infant reddening: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3200" dirty="0">
                <a:solidFill>
                  <a:srgbClr val="C00000"/>
                </a:solidFill>
              </a:rPr>
              <a:t>Surface Fe-peak elements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B2E5B0-C479-B4DC-EA3A-C6DAD6CF4DCE}"/>
              </a:ext>
            </a:extLst>
          </p:cNvPr>
          <p:cNvSpPr/>
          <p:nvPr/>
        </p:nvSpPr>
        <p:spPr>
          <a:xfrm flipH="1">
            <a:off x="7844332" y="455497"/>
            <a:ext cx="45719" cy="2058878"/>
          </a:xfrm>
          <a:prstGeom prst="rect">
            <a:avLst/>
          </a:prstGeom>
          <a:noFill/>
          <a:ln w="63500"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089886-2573-7D24-E1F4-4C80590F3597}"/>
              </a:ext>
            </a:extLst>
          </p:cNvPr>
          <p:cNvSpPr txBox="1"/>
          <p:nvPr/>
        </p:nvSpPr>
        <p:spPr>
          <a:xfrm>
            <a:off x="7484299" y="-6858"/>
            <a:ext cx="827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SED</a:t>
            </a:r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86212579-9C3F-5033-55D9-AE3DD1553A7D}"/>
              </a:ext>
            </a:extLst>
          </p:cNvPr>
          <p:cNvSpPr/>
          <p:nvPr/>
        </p:nvSpPr>
        <p:spPr>
          <a:xfrm>
            <a:off x="4114966" y="5165865"/>
            <a:ext cx="558748" cy="527364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65BBB1-32D9-23D8-3C66-F4C9CAF8E364}"/>
              </a:ext>
            </a:extLst>
          </p:cNvPr>
          <p:cNvCxnSpPr>
            <a:cxnSpLocks/>
          </p:cNvCxnSpPr>
          <p:nvPr/>
        </p:nvCxnSpPr>
        <p:spPr>
          <a:xfrm>
            <a:off x="5930138" y="5693229"/>
            <a:ext cx="819005" cy="0"/>
          </a:xfrm>
          <a:prstGeom prst="straightConnector1">
            <a:avLst/>
          </a:prstGeom>
          <a:ln w="63500">
            <a:solidFill>
              <a:srgbClr val="BD00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A46C12BC-D4FC-F1AC-476D-BCCDF8D158EE}"/>
              </a:ext>
            </a:extLst>
          </p:cNvPr>
          <p:cNvSpPr/>
          <p:nvPr/>
        </p:nvSpPr>
        <p:spPr>
          <a:xfrm>
            <a:off x="7737167" y="5588412"/>
            <a:ext cx="574603" cy="1185596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Multiplication Sign 32">
            <a:extLst>
              <a:ext uri="{FF2B5EF4-FFF2-40B4-BE49-F238E27FC236}">
                <a16:creationId xmlns:a16="http://schemas.microsoft.com/office/drawing/2014/main" id="{A8067D61-8A35-AAE2-022A-8866B47056C1}"/>
              </a:ext>
            </a:extLst>
          </p:cNvPr>
          <p:cNvSpPr/>
          <p:nvPr/>
        </p:nvSpPr>
        <p:spPr>
          <a:xfrm>
            <a:off x="4338484" y="5769429"/>
            <a:ext cx="320839" cy="30271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E9C5EF-0CAD-6A24-91B6-087E33FD83B5}"/>
              </a:ext>
            </a:extLst>
          </p:cNvPr>
          <p:cNvSpPr/>
          <p:nvPr/>
        </p:nvSpPr>
        <p:spPr>
          <a:xfrm>
            <a:off x="2162491" y="3426915"/>
            <a:ext cx="49608" cy="2645226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60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9" grpId="0" animBg="1"/>
      <p:bldP spid="24" grpId="0" animBg="1"/>
      <p:bldP spid="33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E95F-FF30-DFC3-6C75-506E58FBB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>
                <a:solidFill>
                  <a:schemeClr val="bg1"/>
                </a:solidFill>
              </a:rPr>
              <a:t>Where can surface Fe-peak elements come from?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7E05AF-6E40-9367-8B67-17388093DCAA}"/>
              </a:ext>
            </a:extLst>
          </p:cNvPr>
          <p:cNvSpPr/>
          <p:nvPr/>
        </p:nvSpPr>
        <p:spPr>
          <a:xfrm rot="20178094">
            <a:off x="5386616" y="1985872"/>
            <a:ext cx="1393371" cy="8998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936EF1-0FCC-5D77-9BA6-C07C97E5B33A}"/>
              </a:ext>
            </a:extLst>
          </p:cNvPr>
          <p:cNvSpPr/>
          <p:nvPr/>
        </p:nvSpPr>
        <p:spPr>
          <a:xfrm>
            <a:off x="5143775" y="2456431"/>
            <a:ext cx="593723" cy="5009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6D7B19-43F2-7D17-E3ED-00C3B26BD268}"/>
              </a:ext>
            </a:extLst>
          </p:cNvPr>
          <p:cNvSpPr/>
          <p:nvPr/>
        </p:nvSpPr>
        <p:spPr>
          <a:xfrm>
            <a:off x="6360889" y="1894114"/>
            <a:ext cx="747483" cy="7112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B3061A-3F01-CC3D-D272-8ACFD23DD7C2}"/>
              </a:ext>
            </a:extLst>
          </p:cNvPr>
          <p:cNvCxnSpPr>
            <a:cxnSpLocks/>
          </p:cNvCxnSpPr>
          <p:nvPr/>
        </p:nvCxnSpPr>
        <p:spPr>
          <a:xfrm flipH="1" flipV="1">
            <a:off x="4276277" y="2364189"/>
            <a:ext cx="638630" cy="20109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C47C322-4D2B-D808-42FB-39A1DA7C3EC6}"/>
              </a:ext>
            </a:extLst>
          </p:cNvPr>
          <p:cNvSpPr txBox="1"/>
          <p:nvPr/>
        </p:nvSpPr>
        <p:spPr>
          <a:xfrm>
            <a:off x="2327739" y="1962944"/>
            <a:ext cx="1977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bg1"/>
                </a:solidFill>
              </a:rPr>
              <a:t>C/O WD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7B31DE-6423-4BE1-EEBA-F9195C1622C8}"/>
              </a:ext>
            </a:extLst>
          </p:cNvPr>
          <p:cNvSpPr txBox="1"/>
          <p:nvPr/>
        </p:nvSpPr>
        <p:spPr>
          <a:xfrm>
            <a:off x="7910286" y="1829849"/>
            <a:ext cx="2153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Companion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CD2A5A-C546-8267-3DF3-8D192AA32718}"/>
              </a:ext>
            </a:extLst>
          </p:cNvPr>
          <p:cNvCxnSpPr>
            <a:cxnSpLocks/>
          </p:cNvCxnSpPr>
          <p:nvPr/>
        </p:nvCxnSpPr>
        <p:spPr>
          <a:xfrm flipV="1">
            <a:off x="7251696" y="2099742"/>
            <a:ext cx="623649" cy="148202"/>
          </a:xfrm>
          <a:prstGeom prst="straightConnector1">
            <a:avLst/>
          </a:prstGeom>
          <a:ln w="5715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8B4B204A-9CB9-0AEB-7026-0E5985F1B3F1}"/>
              </a:ext>
            </a:extLst>
          </p:cNvPr>
          <p:cNvCxnSpPr>
            <a:cxnSpLocks/>
          </p:cNvCxnSpPr>
          <p:nvPr/>
        </p:nvCxnSpPr>
        <p:spPr>
          <a:xfrm rot="5400000">
            <a:off x="5953940" y="3083382"/>
            <a:ext cx="1120877" cy="440512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F849A1E-B285-9D6D-32D4-6469684AE018}"/>
              </a:ext>
            </a:extLst>
          </p:cNvPr>
          <p:cNvSpPr/>
          <p:nvPr/>
        </p:nvSpPr>
        <p:spPr>
          <a:xfrm>
            <a:off x="6022935" y="3995162"/>
            <a:ext cx="542374" cy="4616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dirty="0">
                <a:solidFill>
                  <a:schemeClr val="tx1"/>
                </a:solidFill>
              </a:rPr>
              <a:t>DD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3075BF-C5E5-73E4-919C-F183BC6A18A7}"/>
              </a:ext>
            </a:extLst>
          </p:cNvPr>
          <p:cNvSpPr txBox="1"/>
          <p:nvPr/>
        </p:nvSpPr>
        <p:spPr>
          <a:xfrm>
            <a:off x="6118764" y="287751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WD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ED45A812-FDB1-E83A-E736-BA6D7643033C}"/>
              </a:ext>
            </a:extLst>
          </p:cNvPr>
          <p:cNvCxnSpPr>
            <a:cxnSpLocks/>
          </p:cNvCxnSpPr>
          <p:nvPr/>
        </p:nvCxnSpPr>
        <p:spPr>
          <a:xfrm rot="16200000" flipH="1">
            <a:off x="6890693" y="2744753"/>
            <a:ext cx="711203" cy="688424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66012AA-F5DE-3972-249F-13C866C0F4BF}"/>
              </a:ext>
            </a:extLst>
          </p:cNvPr>
          <p:cNvSpPr/>
          <p:nvPr/>
        </p:nvSpPr>
        <p:spPr>
          <a:xfrm>
            <a:off x="7108372" y="3444567"/>
            <a:ext cx="1708149" cy="15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E549EB-A05F-95FB-1585-5DA12971966B}"/>
              </a:ext>
            </a:extLst>
          </p:cNvPr>
          <p:cNvSpPr txBox="1"/>
          <p:nvPr/>
        </p:nvSpPr>
        <p:spPr>
          <a:xfrm>
            <a:off x="6898721" y="264668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Star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5305B3E-E40F-71EF-0E6C-7BAF44593973}"/>
              </a:ext>
            </a:extLst>
          </p:cNvPr>
          <p:cNvCxnSpPr>
            <a:cxnSpLocks/>
          </p:cNvCxnSpPr>
          <p:nvPr/>
        </p:nvCxnSpPr>
        <p:spPr>
          <a:xfrm flipH="1">
            <a:off x="5573173" y="2223020"/>
            <a:ext cx="1020255" cy="38320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1868EC2-80B4-0587-0781-1EE900B44191}"/>
              </a:ext>
            </a:extLst>
          </p:cNvPr>
          <p:cNvSpPr txBox="1"/>
          <p:nvPr/>
        </p:nvSpPr>
        <p:spPr>
          <a:xfrm>
            <a:off x="5686672" y="2005587"/>
            <a:ext cx="747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</a:rPr>
              <a:t>∆M</a:t>
            </a:r>
          </a:p>
        </p:txBody>
      </p:sp>
      <p:sp>
        <p:nvSpPr>
          <p:cNvPr id="30" name="Explosion: 8 Points 29">
            <a:extLst>
              <a:ext uri="{FF2B5EF4-FFF2-40B4-BE49-F238E27FC236}">
                <a16:creationId xmlns:a16="http://schemas.microsoft.com/office/drawing/2014/main" id="{5FC13BB0-878D-8438-7BAF-D7DDF569B547}"/>
              </a:ext>
            </a:extLst>
          </p:cNvPr>
          <p:cNvSpPr/>
          <p:nvPr/>
        </p:nvSpPr>
        <p:spPr>
          <a:xfrm>
            <a:off x="4862337" y="2168169"/>
            <a:ext cx="1131730" cy="1129148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SN</a:t>
            </a: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CC51A3A4-FA2C-BCEE-E34C-A0211D186B5D}"/>
              </a:ext>
            </a:extLst>
          </p:cNvPr>
          <p:cNvCxnSpPr>
            <a:cxnSpLocks/>
          </p:cNvCxnSpPr>
          <p:nvPr/>
        </p:nvCxnSpPr>
        <p:spPr>
          <a:xfrm rot="5400000">
            <a:off x="3653055" y="3288014"/>
            <a:ext cx="1743833" cy="1694986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386373D-2763-F774-C98B-F914A3D8BC16}"/>
              </a:ext>
            </a:extLst>
          </p:cNvPr>
          <p:cNvSpPr txBox="1"/>
          <p:nvPr/>
        </p:nvSpPr>
        <p:spPr>
          <a:xfrm>
            <a:off x="5126639" y="4634328"/>
            <a:ext cx="1775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Ignited where?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33E8A7AF-CCFB-0AD7-6F39-76E371B38AE8}"/>
              </a:ext>
            </a:extLst>
          </p:cNvPr>
          <p:cNvCxnSpPr>
            <a:cxnSpLocks/>
          </p:cNvCxnSpPr>
          <p:nvPr/>
        </p:nvCxnSpPr>
        <p:spPr>
          <a:xfrm rot="5400000">
            <a:off x="4348369" y="3983329"/>
            <a:ext cx="1743837" cy="304357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71E6389-D498-522C-F22F-E7DAC07F3674}"/>
              </a:ext>
            </a:extLst>
          </p:cNvPr>
          <p:cNvSpPr txBox="1"/>
          <p:nvPr/>
        </p:nvSpPr>
        <p:spPr>
          <a:xfrm>
            <a:off x="1734350" y="4668465"/>
            <a:ext cx="204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Ignited by what?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7AE209-0068-DEFD-DED2-9EC32FAF53FF}"/>
              </a:ext>
            </a:extLst>
          </p:cNvPr>
          <p:cNvSpPr txBox="1"/>
          <p:nvPr/>
        </p:nvSpPr>
        <p:spPr>
          <a:xfrm>
            <a:off x="3145304" y="3685012"/>
            <a:ext cx="2869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C/O Ignition Process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BBD3D0A-BC1D-9BEF-AA90-9E9259204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796" y="5151918"/>
            <a:ext cx="965943" cy="110761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E67912E-7204-59AF-67A2-42B6B5555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602" y="5151918"/>
            <a:ext cx="915744" cy="110761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9AA72FE-3A31-29E8-9988-16FD4A6D095C}"/>
              </a:ext>
            </a:extLst>
          </p:cNvPr>
          <p:cNvSpPr txBox="1"/>
          <p:nvPr/>
        </p:nvSpPr>
        <p:spPr>
          <a:xfrm>
            <a:off x="2043800" y="5151918"/>
            <a:ext cx="7752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bg1"/>
                </a:solidFill>
              </a:rPr>
              <a:t>C/O -&gt; Ni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26FAD7C-3571-C4DB-C44A-732CDB562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582" y="5136691"/>
            <a:ext cx="915744" cy="11076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15273E6-3C30-76AB-07C8-9EBF5079C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326" y="5136691"/>
            <a:ext cx="915744" cy="1107615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FA9C70A4-6241-340F-25B0-68E6A8649C97}"/>
              </a:ext>
            </a:extLst>
          </p:cNvPr>
          <p:cNvSpPr/>
          <p:nvPr/>
        </p:nvSpPr>
        <p:spPr>
          <a:xfrm>
            <a:off x="6279681" y="5667092"/>
            <a:ext cx="221796" cy="22202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C22148C-3ADA-EC6D-E1DA-7868FF70A37D}"/>
              </a:ext>
            </a:extLst>
          </p:cNvPr>
          <p:cNvSpPr/>
          <p:nvPr/>
        </p:nvSpPr>
        <p:spPr>
          <a:xfrm>
            <a:off x="5326962" y="5732439"/>
            <a:ext cx="192764" cy="18601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7E253AD-EBE8-0F3F-0539-70713F543C8A}"/>
              </a:ext>
            </a:extLst>
          </p:cNvPr>
          <p:cNvSpPr txBox="1"/>
          <p:nvPr/>
        </p:nvSpPr>
        <p:spPr>
          <a:xfrm>
            <a:off x="4987224" y="5068575"/>
            <a:ext cx="143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Ignition Point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C963A0-B409-6182-2C81-69EF045F6162}"/>
              </a:ext>
            </a:extLst>
          </p:cNvPr>
          <p:cNvSpPr txBox="1"/>
          <p:nvPr/>
        </p:nvSpPr>
        <p:spPr>
          <a:xfrm>
            <a:off x="6171712" y="5625602"/>
            <a:ext cx="169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3327F8B-7566-E557-CAB9-E6B487F8C362}"/>
              </a:ext>
            </a:extLst>
          </p:cNvPr>
          <p:cNvSpPr txBox="1"/>
          <p:nvPr/>
        </p:nvSpPr>
        <p:spPr>
          <a:xfrm>
            <a:off x="5287958" y="5640782"/>
            <a:ext cx="169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47F3CEA9-BAC8-2391-D6FA-D0E9B8D9A32B}"/>
              </a:ext>
            </a:extLst>
          </p:cNvPr>
          <p:cNvCxnSpPr>
            <a:cxnSpLocks/>
          </p:cNvCxnSpPr>
          <p:nvPr/>
        </p:nvCxnSpPr>
        <p:spPr>
          <a:xfrm>
            <a:off x="6898721" y="5732439"/>
            <a:ext cx="826861" cy="375682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4A4C6054-3682-BA96-9C7F-3C956A5CC556}"/>
              </a:ext>
            </a:extLst>
          </p:cNvPr>
          <p:cNvCxnSpPr>
            <a:cxnSpLocks/>
          </p:cNvCxnSpPr>
          <p:nvPr/>
        </p:nvCxnSpPr>
        <p:spPr>
          <a:xfrm>
            <a:off x="6943874" y="5732439"/>
            <a:ext cx="721298" cy="712405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B0486FCB-6681-54CD-4D1D-5897986A53DE}"/>
              </a:ext>
            </a:extLst>
          </p:cNvPr>
          <p:cNvSpPr txBox="1"/>
          <p:nvPr/>
        </p:nvSpPr>
        <p:spPr>
          <a:xfrm>
            <a:off x="7712428" y="5903975"/>
            <a:ext cx="139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Subsonic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EDE87BF-D8A7-1842-BD5D-7D6455C04AC1}"/>
              </a:ext>
            </a:extLst>
          </p:cNvPr>
          <p:cNvSpPr txBox="1"/>
          <p:nvPr/>
        </p:nvSpPr>
        <p:spPr>
          <a:xfrm>
            <a:off x="7665172" y="6251098"/>
            <a:ext cx="1241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Supersonic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2294C70-73DA-8A4C-A6A6-E72FD4721FB3}"/>
              </a:ext>
            </a:extLst>
          </p:cNvPr>
          <p:cNvSpPr txBox="1"/>
          <p:nvPr/>
        </p:nvSpPr>
        <p:spPr>
          <a:xfrm>
            <a:off x="7355921" y="5437512"/>
            <a:ext cx="1653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Ignited how?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60CCA1FF-8EE4-8702-8F9D-14311216D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8946" y="5262683"/>
            <a:ext cx="1897478" cy="1494861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80A721FF-1720-F54C-183B-F23894D0FED6}"/>
              </a:ext>
            </a:extLst>
          </p:cNvPr>
          <p:cNvSpPr txBox="1"/>
          <p:nvPr/>
        </p:nvSpPr>
        <p:spPr>
          <a:xfrm>
            <a:off x="9113748" y="4883909"/>
            <a:ext cx="2203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Subsonic instabilities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108CE1-FBA2-705E-F6DA-2AEF7F29B70D}"/>
              </a:ext>
            </a:extLst>
          </p:cNvPr>
          <p:cNvSpPr txBox="1"/>
          <p:nvPr/>
        </p:nvSpPr>
        <p:spPr>
          <a:xfrm>
            <a:off x="2890164" y="5102898"/>
            <a:ext cx="965943" cy="12003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CED477-3FA4-9EDF-EC63-90E402D09EA7}"/>
              </a:ext>
            </a:extLst>
          </p:cNvPr>
          <p:cNvSpPr txBox="1"/>
          <p:nvPr/>
        </p:nvSpPr>
        <p:spPr>
          <a:xfrm>
            <a:off x="7755489" y="6289872"/>
            <a:ext cx="1190080" cy="347961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E187C6-045D-71DF-0734-0937E15D3A13}"/>
              </a:ext>
            </a:extLst>
          </p:cNvPr>
          <p:cNvSpPr txBox="1"/>
          <p:nvPr/>
        </p:nvSpPr>
        <p:spPr>
          <a:xfrm>
            <a:off x="1877297" y="5097200"/>
            <a:ext cx="965943" cy="1200329"/>
          </a:xfrm>
          <a:prstGeom prst="rect">
            <a:avLst/>
          </a:prstGeom>
          <a:noFill/>
          <a:ln w="6350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21C840-3306-23DA-3D5F-DC9F243C211D}"/>
              </a:ext>
            </a:extLst>
          </p:cNvPr>
          <p:cNvSpPr txBox="1"/>
          <p:nvPr/>
        </p:nvSpPr>
        <p:spPr>
          <a:xfrm>
            <a:off x="7748009" y="5869960"/>
            <a:ext cx="1190080" cy="347961"/>
          </a:xfrm>
          <a:prstGeom prst="rect">
            <a:avLst/>
          </a:prstGeom>
          <a:noFill/>
          <a:ln w="6350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0BA4B5-29B7-6C1A-F259-79AA6B26A8A3}"/>
              </a:ext>
            </a:extLst>
          </p:cNvPr>
          <p:cNvSpPr txBox="1"/>
          <p:nvPr/>
        </p:nvSpPr>
        <p:spPr>
          <a:xfrm>
            <a:off x="5867870" y="5388413"/>
            <a:ext cx="969295" cy="923330"/>
          </a:xfrm>
          <a:prstGeom prst="rect">
            <a:avLst/>
          </a:prstGeom>
          <a:noFill/>
          <a:ln w="6350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C7C08EB-15E7-917C-F309-8BC052E3CDE7}"/>
              </a:ext>
            </a:extLst>
          </p:cNvPr>
          <p:cNvCxnSpPr>
            <a:stCxn id="23" idx="3"/>
            <a:endCxn id="94" idx="1"/>
          </p:cNvCxnSpPr>
          <p:nvPr/>
        </p:nvCxnSpPr>
        <p:spPr>
          <a:xfrm flipV="1">
            <a:off x="8938089" y="6010114"/>
            <a:ext cx="300857" cy="33827"/>
          </a:xfrm>
          <a:prstGeom prst="straightConnector1">
            <a:avLst/>
          </a:prstGeom>
          <a:ln w="635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1A5776F-8843-965F-1F91-EDD32C23766A}"/>
              </a:ext>
            </a:extLst>
          </p:cNvPr>
          <p:cNvSpPr txBox="1"/>
          <p:nvPr/>
        </p:nvSpPr>
        <p:spPr>
          <a:xfrm>
            <a:off x="5935823" y="5442310"/>
            <a:ext cx="965943" cy="92333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6DA36C-14C7-3586-14F3-702937331E03}"/>
              </a:ext>
            </a:extLst>
          </p:cNvPr>
          <p:cNvSpPr txBox="1"/>
          <p:nvPr/>
        </p:nvSpPr>
        <p:spPr>
          <a:xfrm>
            <a:off x="4810925" y="5380271"/>
            <a:ext cx="1038408" cy="99330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CA" sz="48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60E5ADD-817E-583E-C99B-6EE7458F1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3947" y="2472538"/>
            <a:ext cx="3161761" cy="23134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470266C-487B-D2C8-5EA7-690DA7E59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394" y="2919974"/>
            <a:ext cx="780862" cy="146316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6F7A3D0-688E-30CB-243F-3FC9BB316F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1437" y="2919975"/>
            <a:ext cx="1219306" cy="146316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AC27DC1-4DA1-CF8F-2508-445B39CE5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514" y="2896324"/>
            <a:ext cx="922100" cy="14860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C3C76CF-758E-F66A-18EA-BC8A7594BF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514" y="2770643"/>
            <a:ext cx="2927229" cy="15588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02E5770-C2BA-6EB3-47FD-FAED64CDB0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250" y="4382353"/>
            <a:ext cx="2927229" cy="24169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7370900-F3B4-9780-E918-9FADCC29F53D}"/>
              </a:ext>
            </a:extLst>
          </p:cNvPr>
          <p:cNvSpPr txBox="1"/>
          <p:nvPr/>
        </p:nvSpPr>
        <p:spPr>
          <a:xfrm>
            <a:off x="130331" y="2407180"/>
            <a:ext cx="1920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>
                <a:solidFill>
                  <a:schemeClr val="bg1"/>
                </a:solidFill>
              </a:rPr>
              <a:t>Boos et al. (2021) 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98EC7A4-05E7-500F-24B7-5FBEE3045D7D}"/>
              </a:ext>
            </a:extLst>
          </p:cNvPr>
          <p:cNvSpPr txBox="1"/>
          <p:nvPr/>
        </p:nvSpPr>
        <p:spPr>
          <a:xfrm>
            <a:off x="3863732" y="4866367"/>
            <a:ext cx="245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283608-C206-B3B6-0093-8CDF71FD8572}"/>
              </a:ext>
            </a:extLst>
          </p:cNvPr>
          <p:cNvSpPr txBox="1"/>
          <p:nvPr/>
        </p:nvSpPr>
        <p:spPr>
          <a:xfrm>
            <a:off x="1480413" y="4866367"/>
            <a:ext cx="245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8728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84" grpId="0"/>
      <p:bldP spid="95" grpId="0"/>
      <p:bldP spid="4" grpId="0" animBg="1"/>
      <p:bldP spid="5" grpId="0" animBg="1"/>
      <p:bldP spid="11" grpId="0" animBg="1"/>
      <p:bldP spid="23" grpId="0" animBg="1"/>
      <p:bldP spid="24" grpId="0" animBg="1"/>
      <p:bldP spid="29" grpId="0" animBg="1"/>
      <p:bldP spid="31" grpId="0" animBg="1"/>
      <p:bldP spid="58" grpId="0"/>
      <p:bldP spid="58" grpId="1"/>
      <p:bldP spid="59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CC6D5-2C04-1842-DDA7-CEEDC178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Recap:</a:t>
            </a:r>
            <a:br>
              <a:rPr lang="en-CA" dirty="0">
                <a:solidFill>
                  <a:schemeClr val="bg1"/>
                </a:solidFill>
              </a:rPr>
            </a:br>
            <a:r>
              <a:rPr lang="en-CA" dirty="0">
                <a:solidFill>
                  <a:schemeClr val="bg1"/>
                </a:solidFill>
              </a:rPr>
              <a:t>What caused infant reddening in SN 2018aoz?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0A3C6-C233-597C-6795-48665523A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8657"/>
            <a:ext cx="10515600" cy="3858306"/>
          </a:xfrm>
        </p:spPr>
        <p:txBody>
          <a:bodyPr/>
          <a:lstStyle/>
          <a:p>
            <a:r>
              <a:rPr lang="en-CA" dirty="0">
                <a:solidFill>
                  <a:schemeClr val="accent2"/>
                </a:solidFill>
              </a:rPr>
              <a:t>1: He-shell Double-Detonation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Leads to asymmetric detonation (supersonic) of central C/O</a:t>
            </a:r>
          </a:p>
          <a:p>
            <a:pPr lvl="2"/>
            <a:r>
              <a:rPr lang="en-CA" dirty="0">
                <a:solidFill>
                  <a:schemeClr val="bg1"/>
                </a:solidFill>
              </a:rPr>
              <a:t>Produces surface Fe-peak elements via burnt He-shell</a:t>
            </a:r>
          </a:p>
          <a:p>
            <a:pPr lvl="1"/>
            <a:endParaRPr lang="en-CA" dirty="0"/>
          </a:p>
          <a:p>
            <a:r>
              <a:rPr lang="en-CA" dirty="0">
                <a:solidFill>
                  <a:srgbClr val="FF00FF"/>
                </a:solidFill>
              </a:rPr>
              <a:t>2: Chandrasekhar-mass explosion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Requires asymmetric deflagration (subsonic) of central C/O </a:t>
            </a:r>
          </a:p>
          <a:p>
            <a:pPr lvl="2"/>
            <a:r>
              <a:rPr lang="en-CA" dirty="0">
                <a:solidFill>
                  <a:schemeClr val="bg1"/>
                </a:solidFill>
              </a:rPr>
              <a:t>Produces surface Fe-peak elements via subsonic mixing</a:t>
            </a:r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055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A940F4-8FF6-3D1C-1B7D-23E3E4EDCC71}"/>
              </a:ext>
            </a:extLst>
          </p:cNvPr>
          <p:cNvSpPr txBox="1"/>
          <p:nvPr/>
        </p:nvSpPr>
        <p:spPr>
          <a:xfrm>
            <a:off x="1156519" y="2910348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NGC 1566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FC14A-1295-A423-C18E-77520779273B}"/>
              </a:ext>
            </a:extLst>
          </p:cNvPr>
          <p:cNvSpPr txBox="1"/>
          <p:nvPr/>
        </p:nvSpPr>
        <p:spPr>
          <a:xfrm>
            <a:off x="3953796" y="4016477"/>
            <a:ext cx="13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SN 2021aefx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AE6C18-B425-988A-BEDB-EE92A575A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851" y="155864"/>
            <a:ext cx="4943168" cy="63045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CA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4000" dirty="0"/>
              <a:t>Object 2: SN 2021aefx</a:t>
            </a:r>
            <a:endParaRPr lang="en-CA" dirty="0"/>
          </a:p>
          <a:p>
            <a:r>
              <a:rPr lang="en-CA" dirty="0"/>
              <a:t>Host 	= NGC 1566</a:t>
            </a:r>
          </a:p>
          <a:p>
            <a:r>
              <a:rPr lang="en-CA" dirty="0"/>
              <a:t>Redshift 	= 0.0053</a:t>
            </a:r>
          </a:p>
          <a:p>
            <a:r>
              <a:rPr lang="en-CA" dirty="0"/>
              <a:t>Distance 	= 17 </a:t>
            </a:r>
            <a:r>
              <a:rPr lang="en-CA" dirty="0" err="1"/>
              <a:t>Mpc</a:t>
            </a:r>
            <a:endParaRPr lang="en-CA" dirty="0"/>
          </a:p>
          <a:p>
            <a:r>
              <a:rPr lang="en-CA" dirty="0"/>
              <a:t>Supernova 	= normal type </a:t>
            </a:r>
            <a:r>
              <a:rPr lang="en-CA" dirty="0" err="1"/>
              <a:t>Ia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Nov. 11, 2021</a:t>
            </a:r>
          </a:p>
          <a:p>
            <a:r>
              <a:rPr lang="en-CA" dirty="0"/>
              <a:t>3-8 AM : Likely explosion epoch</a:t>
            </a:r>
          </a:p>
          <a:p>
            <a:r>
              <a:rPr lang="en-CA" dirty="0"/>
              <a:t>   8 AM : First detection (by DLT)</a:t>
            </a:r>
          </a:p>
          <a:p>
            <a:r>
              <a:rPr lang="en-CA" dirty="0"/>
              <a:t>   7 PM : Multi-band photometry</a:t>
            </a:r>
          </a:p>
          <a:p>
            <a:r>
              <a:rPr lang="en-CA" dirty="0"/>
              <a:t>   9 PM : Spectroscopy</a:t>
            </a:r>
          </a:p>
        </p:txBody>
      </p:sp>
      <p:pic>
        <p:nvPicPr>
          <p:cNvPr id="3" name="KSP-SN-2021V">
            <a:hlinkClick r:id="" action="ppaction://media"/>
            <a:extLst>
              <a:ext uri="{FF2B5EF4-FFF2-40B4-BE49-F238E27FC236}">
                <a16:creationId xmlns:a16="http://schemas.microsoft.com/office/drawing/2014/main" id="{838E2455-79A6-E962-C983-6279F2B294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519" y="725128"/>
            <a:ext cx="5407743" cy="540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2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BB80C-0335-3FCA-A184-510CDFC8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2F623-9C54-75A3-DB0D-801FCB276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rgbClr val="FFC000"/>
                </a:solidFill>
              </a:rPr>
              <a:t>Part I. Background: The Type </a:t>
            </a:r>
            <a:r>
              <a:rPr lang="en-CA" dirty="0" err="1">
                <a:solidFill>
                  <a:srgbClr val="FFC000"/>
                </a:solidFill>
              </a:rPr>
              <a:t>Ia</a:t>
            </a:r>
            <a:r>
              <a:rPr lang="en-CA" dirty="0">
                <a:solidFill>
                  <a:srgbClr val="FFC000"/>
                </a:solidFill>
              </a:rPr>
              <a:t> SN origin problem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Part II: Infant type </a:t>
            </a:r>
            <a:r>
              <a:rPr lang="en-CA" dirty="0" err="1"/>
              <a:t>Ia</a:t>
            </a:r>
            <a:r>
              <a:rPr lang="en-CA" dirty="0"/>
              <a:t> </a:t>
            </a:r>
            <a:r>
              <a:rPr lang="en-CA" dirty="0" err="1"/>
              <a:t>SNe</a:t>
            </a:r>
            <a:r>
              <a:rPr lang="en-CA" dirty="0"/>
              <a:t> from the </a:t>
            </a:r>
            <a:r>
              <a:rPr lang="en-CA" dirty="0" err="1"/>
              <a:t>KMTNet</a:t>
            </a:r>
            <a:r>
              <a:rPr lang="en-CA" dirty="0"/>
              <a:t> Supernova Program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Part III: Current and future avenues of progress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0879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98314-DF29-4C29-9EB5-3D0E553B3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0"/>
            <a:ext cx="6019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C4487E-5B69-D63F-6C55-4DEB0209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400" dirty="0">
                <a:solidFill>
                  <a:schemeClr val="bg1"/>
                </a:solidFill>
              </a:rPr>
              <a:t>Feature 1: red excess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E6BBFA-CDB0-83AD-209B-430F872F3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587" y="1690687"/>
            <a:ext cx="4362193" cy="48021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Kinds of early light curves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rgbClr val="C00000"/>
                </a:solidFill>
              </a:rPr>
              <a:t>Power-law:</a:t>
            </a:r>
          </a:p>
          <a:p>
            <a:pPr marL="457200" lvl="1" indent="0">
              <a:buNone/>
            </a:pPr>
            <a:r>
              <a:rPr lang="en-CA" dirty="0">
                <a:solidFill>
                  <a:schemeClr val="bg1"/>
                </a:solidFill>
              </a:rPr>
              <a:t>~86% of normal events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rgbClr val="0070C0"/>
                </a:solidFill>
              </a:rPr>
              <a:t>Blue 2017cbv-like:</a:t>
            </a:r>
          </a:p>
          <a:p>
            <a:pPr marL="457200" lvl="1" indent="0">
              <a:buNone/>
            </a:pPr>
            <a:r>
              <a:rPr lang="en-CA" dirty="0">
                <a:solidFill>
                  <a:schemeClr val="bg1"/>
                </a:solidFill>
              </a:rPr>
              <a:t>~14% of normal events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rgbClr val="00B050"/>
                </a:solidFill>
              </a:rPr>
              <a:t>Red 2018aoz-like:</a:t>
            </a:r>
          </a:p>
          <a:p>
            <a:pPr marL="457200" lvl="1" indent="0">
              <a:buNone/>
            </a:pPr>
            <a:r>
              <a:rPr lang="en-CA" dirty="0">
                <a:solidFill>
                  <a:schemeClr val="bg1"/>
                </a:solidFill>
              </a:rPr>
              <a:t>Unknown…</a:t>
            </a:r>
          </a:p>
          <a:p>
            <a:pPr marL="457200" lvl="1" indent="0">
              <a:buNone/>
            </a:pPr>
            <a:r>
              <a:rPr lang="en-CA" dirty="0">
                <a:solidFill>
                  <a:schemeClr val="bg1"/>
                </a:solidFill>
              </a:rPr>
              <a:t>Can be ≃ Power-law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rgbClr val="7030A0"/>
                </a:solidFill>
              </a:rPr>
              <a:t>Red MUSSES1604D-like:</a:t>
            </a:r>
          </a:p>
          <a:p>
            <a:pPr marL="457200" lvl="1" indent="0">
              <a:buNone/>
            </a:pPr>
            <a:r>
              <a:rPr lang="en-CA" dirty="0">
                <a:solidFill>
                  <a:schemeClr val="bg1"/>
                </a:solidFill>
              </a:rPr>
              <a:t>Small fraction, not normal</a:t>
            </a:r>
          </a:p>
          <a:p>
            <a:pPr marL="457200" lvl="1" indent="0">
              <a:buNone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Red 2021aefx-like?</a:t>
            </a:r>
          </a:p>
          <a:p>
            <a:pPr marL="457200" lvl="1" indent="0">
              <a:buNone/>
            </a:pPr>
            <a:r>
              <a:rPr lang="en-CA" dirty="0">
                <a:solidFill>
                  <a:schemeClr val="bg1"/>
                </a:solidFill>
              </a:rPr>
              <a:t>A new kind of normal…</a:t>
            </a:r>
            <a:endParaRPr lang="en-CA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A07421-A482-C8CF-547C-63F9441AAEA5}"/>
              </a:ext>
            </a:extLst>
          </p:cNvPr>
          <p:cNvCxnSpPr>
            <a:cxnSpLocks/>
          </p:cNvCxnSpPr>
          <p:nvPr/>
        </p:nvCxnSpPr>
        <p:spPr>
          <a:xfrm flipH="1">
            <a:off x="11041284" y="2928394"/>
            <a:ext cx="717629" cy="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6473E6-0AFA-838C-A424-A0354D25769B}"/>
              </a:ext>
            </a:extLst>
          </p:cNvPr>
          <p:cNvCxnSpPr>
            <a:cxnSpLocks/>
          </p:cNvCxnSpPr>
          <p:nvPr/>
        </p:nvCxnSpPr>
        <p:spPr>
          <a:xfrm flipH="1">
            <a:off x="11041284" y="3323864"/>
            <a:ext cx="717629" cy="0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D41583-5955-BD5A-A35B-8617BF2F2C20}"/>
              </a:ext>
            </a:extLst>
          </p:cNvPr>
          <p:cNvCxnSpPr>
            <a:cxnSpLocks/>
          </p:cNvCxnSpPr>
          <p:nvPr/>
        </p:nvCxnSpPr>
        <p:spPr>
          <a:xfrm flipH="1">
            <a:off x="11041284" y="3152172"/>
            <a:ext cx="717629" cy="0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C4333C-A116-365F-3D18-600FC14C0532}"/>
              </a:ext>
            </a:extLst>
          </p:cNvPr>
          <p:cNvCxnSpPr>
            <a:cxnSpLocks/>
          </p:cNvCxnSpPr>
          <p:nvPr/>
        </p:nvCxnSpPr>
        <p:spPr>
          <a:xfrm flipH="1">
            <a:off x="11041284" y="2702688"/>
            <a:ext cx="717629" cy="0"/>
          </a:xfrm>
          <a:prstGeom prst="straightConnector1">
            <a:avLst/>
          </a:prstGeom>
          <a:ln w="63500">
            <a:solidFill>
              <a:srgbClr val="4AA3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9743F5-AB32-0100-16DA-9F648DD35F91}"/>
              </a:ext>
            </a:extLst>
          </p:cNvPr>
          <p:cNvCxnSpPr>
            <a:cxnSpLocks/>
          </p:cNvCxnSpPr>
          <p:nvPr/>
        </p:nvCxnSpPr>
        <p:spPr>
          <a:xfrm flipH="1">
            <a:off x="11041284" y="3526420"/>
            <a:ext cx="717629" cy="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99552B-1F96-A478-1B87-21E28B875083}"/>
              </a:ext>
            </a:extLst>
          </p:cNvPr>
          <p:cNvCxnSpPr>
            <a:cxnSpLocks/>
          </p:cNvCxnSpPr>
          <p:nvPr/>
        </p:nvCxnSpPr>
        <p:spPr>
          <a:xfrm flipH="1">
            <a:off x="11041284" y="2509777"/>
            <a:ext cx="717629" cy="0"/>
          </a:xfrm>
          <a:prstGeom prst="straightConnector1">
            <a:avLst/>
          </a:prstGeom>
          <a:ln w="63500">
            <a:solidFill>
              <a:srgbClr val="090B0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A93218-62DC-C383-C88F-877F621B6E22}"/>
              </a:ext>
            </a:extLst>
          </p:cNvPr>
          <p:cNvCxnSpPr>
            <a:cxnSpLocks/>
          </p:cNvCxnSpPr>
          <p:nvPr/>
        </p:nvCxnSpPr>
        <p:spPr>
          <a:xfrm flipV="1">
            <a:off x="6933234" y="6230798"/>
            <a:ext cx="1423687" cy="84881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DCD772-DDE9-0361-7EE5-70720BC4E055}"/>
              </a:ext>
            </a:extLst>
          </p:cNvPr>
          <p:cNvCxnSpPr>
            <a:cxnSpLocks/>
          </p:cNvCxnSpPr>
          <p:nvPr/>
        </p:nvCxnSpPr>
        <p:spPr>
          <a:xfrm>
            <a:off x="7399455" y="5609140"/>
            <a:ext cx="1567668" cy="172898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B5D0F0C-2ED0-EDE1-D01F-A33D0018B2EA}"/>
              </a:ext>
            </a:extLst>
          </p:cNvPr>
          <p:cNvCxnSpPr>
            <a:cxnSpLocks/>
          </p:cNvCxnSpPr>
          <p:nvPr/>
        </p:nvCxnSpPr>
        <p:spPr>
          <a:xfrm flipV="1">
            <a:off x="7180174" y="4664597"/>
            <a:ext cx="262692" cy="1341821"/>
          </a:xfrm>
          <a:prstGeom prst="straightConnector1">
            <a:avLst/>
          </a:prstGeom>
          <a:ln w="63500">
            <a:solidFill>
              <a:srgbClr val="4AA3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7C49ECB-7E78-ED98-E3AB-DEDD90230694}"/>
              </a:ext>
            </a:extLst>
          </p:cNvPr>
          <p:cNvCxnSpPr>
            <a:cxnSpLocks/>
          </p:cNvCxnSpPr>
          <p:nvPr/>
        </p:nvCxnSpPr>
        <p:spPr>
          <a:xfrm flipV="1">
            <a:off x="7339059" y="5266964"/>
            <a:ext cx="844230" cy="591276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C8B3438-AF8D-F51A-210F-D38545A0ED2F}"/>
              </a:ext>
            </a:extLst>
          </p:cNvPr>
          <p:cNvCxnSpPr>
            <a:cxnSpLocks/>
          </p:cNvCxnSpPr>
          <p:nvPr/>
        </p:nvCxnSpPr>
        <p:spPr>
          <a:xfrm flipV="1">
            <a:off x="6959817" y="5373545"/>
            <a:ext cx="698088" cy="533884"/>
          </a:xfrm>
          <a:prstGeom prst="straightConnector1">
            <a:avLst/>
          </a:prstGeom>
          <a:ln w="63500">
            <a:solidFill>
              <a:srgbClr val="090B0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49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4487E-5B69-D63F-6C55-4DEB0209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146" y="410512"/>
            <a:ext cx="3766596" cy="1325563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bg1"/>
                </a:solidFill>
              </a:rPr>
              <a:t>Possible origins</a:t>
            </a:r>
            <a:br>
              <a:rPr lang="en-CA" sz="4000" dirty="0">
                <a:solidFill>
                  <a:schemeClr val="bg1"/>
                </a:solidFill>
              </a:rPr>
            </a:br>
            <a:r>
              <a:rPr lang="en-CA" sz="4000" dirty="0">
                <a:solidFill>
                  <a:schemeClr val="bg1"/>
                </a:solidFill>
              </a:rPr>
              <a:t>of early excess: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D71E0-F625-45EF-09C1-D78640D09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904" y="269770"/>
            <a:ext cx="6615893" cy="3890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90AE92-45E7-8DFC-3551-875F3B0B4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40" y="2005179"/>
            <a:ext cx="3488635" cy="4583051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Ni56 over-density</a:t>
            </a:r>
          </a:p>
          <a:p>
            <a:pPr marL="457200" lvl="1" indent="0">
              <a:buNone/>
            </a:pPr>
            <a:r>
              <a:rPr lang="en-CA" sz="2000" dirty="0">
                <a:solidFill>
                  <a:schemeClr val="bg1"/>
                </a:solidFill>
              </a:rPr>
              <a:t>∼ </a:t>
            </a:r>
            <a:r>
              <a:rPr lang="en-CA" sz="2100" dirty="0">
                <a:solidFill>
                  <a:schemeClr val="bg1"/>
                </a:solidFill>
              </a:rPr>
              <a:t>0.007 </a:t>
            </a:r>
            <a:r>
              <a:rPr lang="en-CA" sz="2100" dirty="0" err="1">
                <a:solidFill>
                  <a:schemeClr val="bg1"/>
                </a:solidFill>
              </a:rPr>
              <a:t>Msol</a:t>
            </a:r>
            <a:endParaRPr lang="en-CA" sz="21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CA" sz="2100" dirty="0">
                <a:solidFill>
                  <a:schemeClr val="bg1"/>
                </a:solidFill>
              </a:rPr>
              <a:t>(outer 0.5% of ejecta)</a:t>
            </a:r>
          </a:p>
          <a:p>
            <a:pPr marL="457200" lvl="1" indent="0">
              <a:buNone/>
            </a:pPr>
            <a:r>
              <a:rPr lang="en-CA" sz="2100" dirty="0">
                <a:solidFill>
                  <a:srgbClr val="00B050"/>
                </a:solidFill>
              </a:rPr>
              <a:t>Seems quite possible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Compact CSM</a:t>
            </a:r>
          </a:p>
          <a:p>
            <a:pPr marL="457200" lvl="1" indent="0">
              <a:buNone/>
            </a:pPr>
            <a:r>
              <a:rPr lang="en-CA" sz="2000" dirty="0">
                <a:solidFill>
                  <a:schemeClr val="bg1"/>
                </a:solidFill>
              </a:rPr>
              <a:t>∼ </a:t>
            </a:r>
            <a:r>
              <a:rPr lang="en-CA" sz="2100" dirty="0">
                <a:solidFill>
                  <a:schemeClr val="bg1"/>
                </a:solidFill>
              </a:rPr>
              <a:t>0.02 </a:t>
            </a:r>
            <a:r>
              <a:rPr lang="en-CA" sz="2100" dirty="0" err="1">
                <a:solidFill>
                  <a:schemeClr val="bg1"/>
                </a:solidFill>
              </a:rPr>
              <a:t>Msol</a:t>
            </a:r>
            <a:endParaRPr lang="en-CA" sz="21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CA" sz="2100" dirty="0">
                <a:solidFill>
                  <a:schemeClr val="bg1"/>
                </a:solidFill>
              </a:rPr>
              <a:t>&lt;10^12 cm</a:t>
            </a:r>
          </a:p>
          <a:p>
            <a:pPr marL="457200" lvl="1" indent="0">
              <a:buNone/>
            </a:pPr>
            <a:r>
              <a:rPr lang="en-CA" sz="2100" dirty="0">
                <a:solidFill>
                  <a:srgbClr val="C00000"/>
                </a:solidFill>
              </a:rPr>
              <a:t>Spectrum: Emission lines?</a:t>
            </a:r>
            <a:endParaRPr lang="en-CA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Companion</a:t>
            </a:r>
          </a:p>
          <a:p>
            <a:pPr marL="457200" lvl="1" indent="0">
              <a:buNone/>
            </a:pPr>
            <a:r>
              <a:rPr lang="en-CA" sz="2000" dirty="0">
                <a:solidFill>
                  <a:schemeClr val="bg1"/>
                </a:solidFill>
              </a:rPr>
              <a:t>∼ </a:t>
            </a:r>
            <a:r>
              <a:rPr lang="en-CA" sz="2100" dirty="0">
                <a:solidFill>
                  <a:schemeClr val="bg1"/>
                </a:solidFill>
              </a:rPr>
              <a:t>2 </a:t>
            </a:r>
            <a:r>
              <a:rPr lang="en-CA" sz="2100" dirty="0" err="1">
                <a:solidFill>
                  <a:schemeClr val="bg1"/>
                </a:solidFill>
              </a:rPr>
              <a:t>Msol</a:t>
            </a:r>
            <a:r>
              <a:rPr lang="en-CA" sz="2100" dirty="0">
                <a:solidFill>
                  <a:schemeClr val="bg1"/>
                </a:solidFill>
              </a:rPr>
              <a:t> subgiant</a:t>
            </a:r>
          </a:p>
          <a:p>
            <a:pPr marL="457200" lvl="1" indent="0">
              <a:buNone/>
            </a:pPr>
            <a:r>
              <a:rPr lang="en-CA" sz="2100" dirty="0">
                <a:solidFill>
                  <a:schemeClr val="bg1"/>
                </a:solidFill>
              </a:rPr>
              <a:t>(NLTE: maybe bigger)</a:t>
            </a:r>
          </a:p>
          <a:p>
            <a:pPr marL="457200" lvl="1" indent="0">
              <a:buNone/>
            </a:pPr>
            <a:r>
              <a:rPr lang="en-CA" sz="2100" dirty="0">
                <a:solidFill>
                  <a:srgbClr val="C00000"/>
                </a:solidFill>
              </a:rPr>
              <a:t>Nebulae: H/He not found</a:t>
            </a:r>
            <a:endParaRPr lang="en-CA" sz="2000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en-CA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D1B1B-1996-EF93-5A02-2FA17B26D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306" y="3720211"/>
            <a:ext cx="5716404" cy="313712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448F8D-0251-5D13-FFCD-9C0440F68417}"/>
              </a:ext>
            </a:extLst>
          </p:cNvPr>
          <p:cNvCxnSpPr>
            <a:cxnSpLocks/>
          </p:cNvCxnSpPr>
          <p:nvPr/>
        </p:nvCxnSpPr>
        <p:spPr>
          <a:xfrm>
            <a:off x="6292770" y="463771"/>
            <a:ext cx="0" cy="3263276"/>
          </a:xfrm>
          <a:prstGeom prst="line">
            <a:avLst/>
          </a:prstGeom>
          <a:ln w="63500">
            <a:solidFill>
              <a:srgbClr val="FFB2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80F6B0-732A-FA6A-0C0F-969E54544CCC}"/>
              </a:ext>
            </a:extLst>
          </p:cNvPr>
          <p:cNvCxnSpPr>
            <a:cxnSpLocks/>
          </p:cNvCxnSpPr>
          <p:nvPr/>
        </p:nvCxnSpPr>
        <p:spPr>
          <a:xfrm>
            <a:off x="7980745" y="463771"/>
            <a:ext cx="0" cy="3263276"/>
          </a:xfrm>
          <a:prstGeom prst="line">
            <a:avLst/>
          </a:prstGeom>
          <a:ln w="63500">
            <a:solidFill>
              <a:srgbClr val="FFB2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BF7A18-8B6A-F021-3454-E84F13539E78}"/>
              </a:ext>
            </a:extLst>
          </p:cNvPr>
          <p:cNvSpPr txBox="1">
            <a:spLocks/>
          </p:cNvSpPr>
          <p:nvPr/>
        </p:nvSpPr>
        <p:spPr>
          <a:xfrm>
            <a:off x="4071311" y="4539511"/>
            <a:ext cx="2097114" cy="20487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2000" dirty="0">
                <a:solidFill>
                  <a:schemeClr val="bg1"/>
                </a:solidFill>
              </a:rPr>
              <a:t>Possible origins of UV suppression:</a:t>
            </a:r>
          </a:p>
          <a:p>
            <a:r>
              <a:rPr lang="en-CA" sz="2000" dirty="0">
                <a:solidFill>
                  <a:schemeClr val="bg1"/>
                </a:solidFill>
              </a:rPr>
              <a:t>Surface Ni56</a:t>
            </a:r>
          </a:p>
          <a:p>
            <a:pPr marL="0" indent="0">
              <a:buNone/>
            </a:pPr>
            <a:r>
              <a:rPr lang="en-CA" sz="1600" dirty="0">
                <a:solidFill>
                  <a:schemeClr val="bg1"/>
                </a:solidFill>
              </a:rPr>
              <a:t>Phase =&gt; outer &lt; 0.7% </a:t>
            </a:r>
          </a:p>
          <a:p>
            <a:r>
              <a:rPr lang="en-CA" sz="2000" dirty="0">
                <a:solidFill>
                  <a:schemeClr val="bg1"/>
                </a:solidFill>
              </a:rPr>
              <a:t>Maybe also  due to Z</a:t>
            </a: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18682-EAB7-F49D-90E1-8B9A009B4D15}"/>
              </a:ext>
            </a:extLst>
          </p:cNvPr>
          <p:cNvSpPr txBox="1"/>
          <p:nvPr/>
        </p:nvSpPr>
        <p:spPr>
          <a:xfrm>
            <a:off x="6212961" y="30548"/>
            <a:ext cx="1952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Epoch of explosion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D7909B-EDEA-8C91-6FD8-B4B51BB819C1}"/>
              </a:ext>
            </a:extLst>
          </p:cNvPr>
          <p:cNvCxnSpPr>
            <a:cxnSpLocks/>
          </p:cNvCxnSpPr>
          <p:nvPr/>
        </p:nvCxnSpPr>
        <p:spPr>
          <a:xfrm flipH="1">
            <a:off x="6083544" y="196102"/>
            <a:ext cx="169762" cy="23343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AD1429-9713-07A4-274D-2A9DEEF0988D}"/>
              </a:ext>
            </a:extLst>
          </p:cNvPr>
          <p:cNvCxnSpPr/>
          <p:nvPr/>
        </p:nvCxnSpPr>
        <p:spPr>
          <a:xfrm>
            <a:off x="3331029" y="3309257"/>
            <a:ext cx="740282" cy="1230254"/>
          </a:xfrm>
          <a:prstGeom prst="straightConnector1">
            <a:avLst/>
          </a:prstGeom>
          <a:ln w="508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614A46FF-6AE2-A30E-4ED8-24387853B706}"/>
              </a:ext>
            </a:extLst>
          </p:cNvPr>
          <p:cNvSpPr/>
          <p:nvPr/>
        </p:nvSpPr>
        <p:spPr>
          <a:xfrm>
            <a:off x="6896746" y="4598462"/>
            <a:ext cx="1433419" cy="17957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39B1C542-D9BA-A948-5BDC-8A36B1DFD1F9}"/>
              </a:ext>
            </a:extLst>
          </p:cNvPr>
          <p:cNvSpPr/>
          <p:nvPr/>
        </p:nvSpPr>
        <p:spPr>
          <a:xfrm>
            <a:off x="1179647" y="4850977"/>
            <a:ext cx="1823325" cy="104066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B5654-C181-97B8-DFB0-A1F588B804DA}"/>
              </a:ext>
            </a:extLst>
          </p:cNvPr>
          <p:cNvSpPr txBox="1"/>
          <p:nvPr/>
        </p:nvSpPr>
        <p:spPr>
          <a:xfrm>
            <a:off x="2232703" y="3429000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72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4522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4487E-5B69-D63F-6C55-4DEB0209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51" y="188479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bg1"/>
                </a:solidFill>
              </a:rPr>
              <a:t>Feature 2: Very high-velocity absorption 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109D8-A451-7FF0-DBAE-C8535FA5F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789" y="1266681"/>
            <a:ext cx="6924960" cy="5134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86CC8-234D-37A1-8434-BA280966C191}"/>
              </a:ext>
            </a:extLst>
          </p:cNvPr>
          <p:cNvSpPr txBox="1"/>
          <p:nvPr/>
        </p:nvSpPr>
        <p:spPr>
          <a:xfrm>
            <a:off x="9266206" y="6488668"/>
            <a:ext cx="265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[</a:t>
            </a:r>
            <a:r>
              <a:rPr lang="en-CA" dirty="0" err="1">
                <a:solidFill>
                  <a:schemeClr val="bg1"/>
                </a:solidFill>
              </a:rPr>
              <a:t>Hosseinzadeh</a:t>
            </a:r>
            <a:r>
              <a:rPr lang="en-CA" dirty="0">
                <a:solidFill>
                  <a:schemeClr val="bg1"/>
                </a:solidFill>
              </a:rPr>
              <a:t> et al. 2022]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4B5B8A-E563-BE88-869C-54EFBACA9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251" y="1968362"/>
            <a:ext cx="3488635" cy="4583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Questions: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What components are in the feature?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How do the velocities evolve?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Are there other high-velocity features?</a:t>
            </a:r>
          </a:p>
          <a:p>
            <a:pPr marL="514350" indent="-514350">
              <a:buFont typeface="+mj-lt"/>
              <a:buAutoNum type="arabicPeriod"/>
            </a:pPr>
            <a:endParaRPr lang="en-CA" sz="20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0975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8A9927A-2374-0AB7-3EAE-73E9A00CC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84" y="0"/>
            <a:ext cx="5725115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438A3-CAF0-7A6C-EEE0-22162D533EC6}"/>
              </a:ext>
            </a:extLst>
          </p:cNvPr>
          <p:cNvSpPr txBox="1"/>
          <p:nvPr/>
        </p:nvSpPr>
        <p:spPr>
          <a:xfrm>
            <a:off x="109635" y="-34170"/>
            <a:ext cx="769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Si II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70F960-A649-3849-018B-84C65CB27B32}"/>
              </a:ext>
            </a:extLst>
          </p:cNvPr>
          <p:cNvSpPr txBox="1"/>
          <p:nvPr/>
        </p:nvSpPr>
        <p:spPr>
          <a:xfrm>
            <a:off x="109635" y="4689988"/>
            <a:ext cx="905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PEAK -&gt;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C574F369-910F-7F72-DC83-250A6CEC6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027" y="83916"/>
            <a:ext cx="5535338" cy="483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272BBB-F2E9-98E4-0BAC-16E9E457F52A}"/>
              </a:ext>
            </a:extLst>
          </p:cNvPr>
          <p:cNvCxnSpPr>
            <a:cxnSpLocks/>
          </p:cNvCxnSpPr>
          <p:nvPr/>
        </p:nvCxnSpPr>
        <p:spPr>
          <a:xfrm>
            <a:off x="7788799" y="1367743"/>
            <a:ext cx="1262604" cy="750424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C2D6167-2DB1-2AFB-174E-1964BB967E6F}"/>
              </a:ext>
            </a:extLst>
          </p:cNvPr>
          <p:cNvCxnSpPr>
            <a:cxnSpLocks/>
          </p:cNvCxnSpPr>
          <p:nvPr/>
        </p:nvCxnSpPr>
        <p:spPr>
          <a:xfrm>
            <a:off x="7788799" y="802513"/>
            <a:ext cx="1262604" cy="690622"/>
          </a:xfrm>
          <a:prstGeom prst="straightConnector1">
            <a:avLst/>
          </a:prstGeom>
          <a:ln w="63500">
            <a:solidFill>
              <a:srgbClr val="2B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D1EA564-A1C0-28E8-F4C8-67A2CE8D0EEA}"/>
              </a:ext>
            </a:extLst>
          </p:cNvPr>
          <p:cNvSpPr/>
          <p:nvPr/>
        </p:nvSpPr>
        <p:spPr>
          <a:xfrm>
            <a:off x="7662441" y="335666"/>
            <a:ext cx="1261374" cy="3477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CFBE6E-91E9-D22B-CF74-A3A659247B14}"/>
              </a:ext>
            </a:extLst>
          </p:cNvPr>
          <p:cNvSpPr/>
          <p:nvPr/>
        </p:nvSpPr>
        <p:spPr>
          <a:xfrm>
            <a:off x="8547235" y="581078"/>
            <a:ext cx="1261374" cy="3477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422637-D6A2-D9B5-489D-0E8820D5884A}"/>
              </a:ext>
            </a:extLst>
          </p:cNvPr>
          <p:cNvSpPr/>
          <p:nvPr/>
        </p:nvSpPr>
        <p:spPr>
          <a:xfrm>
            <a:off x="9177922" y="759850"/>
            <a:ext cx="1389124" cy="750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94F235-21ED-54CA-B913-A31362559F4D}"/>
              </a:ext>
            </a:extLst>
          </p:cNvPr>
          <p:cNvSpPr/>
          <p:nvPr/>
        </p:nvSpPr>
        <p:spPr>
          <a:xfrm>
            <a:off x="9370536" y="1099702"/>
            <a:ext cx="1136600" cy="6906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36F322-593B-CCF3-A3C3-9609D3B83A22}"/>
              </a:ext>
            </a:extLst>
          </p:cNvPr>
          <p:cNvSpPr/>
          <p:nvPr/>
        </p:nvSpPr>
        <p:spPr>
          <a:xfrm rot="2269767">
            <a:off x="7631497" y="908846"/>
            <a:ext cx="139943" cy="1045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B76D9D-7CA2-2EEE-29AF-C248B83B11AF}"/>
              </a:ext>
            </a:extLst>
          </p:cNvPr>
          <p:cNvSpPr/>
          <p:nvPr/>
        </p:nvSpPr>
        <p:spPr>
          <a:xfrm rot="2269767">
            <a:off x="7642764" y="950912"/>
            <a:ext cx="139943" cy="1045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DFD95F-7E77-B5AA-4E65-4760BD9DB20B}"/>
              </a:ext>
            </a:extLst>
          </p:cNvPr>
          <p:cNvSpPr/>
          <p:nvPr/>
        </p:nvSpPr>
        <p:spPr>
          <a:xfrm>
            <a:off x="7788799" y="3570779"/>
            <a:ext cx="998023" cy="3579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9C53A1-A5EB-61CB-2432-D37B7126801F}"/>
              </a:ext>
            </a:extLst>
          </p:cNvPr>
          <p:cNvSpPr/>
          <p:nvPr/>
        </p:nvSpPr>
        <p:spPr>
          <a:xfrm rot="168387">
            <a:off x="8563195" y="1311385"/>
            <a:ext cx="8323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1418FB-1A78-2314-2BA4-ECF66126E334}"/>
              </a:ext>
            </a:extLst>
          </p:cNvPr>
          <p:cNvSpPr/>
          <p:nvPr/>
        </p:nvSpPr>
        <p:spPr>
          <a:xfrm rot="168387">
            <a:off x="8626455" y="1344883"/>
            <a:ext cx="8323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D6B43D-32D0-B406-DE5C-487A57F66712}"/>
              </a:ext>
            </a:extLst>
          </p:cNvPr>
          <p:cNvSpPr/>
          <p:nvPr/>
        </p:nvSpPr>
        <p:spPr>
          <a:xfrm>
            <a:off x="10272690" y="1564298"/>
            <a:ext cx="351124" cy="622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2D8B54-0DC5-83BC-3260-247A7A331F0B}"/>
              </a:ext>
            </a:extLst>
          </p:cNvPr>
          <p:cNvSpPr/>
          <p:nvPr/>
        </p:nvSpPr>
        <p:spPr>
          <a:xfrm>
            <a:off x="7546694" y="2887884"/>
            <a:ext cx="1388962" cy="8375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087FF7C-BB3C-3DF2-05C5-E28E02C42D75}"/>
              </a:ext>
            </a:extLst>
          </p:cNvPr>
          <p:cNvSpPr/>
          <p:nvPr/>
        </p:nvSpPr>
        <p:spPr>
          <a:xfrm>
            <a:off x="4157747" y="1588289"/>
            <a:ext cx="1861457" cy="234042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EB8A3-2846-3026-7CB5-898748679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066" y="4952341"/>
            <a:ext cx="3495285" cy="178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4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 animBg="1"/>
      <p:bldP spid="2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109D8-A451-7FF0-DBAE-C8535FA5F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789" y="1266681"/>
            <a:ext cx="6924960" cy="5134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86CC8-234D-37A1-8434-BA280966C191}"/>
              </a:ext>
            </a:extLst>
          </p:cNvPr>
          <p:cNvSpPr txBox="1"/>
          <p:nvPr/>
        </p:nvSpPr>
        <p:spPr>
          <a:xfrm>
            <a:off x="9266206" y="6488668"/>
            <a:ext cx="265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[</a:t>
            </a:r>
            <a:r>
              <a:rPr lang="en-CA" dirty="0" err="1">
                <a:solidFill>
                  <a:schemeClr val="bg1"/>
                </a:solidFill>
              </a:rPr>
              <a:t>Hosseinzadeh</a:t>
            </a:r>
            <a:r>
              <a:rPr lang="en-CA" dirty="0">
                <a:solidFill>
                  <a:schemeClr val="bg1"/>
                </a:solidFill>
              </a:rPr>
              <a:t> et al. 2022]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4B5B8A-E563-BE88-869C-54EFBACA9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251" y="1968362"/>
            <a:ext cx="3488635" cy="4583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Questions: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What components are in the feature?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How do the velocities evolve?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rgbClr val="C00000"/>
                </a:solidFill>
              </a:rPr>
              <a:t>Are there other high-velocity features?</a:t>
            </a:r>
            <a:endParaRPr lang="en-CA" sz="20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CFFE31-3A65-951B-6FBB-F1E4287D3DAE}"/>
              </a:ext>
            </a:extLst>
          </p:cNvPr>
          <p:cNvSpPr txBox="1">
            <a:spLocks/>
          </p:cNvSpPr>
          <p:nvPr/>
        </p:nvSpPr>
        <p:spPr>
          <a:xfrm>
            <a:off x="721251" y="1884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>
                <a:solidFill>
                  <a:schemeClr val="bg1"/>
                </a:solidFill>
              </a:rPr>
              <a:t>Feature 2: Very high-velocity absorption profile</a:t>
            </a:r>
            <a:endParaRPr lang="en-CA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07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8A9927A-2374-0AB7-3EAE-73E9A00CC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84" y="0"/>
            <a:ext cx="572511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B8DEFB-424E-ADD3-88C9-48A59F010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369" y="51639"/>
            <a:ext cx="4729317" cy="67547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438A3-CAF0-7A6C-EEE0-22162D533EC6}"/>
              </a:ext>
            </a:extLst>
          </p:cNvPr>
          <p:cNvSpPr txBox="1"/>
          <p:nvPr/>
        </p:nvSpPr>
        <p:spPr>
          <a:xfrm>
            <a:off x="109635" y="-34170"/>
            <a:ext cx="769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Si II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5259CF-7F7D-6CD3-0A7E-1BA321381E60}"/>
              </a:ext>
            </a:extLst>
          </p:cNvPr>
          <p:cNvSpPr txBox="1"/>
          <p:nvPr/>
        </p:nvSpPr>
        <p:spPr>
          <a:xfrm>
            <a:off x="6400799" y="-4549"/>
            <a:ext cx="902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Ca II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70F960-A649-3849-018B-84C65CB27B32}"/>
              </a:ext>
            </a:extLst>
          </p:cNvPr>
          <p:cNvSpPr txBox="1"/>
          <p:nvPr/>
        </p:nvSpPr>
        <p:spPr>
          <a:xfrm>
            <a:off x="109635" y="4689988"/>
            <a:ext cx="905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PEAK -&gt;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A052457-42A6-7DE1-388E-FC3B0D9090EB}"/>
              </a:ext>
            </a:extLst>
          </p:cNvPr>
          <p:cNvCxnSpPr>
            <a:cxnSpLocks/>
          </p:cNvCxnSpPr>
          <p:nvPr/>
        </p:nvCxnSpPr>
        <p:spPr>
          <a:xfrm flipH="1">
            <a:off x="6389206" y="590328"/>
            <a:ext cx="87548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587898-1B26-CE64-E1E3-43437F056473}"/>
              </a:ext>
            </a:extLst>
          </p:cNvPr>
          <p:cNvCxnSpPr>
            <a:cxnSpLocks/>
          </p:cNvCxnSpPr>
          <p:nvPr/>
        </p:nvCxnSpPr>
        <p:spPr>
          <a:xfrm flipH="1" flipV="1">
            <a:off x="6379735" y="1279197"/>
            <a:ext cx="891849" cy="22052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6F41400-7919-4CFD-6FC0-4F2AE04D5059}"/>
              </a:ext>
            </a:extLst>
          </p:cNvPr>
          <p:cNvCxnSpPr>
            <a:cxnSpLocks/>
          </p:cNvCxnSpPr>
          <p:nvPr/>
        </p:nvCxnSpPr>
        <p:spPr>
          <a:xfrm flipH="1">
            <a:off x="6400799" y="2307853"/>
            <a:ext cx="883474" cy="18286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11C527-FBBF-1B1F-BB73-2A39AC3351E5}"/>
              </a:ext>
            </a:extLst>
          </p:cNvPr>
          <p:cNvCxnSpPr>
            <a:cxnSpLocks/>
          </p:cNvCxnSpPr>
          <p:nvPr/>
        </p:nvCxnSpPr>
        <p:spPr>
          <a:xfrm flipH="1" flipV="1">
            <a:off x="6400799" y="3037114"/>
            <a:ext cx="863893" cy="9747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222E616-C95A-5695-CEC4-CAB22543757C}"/>
              </a:ext>
            </a:extLst>
          </p:cNvPr>
          <p:cNvCxnSpPr>
            <a:cxnSpLocks/>
          </p:cNvCxnSpPr>
          <p:nvPr/>
        </p:nvCxnSpPr>
        <p:spPr>
          <a:xfrm flipH="1" flipV="1">
            <a:off x="6411274" y="3731923"/>
            <a:ext cx="842943" cy="21237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83AD067-B671-5390-5CC7-762F3D30A2E9}"/>
              </a:ext>
            </a:extLst>
          </p:cNvPr>
          <p:cNvCxnSpPr>
            <a:cxnSpLocks/>
          </p:cNvCxnSpPr>
          <p:nvPr/>
        </p:nvCxnSpPr>
        <p:spPr>
          <a:xfrm flipH="1">
            <a:off x="6411274" y="4874654"/>
            <a:ext cx="842943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F28AF04-F897-A0A1-46E1-2F1DE8719E71}"/>
              </a:ext>
            </a:extLst>
          </p:cNvPr>
          <p:cNvCxnSpPr>
            <a:cxnSpLocks/>
          </p:cNvCxnSpPr>
          <p:nvPr/>
        </p:nvCxnSpPr>
        <p:spPr>
          <a:xfrm flipH="1" flipV="1">
            <a:off x="6411274" y="5377543"/>
            <a:ext cx="842943" cy="26188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17FAA13-AC59-E27C-E6F6-C3396109F5DF}"/>
              </a:ext>
            </a:extLst>
          </p:cNvPr>
          <p:cNvSpPr txBox="1"/>
          <p:nvPr/>
        </p:nvSpPr>
        <p:spPr>
          <a:xfrm>
            <a:off x="6431951" y="4980117"/>
            <a:ext cx="905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PEAK -&gt;</a:t>
            </a:r>
          </a:p>
        </p:txBody>
      </p:sp>
    </p:spTree>
    <p:extLst>
      <p:ext uri="{BB962C8B-B14F-4D97-AF65-F5344CB8AC3E}">
        <p14:creationId xmlns:p14="http://schemas.microsoft.com/office/powerpoint/2010/main" val="77892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F618ACF0-8B57-7CF8-BB32-DD646AC89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859" y="0"/>
            <a:ext cx="7846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C4487E-5B69-D63F-6C55-4DEB0209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19" y="144870"/>
            <a:ext cx="4697896" cy="1325563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Si &amp; Ca velocities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1042A0-1832-25B1-C119-112507E9A7DB}"/>
              </a:ext>
            </a:extLst>
          </p:cNvPr>
          <p:cNvCxnSpPr>
            <a:cxnSpLocks/>
          </p:cNvCxnSpPr>
          <p:nvPr/>
        </p:nvCxnSpPr>
        <p:spPr>
          <a:xfrm>
            <a:off x="5905571" y="317305"/>
            <a:ext cx="2552629" cy="575324"/>
          </a:xfrm>
          <a:prstGeom prst="straightConnector1">
            <a:avLst/>
          </a:prstGeom>
          <a:ln w="63500">
            <a:solidFill>
              <a:srgbClr val="2B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0699D3E-D39C-2C9B-B0C0-A5264A5B9045}"/>
              </a:ext>
            </a:extLst>
          </p:cNvPr>
          <p:cNvCxnSpPr>
            <a:cxnSpLocks/>
          </p:cNvCxnSpPr>
          <p:nvPr/>
        </p:nvCxnSpPr>
        <p:spPr>
          <a:xfrm>
            <a:off x="5905571" y="892629"/>
            <a:ext cx="2289916" cy="1304770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742224-96E8-7C45-79A8-FC4148B05988}"/>
              </a:ext>
            </a:extLst>
          </p:cNvPr>
          <p:cNvCxnSpPr>
            <a:cxnSpLocks/>
          </p:cNvCxnSpPr>
          <p:nvPr/>
        </p:nvCxnSpPr>
        <p:spPr>
          <a:xfrm>
            <a:off x="9067799" y="3567395"/>
            <a:ext cx="979715" cy="580062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6BB8AC-0C88-29BD-8AE3-3FFA3C31D1F4}"/>
              </a:ext>
            </a:extLst>
          </p:cNvPr>
          <p:cNvCxnSpPr>
            <a:cxnSpLocks/>
          </p:cNvCxnSpPr>
          <p:nvPr/>
        </p:nvCxnSpPr>
        <p:spPr>
          <a:xfrm>
            <a:off x="9236600" y="2449375"/>
            <a:ext cx="810914" cy="391796"/>
          </a:xfrm>
          <a:prstGeom prst="straightConnector1">
            <a:avLst/>
          </a:prstGeom>
          <a:ln w="63500">
            <a:solidFill>
              <a:srgbClr val="2B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8B601B48-F000-10BB-9CFB-05684FFAFBC5}"/>
              </a:ext>
            </a:extLst>
          </p:cNvPr>
          <p:cNvSpPr/>
          <p:nvPr/>
        </p:nvSpPr>
        <p:spPr>
          <a:xfrm>
            <a:off x="5792922" y="4771113"/>
            <a:ext cx="2044791" cy="837547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467612-14B3-07B5-5286-53983452B5B7}"/>
              </a:ext>
            </a:extLst>
          </p:cNvPr>
          <p:cNvCxnSpPr>
            <a:cxnSpLocks/>
          </p:cNvCxnSpPr>
          <p:nvPr/>
        </p:nvCxnSpPr>
        <p:spPr>
          <a:xfrm>
            <a:off x="6036927" y="1812649"/>
            <a:ext cx="2297681" cy="1333322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0B814F-625B-B131-6E69-C0860A6883B0}"/>
              </a:ext>
            </a:extLst>
          </p:cNvPr>
          <p:cNvCxnSpPr>
            <a:cxnSpLocks/>
          </p:cNvCxnSpPr>
          <p:nvPr/>
        </p:nvCxnSpPr>
        <p:spPr>
          <a:xfrm>
            <a:off x="5913335" y="892629"/>
            <a:ext cx="2421273" cy="1382485"/>
          </a:xfrm>
          <a:prstGeom prst="straightConnector1">
            <a:avLst/>
          </a:prstGeom>
          <a:ln w="63500">
            <a:solidFill>
              <a:srgbClr val="2B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F6B159-BFBF-D511-F46C-16C7409A1719}"/>
              </a:ext>
            </a:extLst>
          </p:cNvPr>
          <p:cNvCxnSpPr>
            <a:cxnSpLocks/>
          </p:cNvCxnSpPr>
          <p:nvPr/>
        </p:nvCxnSpPr>
        <p:spPr>
          <a:xfrm>
            <a:off x="5921099" y="317305"/>
            <a:ext cx="2537101" cy="575324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9">
            <a:extLst>
              <a:ext uri="{FF2B5EF4-FFF2-40B4-BE49-F238E27FC236}">
                <a16:creationId xmlns:a16="http://schemas.microsoft.com/office/drawing/2014/main" id="{516C6758-CFF7-EB2F-BAD4-99E8E3967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68" y="4088160"/>
            <a:ext cx="4092803" cy="253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90AE92-45E7-8DFC-3551-875F3B0B4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01" y="1314497"/>
            <a:ext cx="4352785" cy="31159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Components: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Normal photosphere</a:t>
            </a:r>
          </a:p>
          <a:p>
            <a:pPr marL="457200" lvl="1" indent="0">
              <a:buNone/>
            </a:pPr>
            <a:r>
              <a:rPr lang="en-CA" dirty="0">
                <a:solidFill>
                  <a:schemeClr val="bg1"/>
                </a:solidFill>
              </a:rPr>
              <a:t>∼ 1.34 </a:t>
            </a:r>
            <a:r>
              <a:rPr lang="en-CA" dirty="0" err="1">
                <a:solidFill>
                  <a:schemeClr val="bg1"/>
                </a:solidFill>
              </a:rPr>
              <a:t>Msol</a:t>
            </a:r>
            <a:r>
              <a:rPr lang="en-CA" dirty="0">
                <a:solidFill>
                  <a:schemeClr val="bg1"/>
                </a:solidFill>
              </a:rPr>
              <a:t> of material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Secondary photosphere</a:t>
            </a:r>
          </a:p>
          <a:p>
            <a:pPr marL="457200" lvl="1" indent="0">
              <a:buNone/>
            </a:pPr>
            <a:r>
              <a:rPr lang="en-CA" dirty="0">
                <a:solidFill>
                  <a:schemeClr val="bg1"/>
                </a:solidFill>
              </a:rPr>
              <a:t>∼ outer 14% along L.O.S. 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Relativistic Ca (~0.13c)</a:t>
            </a:r>
          </a:p>
          <a:p>
            <a:pPr marL="457200" lvl="1" indent="0">
              <a:buNone/>
            </a:pPr>
            <a:r>
              <a:rPr lang="en-CA" dirty="0">
                <a:solidFill>
                  <a:schemeClr val="bg1"/>
                </a:solidFill>
              </a:rPr>
              <a:t>	Tertiary photosphere?</a:t>
            </a:r>
          </a:p>
          <a:p>
            <a:pPr marL="457200" lvl="1" indent="0">
              <a:buNone/>
            </a:pPr>
            <a:r>
              <a:rPr lang="en-CA" dirty="0">
                <a:solidFill>
                  <a:schemeClr val="bg1"/>
                </a:solidFill>
              </a:rPr>
              <a:t>	Line-specific effect?</a:t>
            </a: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CCE226-106A-EE16-27C5-3242F27C6806}"/>
              </a:ext>
            </a:extLst>
          </p:cNvPr>
          <p:cNvSpPr/>
          <p:nvPr/>
        </p:nvSpPr>
        <p:spPr>
          <a:xfrm>
            <a:off x="3276600" y="4430486"/>
            <a:ext cx="1511838" cy="1534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DA7841-805B-A6F9-8A62-1AC8BA3CC245}"/>
              </a:ext>
            </a:extLst>
          </p:cNvPr>
          <p:cNvSpPr/>
          <p:nvPr/>
        </p:nvSpPr>
        <p:spPr>
          <a:xfrm>
            <a:off x="2187072" y="4451006"/>
            <a:ext cx="2040320" cy="21849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4E9271-57CF-E9CD-5191-E7B6B4CAA2DD}"/>
              </a:ext>
            </a:extLst>
          </p:cNvPr>
          <p:cNvSpPr/>
          <p:nvPr/>
        </p:nvSpPr>
        <p:spPr>
          <a:xfrm>
            <a:off x="719082" y="4430486"/>
            <a:ext cx="2889884" cy="2372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911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33" grpId="0" animBg="1"/>
      <p:bldP spid="34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819D-4047-A8AD-0BCE-616932D97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6805"/>
            <a:ext cx="10515600" cy="1709566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Recap: </a:t>
            </a:r>
            <a:br>
              <a:rPr lang="en-CA" dirty="0">
                <a:solidFill>
                  <a:schemeClr val="bg1"/>
                </a:solidFill>
              </a:rPr>
            </a:br>
            <a:r>
              <a:rPr lang="en-CA" dirty="0">
                <a:solidFill>
                  <a:schemeClr val="bg1"/>
                </a:solidFill>
              </a:rPr>
              <a:t>What is the origin of high-velocity features?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BF085-54EA-A4E1-5EAE-B198B4F30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620" y="2109889"/>
            <a:ext cx="10016612" cy="325852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061870-71AB-4F6B-2BC5-077659DEDB89}"/>
              </a:ext>
            </a:extLst>
          </p:cNvPr>
          <p:cNvSpPr txBox="1">
            <a:spLocks/>
          </p:cNvSpPr>
          <p:nvPr/>
        </p:nvSpPr>
        <p:spPr>
          <a:xfrm>
            <a:off x="1760677" y="2692368"/>
            <a:ext cx="10016612" cy="3258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Co-evolving HV Si and Ca components: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	Following two photosphere-like velocity evolutions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		      =&gt; Normal primary photosphere of </a:t>
            </a:r>
            <a:r>
              <a:rPr lang="en-CA" dirty="0" err="1">
                <a:solidFill>
                  <a:schemeClr val="bg1"/>
                </a:solidFill>
              </a:rPr>
              <a:t>Mch</a:t>
            </a:r>
            <a:r>
              <a:rPr lang="en-CA" dirty="0">
                <a:solidFill>
                  <a:schemeClr val="bg1"/>
                </a:solidFill>
              </a:rPr>
              <a:t> explosion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			and aspherical secondary photosphere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Relativistic Ca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	Tertiary photosphere or line effect?</a:t>
            </a: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8633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08EA2-C2AC-D756-35A4-DC5027A3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Origin of SN 2021aefx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B2117-1F93-98D6-6A55-49BD7BA27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3"/>
            <a:ext cx="10940143" cy="492351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CA" sz="2400" dirty="0">
                <a:solidFill>
                  <a:schemeClr val="bg1"/>
                </a:solidFill>
              </a:rPr>
              <a:t>Near Chandrasekhar-mass explosion</a:t>
            </a:r>
          </a:p>
          <a:p>
            <a:pPr marL="0" indent="0">
              <a:buNone/>
            </a:pPr>
            <a:r>
              <a:rPr lang="en-CA" sz="2400" dirty="0">
                <a:solidFill>
                  <a:schemeClr val="bg1"/>
                </a:solidFill>
              </a:rPr>
              <a:t>High-velocity features    	</a:t>
            </a:r>
            <a:r>
              <a:rPr lang="en-CA" sz="2400" b="1" dirty="0">
                <a:solidFill>
                  <a:schemeClr val="bg1"/>
                </a:solidFill>
              </a:rPr>
              <a:t>→     </a:t>
            </a:r>
            <a:r>
              <a:rPr lang="en-CA" sz="2400" dirty="0">
                <a:solidFill>
                  <a:schemeClr val="bg1"/>
                </a:solidFill>
              </a:rPr>
              <a:t>2.	Outer ejecta has at least one non-spherically</a:t>
            </a:r>
            <a:endParaRPr lang="en-CA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400" b="1" dirty="0">
                <a:solidFill>
                  <a:schemeClr val="bg1"/>
                </a:solidFill>
              </a:rPr>
              <a:t>					</a:t>
            </a:r>
            <a:r>
              <a:rPr lang="en-CA" sz="2400" dirty="0">
                <a:solidFill>
                  <a:schemeClr val="bg1"/>
                </a:solidFill>
              </a:rPr>
              <a:t>symmetric secondary component	</a:t>
            </a:r>
            <a:endParaRPr lang="en-CA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400" dirty="0">
                <a:solidFill>
                  <a:schemeClr val="bg1"/>
                </a:solidFill>
              </a:rPr>
              <a:t>Red excess emission 		</a:t>
            </a:r>
            <a:r>
              <a:rPr lang="en-CA" sz="2400" b="1" dirty="0">
                <a:solidFill>
                  <a:schemeClr val="bg1"/>
                </a:solidFill>
              </a:rPr>
              <a:t>→     </a:t>
            </a:r>
            <a:r>
              <a:rPr lang="en-CA" sz="2400" dirty="0">
                <a:solidFill>
                  <a:schemeClr val="bg1"/>
                </a:solidFill>
              </a:rPr>
              <a:t>3.	Consistent with Ni56-enrichment in outer ejecta</a:t>
            </a:r>
          </a:p>
          <a:p>
            <a:pPr marL="0" indent="0">
              <a:buNone/>
            </a:pPr>
            <a:r>
              <a:rPr lang="en-CA" sz="2400" dirty="0">
                <a:solidFill>
                  <a:schemeClr val="bg1"/>
                </a:solidFill>
              </a:rPr>
              <a:t>					</a:t>
            </a:r>
            <a:r>
              <a:rPr lang="en-CA" sz="2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(May also be from compact CSM)</a:t>
            </a:r>
          </a:p>
          <a:p>
            <a:pPr marL="0" indent="0">
              <a:buNone/>
            </a:pPr>
            <a:r>
              <a:rPr lang="en-CA" sz="2400" dirty="0">
                <a:solidFill>
                  <a:schemeClr val="bg1"/>
                </a:solidFill>
              </a:rPr>
              <a:t>					</a:t>
            </a:r>
            <a:r>
              <a:rPr lang="en-CA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(4. Double-degenerate progenitor)</a:t>
            </a:r>
            <a:endParaRPr lang="en-CA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600" dirty="0">
                <a:solidFill>
                  <a:schemeClr val="bg1"/>
                </a:solidFill>
              </a:rPr>
              <a:t>Outer ejecta profile is not smooth and has 2</a:t>
            </a:r>
            <a:r>
              <a:rPr lang="en-CA" sz="2600" baseline="30000" dirty="0">
                <a:solidFill>
                  <a:schemeClr val="bg1"/>
                </a:solidFill>
              </a:rPr>
              <a:t>nd</a:t>
            </a:r>
            <a:r>
              <a:rPr lang="en-CA" sz="2600" dirty="0">
                <a:solidFill>
                  <a:schemeClr val="bg1"/>
                </a:solidFill>
              </a:rPr>
              <a:t> order </a:t>
            </a:r>
            <a:r>
              <a:rPr lang="en-CA" sz="2600" dirty="0" err="1">
                <a:solidFill>
                  <a:schemeClr val="bg1"/>
                </a:solidFill>
              </a:rPr>
              <a:t>asphericities</a:t>
            </a:r>
            <a:r>
              <a:rPr lang="en-CA" sz="26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CA" sz="2400" dirty="0">
                <a:solidFill>
                  <a:schemeClr val="bg1"/>
                </a:solidFill>
              </a:rPr>
              <a:t>	</a:t>
            </a:r>
            <a:r>
              <a:rPr lang="en-CA" sz="2600" dirty="0">
                <a:solidFill>
                  <a:schemeClr val="bg1"/>
                </a:solidFill>
              </a:rPr>
              <a:t>Consistent with initially subsonic burning after </a:t>
            </a:r>
            <a:r>
              <a:rPr lang="en-CA" sz="2600" dirty="0" err="1">
                <a:solidFill>
                  <a:schemeClr val="bg1"/>
                </a:solidFill>
              </a:rPr>
              <a:t>off-center</a:t>
            </a:r>
            <a:r>
              <a:rPr lang="en-CA" sz="2600" dirty="0">
                <a:solidFill>
                  <a:schemeClr val="bg1"/>
                </a:solidFill>
              </a:rPr>
              <a:t> ignition</a:t>
            </a:r>
          </a:p>
          <a:p>
            <a:pPr marL="0" indent="0">
              <a:buNone/>
            </a:pPr>
            <a:r>
              <a:rPr lang="en-CA" sz="2600" dirty="0">
                <a:solidFill>
                  <a:schemeClr val="bg1"/>
                </a:solidFill>
              </a:rPr>
              <a:t>	Off-center ignition also seen in offsets of nebular Ni58 vs Fe/Co56</a:t>
            </a:r>
          </a:p>
        </p:txBody>
      </p:sp>
    </p:spTree>
    <p:extLst>
      <p:ext uri="{BB962C8B-B14F-4D97-AF65-F5344CB8AC3E}">
        <p14:creationId xmlns:p14="http://schemas.microsoft.com/office/powerpoint/2010/main" val="402923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B7E05AF-6E40-9367-8B67-17388093DCAA}"/>
              </a:ext>
            </a:extLst>
          </p:cNvPr>
          <p:cNvSpPr/>
          <p:nvPr/>
        </p:nvSpPr>
        <p:spPr>
          <a:xfrm rot="20178094">
            <a:off x="5386616" y="1985872"/>
            <a:ext cx="1393371" cy="8998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936EF1-0FCC-5D77-9BA6-C07C97E5B33A}"/>
              </a:ext>
            </a:extLst>
          </p:cNvPr>
          <p:cNvSpPr/>
          <p:nvPr/>
        </p:nvSpPr>
        <p:spPr>
          <a:xfrm>
            <a:off x="5143775" y="2414624"/>
            <a:ext cx="593723" cy="5918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6D7B19-43F2-7D17-E3ED-00C3B26BD268}"/>
              </a:ext>
            </a:extLst>
          </p:cNvPr>
          <p:cNvSpPr/>
          <p:nvPr/>
        </p:nvSpPr>
        <p:spPr>
          <a:xfrm>
            <a:off x="6360889" y="1894114"/>
            <a:ext cx="747483" cy="7112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B3061A-3F01-CC3D-D272-8ACFD23DD7C2}"/>
              </a:ext>
            </a:extLst>
          </p:cNvPr>
          <p:cNvCxnSpPr>
            <a:cxnSpLocks/>
          </p:cNvCxnSpPr>
          <p:nvPr/>
        </p:nvCxnSpPr>
        <p:spPr>
          <a:xfrm flipH="1" flipV="1">
            <a:off x="4276277" y="2364189"/>
            <a:ext cx="638630" cy="20109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C47C322-4D2B-D808-42FB-39A1DA7C3EC6}"/>
              </a:ext>
            </a:extLst>
          </p:cNvPr>
          <p:cNvSpPr txBox="1"/>
          <p:nvPr/>
        </p:nvSpPr>
        <p:spPr>
          <a:xfrm>
            <a:off x="2327739" y="1962944"/>
            <a:ext cx="1977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bg1"/>
                </a:solidFill>
              </a:rPr>
              <a:t>C/O WD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7B31DE-6423-4BE1-EEBA-F9195C1622C8}"/>
              </a:ext>
            </a:extLst>
          </p:cNvPr>
          <p:cNvSpPr txBox="1"/>
          <p:nvPr/>
        </p:nvSpPr>
        <p:spPr>
          <a:xfrm>
            <a:off x="7910286" y="1829849"/>
            <a:ext cx="2153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Companion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CD2A5A-C546-8267-3DF3-8D192AA32718}"/>
              </a:ext>
            </a:extLst>
          </p:cNvPr>
          <p:cNvCxnSpPr>
            <a:cxnSpLocks/>
          </p:cNvCxnSpPr>
          <p:nvPr/>
        </p:nvCxnSpPr>
        <p:spPr>
          <a:xfrm flipV="1">
            <a:off x="7251696" y="2099742"/>
            <a:ext cx="623649" cy="14820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5305B3E-E40F-71EF-0E6C-7BAF44593973}"/>
              </a:ext>
            </a:extLst>
          </p:cNvPr>
          <p:cNvCxnSpPr>
            <a:cxnSpLocks/>
          </p:cNvCxnSpPr>
          <p:nvPr/>
        </p:nvCxnSpPr>
        <p:spPr>
          <a:xfrm flipH="1">
            <a:off x="5679028" y="2223020"/>
            <a:ext cx="914400" cy="414357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1868EC2-80B4-0587-0781-1EE900B44191}"/>
              </a:ext>
            </a:extLst>
          </p:cNvPr>
          <p:cNvSpPr txBox="1"/>
          <p:nvPr/>
        </p:nvSpPr>
        <p:spPr>
          <a:xfrm>
            <a:off x="5686672" y="2005587"/>
            <a:ext cx="747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</a:rPr>
              <a:t>∆M</a:t>
            </a:r>
          </a:p>
        </p:txBody>
      </p:sp>
      <p:sp>
        <p:nvSpPr>
          <p:cNvPr id="30" name="Explosion: 8 Points 29">
            <a:extLst>
              <a:ext uri="{FF2B5EF4-FFF2-40B4-BE49-F238E27FC236}">
                <a16:creationId xmlns:a16="http://schemas.microsoft.com/office/drawing/2014/main" id="{5FC13BB0-878D-8438-7BAF-D7DDF569B547}"/>
              </a:ext>
            </a:extLst>
          </p:cNvPr>
          <p:cNvSpPr/>
          <p:nvPr/>
        </p:nvSpPr>
        <p:spPr>
          <a:xfrm>
            <a:off x="4775632" y="2099355"/>
            <a:ext cx="1227868" cy="1264653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SN</a:t>
            </a: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CC51A3A4-FA2C-BCEE-E34C-A0211D186B5D}"/>
              </a:ext>
            </a:extLst>
          </p:cNvPr>
          <p:cNvCxnSpPr>
            <a:cxnSpLocks/>
          </p:cNvCxnSpPr>
          <p:nvPr/>
        </p:nvCxnSpPr>
        <p:spPr>
          <a:xfrm rot="5400000">
            <a:off x="3653055" y="3288014"/>
            <a:ext cx="1743833" cy="1694986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386373D-2763-F774-C98B-F914A3D8BC16}"/>
              </a:ext>
            </a:extLst>
          </p:cNvPr>
          <p:cNvSpPr txBox="1"/>
          <p:nvPr/>
        </p:nvSpPr>
        <p:spPr>
          <a:xfrm>
            <a:off x="5126639" y="4634328"/>
            <a:ext cx="1775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Ignited where?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33E8A7AF-CCFB-0AD7-6F39-76E371B38AE8}"/>
              </a:ext>
            </a:extLst>
          </p:cNvPr>
          <p:cNvCxnSpPr>
            <a:cxnSpLocks/>
          </p:cNvCxnSpPr>
          <p:nvPr/>
        </p:nvCxnSpPr>
        <p:spPr>
          <a:xfrm rot="5400000">
            <a:off x="4348369" y="3983329"/>
            <a:ext cx="1743837" cy="304357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71E6389-D498-522C-F22F-E7DAC07F3674}"/>
              </a:ext>
            </a:extLst>
          </p:cNvPr>
          <p:cNvSpPr txBox="1"/>
          <p:nvPr/>
        </p:nvSpPr>
        <p:spPr>
          <a:xfrm>
            <a:off x="1734350" y="4668465"/>
            <a:ext cx="204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Ignited by what?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7AE209-0068-DEFD-DED2-9EC32FAF53FF}"/>
              </a:ext>
            </a:extLst>
          </p:cNvPr>
          <p:cNvSpPr txBox="1"/>
          <p:nvPr/>
        </p:nvSpPr>
        <p:spPr>
          <a:xfrm>
            <a:off x="3145304" y="3685012"/>
            <a:ext cx="2869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C/O Ignition Process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E67912E-7204-59AF-67A2-42B6B5555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602" y="5151918"/>
            <a:ext cx="915744" cy="110761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9AA72FE-3A31-29E8-9988-16FD4A6D095C}"/>
              </a:ext>
            </a:extLst>
          </p:cNvPr>
          <p:cNvSpPr txBox="1"/>
          <p:nvPr/>
        </p:nvSpPr>
        <p:spPr>
          <a:xfrm>
            <a:off x="2043800" y="5151918"/>
            <a:ext cx="7752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bg1"/>
                </a:solidFill>
              </a:rPr>
              <a:t>C/O -&gt; Ni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15273E6-3C30-76AB-07C8-9EBF5079C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326" y="5136691"/>
            <a:ext cx="915744" cy="1107615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FA9C70A4-6241-340F-25B0-68E6A8649C97}"/>
              </a:ext>
            </a:extLst>
          </p:cNvPr>
          <p:cNvSpPr/>
          <p:nvPr/>
        </p:nvSpPr>
        <p:spPr>
          <a:xfrm>
            <a:off x="6279681" y="5667092"/>
            <a:ext cx="221796" cy="22202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7E253AD-EBE8-0F3F-0539-70713F543C8A}"/>
              </a:ext>
            </a:extLst>
          </p:cNvPr>
          <p:cNvSpPr txBox="1"/>
          <p:nvPr/>
        </p:nvSpPr>
        <p:spPr>
          <a:xfrm>
            <a:off x="4987224" y="5068575"/>
            <a:ext cx="143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Ignition Point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C963A0-B409-6182-2C81-69EF045F6162}"/>
              </a:ext>
            </a:extLst>
          </p:cNvPr>
          <p:cNvSpPr txBox="1"/>
          <p:nvPr/>
        </p:nvSpPr>
        <p:spPr>
          <a:xfrm>
            <a:off x="6171712" y="5625602"/>
            <a:ext cx="169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47F3CEA9-BAC8-2391-D6FA-D0E9B8D9A32B}"/>
              </a:ext>
            </a:extLst>
          </p:cNvPr>
          <p:cNvCxnSpPr>
            <a:cxnSpLocks/>
          </p:cNvCxnSpPr>
          <p:nvPr/>
        </p:nvCxnSpPr>
        <p:spPr>
          <a:xfrm>
            <a:off x="6898721" y="5732439"/>
            <a:ext cx="826861" cy="375682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B0486FCB-6681-54CD-4D1D-5897986A53DE}"/>
              </a:ext>
            </a:extLst>
          </p:cNvPr>
          <p:cNvSpPr txBox="1"/>
          <p:nvPr/>
        </p:nvSpPr>
        <p:spPr>
          <a:xfrm>
            <a:off x="7712428" y="5903975"/>
            <a:ext cx="139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Subsonic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2294C70-73DA-8A4C-A6A6-E72FD4721FB3}"/>
              </a:ext>
            </a:extLst>
          </p:cNvPr>
          <p:cNvSpPr txBox="1"/>
          <p:nvPr/>
        </p:nvSpPr>
        <p:spPr>
          <a:xfrm>
            <a:off x="7355921" y="5437512"/>
            <a:ext cx="1653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Ignited how?</a:t>
            </a:r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99550136-3205-66FF-5351-609BF0DDB805}"/>
              </a:ext>
            </a:extLst>
          </p:cNvPr>
          <p:cNvCxnSpPr>
            <a:cxnSpLocks/>
          </p:cNvCxnSpPr>
          <p:nvPr/>
        </p:nvCxnSpPr>
        <p:spPr>
          <a:xfrm rot="5400000">
            <a:off x="5953940" y="3083382"/>
            <a:ext cx="1120877" cy="440512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A2E78D-B8C0-81DB-2CF1-0818924458D1}"/>
              </a:ext>
            </a:extLst>
          </p:cNvPr>
          <p:cNvSpPr txBox="1"/>
          <p:nvPr/>
        </p:nvSpPr>
        <p:spPr>
          <a:xfrm>
            <a:off x="6118764" y="287751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WD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A4BD3A-094F-88B6-F927-B6DA60CD1E94}"/>
              </a:ext>
            </a:extLst>
          </p:cNvPr>
          <p:cNvSpPr/>
          <p:nvPr/>
        </p:nvSpPr>
        <p:spPr>
          <a:xfrm>
            <a:off x="6022935" y="3995162"/>
            <a:ext cx="542374" cy="4616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dirty="0">
                <a:solidFill>
                  <a:schemeClr val="tx1"/>
                </a:solidFill>
              </a:rPr>
              <a:t>DD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B968395-C6F9-79C6-E0DA-1137B0A44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Off-center ignited delayed detonation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992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night sky cartoon">
            <a:extLst>
              <a:ext uri="{FF2B5EF4-FFF2-40B4-BE49-F238E27FC236}">
                <a16:creationId xmlns:a16="http://schemas.microsoft.com/office/drawing/2014/main" id="{C955C7F1-D441-434E-AFB6-A3FE47BA5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>
            <a:extLst>
              <a:ext uri="{FF2B5EF4-FFF2-40B4-BE49-F238E27FC236}">
                <a16:creationId xmlns:a16="http://schemas.microsoft.com/office/drawing/2014/main" id="{65746B55-9685-4E35-B59F-B0C1E46B5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948" y="3429000"/>
            <a:ext cx="6547338" cy="654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28992DED-5887-4F53-9175-5F20B32D4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884" y="5171630"/>
            <a:ext cx="1817810" cy="164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elated image">
            <a:extLst>
              <a:ext uri="{FF2B5EF4-FFF2-40B4-BE49-F238E27FC236}">
                <a16:creationId xmlns:a16="http://schemas.microsoft.com/office/drawing/2014/main" id="{AFA96516-7F02-4F6D-8F56-3EAF73E8B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507" y="4106250"/>
            <a:ext cx="1817810" cy="271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elated image">
            <a:extLst>
              <a:ext uri="{FF2B5EF4-FFF2-40B4-BE49-F238E27FC236}">
                <a16:creationId xmlns:a16="http://schemas.microsoft.com/office/drawing/2014/main" id="{74C7A937-627C-419B-9FAE-2903C1C87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081">
            <a:off x="7791206" y="3129167"/>
            <a:ext cx="869493" cy="86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C9EE903-AF81-53C9-3838-EF37532F611C}"/>
              </a:ext>
            </a:extLst>
          </p:cNvPr>
          <p:cNvSpPr txBox="1">
            <a:spLocks/>
          </p:cNvSpPr>
          <p:nvPr/>
        </p:nvSpPr>
        <p:spPr>
          <a:xfrm>
            <a:off x="5579291" y="15487"/>
            <a:ext cx="6411818" cy="820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Importance of Type </a:t>
            </a:r>
            <a:r>
              <a:rPr lang="en-CA" dirty="0" err="1"/>
              <a:t>Ia</a:t>
            </a:r>
            <a:r>
              <a:rPr lang="en-CA" dirty="0"/>
              <a:t> Supernovae?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DFC281-4F90-F4DF-8CD0-CFB8A96E6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868" y="1061416"/>
            <a:ext cx="747847" cy="733075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976CB82-0D5F-5F3E-19FD-9F11E92E92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" y="3780084"/>
            <a:ext cx="7412937" cy="3004267"/>
          </a:xfrm>
          <a:prstGeom prst="rect">
            <a:avLst/>
          </a:prstGeom>
        </p:spPr>
      </p:pic>
      <p:pic>
        <p:nvPicPr>
          <p:cNvPr id="2058" name="Picture 10" descr="Related image">
            <a:extLst>
              <a:ext uri="{FF2B5EF4-FFF2-40B4-BE49-F238E27FC236}">
                <a16:creationId xmlns:a16="http://schemas.microsoft.com/office/drawing/2014/main" id="{E595F441-BA46-4CC6-B37F-23E22387A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77" y="761300"/>
            <a:ext cx="1354137" cy="135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ruler no background">
            <a:extLst>
              <a:ext uri="{FF2B5EF4-FFF2-40B4-BE49-F238E27FC236}">
                <a16:creationId xmlns:a16="http://schemas.microsoft.com/office/drawing/2014/main" id="{8BB2CCA4-6EB8-4E2B-9928-8AE5D0998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597">
            <a:off x="2384268" y="2547354"/>
            <a:ext cx="5816385" cy="132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5D2A8C-7339-FB7D-0CB6-2051797E79CD}"/>
              </a:ext>
            </a:extLst>
          </p:cNvPr>
          <p:cNvCxnSpPr>
            <a:cxnSpLocks/>
          </p:cNvCxnSpPr>
          <p:nvPr/>
        </p:nvCxnSpPr>
        <p:spPr>
          <a:xfrm>
            <a:off x="2787791" y="2404159"/>
            <a:ext cx="121664" cy="1079620"/>
          </a:xfrm>
          <a:prstGeom prst="straightConnector1">
            <a:avLst/>
          </a:prstGeom>
          <a:ln w="63500">
            <a:solidFill>
              <a:srgbClr val="6BD3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A392ED7-24F3-B6EB-DAFD-227EEFF9B611}"/>
              </a:ext>
            </a:extLst>
          </p:cNvPr>
          <p:cNvSpPr txBox="1">
            <a:spLocks/>
          </p:cNvSpPr>
          <p:nvPr/>
        </p:nvSpPr>
        <p:spPr>
          <a:xfrm>
            <a:off x="7186108" y="1103815"/>
            <a:ext cx="4805001" cy="1203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Seeding the elements</a:t>
            </a:r>
          </a:p>
          <a:p>
            <a:pPr algn="ctr"/>
            <a:r>
              <a:rPr lang="en-CA" dirty="0"/>
              <a:t>&amp;</a:t>
            </a:r>
          </a:p>
          <a:p>
            <a:pPr algn="r"/>
            <a:r>
              <a:rPr lang="en-CA" dirty="0"/>
              <a:t>Measuring the Universe</a:t>
            </a:r>
          </a:p>
        </p:txBody>
      </p:sp>
    </p:spTree>
    <p:extLst>
      <p:ext uri="{BB962C8B-B14F-4D97-AF65-F5344CB8AC3E}">
        <p14:creationId xmlns:p14="http://schemas.microsoft.com/office/powerpoint/2010/main" val="217134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A7B4F-EEC1-9CA1-AA19-F05956F8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How common is co-evolving HV Si &amp; Ca?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8A226-36D1-E10E-2184-931C27E7A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216" y="1845269"/>
            <a:ext cx="5351584" cy="4187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F3A97-0E5C-947F-AB96-F9C4FFC71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1845269"/>
            <a:ext cx="5311506" cy="41418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9FC2AF-1759-B585-798D-94FF3A589D21}"/>
              </a:ext>
            </a:extLst>
          </p:cNvPr>
          <p:cNvSpPr txBox="1"/>
          <p:nvPr/>
        </p:nvSpPr>
        <p:spPr>
          <a:xfrm>
            <a:off x="6662057" y="1513114"/>
            <a:ext cx="4759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Ca II HVF: Found in almost all normal events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0BB3DE-F2A4-66C2-D3A5-A7B703EE42D7}"/>
              </a:ext>
            </a:extLst>
          </p:cNvPr>
          <p:cNvSpPr txBox="1"/>
          <p:nvPr/>
        </p:nvSpPr>
        <p:spPr>
          <a:xfrm>
            <a:off x="1041590" y="1513114"/>
            <a:ext cx="4512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Si II HVF: Found in ~32% of normal events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C778F-27BC-9615-30FA-7F661A3BF51B}"/>
              </a:ext>
            </a:extLst>
          </p:cNvPr>
          <p:cNvSpPr txBox="1"/>
          <p:nvPr/>
        </p:nvSpPr>
        <p:spPr>
          <a:xfrm>
            <a:off x="838200" y="6154321"/>
            <a:ext cx="8197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</a:rPr>
              <a:t>At early enough phases, might Si &amp; Ca often co-evolve?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A13354-E36C-B86A-6DC1-E145574E9F84}"/>
              </a:ext>
            </a:extLst>
          </p:cNvPr>
          <p:cNvSpPr txBox="1"/>
          <p:nvPr/>
        </p:nvSpPr>
        <p:spPr>
          <a:xfrm>
            <a:off x="9418606" y="6492875"/>
            <a:ext cx="2290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[Silverman et al. 2015]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FE3C52A-8A69-4914-A189-0FD45151057A}"/>
              </a:ext>
            </a:extLst>
          </p:cNvPr>
          <p:cNvSpPr/>
          <p:nvPr/>
        </p:nvSpPr>
        <p:spPr>
          <a:xfrm>
            <a:off x="6955971" y="2871334"/>
            <a:ext cx="1240972" cy="198369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971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A7B4F-EEC1-9CA1-AA19-F05956F8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How common are Near Ch.-mass explosions?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A13354-E36C-B86A-6DC1-E145574E9F84}"/>
              </a:ext>
            </a:extLst>
          </p:cNvPr>
          <p:cNvSpPr txBox="1"/>
          <p:nvPr/>
        </p:nvSpPr>
        <p:spPr>
          <a:xfrm>
            <a:off x="5856514" y="6328509"/>
            <a:ext cx="193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[</a:t>
            </a:r>
            <a:r>
              <a:rPr lang="en-CA" dirty="0" err="1">
                <a:solidFill>
                  <a:schemeClr val="bg1"/>
                </a:solidFill>
              </a:rPr>
              <a:t>Scalzo</a:t>
            </a:r>
            <a:r>
              <a:rPr lang="en-CA" dirty="0">
                <a:solidFill>
                  <a:schemeClr val="bg1"/>
                </a:solidFill>
              </a:rPr>
              <a:t> et al. 2014]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F4A71-4182-6CE3-B4F0-F278C9FDD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386953"/>
            <a:ext cx="4881407" cy="23295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E94D61-B6FC-639D-D15A-AED41A1FD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6" y="2207110"/>
            <a:ext cx="5650403" cy="39542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7E5B18-F1C1-7107-318B-C1EBB2DFFF0E}"/>
              </a:ext>
            </a:extLst>
          </p:cNvPr>
          <p:cNvSpPr txBox="1"/>
          <p:nvPr/>
        </p:nvSpPr>
        <p:spPr>
          <a:xfrm>
            <a:off x="9649739" y="1830007"/>
            <a:ext cx="182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[</a:t>
            </a:r>
            <a:r>
              <a:rPr lang="en-CA" dirty="0" err="1">
                <a:solidFill>
                  <a:schemeClr val="bg1"/>
                </a:solidFill>
              </a:rPr>
              <a:t>Polin</a:t>
            </a:r>
            <a:r>
              <a:rPr lang="en-CA" dirty="0">
                <a:solidFill>
                  <a:schemeClr val="bg1"/>
                </a:solidFill>
              </a:rPr>
              <a:t> et al. 2021]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6999CE1-6207-CE24-F6E8-7D6A19BBC06F}"/>
              </a:ext>
            </a:extLst>
          </p:cNvPr>
          <p:cNvSpPr txBox="1">
            <a:spLocks/>
          </p:cNvSpPr>
          <p:nvPr/>
        </p:nvSpPr>
        <p:spPr>
          <a:xfrm>
            <a:off x="838200" y="1690687"/>
            <a:ext cx="5148945" cy="255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CA" sz="2400" dirty="0">
                <a:solidFill>
                  <a:schemeClr val="bg1"/>
                </a:solidFill>
              </a:rPr>
              <a:t>Arnett model (L.O.S. ejecta mass):</a:t>
            </a:r>
          </a:p>
          <a:p>
            <a:pPr marL="457200" lvl="1" indent="0">
              <a:buNone/>
            </a:pPr>
            <a:r>
              <a:rPr lang="en-CA" sz="1800" dirty="0">
                <a:solidFill>
                  <a:schemeClr val="bg1"/>
                </a:solidFill>
              </a:rPr>
              <a:t>&gt; 50% clustered around </a:t>
            </a:r>
            <a:r>
              <a:rPr lang="en-CA" sz="1800" dirty="0" err="1">
                <a:solidFill>
                  <a:schemeClr val="bg1"/>
                </a:solidFill>
              </a:rPr>
              <a:t>Mch</a:t>
            </a:r>
            <a:r>
              <a:rPr lang="en-CA" sz="1800" dirty="0">
                <a:solidFill>
                  <a:schemeClr val="bg1"/>
                </a:solidFill>
              </a:rPr>
              <a:t> (incl. 2021aefx)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400" dirty="0">
                <a:solidFill>
                  <a:schemeClr val="bg1"/>
                </a:solidFill>
              </a:rPr>
              <a:t>Unburnt C (Progenitor mass</a:t>
            </a:r>
            <a:r>
              <a:rPr lang="en-CA" dirty="0">
                <a:solidFill>
                  <a:schemeClr val="bg1"/>
                </a:solidFill>
              </a:rPr>
              <a:t>):</a:t>
            </a:r>
          </a:p>
          <a:p>
            <a:pPr marL="457200" lvl="1" indent="0">
              <a:buNone/>
            </a:pPr>
            <a:r>
              <a:rPr lang="en-CA" sz="1800" dirty="0">
                <a:solidFill>
                  <a:schemeClr val="bg1"/>
                </a:solidFill>
              </a:rPr>
              <a:t>Up to 40% consistent with sub-</a:t>
            </a:r>
            <a:r>
              <a:rPr lang="en-CA" sz="1800" dirty="0" err="1">
                <a:solidFill>
                  <a:schemeClr val="bg1"/>
                </a:solidFill>
              </a:rPr>
              <a:t>Mch</a:t>
            </a:r>
            <a:endParaRPr lang="en-CA" sz="18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sz="2400" dirty="0">
                <a:solidFill>
                  <a:schemeClr val="bg1"/>
                </a:solidFill>
              </a:rPr>
              <a:t>Nebular Ca (Progenitor </a:t>
            </a:r>
            <a:r>
              <a:rPr lang="en-CA" dirty="0">
                <a:solidFill>
                  <a:schemeClr val="bg1"/>
                </a:solidFill>
              </a:rPr>
              <a:t>mass):</a:t>
            </a:r>
          </a:p>
          <a:p>
            <a:pPr marL="457200" lvl="1" indent="0">
              <a:buNone/>
            </a:pPr>
            <a:r>
              <a:rPr lang="en-CA" sz="1800" dirty="0">
                <a:solidFill>
                  <a:schemeClr val="bg1"/>
                </a:solidFill>
              </a:rPr>
              <a:t>∼ 40% may be sub-</a:t>
            </a:r>
            <a:r>
              <a:rPr lang="en-CA" sz="1800" dirty="0" err="1">
                <a:solidFill>
                  <a:schemeClr val="bg1"/>
                </a:solidFill>
              </a:rPr>
              <a:t>Mch</a:t>
            </a:r>
            <a:r>
              <a:rPr lang="en-CA" sz="1800" dirty="0">
                <a:solidFill>
                  <a:schemeClr val="bg1"/>
                </a:solidFill>
              </a:rPr>
              <a:t> (not 2021aefx)</a:t>
            </a:r>
          </a:p>
          <a:p>
            <a:pPr marL="971550" lvl="1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9C47DF-0F82-6BEA-B3F4-6A94B31FD284}"/>
              </a:ext>
            </a:extLst>
          </p:cNvPr>
          <p:cNvSpPr/>
          <p:nvPr/>
        </p:nvSpPr>
        <p:spPr>
          <a:xfrm>
            <a:off x="3412672" y="4184211"/>
            <a:ext cx="1213757" cy="232954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0A315CA-B36E-F1E0-071B-5855198140A6}"/>
              </a:ext>
            </a:extLst>
          </p:cNvPr>
          <p:cNvSpPr/>
          <p:nvPr/>
        </p:nvSpPr>
        <p:spPr>
          <a:xfrm rot="3420112">
            <a:off x="8140619" y="1676368"/>
            <a:ext cx="1798807" cy="482756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65C2BE97-CC01-8DA1-D9F8-801D295CBE95}"/>
              </a:ext>
            </a:extLst>
          </p:cNvPr>
          <p:cNvSpPr/>
          <p:nvPr/>
        </p:nvSpPr>
        <p:spPr>
          <a:xfrm>
            <a:off x="3697338" y="5859355"/>
            <a:ext cx="342900" cy="374518"/>
          </a:xfrm>
          <a:prstGeom prst="star5">
            <a:avLst/>
          </a:prstGeom>
          <a:solidFill>
            <a:srgbClr val="CF40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1A4F6C84-5A94-C4E1-A1B3-23F56B96E2FB}"/>
              </a:ext>
            </a:extLst>
          </p:cNvPr>
          <p:cNvSpPr/>
          <p:nvPr/>
        </p:nvSpPr>
        <p:spPr>
          <a:xfrm>
            <a:off x="9030057" y="2758675"/>
            <a:ext cx="342900" cy="35754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CF40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050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 animBg="1"/>
      <p:bldP spid="15" grpId="1" animBg="1"/>
      <p:bldP spid="16" grpId="0" animBg="1"/>
      <p:bldP spid="3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819D-4047-A8AD-0BCE-616932D97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6805"/>
            <a:ext cx="10515600" cy="1709566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Conclusion: </a:t>
            </a:r>
            <a:br>
              <a:rPr lang="en-CA" dirty="0">
                <a:solidFill>
                  <a:schemeClr val="bg1"/>
                </a:solidFill>
              </a:rPr>
            </a:br>
            <a:r>
              <a:rPr lang="en-CA" dirty="0">
                <a:solidFill>
                  <a:schemeClr val="bg1"/>
                </a:solidFill>
              </a:rPr>
              <a:t>How common is a 2021aefx-like event?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BF085-54EA-A4E1-5EAE-B198B4F30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620" y="2109889"/>
            <a:ext cx="10016612" cy="325852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061870-71AB-4F6B-2BC5-077659DEDB89}"/>
              </a:ext>
            </a:extLst>
          </p:cNvPr>
          <p:cNvSpPr txBox="1">
            <a:spLocks/>
          </p:cNvSpPr>
          <p:nvPr/>
        </p:nvSpPr>
        <p:spPr>
          <a:xfrm>
            <a:off x="1760677" y="2692368"/>
            <a:ext cx="10016612" cy="3258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The red excess is very rare (can be partly due to </a:t>
            </a:r>
            <a:r>
              <a:rPr lang="en-CA" dirty="0" err="1">
                <a:solidFill>
                  <a:schemeClr val="bg1"/>
                </a:solidFill>
              </a:rPr>
              <a:t>asphericity</a:t>
            </a:r>
            <a:r>
              <a:rPr lang="en-CA" dirty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∼ 1/3 have Si &amp; Ca HVFs (how many co-evolving?)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≳ 1/2 have near Chandrasekhar ejecta mass</a:t>
            </a:r>
          </a:p>
          <a:p>
            <a:pPr marL="0" indent="0">
              <a:buNone/>
            </a:pP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Maybe up to 1/3 if red excess is a lucky viewing angle effect</a:t>
            </a:r>
          </a:p>
          <a:p>
            <a:pPr marL="514350" indent="-514350">
              <a:buFont typeface="+mj-lt"/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293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7D1A-63D9-F3E5-08ED-18454D723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965"/>
            <a:ext cx="10515600" cy="509946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21DDF-0B43-BF83-EB20-20000A331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13" y="1103823"/>
            <a:ext cx="11127658" cy="5495926"/>
          </a:xfrm>
        </p:spPr>
        <p:txBody>
          <a:bodyPr>
            <a:normAutofit fontScale="62500" lnSpcReduction="20000"/>
          </a:bodyPr>
          <a:lstStyle/>
          <a:p>
            <a:r>
              <a:rPr lang="en-CA" dirty="0">
                <a:solidFill>
                  <a:schemeClr val="bg1"/>
                </a:solidFill>
              </a:rPr>
              <a:t>Ni et al. (2023b), </a:t>
            </a:r>
            <a:r>
              <a:rPr lang="en-CA" dirty="0" err="1">
                <a:solidFill>
                  <a:schemeClr val="bg1"/>
                </a:solidFill>
              </a:rPr>
              <a:t>ApJ</a:t>
            </a:r>
            <a:r>
              <a:rPr lang="en-CA" dirty="0">
                <a:solidFill>
                  <a:schemeClr val="bg1"/>
                </a:solidFill>
              </a:rPr>
              <a:t> submitted 	     </a:t>
            </a:r>
            <a:r>
              <a:rPr lang="en-CA" b="1" dirty="0">
                <a:solidFill>
                  <a:schemeClr val="bg1"/>
                </a:solidFill>
              </a:rPr>
              <a:t>→</a:t>
            </a:r>
            <a:r>
              <a:rPr lang="en-CA" dirty="0">
                <a:solidFill>
                  <a:schemeClr val="bg1"/>
                </a:solidFill>
              </a:rPr>
              <a:t> 	read our paper on astroph:2304.00625 </a:t>
            </a:r>
          </a:p>
          <a:p>
            <a:r>
              <a:rPr lang="en-CA" dirty="0">
                <a:solidFill>
                  <a:schemeClr val="bg1"/>
                </a:solidFill>
              </a:rPr>
              <a:t>Ni et al. (2023a), </a:t>
            </a:r>
            <a:r>
              <a:rPr lang="en-CA" dirty="0" err="1">
                <a:solidFill>
                  <a:schemeClr val="bg1"/>
                </a:solidFill>
              </a:rPr>
              <a:t>ApJ</a:t>
            </a:r>
            <a:r>
              <a:rPr lang="en-CA" dirty="0">
                <a:solidFill>
                  <a:schemeClr val="bg1"/>
                </a:solidFill>
              </a:rPr>
              <a:t>, 946, 7</a:t>
            </a:r>
          </a:p>
          <a:p>
            <a:r>
              <a:rPr lang="en-CA" dirty="0" err="1">
                <a:solidFill>
                  <a:schemeClr val="bg1"/>
                </a:solidFill>
              </a:rPr>
              <a:t>DerKacy</a:t>
            </a:r>
            <a:r>
              <a:rPr lang="en-CA" dirty="0">
                <a:solidFill>
                  <a:schemeClr val="bg1"/>
                </a:solidFill>
              </a:rPr>
              <a:t> et al. (2023), </a:t>
            </a:r>
            <a:r>
              <a:rPr lang="en-CA" dirty="0" err="1">
                <a:solidFill>
                  <a:schemeClr val="bg1"/>
                </a:solidFill>
              </a:rPr>
              <a:t>ApJL</a:t>
            </a:r>
            <a:r>
              <a:rPr lang="en-CA" dirty="0">
                <a:solidFill>
                  <a:schemeClr val="bg1"/>
                </a:solidFill>
              </a:rPr>
              <a:t>, 945, 2</a:t>
            </a:r>
          </a:p>
          <a:p>
            <a:r>
              <a:rPr lang="en-CA" dirty="0">
                <a:solidFill>
                  <a:schemeClr val="bg1"/>
                </a:solidFill>
              </a:rPr>
              <a:t>Kwok et al. (2023 ), </a:t>
            </a:r>
            <a:r>
              <a:rPr lang="en-CA" dirty="0" err="1">
                <a:solidFill>
                  <a:schemeClr val="bg1"/>
                </a:solidFill>
              </a:rPr>
              <a:t>ApJL</a:t>
            </a:r>
            <a:r>
              <a:rPr lang="en-CA" dirty="0">
                <a:solidFill>
                  <a:schemeClr val="bg1"/>
                </a:solidFill>
              </a:rPr>
              <a:t>, 994, 3 </a:t>
            </a:r>
          </a:p>
          <a:p>
            <a:r>
              <a:rPr lang="en-CA" dirty="0" err="1">
                <a:solidFill>
                  <a:schemeClr val="bg1"/>
                </a:solidFill>
              </a:rPr>
              <a:t>Hosseinzadeh</a:t>
            </a:r>
            <a:r>
              <a:rPr lang="en-CA" dirty="0">
                <a:solidFill>
                  <a:schemeClr val="bg1"/>
                </a:solidFill>
              </a:rPr>
              <a:t> et al. (2022), </a:t>
            </a:r>
            <a:r>
              <a:rPr lang="en-CA" dirty="0" err="1">
                <a:solidFill>
                  <a:schemeClr val="bg1"/>
                </a:solidFill>
              </a:rPr>
              <a:t>ApJL</a:t>
            </a:r>
            <a:r>
              <a:rPr lang="en-CA" dirty="0">
                <a:solidFill>
                  <a:schemeClr val="bg1"/>
                </a:solidFill>
              </a:rPr>
              <a:t>, 933, 45</a:t>
            </a:r>
          </a:p>
          <a:p>
            <a:r>
              <a:rPr lang="en-CA" dirty="0">
                <a:solidFill>
                  <a:schemeClr val="bg1"/>
                </a:solidFill>
              </a:rPr>
              <a:t>Ashall et al. (2022), </a:t>
            </a:r>
            <a:r>
              <a:rPr lang="en-CA" dirty="0" err="1">
                <a:solidFill>
                  <a:schemeClr val="bg1"/>
                </a:solidFill>
              </a:rPr>
              <a:t>ApJL</a:t>
            </a:r>
            <a:r>
              <a:rPr lang="en-CA" dirty="0">
                <a:solidFill>
                  <a:schemeClr val="bg1"/>
                </a:solidFill>
              </a:rPr>
              <a:t>, 932, 2</a:t>
            </a:r>
          </a:p>
          <a:p>
            <a:r>
              <a:rPr lang="en-CA" dirty="0">
                <a:solidFill>
                  <a:schemeClr val="bg1"/>
                </a:solidFill>
              </a:rPr>
              <a:t>Ni et al. (2022), Nature Astronomy, 6, 568</a:t>
            </a:r>
          </a:p>
          <a:p>
            <a:r>
              <a:rPr lang="en-CA" dirty="0" err="1">
                <a:solidFill>
                  <a:schemeClr val="bg1"/>
                </a:solidFill>
              </a:rPr>
              <a:t>Polin</a:t>
            </a:r>
            <a:r>
              <a:rPr lang="en-CA" dirty="0">
                <a:solidFill>
                  <a:schemeClr val="bg1"/>
                </a:solidFill>
              </a:rPr>
              <a:t> et al. (2021), </a:t>
            </a:r>
            <a:r>
              <a:rPr lang="en-CA" dirty="0" err="1">
                <a:solidFill>
                  <a:schemeClr val="bg1"/>
                </a:solidFill>
              </a:rPr>
              <a:t>ApJ</a:t>
            </a:r>
            <a:r>
              <a:rPr lang="en-CA" dirty="0">
                <a:solidFill>
                  <a:schemeClr val="bg1"/>
                </a:solidFill>
              </a:rPr>
              <a:t>, 906, 65</a:t>
            </a:r>
          </a:p>
          <a:p>
            <a:r>
              <a:rPr lang="en-CA" dirty="0">
                <a:solidFill>
                  <a:schemeClr val="bg1"/>
                </a:solidFill>
              </a:rPr>
              <a:t>Yao et al. (2019), </a:t>
            </a:r>
            <a:r>
              <a:rPr lang="en-CA" dirty="0" err="1">
                <a:solidFill>
                  <a:schemeClr val="bg1"/>
                </a:solidFill>
              </a:rPr>
              <a:t>ApJ</a:t>
            </a:r>
            <a:r>
              <a:rPr lang="en-CA" dirty="0">
                <a:solidFill>
                  <a:schemeClr val="bg1"/>
                </a:solidFill>
              </a:rPr>
              <a:t>, 886, 152</a:t>
            </a:r>
          </a:p>
          <a:p>
            <a:r>
              <a:rPr lang="en-CA" dirty="0">
                <a:solidFill>
                  <a:schemeClr val="bg1"/>
                </a:solidFill>
              </a:rPr>
              <a:t>Jiang et al. (2018), </a:t>
            </a:r>
            <a:r>
              <a:rPr lang="en-CA" dirty="0" err="1">
                <a:solidFill>
                  <a:schemeClr val="bg1"/>
                </a:solidFill>
              </a:rPr>
              <a:t>ApJ</a:t>
            </a:r>
            <a:r>
              <a:rPr lang="en-CA" dirty="0">
                <a:solidFill>
                  <a:schemeClr val="bg1"/>
                </a:solidFill>
              </a:rPr>
              <a:t>, 865, 149</a:t>
            </a:r>
          </a:p>
          <a:p>
            <a:r>
              <a:rPr lang="en-CA" dirty="0">
                <a:solidFill>
                  <a:schemeClr val="bg1"/>
                </a:solidFill>
              </a:rPr>
              <a:t>Silverman et al. (2015), MNRAS, 451, 1973</a:t>
            </a:r>
          </a:p>
          <a:p>
            <a:r>
              <a:rPr lang="en-CA" dirty="0" err="1">
                <a:solidFill>
                  <a:schemeClr val="bg1"/>
                </a:solidFill>
              </a:rPr>
              <a:t>Piro</a:t>
            </a:r>
            <a:r>
              <a:rPr lang="en-CA" dirty="0">
                <a:solidFill>
                  <a:schemeClr val="bg1"/>
                </a:solidFill>
              </a:rPr>
              <a:t> &amp; </a:t>
            </a:r>
            <a:r>
              <a:rPr lang="en-CA" dirty="0" err="1">
                <a:solidFill>
                  <a:schemeClr val="bg1"/>
                </a:solidFill>
              </a:rPr>
              <a:t>Nakar</a:t>
            </a:r>
            <a:r>
              <a:rPr lang="en-CA" dirty="0">
                <a:solidFill>
                  <a:schemeClr val="bg1"/>
                </a:solidFill>
              </a:rPr>
              <a:t> (2014), </a:t>
            </a:r>
            <a:r>
              <a:rPr lang="en-CA" dirty="0" err="1">
                <a:solidFill>
                  <a:schemeClr val="bg1"/>
                </a:solidFill>
              </a:rPr>
              <a:t>ApJ</a:t>
            </a:r>
            <a:r>
              <a:rPr lang="en-CA" dirty="0">
                <a:solidFill>
                  <a:schemeClr val="bg1"/>
                </a:solidFill>
              </a:rPr>
              <a:t>, 784, 85</a:t>
            </a:r>
          </a:p>
          <a:p>
            <a:r>
              <a:rPr lang="en-CA" dirty="0" err="1">
                <a:solidFill>
                  <a:schemeClr val="bg1"/>
                </a:solidFill>
              </a:rPr>
              <a:t>Scalzo</a:t>
            </a:r>
            <a:r>
              <a:rPr lang="en-CA" dirty="0">
                <a:solidFill>
                  <a:schemeClr val="bg1"/>
                </a:solidFill>
              </a:rPr>
              <a:t> et al. (2014), MNRAS, 445, 2535</a:t>
            </a:r>
          </a:p>
          <a:p>
            <a:r>
              <a:rPr lang="en-CA" dirty="0" err="1">
                <a:solidFill>
                  <a:schemeClr val="bg1"/>
                </a:solidFill>
              </a:rPr>
              <a:t>Seitenzahl</a:t>
            </a:r>
            <a:r>
              <a:rPr lang="en-CA" dirty="0">
                <a:solidFill>
                  <a:schemeClr val="bg1"/>
                </a:solidFill>
              </a:rPr>
              <a:t> et al. (2013), MNRAS, 429, 1156</a:t>
            </a:r>
          </a:p>
          <a:p>
            <a:r>
              <a:rPr lang="en-CA" dirty="0" err="1">
                <a:solidFill>
                  <a:schemeClr val="bg1"/>
                </a:solidFill>
              </a:rPr>
              <a:t>Hillebrandt</a:t>
            </a:r>
            <a:r>
              <a:rPr lang="en-CA" dirty="0">
                <a:solidFill>
                  <a:schemeClr val="bg1"/>
                </a:solidFill>
              </a:rPr>
              <a:t> et al. (2013), </a:t>
            </a:r>
            <a:r>
              <a:rPr lang="en-CA" dirty="0" err="1">
                <a:solidFill>
                  <a:schemeClr val="bg1"/>
                </a:solidFill>
              </a:rPr>
              <a:t>FrPhys</a:t>
            </a:r>
            <a:r>
              <a:rPr lang="en-CA" dirty="0">
                <a:solidFill>
                  <a:schemeClr val="bg1"/>
                </a:solidFill>
              </a:rPr>
              <a:t>, 8, 2</a:t>
            </a:r>
          </a:p>
          <a:p>
            <a:r>
              <a:rPr lang="en-CA" dirty="0">
                <a:solidFill>
                  <a:schemeClr val="bg1"/>
                </a:solidFill>
              </a:rPr>
              <a:t>Walker et al. (2012), MNRAS, 427, 103</a:t>
            </a:r>
          </a:p>
          <a:p>
            <a:r>
              <a:rPr lang="en-CA" dirty="0">
                <a:solidFill>
                  <a:schemeClr val="bg1"/>
                </a:solidFill>
              </a:rPr>
              <a:t>Maeda et al. (2010), </a:t>
            </a:r>
            <a:r>
              <a:rPr lang="en-CA" dirty="0" err="1">
                <a:solidFill>
                  <a:schemeClr val="bg1"/>
                </a:solidFill>
              </a:rPr>
              <a:t>ApJ</a:t>
            </a:r>
            <a:r>
              <a:rPr lang="en-CA" dirty="0">
                <a:solidFill>
                  <a:schemeClr val="bg1"/>
                </a:solidFill>
              </a:rPr>
              <a:t>, 712, 624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0FC62-2711-62E0-7A8E-7EA087D18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042" y="1510780"/>
            <a:ext cx="4887139" cy="508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60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BB80C-0335-3FCA-A184-510CDFC8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2F623-9C54-75A3-DB0D-801FCB276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Part I. Background: The Type </a:t>
            </a:r>
            <a:r>
              <a:rPr lang="en-CA" dirty="0" err="1"/>
              <a:t>Ia</a:t>
            </a:r>
            <a:r>
              <a:rPr lang="en-CA" dirty="0"/>
              <a:t> SN origin problem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Part II: Infant type </a:t>
            </a:r>
            <a:r>
              <a:rPr lang="en-CA" dirty="0" err="1"/>
              <a:t>Ia</a:t>
            </a:r>
            <a:r>
              <a:rPr lang="en-CA" dirty="0"/>
              <a:t> </a:t>
            </a:r>
            <a:r>
              <a:rPr lang="en-CA" dirty="0" err="1"/>
              <a:t>SNe</a:t>
            </a:r>
            <a:r>
              <a:rPr lang="en-CA" dirty="0"/>
              <a:t> from the </a:t>
            </a:r>
            <a:r>
              <a:rPr lang="en-CA" dirty="0" err="1"/>
              <a:t>KMTNet</a:t>
            </a:r>
            <a:r>
              <a:rPr lang="en-CA" dirty="0"/>
              <a:t> Supernova Program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>
                <a:solidFill>
                  <a:srgbClr val="FFC000"/>
                </a:solidFill>
              </a:rPr>
              <a:t>Part III: Current and future avenues of progress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41779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15AEA-7633-EF76-DF2C-27F5471F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Coming soon: early multi-color statistics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43B58-680F-EAC8-229B-85C4DF48D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58" y="1455917"/>
            <a:ext cx="5947324" cy="5256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2C54C0-FE4B-667F-DF4F-1492773ED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82" y="1455917"/>
            <a:ext cx="5467097" cy="5121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D5B6D1-D431-1634-25B7-4A0AC686587C}"/>
              </a:ext>
            </a:extLst>
          </p:cNvPr>
          <p:cNvSpPr txBox="1"/>
          <p:nvPr/>
        </p:nvSpPr>
        <p:spPr>
          <a:xfrm>
            <a:off x="3709555" y="2854217"/>
            <a:ext cx="967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+12 others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5E5C38-23D8-B82E-035F-1A9739832F38}"/>
              </a:ext>
            </a:extLst>
          </p:cNvPr>
          <p:cNvSpPr txBox="1"/>
          <p:nvPr/>
        </p:nvSpPr>
        <p:spPr>
          <a:xfrm>
            <a:off x="10666209" y="2627591"/>
            <a:ext cx="967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+12 others</a:t>
            </a:r>
          </a:p>
        </p:txBody>
      </p:sp>
    </p:spTree>
    <p:extLst>
      <p:ext uri="{BB962C8B-B14F-4D97-AF65-F5344CB8AC3E}">
        <p14:creationId xmlns:p14="http://schemas.microsoft.com/office/powerpoint/2010/main" val="4209408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89077-17D9-5645-35F9-B55108720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Future avenues of progress: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E3B35-28B8-EA7D-0FD9-8267690F7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Virgo cluster infant type </a:t>
            </a:r>
            <a:r>
              <a:rPr lang="en-CA" dirty="0" err="1">
                <a:solidFill>
                  <a:schemeClr val="bg1"/>
                </a:solidFill>
              </a:rPr>
              <a:t>Ia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 err="1">
                <a:solidFill>
                  <a:schemeClr val="bg1"/>
                </a:solidFill>
              </a:rPr>
              <a:t>SNe</a:t>
            </a:r>
            <a:r>
              <a:rPr lang="en-CA" dirty="0">
                <a:solidFill>
                  <a:schemeClr val="bg1"/>
                </a:solidFill>
              </a:rPr>
              <a:t> detected by </a:t>
            </a:r>
            <a:r>
              <a:rPr lang="en-CA" dirty="0" err="1">
                <a:solidFill>
                  <a:schemeClr val="bg1"/>
                </a:solidFill>
              </a:rPr>
              <a:t>DECam</a:t>
            </a: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Cross-survey golden sample of multi-color high-cadence type </a:t>
            </a:r>
            <a:r>
              <a:rPr lang="en-CA" dirty="0" err="1">
                <a:solidFill>
                  <a:schemeClr val="bg1"/>
                </a:solidFill>
              </a:rPr>
              <a:t>Ia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 err="1">
                <a:solidFill>
                  <a:schemeClr val="bg1"/>
                </a:solidFill>
              </a:rPr>
              <a:t>SNe</a:t>
            </a:r>
            <a:endParaRPr lang="en-CA" dirty="0">
              <a:solidFill>
                <a:schemeClr val="bg1"/>
              </a:solidFill>
            </a:endParaRPr>
          </a:p>
          <a:p>
            <a:pPr lvl="1"/>
            <a:r>
              <a:rPr lang="en-CA" dirty="0">
                <a:solidFill>
                  <a:schemeClr val="bg1"/>
                </a:solidFill>
              </a:rPr>
              <a:t>(&lt; 0.5 day cadence)&amp;(&lt; 1 day multi-band cadence)&amp;(&gt; 3 bands)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YSE + TESS + ZTF + ATLAS + </a:t>
            </a:r>
            <a:r>
              <a:rPr lang="en-CA" dirty="0" err="1">
                <a:solidFill>
                  <a:schemeClr val="bg1"/>
                </a:solidFill>
              </a:rPr>
              <a:t>KMTNet</a:t>
            </a:r>
            <a:r>
              <a:rPr lang="en-CA" dirty="0">
                <a:solidFill>
                  <a:schemeClr val="bg1"/>
                </a:solidFill>
              </a:rPr>
              <a:t> + Literature </a:t>
            </a:r>
            <a:r>
              <a:rPr lang="en-CA" sz="2400" dirty="0">
                <a:solidFill>
                  <a:schemeClr val="bg1"/>
                </a:solidFill>
              </a:rPr>
              <a:t>∼</a:t>
            </a:r>
            <a:r>
              <a:rPr lang="en-CA" dirty="0">
                <a:solidFill>
                  <a:schemeClr val="bg1"/>
                </a:solidFill>
              </a:rPr>
              <a:t> 50 objects in all</a:t>
            </a:r>
          </a:p>
          <a:p>
            <a:pPr marL="457200" lvl="1" indent="0">
              <a:buNone/>
            </a:pPr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Origin of excess emission in </a:t>
            </a:r>
            <a:r>
              <a:rPr lang="en-CA">
                <a:solidFill>
                  <a:schemeClr val="bg1"/>
                </a:solidFill>
              </a:rPr>
              <a:t>91T-like events</a:t>
            </a:r>
            <a:endParaRPr lang="en-CA" dirty="0">
              <a:solidFill>
                <a:schemeClr val="bg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4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E95F-FF30-DFC3-6C75-506E58FBB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Problem: Type </a:t>
            </a:r>
            <a:r>
              <a:rPr lang="en-CA" dirty="0" err="1">
                <a:solidFill>
                  <a:schemeClr val="bg1"/>
                </a:solidFill>
              </a:rPr>
              <a:t>Ia</a:t>
            </a:r>
            <a:r>
              <a:rPr lang="en-CA" dirty="0">
                <a:solidFill>
                  <a:schemeClr val="bg1"/>
                </a:solidFill>
              </a:rPr>
              <a:t> SN origins remain uncertain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7E05AF-6E40-9367-8B67-17388093DCAA}"/>
              </a:ext>
            </a:extLst>
          </p:cNvPr>
          <p:cNvSpPr/>
          <p:nvPr/>
        </p:nvSpPr>
        <p:spPr>
          <a:xfrm rot="20178094">
            <a:off x="5386616" y="1985872"/>
            <a:ext cx="1393371" cy="8998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936EF1-0FCC-5D77-9BA6-C07C97E5B33A}"/>
              </a:ext>
            </a:extLst>
          </p:cNvPr>
          <p:cNvSpPr/>
          <p:nvPr/>
        </p:nvSpPr>
        <p:spPr>
          <a:xfrm>
            <a:off x="5143775" y="2414624"/>
            <a:ext cx="593723" cy="5918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6D7B19-43F2-7D17-E3ED-00C3B26BD268}"/>
              </a:ext>
            </a:extLst>
          </p:cNvPr>
          <p:cNvSpPr/>
          <p:nvPr/>
        </p:nvSpPr>
        <p:spPr>
          <a:xfrm>
            <a:off x="6360889" y="1894114"/>
            <a:ext cx="747483" cy="7112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B3061A-3F01-CC3D-D272-8ACFD23DD7C2}"/>
              </a:ext>
            </a:extLst>
          </p:cNvPr>
          <p:cNvCxnSpPr>
            <a:cxnSpLocks/>
          </p:cNvCxnSpPr>
          <p:nvPr/>
        </p:nvCxnSpPr>
        <p:spPr>
          <a:xfrm flipH="1" flipV="1">
            <a:off x="4276277" y="2364189"/>
            <a:ext cx="638630" cy="20109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C47C322-4D2B-D808-42FB-39A1DA7C3EC6}"/>
              </a:ext>
            </a:extLst>
          </p:cNvPr>
          <p:cNvSpPr txBox="1"/>
          <p:nvPr/>
        </p:nvSpPr>
        <p:spPr>
          <a:xfrm>
            <a:off x="2327739" y="1962944"/>
            <a:ext cx="1977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bg1"/>
                </a:solidFill>
              </a:rPr>
              <a:t>C/O WD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7B31DE-6423-4BE1-EEBA-F9195C1622C8}"/>
              </a:ext>
            </a:extLst>
          </p:cNvPr>
          <p:cNvSpPr txBox="1"/>
          <p:nvPr/>
        </p:nvSpPr>
        <p:spPr>
          <a:xfrm>
            <a:off x="7910286" y="1829849"/>
            <a:ext cx="2153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Companion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CD2A5A-C546-8267-3DF3-8D192AA32718}"/>
              </a:ext>
            </a:extLst>
          </p:cNvPr>
          <p:cNvCxnSpPr>
            <a:cxnSpLocks/>
          </p:cNvCxnSpPr>
          <p:nvPr/>
        </p:nvCxnSpPr>
        <p:spPr>
          <a:xfrm flipV="1">
            <a:off x="7251696" y="2099742"/>
            <a:ext cx="623649" cy="14820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8B4B204A-9CB9-0AEB-7026-0E5985F1B3F1}"/>
              </a:ext>
            </a:extLst>
          </p:cNvPr>
          <p:cNvCxnSpPr>
            <a:cxnSpLocks/>
          </p:cNvCxnSpPr>
          <p:nvPr/>
        </p:nvCxnSpPr>
        <p:spPr>
          <a:xfrm rot="5400000">
            <a:off x="5953940" y="3083382"/>
            <a:ext cx="1120877" cy="440512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F849A1E-B285-9D6D-32D4-6469684AE018}"/>
              </a:ext>
            </a:extLst>
          </p:cNvPr>
          <p:cNvSpPr/>
          <p:nvPr/>
        </p:nvSpPr>
        <p:spPr>
          <a:xfrm>
            <a:off x="6022935" y="3995162"/>
            <a:ext cx="542374" cy="4616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dirty="0">
                <a:solidFill>
                  <a:schemeClr val="tx1"/>
                </a:solidFill>
              </a:rPr>
              <a:t>DD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3075BF-C5E5-73E4-919C-F183BC6A18A7}"/>
              </a:ext>
            </a:extLst>
          </p:cNvPr>
          <p:cNvSpPr txBox="1"/>
          <p:nvPr/>
        </p:nvSpPr>
        <p:spPr>
          <a:xfrm>
            <a:off x="6118764" y="287751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WD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ED45A812-FDB1-E83A-E736-BA6D7643033C}"/>
              </a:ext>
            </a:extLst>
          </p:cNvPr>
          <p:cNvCxnSpPr>
            <a:cxnSpLocks/>
          </p:cNvCxnSpPr>
          <p:nvPr/>
        </p:nvCxnSpPr>
        <p:spPr>
          <a:xfrm rot="16200000" flipH="1">
            <a:off x="6890693" y="2744753"/>
            <a:ext cx="711203" cy="688424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66012AA-F5DE-3972-249F-13C866C0F4BF}"/>
              </a:ext>
            </a:extLst>
          </p:cNvPr>
          <p:cNvSpPr/>
          <p:nvPr/>
        </p:nvSpPr>
        <p:spPr>
          <a:xfrm>
            <a:off x="7108372" y="3444567"/>
            <a:ext cx="1708149" cy="15628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E549EB-A05F-95FB-1585-5DA12971966B}"/>
              </a:ext>
            </a:extLst>
          </p:cNvPr>
          <p:cNvSpPr txBox="1"/>
          <p:nvPr/>
        </p:nvSpPr>
        <p:spPr>
          <a:xfrm>
            <a:off x="6898721" y="264668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Star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5305B3E-E40F-71EF-0E6C-7BAF44593973}"/>
              </a:ext>
            </a:extLst>
          </p:cNvPr>
          <p:cNvCxnSpPr>
            <a:cxnSpLocks/>
          </p:cNvCxnSpPr>
          <p:nvPr/>
        </p:nvCxnSpPr>
        <p:spPr>
          <a:xfrm flipH="1">
            <a:off x="5679028" y="2223020"/>
            <a:ext cx="914400" cy="414357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1868EC2-80B4-0587-0781-1EE900B44191}"/>
              </a:ext>
            </a:extLst>
          </p:cNvPr>
          <p:cNvSpPr txBox="1"/>
          <p:nvPr/>
        </p:nvSpPr>
        <p:spPr>
          <a:xfrm>
            <a:off x="5686672" y="2005587"/>
            <a:ext cx="747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</a:rPr>
              <a:t>∆M</a:t>
            </a:r>
          </a:p>
        </p:txBody>
      </p:sp>
      <p:sp>
        <p:nvSpPr>
          <p:cNvPr id="30" name="Explosion: 8 Points 29">
            <a:extLst>
              <a:ext uri="{FF2B5EF4-FFF2-40B4-BE49-F238E27FC236}">
                <a16:creationId xmlns:a16="http://schemas.microsoft.com/office/drawing/2014/main" id="{5FC13BB0-878D-8438-7BAF-D7DDF569B547}"/>
              </a:ext>
            </a:extLst>
          </p:cNvPr>
          <p:cNvSpPr/>
          <p:nvPr/>
        </p:nvSpPr>
        <p:spPr>
          <a:xfrm>
            <a:off x="4775632" y="2099355"/>
            <a:ext cx="1227868" cy="1264653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SN</a:t>
            </a: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CC51A3A4-FA2C-BCEE-E34C-A0211D186B5D}"/>
              </a:ext>
            </a:extLst>
          </p:cNvPr>
          <p:cNvCxnSpPr>
            <a:cxnSpLocks/>
          </p:cNvCxnSpPr>
          <p:nvPr/>
        </p:nvCxnSpPr>
        <p:spPr>
          <a:xfrm rot="5400000">
            <a:off x="3653055" y="3288014"/>
            <a:ext cx="1743833" cy="1694986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386373D-2763-F774-C98B-F914A3D8BC16}"/>
              </a:ext>
            </a:extLst>
          </p:cNvPr>
          <p:cNvSpPr txBox="1"/>
          <p:nvPr/>
        </p:nvSpPr>
        <p:spPr>
          <a:xfrm>
            <a:off x="5126639" y="4634328"/>
            <a:ext cx="1775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Ignited where?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33E8A7AF-CCFB-0AD7-6F39-76E371B38AE8}"/>
              </a:ext>
            </a:extLst>
          </p:cNvPr>
          <p:cNvCxnSpPr>
            <a:cxnSpLocks/>
          </p:cNvCxnSpPr>
          <p:nvPr/>
        </p:nvCxnSpPr>
        <p:spPr>
          <a:xfrm rot="5400000">
            <a:off x="4348369" y="3983329"/>
            <a:ext cx="1743837" cy="304357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71E6389-D498-522C-F22F-E7DAC07F3674}"/>
              </a:ext>
            </a:extLst>
          </p:cNvPr>
          <p:cNvSpPr txBox="1"/>
          <p:nvPr/>
        </p:nvSpPr>
        <p:spPr>
          <a:xfrm>
            <a:off x="1734350" y="4668465"/>
            <a:ext cx="204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Ignited by what?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7AE209-0068-DEFD-DED2-9EC32FAF53FF}"/>
              </a:ext>
            </a:extLst>
          </p:cNvPr>
          <p:cNvSpPr txBox="1"/>
          <p:nvPr/>
        </p:nvSpPr>
        <p:spPr>
          <a:xfrm>
            <a:off x="3145304" y="3685012"/>
            <a:ext cx="2869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C/O Ignition Process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BBD3D0A-BC1D-9BEF-AA90-9E9259204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796" y="5151918"/>
            <a:ext cx="965943" cy="110761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E67912E-7204-59AF-67A2-42B6B5555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602" y="5151918"/>
            <a:ext cx="915744" cy="110761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9AA72FE-3A31-29E8-9988-16FD4A6D095C}"/>
              </a:ext>
            </a:extLst>
          </p:cNvPr>
          <p:cNvSpPr txBox="1"/>
          <p:nvPr/>
        </p:nvSpPr>
        <p:spPr>
          <a:xfrm>
            <a:off x="2043800" y="5151918"/>
            <a:ext cx="7752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bg1"/>
                </a:solidFill>
              </a:rPr>
              <a:t>C/O -&gt; Ni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26FAD7C-3571-C4DB-C44A-732CDB562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582" y="5136691"/>
            <a:ext cx="915744" cy="11076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15273E6-3C30-76AB-07C8-9EBF5079C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326" y="5136691"/>
            <a:ext cx="915744" cy="1107615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FA9C70A4-6241-340F-25B0-68E6A8649C97}"/>
              </a:ext>
            </a:extLst>
          </p:cNvPr>
          <p:cNvSpPr/>
          <p:nvPr/>
        </p:nvSpPr>
        <p:spPr>
          <a:xfrm>
            <a:off x="6279681" y="5667092"/>
            <a:ext cx="221796" cy="22202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C22148C-3ADA-EC6D-E1DA-7868FF70A37D}"/>
              </a:ext>
            </a:extLst>
          </p:cNvPr>
          <p:cNvSpPr/>
          <p:nvPr/>
        </p:nvSpPr>
        <p:spPr>
          <a:xfrm>
            <a:off x="5326962" y="5732439"/>
            <a:ext cx="192764" cy="18601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7E253AD-EBE8-0F3F-0539-70713F543C8A}"/>
              </a:ext>
            </a:extLst>
          </p:cNvPr>
          <p:cNvSpPr txBox="1"/>
          <p:nvPr/>
        </p:nvSpPr>
        <p:spPr>
          <a:xfrm>
            <a:off x="4987224" y="5068575"/>
            <a:ext cx="143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Ignition Point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C963A0-B409-6182-2C81-69EF045F6162}"/>
              </a:ext>
            </a:extLst>
          </p:cNvPr>
          <p:cNvSpPr txBox="1"/>
          <p:nvPr/>
        </p:nvSpPr>
        <p:spPr>
          <a:xfrm>
            <a:off x="6171712" y="5625602"/>
            <a:ext cx="169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3327F8B-7566-E557-CAB9-E6B487F8C362}"/>
              </a:ext>
            </a:extLst>
          </p:cNvPr>
          <p:cNvSpPr txBox="1"/>
          <p:nvPr/>
        </p:nvSpPr>
        <p:spPr>
          <a:xfrm>
            <a:off x="5287958" y="5640782"/>
            <a:ext cx="169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47F3CEA9-BAC8-2391-D6FA-D0E9B8D9A32B}"/>
              </a:ext>
            </a:extLst>
          </p:cNvPr>
          <p:cNvCxnSpPr>
            <a:cxnSpLocks/>
          </p:cNvCxnSpPr>
          <p:nvPr/>
        </p:nvCxnSpPr>
        <p:spPr>
          <a:xfrm>
            <a:off x="6898721" y="5732439"/>
            <a:ext cx="826861" cy="375682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4A4C6054-3682-BA96-9C7F-3C956A5CC556}"/>
              </a:ext>
            </a:extLst>
          </p:cNvPr>
          <p:cNvCxnSpPr>
            <a:cxnSpLocks/>
          </p:cNvCxnSpPr>
          <p:nvPr/>
        </p:nvCxnSpPr>
        <p:spPr>
          <a:xfrm>
            <a:off x="6943874" y="5732439"/>
            <a:ext cx="721298" cy="712405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B0486FCB-6681-54CD-4D1D-5897986A53DE}"/>
              </a:ext>
            </a:extLst>
          </p:cNvPr>
          <p:cNvSpPr txBox="1"/>
          <p:nvPr/>
        </p:nvSpPr>
        <p:spPr>
          <a:xfrm>
            <a:off x="7712428" y="5903975"/>
            <a:ext cx="139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Subsonic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EDE87BF-D8A7-1842-BD5D-7D6455C04AC1}"/>
              </a:ext>
            </a:extLst>
          </p:cNvPr>
          <p:cNvSpPr txBox="1"/>
          <p:nvPr/>
        </p:nvSpPr>
        <p:spPr>
          <a:xfrm>
            <a:off x="7665172" y="6251098"/>
            <a:ext cx="1241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Supersonic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2294C70-73DA-8A4C-A6A6-E72FD4721FB3}"/>
              </a:ext>
            </a:extLst>
          </p:cNvPr>
          <p:cNvSpPr txBox="1"/>
          <p:nvPr/>
        </p:nvSpPr>
        <p:spPr>
          <a:xfrm>
            <a:off x="7355921" y="5437512"/>
            <a:ext cx="1653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Ignited how?</a:t>
            </a:r>
          </a:p>
        </p:txBody>
      </p:sp>
    </p:spTree>
    <p:extLst>
      <p:ext uri="{BB962C8B-B14F-4D97-AF65-F5344CB8AC3E}">
        <p14:creationId xmlns:p14="http://schemas.microsoft.com/office/powerpoint/2010/main" val="311109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7" grpId="0" animBg="1"/>
      <p:bldP spid="18" grpId="0"/>
      <p:bldP spid="21" grpId="0" animBg="1"/>
      <p:bldP spid="22" grpId="0"/>
      <p:bldP spid="28" grpId="0"/>
      <p:bldP spid="30" grpId="0" animBg="1"/>
      <p:bldP spid="47" grpId="0"/>
      <p:bldP spid="55" grpId="0"/>
      <p:bldP spid="56" grpId="0"/>
      <p:bldP spid="63" grpId="0"/>
      <p:bldP spid="66" grpId="0" animBg="1"/>
      <p:bldP spid="67" grpId="0" animBg="1"/>
      <p:bldP spid="68" grpId="0"/>
      <p:bldP spid="69" grpId="0"/>
      <p:bldP spid="70" grpId="0"/>
      <p:bldP spid="82" grpId="0"/>
      <p:bldP spid="83" grpId="0"/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E95F-FF30-DFC3-6C75-506E58FBB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Double-degenerate double detonation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7E05AF-6E40-9367-8B67-17388093DCAA}"/>
              </a:ext>
            </a:extLst>
          </p:cNvPr>
          <p:cNvSpPr/>
          <p:nvPr/>
        </p:nvSpPr>
        <p:spPr>
          <a:xfrm rot="20178094">
            <a:off x="5386616" y="1985872"/>
            <a:ext cx="1393371" cy="8998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936EF1-0FCC-5D77-9BA6-C07C97E5B33A}"/>
              </a:ext>
            </a:extLst>
          </p:cNvPr>
          <p:cNvSpPr/>
          <p:nvPr/>
        </p:nvSpPr>
        <p:spPr>
          <a:xfrm>
            <a:off x="5143775" y="2414624"/>
            <a:ext cx="593723" cy="5918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6D7B19-43F2-7D17-E3ED-00C3B26BD268}"/>
              </a:ext>
            </a:extLst>
          </p:cNvPr>
          <p:cNvSpPr/>
          <p:nvPr/>
        </p:nvSpPr>
        <p:spPr>
          <a:xfrm>
            <a:off x="6360889" y="1894114"/>
            <a:ext cx="747483" cy="7112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B3061A-3F01-CC3D-D272-8ACFD23DD7C2}"/>
              </a:ext>
            </a:extLst>
          </p:cNvPr>
          <p:cNvCxnSpPr>
            <a:cxnSpLocks/>
          </p:cNvCxnSpPr>
          <p:nvPr/>
        </p:nvCxnSpPr>
        <p:spPr>
          <a:xfrm flipH="1" flipV="1">
            <a:off x="4276277" y="2364189"/>
            <a:ext cx="638630" cy="20109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C47C322-4D2B-D808-42FB-39A1DA7C3EC6}"/>
              </a:ext>
            </a:extLst>
          </p:cNvPr>
          <p:cNvSpPr txBox="1"/>
          <p:nvPr/>
        </p:nvSpPr>
        <p:spPr>
          <a:xfrm>
            <a:off x="2327739" y="1962944"/>
            <a:ext cx="1977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bg1"/>
                </a:solidFill>
              </a:rPr>
              <a:t>C/O WD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7B31DE-6423-4BE1-EEBA-F9195C1622C8}"/>
              </a:ext>
            </a:extLst>
          </p:cNvPr>
          <p:cNvSpPr txBox="1"/>
          <p:nvPr/>
        </p:nvSpPr>
        <p:spPr>
          <a:xfrm>
            <a:off x="7910286" y="1829849"/>
            <a:ext cx="2153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Companion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CD2A5A-C546-8267-3DF3-8D192AA32718}"/>
              </a:ext>
            </a:extLst>
          </p:cNvPr>
          <p:cNvCxnSpPr>
            <a:cxnSpLocks/>
          </p:cNvCxnSpPr>
          <p:nvPr/>
        </p:nvCxnSpPr>
        <p:spPr>
          <a:xfrm flipV="1">
            <a:off x="7251696" y="2099742"/>
            <a:ext cx="623649" cy="14820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8B4B204A-9CB9-0AEB-7026-0E5985F1B3F1}"/>
              </a:ext>
            </a:extLst>
          </p:cNvPr>
          <p:cNvCxnSpPr>
            <a:cxnSpLocks/>
          </p:cNvCxnSpPr>
          <p:nvPr/>
        </p:nvCxnSpPr>
        <p:spPr>
          <a:xfrm rot="5400000">
            <a:off x="5953940" y="3083382"/>
            <a:ext cx="1120877" cy="440512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F849A1E-B285-9D6D-32D4-6469684AE018}"/>
              </a:ext>
            </a:extLst>
          </p:cNvPr>
          <p:cNvSpPr/>
          <p:nvPr/>
        </p:nvSpPr>
        <p:spPr>
          <a:xfrm>
            <a:off x="6022935" y="3995162"/>
            <a:ext cx="542374" cy="4616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dirty="0">
                <a:solidFill>
                  <a:schemeClr val="tx1"/>
                </a:solidFill>
              </a:rPr>
              <a:t>DD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3075BF-C5E5-73E4-919C-F183BC6A18A7}"/>
              </a:ext>
            </a:extLst>
          </p:cNvPr>
          <p:cNvSpPr txBox="1"/>
          <p:nvPr/>
        </p:nvSpPr>
        <p:spPr>
          <a:xfrm>
            <a:off x="6118764" y="287751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WD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5305B3E-E40F-71EF-0E6C-7BAF44593973}"/>
              </a:ext>
            </a:extLst>
          </p:cNvPr>
          <p:cNvCxnSpPr>
            <a:cxnSpLocks/>
          </p:cNvCxnSpPr>
          <p:nvPr/>
        </p:nvCxnSpPr>
        <p:spPr>
          <a:xfrm flipH="1">
            <a:off x="5679028" y="2223020"/>
            <a:ext cx="914400" cy="414357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1868EC2-80B4-0587-0781-1EE900B44191}"/>
              </a:ext>
            </a:extLst>
          </p:cNvPr>
          <p:cNvSpPr txBox="1"/>
          <p:nvPr/>
        </p:nvSpPr>
        <p:spPr>
          <a:xfrm>
            <a:off x="5686672" y="2005587"/>
            <a:ext cx="747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</a:rPr>
              <a:t>∆M</a:t>
            </a:r>
          </a:p>
        </p:txBody>
      </p:sp>
      <p:sp>
        <p:nvSpPr>
          <p:cNvPr id="30" name="Explosion: 8 Points 29">
            <a:extLst>
              <a:ext uri="{FF2B5EF4-FFF2-40B4-BE49-F238E27FC236}">
                <a16:creationId xmlns:a16="http://schemas.microsoft.com/office/drawing/2014/main" id="{5FC13BB0-878D-8438-7BAF-D7DDF569B547}"/>
              </a:ext>
            </a:extLst>
          </p:cNvPr>
          <p:cNvSpPr/>
          <p:nvPr/>
        </p:nvSpPr>
        <p:spPr>
          <a:xfrm>
            <a:off x="4775632" y="2099355"/>
            <a:ext cx="1227868" cy="1264653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SN</a:t>
            </a: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CC51A3A4-FA2C-BCEE-E34C-A0211D186B5D}"/>
              </a:ext>
            </a:extLst>
          </p:cNvPr>
          <p:cNvCxnSpPr>
            <a:cxnSpLocks/>
          </p:cNvCxnSpPr>
          <p:nvPr/>
        </p:nvCxnSpPr>
        <p:spPr>
          <a:xfrm rot="5400000">
            <a:off x="3653055" y="3288014"/>
            <a:ext cx="1743833" cy="1694986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386373D-2763-F774-C98B-F914A3D8BC16}"/>
              </a:ext>
            </a:extLst>
          </p:cNvPr>
          <p:cNvSpPr txBox="1"/>
          <p:nvPr/>
        </p:nvSpPr>
        <p:spPr>
          <a:xfrm>
            <a:off x="5126639" y="4634328"/>
            <a:ext cx="1775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Ignited where?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33E8A7AF-CCFB-0AD7-6F39-76E371B38AE8}"/>
              </a:ext>
            </a:extLst>
          </p:cNvPr>
          <p:cNvCxnSpPr>
            <a:cxnSpLocks/>
          </p:cNvCxnSpPr>
          <p:nvPr/>
        </p:nvCxnSpPr>
        <p:spPr>
          <a:xfrm rot="5400000">
            <a:off x="4348369" y="3983329"/>
            <a:ext cx="1743837" cy="304357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71E6389-D498-522C-F22F-E7DAC07F3674}"/>
              </a:ext>
            </a:extLst>
          </p:cNvPr>
          <p:cNvSpPr txBox="1"/>
          <p:nvPr/>
        </p:nvSpPr>
        <p:spPr>
          <a:xfrm>
            <a:off x="1734350" y="4668465"/>
            <a:ext cx="204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Ignited by what?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7AE209-0068-DEFD-DED2-9EC32FAF53FF}"/>
              </a:ext>
            </a:extLst>
          </p:cNvPr>
          <p:cNvSpPr txBox="1"/>
          <p:nvPr/>
        </p:nvSpPr>
        <p:spPr>
          <a:xfrm>
            <a:off x="3145304" y="3685012"/>
            <a:ext cx="2869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C/O Ignition Process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BBD3D0A-BC1D-9BEF-AA90-9E9259204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796" y="5151918"/>
            <a:ext cx="965943" cy="11076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15273E6-3C30-76AB-07C8-9EBF5079C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326" y="5136691"/>
            <a:ext cx="915744" cy="1107615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FA9C70A4-6241-340F-25B0-68E6A8649C97}"/>
              </a:ext>
            </a:extLst>
          </p:cNvPr>
          <p:cNvSpPr/>
          <p:nvPr/>
        </p:nvSpPr>
        <p:spPr>
          <a:xfrm>
            <a:off x="6279681" y="5667092"/>
            <a:ext cx="221796" cy="22202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7E253AD-EBE8-0F3F-0539-70713F543C8A}"/>
              </a:ext>
            </a:extLst>
          </p:cNvPr>
          <p:cNvSpPr txBox="1"/>
          <p:nvPr/>
        </p:nvSpPr>
        <p:spPr>
          <a:xfrm>
            <a:off x="4987224" y="5068575"/>
            <a:ext cx="143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Ignition Point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C963A0-B409-6182-2C81-69EF045F6162}"/>
              </a:ext>
            </a:extLst>
          </p:cNvPr>
          <p:cNvSpPr txBox="1"/>
          <p:nvPr/>
        </p:nvSpPr>
        <p:spPr>
          <a:xfrm>
            <a:off x="6171712" y="5625602"/>
            <a:ext cx="169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4A4C6054-3682-BA96-9C7F-3C956A5CC556}"/>
              </a:ext>
            </a:extLst>
          </p:cNvPr>
          <p:cNvCxnSpPr>
            <a:cxnSpLocks/>
          </p:cNvCxnSpPr>
          <p:nvPr/>
        </p:nvCxnSpPr>
        <p:spPr>
          <a:xfrm>
            <a:off x="6943874" y="5732439"/>
            <a:ext cx="721298" cy="712405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DEDE87BF-D8A7-1842-BD5D-7D6455C04AC1}"/>
              </a:ext>
            </a:extLst>
          </p:cNvPr>
          <p:cNvSpPr txBox="1"/>
          <p:nvPr/>
        </p:nvSpPr>
        <p:spPr>
          <a:xfrm>
            <a:off x="7665172" y="6251098"/>
            <a:ext cx="1241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Supersonic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2294C70-73DA-8A4C-A6A6-E72FD4721FB3}"/>
              </a:ext>
            </a:extLst>
          </p:cNvPr>
          <p:cNvSpPr txBox="1"/>
          <p:nvPr/>
        </p:nvSpPr>
        <p:spPr>
          <a:xfrm>
            <a:off x="7355921" y="5437512"/>
            <a:ext cx="1653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Ignited how?</a:t>
            </a:r>
          </a:p>
        </p:txBody>
      </p:sp>
    </p:spTree>
    <p:extLst>
      <p:ext uri="{BB962C8B-B14F-4D97-AF65-F5344CB8AC3E}">
        <p14:creationId xmlns:p14="http://schemas.microsoft.com/office/powerpoint/2010/main" val="2930689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E95F-FF30-DFC3-6C75-506E58FBB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Off-center ignited delayed detonation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7E05AF-6E40-9367-8B67-17388093DCAA}"/>
              </a:ext>
            </a:extLst>
          </p:cNvPr>
          <p:cNvSpPr/>
          <p:nvPr/>
        </p:nvSpPr>
        <p:spPr>
          <a:xfrm rot="20178094">
            <a:off x="5386616" y="1985872"/>
            <a:ext cx="1393371" cy="8998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936EF1-0FCC-5D77-9BA6-C07C97E5B33A}"/>
              </a:ext>
            </a:extLst>
          </p:cNvPr>
          <p:cNvSpPr/>
          <p:nvPr/>
        </p:nvSpPr>
        <p:spPr>
          <a:xfrm>
            <a:off x="5143775" y="2414624"/>
            <a:ext cx="593723" cy="5918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6D7B19-43F2-7D17-E3ED-00C3B26BD268}"/>
              </a:ext>
            </a:extLst>
          </p:cNvPr>
          <p:cNvSpPr/>
          <p:nvPr/>
        </p:nvSpPr>
        <p:spPr>
          <a:xfrm>
            <a:off x="6360889" y="1894114"/>
            <a:ext cx="747483" cy="7112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B3061A-3F01-CC3D-D272-8ACFD23DD7C2}"/>
              </a:ext>
            </a:extLst>
          </p:cNvPr>
          <p:cNvCxnSpPr>
            <a:cxnSpLocks/>
          </p:cNvCxnSpPr>
          <p:nvPr/>
        </p:nvCxnSpPr>
        <p:spPr>
          <a:xfrm flipH="1" flipV="1">
            <a:off x="4276277" y="2364189"/>
            <a:ext cx="638630" cy="20109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C47C322-4D2B-D808-42FB-39A1DA7C3EC6}"/>
              </a:ext>
            </a:extLst>
          </p:cNvPr>
          <p:cNvSpPr txBox="1"/>
          <p:nvPr/>
        </p:nvSpPr>
        <p:spPr>
          <a:xfrm>
            <a:off x="2327739" y="1962944"/>
            <a:ext cx="1977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bg1"/>
                </a:solidFill>
              </a:rPr>
              <a:t>C/O WD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7B31DE-6423-4BE1-EEBA-F9195C1622C8}"/>
              </a:ext>
            </a:extLst>
          </p:cNvPr>
          <p:cNvSpPr txBox="1"/>
          <p:nvPr/>
        </p:nvSpPr>
        <p:spPr>
          <a:xfrm>
            <a:off x="7910286" y="1829849"/>
            <a:ext cx="2153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Companion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CD2A5A-C546-8267-3DF3-8D192AA32718}"/>
              </a:ext>
            </a:extLst>
          </p:cNvPr>
          <p:cNvCxnSpPr>
            <a:cxnSpLocks/>
          </p:cNvCxnSpPr>
          <p:nvPr/>
        </p:nvCxnSpPr>
        <p:spPr>
          <a:xfrm flipV="1">
            <a:off x="7251696" y="2099742"/>
            <a:ext cx="623649" cy="14820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ED45A812-FDB1-E83A-E736-BA6D7643033C}"/>
              </a:ext>
            </a:extLst>
          </p:cNvPr>
          <p:cNvCxnSpPr>
            <a:cxnSpLocks/>
          </p:cNvCxnSpPr>
          <p:nvPr/>
        </p:nvCxnSpPr>
        <p:spPr>
          <a:xfrm rot="16200000" flipH="1">
            <a:off x="6890693" y="2744753"/>
            <a:ext cx="711203" cy="688424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66012AA-F5DE-3972-249F-13C866C0F4BF}"/>
              </a:ext>
            </a:extLst>
          </p:cNvPr>
          <p:cNvSpPr/>
          <p:nvPr/>
        </p:nvSpPr>
        <p:spPr>
          <a:xfrm>
            <a:off x="7108372" y="3444567"/>
            <a:ext cx="1708149" cy="15628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E549EB-A05F-95FB-1585-5DA12971966B}"/>
              </a:ext>
            </a:extLst>
          </p:cNvPr>
          <p:cNvSpPr txBox="1"/>
          <p:nvPr/>
        </p:nvSpPr>
        <p:spPr>
          <a:xfrm>
            <a:off x="6898721" y="264668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Star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5305B3E-E40F-71EF-0E6C-7BAF44593973}"/>
              </a:ext>
            </a:extLst>
          </p:cNvPr>
          <p:cNvCxnSpPr>
            <a:cxnSpLocks/>
          </p:cNvCxnSpPr>
          <p:nvPr/>
        </p:nvCxnSpPr>
        <p:spPr>
          <a:xfrm flipH="1">
            <a:off x="5679028" y="2223020"/>
            <a:ext cx="914400" cy="414357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1868EC2-80B4-0587-0781-1EE900B44191}"/>
              </a:ext>
            </a:extLst>
          </p:cNvPr>
          <p:cNvSpPr txBox="1"/>
          <p:nvPr/>
        </p:nvSpPr>
        <p:spPr>
          <a:xfrm>
            <a:off x="5686672" y="2005587"/>
            <a:ext cx="747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</a:rPr>
              <a:t>∆M</a:t>
            </a:r>
          </a:p>
        </p:txBody>
      </p:sp>
      <p:sp>
        <p:nvSpPr>
          <p:cNvPr id="30" name="Explosion: 8 Points 29">
            <a:extLst>
              <a:ext uri="{FF2B5EF4-FFF2-40B4-BE49-F238E27FC236}">
                <a16:creationId xmlns:a16="http://schemas.microsoft.com/office/drawing/2014/main" id="{5FC13BB0-878D-8438-7BAF-D7DDF569B547}"/>
              </a:ext>
            </a:extLst>
          </p:cNvPr>
          <p:cNvSpPr/>
          <p:nvPr/>
        </p:nvSpPr>
        <p:spPr>
          <a:xfrm>
            <a:off x="4775632" y="2099355"/>
            <a:ext cx="1227868" cy="1264653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SN</a:t>
            </a: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CC51A3A4-FA2C-BCEE-E34C-A0211D186B5D}"/>
              </a:ext>
            </a:extLst>
          </p:cNvPr>
          <p:cNvCxnSpPr>
            <a:cxnSpLocks/>
          </p:cNvCxnSpPr>
          <p:nvPr/>
        </p:nvCxnSpPr>
        <p:spPr>
          <a:xfrm rot="5400000">
            <a:off x="3653055" y="3288014"/>
            <a:ext cx="1743833" cy="1694986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386373D-2763-F774-C98B-F914A3D8BC16}"/>
              </a:ext>
            </a:extLst>
          </p:cNvPr>
          <p:cNvSpPr txBox="1"/>
          <p:nvPr/>
        </p:nvSpPr>
        <p:spPr>
          <a:xfrm>
            <a:off x="5126639" y="4634328"/>
            <a:ext cx="1775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Ignited where?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33E8A7AF-CCFB-0AD7-6F39-76E371B38AE8}"/>
              </a:ext>
            </a:extLst>
          </p:cNvPr>
          <p:cNvCxnSpPr>
            <a:cxnSpLocks/>
          </p:cNvCxnSpPr>
          <p:nvPr/>
        </p:nvCxnSpPr>
        <p:spPr>
          <a:xfrm rot="5400000">
            <a:off x="4348369" y="3983329"/>
            <a:ext cx="1743837" cy="304357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71E6389-D498-522C-F22F-E7DAC07F3674}"/>
              </a:ext>
            </a:extLst>
          </p:cNvPr>
          <p:cNvSpPr txBox="1"/>
          <p:nvPr/>
        </p:nvSpPr>
        <p:spPr>
          <a:xfrm>
            <a:off x="1734350" y="4668465"/>
            <a:ext cx="204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Ignited by what?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7AE209-0068-DEFD-DED2-9EC32FAF53FF}"/>
              </a:ext>
            </a:extLst>
          </p:cNvPr>
          <p:cNvSpPr txBox="1"/>
          <p:nvPr/>
        </p:nvSpPr>
        <p:spPr>
          <a:xfrm>
            <a:off x="3145304" y="3685012"/>
            <a:ext cx="2869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C/O Ignition Process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E67912E-7204-59AF-67A2-42B6B5555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602" y="5151918"/>
            <a:ext cx="915744" cy="110761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9AA72FE-3A31-29E8-9988-16FD4A6D095C}"/>
              </a:ext>
            </a:extLst>
          </p:cNvPr>
          <p:cNvSpPr txBox="1"/>
          <p:nvPr/>
        </p:nvSpPr>
        <p:spPr>
          <a:xfrm>
            <a:off x="2043800" y="5151918"/>
            <a:ext cx="7752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bg1"/>
                </a:solidFill>
              </a:rPr>
              <a:t>C/O -&gt; Ni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15273E6-3C30-76AB-07C8-9EBF5079C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326" y="5136691"/>
            <a:ext cx="915744" cy="1107615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FA9C70A4-6241-340F-25B0-68E6A8649C97}"/>
              </a:ext>
            </a:extLst>
          </p:cNvPr>
          <p:cNvSpPr/>
          <p:nvPr/>
        </p:nvSpPr>
        <p:spPr>
          <a:xfrm>
            <a:off x="6279681" y="5667092"/>
            <a:ext cx="221796" cy="22202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7E253AD-EBE8-0F3F-0539-70713F543C8A}"/>
              </a:ext>
            </a:extLst>
          </p:cNvPr>
          <p:cNvSpPr txBox="1"/>
          <p:nvPr/>
        </p:nvSpPr>
        <p:spPr>
          <a:xfrm>
            <a:off x="4987224" y="5068575"/>
            <a:ext cx="143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Ignition Point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C963A0-B409-6182-2C81-69EF045F6162}"/>
              </a:ext>
            </a:extLst>
          </p:cNvPr>
          <p:cNvSpPr txBox="1"/>
          <p:nvPr/>
        </p:nvSpPr>
        <p:spPr>
          <a:xfrm>
            <a:off x="6171712" y="5625602"/>
            <a:ext cx="169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47F3CEA9-BAC8-2391-D6FA-D0E9B8D9A32B}"/>
              </a:ext>
            </a:extLst>
          </p:cNvPr>
          <p:cNvCxnSpPr>
            <a:cxnSpLocks/>
          </p:cNvCxnSpPr>
          <p:nvPr/>
        </p:nvCxnSpPr>
        <p:spPr>
          <a:xfrm>
            <a:off x="6898721" y="5732439"/>
            <a:ext cx="826861" cy="375682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B0486FCB-6681-54CD-4D1D-5897986A53DE}"/>
              </a:ext>
            </a:extLst>
          </p:cNvPr>
          <p:cNvSpPr txBox="1"/>
          <p:nvPr/>
        </p:nvSpPr>
        <p:spPr>
          <a:xfrm>
            <a:off x="7712428" y="5903975"/>
            <a:ext cx="139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Subsonic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2294C70-73DA-8A4C-A6A6-E72FD4721FB3}"/>
              </a:ext>
            </a:extLst>
          </p:cNvPr>
          <p:cNvSpPr txBox="1"/>
          <p:nvPr/>
        </p:nvSpPr>
        <p:spPr>
          <a:xfrm>
            <a:off x="7355921" y="5437512"/>
            <a:ext cx="1653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Ignited how?</a:t>
            </a:r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99550136-3205-66FF-5351-609BF0DDB805}"/>
              </a:ext>
            </a:extLst>
          </p:cNvPr>
          <p:cNvCxnSpPr>
            <a:cxnSpLocks/>
          </p:cNvCxnSpPr>
          <p:nvPr/>
        </p:nvCxnSpPr>
        <p:spPr>
          <a:xfrm rot="5400000">
            <a:off x="5953940" y="3083382"/>
            <a:ext cx="1120877" cy="440512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A2E78D-B8C0-81DB-2CF1-0818924458D1}"/>
              </a:ext>
            </a:extLst>
          </p:cNvPr>
          <p:cNvSpPr txBox="1"/>
          <p:nvPr/>
        </p:nvSpPr>
        <p:spPr>
          <a:xfrm>
            <a:off x="6118764" y="287751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WD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A28836C-3CDC-5EB3-46B4-FEFAEADE2C29}"/>
              </a:ext>
            </a:extLst>
          </p:cNvPr>
          <p:cNvSpPr/>
          <p:nvPr/>
        </p:nvSpPr>
        <p:spPr>
          <a:xfrm>
            <a:off x="6022935" y="3995162"/>
            <a:ext cx="542374" cy="4616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dirty="0">
                <a:solidFill>
                  <a:schemeClr val="tx1"/>
                </a:solidFill>
              </a:rPr>
              <a:t>DD</a:t>
            </a:r>
          </a:p>
        </p:txBody>
      </p:sp>
    </p:spTree>
    <p:extLst>
      <p:ext uri="{BB962C8B-B14F-4D97-AF65-F5344CB8AC3E}">
        <p14:creationId xmlns:p14="http://schemas.microsoft.com/office/powerpoint/2010/main" val="667144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D688C87-1F46-DE2B-5B58-99A9D1003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And how do these relate to subtype diversity?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7948196-DC60-87E3-BEC0-BDA36A6FBD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7603640"/>
              </p:ext>
            </p:extLst>
          </p:nvPr>
        </p:nvGraphicFramePr>
        <p:xfrm>
          <a:off x="3924286" y="2230884"/>
          <a:ext cx="4343427" cy="364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8ADC71-B9C8-B73E-5AD9-A1B4FFF7AFC0}"/>
              </a:ext>
            </a:extLst>
          </p:cNvPr>
          <p:cNvSpPr txBox="1"/>
          <p:nvPr/>
        </p:nvSpPr>
        <p:spPr>
          <a:xfrm>
            <a:off x="4753131" y="3159496"/>
            <a:ext cx="1342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/>
              <a:t>Peculiar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FCD48-DD70-9127-150C-8331C2C34C5A}"/>
              </a:ext>
            </a:extLst>
          </p:cNvPr>
          <p:cNvSpPr txBox="1"/>
          <p:nvPr/>
        </p:nvSpPr>
        <p:spPr>
          <a:xfrm>
            <a:off x="5673055" y="4226607"/>
            <a:ext cx="18950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dirty="0"/>
              <a:t>Normal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319D3-617C-2FBE-0AA1-809CA07D89B0}"/>
              </a:ext>
            </a:extLst>
          </p:cNvPr>
          <p:cNvSpPr txBox="1"/>
          <p:nvPr/>
        </p:nvSpPr>
        <p:spPr>
          <a:xfrm>
            <a:off x="7938655" y="3682716"/>
            <a:ext cx="1374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Core Normal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41E843-AA64-13BB-FBEF-106801292D24}"/>
              </a:ext>
            </a:extLst>
          </p:cNvPr>
          <p:cNvSpPr txBox="1"/>
          <p:nvPr/>
        </p:nvSpPr>
        <p:spPr>
          <a:xfrm>
            <a:off x="4753131" y="5879484"/>
            <a:ext cx="11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Broad 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72AC8F-1C27-197A-BE9D-0BD2127AE7C8}"/>
              </a:ext>
            </a:extLst>
          </p:cNvPr>
          <p:cNvSpPr txBox="1"/>
          <p:nvPr/>
        </p:nvSpPr>
        <p:spPr>
          <a:xfrm>
            <a:off x="2879057" y="4220550"/>
            <a:ext cx="1526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91bg-like</a:t>
            </a:r>
          </a:p>
          <a:p>
            <a:r>
              <a:rPr lang="en-CA" dirty="0">
                <a:solidFill>
                  <a:schemeClr val="bg1"/>
                </a:solidFill>
              </a:rPr>
              <a:t>(subluminous)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F0D0E3-AAD2-48A1-6992-007F7A0F737C}"/>
              </a:ext>
            </a:extLst>
          </p:cNvPr>
          <p:cNvSpPr txBox="1"/>
          <p:nvPr/>
        </p:nvSpPr>
        <p:spPr>
          <a:xfrm>
            <a:off x="4192527" y="1629007"/>
            <a:ext cx="1611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91T-like </a:t>
            </a:r>
          </a:p>
          <a:p>
            <a:r>
              <a:rPr lang="en-CA" dirty="0">
                <a:solidFill>
                  <a:schemeClr val="bg1"/>
                </a:solidFill>
              </a:rPr>
              <a:t>(</a:t>
            </a:r>
            <a:r>
              <a:rPr lang="en-CA" dirty="0" err="1">
                <a:solidFill>
                  <a:schemeClr val="bg1"/>
                </a:solidFill>
              </a:rPr>
              <a:t>overluminous</a:t>
            </a:r>
            <a:r>
              <a:rPr lang="en-CA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3076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47703-0B89-988E-3389-4F255A62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Solution: phase-tomography of the ejecta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578503-072D-3DC9-FB75-6934F5635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823" y="1521143"/>
            <a:ext cx="6868777" cy="506928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ED52DA-6140-F307-430B-46D0ED4A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889"/>
            <a:ext cx="3788385" cy="4996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>
                <a:solidFill>
                  <a:schemeClr val="bg1"/>
                </a:solidFill>
              </a:rPr>
              <a:t>Diffusion depth (</a:t>
            </a:r>
            <a:r>
              <a:rPr lang="en-CA" sz="2400" dirty="0">
                <a:solidFill>
                  <a:srgbClr val="C00000"/>
                </a:solidFill>
              </a:rPr>
              <a:t>&lt; </a:t>
            </a:r>
            <a:r>
              <a:rPr lang="el-GR" sz="2400" dirty="0">
                <a:solidFill>
                  <a:srgbClr val="C00000"/>
                </a:solidFill>
              </a:rPr>
              <a:t>Δ</a:t>
            </a:r>
            <a:r>
              <a:rPr lang="en-CA" sz="2400" dirty="0">
                <a:solidFill>
                  <a:srgbClr val="C00000"/>
                </a:solidFill>
              </a:rPr>
              <a:t>M</a:t>
            </a:r>
            <a:r>
              <a:rPr lang="en-CA" sz="2400" dirty="0">
                <a:solidFill>
                  <a:schemeClr val="bg1"/>
                </a:solidFill>
              </a:rPr>
              <a:t>): </a:t>
            </a:r>
          </a:p>
          <a:p>
            <a:r>
              <a:rPr lang="en-CA" sz="2400" dirty="0">
                <a:solidFill>
                  <a:schemeClr val="bg1"/>
                </a:solidFill>
              </a:rPr>
              <a:t>Origin of photons</a:t>
            </a:r>
          </a:p>
          <a:p>
            <a:pPr marL="0" indent="0">
              <a:buNone/>
            </a:pPr>
            <a:endParaRPr lang="en-CA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400" dirty="0">
                <a:solidFill>
                  <a:schemeClr val="bg1"/>
                </a:solidFill>
              </a:rPr>
              <a:t>Photosphere (</a:t>
            </a:r>
            <a:r>
              <a:rPr lang="en-CA" sz="2400" dirty="0" err="1">
                <a:solidFill>
                  <a:schemeClr val="bg1"/>
                </a:solidFill>
              </a:rPr>
              <a:t>Rph</a:t>
            </a:r>
            <a:r>
              <a:rPr lang="en-CA" sz="2400" dirty="0">
                <a:solidFill>
                  <a:schemeClr val="bg1"/>
                </a:solidFill>
              </a:rPr>
              <a:t>):</a:t>
            </a:r>
          </a:p>
          <a:p>
            <a:r>
              <a:rPr lang="en-CA" sz="2400" dirty="0">
                <a:solidFill>
                  <a:schemeClr val="bg1"/>
                </a:solidFill>
              </a:rPr>
              <a:t>Shapes the spectrum</a:t>
            </a:r>
          </a:p>
          <a:p>
            <a:endParaRPr lang="en-CA" sz="2400" dirty="0">
              <a:solidFill>
                <a:schemeClr val="bg1"/>
              </a:solidFill>
            </a:endParaRPr>
          </a:p>
          <a:p>
            <a:endParaRPr lang="en-CA" sz="2400" dirty="0">
              <a:solidFill>
                <a:schemeClr val="bg1"/>
              </a:solidFill>
            </a:endParaRPr>
          </a:p>
          <a:p>
            <a:endParaRPr lang="en-CA" sz="2400" dirty="0">
              <a:solidFill>
                <a:schemeClr val="bg1"/>
              </a:solidFill>
            </a:endParaRPr>
          </a:p>
          <a:p>
            <a:endParaRPr lang="en-CA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sz="2400" dirty="0">
              <a:solidFill>
                <a:schemeClr val="bg1"/>
              </a:solidFill>
            </a:endParaRPr>
          </a:p>
          <a:p>
            <a:endParaRPr lang="en-CA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dirty="0">
              <a:solidFill>
                <a:srgbClr val="3333C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F05592-668F-12FB-7A28-82CD4FED1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95" y="2590445"/>
            <a:ext cx="1845650" cy="658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70E779-E60B-61FB-BEA1-428569971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474" y="4429404"/>
            <a:ext cx="3495285" cy="17807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8B734A-0011-80E3-1C8F-D80EEA67AAB9}"/>
              </a:ext>
            </a:extLst>
          </p:cNvPr>
          <p:cNvSpPr txBox="1"/>
          <p:nvPr/>
        </p:nvSpPr>
        <p:spPr>
          <a:xfrm rot="2461714">
            <a:off x="7567844" y="4261849"/>
            <a:ext cx="452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Visible layers of the ejecta at different phases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06732B-7961-395F-5F04-4A4A8FBE77D9}"/>
              </a:ext>
            </a:extLst>
          </p:cNvPr>
          <p:cNvSpPr/>
          <p:nvPr/>
        </p:nvSpPr>
        <p:spPr>
          <a:xfrm rot="2330930">
            <a:off x="9095396" y="4950123"/>
            <a:ext cx="1871226" cy="598212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036F6F-0D1D-AD92-C03A-D950DB0D8E96}"/>
              </a:ext>
            </a:extLst>
          </p:cNvPr>
          <p:cNvSpPr/>
          <p:nvPr/>
        </p:nvSpPr>
        <p:spPr>
          <a:xfrm rot="2330930">
            <a:off x="9892032" y="4430791"/>
            <a:ext cx="1871226" cy="598212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324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3" grpId="1" animBg="1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6C894-E6CF-6F48-D3E5-9279B018A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1992"/>
            <a:ext cx="3788385" cy="5023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>
                <a:solidFill>
                  <a:schemeClr val="bg1"/>
                </a:solidFill>
              </a:rPr>
              <a:t>Various sources of thermal early excess emission:</a:t>
            </a:r>
          </a:p>
          <a:p>
            <a:pPr marL="0" indent="0">
              <a:buNone/>
            </a:pPr>
            <a:endParaRPr lang="en-CA" sz="2200" dirty="0">
              <a:solidFill>
                <a:schemeClr val="bg1"/>
              </a:solidFill>
            </a:endParaRPr>
          </a:p>
          <a:p>
            <a:r>
              <a:rPr lang="en-CA" sz="2400" dirty="0">
                <a:solidFill>
                  <a:schemeClr val="accent3">
                    <a:lumMod val="50000"/>
                  </a:schemeClr>
                </a:solidFill>
              </a:rPr>
              <a:t>Radioactive decay of excess Ni56</a:t>
            </a:r>
            <a:endParaRPr lang="en-CA" sz="2400" dirty="0">
              <a:solidFill>
                <a:srgbClr val="3333CC"/>
              </a:solidFill>
            </a:endParaRPr>
          </a:p>
          <a:p>
            <a:r>
              <a:rPr lang="en-CA" sz="2400" dirty="0">
                <a:solidFill>
                  <a:schemeClr val="bg1"/>
                </a:solidFill>
              </a:rPr>
              <a:t>Ejecta interaction with:</a:t>
            </a:r>
          </a:p>
          <a:p>
            <a:pPr lvl="1"/>
            <a:r>
              <a:rPr lang="en-CA" dirty="0">
                <a:solidFill>
                  <a:srgbClr val="FF99FF"/>
                </a:solidFill>
              </a:rPr>
              <a:t>Red giant companion</a:t>
            </a:r>
          </a:p>
          <a:p>
            <a:pPr lvl="1"/>
            <a:r>
              <a:rPr lang="en-CA" dirty="0">
                <a:solidFill>
                  <a:srgbClr val="33CCFF"/>
                </a:solidFill>
              </a:rPr>
              <a:t>Main sequence star</a:t>
            </a:r>
          </a:p>
          <a:p>
            <a:pPr lvl="1"/>
            <a:r>
              <a:rPr lang="en-CA" dirty="0">
                <a:solidFill>
                  <a:srgbClr val="FF5050"/>
                </a:solidFill>
              </a:rPr>
              <a:t>Circumstellar disk</a:t>
            </a:r>
          </a:p>
          <a:p>
            <a:pPr lvl="1"/>
            <a:r>
              <a:rPr lang="en-CA" dirty="0">
                <a:solidFill>
                  <a:srgbClr val="3333CC"/>
                </a:solidFill>
              </a:rPr>
              <a:t>White Dwarf / He-star</a:t>
            </a:r>
          </a:p>
          <a:p>
            <a:r>
              <a:rPr lang="en-CA" sz="2400" dirty="0">
                <a:solidFill>
                  <a:srgbClr val="00B050"/>
                </a:solidFill>
              </a:rPr>
              <a:t>Shock breakout</a:t>
            </a:r>
          </a:p>
          <a:p>
            <a:pPr marL="0" indent="0">
              <a:buNone/>
            </a:pPr>
            <a:endParaRPr lang="en-CA" dirty="0">
              <a:solidFill>
                <a:srgbClr val="3333C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BA0E0-3581-1780-B8BE-F906FBAA4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585" y="1149027"/>
            <a:ext cx="6727215" cy="55305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4C114D-F74A-25D8-2E02-F1A1F26F2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" y="178450"/>
            <a:ext cx="10842171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Processes visible within a few hours/days:</a:t>
            </a:r>
          </a:p>
        </p:txBody>
      </p:sp>
    </p:spTree>
    <p:extLst>
      <p:ext uri="{BB962C8B-B14F-4D97-AF65-F5344CB8AC3E}">
        <p14:creationId xmlns:p14="http://schemas.microsoft.com/office/powerpoint/2010/main" val="3516481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614</TotalTime>
  <Words>3702</Words>
  <Application>Microsoft Office PowerPoint</Application>
  <PresentationFormat>Widescreen</PresentationFormat>
  <Paragraphs>513</Paragraphs>
  <Slides>36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Aharoni</vt:lpstr>
      <vt:lpstr>Arial</vt:lpstr>
      <vt:lpstr>Calibri</vt:lpstr>
      <vt:lpstr>Calibri Light</vt:lpstr>
      <vt:lpstr>Office Theme</vt:lpstr>
      <vt:lpstr>Moments of Birth</vt:lpstr>
      <vt:lpstr>Table of Contents</vt:lpstr>
      <vt:lpstr>PowerPoint Presentation</vt:lpstr>
      <vt:lpstr>Problem: Type Ia SN origins remain uncertain</vt:lpstr>
      <vt:lpstr>Double-degenerate double detonation</vt:lpstr>
      <vt:lpstr>Off-center ignited delayed detonation</vt:lpstr>
      <vt:lpstr>And how do these relate to subtype diversity?</vt:lpstr>
      <vt:lpstr>Solution: phase-tomography of the ejecta</vt:lpstr>
      <vt:lpstr>Processes visible within a few hours/days:</vt:lpstr>
      <vt:lpstr>Commonly observed early light curve behaviors</vt:lpstr>
      <vt:lpstr>Table of Contents</vt:lpstr>
      <vt:lpstr>PowerPoint Presentation</vt:lpstr>
      <vt:lpstr>Sensitive filters to Fe-peak elements</vt:lpstr>
      <vt:lpstr>PowerPoint Presentation</vt:lpstr>
      <vt:lpstr>SN 2018aoz: the first Type Ia from  1hr since first light</vt:lpstr>
      <vt:lpstr>Origin of infant reddening: </vt:lpstr>
      <vt:lpstr>Where can surface Fe-peak elements come from?</vt:lpstr>
      <vt:lpstr>Recap: What caused infant reddening in SN 2018aoz?</vt:lpstr>
      <vt:lpstr>PowerPoint Presentation</vt:lpstr>
      <vt:lpstr>Feature 1: red excess</vt:lpstr>
      <vt:lpstr>Possible origins of early excess:</vt:lpstr>
      <vt:lpstr>Feature 2: Very high-velocity absorption profile</vt:lpstr>
      <vt:lpstr>PowerPoint Presentation</vt:lpstr>
      <vt:lpstr>PowerPoint Presentation</vt:lpstr>
      <vt:lpstr>PowerPoint Presentation</vt:lpstr>
      <vt:lpstr>Si &amp; Ca velocities</vt:lpstr>
      <vt:lpstr>Recap:  What is the origin of high-velocity features?</vt:lpstr>
      <vt:lpstr>Origin of SN 2021aefx</vt:lpstr>
      <vt:lpstr>Off-center ignited delayed detonation</vt:lpstr>
      <vt:lpstr>How common is co-evolving HV Si &amp; Ca?</vt:lpstr>
      <vt:lpstr>How common are Near Ch.-mass explosions?</vt:lpstr>
      <vt:lpstr>Conclusion:  How common is a 2021aefx-like event?</vt:lpstr>
      <vt:lpstr>References</vt:lpstr>
      <vt:lpstr>Table of Contents</vt:lpstr>
      <vt:lpstr>Coming soon: early multi-color statistics</vt:lpstr>
      <vt:lpstr>Future avenues of progress: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Moments of Birth</dc:title>
  <dc:creator>Yuan Qi Ni</dc:creator>
  <cp:lastModifiedBy>Yuan Qi Ni</cp:lastModifiedBy>
  <cp:revision>18</cp:revision>
  <dcterms:created xsi:type="dcterms:W3CDTF">2023-06-17T14:29:19Z</dcterms:created>
  <dcterms:modified xsi:type="dcterms:W3CDTF">2023-06-20T07:05:09Z</dcterms:modified>
</cp:coreProperties>
</file>