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21"/>
  </p:notesMasterIdLst>
  <p:sldIdLst>
    <p:sldId id="299" r:id="rId3"/>
    <p:sldId id="303" r:id="rId4"/>
    <p:sldId id="319" r:id="rId5"/>
    <p:sldId id="300" r:id="rId6"/>
    <p:sldId id="304" r:id="rId7"/>
    <p:sldId id="305" r:id="rId8"/>
    <p:sldId id="306" r:id="rId9"/>
    <p:sldId id="313" r:id="rId10"/>
    <p:sldId id="307" r:id="rId11"/>
    <p:sldId id="314" r:id="rId12"/>
    <p:sldId id="315" r:id="rId13"/>
    <p:sldId id="308" r:id="rId14"/>
    <p:sldId id="309" r:id="rId15"/>
    <p:sldId id="310" r:id="rId16"/>
    <p:sldId id="311" r:id="rId17"/>
    <p:sldId id="316" r:id="rId18"/>
    <p:sldId id="318" r:id="rId19"/>
    <p:sldId id="31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FF7E79"/>
    <a:srgbClr val="FF2600"/>
    <a:srgbClr val="96E2FF"/>
    <a:srgbClr val="291E25"/>
    <a:srgbClr val="26121B"/>
    <a:srgbClr val="1F0E10"/>
    <a:srgbClr val="FF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70"/>
    <p:restoredTop sz="82215"/>
  </p:normalViewPr>
  <p:slideViewPr>
    <p:cSldViewPr snapToGrid="0">
      <p:cViewPr varScale="1">
        <p:scale>
          <a:sx n="105" d="100"/>
          <a:sy n="105" d="100"/>
        </p:scale>
        <p:origin x="6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BFCBD0-7AD9-B545-A886-2F7115DE6DF0}" type="datetimeFigureOut">
              <a:rPr lang="en-US" smtClean="0"/>
              <a:t>6/16/23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B15BA-C1B4-7949-A104-53E94FCA5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85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lot of similar themes to previous </a:t>
            </a:r>
            <a:r>
              <a:rPr lang="en-US" dirty="0" err="1"/>
              <a:t>Ia</a:t>
            </a:r>
            <a:r>
              <a:rPr lang="en-US" dirty="0"/>
              <a:t> talks, progenitor problem, early light curve bumps, ejecta distributions from nebular phase.</a:t>
            </a:r>
          </a:p>
          <a:p>
            <a:r>
              <a:rPr lang="en-US" dirty="0"/>
              <a:t>I will talk about SN 2020hvf which is a peculiar type </a:t>
            </a:r>
            <a:r>
              <a:rPr lang="en-US" dirty="0" err="1"/>
              <a:t>ia</a:t>
            </a:r>
            <a:r>
              <a:rPr lang="en-US" dirty="0"/>
              <a:t> that likely comes from a super-</a:t>
            </a:r>
            <a:r>
              <a:rPr lang="en-US" dirty="0" err="1"/>
              <a:t>mch</a:t>
            </a:r>
            <a:r>
              <a:rPr lang="en-US" dirty="0"/>
              <a:t> progenitor system. Deeply related related to all of these things.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B15BA-C1B4-7949-A104-53E94FCA58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53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Comparable </a:t>
            </a:r>
            <a:r>
              <a:rPr lang="en-US" dirty="0" err="1"/>
              <a:t>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B15BA-C1B4-7949-A104-53E94FCA58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12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velocity width and making some basic assumptions, we estimate the mass of the bound remnant to be 0.2Msun.</a:t>
            </a:r>
          </a:p>
          <a:p>
            <a:r>
              <a:rPr lang="en-US" dirty="0"/>
              <a:t>However, we don’t see narrow Fe or Ni potentially telling us something about the composition of the ejecta. </a:t>
            </a:r>
          </a:p>
          <a:p>
            <a:r>
              <a:rPr lang="en-US" dirty="0"/>
              <a:t>These still come from very different progenitors but both likely leave behind a bound remnant.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B15BA-C1B4-7949-A104-53E94FCA58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161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Regardless of the exact details of the fit. There is clearly a narrow component of Ca offset by -1500 km/s.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B15BA-C1B4-7949-A104-53E94FCA58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23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Strongest Calcium I have seen in a SN Ia. Oxygen pops up out of nowhere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B15BA-C1B4-7949-A104-53E94FCA58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07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Nebular phase, ejecta are optically thin, can learn about bulk velocity and distribution of the ejecta. Potentially the progenitor scenario in combination of with other properties. </a:t>
            </a:r>
          </a:p>
          <a:p>
            <a:r>
              <a:rPr lang="en-US" dirty="0"/>
              <a:t>Presence of calcium can tell you about the ionization state, temperature, and potentially if the ejecta are stratified.</a:t>
            </a:r>
          </a:p>
          <a:p>
            <a:r>
              <a:rPr lang="en-US" dirty="0"/>
              <a:t>Increasingly associated with peculiar subtypes of </a:t>
            </a:r>
            <a:r>
              <a:rPr lang="en-US" dirty="0" err="1"/>
              <a:t>SNe</a:t>
            </a:r>
            <a:r>
              <a:rPr lang="en-US" dirty="0"/>
              <a:t> Ia. While most the large majority are normal </a:t>
            </a:r>
            <a:r>
              <a:rPr lang="en-US" dirty="0" err="1"/>
              <a:t>Ias</a:t>
            </a:r>
            <a:r>
              <a:rPr lang="en-US" dirty="0"/>
              <a:t> with no Ca.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B15BA-C1B4-7949-A104-53E94FCA58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64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formal classification for Super-Chandra type </a:t>
            </a:r>
            <a:r>
              <a:rPr lang="en-US" dirty="0" err="1"/>
              <a:t>Ias</a:t>
            </a:r>
            <a:endParaRPr lang="en-US" dirty="0"/>
          </a:p>
          <a:p>
            <a:r>
              <a:rPr lang="en-US" dirty="0"/>
              <a:t>But properties suggest an ejecta mass in excess of </a:t>
            </a:r>
            <a:r>
              <a:rPr lang="en-US" dirty="0" err="1"/>
              <a:t>Mch</a:t>
            </a:r>
            <a:r>
              <a:rPr lang="en-US" dirty="0"/>
              <a:t>. </a:t>
            </a:r>
          </a:p>
          <a:p>
            <a:r>
              <a:rPr lang="en-US" dirty="0"/>
              <a:t>While a distinct subclass of </a:t>
            </a:r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, we still have a similar progenitor problem (SD vs DD)</a:t>
            </a:r>
          </a:p>
          <a:p>
            <a:r>
              <a:rPr lang="en-US" dirty="0"/>
              <a:t>This could potentially be explained with the explosion of a perhaps rapidly rotating massive white dwarf (formed by accretion) or perhaps by a DD system whose total mass is exceeds the </a:t>
            </a:r>
            <a:r>
              <a:rPr lang="en-US" dirty="0" err="1"/>
              <a:t>Mch</a:t>
            </a:r>
            <a:r>
              <a:rPr lang="en-US" dirty="0"/>
              <a:t>.</a:t>
            </a:r>
          </a:p>
          <a:p>
            <a:r>
              <a:rPr lang="en-US" dirty="0"/>
              <a:t>Other scenarios have been proposed like the core-degenerate where the excess luminosity comes from the interaction of the ejecta with the envelope of an ABG star. </a:t>
            </a:r>
          </a:p>
          <a:p>
            <a:r>
              <a:rPr lang="en-US" dirty="0"/>
              <a:t>These papers interpret the bump as a result of interaction with a dense carbon oxygen rich CSM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B15BA-C1B4-7949-A104-53E94FCA58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87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Early bump + strong carbon features</a:t>
            </a:r>
          </a:p>
          <a:p>
            <a:r>
              <a:rPr lang="en-US" dirty="0"/>
              <a:t>Similar to 2009dc but high velocity and asymmetric absorption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B15BA-C1B4-7949-A104-53E94FCA58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4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 different from normal </a:t>
            </a:r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, primarily ionization state and presence of 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B15BA-C1B4-7949-A104-53E94FCA58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71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Mostly peculiar </a:t>
            </a:r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with low ionization state spectral features</a:t>
            </a:r>
          </a:p>
          <a:p>
            <a:r>
              <a:rPr lang="en-US" dirty="0"/>
              <a:t>Most similar qualitatively to 09dc</a:t>
            </a:r>
          </a:p>
          <a:p>
            <a:r>
              <a:rPr lang="en-US" dirty="0"/>
              <a:t>No lack of Fe III</a:t>
            </a:r>
          </a:p>
          <a:p>
            <a:r>
              <a:rPr lang="en-US" dirty="0"/>
              <a:t>Sometimes see broad or narrow oxygen.</a:t>
            </a:r>
          </a:p>
          <a:p>
            <a:r>
              <a:rPr lang="en-US" dirty="0"/>
              <a:t>Most of talk will focus on the 7300 complex which is a blend of Fe Ni and 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B15BA-C1B4-7949-A104-53E94FCA58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97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normal SNE </a:t>
            </a:r>
            <a:r>
              <a:rPr lang="en-US" dirty="0" err="1"/>
              <a:t>Ia</a:t>
            </a:r>
            <a:r>
              <a:rPr lang="en-US" dirty="0"/>
              <a:t> single symmetric components of </a:t>
            </a:r>
          </a:p>
          <a:p>
            <a:r>
              <a:rPr lang="en-US" dirty="0"/>
              <a:t>Typical, velocity widths and offsets on order of 1000 km/s</a:t>
            </a:r>
          </a:p>
          <a:p>
            <a:r>
              <a:rPr lang="en-US" dirty="0"/>
              <a:t>Walk through fit – dashed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B15BA-C1B4-7949-A104-53E94FCA58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37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Saw-tooth steep blue edge and shallow-sloped red edge seem to be a common feature of 03fg-like</a:t>
            </a:r>
          </a:p>
          <a:p>
            <a:r>
              <a:rPr lang="en-US" dirty="0"/>
              <a:t>Added a skewness parameter to Fe and Ni which does ok.</a:t>
            </a:r>
          </a:p>
          <a:p>
            <a:r>
              <a:rPr lang="en-US" dirty="0"/>
              <a:t>Single Gaussian component of Ca is not sufficient to explain triple peaked structure.</a:t>
            </a:r>
          </a:p>
          <a:p>
            <a:r>
              <a:rPr lang="en-US" dirty="0"/>
              <a:t>Velocity of this broad component does not match up, the red shoulder is not reproduced well</a:t>
            </a:r>
          </a:p>
          <a:p>
            <a:r>
              <a:rPr lang="en-US" dirty="0"/>
              <a:t>Look at residuals, there are very narrow components 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B15BA-C1B4-7949-A104-53E94FCA58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69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Primary change, added a second component of Ca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B15BA-C1B4-7949-A104-53E94FCA58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6/16/23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731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6/16/23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965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6/16/23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163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8" y="0"/>
            <a:ext cx="12193593" cy="6860612"/>
          </a:xfrm>
          <a:prstGeom prst="rect">
            <a:avLst/>
          </a:prstGeom>
          <a:blipFill dpi="0" rotWithShape="1">
            <a:blip r:embed="rId3">
              <a:alphaModFix amt="1000"/>
            </a:blip>
            <a:srcRect/>
            <a:tile tx="0" ty="0" sx="100000" sy="100000" flip="none" algn="tl"/>
          </a:blipFill>
          <a:effectLst>
            <a:softEdge rad="0"/>
          </a:effectLst>
        </p:spPr>
      </p:pic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641" y="-21403"/>
            <a:ext cx="12212641" cy="6858000"/>
          </a:xfrm>
          <a:prstGeom prst="rect">
            <a:avLst/>
          </a:prstGeom>
          <a:gradFill>
            <a:gsLst>
              <a:gs pos="100000">
                <a:srgbClr val="451D5C">
                  <a:alpha val="3000"/>
                </a:srgbClr>
              </a:gs>
              <a:gs pos="3896">
                <a:schemeClr val="tx1">
                  <a:lumMod val="95000"/>
                  <a:lumOff val="5000"/>
                  <a:alpha val="14000"/>
                </a:schemeClr>
              </a:gs>
              <a:gs pos="27000">
                <a:srgbClr val="01082D">
                  <a:alpha val="45000"/>
                </a:srgbClr>
              </a:gs>
              <a:gs pos="61000">
                <a:srgbClr val="01082E">
                  <a:alpha val="29000"/>
                </a:srgbClr>
              </a:gs>
            </a:gsLst>
            <a:lin ang="54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STScI logo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4766181" y="567034"/>
            <a:ext cx="2655036" cy="168004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488576" y="1704917"/>
            <a:ext cx="11218336" cy="2656114"/>
          </a:xfrm>
          <a:prstGeom prst="rect">
            <a:avLst/>
          </a:prstGeom>
          <a:noFill/>
          <a:ln w="127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33401" y="4965192"/>
            <a:ext cx="11124435" cy="674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242730" y="2350177"/>
            <a:ext cx="5723467" cy="877163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blurRad="12700" dist="12700" dir="2400000" algn="tl" rotWithShape="0">
              <a:prstClr val="black">
                <a:alpha val="0"/>
              </a:prstClr>
            </a:outerShdw>
          </a:effectLst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1700" spc="150" baseline="0" dirty="0">
                <a:solidFill>
                  <a:srgbClr val="00B0F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EXPANDING THE FRONTIERS OF SPACE ASTRONOMY</a:t>
            </a:r>
          </a:p>
          <a:p>
            <a:pPr algn="ctr"/>
            <a:endParaRPr lang="en-US" sz="1700" spc="150" baseline="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1700" spc="150" baseline="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533401" y="4361031"/>
            <a:ext cx="11124435" cy="558441"/>
          </a:xfrm>
          <a:prstGeom prst="rect">
            <a:avLst/>
          </a:prstGeom>
        </p:spPr>
        <p:txBody>
          <a:bodyPr/>
          <a:lstStyle>
            <a:lvl1pPr algn="ctr">
              <a:defRPr sz="3200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872E7FF9-15CC-F140-B6E9-5AACE35D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6412" y="62778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5924D8F-0AED-0D4B-9A03-2EDE66D03B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9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56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09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8" y="0"/>
            <a:ext cx="12193593" cy="6860612"/>
          </a:xfrm>
          <a:prstGeom prst="rect">
            <a:avLst/>
          </a:prstGeom>
          <a:blipFill dpi="0" rotWithShape="1">
            <a:blip r:embed="rId3">
              <a:alphaModFix amt="1000"/>
            </a:blip>
            <a:srcRect/>
            <a:tile tx="0" ty="0" sx="100000" sy="100000" flip="none" algn="tl"/>
          </a:blipFill>
          <a:effectLst>
            <a:softEdge rad="0"/>
          </a:effectLst>
        </p:spPr>
      </p:pic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641" y="-21403"/>
            <a:ext cx="12212641" cy="6858000"/>
          </a:xfrm>
          <a:prstGeom prst="rect">
            <a:avLst/>
          </a:prstGeom>
          <a:gradFill>
            <a:gsLst>
              <a:gs pos="100000">
                <a:srgbClr val="451D5C">
                  <a:alpha val="3000"/>
                </a:srgbClr>
              </a:gs>
              <a:gs pos="3896">
                <a:schemeClr val="tx1">
                  <a:lumMod val="95000"/>
                  <a:lumOff val="5000"/>
                  <a:alpha val="14000"/>
                </a:schemeClr>
              </a:gs>
              <a:gs pos="27000">
                <a:srgbClr val="01082D">
                  <a:alpha val="45000"/>
                </a:srgbClr>
              </a:gs>
              <a:gs pos="61000">
                <a:srgbClr val="01082E">
                  <a:alpha val="29000"/>
                </a:srgbClr>
              </a:gs>
            </a:gsLst>
            <a:lin ang="54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STScI logo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4766181" y="567034"/>
            <a:ext cx="2655036" cy="168004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488576" y="1704917"/>
            <a:ext cx="11218336" cy="2656114"/>
          </a:xfrm>
          <a:prstGeom prst="rect">
            <a:avLst/>
          </a:prstGeom>
          <a:noFill/>
          <a:ln w="127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33401" y="4965192"/>
            <a:ext cx="11124435" cy="674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242730" y="2350177"/>
            <a:ext cx="5723467" cy="877163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blurRad="12700" dist="12700" dir="2400000" algn="tl" rotWithShape="0">
              <a:prstClr val="black">
                <a:alpha val="0"/>
              </a:prstClr>
            </a:outerShdw>
          </a:effectLst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1700" spc="150" baseline="0" dirty="0">
                <a:solidFill>
                  <a:srgbClr val="00B0F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EXPANDING THE FRONTIERS OF SPACE ASTRONOMY</a:t>
            </a:r>
          </a:p>
          <a:p>
            <a:pPr algn="ctr"/>
            <a:endParaRPr lang="en-US" sz="1700" spc="150" baseline="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1700" spc="150" baseline="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533401" y="4361031"/>
            <a:ext cx="11124435" cy="558441"/>
          </a:xfrm>
          <a:prstGeom prst="rect">
            <a:avLst/>
          </a:prstGeom>
        </p:spPr>
        <p:txBody>
          <a:bodyPr/>
          <a:lstStyle>
            <a:lvl1pPr algn="ctr">
              <a:defRPr sz="3200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872E7FF9-15CC-F140-B6E9-5AACE35D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6412" y="62778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5924D8F-0AED-0D4B-9A03-2EDE66D03B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8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56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09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ScI Generic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62" y="1047560"/>
            <a:ext cx="1127685" cy="255016"/>
          </a:xfrm>
          <a:prstGeom prst="rect">
            <a:avLst/>
          </a:prstGeom>
        </p:spPr>
      </p:pic>
      <p:pic>
        <p:nvPicPr>
          <p:cNvPr id="21" name="Pictur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09" r="22839" b="30243"/>
          <a:stretch/>
        </p:blipFill>
        <p:spPr>
          <a:xfrm rot="10800000" flipH="1" flipV="1">
            <a:off x="298162" y="314928"/>
            <a:ext cx="853982" cy="732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444" y="6463506"/>
            <a:ext cx="1372151" cy="18942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STScI logo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88" y="6490401"/>
            <a:ext cx="1334071" cy="18288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E90CD72-5624-D449-9A2C-D06517A09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54300684-EFF2-174A-AED3-381AC8D8A7DA}"/>
              </a:ext>
            </a:extLst>
          </p:cNvPr>
          <p:cNvSpPr txBox="1">
            <a:spLocks/>
          </p:cNvSpPr>
          <p:nvPr userDrawn="1"/>
        </p:nvSpPr>
        <p:spPr>
          <a:xfrm>
            <a:off x="9206412" y="62778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924D8F-0AED-0D4B-9A03-2EDE66D03B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97D77998-633B-6440-BC58-E302448C090E}"/>
              </a:ext>
            </a:extLst>
          </p:cNvPr>
          <p:cNvSpPr txBox="1">
            <a:spLocks/>
          </p:cNvSpPr>
          <p:nvPr userDrawn="1"/>
        </p:nvSpPr>
        <p:spPr>
          <a:xfrm>
            <a:off x="9336849" y="64384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924D8F-0AED-0D4B-9A03-2EDE66D03B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06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B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Content Placeholder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93" y="272041"/>
            <a:ext cx="1218024" cy="1069848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EB76A61-670E-124D-B5EC-1B7277229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973DCC89-5714-9149-BA91-F32474EFE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5717" y="2110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24D8F-0AED-0D4B-9A03-2EDE66D03B0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CBCB7EA-F570-7244-9CD2-8D61B1810038}"/>
              </a:ext>
            </a:extLst>
          </p:cNvPr>
          <p:cNvSpPr txBox="1">
            <a:spLocks/>
          </p:cNvSpPr>
          <p:nvPr userDrawn="1"/>
        </p:nvSpPr>
        <p:spPr>
          <a:xfrm>
            <a:off x="9206412" y="62778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924D8F-0AED-0D4B-9A03-2EDE66D03B0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STScI logo">
            <a:extLst>
              <a:ext uri="{FF2B5EF4-FFF2-40B4-BE49-F238E27FC236}">
                <a16:creationId xmlns:a16="http://schemas.microsoft.com/office/drawing/2014/main" id="{AF7C4EB1-891C-5A42-9B67-96BC2D331A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88" y="6490401"/>
            <a:ext cx="1334071" cy="182880"/>
          </a:xfrm>
          <a:prstGeom prst="rect">
            <a:avLst/>
          </a:prstGeom>
        </p:spPr>
      </p:pic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BD8A17C7-0ED2-EA46-8080-1D0EBAD48D7B}"/>
              </a:ext>
            </a:extLst>
          </p:cNvPr>
          <p:cNvSpPr txBox="1">
            <a:spLocks/>
          </p:cNvSpPr>
          <p:nvPr userDrawn="1"/>
        </p:nvSpPr>
        <p:spPr>
          <a:xfrm>
            <a:off x="9336849" y="64384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924D8F-0AED-0D4B-9A03-2EDE66D03B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57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W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1" name="Content Placeholder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39" y="270960"/>
            <a:ext cx="1217959" cy="1069848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14AAEE4C-7C6B-374D-B056-C29789DA5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5717" y="2110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24D8F-0AED-0D4B-9A03-2EDE66D03B0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F026F4D9-2AB1-5640-92AF-E8355D61E9D5}"/>
              </a:ext>
            </a:extLst>
          </p:cNvPr>
          <p:cNvSpPr txBox="1">
            <a:spLocks/>
          </p:cNvSpPr>
          <p:nvPr userDrawn="1"/>
        </p:nvSpPr>
        <p:spPr>
          <a:xfrm>
            <a:off x="9206412" y="62778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924D8F-0AED-0D4B-9A03-2EDE66D03B0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STScI logo">
            <a:extLst>
              <a:ext uri="{FF2B5EF4-FFF2-40B4-BE49-F238E27FC236}">
                <a16:creationId xmlns:a16="http://schemas.microsoft.com/office/drawing/2014/main" id="{E0F872D2-5180-8246-A57D-66F65C30E4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88" y="6490401"/>
            <a:ext cx="1334071" cy="182880"/>
          </a:xfrm>
          <a:prstGeom prst="rect">
            <a:avLst/>
          </a:prstGeom>
        </p:spPr>
      </p:pic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F28BB0BB-6C9E-5046-8EA3-60966C34588F}"/>
              </a:ext>
            </a:extLst>
          </p:cNvPr>
          <p:cNvSpPr txBox="1">
            <a:spLocks/>
          </p:cNvSpPr>
          <p:nvPr userDrawn="1"/>
        </p:nvSpPr>
        <p:spPr>
          <a:xfrm>
            <a:off x="9336849" y="64384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924D8F-0AED-0D4B-9A03-2EDE66D03B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34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ma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1" name="Content Placeholder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56613" y="270960"/>
            <a:ext cx="1213065" cy="1072011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FB7E8D81-E2C6-9D41-91D9-510C6F23D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5717" y="2110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24D8F-0AED-0D4B-9A03-2EDE66D03B0B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STScI logo">
            <a:extLst>
              <a:ext uri="{FF2B5EF4-FFF2-40B4-BE49-F238E27FC236}">
                <a16:creationId xmlns:a16="http://schemas.microsoft.com/office/drawing/2014/main" id="{78969360-4F3F-434C-A953-9CDBB533A6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88" y="6490401"/>
            <a:ext cx="1334071" cy="182880"/>
          </a:xfrm>
          <a:prstGeom prst="rect">
            <a:avLst/>
          </a:prstGeom>
        </p:spPr>
      </p:pic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38E6803A-C938-7847-B8D0-2E4268205E75}"/>
              </a:ext>
            </a:extLst>
          </p:cNvPr>
          <p:cNvSpPr txBox="1">
            <a:spLocks/>
          </p:cNvSpPr>
          <p:nvPr userDrawn="1"/>
        </p:nvSpPr>
        <p:spPr>
          <a:xfrm>
            <a:off x="9336849" y="64384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924D8F-0AED-0D4B-9A03-2EDE66D03B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86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Content Placeholder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66" y="270960"/>
            <a:ext cx="1217446" cy="1069848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6AD90C-F883-7840-9026-88F5A9C50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E277F924-C878-C649-B411-53F4962BB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5717" y="2110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24D8F-0AED-0D4B-9A03-2EDE66D03B0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STScI logo">
            <a:extLst>
              <a:ext uri="{FF2B5EF4-FFF2-40B4-BE49-F238E27FC236}">
                <a16:creationId xmlns:a16="http://schemas.microsoft.com/office/drawing/2014/main" id="{CE324AC8-D98E-4D4A-9925-B483BA47CC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88" y="6490401"/>
            <a:ext cx="1334071" cy="182880"/>
          </a:xfrm>
          <a:prstGeom prst="rect">
            <a:avLst/>
          </a:prstGeom>
        </p:spPr>
      </p:pic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931EBD10-7FE7-844B-8CB6-B6C7F47A52FC}"/>
              </a:ext>
            </a:extLst>
          </p:cNvPr>
          <p:cNvSpPr txBox="1">
            <a:spLocks/>
          </p:cNvSpPr>
          <p:nvPr userDrawn="1"/>
        </p:nvSpPr>
        <p:spPr>
          <a:xfrm>
            <a:off x="9336849" y="64384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924D8F-0AED-0D4B-9A03-2EDE66D03B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52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5E0E1F93-6A15-E545-B691-5EEEA2B93EE9}"/>
              </a:ext>
            </a:extLst>
          </p:cNvPr>
          <p:cNvSpPr txBox="1">
            <a:spLocks/>
          </p:cNvSpPr>
          <p:nvPr userDrawn="1"/>
        </p:nvSpPr>
        <p:spPr>
          <a:xfrm>
            <a:off x="9206412" y="62778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924D8F-0AED-0D4B-9A03-2EDE66D03B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09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6/16/23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987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34E6425-0181-43F2-84FC-787E803FD2F8}" type="datetimeFigureOut">
              <a:rPr lang="en-US" smtClean="0"/>
              <a:t>6/16/23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618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6/16/23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204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6/16/23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95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6/16/23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946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6/16/23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90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6/16/23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723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6/16/23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312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6/16/23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2359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82C1DC-EEE9-894F-81C0-7151FCD93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5048" y="63832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24D8F-0AED-0D4B-9A03-2EDE66D03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43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hyperlink" Target="https://arxiv.org/abs/2306.1178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in Title"/>
          <p:cNvSpPr>
            <a:spLocks noGrp="1"/>
          </p:cNvSpPr>
          <p:nvPr>
            <p:ph type="title"/>
          </p:nvPr>
        </p:nvSpPr>
        <p:spPr>
          <a:xfrm>
            <a:off x="707071" y="4364322"/>
            <a:ext cx="10796146" cy="558441"/>
          </a:xfrm>
        </p:spPr>
        <p:txBody>
          <a:bodyPr>
            <a:noAutofit/>
          </a:bodyPr>
          <a:lstStyle/>
          <a:p>
            <a:r>
              <a:rPr lang="en-US" sz="2400" dirty="0"/>
              <a:t>AN Asymmetric Double-Degenerate Type I</a:t>
            </a:r>
            <a:r>
              <a:rPr lang="en-US" sz="2400" cap="none" dirty="0"/>
              <a:t>A</a:t>
            </a:r>
            <a:r>
              <a:rPr lang="en-US" sz="2400" dirty="0"/>
              <a:t> Supernova with a Surviving Companion Star</a:t>
            </a:r>
          </a:p>
        </p:txBody>
      </p:sp>
      <p:sp>
        <p:nvSpPr>
          <p:cNvPr id="4" name="Subtitle and/or date "/>
          <p:cNvSpPr txBox="1"/>
          <p:nvPr/>
        </p:nvSpPr>
        <p:spPr>
          <a:xfrm>
            <a:off x="847344" y="5129784"/>
            <a:ext cx="10515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Matthew R. Siebert, Ryan J. Foley, 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Yossef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Zenati, Georgios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Dimitriadis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, Grace Yang, Eva Schmidt, Kyle W. Davis, Kirsty Taggart, César Rojas-Bravo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accent2"/>
                </a:solidFill>
              </a:rPr>
              <a:t>The Transient and Variable Universe - 6/22/2023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CC6E8034-7323-7840-BE0F-884CE13A926C}"/>
              </a:ext>
            </a:extLst>
          </p:cNvPr>
          <p:cNvSpPr txBox="1">
            <a:spLocks/>
          </p:cNvSpPr>
          <p:nvPr/>
        </p:nvSpPr>
        <p:spPr>
          <a:xfrm>
            <a:off x="9206412" y="62778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924D8F-0AED-0D4B-9A03-2EDE66D03B0B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9" name="Picture 6" descr="https://users.soe.ucsc.edu/~devashish/assets/jpg/UC_Santa_Cruz_Vertical.png">
            <a:extLst>
              <a:ext uri="{FF2B5EF4-FFF2-40B4-BE49-F238E27FC236}">
                <a16:creationId xmlns:a16="http://schemas.microsoft.com/office/drawing/2014/main" id="{D7419675-EBDD-F96E-676A-9F5C96801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575" y="5957473"/>
            <a:ext cx="2774167" cy="76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CD7A33-D3E3-E8EF-794B-40AD3A952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52" y="5543825"/>
            <a:ext cx="1906676" cy="129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628052" cy="62547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 narrow component of [Ca II] is needed to reproduce the sharp peaks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672795-5D20-81ED-43CA-BCA765A3B5C7}"/>
              </a:ext>
            </a:extLst>
          </p:cNvPr>
          <p:cNvSpPr/>
          <p:nvPr/>
        </p:nvSpPr>
        <p:spPr>
          <a:xfrm>
            <a:off x="10438577" y="6373813"/>
            <a:ext cx="1643023" cy="388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4C9289-914C-5C8A-52C4-CBD94C247288}"/>
              </a:ext>
            </a:extLst>
          </p:cNvPr>
          <p:cNvSpPr/>
          <p:nvPr/>
        </p:nvSpPr>
        <p:spPr>
          <a:xfrm>
            <a:off x="160638" y="6373813"/>
            <a:ext cx="1592785" cy="372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76F253-DC31-1F52-F52F-00CDF3C4CD37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10400" y="6389404"/>
            <a:ext cx="1643023" cy="3820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9F0582-4D46-D90F-0B1D-B54B5C0E6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710" y="1210689"/>
            <a:ext cx="5466580" cy="53730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24288E-8296-906F-2114-C1DC6CBFBAD6}"/>
              </a:ext>
            </a:extLst>
          </p:cNvPr>
          <p:cNvSpPr/>
          <p:nvPr/>
        </p:nvSpPr>
        <p:spPr>
          <a:xfrm>
            <a:off x="8740139" y="6434509"/>
            <a:ext cx="2660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Siebert et al. 2023</a:t>
            </a:r>
          </a:p>
        </p:txBody>
      </p:sp>
    </p:spTree>
    <p:extLst>
      <p:ext uri="{BB962C8B-B14F-4D97-AF65-F5344CB8AC3E}">
        <p14:creationId xmlns:p14="http://schemas.microsoft.com/office/powerpoint/2010/main" val="3812683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628052" cy="62547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 narrow component of [Ca II] is needed to reproduce the sharp peaks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672795-5D20-81ED-43CA-BCA765A3B5C7}"/>
              </a:ext>
            </a:extLst>
          </p:cNvPr>
          <p:cNvSpPr/>
          <p:nvPr/>
        </p:nvSpPr>
        <p:spPr>
          <a:xfrm>
            <a:off x="10438577" y="6373813"/>
            <a:ext cx="1643023" cy="388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4C9289-914C-5C8A-52C4-CBD94C247288}"/>
              </a:ext>
            </a:extLst>
          </p:cNvPr>
          <p:cNvSpPr/>
          <p:nvPr/>
        </p:nvSpPr>
        <p:spPr>
          <a:xfrm>
            <a:off x="160638" y="6373813"/>
            <a:ext cx="1592785" cy="372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76F253-DC31-1F52-F52F-00CDF3C4CD37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0400" y="6389404"/>
            <a:ext cx="1643023" cy="382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BB5E99-94A7-A133-B57E-D31ED08C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31458"/>
            <a:ext cx="3027502" cy="5212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93CB51-28C3-1A5E-949D-5E77AF349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442" y="1531458"/>
            <a:ext cx="3016722" cy="52123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D66D6D-4B0B-2B28-F486-D9B090DDD638}"/>
              </a:ext>
            </a:extLst>
          </p:cNvPr>
          <p:cNvSpPr/>
          <p:nvPr/>
        </p:nvSpPr>
        <p:spPr>
          <a:xfrm>
            <a:off x="2908392" y="1131348"/>
            <a:ext cx="23968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2-</a:t>
            </a:r>
            <a:r>
              <a:rPr lang="en-US" sz="20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Component Ca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3A9F65-278C-91D1-9B7D-8DA55DE1D9BA}"/>
              </a:ext>
            </a:extLst>
          </p:cNvPr>
          <p:cNvSpPr/>
          <p:nvPr/>
        </p:nvSpPr>
        <p:spPr>
          <a:xfrm>
            <a:off x="5842492" y="1171019"/>
            <a:ext cx="35345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2-</a:t>
            </a:r>
            <a:r>
              <a:rPr lang="en-US" sz="20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Component + 1 Narrow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D98FCF-2B45-8D6B-CDFB-932E51C7C0EB}"/>
              </a:ext>
            </a:extLst>
          </p:cNvPr>
          <p:cNvSpPr/>
          <p:nvPr/>
        </p:nvSpPr>
        <p:spPr>
          <a:xfrm>
            <a:off x="9501402" y="2828835"/>
            <a:ext cx="24014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FWHM = 180 km/s!!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254073-CD35-2FB4-3501-502246F785BA}"/>
              </a:ext>
            </a:extLst>
          </p:cNvPr>
          <p:cNvSpPr/>
          <p:nvPr/>
        </p:nvSpPr>
        <p:spPr>
          <a:xfrm>
            <a:off x="9123502" y="6457890"/>
            <a:ext cx="2660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Siebert et al. 2023</a:t>
            </a:r>
          </a:p>
        </p:txBody>
      </p:sp>
    </p:spTree>
    <p:extLst>
      <p:ext uri="{BB962C8B-B14F-4D97-AF65-F5344CB8AC3E}">
        <p14:creationId xmlns:p14="http://schemas.microsoft.com/office/powerpoint/2010/main" val="81128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8ECBEF2-AA5F-7857-46FD-47979C3093DA}"/>
              </a:ext>
            </a:extLst>
          </p:cNvPr>
          <p:cNvSpPr/>
          <p:nvPr/>
        </p:nvSpPr>
        <p:spPr>
          <a:xfrm>
            <a:off x="10438577" y="6373813"/>
            <a:ext cx="1643023" cy="388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628052" cy="62547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 nebular spectra of Super-</a:t>
            </a:r>
            <a:r>
              <a:rPr lang="en-US" dirty="0" err="1">
                <a:solidFill>
                  <a:schemeClr val="bg1"/>
                </a:solidFill>
              </a:rPr>
              <a:t>M</a:t>
            </a:r>
            <a:r>
              <a:rPr lang="en-US" baseline="-25000" dirty="0" err="1">
                <a:solidFill>
                  <a:schemeClr val="bg1"/>
                </a:solidFill>
              </a:rPr>
              <a:t>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Ia</a:t>
            </a:r>
            <a:r>
              <a:rPr lang="en-US" dirty="0">
                <a:solidFill>
                  <a:schemeClr val="bg1"/>
                </a:solidFill>
              </a:rPr>
              <a:t> are diverse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672795-5D20-81ED-43CA-BCA765A3B5C7}"/>
              </a:ext>
            </a:extLst>
          </p:cNvPr>
          <p:cNvSpPr/>
          <p:nvPr/>
        </p:nvSpPr>
        <p:spPr>
          <a:xfrm>
            <a:off x="10392032" y="6373813"/>
            <a:ext cx="1495168" cy="372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4C9289-914C-5C8A-52C4-CBD94C247288}"/>
              </a:ext>
            </a:extLst>
          </p:cNvPr>
          <p:cNvSpPr/>
          <p:nvPr/>
        </p:nvSpPr>
        <p:spPr>
          <a:xfrm>
            <a:off x="160638" y="6373813"/>
            <a:ext cx="1592785" cy="372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76F253-DC31-1F52-F52F-00CDF3C4CD37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10400" y="6389404"/>
            <a:ext cx="1643023" cy="3820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30729FE-0FDD-F5D3-2A01-D6D5F0B90335}"/>
              </a:ext>
            </a:extLst>
          </p:cNvPr>
          <p:cNvSpPr/>
          <p:nvPr/>
        </p:nvSpPr>
        <p:spPr>
          <a:xfrm>
            <a:off x="385901" y="2086539"/>
            <a:ext cx="380743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2020hvf </a:t>
            </a:r>
          </a:p>
          <a:p>
            <a:pPr marL="800100" lvl="1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2 broad Ca</a:t>
            </a:r>
          </a:p>
          <a:p>
            <a:pPr marL="800100" lvl="1" indent="-3429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1 </a:t>
            </a:r>
            <a:r>
              <a:rPr lang="en-US" sz="2000" i="1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very</a:t>
            </a:r>
            <a:r>
              <a:rPr lang="en-US" sz="20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 narrow (180 km/s)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2009dc</a:t>
            </a:r>
          </a:p>
          <a:p>
            <a:pPr marL="800100" lvl="1" indent="-3429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2 broad Fe</a:t>
            </a:r>
          </a:p>
          <a:p>
            <a:pPr marL="800100" lvl="1" indent="-342900" defTabSz="457200">
              <a:buFont typeface="Arial" panose="020B0604020202020204" pitchFamily="34" charset="0"/>
              <a:buChar char="•"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1 narrow Ca (700 km/s)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2012dn</a:t>
            </a:r>
          </a:p>
          <a:p>
            <a:pPr marL="800100" lvl="1" indent="-342900" defTabSz="457200">
              <a:buFont typeface="Arial" panose="020B0604020202020204" pitchFamily="34" charset="0"/>
              <a:buChar char="•"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1 narrow Ca (500 km/s)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ASASSN-15pz</a:t>
            </a:r>
          </a:p>
          <a:p>
            <a:pPr marL="800100" lvl="1" indent="-342900" defTabSz="457200">
              <a:buFont typeface="Arial" panose="020B0604020202020204" pitchFamily="34" charset="0"/>
              <a:buChar char="•"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Strong Ca</a:t>
            </a:r>
          </a:p>
          <a:p>
            <a:pPr marL="800100" lvl="1" indent="-3429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Weak Ni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4632F-A7A9-4007-5727-F9D3DD6A6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449" y="1210689"/>
            <a:ext cx="2726894" cy="2680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BC3B41-37FD-2B85-4B85-05181168B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680" y="1210689"/>
            <a:ext cx="2726895" cy="2680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D0688C-8631-5CF2-7E8B-5378CB09D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4563" y="3934952"/>
            <a:ext cx="2726894" cy="2680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508871-A3F9-D4B5-220E-D5CDC3169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2680" y="3934952"/>
            <a:ext cx="2701578" cy="2680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56621A4-2B27-AFF1-C040-F5F63EE64906}"/>
              </a:ext>
            </a:extLst>
          </p:cNvPr>
          <p:cNvSpPr/>
          <p:nvPr/>
        </p:nvSpPr>
        <p:spPr>
          <a:xfrm>
            <a:off x="9669131" y="6440264"/>
            <a:ext cx="2660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Siebert et al. 2023</a:t>
            </a:r>
          </a:p>
        </p:txBody>
      </p:sp>
    </p:spTree>
    <p:extLst>
      <p:ext uri="{BB962C8B-B14F-4D97-AF65-F5344CB8AC3E}">
        <p14:creationId xmlns:p14="http://schemas.microsoft.com/office/powerpoint/2010/main" val="211756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B5D53C9-1ACF-7AE2-8B59-22E96AF2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54" y="1074278"/>
            <a:ext cx="5802419" cy="5713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628052" cy="62547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Higher resolution is important for constraining narrow features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672795-5D20-81ED-43CA-BCA765A3B5C7}"/>
              </a:ext>
            </a:extLst>
          </p:cNvPr>
          <p:cNvSpPr/>
          <p:nvPr/>
        </p:nvSpPr>
        <p:spPr>
          <a:xfrm>
            <a:off x="10438577" y="6373813"/>
            <a:ext cx="1643023" cy="388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4C9289-914C-5C8A-52C4-CBD94C247288}"/>
              </a:ext>
            </a:extLst>
          </p:cNvPr>
          <p:cNvSpPr/>
          <p:nvPr/>
        </p:nvSpPr>
        <p:spPr>
          <a:xfrm>
            <a:off x="160638" y="6373813"/>
            <a:ext cx="1592785" cy="372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76F253-DC31-1F52-F52F-00CDF3C4CD37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0400" y="6389404"/>
            <a:ext cx="1643023" cy="3820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9E42FA-6DC0-A6F4-0238-8D5F8330A8E2}"/>
              </a:ext>
            </a:extLst>
          </p:cNvPr>
          <p:cNvSpPr/>
          <p:nvPr/>
        </p:nvSpPr>
        <p:spPr>
          <a:xfrm>
            <a:off x="8798991" y="2161035"/>
            <a:ext cx="246109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96E2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Kast: R ~ 3,000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Calibri" panose="020F0502020204030204" pitchFamily="34" charset="0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LRIS: R ~ 18,000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solidFill>
                <a:srgbClr val="FFFFFF"/>
              </a:solidFill>
              <a:latin typeface="Helvetica" pitchFamily="2" charset="0"/>
              <a:cs typeface="Calibri" panose="020F0502020204030204" pitchFamily="34" charset="0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7E79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LRIS</a:t>
            </a:r>
            <a:r>
              <a:rPr lang="en-US" sz="2000" dirty="0">
                <a:solidFill>
                  <a:srgbClr val="FF7E79"/>
                </a:solidFill>
                <a:latin typeface="Helvetica" pitchFamily="2" charset="0"/>
                <a:cs typeface="Calibri" panose="020F0502020204030204" pitchFamily="34" charset="0"/>
              </a:rPr>
              <a:t>: R ~ 6000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7851F2-0A3E-BAC4-06D8-6C43885006E0}"/>
              </a:ext>
            </a:extLst>
          </p:cNvPr>
          <p:cNvCxnSpPr>
            <a:cxnSpLocks/>
          </p:cNvCxnSpPr>
          <p:nvPr/>
        </p:nvCxnSpPr>
        <p:spPr>
          <a:xfrm flipH="1">
            <a:off x="6712085" y="2352419"/>
            <a:ext cx="2086906" cy="31923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F7BD375-EF8D-51F7-AD73-DC0DF5A1D914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6931433" y="2976643"/>
            <a:ext cx="1867558" cy="60140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7810C3F-F8FD-B087-BA05-EDB422BCC351}"/>
              </a:ext>
            </a:extLst>
          </p:cNvPr>
          <p:cNvCxnSpPr>
            <a:cxnSpLocks/>
          </p:cNvCxnSpPr>
          <p:nvPr/>
        </p:nvCxnSpPr>
        <p:spPr>
          <a:xfrm flipH="1">
            <a:off x="7072689" y="3578050"/>
            <a:ext cx="1726302" cy="70628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AB12CE5-D4DE-A21C-5300-DA3C9B741CE2}"/>
              </a:ext>
            </a:extLst>
          </p:cNvPr>
          <p:cNvSpPr/>
          <p:nvPr/>
        </p:nvSpPr>
        <p:spPr>
          <a:xfrm>
            <a:off x="8740139" y="6434509"/>
            <a:ext cx="2660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Siebert et al. 2023</a:t>
            </a:r>
          </a:p>
        </p:txBody>
      </p:sp>
    </p:spTree>
    <p:extLst>
      <p:ext uri="{BB962C8B-B14F-4D97-AF65-F5344CB8AC3E}">
        <p14:creationId xmlns:p14="http://schemas.microsoft.com/office/powerpoint/2010/main" val="386199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628052" cy="62547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Narrow [Ca II] is not seen in SN </a:t>
            </a:r>
            <a:r>
              <a:rPr lang="en-US" dirty="0" err="1">
                <a:solidFill>
                  <a:schemeClr val="bg1"/>
                </a:solidFill>
              </a:rPr>
              <a:t>Ia</a:t>
            </a:r>
            <a:r>
              <a:rPr lang="en-US" dirty="0">
                <a:solidFill>
                  <a:schemeClr val="bg1"/>
                </a:solidFill>
              </a:rPr>
              <a:t> but has been observed in </a:t>
            </a:r>
            <a:r>
              <a:rPr lang="en-US" dirty="0" err="1">
                <a:solidFill>
                  <a:schemeClr val="bg1"/>
                </a:solidFill>
              </a:rPr>
              <a:t>SNe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Iax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672795-5D20-81ED-43CA-BCA765A3B5C7}"/>
              </a:ext>
            </a:extLst>
          </p:cNvPr>
          <p:cNvSpPr/>
          <p:nvPr/>
        </p:nvSpPr>
        <p:spPr>
          <a:xfrm>
            <a:off x="10438577" y="6373813"/>
            <a:ext cx="1643023" cy="388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4C9289-914C-5C8A-52C4-CBD94C247288}"/>
              </a:ext>
            </a:extLst>
          </p:cNvPr>
          <p:cNvSpPr/>
          <p:nvPr/>
        </p:nvSpPr>
        <p:spPr>
          <a:xfrm>
            <a:off x="160638" y="6373813"/>
            <a:ext cx="1592785" cy="372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76F253-DC31-1F52-F52F-00CDF3C4CD37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0400" y="6389404"/>
            <a:ext cx="1643023" cy="382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7B69F2-CA87-AD9C-3FDB-5CEE408FC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715" y="1371993"/>
            <a:ext cx="4862795" cy="50389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78A650-A68C-C120-8CD4-4DAE3302F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911" y="1364641"/>
            <a:ext cx="5141580" cy="50536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50729DF-A675-38E1-46DF-33EA4EF8D674}"/>
              </a:ext>
            </a:extLst>
          </p:cNvPr>
          <p:cNvSpPr/>
          <p:nvPr/>
        </p:nvSpPr>
        <p:spPr>
          <a:xfrm>
            <a:off x="3653037" y="6457890"/>
            <a:ext cx="2660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Siebert et al. 2023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131C12-680A-0F91-6E23-A8129360AAE7}"/>
              </a:ext>
            </a:extLst>
          </p:cNvPr>
          <p:cNvSpPr/>
          <p:nvPr/>
        </p:nvSpPr>
        <p:spPr>
          <a:xfrm>
            <a:off x="8740139" y="6434509"/>
            <a:ext cx="2660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Foley et al. 2016</a:t>
            </a:r>
          </a:p>
        </p:txBody>
      </p:sp>
    </p:spTree>
    <p:extLst>
      <p:ext uri="{BB962C8B-B14F-4D97-AF65-F5344CB8AC3E}">
        <p14:creationId xmlns:p14="http://schemas.microsoft.com/office/powerpoint/2010/main" val="135574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Left Arrow 39">
            <a:extLst>
              <a:ext uri="{FF2B5EF4-FFF2-40B4-BE49-F238E27FC236}">
                <a16:creationId xmlns:a16="http://schemas.microsoft.com/office/drawing/2014/main" id="{C9778A19-8E2C-4015-6432-CF8E9AE71C6B}"/>
              </a:ext>
            </a:extLst>
          </p:cNvPr>
          <p:cNvSpPr/>
          <p:nvPr/>
        </p:nvSpPr>
        <p:spPr>
          <a:xfrm rot="9323209">
            <a:off x="10095588" y="2468452"/>
            <a:ext cx="2140365" cy="598064"/>
          </a:xfrm>
          <a:prstGeom prst="leftArrow">
            <a:avLst>
              <a:gd name="adj1" fmla="val 50000"/>
              <a:gd name="adj2" fmla="val 80006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Left Arrow 38">
            <a:extLst>
              <a:ext uri="{FF2B5EF4-FFF2-40B4-BE49-F238E27FC236}">
                <a16:creationId xmlns:a16="http://schemas.microsoft.com/office/drawing/2014/main" id="{86DD2DF6-4E7E-E4CD-D534-A009BCDC00EF}"/>
              </a:ext>
            </a:extLst>
          </p:cNvPr>
          <p:cNvSpPr/>
          <p:nvPr/>
        </p:nvSpPr>
        <p:spPr>
          <a:xfrm rot="20083440">
            <a:off x="6069727" y="2874201"/>
            <a:ext cx="2140365" cy="598064"/>
          </a:xfrm>
          <a:prstGeom prst="leftArrow">
            <a:avLst>
              <a:gd name="adj1" fmla="val 50000"/>
              <a:gd name="adj2" fmla="val 8000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672795-5D20-81ED-43CA-BCA765A3B5C7}"/>
              </a:ext>
            </a:extLst>
          </p:cNvPr>
          <p:cNvSpPr/>
          <p:nvPr/>
        </p:nvSpPr>
        <p:spPr>
          <a:xfrm>
            <a:off x="10438577" y="6373813"/>
            <a:ext cx="1643023" cy="388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Arrow 31">
            <a:extLst>
              <a:ext uri="{FF2B5EF4-FFF2-40B4-BE49-F238E27FC236}">
                <a16:creationId xmlns:a16="http://schemas.microsoft.com/office/drawing/2014/main" id="{C84AE68C-C645-2B50-C1BD-0A3648795FCA}"/>
              </a:ext>
            </a:extLst>
          </p:cNvPr>
          <p:cNvSpPr/>
          <p:nvPr/>
        </p:nvSpPr>
        <p:spPr>
          <a:xfrm rot="20083440">
            <a:off x="6050922" y="5227981"/>
            <a:ext cx="2140365" cy="598064"/>
          </a:xfrm>
          <a:prstGeom prst="leftArrow">
            <a:avLst>
              <a:gd name="adj1" fmla="val 50000"/>
              <a:gd name="adj2" fmla="val 8000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Arrow 33">
            <a:extLst>
              <a:ext uri="{FF2B5EF4-FFF2-40B4-BE49-F238E27FC236}">
                <a16:creationId xmlns:a16="http://schemas.microsoft.com/office/drawing/2014/main" id="{413BB91B-1F5A-CCF7-B973-633B7BB0B5C5}"/>
              </a:ext>
            </a:extLst>
          </p:cNvPr>
          <p:cNvSpPr/>
          <p:nvPr/>
        </p:nvSpPr>
        <p:spPr>
          <a:xfrm rot="9323209">
            <a:off x="10095588" y="4680777"/>
            <a:ext cx="2140365" cy="598064"/>
          </a:xfrm>
          <a:prstGeom prst="leftArrow">
            <a:avLst>
              <a:gd name="adj1" fmla="val 50000"/>
              <a:gd name="adj2" fmla="val 80006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36D2B04-19D0-E6FF-1119-46E0CFBD6206}"/>
              </a:ext>
            </a:extLst>
          </p:cNvPr>
          <p:cNvSpPr/>
          <p:nvPr/>
        </p:nvSpPr>
        <p:spPr>
          <a:xfrm>
            <a:off x="9031830" y="4087798"/>
            <a:ext cx="2486647" cy="2683704"/>
          </a:xfrm>
          <a:prstGeom prst="ellipse">
            <a:avLst/>
          </a:prstGeom>
          <a:solidFill>
            <a:srgbClr val="C00000">
              <a:alpha val="5418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A900681-FD56-D2C7-EF3E-27416D3FA977}"/>
              </a:ext>
            </a:extLst>
          </p:cNvPr>
          <p:cNvSpPr/>
          <p:nvPr/>
        </p:nvSpPr>
        <p:spPr>
          <a:xfrm>
            <a:off x="6766313" y="3848119"/>
            <a:ext cx="2486647" cy="2683704"/>
          </a:xfrm>
          <a:prstGeom prst="ellipse">
            <a:avLst/>
          </a:prstGeom>
          <a:solidFill>
            <a:schemeClr val="accent1">
              <a:alpha val="5418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Left Arrow 29">
            <a:extLst>
              <a:ext uri="{FF2B5EF4-FFF2-40B4-BE49-F238E27FC236}">
                <a16:creationId xmlns:a16="http://schemas.microsoft.com/office/drawing/2014/main" id="{3C4434E6-8B0B-4C1B-52DB-4445D7D53A69}"/>
              </a:ext>
            </a:extLst>
          </p:cNvPr>
          <p:cNvSpPr/>
          <p:nvPr/>
        </p:nvSpPr>
        <p:spPr>
          <a:xfrm rot="9323209">
            <a:off x="10095588" y="698402"/>
            <a:ext cx="2140365" cy="598064"/>
          </a:xfrm>
          <a:prstGeom prst="leftArrow">
            <a:avLst>
              <a:gd name="adj1" fmla="val 50000"/>
              <a:gd name="adj2" fmla="val 80006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Arrow 28">
            <a:extLst>
              <a:ext uri="{FF2B5EF4-FFF2-40B4-BE49-F238E27FC236}">
                <a16:creationId xmlns:a16="http://schemas.microsoft.com/office/drawing/2014/main" id="{3958BD31-8D3E-12AE-0272-89C68DD2C576}"/>
              </a:ext>
            </a:extLst>
          </p:cNvPr>
          <p:cNvSpPr/>
          <p:nvPr/>
        </p:nvSpPr>
        <p:spPr>
          <a:xfrm rot="20083440">
            <a:off x="5964326" y="1058530"/>
            <a:ext cx="2140365" cy="598064"/>
          </a:xfrm>
          <a:prstGeom prst="leftArrow">
            <a:avLst>
              <a:gd name="adj1" fmla="val 50000"/>
              <a:gd name="adj2" fmla="val 8000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nut 23">
            <a:extLst>
              <a:ext uri="{FF2B5EF4-FFF2-40B4-BE49-F238E27FC236}">
                <a16:creationId xmlns:a16="http://schemas.microsoft.com/office/drawing/2014/main" id="{38FD7F23-BB03-3832-AED6-8237FD0AC2A2}"/>
              </a:ext>
            </a:extLst>
          </p:cNvPr>
          <p:cNvSpPr/>
          <p:nvPr/>
        </p:nvSpPr>
        <p:spPr>
          <a:xfrm rot="20556995">
            <a:off x="6580852" y="2398652"/>
            <a:ext cx="5077838" cy="1222459"/>
          </a:xfrm>
          <a:prstGeom prst="donut">
            <a:avLst>
              <a:gd name="adj" fmla="val 12619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Donut 22">
            <a:extLst>
              <a:ext uri="{FF2B5EF4-FFF2-40B4-BE49-F238E27FC236}">
                <a16:creationId xmlns:a16="http://schemas.microsoft.com/office/drawing/2014/main" id="{6C39785B-A169-7264-EF72-4C57E36A733A}"/>
              </a:ext>
            </a:extLst>
          </p:cNvPr>
          <p:cNvSpPr/>
          <p:nvPr/>
        </p:nvSpPr>
        <p:spPr>
          <a:xfrm rot="20556995">
            <a:off x="6632827" y="501535"/>
            <a:ext cx="5077838" cy="1222459"/>
          </a:xfrm>
          <a:prstGeom prst="donut">
            <a:avLst>
              <a:gd name="adj" fmla="val 12619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E622D90-0282-7D37-EE52-3C28522AE96F}"/>
              </a:ext>
            </a:extLst>
          </p:cNvPr>
          <p:cNvSpPr/>
          <p:nvPr/>
        </p:nvSpPr>
        <p:spPr>
          <a:xfrm>
            <a:off x="7721991" y="2293693"/>
            <a:ext cx="908480" cy="92893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628052" cy="6254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Progenitor System Takeaways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4C9289-914C-5C8A-52C4-CBD94C247288}"/>
              </a:ext>
            </a:extLst>
          </p:cNvPr>
          <p:cNvSpPr/>
          <p:nvPr/>
        </p:nvSpPr>
        <p:spPr>
          <a:xfrm>
            <a:off x="160638" y="6373813"/>
            <a:ext cx="1592785" cy="372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76F253-DC31-1F52-F52F-00CDF3C4CD37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0400" y="6389404"/>
            <a:ext cx="1643023" cy="3820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9A96F0-AE8B-1288-214C-605F774B0CF4}"/>
              </a:ext>
            </a:extLst>
          </p:cNvPr>
          <p:cNvSpPr/>
          <p:nvPr/>
        </p:nvSpPr>
        <p:spPr>
          <a:xfrm>
            <a:off x="324399" y="1303436"/>
            <a:ext cx="614500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Highly asymmetric</a:t>
            </a:r>
          </a:p>
          <a:p>
            <a:pPr marL="800100" lvl="1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Significant amounts of radioactive material offset by </a:t>
            </a:r>
            <a:r>
              <a:rPr lang="en-US" sz="2400" dirty="0">
                <a:solidFill>
                  <a:srgbClr val="FFC000"/>
                </a:solidFill>
                <a:latin typeface="Helvetica" pitchFamily="2" charset="0"/>
                <a:cs typeface="Calibri" panose="020F0502020204030204" pitchFamily="34" charset="0"/>
              </a:rPr>
              <a:t>orbital velocities</a:t>
            </a:r>
          </a:p>
          <a:p>
            <a:pPr marL="342900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High ejecta mass likely requires a DD progenitor system</a:t>
            </a:r>
          </a:p>
          <a:p>
            <a:pPr marL="342900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Extremely </a:t>
            </a:r>
            <a:r>
              <a:rPr lang="en-US" sz="2400" dirty="0">
                <a:solidFill>
                  <a:srgbClr val="FF40FF"/>
                </a:solidFill>
                <a:latin typeface="Helvetica" pitchFamily="2" charset="0"/>
                <a:cs typeface="Calibri" panose="020F0502020204030204" pitchFamily="34" charset="0"/>
              </a:rPr>
              <a:t>low-velocity Ca </a:t>
            </a:r>
            <a:r>
              <a:rPr lang="en-US" sz="24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offset from systemic velocity indicates a surviving companion star</a:t>
            </a:r>
          </a:p>
          <a:p>
            <a:pPr marL="342900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Check out the paper! </a:t>
            </a:r>
            <a:r>
              <a:rPr lang="en-US" sz="24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  <a:hlinkClick r:id="rId4"/>
              </a:rPr>
              <a:t>arXiv:2306.11788</a:t>
            </a:r>
            <a:endParaRPr lang="en-US" sz="2400" dirty="0">
              <a:solidFill>
                <a:srgbClr val="FFFFFF"/>
              </a:solidFill>
              <a:latin typeface="Helvetica" pitchFamily="2" charset="0"/>
              <a:cs typeface="Calibri" panose="020F0502020204030204" pitchFamily="34" charset="0"/>
            </a:endParaRPr>
          </a:p>
          <a:p>
            <a:pPr defTabSz="457200">
              <a:defRPr/>
            </a:pPr>
            <a:endParaRPr lang="en-US" sz="2400" dirty="0">
              <a:solidFill>
                <a:srgbClr val="FFFFFF"/>
              </a:solidFill>
              <a:latin typeface="Helvetica" pitchFamily="2" charset="0"/>
              <a:cs typeface="Calibri" panose="020F0502020204030204" pitchFamily="34" charset="0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Future observations:</a:t>
            </a:r>
          </a:p>
          <a:p>
            <a:pPr marL="800100" lvl="1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High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resolution </a:t>
            </a:r>
            <a:r>
              <a:rPr lang="en-US" sz="24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spectra are needed of Super-Chandra events</a:t>
            </a:r>
          </a:p>
          <a:p>
            <a:pPr marL="800100" lvl="1" indent="-342900" defTabSz="457200">
              <a:buFont typeface="Arial" panose="020B0604020202020204" pitchFamily="34" charset="0"/>
              <a:buChar char="•"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JWST spectroscopy</a:t>
            </a:r>
            <a:r>
              <a:rPr lang="en-US" sz="24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 - SN 2022pul…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4F88904-0F42-90F0-FD44-2945498A533C}"/>
              </a:ext>
            </a:extLst>
          </p:cNvPr>
          <p:cNvSpPr/>
          <p:nvPr/>
        </p:nvSpPr>
        <p:spPr>
          <a:xfrm>
            <a:off x="9420142" y="524370"/>
            <a:ext cx="1440656" cy="157028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" name="7-Point Star 18">
            <a:extLst>
              <a:ext uri="{FF2B5EF4-FFF2-40B4-BE49-F238E27FC236}">
                <a16:creationId xmlns:a16="http://schemas.microsoft.com/office/drawing/2014/main" id="{F535EF0B-3250-2A8A-C979-30AA6C48C1EE}"/>
              </a:ext>
            </a:extLst>
          </p:cNvPr>
          <p:cNvSpPr/>
          <p:nvPr/>
        </p:nvSpPr>
        <p:spPr>
          <a:xfrm>
            <a:off x="8963938" y="1849946"/>
            <a:ext cx="2570700" cy="2716257"/>
          </a:xfrm>
          <a:prstGeom prst="star7">
            <a:avLst>
              <a:gd name="adj" fmla="val 18931"/>
              <a:gd name="hf" fmla="val 102572"/>
              <a:gd name="vf" fmla="val 105210"/>
            </a:avLst>
          </a:prstGeom>
          <a:solidFill>
            <a:srgbClr val="96E2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7-Point Star 19">
            <a:extLst>
              <a:ext uri="{FF2B5EF4-FFF2-40B4-BE49-F238E27FC236}">
                <a16:creationId xmlns:a16="http://schemas.microsoft.com/office/drawing/2014/main" id="{5ED61EED-4D65-2BA6-99B0-3955AC42CA01}"/>
              </a:ext>
            </a:extLst>
          </p:cNvPr>
          <p:cNvSpPr/>
          <p:nvPr/>
        </p:nvSpPr>
        <p:spPr>
          <a:xfrm>
            <a:off x="8077369" y="2016232"/>
            <a:ext cx="1072178" cy="1020336"/>
          </a:xfrm>
          <a:prstGeom prst="star7">
            <a:avLst>
              <a:gd name="adj" fmla="val 13194"/>
              <a:gd name="hf" fmla="val 102572"/>
              <a:gd name="vf" fmla="val 105210"/>
            </a:avLst>
          </a:prstGeom>
          <a:solidFill>
            <a:srgbClr val="96E2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8" descr="Image result for observer eye">
            <a:extLst>
              <a:ext uri="{FF2B5EF4-FFF2-40B4-BE49-F238E27FC236}">
                <a16:creationId xmlns:a16="http://schemas.microsoft.com/office/drawing/2014/main" id="{4EA1461B-63ED-D2FA-1287-6A437D856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001" y="585216"/>
            <a:ext cx="1039675" cy="166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8844EAFC-351E-22E4-D751-78835BC59344}"/>
              </a:ext>
            </a:extLst>
          </p:cNvPr>
          <p:cNvSpPr/>
          <p:nvPr/>
        </p:nvSpPr>
        <p:spPr>
          <a:xfrm>
            <a:off x="7820424" y="259727"/>
            <a:ext cx="908480" cy="92893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5FD8A62-6E53-D5A3-E88A-2AEF047326F8}"/>
              </a:ext>
            </a:extLst>
          </p:cNvPr>
          <p:cNvSpPr/>
          <p:nvPr/>
        </p:nvSpPr>
        <p:spPr>
          <a:xfrm>
            <a:off x="7282468" y="4481874"/>
            <a:ext cx="1453896" cy="145469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5F2B59C-C5FD-F04A-4675-B78C2089688E}"/>
              </a:ext>
            </a:extLst>
          </p:cNvPr>
          <p:cNvSpPr/>
          <p:nvPr/>
        </p:nvSpPr>
        <p:spPr>
          <a:xfrm>
            <a:off x="7605018" y="5009168"/>
            <a:ext cx="789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Helvetica" pitchFamily="2" charset="0"/>
                <a:cs typeface="Calibri" panose="020F0502020204030204" pitchFamily="34" charset="0"/>
              </a:rPr>
              <a:t>BR</a:t>
            </a:r>
            <a:endParaRPr kumimoji="0" lang="en-US" sz="2000" i="0" u="none" strike="noStrike" kern="1200" cap="none" spc="0" normalizeH="0" baseline="-25000" noProof="0" dirty="0">
              <a:ln>
                <a:noFill/>
              </a:ln>
              <a:effectLst/>
              <a:uLnTx/>
              <a:uFillTx/>
              <a:latin typeface="Helvetica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61EDED08-C4A4-C5DC-E88F-16B993A964D0}"/>
              </a:ext>
            </a:extLst>
          </p:cNvPr>
          <p:cNvSpPr/>
          <p:nvPr/>
        </p:nvSpPr>
        <p:spPr>
          <a:xfrm>
            <a:off x="7168754" y="4313364"/>
            <a:ext cx="1662441" cy="1854432"/>
          </a:xfrm>
          <a:prstGeom prst="cloud">
            <a:avLst/>
          </a:prstGeom>
          <a:solidFill>
            <a:srgbClr val="FF40FF">
              <a:alpha val="6116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C0CF465-DE66-4D4E-F6C7-35C909D7780D}"/>
              </a:ext>
            </a:extLst>
          </p:cNvPr>
          <p:cNvSpPr/>
          <p:nvPr/>
        </p:nvSpPr>
        <p:spPr>
          <a:xfrm>
            <a:off x="7841407" y="2851276"/>
            <a:ext cx="2660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200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0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3A23B79-2375-1408-8F04-0EBB8F33D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70" y="1486259"/>
            <a:ext cx="10679260" cy="46119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628052" cy="6254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SN 2022pul is bonkers!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672795-5D20-81ED-43CA-BCA765A3B5C7}"/>
              </a:ext>
            </a:extLst>
          </p:cNvPr>
          <p:cNvSpPr/>
          <p:nvPr/>
        </p:nvSpPr>
        <p:spPr>
          <a:xfrm>
            <a:off x="10438577" y="6373813"/>
            <a:ext cx="1643023" cy="388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4C9289-914C-5C8A-52C4-CBD94C247288}"/>
              </a:ext>
            </a:extLst>
          </p:cNvPr>
          <p:cNvSpPr/>
          <p:nvPr/>
        </p:nvSpPr>
        <p:spPr>
          <a:xfrm>
            <a:off x="160638" y="6373813"/>
            <a:ext cx="1592785" cy="372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76F253-DC31-1F52-F52F-00CDF3C4CD37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10400" y="6389404"/>
            <a:ext cx="1643023" cy="3820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9E6147-7AFB-8E26-2F4E-88F22A403FEA}"/>
              </a:ext>
            </a:extLst>
          </p:cNvPr>
          <p:cNvSpPr/>
          <p:nvPr/>
        </p:nvSpPr>
        <p:spPr>
          <a:xfrm>
            <a:off x="7157545" y="1990492"/>
            <a:ext cx="12504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Narrow [Ca II] 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647910-E8A1-6F78-8B7B-2DBF9D2EF997}"/>
              </a:ext>
            </a:extLst>
          </p:cNvPr>
          <p:cNvSpPr/>
          <p:nvPr/>
        </p:nvSpPr>
        <p:spPr>
          <a:xfrm>
            <a:off x="5338280" y="4144118"/>
            <a:ext cx="850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[O I]</a:t>
            </a:r>
          </a:p>
        </p:txBody>
      </p:sp>
    </p:spTree>
    <p:extLst>
      <p:ext uri="{BB962C8B-B14F-4D97-AF65-F5344CB8AC3E}">
        <p14:creationId xmlns:p14="http://schemas.microsoft.com/office/powerpoint/2010/main" val="3581265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628052" cy="6254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NIR nebular features require multiple Fe components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672795-5D20-81ED-43CA-BCA765A3B5C7}"/>
              </a:ext>
            </a:extLst>
          </p:cNvPr>
          <p:cNvSpPr/>
          <p:nvPr/>
        </p:nvSpPr>
        <p:spPr>
          <a:xfrm>
            <a:off x="10438577" y="6373813"/>
            <a:ext cx="1643023" cy="388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4C9289-914C-5C8A-52C4-CBD94C247288}"/>
              </a:ext>
            </a:extLst>
          </p:cNvPr>
          <p:cNvSpPr/>
          <p:nvPr/>
        </p:nvSpPr>
        <p:spPr>
          <a:xfrm>
            <a:off x="160638" y="6373813"/>
            <a:ext cx="1592785" cy="372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76F253-DC31-1F52-F52F-00CDF3C4CD37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10400" y="6389404"/>
            <a:ext cx="1643023" cy="382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ADCDA7-DA3A-17C6-E9C3-98DE725EA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336" y="1683834"/>
            <a:ext cx="4962058" cy="47055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5BE9E7-0153-ED02-63E5-EA2541D575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42" r="25167"/>
          <a:stretch/>
        </p:blipFill>
        <p:spPr>
          <a:xfrm>
            <a:off x="7705664" y="1561171"/>
            <a:ext cx="2725000" cy="51856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AE60B5B-7B55-232F-618D-A60B473FFA24}"/>
              </a:ext>
            </a:extLst>
          </p:cNvPr>
          <p:cNvSpPr/>
          <p:nvPr/>
        </p:nvSpPr>
        <p:spPr>
          <a:xfrm>
            <a:off x="4446182" y="2482586"/>
            <a:ext cx="850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[Fe II]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FA6E8-5CB7-2E2B-201A-8A88426AD2F4}"/>
              </a:ext>
            </a:extLst>
          </p:cNvPr>
          <p:cNvSpPr/>
          <p:nvPr/>
        </p:nvSpPr>
        <p:spPr>
          <a:xfrm>
            <a:off x="7697751" y="1210689"/>
            <a:ext cx="2660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Normal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SNe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Ia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81071B-CCD9-A800-724D-0A97E7FB5EE5}"/>
              </a:ext>
            </a:extLst>
          </p:cNvPr>
          <p:cNvSpPr/>
          <p:nvPr/>
        </p:nvSpPr>
        <p:spPr>
          <a:xfrm>
            <a:off x="2464616" y="1324540"/>
            <a:ext cx="3811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SN 2022pul – Super-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n-US" sz="2000" i="0" u="none" strike="noStrike" kern="120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ch</a:t>
            </a:r>
            <a:endParaRPr kumimoji="0" lang="en-US" sz="200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5DBC5E-3301-8F84-CC37-3B1A7577D295}"/>
              </a:ext>
            </a:extLst>
          </p:cNvPr>
          <p:cNvSpPr/>
          <p:nvPr/>
        </p:nvSpPr>
        <p:spPr>
          <a:xfrm rot="19960643">
            <a:off x="2379118" y="2190198"/>
            <a:ext cx="1280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KITS!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DEFACC-52FB-8187-936F-E2DBBBD685AB}"/>
              </a:ext>
            </a:extLst>
          </p:cNvPr>
          <p:cNvSpPr/>
          <p:nvPr/>
        </p:nvSpPr>
        <p:spPr>
          <a:xfrm>
            <a:off x="10451298" y="5681518"/>
            <a:ext cx="17407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Maguire et al. 2018</a:t>
            </a:r>
          </a:p>
        </p:txBody>
      </p:sp>
    </p:spTree>
    <p:extLst>
      <p:ext uri="{BB962C8B-B14F-4D97-AF65-F5344CB8AC3E}">
        <p14:creationId xmlns:p14="http://schemas.microsoft.com/office/powerpoint/2010/main" val="1396814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628052" cy="6254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BOOM!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672795-5D20-81ED-43CA-BCA765A3B5C7}"/>
              </a:ext>
            </a:extLst>
          </p:cNvPr>
          <p:cNvSpPr/>
          <p:nvPr/>
        </p:nvSpPr>
        <p:spPr>
          <a:xfrm>
            <a:off x="10438577" y="6373813"/>
            <a:ext cx="1643023" cy="388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4C9289-914C-5C8A-52C4-CBD94C247288}"/>
              </a:ext>
            </a:extLst>
          </p:cNvPr>
          <p:cNvSpPr/>
          <p:nvPr/>
        </p:nvSpPr>
        <p:spPr>
          <a:xfrm>
            <a:off x="160638" y="6373813"/>
            <a:ext cx="1592785" cy="372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76F253-DC31-1F52-F52F-00CDF3C4CD37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10400" y="6389404"/>
            <a:ext cx="1643023" cy="382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A94C42-67D1-E9FF-31C4-1D3AADF4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391" y="1067803"/>
            <a:ext cx="3677971" cy="5512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295B59-5BB4-7B52-FD9E-E62D4B002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60" y="1348917"/>
            <a:ext cx="7553897" cy="50326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D4152D-0B83-9D84-638C-24C02684C40F}"/>
              </a:ext>
            </a:extLst>
          </p:cNvPr>
          <p:cNvSpPr/>
          <p:nvPr/>
        </p:nvSpPr>
        <p:spPr>
          <a:xfrm>
            <a:off x="3321950" y="6207906"/>
            <a:ext cx="2774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Image Credit: Chris Ni</a:t>
            </a:r>
          </a:p>
        </p:txBody>
      </p:sp>
    </p:spTree>
    <p:extLst>
      <p:ext uri="{BB962C8B-B14F-4D97-AF65-F5344CB8AC3E}">
        <p14:creationId xmlns:p14="http://schemas.microsoft.com/office/powerpoint/2010/main" val="317487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36C39BA-475B-E407-6C84-28BF6204A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172"/>
          <a:stretch/>
        </p:blipFill>
        <p:spPr>
          <a:xfrm>
            <a:off x="6779484" y="1330031"/>
            <a:ext cx="5282299" cy="47534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Nebular phase observations of Peculiar </a:t>
            </a:r>
            <a:r>
              <a:rPr lang="en-US" dirty="0" err="1">
                <a:solidFill>
                  <a:schemeClr val="bg1"/>
                </a:solidFill>
              </a:rPr>
              <a:t>SNe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Ia</a:t>
            </a:r>
            <a:r>
              <a:rPr lang="en-US" dirty="0">
                <a:solidFill>
                  <a:schemeClr val="bg1"/>
                </a:solidFill>
              </a:rPr>
              <a:t> show Calcium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672795-5D20-81ED-43CA-BCA765A3B5C7}"/>
              </a:ext>
            </a:extLst>
          </p:cNvPr>
          <p:cNvSpPr/>
          <p:nvPr/>
        </p:nvSpPr>
        <p:spPr>
          <a:xfrm>
            <a:off x="10392032" y="6373813"/>
            <a:ext cx="1495168" cy="372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4C9289-914C-5C8A-52C4-CBD94C247288}"/>
              </a:ext>
            </a:extLst>
          </p:cNvPr>
          <p:cNvSpPr/>
          <p:nvPr/>
        </p:nvSpPr>
        <p:spPr>
          <a:xfrm>
            <a:off x="160638" y="6373813"/>
            <a:ext cx="1592785" cy="372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76F253-DC31-1F52-F52F-00CDF3C4CD37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10400" y="6389404"/>
            <a:ext cx="1643023" cy="3820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DECAA-74F2-AC18-B047-C0A164851E87}"/>
              </a:ext>
            </a:extLst>
          </p:cNvPr>
          <p:cNvSpPr/>
          <p:nvPr/>
        </p:nvSpPr>
        <p:spPr>
          <a:xfrm>
            <a:off x="10438577" y="6373813"/>
            <a:ext cx="1643023" cy="388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F886D8-D123-D5CC-2E0B-005E28198D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318"/>
          <a:stretch/>
        </p:blipFill>
        <p:spPr>
          <a:xfrm>
            <a:off x="6779484" y="6067060"/>
            <a:ext cx="5282299" cy="3981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84ED65-79C5-C325-6CB2-A8D07C936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909" y="2291332"/>
            <a:ext cx="6321336" cy="305556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86C8FB-7C79-15D8-A5CC-55A730B324F6}"/>
              </a:ext>
            </a:extLst>
          </p:cNvPr>
          <p:cNvSpPr/>
          <p:nvPr/>
        </p:nvSpPr>
        <p:spPr>
          <a:xfrm>
            <a:off x="7842490" y="6477228"/>
            <a:ext cx="33733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Taubenberger et al. 2017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325C9A-28F9-705A-ECCC-4C86D20FEE02}"/>
              </a:ext>
            </a:extLst>
          </p:cNvPr>
          <p:cNvSpPr txBox="1"/>
          <p:nvPr/>
        </p:nvSpPr>
        <p:spPr>
          <a:xfrm>
            <a:off x="160638" y="5515616"/>
            <a:ext cx="2693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Siebert et al. 2020b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6FD1ABB-38D7-C9AF-89E5-1F8AD858A45D}"/>
              </a:ext>
            </a:extLst>
          </p:cNvPr>
          <p:cNvSpPr/>
          <p:nvPr/>
        </p:nvSpPr>
        <p:spPr>
          <a:xfrm>
            <a:off x="9077647" y="3033158"/>
            <a:ext cx="137160" cy="13716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D97C21-A079-4624-5416-F9FF46522496}"/>
              </a:ext>
            </a:extLst>
          </p:cNvPr>
          <p:cNvSpPr txBox="1"/>
          <p:nvPr/>
        </p:nvSpPr>
        <p:spPr>
          <a:xfrm>
            <a:off x="2941744" y="5453591"/>
            <a:ext cx="39037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See also: Miller et al. 2020, Tucker et al. 2021, Burke et al. 2021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E19153B-0188-3628-1516-0890D004C842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5815584" y="2740294"/>
            <a:ext cx="3282150" cy="31295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4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SN 2020hvf had an early light curve bump and high luminosity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672795-5D20-81ED-43CA-BCA765A3B5C7}"/>
              </a:ext>
            </a:extLst>
          </p:cNvPr>
          <p:cNvSpPr/>
          <p:nvPr/>
        </p:nvSpPr>
        <p:spPr>
          <a:xfrm>
            <a:off x="10392032" y="6373813"/>
            <a:ext cx="1495168" cy="372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4C9289-914C-5C8A-52C4-CBD94C247288}"/>
              </a:ext>
            </a:extLst>
          </p:cNvPr>
          <p:cNvSpPr/>
          <p:nvPr/>
        </p:nvSpPr>
        <p:spPr>
          <a:xfrm>
            <a:off x="160638" y="6373813"/>
            <a:ext cx="1592785" cy="372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76F253-DC31-1F52-F52F-00CDF3C4CD37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0400" y="6389404"/>
            <a:ext cx="1643023" cy="3820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C260BF-E1DE-32C0-FCA9-60642F6AB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475" y="1350036"/>
            <a:ext cx="5861744" cy="45023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DECAA-74F2-AC18-B047-C0A164851E87}"/>
              </a:ext>
            </a:extLst>
          </p:cNvPr>
          <p:cNvSpPr/>
          <p:nvPr/>
        </p:nvSpPr>
        <p:spPr>
          <a:xfrm>
            <a:off x="10438577" y="6373813"/>
            <a:ext cx="1643023" cy="388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26D3A0-8248-DBE1-CF88-12E6F7AD8425}"/>
              </a:ext>
            </a:extLst>
          </p:cNvPr>
          <p:cNvSpPr/>
          <p:nvPr/>
        </p:nvSpPr>
        <p:spPr>
          <a:xfrm>
            <a:off x="3895765" y="5849690"/>
            <a:ext cx="2660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Jiang et al. 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A11B49-96D2-9037-376D-6E49933D8A8D}"/>
              </a:ext>
            </a:extLst>
          </p:cNvPr>
          <p:cNvSpPr/>
          <p:nvPr/>
        </p:nvSpPr>
        <p:spPr>
          <a:xfrm>
            <a:off x="7777899" y="5879362"/>
            <a:ext cx="2660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Srivastav et al.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E0A57D-C63B-E865-02AA-8A986AABE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171" y="1350036"/>
            <a:ext cx="3214211" cy="45181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F667624-451F-7FC7-133C-D0212E1F13DA}"/>
              </a:ext>
            </a:extLst>
          </p:cNvPr>
          <p:cNvSpPr/>
          <p:nvPr/>
        </p:nvSpPr>
        <p:spPr>
          <a:xfrm>
            <a:off x="1108781" y="5927290"/>
            <a:ext cx="2660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n-US" sz="2000" i="0" u="none" strike="noStrike" kern="1200" cap="none" spc="0" normalizeH="0" baseline="-2500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B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 = -19.9 mag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4C6669-3927-6B9F-4D50-2EEAC6153E93}"/>
              </a:ext>
            </a:extLst>
          </p:cNvPr>
          <p:cNvSpPr/>
          <p:nvPr/>
        </p:nvSpPr>
        <p:spPr>
          <a:xfrm>
            <a:off x="3992965" y="6249800"/>
            <a:ext cx="2660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n-US" sz="2000" i="0" u="none" strike="noStrike" kern="1200" cap="none" spc="0" normalizeH="0" baseline="-2500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ej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 = 2.1M   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DE6FF4-3DD7-E002-A490-C021F27BE68A}"/>
                  </a:ext>
                </a:extLst>
              </p:cNvPr>
              <p:cNvSpPr txBox="1"/>
              <p:nvPr/>
            </p:nvSpPr>
            <p:spPr>
              <a:xfrm>
                <a:off x="5750091" y="6389404"/>
                <a:ext cx="2468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☉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DE6FF4-3DD7-E002-A490-C021F27BE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0091" y="6389404"/>
                <a:ext cx="246862" cy="276999"/>
              </a:xfrm>
              <a:prstGeom prst="rect">
                <a:avLst/>
              </a:prstGeom>
              <a:blipFill>
                <a:blip r:embed="rId6"/>
                <a:stretch>
                  <a:fillRect l="-19048" r="-19048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8537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Super-</a:t>
            </a:r>
            <a:r>
              <a:rPr lang="en-US" dirty="0" err="1">
                <a:solidFill>
                  <a:schemeClr val="bg1"/>
                </a:solidFill>
              </a:rPr>
              <a:t>M</a:t>
            </a:r>
            <a:r>
              <a:rPr lang="en-US" baseline="-25000" dirty="0" err="1">
                <a:solidFill>
                  <a:schemeClr val="bg1"/>
                </a:solidFill>
              </a:rPr>
              <a:t>Ch</a:t>
            </a:r>
            <a:r>
              <a:rPr lang="en-US" dirty="0">
                <a:solidFill>
                  <a:schemeClr val="bg1"/>
                </a:solidFill>
              </a:rPr>
              <a:t> (or 03fg-like) </a:t>
            </a:r>
            <a:r>
              <a:rPr lang="en-US" dirty="0" err="1">
                <a:solidFill>
                  <a:schemeClr val="bg1"/>
                </a:solidFill>
              </a:rPr>
              <a:t>SNe</a:t>
            </a:r>
            <a:r>
              <a:rPr lang="en-US" dirty="0">
                <a:solidFill>
                  <a:schemeClr val="bg1"/>
                </a:solidFill>
              </a:rPr>
              <a:t> have unique </a:t>
            </a:r>
            <a:r>
              <a:rPr lang="en-US" dirty="0" err="1">
                <a:solidFill>
                  <a:schemeClr val="bg1"/>
                </a:solidFill>
              </a:rPr>
              <a:t>photospheric</a:t>
            </a:r>
            <a:r>
              <a:rPr lang="en-US" dirty="0">
                <a:solidFill>
                  <a:schemeClr val="bg1"/>
                </a:solidFill>
              </a:rPr>
              <a:t> features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672795-5D20-81ED-43CA-BCA765A3B5C7}"/>
              </a:ext>
            </a:extLst>
          </p:cNvPr>
          <p:cNvSpPr/>
          <p:nvPr/>
        </p:nvSpPr>
        <p:spPr>
          <a:xfrm>
            <a:off x="10392032" y="6373813"/>
            <a:ext cx="1495168" cy="372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4C9289-914C-5C8A-52C4-CBD94C247288}"/>
              </a:ext>
            </a:extLst>
          </p:cNvPr>
          <p:cNvSpPr/>
          <p:nvPr/>
        </p:nvSpPr>
        <p:spPr>
          <a:xfrm>
            <a:off x="160638" y="6373813"/>
            <a:ext cx="1592785" cy="372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76F253-DC31-1F52-F52F-00CDF3C4CD37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0400" y="6389404"/>
            <a:ext cx="1643023" cy="3820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16074E7-1306-F367-65B7-4117119A0BB2}"/>
              </a:ext>
            </a:extLst>
          </p:cNvPr>
          <p:cNvSpPr/>
          <p:nvPr/>
        </p:nvSpPr>
        <p:spPr>
          <a:xfrm>
            <a:off x="10438577" y="6373813"/>
            <a:ext cx="1643023" cy="388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78470E-D87C-0B14-B99D-696795AA6859}"/>
              </a:ext>
            </a:extLst>
          </p:cNvPr>
          <p:cNvSpPr/>
          <p:nvPr/>
        </p:nvSpPr>
        <p:spPr>
          <a:xfrm>
            <a:off x="7536954" y="6189349"/>
            <a:ext cx="2660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Dimitriadis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 et al.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839778-EBC0-9212-FA25-2518FEDBA7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537"/>
          <a:stretch/>
        </p:blipFill>
        <p:spPr>
          <a:xfrm>
            <a:off x="2081103" y="5629695"/>
            <a:ext cx="7976945" cy="400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92D69F-8E5C-E885-9F30-6FF33E85AF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471"/>
          <a:stretch/>
        </p:blipFill>
        <p:spPr>
          <a:xfrm>
            <a:off x="2081104" y="1374497"/>
            <a:ext cx="7976945" cy="42614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E2DEE7-D547-155A-F91F-61240B67F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127" y="1734873"/>
            <a:ext cx="3086392" cy="112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0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Nebular spectrum is very different from “normal”-</a:t>
            </a:r>
            <a:r>
              <a:rPr lang="en-US" dirty="0" err="1">
                <a:solidFill>
                  <a:schemeClr val="bg1"/>
                </a:solidFill>
              </a:rPr>
              <a:t>SNe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Ia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672795-5D20-81ED-43CA-BCA765A3B5C7}"/>
              </a:ext>
            </a:extLst>
          </p:cNvPr>
          <p:cNvSpPr/>
          <p:nvPr/>
        </p:nvSpPr>
        <p:spPr>
          <a:xfrm>
            <a:off x="10392032" y="6373813"/>
            <a:ext cx="1495168" cy="372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4C9289-914C-5C8A-52C4-CBD94C247288}"/>
              </a:ext>
            </a:extLst>
          </p:cNvPr>
          <p:cNvSpPr/>
          <p:nvPr/>
        </p:nvSpPr>
        <p:spPr>
          <a:xfrm>
            <a:off x="160638" y="6373813"/>
            <a:ext cx="1592785" cy="372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76F253-DC31-1F52-F52F-00CDF3C4CD37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0400" y="6389404"/>
            <a:ext cx="1643023" cy="382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9CFCDB-0CD3-AE8E-8F04-BE9D67BF3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030" y="1548093"/>
            <a:ext cx="10282004" cy="45039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D941CD-EAAB-CCF2-0D10-3CFD23F5BABA}"/>
              </a:ext>
            </a:extLst>
          </p:cNvPr>
          <p:cNvSpPr/>
          <p:nvPr/>
        </p:nvSpPr>
        <p:spPr>
          <a:xfrm>
            <a:off x="10438577" y="6373813"/>
            <a:ext cx="1643023" cy="388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1020B2-1D96-2F93-2477-A8E2E20E24F8}"/>
              </a:ext>
            </a:extLst>
          </p:cNvPr>
          <p:cNvSpPr txBox="1"/>
          <p:nvPr/>
        </p:nvSpPr>
        <p:spPr>
          <a:xfrm>
            <a:off x="3178628" y="1937657"/>
            <a:ext cx="892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[Fe III]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26054A-298B-6DDD-D4F0-8E50B8B20C52}"/>
              </a:ext>
            </a:extLst>
          </p:cNvPr>
          <p:cNvSpPr txBox="1"/>
          <p:nvPr/>
        </p:nvSpPr>
        <p:spPr>
          <a:xfrm>
            <a:off x="8675914" y="4321629"/>
            <a:ext cx="892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II</a:t>
            </a:r>
          </a:p>
        </p:txBody>
      </p:sp>
    </p:spTree>
    <p:extLst>
      <p:ext uri="{BB962C8B-B14F-4D97-AF65-F5344CB8AC3E}">
        <p14:creationId xmlns:p14="http://schemas.microsoft.com/office/powerpoint/2010/main" val="401906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Up Arrow 35">
            <a:extLst>
              <a:ext uri="{FF2B5EF4-FFF2-40B4-BE49-F238E27FC236}">
                <a16:creationId xmlns:a16="http://schemas.microsoft.com/office/drawing/2014/main" id="{A2D2BC40-7555-E385-F096-A198C7B7DA8F}"/>
              </a:ext>
            </a:extLst>
          </p:cNvPr>
          <p:cNvSpPr/>
          <p:nvPr/>
        </p:nvSpPr>
        <p:spPr>
          <a:xfrm>
            <a:off x="3326009" y="1798823"/>
            <a:ext cx="710252" cy="4365895"/>
          </a:xfrm>
          <a:prstGeom prst="upArrow">
            <a:avLst/>
          </a:prstGeom>
          <a:gradFill>
            <a:gsLst>
              <a:gs pos="28000">
                <a:schemeClr val="accent1">
                  <a:lumMod val="60000"/>
                  <a:lumOff val="40000"/>
                </a:schemeClr>
              </a:gs>
              <a:gs pos="100000">
                <a:srgbClr val="FF7E7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8A0B55-16C8-A1C4-3FF2-1C69E3246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824" y="1124347"/>
            <a:ext cx="4900904" cy="56224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672795-5D20-81ED-43CA-BCA765A3B5C7}"/>
              </a:ext>
            </a:extLst>
          </p:cNvPr>
          <p:cNvSpPr/>
          <p:nvPr/>
        </p:nvSpPr>
        <p:spPr>
          <a:xfrm>
            <a:off x="10392032" y="6373813"/>
            <a:ext cx="1495168" cy="372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4C9289-914C-5C8A-52C4-CBD94C247288}"/>
              </a:ext>
            </a:extLst>
          </p:cNvPr>
          <p:cNvSpPr/>
          <p:nvPr/>
        </p:nvSpPr>
        <p:spPr>
          <a:xfrm>
            <a:off x="160638" y="6373813"/>
            <a:ext cx="1592785" cy="372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76F253-DC31-1F52-F52F-00CDF3C4CD37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10400" y="6389404"/>
            <a:ext cx="1643023" cy="38209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E8CF353-94FF-DF2D-088F-E7BF521435C5}"/>
              </a:ext>
            </a:extLst>
          </p:cNvPr>
          <p:cNvCxnSpPr>
            <a:cxnSpLocks/>
          </p:cNvCxnSpPr>
          <p:nvPr/>
        </p:nvCxnSpPr>
        <p:spPr>
          <a:xfrm flipV="1">
            <a:off x="3439034" y="5199597"/>
            <a:ext cx="1422502" cy="65459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6903C6F-027B-F1A4-6620-759AB0A23872}"/>
              </a:ext>
            </a:extLst>
          </p:cNvPr>
          <p:cNvCxnSpPr>
            <a:cxnSpLocks/>
          </p:cNvCxnSpPr>
          <p:nvPr/>
        </p:nvCxnSpPr>
        <p:spPr>
          <a:xfrm>
            <a:off x="3184807" y="2685018"/>
            <a:ext cx="1676729" cy="28832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9780AF7-72A7-C95A-52BB-DFFDE320B1BF}"/>
              </a:ext>
            </a:extLst>
          </p:cNvPr>
          <p:cNvSpPr/>
          <p:nvPr/>
        </p:nvSpPr>
        <p:spPr>
          <a:xfrm>
            <a:off x="1069335" y="2361461"/>
            <a:ext cx="20039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Early excess flux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BD1FD9-4749-D3F7-DA8A-9193989B5B99}"/>
              </a:ext>
            </a:extLst>
          </p:cNvPr>
          <p:cNvSpPr/>
          <p:nvPr/>
        </p:nvSpPr>
        <p:spPr>
          <a:xfrm>
            <a:off x="1414663" y="5511597"/>
            <a:ext cx="19831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02es-like with narrow [O </a:t>
            </a:r>
            <a:r>
              <a:rPr lang="en-US" sz="20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I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]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F6C347-CDF9-0570-4FF9-04BAEEB4B4F8}"/>
              </a:ext>
            </a:extLst>
          </p:cNvPr>
          <p:cNvSpPr/>
          <p:nvPr/>
        </p:nvSpPr>
        <p:spPr>
          <a:xfrm>
            <a:off x="9237128" y="2784379"/>
            <a:ext cx="2844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Super-</a:t>
            </a:r>
            <a:r>
              <a:rPr lang="en-US" sz="2000" dirty="0" err="1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M</a:t>
            </a:r>
            <a:r>
              <a:rPr lang="en-US" sz="2000" baseline="-25000" dirty="0" err="1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Ch</a:t>
            </a:r>
            <a:r>
              <a:rPr lang="en-US" sz="20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 (03fg-like) </a:t>
            </a:r>
            <a:r>
              <a:rPr lang="en-US" sz="2000" dirty="0" err="1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SNe</a:t>
            </a:r>
            <a:r>
              <a:rPr lang="en-US" sz="20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Ia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9857C9-E84F-6D20-399F-15305413D4F2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7749469" y="2140966"/>
            <a:ext cx="1487659" cy="99735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894B82-941B-9E9E-D65C-EBECC828AACB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7657751" y="2753993"/>
            <a:ext cx="1579377" cy="38432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0F47CF2-E2B4-74DB-86A8-E16A2A18B14B}"/>
              </a:ext>
            </a:extLst>
          </p:cNvPr>
          <p:cNvSpPr/>
          <p:nvPr/>
        </p:nvSpPr>
        <p:spPr>
          <a:xfrm>
            <a:off x="1452129" y="4083536"/>
            <a:ext cx="18904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Peculiar SN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Ia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 with Strong [Ca II]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EF80122-7330-C1D0-29C6-370BDDBDA66E}"/>
              </a:ext>
            </a:extLst>
          </p:cNvPr>
          <p:cNvCxnSpPr>
            <a:cxnSpLocks/>
          </p:cNvCxnSpPr>
          <p:nvPr/>
        </p:nvCxnSpPr>
        <p:spPr>
          <a:xfrm flipV="1">
            <a:off x="3418765" y="3743661"/>
            <a:ext cx="1480782" cy="55695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954922A-ECD2-9B2B-9D57-3B5018D5E780}"/>
              </a:ext>
            </a:extLst>
          </p:cNvPr>
          <p:cNvSpPr/>
          <p:nvPr/>
        </p:nvSpPr>
        <p:spPr>
          <a:xfrm>
            <a:off x="9579429" y="4591368"/>
            <a:ext cx="21602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Low Luminosity SN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Ia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2CEA3A9-765B-5BF1-FD2F-6318951C79F2}"/>
              </a:ext>
            </a:extLst>
          </p:cNvPr>
          <p:cNvCxnSpPr>
            <a:cxnSpLocks/>
          </p:cNvCxnSpPr>
          <p:nvPr/>
        </p:nvCxnSpPr>
        <p:spPr>
          <a:xfrm flipH="1" flipV="1">
            <a:off x="7879404" y="4705194"/>
            <a:ext cx="1700025" cy="21674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E724BA5-F770-F08A-27A0-06755D42F4DB}"/>
              </a:ext>
            </a:extLst>
          </p:cNvPr>
          <p:cNvSpPr/>
          <p:nvPr/>
        </p:nvSpPr>
        <p:spPr>
          <a:xfrm>
            <a:off x="10438577" y="6373813"/>
            <a:ext cx="1643023" cy="388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1C173840-0111-F48A-25C0-BB482703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234" y="591280"/>
            <a:ext cx="10448544" cy="62547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Nebular properties are most similar to Super-</a:t>
            </a:r>
            <a:r>
              <a:rPr lang="en-US" dirty="0" err="1">
                <a:solidFill>
                  <a:schemeClr val="bg1"/>
                </a:solidFill>
              </a:rPr>
              <a:t>M</a:t>
            </a:r>
            <a:r>
              <a:rPr lang="en-US" baseline="-25000" dirty="0" err="1">
                <a:solidFill>
                  <a:schemeClr val="bg1"/>
                </a:solidFill>
              </a:rPr>
              <a:t>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Ia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8F3CDFA-73B0-372B-50B1-32D36137A9C5}"/>
              </a:ext>
            </a:extLst>
          </p:cNvPr>
          <p:cNvSpPr/>
          <p:nvPr/>
        </p:nvSpPr>
        <p:spPr>
          <a:xfrm>
            <a:off x="9579428" y="5819815"/>
            <a:ext cx="21602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SN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Iax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7A1CBC4-62DB-7A48-3515-4AA42A28B858}"/>
              </a:ext>
            </a:extLst>
          </p:cNvPr>
          <p:cNvCxnSpPr>
            <a:cxnSpLocks/>
          </p:cNvCxnSpPr>
          <p:nvPr/>
        </p:nvCxnSpPr>
        <p:spPr>
          <a:xfrm flipH="1">
            <a:off x="7613000" y="5991391"/>
            <a:ext cx="2200711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DD8027E7-8D91-7432-8623-F9CF69FA5AF6}"/>
              </a:ext>
            </a:extLst>
          </p:cNvPr>
          <p:cNvSpPr/>
          <p:nvPr/>
        </p:nvSpPr>
        <p:spPr>
          <a:xfrm>
            <a:off x="8867293" y="6457890"/>
            <a:ext cx="2660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Siebert et al. 2023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1CB885-07B3-F9CA-E7BC-176523125A32}"/>
              </a:ext>
            </a:extLst>
          </p:cNvPr>
          <p:cNvSpPr/>
          <p:nvPr/>
        </p:nvSpPr>
        <p:spPr>
          <a:xfrm>
            <a:off x="2603142" y="1379579"/>
            <a:ext cx="20039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-20 mag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Helvetica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A3E1CC5-3A94-91AD-19EA-F5961EB0FAC9}"/>
              </a:ext>
            </a:extLst>
          </p:cNvPr>
          <p:cNvSpPr/>
          <p:nvPr/>
        </p:nvSpPr>
        <p:spPr>
          <a:xfrm>
            <a:off x="2613003" y="6187207"/>
            <a:ext cx="20039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7E79"/>
                </a:solidFill>
                <a:latin typeface="Helvetica" pitchFamily="2" charset="0"/>
                <a:cs typeface="Calibri" panose="020F0502020204030204" pitchFamily="34" charset="0"/>
              </a:rPr>
              <a:t>-17 mag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F7E79"/>
              </a:solidFill>
              <a:effectLst/>
              <a:uLnTx/>
              <a:uFillTx/>
              <a:latin typeface="Helvetica" pitchFamily="2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6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Single symmetric components are often sufficient for normal </a:t>
            </a:r>
            <a:r>
              <a:rPr lang="en-US" dirty="0" err="1">
                <a:solidFill>
                  <a:schemeClr val="bg1"/>
                </a:solidFill>
              </a:rPr>
              <a:t>SNe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Ia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672795-5D20-81ED-43CA-BCA765A3B5C7}"/>
              </a:ext>
            </a:extLst>
          </p:cNvPr>
          <p:cNvSpPr/>
          <p:nvPr/>
        </p:nvSpPr>
        <p:spPr>
          <a:xfrm>
            <a:off x="10392032" y="6373813"/>
            <a:ext cx="1495168" cy="372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4C9289-914C-5C8A-52C4-CBD94C247288}"/>
              </a:ext>
            </a:extLst>
          </p:cNvPr>
          <p:cNvSpPr/>
          <p:nvPr/>
        </p:nvSpPr>
        <p:spPr>
          <a:xfrm>
            <a:off x="160638" y="6373813"/>
            <a:ext cx="1592785" cy="372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76F253-DC31-1F52-F52F-00CDF3C4CD37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0400" y="6389404"/>
            <a:ext cx="1643023" cy="3820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8509C1-38A1-B1DA-5B3B-5125A3A89D38}"/>
              </a:ext>
            </a:extLst>
          </p:cNvPr>
          <p:cNvSpPr/>
          <p:nvPr/>
        </p:nvSpPr>
        <p:spPr>
          <a:xfrm>
            <a:off x="10438577" y="6373813"/>
            <a:ext cx="1643023" cy="388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049DA4-951B-42ED-F698-62276C288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570" y="1288734"/>
            <a:ext cx="5475515" cy="538185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3211B77-682D-112A-45E0-7ADFCF93C598}"/>
              </a:ext>
            </a:extLst>
          </p:cNvPr>
          <p:cNvSpPr/>
          <p:nvPr/>
        </p:nvSpPr>
        <p:spPr>
          <a:xfrm>
            <a:off x="280568" y="3476944"/>
            <a:ext cx="27130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Offset -1,200 km/s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FWHM ~7000 km/s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37E25A8-9314-82D4-998F-CF8656BD067D}"/>
              </a:ext>
            </a:extLst>
          </p:cNvPr>
          <p:cNvCxnSpPr>
            <a:cxnSpLocks/>
          </p:cNvCxnSpPr>
          <p:nvPr/>
        </p:nvCxnSpPr>
        <p:spPr>
          <a:xfrm flipV="1">
            <a:off x="1732935" y="2525299"/>
            <a:ext cx="3496987" cy="85575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ECC511E-A77C-CE8F-BCF4-9CF8553B36FA}"/>
              </a:ext>
            </a:extLst>
          </p:cNvPr>
          <p:cNvSpPr/>
          <p:nvPr/>
        </p:nvSpPr>
        <p:spPr>
          <a:xfrm>
            <a:off x="8469084" y="3027114"/>
            <a:ext cx="3038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Likely contribution from [Ni II] but no [Ca II]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B38AD16-BBAE-DCB0-7564-F6D2DB9211FF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6456556" y="3735000"/>
            <a:ext cx="3532016" cy="113808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D262B4F1-37A5-B821-F73A-592DC46764C3}"/>
              </a:ext>
            </a:extLst>
          </p:cNvPr>
          <p:cNvSpPr/>
          <p:nvPr/>
        </p:nvSpPr>
        <p:spPr>
          <a:xfrm>
            <a:off x="9042625" y="5473380"/>
            <a:ext cx="3038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3 parameters per solid blue/orange line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7F36BE5-1DFF-89C4-BDD8-D639BE2E3EC5}"/>
              </a:ext>
            </a:extLst>
          </p:cNvPr>
          <p:cNvSpPr/>
          <p:nvPr/>
        </p:nvSpPr>
        <p:spPr>
          <a:xfrm>
            <a:off x="8740139" y="6434509"/>
            <a:ext cx="2660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Siebert et al. 2023</a:t>
            </a:r>
          </a:p>
        </p:txBody>
      </p:sp>
    </p:spTree>
    <p:extLst>
      <p:ext uri="{BB962C8B-B14F-4D97-AF65-F5344CB8AC3E}">
        <p14:creationId xmlns:p14="http://schemas.microsoft.com/office/powerpoint/2010/main" val="98956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Single velocity components are insufficient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672795-5D20-81ED-43CA-BCA765A3B5C7}"/>
              </a:ext>
            </a:extLst>
          </p:cNvPr>
          <p:cNvSpPr/>
          <p:nvPr/>
        </p:nvSpPr>
        <p:spPr>
          <a:xfrm>
            <a:off x="10392032" y="6373813"/>
            <a:ext cx="1495168" cy="372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4C9289-914C-5C8A-52C4-CBD94C247288}"/>
              </a:ext>
            </a:extLst>
          </p:cNvPr>
          <p:cNvSpPr/>
          <p:nvPr/>
        </p:nvSpPr>
        <p:spPr>
          <a:xfrm>
            <a:off x="160638" y="6373813"/>
            <a:ext cx="1592785" cy="372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76F253-DC31-1F52-F52F-00CDF3C4CD37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0400" y="6389404"/>
            <a:ext cx="1643023" cy="3820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8509C1-38A1-B1DA-5B3B-5125A3A89D38}"/>
              </a:ext>
            </a:extLst>
          </p:cNvPr>
          <p:cNvSpPr/>
          <p:nvPr/>
        </p:nvSpPr>
        <p:spPr>
          <a:xfrm>
            <a:off x="10438577" y="6373813"/>
            <a:ext cx="1643023" cy="388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D25F5A-6F6D-2BDB-8544-5063B30FB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002" y="1362898"/>
            <a:ext cx="5036768" cy="4950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DEA8CD-B966-7309-253D-A90837BA0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1292" y="1286582"/>
            <a:ext cx="1714100" cy="50269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8A8705-A3E0-394A-DBB7-3D5839616FCB}"/>
              </a:ext>
            </a:extLst>
          </p:cNvPr>
          <p:cNvSpPr/>
          <p:nvPr/>
        </p:nvSpPr>
        <p:spPr>
          <a:xfrm>
            <a:off x="110400" y="2567012"/>
            <a:ext cx="27130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“Saw-Tooth”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profile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9340A77-62F4-47CB-95C1-169703BB311A}"/>
              </a:ext>
            </a:extLst>
          </p:cNvPr>
          <p:cNvCxnSpPr>
            <a:cxnSpLocks/>
          </p:cNvCxnSpPr>
          <p:nvPr/>
        </p:nvCxnSpPr>
        <p:spPr>
          <a:xfrm>
            <a:off x="1466901" y="3274898"/>
            <a:ext cx="2013941" cy="112661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304D185-9A43-DF6F-0FDE-3F5A81E2FE27}"/>
              </a:ext>
            </a:extLst>
          </p:cNvPr>
          <p:cNvSpPr/>
          <p:nvPr/>
        </p:nvSpPr>
        <p:spPr>
          <a:xfrm>
            <a:off x="10488956" y="2366957"/>
            <a:ext cx="1301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03fg-like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491BC76-B16F-FCB9-96ED-A0FD3A6352B2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9835392" y="2567012"/>
            <a:ext cx="653564" cy="20005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7CD5C86-A0BF-6C71-4AD9-23C0ADEF63CA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9601200" y="2567012"/>
            <a:ext cx="887756" cy="123303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A2CCEEF-F477-693F-2673-030A30ADE440}"/>
              </a:ext>
            </a:extLst>
          </p:cNvPr>
          <p:cNvSpPr/>
          <p:nvPr/>
        </p:nvSpPr>
        <p:spPr>
          <a:xfrm>
            <a:off x="10299368" y="4617380"/>
            <a:ext cx="1301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SN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Iax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4642E4-E3DB-56A5-B3C8-C41B63A04656}"/>
              </a:ext>
            </a:extLst>
          </p:cNvPr>
          <p:cNvSpPr/>
          <p:nvPr/>
        </p:nvSpPr>
        <p:spPr>
          <a:xfrm>
            <a:off x="10299368" y="5410456"/>
            <a:ext cx="1301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02es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-like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8646EEC-12A2-AC37-A0DC-3ED00851A684}"/>
              </a:ext>
            </a:extLst>
          </p:cNvPr>
          <p:cNvCxnSpPr>
            <a:cxnSpLocks/>
          </p:cNvCxnSpPr>
          <p:nvPr/>
        </p:nvCxnSpPr>
        <p:spPr>
          <a:xfrm flipH="1" flipV="1">
            <a:off x="9601200" y="4597456"/>
            <a:ext cx="887756" cy="19648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856C4F2-7E66-41A0-003A-0DEA278BBB8A}"/>
              </a:ext>
            </a:extLst>
          </p:cNvPr>
          <p:cNvCxnSpPr>
            <a:cxnSpLocks/>
          </p:cNvCxnSpPr>
          <p:nvPr/>
        </p:nvCxnSpPr>
        <p:spPr>
          <a:xfrm flipH="1" flipV="1">
            <a:off x="9623502" y="5455483"/>
            <a:ext cx="679414" cy="15502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CE8074A1-37F9-DCC7-B490-BF3277CAF904}"/>
              </a:ext>
            </a:extLst>
          </p:cNvPr>
          <p:cNvSpPr/>
          <p:nvPr/>
        </p:nvSpPr>
        <p:spPr>
          <a:xfrm>
            <a:off x="8740139" y="6434509"/>
            <a:ext cx="2660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Siebert et al. 2023</a:t>
            </a:r>
          </a:p>
        </p:txBody>
      </p:sp>
    </p:spTree>
    <p:extLst>
      <p:ext uri="{BB962C8B-B14F-4D97-AF65-F5344CB8AC3E}">
        <p14:creationId xmlns:p14="http://schemas.microsoft.com/office/powerpoint/2010/main" val="81069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628052" cy="62547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Two broad velocity components are needed to explain “triple-peak”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672795-5D20-81ED-43CA-BCA765A3B5C7}"/>
              </a:ext>
            </a:extLst>
          </p:cNvPr>
          <p:cNvSpPr/>
          <p:nvPr/>
        </p:nvSpPr>
        <p:spPr>
          <a:xfrm>
            <a:off x="10438577" y="6373813"/>
            <a:ext cx="1643023" cy="388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4C9289-914C-5C8A-52C4-CBD94C247288}"/>
              </a:ext>
            </a:extLst>
          </p:cNvPr>
          <p:cNvSpPr/>
          <p:nvPr/>
        </p:nvSpPr>
        <p:spPr>
          <a:xfrm>
            <a:off x="160638" y="6373813"/>
            <a:ext cx="1592785" cy="3729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76F253-DC31-1F52-F52F-00CDF3C4CD37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0400" y="6389404"/>
            <a:ext cx="1643023" cy="382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97263E-CDF4-EEA7-4467-BF867B3E4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710" y="1187228"/>
            <a:ext cx="5466580" cy="537307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60AC37F-A35E-A0A3-53BF-A5D5103B907F}"/>
              </a:ext>
            </a:extLst>
          </p:cNvPr>
          <p:cNvSpPr/>
          <p:nvPr/>
        </p:nvSpPr>
        <p:spPr>
          <a:xfrm>
            <a:off x="8740139" y="6434509"/>
            <a:ext cx="2660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Siebert et al. 2023</a:t>
            </a:r>
          </a:p>
        </p:txBody>
      </p:sp>
    </p:spTree>
    <p:extLst>
      <p:ext uri="{BB962C8B-B14F-4D97-AF65-F5344CB8AC3E}">
        <p14:creationId xmlns:p14="http://schemas.microsoft.com/office/powerpoint/2010/main" val="81096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ividend">
  <a:themeElements>
    <a:clrScheme name="Custom 4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4D1434"/>
      </a:accent1>
      <a:accent2>
        <a:srgbClr val="AA89BD"/>
      </a:accent2>
      <a:accent3>
        <a:srgbClr val="48A4B2"/>
      </a:accent3>
      <a:accent4>
        <a:srgbClr val="6DB1C9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21546</TotalTime>
  <Words>1104</Words>
  <Application>Microsoft Macintosh PowerPoint</Application>
  <PresentationFormat>Widescreen</PresentationFormat>
  <Paragraphs>146</Paragraphs>
  <Slides>18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Franklin Gothic Medium</vt:lpstr>
      <vt:lpstr>Franklin Gothic Medium Cond</vt:lpstr>
      <vt:lpstr>Gill Sans MT</vt:lpstr>
      <vt:lpstr>Helvetica</vt:lpstr>
      <vt:lpstr>LucidaGrande</vt:lpstr>
      <vt:lpstr>Times New Roman</vt:lpstr>
      <vt:lpstr>Wingdings 2</vt:lpstr>
      <vt:lpstr>Dividend</vt:lpstr>
      <vt:lpstr>1_Office Theme</vt:lpstr>
      <vt:lpstr>AN Asymmetric Double-Degenerate Type IA Supernova with a Surviving Companion Star</vt:lpstr>
      <vt:lpstr>Nebular phase observations of Peculiar SNe Ia show Calcium</vt:lpstr>
      <vt:lpstr>SN 2020hvf had an early light curve bump and high luminosity </vt:lpstr>
      <vt:lpstr>Super-MCh (or 03fg-like) SNe have unique photospheric features</vt:lpstr>
      <vt:lpstr>Nebular spectrum is very different from “normal”-SNe Ia </vt:lpstr>
      <vt:lpstr>Nebular properties are most similar to Super-MCh SNe Ia </vt:lpstr>
      <vt:lpstr>Single symmetric components are often sufficient for normal SNe Ia </vt:lpstr>
      <vt:lpstr>Single velocity components are insufficient</vt:lpstr>
      <vt:lpstr>Two broad velocity components are needed to explain “triple-peak” </vt:lpstr>
      <vt:lpstr>A narrow component of [Ca II] is needed to reproduce the sharp peaks </vt:lpstr>
      <vt:lpstr>A narrow component of [Ca II] is needed to reproduce the sharp peaks </vt:lpstr>
      <vt:lpstr>The nebular spectra of Super-MCh SNe Ia are diverse </vt:lpstr>
      <vt:lpstr>Higher resolution is important for constraining narrow features </vt:lpstr>
      <vt:lpstr>Narrow [Ca II] is not seen in SN Ia but has been observed in SNe Iax </vt:lpstr>
      <vt:lpstr>Progenitor System Takeaways</vt:lpstr>
      <vt:lpstr>SN 2022pul is bonkers!</vt:lpstr>
      <vt:lpstr>NIR nebular features require multiple Fe components</vt:lpstr>
      <vt:lpstr>BOOM!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Siebert</dc:creator>
  <cp:lastModifiedBy>Matthew Siebert</cp:lastModifiedBy>
  <cp:revision>42</cp:revision>
  <dcterms:created xsi:type="dcterms:W3CDTF">2023-03-20T14:14:25Z</dcterms:created>
  <dcterms:modified xsi:type="dcterms:W3CDTF">2023-06-22T17:44:19Z</dcterms:modified>
</cp:coreProperties>
</file>