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  <p:sldMasterId id="2147483661" r:id="rId2"/>
  </p:sldMasterIdLst>
  <p:notesMasterIdLst>
    <p:notesMasterId r:id="rId33"/>
  </p:notesMasterIdLst>
  <p:sldIdLst>
    <p:sldId id="256" r:id="rId3"/>
    <p:sldId id="273" r:id="rId4"/>
    <p:sldId id="274" r:id="rId5"/>
    <p:sldId id="276" r:id="rId6"/>
    <p:sldId id="277" r:id="rId7"/>
    <p:sldId id="271" r:id="rId8"/>
    <p:sldId id="278" r:id="rId9"/>
    <p:sldId id="279" r:id="rId10"/>
    <p:sldId id="281" r:id="rId11"/>
    <p:sldId id="280" r:id="rId12"/>
    <p:sldId id="282" r:id="rId13"/>
    <p:sldId id="272" r:id="rId14"/>
    <p:sldId id="263" r:id="rId15"/>
    <p:sldId id="264" r:id="rId16"/>
    <p:sldId id="265" r:id="rId17"/>
    <p:sldId id="258" r:id="rId18"/>
    <p:sldId id="257" r:id="rId19"/>
    <p:sldId id="259" r:id="rId20"/>
    <p:sldId id="261" r:id="rId21"/>
    <p:sldId id="260" r:id="rId22"/>
    <p:sldId id="283" r:id="rId23"/>
    <p:sldId id="270" r:id="rId24"/>
    <p:sldId id="284" r:id="rId25"/>
    <p:sldId id="267" r:id="rId26"/>
    <p:sldId id="268" r:id="rId27"/>
    <p:sldId id="269" r:id="rId28"/>
    <p:sldId id="285" r:id="rId29"/>
    <p:sldId id="286" r:id="rId30"/>
    <p:sldId id="287" r:id="rId31"/>
    <p:sldId id="28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/>
    <p:restoredTop sz="94600"/>
  </p:normalViewPr>
  <p:slideViewPr>
    <p:cSldViewPr snapToGrid="0" snapToObjects="1">
      <p:cViewPr>
        <p:scale>
          <a:sx n="78" d="100"/>
          <a:sy n="78" d="100"/>
        </p:scale>
        <p:origin x="59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2B590-00B2-0241-97D1-2BAFB739717F}" type="datetimeFigureOut">
              <a:rPr lang="en-US" smtClean="0"/>
              <a:t>6/19/23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2E3D2-C976-6541-B5BF-EE74A5376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63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1d65fc455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1d65fc455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With all this in mind I present you the case of GRB200826A. In blue you see the 90% error region of GBM, the ZTF tiles are shown in grey and the candidates found after the first night are in green. Thanks to IPN the region was reduced to a few square arcminutes and XRT was able to tile, observe, detect and circulate </a:t>
            </a:r>
            <a:r>
              <a:rPr lang="en" dirty="0" err="1"/>
              <a:t>Xray</a:t>
            </a:r>
            <a:r>
              <a:rPr lang="en" dirty="0"/>
              <a:t> objects in the field. Only one of them had a ZTF counterpart that was consistent with our filtering criteria. These are the cutouts of the ZTF source and the faint host galaxy.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3472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1d65fc4559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1d65fc4559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With all this in mind I present you the case of GRB200826A. In blue you see the 90% error region of GBM, the ZTF tiles are shown in grey and the candidates found after the first night are in green. Thanks to IPN the region was reduced to a few square arcminutes and XRT was able to tile, observe, detect and circulate </a:t>
            </a:r>
            <a:r>
              <a:rPr lang="en" dirty="0" err="1"/>
              <a:t>Xray</a:t>
            </a:r>
            <a:r>
              <a:rPr lang="en" dirty="0"/>
              <a:t> objects in the field. Only one of them had a ZTF counterpart that was consistent with our filtering criteria. These are the cutouts of the ZTF source and the faint host galaxy.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6512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222C8-D631-2445-85D0-BB9238535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D133D-32F7-2E4D-8F58-6F7E2A4E1D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8BA07-FC9A-224A-B080-B671A015C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54CE-0CEA-524C-86ED-ADD795F862AE}" type="datetime1">
              <a:rPr lang="en-US" smtClean="0"/>
              <a:t>6/20/23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E85B3-ED8C-B04E-9369-5C179A474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0D3B8-1EA4-C14F-968D-C4D72875E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0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8AA9E-0756-8A4B-8ADA-CB99C99C7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6B973-1FBA-9C45-BC15-87E0A59F0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AF12D-0B71-4649-92AF-16C13E27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A3BC-223A-A841-BE96-674C54D51F4C}" type="datetime1">
              <a:rPr lang="en-US" smtClean="0"/>
              <a:t>6/20/23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F064B-7136-4C40-AC27-6BF8EA6BE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B6552-8CEF-E149-A27E-11B4029DE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2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EC417F-8210-9D47-9775-F9AF71EC0C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5EFA50-FB70-4741-8726-C7ECCB81B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9796A-7491-0A4E-B5D6-8B09D91EC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5DA0-7D22-B149-8488-4C0CFE829E8F}" type="datetime1">
              <a:rPr lang="en-US" smtClean="0"/>
              <a:t>6/20/23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04565-B5A6-164D-837E-BB1D4B20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C5677-A901-4E42-847C-28C8082EC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95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8265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C668D-2BFB-8434-B801-B8B238949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lIns="91440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69921-42D7-14A6-8287-41F8F2ACC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1E569-4CA4-736F-0FFB-865602E2E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0BF28F-2923-0D47-9B8E-8BCB5C405D76}" type="datetime1">
              <a:rPr lang="en-US" smtClean="0"/>
              <a:t>6/20/23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A0929-3DAE-7AF1-18BC-987D19757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9D917-261C-9DE9-AC9A-576B29D9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A39C-9364-4D41-BF1A-FA16FCA2A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76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EDE71-6F1D-8304-5081-078832C9F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E92D1-3D92-4FBD-8FB9-7037B17D3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CF493-4495-0434-3EF9-E8FA4FE30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A6678B-0560-5C45-8316-E19C5929B5CB}" type="datetime1">
              <a:rPr lang="en-US" smtClean="0"/>
              <a:t>6/20/23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685F3-04A5-D7CE-E7B9-AB4849D2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B28FB-E551-9F74-4391-0EC9D7D1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A39C-9364-4D41-BF1A-FA16FCA2A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0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30DC5-4929-D958-8807-4AB4A380F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11B06-4E3C-4114-B4CE-AE7C32B40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8582B-6418-B58C-412D-E41D5B3AB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36A56-FF68-3949-A1ED-6C043D0DED74}" type="datetime1">
              <a:rPr lang="en-US" smtClean="0"/>
              <a:t>6/20/23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48613-1668-A65A-26DF-369E2E118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2A8A3-901B-F7FB-1D80-D09CDF38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A39C-9364-4D41-BF1A-FA16FCA2A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26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F78BE-0ED4-BBA6-399E-CB1A76C5A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5979E-83C4-9E50-003F-488CDE51DF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D3ED5-DF13-21EA-07D0-8A889DA59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784A4-2230-1846-8DA9-64BE28AD25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07846-3BF0-9945-9167-0868C1CA1DAF}" type="datetime1">
              <a:rPr lang="en-US" smtClean="0"/>
              <a:t>6/20/23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69467-B05B-1AC1-337B-22D3A6CD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D23F6-4E15-F12F-C079-8DD3B658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A39C-9364-4D41-BF1A-FA16FCA2A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13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4C4D4-D679-19E8-DBC3-CEA18EE34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8820A-FCEA-9FBE-4D73-146EE7CA6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71554-5167-D308-EEB5-D3CB4E05C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BC28F3-A15D-93D0-493E-80FB8845BA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327318-1144-ED10-8B93-D96EBA37BF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0B02AA-539B-C57D-FEF8-6B5EDCD9D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81EE76-6101-AB4A-B7C3-350B673F9D03}" type="datetime1">
              <a:rPr lang="en-US" smtClean="0"/>
              <a:t>6/20/23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070BD3-D1EC-5CE3-4948-E98A1737E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F13850-2C73-3E22-BE7B-6FF6C60E8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A39C-9364-4D41-BF1A-FA16FCA2A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62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7802-F146-5E79-2E4C-6177CB46D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3A5DF4-C705-8ADD-EBA4-42CE65EF4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F5132-8633-AA4A-8738-0E5FE5B66CE3}" type="datetime1">
              <a:rPr lang="en-US" smtClean="0"/>
              <a:t>6/20/23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54F532-BB2E-FA6A-01C1-6A9D50E7A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98FA1B-7BD3-7D45-81BB-84BF5324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A39C-9364-4D41-BF1A-FA16FCA2A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9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150D42-686F-5074-A073-FED2F9F9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E2002-DAF2-F344-B54A-706C41B10F87}" type="datetime1">
              <a:rPr lang="en-US" smtClean="0"/>
              <a:t>6/20/23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DAE091-F783-8282-311A-9582D88E9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A2F42-6293-43C5-D005-A3E20E87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A39C-9364-4D41-BF1A-FA16FCA2A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57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6402A-3C08-194C-A4C2-B5DF0DF2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A4EC6-7E3E-AF49-85E4-2963B4FAD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D70BC-B83F-0947-A6A5-62939092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8422-A779-1E4C-B062-B5D8A5F90A5F}" type="datetime1">
              <a:rPr lang="en-US" smtClean="0"/>
              <a:t>6/20/23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C4FD4-579A-AA40-84DE-DDDF12F82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B694F-24BE-F148-8E11-0638EE55A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6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3BA4F-7B36-7494-EFFA-774B35335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06795-559E-080D-39C1-FE1E3C47B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EC3E8-D267-3C56-8775-A70E8550C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AC04E-188F-5BBF-A9A8-2FC4DCDB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E24FAC-D3E8-FA43-A252-997DD59C2D10}" type="datetime1">
              <a:rPr lang="en-US" smtClean="0"/>
              <a:t>6/20/23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8334D-F531-32C4-4216-E86098E62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F35E-F6C9-2C13-EA13-AFB0054F9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A39C-9364-4D41-BF1A-FA16FCA2A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09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F8C84-5595-B8A5-424A-A487345EF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3F3783-0174-3A5E-79F8-A9A50AB287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2BF1A-35B3-2916-8D09-B99F47CC1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1A1DE-DE02-9D7B-82C5-1E01CC21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7184B9-142A-7A4D-8AB1-F3CAF039069F}" type="datetime1">
              <a:rPr lang="en-US" smtClean="0"/>
              <a:t>6/20/23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F3FC9-958F-58EE-38D5-0DCC868C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FF5F7-612A-76BB-CEA3-BEDBB206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A39C-9364-4D41-BF1A-FA16FCA2A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66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143A9-04A7-6A95-CC9F-D3265D122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F6A97F-A3C0-CF70-2D9D-59D200F07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BFC7B-664A-95D2-69C7-EC80AFEA34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B68274-B86F-6D47-9EBE-436FD537D3B2}" type="datetime1">
              <a:rPr lang="en-US" smtClean="0"/>
              <a:t>6/20/23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F21F2-A1D1-CC41-D890-CE60FE16E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5B614-1503-6154-79D3-E6675B2CF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A39C-9364-4D41-BF1A-FA16FCA2A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07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07AB0B-E1C1-D06E-621C-C972A0ABA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61D2E8-6BF2-1924-3155-6AC715920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8B257-6B3A-A784-1F9D-93C1AAD6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A9C8E4-BD18-B54C-8280-3A54E0DEB2CF}" type="datetime1">
              <a:rPr lang="en-US" smtClean="0"/>
              <a:t>6/20/23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602DC-F1EE-8936-BB92-0DE82F6A2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2A16E-A161-AA3F-135D-81109384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A39C-9364-4D41-BF1A-FA16FCA2A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45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10DD7-F6C0-2940-9A98-65CB909AF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DFD49-58C9-5847-8B58-0C0216510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3AAD4-6CC8-EF41-9372-706A83097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783E-CD1C-7E41-AAB2-B62589321817}" type="datetime1">
              <a:rPr lang="en-US" smtClean="0"/>
              <a:t>6/20/23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38127-56BE-1A44-92D0-F3E92432B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06B6A-83A8-0447-ADD2-803642F9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4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B6759-E500-1543-9D50-3C750359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FAC7A-7051-A442-894C-003C5CCE7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C57E1-16D6-E549-B4C2-188B0C673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ACCDB-564E-0C43-9786-B93FEAC53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D614-27C9-FA4D-A96A-AA85C4A90371}" type="datetime1">
              <a:rPr lang="en-US" smtClean="0"/>
              <a:t>6/20/23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434B2-E043-EB4E-9764-1F2F37423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B02EF-2155-8A4A-A449-19AD73D46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91B4B-10BC-2045-9A3E-A75A10753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A5085-B4B1-0A49-A5F9-26793AFAF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A4599-0662-4D41-A5FF-BA2161FFF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7EA1AD-C744-3E48-AD8F-425D04D0E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360855-7F6B-E44E-AF72-78199A5691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AD619E-72E9-1B47-ABCD-4125A464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97B0-EDA0-0348-BE74-E3CBEF270E69}" type="datetime1">
              <a:rPr lang="en-US" smtClean="0"/>
              <a:t>6/20/23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ABD9D-70A2-2644-A4C0-36C5EC0D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F19092-DF22-4143-9EBC-3566647FA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30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3518F-B105-9B45-9844-F87FF90E7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50E7C4-9290-F548-9765-62AB2FB07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7D734-C7BE-914C-BCDC-DC361717498A}" type="datetime1">
              <a:rPr lang="en-US" smtClean="0"/>
              <a:t>6/20/23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85B5E4-F0F0-BA40-B8E7-A1AE0B4C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AEB31-A43B-EC41-BCD3-A35E56F7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92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053587-BC34-1840-944F-F955C9C0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95BF-F8CE-724C-B728-3F25D3C9B44F}" type="datetime1">
              <a:rPr lang="en-US" smtClean="0"/>
              <a:t>6/20/23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8B9860-5276-B44E-A0BD-1B15FA5E0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2930A-8D63-B545-92AA-79B7DAB1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84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068AA-120B-084F-BDD9-546D34035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41A60-CCB1-F24C-8A8D-033033134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F68086-07AA-724D-A934-5B7F66A90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72F0A-98B7-E449-A5AF-074893BBE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A6DD-F9DC-6C4D-853A-40FB85B6F3AD}" type="datetime1">
              <a:rPr lang="en-US" smtClean="0"/>
              <a:t>6/20/23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BA292-9641-4A4C-A797-F684CBA2C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82AA3-5DDE-B446-874D-0105FDF8E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1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B7DF2-27C4-0543-9E9A-A4826862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E05357-7073-1C4E-9848-4E994892DA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391B51-AA58-9F4F-9C8A-0BE9B9716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EBD43-D2EB-4E48-8983-A910ADBBD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5EA3-0A58-9141-91BF-90D43B53C1BD}" type="datetime1">
              <a:rPr lang="en-US" smtClean="0"/>
              <a:t>6/20/23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61244B-6443-684D-8785-172E170F6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98B78-652D-B840-BCD4-55249BDC4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97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E5B7C9-6F83-BA4F-9012-10D7A172D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8F05E-3FCA-8E40-8A7A-B07A57739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11FC2-051C-F14E-A11C-56805AECEF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4C954-C266-2D47-A472-6AB126A56C0B}" type="datetime1">
              <a:rPr lang="en-US" smtClean="0"/>
              <a:t>6/20/23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9BBC6-E032-1340-B150-CA166AC6D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2CBA-BD89-5847-8FCB-617E33915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7517F-CC0D-B948-99C4-3C06BB40A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7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D60987-1273-0478-ED57-11E18990D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0"/>
            <a:ext cx="12192000" cy="956642"/>
          </a:xfrm>
          <a:prstGeom prst="rect">
            <a:avLst/>
          </a:prstGeom>
          <a:solidFill>
            <a:srgbClr val="7ADEF8"/>
          </a:solidFill>
        </p:spPr>
        <p:txBody>
          <a:bodyPr vert="horz" lIns="457200" tIns="13716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C49AB-D25D-3839-4062-0BB7D45F7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55594"/>
            <a:ext cx="10515600" cy="4921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D8D9D-9FB9-0719-520C-11EC6C11A5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29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8D45F-6CE0-48C3-7C15-2D55590BC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41172" y="6356350"/>
            <a:ext cx="9126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4C93A39C-9364-4D41-BF1A-FA16FCA2A8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0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C56D-875D-524B-8818-80000658FF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Crystal Ball Gazing of the TDA Landscape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57A3B-69CC-0B47-823F-56FC2A91C1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S. R. Kulkarni</a:t>
            </a:r>
          </a:p>
          <a:p>
            <a:r>
              <a:rPr lang="en-US" dirty="0"/>
              <a:t>California Institute of Technology</a:t>
            </a:r>
          </a:p>
          <a:p>
            <a:r>
              <a:rPr lang="en-US" dirty="0"/>
              <a:t>Pasadena, California</a:t>
            </a:r>
          </a:p>
        </p:txBody>
      </p:sp>
    </p:spTree>
    <p:extLst>
      <p:ext uri="{BB962C8B-B14F-4D97-AF65-F5344CB8AC3E}">
        <p14:creationId xmlns:p14="http://schemas.microsoft.com/office/powerpoint/2010/main" val="2431024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AD268-ECC5-5B4B-AB32-5A122A221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horizon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B31F5-E7DF-3D45-9472-49831D026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GW Astronomy</a:t>
            </a:r>
          </a:p>
          <a:p>
            <a:pPr lvl="1"/>
            <a:r>
              <a:rPr lang="en-US" dirty="0"/>
              <a:t>Without doubt the most important advance in my life</a:t>
            </a:r>
          </a:p>
          <a:p>
            <a:pPr lvl="1"/>
            <a:r>
              <a:rPr lang="en-US" dirty="0"/>
              <a:t>Alas will be paced by the slow improvement in localization of GW facilities</a:t>
            </a:r>
          </a:p>
          <a:p>
            <a:r>
              <a:rPr lang="en-US" dirty="0"/>
              <a:t>Shock breakout (ULTRASAT)</a:t>
            </a:r>
          </a:p>
          <a:p>
            <a:r>
              <a:rPr lang="en-US" dirty="0"/>
              <a:t>Connection between black-black hole coalescences which take place in AGN nuclear regions and possible EM signal</a:t>
            </a:r>
          </a:p>
          <a:p>
            <a:r>
              <a:rPr lang="en-US" dirty="0"/>
              <a:t>Novel discoveries discovering from spectroscopy (as opposed to the traditional imaging followed by spectroscopy)</a:t>
            </a:r>
          </a:p>
          <a:p>
            <a:pPr lvl="1"/>
            <a:r>
              <a:rPr lang="en-US" dirty="0"/>
              <a:t>4MOST+LSST and related programs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98B18-376A-4341-AC79-8FC113768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642D4-94E5-D247-A25E-9705D8E0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78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97DF57-AF6C-8146-BCAF-20C3729DC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that intrigue 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34992-F57E-7C4E-9ED1-3800EE86E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5E9DC-FA31-594A-9842-88C451BFF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4FFB9-46FE-3645-9A9C-D52596EF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10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DA973D-3427-FF48-AE99-DF429898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Relativistic Transients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063837-879F-354C-80E3-B6A7E499CF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Beppo-SAX and HETE-2 identified X-ray flashes but their population has now grown.</a:t>
            </a:r>
          </a:p>
          <a:p>
            <a:r>
              <a:rPr lang="en-US" dirty="0"/>
              <a:t>Is there a class of dirty fireballs? SVOM and EP to the rescue?</a:t>
            </a:r>
          </a:p>
          <a:p>
            <a:r>
              <a:rPr lang="en-US" dirty="0"/>
              <a:t>If not, it may well be that there are two types of GRBs: successful (jets) and not so successful (quasi spherical explosion)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C81AAB-245C-8946-B084-8E9507887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23" y="1908448"/>
            <a:ext cx="5509977" cy="41856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5A8F47-A1DC-D44F-8832-4B28BC40BC5D}"/>
              </a:ext>
            </a:extLst>
          </p:cNvPr>
          <p:cNvSpPr txBox="1"/>
          <p:nvPr/>
        </p:nvSpPr>
        <p:spPr>
          <a:xfrm>
            <a:off x="9473784" y="6535711"/>
            <a:ext cx="2777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Willingale</a:t>
            </a:r>
            <a:r>
              <a:rPr lang="en-US" dirty="0"/>
              <a:t> &amp; </a:t>
            </a:r>
            <a:r>
              <a:rPr lang="en-US" dirty="0" err="1"/>
              <a:t>Meszaros</a:t>
            </a:r>
            <a:r>
              <a:rPr lang="en-US" dirty="0"/>
              <a:t> 2017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B4AA73C-96C1-2C47-9BD9-4AA39F9F5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28361E8-7F37-7D46-AD63-47762F234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72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9543" y="3706586"/>
            <a:ext cx="3843423" cy="3151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9665" y="1387932"/>
            <a:ext cx="6117801" cy="234769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438033" y="4596300"/>
            <a:ext cx="4984400" cy="514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133" b="1">
                <a:solidFill>
                  <a:schemeClr val="dk2"/>
                </a:solidFill>
              </a:rPr>
              <a:t>GRB200826A</a:t>
            </a:r>
            <a:r>
              <a:rPr lang="en" sz="2133">
                <a:solidFill>
                  <a:schemeClr val="dk2"/>
                </a:solidFill>
              </a:rPr>
              <a:t> - SGRB from a collapsar</a:t>
            </a:r>
            <a:endParaRPr sz="2133">
              <a:solidFill>
                <a:schemeClr val="dk2"/>
              </a:solidFill>
            </a:endParaRPr>
          </a:p>
          <a:p>
            <a:pPr marL="609585" indent="-440256">
              <a:lnSpc>
                <a:spcPct val="115000"/>
              </a:lnSpc>
              <a:spcBef>
                <a:spcPts val="2133"/>
              </a:spcBef>
              <a:buClr>
                <a:schemeClr val="dk2"/>
              </a:buClr>
              <a:buSzPts val="1600"/>
              <a:buChar char="●"/>
            </a:pPr>
            <a:r>
              <a:rPr lang="en" sz="2133">
                <a:solidFill>
                  <a:schemeClr val="dk2"/>
                </a:solidFill>
              </a:rPr>
              <a:t>90% ~250 sq. degrees</a:t>
            </a:r>
            <a:endParaRPr sz="2133">
              <a:solidFill>
                <a:schemeClr val="dk2"/>
              </a:solidFill>
            </a:endParaRPr>
          </a:p>
          <a:p>
            <a:pPr marL="609585" indent="-440256">
              <a:lnSpc>
                <a:spcPct val="115000"/>
              </a:lnSpc>
              <a:buClr>
                <a:schemeClr val="dk2"/>
              </a:buClr>
              <a:buSzPts val="1600"/>
              <a:buChar char="●"/>
            </a:pPr>
            <a:r>
              <a:rPr lang="en" sz="2133">
                <a:solidFill>
                  <a:schemeClr val="dk2"/>
                </a:solidFill>
              </a:rPr>
              <a:t>Rest-frame T90 of 0.65 sec </a:t>
            </a:r>
            <a:endParaRPr sz="2133">
              <a:solidFill>
                <a:schemeClr val="dk2"/>
              </a:solidFill>
            </a:endParaRPr>
          </a:p>
          <a:p>
            <a:pPr marL="609585" indent="-440256">
              <a:lnSpc>
                <a:spcPct val="115000"/>
              </a:lnSpc>
              <a:buClr>
                <a:schemeClr val="dk2"/>
              </a:buClr>
              <a:buSzPts val="1600"/>
              <a:buChar char="●"/>
            </a:pPr>
            <a:r>
              <a:rPr lang="en" sz="2133">
                <a:solidFill>
                  <a:schemeClr val="dk2"/>
                </a:solidFill>
              </a:rPr>
              <a:t>i-band excess 28 days from burst </a:t>
            </a:r>
            <a:endParaRPr sz="2133">
              <a:solidFill>
                <a:schemeClr val="dk2"/>
              </a:solidFill>
            </a:endParaRPr>
          </a:p>
          <a:p>
            <a:pPr marL="609585" indent="-440256">
              <a:lnSpc>
                <a:spcPct val="115000"/>
              </a:lnSpc>
              <a:buClr>
                <a:schemeClr val="dk2"/>
              </a:buClr>
              <a:buSzPts val="1600"/>
              <a:buChar char="●"/>
            </a:pPr>
            <a:r>
              <a:rPr lang="en" sz="2133">
                <a:solidFill>
                  <a:schemeClr val="dk2"/>
                </a:solidFill>
              </a:rPr>
              <a:t>Consistent with a SN bump</a:t>
            </a:r>
            <a:endParaRPr sz="2133">
              <a:solidFill>
                <a:schemeClr val="dk2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9679867" y="6003534"/>
            <a:ext cx="2732400" cy="656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/>
              <a:t>Ahumada et al., Nat. Ast. 2021</a:t>
            </a:r>
            <a:endParaRPr sz="1333"/>
          </a:p>
          <a:p>
            <a:r>
              <a:rPr lang="en" sz="1333"/>
              <a:t>Zhang et al., </a:t>
            </a:r>
            <a:r>
              <a:rPr lang="en" sz="1333">
                <a:solidFill>
                  <a:schemeClr val="dk1"/>
                </a:solidFill>
              </a:rPr>
              <a:t>Nat. Ast. 2021</a:t>
            </a:r>
            <a:endParaRPr sz="1333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4700" y="1338943"/>
            <a:ext cx="4794671" cy="3175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Google Shape;59;p13"/>
          <p:cNvCxnSpPr/>
          <p:nvPr/>
        </p:nvCxnSpPr>
        <p:spPr>
          <a:xfrm>
            <a:off x="2161230" y="1837011"/>
            <a:ext cx="22400" cy="1010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" name="Google Shape;60;p13"/>
          <p:cNvSpPr txBox="1"/>
          <p:nvPr/>
        </p:nvSpPr>
        <p:spPr>
          <a:xfrm>
            <a:off x="1864133" y="1536844"/>
            <a:ext cx="13024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/>
              <a:t>GRB170817A</a:t>
            </a:r>
            <a:endParaRPr sz="1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EE4FED-E56B-4545-9D55-61019790D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177"/>
            <a:ext cx="10515600" cy="1325563"/>
          </a:xfrm>
        </p:spPr>
        <p:txBody>
          <a:bodyPr/>
          <a:lstStyle/>
          <a:p>
            <a:r>
              <a:rPr lang="en-US" b="1" dirty="0"/>
              <a:t>Topsy-Turvy!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ACFC54-C9B5-5749-A9A5-7CF357431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CD577E-4F06-9546-A174-8249A7B73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41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4700" y="521901"/>
            <a:ext cx="5474365" cy="39924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14"/>
          <p:cNvCxnSpPr/>
          <p:nvPr/>
        </p:nvCxnSpPr>
        <p:spPr>
          <a:xfrm>
            <a:off x="2504133" y="1526767"/>
            <a:ext cx="22400" cy="1010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" name="Google Shape;67;p14"/>
          <p:cNvSpPr txBox="1"/>
          <p:nvPr/>
        </p:nvSpPr>
        <p:spPr>
          <a:xfrm>
            <a:off x="1864133" y="1095967"/>
            <a:ext cx="13024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>
                <a:highlight>
                  <a:schemeClr val="lt1"/>
                </a:highlight>
              </a:rPr>
              <a:t>GRB170817A</a:t>
            </a:r>
            <a:endParaRPr sz="1200">
              <a:highlight>
                <a:schemeClr val="lt1"/>
              </a:highlight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438033" y="4596300"/>
            <a:ext cx="4838400" cy="514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133" b="1">
                <a:solidFill>
                  <a:schemeClr val="dk2"/>
                </a:solidFill>
              </a:rPr>
              <a:t>GRB211211A</a:t>
            </a:r>
            <a:r>
              <a:rPr lang="en" sz="2133">
                <a:solidFill>
                  <a:schemeClr val="dk2"/>
                </a:solidFill>
              </a:rPr>
              <a:t> - LGRB from a merger</a:t>
            </a:r>
            <a:endParaRPr sz="2133">
              <a:solidFill>
                <a:schemeClr val="dk2"/>
              </a:solidFill>
            </a:endParaRPr>
          </a:p>
          <a:p>
            <a:pPr marL="609585" indent="-440256">
              <a:lnSpc>
                <a:spcPct val="115000"/>
              </a:lnSpc>
              <a:spcBef>
                <a:spcPts val="2133"/>
              </a:spcBef>
              <a:buClr>
                <a:schemeClr val="dk2"/>
              </a:buClr>
              <a:buSzPts val="1600"/>
              <a:buChar char="●"/>
            </a:pPr>
            <a:r>
              <a:rPr lang="en" sz="2133">
                <a:solidFill>
                  <a:schemeClr val="dk2"/>
                </a:solidFill>
              </a:rPr>
              <a:t>Rest-frame T90 of 65 sec </a:t>
            </a:r>
            <a:endParaRPr sz="2133">
              <a:solidFill>
                <a:schemeClr val="dk2"/>
              </a:solidFill>
            </a:endParaRPr>
          </a:p>
          <a:p>
            <a:pPr marL="609585" indent="-440256">
              <a:lnSpc>
                <a:spcPct val="115000"/>
              </a:lnSpc>
              <a:buClr>
                <a:schemeClr val="dk2"/>
              </a:buClr>
              <a:buSzPts val="1600"/>
              <a:buChar char="●"/>
            </a:pPr>
            <a:r>
              <a:rPr lang="en" sz="2133">
                <a:solidFill>
                  <a:schemeClr val="dk2"/>
                </a:solidFill>
              </a:rPr>
              <a:t>K-band excess 3 days from burst</a:t>
            </a:r>
            <a:endParaRPr sz="2133">
              <a:solidFill>
                <a:schemeClr val="dk2"/>
              </a:solidFill>
            </a:endParaRPr>
          </a:p>
          <a:p>
            <a:pPr marL="609585" indent="-440256">
              <a:lnSpc>
                <a:spcPct val="115000"/>
              </a:lnSpc>
              <a:buClr>
                <a:schemeClr val="dk2"/>
              </a:buClr>
              <a:buSzPts val="1600"/>
              <a:buChar char="●"/>
            </a:pPr>
            <a:r>
              <a:rPr lang="en" sz="2133">
                <a:solidFill>
                  <a:schemeClr val="dk2"/>
                </a:solidFill>
              </a:rPr>
              <a:t>Consistent with AT2017gfo</a:t>
            </a:r>
            <a:endParaRPr sz="2133">
              <a:solidFill>
                <a:schemeClr val="dk2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9586000" y="5866367"/>
            <a:ext cx="2606000" cy="861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>
                <a:solidFill>
                  <a:schemeClr val="dk1"/>
                </a:solidFill>
              </a:rPr>
              <a:t>Rastinejad et al., Nat. 2023</a:t>
            </a:r>
            <a:endParaRPr sz="1333"/>
          </a:p>
          <a:p>
            <a:pPr>
              <a:buClr>
                <a:schemeClr val="dk1"/>
              </a:buClr>
              <a:buSzPts val="1100"/>
            </a:pPr>
            <a:r>
              <a:rPr lang="en" sz="1333">
                <a:solidFill>
                  <a:schemeClr val="dk1"/>
                </a:solidFill>
              </a:rPr>
              <a:t>Troja et al., Nature 2023</a:t>
            </a:r>
            <a:endParaRPr sz="1333">
              <a:solidFill>
                <a:schemeClr val="dk1"/>
              </a:solidFill>
            </a:endParaRPr>
          </a:p>
          <a:p>
            <a:r>
              <a:rPr lang="en" sz="1333">
                <a:solidFill>
                  <a:schemeClr val="dk1"/>
                </a:solidFill>
              </a:rPr>
              <a:t>Yang et al., Nature 2023</a:t>
            </a:r>
            <a:endParaRPr sz="1333"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5005" y="438968"/>
            <a:ext cx="5485596" cy="277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t="6239" b="50727"/>
          <a:stretch/>
        </p:blipFill>
        <p:spPr>
          <a:xfrm>
            <a:off x="5401068" y="3217801"/>
            <a:ext cx="4257569" cy="36401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2885267" y="3563733"/>
            <a:ext cx="11748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>
                <a:highlight>
                  <a:schemeClr val="lt1"/>
                </a:highlight>
              </a:rPr>
              <a:t>GRB</a:t>
            </a: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</a:rPr>
              <a:t>211211A</a:t>
            </a:r>
            <a:endParaRPr sz="1200">
              <a:highlight>
                <a:schemeClr val="lt1"/>
              </a:highlight>
            </a:endParaRPr>
          </a:p>
        </p:txBody>
      </p:sp>
      <p:cxnSp>
        <p:nvCxnSpPr>
          <p:cNvPr id="73" name="Google Shape;73;p14"/>
          <p:cNvCxnSpPr>
            <a:stCxn id="74" idx="2"/>
          </p:cNvCxnSpPr>
          <p:nvPr/>
        </p:nvCxnSpPr>
        <p:spPr>
          <a:xfrm>
            <a:off x="3647733" y="1628414"/>
            <a:ext cx="800" cy="65075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5" name="Google Shape;75;p14"/>
          <p:cNvCxnSpPr>
            <a:stCxn id="72" idx="0"/>
            <a:endCxn id="76" idx="2"/>
          </p:cNvCxnSpPr>
          <p:nvPr/>
        </p:nvCxnSpPr>
        <p:spPr>
          <a:xfrm flipV="1">
            <a:off x="3472667" y="3109800"/>
            <a:ext cx="0" cy="45393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4" name="Google Shape;74;p14"/>
          <p:cNvSpPr txBox="1"/>
          <p:nvPr/>
        </p:nvSpPr>
        <p:spPr>
          <a:xfrm>
            <a:off x="3060333" y="1197567"/>
            <a:ext cx="11748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>
                <a:highlight>
                  <a:schemeClr val="lt1"/>
                </a:highlight>
              </a:rPr>
              <a:t>GRB060614</a:t>
            </a:r>
            <a:endParaRPr sz="1200">
              <a:highlight>
                <a:schemeClr val="lt1"/>
              </a:highlight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3422067" y="3008600"/>
            <a:ext cx="101200" cy="101200"/>
          </a:xfrm>
          <a:prstGeom prst="diamond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BD6F48-DE52-2B4E-9D06-8A430E3EF2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1549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E50774-D98F-784E-9ADA-26136DC7E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duration phase space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9CC4DA-2467-1245-B3C0-780BEC18EF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64D67-4A74-9442-872C-397366F28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58244-8BF3-FC4A-9CE9-AAB7BA35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77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E4323E-9DB2-5A41-BA5F-B638C1379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iPTF14hls and related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CB923-9A13-0A4E-ABE3-5DF8CA9BE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43301"/>
            <a:ext cx="546100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C341F6-A714-1546-A888-18FE28A95CFB}"/>
              </a:ext>
            </a:extLst>
          </p:cNvPr>
          <p:cNvSpPr txBox="1"/>
          <p:nvPr/>
        </p:nvSpPr>
        <p:spPr>
          <a:xfrm>
            <a:off x="614852" y="6463862"/>
            <a:ext cx="557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Wang et al. 2020, </a:t>
            </a:r>
            <a:r>
              <a:rPr lang="en-US" dirty="0" err="1"/>
              <a:t>Sollerman</a:t>
            </a:r>
            <a:r>
              <a:rPr lang="en-US" dirty="0"/>
              <a:t> et al. 2018, </a:t>
            </a:r>
            <a:r>
              <a:rPr lang="en-US" dirty="0" err="1"/>
              <a:t>Arcavi</a:t>
            </a:r>
            <a:r>
              <a:rPr lang="en-US" dirty="0"/>
              <a:t> et al. 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8D9223-D6F9-0D4C-83AB-240A8D681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516" y="2243301"/>
            <a:ext cx="5696558" cy="369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18F2A-1273-D245-A174-24D3BB96EFB9}"/>
              </a:ext>
            </a:extLst>
          </p:cNvPr>
          <p:cNvSpPr txBox="1"/>
          <p:nvPr/>
        </p:nvSpPr>
        <p:spPr>
          <a:xfrm>
            <a:off x="7803931" y="1545010"/>
            <a:ext cx="3020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M(CSM)+M(ejecta)=245 </a:t>
            </a:r>
            <a:r>
              <a:rPr lang="en-US" dirty="0" err="1"/>
              <a:t>Msun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457889-EBF0-A448-A30E-30B9706B7552}"/>
              </a:ext>
            </a:extLst>
          </p:cNvPr>
          <p:cNvSpPr txBox="1"/>
          <p:nvPr/>
        </p:nvSpPr>
        <p:spPr>
          <a:xfrm>
            <a:off x="8513379" y="6321972"/>
            <a:ext cx="2057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L-J Wang et al.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83CF70-8C2A-D549-9DF4-705F510DF982}"/>
              </a:ext>
            </a:extLst>
          </p:cNvPr>
          <p:cNvSpPr txBox="1"/>
          <p:nvPr/>
        </p:nvSpPr>
        <p:spPr>
          <a:xfrm>
            <a:off x="7930051" y="2002218"/>
            <a:ext cx="284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pulsational</a:t>
            </a:r>
            <a:r>
              <a:rPr lang="en-US" dirty="0"/>
              <a:t> pair instability?)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90E5D68-AD96-7342-A6A8-DB739C73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A92CB3C-6F24-DD46-ADE6-FF8DCD76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61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81767-0096-9245-B188-392B3E38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GRB remnant: FIRST J1419+3940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10AC8-E137-5943-9072-BFAF3830C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096" y="1690687"/>
            <a:ext cx="5347392" cy="3874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4D48A-190A-7844-BD6E-91BB74E2A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38" y="1679024"/>
            <a:ext cx="5892800" cy="388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1CADD5-5745-4644-94A8-D72D17C6F4DC}"/>
              </a:ext>
            </a:extLst>
          </p:cNvPr>
          <p:cNvSpPr txBox="1"/>
          <p:nvPr/>
        </p:nvSpPr>
        <p:spPr>
          <a:xfrm>
            <a:off x="9270124" y="6353503"/>
            <a:ext cx="1988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Mooley</a:t>
            </a:r>
            <a:r>
              <a:rPr lang="en-US" dirty="0"/>
              <a:t> et al 2022.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88B9467-4F14-4445-9F44-9F7F76E1C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4EE938D-5557-B44E-B758-128F6723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92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F8542-AA18-D1DF-674B-9FA237BE3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Luminous Red Novae</a:t>
            </a:r>
            <a:br>
              <a:rPr lang="en-US" b="1" dirty="0"/>
            </a:br>
            <a:r>
              <a:rPr lang="en-US" sz="2200" b="1" dirty="0"/>
              <a:t>Probes of common envelope evolution in massive binaries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4F5C6B-B4A4-FCFD-E860-119233E3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1" y="1825624"/>
            <a:ext cx="4091449" cy="407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7610AC-F88B-631E-7966-5ED511A53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505" y="1825625"/>
            <a:ext cx="3799361" cy="37173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216999-8949-EA6D-FF85-74E40096A69E}"/>
              </a:ext>
            </a:extLst>
          </p:cNvPr>
          <p:cNvSpPr txBox="1"/>
          <p:nvPr/>
        </p:nvSpPr>
        <p:spPr>
          <a:xfrm>
            <a:off x="1760772" y="3865211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LRN!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A15F40-2200-9A96-E4CF-E45CB87399ED}"/>
              </a:ext>
            </a:extLst>
          </p:cNvPr>
          <p:cNvCxnSpPr>
            <a:cxnSpLocks/>
          </p:cNvCxnSpPr>
          <p:nvPr/>
        </p:nvCxnSpPr>
        <p:spPr>
          <a:xfrm>
            <a:off x="2321426" y="4049877"/>
            <a:ext cx="40198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6D03439-02BB-F434-5862-BDCAC48B97EC}"/>
              </a:ext>
            </a:extLst>
          </p:cNvPr>
          <p:cNvSpPr txBox="1"/>
          <p:nvPr/>
        </p:nvSpPr>
        <p:spPr>
          <a:xfrm>
            <a:off x="6878635" y="5569544"/>
            <a:ext cx="3421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V1309 </a:t>
            </a:r>
            <a:r>
              <a:rPr lang="en-US" sz="1400" dirty="0" err="1"/>
              <a:t>Sco</a:t>
            </a:r>
            <a:r>
              <a:rPr lang="en-US" sz="1400" dirty="0"/>
              <a:t> – prototypical Milky Way main-sequence merger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2C19E1-7986-15A0-EB81-DCC18E85C935}"/>
              </a:ext>
            </a:extLst>
          </p:cNvPr>
          <p:cNvSpPr txBox="1"/>
          <p:nvPr/>
        </p:nvSpPr>
        <p:spPr>
          <a:xfrm>
            <a:off x="8995437" y="1635047"/>
            <a:ext cx="1172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Tylenda</a:t>
            </a:r>
            <a:r>
              <a:rPr lang="en-US" sz="1000" dirty="0"/>
              <a:t> et al. 2011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D2829-FCDE-CA31-46D3-D933EA2CC11A}"/>
              </a:ext>
            </a:extLst>
          </p:cNvPr>
          <p:cNvSpPr txBox="1"/>
          <p:nvPr/>
        </p:nvSpPr>
        <p:spPr>
          <a:xfrm>
            <a:off x="2126522" y="6179298"/>
            <a:ext cx="817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~Two dozen </a:t>
            </a:r>
            <a:r>
              <a:rPr lang="en-US" dirty="0" err="1"/>
              <a:t>LRNe</a:t>
            </a:r>
            <a:r>
              <a:rPr lang="en-US" dirty="0"/>
              <a:t> have been discovered in the last decade </a:t>
            </a:r>
            <a:r>
              <a:rPr lang="en-US" sz="1200" dirty="0"/>
              <a:t>(Pastorello+2019, Karambelkar+2023)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8A156-866D-A146-A6EA-453FCABD8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A77BCC-3003-6F4F-8B23-13E39E11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80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413E0-3603-4B4C-826A-50D81098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Planetary Engulfment!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48551-7596-AE4C-A421-3E4111C0D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818" y="1986455"/>
            <a:ext cx="6237382" cy="4539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0D34C0-CFDA-BC44-BA28-08601B1A6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2996"/>
            <a:ext cx="5474724" cy="3077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828C16-C1EB-C148-95B5-333EA2AB0580}"/>
              </a:ext>
            </a:extLst>
          </p:cNvPr>
          <p:cNvSpPr txBox="1"/>
          <p:nvPr/>
        </p:nvSpPr>
        <p:spPr>
          <a:xfrm>
            <a:off x="1844566" y="6432331"/>
            <a:ext cx="185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K. De et al. (2023)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9CE48E-4D56-F14A-965F-DFAFE61CA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A6699F-ACF0-6446-B10C-3087FE7C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59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2A272-B363-144E-9C3C-6B353828A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Framework for forecasting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A7577-B059-F34F-B8CC-CBF165832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Nature turns out to richer in imagination than scientists.</a:t>
            </a:r>
          </a:p>
          <a:p>
            <a:r>
              <a:rPr lang="en-US" dirty="0"/>
              <a:t>In phenomenological subjects such as astronomy and biology discoveries are driven by technology (and rarely ideas)</a:t>
            </a:r>
          </a:p>
          <a:p>
            <a:r>
              <a:rPr lang="en-US" dirty="0"/>
              <a:t>So forecasting is best done by seeing where the </a:t>
            </a:r>
            <a:r>
              <a:rPr lang="en-US" b="1" dirty="0"/>
              <a:t>technical gains are the largest</a:t>
            </a:r>
          </a:p>
          <a:p>
            <a:r>
              <a:rPr lang="en-US" dirty="0"/>
              <a:t>These gains have traditionally been via hardware (bigger telescopes, better detectors) but of late algorithms and analysis have ascended to similar levels</a:t>
            </a:r>
          </a:p>
          <a:p>
            <a:r>
              <a:rPr lang="en-US" b="1" i="1" dirty="0"/>
              <a:t>Confluence of advances </a:t>
            </a:r>
            <a:r>
              <a:rPr lang="en-US" dirty="0"/>
              <a:t>can itself result in great advances (e.g.,  Gaia astrometry combined with highly multiplexed spectroscopy)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D02F58-F0F0-564F-A642-BD85C551F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8090E-FF61-544F-916D-4356251E1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09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BA72-BC99-DD16-D366-23BF08BF7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67374"/>
            <a:ext cx="7886700" cy="1325563"/>
          </a:xfrm>
        </p:spPr>
        <p:txBody>
          <a:bodyPr/>
          <a:lstStyle/>
          <a:p>
            <a:r>
              <a:rPr lang="en-US" dirty="0"/>
              <a:t>The future of CE is (IR) bright!</a:t>
            </a:r>
          </a:p>
        </p:txBody>
      </p:sp>
      <p:pic>
        <p:nvPicPr>
          <p:cNvPr id="6" name="Content Placeholder 5" descr="A picture containing screenshot, text&#10;&#10;Description automatically generated">
            <a:extLst>
              <a:ext uri="{FF2B5EF4-FFF2-40B4-BE49-F238E27FC236}">
                <a16:creationId xmlns:a16="http://schemas.microsoft.com/office/drawing/2014/main" id="{F827B99D-C8C9-34D1-E2B2-4103C4273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7" t="11067" r="67375" b="16032"/>
          <a:stretch/>
        </p:blipFill>
        <p:spPr>
          <a:xfrm>
            <a:off x="5139483" y="1486993"/>
            <a:ext cx="1732605" cy="175276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8B72A4-54E1-95B2-1E00-8F0B7094A692}"/>
              </a:ext>
            </a:extLst>
          </p:cNvPr>
          <p:cNvSpPr txBox="1"/>
          <p:nvPr/>
        </p:nvSpPr>
        <p:spPr>
          <a:xfrm>
            <a:off x="3459856" y="5942924"/>
            <a:ext cx="5212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JWST</a:t>
            </a:r>
          </a:p>
          <a:p>
            <a:pPr algn="ctr"/>
            <a:r>
              <a:rPr lang="en-US" dirty="0"/>
              <a:t>Late-time studies of </a:t>
            </a:r>
            <a:r>
              <a:rPr lang="en-US" dirty="0" err="1"/>
              <a:t>LRNe</a:t>
            </a:r>
            <a:r>
              <a:rPr lang="en-US" dirty="0"/>
              <a:t> now possible in the mid-IR </a:t>
            </a:r>
            <a:r>
              <a:rPr lang="en-US" sz="1200" dirty="0"/>
              <a:t>(e.g., Cycle 2 GO, PI </a:t>
            </a:r>
            <a:r>
              <a:rPr lang="en-US" sz="1200" dirty="0" err="1"/>
              <a:t>Karambelkar</a:t>
            </a:r>
            <a:r>
              <a:rPr lang="en-US" sz="12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0157DE-3A34-C5D0-9F2C-0520CDA64695}"/>
              </a:ext>
            </a:extLst>
          </p:cNvPr>
          <p:cNvSpPr txBox="1"/>
          <p:nvPr/>
        </p:nvSpPr>
        <p:spPr>
          <a:xfrm>
            <a:off x="4989803" y="3154446"/>
            <a:ext cx="23124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</a:rPr>
              <a:t>LRN V838Mon </a:t>
            </a:r>
            <a:r>
              <a:rPr lang="en-US" sz="1100" i="1" dirty="0">
                <a:solidFill>
                  <a:srgbClr val="000000"/>
                </a:solidFill>
                <a:latin typeface="Arial" panose="020B0604020202020204" pitchFamily="34" charset="0"/>
              </a:rPr>
              <a:t>(NASA/ESA)</a:t>
            </a:r>
            <a:endParaRPr lang="en-US" sz="11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68E299-A9A7-D84D-D217-914C1DDEC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128" y="1900321"/>
            <a:ext cx="1872916" cy="18729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6F24C7-CF7A-1D93-67FE-324D95B1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446" y="4016675"/>
            <a:ext cx="1786045" cy="18530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18BB95-BE84-58BA-4944-E51B8FF7CA13}"/>
              </a:ext>
            </a:extLst>
          </p:cNvPr>
          <p:cNvSpPr txBox="1"/>
          <p:nvPr/>
        </p:nvSpPr>
        <p:spPr>
          <a:xfrm>
            <a:off x="1670821" y="3658619"/>
            <a:ext cx="2579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NIR time domain surveys (WINTER, DREAMS) to unveil populations of </a:t>
            </a:r>
          </a:p>
          <a:p>
            <a:r>
              <a:rPr lang="en-US" dirty="0"/>
              <a:t>extremely dusty, IR-only </a:t>
            </a:r>
            <a:r>
              <a:rPr lang="en-US" dirty="0" err="1"/>
              <a:t>LRNe</a:t>
            </a:r>
            <a:r>
              <a:rPr lang="en-US" dirty="0"/>
              <a:t> </a:t>
            </a:r>
            <a:r>
              <a:rPr lang="en-US" sz="1200" dirty="0"/>
              <a:t>(e.g., MacLeod et al. 2022, </a:t>
            </a:r>
            <a:r>
              <a:rPr lang="en-US" sz="1200" dirty="0" err="1"/>
              <a:t>Pejcha</a:t>
            </a:r>
            <a:r>
              <a:rPr lang="en-US" sz="1200" dirty="0"/>
              <a:t> et al. 2017)</a:t>
            </a:r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6326E1-78C8-5776-C8EA-92C8B5AF2E09}"/>
              </a:ext>
            </a:extLst>
          </p:cNvPr>
          <p:cNvSpPr txBox="1"/>
          <p:nvPr/>
        </p:nvSpPr>
        <p:spPr>
          <a:xfrm>
            <a:off x="7588762" y="3983378"/>
            <a:ext cx="27223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Rubin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~500-1000 </a:t>
            </a:r>
            <a:r>
              <a:rPr lang="en-US" dirty="0" err="1"/>
              <a:t>LRNe</a:t>
            </a:r>
            <a:r>
              <a:rPr lang="en-US" dirty="0"/>
              <a:t> discoveries per year </a:t>
            </a:r>
            <a:r>
              <a:rPr lang="en-US" sz="1200" dirty="0"/>
              <a:t>(Karambelkar+2023)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Discoveries of </a:t>
            </a:r>
            <a:r>
              <a:rPr lang="en-US" dirty="0" err="1"/>
              <a:t>LRNe</a:t>
            </a:r>
            <a:r>
              <a:rPr lang="en-US" dirty="0"/>
              <a:t> in their precursor phase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07DC29A-F326-7AB1-9543-79DF1246A2FA}"/>
              </a:ext>
            </a:extLst>
          </p:cNvPr>
          <p:cNvCxnSpPr>
            <a:cxnSpLocks/>
          </p:cNvCxnSpPr>
          <p:nvPr/>
        </p:nvCxnSpPr>
        <p:spPr>
          <a:xfrm>
            <a:off x="6849490" y="2359811"/>
            <a:ext cx="775584" cy="3278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18AF4C3-5402-BCDE-C97F-3649C974260D}"/>
              </a:ext>
            </a:extLst>
          </p:cNvPr>
          <p:cNvCxnSpPr>
            <a:cxnSpLocks/>
          </p:cNvCxnSpPr>
          <p:nvPr/>
        </p:nvCxnSpPr>
        <p:spPr>
          <a:xfrm>
            <a:off x="5958786" y="3482962"/>
            <a:ext cx="0" cy="4866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30E3B05-7832-96E1-8072-C5B40C94D8ED}"/>
              </a:ext>
            </a:extLst>
          </p:cNvPr>
          <p:cNvCxnSpPr>
            <a:cxnSpLocks/>
          </p:cNvCxnSpPr>
          <p:nvPr/>
        </p:nvCxnSpPr>
        <p:spPr>
          <a:xfrm flipH="1">
            <a:off x="4362006" y="2349095"/>
            <a:ext cx="589956" cy="3385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0A2FCBE-D628-CE2A-18C9-B5375BE65F81}"/>
              </a:ext>
            </a:extLst>
          </p:cNvPr>
          <p:cNvSpPr txBox="1"/>
          <p:nvPr/>
        </p:nvSpPr>
        <p:spPr>
          <a:xfrm>
            <a:off x="6262687" y="3784624"/>
            <a:ext cx="6353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  <a:latin typeface="Arial" panose="020B0604020202020204" pitchFamily="34" charset="0"/>
              </a:rPr>
              <a:t>NASA</a:t>
            </a:r>
            <a:endParaRPr lang="en-US" sz="11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BDD6BA-A2FE-398D-03EB-C1AEA3AA4B75}"/>
              </a:ext>
            </a:extLst>
          </p:cNvPr>
          <p:cNvSpPr txBox="1"/>
          <p:nvPr/>
        </p:nvSpPr>
        <p:spPr>
          <a:xfrm>
            <a:off x="9223595" y="1651314"/>
            <a:ext cx="6353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  <a:latin typeface="Arial" panose="020B0604020202020204" pitchFamily="34" charset="0"/>
              </a:rPr>
              <a:t>LSST </a:t>
            </a:r>
            <a:endParaRPr lang="en-US" sz="11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76FC6E1-0E3A-3BCA-0B98-463FE0872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632" y="2353874"/>
            <a:ext cx="2609769" cy="108562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4E5827D-F33F-5265-B300-5C373474BDE4}"/>
              </a:ext>
            </a:extLst>
          </p:cNvPr>
          <p:cNvSpPr txBox="1"/>
          <p:nvPr/>
        </p:nvSpPr>
        <p:spPr>
          <a:xfrm>
            <a:off x="3005768" y="2087485"/>
            <a:ext cx="13391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  <a:latin typeface="Arial" panose="020B0604020202020204" pitchFamily="34" charset="0"/>
              </a:rPr>
              <a:t>Lourie et al. 2022</a:t>
            </a:r>
            <a:endParaRPr lang="en-US" sz="11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33D352-D0A2-DE47-9F8A-C7F36BEA2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89EDB-B76E-974C-9FFE-5FE3E838B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44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C3B958-F6EC-5E43-9035-C954B12B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Supernovae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7AF83C-7C03-F241-9EE2-2E1D0F7E6D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E7EB4-E98B-2A40-A9F6-89216E6F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F5259-50C0-D24F-9E07-A74F0D92C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69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925128-C901-A441-B2B6-70511E169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987" y="1581975"/>
            <a:ext cx="8934137" cy="531938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0AD3B21-4D59-B740-B615-E9A5A916B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ZTF Bright Transient Survey (7728 </a:t>
            </a:r>
            <a:r>
              <a:rPr lang="en-US" sz="4000" dirty="0" err="1"/>
              <a:t>SNe</a:t>
            </a:r>
            <a:r>
              <a:rPr lang="en-US" sz="4000" dirty="0"/>
              <a:t> to date)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FC8696-6DBA-044A-A3E7-9B46CA33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DB99ED-D784-2242-80CE-F69EA2474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62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CBBD8D-237D-6E4A-A065-7FF96FBE9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questions still abound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DF4D9D-C931-5448-A2C0-0F821D37E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stars with mass between say, 8 to 12 </a:t>
            </a:r>
            <a:r>
              <a:rPr lang="en-US" dirty="0" err="1"/>
              <a:t>Msun</a:t>
            </a:r>
            <a:r>
              <a:rPr lang="en-US" dirty="0"/>
              <a:t> explode?</a:t>
            </a:r>
          </a:p>
          <a:p>
            <a:pPr lvl="1"/>
            <a:r>
              <a:rPr lang="en-US" dirty="0"/>
              <a:t>Electron capture?</a:t>
            </a:r>
          </a:p>
          <a:p>
            <a:pPr lvl="1"/>
            <a:r>
              <a:rPr lang="en-US" dirty="0"/>
              <a:t>Complete destruction?</a:t>
            </a:r>
          </a:p>
          <a:p>
            <a:r>
              <a:rPr lang="en-US" dirty="0"/>
              <a:t>Does the Accretion induced collapse (AIC) channel work?</a:t>
            </a:r>
          </a:p>
          <a:p>
            <a:r>
              <a:rPr lang="en-US" dirty="0"/>
              <a:t>Do white dwarfs mergers occasionally lead neutron stars?</a:t>
            </a:r>
          </a:p>
          <a:p>
            <a:r>
              <a:rPr lang="en-US" dirty="0"/>
              <a:t>Do neutron stars mergers occasionally lead to a massive quasi stable neutron star?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0DE7A-718A-1049-AB52-4A57AC9F2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AA1D5-4835-634E-BDBA-13C1570A1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38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3FB5EA-99E2-5443-AFDD-112FA18B4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UV Frontier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13EF90-842B-BB42-87D0-44082BF3B6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52416-A7E6-E847-9F44-684363FED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69A04-731D-C848-B51A-755369E5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77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2F583E-61C4-4F4B-A9E1-4C5642568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FUV observations are critical but missing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8A48C2-D1DF-BA46-8F91-BAD4FAE0B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190" y="2414734"/>
            <a:ext cx="4903504" cy="3289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FA1E00-F616-E540-95DF-0B0497AFE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670" y="2414734"/>
            <a:ext cx="6873822" cy="3289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9BDF06-8422-0D42-A9E2-4F72AE875B4B}"/>
              </a:ext>
            </a:extLst>
          </p:cNvPr>
          <p:cNvSpPr txBox="1"/>
          <p:nvPr/>
        </p:nvSpPr>
        <p:spPr>
          <a:xfrm>
            <a:off x="7779895" y="6280879"/>
            <a:ext cx="213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Bostroem</a:t>
            </a:r>
            <a:r>
              <a:rPr lang="en-US" dirty="0"/>
              <a:t> et al. 2023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38E5CCE-6155-A649-8EBB-80F43614E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CDBF7E-7ED7-2141-A21D-A172769F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92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B2487-064D-E352-36D6-F96E6BA7C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679450" algn="l"/>
              </a:tabLst>
            </a:pPr>
            <a:r>
              <a:rPr lang="en-US" dirty="0"/>
              <a:t>The Ultraviolet Explorer</a:t>
            </a:r>
          </a:p>
        </p:txBody>
      </p:sp>
      <p:pic>
        <p:nvPicPr>
          <p:cNvPr id="5" name="Picture 4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56A605C5-376A-164B-4BAD-DB5891BB1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84054">
            <a:off x="295881" y="2357064"/>
            <a:ext cx="5023865" cy="3696129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AD9DAF-200A-0254-E69C-D45474FBD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070" r="38734" b="39690"/>
          <a:stretch/>
        </p:blipFill>
        <p:spPr>
          <a:xfrm>
            <a:off x="0" y="6071751"/>
            <a:ext cx="2232261" cy="7739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FB28D8-95ED-3EFC-5F98-4E01FB0E0748}"/>
              </a:ext>
            </a:extLst>
          </p:cNvPr>
          <p:cNvSpPr txBox="1"/>
          <p:nvPr/>
        </p:nvSpPr>
        <p:spPr>
          <a:xfrm>
            <a:off x="5589429" y="1752604"/>
            <a:ext cx="614322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Synoptic Two-Band All-Sky Survey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50-100x deeper than GALEX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Complementary to Rubin, Euclid, Roman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Time Domain Capabilities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hr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target-of-opportunity response time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Multiple cadences from hours to months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Slit Spectroscopy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Sensitive, R&gt;1000 over broad bandpass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1-degree long slit with multiple widths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F62916-41C4-D04A-8C09-CBA44B18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359E6-5D5C-0C4E-9E10-70E3FF0A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A39C-9364-4D41-BF1A-FA16FCA2A8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40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91B5DE-6A8F-F544-9FB4-5C46DC8F8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CMOS revolution and the LNSD revolution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18D53B-2468-9B4A-AC4D-14A967010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1B922-A4D0-B049-98D2-014A842A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3B517-8EAC-1E45-B320-F9C5811D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22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6CB231-21F8-9B41-B599-A97D3BE9A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CMOS revolution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421C5A-5B0B-424B-AFE6-26C5B4993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has been an exponential growth in CMOS sensors (billions of smart phones around the world)</a:t>
            </a:r>
          </a:p>
          <a:p>
            <a:r>
              <a:rPr lang="en-US" dirty="0"/>
              <a:t>CCDs have receded away from the main market to minor bespoke markets</a:t>
            </a:r>
          </a:p>
          <a:p>
            <a:r>
              <a:rPr lang="en-US" dirty="0"/>
              <a:t>CMOS sensors are following Moore’s law (not just in terms of decreased cost but also increased performance)</a:t>
            </a:r>
          </a:p>
          <a:p>
            <a:r>
              <a:rPr lang="en-US" dirty="0">
                <a:solidFill>
                  <a:srgbClr val="FF0000"/>
                </a:solidFill>
              </a:rPr>
              <a:t>Future optical/UV detectors will be CMOS and not CCD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5EF48F-17D0-CF48-876B-B9AC2768A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187AF-65DA-914D-8204-CE5B0AD5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50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77AC3-CBDA-FF44-B284-D8195604B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LNSD (Large N Small Diameter) Architecture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D9DF6-D594-E44A-AD19-4904B2677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49" y="2073729"/>
            <a:ext cx="6127754" cy="3150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C2478E-028C-DA49-9E8B-B1AE8A404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120" y="1469572"/>
            <a:ext cx="5910095" cy="5005388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49ED270-EACD-9148-BD05-C6DBD4A89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8D619C-4D8F-B242-BF89-334B3AA9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54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A2603-ABD9-7747-B44A-91CAE28B4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Stellar Astronomy: A Rebirth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4C59F-147B-5440-90A2-85218443B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Gaia astrometry was a once in a century leap in astrometry (0.1 mas, all sky)</a:t>
            </a:r>
          </a:p>
          <a:p>
            <a:pPr lvl="1"/>
            <a:r>
              <a:rPr lang="en-US" dirty="0"/>
              <a:t>Volume limited samples for all classes of stars</a:t>
            </a:r>
          </a:p>
          <a:p>
            <a:pPr lvl="1"/>
            <a:r>
              <a:rPr lang="en-US" dirty="0"/>
              <a:t>Galactic Dynamics with Chemical tagging</a:t>
            </a:r>
          </a:p>
          <a:p>
            <a:r>
              <a:rPr lang="en-US" dirty="0"/>
              <a:t>Separately this field is being driven by </a:t>
            </a:r>
            <a:r>
              <a:rPr lang="en-US" b="1" i="1" dirty="0"/>
              <a:t>Confluence</a:t>
            </a:r>
          </a:p>
          <a:p>
            <a:pPr lvl="1"/>
            <a:r>
              <a:rPr lang="en-US" dirty="0"/>
              <a:t>Highly multiplexed spectrographs (DESI, SDSS-V, GALAH, WEAVE, 4MOST)</a:t>
            </a:r>
          </a:p>
          <a:p>
            <a:pPr lvl="1"/>
            <a:r>
              <a:rPr lang="en-US" dirty="0"/>
              <a:t>MESA! (stellar modeling at your finger tips)</a:t>
            </a:r>
          </a:p>
          <a:p>
            <a:pPr lvl="1"/>
            <a:r>
              <a:rPr lang="en-US" dirty="0"/>
              <a:t>Highly cadenced light curves (ZTF, ATLAS, ASAS-SN,…)</a:t>
            </a:r>
          </a:p>
          <a:p>
            <a:pPr lvl="1"/>
            <a:endParaRPr lang="en-US" dirty="0"/>
          </a:p>
          <a:p>
            <a:pPr>
              <a:buFont typeface="Wingdings" pitchFamily="2" charset="2"/>
              <a:buChar char="è"/>
            </a:pPr>
            <a:r>
              <a:rPr lang="en-US" dirty="0">
                <a:sym typeface="Wingdings" pitchFamily="2" charset="2"/>
              </a:rPr>
              <a:t>From small samples to </a:t>
            </a:r>
            <a:r>
              <a:rPr lang="en-US" dirty="0" err="1">
                <a:sym typeface="Wingdings" pitchFamily="2" charset="2"/>
              </a:rPr>
              <a:t>astrophysically</a:t>
            </a:r>
            <a:r>
              <a:rPr lang="en-US" dirty="0">
                <a:sym typeface="Wingdings" pitchFamily="2" charset="2"/>
              </a:rPr>
              <a:t> complete samples 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BD773-1311-1D42-930F-34DD6358D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EF0F3-278C-104B-80DD-F6126D2CD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75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614BAF-C4A0-4845-944B-66BD88B99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59" y="-146962"/>
            <a:ext cx="11380726" cy="3662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8E9192-23CE-E44B-BE96-4B9B8485A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974" y="3227165"/>
            <a:ext cx="4764026" cy="363083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BF34D2-E98B-0349-88F1-DC538987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196E0-C279-304D-815A-5818B298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37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4D8EFE-3BE4-7F42-B28A-FC386B1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Transient object astronomy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8F3B5C-08BA-514F-98E1-25B4F18A9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general area has many sub-fields with varying levels of maturity</a:t>
            </a:r>
          </a:p>
          <a:p>
            <a:pPr lvl="1"/>
            <a:r>
              <a:rPr lang="en-US" dirty="0"/>
              <a:t>Optical TDA is most advanced and is now a mature field</a:t>
            </a:r>
          </a:p>
          <a:p>
            <a:pPr lvl="1"/>
            <a:r>
              <a:rPr lang="en-US" dirty="0"/>
              <a:t>Radio FRBs is advancing rapidly and will shortly peak (mature)</a:t>
            </a:r>
          </a:p>
          <a:p>
            <a:pPr lvl="1"/>
            <a:r>
              <a:rPr lang="en-US" dirty="0"/>
              <a:t>Non-FRB Radio TDA is lumbering along and will likely peak by end of decade</a:t>
            </a:r>
          </a:p>
          <a:p>
            <a:pPr lvl="2"/>
            <a:r>
              <a:rPr lang="en-US" dirty="0"/>
              <a:t>slow rate of discoveries, primarily long lived transients</a:t>
            </a:r>
          </a:p>
          <a:p>
            <a:pPr lvl="1"/>
            <a:r>
              <a:rPr lang="en-US" dirty="0"/>
              <a:t>X-ray TDA is flourishing with both discovery engines (SRG, and soon Einstein Probe) and an armada of follow up facilities</a:t>
            </a:r>
          </a:p>
          <a:p>
            <a:pPr lvl="1"/>
            <a:r>
              <a:rPr lang="en-US" dirty="0"/>
              <a:t>NIR TDA is rising (ground based: PRIME, WINTER; space-based: WISE, EUCLID, Roman) </a:t>
            </a:r>
          </a:p>
          <a:p>
            <a:pPr lvl="1"/>
            <a:r>
              <a:rPr lang="en-US" dirty="0"/>
              <a:t>UV TDA has been lagging and there are huge opportunities for growth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76B1A-98BB-F541-8980-0C0DC5D2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CAF297-F501-724D-9642-79099E7C6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48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EB7361-EA36-CC40-B8FD-DF883100B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Roadmap for the talk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954CF3-AC99-FF4E-8ED8-503411EB9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List upcoming facilities in this decade</a:t>
            </a:r>
          </a:p>
          <a:p>
            <a:r>
              <a:rPr lang="en-US" dirty="0"/>
              <a:t>List areas which are mature and very productive (“industrial”)</a:t>
            </a:r>
          </a:p>
          <a:p>
            <a:r>
              <a:rPr lang="en-US" dirty="0"/>
              <a:t>List sub-fields areas which are approaching maturity and very productive (“cottage industries”)</a:t>
            </a:r>
          </a:p>
          <a:p>
            <a:r>
              <a:rPr lang="en-US" dirty="0"/>
              <a:t>Discuss areas which will likely grow rapidly or where breakthroughs can be anticipated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In all cases by crystal ball gazing is limited to the rest of the decade.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C248E2-0A69-D94B-91F0-85FB5B84F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33DD4-4914-F147-82AF-2811FF2C5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696C67-D7DD-9F44-93F9-4633ABD62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trove of new missions and facilities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835A68-78F8-1D4D-814C-A84B2605E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SVOM (Sino-French): GRBs [2024]</a:t>
            </a:r>
          </a:p>
          <a:p>
            <a:r>
              <a:rPr lang="en-US" dirty="0"/>
              <a:t>Einstein Probe (China): wide-field soft X-ray transients [2024]</a:t>
            </a:r>
          </a:p>
          <a:p>
            <a:r>
              <a:rPr lang="en-US" dirty="0"/>
              <a:t>LSST [2025]</a:t>
            </a:r>
          </a:p>
          <a:p>
            <a:r>
              <a:rPr lang="en-US" dirty="0"/>
              <a:t>ULTRASAT (Israel, Germany, US): Shock breakout, UV [2026]</a:t>
            </a:r>
          </a:p>
          <a:p>
            <a:r>
              <a:rPr lang="en-US" dirty="0"/>
              <a:t>UVEX (US): UV Imaging &amp; Spectroscopic Explorer [step 1; 2029] </a:t>
            </a:r>
          </a:p>
          <a:p>
            <a:r>
              <a:rPr lang="en-US" dirty="0"/>
              <a:t>STAR-X (US): X-ray imager with UV camera [step 1; 2029]</a:t>
            </a:r>
          </a:p>
          <a:p>
            <a:pPr marL="0" indent="0">
              <a:buNone/>
            </a:pPr>
            <a:r>
              <a:rPr lang="en-US" dirty="0"/>
              <a:t>------------------------------------------------------------------------------------------</a:t>
            </a:r>
          </a:p>
          <a:p>
            <a:r>
              <a:rPr lang="en-US" dirty="0"/>
              <a:t>LSST[2025]</a:t>
            </a:r>
          </a:p>
          <a:p>
            <a:r>
              <a:rPr lang="en-US" dirty="0"/>
              <a:t>An explosion in Massively Multiplexed </a:t>
            </a:r>
            <a:r>
              <a:rPr lang="en-US" dirty="0" err="1"/>
              <a:t>Spectrogaphs</a:t>
            </a:r>
            <a:r>
              <a:rPr lang="en-US" dirty="0"/>
              <a:t> (GALAH, WEAVE, 4MOST)</a:t>
            </a:r>
          </a:p>
          <a:p>
            <a:r>
              <a:rPr lang="en-US" dirty="0" err="1"/>
              <a:t>MeerKAT</a:t>
            </a:r>
            <a:r>
              <a:rPr lang="en-US" dirty="0">
                <a:sym typeface="Wingdings" pitchFamily="2" charset="2"/>
              </a:rPr>
              <a:t> SKA-1 [2027]</a:t>
            </a:r>
          </a:p>
          <a:p>
            <a:r>
              <a:rPr lang="en-US" dirty="0">
                <a:sym typeface="Wingdings" pitchFamily="2" charset="2"/>
              </a:rPr>
              <a:t>DSA-2000 (under development)</a:t>
            </a:r>
          </a:p>
          <a:p>
            <a:r>
              <a:rPr lang="en-US" dirty="0">
                <a:sym typeface="Wingdings" pitchFamily="2" charset="2"/>
              </a:rPr>
              <a:t>HAWC, HESS, </a:t>
            </a:r>
            <a:r>
              <a:rPr lang="en-US" dirty="0" err="1">
                <a:sym typeface="Wingdings" pitchFamily="2" charset="2"/>
              </a:rPr>
              <a:t>IceCube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2FFFA-0E66-4C48-BC1E-5A610FCD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B4D95-16F4-0F4A-A5DE-BFC341C47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78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FBE5C-16C1-CD47-ACA3-58B6F6F90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Industrial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C41D5-3F9F-5943-BBA2-35B92625B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FRB localizations combined with DESI and photo-z catalogs will advance CGM and IGM studies</a:t>
            </a:r>
          </a:p>
          <a:p>
            <a:pPr lvl="1"/>
            <a:r>
              <a:rPr lang="en-US" dirty="0"/>
              <a:t>Cottage industry: the origin of FRBs (beyond magnetars)</a:t>
            </a:r>
          </a:p>
          <a:p>
            <a:r>
              <a:rPr lang="en-US" dirty="0"/>
              <a:t>Supernova Cosmology (LSST)</a:t>
            </a:r>
          </a:p>
          <a:p>
            <a:r>
              <a:rPr lang="en-US" dirty="0"/>
              <a:t>Stellar astronomy with LSST </a:t>
            </a:r>
          </a:p>
          <a:p>
            <a:pPr lvl="1"/>
            <a:r>
              <a:rPr lang="en-US" dirty="0"/>
              <a:t>LSST will be the greatest photometric engine of our times</a:t>
            </a:r>
          </a:p>
          <a:p>
            <a:pPr lvl="1"/>
            <a:r>
              <a:rPr lang="en-US" dirty="0"/>
              <a:t>By year 5 of LSST stellar astronomy will be dominated by precision photometry provided by LSST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A09DB-3A4A-1649-B0E6-A09F7BB01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51A44-7F25-CA49-8203-236B7591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34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DD767-59AB-9941-B7EE-3253E183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 established cottage industries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9ABA7-5154-4D4B-B118-6BE97A5D3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Magnetar Revolution </a:t>
            </a:r>
          </a:p>
          <a:p>
            <a:pPr lvl="1"/>
            <a:r>
              <a:rPr lang="en-US" dirty="0"/>
              <a:t>Super-luminous supernovae (LSST) </a:t>
            </a:r>
          </a:p>
          <a:p>
            <a:pPr lvl="1"/>
            <a:r>
              <a:rPr lang="en-US" dirty="0"/>
              <a:t>Connection between FRBs and magnetars</a:t>
            </a:r>
          </a:p>
          <a:p>
            <a:pPr lvl="1"/>
            <a:r>
              <a:rPr lang="en-US" dirty="0"/>
              <a:t>ultra-long duration pulsars </a:t>
            </a:r>
          </a:p>
          <a:p>
            <a:r>
              <a:rPr lang="en-US" dirty="0"/>
              <a:t>Systematic studies of young supernovae</a:t>
            </a:r>
          </a:p>
          <a:p>
            <a:pPr lvl="1"/>
            <a:r>
              <a:rPr lang="en-US" dirty="0"/>
              <a:t>Flash spectroscopy (ZTF, YSE, DLT40)</a:t>
            </a:r>
          </a:p>
          <a:p>
            <a:r>
              <a:rPr lang="en-US" dirty="0"/>
              <a:t>Pre-supernova eruptions </a:t>
            </a:r>
          </a:p>
          <a:p>
            <a:pPr lvl="1"/>
            <a:r>
              <a:rPr lang="en-US" dirty="0"/>
              <a:t>LSST will have a big impact</a:t>
            </a:r>
          </a:p>
          <a:p>
            <a:r>
              <a:rPr lang="en-US" dirty="0"/>
              <a:t>TDEs</a:t>
            </a:r>
          </a:p>
          <a:p>
            <a:pPr lvl="1"/>
            <a:r>
              <a:rPr lang="en-US" dirty="0"/>
              <a:t>Intermediate mass black holes?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5B0D0-D274-B745-AE1D-A76A01B4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C5D30-4535-B348-AB43-E2CF8B51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65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27251-F65F-A446-A641-0C5F87394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Nascent Cottage Industries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83AA0-2593-C045-AB10-B30AB2B65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Common envelope events </a:t>
            </a:r>
          </a:p>
          <a:p>
            <a:pPr lvl="1"/>
            <a:r>
              <a:rPr lang="en-US" dirty="0"/>
              <a:t>planetary engulfment</a:t>
            </a:r>
          </a:p>
          <a:p>
            <a:pPr lvl="1"/>
            <a:r>
              <a:rPr lang="en-US" dirty="0"/>
              <a:t>planetary debris disks around white dwarfs</a:t>
            </a:r>
          </a:p>
          <a:p>
            <a:r>
              <a:rPr lang="en-US" dirty="0"/>
              <a:t>18cow and related phenomenon</a:t>
            </a:r>
          </a:p>
          <a:p>
            <a:pPr lvl="1"/>
            <a:r>
              <a:rPr lang="en-US" dirty="0"/>
              <a:t>18cow events are being detected routinely with ZTF</a:t>
            </a:r>
          </a:p>
          <a:p>
            <a:pPr lvl="1"/>
            <a:r>
              <a:rPr lang="en-US" dirty="0"/>
              <a:t>Exotic behavior (brightest, long lived, short term variability)</a:t>
            </a:r>
          </a:p>
          <a:p>
            <a:pPr lvl="1"/>
            <a:r>
              <a:rPr lang="en-US" dirty="0"/>
              <a:t>Magnetars or Intermediate Mass Black Holes????</a:t>
            </a:r>
          </a:p>
          <a:p>
            <a:r>
              <a:rPr lang="en-US" dirty="0"/>
              <a:t>Millimeter wave TDA</a:t>
            </a:r>
          </a:p>
          <a:p>
            <a:r>
              <a:rPr lang="en-US" dirty="0"/>
              <a:t>Lens Magic! </a:t>
            </a:r>
          </a:p>
          <a:p>
            <a:pPr lvl="1"/>
            <a:r>
              <a:rPr lang="en-US" dirty="0"/>
              <a:t>Lensed supernovae </a:t>
            </a:r>
          </a:p>
          <a:p>
            <a:pPr lvl="1"/>
            <a:r>
              <a:rPr lang="en-US" dirty="0"/>
              <a:t>Lensed shock breakout</a:t>
            </a:r>
          </a:p>
          <a:p>
            <a:pPr lvl="1"/>
            <a:r>
              <a:rPr lang="en-US" dirty="0"/>
              <a:t>Lensed single stars at high redshift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E7DF0-468B-2346-9D81-B349F974C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900B1C-59F4-1845-9416-B4D42F6C7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517F-CC0D-B948-99C4-3C06BB40AC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84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</TotalTime>
  <Words>1576</Words>
  <Application>Microsoft Macintosh PowerPoint</Application>
  <PresentationFormat>Widescreen</PresentationFormat>
  <Paragraphs>231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Avenir Book</vt:lpstr>
      <vt:lpstr>Calibri</vt:lpstr>
      <vt:lpstr>Calibri Light</vt:lpstr>
      <vt:lpstr>Wingdings</vt:lpstr>
      <vt:lpstr>Office Theme</vt:lpstr>
      <vt:lpstr>1_Office Theme</vt:lpstr>
      <vt:lpstr>Crystal Ball Gazing of the TDA Landscape</vt:lpstr>
      <vt:lpstr>Framework for forecasting</vt:lpstr>
      <vt:lpstr>Stellar Astronomy: A Rebirth</vt:lpstr>
      <vt:lpstr>Transient object astronomy</vt:lpstr>
      <vt:lpstr>Roadmap for the talk</vt:lpstr>
      <vt:lpstr>A trove of new missions and facilities</vt:lpstr>
      <vt:lpstr>Industrial Programs</vt:lpstr>
      <vt:lpstr>Well established cottage industries</vt:lpstr>
      <vt:lpstr>Nascent Cottage Industries</vt:lpstr>
      <vt:lpstr>On the horizon</vt:lpstr>
      <vt:lpstr>Questions that intrigue me</vt:lpstr>
      <vt:lpstr>Relativistic Transients</vt:lpstr>
      <vt:lpstr>Topsy-Turvy!</vt:lpstr>
      <vt:lpstr>PowerPoint Presentation</vt:lpstr>
      <vt:lpstr>Long duration phase space</vt:lpstr>
      <vt:lpstr>iPTF14hls and related events</vt:lpstr>
      <vt:lpstr>GRB remnant: FIRST J1419+3940</vt:lpstr>
      <vt:lpstr>Luminous Red Novae Probes of common envelope evolution in massive binaries</vt:lpstr>
      <vt:lpstr>Planetary Engulfment!</vt:lpstr>
      <vt:lpstr>The future of CE is (IR) bright!</vt:lpstr>
      <vt:lpstr>Supernovae</vt:lpstr>
      <vt:lpstr>ZTF Bright Transient Survey (7728 SNe to date)</vt:lpstr>
      <vt:lpstr>Basic questions still abound</vt:lpstr>
      <vt:lpstr>The UV Frontier</vt:lpstr>
      <vt:lpstr>Early FUV observations are critical but missing</vt:lpstr>
      <vt:lpstr>The Ultraviolet Explorer</vt:lpstr>
      <vt:lpstr>The CMOS revolution and the LNSD revolution</vt:lpstr>
      <vt:lpstr>CMOS revolution</vt:lpstr>
      <vt:lpstr>LNSD (Large N Small Diameter) Architecture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Crystal Ball Gazing of the TDA Landscape</dc:title>
  <dc:creator>Microsoft Office User</dc:creator>
  <cp:lastModifiedBy>Microsoft Office User</cp:lastModifiedBy>
  <cp:revision>23</cp:revision>
  <dcterms:created xsi:type="dcterms:W3CDTF">2023-06-19T03:25:01Z</dcterms:created>
  <dcterms:modified xsi:type="dcterms:W3CDTF">2023-06-20T13:28:06Z</dcterms:modified>
</cp:coreProperties>
</file>