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1pPr>
    <a:lvl2pPr indent="4572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2pPr>
    <a:lvl3pPr indent="9144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3pPr>
    <a:lvl4pPr indent="13716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4pPr>
    <a:lvl5pPr indent="18288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5pPr>
    <a:lvl6pPr marL="2286000" algn="l" defTabSz="914400" rtl="0" eaLnBrk="1" latinLnBrk="0" hangingPunct="1"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6pPr>
    <a:lvl7pPr marL="2743200" algn="l" defTabSz="914400" rtl="0" eaLnBrk="1" latinLnBrk="0" hangingPunct="1"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7pPr>
    <a:lvl8pPr marL="3200400" algn="l" defTabSz="914400" rtl="0" eaLnBrk="1" latinLnBrk="0" hangingPunct="1"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8pPr>
    <a:lvl9pPr marL="3657600" algn="l" defTabSz="914400" rtl="0" eaLnBrk="1" latinLnBrk="0" hangingPunct="1"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16">
            <a:extLst>
              <a:ext uri="{FF2B5EF4-FFF2-40B4-BE49-F238E27FC236}">
                <a16:creationId xmlns:a16="http://schemas.microsoft.com/office/drawing/2014/main" id="{9CF58D45-C1F2-4BC1-AA28-17AC80B01B7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117">
            <a:extLst>
              <a:ext uri="{FF2B5EF4-FFF2-40B4-BE49-F238E27FC236}">
                <a16:creationId xmlns:a16="http://schemas.microsoft.com/office/drawing/2014/main" id="{992F9B59-5156-4EB9-B53A-A02A11A5665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893A107-87EC-4A05-8068-1ECC30379DC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F80D1-D27E-4E25-B55D-173623846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566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CBCE0A92-AE99-470E-AC57-7BC1A51FABA2}"/>
              </a:ext>
            </a:extLst>
          </p:cNvPr>
          <p:cNvSpPr txBox="1"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583D9-0299-4583-A12C-5F3CEB041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1037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A319C660-B89A-48AE-BA5D-A67537DDD58E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C6A04-AB75-4F94-A195-19C3AE08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12746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92AC7395-0188-429A-AA95-F7245C6A105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8049-8BB6-4447-A3AE-770C832F2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2388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FCBC9BF-6030-4C76-9255-83E02CE837C1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DA420-5FB9-4588-9376-19D5A8671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80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638DA3C-1B29-435E-9876-1ECBE73E09C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7175C-89B3-4575-9686-11F0C2C98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745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9F4FE5E-9A23-442C-BDF3-ACF734864004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2D64F-150E-4CC9-8308-03F300268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6000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9D69D7B-5303-4B15-B8D5-D77D9D1DA8E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1DF20-2DB4-4ABC-8371-719460391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6382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0995E9CA-5330-42D0-98B2-BFFB00768AD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07651-A685-4C0B-A77D-0EF5A430F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8573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F02014F-CA64-47A4-826A-921210300E77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86E38-3828-4B5D-9031-9227D04BE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8437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8B3D2D8-45DA-4185-A0D8-8F9A4BE25A1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BF19E-D2B0-498B-87BE-6D5A0CEFE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524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8015857-E8AF-4B7D-A256-4BEDC0975838}"/>
              </a:ext>
            </a:extLst>
          </p:cNvPr>
          <p:cNvSpPr txBox="1"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0040B-BD85-46AF-99A1-C5D6432A4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0100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3B7E3C44-B846-411F-B14E-A1EB7C6DF04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Medium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0AFB8162-429A-43B9-A2F0-F6402CA5A7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/>
              </a:rPr>
              <a:t>Body Level One</a:t>
            </a:r>
          </a:p>
          <a:p>
            <a:pPr lvl="1"/>
            <a:r>
              <a:rPr lang="en-US" altLang="en-US">
                <a:sym typeface="Helvetica Neue"/>
              </a:rPr>
              <a:t>Body Level Two</a:t>
            </a:r>
          </a:p>
          <a:p>
            <a:pPr lvl="2"/>
            <a:r>
              <a:rPr lang="en-US" altLang="en-US">
                <a:sym typeface="Helvetica Neue"/>
              </a:rPr>
              <a:t>Body Level Three</a:t>
            </a:r>
          </a:p>
          <a:p>
            <a:pPr lvl="3"/>
            <a:r>
              <a:rPr lang="en-US" altLang="en-US">
                <a:sym typeface="Helvetica Neue"/>
              </a:rPr>
              <a:t>Body Level Four</a:t>
            </a:r>
          </a:p>
          <a:p>
            <a:pPr lvl="4"/>
            <a:r>
              <a:rPr lang="en-US" altLang="en-US">
                <a:sym typeface="Helvetica Neue"/>
              </a:rP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id="{8D78437E-1B77-48F3-8167-555C9713FD25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958638" y="13081000"/>
            <a:ext cx="45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0CC73EE0-A96B-44E6-A474-525A01FCB9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1pPr>
      <a:lvl2pPr marL="1270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2pPr>
      <a:lvl3pPr marL="190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3pPr>
      <a:lvl4pPr marL="2540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4pPr>
      <a:lvl5pPr marL="317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gsfc.nasa.gov/astrophysic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cn.nasa.gov/" TargetMode="External"/><Relationship Id="rId5" Type="http://schemas.openxmlformats.org/officeDocument/2006/relationships/hyperlink" Target="https://www.nasa.gov/goddard" TargetMode="External"/><Relationship Id="rId4" Type="http://schemas.openxmlformats.org/officeDocument/2006/relationships/hyperlink" Target="https://www.nasa.gov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system.digital.gov/" TargetMode="External"/><Relationship Id="rId2" Type="http://schemas.openxmlformats.org/officeDocument/2006/relationships/hyperlink" Target="https://gcn.nasa.gov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-gcn.github.io/gcn-presentation/" TargetMode="External"/><Relationship Id="rId2" Type="http://schemas.openxmlformats.org/officeDocument/2006/relationships/hyperlink" Target="https://gcn.nasa.gov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" TargetMode="External"/><Relationship Id="rId2" Type="http://schemas.openxmlformats.org/officeDocument/2006/relationships/hyperlink" Target="https://ui.adsabs.harvard.ed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cimma.org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sa-gcn/gcn-schema" TargetMode="External"/><Relationship Id="rId2" Type="http://schemas.openxmlformats.org/officeDocument/2006/relationships/hyperlink" Target="https://gcn.nasa.gov/docs/produce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nasa-gcn/gcn-schem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-gcn.github.io/gcn-presentation/" TargetMode="External"/><Relationship Id="rId2" Type="http://schemas.openxmlformats.org/officeDocument/2006/relationships/hyperlink" Target="https://gcn.nasa.gov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avro.apache.org/" TargetMode="External"/><Relationship Id="rId7" Type="http://schemas.openxmlformats.org/officeDocument/2006/relationships/hyperlink" Target="https://emfollow.docs.ligo.org/" TargetMode="External"/><Relationship Id="rId2" Type="http://schemas.openxmlformats.org/officeDocument/2006/relationships/hyperlink" Target="https://wiki.ivoa.net/twiki/bin/view/IVOA/IvoaVOEven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902.02227" TargetMode="External"/><Relationship Id="rId5" Type="http://schemas.openxmlformats.org/officeDocument/2006/relationships/hyperlink" Target="https://www.lsst.org/scientists/alert-brokers" TargetMode="External"/><Relationship Id="rId4" Type="http://schemas.openxmlformats.org/officeDocument/2006/relationships/hyperlink" Target="https://www.lsst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creenshot 2023-06-08 at 12.54.24 AM.png" descr="Screenshot 2023-06-08 at 12.54.24 AM.png">
            <a:extLst>
              <a:ext uri="{FF2B5EF4-FFF2-40B4-BE49-F238E27FC236}">
                <a16:creationId xmlns:a16="http://schemas.microsoft.com/office/drawing/2014/main" id="{F2430623-54BA-45B8-9337-ED447348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1"/>
          <a:stretch>
            <a:fillRect/>
          </a:stretch>
        </p:blipFill>
        <p:spPr bwMode="auto">
          <a:xfrm>
            <a:off x="17157700" y="365125"/>
            <a:ext cx="68135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0" name="General…">
            <a:extLst>
              <a:ext uri="{FF2B5EF4-FFF2-40B4-BE49-F238E27FC236}">
                <a16:creationId xmlns:a16="http://schemas.microsoft.com/office/drawing/2014/main" id="{BB931601-F039-473C-844B-1094226EE3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41475" y="4251325"/>
            <a:ext cx="21101050" cy="7092950"/>
          </a:xfrm>
        </p:spPr>
        <p:txBody>
          <a:bodyPr lIns="27093" tIns="27093" rIns="27093" bIns="27093">
            <a:normAutofit fontScale="90000"/>
          </a:bodyPr>
          <a:lstStyle/>
          <a:p>
            <a:pPr algn="l" defTabSz="429768" eaLnBrk="1" fontAlgn="auto" hangingPunct="1">
              <a:spcBef>
                <a:spcPts val="0"/>
              </a:spcBef>
              <a:spcAft>
                <a:spcPts val="0"/>
              </a:spcAft>
              <a:defRPr sz="8460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846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</a:t>
            </a:r>
            <a:br>
              <a:rPr sz="846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846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Coordinates</a:t>
            </a:r>
            <a:br>
              <a:rPr sz="846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846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</a:t>
            </a:r>
            <a:br>
              <a:rPr sz="846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z="4230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4230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NASA’s Next Generation Time-Domain and </a:t>
            </a:r>
            <a:r>
              <a:rPr sz="423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Multimessenger</a:t>
            </a:r>
            <a:r>
              <a:rPr sz="4230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Alert System</a:t>
            </a:r>
            <a:br>
              <a:rPr sz="4230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z="1974" dirty="0">
                <a:solidFill>
                  <a:srgbClr val="2A76D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3384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service of the </a:t>
            </a:r>
            <a:r>
              <a:rPr sz="3384" u="sng" dirty="0">
                <a:solidFill>
                  <a:srgbClr val="2A76DD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Astrophysics Science Division </a:t>
            </a:r>
            <a:r>
              <a:rPr sz="3384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</a:t>
            </a:r>
            <a:r>
              <a:rPr sz="3384" u="sng" dirty="0">
                <a:solidFill>
                  <a:srgbClr val="2A76DD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NASA</a:t>
            </a:r>
            <a:r>
              <a:rPr sz="3384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’s </a:t>
            </a:r>
            <a:r>
              <a:rPr sz="3384" u="sng" dirty="0">
                <a:solidFill>
                  <a:srgbClr val="2A76DD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Goddard Space Flight Center</a:t>
            </a:r>
            <a:br>
              <a:rPr sz="3384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z="2820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4230" u="sng" dirty="0">
                <a:solidFill>
                  <a:srgbClr val="2A76DD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https://gcn.nasa.gov</a:t>
            </a:r>
          </a:p>
        </p:txBody>
      </p:sp>
      <p:sp>
        <p:nvSpPr>
          <p:cNvPr id="121" name="Rectangle">
            <a:extLst>
              <a:ext uri="{FF2B5EF4-FFF2-40B4-BE49-F238E27FC236}">
                <a16:creationId xmlns:a16="http://schemas.microsoft.com/office/drawing/2014/main" id="{5E81EA04-BAA6-43B7-B7D9-72E058CE683B}"/>
              </a:ext>
            </a:extLst>
          </p:cNvPr>
          <p:cNvSpPr/>
          <p:nvPr/>
        </p:nvSpPr>
        <p:spPr>
          <a:xfrm>
            <a:off x="1668463" y="8383588"/>
            <a:ext cx="7051675" cy="1174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77" name="The Transient and Variable Universe 2023…">
            <a:extLst>
              <a:ext uri="{FF2B5EF4-FFF2-40B4-BE49-F238E27FC236}">
                <a16:creationId xmlns:a16="http://schemas.microsoft.com/office/drawing/2014/main" id="{E4CDA4EC-1B2D-4CBF-BC2B-69373092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5" y="962025"/>
            <a:ext cx="8502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18288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18288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18288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18288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/>
            <a:r>
              <a:rPr lang="en-US" altLang="en-US" sz="3600" b="0"/>
              <a:t>The Transient and Variable Universe 2023</a:t>
            </a:r>
          </a:p>
          <a:p>
            <a:pPr eaLnBrk="1"/>
            <a:r>
              <a:rPr lang="en-US" altLang="en-US" sz="3600" b="0"/>
              <a:t>20th June, 2023</a:t>
            </a:r>
          </a:p>
        </p:txBody>
      </p:sp>
      <p:sp>
        <p:nvSpPr>
          <p:cNvPr id="3078" name="Presenter: Dr. Eric Burns…">
            <a:extLst>
              <a:ext uri="{FF2B5EF4-FFF2-40B4-BE49-F238E27FC236}">
                <a16:creationId xmlns:a16="http://schemas.microsoft.com/office/drawing/2014/main" id="{807AA037-0C31-48CB-B14B-E4D6930B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953" y="11377238"/>
            <a:ext cx="14632104" cy="17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defTabSz="585788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18288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18288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18288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18288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/>
            <a:r>
              <a:rPr lang="en-US" altLang="en-US" sz="3900" b="0" dirty="0"/>
              <a:t>Presenter: Dr. Eric Burns</a:t>
            </a:r>
          </a:p>
          <a:p>
            <a:pPr eaLnBrk="1"/>
            <a:r>
              <a:rPr lang="en-US" altLang="en-US" sz="3600" b="0" dirty="0"/>
              <a:t>Louisiana State University (LSU)</a:t>
            </a:r>
          </a:p>
          <a:p>
            <a:pPr eaLnBrk="1"/>
            <a:r>
              <a:rPr lang="en-US" altLang="en-US" sz="3600" b="0" dirty="0"/>
              <a:t>On Behalf of </a:t>
            </a:r>
            <a:r>
              <a:rPr lang="en-US" altLang="en-US" sz="3600" b="0" dirty="0" err="1"/>
              <a:t>Vidushi</a:t>
            </a:r>
            <a:r>
              <a:rPr lang="en-US" altLang="en-US" sz="3600" b="0" dirty="0"/>
              <a:t> </a:t>
            </a:r>
            <a:r>
              <a:rPr lang="en-US" altLang="en-US" sz="3600" b="0"/>
              <a:t>Sharma (NASA GSFC/UMBC) </a:t>
            </a:r>
            <a:r>
              <a:rPr lang="en-US" altLang="en-US" sz="3600" b="0" dirty="0"/>
              <a:t>and the GCN Team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New GCN is built on Kafka…">
            <a:extLst>
              <a:ext uri="{FF2B5EF4-FFF2-40B4-BE49-F238E27FC236}">
                <a16:creationId xmlns:a16="http://schemas.microsoft.com/office/drawing/2014/main" id="{325550BE-9496-4BC4-B6B1-B2CE7A7D44D6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6155988" y="1292225"/>
            <a:ext cx="7097712" cy="10752138"/>
          </a:xfrm>
        </p:spPr>
        <p:txBody>
          <a:bodyPr>
            <a:normAutofit/>
          </a:bodyPr>
          <a:lstStyle/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The New GCN is built on Kafka</a:t>
            </a: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200">
                <a:solidFill>
                  <a:srgbClr val="222222"/>
                </a:solidFill>
              </a:defRPr>
            </a:pPr>
            <a:r>
              <a:rPr sz="4200">
                <a:solidFill>
                  <a:srgbClr val="222222"/>
                </a:solidFill>
              </a:rPr>
              <a:t>GCN Classic provides three formats over </a:t>
            </a:r>
            <a:r>
              <a:rPr sz="4200" i="1">
                <a:solidFill>
                  <a:srgbClr val="222222"/>
                </a:solidFill>
              </a:rPr>
              <a:t>three custom protocols</a:t>
            </a: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200">
                <a:solidFill>
                  <a:srgbClr val="222222"/>
                </a:solidFill>
              </a:defRPr>
            </a:pPr>
            <a:r>
              <a:rPr sz="4200">
                <a:solidFill>
                  <a:srgbClr val="222222"/>
                </a:solidFill>
              </a:rPr>
              <a:t>GCN Classic over Kafka provides all three formats over </a:t>
            </a:r>
            <a:r>
              <a:rPr sz="4200" i="1">
                <a:solidFill>
                  <a:srgbClr val="222222"/>
                </a:solidFill>
              </a:rPr>
              <a:t>one standard protocol</a:t>
            </a:r>
            <a:r>
              <a:rPr sz="4200">
                <a:solidFill>
                  <a:srgbClr val="222222"/>
                </a:solidFill>
              </a:rPr>
              <a:t>: Apache Kafka</a:t>
            </a:r>
          </a:p>
        </p:txBody>
      </p:sp>
      <p:pic>
        <p:nvPicPr>
          <p:cNvPr id="12291" name="Screenshot 2023-06-08 at 2.05.09 AM.png" descr="Screenshot 2023-06-08 at 2.05.09 AM.png">
            <a:extLst>
              <a:ext uri="{FF2B5EF4-FFF2-40B4-BE49-F238E27FC236}">
                <a16:creationId xmlns:a16="http://schemas.microsoft.com/office/drawing/2014/main" id="{E69965C4-4E7E-428D-8A0B-3C9167A5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1990"/>
          <a:stretch>
            <a:fillRect/>
          </a:stretch>
        </p:blipFill>
        <p:spPr bwMode="auto">
          <a:xfrm>
            <a:off x="695325" y="2601913"/>
            <a:ext cx="15463838" cy="85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creenshot 2023-06-08 at 2.06.43 AM.png" descr="Screenshot 2023-06-08 at 2.06.43 AM.png">
            <a:extLst>
              <a:ext uri="{FF2B5EF4-FFF2-40B4-BE49-F238E27FC236}">
                <a16:creationId xmlns:a16="http://schemas.microsoft.com/office/drawing/2014/main" id="{2493E4E8-AE9E-49F8-A521-AD055622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408113"/>
            <a:ext cx="21609050" cy="108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ew GCN…">
            <a:extLst>
              <a:ext uri="{FF2B5EF4-FFF2-40B4-BE49-F238E27FC236}">
                <a16:creationId xmlns:a16="http://schemas.microsoft.com/office/drawing/2014/main" id="{B1BCBCF1-6454-4054-AF00-61D274C907F4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6794163" y="1449388"/>
            <a:ext cx="6556375" cy="10817225"/>
          </a:xfrm>
        </p:spPr>
        <p:txBody>
          <a:bodyPr>
            <a:normAutofit/>
          </a:bodyPr>
          <a:lstStyle/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New GCN 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web site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500">
                <a:solidFill>
                  <a:srgbClr val="2A76DD"/>
                </a:solidFill>
              </a:defRPr>
            </a:pPr>
            <a:r>
              <a:rPr sz="4500">
                <a:solidFill>
                  <a:srgbClr val="222222"/>
                </a:solidFill>
              </a:rPr>
              <a:t>at </a:t>
            </a:r>
            <a:r>
              <a:rPr sz="4500" u="sng">
                <a:solidFill>
                  <a:srgbClr val="2A76DD"/>
                </a:solidFill>
                <a:hlinkClick r:id="rId2"/>
              </a:rPr>
              <a:t>https://gcn.nasa.gov</a:t>
            </a:r>
            <a:endParaRPr sz="4500">
              <a:solidFill>
                <a:srgbClr val="222222"/>
              </a:solidFill>
            </a:endParaRP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500">
                <a:solidFill>
                  <a:srgbClr val="2A76DD"/>
                </a:solidFill>
              </a:defRPr>
            </a:pPr>
            <a:endParaRPr sz="4500">
              <a:solidFill>
                <a:srgbClr val="222222"/>
              </a:solidFill>
            </a:endParaRP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Updated look and feel</a:t>
            </a: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More accessible, based on </a:t>
            </a:r>
            <a:r>
              <a:rPr sz="4500">
                <a:solidFill>
                  <a:srgbClr val="2A76DD"/>
                </a:solidFill>
                <a:hlinkClick r:id="rId3"/>
              </a:rPr>
              <a:t>US Web Design System</a:t>
            </a: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Single sign on with:</a:t>
            </a:r>
          </a:p>
          <a:p>
            <a:pPr marL="914400" lvl="1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▪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email and password</a:t>
            </a:r>
          </a:p>
          <a:p>
            <a:pPr marL="914400" lvl="1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▪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Google</a:t>
            </a:r>
          </a:p>
          <a:p>
            <a:pPr marL="914400" lvl="1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▪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Facebook</a:t>
            </a:r>
          </a:p>
          <a:p>
            <a:pPr marL="914400" lvl="1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▪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LaunchPad </a:t>
            </a:r>
            <a:r>
              <a:rPr sz="3900">
                <a:solidFill>
                  <a:srgbClr val="222222"/>
                </a:solidFill>
              </a:rPr>
              <a:t>(for NASA employees and affiliates)</a:t>
            </a:r>
          </a:p>
        </p:txBody>
      </p:sp>
      <p:pic>
        <p:nvPicPr>
          <p:cNvPr id="14339" name="Screenshot 2023-06-08 at 2.10.27 AM.png" descr="Screenshot 2023-06-08 at 2.10.27 AM.png">
            <a:extLst>
              <a:ext uri="{FF2B5EF4-FFF2-40B4-BE49-F238E27FC236}">
                <a16:creationId xmlns:a16="http://schemas.microsoft.com/office/drawing/2014/main" id="{F908A601-879C-42EA-965F-AB5A28DE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2853" b="16762"/>
          <a:stretch>
            <a:fillRect/>
          </a:stretch>
        </p:blipFill>
        <p:spPr bwMode="auto">
          <a:xfrm>
            <a:off x="1120775" y="1885950"/>
            <a:ext cx="15474950" cy="994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he New GCN…">
            <a:extLst>
              <a:ext uri="{FF2B5EF4-FFF2-40B4-BE49-F238E27FC236}">
                <a16:creationId xmlns:a16="http://schemas.microsoft.com/office/drawing/2014/main" id="{A0C3D361-D6C3-406E-B67C-0BC83170857A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2413" y="4989513"/>
            <a:ext cx="20974050" cy="4860925"/>
          </a:xfrm>
        </p:spPr>
        <p:txBody>
          <a:bodyPr lIns="27093" tIns="27093" rIns="27093" bIns="27093" anchor="t"/>
          <a:lstStyle/>
          <a:p>
            <a:pPr algn="l" defTabSz="457200" eaLnBrk="1" hangingPunct="1"/>
            <a:r>
              <a:rPr lang="en-US" altLang="en-US" sz="900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New GCN </a:t>
            </a:r>
            <a:br>
              <a:rPr lang="en-US" altLang="en-US" sz="900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altLang="en-US" sz="900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Circulars</a:t>
            </a:r>
          </a:p>
        </p:txBody>
      </p:sp>
      <p:sp>
        <p:nvSpPr>
          <p:cNvPr id="166" name="Rectangle">
            <a:extLst>
              <a:ext uri="{FF2B5EF4-FFF2-40B4-BE49-F238E27FC236}">
                <a16:creationId xmlns:a16="http://schemas.microsoft.com/office/drawing/2014/main" id="{85949912-DE52-48A8-9234-D53644A9378E}"/>
              </a:ext>
            </a:extLst>
          </p:cNvPr>
          <p:cNvSpPr/>
          <p:nvPr/>
        </p:nvSpPr>
        <p:spPr>
          <a:xfrm>
            <a:off x="1676400" y="8629650"/>
            <a:ext cx="7051675" cy="1174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creenshot 2023-06-08 at 2.17.05 AM.png" descr="Screenshot 2023-06-08 at 2.17.05 AM.png">
            <a:extLst>
              <a:ext uri="{FF2B5EF4-FFF2-40B4-BE49-F238E27FC236}">
                <a16:creationId xmlns:a16="http://schemas.microsoft.com/office/drawing/2014/main" id="{B7852411-D442-48EC-967B-7389717F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0" y="1954213"/>
            <a:ext cx="10996613" cy="904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387" name="Screenshot 2023-06-08 at 2.15.31 AM.png" descr="Screenshot 2023-06-08 at 2.15.31 AM.png">
            <a:extLst>
              <a:ext uri="{FF2B5EF4-FFF2-40B4-BE49-F238E27FC236}">
                <a16:creationId xmlns:a16="http://schemas.microsoft.com/office/drawing/2014/main" id="{E3F4810C-F008-4758-9CF8-7CC9DB0F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" b="1567"/>
          <a:stretch>
            <a:fillRect/>
          </a:stretch>
        </p:blipFill>
        <p:spPr bwMode="auto">
          <a:xfrm>
            <a:off x="747713" y="2336800"/>
            <a:ext cx="12382500" cy="868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mprovements to Circulars…">
            <a:extLst>
              <a:ext uri="{FF2B5EF4-FFF2-40B4-BE49-F238E27FC236}">
                <a16:creationId xmlns:a16="http://schemas.microsoft.com/office/drawing/2014/main" id="{1898A4EA-DAC8-4149-954D-911DC9B7CC1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3890625" y="1411288"/>
            <a:ext cx="9172575" cy="10893425"/>
          </a:xfrm>
        </p:spPr>
        <p:txBody>
          <a:bodyPr>
            <a:normAutofit/>
          </a:bodyPr>
          <a:lstStyle/>
          <a:p>
            <a:pPr marL="0" indent="0" defTabSz="448055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6585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585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Improvements to Circulars</a:t>
            </a:r>
          </a:p>
          <a:p>
            <a:pPr marL="0" indent="0" defTabSz="448055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116">
                <a:solidFill>
                  <a:srgbClr val="222222"/>
                </a:solidFill>
              </a:defRPr>
            </a:pPr>
            <a:r>
              <a:rPr sz="4116">
                <a:solidFill>
                  <a:srgbClr val="222222"/>
                </a:solidFill>
              </a:rPr>
              <a:t>The new GCN Circulars are:</a:t>
            </a:r>
          </a:p>
          <a:p>
            <a:pPr marL="448055" indent="-311150" defTabSz="4480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16">
                <a:solidFill>
                  <a:srgbClr val="222222"/>
                </a:solidFill>
              </a:defRPr>
            </a:pPr>
            <a:r>
              <a:rPr sz="4116" b="1">
                <a:solidFill>
                  <a:srgbClr val="222222"/>
                </a:solidFill>
              </a:rPr>
              <a:t>Self service</a:t>
            </a:r>
            <a:r>
              <a:rPr sz="4116">
                <a:solidFill>
                  <a:srgbClr val="222222"/>
                </a:solidFill>
              </a:rPr>
              <a:t>: Manage your own subscriptions and settings.</a:t>
            </a:r>
          </a:p>
          <a:p>
            <a:pPr marL="448055" indent="-311150" defTabSz="4480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16">
                <a:solidFill>
                  <a:srgbClr val="222222"/>
                </a:solidFill>
              </a:defRPr>
            </a:pPr>
            <a:r>
              <a:rPr sz="4116" b="1">
                <a:solidFill>
                  <a:srgbClr val="222222"/>
                </a:solidFill>
              </a:rPr>
              <a:t>More inclusive</a:t>
            </a:r>
            <a:r>
              <a:rPr sz="4116">
                <a:solidFill>
                  <a:srgbClr val="222222"/>
                </a:solidFill>
              </a:rPr>
              <a:t>: It's easy to join the community and submit a GCN Circular.</a:t>
            </a:r>
          </a:p>
          <a:p>
            <a:pPr marL="448055" indent="-311150" defTabSz="4480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16">
                <a:solidFill>
                  <a:srgbClr val="222222"/>
                </a:solidFill>
              </a:defRPr>
            </a:pPr>
            <a:r>
              <a:rPr sz="4116" b="1">
                <a:solidFill>
                  <a:srgbClr val="222222"/>
                </a:solidFill>
              </a:rPr>
              <a:t>Fast</a:t>
            </a:r>
            <a:r>
              <a:rPr sz="4116">
                <a:solidFill>
                  <a:srgbClr val="222222"/>
                </a:solidFill>
              </a:rPr>
              <a:t>: Email notifications are distributed in parallel to all users within seconds.</a:t>
            </a:r>
          </a:p>
          <a:p>
            <a:pPr marL="448055" indent="-311150" defTabSz="4480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16">
                <a:solidFill>
                  <a:srgbClr val="222222"/>
                </a:solidFill>
              </a:defRPr>
            </a:pPr>
            <a:r>
              <a:rPr sz="4116" b="1">
                <a:solidFill>
                  <a:srgbClr val="222222"/>
                </a:solidFill>
              </a:rPr>
              <a:t>Robust</a:t>
            </a:r>
            <a:r>
              <a:rPr sz="4116">
                <a:solidFill>
                  <a:srgbClr val="222222"/>
                </a:solidFill>
              </a:rPr>
              <a:t>: Circulars run on highly available, distributed cloud services.</a:t>
            </a:r>
          </a:p>
          <a:p>
            <a:pPr marL="448055" indent="-311150" defTabSz="4480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16">
                <a:solidFill>
                  <a:srgbClr val="222222"/>
                </a:solidFill>
              </a:defRPr>
            </a:pPr>
            <a:r>
              <a:rPr sz="4116" b="1">
                <a:solidFill>
                  <a:srgbClr val="222222"/>
                </a:solidFill>
              </a:rPr>
              <a:t>Sustainable</a:t>
            </a:r>
            <a:r>
              <a:rPr sz="4116">
                <a:solidFill>
                  <a:srgbClr val="222222"/>
                </a:solidFill>
              </a:rPr>
              <a:t>: GCN Circulars are robustly funded by NASA and are part of the open source GCN project</a:t>
            </a:r>
          </a:p>
        </p:txBody>
      </p:sp>
      <p:pic>
        <p:nvPicPr>
          <p:cNvPr id="17411" name="Screenshot 2023-06-08 at 2.21.10 AM.png" descr="Screenshot 2023-06-08 at 2.21.10 AM.png">
            <a:extLst>
              <a:ext uri="{FF2B5EF4-FFF2-40B4-BE49-F238E27FC236}">
                <a16:creationId xmlns:a16="http://schemas.microsoft.com/office/drawing/2014/main" id="{209FA6E3-E0E6-4AAD-ADFF-E6D08401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631950"/>
            <a:ext cx="12339638" cy="1045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creenshot 2023-06-08 at 2.23.15 AM.png" descr="Screenshot 2023-06-08 at 2.23.15 AM.png">
            <a:extLst>
              <a:ext uri="{FF2B5EF4-FFF2-40B4-BE49-F238E27FC236}">
                <a16:creationId xmlns:a16="http://schemas.microsoft.com/office/drawing/2014/main" id="{9452856A-07AF-4EB0-A450-89DF7E4A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092200"/>
            <a:ext cx="21818600" cy="115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utorial on Receiving…">
            <a:extLst>
              <a:ext uri="{FF2B5EF4-FFF2-40B4-BE49-F238E27FC236}">
                <a16:creationId xmlns:a16="http://schemas.microsoft.com/office/drawing/2014/main" id="{7DE72C0D-E2B9-42E0-8C00-3B3FF48C8EB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1438" y="947738"/>
            <a:ext cx="9320212" cy="3060700"/>
          </a:xfrm>
        </p:spPr>
        <p:txBody>
          <a:bodyPr lIns="27093" tIns="27093" rIns="27093" bIns="27093">
            <a:normAutofit/>
          </a:bodyPr>
          <a:lstStyle/>
          <a:p>
            <a:pPr algn="l" defTabSz="448055" eaLnBrk="1" fontAlgn="auto" hangingPunct="1">
              <a:spcBef>
                <a:spcPts val="0"/>
              </a:spcBef>
              <a:spcAft>
                <a:spcPts val="0"/>
              </a:spcAft>
              <a:defRPr sz="6468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6468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Tutorial on Receiving </a:t>
            </a:r>
            <a:br>
              <a:rPr sz="6468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6468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Submitting </a:t>
            </a:r>
            <a:br>
              <a:rPr sz="6468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6468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GCN Circulars</a:t>
            </a:r>
          </a:p>
        </p:txBody>
      </p:sp>
      <p:sp>
        <p:nvSpPr>
          <p:cNvPr id="177" name="Rectangle">
            <a:extLst>
              <a:ext uri="{FF2B5EF4-FFF2-40B4-BE49-F238E27FC236}">
                <a16:creationId xmlns:a16="http://schemas.microsoft.com/office/drawing/2014/main" id="{58634079-CCA3-4946-AA2A-132EA437B371}"/>
              </a:ext>
            </a:extLst>
          </p:cNvPr>
          <p:cNvSpPr/>
          <p:nvPr/>
        </p:nvSpPr>
        <p:spPr>
          <a:xfrm>
            <a:off x="1360488" y="4084638"/>
            <a:ext cx="7050087" cy="1174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8" name="Launch quick start…">
            <a:extLst>
              <a:ext uri="{FF2B5EF4-FFF2-40B4-BE49-F238E27FC236}">
                <a16:creationId xmlns:a16="http://schemas.microsoft.com/office/drawing/2014/main" id="{CBAF14E9-603B-41CF-A79D-E5C494654EFE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14003338" y="1482725"/>
            <a:ext cx="7948612" cy="10750550"/>
          </a:xfrm>
        </p:spPr>
        <p:txBody>
          <a:bodyPr anchor="ctr">
            <a:normAutofit/>
          </a:bodyPr>
          <a:lstStyle/>
          <a:p>
            <a:pPr algn="l" defTabSz="457200" eaLnBrk="1" hangingPunct="1">
              <a:spcBef>
                <a:spcPct val="0"/>
              </a:spcBef>
            </a:pPr>
            <a:r>
              <a:rPr lang="en-US" altLang="en-US" sz="6700" b="1" dirty="0">
                <a:solidFill>
                  <a:srgbClr val="FC3D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Launch quick start</a:t>
            </a:r>
          </a:p>
          <a:p>
            <a:pPr algn="l" defTabSz="457200" eaLnBrk="1" hangingPunct="1">
              <a:spcBef>
                <a:spcPct val="0"/>
              </a:spcBef>
            </a:pPr>
            <a:endParaRPr lang="en-US" altLang="en-US" sz="6700" b="1" dirty="0">
              <a:solidFill>
                <a:srgbClr val="FC3D21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l" defTabSz="457200" eaLnBrk="1" hangingPunct="1">
              <a:spcBef>
                <a:spcPct val="0"/>
              </a:spcBef>
            </a:pPr>
            <a:r>
              <a:rPr lang="en-US" altLang="en-US" sz="4200" dirty="0">
                <a:solidFill>
                  <a:srgbClr val="222222"/>
                </a:solidFill>
              </a:rPr>
              <a:t>Go to </a:t>
            </a:r>
            <a:r>
              <a:rPr lang="en-US" altLang="en-US" sz="4200" u="sng" dirty="0">
                <a:solidFill>
                  <a:srgbClr val="6CA0E8"/>
                </a:solidFill>
                <a:hlinkClick r:id="rId2"/>
              </a:rPr>
              <a:t>https://gcn.nasa.gov</a:t>
            </a:r>
            <a:r>
              <a:rPr lang="en-US" altLang="en-US" sz="4200" dirty="0">
                <a:solidFill>
                  <a:srgbClr val="222222"/>
                </a:solidFill>
              </a:rPr>
              <a:t> and </a:t>
            </a:r>
          </a:p>
          <a:p>
            <a:pPr algn="l" defTabSz="457200" eaLnBrk="1" hangingPunct="1">
              <a:spcBef>
                <a:spcPct val="0"/>
              </a:spcBef>
            </a:pPr>
            <a:endParaRPr lang="en-US" altLang="en-US" sz="4200" dirty="0">
              <a:solidFill>
                <a:srgbClr val="222222"/>
              </a:solidFill>
            </a:endParaRPr>
          </a:p>
          <a:p>
            <a:pPr algn="l" defTabSz="457200" eaLnBrk="1" hangingPunct="1">
              <a:spcBef>
                <a:spcPct val="0"/>
              </a:spcBef>
            </a:pPr>
            <a:r>
              <a:rPr lang="en-US" altLang="en-US" sz="4200" dirty="0">
                <a:solidFill>
                  <a:srgbClr val="222222"/>
                </a:solidFill>
              </a:rPr>
              <a:t>See Presentation: </a:t>
            </a:r>
            <a:r>
              <a:rPr lang="en-US" altLang="en-US" sz="4200" u="sng" dirty="0">
                <a:solidFill>
                  <a:srgbClr val="6CA0E8"/>
                </a:solidFill>
                <a:hlinkClick r:id="rId3"/>
              </a:rPr>
              <a:t>https://nasa-gcn.github.io/gcn-presentation/</a:t>
            </a:r>
          </a:p>
        </p:txBody>
      </p:sp>
      <p:pic>
        <p:nvPicPr>
          <p:cNvPr id="19461" name="Screenshot 2023-06-08 at 4.36.58 PM.png" descr="Screenshot 2023-06-08 at 4.36.58 PM.png">
            <a:extLst>
              <a:ext uri="{FF2B5EF4-FFF2-40B4-BE49-F238E27FC236}">
                <a16:creationId xmlns:a16="http://schemas.microsoft.com/office/drawing/2014/main" id="{7C601D0B-B029-4F6A-A460-40FDDA15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2596"/>
          <a:stretch>
            <a:fillRect/>
          </a:stretch>
        </p:blipFill>
        <p:spPr bwMode="auto">
          <a:xfrm>
            <a:off x="1384300" y="4192588"/>
            <a:ext cx="10494963" cy="82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4C2CFA5-2E7E-4B3C-9ED7-AFD6449B6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563" y="9368991"/>
            <a:ext cx="4293034" cy="42930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hat’s next…">
            <a:extLst>
              <a:ext uri="{FF2B5EF4-FFF2-40B4-BE49-F238E27FC236}">
                <a16:creationId xmlns:a16="http://schemas.microsoft.com/office/drawing/2014/main" id="{BB4F325B-D7B7-4335-B05B-8F2C1333F76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704975" y="3781425"/>
            <a:ext cx="20974050" cy="4859338"/>
          </a:xfrm>
        </p:spPr>
        <p:txBody>
          <a:bodyPr lIns="27093" tIns="27093" rIns="27093" bIns="27093"/>
          <a:lstStyle/>
          <a:p>
            <a:pPr algn="l" defTabSz="457200" eaLnBrk="1" hangingPunct="1"/>
            <a:r>
              <a:rPr lang="en-US" altLang="en-US" sz="9000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What’s next </a:t>
            </a:r>
            <a:br>
              <a:rPr lang="en-US" altLang="en-US" sz="9000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altLang="en-US" sz="9000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GCN?</a:t>
            </a:r>
          </a:p>
        </p:txBody>
      </p:sp>
      <p:sp>
        <p:nvSpPr>
          <p:cNvPr id="182" name="Rectangle">
            <a:extLst>
              <a:ext uri="{FF2B5EF4-FFF2-40B4-BE49-F238E27FC236}">
                <a16:creationId xmlns:a16="http://schemas.microsoft.com/office/drawing/2014/main" id="{E1478707-0E1D-4F40-9823-30DFCA837013}"/>
              </a:ext>
            </a:extLst>
          </p:cNvPr>
          <p:cNvSpPr/>
          <p:nvPr/>
        </p:nvSpPr>
        <p:spPr>
          <a:xfrm>
            <a:off x="1676400" y="8629650"/>
            <a:ext cx="7051675" cy="1174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oming soon to…">
            <a:extLst>
              <a:ext uri="{FF2B5EF4-FFF2-40B4-BE49-F238E27FC236}">
                <a16:creationId xmlns:a16="http://schemas.microsoft.com/office/drawing/2014/main" id="{2EA74723-1F9F-4D5D-899D-570676A0F17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3028613" y="1482725"/>
            <a:ext cx="9828212" cy="10750550"/>
          </a:xfrm>
        </p:spPr>
        <p:txBody>
          <a:bodyPr>
            <a:normAutofit/>
          </a:bodyPr>
          <a:lstStyle/>
          <a:p>
            <a:pPr marL="0" indent="0" defTabSz="420623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6182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182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Coming soon to </a:t>
            </a:r>
          </a:p>
          <a:p>
            <a:pPr marL="0" indent="0" defTabSz="420623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6182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182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GCN Circulars</a:t>
            </a:r>
          </a:p>
          <a:p>
            <a:pPr marL="0" indent="0" defTabSz="420623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140">
                <a:solidFill>
                  <a:srgbClr val="222222"/>
                </a:solidFill>
              </a:defRPr>
            </a:pPr>
            <a:r>
              <a:rPr sz="4140">
                <a:solidFill>
                  <a:srgbClr val="222222"/>
                </a:solidFill>
              </a:rPr>
              <a:t>We're planning lots of enhancements soon to make GCN Circulars even better:</a:t>
            </a:r>
          </a:p>
          <a:p>
            <a:pPr marL="420623" indent="-292100" defTabSz="420623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40">
                <a:solidFill>
                  <a:srgbClr val="222222"/>
                </a:solidFill>
              </a:defRPr>
            </a:pPr>
            <a:r>
              <a:rPr sz="4140">
                <a:solidFill>
                  <a:srgbClr val="222222"/>
                </a:solidFill>
              </a:rPr>
              <a:t>Receive Circulars over Kafka</a:t>
            </a:r>
          </a:p>
          <a:p>
            <a:pPr marL="420623" indent="-292100" defTabSz="420623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40">
                <a:solidFill>
                  <a:srgbClr val="2A76DD"/>
                </a:solidFill>
              </a:defRPr>
            </a:pPr>
            <a:r>
              <a:rPr sz="4140">
                <a:solidFill>
                  <a:srgbClr val="222222"/>
                </a:solidFill>
              </a:rPr>
              <a:t>Real-time integration with </a:t>
            </a:r>
            <a:r>
              <a:rPr sz="4140" u="sng">
                <a:solidFill>
                  <a:srgbClr val="2A76DD"/>
                </a:solidFill>
                <a:hlinkClick r:id="rId2"/>
              </a:rPr>
              <a:t>SAO/NASA Astrophysics Data Service (ADS)</a:t>
            </a:r>
            <a:endParaRPr sz="4140">
              <a:solidFill>
                <a:srgbClr val="222222"/>
              </a:solidFill>
            </a:endParaRPr>
          </a:p>
          <a:p>
            <a:pPr marL="420623" indent="-292100" defTabSz="420623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40">
                <a:solidFill>
                  <a:srgbClr val="222222"/>
                </a:solidFill>
              </a:defRPr>
            </a:pPr>
            <a:r>
              <a:rPr sz="4140">
                <a:solidFill>
                  <a:srgbClr val="222222"/>
                </a:solidFill>
              </a:rPr>
              <a:t>Link multiple emails with your account</a:t>
            </a:r>
          </a:p>
          <a:p>
            <a:pPr marL="420623" indent="-292100" defTabSz="420623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40">
                <a:solidFill>
                  <a:srgbClr val="222222"/>
                </a:solidFill>
              </a:defRPr>
            </a:pPr>
            <a:r>
              <a:rPr sz="4140">
                <a:solidFill>
                  <a:srgbClr val="222222"/>
                </a:solidFill>
              </a:rPr>
              <a:t>Link your </a:t>
            </a:r>
            <a:r>
              <a:rPr sz="4140">
                <a:solidFill>
                  <a:srgbClr val="2A76DD"/>
                </a:solidFill>
                <a:hlinkClick r:id="rId3"/>
              </a:rPr>
              <a:t>ORCID</a:t>
            </a:r>
            <a:r>
              <a:rPr sz="4140">
                <a:solidFill>
                  <a:srgbClr val="222222"/>
                </a:solidFill>
              </a:rPr>
              <a:t> to your account</a:t>
            </a:r>
          </a:p>
          <a:p>
            <a:pPr marL="420623" indent="-292100" defTabSz="420623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40">
                <a:solidFill>
                  <a:srgbClr val="222222"/>
                </a:solidFill>
              </a:defRPr>
            </a:pPr>
            <a:r>
              <a:rPr sz="4140">
                <a:solidFill>
                  <a:srgbClr val="222222"/>
                </a:solidFill>
              </a:rPr>
              <a:t>DOIs and BiBTeX entries for all Circulars</a:t>
            </a:r>
          </a:p>
          <a:p>
            <a:pPr marL="420623" indent="-292100" defTabSz="420623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40">
                <a:solidFill>
                  <a:srgbClr val="222222"/>
                </a:solidFill>
              </a:defRPr>
            </a:pPr>
            <a:r>
              <a:rPr sz="4140">
                <a:solidFill>
                  <a:srgbClr val="222222"/>
                </a:solidFill>
              </a:rPr>
              <a:t>Browse Circulars by event</a:t>
            </a:r>
          </a:p>
          <a:p>
            <a:pPr marL="420623" indent="-292100" defTabSz="420623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140">
                <a:solidFill>
                  <a:srgbClr val="222222"/>
                </a:solidFill>
              </a:defRPr>
            </a:pPr>
            <a:r>
              <a:rPr sz="4140">
                <a:solidFill>
                  <a:srgbClr val="222222"/>
                </a:solidFill>
              </a:rPr>
              <a:t>Embed tables, coordinates, images, and styled text in Circulars with “Astro Flavored Markdown”</a:t>
            </a:r>
          </a:p>
        </p:txBody>
      </p:sp>
      <p:pic>
        <p:nvPicPr>
          <p:cNvPr id="21507" name="Screenshot 2023-06-08 at 2.26.47 AM.png" descr="Screenshot 2023-06-08 at 2.26.47 AM.png">
            <a:extLst>
              <a:ext uri="{FF2B5EF4-FFF2-40B4-BE49-F238E27FC236}">
                <a16:creationId xmlns:a16="http://schemas.microsoft.com/office/drawing/2014/main" id="{A84B93E5-5C5B-435F-858A-F1EC90E6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055813"/>
            <a:ext cx="11904662" cy="88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amma-ray…">
            <a:extLst>
              <a:ext uri="{FF2B5EF4-FFF2-40B4-BE49-F238E27FC236}">
                <a16:creationId xmlns:a16="http://schemas.microsoft.com/office/drawing/2014/main" id="{EC97D6C2-1484-4470-B753-6D844B5ED5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41475" y="4327525"/>
            <a:ext cx="20972463" cy="4859338"/>
          </a:xfrm>
        </p:spPr>
        <p:txBody>
          <a:bodyPr lIns="27093" tIns="27093" rIns="27093" bIns="27093" anchor="t">
            <a:normAutofit/>
          </a:bodyPr>
          <a:lstStyle/>
          <a:p>
            <a:pPr algn="l" defTabSz="452627" eaLnBrk="1" fontAlgn="auto" hangingPunct="1">
              <a:spcBef>
                <a:spcPts val="0"/>
              </a:spcBef>
              <a:spcAft>
                <a:spcPts val="0"/>
              </a:spcAft>
              <a:defRPr sz="8910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891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Gamma-ray</a:t>
            </a:r>
            <a:br>
              <a:rPr sz="891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891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Coordinates</a:t>
            </a:r>
            <a:br>
              <a:rPr sz="891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891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</a:t>
            </a:r>
          </a:p>
        </p:txBody>
      </p:sp>
      <p:sp>
        <p:nvSpPr>
          <p:cNvPr id="126" name="Rectangle">
            <a:extLst>
              <a:ext uri="{FF2B5EF4-FFF2-40B4-BE49-F238E27FC236}">
                <a16:creationId xmlns:a16="http://schemas.microsoft.com/office/drawing/2014/main" id="{13141144-7625-4BC4-84B3-2FBD2445CE5B}"/>
              </a:ext>
            </a:extLst>
          </p:cNvPr>
          <p:cNvSpPr/>
          <p:nvPr/>
        </p:nvSpPr>
        <p:spPr>
          <a:xfrm>
            <a:off x="1676400" y="8629650"/>
            <a:ext cx="7051675" cy="1174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ore enhancements are coming to GCN:…">
            <a:extLst>
              <a:ext uri="{FF2B5EF4-FFF2-40B4-BE49-F238E27FC236}">
                <a16:creationId xmlns:a16="http://schemas.microsoft.com/office/drawing/2014/main" id="{53E56068-44DA-4DDC-A934-73789682D812}"/>
              </a:ext>
            </a:extLst>
          </p:cNvPr>
          <p:cNvSpPr txBox="1"/>
          <p:nvPr/>
        </p:nvSpPr>
        <p:spPr>
          <a:xfrm>
            <a:off x="1751013" y="1791940"/>
            <a:ext cx="20881975" cy="79508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eaLnBrk="1"/>
            <a:r>
              <a:rPr lang="en-US" altLang="en-US" sz="7500" dirty="0">
                <a:solidFill>
                  <a:srgbClr val="FC3D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More enhancements are coming to GCN:</a:t>
            </a:r>
          </a:p>
          <a:p>
            <a:pPr algn="l" eaLnBrk="1"/>
            <a:endParaRPr lang="en-US" altLang="en-US" sz="7500" dirty="0">
              <a:solidFill>
                <a:srgbClr val="FC3D21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l" eaLnBrk="1"/>
            <a:endParaRPr lang="en-US" altLang="en-US" sz="4500" dirty="0">
              <a:solidFill>
                <a:srgbClr val="FC3D21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l" eaLnBrk="1">
              <a:buClr>
                <a:srgbClr val="222222"/>
              </a:buClr>
              <a:buSzPct val="125000"/>
              <a:buFont typeface="Helvetica Neue"/>
              <a:buChar char="•"/>
            </a:pPr>
            <a:r>
              <a:rPr lang="en-US" altLang="en-US" sz="4500" b="0" dirty="0">
                <a:solidFill>
                  <a:srgbClr val="222222"/>
                </a:solidFill>
              </a:rPr>
              <a:t>New alert types and alerts from new missions and facilities</a:t>
            </a:r>
          </a:p>
          <a:p>
            <a:pPr algn="l" eaLnBrk="1"/>
            <a:endParaRPr lang="en-US" altLang="en-US" sz="4500" b="0" dirty="0">
              <a:solidFill>
                <a:srgbClr val="222222"/>
              </a:solidFill>
            </a:endParaRPr>
          </a:p>
          <a:p>
            <a:pPr algn="l" eaLnBrk="1">
              <a:buClr>
                <a:srgbClr val="222222"/>
              </a:buClr>
              <a:buSzPct val="125000"/>
              <a:buFont typeface="Helvetica Neue"/>
              <a:buChar char="•"/>
            </a:pPr>
            <a:r>
              <a:rPr lang="en-US" altLang="en-US" sz="4500" b="0" dirty="0">
                <a:solidFill>
                  <a:srgbClr val="222222"/>
                </a:solidFill>
              </a:rPr>
              <a:t>Unified schema and alert format for GCN Kafka</a:t>
            </a:r>
          </a:p>
          <a:p>
            <a:pPr algn="l" eaLnBrk="1"/>
            <a:endParaRPr lang="en-US" altLang="en-US" sz="4500" b="0" dirty="0">
              <a:solidFill>
                <a:srgbClr val="222222"/>
              </a:solidFill>
            </a:endParaRPr>
          </a:p>
          <a:p>
            <a:pPr algn="l" eaLnBrk="1">
              <a:buClr>
                <a:srgbClr val="222222"/>
              </a:buClr>
              <a:buSzPct val="125000"/>
              <a:buFont typeface="Helvetica Neue"/>
              <a:buChar char="•"/>
            </a:pPr>
            <a:r>
              <a:rPr lang="en-US" altLang="en-US" sz="4500" b="0" dirty="0">
                <a:solidFill>
                  <a:srgbClr val="222222"/>
                </a:solidFill>
              </a:rPr>
              <a:t>Integrated, searchable database of Notices and Circulars (GCN Viewer)</a:t>
            </a:r>
          </a:p>
          <a:p>
            <a:pPr algn="l" eaLnBrk="1"/>
            <a:endParaRPr lang="en-US" altLang="en-US" sz="4500" b="0" dirty="0">
              <a:solidFill>
                <a:srgbClr val="222222"/>
              </a:solidFill>
            </a:endParaRPr>
          </a:p>
          <a:p>
            <a:pPr algn="l" eaLnBrk="1">
              <a:buClr>
                <a:srgbClr val="222222"/>
              </a:buClr>
              <a:buSzPct val="125000"/>
              <a:buFont typeface="Helvetica Neue"/>
              <a:buChar char="•"/>
            </a:pPr>
            <a:r>
              <a:rPr lang="en-US" altLang="en-US" sz="4500" b="0" dirty="0">
                <a:solidFill>
                  <a:srgbClr val="222222"/>
                </a:solidFill>
              </a:rPr>
              <a:t>Interoperability with other transient Kafka brokers (e.g. </a:t>
            </a:r>
            <a:r>
              <a:rPr lang="en-US" altLang="en-US" sz="4500" b="0" dirty="0" err="1">
                <a:solidFill>
                  <a:srgbClr val="2A76DD"/>
                </a:solidFill>
                <a:hlinkClick r:id="rId2"/>
              </a:rPr>
              <a:t>SCiMMA</a:t>
            </a:r>
            <a:r>
              <a:rPr lang="en-US" altLang="en-US" sz="4500" b="0" dirty="0">
                <a:solidFill>
                  <a:srgbClr val="222222"/>
                </a:solidFill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reate new Notice types…">
            <a:extLst>
              <a:ext uri="{FF2B5EF4-FFF2-40B4-BE49-F238E27FC236}">
                <a16:creationId xmlns:a16="http://schemas.microsoft.com/office/drawing/2014/main" id="{17210562-346C-468B-9C2D-4F9C75923FA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2706350" y="1482725"/>
            <a:ext cx="10445750" cy="10750550"/>
          </a:xfrm>
        </p:spPr>
        <p:txBody>
          <a:bodyPr>
            <a:normAutofit/>
          </a:bodyPr>
          <a:lstStyle/>
          <a:p>
            <a:pPr marL="0" indent="0"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6700" b="1" dirty="0">
                <a:solidFill>
                  <a:srgbClr val="FC3D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Create new Notice types</a:t>
            </a:r>
          </a:p>
          <a:p>
            <a:pPr marL="0" indent="0" defTabSz="457200" eaLnBrk="1" hangingPunct="1">
              <a:spcBef>
                <a:spcPct val="0"/>
              </a:spcBef>
              <a:buSzTx/>
              <a:buFontTx/>
              <a:buNone/>
            </a:pPr>
            <a:endParaRPr lang="en-US" altLang="en-US" sz="6700" b="1" dirty="0">
              <a:solidFill>
                <a:srgbClr val="FC3D21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0" indent="0" defTabSz="457200" eaLnBrk="1" hangingPunct="1">
              <a:spcBef>
                <a:spcPct val="0"/>
              </a:spcBef>
              <a:buClr>
                <a:srgbClr val="2A76DD"/>
              </a:buClr>
              <a:buFont typeface="Helvetica Neue"/>
              <a:buChar char="•"/>
            </a:pPr>
            <a:r>
              <a:rPr lang="en-US" altLang="en-US" sz="4500" dirty="0">
                <a:solidFill>
                  <a:srgbClr val="222222"/>
                </a:solidFill>
              </a:rPr>
              <a:t>All new notice topics will only be distributed by GCN Kafka</a:t>
            </a:r>
          </a:p>
          <a:p>
            <a:pPr marL="0" indent="0" defTabSz="457200" eaLnBrk="1" hangingPunct="1">
              <a:spcBef>
                <a:spcPct val="0"/>
              </a:spcBef>
              <a:buClr>
                <a:srgbClr val="2A76DD"/>
              </a:buClr>
              <a:buFont typeface="Helvetica Neue"/>
              <a:buChar char="•"/>
            </a:pPr>
            <a:r>
              <a:rPr lang="en-US" altLang="en-US" sz="4500" dirty="0">
                <a:solidFill>
                  <a:srgbClr val="222222"/>
                </a:solidFill>
              </a:rPr>
              <a:t>See </a:t>
            </a:r>
            <a:r>
              <a:rPr lang="en-US" altLang="en-US" sz="4500" u="sng" dirty="0">
                <a:solidFill>
                  <a:srgbClr val="2A76DD"/>
                </a:solidFill>
                <a:hlinkClick r:id="rId2"/>
              </a:rPr>
              <a:t>step-by-step instructions</a:t>
            </a:r>
            <a:endParaRPr lang="en-US" altLang="en-US" sz="4500" dirty="0">
              <a:solidFill>
                <a:srgbClr val="222222"/>
              </a:solidFill>
            </a:endParaRPr>
          </a:p>
          <a:p>
            <a:pPr marL="0" indent="0" defTabSz="457200" eaLnBrk="1" hangingPunct="1">
              <a:spcBef>
                <a:spcPct val="0"/>
              </a:spcBef>
              <a:buClr>
                <a:srgbClr val="2A76DD"/>
              </a:buClr>
              <a:buFont typeface="Helvetica Neue"/>
              <a:buChar char="•"/>
            </a:pPr>
            <a:r>
              <a:rPr lang="en-US" altLang="en-US" sz="4500" dirty="0">
                <a:solidFill>
                  <a:srgbClr val="222222"/>
                </a:solidFill>
              </a:rPr>
              <a:t>Preferred notice format is JSON</a:t>
            </a:r>
          </a:p>
          <a:p>
            <a:pPr marL="0" indent="0" defTabSz="457200" eaLnBrk="1" hangingPunct="1">
              <a:spcBef>
                <a:spcPct val="0"/>
              </a:spcBef>
              <a:buClr>
                <a:srgbClr val="2A76DD"/>
              </a:buClr>
              <a:buFont typeface="Helvetica Neue"/>
              <a:buChar char="•"/>
            </a:pPr>
            <a:r>
              <a:rPr lang="en-US" altLang="en-US" sz="4500" u="sng" dirty="0">
                <a:solidFill>
                  <a:srgbClr val="2A76DD"/>
                </a:solidFill>
                <a:hlinkClick r:id="rId3"/>
              </a:rPr>
              <a:t>Unified JSON schema</a:t>
            </a:r>
            <a:r>
              <a:rPr lang="en-US" altLang="en-US" sz="4500" dirty="0">
                <a:solidFill>
                  <a:srgbClr val="222222"/>
                </a:solidFill>
              </a:rPr>
              <a:t> in development: </a:t>
            </a:r>
            <a:r>
              <a:rPr lang="en-US" altLang="en-US" sz="4500" dirty="0" err="1">
                <a:solidFill>
                  <a:srgbClr val="222222"/>
                </a:solidFill>
              </a:rPr>
              <a:t>IceCube</a:t>
            </a:r>
            <a:r>
              <a:rPr lang="en-US" altLang="en-US" sz="4500" dirty="0">
                <a:solidFill>
                  <a:srgbClr val="222222"/>
                </a:solidFill>
              </a:rPr>
              <a:t>, </a:t>
            </a:r>
            <a:r>
              <a:rPr lang="en-US" altLang="en-US" sz="4500" dirty="0" err="1">
                <a:solidFill>
                  <a:srgbClr val="222222"/>
                </a:solidFill>
              </a:rPr>
              <a:t>GlowBug</a:t>
            </a:r>
            <a:r>
              <a:rPr lang="en-US" altLang="en-US" sz="4500" dirty="0">
                <a:solidFill>
                  <a:srgbClr val="222222"/>
                </a:solidFill>
              </a:rPr>
              <a:t>, Swift/Guano are our first producers</a:t>
            </a:r>
          </a:p>
        </p:txBody>
      </p:sp>
      <p:pic>
        <p:nvPicPr>
          <p:cNvPr id="23555" name="Screenshot 2023-06-08 at 2.30.16 AM.png" descr="Screenshot 2023-06-08 at 2.30.16 AM.png">
            <a:extLst>
              <a:ext uri="{FF2B5EF4-FFF2-40B4-BE49-F238E27FC236}">
                <a16:creationId xmlns:a16="http://schemas.microsoft.com/office/drawing/2014/main" id="{FE77BE64-3D47-42FC-BF41-FFCCE999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1691" b="8549"/>
          <a:stretch>
            <a:fillRect/>
          </a:stretch>
        </p:blipFill>
        <p:spPr bwMode="auto">
          <a:xfrm>
            <a:off x="1125538" y="1482725"/>
            <a:ext cx="11309350" cy="107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Unified schema and alert format for GCN Kafka">
            <a:extLst>
              <a:ext uri="{FF2B5EF4-FFF2-40B4-BE49-F238E27FC236}">
                <a16:creationId xmlns:a16="http://schemas.microsoft.com/office/drawing/2014/main" id="{24274013-5954-4ABD-947E-B17C445E78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747713"/>
            <a:ext cx="20537488" cy="1501775"/>
          </a:xfrm>
        </p:spPr>
        <p:txBody>
          <a:bodyPr>
            <a:normAutofit/>
          </a:bodyPr>
          <a:lstStyle>
            <a:lvl1pPr algn="l" defTabSz="457200"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Unified schema and alert format for GCN Kafka</a:t>
            </a:r>
          </a:p>
        </p:txBody>
      </p:sp>
      <p:sp>
        <p:nvSpPr>
          <p:cNvPr id="193" name="JSON schema with common core fields…">
            <a:extLst>
              <a:ext uri="{FF2B5EF4-FFF2-40B4-BE49-F238E27FC236}">
                <a16:creationId xmlns:a16="http://schemas.microsoft.com/office/drawing/2014/main" id="{FAE33AF7-984B-473B-B3FF-507C1A412357}"/>
              </a:ext>
            </a:extLst>
          </p:cNvPr>
          <p:cNvSpPr txBox="1"/>
          <p:nvPr/>
        </p:nvSpPr>
        <p:spPr>
          <a:xfrm>
            <a:off x="877888" y="2228850"/>
            <a:ext cx="17584737" cy="39973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457200" indent="-317500" defTabSz="457200" eaLnBrk="1" fontAlgn="auto">
              <a:spcBef>
                <a:spcPts val="0"/>
              </a:spcBef>
              <a:spcAft>
                <a:spcPts val="0"/>
              </a:spcAft>
              <a:buClr>
                <a:srgbClr val="2A76DD"/>
              </a:buClr>
              <a:buSzPct val="125000"/>
              <a:buFont typeface="Helvetica Neue"/>
              <a:buChar char="•"/>
              <a:defRPr sz="4200" b="0">
                <a:solidFill>
                  <a:srgbClr val="222222"/>
                </a:solidFill>
              </a:defRPr>
            </a:pPr>
            <a:r>
              <a:rPr sz="4200" b="0" kern="0">
                <a:solidFill>
                  <a:srgbClr val="222222"/>
                </a:solidFill>
              </a:rPr>
              <a:t>JSON schema with common core fields</a:t>
            </a:r>
          </a:p>
          <a:p>
            <a:pPr marL="457200" indent="-317500" defTabSz="457200" eaLnBrk="1" fontAlgn="auto">
              <a:spcBef>
                <a:spcPts val="0"/>
              </a:spcBef>
              <a:spcAft>
                <a:spcPts val="0"/>
              </a:spcAft>
              <a:buClr>
                <a:srgbClr val="2A76DD"/>
              </a:buClr>
              <a:buSzPct val="125000"/>
              <a:buFont typeface="Helvetica Neue"/>
              <a:buChar char="•"/>
              <a:defRPr sz="4200" b="0">
                <a:solidFill>
                  <a:srgbClr val="222222"/>
                </a:solidFill>
              </a:defRPr>
            </a:pPr>
            <a:r>
              <a:rPr sz="4200" b="0" kern="0">
                <a:solidFill>
                  <a:srgbClr val="222222"/>
                </a:solidFill>
              </a:rPr>
              <a:t>Instrument/mission/observatory specific fields where needed</a:t>
            </a:r>
          </a:p>
          <a:p>
            <a:pPr marL="457200" indent="-317500" defTabSz="457200" eaLnBrk="1" fontAlgn="auto">
              <a:spcBef>
                <a:spcPts val="0"/>
              </a:spcBef>
              <a:spcAft>
                <a:spcPts val="0"/>
              </a:spcAft>
              <a:buClr>
                <a:srgbClr val="2A76DD"/>
              </a:buClr>
              <a:buSzPct val="125000"/>
              <a:buFont typeface="Helvetica Neue"/>
              <a:buChar char="•"/>
              <a:defRPr sz="4200" b="0">
                <a:solidFill>
                  <a:srgbClr val="2A76DD"/>
                </a:solidFill>
              </a:defRPr>
            </a:pPr>
            <a:r>
              <a:rPr sz="4200" b="0" u="sng" kern="0">
                <a:solidFill>
                  <a:srgbClr val="2A76DD"/>
                </a:solidFill>
                <a:hlinkClick r:id="rId2"/>
              </a:rPr>
              <a:t>https://github.com/nasa-gcn/gcn-schema</a:t>
            </a:r>
            <a:endParaRPr sz="4200" b="0" kern="0">
              <a:solidFill>
                <a:srgbClr val="222222"/>
              </a:solidFill>
            </a:endParaRPr>
          </a:p>
          <a:p>
            <a:pPr marL="457200" indent="-317500" defTabSz="457200" eaLnBrk="1" fontAlgn="auto">
              <a:spcBef>
                <a:spcPts val="0"/>
              </a:spcBef>
              <a:spcAft>
                <a:spcPts val="0"/>
              </a:spcAft>
              <a:buClr>
                <a:srgbClr val="2A76DD"/>
              </a:buClr>
              <a:buSzPct val="125000"/>
              <a:buFont typeface="Helvetica Neue"/>
              <a:buChar char="•"/>
              <a:defRPr sz="4200" b="0">
                <a:solidFill>
                  <a:srgbClr val="2A76DD"/>
                </a:solidFill>
              </a:defRPr>
            </a:pPr>
            <a:r>
              <a:rPr sz="4200" b="0" kern="0">
                <a:solidFill>
                  <a:srgbClr val="222222"/>
                </a:solidFill>
              </a:rPr>
              <a:t>Schema Browser and Schema design documentation coming soon</a:t>
            </a:r>
          </a:p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 sz="4500" b="0">
                <a:solidFill>
                  <a:srgbClr val="2A76DD"/>
                </a:solidFill>
              </a:defRPr>
            </a:pPr>
            <a:endParaRPr sz="4500" b="0" kern="0">
              <a:solidFill>
                <a:srgbClr val="222222"/>
              </a:solidFill>
            </a:endParaRPr>
          </a:p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 sz="4500" b="0">
                <a:solidFill>
                  <a:srgbClr val="222222"/>
                </a:solidFill>
              </a:defRPr>
            </a:pPr>
            <a:r>
              <a:rPr sz="4500" b="0" kern="0">
                <a:solidFill>
                  <a:srgbClr val="222222"/>
                </a:solidFill>
              </a:rPr>
              <a:t>JSON example of IceCube schema:</a:t>
            </a:r>
          </a:p>
        </p:txBody>
      </p:sp>
      <p:pic>
        <p:nvPicPr>
          <p:cNvPr id="24580" name="Screenshot 2023-06-08 at 4.52.21 PM.png" descr="Screenshot 2023-06-08 at 4.52.21 PM.png">
            <a:extLst>
              <a:ext uri="{FF2B5EF4-FFF2-40B4-BE49-F238E27FC236}">
                <a16:creationId xmlns:a16="http://schemas.microsoft.com/office/drawing/2014/main" id="{2DEB320A-CCFE-4845-B0E7-80A1EDC3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7" b="5563"/>
          <a:stretch>
            <a:fillRect/>
          </a:stretch>
        </p:blipFill>
        <p:spPr bwMode="auto">
          <a:xfrm>
            <a:off x="13658850" y="6226175"/>
            <a:ext cx="9696450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4581" name="Screenshot 2023-06-08 at 4.55.54 PM.png" descr="Screenshot 2023-06-08 at 4.55.54 PM.png">
            <a:extLst>
              <a:ext uri="{FF2B5EF4-FFF2-40B4-BE49-F238E27FC236}">
                <a16:creationId xmlns:a16="http://schemas.microsoft.com/office/drawing/2014/main" id="{A53D351B-858C-4242-8015-58639993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r="2214" b="9608"/>
          <a:stretch>
            <a:fillRect/>
          </a:stretch>
        </p:blipFill>
        <p:spPr bwMode="auto">
          <a:xfrm>
            <a:off x="865188" y="6226175"/>
            <a:ext cx="12003087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hanks for listening!…">
            <a:extLst>
              <a:ext uri="{FF2B5EF4-FFF2-40B4-BE49-F238E27FC236}">
                <a16:creationId xmlns:a16="http://schemas.microsoft.com/office/drawing/2014/main" id="{71880186-CD36-4853-9D68-B28188D6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3" y="5099050"/>
            <a:ext cx="1403191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eaLnBrk="1"/>
            <a:r>
              <a:rPr lang="en-US" altLang="en-US" sz="10500">
                <a:solidFill>
                  <a:srgbClr val="222222"/>
                </a:solidFill>
              </a:rPr>
              <a:t>Thanks for listening!</a:t>
            </a:r>
          </a:p>
          <a:p>
            <a:pPr algn="l" eaLnBrk="1"/>
            <a:endParaRPr lang="en-US" altLang="en-US" sz="4200" b="0">
              <a:solidFill>
                <a:srgbClr val="2A76DD"/>
              </a:solidFill>
            </a:endParaRPr>
          </a:p>
          <a:p>
            <a:pPr algn="l" eaLnBrk="1"/>
            <a:r>
              <a:rPr lang="en-US" altLang="en-US" sz="3900" b="0">
                <a:solidFill>
                  <a:srgbClr val="222222"/>
                </a:solidFill>
              </a:rPr>
              <a:t>Web site: </a:t>
            </a:r>
            <a:r>
              <a:rPr lang="en-US" altLang="en-US" sz="3900" b="0" u="sng">
                <a:solidFill>
                  <a:srgbClr val="2A76DD"/>
                </a:solidFill>
                <a:hlinkClick r:id="rId2"/>
              </a:rPr>
              <a:t>https://gcn.nasa.gov</a:t>
            </a:r>
            <a:endParaRPr lang="en-US" altLang="en-US" sz="3900" b="0">
              <a:solidFill>
                <a:srgbClr val="222222"/>
              </a:solidFill>
            </a:endParaRPr>
          </a:p>
          <a:p>
            <a:pPr algn="l" eaLnBrk="1"/>
            <a:r>
              <a:rPr lang="en-US" altLang="en-US" sz="3900" b="0">
                <a:solidFill>
                  <a:srgbClr val="222222"/>
                </a:solidFill>
              </a:rPr>
              <a:t>This presentation: </a:t>
            </a:r>
            <a:r>
              <a:rPr lang="en-US" altLang="en-US" sz="3900" b="0" u="sng">
                <a:solidFill>
                  <a:srgbClr val="2A76DD"/>
                </a:solidFill>
                <a:hlinkClick r:id="rId3"/>
              </a:rPr>
              <a:t>https://nasa-gcn.github.io/gcn-presentation/</a:t>
            </a:r>
          </a:p>
        </p:txBody>
      </p:sp>
      <p:sp>
        <p:nvSpPr>
          <p:cNvPr id="198" name="Rectangle">
            <a:extLst>
              <a:ext uri="{FF2B5EF4-FFF2-40B4-BE49-F238E27FC236}">
                <a16:creationId xmlns:a16="http://schemas.microsoft.com/office/drawing/2014/main" id="{F46867AD-6278-4499-80D9-3607E29D6E49}"/>
              </a:ext>
            </a:extLst>
          </p:cNvPr>
          <p:cNvSpPr/>
          <p:nvPr/>
        </p:nvSpPr>
        <p:spPr>
          <a:xfrm>
            <a:off x="4757738" y="6780213"/>
            <a:ext cx="13468350" cy="1555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5604" name="Screenshot 2023-06-08 at 2.33.44 AM.png" descr="Screenshot 2023-06-08 at 2.33.44 AM.png">
            <a:extLst>
              <a:ext uri="{FF2B5EF4-FFF2-40B4-BE49-F238E27FC236}">
                <a16:creationId xmlns:a16="http://schemas.microsoft.com/office/drawing/2014/main" id="{8134D03E-70D5-4522-8E3F-14DD455B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9502775"/>
            <a:ext cx="19173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creenshot 2023-06-09 at 5.00.08 AM.png" descr="Screenshot 2023-06-09 at 5.00.08 AM.png">
            <a:extLst>
              <a:ext uri="{FF2B5EF4-FFF2-40B4-BE49-F238E27FC236}">
                <a16:creationId xmlns:a16="http://schemas.microsoft.com/office/drawing/2014/main" id="{73F40FE2-4F75-4356-9888-F2EDD83C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/>
          <a:stretch>
            <a:fillRect/>
          </a:stretch>
        </p:blipFill>
        <p:spPr bwMode="auto">
          <a:xfrm>
            <a:off x="1081088" y="3632200"/>
            <a:ext cx="14620875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2" name="Schema Browser…">
            <a:extLst>
              <a:ext uri="{FF2B5EF4-FFF2-40B4-BE49-F238E27FC236}">
                <a16:creationId xmlns:a16="http://schemas.microsoft.com/office/drawing/2014/main" id="{63E3AF47-5171-44A1-B2CE-D881E617FAD9}"/>
              </a:ext>
            </a:extLst>
          </p:cNvPr>
          <p:cNvSpPr txBox="1"/>
          <p:nvPr/>
        </p:nvSpPr>
        <p:spPr>
          <a:xfrm>
            <a:off x="16117888" y="1482725"/>
            <a:ext cx="7226300" cy="107505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 sz="6719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719" kern="0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Schema Browser</a:t>
            </a:r>
          </a:p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 sz="6719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719" kern="0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(In Development)</a:t>
            </a:r>
          </a:p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 sz="4500" b="0">
                <a:solidFill>
                  <a:srgbClr val="222222"/>
                </a:solidFill>
              </a:defRPr>
            </a:pPr>
            <a:endParaRPr sz="4500" b="0" kern="0">
              <a:solidFill>
                <a:srgbClr val="222222"/>
              </a:solidFill>
            </a:endParaRPr>
          </a:p>
          <a:p>
            <a:pPr marL="228600" indent="-228600" defTabSz="45720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4500" b="0"/>
            </a:pPr>
            <a:r>
              <a:rPr sz="4500" b="0" kern="0"/>
              <a:t>A step in the process for setting up New Notice Producers.</a:t>
            </a:r>
          </a:p>
          <a:p>
            <a:pPr marL="228600" indent="-228600" defTabSz="45720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4500" b="0"/>
            </a:pPr>
            <a:r>
              <a:rPr sz="4500" b="0" kern="0"/>
              <a:t>Browse the schema definitions for notices distributed by GCN Kafka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chema Design…">
            <a:extLst>
              <a:ext uri="{FF2B5EF4-FFF2-40B4-BE49-F238E27FC236}">
                <a16:creationId xmlns:a16="http://schemas.microsoft.com/office/drawing/2014/main" id="{D8915FEF-2D3D-40FF-9FB8-7D7CD16E8595}"/>
              </a:ext>
            </a:extLst>
          </p:cNvPr>
          <p:cNvSpPr txBox="1"/>
          <p:nvPr/>
        </p:nvSpPr>
        <p:spPr>
          <a:xfrm>
            <a:off x="14533563" y="1012825"/>
            <a:ext cx="8839200" cy="107505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 sz="6719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719" kern="0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Schema Design</a:t>
            </a:r>
          </a:p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 sz="6719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719" kern="0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rPr>
              <a:t>(In Development)</a:t>
            </a:r>
          </a:p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 sz="4500" b="0">
                <a:solidFill>
                  <a:srgbClr val="222222"/>
                </a:solidFill>
              </a:defRPr>
            </a:pPr>
            <a:endParaRPr sz="4500" b="0" kern="0">
              <a:solidFill>
                <a:srgbClr val="222222"/>
              </a:solidFill>
            </a:endParaRPr>
          </a:p>
          <a:p>
            <a:pPr marL="457200" indent="-228600" defTabSz="45720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4500" b="0"/>
            </a:pPr>
            <a:r>
              <a:rPr sz="4500" b="0" kern="0"/>
              <a:t>Steps for designing the mission specific schema</a:t>
            </a:r>
          </a:p>
          <a:p>
            <a:pPr marL="457200" indent="-228600" defTabSz="45720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4500" b="0"/>
            </a:pPr>
            <a:endParaRPr sz="4500" b="0" kern="0"/>
          </a:p>
          <a:p>
            <a:pPr marL="457200" indent="-228600" defTabSz="45720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4500" b="0"/>
            </a:pPr>
            <a:r>
              <a:rPr sz="4500" b="0" kern="0"/>
              <a:t>IceCube, Glowbug, Swift/Guano have already joined the suit</a:t>
            </a:r>
          </a:p>
        </p:txBody>
      </p:sp>
      <p:pic>
        <p:nvPicPr>
          <p:cNvPr id="27651" name="Screenshot 2023-06-09 at 4.58.54 AM.png" descr="Screenshot 2023-06-09 at 4.58.54 AM.png">
            <a:extLst>
              <a:ext uri="{FF2B5EF4-FFF2-40B4-BE49-F238E27FC236}">
                <a16:creationId xmlns:a16="http://schemas.microsoft.com/office/drawing/2014/main" id="{F6987BD0-30C7-419D-BA4D-3771A452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701800"/>
            <a:ext cx="12874625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altime Alerts Born of Necessity">
            <a:extLst>
              <a:ext uri="{FF2B5EF4-FFF2-40B4-BE49-F238E27FC236}">
                <a16:creationId xmlns:a16="http://schemas.microsoft.com/office/drawing/2014/main" id="{70D6E26C-6B99-46D6-BB7B-356471F26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7313" y="2382838"/>
            <a:ext cx="14527212" cy="1501775"/>
          </a:xfrm>
        </p:spPr>
        <p:txBody>
          <a:bodyPr>
            <a:normAutofit/>
          </a:bodyPr>
          <a:lstStyle>
            <a:lvl1pPr algn="l" defTabSz="457200"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Realtime Alerts Born of Necessity</a:t>
            </a:r>
          </a:p>
        </p:txBody>
      </p:sp>
      <p:sp>
        <p:nvSpPr>
          <p:cNvPr id="5123" name="The Compton Gamma-Ray Observatory’s onboard recorder failed in 1992…">
            <a:extLst>
              <a:ext uri="{FF2B5EF4-FFF2-40B4-BE49-F238E27FC236}">
                <a16:creationId xmlns:a16="http://schemas.microsoft.com/office/drawing/2014/main" id="{EEB81DBF-CD6D-4646-A4F3-EC60807B4E6F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16114713" y="1817688"/>
            <a:ext cx="7405687" cy="10750550"/>
          </a:xfrm>
        </p:spPr>
        <p:txBody>
          <a:bodyPr/>
          <a:lstStyle/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The Compton Gamma-Ray Observatory’s onboard recorder failed in 1992</a:t>
            </a: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The need to downlink events as they occurred created an opportunity for realtime follow-up</a:t>
            </a: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BAtse COordinates DIstribution NEtwork (BACODINE) was built to receive and distribute those alerts worldwide</a:t>
            </a:r>
          </a:p>
        </p:txBody>
      </p:sp>
      <p:pic>
        <p:nvPicPr>
          <p:cNvPr id="5124" name="Screenshot 2023-06-08 at 1.30.24 AM.png" descr="Screenshot 2023-06-08 at 1.30.24 AM.png">
            <a:extLst>
              <a:ext uri="{FF2B5EF4-FFF2-40B4-BE49-F238E27FC236}">
                <a16:creationId xmlns:a16="http://schemas.microsoft.com/office/drawing/2014/main" id="{6532F5BA-EF5D-40B0-B338-EEA627F2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457700"/>
            <a:ext cx="14936788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arly History of GCN">
            <a:extLst>
              <a:ext uri="{FF2B5EF4-FFF2-40B4-BE49-F238E27FC236}">
                <a16:creationId xmlns:a16="http://schemas.microsoft.com/office/drawing/2014/main" id="{E70F26DB-DB84-43BD-BB10-FBC04E8FAC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4700" y="1004888"/>
            <a:ext cx="21005800" cy="1693862"/>
          </a:xfrm>
        </p:spPr>
        <p:txBody>
          <a:bodyPr>
            <a:normAutofit/>
          </a:bodyPr>
          <a:lstStyle>
            <a:lvl1pPr algn="l" defTabSz="457200"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Early History of GCN</a:t>
            </a:r>
          </a:p>
        </p:txBody>
      </p:sp>
      <p:sp>
        <p:nvSpPr>
          <p:cNvPr id="6147" name="BACODINE provided new alert formats (phone, email, socket, and pager)…">
            <a:extLst>
              <a:ext uri="{FF2B5EF4-FFF2-40B4-BE49-F238E27FC236}">
                <a16:creationId xmlns:a16="http://schemas.microsoft.com/office/drawing/2014/main" id="{DE021545-BA1D-490E-A162-3A7A81FBD1C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1535113" y="9999663"/>
            <a:ext cx="21313775" cy="3062287"/>
          </a:xfrm>
        </p:spPr>
        <p:txBody>
          <a:bodyPr/>
          <a:lstStyle/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BACODINE provided new alert formats (phone, email, socket, and pager)</a:t>
            </a: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New instruments and transient types led to the Gamma-ray Coordinates Network</a:t>
            </a:r>
          </a:p>
        </p:txBody>
      </p:sp>
      <p:pic>
        <p:nvPicPr>
          <p:cNvPr id="6148" name="gcn_history_v2.png" descr="gcn_history_v2.png">
            <a:extLst>
              <a:ext uri="{FF2B5EF4-FFF2-40B4-BE49-F238E27FC236}">
                <a16:creationId xmlns:a16="http://schemas.microsoft.com/office/drawing/2014/main" id="{9575A8EB-E338-4913-B87C-0413935CB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810000"/>
            <a:ext cx="179641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CN Enabled Seminal Breakthroughs in Astrophysics">
            <a:extLst>
              <a:ext uri="{FF2B5EF4-FFF2-40B4-BE49-F238E27FC236}">
                <a16:creationId xmlns:a16="http://schemas.microsoft.com/office/drawing/2014/main" id="{5F9B63F6-56F1-400D-B988-3C7A5D6CE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9100" y="747713"/>
            <a:ext cx="21005800" cy="1501775"/>
          </a:xfrm>
        </p:spPr>
        <p:txBody>
          <a:bodyPr>
            <a:normAutofit/>
          </a:bodyPr>
          <a:lstStyle>
            <a:lvl1pPr algn="l" defTabSz="434340">
              <a:defRPr sz="6383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GCN Enabled Seminal Breakthroughs in Astrophysics</a:t>
            </a:r>
          </a:p>
        </p:txBody>
      </p:sp>
      <p:pic>
        <p:nvPicPr>
          <p:cNvPr id="7171" name="Screenshot 2023-06-08 at 1.49.17 AM.png" descr="Screenshot 2023-06-08 at 1.49.17 AM.png">
            <a:extLst>
              <a:ext uri="{FF2B5EF4-FFF2-40B4-BE49-F238E27FC236}">
                <a16:creationId xmlns:a16="http://schemas.microsoft.com/office/drawing/2014/main" id="{6424303E-6057-42A2-9D85-794B7F79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327275"/>
            <a:ext cx="12447588" cy="958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8" name="The GCN community enabled worldwide follow-up observations that revealed the nature of gamma-ray bursts:…">
            <a:extLst>
              <a:ext uri="{FF2B5EF4-FFF2-40B4-BE49-F238E27FC236}">
                <a16:creationId xmlns:a16="http://schemas.microsoft.com/office/drawing/2014/main" id="{AB3543AB-F377-4231-8883-5051155F74A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3674725" y="1743075"/>
            <a:ext cx="9536113" cy="10750550"/>
          </a:xfrm>
        </p:spPr>
        <p:txBody>
          <a:bodyPr>
            <a:normAutofit/>
          </a:bodyPr>
          <a:lstStyle/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The GCN community enabled worldwide follow-up observations that revealed the nature of gamma-ray bursts: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500">
                <a:solidFill>
                  <a:srgbClr val="222222"/>
                </a:solidFill>
              </a:defRPr>
            </a:pPr>
            <a:endParaRPr sz="4500">
              <a:solidFill>
                <a:srgbClr val="222222"/>
              </a:solidFill>
            </a:endParaRP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Afterglows and redshifts confirmed their distant, extragalactic origin</a:t>
            </a: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Supernova-GRBs established massive stellar deaths as the cause of long GRBs</a:t>
            </a: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>
                <a:solidFill>
                  <a:srgbClr val="222222"/>
                </a:solidFill>
              </a:rPr>
              <a:t>Afterglow and host studies established neutron star mergers as the cause of short GRBs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re are two kinds of GCN data products:">
            <a:extLst>
              <a:ext uri="{FF2B5EF4-FFF2-40B4-BE49-F238E27FC236}">
                <a16:creationId xmlns:a16="http://schemas.microsoft.com/office/drawing/2014/main" id="{F9CC5D5C-A34D-48BB-A9F4-F136844B0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9100" y="747713"/>
            <a:ext cx="21005800" cy="1501775"/>
          </a:xfrm>
        </p:spPr>
        <p:txBody>
          <a:bodyPr>
            <a:normAutofit/>
          </a:bodyPr>
          <a:lstStyle>
            <a:lvl1pPr algn="l" defTabSz="457200"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There are two kinds of GCN data products:</a:t>
            </a:r>
          </a:p>
        </p:txBody>
      </p:sp>
      <p:pic>
        <p:nvPicPr>
          <p:cNvPr id="8195" name="Screenshot 2023-06-08 at 1.53.41 AM.png" descr="Screenshot 2023-06-08 at 1.53.41 AM.png">
            <a:extLst>
              <a:ext uri="{FF2B5EF4-FFF2-40B4-BE49-F238E27FC236}">
                <a16:creationId xmlns:a16="http://schemas.microsoft.com/office/drawing/2014/main" id="{9711354E-615B-4D7B-A0A8-67F6240DA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813" y="2130425"/>
            <a:ext cx="9244012" cy="79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196" name="Screenshot 2023-06-08 at 1.53.36 AM.png" descr="Screenshot 2023-06-08 at 1.53.36 AM.png">
            <a:extLst>
              <a:ext uri="{FF2B5EF4-FFF2-40B4-BE49-F238E27FC236}">
                <a16:creationId xmlns:a16="http://schemas.microsoft.com/office/drawing/2014/main" id="{3EB5FBF3-BC5F-49EB-90FA-D60AE588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0425"/>
            <a:ext cx="8769350" cy="79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7" name="By and for machines…">
            <a:extLst>
              <a:ext uri="{FF2B5EF4-FFF2-40B4-BE49-F238E27FC236}">
                <a16:creationId xmlns:a16="http://schemas.microsoft.com/office/drawing/2014/main" id="{4C9C18FF-861A-4982-96F4-86964B84E49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1733550" y="10140950"/>
            <a:ext cx="9358313" cy="3063875"/>
          </a:xfrm>
        </p:spPr>
        <p:txBody>
          <a:bodyPr/>
          <a:lstStyle/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200">
                <a:solidFill>
                  <a:srgbClr val="222222"/>
                </a:solidFill>
              </a:rPr>
              <a:t>By and for machines</a:t>
            </a: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200">
                <a:solidFill>
                  <a:srgbClr val="222222"/>
                </a:solidFill>
              </a:rPr>
              <a:t>Fixed, predefined format</a:t>
            </a: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200">
                <a:solidFill>
                  <a:srgbClr val="222222"/>
                </a:solidFill>
              </a:rPr>
              <a:t>Schema specific to each notice type</a:t>
            </a:r>
          </a:p>
        </p:txBody>
      </p:sp>
      <p:sp>
        <p:nvSpPr>
          <p:cNvPr id="8198" name="By and for humans (some automated)…">
            <a:extLst>
              <a:ext uri="{FF2B5EF4-FFF2-40B4-BE49-F238E27FC236}">
                <a16:creationId xmlns:a16="http://schemas.microsoft.com/office/drawing/2014/main" id="{532A8C5F-7106-42D7-AD6C-754582EBC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5663" y="10140950"/>
            <a:ext cx="980537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marL="457200" indent="-317500"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eaLnBrk="1">
              <a:buClr>
                <a:srgbClr val="222222"/>
              </a:buClr>
              <a:buSzPct val="125000"/>
              <a:buFont typeface="Helvetica Neue"/>
              <a:buChar char="•"/>
            </a:pPr>
            <a:r>
              <a:rPr lang="en-US" altLang="en-US" sz="4200" b="0" dirty="0">
                <a:solidFill>
                  <a:srgbClr val="222222"/>
                </a:solidFill>
              </a:rPr>
              <a:t>By and for humans (some automated)</a:t>
            </a:r>
          </a:p>
          <a:p>
            <a:pPr algn="l" eaLnBrk="1">
              <a:buClr>
                <a:srgbClr val="222222"/>
              </a:buClr>
              <a:buSzPct val="125000"/>
              <a:buFont typeface="Helvetica Neue"/>
              <a:buChar char="•"/>
            </a:pPr>
            <a:r>
              <a:rPr lang="en-US" altLang="en-US" sz="4200" b="0" dirty="0">
                <a:solidFill>
                  <a:srgbClr val="222222"/>
                </a:solidFill>
              </a:rPr>
              <a:t>Freeform text (with established style)</a:t>
            </a:r>
          </a:p>
          <a:p>
            <a:pPr algn="l" eaLnBrk="1">
              <a:buClr>
                <a:srgbClr val="222222"/>
              </a:buClr>
              <a:buSzPct val="125000"/>
              <a:buFont typeface="Helvetica Neue"/>
              <a:buChar char="•"/>
            </a:pPr>
            <a:r>
              <a:rPr lang="en-US" altLang="en-US" sz="4200" b="0" dirty="0">
                <a:solidFill>
                  <a:srgbClr val="222222"/>
                </a:solidFill>
              </a:rPr>
              <a:t>Citable (but not peer-reviewed)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Changing Scientific Landscape">
            <a:extLst>
              <a:ext uri="{FF2B5EF4-FFF2-40B4-BE49-F238E27FC236}">
                <a16:creationId xmlns:a16="http://schemas.microsoft.com/office/drawing/2014/main" id="{E33C3F10-FF29-4DF1-897A-66190A5B46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9100" y="1079500"/>
            <a:ext cx="21005800" cy="1501775"/>
          </a:xfrm>
        </p:spPr>
        <p:txBody>
          <a:bodyPr>
            <a:normAutofit/>
          </a:bodyPr>
          <a:lstStyle>
            <a:lvl1pPr algn="l" defTabSz="457200"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The Changing Scientific Landscape</a:t>
            </a:r>
          </a:p>
        </p:txBody>
      </p:sp>
      <p:pic>
        <p:nvPicPr>
          <p:cNvPr id="9219" name="Screenshot 2023-06-08 at 1.56.03 AM.png" descr="Screenshot 2023-06-08 at 1.56.03 AM.png">
            <a:extLst>
              <a:ext uri="{FF2B5EF4-FFF2-40B4-BE49-F238E27FC236}">
                <a16:creationId xmlns:a16="http://schemas.microsoft.com/office/drawing/2014/main" id="{209AF81E-C123-4B06-9558-7D3DA5E8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3654" r="1109" b="3654"/>
          <a:stretch>
            <a:fillRect/>
          </a:stretch>
        </p:blipFill>
        <p:spPr bwMode="auto">
          <a:xfrm>
            <a:off x="1049338" y="3275013"/>
            <a:ext cx="13081000" cy="7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8" name="GCN is constantly evolving to serve new transients, messengers, and observatories:…">
            <a:extLst>
              <a:ext uri="{FF2B5EF4-FFF2-40B4-BE49-F238E27FC236}">
                <a16:creationId xmlns:a16="http://schemas.microsoft.com/office/drawing/2014/main" id="{423EF444-AE12-4D70-9731-5EE2A7E62FE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4341475" y="1103313"/>
            <a:ext cx="9783654" cy="10750550"/>
          </a:xfrm>
        </p:spPr>
        <p:txBody>
          <a:bodyPr>
            <a:normAutofit/>
          </a:bodyPr>
          <a:lstStyle/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200">
                <a:solidFill>
                  <a:srgbClr val="222222"/>
                </a:solidFill>
              </a:defRPr>
            </a:pPr>
            <a:endParaRPr sz="4200" dirty="0">
              <a:solidFill>
                <a:srgbClr val="222222"/>
              </a:solidFill>
            </a:endParaRP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500">
                <a:solidFill>
                  <a:srgbClr val="222222"/>
                </a:solidFill>
              </a:defRPr>
            </a:pPr>
            <a:r>
              <a:rPr sz="4500" dirty="0">
                <a:solidFill>
                  <a:srgbClr val="222222"/>
                </a:solidFill>
              </a:rPr>
              <a:t>GCN is constantly evolving to serve new transients, messengers, and observatories: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4500">
                <a:solidFill>
                  <a:srgbClr val="222222"/>
                </a:solidFill>
              </a:defRPr>
            </a:pPr>
            <a:endParaRPr sz="4500" dirty="0">
              <a:solidFill>
                <a:srgbClr val="222222"/>
              </a:solidFill>
            </a:endParaRP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 dirty="0">
                <a:solidFill>
                  <a:srgbClr val="222222"/>
                </a:solidFill>
              </a:rPr>
              <a:t>Gravitational wave events (GW150914, GW170817)</a:t>
            </a: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 dirty="0">
                <a:solidFill>
                  <a:srgbClr val="222222"/>
                </a:solidFill>
              </a:rPr>
              <a:t>High-energy neutrinos (IC170922A)</a:t>
            </a:r>
            <a:endParaRPr lang="en-US" sz="4500" dirty="0">
              <a:solidFill>
                <a:srgbClr val="222222"/>
              </a:solidFill>
            </a:endParaRP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lang="en-US" sz="4500" dirty="0">
                <a:solidFill>
                  <a:srgbClr val="222222"/>
                </a:solidFill>
              </a:rPr>
              <a:t>MeV neutrinos (waiting since 1987)</a:t>
            </a:r>
            <a:endParaRPr sz="4500" dirty="0">
              <a:solidFill>
                <a:srgbClr val="222222"/>
              </a:solidFill>
            </a:endParaRP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 dirty="0">
                <a:solidFill>
                  <a:srgbClr val="222222"/>
                </a:solidFill>
              </a:rPr>
              <a:t>Tidal disruption events (Swift J1644+57)</a:t>
            </a:r>
          </a:p>
          <a:p>
            <a:pPr marL="457200" indent="-3175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Helvetica Neue"/>
              <a:buChar char="•"/>
              <a:defRPr sz="4500">
                <a:solidFill>
                  <a:srgbClr val="222222"/>
                </a:solidFill>
              </a:defRPr>
            </a:pPr>
            <a:r>
              <a:rPr sz="4500" dirty="0">
                <a:solidFill>
                  <a:srgbClr val="222222"/>
                </a:solidFill>
              </a:rPr>
              <a:t>Magnetar giant flares (200415A)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ternet standards have led to new, better ways to serialize astronomy data (VOEvent, JSON, Avro, etc.)…">
            <a:extLst>
              <a:ext uri="{FF2B5EF4-FFF2-40B4-BE49-F238E27FC236}">
                <a16:creationId xmlns:a16="http://schemas.microsoft.com/office/drawing/2014/main" id="{C480729A-ABC0-4211-A2B6-A4B544345526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12018963" y="1838325"/>
            <a:ext cx="11134725" cy="10750550"/>
          </a:xfrm>
        </p:spPr>
        <p:txBody>
          <a:bodyPr/>
          <a:lstStyle/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Internet standards have led to new, better ways to serialize astronomy data (</a:t>
            </a:r>
            <a:r>
              <a:rPr lang="en-US" altLang="en-US" sz="4500">
                <a:solidFill>
                  <a:srgbClr val="2A76DD"/>
                </a:solidFill>
                <a:hlinkClick r:id="rId2"/>
              </a:rPr>
              <a:t>VOEvent</a:t>
            </a:r>
            <a:r>
              <a:rPr lang="en-US" altLang="en-US" sz="4500">
                <a:solidFill>
                  <a:srgbClr val="222222"/>
                </a:solidFill>
              </a:rPr>
              <a:t>, JSON, </a:t>
            </a:r>
            <a:r>
              <a:rPr lang="en-US" altLang="en-US" sz="4500">
                <a:solidFill>
                  <a:srgbClr val="2A76DD"/>
                </a:solidFill>
                <a:hlinkClick r:id="rId3"/>
              </a:rPr>
              <a:t>Avro</a:t>
            </a:r>
            <a:r>
              <a:rPr lang="en-US" altLang="en-US" sz="4500">
                <a:solidFill>
                  <a:srgbClr val="222222"/>
                </a:solidFill>
              </a:rPr>
              <a:t>, etc.)</a:t>
            </a: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Encryption is necessary on the modern Internet (e.g. https)</a:t>
            </a: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Industry has developed general time-series databases and streaming frameworks</a:t>
            </a: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The </a:t>
            </a:r>
            <a:r>
              <a:rPr lang="en-US" altLang="en-US" sz="4500" u="sng">
                <a:solidFill>
                  <a:srgbClr val="2A76DD"/>
                </a:solidFill>
                <a:hlinkClick r:id="rId4"/>
              </a:rPr>
              <a:t>Vera C. Rubin Observatory</a:t>
            </a:r>
            <a:r>
              <a:rPr lang="en-US" altLang="en-US" sz="4500">
                <a:solidFill>
                  <a:srgbClr val="222222"/>
                </a:solidFill>
              </a:rPr>
              <a:t> will use Apache Kafka to distribute </a:t>
            </a:r>
            <a:r>
              <a:rPr lang="en-US" altLang="en-US" sz="4500" u="sng">
                <a:solidFill>
                  <a:srgbClr val="2A76DD"/>
                </a:solidFill>
                <a:hlinkClick r:id="rId5"/>
              </a:rPr>
              <a:t>transient alerts as its primary data product</a:t>
            </a:r>
            <a:endParaRPr lang="en-US" altLang="en-US" sz="4500">
              <a:solidFill>
                <a:srgbClr val="222222"/>
              </a:solidFill>
            </a:endParaRPr>
          </a:p>
          <a:p>
            <a:pPr marL="457200" indent="-317500" defTabSz="457200" eaLnBrk="1" hangingPunct="1">
              <a:spcBef>
                <a:spcPct val="0"/>
              </a:spcBef>
              <a:buClr>
                <a:srgbClr val="222222"/>
              </a:buClr>
              <a:buFont typeface="Helvetica Neue"/>
              <a:buChar char="•"/>
            </a:pPr>
            <a:r>
              <a:rPr lang="en-US" altLang="en-US" sz="4500">
                <a:solidFill>
                  <a:srgbClr val="222222"/>
                </a:solidFill>
              </a:rPr>
              <a:t>Many other experiments are following suit: </a:t>
            </a:r>
            <a:r>
              <a:rPr lang="en-US" altLang="en-US" sz="4500">
                <a:solidFill>
                  <a:srgbClr val="2A76DD"/>
                </a:solidFill>
                <a:hlinkClick r:id="rId6"/>
              </a:rPr>
              <a:t>Zwicky Transient Facility</a:t>
            </a:r>
            <a:r>
              <a:rPr lang="en-US" altLang="en-US" sz="4500">
                <a:solidFill>
                  <a:srgbClr val="222222"/>
                </a:solidFill>
              </a:rPr>
              <a:t>, </a:t>
            </a:r>
            <a:r>
              <a:rPr lang="en-US" altLang="en-US" sz="4500">
                <a:solidFill>
                  <a:srgbClr val="2A76DD"/>
                </a:solidFill>
                <a:hlinkClick r:id="rId7"/>
              </a:rPr>
              <a:t>LIGO/Virgo/KAGRA</a:t>
            </a:r>
          </a:p>
        </p:txBody>
      </p:sp>
      <p:pic>
        <p:nvPicPr>
          <p:cNvPr id="10243" name="Screenshot 2023-06-08 at 1.57.41 AM.png" descr="Screenshot 2023-06-08 at 1.57.41 AM.png">
            <a:extLst>
              <a:ext uri="{FF2B5EF4-FFF2-40B4-BE49-F238E27FC236}">
                <a16:creationId xmlns:a16="http://schemas.microsoft.com/office/drawing/2014/main" id="{9EFFA0AC-C42E-4DE6-B5D7-6C0E63E4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3336" r="3413" b="1442"/>
          <a:stretch>
            <a:fillRect/>
          </a:stretch>
        </p:blipFill>
        <p:spPr bwMode="auto">
          <a:xfrm>
            <a:off x="1363663" y="1985963"/>
            <a:ext cx="10207625" cy="104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2" name="The Changing Technological Landscape">
            <a:extLst>
              <a:ext uri="{FF2B5EF4-FFF2-40B4-BE49-F238E27FC236}">
                <a16:creationId xmlns:a16="http://schemas.microsoft.com/office/drawing/2014/main" id="{F5ED6BCF-E783-40FA-BDE3-1B233DE731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250" y="511175"/>
            <a:ext cx="21005800" cy="1501775"/>
          </a:xfrm>
        </p:spPr>
        <p:txBody>
          <a:bodyPr>
            <a:normAutofit/>
          </a:bodyPr>
          <a:lstStyle>
            <a:lvl1pPr algn="l" defTabSz="457200">
              <a:defRPr sz="6719" b="1">
                <a:solidFill>
                  <a:srgbClr val="FC3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The Changing Technological Landscape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troducing…">
            <a:extLst>
              <a:ext uri="{FF2B5EF4-FFF2-40B4-BE49-F238E27FC236}">
                <a16:creationId xmlns:a16="http://schemas.microsoft.com/office/drawing/2014/main" id="{528709C5-3F96-4C22-B668-9085456BC489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2413" y="4989513"/>
            <a:ext cx="20974050" cy="4860925"/>
          </a:xfrm>
        </p:spPr>
        <p:txBody>
          <a:bodyPr lIns="27093" tIns="27093" rIns="27093" bIns="27093" anchor="t"/>
          <a:lstStyle/>
          <a:p>
            <a:pPr algn="l" defTabSz="457200" eaLnBrk="1" hangingPunct="1"/>
            <a:r>
              <a:rPr lang="en-US" altLang="en-US" sz="900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Introducing</a:t>
            </a:r>
            <a:br>
              <a:rPr lang="en-US" altLang="en-US" sz="900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altLang="en-US" sz="900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new GCN</a:t>
            </a:r>
          </a:p>
        </p:txBody>
      </p:sp>
      <p:sp>
        <p:nvSpPr>
          <p:cNvPr id="155" name="Rectangle">
            <a:extLst>
              <a:ext uri="{FF2B5EF4-FFF2-40B4-BE49-F238E27FC236}">
                <a16:creationId xmlns:a16="http://schemas.microsoft.com/office/drawing/2014/main" id="{77E4C8AD-F775-4C6E-A62B-D6EB780CD773}"/>
              </a:ext>
            </a:extLst>
          </p:cNvPr>
          <p:cNvSpPr/>
          <p:nvPr/>
        </p:nvSpPr>
        <p:spPr>
          <a:xfrm>
            <a:off x="1676400" y="8629650"/>
            <a:ext cx="7051675" cy="1174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883</Words>
  <Application>Microsoft Office PowerPoint</Application>
  <PresentationFormat>Custom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Helvetica</vt:lpstr>
      <vt:lpstr>Helvetica Neue</vt:lpstr>
      <vt:lpstr>Helvetica Neue Light</vt:lpstr>
      <vt:lpstr>Helvetica Neue Medium</vt:lpstr>
      <vt:lpstr>White</vt:lpstr>
      <vt:lpstr>General Coordinates Network  NASA’s Next Generation Time-Domain and Multimessenger Alert System  A service of the Astrophysics Science Division at NASA’s Goddard Space Flight Center  https://gcn.nasa.gov</vt:lpstr>
      <vt:lpstr>Gamma-ray Coordinates Network</vt:lpstr>
      <vt:lpstr>Realtime Alerts Born of Necessity</vt:lpstr>
      <vt:lpstr>Early History of GCN</vt:lpstr>
      <vt:lpstr>GCN Enabled Seminal Breakthroughs in Astrophysics</vt:lpstr>
      <vt:lpstr>There are two kinds of GCN data products:</vt:lpstr>
      <vt:lpstr>The Changing Scientific Landscape</vt:lpstr>
      <vt:lpstr>The Changing Technological Landscape</vt:lpstr>
      <vt:lpstr>Introducing the new GCN</vt:lpstr>
      <vt:lpstr>PowerPoint Presentation</vt:lpstr>
      <vt:lpstr>PowerPoint Presentation</vt:lpstr>
      <vt:lpstr>PowerPoint Presentation</vt:lpstr>
      <vt:lpstr>The New GCN  Circulars</vt:lpstr>
      <vt:lpstr>PowerPoint Presentation</vt:lpstr>
      <vt:lpstr>PowerPoint Presentation</vt:lpstr>
      <vt:lpstr>PowerPoint Presentation</vt:lpstr>
      <vt:lpstr>Tutorial on Receiving  and Submitting  GCN Circulars</vt:lpstr>
      <vt:lpstr>What’s next  for GCN?</vt:lpstr>
      <vt:lpstr>PowerPoint Presentation</vt:lpstr>
      <vt:lpstr>PowerPoint Presentation</vt:lpstr>
      <vt:lpstr>PowerPoint Presentation</vt:lpstr>
      <vt:lpstr>Unified schema and alert format for GCN Kafka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Coordinates Network  NASA’s Next Generation Time-Domain and Multimessenger Alert System  A service of the Astrophysics Science Division at NASA’s Goddard Space Flight Center  https://gcn.nasa.gov</dc:title>
  <dc:creator>ERIC BURNS</dc:creator>
  <cp:lastModifiedBy>ERIC BURNS</cp:lastModifiedBy>
  <cp:revision>4</cp:revision>
  <dcterms:modified xsi:type="dcterms:W3CDTF">2023-06-19T19:03:40Z</dcterms:modified>
</cp:coreProperties>
</file>