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Nuni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Patrick Kell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42A8354-FD8E-46B1-9E9D-C3FA4CE3A262}">
  <a:tblStyle styleId="{D42A8354-FD8E-46B1-9E9D-C3FA4CE3A26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Nunito-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Nunito-italic.fntdata"/><Relationship Id="rId12" Type="http://schemas.openxmlformats.org/officeDocument/2006/relationships/slide" Target="slides/slide5.xml"/><Relationship Id="rId34" Type="http://schemas.openxmlformats.org/officeDocument/2006/relationships/font" Target="fonts/Nunito-bold.fntdata"/><Relationship Id="rId15" Type="http://schemas.openxmlformats.org/officeDocument/2006/relationships/slide" Target="slides/slide8.xml"/><Relationship Id="rId14" Type="http://schemas.openxmlformats.org/officeDocument/2006/relationships/slide" Target="slides/slide7.xml"/><Relationship Id="rId36" Type="http://schemas.openxmlformats.org/officeDocument/2006/relationships/font" Target="fonts/Nuni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13T17:09:37.629">
    <p:pos x="6000" y="0"/>
    <p:text>Graphically looks kind of busy to me esp. w the colors but not sure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19ca8819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519ca8819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enclosure as a </a:t>
            </a:r>
            <a:r>
              <a:rPr lang="en"/>
              <a:t>windshield</a:t>
            </a:r>
            <a:endParaRPr/>
          </a:p>
          <a:p>
            <a:pPr indent="0" lvl="0" marL="0" rtl="0" algn="l">
              <a:spcBef>
                <a:spcPts val="0"/>
              </a:spcBef>
              <a:spcAft>
                <a:spcPts val="0"/>
              </a:spcAft>
              <a:buNone/>
            </a:pPr>
            <a:r>
              <a:rPr lang="en"/>
              <a:t>Linear actuators power it (4 of them)</a:t>
            </a:r>
            <a:endParaRPr/>
          </a:p>
          <a:p>
            <a:pPr indent="0" lvl="0" marL="0" rtl="0" algn="l">
              <a:spcBef>
                <a:spcPts val="0"/>
              </a:spcBef>
              <a:spcAft>
                <a:spcPts val="0"/>
              </a:spcAft>
              <a:buNone/>
            </a:pPr>
            <a:r>
              <a:rPr lang="en"/>
              <a:t>8x 16 feet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26e15da077_0_1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26e15da077_0_1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233A44"/>
                </a:solidFill>
                <a:latin typeface="Calibri"/>
                <a:ea typeface="Calibri"/>
                <a:cs typeface="Calibri"/>
                <a:sym typeface="Calibri"/>
              </a:rPr>
              <a:t>122Mb per image.  2 GB per exposure per site.</a:t>
            </a:r>
            <a:endParaRPr sz="1300">
              <a:solidFill>
                <a:srgbClr val="233A44"/>
              </a:solidFill>
              <a:latin typeface="Calibri"/>
              <a:ea typeface="Calibri"/>
              <a:cs typeface="Calibri"/>
              <a:sym typeface="Calibri"/>
            </a:endParaRPr>
          </a:p>
          <a:p>
            <a:pPr indent="0" lvl="0" marL="0" rtl="0" algn="l">
              <a:lnSpc>
                <a:spcPct val="115000"/>
              </a:lnSpc>
              <a:spcBef>
                <a:spcPts val="1200"/>
              </a:spcBef>
              <a:spcAft>
                <a:spcPts val="0"/>
              </a:spcAft>
              <a:buNone/>
            </a:pPr>
            <a:r>
              <a:rPr lang="en" sz="1300">
                <a:solidFill>
                  <a:srgbClr val="233A44"/>
                </a:solidFill>
                <a:latin typeface="Calibri"/>
                <a:ea typeface="Calibri"/>
                <a:cs typeface="Calibri"/>
                <a:sym typeface="Calibri"/>
              </a:rPr>
              <a:t>Image subtraction under 4 seconds using GPU</a:t>
            </a:r>
            <a:endParaRPr sz="1300">
              <a:solidFill>
                <a:srgbClr val="233A44"/>
              </a:solidFill>
              <a:latin typeface="Calibri"/>
              <a:ea typeface="Calibri"/>
              <a:cs typeface="Calibri"/>
              <a:sym typeface="Calibri"/>
            </a:endParaRPr>
          </a:p>
          <a:p>
            <a:pPr indent="0" lvl="0" marL="0" rtl="0" algn="l">
              <a:lnSpc>
                <a:spcPct val="115000"/>
              </a:lnSpc>
              <a:spcBef>
                <a:spcPts val="1200"/>
              </a:spcBef>
              <a:spcAft>
                <a:spcPts val="0"/>
              </a:spcAft>
              <a:buNone/>
            </a:pPr>
            <a:r>
              <a:rPr lang="en" sz="1300">
                <a:solidFill>
                  <a:srgbClr val="233A44"/>
                </a:solidFill>
                <a:latin typeface="Calibri"/>
                <a:ea typeface="Calibri"/>
                <a:cs typeface="Calibri"/>
                <a:sym typeface="Calibri"/>
              </a:rPr>
              <a:t>⅔ of alerts will be public </a:t>
            </a:r>
            <a:r>
              <a:rPr lang="en" sz="1300">
                <a:solidFill>
                  <a:srgbClr val="233A44"/>
                </a:solidFill>
                <a:latin typeface="Calibri"/>
                <a:ea typeface="Calibri"/>
                <a:cs typeface="Calibri"/>
                <a:sym typeface="Calibri"/>
              </a:rPr>
              <a:t>during</a:t>
            </a:r>
            <a:r>
              <a:rPr lang="en" sz="1300">
                <a:solidFill>
                  <a:srgbClr val="233A44"/>
                </a:solidFill>
                <a:latin typeface="Calibri"/>
                <a:ea typeface="Calibri"/>
                <a:cs typeface="Calibri"/>
                <a:sym typeface="Calibri"/>
              </a:rPr>
              <a:t> commisioning</a:t>
            </a:r>
            <a:endParaRPr sz="1300">
              <a:solidFill>
                <a:srgbClr val="233A44"/>
              </a:solidFill>
              <a:latin typeface="Calibri"/>
              <a:ea typeface="Calibri"/>
              <a:cs typeface="Calibri"/>
              <a:sym typeface="Calibri"/>
            </a:endParaRPr>
          </a:p>
          <a:p>
            <a:pPr indent="0" lvl="0" marL="0" rtl="0" algn="l">
              <a:lnSpc>
                <a:spcPct val="115000"/>
              </a:lnSpc>
              <a:spcBef>
                <a:spcPts val="1200"/>
              </a:spcBef>
              <a:spcAft>
                <a:spcPts val="1200"/>
              </a:spcAft>
              <a:buNone/>
            </a:pPr>
            <a:r>
              <a:rPr lang="en" sz="1300">
                <a:solidFill>
                  <a:srgbClr val="233A44"/>
                </a:solidFill>
                <a:latin typeface="Calibri"/>
                <a:ea typeface="Calibri"/>
                <a:cs typeface="Calibri"/>
                <a:sym typeface="Calibri"/>
              </a:rPr>
              <a:t>GW170817 peak magnitude 17 in g and r. Localization area less than full array area, </a:t>
            </a:r>
            <a:r>
              <a:rPr lang="en" sz="1300">
                <a:solidFill>
                  <a:srgbClr val="233A44"/>
                </a:solidFill>
                <a:latin typeface="Calibri"/>
                <a:ea typeface="Calibri"/>
                <a:cs typeface="Calibri"/>
                <a:sym typeface="Calibri"/>
              </a:rPr>
              <a:t>wouldn't</a:t>
            </a:r>
            <a:r>
              <a:rPr lang="en" sz="1300">
                <a:solidFill>
                  <a:srgbClr val="233A44"/>
                </a:solidFill>
                <a:latin typeface="Calibri"/>
                <a:ea typeface="Calibri"/>
                <a:cs typeface="Calibri"/>
                <a:sym typeface="Calibri"/>
              </a:rPr>
              <a:t> even have to offset!! Nomainaly discover it in 1 minute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6e15da07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6e15da07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LIGO, </a:t>
            </a:r>
            <a:r>
              <a:rPr lang="en" sz="1300">
                <a:solidFill>
                  <a:srgbClr val="233A44"/>
                </a:solidFill>
                <a:latin typeface="Calibri"/>
                <a:ea typeface="Calibri"/>
                <a:cs typeface="Calibri"/>
                <a:sym typeface="Calibri"/>
              </a:rPr>
              <a:t>Fermi </a:t>
            </a:r>
            <a:r>
              <a:rPr lang="en" sz="1300">
                <a:solidFill>
                  <a:srgbClr val="233A44"/>
                </a:solidFill>
                <a:latin typeface="Calibri"/>
                <a:ea typeface="Calibri"/>
                <a:cs typeface="Calibri"/>
                <a:sym typeface="Calibri"/>
              </a:rPr>
              <a:t>and other instruments produce lots of alerts but not enough to take all the available observation time of TURBO</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While waiting for alerts (or updating reference image catalog) TURBO will be conducting a supernova search survey</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TURBO’s 8 independent pointings per site allow for a high cadence survey of multiple supernova host galaxies</a:t>
            </a:r>
            <a:endParaRPr sz="1300">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sz="1700">
                <a:solidFill>
                  <a:srgbClr val="233A44"/>
                </a:solidFill>
                <a:latin typeface="Calibri"/>
                <a:ea typeface="Calibri"/>
                <a:cs typeface="Calibri"/>
                <a:sym typeface="Calibri"/>
              </a:rPr>
              <a:t>With a depth of 20 mag TURBO can observe 100 targets at a 6 minute cadence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Based on the the Asiago SN catalog, if looking at galaxies within 45 Mpc with at least two SNe in 2021 we would have expected TURBO to find 4-6 SNe at the time of their first light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6e15da07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6e15da07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233A44"/>
                </a:solidFill>
                <a:latin typeface="Calibri"/>
                <a:ea typeface="Calibri"/>
                <a:cs typeface="Calibri"/>
                <a:sym typeface="Calibri"/>
              </a:rPr>
              <a:t>Proof of concept, Just for testing</a:t>
            </a:r>
            <a:endParaRPr sz="1300">
              <a:solidFill>
                <a:srgbClr val="233A44"/>
              </a:solidFill>
              <a:latin typeface="Calibri"/>
              <a:ea typeface="Calibri"/>
              <a:cs typeface="Calibri"/>
              <a:sym typeface="Calibri"/>
            </a:endParaRPr>
          </a:p>
          <a:p>
            <a:pPr indent="-311150" lvl="0" marL="457200" rtl="0" algn="l">
              <a:lnSpc>
                <a:spcPct val="115000"/>
              </a:lnSpc>
              <a:spcBef>
                <a:spcPts val="120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There are more alerts than just LIGO!</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current Prototype in St.Paul has not respond to any LIGO events yet, but has responded to 3 of gamma ray bursts alerts from FERMI.</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site in St.Paul is not a dark site so limiting magnitudes are lower than expected at the final sites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Reference images were not available at the time of observations. After about two weeks any optical counterpart would fade out of TURBO’s detection capabilities in St.Paul so the field can be followed up used as a reference since there would be no GRB counterpart remaining. This was done for GRB 230201B</a:t>
            </a:r>
            <a:endParaRPr sz="1300">
              <a:solidFill>
                <a:srgbClr val="233A44"/>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26e15da077_0_1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26e15da077_0_1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Proof of concept, just image cut out. GPU pipeline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GRB 230201B, g 17.6 r 16.7.</a:t>
            </a:r>
            <a:endParaRPr/>
          </a:p>
          <a:p>
            <a:pPr indent="0" lvl="0" marL="0" rtl="0" algn="l">
              <a:spcBef>
                <a:spcPts val="0"/>
              </a:spcBef>
              <a:spcAft>
                <a:spcPts val="0"/>
              </a:spcAft>
              <a:buNone/>
            </a:pPr>
            <a:r>
              <a:t/>
            </a:r>
            <a:endParaRPr/>
          </a:p>
          <a:p>
            <a:pPr indent="-342900" lvl="0" marL="457200" rtl="0" algn="l">
              <a:lnSpc>
                <a:spcPct val="95000"/>
              </a:lnSpc>
              <a:spcBef>
                <a:spcPts val="0"/>
              </a:spcBef>
              <a:spcAft>
                <a:spcPts val="0"/>
              </a:spcAft>
              <a:buClr>
                <a:srgbClr val="233A44"/>
              </a:buClr>
              <a:buSzPts val="1800"/>
              <a:buFont typeface="Calibri"/>
              <a:buChar char="●"/>
            </a:pPr>
            <a:r>
              <a:rPr lang="en" sz="1800">
                <a:solidFill>
                  <a:srgbClr val="233A44"/>
                </a:solidFill>
                <a:latin typeface="Calibri"/>
                <a:ea typeface="Calibri"/>
                <a:cs typeface="Calibri"/>
                <a:sym typeface="Calibri"/>
              </a:rPr>
              <a:t>No reference images were available at the time of observation</a:t>
            </a:r>
            <a:endParaRPr sz="1800">
              <a:solidFill>
                <a:srgbClr val="233A44"/>
              </a:solidFill>
              <a:latin typeface="Calibri"/>
              <a:ea typeface="Calibri"/>
              <a:cs typeface="Calibri"/>
              <a:sym typeface="Calibri"/>
            </a:endParaRPr>
          </a:p>
          <a:p>
            <a:pPr indent="-342900" lvl="0" marL="457200" rtl="0" algn="l">
              <a:lnSpc>
                <a:spcPct val="95000"/>
              </a:lnSpc>
              <a:spcBef>
                <a:spcPts val="0"/>
              </a:spcBef>
              <a:spcAft>
                <a:spcPts val="0"/>
              </a:spcAft>
              <a:buClr>
                <a:srgbClr val="233A44"/>
              </a:buClr>
              <a:buSzPts val="1800"/>
              <a:buFont typeface="Calibri"/>
              <a:buChar char="●"/>
            </a:pPr>
            <a:r>
              <a:rPr lang="en" sz="1800">
                <a:solidFill>
                  <a:srgbClr val="233A44"/>
                </a:solidFill>
                <a:latin typeface="Calibri"/>
                <a:ea typeface="Calibri"/>
                <a:cs typeface="Calibri"/>
                <a:sym typeface="Calibri"/>
              </a:rPr>
              <a:t>New data was collected ~2 weeks later, after any afterglow would have faded to be undetectable by TURBO to act as reference images</a:t>
            </a:r>
            <a:endParaRPr sz="1800">
              <a:solidFill>
                <a:srgbClr val="233A44"/>
              </a:solidFill>
              <a:latin typeface="Calibri"/>
              <a:ea typeface="Calibri"/>
              <a:cs typeface="Calibri"/>
              <a:sym typeface="Calibri"/>
            </a:endParaRPr>
          </a:p>
          <a:p>
            <a:pPr indent="-342900" lvl="0" marL="457200" rtl="0" algn="l">
              <a:lnSpc>
                <a:spcPct val="95000"/>
              </a:lnSpc>
              <a:spcBef>
                <a:spcPts val="0"/>
              </a:spcBef>
              <a:spcAft>
                <a:spcPts val="0"/>
              </a:spcAft>
              <a:buClr>
                <a:srgbClr val="233A44"/>
              </a:buClr>
              <a:buSzPts val="1800"/>
              <a:buFont typeface="Calibri"/>
              <a:buChar char="●"/>
            </a:pPr>
            <a:r>
              <a:rPr lang="en" sz="1800">
                <a:solidFill>
                  <a:srgbClr val="233A44"/>
                </a:solidFill>
                <a:latin typeface="Calibri"/>
                <a:ea typeface="Calibri"/>
                <a:cs typeface="Calibri"/>
                <a:sym typeface="Calibri"/>
              </a:rPr>
              <a:t>During analysis this transient was found in the field and serves as a proof of concept for TURBO’s transient detection capabilities</a:t>
            </a:r>
            <a:endParaRPr sz="1800">
              <a:solidFill>
                <a:srgbClr val="233A44"/>
              </a:solidFill>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26e15da07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26e15da07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26e15da07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26e15da07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26e15da07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26e15da07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i</a:t>
            </a:r>
            <a:r>
              <a:rPr lang="en" sz="1300">
                <a:solidFill>
                  <a:srgbClr val="233A44"/>
                </a:solidFill>
                <a:latin typeface="Calibri"/>
                <a:ea typeface="Calibri"/>
                <a:cs typeface="Calibri"/>
                <a:sym typeface="Calibri"/>
              </a:rPr>
              <a:t>t is not enough to just image the area where a transient is, you need to find it!</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TURBO will use a difference imaging data reduction pipeline to find transients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Each Turbo image has a size of  ~ 122 MB so at a 30 second cadence for each of the 16 cameras per site ~2 GB of images need to be processed every 30 seconds to produce real time results.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speed required necessitates at GPU enabled pipeline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We use a slightly modified version of the SFFT* python package to compute difference images using a Nvidia RTX 4090 GPU in ~4 seconds per image. Multiple GPUs will be used in parallel to reach desired speeds</a:t>
            </a:r>
            <a:endParaRPr sz="1300">
              <a:solidFill>
                <a:srgbClr val="233A44"/>
              </a:solidFill>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26e15da077_0_18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26e15da077_0_1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6e15da07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26e15da07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19ca8819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19ca8819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Wide field image of andromeda by TURBO from the St.Paul site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26e15da077_0_1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26e15da077_0_1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2eeb36c9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52eeb36c9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26e15da077_0_1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26e15da077_0_1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291ca87bc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291ca87bc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295cfc7b0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295cfc7b0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295cfc7b0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295cfc7b0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6e15da07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6e15da07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AT 2017gfo/DLT17ck/SSS17a   </a:t>
            </a:r>
            <a:r>
              <a:rPr lang="en"/>
              <a:t>counterpart</a:t>
            </a:r>
            <a:r>
              <a:rPr lang="en"/>
              <a:t> name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Gw170817 final 90%  localization area less </a:t>
            </a:r>
            <a:r>
              <a:rPr lang="en"/>
              <a:t>than</a:t>
            </a:r>
            <a:r>
              <a:rPr lang="en"/>
              <a:t> 40 deg^2</a:t>
            </a:r>
            <a:endParaRPr/>
          </a:p>
          <a:p>
            <a:pPr indent="0" lvl="0" marL="0" rtl="0" algn="l">
              <a:spcBef>
                <a:spcPts val="0"/>
              </a:spcBef>
              <a:spcAft>
                <a:spcPts val="0"/>
              </a:spcAft>
              <a:buNone/>
            </a:pPr>
            <a:r>
              <a:rPr lang="en"/>
              <a:t>Peak in g,r ~17 mag</a:t>
            </a:r>
            <a:endParaRPr/>
          </a:p>
          <a:p>
            <a:pPr indent="0" lvl="0" marL="0" rtl="0" algn="l">
              <a:spcBef>
                <a:spcPts val="0"/>
              </a:spcBef>
              <a:spcAft>
                <a:spcPts val="0"/>
              </a:spcAft>
              <a:buNone/>
            </a:pPr>
            <a:r>
              <a:rPr lang="en"/>
              <a:t>Early time kilo nova not well constrained</a:t>
            </a:r>
            <a:endParaRPr/>
          </a:p>
          <a:p>
            <a:pPr indent="-260350" lvl="0" marL="457200" rtl="0" algn="l">
              <a:lnSpc>
                <a:spcPct val="115000"/>
              </a:lnSpc>
              <a:spcBef>
                <a:spcPts val="0"/>
              </a:spcBef>
              <a:spcAft>
                <a:spcPts val="0"/>
              </a:spcAft>
              <a:buClr>
                <a:srgbClr val="233A44"/>
              </a:buClr>
              <a:buSzPts val="500"/>
              <a:buFont typeface="Calibri"/>
              <a:buChar char="●"/>
            </a:pPr>
            <a:r>
              <a:rPr lang="en">
                <a:solidFill>
                  <a:schemeClr val="dk1"/>
                </a:solidFill>
              </a:rPr>
              <a:t>But only one (or two) counterpart detections of more than one hundred gravitational wave detections (Abbot+20).</a:t>
            </a:r>
            <a:endParaRPr>
              <a:solidFill>
                <a:schemeClr val="dk1"/>
              </a:solidFill>
            </a:endParaRPr>
          </a:p>
          <a:p>
            <a:pPr indent="-260350" lvl="0" marL="457200" rtl="0" algn="l">
              <a:lnSpc>
                <a:spcPct val="115000"/>
              </a:lnSpc>
              <a:spcBef>
                <a:spcPts val="0"/>
              </a:spcBef>
              <a:spcAft>
                <a:spcPts val="0"/>
              </a:spcAft>
              <a:buClr>
                <a:srgbClr val="233A44"/>
              </a:buClr>
              <a:buSzPts val="500"/>
              <a:buFont typeface="Calibri"/>
              <a:buChar char="●"/>
            </a:pPr>
            <a:r>
              <a:rPr lang="en">
                <a:solidFill>
                  <a:schemeClr val="dk1"/>
                </a:solidFill>
              </a:rPr>
              <a:t>Optical counterpart of GW 170817 discovered eleven hours after LIGO detection. Origin of early blue component not well constrained by observations — either due to radioactive decay or shock-heated debris</a:t>
            </a:r>
            <a:endParaRPr sz="3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6e15da077_0_1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6e15da077_0_1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233A44"/>
                </a:solidFill>
                <a:latin typeface="Calibri"/>
                <a:ea typeface="Calibri"/>
                <a:cs typeface="Calibri"/>
                <a:sym typeface="Calibri"/>
              </a:rPr>
              <a:t>Currently</a:t>
            </a:r>
            <a:r>
              <a:rPr lang="en" sz="1300">
                <a:solidFill>
                  <a:srgbClr val="233A44"/>
                </a:solidFill>
                <a:latin typeface="Calibri"/>
                <a:ea typeface="Calibri"/>
                <a:cs typeface="Calibri"/>
                <a:sym typeface="Calibri"/>
              </a:rPr>
              <a:t> only the TURBO prototype in St.Paul. The full array is not build yet</a:t>
            </a:r>
            <a:endParaRPr sz="1300">
              <a:solidFill>
                <a:srgbClr val="233A44"/>
              </a:solidFill>
              <a:latin typeface="Calibri"/>
              <a:ea typeface="Calibri"/>
              <a:cs typeface="Calibri"/>
              <a:sym typeface="Calibri"/>
            </a:endParaRPr>
          </a:p>
          <a:p>
            <a:pPr indent="0" lvl="0" marL="0" rtl="0" algn="l">
              <a:lnSpc>
                <a:spcPct val="115000"/>
              </a:lnSpc>
              <a:spcBef>
                <a:spcPts val="1200"/>
              </a:spcBef>
              <a:spcAft>
                <a:spcPts val="0"/>
              </a:spcAft>
              <a:buNone/>
            </a:pPr>
            <a:r>
              <a:rPr lang="en" sz="1300">
                <a:solidFill>
                  <a:srgbClr val="233A44"/>
                </a:solidFill>
                <a:latin typeface="Calibri"/>
                <a:ea typeface="Calibri"/>
                <a:cs typeface="Calibri"/>
                <a:sym typeface="Calibri"/>
              </a:rPr>
              <a:t>Slew in 2 seconds and settle to take stable image</a:t>
            </a:r>
            <a:endParaRPr sz="1300">
              <a:solidFill>
                <a:srgbClr val="233A44"/>
              </a:solidFill>
              <a:latin typeface="Calibri"/>
              <a:ea typeface="Calibri"/>
              <a:cs typeface="Calibri"/>
              <a:sym typeface="Calibri"/>
            </a:endParaRPr>
          </a:p>
          <a:p>
            <a:pPr indent="-311150" lvl="0" marL="457200" rtl="0" algn="l">
              <a:lnSpc>
                <a:spcPct val="115000"/>
              </a:lnSpc>
              <a:spcBef>
                <a:spcPts val="120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Turbo will be a telescope array consisting of 16 mount split evenly between two site (New Mexico and Crete)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2 sites give coverage of most of the northern sky at all times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Each mount will have two 11’ celestron Rowe-Ackermann Schmidt Astrograph (RASA) telescopes with (ZWO CAMERAS)</a:t>
            </a:r>
            <a:endParaRPr sz="1900">
              <a:solidFill>
                <a:schemeClr val="dk1"/>
              </a:solidFill>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combination provides a 2.2x3.3 deg^2 field of view with a 1.25 arcsec/pix plate scale for each RASA.</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When offset this yields ~14 deg^2 field of view for each mount or 112 deg^2 per site.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mounts are Planewave L-350’s which have slew speeds up to 50 deg/s allowing pointing to anywhere on the sky in under ~5 seconds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At dark sites we expect to achieve a limiting magnitude of 20 with a 30 second exposure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 1000 deg^2 area can be covered in 10 pointing by one site</a:t>
            </a:r>
            <a:endParaRPr sz="1300">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 seconds for the first pointing, subsequent pointings will be nearby so slew time is negligible</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 30 seconds per pointing for a  depth of 20 mag </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5+(30*10)=305 seconds ~ 5 minutes </a:t>
            </a:r>
            <a:endParaRPr>
              <a:solidFill>
                <a:schemeClr val="dk1"/>
              </a:solidFill>
            </a:endParaRPr>
          </a:p>
          <a:p>
            <a:pPr indent="0" lvl="0" marL="0" rtl="0" algn="l">
              <a:spcBef>
                <a:spcPts val="1200"/>
              </a:spcBef>
              <a:spcAft>
                <a:spcPts val="0"/>
              </a:spcAft>
              <a:buNone/>
            </a:pPr>
            <a:r>
              <a:t/>
            </a:r>
            <a:endParaRPr sz="1300">
              <a:solidFill>
                <a:srgbClr val="233A44"/>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91ca87b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291ca87b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2 11’ telescopes per mout</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26e15da077_0_1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26e15da077_0_1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a:t>
            </a:r>
            <a:r>
              <a:rPr lang="en"/>
              <a:t>radioactivity</a:t>
            </a:r>
            <a:r>
              <a:rPr lang="en"/>
              <a:t> in early time. </a:t>
            </a:r>
            <a:endParaRPr/>
          </a:p>
          <a:p>
            <a:pPr indent="0" lvl="0" marL="0" rtl="0" algn="l">
              <a:spcBef>
                <a:spcPts val="0"/>
              </a:spcBef>
              <a:spcAft>
                <a:spcPts val="0"/>
              </a:spcAft>
              <a:buNone/>
            </a:pPr>
            <a:r>
              <a:rPr lang="en"/>
              <a:t>Early time emissions contain </a:t>
            </a:r>
            <a:r>
              <a:rPr lang="en"/>
              <a:t>constraining</a:t>
            </a:r>
            <a:r>
              <a:rPr lang="en"/>
              <a:t> </a:t>
            </a:r>
            <a:r>
              <a:rPr lang="en"/>
              <a:t>information</a:t>
            </a:r>
            <a:r>
              <a:rPr lang="en"/>
              <a:t> about progenitor.</a:t>
            </a:r>
            <a:endParaRPr/>
          </a:p>
          <a:p>
            <a:pPr indent="0" lvl="0" marL="0" rtl="0" algn="l">
              <a:spcBef>
                <a:spcPts val="0"/>
              </a:spcBef>
              <a:spcAft>
                <a:spcPts val="0"/>
              </a:spcAft>
              <a:buNone/>
            </a:pPr>
            <a:r>
              <a:rPr lang="en"/>
              <a:t>Shock break out happen on time scales of the light travel time across a </a:t>
            </a:r>
            <a:r>
              <a:rPr lang="en"/>
              <a:t>supergiant</a:t>
            </a:r>
            <a:r>
              <a:rPr lang="en"/>
              <a:t> star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19ca8819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519ca8819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233A44"/>
                </a:solidFill>
                <a:latin typeface="Calibri"/>
                <a:ea typeface="Calibri"/>
                <a:cs typeface="Calibri"/>
                <a:sym typeface="Calibri"/>
              </a:rPr>
              <a:t>Ben-sk-oh-ter</a:t>
            </a:r>
            <a:endParaRPr sz="1300">
              <a:solidFill>
                <a:srgbClr val="233A44"/>
              </a:solidFill>
              <a:latin typeface="Calibri"/>
              <a:ea typeface="Calibri"/>
              <a:cs typeface="Calibri"/>
              <a:sym typeface="Calibri"/>
            </a:endParaRPr>
          </a:p>
          <a:p>
            <a:pPr indent="0" lvl="0" marL="0" rtl="0" algn="l">
              <a:lnSpc>
                <a:spcPct val="115000"/>
              </a:lnSpc>
              <a:spcBef>
                <a:spcPts val="1200"/>
              </a:spcBef>
              <a:spcAft>
                <a:spcPts val="1200"/>
              </a:spcAft>
              <a:buNone/>
            </a:pPr>
            <a:r>
              <a:rPr lang="en" sz="1300">
                <a:solidFill>
                  <a:srgbClr val="233A44"/>
                </a:solidFill>
                <a:latin typeface="Calibri"/>
                <a:ea typeface="Calibri"/>
                <a:cs typeface="Calibri"/>
                <a:sym typeface="Calibri"/>
              </a:rPr>
              <a:t>Copoint for depth, offset for field of view</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6e15da077_0_1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6e15da077_0_1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Turbo will be a telescope array consisting of 16 mount split evenly between two site (New Mexico and Crete)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2 sites give coverage of most of the northern sky at all times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Each mount will have two 11’ celestron Rowe-Ackermann Schmidt Astrograph (RASA) telescopes with </a:t>
            </a:r>
            <a:r>
              <a:rPr lang="en" sz="1300">
                <a:solidFill>
                  <a:schemeClr val="dk1"/>
                </a:solidFill>
                <a:latin typeface="Calibri"/>
                <a:ea typeface="Calibri"/>
                <a:cs typeface="Calibri"/>
                <a:sym typeface="Calibri"/>
              </a:rPr>
              <a:t>ASI6200MM Pro:lisa</a:t>
            </a:r>
            <a:endParaRPr sz="1900">
              <a:solidFill>
                <a:schemeClr val="dk1"/>
              </a:solidFill>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combination provides a 2.2x3.3 deg^2 field of view with a 1.25 arcsec/pix plate scale for each RASA.</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When offset this yields ~14 deg^2 field of view for each mount or 112 deg^2 per site.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mounts are Planewave L-350’s which have slew speeds up to 50 deg/s allowing pointing to anywhere on the sky in under ~5 seconds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At dark sites we expect to achieve a limiting magnitude of 20 with a 30 second exposure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 1000 deg^2 area can be covered in 10 pointing by one site</a:t>
            </a:r>
            <a:endParaRPr sz="1300">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 seconds for the first pointing, subsequent pointings will be nearby so slew time is negligible</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 30 seconds per pointing for a  depth of 20 mag </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5+(30*10)=305 seconds ~ 5 minutes </a:t>
            </a:r>
            <a:endParaRPr>
              <a:solidFill>
                <a:schemeClr val="dk1"/>
              </a:solidFill>
            </a:endParaRPr>
          </a:p>
          <a:p>
            <a:pPr indent="-311150" lvl="0" marL="457200" rtl="0" algn="l">
              <a:lnSpc>
                <a:spcPct val="115000"/>
              </a:lnSpc>
              <a:spcBef>
                <a:spcPts val="0"/>
              </a:spcBef>
              <a:spcAft>
                <a:spcPts val="0"/>
              </a:spcAft>
              <a:buClr>
                <a:srgbClr val="233A44"/>
              </a:buClr>
              <a:buSzPts val="1300"/>
              <a:buFont typeface="Calibri"/>
              <a:buChar char="●"/>
            </a:pPr>
            <a:r>
              <a:t/>
            </a:r>
            <a:endParaRPr sz="1300">
              <a:solidFill>
                <a:srgbClr val="233A44"/>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26e15da077_0_1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26e15da077_0_1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Turbo will be a telescope array consisting of 16 mount split evenly between two site (New Mexico and Crete)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2 sites give coverage of most of the northern sky at all times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Each mount will have two 11’ celestron Rowe-Ackermann Schmidt Astrograph (RASA) telescopes with </a:t>
            </a:r>
            <a:r>
              <a:rPr lang="en" sz="1300">
                <a:solidFill>
                  <a:schemeClr val="dk1"/>
                </a:solidFill>
                <a:latin typeface="Calibri"/>
                <a:ea typeface="Calibri"/>
                <a:cs typeface="Calibri"/>
                <a:sym typeface="Calibri"/>
              </a:rPr>
              <a:t>ASI6200MM Pro:lisa</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combination provides a 2.2x3.3 deg^2 field of view with a 1.25 arcsec/pix plate scale for each RASA.</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When offset this yields ~14 deg^2 field of view for each mount or 112 deg^2 per site.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The mounts are Planewave L-350’s which have slew speeds up to 50 deg/s allowing pointing to anywhere on the sky in under ~5 seconds</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At dark sites we expect to achieve a limiting magnitude of 20 with a 30 second exposure</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 1000 deg^2 area can be covered in 10 pointing by one site</a:t>
            </a:r>
            <a:endParaRPr sz="1300">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 seconds for the first pointing, subsequent pointings will be nearby so slew time is negligible</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 30 seconds per pointing for a  depth of 20 mag </a:t>
            </a:r>
            <a:endParaRPr>
              <a:solidFill>
                <a:srgbClr val="233A44"/>
              </a:solidFill>
              <a:latin typeface="Calibri"/>
              <a:ea typeface="Calibri"/>
              <a:cs typeface="Calibri"/>
              <a:sym typeface="Calibri"/>
            </a:endParaRPr>
          </a:p>
          <a:p>
            <a:pPr indent="-298450" lvl="1" marL="914400" rtl="0" algn="l">
              <a:lnSpc>
                <a:spcPct val="115000"/>
              </a:lnSpc>
              <a:spcBef>
                <a:spcPts val="0"/>
              </a:spcBef>
              <a:spcAft>
                <a:spcPts val="0"/>
              </a:spcAft>
              <a:buClr>
                <a:srgbClr val="233A44"/>
              </a:buClr>
              <a:buSzPts val="1100"/>
              <a:buFont typeface="Calibri"/>
              <a:buChar char="○"/>
            </a:pPr>
            <a:r>
              <a:rPr lang="en">
                <a:solidFill>
                  <a:srgbClr val="233A44"/>
                </a:solidFill>
                <a:latin typeface="Calibri"/>
                <a:ea typeface="Calibri"/>
                <a:cs typeface="Calibri"/>
                <a:sym typeface="Calibri"/>
              </a:rPr>
              <a:t>5+(30*10)=305 seconds ~ 5 minutes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ui.adsabs.harvard.edu/search/q=author:%22Lipunov%2C+V.%22&amp;sort=date%20desc,%20bibcode%20desc" TargetMode="External"/><Relationship Id="rId4" Type="http://schemas.openxmlformats.org/officeDocument/2006/relationships/hyperlink" Target="https://ui.adsabs.harvard.edu/search/q=author:%22Lipunov%2C+V.%22&amp;sort=date%20desc,%20bibcode%20des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97875" y="790400"/>
            <a:ext cx="8883600" cy="1448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t>TURBO: Total-coverage Ultra-fast Response to Binary-mergers Observatory </a:t>
            </a:r>
            <a:endParaRPr b="1"/>
          </a:p>
        </p:txBody>
      </p:sp>
      <p:sp>
        <p:nvSpPr>
          <p:cNvPr id="129" name="Google Shape;129;p13"/>
          <p:cNvSpPr txBox="1"/>
          <p:nvPr>
            <p:ph idx="1" type="subTitle"/>
          </p:nvPr>
        </p:nvSpPr>
        <p:spPr>
          <a:xfrm>
            <a:off x="-383125" y="2843169"/>
            <a:ext cx="5850900" cy="91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Daniel Warshofsky</a:t>
            </a:r>
            <a:endParaRPr sz="2000"/>
          </a:p>
          <a:p>
            <a:pPr indent="0" lvl="0" marL="0" rtl="0" algn="ctr">
              <a:spcBef>
                <a:spcPts val="0"/>
              </a:spcBef>
              <a:spcAft>
                <a:spcPts val="0"/>
              </a:spcAft>
              <a:buNone/>
            </a:pPr>
            <a:r>
              <a:rPr i="1" lang="en" sz="2000"/>
              <a:t>University of Minnesota</a:t>
            </a:r>
            <a:endParaRPr i="1" sz="2000"/>
          </a:p>
        </p:txBody>
      </p:sp>
      <p:sp>
        <p:nvSpPr>
          <p:cNvPr id="130" name="Google Shape;130;p1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13"/>
          <p:cNvPicPr preferRelativeResize="0"/>
          <p:nvPr/>
        </p:nvPicPr>
        <p:blipFill>
          <a:blip r:embed="rId4">
            <a:alphaModFix/>
          </a:blip>
          <a:stretch>
            <a:fillRect/>
          </a:stretch>
        </p:blipFill>
        <p:spPr>
          <a:xfrm>
            <a:off x="4145000" y="2051675"/>
            <a:ext cx="3666399" cy="288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7" name="Google Shape;207;p22"/>
          <p:cNvPicPr preferRelativeResize="0"/>
          <p:nvPr/>
        </p:nvPicPr>
        <p:blipFill rotWithShape="1">
          <a:blip r:embed="rId3">
            <a:alphaModFix/>
          </a:blip>
          <a:srcRect b="10225" l="18283" r="14889" t="11539"/>
          <a:stretch/>
        </p:blipFill>
        <p:spPr>
          <a:xfrm>
            <a:off x="313788" y="1101462"/>
            <a:ext cx="3944648" cy="2940575"/>
          </a:xfrm>
          <a:prstGeom prst="rect">
            <a:avLst/>
          </a:prstGeom>
          <a:noFill/>
          <a:ln>
            <a:noFill/>
          </a:ln>
        </p:spPr>
      </p:pic>
      <p:pic>
        <p:nvPicPr>
          <p:cNvPr id="208" name="Google Shape;208;p22"/>
          <p:cNvPicPr preferRelativeResize="0"/>
          <p:nvPr/>
        </p:nvPicPr>
        <p:blipFill rotWithShape="1">
          <a:blip r:embed="rId4">
            <a:alphaModFix/>
          </a:blip>
          <a:srcRect b="10798" l="8967" r="6984" t="6454"/>
          <a:stretch/>
        </p:blipFill>
        <p:spPr>
          <a:xfrm>
            <a:off x="4207330" y="1101463"/>
            <a:ext cx="4622884" cy="2940576"/>
          </a:xfrm>
          <a:prstGeom prst="rect">
            <a:avLst/>
          </a:prstGeom>
          <a:noFill/>
          <a:ln>
            <a:noFill/>
          </a:ln>
        </p:spPr>
      </p:pic>
      <p:sp>
        <p:nvSpPr>
          <p:cNvPr id="209" name="Google Shape;209;p22"/>
          <p:cNvSpPr txBox="1"/>
          <p:nvPr>
            <p:ph type="title"/>
          </p:nvPr>
        </p:nvSpPr>
        <p:spPr>
          <a:xfrm>
            <a:off x="631425" y="376325"/>
            <a:ext cx="8003700" cy="9546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t>Clamshell Enclosures</a:t>
            </a:r>
            <a:endParaRPr/>
          </a:p>
          <a:p>
            <a:pPr indent="0" lvl="0" marL="0" rtl="0" algn="l">
              <a:lnSpc>
                <a:spcPct val="115000"/>
              </a:lnSpc>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5" name="Google Shape;215;p23"/>
          <p:cNvPicPr preferRelativeResize="0"/>
          <p:nvPr/>
        </p:nvPicPr>
        <p:blipFill>
          <a:blip r:embed="rId3">
            <a:alphaModFix/>
          </a:blip>
          <a:stretch>
            <a:fillRect/>
          </a:stretch>
        </p:blipFill>
        <p:spPr>
          <a:xfrm>
            <a:off x="152400" y="1042775"/>
            <a:ext cx="8839199" cy="3227294"/>
          </a:xfrm>
          <a:prstGeom prst="rect">
            <a:avLst/>
          </a:prstGeom>
          <a:noFill/>
          <a:ln>
            <a:noFill/>
          </a:ln>
        </p:spPr>
      </p:pic>
      <p:sp>
        <p:nvSpPr>
          <p:cNvPr id="216" name="Google Shape;216;p23"/>
          <p:cNvSpPr txBox="1"/>
          <p:nvPr/>
        </p:nvSpPr>
        <p:spPr>
          <a:xfrm>
            <a:off x="7968325" y="563963"/>
            <a:ext cx="97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Matthew</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Tran</a:t>
            </a:r>
            <a:endParaRPr>
              <a:latin typeface="Calibri"/>
              <a:ea typeface="Calibri"/>
              <a:cs typeface="Calibri"/>
              <a:sym typeface="Calibri"/>
            </a:endParaRPr>
          </a:p>
        </p:txBody>
      </p:sp>
      <p:pic>
        <p:nvPicPr>
          <p:cNvPr id="217" name="Google Shape;217;p23"/>
          <p:cNvPicPr preferRelativeResize="0"/>
          <p:nvPr/>
        </p:nvPicPr>
        <p:blipFill rotWithShape="1">
          <a:blip r:embed="rId4">
            <a:alphaModFix/>
          </a:blip>
          <a:srcRect b="25374" l="2250" r="23959" t="11878"/>
          <a:stretch/>
        </p:blipFill>
        <p:spPr>
          <a:xfrm>
            <a:off x="6863950" y="291676"/>
            <a:ext cx="1025324" cy="1160202"/>
          </a:xfrm>
          <a:prstGeom prst="rect">
            <a:avLst/>
          </a:prstGeom>
          <a:noFill/>
          <a:ln>
            <a:noFill/>
          </a:ln>
        </p:spPr>
      </p:pic>
      <p:pic>
        <p:nvPicPr>
          <p:cNvPr id="218" name="Google Shape;218;p23"/>
          <p:cNvPicPr preferRelativeResize="0"/>
          <p:nvPr/>
        </p:nvPicPr>
        <p:blipFill rotWithShape="1">
          <a:blip r:embed="rId5">
            <a:alphaModFix/>
          </a:blip>
          <a:srcRect b="3945" l="6273" r="14518" t="24313"/>
          <a:stretch/>
        </p:blipFill>
        <p:spPr>
          <a:xfrm>
            <a:off x="2435400" y="2059475"/>
            <a:ext cx="1222399" cy="1476101"/>
          </a:xfrm>
          <a:prstGeom prst="rect">
            <a:avLst/>
          </a:prstGeom>
          <a:noFill/>
          <a:ln>
            <a:noFill/>
          </a:ln>
        </p:spPr>
      </p:pic>
      <p:sp>
        <p:nvSpPr>
          <p:cNvPr id="219" name="Google Shape;219;p23"/>
          <p:cNvSpPr/>
          <p:nvPr/>
        </p:nvSpPr>
        <p:spPr>
          <a:xfrm>
            <a:off x="2313153" y="3911700"/>
            <a:ext cx="1542000" cy="25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7-112 </a:t>
            </a:r>
            <a:r>
              <a:rPr lang="en" sz="1300"/>
              <a:t>deg</a:t>
            </a:r>
            <a:r>
              <a:rPr baseline="30000" lang="en" sz="1300"/>
              <a:t>2</a:t>
            </a:r>
            <a:endParaRPr sz="1300"/>
          </a:p>
        </p:txBody>
      </p:sp>
      <p:cxnSp>
        <p:nvCxnSpPr>
          <p:cNvPr id="220" name="Google Shape;220;p23"/>
          <p:cNvCxnSpPr/>
          <p:nvPr/>
        </p:nvCxnSpPr>
        <p:spPr>
          <a:xfrm flipH="1">
            <a:off x="5428575" y="3304425"/>
            <a:ext cx="108300" cy="757200"/>
          </a:xfrm>
          <a:prstGeom prst="straightConnector1">
            <a:avLst/>
          </a:prstGeom>
          <a:noFill/>
          <a:ln cap="flat" cmpd="sng" w="19050">
            <a:solidFill>
              <a:schemeClr val="dk2"/>
            </a:solidFill>
            <a:prstDash val="solid"/>
            <a:round/>
            <a:headEnd len="med" w="med" type="none"/>
            <a:tailEnd len="med" w="med" type="triangle"/>
          </a:ln>
        </p:spPr>
      </p:cxnSp>
      <p:sp>
        <p:nvSpPr>
          <p:cNvPr id="221" name="Google Shape;221;p23"/>
          <p:cNvSpPr/>
          <p:nvPr/>
        </p:nvSpPr>
        <p:spPr>
          <a:xfrm>
            <a:off x="4395975" y="4165500"/>
            <a:ext cx="2173500" cy="615600"/>
          </a:xfrm>
          <a:prstGeom prst="rect">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⅔ of alerts will be pubic during </a:t>
            </a:r>
            <a:r>
              <a:rPr lang="en"/>
              <a:t>commissioning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High Cadence Supernova Search</a:t>
            </a:r>
            <a:endParaRPr/>
          </a:p>
        </p:txBody>
      </p:sp>
      <p:sp>
        <p:nvSpPr>
          <p:cNvPr id="227" name="Google Shape;227;p24"/>
          <p:cNvSpPr txBox="1"/>
          <p:nvPr>
            <p:ph idx="1" type="body"/>
          </p:nvPr>
        </p:nvSpPr>
        <p:spPr>
          <a:xfrm>
            <a:off x="678800" y="1522875"/>
            <a:ext cx="3753000" cy="2907600"/>
          </a:xfrm>
          <a:prstGeom prst="rect">
            <a:avLst/>
          </a:prstGeom>
        </p:spPr>
        <p:txBody>
          <a:bodyPr anchorCtr="0" anchor="t" bIns="91425" lIns="91425" spcFirstLastPara="1" rIns="91425" wrap="square" tIns="91425">
            <a:normAutofit lnSpcReduction="10000"/>
          </a:bodyPr>
          <a:lstStyle/>
          <a:p>
            <a:pPr indent="-336550" lvl="0" marL="457200" rtl="0" algn="l">
              <a:spcBef>
                <a:spcPts val="0"/>
              </a:spcBef>
              <a:spcAft>
                <a:spcPts val="0"/>
              </a:spcAft>
              <a:buSzPts val="1700"/>
              <a:buChar char="●"/>
            </a:pPr>
            <a:r>
              <a:rPr lang="en" sz="1700"/>
              <a:t>Image nearby (up to 45 Mpc) SN host galaxies every few </a:t>
            </a:r>
            <a:r>
              <a:rPr lang="en" sz="1700"/>
              <a:t>minutes</a:t>
            </a:r>
            <a:endParaRPr sz="1700"/>
          </a:p>
          <a:p>
            <a:pPr indent="-336550" lvl="0" marL="457200" rtl="0" algn="l">
              <a:spcBef>
                <a:spcPts val="0"/>
              </a:spcBef>
              <a:spcAft>
                <a:spcPts val="0"/>
              </a:spcAft>
              <a:buSzPts val="1700"/>
              <a:buChar char="●"/>
            </a:pPr>
            <a:r>
              <a:rPr lang="en" sz="1700"/>
              <a:t>Sites are separated by ~130 deg longitude increasing temporal coverage</a:t>
            </a:r>
            <a:endParaRPr sz="1700"/>
          </a:p>
          <a:p>
            <a:pPr indent="-336550" lvl="0" marL="457200" rtl="0" algn="l">
              <a:spcBef>
                <a:spcPts val="0"/>
              </a:spcBef>
              <a:spcAft>
                <a:spcPts val="0"/>
              </a:spcAft>
              <a:buSzPts val="1700"/>
              <a:buChar char="●"/>
            </a:pPr>
            <a:r>
              <a:rPr lang="en" sz="1700"/>
              <a:t>8 independent mounts allow for many targets at high cadence</a:t>
            </a:r>
            <a:endParaRPr sz="1700"/>
          </a:p>
          <a:p>
            <a:pPr indent="-336550" lvl="0" marL="457200" rtl="0" algn="l">
              <a:spcBef>
                <a:spcPts val="0"/>
              </a:spcBef>
              <a:spcAft>
                <a:spcPts val="0"/>
              </a:spcAft>
              <a:buSzPts val="1700"/>
              <a:buChar char="●"/>
            </a:pPr>
            <a:r>
              <a:rPr b="1" lang="en" sz="1700"/>
              <a:t>We expect TURBO to find 4-6 SNe at the time of their first light each year</a:t>
            </a:r>
            <a:endParaRPr b="1" sz="1700"/>
          </a:p>
        </p:txBody>
      </p:sp>
      <p:sp>
        <p:nvSpPr>
          <p:cNvPr id="228" name="Google Shape;228;p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9" name="Google Shape;229;p24"/>
          <p:cNvPicPr preferRelativeResize="0"/>
          <p:nvPr/>
        </p:nvPicPr>
        <p:blipFill rotWithShape="1">
          <a:blip r:embed="rId3">
            <a:alphaModFix/>
          </a:blip>
          <a:srcRect b="0" l="0" r="0" t="0"/>
          <a:stretch/>
        </p:blipFill>
        <p:spPr>
          <a:xfrm>
            <a:off x="4135450" y="1144475"/>
            <a:ext cx="4803973" cy="32018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35" name="Google Shape;235;p25"/>
          <p:cNvGraphicFramePr/>
          <p:nvPr/>
        </p:nvGraphicFramePr>
        <p:xfrm>
          <a:off x="1045588" y="1517182"/>
          <a:ext cx="3000000" cy="3000000"/>
        </p:xfrm>
        <a:graphic>
          <a:graphicData uri="http://schemas.openxmlformats.org/drawingml/2006/table">
            <a:tbl>
              <a:tblPr>
                <a:noFill/>
                <a:tableStyleId>{D42A8354-FD8E-46B1-9E9D-C3FA4CE3A262}</a:tableStyleId>
              </a:tblPr>
              <a:tblGrid>
                <a:gridCol w="1410550"/>
                <a:gridCol w="1410550"/>
                <a:gridCol w="1410550"/>
                <a:gridCol w="1410550"/>
                <a:gridCol w="1410550"/>
              </a:tblGrid>
              <a:tr h="579100">
                <a:tc>
                  <a:txBody>
                    <a:bodyPr/>
                    <a:lstStyle/>
                    <a:p>
                      <a:pPr indent="0" lvl="0" marL="0" rtl="0" algn="l">
                        <a:spcBef>
                          <a:spcPts val="0"/>
                        </a:spcBef>
                        <a:spcAft>
                          <a:spcPts val="0"/>
                        </a:spcAft>
                        <a:buNone/>
                      </a:pPr>
                      <a:r>
                        <a:rPr lang="en" sz="1300">
                          <a:latin typeface="Calibri"/>
                          <a:ea typeface="Calibri"/>
                          <a:cs typeface="Calibri"/>
                          <a:sym typeface="Calibri"/>
                        </a:rPr>
                        <a:t>GRB</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Limiting Mag. g</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Limiting Mag. r</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Exp time</a:t>
                      </a:r>
                      <a:endParaRPr sz="13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 sz="1300">
                          <a:latin typeface="Calibri"/>
                          <a:ea typeface="Calibri"/>
                          <a:cs typeface="Calibri"/>
                          <a:sym typeface="Calibri"/>
                        </a:rPr>
                        <a:t>Limits from other facilities</a:t>
                      </a:r>
                      <a:endParaRPr sz="1300">
                        <a:latin typeface="Calibri"/>
                        <a:ea typeface="Calibri"/>
                        <a:cs typeface="Calibri"/>
                        <a:sym typeface="Calibri"/>
                      </a:endParaRPr>
                    </a:p>
                  </a:txBody>
                  <a:tcPr marT="91425" marB="91425" marR="91425" marL="91425"/>
                </a:tc>
              </a:tr>
              <a:tr h="608800">
                <a:tc>
                  <a:txBody>
                    <a:bodyPr/>
                    <a:lstStyle/>
                    <a:p>
                      <a:pPr indent="0" lvl="0" marL="0" rtl="0" algn="l">
                        <a:lnSpc>
                          <a:spcPct val="115000"/>
                        </a:lnSpc>
                        <a:spcBef>
                          <a:spcPts val="0"/>
                        </a:spcBef>
                        <a:spcAft>
                          <a:spcPts val="1200"/>
                        </a:spcAft>
                        <a:buNone/>
                      </a:pPr>
                      <a:r>
                        <a:rPr lang="en" sz="1300">
                          <a:solidFill>
                            <a:schemeClr val="dk2"/>
                          </a:solidFill>
                          <a:latin typeface="Calibri"/>
                          <a:ea typeface="Calibri"/>
                          <a:cs typeface="Calibri"/>
                          <a:sym typeface="Calibri"/>
                        </a:rPr>
                        <a:t>GRB 221120A</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16.0</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15.4</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150s</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24.1 in r </a:t>
                      </a:r>
                      <a:endParaRPr sz="1300">
                        <a:latin typeface="Calibri"/>
                        <a:ea typeface="Calibri"/>
                        <a:cs typeface="Calibri"/>
                        <a:sym typeface="Calibri"/>
                      </a:endParaRPr>
                    </a:p>
                    <a:p>
                      <a:pPr indent="0" lvl="0" marL="0" rtl="0" algn="l">
                        <a:spcBef>
                          <a:spcPts val="0"/>
                        </a:spcBef>
                        <a:spcAft>
                          <a:spcPts val="0"/>
                        </a:spcAft>
                        <a:buNone/>
                      </a:pPr>
                      <a:r>
                        <a:rPr lang="en" sz="1300">
                          <a:solidFill>
                            <a:schemeClr val="dk2"/>
                          </a:solidFill>
                          <a:latin typeface="Calibri"/>
                          <a:ea typeface="Calibri"/>
                          <a:cs typeface="Calibri"/>
                          <a:sym typeface="Calibri"/>
                        </a:rPr>
                        <a:t>O'Connor et al. (GCN 32957)</a:t>
                      </a:r>
                      <a:endParaRPr sz="1300">
                        <a:latin typeface="Calibri"/>
                        <a:ea typeface="Calibri"/>
                        <a:cs typeface="Calibri"/>
                        <a:sym typeface="Calibri"/>
                      </a:endParaRPr>
                    </a:p>
                  </a:txBody>
                  <a:tcPr marT="91425" marB="91425" marR="91425" marL="91425"/>
                </a:tc>
              </a:tr>
              <a:tr h="608800">
                <a:tc>
                  <a:txBody>
                    <a:bodyPr/>
                    <a:lstStyle/>
                    <a:p>
                      <a:pPr indent="0" lvl="0" marL="0" rtl="0" algn="l">
                        <a:lnSpc>
                          <a:spcPct val="115000"/>
                        </a:lnSpc>
                        <a:spcBef>
                          <a:spcPts val="0"/>
                        </a:spcBef>
                        <a:spcAft>
                          <a:spcPts val="1200"/>
                        </a:spcAft>
                        <a:buNone/>
                      </a:pPr>
                      <a:r>
                        <a:rPr lang="en" sz="1300">
                          <a:solidFill>
                            <a:schemeClr val="dk2"/>
                          </a:solidFill>
                          <a:latin typeface="Calibri"/>
                          <a:ea typeface="Calibri"/>
                          <a:cs typeface="Calibri"/>
                          <a:sym typeface="Calibri"/>
                        </a:rPr>
                        <a:t>GRB 230201B </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17.9</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17.8</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900s</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16.7 in clear</a:t>
                      </a:r>
                      <a:endParaRPr sz="1300">
                        <a:latin typeface="Calibri"/>
                        <a:ea typeface="Calibri"/>
                        <a:cs typeface="Calibri"/>
                        <a:sym typeface="Calibri"/>
                      </a:endParaRPr>
                    </a:p>
                    <a:p>
                      <a:pPr indent="0" lvl="0" marL="0" marR="25400" rtl="0" algn="l">
                        <a:lnSpc>
                          <a:spcPct val="115000"/>
                        </a:lnSpc>
                        <a:spcBef>
                          <a:spcPts val="0"/>
                        </a:spcBef>
                        <a:spcAft>
                          <a:spcPts val="0"/>
                        </a:spcAft>
                        <a:buNone/>
                      </a:pPr>
                      <a:r>
                        <a:rPr lang="en" sz="1300">
                          <a:solidFill>
                            <a:schemeClr val="dk2"/>
                          </a:solidFill>
                          <a:uFill>
                            <a:noFill/>
                          </a:uFill>
                          <a:latin typeface="Calibri"/>
                          <a:ea typeface="Calibri"/>
                          <a:cs typeface="Calibri"/>
                          <a:sym typeface="Calibri"/>
                          <a:hlinkClick r:id="rId3">
                            <a:extLst>
                              <a:ext uri="{A12FA001-AC4F-418D-AE19-62706E023703}">
                                <ahyp:hlinkClr val="tx"/>
                              </a:ext>
                            </a:extLst>
                          </a:hlinkClick>
                        </a:rPr>
                        <a:t>Lipunov, V</a:t>
                      </a:r>
                      <a:r>
                        <a:rPr lang="en" sz="1300">
                          <a:solidFill>
                            <a:schemeClr val="dk2"/>
                          </a:solidFill>
                          <a:latin typeface="Calibri"/>
                          <a:ea typeface="Calibri"/>
                          <a:cs typeface="Calibri"/>
                          <a:sym typeface="Calibri"/>
                        </a:rPr>
                        <a:t> et al. (GCN 33249)</a:t>
                      </a:r>
                      <a:endParaRPr sz="1300">
                        <a:latin typeface="Calibri"/>
                        <a:ea typeface="Calibri"/>
                        <a:cs typeface="Calibri"/>
                        <a:sym typeface="Calibri"/>
                      </a:endParaRPr>
                    </a:p>
                  </a:txBody>
                  <a:tcPr marT="91425" marB="91425" marR="91425" marL="91425"/>
                </a:tc>
              </a:tr>
              <a:tr h="608800">
                <a:tc>
                  <a:txBody>
                    <a:bodyPr/>
                    <a:lstStyle/>
                    <a:p>
                      <a:pPr indent="0" lvl="0" marL="0" rtl="0" algn="l">
                        <a:lnSpc>
                          <a:spcPct val="115000"/>
                        </a:lnSpc>
                        <a:spcBef>
                          <a:spcPts val="0"/>
                        </a:spcBef>
                        <a:spcAft>
                          <a:spcPts val="1200"/>
                        </a:spcAft>
                        <a:buNone/>
                      </a:pPr>
                      <a:r>
                        <a:rPr lang="en" sz="1300">
                          <a:solidFill>
                            <a:schemeClr val="dk2"/>
                          </a:solidFill>
                          <a:latin typeface="Calibri"/>
                          <a:ea typeface="Calibri"/>
                          <a:cs typeface="Calibri"/>
                          <a:sym typeface="Calibri"/>
                        </a:rPr>
                        <a:t>GRB 230314A</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18.3</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18.7</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1800s</a:t>
                      </a:r>
                      <a:endParaRPr sz="13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300">
                          <a:latin typeface="Calibri"/>
                          <a:ea typeface="Calibri"/>
                          <a:cs typeface="Calibri"/>
                          <a:sym typeface="Calibri"/>
                        </a:rPr>
                        <a:t>13.9 in clear</a:t>
                      </a:r>
                      <a:endParaRPr sz="1300">
                        <a:latin typeface="Calibri"/>
                        <a:ea typeface="Calibri"/>
                        <a:cs typeface="Calibri"/>
                        <a:sym typeface="Calibri"/>
                      </a:endParaRPr>
                    </a:p>
                    <a:p>
                      <a:pPr indent="0" lvl="0" marL="0" marR="25400" rtl="0" algn="l">
                        <a:lnSpc>
                          <a:spcPct val="115000"/>
                        </a:lnSpc>
                        <a:spcBef>
                          <a:spcPts val="0"/>
                        </a:spcBef>
                        <a:spcAft>
                          <a:spcPts val="0"/>
                        </a:spcAft>
                        <a:buNone/>
                      </a:pPr>
                      <a:r>
                        <a:rPr lang="en" sz="1300">
                          <a:solidFill>
                            <a:schemeClr val="dk2"/>
                          </a:solidFill>
                          <a:uFill>
                            <a:noFill/>
                          </a:uFill>
                          <a:latin typeface="Calibri"/>
                          <a:ea typeface="Calibri"/>
                          <a:cs typeface="Calibri"/>
                          <a:sym typeface="Calibri"/>
                          <a:hlinkClick r:id="rId4">
                            <a:extLst>
                              <a:ext uri="{A12FA001-AC4F-418D-AE19-62706E023703}">
                                <ahyp:hlinkClr val="tx"/>
                              </a:ext>
                            </a:extLst>
                          </a:hlinkClick>
                        </a:rPr>
                        <a:t>Lipunov, V</a:t>
                      </a:r>
                      <a:r>
                        <a:rPr lang="en" sz="1300">
                          <a:solidFill>
                            <a:schemeClr val="dk2"/>
                          </a:solidFill>
                          <a:latin typeface="Calibri"/>
                          <a:ea typeface="Calibri"/>
                          <a:cs typeface="Calibri"/>
                          <a:sym typeface="Calibri"/>
                        </a:rPr>
                        <a:t> et al. (GCN 33476)</a:t>
                      </a:r>
                      <a:endParaRPr sz="1300">
                        <a:latin typeface="Calibri"/>
                        <a:ea typeface="Calibri"/>
                        <a:cs typeface="Calibri"/>
                        <a:sym typeface="Calibri"/>
                      </a:endParaRPr>
                    </a:p>
                  </a:txBody>
                  <a:tcPr marT="91425" marB="91425" marR="91425" marL="91425"/>
                </a:tc>
              </a:tr>
            </a:tbl>
          </a:graphicData>
        </a:graphic>
      </p:graphicFrame>
      <p:sp>
        <p:nvSpPr>
          <p:cNvPr id="236" name="Google Shape;236;p25"/>
          <p:cNvSpPr txBox="1"/>
          <p:nvPr>
            <p:ph type="title"/>
          </p:nvPr>
        </p:nvSpPr>
        <p:spPr>
          <a:xfrm>
            <a:off x="819100" y="3005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GRB F</a:t>
            </a:r>
            <a:r>
              <a:rPr lang="en"/>
              <a:t>ollow Up With Prototype in St.Paul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2" name="Google Shape;242;p26"/>
          <p:cNvPicPr preferRelativeResize="0"/>
          <p:nvPr/>
        </p:nvPicPr>
        <p:blipFill>
          <a:blip r:embed="rId3">
            <a:alphaModFix/>
          </a:blip>
          <a:stretch>
            <a:fillRect/>
          </a:stretch>
        </p:blipFill>
        <p:spPr>
          <a:xfrm>
            <a:off x="2985473" y="2645325"/>
            <a:ext cx="3173040" cy="2111850"/>
          </a:xfrm>
          <a:prstGeom prst="rect">
            <a:avLst/>
          </a:prstGeom>
          <a:noFill/>
          <a:ln>
            <a:noFill/>
          </a:ln>
        </p:spPr>
      </p:pic>
      <p:pic>
        <p:nvPicPr>
          <p:cNvPr id="243" name="Google Shape;243;p26"/>
          <p:cNvPicPr preferRelativeResize="0"/>
          <p:nvPr/>
        </p:nvPicPr>
        <p:blipFill>
          <a:blip r:embed="rId4">
            <a:alphaModFix/>
          </a:blip>
          <a:stretch>
            <a:fillRect/>
          </a:stretch>
        </p:blipFill>
        <p:spPr>
          <a:xfrm>
            <a:off x="4686350" y="293925"/>
            <a:ext cx="3173076" cy="2111852"/>
          </a:xfrm>
          <a:prstGeom prst="rect">
            <a:avLst/>
          </a:prstGeom>
          <a:noFill/>
          <a:ln>
            <a:noFill/>
          </a:ln>
        </p:spPr>
      </p:pic>
      <p:pic>
        <p:nvPicPr>
          <p:cNvPr id="244" name="Google Shape;244;p26"/>
          <p:cNvPicPr preferRelativeResize="0"/>
          <p:nvPr/>
        </p:nvPicPr>
        <p:blipFill>
          <a:blip r:embed="rId5">
            <a:alphaModFix/>
          </a:blip>
          <a:stretch>
            <a:fillRect/>
          </a:stretch>
        </p:blipFill>
        <p:spPr>
          <a:xfrm>
            <a:off x="1360875" y="293926"/>
            <a:ext cx="3173073" cy="2111850"/>
          </a:xfrm>
          <a:prstGeom prst="rect">
            <a:avLst/>
          </a:prstGeom>
          <a:noFill/>
          <a:ln>
            <a:noFill/>
          </a:ln>
        </p:spPr>
      </p:pic>
      <p:grpSp>
        <p:nvGrpSpPr>
          <p:cNvPr id="245" name="Google Shape;245;p26"/>
          <p:cNvGrpSpPr/>
          <p:nvPr/>
        </p:nvGrpSpPr>
        <p:grpSpPr>
          <a:xfrm>
            <a:off x="2743413" y="1369375"/>
            <a:ext cx="3733463" cy="2717050"/>
            <a:chOff x="2743413" y="1369375"/>
            <a:chExt cx="3733463" cy="2717050"/>
          </a:xfrm>
        </p:grpSpPr>
        <p:sp>
          <p:nvSpPr>
            <p:cNvPr id="246" name="Google Shape;246;p26"/>
            <p:cNvSpPr/>
            <p:nvPr/>
          </p:nvSpPr>
          <p:spPr>
            <a:xfrm>
              <a:off x="2743413" y="1369375"/>
              <a:ext cx="408000" cy="393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6"/>
            <p:cNvSpPr/>
            <p:nvPr/>
          </p:nvSpPr>
          <p:spPr>
            <a:xfrm>
              <a:off x="4367988" y="3692825"/>
              <a:ext cx="408000" cy="393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
            <p:cNvSpPr/>
            <p:nvPr/>
          </p:nvSpPr>
          <p:spPr>
            <a:xfrm>
              <a:off x="6068875" y="1369375"/>
              <a:ext cx="408000" cy="393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26"/>
          <p:cNvSpPr txBox="1"/>
          <p:nvPr>
            <p:ph idx="1" type="body"/>
          </p:nvPr>
        </p:nvSpPr>
        <p:spPr>
          <a:xfrm>
            <a:off x="573850" y="2645400"/>
            <a:ext cx="2037300" cy="21117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Images processed in ~10 seconds</a:t>
            </a:r>
            <a:endParaRPr b="1"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Conclusions</a:t>
            </a:r>
            <a:endParaRPr/>
          </a:p>
        </p:txBody>
      </p:sp>
      <p:sp>
        <p:nvSpPr>
          <p:cNvPr id="255" name="Google Shape;255;p27"/>
          <p:cNvSpPr txBox="1"/>
          <p:nvPr>
            <p:ph idx="1" type="body"/>
          </p:nvPr>
        </p:nvSpPr>
        <p:spPr>
          <a:xfrm>
            <a:off x="819150" y="1585375"/>
            <a:ext cx="7505700" cy="3038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TURBO’s wide field of view and fast slew speeds allow:</a:t>
            </a:r>
            <a:endParaRPr sz="1800"/>
          </a:p>
          <a:p>
            <a:pPr indent="-330200" lvl="1" marL="914400" rtl="0" algn="l">
              <a:spcBef>
                <a:spcPts val="0"/>
              </a:spcBef>
              <a:spcAft>
                <a:spcPts val="0"/>
              </a:spcAft>
              <a:buSzPts val="1600"/>
              <a:buChar char="○"/>
            </a:pPr>
            <a:r>
              <a:rPr lang="en" sz="1800"/>
              <a:t>Full coverage of entire gravitational-wave localization area </a:t>
            </a:r>
            <a:endParaRPr sz="1800"/>
          </a:p>
          <a:p>
            <a:pPr indent="-330200" lvl="1" marL="914400" rtl="0" algn="l">
              <a:spcBef>
                <a:spcPts val="0"/>
              </a:spcBef>
              <a:spcAft>
                <a:spcPts val="0"/>
              </a:spcAft>
              <a:buSzPts val="1600"/>
              <a:buChar char="○"/>
            </a:pPr>
            <a:r>
              <a:rPr lang="en" sz="1800"/>
              <a:t>Discovery of supernovae in nearby galaxies within seconds or minutes of explosion</a:t>
            </a:r>
            <a:endParaRPr sz="1800"/>
          </a:p>
          <a:p>
            <a:pPr indent="-342900" lvl="0" marL="457200" rtl="0" algn="l">
              <a:spcBef>
                <a:spcPts val="0"/>
              </a:spcBef>
              <a:spcAft>
                <a:spcPts val="0"/>
              </a:spcAft>
              <a:buSzPts val="1800"/>
              <a:buChar char="●"/>
            </a:pPr>
            <a:r>
              <a:rPr lang="en" sz="1800"/>
              <a:t>GPU enabled pipeline will enable near real time alerts</a:t>
            </a:r>
            <a:endParaRPr sz="1800"/>
          </a:p>
          <a:p>
            <a:pPr indent="-342900" lvl="0" marL="457200" rtl="0" algn="l">
              <a:spcBef>
                <a:spcPts val="0"/>
              </a:spcBef>
              <a:spcAft>
                <a:spcPts val="0"/>
              </a:spcAft>
              <a:buSzPts val="1800"/>
              <a:buChar char="●"/>
            </a:pPr>
            <a:r>
              <a:rPr lang="en" sz="1800"/>
              <a:t>⅔ of alerts will be public </a:t>
            </a:r>
            <a:r>
              <a:rPr lang="en" sz="1800"/>
              <a:t>during</a:t>
            </a:r>
            <a:r>
              <a:rPr lang="en" sz="1800"/>
              <a:t> </a:t>
            </a:r>
            <a:r>
              <a:rPr lang="en" sz="1800"/>
              <a:t>commissioning</a:t>
            </a:r>
            <a:r>
              <a:rPr lang="en" sz="1800"/>
              <a:t> </a:t>
            </a:r>
            <a:endParaRPr sz="1800"/>
          </a:p>
          <a:p>
            <a:pPr indent="-342900" lvl="0" marL="457200" rtl="0" algn="l">
              <a:spcBef>
                <a:spcPts val="0"/>
              </a:spcBef>
              <a:spcAft>
                <a:spcPts val="0"/>
              </a:spcAft>
              <a:buSzPts val="1800"/>
              <a:buChar char="●"/>
            </a:pPr>
            <a:r>
              <a:rPr lang="en" sz="1800"/>
              <a:t>Construction is starting this summer and expected to finish in 2023</a:t>
            </a:r>
            <a:endParaRPr sz="1800"/>
          </a:p>
        </p:txBody>
      </p:sp>
      <p:sp>
        <p:nvSpPr>
          <p:cNvPr id="256" name="Google Shape;256;p2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8"/>
          <p:cNvSpPr txBox="1"/>
          <p:nvPr>
            <p:ph type="title"/>
          </p:nvPr>
        </p:nvSpPr>
        <p:spPr>
          <a:xfrm>
            <a:off x="819150" y="2094450"/>
            <a:ext cx="7505700" cy="9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Questions?</a:t>
            </a:r>
            <a:endParaRPr sz="6000"/>
          </a:p>
        </p:txBody>
      </p:sp>
      <p:sp>
        <p:nvSpPr>
          <p:cNvPr id="262" name="Google Shape;262;p2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6" name="Shape 266"/>
        <p:cNvGrpSpPr/>
        <p:nvPr/>
      </p:nvGrpSpPr>
      <p:grpSpPr>
        <a:xfrm>
          <a:off x="0" y="0"/>
          <a:ext cx="0" cy="0"/>
          <a:chOff x="0" y="0"/>
          <a:chExt cx="0" cy="0"/>
        </a:xfrm>
      </p:grpSpPr>
      <p:sp>
        <p:nvSpPr>
          <p:cNvPr id="267" name="Google Shape;267;p2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Finding The </a:t>
            </a:r>
            <a:r>
              <a:rPr lang="en"/>
              <a:t>Transients</a:t>
            </a:r>
            <a:endParaRPr/>
          </a:p>
        </p:txBody>
      </p:sp>
      <p:sp>
        <p:nvSpPr>
          <p:cNvPr id="268" name="Google Shape;268;p29"/>
          <p:cNvSpPr txBox="1"/>
          <p:nvPr>
            <p:ph idx="1" type="body"/>
          </p:nvPr>
        </p:nvSpPr>
        <p:spPr>
          <a:xfrm>
            <a:off x="819150" y="1990725"/>
            <a:ext cx="4898400" cy="24480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en"/>
              <a:t>It is not enough to just image the area where a </a:t>
            </a:r>
            <a:r>
              <a:rPr lang="en"/>
              <a:t>transient</a:t>
            </a:r>
            <a:r>
              <a:rPr lang="en"/>
              <a:t> is, you need to find it!</a:t>
            </a:r>
            <a:endParaRPr/>
          </a:p>
          <a:p>
            <a:pPr indent="-304958" lvl="0" marL="457200" rtl="0" algn="l">
              <a:spcBef>
                <a:spcPts val="0"/>
              </a:spcBef>
              <a:spcAft>
                <a:spcPts val="0"/>
              </a:spcAft>
              <a:buSzPct val="100000"/>
              <a:buChar char="●"/>
            </a:pPr>
            <a:r>
              <a:rPr lang="en"/>
              <a:t>TURBO will use a </a:t>
            </a:r>
            <a:r>
              <a:rPr lang="en"/>
              <a:t>difference</a:t>
            </a:r>
            <a:r>
              <a:rPr lang="en"/>
              <a:t> </a:t>
            </a:r>
            <a:r>
              <a:rPr lang="en"/>
              <a:t>imaging</a:t>
            </a:r>
            <a:r>
              <a:rPr lang="en"/>
              <a:t> data reduction pipeline to find transients</a:t>
            </a:r>
            <a:endParaRPr/>
          </a:p>
          <a:p>
            <a:pPr indent="-304958" lvl="0" marL="457200" rtl="0" algn="l">
              <a:spcBef>
                <a:spcPts val="0"/>
              </a:spcBef>
              <a:spcAft>
                <a:spcPts val="0"/>
              </a:spcAft>
              <a:buSzPct val="100000"/>
              <a:buChar char="●"/>
            </a:pPr>
            <a:r>
              <a:rPr lang="en"/>
              <a:t>Each Turbo image has a size of  ~ 122 MB so at a 30 second cadence for each of the 16 cameras per site ~2 GB of images need to be processed every 30 seconds to produce </a:t>
            </a:r>
            <a:r>
              <a:rPr lang="en"/>
              <a:t>real time</a:t>
            </a:r>
            <a:r>
              <a:rPr lang="en"/>
              <a:t> results.</a:t>
            </a:r>
            <a:endParaRPr/>
          </a:p>
          <a:p>
            <a:pPr indent="-304958" lvl="0" marL="457200" rtl="0" algn="l">
              <a:spcBef>
                <a:spcPts val="0"/>
              </a:spcBef>
              <a:spcAft>
                <a:spcPts val="0"/>
              </a:spcAft>
              <a:buSzPct val="100000"/>
              <a:buChar char="●"/>
            </a:pPr>
            <a:r>
              <a:rPr lang="en"/>
              <a:t>The speed required </a:t>
            </a:r>
            <a:r>
              <a:rPr lang="en"/>
              <a:t>necessitates</a:t>
            </a:r>
            <a:r>
              <a:rPr lang="en"/>
              <a:t> at GPU enabled pipeline</a:t>
            </a:r>
            <a:endParaRPr/>
          </a:p>
          <a:p>
            <a:pPr indent="-304958" lvl="0" marL="457200" rtl="0" algn="l">
              <a:spcBef>
                <a:spcPts val="0"/>
              </a:spcBef>
              <a:spcAft>
                <a:spcPts val="0"/>
              </a:spcAft>
              <a:buSzPct val="100000"/>
              <a:buChar char="●"/>
            </a:pPr>
            <a:r>
              <a:rPr lang="en"/>
              <a:t>We use a slightly </a:t>
            </a:r>
            <a:r>
              <a:rPr lang="en"/>
              <a:t>modified</a:t>
            </a:r>
            <a:r>
              <a:rPr lang="en"/>
              <a:t> version of the SFFT* python package to compute </a:t>
            </a:r>
            <a:r>
              <a:rPr lang="en"/>
              <a:t>difference</a:t>
            </a:r>
            <a:r>
              <a:rPr lang="en"/>
              <a:t> images using a Nvidia RTX 4090 GPU in ~4 seconds per image. Multiple GPUs will be used in </a:t>
            </a:r>
            <a:r>
              <a:rPr lang="en"/>
              <a:t>parallel</a:t>
            </a:r>
            <a:r>
              <a:rPr lang="en"/>
              <a:t> to reach desired speeds</a:t>
            </a:r>
            <a:endParaRPr/>
          </a:p>
        </p:txBody>
      </p:sp>
      <p:pic>
        <p:nvPicPr>
          <p:cNvPr id="269" name="Google Shape;269;p29"/>
          <p:cNvPicPr preferRelativeResize="0"/>
          <p:nvPr/>
        </p:nvPicPr>
        <p:blipFill>
          <a:blip r:embed="rId3">
            <a:alphaModFix/>
          </a:blip>
          <a:stretch>
            <a:fillRect/>
          </a:stretch>
        </p:blipFill>
        <p:spPr>
          <a:xfrm>
            <a:off x="6426825" y="956850"/>
            <a:ext cx="2297075" cy="3550927"/>
          </a:xfrm>
          <a:prstGeom prst="rect">
            <a:avLst/>
          </a:prstGeom>
          <a:noFill/>
          <a:ln>
            <a:noFill/>
          </a:ln>
        </p:spPr>
      </p:pic>
      <p:sp>
        <p:nvSpPr>
          <p:cNvPr id="270" name="Google Shape;270;p29"/>
          <p:cNvSpPr txBox="1"/>
          <p:nvPr/>
        </p:nvSpPr>
        <p:spPr>
          <a:xfrm>
            <a:off x="7377325" y="1800200"/>
            <a:ext cx="78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Diff image</a:t>
            </a:r>
            <a:endParaRPr>
              <a:latin typeface="Calibri"/>
              <a:ea typeface="Calibri"/>
              <a:cs typeface="Calibri"/>
              <a:sym typeface="Calibri"/>
            </a:endParaRPr>
          </a:p>
        </p:txBody>
      </p:sp>
      <p:sp>
        <p:nvSpPr>
          <p:cNvPr id="271" name="Google Shape;271;p29"/>
          <p:cNvSpPr txBox="1"/>
          <p:nvPr/>
        </p:nvSpPr>
        <p:spPr>
          <a:xfrm>
            <a:off x="201500" y="4629250"/>
            <a:ext cx="3374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  </a:t>
            </a:r>
            <a:r>
              <a:rPr lang="en" sz="800"/>
              <a:t>https://github.com/thomasvrussell/sfft</a:t>
            </a:r>
            <a:endParaRPr sz="800"/>
          </a:p>
        </p:txBody>
      </p:sp>
      <p:sp>
        <p:nvSpPr>
          <p:cNvPr id="272" name="Google Shape;272;p2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6" name="Shape 276"/>
        <p:cNvGrpSpPr/>
        <p:nvPr/>
      </p:nvGrpSpPr>
      <p:grpSpPr>
        <a:xfrm>
          <a:off x="0" y="0"/>
          <a:ext cx="0" cy="0"/>
          <a:chOff x="0" y="0"/>
          <a:chExt cx="0" cy="0"/>
        </a:xfrm>
      </p:grpSpPr>
      <p:sp>
        <p:nvSpPr>
          <p:cNvPr id="277" name="Google Shape;277;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TURBO cont.</a:t>
            </a:r>
            <a:endParaRPr/>
          </a:p>
        </p:txBody>
      </p:sp>
      <p:sp>
        <p:nvSpPr>
          <p:cNvPr id="278" name="Google Shape;278;p30"/>
          <p:cNvSpPr txBox="1"/>
          <p:nvPr>
            <p:ph idx="1" type="body"/>
          </p:nvPr>
        </p:nvSpPr>
        <p:spPr>
          <a:xfrm>
            <a:off x="819150" y="1552550"/>
            <a:ext cx="4780800" cy="2886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The mounts are Planewave L-350’s which have slew speeds up to 50 deg/s allowing </a:t>
            </a:r>
            <a:r>
              <a:rPr lang="en"/>
              <a:t>pointing</a:t>
            </a:r>
            <a:r>
              <a:rPr lang="en"/>
              <a:t> to anywhere on the sky in under ~5 seconds</a:t>
            </a:r>
            <a:endParaRPr/>
          </a:p>
          <a:p>
            <a:pPr indent="-311150" lvl="0" marL="457200" rtl="0" algn="l">
              <a:spcBef>
                <a:spcPts val="0"/>
              </a:spcBef>
              <a:spcAft>
                <a:spcPts val="0"/>
              </a:spcAft>
              <a:buSzPts val="1300"/>
              <a:buChar char="●"/>
            </a:pPr>
            <a:r>
              <a:rPr lang="en"/>
              <a:t>At dark sites we expect to </a:t>
            </a:r>
            <a:r>
              <a:rPr lang="en"/>
              <a:t>achieve</a:t>
            </a:r>
            <a:r>
              <a:rPr lang="en"/>
              <a:t> a limiting magnitude of 20 with a 30 second exposure</a:t>
            </a:r>
            <a:endParaRPr/>
          </a:p>
          <a:p>
            <a:pPr indent="-311150" lvl="0" marL="457200" rtl="0" algn="l">
              <a:spcBef>
                <a:spcPts val="0"/>
              </a:spcBef>
              <a:spcAft>
                <a:spcPts val="0"/>
              </a:spcAft>
              <a:buSzPts val="1300"/>
              <a:buChar char="●"/>
            </a:pPr>
            <a:r>
              <a:rPr lang="en"/>
              <a:t>A 1000 deg^2 area can be covered in 10 pointing by one site</a:t>
            </a:r>
            <a:endParaRPr/>
          </a:p>
          <a:p>
            <a:pPr indent="-298450" lvl="1" marL="914400" rtl="0" algn="l">
              <a:spcBef>
                <a:spcPts val="0"/>
              </a:spcBef>
              <a:spcAft>
                <a:spcPts val="0"/>
              </a:spcAft>
              <a:buSzPts val="1100"/>
              <a:buChar char="○"/>
            </a:pPr>
            <a:r>
              <a:rPr lang="en"/>
              <a:t>5 seconds for the first pointing, subsequent pointings will be nearby so slew time is </a:t>
            </a:r>
            <a:r>
              <a:rPr lang="en"/>
              <a:t>negligible</a:t>
            </a:r>
            <a:endParaRPr/>
          </a:p>
          <a:p>
            <a:pPr indent="-298450" lvl="1" marL="914400" rtl="0" algn="l">
              <a:spcBef>
                <a:spcPts val="0"/>
              </a:spcBef>
              <a:spcAft>
                <a:spcPts val="0"/>
              </a:spcAft>
              <a:buSzPts val="1100"/>
              <a:buChar char="○"/>
            </a:pPr>
            <a:r>
              <a:rPr lang="en"/>
              <a:t> 30 seconds per pointing for a  depth of 20 mag </a:t>
            </a:r>
            <a:endParaRPr/>
          </a:p>
          <a:p>
            <a:pPr indent="-298450" lvl="1" marL="914400" rtl="0" algn="l">
              <a:spcBef>
                <a:spcPts val="0"/>
              </a:spcBef>
              <a:spcAft>
                <a:spcPts val="0"/>
              </a:spcAft>
              <a:buSzPts val="1100"/>
              <a:buChar char="○"/>
            </a:pPr>
            <a:r>
              <a:rPr lang="en"/>
              <a:t>5+(30*10)=305 seconds ~ 5 minutes </a:t>
            </a:r>
            <a:endParaRPr/>
          </a:p>
          <a:p>
            <a:pPr indent="-311150" lvl="0" marL="457200" rtl="0" algn="l">
              <a:spcBef>
                <a:spcPts val="0"/>
              </a:spcBef>
              <a:spcAft>
                <a:spcPts val="0"/>
              </a:spcAft>
              <a:buSzPts val="1300"/>
              <a:buChar char="●"/>
            </a:pPr>
            <a:r>
              <a:rPr lang="en"/>
              <a:t>Ultra-fast :check!</a:t>
            </a:r>
            <a:endParaRPr/>
          </a:p>
        </p:txBody>
      </p:sp>
      <p:pic>
        <p:nvPicPr>
          <p:cNvPr id="279" name="Google Shape;279;p30"/>
          <p:cNvPicPr preferRelativeResize="0"/>
          <p:nvPr/>
        </p:nvPicPr>
        <p:blipFill>
          <a:blip r:embed="rId3">
            <a:alphaModFix/>
          </a:blip>
          <a:stretch>
            <a:fillRect/>
          </a:stretch>
        </p:blipFill>
        <p:spPr>
          <a:xfrm>
            <a:off x="5706950" y="133825"/>
            <a:ext cx="3086227" cy="4468951"/>
          </a:xfrm>
          <a:prstGeom prst="rect">
            <a:avLst/>
          </a:prstGeom>
          <a:noFill/>
          <a:ln>
            <a:noFill/>
          </a:ln>
        </p:spPr>
      </p:pic>
      <p:sp>
        <p:nvSpPr>
          <p:cNvPr id="280" name="Google Shape;280;p3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4" name="Shape 284"/>
        <p:cNvGrpSpPr/>
        <p:nvPr/>
      </p:nvGrpSpPr>
      <p:grpSpPr>
        <a:xfrm>
          <a:off x="0" y="0"/>
          <a:ext cx="0" cy="0"/>
          <a:chOff x="0" y="0"/>
          <a:chExt cx="0" cy="0"/>
        </a:xfrm>
      </p:grpSpPr>
      <p:sp>
        <p:nvSpPr>
          <p:cNvPr id="285" name="Google Shape;285;p3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TURBO?</a:t>
            </a:r>
            <a:endParaRPr/>
          </a:p>
        </p:txBody>
      </p:sp>
      <p:sp>
        <p:nvSpPr>
          <p:cNvPr id="286" name="Google Shape;286;p31"/>
          <p:cNvSpPr txBox="1"/>
          <p:nvPr>
            <p:ph idx="1" type="body"/>
          </p:nvPr>
        </p:nvSpPr>
        <p:spPr>
          <a:xfrm>
            <a:off x="819150" y="1605275"/>
            <a:ext cx="4877100" cy="2448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Turbo will be a </a:t>
            </a:r>
            <a:r>
              <a:rPr lang="en"/>
              <a:t>telescope</a:t>
            </a:r>
            <a:r>
              <a:rPr lang="en"/>
              <a:t> array </a:t>
            </a:r>
            <a:r>
              <a:rPr lang="en"/>
              <a:t>consisting</a:t>
            </a:r>
            <a:r>
              <a:rPr lang="en"/>
              <a:t> of 16 mount split evenly between two site (New Mexico and Crete)</a:t>
            </a:r>
            <a:endParaRPr/>
          </a:p>
          <a:p>
            <a:pPr indent="-311150" lvl="0" marL="457200" rtl="0" algn="l">
              <a:spcBef>
                <a:spcPts val="0"/>
              </a:spcBef>
              <a:spcAft>
                <a:spcPts val="0"/>
              </a:spcAft>
              <a:buSzPts val="1300"/>
              <a:buChar char="●"/>
            </a:pPr>
            <a:r>
              <a:rPr lang="en"/>
              <a:t>Each mount will have two 11’ celestron </a:t>
            </a:r>
            <a:r>
              <a:rPr lang="en"/>
              <a:t>Rowe-Ackermann Schmidt Astrograph (RASA) telescopes with (ZWO </a:t>
            </a:r>
            <a:r>
              <a:rPr lang="en"/>
              <a:t>CAMERAS</a:t>
            </a:r>
            <a:r>
              <a:rPr lang="en"/>
              <a:t>)</a:t>
            </a:r>
            <a:endParaRPr sz="1900">
              <a:solidFill>
                <a:srgbClr val="000000"/>
              </a:solidFill>
              <a:latin typeface="Arial"/>
              <a:ea typeface="Arial"/>
              <a:cs typeface="Arial"/>
              <a:sym typeface="Arial"/>
            </a:endParaRPr>
          </a:p>
          <a:p>
            <a:pPr indent="-311150" lvl="0" marL="457200" rtl="0" algn="l">
              <a:spcBef>
                <a:spcPts val="0"/>
              </a:spcBef>
              <a:spcAft>
                <a:spcPts val="0"/>
              </a:spcAft>
              <a:buSzPts val="1300"/>
              <a:buChar char="●"/>
            </a:pPr>
            <a:r>
              <a:rPr lang="en"/>
              <a:t>The combination provides a 2.2x3.3 deg^2 field of view with a 1.25 arcsec/pix plate scale for each RASA.</a:t>
            </a:r>
            <a:endParaRPr/>
          </a:p>
          <a:p>
            <a:pPr indent="-311150" lvl="0" marL="457200" rtl="0" algn="l">
              <a:spcBef>
                <a:spcPts val="0"/>
              </a:spcBef>
              <a:spcAft>
                <a:spcPts val="0"/>
              </a:spcAft>
              <a:buSzPts val="1300"/>
              <a:buChar char="●"/>
            </a:pPr>
            <a:r>
              <a:rPr lang="en"/>
              <a:t>When offset this </a:t>
            </a:r>
            <a:r>
              <a:rPr lang="en"/>
              <a:t>yields</a:t>
            </a:r>
            <a:r>
              <a:rPr lang="en"/>
              <a:t> ~14 deg^2 field of view for each mount or 112 deg^2 per site.</a:t>
            </a:r>
            <a:endParaRPr/>
          </a:p>
          <a:p>
            <a:pPr indent="-311150" lvl="0" marL="457200" rtl="0" algn="l">
              <a:spcBef>
                <a:spcPts val="0"/>
              </a:spcBef>
              <a:spcAft>
                <a:spcPts val="0"/>
              </a:spcAft>
              <a:buSzPts val="1300"/>
              <a:buChar char="●"/>
            </a:pPr>
            <a:r>
              <a:rPr lang="en"/>
              <a:t>Total coverage: check!</a:t>
            </a:r>
            <a:endParaRPr/>
          </a:p>
        </p:txBody>
      </p:sp>
      <p:pic>
        <p:nvPicPr>
          <p:cNvPr id="287" name="Google Shape;287;p31"/>
          <p:cNvPicPr preferRelativeResize="0"/>
          <p:nvPr/>
        </p:nvPicPr>
        <p:blipFill>
          <a:blip r:embed="rId3">
            <a:alphaModFix/>
          </a:blip>
          <a:stretch>
            <a:fillRect/>
          </a:stretch>
        </p:blipFill>
        <p:spPr>
          <a:xfrm>
            <a:off x="5696250" y="337275"/>
            <a:ext cx="3086227" cy="4191898"/>
          </a:xfrm>
          <a:prstGeom prst="rect">
            <a:avLst/>
          </a:prstGeom>
          <a:noFill/>
          <a:ln>
            <a:noFill/>
          </a:ln>
        </p:spPr>
      </p:pic>
      <p:sp>
        <p:nvSpPr>
          <p:cNvPr id="288" name="Google Shape;288;p31"/>
          <p:cNvSpPr txBox="1"/>
          <p:nvPr/>
        </p:nvSpPr>
        <p:spPr>
          <a:xfrm>
            <a:off x="5953250" y="4529175"/>
            <a:ext cx="290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TURBO prototype in St.Paul MN</a:t>
            </a:r>
            <a:endParaRPr>
              <a:latin typeface="Calibri"/>
              <a:ea typeface="Calibri"/>
              <a:cs typeface="Calibri"/>
              <a:sym typeface="Calibri"/>
            </a:endParaRPr>
          </a:p>
        </p:txBody>
      </p:sp>
      <p:sp>
        <p:nvSpPr>
          <p:cNvPr id="289" name="Google Shape;289;p3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1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137" name="Google Shape;137;p14"/>
          <p:cNvSpPr txBox="1"/>
          <p:nvPr>
            <p:ph idx="4294967295" type="body"/>
          </p:nvPr>
        </p:nvSpPr>
        <p:spPr>
          <a:xfrm>
            <a:off x="282900" y="761575"/>
            <a:ext cx="3861900" cy="3047700"/>
          </a:xfrm>
          <a:prstGeom prst="rect">
            <a:avLst/>
          </a:prstGeom>
        </p:spPr>
        <p:txBody>
          <a:bodyPr anchorCtr="0" anchor="ctr" bIns="91425" lIns="91425" spcFirstLastPara="1" rIns="91425" wrap="square" tIns="91425">
            <a:noAutofit/>
          </a:bodyPr>
          <a:lstStyle/>
          <a:p>
            <a:pPr indent="-322897" lvl="0" marL="457200" rtl="0" algn="l">
              <a:lnSpc>
                <a:spcPct val="95000"/>
              </a:lnSpc>
              <a:spcBef>
                <a:spcPts val="1200"/>
              </a:spcBef>
              <a:spcAft>
                <a:spcPts val="0"/>
              </a:spcAft>
              <a:buClr>
                <a:schemeClr val="dk1"/>
              </a:buClr>
              <a:buSzPts val="1485"/>
              <a:buChar char="●"/>
            </a:pPr>
            <a:r>
              <a:rPr lang="en" sz="1485">
                <a:solidFill>
                  <a:schemeClr val="dk1"/>
                </a:solidFill>
              </a:rPr>
              <a:t>University of Minnesota</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Patrick Kelly (PI)</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Terry Jones (Co-PI)</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Michael Coughlin (Co-PI)</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Ben Mack</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Daniel Warshofsky</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Mandeep Gill</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Matthew Tran</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Robert Strausbaugh</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Sam Benscoter</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Sophia Benz-Narveson</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Sudhanva Mohan</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Thomas Proctor</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Vuk Mandic</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Claudia Scarlata</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Bob Gehrz</a:t>
            </a:r>
            <a:endParaRPr sz="1485">
              <a:solidFill>
                <a:schemeClr val="dk1"/>
              </a:solidFill>
            </a:endParaRPr>
          </a:p>
          <a:p>
            <a:pPr indent="-322897" lvl="1" marL="914400" rtl="0" algn="l">
              <a:lnSpc>
                <a:spcPct val="95000"/>
              </a:lnSpc>
              <a:spcBef>
                <a:spcPts val="0"/>
              </a:spcBef>
              <a:spcAft>
                <a:spcPts val="0"/>
              </a:spcAft>
              <a:buClr>
                <a:schemeClr val="dk1"/>
              </a:buClr>
              <a:buSzPts val="1485"/>
              <a:buChar char="○"/>
            </a:pPr>
            <a:r>
              <a:rPr lang="en" sz="1485">
                <a:solidFill>
                  <a:schemeClr val="dk1"/>
                </a:solidFill>
              </a:rPr>
              <a:t>Lucy Fortson</a:t>
            </a:r>
            <a:endParaRPr sz="1485">
              <a:solidFill>
                <a:schemeClr val="dk1"/>
              </a:solidFill>
            </a:endParaRPr>
          </a:p>
        </p:txBody>
      </p:sp>
      <p:sp>
        <p:nvSpPr>
          <p:cNvPr id="138" name="Google Shape;138;p14"/>
          <p:cNvSpPr txBox="1"/>
          <p:nvPr>
            <p:ph idx="4294967295" type="body"/>
          </p:nvPr>
        </p:nvSpPr>
        <p:spPr>
          <a:xfrm>
            <a:off x="5733800" y="0"/>
            <a:ext cx="3861900" cy="3047700"/>
          </a:xfrm>
          <a:prstGeom prst="rect">
            <a:avLst/>
          </a:prstGeom>
        </p:spPr>
        <p:txBody>
          <a:bodyPr anchorCtr="0" anchor="ctr" bIns="91425" lIns="91425" spcFirstLastPara="1" rIns="91425" wrap="square" tIns="91425">
            <a:normAutofit/>
          </a:bodyPr>
          <a:lstStyle/>
          <a:p>
            <a:pPr indent="-320675" lvl="0" marL="457200" rtl="0" algn="l">
              <a:spcBef>
                <a:spcPts val="1200"/>
              </a:spcBef>
              <a:spcAft>
                <a:spcPts val="0"/>
              </a:spcAft>
              <a:buClr>
                <a:schemeClr val="dk1"/>
              </a:buClr>
              <a:buSzPts val="1450"/>
              <a:buChar char="●"/>
            </a:pPr>
            <a:r>
              <a:rPr lang="en" sz="1450">
                <a:solidFill>
                  <a:schemeClr val="dk1"/>
                </a:solidFill>
              </a:rPr>
              <a:t>University of Crete</a:t>
            </a:r>
            <a:endParaRPr sz="1450">
              <a:solidFill>
                <a:schemeClr val="dk1"/>
              </a:solidFill>
            </a:endParaRPr>
          </a:p>
          <a:p>
            <a:pPr indent="-320675" lvl="1" marL="914400" rtl="0" algn="l">
              <a:spcBef>
                <a:spcPts val="0"/>
              </a:spcBef>
              <a:spcAft>
                <a:spcPts val="0"/>
              </a:spcAft>
              <a:buClr>
                <a:schemeClr val="dk1"/>
              </a:buClr>
              <a:buSzPts val="1450"/>
              <a:buChar char="○"/>
            </a:pPr>
            <a:r>
              <a:rPr lang="en" sz="1450">
                <a:solidFill>
                  <a:schemeClr val="dk1"/>
                </a:solidFill>
              </a:rPr>
              <a:t>Kostas Tassis</a:t>
            </a:r>
            <a:endParaRPr sz="1450">
              <a:solidFill>
                <a:schemeClr val="dk1"/>
              </a:solidFill>
            </a:endParaRPr>
          </a:p>
          <a:p>
            <a:pPr indent="-320675" lvl="1" marL="914400" rtl="0" algn="l">
              <a:spcBef>
                <a:spcPts val="0"/>
              </a:spcBef>
              <a:spcAft>
                <a:spcPts val="0"/>
              </a:spcAft>
              <a:buClr>
                <a:schemeClr val="dk1"/>
              </a:buClr>
              <a:buSzPts val="1450"/>
              <a:buChar char="○"/>
            </a:pPr>
            <a:r>
              <a:rPr lang="en" sz="1450">
                <a:solidFill>
                  <a:schemeClr val="dk1"/>
                </a:solidFill>
              </a:rPr>
              <a:t>John Antoniadis</a:t>
            </a:r>
            <a:endParaRPr sz="1450">
              <a:solidFill>
                <a:schemeClr val="dk1"/>
              </a:solidFill>
            </a:endParaRPr>
          </a:p>
          <a:p>
            <a:pPr indent="-320675" lvl="1" marL="914400" rtl="0" algn="l">
              <a:spcBef>
                <a:spcPts val="0"/>
              </a:spcBef>
              <a:spcAft>
                <a:spcPts val="0"/>
              </a:spcAft>
              <a:buClr>
                <a:schemeClr val="dk1"/>
              </a:buClr>
              <a:buSzPts val="1450"/>
              <a:buChar char="○"/>
            </a:pPr>
            <a:r>
              <a:rPr lang="en" sz="1450">
                <a:solidFill>
                  <a:schemeClr val="dk1"/>
                </a:solidFill>
              </a:rPr>
              <a:t>Vassilis Charmandaris</a:t>
            </a:r>
            <a:endParaRPr sz="1450">
              <a:solidFill>
                <a:schemeClr val="dk1"/>
              </a:solidFill>
            </a:endParaRPr>
          </a:p>
          <a:p>
            <a:pPr indent="-320675" lvl="0" marL="457200" rtl="0" algn="l">
              <a:spcBef>
                <a:spcPts val="0"/>
              </a:spcBef>
              <a:spcAft>
                <a:spcPts val="0"/>
              </a:spcAft>
              <a:buClr>
                <a:schemeClr val="dk1"/>
              </a:buClr>
              <a:buSzPts val="1450"/>
              <a:buChar char="●"/>
            </a:pPr>
            <a:r>
              <a:rPr lang="en" sz="1450">
                <a:solidFill>
                  <a:schemeClr val="dk1"/>
                </a:solidFill>
              </a:rPr>
              <a:t>New Mexico Tech</a:t>
            </a:r>
            <a:endParaRPr sz="1450">
              <a:solidFill>
                <a:schemeClr val="dk1"/>
              </a:solidFill>
            </a:endParaRPr>
          </a:p>
          <a:p>
            <a:pPr indent="-320675" lvl="1" marL="914400" rtl="0" algn="l">
              <a:spcBef>
                <a:spcPts val="0"/>
              </a:spcBef>
              <a:spcAft>
                <a:spcPts val="0"/>
              </a:spcAft>
              <a:buClr>
                <a:schemeClr val="dk1"/>
              </a:buClr>
              <a:buSzPts val="1450"/>
              <a:buChar char="○"/>
            </a:pPr>
            <a:r>
              <a:rPr lang="en" sz="1450">
                <a:solidFill>
                  <a:schemeClr val="dk1"/>
                </a:solidFill>
              </a:rPr>
              <a:t>Van Romero</a:t>
            </a:r>
            <a:endParaRPr sz="1450">
              <a:solidFill>
                <a:schemeClr val="dk1"/>
              </a:solidFill>
            </a:endParaRPr>
          </a:p>
          <a:p>
            <a:pPr indent="-320675" lvl="0" marL="457200" rtl="0" algn="l">
              <a:spcBef>
                <a:spcPts val="0"/>
              </a:spcBef>
              <a:spcAft>
                <a:spcPts val="0"/>
              </a:spcAft>
              <a:buClr>
                <a:schemeClr val="dk1"/>
              </a:buClr>
              <a:buSzPts val="1450"/>
              <a:buChar char="●"/>
            </a:pPr>
            <a:r>
              <a:rPr lang="en" sz="1450">
                <a:solidFill>
                  <a:schemeClr val="dk1"/>
                </a:solidFill>
              </a:rPr>
              <a:t>University of Texas</a:t>
            </a:r>
            <a:endParaRPr sz="1450">
              <a:solidFill>
                <a:schemeClr val="dk1"/>
              </a:solidFill>
            </a:endParaRPr>
          </a:p>
          <a:p>
            <a:pPr indent="-320675" lvl="1" marL="914400" rtl="0" algn="l">
              <a:spcBef>
                <a:spcPts val="0"/>
              </a:spcBef>
              <a:spcAft>
                <a:spcPts val="0"/>
              </a:spcAft>
              <a:buClr>
                <a:schemeClr val="dk1"/>
              </a:buClr>
              <a:buSzPts val="1450"/>
              <a:buChar char="○"/>
            </a:pPr>
            <a:r>
              <a:rPr lang="en" sz="1450">
                <a:solidFill>
                  <a:schemeClr val="dk1"/>
                </a:solidFill>
              </a:rPr>
              <a:t>J. Craig Wheeler</a:t>
            </a:r>
            <a:endParaRPr sz="145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95" name="Google Shape;295;p3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96" name="Google Shape;296;p3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7" name="Google Shape;297;p32"/>
          <p:cNvPicPr preferRelativeResize="0"/>
          <p:nvPr/>
        </p:nvPicPr>
        <p:blipFill>
          <a:blip r:embed="rId3">
            <a:alphaModFix/>
          </a:blip>
          <a:stretch>
            <a:fillRect/>
          </a:stretch>
        </p:blipFill>
        <p:spPr>
          <a:xfrm>
            <a:off x="2398424" y="435138"/>
            <a:ext cx="4221924" cy="42732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03" name="Google Shape;303;p3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04" name="Google Shape;304;p3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5" name="Google Shape;305;p33"/>
          <p:cNvPicPr preferRelativeResize="0"/>
          <p:nvPr/>
        </p:nvPicPr>
        <p:blipFill>
          <a:blip r:embed="rId3">
            <a:alphaModFix/>
          </a:blip>
          <a:stretch>
            <a:fillRect/>
          </a:stretch>
        </p:blipFill>
        <p:spPr>
          <a:xfrm>
            <a:off x="311800" y="636412"/>
            <a:ext cx="8627623" cy="38706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11" name="Google Shape;311;p3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12" name="Google Shape;312;p3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3" name="Google Shape;313;p34"/>
          <p:cNvPicPr preferRelativeResize="0"/>
          <p:nvPr/>
        </p:nvPicPr>
        <p:blipFill>
          <a:blip r:embed="rId3">
            <a:alphaModFix/>
          </a:blip>
          <a:stretch>
            <a:fillRect/>
          </a:stretch>
        </p:blipFill>
        <p:spPr>
          <a:xfrm>
            <a:off x="2447426" y="386850"/>
            <a:ext cx="4564875" cy="4369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a:blip r:embed="rId3">
            <a:alphaModFix/>
          </a:blip>
          <a:stretch>
            <a:fillRect/>
          </a:stretch>
        </p:blipFill>
        <p:spPr>
          <a:xfrm>
            <a:off x="4303550" y="1314451"/>
            <a:ext cx="3230000" cy="3117575"/>
          </a:xfrm>
          <a:prstGeom prst="rect">
            <a:avLst/>
          </a:prstGeom>
          <a:noFill/>
          <a:ln>
            <a:noFill/>
          </a:ln>
        </p:spPr>
      </p:pic>
      <p:sp>
        <p:nvSpPr>
          <p:cNvPr id="320" name="Google Shape;320;p35"/>
          <p:cNvSpPr txBox="1"/>
          <p:nvPr/>
        </p:nvSpPr>
        <p:spPr>
          <a:xfrm>
            <a:off x="698850" y="405325"/>
            <a:ext cx="7365900" cy="2013300"/>
          </a:xfrm>
          <a:prstGeom prst="rect">
            <a:avLst/>
          </a:prstGeom>
          <a:noFill/>
          <a:ln>
            <a:noFill/>
          </a:ln>
        </p:spPr>
        <p:txBody>
          <a:bodyPr anchorCtr="0" anchor="t" bIns="91425" lIns="91425" spcFirstLastPara="1" rIns="91425" wrap="square" tIns="91425">
            <a:spAutoFit/>
          </a:bodyPr>
          <a:lstStyle/>
          <a:p>
            <a:pPr indent="-457200" lvl="0" marL="457200" rtl="0" algn="l">
              <a:lnSpc>
                <a:spcPct val="115000"/>
              </a:lnSpc>
              <a:spcBef>
                <a:spcPts val="1200"/>
              </a:spcBef>
              <a:spcAft>
                <a:spcPts val="0"/>
              </a:spcAft>
              <a:buSzPts val="3600"/>
              <a:buChar char="●"/>
            </a:pPr>
            <a:r>
              <a:rPr lang="en" sz="3600"/>
              <a:t>WISEA J054335.82+224034.5</a:t>
            </a:r>
            <a:endParaRPr sz="3600"/>
          </a:p>
          <a:p>
            <a:pPr indent="-457200" lvl="0" marL="457200" rtl="0" algn="l">
              <a:lnSpc>
                <a:spcPct val="115000"/>
              </a:lnSpc>
              <a:spcBef>
                <a:spcPts val="0"/>
              </a:spcBef>
              <a:spcAft>
                <a:spcPts val="0"/>
              </a:spcAft>
              <a:buSzPts val="3600"/>
              <a:buChar char="●"/>
            </a:pPr>
            <a:r>
              <a:rPr lang="en" sz="3600"/>
              <a:t>r mag 16.7</a:t>
            </a:r>
            <a:endParaRPr sz="3600"/>
          </a:p>
          <a:p>
            <a:pPr indent="-457200" lvl="0" marL="457200" rtl="0" algn="l">
              <a:lnSpc>
                <a:spcPct val="115000"/>
              </a:lnSpc>
              <a:spcBef>
                <a:spcPts val="0"/>
              </a:spcBef>
              <a:spcAft>
                <a:spcPts val="0"/>
              </a:spcAft>
              <a:buSzPts val="3600"/>
              <a:buChar char="●"/>
            </a:pPr>
            <a:r>
              <a:rPr lang="en" sz="3600"/>
              <a:t>g mag 17.6</a:t>
            </a:r>
            <a:endParaRPr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6" name="Google Shape;326;p36"/>
          <p:cNvPicPr preferRelativeResize="0"/>
          <p:nvPr/>
        </p:nvPicPr>
        <p:blipFill>
          <a:blip r:embed="rId3">
            <a:alphaModFix/>
          </a:blip>
          <a:stretch>
            <a:fillRect/>
          </a:stretch>
        </p:blipFill>
        <p:spPr>
          <a:xfrm>
            <a:off x="2034363" y="563050"/>
            <a:ext cx="5075275" cy="4017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32" name="Google Shape;332;p3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3" name="Google Shape;333;p3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4" name="Google Shape;334;p37"/>
          <p:cNvPicPr preferRelativeResize="0"/>
          <p:nvPr/>
        </p:nvPicPr>
        <p:blipFill>
          <a:blip r:embed="rId3">
            <a:alphaModFix/>
          </a:blip>
          <a:stretch>
            <a:fillRect/>
          </a:stretch>
        </p:blipFill>
        <p:spPr>
          <a:xfrm>
            <a:off x="1544424" y="370412"/>
            <a:ext cx="5855002" cy="4402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txBox="1"/>
          <p:nvPr>
            <p:ph type="title"/>
          </p:nvPr>
        </p:nvSpPr>
        <p:spPr>
          <a:xfrm>
            <a:off x="819150" y="5550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GW170817</a:t>
            </a:r>
            <a:endParaRPr/>
          </a:p>
        </p:txBody>
      </p:sp>
      <p:sp>
        <p:nvSpPr>
          <p:cNvPr id="144" name="Google Shape;144;p1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5" name="Google Shape;145;p15"/>
          <p:cNvPicPr preferRelativeResize="0"/>
          <p:nvPr/>
        </p:nvPicPr>
        <p:blipFill>
          <a:blip r:embed="rId3">
            <a:alphaModFix/>
          </a:blip>
          <a:stretch>
            <a:fillRect/>
          </a:stretch>
        </p:blipFill>
        <p:spPr>
          <a:xfrm>
            <a:off x="653288" y="1047613"/>
            <a:ext cx="7837430" cy="2438668"/>
          </a:xfrm>
          <a:prstGeom prst="rect">
            <a:avLst/>
          </a:prstGeom>
          <a:noFill/>
          <a:ln>
            <a:noFill/>
          </a:ln>
        </p:spPr>
      </p:pic>
      <p:sp>
        <p:nvSpPr>
          <p:cNvPr id="146" name="Google Shape;146;p15"/>
          <p:cNvSpPr txBox="1"/>
          <p:nvPr>
            <p:ph idx="1" type="body"/>
          </p:nvPr>
        </p:nvSpPr>
        <p:spPr>
          <a:xfrm>
            <a:off x="819138" y="3726225"/>
            <a:ext cx="7505700" cy="1098000"/>
          </a:xfrm>
          <a:prstGeom prst="rect">
            <a:avLst/>
          </a:prstGeom>
        </p:spPr>
        <p:txBody>
          <a:bodyPr anchorCtr="0" anchor="t" bIns="91425" lIns="91425" spcFirstLastPara="1" rIns="91425" wrap="square" tIns="91425">
            <a:normAutofit fontScale="62500" lnSpcReduction="20000"/>
          </a:bodyPr>
          <a:lstStyle/>
          <a:p>
            <a:pPr indent="-280193" lvl="0" marL="457200" rtl="0" algn="l">
              <a:spcBef>
                <a:spcPts val="0"/>
              </a:spcBef>
              <a:spcAft>
                <a:spcPts val="0"/>
              </a:spcAft>
              <a:buSzPct val="68421"/>
              <a:buChar char="●"/>
            </a:pPr>
            <a:r>
              <a:rPr lang="en" sz="1900">
                <a:solidFill>
                  <a:srgbClr val="000000"/>
                </a:solidFill>
                <a:latin typeface="Arial"/>
                <a:ea typeface="Arial"/>
                <a:cs typeface="Arial"/>
                <a:sym typeface="Arial"/>
              </a:rPr>
              <a:t>But only one confirmed optical counterpart detection of more than one hundred gravitational wave detections (Abbot+20).</a:t>
            </a:r>
            <a:endParaRPr sz="1900">
              <a:solidFill>
                <a:srgbClr val="000000"/>
              </a:solidFill>
              <a:latin typeface="Arial"/>
              <a:ea typeface="Arial"/>
              <a:cs typeface="Arial"/>
              <a:sym typeface="Arial"/>
            </a:endParaRPr>
          </a:p>
          <a:p>
            <a:pPr indent="-280193" lvl="0" marL="457200" rtl="0" algn="l">
              <a:spcBef>
                <a:spcPts val="0"/>
              </a:spcBef>
              <a:spcAft>
                <a:spcPts val="0"/>
              </a:spcAft>
              <a:buSzPct val="68421"/>
              <a:buChar char="●"/>
            </a:pPr>
            <a:r>
              <a:rPr lang="en" sz="1900">
                <a:solidFill>
                  <a:srgbClr val="000000"/>
                </a:solidFill>
                <a:latin typeface="Arial"/>
                <a:ea typeface="Arial"/>
                <a:cs typeface="Arial"/>
                <a:sym typeface="Arial"/>
              </a:rPr>
              <a:t>AT 2017gfo  the o</a:t>
            </a:r>
            <a:r>
              <a:rPr lang="en" sz="1900">
                <a:solidFill>
                  <a:srgbClr val="000000"/>
                </a:solidFill>
                <a:latin typeface="Arial"/>
                <a:ea typeface="Arial"/>
                <a:cs typeface="Arial"/>
                <a:sym typeface="Arial"/>
              </a:rPr>
              <a:t>ptical counterpart of GW 170817, was discovered eleven hours after LIGO detection. Origin of early blue component not well constrained by observations — either due to radioactive decay or shock-heated debris</a:t>
            </a:r>
            <a:endParaRPr sz="2263">
              <a:solidFill>
                <a:srgbClr val="000000"/>
              </a:solidFill>
              <a:latin typeface="Arial"/>
              <a:ea typeface="Arial"/>
              <a:cs typeface="Arial"/>
              <a:sym typeface="Arial"/>
            </a:endParaRPr>
          </a:p>
        </p:txBody>
      </p:sp>
      <p:sp>
        <p:nvSpPr>
          <p:cNvPr id="147" name="Google Shape;147;p15"/>
          <p:cNvSpPr txBox="1"/>
          <p:nvPr/>
        </p:nvSpPr>
        <p:spPr>
          <a:xfrm>
            <a:off x="7739975" y="3267175"/>
            <a:ext cx="111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Arcavi +17</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153" name="Google Shape;153;p16"/>
          <p:cNvPicPr preferRelativeResize="0"/>
          <p:nvPr/>
        </p:nvPicPr>
        <p:blipFill rotWithShape="1">
          <a:blip r:embed="rId3">
            <a:alphaModFix/>
          </a:blip>
          <a:srcRect b="2170" l="58948" r="5910" t="7388"/>
          <a:stretch/>
        </p:blipFill>
        <p:spPr>
          <a:xfrm>
            <a:off x="6492575" y="301650"/>
            <a:ext cx="2446851" cy="4540200"/>
          </a:xfrm>
          <a:prstGeom prst="rect">
            <a:avLst/>
          </a:prstGeom>
          <a:noFill/>
          <a:ln>
            <a:noFill/>
          </a:ln>
        </p:spPr>
      </p:pic>
      <p:sp>
        <p:nvSpPr>
          <p:cNvPr id="154" name="Google Shape;154;p16"/>
          <p:cNvSpPr txBox="1"/>
          <p:nvPr>
            <p:ph idx="1" type="body"/>
          </p:nvPr>
        </p:nvSpPr>
        <p:spPr>
          <a:xfrm>
            <a:off x="267150" y="629550"/>
            <a:ext cx="2950200" cy="3884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sz="1800">
                <a:solidFill>
                  <a:srgbClr val="000000"/>
                </a:solidFill>
              </a:rPr>
              <a:t>Current surveys are not sensitive to prompt emission</a:t>
            </a:r>
            <a:endParaRPr sz="1800">
              <a:solidFill>
                <a:srgbClr val="000000"/>
              </a:solidFill>
            </a:endParaRPr>
          </a:p>
          <a:p>
            <a:pPr indent="-342900" lvl="0" marL="457200" marR="0" rtl="0" algn="l">
              <a:lnSpc>
                <a:spcPct val="115000"/>
              </a:lnSpc>
              <a:spcBef>
                <a:spcPts val="0"/>
              </a:spcBef>
              <a:spcAft>
                <a:spcPts val="0"/>
              </a:spcAft>
              <a:buSzPts val="1800"/>
              <a:buChar char="●"/>
            </a:pPr>
            <a:r>
              <a:rPr lang="en" sz="1800">
                <a:solidFill>
                  <a:srgbClr val="000000"/>
                </a:solidFill>
              </a:rPr>
              <a:t>TURBO will image over a </a:t>
            </a:r>
            <a:r>
              <a:rPr lang="en" sz="1800">
                <a:solidFill>
                  <a:srgbClr val="000000"/>
                </a:solidFill>
              </a:rPr>
              <a:t>large area on sky (112 deg2) in 2 seconds</a:t>
            </a:r>
            <a:endParaRPr sz="1800">
              <a:solidFill>
                <a:srgbClr val="000000"/>
              </a:solidFill>
            </a:endParaRPr>
          </a:p>
          <a:p>
            <a:pPr indent="-342900" lvl="0" marL="457200" marR="0" rtl="0" algn="l">
              <a:lnSpc>
                <a:spcPct val="115000"/>
              </a:lnSpc>
              <a:spcBef>
                <a:spcPts val="0"/>
              </a:spcBef>
              <a:spcAft>
                <a:spcPts val="0"/>
              </a:spcAft>
              <a:buSzPts val="1800"/>
              <a:buChar char="●"/>
            </a:pPr>
            <a:r>
              <a:rPr lang="en" sz="1800">
                <a:solidFill>
                  <a:srgbClr val="000000"/>
                </a:solidFill>
              </a:rPr>
              <a:t>Funded by the NSF MRI program</a:t>
            </a:r>
            <a:endParaRPr sz="1400"/>
          </a:p>
          <a:p>
            <a:pPr indent="0" lvl="0" marL="0" rtl="0" algn="l">
              <a:spcBef>
                <a:spcPts val="0"/>
              </a:spcBef>
              <a:spcAft>
                <a:spcPts val="0"/>
              </a:spcAft>
              <a:buNone/>
            </a:pPr>
            <a:r>
              <a:t/>
            </a:r>
            <a:endParaRPr sz="1800">
              <a:solidFill>
                <a:srgbClr val="000000"/>
              </a:solidFill>
            </a:endParaRPr>
          </a:p>
        </p:txBody>
      </p:sp>
      <p:pic>
        <p:nvPicPr>
          <p:cNvPr id="155" name="Google Shape;155;p16"/>
          <p:cNvPicPr preferRelativeResize="0"/>
          <p:nvPr/>
        </p:nvPicPr>
        <p:blipFill rotWithShape="1">
          <a:blip r:embed="rId4">
            <a:alphaModFix/>
          </a:blip>
          <a:srcRect b="1195" l="0" r="0" t="0"/>
          <a:stretch/>
        </p:blipFill>
        <p:spPr>
          <a:xfrm>
            <a:off x="3908700" y="301650"/>
            <a:ext cx="2583874" cy="4540200"/>
          </a:xfrm>
          <a:prstGeom prst="rect">
            <a:avLst/>
          </a:prstGeom>
          <a:noFill/>
          <a:ln>
            <a:noFill/>
          </a:ln>
        </p:spPr>
      </p:pic>
      <p:sp>
        <p:nvSpPr>
          <p:cNvPr id="156" name="Google Shape;156;p16"/>
          <p:cNvSpPr txBox="1"/>
          <p:nvPr/>
        </p:nvSpPr>
        <p:spPr>
          <a:xfrm rot="1206833">
            <a:off x="5978858" y="581540"/>
            <a:ext cx="1751737" cy="800449"/>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FFF00"/>
                </a:solidFill>
                <a:latin typeface="Calibri"/>
                <a:ea typeface="Calibri"/>
                <a:cs typeface="Calibri"/>
                <a:sym typeface="Calibri"/>
              </a:rPr>
              <a:t>~2 second slew time!!</a:t>
            </a:r>
            <a:endParaRPr sz="2000">
              <a:solidFill>
                <a:srgbClr val="FFFF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txBox="1"/>
          <p:nvPr>
            <p:ph idx="1" type="body"/>
          </p:nvPr>
        </p:nvSpPr>
        <p:spPr>
          <a:xfrm>
            <a:off x="533500" y="865109"/>
            <a:ext cx="2218500" cy="386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7 </a:t>
            </a:r>
            <a:r>
              <a:rPr lang="en" sz="1800">
                <a:solidFill>
                  <a:srgbClr val="000000"/>
                </a:solidFill>
              </a:rPr>
              <a:t>deg</a:t>
            </a:r>
            <a:r>
              <a:rPr baseline="30000" lang="en" sz="1800">
                <a:solidFill>
                  <a:srgbClr val="000000"/>
                </a:solidFill>
              </a:rPr>
              <a:t>2</a:t>
            </a:r>
            <a:r>
              <a:rPr lang="en" sz="1800"/>
              <a:t> field of view per telescope</a:t>
            </a:r>
            <a:endParaRPr sz="1800"/>
          </a:p>
          <a:p>
            <a:pPr indent="-342900" lvl="0" marL="457200" rtl="0" algn="l">
              <a:spcBef>
                <a:spcPts val="0"/>
              </a:spcBef>
              <a:spcAft>
                <a:spcPts val="0"/>
              </a:spcAft>
              <a:buSzPts val="1800"/>
              <a:buChar char="●"/>
            </a:pPr>
            <a:r>
              <a:rPr lang="en" sz="1800"/>
              <a:t>8 mounts per site</a:t>
            </a:r>
            <a:endParaRPr sz="1800"/>
          </a:p>
          <a:p>
            <a:pPr indent="-342900" lvl="0" marL="457200" rtl="0" algn="l">
              <a:spcBef>
                <a:spcPts val="0"/>
              </a:spcBef>
              <a:spcAft>
                <a:spcPts val="0"/>
              </a:spcAft>
              <a:buSzPts val="1800"/>
              <a:buChar char="●"/>
            </a:pPr>
            <a:r>
              <a:rPr lang="en" sz="1800"/>
              <a:t>112 </a:t>
            </a:r>
            <a:r>
              <a:rPr lang="en" sz="1800">
                <a:solidFill>
                  <a:srgbClr val="000000"/>
                </a:solidFill>
              </a:rPr>
              <a:t>deg</a:t>
            </a:r>
            <a:r>
              <a:rPr baseline="30000" lang="en" sz="1800">
                <a:solidFill>
                  <a:srgbClr val="000000"/>
                </a:solidFill>
              </a:rPr>
              <a:t>2</a:t>
            </a:r>
            <a:r>
              <a:rPr lang="en" sz="1800"/>
              <a:t> field of view for each site</a:t>
            </a:r>
            <a:endParaRPr sz="1800"/>
          </a:p>
        </p:txBody>
      </p:sp>
      <p:sp>
        <p:nvSpPr>
          <p:cNvPr id="162" name="Google Shape;162;p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3" name="Google Shape;163;p17"/>
          <p:cNvPicPr preferRelativeResize="0"/>
          <p:nvPr/>
        </p:nvPicPr>
        <p:blipFill>
          <a:blip r:embed="rId3">
            <a:alphaModFix/>
          </a:blip>
          <a:stretch>
            <a:fillRect/>
          </a:stretch>
        </p:blipFill>
        <p:spPr>
          <a:xfrm>
            <a:off x="10435950" y="502751"/>
            <a:ext cx="2981948" cy="3975931"/>
          </a:xfrm>
          <a:prstGeom prst="rect">
            <a:avLst/>
          </a:prstGeom>
          <a:noFill/>
          <a:ln>
            <a:noFill/>
          </a:ln>
        </p:spPr>
      </p:pic>
      <p:pic>
        <p:nvPicPr>
          <p:cNvPr id="164" name="Google Shape;164;p17"/>
          <p:cNvPicPr preferRelativeResize="0"/>
          <p:nvPr/>
        </p:nvPicPr>
        <p:blipFill>
          <a:blip r:embed="rId4">
            <a:alphaModFix/>
          </a:blip>
          <a:stretch>
            <a:fillRect/>
          </a:stretch>
        </p:blipFill>
        <p:spPr>
          <a:xfrm>
            <a:off x="2881600" y="502762"/>
            <a:ext cx="2981948" cy="3975926"/>
          </a:xfrm>
          <a:prstGeom prst="rect">
            <a:avLst/>
          </a:prstGeom>
          <a:noFill/>
          <a:ln>
            <a:noFill/>
          </a:ln>
        </p:spPr>
      </p:pic>
      <p:pic>
        <p:nvPicPr>
          <p:cNvPr id="165" name="Google Shape;165;p17"/>
          <p:cNvPicPr preferRelativeResize="0"/>
          <p:nvPr/>
        </p:nvPicPr>
        <p:blipFill rotWithShape="1">
          <a:blip r:embed="rId5">
            <a:alphaModFix/>
          </a:blip>
          <a:srcRect b="2987" l="0" r="0" t="0"/>
          <a:stretch/>
        </p:blipFill>
        <p:spPr>
          <a:xfrm>
            <a:off x="5863550" y="1403975"/>
            <a:ext cx="2889876" cy="1863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8"/>
          <p:cNvSpPr txBox="1"/>
          <p:nvPr>
            <p:ph type="title"/>
          </p:nvPr>
        </p:nvSpPr>
        <p:spPr>
          <a:xfrm>
            <a:off x="819150" y="5381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Very Early Light Curves of SNe</a:t>
            </a:r>
            <a:endParaRPr/>
          </a:p>
        </p:txBody>
      </p:sp>
      <p:sp>
        <p:nvSpPr>
          <p:cNvPr id="171" name="Google Shape;171;p18"/>
          <p:cNvSpPr txBox="1"/>
          <p:nvPr>
            <p:ph idx="1" type="body"/>
          </p:nvPr>
        </p:nvSpPr>
        <p:spPr>
          <a:xfrm>
            <a:off x="618250" y="1515400"/>
            <a:ext cx="3953700" cy="30477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sz="1800"/>
              <a:t>Very early SNe light curves contain uniquely constraining information about the progenitor (e.g  Nakar &amp; Sari 2010)</a:t>
            </a:r>
            <a:endParaRPr sz="1800"/>
          </a:p>
          <a:p>
            <a:pPr indent="-342900" lvl="0" marL="457200" rtl="0" algn="l">
              <a:spcBef>
                <a:spcPts val="0"/>
              </a:spcBef>
              <a:spcAft>
                <a:spcPts val="0"/>
              </a:spcAft>
              <a:buSzPts val="1800"/>
              <a:buChar char="●"/>
            </a:pPr>
            <a:r>
              <a:rPr lang="en" sz="1800"/>
              <a:t>SNe have been difficult to discover within minutes or hours of explosion </a:t>
            </a:r>
            <a:endParaRPr sz="1800"/>
          </a:p>
          <a:p>
            <a:pPr indent="-342900" lvl="0" marL="457200" rtl="0" algn="l">
              <a:spcBef>
                <a:spcPts val="0"/>
              </a:spcBef>
              <a:spcAft>
                <a:spcPts val="0"/>
              </a:spcAft>
              <a:buSzPts val="1800"/>
              <a:buChar char="●"/>
            </a:pPr>
            <a:r>
              <a:rPr lang="en" sz="1800"/>
              <a:t>Shock break out happen on time scales of about 10 minutes</a:t>
            </a:r>
            <a:endParaRPr sz="1800"/>
          </a:p>
        </p:txBody>
      </p:sp>
      <p:sp>
        <p:nvSpPr>
          <p:cNvPr id="172" name="Google Shape;172;p1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3" name="Google Shape;173;p18"/>
          <p:cNvPicPr preferRelativeResize="0"/>
          <p:nvPr/>
        </p:nvPicPr>
        <p:blipFill>
          <a:blip r:embed="rId3">
            <a:alphaModFix/>
          </a:blip>
          <a:stretch>
            <a:fillRect/>
          </a:stretch>
        </p:blipFill>
        <p:spPr>
          <a:xfrm>
            <a:off x="4681050" y="1492725"/>
            <a:ext cx="4197852" cy="3093050"/>
          </a:xfrm>
          <a:prstGeom prst="rect">
            <a:avLst/>
          </a:prstGeom>
          <a:noFill/>
          <a:ln>
            <a:noFill/>
          </a:ln>
        </p:spPr>
      </p:pic>
      <p:sp>
        <p:nvSpPr>
          <p:cNvPr id="174" name="Google Shape;174;p18"/>
          <p:cNvSpPr txBox="1"/>
          <p:nvPr/>
        </p:nvSpPr>
        <p:spPr>
          <a:xfrm>
            <a:off x="6806750" y="45403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Garnavich+16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Offset M</a:t>
            </a:r>
            <a:r>
              <a:rPr lang="en"/>
              <a:t>echanism</a:t>
            </a:r>
            <a:r>
              <a:rPr lang="en"/>
              <a:t> </a:t>
            </a:r>
            <a:endParaRPr/>
          </a:p>
        </p:txBody>
      </p:sp>
      <p:sp>
        <p:nvSpPr>
          <p:cNvPr id="180" name="Google Shape;180;p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1" name="Google Shape;181;p19"/>
          <p:cNvPicPr preferRelativeResize="0"/>
          <p:nvPr/>
        </p:nvPicPr>
        <p:blipFill rotWithShape="1">
          <a:blip r:embed="rId3">
            <a:alphaModFix/>
          </a:blip>
          <a:srcRect b="0" l="0" r="2276" t="21048"/>
          <a:stretch/>
        </p:blipFill>
        <p:spPr>
          <a:xfrm>
            <a:off x="2100400" y="1594000"/>
            <a:ext cx="2939201" cy="3165972"/>
          </a:xfrm>
          <a:prstGeom prst="rect">
            <a:avLst/>
          </a:prstGeom>
          <a:noFill/>
          <a:ln>
            <a:noFill/>
          </a:ln>
        </p:spPr>
      </p:pic>
      <p:pic>
        <p:nvPicPr>
          <p:cNvPr id="182" name="Google Shape;182;p19"/>
          <p:cNvPicPr preferRelativeResize="0"/>
          <p:nvPr/>
        </p:nvPicPr>
        <p:blipFill rotWithShape="1">
          <a:blip r:embed="rId4">
            <a:alphaModFix/>
          </a:blip>
          <a:srcRect b="0" l="0" r="0" t="16763"/>
          <a:stretch/>
        </p:blipFill>
        <p:spPr>
          <a:xfrm>
            <a:off x="5340550" y="1594000"/>
            <a:ext cx="2852625" cy="3165972"/>
          </a:xfrm>
          <a:prstGeom prst="rect">
            <a:avLst/>
          </a:prstGeom>
          <a:noFill/>
          <a:ln>
            <a:noFill/>
          </a:ln>
        </p:spPr>
      </p:pic>
      <p:sp>
        <p:nvSpPr>
          <p:cNvPr id="183" name="Google Shape;183;p19"/>
          <p:cNvSpPr txBox="1"/>
          <p:nvPr>
            <p:ph idx="1" type="body"/>
          </p:nvPr>
        </p:nvSpPr>
        <p:spPr>
          <a:xfrm>
            <a:off x="94150" y="1594000"/>
            <a:ext cx="1808700" cy="267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W</a:t>
            </a:r>
            <a:r>
              <a:rPr lang="en" sz="1800"/>
              <a:t>ill be able to copoint or offset telescopes  on each mount by up to 5 deg</a:t>
            </a:r>
            <a:endParaRPr sz="1800"/>
          </a:p>
        </p:txBody>
      </p:sp>
      <p:pic>
        <p:nvPicPr>
          <p:cNvPr id="184" name="Google Shape;184;p19"/>
          <p:cNvPicPr preferRelativeResize="0"/>
          <p:nvPr/>
        </p:nvPicPr>
        <p:blipFill>
          <a:blip r:embed="rId5">
            <a:alphaModFix/>
          </a:blip>
          <a:stretch>
            <a:fillRect/>
          </a:stretch>
        </p:blipFill>
        <p:spPr>
          <a:xfrm>
            <a:off x="6504600" y="275525"/>
            <a:ext cx="1160876" cy="1160876"/>
          </a:xfrm>
          <a:prstGeom prst="rect">
            <a:avLst/>
          </a:prstGeom>
          <a:noFill/>
          <a:ln>
            <a:noFill/>
          </a:ln>
        </p:spPr>
      </p:pic>
      <p:sp>
        <p:nvSpPr>
          <p:cNvPr id="185" name="Google Shape;185;p19"/>
          <p:cNvSpPr txBox="1"/>
          <p:nvPr/>
        </p:nvSpPr>
        <p:spPr>
          <a:xfrm>
            <a:off x="7728925" y="624363"/>
            <a:ext cx="97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Calibri"/>
                <a:ea typeface="Calibri"/>
                <a:cs typeface="Calibri"/>
                <a:sym typeface="Calibri"/>
              </a:rPr>
              <a:t>Sam </a:t>
            </a:r>
            <a:r>
              <a:rPr lang="en">
                <a:solidFill>
                  <a:schemeClr val="dk2"/>
                </a:solidFill>
                <a:latin typeface="Calibri"/>
                <a:ea typeface="Calibri"/>
                <a:cs typeface="Calibri"/>
                <a:sym typeface="Calibri"/>
              </a:rPr>
              <a:t>Benscoter</a:t>
            </a:r>
            <a:endParaRPr>
              <a:solidFill>
                <a:schemeClr val="dk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631425" y="376325"/>
            <a:ext cx="8003700" cy="9546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t>Skinakas Observatory University of Crete / FORTH</a:t>
            </a:r>
            <a:endParaRPr/>
          </a:p>
          <a:p>
            <a:pPr indent="0" lvl="0" marL="0" rtl="0" algn="l">
              <a:lnSpc>
                <a:spcPct val="115000"/>
              </a:lnSpc>
              <a:spcBef>
                <a:spcPts val="0"/>
              </a:spcBef>
              <a:spcAft>
                <a:spcPts val="0"/>
              </a:spcAft>
              <a:buNone/>
            </a:pPr>
            <a:r>
              <a:t/>
            </a:r>
            <a:endParaRPr/>
          </a:p>
        </p:txBody>
      </p:sp>
      <p:sp>
        <p:nvSpPr>
          <p:cNvPr id="191" name="Google Shape;191;p2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2" name="Google Shape;192;p20"/>
          <p:cNvPicPr preferRelativeResize="0"/>
          <p:nvPr/>
        </p:nvPicPr>
        <p:blipFill>
          <a:blip r:embed="rId3">
            <a:alphaModFix/>
          </a:blip>
          <a:stretch>
            <a:fillRect/>
          </a:stretch>
        </p:blipFill>
        <p:spPr>
          <a:xfrm>
            <a:off x="2258425" y="953875"/>
            <a:ext cx="5279002" cy="3959251"/>
          </a:xfrm>
          <a:prstGeom prst="rect">
            <a:avLst/>
          </a:prstGeom>
          <a:noFill/>
          <a:ln>
            <a:noFill/>
          </a:ln>
        </p:spPr>
      </p:pic>
      <p:sp>
        <p:nvSpPr>
          <p:cNvPr id="193" name="Google Shape;193;p20"/>
          <p:cNvSpPr txBox="1"/>
          <p:nvPr>
            <p:ph idx="1" type="body"/>
          </p:nvPr>
        </p:nvSpPr>
        <p:spPr>
          <a:xfrm>
            <a:off x="170350" y="1594000"/>
            <a:ext cx="1808700" cy="267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Planning</a:t>
            </a:r>
            <a:r>
              <a:rPr lang="en" sz="1800"/>
              <a:t> to finish construction in 2023</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631425" y="376325"/>
            <a:ext cx="8003700" cy="9546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t>Magdalena Ridge Observatory near Socorro, NM</a:t>
            </a:r>
            <a:endParaRPr/>
          </a:p>
          <a:p>
            <a:pPr indent="0" lvl="0" marL="0" rtl="0" algn="l">
              <a:lnSpc>
                <a:spcPct val="115000"/>
              </a:lnSpc>
              <a:spcBef>
                <a:spcPts val="0"/>
              </a:spcBef>
              <a:spcAft>
                <a:spcPts val="0"/>
              </a:spcAft>
              <a:buNone/>
            </a:pPr>
            <a:r>
              <a:t/>
            </a:r>
            <a:endParaRPr/>
          </a:p>
        </p:txBody>
      </p:sp>
      <p:sp>
        <p:nvSpPr>
          <p:cNvPr id="199" name="Google Shape;199;p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0" name="Google Shape;200;p21"/>
          <p:cNvPicPr preferRelativeResize="0"/>
          <p:nvPr/>
        </p:nvPicPr>
        <p:blipFill>
          <a:blip r:embed="rId3">
            <a:alphaModFix/>
          </a:blip>
          <a:stretch>
            <a:fillRect/>
          </a:stretch>
        </p:blipFill>
        <p:spPr>
          <a:xfrm>
            <a:off x="1979875" y="1042225"/>
            <a:ext cx="6114451" cy="3782551"/>
          </a:xfrm>
          <a:prstGeom prst="rect">
            <a:avLst/>
          </a:prstGeom>
          <a:noFill/>
          <a:ln>
            <a:noFill/>
          </a:ln>
        </p:spPr>
      </p:pic>
      <p:sp>
        <p:nvSpPr>
          <p:cNvPr id="201" name="Google Shape;201;p21"/>
          <p:cNvSpPr txBox="1"/>
          <p:nvPr>
            <p:ph idx="1" type="body"/>
          </p:nvPr>
        </p:nvSpPr>
        <p:spPr>
          <a:xfrm>
            <a:off x="170350" y="1594000"/>
            <a:ext cx="1808700" cy="267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Planning to finish construction in 2023</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