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548" r:id="rId3"/>
    <p:sldId id="549" r:id="rId4"/>
    <p:sldId id="551" r:id="rId5"/>
    <p:sldId id="568" r:id="rId6"/>
    <p:sldId id="569" r:id="rId7"/>
    <p:sldId id="570" r:id="rId8"/>
    <p:sldId id="575" r:id="rId9"/>
    <p:sldId id="576" r:id="rId10"/>
    <p:sldId id="580" r:id="rId11"/>
    <p:sldId id="581" r:id="rId12"/>
    <p:sldId id="582" r:id="rId13"/>
    <p:sldId id="586" r:id="rId14"/>
    <p:sldId id="587" r:id="rId15"/>
    <p:sldId id="584" r:id="rId16"/>
    <p:sldId id="571" r:id="rId17"/>
    <p:sldId id="585" r:id="rId18"/>
    <p:sldId id="572" r:id="rId19"/>
    <p:sldId id="579" r:id="rId20"/>
    <p:sldId id="573" r:id="rId21"/>
    <p:sldId id="553" r:id="rId22"/>
    <p:sldId id="558" r:id="rId23"/>
    <p:sldId id="556" r:id="rId24"/>
    <p:sldId id="559" r:id="rId25"/>
    <p:sldId id="560" r:id="rId26"/>
    <p:sldId id="555" r:id="rId27"/>
    <p:sldId id="561" r:id="rId28"/>
    <p:sldId id="562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60"/>
    <p:restoredTop sz="96327"/>
  </p:normalViewPr>
  <p:slideViewPr>
    <p:cSldViewPr snapToGrid="0">
      <p:cViewPr varScale="1">
        <p:scale>
          <a:sx n="119" d="100"/>
          <a:sy n="119" d="100"/>
        </p:scale>
        <p:origin x="44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22T11:35:59.8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1602 24575,'86'-7'0,"0"-1"0,-1 1 0,1-1 0,0 1 0,-15-20 0,7-9 0,7-9 0,4-5 0,3-5 0,0-2 0,-2-2 0,-3 1 0,-6 2 0,-7 4 0,-9 6 0,-11 7 0,14-17 0,-17 9 0,11-12-306,-4 7 1,17-13 0,9-8 0,5-5 0,0 0 0,-7 4 0,-11 9 0,-18 12 0,-21 17 305,-18 3 871,-3 2-871,1 4 452,-2 2-452,0 2 0,-2 3 0,-1 4 1423,-1 3-1423,-1 5 0,-1 2 0,-2 0 0,1-3 0,1-1 0,0 0 0,0 3 0,-3 4 0,-1 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22T11:36:15.9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6077 24575,'0'-11'0,"0"-7"0,0-11 0,0-10 0,1-5 0,2 4 0,2 3 0,3 7 0,0 2 0,-2 3 0,-2 6 0,0 2 0,-1-1 0,2-2 0,-1 0 0,1 3 0,-2 4 0,-1 6 0,1 2 0,1-2 0,5-4 0,4-7 0,2-2 0,3 0 0,-2 1 0,-5 6 0,-4 4 0,-2 5 0,-2 2 0,2 1 0,1 1 0,-1 0 0,0 0 0,-2 0 0,2 0 0,3 4 0,5 7 0,9 17 0,14 21 0,14 16 0,9 11 0,0-5 0,-8-12 0,-11-12 0,-10-15 0,-3-7 0,0-6 0,11-2 0,13 1 0,16 3 0,15 8 0,4 2 0,-1 4 0,-12-2 0,-15-6 0,-17-4 0,-13-7 0,-10-4 0,-5-6 0,-1-4 0,1-3 0,2-4 0,2-3 0,0-2 0,0-3 0,1 2 0,1 0 0,2 0 0,3 1 0,3-3 0,1 0 0,2-5 0,-2-1 0,-2-3 0,-5-3 0,1-4 0,3-5 0,1-4 0,1-2 0,0 3 0,-3 5 0,-3 9 0,-7 7 0,-6 7 0,-1 2 0,1 1 0,5-1 0,6-3 0,4-4 0,4-2 0,-2 0 0,-2 3 0,-4 1 0,-2 4 0,2-2 0,3 0 0,4-2 0,5-2 0,1 2 0,1-1 0,-3 2 0,0 0 0,1-1 0,3 0 0,-2 0 0,-5 1 0,-4 4 0,-8 3 0,-4 2 0,-2 2 0,-2 0 0,8-5 0,7-5 0,5-5 0,2-1 0,-6 2 0,-1 3 0,-1 3 0,-1 0 0,-2 2 0,-5 0 0,-1 0 0,1 1 0,1-2 0,0 1 0,-4 0 0,-4 2 0,-3 1 0,3-5 0,2 0 0,3-10 0,3-7 0,0-1 0,-1 0 0,-5 10 0,-2 4 0,-4-8 0,-2-12 0,0-13 0,0-8 0,0-3 0,-1 0 0,-4 4 0,-2 7 0,-1 16 0,0 13 0,4 5 0,2-3 0,2-8 0,-4-5 0,-2-5 0,-1-1 0,-1 2 0,3 4 0,1 9 0,2 6 0,-2-6 0,-4-5 0,1 1 0,1 5 0,5 13 0,7 9 0,2 4 0,4 3 0,1 3 0,0 3 0,-2-1 0,1 0 0,2 5 0,5 6 0,5 7 0,4 5 0,2-1 0,-3-5 0,-3-6 0,-8-10 0,-6-6 0,-3-6 0,4-4 0,13-2 0,8 0 0,11 0 0,5 0 0,-3 0 0,-2 0 0,-10-1 0,-10-2 0,1-2 0,4-3 0,9-1 0,9-2 0,3-1 0,-5 1 0,-2 3 0,-6 0 0,-6 2 0,-2-1 0,-2 1 0,4 0 0,6 1 0,3 3 0,2-1 0,-5 3 0,-6 0 0,-7 0 0,-4 0 0,4 0 0,7-2 0,4-2 0,0-3 0,-7-2 0,-5 2 0,-6-1 0,-3 0 0,-1 0 0,1-1 0,5-2 0,4-1 0,2-1 0,3-1 0,2 2 0,3-1 0,1 0 0,-3 1 0,-4 0 0,-8 2 0,-5 1 0,0 0 0,-1-2 0,4-4 0,2-3 0,0-5 0,0 0 0,0-1 0,0-1 0,1-1 0,3-3 0,0 0 0,-1 2 0,-1 4 0,-5 5 0,-6 1 0,-4 0 0,-5 1 0,0-1 0,0-1 0,-7-9 0,-9-12 0,-13-22 0,-6-11 0,3 2 0,7 5 0,11 17 0,6 3 0,6-3 0,3 12 0,2 9 0,4 13 0,2 12 0,3 0 0,0-2 0,-2 2 0,-1-1 0,-5-1 0,0 2 0,0-2 0,3-2 0,5-4 0,2-2 0,1 0 0,-2 2 0,-4 3 0,-3 4 0,-1 1 0,2 4 0,7 10 0,3 5 0,1 6 0,0 1 0,-4-3 0,-1-3 0,-4-6 0,0 0 0,9 5 0,4 3 0,8 8 0,3 3 0,-3-3 0,0-1 0,-9-9 0,-9-7 0,-1-5 0,-3-4 0,-1-1 0,1 2 0,1 1 0,0 1 0,1 0 0,2 3 0,7 4 0,14 8 0,16 8 0,11 3 0,0-3 0,-9-6 0,-8-10 0,-8-6 0,1-4 0,5-5 0,2-5 0,1-6 0,-5-4 0,-8 1 0,-7 4 0,-8 5 0,-6 4 0,1 1 0,0-3 0,4-3 0,2-3 0,0-1 0,0 0 0,1 0 0,-1-3 0,1-2 0,-1 0 0,1 0 0,2 0 0,0 0 0,0 2 0,-1 2 0,-7 4 0,-3 3 0,-2 3 0,1-1 0,3-1 0,1-1 0,2-1 0,4 0 0,2-2 0,8-3 0,1-1 0,-1 0 0,-1 2 0,-5 4 0,0 1 0,4 0 0,7-3 0,9-3 0,0-1 0,-4 2 0,-7 3 0,-11 3 0,-6 3 0,-1-1 0,-1-1 0,3-2 0,2-2 0,2-1 0,1-1 0,0 0 0,0 0 0,-1 1 0,-4 1 0,-4 1 0,-4 2 0,-5 0 0,-2 3 0,1 0 0,2 1 0,2 2 0,-1 0 0,0 0 0,0 0 0,1 0 0,10 0 0,12-2 0,16-5 0,11-6 0,-2-5 0,-10 1 0,-12 4 0,-13 6 0,-3 2 0,-2 1 0,1-6 0,3-3 0,1-1 0,0 0 0,-1 3 0,-4 2 0,-4 2 0,1-3 0,1-3 0,3-1 0,-1-3 0,-1-1 0,-4 0 0,-1 1 0,-2 6 0,-2 3 0,-1 0 0,2-10 0,4-16 0,5-18 0,4-8 0,-1 7 0,-3 14 0,-4 16 0,-3 11 0,-1 5 0,2-2 0,2-9 0,5-11 0,4-10 0,2-4 0,0-1 0,-1 0-6784,-2 1 6784,-4 10 0,2 12 0,8 14 0,24 7 0,8 0 0,11 0 0,-2 0 6784,-17 0-6784,-2 0 0,-15 0 0,-9 0 0,-3 0 0,-4 0 0,-2 0 0,-4 0 0,-2 0 0,1 0 0,0 0 0,2 0 0,1-2 0,1 0 0,3 0 0,3 1 0,4 1 0,3 0 0,4-1 0,4-1 0,8-4 0,4-3 0,2-3 0,0 0 0,-4-1 0,-3 0 0,-2 0 0,-5 3 0,-1 1 0,-4 0 0,-4 0 0,-2 1 0,-4 2 0,-3 1 0,-2-1 0,-3 0 0,2-6 0,6-7 0,6-7 0,5-6 0,0 0 0,-3 2 0,-3 5 0,-6 4 0,-4-2 0,0-5 0,-2-6 0,2-5 0,2-4 0,-2 3 0,5-5 0,0-3 0,4-4 0,5-10-6784,6-2 6784,-4 13 0,-2 17 0,-1 18 0,1 8 0,4-3 0,2-6 0,-2-2 6784,-2-3-6784,3-4 0,0 1 0,1-4 0,0 2 0,0 3 0,-4 6 0,-4 6 0,-5 5 0,-6 3 0,-2 2 0,1 2 0,3 0 0,1 0 0,5 0 0,6 0 0,7 0 0,10 6 0,7 7 0,6 13 0,4 13 0,0 12 0,1 6 0,-6-6 0,-10-9 0,-12-14 0,-11-11 0,-4-9 0,2-5 0,1-3 0,2 0 0,0 0 0,-7 0 0,-5 0 0,-4 0 0,0 0 0,3 0 0,5 0 0,4 0 0,1 0 0,0 0 0,-4 0 0,-5 0 0,-2-2 0,0-5 0,3-3 0,3-5 0,1-2 0,1 1 0,1 2 0,-1 3 0,-2 2 0,-2 1 0,-2 1 0,-3-1 0,1-2 0,2-4 0,0-3 0,3 0 0,1 1 0,0 1 0,7 1 0,6 2 0,11 1 0,9 0 0,1 3 0,-1 3 0,-7 0 0,-9 3 0,-4-1 0,-2 0 0,5 0 0,5 1 0,16-4 0,11-4 0,5-3 0,-6-3 0,-17 1 0,-16 6 0,-13 2 0,-8 3 0,-4 2 0,1-4 0,3-3 0,8-6 0,3-5 0,5-3 0,1-1 0,-1 1 0,-1 4 0,-4 3 0,-6 3 0,-1 1 0,-3 0 0,1 1 0,0 1 0,-1 0 0,1-2 0,0-1 0,0-2 0,0-1 0,-1 2 0,-2 1 0,-1 0 0,0-2 0,-1 0 0,3-3 0,0-1 0,1 0 0,-1 2 0,-4 5 0,-2 5 0,-2 2 0,0-2 0,1-1 0,1-3 0,1-3 0,-1 2 0,-2 0 0,0-1 0,0 0 0,0-3 0,0-1 0,0 0 0,0 4 0,0 2 0,0 4 0,0 0 0,2 1 0,0 1 0,2 4 0,1 7 0,0 3 0,0 4 0,0 1 0,-1-3 0,-1-2 0,-1-7 0,-1-13 0,8-20 0,4-7 0,4-4 0,3 7 0,-4 12 0,0 1 0,0 1 0,1-13 0,6-16 0,8-13 0,5-7 0,-1 6 0,-6 14 0,-7 14 0,-4 13 0,0 3 0,-2-1 0,-1-2 0,0 1 0,-1 3 0,-3 5 0,-2 6 0,-4 4 0,1 1 0,1-3 0,4-2 0,3-1 0,3 0 0,0 2 0,0 3 0,-3 2 0,-2 2 0,-2 0 0,1 0 0,3 0 0,2 0 0,-1 0 0,-2 0 0,0 0 0,1 0 0,1 0 0,4 6 0,5 4 0,7 6 0,5 4 0,6 2 0,3 6 0,3 7 0,1 4 0,-3 3 0,-2 0 0,-6-7 0,-5-4 0,-2-6 0,-3-8 0,-1-4 0,2-3 0,2 0 0,1-1 0,0 1 0,-4-2 0,-5-4 0,-4-1 0,-5-3 0,-1 0 0,-1 0 0,2-5 0,6-10 0,2-19 0,3-15 0,-1-8 0,-2 2 0,-2 10 0,-3 10 0,-3 8 0,-3 6 0,1 5 0,-1 3 0,0 5 0,-1 4 0,-1 2 0,2 2 0,1 0 0,4 0 0,5 0 0,2 0 0,1 0 0,-3 0 0,-7 0 0,-2 0 0,2 0 0,9 0 0,14 0 0,12 0 0,1 0 0,-8 0 0,-13 0 0,-11 0 0,-3 0 0,-8 0 0,-2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22T11:36:20.3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607800-41BF-A149-86C3-2F2FD7D938C7}" type="datetimeFigureOut">
              <a:rPr lang="en-US" smtClean="0"/>
              <a:t>6/16/23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3AFFCC-87D5-7942-A2E0-48B88D80B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996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AFFCC-87D5-7942-A2E0-48B88D80BAF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671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Lecture 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Blain - University of Leicester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37B7F-7B8D-8748-AA3F-9289B4A294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Lecture 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Blain - University of Leicester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37B7F-7B8D-8748-AA3F-9289B4A294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Lecture 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Blain - University of Leicester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37B7F-7B8D-8748-AA3F-9289B4A294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Lecture 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Blain - University of Leicester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37B7F-7B8D-8748-AA3F-9289B4A294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Lecture 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Blain - University of Leicester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37B7F-7B8D-8748-AA3F-9289B4A294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Lecture 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Blain - University of Leicester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37B7F-7B8D-8748-AA3F-9289B4A294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Lecture 1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Blain - University of Leicester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37B7F-7B8D-8748-AA3F-9289B4A294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Lecture 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Blain - University of Leicester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37B7F-7B8D-8748-AA3F-9289B4A294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Lecture 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Blain - University of Leicester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37B7F-7B8D-8748-AA3F-9289B4A294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Lecture 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Blain - University of Leicester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37B7F-7B8D-8748-AA3F-9289B4A294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Lecture 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Blain - University of Leicester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37B7F-7B8D-8748-AA3F-9289B4A294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34108"/>
            <a:ext cx="8229600" cy="846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1528"/>
            <a:ext cx="8229600" cy="4734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556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457200" rtl="0" eaLnBrk="1" latinLnBrk="0" hangingPunct="1">
              <a:defRPr lang="en-US"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Andrew Blain - University of Leicester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937B7F-7B8D-8748-AA3F-9289B4A2946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00C1"/>
        </a:buClr>
        <a:buSzPct val="130000"/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Tx/>
        <a:buSzPct val="80000"/>
        <a:buFont typeface="Wingdings" charset="2"/>
        <a:buChar char="§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Tx/>
        <a:buSzPct val="80000"/>
        <a:buFont typeface="Wingdings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Tx/>
        <a:buSzPct val="80000"/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Tx/>
        <a:buSzPct val="80000"/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customXml" Target="../ink/ink2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B7BDA-6140-1E8C-02D5-DA0D98B9C0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576" y="2130425"/>
            <a:ext cx="8961120" cy="1470025"/>
          </a:xfrm>
        </p:spPr>
        <p:txBody>
          <a:bodyPr>
            <a:normAutofit fontScale="90000"/>
          </a:bodyPr>
          <a:lstStyle/>
          <a:p>
            <a:r>
              <a:rPr lang="en-US" dirty="0"/>
              <a:t>GRBs, SFR, and the ISM</a:t>
            </a:r>
            <a:br>
              <a:rPr lang="en-US" dirty="0"/>
            </a:br>
            <a:r>
              <a:rPr lang="en-US" dirty="0"/>
              <a:t>(with Gavin Lamb, </a:t>
            </a:r>
            <a:r>
              <a:rPr lang="en-US" dirty="0" err="1"/>
              <a:t>Nial</a:t>
            </a:r>
            <a:r>
              <a:rPr lang="en-US" dirty="0"/>
              <a:t> Tanvir &amp; Miti Patel)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3AE161-A4A0-3559-BE2E-9176C9F609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094" y="3886200"/>
            <a:ext cx="8218842" cy="1752600"/>
          </a:xfrm>
        </p:spPr>
        <p:txBody>
          <a:bodyPr>
            <a:normAutofit/>
          </a:bodyPr>
          <a:lstStyle/>
          <a:p>
            <a:r>
              <a:rPr lang="en-US" dirty="0"/>
              <a:t>Andrew Blain</a:t>
            </a:r>
          </a:p>
          <a:p>
            <a:r>
              <a:rPr lang="en-US" dirty="0"/>
              <a:t>University of Leicester</a:t>
            </a:r>
          </a:p>
          <a:p>
            <a:r>
              <a:rPr lang="en-US" dirty="0"/>
              <a:t>June 2023, NCSA</a:t>
            </a:r>
          </a:p>
        </p:txBody>
      </p:sp>
    </p:spTree>
    <p:extLst>
      <p:ext uri="{BB962C8B-B14F-4D97-AF65-F5344CB8AC3E}">
        <p14:creationId xmlns:p14="http://schemas.microsoft.com/office/powerpoint/2010/main" val="668012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9A516-1BD6-DD40-8C3C-CF00BD54D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Cartoon of light passage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23B9ED0C-1A8F-253F-03B9-ED88BD9083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1428789">
            <a:off x="469624" y="4387837"/>
            <a:ext cx="1354124" cy="1199367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736F97-6BFA-0577-6CE3-5D3CA7CCD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Blain - University of Leicester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ED9D23-A768-2023-4EEC-2188C0AE2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37B7F-7B8D-8748-AA3F-9289B4A2946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Picture 5" descr="A picture on the wall&#10;&#10;Description automatically generated with low confidence">
            <a:extLst>
              <a:ext uri="{FF2B5EF4-FFF2-40B4-BE49-F238E27FC236}">
                <a16:creationId xmlns:a16="http://schemas.microsoft.com/office/drawing/2014/main" id="{16AC5919-570B-A923-8365-111D829166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61" t="31154" r="32442" b="33701"/>
          <a:stretch/>
        </p:blipFill>
        <p:spPr>
          <a:xfrm>
            <a:off x="366585" y="1764255"/>
            <a:ext cx="8483698" cy="459209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AD5136F-8566-27C4-CC03-2D28E6D509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457200" y="4537417"/>
            <a:ext cx="420003" cy="363246"/>
          </a:xfrm>
          <a:prstGeom prst="rect">
            <a:avLst/>
          </a:prstGeom>
        </p:spPr>
      </p:pic>
      <p:pic>
        <p:nvPicPr>
          <p:cNvPr id="3" name="Picture 2" descr="A picture containing flower, magenta&#10;&#10;Description automatically generated">
            <a:extLst>
              <a:ext uri="{FF2B5EF4-FFF2-40B4-BE49-F238E27FC236}">
                <a16:creationId xmlns:a16="http://schemas.microsoft.com/office/drawing/2014/main" id="{B5184E28-1588-3EEC-B9CE-E8E5DCE114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24964">
            <a:off x="220518" y="4364965"/>
            <a:ext cx="796804" cy="66366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361844E-4D4B-5A73-9B7A-A2A82BD5701C}"/>
              </a:ext>
            </a:extLst>
          </p:cNvPr>
          <p:cNvSpPr/>
          <p:nvPr/>
        </p:nvSpPr>
        <p:spPr>
          <a:xfrm>
            <a:off x="-556592" y="3730416"/>
            <a:ext cx="914400" cy="1583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7806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9A516-1BD6-DD40-8C3C-CF00BD54D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Cartoon of light passage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23B9ED0C-1A8F-253F-03B9-ED88BD9083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1428789">
            <a:off x="469624" y="4387837"/>
            <a:ext cx="1354124" cy="1199367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736F97-6BFA-0577-6CE3-5D3CA7CCD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Blain - University of Leicester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ED9D23-A768-2023-4EEC-2188C0AE2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37B7F-7B8D-8748-AA3F-9289B4A2946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6" name="Picture 5" descr="A picture on the wall&#10;&#10;Description automatically generated with low confidence">
            <a:extLst>
              <a:ext uri="{FF2B5EF4-FFF2-40B4-BE49-F238E27FC236}">
                <a16:creationId xmlns:a16="http://schemas.microsoft.com/office/drawing/2014/main" id="{16AC5919-570B-A923-8365-111D829166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61" t="31154" r="32442" b="33701"/>
          <a:stretch/>
        </p:blipFill>
        <p:spPr>
          <a:xfrm>
            <a:off x="366585" y="1764255"/>
            <a:ext cx="8483698" cy="459209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AD5136F-8566-27C4-CC03-2D28E6D509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457200" y="4537417"/>
            <a:ext cx="420003" cy="363246"/>
          </a:xfrm>
          <a:prstGeom prst="rect">
            <a:avLst/>
          </a:prstGeom>
        </p:spPr>
      </p:pic>
      <p:pic>
        <p:nvPicPr>
          <p:cNvPr id="3" name="Picture 2" descr="A picture containing flower, magenta&#10;&#10;Description automatically generated">
            <a:extLst>
              <a:ext uri="{FF2B5EF4-FFF2-40B4-BE49-F238E27FC236}">
                <a16:creationId xmlns:a16="http://schemas.microsoft.com/office/drawing/2014/main" id="{B5184E28-1588-3EEC-B9CE-E8E5DCE114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24964">
            <a:off x="220518" y="4364965"/>
            <a:ext cx="796804" cy="66366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361844E-4D4B-5A73-9B7A-A2A82BD5701C}"/>
              </a:ext>
            </a:extLst>
          </p:cNvPr>
          <p:cNvSpPr/>
          <p:nvPr/>
        </p:nvSpPr>
        <p:spPr>
          <a:xfrm>
            <a:off x="-556592" y="3730416"/>
            <a:ext cx="914400" cy="1583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E40994C-492E-BAF6-541F-5F71B8B4D469}"/>
              </a:ext>
            </a:extLst>
          </p:cNvPr>
          <p:cNvCxnSpPr>
            <a:cxnSpLocks/>
          </p:cNvCxnSpPr>
          <p:nvPr/>
        </p:nvCxnSpPr>
        <p:spPr>
          <a:xfrm flipV="1">
            <a:off x="667201" y="3270325"/>
            <a:ext cx="2915095" cy="1426473"/>
          </a:xfrm>
          <a:prstGeom prst="line">
            <a:avLst/>
          </a:prstGeom>
          <a:ln w="92075">
            <a:gradFill>
              <a:gsLst>
                <a:gs pos="35000">
                  <a:srgbClr val="656D76"/>
                </a:gs>
                <a:gs pos="0">
                  <a:schemeClr val="tx1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D4EA9339-DC77-5D4C-3E05-404EBC0A802E}"/>
              </a:ext>
            </a:extLst>
          </p:cNvPr>
          <p:cNvSpPr/>
          <p:nvPr/>
        </p:nvSpPr>
        <p:spPr>
          <a:xfrm rot="19957769">
            <a:off x="3450275" y="3246683"/>
            <a:ext cx="72000" cy="10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097E248-5CA5-5B99-DA59-D3E256FB949F}"/>
              </a:ext>
            </a:extLst>
          </p:cNvPr>
          <p:cNvSpPr/>
          <p:nvPr/>
        </p:nvSpPr>
        <p:spPr>
          <a:xfrm rot="20106995">
            <a:off x="3519394" y="3210431"/>
            <a:ext cx="72000" cy="108000"/>
          </a:xfrm>
          <a:prstGeom prst="rect">
            <a:avLst/>
          </a:prstGeom>
          <a:solidFill>
            <a:srgbClr val="FF9D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146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9A516-1BD6-DD40-8C3C-CF00BD54D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Cartoon of light passage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23B9ED0C-1A8F-253F-03B9-ED88BD9083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1428789">
            <a:off x="469624" y="4387837"/>
            <a:ext cx="1354124" cy="1199367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736F97-6BFA-0577-6CE3-5D3CA7CCD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Blain - University of Leicester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ED9D23-A768-2023-4EEC-2188C0AE2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37B7F-7B8D-8748-AA3F-9289B4A2946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" name="Picture 5" descr="A picture on the wall&#10;&#10;Description automatically generated with low confidence">
            <a:extLst>
              <a:ext uri="{FF2B5EF4-FFF2-40B4-BE49-F238E27FC236}">
                <a16:creationId xmlns:a16="http://schemas.microsoft.com/office/drawing/2014/main" id="{16AC5919-570B-A923-8365-111D829166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61" t="31154" r="32442" b="33701"/>
          <a:stretch/>
        </p:blipFill>
        <p:spPr>
          <a:xfrm>
            <a:off x="366585" y="1764255"/>
            <a:ext cx="8483698" cy="459209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AD5136F-8566-27C4-CC03-2D28E6D509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457200" y="4537417"/>
            <a:ext cx="420003" cy="363246"/>
          </a:xfrm>
          <a:prstGeom prst="rect">
            <a:avLst/>
          </a:prstGeom>
        </p:spPr>
      </p:pic>
      <p:pic>
        <p:nvPicPr>
          <p:cNvPr id="3" name="Picture 2" descr="A picture containing flower, magenta&#10;&#10;Description automatically generated">
            <a:extLst>
              <a:ext uri="{FF2B5EF4-FFF2-40B4-BE49-F238E27FC236}">
                <a16:creationId xmlns:a16="http://schemas.microsoft.com/office/drawing/2014/main" id="{B5184E28-1588-3EEC-B9CE-E8E5DCE114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24964">
            <a:off x="220518" y="4364965"/>
            <a:ext cx="796804" cy="66366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361844E-4D4B-5A73-9B7A-A2A82BD5701C}"/>
              </a:ext>
            </a:extLst>
          </p:cNvPr>
          <p:cNvSpPr/>
          <p:nvPr/>
        </p:nvSpPr>
        <p:spPr>
          <a:xfrm>
            <a:off x="-556592" y="3730416"/>
            <a:ext cx="914400" cy="1583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E40994C-492E-BAF6-541F-5F71B8B4D469}"/>
              </a:ext>
            </a:extLst>
          </p:cNvPr>
          <p:cNvCxnSpPr>
            <a:cxnSpLocks/>
          </p:cNvCxnSpPr>
          <p:nvPr/>
        </p:nvCxnSpPr>
        <p:spPr>
          <a:xfrm flipV="1">
            <a:off x="667201" y="1764254"/>
            <a:ext cx="6034813" cy="2932544"/>
          </a:xfrm>
          <a:prstGeom prst="line">
            <a:avLst/>
          </a:prstGeom>
          <a:ln w="92075">
            <a:gradFill>
              <a:gsLst>
                <a:gs pos="35000">
                  <a:srgbClr val="656D76"/>
                </a:gs>
                <a:gs pos="0">
                  <a:schemeClr val="tx1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DB1D3925-89B9-D3E9-7ACF-C972EBEA99D6}"/>
              </a:ext>
            </a:extLst>
          </p:cNvPr>
          <p:cNvSpPr/>
          <p:nvPr/>
        </p:nvSpPr>
        <p:spPr>
          <a:xfrm rot="19957769">
            <a:off x="6546689" y="1781838"/>
            <a:ext cx="72000" cy="10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A04574-ADEA-2822-126B-C93050BB0D22}"/>
              </a:ext>
            </a:extLst>
          </p:cNvPr>
          <p:cNvSpPr/>
          <p:nvPr/>
        </p:nvSpPr>
        <p:spPr>
          <a:xfrm rot="20106995">
            <a:off x="6596083" y="1747383"/>
            <a:ext cx="72000" cy="108000"/>
          </a:xfrm>
          <a:prstGeom prst="rect">
            <a:avLst/>
          </a:prstGeom>
          <a:solidFill>
            <a:srgbClr val="FF9D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3618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736F97-6BFA-0577-6CE3-5D3CA7CCD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Blain - University of Leicester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ED9D23-A768-2023-4EEC-2188C0AE2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37B7F-7B8D-8748-AA3F-9289B4A2946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AD5136F-8566-27C4-CC03-2D28E6D50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457200" y="4537417"/>
            <a:ext cx="420003" cy="36324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E40994C-492E-BAF6-541F-5F71B8B4D469}"/>
              </a:ext>
            </a:extLst>
          </p:cNvPr>
          <p:cNvCxnSpPr>
            <a:cxnSpLocks/>
          </p:cNvCxnSpPr>
          <p:nvPr/>
        </p:nvCxnSpPr>
        <p:spPr>
          <a:xfrm flipV="1">
            <a:off x="667201" y="1764254"/>
            <a:ext cx="6034813" cy="2932544"/>
          </a:xfrm>
          <a:prstGeom prst="line">
            <a:avLst/>
          </a:prstGeom>
          <a:ln w="92075">
            <a:gradFill>
              <a:gsLst>
                <a:gs pos="35000">
                  <a:srgbClr val="656D76"/>
                </a:gs>
                <a:gs pos="0">
                  <a:schemeClr val="tx1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DB1D3925-89B9-D3E9-7ACF-C972EBEA99D6}"/>
              </a:ext>
            </a:extLst>
          </p:cNvPr>
          <p:cNvSpPr/>
          <p:nvPr/>
        </p:nvSpPr>
        <p:spPr>
          <a:xfrm rot="19957769">
            <a:off x="6546689" y="1781838"/>
            <a:ext cx="72000" cy="10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A04574-ADEA-2822-126B-C93050BB0D22}"/>
              </a:ext>
            </a:extLst>
          </p:cNvPr>
          <p:cNvSpPr/>
          <p:nvPr/>
        </p:nvSpPr>
        <p:spPr>
          <a:xfrm rot="20106995">
            <a:off x="6596083" y="1747383"/>
            <a:ext cx="72000" cy="108000"/>
          </a:xfrm>
          <a:prstGeom prst="rect">
            <a:avLst/>
          </a:prstGeom>
          <a:solidFill>
            <a:srgbClr val="FF9D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Content Placeholder 14" descr="A picture containing weapon, cartoon, dragon, mammal&#10;&#10;Description automatically generated">
            <a:extLst>
              <a:ext uri="{FF2B5EF4-FFF2-40B4-BE49-F238E27FC236}">
                <a16:creationId xmlns:a16="http://schemas.microsoft.com/office/drawing/2014/main" id="{BD1B1538-3B89-13EB-D97D-EEA6B7A87F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17930192">
            <a:off x="-773057" y="2524349"/>
            <a:ext cx="6451600" cy="36703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C9A516-1BD6-DD40-8C3C-CF00BD54D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447" y="229073"/>
            <a:ext cx="8229600" cy="846690"/>
          </a:xfrm>
        </p:spPr>
        <p:txBody>
          <a:bodyPr/>
          <a:lstStyle/>
          <a:p>
            <a:r>
              <a:rPr lang="en-US" dirty="0"/>
              <a:t>Cartoon of light passage</a:t>
            </a:r>
          </a:p>
        </p:txBody>
      </p:sp>
    </p:spTree>
    <p:extLst>
      <p:ext uri="{BB962C8B-B14F-4D97-AF65-F5344CB8AC3E}">
        <p14:creationId xmlns:p14="http://schemas.microsoft.com/office/powerpoint/2010/main" val="42270419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736F97-6BFA-0577-6CE3-5D3CA7CCD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Blain - University of Leicester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ED9D23-A768-2023-4EEC-2188C0AE2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37B7F-7B8D-8748-AA3F-9289B4A2946B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AD5136F-8566-27C4-CC03-2D28E6D50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457200" y="4537417"/>
            <a:ext cx="420003" cy="36324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E40994C-492E-BAF6-541F-5F71B8B4D469}"/>
              </a:ext>
            </a:extLst>
          </p:cNvPr>
          <p:cNvCxnSpPr>
            <a:cxnSpLocks/>
          </p:cNvCxnSpPr>
          <p:nvPr/>
        </p:nvCxnSpPr>
        <p:spPr>
          <a:xfrm flipV="1">
            <a:off x="667201" y="1764254"/>
            <a:ext cx="6034813" cy="2932544"/>
          </a:xfrm>
          <a:prstGeom prst="line">
            <a:avLst/>
          </a:prstGeom>
          <a:ln w="92075">
            <a:gradFill>
              <a:gsLst>
                <a:gs pos="35000">
                  <a:srgbClr val="656D76"/>
                </a:gs>
                <a:gs pos="0">
                  <a:schemeClr val="tx1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DB1D3925-89B9-D3E9-7ACF-C972EBEA99D6}"/>
              </a:ext>
            </a:extLst>
          </p:cNvPr>
          <p:cNvSpPr/>
          <p:nvPr/>
        </p:nvSpPr>
        <p:spPr>
          <a:xfrm rot="19957769">
            <a:off x="6546689" y="1781838"/>
            <a:ext cx="72000" cy="10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A04574-ADEA-2822-126B-C93050BB0D22}"/>
              </a:ext>
            </a:extLst>
          </p:cNvPr>
          <p:cNvSpPr/>
          <p:nvPr/>
        </p:nvSpPr>
        <p:spPr>
          <a:xfrm rot="20106995">
            <a:off x="6596083" y="1747383"/>
            <a:ext cx="72000" cy="108000"/>
          </a:xfrm>
          <a:prstGeom prst="rect">
            <a:avLst/>
          </a:prstGeom>
          <a:solidFill>
            <a:srgbClr val="FF9D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Content Placeholder 14" descr="A picture containing weapon, cartoon, dragon, mammal&#10;&#10;Description automatically generated">
            <a:extLst>
              <a:ext uri="{FF2B5EF4-FFF2-40B4-BE49-F238E27FC236}">
                <a16:creationId xmlns:a16="http://schemas.microsoft.com/office/drawing/2014/main" id="{BD1B1538-3B89-13EB-D97D-EEA6B7A87F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17930192">
            <a:off x="-773057" y="2524349"/>
            <a:ext cx="6451600" cy="3670300"/>
          </a:xfrm>
        </p:spPr>
      </p:pic>
      <p:pic>
        <p:nvPicPr>
          <p:cNvPr id="17" name="Picture 16" descr="A person in armor holding a sword&#10;&#10;Description automatically generated with medium confidence">
            <a:extLst>
              <a:ext uri="{FF2B5EF4-FFF2-40B4-BE49-F238E27FC236}">
                <a16:creationId xmlns:a16="http://schemas.microsoft.com/office/drawing/2014/main" id="{56C4F14D-4B73-0656-9CA8-91DE0F8CCC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086745">
            <a:off x="4162052" y="1086256"/>
            <a:ext cx="4727682" cy="26860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C9A516-1BD6-DD40-8C3C-CF00BD54D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447" y="229073"/>
            <a:ext cx="8229600" cy="846690"/>
          </a:xfrm>
        </p:spPr>
        <p:txBody>
          <a:bodyPr/>
          <a:lstStyle/>
          <a:p>
            <a:r>
              <a:rPr lang="en-US" dirty="0"/>
              <a:t>Cartoon of light passage</a:t>
            </a:r>
          </a:p>
        </p:txBody>
      </p:sp>
    </p:spTree>
    <p:extLst>
      <p:ext uri="{BB962C8B-B14F-4D97-AF65-F5344CB8AC3E}">
        <p14:creationId xmlns:p14="http://schemas.microsoft.com/office/powerpoint/2010/main" val="31540780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9A516-1BD6-DD40-8C3C-CF00BD54D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Along the blasted track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23B9ED0C-1A8F-253F-03B9-ED88BD9083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0124796">
            <a:off x="146895" y="4294244"/>
            <a:ext cx="1354124" cy="1199367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736F97-6BFA-0577-6CE3-5D3CA7CCD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Blain - University of Leicester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ED9D23-A768-2023-4EEC-2188C0AE2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37B7F-7B8D-8748-AA3F-9289B4A2946B}" type="slidenum">
              <a:rPr lang="en-US" smtClean="0"/>
              <a:pPr/>
              <a:t>15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E40994C-492E-BAF6-541F-5F71B8B4D469}"/>
              </a:ext>
            </a:extLst>
          </p:cNvPr>
          <p:cNvCxnSpPr>
            <a:cxnSpLocks/>
          </p:cNvCxnSpPr>
          <p:nvPr/>
        </p:nvCxnSpPr>
        <p:spPr>
          <a:xfrm flipV="1">
            <a:off x="667201" y="1764254"/>
            <a:ext cx="6034813" cy="2932544"/>
          </a:xfrm>
          <a:prstGeom prst="line">
            <a:avLst/>
          </a:prstGeom>
          <a:ln w="92075">
            <a:gradFill>
              <a:gsLst>
                <a:gs pos="35000">
                  <a:srgbClr val="656D76"/>
                </a:gs>
                <a:gs pos="0">
                  <a:schemeClr val="tx1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DB1D3925-89B9-D3E9-7ACF-C972EBEA99D6}"/>
              </a:ext>
            </a:extLst>
          </p:cNvPr>
          <p:cNvSpPr/>
          <p:nvPr/>
        </p:nvSpPr>
        <p:spPr>
          <a:xfrm rot="19957769">
            <a:off x="6546689" y="1781838"/>
            <a:ext cx="72000" cy="10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A04574-ADEA-2822-126B-C93050BB0D22}"/>
              </a:ext>
            </a:extLst>
          </p:cNvPr>
          <p:cNvSpPr/>
          <p:nvPr/>
        </p:nvSpPr>
        <p:spPr>
          <a:xfrm rot="20106995">
            <a:off x="6596083" y="1747383"/>
            <a:ext cx="72000" cy="108000"/>
          </a:xfrm>
          <a:prstGeom prst="rect">
            <a:avLst/>
          </a:prstGeom>
          <a:solidFill>
            <a:srgbClr val="FF9D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8678678-75DC-B394-B7FA-5B625A4C2A7D}"/>
              </a:ext>
            </a:extLst>
          </p:cNvPr>
          <p:cNvCxnSpPr>
            <a:cxnSpLocks/>
          </p:cNvCxnSpPr>
          <p:nvPr/>
        </p:nvCxnSpPr>
        <p:spPr>
          <a:xfrm flipV="1">
            <a:off x="511315" y="1364389"/>
            <a:ext cx="5921758" cy="279920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B82709D-A9F5-F7F1-BEA4-72410E02AB1A}"/>
              </a:ext>
            </a:extLst>
          </p:cNvPr>
          <p:cNvSpPr txBox="1"/>
          <p:nvPr/>
        </p:nvSpPr>
        <p:spPr>
          <a:xfrm rot="20107835">
            <a:off x="1263165" y="2365550"/>
            <a:ext cx="4177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Photons lead accelerated/entrained debris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92263DE-394D-A4AF-A1F5-6696D9111776}"/>
              </a:ext>
            </a:extLst>
          </p:cNvPr>
          <p:cNvCxnSpPr>
            <a:cxnSpLocks/>
          </p:cNvCxnSpPr>
          <p:nvPr/>
        </p:nvCxnSpPr>
        <p:spPr>
          <a:xfrm flipV="1">
            <a:off x="6529942" y="1906625"/>
            <a:ext cx="336973" cy="167741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424F4939-9D75-9D5F-CB3D-53743C4F5710}"/>
              </a:ext>
            </a:extLst>
          </p:cNvPr>
          <p:cNvSpPr txBox="1"/>
          <p:nvPr/>
        </p:nvSpPr>
        <p:spPr>
          <a:xfrm>
            <a:off x="6639485" y="1993348"/>
            <a:ext cx="1511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~100s / 10</a:t>
            </a:r>
            <a:r>
              <a:rPr lang="en-US" baseline="30000" dirty="0"/>
              <a:t>10</a:t>
            </a:r>
            <a:r>
              <a:rPr lang="en-US" dirty="0"/>
              <a:t>m</a:t>
            </a:r>
          </a:p>
        </p:txBody>
      </p:sp>
      <p:sp>
        <p:nvSpPr>
          <p:cNvPr id="29" name="Doughnut 28">
            <a:extLst>
              <a:ext uri="{FF2B5EF4-FFF2-40B4-BE49-F238E27FC236}">
                <a16:creationId xmlns:a16="http://schemas.microsoft.com/office/drawing/2014/main" id="{76DA4221-4536-DDF7-DAB1-48EB057A4236}"/>
              </a:ext>
            </a:extLst>
          </p:cNvPr>
          <p:cNvSpPr/>
          <p:nvPr/>
        </p:nvSpPr>
        <p:spPr>
          <a:xfrm>
            <a:off x="5907959" y="1860953"/>
            <a:ext cx="428551" cy="399865"/>
          </a:xfrm>
          <a:prstGeom prst="donut">
            <a:avLst>
              <a:gd name="adj" fmla="val 6527"/>
            </a:avLst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6FA2429-1DD7-BA3A-661C-0CAE78EB3480}"/>
              </a:ext>
            </a:extLst>
          </p:cNvPr>
          <p:cNvCxnSpPr>
            <a:cxnSpLocks/>
          </p:cNvCxnSpPr>
          <p:nvPr/>
        </p:nvCxnSpPr>
        <p:spPr>
          <a:xfrm flipV="1">
            <a:off x="5013063" y="3429000"/>
            <a:ext cx="2751739" cy="1464927"/>
          </a:xfrm>
          <a:prstGeom prst="line">
            <a:avLst/>
          </a:prstGeom>
          <a:ln w="1270000">
            <a:gradFill flip="none" rotWithShape="1">
              <a:gsLst>
                <a:gs pos="0">
                  <a:schemeClr val="tx1"/>
                </a:gs>
                <a:gs pos="46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800000" scaled="0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Doughnut 42">
            <a:extLst>
              <a:ext uri="{FF2B5EF4-FFF2-40B4-BE49-F238E27FC236}">
                <a16:creationId xmlns:a16="http://schemas.microsoft.com/office/drawing/2014/main" id="{B6A28F0B-6C39-40F1-F9DF-599615B0B726}"/>
              </a:ext>
            </a:extLst>
          </p:cNvPr>
          <p:cNvSpPr/>
          <p:nvPr/>
        </p:nvSpPr>
        <p:spPr>
          <a:xfrm>
            <a:off x="4572000" y="2325243"/>
            <a:ext cx="3754419" cy="3801703"/>
          </a:xfrm>
          <a:prstGeom prst="donut">
            <a:avLst>
              <a:gd name="adj" fmla="val 11998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Doughnut 27">
            <a:extLst>
              <a:ext uri="{FF2B5EF4-FFF2-40B4-BE49-F238E27FC236}">
                <a16:creationId xmlns:a16="http://schemas.microsoft.com/office/drawing/2014/main" id="{4D857689-1962-8E42-31FD-8A8EF8C5595C}"/>
              </a:ext>
            </a:extLst>
          </p:cNvPr>
          <p:cNvSpPr/>
          <p:nvPr/>
        </p:nvSpPr>
        <p:spPr>
          <a:xfrm>
            <a:off x="5013063" y="2778068"/>
            <a:ext cx="2872291" cy="2905516"/>
          </a:xfrm>
          <a:prstGeom prst="donut">
            <a:avLst>
              <a:gd name="adj" fmla="val 1147"/>
            </a:avLst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41603B2-17C7-4772-7A1B-89094AB24B72}"/>
              </a:ext>
            </a:extLst>
          </p:cNvPr>
          <p:cNvCxnSpPr>
            <a:cxnSpLocks/>
            <a:stCxn id="29" idx="4"/>
          </p:cNvCxnSpPr>
          <p:nvPr/>
        </p:nvCxnSpPr>
        <p:spPr>
          <a:xfrm>
            <a:off x="6122235" y="2260818"/>
            <a:ext cx="214275" cy="517250"/>
          </a:xfrm>
          <a:prstGeom prst="line">
            <a:avLst/>
          </a:prstGeom>
          <a:ln w="349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8719DB8E-9EDD-567C-3D82-B20C50D6311A}"/>
              </a:ext>
            </a:extLst>
          </p:cNvPr>
          <p:cNvSpPr txBox="1"/>
          <p:nvPr/>
        </p:nvSpPr>
        <p:spPr>
          <a:xfrm rot="19913720">
            <a:off x="5453856" y="3664179"/>
            <a:ext cx="22550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Total ionization </a:t>
            </a:r>
          </a:p>
          <a:p>
            <a:r>
              <a:rPr lang="en-US" dirty="0"/>
              <a:t>Nuclear dissociation?</a:t>
            </a:r>
          </a:p>
          <a:p>
            <a:r>
              <a:rPr lang="en-US" dirty="0"/>
              <a:t>Flowing near c  </a:t>
            </a:r>
          </a:p>
          <a:p>
            <a:endParaRPr 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66EC453-487D-A9B0-D540-9E4E51C581CB}"/>
              </a:ext>
            </a:extLst>
          </p:cNvPr>
          <p:cNvSpPr txBox="1"/>
          <p:nvPr/>
        </p:nvSpPr>
        <p:spPr>
          <a:xfrm rot="19913720">
            <a:off x="5153613" y="3051214"/>
            <a:ext cx="2255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innocent ISM </a:t>
            </a:r>
          </a:p>
          <a:p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C066623-0DAA-77F4-2B8B-D38F51FEB7CD}"/>
              </a:ext>
            </a:extLst>
          </p:cNvPr>
          <p:cNvSpPr txBox="1"/>
          <p:nvPr/>
        </p:nvSpPr>
        <p:spPr>
          <a:xfrm rot="19913720">
            <a:off x="5939684" y="4654519"/>
            <a:ext cx="2255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innocent ISM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9673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40EC5-477F-710D-1157-C89E0D7C1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Gamma “Puck” completely ionizes 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9FB40A-96B1-8479-893D-A8FDE9E8BA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Through any density, passage of 10-100s of prompt emission makes a very-ionized “tunnel” </a:t>
            </a:r>
          </a:p>
          <a:p>
            <a:r>
              <a:rPr lang="en-US" dirty="0"/>
              <a:t>Extremely hot, bulk flowing: expands sideways</a:t>
            </a:r>
          </a:p>
          <a:p>
            <a:pPr lvl="1"/>
            <a:r>
              <a:rPr lang="en-US" dirty="0"/>
              <a:t>Jet opening angle matters</a:t>
            </a:r>
          </a:p>
          <a:p>
            <a:r>
              <a:rPr lang="en-US" dirty="0"/>
              <a:t>Optical properties affected by electron density </a:t>
            </a:r>
          </a:p>
          <a:p>
            <a:pPr lvl="1"/>
            <a:r>
              <a:rPr lang="en-US" dirty="0"/>
              <a:t>Lowered in the very-hot, lower-density tunnel – raised in the higher-density “pushed” shroud. This gradient will deflect subsequent photons inwards, along the channel. </a:t>
            </a:r>
          </a:p>
          <a:p>
            <a:pPr lvl="1"/>
            <a:r>
              <a:rPr lang="en-US" dirty="0"/>
              <a:t>“Drinking straw”, or “Optical fiber” as a picture </a:t>
            </a:r>
          </a:p>
          <a:p>
            <a:pPr lvl="1"/>
            <a:r>
              <a:rPr lang="en-US" dirty="0"/>
              <a:t>Unusual case - radio refraction and scintillation from plasma is usually diverging, in an optical sense, yet this is converging.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08105D-501F-9190-0C9B-4C9C6E469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Blain - University of Leicester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98079E-02A6-9ED8-36B6-44AFAFE34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37B7F-7B8D-8748-AA3F-9289B4A2946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9786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9A516-1BD6-DD40-8C3C-CF00BD54D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Along the blasted track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23B9ED0C-1A8F-253F-03B9-ED88BD9083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0124796">
            <a:off x="146895" y="4294244"/>
            <a:ext cx="1354124" cy="1199367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736F97-6BFA-0577-6CE3-5D3CA7CCD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Blain - University of Leicester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ED9D23-A768-2023-4EEC-2188C0AE2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37B7F-7B8D-8748-AA3F-9289B4A2946B}" type="slidenum">
              <a:rPr lang="en-US" smtClean="0"/>
              <a:pPr/>
              <a:t>17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E40994C-492E-BAF6-541F-5F71B8B4D469}"/>
              </a:ext>
            </a:extLst>
          </p:cNvPr>
          <p:cNvCxnSpPr>
            <a:cxnSpLocks/>
          </p:cNvCxnSpPr>
          <p:nvPr/>
        </p:nvCxnSpPr>
        <p:spPr>
          <a:xfrm flipV="1">
            <a:off x="667201" y="1764254"/>
            <a:ext cx="6034813" cy="2932544"/>
          </a:xfrm>
          <a:prstGeom prst="line">
            <a:avLst/>
          </a:prstGeom>
          <a:ln w="92075">
            <a:gradFill>
              <a:gsLst>
                <a:gs pos="35000">
                  <a:srgbClr val="656D76"/>
                </a:gs>
                <a:gs pos="0">
                  <a:schemeClr val="tx1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DB1D3925-89B9-D3E9-7ACF-C972EBEA99D6}"/>
              </a:ext>
            </a:extLst>
          </p:cNvPr>
          <p:cNvSpPr/>
          <p:nvPr/>
        </p:nvSpPr>
        <p:spPr>
          <a:xfrm rot="19957769">
            <a:off x="6546689" y="1781838"/>
            <a:ext cx="72000" cy="10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A04574-ADEA-2822-126B-C93050BB0D22}"/>
              </a:ext>
            </a:extLst>
          </p:cNvPr>
          <p:cNvSpPr/>
          <p:nvPr/>
        </p:nvSpPr>
        <p:spPr>
          <a:xfrm rot="20106995">
            <a:off x="6596083" y="1747383"/>
            <a:ext cx="72000" cy="108000"/>
          </a:xfrm>
          <a:prstGeom prst="rect">
            <a:avLst/>
          </a:prstGeom>
          <a:solidFill>
            <a:srgbClr val="FF9D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8678678-75DC-B394-B7FA-5B625A4C2A7D}"/>
              </a:ext>
            </a:extLst>
          </p:cNvPr>
          <p:cNvCxnSpPr>
            <a:cxnSpLocks/>
          </p:cNvCxnSpPr>
          <p:nvPr/>
        </p:nvCxnSpPr>
        <p:spPr>
          <a:xfrm flipV="1">
            <a:off x="511315" y="1364389"/>
            <a:ext cx="5921758" cy="279920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B82709D-A9F5-F7F1-BEA4-72410E02AB1A}"/>
              </a:ext>
            </a:extLst>
          </p:cNvPr>
          <p:cNvSpPr txBox="1"/>
          <p:nvPr/>
        </p:nvSpPr>
        <p:spPr>
          <a:xfrm rot="20107835">
            <a:off x="685870" y="2365550"/>
            <a:ext cx="5332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Structure through the ISM determines electron density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92263DE-394D-A4AF-A1F5-6696D9111776}"/>
              </a:ext>
            </a:extLst>
          </p:cNvPr>
          <p:cNvCxnSpPr>
            <a:cxnSpLocks/>
          </p:cNvCxnSpPr>
          <p:nvPr/>
        </p:nvCxnSpPr>
        <p:spPr>
          <a:xfrm flipV="1">
            <a:off x="6529942" y="1906625"/>
            <a:ext cx="336973" cy="167741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424F4939-9D75-9D5F-CB3D-53743C4F5710}"/>
              </a:ext>
            </a:extLst>
          </p:cNvPr>
          <p:cNvSpPr txBox="1"/>
          <p:nvPr/>
        </p:nvSpPr>
        <p:spPr>
          <a:xfrm>
            <a:off x="6639485" y="1993348"/>
            <a:ext cx="1511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~100s / 10</a:t>
            </a:r>
            <a:r>
              <a:rPr lang="en-US" baseline="30000" dirty="0"/>
              <a:t>10</a:t>
            </a:r>
            <a:r>
              <a:rPr lang="en-US" dirty="0"/>
              <a:t>m</a:t>
            </a:r>
          </a:p>
        </p:txBody>
      </p:sp>
      <p:sp>
        <p:nvSpPr>
          <p:cNvPr id="43" name="Doughnut 42">
            <a:extLst>
              <a:ext uri="{FF2B5EF4-FFF2-40B4-BE49-F238E27FC236}">
                <a16:creationId xmlns:a16="http://schemas.microsoft.com/office/drawing/2014/main" id="{B6A28F0B-6C39-40F1-F9DF-599615B0B726}"/>
              </a:ext>
            </a:extLst>
          </p:cNvPr>
          <p:cNvSpPr/>
          <p:nvPr/>
        </p:nvSpPr>
        <p:spPr>
          <a:xfrm>
            <a:off x="4821218" y="2827358"/>
            <a:ext cx="3754419" cy="3801703"/>
          </a:xfrm>
          <a:prstGeom prst="donut">
            <a:avLst>
              <a:gd name="adj" fmla="val 46883"/>
            </a:avLst>
          </a:prstGeom>
          <a:gradFill flip="none" rotWithShape="1">
            <a:gsLst>
              <a:gs pos="99000">
                <a:schemeClr val="tx1"/>
              </a:gs>
              <a:gs pos="44000">
                <a:schemeClr val="accent1">
                  <a:lumMod val="45000"/>
                  <a:lumOff val="55000"/>
                </a:schemeClr>
              </a:gs>
              <a:gs pos="13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66EC453-487D-A9B0-D540-9E4E51C581CB}"/>
              </a:ext>
            </a:extLst>
          </p:cNvPr>
          <p:cNvSpPr txBox="1"/>
          <p:nvPr/>
        </p:nvSpPr>
        <p:spPr>
          <a:xfrm>
            <a:off x="3124352" y="5797027"/>
            <a:ext cx="1967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innocent ISM 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ADFAA4-C8BF-8BCD-A7E9-8CA7D71148F6}"/>
              </a:ext>
            </a:extLst>
          </p:cNvPr>
          <p:cNvSpPr txBox="1"/>
          <p:nvPr/>
        </p:nvSpPr>
        <p:spPr>
          <a:xfrm>
            <a:off x="2396627" y="4008320"/>
            <a:ext cx="23786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Look down the barrel:</a:t>
            </a:r>
          </a:p>
          <a:p>
            <a:r>
              <a:rPr lang="en-US" dirty="0"/>
              <a:t>Radial electron density </a:t>
            </a:r>
          </a:p>
          <a:p>
            <a:r>
              <a:rPr lang="en-US" dirty="0"/>
              <a:t>is grey scale 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B171745-2EE3-EA5B-D68C-BBAC9DEDC6B0}"/>
              </a:ext>
            </a:extLst>
          </p:cNvPr>
          <p:cNvCxnSpPr>
            <a:cxnSpLocks/>
          </p:cNvCxnSpPr>
          <p:nvPr/>
        </p:nvCxnSpPr>
        <p:spPr>
          <a:xfrm flipV="1">
            <a:off x="6698427" y="3517751"/>
            <a:ext cx="1431512" cy="1202698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EECB41F-7CA2-798B-FE24-9F9CF1B3B117}"/>
              </a:ext>
            </a:extLst>
          </p:cNvPr>
          <p:cNvSpPr txBox="1"/>
          <p:nvPr/>
        </p:nvSpPr>
        <p:spPr>
          <a:xfrm>
            <a:off x="6004114" y="3736701"/>
            <a:ext cx="1511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~100s / 10</a:t>
            </a:r>
            <a:r>
              <a:rPr lang="en-US" baseline="30000" dirty="0"/>
              <a:t>10</a:t>
            </a:r>
            <a:r>
              <a:rPr lang="en-US" dirty="0"/>
              <a:t>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3D64E0E-E531-87E4-97D6-F0D9CB5D726A}"/>
              </a:ext>
            </a:extLst>
          </p:cNvPr>
          <p:cNvSpPr txBox="1"/>
          <p:nvPr/>
        </p:nvSpPr>
        <p:spPr>
          <a:xfrm>
            <a:off x="448786" y="1150536"/>
            <a:ext cx="35827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opening angle/profile is </a:t>
            </a:r>
          </a:p>
          <a:p>
            <a:r>
              <a:rPr lang="en-US" dirty="0"/>
              <a:t>Unclear, but assuming it’s a “beam”: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9C7416A9-2587-C4A2-7C08-E622AEA91AC7}"/>
                  </a:ext>
                </a:extLst>
              </p14:cNvPr>
              <p14:cNvContentPartPr/>
              <p14:nvPr/>
            </p14:nvContentPartPr>
            <p14:xfrm>
              <a:off x="893372" y="3928934"/>
              <a:ext cx="830520" cy="57708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9C7416A9-2587-C4A2-7C08-E622AEA91AC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4372" y="3919934"/>
                <a:ext cx="848160" cy="59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B9966D9-A2E7-0566-F4BC-ED11B6474405}"/>
                  </a:ext>
                </a:extLst>
              </p14:cNvPr>
              <p14:cNvContentPartPr/>
              <p14:nvPr/>
            </p14:nvContentPartPr>
            <p14:xfrm>
              <a:off x="1723172" y="1741214"/>
              <a:ext cx="4883400" cy="225792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B9966D9-A2E7-0566-F4BC-ED11B647440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14532" y="1732574"/>
                <a:ext cx="4901040" cy="227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5151A3D2-F2E9-F7F9-D41E-A7F558715A48}"/>
                  </a:ext>
                </a:extLst>
              </p14:cNvPr>
              <p14:cNvContentPartPr/>
              <p14:nvPr/>
            </p14:nvContentPartPr>
            <p14:xfrm>
              <a:off x="7108412" y="1352774"/>
              <a:ext cx="360" cy="36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5151A3D2-F2E9-F7F9-D41E-A7F558715A4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099412" y="1343774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1ADE2E38-DF0D-4F9A-7CF2-688BF291A763}"/>
              </a:ext>
            </a:extLst>
          </p:cNvPr>
          <p:cNvSpPr txBox="1"/>
          <p:nvPr/>
        </p:nvSpPr>
        <p:spPr>
          <a:xfrm rot="20107835">
            <a:off x="6588479" y="839862"/>
            <a:ext cx="16957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Electron density</a:t>
            </a:r>
          </a:p>
          <a:p>
            <a:r>
              <a:rPr lang="en-US" dirty="0">
                <a:solidFill>
                  <a:srgbClr val="FF0000"/>
                </a:solidFill>
              </a:rPr>
              <a:t>Along track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60CC4A7-DA99-0D59-7116-5DA5BA18D8A2}"/>
              </a:ext>
            </a:extLst>
          </p:cNvPr>
          <p:cNvCxnSpPr>
            <a:cxnSpLocks/>
          </p:cNvCxnSpPr>
          <p:nvPr/>
        </p:nvCxnSpPr>
        <p:spPr>
          <a:xfrm flipH="1" flipV="1">
            <a:off x="6620035" y="1484599"/>
            <a:ext cx="121891" cy="22826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5133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D5694-7854-293B-D038-C4E2459DF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Effects might be?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282E6-A20F-CD83-6003-CADAD428B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“</a:t>
            </a:r>
            <a:r>
              <a:rPr lang="en-US" dirty="0" err="1"/>
              <a:t>Focussing</a:t>
            </a:r>
            <a:r>
              <a:rPr lang="en-US" dirty="0"/>
              <a:t>” of X-ray to radio afterglow signal</a:t>
            </a:r>
          </a:p>
          <a:p>
            <a:pPr lvl="1"/>
            <a:r>
              <a:rPr lang="en-US" dirty="0"/>
              <a:t>Can influence the statistics of visible GRBs? </a:t>
            </a:r>
          </a:p>
          <a:p>
            <a:pPr lvl="1"/>
            <a:r>
              <a:rPr lang="en-US" dirty="0"/>
              <a:t>Can affect inferred luminosities </a:t>
            </a:r>
          </a:p>
          <a:p>
            <a:pPr lvl="1"/>
            <a:r>
              <a:rPr lang="en-US" dirty="0"/>
              <a:t>Can affect inferred variability</a:t>
            </a:r>
          </a:p>
          <a:p>
            <a:pPr lvl="1"/>
            <a:r>
              <a:rPr lang="en-US" dirty="0"/>
              <a:t>Absorption and variability could read out the conditions in the ISM as it’s been “exploded” by the passage of the prompt GRB emission, then affects the afterglow’s passage</a:t>
            </a:r>
          </a:p>
          <a:p>
            <a:r>
              <a:rPr lang="en-US" dirty="0"/>
              <a:t>Also scattering of signal: light echoes, direct emission from the excited ISM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633EA9-5371-761B-394D-F7149F3C2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Blain - University of Leicester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861988-636C-84EB-C69C-990F42C05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37B7F-7B8D-8748-AA3F-9289B4A2946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8128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C66FA-D1A0-1BDB-DB2E-8C5832E18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ISM information locally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E5CB3-C28D-1DF8-467F-1CC5FBFA47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“BOAT” GRB X-ray echoes from Milky Way ISM</a:t>
            </a:r>
          </a:p>
          <a:p>
            <a:r>
              <a:rPr lang="en-US" dirty="0"/>
              <a:t>221009A</a:t>
            </a:r>
          </a:p>
          <a:p>
            <a:r>
              <a:rPr lang="en-US" dirty="0"/>
              <a:t>Uniform rings </a:t>
            </a:r>
          </a:p>
          <a:p>
            <a:pPr lvl="1"/>
            <a:r>
              <a:rPr lang="en-US" dirty="0"/>
              <a:t>Coherent sheets</a:t>
            </a:r>
          </a:p>
          <a:p>
            <a:r>
              <a:rPr lang="en-US" dirty="0"/>
              <a:t>Separate rings</a:t>
            </a:r>
          </a:p>
          <a:p>
            <a:pPr lvl="1"/>
            <a:r>
              <a:rPr lang="en-US" dirty="0"/>
              <a:t>Discrete sheets </a:t>
            </a:r>
          </a:p>
          <a:p>
            <a:r>
              <a:rPr lang="en-US" dirty="0"/>
              <a:t>Time delay </a:t>
            </a:r>
          </a:p>
          <a:p>
            <a:r>
              <a:rPr lang="en-US" dirty="0"/>
              <a:t>Video can be made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79F557-C04D-1B85-B665-CDBBAC53E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Blain - University of Leicester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A2B816-AFF4-ED53-0DA0-4E8F5F570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37B7F-7B8D-8748-AA3F-9289B4A2946B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6" name="Picture 5" descr="A picture containing text, screenshot, circle, colorfulness&#10;&#10;Description automatically generated">
            <a:extLst>
              <a:ext uri="{FF2B5EF4-FFF2-40B4-BE49-F238E27FC236}">
                <a16:creationId xmlns:a16="http://schemas.microsoft.com/office/drawing/2014/main" id="{A26C81A4-1204-398F-E7C5-BB566586B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4787" y="2173045"/>
            <a:ext cx="4632013" cy="406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632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E750D28-EEAC-FB55-7D54-1A80B8BF6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FA1DBE6-B8D1-F806-FE5A-461DCC1450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91528"/>
            <a:ext cx="8229600" cy="523236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Long gamma-ray bursts (GRBs) </a:t>
            </a:r>
          </a:p>
          <a:p>
            <a:pPr lvl="1"/>
            <a:r>
              <a:rPr lang="en-US" dirty="0"/>
              <a:t>High-energy transient: 90% of </a:t>
            </a:r>
            <a:r>
              <a:rPr lang="en-US" dirty="0" err="1"/>
              <a:t>γ</a:t>
            </a:r>
            <a:r>
              <a:rPr lang="en-US" dirty="0"/>
              <a:t>-ray luminosity lasts &gt;2s</a:t>
            </a:r>
          </a:p>
          <a:p>
            <a:pPr lvl="1"/>
            <a:r>
              <a:rPr lang="en-US" dirty="0"/>
              <a:t>Associated supernova (SN) core collapse/massive stars </a:t>
            </a:r>
          </a:p>
          <a:p>
            <a:pPr lvl="1"/>
            <a:r>
              <a:rPr lang="en-US" dirty="0"/>
              <a:t>SN involve a jet, interacts with envelope and environment to produce non-thermal photons from radio-to-GeV </a:t>
            </a:r>
            <a:r>
              <a:rPr lang="en-US" dirty="0" err="1"/>
              <a:t>γ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Jet opening angle up to ~10 degrees</a:t>
            </a:r>
          </a:p>
          <a:p>
            <a:pPr lvl="1"/>
            <a:r>
              <a:rPr lang="en-US" dirty="0"/>
              <a:t>Afterglow fades over ~days</a:t>
            </a:r>
          </a:p>
          <a:p>
            <a:r>
              <a:rPr lang="en-US" dirty="0"/>
              <a:t>GRB/SN rate expected to follow high-mass star-formation rate (SFR)</a:t>
            </a:r>
          </a:p>
          <a:p>
            <a:pPr lvl="1"/>
            <a:r>
              <a:rPr lang="en-US" dirty="0"/>
              <a:t>Obscuration is a factor in selection</a:t>
            </a:r>
          </a:p>
          <a:p>
            <a:pPr lvl="1"/>
            <a:r>
              <a:rPr lang="en-US" dirty="0"/>
              <a:t>On-axis, a single event can be recognized at z&gt;&gt;10</a:t>
            </a:r>
          </a:p>
          <a:p>
            <a:r>
              <a:rPr lang="en-US" dirty="0"/>
              <a:t>Yet host galaxy properties seem to be involved</a:t>
            </a:r>
          </a:p>
          <a:p>
            <a:pPr lvl="1"/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7BBAAF9-7C50-BDC8-4DCC-B03D2DD62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Blain - University of Leicester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1E30CC-BEBF-C76F-C709-F0FFA3337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37B7F-7B8D-8748-AA3F-9289B4A2946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4993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1C33F-18B5-92DB-BE99-32BB84E6B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GRB emission scatters from blasted 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9718A1-776A-FD6F-8DAD-5CFEABA2BC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Multiple photon interactions</a:t>
            </a:r>
          </a:p>
          <a:p>
            <a:pPr lvl="1"/>
            <a:r>
              <a:rPr lang="en-US" dirty="0"/>
              <a:t>Photon density exceeds interaction scale</a:t>
            </a:r>
          </a:p>
          <a:p>
            <a:r>
              <a:rPr lang="en-US" dirty="0"/>
              <a:t>Electron energy distribution in the ISM can already include relativistic component</a:t>
            </a:r>
          </a:p>
          <a:p>
            <a:pPr lvl="1"/>
            <a:r>
              <a:rPr lang="en-US" dirty="0"/>
              <a:t>Supernova remnants (SNRs) </a:t>
            </a:r>
          </a:p>
          <a:p>
            <a:pPr lvl="1"/>
            <a:r>
              <a:rPr lang="en-US" dirty="0"/>
              <a:t>General cosmic ray distribution </a:t>
            </a:r>
          </a:p>
          <a:p>
            <a:pPr lvl="1"/>
            <a:r>
              <a:rPr lang="en-US" dirty="0"/>
              <a:t>Both enhanced in star-forming, dusty galaxies. </a:t>
            </a:r>
          </a:p>
          <a:p>
            <a:r>
              <a:rPr lang="en-US" dirty="0"/>
              <a:t>This photon-electron interaction regime seems not to be well studied – odd circumstance</a:t>
            </a:r>
          </a:p>
          <a:p>
            <a:pPr lvl="1"/>
            <a:r>
              <a:rPr lang="en-US" dirty="0" err="1"/>
              <a:t>Sunyaev-Zeldovich</a:t>
            </a:r>
            <a:r>
              <a:rPr lang="en-US" dirty="0"/>
              <a:t> </a:t>
            </a:r>
            <a:r>
              <a:rPr lang="en-US" dirty="0" err="1"/>
              <a:t>etc</a:t>
            </a:r>
            <a:r>
              <a:rPr lang="en-US" dirty="0"/>
              <a:t>, relativistic corrections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1E6D74-2B59-399C-162F-711F440E1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Blain - University of Leicester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DEFCE9-BA1D-098F-33E0-61EB89EF7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37B7F-7B8D-8748-AA3F-9289B4A2946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0602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5D9FBD7-7A5E-CF8D-1552-456DB266E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Circle round to star formation: </a:t>
            </a:r>
            <a:br>
              <a:rPr lang="en-US" dirty="0"/>
            </a:br>
            <a:r>
              <a:rPr lang="en-US" dirty="0"/>
              <a:t>SN Remnants (SNRs)</a:t>
            </a:r>
          </a:p>
        </p:txBody>
      </p:sp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667B3FB6-AC60-8094-5BDE-48FC76EA8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8553" y="1370462"/>
            <a:ext cx="5466876" cy="3682028"/>
          </a:xfrm>
          <a:prstGeom prst="rect">
            <a:avLst/>
          </a:prstGeom>
        </p:spPr>
      </p:pic>
      <p:sp>
        <p:nvSpPr>
          <p:cNvPr id="38" name="Content Placeholder 37">
            <a:extLst>
              <a:ext uri="{FF2B5EF4-FFF2-40B4-BE49-F238E27FC236}">
                <a16:creationId xmlns:a16="http://schemas.microsoft.com/office/drawing/2014/main" id="{BD98411F-068C-01AE-F54B-4B850CEA1E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4935" y="1600200"/>
            <a:ext cx="3133617" cy="492389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Generate relativistic electrons that produce radio synchrotron emission, escaping into wider host ISM </a:t>
            </a:r>
          </a:p>
          <a:p>
            <a:r>
              <a:rPr lang="en-US" dirty="0"/>
              <a:t>Cosmic ray source</a:t>
            </a:r>
          </a:p>
          <a:p>
            <a:r>
              <a:rPr lang="en-US" dirty="0"/>
              <a:t>Furiously roiling scattering/complex/ turbulent photon-proton-electron soup is largely retained within</a:t>
            </a: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722CBD-8C94-B17C-8E0B-5510562CEF9F}"/>
              </a:ext>
            </a:extLst>
          </p:cNvPr>
          <p:cNvSpPr txBox="1"/>
          <p:nvPr/>
        </p:nvSpPr>
        <p:spPr>
          <a:xfrm>
            <a:off x="4212404" y="5282228"/>
            <a:ext cx="39182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Crab is nearest youngest local example. </a:t>
            </a:r>
          </a:p>
          <a:p>
            <a:r>
              <a:rPr lang="en-US" dirty="0"/>
              <a:t>3 cases in 30 </a:t>
            </a:r>
            <a:r>
              <a:rPr lang="en-US" dirty="0" err="1"/>
              <a:t>Doradus</a:t>
            </a:r>
            <a:r>
              <a:rPr lang="en-US" dirty="0"/>
              <a:t> region</a:t>
            </a:r>
          </a:p>
          <a:p>
            <a:r>
              <a:rPr lang="en-US" dirty="0"/>
              <a:t>34 cases in M82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920DB2-0274-15AB-6508-86F273D4A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Blain - University of Leicester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227611-81E9-08D4-F641-D0761A44E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37B7F-7B8D-8748-AA3F-9289B4A2946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1541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B2BB1-1C50-1478-12AE-F78BF3B30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M82 – 3Mpc away - only 3 x 10</a:t>
            </a:r>
            <a:r>
              <a:rPr lang="en-US" baseline="30000" dirty="0"/>
              <a:t>10</a:t>
            </a:r>
            <a:r>
              <a:rPr lang="en-US" dirty="0"/>
              <a:t> L</a:t>
            </a:r>
            <a:r>
              <a:rPr lang="en-US" baseline="-25000" dirty="0"/>
              <a:t>☉</a:t>
            </a:r>
            <a:endParaRPr lang="en-US" dirty="0"/>
          </a:p>
        </p:txBody>
      </p:sp>
      <p:pic>
        <p:nvPicPr>
          <p:cNvPr id="6" name="Picture 5" descr="A picture containing outdoor object, star&#10;&#10;Description automatically generated">
            <a:extLst>
              <a:ext uri="{FF2B5EF4-FFF2-40B4-BE49-F238E27FC236}">
                <a16:creationId xmlns:a16="http://schemas.microsoft.com/office/drawing/2014/main" id="{A4D7271E-2D27-BDD2-6E3A-D2EA68227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072" y="988960"/>
            <a:ext cx="4456844" cy="2779472"/>
          </a:xfrm>
          <a:prstGeom prst="rect">
            <a:avLst/>
          </a:prstGeom>
        </p:spPr>
      </p:pic>
      <p:pic>
        <p:nvPicPr>
          <p:cNvPr id="8" name="Picture 7" descr="A picture containing text, outdoor object, star&#10;&#10;Description automatically generated">
            <a:extLst>
              <a:ext uri="{FF2B5EF4-FFF2-40B4-BE49-F238E27FC236}">
                <a16:creationId xmlns:a16="http://schemas.microsoft.com/office/drawing/2014/main" id="{00926CAE-BB48-941C-9816-5737F62A1F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438"/>
          <a:stretch/>
        </p:blipFill>
        <p:spPr>
          <a:xfrm rot="18714892">
            <a:off x="4907761" y="1598086"/>
            <a:ext cx="2825335" cy="2272600"/>
          </a:xfrm>
          <a:prstGeom prst="rect">
            <a:avLst/>
          </a:prstGeom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8D740B34-F031-ADE3-F107-DF9BB1804C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2558" y="1529476"/>
            <a:ext cx="2133601" cy="411238"/>
          </a:xfrm>
          <a:prstGeom prst="rect">
            <a:avLst/>
          </a:prstGeom>
        </p:spPr>
      </p:pic>
      <p:pic>
        <p:nvPicPr>
          <p:cNvPr id="17" name="Picture 1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A7D0751-56C7-9791-2E08-11C86964B9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478" y="3961760"/>
            <a:ext cx="3388777" cy="266213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BE66229-5364-2324-1718-FC10BB93CD36}"/>
              </a:ext>
            </a:extLst>
          </p:cNvPr>
          <p:cNvSpPr txBox="1"/>
          <p:nvPr/>
        </p:nvSpPr>
        <p:spPr>
          <a:xfrm>
            <a:off x="2243628" y="4000064"/>
            <a:ext cx="13310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Walter, Weiβ &amp; </a:t>
            </a:r>
          </a:p>
          <a:p>
            <a:r>
              <a:rPr lang="en-US" sz="1400" dirty="0"/>
              <a:t>Scoville (2002)</a:t>
            </a:r>
          </a:p>
        </p:txBody>
      </p:sp>
      <p:pic>
        <p:nvPicPr>
          <p:cNvPr id="7" name="Picture 6" descr="A picture containing text, monitor, wall, black&#10;&#10;Description automatically generated">
            <a:extLst>
              <a:ext uri="{FF2B5EF4-FFF2-40B4-BE49-F238E27FC236}">
                <a16:creationId xmlns:a16="http://schemas.microsoft.com/office/drawing/2014/main" id="{4A2CFC14-3CB3-024E-D565-9A130E7A94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3828" y="4109421"/>
            <a:ext cx="5272138" cy="2514471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864A0D-F5A5-CEB9-7E75-8D0536365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Blain - University of Leicester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ED5BE4-100E-E4BD-A95C-5B836686C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37B7F-7B8D-8748-AA3F-9289B4A2946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7969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F5D107F-5A91-E319-30A2-2A83EDC9F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M82: SFR 10M</a:t>
            </a:r>
            <a:r>
              <a:rPr lang="en-US" baseline="-25000" dirty="0"/>
              <a:t>☉</a:t>
            </a:r>
            <a:r>
              <a:rPr lang="en-US" dirty="0"/>
              <a:t>yr</a:t>
            </a:r>
            <a:r>
              <a:rPr lang="en-US" baseline="30000" dirty="0"/>
              <a:t>-1</a:t>
            </a:r>
            <a:r>
              <a:rPr lang="en-US" dirty="0"/>
              <a:t>,</a:t>
            </a:r>
            <a:r>
              <a:rPr lang="en-US" baseline="-25000" dirty="0"/>
              <a:t> </a:t>
            </a:r>
            <a:r>
              <a:rPr lang="en-US" dirty="0"/>
              <a:t>34 radio SNRs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9159F64-8ACD-EDFB-4063-A20420731F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2688336" cy="4525963"/>
          </a:xfrm>
        </p:spPr>
        <p:txBody>
          <a:bodyPr>
            <a:normAutofit/>
          </a:bodyPr>
          <a:lstStyle/>
          <a:p>
            <a:r>
              <a:rPr lang="en-US" dirty="0"/>
              <a:t>A SNR “swarm”</a:t>
            </a:r>
          </a:p>
          <a:p>
            <a:r>
              <a:rPr lang="en-US" dirty="0"/>
              <a:t>VLBI confirms non-thermal SNRs</a:t>
            </a:r>
          </a:p>
          <a:p>
            <a:r>
              <a:rPr lang="en-US" dirty="0"/>
              <a:t>Note: M82 is 1000x less luminous than “DSFGs”</a:t>
            </a:r>
          </a:p>
        </p:txBody>
      </p:sp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82B481A7-B946-F8EB-191B-94C609F59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7766" y="1600200"/>
            <a:ext cx="6036234" cy="3884184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7C262D9-A60F-50C1-D929-9942ADE18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Blain - University of Leicester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BE37EC-B803-7DE8-3165-64BBD2EA6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37B7F-7B8D-8748-AA3F-9289B4A2946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4510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AF5B7-F04C-B3BD-4C7F-2395C1AE9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GRB dragon in the star-forming region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14F92F-3AAC-52CD-DFF3-73D2BF388A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In M82, has about a 0.5% chance of crossing a SNR </a:t>
            </a:r>
          </a:p>
          <a:p>
            <a:pPr lvl="1"/>
            <a:r>
              <a:rPr lang="en-US" dirty="0"/>
              <a:t>II </a:t>
            </a:r>
            <a:r>
              <a:rPr lang="en-US" dirty="0" err="1"/>
              <a:t>Zw</a:t>
            </a:r>
            <a:r>
              <a:rPr lang="en-US" dirty="0"/>
              <a:t> 40 / 30 </a:t>
            </a:r>
            <a:r>
              <a:rPr lang="en-US" dirty="0" err="1"/>
              <a:t>Dor</a:t>
            </a:r>
            <a:r>
              <a:rPr lang="en-US" dirty="0"/>
              <a:t> have similar SNR/SFR ratio</a:t>
            </a:r>
          </a:p>
          <a:p>
            <a:r>
              <a:rPr lang="en-US" dirty="0"/>
              <a:t>If 1000x more SNRs present in region, modulated perhaps by ambient </a:t>
            </a:r>
            <a:r>
              <a:rPr lang="en-US" i="1" dirty="0" err="1"/>
              <a:t>T</a:t>
            </a:r>
            <a:r>
              <a:rPr lang="en-US" baseline="-25000" dirty="0" err="1"/>
              <a:t>dust</a:t>
            </a:r>
            <a:r>
              <a:rPr lang="en-US" dirty="0"/>
              <a:t> that responds to radiation intensity, then  </a:t>
            </a:r>
          </a:p>
          <a:p>
            <a:pPr lvl="1"/>
            <a:r>
              <a:rPr lang="en-US" dirty="0"/>
              <a:t>More like 60%. </a:t>
            </a:r>
          </a:p>
          <a:p>
            <a:pPr lvl="1"/>
            <a:r>
              <a:rPr lang="en-US" dirty="0"/>
              <a:t>Could be more if packed closer for covering/filling factors </a:t>
            </a:r>
          </a:p>
          <a:p>
            <a:r>
              <a:rPr lang="en-US" dirty="0"/>
              <a:t>What does the roiling relativistic mess of a compressed SNR do to the passing photons? 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617154-FCC3-2801-CD39-B479A3FAC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Blain - University of Leicester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EC4144-BF8C-E126-465B-E980FBC38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37B7F-7B8D-8748-AA3F-9289B4A2946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5322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5E4C6-640C-68F7-E2D7-BC88FFC45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Thankfully…</a:t>
            </a:r>
          </a:p>
        </p:txBody>
      </p:sp>
      <p:pic>
        <p:nvPicPr>
          <p:cNvPr id="22" name="Content Placeholder 21" descr="Diagram&#10;&#10;Description automatically generated">
            <a:extLst>
              <a:ext uri="{FF2B5EF4-FFF2-40B4-BE49-F238E27FC236}">
                <a16:creationId xmlns:a16="http://schemas.microsoft.com/office/drawing/2014/main" id="{509B4742-FCB7-F43F-8B3E-AA9913A0DCA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72000" y="3541639"/>
            <a:ext cx="4434433" cy="2905318"/>
          </a:xfrm>
        </p:spPr>
      </p:pic>
      <p:pic>
        <p:nvPicPr>
          <p:cNvPr id="42" name="Picture 41" descr="Text&#10;&#10;Description automatically generated with medium confidence">
            <a:extLst>
              <a:ext uri="{FF2B5EF4-FFF2-40B4-BE49-F238E27FC236}">
                <a16:creationId xmlns:a16="http://schemas.microsoft.com/office/drawing/2014/main" id="{47204D15-E916-417D-5737-88E836B65A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0720" y="1080798"/>
            <a:ext cx="5949696" cy="24608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6" name="Content Placeholder 45">
            <a:extLst>
              <a:ext uri="{FF2B5EF4-FFF2-40B4-BE49-F238E27FC236}">
                <a16:creationId xmlns:a16="http://schemas.microsoft.com/office/drawing/2014/main" id="{C6C87F78-A3C0-F854-A69F-653BFD8186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080798"/>
            <a:ext cx="2249424" cy="4525963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Isotropic electron distribution</a:t>
            </a:r>
          </a:p>
          <a:p>
            <a:r>
              <a:rPr lang="en-US" dirty="0"/>
              <a:t>Collimated photon beam</a:t>
            </a:r>
          </a:p>
          <a:p>
            <a:r>
              <a:rPr lang="en-US" dirty="0"/>
              <a:t>Pole-on “hockey puck” of emission 100-s/AU thick travels for ~</a:t>
            </a:r>
            <a:r>
              <a:rPr lang="en-US" dirty="0" err="1"/>
              <a:t>yr</a:t>
            </a:r>
            <a:r>
              <a:rPr lang="en-US" dirty="0"/>
              <a:t> through SNR</a:t>
            </a:r>
          </a:p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1D957D-B786-D128-901F-BCA5E9857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Blain - University of Leicester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D912C7-C025-0744-8E8A-EE15C1278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37B7F-7B8D-8748-AA3F-9289B4A2946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9188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5D9FBD7-7A5E-CF8D-1552-456DB266E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transfer to photons</a:t>
            </a:r>
          </a:p>
        </p:txBody>
      </p:sp>
      <p:pic>
        <p:nvPicPr>
          <p:cNvPr id="14" name="Content Placeholder 13" descr="Line chart&#10;&#10;Description automatically generated with low confidence">
            <a:extLst>
              <a:ext uri="{FF2B5EF4-FFF2-40B4-BE49-F238E27FC236}">
                <a16:creationId xmlns:a16="http://schemas.microsoft.com/office/drawing/2014/main" id="{E67D1E4D-333F-56B3-3561-BF9DF53F96A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1130" y="3063240"/>
            <a:ext cx="4038600" cy="3338632"/>
          </a:xfrm>
        </p:spPr>
      </p:pic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09DB24E0-6D5E-F0B2-E035-3E6E6B22056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179730" y="3063240"/>
            <a:ext cx="4811870" cy="3338632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DABD8E-2D5B-EF67-45C1-0ED507758E76}"/>
              </a:ext>
            </a:extLst>
          </p:cNvPr>
          <p:cNvSpPr txBox="1"/>
          <p:nvPr/>
        </p:nvSpPr>
        <p:spPr>
          <a:xfrm>
            <a:off x="975360" y="1080798"/>
            <a:ext cx="719328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Energies and angles of deflection work out</a:t>
            </a:r>
          </a:p>
          <a:p>
            <a:endParaRPr lang="en-US" sz="2000" dirty="0"/>
          </a:p>
          <a:p>
            <a:r>
              <a:rPr lang="en-US" sz="2000" dirty="0"/>
              <a:t>You need an X-ray source, or can’t reach </a:t>
            </a:r>
            <a:r>
              <a:rPr lang="en-US" sz="2000" dirty="0" err="1"/>
              <a:t>TeV</a:t>
            </a:r>
            <a:r>
              <a:rPr lang="en-US" sz="2000" dirty="0"/>
              <a:t>, or have small deflections – GRBs work, but ambient radiation field would not. </a:t>
            </a:r>
          </a:p>
          <a:p>
            <a:endParaRPr lang="en-US" sz="2000" dirty="0"/>
          </a:p>
          <a:p>
            <a:r>
              <a:rPr lang="en-US" sz="2000" dirty="0"/>
              <a:t>Subtle geometry and inhomogeneity in remnant matters… WHICH…</a:t>
            </a:r>
          </a:p>
          <a:p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725A5D2-4704-1D5B-03CD-E41B3000F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Blain - University of Leicester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43BB41-E2A6-C477-DB36-5560FBE44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37B7F-7B8D-8748-AA3F-9289B4A2946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909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CC8A8B0-EE1B-5535-2FF9-CC810B618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Which?....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0A37B8-3EE8-5FFD-9A0B-F8D640F920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… is a good thing</a:t>
            </a:r>
          </a:p>
          <a:p>
            <a:endParaRPr lang="en-US" dirty="0"/>
          </a:p>
          <a:p>
            <a:r>
              <a:rPr lang="en-US" dirty="0"/>
              <a:t>As the signature of the </a:t>
            </a:r>
            <a:r>
              <a:rPr lang="en-US" dirty="0" err="1"/>
              <a:t>TeV</a:t>
            </a:r>
            <a:r>
              <a:rPr lang="en-US" dirty="0"/>
              <a:t> GRB could provide information about the ISM</a:t>
            </a:r>
          </a:p>
          <a:p>
            <a:r>
              <a:rPr lang="en-US" dirty="0"/>
              <a:t>AND the dusty, star-forming ISM, which is tough to investigate even in the best optical/IR spectra, once the opacity reaches ~1</a:t>
            </a:r>
          </a:p>
          <a:p>
            <a:r>
              <a:rPr lang="en-US" dirty="0"/>
              <a:t>Can find out about both the GRB and its host galaxy. SNRs are otherwise invisible at z&gt;0.001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8493836-5A4C-6FA4-D2C8-F62A59DB2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Blain - University of Leicester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B3E78A-5E9E-08EA-008A-B5054DC3C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37B7F-7B8D-8748-AA3F-9289B4A2946B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7153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A5F2C-9E27-88A1-0419-13DA84FA5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FFC39-1199-EB5C-503C-BAE0C36F95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Can potentially infer conditions in the ISM in dense regions out to high redshift, and on small scales by exploiting the time domain. </a:t>
            </a:r>
          </a:p>
          <a:p>
            <a:r>
              <a:rPr lang="en-US" dirty="0"/>
              <a:t>Direct SNR dissection with VLBI only works for M82 – even Arp220 is ~100x farther away.</a:t>
            </a:r>
          </a:p>
          <a:p>
            <a:r>
              <a:rPr lang="en-US" dirty="0"/>
              <a:t>Could affect inferred GRB population properties</a:t>
            </a:r>
          </a:p>
          <a:p>
            <a:r>
              <a:rPr lang="en-US" dirty="0"/>
              <a:t>Scintillation could add to the variability that’s intrinsic to </a:t>
            </a:r>
            <a:r>
              <a:rPr lang="en-US"/>
              <a:t>the GRB jet</a:t>
            </a:r>
            <a:r>
              <a:rPr lang="en-US" dirty="0"/>
              <a:t>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6DD807-6D76-0F96-F86B-226B391AA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Blain - University of Leicester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2DE8FA-55A9-17B5-E78D-210CEBE8F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37B7F-7B8D-8748-AA3F-9289B4A2946B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3059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31734-3EA9-1835-7AA3-EDFE4C2C4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GRBs trace forming stars directly, not bulk properties of their host galaxies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665A2B-3273-8C32-B70F-DA387A1F15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374167"/>
            <a:ext cx="4022333" cy="2663575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Consistency check with galaxy luminosity functions</a:t>
            </a:r>
          </a:p>
          <a:p>
            <a:r>
              <a:rPr lang="en-US" dirty="0"/>
              <a:t>Yet: </a:t>
            </a:r>
            <a:r>
              <a:rPr lang="en-US" b="1" dirty="0" err="1"/>
              <a:t>TeV</a:t>
            </a:r>
            <a:r>
              <a:rPr lang="en-US" dirty="0"/>
              <a:t> </a:t>
            </a:r>
            <a:r>
              <a:rPr lang="en-US" dirty="0" err="1"/>
              <a:t>γ</a:t>
            </a:r>
            <a:r>
              <a:rPr lang="en-US" dirty="0"/>
              <a:t>-ray photons claimed to be preferentially from ‘dusty` hosts</a:t>
            </a:r>
          </a:p>
          <a:p>
            <a:r>
              <a:rPr lang="en-US" dirty="0" err="1"/>
              <a:t>TeV</a:t>
            </a:r>
            <a:r>
              <a:rPr lang="en-US" dirty="0"/>
              <a:t> emission challenges jet models. </a:t>
            </a:r>
          </a:p>
        </p:txBody>
      </p:sp>
      <p:pic>
        <p:nvPicPr>
          <p:cNvPr id="7" name="Content Placeholder 6" descr="Chart&#10;&#10;Description automatically generated">
            <a:extLst>
              <a:ext uri="{FF2B5EF4-FFF2-40B4-BE49-F238E27FC236}">
                <a16:creationId xmlns:a16="http://schemas.microsoft.com/office/drawing/2014/main" id="{B0C0CC3A-68F5-B84C-0EAF-F57E65D427A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64469" y="3429000"/>
            <a:ext cx="3561895" cy="3410646"/>
          </a:xfrm>
        </p:spPr>
      </p:pic>
      <p:pic>
        <p:nvPicPr>
          <p:cNvPr id="21" name="Picture 20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2EA4110-B6D2-8AD1-CE95-FCD298734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0667" y="1374167"/>
            <a:ext cx="3635947" cy="2054833"/>
          </a:xfrm>
          <a:prstGeom prst="rect">
            <a:avLst/>
          </a:prstGeom>
        </p:spPr>
      </p:pic>
      <p:pic>
        <p:nvPicPr>
          <p:cNvPr id="23" name="Picture 22" descr="Chart, line chart&#10;&#10;Description automatically generated">
            <a:extLst>
              <a:ext uri="{FF2B5EF4-FFF2-40B4-BE49-F238E27FC236}">
                <a16:creationId xmlns:a16="http://schemas.microsoft.com/office/drawing/2014/main" id="{AC7E5FA9-99C0-6177-C0F0-93DC10A4B8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360" y="3821860"/>
            <a:ext cx="3914012" cy="2624926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869789-D0B4-06EC-3432-AC614DF4B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Blain - University of Leicester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B64004-9FD2-A934-5824-1B5618CF7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37B7F-7B8D-8748-AA3F-9289B4A2946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8736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FF12D9C-BF33-2BCA-66AE-ED8AB8F8F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Why would `dusty’ `star-forming’ galaxies produce more </a:t>
            </a:r>
            <a:r>
              <a:rPr lang="en-US" dirty="0" err="1"/>
              <a:t>TeV</a:t>
            </a:r>
            <a:r>
              <a:rPr lang="en-US" dirty="0"/>
              <a:t> emission?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A5316E4-CC7E-52F3-9AB4-9833467E6BC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local environment of the GRB shouldn’t affect the SN core collapse process</a:t>
            </a:r>
          </a:p>
          <a:p>
            <a:r>
              <a:rPr lang="en-US" dirty="0"/>
              <a:t>Further the SN progenitor dominates its immediate environment</a:t>
            </a:r>
          </a:p>
          <a:p>
            <a:r>
              <a:rPr lang="en-US" dirty="0"/>
              <a:t>Burst timescales are hours, so size scales       100 AU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FA352C-CA28-9815-ECEB-FFC146D40B6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However, wider ISM environment of a starburst galaxy is not like the Milky Way</a:t>
            </a:r>
          </a:p>
          <a:p>
            <a:pPr lvl="1"/>
            <a:r>
              <a:rPr lang="en-US" dirty="0"/>
              <a:t>Supernova remnants can’t break out of the disk</a:t>
            </a:r>
          </a:p>
          <a:p>
            <a:pPr lvl="1"/>
            <a:r>
              <a:rPr lang="en-US" dirty="0"/>
              <a:t>“Frustrated” as “cosmic-ray factories”</a:t>
            </a:r>
          </a:p>
          <a:p>
            <a:pPr lvl="1"/>
            <a:r>
              <a:rPr lang="en-US" dirty="0"/>
              <a:t>Only well-studied (and indeed </a:t>
            </a:r>
            <a:r>
              <a:rPr lang="en-US" dirty="0" err="1"/>
              <a:t>studiable</a:t>
            </a:r>
            <a:r>
              <a:rPr lang="en-US" dirty="0"/>
              <a:t>) case is M82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68B2BA8-3683-8004-04FB-0FC886244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Blain - University of Leicester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A11C39-2D6F-DC7E-F86D-330A68512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37B7F-7B8D-8748-AA3F-9289B4A2946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5319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7FDC421-1C2A-7DF1-CCE6-1013EFE04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GRB jet conditions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F6705C4-8675-55BE-F0F3-87E2C5F819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most remarkable signal – 0.1% of rest-mass energy of a star’s core, on second timescales. Probably asymmetric. </a:t>
            </a:r>
          </a:p>
          <a:p>
            <a:r>
              <a:rPr lang="en-US" dirty="0"/>
              <a:t>Launch of jet from ~1-10km region</a:t>
            </a:r>
          </a:p>
          <a:p>
            <a:pPr lvl="1"/>
            <a:r>
              <a:rPr lang="en-US" dirty="0"/>
              <a:t>Also short GRBs where compact objects </a:t>
            </a:r>
            <a:r>
              <a:rPr lang="en-US" dirty="0" err="1"/>
              <a:t>inspiral</a:t>
            </a:r>
            <a:r>
              <a:rPr lang="en-US" dirty="0"/>
              <a:t> and merge, definitely on a ~ 10km scale. </a:t>
            </a:r>
          </a:p>
          <a:p>
            <a:pPr lvl="1"/>
            <a:r>
              <a:rPr lang="en-US" dirty="0"/>
              <a:t>Gravitational-wave signals</a:t>
            </a:r>
          </a:p>
          <a:p>
            <a:r>
              <a:rPr lang="en-US" dirty="0"/>
              <a:t>Energy density? 10</a:t>
            </a:r>
            <a:r>
              <a:rPr lang="en-US" baseline="30000" dirty="0"/>
              <a:t>28-30 </a:t>
            </a:r>
            <a:r>
              <a:rPr lang="en-US" dirty="0"/>
              <a:t>Jm</a:t>
            </a:r>
            <a:r>
              <a:rPr lang="en-US" baseline="30000" dirty="0"/>
              <a:t>-3</a:t>
            </a:r>
            <a:endParaRPr lang="en-US" dirty="0"/>
          </a:p>
          <a:p>
            <a:pPr lvl="1"/>
            <a:r>
              <a:rPr lang="en-US" dirty="0"/>
              <a:t>C.f. 10</a:t>
            </a:r>
            <a:r>
              <a:rPr lang="en-US" baseline="30000" dirty="0"/>
              <a:t>21 </a:t>
            </a:r>
            <a:r>
              <a:rPr lang="en-US" dirty="0"/>
              <a:t>Jm</a:t>
            </a:r>
            <a:r>
              <a:rPr lang="en-US" baseline="30000" dirty="0"/>
              <a:t>-3 </a:t>
            </a:r>
            <a:r>
              <a:rPr lang="en-US" dirty="0"/>
              <a:t>in ”mc</a:t>
            </a:r>
            <a:r>
              <a:rPr lang="en-US" baseline="30000" dirty="0"/>
              <a:t>2</a:t>
            </a:r>
            <a:r>
              <a:rPr lang="en-US" dirty="0"/>
              <a:t>” energy for water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971945-FD05-DAD6-F28F-6BE6FB3A4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Blain - University of Leicester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3C542F-4893-1E44-B2D9-5833EEFEE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37B7F-7B8D-8748-AA3F-9289B4A2946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557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20299-AD1E-F619-C153-C07368DA2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Jet properties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D5C238-5A49-4304-24AB-424359F280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Emission is explained by internal shocks in the jet, and slowing to reduce beaming</a:t>
            </a:r>
          </a:p>
          <a:p>
            <a:r>
              <a:rPr lang="en-US" dirty="0"/>
              <a:t>Evolution in time and in frequency of </a:t>
            </a:r>
            <a:r>
              <a:rPr lang="en-US" dirty="0" err="1"/>
              <a:t>synchroton</a:t>
            </a:r>
            <a:r>
              <a:rPr lang="en-US" dirty="0"/>
              <a:t> emission</a:t>
            </a:r>
          </a:p>
          <a:p>
            <a:r>
              <a:rPr lang="en-US" dirty="0"/>
              <a:t>But, this has trouble with </a:t>
            </a:r>
            <a:r>
              <a:rPr lang="en-US" dirty="0" err="1"/>
              <a:t>TeV-PeV</a:t>
            </a:r>
            <a:r>
              <a:rPr lang="en-US" dirty="0"/>
              <a:t> energies</a:t>
            </a:r>
          </a:p>
          <a:p>
            <a:pPr lvl="1"/>
            <a:r>
              <a:rPr lang="en-US" dirty="0"/>
              <a:t>Hence, could involve (and probe) the ISM </a:t>
            </a:r>
          </a:p>
          <a:p>
            <a:pPr lvl="1"/>
            <a:r>
              <a:rPr lang="en-US" dirty="0"/>
              <a:t>Massive stars in rich ISM regions, long GRBs occur there</a:t>
            </a:r>
          </a:p>
          <a:p>
            <a:pPr lvl="1"/>
            <a:r>
              <a:rPr lang="en-US" dirty="0"/>
              <a:t>ISM responds on few second timescales, micro-pc scales</a:t>
            </a:r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28F9A9-AD0A-A975-DEF4-F407729CD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Blain - University of Leicester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8E08A8-0BC7-19AC-89CB-1D296B8EB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37B7F-7B8D-8748-AA3F-9289B4A2946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625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D1051-DB3E-961E-0248-AC941157C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Conditions in 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D0B1CE-0F40-5582-3587-926A3B06C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169" y="1201399"/>
            <a:ext cx="8229600" cy="4734636"/>
          </a:xfrm>
        </p:spPr>
        <p:txBody>
          <a:bodyPr/>
          <a:lstStyle/>
          <a:p>
            <a:r>
              <a:rPr lang="en-US" dirty="0"/>
              <a:t>Dulles Metro saved some search time.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AB1732-EAD2-6699-576F-2D49AB779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Blain - University of Leicester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92FB86-B699-3A17-7E0A-E94F0CC7C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37B7F-7B8D-8748-AA3F-9289B4A2946B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7" name="Picture 6" descr="A picture containing indoor, subway, escalator, ceiling&#10;&#10;Description automatically generated">
            <a:extLst>
              <a:ext uri="{FF2B5EF4-FFF2-40B4-BE49-F238E27FC236}">
                <a16:creationId xmlns:a16="http://schemas.microsoft.com/office/drawing/2014/main" id="{C6E2EDD0-A8A0-4045-0E4C-2FB61A645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974" y="1907465"/>
            <a:ext cx="4057425" cy="3043069"/>
          </a:xfrm>
          <a:prstGeom prst="rect">
            <a:avLst/>
          </a:prstGeom>
        </p:spPr>
      </p:pic>
      <p:pic>
        <p:nvPicPr>
          <p:cNvPr id="9" name="Picture 8" descr="A picture containing text, television, screenshot, display device&#10;&#10;Description automatically generated">
            <a:extLst>
              <a:ext uri="{FF2B5EF4-FFF2-40B4-BE49-F238E27FC236}">
                <a16:creationId xmlns:a16="http://schemas.microsoft.com/office/drawing/2014/main" id="{2C8B9EF1-4606-7D06-DD93-679D5C34A9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939942"/>
            <a:ext cx="4343401" cy="3257551"/>
          </a:xfrm>
          <a:prstGeom prst="rect">
            <a:avLst/>
          </a:prstGeom>
        </p:spPr>
      </p:pic>
      <p:pic>
        <p:nvPicPr>
          <p:cNvPr id="11" name="Picture 10" descr="A poster on a wall&#10;&#10;Description automatically generated with low confidence">
            <a:extLst>
              <a:ext uri="{FF2B5EF4-FFF2-40B4-BE49-F238E27FC236}">
                <a16:creationId xmlns:a16="http://schemas.microsoft.com/office/drawing/2014/main" id="{9DE4A832-A94C-6E7B-95D7-7CA33A8A65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023432"/>
            <a:ext cx="3086100" cy="2314575"/>
          </a:xfrm>
          <a:prstGeom prst="rect">
            <a:avLst/>
          </a:prstGeom>
        </p:spPr>
      </p:pic>
      <p:pic>
        <p:nvPicPr>
          <p:cNvPr id="17" name="Picture 16" descr="A picture on the wall&#10;&#10;Description automatically generated with low confidence">
            <a:extLst>
              <a:ext uri="{FF2B5EF4-FFF2-40B4-BE49-F238E27FC236}">
                <a16:creationId xmlns:a16="http://schemas.microsoft.com/office/drawing/2014/main" id="{BAA9D45A-451E-5DC3-02CC-82E7E0B4ED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150" t="18392" r="25768"/>
          <a:stretch/>
        </p:blipFill>
        <p:spPr>
          <a:xfrm>
            <a:off x="3657600" y="4476504"/>
            <a:ext cx="3086100" cy="2947573"/>
          </a:xfrm>
          <a:prstGeom prst="rect">
            <a:avLst/>
          </a:prstGeom>
        </p:spPr>
      </p:pic>
      <p:pic>
        <p:nvPicPr>
          <p:cNvPr id="23" name="Picture 22" descr="A picture containing astronomical object, universe, outer space, astronomy&#10;&#10;Description automatically generated">
            <a:extLst>
              <a:ext uri="{FF2B5EF4-FFF2-40B4-BE49-F238E27FC236}">
                <a16:creationId xmlns:a16="http://schemas.microsoft.com/office/drawing/2014/main" id="{684E9B50-B19A-F027-8185-EDDF0EB3C0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9192" y="546978"/>
            <a:ext cx="2019300" cy="16891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146980E-EFCC-9286-C2B5-71EC45C803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43442" y="1535178"/>
            <a:ext cx="50800" cy="12700"/>
          </a:xfrm>
          <a:prstGeom prst="rect">
            <a:avLst/>
          </a:prstGeom>
        </p:spPr>
      </p:pic>
      <p:pic>
        <p:nvPicPr>
          <p:cNvPr id="27" name="Picture 26" descr="A picture containing flower, magenta&#10;&#10;Description automatically generated">
            <a:extLst>
              <a:ext uri="{FF2B5EF4-FFF2-40B4-BE49-F238E27FC236}">
                <a16:creationId xmlns:a16="http://schemas.microsoft.com/office/drawing/2014/main" id="{7CEB3C10-ED87-FD67-35E2-E2ED664E82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75599" y="4441345"/>
            <a:ext cx="2368401" cy="197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0719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9A516-1BD6-DD40-8C3C-CF00BD54D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Cartoon of light passage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23B9ED0C-1A8F-253F-03B9-ED88BD9083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1428789">
            <a:off x="469624" y="4387837"/>
            <a:ext cx="1354124" cy="1199367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736F97-6BFA-0577-6CE3-5D3CA7CCD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Blain - University of Leicester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ED9D23-A768-2023-4EEC-2188C0AE2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37B7F-7B8D-8748-AA3F-9289B4A2946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6" name="Picture 5" descr="A picture on the wall&#10;&#10;Description automatically generated with low confidence">
            <a:extLst>
              <a:ext uri="{FF2B5EF4-FFF2-40B4-BE49-F238E27FC236}">
                <a16:creationId xmlns:a16="http://schemas.microsoft.com/office/drawing/2014/main" id="{16AC5919-570B-A923-8365-111D829166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61" t="31154" r="32442" b="33701"/>
          <a:stretch/>
        </p:blipFill>
        <p:spPr>
          <a:xfrm>
            <a:off x="366585" y="1764255"/>
            <a:ext cx="8483698" cy="459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1418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9A516-1BD6-DD40-8C3C-CF00BD54D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Cartoon of light passage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23B9ED0C-1A8F-253F-03B9-ED88BD9083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1428789">
            <a:off x="469624" y="4387837"/>
            <a:ext cx="1354124" cy="1199367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736F97-6BFA-0577-6CE3-5D3CA7CCD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Andrew Blain - University of Leicester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ED9D23-A768-2023-4EEC-2188C0AE2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37B7F-7B8D-8748-AA3F-9289B4A2946B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Picture 5" descr="A picture on the wall&#10;&#10;Description automatically generated with low confidence">
            <a:extLst>
              <a:ext uri="{FF2B5EF4-FFF2-40B4-BE49-F238E27FC236}">
                <a16:creationId xmlns:a16="http://schemas.microsoft.com/office/drawing/2014/main" id="{16AC5919-570B-A923-8365-111D829166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61" t="31154" r="32442" b="33701"/>
          <a:stretch/>
        </p:blipFill>
        <p:spPr>
          <a:xfrm>
            <a:off x="366585" y="1764255"/>
            <a:ext cx="8483698" cy="459209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AD5136F-8566-27C4-CC03-2D28E6D509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457200" y="4537417"/>
            <a:ext cx="420003" cy="36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869521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14379</TotalTime>
  <Words>1352</Words>
  <Application>Microsoft Macintosh PowerPoint</Application>
  <PresentationFormat>On-screen Show (4:3)</PresentationFormat>
  <Paragraphs>200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Wingdings</vt:lpstr>
      <vt:lpstr>Default Theme</vt:lpstr>
      <vt:lpstr>GRBs, SFR, and the ISM (with Gavin Lamb, Nial Tanvir &amp; Miti Patel) </vt:lpstr>
      <vt:lpstr>Motivation</vt:lpstr>
      <vt:lpstr>GRBs trace forming stars directly, not bulk properties of their host galaxies</vt:lpstr>
      <vt:lpstr>Why would `dusty’ `star-forming’ galaxies produce more TeV emission?</vt:lpstr>
      <vt:lpstr>GRB jet conditions</vt:lpstr>
      <vt:lpstr>Jet properties</vt:lpstr>
      <vt:lpstr>Conditions in ISM</vt:lpstr>
      <vt:lpstr>Cartoon of light passage</vt:lpstr>
      <vt:lpstr>Cartoon of light passage</vt:lpstr>
      <vt:lpstr>Cartoon of light passage</vt:lpstr>
      <vt:lpstr>Cartoon of light passage</vt:lpstr>
      <vt:lpstr>Cartoon of light passage</vt:lpstr>
      <vt:lpstr>Cartoon of light passage</vt:lpstr>
      <vt:lpstr>Cartoon of light passage</vt:lpstr>
      <vt:lpstr>Along the blasted track</vt:lpstr>
      <vt:lpstr>Gamma “Puck” completely ionizes ISM</vt:lpstr>
      <vt:lpstr>Along the blasted track</vt:lpstr>
      <vt:lpstr>Effects might be?</vt:lpstr>
      <vt:lpstr>Some ISM information locally</vt:lpstr>
      <vt:lpstr>GRB emission scatters from blasted ISM</vt:lpstr>
      <vt:lpstr>Circle round to star formation:  SN Remnants (SNRs)</vt:lpstr>
      <vt:lpstr>M82 – 3Mpc away - only 3 x 1010 L☉</vt:lpstr>
      <vt:lpstr>M82: SFR 10M☉yr-1, 34 radio SNRs</vt:lpstr>
      <vt:lpstr>A GRB dragon in the star-forming region</vt:lpstr>
      <vt:lpstr>Thankfully…</vt:lpstr>
      <vt:lpstr>Energy transfer to photons</vt:lpstr>
      <vt:lpstr>Which?....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GRBs, SFR, and the ISM (with Gavin Lamb, Tanvir &amp; Miti Patel)</dc:title>
  <dc:creator>Blain, Andrew W. (Prof.)</dc:creator>
  <cp:lastModifiedBy>Blain, Andrew W. (Prof.)</cp:lastModifiedBy>
  <cp:revision>12</cp:revision>
  <dcterms:created xsi:type="dcterms:W3CDTF">2022-09-21T13:29:36Z</dcterms:created>
  <dcterms:modified xsi:type="dcterms:W3CDTF">2023-06-22T15:55:34Z</dcterms:modified>
</cp:coreProperties>
</file>