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4"/>
  </p:notesMasterIdLst>
  <p:sldIdLst>
    <p:sldId id="256" r:id="rId2"/>
    <p:sldId id="257" r:id="rId3"/>
    <p:sldId id="276" r:id="rId4"/>
    <p:sldId id="270" r:id="rId5"/>
    <p:sldId id="278" r:id="rId6"/>
    <p:sldId id="269" r:id="rId7"/>
    <p:sldId id="268" r:id="rId8"/>
    <p:sldId id="271" r:id="rId9"/>
    <p:sldId id="277" r:id="rId10"/>
    <p:sldId id="274" r:id="rId11"/>
    <p:sldId id="272" r:id="rId12"/>
    <p:sldId id="273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mbria Math" panose="02040503050406030204" pitchFamily="18" charset="0"/>
      <p:regular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JqEWzfnUdEK8HQT0JbXFPDMNuX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111B19-C26E-C26D-A112-64D643AB7B87}" name="Avery Eddins" initials="AE" userId="a56a5220f09681a2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very Eddins" initials="AE" lastIdx="7" clrIdx="0">
    <p:extLst>
      <p:ext uri="{19B8F6BF-5375-455C-9EA6-DF929625EA0E}">
        <p15:presenceInfo xmlns:p15="http://schemas.microsoft.com/office/powerpoint/2012/main" userId="a56a5220f09681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73E3F0-82B3-41C8-9A10-50E367230FFC}">
  <a:tblStyle styleId="{0273E3F0-82B3-41C8-9A10-50E367230FFC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EBEB"/>
          </a:solidFill>
        </a:fill>
      </a:tcStyle>
    </a:wholeTbl>
    <a:band1H>
      <a:tcTxStyle/>
      <a:tcStyle>
        <a:tcBdr/>
        <a:fill>
          <a:solidFill>
            <a:srgbClr val="D4D4D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D4D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30" Type="http://schemas.openxmlformats.org/officeDocument/2006/relationships/presProps" Target="presProps.xml"/><Relationship Id="rId35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very Eddins" userId="a56a5220f09681a2" providerId="LiveId" clId="{9F45118A-5D5D-4EE7-B3E8-1CF86209F199}"/>
    <pc:docChg chg="modSld">
      <pc:chgData name="Avery Eddins" userId="a56a5220f09681a2" providerId="LiveId" clId="{9F45118A-5D5D-4EE7-B3E8-1CF86209F199}" dt="2023-06-19T02:17:36.630" v="204" actId="20577"/>
      <pc:docMkLst>
        <pc:docMk/>
      </pc:docMkLst>
      <pc:sldChg chg="modSp mod">
        <pc:chgData name="Avery Eddins" userId="a56a5220f09681a2" providerId="LiveId" clId="{9F45118A-5D5D-4EE7-B3E8-1CF86209F199}" dt="2023-06-19T02:14:34.710" v="112" actId="20577"/>
        <pc:sldMkLst>
          <pc:docMk/>
          <pc:sldMk cId="296974319" sldId="271"/>
        </pc:sldMkLst>
        <pc:spChg chg="mod">
          <ac:chgData name="Avery Eddins" userId="a56a5220f09681a2" providerId="LiveId" clId="{9F45118A-5D5D-4EE7-B3E8-1CF86209F199}" dt="2023-06-19T02:14:34.710" v="112" actId="20577"/>
          <ac:spMkLst>
            <pc:docMk/>
            <pc:sldMk cId="296974319" sldId="271"/>
            <ac:spMk id="6" creationId="{2167C236-86A0-323D-A359-ABA57F1BAF1D}"/>
          </ac:spMkLst>
        </pc:spChg>
      </pc:sldChg>
      <pc:sldChg chg="modSp mod modNotesTx">
        <pc:chgData name="Avery Eddins" userId="a56a5220f09681a2" providerId="LiveId" clId="{9F45118A-5D5D-4EE7-B3E8-1CF86209F199}" dt="2023-06-19T02:17:36.630" v="204" actId="20577"/>
        <pc:sldMkLst>
          <pc:docMk/>
          <pc:sldMk cId="2131388008" sldId="277"/>
        </pc:sldMkLst>
        <pc:spChg chg="mod">
          <ac:chgData name="Avery Eddins" userId="a56a5220f09681a2" providerId="LiveId" clId="{9F45118A-5D5D-4EE7-B3E8-1CF86209F199}" dt="2023-06-19T02:14:08.650" v="87" actId="20577"/>
          <ac:spMkLst>
            <pc:docMk/>
            <pc:sldMk cId="2131388008" sldId="277"/>
            <ac:spMk id="17" creationId="{DA37AB85-5C06-218C-4CFA-A8B02661AB6C}"/>
          </ac:spMkLst>
        </pc:spChg>
        <pc:spChg chg="mod">
          <ac:chgData name="Avery Eddins" userId="a56a5220f09681a2" providerId="LiveId" clId="{9F45118A-5D5D-4EE7-B3E8-1CF86209F199}" dt="2023-06-19T02:14:01.879" v="57" actId="20577"/>
          <ac:spMkLst>
            <pc:docMk/>
            <pc:sldMk cId="2131388008" sldId="277"/>
            <ac:spMk id="18" creationId="{DC0E5ADD-ACBE-5273-F993-97F8F640CECA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15T19:05:24.758" idx="5">
    <p:pos x="3608" y="827"/>
    <p:text>Add Gaussian fit</p:text>
    <p:extLst>
      <p:ext uri="{C676402C-5697-4E1C-873F-D02D1690AC5C}">
        <p15:threadingInfo xmlns:p15="http://schemas.microsoft.com/office/powerpoint/2012/main" timeZoneBias="300"/>
      </p:ext>
    </p:extLst>
  </p:cm>
  <p:cm authorId="1" dt="2023-06-15T19:05:35.823" idx="6">
    <p:pos x="6682" y="827"/>
    <p:text>Fix the fit and the ellipse color. Find how much the centroid moves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9268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967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9402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4113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8587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615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784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Cannot claim centroid motion. Explain the ellipse encompasses the whole source rather than being </a:t>
            </a:r>
            <a:r>
              <a:rPr lang="en-US"/>
              <a:t>the size of the source.</a:t>
            </a:r>
            <a:endParaRPr dirty="0"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647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7432D-02C5-01DA-9AA3-5D71866B5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244821-8BEC-FC24-9621-FAFEEA802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F8EB0-9B5B-8968-4B13-3A8E86502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64B7D-61D5-CF09-35F1-F988E243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8AD30-39D3-0404-4E10-8536B502C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01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168FD-806F-DB30-7B46-F1C515F0E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38DA64-8C4D-75E4-6777-F9873D249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451C6-BB4D-72A0-8E16-7E118A8AF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E92C3-83D3-F427-C72E-C484099C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8249F-65FA-8138-2296-C564BF61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3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A6EAED-A409-3EBC-D990-5503E1F969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8028E8-E6E6-F577-F15C-3FD50C62E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613ED-59DF-280A-62BF-6A7B6276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ECF54-34E9-B27F-7564-798833DD2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541B2-9C68-A79B-B46A-22CA5CF6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5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B250D-9383-47B5-947C-D6C8150C1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E51E5-F7BE-BE6C-9637-272BB9618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10CDC-D549-4577-6B16-F90009F6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03E6D-76DE-5518-F9D2-35D822043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C1591-5A95-F492-DBC9-11679827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0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72D1F-B55E-E717-2D35-2EB254FBA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1D894-D024-D666-8798-343E212C4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EF219-9A20-CF80-B165-3B1DF32F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BAC61-6777-00FB-D75E-E154126D2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1B16C-43AD-99AD-C905-1BB33BD0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5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9EA06-DD29-0458-5B41-3068B1F13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E4085-53A6-694E-797F-1C9D95E44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E3901-8153-4621-7EEC-0A273A963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6C163-71F9-C80B-52CE-738D5C9C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ACC70-CDA3-7089-2174-97FC04BA3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D0FCB-0C56-F24B-7EB5-EF054229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1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C9AF-BDC9-D5B5-F9F8-7606B57A6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7A629-C641-6A4B-B186-B6445E4C1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79BD7-75D7-F7F5-FC29-7DEAFBA41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E19CDF-602F-3D73-76F8-9F8F1D6CF0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077E66-3769-5108-0031-DF7B3A28C2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C0F8DC-7480-A494-734C-89159DB79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E0A7DA-AE5A-9331-6C5C-0E9D92A91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B8FB5F-CBB9-96BD-4D2E-7BE065D8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5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C8B-80AD-B70D-2D0F-8C42622DB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D1B534-1DA7-1E47-ED39-A471D6FCA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E8B34-6E6A-9312-C958-B64D4A34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549D2-45DE-1B53-950E-26DBA2B7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9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52D9A4-AC73-7634-BDAF-1A7C538E7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B69EEC-1137-1905-2115-D601BDEA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979B6-FA48-65C3-4773-037A9D487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AD69E-D49D-E074-705F-3275B808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B23FA-DD1A-8891-D831-E0F673C85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9B23C-9EC7-D157-FCEC-F6134D7DB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B4F52-EE18-504D-FCEE-9E14DE1E1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B48B9-1B9C-15A9-4E6B-AC8492C7B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4C61A-FC7D-846C-75D9-8A7C428E3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9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C7D39-78C9-19B1-5472-D64A55565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BE5B8C-F9F7-F083-5666-F3E7F6E1B7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1C9FF-350A-3A38-BD60-E312F7B70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914D8-1566-A53B-B451-7AFAABA9F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8078B-3CC7-2C2B-C0DC-7B64E8380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F5821-028A-82F9-F219-799B5FFE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3611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48E443-6406-741B-55CF-9CA784CE9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818E0-4B54-4AD2-EB01-3054797BD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D9915-6697-B47A-BCC8-4FCFFB8021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279F8-A0C5-72A8-CF1D-5BCF67D47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20FE2-9D61-A66A-0574-F765D52CC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B699C-31AD-E1BC-0210-6FB97FA258FD}"/>
              </a:ext>
            </a:extLst>
          </p:cNvPr>
          <p:cNvSpPr txBox="1"/>
          <p:nvPr/>
        </p:nvSpPr>
        <p:spPr>
          <a:xfrm>
            <a:off x="0" y="6211669"/>
            <a:ext cx="4411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Transient and Variable Universe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20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C268DE5-DD5A-9B99-5F18-6D2DD54D0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64" y="5202238"/>
            <a:ext cx="1420036" cy="165576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5DA81BC-4964-0BE1-934C-64D671F32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522" y="2227743"/>
            <a:ext cx="10469732" cy="203408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 Counterparts of Binary Neutron Star Mergers from Present to Future</a:t>
            </a:r>
            <a:br>
              <a:rPr lang="en-US" b="1" dirty="0"/>
            </a:b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8DA73F-091B-BBEC-24F5-553BD3A1C727}"/>
              </a:ext>
            </a:extLst>
          </p:cNvPr>
          <p:cNvCxnSpPr>
            <a:cxnSpLocks/>
          </p:cNvCxnSpPr>
          <p:nvPr/>
        </p:nvCxnSpPr>
        <p:spPr>
          <a:xfrm flipH="1">
            <a:off x="816746" y="3613212"/>
            <a:ext cx="1066523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D36E9F5D-C335-2CDA-D767-E05A4AC67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2256"/>
            <a:ext cx="9144000" cy="1655762"/>
          </a:xfrm>
          <a:noFill/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Avery Eddins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Physics and Astronomy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Texas Tech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>
            <a:spLocks noGrp="1"/>
          </p:cNvSpPr>
          <p:nvPr>
            <p:ph type="title"/>
          </p:nvPr>
        </p:nvSpPr>
        <p:spPr>
          <a:xfrm>
            <a:off x="365760" y="164592"/>
            <a:ext cx="9902952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Synergy with SKA and GW detectors</a:t>
            </a:r>
            <a:endParaRPr sz="4000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Google Shape;151;p3"/>
          <p:cNvSpPr txBox="1">
            <a:spLocks noGrp="1"/>
          </p:cNvSpPr>
          <p:nvPr>
            <p:ph type="sldNum" sz="quarter" idx="12"/>
          </p:nvPr>
        </p:nvSpPr>
        <p:spPr>
          <a:xfrm>
            <a:off x="11640833" y="6475382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BCCACAA-9BB1-3735-5536-67E57A0FD679}"/>
              </a:ext>
            </a:extLst>
          </p:cNvPr>
          <p:cNvCxnSpPr>
            <a:cxnSpLocks/>
          </p:cNvCxnSpPr>
          <p:nvPr/>
        </p:nvCxnSpPr>
        <p:spPr>
          <a:xfrm flipH="1">
            <a:off x="109728" y="877824"/>
            <a:ext cx="10665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oogle Shape;251;p10">
            <a:extLst>
              <a:ext uri="{FF2B5EF4-FFF2-40B4-BE49-F238E27FC236}">
                <a16:creationId xmlns:a16="http://schemas.microsoft.com/office/drawing/2014/main" id="{B1F7FF66-25D8-4208-921B-B6EC7797D34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" y="1461288"/>
            <a:ext cx="4100563" cy="4014118"/>
          </a:xfrm>
          <a:prstGeom prst="roundRect">
            <a:avLst>
              <a:gd name="adj" fmla="val 2955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7" name="Google Shape;253;p10">
            <a:extLst>
              <a:ext uri="{FF2B5EF4-FFF2-40B4-BE49-F238E27FC236}">
                <a16:creationId xmlns:a16="http://schemas.microsoft.com/office/drawing/2014/main" id="{4A95F2DE-5E2E-2B78-3260-A48AA33DEF73}"/>
              </a:ext>
            </a:extLst>
          </p:cNvPr>
          <p:cNvSpPr txBox="1"/>
          <p:nvPr/>
        </p:nvSpPr>
        <p:spPr>
          <a:xfrm>
            <a:off x="365760" y="5475406"/>
            <a:ext cx="38458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BNS, BBH population and distance compared to various GW detector horizons (Evans et al. 2021)</a:t>
            </a:r>
            <a:endParaRPr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47AB91-BF12-2F55-9469-E4A5C1F61B32}"/>
              </a:ext>
            </a:extLst>
          </p:cNvPr>
          <p:cNvSpPr txBox="1"/>
          <p:nvPr/>
        </p:nvSpPr>
        <p:spPr>
          <a:xfrm>
            <a:off x="5317236" y="1458624"/>
            <a:ext cx="617934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GW detector horizons will soon grow beyond what the VLA can see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of the BNS/BBH population will be enclosed in the CE/ET horizon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BNSes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be resolved by the ngVLA in the 3G era?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 and ngVLA play different roles in GW follow-up: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SKA: Ideal for larger redshift (z ~ 1-2) triggers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ngVLA: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 for lower redshift, potentially off-axis triggers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coverage → find spectral indices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610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6C05C-DA29-0B18-1FBA-FEF926C5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312" y="6492240"/>
            <a:ext cx="55168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Google Shape;249;p10">
            <a:extLst>
              <a:ext uri="{FF2B5EF4-FFF2-40B4-BE49-F238E27FC236}">
                <a16:creationId xmlns:a16="http://schemas.microsoft.com/office/drawing/2014/main" id="{78DFB761-8A15-329D-40B8-8C14161FA548}"/>
              </a:ext>
            </a:extLst>
          </p:cNvPr>
          <p:cNvSpPr txBox="1">
            <a:spLocks/>
          </p:cNvSpPr>
          <p:nvPr/>
        </p:nvSpPr>
        <p:spPr>
          <a:xfrm>
            <a:off x="365760" y="164592"/>
            <a:ext cx="10409204" cy="7040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F94A57-924E-25E4-845C-1607AA76813E}"/>
              </a:ext>
            </a:extLst>
          </p:cNvPr>
          <p:cNvCxnSpPr>
            <a:cxnSpLocks/>
          </p:cNvCxnSpPr>
          <p:nvPr/>
        </p:nvCxnSpPr>
        <p:spPr>
          <a:xfrm flipH="1">
            <a:off x="109728" y="877824"/>
            <a:ext cx="10665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9A54770-1B0A-BCEE-3969-F5D8F79126C5}"/>
              </a:ext>
            </a:extLst>
          </p:cNvPr>
          <p:cNvSpPr txBox="1"/>
          <p:nvPr/>
        </p:nvSpPr>
        <p:spPr>
          <a:xfrm>
            <a:off x="1128712" y="2169507"/>
            <a:ext cx="99345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ngVLA will enhance current BNS studies and enable new ones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degeneracies will be determined through increased resolution</a:t>
            </a:r>
          </a:p>
          <a:p>
            <a:pPr lvl="1"/>
            <a:endParaRPr lang="en-US" sz="24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continue to study how the ngVLA will see BNS emission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combined jet + KN emission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public guide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ngVLA and SKA will uniquely complement current and 3G GW detectors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478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"/>
          <p:cNvSpPr txBox="1">
            <a:spLocks noGrp="1"/>
          </p:cNvSpPr>
          <p:nvPr>
            <p:ph type="title"/>
          </p:nvPr>
        </p:nvSpPr>
        <p:spPr>
          <a:xfrm>
            <a:off x="365760" y="164591"/>
            <a:ext cx="9905998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sz="4000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2" name="Google Shape;262;p11"/>
          <p:cNvSpPr txBox="1"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34AEE85-5273-E9FD-9DC8-0C1E460ACB5C}"/>
              </a:ext>
            </a:extLst>
          </p:cNvPr>
          <p:cNvCxnSpPr>
            <a:cxnSpLocks/>
          </p:cNvCxnSpPr>
          <p:nvPr/>
        </p:nvCxnSpPr>
        <p:spPr>
          <a:xfrm flipH="1">
            <a:off x="106728" y="878890"/>
            <a:ext cx="10665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DFC3FDF-0882-4CD0-D6EF-B5BF86A24853}"/>
              </a:ext>
            </a:extLst>
          </p:cNvPr>
          <p:cNvSpPr txBox="1"/>
          <p:nvPr/>
        </p:nvSpPr>
        <p:spPr>
          <a:xfrm>
            <a:off x="259228" y="1747182"/>
            <a:ext cx="10740205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 cap="none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Ioka</a:t>
            </a:r>
            <a:r>
              <a:rPr lang="en-US" sz="1600" cap="none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K., &amp; Nakamura, T. 2018, PTEP, 2018, 043E02</a:t>
            </a:r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SzPts val="1600"/>
              <a:buNone/>
            </a:pPr>
            <a:r>
              <a:rPr lang="en-US" sz="1600" cap="none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Metzger, B. D. 2017, </a:t>
            </a:r>
            <a:r>
              <a:rPr lang="en-US" sz="1600" cap="none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sz="1600" cap="none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e-prints, arXiv:1710.05931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SzPts val="1600"/>
              <a:buNone/>
            </a:pPr>
            <a:r>
              <a:rPr lang="en-US" sz="1600" cap="none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Metzger, B. D.  2019, Living Reviews in Relativity, 23, 1</a:t>
            </a:r>
          </a:p>
          <a:p>
            <a:pPr>
              <a:spcBef>
                <a:spcPts val="920"/>
              </a:spcBef>
              <a:buSzPts val="1600"/>
            </a:pPr>
            <a:r>
              <a:rPr lang="sv-SE" sz="16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Nakar, E., &amp; Piran, T. 2011, Nature, 7367, 82-84</a:t>
            </a:r>
            <a:endParaRPr lang="sv-SE" sz="1600" cap="none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SzPts val="1600"/>
              <a:buNone/>
            </a:pPr>
            <a:r>
              <a:rPr lang="nl-NL" sz="16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Troja, E., van Eerten, H., Zhang, B., et al. 2020, MNRAS , 498, 5643</a:t>
            </a:r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SzPts val="1600"/>
              <a:buNone/>
            </a:pPr>
            <a:r>
              <a:rPr lang="en-US" sz="1600" cap="none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Balasubramanian, A., Corsi, A., </a:t>
            </a:r>
            <a:r>
              <a:rPr lang="en-US" sz="1600" cap="none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Mooley</a:t>
            </a:r>
            <a:r>
              <a:rPr lang="en-US" sz="1600" cap="none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K. P., et al. 2022, </a:t>
            </a:r>
            <a:r>
              <a:rPr lang="en-US" sz="1600" cap="none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en-US" sz="1600" cap="none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938, 12</a:t>
            </a:r>
          </a:p>
          <a:p>
            <a:pPr>
              <a:spcBef>
                <a:spcPts val="920"/>
              </a:spcBef>
              <a:buSzPts val="1600"/>
            </a:pPr>
            <a:r>
              <a:rPr lang="it-IT" sz="16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Eddins, A., Lee, K.-H., Corsi, A., et al. 2023, ApJ, 948, 125</a:t>
            </a:r>
          </a:p>
          <a:p>
            <a:pPr>
              <a:spcBef>
                <a:spcPts val="920"/>
              </a:spcBef>
              <a:buSzPts val="1600"/>
            </a:pPr>
            <a:r>
              <a:rPr lang="it-IT" sz="16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Nedora, V., Dietrich, T., Shibata, M., et al. 2023, MNRAS, 520, 2727</a:t>
            </a:r>
            <a:endParaRPr lang="en-US" sz="1600" dirty="0">
              <a:solidFill>
                <a:schemeClr val="bg1">
                  <a:lumMod val="8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>
              <a:spcBef>
                <a:spcPts val="920"/>
              </a:spcBef>
              <a:buSzPts val="1600"/>
            </a:pPr>
            <a:r>
              <a:rPr lang="it-IT" sz="16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Corsi, A., Frail, D. A., Lazzati, D., et al. 2018, arXiv e-prints, arXiv:1810.07544</a:t>
            </a:r>
          </a:p>
          <a:p>
            <a:pPr>
              <a:spcBef>
                <a:spcPts val="920"/>
              </a:spcBef>
              <a:buSzPts val="1600"/>
            </a:pPr>
            <a:r>
              <a:rPr lang="en-US" sz="1600" cap="none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Evans, M., Adhikari, R. X., </a:t>
            </a:r>
            <a:r>
              <a:rPr lang="en-US" sz="1600" cap="none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Afle</a:t>
            </a:r>
            <a:r>
              <a:rPr lang="en-US" sz="1600" cap="none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C., et al. 2021, </a:t>
            </a:r>
            <a:r>
              <a:rPr lang="en-US" sz="1600" cap="none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sz="1600" cap="none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e-prints, arXiv:2109.09882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SzPts val="1600"/>
              <a:buNone/>
            </a:pPr>
            <a:endParaRPr lang="en-US" sz="1600" cap="none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9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"/>
          <p:cNvSpPr txBox="1">
            <a:spLocks noGrp="1"/>
          </p:cNvSpPr>
          <p:nvPr>
            <p:ph type="title"/>
          </p:nvPr>
        </p:nvSpPr>
        <p:spPr>
          <a:xfrm>
            <a:off x="368591" y="164501"/>
            <a:ext cx="9905998" cy="70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sz="4000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Google Shape;142;p2"/>
          <p:cNvSpPr txBox="1">
            <a:spLocks noGrp="1"/>
          </p:cNvSpPr>
          <p:nvPr>
            <p:ph idx="1"/>
          </p:nvPr>
        </p:nvSpPr>
        <p:spPr>
          <a:xfrm>
            <a:off x="868966" y="1772264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400" cap="none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Motivation: GW170817 and current VLA radio studies</a:t>
            </a:r>
            <a:endParaRPr sz="24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400" cap="none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ngVLA long baseline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cap="none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imulations 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r</a:t>
            </a:r>
            <a:r>
              <a:rPr lang="en-US" sz="2400" cap="none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esults</a:t>
            </a:r>
            <a:endParaRPr sz="24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400" cap="none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ngVLA, SKA, and GW detectors</a:t>
            </a:r>
            <a:endParaRPr sz="24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Google Shape;143;p2"/>
          <p:cNvSpPr txBox="1"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44" name="Google Shape;144;p2"/>
          <p:cNvSpPr txBox="1"/>
          <p:nvPr/>
        </p:nvSpPr>
        <p:spPr>
          <a:xfrm>
            <a:off x="865966" y="5085736"/>
            <a:ext cx="940862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cap="none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Co-authors: </a:t>
            </a:r>
            <a:r>
              <a:rPr lang="en-US" sz="2000" b="0" i="0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Alessandra Corsi, </a:t>
            </a:r>
            <a:r>
              <a:rPr lang="en-US" sz="2000" b="0" i="0" u="none" strike="noStrike" dirty="0" err="1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Vsevolod</a:t>
            </a:r>
            <a:r>
              <a:rPr lang="en-US" sz="2000" b="0" i="0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Nedora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Eric Murphy, David </a:t>
            </a:r>
            <a:r>
              <a:rPr lang="en-US" sz="2000" b="0" i="0" u="none" strike="noStrike" dirty="0" err="1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Radice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Viviana </a:t>
            </a:r>
            <a:r>
              <a:rPr lang="en-US" sz="2000" b="0" i="0" u="none" strike="noStrike" dirty="0" err="1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Rosero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Davide </a:t>
            </a:r>
            <a:r>
              <a:rPr lang="en-US" sz="2000" b="0" i="0" u="none" strike="noStrike" dirty="0" err="1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Lazzati</a:t>
            </a:r>
            <a:endParaRPr sz="20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12CF6E-E988-4282-2BC3-96334359EF33}"/>
              </a:ext>
            </a:extLst>
          </p:cNvPr>
          <p:cNvCxnSpPr>
            <a:cxnSpLocks/>
          </p:cNvCxnSpPr>
          <p:nvPr/>
        </p:nvCxnSpPr>
        <p:spPr>
          <a:xfrm flipH="1">
            <a:off x="109728" y="877824"/>
            <a:ext cx="10665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>
            <a:spLocks noGrp="1"/>
          </p:cNvSpPr>
          <p:nvPr>
            <p:ph type="title"/>
          </p:nvPr>
        </p:nvSpPr>
        <p:spPr>
          <a:xfrm>
            <a:off x="365760" y="164592"/>
            <a:ext cx="9902952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GW170817 and its Ejecta</a:t>
            </a:r>
            <a:endParaRPr sz="40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Google Shape;150;p3"/>
          <p:cNvSpPr txBox="1">
            <a:spLocks noGrp="1"/>
          </p:cNvSpPr>
          <p:nvPr>
            <p:ph idx="1"/>
          </p:nvPr>
        </p:nvSpPr>
        <p:spPr>
          <a:xfrm>
            <a:off x="219184" y="1984684"/>
            <a:ext cx="4091332" cy="4340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400" cap="none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main components: structured jet and merger ejecta</a:t>
            </a:r>
            <a:endParaRPr sz="24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400" cap="none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Structured jet:</a:t>
            </a:r>
            <a:endParaRPr sz="24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1800" cap="none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 core + cocoon</a:t>
            </a:r>
            <a:endParaRPr sz="20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1800" cap="none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Synchrotron radiation from shocked ISM</a:t>
            </a:r>
            <a:endParaRPr sz="20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1800" cap="none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Delayed afterglow for off-axis observers as casual cones widen</a:t>
            </a:r>
          </a:p>
          <a:p>
            <a:pPr marL="285750" indent="-285750">
              <a:buSzPts val="2000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Merger ejecta/kilonova: currently searching for kilonova afterglow</a:t>
            </a:r>
            <a:endParaRPr sz="24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Google Shape;151;p3"/>
          <p:cNvSpPr txBox="1">
            <a:spLocks noGrp="1"/>
          </p:cNvSpPr>
          <p:nvPr>
            <p:ph type="sldNum" sz="quarter" idx="12"/>
          </p:nvPr>
        </p:nvSpPr>
        <p:spPr>
          <a:xfrm>
            <a:off x="11640833" y="6475382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2" name="Google Shape;152;p3" descr="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0994" y="999533"/>
            <a:ext cx="6916633" cy="4858934"/>
          </a:xfrm>
          <a:prstGeom prst="roundRect">
            <a:avLst>
              <a:gd name="adj" fmla="val 3517"/>
            </a:avLst>
          </a:prstGeom>
          <a:noFill/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153" name="Google Shape;153;p3"/>
          <p:cNvSpPr txBox="1"/>
          <p:nvPr/>
        </p:nvSpPr>
        <p:spPr>
          <a:xfrm>
            <a:off x="4630994" y="5884721"/>
            <a:ext cx="617212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Diagram of GW170817’s emission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Ioka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 &amp; Nakamura 2018)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4" name="Google Shape;154;p3"/>
          <p:cNvSpPr txBox="1"/>
          <p:nvPr/>
        </p:nvSpPr>
        <p:spPr>
          <a:xfrm>
            <a:off x="0" y="6519446"/>
            <a:ext cx="36436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6AFB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Metzger 2017), (Metzger 2019)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BCCACAA-9BB1-3735-5536-67E57A0FD679}"/>
              </a:ext>
            </a:extLst>
          </p:cNvPr>
          <p:cNvCxnSpPr>
            <a:cxnSpLocks/>
          </p:cNvCxnSpPr>
          <p:nvPr/>
        </p:nvCxnSpPr>
        <p:spPr>
          <a:xfrm flipH="1">
            <a:off x="109728" y="877824"/>
            <a:ext cx="10665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>
            <a:spLocks noGrp="1"/>
          </p:cNvSpPr>
          <p:nvPr>
            <p:ph type="title"/>
          </p:nvPr>
        </p:nvSpPr>
        <p:spPr>
          <a:xfrm>
            <a:off x="365760" y="164592"/>
            <a:ext cx="9902952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VLA Searches: GW170817</a:t>
            </a:r>
            <a:endParaRPr sz="40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Google Shape;150;p3"/>
          <p:cNvSpPr txBox="1">
            <a:spLocks noGrp="1"/>
          </p:cNvSpPr>
          <p:nvPr>
            <p:ph idx="1"/>
          </p:nvPr>
        </p:nvSpPr>
        <p:spPr>
          <a:xfrm>
            <a:off x="75931" y="2620444"/>
            <a:ext cx="3759222" cy="2697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400" cap="none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Looking for GW170817’s late-time KN radio flares</a:t>
            </a:r>
          </a:p>
          <a:p>
            <a:pPr marL="742950" lvl="1" indent="-285750">
              <a:spcBef>
                <a:spcPts val="0"/>
              </a:spcBef>
              <a:buSzPts val="2000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Predicted by models </a:t>
            </a:r>
          </a:p>
          <a:p>
            <a:pPr marL="742950" lvl="1" indent="-285750">
              <a:spcBef>
                <a:spcPts val="0"/>
              </a:spcBef>
              <a:buSzPts val="2000"/>
            </a:pPr>
            <a:r>
              <a:rPr lang="en-US" sz="2000" cap="none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X-ray excess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potentially detected, maybe radio too?</a:t>
            </a:r>
            <a:endParaRPr lang="en-US" sz="2000" cap="none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0"/>
              </a:spcBef>
              <a:buSzPts val="2000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presence has implications for mass ratio and EOS</a:t>
            </a:r>
            <a:endParaRPr lang="en-US" sz="2000" cap="none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sz="2400" cap="none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Google Shape;151;p3"/>
          <p:cNvSpPr txBox="1">
            <a:spLocks noGrp="1"/>
          </p:cNvSpPr>
          <p:nvPr>
            <p:ph type="sldNum" sz="quarter" idx="12"/>
          </p:nvPr>
        </p:nvSpPr>
        <p:spPr>
          <a:xfrm>
            <a:off x="11640833" y="6475382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BCCACAA-9BB1-3735-5536-67E57A0FD679}"/>
              </a:ext>
            </a:extLst>
          </p:cNvPr>
          <p:cNvCxnSpPr>
            <a:cxnSpLocks/>
          </p:cNvCxnSpPr>
          <p:nvPr/>
        </p:nvCxnSpPr>
        <p:spPr>
          <a:xfrm flipH="1">
            <a:off x="109728" y="877824"/>
            <a:ext cx="10665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C15432D9-04ED-ACF5-F498-F1505CB78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179" y="2888994"/>
            <a:ext cx="4322681" cy="3662009"/>
          </a:xfrm>
          <a:prstGeom prst="roundRect">
            <a:avLst>
              <a:gd name="adj" fmla="val 2189"/>
            </a:avLst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8" name="Google Shape;163;p4">
            <a:extLst>
              <a:ext uri="{FF2B5EF4-FFF2-40B4-BE49-F238E27FC236}">
                <a16:creationId xmlns:a16="http://schemas.microsoft.com/office/drawing/2014/main" id="{2F732921-4260-A95F-B5BC-5BD76187ABD2}"/>
              </a:ext>
            </a:extLst>
          </p:cNvPr>
          <p:cNvSpPr txBox="1"/>
          <p:nvPr/>
        </p:nvSpPr>
        <p:spPr>
          <a:xfrm>
            <a:off x="9634856" y="2058038"/>
            <a:ext cx="272544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Light curve at left zoomed in with predictions of a kilonova afterglow light curve overlaid</a:t>
            </a:r>
            <a:endParaRPr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CACEF6D8-7B2A-6782-EA86-617601836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776" y="941430"/>
            <a:ext cx="3796448" cy="2714775"/>
          </a:xfrm>
          <a:prstGeom prst="roundRect">
            <a:avLst>
              <a:gd name="adj" fmla="val 2381"/>
            </a:avLst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65AC6A-A76B-698E-EB58-7CE9D08011B1}"/>
              </a:ext>
            </a:extLst>
          </p:cNvPr>
          <p:cNvSpPr txBox="1"/>
          <p:nvPr/>
        </p:nvSpPr>
        <p:spPr>
          <a:xfrm>
            <a:off x="4256901" y="3656205"/>
            <a:ext cx="3511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GW170817 3 GHz light curve showing the evolution of the jet component of the emission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D1714D-C91F-9B81-B3B1-8F013B56076B}"/>
              </a:ext>
            </a:extLst>
          </p:cNvPr>
          <p:cNvSpPr txBox="1"/>
          <p:nvPr/>
        </p:nvSpPr>
        <p:spPr>
          <a:xfrm>
            <a:off x="4604412" y="6546778"/>
            <a:ext cx="7655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Figures from </a:t>
            </a:r>
            <a:r>
              <a:rPr lang="en-US" sz="1600" cap="none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Balasubramanian, A., Corsi, A., </a:t>
            </a:r>
            <a:r>
              <a:rPr lang="en-US" sz="1600" cap="none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Mooley</a:t>
            </a:r>
            <a:r>
              <a:rPr lang="en-US" sz="1600" cap="none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K. P., et al. 2022, </a:t>
            </a:r>
            <a:r>
              <a:rPr lang="en-US" sz="1600" cap="none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en-US" sz="1600" cap="none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938, 12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998C05-2E7E-6767-4364-70331CBAE448}"/>
              </a:ext>
            </a:extLst>
          </p:cNvPr>
          <p:cNvSpPr txBox="1"/>
          <p:nvPr/>
        </p:nvSpPr>
        <p:spPr>
          <a:xfrm>
            <a:off x="-1" y="6485939"/>
            <a:ext cx="4075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Nakar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Piran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2011), (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Troja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2020)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3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>
            <a:spLocks noGrp="1"/>
          </p:cNvSpPr>
          <p:nvPr>
            <p:ph type="title"/>
          </p:nvPr>
        </p:nvSpPr>
        <p:spPr>
          <a:xfrm>
            <a:off x="365760" y="164592"/>
            <a:ext cx="9902952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VLA Searches: Short GRB Survey</a:t>
            </a:r>
            <a:endParaRPr sz="40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Google Shape;150;p3"/>
          <p:cNvSpPr txBox="1">
            <a:spLocks noGrp="1"/>
          </p:cNvSpPr>
          <p:nvPr>
            <p:ph idx="1"/>
          </p:nvPr>
        </p:nvSpPr>
        <p:spPr>
          <a:xfrm>
            <a:off x="294979" y="1705619"/>
            <a:ext cx="4091332" cy="366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sz="2400" cap="none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Searches for missed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BNSes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0"/>
              </a:spcBef>
              <a:buSzPts val="2000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GRBs without x-ray or radio afterglow</a:t>
            </a:r>
          </a:p>
          <a:p>
            <a:pPr marL="742950" lvl="1" indent="-285750">
              <a:spcBef>
                <a:spcPts val="0"/>
              </a:spcBef>
              <a:buSzPts val="2000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morphology, spectral information</a:t>
            </a:r>
          </a:p>
          <a:p>
            <a:pPr marL="742950" lvl="1" indent="-285750">
              <a:spcBef>
                <a:spcPts val="0"/>
              </a:spcBef>
              <a:buSzPts val="2000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more observations to verify predicted light curves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sz="24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400" cap="none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will the ngVLA’s long baselines (best) see the various components of BNS mergers?</a:t>
            </a:r>
            <a:endParaRPr sz="2000" cap="none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Google Shape;151;p3"/>
          <p:cNvSpPr txBox="1">
            <a:spLocks noGrp="1"/>
          </p:cNvSpPr>
          <p:nvPr>
            <p:ph type="sldNum" sz="quarter" idx="12"/>
          </p:nvPr>
        </p:nvSpPr>
        <p:spPr>
          <a:xfrm>
            <a:off x="11640833" y="6475382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BCCACAA-9BB1-3735-5536-67E57A0FD679}"/>
              </a:ext>
            </a:extLst>
          </p:cNvPr>
          <p:cNvCxnSpPr>
            <a:cxnSpLocks/>
          </p:cNvCxnSpPr>
          <p:nvPr/>
        </p:nvCxnSpPr>
        <p:spPr>
          <a:xfrm flipH="1">
            <a:off x="109728" y="877824"/>
            <a:ext cx="10665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6CC9A24-7FFC-0AC2-1E9F-71BD71C07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704" y="3536623"/>
            <a:ext cx="3297328" cy="3303884"/>
          </a:xfrm>
          <a:prstGeom prst="roundRect">
            <a:avLst>
              <a:gd name="adj" fmla="val 3527"/>
            </a:avLst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0803B45B-97B9-D92A-4DF2-38A1AFF4297A}"/>
              </a:ext>
            </a:extLst>
          </p:cNvPr>
          <p:cNvSpPr txBox="1"/>
          <p:nvPr/>
        </p:nvSpPr>
        <p:spPr>
          <a:xfrm>
            <a:off x="8962824" y="2951848"/>
            <a:ext cx="2934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Predicted light curves calculated for BNS candidate</a:t>
            </a:r>
          </a:p>
        </p:txBody>
      </p:sp>
      <p:pic>
        <p:nvPicPr>
          <p:cNvPr id="6" name="Picture 5" descr="Graphical user interface, PowerPoint&#10;&#10;Description automatically generated">
            <a:extLst>
              <a:ext uri="{FF2B5EF4-FFF2-40B4-BE49-F238E27FC236}">
                <a16:creationId xmlns:a16="http://schemas.microsoft.com/office/drawing/2014/main" id="{E693EFC3-11B9-233D-92D8-F96B1F542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782" y="1029810"/>
            <a:ext cx="3814922" cy="3499476"/>
          </a:xfrm>
          <a:prstGeom prst="roundRect">
            <a:avLst>
              <a:gd name="adj" fmla="val 3729"/>
            </a:avLst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F65855-BF81-05E6-1286-5BCBB4A8FA2F}"/>
              </a:ext>
            </a:extLst>
          </p:cNvPr>
          <p:cNvSpPr txBox="1"/>
          <p:nvPr/>
        </p:nvSpPr>
        <p:spPr>
          <a:xfrm>
            <a:off x="4571762" y="4529286"/>
            <a:ext cx="3297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 field containing the candidate radio source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73A280-F2D9-68AA-1844-6B2569FFE8F3}"/>
              </a:ext>
            </a:extLst>
          </p:cNvPr>
          <p:cNvSpPr txBox="1"/>
          <p:nvPr/>
        </p:nvSpPr>
        <p:spPr>
          <a:xfrm>
            <a:off x="-4471" y="6548119"/>
            <a:ext cx="8462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Figures from </a:t>
            </a:r>
            <a:r>
              <a:rPr lang="it-IT" sz="160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Eddins, A., Lee, K.-H., Corsi, A., et al. 2023, ApJ, 948, 125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149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>
            <a:spLocks noGrp="1"/>
          </p:cNvSpPr>
          <p:nvPr>
            <p:ph type="title"/>
          </p:nvPr>
        </p:nvSpPr>
        <p:spPr>
          <a:xfrm>
            <a:off x="365760" y="164592"/>
            <a:ext cx="9902952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ngVLA Simulations: Jet Results</a:t>
            </a:r>
            <a:endParaRPr sz="4000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Google Shape;151;p3"/>
          <p:cNvSpPr txBox="1">
            <a:spLocks noGrp="1"/>
          </p:cNvSpPr>
          <p:nvPr>
            <p:ph type="sldNum" sz="quarter" idx="12"/>
          </p:nvPr>
        </p:nvSpPr>
        <p:spPr>
          <a:xfrm>
            <a:off x="11640833" y="6475382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BCCACAA-9BB1-3735-5536-67E57A0FD679}"/>
              </a:ext>
            </a:extLst>
          </p:cNvPr>
          <p:cNvCxnSpPr>
            <a:cxnSpLocks/>
          </p:cNvCxnSpPr>
          <p:nvPr/>
        </p:nvCxnSpPr>
        <p:spPr>
          <a:xfrm flipH="1">
            <a:off x="109728" y="877824"/>
            <a:ext cx="10665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8AA3495-05AC-DA4E-C1B2-EC3FDC5F48AF}"/>
              </a:ext>
            </a:extLst>
          </p:cNvPr>
          <p:cNvSpPr txBox="1"/>
          <p:nvPr/>
        </p:nvSpPr>
        <p:spPr>
          <a:xfrm>
            <a:off x="6898110" y="6072767"/>
            <a:ext cx="4991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Simulated four-hour observation of the jet image at 2.4 GHz with the main array and LBA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01FAE8-58F1-E92A-ABE0-EC77FFCD934A}"/>
              </a:ext>
            </a:extLst>
          </p:cNvPr>
          <p:cNvSpPr txBox="1"/>
          <p:nvPr/>
        </p:nvSpPr>
        <p:spPr>
          <a:xfrm>
            <a:off x="109728" y="5029248"/>
            <a:ext cx="1331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710530-BE37-5ED2-F865-C38819EEF122}"/>
              </a:ext>
            </a:extLst>
          </p:cNvPr>
          <p:cNvSpPr txBox="1"/>
          <p:nvPr/>
        </p:nvSpPr>
        <p:spPr>
          <a:xfrm>
            <a:off x="109728" y="5020103"/>
            <a:ext cx="4749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jet image used in simulating the ngVLA’s observations (see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Nedora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2023)</a:t>
            </a:r>
          </a:p>
        </p:txBody>
      </p:sp>
      <p:pic>
        <p:nvPicPr>
          <p:cNvPr id="7" name="Content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B0AE7DC-A0F2-EF55-637E-94A80C409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2358" b="4602"/>
          <a:stretch/>
        </p:blipFill>
        <p:spPr>
          <a:xfrm>
            <a:off x="165204" y="2387046"/>
            <a:ext cx="4694287" cy="2633057"/>
          </a:xfrm>
          <a:prstGeom prst="roundRect">
            <a:avLst>
              <a:gd name="adj" fmla="val 3845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2" name="Picture 11" descr="A screenshot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E927A974-D236-61DD-DBBD-A0E5EE3AA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827" y="1139513"/>
            <a:ext cx="4869726" cy="4963075"/>
          </a:xfrm>
          <a:prstGeom prst="roundRect">
            <a:avLst>
              <a:gd name="adj" fmla="val 1536"/>
            </a:avLst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A56F77C-94CC-1249-C2F2-ADBB1DCB5E2E}"/>
              </a:ext>
            </a:extLst>
          </p:cNvPr>
          <p:cNvCxnSpPr/>
          <p:nvPr/>
        </p:nvCxnSpPr>
        <p:spPr>
          <a:xfrm>
            <a:off x="5220069" y="3693111"/>
            <a:ext cx="1463040" cy="0"/>
          </a:xfrm>
          <a:prstGeom prst="straightConnector1">
            <a:avLst/>
          </a:prstGeom>
          <a:ln w="635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77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>
            <a:spLocks noGrp="1"/>
          </p:cNvSpPr>
          <p:nvPr>
            <p:ph type="title"/>
          </p:nvPr>
        </p:nvSpPr>
        <p:spPr>
          <a:xfrm>
            <a:off x="365760" y="164592"/>
            <a:ext cx="9902952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ngVLA Simulation Details</a:t>
            </a:r>
            <a:endParaRPr sz="40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Google Shape;150;p3"/>
          <p:cNvSpPr txBox="1">
            <a:spLocks noGrp="1"/>
          </p:cNvSpPr>
          <p:nvPr>
            <p:ph idx="1"/>
          </p:nvPr>
        </p:nvSpPr>
        <p:spPr>
          <a:xfrm>
            <a:off x="273225" y="1715626"/>
            <a:ext cx="4551905" cy="4587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CASA’s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simobserve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toolkit</a:t>
            </a:r>
          </a:p>
          <a:p>
            <a:pPr marL="742950" lvl="1" indent="-285750">
              <a:spcBef>
                <a:spcPts val="0"/>
              </a:spcBef>
              <a:buSzPts val="2000"/>
            </a:pP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simobserve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generate the observation</a:t>
            </a:r>
          </a:p>
          <a:p>
            <a:pPr marL="742950" lvl="1" indent="-285750">
              <a:spcBef>
                <a:spcPts val="0"/>
              </a:spcBef>
              <a:buSzPts val="2000"/>
            </a:pP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toolkit: add noise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buSzPts val="2000"/>
              <a:buNone/>
            </a:pPr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SzPts val="2000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Tested with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revD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config files on the data from Corsi et al. 2018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endParaRPr lang="en-US" sz="24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Verified to produce the same results within error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endParaRPr sz="2400" cap="none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Google Shape;151;p3"/>
          <p:cNvSpPr txBox="1">
            <a:spLocks noGrp="1"/>
          </p:cNvSpPr>
          <p:nvPr>
            <p:ph type="sldNum" sz="quarter" idx="12"/>
          </p:nvPr>
        </p:nvSpPr>
        <p:spPr>
          <a:xfrm>
            <a:off x="11640833" y="6475382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BCCACAA-9BB1-3735-5536-67E57A0FD679}"/>
              </a:ext>
            </a:extLst>
          </p:cNvPr>
          <p:cNvCxnSpPr>
            <a:cxnSpLocks/>
          </p:cNvCxnSpPr>
          <p:nvPr/>
        </p:nvCxnSpPr>
        <p:spPr>
          <a:xfrm flipH="1">
            <a:off x="109728" y="877824"/>
            <a:ext cx="10665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520C22F-066A-6EBC-1439-4F206F320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7399" y="2773145"/>
            <a:ext cx="3271175" cy="3158580"/>
          </a:xfrm>
          <a:prstGeom prst="roundRect">
            <a:avLst>
              <a:gd name="adj" fmla="val 3457"/>
            </a:avLst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6120FD-82F4-B760-BA74-3909B059FCF3}"/>
              </a:ext>
            </a:extLst>
          </p:cNvPr>
          <p:cNvSpPr txBox="1"/>
          <p:nvPr/>
        </p:nvSpPr>
        <p:spPr>
          <a:xfrm>
            <a:off x="4908538" y="5917657"/>
            <a:ext cx="349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Jet at day 150 from Corsi et al. 2018 (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revB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EF1B5D-1453-86A2-976C-CFAA79F7AC94}"/>
              </a:ext>
            </a:extLst>
          </p:cNvPr>
          <p:cNvSpPr txBox="1"/>
          <p:nvPr/>
        </p:nvSpPr>
        <p:spPr>
          <a:xfrm>
            <a:off x="8547399" y="5917657"/>
            <a:ext cx="3271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Jet at day 150 from own script (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revD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64CEEE-D6FE-8036-F25C-77213AA027BC}"/>
                  </a:ext>
                </a:extLst>
              </p:cNvPr>
              <p:cNvSpPr txBox="1"/>
              <p:nvPr/>
            </p:nvSpPr>
            <p:spPr>
              <a:xfrm>
                <a:off x="4879427" y="1132172"/>
                <a:ext cx="3271175" cy="562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𝑁𝐴</m:t>
                        </m:r>
                      </m:sub>
                    </m:sSub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 ~ 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𝑠𝑖𝑚𝑝𝑙𝑒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𝑐h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𝑝𝑜𝑙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𝑏𝑎𝑠𝑒𝑙𝑖𝑛𝑒𝑠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𝑖𝑛𝑡𝑒𝑔𝑟𝑎𝑡𝑖𝑜𝑛𝑠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64CEEE-D6FE-8036-F25C-77213AA02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427" y="1132172"/>
                <a:ext cx="3271175" cy="562718"/>
              </a:xfrm>
              <a:prstGeom prst="rect">
                <a:avLst/>
              </a:prstGeom>
              <a:blipFill>
                <a:blip r:embed="rId5"/>
                <a:stretch>
                  <a:fillRect r="-7635" b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D1981F-AECE-8245-35F5-3BDE98F12ED6}"/>
                  </a:ext>
                </a:extLst>
              </p:cNvPr>
              <p:cNvSpPr txBox="1"/>
              <p:nvPr/>
            </p:nvSpPr>
            <p:spPr>
              <a:xfrm>
                <a:off x="3774233" y="2131820"/>
                <a:ext cx="5293749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𝑅𝑀𝑆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𝑒𝑥𝑝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~ 2.9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D1981F-AECE-8245-35F5-3BDE98F12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233" y="2131820"/>
                <a:ext cx="5293749" cy="390748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CA31710B-A56E-9E14-6991-4107545EACC3}"/>
              </a:ext>
            </a:extLst>
          </p:cNvPr>
          <p:cNvSpPr txBox="1"/>
          <p:nvPr/>
        </p:nvSpPr>
        <p:spPr>
          <a:xfrm>
            <a:off x="6259940" y="1715626"/>
            <a:ext cx="51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↓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BACBD0-4982-6409-2E5E-17B7BB522108}"/>
              </a:ext>
            </a:extLst>
          </p:cNvPr>
          <p:cNvSpPr txBox="1"/>
          <p:nvPr/>
        </p:nvSpPr>
        <p:spPr>
          <a:xfrm>
            <a:off x="8812248" y="1262342"/>
            <a:ext cx="2495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weighting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4E0DEF-1FE2-E803-E3B7-286236B06FEE}"/>
              </a:ext>
            </a:extLst>
          </p:cNvPr>
          <p:cNvSpPr txBox="1"/>
          <p:nvPr/>
        </p:nvSpPr>
        <p:spPr>
          <a:xfrm>
            <a:off x="7933678" y="2102608"/>
            <a:ext cx="1971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 weighting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7EC4AD01-186F-E6FD-B923-F675AEF010B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70" b="967"/>
          <a:stretch/>
        </p:blipFill>
        <p:spPr>
          <a:xfrm>
            <a:off x="4825132" y="2775095"/>
            <a:ext cx="3597936" cy="3154680"/>
          </a:xfrm>
          <a:prstGeom prst="roundRect">
            <a:avLst>
              <a:gd name="adj" fmla="val 3441"/>
            </a:avLst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97114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>
            <a:spLocks noGrp="1"/>
          </p:cNvSpPr>
          <p:nvPr>
            <p:ph type="title"/>
          </p:nvPr>
        </p:nvSpPr>
        <p:spPr>
          <a:xfrm>
            <a:off x="365760" y="164592"/>
            <a:ext cx="9902952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Results: Kilonova at Peak</a:t>
            </a:r>
            <a:endParaRPr sz="4000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Google Shape;151;p3"/>
          <p:cNvSpPr txBox="1">
            <a:spLocks noGrp="1"/>
          </p:cNvSpPr>
          <p:nvPr>
            <p:ph type="sldNum" sz="quarter" idx="12"/>
          </p:nvPr>
        </p:nvSpPr>
        <p:spPr>
          <a:xfrm>
            <a:off x="11640833" y="6475382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BCCACAA-9BB1-3735-5536-67E57A0FD679}"/>
              </a:ext>
            </a:extLst>
          </p:cNvPr>
          <p:cNvCxnSpPr>
            <a:cxnSpLocks/>
          </p:cNvCxnSpPr>
          <p:nvPr/>
        </p:nvCxnSpPr>
        <p:spPr>
          <a:xfrm flipH="1">
            <a:off x="109728" y="877824"/>
            <a:ext cx="10665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F1F59417-446A-DB10-7491-9E88F5375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424" b="424"/>
          <a:stretch/>
        </p:blipFill>
        <p:spPr bwMode="auto">
          <a:xfrm>
            <a:off x="6947449" y="984779"/>
            <a:ext cx="4968967" cy="4995397"/>
          </a:xfrm>
          <a:prstGeom prst="roundRect">
            <a:avLst>
              <a:gd name="adj" fmla="val 2902"/>
            </a:avLst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AE14DA-F8F3-CD53-E0D6-638DE5B931DE}"/>
              </a:ext>
            </a:extLst>
          </p:cNvPr>
          <p:cNvSpPr txBox="1"/>
          <p:nvPr/>
        </p:nvSpPr>
        <p:spPr>
          <a:xfrm>
            <a:off x="489527" y="5347371"/>
            <a:ext cx="4174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kilonova image used in simulating the ngVLA’s observations (see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Nedora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2023)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67C236-86A0-323D-A359-ABA57F1BAF1D}"/>
              </a:ext>
            </a:extLst>
          </p:cNvPr>
          <p:cNvSpPr txBox="1"/>
          <p:nvPr/>
        </p:nvSpPr>
        <p:spPr>
          <a:xfrm>
            <a:off x="7041160" y="5985598"/>
            <a:ext cx="4875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Simulated four-hour observation of the kilonova at z = .001 at 27 GHz with the main array and LBA (~.1 mas major axis FWHM)</a:t>
            </a:r>
          </a:p>
        </p:txBody>
      </p:sp>
      <p:pic>
        <p:nvPicPr>
          <p:cNvPr id="10" name="Picture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EDA6247-397B-B7D8-7596-BB761A827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25" y="2505897"/>
            <a:ext cx="4484938" cy="2841474"/>
          </a:xfrm>
          <a:prstGeom prst="roundRect">
            <a:avLst>
              <a:gd name="adj" fmla="val 3397"/>
            </a:avLst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DB25F17-0EA3-98F8-BCFE-03D79351566E}"/>
              </a:ext>
            </a:extLst>
          </p:cNvPr>
          <p:cNvCxnSpPr>
            <a:cxnSpLocks/>
          </p:cNvCxnSpPr>
          <p:nvPr/>
        </p:nvCxnSpPr>
        <p:spPr>
          <a:xfrm>
            <a:off x="5220069" y="3693111"/>
            <a:ext cx="1204379" cy="0"/>
          </a:xfrm>
          <a:prstGeom prst="straightConnector1">
            <a:avLst/>
          </a:prstGeom>
          <a:ln w="635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7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>
            <a:spLocks noGrp="1"/>
          </p:cNvSpPr>
          <p:nvPr>
            <p:ph type="title"/>
          </p:nvPr>
        </p:nvSpPr>
        <p:spPr>
          <a:xfrm>
            <a:off x="365760" y="164592"/>
            <a:ext cx="9902952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Results: Kilonova After Peak</a:t>
            </a:r>
            <a:endParaRPr sz="4000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Google Shape;151;p3"/>
          <p:cNvSpPr txBox="1">
            <a:spLocks noGrp="1"/>
          </p:cNvSpPr>
          <p:nvPr>
            <p:ph type="sldNum" sz="quarter" idx="12"/>
          </p:nvPr>
        </p:nvSpPr>
        <p:spPr>
          <a:xfrm>
            <a:off x="11640833" y="6475382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BCCACAA-9BB1-3735-5536-67E57A0FD679}"/>
              </a:ext>
            </a:extLst>
          </p:cNvPr>
          <p:cNvCxnSpPr>
            <a:cxnSpLocks/>
          </p:cNvCxnSpPr>
          <p:nvPr/>
        </p:nvCxnSpPr>
        <p:spPr>
          <a:xfrm flipH="1">
            <a:off x="109728" y="877824"/>
            <a:ext cx="10665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96C47BB-03DB-E46D-06BB-B3EB28DE50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" b="75"/>
          <a:stretch/>
        </p:blipFill>
        <p:spPr>
          <a:xfrm>
            <a:off x="5973065" y="1313627"/>
            <a:ext cx="4634143" cy="4666549"/>
          </a:xfrm>
          <a:prstGeom prst="roundRect">
            <a:avLst>
              <a:gd name="adj" fmla="val 3336"/>
            </a:avLst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DA2BD81-355A-DC69-A488-BDD6ED791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842" r="842"/>
          <a:stretch/>
        </p:blipFill>
        <p:spPr bwMode="auto">
          <a:xfrm>
            <a:off x="1093308" y="1313627"/>
            <a:ext cx="4634143" cy="4658792"/>
          </a:xfrm>
          <a:prstGeom prst="roundRect">
            <a:avLst>
              <a:gd name="adj" fmla="val 2902"/>
            </a:avLst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A37AB85-5C06-218C-4CFA-A8B02661AB6C}"/>
              </a:ext>
            </a:extLst>
          </p:cNvPr>
          <p:cNvSpPr txBox="1"/>
          <p:nvPr/>
        </p:nvSpPr>
        <p:spPr>
          <a:xfrm>
            <a:off x="1152259" y="5980176"/>
            <a:ext cx="4575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Kilonova image from previous slide at day 29 (~.1 mas major axis FWHM)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0E5ADD-ACBE-5273-F993-97F8F640CECA}"/>
              </a:ext>
            </a:extLst>
          </p:cNvPr>
          <p:cNvSpPr txBox="1"/>
          <p:nvPr/>
        </p:nvSpPr>
        <p:spPr>
          <a:xfrm>
            <a:off x="5973065" y="5980176"/>
            <a:ext cx="4575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same kilonova as at left but at day 3000 (viewing angle of 45°, SNR ~ 14, ~2 mas major axis FWHM)</a:t>
            </a:r>
          </a:p>
        </p:txBody>
      </p:sp>
    </p:spTree>
    <p:extLst>
      <p:ext uri="{BB962C8B-B14F-4D97-AF65-F5344CB8AC3E}">
        <p14:creationId xmlns:p14="http://schemas.microsoft.com/office/powerpoint/2010/main" val="2131388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3280</TotalTime>
  <Words>929</Words>
  <Application>Microsoft Office PowerPoint</Application>
  <PresentationFormat>Widescreen</PresentationFormat>
  <Paragraphs>109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Cambria Math</vt:lpstr>
      <vt:lpstr>Calibri Light</vt:lpstr>
      <vt:lpstr>Times New Roman</vt:lpstr>
      <vt:lpstr>Office Theme</vt:lpstr>
      <vt:lpstr>Radio Counterparts of Binary Neutron Star Mergers from Present to Future </vt:lpstr>
      <vt:lpstr>Overview</vt:lpstr>
      <vt:lpstr>GW170817 and its Ejecta</vt:lpstr>
      <vt:lpstr>Current VLA Searches: GW170817</vt:lpstr>
      <vt:lpstr>Current VLA Searches: Short GRB Survey</vt:lpstr>
      <vt:lpstr>ngVLA Simulations: Jet Results</vt:lpstr>
      <vt:lpstr>ngVLA Simulation Details</vt:lpstr>
      <vt:lpstr>Results: Kilonova at Peak</vt:lpstr>
      <vt:lpstr>Results: Kilonova After Peak</vt:lpstr>
      <vt:lpstr>Synergy with SKA and GW detectors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search for kilonova radio flares in a sample of Swift/BAT short GRBs </dc:title>
  <dc:creator>Avery Eddins</dc:creator>
  <cp:lastModifiedBy>Avery Eddins</cp:lastModifiedBy>
  <cp:revision>66</cp:revision>
  <dcterms:created xsi:type="dcterms:W3CDTF">2022-05-16T17:58:33Z</dcterms:created>
  <dcterms:modified xsi:type="dcterms:W3CDTF">2023-06-19T02:17:45Z</dcterms:modified>
</cp:coreProperties>
</file>