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7" r:id="rId18"/>
    <p:sldId id="286" r:id="rId19"/>
    <p:sldId id="288" r:id="rId20"/>
    <p:sldId id="28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0099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2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86C11E-8ACA-4EFB-A7E3-DB970302898C}" type="datetimeFigureOut">
              <a:rPr lang="en-CA" smtClean="0"/>
              <a:t>2023-06-19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F8863E-3CE4-41BC-B07B-7645AD801AA8}" type="slidenum">
              <a:rPr lang="en-CA" smtClean="0"/>
              <a:t>‹#›</a:t>
            </a:fld>
            <a:endParaRPr lang="en-CA"/>
          </a:p>
        </p:txBody>
      </p:sp>
    </p:spTree>
    <p:extLst>
      <p:ext uri="{BB962C8B-B14F-4D97-AF65-F5344CB8AC3E}">
        <p14:creationId xmlns:p14="http://schemas.microsoft.com/office/powerpoint/2010/main" val="700676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DF8863E-3CE4-41BC-B07B-7645AD801AA8}" type="slidenum">
              <a:rPr lang="en-CA" smtClean="0"/>
              <a:t>2</a:t>
            </a:fld>
            <a:endParaRPr lang="en-CA"/>
          </a:p>
        </p:txBody>
      </p:sp>
    </p:spTree>
    <p:extLst>
      <p:ext uri="{BB962C8B-B14F-4D97-AF65-F5344CB8AC3E}">
        <p14:creationId xmlns:p14="http://schemas.microsoft.com/office/powerpoint/2010/main" val="2482476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9FBAD-2DC0-11DD-52D0-2B22F3A8D7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E8B1846C-E6C0-5DA6-3D43-4D1E24FAF0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1DECB4D-52D6-11F5-01F9-26DDFB99C915}"/>
              </a:ext>
            </a:extLst>
          </p:cNvPr>
          <p:cNvSpPr>
            <a:spLocks noGrp="1"/>
          </p:cNvSpPr>
          <p:nvPr>
            <p:ph type="dt" sz="half" idx="10"/>
          </p:nvPr>
        </p:nvSpPr>
        <p:spPr/>
        <p:txBody>
          <a:bodyPr/>
          <a:lstStyle/>
          <a:p>
            <a:fld id="{F79B3DDA-62C2-4FF5-9C12-11949E873831}" type="datetimeFigureOut">
              <a:rPr lang="en-CA" smtClean="0"/>
              <a:t>2023-06-19</a:t>
            </a:fld>
            <a:endParaRPr lang="en-CA"/>
          </a:p>
        </p:txBody>
      </p:sp>
      <p:sp>
        <p:nvSpPr>
          <p:cNvPr id="5" name="Footer Placeholder 4">
            <a:extLst>
              <a:ext uri="{FF2B5EF4-FFF2-40B4-BE49-F238E27FC236}">
                <a16:creationId xmlns:a16="http://schemas.microsoft.com/office/drawing/2014/main" id="{CBF205A7-AF06-6E33-3C36-E1C5BCBDA98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5427470-EAB1-4433-7A1A-0B5B25DAEC3B}"/>
              </a:ext>
            </a:extLst>
          </p:cNvPr>
          <p:cNvSpPr>
            <a:spLocks noGrp="1"/>
          </p:cNvSpPr>
          <p:nvPr>
            <p:ph type="sldNum" sz="quarter" idx="12"/>
          </p:nvPr>
        </p:nvSpPr>
        <p:spPr/>
        <p:txBody>
          <a:bodyPr/>
          <a:lstStyle/>
          <a:p>
            <a:fld id="{ACD25637-6A45-4A01-A7B4-09F97FA6162C}" type="slidenum">
              <a:rPr lang="en-CA" smtClean="0"/>
              <a:t>‹#›</a:t>
            </a:fld>
            <a:endParaRPr lang="en-CA"/>
          </a:p>
        </p:txBody>
      </p:sp>
    </p:spTree>
    <p:extLst>
      <p:ext uri="{BB962C8B-B14F-4D97-AF65-F5344CB8AC3E}">
        <p14:creationId xmlns:p14="http://schemas.microsoft.com/office/powerpoint/2010/main" val="2709888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C14C3-56C2-D7C1-AC25-E3D9842C870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60193D2-F86A-746C-97F3-515CA50E07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1A7D590-FCA3-17D1-8D49-0451AD629B33}"/>
              </a:ext>
            </a:extLst>
          </p:cNvPr>
          <p:cNvSpPr>
            <a:spLocks noGrp="1"/>
          </p:cNvSpPr>
          <p:nvPr>
            <p:ph type="dt" sz="half" idx="10"/>
          </p:nvPr>
        </p:nvSpPr>
        <p:spPr/>
        <p:txBody>
          <a:bodyPr/>
          <a:lstStyle/>
          <a:p>
            <a:fld id="{F79B3DDA-62C2-4FF5-9C12-11949E873831}" type="datetimeFigureOut">
              <a:rPr lang="en-CA" smtClean="0"/>
              <a:t>2023-06-19</a:t>
            </a:fld>
            <a:endParaRPr lang="en-CA"/>
          </a:p>
        </p:txBody>
      </p:sp>
      <p:sp>
        <p:nvSpPr>
          <p:cNvPr id="5" name="Footer Placeholder 4">
            <a:extLst>
              <a:ext uri="{FF2B5EF4-FFF2-40B4-BE49-F238E27FC236}">
                <a16:creationId xmlns:a16="http://schemas.microsoft.com/office/drawing/2014/main" id="{7B600722-E689-15D3-692A-55572E8057A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C317870-6D6F-3E2D-F177-9DEBF5F1CE03}"/>
              </a:ext>
            </a:extLst>
          </p:cNvPr>
          <p:cNvSpPr>
            <a:spLocks noGrp="1"/>
          </p:cNvSpPr>
          <p:nvPr>
            <p:ph type="sldNum" sz="quarter" idx="12"/>
          </p:nvPr>
        </p:nvSpPr>
        <p:spPr/>
        <p:txBody>
          <a:bodyPr/>
          <a:lstStyle/>
          <a:p>
            <a:fld id="{ACD25637-6A45-4A01-A7B4-09F97FA6162C}" type="slidenum">
              <a:rPr lang="en-CA" smtClean="0"/>
              <a:t>‹#›</a:t>
            </a:fld>
            <a:endParaRPr lang="en-CA"/>
          </a:p>
        </p:txBody>
      </p:sp>
    </p:spTree>
    <p:extLst>
      <p:ext uri="{BB962C8B-B14F-4D97-AF65-F5344CB8AC3E}">
        <p14:creationId xmlns:p14="http://schemas.microsoft.com/office/powerpoint/2010/main" val="3770459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787FCA-7CB1-96F5-FDCF-ADC02FB03F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DEFDAFF-497A-C392-0434-610798E1E5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6C53539-D71A-F2D0-84AF-962993BF21FC}"/>
              </a:ext>
            </a:extLst>
          </p:cNvPr>
          <p:cNvSpPr>
            <a:spLocks noGrp="1"/>
          </p:cNvSpPr>
          <p:nvPr>
            <p:ph type="dt" sz="half" idx="10"/>
          </p:nvPr>
        </p:nvSpPr>
        <p:spPr/>
        <p:txBody>
          <a:bodyPr/>
          <a:lstStyle/>
          <a:p>
            <a:fld id="{F79B3DDA-62C2-4FF5-9C12-11949E873831}" type="datetimeFigureOut">
              <a:rPr lang="en-CA" smtClean="0"/>
              <a:t>2023-06-19</a:t>
            </a:fld>
            <a:endParaRPr lang="en-CA"/>
          </a:p>
        </p:txBody>
      </p:sp>
      <p:sp>
        <p:nvSpPr>
          <p:cNvPr id="5" name="Footer Placeholder 4">
            <a:extLst>
              <a:ext uri="{FF2B5EF4-FFF2-40B4-BE49-F238E27FC236}">
                <a16:creationId xmlns:a16="http://schemas.microsoft.com/office/drawing/2014/main" id="{8DC850AF-5535-7418-C504-D6B5F2B8821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847853C-9794-E721-4606-BC67059769BC}"/>
              </a:ext>
            </a:extLst>
          </p:cNvPr>
          <p:cNvSpPr>
            <a:spLocks noGrp="1"/>
          </p:cNvSpPr>
          <p:nvPr>
            <p:ph type="sldNum" sz="quarter" idx="12"/>
          </p:nvPr>
        </p:nvSpPr>
        <p:spPr/>
        <p:txBody>
          <a:bodyPr/>
          <a:lstStyle/>
          <a:p>
            <a:fld id="{ACD25637-6A45-4A01-A7B4-09F97FA6162C}" type="slidenum">
              <a:rPr lang="en-CA" smtClean="0"/>
              <a:t>‹#›</a:t>
            </a:fld>
            <a:endParaRPr lang="en-CA"/>
          </a:p>
        </p:txBody>
      </p:sp>
    </p:spTree>
    <p:extLst>
      <p:ext uri="{BB962C8B-B14F-4D97-AF65-F5344CB8AC3E}">
        <p14:creationId xmlns:p14="http://schemas.microsoft.com/office/powerpoint/2010/main" val="422994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924EB-BE93-44CB-EBD9-07FF9F025E2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35174C4-1C1B-4D75-3BF4-4243E1F23A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C87F9DF-CDED-3F77-3969-D96EA8FC4552}"/>
              </a:ext>
            </a:extLst>
          </p:cNvPr>
          <p:cNvSpPr>
            <a:spLocks noGrp="1"/>
          </p:cNvSpPr>
          <p:nvPr>
            <p:ph type="dt" sz="half" idx="10"/>
          </p:nvPr>
        </p:nvSpPr>
        <p:spPr/>
        <p:txBody>
          <a:bodyPr/>
          <a:lstStyle/>
          <a:p>
            <a:fld id="{F79B3DDA-62C2-4FF5-9C12-11949E873831}" type="datetimeFigureOut">
              <a:rPr lang="en-CA" smtClean="0"/>
              <a:t>2023-06-19</a:t>
            </a:fld>
            <a:endParaRPr lang="en-CA"/>
          </a:p>
        </p:txBody>
      </p:sp>
      <p:sp>
        <p:nvSpPr>
          <p:cNvPr id="5" name="Footer Placeholder 4">
            <a:extLst>
              <a:ext uri="{FF2B5EF4-FFF2-40B4-BE49-F238E27FC236}">
                <a16:creationId xmlns:a16="http://schemas.microsoft.com/office/drawing/2014/main" id="{A5779D2D-8262-3C68-31B2-D1FBE55BBB8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4CDFCF3-9105-57FC-9A38-96BB0D9CFF55}"/>
              </a:ext>
            </a:extLst>
          </p:cNvPr>
          <p:cNvSpPr>
            <a:spLocks noGrp="1"/>
          </p:cNvSpPr>
          <p:nvPr>
            <p:ph type="sldNum" sz="quarter" idx="12"/>
          </p:nvPr>
        </p:nvSpPr>
        <p:spPr/>
        <p:txBody>
          <a:bodyPr/>
          <a:lstStyle/>
          <a:p>
            <a:fld id="{ACD25637-6A45-4A01-A7B4-09F97FA6162C}" type="slidenum">
              <a:rPr lang="en-CA" smtClean="0"/>
              <a:t>‹#›</a:t>
            </a:fld>
            <a:endParaRPr lang="en-CA"/>
          </a:p>
        </p:txBody>
      </p:sp>
    </p:spTree>
    <p:extLst>
      <p:ext uri="{BB962C8B-B14F-4D97-AF65-F5344CB8AC3E}">
        <p14:creationId xmlns:p14="http://schemas.microsoft.com/office/powerpoint/2010/main" val="255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075F-537A-C023-F8DA-53D3C254D8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0CA6096-5D0F-A13D-9EF7-96D2B6EB4B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52516C-EFAE-3811-524C-A0CE6D7B11CA}"/>
              </a:ext>
            </a:extLst>
          </p:cNvPr>
          <p:cNvSpPr>
            <a:spLocks noGrp="1"/>
          </p:cNvSpPr>
          <p:nvPr>
            <p:ph type="dt" sz="half" idx="10"/>
          </p:nvPr>
        </p:nvSpPr>
        <p:spPr/>
        <p:txBody>
          <a:bodyPr/>
          <a:lstStyle/>
          <a:p>
            <a:fld id="{F79B3DDA-62C2-4FF5-9C12-11949E873831}" type="datetimeFigureOut">
              <a:rPr lang="en-CA" smtClean="0"/>
              <a:t>2023-06-19</a:t>
            </a:fld>
            <a:endParaRPr lang="en-CA"/>
          </a:p>
        </p:txBody>
      </p:sp>
      <p:sp>
        <p:nvSpPr>
          <p:cNvPr id="5" name="Footer Placeholder 4">
            <a:extLst>
              <a:ext uri="{FF2B5EF4-FFF2-40B4-BE49-F238E27FC236}">
                <a16:creationId xmlns:a16="http://schemas.microsoft.com/office/drawing/2014/main" id="{6EAE2D11-CCE5-5162-CB84-6BE2AB362FA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F0C5B71-7EF1-226B-C146-C3F5E444153E}"/>
              </a:ext>
            </a:extLst>
          </p:cNvPr>
          <p:cNvSpPr>
            <a:spLocks noGrp="1"/>
          </p:cNvSpPr>
          <p:nvPr>
            <p:ph type="sldNum" sz="quarter" idx="12"/>
          </p:nvPr>
        </p:nvSpPr>
        <p:spPr/>
        <p:txBody>
          <a:bodyPr/>
          <a:lstStyle/>
          <a:p>
            <a:fld id="{ACD25637-6A45-4A01-A7B4-09F97FA6162C}" type="slidenum">
              <a:rPr lang="en-CA" smtClean="0"/>
              <a:t>‹#›</a:t>
            </a:fld>
            <a:endParaRPr lang="en-CA"/>
          </a:p>
        </p:txBody>
      </p:sp>
    </p:spTree>
    <p:extLst>
      <p:ext uri="{BB962C8B-B14F-4D97-AF65-F5344CB8AC3E}">
        <p14:creationId xmlns:p14="http://schemas.microsoft.com/office/powerpoint/2010/main" val="393848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0DB8-58F4-5555-6F86-5B6EE237004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C6BEE77-56E0-6640-F645-CDFFC116BB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614844F-4EEA-7A19-3ADA-32C468EF44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1328A13-BF00-CDB1-4A5C-A50BB1825EE0}"/>
              </a:ext>
            </a:extLst>
          </p:cNvPr>
          <p:cNvSpPr>
            <a:spLocks noGrp="1"/>
          </p:cNvSpPr>
          <p:nvPr>
            <p:ph type="dt" sz="half" idx="10"/>
          </p:nvPr>
        </p:nvSpPr>
        <p:spPr/>
        <p:txBody>
          <a:bodyPr/>
          <a:lstStyle/>
          <a:p>
            <a:fld id="{F79B3DDA-62C2-4FF5-9C12-11949E873831}" type="datetimeFigureOut">
              <a:rPr lang="en-CA" smtClean="0"/>
              <a:t>2023-06-19</a:t>
            </a:fld>
            <a:endParaRPr lang="en-CA"/>
          </a:p>
        </p:txBody>
      </p:sp>
      <p:sp>
        <p:nvSpPr>
          <p:cNvPr id="6" name="Footer Placeholder 5">
            <a:extLst>
              <a:ext uri="{FF2B5EF4-FFF2-40B4-BE49-F238E27FC236}">
                <a16:creationId xmlns:a16="http://schemas.microsoft.com/office/drawing/2014/main" id="{13778821-3283-EFF0-20EF-752A3467696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2FE810E-1134-03DE-16DA-61E3DB016E2C}"/>
              </a:ext>
            </a:extLst>
          </p:cNvPr>
          <p:cNvSpPr>
            <a:spLocks noGrp="1"/>
          </p:cNvSpPr>
          <p:nvPr>
            <p:ph type="sldNum" sz="quarter" idx="12"/>
          </p:nvPr>
        </p:nvSpPr>
        <p:spPr/>
        <p:txBody>
          <a:bodyPr/>
          <a:lstStyle/>
          <a:p>
            <a:fld id="{ACD25637-6A45-4A01-A7B4-09F97FA6162C}" type="slidenum">
              <a:rPr lang="en-CA" smtClean="0"/>
              <a:t>‹#›</a:t>
            </a:fld>
            <a:endParaRPr lang="en-CA"/>
          </a:p>
        </p:txBody>
      </p:sp>
    </p:spTree>
    <p:extLst>
      <p:ext uri="{BB962C8B-B14F-4D97-AF65-F5344CB8AC3E}">
        <p14:creationId xmlns:p14="http://schemas.microsoft.com/office/powerpoint/2010/main" val="2885746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F8EBE-36A7-2E20-93B7-B2D2999478C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00F0317-A28B-F3A8-9492-837B7D85FB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F0D463-B680-EA8F-5EB3-E3C4681662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07D5688-F685-52FD-7920-2163DB846B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E0C28B-5429-56BC-02FB-070A363C65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7847D14-F248-D637-50CB-D9EAB97886E9}"/>
              </a:ext>
            </a:extLst>
          </p:cNvPr>
          <p:cNvSpPr>
            <a:spLocks noGrp="1"/>
          </p:cNvSpPr>
          <p:nvPr>
            <p:ph type="dt" sz="half" idx="10"/>
          </p:nvPr>
        </p:nvSpPr>
        <p:spPr/>
        <p:txBody>
          <a:bodyPr/>
          <a:lstStyle/>
          <a:p>
            <a:fld id="{F79B3DDA-62C2-4FF5-9C12-11949E873831}" type="datetimeFigureOut">
              <a:rPr lang="en-CA" smtClean="0"/>
              <a:t>2023-06-19</a:t>
            </a:fld>
            <a:endParaRPr lang="en-CA"/>
          </a:p>
        </p:txBody>
      </p:sp>
      <p:sp>
        <p:nvSpPr>
          <p:cNvPr id="8" name="Footer Placeholder 7">
            <a:extLst>
              <a:ext uri="{FF2B5EF4-FFF2-40B4-BE49-F238E27FC236}">
                <a16:creationId xmlns:a16="http://schemas.microsoft.com/office/drawing/2014/main" id="{C4DC410A-6B3C-7320-F522-DF414422A33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8EDC3CA9-2E28-1848-D1E7-F9E3B000C3BF}"/>
              </a:ext>
            </a:extLst>
          </p:cNvPr>
          <p:cNvSpPr>
            <a:spLocks noGrp="1"/>
          </p:cNvSpPr>
          <p:nvPr>
            <p:ph type="sldNum" sz="quarter" idx="12"/>
          </p:nvPr>
        </p:nvSpPr>
        <p:spPr/>
        <p:txBody>
          <a:bodyPr/>
          <a:lstStyle/>
          <a:p>
            <a:fld id="{ACD25637-6A45-4A01-A7B4-09F97FA6162C}" type="slidenum">
              <a:rPr lang="en-CA" smtClean="0"/>
              <a:t>‹#›</a:t>
            </a:fld>
            <a:endParaRPr lang="en-CA"/>
          </a:p>
        </p:txBody>
      </p:sp>
    </p:spTree>
    <p:extLst>
      <p:ext uri="{BB962C8B-B14F-4D97-AF65-F5344CB8AC3E}">
        <p14:creationId xmlns:p14="http://schemas.microsoft.com/office/powerpoint/2010/main" val="250848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1E40D-7B86-225C-87BA-9CEB76DA3BF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182420A-5205-B8F6-E935-337AAE738B4B}"/>
              </a:ext>
            </a:extLst>
          </p:cNvPr>
          <p:cNvSpPr>
            <a:spLocks noGrp="1"/>
          </p:cNvSpPr>
          <p:nvPr>
            <p:ph type="dt" sz="half" idx="10"/>
          </p:nvPr>
        </p:nvSpPr>
        <p:spPr/>
        <p:txBody>
          <a:bodyPr/>
          <a:lstStyle/>
          <a:p>
            <a:fld id="{F79B3DDA-62C2-4FF5-9C12-11949E873831}" type="datetimeFigureOut">
              <a:rPr lang="en-CA" smtClean="0"/>
              <a:t>2023-06-19</a:t>
            </a:fld>
            <a:endParaRPr lang="en-CA"/>
          </a:p>
        </p:txBody>
      </p:sp>
      <p:sp>
        <p:nvSpPr>
          <p:cNvPr id="4" name="Footer Placeholder 3">
            <a:extLst>
              <a:ext uri="{FF2B5EF4-FFF2-40B4-BE49-F238E27FC236}">
                <a16:creationId xmlns:a16="http://schemas.microsoft.com/office/drawing/2014/main" id="{F1E0C419-F95A-CFB3-9018-F27BACF02D2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ED46F6D-0DE4-A7CD-DB56-33088D9E90FE}"/>
              </a:ext>
            </a:extLst>
          </p:cNvPr>
          <p:cNvSpPr>
            <a:spLocks noGrp="1"/>
          </p:cNvSpPr>
          <p:nvPr>
            <p:ph type="sldNum" sz="quarter" idx="12"/>
          </p:nvPr>
        </p:nvSpPr>
        <p:spPr/>
        <p:txBody>
          <a:bodyPr/>
          <a:lstStyle/>
          <a:p>
            <a:fld id="{ACD25637-6A45-4A01-A7B4-09F97FA6162C}" type="slidenum">
              <a:rPr lang="en-CA" smtClean="0"/>
              <a:t>‹#›</a:t>
            </a:fld>
            <a:endParaRPr lang="en-CA"/>
          </a:p>
        </p:txBody>
      </p:sp>
    </p:spTree>
    <p:extLst>
      <p:ext uri="{BB962C8B-B14F-4D97-AF65-F5344CB8AC3E}">
        <p14:creationId xmlns:p14="http://schemas.microsoft.com/office/powerpoint/2010/main" val="2147242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1922C6-E456-FB13-BFDB-7123396AA8B3}"/>
              </a:ext>
            </a:extLst>
          </p:cNvPr>
          <p:cNvSpPr>
            <a:spLocks noGrp="1"/>
          </p:cNvSpPr>
          <p:nvPr>
            <p:ph type="dt" sz="half" idx="10"/>
          </p:nvPr>
        </p:nvSpPr>
        <p:spPr/>
        <p:txBody>
          <a:bodyPr/>
          <a:lstStyle/>
          <a:p>
            <a:fld id="{F79B3DDA-62C2-4FF5-9C12-11949E873831}" type="datetimeFigureOut">
              <a:rPr lang="en-CA" smtClean="0"/>
              <a:t>2023-06-19</a:t>
            </a:fld>
            <a:endParaRPr lang="en-CA"/>
          </a:p>
        </p:txBody>
      </p:sp>
      <p:sp>
        <p:nvSpPr>
          <p:cNvPr id="3" name="Footer Placeholder 2">
            <a:extLst>
              <a:ext uri="{FF2B5EF4-FFF2-40B4-BE49-F238E27FC236}">
                <a16:creationId xmlns:a16="http://schemas.microsoft.com/office/drawing/2014/main" id="{77F0317A-7D8C-E2DA-ED5D-FCBA17876B2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2F395022-A513-4E25-025C-FB6D8030E33B}"/>
              </a:ext>
            </a:extLst>
          </p:cNvPr>
          <p:cNvSpPr>
            <a:spLocks noGrp="1"/>
          </p:cNvSpPr>
          <p:nvPr>
            <p:ph type="sldNum" sz="quarter" idx="12"/>
          </p:nvPr>
        </p:nvSpPr>
        <p:spPr/>
        <p:txBody>
          <a:bodyPr/>
          <a:lstStyle/>
          <a:p>
            <a:fld id="{ACD25637-6A45-4A01-A7B4-09F97FA6162C}" type="slidenum">
              <a:rPr lang="en-CA" smtClean="0"/>
              <a:t>‹#›</a:t>
            </a:fld>
            <a:endParaRPr lang="en-CA"/>
          </a:p>
        </p:txBody>
      </p:sp>
    </p:spTree>
    <p:extLst>
      <p:ext uri="{BB962C8B-B14F-4D97-AF65-F5344CB8AC3E}">
        <p14:creationId xmlns:p14="http://schemas.microsoft.com/office/powerpoint/2010/main" val="312062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69227-FBB3-981C-B933-4B76240A14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4AE585A-D1BD-81D5-DA25-4DC63C9F03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4D0AF88-2452-E939-219B-E49840D92D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89077E-7EC4-80F1-A6EF-B3D2D858A35D}"/>
              </a:ext>
            </a:extLst>
          </p:cNvPr>
          <p:cNvSpPr>
            <a:spLocks noGrp="1"/>
          </p:cNvSpPr>
          <p:nvPr>
            <p:ph type="dt" sz="half" idx="10"/>
          </p:nvPr>
        </p:nvSpPr>
        <p:spPr/>
        <p:txBody>
          <a:bodyPr/>
          <a:lstStyle/>
          <a:p>
            <a:fld id="{F79B3DDA-62C2-4FF5-9C12-11949E873831}" type="datetimeFigureOut">
              <a:rPr lang="en-CA" smtClean="0"/>
              <a:t>2023-06-19</a:t>
            </a:fld>
            <a:endParaRPr lang="en-CA"/>
          </a:p>
        </p:txBody>
      </p:sp>
      <p:sp>
        <p:nvSpPr>
          <p:cNvPr id="6" name="Footer Placeholder 5">
            <a:extLst>
              <a:ext uri="{FF2B5EF4-FFF2-40B4-BE49-F238E27FC236}">
                <a16:creationId xmlns:a16="http://schemas.microsoft.com/office/drawing/2014/main" id="{4B14336A-F5E4-09A3-8B42-488ABEBD6B1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A969CDE-2F61-55F0-2350-96859BE45A6B}"/>
              </a:ext>
            </a:extLst>
          </p:cNvPr>
          <p:cNvSpPr>
            <a:spLocks noGrp="1"/>
          </p:cNvSpPr>
          <p:nvPr>
            <p:ph type="sldNum" sz="quarter" idx="12"/>
          </p:nvPr>
        </p:nvSpPr>
        <p:spPr/>
        <p:txBody>
          <a:bodyPr/>
          <a:lstStyle/>
          <a:p>
            <a:fld id="{ACD25637-6A45-4A01-A7B4-09F97FA6162C}" type="slidenum">
              <a:rPr lang="en-CA" smtClean="0"/>
              <a:t>‹#›</a:t>
            </a:fld>
            <a:endParaRPr lang="en-CA"/>
          </a:p>
        </p:txBody>
      </p:sp>
    </p:spTree>
    <p:extLst>
      <p:ext uri="{BB962C8B-B14F-4D97-AF65-F5344CB8AC3E}">
        <p14:creationId xmlns:p14="http://schemas.microsoft.com/office/powerpoint/2010/main" val="1495831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0C880-8708-4F10-D90E-973CFCE0E2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E8EDAE3-0021-2F74-199E-7B0209CBD2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8051148-24A6-CFFD-EF75-F1ADF21DCA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369284-C8AE-7C84-5E86-92E3EF674474}"/>
              </a:ext>
            </a:extLst>
          </p:cNvPr>
          <p:cNvSpPr>
            <a:spLocks noGrp="1"/>
          </p:cNvSpPr>
          <p:nvPr>
            <p:ph type="dt" sz="half" idx="10"/>
          </p:nvPr>
        </p:nvSpPr>
        <p:spPr/>
        <p:txBody>
          <a:bodyPr/>
          <a:lstStyle/>
          <a:p>
            <a:fld id="{F79B3DDA-62C2-4FF5-9C12-11949E873831}" type="datetimeFigureOut">
              <a:rPr lang="en-CA" smtClean="0"/>
              <a:t>2023-06-19</a:t>
            </a:fld>
            <a:endParaRPr lang="en-CA"/>
          </a:p>
        </p:txBody>
      </p:sp>
      <p:sp>
        <p:nvSpPr>
          <p:cNvPr id="6" name="Footer Placeholder 5">
            <a:extLst>
              <a:ext uri="{FF2B5EF4-FFF2-40B4-BE49-F238E27FC236}">
                <a16:creationId xmlns:a16="http://schemas.microsoft.com/office/drawing/2014/main" id="{ECB3F1E9-BBB6-70CA-D9B6-9EC518AF47E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3860852-14FC-E6F7-E4B4-8073D4716CBD}"/>
              </a:ext>
            </a:extLst>
          </p:cNvPr>
          <p:cNvSpPr>
            <a:spLocks noGrp="1"/>
          </p:cNvSpPr>
          <p:nvPr>
            <p:ph type="sldNum" sz="quarter" idx="12"/>
          </p:nvPr>
        </p:nvSpPr>
        <p:spPr/>
        <p:txBody>
          <a:bodyPr/>
          <a:lstStyle/>
          <a:p>
            <a:fld id="{ACD25637-6A45-4A01-A7B4-09F97FA6162C}" type="slidenum">
              <a:rPr lang="en-CA" smtClean="0"/>
              <a:t>‹#›</a:t>
            </a:fld>
            <a:endParaRPr lang="en-CA"/>
          </a:p>
        </p:txBody>
      </p:sp>
    </p:spTree>
    <p:extLst>
      <p:ext uri="{BB962C8B-B14F-4D97-AF65-F5344CB8AC3E}">
        <p14:creationId xmlns:p14="http://schemas.microsoft.com/office/powerpoint/2010/main" val="1370095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39C38F-10E9-A6C9-D1C3-7FDF69DFCA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EFC625F-C013-FA48-59D4-B4DAF1F43E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9335CBC-8595-A095-8E97-E5EB95D9F7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B3DDA-62C2-4FF5-9C12-11949E873831}" type="datetimeFigureOut">
              <a:rPr lang="en-CA" smtClean="0"/>
              <a:t>2023-06-19</a:t>
            </a:fld>
            <a:endParaRPr lang="en-CA"/>
          </a:p>
        </p:txBody>
      </p:sp>
      <p:sp>
        <p:nvSpPr>
          <p:cNvPr id="5" name="Footer Placeholder 4">
            <a:extLst>
              <a:ext uri="{FF2B5EF4-FFF2-40B4-BE49-F238E27FC236}">
                <a16:creationId xmlns:a16="http://schemas.microsoft.com/office/drawing/2014/main" id="{1F586194-D1B1-1D8D-364D-32FA74DFCC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F5400FD-F246-9D53-FC20-C9AC0E5603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25637-6A45-4A01-A7B4-09F97FA6162C}" type="slidenum">
              <a:rPr lang="en-CA" smtClean="0"/>
              <a:t>‹#›</a:t>
            </a:fld>
            <a:endParaRPr lang="en-CA"/>
          </a:p>
        </p:txBody>
      </p:sp>
    </p:spTree>
    <p:extLst>
      <p:ext uri="{BB962C8B-B14F-4D97-AF65-F5344CB8AC3E}">
        <p14:creationId xmlns:p14="http://schemas.microsoft.com/office/powerpoint/2010/main" val="2303644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2.bin"/><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C62A3-0AA9-E2D8-A74D-F5860791054B}"/>
              </a:ext>
            </a:extLst>
          </p:cNvPr>
          <p:cNvSpPr>
            <a:spLocks noGrp="1"/>
          </p:cNvSpPr>
          <p:nvPr>
            <p:ph type="ctrTitle"/>
          </p:nvPr>
        </p:nvSpPr>
        <p:spPr>
          <a:xfrm>
            <a:off x="673099" y="1261533"/>
            <a:ext cx="10845800" cy="2316162"/>
          </a:xfrm>
        </p:spPr>
        <p:txBody>
          <a:bodyPr>
            <a:normAutofit/>
          </a:bodyPr>
          <a:lstStyle/>
          <a:p>
            <a:r>
              <a:rPr lang="en-US" sz="4900" dirty="0">
                <a:latin typeface="Trade Gothic Next Light" panose="020B0403040303020004" pitchFamily="34" charset="0"/>
              </a:rPr>
              <a:t>A Transient UV Source at the Location of AT2018cow Years Post-Explosion</a:t>
            </a:r>
            <a:endParaRPr lang="en-CA" sz="4900" dirty="0">
              <a:latin typeface="Trade Gothic Next Light" panose="020B0403040303020004" pitchFamily="34" charset="0"/>
            </a:endParaRPr>
          </a:p>
        </p:txBody>
      </p:sp>
      <p:sp>
        <p:nvSpPr>
          <p:cNvPr id="3" name="Subtitle 2">
            <a:extLst>
              <a:ext uri="{FF2B5EF4-FFF2-40B4-BE49-F238E27FC236}">
                <a16:creationId xmlns:a16="http://schemas.microsoft.com/office/drawing/2014/main" id="{1BA7A94E-F60E-49DB-2F1D-FA0DEA5A4C4A}"/>
              </a:ext>
            </a:extLst>
          </p:cNvPr>
          <p:cNvSpPr>
            <a:spLocks noGrp="1"/>
          </p:cNvSpPr>
          <p:nvPr>
            <p:ph type="subTitle" idx="1"/>
          </p:nvPr>
        </p:nvSpPr>
        <p:spPr>
          <a:xfrm>
            <a:off x="2738966" y="3839104"/>
            <a:ext cx="6714067" cy="2690961"/>
          </a:xfrm>
        </p:spPr>
        <p:txBody>
          <a:bodyPr>
            <a:normAutofit/>
          </a:bodyPr>
          <a:lstStyle/>
          <a:p>
            <a:r>
              <a:rPr lang="en-US" sz="2100" dirty="0">
                <a:latin typeface="Trade Gothic Next Light" panose="020B0403040303020004" pitchFamily="34" charset="0"/>
              </a:rPr>
              <a:t>Yuyang Chen</a:t>
            </a:r>
          </a:p>
          <a:p>
            <a:r>
              <a:rPr lang="en-US" sz="2100" dirty="0">
                <a:latin typeface="Trade Gothic Next Light" panose="020B0403040303020004" pitchFamily="34" charset="0"/>
              </a:rPr>
              <a:t>PhD student, University of Toronto</a:t>
            </a:r>
          </a:p>
          <a:p>
            <a:r>
              <a:rPr lang="en-US" sz="2100" dirty="0">
                <a:latin typeface="Trade Gothic Next Light" panose="020B0403040303020004" pitchFamily="34" charset="0"/>
              </a:rPr>
              <a:t>Co-supervisors: Maria Drout and Bryan Gaensler</a:t>
            </a:r>
          </a:p>
          <a:p>
            <a:endParaRPr lang="en-US" sz="2100" dirty="0">
              <a:latin typeface="Trade Gothic Next Light" panose="020B0403040303020004" pitchFamily="34" charset="0"/>
            </a:endParaRPr>
          </a:p>
          <a:p>
            <a:r>
              <a:rPr lang="en-US" sz="2100" dirty="0">
                <a:latin typeface="Trade Gothic Next Light" panose="020B0403040303020004" pitchFamily="34" charset="0"/>
              </a:rPr>
              <a:t>Collaborators: Tony Piro, Charlie Kilpatrick, Ryan Foley, </a:t>
            </a:r>
            <a:r>
              <a:rPr lang="en-CA" sz="2100" i="0" dirty="0">
                <a:effectLst/>
                <a:latin typeface="Trade Gothic Next Light" panose="020B0403040303020004" pitchFamily="34" charset="0"/>
              </a:rPr>
              <a:t>César Rojas-Bravo, Mark Magee</a:t>
            </a:r>
            <a:endParaRPr lang="en-US" sz="2100" dirty="0">
              <a:latin typeface="Trade Gothic Next Light" panose="020B0403040303020004" pitchFamily="34" charset="0"/>
            </a:endParaRPr>
          </a:p>
        </p:txBody>
      </p:sp>
      <p:pic>
        <p:nvPicPr>
          <p:cNvPr id="2050" name="Picture 2" descr="New partnership with the Dunlap Institute">
            <a:extLst>
              <a:ext uri="{FF2B5EF4-FFF2-40B4-BE49-F238E27FC236}">
                <a16:creationId xmlns:a16="http://schemas.microsoft.com/office/drawing/2014/main" id="{A5F6EA9E-6F81-EB91-78A2-9423B123EF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596" b="27815"/>
          <a:stretch/>
        </p:blipFill>
        <p:spPr bwMode="auto">
          <a:xfrm>
            <a:off x="7732033" y="327934"/>
            <a:ext cx="4324500" cy="9335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7724DEF-9122-F82A-0484-53772AD014C9}"/>
              </a:ext>
            </a:extLst>
          </p:cNvPr>
          <p:cNvPicPr>
            <a:picLocks noChangeAspect="1"/>
          </p:cNvPicPr>
          <p:nvPr/>
        </p:nvPicPr>
        <p:blipFill>
          <a:blip r:embed="rId3"/>
          <a:stretch>
            <a:fillRect/>
          </a:stretch>
        </p:blipFill>
        <p:spPr>
          <a:xfrm>
            <a:off x="135465" y="188328"/>
            <a:ext cx="4369025" cy="1073205"/>
          </a:xfrm>
          <a:prstGeom prst="rect">
            <a:avLst/>
          </a:prstGeom>
        </p:spPr>
      </p:pic>
    </p:spTree>
    <p:extLst>
      <p:ext uri="{BB962C8B-B14F-4D97-AF65-F5344CB8AC3E}">
        <p14:creationId xmlns:p14="http://schemas.microsoft.com/office/powerpoint/2010/main" val="1997527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9ACB09-AEF2-23BA-420F-E2F62FDFD8F7}"/>
              </a:ext>
            </a:extLst>
          </p:cNvPr>
          <p:cNvSpPr txBox="1">
            <a:spLocks/>
          </p:cNvSpPr>
          <p:nvPr/>
        </p:nvSpPr>
        <p:spPr>
          <a:xfrm>
            <a:off x="346124" y="479951"/>
            <a:ext cx="3328409" cy="561449"/>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Trade Gothic Next Light" panose="020B0403040303020004" pitchFamily="34" charset="0"/>
              </a:rPr>
              <a:t>Basic Properties</a:t>
            </a:r>
            <a:endParaRPr lang="en-CA" sz="3600" b="1" dirty="0">
              <a:solidFill>
                <a:srgbClr val="3366FF"/>
              </a:solidFill>
              <a:latin typeface="Trade Gothic Next Light" panose="020B0403040303020004" pitchFamily="34" charset="0"/>
            </a:endParaRPr>
          </a:p>
        </p:txBody>
      </p:sp>
      <p:pic>
        <p:nvPicPr>
          <p:cNvPr id="6" name="Picture 5" descr="A picture containing text, diagram, line, screenshot&#10;&#10;Description automatically generated">
            <a:extLst>
              <a:ext uri="{FF2B5EF4-FFF2-40B4-BE49-F238E27FC236}">
                <a16:creationId xmlns:a16="http://schemas.microsoft.com/office/drawing/2014/main" id="{13BEEBA5-BB66-ED59-344A-E399953E06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8040" y="1041400"/>
            <a:ext cx="7611049" cy="5715000"/>
          </a:xfrm>
          <a:prstGeom prst="rect">
            <a:avLst/>
          </a:prstGeom>
        </p:spPr>
      </p:pic>
      <p:sp>
        <p:nvSpPr>
          <p:cNvPr id="9" name="TextBox 8">
            <a:extLst>
              <a:ext uri="{FF2B5EF4-FFF2-40B4-BE49-F238E27FC236}">
                <a16:creationId xmlns:a16="http://schemas.microsoft.com/office/drawing/2014/main" id="{1D1E2CEA-5125-9ADB-8180-E1D404E316F3}"/>
              </a:ext>
            </a:extLst>
          </p:cNvPr>
          <p:cNvSpPr txBox="1"/>
          <p:nvPr/>
        </p:nvSpPr>
        <p:spPr>
          <a:xfrm>
            <a:off x="346124" y="1770164"/>
            <a:ext cx="2121799" cy="415498"/>
          </a:xfrm>
          <a:prstGeom prst="rect">
            <a:avLst/>
          </a:prstGeom>
          <a:noFill/>
        </p:spPr>
        <p:txBody>
          <a:bodyPr wrap="none" rtlCol="0">
            <a:spAutoFit/>
          </a:bodyPr>
          <a:lstStyle/>
          <a:p>
            <a:r>
              <a:rPr lang="en-US" sz="2100" u="sng" dirty="0">
                <a:latin typeface="Trade Gothic Next Light" panose="020B0403040303020004" pitchFamily="34" charset="0"/>
              </a:rPr>
              <a:t>Blackbody</a:t>
            </a:r>
            <a:r>
              <a:rPr lang="en-US" sz="2100" dirty="0">
                <a:latin typeface="Trade Gothic Next Light" panose="020B0403040303020004" pitchFamily="34" charset="0"/>
              </a:rPr>
              <a:t> (BB): </a:t>
            </a:r>
            <a:endParaRPr lang="en-CA" sz="2100" dirty="0">
              <a:latin typeface="Trade Gothic Next Light" panose="020B0403040303020004" pitchFamily="34" charset="0"/>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16A5809F-68BE-3A73-FC86-CFC970FFF39D}"/>
                  </a:ext>
                </a:extLst>
              </p:cNvPr>
              <p:cNvSpPr txBox="1"/>
              <p:nvPr/>
            </p:nvSpPr>
            <p:spPr>
              <a:xfrm>
                <a:off x="639848" y="2285980"/>
                <a:ext cx="3656149" cy="23863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𝑇</m:t>
                      </m:r>
                      <m:r>
                        <a:rPr lang="en-US" sz="2100" b="0" i="1" smtClean="0">
                          <a:latin typeface="Cambria Math" panose="02040503050406030204" pitchFamily="18" charset="0"/>
                        </a:rPr>
                        <m:t>(</m:t>
                      </m:r>
                      <m:r>
                        <a:rPr lang="en-US" sz="2100" b="0" i="1" smtClean="0">
                          <a:latin typeface="Cambria Math" panose="02040503050406030204" pitchFamily="18" charset="0"/>
                        </a:rPr>
                        <m:t>𝑡</m:t>
                      </m:r>
                      <m:r>
                        <a:rPr lang="en-US" sz="2100" b="0" i="1" smtClean="0">
                          <a:latin typeface="Cambria Math" panose="02040503050406030204" pitchFamily="18" charset="0"/>
                        </a:rPr>
                        <m:t>=703</m:t>
                      </m:r>
                      <m:r>
                        <a:rPr lang="en-US" sz="2100" b="0" i="1" smtClean="0">
                          <a:latin typeface="Cambria Math" panose="02040503050406030204" pitchFamily="18" charset="0"/>
                        </a:rPr>
                        <m:t>𝑑</m:t>
                      </m:r>
                      <m:r>
                        <a:rPr lang="en-US" sz="2100" b="0" i="1" smtClean="0">
                          <a:latin typeface="Cambria Math" panose="02040503050406030204" pitchFamily="18" charset="0"/>
                        </a:rPr>
                        <m:t>)&gt;</m:t>
                      </m:r>
                      <m:sSup>
                        <m:sSupPr>
                          <m:ctrlPr>
                            <a:rPr lang="en-US" sz="2100" b="0" i="1" smtClean="0">
                              <a:latin typeface="Cambria Math" panose="02040503050406030204" pitchFamily="18" charset="0"/>
                            </a:rPr>
                          </m:ctrlPr>
                        </m:sSupPr>
                        <m:e>
                          <m:r>
                            <a:rPr lang="en-US" sz="2100" b="0" i="1" smtClean="0">
                              <a:latin typeface="Cambria Math" panose="02040503050406030204" pitchFamily="18" charset="0"/>
                            </a:rPr>
                            <m:t>10</m:t>
                          </m:r>
                        </m:e>
                        <m:sup>
                          <m:r>
                            <a:rPr lang="en-US" sz="2100" b="0" i="1" smtClean="0">
                              <a:latin typeface="Cambria Math" panose="02040503050406030204" pitchFamily="18" charset="0"/>
                            </a:rPr>
                            <m:t>5</m:t>
                          </m:r>
                        </m:sup>
                      </m:sSup>
                      <m:r>
                        <a:rPr lang="en-US" sz="2100" b="0" i="1" smtClean="0">
                          <a:latin typeface="Cambria Math" panose="02040503050406030204" pitchFamily="18" charset="0"/>
                        </a:rPr>
                        <m:t> </m:t>
                      </m:r>
                      <m:r>
                        <a:rPr lang="en-US" sz="2100" b="0" i="1" smtClean="0">
                          <a:latin typeface="Cambria Math" panose="02040503050406030204" pitchFamily="18" charset="0"/>
                        </a:rPr>
                        <m:t>𝐾</m:t>
                      </m:r>
                    </m:oMath>
                  </m:oMathPara>
                </a14:m>
                <a:endParaRPr lang="en-US" sz="21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𝑅</m:t>
                      </m:r>
                      <m:r>
                        <a:rPr lang="en-US" sz="2100" b="0" i="1" smtClean="0">
                          <a:latin typeface="Cambria Math" panose="02040503050406030204" pitchFamily="18" charset="0"/>
                        </a:rPr>
                        <m:t>(</m:t>
                      </m:r>
                      <m:r>
                        <a:rPr lang="en-US" sz="2100" b="0" i="1" smtClean="0">
                          <a:latin typeface="Cambria Math" panose="02040503050406030204" pitchFamily="18" charset="0"/>
                        </a:rPr>
                        <m:t>𝑡</m:t>
                      </m:r>
                      <m:r>
                        <a:rPr lang="en-US" sz="2100" b="0" i="1" smtClean="0">
                          <a:latin typeface="Cambria Math" panose="02040503050406030204" pitchFamily="18" charset="0"/>
                        </a:rPr>
                        <m:t>=703</m:t>
                      </m:r>
                      <m:r>
                        <a:rPr lang="en-US" sz="2100" b="0" i="1" smtClean="0">
                          <a:latin typeface="Cambria Math" panose="02040503050406030204" pitchFamily="18" charset="0"/>
                        </a:rPr>
                        <m:t>𝑑</m:t>
                      </m:r>
                      <m:r>
                        <a:rPr lang="en-US" sz="2100" b="0" i="1" smtClean="0">
                          <a:latin typeface="Cambria Math" panose="02040503050406030204" pitchFamily="18" charset="0"/>
                        </a:rPr>
                        <m:t>) ~ 15 </m:t>
                      </m:r>
                      <m:sSub>
                        <m:sSubPr>
                          <m:ctrlPr>
                            <a:rPr lang="en-US" sz="2100" b="0" i="1" smtClean="0">
                              <a:latin typeface="Cambria Math" panose="02040503050406030204" pitchFamily="18" charset="0"/>
                            </a:rPr>
                          </m:ctrlPr>
                        </m:sSubPr>
                        <m:e>
                          <m:r>
                            <a:rPr lang="en-US" sz="2100" b="0" i="1" smtClean="0">
                              <a:latin typeface="Cambria Math" panose="02040503050406030204" pitchFamily="18" charset="0"/>
                            </a:rPr>
                            <m:t>𝑅</m:t>
                          </m:r>
                        </m:e>
                        <m:sub>
                          <m:r>
                            <a:rPr lang="en-US" sz="2100" b="0" i="1" smtClean="0">
                              <a:latin typeface="Cambria Math" panose="02040503050406030204" pitchFamily="18" charset="0"/>
                            </a:rPr>
                            <m:t>⊙</m:t>
                          </m:r>
                        </m:sub>
                      </m:sSub>
                    </m:oMath>
                  </m:oMathPara>
                </a14:m>
                <a:endParaRPr lang="en-CA" sz="2100" dirty="0"/>
              </a:p>
              <a:p>
                <a:pPr/>
                <a14:m>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𝐿</m:t>
                      </m:r>
                      <m:d>
                        <m:dPr>
                          <m:ctrlPr>
                            <a:rPr lang="en-US" sz="2100" b="0" i="1" smtClean="0">
                              <a:latin typeface="Cambria Math" panose="02040503050406030204" pitchFamily="18" charset="0"/>
                            </a:rPr>
                          </m:ctrlPr>
                        </m:dPr>
                        <m:e>
                          <m:r>
                            <a:rPr lang="en-US" sz="2100" b="0" i="1" smtClean="0">
                              <a:latin typeface="Cambria Math" panose="02040503050406030204" pitchFamily="18" charset="0"/>
                            </a:rPr>
                            <m:t>𝑡</m:t>
                          </m:r>
                          <m:r>
                            <a:rPr lang="en-US" sz="2100" b="0" i="1" smtClean="0">
                              <a:latin typeface="Cambria Math" panose="02040503050406030204" pitchFamily="18" charset="0"/>
                            </a:rPr>
                            <m:t>=703</m:t>
                          </m:r>
                          <m:r>
                            <a:rPr lang="en-US" sz="2100" b="0" i="1" smtClean="0">
                              <a:latin typeface="Cambria Math" panose="02040503050406030204" pitchFamily="18" charset="0"/>
                            </a:rPr>
                            <m:t>𝑑</m:t>
                          </m:r>
                        </m:e>
                      </m:d>
                      <m:r>
                        <a:rPr lang="en-US" sz="2100" b="0" i="1" smtClean="0">
                          <a:latin typeface="Cambria Math" panose="02040503050406030204" pitchFamily="18" charset="0"/>
                        </a:rPr>
                        <m:t>&gt;</m:t>
                      </m:r>
                      <m:sSup>
                        <m:sSupPr>
                          <m:ctrlPr>
                            <a:rPr lang="en-US" sz="2100" b="0" i="1" smtClean="0">
                              <a:latin typeface="Cambria Math" panose="02040503050406030204" pitchFamily="18" charset="0"/>
                            </a:rPr>
                          </m:ctrlPr>
                        </m:sSupPr>
                        <m:e>
                          <m:r>
                            <a:rPr lang="en-US" sz="2100" b="0" i="1" smtClean="0">
                              <a:latin typeface="Cambria Math" panose="02040503050406030204" pitchFamily="18" charset="0"/>
                            </a:rPr>
                            <m:t>10</m:t>
                          </m:r>
                        </m:e>
                        <m:sup>
                          <m:r>
                            <a:rPr lang="en-US" sz="2100" b="0" i="1" smtClean="0">
                              <a:latin typeface="Cambria Math" panose="02040503050406030204" pitchFamily="18" charset="0"/>
                            </a:rPr>
                            <m:t>42</m:t>
                          </m:r>
                        </m:sup>
                      </m:sSup>
                      <m:r>
                        <a:rPr lang="en-US" sz="2100" b="0" i="1" smtClean="0">
                          <a:latin typeface="Cambria Math" panose="02040503050406030204" pitchFamily="18" charset="0"/>
                        </a:rPr>
                        <m:t> </m:t>
                      </m:r>
                      <m:r>
                        <a:rPr lang="en-US" sz="2100" b="0" i="1" smtClean="0">
                          <a:latin typeface="Cambria Math" panose="02040503050406030204" pitchFamily="18" charset="0"/>
                        </a:rPr>
                        <m:t>𝑒𝑟𝑔</m:t>
                      </m:r>
                      <m:r>
                        <a:rPr lang="en-US" sz="2100" b="0" i="1" smtClean="0">
                          <a:latin typeface="Cambria Math" panose="02040503050406030204" pitchFamily="18" charset="0"/>
                        </a:rPr>
                        <m:t>/</m:t>
                      </m:r>
                      <m:r>
                        <a:rPr lang="en-US" sz="2100" b="0" i="1" smtClean="0">
                          <a:latin typeface="Cambria Math" panose="02040503050406030204" pitchFamily="18" charset="0"/>
                        </a:rPr>
                        <m:t>𝑠</m:t>
                      </m:r>
                    </m:oMath>
                  </m:oMathPara>
                </a14:m>
                <a:endParaRPr lang="en-CA" sz="2100" b="1" dirty="0"/>
              </a:p>
              <a:p>
                <a:endParaRPr lang="en-CA" sz="2100" dirty="0"/>
              </a:p>
              <a:p>
                <a:pPr/>
                <a14:m>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𝑇</m:t>
                      </m:r>
                      <m:d>
                        <m:dPr>
                          <m:ctrlPr>
                            <a:rPr lang="en-US" sz="2100" b="0" i="1" smtClean="0">
                              <a:latin typeface="Cambria Math" panose="02040503050406030204" pitchFamily="18" charset="0"/>
                            </a:rPr>
                          </m:ctrlPr>
                        </m:dPr>
                        <m:e>
                          <m:r>
                            <a:rPr lang="en-US" sz="2100" b="0" i="1" smtClean="0">
                              <a:latin typeface="Cambria Math" panose="02040503050406030204" pitchFamily="18" charset="0"/>
                            </a:rPr>
                            <m:t>𝑡</m:t>
                          </m:r>
                          <m:r>
                            <a:rPr lang="en-US" sz="2100" b="0" i="1" smtClean="0">
                              <a:latin typeface="Cambria Math" panose="02040503050406030204" pitchFamily="18" charset="0"/>
                            </a:rPr>
                            <m:t>=1453</m:t>
                          </m:r>
                          <m:r>
                            <a:rPr lang="en-US" sz="2100" b="0" i="1" smtClean="0">
                              <a:latin typeface="Cambria Math" panose="02040503050406030204" pitchFamily="18" charset="0"/>
                            </a:rPr>
                            <m:t>𝑑</m:t>
                          </m:r>
                        </m:e>
                      </m:d>
                      <m:r>
                        <a:rPr lang="en-US" sz="2100" b="0" i="1" smtClean="0">
                          <a:latin typeface="Cambria Math" panose="02040503050406030204" pitchFamily="18" charset="0"/>
                        </a:rPr>
                        <m:t>∼</m:t>
                      </m:r>
                      <m:sSup>
                        <m:sSupPr>
                          <m:ctrlPr>
                            <a:rPr lang="en-US" sz="2100" b="0" i="1" smtClean="0">
                              <a:latin typeface="Cambria Math" panose="02040503050406030204" pitchFamily="18" charset="0"/>
                            </a:rPr>
                          </m:ctrlPr>
                        </m:sSupPr>
                        <m:e>
                          <m:r>
                            <a:rPr lang="en-US" sz="2100" b="0" i="1" smtClean="0">
                              <a:latin typeface="Cambria Math" panose="02040503050406030204" pitchFamily="18" charset="0"/>
                            </a:rPr>
                            <m:t>10</m:t>
                          </m:r>
                        </m:e>
                        <m:sup>
                          <m:r>
                            <a:rPr lang="en-US" sz="2100" b="0" i="1" smtClean="0">
                              <a:latin typeface="Cambria Math" panose="02040503050406030204" pitchFamily="18" charset="0"/>
                            </a:rPr>
                            <m:t>4.8</m:t>
                          </m:r>
                        </m:sup>
                      </m:sSup>
                      <m:r>
                        <a:rPr lang="en-US" sz="2100" b="0" i="1" smtClean="0">
                          <a:latin typeface="Cambria Math" panose="02040503050406030204" pitchFamily="18" charset="0"/>
                        </a:rPr>
                        <m:t> </m:t>
                      </m:r>
                      <m:r>
                        <a:rPr lang="en-US" sz="2100" b="0" i="1" smtClean="0">
                          <a:latin typeface="Cambria Math" panose="02040503050406030204" pitchFamily="18" charset="0"/>
                        </a:rPr>
                        <m:t>𝐾</m:t>
                      </m:r>
                    </m:oMath>
                  </m:oMathPara>
                </a14:m>
                <a:endParaRPr lang="en-US" sz="21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𝑅</m:t>
                      </m:r>
                      <m:d>
                        <m:dPr>
                          <m:ctrlPr>
                            <a:rPr lang="en-US" sz="2100" b="0" i="1" smtClean="0">
                              <a:latin typeface="Cambria Math" panose="02040503050406030204" pitchFamily="18" charset="0"/>
                            </a:rPr>
                          </m:ctrlPr>
                        </m:dPr>
                        <m:e>
                          <m:r>
                            <a:rPr lang="en-US" sz="2100" b="0" i="1" smtClean="0">
                              <a:latin typeface="Cambria Math" panose="02040503050406030204" pitchFamily="18" charset="0"/>
                            </a:rPr>
                            <m:t>𝑡</m:t>
                          </m:r>
                          <m:r>
                            <a:rPr lang="en-US" sz="2100" b="0" i="1" smtClean="0">
                              <a:latin typeface="Cambria Math" panose="02040503050406030204" pitchFamily="18" charset="0"/>
                            </a:rPr>
                            <m:t>=1453</m:t>
                          </m:r>
                          <m:r>
                            <a:rPr lang="en-US" sz="2100" b="0" i="1" smtClean="0">
                              <a:latin typeface="Cambria Math" panose="02040503050406030204" pitchFamily="18" charset="0"/>
                            </a:rPr>
                            <m:t>𝑑</m:t>
                          </m:r>
                        </m:e>
                      </m:d>
                      <m:r>
                        <a:rPr lang="en-US" sz="2100" b="0" i="1" smtClean="0">
                          <a:latin typeface="Cambria Math" panose="02040503050406030204" pitchFamily="18" charset="0"/>
                        </a:rPr>
                        <m:t>∼30 </m:t>
                      </m:r>
                      <m:sSub>
                        <m:sSubPr>
                          <m:ctrlPr>
                            <a:rPr lang="en-US" sz="2100" b="0" i="1" smtClean="0">
                              <a:latin typeface="Cambria Math" panose="02040503050406030204" pitchFamily="18" charset="0"/>
                            </a:rPr>
                          </m:ctrlPr>
                        </m:sSubPr>
                        <m:e>
                          <m:r>
                            <a:rPr lang="en-US" sz="2100" b="0" i="1" smtClean="0">
                              <a:latin typeface="Cambria Math" panose="02040503050406030204" pitchFamily="18" charset="0"/>
                            </a:rPr>
                            <m:t>𝑅</m:t>
                          </m:r>
                        </m:e>
                        <m:sub>
                          <m:r>
                            <a:rPr lang="en-US" sz="2100" b="0" i="1" smtClean="0">
                              <a:latin typeface="Cambria Math" panose="02040503050406030204" pitchFamily="18" charset="0"/>
                            </a:rPr>
                            <m:t>⊙</m:t>
                          </m:r>
                        </m:sub>
                      </m:sSub>
                    </m:oMath>
                  </m:oMathPara>
                </a14:m>
                <a:endParaRPr lang="en-US" sz="2100" b="0" dirty="0"/>
              </a:p>
              <a:p>
                <a:pPr/>
                <a14:m>
                  <m:oMathPara xmlns:m="http://schemas.openxmlformats.org/officeDocument/2006/math">
                    <m:oMathParaPr>
                      <m:jc m:val="centerGroup"/>
                    </m:oMathParaPr>
                    <m:oMath xmlns:m="http://schemas.openxmlformats.org/officeDocument/2006/math">
                      <m:r>
                        <a:rPr lang="en-US" sz="2100" i="1">
                          <a:latin typeface="Cambria Math" panose="02040503050406030204" pitchFamily="18" charset="0"/>
                        </a:rPr>
                        <m:t>𝐿</m:t>
                      </m:r>
                      <m:d>
                        <m:dPr>
                          <m:ctrlPr>
                            <a:rPr lang="en-US" sz="2100" i="1">
                              <a:latin typeface="Cambria Math" panose="02040503050406030204" pitchFamily="18" charset="0"/>
                            </a:rPr>
                          </m:ctrlPr>
                        </m:dPr>
                        <m:e>
                          <m:r>
                            <a:rPr lang="en-US" sz="2100" i="1">
                              <a:latin typeface="Cambria Math" panose="02040503050406030204" pitchFamily="18" charset="0"/>
                            </a:rPr>
                            <m:t>𝑡</m:t>
                          </m:r>
                          <m:r>
                            <a:rPr lang="en-US" sz="2100" i="1">
                              <a:latin typeface="Cambria Math" panose="02040503050406030204" pitchFamily="18" charset="0"/>
                            </a:rPr>
                            <m:t>=1453</m:t>
                          </m:r>
                          <m:r>
                            <a:rPr lang="en-US" sz="2100" i="1">
                              <a:latin typeface="Cambria Math" panose="02040503050406030204" pitchFamily="18" charset="0"/>
                            </a:rPr>
                            <m:t>𝑑</m:t>
                          </m:r>
                        </m:e>
                      </m:d>
                      <m:r>
                        <a:rPr lang="en-US" sz="2100" b="0" i="1" smtClean="0">
                          <a:latin typeface="Cambria Math" panose="02040503050406030204" pitchFamily="18" charset="0"/>
                        </a:rPr>
                        <m:t>∼</m:t>
                      </m:r>
                      <m:sSup>
                        <m:sSupPr>
                          <m:ctrlPr>
                            <a:rPr lang="en-US" sz="2100" i="1">
                              <a:latin typeface="Cambria Math" panose="02040503050406030204" pitchFamily="18" charset="0"/>
                            </a:rPr>
                          </m:ctrlPr>
                        </m:sSupPr>
                        <m:e>
                          <m:r>
                            <a:rPr lang="en-US" sz="2100" i="1">
                              <a:latin typeface="Cambria Math" panose="02040503050406030204" pitchFamily="18" charset="0"/>
                            </a:rPr>
                            <m:t>10</m:t>
                          </m:r>
                        </m:e>
                        <m:sup>
                          <m:r>
                            <a:rPr lang="en-US" sz="2100" i="1">
                              <a:latin typeface="Cambria Math" panose="02040503050406030204" pitchFamily="18" charset="0"/>
                            </a:rPr>
                            <m:t>4</m:t>
                          </m:r>
                          <m:r>
                            <a:rPr lang="en-US" sz="2100" b="0" i="1" smtClean="0">
                              <a:latin typeface="Cambria Math" panose="02040503050406030204" pitchFamily="18" charset="0"/>
                            </a:rPr>
                            <m:t>0.7</m:t>
                          </m:r>
                        </m:sup>
                      </m:sSup>
                      <m:r>
                        <a:rPr lang="en-US" sz="2100" i="1">
                          <a:latin typeface="Cambria Math" panose="02040503050406030204" pitchFamily="18" charset="0"/>
                        </a:rPr>
                        <m:t> </m:t>
                      </m:r>
                      <m:r>
                        <a:rPr lang="en-US" sz="2100" i="1">
                          <a:latin typeface="Cambria Math" panose="02040503050406030204" pitchFamily="18" charset="0"/>
                        </a:rPr>
                        <m:t>𝑒𝑟𝑔</m:t>
                      </m:r>
                      <m:r>
                        <a:rPr lang="en-US" sz="2100" i="1">
                          <a:latin typeface="Cambria Math" panose="02040503050406030204" pitchFamily="18" charset="0"/>
                        </a:rPr>
                        <m:t>/</m:t>
                      </m:r>
                      <m:r>
                        <a:rPr lang="en-US" sz="2100" i="1">
                          <a:latin typeface="Cambria Math" panose="02040503050406030204" pitchFamily="18" charset="0"/>
                        </a:rPr>
                        <m:t>𝑠</m:t>
                      </m:r>
                    </m:oMath>
                  </m:oMathPara>
                </a14:m>
                <a:endParaRPr lang="en-CA" sz="2100" b="1" dirty="0"/>
              </a:p>
            </p:txBody>
          </p:sp>
        </mc:Choice>
        <mc:Fallback>
          <p:sp>
            <p:nvSpPr>
              <p:cNvPr id="10" name="TextBox 9">
                <a:extLst>
                  <a:ext uri="{FF2B5EF4-FFF2-40B4-BE49-F238E27FC236}">
                    <a16:creationId xmlns:a16="http://schemas.microsoft.com/office/drawing/2014/main" id="{16A5809F-68BE-3A73-FC86-CFC970FFF39D}"/>
                  </a:ext>
                </a:extLst>
              </p:cNvPr>
              <p:cNvSpPr txBox="1">
                <a:spLocks noRot="1" noChangeAspect="1" noMove="1" noResize="1" noEditPoints="1" noAdjustHandles="1" noChangeArrowheads="1" noChangeShapeType="1" noTextEdit="1"/>
              </p:cNvSpPr>
              <p:nvPr/>
            </p:nvSpPr>
            <p:spPr>
              <a:xfrm>
                <a:off x="639848" y="2285980"/>
                <a:ext cx="3656149" cy="2386359"/>
              </a:xfrm>
              <a:prstGeom prst="rect">
                <a:avLst/>
              </a:prstGeom>
              <a:blipFill>
                <a:blip r:embed="rId3"/>
                <a:stretch>
                  <a:fillRect b="-1790"/>
                </a:stretch>
              </a:blipFill>
            </p:spPr>
            <p:txBody>
              <a:bodyPr/>
              <a:lstStyle/>
              <a:p>
                <a:r>
                  <a:rPr lang="en-CA">
                    <a:noFill/>
                  </a:rPr>
                  <a:t> </a:t>
                </a:r>
              </a:p>
            </p:txBody>
          </p:sp>
        </mc:Fallback>
      </mc:AlternateContent>
      <p:sp>
        <p:nvSpPr>
          <p:cNvPr id="11" name="TextBox 10">
            <a:extLst>
              <a:ext uri="{FF2B5EF4-FFF2-40B4-BE49-F238E27FC236}">
                <a16:creationId xmlns:a16="http://schemas.microsoft.com/office/drawing/2014/main" id="{F9BFAD53-51F3-549A-44F0-EBC65709C62E}"/>
              </a:ext>
            </a:extLst>
          </p:cNvPr>
          <p:cNvSpPr txBox="1"/>
          <p:nvPr/>
        </p:nvSpPr>
        <p:spPr>
          <a:xfrm>
            <a:off x="324847" y="4983439"/>
            <a:ext cx="2775119" cy="415498"/>
          </a:xfrm>
          <a:prstGeom prst="rect">
            <a:avLst/>
          </a:prstGeom>
          <a:noFill/>
        </p:spPr>
        <p:txBody>
          <a:bodyPr wrap="none" rtlCol="0">
            <a:spAutoFit/>
          </a:bodyPr>
          <a:lstStyle/>
          <a:p>
            <a:r>
              <a:rPr lang="en-US" sz="2100" u="sng" dirty="0">
                <a:latin typeface="Trade Gothic Next Light" panose="020B0403040303020004" pitchFamily="34" charset="0"/>
              </a:rPr>
              <a:t>Minimum Luminosity</a:t>
            </a:r>
            <a:r>
              <a:rPr lang="en-US" sz="2100" dirty="0">
                <a:latin typeface="Trade Gothic Next Light" panose="020B0403040303020004" pitchFamily="34" charset="0"/>
              </a:rPr>
              <a:t>: </a:t>
            </a:r>
            <a:endParaRPr lang="en-CA" sz="2100" dirty="0">
              <a:latin typeface="Trade Gothic Next Light" panose="020B0403040303020004" pitchFamily="34"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9708F1F-0FA0-B126-F4E0-FD253E0CEAF3}"/>
                  </a:ext>
                </a:extLst>
              </p:cNvPr>
              <p:cNvSpPr txBox="1"/>
              <p:nvPr/>
            </p:nvSpPr>
            <p:spPr>
              <a:xfrm>
                <a:off x="324847" y="5398937"/>
                <a:ext cx="4425250" cy="436210"/>
              </a:xfrm>
              <a:prstGeom prst="rect">
                <a:avLst/>
              </a:prstGeom>
              <a:noFill/>
            </p:spPr>
            <p:txBody>
              <a:bodyPr wrap="none" rtlCol="0">
                <a:spAutoFit/>
              </a:bodyPr>
              <a:lstStyle/>
              <a:p>
                <a14:m>
                  <m:oMath xmlns:m="http://schemas.openxmlformats.org/officeDocument/2006/math">
                    <m:sSub>
                      <m:sSubPr>
                        <m:ctrlPr>
                          <a:rPr lang="en-US" sz="2100" b="0" i="1" smtClean="0">
                            <a:latin typeface="Cambria Math" panose="02040503050406030204" pitchFamily="18" charset="0"/>
                          </a:rPr>
                        </m:ctrlPr>
                      </m:sSubPr>
                      <m:e>
                        <m:r>
                          <a:rPr lang="en-US" sz="2100" b="0" i="1" smtClean="0">
                            <a:latin typeface="Cambria Math" panose="02040503050406030204" pitchFamily="18" charset="0"/>
                          </a:rPr>
                          <m:t>𝐿</m:t>
                        </m:r>
                      </m:e>
                      <m:sub>
                        <m:r>
                          <a:rPr lang="en-US" sz="2100" b="0" i="1" smtClean="0">
                            <a:latin typeface="Cambria Math" panose="02040503050406030204" pitchFamily="18" charset="0"/>
                          </a:rPr>
                          <m:t>𝑈𝑉𝑂</m:t>
                        </m:r>
                        <m:r>
                          <a:rPr lang="en-US" sz="2100" b="0" i="1" smtClean="0">
                            <a:latin typeface="Cambria Math" panose="02040503050406030204" pitchFamily="18" charset="0"/>
                          </a:rPr>
                          <m:t>,</m:t>
                        </m:r>
                        <m:r>
                          <a:rPr lang="en-US" sz="2100" b="0" i="1" smtClean="0">
                            <a:latin typeface="Cambria Math" panose="02040503050406030204" pitchFamily="18" charset="0"/>
                          </a:rPr>
                          <m:t>𝑚𝑖𝑛</m:t>
                        </m:r>
                      </m:sub>
                    </m:sSub>
                    <m:r>
                      <a:rPr lang="en-US" sz="2100" b="0" i="1" smtClean="0">
                        <a:latin typeface="Cambria Math" panose="02040503050406030204" pitchFamily="18" charset="0"/>
                      </a:rPr>
                      <m:t>∼</m:t>
                    </m:r>
                    <m:d>
                      <m:dPr>
                        <m:ctrlPr>
                          <a:rPr lang="en-US" sz="2100" b="0" i="1" smtClean="0">
                            <a:latin typeface="Cambria Math" panose="02040503050406030204" pitchFamily="18" charset="0"/>
                          </a:rPr>
                        </m:ctrlPr>
                      </m:dPr>
                      <m:e>
                        <m:r>
                          <a:rPr lang="en-US" sz="2100" b="0" i="1" smtClean="0">
                            <a:latin typeface="Cambria Math" panose="02040503050406030204" pitchFamily="18" charset="0"/>
                          </a:rPr>
                          <m:t>1.2−1.7</m:t>
                        </m:r>
                      </m:e>
                    </m:d>
                    <m:r>
                      <a:rPr lang="en-US" sz="2100" b="0" i="1" smtClean="0">
                        <a:latin typeface="Cambria Math" panose="02040503050406030204" pitchFamily="18" charset="0"/>
                      </a:rPr>
                      <m:t>×</m:t>
                    </m:r>
                    <m:sSup>
                      <m:sSupPr>
                        <m:ctrlPr>
                          <a:rPr lang="en-US" sz="2100" b="0" i="1" smtClean="0">
                            <a:latin typeface="Cambria Math" panose="02040503050406030204" pitchFamily="18" charset="0"/>
                          </a:rPr>
                        </m:ctrlPr>
                      </m:sSupPr>
                      <m:e>
                        <m:r>
                          <a:rPr lang="en-US" sz="2100" b="0" i="1" smtClean="0">
                            <a:latin typeface="Cambria Math" panose="02040503050406030204" pitchFamily="18" charset="0"/>
                          </a:rPr>
                          <m:t>10</m:t>
                        </m:r>
                      </m:e>
                      <m:sup>
                        <m:r>
                          <a:rPr lang="en-US" sz="2100" b="0" i="1" smtClean="0">
                            <a:latin typeface="Cambria Math" panose="02040503050406030204" pitchFamily="18" charset="0"/>
                          </a:rPr>
                          <m:t>39</m:t>
                        </m:r>
                      </m:sup>
                    </m:sSup>
                    <m:r>
                      <a:rPr lang="en-US" sz="2100" b="0" i="1" smtClean="0">
                        <a:latin typeface="Cambria Math" panose="02040503050406030204" pitchFamily="18" charset="0"/>
                      </a:rPr>
                      <m:t> </m:t>
                    </m:r>
                    <m:r>
                      <a:rPr lang="en-US" sz="2100" b="0" i="1" smtClean="0">
                        <a:latin typeface="Cambria Math" panose="02040503050406030204" pitchFamily="18" charset="0"/>
                      </a:rPr>
                      <m:t>𝑒𝑟𝑔</m:t>
                    </m:r>
                    <m:r>
                      <a:rPr lang="en-US" sz="2100" b="0" i="1" smtClean="0">
                        <a:latin typeface="Cambria Math" panose="02040503050406030204" pitchFamily="18" charset="0"/>
                      </a:rPr>
                      <m:t>/</m:t>
                    </m:r>
                    <m:r>
                      <a:rPr lang="en-US" sz="2100" b="0" i="1" smtClean="0">
                        <a:latin typeface="Cambria Math" panose="02040503050406030204" pitchFamily="18" charset="0"/>
                      </a:rPr>
                      <m:t>𝑠</m:t>
                    </m:r>
                  </m:oMath>
                </a14:m>
                <a:r>
                  <a:rPr lang="en-US" sz="2100" b="0" dirty="0">
                    <a:latin typeface="Trade Gothic Next Light" panose="020B0403040303020004" pitchFamily="34" charset="0"/>
                  </a:rPr>
                  <a:t> </a:t>
                </a:r>
              </a:p>
            </p:txBody>
          </p:sp>
        </mc:Choice>
        <mc:Fallback xmlns="">
          <p:sp>
            <p:nvSpPr>
              <p:cNvPr id="12" name="TextBox 11">
                <a:extLst>
                  <a:ext uri="{FF2B5EF4-FFF2-40B4-BE49-F238E27FC236}">
                    <a16:creationId xmlns:a16="http://schemas.microsoft.com/office/drawing/2014/main" id="{B9708F1F-0FA0-B126-F4E0-FD253E0CEAF3}"/>
                  </a:ext>
                </a:extLst>
              </p:cNvPr>
              <p:cNvSpPr txBox="1">
                <a:spLocks noRot="1" noChangeAspect="1" noMove="1" noResize="1" noEditPoints="1" noAdjustHandles="1" noChangeArrowheads="1" noChangeShapeType="1" noTextEdit="1"/>
              </p:cNvSpPr>
              <p:nvPr/>
            </p:nvSpPr>
            <p:spPr>
              <a:xfrm>
                <a:off x="324847" y="5398937"/>
                <a:ext cx="4425250" cy="436210"/>
              </a:xfrm>
              <a:prstGeom prst="rect">
                <a:avLst/>
              </a:prstGeom>
              <a:blipFill>
                <a:blip r:embed="rId4"/>
                <a:stretch>
                  <a:fillRect b="-12676"/>
                </a:stretch>
              </a:blipFill>
            </p:spPr>
            <p:txBody>
              <a:bodyPr/>
              <a:lstStyle/>
              <a:p>
                <a:r>
                  <a:rPr lang="en-CA">
                    <a:noFill/>
                  </a:rPr>
                  <a:t> </a:t>
                </a:r>
              </a:p>
            </p:txBody>
          </p:sp>
        </mc:Fallback>
      </mc:AlternateContent>
    </p:spTree>
    <p:extLst>
      <p:ext uri="{BB962C8B-B14F-4D97-AF65-F5344CB8AC3E}">
        <p14:creationId xmlns:p14="http://schemas.microsoft.com/office/powerpoint/2010/main" val="351855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4" end="4"/>
                                            </p:txEl>
                                          </p:spTgt>
                                        </p:tgtEl>
                                        <p:attrNameLst>
                                          <p:attrName>style.visibility</p:attrName>
                                        </p:attrNameLst>
                                      </p:cBhvr>
                                      <p:to>
                                        <p:strVal val="visible"/>
                                      </p:to>
                                    </p:set>
                                    <p:animEffect transition="in" filter="fade">
                                      <p:cBhvr>
                                        <p:cTn id="10" dur="500"/>
                                        <p:tgtEl>
                                          <p:spTgt spid="10">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5" end="5"/>
                                            </p:txEl>
                                          </p:spTgt>
                                        </p:tgtEl>
                                        <p:attrNameLst>
                                          <p:attrName>style.visibility</p:attrName>
                                        </p:attrNameLst>
                                      </p:cBhvr>
                                      <p:to>
                                        <p:strVal val="visible"/>
                                      </p:to>
                                    </p:set>
                                    <p:animEffect transition="in" filter="fade">
                                      <p:cBhvr>
                                        <p:cTn id="18" dur="500"/>
                                        <p:tgtEl>
                                          <p:spTgt spid="10">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fade">
                                      <p:cBhvr>
                                        <p:cTn id="23" dur="500"/>
                                        <p:tgtEl>
                                          <p:spTgt spid="10">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xEl>
                                              <p:pRg st="6" end="6"/>
                                            </p:txEl>
                                          </p:spTgt>
                                        </p:tgtEl>
                                        <p:attrNameLst>
                                          <p:attrName>style.visibility</p:attrName>
                                        </p:attrNameLst>
                                      </p:cBhvr>
                                      <p:to>
                                        <p:strVal val="visible"/>
                                      </p:to>
                                    </p:set>
                                    <p:animEffect transition="in" filter="fade">
                                      <p:cBhvr>
                                        <p:cTn id="26" dur="500"/>
                                        <p:tgtEl>
                                          <p:spTgt spid="10">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fade">
                                      <p:cBhvr>
                                        <p:cTn id="31" dur="500"/>
                                        <p:tgtEl>
                                          <p:spTgt spid="1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fade">
                                      <p:cBhvr>
                                        <p:cTn id="36"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8A25-CC0B-420E-1B8E-ACB9C1805624}"/>
              </a:ext>
            </a:extLst>
          </p:cNvPr>
          <p:cNvSpPr txBox="1">
            <a:spLocks/>
          </p:cNvSpPr>
          <p:nvPr/>
        </p:nvSpPr>
        <p:spPr>
          <a:xfrm>
            <a:off x="1912962" y="1462083"/>
            <a:ext cx="8366076" cy="67151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Trade Gothic Next Light" panose="020B0403040303020004" pitchFamily="34" charset="0"/>
              </a:rPr>
              <a:t>What might </a:t>
            </a:r>
            <a:r>
              <a:rPr lang="en-US" sz="3600" u="sng" dirty="0">
                <a:latin typeface="Trade Gothic Next Light" panose="020B0403040303020004" pitchFamily="34" charset="0"/>
              </a:rPr>
              <a:t>explain</a:t>
            </a:r>
            <a:r>
              <a:rPr lang="en-US" sz="3600" dirty="0">
                <a:latin typeface="Trade Gothic Next Light" panose="020B0403040303020004" pitchFamily="34" charset="0"/>
              </a:rPr>
              <a:t> the </a:t>
            </a:r>
            <a:r>
              <a:rPr lang="en-US" sz="3600" dirty="0">
                <a:solidFill>
                  <a:srgbClr val="3366FF"/>
                </a:solidFill>
                <a:latin typeface="Trade Gothic Next Light" panose="020B0403040303020004" pitchFamily="34" charset="0"/>
              </a:rPr>
              <a:t>underlying source</a:t>
            </a:r>
            <a:r>
              <a:rPr lang="en-US" sz="3600" dirty="0">
                <a:latin typeface="Trade Gothic Next Light" panose="020B0403040303020004" pitchFamily="34" charset="0"/>
              </a:rPr>
              <a:t>? </a:t>
            </a:r>
            <a:endParaRPr lang="en-CA" sz="3600" b="1" dirty="0">
              <a:solidFill>
                <a:srgbClr val="3366FF"/>
              </a:solidFill>
              <a:latin typeface="Trade Gothic Next Light" panose="020B0403040303020004" pitchFamily="34" charset="0"/>
            </a:endParaRPr>
          </a:p>
        </p:txBody>
      </p:sp>
      <p:sp>
        <p:nvSpPr>
          <p:cNvPr id="3" name="TextBox 2">
            <a:extLst>
              <a:ext uri="{FF2B5EF4-FFF2-40B4-BE49-F238E27FC236}">
                <a16:creationId xmlns:a16="http://schemas.microsoft.com/office/drawing/2014/main" id="{0ABE482D-2051-7582-9971-EC5E544971B1}"/>
              </a:ext>
            </a:extLst>
          </p:cNvPr>
          <p:cNvSpPr txBox="1"/>
          <p:nvPr/>
        </p:nvSpPr>
        <p:spPr>
          <a:xfrm>
            <a:off x="3231690" y="2523066"/>
            <a:ext cx="7209346" cy="523220"/>
          </a:xfrm>
          <a:prstGeom prst="rect">
            <a:avLst/>
          </a:prstGeom>
          <a:noFill/>
        </p:spPr>
        <p:txBody>
          <a:bodyPr wrap="none" rtlCol="0">
            <a:spAutoFit/>
          </a:bodyPr>
          <a:lstStyle/>
          <a:p>
            <a:r>
              <a:rPr lang="en-US" sz="2800" dirty="0">
                <a:latin typeface="Trade Gothic Next Light" panose="020B0403040303020004" pitchFamily="34" charset="0"/>
                <a:sym typeface="Wingdings 2" panose="05020102010507070707" pitchFamily="18" charset="2"/>
              </a:rPr>
              <a:t> Stellar Contribution (</a:t>
            </a:r>
            <a:r>
              <a:rPr lang="en-US" sz="2100" dirty="0">
                <a:latin typeface="Trade Gothic Next Light" panose="020B0403040303020004" pitchFamily="34" charset="0"/>
                <a:sym typeface="Wingdings 2" panose="05020102010507070707" pitchFamily="18" charset="2"/>
              </a:rPr>
              <a:t>&amp;</a:t>
            </a:r>
            <a:r>
              <a:rPr lang="en-US" sz="2800" dirty="0">
                <a:latin typeface="Trade Gothic Next Light" panose="020B0403040303020004" pitchFamily="34" charset="0"/>
                <a:sym typeface="Wingdings 2" panose="05020102010507070707" pitchFamily="18" charset="2"/>
              </a:rPr>
              <a:t> </a:t>
            </a:r>
            <a:r>
              <a:rPr lang="en-US" sz="2100" dirty="0">
                <a:latin typeface="Trade Gothic Next Light" panose="020B0403040303020004" pitchFamily="34" charset="0"/>
                <a:sym typeface="Wingdings 2" panose="05020102010507070707" pitchFamily="18" charset="2"/>
              </a:rPr>
              <a:t>some transient component)</a:t>
            </a:r>
            <a:endParaRPr lang="en-CA" sz="2100" dirty="0">
              <a:latin typeface="Trade Gothic Next Light" panose="020B0403040303020004" pitchFamily="34" charset="0"/>
            </a:endParaRPr>
          </a:p>
        </p:txBody>
      </p:sp>
      <p:sp>
        <p:nvSpPr>
          <p:cNvPr id="4" name="TextBox 3">
            <a:extLst>
              <a:ext uri="{FF2B5EF4-FFF2-40B4-BE49-F238E27FC236}">
                <a16:creationId xmlns:a16="http://schemas.microsoft.com/office/drawing/2014/main" id="{F4038140-9FEE-8281-1CED-D51FDA252A1E}"/>
              </a:ext>
            </a:extLst>
          </p:cNvPr>
          <p:cNvSpPr txBox="1"/>
          <p:nvPr/>
        </p:nvSpPr>
        <p:spPr>
          <a:xfrm>
            <a:off x="3231690" y="3369733"/>
            <a:ext cx="4117474" cy="523220"/>
          </a:xfrm>
          <a:prstGeom prst="rect">
            <a:avLst/>
          </a:prstGeom>
          <a:noFill/>
        </p:spPr>
        <p:txBody>
          <a:bodyPr wrap="none" rtlCol="0">
            <a:spAutoFit/>
          </a:bodyPr>
          <a:lstStyle/>
          <a:p>
            <a:r>
              <a:rPr lang="en-US" sz="2800" dirty="0">
                <a:latin typeface="Trade Gothic Next Light" panose="020B0403040303020004" pitchFamily="34" charset="0"/>
                <a:sym typeface="Wingdings 2" panose="05020102010507070707" pitchFamily="18" charset="2"/>
              </a:rPr>
              <a:t> Ejecta-CSM Interaction</a:t>
            </a:r>
            <a:endParaRPr lang="en-CA" sz="2100" dirty="0">
              <a:latin typeface="Trade Gothic Next Light" panose="020B0403040303020004" pitchFamily="34" charset="0"/>
            </a:endParaRPr>
          </a:p>
        </p:txBody>
      </p:sp>
      <p:sp>
        <p:nvSpPr>
          <p:cNvPr id="5" name="TextBox 4">
            <a:extLst>
              <a:ext uri="{FF2B5EF4-FFF2-40B4-BE49-F238E27FC236}">
                <a16:creationId xmlns:a16="http://schemas.microsoft.com/office/drawing/2014/main" id="{A65D8653-1817-8D99-04F4-D85BFD031224}"/>
              </a:ext>
            </a:extLst>
          </p:cNvPr>
          <p:cNvSpPr txBox="1"/>
          <p:nvPr/>
        </p:nvSpPr>
        <p:spPr>
          <a:xfrm>
            <a:off x="3231690" y="4216400"/>
            <a:ext cx="3801041" cy="523220"/>
          </a:xfrm>
          <a:prstGeom prst="rect">
            <a:avLst/>
          </a:prstGeom>
          <a:noFill/>
        </p:spPr>
        <p:txBody>
          <a:bodyPr wrap="none" rtlCol="0">
            <a:spAutoFit/>
          </a:bodyPr>
          <a:lstStyle/>
          <a:p>
            <a:r>
              <a:rPr lang="en-US" sz="2800" dirty="0">
                <a:latin typeface="Trade Gothic Next Light" panose="020B0403040303020004" pitchFamily="34" charset="0"/>
                <a:sym typeface="Wingdings 2" panose="05020102010507070707" pitchFamily="18" charset="2"/>
              </a:rPr>
              <a:t> Magnetar Spin Down</a:t>
            </a:r>
            <a:endParaRPr lang="en-CA" sz="2100" dirty="0">
              <a:latin typeface="Trade Gothic Next Light" panose="020B0403040303020004" pitchFamily="34" charset="0"/>
            </a:endParaRPr>
          </a:p>
        </p:txBody>
      </p:sp>
      <p:sp>
        <p:nvSpPr>
          <p:cNvPr id="6" name="TextBox 5">
            <a:extLst>
              <a:ext uri="{FF2B5EF4-FFF2-40B4-BE49-F238E27FC236}">
                <a16:creationId xmlns:a16="http://schemas.microsoft.com/office/drawing/2014/main" id="{B15BF405-3DA6-7175-4C98-DFBAAF2962C7}"/>
              </a:ext>
            </a:extLst>
          </p:cNvPr>
          <p:cNvSpPr txBox="1"/>
          <p:nvPr/>
        </p:nvSpPr>
        <p:spPr>
          <a:xfrm>
            <a:off x="3231690" y="5063067"/>
            <a:ext cx="4291688" cy="523220"/>
          </a:xfrm>
          <a:prstGeom prst="rect">
            <a:avLst/>
          </a:prstGeom>
          <a:noFill/>
        </p:spPr>
        <p:txBody>
          <a:bodyPr wrap="none" rtlCol="0">
            <a:spAutoFit/>
          </a:bodyPr>
          <a:lstStyle/>
          <a:p>
            <a:r>
              <a:rPr lang="en-US" sz="2800" dirty="0">
                <a:latin typeface="Trade Gothic Next Light" panose="020B0403040303020004" pitchFamily="34" charset="0"/>
                <a:sym typeface="Wingdings 2" panose="05020102010507070707" pitchFamily="18" charset="2"/>
              </a:rPr>
              <a:t> Remnant Accretion Disk</a:t>
            </a:r>
            <a:endParaRPr lang="en-CA" sz="2100" dirty="0">
              <a:latin typeface="Trade Gothic Next Light" panose="020B0403040303020004" pitchFamily="34" charset="0"/>
            </a:endParaRPr>
          </a:p>
        </p:txBody>
      </p:sp>
    </p:spTree>
    <p:extLst>
      <p:ext uri="{BB962C8B-B14F-4D97-AF65-F5344CB8AC3E}">
        <p14:creationId xmlns:p14="http://schemas.microsoft.com/office/powerpoint/2010/main" val="1197385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6BE3A-AD5C-4A03-64E2-7DE7DB2235C7}"/>
              </a:ext>
            </a:extLst>
          </p:cNvPr>
          <p:cNvSpPr txBox="1">
            <a:spLocks/>
          </p:cNvSpPr>
          <p:nvPr/>
        </p:nvSpPr>
        <p:spPr>
          <a:xfrm>
            <a:off x="-804839" y="598485"/>
            <a:ext cx="9788476" cy="60378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Trade Gothic Next Light" panose="020B0403040303020004" pitchFamily="34" charset="0"/>
              </a:rPr>
              <a:t>Stellar Contribution (star cluster)</a:t>
            </a:r>
          </a:p>
        </p:txBody>
      </p:sp>
      <p:pic>
        <p:nvPicPr>
          <p:cNvPr id="5" name="Picture 4">
            <a:extLst>
              <a:ext uri="{FF2B5EF4-FFF2-40B4-BE49-F238E27FC236}">
                <a16:creationId xmlns:a16="http://schemas.microsoft.com/office/drawing/2014/main" id="{07688FFD-3BAC-6097-3A90-2D19B7B4F314}"/>
              </a:ext>
            </a:extLst>
          </p:cNvPr>
          <p:cNvPicPr>
            <a:picLocks noChangeAspect="1"/>
          </p:cNvPicPr>
          <p:nvPr/>
        </p:nvPicPr>
        <p:blipFill>
          <a:blip r:embed="rId2"/>
          <a:stretch>
            <a:fillRect/>
          </a:stretch>
        </p:blipFill>
        <p:spPr>
          <a:xfrm>
            <a:off x="140635" y="1460552"/>
            <a:ext cx="7122996" cy="5338842"/>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038A8C5-3F19-F7EE-B367-575C47FD5D9C}"/>
                  </a:ext>
                </a:extLst>
              </p:cNvPr>
              <p:cNvSpPr txBox="1"/>
              <p:nvPr/>
            </p:nvSpPr>
            <p:spPr>
              <a:xfrm>
                <a:off x="7263631" y="2724395"/>
                <a:ext cx="4471673" cy="1405578"/>
              </a:xfrm>
              <a:prstGeom prst="rect">
                <a:avLst/>
              </a:prstGeom>
              <a:noFill/>
            </p:spPr>
            <p:txBody>
              <a:bodyPr wrap="none" rtlCol="0">
                <a:spAutoFit/>
              </a:bodyPr>
              <a:lstStyle/>
              <a:p>
                <a:r>
                  <a:rPr lang="en-US" sz="2100" dirty="0">
                    <a:latin typeface="Trade Gothic Next Light" panose="020B0403040303020004" pitchFamily="34" charset="0"/>
                  </a:rPr>
                  <a:t>Young (~1 </a:t>
                </a:r>
                <a:r>
                  <a:rPr lang="en-US" sz="2100" dirty="0" err="1">
                    <a:latin typeface="Trade Gothic Next Light" panose="020B0403040303020004" pitchFamily="34" charset="0"/>
                  </a:rPr>
                  <a:t>Myr</a:t>
                </a:r>
                <a:r>
                  <a:rPr lang="en-US" sz="2100" dirty="0">
                    <a:latin typeface="Trade Gothic Next Light" panose="020B0403040303020004" pitchFamily="34" charset="0"/>
                  </a:rPr>
                  <a:t>) + low mass (~</a:t>
                </a:r>
                <a14:m>
                  <m:oMath xmlns:m="http://schemas.openxmlformats.org/officeDocument/2006/math">
                    <m:sSup>
                      <m:sSupPr>
                        <m:ctrlPr>
                          <a:rPr lang="en-US" sz="2100" b="0" i="1" smtClean="0">
                            <a:latin typeface="Cambria Math" panose="02040503050406030204" pitchFamily="18" charset="0"/>
                          </a:rPr>
                        </m:ctrlPr>
                      </m:sSupPr>
                      <m:e>
                        <m:r>
                          <a:rPr lang="en-US" sz="2100" b="0" i="1" smtClean="0">
                            <a:latin typeface="Cambria Math" panose="02040503050406030204" pitchFamily="18" charset="0"/>
                          </a:rPr>
                          <m:t>10</m:t>
                        </m:r>
                      </m:e>
                      <m:sup>
                        <m:r>
                          <a:rPr lang="en-US" sz="2100" b="0" i="1" smtClean="0">
                            <a:latin typeface="Cambria Math" panose="02040503050406030204" pitchFamily="18" charset="0"/>
                          </a:rPr>
                          <m:t>3</m:t>
                        </m:r>
                      </m:sup>
                    </m:sSup>
                    <m:sSub>
                      <m:sSubPr>
                        <m:ctrlPr>
                          <a:rPr lang="en-US" sz="2100" b="0" i="1" smtClean="0">
                            <a:latin typeface="Cambria Math" panose="02040503050406030204" pitchFamily="18" charset="0"/>
                          </a:rPr>
                        </m:ctrlPr>
                      </m:sSubPr>
                      <m:e>
                        <m:r>
                          <a:rPr lang="en-US" sz="2100" b="0" i="1" smtClean="0">
                            <a:latin typeface="Cambria Math" panose="02040503050406030204" pitchFamily="18" charset="0"/>
                          </a:rPr>
                          <m:t>𝑀</m:t>
                        </m:r>
                      </m:e>
                      <m:sub>
                        <m:r>
                          <a:rPr lang="en-US" sz="2100" b="0" i="1" smtClean="0">
                            <a:latin typeface="Cambria Math" panose="02040503050406030204" pitchFamily="18" charset="0"/>
                          </a:rPr>
                          <m:t>⊙</m:t>
                        </m:r>
                      </m:sub>
                    </m:sSub>
                  </m:oMath>
                </a14:m>
                <a:r>
                  <a:rPr lang="en-US" sz="2100" dirty="0">
                    <a:latin typeface="Trade Gothic Next Light" panose="020B0403040303020004" pitchFamily="34" charset="0"/>
                  </a:rPr>
                  <a:t>)</a:t>
                </a:r>
              </a:p>
              <a:p>
                <a:pPr marL="342900" indent="-342900">
                  <a:buFont typeface="Wingdings" panose="05000000000000000000" pitchFamily="2" charset="2"/>
                  <a:buChar char="Ø"/>
                </a:pPr>
                <a:r>
                  <a:rPr lang="en-US" sz="2100" dirty="0">
                    <a:latin typeface="Trade Gothic Next Light" panose="020B0403040303020004" pitchFamily="34" charset="0"/>
                  </a:rPr>
                  <a:t>cluster emission at t=1453d</a:t>
                </a:r>
              </a:p>
              <a:p>
                <a:pPr marL="342900" indent="-342900">
                  <a:buFont typeface="Wingdings" panose="05000000000000000000" pitchFamily="2" charset="2"/>
                  <a:buChar char="Ø"/>
                </a:pPr>
                <a:r>
                  <a:rPr lang="en-US" sz="2100" dirty="0">
                    <a:latin typeface="Trade Gothic Next Light" panose="020B0403040303020004" pitchFamily="34" charset="0"/>
                  </a:rPr>
                  <a:t>absurdly blue transient at t=703d?</a:t>
                </a:r>
              </a:p>
              <a:p>
                <a:pPr marL="800100" lvl="1" indent="-342900">
                  <a:buFont typeface="Wingdings" panose="05000000000000000000" pitchFamily="2" charset="2"/>
                  <a:buChar char="Ø"/>
                </a:pPr>
                <a:endParaRPr lang="en-US" sz="2100" dirty="0">
                  <a:latin typeface="Trade Gothic Next Light" panose="020B0403040303020004" pitchFamily="34" charset="0"/>
                </a:endParaRPr>
              </a:p>
            </p:txBody>
          </p:sp>
        </mc:Choice>
        <mc:Fallback xmlns="">
          <p:sp>
            <p:nvSpPr>
              <p:cNvPr id="6" name="TextBox 5">
                <a:extLst>
                  <a:ext uri="{FF2B5EF4-FFF2-40B4-BE49-F238E27FC236}">
                    <a16:creationId xmlns:a16="http://schemas.microsoft.com/office/drawing/2014/main" id="{3038A8C5-3F19-F7EE-B367-575C47FD5D9C}"/>
                  </a:ext>
                </a:extLst>
              </p:cNvPr>
              <p:cNvSpPr txBox="1">
                <a:spLocks noRot="1" noChangeAspect="1" noMove="1" noResize="1" noEditPoints="1" noAdjustHandles="1" noChangeArrowheads="1" noChangeShapeType="1" noTextEdit="1"/>
              </p:cNvSpPr>
              <p:nvPr/>
            </p:nvSpPr>
            <p:spPr>
              <a:xfrm>
                <a:off x="7263631" y="2724395"/>
                <a:ext cx="4471673" cy="1405578"/>
              </a:xfrm>
              <a:prstGeom prst="rect">
                <a:avLst/>
              </a:prstGeom>
              <a:blipFill>
                <a:blip r:embed="rId3"/>
                <a:stretch>
                  <a:fillRect l="-1637" t="-2174" r="-682"/>
                </a:stretch>
              </a:blipFill>
            </p:spPr>
            <p:txBody>
              <a:bodyPr/>
              <a:lstStyle/>
              <a:p>
                <a:r>
                  <a:rPr lang="en-CA">
                    <a:noFill/>
                  </a:rPr>
                  <a:t> </a:t>
                </a:r>
              </a:p>
            </p:txBody>
          </p:sp>
        </mc:Fallback>
      </mc:AlternateContent>
    </p:spTree>
    <p:extLst>
      <p:ext uri="{BB962C8B-B14F-4D97-AF65-F5344CB8AC3E}">
        <p14:creationId xmlns:p14="http://schemas.microsoft.com/office/powerpoint/2010/main" val="226070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46FBA-304F-94B4-1AF9-74A11C49AF40}"/>
              </a:ext>
            </a:extLst>
          </p:cNvPr>
          <p:cNvSpPr txBox="1">
            <a:spLocks/>
          </p:cNvSpPr>
          <p:nvPr/>
        </p:nvSpPr>
        <p:spPr>
          <a:xfrm>
            <a:off x="1201762" y="496884"/>
            <a:ext cx="9788476" cy="536049"/>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Trade Gothic Next Light" panose="020B0403040303020004" pitchFamily="34" charset="0"/>
              </a:rPr>
              <a:t>Ejecta-CSM Interaction</a:t>
            </a:r>
          </a:p>
        </p:txBody>
      </p:sp>
      <p:graphicFrame>
        <p:nvGraphicFramePr>
          <p:cNvPr id="3" name="Object 2">
            <a:extLst>
              <a:ext uri="{FF2B5EF4-FFF2-40B4-BE49-F238E27FC236}">
                <a16:creationId xmlns:a16="http://schemas.microsoft.com/office/drawing/2014/main" id="{46665E0B-F5F7-B527-AFF5-DA1E2DAF131E}"/>
              </a:ext>
            </a:extLst>
          </p:cNvPr>
          <p:cNvGraphicFramePr>
            <a:graphicFrameLocks noChangeAspect="1"/>
          </p:cNvGraphicFramePr>
          <p:nvPr>
            <p:extLst>
              <p:ext uri="{D42A27DB-BD31-4B8C-83A1-F6EECF244321}">
                <p14:modId xmlns:p14="http://schemas.microsoft.com/office/powerpoint/2010/main" val="1755185585"/>
              </p:ext>
            </p:extLst>
          </p:nvPr>
        </p:nvGraphicFramePr>
        <p:xfrm>
          <a:off x="51246" y="2876483"/>
          <a:ext cx="5543013" cy="3720311"/>
        </p:xfrm>
        <a:graphic>
          <a:graphicData uri="http://schemas.openxmlformats.org/presentationml/2006/ole">
            <mc:AlternateContent xmlns:mc="http://schemas.openxmlformats.org/markup-compatibility/2006">
              <mc:Choice xmlns:v="urn:schemas-microsoft-com:vml" Requires="v">
                <p:oleObj name="Acrobat Document" r:id="rId2" imgW="4228923" imgH="2838430" progId="Acrobat.Document.DC">
                  <p:embed/>
                </p:oleObj>
              </mc:Choice>
              <mc:Fallback>
                <p:oleObj name="Acrobat Document" r:id="rId2" imgW="4228923" imgH="2838430" progId="Acrobat.Document.DC">
                  <p:embed/>
                  <p:pic>
                    <p:nvPicPr>
                      <p:cNvPr id="0" name=""/>
                      <p:cNvPicPr/>
                      <p:nvPr/>
                    </p:nvPicPr>
                    <p:blipFill>
                      <a:blip r:embed="rId3"/>
                      <a:stretch>
                        <a:fillRect/>
                      </a:stretch>
                    </p:blipFill>
                    <p:spPr>
                      <a:xfrm>
                        <a:off x="51246" y="2876483"/>
                        <a:ext cx="5543013" cy="3720311"/>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1062FD9B-B074-4B0C-58E8-5C4ADBAF4DE8}"/>
              </a:ext>
            </a:extLst>
          </p:cNvPr>
          <p:cNvPicPr>
            <a:picLocks noChangeAspect="1"/>
          </p:cNvPicPr>
          <p:nvPr/>
        </p:nvPicPr>
        <p:blipFill rotWithShape="1">
          <a:blip r:embed="rId4"/>
          <a:srcRect l="4556" t="3199" r="6797" b="387"/>
          <a:stretch/>
        </p:blipFill>
        <p:spPr>
          <a:xfrm>
            <a:off x="6752547" y="2709250"/>
            <a:ext cx="5142673" cy="3887544"/>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DFF4879-9510-8608-AD9A-1AB1660B96EF}"/>
                  </a:ext>
                </a:extLst>
              </p:cNvPr>
              <p:cNvSpPr txBox="1"/>
              <p:nvPr/>
            </p:nvSpPr>
            <p:spPr>
              <a:xfrm>
                <a:off x="857514" y="1243680"/>
                <a:ext cx="4184479" cy="1422056"/>
              </a:xfrm>
              <a:prstGeom prst="rect">
                <a:avLst/>
              </a:prstGeom>
              <a:noFill/>
            </p:spPr>
            <p:txBody>
              <a:bodyPr wrap="none" rtlCol="0">
                <a:spAutoFit/>
              </a:bodyPr>
              <a:lstStyle/>
              <a:p>
                <a:pPr algn="ctr"/>
                <a:r>
                  <a:rPr lang="en-US" sz="2100" dirty="0">
                    <a:latin typeface="Trade Gothic Next Light" panose="020B0403040303020004" pitchFamily="34" charset="0"/>
                  </a:rPr>
                  <a:t>Fast ejecta </a:t>
                </a:r>
              </a:p>
              <a:p>
                <a:pPr algn="ctr"/>
                <a:r>
                  <a:rPr lang="en-US" sz="2100" dirty="0">
                    <a:latin typeface="Trade Gothic Next Light" panose="020B0403040303020004" pitchFamily="34" charset="0"/>
                  </a:rPr>
                  <a:t>(</a:t>
                </a:r>
                <a14:m>
                  <m:oMath xmlns:m="http://schemas.openxmlformats.org/officeDocument/2006/math">
                    <m:sSub>
                      <m:sSubPr>
                        <m:ctrlPr>
                          <a:rPr lang="en-US" sz="2100" b="0" i="1" smtClean="0">
                            <a:latin typeface="Cambria Math" panose="02040503050406030204" pitchFamily="18" charset="0"/>
                          </a:rPr>
                        </m:ctrlPr>
                      </m:sSubPr>
                      <m:e>
                        <m:r>
                          <a:rPr lang="en-US" sz="2100" b="0" i="1" smtClean="0">
                            <a:latin typeface="Cambria Math" panose="02040503050406030204" pitchFamily="18" charset="0"/>
                          </a:rPr>
                          <m:t>𝑀</m:t>
                        </m:r>
                      </m:e>
                      <m:sub>
                        <m:r>
                          <a:rPr lang="en-US" sz="2100" b="0" i="1" smtClean="0">
                            <a:latin typeface="Cambria Math" panose="02040503050406030204" pitchFamily="18" charset="0"/>
                          </a:rPr>
                          <m:t>𝑒𝑗</m:t>
                        </m:r>
                      </m:sub>
                    </m:sSub>
                    <m:r>
                      <a:rPr lang="en-US" sz="2100" b="0" i="1" smtClean="0">
                        <a:latin typeface="Cambria Math" panose="02040503050406030204" pitchFamily="18" charset="0"/>
                      </a:rPr>
                      <m:t>=0.5</m:t>
                    </m:r>
                    <m:sSub>
                      <m:sSubPr>
                        <m:ctrlPr>
                          <a:rPr lang="en-US" sz="2100" b="0" i="1" smtClean="0">
                            <a:latin typeface="Cambria Math" panose="02040503050406030204" pitchFamily="18" charset="0"/>
                          </a:rPr>
                        </m:ctrlPr>
                      </m:sSubPr>
                      <m:e>
                        <m:r>
                          <a:rPr lang="en-US" sz="2100" b="0" i="1" smtClean="0">
                            <a:latin typeface="Cambria Math" panose="02040503050406030204" pitchFamily="18" charset="0"/>
                          </a:rPr>
                          <m:t> </m:t>
                        </m:r>
                        <m:r>
                          <a:rPr lang="en-US" sz="2100" b="0" i="1" smtClean="0">
                            <a:latin typeface="Cambria Math" panose="02040503050406030204" pitchFamily="18" charset="0"/>
                          </a:rPr>
                          <m:t>𝑀</m:t>
                        </m:r>
                      </m:e>
                      <m:sub>
                        <m:r>
                          <a:rPr lang="en-US" sz="2100" b="0" i="1" smtClean="0">
                            <a:latin typeface="Cambria Math" panose="02040503050406030204" pitchFamily="18" charset="0"/>
                          </a:rPr>
                          <m:t>⊙</m:t>
                        </m:r>
                      </m:sub>
                    </m:sSub>
                    <m:r>
                      <a:rPr lang="en-US" sz="2100" b="0" i="1" smtClean="0">
                        <a:latin typeface="Cambria Math" panose="02040503050406030204" pitchFamily="18" charset="0"/>
                      </a:rPr>
                      <m:t>,  </m:t>
                    </m:r>
                    <m:r>
                      <a:rPr lang="en-US" sz="2100" b="0" i="1" smtClean="0">
                        <a:latin typeface="Cambria Math" panose="02040503050406030204" pitchFamily="18" charset="0"/>
                      </a:rPr>
                      <m:t>𝐸</m:t>
                    </m:r>
                    <m:r>
                      <a:rPr lang="en-US" sz="2100" b="0" i="1" smtClean="0">
                        <a:latin typeface="Cambria Math" panose="02040503050406030204" pitchFamily="18" charset="0"/>
                      </a:rPr>
                      <m:t>=3×</m:t>
                    </m:r>
                    <m:sSup>
                      <m:sSupPr>
                        <m:ctrlPr>
                          <a:rPr lang="en-US" sz="2100" b="0" i="1" smtClean="0">
                            <a:latin typeface="Cambria Math" panose="02040503050406030204" pitchFamily="18" charset="0"/>
                          </a:rPr>
                        </m:ctrlPr>
                      </m:sSupPr>
                      <m:e>
                        <m:r>
                          <a:rPr lang="en-US" sz="2100" b="0" i="1" smtClean="0">
                            <a:latin typeface="Cambria Math" panose="02040503050406030204" pitchFamily="18" charset="0"/>
                          </a:rPr>
                          <m:t>10</m:t>
                        </m:r>
                      </m:e>
                      <m:sup>
                        <m:r>
                          <a:rPr lang="en-US" sz="2100" b="0" i="1" smtClean="0">
                            <a:latin typeface="Cambria Math" panose="02040503050406030204" pitchFamily="18" charset="0"/>
                          </a:rPr>
                          <m:t>51</m:t>
                        </m:r>
                      </m:sup>
                    </m:sSup>
                    <m:r>
                      <a:rPr lang="en-US" sz="2100" b="0" i="1" smtClean="0">
                        <a:latin typeface="Cambria Math" panose="02040503050406030204" pitchFamily="18" charset="0"/>
                      </a:rPr>
                      <m:t> </m:t>
                    </m:r>
                    <m:r>
                      <a:rPr lang="en-US" sz="2100" b="0" i="1" smtClean="0">
                        <a:latin typeface="Cambria Math" panose="02040503050406030204" pitchFamily="18" charset="0"/>
                      </a:rPr>
                      <m:t>𝑒𝑟𝑔</m:t>
                    </m:r>
                  </m:oMath>
                </a14:m>
                <a:r>
                  <a:rPr lang="en-US" sz="2100" dirty="0">
                    <a:latin typeface="Trade Gothic Next Light" panose="020B0403040303020004" pitchFamily="34" charset="0"/>
                  </a:rPr>
                  <a:t>)</a:t>
                </a:r>
              </a:p>
              <a:p>
                <a:pPr algn="ctr"/>
                <a:r>
                  <a:rPr lang="en-US" sz="2100" dirty="0">
                    <a:latin typeface="Trade Gothic Next Light" panose="020B0403040303020004" pitchFamily="34" charset="0"/>
                  </a:rPr>
                  <a:t>+</a:t>
                </a:r>
              </a:p>
              <a:p>
                <a:pPr algn="ctr"/>
                <a:r>
                  <a:rPr lang="en-CA" sz="2100" dirty="0">
                    <a:latin typeface="Trade Gothic Next Light" panose="020B0403040303020004" pitchFamily="34" charset="0"/>
                  </a:rPr>
                  <a:t>CSM known from radio emission</a:t>
                </a:r>
              </a:p>
            </p:txBody>
          </p:sp>
        </mc:Choice>
        <mc:Fallback xmlns="">
          <p:sp>
            <p:nvSpPr>
              <p:cNvPr id="7" name="TextBox 6">
                <a:extLst>
                  <a:ext uri="{FF2B5EF4-FFF2-40B4-BE49-F238E27FC236}">
                    <a16:creationId xmlns:a16="http://schemas.microsoft.com/office/drawing/2014/main" id="{5DFF4879-9510-8608-AD9A-1AB1660B96EF}"/>
                  </a:ext>
                </a:extLst>
              </p:cNvPr>
              <p:cNvSpPr txBox="1">
                <a:spLocks noRot="1" noChangeAspect="1" noMove="1" noResize="1" noEditPoints="1" noAdjustHandles="1" noChangeArrowheads="1" noChangeShapeType="1" noTextEdit="1"/>
              </p:cNvSpPr>
              <p:nvPr/>
            </p:nvSpPr>
            <p:spPr>
              <a:xfrm>
                <a:off x="857514" y="1243680"/>
                <a:ext cx="4184479" cy="1422056"/>
              </a:xfrm>
              <a:prstGeom prst="rect">
                <a:avLst/>
              </a:prstGeom>
              <a:blipFill>
                <a:blip r:embed="rId5"/>
                <a:stretch>
                  <a:fillRect l="-1312" t="-2575" r="-1166" b="-7725"/>
                </a:stretch>
              </a:blipFill>
            </p:spPr>
            <p:txBody>
              <a:bodyPr/>
              <a:lstStyle/>
              <a:p>
                <a:r>
                  <a:rPr lang="en-CA">
                    <a:noFill/>
                  </a:rPr>
                  <a:t> </a:t>
                </a:r>
              </a:p>
            </p:txBody>
          </p:sp>
        </mc:Fallback>
      </mc:AlternateContent>
      <p:cxnSp>
        <p:nvCxnSpPr>
          <p:cNvPr id="9" name="Straight Arrow Connector 8">
            <a:extLst>
              <a:ext uri="{FF2B5EF4-FFF2-40B4-BE49-F238E27FC236}">
                <a16:creationId xmlns:a16="http://schemas.microsoft.com/office/drawing/2014/main" id="{FFAF546F-214C-9D15-A729-2BB5EFE62C5B}"/>
              </a:ext>
            </a:extLst>
          </p:cNvPr>
          <p:cNvCxnSpPr>
            <a:cxnSpLocks/>
          </p:cNvCxnSpPr>
          <p:nvPr/>
        </p:nvCxnSpPr>
        <p:spPr>
          <a:xfrm>
            <a:off x="5977467" y="2598175"/>
            <a:ext cx="89746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831FEF-AD88-5211-7F34-F148EABFA1C7}"/>
              </a:ext>
            </a:extLst>
          </p:cNvPr>
          <p:cNvSpPr txBox="1"/>
          <p:nvPr/>
        </p:nvSpPr>
        <p:spPr>
          <a:xfrm>
            <a:off x="5200354" y="1663114"/>
            <a:ext cx="2947730" cy="738664"/>
          </a:xfrm>
          <a:prstGeom prst="rect">
            <a:avLst/>
          </a:prstGeom>
          <a:noFill/>
        </p:spPr>
        <p:txBody>
          <a:bodyPr wrap="none" rtlCol="0">
            <a:spAutoFit/>
          </a:bodyPr>
          <a:lstStyle/>
          <a:p>
            <a:r>
              <a:rPr lang="en-US" sz="1400" dirty="0">
                <a:latin typeface="Trade Gothic Next Light" panose="020B0403040303020004" pitchFamily="34" charset="0"/>
              </a:rPr>
              <a:t>Advance shock radius</a:t>
            </a:r>
          </a:p>
          <a:p>
            <a:r>
              <a:rPr lang="en-US" sz="1400" dirty="0">
                <a:latin typeface="Trade Gothic Next Light" panose="020B0403040303020004" pitchFamily="34" charset="0"/>
              </a:rPr>
              <a:t>Calculate densities and speeds</a:t>
            </a:r>
          </a:p>
          <a:p>
            <a:r>
              <a:rPr lang="en-US" sz="1400" dirty="0">
                <a:latin typeface="Trade Gothic Next Light" panose="020B0403040303020004" pitchFamily="34" charset="0"/>
              </a:rPr>
              <a:t>Derive temperatures and timescales</a:t>
            </a:r>
            <a:endParaRPr lang="en-CA" sz="1400" dirty="0">
              <a:latin typeface="Trade Gothic Next Light" panose="020B0403040303020004" pitchFamily="34" charset="0"/>
            </a:endParaRPr>
          </a:p>
        </p:txBody>
      </p:sp>
      <p:sp>
        <p:nvSpPr>
          <p:cNvPr id="11" name="TextBox 10">
            <a:extLst>
              <a:ext uri="{FF2B5EF4-FFF2-40B4-BE49-F238E27FC236}">
                <a16:creationId xmlns:a16="http://schemas.microsoft.com/office/drawing/2014/main" id="{A3EAD36B-C17D-FAE0-4249-61D0968FF7DB}"/>
              </a:ext>
            </a:extLst>
          </p:cNvPr>
          <p:cNvSpPr txBox="1"/>
          <p:nvPr/>
        </p:nvSpPr>
        <p:spPr>
          <a:xfrm>
            <a:off x="8306445" y="1746959"/>
            <a:ext cx="3395481" cy="415498"/>
          </a:xfrm>
          <a:prstGeom prst="rect">
            <a:avLst/>
          </a:prstGeom>
          <a:noFill/>
        </p:spPr>
        <p:txBody>
          <a:bodyPr wrap="none" rtlCol="0">
            <a:spAutoFit/>
          </a:bodyPr>
          <a:lstStyle/>
          <a:p>
            <a:r>
              <a:rPr lang="en-US" sz="2100" dirty="0">
                <a:latin typeface="Trade Gothic Next Light" panose="020B0403040303020004" pitchFamily="34" charset="0"/>
              </a:rPr>
              <a:t>Radiated luminosity too low!</a:t>
            </a:r>
            <a:endParaRPr lang="en-CA" sz="2100" dirty="0">
              <a:latin typeface="Trade Gothic Next Light" panose="020B0403040303020004" pitchFamily="34" charset="0"/>
            </a:endParaRPr>
          </a:p>
        </p:txBody>
      </p:sp>
      <p:cxnSp>
        <p:nvCxnSpPr>
          <p:cNvPr id="13" name="Straight Arrow Connector 12">
            <a:extLst>
              <a:ext uri="{FF2B5EF4-FFF2-40B4-BE49-F238E27FC236}">
                <a16:creationId xmlns:a16="http://schemas.microsoft.com/office/drawing/2014/main" id="{A5E3508D-EED8-1FB2-D53B-CB7B8C58F727}"/>
              </a:ext>
            </a:extLst>
          </p:cNvPr>
          <p:cNvCxnSpPr/>
          <p:nvPr/>
        </p:nvCxnSpPr>
        <p:spPr>
          <a:xfrm>
            <a:off x="9414933" y="2162457"/>
            <a:ext cx="1575305" cy="184227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DCF83AEF-D169-F8B3-F0F4-B301FAF38227}"/>
              </a:ext>
            </a:extLst>
          </p:cNvPr>
          <p:cNvCxnSpPr/>
          <p:nvPr/>
        </p:nvCxnSpPr>
        <p:spPr>
          <a:xfrm>
            <a:off x="9406467" y="2162457"/>
            <a:ext cx="1583771" cy="27058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85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5F5AD-155F-526A-06FF-58F0E4114D20}"/>
              </a:ext>
            </a:extLst>
          </p:cNvPr>
          <p:cNvSpPr txBox="1">
            <a:spLocks/>
          </p:cNvSpPr>
          <p:nvPr/>
        </p:nvSpPr>
        <p:spPr>
          <a:xfrm>
            <a:off x="-669372" y="496884"/>
            <a:ext cx="9788476" cy="536049"/>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Trade Gothic Next Light" panose="020B0403040303020004" pitchFamily="34" charset="0"/>
              </a:rPr>
              <a:t>Magnetar Spin Down</a:t>
            </a:r>
          </a:p>
        </p:txBody>
      </p:sp>
      <p:pic>
        <p:nvPicPr>
          <p:cNvPr id="5" name="Picture 4">
            <a:extLst>
              <a:ext uri="{FF2B5EF4-FFF2-40B4-BE49-F238E27FC236}">
                <a16:creationId xmlns:a16="http://schemas.microsoft.com/office/drawing/2014/main" id="{04AE3088-F862-5D80-FACC-19693A0EA738}"/>
              </a:ext>
            </a:extLst>
          </p:cNvPr>
          <p:cNvPicPr>
            <a:picLocks noChangeAspect="1"/>
          </p:cNvPicPr>
          <p:nvPr/>
        </p:nvPicPr>
        <p:blipFill>
          <a:blip r:embed="rId2"/>
          <a:stretch>
            <a:fillRect/>
          </a:stretch>
        </p:blipFill>
        <p:spPr>
          <a:xfrm>
            <a:off x="84665" y="1077014"/>
            <a:ext cx="7637402" cy="5780986"/>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136A829-58E1-BAA2-3734-B50611A9D42F}"/>
                  </a:ext>
                </a:extLst>
              </p:cNvPr>
              <p:cNvSpPr txBox="1"/>
              <p:nvPr/>
            </p:nvSpPr>
            <p:spPr>
              <a:xfrm>
                <a:off x="7722067" y="2452469"/>
                <a:ext cx="4055532" cy="1089465"/>
              </a:xfrm>
              <a:prstGeom prst="rect">
                <a:avLst/>
              </a:prstGeom>
              <a:noFill/>
            </p:spPr>
            <p:txBody>
              <a:bodyPr wrap="square" rtlCol="0">
                <a:spAutoFit/>
              </a:bodyPr>
              <a:lstStyle/>
              <a:p>
                <a:r>
                  <a:rPr lang="en-US" sz="2100" dirty="0">
                    <a:latin typeface="Trade Gothic Next Light" panose="020B0403040303020004" pitchFamily="34" charset="0"/>
                  </a:rPr>
                  <a:t>Magnetars with </a:t>
                </a:r>
                <a:r>
                  <a:rPr lang="en-US" sz="2100" u="sng" dirty="0">
                    <a:latin typeface="Trade Gothic Next Light" panose="020B0403040303020004" pitchFamily="34" charset="0"/>
                  </a:rPr>
                  <a:t>strong magnetic fields</a:t>
                </a:r>
                <a:r>
                  <a:rPr lang="en-US" sz="2100" dirty="0">
                    <a:latin typeface="Trade Gothic Next Light" panose="020B0403040303020004" pitchFamily="34" charset="0"/>
                  </a:rPr>
                  <a:t> (</a:t>
                </a:r>
                <a14:m>
                  <m:oMath xmlns:m="http://schemas.openxmlformats.org/officeDocument/2006/math">
                    <m:r>
                      <a:rPr lang="en-US" sz="2100" b="0" i="1" smtClean="0">
                        <a:latin typeface="Cambria Math" panose="02040503050406030204" pitchFamily="18" charset="0"/>
                      </a:rPr>
                      <m:t>𝐵</m:t>
                    </m:r>
                    <m:r>
                      <a:rPr lang="en-US" sz="2100" b="0" i="1" smtClean="0">
                        <a:latin typeface="Cambria Math" panose="02040503050406030204" pitchFamily="18" charset="0"/>
                      </a:rPr>
                      <m:t>∼</m:t>
                    </m:r>
                    <m:sSup>
                      <m:sSupPr>
                        <m:ctrlPr>
                          <a:rPr lang="en-US" sz="2100" b="0" i="1" smtClean="0">
                            <a:latin typeface="Cambria Math" panose="02040503050406030204" pitchFamily="18" charset="0"/>
                          </a:rPr>
                        </m:ctrlPr>
                      </m:sSupPr>
                      <m:e>
                        <m:r>
                          <a:rPr lang="en-US" sz="2100" b="0" i="1" smtClean="0">
                            <a:latin typeface="Cambria Math" panose="02040503050406030204" pitchFamily="18" charset="0"/>
                          </a:rPr>
                          <m:t>10</m:t>
                        </m:r>
                      </m:e>
                      <m:sup>
                        <m:r>
                          <a:rPr lang="en-US" sz="2100" b="0" i="1" smtClean="0">
                            <a:latin typeface="Cambria Math" panose="02040503050406030204" pitchFamily="18" charset="0"/>
                          </a:rPr>
                          <m:t>15</m:t>
                        </m:r>
                      </m:sup>
                    </m:sSup>
                  </m:oMath>
                </a14:m>
                <a:r>
                  <a:rPr lang="en-US" sz="2100" dirty="0">
                    <a:latin typeface="Trade Gothic Next Light" panose="020B0403040303020004" pitchFamily="34" charset="0"/>
                  </a:rPr>
                  <a:t>) can </a:t>
                </a:r>
                <a:r>
                  <a:rPr lang="en-US" sz="2100" i="1" dirty="0">
                    <a:latin typeface="Trade Gothic Next Light" panose="020B0403040303020004" pitchFamily="34" charset="0"/>
                  </a:rPr>
                  <a:t>only</a:t>
                </a:r>
                <a:r>
                  <a:rPr lang="en-US" sz="2100" dirty="0">
                    <a:latin typeface="Trade Gothic Next Light" panose="020B0403040303020004" pitchFamily="34" charset="0"/>
                  </a:rPr>
                  <a:t> power the minimum luminosity!</a:t>
                </a:r>
                <a:endParaRPr lang="en-CA" sz="2100" dirty="0">
                  <a:latin typeface="Trade Gothic Next Light" panose="020B0403040303020004" pitchFamily="34" charset="0"/>
                </a:endParaRPr>
              </a:p>
            </p:txBody>
          </p:sp>
        </mc:Choice>
        <mc:Fallback xmlns="">
          <p:sp>
            <p:nvSpPr>
              <p:cNvPr id="6" name="TextBox 5">
                <a:extLst>
                  <a:ext uri="{FF2B5EF4-FFF2-40B4-BE49-F238E27FC236}">
                    <a16:creationId xmlns:a16="http://schemas.microsoft.com/office/drawing/2014/main" id="{3136A829-58E1-BAA2-3734-B50611A9D42F}"/>
                  </a:ext>
                </a:extLst>
              </p:cNvPr>
              <p:cNvSpPr txBox="1">
                <a:spLocks noRot="1" noChangeAspect="1" noMove="1" noResize="1" noEditPoints="1" noAdjustHandles="1" noChangeArrowheads="1" noChangeShapeType="1" noTextEdit="1"/>
              </p:cNvSpPr>
              <p:nvPr/>
            </p:nvSpPr>
            <p:spPr>
              <a:xfrm>
                <a:off x="7722067" y="2452469"/>
                <a:ext cx="4055532" cy="1089465"/>
              </a:xfrm>
              <a:prstGeom prst="rect">
                <a:avLst/>
              </a:prstGeom>
              <a:blipFill>
                <a:blip r:embed="rId3"/>
                <a:stretch>
                  <a:fillRect l="-1805" t="-3352" b="-8380"/>
                </a:stretch>
              </a:blipFill>
            </p:spPr>
            <p:txBody>
              <a:bodyPr/>
              <a:lstStyle/>
              <a:p>
                <a:r>
                  <a:rPr lang="en-CA">
                    <a:noFill/>
                  </a:rPr>
                  <a:t> </a:t>
                </a:r>
              </a:p>
            </p:txBody>
          </p:sp>
        </mc:Fallback>
      </mc:AlternateContent>
    </p:spTree>
    <p:extLst>
      <p:ext uri="{BB962C8B-B14F-4D97-AF65-F5344CB8AC3E}">
        <p14:creationId xmlns:p14="http://schemas.microsoft.com/office/powerpoint/2010/main" val="136193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75AB7-5D59-DBBA-07AF-5833AA5BC861}"/>
              </a:ext>
            </a:extLst>
          </p:cNvPr>
          <p:cNvSpPr txBox="1">
            <a:spLocks/>
          </p:cNvSpPr>
          <p:nvPr/>
        </p:nvSpPr>
        <p:spPr>
          <a:xfrm>
            <a:off x="1201762" y="496884"/>
            <a:ext cx="9788476" cy="536049"/>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Trade Gothic Next Light" panose="020B0403040303020004" pitchFamily="34" charset="0"/>
              </a:rPr>
              <a:t>Remnant Accretion Disk (Small &amp; Hot!)</a:t>
            </a:r>
          </a:p>
        </p:txBody>
      </p:sp>
      <p:pic>
        <p:nvPicPr>
          <p:cNvPr id="4" name="Picture 3">
            <a:extLst>
              <a:ext uri="{FF2B5EF4-FFF2-40B4-BE49-F238E27FC236}">
                <a16:creationId xmlns:a16="http://schemas.microsoft.com/office/drawing/2014/main" id="{EA6844E1-B31B-24EA-08DA-27D886A4A394}"/>
              </a:ext>
            </a:extLst>
          </p:cNvPr>
          <p:cNvPicPr>
            <a:picLocks noChangeAspect="1"/>
          </p:cNvPicPr>
          <p:nvPr/>
        </p:nvPicPr>
        <p:blipFill rotWithShape="1">
          <a:blip r:embed="rId2"/>
          <a:srcRect t="174"/>
          <a:stretch/>
        </p:blipFill>
        <p:spPr>
          <a:xfrm>
            <a:off x="5080001" y="1458917"/>
            <a:ext cx="6983640" cy="5229750"/>
          </a:xfrm>
          <a:prstGeom prst="rect">
            <a:avLst/>
          </a:prstGeom>
        </p:spPr>
      </p:pic>
      <p:sp>
        <p:nvSpPr>
          <p:cNvPr id="5" name="TextBox 4">
            <a:extLst>
              <a:ext uri="{FF2B5EF4-FFF2-40B4-BE49-F238E27FC236}">
                <a16:creationId xmlns:a16="http://schemas.microsoft.com/office/drawing/2014/main" id="{631D69F7-DD4E-27EF-B069-89EE864F5032}"/>
              </a:ext>
            </a:extLst>
          </p:cNvPr>
          <p:cNvSpPr txBox="1"/>
          <p:nvPr/>
        </p:nvSpPr>
        <p:spPr>
          <a:xfrm>
            <a:off x="778681" y="1555719"/>
            <a:ext cx="3928534" cy="969496"/>
          </a:xfrm>
          <a:prstGeom prst="rect">
            <a:avLst/>
          </a:prstGeom>
          <a:noFill/>
        </p:spPr>
        <p:txBody>
          <a:bodyPr wrap="square" rtlCol="0">
            <a:spAutoFit/>
          </a:bodyPr>
          <a:lstStyle/>
          <a:p>
            <a:r>
              <a:rPr lang="en-US" sz="2100" dirty="0">
                <a:latin typeface="Trade Gothic Next Light" panose="020B0403040303020004" pitchFamily="34" charset="0"/>
              </a:rPr>
              <a:t>Assume standard accretion disk</a:t>
            </a:r>
          </a:p>
          <a:p>
            <a:pPr marL="800100" lvl="1" indent="-342900">
              <a:buFont typeface="Courier New" panose="02070309020205020404" pitchFamily="49" charset="0"/>
              <a:buChar char="o"/>
            </a:pPr>
            <a:r>
              <a:rPr lang="en-US" dirty="0">
                <a:latin typeface="Trade Gothic Next Light" panose="020B0403040303020004" pitchFamily="34" charset="0"/>
              </a:rPr>
              <a:t>geometrically thin</a:t>
            </a:r>
          </a:p>
          <a:p>
            <a:pPr marL="800100" lvl="1" indent="-342900">
              <a:buFont typeface="Courier New" panose="02070309020205020404" pitchFamily="49" charset="0"/>
              <a:buChar char="o"/>
            </a:pPr>
            <a:r>
              <a:rPr lang="en-US" dirty="0">
                <a:latin typeface="Trade Gothic Next Light" panose="020B0403040303020004" pitchFamily="34" charset="0"/>
              </a:rPr>
              <a:t>optically thick</a:t>
            </a:r>
            <a:endParaRPr lang="en-CA" dirty="0">
              <a:latin typeface="Trade Gothic Next Light" panose="020B0403040303020004" pitchFamily="34" charset="0"/>
            </a:endParaRPr>
          </a:p>
        </p:txBody>
      </p:sp>
      <p:sp>
        <p:nvSpPr>
          <p:cNvPr id="6" name="TextBox 5">
            <a:extLst>
              <a:ext uri="{FF2B5EF4-FFF2-40B4-BE49-F238E27FC236}">
                <a16:creationId xmlns:a16="http://schemas.microsoft.com/office/drawing/2014/main" id="{33F715FB-9226-9618-F9ED-9E3BA0B40676}"/>
              </a:ext>
            </a:extLst>
          </p:cNvPr>
          <p:cNvSpPr txBox="1"/>
          <p:nvPr/>
        </p:nvSpPr>
        <p:spPr>
          <a:xfrm>
            <a:off x="405896" y="3048002"/>
            <a:ext cx="4674105" cy="1246495"/>
          </a:xfrm>
          <a:prstGeom prst="rect">
            <a:avLst/>
          </a:prstGeom>
          <a:noFill/>
        </p:spPr>
        <p:txBody>
          <a:bodyPr wrap="square" rtlCol="0">
            <a:spAutoFit/>
          </a:bodyPr>
          <a:lstStyle/>
          <a:p>
            <a:pPr marL="342900" indent="-342900">
              <a:buFont typeface="Wingdings" panose="05000000000000000000" pitchFamily="2" charset="2"/>
              <a:buChar char="Ø"/>
            </a:pPr>
            <a:r>
              <a:rPr lang="en-US" sz="2100" dirty="0">
                <a:latin typeface="Trade Gothic Next Light" panose="020B0403040303020004" pitchFamily="34" charset="0"/>
              </a:rPr>
              <a:t>Multi-temperature </a:t>
            </a:r>
            <a:r>
              <a:rPr lang="en-US" sz="2100" u="sng" dirty="0">
                <a:latin typeface="Trade Gothic Next Light" panose="020B0403040303020004" pitchFamily="34" charset="0"/>
              </a:rPr>
              <a:t>disk blackbody</a:t>
            </a:r>
          </a:p>
          <a:p>
            <a:pPr marL="800100" lvl="1" indent="-342900">
              <a:buFont typeface="Courier New" panose="02070309020205020404" pitchFamily="49" charset="0"/>
              <a:buChar char="o"/>
            </a:pPr>
            <a:r>
              <a:rPr lang="en-US" dirty="0">
                <a:latin typeface="Trade Gothic Next Light" panose="020B0403040303020004" pitchFamily="34" charset="0"/>
              </a:rPr>
              <a:t>fit to t=1453d</a:t>
            </a:r>
          </a:p>
          <a:p>
            <a:pPr marL="800100" lvl="1" indent="-342900">
              <a:buFont typeface="Courier New" panose="02070309020205020404" pitchFamily="49" charset="0"/>
              <a:buChar char="o"/>
            </a:pPr>
            <a:r>
              <a:rPr lang="en-US" dirty="0">
                <a:latin typeface="Trade Gothic Next Light" panose="020B0403040303020004" pitchFamily="34" charset="0"/>
              </a:rPr>
              <a:t>outer edge only</a:t>
            </a:r>
          </a:p>
          <a:p>
            <a:pPr marL="800100" lvl="1" indent="-342900">
              <a:buFont typeface="Courier New" panose="02070309020205020404" pitchFamily="49" charset="0"/>
              <a:buChar char="o"/>
            </a:pPr>
            <a:r>
              <a:rPr lang="en-US" dirty="0">
                <a:latin typeface="Trade Gothic Next Light" panose="020B0403040303020004" pitchFamily="34" charset="0"/>
              </a:rPr>
              <a:t>central mass degenerate</a:t>
            </a:r>
          </a:p>
        </p:txBody>
      </p:sp>
    </p:spTree>
    <p:extLst>
      <p:ext uri="{BB962C8B-B14F-4D97-AF65-F5344CB8AC3E}">
        <p14:creationId xmlns:p14="http://schemas.microsoft.com/office/powerpoint/2010/main" val="173005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 line, parallel&#10;&#10;Description automatically generated">
            <a:extLst>
              <a:ext uri="{FF2B5EF4-FFF2-40B4-BE49-F238E27FC236}">
                <a16:creationId xmlns:a16="http://schemas.microsoft.com/office/drawing/2014/main" id="{525CF689-C64B-2DFE-7ACE-59BB3834F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664" y="0"/>
            <a:ext cx="4553738" cy="685800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47E7548-F53D-16F8-2299-B3FB01C5EFD9}"/>
                  </a:ext>
                </a:extLst>
              </p:cNvPr>
              <p:cNvSpPr txBox="1"/>
              <p:nvPr/>
            </p:nvSpPr>
            <p:spPr>
              <a:xfrm>
                <a:off x="118532" y="137057"/>
                <a:ext cx="3005951" cy="1114408"/>
              </a:xfrm>
              <a:prstGeom prst="rect">
                <a:avLst/>
              </a:prstGeom>
              <a:noFill/>
              <a:ln w="28575">
                <a:solidFill>
                  <a:srgbClr val="3366FF"/>
                </a:solidFill>
              </a:ln>
            </p:spPr>
            <p:txBody>
              <a:bodyPr wrap="none" rtlCol="0">
                <a:spAutoFit/>
              </a:bodyPr>
              <a:lstStyle/>
              <a:p>
                <a:r>
                  <a:rPr lang="en-US" sz="2100" dirty="0">
                    <a:latin typeface="Trade Gothic Next Light" panose="020B0403040303020004" pitchFamily="34" charset="0"/>
                  </a:rPr>
                  <a:t>Predicted disk evolution:</a:t>
                </a:r>
              </a:p>
              <a:p>
                <a:pPr marL="742950" lvl="1" indent="-285750">
                  <a:buFont typeface="Courier New" panose="02070309020205020404" pitchFamily="49" charset="0"/>
                  <a:buChar char="o"/>
                </a:pPr>
                <a14:m>
                  <m:oMath xmlns:m="http://schemas.openxmlformats.org/officeDocument/2006/math">
                    <m:sSub>
                      <m:sSubPr>
                        <m:ctrlPr>
                          <a:rPr lang="en-US" sz="2100" b="0" i="1" smtClean="0">
                            <a:latin typeface="Cambria Math" panose="02040503050406030204" pitchFamily="18" charset="0"/>
                          </a:rPr>
                        </m:ctrlPr>
                      </m:sSubPr>
                      <m:e>
                        <m:r>
                          <a:rPr lang="en-US" sz="2100" b="0" i="1" smtClean="0">
                            <a:latin typeface="Cambria Math" panose="02040503050406030204" pitchFamily="18" charset="0"/>
                          </a:rPr>
                          <m:t>𝑅</m:t>
                        </m:r>
                      </m:e>
                      <m:sub>
                        <m:r>
                          <a:rPr lang="en-US" sz="2100" b="0" i="1" smtClean="0">
                            <a:latin typeface="Cambria Math" panose="02040503050406030204" pitchFamily="18" charset="0"/>
                          </a:rPr>
                          <m:t>𝑜𝑢𝑡</m:t>
                        </m:r>
                      </m:sub>
                    </m:sSub>
                    <m:r>
                      <a:rPr lang="en-US" sz="2100" b="0" i="1" smtClean="0">
                        <a:latin typeface="Cambria Math" panose="02040503050406030204" pitchFamily="18" charset="0"/>
                      </a:rPr>
                      <m:t>∝</m:t>
                    </m:r>
                    <m:sSup>
                      <m:sSupPr>
                        <m:ctrlPr>
                          <a:rPr lang="en-US" sz="2100" b="0" i="1" smtClean="0">
                            <a:latin typeface="Cambria Math" panose="02040503050406030204" pitchFamily="18" charset="0"/>
                          </a:rPr>
                        </m:ctrlPr>
                      </m:sSupPr>
                      <m:e>
                        <m:r>
                          <a:rPr lang="en-US" sz="2100" b="0" i="1" smtClean="0">
                            <a:latin typeface="Cambria Math" panose="02040503050406030204" pitchFamily="18" charset="0"/>
                          </a:rPr>
                          <m:t>𝑡</m:t>
                        </m:r>
                      </m:e>
                      <m:sup>
                        <m:r>
                          <a:rPr lang="en-US" sz="2100" b="0" i="1" smtClean="0">
                            <a:latin typeface="Cambria Math" panose="02040503050406030204" pitchFamily="18" charset="0"/>
                          </a:rPr>
                          <m:t>2/3</m:t>
                        </m:r>
                      </m:sup>
                    </m:sSup>
                  </m:oMath>
                </a14:m>
                <a:endParaRPr lang="en-US" sz="2100" b="0" dirty="0">
                  <a:latin typeface="Trade Gothic Next Light" panose="020B0403040303020004" pitchFamily="34" charset="0"/>
                </a:endParaRPr>
              </a:p>
              <a:p>
                <a:pPr marL="742950" lvl="1" indent="-285750">
                  <a:buFont typeface="Courier New" panose="02070309020205020404" pitchFamily="49" charset="0"/>
                  <a:buChar char="o"/>
                </a:pPr>
                <a14:m>
                  <m:oMath xmlns:m="http://schemas.openxmlformats.org/officeDocument/2006/math">
                    <m:acc>
                      <m:accPr>
                        <m:chr m:val="̇"/>
                        <m:ctrlPr>
                          <a:rPr lang="en-US" sz="2100" b="0" i="1" smtClean="0">
                            <a:latin typeface="Cambria Math" panose="02040503050406030204" pitchFamily="18" charset="0"/>
                          </a:rPr>
                        </m:ctrlPr>
                      </m:accPr>
                      <m:e>
                        <m:r>
                          <a:rPr lang="en-US" sz="2100" b="0" i="1" smtClean="0">
                            <a:latin typeface="Cambria Math" panose="02040503050406030204" pitchFamily="18" charset="0"/>
                          </a:rPr>
                          <m:t>𝑀</m:t>
                        </m:r>
                      </m:e>
                    </m:acc>
                    <m:r>
                      <a:rPr lang="en-US" sz="2100" b="0" i="1" dirty="0" smtClean="0">
                        <a:latin typeface="Cambria Math" panose="02040503050406030204" pitchFamily="18" charset="0"/>
                      </a:rPr>
                      <m:t>∝</m:t>
                    </m:r>
                    <m:sSup>
                      <m:sSupPr>
                        <m:ctrlPr>
                          <a:rPr lang="en-US" sz="2100" b="0" i="1" dirty="0" smtClean="0">
                            <a:latin typeface="Cambria Math" panose="02040503050406030204" pitchFamily="18" charset="0"/>
                          </a:rPr>
                        </m:ctrlPr>
                      </m:sSupPr>
                      <m:e>
                        <m:r>
                          <a:rPr lang="en-US" sz="2100" b="0" i="1" dirty="0" smtClean="0">
                            <a:latin typeface="Cambria Math" panose="02040503050406030204" pitchFamily="18" charset="0"/>
                          </a:rPr>
                          <m:t>𝑡</m:t>
                        </m:r>
                      </m:e>
                      <m:sup>
                        <m:r>
                          <a:rPr lang="en-US" sz="2100" b="0" i="1" dirty="0" smtClean="0">
                            <a:latin typeface="Cambria Math" panose="02040503050406030204" pitchFamily="18" charset="0"/>
                          </a:rPr>
                          <m:t>−4/3</m:t>
                        </m:r>
                      </m:sup>
                    </m:sSup>
                  </m:oMath>
                </a14:m>
                <a:endParaRPr lang="en-CA" sz="2100" dirty="0">
                  <a:latin typeface="Trade Gothic Next Light" panose="020B0403040303020004" pitchFamily="34" charset="0"/>
                </a:endParaRPr>
              </a:p>
            </p:txBody>
          </p:sp>
        </mc:Choice>
        <mc:Fallback xmlns="">
          <p:sp>
            <p:nvSpPr>
              <p:cNvPr id="6" name="TextBox 5">
                <a:extLst>
                  <a:ext uri="{FF2B5EF4-FFF2-40B4-BE49-F238E27FC236}">
                    <a16:creationId xmlns:a16="http://schemas.microsoft.com/office/drawing/2014/main" id="{F47E7548-F53D-16F8-2299-B3FB01C5EFD9}"/>
                  </a:ext>
                </a:extLst>
              </p:cNvPr>
              <p:cNvSpPr txBox="1">
                <a:spLocks noRot="1" noChangeAspect="1" noMove="1" noResize="1" noEditPoints="1" noAdjustHandles="1" noChangeArrowheads="1" noChangeShapeType="1" noTextEdit="1"/>
              </p:cNvSpPr>
              <p:nvPr/>
            </p:nvSpPr>
            <p:spPr>
              <a:xfrm>
                <a:off x="118532" y="137057"/>
                <a:ext cx="3005951" cy="1114408"/>
              </a:xfrm>
              <a:prstGeom prst="rect">
                <a:avLst/>
              </a:prstGeom>
              <a:blipFill>
                <a:blip r:embed="rId3"/>
                <a:stretch>
                  <a:fillRect l="-2004" t="-2128" r="-1002" b="-5851"/>
                </a:stretch>
              </a:blipFill>
              <a:ln w="28575">
                <a:solidFill>
                  <a:srgbClr val="3366FF"/>
                </a:solid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BCE3D6E-0E00-1233-A9B8-ECBF270E860B}"/>
                  </a:ext>
                </a:extLst>
              </p:cNvPr>
              <p:cNvSpPr txBox="1"/>
              <p:nvPr/>
            </p:nvSpPr>
            <p:spPr>
              <a:xfrm>
                <a:off x="525598" y="2616195"/>
                <a:ext cx="6510585" cy="1384995"/>
              </a:xfrm>
              <a:prstGeom prst="rect">
                <a:avLst/>
              </a:prstGeom>
              <a:noFill/>
            </p:spPr>
            <p:txBody>
              <a:bodyPr wrap="square" rtlCol="0">
                <a:spAutoFit/>
              </a:bodyPr>
              <a:lstStyle/>
              <a:p>
                <a:r>
                  <a:rPr lang="en-US" sz="2100" dirty="0">
                    <a:latin typeface="Trade Gothic Next Light" panose="020B0403040303020004" pitchFamily="34" charset="0"/>
                  </a:rPr>
                  <a:t>Extrapolate best-fit values at t=1453d to earlier epochs</a:t>
                </a:r>
              </a:p>
              <a:p>
                <a:r>
                  <a:rPr lang="en-US" sz="2100" dirty="0">
                    <a:latin typeface="Trade Gothic Next Light" panose="020B0403040303020004" pitchFamily="34" charset="0"/>
                  </a:rPr>
                  <a:t>(</a:t>
                </a:r>
                <a:r>
                  <a:rPr lang="en-US" sz="2100" u="sng" dirty="0">
                    <a:latin typeface="Trade Gothic Next Light" panose="020B0403040303020004" pitchFamily="34" charset="0"/>
                  </a:rPr>
                  <a:t>assuming fixed </a:t>
                </a:r>
                <a14:m>
                  <m:oMath xmlns:m="http://schemas.openxmlformats.org/officeDocument/2006/math">
                    <m:r>
                      <a:rPr lang="en-US" sz="2100" b="0" i="1" u="sng" smtClean="0">
                        <a:latin typeface="Cambria Math" panose="02040503050406030204" pitchFamily="18" charset="0"/>
                      </a:rPr>
                      <m:t>𝜃</m:t>
                    </m:r>
                  </m:oMath>
                </a14:m>
                <a:r>
                  <a:rPr lang="en-US" sz="2100" dirty="0">
                    <a:latin typeface="Trade Gothic Next Light" panose="020B0403040303020004" pitchFamily="34" charset="0"/>
                  </a:rPr>
                  <a:t>)</a:t>
                </a:r>
              </a:p>
              <a:p>
                <a:pPr marL="800100" lvl="1" indent="-342900">
                  <a:buFont typeface="Wingdings" panose="05000000000000000000" pitchFamily="2" charset="2"/>
                  <a:buChar char="Ø"/>
                </a:pPr>
                <a:r>
                  <a:rPr lang="en-US" sz="2100" dirty="0">
                    <a:latin typeface="Trade Gothic Next Light" panose="020B0403040303020004" pitchFamily="34" charset="0"/>
                  </a:rPr>
                  <a:t>Disk is predicted to be fainter at earlier epochs</a:t>
                </a:r>
              </a:p>
              <a:p>
                <a:endParaRPr lang="en-CA" sz="2100" dirty="0">
                  <a:latin typeface="Trade Gothic Next Light" panose="020B0403040303020004" pitchFamily="34" charset="0"/>
                </a:endParaRPr>
              </a:p>
            </p:txBody>
          </p:sp>
        </mc:Choice>
        <mc:Fallback xmlns="">
          <p:sp>
            <p:nvSpPr>
              <p:cNvPr id="8" name="TextBox 7">
                <a:extLst>
                  <a:ext uri="{FF2B5EF4-FFF2-40B4-BE49-F238E27FC236}">
                    <a16:creationId xmlns:a16="http://schemas.microsoft.com/office/drawing/2014/main" id="{3BCE3D6E-0E00-1233-A9B8-ECBF270E860B}"/>
                  </a:ext>
                </a:extLst>
              </p:cNvPr>
              <p:cNvSpPr txBox="1">
                <a:spLocks noRot="1" noChangeAspect="1" noMove="1" noResize="1" noEditPoints="1" noAdjustHandles="1" noChangeArrowheads="1" noChangeShapeType="1" noTextEdit="1"/>
              </p:cNvSpPr>
              <p:nvPr/>
            </p:nvSpPr>
            <p:spPr>
              <a:xfrm>
                <a:off x="525598" y="2616195"/>
                <a:ext cx="6510585" cy="1384995"/>
              </a:xfrm>
              <a:prstGeom prst="rect">
                <a:avLst/>
              </a:prstGeom>
              <a:blipFill>
                <a:blip r:embed="rId4"/>
                <a:stretch>
                  <a:fillRect l="-1124" t="-2643"/>
                </a:stretch>
              </a:blipFill>
            </p:spPr>
            <p:txBody>
              <a:bodyPr/>
              <a:lstStyle/>
              <a:p>
                <a:r>
                  <a:rPr lang="en-CA">
                    <a:noFill/>
                  </a:rPr>
                  <a:t> </a:t>
                </a:r>
              </a:p>
            </p:txBody>
          </p:sp>
        </mc:Fallback>
      </mc:AlternateContent>
    </p:spTree>
    <p:extLst>
      <p:ext uri="{BB962C8B-B14F-4D97-AF65-F5344CB8AC3E}">
        <p14:creationId xmlns:p14="http://schemas.microsoft.com/office/powerpoint/2010/main" val="15279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line, parallel&#10;&#10;Description automatically generated">
            <a:extLst>
              <a:ext uri="{FF2B5EF4-FFF2-40B4-BE49-F238E27FC236}">
                <a16:creationId xmlns:a16="http://schemas.microsoft.com/office/drawing/2014/main" id="{CEDC8BDC-372B-24EF-D8F0-C124EBC3AD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1132" y="0"/>
            <a:ext cx="4553738" cy="68580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714D48D-079A-534E-268A-B4C5845ABDA6}"/>
                  </a:ext>
                </a:extLst>
              </p:cNvPr>
              <p:cNvSpPr txBox="1"/>
              <p:nvPr/>
            </p:nvSpPr>
            <p:spPr>
              <a:xfrm>
                <a:off x="118532" y="137057"/>
                <a:ext cx="3005951" cy="1114408"/>
              </a:xfrm>
              <a:prstGeom prst="rect">
                <a:avLst/>
              </a:prstGeom>
              <a:noFill/>
              <a:ln w="28575">
                <a:solidFill>
                  <a:srgbClr val="3366FF"/>
                </a:solidFill>
              </a:ln>
            </p:spPr>
            <p:txBody>
              <a:bodyPr wrap="none" rtlCol="0">
                <a:spAutoFit/>
              </a:bodyPr>
              <a:lstStyle/>
              <a:p>
                <a:r>
                  <a:rPr lang="en-US" sz="2100" dirty="0">
                    <a:latin typeface="Trade Gothic Next Light" panose="020B0403040303020004" pitchFamily="34" charset="0"/>
                  </a:rPr>
                  <a:t>Predicted disk evolution:</a:t>
                </a:r>
              </a:p>
              <a:p>
                <a:pPr marL="742950" lvl="1" indent="-285750">
                  <a:buFont typeface="Courier New" panose="02070309020205020404" pitchFamily="49" charset="0"/>
                  <a:buChar char="o"/>
                </a:pPr>
                <a14:m>
                  <m:oMath xmlns:m="http://schemas.openxmlformats.org/officeDocument/2006/math">
                    <m:sSub>
                      <m:sSubPr>
                        <m:ctrlPr>
                          <a:rPr lang="en-US" sz="2100" b="0" i="1" smtClean="0">
                            <a:latin typeface="Cambria Math" panose="02040503050406030204" pitchFamily="18" charset="0"/>
                          </a:rPr>
                        </m:ctrlPr>
                      </m:sSubPr>
                      <m:e>
                        <m:r>
                          <a:rPr lang="en-US" sz="2100" b="0" i="1" smtClean="0">
                            <a:latin typeface="Cambria Math" panose="02040503050406030204" pitchFamily="18" charset="0"/>
                          </a:rPr>
                          <m:t>𝑅</m:t>
                        </m:r>
                      </m:e>
                      <m:sub>
                        <m:r>
                          <a:rPr lang="en-US" sz="2100" b="0" i="1" smtClean="0">
                            <a:latin typeface="Cambria Math" panose="02040503050406030204" pitchFamily="18" charset="0"/>
                          </a:rPr>
                          <m:t>𝑜𝑢𝑡</m:t>
                        </m:r>
                      </m:sub>
                    </m:sSub>
                    <m:r>
                      <a:rPr lang="en-US" sz="2100" b="0" i="1" smtClean="0">
                        <a:latin typeface="Cambria Math" panose="02040503050406030204" pitchFamily="18" charset="0"/>
                      </a:rPr>
                      <m:t>∝</m:t>
                    </m:r>
                    <m:sSup>
                      <m:sSupPr>
                        <m:ctrlPr>
                          <a:rPr lang="en-US" sz="2100" b="0" i="1" smtClean="0">
                            <a:latin typeface="Cambria Math" panose="02040503050406030204" pitchFamily="18" charset="0"/>
                          </a:rPr>
                        </m:ctrlPr>
                      </m:sSupPr>
                      <m:e>
                        <m:r>
                          <a:rPr lang="en-US" sz="2100" b="0" i="1" smtClean="0">
                            <a:latin typeface="Cambria Math" panose="02040503050406030204" pitchFamily="18" charset="0"/>
                          </a:rPr>
                          <m:t>𝑡</m:t>
                        </m:r>
                      </m:e>
                      <m:sup>
                        <m:r>
                          <a:rPr lang="en-US" sz="2100" b="0" i="1" smtClean="0">
                            <a:latin typeface="Cambria Math" panose="02040503050406030204" pitchFamily="18" charset="0"/>
                          </a:rPr>
                          <m:t>2/3</m:t>
                        </m:r>
                      </m:sup>
                    </m:sSup>
                  </m:oMath>
                </a14:m>
                <a:endParaRPr lang="en-US" sz="2100" b="0" dirty="0">
                  <a:latin typeface="Trade Gothic Next Light" panose="020B0403040303020004" pitchFamily="34" charset="0"/>
                </a:endParaRPr>
              </a:p>
              <a:p>
                <a:pPr marL="742950" lvl="1" indent="-285750">
                  <a:buFont typeface="Courier New" panose="02070309020205020404" pitchFamily="49" charset="0"/>
                  <a:buChar char="o"/>
                </a:pPr>
                <a14:m>
                  <m:oMath xmlns:m="http://schemas.openxmlformats.org/officeDocument/2006/math">
                    <m:acc>
                      <m:accPr>
                        <m:chr m:val="̇"/>
                        <m:ctrlPr>
                          <a:rPr lang="en-US" sz="2100" b="0" i="1" smtClean="0">
                            <a:latin typeface="Cambria Math" panose="02040503050406030204" pitchFamily="18" charset="0"/>
                          </a:rPr>
                        </m:ctrlPr>
                      </m:accPr>
                      <m:e>
                        <m:r>
                          <a:rPr lang="en-US" sz="2100" b="0" i="1" smtClean="0">
                            <a:latin typeface="Cambria Math" panose="02040503050406030204" pitchFamily="18" charset="0"/>
                          </a:rPr>
                          <m:t>𝑀</m:t>
                        </m:r>
                      </m:e>
                    </m:acc>
                    <m:r>
                      <a:rPr lang="en-US" sz="2100" b="0" i="1" dirty="0" smtClean="0">
                        <a:latin typeface="Cambria Math" panose="02040503050406030204" pitchFamily="18" charset="0"/>
                      </a:rPr>
                      <m:t>∝</m:t>
                    </m:r>
                    <m:sSup>
                      <m:sSupPr>
                        <m:ctrlPr>
                          <a:rPr lang="en-US" sz="2100" b="0" i="1" dirty="0" smtClean="0">
                            <a:latin typeface="Cambria Math" panose="02040503050406030204" pitchFamily="18" charset="0"/>
                          </a:rPr>
                        </m:ctrlPr>
                      </m:sSupPr>
                      <m:e>
                        <m:r>
                          <a:rPr lang="en-US" sz="2100" b="0" i="1" dirty="0" smtClean="0">
                            <a:latin typeface="Cambria Math" panose="02040503050406030204" pitchFamily="18" charset="0"/>
                          </a:rPr>
                          <m:t>𝑡</m:t>
                        </m:r>
                      </m:e>
                      <m:sup>
                        <m:r>
                          <a:rPr lang="en-US" sz="2100" b="0" i="1" dirty="0" smtClean="0">
                            <a:latin typeface="Cambria Math" panose="02040503050406030204" pitchFamily="18" charset="0"/>
                          </a:rPr>
                          <m:t>−4/3</m:t>
                        </m:r>
                      </m:sup>
                    </m:sSup>
                  </m:oMath>
                </a14:m>
                <a:endParaRPr lang="en-CA" sz="2100" dirty="0">
                  <a:latin typeface="Trade Gothic Next Light" panose="020B0403040303020004" pitchFamily="34" charset="0"/>
                </a:endParaRPr>
              </a:p>
            </p:txBody>
          </p:sp>
        </mc:Choice>
        <mc:Fallback xmlns="">
          <p:sp>
            <p:nvSpPr>
              <p:cNvPr id="2" name="TextBox 1">
                <a:extLst>
                  <a:ext uri="{FF2B5EF4-FFF2-40B4-BE49-F238E27FC236}">
                    <a16:creationId xmlns:a16="http://schemas.microsoft.com/office/drawing/2014/main" id="{E714D48D-079A-534E-268A-B4C5845ABDA6}"/>
                  </a:ext>
                </a:extLst>
              </p:cNvPr>
              <p:cNvSpPr txBox="1">
                <a:spLocks noRot="1" noChangeAspect="1" noMove="1" noResize="1" noEditPoints="1" noAdjustHandles="1" noChangeArrowheads="1" noChangeShapeType="1" noTextEdit="1"/>
              </p:cNvSpPr>
              <p:nvPr/>
            </p:nvSpPr>
            <p:spPr>
              <a:xfrm>
                <a:off x="118532" y="137057"/>
                <a:ext cx="3005951" cy="1114408"/>
              </a:xfrm>
              <a:prstGeom prst="rect">
                <a:avLst/>
              </a:prstGeom>
              <a:blipFill>
                <a:blip r:embed="rId3"/>
                <a:stretch>
                  <a:fillRect l="-2004" t="-2128" r="-1002" b="-5851"/>
                </a:stretch>
              </a:blipFill>
              <a:ln w="28575">
                <a:solidFill>
                  <a:srgbClr val="3366FF"/>
                </a:solid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2D06ADF-9559-7A13-24FE-AD06767E09A4}"/>
                  </a:ext>
                </a:extLst>
              </p:cNvPr>
              <p:cNvSpPr txBox="1"/>
              <p:nvPr/>
            </p:nvSpPr>
            <p:spPr>
              <a:xfrm>
                <a:off x="525598" y="2616195"/>
                <a:ext cx="6510585" cy="1384995"/>
              </a:xfrm>
              <a:prstGeom prst="rect">
                <a:avLst/>
              </a:prstGeom>
              <a:noFill/>
            </p:spPr>
            <p:txBody>
              <a:bodyPr wrap="square" rtlCol="0">
                <a:spAutoFit/>
              </a:bodyPr>
              <a:lstStyle/>
              <a:p>
                <a:r>
                  <a:rPr lang="en-US" sz="2100" dirty="0">
                    <a:latin typeface="Trade Gothic Next Light" panose="020B0403040303020004" pitchFamily="34" charset="0"/>
                  </a:rPr>
                  <a:t>Extrapolate best-fit values at t=1453d to earlier epochs</a:t>
                </a:r>
              </a:p>
              <a:p>
                <a:r>
                  <a:rPr lang="en-US" sz="2100" dirty="0">
                    <a:latin typeface="Trade Gothic Next Light" panose="020B0403040303020004" pitchFamily="34" charset="0"/>
                  </a:rPr>
                  <a:t>(</a:t>
                </a:r>
                <a:r>
                  <a:rPr lang="en-US" sz="2100" u="sng" dirty="0">
                    <a:latin typeface="Trade Gothic Next Light" panose="020B0403040303020004" pitchFamily="34" charset="0"/>
                  </a:rPr>
                  <a:t>free parameter </a:t>
                </a:r>
                <a14:m>
                  <m:oMath xmlns:m="http://schemas.openxmlformats.org/officeDocument/2006/math">
                    <m:r>
                      <a:rPr lang="en-US" sz="2100" b="0" i="1" u="sng" smtClean="0">
                        <a:latin typeface="Cambria Math" panose="02040503050406030204" pitchFamily="18" charset="0"/>
                      </a:rPr>
                      <m:t>𝜃</m:t>
                    </m:r>
                  </m:oMath>
                </a14:m>
                <a:r>
                  <a:rPr lang="en-US" sz="2100" dirty="0">
                    <a:latin typeface="Trade Gothic Next Light" panose="020B0403040303020004" pitchFamily="34" charset="0"/>
                  </a:rPr>
                  <a:t>)</a:t>
                </a:r>
              </a:p>
              <a:p>
                <a:pPr marL="800100" lvl="1" indent="-342900">
                  <a:buFont typeface="Wingdings" panose="05000000000000000000" pitchFamily="2" charset="2"/>
                  <a:buChar char="Ø"/>
                </a:pPr>
                <a:r>
                  <a:rPr lang="en-US" sz="2100" dirty="0">
                    <a:latin typeface="Trade Gothic Next Light" panose="020B0403040303020004" pitchFamily="34" charset="0"/>
                  </a:rPr>
                  <a:t>Disk must be </a:t>
                </a:r>
                <a:r>
                  <a:rPr lang="en-US" sz="2100" u="sng" dirty="0">
                    <a:latin typeface="Trade Gothic Next Light" panose="020B0403040303020004" pitchFamily="34" charset="0"/>
                  </a:rPr>
                  <a:t>highly-inclined</a:t>
                </a:r>
                <a:r>
                  <a:rPr lang="en-US" sz="2100" dirty="0">
                    <a:latin typeface="Trade Gothic Next Light" panose="020B0403040303020004" pitchFamily="34" charset="0"/>
                  </a:rPr>
                  <a:t> and </a:t>
                </a:r>
                <a:r>
                  <a:rPr lang="en-US" sz="2100" u="sng" dirty="0" err="1">
                    <a:latin typeface="Trade Gothic Next Light" panose="020B0403040303020004" pitchFamily="34" charset="0"/>
                  </a:rPr>
                  <a:t>precessing</a:t>
                </a:r>
                <a:r>
                  <a:rPr lang="en-US" sz="2100" dirty="0">
                    <a:latin typeface="Trade Gothic Next Light" panose="020B0403040303020004" pitchFamily="34" charset="0"/>
                  </a:rPr>
                  <a:t> to match color and brightness evolution</a:t>
                </a:r>
              </a:p>
            </p:txBody>
          </p:sp>
        </mc:Choice>
        <mc:Fallback xmlns="">
          <p:sp>
            <p:nvSpPr>
              <p:cNvPr id="4" name="TextBox 3">
                <a:extLst>
                  <a:ext uri="{FF2B5EF4-FFF2-40B4-BE49-F238E27FC236}">
                    <a16:creationId xmlns:a16="http://schemas.microsoft.com/office/drawing/2014/main" id="{32D06ADF-9559-7A13-24FE-AD06767E09A4}"/>
                  </a:ext>
                </a:extLst>
              </p:cNvPr>
              <p:cNvSpPr txBox="1">
                <a:spLocks noRot="1" noChangeAspect="1" noMove="1" noResize="1" noEditPoints="1" noAdjustHandles="1" noChangeArrowheads="1" noChangeShapeType="1" noTextEdit="1"/>
              </p:cNvSpPr>
              <p:nvPr/>
            </p:nvSpPr>
            <p:spPr>
              <a:xfrm>
                <a:off x="525598" y="2616195"/>
                <a:ext cx="6510585" cy="1384995"/>
              </a:xfrm>
              <a:prstGeom prst="rect">
                <a:avLst/>
              </a:prstGeom>
              <a:blipFill>
                <a:blip r:embed="rId4"/>
                <a:stretch>
                  <a:fillRect l="-1124" t="-2643" b="-7930"/>
                </a:stretch>
              </a:blipFill>
            </p:spPr>
            <p:txBody>
              <a:bodyPr/>
              <a:lstStyle/>
              <a:p>
                <a:r>
                  <a:rPr lang="en-CA">
                    <a:noFill/>
                  </a:rPr>
                  <a:t> </a:t>
                </a:r>
              </a:p>
            </p:txBody>
          </p:sp>
        </mc:Fallback>
      </mc:AlternateContent>
    </p:spTree>
    <p:extLst>
      <p:ext uri="{BB962C8B-B14F-4D97-AF65-F5344CB8AC3E}">
        <p14:creationId xmlns:p14="http://schemas.microsoft.com/office/powerpoint/2010/main" val="102881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6C5256-CA68-1723-F5BE-5A6B405ED586}"/>
              </a:ext>
            </a:extLst>
          </p:cNvPr>
          <p:cNvPicPr>
            <a:picLocks noChangeAspect="1"/>
          </p:cNvPicPr>
          <p:nvPr/>
        </p:nvPicPr>
        <p:blipFill>
          <a:blip r:embed="rId2"/>
          <a:stretch>
            <a:fillRect/>
          </a:stretch>
        </p:blipFill>
        <p:spPr>
          <a:xfrm>
            <a:off x="2515479" y="1634067"/>
            <a:ext cx="7313296" cy="4775200"/>
          </a:xfrm>
          <a:prstGeom prst="rect">
            <a:avLst/>
          </a:prstGeom>
        </p:spPr>
      </p:pic>
      <p:sp>
        <p:nvSpPr>
          <p:cNvPr id="4" name="Left Brace 3">
            <a:extLst>
              <a:ext uri="{FF2B5EF4-FFF2-40B4-BE49-F238E27FC236}">
                <a16:creationId xmlns:a16="http://schemas.microsoft.com/office/drawing/2014/main" id="{0A2D8B18-0584-12E4-6926-1BC1E8DA4CDF}"/>
              </a:ext>
            </a:extLst>
          </p:cNvPr>
          <p:cNvSpPr/>
          <p:nvPr/>
        </p:nvSpPr>
        <p:spPr>
          <a:xfrm>
            <a:off x="2147325" y="2319866"/>
            <a:ext cx="431800" cy="2463800"/>
          </a:xfrm>
          <a:prstGeom prst="leftBrace">
            <a:avLst>
              <a:gd name="adj1" fmla="val 142647"/>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 name="TextBox 4">
            <a:extLst>
              <a:ext uri="{FF2B5EF4-FFF2-40B4-BE49-F238E27FC236}">
                <a16:creationId xmlns:a16="http://schemas.microsoft.com/office/drawing/2014/main" id="{B4649BFC-9D3C-32D0-1601-4E6EBFA1AA0B}"/>
              </a:ext>
            </a:extLst>
          </p:cNvPr>
          <p:cNvSpPr txBox="1"/>
          <p:nvPr/>
        </p:nvSpPr>
        <p:spPr>
          <a:xfrm>
            <a:off x="88287" y="2782669"/>
            <a:ext cx="2191818" cy="1200329"/>
          </a:xfrm>
          <a:prstGeom prst="rect">
            <a:avLst/>
          </a:prstGeom>
          <a:noFill/>
        </p:spPr>
        <p:txBody>
          <a:bodyPr wrap="none" rtlCol="0">
            <a:spAutoFit/>
          </a:bodyPr>
          <a:lstStyle/>
          <a:p>
            <a:r>
              <a:rPr lang="en-US" u="sng" dirty="0">
                <a:latin typeface="Trade Gothic Next Light" panose="020B0403040303020004" pitchFamily="34" charset="0"/>
              </a:rPr>
              <a:t>Stellar-mass BH</a:t>
            </a:r>
            <a:r>
              <a:rPr lang="en-US" dirty="0">
                <a:latin typeface="Trade Gothic Next Light" panose="020B0403040303020004" pitchFamily="34" charset="0"/>
              </a:rPr>
              <a:t>:</a:t>
            </a:r>
          </a:p>
          <a:p>
            <a:pPr marL="342900" indent="-342900">
              <a:buFont typeface="Courier New" panose="02070309020205020404" pitchFamily="49" charset="0"/>
              <a:buChar char="o"/>
            </a:pPr>
            <a:r>
              <a:rPr lang="en-US" dirty="0">
                <a:latin typeface="Trade Gothic Next Light" panose="020B0403040303020004" pitchFamily="34" charset="0"/>
              </a:rPr>
              <a:t>Super-Eddington</a:t>
            </a:r>
          </a:p>
          <a:p>
            <a:pPr marL="342900" indent="-342900">
              <a:buFont typeface="Courier New" panose="02070309020205020404" pitchFamily="49" charset="0"/>
              <a:buChar char="o"/>
            </a:pPr>
            <a:r>
              <a:rPr lang="en-US" dirty="0">
                <a:latin typeface="Trade Gothic Next Light" panose="020B0403040303020004" pitchFamily="34" charset="0"/>
              </a:rPr>
              <a:t>Lack X-ray? </a:t>
            </a:r>
          </a:p>
          <a:p>
            <a:pPr marL="342900" indent="-342900">
              <a:buFont typeface="Courier New" panose="02070309020205020404" pitchFamily="49" charset="0"/>
              <a:buChar char="o"/>
            </a:pPr>
            <a:r>
              <a:rPr lang="en-US" dirty="0">
                <a:latin typeface="Trade Gothic Next Light" panose="020B0403040303020004" pitchFamily="34" charset="0"/>
              </a:rPr>
              <a:t>(Model breaks)</a:t>
            </a:r>
            <a:endParaRPr lang="en-CA" dirty="0">
              <a:latin typeface="Trade Gothic Next Light" panose="020B0403040303020004" pitchFamily="34" charset="0"/>
            </a:endParaRPr>
          </a:p>
        </p:txBody>
      </p:sp>
      <p:sp>
        <p:nvSpPr>
          <p:cNvPr id="6" name="TextBox 5">
            <a:extLst>
              <a:ext uri="{FF2B5EF4-FFF2-40B4-BE49-F238E27FC236}">
                <a16:creationId xmlns:a16="http://schemas.microsoft.com/office/drawing/2014/main" id="{5E58680E-8303-C491-9BED-AE4AC543D877}"/>
              </a:ext>
            </a:extLst>
          </p:cNvPr>
          <p:cNvSpPr txBox="1"/>
          <p:nvPr/>
        </p:nvSpPr>
        <p:spPr>
          <a:xfrm>
            <a:off x="2727802" y="448733"/>
            <a:ext cx="6736396" cy="523220"/>
          </a:xfrm>
          <a:prstGeom prst="rect">
            <a:avLst/>
          </a:prstGeom>
          <a:noFill/>
        </p:spPr>
        <p:txBody>
          <a:bodyPr wrap="none" rtlCol="0">
            <a:spAutoFit/>
          </a:bodyPr>
          <a:lstStyle/>
          <a:p>
            <a:r>
              <a:rPr lang="en-US" sz="2800" dirty="0">
                <a:latin typeface="Trade Gothic Next Light" panose="020B0403040303020004" pitchFamily="34" charset="0"/>
              </a:rPr>
              <a:t>Accretion Rate vs. Central Black Hole Mass</a:t>
            </a:r>
            <a:endParaRPr lang="en-CA" sz="2800" dirty="0">
              <a:latin typeface="Trade Gothic Next Light" panose="020B0403040303020004" pitchFamily="34" charset="0"/>
            </a:endParaRPr>
          </a:p>
        </p:txBody>
      </p:sp>
      <p:cxnSp>
        <p:nvCxnSpPr>
          <p:cNvPr id="8" name="Straight Arrow Connector 7">
            <a:extLst>
              <a:ext uri="{FF2B5EF4-FFF2-40B4-BE49-F238E27FC236}">
                <a16:creationId xmlns:a16="http://schemas.microsoft.com/office/drawing/2014/main" id="{EBE685D6-99BD-A469-C2C2-C74C75B10100}"/>
              </a:ext>
            </a:extLst>
          </p:cNvPr>
          <p:cNvCxnSpPr>
            <a:cxnSpLocks/>
          </p:cNvCxnSpPr>
          <p:nvPr/>
        </p:nvCxnSpPr>
        <p:spPr>
          <a:xfrm flipH="1" flipV="1">
            <a:off x="6824133" y="4021667"/>
            <a:ext cx="2192867" cy="62653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5A39F1F-A346-75BC-8302-4F6A538C6D35}"/>
              </a:ext>
            </a:extLst>
          </p:cNvPr>
          <p:cNvSpPr txBox="1"/>
          <p:nvPr/>
        </p:nvSpPr>
        <p:spPr>
          <a:xfrm>
            <a:off x="9138754" y="4183501"/>
            <a:ext cx="2488182" cy="1477328"/>
          </a:xfrm>
          <a:prstGeom prst="rect">
            <a:avLst/>
          </a:prstGeom>
          <a:noFill/>
        </p:spPr>
        <p:txBody>
          <a:bodyPr wrap="none" rtlCol="0">
            <a:spAutoFit/>
          </a:bodyPr>
          <a:lstStyle/>
          <a:p>
            <a:r>
              <a:rPr lang="en-US" u="sng" dirty="0">
                <a:latin typeface="Trade Gothic Next Light" panose="020B0403040303020004" pitchFamily="34" charset="0"/>
              </a:rPr>
              <a:t>IMBH</a:t>
            </a:r>
            <a:r>
              <a:rPr lang="en-US" dirty="0">
                <a:latin typeface="Trade Gothic Next Light" panose="020B0403040303020004" pitchFamily="34" charset="0"/>
              </a:rPr>
              <a:t>:</a:t>
            </a:r>
          </a:p>
          <a:p>
            <a:pPr marL="342900" indent="-342900">
              <a:buFont typeface="Courier New" panose="02070309020205020404" pitchFamily="49" charset="0"/>
              <a:buChar char="o"/>
            </a:pPr>
            <a:r>
              <a:rPr lang="en-US" dirty="0">
                <a:latin typeface="Trade Gothic Next Light" panose="020B0403040303020004" pitchFamily="34" charset="0"/>
              </a:rPr>
              <a:t>Sub-Eddington</a:t>
            </a:r>
          </a:p>
          <a:p>
            <a:pPr marL="342900" indent="-342900">
              <a:buFont typeface="Courier New" panose="02070309020205020404" pitchFamily="49" charset="0"/>
              <a:buChar char="o"/>
            </a:pPr>
            <a:r>
              <a:rPr lang="en-US" dirty="0">
                <a:latin typeface="Trade Gothic Next Light" panose="020B0403040303020004" pitchFamily="34" charset="0"/>
              </a:rPr>
              <a:t>Consistent emission</a:t>
            </a:r>
          </a:p>
          <a:p>
            <a:pPr marL="342900" indent="-342900">
              <a:buFont typeface="Courier New" panose="02070309020205020404" pitchFamily="49" charset="0"/>
              <a:buChar char="o"/>
            </a:pPr>
            <a:r>
              <a:rPr lang="en-US" dirty="0">
                <a:latin typeface="Trade Gothic Next Light" panose="020B0403040303020004" pitchFamily="34" charset="0"/>
              </a:rPr>
              <a:t>QPO limit?</a:t>
            </a:r>
          </a:p>
          <a:p>
            <a:pPr marL="342900" indent="-342900">
              <a:buFont typeface="Courier New" panose="02070309020205020404" pitchFamily="49" charset="0"/>
              <a:buChar char="o"/>
            </a:pPr>
            <a:r>
              <a:rPr lang="en-US" dirty="0">
                <a:latin typeface="Trade Gothic Next Light" panose="020B0403040303020004" pitchFamily="34" charset="0"/>
              </a:rPr>
              <a:t>TDE feasible?</a:t>
            </a:r>
            <a:endParaRPr lang="en-CA" dirty="0">
              <a:latin typeface="Trade Gothic Next Light" panose="020B0403040303020004" pitchFamily="34" charset="0"/>
            </a:endParaRPr>
          </a:p>
        </p:txBody>
      </p:sp>
    </p:spTree>
    <p:extLst>
      <p:ext uri="{BB962C8B-B14F-4D97-AF65-F5344CB8AC3E}">
        <p14:creationId xmlns:p14="http://schemas.microsoft.com/office/powerpoint/2010/main" val="401431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8A25-CC0B-420E-1B8E-ACB9C1805624}"/>
              </a:ext>
            </a:extLst>
          </p:cNvPr>
          <p:cNvSpPr txBox="1">
            <a:spLocks/>
          </p:cNvSpPr>
          <p:nvPr/>
        </p:nvSpPr>
        <p:spPr>
          <a:xfrm>
            <a:off x="2023029" y="412216"/>
            <a:ext cx="8366076" cy="67151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Trade Gothic Next Light" panose="020B0403040303020004" pitchFamily="34" charset="0"/>
              </a:rPr>
              <a:t>What might </a:t>
            </a:r>
            <a:r>
              <a:rPr lang="en-US" sz="3600" u="sng" dirty="0">
                <a:latin typeface="Trade Gothic Next Light" panose="020B0403040303020004" pitchFamily="34" charset="0"/>
              </a:rPr>
              <a:t>explain</a:t>
            </a:r>
            <a:r>
              <a:rPr lang="en-US" sz="3600" dirty="0">
                <a:latin typeface="Trade Gothic Next Light" panose="020B0403040303020004" pitchFamily="34" charset="0"/>
              </a:rPr>
              <a:t> the </a:t>
            </a:r>
            <a:r>
              <a:rPr lang="en-US" sz="3600" dirty="0">
                <a:solidFill>
                  <a:srgbClr val="3366FF"/>
                </a:solidFill>
                <a:latin typeface="Trade Gothic Next Light" panose="020B0403040303020004" pitchFamily="34" charset="0"/>
              </a:rPr>
              <a:t>underlying source</a:t>
            </a:r>
            <a:r>
              <a:rPr lang="en-US" sz="3600" dirty="0">
                <a:latin typeface="Trade Gothic Next Light" panose="020B0403040303020004" pitchFamily="34" charset="0"/>
              </a:rPr>
              <a:t>? </a:t>
            </a:r>
            <a:endParaRPr lang="en-CA" sz="3600" b="1" dirty="0">
              <a:solidFill>
                <a:srgbClr val="3366FF"/>
              </a:solidFill>
              <a:latin typeface="Trade Gothic Next Light" panose="020B0403040303020004" pitchFamily="34" charset="0"/>
            </a:endParaRPr>
          </a:p>
        </p:txBody>
      </p:sp>
      <p:sp>
        <p:nvSpPr>
          <p:cNvPr id="3" name="TextBox 2">
            <a:extLst>
              <a:ext uri="{FF2B5EF4-FFF2-40B4-BE49-F238E27FC236}">
                <a16:creationId xmlns:a16="http://schemas.microsoft.com/office/drawing/2014/main" id="{0ABE482D-2051-7582-9971-EC5E544971B1}"/>
              </a:ext>
            </a:extLst>
          </p:cNvPr>
          <p:cNvSpPr txBox="1"/>
          <p:nvPr/>
        </p:nvSpPr>
        <p:spPr>
          <a:xfrm>
            <a:off x="3341757" y="1473199"/>
            <a:ext cx="7210948" cy="800219"/>
          </a:xfrm>
          <a:prstGeom prst="rect">
            <a:avLst/>
          </a:prstGeom>
          <a:noFill/>
        </p:spPr>
        <p:txBody>
          <a:bodyPr wrap="none" rtlCol="0">
            <a:spAutoFit/>
          </a:bodyPr>
          <a:lstStyle/>
          <a:p>
            <a:pPr marL="457200" indent="-457200">
              <a:buFont typeface="Wingdings 2" panose="05020102010507070707" pitchFamily="18" charset="2"/>
              <a:buChar char="j"/>
            </a:pPr>
            <a:r>
              <a:rPr lang="en-US" sz="2800" dirty="0">
                <a:latin typeface="Trade Gothic Next Light" panose="020B0403040303020004" pitchFamily="34" charset="0"/>
                <a:sym typeface="Wingdings 2" panose="05020102010507070707" pitchFamily="18" charset="2"/>
              </a:rPr>
              <a:t>Stellar Contribution (</a:t>
            </a:r>
            <a:r>
              <a:rPr lang="en-US" sz="2100" dirty="0">
                <a:latin typeface="Trade Gothic Next Light" panose="020B0403040303020004" pitchFamily="34" charset="0"/>
                <a:sym typeface="Wingdings 2" panose="05020102010507070707" pitchFamily="18" charset="2"/>
              </a:rPr>
              <a:t>&amp;</a:t>
            </a:r>
            <a:r>
              <a:rPr lang="en-US" sz="2800" dirty="0">
                <a:latin typeface="Trade Gothic Next Light" panose="020B0403040303020004" pitchFamily="34" charset="0"/>
                <a:sym typeface="Wingdings 2" panose="05020102010507070707" pitchFamily="18" charset="2"/>
              </a:rPr>
              <a:t> </a:t>
            </a:r>
            <a:r>
              <a:rPr lang="en-US" sz="2100" dirty="0">
                <a:latin typeface="Trade Gothic Next Light" panose="020B0403040303020004" pitchFamily="34" charset="0"/>
                <a:sym typeface="Wingdings 2" panose="05020102010507070707" pitchFamily="18" charset="2"/>
              </a:rPr>
              <a:t>some transient component)</a:t>
            </a:r>
            <a:endParaRPr lang="en-CA" sz="2100" dirty="0">
              <a:latin typeface="Trade Gothic Next Light" panose="020B0403040303020004" pitchFamily="34" charset="0"/>
              <a:sym typeface="Wingdings 2" panose="05020102010507070707" pitchFamily="18" charset="2"/>
            </a:endParaRPr>
          </a:p>
          <a:p>
            <a:pPr marL="742950" lvl="1" indent="-285750">
              <a:buFont typeface="Wingdings" panose="05000000000000000000" pitchFamily="2" charset="2"/>
              <a:buChar char="v"/>
            </a:pPr>
            <a:r>
              <a:rPr lang="en-CA" dirty="0">
                <a:latin typeface="Trade Gothic Next Light" panose="020B0403040303020004" pitchFamily="34" charset="0"/>
                <a:sym typeface="Wingdings 2" panose="05020102010507070707" pitchFamily="18" charset="2"/>
              </a:rPr>
              <a:t>Young and low mass cluster + absurdly blue transient.</a:t>
            </a:r>
            <a:endParaRPr lang="en-US" sz="2100" dirty="0">
              <a:latin typeface="Trade Gothic Next Light" panose="020B0403040303020004" pitchFamily="34" charset="0"/>
              <a:sym typeface="Wingdings 2" panose="05020102010507070707" pitchFamily="18" charset="2"/>
            </a:endParaRPr>
          </a:p>
        </p:txBody>
      </p:sp>
      <p:sp>
        <p:nvSpPr>
          <p:cNvPr id="4" name="TextBox 3">
            <a:extLst>
              <a:ext uri="{FF2B5EF4-FFF2-40B4-BE49-F238E27FC236}">
                <a16:creationId xmlns:a16="http://schemas.microsoft.com/office/drawing/2014/main" id="{F4038140-9FEE-8281-1CED-D51FDA252A1E}"/>
              </a:ext>
            </a:extLst>
          </p:cNvPr>
          <p:cNvSpPr txBox="1"/>
          <p:nvPr/>
        </p:nvSpPr>
        <p:spPr>
          <a:xfrm>
            <a:off x="3341757" y="2319866"/>
            <a:ext cx="7419403" cy="800219"/>
          </a:xfrm>
          <a:prstGeom prst="rect">
            <a:avLst/>
          </a:prstGeom>
          <a:noFill/>
        </p:spPr>
        <p:txBody>
          <a:bodyPr wrap="none" rtlCol="0">
            <a:spAutoFit/>
          </a:bodyPr>
          <a:lstStyle/>
          <a:p>
            <a:pPr marL="457200" indent="-457200">
              <a:buFont typeface="Wingdings 2" panose="05020102010507070707" pitchFamily="18" charset="2"/>
              <a:buChar char="k"/>
            </a:pPr>
            <a:r>
              <a:rPr lang="en-US" sz="2800" dirty="0">
                <a:latin typeface="Trade Gothic Next Light" panose="020B0403040303020004" pitchFamily="34" charset="0"/>
                <a:sym typeface="Wingdings 2" panose="05020102010507070707" pitchFamily="18" charset="2"/>
              </a:rPr>
              <a:t>Ejecta-CSM Interaction</a:t>
            </a:r>
          </a:p>
          <a:p>
            <a:pPr marL="800100" lvl="1" indent="-342900">
              <a:buFont typeface="Wingdings" panose="05000000000000000000" pitchFamily="2" charset="2"/>
              <a:buChar char="v"/>
            </a:pPr>
            <a:r>
              <a:rPr lang="en-US" dirty="0">
                <a:latin typeface="Trade Gothic Next Light" panose="020B0403040303020004" pitchFamily="34" charset="0"/>
                <a:sym typeface="Wingdings 2" panose="05020102010507070707" pitchFamily="18" charset="2"/>
              </a:rPr>
              <a:t>Known CSM from radio emission do not produce enough power.</a:t>
            </a:r>
            <a:endParaRPr lang="en-CA" dirty="0">
              <a:latin typeface="Trade Gothic Next Light" panose="020B0403040303020004" pitchFamily="34" charset="0"/>
            </a:endParaRPr>
          </a:p>
        </p:txBody>
      </p:sp>
      <p:sp>
        <p:nvSpPr>
          <p:cNvPr id="5" name="TextBox 4">
            <a:extLst>
              <a:ext uri="{FF2B5EF4-FFF2-40B4-BE49-F238E27FC236}">
                <a16:creationId xmlns:a16="http://schemas.microsoft.com/office/drawing/2014/main" id="{A65D8653-1817-8D99-04F4-D85BFD031224}"/>
              </a:ext>
            </a:extLst>
          </p:cNvPr>
          <p:cNvSpPr txBox="1"/>
          <p:nvPr/>
        </p:nvSpPr>
        <p:spPr>
          <a:xfrm>
            <a:off x="3341757" y="3166533"/>
            <a:ext cx="6371296" cy="800219"/>
          </a:xfrm>
          <a:prstGeom prst="rect">
            <a:avLst/>
          </a:prstGeom>
          <a:noFill/>
        </p:spPr>
        <p:txBody>
          <a:bodyPr wrap="none" rtlCol="0">
            <a:spAutoFit/>
          </a:bodyPr>
          <a:lstStyle/>
          <a:p>
            <a:pPr marL="457200" indent="-457200">
              <a:buFont typeface="Wingdings 2" panose="05020102010507070707" pitchFamily="18" charset="2"/>
              <a:buChar char="l"/>
            </a:pPr>
            <a:r>
              <a:rPr lang="en-US" sz="2800" dirty="0">
                <a:latin typeface="Trade Gothic Next Light" panose="020B0403040303020004" pitchFamily="34" charset="0"/>
                <a:sym typeface="Wingdings 2" panose="05020102010507070707" pitchFamily="18" charset="2"/>
              </a:rPr>
              <a:t>Magnetar Spin Down</a:t>
            </a:r>
          </a:p>
          <a:p>
            <a:pPr marL="800100" lvl="1" indent="-342900">
              <a:buFont typeface="Wingdings" panose="05000000000000000000" pitchFamily="2" charset="2"/>
              <a:buChar char="v"/>
            </a:pPr>
            <a:r>
              <a:rPr lang="en-US" dirty="0">
                <a:latin typeface="Trade Gothic Next Light" panose="020B0403040303020004" pitchFamily="34" charset="0"/>
                <a:sym typeface="Wingdings 2" panose="05020102010507070707" pitchFamily="18" charset="2"/>
              </a:rPr>
              <a:t>Stronger magnetic fields do not produce enough power</a:t>
            </a:r>
            <a:endParaRPr lang="en-CA" dirty="0">
              <a:latin typeface="Trade Gothic Next Light" panose="020B0403040303020004" pitchFamily="34" charset="0"/>
            </a:endParaRPr>
          </a:p>
        </p:txBody>
      </p:sp>
      <p:sp>
        <p:nvSpPr>
          <p:cNvPr id="6" name="TextBox 5">
            <a:extLst>
              <a:ext uri="{FF2B5EF4-FFF2-40B4-BE49-F238E27FC236}">
                <a16:creationId xmlns:a16="http://schemas.microsoft.com/office/drawing/2014/main" id="{B15BF405-3DA6-7175-4C98-DFBAAF2962C7}"/>
              </a:ext>
            </a:extLst>
          </p:cNvPr>
          <p:cNvSpPr txBox="1"/>
          <p:nvPr/>
        </p:nvSpPr>
        <p:spPr>
          <a:xfrm>
            <a:off x="3341756" y="4013201"/>
            <a:ext cx="7210947" cy="1354217"/>
          </a:xfrm>
          <a:prstGeom prst="rect">
            <a:avLst/>
          </a:prstGeom>
          <a:noFill/>
        </p:spPr>
        <p:txBody>
          <a:bodyPr wrap="square" rtlCol="0">
            <a:spAutoFit/>
          </a:bodyPr>
          <a:lstStyle/>
          <a:p>
            <a:pPr marL="457200" indent="-457200">
              <a:buFont typeface="Wingdings 2" panose="05020102010507070707" pitchFamily="18" charset="2"/>
              <a:buChar char="m"/>
            </a:pPr>
            <a:r>
              <a:rPr lang="en-US" sz="2800" dirty="0">
                <a:solidFill>
                  <a:srgbClr val="3366FF"/>
                </a:solidFill>
                <a:latin typeface="Trade Gothic Next Light" panose="020B0403040303020004" pitchFamily="34" charset="0"/>
                <a:sym typeface="Wingdings 2" panose="05020102010507070707" pitchFamily="18" charset="2"/>
              </a:rPr>
              <a:t>Remnant Accretion Disk</a:t>
            </a:r>
          </a:p>
          <a:p>
            <a:pPr marL="742950" lvl="1" indent="-285750">
              <a:buFont typeface="Wingdings" panose="05000000000000000000" pitchFamily="2" charset="2"/>
              <a:buChar char="v"/>
            </a:pPr>
            <a:r>
              <a:rPr lang="en-CA" dirty="0">
                <a:solidFill>
                  <a:srgbClr val="3366FF"/>
                </a:solidFill>
                <a:latin typeface="Trade Gothic Next Light" panose="020B0403040303020004" pitchFamily="34" charset="0"/>
              </a:rPr>
              <a:t>Highly-inclined </a:t>
            </a:r>
            <a:r>
              <a:rPr lang="en-CA" dirty="0" err="1">
                <a:solidFill>
                  <a:srgbClr val="3366FF"/>
                </a:solidFill>
                <a:latin typeface="Trade Gothic Next Light" panose="020B0403040303020004" pitchFamily="34" charset="0"/>
              </a:rPr>
              <a:t>precessing</a:t>
            </a:r>
            <a:r>
              <a:rPr lang="en-CA" dirty="0">
                <a:solidFill>
                  <a:srgbClr val="3366FF"/>
                </a:solidFill>
                <a:latin typeface="Trade Gothic Next Light" panose="020B0403040303020004" pitchFamily="34" charset="0"/>
              </a:rPr>
              <a:t> disk (assuming standard disk) can explain color and brightness evolution.</a:t>
            </a:r>
          </a:p>
          <a:p>
            <a:pPr marL="742950" lvl="1" indent="-285750">
              <a:buFont typeface="Wingdings" panose="05000000000000000000" pitchFamily="2" charset="2"/>
              <a:buChar char="v"/>
            </a:pPr>
            <a:r>
              <a:rPr lang="en-CA" dirty="0">
                <a:solidFill>
                  <a:srgbClr val="3366FF"/>
                </a:solidFill>
                <a:latin typeface="Trade Gothic Next Light" panose="020B0403040303020004" pitchFamily="34" charset="0"/>
              </a:rPr>
              <a:t>Both high and low central masses face distinct challenges.</a:t>
            </a:r>
          </a:p>
        </p:txBody>
      </p:sp>
      <p:cxnSp>
        <p:nvCxnSpPr>
          <p:cNvPr id="8" name="Straight Arrow Connector 7">
            <a:extLst>
              <a:ext uri="{FF2B5EF4-FFF2-40B4-BE49-F238E27FC236}">
                <a16:creationId xmlns:a16="http://schemas.microsoft.com/office/drawing/2014/main" id="{BC666D67-52EA-986B-8278-95ABC73EFA08}"/>
              </a:ext>
            </a:extLst>
          </p:cNvPr>
          <p:cNvCxnSpPr>
            <a:cxnSpLocks/>
          </p:cNvCxnSpPr>
          <p:nvPr/>
        </p:nvCxnSpPr>
        <p:spPr>
          <a:xfrm>
            <a:off x="2743201" y="4283705"/>
            <a:ext cx="533400" cy="0"/>
          </a:xfrm>
          <a:prstGeom prst="straightConnector1">
            <a:avLst/>
          </a:prstGeom>
          <a:ln w="28575">
            <a:solidFill>
              <a:srgbClr val="3366FF"/>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5D7E6EA-58DC-3953-CA43-4C2E4F9ACE5F}"/>
              </a:ext>
            </a:extLst>
          </p:cNvPr>
          <p:cNvSpPr txBox="1"/>
          <p:nvPr/>
        </p:nvSpPr>
        <p:spPr>
          <a:xfrm>
            <a:off x="153623" y="4099039"/>
            <a:ext cx="2521844" cy="369332"/>
          </a:xfrm>
          <a:prstGeom prst="rect">
            <a:avLst/>
          </a:prstGeom>
          <a:noFill/>
        </p:spPr>
        <p:txBody>
          <a:bodyPr wrap="none" rtlCol="0">
            <a:spAutoFit/>
          </a:bodyPr>
          <a:lstStyle/>
          <a:p>
            <a:r>
              <a:rPr lang="en-US" i="1" dirty="0">
                <a:solidFill>
                  <a:srgbClr val="3366FF"/>
                </a:solidFill>
                <a:latin typeface="Trade Gothic Next Light" panose="020B0403040303020004" pitchFamily="34" charset="0"/>
              </a:rPr>
              <a:t>Slightly</a:t>
            </a:r>
            <a:r>
              <a:rPr lang="en-US" dirty="0">
                <a:solidFill>
                  <a:srgbClr val="3366FF"/>
                </a:solidFill>
                <a:latin typeface="Trade Gothic Next Light" panose="020B0403040303020004" pitchFamily="34" charset="0"/>
              </a:rPr>
              <a:t> more preferred?</a:t>
            </a:r>
            <a:endParaRPr lang="en-CA" dirty="0">
              <a:solidFill>
                <a:srgbClr val="3366FF"/>
              </a:solidFill>
              <a:latin typeface="Trade Gothic Next Light" panose="020B0403040303020004" pitchFamily="34" charset="0"/>
            </a:endParaRPr>
          </a:p>
        </p:txBody>
      </p:sp>
      <p:sp>
        <p:nvSpPr>
          <p:cNvPr id="11" name="TextBox 10">
            <a:extLst>
              <a:ext uri="{FF2B5EF4-FFF2-40B4-BE49-F238E27FC236}">
                <a16:creationId xmlns:a16="http://schemas.microsoft.com/office/drawing/2014/main" id="{E91A28A0-E461-E6A0-07C9-07AE54B99A23}"/>
              </a:ext>
            </a:extLst>
          </p:cNvPr>
          <p:cNvSpPr txBox="1"/>
          <p:nvPr/>
        </p:nvSpPr>
        <p:spPr>
          <a:xfrm>
            <a:off x="2383367" y="5558494"/>
            <a:ext cx="7425266" cy="982120"/>
          </a:xfrm>
          <a:prstGeom prst="rect">
            <a:avLst/>
          </a:prstGeom>
          <a:noFill/>
        </p:spPr>
        <p:txBody>
          <a:bodyPr wrap="square" rtlCol="0">
            <a:spAutoFit/>
          </a:bodyPr>
          <a:lstStyle/>
          <a:p>
            <a:pPr algn="ctr"/>
            <a:r>
              <a:rPr lang="en-US" sz="2800" dirty="0">
                <a:solidFill>
                  <a:srgbClr val="0099CC"/>
                </a:solidFill>
                <a:latin typeface="Trade Gothic Next Light" panose="020B0403040303020004" pitchFamily="34" charset="0"/>
              </a:rPr>
              <a:t>Significant implications on the progenitor and explosion mechanism of AT2018cow!</a:t>
            </a:r>
            <a:endParaRPr lang="en-CA" sz="2800" dirty="0">
              <a:solidFill>
                <a:srgbClr val="0099CC"/>
              </a:solidFill>
              <a:latin typeface="Trade Gothic Next Light" panose="020B0403040303020004" pitchFamily="34" charset="0"/>
            </a:endParaRPr>
          </a:p>
        </p:txBody>
      </p:sp>
    </p:spTree>
    <p:extLst>
      <p:ext uri="{BB962C8B-B14F-4D97-AF65-F5344CB8AC3E}">
        <p14:creationId xmlns:p14="http://schemas.microsoft.com/office/powerpoint/2010/main" val="2536077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CB6E-CB99-55EA-6A54-5354C03753A1}"/>
              </a:ext>
            </a:extLst>
          </p:cNvPr>
          <p:cNvSpPr>
            <a:spLocks noGrp="1"/>
          </p:cNvSpPr>
          <p:nvPr>
            <p:ph type="title"/>
          </p:nvPr>
        </p:nvSpPr>
        <p:spPr/>
        <p:txBody>
          <a:bodyPr>
            <a:normAutofit/>
          </a:bodyPr>
          <a:lstStyle/>
          <a:p>
            <a:r>
              <a:rPr lang="en-US" sz="3500" dirty="0">
                <a:latin typeface="Trade Gothic Next Light" panose="020B0403040303020004" pitchFamily="34" charset="0"/>
                <a:ea typeface="Ebrima" panose="02000000000000000000" pitchFamily="2" charset="0"/>
                <a:cs typeface="Ebrima" panose="02000000000000000000" pitchFamily="2" charset="0"/>
              </a:rPr>
              <a:t>AT2018cow: Fast Blue Optical Transients (FBOTs)</a:t>
            </a:r>
            <a:endParaRPr lang="en-CA" sz="3500" dirty="0">
              <a:latin typeface="Trade Gothic Next Light" panose="020B0403040303020004" pitchFamily="34" charset="0"/>
              <a:ea typeface="Ebrima" panose="02000000000000000000" pitchFamily="2" charset="0"/>
              <a:cs typeface="Ebrima" panose="02000000000000000000" pitchFamily="2" charset="0"/>
            </a:endParaRPr>
          </a:p>
        </p:txBody>
      </p:sp>
      <p:pic>
        <p:nvPicPr>
          <p:cNvPr id="4" name="Picture 3">
            <a:extLst>
              <a:ext uri="{FF2B5EF4-FFF2-40B4-BE49-F238E27FC236}">
                <a16:creationId xmlns:a16="http://schemas.microsoft.com/office/drawing/2014/main" id="{E680695B-8BED-B7E8-8571-5FC8C722BF40}"/>
              </a:ext>
            </a:extLst>
          </p:cNvPr>
          <p:cNvPicPr>
            <a:picLocks noChangeAspect="1"/>
          </p:cNvPicPr>
          <p:nvPr/>
        </p:nvPicPr>
        <p:blipFill>
          <a:blip r:embed="rId3"/>
          <a:stretch>
            <a:fillRect/>
          </a:stretch>
        </p:blipFill>
        <p:spPr>
          <a:xfrm>
            <a:off x="4360243" y="1690688"/>
            <a:ext cx="5569605" cy="4577489"/>
          </a:xfrm>
          <a:prstGeom prst="rect">
            <a:avLst/>
          </a:prstGeom>
        </p:spPr>
      </p:pic>
      <p:cxnSp>
        <p:nvCxnSpPr>
          <p:cNvPr id="7" name="Straight Arrow Connector 6">
            <a:extLst>
              <a:ext uri="{FF2B5EF4-FFF2-40B4-BE49-F238E27FC236}">
                <a16:creationId xmlns:a16="http://schemas.microsoft.com/office/drawing/2014/main" id="{BCCCD59F-2A6B-4151-01F9-D749D5E242DD}"/>
              </a:ext>
            </a:extLst>
          </p:cNvPr>
          <p:cNvCxnSpPr>
            <a:cxnSpLocks/>
          </p:cNvCxnSpPr>
          <p:nvPr/>
        </p:nvCxnSpPr>
        <p:spPr>
          <a:xfrm flipV="1">
            <a:off x="6414761" y="2611910"/>
            <a:ext cx="0" cy="3530624"/>
          </a:xfrm>
          <a:prstGeom prst="straightConnector1">
            <a:avLst/>
          </a:prstGeom>
          <a:ln w="3810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a:extLst>
              <a:ext uri="{FF2B5EF4-FFF2-40B4-BE49-F238E27FC236}">
                <a16:creationId xmlns:a16="http://schemas.microsoft.com/office/drawing/2014/main" id="{136626D9-E37F-8236-01F4-C40A0B8DFD03}"/>
              </a:ext>
            </a:extLst>
          </p:cNvPr>
          <p:cNvCxnSpPr>
            <a:cxnSpLocks/>
          </p:cNvCxnSpPr>
          <p:nvPr/>
        </p:nvCxnSpPr>
        <p:spPr>
          <a:xfrm>
            <a:off x="3706461" y="2289660"/>
            <a:ext cx="2389539" cy="0"/>
          </a:xfrm>
          <a:prstGeom prst="straightConnector1">
            <a:avLst/>
          </a:prstGeom>
          <a:ln w="38100">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C5419167-B9FE-DF5E-D8A2-CF4561E9B11B}"/>
              </a:ext>
            </a:extLst>
          </p:cNvPr>
          <p:cNvSpPr txBox="1"/>
          <p:nvPr/>
        </p:nvSpPr>
        <p:spPr>
          <a:xfrm>
            <a:off x="1814839" y="1971640"/>
            <a:ext cx="1915909" cy="415498"/>
          </a:xfrm>
          <a:prstGeom prst="rect">
            <a:avLst/>
          </a:prstGeom>
          <a:noFill/>
        </p:spPr>
        <p:txBody>
          <a:bodyPr wrap="none" rtlCol="0">
            <a:spAutoFit/>
          </a:bodyPr>
          <a:lstStyle/>
          <a:p>
            <a:r>
              <a:rPr lang="en-US" sz="2100" u="sng" dirty="0" err="1">
                <a:solidFill>
                  <a:srgbClr val="FF0000"/>
                </a:solidFill>
                <a:latin typeface="Trade Gothic Next Light" panose="020B0403040303020004" pitchFamily="34" charset="0"/>
              </a:rPr>
              <a:t>Superluminous</a:t>
            </a:r>
            <a:endParaRPr lang="en-CA" sz="2100" u="sng" dirty="0">
              <a:solidFill>
                <a:srgbClr val="FF0000"/>
              </a:solidFill>
              <a:latin typeface="Trade Gothic Next Light" panose="020B0403040303020004" pitchFamily="34" charset="0"/>
            </a:endParaRPr>
          </a:p>
        </p:txBody>
      </p:sp>
      <p:sp>
        <p:nvSpPr>
          <p:cNvPr id="13" name="TextBox 12">
            <a:extLst>
              <a:ext uri="{FF2B5EF4-FFF2-40B4-BE49-F238E27FC236}">
                <a16:creationId xmlns:a16="http://schemas.microsoft.com/office/drawing/2014/main" id="{0304465D-2857-0DDB-C0D2-010D71AAB3D7}"/>
              </a:ext>
            </a:extLst>
          </p:cNvPr>
          <p:cNvSpPr txBox="1"/>
          <p:nvPr/>
        </p:nvSpPr>
        <p:spPr>
          <a:xfrm>
            <a:off x="6075443" y="6086703"/>
            <a:ext cx="658001" cy="415498"/>
          </a:xfrm>
          <a:prstGeom prst="rect">
            <a:avLst/>
          </a:prstGeom>
          <a:noFill/>
        </p:spPr>
        <p:txBody>
          <a:bodyPr wrap="none" rtlCol="0">
            <a:spAutoFit/>
          </a:bodyPr>
          <a:lstStyle/>
          <a:p>
            <a:r>
              <a:rPr lang="en-US" sz="2100" u="sng" dirty="0">
                <a:solidFill>
                  <a:srgbClr val="FF0000"/>
                </a:solidFill>
                <a:latin typeface="Trade Gothic Next Light" panose="020B0403040303020004" pitchFamily="34" charset="0"/>
              </a:rPr>
              <a:t>Fast</a:t>
            </a:r>
            <a:endParaRPr lang="en-CA" sz="2100" u="sng" dirty="0">
              <a:solidFill>
                <a:srgbClr val="FF0000"/>
              </a:solidFill>
              <a:latin typeface="Trade Gothic Next Light" panose="020B0403040303020004" pitchFamily="34" charset="0"/>
            </a:endParaRPr>
          </a:p>
        </p:txBody>
      </p:sp>
      <p:sp>
        <p:nvSpPr>
          <p:cNvPr id="14" name="TextBox 13">
            <a:extLst>
              <a:ext uri="{FF2B5EF4-FFF2-40B4-BE49-F238E27FC236}">
                <a16:creationId xmlns:a16="http://schemas.microsoft.com/office/drawing/2014/main" id="{93CFE59B-0EF8-CE3E-395C-4D274954FCEE}"/>
              </a:ext>
            </a:extLst>
          </p:cNvPr>
          <p:cNvSpPr txBox="1"/>
          <p:nvPr/>
        </p:nvSpPr>
        <p:spPr>
          <a:xfrm>
            <a:off x="7496684" y="1646498"/>
            <a:ext cx="2183996" cy="369332"/>
          </a:xfrm>
          <a:prstGeom prst="rect">
            <a:avLst/>
          </a:prstGeom>
          <a:noFill/>
        </p:spPr>
        <p:txBody>
          <a:bodyPr wrap="none" rtlCol="0">
            <a:spAutoFit/>
          </a:bodyPr>
          <a:lstStyle/>
          <a:p>
            <a:r>
              <a:rPr lang="en-US" dirty="0" err="1">
                <a:latin typeface="+mj-lt"/>
              </a:rPr>
              <a:t>Margutti</a:t>
            </a:r>
            <a:r>
              <a:rPr lang="en-US" dirty="0">
                <a:latin typeface="+mj-lt"/>
              </a:rPr>
              <a:t> et al. (2019)</a:t>
            </a:r>
            <a:endParaRPr lang="en-CA" dirty="0">
              <a:latin typeface="+mj-lt"/>
            </a:endParaRPr>
          </a:p>
        </p:txBody>
      </p:sp>
    </p:spTree>
    <p:extLst>
      <p:ext uri="{BB962C8B-B14F-4D97-AF65-F5344CB8AC3E}">
        <p14:creationId xmlns:p14="http://schemas.microsoft.com/office/powerpoint/2010/main" val="423394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778DF3-F1E9-73A4-F5F7-5234906A93AF}"/>
              </a:ext>
            </a:extLst>
          </p:cNvPr>
          <p:cNvSpPr txBox="1"/>
          <p:nvPr/>
        </p:nvSpPr>
        <p:spPr>
          <a:xfrm>
            <a:off x="5135160" y="300855"/>
            <a:ext cx="1921680" cy="523220"/>
          </a:xfrm>
          <a:prstGeom prst="rect">
            <a:avLst/>
          </a:prstGeom>
          <a:noFill/>
        </p:spPr>
        <p:txBody>
          <a:bodyPr wrap="none" rtlCol="0">
            <a:spAutoFit/>
          </a:bodyPr>
          <a:lstStyle/>
          <a:p>
            <a:r>
              <a:rPr lang="en-US" sz="2800" dirty="0">
                <a:latin typeface="Trade Gothic Next Light" panose="020B0403040303020004" pitchFamily="34" charset="0"/>
              </a:rPr>
              <a:t>References</a:t>
            </a:r>
            <a:endParaRPr lang="en-CA" sz="2800" dirty="0">
              <a:latin typeface="Trade Gothic Next Light" panose="020B0403040303020004" pitchFamily="34" charset="0"/>
            </a:endParaRPr>
          </a:p>
        </p:txBody>
      </p:sp>
      <p:sp>
        <p:nvSpPr>
          <p:cNvPr id="3" name="TextBox 2">
            <a:extLst>
              <a:ext uri="{FF2B5EF4-FFF2-40B4-BE49-F238E27FC236}">
                <a16:creationId xmlns:a16="http://schemas.microsoft.com/office/drawing/2014/main" id="{C0FB80BD-9478-F9D6-2490-F18B6DB30107}"/>
              </a:ext>
            </a:extLst>
          </p:cNvPr>
          <p:cNvSpPr txBox="1"/>
          <p:nvPr/>
        </p:nvSpPr>
        <p:spPr>
          <a:xfrm>
            <a:off x="1137764" y="1081922"/>
            <a:ext cx="9916471" cy="2677656"/>
          </a:xfrm>
          <a:prstGeom prst="rect">
            <a:avLst/>
          </a:prstGeom>
          <a:noFill/>
        </p:spPr>
        <p:txBody>
          <a:bodyPr wrap="square" rtlCol="0">
            <a:spAutoFit/>
          </a:bodyPr>
          <a:lstStyle/>
          <a:p>
            <a:pPr algn="just"/>
            <a:r>
              <a:rPr lang="it-IT" sz="2100" i="0" u="none" strike="noStrike" baseline="0" dirty="0">
                <a:solidFill>
                  <a:srgbClr val="000000"/>
                </a:solidFill>
                <a:latin typeface="Trade Gothic Next Light" panose="020B0403040303020004" pitchFamily="34" charset="0"/>
              </a:rPr>
              <a:t>Ho, A. Y. Q., Phinney, E. S., Ravi, V., et al. 2019, ApJ, </a:t>
            </a:r>
            <a:r>
              <a:rPr lang="pt-BR" sz="2100" i="0" u="none" strike="noStrike" baseline="0" dirty="0">
                <a:solidFill>
                  <a:srgbClr val="000000"/>
                </a:solidFill>
                <a:latin typeface="Trade Gothic Next Light" panose="020B0403040303020004" pitchFamily="34" charset="0"/>
              </a:rPr>
              <a:t>1642 871, 73, doi: </a:t>
            </a:r>
            <a:r>
              <a:rPr lang="pt-BR" sz="2100" i="0" u="none" strike="noStrike" baseline="0" dirty="0">
                <a:solidFill>
                  <a:srgbClr val="0000FF"/>
                </a:solidFill>
                <a:latin typeface="Trade Gothic Next Light" panose="020B0403040303020004" pitchFamily="34" charset="0"/>
              </a:rPr>
              <a:t>10.3847/1538-4357/aaf473</a:t>
            </a:r>
          </a:p>
          <a:p>
            <a:pPr algn="just"/>
            <a:r>
              <a:rPr lang="it-IT" sz="2100" i="0" u="none" strike="noStrike" baseline="0" dirty="0">
                <a:solidFill>
                  <a:srgbClr val="000000"/>
                </a:solidFill>
                <a:latin typeface="Trade Gothic Next Light" panose="020B0403040303020004" pitchFamily="34" charset="0"/>
              </a:rPr>
              <a:t>Margutti, R., Metzger, B. D., Chornock, R., et al. 2019, </a:t>
            </a:r>
            <a:r>
              <a:rPr lang="pt-BR" sz="2100" i="0" u="none" strike="noStrike" baseline="0" dirty="0">
                <a:solidFill>
                  <a:srgbClr val="000000"/>
                </a:solidFill>
                <a:latin typeface="Trade Gothic Next Light" panose="020B0403040303020004" pitchFamily="34" charset="0"/>
              </a:rPr>
              <a:t>1714 ApJ, 872, 18, doi: </a:t>
            </a:r>
            <a:r>
              <a:rPr lang="pt-BR" sz="2100" i="0" u="none" strike="noStrike" baseline="0" dirty="0">
                <a:solidFill>
                  <a:srgbClr val="0000FF"/>
                </a:solidFill>
                <a:latin typeface="Trade Gothic Next Light" panose="020B0403040303020004" pitchFamily="34" charset="0"/>
              </a:rPr>
              <a:t>10.3847/1538-4357/aafa01</a:t>
            </a:r>
          </a:p>
          <a:p>
            <a:pPr algn="just"/>
            <a:r>
              <a:rPr lang="en-CA" sz="2100" i="0" u="none" strike="noStrike" baseline="0" dirty="0" err="1">
                <a:solidFill>
                  <a:srgbClr val="000000"/>
                </a:solidFill>
                <a:latin typeface="Trade Gothic Next Light" panose="020B0403040303020004" pitchFamily="34" charset="0"/>
              </a:rPr>
              <a:t>Perley</a:t>
            </a:r>
            <a:r>
              <a:rPr lang="en-CA" sz="2100" i="0" u="none" strike="noStrike" baseline="0" dirty="0">
                <a:solidFill>
                  <a:srgbClr val="000000"/>
                </a:solidFill>
                <a:latin typeface="Trade Gothic Next Light" panose="020B0403040303020004" pitchFamily="34" charset="0"/>
              </a:rPr>
              <a:t>, D. A., </a:t>
            </a:r>
            <a:r>
              <a:rPr lang="en-CA" sz="2100" i="0" u="none" strike="noStrike" baseline="0" dirty="0" err="1">
                <a:solidFill>
                  <a:srgbClr val="000000"/>
                </a:solidFill>
                <a:latin typeface="Trade Gothic Next Light" panose="020B0403040303020004" pitchFamily="34" charset="0"/>
              </a:rPr>
              <a:t>Mazzali</a:t>
            </a:r>
            <a:r>
              <a:rPr lang="en-CA" sz="2100" i="0" u="none" strike="noStrike" baseline="0" dirty="0">
                <a:solidFill>
                  <a:srgbClr val="000000"/>
                </a:solidFill>
                <a:latin typeface="Trade Gothic Next Light" panose="020B0403040303020004" pitchFamily="34" charset="0"/>
              </a:rPr>
              <a:t>, P. A., Yan, L., et al. 2019, MNRAS, 1755 484, 1031, </a:t>
            </a:r>
            <a:r>
              <a:rPr lang="en-CA" sz="2100" i="0" u="none" strike="noStrike" baseline="0" dirty="0" err="1">
                <a:solidFill>
                  <a:srgbClr val="000000"/>
                </a:solidFill>
                <a:latin typeface="Trade Gothic Next Light" panose="020B0403040303020004" pitchFamily="34" charset="0"/>
              </a:rPr>
              <a:t>doi</a:t>
            </a:r>
            <a:r>
              <a:rPr lang="en-CA" sz="2100" i="0" u="none" strike="noStrike" baseline="0" dirty="0">
                <a:solidFill>
                  <a:srgbClr val="000000"/>
                </a:solidFill>
                <a:latin typeface="Trade Gothic Next Light" panose="020B0403040303020004" pitchFamily="34" charset="0"/>
              </a:rPr>
              <a:t>: </a:t>
            </a:r>
            <a:r>
              <a:rPr lang="en-CA" sz="2100" i="0" u="none" strike="noStrike" baseline="0" dirty="0">
                <a:solidFill>
                  <a:srgbClr val="0000FF"/>
                </a:solidFill>
                <a:latin typeface="Trade Gothic Next Light" panose="020B0403040303020004" pitchFamily="34" charset="0"/>
              </a:rPr>
              <a:t>10.1093/</a:t>
            </a:r>
            <a:r>
              <a:rPr lang="en-CA" sz="2100" i="0" u="none" strike="noStrike" baseline="0" dirty="0" err="1">
                <a:solidFill>
                  <a:srgbClr val="0000FF"/>
                </a:solidFill>
                <a:latin typeface="Trade Gothic Next Light" panose="020B0403040303020004" pitchFamily="34" charset="0"/>
              </a:rPr>
              <a:t>mnras</a:t>
            </a:r>
            <a:r>
              <a:rPr lang="en-CA" sz="2100" i="0" u="none" strike="noStrike" baseline="0" dirty="0">
                <a:solidFill>
                  <a:srgbClr val="0000FF"/>
                </a:solidFill>
                <a:latin typeface="Trade Gothic Next Light" panose="020B0403040303020004" pitchFamily="34" charset="0"/>
              </a:rPr>
              <a:t>/sty3420</a:t>
            </a:r>
            <a:endParaRPr lang="pt-BR" sz="2100" dirty="0">
              <a:solidFill>
                <a:srgbClr val="0000FF"/>
              </a:solidFill>
              <a:latin typeface="Trade Gothic Next Light" panose="020B0403040303020004" pitchFamily="34" charset="0"/>
            </a:endParaRPr>
          </a:p>
          <a:p>
            <a:pPr algn="just"/>
            <a:r>
              <a:rPr lang="en-US" sz="2100" i="0" u="none" strike="noStrike" baseline="0" dirty="0">
                <a:solidFill>
                  <a:srgbClr val="000000"/>
                </a:solidFill>
                <a:latin typeface="Trade Gothic Next Light" panose="020B0403040303020004" pitchFamily="34" charset="0"/>
              </a:rPr>
              <a:t>Sun, N.-C., </a:t>
            </a:r>
            <a:r>
              <a:rPr lang="en-US" sz="2100" i="0" u="none" strike="noStrike" baseline="0" dirty="0" err="1">
                <a:solidFill>
                  <a:srgbClr val="000000"/>
                </a:solidFill>
                <a:latin typeface="Trade Gothic Next Light" panose="020B0403040303020004" pitchFamily="34" charset="0"/>
              </a:rPr>
              <a:t>Maund</a:t>
            </a:r>
            <a:r>
              <a:rPr lang="en-US" sz="2100" i="0" u="none" strike="noStrike" baseline="0" dirty="0">
                <a:solidFill>
                  <a:srgbClr val="000000"/>
                </a:solidFill>
                <a:latin typeface="Trade Gothic Next Light" panose="020B0403040303020004" pitchFamily="34" charset="0"/>
              </a:rPr>
              <a:t>, J. R., Crowther, P. A., &amp; Liu, L.-D. </a:t>
            </a:r>
            <a:r>
              <a:rPr lang="pt-BR" sz="2100" i="0" u="none" strike="noStrike" baseline="0" dirty="0">
                <a:solidFill>
                  <a:srgbClr val="000000"/>
                </a:solidFill>
                <a:latin typeface="Trade Gothic Next Light" panose="020B0403040303020004" pitchFamily="34" charset="0"/>
              </a:rPr>
              <a:t>1805 2022, MNRAS, 512, L66, doi: </a:t>
            </a:r>
            <a:r>
              <a:rPr lang="pt-BR" sz="2100" i="0" u="none" strike="noStrike" baseline="0" dirty="0">
                <a:solidFill>
                  <a:srgbClr val="0000FF"/>
                </a:solidFill>
                <a:latin typeface="Trade Gothic Next Light" panose="020B0403040303020004" pitchFamily="34" charset="0"/>
              </a:rPr>
              <a:t>10.1093/mnrasl/slac023</a:t>
            </a:r>
            <a:endParaRPr lang="en-CA" sz="2100" dirty="0">
              <a:latin typeface="Trade Gothic Next Light" panose="020B0403040303020004" pitchFamily="34" charset="0"/>
            </a:endParaRPr>
          </a:p>
        </p:txBody>
      </p:sp>
    </p:spTree>
    <p:extLst>
      <p:ext uri="{BB962C8B-B14F-4D97-AF65-F5344CB8AC3E}">
        <p14:creationId xmlns:p14="http://schemas.microsoft.com/office/powerpoint/2010/main" val="3999206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BBC59-CCC8-878B-EDC3-35EEB1910531}"/>
              </a:ext>
            </a:extLst>
          </p:cNvPr>
          <p:cNvSpPr>
            <a:spLocks noGrp="1"/>
          </p:cNvSpPr>
          <p:nvPr>
            <p:ph type="title"/>
          </p:nvPr>
        </p:nvSpPr>
        <p:spPr>
          <a:xfrm>
            <a:off x="747458" y="600746"/>
            <a:ext cx="5751064" cy="646331"/>
          </a:xfrm>
        </p:spPr>
        <p:txBody>
          <a:bodyPr>
            <a:noAutofit/>
          </a:bodyPr>
          <a:lstStyle/>
          <a:p>
            <a:r>
              <a:rPr lang="en-US" sz="3500" dirty="0">
                <a:latin typeface="Trade Gothic Next Light" panose="020B0403040303020004" pitchFamily="34" charset="0"/>
              </a:rPr>
              <a:t>Array of Peculiar Properties</a:t>
            </a:r>
            <a:endParaRPr lang="en-CA" sz="3500" dirty="0">
              <a:latin typeface="Trade Gothic Next Light" panose="020B0403040303020004" pitchFamily="34" charset="0"/>
            </a:endParaRPr>
          </a:p>
        </p:txBody>
      </p:sp>
      <p:pic>
        <p:nvPicPr>
          <p:cNvPr id="1028" name="Picture 4" descr="Spectral energy distribution (in fν) sequence of AT2018cow from the UV to the NIR, with selected spectra overplotted. (The closest high-quality spectrum to each photometric reference epoch is shown, rescaled by a constant factor to match the absolute flux level). The spectrum is initially (days 2–3) hot and featureless. A broad absorption feature develops in the UV/blue region of the spectrum starting around day 4, but disappears again by day 9. Narrower features begin to emerge after &gt;10 days, and the NIR bands become dominated by a red SED component that peaks around 10 000 Å. Our photometry and spectroscopy show good consistency (except in $z$-band at late times). In particular, both show the early, broad spectral feature between 3500 and 5500 Å.">
            <a:extLst>
              <a:ext uri="{FF2B5EF4-FFF2-40B4-BE49-F238E27FC236}">
                <a16:creationId xmlns:a16="http://schemas.microsoft.com/office/drawing/2014/main" id="{DA28ACE3-7F64-7EDD-C9D2-9802A72550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811" y="2028144"/>
            <a:ext cx="5863974" cy="42291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67D2DE6-1A8C-DA98-27E3-0BEF46CCB941}"/>
              </a:ext>
            </a:extLst>
          </p:cNvPr>
          <p:cNvSpPr txBox="1"/>
          <p:nvPr/>
        </p:nvSpPr>
        <p:spPr>
          <a:xfrm>
            <a:off x="4733228" y="1658812"/>
            <a:ext cx="2043573" cy="369332"/>
          </a:xfrm>
          <a:prstGeom prst="rect">
            <a:avLst/>
          </a:prstGeom>
          <a:noFill/>
        </p:spPr>
        <p:txBody>
          <a:bodyPr wrap="none" rtlCol="0">
            <a:spAutoFit/>
          </a:bodyPr>
          <a:lstStyle/>
          <a:p>
            <a:r>
              <a:rPr lang="en-US" dirty="0" err="1">
                <a:latin typeface="Trade Gothic Next Light" panose="020B0403040303020004" pitchFamily="34" charset="0"/>
              </a:rPr>
              <a:t>Perley</a:t>
            </a:r>
            <a:r>
              <a:rPr lang="en-US" dirty="0">
                <a:latin typeface="Trade Gothic Next Light" panose="020B0403040303020004" pitchFamily="34" charset="0"/>
              </a:rPr>
              <a:t> et al. (2019)</a:t>
            </a:r>
            <a:endParaRPr lang="en-CA" dirty="0">
              <a:latin typeface="Trade Gothic Next Light" panose="020B0403040303020004" pitchFamily="34" charset="0"/>
            </a:endParaRPr>
          </a:p>
        </p:txBody>
      </p:sp>
      <p:sp>
        <p:nvSpPr>
          <p:cNvPr id="5" name="TextBox 4">
            <a:extLst>
              <a:ext uri="{FF2B5EF4-FFF2-40B4-BE49-F238E27FC236}">
                <a16:creationId xmlns:a16="http://schemas.microsoft.com/office/drawing/2014/main" id="{7F2E47CC-6A3D-413E-0251-A9EDDA135BA1}"/>
              </a:ext>
            </a:extLst>
          </p:cNvPr>
          <p:cNvSpPr txBox="1"/>
          <p:nvPr/>
        </p:nvSpPr>
        <p:spPr>
          <a:xfrm>
            <a:off x="60914" y="2585704"/>
            <a:ext cx="1057149" cy="369332"/>
          </a:xfrm>
          <a:prstGeom prst="rect">
            <a:avLst/>
          </a:prstGeom>
          <a:noFill/>
        </p:spPr>
        <p:txBody>
          <a:bodyPr wrap="none" rtlCol="0">
            <a:spAutoFit/>
          </a:bodyPr>
          <a:lstStyle/>
          <a:p>
            <a:r>
              <a:rPr lang="en-US" b="1" dirty="0">
                <a:solidFill>
                  <a:srgbClr val="FF0000"/>
                </a:solidFill>
                <a:latin typeface="Trade Gothic Next Light" panose="020B0403040303020004" pitchFamily="34" charset="0"/>
              </a:rPr>
              <a:t>SN </a:t>
            </a:r>
            <a:r>
              <a:rPr lang="en-US" b="1" dirty="0" err="1">
                <a:solidFill>
                  <a:srgbClr val="FF0000"/>
                </a:solidFill>
                <a:latin typeface="Trade Gothic Next Light" panose="020B0403040303020004" pitchFamily="34" charset="0"/>
              </a:rPr>
              <a:t>Ic</a:t>
            </a:r>
            <a:r>
              <a:rPr lang="en-US" b="1" dirty="0">
                <a:solidFill>
                  <a:srgbClr val="FF0000"/>
                </a:solidFill>
                <a:latin typeface="Trade Gothic Next Light" panose="020B0403040303020004" pitchFamily="34" charset="0"/>
              </a:rPr>
              <a:t>-BL</a:t>
            </a:r>
            <a:endParaRPr lang="en-CA" b="1" dirty="0">
              <a:solidFill>
                <a:srgbClr val="FF0000"/>
              </a:solidFill>
              <a:latin typeface="Trade Gothic Next Light" panose="020B0403040303020004" pitchFamily="34" charset="0"/>
            </a:endParaRPr>
          </a:p>
        </p:txBody>
      </p:sp>
      <p:cxnSp>
        <p:nvCxnSpPr>
          <p:cNvPr id="7" name="Straight Arrow Connector 6">
            <a:extLst>
              <a:ext uri="{FF2B5EF4-FFF2-40B4-BE49-F238E27FC236}">
                <a16:creationId xmlns:a16="http://schemas.microsoft.com/office/drawing/2014/main" id="{F7BFC3E0-1272-FDAA-3B3B-FBE57CF6B812}"/>
              </a:ext>
            </a:extLst>
          </p:cNvPr>
          <p:cNvCxnSpPr>
            <a:cxnSpLocks/>
            <a:stCxn id="5" idx="2"/>
            <a:endCxn id="9" idx="0"/>
          </p:cNvCxnSpPr>
          <p:nvPr/>
        </p:nvCxnSpPr>
        <p:spPr>
          <a:xfrm flipH="1">
            <a:off x="589488" y="2955036"/>
            <a:ext cx="1" cy="54133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2EF50D8-693D-6E07-3AA5-1F08C88579F1}"/>
              </a:ext>
            </a:extLst>
          </p:cNvPr>
          <p:cNvSpPr txBox="1"/>
          <p:nvPr/>
        </p:nvSpPr>
        <p:spPr>
          <a:xfrm>
            <a:off x="-14428" y="3496368"/>
            <a:ext cx="1207831" cy="646331"/>
          </a:xfrm>
          <a:prstGeom prst="rect">
            <a:avLst/>
          </a:prstGeom>
          <a:noFill/>
        </p:spPr>
        <p:txBody>
          <a:bodyPr wrap="none" rtlCol="0">
            <a:spAutoFit/>
          </a:bodyPr>
          <a:lstStyle/>
          <a:p>
            <a:pPr algn="ctr"/>
            <a:r>
              <a:rPr lang="en-US" b="1" dirty="0">
                <a:solidFill>
                  <a:srgbClr val="FF0000"/>
                </a:solidFill>
                <a:latin typeface="Trade Gothic Next Light" panose="020B0403040303020004" pitchFamily="34" charset="0"/>
              </a:rPr>
              <a:t>Narrower</a:t>
            </a:r>
          </a:p>
          <a:p>
            <a:pPr algn="ctr"/>
            <a:r>
              <a:rPr lang="en-US" b="1" dirty="0">
                <a:solidFill>
                  <a:srgbClr val="FF0000"/>
                </a:solidFill>
                <a:latin typeface="Trade Gothic Next Light" panose="020B0403040303020004" pitchFamily="34" charset="0"/>
              </a:rPr>
              <a:t>H/He lines</a:t>
            </a:r>
            <a:endParaRPr lang="en-CA" b="1" dirty="0">
              <a:solidFill>
                <a:srgbClr val="FF0000"/>
              </a:solidFill>
              <a:latin typeface="Trade Gothic Next Light" panose="020B0403040303020004" pitchFamily="34" charset="0"/>
            </a:endParaRPr>
          </a:p>
        </p:txBody>
      </p:sp>
      <p:pic>
        <p:nvPicPr>
          <p:cNvPr id="1030" name="Picture 6">
            <a:extLst>
              <a:ext uri="{FF2B5EF4-FFF2-40B4-BE49-F238E27FC236}">
                <a16:creationId xmlns:a16="http://schemas.microsoft.com/office/drawing/2014/main" id="{7C06328E-EC29-A34D-69D2-A7A45DF900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5647"/>
          <a:stretch/>
        </p:blipFill>
        <p:spPr bwMode="auto">
          <a:xfrm>
            <a:off x="8874146" y="3305020"/>
            <a:ext cx="2666279" cy="35529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2EF93092-F341-6FD7-EDA0-3855F39706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2436" y="358733"/>
            <a:ext cx="3718568" cy="279280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B110C37-4074-D460-E314-2F1F26BB0FBF}"/>
              </a:ext>
            </a:extLst>
          </p:cNvPr>
          <p:cNvSpPr txBox="1"/>
          <p:nvPr/>
        </p:nvSpPr>
        <p:spPr>
          <a:xfrm>
            <a:off x="6877426" y="444955"/>
            <a:ext cx="1279517" cy="923330"/>
          </a:xfrm>
          <a:prstGeom prst="rect">
            <a:avLst/>
          </a:prstGeom>
          <a:noFill/>
        </p:spPr>
        <p:txBody>
          <a:bodyPr wrap="none" rtlCol="0">
            <a:spAutoFit/>
          </a:bodyPr>
          <a:lstStyle/>
          <a:p>
            <a:pPr algn="ctr"/>
            <a:r>
              <a:rPr lang="en-US" b="1" dirty="0">
                <a:solidFill>
                  <a:srgbClr val="FF0000"/>
                </a:solidFill>
                <a:latin typeface="Trade Gothic Next Light" panose="020B0403040303020004" pitchFamily="34" charset="0"/>
              </a:rPr>
              <a:t>Bright</a:t>
            </a:r>
          </a:p>
          <a:p>
            <a:pPr algn="ctr"/>
            <a:r>
              <a:rPr lang="en-US" b="1" dirty="0">
                <a:solidFill>
                  <a:srgbClr val="FF0000"/>
                </a:solidFill>
                <a:latin typeface="Trade Gothic Next Light" panose="020B0403040303020004" pitchFamily="34" charset="0"/>
              </a:rPr>
              <a:t>(Soft/Hard)</a:t>
            </a:r>
          </a:p>
          <a:p>
            <a:pPr algn="ctr"/>
            <a:r>
              <a:rPr lang="en-US" b="1" dirty="0">
                <a:solidFill>
                  <a:srgbClr val="FF0000"/>
                </a:solidFill>
                <a:latin typeface="Trade Gothic Next Light" panose="020B0403040303020004" pitchFamily="34" charset="0"/>
              </a:rPr>
              <a:t>X-ray</a:t>
            </a:r>
            <a:endParaRPr lang="en-CA" b="1" dirty="0">
              <a:solidFill>
                <a:srgbClr val="FF0000"/>
              </a:solidFill>
              <a:latin typeface="Trade Gothic Next Light" panose="020B0403040303020004" pitchFamily="34" charset="0"/>
            </a:endParaRPr>
          </a:p>
        </p:txBody>
      </p:sp>
      <p:sp>
        <p:nvSpPr>
          <p:cNvPr id="13" name="TextBox 12">
            <a:extLst>
              <a:ext uri="{FF2B5EF4-FFF2-40B4-BE49-F238E27FC236}">
                <a16:creationId xmlns:a16="http://schemas.microsoft.com/office/drawing/2014/main" id="{ABC87EB0-9424-CD65-8F04-18207B08569B}"/>
              </a:ext>
            </a:extLst>
          </p:cNvPr>
          <p:cNvSpPr txBox="1"/>
          <p:nvPr/>
        </p:nvSpPr>
        <p:spPr>
          <a:xfrm>
            <a:off x="9957822" y="137178"/>
            <a:ext cx="1805046" cy="307777"/>
          </a:xfrm>
          <a:prstGeom prst="rect">
            <a:avLst/>
          </a:prstGeom>
          <a:noFill/>
        </p:spPr>
        <p:txBody>
          <a:bodyPr wrap="none" rtlCol="0">
            <a:spAutoFit/>
          </a:bodyPr>
          <a:lstStyle/>
          <a:p>
            <a:r>
              <a:rPr lang="en-US" sz="1400" dirty="0" err="1">
                <a:latin typeface="Trade Gothic Next Light" panose="020B0403040303020004" pitchFamily="34" charset="0"/>
              </a:rPr>
              <a:t>Margutti</a:t>
            </a:r>
            <a:r>
              <a:rPr lang="en-US" sz="1400" dirty="0">
                <a:latin typeface="Trade Gothic Next Light" panose="020B0403040303020004" pitchFamily="34" charset="0"/>
              </a:rPr>
              <a:t> et al. (2019)</a:t>
            </a:r>
            <a:endParaRPr lang="en-CA" sz="1400" dirty="0">
              <a:latin typeface="Trade Gothic Next Light" panose="020B0403040303020004" pitchFamily="34" charset="0"/>
            </a:endParaRPr>
          </a:p>
        </p:txBody>
      </p:sp>
      <p:sp>
        <p:nvSpPr>
          <p:cNvPr id="15" name="TextBox 14">
            <a:extLst>
              <a:ext uri="{FF2B5EF4-FFF2-40B4-BE49-F238E27FC236}">
                <a16:creationId xmlns:a16="http://schemas.microsoft.com/office/drawing/2014/main" id="{941202FE-3B96-35C3-2020-73E38F708BA2}"/>
              </a:ext>
            </a:extLst>
          </p:cNvPr>
          <p:cNvSpPr txBox="1"/>
          <p:nvPr/>
        </p:nvSpPr>
        <p:spPr>
          <a:xfrm>
            <a:off x="10865180" y="3179458"/>
            <a:ext cx="1382045" cy="307777"/>
          </a:xfrm>
          <a:prstGeom prst="rect">
            <a:avLst/>
          </a:prstGeom>
          <a:noFill/>
        </p:spPr>
        <p:txBody>
          <a:bodyPr wrap="none" rtlCol="0">
            <a:spAutoFit/>
          </a:bodyPr>
          <a:lstStyle/>
          <a:p>
            <a:r>
              <a:rPr lang="en-US" sz="1400" dirty="0">
                <a:latin typeface="Trade Gothic Next Light" panose="020B0403040303020004" pitchFamily="34" charset="0"/>
              </a:rPr>
              <a:t>Ho et al. (2019)</a:t>
            </a:r>
            <a:endParaRPr lang="en-CA" sz="1400" dirty="0">
              <a:latin typeface="Trade Gothic Next Light" panose="020B0403040303020004" pitchFamily="34" charset="0"/>
            </a:endParaRPr>
          </a:p>
        </p:txBody>
      </p:sp>
      <p:sp>
        <p:nvSpPr>
          <p:cNvPr id="16" name="TextBox 15">
            <a:extLst>
              <a:ext uri="{FF2B5EF4-FFF2-40B4-BE49-F238E27FC236}">
                <a16:creationId xmlns:a16="http://schemas.microsoft.com/office/drawing/2014/main" id="{8C8C62F1-9B97-BBB7-2888-B00CDC7AE0E4}"/>
              </a:ext>
            </a:extLst>
          </p:cNvPr>
          <p:cNvSpPr txBox="1"/>
          <p:nvPr/>
        </p:nvSpPr>
        <p:spPr>
          <a:xfrm>
            <a:off x="7844326" y="3429000"/>
            <a:ext cx="787395" cy="923330"/>
          </a:xfrm>
          <a:prstGeom prst="rect">
            <a:avLst/>
          </a:prstGeom>
          <a:noFill/>
        </p:spPr>
        <p:txBody>
          <a:bodyPr wrap="none" rtlCol="0">
            <a:spAutoFit/>
          </a:bodyPr>
          <a:lstStyle/>
          <a:p>
            <a:pPr algn="ctr"/>
            <a:r>
              <a:rPr lang="en-US" b="1" dirty="0">
                <a:solidFill>
                  <a:srgbClr val="FF0000"/>
                </a:solidFill>
                <a:latin typeface="Trade Gothic Next Light" panose="020B0403040303020004" pitchFamily="34" charset="0"/>
              </a:rPr>
              <a:t>Bright</a:t>
            </a:r>
          </a:p>
          <a:p>
            <a:pPr algn="ctr"/>
            <a:r>
              <a:rPr lang="en-US" b="1" dirty="0">
                <a:solidFill>
                  <a:srgbClr val="FF0000"/>
                </a:solidFill>
                <a:latin typeface="Trade Gothic Next Light" panose="020B0403040303020004" pitchFamily="34" charset="0"/>
              </a:rPr>
              <a:t>(mm)</a:t>
            </a:r>
          </a:p>
          <a:p>
            <a:pPr algn="ctr"/>
            <a:r>
              <a:rPr lang="en-US" b="1" dirty="0">
                <a:solidFill>
                  <a:srgbClr val="FF0000"/>
                </a:solidFill>
                <a:latin typeface="Trade Gothic Next Light" panose="020B0403040303020004" pitchFamily="34" charset="0"/>
              </a:rPr>
              <a:t>Radio</a:t>
            </a:r>
            <a:endParaRPr lang="en-CA" b="1" dirty="0">
              <a:solidFill>
                <a:srgbClr val="FF0000"/>
              </a:solidFill>
              <a:latin typeface="Trade Gothic Next Light" panose="020B0403040303020004" pitchFamily="34" charset="0"/>
            </a:endParaRPr>
          </a:p>
        </p:txBody>
      </p:sp>
    </p:spTree>
    <p:extLst>
      <p:ext uri="{BB962C8B-B14F-4D97-AF65-F5344CB8AC3E}">
        <p14:creationId xmlns:p14="http://schemas.microsoft.com/office/powerpoint/2010/main" val="397491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500"/>
                                        <p:tgtEl>
                                          <p:spTgt spid="10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034"/>
                                        </p:tgtEl>
                                        <p:attrNameLst>
                                          <p:attrName>style.visibility</p:attrName>
                                        </p:attrNameLst>
                                      </p:cBhvr>
                                      <p:to>
                                        <p:strVal val="visible"/>
                                      </p:to>
                                    </p:set>
                                    <p:animEffect transition="in" filter="fade">
                                      <p:cBhvr>
                                        <p:cTn id="27" dur="500"/>
                                        <p:tgtEl>
                                          <p:spTgt spid="103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nodeType="withEffect">
                                  <p:stCondLst>
                                    <p:cond delay="0"/>
                                  </p:stCondLst>
                                  <p:childTnLst>
                                    <p:set>
                                      <p:cBhvr>
                                        <p:cTn id="37" dur="1" fill="hold">
                                          <p:stCondLst>
                                            <p:cond delay="0"/>
                                          </p:stCondLst>
                                        </p:cTn>
                                        <p:tgtEl>
                                          <p:spTgt spid="1030"/>
                                        </p:tgtEl>
                                        <p:attrNameLst>
                                          <p:attrName>style.visibility</p:attrName>
                                        </p:attrNameLst>
                                      </p:cBhvr>
                                      <p:to>
                                        <p:strVal val="visible"/>
                                      </p:to>
                                    </p:set>
                                    <p:animEffect transition="in" filter="fade">
                                      <p:cBhvr>
                                        <p:cTn id="38" dur="500"/>
                                        <p:tgtEl>
                                          <p:spTgt spid="103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2" grpId="0"/>
      <p:bldP spid="13"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CC5261-A9BA-CE26-BD20-E22A3E06D8D6}"/>
              </a:ext>
            </a:extLst>
          </p:cNvPr>
          <p:cNvSpPr>
            <a:spLocks noGrp="1"/>
          </p:cNvSpPr>
          <p:nvPr>
            <p:ph idx="1"/>
          </p:nvPr>
        </p:nvSpPr>
        <p:spPr>
          <a:xfrm>
            <a:off x="963843" y="528935"/>
            <a:ext cx="10515600" cy="812872"/>
          </a:xfrm>
        </p:spPr>
        <p:txBody>
          <a:bodyPr>
            <a:normAutofit/>
          </a:bodyPr>
          <a:lstStyle/>
          <a:p>
            <a:pPr marL="0" indent="0" algn="ctr">
              <a:buNone/>
            </a:pPr>
            <a:r>
              <a:rPr lang="en-US" sz="2100" b="1" u="sng" dirty="0">
                <a:solidFill>
                  <a:srgbClr val="0099CC"/>
                </a:solidFill>
                <a:latin typeface="Trade Gothic Next Light" panose="020B0403040303020004" pitchFamily="34" charset="0"/>
              </a:rPr>
              <a:t>AT2018cow</a:t>
            </a:r>
            <a:r>
              <a:rPr lang="en-US" sz="2100" dirty="0">
                <a:solidFill>
                  <a:srgbClr val="0099CC"/>
                </a:solidFill>
                <a:latin typeface="Trade Gothic Next Light" panose="020B0403040303020004" pitchFamily="34" charset="0"/>
              </a:rPr>
              <a:t> is still the </a:t>
            </a:r>
            <a:r>
              <a:rPr lang="en-US" sz="2100" b="1" u="sng" dirty="0">
                <a:solidFill>
                  <a:srgbClr val="0099CC"/>
                </a:solidFill>
                <a:latin typeface="Trade Gothic Next Light" panose="020B0403040303020004" pitchFamily="34" charset="0"/>
              </a:rPr>
              <a:t>most extensively studied</a:t>
            </a:r>
            <a:r>
              <a:rPr lang="en-US" sz="2100" dirty="0">
                <a:solidFill>
                  <a:srgbClr val="0099CC"/>
                </a:solidFill>
                <a:latin typeface="Trade Gothic Next Light" panose="020B0403040303020004" pitchFamily="34" charset="0"/>
              </a:rPr>
              <a:t> of its class (luminous FBOTs). </a:t>
            </a:r>
          </a:p>
          <a:p>
            <a:pPr marL="0" indent="0" algn="ctr">
              <a:buNone/>
            </a:pPr>
            <a:r>
              <a:rPr lang="en-US" sz="2100" dirty="0">
                <a:solidFill>
                  <a:srgbClr val="0099CC"/>
                </a:solidFill>
                <a:latin typeface="Trade Gothic Next Light" panose="020B0403040303020004" pitchFamily="34" charset="0"/>
              </a:rPr>
              <a:t>The exact </a:t>
            </a:r>
            <a:r>
              <a:rPr lang="en-US" sz="2100" b="1" u="sng" dirty="0">
                <a:solidFill>
                  <a:srgbClr val="0099CC"/>
                </a:solidFill>
                <a:latin typeface="Trade Gothic Next Light" panose="020B0403040303020004" pitchFamily="34" charset="0"/>
              </a:rPr>
              <a:t>progenitor and explosion mechanism</a:t>
            </a:r>
            <a:r>
              <a:rPr lang="en-US" sz="2100" dirty="0">
                <a:solidFill>
                  <a:srgbClr val="0099CC"/>
                </a:solidFill>
                <a:latin typeface="Trade Gothic Next Light" panose="020B0403040303020004" pitchFamily="34" charset="0"/>
              </a:rPr>
              <a:t> are still </a:t>
            </a:r>
            <a:r>
              <a:rPr lang="en-US" sz="2100" b="1" u="sng" dirty="0">
                <a:solidFill>
                  <a:srgbClr val="0099CC"/>
                </a:solidFill>
                <a:latin typeface="Trade Gothic Next Light" panose="020B0403040303020004" pitchFamily="34" charset="0"/>
              </a:rPr>
              <a:t>unclear</a:t>
            </a:r>
            <a:r>
              <a:rPr lang="en-US" sz="2100" dirty="0">
                <a:solidFill>
                  <a:srgbClr val="0099CC"/>
                </a:solidFill>
                <a:latin typeface="Trade Gothic Next Light" panose="020B0403040303020004" pitchFamily="34" charset="0"/>
              </a:rPr>
              <a:t>. </a:t>
            </a:r>
          </a:p>
          <a:p>
            <a:pPr marL="0" indent="0">
              <a:buNone/>
            </a:pPr>
            <a:endParaRPr lang="en-US" sz="2100" dirty="0">
              <a:solidFill>
                <a:srgbClr val="0099CC"/>
              </a:solidFill>
              <a:latin typeface="Trade Gothic Next Light" panose="020B0403040303020004" pitchFamily="34" charset="0"/>
            </a:endParaRPr>
          </a:p>
        </p:txBody>
      </p:sp>
      <p:sp>
        <p:nvSpPr>
          <p:cNvPr id="4" name="TextBox 3">
            <a:extLst>
              <a:ext uri="{FF2B5EF4-FFF2-40B4-BE49-F238E27FC236}">
                <a16:creationId xmlns:a16="http://schemas.microsoft.com/office/drawing/2014/main" id="{3FC41FB8-E32E-C922-D1CB-4B87D9727BC9}"/>
              </a:ext>
            </a:extLst>
          </p:cNvPr>
          <p:cNvSpPr txBox="1"/>
          <p:nvPr/>
        </p:nvSpPr>
        <p:spPr>
          <a:xfrm>
            <a:off x="963843" y="2169565"/>
            <a:ext cx="4363571" cy="424274"/>
          </a:xfrm>
          <a:prstGeom prst="rect">
            <a:avLst/>
          </a:prstGeom>
          <a:noFill/>
        </p:spPr>
        <p:txBody>
          <a:bodyPr wrap="square" rtlCol="0">
            <a:spAutoFit/>
          </a:bodyPr>
          <a:lstStyle/>
          <a:p>
            <a:r>
              <a:rPr lang="en-US" sz="2100" dirty="0">
                <a:latin typeface="Trade Gothic Next Light" panose="020B0403040303020004" pitchFamily="34" charset="0"/>
              </a:rPr>
              <a:t>(Currently) Preferred Explanations:</a:t>
            </a:r>
          </a:p>
        </p:txBody>
      </p:sp>
      <p:sp>
        <p:nvSpPr>
          <p:cNvPr id="5" name="TextBox 4">
            <a:extLst>
              <a:ext uri="{FF2B5EF4-FFF2-40B4-BE49-F238E27FC236}">
                <a16:creationId xmlns:a16="http://schemas.microsoft.com/office/drawing/2014/main" id="{A2DAAE9C-6E06-1C52-6A4E-C8A910E6CCA8}"/>
              </a:ext>
            </a:extLst>
          </p:cNvPr>
          <p:cNvSpPr txBox="1"/>
          <p:nvPr/>
        </p:nvSpPr>
        <p:spPr>
          <a:xfrm>
            <a:off x="5327414" y="2169565"/>
            <a:ext cx="2830518" cy="415498"/>
          </a:xfrm>
          <a:prstGeom prst="rect">
            <a:avLst/>
          </a:prstGeom>
          <a:noFill/>
        </p:spPr>
        <p:txBody>
          <a:bodyPr wrap="none" rtlCol="0">
            <a:spAutoFit/>
          </a:bodyPr>
          <a:lstStyle/>
          <a:p>
            <a:r>
              <a:rPr lang="en-US" sz="2100" u="sng" dirty="0">
                <a:latin typeface="Trade Gothic Next Light" panose="020B0403040303020004" pitchFamily="34" charset="0"/>
              </a:rPr>
              <a:t>Ejecta-CSM Interaction</a:t>
            </a:r>
            <a:endParaRPr lang="en-CA" sz="2100" u="sng" dirty="0"/>
          </a:p>
        </p:txBody>
      </p:sp>
      <p:sp>
        <p:nvSpPr>
          <p:cNvPr id="6" name="TextBox 5">
            <a:extLst>
              <a:ext uri="{FF2B5EF4-FFF2-40B4-BE49-F238E27FC236}">
                <a16:creationId xmlns:a16="http://schemas.microsoft.com/office/drawing/2014/main" id="{58359E54-756C-E7FC-47D7-427B4957047A}"/>
              </a:ext>
            </a:extLst>
          </p:cNvPr>
          <p:cNvSpPr txBox="1"/>
          <p:nvPr/>
        </p:nvSpPr>
        <p:spPr>
          <a:xfrm>
            <a:off x="5327414" y="4698548"/>
            <a:ext cx="1859805" cy="415498"/>
          </a:xfrm>
          <a:prstGeom prst="rect">
            <a:avLst/>
          </a:prstGeom>
          <a:noFill/>
        </p:spPr>
        <p:txBody>
          <a:bodyPr wrap="none" rtlCol="0">
            <a:spAutoFit/>
          </a:bodyPr>
          <a:lstStyle/>
          <a:p>
            <a:r>
              <a:rPr lang="en-US" sz="2100" u="sng" dirty="0">
                <a:latin typeface="Trade Gothic Next Light" panose="020B0403040303020004" pitchFamily="34" charset="0"/>
              </a:rPr>
              <a:t>Central Engine</a:t>
            </a:r>
            <a:endParaRPr lang="en-CA" sz="2100" u="sng" dirty="0">
              <a:latin typeface="Trade Gothic Next Light" panose="020B0403040303020004" pitchFamily="34" charset="0"/>
            </a:endParaRPr>
          </a:p>
        </p:txBody>
      </p:sp>
      <p:sp>
        <p:nvSpPr>
          <p:cNvPr id="7" name="TextBox 6">
            <a:extLst>
              <a:ext uri="{FF2B5EF4-FFF2-40B4-BE49-F238E27FC236}">
                <a16:creationId xmlns:a16="http://schemas.microsoft.com/office/drawing/2014/main" id="{C07C33E2-2943-DE12-25D4-EEB500687C9E}"/>
              </a:ext>
            </a:extLst>
          </p:cNvPr>
          <p:cNvSpPr txBox="1"/>
          <p:nvPr/>
        </p:nvSpPr>
        <p:spPr>
          <a:xfrm>
            <a:off x="6742673" y="2718650"/>
            <a:ext cx="2787943" cy="415498"/>
          </a:xfrm>
          <a:prstGeom prst="rect">
            <a:avLst/>
          </a:prstGeom>
          <a:noFill/>
        </p:spPr>
        <p:txBody>
          <a:bodyPr wrap="none" rtlCol="0">
            <a:spAutoFit/>
          </a:bodyPr>
          <a:lstStyle/>
          <a:p>
            <a:pPr marL="342900" indent="-342900">
              <a:buFont typeface="Wingdings" panose="05000000000000000000" pitchFamily="2" charset="2"/>
              <a:buChar char="Ø"/>
            </a:pPr>
            <a:r>
              <a:rPr lang="en-US" sz="2100" dirty="0">
                <a:latin typeface="Trade Gothic Next Light" panose="020B0403040303020004" pitchFamily="34" charset="0"/>
              </a:rPr>
              <a:t>Radio + IR emission</a:t>
            </a:r>
            <a:endParaRPr lang="en-CA" sz="2100" dirty="0">
              <a:latin typeface="Trade Gothic Next Light" panose="020B0403040303020004" pitchFamily="34" charset="0"/>
            </a:endParaRPr>
          </a:p>
        </p:txBody>
      </p:sp>
      <p:sp>
        <p:nvSpPr>
          <p:cNvPr id="8" name="TextBox 7">
            <a:extLst>
              <a:ext uri="{FF2B5EF4-FFF2-40B4-BE49-F238E27FC236}">
                <a16:creationId xmlns:a16="http://schemas.microsoft.com/office/drawing/2014/main" id="{B0866075-67ED-63B8-5F07-226956894A7D}"/>
              </a:ext>
            </a:extLst>
          </p:cNvPr>
          <p:cNvSpPr txBox="1"/>
          <p:nvPr/>
        </p:nvSpPr>
        <p:spPr>
          <a:xfrm>
            <a:off x="6742673" y="3891078"/>
            <a:ext cx="1829925" cy="415498"/>
          </a:xfrm>
          <a:prstGeom prst="rect">
            <a:avLst/>
          </a:prstGeom>
          <a:noFill/>
        </p:spPr>
        <p:txBody>
          <a:bodyPr wrap="none" rtlCol="0">
            <a:spAutoFit/>
          </a:bodyPr>
          <a:lstStyle/>
          <a:p>
            <a:pPr marL="342900" indent="-342900">
              <a:buFont typeface="Wingdings" panose="05000000000000000000" pitchFamily="2" charset="2"/>
              <a:buChar char="Ø"/>
            </a:pPr>
            <a:r>
              <a:rPr lang="en-US" sz="2100" dirty="0">
                <a:latin typeface="Trade Gothic Next Light" panose="020B0403040303020004" pitchFamily="34" charset="0"/>
              </a:rPr>
              <a:t>Asymmetry</a:t>
            </a:r>
            <a:endParaRPr lang="en-CA" sz="2100" dirty="0">
              <a:latin typeface="Trade Gothic Next Light" panose="020B0403040303020004" pitchFamily="34" charset="0"/>
            </a:endParaRPr>
          </a:p>
        </p:txBody>
      </p:sp>
      <p:sp>
        <p:nvSpPr>
          <p:cNvPr id="9" name="TextBox 8">
            <a:extLst>
              <a:ext uri="{FF2B5EF4-FFF2-40B4-BE49-F238E27FC236}">
                <a16:creationId xmlns:a16="http://schemas.microsoft.com/office/drawing/2014/main" id="{AD986330-DF85-8DF5-DCCC-C0B6D79729B2}"/>
              </a:ext>
            </a:extLst>
          </p:cNvPr>
          <p:cNvSpPr txBox="1"/>
          <p:nvPr/>
        </p:nvSpPr>
        <p:spPr>
          <a:xfrm>
            <a:off x="6742673" y="3304864"/>
            <a:ext cx="2149948" cy="415498"/>
          </a:xfrm>
          <a:prstGeom prst="rect">
            <a:avLst/>
          </a:prstGeom>
          <a:noFill/>
        </p:spPr>
        <p:txBody>
          <a:bodyPr wrap="none" rtlCol="0">
            <a:spAutoFit/>
          </a:bodyPr>
          <a:lstStyle/>
          <a:p>
            <a:pPr marL="342900" indent="-342900">
              <a:buFont typeface="Wingdings" panose="05000000000000000000" pitchFamily="2" charset="2"/>
              <a:buChar char="Ø"/>
            </a:pPr>
            <a:r>
              <a:rPr lang="en-US" sz="2100" dirty="0">
                <a:latin typeface="Trade Gothic Next Light" panose="020B0403040303020004" pitchFamily="34" charset="0"/>
              </a:rPr>
              <a:t>Emission lines</a:t>
            </a:r>
            <a:endParaRPr lang="en-CA" sz="2100" dirty="0">
              <a:latin typeface="Trade Gothic Next Light" panose="020B0403040303020004" pitchFamily="34" charset="0"/>
            </a:endParaRPr>
          </a:p>
        </p:txBody>
      </p:sp>
      <p:sp>
        <p:nvSpPr>
          <p:cNvPr id="10" name="TextBox 9">
            <a:extLst>
              <a:ext uri="{FF2B5EF4-FFF2-40B4-BE49-F238E27FC236}">
                <a16:creationId xmlns:a16="http://schemas.microsoft.com/office/drawing/2014/main" id="{2C4D526B-0E95-7FCD-6697-B19EFD58CFC0}"/>
              </a:ext>
            </a:extLst>
          </p:cNvPr>
          <p:cNvSpPr txBox="1"/>
          <p:nvPr/>
        </p:nvSpPr>
        <p:spPr>
          <a:xfrm>
            <a:off x="6742673" y="5247633"/>
            <a:ext cx="3360215" cy="415498"/>
          </a:xfrm>
          <a:prstGeom prst="rect">
            <a:avLst/>
          </a:prstGeom>
          <a:noFill/>
        </p:spPr>
        <p:txBody>
          <a:bodyPr wrap="none" rtlCol="0">
            <a:spAutoFit/>
          </a:bodyPr>
          <a:lstStyle/>
          <a:p>
            <a:pPr marL="342900" indent="-342900">
              <a:buFont typeface="Wingdings" panose="05000000000000000000" pitchFamily="2" charset="2"/>
              <a:buChar char="Ø"/>
            </a:pPr>
            <a:r>
              <a:rPr lang="en-US" sz="2100" dirty="0">
                <a:latin typeface="Trade Gothic Next Light" panose="020B0403040303020004" pitchFamily="34" charset="0"/>
              </a:rPr>
              <a:t>Mildly-relativistic outflow</a:t>
            </a:r>
          </a:p>
        </p:txBody>
      </p:sp>
      <p:sp>
        <p:nvSpPr>
          <p:cNvPr id="11" name="TextBox 10">
            <a:extLst>
              <a:ext uri="{FF2B5EF4-FFF2-40B4-BE49-F238E27FC236}">
                <a16:creationId xmlns:a16="http://schemas.microsoft.com/office/drawing/2014/main" id="{60139230-7DFF-ED98-0A9B-A421DCE5A27C}"/>
              </a:ext>
            </a:extLst>
          </p:cNvPr>
          <p:cNvSpPr txBox="1"/>
          <p:nvPr/>
        </p:nvSpPr>
        <p:spPr>
          <a:xfrm>
            <a:off x="6742673" y="5833847"/>
            <a:ext cx="3271729" cy="415498"/>
          </a:xfrm>
          <a:prstGeom prst="rect">
            <a:avLst/>
          </a:prstGeom>
          <a:noFill/>
        </p:spPr>
        <p:txBody>
          <a:bodyPr wrap="none" rtlCol="0">
            <a:spAutoFit/>
          </a:bodyPr>
          <a:lstStyle/>
          <a:p>
            <a:pPr marL="342900" indent="-342900">
              <a:buFont typeface="Wingdings" panose="05000000000000000000" pitchFamily="2" charset="2"/>
              <a:buChar char="Ø"/>
            </a:pPr>
            <a:r>
              <a:rPr lang="en-US" sz="2100" dirty="0">
                <a:latin typeface="Trade Gothic Next Light" panose="020B0403040303020004" pitchFamily="34" charset="0"/>
              </a:rPr>
              <a:t>X-ray emission and QPO</a:t>
            </a:r>
          </a:p>
        </p:txBody>
      </p:sp>
    </p:spTree>
    <p:extLst>
      <p:ext uri="{BB962C8B-B14F-4D97-AF65-F5344CB8AC3E}">
        <p14:creationId xmlns:p14="http://schemas.microsoft.com/office/powerpoint/2010/main" val="17609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E66CD-42EE-EFA4-BDE7-A082B0D627F1}"/>
              </a:ext>
            </a:extLst>
          </p:cNvPr>
          <p:cNvSpPr txBox="1">
            <a:spLocks/>
          </p:cNvSpPr>
          <p:nvPr/>
        </p:nvSpPr>
        <p:spPr>
          <a:xfrm>
            <a:off x="473124" y="810151"/>
            <a:ext cx="10948409" cy="64611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Trade Gothic Next Light" panose="020B0403040303020004" pitchFamily="34" charset="0"/>
              </a:rPr>
              <a:t>Late-Time </a:t>
            </a:r>
            <a:r>
              <a:rPr lang="en-US" sz="3600" i="1" dirty="0">
                <a:latin typeface="Trade Gothic Next Light" panose="020B0403040303020004" pitchFamily="34" charset="0"/>
              </a:rPr>
              <a:t>HST</a:t>
            </a:r>
            <a:r>
              <a:rPr lang="en-US" sz="3600" dirty="0">
                <a:latin typeface="Trade Gothic Next Light" panose="020B0403040303020004" pitchFamily="34" charset="0"/>
              </a:rPr>
              <a:t> Observations of AT2018cow (t~2-4 years)</a:t>
            </a:r>
            <a:endParaRPr lang="en-CA" sz="3600" dirty="0">
              <a:latin typeface="Trade Gothic Next Light" panose="020B0403040303020004" pitchFamily="34" charset="0"/>
            </a:endParaRPr>
          </a:p>
        </p:txBody>
      </p:sp>
      <p:sp>
        <p:nvSpPr>
          <p:cNvPr id="3" name="TextBox 2">
            <a:extLst>
              <a:ext uri="{FF2B5EF4-FFF2-40B4-BE49-F238E27FC236}">
                <a16:creationId xmlns:a16="http://schemas.microsoft.com/office/drawing/2014/main" id="{C4AF27EC-01A4-0963-7410-351D7C397F07}"/>
              </a:ext>
            </a:extLst>
          </p:cNvPr>
          <p:cNvSpPr txBox="1"/>
          <p:nvPr/>
        </p:nvSpPr>
        <p:spPr>
          <a:xfrm>
            <a:off x="473124" y="1645569"/>
            <a:ext cx="7309746" cy="1061829"/>
          </a:xfrm>
          <a:prstGeom prst="rect">
            <a:avLst/>
          </a:prstGeom>
          <a:noFill/>
        </p:spPr>
        <p:txBody>
          <a:bodyPr wrap="square" rtlCol="0">
            <a:spAutoFit/>
          </a:bodyPr>
          <a:lstStyle/>
          <a:p>
            <a:r>
              <a:rPr lang="en-US" sz="2100" dirty="0">
                <a:solidFill>
                  <a:srgbClr val="FF0000"/>
                </a:solidFill>
                <a:latin typeface="Trade Gothic Next Light" panose="020B0403040303020004" pitchFamily="34" charset="0"/>
              </a:rPr>
              <a:t>2020</a:t>
            </a:r>
            <a:r>
              <a:rPr lang="en-US" sz="2100" dirty="0">
                <a:latin typeface="Trade Gothic Next Light" panose="020B0403040303020004" pitchFamily="34" charset="0"/>
              </a:rPr>
              <a:t> (t=703d) </a:t>
            </a:r>
            <a:r>
              <a:rPr lang="en-US" sz="1200" dirty="0">
                <a:latin typeface="Trade Gothic Next Light" panose="020B0403040303020004" pitchFamily="34" charset="0"/>
              </a:rPr>
              <a:t>Program 15974 (PI Levan)</a:t>
            </a:r>
          </a:p>
          <a:p>
            <a:r>
              <a:rPr lang="en-US" sz="2100" dirty="0">
                <a:solidFill>
                  <a:srgbClr val="FF0000"/>
                </a:solidFill>
                <a:latin typeface="Trade Gothic Next Light" panose="020B0403040303020004" pitchFamily="34" charset="0"/>
              </a:rPr>
              <a:t>2021</a:t>
            </a:r>
            <a:r>
              <a:rPr lang="en-US" sz="2100" dirty="0">
                <a:latin typeface="Trade Gothic Next Light" panose="020B0403040303020004" pitchFamily="34" charset="0"/>
              </a:rPr>
              <a:t> (t=1119d) </a:t>
            </a:r>
            <a:r>
              <a:rPr lang="en-US" sz="1200" dirty="0">
                <a:latin typeface="Trade Gothic Next Light" panose="020B0403040303020004" pitchFamily="34" charset="0"/>
              </a:rPr>
              <a:t>Program 16179 (PI </a:t>
            </a:r>
            <a:r>
              <a:rPr lang="en-US" sz="1200" dirty="0" err="1">
                <a:latin typeface="Trade Gothic Next Light" panose="020B0403040303020004" pitchFamily="34" charset="0"/>
              </a:rPr>
              <a:t>Filippenko</a:t>
            </a:r>
            <a:r>
              <a:rPr lang="en-US" sz="1200" dirty="0">
                <a:latin typeface="Trade Gothic Next Light" panose="020B0403040303020004" pitchFamily="34" charset="0"/>
              </a:rPr>
              <a:t>)</a:t>
            </a:r>
          </a:p>
          <a:p>
            <a:r>
              <a:rPr lang="en-US" sz="2100" dirty="0">
                <a:solidFill>
                  <a:srgbClr val="FF0000"/>
                </a:solidFill>
                <a:latin typeface="Trade Gothic Next Light" panose="020B0403040303020004" pitchFamily="34" charset="0"/>
              </a:rPr>
              <a:t>2022</a:t>
            </a:r>
            <a:r>
              <a:rPr lang="en-US" sz="2100" dirty="0">
                <a:latin typeface="Trade Gothic Next Light" panose="020B0403040303020004" pitchFamily="34" charset="0"/>
              </a:rPr>
              <a:t> (t=1453d) </a:t>
            </a:r>
            <a:r>
              <a:rPr lang="en-US" sz="1200" dirty="0">
                <a:latin typeface="Trade Gothic Next Light" panose="020B0403040303020004" pitchFamily="34" charset="0"/>
              </a:rPr>
              <a:t>Program 16925 (PI Chen)</a:t>
            </a:r>
          </a:p>
        </p:txBody>
      </p:sp>
    </p:spTree>
    <p:extLst>
      <p:ext uri="{BB962C8B-B14F-4D97-AF65-F5344CB8AC3E}">
        <p14:creationId xmlns:p14="http://schemas.microsoft.com/office/powerpoint/2010/main" val="2610745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E66CD-42EE-EFA4-BDE7-A082B0D627F1}"/>
              </a:ext>
            </a:extLst>
          </p:cNvPr>
          <p:cNvSpPr txBox="1">
            <a:spLocks/>
          </p:cNvSpPr>
          <p:nvPr/>
        </p:nvSpPr>
        <p:spPr>
          <a:xfrm>
            <a:off x="473124" y="743111"/>
            <a:ext cx="11346343" cy="69691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Trade Gothic Next Light" panose="020B0403040303020004" pitchFamily="34" charset="0"/>
              </a:rPr>
              <a:t>Sun et al. (2022): discovery of a hot and luminous source</a:t>
            </a:r>
            <a:endParaRPr lang="en-CA" sz="3600" dirty="0">
              <a:latin typeface="Trade Gothic Next Light" panose="020B0403040303020004" pitchFamily="34" charset="0"/>
            </a:endParaRPr>
          </a:p>
        </p:txBody>
      </p:sp>
      <p:sp>
        <p:nvSpPr>
          <p:cNvPr id="3" name="TextBox 2">
            <a:extLst>
              <a:ext uri="{FF2B5EF4-FFF2-40B4-BE49-F238E27FC236}">
                <a16:creationId xmlns:a16="http://schemas.microsoft.com/office/drawing/2014/main" id="{C4AF27EC-01A4-0963-7410-351D7C397F07}"/>
              </a:ext>
            </a:extLst>
          </p:cNvPr>
          <p:cNvSpPr txBox="1"/>
          <p:nvPr/>
        </p:nvSpPr>
        <p:spPr>
          <a:xfrm>
            <a:off x="473124" y="1645569"/>
            <a:ext cx="7309746" cy="1061829"/>
          </a:xfrm>
          <a:prstGeom prst="rect">
            <a:avLst/>
          </a:prstGeom>
          <a:noFill/>
        </p:spPr>
        <p:txBody>
          <a:bodyPr wrap="square" rtlCol="0">
            <a:spAutoFit/>
          </a:bodyPr>
          <a:lstStyle/>
          <a:p>
            <a:pPr marL="342900" indent="-342900">
              <a:buFont typeface="Wingdings" panose="05000000000000000000" pitchFamily="2" charset="2"/>
              <a:buChar char="v"/>
            </a:pPr>
            <a:r>
              <a:rPr lang="en-US" sz="2100" dirty="0">
                <a:solidFill>
                  <a:srgbClr val="FF0000"/>
                </a:solidFill>
                <a:latin typeface="Trade Gothic Next Light" panose="020B0403040303020004" pitchFamily="34" charset="0"/>
              </a:rPr>
              <a:t>2020</a:t>
            </a:r>
            <a:r>
              <a:rPr lang="en-US" sz="2100" dirty="0">
                <a:latin typeface="Trade Gothic Next Light" panose="020B0403040303020004" pitchFamily="34" charset="0"/>
              </a:rPr>
              <a:t> (t=703d) </a:t>
            </a:r>
            <a:r>
              <a:rPr lang="en-US" sz="1200" dirty="0">
                <a:latin typeface="Trade Gothic Next Light" panose="020B0403040303020004" pitchFamily="34" charset="0"/>
              </a:rPr>
              <a:t>Program 15974 (PI Levan)</a:t>
            </a:r>
          </a:p>
          <a:p>
            <a:pPr marL="342900" indent="-342900">
              <a:buFont typeface="Wingdings" panose="05000000000000000000" pitchFamily="2" charset="2"/>
              <a:buChar char="v"/>
            </a:pPr>
            <a:r>
              <a:rPr lang="en-US" sz="2100" dirty="0">
                <a:solidFill>
                  <a:srgbClr val="FF0000"/>
                </a:solidFill>
                <a:latin typeface="Trade Gothic Next Light" panose="020B0403040303020004" pitchFamily="34" charset="0"/>
              </a:rPr>
              <a:t>2021</a:t>
            </a:r>
            <a:r>
              <a:rPr lang="en-US" sz="2100" dirty="0">
                <a:latin typeface="Trade Gothic Next Light" panose="020B0403040303020004" pitchFamily="34" charset="0"/>
              </a:rPr>
              <a:t> (t=1119d) </a:t>
            </a:r>
            <a:r>
              <a:rPr lang="en-US" sz="1200" dirty="0">
                <a:latin typeface="Trade Gothic Next Light" panose="020B0403040303020004" pitchFamily="34" charset="0"/>
              </a:rPr>
              <a:t>Program 16179 (PI </a:t>
            </a:r>
            <a:r>
              <a:rPr lang="en-US" sz="1200" dirty="0" err="1">
                <a:latin typeface="Trade Gothic Next Light" panose="020B0403040303020004" pitchFamily="34" charset="0"/>
              </a:rPr>
              <a:t>Filippenko</a:t>
            </a:r>
            <a:r>
              <a:rPr lang="en-US" sz="1200" dirty="0">
                <a:latin typeface="Trade Gothic Next Light" panose="020B0403040303020004" pitchFamily="34" charset="0"/>
              </a:rPr>
              <a:t>)</a:t>
            </a:r>
          </a:p>
          <a:p>
            <a:r>
              <a:rPr lang="en-US" sz="2100" dirty="0">
                <a:solidFill>
                  <a:schemeClr val="tx1">
                    <a:alpha val="23000"/>
                  </a:schemeClr>
                </a:solidFill>
                <a:latin typeface="Trade Gothic Next Light" panose="020B0403040303020004" pitchFamily="34" charset="0"/>
              </a:rPr>
              <a:t>2022 (t=1453d) </a:t>
            </a:r>
            <a:r>
              <a:rPr lang="en-US" sz="1200" dirty="0">
                <a:solidFill>
                  <a:schemeClr val="tx1">
                    <a:alpha val="23000"/>
                  </a:schemeClr>
                </a:solidFill>
                <a:latin typeface="Trade Gothic Next Light" panose="020B0403040303020004" pitchFamily="34" charset="0"/>
              </a:rPr>
              <a:t>Program 16925 (PI Chen)</a:t>
            </a:r>
          </a:p>
        </p:txBody>
      </p:sp>
      <p:pic>
        <p:nvPicPr>
          <p:cNvPr id="1026" name="Picture 2" descr="Example images of AT2018cow at early and late times of t = 62 d (a–d) and 714 d (e–j), respectively; each panel has a dimension of 1 arcsec × 1 arcsec and is centered on AT2018cow (shown by the cross hair). No source is detected at the position of AT2018cow in the F657N image (e). In the F814W image (j), the late-time source is not very obvious by eye due to a bright neighboring star to its northeast. (k) Three-colour composite of the F336W, F555W and F814W images at t = 714 d; the square corresponds to the extent of the other panels (a–j) and the circle has a radius of 1 arcsec. All panels are aligned with North up and East to the left. An angular size of 1 arcsec corresponds to a linear size of 305 pc at the distance of AT2018cow.">
            <a:extLst>
              <a:ext uri="{FF2B5EF4-FFF2-40B4-BE49-F238E27FC236}">
                <a16:creationId xmlns:a16="http://schemas.microsoft.com/office/drawing/2014/main" id="{BB0006F9-7D15-D444-E77F-5D7C410D7F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291" r="1"/>
          <a:stretch/>
        </p:blipFill>
        <p:spPr bwMode="auto">
          <a:xfrm>
            <a:off x="2063127" y="2912940"/>
            <a:ext cx="350018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ST photometry of AT2018cow (filled circles) with error bars smaller than the symbol size. The solid lines are AT 2018cow’s early-time light curves reported by P19 (with line thickness showing the photometric uncertainties), which have been converted into the HST filters and the Vega magnitude system. The dashed lines correspond to linear extrapolations of the light curve tails or the brightness of the late-time source.">
            <a:extLst>
              <a:ext uri="{FF2B5EF4-FFF2-40B4-BE49-F238E27FC236}">
                <a16:creationId xmlns:a16="http://schemas.microsoft.com/office/drawing/2014/main" id="{380583BB-208A-5C9D-E4C7-6D5C984661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360" y="1815490"/>
            <a:ext cx="5021440" cy="5042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227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E66CD-42EE-EFA4-BDE7-A082B0D627F1}"/>
              </a:ext>
            </a:extLst>
          </p:cNvPr>
          <p:cNvSpPr txBox="1">
            <a:spLocks/>
          </p:cNvSpPr>
          <p:nvPr/>
        </p:nvSpPr>
        <p:spPr>
          <a:xfrm>
            <a:off x="473124" y="810151"/>
            <a:ext cx="10225342" cy="59286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i="1" dirty="0">
                <a:latin typeface="Trade Gothic Next Light" panose="020B0403040303020004" pitchFamily="34" charset="0"/>
              </a:rPr>
              <a:t>HST</a:t>
            </a:r>
            <a:r>
              <a:rPr lang="en-US" sz="3600" dirty="0">
                <a:latin typeface="Trade Gothic Next Light" panose="020B0403040303020004" pitchFamily="34" charset="0"/>
              </a:rPr>
              <a:t> Observations of the </a:t>
            </a:r>
            <a:r>
              <a:rPr lang="en-US" sz="3600" b="1" dirty="0">
                <a:solidFill>
                  <a:srgbClr val="3366FF"/>
                </a:solidFill>
                <a:latin typeface="Trade Gothic Next Light" panose="020B0403040303020004" pitchFamily="34" charset="0"/>
              </a:rPr>
              <a:t>Underlying Source</a:t>
            </a:r>
            <a:endParaRPr lang="en-CA" sz="3600" b="1" dirty="0">
              <a:solidFill>
                <a:srgbClr val="3366FF"/>
              </a:solidFill>
              <a:latin typeface="Trade Gothic Next Light" panose="020B0403040303020004" pitchFamily="34" charset="0"/>
            </a:endParaRPr>
          </a:p>
        </p:txBody>
      </p:sp>
      <p:sp>
        <p:nvSpPr>
          <p:cNvPr id="3" name="TextBox 2">
            <a:extLst>
              <a:ext uri="{FF2B5EF4-FFF2-40B4-BE49-F238E27FC236}">
                <a16:creationId xmlns:a16="http://schemas.microsoft.com/office/drawing/2014/main" id="{C4AF27EC-01A4-0963-7410-351D7C397F07}"/>
              </a:ext>
            </a:extLst>
          </p:cNvPr>
          <p:cNvSpPr txBox="1"/>
          <p:nvPr/>
        </p:nvSpPr>
        <p:spPr>
          <a:xfrm>
            <a:off x="473124" y="1645569"/>
            <a:ext cx="7309746" cy="1061829"/>
          </a:xfrm>
          <a:prstGeom prst="rect">
            <a:avLst/>
          </a:prstGeom>
          <a:noFill/>
        </p:spPr>
        <p:txBody>
          <a:bodyPr wrap="square" rtlCol="0">
            <a:spAutoFit/>
          </a:bodyPr>
          <a:lstStyle/>
          <a:p>
            <a:pPr marL="342900" indent="-342900">
              <a:buFont typeface="Wingdings" panose="05000000000000000000" pitchFamily="2" charset="2"/>
              <a:buChar char="v"/>
            </a:pPr>
            <a:r>
              <a:rPr lang="en-US" sz="2100" dirty="0">
                <a:solidFill>
                  <a:srgbClr val="FF0000"/>
                </a:solidFill>
                <a:latin typeface="Trade Gothic Next Light" panose="020B0403040303020004" pitchFamily="34" charset="0"/>
              </a:rPr>
              <a:t>2020</a:t>
            </a:r>
            <a:r>
              <a:rPr lang="en-US" sz="2100" dirty="0">
                <a:latin typeface="Trade Gothic Next Light" panose="020B0403040303020004" pitchFamily="34" charset="0"/>
              </a:rPr>
              <a:t> (t=703d) </a:t>
            </a:r>
            <a:r>
              <a:rPr lang="en-US" sz="1200" dirty="0">
                <a:latin typeface="Trade Gothic Next Light" panose="020B0403040303020004" pitchFamily="34" charset="0"/>
              </a:rPr>
              <a:t>Program 15974 (PI Levan)</a:t>
            </a:r>
          </a:p>
          <a:p>
            <a:pPr marL="342900" indent="-342900">
              <a:buFont typeface="Wingdings" panose="05000000000000000000" pitchFamily="2" charset="2"/>
              <a:buChar char="v"/>
            </a:pPr>
            <a:r>
              <a:rPr lang="en-US" sz="2100" dirty="0">
                <a:solidFill>
                  <a:srgbClr val="FF0000"/>
                </a:solidFill>
                <a:latin typeface="Trade Gothic Next Light" panose="020B0403040303020004" pitchFamily="34" charset="0"/>
              </a:rPr>
              <a:t>2021</a:t>
            </a:r>
            <a:r>
              <a:rPr lang="en-US" sz="2100" dirty="0">
                <a:latin typeface="Trade Gothic Next Light" panose="020B0403040303020004" pitchFamily="34" charset="0"/>
              </a:rPr>
              <a:t> (t=1119d) </a:t>
            </a:r>
            <a:r>
              <a:rPr lang="en-US" sz="1200" dirty="0">
                <a:latin typeface="Trade Gothic Next Light" panose="020B0403040303020004" pitchFamily="34" charset="0"/>
              </a:rPr>
              <a:t>Program 16179 (PI </a:t>
            </a:r>
            <a:r>
              <a:rPr lang="en-US" sz="1200" dirty="0" err="1">
                <a:latin typeface="Trade Gothic Next Light" panose="020B0403040303020004" pitchFamily="34" charset="0"/>
              </a:rPr>
              <a:t>Filippenko</a:t>
            </a:r>
            <a:r>
              <a:rPr lang="en-US" sz="1200" dirty="0">
                <a:latin typeface="Trade Gothic Next Light" panose="020B0403040303020004" pitchFamily="34" charset="0"/>
              </a:rPr>
              <a:t>)</a:t>
            </a:r>
          </a:p>
          <a:p>
            <a:pPr marL="342900" indent="-342900">
              <a:buFont typeface="Wingdings" panose="05000000000000000000" pitchFamily="2" charset="2"/>
              <a:buChar char="v"/>
            </a:pPr>
            <a:r>
              <a:rPr lang="en-US" sz="2100" dirty="0">
                <a:solidFill>
                  <a:srgbClr val="FF0000"/>
                </a:solidFill>
                <a:latin typeface="Trade Gothic Next Light" panose="020B0403040303020004" pitchFamily="34" charset="0"/>
              </a:rPr>
              <a:t>2022</a:t>
            </a:r>
            <a:r>
              <a:rPr lang="en-US" sz="2100" dirty="0">
                <a:latin typeface="Trade Gothic Next Light" panose="020B0403040303020004" pitchFamily="34" charset="0"/>
              </a:rPr>
              <a:t> (t=1453d) </a:t>
            </a:r>
            <a:r>
              <a:rPr lang="en-US" sz="1200" dirty="0">
                <a:latin typeface="Trade Gothic Next Light" panose="020B0403040303020004" pitchFamily="34" charset="0"/>
              </a:rPr>
              <a:t>Program 16925 (PI Chen)</a:t>
            </a:r>
          </a:p>
        </p:txBody>
      </p:sp>
      <p:pic>
        <p:nvPicPr>
          <p:cNvPr id="5" name="Picture 4" descr="A picture containing space, outer space, astronomy, astronomical object&#10;&#10;Description automatically generated">
            <a:extLst>
              <a:ext uri="{FF2B5EF4-FFF2-40B4-BE49-F238E27FC236}">
                <a16:creationId xmlns:a16="http://schemas.microsoft.com/office/drawing/2014/main" id="{99273A34-9315-F42F-0444-1B25A6DB09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341" y="2890689"/>
            <a:ext cx="4012142" cy="3742267"/>
          </a:xfrm>
          <a:prstGeom prst="rect">
            <a:avLst/>
          </a:prstGeom>
        </p:spPr>
      </p:pic>
      <p:graphicFrame>
        <p:nvGraphicFramePr>
          <p:cNvPr id="6" name="Object 5">
            <a:extLst>
              <a:ext uri="{FF2B5EF4-FFF2-40B4-BE49-F238E27FC236}">
                <a16:creationId xmlns:a16="http://schemas.microsoft.com/office/drawing/2014/main" id="{D655A3F3-BFFF-4C0C-6B0E-28351D686436}"/>
              </a:ext>
            </a:extLst>
          </p:cNvPr>
          <p:cNvGraphicFramePr>
            <a:graphicFrameLocks noChangeAspect="1"/>
          </p:cNvGraphicFramePr>
          <p:nvPr>
            <p:extLst>
              <p:ext uri="{D42A27DB-BD31-4B8C-83A1-F6EECF244321}">
                <p14:modId xmlns:p14="http://schemas.microsoft.com/office/powerpoint/2010/main" val="2459239069"/>
              </p:ext>
            </p:extLst>
          </p:nvPr>
        </p:nvGraphicFramePr>
        <p:xfrm>
          <a:off x="5792949" y="1989666"/>
          <a:ext cx="6189926" cy="4753356"/>
        </p:xfrm>
        <a:graphic>
          <a:graphicData uri="http://schemas.openxmlformats.org/presentationml/2006/ole">
            <mc:AlternateContent xmlns:mc="http://schemas.openxmlformats.org/markup-compatibility/2006">
              <mc:Choice xmlns:v="urn:schemas-microsoft-com:vml" Requires="v">
                <p:oleObj name="Acrobat Document" r:id="rId3" imgW="3720923" imgH="2857382" progId="Acrobat.Document.DC">
                  <p:embed/>
                </p:oleObj>
              </mc:Choice>
              <mc:Fallback>
                <p:oleObj name="Acrobat Document" r:id="rId3" imgW="3720923" imgH="2857382" progId="Acrobat.Document.DC">
                  <p:embed/>
                  <p:pic>
                    <p:nvPicPr>
                      <p:cNvPr id="0" name=""/>
                      <p:cNvPicPr/>
                      <p:nvPr/>
                    </p:nvPicPr>
                    <p:blipFill>
                      <a:blip r:embed="rId4"/>
                      <a:stretch>
                        <a:fillRect/>
                      </a:stretch>
                    </p:blipFill>
                    <p:spPr>
                      <a:xfrm>
                        <a:off x="5792949" y="1989666"/>
                        <a:ext cx="6189926" cy="4753356"/>
                      </a:xfrm>
                      <a:prstGeom prst="rect">
                        <a:avLst/>
                      </a:prstGeom>
                    </p:spPr>
                  </p:pic>
                </p:oleObj>
              </mc:Fallback>
            </mc:AlternateContent>
          </a:graphicData>
        </a:graphic>
      </p:graphicFrame>
    </p:spTree>
    <p:extLst>
      <p:ext uri="{BB962C8B-B14F-4D97-AF65-F5344CB8AC3E}">
        <p14:creationId xmlns:p14="http://schemas.microsoft.com/office/powerpoint/2010/main" val="73499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E66CD-42EE-EFA4-BDE7-A082B0D627F1}"/>
              </a:ext>
            </a:extLst>
          </p:cNvPr>
          <p:cNvSpPr txBox="1">
            <a:spLocks/>
          </p:cNvSpPr>
          <p:nvPr/>
        </p:nvSpPr>
        <p:spPr>
          <a:xfrm>
            <a:off x="473124" y="810151"/>
            <a:ext cx="10225342" cy="59286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Trade Gothic Next Light" panose="020B0403040303020004" pitchFamily="34" charset="0"/>
              </a:rPr>
              <a:t>A UV-Bright Transient(?) </a:t>
            </a:r>
            <a:r>
              <a:rPr lang="en-US" sz="3600" b="1" dirty="0">
                <a:solidFill>
                  <a:srgbClr val="3366FF"/>
                </a:solidFill>
                <a:latin typeface="Trade Gothic Next Light" panose="020B0403040303020004" pitchFamily="34" charset="0"/>
              </a:rPr>
              <a:t>Underlying Source</a:t>
            </a:r>
            <a:endParaRPr lang="en-CA" sz="3600" b="1" dirty="0">
              <a:solidFill>
                <a:srgbClr val="3366FF"/>
              </a:solidFill>
              <a:latin typeface="Trade Gothic Next Light" panose="020B0403040303020004" pitchFamily="34" charset="0"/>
            </a:endParaRPr>
          </a:p>
        </p:txBody>
      </p:sp>
      <p:sp>
        <p:nvSpPr>
          <p:cNvPr id="3" name="TextBox 2">
            <a:extLst>
              <a:ext uri="{FF2B5EF4-FFF2-40B4-BE49-F238E27FC236}">
                <a16:creationId xmlns:a16="http://schemas.microsoft.com/office/drawing/2014/main" id="{C4AF27EC-01A4-0963-7410-351D7C397F07}"/>
              </a:ext>
            </a:extLst>
          </p:cNvPr>
          <p:cNvSpPr txBox="1"/>
          <p:nvPr/>
        </p:nvSpPr>
        <p:spPr>
          <a:xfrm>
            <a:off x="473124" y="1645569"/>
            <a:ext cx="7309746" cy="1061829"/>
          </a:xfrm>
          <a:prstGeom prst="rect">
            <a:avLst/>
          </a:prstGeom>
          <a:noFill/>
        </p:spPr>
        <p:txBody>
          <a:bodyPr wrap="square" rtlCol="0">
            <a:spAutoFit/>
          </a:bodyPr>
          <a:lstStyle/>
          <a:p>
            <a:pPr marL="342900" indent="-342900">
              <a:buFont typeface="Wingdings" panose="05000000000000000000" pitchFamily="2" charset="2"/>
              <a:buChar char="v"/>
            </a:pPr>
            <a:r>
              <a:rPr lang="en-US" sz="2100" dirty="0">
                <a:solidFill>
                  <a:srgbClr val="FF0000"/>
                </a:solidFill>
                <a:latin typeface="Trade Gothic Next Light" panose="020B0403040303020004" pitchFamily="34" charset="0"/>
              </a:rPr>
              <a:t>2020</a:t>
            </a:r>
            <a:r>
              <a:rPr lang="en-US" sz="2100" dirty="0">
                <a:latin typeface="Trade Gothic Next Light" panose="020B0403040303020004" pitchFamily="34" charset="0"/>
              </a:rPr>
              <a:t> (t=703d) </a:t>
            </a:r>
            <a:r>
              <a:rPr lang="en-US" sz="1200" dirty="0">
                <a:latin typeface="Trade Gothic Next Light" panose="020B0403040303020004" pitchFamily="34" charset="0"/>
              </a:rPr>
              <a:t>Program 15974 (PI Levan)</a:t>
            </a:r>
          </a:p>
          <a:p>
            <a:pPr marL="342900" indent="-342900">
              <a:buFont typeface="Wingdings" panose="05000000000000000000" pitchFamily="2" charset="2"/>
              <a:buChar char="v"/>
            </a:pPr>
            <a:r>
              <a:rPr lang="en-US" sz="2100" dirty="0">
                <a:solidFill>
                  <a:srgbClr val="FF0000"/>
                </a:solidFill>
                <a:latin typeface="Trade Gothic Next Light" panose="020B0403040303020004" pitchFamily="34" charset="0"/>
              </a:rPr>
              <a:t>2021</a:t>
            </a:r>
            <a:r>
              <a:rPr lang="en-US" sz="2100" dirty="0">
                <a:latin typeface="Trade Gothic Next Light" panose="020B0403040303020004" pitchFamily="34" charset="0"/>
              </a:rPr>
              <a:t> (t=1119d) </a:t>
            </a:r>
            <a:r>
              <a:rPr lang="en-US" sz="1200" dirty="0">
                <a:latin typeface="Trade Gothic Next Light" panose="020B0403040303020004" pitchFamily="34" charset="0"/>
              </a:rPr>
              <a:t>Program 16179 (PI </a:t>
            </a:r>
            <a:r>
              <a:rPr lang="en-US" sz="1200" dirty="0" err="1">
                <a:latin typeface="Trade Gothic Next Light" panose="020B0403040303020004" pitchFamily="34" charset="0"/>
              </a:rPr>
              <a:t>Filippenko</a:t>
            </a:r>
            <a:r>
              <a:rPr lang="en-US" sz="1200" dirty="0">
                <a:latin typeface="Trade Gothic Next Light" panose="020B0403040303020004" pitchFamily="34" charset="0"/>
              </a:rPr>
              <a:t>)</a:t>
            </a:r>
          </a:p>
          <a:p>
            <a:pPr marL="342900" indent="-342900">
              <a:buFont typeface="Wingdings" panose="05000000000000000000" pitchFamily="2" charset="2"/>
              <a:buChar char="v"/>
            </a:pPr>
            <a:r>
              <a:rPr lang="en-US" sz="2100" dirty="0">
                <a:solidFill>
                  <a:srgbClr val="FF0000"/>
                </a:solidFill>
                <a:latin typeface="Trade Gothic Next Light" panose="020B0403040303020004" pitchFamily="34" charset="0"/>
              </a:rPr>
              <a:t>2022</a:t>
            </a:r>
            <a:r>
              <a:rPr lang="en-US" sz="2100" dirty="0">
                <a:latin typeface="Trade Gothic Next Light" panose="020B0403040303020004" pitchFamily="34" charset="0"/>
              </a:rPr>
              <a:t> (t=1453d) </a:t>
            </a:r>
            <a:r>
              <a:rPr lang="en-US" sz="1200" dirty="0">
                <a:latin typeface="Trade Gothic Next Light" panose="020B0403040303020004" pitchFamily="34" charset="0"/>
              </a:rPr>
              <a:t>Program 16925 (PI Chen)</a:t>
            </a:r>
          </a:p>
        </p:txBody>
      </p:sp>
      <p:pic>
        <p:nvPicPr>
          <p:cNvPr id="49" name="Picture 48" descr="A picture containing screenshot, text, line, diagram&#10;&#10;Description automatically generated">
            <a:extLst>
              <a:ext uri="{FF2B5EF4-FFF2-40B4-BE49-F238E27FC236}">
                <a16:creationId xmlns:a16="http://schemas.microsoft.com/office/drawing/2014/main" id="{6B7FF1B1-3040-1ABF-3298-1076A3A45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5795" y="1865703"/>
            <a:ext cx="6472484" cy="4789098"/>
          </a:xfrm>
          <a:prstGeom prst="rect">
            <a:avLst/>
          </a:prstGeom>
        </p:spPr>
      </p:pic>
      <p:sp>
        <p:nvSpPr>
          <p:cNvPr id="50" name="Left Brace 49">
            <a:extLst>
              <a:ext uri="{FF2B5EF4-FFF2-40B4-BE49-F238E27FC236}">
                <a16:creationId xmlns:a16="http://schemas.microsoft.com/office/drawing/2014/main" id="{ED95C701-697F-CD26-CEC1-494788DD862F}"/>
              </a:ext>
            </a:extLst>
          </p:cNvPr>
          <p:cNvSpPr/>
          <p:nvPr/>
        </p:nvSpPr>
        <p:spPr>
          <a:xfrm>
            <a:off x="6612467" y="2243667"/>
            <a:ext cx="262466" cy="706289"/>
          </a:xfrm>
          <a:prstGeom prst="leftBrace">
            <a:avLst>
              <a:gd name="adj1" fmla="val 44696"/>
              <a:gd name="adj2" fmla="val 50000"/>
            </a:avLst>
          </a:prstGeom>
          <a:ln w="38100">
            <a:solidFill>
              <a:srgbClr val="33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52" name="Straight Arrow Connector 51">
            <a:extLst>
              <a:ext uri="{FF2B5EF4-FFF2-40B4-BE49-F238E27FC236}">
                <a16:creationId xmlns:a16="http://schemas.microsoft.com/office/drawing/2014/main" id="{C6D437E3-305C-E1AA-5A3A-60D3F1D93A20}"/>
              </a:ext>
            </a:extLst>
          </p:cNvPr>
          <p:cNvCxnSpPr>
            <a:cxnSpLocks/>
            <a:stCxn id="53" idx="3"/>
          </p:cNvCxnSpPr>
          <p:nvPr/>
        </p:nvCxnSpPr>
        <p:spPr>
          <a:xfrm flipV="1">
            <a:off x="5147734" y="2602824"/>
            <a:ext cx="1397000" cy="531798"/>
          </a:xfrm>
          <a:prstGeom prst="straightConnector1">
            <a:avLst/>
          </a:prstGeom>
          <a:ln w="38100">
            <a:solidFill>
              <a:srgbClr val="3366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C942565D-BBDF-F4E2-D5C1-0CD57B4F176B}"/>
                  </a:ext>
                </a:extLst>
              </p:cNvPr>
              <p:cNvSpPr txBox="1"/>
              <p:nvPr/>
            </p:nvSpPr>
            <p:spPr>
              <a:xfrm>
                <a:off x="2877625" y="2949956"/>
                <a:ext cx="22701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𝑚</m:t>
                      </m:r>
                      <m:r>
                        <a:rPr lang="en-US" b="0" i="1" smtClean="0">
                          <a:latin typeface="Cambria Math" panose="02040503050406030204" pitchFamily="18" charset="0"/>
                        </a:rPr>
                        <m:t>∼0.4−0.5 </m:t>
                      </m:r>
                      <m:r>
                        <a:rPr lang="en-US" b="0" i="1" smtClean="0">
                          <a:latin typeface="Cambria Math" panose="02040503050406030204" pitchFamily="18" charset="0"/>
                        </a:rPr>
                        <m:t>𝑚𝑎𝑔</m:t>
                      </m:r>
                    </m:oMath>
                  </m:oMathPara>
                </a14:m>
                <a:endParaRPr lang="en-US" b="0" dirty="0"/>
              </a:p>
            </p:txBody>
          </p:sp>
        </mc:Choice>
        <mc:Fallback xmlns="">
          <p:sp>
            <p:nvSpPr>
              <p:cNvPr id="53" name="TextBox 52">
                <a:extLst>
                  <a:ext uri="{FF2B5EF4-FFF2-40B4-BE49-F238E27FC236}">
                    <a16:creationId xmlns:a16="http://schemas.microsoft.com/office/drawing/2014/main" id="{C942565D-BBDF-F4E2-D5C1-0CD57B4F176B}"/>
                  </a:ext>
                </a:extLst>
              </p:cNvPr>
              <p:cNvSpPr txBox="1">
                <a:spLocks noRot="1" noChangeAspect="1" noMove="1" noResize="1" noEditPoints="1" noAdjustHandles="1" noChangeArrowheads="1" noChangeShapeType="1" noTextEdit="1"/>
              </p:cNvSpPr>
              <p:nvPr/>
            </p:nvSpPr>
            <p:spPr>
              <a:xfrm>
                <a:off x="2877625" y="2949956"/>
                <a:ext cx="2270109" cy="369332"/>
              </a:xfrm>
              <a:prstGeom prst="rect">
                <a:avLst/>
              </a:prstGeom>
              <a:blipFill>
                <a:blip r:embed="rId3"/>
                <a:stretch>
                  <a:fillRect b="-4918"/>
                </a:stretch>
              </a:blipFill>
            </p:spPr>
            <p:txBody>
              <a:bodyPr/>
              <a:lstStyle/>
              <a:p>
                <a:r>
                  <a:rPr lang="en-CA">
                    <a:noFill/>
                  </a:rPr>
                  <a:t> </a:t>
                </a:r>
              </a:p>
            </p:txBody>
          </p:sp>
        </mc:Fallback>
      </mc:AlternateContent>
    </p:spTree>
    <p:extLst>
      <p:ext uri="{BB962C8B-B14F-4D97-AF65-F5344CB8AC3E}">
        <p14:creationId xmlns:p14="http://schemas.microsoft.com/office/powerpoint/2010/main" val="364008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9ACB09-AEF2-23BA-420F-E2F62FDFD8F7}"/>
              </a:ext>
            </a:extLst>
          </p:cNvPr>
          <p:cNvSpPr txBox="1">
            <a:spLocks/>
          </p:cNvSpPr>
          <p:nvPr/>
        </p:nvSpPr>
        <p:spPr>
          <a:xfrm>
            <a:off x="346124" y="479951"/>
            <a:ext cx="3328409" cy="561449"/>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Trade Gothic Next Light" panose="020B0403040303020004" pitchFamily="34" charset="0"/>
              </a:rPr>
              <a:t>Basic Properties</a:t>
            </a:r>
            <a:endParaRPr lang="en-CA" sz="3600" b="1" dirty="0">
              <a:solidFill>
                <a:srgbClr val="3366FF"/>
              </a:solidFill>
              <a:latin typeface="Trade Gothic Next Light" panose="020B0403040303020004" pitchFamily="34" charset="0"/>
            </a:endParaRPr>
          </a:p>
        </p:txBody>
      </p:sp>
      <p:pic>
        <p:nvPicPr>
          <p:cNvPr id="6" name="Picture 5" descr="A picture containing text, diagram, line, screenshot&#10;&#10;Description automatically generated">
            <a:extLst>
              <a:ext uri="{FF2B5EF4-FFF2-40B4-BE49-F238E27FC236}">
                <a16:creationId xmlns:a16="http://schemas.microsoft.com/office/drawing/2014/main" id="{13BEEBA5-BB66-ED59-344A-E399953E06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8040" y="1041400"/>
            <a:ext cx="7611049" cy="5715000"/>
          </a:xfrm>
          <a:prstGeom prst="rect">
            <a:avLst/>
          </a:prstGeom>
        </p:spPr>
      </p:pic>
      <p:sp>
        <p:nvSpPr>
          <p:cNvPr id="7" name="TextBox 6">
            <a:extLst>
              <a:ext uri="{FF2B5EF4-FFF2-40B4-BE49-F238E27FC236}">
                <a16:creationId xmlns:a16="http://schemas.microsoft.com/office/drawing/2014/main" id="{A5896213-0221-F563-738E-649C73B5FB56}"/>
              </a:ext>
            </a:extLst>
          </p:cNvPr>
          <p:cNvSpPr txBox="1"/>
          <p:nvPr/>
        </p:nvSpPr>
        <p:spPr>
          <a:xfrm>
            <a:off x="346124" y="2040466"/>
            <a:ext cx="2079095" cy="415498"/>
          </a:xfrm>
          <a:prstGeom prst="rect">
            <a:avLst/>
          </a:prstGeom>
          <a:noFill/>
        </p:spPr>
        <p:txBody>
          <a:bodyPr wrap="none" rtlCol="0">
            <a:spAutoFit/>
          </a:bodyPr>
          <a:lstStyle/>
          <a:p>
            <a:r>
              <a:rPr lang="en-US" sz="2100" u="sng" dirty="0">
                <a:latin typeface="Trade Gothic Next Light" panose="020B0403040303020004" pitchFamily="34" charset="0"/>
              </a:rPr>
              <a:t>Power Law</a:t>
            </a:r>
            <a:r>
              <a:rPr lang="en-US" sz="2100" dirty="0">
                <a:latin typeface="Trade Gothic Next Light" panose="020B0403040303020004" pitchFamily="34" charset="0"/>
              </a:rPr>
              <a:t> (PL): </a:t>
            </a:r>
            <a:endParaRPr lang="en-CA" sz="2100" dirty="0">
              <a:latin typeface="Trade Gothic Next Light" panose="020B0403040303020004" pitchFamily="34"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1AE9DFF-BAE9-7AFF-F3C8-43AFAC548F12}"/>
                  </a:ext>
                </a:extLst>
              </p:cNvPr>
              <p:cNvSpPr txBox="1"/>
              <p:nvPr/>
            </p:nvSpPr>
            <p:spPr>
              <a:xfrm>
                <a:off x="968856" y="2455964"/>
                <a:ext cx="2705677" cy="7386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𝛼</m:t>
                      </m:r>
                      <m:d>
                        <m:dPr>
                          <m:ctrlPr>
                            <a:rPr lang="en-US" sz="2100" b="0" i="1" smtClean="0">
                              <a:latin typeface="Cambria Math" panose="02040503050406030204" pitchFamily="18" charset="0"/>
                            </a:rPr>
                          </m:ctrlPr>
                        </m:dPr>
                        <m:e>
                          <m:r>
                            <a:rPr lang="en-US" sz="2100" b="0" i="1" smtClean="0">
                              <a:latin typeface="Cambria Math" panose="02040503050406030204" pitchFamily="18" charset="0"/>
                            </a:rPr>
                            <m:t>𝑡</m:t>
                          </m:r>
                          <m:r>
                            <a:rPr lang="en-US" sz="2100" b="0" i="1" smtClean="0">
                              <a:latin typeface="Cambria Math" panose="02040503050406030204" pitchFamily="18" charset="0"/>
                            </a:rPr>
                            <m:t>=703</m:t>
                          </m:r>
                          <m:r>
                            <a:rPr lang="en-US" sz="2100" b="0" i="1" smtClean="0">
                              <a:latin typeface="Cambria Math" panose="02040503050406030204" pitchFamily="18" charset="0"/>
                            </a:rPr>
                            <m:t>𝑑</m:t>
                          </m:r>
                        </m:e>
                      </m:d>
                      <m:r>
                        <a:rPr lang="en-US" sz="2100" b="0" i="1" smtClean="0">
                          <a:latin typeface="Cambria Math" panose="02040503050406030204" pitchFamily="18" charset="0"/>
                        </a:rPr>
                        <m:t>∼1.99</m:t>
                      </m:r>
                    </m:oMath>
                  </m:oMathPara>
                </a14:m>
                <a:endParaRPr lang="en-US" sz="2100" b="0" dirty="0">
                  <a:latin typeface="Trade Gothic Next Light" panose="020B0403040303020004" pitchFamily="34" charset="0"/>
                </a:endParaRPr>
              </a:p>
              <a:p>
                <a:pPr/>
                <a14:m>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𝛼</m:t>
                      </m:r>
                      <m:d>
                        <m:dPr>
                          <m:ctrlPr>
                            <a:rPr lang="en-US" sz="2100" b="0" i="1" smtClean="0">
                              <a:latin typeface="Cambria Math" panose="02040503050406030204" pitchFamily="18" charset="0"/>
                            </a:rPr>
                          </m:ctrlPr>
                        </m:dPr>
                        <m:e>
                          <m:r>
                            <a:rPr lang="en-US" sz="2100" b="0" i="1" smtClean="0">
                              <a:latin typeface="Cambria Math" panose="02040503050406030204" pitchFamily="18" charset="0"/>
                            </a:rPr>
                            <m:t>𝑡</m:t>
                          </m:r>
                          <m:r>
                            <a:rPr lang="en-US" sz="2100" b="0" i="1" smtClean="0">
                              <a:latin typeface="Cambria Math" panose="02040503050406030204" pitchFamily="18" charset="0"/>
                            </a:rPr>
                            <m:t>=1453</m:t>
                          </m:r>
                          <m:r>
                            <a:rPr lang="en-US" sz="2100" b="0" i="1" smtClean="0">
                              <a:latin typeface="Cambria Math" panose="02040503050406030204" pitchFamily="18" charset="0"/>
                            </a:rPr>
                            <m:t>𝑑</m:t>
                          </m:r>
                        </m:e>
                      </m:d>
                      <m:r>
                        <a:rPr lang="en-US" sz="2100" b="0" i="1" smtClean="0">
                          <a:latin typeface="Cambria Math" panose="02040503050406030204" pitchFamily="18" charset="0"/>
                        </a:rPr>
                        <m:t>∼1.64</m:t>
                      </m:r>
                    </m:oMath>
                  </m:oMathPara>
                </a14:m>
                <a:endParaRPr lang="en-US" sz="2100" b="0" dirty="0">
                  <a:latin typeface="Trade Gothic Next Light" panose="020B0403040303020004" pitchFamily="34" charset="0"/>
                </a:endParaRPr>
              </a:p>
            </p:txBody>
          </p:sp>
        </mc:Choice>
        <mc:Fallback xmlns="">
          <p:sp>
            <p:nvSpPr>
              <p:cNvPr id="8" name="TextBox 7">
                <a:extLst>
                  <a:ext uri="{FF2B5EF4-FFF2-40B4-BE49-F238E27FC236}">
                    <a16:creationId xmlns:a16="http://schemas.microsoft.com/office/drawing/2014/main" id="{61AE9DFF-BAE9-7AFF-F3C8-43AFAC548F12}"/>
                  </a:ext>
                </a:extLst>
              </p:cNvPr>
              <p:cNvSpPr txBox="1">
                <a:spLocks noRot="1" noChangeAspect="1" noMove="1" noResize="1" noEditPoints="1" noAdjustHandles="1" noChangeArrowheads="1" noChangeShapeType="1" noTextEdit="1"/>
              </p:cNvSpPr>
              <p:nvPr/>
            </p:nvSpPr>
            <p:spPr>
              <a:xfrm>
                <a:off x="968856" y="2455964"/>
                <a:ext cx="2705677" cy="738664"/>
              </a:xfrm>
              <a:prstGeom prst="rect">
                <a:avLst/>
              </a:prstGeom>
              <a:blipFill>
                <a:blip r:embed="rId3"/>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21605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4219</TotalTime>
  <Words>897</Words>
  <Application>Microsoft Office PowerPoint</Application>
  <PresentationFormat>Widescreen</PresentationFormat>
  <Paragraphs>133</Paragraphs>
  <Slides>20</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Arial</vt:lpstr>
      <vt:lpstr>Calibri</vt:lpstr>
      <vt:lpstr>Calibri Light</vt:lpstr>
      <vt:lpstr>Cambria Math</vt:lpstr>
      <vt:lpstr>Courier New</vt:lpstr>
      <vt:lpstr>Trade Gothic Next Light</vt:lpstr>
      <vt:lpstr>Wingdings</vt:lpstr>
      <vt:lpstr>Wingdings 2</vt:lpstr>
      <vt:lpstr>Office Theme</vt:lpstr>
      <vt:lpstr>Acrobat Document</vt:lpstr>
      <vt:lpstr>A Transient UV Source at the Location of AT2018cow Years Post-Explosion</vt:lpstr>
      <vt:lpstr>AT2018cow: Fast Blue Optical Transients (FBOTs)</vt:lpstr>
      <vt:lpstr>Array of Peculiar Properties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Transient Cow</dc:title>
  <dc:creator>Frank Chen</dc:creator>
  <cp:lastModifiedBy>Frank Chen</cp:lastModifiedBy>
  <cp:revision>9</cp:revision>
  <dcterms:created xsi:type="dcterms:W3CDTF">2023-06-16T17:25:43Z</dcterms:created>
  <dcterms:modified xsi:type="dcterms:W3CDTF">2023-06-21T05:03:28Z</dcterms:modified>
</cp:coreProperties>
</file>