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7" r:id="rId2"/>
    <p:sldId id="258" r:id="rId3"/>
    <p:sldId id="260" r:id="rId4"/>
    <p:sldId id="259" r:id="rId5"/>
    <p:sldId id="291" r:id="rId6"/>
    <p:sldId id="292" r:id="rId7"/>
    <p:sldId id="261" r:id="rId8"/>
    <p:sldId id="263" r:id="rId9"/>
    <p:sldId id="282" r:id="rId10"/>
    <p:sldId id="264" r:id="rId11"/>
    <p:sldId id="275" r:id="rId12"/>
    <p:sldId id="276" r:id="rId13"/>
    <p:sldId id="278" r:id="rId14"/>
    <p:sldId id="265" r:id="rId15"/>
    <p:sldId id="285" r:id="rId16"/>
    <p:sldId id="267" r:id="rId17"/>
    <p:sldId id="268" r:id="rId18"/>
    <p:sldId id="279" r:id="rId19"/>
    <p:sldId id="295" r:id="rId20"/>
    <p:sldId id="294" r:id="rId21"/>
    <p:sldId id="281" r:id="rId22"/>
    <p:sldId id="280" r:id="rId23"/>
    <p:sldId id="262" r:id="rId24"/>
    <p:sldId id="293" r:id="rId25"/>
    <p:sldId id="28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53"/>
    <p:restoredTop sz="95915"/>
  </p:normalViewPr>
  <p:slideViewPr>
    <p:cSldViewPr snapToGrid="0">
      <p:cViewPr>
        <p:scale>
          <a:sx n="78" d="100"/>
          <a:sy n="78" d="100"/>
        </p:scale>
        <p:origin x="656" y="9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4A221-1D4D-D98C-F491-03A3944139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164500-2417-3D50-9007-31DEF8AAA4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2895C5-E59B-921C-CB6E-357475239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34CD5-9CD5-5849-8873-52FC58DED0A5}" type="datetime1">
              <a:rPr lang="en-US" smtClean="0"/>
              <a:t>6/19/23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350880-E21C-9A0F-54BB-0565C8D6C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Viraj Karambelkar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316495-0324-F488-0D53-29B320C7F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7F6A6-4B4D-3443-9EC7-56AE340F3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584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651F4-453A-B03F-B337-50DD77081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60C4F7-5320-5876-1218-C48D22A35E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4DA342-8E64-028F-8751-3CAA15192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63D0E-750B-054E-BB0C-13169D2ED743}" type="datetime1">
              <a:rPr lang="en-US" smtClean="0"/>
              <a:t>6/19/23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F2822A-057E-F5B3-16B6-A2472240E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Viraj Karambelkar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C891AE-C397-BF26-1D5C-31D0A3C14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7F6A6-4B4D-3443-9EC7-56AE340F3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669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8B59DE-9437-9447-B830-736EF2C781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6C1981-D676-3E32-3EAC-45BC3071D6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14BA1A-AF7A-78A1-DD3D-31365D8EF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AE505-1E4E-DE45-834C-75B1752902EB}" type="datetime1">
              <a:rPr lang="en-US" smtClean="0"/>
              <a:t>6/19/23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C7D226-5219-477B-84D4-F6DD66D07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Viraj Karambelkar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007665-6E35-4175-BC60-2C1781A6C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7F6A6-4B4D-3443-9EC7-56AE340F3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252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ACF0C7-5380-C1AA-BE65-037CF6D62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0C1F05-1FA5-C091-2F7C-37D33E484E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06F7CF-91CA-3FF4-4FE2-6B431BA8F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5B7ED-B052-414A-B7A3-23957D1D4BBF}" type="datetime1">
              <a:rPr lang="en-US" smtClean="0"/>
              <a:t>6/19/23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FD828A-7E44-A325-B0B2-84E83B468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Viraj Karambelkar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F93B60-AAB2-E607-10AF-B966D9FC2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7F6A6-4B4D-3443-9EC7-56AE340F3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423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6F109-120A-7BD7-A7D2-0821E9A0E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A860AB-26D1-9FFB-4070-DF8B42EE9E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B5C21D-63E8-9B70-4470-B4F5841DC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033D8-ED1A-3A45-86B1-C07C6B09EEB1}" type="datetime1">
              <a:rPr lang="en-US" smtClean="0"/>
              <a:t>6/19/23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677922-0F58-707E-1F81-2C67EAFC0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Viraj Karambelkar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10F952-03C9-9A5A-65FD-D9D90EB8E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7F6A6-4B4D-3443-9EC7-56AE340F3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505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8F629-AB59-4488-50C3-51126DF7C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3DE44D-BC20-BF74-523D-51579B96AA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1FE7B3-B4EA-9AF1-ED0F-8CA15B0A72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4D8B81-0250-EA68-AADD-DC149D979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A5277-85AF-8C44-A700-908902233D83}" type="datetime1">
              <a:rPr lang="en-US" smtClean="0"/>
              <a:t>6/19/23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0CA71B-E36B-FF0F-62EC-59DE83316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Viraj Karambelkar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B5DDE8-6C49-193B-44BB-DEA7BA674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7F6A6-4B4D-3443-9EC7-56AE340F3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064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F3355-F36F-6A43-651C-F558A835C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D25ED7-CCC7-BE03-92B4-45AF8EA0D6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87C50E-AB27-E700-07C4-A1B3F3B1AA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957AA2-1E47-01A0-981B-AAAF53A0A6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6F58FF-2D13-CFF6-B5CC-C4F0BE758D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1939A5-4165-BD99-4684-495EBF31F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9973A-0D75-B34E-A17D-6DA04DC1EED4}" type="datetime1">
              <a:rPr lang="en-US" smtClean="0"/>
              <a:t>6/19/23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B95FE6-7AD0-5536-9421-D6C1C02D7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Viraj Karambelkar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87C907-8915-3AA1-F7F6-364870CE8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7F6A6-4B4D-3443-9EC7-56AE340F3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518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371B3-DCBB-A83A-76F4-63CF74886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41CB26-CC2F-D4C4-714D-9E615CDE7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F7BF9-1573-A04B-93F0-CA748F777A82}" type="datetime1">
              <a:rPr lang="en-US" smtClean="0"/>
              <a:t>6/19/23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65EC21-1F54-4A51-0120-6B6FEEB7F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Viraj Karambelkar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37588F-A052-BE12-28C2-8B4AC5DEA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7F6A6-4B4D-3443-9EC7-56AE340F3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905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0FF857-0B78-6210-86AB-814F185F1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9F1E2-FEED-1844-98E2-5B3DDAA7880B}" type="datetime1">
              <a:rPr lang="en-US" smtClean="0"/>
              <a:t>6/19/23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AC99C2-C4D3-835D-9688-DAEA12399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Viraj Karambelkar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255DCF-81AE-22D2-208B-C400B6EF6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7F6A6-4B4D-3443-9EC7-56AE340F3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529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743D4-CD28-9AC9-C4D5-7720FEF38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4128A7-DBE4-8FFE-90D8-A40C545B3E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42879B-15FB-02E9-B537-4E6215BFF6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EC0FD6-21F8-9B69-6AC0-B43670063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34A2C-68A2-1D40-AED1-E68BD3647E01}" type="datetime1">
              <a:rPr lang="en-US" smtClean="0"/>
              <a:t>6/19/23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54F316-B22D-E926-403A-982820387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Viraj Karambelkar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5846BD-A6B4-96B6-BDF7-8096E8CAC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7F6A6-4B4D-3443-9EC7-56AE340F3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043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D98EC-DC2B-5A5B-7D90-B3D6CF1DA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1E4C6C-9D2C-365E-9A34-87FD87C2F3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FBDA31-3E74-9C1F-9AF2-F47A8AA051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67A75D-5206-A618-37CC-9BFEB3585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A28B1-A0E5-9D4A-A952-AFF1C50E9FAD}" type="datetime1">
              <a:rPr lang="en-US" smtClean="0"/>
              <a:t>6/19/23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FA10E4-0A61-E404-B5C0-70CDA6CF7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Viraj Karambelkar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583B49-206D-E877-0411-B897FE6A3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7F6A6-4B4D-3443-9EC7-56AE340F3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579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EFDB0E-AB8B-70C2-EB5F-E791EF42E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7E2AE1-B20B-6AAD-DDE3-FE4C480B50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C6801-7EE8-F904-E26D-124103933D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4DAD42-3813-354D-A3D1-D8DD2EB81C8C}" type="datetime1">
              <a:rPr lang="en-US" smtClean="0"/>
              <a:t>6/19/23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786AF2-A67C-9249-D0F2-D61B83BEEB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Viraj Karambelkar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22923B-5B11-5455-A51F-9F6EB31CCE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B7F6A6-4B4D-3443-9EC7-56AE340F3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934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universe, outer space, nebula, astronomical object&#10;&#10;Description automatically generated">
            <a:extLst>
              <a:ext uri="{FF2B5EF4-FFF2-40B4-BE49-F238E27FC236}">
                <a16:creationId xmlns:a16="http://schemas.microsoft.com/office/drawing/2014/main" id="{CBF865AB-B902-ED95-F739-9FF28F4D66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9101" b="24649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ABA52EF-8027-D255-3B39-093160935B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Luminous Red Novae : Probes of Common Envelope Evolution in massive binaries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A1557A-496D-F504-0198-DC1CCB03C3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491913"/>
            <a:ext cx="9144000" cy="1098395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Viraj </a:t>
            </a:r>
            <a:r>
              <a:rPr lang="en-US" dirty="0" err="1">
                <a:solidFill>
                  <a:srgbClr val="FFFFFF"/>
                </a:solidFill>
              </a:rPr>
              <a:t>Karambelkar</a:t>
            </a:r>
            <a:r>
              <a:rPr lang="en-US" dirty="0">
                <a:solidFill>
                  <a:srgbClr val="FFFFFF"/>
                </a:solidFill>
              </a:rPr>
              <a:t>, Caltech</a:t>
            </a:r>
          </a:p>
          <a:p>
            <a:r>
              <a:rPr lang="en-US" dirty="0">
                <a:solidFill>
                  <a:srgbClr val="FFFFFF"/>
                </a:solidFill>
              </a:rPr>
              <a:t>The Transient and Variable Universe</a:t>
            </a:r>
          </a:p>
          <a:p>
            <a:r>
              <a:rPr lang="en-US" dirty="0">
                <a:solidFill>
                  <a:srgbClr val="FFFFFF"/>
                </a:solidFill>
              </a:rPr>
              <a:t>June 21, 2023</a:t>
            </a:r>
          </a:p>
        </p:txBody>
      </p:sp>
    </p:spTree>
    <p:extLst>
      <p:ext uri="{BB962C8B-B14F-4D97-AF65-F5344CB8AC3E}">
        <p14:creationId xmlns:p14="http://schemas.microsoft.com/office/powerpoint/2010/main" val="3620955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screenshot, text, square&#10;&#10;Description automatically generated">
            <a:extLst>
              <a:ext uri="{FF2B5EF4-FFF2-40B4-BE49-F238E27FC236}">
                <a16:creationId xmlns:a16="http://schemas.microsoft.com/office/drawing/2014/main" id="{338A2F6C-B62D-8298-4E5F-6718305853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97" y="1605344"/>
            <a:ext cx="6375346" cy="3975088"/>
          </a:xfrm>
          <a:prstGeom prst="rect">
            <a:avLst/>
          </a:prstGeom>
        </p:spPr>
      </p:pic>
      <p:pic>
        <p:nvPicPr>
          <p:cNvPr id="5" name="Content Placeholder 4" descr="A picture containing tree, text, cloud, outdoor&#10;&#10;Description automatically generated">
            <a:extLst>
              <a:ext uri="{FF2B5EF4-FFF2-40B4-BE49-F238E27FC236}">
                <a16:creationId xmlns:a16="http://schemas.microsoft.com/office/drawing/2014/main" id="{FBFF01A5-8F51-F17F-AE98-6BE28741FD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6798"/>
          <a:stretch/>
        </p:blipFill>
        <p:spPr>
          <a:xfrm>
            <a:off x="6503739" y="1690688"/>
            <a:ext cx="5475314" cy="3975088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1A862D6-5B49-4BE4-2ABB-D403B7F8C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805"/>
            <a:ext cx="10515600" cy="150588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Zwicky Transient Facility</a:t>
            </a:r>
            <a:br>
              <a:rPr lang="en-US" sz="3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An industrial-scale transient discovery machine at Palomar, ideal to search for </a:t>
            </a:r>
            <a:r>
              <a:rPr lang="en-US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LRNe</a:t>
            </a:r>
            <a:endParaRPr lang="en-US" sz="2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FDD9D9-14E2-E13B-90AD-1C0EA52A3C60}"/>
              </a:ext>
            </a:extLst>
          </p:cNvPr>
          <p:cNvSpPr txBox="1"/>
          <p:nvPr/>
        </p:nvSpPr>
        <p:spPr>
          <a:xfrm>
            <a:off x="1008133" y="5800222"/>
            <a:ext cx="106433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ZTF has been surveying the entire northern sky at 2-3 day cadence since June 2018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0052D238-89D7-D96A-95D0-1E8D560D6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9482A-6EB4-8D43-A681-5156DEB096C4}" type="datetime1">
              <a:rPr lang="en-US" smtClean="0"/>
              <a:t>6/21/23</a:t>
            </a:fld>
            <a:endParaRPr lang="en-US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441DD936-9D2D-82CC-C79A-FB379E38E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Viraj Karambelkar</a:t>
            </a:r>
          </a:p>
        </p:txBody>
      </p:sp>
      <p:sp>
        <p:nvSpPr>
          <p:cNvPr id="54" name="Slide Number Placeholder 53">
            <a:extLst>
              <a:ext uri="{FF2B5EF4-FFF2-40B4-BE49-F238E27FC236}">
                <a16:creationId xmlns:a16="http://schemas.microsoft.com/office/drawing/2014/main" id="{C051E02E-F98E-137A-E0B0-087BE26E8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7F6A6-4B4D-3443-9EC7-56AE340F3D7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128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07B1F-0EB7-97A0-2D73-A82EDF187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Census of the Local Universe</a:t>
            </a:r>
          </a:p>
        </p:txBody>
      </p:sp>
      <p:pic>
        <p:nvPicPr>
          <p:cNvPr id="6" name="Content Placeholder 5" descr="A picture containing screenshot, astronomical object, space, astronomy&#10;&#10;Description automatically generated">
            <a:extLst>
              <a:ext uri="{FF2B5EF4-FFF2-40B4-BE49-F238E27FC236}">
                <a16:creationId xmlns:a16="http://schemas.microsoft.com/office/drawing/2014/main" id="{E703C827-A35B-2C21-BDC8-204D7612F5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9800" y="1483537"/>
            <a:ext cx="7405255" cy="2528273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68A7BE4-7758-61D9-7169-85A05861EEC8}"/>
              </a:ext>
            </a:extLst>
          </p:cNvPr>
          <p:cNvSpPr txBox="1"/>
          <p:nvPr/>
        </p:nvSpPr>
        <p:spPr>
          <a:xfrm>
            <a:off x="505559" y="4231471"/>
            <a:ext cx="111808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Spectroscopically classify all ZTF transients associated with nearby galaxies &lt; (~150 </a:t>
            </a:r>
            <a:r>
              <a:rPr lang="en-US" sz="2400" dirty="0" err="1"/>
              <a:t>Mpc</a:t>
            </a:r>
            <a:r>
              <a:rPr lang="en-US" sz="2400" dirty="0"/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C24DE3-53B8-8EB8-C5D9-5CF7158DBA06}"/>
              </a:ext>
            </a:extLst>
          </p:cNvPr>
          <p:cNvSpPr txBox="1"/>
          <p:nvPr/>
        </p:nvSpPr>
        <p:spPr>
          <a:xfrm>
            <a:off x="548409" y="4859392"/>
            <a:ext cx="56249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Overall spectroscopic completeness ~80 %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0DFC45-94A4-CB5A-1E1B-9B82AA6A08CF}"/>
              </a:ext>
            </a:extLst>
          </p:cNvPr>
          <p:cNvSpPr txBox="1"/>
          <p:nvPr/>
        </p:nvSpPr>
        <p:spPr>
          <a:xfrm>
            <a:off x="548409" y="5455366"/>
            <a:ext cx="111808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Volume-limited survey ideal to construct systematic samples of interesting transients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1168C0CB-6886-1B9A-21D6-686C6FA83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D92FB-B098-D947-8403-AC068DB8AA58}" type="datetime1">
              <a:rPr lang="en-US" smtClean="0"/>
              <a:t>6/21/23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F6CADEC9-FF4F-FFCA-CEEA-38707503B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Viraj Karambelkar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B250DD3B-6D49-F05B-AC5B-8F0D972BF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7F6A6-4B4D-3443-9EC7-56AE340F3D7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386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2E67D-11D5-8EB8-5F1B-C480AB249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022" y="1709928"/>
            <a:ext cx="3429000" cy="1719072"/>
          </a:xfrm>
        </p:spPr>
        <p:txBody>
          <a:bodyPr anchor="b">
            <a:normAutofit/>
          </a:bodyPr>
          <a:lstStyle/>
          <a:p>
            <a:r>
              <a:rPr lang="en-US" sz="3800" dirty="0"/>
              <a:t>First systematic sample of </a:t>
            </a:r>
            <a:r>
              <a:rPr lang="en-US" sz="3800" dirty="0" err="1"/>
              <a:t>LRNe</a:t>
            </a:r>
            <a:endParaRPr lang="en-US" sz="3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C7209A-F6C1-4721-40DF-8C821E8C4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3649256"/>
            <a:ext cx="3498622" cy="1719071"/>
          </a:xfrm>
        </p:spPr>
        <p:txBody>
          <a:bodyPr anchor="t">
            <a:normAutofit fontScale="92500"/>
          </a:bodyPr>
          <a:lstStyle/>
          <a:p>
            <a:r>
              <a:rPr lang="en-US" sz="2200" dirty="0"/>
              <a:t>Largest sample of </a:t>
            </a:r>
            <a:r>
              <a:rPr lang="en-US" sz="2200" dirty="0" err="1"/>
              <a:t>LRNe</a:t>
            </a:r>
            <a:r>
              <a:rPr lang="en-US" sz="2200" dirty="0"/>
              <a:t> in literature from a single survey</a:t>
            </a:r>
          </a:p>
          <a:p>
            <a:r>
              <a:rPr lang="en-US" sz="2200" dirty="0"/>
              <a:t>Optical-NIR </a:t>
            </a:r>
            <a:r>
              <a:rPr lang="en-US" sz="2200" dirty="0" err="1"/>
              <a:t>lightcurves</a:t>
            </a:r>
            <a:endParaRPr lang="en-US" sz="2200" dirty="0"/>
          </a:p>
          <a:p>
            <a:r>
              <a:rPr lang="en-US" sz="2200" dirty="0"/>
              <a:t>Multi-epoch optical, NIR spectra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E78C3D-9529-35E0-81C2-E225E5377E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6300" y="847493"/>
            <a:ext cx="8343844" cy="52357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CA8AF4-68CB-6A57-B556-1705209C0B6C}"/>
              </a:ext>
            </a:extLst>
          </p:cNvPr>
          <p:cNvSpPr txBox="1"/>
          <p:nvPr/>
        </p:nvSpPr>
        <p:spPr>
          <a:xfrm>
            <a:off x="10150502" y="6101295"/>
            <a:ext cx="16743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err="1"/>
              <a:t>Karambelkar</a:t>
            </a:r>
            <a:r>
              <a:rPr lang="en-US" sz="1200" i="1" dirty="0"/>
              <a:t> et al. 2023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B2D6C6C-BD17-189F-5981-D4800698C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13DCE-47B0-4446-A012-166CF5BBBE7E}" type="datetime1">
              <a:rPr lang="en-US" smtClean="0"/>
              <a:t>6/21/23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78B12A-A899-8CC0-B5AD-BB5D413C0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Viraj Karambelkar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D5A275-A270-92FB-14E6-F591FE62C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7F6A6-4B4D-3443-9EC7-56AE340F3D7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8126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picture containing text, screenshot, diagram, line&#10;&#10;Description automatically generated">
            <a:extLst>
              <a:ext uri="{FF2B5EF4-FFF2-40B4-BE49-F238E27FC236}">
                <a16:creationId xmlns:a16="http://schemas.microsoft.com/office/drawing/2014/main" id="{564F3C05-EECF-D664-CD39-20BD2F3E8C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3" b="-2"/>
          <a:stretch/>
        </p:blipFill>
        <p:spPr>
          <a:xfrm>
            <a:off x="676932" y="2758140"/>
            <a:ext cx="5163864" cy="3461685"/>
          </a:xfrm>
          <a:prstGeom prst="rect">
            <a:avLst/>
          </a:prstGeom>
        </p:spPr>
      </p:pic>
      <p:pic>
        <p:nvPicPr>
          <p:cNvPr id="8" name="Content Placeholder 7" descr="A picture containing text, diagram, screenshot, line&#10;&#10;Description automatically generated">
            <a:extLst>
              <a:ext uri="{FF2B5EF4-FFF2-40B4-BE49-F238E27FC236}">
                <a16:creationId xmlns:a16="http://schemas.microsoft.com/office/drawing/2014/main" id="{2570B00C-DB34-F7CF-220F-776B91EAF7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-362" r="-2" b="485"/>
          <a:stretch/>
        </p:blipFill>
        <p:spPr>
          <a:xfrm>
            <a:off x="4721900" y="1376931"/>
            <a:ext cx="6481997" cy="456411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E8800E-CD8F-894C-1BF3-77691BAFE4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DC5B7ED-B052-414A-B7A3-23957D1D4BBF}" type="datetime1">
              <a:rPr lang="en-US" smtClean="0"/>
              <a:pPr>
                <a:spcAft>
                  <a:spcPts val="600"/>
                </a:spcAft>
              </a:pPr>
              <a:t>6/21/23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5271BD-DEFD-81C7-03C3-C2459053B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Viraj Karambelkar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47C573-BA64-6B39-30E6-30406268E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A8B7F6A6-4B4D-3443-9EC7-56AE340F3D7B}" type="slidenum">
              <a:rPr lang="en-US" smtClean="0"/>
              <a:pPr>
                <a:spcAft>
                  <a:spcPts val="600"/>
                </a:spcAft>
              </a:pPr>
              <a:t>13</a:t>
            </a:fld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3C2DE1A-94DC-1EE0-C617-403F6AF25FF4}"/>
              </a:ext>
            </a:extLst>
          </p:cNvPr>
          <p:cNvCxnSpPr>
            <a:cxnSpLocks/>
          </p:cNvCxnSpPr>
          <p:nvPr/>
        </p:nvCxnSpPr>
        <p:spPr>
          <a:xfrm flipV="1">
            <a:off x="3258864" y="1376931"/>
            <a:ext cx="1463036" cy="289526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D310F82-FA97-CBC0-C85E-5DD11AA7E6C7}"/>
              </a:ext>
            </a:extLst>
          </p:cNvPr>
          <p:cNvCxnSpPr>
            <a:cxnSpLocks/>
          </p:cNvCxnSpPr>
          <p:nvPr/>
        </p:nvCxnSpPr>
        <p:spPr>
          <a:xfrm>
            <a:off x="3259714" y="5015231"/>
            <a:ext cx="1462186" cy="92581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A0BE9142-2E03-70B2-E879-4FBE0FE2A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8798"/>
            <a:ext cx="10515600" cy="1325563"/>
          </a:xfrm>
        </p:spPr>
        <p:txBody>
          <a:bodyPr/>
          <a:lstStyle/>
          <a:p>
            <a:r>
              <a:rPr lang="en-US" dirty="0"/>
              <a:t>AT 2019zhd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C73B9AF-680E-043B-1AFD-B7B373AC8D48}"/>
              </a:ext>
            </a:extLst>
          </p:cNvPr>
          <p:cNvSpPr txBox="1"/>
          <p:nvPr/>
        </p:nvSpPr>
        <p:spPr>
          <a:xfrm>
            <a:off x="917326" y="1690076"/>
            <a:ext cx="30428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L2 mass loss ? &gt; 0.01 </a:t>
            </a:r>
            <a:r>
              <a:rPr lang="en-US" sz="2000" dirty="0" err="1"/>
              <a:t>Msun</a:t>
            </a:r>
            <a:r>
              <a:rPr lang="en-US" sz="2000" dirty="0"/>
              <a:t> </a:t>
            </a:r>
          </a:p>
          <a:p>
            <a:r>
              <a:rPr lang="en-US" sz="2000" dirty="0"/>
              <a:t>required</a:t>
            </a:r>
          </a:p>
        </p:txBody>
      </p:sp>
    </p:spTree>
    <p:extLst>
      <p:ext uri="{BB962C8B-B14F-4D97-AF65-F5344CB8AC3E}">
        <p14:creationId xmlns:p14="http://schemas.microsoft.com/office/powerpoint/2010/main" val="17769678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05278-9753-DD50-A67A-FD18BEB71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334" y="838106"/>
            <a:ext cx="4560584" cy="1128068"/>
          </a:xfrm>
        </p:spPr>
        <p:txBody>
          <a:bodyPr anchor="ctr">
            <a:normAutofit fontScale="90000"/>
          </a:bodyPr>
          <a:lstStyle/>
          <a:p>
            <a:r>
              <a:rPr lang="en-US" sz="3700" dirty="0"/>
              <a:t>Volumetric rate of </a:t>
            </a:r>
            <a:r>
              <a:rPr lang="en-US" sz="3700" dirty="0" err="1"/>
              <a:t>LRNe</a:t>
            </a:r>
            <a:br>
              <a:rPr lang="en-US" sz="3700" dirty="0"/>
            </a:br>
            <a:r>
              <a:rPr lang="en-US" sz="2400" dirty="0"/>
              <a:t>How common is common-envelope?</a:t>
            </a:r>
          </a:p>
        </p:txBody>
      </p:sp>
      <p:pic>
        <p:nvPicPr>
          <p:cNvPr id="6" name="Content Placeholder 5" descr="A picture containing text, screenshot, display, line&#10;&#10;Description automatically generated">
            <a:extLst>
              <a:ext uri="{FF2B5EF4-FFF2-40B4-BE49-F238E27FC236}">
                <a16:creationId xmlns:a16="http://schemas.microsoft.com/office/drawing/2014/main" id="{ED1DDAE1-5C15-070A-E1A7-064C5232E8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14126" y="856180"/>
            <a:ext cx="6391855" cy="5244599"/>
          </a:xfrm>
        </p:spPr>
      </p:pic>
      <p:pic>
        <p:nvPicPr>
          <p:cNvPr id="8" name="Picture 7" descr="A picture containing text, screenshot, line, plot&#10;&#10;Description automatically generated">
            <a:extLst>
              <a:ext uri="{FF2B5EF4-FFF2-40B4-BE49-F238E27FC236}">
                <a16:creationId xmlns:a16="http://schemas.microsoft.com/office/drawing/2014/main" id="{360A19CD-80AF-DD96-8FAC-5576FDF828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1934" y="853800"/>
            <a:ext cx="6394756" cy="5246979"/>
          </a:xfrm>
          <a:prstGeom prst="rect">
            <a:avLst/>
          </a:prstGeom>
        </p:spPr>
      </p:pic>
      <p:pic>
        <p:nvPicPr>
          <p:cNvPr id="18" name="Picture 17" descr="A picture containing text, screenshot, line, plot&#10;&#10;Description automatically generated">
            <a:extLst>
              <a:ext uri="{FF2B5EF4-FFF2-40B4-BE49-F238E27FC236}">
                <a16:creationId xmlns:a16="http://schemas.microsoft.com/office/drawing/2014/main" id="{8696B71E-5276-C1D9-4145-F583527B3C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0421" y="852650"/>
            <a:ext cx="6394756" cy="5246978"/>
          </a:xfrm>
          <a:prstGeom prst="rect">
            <a:avLst/>
          </a:prstGeom>
        </p:spPr>
      </p:pic>
      <p:pic>
        <p:nvPicPr>
          <p:cNvPr id="21" name="Picture 20" descr="A picture containing text, screenshot, line, plot&#10;&#10;Description automatically generated">
            <a:extLst>
              <a:ext uri="{FF2B5EF4-FFF2-40B4-BE49-F238E27FC236}">
                <a16:creationId xmlns:a16="http://schemas.microsoft.com/office/drawing/2014/main" id="{DC41DBCF-AFB4-4056-8782-94A7106C56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0032" y="844828"/>
            <a:ext cx="6412876" cy="526184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2AA62B9-9E5A-4C07-CEB9-CB5E1CAA8CDF}"/>
              </a:ext>
            </a:extLst>
          </p:cNvPr>
          <p:cNvSpPr txBox="1"/>
          <p:nvPr/>
        </p:nvSpPr>
        <p:spPr>
          <a:xfrm>
            <a:off x="208598" y="2290180"/>
            <a:ext cx="497880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Previously, the LRN rate was determined from only 3 low-luminosity mergers in the Milky Way discovered by amateur astronomers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3963033-D714-2E8A-F794-B48D29EBAEE0}"/>
              </a:ext>
            </a:extLst>
          </p:cNvPr>
          <p:cNvSpPr txBox="1"/>
          <p:nvPr/>
        </p:nvSpPr>
        <p:spPr>
          <a:xfrm>
            <a:off x="180044" y="3428682"/>
            <a:ext cx="518898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The ZTF systematic sample shows that at higher luminosities, the luminosity function falls much more steeply than at lower luminosities.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24502DA-EB18-6CEA-B05F-8B1F52AE30FD}"/>
              </a:ext>
            </a:extLst>
          </p:cNvPr>
          <p:cNvSpPr txBox="1"/>
          <p:nvPr/>
        </p:nvSpPr>
        <p:spPr>
          <a:xfrm>
            <a:off x="208598" y="4616524"/>
            <a:ext cx="50553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Discrepancies between BPS and observed rate can be used to pin-point CE parameters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D306095-F116-0A86-119E-76BC786CA9CC}"/>
              </a:ext>
            </a:extLst>
          </p:cNvPr>
          <p:cNvSpPr txBox="1"/>
          <p:nvPr/>
        </p:nvSpPr>
        <p:spPr>
          <a:xfrm>
            <a:off x="228616" y="5429402"/>
            <a:ext cx="518898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Rates of the most luminous </a:t>
            </a:r>
            <a:r>
              <a:rPr lang="en-US" sz="2000" dirty="0" err="1">
                <a:solidFill>
                  <a:srgbClr val="FF0000"/>
                </a:solidFill>
              </a:rPr>
              <a:t>LRNe</a:t>
            </a:r>
            <a:r>
              <a:rPr lang="en-US" sz="2000" dirty="0">
                <a:solidFill>
                  <a:srgbClr val="FF0000"/>
                </a:solidFill>
              </a:rPr>
              <a:t> are consistent with them being progenitors of merging double compact object systems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6326B52-A09C-1353-AB34-251D9611B07D}"/>
              </a:ext>
            </a:extLst>
          </p:cNvPr>
          <p:cNvSpPr txBox="1"/>
          <p:nvPr/>
        </p:nvSpPr>
        <p:spPr>
          <a:xfrm>
            <a:off x="10053517" y="6101295"/>
            <a:ext cx="16743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err="1"/>
              <a:t>Karambelkar</a:t>
            </a:r>
            <a:r>
              <a:rPr lang="en-US" sz="1200" i="1" dirty="0"/>
              <a:t> et al. 2023</a:t>
            </a:r>
          </a:p>
        </p:txBody>
      </p:sp>
      <p:sp>
        <p:nvSpPr>
          <p:cNvPr id="29" name="Date Placeholder 28">
            <a:extLst>
              <a:ext uri="{FF2B5EF4-FFF2-40B4-BE49-F238E27FC236}">
                <a16:creationId xmlns:a16="http://schemas.microsoft.com/office/drawing/2014/main" id="{2EB3C872-4BE5-607D-8D0A-4B888788E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74542-180B-2446-A30A-61EE06D74FCB}" type="datetime1">
              <a:rPr lang="en-US" smtClean="0"/>
              <a:t>6/21/23</a:t>
            </a:fld>
            <a:endParaRPr lang="en-US"/>
          </a:p>
        </p:txBody>
      </p:sp>
      <p:sp>
        <p:nvSpPr>
          <p:cNvPr id="30" name="Footer Placeholder 29">
            <a:extLst>
              <a:ext uri="{FF2B5EF4-FFF2-40B4-BE49-F238E27FC236}">
                <a16:creationId xmlns:a16="http://schemas.microsoft.com/office/drawing/2014/main" id="{ACBB0654-8642-E5B6-2FCE-C83C58BA4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Viraj Karambelkar</a:t>
            </a:r>
          </a:p>
        </p:txBody>
      </p:sp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E64A61C2-FCE6-CEBF-0182-433FD2F6A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7F6A6-4B4D-3443-9EC7-56AE340F3D7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043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7CAA38-3D2B-2AEA-2B39-D1266D57B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5B7ED-B052-414A-B7A3-23957D1D4BBF}" type="datetime1">
              <a:rPr lang="en-US" smtClean="0"/>
              <a:t>6/21/23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CED45B-2C75-40B1-4F0E-C757EB837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Viraj Karambelkar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85F873-0E03-E0FB-2B65-7C4B15714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7F6A6-4B4D-3443-9EC7-56AE340F3D7B}" type="slidenum">
              <a:rPr lang="en-US" smtClean="0"/>
              <a:t>15</a:t>
            </a:fld>
            <a:endParaRPr lang="en-US" dirty="0"/>
          </a:p>
        </p:txBody>
      </p:sp>
      <p:pic>
        <p:nvPicPr>
          <p:cNvPr id="7" name="Picture 6" descr="A picture containing text, line, diagram, plot&#10;&#10;Description automatically generated">
            <a:extLst>
              <a:ext uri="{FF2B5EF4-FFF2-40B4-BE49-F238E27FC236}">
                <a16:creationId xmlns:a16="http://schemas.microsoft.com/office/drawing/2014/main" id="{8B444B79-55BE-BA8E-FBD9-7A79548D8E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378" y="1910443"/>
            <a:ext cx="10931655" cy="4070933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E6F0D86A-ABFE-2B7C-2658-85AD78C7D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Late time observations of </a:t>
            </a:r>
            <a:r>
              <a:rPr lang="en-US" dirty="0" err="1"/>
              <a:t>LRNe</a:t>
            </a:r>
            <a:r>
              <a:rPr lang="en-US" dirty="0"/>
              <a:t> – with JWST!</a:t>
            </a:r>
            <a:br>
              <a:rPr lang="en-US" dirty="0"/>
            </a:br>
            <a:endParaRPr lang="en-US" sz="3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0F929D-F031-62FA-935F-4BF26C832583}"/>
              </a:ext>
            </a:extLst>
          </p:cNvPr>
          <p:cNvSpPr txBox="1"/>
          <p:nvPr/>
        </p:nvSpPr>
        <p:spPr>
          <a:xfrm>
            <a:off x="4103921" y="5898993"/>
            <a:ext cx="37664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JWST Cycle 2 GO (PI: </a:t>
            </a:r>
            <a:r>
              <a:rPr lang="en-US" sz="2000" dirty="0" err="1"/>
              <a:t>Karambelkar</a:t>
            </a:r>
            <a:r>
              <a:rPr lang="en-US" sz="2000" dirty="0"/>
              <a:t>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6170C5-51B1-92CF-D735-B231B04F1802}"/>
              </a:ext>
            </a:extLst>
          </p:cNvPr>
          <p:cNvSpPr txBox="1"/>
          <p:nvPr/>
        </p:nvSpPr>
        <p:spPr>
          <a:xfrm>
            <a:off x="838200" y="1093348"/>
            <a:ext cx="48351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Are </a:t>
            </a:r>
            <a:r>
              <a:rPr lang="en-US" sz="2800" dirty="0" err="1"/>
              <a:t>LRNe</a:t>
            </a:r>
            <a:r>
              <a:rPr lang="en-US" sz="2800" dirty="0"/>
              <a:t> cosmic dust factories?</a:t>
            </a:r>
          </a:p>
        </p:txBody>
      </p:sp>
    </p:spTree>
    <p:extLst>
      <p:ext uri="{BB962C8B-B14F-4D97-AF65-F5344CB8AC3E}">
        <p14:creationId xmlns:p14="http://schemas.microsoft.com/office/powerpoint/2010/main" val="1218015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95CC9-05B2-C21E-DB4E-C5EBCD89C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Are we missing some </a:t>
            </a:r>
            <a:r>
              <a:rPr lang="en-US" dirty="0" err="1"/>
              <a:t>LRNe</a:t>
            </a:r>
            <a:r>
              <a:rPr lang="en-US" dirty="0"/>
              <a:t>?</a:t>
            </a:r>
            <a:br>
              <a:rPr lang="en-US" dirty="0"/>
            </a:br>
            <a:r>
              <a:rPr lang="en-US" sz="2400" dirty="0"/>
              <a:t>Optical searches are biased against finding the dustiest </a:t>
            </a:r>
            <a:r>
              <a:rPr lang="en-US" sz="2400" dirty="0" err="1"/>
              <a:t>LRNe</a:t>
            </a:r>
            <a:endParaRPr lang="en-US" sz="2400" dirty="0"/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FF1D844C-D526-6074-D36B-6E14C13E0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187" y="1611854"/>
            <a:ext cx="4379830" cy="3699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0575B2-1CAC-A1DB-B859-3BE45E4C29B5}"/>
              </a:ext>
            </a:extLst>
          </p:cNvPr>
          <p:cNvSpPr txBox="1"/>
          <p:nvPr/>
        </p:nvSpPr>
        <p:spPr>
          <a:xfrm>
            <a:off x="395420" y="5254816"/>
            <a:ext cx="281959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b="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Metzger &amp; </a:t>
            </a:r>
            <a:r>
              <a:rPr lang="en-US" sz="1200" b="0" i="1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Pejcha</a:t>
            </a:r>
            <a:r>
              <a:rPr lang="en-US" sz="1200" b="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2017</a:t>
            </a:r>
            <a:endParaRPr lang="en-US" sz="1200" b="0" dirty="0">
              <a:effectLst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86B8BD-A8E4-71D5-688E-AB516CD96CE2}"/>
              </a:ext>
            </a:extLst>
          </p:cNvPr>
          <p:cNvSpPr txBox="1"/>
          <p:nvPr/>
        </p:nvSpPr>
        <p:spPr>
          <a:xfrm>
            <a:off x="9757961" y="5311672"/>
            <a:ext cx="188611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i="1" dirty="0">
                <a:solidFill>
                  <a:srgbClr val="000000"/>
                </a:solidFill>
                <a:latin typeface="Arial" panose="020B0604020202020204" pitchFamily="34" charset="0"/>
              </a:rPr>
              <a:t>MacLeod </a:t>
            </a:r>
            <a:r>
              <a:rPr lang="en-US" sz="1200" b="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et al. 2022</a:t>
            </a:r>
            <a:endParaRPr lang="en-US" sz="1200" b="0" dirty="0">
              <a:effectLst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7301A5-2497-FBFE-DFE6-646ACEAF6231}"/>
              </a:ext>
            </a:extLst>
          </p:cNvPr>
          <p:cNvSpPr txBox="1"/>
          <p:nvPr/>
        </p:nvSpPr>
        <p:spPr>
          <a:xfrm>
            <a:off x="2209800" y="5588671"/>
            <a:ext cx="75427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</a:rPr>
              <a:t>Depending on the 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cs typeface="Calibri" panose="020F0502020204030204" pitchFamily="34" charset="0"/>
              </a:rPr>
              <a:t>progenitor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</a:rPr>
              <a:t> binary properties, some </a:t>
            </a:r>
            <a:r>
              <a:rPr lang="en-US" sz="2000" b="0" i="0" u="none" strike="noStrike" dirty="0" err="1">
                <a:solidFill>
                  <a:srgbClr val="000000"/>
                </a:solidFill>
                <a:effectLst/>
              </a:rPr>
              <a:t>LRNe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</a:rPr>
              <a:t> can be completely obscured by dust</a:t>
            </a:r>
            <a:endParaRPr lang="en-US" sz="2000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ADA57AD6-E1C2-C1F7-DFB2-27616E60D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6BAFA-8B48-304D-84DA-C119A81FC881}" type="datetime1">
              <a:rPr lang="en-US" smtClean="0"/>
              <a:t>6/21/23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A47BA085-5D59-A6FA-2EF4-AFDBA297E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Viraj Karambelkar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DFAA4DC-AF8E-A079-2F7C-CEF23A592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7F6A6-4B4D-3443-9EC7-56AE340F3D7B}" type="slidenum">
              <a:rPr lang="en-US" smtClean="0"/>
              <a:t>16</a:t>
            </a:fld>
            <a:endParaRPr lang="en-US"/>
          </a:p>
        </p:txBody>
      </p:sp>
      <p:pic>
        <p:nvPicPr>
          <p:cNvPr id="12" name="Picture 11" descr="A picture containing text, line, font, diagram&#10;&#10;Description automatically generated">
            <a:extLst>
              <a:ext uri="{FF2B5EF4-FFF2-40B4-BE49-F238E27FC236}">
                <a16:creationId xmlns:a16="http://schemas.microsoft.com/office/drawing/2014/main" id="{720DD953-3D68-3E7B-4671-A515850059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486" y="1718931"/>
            <a:ext cx="4851327" cy="359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6192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A3EA0-4DAC-FCE4-F9D9-71378C1E7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WINTER is </a:t>
            </a:r>
            <a:r>
              <a:rPr lang="en-US" strike="sngStrike" dirty="0"/>
              <a:t>coming</a:t>
            </a:r>
            <a:r>
              <a:rPr lang="en-US" dirty="0"/>
              <a:t> here!</a:t>
            </a:r>
            <a:br>
              <a:rPr lang="en-US" dirty="0"/>
            </a:br>
            <a:r>
              <a:rPr lang="en-US" sz="2700" dirty="0"/>
              <a:t>A NIR time-domain survey at Palomar, ideal to discover the dustiest </a:t>
            </a:r>
            <a:r>
              <a:rPr lang="en-US" sz="2700" dirty="0" err="1"/>
              <a:t>LRNe</a:t>
            </a:r>
            <a:endParaRPr lang="en-US" sz="27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FAE5F7F-7138-C259-73D4-640084F1E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9923" y="1799169"/>
            <a:ext cx="3905475" cy="292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B62E7AF-E247-9602-8D8C-0C085049E3FF}"/>
              </a:ext>
            </a:extLst>
          </p:cNvPr>
          <p:cNvSpPr txBox="1"/>
          <p:nvPr/>
        </p:nvSpPr>
        <p:spPr>
          <a:xfrm>
            <a:off x="7127520" y="5087880"/>
            <a:ext cx="46926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 m telescope, 1 sq. deg. FOV</a:t>
            </a:r>
          </a:p>
          <a:p>
            <a:r>
              <a:rPr lang="en-US" sz="2000" dirty="0"/>
              <a:t>Y, J, Hs bands</a:t>
            </a:r>
          </a:p>
          <a:p>
            <a:r>
              <a:rPr lang="en-US" sz="2000" dirty="0"/>
              <a:t>Camera commissioned last week (talk by Danielle </a:t>
            </a:r>
            <a:r>
              <a:rPr lang="en-US" sz="2000" dirty="0" err="1"/>
              <a:t>Frostig</a:t>
            </a:r>
            <a:r>
              <a:rPr lang="en-US" sz="2000" dirty="0"/>
              <a:t> yesterday)!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0B1F4A5-E8F5-0184-8524-03A2A31209F1}"/>
              </a:ext>
            </a:extLst>
          </p:cNvPr>
          <p:cNvSpPr txBox="1"/>
          <p:nvPr/>
        </p:nvSpPr>
        <p:spPr>
          <a:xfrm>
            <a:off x="838200" y="4810781"/>
            <a:ext cx="50181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WINTER will conduct a time-domain survey of nearby galaxies to search </a:t>
            </a:r>
          </a:p>
          <a:p>
            <a:r>
              <a:rPr lang="en-US" sz="2400" dirty="0">
                <a:solidFill>
                  <a:srgbClr val="C00000"/>
                </a:solidFill>
              </a:rPr>
              <a:t>for dusty </a:t>
            </a:r>
            <a:r>
              <a:rPr lang="en-US" sz="2400" dirty="0" err="1">
                <a:solidFill>
                  <a:srgbClr val="C00000"/>
                </a:solidFill>
              </a:rPr>
              <a:t>LRNe</a:t>
            </a:r>
            <a:r>
              <a:rPr lang="en-US" sz="2400" dirty="0">
                <a:solidFill>
                  <a:srgbClr val="C00000"/>
                </a:solidFill>
              </a:rPr>
              <a:t> that are being missed by optical surveys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F180D67-27FA-0E42-5325-4605FDD534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858" y="2404556"/>
            <a:ext cx="6361134" cy="2210494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55C2630-4D27-7FA6-8207-5F1C579EF534}"/>
              </a:ext>
            </a:extLst>
          </p:cNvPr>
          <p:cNvCxnSpPr>
            <a:cxnSpLocks/>
          </p:cNvCxnSpPr>
          <p:nvPr/>
        </p:nvCxnSpPr>
        <p:spPr>
          <a:xfrm flipV="1">
            <a:off x="4475018" y="1799169"/>
            <a:ext cx="2804905" cy="2398758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83313A0-3162-1F14-B2BE-3BCDDD6B376B}"/>
              </a:ext>
            </a:extLst>
          </p:cNvPr>
          <p:cNvCxnSpPr>
            <a:cxnSpLocks/>
          </p:cNvCxnSpPr>
          <p:nvPr/>
        </p:nvCxnSpPr>
        <p:spPr>
          <a:xfrm>
            <a:off x="4613564" y="4422317"/>
            <a:ext cx="2666359" cy="301212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A24BF797-2B73-6178-CEE6-FC230A8E6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BE03-5235-A641-9AB6-323B9D99E70B}" type="datetime1">
              <a:rPr lang="en-US" smtClean="0"/>
              <a:t>6/21/23</a:t>
            </a:fld>
            <a:endParaRPr lang="en-US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2206C78D-6BD4-8F20-AEF4-2E87CD9C2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Viraj Karambelkar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9E337090-470D-D55B-AB90-6B7516090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7F6A6-4B4D-3443-9EC7-56AE340F3D7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392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7BA72-BC99-DD16-D366-23BF08BF7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2589" y="201613"/>
            <a:ext cx="7886700" cy="1325563"/>
          </a:xfrm>
        </p:spPr>
        <p:txBody>
          <a:bodyPr/>
          <a:lstStyle/>
          <a:p>
            <a:r>
              <a:rPr lang="en-US" dirty="0"/>
              <a:t>The future of CE is (IR) bright!</a:t>
            </a:r>
          </a:p>
        </p:txBody>
      </p:sp>
      <p:pic>
        <p:nvPicPr>
          <p:cNvPr id="6" name="Content Placeholder 5" descr="A picture containing screenshot, text&#10;&#10;Description automatically generated">
            <a:extLst>
              <a:ext uri="{FF2B5EF4-FFF2-40B4-BE49-F238E27FC236}">
                <a16:creationId xmlns:a16="http://schemas.microsoft.com/office/drawing/2014/main" id="{F827B99D-C8C9-34D1-E2B2-4103C4273A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17" t="11067" r="67375" b="16032"/>
          <a:stretch/>
        </p:blipFill>
        <p:spPr>
          <a:xfrm>
            <a:off x="5364183" y="1399985"/>
            <a:ext cx="1732605" cy="1752766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48B72A4-54E1-95B2-1E00-8F0B7094A692}"/>
              </a:ext>
            </a:extLst>
          </p:cNvPr>
          <p:cNvSpPr txBox="1"/>
          <p:nvPr/>
        </p:nvSpPr>
        <p:spPr>
          <a:xfrm>
            <a:off x="1090076" y="5961069"/>
            <a:ext cx="5212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JWST</a:t>
            </a:r>
          </a:p>
          <a:p>
            <a:pPr algn="ctr"/>
            <a:r>
              <a:rPr lang="en-US" dirty="0"/>
              <a:t>Late-time studies of </a:t>
            </a:r>
            <a:r>
              <a:rPr lang="en-US" dirty="0" err="1"/>
              <a:t>LRNe</a:t>
            </a:r>
            <a:r>
              <a:rPr lang="en-US" dirty="0"/>
              <a:t> now possible in the mid-IR</a:t>
            </a:r>
            <a:endParaRPr lang="en-US" sz="1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0157DE-3A34-C5D0-9F2C-0520CDA64695}"/>
              </a:ext>
            </a:extLst>
          </p:cNvPr>
          <p:cNvSpPr txBox="1"/>
          <p:nvPr/>
        </p:nvSpPr>
        <p:spPr>
          <a:xfrm>
            <a:off x="5145922" y="3165464"/>
            <a:ext cx="231246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rgbClr val="000000"/>
                </a:solidFill>
                <a:latin typeface="Arial" panose="020B0604020202020204" pitchFamily="34" charset="0"/>
              </a:rPr>
              <a:t>LRN V838Mon </a:t>
            </a:r>
            <a:r>
              <a:rPr lang="en-US" sz="1100" i="1" dirty="0">
                <a:solidFill>
                  <a:srgbClr val="000000"/>
                </a:solidFill>
                <a:latin typeface="Arial" panose="020B0604020202020204" pitchFamily="34" charset="0"/>
              </a:rPr>
              <a:t>(NASA/ESA)</a:t>
            </a:r>
            <a:endParaRPr lang="en-US" sz="11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B68E299-A9A7-D84D-D217-914C1DDEC4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4941" y="2134095"/>
            <a:ext cx="1872916" cy="18729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F6F24C7-CF7A-1D93-67FE-324D95B1B7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3101" y="4025559"/>
            <a:ext cx="1786045" cy="185302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518BB95-BE84-58BA-4944-E51B8FF7CA13}"/>
              </a:ext>
            </a:extLst>
          </p:cNvPr>
          <p:cNvSpPr txBox="1"/>
          <p:nvPr/>
        </p:nvSpPr>
        <p:spPr>
          <a:xfrm>
            <a:off x="591025" y="3594170"/>
            <a:ext cx="25796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NIR time domain surveys (WINTER, DREAMS) to unveil populations of </a:t>
            </a:r>
          </a:p>
          <a:p>
            <a:r>
              <a:rPr lang="en-US" dirty="0"/>
              <a:t>extremely dusty, IR-only </a:t>
            </a:r>
            <a:r>
              <a:rPr lang="en-US" dirty="0" err="1"/>
              <a:t>LRNe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6326E1-78C8-5776-C8EA-92C8B5AF2E09}"/>
              </a:ext>
            </a:extLst>
          </p:cNvPr>
          <p:cNvSpPr txBox="1"/>
          <p:nvPr/>
        </p:nvSpPr>
        <p:spPr>
          <a:xfrm>
            <a:off x="8450211" y="4081599"/>
            <a:ext cx="340433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Rubin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~500-1000 </a:t>
            </a:r>
            <a:r>
              <a:rPr lang="en-US" dirty="0" err="1"/>
              <a:t>LRNe</a:t>
            </a:r>
            <a:r>
              <a:rPr lang="en-US" dirty="0"/>
              <a:t> discoveries per year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Discoveries of </a:t>
            </a:r>
            <a:r>
              <a:rPr lang="en-US" dirty="0" err="1"/>
              <a:t>LRNe</a:t>
            </a:r>
            <a:r>
              <a:rPr lang="en-US" dirty="0"/>
              <a:t> in their precursor phase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Continued studies from optical time-domain surveys (ZTF, ATLAS, </a:t>
            </a:r>
            <a:r>
              <a:rPr lang="en-US" dirty="0" err="1"/>
              <a:t>PanSTARRS</a:t>
            </a:r>
            <a:r>
              <a:rPr lang="en-US" dirty="0"/>
              <a:t>, GOTO, </a:t>
            </a:r>
            <a:r>
              <a:rPr lang="en-US" dirty="0" err="1"/>
              <a:t>MeerLICHT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&lt;your survey!!&gt;</a:t>
            </a:r>
            <a:r>
              <a:rPr lang="en-US" dirty="0"/>
              <a:t>)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07DC29A-F326-7AB1-9543-79DF1246A2FA}"/>
              </a:ext>
            </a:extLst>
          </p:cNvPr>
          <p:cNvCxnSpPr>
            <a:cxnSpLocks/>
          </p:cNvCxnSpPr>
          <p:nvPr/>
        </p:nvCxnSpPr>
        <p:spPr>
          <a:xfrm>
            <a:off x="7458389" y="2349095"/>
            <a:ext cx="1168996" cy="21817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18AF4C3-5402-BCDE-C97F-3649C974260D}"/>
              </a:ext>
            </a:extLst>
          </p:cNvPr>
          <p:cNvCxnSpPr>
            <a:cxnSpLocks/>
          </p:cNvCxnSpPr>
          <p:nvPr/>
        </p:nvCxnSpPr>
        <p:spPr>
          <a:xfrm flipH="1">
            <a:off x="5523710" y="3473241"/>
            <a:ext cx="275436" cy="48660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30E3B05-7832-96E1-8072-C5B40C94D8ED}"/>
              </a:ext>
            </a:extLst>
          </p:cNvPr>
          <p:cNvCxnSpPr>
            <a:cxnSpLocks/>
          </p:cNvCxnSpPr>
          <p:nvPr/>
        </p:nvCxnSpPr>
        <p:spPr>
          <a:xfrm flipH="1">
            <a:off x="3877017" y="2349095"/>
            <a:ext cx="1193262" cy="1746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0A2FCBE-D628-CE2A-18C9-B5375BE65F81}"/>
              </a:ext>
            </a:extLst>
          </p:cNvPr>
          <p:cNvSpPr txBox="1"/>
          <p:nvPr/>
        </p:nvSpPr>
        <p:spPr>
          <a:xfrm>
            <a:off x="5912822" y="4071435"/>
            <a:ext cx="63532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rgbClr val="000000"/>
                </a:solidFill>
                <a:latin typeface="Arial" panose="020B0604020202020204" pitchFamily="34" charset="0"/>
              </a:rPr>
              <a:t>NASA</a:t>
            </a:r>
            <a:endParaRPr lang="en-US" sz="11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5BDD6BA-A2FE-398D-03EB-C1AEA3AA4B75}"/>
              </a:ext>
            </a:extLst>
          </p:cNvPr>
          <p:cNvSpPr txBox="1"/>
          <p:nvPr/>
        </p:nvSpPr>
        <p:spPr>
          <a:xfrm>
            <a:off x="10171087" y="1873730"/>
            <a:ext cx="63532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rgbClr val="000000"/>
                </a:solidFill>
                <a:latin typeface="Arial" panose="020B0604020202020204" pitchFamily="34" charset="0"/>
              </a:rPr>
              <a:t>LSST </a:t>
            </a:r>
            <a:endParaRPr lang="en-US" sz="1100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76FC6E1-0E3A-3BCA-0B98-463FE08723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091" y="1975555"/>
            <a:ext cx="2975929" cy="123793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4E5827D-F33F-5265-B300-5C373474BDE4}"/>
              </a:ext>
            </a:extLst>
          </p:cNvPr>
          <p:cNvSpPr txBox="1"/>
          <p:nvPr/>
        </p:nvSpPr>
        <p:spPr>
          <a:xfrm>
            <a:off x="633091" y="1638711"/>
            <a:ext cx="133913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rgbClr val="000000"/>
                </a:solidFill>
                <a:latin typeface="Arial" panose="020B0604020202020204" pitchFamily="34" charset="0"/>
              </a:rPr>
              <a:t>Lourie et al. 2022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42388668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0C53D-EBBB-E421-6AA9-7D41950E7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20498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Thank you!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96E12E-AE78-6829-69C3-62D6135DB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5B7ED-B052-414A-B7A3-23957D1D4BBF}" type="datetime1">
              <a:rPr lang="en-US" smtClean="0"/>
              <a:t>6/21/23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2C95FF-CF73-53D2-053C-CD4DE95BF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Viraj Karambelkar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B5D2D5-5BC7-72BF-C766-19144B0E7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7F6A6-4B4D-3443-9EC7-56AE340F3D7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0702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stick figure with a speech bubble&#10;&#10;Description automatically generated with low confidence">
            <a:extLst>
              <a:ext uri="{FF2B5EF4-FFF2-40B4-BE49-F238E27FC236}">
                <a16:creationId xmlns:a16="http://schemas.microsoft.com/office/drawing/2014/main" id="{86813003-9DA9-F48E-EB6B-27C609F20F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57525" y="462757"/>
            <a:ext cx="5414963" cy="5414963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D2DFB8-B584-BD0D-3EDA-2FF30085B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5B7ED-B052-414A-B7A3-23957D1D4BBF}" type="datetime1">
              <a:rPr lang="en-US" smtClean="0"/>
              <a:t>6/20/23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1C6BD7-0511-FBAF-8A91-AC6662289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Viraj Karambelkar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AFEB38-F49D-B64D-2233-ACBFAD16A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7F6A6-4B4D-3443-9EC7-56AE340F3D7B}" type="slidenum">
              <a:rPr lang="en-US" smtClean="0"/>
              <a:t>2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7C3E2B-783A-D768-EB23-47FFE2CB2D25}"/>
              </a:ext>
            </a:extLst>
          </p:cNvPr>
          <p:cNvSpPr txBox="1"/>
          <p:nvPr/>
        </p:nvSpPr>
        <p:spPr>
          <a:xfrm>
            <a:off x="5716046" y="1085850"/>
            <a:ext cx="3450257" cy="4463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omic Sans MS" panose="030F0902030302020204" pitchFamily="66" charset="0"/>
              </a:rPr>
              <a:t>Nova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omic Sans MS" panose="030F0902030302020204" pitchFamily="66" charset="0"/>
              </a:rPr>
              <a:t>Supernova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omic Sans MS" panose="030F0902030302020204" pitchFamily="66" charset="0"/>
              </a:rPr>
              <a:t>Macronova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latin typeface="Comic Sans MS" panose="030F0902030302020204" pitchFamily="66" charset="0"/>
              </a:rPr>
              <a:t>Kilonova</a:t>
            </a:r>
            <a:endParaRPr lang="en-US" sz="2400" dirty="0">
              <a:latin typeface="Comic Sans MS" panose="030F0902030302020204" pitchFamily="66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omic Sans MS" panose="030F0902030302020204" pitchFamily="66" charset="0"/>
              </a:rPr>
              <a:t>Hypernova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latin typeface="Comic Sans MS" panose="030F0902030302020204" pitchFamily="66" charset="0"/>
              </a:rPr>
              <a:t>Micronova</a:t>
            </a:r>
            <a:endParaRPr lang="en-US" sz="2400" dirty="0">
              <a:latin typeface="Comic Sans MS" panose="030F0902030302020204" pitchFamily="66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omic Sans MS" panose="030F0902030302020204" pitchFamily="66" charset="0"/>
              </a:rPr>
              <a:t>Red nova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  <a:latin typeface="Comic Sans MS" panose="030F0902030302020204" pitchFamily="66" charset="0"/>
              </a:rPr>
              <a:t>Luminous Red Nova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902E2A-AE35-01B7-3F9C-A56B575C64A8}"/>
              </a:ext>
            </a:extLst>
          </p:cNvPr>
          <p:cNvSpPr txBox="1"/>
          <p:nvPr/>
        </p:nvSpPr>
        <p:spPr>
          <a:xfrm>
            <a:off x="3837213" y="1085850"/>
            <a:ext cx="1749547" cy="1217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For your</a:t>
            </a:r>
          </a:p>
          <a:p>
            <a:r>
              <a:rPr lang="en-US" dirty="0">
                <a:latin typeface="Comic Sans MS" panose="030F0902030302020204" pitchFamily="66" charset="0"/>
              </a:rPr>
              <a:t>consideration, yet another nova</a:t>
            </a:r>
          </a:p>
        </p:txBody>
      </p:sp>
    </p:spTree>
    <p:extLst>
      <p:ext uri="{BB962C8B-B14F-4D97-AF65-F5344CB8AC3E}">
        <p14:creationId xmlns:p14="http://schemas.microsoft.com/office/powerpoint/2010/main" val="42771552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51D61-FF88-E420-DDC0-E97133D55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B189EF-644A-2BAB-FF14-88DD45B432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1ACA1E-9769-3FB9-02FD-FC471145A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5B7ED-B052-414A-B7A3-23957D1D4BBF}" type="datetime1">
              <a:rPr lang="en-US" smtClean="0"/>
              <a:t>6/21/23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0CFC2F-5C9F-B689-7EEB-25AE9C2DC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Viraj Karambelkar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E13FD1-DA4B-CC01-CACD-2CC7B32F0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7F6A6-4B4D-3443-9EC7-56AE340F3D7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1292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4BB59-09E7-C54D-6D50-CA85A6AC2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Spectroscopic properties of </a:t>
            </a:r>
            <a:r>
              <a:rPr lang="en-US" dirty="0" err="1"/>
              <a:t>LRNe</a:t>
            </a:r>
            <a:endParaRPr lang="en-US" dirty="0"/>
          </a:p>
        </p:txBody>
      </p:sp>
      <p:pic>
        <p:nvPicPr>
          <p:cNvPr id="8" name="Content Placeholder 7" descr="A close-up of a graph&#10;&#10;Description automatically generated with low confidence">
            <a:extLst>
              <a:ext uri="{FF2B5EF4-FFF2-40B4-BE49-F238E27FC236}">
                <a16:creationId xmlns:a16="http://schemas.microsoft.com/office/drawing/2014/main" id="{4097B980-5A74-2092-9D20-4212A7DA01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9800" y="1349479"/>
            <a:ext cx="7447489" cy="4888561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FD27B9-E889-FE13-3007-D820E4B93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5B7ED-B052-414A-B7A3-23957D1D4BBF}" type="datetime1">
              <a:rPr lang="en-US" smtClean="0"/>
              <a:t>6/21/23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350FA4-B390-C978-EDC1-0D86839FF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Viraj Karambelkar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B87924-193D-436C-B57E-426865804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7F6A6-4B4D-3443-9EC7-56AE340F3D7B}" type="slidenum">
              <a:rPr lang="en-US" smtClean="0"/>
              <a:t>21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E23477-2899-DB85-A876-3858C48B70D4}"/>
              </a:ext>
            </a:extLst>
          </p:cNvPr>
          <p:cNvSpPr txBox="1"/>
          <p:nvPr/>
        </p:nvSpPr>
        <p:spPr>
          <a:xfrm>
            <a:off x="9404102" y="5508521"/>
            <a:ext cx="26161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err="1"/>
              <a:t>Blagorodnova</a:t>
            </a:r>
            <a:r>
              <a:rPr lang="en-US" sz="1200" i="1" dirty="0"/>
              <a:t>, </a:t>
            </a:r>
            <a:r>
              <a:rPr lang="en-US" sz="1200" i="1" dirty="0" err="1"/>
              <a:t>Karambelkar</a:t>
            </a:r>
            <a:r>
              <a:rPr lang="en-US" sz="1200" i="1" dirty="0"/>
              <a:t> et al. 2020</a:t>
            </a:r>
          </a:p>
        </p:txBody>
      </p:sp>
    </p:spTree>
    <p:extLst>
      <p:ext uri="{BB962C8B-B14F-4D97-AF65-F5344CB8AC3E}">
        <p14:creationId xmlns:p14="http://schemas.microsoft.com/office/powerpoint/2010/main" val="3032616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picture containing text, line, handwriting, font&#10;&#10;Description automatically generated">
            <a:extLst>
              <a:ext uri="{FF2B5EF4-FFF2-40B4-BE49-F238E27FC236}">
                <a16:creationId xmlns:a16="http://schemas.microsoft.com/office/drawing/2014/main" id="{F7EAEFBA-CFE4-D7D4-14E1-20EB391E25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4315" y="643466"/>
            <a:ext cx="8103370" cy="5571067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FE5097-5004-4E34-4D10-C415ACF2E7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DC5B7ED-B052-414A-B7A3-23957D1D4BBF}" type="datetime1">
              <a:rPr lang="en-US" smtClean="0"/>
              <a:pPr>
                <a:spcAft>
                  <a:spcPts val="600"/>
                </a:spcAft>
              </a:pPr>
              <a:t>6/21/23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365E7E-2139-A1FA-BDE2-1B434FC4B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Viraj Karambelkar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67E789-FEF2-DA07-FB8D-16D9AFD0D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A8B7F6A6-4B4D-3443-9EC7-56AE340F3D7B}" type="slidenum">
              <a:rPr lang="en-US" smtClean="0"/>
              <a:pPr>
                <a:spcAft>
                  <a:spcPts val="600"/>
                </a:spcAft>
              </a:pPr>
              <a:t>22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549A9D-0FCF-9940-96CA-8883B0B18C22}"/>
              </a:ext>
            </a:extLst>
          </p:cNvPr>
          <p:cNvSpPr txBox="1"/>
          <p:nvPr/>
        </p:nvSpPr>
        <p:spPr>
          <a:xfrm>
            <a:off x="8610600" y="5944665"/>
            <a:ext cx="16743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err="1"/>
              <a:t>Karambelkar</a:t>
            </a:r>
            <a:r>
              <a:rPr lang="en-US" sz="1200" i="1" dirty="0"/>
              <a:t> et al. 2023</a:t>
            </a:r>
          </a:p>
        </p:txBody>
      </p:sp>
    </p:spTree>
    <p:extLst>
      <p:ext uri="{BB962C8B-B14F-4D97-AF65-F5344CB8AC3E}">
        <p14:creationId xmlns:p14="http://schemas.microsoft.com/office/powerpoint/2010/main" val="17426393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picture containing text, diagram, screenshot, line&#10;&#10;Description automatically generated">
            <a:extLst>
              <a:ext uri="{FF2B5EF4-FFF2-40B4-BE49-F238E27FC236}">
                <a16:creationId xmlns:a16="http://schemas.microsoft.com/office/drawing/2014/main" id="{8A3E7DA0-CBE9-D91B-1B1A-29CD4F7439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1190" y="1569473"/>
            <a:ext cx="4964810" cy="494618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B40F37-286B-DBFA-DCBA-E3490D9BD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5B7ED-B052-414A-B7A3-23957D1D4BBF}" type="datetime1">
              <a:rPr lang="en-US" smtClean="0"/>
              <a:t>6/21/23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3D56FB-421B-8563-EC2E-FAA17D374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Viraj Karambelkar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9555B4-B103-B21B-9674-9427C7407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7F6A6-4B4D-3443-9EC7-56AE340F3D7B}" type="slidenum">
              <a:rPr lang="en-US" smtClean="0"/>
              <a:t>23</a:t>
            </a:fld>
            <a:endParaRPr lang="en-US"/>
          </a:p>
        </p:txBody>
      </p:sp>
      <p:pic>
        <p:nvPicPr>
          <p:cNvPr id="3" name="Picture 2" descr="A diagram of mass transfer rate&#10;&#10;Description automatically generated">
            <a:extLst>
              <a:ext uri="{FF2B5EF4-FFF2-40B4-BE49-F238E27FC236}">
                <a16:creationId xmlns:a16="http://schemas.microsoft.com/office/drawing/2014/main" id="{377C56F6-9E97-4CD1-F8B9-1763EA58BA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0957" y="3207488"/>
            <a:ext cx="4178300" cy="3148864"/>
          </a:xfrm>
          <a:prstGeom prst="rect">
            <a:avLst/>
          </a:prstGeom>
        </p:spPr>
      </p:pic>
      <p:pic>
        <p:nvPicPr>
          <p:cNvPr id="9" name="Picture 8" descr="A picture containing screenshot, space, universe, outer space&#10;&#10;Description automatically generated">
            <a:extLst>
              <a:ext uri="{FF2B5EF4-FFF2-40B4-BE49-F238E27FC236}">
                <a16:creationId xmlns:a16="http://schemas.microsoft.com/office/drawing/2014/main" id="{1C7D1D3A-43D0-ECCA-3CB1-EB564C17BC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5790" y="1434501"/>
            <a:ext cx="3668634" cy="177298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D0BBC53B-EC14-4A53-607E-AF34C8BB3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Progenitors of </a:t>
            </a:r>
            <a:r>
              <a:rPr lang="en-US" dirty="0" err="1"/>
              <a:t>LRNe</a:t>
            </a:r>
            <a:br>
              <a:rPr lang="en-US" dirty="0"/>
            </a:br>
            <a:r>
              <a:rPr lang="en-US" sz="2400" dirty="0"/>
              <a:t>Archival HST imaging analysis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25C0C9-9BFA-4E5F-8816-164ABD1A8CBF}"/>
              </a:ext>
            </a:extLst>
          </p:cNvPr>
          <p:cNvSpPr txBox="1"/>
          <p:nvPr/>
        </p:nvSpPr>
        <p:spPr>
          <a:xfrm>
            <a:off x="8810107" y="1217558"/>
            <a:ext cx="17877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err="1"/>
              <a:t>Blagorodnova</a:t>
            </a:r>
            <a:r>
              <a:rPr lang="en-US" sz="1200" i="1" dirty="0"/>
              <a:t>, et al. 2021</a:t>
            </a:r>
          </a:p>
        </p:txBody>
      </p:sp>
    </p:spTree>
    <p:extLst>
      <p:ext uri="{BB962C8B-B14F-4D97-AF65-F5344CB8AC3E}">
        <p14:creationId xmlns:p14="http://schemas.microsoft.com/office/powerpoint/2010/main" val="3952644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8D09A-F707-BE89-F061-B03C575B9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Late time observations of </a:t>
            </a:r>
            <a:r>
              <a:rPr lang="en-US" dirty="0" err="1"/>
              <a:t>LRNe</a:t>
            </a:r>
            <a:r>
              <a:rPr lang="en-US" dirty="0"/>
              <a:t> – with JWST!</a:t>
            </a:r>
            <a:br>
              <a:rPr lang="en-US" dirty="0"/>
            </a:br>
            <a:r>
              <a:rPr lang="en-US" sz="2700" dirty="0"/>
              <a:t>Mid-IR observations of 4 </a:t>
            </a:r>
            <a:r>
              <a:rPr lang="en-US" sz="2700" dirty="0" err="1"/>
              <a:t>LRNe</a:t>
            </a:r>
            <a:r>
              <a:rPr lang="en-US" sz="2700" dirty="0"/>
              <a:t> to measure dust masses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623CC2-8674-41C3-EC95-A03D56C8B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5B7ED-B052-414A-B7A3-23957D1D4BBF}" type="datetime1">
              <a:rPr lang="en-US" smtClean="0"/>
              <a:t>6/21/23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9876CA-EFCA-6ADD-6CE7-D92B148B4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Viraj Karambelkar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47EA91-C182-16E2-3B22-63A7A1BD4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7F6A6-4B4D-3443-9EC7-56AE340F3D7B}" type="slidenum">
              <a:rPr lang="en-US" smtClean="0"/>
              <a:t>24</a:t>
            </a:fld>
            <a:endParaRPr lang="en-US"/>
          </a:p>
        </p:txBody>
      </p:sp>
      <p:pic>
        <p:nvPicPr>
          <p:cNvPr id="13" name="Content Placeholder 7" descr="A picture containing text, line, diagram, plot&#10;&#10;Description automatically generated">
            <a:extLst>
              <a:ext uri="{FF2B5EF4-FFF2-40B4-BE49-F238E27FC236}">
                <a16:creationId xmlns:a16="http://schemas.microsoft.com/office/drawing/2014/main" id="{C2D0346E-F645-9CFF-5FD4-E990982F09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815"/>
          <a:stretch/>
        </p:blipFill>
        <p:spPr>
          <a:xfrm>
            <a:off x="5565775" y="1556657"/>
            <a:ext cx="5175250" cy="43053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321DE9F-47E7-C209-9FE3-BAA6CFB828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8885" y="1906530"/>
            <a:ext cx="3294115" cy="341764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8915FA2-319B-AD21-44B5-EF63CDB3739D}"/>
              </a:ext>
            </a:extLst>
          </p:cNvPr>
          <p:cNvSpPr txBox="1"/>
          <p:nvPr/>
        </p:nvSpPr>
        <p:spPr>
          <a:xfrm>
            <a:off x="3422810" y="5761551"/>
            <a:ext cx="47305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JWST Cycle 2 GO Proposal (PI: </a:t>
            </a:r>
            <a:r>
              <a:rPr lang="en-US" sz="2000" dirty="0" err="1"/>
              <a:t>Karambelkar</a:t>
            </a:r>
            <a:r>
              <a:rPr lang="en-US" sz="2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71465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6A078D-CA2E-F7D5-213C-C91C1DE42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Mid-IR dust modeling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92373D-529C-CAA7-E883-32A80AFE8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5B7ED-B052-414A-B7A3-23957D1D4BBF}" type="datetime1">
              <a:rPr lang="en-US" smtClean="0"/>
              <a:t>6/21/23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D1F31C-E7D3-227F-7442-5173F79F3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Viraj Karambelkar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5727B8-5CC0-FC4E-9E56-717FF151F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7F6A6-4B4D-3443-9EC7-56AE340F3D7B}" type="slidenum">
              <a:rPr lang="en-US" smtClean="0"/>
              <a:t>25</a:t>
            </a:fld>
            <a:endParaRPr lang="en-US"/>
          </a:p>
        </p:txBody>
      </p:sp>
      <p:pic>
        <p:nvPicPr>
          <p:cNvPr id="8" name="Content Placeholder 7" descr="A picture containing text, line, diagram, plot&#10;&#10;Description automatically generated">
            <a:extLst>
              <a:ext uri="{FF2B5EF4-FFF2-40B4-BE49-F238E27FC236}">
                <a16:creationId xmlns:a16="http://schemas.microsoft.com/office/drawing/2014/main" id="{83452692-0686-FCD6-46A7-57C289718B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07"/>
          <a:stretch/>
        </p:blipFill>
        <p:spPr>
          <a:xfrm>
            <a:off x="955675" y="1690690"/>
            <a:ext cx="10280650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403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8D36C-D9AB-1082-215B-207DED0BF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62279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“If you want to study fun binary systems, you just cannot escape common envelope.”</a:t>
            </a:r>
            <a:br>
              <a:rPr lang="en-US" dirty="0"/>
            </a:br>
            <a:endParaRPr lang="en-US" sz="27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5A81B1-3F75-0383-4A12-19AC514D1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F7BF9-1573-A04B-93F0-CA748F777A82}" type="datetime1">
              <a:rPr lang="en-US" smtClean="0"/>
              <a:t>6/21/23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CB6656-D87A-8283-0E8E-76FBD9578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Viraj Karambelkar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7E5CC8-013C-E9C7-D266-34FDF018E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7F6A6-4B4D-3443-9EC7-56AE340F3D7B}" type="slidenum">
              <a:rPr lang="en-US" smtClean="0"/>
              <a:t>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915602-1E9A-C17D-3FBE-57DB8DB9F7FF}"/>
              </a:ext>
            </a:extLst>
          </p:cNvPr>
          <p:cNvSpPr txBox="1"/>
          <p:nvPr/>
        </p:nvSpPr>
        <p:spPr>
          <a:xfrm>
            <a:off x="8153400" y="3803176"/>
            <a:ext cx="2705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- Shri Kulkarni, 06/21/2023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682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CC2B2744-CD31-EBBC-BDCF-F6955B643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473" y="178778"/>
            <a:ext cx="6196164" cy="6177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416C0835-9EE8-959F-0862-13280BAE2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7E93F-83AD-1741-AC32-8809102A5B5B}" type="datetime1">
              <a:rPr lang="en-US" smtClean="0"/>
              <a:t>6/21/23</a:t>
            </a:fld>
            <a:endParaRPr lang="en-US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FF150A30-29CF-AC96-BA0B-F895807B1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Viraj Karambelkar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7195D541-C9E1-FE83-04B0-8633341F7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7F6A6-4B4D-3443-9EC7-56AE340F3D7B}" type="slidenum">
              <a:rPr lang="en-US" smtClean="0"/>
              <a:t>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C86907-05BF-2271-CD83-38061162DAE8}"/>
              </a:ext>
            </a:extLst>
          </p:cNvPr>
          <p:cNvSpPr txBox="1"/>
          <p:nvPr/>
        </p:nvSpPr>
        <p:spPr>
          <a:xfrm>
            <a:off x="10112445" y="5861958"/>
            <a:ext cx="1454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</a:rPr>
              <a:t>Kilonova</a:t>
            </a:r>
            <a:r>
              <a:rPr lang="en-US" sz="2400" dirty="0">
                <a:solidFill>
                  <a:srgbClr val="FF0000"/>
                </a:solidFill>
              </a:rPr>
              <a:t>!!</a:t>
            </a:r>
          </a:p>
        </p:txBody>
      </p:sp>
      <p:sp>
        <p:nvSpPr>
          <p:cNvPr id="6" name="5-Point Star 5">
            <a:extLst>
              <a:ext uri="{FF2B5EF4-FFF2-40B4-BE49-F238E27FC236}">
                <a16:creationId xmlns:a16="http://schemas.microsoft.com/office/drawing/2014/main" id="{08A2AEF2-438E-0CDF-E501-D7A5E0590E3C}"/>
              </a:ext>
            </a:extLst>
          </p:cNvPr>
          <p:cNvSpPr/>
          <p:nvPr/>
        </p:nvSpPr>
        <p:spPr>
          <a:xfrm>
            <a:off x="1109185" y="440872"/>
            <a:ext cx="914400" cy="914400"/>
          </a:xfrm>
          <a:prstGeom prst="star5">
            <a:avLst>
              <a:gd name="adj" fmla="val 22328"/>
              <a:gd name="hf" fmla="val 105146"/>
              <a:gd name="vf" fmla="val 110557"/>
            </a:avLst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5-Point Star 6">
            <a:extLst>
              <a:ext uri="{FF2B5EF4-FFF2-40B4-BE49-F238E27FC236}">
                <a16:creationId xmlns:a16="http://schemas.microsoft.com/office/drawing/2014/main" id="{D066766B-5D3A-597A-89CF-62E288EF0892}"/>
              </a:ext>
            </a:extLst>
          </p:cNvPr>
          <p:cNvSpPr/>
          <p:nvPr/>
        </p:nvSpPr>
        <p:spPr>
          <a:xfrm>
            <a:off x="2947836" y="440872"/>
            <a:ext cx="914400" cy="914400"/>
          </a:xfrm>
          <a:prstGeom prst="star5">
            <a:avLst>
              <a:gd name="adj" fmla="val 22328"/>
              <a:gd name="hf" fmla="val 105146"/>
              <a:gd name="vf" fmla="val 110557"/>
            </a:avLst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DDC5F6B-00B8-8F11-F28B-05C2C154FEAC}"/>
              </a:ext>
            </a:extLst>
          </p:cNvPr>
          <p:cNvSpPr/>
          <p:nvPr/>
        </p:nvSpPr>
        <p:spPr>
          <a:xfrm>
            <a:off x="4751616" y="293914"/>
            <a:ext cx="5421086" cy="52029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DCD9136-87B5-9970-3C5A-365C539ACB46}"/>
              </a:ext>
            </a:extLst>
          </p:cNvPr>
          <p:cNvSpPr/>
          <p:nvPr/>
        </p:nvSpPr>
        <p:spPr>
          <a:xfrm>
            <a:off x="4161882" y="5208746"/>
            <a:ext cx="4546687" cy="1114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466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CC2B2744-CD31-EBBC-BDCF-F6955B643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473" y="178778"/>
            <a:ext cx="6196164" cy="6177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416C0835-9EE8-959F-0862-13280BAE2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7E93F-83AD-1741-AC32-8809102A5B5B}" type="datetime1">
              <a:rPr lang="en-US" smtClean="0"/>
              <a:t>6/21/23</a:t>
            </a:fld>
            <a:endParaRPr lang="en-US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FF150A30-29CF-AC96-BA0B-F895807B1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Viraj Karambelkar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7195D541-C9E1-FE83-04B0-8633341F7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7F6A6-4B4D-3443-9EC7-56AE340F3D7B}" type="slidenum">
              <a:rPr lang="en-US" smtClean="0"/>
              <a:t>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C86907-05BF-2271-CD83-38061162DAE8}"/>
              </a:ext>
            </a:extLst>
          </p:cNvPr>
          <p:cNvSpPr txBox="1"/>
          <p:nvPr/>
        </p:nvSpPr>
        <p:spPr>
          <a:xfrm>
            <a:off x="10112445" y="5861958"/>
            <a:ext cx="1454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</a:rPr>
              <a:t>Kilonova</a:t>
            </a:r>
            <a:r>
              <a:rPr lang="en-US" sz="2400" dirty="0">
                <a:solidFill>
                  <a:srgbClr val="FF0000"/>
                </a:solidFill>
              </a:rPr>
              <a:t>!!</a:t>
            </a:r>
          </a:p>
        </p:txBody>
      </p:sp>
      <p:sp>
        <p:nvSpPr>
          <p:cNvPr id="6" name="5-Point Star 5">
            <a:extLst>
              <a:ext uri="{FF2B5EF4-FFF2-40B4-BE49-F238E27FC236}">
                <a16:creationId xmlns:a16="http://schemas.microsoft.com/office/drawing/2014/main" id="{08A2AEF2-438E-0CDF-E501-D7A5E0590E3C}"/>
              </a:ext>
            </a:extLst>
          </p:cNvPr>
          <p:cNvSpPr/>
          <p:nvPr/>
        </p:nvSpPr>
        <p:spPr>
          <a:xfrm>
            <a:off x="1109185" y="440872"/>
            <a:ext cx="914400" cy="914400"/>
          </a:xfrm>
          <a:prstGeom prst="star5">
            <a:avLst>
              <a:gd name="adj" fmla="val 22328"/>
              <a:gd name="hf" fmla="val 105146"/>
              <a:gd name="vf" fmla="val 110557"/>
            </a:avLst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5-Point Star 6">
            <a:extLst>
              <a:ext uri="{FF2B5EF4-FFF2-40B4-BE49-F238E27FC236}">
                <a16:creationId xmlns:a16="http://schemas.microsoft.com/office/drawing/2014/main" id="{D066766B-5D3A-597A-89CF-62E288EF0892}"/>
              </a:ext>
            </a:extLst>
          </p:cNvPr>
          <p:cNvSpPr/>
          <p:nvPr/>
        </p:nvSpPr>
        <p:spPr>
          <a:xfrm>
            <a:off x="2947836" y="440872"/>
            <a:ext cx="914400" cy="914400"/>
          </a:xfrm>
          <a:prstGeom prst="star5">
            <a:avLst>
              <a:gd name="adj" fmla="val 22328"/>
              <a:gd name="hf" fmla="val 105146"/>
              <a:gd name="vf" fmla="val 110557"/>
            </a:avLst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DCD9136-87B5-9970-3C5A-365C539ACB46}"/>
              </a:ext>
            </a:extLst>
          </p:cNvPr>
          <p:cNvSpPr/>
          <p:nvPr/>
        </p:nvSpPr>
        <p:spPr>
          <a:xfrm>
            <a:off x="4161882" y="5208746"/>
            <a:ext cx="4546687" cy="1114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8C98BE-7D74-60E5-05E4-DC1A79F85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736" y="979717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Common envelope evolution</a:t>
            </a:r>
            <a:b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An important, but poorly understood step in the formation of compact binaries</a:t>
            </a:r>
          </a:p>
        </p:txBody>
      </p:sp>
    </p:spTree>
    <p:extLst>
      <p:ext uri="{BB962C8B-B14F-4D97-AF65-F5344CB8AC3E}">
        <p14:creationId xmlns:p14="http://schemas.microsoft.com/office/powerpoint/2010/main" val="29498723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CC2B2744-CD31-EBBC-BDCF-F6955B643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473" y="178778"/>
            <a:ext cx="6196164" cy="6177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416C0835-9EE8-959F-0862-13280BAE2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7E93F-83AD-1741-AC32-8809102A5B5B}" type="datetime1">
              <a:rPr lang="en-US" smtClean="0"/>
              <a:t>6/21/23</a:t>
            </a:fld>
            <a:endParaRPr lang="en-US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FF150A30-29CF-AC96-BA0B-F895807B1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Viraj Karambelkar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7195D541-C9E1-FE83-04B0-8633341F7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7F6A6-4B4D-3443-9EC7-56AE340F3D7B}" type="slidenum">
              <a:rPr lang="en-US" smtClean="0"/>
              <a:t>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C86907-05BF-2271-CD83-38061162DAE8}"/>
              </a:ext>
            </a:extLst>
          </p:cNvPr>
          <p:cNvSpPr txBox="1"/>
          <p:nvPr/>
        </p:nvSpPr>
        <p:spPr>
          <a:xfrm>
            <a:off x="10112445" y="5861958"/>
            <a:ext cx="1454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</a:rPr>
              <a:t>Kilonova</a:t>
            </a:r>
            <a:r>
              <a:rPr lang="en-US" sz="2400" dirty="0">
                <a:solidFill>
                  <a:srgbClr val="FF0000"/>
                </a:solidFill>
              </a:rPr>
              <a:t>!!</a:t>
            </a:r>
          </a:p>
        </p:txBody>
      </p:sp>
      <p:sp>
        <p:nvSpPr>
          <p:cNvPr id="6" name="5-Point Star 5">
            <a:extLst>
              <a:ext uri="{FF2B5EF4-FFF2-40B4-BE49-F238E27FC236}">
                <a16:creationId xmlns:a16="http://schemas.microsoft.com/office/drawing/2014/main" id="{08A2AEF2-438E-0CDF-E501-D7A5E0590E3C}"/>
              </a:ext>
            </a:extLst>
          </p:cNvPr>
          <p:cNvSpPr/>
          <p:nvPr/>
        </p:nvSpPr>
        <p:spPr>
          <a:xfrm>
            <a:off x="1109185" y="440872"/>
            <a:ext cx="914400" cy="914400"/>
          </a:xfrm>
          <a:prstGeom prst="star5">
            <a:avLst>
              <a:gd name="adj" fmla="val 22328"/>
              <a:gd name="hf" fmla="val 105146"/>
              <a:gd name="vf" fmla="val 110557"/>
            </a:avLst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5-Point Star 6">
            <a:extLst>
              <a:ext uri="{FF2B5EF4-FFF2-40B4-BE49-F238E27FC236}">
                <a16:creationId xmlns:a16="http://schemas.microsoft.com/office/drawing/2014/main" id="{D066766B-5D3A-597A-89CF-62E288EF0892}"/>
              </a:ext>
            </a:extLst>
          </p:cNvPr>
          <p:cNvSpPr/>
          <p:nvPr/>
        </p:nvSpPr>
        <p:spPr>
          <a:xfrm>
            <a:off x="2947836" y="440872"/>
            <a:ext cx="914400" cy="914400"/>
          </a:xfrm>
          <a:prstGeom prst="star5">
            <a:avLst>
              <a:gd name="adj" fmla="val 22328"/>
              <a:gd name="hf" fmla="val 105146"/>
              <a:gd name="vf" fmla="val 110557"/>
            </a:avLst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8C98BE-7D74-60E5-05E4-DC1A79F85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736" y="979717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Common envelope evolution</a:t>
            </a:r>
            <a:b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An important, but poorly understood step in the formation of compact binaries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B46708-9755-7C4B-844E-31210CE2FB2C}"/>
              </a:ext>
            </a:extLst>
          </p:cNvPr>
          <p:cNvSpPr txBox="1"/>
          <p:nvPr/>
        </p:nvSpPr>
        <p:spPr>
          <a:xfrm>
            <a:off x="9634395" y="2413337"/>
            <a:ext cx="224311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Powers a transient, </a:t>
            </a:r>
          </a:p>
          <a:p>
            <a:pPr algn="ctr"/>
            <a:r>
              <a:rPr lang="en-US" sz="2000" dirty="0">
                <a:solidFill>
                  <a:srgbClr val="FF0000"/>
                </a:solidFill>
              </a:rPr>
              <a:t>termed as </a:t>
            </a:r>
          </a:p>
          <a:p>
            <a:pPr algn="ctr"/>
            <a:r>
              <a:rPr lang="en-US" sz="2000" dirty="0">
                <a:solidFill>
                  <a:srgbClr val="FF0000"/>
                </a:solidFill>
              </a:rPr>
              <a:t>Luminous Red Nova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6A8BE3F-A135-A7F2-5B21-FA5A7CAB71DF}"/>
              </a:ext>
            </a:extLst>
          </p:cNvPr>
          <p:cNvSpPr/>
          <p:nvPr/>
        </p:nvSpPr>
        <p:spPr>
          <a:xfrm>
            <a:off x="7788724" y="5257800"/>
            <a:ext cx="359229" cy="979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980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7BA49-0658-E90D-5BCA-01627DBEE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52815"/>
            <a:ext cx="10515600" cy="1325563"/>
          </a:xfrm>
        </p:spPr>
        <p:txBody>
          <a:bodyPr/>
          <a:lstStyle/>
          <a:p>
            <a:r>
              <a:rPr lang="en-US" dirty="0"/>
              <a:t>Luminous Red Novae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C049E559-755D-75A4-902E-B4A55762D5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474" y="1241499"/>
            <a:ext cx="4911470" cy="47570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8E92F6D-0D4C-9B41-B0BE-AC363A6E35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75" b="3743"/>
          <a:stretch/>
        </p:blipFill>
        <p:spPr>
          <a:xfrm>
            <a:off x="5679142" y="1302727"/>
            <a:ext cx="5570363" cy="45493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5D165C-95F5-B725-4D4F-B7CB0A81CC1A}"/>
              </a:ext>
            </a:extLst>
          </p:cNvPr>
          <p:cNvSpPr txBox="1"/>
          <p:nvPr/>
        </p:nvSpPr>
        <p:spPr>
          <a:xfrm>
            <a:off x="821853" y="995278"/>
            <a:ext cx="9204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Tylenda+2011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391FFD-8A16-4311-F4DF-0CD5C596F5DF}"/>
              </a:ext>
            </a:extLst>
          </p:cNvPr>
          <p:cNvSpPr txBox="1"/>
          <p:nvPr/>
        </p:nvSpPr>
        <p:spPr>
          <a:xfrm>
            <a:off x="6236208" y="1041763"/>
            <a:ext cx="9284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Kasliwal+2010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151B2D77-6A2B-54D1-3C96-11D00695C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9AD04-9FE3-1947-BB26-887F8F4BE754}" type="datetime1">
              <a:rPr lang="en-US" smtClean="0"/>
              <a:t>6/21/23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B0315C1F-94E5-3405-CDE0-FEDA25B3C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Viraj Karambelkar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8CA3E08-86CC-AD95-2531-A47E66B63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7F6A6-4B4D-3443-9EC7-56AE340F3D7B}" type="slidenum">
              <a:rPr lang="en-US" smtClean="0"/>
              <a:t>7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50ABA9-FC66-F14A-FAD2-3E35BCFCDFB2}"/>
              </a:ext>
            </a:extLst>
          </p:cNvPr>
          <p:cNvSpPr txBox="1"/>
          <p:nvPr/>
        </p:nvSpPr>
        <p:spPr>
          <a:xfrm>
            <a:off x="108582" y="3028890"/>
            <a:ext cx="12066573" cy="584775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C00000"/>
                </a:solidFill>
              </a:rPr>
              <a:t>LRNe</a:t>
            </a:r>
            <a:r>
              <a:rPr lang="en-US" sz="3200" dirty="0">
                <a:solidFill>
                  <a:srgbClr val="C00000"/>
                </a:solidFill>
              </a:rPr>
              <a:t> have low intrinsic luminosities, making them observationally rare.</a:t>
            </a:r>
          </a:p>
        </p:txBody>
      </p:sp>
    </p:spTree>
    <p:extLst>
      <p:ext uri="{BB962C8B-B14F-4D97-AF65-F5344CB8AC3E}">
        <p14:creationId xmlns:p14="http://schemas.microsoft.com/office/powerpoint/2010/main" val="619871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picture containing text, diagram, line, plot&#10;&#10;Description automatically generated">
            <a:extLst>
              <a:ext uri="{FF2B5EF4-FFF2-40B4-BE49-F238E27FC236}">
                <a16:creationId xmlns:a16="http://schemas.microsoft.com/office/drawing/2014/main" id="{E787821B-7094-0C0A-F86F-8471991BC2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839047"/>
            <a:ext cx="10905066" cy="5179905"/>
          </a:xfrm>
          <a:prstGeom prst="rect">
            <a:avLst/>
          </a:prstGeom>
          <a:ln>
            <a:noFill/>
          </a:ln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00DA2D-2957-3143-A27C-98D2407622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DC5B7ED-B052-414A-B7A3-23957D1D4BBF}" type="datetime1">
              <a:rPr lang="en-US" smtClean="0"/>
              <a:pPr>
                <a:spcAft>
                  <a:spcPts val="600"/>
                </a:spcAft>
              </a:pPr>
              <a:t>6/21/23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425829-0438-EABE-E7F1-2F11B692B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Viraj Karambelkar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F913B7-18FC-7A0C-4590-9AE5ABE12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A8B7F6A6-4B4D-3443-9EC7-56AE340F3D7B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CDF2820-013B-A355-C879-0EDF1953AAE9}"/>
              </a:ext>
            </a:extLst>
          </p:cNvPr>
          <p:cNvSpPr/>
          <p:nvPr/>
        </p:nvSpPr>
        <p:spPr>
          <a:xfrm>
            <a:off x="1943100" y="1643062"/>
            <a:ext cx="6007720" cy="16688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C8C7836-6E21-7E14-6F2C-887ED701602E}"/>
              </a:ext>
            </a:extLst>
          </p:cNvPr>
          <p:cNvSpPr/>
          <p:nvPr/>
        </p:nvSpPr>
        <p:spPr>
          <a:xfrm rot="2346281">
            <a:off x="7795124" y="3225394"/>
            <a:ext cx="795334" cy="3463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screenshot of a cell phone&#10;&#10;Description automatically generated with low confidence">
            <a:extLst>
              <a:ext uri="{FF2B5EF4-FFF2-40B4-BE49-F238E27FC236}">
                <a16:creationId xmlns:a16="http://schemas.microsoft.com/office/drawing/2014/main" id="{62DE2157-484F-1ADC-6E02-9B0EC439A8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2538" y="839047"/>
            <a:ext cx="2850599" cy="342071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9DD14C00-9EAA-8F33-725B-26BBA2772315}"/>
              </a:ext>
            </a:extLst>
          </p:cNvPr>
          <p:cNvSpPr/>
          <p:nvPr/>
        </p:nvSpPr>
        <p:spPr>
          <a:xfrm>
            <a:off x="4333137" y="1400175"/>
            <a:ext cx="4375965" cy="3997325"/>
          </a:xfrm>
          <a:prstGeom prst="rect">
            <a:avLst/>
          </a:prstGeom>
          <a:solidFill>
            <a:schemeClr val="tx1">
              <a:lumMod val="50000"/>
              <a:lumOff val="50000"/>
              <a:alpha val="56608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818FBAA-2269-36B8-D186-8FC07CBC3656}"/>
              </a:ext>
            </a:extLst>
          </p:cNvPr>
          <p:cNvSpPr/>
          <p:nvPr/>
        </p:nvSpPr>
        <p:spPr>
          <a:xfrm>
            <a:off x="8761021" y="1400175"/>
            <a:ext cx="403299" cy="3997325"/>
          </a:xfrm>
          <a:prstGeom prst="rect">
            <a:avLst/>
          </a:prstGeom>
          <a:solidFill>
            <a:schemeClr val="accent4">
              <a:alpha val="56608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F648D4F-A779-8920-CA68-C5E7A3F22F08}"/>
              </a:ext>
            </a:extLst>
          </p:cNvPr>
          <p:cNvSpPr txBox="1"/>
          <p:nvPr/>
        </p:nvSpPr>
        <p:spPr>
          <a:xfrm>
            <a:off x="8399761" y="5877082"/>
            <a:ext cx="26161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err="1"/>
              <a:t>Blagorodnova</a:t>
            </a:r>
            <a:r>
              <a:rPr lang="en-US" sz="1200" i="1" dirty="0"/>
              <a:t>, </a:t>
            </a:r>
            <a:r>
              <a:rPr lang="en-US" sz="1200" i="1" dirty="0" err="1"/>
              <a:t>Karambelkar</a:t>
            </a:r>
            <a:r>
              <a:rPr lang="en-US" sz="1200" i="1" dirty="0"/>
              <a:t> et al. 2020</a:t>
            </a:r>
          </a:p>
          <a:p>
            <a:r>
              <a:rPr lang="en-US" sz="1200" i="1" dirty="0"/>
              <a:t>MacLeod et al. 2017</a:t>
            </a:r>
          </a:p>
          <a:p>
            <a:r>
              <a:rPr lang="en-US" sz="1200" i="1" dirty="0"/>
              <a:t>Metzger et al. 2017</a:t>
            </a:r>
          </a:p>
        </p:txBody>
      </p:sp>
      <p:pic>
        <p:nvPicPr>
          <p:cNvPr id="20" name="Picture 19" descr="A picture containing text, diagram, circle, screenshot&#10;&#10;Description automatically generated">
            <a:extLst>
              <a:ext uri="{FF2B5EF4-FFF2-40B4-BE49-F238E27FC236}">
                <a16:creationId xmlns:a16="http://schemas.microsoft.com/office/drawing/2014/main" id="{A282A065-0F6C-4330-FE80-107494ACF5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478" y="1032797"/>
            <a:ext cx="3720074" cy="2941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977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picture containing text, diagram, line, plot&#10;&#10;Description automatically generated">
            <a:extLst>
              <a:ext uri="{FF2B5EF4-FFF2-40B4-BE49-F238E27FC236}">
                <a16:creationId xmlns:a16="http://schemas.microsoft.com/office/drawing/2014/main" id="{E787821B-7094-0C0A-F86F-8471991BC2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839047"/>
            <a:ext cx="10905066" cy="5179905"/>
          </a:xfrm>
          <a:prstGeom prst="rect">
            <a:avLst/>
          </a:prstGeom>
          <a:ln>
            <a:noFill/>
          </a:ln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00DA2D-2957-3143-A27C-98D2407622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DC5B7ED-B052-414A-B7A3-23957D1D4BBF}" type="datetime1">
              <a:rPr lang="en-US" smtClean="0"/>
              <a:pPr>
                <a:spcAft>
                  <a:spcPts val="600"/>
                </a:spcAft>
              </a:pPr>
              <a:t>6/21/23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425829-0438-EABE-E7F1-2F11B692B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Viraj Karambelkar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F913B7-18FC-7A0C-4590-9AE5ABE12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A8B7F6A6-4B4D-3443-9EC7-56AE340F3D7B}" type="slidenum">
              <a:rPr lang="en-US" smtClean="0"/>
              <a:pPr>
                <a:spcAft>
                  <a:spcPts val="600"/>
                </a:spcAft>
              </a:pPr>
              <a:t>9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CDF2820-013B-A355-C879-0EDF1953AAE9}"/>
              </a:ext>
            </a:extLst>
          </p:cNvPr>
          <p:cNvSpPr/>
          <p:nvPr/>
        </p:nvSpPr>
        <p:spPr>
          <a:xfrm>
            <a:off x="1943100" y="1643062"/>
            <a:ext cx="6007720" cy="16688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C8C7836-6E21-7E14-6F2C-887ED701602E}"/>
              </a:ext>
            </a:extLst>
          </p:cNvPr>
          <p:cNvSpPr/>
          <p:nvPr/>
        </p:nvSpPr>
        <p:spPr>
          <a:xfrm rot="2346281">
            <a:off x="7795124" y="3225394"/>
            <a:ext cx="795334" cy="3463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FF961A-252C-F439-2F0C-B57E571872FF}"/>
              </a:ext>
            </a:extLst>
          </p:cNvPr>
          <p:cNvSpPr txBox="1"/>
          <p:nvPr/>
        </p:nvSpPr>
        <p:spPr>
          <a:xfrm>
            <a:off x="8399761" y="5877082"/>
            <a:ext cx="26161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err="1"/>
              <a:t>Blagorodnova</a:t>
            </a:r>
            <a:r>
              <a:rPr lang="en-US" sz="1200" i="1" dirty="0"/>
              <a:t>, </a:t>
            </a:r>
            <a:r>
              <a:rPr lang="en-US" sz="1200" i="1" dirty="0" err="1"/>
              <a:t>Karambelkar</a:t>
            </a:r>
            <a:r>
              <a:rPr lang="en-US" sz="1200" i="1" dirty="0"/>
              <a:t> et al. 2020</a:t>
            </a:r>
          </a:p>
          <a:p>
            <a:r>
              <a:rPr lang="en-US" sz="1200" i="1" dirty="0"/>
              <a:t>MacLeod et al. 2017</a:t>
            </a:r>
          </a:p>
          <a:p>
            <a:r>
              <a:rPr lang="en-US" sz="1200" i="1" dirty="0"/>
              <a:t>Metzger et al. 2017</a:t>
            </a:r>
          </a:p>
        </p:txBody>
      </p:sp>
      <p:pic>
        <p:nvPicPr>
          <p:cNvPr id="16" name="Picture 15" descr="A screenshot of a cell phone&#10;&#10;Description automatically generated with low confidence">
            <a:extLst>
              <a:ext uri="{FF2B5EF4-FFF2-40B4-BE49-F238E27FC236}">
                <a16:creationId xmlns:a16="http://schemas.microsoft.com/office/drawing/2014/main" id="{62DE2157-484F-1ADC-6E02-9B0EC439A8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2538" y="839047"/>
            <a:ext cx="2850599" cy="3420719"/>
          </a:xfrm>
          <a:prstGeom prst="rect">
            <a:avLst/>
          </a:prstGeom>
        </p:spPr>
      </p:pic>
      <p:pic>
        <p:nvPicPr>
          <p:cNvPr id="20" name="Picture 19" descr="A picture containing text, diagram, circle, screenshot&#10;&#10;Description automatically generated">
            <a:extLst>
              <a:ext uri="{FF2B5EF4-FFF2-40B4-BE49-F238E27FC236}">
                <a16:creationId xmlns:a16="http://schemas.microsoft.com/office/drawing/2014/main" id="{A282A065-0F6C-4330-FE80-107494ACF5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478" y="1032797"/>
            <a:ext cx="3720074" cy="294145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9DD14C00-9EAA-8F33-725B-26BBA2772315}"/>
              </a:ext>
            </a:extLst>
          </p:cNvPr>
          <p:cNvSpPr/>
          <p:nvPr/>
        </p:nvSpPr>
        <p:spPr>
          <a:xfrm>
            <a:off x="4333137" y="1400175"/>
            <a:ext cx="4375965" cy="3997325"/>
          </a:xfrm>
          <a:prstGeom prst="rect">
            <a:avLst/>
          </a:prstGeom>
          <a:solidFill>
            <a:schemeClr val="tx1">
              <a:lumMod val="50000"/>
              <a:lumOff val="50000"/>
              <a:alpha val="56608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818FBAA-2269-36B8-D186-8FC07CBC3656}"/>
              </a:ext>
            </a:extLst>
          </p:cNvPr>
          <p:cNvSpPr/>
          <p:nvPr/>
        </p:nvSpPr>
        <p:spPr>
          <a:xfrm>
            <a:off x="8761021" y="1400175"/>
            <a:ext cx="403299" cy="3997325"/>
          </a:xfrm>
          <a:prstGeom prst="rect">
            <a:avLst/>
          </a:prstGeom>
          <a:solidFill>
            <a:schemeClr val="accent4">
              <a:alpha val="56608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FEA9E95D-9CA3-A5EE-26DD-60B20526C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57" y="893385"/>
            <a:ext cx="8041103" cy="500195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ontent Placeholder 5" descr="A picture containing screenshot, text&#10;&#10;Description automatically generated">
            <a:extLst>
              <a:ext uri="{FF2B5EF4-FFF2-40B4-BE49-F238E27FC236}">
                <a16:creationId xmlns:a16="http://schemas.microsoft.com/office/drawing/2014/main" id="{312A2780-4773-BAD6-3E29-DDF01E2B575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17" t="11067" r="67375" b="16032"/>
          <a:stretch/>
        </p:blipFill>
        <p:spPr>
          <a:xfrm>
            <a:off x="9295476" y="1878865"/>
            <a:ext cx="2616165" cy="2646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274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771</TotalTime>
  <Words>739</Words>
  <Application>Microsoft Macintosh PowerPoint</Application>
  <PresentationFormat>Widescreen</PresentationFormat>
  <Paragraphs>159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Comic Sans MS</vt:lpstr>
      <vt:lpstr>1_Office Theme</vt:lpstr>
      <vt:lpstr>Luminous Red Novae : Probes of Common Envelope Evolution in massive binaries</vt:lpstr>
      <vt:lpstr>PowerPoint Presentation</vt:lpstr>
      <vt:lpstr>“If you want to study fun binary systems, you just cannot escape common envelope.” </vt:lpstr>
      <vt:lpstr>PowerPoint Presentation</vt:lpstr>
      <vt:lpstr>Common envelope evolution An important, but poorly understood step in the formation of compact binaries</vt:lpstr>
      <vt:lpstr>Common envelope evolution An important, but poorly understood step in the formation of compact binaries</vt:lpstr>
      <vt:lpstr>Luminous Red Novae</vt:lpstr>
      <vt:lpstr>PowerPoint Presentation</vt:lpstr>
      <vt:lpstr>PowerPoint Presentation</vt:lpstr>
      <vt:lpstr>The Zwicky Transient Facility An industrial-scale transient discovery machine at Palomar, ideal to search for LRNe</vt:lpstr>
      <vt:lpstr>Census of the Local Universe</vt:lpstr>
      <vt:lpstr>First systematic sample of LRNe</vt:lpstr>
      <vt:lpstr>AT 2019zhd</vt:lpstr>
      <vt:lpstr>Volumetric rate of LRNe How common is common-envelope?</vt:lpstr>
      <vt:lpstr>Late time observations of LRNe – with JWST! </vt:lpstr>
      <vt:lpstr>Are we missing some LRNe? Optical searches are biased against finding the dustiest LRNe</vt:lpstr>
      <vt:lpstr>WINTER is coming here! A NIR time-domain survey at Palomar, ideal to discover the dustiest LRNe</vt:lpstr>
      <vt:lpstr>The future of CE is (IR) bright!</vt:lpstr>
      <vt:lpstr>Thank you!</vt:lpstr>
      <vt:lpstr>Extra</vt:lpstr>
      <vt:lpstr>Spectroscopic properties of LRNe</vt:lpstr>
      <vt:lpstr>PowerPoint Presentation</vt:lpstr>
      <vt:lpstr>Progenitors of LRNe Archival HST imaging analysis</vt:lpstr>
      <vt:lpstr>Late time observations of LRNe – with JWST! Mid-IR observations of 4 LRNe to measure dust masses</vt:lpstr>
      <vt:lpstr>Mid-IR dust modeling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Luminous Red Novae : Probes of Common Envelope Evolution in massive binaries</dc:title>
  <dc:creator>Karambelkar, Viraj R.</dc:creator>
  <cp:lastModifiedBy>Karambelkar, Viraj R.</cp:lastModifiedBy>
  <cp:revision>46</cp:revision>
  <dcterms:created xsi:type="dcterms:W3CDTF">2023-06-21T04:33:53Z</dcterms:created>
  <dcterms:modified xsi:type="dcterms:W3CDTF">2023-06-21T17:24:57Z</dcterms:modified>
</cp:coreProperties>
</file>