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5" r:id="rId4"/>
    <p:sldId id="266" r:id="rId5"/>
    <p:sldId id="269" r:id="rId6"/>
    <p:sldId id="270" r:id="rId7"/>
    <p:sldId id="302" r:id="rId8"/>
    <p:sldId id="272" r:id="rId9"/>
    <p:sldId id="267" r:id="rId10"/>
    <p:sldId id="268" r:id="rId11"/>
    <p:sldId id="295" r:id="rId12"/>
    <p:sldId id="306" r:id="rId13"/>
    <p:sldId id="299" r:id="rId14"/>
    <p:sldId id="300" r:id="rId15"/>
    <p:sldId id="301" r:id="rId16"/>
    <p:sldId id="294" r:id="rId17"/>
    <p:sldId id="303" r:id="rId18"/>
    <p:sldId id="280" r:id="rId19"/>
    <p:sldId id="277" r:id="rId20"/>
    <p:sldId id="276" r:id="rId21"/>
    <p:sldId id="275" r:id="rId22"/>
    <p:sldId id="278" r:id="rId23"/>
    <p:sldId id="279" r:id="rId24"/>
    <p:sldId id="282" r:id="rId25"/>
    <p:sldId id="293" r:id="rId26"/>
    <p:sldId id="285" r:id="rId27"/>
    <p:sldId id="304" r:id="rId28"/>
    <p:sldId id="305" r:id="rId29"/>
    <p:sldId id="298" r:id="rId30"/>
    <p:sldId id="297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8"/>
    <p:restoredTop sz="94724"/>
  </p:normalViewPr>
  <p:slideViewPr>
    <p:cSldViewPr snapToGrid="0" showGuides="1">
      <p:cViewPr>
        <p:scale>
          <a:sx n="79" d="100"/>
          <a:sy n="79" d="100"/>
        </p:scale>
        <p:origin x="1176" y="552"/>
      </p:cViewPr>
      <p:guideLst>
        <p:guide orient="horz" pos="2160"/>
        <p:guide pos="3840"/>
      </p:guideLst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9DECD-5E92-364E-ABBA-5F5D49086B98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0162C-1D9E-D046-8114-499001B69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5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0162C-1D9E-D046-8114-499001B69D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3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0162C-1D9E-D046-8114-499001B69D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0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26FD-6633-85DE-B56E-A2CE4BD54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1C366-D2CA-0897-2C80-DBF391973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00F6B-43B2-EF33-5458-08DB6118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8E2D-C276-5D03-5EB7-E9B1B015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442C3-4542-ED4D-656A-D43DEB5AD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6DE8-6896-D29D-3422-ADEA2DCC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2D6C5-430B-2BA1-AF9E-A585C2136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5CCBF-0EEB-A33E-8C7A-62D62C5A0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A88D-9C2E-9351-B131-35CDF3ED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35E3B-BBFE-5E0C-7C64-298A4A90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9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951BC-07FE-02A7-C0C6-0C8A41355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6A6D1-FCF9-51F9-1A6C-3C16A34A2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B730C-CAAC-F459-A35C-47ED11DBF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08F36-B14D-DF77-2B8C-A5A8661D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0FB9-0981-CDB2-20DE-6DAC473D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81A88-8A73-5C54-00F1-A3B989AD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0C3A-46E5-2769-C20C-B1AA8BD5D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11091-1BB4-5FF4-C6A3-27118A9E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43CC2-7C1C-0B52-2009-39A85B9E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F3D64-0067-F214-1A15-597638C2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9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D16E-1335-976C-FC8B-4A2C6E57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3205-59DF-3597-433E-D6DFD7374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633C-6D1C-42C5-4E9C-82654D34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F028-07EC-C3D2-3C9E-D7DA552D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4EF72-CC9B-D8EF-5103-24DE9240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D9A2-E969-211F-726E-A0EEEA3E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1BBBD-CD12-A8D0-B912-B773D569E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70C9E-397E-7B94-EA3B-082DDA2DD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54A07-F5AA-B1CA-EC88-6F48CD78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73E0B-101B-1E8E-B6A2-B3352C798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014E2-D37D-6BF4-FF9D-17CA9A14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6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52D3-B8A0-7805-9430-D0891A4E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05EBE-6839-1B24-76C4-E4438A0FD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876EB-049F-652C-E2DD-416BD07B3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D3E44-1491-E9BF-DC86-5353CE972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0D878C-1ADD-FE58-2287-E6FAB59C3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DEAD5-5F28-763A-D471-B1029C54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FD10C-0EEB-2BC7-CD1B-6880F5990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A9D47-1D7A-5E00-DC27-11621D3B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2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067B-D19E-C018-831B-345DD92E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5F516-4BC7-8F6A-6E19-81B9BB4F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FA6F9-D9C1-AA70-6CA1-FD24DD98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E9A84-311B-EB13-8FE1-11331BD8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3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DE139-A362-6712-78A9-F2524040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CC69-1D35-A370-855E-E9FC672C8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35500-7447-79EA-D2A7-B2A57566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8898-4821-A9E8-2117-C5829CB0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4F412-1411-F207-5573-FAA9FCD4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C3BDA-B02D-8BE8-2AAD-87C4A63A9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FB271-98FA-AA9F-2E0F-C41AF9C1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3F3FE-7FC2-12DF-1F43-93FA6056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FBE9D-9D24-2E5C-722F-A690A484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0109-9605-B411-90F8-49FE9F10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92781-7CCA-00AF-D056-A4D2CCBFC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B6E34-347A-D6E0-31DF-3A2DC93BF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B71C5-6FA3-F4EA-200D-BBEEEC91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A62DF-DDF5-CE9B-7469-7A1ACE27A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34F88-87AF-467C-95AF-7C50F00E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1C9367-0114-311C-A989-778BDDA0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4F341-F18C-A3C5-DAF9-A88075734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D38BB-0141-4995-D00F-CB638BCEC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E63A-95A1-4744-BD45-20FAE482413A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257FB-9394-5BE9-ACF3-44207CCEF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BE56-95A2-7382-BA7B-5729F3A47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16AFD-8F88-B748-B02C-456E441EA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mb-s4.uchicago.edu/wiki/images/DSR-190707v1.pdf" TargetMode="Externa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steroids Gameplay GIF | Gfycat">
            <a:extLst>
              <a:ext uri="{FF2B5EF4-FFF2-40B4-BE49-F238E27FC236}">
                <a16:creationId xmlns:a16="http://schemas.microsoft.com/office/drawing/2014/main" id="{0EDE0E06-D203-A64F-6CAB-CA7A70BC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93" y="40569"/>
            <a:ext cx="9335432" cy="69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A4F80E-46B8-55DE-6789-AC7471070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3546"/>
            <a:ext cx="5804452" cy="373518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  <a:t>Asteroid Measurements at Millimeter Wavelengths with the South Pole Telescope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1D4A7-13E3-7198-5B02-7EF023C88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76863"/>
            <a:ext cx="5804451" cy="37351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June 21, 2023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endParaRPr lang="en-US" sz="5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Paul Chichura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pchichura@uchicago.edu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University of Chicago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South Pole Telescope</a:t>
            </a:r>
          </a:p>
        </p:txBody>
      </p:sp>
      <p:pic>
        <p:nvPicPr>
          <p:cNvPr id="6" name="Picture 5" descr="South Pole Telescope Finishes Five-year Survey of Galaxy Clusters">
            <a:extLst>
              <a:ext uri="{FF2B5EF4-FFF2-40B4-BE49-F238E27FC236}">
                <a16:creationId xmlns:a16="http://schemas.microsoft.com/office/drawing/2014/main" id="{651EFAE6-0592-5A3E-0E30-AFAFE0FA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3" t="-656" r="20982" b="25738"/>
          <a:stretch/>
        </p:blipFill>
        <p:spPr bwMode="auto">
          <a:xfrm>
            <a:off x="7252786" y="3080612"/>
            <a:ext cx="894341" cy="896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3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448" y="662781"/>
            <a:ext cx="6439342" cy="6548294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Repeated observations of the same region of the sky</a:t>
            </a:r>
            <a:endParaRPr lang="en-US" sz="1500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Ex: WISE/NEOWISE all-sky IR survey</a:t>
            </a:r>
            <a:endParaRPr lang="en-US" sz="1500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Ex: Dark Energy Survey</a:t>
            </a:r>
            <a:endParaRPr lang="en-US" sz="1500" dirty="0">
              <a:latin typeface="Avenir Book" panose="02000503020000020003" pitchFamily="2" charset="0"/>
            </a:endParaRPr>
          </a:p>
          <a:p>
            <a:pPr lvl="1"/>
            <a:endParaRPr lang="en-US" sz="1500" dirty="0">
              <a:latin typeface="Avenir Book" panose="02000503020000020003" pitchFamily="2" charset="0"/>
            </a:endParaRPr>
          </a:p>
          <a:p>
            <a:pPr lvl="1"/>
            <a:endParaRPr lang="en-US" sz="15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Lower opportunity costs, the data already exists!</a:t>
            </a:r>
          </a:p>
          <a:p>
            <a:endParaRPr lang="en-US" sz="1500" dirty="0">
              <a:latin typeface="Avenir Book" panose="02000503020000020003" pitchFamily="2" charset="0"/>
            </a:endParaRPr>
          </a:p>
          <a:p>
            <a:endParaRPr lang="en-US" sz="1500" dirty="0">
              <a:latin typeface="Avenir Book" panose="02000503020000020003" pitchFamily="2" charset="0"/>
            </a:endParaRPr>
          </a:p>
          <a:p>
            <a:endParaRPr lang="en-US" sz="15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CMB experiments do the same, just at mm wavelengths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met C/2014 UN271 Nucleus Compass">
            <a:extLst>
              <a:ext uri="{FF2B5EF4-FFF2-40B4-BE49-F238E27FC236}">
                <a16:creationId xmlns:a16="http://schemas.microsoft.com/office/drawing/2014/main" id="{FBE29F63-EE37-E56A-471A-C00B1E43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0" y="1325563"/>
            <a:ext cx="4818185" cy="48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B4EA6-BCD1-F922-628D-8121A12FAE59}"/>
              </a:ext>
            </a:extLst>
          </p:cNvPr>
          <p:cNvSpPr txBox="1"/>
          <p:nvPr/>
        </p:nvSpPr>
        <p:spPr>
          <a:xfrm>
            <a:off x="205183" y="6143748"/>
            <a:ext cx="50802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venir Book" panose="02000503020000020003" pitchFamily="2" charset="0"/>
              </a:rPr>
              <a:t>Hubble</a:t>
            </a:r>
            <a:r>
              <a:rPr lang="en-US" dirty="0">
                <a:latin typeface="Avenir Book" panose="02000503020000020003" pitchFamily="2" charset="0"/>
              </a:rPr>
              <a:t> image of C/2014 UN217, found by DES</a:t>
            </a:r>
          </a:p>
          <a:p>
            <a:pPr algn="ctr"/>
            <a:r>
              <a:rPr lang="en-US" sz="1200" dirty="0">
                <a:latin typeface="Avenir Book" panose="02000503020000020003" pitchFamily="2" charset="0"/>
              </a:rPr>
              <a:t>https://</a:t>
            </a:r>
            <a:r>
              <a:rPr lang="en-US" sz="1200" dirty="0" err="1">
                <a:latin typeface="Avenir Book" panose="02000503020000020003" pitchFamily="2" charset="0"/>
              </a:rPr>
              <a:t>hubblesite.org</a:t>
            </a:r>
            <a:r>
              <a:rPr lang="en-US" sz="1200" dirty="0">
                <a:latin typeface="Avenir Book" panose="02000503020000020003" pitchFamily="2" charset="0"/>
              </a:rPr>
              <a:t>/contents/news-releases/2022/news-2022-020 </a:t>
            </a:r>
          </a:p>
        </p:txBody>
      </p:sp>
    </p:spTree>
    <p:extLst>
      <p:ext uri="{BB962C8B-B14F-4D97-AF65-F5344CB8AC3E}">
        <p14:creationId xmlns:p14="http://schemas.microsoft.com/office/powerpoint/2010/main" val="142774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23B177-9018-CC7F-CC5E-8CFB85DA0D3A}"/>
              </a:ext>
            </a:extLst>
          </p:cNvPr>
          <p:cNvSpPr/>
          <p:nvPr/>
        </p:nvSpPr>
        <p:spPr>
          <a:xfrm>
            <a:off x="6096000" y="1325563"/>
            <a:ext cx="5794556" cy="2301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What do our observations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1" y="1190172"/>
            <a:ext cx="5210076" cy="5518376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One observation is just one snapshot of the sky in mm</a:t>
            </a:r>
          </a:p>
          <a:p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Contains: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CMB signal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lots of noise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static point sources (stars, etc.)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transient objects (flares, AGN, etc.)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moving objects (planets, asteroids)</a:t>
            </a:r>
          </a:p>
          <a:p>
            <a:pPr lvl="1"/>
            <a:endParaRPr lang="en-US" sz="105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Need a novel approach to make out the asteroids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60532BDB-A220-EC1A-B3E0-59A94F6BA1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75" r="66769" b="-1"/>
          <a:stretch/>
        </p:blipFill>
        <p:spPr>
          <a:xfrm>
            <a:off x="6096000" y="1555677"/>
            <a:ext cx="5794556" cy="4702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FEBA14-D6BA-1416-45D4-7CB043AC357D}"/>
              </a:ext>
            </a:extLst>
          </p:cNvPr>
          <p:cNvSpPr txBox="1"/>
          <p:nvPr/>
        </p:nvSpPr>
        <p:spPr>
          <a:xfrm>
            <a:off x="7716244" y="130841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Example Observation</a:t>
            </a:r>
          </a:p>
        </p:txBody>
      </p:sp>
    </p:spTree>
    <p:extLst>
      <p:ext uri="{BB962C8B-B14F-4D97-AF65-F5344CB8AC3E}">
        <p14:creationId xmlns:p14="http://schemas.microsoft.com/office/powerpoint/2010/main" val="21535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How to Observe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figure out static signal (point sources, CMB) by averaging region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C3EA90F5-85E0-1989-E625-8F3D2D568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537"/>
          <a:stretch/>
        </p:blipFill>
        <p:spPr>
          <a:xfrm>
            <a:off x="1863968" y="1807015"/>
            <a:ext cx="2795955" cy="4869557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58A2473C-001D-564A-E6ED-9A7481394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63"/>
          <a:stretch/>
        </p:blipFill>
        <p:spPr>
          <a:xfrm>
            <a:off x="4659923" y="1807014"/>
            <a:ext cx="5316943" cy="48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How to Observe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subtract off the average to leave moving/transient sources + noise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92252B43-D8B0-5CE5-36D8-1C85B1C11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571"/>
          <a:stretch/>
        </p:blipFill>
        <p:spPr>
          <a:xfrm>
            <a:off x="903995" y="1592851"/>
            <a:ext cx="2894282" cy="5202696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CA5FD401-C0DF-2872-43E6-D2DAD48E0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29" r="37409"/>
          <a:stretch/>
        </p:blipFill>
        <p:spPr>
          <a:xfrm>
            <a:off x="3798277" y="1592851"/>
            <a:ext cx="3710354" cy="5202696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8B123934-60E9-E898-120B-3F87F5BCE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1"/>
          <a:stretch/>
        </p:blipFill>
        <p:spPr>
          <a:xfrm>
            <a:off x="7508631" y="1601375"/>
            <a:ext cx="3947448" cy="520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How to Observe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pick an asteroid and average on known position to reduce noise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CD93C47-0290-8F50-B4DA-3DCCDC06E6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85"/>
          <a:stretch/>
        </p:blipFill>
        <p:spPr>
          <a:xfrm>
            <a:off x="1874710" y="1648546"/>
            <a:ext cx="2837968" cy="502802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BB79710-8B77-32A5-D958-A15AF31E1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15"/>
          <a:stretch/>
        </p:blipFill>
        <p:spPr>
          <a:xfrm>
            <a:off x="4712677" y="1648546"/>
            <a:ext cx="5604613" cy="502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How to Observe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filter to maximize signal-to-noise (S/N) for point sources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7539E64-C1B3-9CDB-1B15-77995965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14" y="2109248"/>
            <a:ext cx="11635572" cy="35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48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How to Observe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Example of a bright asteroid, (344) Desiderata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6FA0785F-23B0-EB0F-9B3C-C57ACA815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t="11187" r="8788" b="12162"/>
          <a:stretch/>
        </p:blipFill>
        <p:spPr bwMode="auto">
          <a:xfrm>
            <a:off x="195948" y="2305988"/>
            <a:ext cx="11800103" cy="37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F25C9D-78A0-C3F7-E3B0-AD2EE5D4C36D}"/>
              </a:ext>
            </a:extLst>
          </p:cNvPr>
          <p:cNvSpPr txBox="1"/>
          <p:nvPr/>
        </p:nvSpPr>
        <p:spPr>
          <a:xfrm>
            <a:off x="1616360" y="1936656"/>
            <a:ext cx="118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Trajectory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0695B-94EB-8610-0790-4E7E96EE369A}"/>
              </a:ext>
            </a:extLst>
          </p:cNvPr>
          <p:cNvSpPr txBox="1"/>
          <p:nvPr/>
        </p:nvSpPr>
        <p:spPr>
          <a:xfrm>
            <a:off x="5010730" y="1936656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Individual Observation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E14B-9935-6440-DBB6-E99747BF0F92}"/>
              </a:ext>
            </a:extLst>
          </p:cNvPr>
          <p:cNvSpPr txBox="1"/>
          <p:nvPr/>
        </p:nvSpPr>
        <p:spPr>
          <a:xfrm>
            <a:off x="9243830" y="1936656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Rolling Average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E831C-F337-78FE-E28D-E45F44583B43}"/>
              </a:ext>
            </a:extLst>
          </p:cNvPr>
          <p:cNvSpPr txBox="1"/>
          <p:nvPr/>
        </p:nvSpPr>
        <p:spPr>
          <a:xfrm>
            <a:off x="8659468" y="6012080"/>
            <a:ext cx="3379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Book" panose="02000503020000020003" pitchFamily="2" charset="0"/>
              </a:rPr>
              <a:t>Allen Foster, Case Western Reserve University, SPT</a:t>
            </a:r>
          </a:p>
        </p:txBody>
      </p:sp>
    </p:spTree>
    <p:extLst>
      <p:ext uri="{BB962C8B-B14F-4D97-AF65-F5344CB8AC3E}">
        <p14:creationId xmlns:p14="http://schemas.microsoft.com/office/powerpoint/2010/main" val="279693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observe asteroids at mm wavelengths?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b="1" u="sng" dirty="0">
                <a:latin typeface="Avenir Book" panose="02000503020000020003" pitchFamily="2" charset="0"/>
                <a:cs typeface="Arial" panose="020B0604020202020204" pitchFamily="34" charset="0"/>
              </a:rPr>
              <a:t>Why use CMB surveys to do it?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</a:rPr>
              <a:t>What’s been seen so far with SPT?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27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observe asteroids at mm wavelengths?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use CMB surveys to do it?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b="1" u="sng" dirty="0">
                <a:latin typeface="Avenir Book" panose="02000503020000020003" pitchFamily="2" charset="0"/>
              </a:rPr>
              <a:t>What’s been seen so far with SPT?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11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South Pole Telescope (SPT)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79" y="1190172"/>
            <a:ext cx="1126652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10m telescope observing at mm and submm wavelengths</a:t>
            </a:r>
          </a:p>
          <a:p>
            <a:r>
              <a:rPr lang="en-US" dirty="0">
                <a:latin typeface="Avenir Book" panose="02000503020000020003" pitchFamily="2" charset="0"/>
              </a:rPr>
              <a:t>SPT observed with 3 different cameras (colored boxes)</a:t>
            </a:r>
          </a:p>
          <a:p>
            <a:r>
              <a:rPr lang="en-US" dirty="0">
                <a:latin typeface="Avenir Book" panose="02000503020000020003" pitchFamily="2" charset="0"/>
              </a:rPr>
              <a:t>Typically avoid foregrounds (</a:t>
            </a:r>
            <a:r>
              <a:rPr lang="en-US" i="1" dirty="0">
                <a:latin typeface="Avenir Book" panose="02000503020000020003" pitchFamily="2" charset="0"/>
              </a:rPr>
              <a:t>Planck</a:t>
            </a:r>
            <a:r>
              <a:rPr lang="en-US" dirty="0">
                <a:latin typeface="Avenir Book" panose="02000503020000020003" pitchFamily="2" charset="0"/>
              </a:rPr>
              <a:t> dust map shows galactic plane)</a:t>
            </a:r>
          </a:p>
          <a:p>
            <a:r>
              <a:rPr lang="en-US" dirty="0">
                <a:latin typeface="Avenir Book" panose="02000503020000020003" pitchFamily="2" charset="0"/>
              </a:rPr>
              <a:t>Most asteroids near ecliptic plane (dashed line)</a:t>
            </a:r>
          </a:p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8C21A-FAD3-B0BA-7246-7DBDC85F0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" t="11302" r="1634" b="11483"/>
          <a:stretch/>
        </p:blipFill>
        <p:spPr>
          <a:xfrm>
            <a:off x="2708829" y="3286937"/>
            <a:ext cx="7064307" cy="35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3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observe asteroids at mm wavelengths?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use CMB surveys to do it?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</a:rPr>
              <a:t>What’s been seen so far with SPT?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95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Asteroids in Select SPT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Handful of bright asteroids pass through SPT fields near ecliptic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84449-F4A9-6940-05AA-62A96F0B8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95" y="1828681"/>
            <a:ext cx="10035810" cy="46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7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>
                <a:latin typeface="Impact" panose="020B0806030902050204" pitchFamily="34" charset="0"/>
              </a:rPr>
              <a:t>SPT Asteroid Trajectories</a:t>
            </a:r>
            <a:endParaRPr lang="en-US" sz="54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>
                <a:latin typeface="Avenir Book" panose="02000503020000020003" pitchFamily="2" charset="0"/>
              </a:rPr>
              <a:t>Typically observe objects for ~month(s)</a:t>
            </a:r>
          </a:p>
          <a:p>
            <a:r>
              <a:rPr lang="en-US">
                <a:latin typeface="Avenir Book" panose="02000503020000020003" pitchFamily="2" charset="0"/>
              </a:rPr>
              <a:t>Parallactic motion helps put asteroids in field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C4A998-FE0C-8EA8-4D02-0ACA2E3DD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016" y="2242488"/>
            <a:ext cx="7119968" cy="44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9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SPT Asteroids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518556"/>
            <a:ext cx="4651385" cy="4969329"/>
          </a:xfrm>
        </p:spPr>
        <p:txBody>
          <a:bodyPr/>
          <a:lstStyle/>
          <a:p>
            <a:r>
              <a:rPr lang="en-US" dirty="0" err="1">
                <a:latin typeface="Avenir Book" panose="02000503020000020003" pitchFamily="2" charset="0"/>
              </a:rPr>
              <a:t>SPTpol</a:t>
            </a:r>
            <a:r>
              <a:rPr lang="en-US" dirty="0">
                <a:latin typeface="Avenir Book" panose="02000503020000020003" pitchFamily="2" charset="0"/>
              </a:rPr>
              <a:t> observed at 2 wavelengths: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2mm: asteroids bright enough to detect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3.2mm: Asteroids dimmer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We can quantify </a:t>
            </a:r>
            <a:r>
              <a:rPr lang="en-US" i="1" dirty="0">
                <a:latin typeface="Avenir Book" panose="02000503020000020003" pitchFamily="2" charset="0"/>
              </a:rPr>
              <a:t>how much</a:t>
            </a:r>
            <a:r>
              <a:rPr lang="en-US" dirty="0">
                <a:latin typeface="Avenir Book" panose="02000503020000020003" pitchFamily="2" charset="0"/>
              </a:rPr>
              <a:t> dimmer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52A02-FB32-9027-0EAE-C4A07D182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261" y="114300"/>
            <a:ext cx="6680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SPT Asteroid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0" y="1211262"/>
            <a:ext cx="10909299" cy="5646738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What did we learn about these asteroids?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(324) </a:t>
            </a:r>
            <a:r>
              <a:rPr lang="en-US" dirty="0" err="1">
                <a:latin typeface="Avenir Book" panose="02000503020000020003" pitchFamily="2" charset="0"/>
              </a:rPr>
              <a:t>Bamberga</a:t>
            </a:r>
            <a:r>
              <a:rPr lang="en-US" dirty="0">
                <a:latin typeface="Avenir Book" panose="02000503020000020003" pitchFamily="2" charset="0"/>
              </a:rPr>
              <a:t> and (13) Egeria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measurements roughly agree with model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potentially similar temperature as surface and low surface scattering</a:t>
            </a:r>
          </a:p>
          <a:p>
            <a:pPr lvl="1"/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(22) </a:t>
            </a:r>
            <a:r>
              <a:rPr lang="en-US" dirty="0" err="1">
                <a:latin typeface="Avenir Book" panose="02000503020000020003" pitchFamily="2" charset="0"/>
              </a:rPr>
              <a:t>Kalliope</a:t>
            </a:r>
            <a:r>
              <a:rPr lang="en-US" dirty="0">
                <a:latin typeface="Avenir Book" panose="02000503020000020003" pitchFamily="2" charset="0"/>
              </a:rPr>
              <a:t>: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M-type asteroid, surface consisting of silicates and iron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~64% as bright as expected at 2.0mm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&lt;46% as bright as expected at 3.2mm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potentially due to highly scattering surface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SPT Asteroids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62" y="1190172"/>
            <a:ext cx="4421039" cy="5297714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Expect to observe ~34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(2) Pallas and (344) Desiderata are bright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Some frequent visitors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NASA’s </a:t>
            </a:r>
            <a:r>
              <a:rPr lang="en-US" i="1" dirty="0">
                <a:latin typeface="Avenir Book" panose="02000503020000020003" pitchFamily="2" charset="0"/>
              </a:rPr>
              <a:t>Lucy</a:t>
            </a:r>
            <a:r>
              <a:rPr lang="en-US" dirty="0">
                <a:latin typeface="Avenir Book" panose="02000503020000020003" pitchFamily="2" charset="0"/>
              </a:rPr>
              <a:t> mission will study (617) Patroclus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31F11-4990-FD38-1BEE-69E8DBC74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858" y="564007"/>
            <a:ext cx="6939060" cy="59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93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66782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observe asteroids at mm wavelengths?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Tells us about surface composition</a:t>
            </a:r>
          </a:p>
          <a:p>
            <a:pPr lvl="1">
              <a:lnSpc>
                <a:spcPct val="100000"/>
              </a:lnSpc>
            </a:pPr>
            <a:endParaRPr lang="en-US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use CMB surveys to do it?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It’s free data! No opportunity cost to measure</a:t>
            </a:r>
          </a:p>
          <a:p>
            <a:pPr lvl="1">
              <a:lnSpc>
                <a:spcPct val="100000"/>
              </a:lnSpc>
            </a:pPr>
            <a:endParaRPr lang="en-US" dirty="0">
              <a:latin typeface="Avenir Book" panose="02000503020000020003" pitchFamily="2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</a:rPr>
              <a:t>What’s been seen so far with SPT?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venir Book" panose="02000503020000020003" pitchFamily="2" charset="0"/>
              </a:rPr>
              <a:t>3 MBA details published by SPT (</a:t>
            </a:r>
            <a:r>
              <a:rPr lang="en-US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Chichura et al. 2022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  <a:p>
            <a:pPr lvl="1">
              <a:lnSpc>
                <a:spcPct val="100000"/>
              </a:lnSpc>
            </a:pP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819" y="3092789"/>
            <a:ext cx="823436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</a:rPr>
              <a:t>Thank You For Listening!</a:t>
            </a:r>
            <a:br>
              <a:rPr lang="en-US" sz="5400" dirty="0">
                <a:latin typeface="Impact" panose="020B0806030902050204" pitchFamily="34" charset="0"/>
              </a:rPr>
            </a:br>
            <a:br>
              <a:rPr lang="en-US" sz="5400" dirty="0">
                <a:latin typeface="Impact" panose="020B0806030902050204" pitchFamily="34" charset="0"/>
              </a:rPr>
            </a:br>
            <a:r>
              <a:rPr lang="en-US" sz="5400" dirty="0">
                <a:latin typeface="Impact" panose="020B080603090205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64089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819" y="3092789"/>
            <a:ext cx="823436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41505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Atacama Cosmology Telescope (ACT)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6057900"/>
            <a:ext cx="10909299" cy="42998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dirty="0"/>
              <a:t>Orlowski-Scherer et al. 2023, in prep</a:t>
            </a:r>
            <a:endParaRPr lang="en-US" sz="1800" dirty="0">
              <a:latin typeface="Avenir Book" panose="0200050302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DDB52-7F34-84DF-6D86-07911DFE3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09" b="1"/>
          <a:stretch/>
        </p:blipFill>
        <p:spPr>
          <a:xfrm>
            <a:off x="1499065" y="2752838"/>
            <a:ext cx="9193869" cy="18777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D67953-5C65-EA9B-83B7-33749708B522}"/>
              </a:ext>
            </a:extLst>
          </p:cNvPr>
          <p:cNvSpPr txBox="1">
            <a:spLocks/>
          </p:cNvSpPr>
          <p:nvPr/>
        </p:nvSpPr>
        <p:spPr>
          <a:xfrm>
            <a:off x="546780" y="1190172"/>
            <a:ext cx="10909299" cy="529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Avenir Book" panose="02000503020000020003" pitchFamily="2" charset="0"/>
              </a:rPr>
              <a:t>arXiv</a:t>
            </a:r>
            <a:r>
              <a:rPr lang="en-US" dirty="0">
                <a:latin typeface="Avenir Book" panose="02000503020000020003" pitchFamily="2" charset="0"/>
              </a:rPr>
              <a:t> pre-print recently posted, 160 asteroid observations, in rough agreement with SPT on their observations</a:t>
            </a:r>
          </a:p>
        </p:txBody>
      </p:sp>
    </p:spTree>
    <p:extLst>
      <p:ext uri="{BB962C8B-B14F-4D97-AF65-F5344CB8AC3E}">
        <p14:creationId xmlns:p14="http://schemas.microsoft.com/office/powerpoint/2010/main" val="3696702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CMB-S4 Deep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thousands of objects present, ~18 objects with S/N&gt;10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B9D9B-7EAC-22B9-F127-49AD885EF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18"/>
          <a:stretch/>
        </p:blipFill>
        <p:spPr>
          <a:xfrm>
            <a:off x="79772" y="1757876"/>
            <a:ext cx="5539295" cy="4858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B8D2-CA7F-99FA-7C88-8295AF0C4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164" y="1989221"/>
            <a:ext cx="6388626" cy="426275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E17433A-A3E7-6CF2-EE6C-3A7DBC0FA6C5}"/>
              </a:ext>
            </a:extLst>
          </p:cNvPr>
          <p:cNvSpPr/>
          <p:nvPr/>
        </p:nvSpPr>
        <p:spPr>
          <a:xfrm rot="3597524">
            <a:off x="6442809" y="3566108"/>
            <a:ext cx="296471" cy="7594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9381B-1379-D929-40A0-5423EB92BFC1}"/>
              </a:ext>
            </a:extLst>
          </p:cNvPr>
          <p:cNvSpPr txBox="1"/>
          <p:nvPr/>
        </p:nvSpPr>
        <p:spPr>
          <a:xfrm rot="19731511">
            <a:off x="6509250" y="3908576"/>
            <a:ext cx="66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NEO!</a:t>
            </a:r>
          </a:p>
        </p:txBody>
      </p:sp>
    </p:spTree>
    <p:extLst>
      <p:ext uri="{BB962C8B-B14F-4D97-AF65-F5344CB8AC3E}">
        <p14:creationId xmlns:p14="http://schemas.microsoft.com/office/powerpoint/2010/main" val="339917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b="1" u="sng" dirty="0">
                <a:latin typeface="Avenir Book" panose="02000503020000020003" pitchFamily="2" charset="0"/>
                <a:cs typeface="Arial" panose="020B0604020202020204" pitchFamily="34" charset="0"/>
              </a:rPr>
              <a:t>Why observe asteroids at mm wavelengths?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use CMB surveys to do it?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</a:rPr>
              <a:t>What’s been seen so far with SPT?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602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CMB-S4 Wide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~2.9k objects with S/N&gt;1, ~611 objects with S/N&gt;10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9DF881-0EA1-383A-021E-861214195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3" y="1633683"/>
            <a:ext cx="5763762" cy="5074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F194C4-F431-F26D-4266-7479723E1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429" y="1839938"/>
            <a:ext cx="6071655" cy="46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58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CMB-S4 Wide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667828"/>
          </a:xfrm>
        </p:spPr>
        <p:txBody>
          <a:bodyPr>
            <a:normAutofit/>
          </a:bodyPr>
          <a:lstStyle/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wide survey covers entire ecliptic plane (black line)</a:t>
            </a:r>
          </a:p>
          <a:p>
            <a:r>
              <a:rPr lang="en-US" dirty="0">
                <a:latin typeface="Avenir Book" panose="02000503020000020003" pitchFamily="2" charset="0"/>
              </a:rPr>
              <a:t>pick an asteroid, and CMB-S4 will probably see 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0E389-E283-557D-0EF0-83F40FAED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1" t="920" r="1742" b="1846"/>
          <a:stretch/>
        </p:blipFill>
        <p:spPr>
          <a:xfrm>
            <a:off x="1842184" y="1001486"/>
            <a:ext cx="8507631" cy="4460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AB546D-6A76-1CDD-A70A-40B7E0B73D43}"/>
              </a:ext>
            </a:extLst>
          </p:cNvPr>
          <p:cNvSpPr txBox="1"/>
          <p:nvPr/>
        </p:nvSpPr>
        <p:spPr>
          <a:xfrm>
            <a:off x="5072322" y="5490579"/>
            <a:ext cx="2047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Book" panose="02000503020000020003" pitchFamily="2" charset="0"/>
              </a:rPr>
              <a:t>(fig 4 of CMB-S4 </a:t>
            </a:r>
            <a:r>
              <a:rPr lang="en-US" sz="1100" dirty="0">
                <a:latin typeface="Avenir Book" panose="02000503020000020003" pitchFamily="2" charset="0"/>
                <a:hlinkClick r:id="rId5"/>
              </a:rPr>
              <a:t>project plan</a:t>
            </a:r>
            <a:r>
              <a:rPr lang="en-US" sz="1100" dirty="0">
                <a:latin typeface="Avenir Book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492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High Level Motivation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0BC168-6F82-B949-9D6E-6DA35F69CE3C}"/>
              </a:ext>
            </a:extLst>
          </p:cNvPr>
          <p:cNvSpPr txBox="1"/>
          <p:nvPr/>
        </p:nvSpPr>
        <p:spPr>
          <a:xfrm>
            <a:off x="1223578" y="2828835"/>
            <a:ext cx="9744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algn="ctr">
              <a:buNone/>
              <a:tabLst>
                <a:tab pos="10056813" algn="l"/>
              </a:tabLst>
            </a:pPr>
            <a:r>
              <a:rPr lang="en-US" sz="3600" dirty="0">
                <a:latin typeface="Avenir Book" panose="02000503020000020003" pitchFamily="2" charset="0"/>
              </a:rPr>
              <a:t>Sizes, shapes, and compositions of asteroids are products of our solar system’s evolution.</a:t>
            </a:r>
          </a:p>
        </p:txBody>
      </p:sp>
    </p:spTree>
    <p:extLst>
      <p:ext uri="{BB962C8B-B14F-4D97-AF65-F5344CB8AC3E}">
        <p14:creationId xmlns:p14="http://schemas.microsoft.com/office/powerpoint/2010/main" val="43043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How to Observe an Asteroid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30" y="1562503"/>
            <a:ext cx="6896274" cy="5518376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Send and receive reflected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radar </a:t>
            </a:r>
            <a:r>
              <a:rPr lang="en-US" dirty="0">
                <a:latin typeface="Avenir Book" panose="02000503020000020003" pitchFamily="2" charset="0"/>
              </a:rPr>
              <a:t>signals</a:t>
            </a:r>
          </a:p>
          <a:p>
            <a:endParaRPr lang="en-US" sz="400" dirty="0">
              <a:solidFill>
                <a:schemeClr val="accent4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US" sz="400" dirty="0">
              <a:solidFill>
                <a:schemeClr val="accent4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endParaRPr lang="en-US" sz="400" dirty="0">
              <a:solidFill>
                <a:schemeClr val="accent4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venir Book" panose="02000503020000020003" pitchFamily="2" charset="0"/>
              </a:rPr>
              <a:t>Visible solar light </a:t>
            </a:r>
            <a:r>
              <a:rPr lang="en-US" dirty="0">
                <a:latin typeface="Avenir Book" panose="02000503020000020003" pitchFamily="2" charset="0"/>
              </a:rPr>
              <a:t>gets reflected</a:t>
            </a:r>
          </a:p>
          <a:p>
            <a:pPr lvl="1"/>
            <a:endParaRPr lang="en-US" sz="400" dirty="0">
              <a:latin typeface="Avenir Book" panose="02000503020000020003" pitchFamily="2" charset="0"/>
            </a:endParaRPr>
          </a:p>
          <a:p>
            <a:pPr lvl="1"/>
            <a:endParaRPr lang="en-US" sz="400" dirty="0">
              <a:latin typeface="Avenir Book" panose="02000503020000020003" pitchFamily="2" charset="0"/>
            </a:endParaRPr>
          </a:p>
          <a:p>
            <a:pPr lvl="1"/>
            <a:endParaRPr lang="en-US" sz="4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Absorbed light heats the asteroid, get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thermal radiation, primarily in IR</a:t>
            </a:r>
          </a:p>
          <a:p>
            <a:pPr lvl="1"/>
            <a:endParaRPr lang="en-US" sz="400" dirty="0">
              <a:latin typeface="Avenir Book" panose="02000503020000020003" pitchFamily="2" charset="0"/>
            </a:endParaRPr>
          </a:p>
          <a:p>
            <a:pPr lvl="1"/>
            <a:endParaRPr lang="en-US" sz="400" dirty="0">
              <a:latin typeface="Avenir Book" panose="02000503020000020003" pitchFamily="2" charset="0"/>
            </a:endParaRPr>
          </a:p>
          <a:p>
            <a:pPr lvl="1"/>
            <a:endParaRPr lang="en-US" sz="400" dirty="0">
              <a:latin typeface="Avenir Book" panose="02000503020000020003" pitchFamily="2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Thermal radiation </a:t>
            </a:r>
            <a:r>
              <a:rPr lang="en-US" dirty="0">
                <a:latin typeface="Avenir Book" panose="02000503020000020003" pitchFamily="2" charset="0"/>
              </a:rPr>
              <a:t>happens at lots of wavelengths,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including mm+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surfaces are more transparent to longer wavelengths (mm, cm, etc.)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E8BB836-DE4E-073B-828E-7401CE02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68" y="2326082"/>
            <a:ext cx="6365543" cy="63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75EDC18-A7C6-A741-7E8A-DA702DEF843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65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49220">
            <a:off x="9600998" y="1992025"/>
            <a:ext cx="1637071" cy="189111"/>
          </a:xfrm>
          <a:prstGeom prst="rect">
            <a:avLst/>
          </a:prstGeom>
        </p:spPr>
      </p:pic>
      <p:sp>
        <p:nvSpPr>
          <p:cNvPr id="13" name="Sun 12">
            <a:extLst>
              <a:ext uri="{FF2B5EF4-FFF2-40B4-BE49-F238E27FC236}">
                <a16:creationId xmlns:a16="http://schemas.microsoft.com/office/drawing/2014/main" id="{CA5B1AFD-D303-39C4-735C-07016D9A461F}"/>
              </a:ext>
            </a:extLst>
          </p:cNvPr>
          <p:cNvSpPr/>
          <p:nvPr/>
        </p:nvSpPr>
        <p:spPr>
          <a:xfrm>
            <a:off x="7019192" y="1909081"/>
            <a:ext cx="678177" cy="678177"/>
          </a:xfrm>
          <a:prstGeom prst="sun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38E09F4-74C5-1F75-A3BA-C00D8522F57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779801">
            <a:off x="8269782" y="2291905"/>
            <a:ext cx="1637071" cy="18911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5042664-E02B-1506-9CB2-35919AB1F72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45962">
            <a:off x="7565641" y="2745201"/>
            <a:ext cx="1637071" cy="189111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CE5FE5D-6722-F086-DB7F-A0E73C8F86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049220">
            <a:off x="10000097" y="2435577"/>
            <a:ext cx="1637071" cy="189111"/>
          </a:xfrm>
          <a:prstGeom prst="rect">
            <a:avLst/>
          </a:prstGeom>
          <a:effectLst>
            <a:glow rad="88900">
              <a:schemeClr val="bg1">
                <a:alpha val="49387"/>
              </a:schemeClr>
            </a:glow>
          </a:effectLst>
        </p:spPr>
      </p:pic>
      <p:pic>
        <p:nvPicPr>
          <p:cNvPr id="22" name="Graphic 21" descr="Chili Pepper with solid fill">
            <a:extLst>
              <a:ext uri="{FF2B5EF4-FFF2-40B4-BE49-F238E27FC236}">
                <a16:creationId xmlns:a16="http://schemas.microsoft.com/office/drawing/2014/main" id="{809C5599-E3D3-5BAD-82E1-1AA8CF45A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1897" flipH="1">
            <a:off x="10145900" y="2898830"/>
            <a:ext cx="906815" cy="906815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7EBAF937-D2A2-7B3C-32C6-8E2B014EAF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65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49220">
            <a:off x="10886800" y="1613682"/>
            <a:ext cx="1637071" cy="189111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A79718E2-5A85-A114-8BA5-247B14E533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65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49220">
            <a:off x="11115674" y="1522766"/>
            <a:ext cx="1637071" cy="189111"/>
          </a:xfrm>
          <a:prstGeom prst="rect">
            <a:avLst/>
          </a:prstGeom>
        </p:spPr>
      </p:pic>
      <p:pic>
        <p:nvPicPr>
          <p:cNvPr id="26" name="Graphic 25" descr="Radio with solid fill">
            <a:extLst>
              <a:ext uri="{FF2B5EF4-FFF2-40B4-BE49-F238E27FC236}">
                <a16:creationId xmlns:a16="http://schemas.microsoft.com/office/drawing/2014/main" id="{50B2BCE0-1D51-4C87-5901-E347CDBA2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63385" y="204702"/>
            <a:ext cx="611302" cy="6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FF1A2D-737D-DF3B-7AFE-8912FD27A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907" y="1144847"/>
            <a:ext cx="6106554" cy="5074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Millimeter/Centimeter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5549220" cy="551837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venir Book" panose="02000503020000020003" pitchFamily="2" charset="0"/>
              </a:rPr>
              <a:t>Long-wavelength thermal radiation originates below surface</a:t>
            </a:r>
          </a:p>
          <a:p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Historical observations found objects dimmer than expected</a:t>
            </a:r>
            <a:endParaRPr lang="en-US" sz="1400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Bright as expected at IR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Less bright at mm+</a:t>
            </a:r>
          </a:p>
          <a:p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Learn about surface properties!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cooler subsurface?</a:t>
            </a:r>
          </a:p>
          <a:p>
            <a:pPr lvl="1"/>
            <a:r>
              <a:rPr lang="en-US" dirty="0">
                <a:latin typeface="Avenir Book" panose="02000503020000020003" pitchFamily="2" charset="0"/>
              </a:rPr>
              <a:t>surface particle scattering?</a:t>
            </a:r>
          </a:p>
          <a:p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mm+ observations historically lacking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0F9FD-0980-58F7-8E0D-D249790D0B06}"/>
              </a:ext>
            </a:extLst>
          </p:cNvPr>
          <p:cNvSpPr txBox="1"/>
          <p:nvPr/>
        </p:nvSpPr>
        <p:spPr>
          <a:xfrm>
            <a:off x="5685010" y="6219700"/>
            <a:ext cx="668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Observations of (4) Vesta</a:t>
            </a:r>
          </a:p>
          <a:p>
            <a:pPr algn="ctr"/>
            <a:r>
              <a:rPr lang="en-US" dirty="0" err="1">
                <a:latin typeface="Avenir Book" panose="02000503020000020003" pitchFamily="2" charset="0"/>
              </a:rPr>
              <a:t>Keihm</a:t>
            </a:r>
            <a:r>
              <a:rPr lang="en-US" dirty="0">
                <a:latin typeface="Avenir Book" panose="02000503020000020003" pitchFamily="2" charset="0"/>
              </a:rPr>
              <a:t> et al. 2013, summarizing results of Redman et al. 1992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0E2507-A422-FEB3-A6C8-6EFAF578DF17}"/>
              </a:ext>
            </a:extLst>
          </p:cNvPr>
          <p:cNvSpPr/>
          <p:nvPr/>
        </p:nvSpPr>
        <p:spPr>
          <a:xfrm>
            <a:off x="6718452" y="1890346"/>
            <a:ext cx="1809487" cy="2006259"/>
          </a:xfrm>
          <a:prstGeom prst="rect">
            <a:avLst/>
          </a:prstGeom>
          <a:solidFill>
            <a:schemeClr val="accent1">
              <a:alpha val="1589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04E146-5ADB-7349-143E-20938EDBDE8F}"/>
              </a:ext>
            </a:extLst>
          </p:cNvPr>
          <p:cNvSpPr/>
          <p:nvPr/>
        </p:nvSpPr>
        <p:spPr>
          <a:xfrm>
            <a:off x="8527938" y="3019245"/>
            <a:ext cx="3238491" cy="1148309"/>
          </a:xfrm>
          <a:prstGeom prst="rect">
            <a:avLst/>
          </a:prstGeom>
          <a:solidFill>
            <a:schemeClr val="accent2">
              <a:lumMod val="75000"/>
              <a:alpha val="15892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DFBEB5-5D1C-9423-DC0F-9F27166E825E}"/>
              </a:ext>
            </a:extLst>
          </p:cNvPr>
          <p:cNvSpPr/>
          <p:nvPr/>
        </p:nvSpPr>
        <p:spPr>
          <a:xfrm>
            <a:off x="1256418" y="3265355"/>
            <a:ext cx="3395095" cy="425753"/>
          </a:xfrm>
          <a:prstGeom prst="rect">
            <a:avLst/>
          </a:prstGeom>
          <a:solidFill>
            <a:schemeClr val="accent1">
              <a:alpha val="1589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3DCDE-11FD-A9CF-0BE6-E7F277A33085}"/>
              </a:ext>
            </a:extLst>
          </p:cNvPr>
          <p:cNvSpPr/>
          <p:nvPr/>
        </p:nvSpPr>
        <p:spPr>
          <a:xfrm>
            <a:off x="1256417" y="3691108"/>
            <a:ext cx="2785495" cy="425753"/>
          </a:xfrm>
          <a:prstGeom prst="rect">
            <a:avLst/>
          </a:prstGeom>
          <a:solidFill>
            <a:schemeClr val="accent2">
              <a:lumMod val="75000"/>
              <a:alpha val="15892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6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b="1" u="sng" dirty="0">
                <a:latin typeface="Avenir Book" panose="02000503020000020003" pitchFamily="2" charset="0"/>
                <a:cs typeface="Arial" panose="020B0604020202020204" pitchFamily="34" charset="0"/>
              </a:rPr>
              <a:t>Why observe asteroids at mm wavelengths?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use CMB surveys to do it?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</a:rPr>
              <a:t>What’s been seen so far with SPT?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20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80" y="1190172"/>
            <a:ext cx="10909299" cy="5297714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Why observe asteroids at mm wavelengths?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b="1" u="sng" dirty="0">
                <a:latin typeface="Avenir Book" panose="02000503020000020003" pitchFamily="2" charset="0"/>
                <a:cs typeface="Arial" panose="020B0604020202020204" pitchFamily="34" charset="0"/>
              </a:rPr>
              <a:t>Why use CMB surveys to do it?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n-US" dirty="0">
                <a:latin typeface="Avenir Book" panose="02000503020000020003" pitchFamily="2" charset="0"/>
              </a:rPr>
              <a:t>What’s been seen so far with SPT?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67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3711-3C7B-0BC9-CC75-657F4E4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19" y="0"/>
            <a:ext cx="109093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Impact" panose="020B0806030902050204" pitchFamily="34" charset="0"/>
              </a:rPr>
              <a:t>Targeted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5C57-16D2-5B20-E165-6DA517D7F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80" y="1560286"/>
            <a:ext cx="5549220" cy="5297714"/>
          </a:xfrm>
        </p:spPr>
        <p:txBody>
          <a:bodyPr>
            <a:norm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Usually, we see asteroids by looking at them!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Some examples in ~mm:</a:t>
            </a:r>
            <a:endParaRPr lang="en-US" sz="1400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ESA’s </a:t>
            </a:r>
            <a:r>
              <a:rPr lang="en-US" i="1" dirty="0">
                <a:latin typeface="Avenir Book" panose="02000503020000020003" pitchFamily="2" charset="0"/>
              </a:rPr>
              <a:t>Rosetta </a:t>
            </a:r>
            <a:r>
              <a:rPr lang="en-US" dirty="0">
                <a:latin typeface="Avenir Book" panose="02000503020000020003" pitchFamily="2" charset="0"/>
              </a:rPr>
              <a:t>spacecraft flybys of (21) Lutetia, (2867) </a:t>
            </a:r>
            <a:r>
              <a:rPr lang="en-US" dirty="0" err="1">
                <a:latin typeface="Avenir Book" panose="02000503020000020003" pitchFamily="2" charset="0"/>
              </a:rPr>
              <a:t>Šteins</a:t>
            </a:r>
            <a:endParaRPr lang="en-US" dirty="0">
              <a:latin typeface="Avenir Book" panose="02000503020000020003" pitchFamily="2" charset="0"/>
            </a:endParaRPr>
          </a:p>
          <a:p>
            <a:pPr lvl="1"/>
            <a:r>
              <a:rPr lang="en-US" dirty="0">
                <a:latin typeface="Avenir Book" panose="02000503020000020003" pitchFamily="2" charset="0"/>
              </a:rPr>
              <a:t>ALMA measured (3) Juno, (16) Psyche, etc.</a:t>
            </a:r>
          </a:p>
          <a:p>
            <a:pPr marL="0" indent="0">
              <a:buNone/>
            </a:pPr>
            <a:endParaRPr lang="en-US" sz="14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endParaRPr lang="en-US" sz="14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This requires money and time!</a:t>
            </a:r>
          </a:p>
          <a:p>
            <a:pPr marL="0" indent="0">
              <a:buNone/>
            </a:pP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7AAD9F-49DA-B6CB-B28E-C8331435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92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3" y="149452"/>
            <a:ext cx="852034" cy="8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steroid Juno Seen Traveling Through Space in New ALMA Images and Animation  - National Radio Astronomy Observatory">
            <a:extLst>
              <a:ext uri="{FF2B5EF4-FFF2-40B4-BE49-F238E27FC236}">
                <a16:creationId xmlns:a16="http://schemas.microsoft.com/office/drawing/2014/main" id="{7342505C-F31E-2079-F4BE-16E00B26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08" y="1190172"/>
            <a:ext cx="4910312" cy="49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6EF9C-8C0A-943B-50A6-80F72206B211}"/>
              </a:ext>
            </a:extLst>
          </p:cNvPr>
          <p:cNvSpPr txBox="1"/>
          <p:nvPr/>
        </p:nvSpPr>
        <p:spPr>
          <a:xfrm>
            <a:off x="7105198" y="6030146"/>
            <a:ext cx="4169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ALMA’s mm images of (3) Juno</a:t>
            </a:r>
          </a:p>
          <a:p>
            <a:pPr algn="ctr"/>
            <a:r>
              <a:rPr lang="en-US" dirty="0">
                <a:latin typeface="Avenir Book" panose="02000503020000020003" pitchFamily="2" charset="0"/>
              </a:rPr>
              <a:t>https://</a:t>
            </a:r>
            <a:r>
              <a:rPr lang="en-US" dirty="0" err="1">
                <a:latin typeface="Avenir Book" panose="02000503020000020003" pitchFamily="2" charset="0"/>
              </a:rPr>
              <a:t>public.nrao.edu</a:t>
            </a:r>
            <a:r>
              <a:rPr lang="en-US" dirty="0">
                <a:latin typeface="Avenir Book" panose="02000503020000020003" pitchFamily="2" charset="0"/>
              </a:rPr>
              <a:t>/news/</a:t>
            </a:r>
            <a:r>
              <a:rPr lang="en-US" dirty="0" err="1">
                <a:latin typeface="Avenir Book" panose="02000503020000020003" pitchFamily="2" charset="0"/>
              </a:rPr>
              <a:t>lbc-juno</a:t>
            </a:r>
            <a:r>
              <a:rPr lang="en-US" dirty="0">
                <a:latin typeface="Avenir Book" panose="02000503020000020003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403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12277</TotalTime>
  <Words>965</Words>
  <Application>Microsoft Macintosh PowerPoint</Application>
  <PresentationFormat>Widescreen</PresentationFormat>
  <Paragraphs>183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Avenir Book</vt:lpstr>
      <vt:lpstr>Calibri</vt:lpstr>
      <vt:lpstr>Calibri Light</vt:lpstr>
      <vt:lpstr>Impact</vt:lpstr>
      <vt:lpstr>Office Theme</vt:lpstr>
      <vt:lpstr>Asteroid Measurements at Millimeter Wavelengths with the South Pole Telescope</vt:lpstr>
      <vt:lpstr>Overview</vt:lpstr>
      <vt:lpstr>Overview</vt:lpstr>
      <vt:lpstr>High Level Motivation</vt:lpstr>
      <vt:lpstr>How to Observe an Asteroid</vt:lpstr>
      <vt:lpstr>Millimeter/Centimeter Observations</vt:lpstr>
      <vt:lpstr>Overview</vt:lpstr>
      <vt:lpstr>Overview</vt:lpstr>
      <vt:lpstr>Targeted Observations</vt:lpstr>
      <vt:lpstr>Surveys</vt:lpstr>
      <vt:lpstr>What do our observations look like?</vt:lpstr>
      <vt:lpstr>How to Observe</vt:lpstr>
      <vt:lpstr>How to Observe</vt:lpstr>
      <vt:lpstr>How to Observe</vt:lpstr>
      <vt:lpstr>How to Observe</vt:lpstr>
      <vt:lpstr>How to Observe</vt:lpstr>
      <vt:lpstr>Overview</vt:lpstr>
      <vt:lpstr>Overview</vt:lpstr>
      <vt:lpstr>South Pole Telescope (SPT)</vt:lpstr>
      <vt:lpstr>Asteroids in Select SPT Fields</vt:lpstr>
      <vt:lpstr>SPT Asteroid Trajectories</vt:lpstr>
      <vt:lpstr>SPT Asteroids</vt:lpstr>
      <vt:lpstr>SPT Asteroid Takeaways</vt:lpstr>
      <vt:lpstr>SPT Asteroids</vt:lpstr>
      <vt:lpstr>Overview</vt:lpstr>
      <vt:lpstr>Thank You For Listening!  Questions?</vt:lpstr>
      <vt:lpstr>Backup Slides</vt:lpstr>
      <vt:lpstr>Atacama Cosmology Telescope (ACT)</vt:lpstr>
      <vt:lpstr>CMB-S4 Deep Survey</vt:lpstr>
      <vt:lpstr>CMB-S4 Wide Survey</vt:lpstr>
      <vt:lpstr>CMB-S4 Wide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Observing Asteroids at mm Wavelengths with CMB Surveys</dc:title>
  <dc:creator>Paul Chichura</dc:creator>
  <cp:lastModifiedBy>Paul Chichura</cp:lastModifiedBy>
  <cp:revision>15</cp:revision>
  <dcterms:created xsi:type="dcterms:W3CDTF">2022-10-14T16:44:11Z</dcterms:created>
  <dcterms:modified xsi:type="dcterms:W3CDTF">2023-06-21T03:59:47Z</dcterms:modified>
</cp:coreProperties>
</file>