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38"/>
  </p:notesMasterIdLst>
  <p:sldIdLst>
    <p:sldId id="257" r:id="rId3"/>
    <p:sldId id="261" r:id="rId4"/>
    <p:sldId id="259" r:id="rId5"/>
    <p:sldId id="260" r:id="rId6"/>
    <p:sldId id="262" r:id="rId7"/>
    <p:sldId id="266" r:id="rId8"/>
    <p:sldId id="268" r:id="rId9"/>
    <p:sldId id="292" r:id="rId10"/>
    <p:sldId id="265" r:id="rId11"/>
    <p:sldId id="293" r:id="rId12"/>
    <p:sldId id="269" r:id="rId13"/>
    <p:sldId id="270" r:id="rId14"/>
    <p:sldId id="271" r:id="rId15"/>
    <p:sldId id="272" r:id="rId16"/>
    <p:sldId id="273" r:id="rId17"/>
    <p:sldId id="274" r:id="rId18"/>
    <p:sldId id="294" r:id="rId19"/>
    <p:sldId id="296" r:id="rId20"/>
    <p:sldId id="275" r:id="rId21"/>
    <p:sldId id="276" r:id="rId22"/>
    <p:sldId id="277" r:id="rId23"/>
    <p:sldId id="278" r:id="rId24"/>
    <p:sldId id="279" r:id="rId25"/>
    <p:sldId id="281" r:id="rId26"/>
    <p:sldId id="282" r:id="rId27"/>
    <p:sldId id="284" r:id="rId28"/>
    <p:sldId id="286" r:id="rId29"/>
    <p:sldId id="287" r:id="rId30"/>
    <p:sldId id="288" r:id="rId31"/>
    <p:sldId id="291" r:id="rId32"/>
    <p:sldId id="289" r:id="rId33"/>
    <p:sldId id="290" r:id="rId34"/>
    <p:sldId id="264" r:id="rId35"/>
    <p:sldId id="280" r:id="rId36"/>
    <p:sldId id="28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82424" autoAdjust="0"/>
  </p:normalViewPr>
  <p:slideViewPr>
    <p:cSldViewPr snapToGrid="0">
      <p:cViewPr varScale="1">
        <p:scale>
          <a:sx n="56" d="100"/>
          <a:sy n="56" d="100"/>
        </p:scale>
        <p:origin x="1062" y="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8C757D-0440-4BC9-8BF9-5BA9FAB55373}"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C646A2B1-CD3E-4DF1-AFE2-0F51D8F13982}">
      <dgm:prSet/>
      <dgm:spPr/>
      <dgm:t>
        <a:bodyPr/>
        <a:lstStyle/>
        <a:p>
          <a:r>
            <a:rPr lang="en-US" dirty="0"/>
            <a:t>Short Gamma Ray Bursts</a:t>
          </a:r>
        </a:p>
      </dgm:t>
    </dgm:pt>
    <dgm:pt modelId="{05E7E70C-EA89-46F9-82F4-9A4FF0A8D292}" type="parTrans" cxnId="{ED5996B2-9B97-4551-B68E-0028FAA6E564}">
      <dgm:prSet/>
      <dgm:spPr/>
      <dgm:t>
        <a:bodyPr/>
        <a:lstStyle/>
        <a:p>
          <a:endParaRPr lang="en-US"/>
        </a:p>
      </dgm:t>
    </dgm:pt>
    <dgm:pt modelId="{CBA5B881-9F43-489E-B218-7FEE6F024F94}" type="sibTrans" cxnId="{ED5996B2-9B97-4551-B68E-0028FAA6E564}">
      <dgm:prSet/>
      <dgm:spPr/>
      <dgm:t>
        <a:bodyPr/>
        <a:lstStyle/>
        <a:p>
          <a:endParaRPr lang="en-US"/>
        </a:p>
      </dgm:t>
    </dgm:pt>
    <dgm:pt modelId="{C22D9F6C-A02D-404A-A151-F1441B7B4B06}">
      <dgm:prSet/>
      <dgm:spPr/>
      <dgm:t>
        <a:bodyPr/>
        <a:lstStyle/>
        <a:p>
          <a:r>
            <a:rPr lang="en-US" dirty="0"/>
            <a:t>Produced from neutron star mergers</a:t>
          </a:r>
        </a:p>
      </dgm:t>
    </dgm:pt>
    <dgm:pt modelId="{E075BE92-09E2-43AF-B31E-F26C6D1C34CF}" type="parTrans" cxnId="{1512DA0A-984C-411D-9A6A-CB1B9F29D372}">
      <dgm:prSet/>
      <dgm:spPr/>
      <dgm:t>
        <a:bodyPr/>
        <a:lstStyle/>
        <a:p>
          <a:endParaRPr lang="en-US"/>
        </a:p>
      </dgm:t>
    </dgm:pt>
    <dgm:pt modelId="{E8FEB40C-8122-463A-870A-2BD5372F5A60}" type="sibTrans" cxnId="{1512DA0A-984C-411D-9A6A-CB1B9F29D372}">
      <dgm:prSet/>
      <dgm:spPr/>
      <dgm:t>
        <a:bodyPr/>
        <a:lstStyle/>
        <a:p>
          <a:endParaRPr lang="en-US"/>
        </a:p>
      </dgm:t>
    </dgm:pt>
    <dgm:pt modelId="{D631E9BB-0D10-456C-8648-463E6BBD8998}">
      <dgm:prSet/>
      <dgm:spPr/>
      <dgm:t>
        <a:bodyPr/>
        <a:lstStyle/>
        <a:p>
          <a:r>
            <a:rPr lang="en-US" dirty="0"/>
            <a:t>Fast Blue Optical Transients</a:t>
          </a:r>
        </a:p>
      </dgm:t>
    </dgm:pt>
    <dgm:pt modelId="{C35EC85B-AB25-4A7B-BE39-D622460464CA}" type="parTrans" cxnId="{FF0A279F-466F-41F0-90FA-249D56DD1001}">
      <dgm:prSet/>
      <dgm:spPr/>
      <dgm:t>
        <a:bodyPr/>
        <a:lstStyle/>
        <a:p>
          <a:endParaRPr lang="en-US"/>
        </a:p>
      </dgm:t>
    </dgm:pt>
    <dgm:pt modelId="{2023061F-0A98-44B1-A314-1AED8521DE4C}" type="sibTrans" cxnId="{FF0A279F-466F-41F0-90FA-249D56DD1001}">
      <dgm:prSet/>
      <dgm:spPr/>
      <dgm:t>
        <a:bodyPr/>
        <a:lstStyle/>
        <a:p>
          <a:endParaRPr lang="en-US"/>
        </a:p>
      </dgm:t>
    </dgm:pt>
    <dgm:pt modelId="{C00125C6-9AFF-4B6F-98B9-D051A01504CE}">
      <dgm:prSet/>
      <dgm:spPr/>
      <dgm:t>
        <a:bodyPr/>
        <a:lstStyle/>
        <a:p>
          <a:r>
            <a:rPr lang="en-US" dirty="0"/>
            <a:t>We don’t know what these are but they have been observed in mm</a:t>
          </a:r>
        </a:p>
      </dgm:t>
    </dgm:pt>
    <dgm:pt modelId="{5210EBF1-25D8-4C92-A780-0EA59CAD42A9}" type="parTrans" cxnId="{42B9B528-F45C-4AA3-B75B-5DC60043614A}">
      <dgm:prSet/>
      <dgm:spPr/>
      <dgm:t>
        <a:bodyPr/>
        <a:lstStyle/>
        <a:p>
          <a:endParaRPr lang="en-US"/>
        </a:p>
      </dgm:t>
    </dgm:pt>
    <dgm:pt modelId="{BA731D78-4D84-4C4C-97D9-2323A41DD718}" type="sibTrans" cxnId="{42B9B528-F45C-4AA3-B75B-5DC60043614A}">
      <dgm:prSet/>
      <dgm:spPr/>
      <dgm:t>
        <a:bodyPr/>
        <a:lstStyle/>
        <a:p>
          <a:endParaRPr lang="en-US"/>
        </a:p>
      </dgm:t>
    </dgm:pt>
    <dgm:pt modelId="{F119D5A3-B6D0-4AF8-95A4-98E5B90B35A8}">
      <dgm:prSet/>
      <dgm:spPr/>
      <dgm:t>
        <a:bodyPr/>
        <a:lstStyle/>
        <a:p>
          <a:r>
            <a:rPr lang="en-US" dirty="0"/>
            <a:t>NSMs with a Stable Magnetar Remnant</a:t>
          </a:r>
        </a:p>
      </dgm:t>
    </dgm:pt>
    <dgm:pt modelId="{EEA87A6F-C7A7-4CF8-8867-FF720F0B0026}" type="parTrans" cxnId="{FA275D45-33F7-4677-BE3B-59D7BE51FCCB}">
      <dgm:prSet/>
      <dgm:spPr/>
      <dgm:t>
        <a:bodyPr/>
        <a:lstStyle/>
        <a:p>
          <a:endParaRPr lang="en-US"/>
        </a:p>
      </dgm:t>
    </dgm:pt>
    <dgm:pt modelId="{ABC26754-4602-4F4D-A494-B58AE9F79E79}" type="sibTrans" cxnId="{FA275D45-33F7-4677-BE3B-59D7BE51FCCB}">
      <dgm:prSet/>
      <dgm:spPr/>
      <dgm:t>
        <a:bodyPr/>
        <a:lstStyle/>
        <a:p>
          <a:endParaRPr lang="en-US"/>
        </a:p>
      </dgm:t>
    </dgm:pt>
    <dgm:pt modelId="{77F6C6B4-0919-474F-9541-E1DB0146E5C0}">
      <dgm:prSet/>
      <dgm:spPr/>
      <dgm:t>
        <a:bodyPr/>
        <a:lstStyle/>
        <a:p>
          <a:r>
            <a:rPr lang="en-US" dirty="0"/>
            <a:t>Magnetar transfers energy to surrounding merger ejecta</a:t>
          </a:r>
        </a:p>
      </dgm:t>
    </dgm:pt>
    <dgm:pt modelId="{B4B95568-BDF7-41C8-B05E-E9E846E4892C}" type="parTrans" cxnId="{B46DB934-6086-4BC7-8261-43F92EC73641}">
      <dgm:prSet/>
      <dgm:spPr/>
      <dgm:t>
        <a:bodyPr/>
        <a:lstStyle/>
        <a:p>
          <a:endParaRPr lang="en-US"/>
        </a:p>
      </dgm:t>
    </dgm:pt>
    <dgm:pt modelId="{CFB3AFB0-06AE-4135-B8E2-CD9C9179CAEE}" type="sibTrans" cxnId="{B46DB934-6086-4BC7-8261-43F92EC73641}">
      <dgm:prSet/>
      <dgm:spPr/>
      <dgm:t>
        <a:bodyPr/>
        <a:lstStyle/>
        <a:p>
          <a:endParaRPr lang="en-US"/>
        </a:p>
      </dgm:t>
    </dgm:pt>
    <dgm:pt modelId="{FC2C1881-3F21-4D0D-A065-F02C94D5DEA4}">
      <dgm:prSet/>
      <dgm:spPr/>
      <dgm:t>
        <a:bodyPr/>
        <a:lstStyle/>
        <a:p>
          <a:r>
            <a:rPr lang="en-US"/>
            <a:t>Ejecta reaches relativistic speeds, emission peaks in microwave and radio</a:t>
          </a:r>
        </a:p>
      </dgm:t>
    </dgm:pt>
    <dgm:pt modelId="{E98E8BB6-7B7D-415F-80CD-C8881B64C97D}" type="parTrans" cxnId="{E7238E92-80B7-4859-9A37-F0BF90C71E0E}">
      <dgm:prSet/>
      <dgm:spPr/>
      <dgm:t>
        <a:bodyPr/>
        <a:lstStyle/>
        <a:p>
          <a:endParaRPr lang="en-US"/>
        </a:p>
      </dgm:t>
    </dgm:pt>
    <dgm:pt modelId="{9B4025EF-21D9-4275-B90D-C2C5FEAED0C0}" type="sibTrans" cxnId="{E7238E92-80B7-4859-9A37-F0BF90C71E0E}">
      <dgm:prSet/>
      <dgm:spPr/>
      <dgm:t>
        <a:bodyPr/>
        <a:lstStyle/>
        <a:p>
          <a:endParaRPr lang="en-US"/>
        </a:p>
      </dgm:t>
    </dgm:pt>
    <dgm:pt modelId="{96F5F0CA-A087-426A-82E6-7AFFC61A681F}">
      <dgm:prSet/>
      <dgm:spPr/>
      <dgm:t>
        <a:bodyPr/>
        <a:lstStyle/>
        <a:p>
          <a:r>
            <a:rPr lang="en-US"/>
            <a:t>Tidal Disruption Events</a:t>
          </a:r>
        </a:p>
      </dgm:t>
    </dgm:pt>
    <dgm:pt modelId="{3F421620-524B-4312-ADAA-DB192F867E23}" type="parTrans" cxnId="{C1B076B0-A5C5-49EE-BD3B-3AC2688B88ED}">
      <dgm:prSet/>
      <dgm:spPr/>
      <dgm:t>
        <a:bodyPr/>
        <a:lstStyle/>
        <a:p>
          <a:endParaRPr lang="en-US"/>
        </a:p>
      </dgm:t>
    </dgm:pt>
    <dgm:pt modelId="{1CB4171D-14DF-4F4C-8C6D-BC3A08F8C660}" type="sibTrans" cxnId="{C1B076B0-A5C5-49EE-BD3B-3AC2688B88ED}">
      <dgm:prSet/>
      <dgm:spPr/>
      <dgm:t>
        <a:bodyPr/>
        <a:lstStyle/>
        <a:p>
          <a:endParaRPr lang="en-US"/>
        </a:p>
      </dgm:t>
    </dgm:pt>
    <dgm:pt modelId="{C27AB4D0-16DA-4BF8-955C-191D12DF935E}">
      <dgm:prSet/>
      <dgm:spPr/>
      <dgm:t>
        <a:bodyPr/>
        <a:lstStyle/>
        <a:p>
          <a:r>
            <a:rPr lang="en-US"/>
            <a:t>gamma-ray/X-ray transient Sw J1644 +57 </a:t>
          </a:r>
          <a:r>
            <a:rPr lang="en-US">
              <a:sym typeface="Wingdings" panose="05000000000000000000" pitchFamily="2" charset="2"/>
            </a:rPr>
            <a:t></a:t>
          </a:r>
          <a:r>
            <a:rPr lang="en-US"/>
            <a:t> evidence of jets from TDEs</a:t>
          </a:r>
        </a:p>
      </dgm:t>
    </dgm:pt>
    <dgm:pt modelId="{A0ADFBB7-B990-411E-BA91-6EC8BFC8FE63}" type="parTrans" cxnId="{68B49FA0-0573-4C80-A665-78FE6A41CFBE}">
      <dgm:prSet/>
      <dgm:spPr/>
      <dgm:t>
        <a:bodyPr/>
        <a:lstStyle/>
        <a:p>
          <a:endParaRPr lang="en-US"/>
        </a:p>
      </dgm:t>
    </dgm:pt>
    <dgm:pt modelId="{C515DB51-7842-488C-BAC2-21CF61B01E8C}" type="sibTrans" cxnId="{68B49FA0-0573-4C80-A665-78FE6A41CFBE}">
      <dgm:prSet/>
      <dgm:spPr/>
      <dgm:t>
        <a:bodyPr/>
        <a:lstStyle/>
        <a:p>
          <a:endParaRPr lang="en-US"/>
        </a:p>
      </dgm:t>
    </dgm:pt>
    <dgm:pt modelId="{BD0251E4-0E86-420F-9CC7-0E864046FEDD}">
      <dgm:prSet/>
      <dgm:spPr/>
      <dgm:t>
        <a:bodyPr/>
        <a:lstStyle/>
        <a:p>
          <a:r>
            <a:rPr lang="en-US" dirty="0"/>
            <a:t>Long Gamma Ray Bursts</a:t>
          </a:r>
        </a:p>
      </dgm:t>
    </dgm:pt>
    <dgm:pt modelId="{9AF5C6C3-2115-4302-A191-D463DD2A8698}" type="parTrans" cxnId="{6FFEDFF8-122A-46AD-A3F9-3A21271B97BB}">
      <dgm:prSet/>
      <dgm:spPr/>
      <dgm:t>
        <a:bodyPr/>
        <a:lstStyle/>
        <a:p>
          <a:endParaRPr lang="en-US"/>
        </a:p>
      </dgm:t>
    </dgm:pt>
    <dgm:pt modelId="{481FAB68-2D2B-435B-8FB6-0CF22562CB23}" type="sibTrans" cxnId="{6FFEDFF8-122A-46AD-A3F9-3A21271B97BB}">
      <dgm:prSet/>
      <dgm:spPr/>
      <dgm:t>
        <a:bodyPr/>
        <a:lstStyle/>
        <a:p>
          <a:endParaRPr lang="en-US"/>
        </a:p>
      </dgm:t>
    </dgm:pt>
    <dgm:pt modelId="{84F43362-1902-4AE7-B060-FFDF19D32395}">
      <dgm:prSet/>
      <dgm:spPr/>
      <dgm:t>
        <a:bodyPr/>
        <a:lstStyle/>
        <a:p>
          <a:r>
            <a:rPr lang="en-US" dirty="0"/>
            <a:t>Massive star collapses into black hole</a:t>
          </a:r>
        </a:p>
      </dgm:t>
    </dgm:pt>
    <dgm:pt modelId="{A32B9BE1-C28B-4EC4-ABFB-80E6071C9546}" type="parTrans" cxnId="{A6B2C3BD-A5CA-4123-9C8E-371CB0E44FF3}">
      <dgm:prSet/>
      <dgm:spPr/>
      <dgm:t>
        <a:bodyPr/>
        <a:lstStyle/>
        <a:p>
          <a:endParaRPr lang="en-US"/>
        </a:p>
      </dgm:t>
    </dgm:pt>
    <dgm:pt modelId="{3A1BB6AA-26EA-430F-B29F-D4FDF9DD671F}" type="sibTrans" cxnId="{A6B2C3BD-A5CA-4123-9C8E-371CB0E44FF3}">
      <dgm:prSet/>
      <dgm:spPr/>
      <dgm:t>
        <a:bodyPr/>
        <a:lstStyle/>
        <a:p>
          <a:endParaRPr lang="en-US"/>
        </a:p>
      </dgm:t>
    </dgm:pt>
    <dgm:pt modelId="{9066FE2B-3328-4465-91E8-B398E025451A}">
      <dgm:prSet/>
      <dgm:spPr/>
      <dgm:t>
        <a:bodyPr/>
        <a:lstStyle/>
        <a:p>
          <a:r>
            <a:rPr lang="en-US" dirty="0"/>
            <a:t>Fireball model, jets interact with medium producing forward and reverse shocks</a:t>
          </a:r>
        </a:p>
      </dgm:t>
    </dgm:pt>
    <dgm:pt modelId="{70B99A2A-CBA2-409F-9964-43B7097239E8}" type="parTrans" cxnId="{892188C8-C251-4DF6-B485-4ED930741391}">
      <dgm:prSet/>
      <dgm:spPr/>
      <dgm:t>
        <a:bodyPr/>
        <a:lstStyle/>
        <a:p>
          <a:endParaRPr lang="en-US"/>
        </a:p>
      </dgm:t>
    </dgm:pt>
    <dgm:pt modelId="{79734C7F-22B3-43E3-B951-5DF9ED8C2DCC}" type="sibTrans" cxnId="{892188C8-C251-4DF6-B485-4ED930741391}">
      <dgm:prSet/>
      <dgm:spPr/>
      <dgm:t>
        <a:bodyPr/>
        <a:lstStyle/>
        <a:p>
          <a:endParaRPr lang="en-US"/>
        </a:p>
      </dgm:t>
    </dgm:pt>
    <dgm:pt modelId="{EC66EF83-D2D8-4928-BDE4-181A99C6AE88}">
      <dgm:prSet/>
      <dgm:spPr/>
      <dgm:t>
        <a:bodyPr/>
        <a:lstStyle/>
        <a:p>
          <a:r>
            <a:rPr lang="en-US" dirty="0"/>
            <a:t>Unbiased probe of reverse shock</a:t>
          </a:r>
        </a:p>
      </dgm:t>
    </dgm:pt>
    <dgm:pt modelId="{F5266A82-E72A-487B-8751-760FE21F4961}" type="parTrans" cxnId="{8EEEDD05-153B-4CFB-B7D6-E39FEBF62F26}">
      <dgm:prSet/>
      <dgm:spPr/>
      <dgm:t>
        <a:bodyPr/>
        <a:lstStyle/>
        <a:p>
          <a:endParaRPr lang="en-US"/>
        </a:p>
      </dgm:t>
    </dgm:pt>
    <dgm:pt modelId="{57B5C3F2-21A6-4FC4-9C9F-6D7E0B72474E}" type="sibTrans" cxnId="{8EEEDD05-153B-4CFB-B7D6-E39FEBF62F26}">
      <dgm:prSet/>
      <dgm:spPr/>
      <dgm:t>
        <a:bodyPr/>
        <a:lstStyle/>
        <a:p>
          <a:endParaRPr lang="en-US"/>
        </a:p>
      </dgm:t>
    </dgm:pt>
    <dgm:pt modelId="{15649A3A-1EF4-4585-BCCA-EE36313C2772}">
      <dgm:prSet/>
      <dgm:spPr/>
      <dgm:t>
        <a:bodyPr/>
        <a:lstStyle/>
        <a:p>
          <a:r>
            <a:rPr lang="en-US" dirty="0"/>
            <a:t>Synchrotron emission peaks in millimeter in early times</a:t>
          </a:r>
        </a:p>
      </dgm:t>
    </dgm:pt>
    <dgm:pt modelId="{C249DA9A-7A62-4AF1-AD32-9714F4DD79FF}" type="parTrans" cxnId="{C14B3B7E-B112-400A-A269-85ED6B2D66F3}">
      <dgm:prSet/>
      <dgm:spPr/>
      <dgm:t>
        <a:bodyPr/>
        <a:lstStyle/>
        <a:p>
          <a:endParaRPr lang="en-US"/>
        </a:p>
      </dgm:t>
    </dgm:pt>
    <dgm:pt modelId="{BB497606-7B2E-4528-9E46-6BA8185D319C}" type="sibTrans" cxnId="{C14B3B7E-B112-400A-A269-85ED6B2D66F3}">
      <dgm:prSet/>
      <dgm:spPr/>
      <dgm:t>
        <a:bodyPr/>
        <a:lstStyle/>
        <a:p>
          <a:endParaRPr lang="en-US"/>
        </a:p>
      </dgm:t>
    </dgm:pt>
    <dgm:pt modelId="{841151D7-D5EF-4744-949A-545E7A1BE6EA}">
      <dgm:prSet/>
      <dgm:spPr/>
      <dgm:t>
        <a:bodyPr/>
        <a:lstStyle/>
        <a:p>
          <a:r>
            <a:rPr lang="en-US" dirty="0"/>
            <a:t>Emission peaks in early times</a:t>
          </a:r>
        </a:p>
      </dgm:t>
    </dgm:pt>
    <dgm:pt modelId="{A9BCECFF-E719-4EB5-AAAD-949A7F6654B8}" type="parTrans" cxnId="{4D099DCE-B4A2-4928-968D-E765855C12C1}">
      <dgm:prSet/>
      <dgm:spPr/>
      <dgm:t>
        <a:bodyPr/>
        <a:lstStyle/>
        <a:p>
          <a:endParaRPr lang="en-US"/>
        </a:p>
      </dgm:t>
    </dgm:pt>
    <dgm:pt modelId="{7EA6EBAD-0A62-468B-8A92-6B61FA82A50D}" type="sibTrans" cxnId="{4D099DCE-B4A2-4928-968D-E765855C12C1}">
      <dgm:prSet/>
      <dgm:spPr/>
      <dgm:t>
        <a:bodyPr/>
        <a:lstStyle/>
        <a:p>
          <a:endParaRPr lang="en-US"/>
        </a:p>
      </dgm:t>
    </dgm:pt>
    <dgm:pt modelId="{C003A088-1777-4846-BC92-1F22B256CBBD}" type="pres">
      <dgm:prSet presAssocID="{A98C757D-0440-4BC9-8BF9-5BA9FAB55373}" presName="linear" presStyleCnt="0">
        <dgm:presLayoutVars>
          <dgm:dir/>
          <dgm:animLvl val="lvl"/>
          <dgm:resizeHandles val="exact"/>
        </dgm:presLayoutVars>
      </dgm:prSet>
      <dgm:spPr/>
    </dgm:pt>
    <dgm:pt modelId="{6A5DC2B4-305D-4C6E-BE8B-7C1D02E43CAC}" type="pres">
      <dgm:prSet presAssocID="{BD0251E4-0E86-420F-9CC7-0E864046FEDD}" presName="parentLin" presStyleCnt="0"/>
      <dgm:spPr/>
    </dgm:pt>
    <dgm:pt modelId="{46D4D453-2732-4314-B9CC-A1BF6ABA9886}" type="pres">
      <dgm:prSet presAssocID="{BD0251E4-0E86-420F-9CC7-0E864046FEDD}" presName="parentLeftMargin" presStyleLbl="node1" presStyleIdx="0" presStyleCnt="5"/>
      <dgm:spPr/>
    </dgm:pt>
    <dgm:pt modelId="{3B53D868-8D63-4F80-85A2-C9C5526DB072}" type="pres">
      <dgm:prSet presAssocID="{BD0251E4-0E86-420F-9CC7-0E864046FEDD}" presName="parentText" presStyleLbl="node1" presStyleIdx="0" presStyleCnt="5">
        <dgm:presLayoutVars>
          <dgm:chMax val="0"/>
          <dgm:bulletEnabled val="1"/>
        </dgm:presLayoutVars>
      </dgm:prSet>
      <dgm:spPr/>
    </dgm:pt>
    <dgm:pt modelId="{1E6A18BC-2281-4AA1-8D4B-61C3CCB613C6}" type="pres">
      <dgm:prSet presAssocID="{BD0251E4-0E86-420F-9CC7-0E864046FEDD}" presName="negativeSpace" presStyleCnt="0"/>
      <dgm:spPr/>
    </dgm:pt>
    <dgm:pt modelId="{A2454B7F-47AD-4C36-B39E-A7FA705BE10A}" type="pres">
      <dgm:prSet presAssocID="{BD0251E4-0E86-420F-9CC7-0E864046FEDD}" presName="childText" presStyleLbl="conFgAcc1" presStyleIdx="0" presStyleCnt="5">
        <dgm:presLayoutVars>
          <dgm:bulletEnabled val="1"/>
        </dgm:presLayoutVars>
      </dgm:prSet>
      <dgm:spPr/>
    </dgm:pt>
    <dgm:pt modelId="{6C36210C-A05C-4E4F-B962-232D141726E2}" type="pres">
      <dgm:prSet presAssocID="{481FAB68-2D2B-435B-8FB6-0CF22562CB23}" presName="spaceBetweenRectangles" presStyleCnt="0"/>
      <dgm:spPr/>
    </dgm:pt>
    <dgm:pt modelId="{DAFFAD08-82F8-42E9-A440-80CAA27AC8FB}" type="pres">
      <dgm:prSet presAssocID="{C646A2B1-CD3E-4DF1-AFE2-0F51D8F13982}" presName="parentLin" presStyleCnt="0"/>
      <dgm:spPr/>
    </dgm:pt>
    <dgm:pt modelId="{15029935-2A33-4B9F-A6A1-0C6637D1BCDF}" type="pres">
      <dgm:prSet presAssocID="{C646A2B1-CD3E-4DF1-AFE2-0F51D8F13982}" presName="parentLeftMargin" presStyleLbl="node1" presStyleIdx="0" presStyleCnt="5"/>
      <dgm:spPr/>
    </dgm:pt>
    <dgm:pt modelId="{DF5E893C-C114-4248-A642-AFF2D52CA764}" type="pres">
      <dgm:prSet presAssocID="{C646A2B1-CD3E-4DF1-AFE2-0F51D8F13982}" presName="parentText" presStyleLbl="node1" presStyleIdx="1" presStyleCnt="5">
        <dgm:presLayoutVars>
          <dgm:chMax val="0"/>
          <dgm:bulletEnabled val="1"/>
        </dgm:presLayoutVars>
      </dgm:prSet>
      <dgm:spPr/>
    </dgm:pt>
    <dgm:pt modelId="{FC51C603-65BC-4104-9F5A-3FCE38399EE9}" type="pres">
      <dgm:prSet presAssocID="{C646A2B1-CD3E-4DF1-AFE2-0F51D8F13982}" presName="negativeSpace" presStyleCnt="0"/>
      <dgm:spPr/>
    </dgm:pt>
    <dgm:pt modelId="{42AF0DCD-A351-47AB-99A4-788E46A89306}" type="pres">
      <dgm:prSet presAssocID="{C646A2B1-CD3E-4DF1-AFE2-0F51D8F13982}" presName="childText" presStyleLbl="conFgAcc1" presStyleIdx="1" presStyleCnt="5">
        <dgm:presLayoutVars>
          <dgm:bulletEnabled val="1"/>
        </dgm:presLayoutVars>
      </dgm:prSet>
      <dgm:spPr/>
    </dgm:pt>
    <dgm:pt modelId="{71050819-2CD2-41C0-B6C3-B858344EDDD7}" type="pres">
      <dgm:prSet presAssocID="{CBA5B881-9F43-489E-B218-7FEE6F024F94}" presName="spaceBetweenRectangles" presStyleCnt="0"/>
      <dgm:spPr/>
    </dgm:pt>
    <dgm:pt modelId="{3D982A68-DDAB-41E8-B900-FDAA6ADA1B1E}" type="pres">
      <dgm:prSet presAssocID="{D631E9BB-0D10-456C-8648-463E6BBD8998}" presName="parentLin" presStyleCnt="0"/>
      <dgm:spPr/>
    </dgm:pt>
    <dgm:pt modelId="{8E39A895-F0DC-4531-8B09-6990B3A389AE}" type="pres">
      <dgm:prSet presAssocID="{D631E9BB-0D10-456C-8648-463E6BBD8998}" presName="parentLeftMargin" presStyleLbl="node1" presStyleIdx="1" presStyleCnt="5"/>
      <dgm:spPr/>
    </dgm:pt>
    <dgm:pt modelId="{637D84B7-0A84-4FD6-A39D-4F3FF93C435B}" type="pres">
      <dgm:prSet presAssocID="{D631E9BB-0D10-456C-8648-463E6BBD8998}" presName="parentText" presStyleLbl="node1" presStyleIdx="2" presStyleCnt="5">
        <dgm:presLayoutVars>
          <dgm:chMax val="0"/>
          <dgm:bulletEnabled val="1"/>
        </dgm:presLayoutVars>
      </dgm:prSet>
      <dgm:spPr/>
    </dgm:pt>
    <dgm:pt modelId="{399AFCBF-2637-4181-895E-9D44A222A461}" type="pres">
      <dgm:prSet presAssocID="{D631E9BB-0D10-456C-8648-463E6BBD8998}" presName="negativeSpace" presStyleCnt="0"/>
      <dgm:spPr/>
    </dgm:pt>
    <dgm:pt modelId="{D76CB05C-36A5-4275-B22D-644E252F4638}" type="pres">
      <dgm:prSet presAssocID="{D631E9BB-0D10-456C-8648-463E6BBD8998}" presName="childText" presStyleLbl="conFgAcc1" presStyleIdx="2" presStyleCnt="5">
        <dgm:presLayoutVars>
          <dgm:bulletEnabled val="1"/>
        </dgm:presLayoutVars>
      </dgm:prSet>
      <dgm:spPr/>
    </dgm:pt>
    <dgm:pt modelId="{34BB6EBF-4CF1-4056-AD42-9DAB60688812}" type="pres">
      <dgm:prSet presAssocID="{2023061F-0A98-44B1-A314-1AED8521DE4C}" presName="spaceBetweenRectangles" presStyleCnt="0"/>
      <dgm:spPr/>
    </dgm:pt>
    <dgm:pt modelId="{89A00284-F8E7-435D-8764-127BE58EB557}" type="pres">
      <dgm:prSet presAssocID="{F119D5A3-B6D0-4AF8-95A4-98E5B90B35A8}" presName="parentLin" presStyleCnt="0"/>
      <dgm:spPr/>
    </dgm:pt>
    <dgm:pt modelId="{ECF09231-5126-4AE6-A63E-EB244CEF3823}" type="pres">
      <dgm:prSet presAssocID="{F119D5A3-B6D0-4AF8-95A4-98E5B90B35A8}" presName="parentLeftMargin" presStyleLbl="node1" presStyleIdx="2" presStyleCnt="5"/>
      <dgm:spPr/>
    </dgm:pt>
    <dgm:pt modelId="{2AF21997-E8A8-4F18-AD19-B8CDD5082ACA}" type="pres">
      <dgm:prSet presAssocID="{F119D5A3-B6D0-4AF8-95A4-98E5B90B35A8}" presName="parentText" presStyleLbl="node1" presStyleIdx="3" presStyleCnt="5">
        <dgm:presLayoutVars>
          <dgm:chMax val="0"/>
          <dgm:bulletEnabled val="1"/>
        </dgm:presLayoutVars>
      </dgm:prSet>
      <dgm:spPr/>
    </dgm:pt>
    <dgm:pt modelId="{B797C750-FAC2-41DB-B614-FA767941A50E}" type="pres">
      <dgm:prSet presAssocID="{F119D5A3-B6D0-4AF8-95A4-98E5B90B35A8}" presName="negativeSpace" presStyleCnt="0"/>
      <dgm:spPr/>
    </dgm:pt>
    <dgm:pt modelId="{DA0A881B-BC60-4770-BF18-E6DA465F9523}" type="pres">
      <dgm:prSet presAssocID="{F119D5A3-B6D0-4AF8-95A4-98E5B90B35A8}" presName="childText" presStyleLbl="conFgAcc1" presStyleIdx="3" presStyleCnt="5">
        <dgm:presLayoutVars>
          <dgm:bulletEnabled val="1"/>
        </dgm:presLayoutVars>
      </dgm:prSet>
      <dgm:spPr/>
    </dgm:pt>
    <dgm:pt modelId="{B5D029FE-AFCE-4BF7-B723-EA904B041316}" type="pres">
      <dgm:prSet presAssocID="{ABC26754-4602-4F4D-A494-B58AE9F79E79}" presName="spaceBetweenRectangles" presStyleCnt="0"/>
      <dgm:spPr/>
    </dgm:pt>
    <dgm:pt modelId="{7063D9A8-6C7D-41D9-AA72-3862B8C9B311}" type="pres">
      <dgm:prSet presAssocID="{96F5F0CA-A087-426A-82E6-7AFFC61A681F}" presName="parentLin" presStyleCnt="0"/>
      <dgm:spPr/>
    </dgm:pt>
    <dgm:pt modelId="{03A1F26C-8E99-41F1-8E4B-164630081578}" type="pres">
      <dgm:prSet presAssocID="{96F5F0CA-A087-426A-82E6-7AFFC61A681F}" presName="parentLeftMargin" presStyleLbl="node1" presStyleIdx="3" presStyleCnt="5"/>
      <dgm:spPr/>
    </dgm:pt>
    <dgm:pt modelId="{23E086A2-7EE4-481F-930B-50CA21A83F89}" type="pres">
      <dgm:prSet presAssocID="{96F5F0CA-A087-426A-82E6-7AFFC61A681F}" presName="parentText" presStyleLbl="node1" presStyleIdx="4" presStyleCnt="5">
        <dgm:presLayoutVars>
          <dgm:chMax val="0"/>
          <dgm:bulletEnabled val="1"/>
        </dgm:presLayoutVars>
      </dgm:prSet>
      <dgm:spPr/>
    </dgm:pt>
    <dgm:pt modelId="{8447549E-B198-4F95-B3F7-DCB551894563}" type="pres">
      <dgm:prSet presAssocID="{96F5F0CA-A087-426A-82E6-7AFFC61A681F}" presName="negativeSpace" presStyleCnt="0"/>
      <dgm:spPr/>
    </dgm:pt>
    <dgm:pt modelId="{0992B7C0-B84E-4E97-9C3A-E438FF100815}" type="pres">
      <dgm:prSet presAssocID="{96F5F0CA-A087-426A-82E6-7AFFC61A681F}" presName="childText" presStyleLbl="conFgAcc1" presStyleIdx="4" presStyleCnt="5">
        <dgm:presLayoutVars>
          <dgm:bulletEnabled val="1"/>
        </dgm:presLayoutVars>
      </dgm:prSet>
      <dgm:spPr/>
    </dgm:pt>
  </dgm:ptLst>
  <dgm:cxnLst>
    <dgm:cxn modelId="{8EEEDD05-153B-4CFB-B7D6-E39FEBF62F26}" srcId="{BD0251E4-0E86-420F-9CC7-0E864046FEDD}" destId="{EC66EF83-D2D8-4928-BDE4-181A99C6AE88}" srcOrd="2" destOrd="0" parTransId="{F5266A82-E72A-487B-8751-760FE21F4961}" sibTransId="{57B5C3F2-21A6-4FC4-9C9F-6D7E0B72474E}"/>
    <dgm:cxn modelId="{35291109-EC06-48EE-BEC8-C705BD01453D}" type="presOf" srcId="{77F6C6B4-0919-474F-9541-E1DB0146E5C0}" destId="{DA0A881B-BC60-4770-BF18-E6DA465F9523}" srcOrd="0" destOrd="0" presId="urn:microsoft.com/office/officeart/2005/8/layout/list1"/>
    <dgm:cxn modelId="{1512DA0A-984C-411D-9A6A-CB1B9F29D372}" srcId="{C646A2B1-CD3E-4DF1-AFE2-0F51D8F13982}" destId="{C22D9F6C-A02D-404A-A151-F1441B7B4B06}" srcOrd="0" destOrd="0" parTransId="{E075BE92-09E2-43AF-B31E-F26C6D1C34CF}" sibTransId="{E8FEB40C-8122-463A-870A-2BD5372F5A60}"/>
    <dgm:cxn modelId="{42B9B528-F45C-4AA3-B75B-5DC60043614A}" srcId="{D631E9BB-0D10-456C-8648-463E6BBD8998}" destId="{C00125C6-9AFF-4B6F-98B9-D051A01504CE}" srcOrd="0" destOrd="0" parTransId="{5210EBF1-25D8-4C92-A780-0EA59CAD42A9}" sibTransId="{BA731D78-4D84-4C4C-97D9-2323A41DD718}"/>
    <dgm:cxn modelId="{B46DB934-6086-4BC7-8261-43F92EC73641}" srcId="{F119D5A3-B6D0-4AF8-95A4-98E5B90B35A8}" destId="{77F6C6B4-0919-474F-9541-E1DB0146E5C0}" srcOrd="0" destOrd="0" parTransId="{B4B95568-BDF7-41C8-B05E-E9E846E4892C}" sibTransId="{CFB3AFB0-06AE-4135-B8E2-CD9C9179CAEE}"/>
    <dgm:cxn modelId="{9A329C3E-60A2-4CF6-BFC4-29B417D7BAC2}" type="presOf" srcId="{A98C757D-0440-4BC9-8BF9-5BA9FAB55373}" destId="{C003A088-1777-4846-BC92-1F22B256CBBD}" srcOrd="0" destOrd="0" presId="urn:microsoft.com/office/officeart/2005/8/layout/list1"/>
    <dgm:cxn modelId="{1F5E655D-0E96-45CE-86C5-BF5412DA17E7}" type="presOf" srcId="{EC66EF83-D2D8-4928-BDE4-181A99C6AE88}" destId="{A2454B7F-47AD-4C36-B39E-A7FA705BE10A}" srcOrd="0" destOrd="2" presId="urn:microsoft.com/office/officeart/2005/8/layout/list1"/>
    <dgm:cxn modelId="{FA275D45-33F7-4677-BE3B-59D7BE51FCCB}" srcId="{A98C757D-0440-4BC9-8BF9-5BA9FAB55373}" destId="{F119D5A3-B6D0-4AF8-95A4-98E5B90B35A8}" srcOrd="3" destOrd="0" parTransId="{EEA87A6F-C7A7-4CF8-8867-FF720F0B0026}" sibTransId="{ABC26754-4602-4F4D-A494-B58AE9F79E79}"/>
    <dgm:cxn modelId="{54EBC566-51DE-4C3A-9723-0BFDAB514251}" type="presOf" srcId="{841151D7-D5EF-4744-949A-545E7A1BE6EA}" destId="{D76CB05C-36A5-4275-B22D-644E252F4638}" srcOrd="0" destOrd="1" presId="urn:microsoft.com/office/officeart/2005/8/layout/list1"/>
    <dgm:cxn modelId="{10DA586D-4ABB-4853-BB27-57D5E5819B88}" type="presOf" srcId="{FC2C1881-3F21-4D0D-A065-F02C94D5DEA4}" destId="{DA0A881B-BC60-4770-BF18-E6DA465F9523}" srcOrd="0" destOrd="1" presId="urn:microsoft.com/office/officeart/2005/8/layout/list1"/>
    <dgm:cxn modelId="{C6ED884F-B4E4-4783-B9F4-C6115F72CC98}" type="presOf" srcId="{C22D9F6C-A02D-404A-A151-F1441B7B4B06}" destId="{42AF0DCD-A351-47AB-99A4-788E46A89306}" srcOrd="0" destOrd="0" presId="urn:microsoft.com/office/officeart/2005/8/layout/list1"/>
    <dgm:cxn modelId="{F48A9455-02F8-46C7-8FA2-39AD2D77BD19}" type="presOf" srcId="{BD0251E4-0E86-420F-9CC7-0E864046FEDD}" destId="{3B53D868-8D63-4F80-85A2-C9C5526DB072}" srcOrd="1" destOrd="0" presId="urn:microsoft.com/office/officeart/2005/8/layout/list1"/>
    <dgm:cxn modelId="{D5AB3E76-B2FA-44C6-96D9-0EBBAA8B7554}" type="presOf" srcId="{C27AB4D0-16DA-4BF8-955C-191D12DF935E}" destId="{0992B7C0-B84E-4E97-9C3A-E438FF100815}" srcOrd="0" destOrd="0" presId="urn:microsoft.com/office/officeart/2005/8/layout/list1"/>
    <dgm:cxn modelId="{F807B276-F12E-4B6E-8729-69CA80D7F005}" type="presOf" srcId="{F119D5A3-B6D0-4AF8-95A4-98E5B90B35A8}" destId="{2AF21997-E8A8-4F18-AD19-B8CDD5082ACA}" srcOrd="1" destOrd="0" presId="urn:microsoft.com/office/officeart/2005/8/layout/list1"/>
    <dgm:cxn modelId="{C14B3B7E-B112-400A-A269-85ED6B2D66F3}" srcId="{C646A2B1-CD3E-4DF1-AFE2-0F51D8F13982}" destId="{15649A3A-1EF4-4585-BCCA-EE36313C2772}" srcOrd="1" destOrd="0" parTransId="{C249DA9A-7A62-4AF1-AD32-9714F4DD79FF}" sibTransId="{BB497606-7B2E-4528-9E46-6BA8185D319C}"/>
    <dgm:cxn modelId="{282E2686-124E-47E9-804A-9A6E1A3B54F3}" type="presOf" srcId="{96F5F0CA-A087-426A-82E6-7AFFC61A681F}" destId="{03A1F26C-8E99-41F1-8E4B-164630081578}" srcOrd="0" destOrd="0" presId="urn:microsoft.com/office/officeart/2005/8/layout/list1"/>
    <dgm:cxn modelId="{F0161591-ED6D-4619-BDA6-8FEE458E0CBB}" type="presOf" srcId="{9066FE2B-3328-4465-91E8-B398E025451A}" destId="{A2454B7F-47AD-4C36-B39E-A7FA705BE10A}" srcOrd="0" destOrd="1" presId="urn:microsoft.com/office/officeart/2005/8/layout/list1"/>
    <dgm:cxn modelId="{E7238E92-80B7-4859-9A37-F0BF90C71E0E}" srcId="{F119D5A3-B6D0-4AF8-95A4-98E5B90B35A8}" destId="{FC2C1881-3F21-4D0D-A065-F02C94D5DEA4}" srcOrd="1" destOrd="0" parTransId="{E98E8BB6-7B7D-415F-80CD-C8881B64C97D}" sibTransId="{9B4025EF-21D9-4275-B90D-C2C5FEAED0C0}"/>
    <dgm:cxn modelId="{5A70009E-891B-48A5-83B2-854BAA4EAE3F}" type="presOf" srcId="{96F5F0CA-A087-426A-82E6-7AFFC61A681F}" destId="{23E086A2-7EE4-481F-930B-50CA21A83F89}" srcOrd="1" destOrd="0" presId="urn:microsoft.com/office/officeart/2005/8/layout/list1"/>
    <dgm:cxn modelId="{FF0A279F-466F-41F0-90FA-249D56DD1001}" srcId="{A98C757D-0440-4BC9-8BF9-5BA9FAB55373}" destId="{D631E9BB-0D10-456C-8648-463E6BBD8998}" srcOrd="2" destOrd="0" parTransId="{C35EC85B-AB25-4A7B-BE39-D622460464CA}" sibTransId="{2023061F-0A98-44B1-A314-1AED8521DE4C}"/>
    <dgm:cxn modelId="{68B49FA0-0573-4C80-A665-78FE6A41CFBE}" srcId="{96F5F0CA-A087-426A-82E6-7AFFC61A681F}" destId="{C27AB4D0-16DA-4BF8-955C-191D12DF935E}" srcOrd="0" destOrd="0" parTransId="{A0ADFBB7-B990-411E-BA91-6EC8BFC8FE63}" sibTransId="{C515DB51-7842-488C-BAC2-21CF61B01E8C}"/>
    <dgm:cxn modelId="{00FD42A1-2190-45BC-91FA-0FBDBD881A76}" type="presOf" srcId="{D631E9BB-0D10-456C-8648-463E6BBD8998}" destId="{8E39A895-F0DC-4531-8B09-6990B3A389AE}" srcOrd="0" destOrd="0" presId="urn:microsoft.com/office/officeart/2005/8/layout/list1"/>
    <dgm:cxn modelId="{70AD5CA4-C8D8-42D6-80D0-CABF303EC3A4}" type="presOf" srcId="{C646A2B1-CD3E-4DF1-AFE2-0F51D8F13982}" destId="{15029935-2A33-4B9F-A6A1-0C6637D1BCDF}" srcOrd="0" destOrd="0" presId="urn:microsoft.com/office/officeart/2005/8/layout/list1"/>
    <dgm:cxn modelId="{DF8E79A7-EB6F-428D-B63B-8D482A60C8C9}" type="presOf" srcId="{BD0251E4-0E86-420F-9CC7-0E864046FEDD}" destId="{46D4D453-2732-4314-B9CC-A1BF6ABA9886}" srcOrd="0" destOrd="0" presId="urn:microsoft.com/office/officeart/2005/8/layout/list1"/>
    <dgm:cxn modelId="{C1B076B0-A5C5-49EE-BD3B-3AC2688B88ED}" srcId="{A98C757D-0440-4BC9-8BF9-5BA9FAB55373}" destId="{96F5F0CA-A087-426A-82E6-7AFFC61A681F}" srcOrd="4" destOrd="0" parTransId="{3F421620-524B-4312-ADAA-DB192F867E23}" sibTransId="{1CB4171D-14DF-4F4C-8C6D-BC3A08F8C660}"/>
    <dgm:cxn modelId="{ED5996B2-9B97-4551-B68E-0028FAA6E564}" srcId="{A98C757D-0440-4BC9-8BF9-5BA9FAB55373}" destId="{C646A2B1-CD3E-4DF1-AFE2-0F51D8F13982}" srcOrd="1" destOrd="0" parTransId="{05E7E70C-EA89-46F9-82F4-9A4FF0A8D292}" sibTransId="{CBA5B881-9F43-489E-B218-7FEE6F024F94}"/>
    <dgm:cxn modelId="{A6B2C3BD-A5CA-4123-9C8E-371CB0E44FF3}" srcId="{BD0251E4-0E86-420F-9CC7-0E864046FEDD}" destId="{84F43362-1902-4AE7-B060-FFDF19D32395}" srcOrd="0" destOrd="0" parTransId="{A32B9BE1-C28B-4EC4-ABFB-80E6071C9546}" sibTransId="{3A1BB6AA-26EA-430F-B29F-D4FDF9DD671F}"/>
    <dgm:cxn modelId="{892188C8-C251-4DF6-B485-4ED930741391}" srcId="{BD0251E4-0E86-420F-9CC7-0E864046FEDD}" destId="{9066FE2B-3328-4465-91E8-B398E025451A}" srcOrd="1" destOrd="0" parTransId="{70B99A2A-CBA2-409F-9964-43B7097239E8}" sibTransId="{79734C7F-22B3-43E3-B951-5DF9ED8C2DCC}"/>
    <dgm:cxn modelId="{8B2D8BCA-C804-4171-87A2-1BD573CECAD8}" type="presOf" srcId="{84F43362-1902-4AE7-B060-FFDF19D32395}" destId="{A2454B7F-47AD-4C36-B39E-A7FA705BE10A}" srcOrd="0" destOrd="0" presId="urn:microsoft.com/office/officeart/2005/8/layout/list1"/>
    <dgm:cxn modelId="{4D099DCE-B4A2-4928-968D-E765855C12C1}" srcId="{D631E9BB-0D10-456C-8648-463E6BBD8998}" destId="{841151D7-D5EF-4744-949A-545E7A1BE6EA}" srcOrd="1" destOrd="0" parTransId="{A9BCECFF-E719-4EB5-AAAD-949A7F6654B8}" sibTransId="{7EA6EBAD-0A62-468B-8A92-6B61FA82A50D}"/>
    <dgm:cxn modelId="{802BAFD7-4D4F-4A69-BFDD-187B127C4689}" type="presOf" srcId="{C00125C6-9AFF-4B6F-98B9-D051A01504CE}" destId="{D76CB05C-36A5-4275-B22D-644E252F4638}" srcOrd="0" destOrd="0" presId="urn:microsoft.com/office/officeart/2005/8/layout/list1"/>
    <dgm:cxn modelId="{920182DB-1019-4F82-991D-133B391558F2}" type="presOf" srcId="{F119D5A3-B6D0-4AF8-95A4-98E5B90B35A8}" destId="{ECF09231-5126-4AE6-A63E-EB244CEF3823}" srcOrd="0" destOrd="0" presId="urn:microsoft.com/office/officeart/2005/8/layout/list1"/>
    <dgm:cxn modelId="{BDC603DC-FFCC-4F70-BBCE-94A932E23535}" type="presOf" srcId="{C646A2B1-CD3E-4DF1-AFE2-0F51D8F13982}" destId="{DF5E893C-C114-4248-A642-AFF2D52CA764}" srcOrd="1" destOrd="0" presId="urn:microsoft.com/office/officeart/2005/8/layout/list1"/>
    <dgm:cxn modelId="{66F6A3EA-999E-4A68-86B2-B79012CF65FF}" type="presOf" srcId="{D631E9BB-0D10-456C-8648-463E6BBD8998}" destId="{637D84B7-0A84-4FD6-A39D-4F3FF93C435B}" srcOrd="1" destOrd="0" presId="urn:microsoft.com/office/officeart/2005/8/layout/list1"/>
    <dgm:cxn modelId="{2E764DF3-ACCC-41DF-843F-5AA65E1DB389}" type="presOf" srcId="{15649A3A-1EF4-4585-BCCA-EE36313C2772}" destId="{42AF0DCD-A351-47AB-99A4-788E46A89306}" srcOrd="0" destOrd="1" presId="urn:microsoft.com/office/officeart/2005/8/layout/list1"/>
    <dgm:cxn modelId="{6FFEDFF8-122A-46AD-A3F9-3A21271B97BB}" srcId="{A98C757D-0440-4BC9-8BF9-5BA9FAB55373}" destId="{BD0251E4-0E86-420F-9CC7-0E864046FEDD}" srcOrd="0" destOrd="0" parTransId="{9AF5C6C3-2115-4302-A191-D463DD2A8698}" sibTransId="{481FAB68-2D2B-435B-8FB6-0CF22562CB23}"/>
    <dgm:cxn modelId="{F579853D-9C76-47C3-B387-83420B0C6478}" type="presParOf" srcId="{C003A088-1777-4846-BC92-1F22B256CBBD}" destId="{6A5DC2B4-305D-4C6E-BE8B-7C1D02E43CAC}" srcOrd="0" destOrd="0" presId="urn:microsoft.com/office/officeart/2005/8/layout/list1"/>
    <dgm:cxn modelId="{3B56934A-A928-489D-9F5D-C2797306AC17}" type="presParOf" srcId="{6A5DC2B4-305D-4C6E-BE8B-7C1D02E43CAC}" destId="{46D4D453-2732-4314-B9CC-A1BF6ABA9886}" srcOrd="0" destOrd="0" presId="urn:microsoft.com/office/officeart/2005/8/layout/list1"/>
    <dgm:cxn modelId="{0729F952-52F9-43A6-81E8-9539F452CA96}" type="presParOf" srcId="{6A5DC2B4-305D-4C6E-BE8B-7C1D02E43CAC}" destId="{3B53D868-8D63-4F80-85A2-C9C5526DB072}" srcOrd="1" destOrd="0" presId="urn:microsoft.com/office/officeart/2005/8/layout/list1"/>
    <dgm:cxn modelId="{10084DD6-0B51-488E-960A-E6137C0E4984}" type="presParOf" srcId="{C003A088-1777-4846-BC92-1F22B256CBBD}" destId="{1E6A18BC-2281-4AA1-8D4B-61C3CCB613C6}" srcOrd="1" destOrd="0" presId="urn:microsoft.com/office/officeart/2005/8/layout/list1"/>
    <dgm:cxn modelId="{4A936D9A-7C77-46EC-AEBE-07C8E50137E8}" type="presParOf" srcId="{C003A088-1777-4846-BC92-1F22B256CBBD}" destId="{A2454B7F-47AD-4C36-B39E-A7FA705BE10A}" srcOrd="2" destOrd="0" presId="urn:microsoft.com/office/officeart/2005/8/layout/list1"/>
    <dgm:cxn modelId="{2CD37526-B65A-465A-9372-60999817679F}" type="presParOf" srcId="{C003A088-1777-4846-BC92-1F22B256CBBD}" destId="{6C36210C-A05C-4E4F-B962-232D141726E2}" srcOrd="3" destOrd="0" presId="urn:microsoft.com/office/officeart/2005/8/layout/list1"/>
    <dgm:cxn modelId="{A790ED06-9753-4CF3-BE4E-C1426813AFDE}" type="presParOf" srcId="{C003A088-1777-4846-BC92-1F22B256CBBD}" destId="{DAFFAD08-82F8-42E9-A440-80CAA27AC8FB}" srcOrd="4" destOrd="0" presId="urn:microsoft.com/office/officeart/2005/8/layout/list1"/>
    <dgm:cxn modelId="{1C55577E-09E6-4DCF-A27C-183B718CF429}" type="presParOf" srcId="{DAFFAD08-82F8-42E9-A440-80CAA27AC8FB}" destId="{15029935-2A33-4B9F-A6A1-0C6637D1BCDF}" srcOrd="0" destOrd="0" presId="urn:microsoft.com/office/officeart/2005/8/layout/list1"/>
    <dgm:cxn modelId="{E2278801-C618-4F45-B639-8CEC92606E20}" type="presParOf" srcId="{DAFFAD08-82F8-42E9-A440-80CAA27AC8FB}" destId="{DF5E893C-C114-4248-A642-AFF2D52CA764}" srcOrd="1" destOrd="0" presId="urn:microsoft.com/office/officeart/2005/8/layout/list1"/>
    <dgm:cxn modelId="{5BB19DF6-BA5B-4904-9D53-A9C9E8EA1392}" type="presParOf" srcId="{C003A088-1777-4846-BC92-1F22B256CBBD}" destId="{FC51C603-65BC-4104-9F5A-3FCE38399EE9}" srcOrd="5" destOrd="0" presId="urn:microsoft.com/office/officeart/2005/8/layout/list1"/>
    <dgm:cxn modelId="{B6D90FF0-FEEB-4E3A-B866-8BBF47887892}" type="presParOf" srcId="{C003A088-1777-4846-BC92-1F22B256CBBD}" destId="{42AF0DCD-A351-47AB-99A4-788E46A89306}" srcOrd="6" destOrd="0" presId="urn:microsoft.com/office/officeart/2005/8/layout/list1"/>
    <dgm:cxn modelId="{DC8D74FD-BA53-4D67-B57B-C2A752D0A757}" type="presParOf" srcId="{C003A088-1777-4846-BC92-1F22B256CBBD}" destId="{71050819-2CD2-41C0-B6C3-B858344EDDD7}" srcOrd="7" destOrd="0" presId="urn:microsoft.com/office/officeart/2005/8/layout/list1"/>
    <dgm:cxn modelId="{1B6F08B3-142E-4133-91E5-5204D360993F}" type="presParOf" srcId="{C003A088-1777-4846-BC92-1F22B256CBBD}" destId="{3D982A68-DDAB-41E8-B900-FDAA6ADA1B1E}" srcOrd="8" destOrd="0" presId="urn:microsoft.com/office/officeart/2005/8/layout/list1"/>
    <dgm:cxn modelId="{D118BA6E-967F-442F-B832-443B523A2DC7}" type="presParOf" srcId="{3D982A68-DDAB-41E8-B900-FDAA6ADA1B1E}" destId="{8E39A895-F0DC-4531-8B09-6990B3A389AE}" srcOrd="0" destOrd="0" presId="urn:microsoft.com/office/officeart/2005/8/layout/list1"/>
    <dgm:cxn modelId="{45AE4121-D857-465A-9CBA-CA326E2CCF50}" type="presParOf" srcId="{3D982A68-DDAB-41E8-B900-FDAA6ADA1B1E}" destId="{637D84B7-0A84-4FD6-A39D-4F3FF93C435B}" srcOrd="1" destOrd="0" presId="urn:microsoft.com/office/officeart/2005/8/layout/list1"/>
    <dgm:cxn modelId="{E27379CD-5B7D-4062-ACAF-F0E3BF08A135}" type="presParOf" srcId="{C003A088-1777-4846-BC92-1F22B256CBBD}" destId="{399AFCBF-2637-4181-895E-9D44A222A461}" srcOrd="9" destOrd="0" presId="urn:microsoft.com/office/officeart/2005/8/layout/list1"/>
    <dgm:cxn modelId="{DAA873AD-A0C4-4C0E-8A49-E7D29AD0082B}" type="presParOf" srcId="{C003A088-1777-4846-BC92-1F22B256CBBD}" destId="{D76CB05C-36A5-4275-B22D-644E252F4638}" srcOrd="10" destOrd="0" presId="urn:microsoft.com/office/officeart/2005/8/layout/list1"/>
    <dgm:cxn modelId="{F5F1FB7A-25D8-4BA2-BB9D-FBF2119BC3FF}" type="presParOf" srcId="{C003A088-1777-4846-BC92-1F22B256CBBD}" destId="{34BB6EBF-4CF1-4056-AD42-9DAB60688812}" srcOrd="11" destOrd="0" presId="urn:microsoft.com/office/officeart/2005/8/layout/list1"/>
    <dgm:cxn modelId="{86867230-622D-402E-B751-4101CD7B6757}" type="presParOf" srcId="{C003A088-1777-4846-BC92-1F22B256CBBD}" destId="{89A00284-F8E7-435D-8764-127BE58EB557}" srcOrd="12" destOrd="0" presId="urn:microsoft.com/office/officeart/2005/8/layout/list1"/>
    <dgm:cxn modelId="{AE55860C-A739-45A6-81BB-C077C8CCE814}" type="presParOf" srcId="{89A00284-F8E7-435D-8764-127BE58EB557}" destId="{ECF09231-5126-4AE6-A63E-EB244CEF3823}" srcOrd="0" destOrd="0" presId="urn:microsoft.com/office/officeart/2005/8/layout/list1"/>
    <dgm:cxn modelId="{31A04404-780F-48F1-A657-BFBB5F647D66}" type="presParOf" srcId="{89A00284-F8E7-435D-8764-127BE58EB557}" destId="{2AF21997-E8A8-4F18-AD19-B8CDD5082ACA}" srcOrd="1" destOrd="0" presId="urn:microsoft.com/office/officeart/2005/8/layout/list1"/>
    <dgm:cxn modelId="{8443135C-3F08-428D-97AC-86477CBB5F91}" type="presParOf" srcId="{C003A088-1777-4846-BC92-1F22B256CBBD}" destId="{B797C750-FAC2-41DB-B614-FA767941A50E}" srcOrd="13" destOrd="0" presId="urn:microsoft.com/office/officeart/2005/8/layout/list1"/>
    <dgm:cxn modelId="{17CE2079-8526-42A1-A985-FE2CDE2092BF}" type="presParOf" srcId="{C003A088-1777-4846-BC92-1F22B256CBBD}" destId="{DA0A881B-BC60-4770-BF18-E6DA465F9523}" srcOrd="14" destOrd="0" presId="urn:microsoft.com/office/officeart/2005/8/layout/list1"/>
    <dgm:cxn modelId="{42534320-95C8-40DF-B371-6FDCE0F35BFC}" type="presParOf" srcId="{C003A088-1777-4846-BC92-1F22B256CBBD}" destId="{B5D029FE-AFCE-4BF7-B723-EA904B041316}" srcOrd="15" destOrd="0" presId="urn:microsoft.com/office/officeart/2005/8/layout/list1"/>
    <dgm:cxn modelId="{E0838066-4BCC-4C79-B344-284987DA22BB}" type="presParOf" srcId="{C003A088-1777-4846-BC92-1F22B256CBBD}" destId="{7063D9A8-6C7D-41D9-AA72-3862B8C9B311}" srcOrd="16" destOrd="0" presId="urn:microsoft.com/office/officeart/2005/8/layout/list1"/>
    <dgm:cxn modelId="{60A3FD0F-95F0-4320-8570-EF5D08A5D2D7}" type="presParOf" srcId="{7063D9A8-6C7D-41D9-AA72-3862B8C9B311}" destId="{03A1F26C-8E99-41F1-8E4B-164630081578}" srcOrd="0" destOrd="0" presId="urn:microsoft.com/office/officeart/2005/8/layout/list1"/>
    <dgm:cxn modelId="{B4C2489E-850F-4E44-9A7F-794914E14E44}" type="presParOf" srcId="{7063D9A8-6C7D-41D9-AA72-3862B8C9B311}" destId="{23E086A2-7EE4-481F-930B-50CA21A83F89}" srcOrd="1" destOrd="0" presId="urn:microsoft.com/office/officeart/2005/8/layout/list1"/>
    <dgm:cxn modelId="{134CA550-4C16-4A1A-9CA8-C38973A10BB5}" type="presParOf" srcId="{C003A088-1777-4846-BC92-1F22B256CBBD}" destId="{8447549E-B198-4F95-B3F7-DCB551894563}" srcOrd="17" destOrd="0" presId="urn:microsoft.com/office/officeart/2005/8/layout/list1"/>
    <dgm:cxn modelId="{C4DAC509-8E97-463C-892C-143F8149BB70}" type="presParOf" srcId="{C003A088-1777-4846-BC92-1F22B256CBBD}" destId="{0992B7C0-B84E-4E97-9C3A-E438FF100815}"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37CCCC-71A8-417F-9ADD-BE3D672CA4BF}" type="doc">
      <dgm:prSet loTypeId="urn:microsoft.com/office/officeart/2016/7/layout/VerticalDownArrowProcess" loCatId="process" qsTypeId="urn:microsoft.com/office/officeart/2005/8/quickstyle/simple4" qsCatId="simple" csTypeId="urn:microsoft.com/office/officeart/2005/8/colors/colorful5" csCatId="colorful" phldr="1"/>
      <dgm:spPr/>
      <dgm:t>
        <a:bodyPr/>
        <a:lstStyle/>
        <a:p>
          <a:endParaRPr lang="en-US"/>
        </a:p>
      </dgm:t>
    </dgm:pt>
    <dgm:pt modelId="{EBEF94CA-047F-4D28-8256-D44D8E3828DD}">
      <dgm:prSet custT="1"/>
      <dgm:spPr>
        <a:xfrm rot="10800000">
          <a:off x="0" y="1940"/>
          <a:ext cx="2588418" cy="879461"/>
        </a:xfrm>
        <a:prstGeom prst="upArrowCallout">
          <a:avLst>
            <a:gd name="adj1" fmla="val 5000"/>
            <a:gd name="adj2" fmla="val 10000"/>
            <a:gd name="adj3" fmla="val 15000"/>
            <a:gd name="adj4" fmla="val 64977"/>
          </a:avLst>
        </a:prstGeom>
        <a:gradFill rotWithShape="0">
          <a:gsLst>
            <a:gs pos="0">
              <a:srgbClr val="7C7D92">
                <a:hueOff val="6872791"/>
                <a:satOff val="-436"/>
                <a:lumOff val="-3529"/>
                <a:alphaOff val="0"/>
                <a:tint val="96000"/>
                <a:lumMod val="104000"/>
              </a:srgbClr>
            </a:gs>
            <a:gs pos="100000">
              <a:srgbClr val="7C7D92">
                <a:hueOff val="6872791"/>
                <a:satOff val="-436"/>
                <a:lumOff val="-3529"/>
                <a:alphaOff val="0"/>
                <a:shade val="90000"/>
                <a:lumMod val="90000"/>
              </a:srgbClr>
            </a:gs>
          </a:gsLst>
          <a:lin ang="5400000" scaled="0"/>
        </a:gradFill>
        <a:ln w="9525" cap="rnd" cmpd="sng" algn="ctr">
          <a:solidFill>
            <a:srgbClr val="7C7D92">
              <a:hueOff val="6872791"/>
              <a:satOff val="-436"/>
              <a:lumOff val="-3529"/>
              <a:alphaOff val="0"/>
            </a:srgbClr>
          </a:solidFill>
          <a:prstDash val="solid"/>
        </a:ln>
        <a:effectLst>
          <a:outerShdw blurRad="63500" dist="25400" dir="5400000" rotWithShape="0">
            <a:srgbClr val="000000">
              <a:alpha val="60000"/>
            </a:srgbClr>
          </a:outerShdw>
        </a:effectLst>
      </dgm:spPr>
      <dgm:t>
        <a:bodyPr/>
        <a:lstStyle/>
        <a:p>
          <a:pPr>
            <a:buNone/>
          </a:pPr>
          <a:r>
            <a:rPr lang="en-US" sz="2000" dirty="0">
              <a:solidFill>
                <a:sysClr val="window" lastClr="FFFFFF"/>
              </a:solidFill>
              <a:latin typeface="Calisto MT" panose="02040603050505030304"/>
              <a:ea typeface="+mn-ea"/>
              <a:cs typeface="+mn-cs"/>
            </a:rPr>
            <a:t>Initial detection </a:t>
          </a:r>
        </a:p>
      </dgm:t>
    </dgm:pt>
    <dgm:pt modelId="{36496B77-72DC-4C1D-9280-2410FD88A02F}" type="parTrans" cxnId="{6FEA2533-ED78-48D3-B9D7-6A7AC650B73B}">
      <dgm:prSet/>
      <dgm:spPr/>
      <dgm:t>
        <a:bodyPr/>
        <a:lstStyle/>
        <a:p>
          <a:endParaRPr lang="en-US"/>
        </a:p>
      </dgm:t>
    </dgm:pt>
    <dgm:pt modelId="{A6C390DD-26E2-4342-9790-CDFA8DEE7D9F}" type="sibTrans" cxnId="{6FEA2533-ED78-48D3-B9D7-6A7AC650B73B}">
      <dgm:prSet/>
      <dgm:spPr/>
      <dgm:t>
        <a:bodyPr/>
        <a:lstStyle/>
        <a:p>
          <a:endParaRPr lang="en-US"/>
        </a:p>
      </dgm:t>
    </dgm:pt>
    <dgm:pt modelId="{0EC69AF9-90CC-404A-81D5-2267E82A1211}">
      <dgm:prSet custT="1"/>
      <dgm:spPr>
        <a:xfrm rot="10800000">
          <a:off x="0" y="872824"/>
          <a:ext cx="2588418" cy="879461"/>
        </a:xfrm>
        <a:prstGeom prst="upArrowCallout">
          <a:avLst>
            <a:gd name="adj1" fmla="val 5000"/>
            <a:gd name="adj2" fmla="val 10000"/>
            <a:gd name="adj3" fmla="val 15000"/>
            <a:gd name="adj4" fmla="val 64977"/>
          </a:avLst>
        </a:prstGeom>
        <a:gradFill rotWithShape="0">
          <a:gsLst>
            <a:gs pos="0">
              <a:srgbClr val="7C7D92">
                <a:hueOff val="5154594"/>
                <a:satOff val="-327"/>
                <a:lumOff val="-2647"/>
                <a:alphaOff val="0"/>
                <a:tint val="96000"/>
                <a:lumMod val="104000"/>
              </a:srgbClr>
            </a:gs>
            <a:gs pos="100000">
              <a:srgbClr val="7C7D92">
                <a:hueOff val="5154594"/>
                <a:satOff val="-327"/>
                <a:lumOff val="-2647"/>
                <a:alphaOff val="0"/>
                <a:shade val="90000"/>
                <a:lumMod val="90000"/>
              </a:srgbClr>
            </a:gs>
          </a:gsLst>
          <a:lin ang="5400000" scaled="0"/>
        </a:gradFill>
        <a:ln w="9525" cap="rnd" cmpd="sng" algn="ctr">
          <a:solidFill>
            <a:srgbClr val="7C7D92">
              <a:hueOff val="5154594"/>
              <a:satOff val="-327"/>
              <a:lumOff val="-2647"/>
              <a:alphaOff val="0"/>
            </a:srgbClr>
          </a:solidFill>
          <a:prstDash val="solid"/>
        </a:ln>
        <a:effectLst>
          <a:outerShdw blurRad="63500" dist="25400" dir="5400000" rotWithShape="0">
            <a:srgbClr val="000000">
              <a:alpha val="60000"/>
            </a:srgbClr>
          </a:outerShdw>
        </a:effectLst>
      </dgm:spPr>
      <dgm:t>
        <a:bodyPr/>
        <a:lstStyle/>
        <a:p>
          <a:pPr>
            <a:buNone/>
          </a:pPr>
          <a:r>
            <a:rPr lang="en-US" sz="2000" dirty="0">
              <a:solidFill>
                <a:sysClr val="window" lastClr="FFFFFF"/>
              </a:solidFill>
              <a:latin typeface="Calisto MT" panose="02040603050505030304"/>
              <a:ea typeface="+mn-ea"/>
              <a:cs typeface="+mn-cs"/>
            </a:rPr>
            <a:t>Array/Frequency</a:t>
          </a:r>
        </a:p>
      </dgm:t>
    </dgm:pt>
    <dgm:pt modelId="{9A7BFC65-956D-4C90-A6F6-21CECFEC66FF}" type="parTrans" cxnId="{91226A0E-F2E0-4209-93AB-96CA62AF8483}">
      <dgm:prSet/>
      <dgm:spPr/>
      <dgm:t>
        <a:bodyPr/>
        <a:lstStyle/>
        <a:p>
          <a:endParaRPr lang="en-US"/>
        </a:p>
      </dgm:t>
    </dgm:pt>
    <dgm:pt modelId="{B7470B45-5913-47A0-86EF-C073FDE1595F}" type="sibTrans" cxnId="{91226A0E-F2E0-4209-93AB-96CA62AF8483}">
      <dgm:prSet/>
      <dgm:spPr/>
      <dgm:t>
        <a:bodyPr/>
        <a:lstStyle/>
        <a:p>
          <a:endParaRPr lang="en-US"/>
        </a:p>
      </dgm:t>
    </dgm:pt>
    <dgm:pt modelId="{C91E806A-E239-4A82-A9F7-833726B7CB2D}">
      <dgm:prSet custT="1"/>
      <dgm:spPr>
        <a:xfrm>
          <a:off x="2588418" y="872824"/>
          <a:ext cx="7765256" cy="571649"/>
        </a:xfrm>
        <a:prstGeom prst="rect">
          <a:avLst/>
        </a:prstGeom>
        <a:solidFill>
          <a:srgbClr val="7C7D92">
            <a:tint val="40000"/>
            <a:alpha val="90000"/>
            <a:hueOff val="5175602"/>
            <a:satOff val="-559"/>
            <a:lumOff val="-551"/>
            <a:alphaOff val="0"/>
          </a:srgbClr>
        </a:solidFill>
        <a:ln w="9525" cap="rnd" cmpd="sng" algn="ctr">
          <a:solidFill>
            <a:srgbClr val="7C7D92">
              <a:tint val="40000"/>
              <a:alpha val="90000"/>
              <a:hueOff val="5175602"/>
              <a:satOff val="-559"/>
              <a:lumOff val="-551"/>
              <a:alphaOff val="0"/>
            </a:srgbClr>
          </a:solidFill>
          <a:prstDash val="solid"/>
        </a:ln>
        <a:effectLst/>
      </dgm:spPr>
      <dgm:t>
        <a:bodyPr/>
        <a:lstStyle/>
        <a:p>
          <a:pPr>
            <a:buNone/>
          </a:pPr>
          <a:r>
            <a:rPr lang="en-US" sz="1600" dirty="0">
              <a:solidFill>
                <a:sysClr val="windowText" lastClr="000000">
                  <a:hueOff val="0"/>
                  <a:satOff val="0"/>
                  <a:lumOff val="0"/>
                  <a:alphaOff val="0"/>
                </a:sysClr>
              </a:solidFill>
              <a:latin typeface="Calisto MT" panose="02040603050505030304"/>
              <a:ea typeface="+mn-ea"/>
              <a:cs typeface="+mn-cs"/>
            </a:rPr>
            <a:t>Require sources appear in at least 2 frequency/array combination</a:t>
          </a:r>
        </a:p>
      </dgm:t>
    </dgm:pt>
    <dgm:pt modelId="{59F58904-2358-4343-8340-E76C650DCE00}" type="parTrans" cxnId="{BB288F5B-D5C7-4715-B92A-549B5327971B}">
      <dgm:prSet/>
      <dgm:spPr/>
      <dgm:t>
        <a:bodyPr/>
        <a:lstStyle/>
        <a:p>
          <a:endParaRPr lang="en-US"/>
        </a:p>
      </dgm:t>
    </dgm:pt>
    <dgm:pt modelId="{8EE8FDE1-ED17-4239-BDC7-E360724B1C3A}" type="sibTrans" cxnId="{BB288F5B-D5C7-4715-B92A-549B5327971B}">
      <dgm:prSet/>
      <dgm:spPr/>
      <dgm:t>
        <a:bodyPr/>
        <a:lstStyle/>
        <a:p>
          <a:endParaRPr lang="en-US"/>
        </a:p>
      </dgm:t>
    </dgm:pt>
    <dgm:pt modelId="{37D0C12C-7FB4-4515-A9EF-B310B6B19ACE}">
      <dgm:prSet custT="1"/>
      <dgm:spPr>
        <a:xfrm rot="10800000">
          <a:off x="0" y="1743707"/>
          <a:ext cx="2588418" cy="879461"/>
        </a:xfrm>
        <a:prstGeom prst="upArrowCallout">
          <a:avLst>
            <a:gd name="adj1" fmla="val 5000"/>
            <a:gd name="adj2" fmla="val 10000"/>
            <a:gd name="adj3" fmla="val 15000"/>
            <a:gd name="adj4" fmla="val 64977"/>
          </a:avLst>
        </a:prstGeom>
        <a:gradFill rotWithShape="0">
          <a:gsLst>
            <a:gs pos="0">
              <a:srgbClr val="7C7D92">
                <a:hueOff val="3436396"/>
                <a:satOff val="-218"/>
                <a:lumOff val="-1765"/>
                <a:alphaOff val="0"/>
                <a:tint val="96000"/>
                <a:lumMod val="104000"/>
              </a:srgbClr>
            </a:gs>
            <a:gs pos="100000">
              <a:srgbClr val="7C7D92">
                <a:hueOff val="3436396"/>
                <a:satOff val="-218"/>
                <a:lumOff val="-1765"/>
                <a:alphaOff val="0"/>
                <a:shade val="90000"/>
                <a:lumMod val="90000"/>
              </a:srgbClr>
            </a:gs>
          </a:gsLst>
          <a:lin ang="5400000" scaled="0"/>
        </a:gradFill>
        <a:ln w="9525" cap="rnd" cmpd="sng" algn="ctr">
          <a:solidFill>
            <a:srgbClr val="7C7D92">
              <a:hueOff val="3436396"/>
              <a:satOff val="-218"/>
              <a:lumOff val="-1765"/>
              <a:alphaOff val="0"/>
            </a:srgbClr>
          </a:solidFill>
          <a:prstDash val="solid"/>
        </a:ln>
        <a:effectLst>
          <a:outerShdw blurRad="63500" dist="25400" dir="5400000" rotWithShape="0">
            <a:srgbClr val="000000">
              <a:alpha val="60000"/>
            </a:srgbClr>
          </a:outerShdw>
        </a:effectLst>
      </dgm:spPr>
      <dgm:t>
        <a:bodyPr/>
        <a:lstStyle/>
        <a:p>
          <a:pPr>
            <a:buNone/>
          </a:pPr>
          <a:r>
            <a:rPr lang="en-US" sz="2000" dirty="0">
              <a:solidFill>
                <a:sysClr val="window" lastClr="FFFFFF"/>
              </a:solidFill>
              <a:latin typeface="Calisto MT" panose="02040603050505030304"/>
              <a:ea typeface="+mn-ea"/>
              <a:cs typeface="+mn-cs"/>
            </a:rPr>
            <a:t>Geometric cuts</a:t>
          </a:r>
        </a:p>
      </dgm:t>
    </dgm:pt>
    <dgm:pt modelId="{7EF1BF3E-4988-428D-8BCF-28DBC50ACAB6}" type="parTrans" cxnId="{684F5738-4911-4C6E-9D26-82F1BA6BFF30}">
      <dgm:prSet/>
      <dgm:spPr/>
      <dgm:t>
        <a:bodyPr/>
        <a:lstStyle/>
        <a:p>
          <a:endParaRPr lang="en-US"/>
        </a:p>
      </dgm:t>
    </dgm:pt>
    <dgm:pt modelId="{734E4214-57FA-44CB-A76C-9A6FB1DB70EA}" type="sibTrans" cxnId="{684F5738-4911-4C6E-9D26-82F1BA6BFF30}">
      <dgm:prSet/>
      <dgm:spPr/>
      <dgm:t>
        <a:bodyPr/>
        <a:lstStyle/>
        <a:p>
          <a:endParaRPr lang="en-US"/>
        </a:p>
      </dgm:t>
    </dgm:pt>
    <dgm:pt modelId="{BD34D0C3-BBBF-4479-BB5B-D4E803EDCC5F}">
      <dgm:prSet custT="1"/>
      <dgm:spPr>
        <a:xfrm>
          <a:off x="0" y="3485475"/>
          <a:ext cx="2588418" cy="571821"/>
        </a:xfrm>
        <a:prstGeom prst="rect">
          <a:avLst/>
        </a:prstGeom>
        <a:gradFill rotWithShape="0">
          <a:gsLst>
            <a:gs pos="0">
              <a:srgbClr val="7C7D92">
                <a:hueOff val="0"/>
                <a:satOff val="0"/>
                <a:lumOff val="0"/>
                <a:alphaOff val="0"/>
                <a:tint val="96000"/>
                <a:lumMod val="104000"/>
              </a:srgbClr>
            </a:gs>
            <a:gs pos="100000">
              <a:srgbClr val="7C7D92">
                <a:hueOff val="0"/>
                <a:satOff val="0"/>
                <a:lumOff val="0"/>
                <a:alphaOff val="0"/>
                <a:shade val="90000"/>
                <a:lumMod val="90000"/>
              </a:srgbClr>
            </a:gs>
          </a:gsLst>
          <a:lin ang="5400000" scaled="0"/>
        </a:gradFill>
        <a:ln w="9525" cap="rnd" cmpd="sng" algn="ctr">
          <a:solidFill>
            <a:srgbClr val="7C7D92">
              <a:hueOff val="0"/>
              <a:satOff val="0"/>
              <a:lumOff val="0"/>
              <a:alphaOff val="0"/>
            </a:srgbClr>
          </a:solidFill>
          <a:prstDash val="solid"/>
        </a:ln>
        <a:effectLst>
          <a:outerShdw blurRad="63500" dist="25400" dir="5400000" rotWithShape="0">
            <a:srgbClr val="000000">
              <a:alpha val="60000"/>
            </a:srgbClr>
          </a:outerShdw>
        </a:effectLst>
      </dgm:spPr>
      <dgm:t>
        <a:bodyPr/>
        <a:lstStyle/>
        <a:p>
          <a:pPr>
            <a:buNone/>
          </a:pPr>
          <a:r>
            <a:rPr lang="en-US" sz="2000" dirty="0">
              <a:solidFill>
                <a:sysClr val="window" lastClr="FFFFFF"/>
              </a:solidFill>
              <a:latin typeface="Calisto MT" panose="02040603050505030304"/>
              <a:ea typeface="+mn-ea"/>
              <a:cs typeface="+mn-cs"/>
            </a:rPr>
            <a:t>Characterization</a:t>
          </a:r>
        </a:p>
      </dgm:t>
    </dgm:pt>
    <dgm:pt modelId="{B99B4A3C-595E-4AB8-93C3-AAB45A98E985}" type="parTrans" cxnId="{6A58E64C-21D6-4BEF-B4C5-AF15968179DC}">
      <dgm:prSet/>
      <dgm:spPr/>
      <dgm:t>
        <a:bodyPr/>
        <a:lstStyle/>
        <a:p>
          <a:endParaRPr lang="en-US"/>
        </a:p>
      </dgm:t>
    </dgm:pt>
    <dgm:pt modelId="{2F6C35D2-1C3B-4787-B396-E00DBDCE2362}" type="sibTrans" cxnId="{6A58E64C-21D6-4BEF-B4C5-AF15968179DC}">
      <dgm:prSet/>
      <dgm:spPr/>
      <dgm:t>
        <a:bodyPr/>
        <a:lstStyle/>
        <a:p>
          <a:endParaRPr lang="en-US"/>
        </a:p>
      </dgm:t>
    </dgm:pt>
    <dgm:pt modelId="{A2C7DFD7-647F-4B6C-8F2E-14C9E7F36B75}">
      <dgm:prSet custT="1"/>
      <dgm:spPr>
        <a:xfrm>
          <a:off x="2588418" y="3485475"/>
          <a:ext cx="7765256" cy="571821"/>
        </a:xfrm>
        <a:prstGeom prst="rect">
          <a:avLst/>
        </a:prstGeom>
        <a:solidFill>
          <a:srgbClr val="7C7D92">
            <a:tint val="40000"/>
            <a:alpha val="90000"/>
            <a:hueOff val="0"/>
            <a:satOff val="0"/>
            <a:lumOff val="0"/>
            <a:alphaOff val="0"/>
          </a:srgbClr>
        </a:solidFill>
        <a:ln w="9525" cap="rnd" cmpd="sng" algn="ctr">
          <a:solidFill>
            <a:srgbClr val="7C7D92">
              <a:tint val="40000"/>
              <a:alpha val="90000"/>
              <a:hueOff val="0"/>
              <a:satOff val="0"/>
              <a:lumOff val="0"/>
              <a:alphaOff val="0"/>
            </a:srgbClr>
          </a:solidFill>
          <a:prstDash val="solid"/>
        </a:ln>
        <a:effectLst/>
      </dgm:spPr>
      <dgm:t>
        <a:bodyPr/>
        <a:lstStyle/>
        <a:p>
          <a:pPr>
            <a:buNone/>
          </a:pPr>
          <a:r>
            <a:rPr lang="en-US" sz="1600" dirty="0">
              <a:solidFill>
                <a:sysClr val="windowText" lastClr="000000">
                  <a:hueOff val="0"/>
                  <a:satOff val="0"/>
                  <a:lumOff val="0"/>
                  <a:alphaOff val="0"/>
                </a:sysClr>
              </a:solidFill>
              <a:latin typeface="Calisto MT" panose="02040603050505030304"/>
              <a:ea typeface="+mn-ea"/>
              <a:cs typeface="+mn-cs"/>
            </a:rPr>
            <a:t>Search for known counterparts</a:t>
          </a:r>
        </a:p>
      </dgm:t>
    </dgm:pt>
    <dgm:pt modelId="{6908E618-EF12-4D92-9C34-6FF4D43DCDFD}" type="parTrans" cxnId="{2CF9A41D-5A9C-4D82-911B-119F29235363}">
      <dgm:prSet/>
      <dgm:spPr/>
      <dgm:t>
        <a:bodyPr/>
        <a:lstStyle/>
        <a:p>
          <a:endParaRPr lang="en-US"/>
        </a:p>
      </dgm:t>
    </dgm:pt>
    <dgm:pt modelId="{0DFA1AB7-3032-451C-9CCA-49C5F6089514}" type="sibTrans" cxnId="{2CF9A41D-5A9C-4D82-911B-119F29235363}">
      <dgm:prSet/>
      <dgm:spPr/>
      <dgm:t>
        <a:bodyPr/>
        <a:lstStyle/>
        <a:p>
          <a:endParaRPr lang="en-US"/>
        </a:p>
      </dgm:t>
    </dgm:pt>
    <dgm:pt modelId="{0CA9871B-EE5F-440B-9142-CCFA1F4B431C}">
      <dgm:prSet custT="1"/>
      <dgm:spPr>
        <a:xfrm>
          <a:off x="2588418" y="1940"/>
          <a:ext cx="7765256" cy="571649"/>
        </a:xfrm>
        <a:prstGeom prst="rect">
          <a:avLst/>
        </a:prstGeom>
        <a:solidFill>
          <a:srgbClr val="7C7D92">
            <a:tint val="40000"/>
            <a:alpha val="90000"/>
            <a:hueOff val="6900803"/>
            <a:satOff val="-745"/>
            <a:lumOff val="-735"/>
            <a:alphaOff val="0"/>
          </a:srgbClr>
        </a:solidFill>
        <a:ln w="9525" cap="rnd" cmpd="sng" algn="ctr">
          <a:solidFill>
            <a:srgbClr val="7C7D92">
              <a:tint val="40000"/>
              <a:alpha val="90000"/>
              <a:hueOff val="6900803"/>
              <a:satOff val="-745"/>
              <a:lumOff val="-735"/>
              <a:alphaOff val="0"/>
            </a:srgbClr>
          </a:solidFill>
          <a:prstDash val="solid"/>
        </a:ln>
        <a:effectLst/>
      </dgm:spPr>
      <dgm:t>
        <a:bodyPr/>
        <a:lstStyle/>
        <a:p>
          <a:pPr>
            <a:buNone/>
          </a:pPr>
          <a:r>
            <a:rPr lang="en-US" sz="1600" dirty="0">
              <a:solidFill>
                <a:sysClr val="windowText" lastClr="000000">
                  <a:hueOff val="0"/>
                  <a:satOff val="0"/>
                  <a:lumOff val="0"/>
                  <a:alphaOff val="0"/>
                </a:sysClr>
              </a:solidFill>
              <a:latin typeface="Calisto MT" panose="02040603050505030304"/>
              <a:ea typeface="+mn-ea"/>
              <a:cs typeface="+mn-cs"/>
            </a:rPr>
            <a:t>Find pixels with SNR&gt;5 in three day maps</a:t>
          </a:r>
        </a:p>
      </dgm:t>
    </dgm:pt>
    <dgm:pt modelId="{E30C83F5-8CF8-4D49-B101-4AB796DE67F9}" type="parTrans" cxnId="{E88574CE-90E4-4CD9-9C96-9673655DFE2C}">
      <dgm:prSet/>
      <dgm:spPr/>
      <dgm:t>
        <a:bodyPr/>
        <a:lstStyle/>
        <a:p>
          <a:endParaRPr lang="en-US"/>
        </a:p>
      </dgm:t>
    </dgm:pt>
    <dgm:pt modelId="{E04F2F5C-71E1-4E5A-9119-DC7021DE5C8B}" type="sibTrans" cxnId="{E88574CE-90E4-4CD9-9C96-9673655DFE2C}">
      <dgm:prSet/>
      <dgm:spPr/>
      <dgm:t>
        <a:bodyPr/>
        <a:lstStyle/>
        <a:p>
          <a:endParaRPr lang="en-US"/>
        </a:p>
      </dgm:t>
    </dgm:pt>
    <dgm:pt modelId="{98FFE235-A534-475A-BC6B-AF9301750182}">
      <dgm:prSet custT="1"/>
      <dgm:spPr>
        <a:xfrm>
          <a:off x="2588418" y="1743707"/>
          <a:ext cx="7765256" cy="571649"/>
        </a:xfrm>
        <a:prstGeom prst="rect">
          <a:avLst/>
        </a:prstGeom>
        <a:solidFill>
          <a:srgbClr val="7C7D92">
            <a:tint val="40000"/>
            <a:alpha val="90000"/>
            <a:hueOff val="3450401"/>
            <a:satOff val="-372"/>
            <a:lumOff val="-367"/>
            <a:alphaOff val="0"/>
          </a:srgbClr>
        </a:solidFill>
        <a:ln w="9525" cap="rnd" cmpd="sng" algn="ctr">
          <a:solidFill>
            <a:srgbClr val="7C7D92">
              <a:tint val="40000"/>
              <a:alpha val="90000"/>
              <a:hueOff val="3450401"/>
              <a:satOff val="-372"/>
              <a:lumOff val="-367"/>
              <a:alphaOff val="0"/>
            </a:srgbClr>
          </a:solidFill>
          <a:prstDash val="solid"/>
        </a:ln>
        <a:effectLst/>
      </dgm:spPr>
      <dgm:t>
        <a:bodyPr/>
        <a:lstStyle/>
        <a:p>
          <a:pPr>
            <a:buNone/>
          </a:pPr>
          <a:r>
            <a:rPr lang="en-US" sz="1600" dirty="0">
              <a:solidFill>
                <a:sysClr val="windowText" lastClr="000000">
                  <a:hueOff val="0"/>
                  <a:satOff val="0"/>
                  <a:lumOff val="0"/>
                  <a:alphaOff val="0"/>
                </a:sysClr>
              </a:solidFill>
              <a:latin typeface="Calisto MT" panose="02040603050505030304"/>
              <a:ea typeface="+mn-ea"/>
              <a:cs typeface="+mn-cs"/>
            </a:rPr>
            <a:t>Edges, clustered sources, zero variance contours</a:t>
          </a:r>
        </a:p>
      </dgm:t>
    </dgm:pt>
    <dgm:pt modelId="{27E64BF3-6559-42DF-8DF6-5027F2DC5524}" type="parTrans" cxnId="{6F1A25A2-C991-4607-9C3B-D79A08058E05}">
      <dgm:prSet/>
      <dgm:spPr/>
      <dgm:t>
        <a:bodyPr/>
        <a:lstStyle/>
        <a:p>
          <a:endParaRPr lang="en-US"/>
        </a:p>
      </dgm:t>
    </dgm:pt>
    <dgm:pt modelId="{5A358CC6-F8FE-427C-9617-4CA7AC312FC1}" type="sibTrans" cxnId="{6F1A25A2-C991-4607-9C3B-D79A08058E05}">
      <dgm:prSet/>
      <dgm:spPr/>
      <dgm:t>
        <a:bodyPr/>
        <a:lstStyle/>
        <a:p>
          <a:endParaRPr lang="en-US"/>
        </a:p>
      </dgm:t>
    </dgm:pt>
    <dgm:pt modelId="{62D2AD71-AA32-4496-9D22-E7B4B611242F}">
      <dgm:prSet custT="1"/>
      <dgm:spPr>
        <a:xfrm rot="10800000">
          <a:off x="0" y="2614591"/>
          <a:ext cx="2588418" cy="879461"/>
        </a:xfrm>
        <a:prstGeom prst="upArrowCallout">
          <a:avLst>
            <a:gd name="adj1" fmla="val 5000"/>
            <a:gd name="adj2" fmla="val 10000"/>
            <a:gd name="adj3" fmla="val 15000"/>
            <a:gd name="adj4" fmla="val 64977"/>
          </a:avLst>
        </a:prstGeom>
        <a:gradFill rotWithShape="0">
          <a:gsLst>
            <a:gs pos="0">
              <a:srgbClr val="7C7D92">
                <a:hueOff val="1718198"/>
                <a:satOff val="-109"/>
                <a:lumOff val="-882"/>
                <a:alphaOff val="0"/>
                <a:tint val="96000"/>
                <a:lumMod val="104000"/>
              </a:srgbClr>
            </a:gs>
            <a:gs pos="100000">
              <a:srgbClr val="7C7D92">
                <a:hueOff val="1718198"/>
                <a:satOff val="-109"/>
                <a:lumOff val="-882"/>
                <a:alphaOff val="0"/>
                <a:shade val="90000"/>
                <a:lumMod val="90000"/>
              </a:srgbClr>
            </a:gs>
          </a:gsLst>
          <a:lin ang="5400000" scaled="0"/>
        </a:gradFill>
        <a:ln w="9525" cap="rnd" cmpd="sng" algn="ctr">
          <a:solidFill>
            <a:srgbClr val="7C7D92">
              <a:hueOff val="1718198"/>
              <a:satOff val="-109"/>
              <a:lumOff val="-882"/>
              <a:alphaOff val="0"/>
            </a:srgbClr>
          </a:solidFill>
          <a:prstDash val="solid"/>
        </a:ln>
        <a:effectLst>
          <a:outerShdw blurRad="63500" dist="25400" dir="5400000" rotWithShape="0">
            <a:srgbClr val="000000">
              <a:alpha val="60000"/>
            </a:srgbClr>
          </a:outerShdw>
        </a:effectLst>
      </dgm:spPr>
      <dgm:t>
        <a:bodyPr/>
        <a:lstStyle/>
        <a:p>
          <a:pPr>
            <a:buNone/>
          </a:pPr>
          <a:r>
            <a:rPr lang="en-US" sz="2000" dirty="0">
              <a:solidFill>
                <a:sysClr val="window" lastClr="FFFFFF"/>
              </a:solidFill>
              <a:latin typeface="Calisto MT" panose="02040603050505030304"/>
              <a:ea typeface="+mn-ea"/>
              <a:cs typeface="+mn-cs"/>
            </a:rPr>
            <a:t>Light Curves</a:t>
          </a:r>
        </a:p>
      </dgm:t>
    </dgm:pt>
    <dgm:pt modelId="{C5E51C81-0DC7-4CD1-96ED-0EBAB232C319}" type="parTrans" cxnId="{38BA4D13-72DD-4AFC-8946-0D62CFB16927}">
      <dgm:prSet/>
      <dgm:spPr/>
      <dgm:t>
        <a:bodyPr/>
        <a:lstStyle/>
        <a:p>
          <a:endParaRPr lang="en-US"/>
        </a:p>
      </dgm:t>
    </dgm:pt>
    <dgm:pt modelId="{1C07D764-F7F0-494E-8B8A-61963D531D05}" type="sibTrans" cxnId="{38BA4D13-72DD-4AFC-8946-0D62CFB16927}">
      <dgm:prSet/>
      <dgm:spPr/>
      <dgm:t>
        <a:bodyPr/>
        <a:lstStyle/>
        <a:p>
          <a:endParaRPr lang="en-US"/>
        </a:p>
      </dgm:t>
    </dgm:pt>
    <dgm:pt modelId="{0A0AC317-24B0-4D86-A84A-1EBAB94D685A}">
      <dgm:prSet custT="1"/>
      <dgm:spPr>
        <a:xfrm>
          <a:off x="2588418" y="2614591"/>
          <a:ext cx="7765256" cy="571649"/>
        </a:xfrm>
        <a:prstGeom prst="rect">
          <a:avLst/>
        </a:prstGeom>
        <a:solidFill>
          <a:srgbClr val="7C7D92">
            <a:tint val="40000"/>
            <a:alpha val="90000"/>
            <a:hueOff val="1725201"/>
            <a:satOff val="-186"/>
            <a:lumOff val="-184"/>
            <a:alphaOff val="0"/>
          </a:srgbClr>
        </a:solidFill>
        <a:ln w="9525" cap="rnd" cmpd="sng" algn="ctr">
          <a:solidFill>
            <a:srgbClr val="7C7D92">
              <a:tint val="40000"/>
              <a:alpha val="90000"/>
              <a:hueOff val="1725201"/>
              <a:satOff val="-186"/>
              <a:lumOff val="-184"/>
              <a:alphaOff val="0"/>
            </a:srgbClr>
          </a:solidFill>
          <a:prstDash val="solid"/>
        </a:ln>
        <a:effectLst/>
      </dgm:spPr>
      <dgm:t>
        <a:bodyPr/>
        <a:lstStyle/>
        <a:p>
          <a:pPr>
            <a:buNone/>
          </a:pPr>
          <a:r>
            <a:rPr lang="en-US" sz="1600" dirty="0">
              <a:solidFill>
                <a:sysClr val="windowText" lastClr="000000">
                  <a:hueOff val="0"/>
                  <a:satOff val="0"/>
                  <a:lumOff val="0"/>
                  <a:alphaOff val="0"/>
                </a:sysClr>
              </a:solidFill>
              <a:latin typeface="Calisto MT" panose="02040603050505030304"/>
              <a:ea typeface="+mn-ea"/>
              <a:cs typeface="+mn-cs"/>
            </a:rPr>
            <a:t>Verify transients by inspecting light curve</a:t>
          </a:r>
        </a:p>
      </dgm:t>
    </dgm:pt>
    <dgm:pt modelId="{E254BA8B-AF82-4625-8A8B-191F55B11659}" type="parTrans" cxnId="{BA54A07E-F03C-4BCC-9D0F-B999E2B5D29A}">
      <dgm:prSet/>
      <dgm:spPr/>
      <dgm:t>
        <a:bodyPr/>
        <a:lstStyle/>
        <a:p>
          <a:endParaRPr lang="en-US"/>
        </a:p>
      </dgm:t>
    </dgm:pt>
    <dgm:pt modelId="{7E446E6F-402B-42C6-BCD8-B974FB2AA25F}" type="sibTrans" cxnId="{BA54A07E-F03C-4BCC-9D0F-B999E2B5D29A}">
      <dgm:prSet/>
      <dgm:spPr/>
      <dgm:t>
        <a:bodyPr/>
        <a:lstStyle/>
        <a:p>
          <a:endParaRPr lang="en-US"/>
        </a:p>
      </dgm:t>
    </dgm:pt>
    <dgm:pt modelId="{E79883D1-0996-4029-89E8-8573AB953B5B}" type="pres">
      <dgm:prSet presAssocID="{F037CCCC-71A8-417F-9ADD-BE3D672CA4BF}" presName="Name0" presStyleCnt="0">
        <dgm:presLayoutVars>
          <dgm:dir/>
          <dgm:animLvl val="lvl"/>
          <dgm:resizeHandles val="exact"/>
        </dgm:presLayoutVars>
      </dgm:prSet>
      <dgm:spPr/>
    </dgm:pt>
    <dgm:pt modelId="{D97C8E23-96F3-4D57-912D-0E2EEEA451B6}" type="pres">
      <dgm:prSet presAssocID="{BD34D0C3-BBBF-4479-BB5B-D4E803EDCC5F}" presName="boxAndChildren" presStyleCnt="0"/>
      <dgm:spPr/>
    </dgm:pt>
    <dgm:pt modelId="{3CBFA99D-3F63-4942-9F11-8F8F2CC0C027}" type="pres">
      <dgm:prSet presAssocID="{BD34D0C3-BBBF-4479-BB5B-D4E803EDCC5F}" presName="parentTextBox" presStyleLbl="alignNode1" presStyleIdx="0" presStyleCnt="5"/>
      <dgm:spPr/>
    </dgm:pt>
    <dgm:pt modelId="{FDB05B94-2FC6-4AC8-85D6-6E636DA138D1}" type="pres">
      <dgm:prSet presAssocID="{BD34D0C3-BBBF-4479-BB5B-D4E803EDCC5F}" presName="descendantBox" presStyleLbl="bgAccFollowNode1" presStyleIdx="0" presStyleCnt="5"/>
      <dgm:spPr/>
    </dgm:pt>
    <dgm:pt modelId="{7D3A58BA-895E-4A84-B246-AC1A25A9B7E3}" type="pres">
      <dgm:prSet presAssocID="{1C07D764-F7F0-494E-8B8A-61963D531D05}" presName="sp" presStyleCnt="0"/>
      <dgm:spPr/>
    </dgm:pt>
    <dgm:pt modelId="{A7B1D1B9-EA05-4ED9-99A8-27404CE9D0CA}" type="pres">
      <dgm:prSet presAssocID="{62D2AD71-AA32-4496-9D22-E7B4B611242F}" presName="arrowAndChildren" presStyleCnt="0"/>
      <dgm:spPr/>
    </dgm:pt>
    <dgm:pt modelId="{39DB64F1-0030-43DB-B5F3-CF1FB28CA595}" type="pres">
      <dgm:prSet presAssocID="{62D2AD71-AA32-4496-9D22-E7B4B611242F}" presName="parentTextArrow" presStyleLbl="node1" presStyleIdx="0" presStyleCnt="0"/>
      <dgm:spPr/>
    </dgm:pt>
    <dgm:pt modelId="{C9E305C9-8D74-4A94-A54A-96C7A5BF896C}" type="pres">
      <dgm:prSet presAssocID="{62D2AD71-AA32-4496-9D22-E7B4B611242F}" presName="arrow" presStyleLbl="alignNode1" presStyleIdx="1" presStyleCnt="5"/>
      <dgm:spPr/>
    </dgm:pt>
    <dgm:pt modelId="{A804F1FE-39C7-4DD1-92E1-3835DEB49456}" type="pres">
      <dgm:prSet presAssocID="{62D2AD71-AA32-4496-9D22-E7B4B611242F}" presName="descendantArrow" presStyleLbl="bgAccFollowNode1" presStyleIdx="1" presStyleCnt="5"/>
      <dgm:spPr/>
    </dgm:pt>
    <dgm:pt modelId="{EF07B2C5-78EA-4829-AAF6-5A029FC25D07}" type="pres">
      <dgm:prSet presAssocID="{734E4214-57FA-44CB-A76C-9A6FB1DB70EA}" presName="sp" presStyleCnt="0"/>
      <dgm:spPr/>
    </dgm:pt>
    <dgm:pt modelId="{E7376223-F2EC-4CCB-AC68-C3332613BC53}" type="pres">
      <dgm:prSet presAssocID="{37D0C12C-7FB4-4515-A9EF-B310B6B19ACE}" presName="arrowAndChildren" presStyleCnt="0"/>
      <dgm:spPr/>
    </dgm:pt>
    <dgm:pt modelId="{193C0E81-E3C3-4F27-B058-A3A1AE2090A1}" type="pres">
      <dgm:prSet presAssocID="{37D0C12C-7FB4-4515-A9EF-B310B6B19ACE}" presName="parentTextArrow" presStyleLbl="node1" presStyleIdx="0" presStyleCnt="0"/>
      <dgm:spPr/>
    </dgm:pt>
    <dgm:pt modelId="{5AFC2EF6-E5E9-4D71-ACEE-320AE73FF739}" type="pres">
      <dgm:prSet presAssocID="{37D0C12C-7FB4-4515-A9EF-B310B6B19ACE}" presName="arrow" presStyleLbl="alignNode1" presStyleIdx="2" presStyleCnt="5"/>
      <dgm:spPr/>
    </dgm:pt>
    <dgm:pt modelId="{694B656C-F5B4-4110-AD92-80597C928F60}" type="pres">
      <dgm:prSet presAssocID="{37D0C12C-7FB4-4515-A9EF-B310B6B19ACE}" presName="descendantArrow" presStyleLbl="bgAccFollowNode1" presStyleIdx="2" presStyleCnt="5"/>
      <dgm:spPr/>
    </dgm:pt>
    <dgm:pt modelId="{93EC6B5D-B358-41D6-AE26-7E00D7584826}" type="pres">
      <dgm:prSet presAssocID="{B7470B45-5913-47A0-86EF-C073FDE1595F}" presName="sp" presStyleCnt="0"/>
      <dgm:spPr/>
    </dgm:pt>
    <dgm:pt modelId="{DDF51CD0-C15E-42E1-B7F0-B3B07E2856EF}" type="pres">
      <dgm:prSet presAssocID="{0EC69AF9-90CC-404A-81D5-2267E82A1211}" presName="arrowAndChildren" presStyleCnt="0"/>
      <dgm:spPr/>
    </dgm:pt>
    <dgm:pt modelId="{F1FF2B1E-27FE-417F-A8D7-4D9F4A447EFB}" type="pres">
      <dgm:prSet presAssocID="{0EC69AF9-90CC-404A-81D5-2267E82A1211}" presName="parentTextArrow" presStyleLbl="node1" presStyleIdx="0" presStyleCnt="0"/>
      <dgm:spPr/>
    </dgm:pt>
    <dgm:pt modelId="{2F00E75E-BBC7-4A9E-A6F1-ADC8D7D27F0F}" type="pres">
      <dgm:prSet presAssocID="{0EC69AF9-90CC-404A-81D5-2267E82A1211}" presName="arrow" presStyleLbl="alignNode1" presStyleIdx="3" presStyleCnt="5"/>
      <dgm:spPr/>
    </dgm:pt>
    <dgm:pt modelId="{D4A6748B-A096-4D26-BE77-9EB5D30DCFDA}" type="pres">
      <dgm:prSet presAssocID="{0EC69AF9-90CC-404A-81D5-2267E82A1211}" presName="descendantArrow" presStyleLbl="bgAccFollowNode1" presStyleIdx="3" presStyleCnt="5"/>
      <dgm:spPr/>
    </dgm:pt>
    <dgm:pt modelId="{35407788-FD87-4A7B-9E3B-DE615590858E}" type="pres">
      <dgm:prSet presAssocID="{A6C390DD-26E2-4342-9790-CDFA8DEE7D9F}" presName="sp" presStyleCnt="0"/>
      <dgm:spPr/>
    </dgm:pt>
    <dgm:pt modelId="{ACD943F0-8F21-438A-9C2D-6E6CA228B27C}" type="pres">
      <dgm:prSet presAssocID="{EBEF94CA-047F-4D28-8256-D44D8E3828DD}" presName="arrowAndChildren" presStyleCnt="0"/>
      <dgm:spPr/>
    </dgm:pt>
    <dgm:pt modelId="{18763C20-2C93-4A24-8787-F476C50F6516}" type="pres">
      <dgm:prSet presAssocID="{EBEF94CA-047F-4D28-8256-D44D8E3828DD}" presName="parentTextArrow" presStyleLbl="node1" presStyleIdx="0" presStyleCnt="0"/>
      <dgm:spPr/>
    </dgm:pt>
    <dgm:pt modelId="{2217D97D-63DC-4E9C-A963-104F5BC1CDE2}" type="pres">
      <dgm:prSet presAssocID="{EBEF94CA-047F-4D28-8256-D44D8E3828DD}" presName="arrow" presStyleLbl="alignNode1" presStyleIdx="4" presStyleCnt="5"/>
      <dgm:spPr/>
    </dgm:pt>
    <dgm:pt modelId="{63543597-6BBA-428B-81C5-FBD9948AE353}" type="pres">
      <dgm:prSet presAssocID="{EBEF94CA-047F-4D28-8256-D44D8E3828DD}" presName="descendantArrow" presStyleLbl="bgAccFollowNode1" presStyleIdx="4" presStyleCnt="5"/>
      <dgm:spPr/>
    </dgm:pt>
  </dgm:ptLst>
  <dgm:cxnLst>
    <dgm:cxn modelId="{738D0708-CC63-47D6-A345-5584B0C61E24}" type="presOf" srcId="{0EC69AF9-90CC-404A-81D5-2267E82A1211}" destId="{2F00E75E-BBC7-4A9E-A6F1-ADC8D7D27F0F}" srcOrd="1" destOrd="0" presId="urn:microsoft.com/office/officeart/2016/7/layout/VerticalDownArrowProcess"/>
    <dgm:cxn modelId="{91226A0E-F2E0-4209-93AB-96CA62AF8483}" srcId="{F037CCCC-71A8-417F-9ADD-BE3D672CA4BF}" destId="{0EC69AF9-90CC-404A-81D5-2267E82A1211}" srcOrd="1" destOrd="0" parTransId="{9A7BFC65-956D-4C90-A6F6-21CECFEC66FF}" sibTransId="{B7470B45-5913-47A0-86EF-C073FDE1595F}"/>
    <dgm:cxn modelId="{38BA4D13-72DD-4AFC-8946-0D62CFB16927}" srcId="{F037CCCC-71A8-417F-9ADD-BE3D672CA4BF}" destId="{62D2AD71-AA32-4496-9D22-E7B4B611242F}" srcOrd="3" destOrd="0" parTransId="{C5E51C81-0DC7-4CD1-96ED-0EBAB232C319}" sibTransId="{1C07D764-F7F0-494E-8B8A-61963D531D05}"/>
    <dgm:cxn modelId="{581A021D-B995-4A50-A2A8-DFBFEFCFF2BE}" type="presOf" srcId="{BD34D0C3-BBBF-4479-BB5B-D4E803EDCC5F}" destId="{3CBFA99D-3F63-4942-9F11-8F8F2CC0C027}" srcOrd="0" destOrd="0" presId="urn:microsoft.com/office/officeart/2016/7/layout/VerticalDownArrowProcess"/>
    <dgm:cxn modelId="{2CF9A41D-5A9C-4D82-911B-119F29235363}" srcId="{BD34D0C3-BBBF-4479-BB5B-D4E803EDCC5F}" destId="{A2C7DFD7-647F-4B6C-8F2E-14C9E7F36B75}" srcOrd="0" destOrd="0" parTransId="{6908E618-EF12-4D92-9C34-6FF4D43DCDFD}" sibTransId="{0DFA1AB7-3032-451C-9CCA-49C5F6089514}"/>
    <dgm:cxn modelId="{A03C112E-84FB-4047-9227-870E6D399963}" type="presOf" srcId="{0CA9871B-EE5F-440B-9142-CCFA1F4B431C}" destId="{63543597-6BBA-428B-81C5-FBD9948AE353}" srcOrd="0" destOrd="0" presId="urn:microsoft.com/office/officeart/2016/7/layout/VerticalDownArrowProcess"/>
    <dgm:cxn modelId="{6FEA2533-ED78-48D3-B9D7-6A7AC650B73B}" srcId="{F037CCCC-71A8-417F-9ADD-BE3D672CA4BF}" destId="{EBEF94CA-047F-4D28-8256-D44D8E3828DD}" srcOrd="0" destOrd="0" parTransId="{36496B77-72DC-4C1D-9280-2410FD88A02F}" sibTransId="{A6C390DD-26E2-4342-9790-CDFA8DEE7D9F}"/>
    <dgm:cxn modelId="{51666C37-3294-443F-B0B1-33C9088E5AAD}" type="presOf" srcId="{EBEF94CA-047F-4D28-8256-D44D8E3828DD}" destId="{2217D97D-63DC-4E9C-A963-104F5BC1CDE2}" srcOrd="1" destOrd="0" presId="urn:microsoft.com/office/officeart/2016/7/layout/VerticalDownArrowProcess"/>
    <dgm:cxn modelId="{4356C837-06D7-4790-B838-35436C15137A}" type="presOf" srcId="{37D0C12C-7FB4-4515-A9EF-B310B6B19ACE}" destId="{5AFC2EF6-E5E9-4D71-ACEE-320AE73FF739}" srcOrd="1" destOrd="0" presId="urn:microsoft.com/office/officeart/2016/7/layout/VerticalDownArrowProcess"/>
    <dgm:cxn modelId="{684F5738-4911-4C6E-9D26-82F1BA6BFF30}" srcId="{F037CCCC-71A8-417F-9ADD-BE3D672CA4BF}" destId="{37D0C12C-7FB4-4515-A9EF-B310B6B19ACE}" srcOrd="2" destOrd="0" parTransId="{7EF1BF3E-4988-428D-8BCF-28DBC50ACAB6}" sibTransId="{734E4214-57FA-44CB-A76C-9A6FB1DB70EA}"/>
    <dgm:cxn modelId="{BB288F5B-D5C7-4715-B92A-549B5327971B}" srcId="{0EC69AF9-90CC-404A-81D5-2267E82A1211}" destId="{C91E806A-E239-4A82-A9F7-833726B7CB2D}" srcOrd="0" destOrd="0" parTransId="{59F58904-2358-4343-8340-E76C650DCE00}" sibTransId="{8EE8FDE1-ED17-4239-BDC7-E360724B1C3A}"/>
    <dgm:cxn modelId="{ECEE1B47-1830-4FFB-B5DB-98837433D41D}" type="presOf" srcId="{0A0AC317-24B0-4D86-A84A-1EBAB94D685A}" destId="{A804F1FE-39C7-4DD1-92E1-3835DEB49456}" srcOrd="0" destOrd="0" presId="urn:microsoft.com/office/officeart/2016/7/layout/VerticalDownArrowProcess"/>
    <dgm:cxn modelId="{38FF466C-40E1-49E2-B592-9D921F6FA801}" type="presOf" srcId="{0EC69AF9-90CC-404A-81D5-2267E82A1211}" destId="{F1FF2B1E-27FE-417F-A8D7-4D9F4A447EFB}" srcOrd="0" destOrd="0" presId="urn:microsoft.com/office/officeart/2016/7/layout/VerticalDownArrowProcess"/>
    <dgm:cxn modelId="{6A58E64C-21D6-4BEF-B4C5-AF15968179DC}" srcId="{F037CCCC-71A8-417F-9ADD-BE3D672CA4BF}" destId="{BD34D0C3-BBBF-4479-BB5B-D4E803EDCC5F}" srcOrd="4" destOrd="0" parTransId="{B99B4A3C-595E-4AB8-93C3-AAB45A98E985}" sibTransId="{2F6C35D2-1C3B-4787-B396-E00DBDCE2362}"/>
    <dgm:cxn modelId="{A77DDF71-11E5-4A0C-8214-512AE7DA7D52}" type="presOf" srcId="{62D2AD71-AA32-4496-9D22-E7B4B611242F}" destId="{C9E305C9-8D74-4A94-A54A-96C7A5BF896C}" srcOrd="1" destOrd="0" presId="urn:microsoft.com/office/officeart/2016/7/layout/VerticalDownArrowProcess"/>
    <dgm:cxn modelId="{BA54A07E-F03C-4BCC-9D0F-B999E2B5D29A}" srcId="{62D2AD71-AA32-4496-9D22-E7B4B611242F}" destId="{0A0AC317-24B0-4D86-A84A-1EBAB94D685A}" srcOrd="0" destOrd="0" parTransId="{E254BA8B-AF82-4625-8A8B-191F55B11659}" sibTransId="{7E446E6F-402B-42C6-BCD8-B974FB2AA25F}"/>
    <dgm:cxn modelId="{A9F6FD85-5DBA-4C11-BB91-3484990F1691}" type="presOf" srcId="{37D0C12C-7FB4-4515-A9EF-B310B6B19ACE}" destId="{193C0E81-E3C3-4F27-B058-A3A1AE2090A1}" srcOrd="0" destOrd="0" presId="urn:microsoft.com/office/officeart/2016/7/layout/VerticalDownArrowProcess"/>
    <dgm:cxn modelId="{B61DC489-9F54-4C0C-AD36-DB6280649FE2}" type="presOf" srcId="{62D2AD71-AA32-4496-9D22-E7B4B611242F}" destId="{39DB64F1-0030-43DB-B5F3-CF1FB28CA595}" srcOrd="0" destOrd="0" presId="urn:microsoft.com/office/officeart/2016/7/layout/VerticalDownArrowProcess"/>
    <dgm:cxn modelId="{6F1A25A2-C991-4607-9C3B-D79A08058E05}" srcId="{37D0C12C-7FB4-4515-A9EF-B310B6B19ACE}" destId="{98FFE235-A534-475A-BC6B-AF9301750182}" srcOrd="0" destOrd="0" parTransId="{27E64BF3-6559-42DF-8DF6-5027F2DC5524}" sibTransId="{5A358CC6-F8FE-427C-9617-4CA7AC312FC1}"/>
    <dgm:cxn modelId="{C448E2A9-3790-47F0-A177-080138FE4694}" type="presOf" srcId="{EBEF94CA-047F-4D28-8256-D44D8E3828DD}" destId="{18763C20-2C93-4A24-8787-F476C50F6516}" srcOrd="0" destOrd="0" presId="urn:microsoft.com/office/officeart/2016/7/layout/VerticalDownArrowProcess"/>
    <dgm:cxn modelId="{BF1925AB-E408-43C4-8195-94C671F60DDF}" type="presOf" srcId="{F037CCCC-71A8-417F-9ADD-BE3D672CA4BF}" destId="{E79883D1-0996-4029-89E8-8573AB953B5B}" srcOrd="0" destOrd="0" presId="urn:microsoft.com/office/officeart/2016/7/layout/VerticalDownArrowProcess"/>
    <dgm:cxn modelId="{583AC5C5-C18E-463A-9272-1CE0D611E2E9}" type="presOf" srcId="{C91E806A-E239-4A82-A9F7-833726B7CB2D}" destId="{D4A6748B-A096-4D26-BE77-9EB5D30DCFDA}" srcOrd="0" destOrd="0" presId="urn:microsoft.com/office/officeart/2016/7/layout/VerticalDownArrowProcess"/>
    <dgm:cxn modelId="{E88574CE-90E4-4CD9-9C96-9673655DFE2C}" srcId="{EBEF94CA-047F-4D28-8256-D44D8E3828DD}" destId="{0CA9871B-EE5F-440B-9142-CCFA1F4B431C}" srcOrd="0" destOrd="0" parTransId="{E30C83F5-8CF8-4D49-B101-4AB796DE67F9}" sibTransId="{E04F2F5C-71E1-4E5A-9119-DC7021DE5C8B}"/>
    <dgm:cxn modelId="{4DA470D5-C50B-465A-BD00-0CEE6E34C4E7}" type="presOf" srcId="{98FFE235-A534-475A-BC6B-AF9301750182}" destId="{694B656C-F5B4-4110-AD92-80597C928F60}" srcOrd="0" destOrd="0" presId="urn:microsoft.com/office/officeart/2016/7/layout/VerticalDownArrowProcess"/>
    <dgm:cxn modelId="{C81358F8-2E60-4B94-905C-925DA4D5F19C}" type="presOf" srcId="{A2C7DFD7-647F-4B6C-8F2E-14C9E7F36B75}" destId="{FDB05B94-2FC6-4AC8-85D6-6E636DA138D1}" srcOrd="0" destOrd="0" presId="urn:microsoft.com/office/officeart/2016/7/layout/VerticalDownArrowProcess"/>
    <dgm:cxn modelId="{E40AA605-00B4-4314-8A32-E802643A39BE}" type="presParOf" srcId="{E79883D1-0996-4029-89E8-8573AB953B5B}" destId="{D97C8E23-96F3-4D57-912D-0E2EEEA451B6}" srcOrd="0" destOrd="0" presId="urn:microsoft.com/office/officeart/2016/7/layout/VerticalDownArrowProcess"/>
    <dgm:cxn modelId="{B0D84021-E354-4E4F-903B-D1FB6F988419}" type="presParOf" srcId="{D97C8E23-96F3-4D57-912D-0E2EEEA451B6}" destId="{3CBFA99D-3F63-4942-9F11-8F8F2CC0C027}" srcOrd="0" destOrd="0" presId="urn:microsoft.com/office/officeart/2016/7/layout/VerticalDownArrowProcess"/>
    <dgm:cxn modelId="{7F031B04-13BF-4E69-A2E7-5F0424E63526}" type="presParOf" srcId="{D97C8E23-96F3-4D57-912D-0E2EEEA451B6}" destId="{FDB05B94-2FC6-4AC8-85D6-6E636DA138D1}" srcOrd="1" destOrd="0" presId="urn:microsoft.com/office/officeart/2016/7/layout/VerticalDownArrowProcess"/>
    <dgm:cxn modelId="{2978D0D2-377B-44E1-A9A2-ED5C5D0D0C24}" type="presParOf" srcId="{E79883D1-0996-4029-89E8-8573AB953B5B}" destId="{7D3A58BA-895E-4A84-B246-AC1A25A9B7E3}" srcOrd="1" destOrd="0" presId="urn:microsoft.com/office/officeart/2016/7/layout/VerticalDownArrowProcess"/>
    <dgm:cxn modelId="{FCF2B70E-5FF8-4CB3-8928-977F93024646}" type="presParOf" srcId="{E79883D1-0996-4029-89E8-8573AB953B5B}" destId="{A7B1D1B9-EA05-4ED9-99A8-27404CE9D0CA}" srcOrd="2" destOrd="0" presId="urn:microsoft.com/office/officeart/2016/7/layout/VerticalDownArrowProcess"/>
    <dgm:cxn modelId="{0D06F64B-FA16-46C5-84E2-603FE8089DE0}" type="presParOf" srcId="{A7B1D1B9-EA05-4ED9-99A8-27404CE9D0CA}" destId="{39DB64F1-0030-43DB-B5F3-CF1FB28CA595}" srcOrd="0" destOrd="0" presId="urn:microsoft.com/office/officeart/2016/7/layout/VerticalDownArrowProcess"/>
    <dgm:cxn modelId="{ACF2F4E7-52C2-48F7-81E2-51DBA9DA3AB9}" type="presParOf" srcId="{A7B1D1B9-EA05-4ED9-99A8-27404CE9D0CA}" destId="{C9E305C9-8D74-4A94-A54A-96C7A5BF896C}" srcOrd="1" destOrd="0" presId="urn:microsoft.com/office/officeart/2016/7/layout/VerticalDownArrowProcess"/>
    <dgm:cxn modelId="{B4F29EAE-76EE-4AE0-968F-C4D62C0AAB98}" type="presParOf" srcId="{A7B1D1B9-EA05-4ED9-99A8-27404CE9D0CA}" destId="{A804F1FE-39C7-4DD1-92E1-3835DEB49456}" srcOrd="2" destOrd="0" presId="urn:microsoft.com/office/officeart/2016/7/layout/VerticalDownArrowProcess"/>
    <dgm:cxn modelId="{6C1AEFC0-5A16-4978-AD94-2F30774A3310}" type="presParOf" srcId="{E79883D1-0996-4029-89E8-8573AB953B5B}" destId="{EF07B2C5-78EA-4829-AAF6-5A029FC25D07}" srcOrd="3" destOrd="0" presId="urn:microsoft.com/office/officeart/2016/7/layout/VerticalDownArrowProcess"/>
    <dgm:cxn modelId="{E83B3349-52C5-4C1A-B73A-F3545E80B30B}" type="presParOf" srcId="{E79883D1-0996-4029-89E8-8573AB953B5B}" destId="{E7376223-F2EC-4CCB-AC68-C3332613BC53}" srcOrd="4" destOrd="0" presId="urn:microsoft.com/office/officeart/2016/7/layout/VerticalDownArrowProcess"/>
    <dgm:cxn modelId="{82EB598A-0327-414F-92E9-0A20E704B920}" type="presParOf" srcId="{E7376223-F2EC-4CCB-AC68-C3332613BC53}" destId="{193C0E81-E3C3-4F27-B058-A3A1AE2090A1}" srcOrd="0" destOrd="0" presId="urn:microsoft.com/office/officeart/2016/7/layout/VerticalDownArrowProcess"/>
    <dgm:cxn modelId="{11261407-98BB-4304-BAA2-7CB36B0E03B8}" type="presParOf" srcId="{E7376223-F2EC-4CCB-AC68-C3332613BC53}" destId="{5AFC2EF6-E5E9-4D71-ACEE-320AE73FF739}" srcOrd="1" destOrd="0" presId="urn:microsoft.com/office/officeart/2016/7/layout/VerticalDownArrowProcess"/>
    <dgm:cxn modelId="{3926FB9A-69B9-415A-BF05-AF438E04074B}" type="presParOf" srcId="{E7376223-F2EC-4CCB-AC68-C3332613BC53}" destId="{694B656C-F5B4-4110-AD92-80597C928F60}" srcOrd="2" destOrd="0" presId="urn:microsoft.com/office/officeart/2016/7/layout/VerticalDownArrowProcess"/>
    <dgm:cxn modelId="{0112E2DC-2DCB-4D0C-B385-CBBD65DEA988}" type="presParOf" srcId="{E79883D1-0996-4029-89E8-8573AB953B5B}" destId="{93EC6B5D-B358-41D6-AE26-7E00D7584826}" srcOrd="5" destOrd="0" presId="urn:microsoft.com/office/officeart/2016/7/layout/VerticalDownArrowProcess"/>
    <dgm:cxn modelId="{C6DCB101-6262-42C2-A732-05B6CD006104}" type="presParOf" srcId="{E79883D1-0996-4029-89E8-8573AB953B5B}" destId="{DDF51CD0-C15E-42E1-B7F0-B3B07E2856EF}" srcOrd="6" destOrd="0" presId="urn:microsoft.com/office/officeart/2016/7/layout/VerticalDownArrowProcess"/>
    <dgm:cxn modelId="{75A16AEF-4180-4A1E-A595-1803D0EC38A2}" type="presParOf" srcId="{DDF51CD0-C15E-42E1-B7F0-B3B07E2856EF}" destId="{F1FF2B1E-27FE-417F-A8D7-4D9F4A447EFB}" srcOrd="0" destOrd="0" presId="urn:microsoft.com/office/officeart/2016/7/layout/VerticalDownArrowProcess"/>
    <dgm:cxn modelId="{762E7D5A-B48C-4F59-92BC-2C13C3DB38E2}" type="presParOf" srcId="{DDF51CD0-C15E-42E1-B7F0-B3B07E2856EF}" destId="{2F00E75E-BBC7-4A9E-A6F1-ADC8D7D27F0F}" srcOrd="1" destOrd="0" presId="urn:microsoft.com/office/officeart/2016/7/layout/VerticalDownArrowProcess"/>
    <dgm:cxn modelId="{A12C6729-B945-4B1A-9C3C-553A678F1DA8}" type="presParOf" srcId="{DDF51CD0-C15E-42E1-B7F0-B3B07E2856EF}" destId="{D4A6748B-A096-4D26-BE77-9EB5D30DCFDA}" srcOrd="2" destOrd="0" presId="urn:microsoft.com/office/officeart/2016/7/layout/VerticalDownArrowProcess"/>
    <dgm:cxn modelId="{DDBD1763-B5F9-42D1-A20F-4C8729F84CA3}" type="presParOf" srcId="{E79883D1-0996-4029-89E8-8573AB953B5B}" destId="{35407788-FD87-4A7B-9E3B-DE615590858E}" srcOrd="7" destOrd="0" presId="urn:microsoft.com/office/officeart/2016/7/layout/VerticalDownArrowProcess"/>
    <dgm:cxn modelId="{6584AB69-4874-48C0-9722-8B4B77B59032}" type="presParOf" srcId="{E79883D1-0996-4029-89E8-8573AB953B5B}" destId="{ACD943F0-8F21-438A-9C2D-6E6CA228B27C}" srcOrd="8" destOrd="0" presId="urn:microsoft.com/office/officeart/2016/7/layout/VerticalDownArrowProcess"/>
    <dgm:cxn modelId="{0F972501-4109-4535-A42B-86E713B4E5AD}" type="presParOf" srcId="{ACD943F0-8F21-438A-9C2D-6E6CA228B27C}" destId="{18763C20-2C93-4A24-8787-F476C50F6516}" srcOrd="0" destOrd="0" presId="urn:microsoft.com/office/officeart/2016/7/layout/VerticalDownArrowProcess"/>
    <dgm:cxn modelId="{EBB1034E-16E0-41E7-81E0-3C97C3B4F995}" type="presParOf" srcId="{ACD943F0-8F21-438A-9C2D-6E6CA228B27C}" destId="{2217D97D-63DC-4E9C-A963-104F5BC1CDE2}" srcOrd="1" destOrd="0" presId="urn:microsoft.com/office/officeart/2016/7/layout/VerticalDownArrowProcess"/>
    <dgm:cxn modelId="{D4BCE18A-DBD5-42E0-9F2C-B54AF4747381}" type="presParOf" srcId="{ACD943F0-8F21-438A-9C2D-6E6CA228B27C}" destId="{63543597-6BBA-428B-81C5-FBD9948AE353}"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510FBB-CE6F-4DBA-916D-866AF20DE8FD}" type="doc">
      <dgm:prSet loTypeId="urn:microsoft.com/office/officeart/2008/layout/LinedList" loCatId="list" qsTypeId="urn:microsoft.com/office/officeart/2005/8/quickstyle/simple4" qsCatId="simple" csTypeId="urn:microsoft.com/office/officeart/2005/8/colors/accent2_1" csCatId="accent2" phldr="1"/>
      <dgm:spPr/>
      <dgm:t>
        <a:bodyPr/>
        <a:lstStyle/>
        <a:p>
          <a:endParaRPr lang="en-US"/>
        </a:p>
      </dgm:t>
    </dgm:pt>
    <dgm:pt modelId="{A757BE83-78C6-45F2-8572-65F05FC96BBE}">
      <dgm:prSet/>
      <dgm:spPr/>
      <dgm:t>
        <a:bodyPr/>
        <a:lstStyle/>
        <a:p>
          <a:r>
            <a:rPr lang="en-US" dirty="0"/>
            <a:t>Blind searches of millimeter transients have recently become possible</a:t>
          </a:r>
        </a:p>
      </dgm:t>
    </dgm:pt>
    <dgm:pt modelId="{568D4781-1376-4F3E-B44B-CAE578AA16D5}" type="parTrans" cxnId="{7C61D53C-3C33-4DAA-A66D-E1676E32E66C}">
      <dgm:prSet/>
      <dgm:spPr/>
      <dgm:t>
        <a:bodyPr/>
        <a:lstStyle/>
        <a:p>
          <a:endParaRPr lang="en-US"/>
        </a:p>
      </dgm:t>
    </dgm:pt>
    <dgm:pt modelId="{848AFCDF-3188-411E-9CD1-472A55532237}" type="sibTrans" cxnId="{7C61D53C-3C33-4DAA-A66D-E1676E32E66C}">
      <dgm:prSet/>
      <dgm:spPr/>
      <dgm:t>
        <a:bodyPr/>
        <a:lstStyle/>
        <a:p>
          <a:endParaRPr lang="en-US"/>
        </a:p>
      </dgm:t>
    </dgm:pt>
    <dgm:pt modelId="{3D1EFBCC-89A9-408F-8C9E-0F16160109C7}">
      <dgm:prSet/>
      <dgm:spPr/>
      <dgm:t>
        <a:bodyPr/>
        <a:lstStyle/>
        <a:p>
          <a:r>
            <a:rPr lang="en-US" dirty="0"/>
            <a:t>ACT search yields 14 galactic transient events coincident with flaring stars</a:t>
          </a:r>
        </a:p>
      </dgm:t>
    </dgm:pt>
    <dgm:pt modelId="{CD798AF5-C793-4C52-8035-2DE857DC8946}" type="parTrans" cxnId="{AC557226-92DC-4572-8A06-1B3DECE0BD47}">
      <dgm:prSet/>
      <dgm:spPr/>
      <dgm:t>
        <a:bodyPr/>
        <a:lstStyle/>
        <a:p>
          <a:endParaRPr lang="en-US"/>
        </a:p>
      </dgm:t>
    </dgm:pt>
    <dgm:pt modelId="{A4495C78-7602-4E02-94EE-07CA40244E2A}" type="sibTrans" cxnId="{AC557226-92DC-4572-8A06-1B3DECE0BD47}">
      <dgm:prSet/>
      <dgm:spPr/>
      <dgm:t>
        <a:bodyPr/>
        <a:lstStyle/>
        <a:p>
          <a:endParaRPr lang="en-US"/>
        </a:p>
      </dgm:t>
    </dgm:pt>
    <dgm:pt modelId="{B47B68D2-C870-4AC3-B38C-5990E459D90A}">
      <dgm:prSet/>
      <dgm:spPr/>
      <dgm:t>
        <a:bodyPr/>
        <a:lstStyle/>
        <a:p>
          <a:r>
            <a:rPr lang="en-US" dirty="0"/>
            <a:t>More data is available to search within depth-1 maps</a:t>
          </a:r>
        </a:p>
      </dgm:t>
    </dgm:pt>
    <dgm:pt modelId="{5CFED5A1-D5A4-4F31-AB37-C0E70E9460C0}" type="parTrans" cxnId="{692DDFCD-23C3-4274-A4DF-748B028C1983}">
      <dgm:prSet/>
      <dgm:spPr/>
      <dgm:t>
        <a:bodyPr/>
        <a:lstStyle/>
        <a:p>
          <a:endParaRPr lang="en-US"/>
        </a:p>
      </dgm:t>
    </dgm:pt>
    <dgm:pt modelId="{51C05C71-E58D-4264-A97A-5A9386A114BC}" type="sibTrans" cxnId="{692DDFCD-23C3-4274-A4DF-748B028C1983}">
      <dgm:prSet/>
      <dgm:spPr/>
      <dgm:t>
        <a:bodyPr/>
        <a:lstStyle/>
        <a:p>
          <a:endParaRPr lang="en-US"/>
        </a:p>
      </dgm:t>
    </dgm:pt>
    <dgm:pt modelId="{1EC27444-A372-44C4-92E6-33DE7E65D316}">
      <dgm:prSet/>
      <dgm:spPr/>
      <dgm:t>
        <a:bodyPr/>
        <a:lstStyle/>
        <a:p>
          <a:r>
            <a:rPr lang="en-US" dirty="0"/>
            <a:t>Necessary to build pipelines for real-time detection</a:t>
          </a:r>
        </a:p>
      </dgm:t>
    </dgm:pt>
    <dgm:pt modelId="{BCB5000A-9BE3-4C21-A10B-BDEDC083CD8A}" type="parTrans" cxnId="{11215CC7-9CEA-4221-9F0C-226B3565E11D}">
      <dgm:prSet/>
      <dgm:spPr/>
      <dgm:t>
        <a:bodyPr/>
        <a:lstStyle/>
        <a:p>
          <a:endParaRPr lang="en-US"/>
        </a:p>
      </dgm:t>
    </dgm:pt>
    <dgm:pt modelId="{880F6E0D-2B08-4C3D-B1FF-301B518DBA73}" type="sibTrans" cxnId="{11215CC7-9CEA-4221-9F0C-226B3565E11D}">
      <dgm:prSet/>
      <dgm:spPr/>
      <dgm:t>
        <a:bodyPr/>
        <a:lstStyle/>
        <a:p>
          <a:endParaRPr lang="en-US"/>
        </a:p>
      </dgm:t>
    </dgm:pt>
    <dgm:pt modelId="{3E35F85F-25A5-4FDE-A441-178332DF8253}" type="pres">
      <dgm:prSet presAssocID="{DD510FBB-CE6F-4DBA-916D-866AF20DE8FD}" presName="vert0" presStyleCnt="0">
        <dgm:presLayoutVars>
          <dgm:dir/>
          <dgm:animOne val="branch"/>
          <dgm:animLvl val="lvl"/>
        </dgm:presLayoutVars>
      </dgm:prSet>
      <dgm:spPr/>
    </dgm:pt>
    <dgm:pt modelId="{B324087F-A940-410F-9E02-476371904B11}" type="pres">
      <dgm:prSet presAssocID="{A757BE83-78C6-45F2-8572-65F05FC96BBE}" presName="thickLine" presStyleLbl="alignNode1" presStyleIdx="0" presStyleCnt="4"/>
      <dgm:spPr/>
    </dgm:pt>
    <dgm:pt modelId="{BE329571-2F33-40F5-9847-C6A40D199D61}" type="pres">
      <dgm:prSet presAssocID="{A757BE83-78C6-45F2-8572-65F05FC96BBE}" presName="horz1" presStyleCnt="0"/>
      <dgm:spPr/>
    </dgm:pt>
    <dgm:pt modelId="{6920C53D-73F2-4CEF-9339-638B9C51A850}" type="pres">
      <dgm:prSet presAssocID="{A757BE83-78C6-45F2-8572-65F05FC96BBE}" presName="tx1" presStyleLbl="revTx" presStyleIdx="0" presStyleCnt="4"/>
      <dgm:spPr/>
    </dgm:pt>
    <dgm:pt modelId="{F62FDDB5-14DD-4DFD-921A-048D625D6D8D}" type="pres">
      <dgm:prSet presAssocID="{A757BE83-78C6-45F2-8572-65F05FC96BBE}" presName="vert1" presStyleCnt="0"/>
      <dgm:spPr/>
    </dgm:pt>
    <dgm:pt modelId="{DD544FBD-FBC8-42CA-B1D4-D7271BA38DA8}" type="pres">
      <dgm:prSet presAssocID="{3D1EFBCC-89A9-408F-8C9E-0F16160109C7}" presName="thickLine" presStyleLbl="alignNode1" presStyleIdx="1" presStyleCnt="4"/>
      <dgm:spPr/>
    </dgm:pt>
    <dgm:pt modelId="{32A843D3-D671-460A-A58E-03C900BD1D72}" type="pres">
      <dgm:prSet presAssocID="{3D1EFBCC-89A9-408F-8C9E-0F16160109C7}" presName="horz1" presStyleCnt="0"/>
      <dgm:spPr/>
    </dgm:pt>
    <dgm:pt modelId="{D06A12B9-5140-465F-8AD2-34F311DE7AD1}" type="pres">
      <dgm:prSet presAssocID="{3D1EFBCC-89A9-408F-8C9E-0F16160109C7}" presName="tx1" presStyleLbl="revTx" presStyleIdx="1" presStyleCnt="4"/>
      <dgm:spPr/>
    </dgm:pt>
    <dgm:pt modelId="{873C1BEC-18B0-451B-ADFA-9DEB10CC2228}" type="pres">
      <dgm:prSet presAssocID="{3D1EFBCC-89A9-408F-8C9E-0F16160109C7}" presName="vert1" presStyleCnt="0"/>
      <dgm:spPr/>
    </dgm:pt>
    <dgm:pt modelId="{3DB173C0-211F-47D9-AD7A-8954EDF05B5B}" type="pres">
      <dgm:prSet presAssocID="{B47B68D2-C870-4AC3-B38C-5990E459D90A}" presName="thickLine" presStyleLbl="alignNode1" presStyleIdx="2" presStyleCnt="4"/>
      <dgm:spPr/>
    </dgm:pt>
    <dgm:pt modelId="{5FDE2661-CBEC-4E88-B497-137AD51C628E}" type="pres">
      <dgm:prSet presAssocID="{B47B68D2-C870-4AC3-B38C-5990E459D90A}" presName="horz1" presStyleCnt="0"/>
      <dgm:spPr/>
    </dgm:pt>
    <dgm:pt modelId="{4AC4BC73-7734-47B8-88C2-D8CE3DFAD408}" type="pres">
      <dgm:prSet presAssocID="{B47B68D2-C870-4AC3-B38C-5990E459D90A}" presName="tx1" presStyleLbl="revTx" presStyleIdx="2" presStyleCnt="4"/>
      <dgm:spPr/>
    </dgm:pt>
    <dgm:pt modelId="{015AB019-9428-4ACB-A264-89B9B1B3EA82}" type="pres">
      <dgm:prSet presAssocID="{B47B68D2-C870-4AC3-B38C-5990E459D90A}" presName="vert1" presStyleCnt="0"/>
      <dgm:spPr/>
    </dgm:pt>
    <dgm:pt modelId="{5FE3B4AA-B2FB-4CBB-B800-ABC67E891DCA}" type="pres">
      <dgm:prSet presAssocID="{1EC27444-A372-44C4-92E6-33DE7E65D316}" presName="thickLine" presStyleLbl="alignNode1" presStyleIdx="3" presStyleCnt="4"/>
      <dgm:spPr/>
    </dgm:pt>
    <dgm:pt modelId="{42574326-7E4F-49C1-AF31-E54EB1E50A77}" type="pres">
      <dgm:prSet presAssocID="{1EC27444-A372-44C4-92E6-33DE7E65D316}" presName="horz1" presStyleCnt="0"/>
      <dgm:spPr/>
    </dgm:pt>
    <dgm:pt modelId="{E79C60ED-F605-4E45-AE4D-804B673CC80A}" type="pres">
      <dgm:prSet presAssocID="{1EC27444-A372-44C4-92E6-33DE7E65D316}" presName="tx1" presStyleLbl="revTx" presStyleIdx="3" presStyleCnt="4"/>
      <dgm:spPr/>
    </dgm:pt>
    <dgm:pt modelId="{4385DABF-B275-4270-9C28-819E4961BA56}" type="pres">
      <dgm:prSet presAssocID="{1EC27444-A372-44C4-92E6-33DE7E65D316}" presName="vert1" presStyleCnt="0"/>
      <dgm:spPr/>
    </dgm:pt>
  </dgm:ptLst>
  <dgm:cxnLst>
    <dgm:cxn modelId="{B9153A09-4308-45DC-9B99-8EC990079AF7}" type="presOf" srcId="{3D1EFBCC-89A9-408F-8C9E-0F16160109C7}" destId="{D06A12B9-5140-465F-8AD2-34F311DE7AD1}" srcOrd="0" destOrd="0" presId="urn:microsoft.com/office/officeart/2008/layout/LinedList"/>
    <dgm:cxn modelId="{AC557226-92DC-4572-8A06-1B3DECE0BD47}" srcId="{DD510FBB-CE6F-4DBA-916D-866AF20DE8FD}" destId="{3D1EFBCC-89A9-408F-8C9E-0F16160109C7}" srcOrd="1" destOrd="0" parTransId="{CD798AF5-C793-4C52-8035-2DE857DC8946}" sibTransId="{A4495C78-7602-4E02-94EE-07CA40244E2A}"/>
    <dgm:cxn modelId="{7C61D53C-3C33-4DAA-A66D-E1676E32E66C}" srcId="{DD510FBB-CE6F-4DBA-916D-866AF20DE8FD}" destId="{A757BE83-78C6-45F2-8572-65F05FC96BBE}" srcOrd="0" destOrd="0" parTransId="{568D4781-1376-4F3E-B44B-CAE578AA16D5}" sibTransId="{848AFCDF-3188-411E-9CD1-472A55532237}"/>
    <dgm:cxn modelId="{EE3C7A52-3837-45D5-AA2C-975C818FAB53}" type="presOf" srcId="{A757BE83-78C6-45F2-8572-65F05FC96BBE}" destId="{6920C53D-73F2-4CEF-9339-638B9C51A850}" srcOrd="0" destOrd="0" presId="urn:microsoft.com/office/officeart/2008/layout/LinedList"/>
    <dgm:cxn modelId="{11215CC7-9CEA-4221-9F0C-226B3565E11D}" srcId="{DD510FBB-CE6F-4DBA-916D-866AF20DE8FD}" destId="{1EC27444-A372-44C4-92E6-33DE7E65D316}" srcOrd="3" destOrd="0" parTransId="{BCB5000A-9BE3-4C21-A10B-BDEDC083CD8A}" sibTransId="{880F6E0D-2B08-4C3D-B1FF-301B518DBA73}"/>
    <dgm:cxn modelId="{692DDFCD-23C3-4274-A4DF-748B028C1983}" srcId="{DD510FBB-CE6F-4DBA-916D-866AF20DE8FD}" destId="{B47B68D2-C870-4AC3-B38C-5990E459D90A}" srcOrd="2" destOrd="0" parTransId="{5CFED5A1-D5A4-4F31-AB37-C0E70E9460C0}" sibTransId="{51C05C71-E58D-4264-A97A-5A9386A114BC}"/>
    <dgm:cxn modelId="{B33C8ACF-2ED1-45F6-9D94-97CF4A0AD269}" type="presOf" srcId="{B47B68D2-C870-4AC3-B38C-5990E459D90A}" destId="{4AC4BC73-7734-47B8-88C2-D8CE3DFAD408}" srcOrd="0" destOrd="0" presId="urn:microsoft.com/office/officeart/2008/layout/LinedList"/>
    <dgm:cxn modelId="{055620D3-A522-45BE-B29B-2A1C0864566F}" type="presOf" srcId="{DD510FBB-CE6F-4DBA-916D-866AF20DE8FD}" destId="{3E35F85F-25A5-4FDE-A441-178332DF8253}" srcOrd="0" destOrd="0" presId="urn:microsoft.com/office/officeart/2008/layout/LinedList"/>
    <dgm:cxn modelId="{A8983DF1-FD5E-4342-8B03-85033C94C537}" type="presOf" srcId="{1EC27444-A372-44C4-92E6-33DE7E65D316}" destId="{E79C60ED-F605-4E45-AE4D-804B673CC80A}" srcOrd="0" destOrd="0" presId="urn:microsoft.com/office/officeart/2008/layout/LinedList"/>
    <dgm:cxn modelId="{59DA7A28-6843-4CEF-884C-994FA110A2AE}" type="presParOf" srcId="{3E35F85F-25A5-4FDE-A441-178332DF8253}" destId="{B324087F-A940-410F-9E02-476371904B11}" srcOrd="0" destOrd="0" presId="urn:microsoft.com/office/officeart/2008/layout/LinedList"/>
    <dgm:cxn modelId="{A783A9A4-B163-4903-9B2C-0FA8F01C42DD}" type="presParOf" srcId="{3E35F85F-25A5-4FDE-A441-178332DF8253}" destId="{BE329571-2F33-40F5-9847-C6A40D199D61}" srcOrd="1" destOrd="0" presId="urn:microsoft.com/office/officeart/2008/layout/LinedList"/>
    <dgm:cxn modelId="{BEDE330D-ECD0-480B-B5F4-3DBCDC5E2C35}" type="presParOf" srcId="{BE329571-2F33-40F5-9847-C6A40D199D61}" destId="{6920C53D-73F2-4CEF-9339-638B9C51A850}" srcOrd="0" destOrd="0" presId="urn:microsoft.com/office/officeart/2008/layout/LinedList"/>
    <dgm:cxn modelId="{82083495-887B-4932-B355-BBF5394CAB38}" type="presParOf" srcId="{BE329571-2F33-40F5-9847-C6A40D199D61}" destId="{F62FDDB5-14DD-4DFD-921A-048D625D6D8D}" srcOrd="1" destOrd="0" presId="urn:microsoft.com/office/officeart/2008/layout/LinedList"/>
    <dgm:cxn modelId="{EB1375E3-4416-4809-B2B4-97A488B365DE}" type="presParOf" srcId="{3E35F85F-25A5-4FDE-A441-178332DF8253}" destId="{DD544FBD-FBC8-42CA-B1D4-D7271BA38DA8}" srcOrd="2" destOrd="0" presId="urn:microsoft.com/office/officeart/2008/layout/LinedList"/>
    <dgm:cxn modelId="{55EB2587-A836-4342-89DF-60FBBD6ED7B3}" type="presParOf" srcId="{3E35F85F-25A5-4FDE-A441-178332DF8253}" destId="{32A843D3-D671-460A-A58E-03C900BD1D72}" srcOrd="3" destOrd="0" presId="urn:microsoft.com/office/officeart/2008/layout/LinedList"/>
    <dgm:cxn modelId="{C434C88E-3DC6-4756-BA2E-A9C4C77657F3}" type="presParOf" srcId="{32A843D3-D671-460A-A58E-03C900BD1D72}" destId="{D06A12B9-5140-465F-8AD2-34F311DE7AD1}" srcOrd="0" destOrd="0" presId="urn:microsoft.com/office/officeart/2008/layout/LinedList"/>
    <dgm:cxn modelId="{8ED5E2E1-39CE-45B6-A279-D8EDA52CE9BF}" type="presParOf" srcId="{32A843D3-D671-460A-A58E-03C900BD1D72}" destId="{873C1BEC-18B0-451B-ADFA-9DEB10CC2228}" srcOrd="1" destOrd="0" presId="urn:microsoft.com/office/officeart/2008/layout/LinedList"/>
    <dgm:cxn modelId="{93EC7D3E-6512-4959-99B7-1C064AABDD9A}" type="presParOf" srcId="{3E35F85F-25A5-4FDE-A441-178332DF8253}" destId="{3DB173C0-211F-47D9-AD7A-8954EDF05B5B}" srcOrd="4" destOrd="0" presId="urn:microsoft.com/office/officeart/2008/layout/LinedList"/>
    <dgm:cxn modelId="{FED31C2A-0AEF-41A4-A5BC-98E1A1801286}" type="presParOf" srcId="{3E35F85F-25A5-4FDE-A441-178332DF8253}" destId="{5FDE2661-CBEC-4E88-B497-137AD51C628E}" srcOrd="5" destOrd="0" presId="urn:microsoft.com/office/officeart/2008/layout/LinedList"/>
    <dgm:cxn modelId="{884CC830-CEE2-4E18-91CB-DCEB6F8D187B}" type="presParOf" srcId="{5FDE2661-CBEC-4E88-B497-137AD51C628E}" destId="{4AC4BC73-7734-47B8-88C2-D8CE3DFAD408}" srcOrd="0" destOrd="0" presId="urn:microsoft.com/office/officeart/2008/layout/LinedList"/>
    <dgm:cxn modelId="{D06A6838-0D23-45B2-AE8A-BC7DA760DDF3}" type="presParOf" srcId="{5FDE2661-CBEC-4E88-B497-137AD51C628E}" destId="{015AB019-9428-4ACB-A264-89B9B1B3EA82}" srcOrd="1" destOrd="0" presId="urn:microsoft.com/office/officeart/2008/layout/LinedList"/>
    <dgm:cxn modelId="{FEE71B24-9F93-413E-BC2E-7F1EFE017F31}" type="presParOf" srcId="{3E35F85F-25A5-4FDE-A441-178332DF8253}" destId="{5FE3B4AA-B2FB-4CBB-B800-ABC67E891DCA}" srcOrd="6" destOrd="0" presId="urn:microsoft.com/office/officeart/2008/layout/LinedList"/>
    <dgm:cxn modelId="{15FF3C0E-6BA9-489A-8FC3-EF4A7E29DA1B}" type="presParOf" srcId="{3E35F85F-25A5-4FDE-A441-178332DF8253}" destId="{42574326-7E4F-49C1-AF31-E54EB1E50A77}" srcOrd="7" destOrd="0" presId="urn:microsoft.com/office/officeart/2008/layout/LinedList"/>
    <dgm:cxn modelId="{DAAC40B0-91EA-4EBB-943E-C08C15E58737}" type="presParOf" srcId="{42574326-7E4F-49C1-AF31-E54EB1E50A77}" destId="{E79C60ED-F605-4E45-AE4D-804B673CC80A}" srcOrd="0" destOrd="0" presId="urn:microsoft.com/office/officeart/2008/layout/LinedList"/>
    <dgm:cxn modelId="{37C597E7-6500-4333-980B-B11B2BA02DF0}" type="presParOf" srcId="{42574326-7E4F-49C1-AF31-E54EB1E50A77}" destId="{4385DABF-B275-4270-9C28-819E4961BA5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454B7F-47AD-4C36-B39E-A7FA705BE10A}">
      <dsp:nvSpPr>
        <dsp:cNvPr id="0" name=""/>
        <dsp:cNvSpPr/>
      </dsp:nvSpPr>
      <dsp:spPr>
        <a:xfrm>
          <a:off x="0" y="435675"/>
          <a:ext cx="6900512" cy="982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270764" rIns="5355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Massive star collapses into black hole</a:t>
          </a:r>
        </a:p>
        <a:p>
          <a:pPr marL="114300" lvl="1" indent="-114300" algn="l" defTabSz="577850">
            <a:lnSpc>
              <a:spcPct val="90000"/>
            </a:lnSpc>
            <a:spcBef>
              <a:spcPct val="0"/>
            </a:spcBef>
            <a:spcAft>
              <a:spcPct val="15000"/>
            </a:spcAft>
            <a:buChar char="•"/>
          </a:pPr>
          <a:r>
            <a:rPr lang="en-US" sz="1300" kern="1200" dirty="0"/>
            <a:t>Fireball model, jets interact with medium producing forward and reverse shocks</a:t>
          </a:r>
        </a:p>
        <a:p>
          <a:pPr marL="114300" lvl="1" indent="-114300" algn="l" defTabSz="577850">
            <a:lnSpc>
              <a:spcPct val="90000"/>
            </a:lnSpc>
            <a:spcBef>
              <a:spcPct val="0"/>
            </a:spcBef>
            <a:spcAft>
              <a:spcPct val="15000"/>
            </a:spcAft>
            <a:buChar char="•"/>
          </a:pPr>
          <a:r>
            <a:rPr lang="en-US" sz="1300" kern="1200" dirty="0"/>
            <a:t>Unbiased probe of reverse shock</a:t>
          </a:r>
        </a:p>
      </dsp:txBody>
      <dsp:txXfrm>
        <a:off x="0" y="435675"/>
        <a:ext cx="6900512" cy="982800"/>
      </dsp:txXfrm>
    </dsp:sp>
    <dsp:sp modelId="{3B53D868-8D63-4F80-85A2-C9C5526DB072}">
      <dsp:nvSpPr>
        <dsp:cNvPr id="0" name=""/>
        <dsp:cNvSpPr/>
      </dsp:nvSpPr>
      <dsp:spPr>
        <a:xfrm>
          <a:off x="345025" y="243795"/>
          <a:ext cx="4830358" cy="3837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77850">
            <a:lnSpc>
              <a:spcPct val="90000"/>
            </a:lnSpc>
            <a:spcBef>
              <a:spcPct val="0"/>
            </a:spcBef>
            <a:spcAft>
              <a:spcPct val="35000"/>
            </a:spcAft>
            <a:buNone/>
          </a:pPr>
          <a:r>
            <a:rPr lang="en-US" sz="1300" kern="1200" dirty="0"/>
            <a:t>Long Gamma Ray Bursts</a:t>
          </a:r>
        </a:p>
      </dsp:txBody>
      <dsp:txXfrm>
        <a:off x="363759" y="262529"/>
        <a:ext cx="4792890" cy="346292"/>
      </dsp:txXfrm>
    </dsp:sp>
    <dsp:sp modelId="{42AF0DCD-A351-47AB-99A4-788E46A89306}">
      <dsp:nvSpPr>
        <dsp:cNvPr id="0" name=""/>
        <dsp:cNvSpPr/>
      </dsp:nvSpPr>
      <dsp:spPr>
        <a:xfrm>
          <a:off x="0" y="1680555"/>
          <a:ext cx="6900512" cy="757575"/>
        </a:xfrm>
        <a:prstGeom prst="rect">
          <a:avLst/>
        </a:prstGeom>
        <a:solidFill>
          <a:schemeClr val="lt1">
            <a:alpha val="90000"/>
            <a:hueOff val="0"/>
            <a:satOff val="0"/>
            <a:lumOff val="0"/>
            <a:alphaOff val="0"/>
          </a:schemeClr>
        </a:solidFill>
        <a:ln w="12700" cap="flat" cmpd="sng" algn="ctr">
          <a:solidFill>
            <a:schemeClr val="accent2">
              <a:hueOff val="1802103"/>
              <a:satOff val="2750"/>
              <a:lumOff val="9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270764" rIns="5355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Produced from neutron star mergers</a:t>
          </a:r>
        </a:p>
        <a:p>
          <a:pPr marL="114300" lvl="1" indent="-114300" algn="l" defTabSz="577850">
            <a:lnSpc>
              <a:spcPct val="90000"/>
            </a:lnSpc>
            <a:spcBef>
              <a:spcPct val="0"/>
            </a:spcBef>
            <a:spcAft>
              <a:spcPct val="15000"/>
            </a:spcAft>
            <a:buChar char="•"/>
          </a:pPr>
          <a:r>
            <a:rPr lang="en-US" sz="1300" kern="1200" dirty="0"/>
            <a:t>Synchrotron emission peaks in millimeter in early times</a:t>
          </a:r>
        </a:p>
      </dsp:txBody>
      <dsp:txXfrm>
        <a:off x="0" y="1680555"/>
        <a:ext cx="6900512" cy="757575"/>
      </dsp:txXfrm>
    </dsp:sp>
    <dsp:sp modelId="{DF5E893C-C114-4248-A642-AFF2D52CA764}">
      <dsp:nvSpPr>
        <dsp:cNvPr id="0" name=""/>
        <dsp:cNvSpPr/>
      </dsp:nvSpPr>
      <dsp:spPr>
        <a:xfrm>
          <a:off x="345025" y="1488675"/>
          <a:ext cx="4830358" cy="383760"/>
        </a:xfrm>
        <a:prstGeom prst="roundRect">
          <a:avLst/>
        </a:prstGeom>
        <a:solidFill>
          <a:schemeClr val="accent2">
            <a:hueOff val="1802103"/>
            <a:satOff val="2750"/>
            <a:lumOff val="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77850">
            <a:lnSpc>
              <a:spcPct val="90000"/>
            </a:lnSpc>
            <a:spcBef>
              <a:spcPct val="0"/>
            </a:spcBef>
            <a:spcAft>
              <a:spcPct val="35000"/>
            </a:spcAft>
            <a:buNone/>
          </a:pPr>
          <a:r>
            <a:rPr lang="en-US" sz="1300" kern="1200" dirty="0"/>
            <a:t>Short Gamma Ray Bursts</a:t>
          </a:r>
        </a:p>
      </dsp:txBody>
      <dsp:txXfrm>
        <a:off x="363759" y="1507409"/>
        <a:ext cx="4792890" cy="346292"/>
      </dsp:txXfrm>
    </dsp:sp>
    <dsp:sp modelId="{D76CB05C-36A5-4275-B22D-644E252F4638}">
      <dsp:nvSpPr>
        <dsp:cNvPr id="0" name=""/>
        <dsp:cNvSpPr/>
      </dsp:nvSpPr>
      <dsp:spPr>
        <a:xfrm>
          <a:off x="0" y="2700210"/>
          <a:ext cx="6900512" cy="757575"/>
        </a:xfrm>
        <a:prstGeom prst="rect">
          <a:avLst/>
        </a:prstGeom>
        <a:solidFill>
          <a:schemeClr val="lt1">
            <a:alpha val="90000"/>
            <a:hueOff val="0"/>
            <a:satOff val="0"/>
            <a:lumOff val="0"/>
            <a:alphaOff val="0"/>
          </a:schemeClr>
        </a:solidFill>
        <a:ln w="12700" cap="flat" cmpd="sng" algn="ctr">
          <a:solidFill>
            <a:schemeClr val="accent2">
              <a:hueOff val="3604206"/>
              <a:satOff val="5500"/>
              <a:lumOff val="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270764" rIns="5355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We don’t know what these are but they have been observed in mm</a:t>
          </a:r>
        </a:p>
        <a:p>
          <a:pPr marL="114300" lvl="1" indent="-114300" algn="l" defTabSz="577850">
            <a:lnSpc>
              <a:spcPct val="90000"/>
            </a:lnSpc>
            <a:spcBef>
              <a:spcPct val="0"/>
            </a:spcBef>
            <a:spcAft>
              <a:spcPct val="15000"/>
            </a:spcAft>
            <a:buChar char="•"/>
          </a:pPr>
          <a:r>
            <a:rPr lang="en-US" sz="1300" kern="1200" dirty="0"/>
            <a:t>Emission peaks in early times</a:t>
          </a:r>
        </a:p>
      </dsp:txBody>
      <dsp:txXfrm>
        <a:off x="0" y="2700210"/>
        <a:ext cx="6900512" cy="757575"/>
      </dsp:txXfrm>
    </dsp:sp>
    <dsp:sp modelId="{637D84B7-0A84-4FD6-A39D-4F3FF93C435B}">
      <dsp:nvSpPr>
        <dsp:cNvPr id="0" name=""/>
        <dsp:cNvSpPr/>
      </dsp:nvSpPr>
      <dsp:spPr>
        <a:xfrm>
          <a:off x="345025" y="2508330"/>
          <a:ext cx="4830358" cy="383760"/>
        </a:xfrm>
        <a:prstGeom prst="roundRect">
          <a:avLst/>
        </a:prstGeom>
        <a:solidFill>
          <a:schemeClr val="accent2">
            <a:hueOff val="3604206"/>
            <a:satOff val="5500"/>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77850">
            <a:lnSpc>
              <a:spcPct val="90000"/>
            </a:lnSpc>
            <a:spcBef>
              <a:spcPct val="0"/>
            </a:spcBef>
            <a:spcAft>
              <a:spcPct val="35000"/>
            </a:spcAft>
            <a:buNone/>
          </a:pPr>
          <a:r>
            <a:rPr lang="en-US" sz="1300" kern="1200" dirty="0"/>
            <a:t>Fast Blue Optical Transients</a:t>
          </a:r>
        </a:p>
      </dsp:txBody>
      <dsp:txXfrm>
        <a:off x="363759" y="2527064"/>
        <a:ext cx="4792890" cy="346292"/>
      </dsp:txXfrm>
    </dsp:sp>
    <dsp:sp modelId="{DA0A881B-BC60-4770-BF18-E6DA465F9523}">
      <dsp:nvSpPr>
        <dsp:cNvPr id="0" name=""/>
        <dsp:cNvSpPr/>
      </dsp:nvSpPr>
      <dsp:spPr>
        <a:xfrm>
          <a:off x="0" y="3719865"/>
          <a:ext cx="6900512" cy="757575"/>
        </a:xfrm>
        <a:prstGeom prst="rect">
          <a:avLst/>
        </a:prstGeom>
        <a:solidFill>
          <a:schemeClr val="lt1">
            <a:alpha val="90000"/>
            <a:hueOff val="0"/>
            <a:satOff val="0"/>
            <a:lumOff val="0"/>
            <a:alphaOff val="0"/>
          </a:schemeClr>
        </a:solidFill>
        <a:ln w="12700" cap="flat" cmpd="sng" algn="ctr">
          <a:solidFill>
            <a:schemeClr val="accent2">
              <a:hueOff val="5406309"/>
              <a:satOff val="8249"/>
              <a:lumOff val="29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270764" rIns="5355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Magnetar transfers energy to surrounding merger ejecta</a:t>
          </a:r>
        </a:p>
        <a:p>
          <a:pPr marL="114300" lvl="1" indent="-114300" algn="l" defTabSz="577850">
            <a:lnSpc>
              <a:spcPct val="90000"/>
            </a:lnSpc>
            <a:spcBef>
              <a:spcPct val="0"/>
            </a:spcBef>
            <a:spcAft>
              <a:spcPct val="15000"/>
            </a:spcAft>
            <a:buChar char="•"/>
          </a:pPr>
          <a:r>
            <a:rPr lang="en-US" sz="1300" kern="1200"/>
            <a:t>Ejecta reaches relativistic speeds, emission peaks in microwave and radio</a:t>
          </a:r>
        </a:p>
      </dsp:txBody>
      <dsp:txXfrm>
        <a:off x="0" y="3719865"/>
        <a:ext cx="6900512" cy="757575"/>
      </dsp:txXfrm>
    </dsp:sp>
    <dsp:sp modelId="{2AF21997-E8A8-4F18-AD19-B8CDD5082ACA}">
      <dsp:nvSpPr>
        <dsp:cNvPr id="0" name=""/>
        <dsp:cNvSpPr/>
      </dsp:nvSpPr>
      <dsp:spPr>
        <a:xfrm>
          <a:off x="345025" y="3527985"/>
          <a:ext cx="4830358" cy="383760"/>
        </a:xfrm>
        <a:prstGeom prst="roundRect">
          <a:avLst/>
        </a:prstGeom>
        <a:solidFill>
          <a:schemeClr val="accent2">
            <a:hueOff val="5406309"/>
            <a:satOff val="8249"/>
            <a:lumOff val="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77850">
            <a:lnSpc>
              <a:spcPct val="90000"/>
            </a:lnSpc>
            <a:spcBef>
              <a:spcPct val="0"/>
            </a:spcBef>
            <a:spcAft>
              <a:spcPct val="35000"/>
            </a:spcAft>
            <a:buNone/>
          </a:pPr>
          <a:r>
            <a:rPr lang="en-US" sz="1300" kern="1200" dirty="0"/>
            <a:t>NSMs with a Stable Magnetar Remnant</a:t>
          </a:r>
        </a:p>
      </dsp:txBody>
      <dsp:txXfrm>
        <a:off x="363759" y="3546719"/>
        <a:ext cx="4792890" cy="346292"/>
      </dsp:txXfrm>
    </dsp:sp>
    <dsp:sp modelId="{0992B7C0-B84E-4E97-9C3A-E438FF100815}">
      <dsp:nvSpPr>
        <dsp:cNvPr id="0" name=""/>
        <dsp:cNvSpPr/>
      </dsp:nvSpPr>
      <dsp:spPr>
        <a:xfrm>
          <a:off x="0" y="4739520"/>
          <a:ext cx="6900512" cy="552825"/>
        </a:xfrm>
        <a:prstGeom prst="rect">
          <a:avLst/>
        </a:prstGeom>
        <a:solidFill>
          <a:schemeClr val="lt1">
            <a:alpha val="90000"/>
            <a:hueOff val="0"/>
            <a:satOff val="0"/>
            <a:lumOff val="0"/>
            <a:alphaOff val="0"/>
          </a:schemeClr>
        </a:solidFill>
        <a:ln w="12700" cap="flat" cmpd="sng" algn="ctr">
          <a:solidFill>
            <a:schemeClr val="accent2">
              <a:hueOff val="7208412"/>
              <a:satOff val="10999"/>
              <a:lumOff val="3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270764" rIns="5355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gamma-ray/X-ray transient Sw J1644 +57 </a:t>
          </a:r>
          <a:r>
            <a:rPr lang="en-US" sz="1300" kern="1200">
              <a:sym typeface="Wingdings" panose="05000000000000000000" pitchFamily="2" charset="2"/>
            </a:rPr>
            <a:t></a:t>
          </a:r>
          <a:r>
            <a:rPr lang="en-US" sz="1300" kern="1200"/>
            <a:t> evidence of jets from TDEs</a:t>
          </a:r>
        </a:p>
      </dsp:txBody>
      <dsp:txXfrm>
        <a:off x="0" y="4739520"/>
        <a:ext cx="6900512" cy="552825"/>
      </dsp:txXfrm>
    </dsp:sp>
    <dsp:sp modelId="{23E086A2-7EE4-481F-930B-50CA21A83F89}">
      <dsp:nvSpPr>
        <dsp:cNvPr id="0" name=""/>
        <dsp:cNvSpPr/>
      </dsp:nvSpPr>
      <dsp:spPr>
        <a:xfrm>
          <a:off x="345025" y="4547640"/>
          <a:ext cx="4830358" cy="383760"/>
        </a:xfrm>
        <a:prstGeom prst="roundRect">
          <a:avLst/>
        </a:prstGeom>
        <a:solidFill>
          <a:schemeClr val="accent2">
            <a:hueOff val="7208412"/>
            <a:satOff val="10999"/>
            <a:lumOff val="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77850">
            <a:lnSpc>
              <a:spcPct val="90000"/>
            </a:lnSpc>
            <a:spcBef>
              <a:spcPct val="0"/>
            </a:spcBef>
            <a:spcAft>
              <a:spcPct val="35000"/>
            </a:spcAft>
            <a:buNone/>
          </a:pPr>
          <a:r>
            <a:rPr lang="en-US" sz="1300" kern="1200"/>
            <a:t>Tidal Disruption Events</a:t>
          </a:r>
        </a:p>
      </dsp:txBody>
      <dsp:txXfrm>
        <a:off x="363759" y="4566374"/>
        <a:ext cx="4792890"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FA99D-3F63-4942-9F11-8F8F2CC0C027}">
      <dsp:nvSpPr>
        <dsp:cNvPr id="0" name=""/>
        <dsp:cNvSpPr/>
      </dsp:nvSpPr>
      <dsp:spPr>
        <a:xfrm>
          <a:off x="0" y="3485475"/>
          <a:ext cx="2588418" cy="571821"/>
        </a:xfrm>
        <a:prstGeom prst="rect">
          <a:avLst/>
        </a:prstGeom>
        <a:gradFill rotWithShape="0">
          <a:gsLst>
            <a:gs pos="0">
              <a:srgbClr val="7C7D92">
                <a:hueOff val="0"/>
                <a:satOff val="0"/>
                <a:lumOff val="0"/>
                <a:alphaOff val="0"/>
                <a:tint val="96000"/>
                <a:lumMod val="104000"/>
              </a:srgbClr>
            </a:gs>
            <a:gs pos="100000">
              <a:srgbClr val="7C7D92">
                <a:hueOff val="0"/>
                <a:satOff val="0"/>
                <a:lumOff val="0"/>
                <a:alphaOff val="0"/>
                <a:shade val="90000"/>
                <a:lumMod val="90000"/>
              </a:srgbClr>
            </a:gs>
          </a:gsLst>
          <a:lin ang="5400000" scaled="0"/>
        </a:gradFill>
        <a:ln w="9525" cap="rnd" cmpd="sng" algn="ctr">
          <a:solidFill>
            <a:srgbClr val="7C7D92">
              <a:hueOff val="0"/>
              <a:satOff val="0"/>
              <a:lumOff val="0"/>
              <a:alphaOff val="0"/>
            </a:srgbClr>
          </a:solidFill>
          <a:prstDash val="solid"/>
          <a:miter lim="800000"/>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4088" tIns="142240" rIns="184088"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 lastClr="FFFFFF"/>
              </a:solidFill>
              <a:latin typeface="Calisto MT" panose="02040603050505030304"/>
              <a:ea typeface="+mn-ea"/>
              <a:cs typeface="+mn-cs"/>
            </a:rPr>
            <a:t>Characterization</a:t>
          </a:r>
        </a:p>
      </dsp:txBody>
      <dsp:txXfrm>
        <a:off x="0" y="3485475"/>
        <a:ext cx="2588418" cy="571821"/>
      </dsp:txXfrm>
    </dsp:sp>
    <dsp:sp modelId="{FDB05B94-2FC6-4AC8-85D6-6E636DA138D1}">
      <dsp:nvSpPr>
        <dsp:cNvPr id="0" name=""/>
        <dsp:cNvSpPr/>
      </dsp:nvSpPr>
      <dsp:spPr>
        <a:xfrm>
          <a:off x="2588418" y="3485475"/>
          <a:ext cx="7765256" cy="571821"/>
        </a:xfrm>
        <a:prstGeom prst="rect">
          <a:avLst/>
        </a:prstGeom>
        <a:solidFill>
          <a:srgbClr val="7C7D92">
            <a:tint val="40000"/>
            <a:alpha val="90000"/>
            <a:hueOff val="0"/>
            <a:satOff val="0"/>
            <a:lumOff val="0"/>
            <a:alphaOff val="0"/>
          </a:srgbClr>
        </a:solidFill>
        <a:ln w="9525" cap="rnd" cmpd="sng" algn="ctr">
          <a:solidFill>
            <a:srgbClr val="7C7D92">
              <a:tint val="40000"/>
              <a:alpha val="90000"/>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7516" tIns="203200" rIns="157516" bIns="203200" numCol="1" spcCol="1270" anchor="ctr" anchorCtr="0">
          <a:noAutofit/>
        </a:bodyPr>
        <a:lstStyle/>
        <a:p>
          <a:pPr marL="0" lvl="0" indent="0" algn="l"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alisto MT" panose="02040603050505030304"/>
              <a:ea typeface="+mn-ea"/>
              <a:cs typeface="+mn-cs"/>
            </a:rPr>
            <a:t>Search for known counterparts</a:t>
          </a:r>
        </a:p>
      </dsp:txBody>
      <dsp:txXfrm>
        <a:off x="2588418" y="3485475"/>
        <a:ext cx="7765256" cy="571821"/>
      </dsp:txXfrm>
    </dsp:sp>
    <dsp:sp modelId="{C9E305C9-8D74-4A94-A54A-96C7A5BF896C}">
      <dsp:nvSpPr>
        <dsp:cNvPr id="0" name=""/>
        <dsp:cNvSpPr/>
      </dsp:nvSpPr>
      <dsp:spPr>
        <a:xfrm rot="10800000">
          <a:off x="0" y="2614591"/>
          <a:ext cx="2588418" cy="879461"/>
        </a:xfrm>
        <a:prstGeom prst="upArrowCallout">
          <a:avLst>
            <a:gd name="adj1" fmla="val 5000"/>
            <a:gd name="adj2" fmla="val 10000"/>
            <a:gd name="adj3" fmla="val 15000"/>
            <a:gd name="adj4" fmla="val 64977"/>
          </a:avLst>
        </a:prstGeom>
        <a:gradFill rotWithShape="0">
          <a:gsLst>
            <a:gs pos="0">
              <a:srgbClr val="7C7D92">
                <a:hueOff val="1718198"/>
                <a:satOff val="-109"/>
                <a:lumOff val="-882"/>
                <a:alphaOff val="0"/>
                <a:tint val="96000"/>
                <a:lumMod val="104000"/>
              </a:srgbClr>
            </a:gs>
            <a:gs pos="100000">
              <a:srgbClr val="7C7D92">
                <a:hueOff val="1718198"/>
                <a:satOff val="-109"/>
                <a:lumOff val="-882"/>
                <a:alphaOff val="0"/>
                <a:shade val="90000"/>
                <a:lumMod val="90000"/>
              </a:srgbClr>
            </a:gs>
          </a:gsLst>
          <a:lin ang="5400000" scaled="0"/>
        </a:gradFill>
        <a:ln w="9525" cap="rnd" cmpd="sng" algn="ctr">
          <a:solidFill>
            <a:srgbClr val="7C7D92">
              <a:hueOff val="1718198"/>
              <a:satOff val="-109"/>
              <a:lumOff val="-882"/>
              <a:alphaOff val="0"/>
            </a:srgbClr>
          </a:solidFill>
          <a:prstDash val="solid"/>
          <a:miter lim="800000"/>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4088" tIns="142240" rIns="184088"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 lastClr="FFFFFF"/>
              </a:solidFill>
              <a:latin typeface="Calisto MT" panose="02040603050505030304"/>
              <a:ea typeface="+mn-ea"/>
              <a:cs typeface="+mn-cs"/>
            </a:rPr>
            <a:t>Light Curves</a:t>
          </a:r>
        </a:p>
      </dsp:txBody>
      <dsp:txXfrm rot="-10800000">
        <a:off x="0" y="2814800"/>
        <a:ext cx="2588418" cy="371440"/>
      </dsp:txXfrm>
    </dsp:sp>
    <dsp:sp modelId="{A804F1FE-39C7-4DD1-92E1-3835DEB49456}">
      <dsp:nvSpPr>
        <dsp:cNvPr id="0" name=""/>
        <dsp:cNvSpPr/>
      </dsp:nvSpPr>
      <dsp:spPr>
        <a:xfrm>
          <a:off x="2588418" y="2614591"/>
          <a:ext cx="7765256" cy="571649"/>
        </a:xfrm>
        <a:prstGeom prst="rect">
          <a:avLst/>
        </a:prstGeom>
        <a:solidFill>
          <a:srgbClr val="7C7D92">
            <a:tint val="40000"/>
            <a:alpha val="90000"/>
            <a:hueOff val="1725201"/>
            <a:satOff val="-186"/>
            <a:lumOff val="-184"/>
            <a:alphaOff val="0"/>
          </a:srgbClr>
        </a:solidFill>
        <a:ln w="9525" cap="rnd" cmpd="sng" algn="ctr">
          <a:solidFill>
            <a:srgbClr val="7C7D92">
              <a:tint val="40000"/>
              <a:alpha val="90000"/>
              <a:hueOff val="1725201"/>
              <a:satOff val="-186"/>
              <a:lumOff val="-184"/>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7516" tIns="203200" rIns="157516" bIns="203200" numCol="1" spcCol="1270" anchor="ctr" anchorCtr="0">
          <a:noAutofit/>
        </a:bodyPr>
        <a:lstStyle/>
        <a:p>
          <a:pPr marL="0" lvl="0" indent="0" algn="l"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alisto MT" panose="02040603050505030304"/>
              <a:ea typeface="+mn-ea"/>
              <a:cs typeface="+mn-cs"/>
            </a:rPr>
            <a:t>Verify transients by inspecting light curve</a:t>
          </a:r>
        </a:p>
      </dsp:txBody>
      <dsp:txXfrm>
        <a:off x="2588418" y="2614591"/>
        <a:ext cx="7765256" cy="571649"/>
      </dsp:txXfrm>
    </dsp:sp>
    <dsp:sp modelId="{5AFC2EF6-E5E9-4D71-ACEE-320AE73FF739}">
      <dsp:nvSpPr>
        <dsp:cNvPr id="0" name=""/>
        <dsp:cNvSpPr/>
      </dsp:nvSpPr>
      <dsp:spPr>
        <a:xfrm rot="10800000">
          <a:off x="0" y="1743707"/>
          <a:ext cx="2588418" cy="879461"/>
        </a:xfrm>
        <a:prstGeom prst="upArrowCallout">
          <a:avLst>
            <a:gd name="adj1" fmla="val 5000"/>
            <a:gd name="adj2" fmla="val 10000"/>
            <a:gd name="adj3" fmla="val 15000"/>
            <a:gd name="adj4" fmla="val 64977"/>
          </a:avLst>
        </a:prstGeom>
        <a:gradFill rotWithShape="0">
          <a:gsLst>
            <a:gs pos="0">
              <a:srgbClr val="7C7D92">
                <a:hueOff val="3436396"/>
                <a:satOff val="-218"/>
                <a:lumOff val="-1765"/>
                <a:alphaOff val="0"/>
                <a:tint val="96000"/>
                <a:lumMod val="104000"/>
              </a:srgbClr>
            </a:gs>
            <a:gs pos="100000">
              <a:srgbClr val="7C7D92">
                <a:hueOff val="3436396"/>
                <a:satOff val="-218"/>
                <a:lumOff val="-1765"/>
                <a:alphaOff val="0"/>
                <a:shade val="90000"/>
                <a:lumMod val="90000"/>
              </a:srgbClr>
            </a:gs>
          </a:gsLst>
          <a:lin ang="5400000" scaled="0"/>
        </a:gradFill>
        <a:ln w="9525" cap="rnd" cmpd="sng" algn="ctr">
          <a:solidFill>
            <a:srgbClr val="7C7D92">
              <a:hueOff val="3436396"/>
              <a:satOff val="-218"/>
              <a:lumOff val="-1765"/>
              <a:alphaOff val="0"/>
            </a:srgbClr>
          </a:solidFill>
          <a:prstDash val="solid"/>
          <a:miter lim="800000"/>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4088" tIns="142240" rIns="184088"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 lastClr="FFFFFF"/>
              </a:solidFill>
              <a:latin typeface="Calisto MT" panose="02040603050505030304"/>
              <a:ea typeface="+mn-ea"/>
              <a:cs typeface="+mn-cs"/>
            </a:rPr>
            <a:t>Geometric cuts</a:t>
          </a:r>
        </a:p>
      </dsp:txBody>
      <dsp:txXfrm rot="-10800000">
        <a:off x="0" y="1943916"/>
        <a:ext cx="2588418" cy="371440"/>
      </dsp:txXfrm>
    </dsp:sp>
    <dsp:sp modelId="{694B656C-F5B4-4110-AD92-80597C928F60}">
      <dsp:nvSpPr>
        <dsp:cNvPr id="0" name=""/>
        <dsp:cNvSpPr/>
      </dsp:nvSpPr>
      <dsp:spPr>
        <a:xfrm>
          <a:off x="2588418" y="1743707"/>
          <a:ext cx="7765256" cy="571649"/>
        </a:xfrm>
        <a:prstGeom prst="rect">
          <a:avLst/>
        </a:prstGeom>
        <a:solidFill>
          <a:srgbClr val="7C7D92">
            <a:tint val="40000"/>
            <a:alpha val="90000"/>
            <a:hueOff val="3450401"/>
            <a:satOff val="-372"/>
            <a:lumOff val="-367"/>
            <a:alphaOff val="0"/>
          </a:srgbClr>
        </a:solidFill>
        <a:ln w="9525" cap="rnd" cmpd="sng" algn="ctr">
          <a:solidFill>
            <a:srgbClr val="7C7D92">
              <a:tint val="40000"/>
              <a:alpha val="90000"/>
              <a:hueOff val="3450401"/>
              <a:satOff val="-372"/>
              <a:lumOff val="-367"/>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7516" tIns="203200" rIns="157516" bIns="203200" numCol="1" spcCol="1270" anchor="ctr" anchorCtr="0">
          <a:noAutofit/>
        </a:bodyPr>
        <a:lstStyle/>
        <a:p>
          <a:pPr marL="0" lvl="0" indent="0" algn="l"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alisto MT" panose="02040603050505030304"/>
              <a:ea typeface="+mn-ea"/>
              <a:cs typeface="+mn-cs"/>
            </a:rPr>
            <a:t>Edges, clustered sources, zero variance contours</a:t>
          </a:r>
        </a:p>
      </dsp:txBody>
      <dsp:txXfrm>
        <a:off x="2588418" y="1743707"/>
        <a:ext cx="7765256" cy="571649"/>
      </dsp:txXfrm>
    </dsp:sp>
    <dsp:sp modelId="{2F00E75E-BBC7-4A9E-A6F1-ADC8D7D27F0F}">
      <dsp:nvSpPr>
        <dsp:cNvPr id="0" name=""/>
        <dsp:cNvSpPr/>
      </dsp:nvSpPr>
      <dsp:spPr>
        <a:xfrm rot="10800000">
          <a:off x="0" y="872824"/>
          <a:ext cx="2588418" cy="879461"/>
        </a:xfrm>
        <a:prstGeom prst="upArrowCallout">
          <a:avLst>
            <a:gd name="adj1" fmla="val 5000"/>
            <a:gd name="adj2" fmla="val 10000"/>
            <a:gd name="adj3" fmla="val 15000"/>
            <a:gd name="adj4" fmla="val 64977"/>
          </a:avLst>
        </a:prstGeom>
        <a:gradFill rotWithShape="0">
          <a:gsLst>
            <a:gs pos="0">
              <a:srgbClr val="7C7D92">
                <a:hueOff val="5154594"/>
                <a:satOff val="-327"/>
                <a:lumOff val="-2647"/>
                <a:alphaOff val="0"/>
                <a:tint val="96000"/>
                <a:lumMod val="104000"/>
              </a:srgbClr>
            </a:gs>
            <a:gs pos="100000">
              <a:srgbClr val="7C7D92">
                <a:hueOff val="5154594"/>
                <a:satOff val="-327"/>
                <a:lumOff val="-2647"/>
                <a:alphaOff val="0"/>
                <a:shade val="90000"/>
                <a:lumMod val="90000"/>
              </a:srgbClr>
            </a:gs>
          </a:gsLst>
          <a:lin ang="5400000" scaled="0"/>
        </a:gradFill>
        <a:ln w="9525" cap="rnd" cmpd="sng" algn="ctr">
          <a:solidFill>
            <a:srgbClr val="7C7D92">
              <a:hueOff val="5154594"/>
              <a:satOff val="-327"/>
              <a:lumOff val="-2647"/>
              <a:alphaOff val="0"/>
            </a:srgbClr>
          </a:solidFill>
          <a:prstDash val="solid"/>
          <a:miter lim="800000"/>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4088" tIns="142240" rIns="184088"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 lastClr="FFFFFF"/>
              </a:solidFill>
              <a:latin typeface="Calisto MT" panose="02040603050505030304"/>
              <a:ea typeface="+mn-ea"/>
              <a:cs typeface="+mn-cs"/>
            </a:rPr>
            <a:t>Array/Frequency</a:t>
          </a:r>
        </a:p>
      </dsp:txBody>
      <dsp:txXfrm rot="-10800000">
        <a:off x="0" y="1073033"/>
        <a:ext cx="2588418" cy="371440"/>
      </dsp:txXfrm>
    </dsp:sp>
    <dsp:sp modelId="{D4A6748B-A096-4D26-BE77-9EB5D30DCFDA}">
      <dsp:nvSpPr>
        <dsp:cNvPr id="0" name=""/>
        <dsp:cNvSpPr/>
      </dsp:nvSpPr>
      <dsp:spPr>
        <a:xfrm>
          <a:off x="2588418" y="872824"/>
          <a:ext cx="7765256" cy="571649"/>
        </a:xfrm>
        <a:prstGeom prst="rect">
          <a:avLst/>
        </a:prstGeom>
        <a:solidFill>
          <a:srgbClr val="7C7D92">
            <a:tint val="40000"/>
            <a:alpha val="90000"/>
            <a:hueOff val="5175602"/>
            <a:satOff val="-559"/>
            <a:lumOff val="-551"/>
            <a:alphaOff val="0"/>
          </a:srgbClr>
        </a:solidFill>
        <a:ln w="9525" cap="rnd" cmpd="sng" algn="ctr">
          <a:solidFill>
            <a:srgbClr val="7C7D92">
              <a:tint val="40000"/>
              <a:alpha val="90000"/>
              <a:hueOff val="5175602"/>
              <a:satOff val="-559"/>
              <a:lumOff val="-551"/>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7516" tIns="203200" rIns="157516" bIns="203200" numCol="1" spcCol="1270" anchor="ctr" anchorCtr="0">
          <a:noAutofit/>
        </a:bodyPr>
        <a:lstStyle/>
        <a:p>
          <a:pPr marL="0" lvl="0" indent="0" algn="l"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alisto MT" panose="02040603050505030304"/>
              <a:ea typeface="+mn-ea"/>
              <a:cs typeface="+mn-cs"/>
            </a:rPr>
            <a:t>Require sources appear in at least 2 frequency/array combination</a:t>
          </a:r>
        </a:p>
      </dsp:txBody>
      <dsp:txXfrm>
        <a:off x="2588418" y="872824"/>
        <a:ext cx="7765256" cy="571649"/>
      </dsp:txXfrm>
    </dsp:sp>
    <dsp:sp modelId="{2217D97D-63DC-4E9C-A963-104F5BC1CDE2}">
      <dsp:nvSpPr>
        <dsp:cNvPr id="0" name=""/>
        <dsp:cNvSpPr/>
      </dsp:nvSpPr>
      <dsp:spPr>
        <a:xfrm rot="10800000">
          <a:off x="0" y="1940"/>
          <a:ext cx="2588418" cy="879461"/>
        </a:xfrm>
        <a:prstGeom prst="upArrowCallout">
          <a:avLst>
            <a:gd name="adj1" fmla="val 5000"/>
            <a:gd name="adj2" fmla="val 10000"/>
            <a:gd name="adj3" fmla="val 15000"/>
            <a:gd name="adj4" fmla="val 64977"/>
          </a:avLst>
        </a:prstGeom>
        <a:gradFill rotWithShape="0">
          <a:gsLst>
            <a:gs pos="0">
              <a:srgbClr val="7C7D92">
                <a:hueOff val="6872791"/>
                <a:satOff val="-436"/>
                <a:lumOff val="-3529"/>
                <a:alphaOff val="0"/>
                <a:tint val="96000"/>
                <a:lumMod val="104000"/>
              </a:srgbClr>
            </a:gs>
            <a:gs pos="100000">
              <a:srgbClr val="7C7D92">
                <a:hueOff val="6872791"/>
                <a:satOff val="-436"/>
                <a:lumOff val="-3529"/>
                <a:alphaOff val="0"/>
                <a:shade val="90000"/>
                <a:lumMod val="90000"/>
              </a:srgbClr>
            </a:gs>
          </a:gsLst>
          <a:lin ang="5400000" scaled="0"/>
        </a:gradFill>
        <a:ln w="9525" cap="rnd" cmpd="sng" algn="ctr">
          <a:solidFill>
            <a:srgbClr val="7C7D92">
              <a:hueOff val="6872791"/>
              <a:satOff val="-436"/>
              <a:lumOff val="-3529"/>
              <a:alphaOff val="0"/>
            </a:srgbClr>
          </a:solidFill>
          <a:prstDash val="solid"/>
          <a:miter lim="800000"/>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4088" tIns="142240" rIns="184088"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 lastClr="FFFFFF"/>
              </a:solidFill>
              <a:latin typeface="Calisto MT" panose="02040603050505030304"/>
              <a:ea typeface="+mn-ea"/>
              <a:cs typeface="+mn-cs"/>
            </a:rPr>
            <a:t>Initial detection </a:t>
          </a:r>
        </a:p>
      </dsp:txBody>
      <dsp:txXfrm rot="-10800000">
        <a:off x="0" y="202149"/>
        <a:ext cx="2588418" cy="371440"/>
      </dsp:txXfrm>
    </dsp:sp>
    <dsp:sp modelId="{63543597-6BBA-428B-81C5-FBD9948AE353}">
      <dsp:nvSpPr>
        <dsp:cNvPr id="0" name=""/>
        <dsp:cNvSpPr/>
      </dsp:nvSpPr>
      <dsp:spPr>
        <a:xfrm>
          <a:off x="2588418" y="1940"/>
          <a:ext cx="7765256" cy="571649"/>
        </a:xfrm>
        <a:prstGeom prst="rect">
          <a:avLst/>
        </a:prstGeom>
        <a:solidFill>
          <a:srgbClr val="7C7D92">
            <a:tint val="40000"/>
            <a:alpha val="90000"/>
            <a:hueOff val="6900803"/>
            <a:satOff val="-745"/>
            <a:lumOff val="-735"/>
            <a:alphaOff val="0"/>
          </a:srgbClr>
        </a:solidFill>
        <a:ln w="9525" cap="rnd" cmpd="sng" algn="ctr">
          <a:solidFill>
            <a:srgbClr val="7C7D92">
              <a:tint val="40000"/>
              <a:alpha val="90000"/>
              <a:hueOff val="6900803"/>
              <a:satOff val="-745"/>
              <a:lumOff val="-735"/>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7516" tIns="203200" rIns="157516" bIns="203200" numCol="1" spcCol="1270" anchor="ctr" anchorCtr="0">
          <a:noAutofit/>
        </a:bodyPr>
        <a:lstStyle/>
        <a:p>
          <a:pPr marL="0" lvl="0" indent="0" algn="l"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alisto MT" panose="02040603050505030304"/>
              <a:ea typeface="+mn-ea"/>
              <a:cs typeface="+mn-cs"/>
            </a:rPr>
            <a:t>Find pixels with SNR&gt;5 in three day maps</a:t>
          </a:r>
        </a:p>
      </dsp:txBody>
      <dsp:txXfrm>
        <a:off x="2588418" y="1940"/>
        <a:ext cx="7765256" cy="5716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4087F-A940-410F-9E02-476371904B11}">
      <dsp:nvSpPr>
        <dsp:cNvPr id="0" name=""/>
        <dsp:cNvSpPr/>
      </dsp:nvSpPr>
      <dsp:spPr>
        <a:xfrm>
          <a:off x="0" y="0"/>
          <a:ext cx="6266011"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920C53D-73F2-4CEF-9339-638B9C51A850}">
      <dsp:nvSpPr>
        <dsp:cNvPr id="0" name=""/>
        <dsp:cNvSpPr/>
      </dsp:nvSpPr>
      <dsp:spPr>
        <a:xfrm>
          <a:off x="0" y="0"/>
          <a:ext cx="6266011" cy="122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Blind searches of millimeter transients have recently become possible</a:t>
          </a:r>
        </a:p>
      </dsp:txBody>
      <dsp:txXfrm>
        <a:off x="0" y="0"/>
        <a:ext cx="6266011" cy="1224886"/>
      </dsp:txXfrm>
    </dsp:sp>
    <dsp:sp modelId="{DD544FBD-FBC8-42CA-B1D4-D7271BA38DA8}">
      <dsp:nvSpPr>
        <dsp:cNvPr id="0" name=""/>
        <dsp:cNvSpPr/>
      </dsp:nvSpPr>
      <dsp:spPr>
        <a:xfrm>
          <a:off x="0" y="1224886"/>
          <a:ext cx="6266011"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06A12B9-5140-465F-8AD2-34F311DE7AD1}">
      <dsp:nvSpPr>
        <dsp:cNvPr id="0" name=""/>
        <dsp:cNvSpPr/>
      </dsp:nvSpPr>
      <dsp:spPr>
        <a:xfrm>
          <a:off x="0" y="1224886"/>
          <a:ext cx="6266011" cy="122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ACT search yields 14 galactic transient events coincident with flaring stars</a:t>
          </a:r>
        </a:p>
      </dsp:txBody>
      <dsp:txXfrm>
        <a:off x="0" y="1224886"/>
        <a:ext cx="6266011" cy="1224886"/>
      </dsp:txXfrm>
    </dsp:sp>
    <dsp:sp modelId="{3DB173C0-211F-47D9-AD7A-8954EDF05B5B}">
      <dsp:nvSpPr>
        <dsp:cNvPr id="0" name=""/>
        <dsp:cNvSpPr/>
      </dsp:nvSpPr>
      <dsp:spPr>
        <a:xfrm>
          <a:off x="0" y="2449773"/>
          <a:ext cx="6266011"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AC4BC73-7734-47B8-88C2-D8CE3DFAD408}">
      <dsp:nvSpPr>
        <dsp:cNvPr id="0" name=""/>
        <dsp:cNvSpPr/>
      </dsp:nvSpPr>
      <dsp:spPr>
        <a:xfrm>
          <a:off x="0" y="2449773"/>
          <a:ext cx="6266011" cy="122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More data is available to search within depth-1 maps</a:t>
          </a:r>
        </a:p>
      </dsp:txBody>
      <dsp:txXfrm>
        <a:off x="0" y="2449773"/>
        <a:ext cx="6266011" cy="1224886"/>
      </dsp:txXfrm>
    </dsp:sp>
    <dsp:sp modelId="{5FE3B4AA-B2FB-4CBB-B800-ABC67E891DCA}">
      <dsp:nvSpPr>
        <dsp:cNvPr id="0" name=""/>
        <dsp:cNvSpPr/>
      </dsp:nvSpPr>
      <dsp:spPr>
        <a:xfrm>
          <a:off x="0" y="3674660"/>
          <a:ext cx="6266011"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79C60ED-F605-4E45-AE4D-804B673CC80A}">
      <dsp:nvSpPr>
        <dsp:cNvPr id="0" name=""/>
        <dsp:cNvSpPr/>
      </dsp:nvSpPr>
      <dsp:spPr>
        <a:xfrm>
          <a:off x="0" y="3674660"/>
          <a:ext cx="6266011" cy="122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Necessary to build pipelines for real-time detection</a:t>
          </a:r>
        </a:p>
      </dsp:txBody>
      <dsp:txXfrm>
        <a:off x="0" y="3674660"/>
        <a:ext cx="6266011" cy="122488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DC450A-A0FF-4F84-8826-EFC343E6EF99}" type="datetimeFigureOut">
              <a:rPr lang="en-US" smtClean="0"/>
              <a:t>6/20/2023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36089F-4E76-4C96-98E3-D4BBC4B0FB30}" type="slidenum">
              <a:rPr lang="en-US" smtClean="0"/>
              <a:t>‹#›</a:t>
            </a:fld>
            <a:endParaRPr lang="en-US"/>
          </a:p>
        </p:txBody>
      </p:sp>
    </p:spTree>
    <p:extLst>
      <p:ext uri="{BB962C8B-B14F-4D97-AF65-F5344CB8AC3E}">
        <p14:creationId xmlns:p14="http://schemas.microsoft.com/office/powerpoint/2010/main" val="4137392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Today I am going to be talking about searching for astrophysical transient events using ACT millimeter wavelength data. This brand new topic of research in astrophysics as CMB searches have only recently acquired the resolution necessary to pick up these events, opening the transient sky to a never before seen frequency band.</a:t>
            </a:r>
          </a:p>
          <a:p>
            <a:pPr algn="l"/>
            <a:endParaRPr lang="en-US" b="1" i="0" dirty="0">
              <a:solidFill>
                <a:srgbClr val="FFFFFF"/>
              </a:solidFill>
              <a:effectLst/>
              <a:latin typeface="Helvetica Neue"/>
            </a:endParaRPr>
          </a:p>
        </p:txBody>
      </p:sp>
      <p:sp>
        <p:nvSpPr>
          <p:cNvPr id="4" name="Slide Number Placeholder 3"/>
          <p:cNvSpPr>
            <a:spLocks noGrp="1"/>
          </p:cNvSpPr>
          <p:nvPr>
            <p:ph type="sldNum" sz="quarter" idx="5"/>
          </p:nvPr>
        </p:nvSpPr>
        <p:spPr/>
        <p:txBody>
          <a:bodyPr/>
          <a:lstStyle/>
          <a:p>
            <a:fld id="{88E43608-9148-48D9-8991-F65B5004D764}" type="slidenum">
              <a:rPr lang="en-US" smtClean="0"/>
              <a:t>1</a:t>
            </a:fld>
            <a:endParaRPr lang="en-US"/>
          </a:p>
        </p:txBody>
      </p:sp>
    </p:spTree>
    <p:extLst>
      <p:ext uri="{BB962C8B-B14F-4D97-AF65-F5344CB8AC3E}">
        <p14:creationId xmlns:p14="http://schemas.microsoft.com/office/powerpoint/2010/main" val="3005799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Flat Spectra </a:t>
            </a:r>
            <a:r>
              <a:rPr lang="en-US" dirty="0">
                <a:sym typeface="Wingdings" panose="05000000000000000000" pitchFamily="2" charset="2"/>
              </a:rPr>
              <a:t> Synchrotron Emission</a:t>
            </a:r>
          </a:p>
          <a:p>
            <a:pPr lvl="1"/>
            <a:r>
              <a:rPr lang="en-US" dirty="0">
                <a:sym typeface="Wingdings" panose="05000000000000000000" pitchFamily="2" charset="2"/>
              </a:rPr>
              <a:t>Lack of polarization  optically thick or </a:t>
            </a:r>
            <a:r>
              <a:rPr lang="en-US" dirty="0" err="1">
                <a:sym typeface="Wingdings" panose="05000000000000000000" pitchFamily="2" charset="2"/>
              </a:rPr>
              <a:t>inhomogenous</a:t>
            </a:r>
            <a:r>
              <a:rPr lang="en-US" dirty="0">
                <a:sym typeface="Wingdings" panose="05000000000000000000" pitchFamily="2" charset="2"/>
              </a:rPr>
              <a:t> emission region</a:t>
            </a:r>
          </a:p>
          <a:p>
            <a:pPr lvl="1"/>
            <a:r>
              <a:rPr lang="en-US" dirty="0">
                <a:sym typeface="Wingdings" panose="05000000000000000000" pitchFamily="2" charset="2"/>
              </a:rPr>
              <a:t>X-ray emitters except for M dwarfs</a:t>
            </a:r>
            <a:endParaRPr lang="en-US" dirty="0"/>
          </a:p>
          <a:p>
            <a:endParaRPr lang="en-US" dirty="0"/>
          </a:p>
        </p:txBody>
      </p:sp>
      <p:sp>
        <p:nvSpPr>
          <p:cNvPr id="4" name="Slide Number Placeholder 3"/>
          <p:cNvSpPr>
            <a:spLocks noGrp="1"/>
          </p:cNvSpPr>
          <p:nvPr>
            <p:ph type="sldNum" sz="quarter" idx="5"/>
          </p:nvPr>
        </p:nvSpPr>
        <p:spPr/>
        <p:txBody>
          <a:bodyPr/>
          <a:lstStyle/>
          <a:p>
            <a:fld id="{646608F1-3610-407B-B878-F3CC2DE66A6C}" type="slidenum">
              <a:rPr lang="en-US" smtClean="0"/>
              <a:t>15</a:t>
            </a:fld>
            <a:endParaRPr lang="en-US"/>
          </a:p>
        </p:txBody>
      </p:sp>
    </p:spTree>
    <p:extLst>
      <p:ext uri="{BB962C8B-B14F-4D97-AF65-F5344CB8AC3E}">
        <p14:creationId xmlns:p14="http://schemas.microsoft.com/office/powerpoint/2010/main" val="1506536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Atacama Cosmology Telescope, located in Chile is perhaps better known for doing work in well, cosmology. </a:t>
            </a:r>
          </a:p>
          <a:p>
            <a:pPr marL="342900" marR="0" lvl="0" indent="-342900">
              <a:lnSpc>
                <a:spcPct val="107000"/>
              </a:lnSpc>
              <a:spcBef>
                <a:spcPts val="0"/>
              </a:spcBef>
              <a:spcAft>
                <a:spcPts val="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We survey 40% of the sky, 3 frequency bands across three arrays with arcminute-scale resolution. </a:t>
            </a:r>
          </a:p>
          <a:p>
            <a:pPr marL="342900" marR="0" lvl="0" indent="-342900">
              <a:lnSpc>
                <a:spcPct val="107000"/>
              </a:lnSpc>
              <a:spcBef>
                <a:spcPts val="0"/>
              </a:spcBef>
              <a:spcAft>
                <a:spcPts val="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amazing work with Cosmology which was discussed earlier this week, </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but it also allows us to conduct the largest systematic transient search in the microwave to date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1,500 vs 17,000, about order of magnitude</a:t>
            </a:r>
          </a:p>
        </p:txBody>
      </p:sp>
      <p:sp>
        <p:nvSpPr>
          <p:cNvPr id="4" name="Slide Number Placeholder 3"/>
          <p:cNvSpPr>
            <a:spLocks noGrp="1"/>
          </p:cNvSpPr>
          <p:nvPr>
            <p:ph type="sldNum" sz="quarter" idx="5"/>
          </p:nvPr>
        </p:nvSpPr>
        <p:spPr/>
        <p:txBody>
          <a:bodyPr/>
          <a:lstStyle/>
          <a:p>
            <a:fld id="{88E43608-9148-48D9-8991-F65B5004D764}" type="slidenum">
              <a:rPr lang="en-US" smtClean="0"/>
              <a:t>20</a:t>
            </a:fld>
            <a:endParaRPr lang="en-US"/>
          </a:p>
        </p:txBody>
      </p:sp>
    </p:spTree>
    <p:extLst>
      <p:ext uri="{BB962C8B-B14F-4D97-AF65-F5344CB8AC3E}">
        <p14:creationId xmlns:p14="http://schemas.microsoft.com/office/powerpoint/2010/main" val="1208283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if you are a cosmologist, and you think of ACT or Planck data, you probably think of something like this. </a:t>
            </a:r>
          </a:p>
          <a:p>
            <a:pPr marL="342900" marR="0" lvl="0" indent="-342900">
              <a:lnSpc>
                <a:spcPct val="107000"/>
              </a:lnSpc>
              <a:spcBef>
                <a:spcPts val="0"/>
              </a:spcBef>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Beautiful maps taken from ten or more years of data, incredible high depth measurements of CMB</a:t>
            </a:r>
          </a:p>
          <a:p>
            <a:pPr marL="342900" marR="0" lvl="0" indent="-342900">
              <a:lnSpc>
                <a:spcPct val="107000"/>
              </a:lnSpc>
              <a:spcBef>
                <a:spcPts val="0"/>
              </a:spcBef>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Frequency range of 90-220 GHz. </a:t>
            </a:r>
          </a:p>
          <a:p>
            <a:pPr marL="342900" marR="0" lvl="0" indent="-342900">
              <a:lnSpc>
                <a:spcPct val="107000"/>
              </a:lnSpc>
              <a:spcBef>
                <a:spcPts val="0"/>
              </a:spcBef>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what if we could see the microwave in a new way?</a:t>
            </a:r>
          </a:p>
          <a:p>
            <a:endParaRPr lang="en-US" dirty="0"/>
          </a:p>
        </p:txBody>
      </p:sp>
      <p:sp>
        <p:nvSpPr>
          <p:cNvPr id="4" name="Slide Number Placeholder 3"/>
          <p:cNvSpPr>
            <a:spLocks noGrp="1"/>
          </p:cNvSpPr>
          <p:nvPr>
            <p:ph type="sldNum" sz="quarter" idx="5"/>
          </p:nvPr>
        </p:nvSpPr>
        <p:spPr/>
        <p:txBody>
          <a:bodyPr/>
          <a:lstStyle/>
          <a:p>
            <a:fld id="{88E43608-9148-48D9-8991-F65B5004D764}" type="slidenum">
              <a:rPr lang="en-US" smtClean="0"/>
              <a:t>21</a:t>
            </a:fld>
            <a:endParaRPr lang="en-US"/>
          </a:p>
        </p:txBody>
      </p:sp>
    </p:spTree>
    <p:extLst>
      <p:ext uri="{BB962C8B-B14F-4D97-AF65-F5344CB8AC3E}">
        <p14:creationId xmlns:p14="http://schemas.microsoft.com/office/powerpoint/2010/main" val="482475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if you are a cosmologist, and you think of ACT or Planck data, you probably think of something like this. </a:t>
            </a:r>
          </a:p>
          <a:p>
            <a:pPr marL="342900" marR="0" lvl="0" indent="-342900">
              <a:lnSpc>
                <a:spcPct val="107000"/>
              </a:lnSpc>
              <a:spcBef>
                <a:spcPts val="0"/>
              </a:spcBef>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Beautiful maps taken from ten or more years of data, incredible high depth measurements of CMB</a:t>
            </a:r>
          </a:p>
          <a:p>
            <a:pPr marL="342900" marR="0" lvl="0" indent="-342900">
              <a:lnSpc>
                <a:spcPct val="107000"/>
              </a:lnSpc>
              <a:spcBef>
                <a:spcPts val="0"/>
              </a:spcBef>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Frequency range of 90-220 GHz. </a:t>
            </a:r>
          </a:p>
          <a:p>
            <a:pPr marL="342900" marR="0" lvl="0" indent="-342900">
              <a:lnSpc>
                <a:spcPct val="107000"/>
              </a:lnSpc>
              <a:spcBef>
                <a:spcPts val="0"/>
              </a:spcBef>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what if we could see the microwave in a new way?</a:t>
            </a:r>
          </a:p>
          <a:p>
            <a:endParaRPr lang="en-US" dirty="0"/>
          </a:p>
        </p:txBody>
      </p:sp>
      <p:sp>
        <p:nvSpPr>
          <p:cNvPr id="4" name="Slide Number Placeholder 3"/>
          <p:cNvSpPr>
            <a:spLocks noGrp="1"/>
          </p:cNvSpPr>
          <p:nvPr>
            <p:ph type="sldNum" sz="quarter" idx="5"/>
          </p:nvPr>
        </p:nvSpPr>
        <p:spPr/>
        <p:txBody>
          <a:bodyPr/>
          <a:lstStyle/>
          <a:p>
            <a:fld id="{88E43608-9148-48D9-8991-F65B5004D764}" type="slidenum">
              <a:rPr lang="en-US" smtClean="0"/>
              <a:t>22</a:t>
            </a:fld>
            <a:endParaRPr lang="en-US"/>
          </a:p>
        </p:txBody>
      </p:sp>
    </p:spTree>
    <p:extLst>
      <p:ext uri="{BB962C8B-B14F-4D97-AF65-F5344CB8AC3E}">
        <p14:creationId xmlns:p14="http://schemas.microsoft.com/office/powerpoint/2010/main" val="1740215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found 8 events coincident with asteroids</a:t>
            </a:r>
          </a:p>
        </p:txBody>
      </p:sp>
      <p:sp>
        <p:nvSpPr>
          <p:cNvPr id="4" name="Slide Number Placeholder 3"/>
          <p:cNvSpPr>
            <a:spLocks noGrp="1"/>
          </p:cNvSpPr>
          <p:nvPr>
            <p:ph type="sldNum" sz="quarter" idx="5"/>
          </p:nvPr>
        </p:nvSpPr>
        <p:spPr/>
        <p:txBody>
          <a:bodyPr/>
          <a:lstStyle/>
          <a:p>
            <a:fld id="{DE1635EB-37B2-42CA-A985-E3FFF7E5B234}" type="slidenum">
              <a:rPr lang="en-US" smtClean="0"/>
              <a:t>23</a:t>
            </a:fld>
            <a:endParaRPr lang="en-US"/>
          </a:p>
        </p:txBody>
      </p:sp>
    </p:spTree>
    <p:extLst>
      <p:ext uri="{BB962C8B-B14F-4D97-AF65-F5344CB8AC3E}">
        <p14:creationId xmlns:p14="http://schemas.microsoft.com/office/powerpoint/2010/main" val="1218251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rising vs falling spectra, light curves look pretty good for ones we are unsure about but still might be a glitch, sparse cadence</a:t>
            </a:r>
          </a:p>
        </p:txBody>
      </p:sp>
      <p:sp>
        <p:nvSpPr>
          <p:cNvPr id="4" name="Slide Number Placeholder 3"/>
          <p:cNvSpPr>
            <a:spLocks noGrp="1"/>
          </p:cNvSpPr>
          <p:nvPr>
            <p:ph type="sldNum" sz="quarter" idx="5"/>
          </p:nvPr>
        </p:nvSpPr>
        <p:spPr/>
        <p:txBody>
          <a:bodyPr/>
          <a:lstStyle/>
          <a:p>
            <a:fld id="{791FEF80-CBD6-4900-8980-98AC0645AFC9}" type="slidenum">
              <a:rPr lang="en-US" smtClean="0"/>
              <a:t>24</a:t>
            </a:fld>
            <a:endParaRPr lang="en-US"/>
          </a:p>
        </p:txBody>
      </p:sp>
    </p:spTree>
    <p:extLst>
      <p:ext uri="{BB962C8B-B14F-4D97-AF65-F5344CB8AC3E}">
        <p14:creationId xmlns:p14="http://schemas.microsoft.com/office/powerpoint/2010/main" val="4197786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35EB-37B2-42CA-A985-E3FFF7E5B234}" type="slidenum">
              <a:rPr lang="en-US" smtClean="0"/>
              <a:t>25</a:t>
            </a:fld>
            <a:endParaRPr lang="en-US"/>
          </a:p>
        </p:txBody>
      </p:sp>
    </p:spTree>
    <p:extLst>
      <p:ext uri="{BB962C8B-B14F-4D97-AF65-F5344CB8AC3E}">
        <p14:creationId xmlns:p14="http://schemas.microsoft.com/office/powerpoint/2010/main" val="1063831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43608-9148-48D9-8991-F65B5004D764}" type="slidenum">
              <a:rPr lang="en-US" smtClean="0"/>
              <a:t>29</a:t>
            </a:fld>
            <a:endParaRPr lang="en-US"/>
          </a:p>
        </p:txBody>
      </p:sp>
    </p:spTree>
    <p:extLst>
      <p:ext uri="{BB962C8B-B14F-4D97-AF65-F5344CB8AC3E}">
        <p14:creationId xmlns:p14="http://schemas.microsoft.com/office/powerpoint/2010/main" val="3902681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Afterglow peaks in the microwave</a:t>
            </a:r>
          </a:p>
          <a:p>
            <a:r>
              <a:rPr lang="en-US" dirty="0"/>
              <a:t>Synchrotron spectrum of a relativistic shock with a power-law electron distribution</a:t>
            </a:r>
          </a:p>
        </p:txBody>
      </p:sp>
      <p:sp>
        <p:nvSpPr>
          <p:cNvPr id="4" name="Slide Number Placeholder 3"/>
          <p:cNvSpPr>
            <a:spLocks noGrp="1"/>
          </p:cNvSpPr>
          <p:nvPr>
            <p:ph type="sldNum" sz="quarter" idx="5"/>
          </p:nvPr>
        </p:nvSpPr>
        <p:spPr/>
        <p:txBody>
          <a:bodyPr/>
          <a:lstStyle/>
          <a:p>
            <a:fld id="{DE1635EB-37B2-42CA-A985-E3FFF7E5B234}" type="slidenum">
              <a:rPr lang="en-US" smtClean="0"/>
              <a:t>31</a:t>
            </a:fld>
            <a:endParaRPr lang="en-US"/>
          </a:p>
        </p:txBody>
      </p:sp>
    </p:spTree>
    <p:extLst>
      <p:ext uri="{BB962C8B-B14F-4D97-AF65-F5344CB8AC3E}">
        <p14:creationId xmlns:p14="http://schemas.microsoft.com/office/powerpoint/2010/main" val="3149220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Afterglow peaks in the microwave</a:t>
            </a:r>
          </a:p>
          <a:p>
            <a:r>
              <a:rPr lang="en-US" dirty="0"/>
              <a:t>Synchrotron spectrum of a relativistic shock with a power-law electron distribution</a:t>
            </a:r>
          </a:p>
        </p:txBody>
      </p:sp>
      <p:sp>
        <p:nvSpPr>
          <p:cNvPr id="4" name="Slide Number Placeholder 3"/>
          <p:cNvSpPr>
            <a:spLocks noGrp="1"/>
          </p:cNvSpPr>
          <p:nvPr>
            <p:ph type="sldNum" sz="quarter" idx="5"/>
          </p:nvPr>
        </p:nvSpPr>
        <p:spPr/>
        <p:txBody>
          <a:bodyPr/>
          <a:lstStyle/>
          <a:p>
            <a:fld id="{DE1635EB-37B2-42CA-A985-E3FFF7E5B234}" type="slidenum">
              <a:rPr lang="en-US" smtClean="0"/>
              <a:t>32</a:t>
            </a:fld>
            <a:endParaRPr lang="en-US"/>
          </a:p>
        </p:txBody>
      </p:sp>
    </p:spTree>
    <p:extLst>
      <p:ext uri="{BB962C8B-B14F-4D97-AF65-F5344CB8AC3E}">
        <p14:creationId xmlns:p14="http://schemas.microsoft.com/office/powerpoint/2010/main" val="2291870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Priority work within the astronomy community!</a:t>
            </a:r>
          </a:p>
          <a:p>
            <a:r>
              <a:rPr lang="en-US" dirty="0"/>
              <a:t>Wait! I’ve never hear of this before! Why is this so important? What’s CMB-S4? Why do we need it to produce rapid alerts?</a:t>
            </a:r>
          </a:p>
        </p:txBody>
      </p:sp>
      <p:sp>
        <p:nvSpPr>
          <p:cNvPr id="4" name="Slide Number Placeholder 3"/>
          <p:cNvSpPr>
            <a:spLocks noGrp="1"/>
          </p:cNvSpPr>
          <p:nvPr>
            <p:ph type="sldNum" sz="quarter" idx="5"/>
          </p:nvPr>
        </p:nvSpPr>
        <p:spPr/>
        <p:txBody>
          <a:bodyPr/>
          <a:lstStyle/>
          <a:p>
            <a:fld id="{DE1635EB-37B2-42CA-A985-E3FFF7E5B234}" type="slidenum">
              <a:rPr lang="en-US" smtClean="0"/>
              <a:t>2</a:t>
            </a:fld>
            <a:endParaRPr lang="en-US"/>
          </a:p>
        </p:txBody>
      </p:sp>
    </p:spTree>
    <p:extLst>
      <p:ext uri="{BB962C8B-B14F-4D97-AF65-F5344CB8AC3E}">
        <p14:creationId xmlns:p14="http://schemas.microsoft.com/office/powerpoint/2010/main" val="3247160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35EB-37B2-42CA-A985-E3FFF7E5B234}" type="slidenum">
              <a:rPr lang="en-US" smtClean="0"/>
              <a:t>33</a:t>
            </a:fld>
            <a:endParaRPr lang="en-US"/>
          </a:p>
        </p:txBody>
      </p:sp>
    </p:spTree>
    <p:extLst>
      <p:ext uri="{BB962C8B-B14F-4D97-AF65-F5344CB8AC3E}">
        <p14:creationId xmlns:p14="http://schemas.microsoft.com/office/powerpoint/2010/main" val="2037559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35EB-37B2-42CA-A985-E3FFF7E5B234}" type="slidenum">
              <a:rPr lang="en-US" smtClean="0"/>
              <a:t>35</a:t>
            </a:fld>
            <a:endParaRPr lang="en-US"/>
          </a:p>
        </p:txBody>
      </p:sp>
    </p:spTree>
    <p:extLst>
      <p:ext uri="{BB962C8B-B14F-4D97-AF65-F5344CB8AC3E}">
        <p14:creationId xmlns:p14="http://schemas.microsoft.com/office/powerpoint/2010/main" val="825217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microwave we think of CMB. Very static thing we use to study the origins of the universe, not stars</a:t>
            </a:r>
          </a:p>
        </p:txBody>
      </p:sp>
      <p:sp>
        <p:nvSpPr>
          <p:cNvPr id="4" name="Slide Number Placeholder 3"/>
          <p:cNvSpPr>
            <a:spLocks noGrp="1"/>
          </p:cNvSpPr>
          <p:nvPr>
            <p:ph type="sldNum" sz="quarter" idx="5"/>
          </p:nvPr>
        </p:nvSpPr>
        <p:spPr/>
        <p:txBody>
          <a:bodyPr/>
          <a:lstStyle/>
          <a:p>
            <a:fld id="{DE1635EB-37B2-42CA-A985-E3FFF7E5B234}" type="slidenum">
              <a:rPr lang="en-US" smtClean="0"/>
              <a:t>5</a:t>
            </a:fld>
            <a:endParaRPr lang="en-US"/>
          </a:p>
        </p:txBody>
      </p:sp>
    </p:spTree>
    <p:extLst>
      <p:ext uri="{BB962C8B-B14F-4D97-AF65-F5344CB8AC3E}">
        <p14:creationId xmlns:p14="http://schemas.microsoft.com/office/powerpoint/2010/main" val="3043705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Normalized flux density models of simulated events at 100GHz</a:t>
            </a:r>
          </a:p>
          <a:p>
            <a:r>
              <a:rPr lang="en-US" dirty="0"/>
              <a:t>High energy, relativistic </a:t>
            </a:r>
            <a:r>
              <a:rPr lang="en-US" dirty="0">
                <a:sym typeface="Wingdings" panose="05000000000000000000" pitchFamily="2" charset="2"/>
              </a:rPr>
              <a:t> bright peak, shorter duration</a:t>
            </a:r>
          </a:p>
          <a:p>
            <a:r>
              <a:rPr lang="en-US" dirty="0">
                <a:sym typeface="Wingdings" panose="05000000000000000000" pitchFamily="2" charset="2"/>
              </a:rPr>
              <a:t>Lower energy, nonrelativistic (</a:t>
            </a:r>
            <a:r>
              <a:rPr lang="en-US" dirty="0" err="1">
                <a:sym typeface="Wingdings" panose="05000000000000000000" pitchFamily="2" charset="2"/>
              </a:rPr>
              <a:t>Sne</a:t>
            </a:r>
            <a:r>
              <a:rPr lang="en-US" dirty="0">
                <a:sym typeface="Wingdings" panose="05000000000000000000" pitchFamily="2" charset="2"/>
              </a:rPr>
              <a:t>)  lower peak, longer duration</a:t>
            </a:r>
            <a:endParaRPr lang="en-US" dirty="0"/>
          </a:p>
        </p:txBody>
      </p:sp>
      <p:sp>
        <p:nvSpPr>
          <p:cNvPr id="4" name="Slide Number Placeholder 3"/>
          <p:cNvSpPr>
            <a:spLocks noGrp="1"/>
          </p:cNvSpPr>
          <p:nvPr>
            <p:ph type="sldNum" sz="quarter" idx="5"/>
          </p:nvPr>
        </p:nvSpPr>
        <p:spPr/>
        <p:txBody>
          <a:bodyPr/>
          <a:lstStyle/>
          <a:p>
            <a:fld id="{646608F1-3610-407B-B878-F3CC2DE66A6C}" type="slidenum">
              <a:rPr lang="en-US" smtClean="0"/>
              <a:t>6</a:t>
            </a:fld>
            <a:endParaRPr lang="en-US"/>
          </a:p>
        </p:txBody>
      </p:sp>
    </p:spTree>
    <p:extLst>
      <p:ext uri="{BB962C8B-B14F-4D97-AF65-F5344CB8AC3E}">
        <p14:creationId xmlns:p14="http://schemas.microsoft.com/office/powerpoint/2010/main" val="404803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CMB surveys- wide field of view, good for detecting millimeter transients</a:t>
            </a:r>
          </a:p>
        </p:txBody>
      </p:sp>
      <p:sp>
        <p:nvSpPr>
          <p:cNvPr id="4" name="Slide Number Placeholder 3"/>
          <p:cNvSpPr>
            <a:spLocks noGrp="1"/>
          </p:cNvSpPr>
          <p:nvPr>
            <p:ph type="sldNum" sz="quarter" idx="5"/>
          </p:nvPr>
        </p:nvSpPr>
        <p:spPr/>
        <p:txBody>
          <a:bodyPr/>
          <a:lstStyle/>
          <a:p>
            <a:fld id="{DE1635EB-37B2-42CA-A985-E3FFF7E5B234}" type="slidenum">
              <a:rPr lang="en-US" smtClean="0"/>
              <a:t>7</a:t>
            </a:fld>
            <a:endParaRPr lang="en-US"/>
          </a:p>
        </p:txBody>
      </p:sp>
    </p:spTree>
    <p:extLst>
      <p:ext uri="{BB962C8B-B14F-4D97-AF65-F5344CB8AC3E}">
        <p14:creationId xmlns:p14="http://schemas.microsoft.com/office/powerpoint/2010/main" val="2644772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Synchrotron radiation created from magnetic fields interacting with surrounding medium</a:t>
            </a:r>
          </a:p>
          <a:p>
            <a:pPr marL="171450" indent="-171450">
              <a:buFontTx/>
              <a:buChar char="-"/>
            </a:pPr>
            <a:r>
              <a:rPr lang="en-US" dirty="0"/>
              <a:t>Orphan afterglow</a:t>
            </a:r>
          </a:p>
        </p:txBody>
      </p:sp>
      <p:sp>
        <p:nvSpPr>
          <p:cNvPr id="4" name="Slide Number Placeholder 3"/>
          <p:cNvSpPr>
            <a:spLocks noGrp="1"/>
          </p:cNvSpPr>
          <p:nvPr>
            <p:ph type="sldNum" sz="quarter" idx="5"/>
          </p:nvPr>
        </p:nvSpPr>
        <p:spPr/>
        <p:txBody>
          <a:bodyPr/>
          <a:lstStyle/>
          <a:p>
            <a:fld id="{DE1635EB-37B2-42CA-A985-E3FFF7E5B234}" type="slidenum">
              <a:rPr lang="en-US" smtClean="0"/>
              <a:t>9</a:t>
            </a:fld>
            <a:endParaRPr lang="en-US"/>
          </a:p>
        </p:txBody>
      </p:sp>
    </p:spTree>
    <p:extLst>
      <p:ext uri="{BB962C8B-B14F-4D97-AF65-F5344CB8AC3E}">
        <p14:creationId xmlns:p14="http://schemas.microsoft.com/office/powerpoint/2010/main" val="2400448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Afterglow peaks in the microwave</a:t>
            </a:r>
          </a:p>
          <a:p>
            <a:r>
              <a:rPr lang="en-US" dirty="0"/>
              <a:t>Synchrotron spectrum of a relativistic shock with a power-law electron distribution</a:t>
            </a:r>
          </a:p>
        </p:txBody>
      </p:sp>
      <p:sp>
        <p:nvSpPr>
          <p:cNvPr id="4" name="Slide Number Placeholder 3"/>
          <p:cNvSpPr>
            <a:spLocks noGrp="1"/>
          </p:cNvSpPr>
          <p:nvPr>
            <p:ph type="sldNum" sz="quarter" idx="5"/>
          </p:nvPr>
        </p:nvSpPr>
        <p:spPr/>
        <p:txBody>
          <a:bodyPr/>
          <a:lstStyle/>
          <a:p>
            <a:fld id="{DE1635EB-37B2-42CA-A985-E3FFF7E5B234}" type="slidenum">
              <a:rPr lang="en-US" smtClean="0"/>
              <a:t>10</a:t>
            </a:fld>
            <a:endParaRPr lang="en-US"/>
          </a:p>
        </p:txBody>
      </p:sp>
    </p:spTree>
    <p:extLst>
      <p:ext uri="{BB962C8B-B14F-4D97-AF65-F5344CB8AC3E}">
        <p14:creationId xmlns:p14="http://schemas.microsoft.com/office/powerpoint/2010/main" val="163106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CMB surveys cover large sky area, can see many transients</a:t>
            </a:r>
          </a:p>
        </p:txBody>
      </p:sp>
      <p:sp>
        <p:nvSpPr>
          <p:cNvPr id="4" name="Slide Number Placeholder 3"/>
          <p:cNvSpPr>
            <a:spLocks noGrp="1"/>
          </p:cNvSpPr>
          <p:nvPr>
            <p:ph type="sldNum" sz="quarter" idx="5"/>
          </p:nvPr>
        </p:nvSpPr>
        <p:spPr/>
        <p:txBody>
          <a:bodyPr/>
          <a:lstStyle/>
          <a:p>
            <a:fld id="{DE1635EB-37B2-42CA-A985-E3FFF7E5B234}" type="slidenum">
              <a:rPr lang="en-US" smtClean="0"/>
              <a:t>11</a:t>
            </a:fld>
            <a:endParaRPr lang="en-US"/>
          </a:p>
        </p:txBody>
      </p:sp>
    </p:spTree>
    <p:extLst>
      <p:ext uri="{BB962C8B-B14F-4D97-AF65-F5344CB8AC3E}">
        <p14:creationId xmlns:p14="http://schemas.microsoft.com/office/powerpoint/2010/main" val="4185870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Only a blind search could detect orphan afterglow (</a:t>
            </a:r>
            <a:r>
              <a:rPr lang="el-GR" dirty="0"/>
              <a:t>α &gt; 1.5</a:t>
            </a:r>
            <a:r>
              <a:rPr lang="en-US" dirty="0"/>
              <a:t>, self-absorbed synchrotron emission)</a:t>
            </a:r>
          </a:p>
        </p:txBody>
      </p:sp>
      <p:sp>
        <p:nvSpPr>
          <p:cNvPr id="4" name="Slide Number Placeholder 3"/>
          <p:cNvSpPr>
            <a:spLocks noGrp="1"/>
          </p:cNvSpPr>
          <p:nvPr>
            <p:ph type="sldNum" sz="quarter" idx="5"/>
          </p:nvPr>
        </p:nvSpPr>
        <p:spPr/>
        <p:txBody>
          <a:bodyPr/>
          <a:lstStyle/>
          <a:p>
            <a:fld id="{646608F1-3610-407B-B878-F3CC2DE66A6C}" type="slidenum">
              <a:rPr lang="en-US" smtClean="0"/>
              <a:t>13</a:t>
            </a:fld>
            <a:endParaRPr lang="en-US"/>
          </a:p>
        </p:txBody>
      </p:sp>
    </p:spTree>
    <p:extLst>
      <p:ext uri="{BB962C8B-B14F-4D97-AF65-F5344CB8AC3E}">
        <p14:creationId xmlns:p14="http://schemas.microsoft.com/office/powerpoint/2010/main" val="901047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0EE0C-BEBA-4F3C-AB7F-6849A3575429}"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87419-ACA4-4096-90BA-689988C54B2B}" type="slidenum">
              <a:rPr lang="en-US" smtClean="0"/>
              <a:t>‹#›</a:t>
            </a:fld>
            <a:endParaRPr lang="en-US"/>
          </a:p>
        </p:txBody>
      </p:sp>
    </p:spTree>
    <p:extLst>
      <p:ext uri="{BB962C8B-B14F-4D97-AF65-F5344CB8AC3E}">
        <p14:creationId xmlns:p14="http://schemas.microsoft.com/office/powerpoint/2010/main" val="2850970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40EE0C-BEBA-4F3C-AB7F-6849A3575429}"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87419-ACA4-4096-90BA-689988C54B2B}" type="slidenum">
              <a:rPr lang="en-US" smtClean="0"/>
              <a:t>‹#›</a:t>
            </a:fld>
            <a:endParaRPr lang="en-US"/>
          </a:p>
        </p:txBody>
      </p:sp>
    </p:spTree>
    <p:extLst>
      <p:ext uri="{BB962C8B-B14F-4D97-AF65-F5344CB8AC3E}">
        <p14:creationId xmlns:p14="http://schemas.microsoft.com/office/powerpoint/2010/main" val="403898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88D4A3-D52C-493E-A42B-67F7AE285091}"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BC74A2-939A-45E3-806C-631A7DC3DE12}" type="slidenum">
              <a:rPr lang="en-US" smtClean="0"/>
              <a:t>‹#›</a:t>
            </a:fld>
            <a:endParaRPr lang="en-US"/>
          </a:p>
        </p:txBody>
      </p:sp>
    </p:spTree>
    <p:extLst>
      <p:ext uri="{BB962C8B-B14F-4D97-AF65-F5344CB8AC3E}">
        <p14:creationId xmlns:p14="http://schemas.microsoft.com/office/powerpoint/2010/main" val="493410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40EE0C-BEBA-4F3C-AB7F-6849A3575429}" type="datetimeFigureOut">
              <a:rPr lang="en-US" smtClean="0"/>
              <a:t>6/20/2023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87419-ACA4-4096-90BA-689988C54B2B}" type="slidenum">
              <a:rPr lang="en-US" smtClean="0"/>
              <a:t>‹#›</a:t>
            </a:fld>
            <a:endParaRPr lang="en-US"/>
          </a:p>
        </p:txBody>
      </p:sp>
    </p:spTree>
    <p:extLst>
      <p:ext uri="{BB962C8B-B14F-4D97-AF65-F5344CB8AC3E}">
        <p14:creationId xmlns:p14="http://schemas.microsoft.com/office/powerpoint/2010/main" val="1038307334"/>
      </p:ext>
    </p:extLst>
  </p:cSld>
  <p:clrMap bg1="dk1" tx1="lt1" bg2="dk2" tx2="lt2" accent1="accent1" accent2="accent2" accent3="accent3" accent4="accent4" accent5="accent5" accent6="accent6" hlink="hlink" folHlink="folHlink"/>
  <p:sldLayoutIdLst>
    <p:sldLayoutId id="2147483662"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88D4A3-D52C-493E-A42B-67F7AE285091}" type="datetimeFigureOut">
              <a:rPr lang="en-US" smtClean="0"/>
              <a:t>6/20/2023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BC74A2-939A-45E3-806C-631A7DC3DE12}" type="slidenum">
              <a:rPr lang="en-US" smtClean="0"/>
              <a:t>‹#›</a:t>
            </a:fld>
            <a:endParaRPr lang="en-US"/>
          </a:p>
        </p:txBody>
      </p:sp>
    </p:spTree>
    <p:extLst>
      <p:ext uri="{BB962C8B-B14F-4D97-AF65-F5344CB8AC3E}">
        <p14:creationId xmlns:p14="http://schemas.microsoft.com/office/powerpoint/2010/main" val="570767078"/>
      </p:ext>
    </p:extLst>
  </p:cSld>
  <p:clrMap bg1="dk1" tx1="lt1" bg2="dk2" tx2="lt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16.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9.png"/><Relationship Id="rId7" Type="http://schemas.openxmlformats.org/officeDocument/2006/relationships/diagramColors" Target="../diagrams/colors3.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0.jp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21.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ireworks in the sky&#10;&#10;Description automatically generated with medium confidence">
            <a:extLst>
              <a:ext uri="{FF2B5EF4-FFF2-40B4-BE49-F238E27FC236}">
                <a16:creationId xmlns:a16="http://schemas.microsoft.com/office/drawing/2014/main" id="{FF9E51C1-C65B-4DB1-9BF0-2F5105FAFEEE}"/>
              </a:ext>
            </a:extLst>
          </p:cNvPr>
          <p:cNvPicPr>
            <a:picLocks noChangeAspect="1"/>
          </p:cNvPicPr>
          <p:nvPr/>
        </p:nvPicPr>
        <p:blipFill rotWithShape="1">
          <a:blip r:embed="rId3"/>
          <a:srcRect t="9091" r="57771" b="-1"/>
          <a:stretch/>
        </p:blipFill>
        <p:spPr>
          <a:xfrm>
            <a:off x="3523488" y="10"/>
            <a:ext cx="8668512" cy="6857990"/>
          </a:xfrm>
          <a:prstGeom prst="rect">
            <a:avLst/>
          </a:prstGeom>
        </p:spPr>
      </p:pic>
      <p:sp>
        <p:nvSpPr>
          <p:cNvPr id="2" name="Title 1">
            <a:extLst>
              <a:ext uri="{FF2B5EF4-FFF2-40B4-BE49-F238E27FC236}">
                <a16:creationId xmlns:a16="http://schemas.microsoft.com/office/drawing/2014/main" id="{519BF518-FD01-4464-8AA4-72991B6EA227}"/>
              </a:ext>
            </a:extLst>
          </p:cNvPr>
          <p:cNvSpPr>
            <a:spLocks noGrp="1"/>
          </p:cNvSpPr>
          <p:nvPr>
            <p:ph type="ctrTitle"/>
          </p:nvPr>
        </p:nvSpPr>
        <p:spPr>
          <a:xfrm>
            <a:off x="325315" y="0"/>
            <a:ext cx="10535235" cy="3204134"/>
          </a:xfrm>
        </p:spPr>
        <p:txBody>
          <a:bodyPr anchor="b">
            <a:normAutofit/>
          </a:bodyPr>
          <a:lstStyle/>
          <a:p>
            <a:pPr algn="l"/>
            <a:r>
              <a:rPr lang="en-US" sz="4800" dirty="0"/>
              <a:t>The Millimeter Transient Sky: </a:t>
            </a:r>
            <a:br>
              <a:rPr lang="en-US" sz="4800" dirty="0"/>
            </a:br>
            <a:r>
              <a:rPr lang="en-US" sz="4000" i="1" dirty="0"/>
              <a:t>CMB surveys as astrophysical transient detectors</a:t>
            </a:r>
            <a:endParaRPr lang="en-US" sz="4800" i="1" dirty="0"/>
          </a:p>
        </p:txBody>
      </p:sp>
      <p:sp>
        <p:nvSpPr>
          <p:cNvPr id="3" name="Subtitle 2">
            <a:extLst>
              <a:ext uri="{FF2B5EF4-FFF2-40B4-BE49-F238E27FC236}">
                <a16:creationId xmlns:a16="http://schemas.microsoft.com/office/drawing/2014/main" id="{346035AD-9DB0-4800-9B87-430D688AA525}"/>
              </a:ext>
            </a:extLst>
          </p:cNvPr>
          <p:cNvSpPr>
            <a:spLocks noGrp="1"/>
          </p:cNvSpPr>
          <p:nvPr>
            <p:ph type="subTitle" idx="1"/>
          </p:nvPr>
        </p:nvSpPr>
        <p:spPr>
          <a:xfrm>
            <a:off x="255696" y="4955947"/>
            <a:ext cx="5149874" cy="1726298"/>
          </a:xfrm>
        </p:spPr>
        <p:txBody>
          <a:bodyPr>
            <a:normAutofit/>
          </a:bodyPr>
          <a:lstStyle/>
          <a:p>
            <a:pPr algn="l"/>
            <a:r>
              <a:rPr lang="en-US" sz="3000" dirty="0"/>
              <a:t>Emily Biermann</a:t>
            </a:r>
          </a:p>
          <a:p>
            <a:pPr algn="l"/>
            <a:r>
              <a:rPr lang="en-US" sz="2800" dirty="0"/>
              <a:t>University of Pittsburgh</a:t>
            </a:r>
          </a:p>
          <a:p>
            <a:pPr algn="l"/>
            <a:r>
              <a:rPr lang="en-US" i="1" dirty="0"/>
              <a:t>Advised by Arthur </a:t>
            </a:r>
            <a:r>
              <a:rPr lang="en-US" i="1" dirty="0" err="1"/>
              <a:t>Kosowsky</a:t>
            </a:r>
            <a:endParaRPr lang="en-US" i="1" dirty="0"/>
          </a:p>
        </p:txBody>
      </p:sp>
      <p:sp>
        <p:nvSpPr>
          <p:cNvPr id="5" name="Rectangle 4">
            <a:extLst>
              <a:ext uri="{FF2B5EF4-FFF2-40B4-BE49-F238E27FC236}">
                <a16:creationId xmlns:a16="http://schemas.microsoft.com/office/drawing/2014/main" id="{B8995177-EF80-4788-9F6C-8B794C262D0B}"/>
              </a:ext>
            </a:extLst>
          </p:cNvPr>
          <p:cNvSpPr/>
          <p:nvPr/>
        </p:nvSpPr>
        <p:spPr>
          <a:xfrm>
            <a:off x="325315" y="509954"/>
            <a:ext cx="1151793" cy="50116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08723A2-A7A8-4E82-ABE6-89C238E28544}"/>
              </a:ext>
            </a:extLst>
          </p:cNvPr>
          <p:cNvSpPr txBox="1"/>
          <p:nvPr/>
        </p:nvSpPr>
        <p:spPr>
          <a:xfrm>
            <a:off x="10771403" y="6580991"/>
            <a:ext cx="1458304" cy="276999"/>
          </a:xfrm>
          <a:prstGeom prst="rect">
            <a:avLst/>
          </a:prstGeom>
          <a:noFill/>
        </p:spPr>
        <p:txBody>
          <a:bodyPr wrap="square" rtlCol="0">
            <a:spAutoFit/>
          </a:bodyPr>
          <a:lstStyle/>
          <a:p>
            <a:r>
              <a:rPr lang="en-US" sz="1200" i="1" dirty="0">
                <a:solidFill>
                  <a:schemeClr val="bg1">
                    <a:lumMod val="65000"/>
                    <a:lumOff val="35000"/>
                  </a:schemeClr>
                </a:solidFill>
                <a:latin typeface="Century Schoolbook" panose="02040604050505020304"/>
              </a:rPr>
              <a:t>act.princeton.edu</a:t>
            </a:r>
          </a:p>
        </p:txBody>
      </p:sp>
    </p:spTree>
    <p:extLst>
      <p:ext uri="{BB962C8B-B14F-4D97-AF65-F5344CB8AC3E}">
        <p14:creationId xmlns:p14="http://schemas.microsoft.com/office/powerpoint/2010/main" val="2461791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0FD7C5-FD42-56D9-E7DC-022E6C6363FE}"/>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dirty="0">
                <a:solidFill>
                  <a:schemeClr val="tx1"/>
                </a:solidFill>
                <a:latin typeface="+mj-lt"/>
                <a:ea typeface="+mj-ea"/>
                <a:cs typeface="+mj-cs"/>
              </a:rPr>
              <a:t>GRB Reverse Shock</a:t>
            </a:r>
          </a:p>
        </p:txBody>
      </p:sp>
      <p:pic>
        <p:nvPicPr>
          <p:cNvPr id="6" name="Content Placeholder 5" descr="A picture containing text, screenshot, diagram, line&#10;&#10;Description automatically generated">
            <a:extLst>
              <a:ext uri="{FF2B5EF4-FFF2-40B4-BE49-F238E27FC236}">
                <a16:creationId xmlns:a16="http://schemas.microsoft.com/office/drawing/2014/main" id="{D3B0DB10-6A67-930B-0E6B-7CAE55D5C06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321" r="-2" b="2251"/>
          <a:stretch/>
        </p:blipFill>
        <p:spPr>
          <a:xfrm>
            <a:off x="535329" y="2083161"/>
            <a:ext cx="5951321" cy="3989570"/>
          </a:xfrm>
          <a:prstGeom prst="rect">
            <a:avLst/>
          </a:prstGeom>
        </p:spPr>
      </p:pic>
      <p:sp>
        <p:nvSpPr>
          <p:cNvPr id="8" name="TextBox 7">
            <a:extLst>
              <a:ext uri="{FF2B5EF4-FFF2-40B4-BE49-F238E27FC236}">
                <a16:creationId xmlns:a16="http://schemas.microsoft.com/office/drawing/2014/main" id="{2E48040C-2E50-4EC6-56D2-58C0154EB07A}"/>
              </a:ext>
            </a:extLst>
          </p:cNvPr>
          <p:cNvSpPr txBox="1"/>
          <p:nvPr/>
        </p:nvSpPr>
        <p:spPr>
          <a:xfrm>
            <a:off x="3928533" y="5803900"/>
            <a:ext cx="2167467" cy="944033"/>
          </a:xfrm>
          <a:prstGeom prst="rect">
            <a:avLst/>
          </a:prstGeom>
        </p:spPr>
        <p:txBody>
          <a:bodyPr wrap="square" rtlCol="0">
            <a:spAutoFit/>
          </a:bodyPr>
          <a:lstStyle/>
          <a:p>
            <a:endParaRPr lang="en-US" dirty="0"/>
          </a:p>
        </p:txBody>
      </p:sp>
      <p:sp>
        <p:nvSpPr>
          <p:cNvPr id="12" name="TextBox 11">
            <a:extLst>
              <a:ext uri="{FF2B5EF4-FFF2-40B4-BE49-F238E27FC236}">
                <a16:creationId xmlns:a16="http://schemas.microsoft.com/office/drawing/2014/main" id="{D03ACA54-8B38-E45A-10DD-94E20A5F8BD0}"/>
              </a:ext>
            </a:extLst>
          </p:cNvPr>
          <p:cNvSpPr txBox="1"/>
          <p:nvPr/>
        </p:nvSpPr>
        <p:spPr>
          <a:xfrm>
            <a:off x="10220227" y="6300805"/>
            <a:ext cx="2167466" cy="369332"/>
          </a:xfrm>
          <a:prstGeom prst="rect">
            <a:avLst/>
          </a:prstGeom>
          <a:noFill/>
        </p:spPr>
        <p:txBody>
          <a:bodyPr wrap="square">
            <a:spAutoFit/>
          </a:bodyPr>
          <a:lstStyle/>
          <a:p>
            <a:r>
              <a:rPr lang="en-US" dirty="0"/>
              <a:t>Bright et al., 2023</a:t>
            </a:r>
          </a:p>
        </p:txBody>
      </p:sp>
      <p:sp>
        <p:nvSpPr>
          <p:cNvPr id="18" name="Content Placeholder 2">
            <a:extLst>
              <a:ext uri="{FF2B5EF4-FFF2-40B4-BE49-F238E27FC236}">
                <a16:creationId xmlns:a16="http://schemas.microsoft.com/office/drawing/2014/main" id="{6FF6D05E-6EDE-C698-CF21-768490DABC99}"/>
              </a:ext>
            </a:extLst>
          </p:cNvPr>
          <p:cNvSpPr txBox="1">
            <a:spLocks/>
          </p:cNvSpPr>
          <p:nvPr/>
        </p:nvSpPr>
        <p:spPr>
          <a:xfrm>
            <a:off x="6915165" y="2083161"/>
            <a:ext cx="438879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GRB 221009A radio observations</a:t>
            </a:r>
          </a:p>
          <a:p>
            <a:r>
              <a:rPr lang="en-US" dirty="0"/>
              <a:t>Predicted to peak in millimeter just 30 minutes post burst!</a:t>
            </a:r>
          </a:p>
          <a:p>
            <a:r>
              <a:rPr lang="en-US" dirty="0"/>
              <a:t>Use CMB instruments to identify RS in GRBs, prompt rapid follow-up</a:t>
            </a:r>
          </a:p>
          <a:p>
            <a:pPr marL="0" indent="0">
              <a:buNone/>
            </a:pPr>
            <a:endParaRPr lang="en-US" dirty="0"/>
          </a:p>
        </p:txBody>
      </p:sp>
    </p:spTree>
    <p:extLst>
      <p:ext uri="{BB962C8B-B14F-4D97-AF65-F5344CB8AC3E}">
        <p14:creationId xmlns:p14="http://schemas.microsoft.com/office/powerpoint/2010/main" val="1158755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531A73-6E57-2DEA-B6A2-15B904F5D4DA}"/>
              </a:ext>
            </a:extLst>
          </p:cNvPr>
          <p:cNvSpPr>
            <a:spLocks noGrp="1"/>
          </p:cNvSpPr>
          <p:nvPr>
            <p:ph type="title"/>
          </p:nvPr>
        </p:nvSpPr>
        <p:spPr>
          <a:xfrm>
            <a:off x="630936" y="640080"/>
            <a:ext cx="4818888" cy="1481328"/>
          </a:xfrm>
        </p:spPr>
        <p:txBody>
          <a:bodyPr anchor="b">
            <a:normAutofit fontScale="90000"/>
          </a:bodyPr>
          <a:lstStyle/>
          <a:p>
            <a:r>
              <a:rPr lang="en-US" sz="5400" dirty="0"/>
              <a:t>Observation Predictions</a:t>
            </a:r>
          </a:p>
        </p:txBody>
      </p:sp>
      <p:sp>
        <p:nvSpPr>
          <p:cNvPr id="4105"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05CB909-CA21-80BA-B32E-CAFD142F9EFA}"/>
              </a:ext>
            </a:extLst>
          </p:cNvPr>
          <p:cNvSpPr>
            <a:spLocks noGrp="1"/>
          </p:cNvSpPr>
          <p:nvPr>
            <p:ph idx="1"/>
          </p:nvPr>
        </p:nvSpPr>
        <p:spPr>
          <a:xfrm>
            <a:off x="630936" y="2660904"/>
            <a:ext cx="3627797" cy="3547872"/>
          </a:xfrm>
        </p:spPr>
        <p:txBody>
          <a:bodyPr anchor="t">
            <a:normAutofit/>
          </a:bodyPr>
          <a:lstStyle/>
          <a:p>
            <a:r>
              <a:rPr lang="en-US" sz="2200" dirty="0" err="1"/>
              <a:t>Eftekhari</a:t>
            </a:r>
            <a:r>
              <a:rPr lang="en-US" sz="2200" dirty="0"/>
              <a:t> et al., 2022</a:t>
            </a:r>
          </a:p>
          <a:p>
            <a:r>
              <a:rPr lang="en-US" sz="2200" dirty="0"/>
              <a:t>Simulated synchrotron transients</a:t>
            </a:r>
          </a:p>
          <a:p>
            <a:r>
              <a:rPr lang="en-US" sz="2200" dirty="0"/>
              <a:t>Will see many extragalactic transient events</a:t>
            </a:r>
          </a:p>
          <a:p>
            <a:r>
              <a:rPr lang="en-US" sz="2200" dirty="0"/>
              <a:t>We have to know how to look for and identify them!</a:t>
            </a:r>
            <a:endParaRPr lang="en-US" sz="1800" dirty="0"/>
          </a:p>
        </p:txBody>
      </p:sp>
      <p:pic>
        <p:nvPicPr>
          <p:cNvPr id="4098" name="Picture 2" descr="Figure 5.">
            <a:extLst>
              <a:ext uri="{FF2B5EF4-FFF2-40B4-BE49-F238E27FC236}">
                <a16:creationId xmlns:a16="http://schemas.microsoft.com/office/drawing/2014/main" id="{26EAB9FD-BFF1-7DE5-9D44-498EF857639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88934" y="0"/>
            <a:ext cx="764122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021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248E981-41B8-FF2E-EF8B-41D5C3E686EF}"/>
              </a:ext>
            </a:extLst>
          </p:cNvPr>
          <p:cNvSpPr>
            <a:spLocks noGrp="1"/>
          </p:cNvSpPr>
          <p:nvPr>
            <p:ph type="title"/>
          </p:nvPr>
        </p:nvSpPr>
        <p:spPr>
          <a:xfrm>
            <a:off x="640080" y="325369"/>
            <a:ext cx="4368602" cy="1956841"/>
          </a:xfrm>
        </p:spPr>
        <p:txBody>
          <a:bodyPr anchor="b">
            <a:normAutofit/>
          </a:bodyPr>
          <a:lstStyle/>
          <a:p>
            <a:r>
              <a:rPr lang="en-US" sz="5400"/>
              <a:t>In this talk…</a:t>
            </a:r>
          </a:p>
        </p:txBody>
      </p:sp>
      <p:sp>
        <p:nvSpPr>
          <p:cNvPr id="206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F08560-40ED-14AD-8D62-87FAE71ED49C}"/>
              </a:ext>
            </a:extLst>
          </p:cNvPr>
          <p:cNvSpPr>
            <a:spLocks noGrp="1"/>
          </p:cNvSpPr>
          <p:nvPr>
            <p:ph idx="1"/>
          </p:nvPr>
        </p:nvSpPr>
        <p:spPr>
          <a:xfrm>
            <a:off x="640080" y="2872899"/>
            <a:ext cx="4995295" cy="3320668"/>
          </a:xfrm>
        </p:spPr>
        <p:txBody>
          <a:bodyPr>
            <a:normAutofit/>
          </a:bodyPr>
          <a:lstStyle/>
          <a:p>
            <a:pPr>
              <a:lnSpc>
                <a:spcPct val="150000"/>
              </a:lnSpc>
            </a:pPr>
            <a:r>
              <a:rPr lang="en-US" dirty="0">
                <a:solidFill>
                  <a:schemeClr val="tx2">
                    <a:lumMod val="50000"/>
                  </a:schemeClr>
                </a:solidFill>
              </a:rPr>
              <a:t>The millimeter transient sky</a:t>
            </a:r>
          </a:p>
          <a:p>
            <a:pPr>
              <a:lnSpc>
                <a:spcPct val="150000"/>
              </a:lnSpc>
            </a:pPr>
            <a:r>
              <a:rPr lang="en-US" dirty="0"/>
              <a:t>The State of the Field</a:t>
            </a:r>
          </a:p>
          <a:p>
            <a:pPr>
              <a:lnSpc>
                <a:spcPct val="150000"/>
              </a:lnSpc>
            </a:pPr>
            <a:r>
              <a:rPr lang="en-US" dirty="0">
                <a:solidFill>
                  <a:schemeClr val="tx2">
                    <a:lumMod val="50000"/>
                  </a:schemeClr>
                </a:solidFill>
              </a:rPr>
              <a:t>ACT Blind Transient Search</a:t>
            </a:r>
          </a:p>
          <a:p>
            <a:pPr>
              <a:lnSpc>
                <a:spcPct val="150000"/>
              </a:lnSpc>
            </a:pPr>
            <a:r>
              <a:rPr lang="en-US" dirty="0">
                <a:solidFill>
                  <a:schemeClr val="tx2">
                    <a:lumMod val="50000"/>
                  </a:schemeClr>
                </a:solidFill>
              </a:rPr>
              <a:t>Future Studies</a:t>
            </a:r>
          </a:p>
        </p:txBody>
      </p:sp>
      <p:pic>
        <p:nvPicPr>
          <p:cNvPr id="2054" name="Picture 6" descr="Hometown Evolution, Inc. Box of 25 ST11 Clear 5 Watt C7 Base Replacement  Bulbs - - Amazon.com">
            <a:extLst>
              <a:ext uri="{FF2B5EF4-FFF2-40B4-BE49-F238E27FC236}">
                <a16:creationId xmlns:a16="http://schemas.microsoft.com/office/drawing/2014/main" id="{FF6AA560-7205-A93A-7931-1C07D5E8B0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324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72AF1C-DDF5-96CC-0AD3-1910A3CCADB0}"/>
              </a:ext>
            </a:extLst>
          </p:cNvPr>
          <p:cNvSpPr>
            <a:spLocks noGrp="1"/>
          </p:cNvSpPr>
          <p:nvPr>
            <p:ph type="title"/>
          </p:nvPr>
        </p:nvSpPr>
        <p:spPr/>
        <p:txBody>
          <a:bodyPr/>
          <a:lstStyle/>
          <a:p>
            <a:r>
              <a:rPr lang="en-US" dirty="0" err="1"/>
              <a:t>SPTpol</a:t>
            </a:r>
            <a:r>
              <a:rPr lang="en-US" dirty="0"/>
              <a:t>: Whitehorn et al., 2016</a:t>
            </a:r>
          </a:p>
        </p:txBody>
      </p:sp>
      <p:sp>
        <p:nvSpPr>
          <p:cNvPr id="5" name="Content Placeholder 4">
            <a:extLst>
              <a:ext uri="{FF2B5EF4-FFF2-40B4-BE49-F238E27FC236}">
                <a16:creationId xmlns:a16="http://schemas.microsoft.com/office/drawing/2014/main" id="{6E49A06D-7F9B-BA63-00B4-5CB6EBA267F1}"/>
              </a:ext>
            </a:extLst>
          </p:cNvPr>
          <p:cNvSpPr>
            <a:spLocks noGrp="1"/>
          </p:cNvSpPr>
          <p:nvPr>
            <p:ph idx="1"/>
          </p:nvPr>
        </p:nvSpPr>
        <p:spPr>
          <a:xfrm>
            <a:off x="838200" y="1916559"/>
            <a:ext cx="10515600" cy="4351338"/>
          </a:xfrm>
        </p:spPr>
        <p:txBody>
          <a:bodyPr/>
          <a:lstStyle/>
          <a:p>
            <a:r>
              <a:rPr lang="en-US" dirty="0"/>
              <a:t>One possible transient event</a:t>
            </a:r>
          </a:p>
          <a:p>
            <a:r>
              <a:rPr lang="en-US" dirty="0"/>
              <a:t>Broadly consistent with GRB orphan afterglow</a:t>
            </a:r>
          </a:p>
          <a:p>
            <a:endParaRPr lang="en-US" dirty="0"/>
          </a:p>
        </p:txBody>
      </p:sp>
      <p:pic>
        <p:nvPicPr>
          <p:cNvPr id="7" name="Picture 6" descr="Chart, box and whisker chart&#10;&#10;Description automatically generated">
            <a:extLst>
              <a:ext uri="{FF2B5EF4-FFF2-40B4-BE49-F238E27FC236}">
                <a16:creationId xmlns:a16="http://schemas.microsoft.com/office/drawing/2014/main" id="{00052FFB-487C-6AD9-B279-87ED27F65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500" y="3361944"/>
            <a:ext cx="5311715" cy="2894522"/>
          </a:xfrm>
          <a:prstGeom prst="rect">
            <a:avLst/>
          </a:prstGeom>
        </p:spPr>
      </p:pic>
      <p:pic>
        <p:nvPicPr>
          <p:cNvPr id="9" name="Picture 8" descr="Chart&#10;&#10;Description automatically generated">
            <a:extLst>
              <a:ext uri="{FF2B5EF4-FFF2-40B4-BE49-F238E27FC236}">
                <a16:creationId xmlns:a16="http://schemas.microsoft.com/office/drawing/2014/main" id="{16A5350C-D71D-90C6-1279-8D6E47B624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564" y="3037464"/>
            <a:ext cx="4280120" cy="3543482"/>
          </a:xfrm>
          <a:prstGeom prst="rect">
            <a:avLst/>
          </a:prstGeom>
        </p:spPr>
      </p:pic>
      <p:sp>
        <p:nvSpPr>
          <p:cNvPr id="10" name="TextBox 9">
            <a:extLst>
              <a:ext uri="{FF2B5EF4-FFF2-40B4-BE49-F238E27FC236}">
                <a16:creationId xmlns:a16="http://schemas.microsoft.com/office/drawing/2014/main" id="{0FA50D82-5727-72AA-8C66-9686BCD94D23}"/>
              </a:ext>
            </a:extLst>
          </p:cNvPr>
          <p:cNvSpPr txBox="1"/>
          <p:nvPr/>
        </p:nvSpPr>
        <p:spPr>
          <a:xfrm>
            <a:off x="7038318" y="6447407"/>
            <a:ext cx="5376507" cy="369332"/>
          </a:xfrm>
          <a:prstGeom prst="rect">
            <a:avLst/>
          </a:prstGeom>
          <a:noFill/>
        </p:spPr>
        <p:txBody>
          <a:bodyPr wrap="square" rtlCol="0">
            <a:spAutoFit/>
          </a:bodyPr>
          <a:lstStyle/>
          <a:p>
            <a:r>
              <a:rPr lang="en-US" b="0" i="0" dirty="0">
                <a:effectLst/>
                <a:latin typeface="Arial" panose="020B0604020202020204" pitchFamily="34" charset="0"/>
              </a:rPr>
              <a:t>Whitehorn, N., </a:t>
            </a:r>
            <a:r>
              <a:rPr lang="en-US" b="0" i="0" dirty="0" err="1">
                <a:effectLst/>
                <a:latin typeface="Arial" panose="020B0604020202020204" pitchFamily="34" charset="0"/>
              </a:rPr>
              <a:t>Natoli</a:t>
            </a:r>
            <a:r>
              <a:rPr lang="en-US" b="0" i="0" dirty="0">
                <a:effectLst/>
                <a:latin typeface="Arial" panose="020B0604020202020204" pitchFamily="34" charset="0"/>
              </a:rPr>
              <a:t>, T., Ade, P. A. R., et al. 2016</a:t>
            </a:r>
            <a:endParaRPr lang="en-US" dirty="0"/>
          </a:p>
        </p:txBody>
      </p:sp>
    </p:spTree>
    <p:extLst>
      <p:ext uri="{BB962C8B-B14F-4D97-AF65-F5344CB8AC3E}">
        <p14:creationId xmlns:p14="http://schemas.microsoft.com/office/powerpoint/2010/main" val="2790278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90B04A-7C55-EDEC-DA26-FEF8B1984743}"/>
              </a:ext>
            </a:extLst>
          </p:cNvPr>
          <p:cNvSpPr>
            <a:spLocks noGrp="1"/>
          </p:cNvSpPr>
          <p:nvPr>
            <p:ph type="title"/>
          </p:nvPr>
        </p:nvSpPr>
        <p:spPr/>
        <p:txBody>
          <a:bodyPr/>
          <a:lstStyle/>
          <a:p>
            <a:r>
              <a:rPr lang="en-US" dirty="0"/>
              <a:t>ACT: </a:t>
            </a:r>
            <a:r>
              <a:rPr lang="en-US" dirty="0" err="1"/>
              <a:t>Naess</a:t>
            </a:r>
            <a:r>
              <a:rPr lang="en-US" dirty="0"/>
              <a:t> et al., 2020a</a:t>
            </a:r>
          </a:p>
        </p:txBody>
      </p:sp>
      <p:sp>
        <p:nvSpPr>
          <p:cNvPr id="5" name="Content Placeholder 4">
            <a:extLst>
              <a:ext uri="{FF2B5EF4-FFF2-40B4-BE49-F238E27FC236}">
                <a16:creationId xmlns:a16="http://schemas.microsoft.com/office/drawing/2014/main" id="{FCD7E3EF-AB55-613A-3F40-D3075F237F60}"/>
              </a:ext>
            </a:extLst>
          </p:cNvPr>
          <p:cNvSpPr>
            <a:spLocks noGrp="1"/>
          </p:cNvSpPr>
          <p:nvPr>
            <p:ph idx="1"/>
          </p:nvPr>
        </p:nvSpPr>
        <p:spPr>
          <a:xfrm>
            <a:off x="838200" y="1825625"/>
            <a:ext cx="4909690" cy="4351338"/>
          </a:xfrm>
        </p:spPr>
        <p:txBody>
          <a:bodyPr/>
          <a:lstStyle/>
          <a:p>
            <a:r>
              <a:rPr lang="en-US" dirty="0"/>
              <a:t>Serendipitous discovery of three bright transients</a:t>
            </a:r>
          </a:p>
          <a:p>
            <a:r>
              <a:rPr lang="en-US" dirty="0"/>
              <a:t>3-day maps for Planet 9 search</a:t>
            </a:r>
          </a:p>
          <a:p>
            <a:r>
              <a:rPr lang="en-US" dirty="0"/>
              <a:t>All have stellar counterparts with active coronas</a:t>
            </a:r>
          </a:p>
          <a:p>
            <a:r>
              <a:rPr lang="en-US" dirty="0"/>
              <a:t>May be caused by magnetic recombination</a:t>
            </a:r>
          </a:p>
        </p:txBody>
      </p:sp>
      <p:pic>
        <p:nvPicPr>
          <p:cNvPr id="7" name="Picture 6" descr="Chart, line chart&#10;&#10;Description automatically generated">
            <a:extLst>
              <a:ext uri="{FF2B5EF4-FFF2-40B4-BE49-F238E27FC236}">
                <a16:creationId xmlns:a16="http://schemas.microsoft.com/office/drawing/2014/main" id="{C9BC3316-A2CE-DBAD-0C9E-D286A042C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9852" y="1544540"/>
            <a:ext cx="5685582" cy="4559990"/>
          </a:xfrm>
          <a:prstGeom prst="rect">
            <a:avLst/>
          </a:prstGeom>
        </p:spPr>
      </p:pic>
      <p:sp>
        <p:nvSpPr>
          <p:cNvPr id="8" name="TextBox 7">
            <a:extLst>
              <a:ext uri="{FF2B5EF4-FFF2-40B4-BE49-F238E27FC236}">
                <a16:creationId xmlns:a16="http://schemas.microsoft.com/office/drawing/2014/main" id="{5F25C2C7-C5A4-924D-8391-675B570D3F63}"/>
              </a:ext>
            </a:extLst>
          </p:cNvPr>
          <p:cNvSpPr txBox="1"/>
          <p:nvPr/>
        </p:nvSpPr>
        <p:spPr>
          <a:xfrm>
            <a:off x="6466474" y="6375541"/>
            <a:ext cx="5976438" cy="369332"/>
          </a:xfrm>
          <a:prstGeom prst="rect">
            <a:avLst/>
          </a:prstGeom>
          <a:noFill/>
        </p:spPr>
        <p:txBody>
          <a:bodyPr wrap="square" rtlCol="0">
            <a:spAutoFit/>
          </a:bodyPr>
          <a:lstStyle/>
          <a:p>
            <a:r>
              <a:rPr lang="en-US" b="0" i="0" dirty="0" err="1">
                <a:effectLst/>
                <a:latin typeface="Arial" panose="020B0604020202020204" pitchFamily="34" charset="0"/>
              </a:rPr>
              <a:t>Naess</a:t>
            </a:r>
            <a:r>
              <a:rPr lang="en-US" b="0" i="0" dirty="0">
                <a:effectLst/>
                <a:latin typeface="Arial" panose="020B0604020202020204" pitchFamily="34" charset="0"/>
              </a:rPr>
              <a:t>, S., Battaglia, N., Richard Bond, J., et al. 2021a</a:t>
            </a:r>
            <a:endParaRPr lang="en-US" dirty="0"/>
          </a:p>
        </p:txBody>
      </p:sp>
    </p:spTree>
    <p:extLst>
      <p:ext uri="{BB962C8B-B14F-4D97-AF65-F5344CB8AC3E}">
        <p14:creationId xmlns:p14="http://schemas.microsoft.com/office/powerpoint/2010/main" val="3431566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64AE2-9E9A-B4DD-FB40-B552BC7E9819}"/>
              </a:ext>
            </a:extLst>
          </p:cNvPr>
          <p:cNvSpPr>
            <a:spLocks noGrp="1"/>
          </p:cNvSpPr>
          <p:nvPr>
            <p:ph type="title"/>
          </p:nvPr>
        </p:nvSpPr>
        <p:spPr/>
        <p:txBody>
          <a:bodyPr/>
          <a:lstStyle/>
          <a:p>
            <a:r>
              <a:rPr lang="en-US" dirty="0"/>
              <a:t>SPT-3G: Guns et al., 2021</a:t>
            </a:r>
          </a:p>
        </p:txBody>
      </p:sp>
      <p:sp>
        <p:nvSpPr>
          <p:cNvPr id="3" name="Content Placeholder 2">
            <a:extLst>
              <a:ext uri="{FF2B5EF4-FFF2-40B4-BE49-F238E27FC236}">
                <a16:creationId xmlns:a16="http://schemas.microsoft.com/office/drawing/2014/main" id="{69E0BD44-80ED-E24A-1BD0-6369492CCA22}"/>
              </a:ext>
            </a:extLst>
          </p:cNvPr>
          <p:cNvSpPr>
            <a:spLocks noGrp="1"/>
          </p:cNvSpPr>
          <p:nvPr>
            <p:ph idx="1"/>
          </p:nvPr>
        </p:nvSpPr>
        <p:spPr>
          <a:xfrm>
            <a:off x="762421" y="1507353"/>
            <a:ext cx="10515600" cy="4351338"/>
          </a:xfrm>
        </p:spPr>
        <p:txBody>
          <a:bodyPr/>
          <a:lstStyle/>
          <a:p>
            <a:r>
              <a:rPr lang="en-US" dirty="0"/>
              <a:t>Blind search yielded 13 galactic events at 8 locations</a:t>
            </a:r>
          </a:p>
          <a:p>
            <a:r>
              <a:rPr lang="en-US" dirty="0"/>
              <a:t>~min – hour duration</a:t>
            </a:r>
          </a:p>
        </p:txBody>
      </p:sp>
      <p:pic>
        <p:nvPicPr>
          <p:cNvPr id="7" name="Picture 6" descr="Table&#10;&#10;Description automatically generated">
            <a:extLst>
              <a:ext uri="{FF2B5EF4-FFF2-40B4-BE49-F238E27FC236}">
                <a16:creationId xmlns:a16="http://schemas.microsoft.com/office/drawing/2014/main" id="{7B565FB9-3248-AAC4-5868-3D87685B2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2663" y="2527240"/>
            <a:ext cx="9074283" cy="3905937"/>
          </a:xfrm>
          <a:prstGeom prst="rect">
            <a:avLst/>
          </a:prstGeom>
        </p:spPr>
      </p:pic>
      <p:sp>
        <p:nvSpPr>
          <p:cNvPr id="8" name="TextBox 7">
            <a:extLst>
              <a:ext uri="{FF2B5EF4-FFF2-40B4-BE49-F238E27FC236}">
                <a16:creationId xmlns:a16="http://schemas.microsoft.com/office/drawing/2014/main" id="{C8B8F709-9270-DED5-AE79-D7474B4C371D}"/>
              </a:ext>
            </a:extLst>
          </p:cNvPr>
          <p:cNvSpPr txBox="1"/>
          <p:nvPr/>
        </p:nvSpPr>
        <p:spPr>
          <a:xfrm>
            <a:off x="7860809" y="6433177"/>
            <a:ext cx="4516429" cy="369332"/>
          </a:xfrm>
          <a:prstGeom prst="rect">
            <a:avLst/>
          </a:prstGeom>
          <a:noFill/>
        </p:spPr>
        <p:txBody>
          <a:bodyPr wrap="square" rtlCol="0">
            <a:spAutoFit/>
          </a:bodyPr>
          <a:lstStyle/>
          <a:p>
            <a:r>
              <a:rPr lang="da-DK" b="0" i="0" dirty="0">
                <a:effectLst/>
                <a:latin typeface="Arial" panose="020B0604020202020204" pitchFamily="34" charset="0"/>
              </a:rPr>
              <a:t>Guns, S., Foster, A., Daley, C., et al. 2021</a:t>
            </a:r>
            <a:endParaRPr lang="en-US" dirty="0"/>
          </a:p>
        </p:txBody>
      </p:sp>
    </p:spTree>
    <p:extLst>
      <p:ext uri="{BB962C8B-B14F-4D97-AF65-F5344CB8AC3E}">
        <p14:creationId xmlns:p14="http://schemas.microsoft.com/office/powerpoint/2010/main" val="2774608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64AE2-9E9A-B4DD-FB40-B552BC7E9819}"/>
              </a:ext>
            </a:extLst>
          </p:cNvPr>
          <p:cNvSpPr>
            <a:spLocks noGrp="1"/>
          </p:cNvSpPr>
          <p:nvPr>
            <p:ph type="title"/>
          </p:nvPr>
        </p:nvSpPr>
        <p:spPr>
          <a:xfrm>
            <a:off x="838200" y="365125"/>
            <a:ext cx="10032369" cy="1325563"/>
          </a:xfrm>
        </p:spPr>
        <p:txBody>
          <a:bodyPr/>
          <a:lstStyle/>
          <a:p>
            <a:r>
              <a:rPr lang="en-US" dirty="0"/>
              <a:t>SPT-3G: Guns et al., 2021</a:t>
            </a:r>
          </a:p>
        </p:txBody>
      </p:sp>
      <p:sp>
        <p:nvSpPr>
          <p:cNvPr id="3" name="Content Placeholder 2">
            <a:extLst>
              <a:ext uri="{FF2B5EF4-FFF2-40B4-BE49-F238E27FC236}">
                <a16:creationId xmlns:a16="http://schemas.microsoft.com/office/drawing/2014/main" id="{69E0BD44-80ED-E24A-1BD0-6369492CCA22}"/>
              </a:ext>
            </a:extLst>
          </p:cNvPr>
          <p:cNvSpPr>
            <a:spLocks noGrp="1"/>
          </p:cNvSpPr>
          <p:nvPr>
            <p:ph idx="1"/>
          </p:nvPr>
        </p:nvSpPr>
        <p:spPr>
          <a:xfrm>
            <a:off x="838201" y="1825625"/>
            <a:ext cx="4627992" cy="4351338"/>
          </a:xfrm>
        </p:spPr>
        <p:txBody>
          <a:bodyPr/>
          <a:lstStyle/>
          <a:p>
            <a:r>
              <a:rPr lang="en-US" dirty="0"/>
              <a:t>2 Possible Extragalactic Events</a:t>
            </a:r>
          </a:p>
          <a:p>
            <a:r>
              <a:rPr lang="en-US" dirty="0"/>
              <a:t>Longer duration (~weeks)</a:t>
            </a:r>
          </a:p>
          <a:p>
            <a:r>
              <a:rPr lang="en-US" dirty="0"/>
              <a:t>No obvious counterparts</a:t>
            </a:r>
          </a:p>
          <a:p>
            <a:r>
              <a:rPr lang="en-US" dirty="0"/>
              <a:t>Spectrum evolves</a:t>
            </a:r>
          </a:p>
          <a:p>
            <a:pPr lvl="1"/>
            <a:r>
              <a:rPr lang="en-US" dirty="0"/>
              <a:t>Consistent with newly formed jet</a:t>
            </a:r>
          </a:p>
          <a:p>
            <a:pPr lvl="1"/>
            <a:endParaRPr lang="en-US" dirty="0"/>
          </a:p>
        </p:txBody>
      </p:sp>
      <p:pic>
        <p:nvPicPr>
          <p:cNvPr id="6" name="Picture 5" descr="Diagram, box and whisker chart&#10;&#10;Description automatically generated">
            <a:extLst>
              <a:ext uri="{FF2B5EF4-FFF2-40B4-BE49-F238E27FC236}">
                <a16:creationId xmlns:a16="http://schemas.microsoft.com/office/drawing/2014/main" id="{0CC826E0-A258-ED42-9B70-D9A7659E1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9702" y="509090"/>
            <a:ext cx="4886576" cy="3327571"/>
          </a:xfrm>
          <a:prstGeom prst="rect">
            <a:avLst/>
          </a:prstGeom>
        </p:spPr>
      </p:pic>
      <p:pic>
        <p:nvPicPr>
          <p:cNvPr id="9" name="Picture 8" descr="Chart&#10;&#10;Description automatically generated">
            <a:extLst>
              <a:ext uri="{FF2B5EF4-FFF2-40B4-BE49-F238E27FC236}">
                <a16:creationId xmlns:a16="http://schemas.microsoft.com/office/drawing/2014/main" id="{76DD0D5F-17B5-6DA9-6CFF-44EB419B7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0887" y="4087084"/>
            <a:ext cx="6109014" cy="2546481"/>
          </a:xfrm>
          <a:prstGeom prst="rect">
            <a:avLst/>
          </a:prstGeom>
        </p:spPr>
      </p:pic>
    </p:spTree>
    <p:extLst>
      <p:ext uri="{BB962C8B-B14F-4D97-AF65-F5344CB8AC3E}">
        <p14:creationId xmlns:p14="http://schemas.microsoft.com/office/powerpoint/2010/main" val="878977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D1332C-DCC8-75AC-F0F1-5D68F8663CD3}"/>
              </a:ext>
            </a:extLst>
          </p:cNvPr>
          <p:cNvSpPr>
            <a:spLocks noGrp="1"/>
          </p:cNvSpPr>
          <p:nvPr>
            <p:ph type="title"/>
          </p:nvPr>
        </p:nvSpPr>
        <p:spPr/>
        <p:txBody>
          <a:bodyPr/>
          <a:lstStyle/>
          <a:p>
            <a:r>
              <a:rPr lang="en-US" dirty="0"/>
              <a:t>ACT Targeted Search</a:t>
            </a:r>
            <a:br>
              <a:rPr lang="en-US" dirty="0"/>
            </a:br>
            <a:r>
              <a:rPr lang="en-US" dirty="0"/>
              <a:t>Carlos </a:t>
            </a:r>
            <a:r>
              <a:rPr lang="en-US" dirty="0" err="1"/>
              <a:t>Hervías-Caimapo</a:t>
            </a:r>
            <a:r>
              <a:rPr lang="en-US" dirty="0"/>
              <a:t> et al., 2023</a:t>
            </a:r>
          </a:p>
        </p:txBody>
      </p:sp>
      <p:pic>
        <p:nvPicPr>
          <p:cNvPr id="7" name="Content Placeholder 6" descr="A picture containing text, font, screenshot, algebra&#10;&#10;Description automatically generated">
            <a:extLst>
              <a:ext uri="{FF2B5EF4-FFF2-40B4-BE49-F238E27FC236}">
                <a16:creationId xmlns:a16="http://schemas.microsoft.com/office/drawing/2014/main" id="{79AC0373-CD6A-275F-1DBA-65A651EFA6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4628" y="1980727"/>
            <a:ext cx="11042743" cy="2896546"/>
          </a:xfrm>
        </p:spPr>
      </p:pic>
      <p:sp>
        <p:nvSpPr>
          <p:cNvPr id="8" name="Content Placeholder 2">
            <a:extLst>
              <a:ext uri="{FF2B5EF4-FFF2-40B4-BE49-F238E27FC236}">
                <a16:creationId xmlns:a16="http://schemas.microsoft.com/office/drawing/2014/main" id="{2731B5D1-90FD-739E-827F-1EE864326E42}"/>
              </a:ext>
            </a:extLst>
          </p:cNvPr>
          <p:cNvSpPr txBox="1">
            <a:spLocks/>
          </p:cNvSpPr>
          <p:nvPr/>
        </p:nvSpPr>
        <p:spPr>
          <a:xfrm>
            <a:off x="574628" y="5469359"/>
            <a:ext cx="7493630" cy="17152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Check out Carlos’ talk tomorrow!</a:t>
            </a:r>
          </a:p>
          <a:p>
            <a:pPr lvl="1"/>
            <a:endParaRPr lang="en-US" dirty="0"/>
          </a:p>
        </p:txBody>
      </p:sp>
      <p:pic>
        <p:nvPicPr>
          <p:cNvPr id="9" name="Picture 2">
            <a:extLst>
              <a:ext uri="{FF2B5EF4-FFF2-40B4-BE49-F238E27FC236}">
                <a16:creationId xmlns:a16="http://schemas.microsoft.com/office/drawing/2014/main" id="{52816391-7D33-EA69-BA5F-01440C950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443" y="5072269"/>
            <a:ext cx="1485309" cy="1485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357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D1332C-DCC8-75AC-F0F1-5D68F8663CD3}"/>
              </a:ext>
            </a:extLst>
          </p:cNvPr>
          <p:cNvSpPr>
            <a:spLocks noGrp="1"/>
          </p:cNvSpPr>
          <p:nvPr>
            <p:ph type="title"/>
          </p:nvPr>
        </p:nvSpPr>
        <p:spPr/>
        <p:txBody>
          <a:bodyPr/>
          <a:lstStyle/>
          <a:p>
            <a:r>
              <a:rPr lang="en-US" dirty="0"/>
              <a:t>ACT Systematic Search</a:t>
            </a:r>
            <a:br>
              <a:rPr lang="en-US" dirty="0"/>
            </a:br>
            <a:r>
              <a:rPr lang="en-US" dirty="0"/>
              <a:t>Li, Biermann, et al., 2023</a:t>
            </a:r>
          </a:p>
        </p:txBody>
      </p:sp>
      <p:sp>
        <p:nvSpPr>
          <p:cNvPr id="8" name="Content Placeholder 2">
            <a:extLst>
              <a:ext uri="{FF2B5EF4-FFF2-40B4-BE49-F238E27FC236}">
                <a16:creationId xmlns:a16="http://schemas.microsoft.com/office/drawing/2014/main" id="{2731B5D1-90FD-739E-827F-1EE864326E42}"/>
              </a:ext>
            </a:extLst>
          </p:cNvPr>
          <p:cNvSpPr txBox="1">
            <a:spLocks/>
          </p:cNvSpPr>
          <p:nvPr/>
        </p:nvSpPr>
        <p:spPr>
          <a:xfrm>
            <a:off x="574628" y="5469359"/>
            <a:ext cx="7493630" cy="17152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Check out </a:t>
            </a:r>
            <a:r>
              <a:rPr lang="en-US" dirty="0" err="1"/>
              <a:t>Yaqiong’s</a:t>
            </a:r>
            <a:r>
              <a:rPr lang="en-US" dirty="0"/>
              <a:t> talk this afternoon!</a:t>
            </a:r>
          </a:p>
          <a:p>
            <a:pPr lvl="1"/>
            <a:endParaRPr lang="en-US" dirty="0"/>
          </a:p>
        </p:txBody>
      </p:sp>
      <p:pic>
        <p:nvPicPr>
          <p:cNvPr id="2" name="Picture 1">
            <a:extLst>
              <a:ext uri="{FF2B5EF4-FFF2-40B4-BE49-F238E27FC236}">
                <a16:creationId xmlns:a16="http://schemas.microsoft.com/office/drawing/2014/main" id="{CF6736EE-CC1D-855C-C219-980B44DFE0FD}"/>
              </a:ext>
            </a:extLst>
          </p:cNvPr>
          <p:cNvPicPr>
            <a:picLocks noChangeAspect="1"/>
          </p:cNvPicPr>
          <p:nvPr/>
        </p:nvPicPr>
        <p:blipFill rotWithShape="1">
          <a:blip r:embed="rId2"/>
          <a:srcRect t="6352" b="23276"/>
          <a:stretch/>
        </p:blipFill>
        <p:spPr>
          <a:xfrm>
            <a:off x="6899668" y="5100013"/>
            <a:ext cx="1443464" cy="1526456"/>
          </a:xfrm>
          <a:prstGeom prst="rect">
            <a:avLst/>
          </a:prstGeom>
        </p:spPr>
      </p:pic>
      <p:pic>
        <p:nvPicPr>
          <p:cNvPr id="9" name="Content Placeholder 8" descr="A picture containing text, font, screenshot&#10;&#10;Description automatically generated">
            <a:extLst>
              <a:ext uri="{FF2B5EF4-FFF2-40B4-BE49-F238E27FC236}">
                <a16:creationId xmlns:a16="http://schemas.microsoft.com/office/drawing/2014/main" id="{F8E9B197-5BAC-E56C-8A6B-BB3EC81CE8D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2724" y="1778866"/>
            <a:ext cx="11779236" cy="3207737"/>
          </a:xfrm>
        </p:spPr>
      </p:pic>
    </p:spTree>
    <p:extLst>
      <p:ext uri="{BB962C8B-B14F-4D97-AF65-F5344CB8AC3E}">
        <p14:creationId xmlns:p14="http://schemas.microsoft.com/office/powerpoint/2010/main" val="3918111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248E981-41B8-FF2E-EF8B-41D5C3E686EF}"/>
              </a:ext>
            </a:extLst>
          </p:cNvPr>
          <p:cNvSpPr>
            <a:spLocks noGrp="1"/>
          </p:cNvSpPr>
          <p:nvPr>
            <p:ph type="title"/>
          </p:nvPr>
        </p:nvSpPr>
        <p:spPr>
          <a:xfrm>
            <a:off x="640080" y="325369"/>
            <a:ext cx="4368602" cy="1956841"/>
          </a:xfrm>
        </p:spPr>
        <p:txBody>
          <a:bodyPr anchor="b">
            <a:normAutofit/>
          </a:bodyPr>
          <a:lstStyle/>
          <a:p>
            <a:r>
              <a:rPr lang="en-US" sz="5400"/>
              <a:t>In this talk…</a:t>
            </a:r>
          </a:p>
        </p:txBody>
      </p:sp>
      <p:sp>
        <p:nvSpPr>
          <p:cNvPr id="206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F08560-40ED-14AD-8D62-87FAE71ED49C}"/>
              </a:ext>
            </a:extLst>
          </p:cNvPr>
          <p:cNvSpPr>
            <a:spLocks noGrp="1"/>
          </p:cNvSpPr>
          <p:nvPr>
            <p:ph idx="1"/>
          </p:nvPr>
        </p:nvSpPr>
        <p:spPr>
          <a:xfrm>
            <a:off x="640080" y="2872899"/>
            <a:ext cx="4995295" cy="3320668"/>
          </a:xfrm>
        </p:spPr>
        <p:txBody>
          <a:bodyPr>
            <a:normAutofit/>
          </a:bodyPr>
          <a:lstStyle/>
          <a:p>
            <a:pPr>
              <a:lnSpc>
                <a:spcPct val="150000"/>
              </a:lnSpc>
            </a:pPr>
            <a:r>
              <a:rPr lang="en-US" dirty="0">
                <a:solidFill>
                  <a:schemeClr val="tx2">
                    <a:lumMod val="50000"/>
                  </a:schemeClr>
                </a:solidFill>
              </a:rPr>
              <a:t>The millimeter transient sky</a:t>
            </a:r>
          </a:p>
          <a:p>
            <a:pPr>
              <a:lnSpc>
                <a:spcPct val="150000"/>
              </a:lnSpc>
            </a:pPr>
            <a:r>
              <a:rPr lang="en-US" dirty="0">
                <a:solidFill>
                  <a:schemeClr val="tx2">
                    <a:lumMod val="50000"/>
                  </a:schemeClr>
                </a:solidFill>
              </a:rPr>
              <a:t>The State of the Field</a:t>
            </a:r>
          </a:p>
          <a:p>
            <a:pPr>
              <a:lnSpc>
                <a:spcPct val="150000"/>
              </a:lnSpc>
            </a:pPr>
            <a:r>
              <a:rPr lang="en-US" dirty="0"/>
              <a:t>ACT Blind Transient Search</a:t>
            </a:r>
          </a:p>
          <a:p>
            <a:pPr>
              <a:lnSpc>
                <a:spcPct val="150000"/>
              </a:lnSpc>
            </a:pPr>
            <a:r>
              <a:rPr lang="en-US" dirty="0">
                <a:solidFill>
                  <a:schemeClr val="tx2">
                    <a:lumMod val="50000"/>
                  </a:schemeClr>
                </a:solidFill>
              </a:rPr>
              <a:t>Future Studies</a:t>
            </a:r>
          </a:p>
        </p:txBody>
      </p:sp>
      <p:pic>
        <p:nvPicPr>
          <p:cNvPr id="2054" name="Picture 6" descr="Hometown Evolution, Inc. Box of 25 ST11 Clear 5 Watt C7 Base Replacement  Bulbs - - Amazon.com">
            <a:extLst>
              <a:ext uri="{FF2B5EF4-FFF2-40B4-BE49-F238E27FC236}">
                <a16:creationId xmlns:a16="http://schemas.microsoft.com/office/drawing/2014/main" id="{FF6AA560-7205-A93A-7931-1C07D5E8B0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455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E054F75-D5C9-DFCE-A8B6-A09FD6F95257}"/>
              </a:ext>
            </a:extLst>
          </p:cNvPr>
          <p:cNvPicPr>
            <a:picLocks noChangeAspect="1"/>
          </p:cNvPicPr>
          <p:nvPr/>
        </p:nvPicPr>
        <p:blipFill rotWithShape="1">
          <a:blip r:embed="rId3">
            <a:alphaModFix amt="35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D30B5DFE-D07E-B402-3A5F-B90241041DB3}"/>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Decadal Survey on Astronomy and Astrophysics 2020</a:t>
            </a:r>
          </a:p>
        </p:txBody>
      </p:sp>
      <p:cxnSp>
        <p:nvCxnSpPr>
          <p:cNvPr id="16" name="Straight Connector 15">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ADEF8CE-3ADC-E129-9F59-916AED665272}"/>
              </a:ext>
            </a:extLst>
          </p:cNvPr>
          <p:cNvSpPr>
            <a:spLocks noGrp="1"/>
          </p:cNvSpPr>
          <p:nvPr>
            <p:ph idx="1"/>
          </p:nvPr>
        </p:nvSpPr>
        <p:spPr>
          <a:xfrm>
            <a:off x="5155379" y="1065862"/>
            <a:ext cx="5744685" cy="4726276"/>
          </a:xfrm>
        </p:spPr>
        <p:txBody>
          <a:bodyPr anchor="ctr">
            <a:normAutofit/>
          </a:bodyPr>
          <a:lstStyle/>
          <a:p>
            <a:pPr marL="0" indent="0">
              <a:buNone/>
            </a:pPr>
            <a:r>
              <a:rPr lang="en-US" sz="2000">
                <a:solidFill>
                  <a:srgbClr val="FFFFFF"/>
                </a:solidFill>
              </a:rPr>
              <a:t>“It is essential that CMB-S4 produce transient alerts, as well as calibrated maps in all bands and on all angular scales that are openly usable and accessible on as rapid a cadence as practical”</a:t>
            </a:r>
          </a:p>
        </p:txBody>
      </p:sp>
    </p:spTree>
    <p:extLst>
      <p:ext uri="{BB962C8B-B14F-4D97-AF65-F5344CB8AC3E}">
        <p14:creationId xmlns:p14="http://schemas.microsoft.com/office/powerpoint/2010/main" val="2292345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EBD5E6-2BE5-4EFB-98DC-468E3BEEF84A}"/>
              </a:ext>
            </a:extLst>
          </p:cNvPr>
          <p:cNvPicPr>
            <a:picLocks noChangeAspect="1"/>
          </p:cNvPicPr>
          <p:nvPr/>
        </p:nvPicPr>
        <p:blipFill rotWithShape="1">
          <a:blip r:embed="rId3"/>
          <a:srcRect l="7383" r="59957"/>
          <a:stretch/>
        </p:blipFill>
        <p:spPr>
          <a:xfrm>
            <a:off x="20" y="10"/>
            <a:ext cx="6094799" cy="6857990"/>
          </a:xfrm>
          <a:prstGeom prst="rect">
            <a:avLst/>
          </a:prstGeom>
        </p:spPr>
      </p:pic>
      <p:sp>
        <p:nvSpPr>
          <p:cNvPr id="5" name="TextBox 4">
            <a:extLst>
              <a:ext uri="{FF2B5EF4-FFF2-40B4-BE49-F238E27FC236}">
                <a16:creationId xmlns:a16="http://schemas.microsoft.com/office/drawing/2014/main" id="{F7CF516D-2B57-49C2-8BBB-494060FD2845}"/>
              </a:ext>
            </a:extLst>
          </p:cNvPr>
          <p:cNvSpPr txBox="1"/>
          <p:nvPr/>
        </p:nvSpPr>
        <p:spPr>
          <a:xfrm>
            <a:off x="6094819" y="6592916"/>
            <a:ext cx="1458304" cy="276999"/>
          </a:xfrm>
          <a:prstGeom prst="rect">
            <a:avLst/>
          </a:prstGeom>
          <a:noFill/>
        </p:spPr>
        <p:txBody>
          <a:bodyPr wrap="square" rtlCol="0">
            <a:spAutoFit/>
          </a:bodyPr>
          <a:lstStyle/>
          <a:p>
            <a:r>
              <a:rPr lang="en-US" sz="1200" i="1" dirty="0">
                <a:solidFill>
                  <a:schemeClr val="tx1">
                    <a:lumMod val="50000"/>
                    <a:lumOff val="50000"/>
                  </a:schemeClr>
                </a:solidFill>
              </a:rPr>
              <a:t>act.princeton.edu</a:t>
            </a:r>
          </a:p>
        </p:txBody>
      </p:sp>
      <p:sp>
        <p:nvSpPr>
          <p:cNvPr id="9" name="Title 1">
            <a:extLst>
              <a:ext uri="{FF2B5EF4-FFF2-40B4-BE49-F238E27FC236}">
                <a16:creationId xmlns:a16="http://schemas.microsoft.com/office/drawing/2014/main" id="{8E7358E2-6EF1-293A-DC77-B3E68A9DC212}"/>
              </a:ext>
            </a:extLst>
          </p:cNvPr>
          <p:cNvSpPr txBox="1">
            <a:spLocks/>
          </p:cNvSpPr>
          <p:nvPr/>
        </p:nvSpPr>
        <p:spPr>
          <a:xfrm>
            <a:off x="6420464" y="539087"/>
            <a:ext cx="4534047" cy="1584895"/>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50" normalizeH="0" baseline="0" noProof="0">
                <a:ln>
                  <a:noFill/>
                </a:ln>
                <a:solidFill>
                  <a:srgbClr val="FFFFFF"/>
                </a:solidFill>
                <a:effectLst/>
                <a:uLnTx/>
                <a:uFillTx/>
                <a:latin typeface="Century Schoolbook" panose="02040604050505020304"/>
                <a:ea typeface="+mj-ea"/>
                <a:cs typeface="+mj-cs"/>
              </a:rPr>
              <a:t>A</a:t>
            </a:r>
            <a:r>
              <a:rPr kumimoji="0" lang="en-US" sz="4400" b="0" i="0" u="none" strike="noStrike" kern="1200" cap="none" spc="-50" normalizeH="0" baseline="0" noProof="0">
                <a:ln>
                  <a:noFill/>
                </a:ln>
                <a:solidFill>
                  <a:srgbClr val="46464A"/>
                </a:solidFill>
                <a:effectLst/>
                <a:uLnTx/>
                <a:uFillTx/>
                <a:latin typeface="Century Schoolbook" panose="02040604050505020304"/>
                <a:ea typeface="+mj-ea"/>
                <a:cs typeface="+mj-cs"/>
              </a:rPr>
              <a:t>tacama</a:t>
            </a:r>
            <a:r>
              <a:rPr kumimoji="0" lang="en-US" sz="4400" b="0" i="0" u="none" strike="noStrike" kern="1200" cap="none" spc="-50" normalizeH="0" baseline="0" noProof="0">
                <a:ln>
                  <a:noFill/>
                </a:ln>
                <a:solidFill>
                  <a:srgbClr val="FFFFFF"/>
                </a:solidFill>
                <a:effectLst/>
                <a:uLnTx/>
                <a:uFillTx/>
                <a:latin typeface="Century Schoolbook" panose="02040604050505020304"/>
                <a:ea typeface="+mj-ea"/>
                <a:cs typeface="+mj-cs"/>
              </a:rPr>
              <a:t> C</a:t>
            </a:r>
            <a:r>
              <a:rPr kumimoji="0" lang="en-US" sz="4400" b="0" i="0" u="none" strike="noStrike" kern="1200" cap="none" spc="-50" normalizeH="0" baseline="0" noProof="0">
                <a:ln>
                  <a:noFill/>
                </a:ln>
                <a:solidFill>
                  <a:srgbClr val="46464A"/>
                </a:solidFill>
                <a:effectLst/>
                <a:uLnTx/>
                <a:uFillTx/>
                <a:latin typeface="Century Schoolbook" panose="02040604050505020304"/>
                <a:ea typeface="+mj-ea"/>
                <a:cs typeface="+mj-cs"/>
              </a:rPr>
              <a:t>osmology</a:t>
            </a:r>
            <a:r>
              <a:rPr kumimoji="0" lang="en-US" sz="4400" b="0" i="0" u="none" strike="noStrike" kern="1200" cap="none" spc="-50" normalizeH="0" baseline="0" noProof="0">
                <a:ln>
                  <a:noFill/>
                </a:ln>
                <a:solidFill>
                  <a:srgbClr val="FFFFFF"/>
                </a:solidFill>
                <a:effectLst/>
                <a:uLnTx/>
                <a:uFillTx/>
                <a:latin typeface="Century Schoolbook" panose="02040604050505020304"/>
                <a:ea typeface="+mj-ea"/>
                <a:cs typeface="+mj-cs"/>
              </a:rPr>
              <a:t> T</a:t>
            </a:r>
            <a:r>
              <a:rPr kumimoji="0" lang="en-US" sz="4400" b="0" i="0" u="none" strike="noStrike" kern="1200" cap="none" spc="-50" normalizeH="0" baseline="0" noProof="0">
                <a:ln>
                  <a:noFill/>
                </a:ln>
                <a:solidFill>
                  <a:srgbClr val="46464A"/>
                </a:solidFill>
                <a:effectLst/>
                <a:uLnTx/>
                <a:uFillTx/>
                <a:latin typeface="Century Schoolbook" panose="02040604050505020304"/>
                <a:ea typeface="+mj-ea"/>
                <a:cs typeface="+mj-cs"/>
              </a:rPr>
              <a:t>elescope</a:t>
            </a:r>
            <a:endParaRPr kumimoji="0" lang="en-US" sz="4400" b="0" i="0" u="none" strike="noStrike" kern="1200" cap="none" spc="-50" normalizeH="0" baseline="0" noProof="0" dirty="0">
              <a:ln>
                <a:noFill/>
              </a:ln>
              <a:solidFill>
                <a:srgbClr val="46464A"/>
              </a:solidFill>
              <a:effectLst/>
              <a:uLnTx/>
              <a:uFillTx/>
              <a:latin typeface="Century Schoolbook" panose="02040604050505020304"/>
              <a:ea typeface="+mj-ea"/>
              <a:cs typeface="+mj-cs"/>
            </a:endParaRPr>
          </a:p>
        </p:txBody>
      </p:sp>
      <p:sp>
        <p:nvSpPr>
          <p:cNvPr id="12" name="Content Placeholder 2">
            <a:extLst>
              <a:ext uri="{FF2B5EF4-FFF2-40B4-BE49-F238E27FC236}">
                <a16:creationId xmlns:a16="http://schemas.microsoft.com/office/drawing/2014/main" id="{5E19D377-C1DB-7140-EC34-48ED8DA026F5}"/>
              </a:ext>
            </a:extLst>
          </p:cNvPr>
          <p:cNvSpPr txBox="1">
            <a:spLocks/>
          </p:cNvSpPr>
          <p:nvPr/>
        </p:nvSpPr>
        <p:spPr>
          <a:xfrm>
            <a:off x="6420463" y="2418192"/>
            <a:ext cx="4572002" cy="3880514"/>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182880" marR="0" lvl="0" indent="-182880" algn="l" defTabSz="914400" rtl="0" eaLnBrk="1" fontAlgn="auto" latinLnBrk="0" hangingPunct="1">
              <a:lnSpc>
                <a:spcPct val="95000"/>
              </a:lnSpc>
              <a:spcBef>
                <a:spcPts val="1400"/>
              </a:spcBef>
              <a:spcAft>
                <a:spcPts val="200"/>
              </a:spcAft>
              <a:buClr>
                <a:srgbClr val="6F6F74"/>
              </a:buClr>
              <a:buSzPct val="80000"/>
              <a:buFont typeface="Arial" pitchFamily="34" charset="0"/>
              <a:buChar char="•"/>
              <a:tabLst/>
              <a:defRPr/>
            </a:pPr>
            <a:r>
              <a:rPr kumimoji="0" lang="en-US" sz="1800" b="0" i="0" u="none" strike="noStrike" kern="1200" cap="none" spc="10" normalizeH="0" baseline="0" noProof="0" dirty="0">
                <a:ln>
                  <a:noFill/>
                </a:ln>
                <a:solidFill>
                  <a:srgbClr val="D6D3CC"/>
                </a:solidFill>
                <a:effectLst/>
                <a:uLnTx/>
                <a:uFillTx/>
                <a:latin typeface="Century Schoolbook" panose="02040604050505020304"/>
                <a:ea typeface="+mn-ea"/>
                <a:cs typeface="+mn-cs"/>
              </a:rPr>
              <a:t>ACT </a:t>
            </a:r>
            <a:r>
              <a:rPr lang="en-US" dirty="0">
                <a:solidFill>
                  <a:srgbClr val="D6D3CC"/>
                </a:solidFill>
                <a:latin typeface="Century Schoolbook" panose="02040604050505020304"/>
              </a:rPr>
              <a:t>(2008-2022) was</a:t>
            </a:r>
            <a:r>
              <a:rPr kumimoji="0" lang="en-US" sz="1800" b="0" i="0" u="none" strike="noStrike" kern="1200" cap="none" spc="10" normalizeH="0" baseline="0" noProof="0" dirty="0">
                <a:ln>
                  <a:noFill/>
                </a:ln>
                <a:solidFill>
                  <a:srgbClr val="D6D3CC"/>
                </a:solidFill>
                <a:effectLst/>
                <a:uLnTx/>
                <a:uFillTx/>
                <a:latin typeface="Century Schoolbook" panose="02040604050505020304"/>
                <a:ea typeface="+mn-ea"/>
                <a:cs typeface="+mn-cs"/>
              </a:rPr>
              <a:t> a 6 meter millimeter telescope covering 3 frequency bands across three arrays with arcminute-scale angular resolution</a:t>
            </a:r>
          </a:p>
          <a:p>
            <a:pPr marL="182880" marR="0" lvl="0" indent="-182880" algn="l" defTabSz="914400" rtl="0" eaLnBrk="1" fontAlgn="auto" latinLnBrk="0" hangingPunct="1">
              <a:lnSpc>
                <a:spcPct val="95000"/>
              </a:lnSpc>
              <a:spcBef>
                <a:spcPts val="1400"/>
              </a:spcBef>
              <a:spcAft>
                <a:spcPts val="200"/>
              </a:spcAft>
              <a:buClr>
                <a:srgbClr val="6F6F74"/>
              </a:buClr>
              <a:buSzPct val="80000"/>
              <a:buFont typeface="Arial" pitchFamily="34" charset="0"/>
              <a:buChar char="•"/>
              <a:tabLst/>
              <a:defRPr/>
            </a:pPr>
            <a:r>
              <a:rPr kumimoji="0" lang="en-US" sz="1800" b="0" i="0" u="none" strike="noStrike" kern="1200" cap="none" spc="10" normalizeH="0" baseline="0" noProof="0" dirty="0">
                <a:ln>
                  <a:noFill/>
                </a:ln>
                <a:solidFill>
                  <a:srgbClr val="D6D3CC"/>
                </a:solidFill>
                <a:effectLst/>
                <a:uLnTx/>
                <a:uFillTx/>
                <a:latin typeface="Century Schoolbook" panose="02040604050505020304"/>
                <a:ea typeface="+mn-ea"/>
                <a:cs typeface="+mn-cs"/>
              </a:rPr>
              <a:t>Surveyed 40% of the sky with roughly a weekly cadence</a:t>
            </a:r>
          </a:p>
          <a:p>
            <a:pPr marL="182880" marR="0" lvl="0" indent="-182880" algn="l" defTabSz="914400" rtl="0" eaLnBrk="1" fontAlgn="auto" latinLnBrk="0" hangingPunct="1">
              <a:lnSpc>
                <a:spcPct val="95000"/>
              </a:lnSpc>
              <a:spcBef>
                <a:spcPts val="1400"/>
              </a:spcBef>
              <a:spcAft>
                <a:spcPts val="200"/>
              </a:spcAft>
              <a:buClr>
                <a:srgbClr val="6F6F74"/>
              </a:buClr>
              <a:buSzPct val="80000"/>
              <a:buFont typeface="Arial" pitchFamily="34" charset="0"/>
              <a:buChar char="•"/>
              <a:tabLst/>
              <a:defRPr/>
            </a:pPr>
            <a:r>
              <a:rPr kumimoji="0" lang="en-US" sz="1800" b="0" i="0" u="none" strike="noStrike" kern="1200" cap="none" spc="10" normalizeH="0" baseline="0" noProof="0" dirty="0">
                <a:ln>
                  <a:noFill/>
                </a:ln>
                <a:solidFill>
                  <a:srgbClr val="D6D3CC"/>
                </a:solidFill>
                <a:effectLst/>
                <a:uLnTx/>
                <a:uFillTx/>
                <a:latin typeface="Century Schoolbook" panose="02040604050505020304"/>
                <a:ea typeface="+mn-ea"/>
                <a:cs typeface="+mn-cs"/>
              </a:rPr>
              <a:t>Allows us to conduct the largest systematic transient search in this band to date</a:t>
            </a:r>
          </a:p>
        </p:txBody>
      </p:sp>
    </p:spTree>
    <p:extLst>
      <p:ext uri="{BB962C8B-B14F-4D97-AF65-F5344CB8AC3E}">
        <p14:creationId xmlns:p14="http://schemas.microsoft.com/office/powerpoint/2010/main" val="3160580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4EF25-8D37-4401-B088-BA162A9AF9C4}"/>
              </a:ext>
            </a:extLst>
          </p:cNvPr>
          <p:cNvSpPr>
            <a:spLocks noGrp="1"/>
          </p:cNvSpPr>
          <p:nvPr>
            <p:ph type="title"/>
          </p:nvPr>
        </p:nvSpPr>
        <p:spPr>
          <a:xfrm>
            <a:off x="913795" y="609600"/>
            <a:ext cx="3078749" cy="970450"/>
          </a:xfrm>
        </p:spPr>
        <p:txBody>
          <a:bodyPr anchor="b">
            <a:normAutofit/>
          </a:bodyPr>
          <a:lstStyle/>
          <a:p>
            <a:pPr algn="l">
              <a:lnSpc>
                <a:spcPct val="90000"/>
              </a:lnSpc>
            </a:pPr>
            <a:r>
              <a:rPr lang="en-US" sz="2200" dirty="0"/>
              <a:t>ACT DR5 Maps </a:t>
            </a:r>
            <a:r>
              <a:rPr lang="en-US" sz="1000" dirty="0">
                <a:solidFill>
                  <a:schemeClr val="bg1">
                    <a:lumMod val="50000"/>
                    <a:lumOff val="50000"/>
                  </a:schemeClr>
                </a:solidFill>
              </a:rPr>
              <a:t>[1]</a:t>
            </a:r>
          </a:p>
        </p:txBody>
      </p:sp>
      <p:sp>
        <p:nvSpPr>
          <p:cNvPr id="3" name="Content Placeholder 2">
            <a:extLst>
              <a:ext uri="{FF2B5EF4-FFF2-40B4-BE49-F238E27FC236}">
                <a16:creationId xmlns:a16="http://schemas.microsoft.com/office/drawing/2014/main" id="{89DDE639-A256-4FA0-9168-69D90FF550C5}"/>
              </a:ext>
            </a:extLst>
          </p:cNvPr>
          <p:cNvSpPr>
            <a:spLocks noGrp="1"/>
          </p:cNvSpPr>
          <p:nvPr>
            <p:ph idx="1"/>
          </p:nvPr>
        </p:nvSpPr>
        <p:spPr>
          <a:xfrm>
            <a:off x="913795" y="1829840"/>
            <a:ext cx="3481387" cy="4058751"/>
          </a:xfrm>
        </p:spPr>
        <p:txBody>
          <a:bodyPr anchor="t">
            <a:normAutofit/>
          </a:bodyPr>
          <a:lstStyle/>
          <a:p>
            <a:pPr>
              <a:buClr>
                <a:schemeClr val="tx1"/>
              </a:buClr>
            </a:pPr>
            <a:r>
              <a:rPr lang="en-US" sz="2400" dirty="0"/>
              <a:t>Data from 2008-2018</a:t>
            </a:r>
          </a:p>
          <a:p>
            <a:pPr marL="36900" indent="0">
              <a:buClr>
                <a:srgbClr val="F8FB46"/>
              </a:buClr>
              <a:buNone/>
            </a:pPr>
            <a:endParaRPr lang="en-US" sz="1050" dirty="0"/>
          </a:p>
          <a:p>
            <a:pPr>
              <a:buClr>
                <a:schemeClr val="tx1"/>
              </a:buClr>
            </a:pPr>
            <a:r>
              <a:rPr lang="en-US" sz="2400" dirty="0"/>
              <a:t>3 square deg cutouts</a:t>
            </a:r>
          </a:p>
          <a:p>
            <a:pPr marL="36900" indent="0">
              <a:buClr>
                <a:srgbClr val="F8FB46"/>
              </a:buClr>
              <a:buNone/>
            </a:pPr>
            <a:endParaRPr lang="en-US" sz="1050" dirty="0"/>
          </a:p>
          <a:p>
            <a:pPr>
              <a:buClr>
                <a:schemeClr val="tx1"/>
              </a:buClr>
            </a:pPr>
            <a:r>
              <a:rPr lang="en-US" sz="2400" dirty="0"/>
              <a:t>0.5 arcmin resolution</a:t>
            </a:r>
          </a:p>
          <a:p>
            <a:pPr marL="36900" indent="0">
              <a:buClr>
                <a:srgbClr val="F8FB46"/>
              </a:buClr>
              <a:buNone/>
            </a:pPr>
            <a:endParaRPr lang="en-US" sz="1050" dirty="0"/>
          </a:p>
          <a:p>
            <a:pPr>
              <a:buClr>
                <a:schemeClr val="tx1"/>
              </a:buClr>
            </a:pPr>
            <a:r>
              <a:rPr lang="en-US" sz="2400" dirty="0"/>
              <a:t>depths of 8/8/30 µK-arcmin at f090/f150/f220 in this region</a:t>
            </a:r>
          </a:p>
          <a:p>
            <a:pPr>
              <a:buClr>
                <a:srgbClr val="F8FB46"/>
              </a:buClr>
            </a:pPr>
            <a:endParaRPr lang="en-US" sz="1600" dirty="0"/>
          </a:p>
        </p:txBody>
      </p:sp>
      <p:pic>
        <p:nvPicPr>
          <p:cNvPr id="5" name="Picture 4" descr="A picture containing map&#10;&#10;Description automatically generated">
            <a:extLst>
              <a:ext uri="{FF2B5EF4-FFF2-40B4-BE49-F238E27FC236}">
                <a16:creationId xmlns:a16="http://schemas.microsoft.com/office/drawing/2014/main" id="{9C1161BE-BF38-4235-953F-9A7FE9E60521}"/>
              </a:ext>
            </a:extLst>
          </p:cNvPr>
          <p:cNvPicPr>
            <a:picLocks noChangeAspect="1"/>
          </p:cNvPicPr>
          <p:nvPr/>
        </p:nvPicPr>
        <p:blipFill rotWithShape="1">
          <a:blip r:embed="rId3">
            <a:extLst>
              <a:ext uri="{28A0092B-C50C-407E-A947-70E740481C1C}">
                <a14:useLocalDpi xmlns:a14="http://schemas.microsoft.com/office/drawing/2010/main" val="0"/>
              </a:ext>
            </a:extLst>
          </a:blip>
          <a:srcRect l="-237" t="6959" r="234" b="2283"/>
          <a:stretch/>
        </p:blipFill>
        <p:spPr>
          <a:xfrm>
            <a:off x="4704967" y="212190"/>
            <a:ext cx="7537705" cy="6857990"/>
          </a:xfrm>
          <a:prstGeom prst="rect">
            <a:avLst/>
          </a:prstGeom>
        </p:spPr>
      </p:pic>
      <p:pic>
        <p:nvPicPr>
          <p:cNvPr id="7" name="Picture 6" descr="A picture containing map&#10;&#10;Description automatically generated">
            <a:extLst>
              <a:ext uri="{FF2B5EF4-FFF2-40B4-BE49-F238E27FC236}">
                <a16:creationId xmlns:a16="http://schemas.microsoft.com/office/drawing/2014/main" id="{91C2C1C0-A034-44DE-8206-5FADDC5A9B77}"/>
              </a:ext>
            </a:extLst>
          </p:cNvPr>
          <p:cNvPicPr>
            <a:picLocks noChangeAspect="1"/>
          </p:cNvPicPr>
          <p:nvPr/>
        </p:nvPicPr>
        <p:blipFill rotWithShape="1">
          <a:blip r:embed="rId3">
            <a:extLst>
              <a:ext uri="{28A0092B-C50C-407E-A947-70E740481C1C}">
                <a14:useLocalDpi xmlns:a14="http://schemas.microsoft.com/office/drawing/2010/main" val="0"/>
              </a:ext>
            </a:extLst>
          </a:blip>
          <a:srcRect b="96205"/>
          <a:stretch/>
        </p:blipFill>
        <p:spPr>
          <a:xfrm>
            <a:off x="4720209" y="0"/>
            <a:ext cx="7573136" cy="287960"/>
          </a:xfrm>
          <a:prstGeom prst="rect">
            <a:avLst/>
          </a:prstGeom>
        </p:spPr>
      </p:pic>
      <p:sp>
        <p:nvSpPr>
          <p:cNvPr id="4" name="TextBox 3">
            <a:extLst>
              <a:ext uri="{FF2B5EF4-FFF2-40B4-BE49-F238E27FC236}">
                <a16:creationId xmlns:a16="http://schemas.microsoft.com/office/drawing/2014/main" id="{C4B1EC8F-4F9B-4A1B-BBBE-BFCB3041DC82}"/>
              </a:ext>
            </a:extLst>
          </p:cNvPr>
          <p:cNvSpPr txBox="1"/>
          <p:nvPr/>
        </p:nvSpPr>
        <p:spPr>
          <a:xfrm>
            <a:off x="3648173" y="6581001"/>
            <a:ext cx="2648932" cy="276999"/>
          </a:xfrm>
          <a:prstGeom prst="rect">
            <a:avLst/>
          </a:prstGeom>
          <a:noFill/>
        </p:spPr>
        <p:txBody>
          <a:bodyPr wrap="square" rtlCol="0">
            <a:spAutoFit/>
          </a:bodyPr>
          <a:lstStyle/>
          <a:p>
            <a:r>
              <a:rPr lang="en-US" sz="1200" i="1" dirty="0" err="1">
                <a:solidFill>
                  <a:schemeClr val="bg1">
                    <a:lumMod val="50000"/>
                    <a:lumOff val="50000"/>
                  </a:schemeClr>
                </a:solidFill>
              </a:rPr>
              <a:t>Naess</a:t>
            </a:r>
            <a:r>
              <a:rPr lang="en-US" sz="1200" i="1" dirty="0">
                <a:solidFill>
                  <a:schemeClr val="bg1">
                    <a:lumMod val="50000"/>
                    <a:lumOff val="50000"/>
                  </a:schemeClr>
                </a:solidFill>
              </a:rPr>
              <a:t> 2020 et al</a:t>
            </a:r>
          </a:p>
        </p:txBody>
      </p:sp>
    </p:spTree>
    <p:extLst>
      <p:ext uri="{BB962C8B-B14F-4D97-AF65-F5344CB8AC3E}">
        <p14:creationId xmlns:p14="http://schemas.microsoft.com/office/powerpoint/2010/main" val="2052514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4EF25-8D37-4401-B088-BA162A9AF9C4}"/>
              </a:ext>
            </a:extLst>
          </p:cNvPr>
          <p:cNvSpPr>
            <a:spLocks noGrp="1"/>
          </p:cNvSpPr>
          <p:nvPr>
            <p:ph type="title"/>
          </p:nvPr>
        </p:nvSpPr>
        <p:spPr>
          <a:xfrm>
            <a:off x="913795" y="609600"/>
            <a:ext cx="3078749" cy="970450"/>
          </a:xfrm>
        </p:spPr>
        <p:txBody>
          <a:bodyPr anchor="b">
            <a:normAutofit/>
          </a:bodyPr>
          <a:lstStyle/>
          <a:p>
            <a:pPr algn="l">
              <a:lnSpc>
                <a:spcPct val="90000"/>
              </a:lnSpc>
            </a:pPr>
            <a:r>
              <a:rPr lang="en-US" sz="2200" dirty="0"/>
              <a:t>3-Day Maps</a:t>
            </a:r>
            <a:endParaRPr lang="en-US" sz="1000" dirty="0">
              <a:solidFill>
                <a:schemeClr val="bg1">
                  <a:lumMod val="50000"/>
                  <a:lumOff val="50000"/>
                </a:schemeClr>
              </a:solidFill>
            </a:endParaRPr>
          </a:p>
        </p:txBody>
      </p:sp>
      <p:sp>
        <p:nvSpPr>
          <p:cNvPr id="3" name="Content Placeholder 2">
            <a:extLst>
              <a:ext uri="{FF2B5EF4-FFF2-40B4-BE49-F238E27FC236}">
                <a16:creationId xmlns:a16="http://schemas.microsoft.com/office/drawing/2014/main" id="{89DDE639-A256-4FA0-9168-69D90FF550C5}"/>
              </a:ext>
            </a:extLst>
          </p:cNvPr>
          <p:cNvSpPr>
            <a:spLocks noGrp="1"/>
          </p:cNvSpPr>
          <p:nvPr>
            <p:ph idx="1"/>
          </p:nvPr>
        </p:nvSpPr>
        <p:spPr>
          <a:xfrm>
            <a:off x="913795" y="2142213"/>
            <a:ext cx="3481387" cy="4058751"/>
          </a:xfrm>
        </p:spPr>
        <p:txBody>
          <a:bodyPr anchor="t">
            <a:normAutofit/>
          </a:bodyPr>
          <a:lstStyle/>
          <a:p>
            <a:pPr>
              <a:buClr>
                <a:schemeClr val="tx1"/>
              </a:buClr>
            </a:pPr>
            <a:r>
              <a:rPr lang="en-US" sz="2400" dirty="0"/>
              <a:t>s17-19</a:t>
            </a:r>
          </a:p>
          <a:p>
            <a:pPr>
              <a:buClr>
                <a:schemeClr val="tx1"/>
              </a:buClr>
            </a:pPr>
            <a:r>
              <a:rPr lang="en-US" sz="2400" dirty="0"/>
              <a:t>Split data into 3-day mean subtracted, matched filtered maps</a:t>
            </a:r>
          </a:p>
          <a:p>
            <a:pPr>
              <a:buClr>
                <a:schemeClr val="tx1"/>
              </a:buClr>
            </a:pPr>
            <a:r>
              <a:rPr lang="en-US" sz="2400" dirty="0"/>
              <a:t>1 arcmin resolution</a:t>
            </a:r>
          </a:p>
          <a:p>
            <a:pPr>
              <a:buClr>
                <a:schemeClr val="tx1"/>
              </a:buClr>
            </a:pPr>
            <a:r>
              <a:rPr lang="en-US" sz="2400" dirty="0"/>
              <a:t>Find sources with SNR &gt;5</a:t>
            </a:r>
          </a:p>
          <a:p>
            <a:pPr>
              <a:buClr>
                <a:schemeClr val="tx1"/>
              </a:buClr>
            </a:pPr>
            <a:r>
              <a:rPr lang="en-US" sz="2400" dirty="0"/>
              <a:t>Apply geometric data cuts</a:t>
            </a:r>
          </a:p>
          <a:p>
            <a:pPr>
              <a:buClr>
                <a:srgbClr val="F8FB46"/>
              </a:buClr>
            </a:pPr>
            <a:endParaRPr lang="en-US" sz="1600" dirty="0"/>
          </a:p>
        </p:txBody>
      </p:sp>
      <p:sp>
        <p:nvSpPr>
          <p:cNvPr id="4" name="TextBox 3">
            <a:extLst>
              <a:ext uri="{FF2B5EF4-FFF2-40B4-BE49-F238E27FC236}">
                <a16:creationId xmlns:a16="http://schemas.microsoft.com/office/drawing/2014/main" id="{C4B1EC8F-4F9B-4A1B-BBBE-BFCB3041DC82}"/>
              </a:ext>
            </a:extLst>
          </p:cNvPr>
          <p:cNvSpPr txBox="1"/>
          <p:nvPr/>
        </p:nvSpPr>
        <p:spPr>
          <a:xfrm>
            <a:off x="3648173" y="6581001"/>
            <a:ext cx="2648932" cy="276999"/>
          </a:xfrm>
          <a:prstGeom prst="rect">
            <a:avLst/>
          </a:prstGeom>
          <a:noFill/>
        </p:spPr>
        <p:txBody>
          <a:bodyPr wrap="square" rtlCol="0">
            <a:spAutoFit/>
          </a:bodyPr>
          <a:lstStyle/>
          <a:p>
            <a:r>
              <a:rPr lang="en-US" sz="1200" i="1" dirty="0" err="1">
                <a:solidFill>
                  <a:schemeClr val="bg1">
                    <a:lumMod val="50000"/>
                    <a:lumOff val="50000"/>
                  </a:schemeClr>
                </a:solidFill>
              </a:rPr>
              <a:t>Naess</a:t>
            </a:r>
            <a:r>
              <a:rPr lang="en-US" sz="1200" i="1" dirty="0">
                <a:solidFill>
                  <a:schemeClr val="bg1">
                    <a:lumMod val="50000"/>
                    <a:lumOff val="50000"/>
                  </a:schemeClr>
                </a:solidFill>
              </a:rPr>
              <a:t> 2020b et al</a:t>
            </a:r>
          </a:p>
        </p:txBody>
      </p:sp>
      <p:pic>
        <p:nvPicPr>
          <p:cNvPr id="1026" name="Picture 2" descr="Background pattern&#10;&#10;Description automatically generated">
            <a:extLst>
              <a:ext uri="{FF2B5EF4-FFF2-40B4-BE49-F238E27FC236}">
                <a16:creationId xmlns:a16="http://schemas.microsoft.com/office/drawing/2014/main" id="{7C9F1DA6-4DFB-F3E5-27B2-3351AAC959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643" y="-146018"/>
            <a:ext cx="12568826" cy="7150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919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2D50-D652-4851-B144-E3C4FA71BC30}"/>
              </a:ext>
            </a:extLst>
          </p:cNvPr>
          <p:cNvSpPr>
            <a:spLocks noGrp="1"/>
          </p:cNvSpPr>
          <p:nvPr>
            <p:ph type="title"/>
          </p:nvPr>
        </p:nvSpPr>
        <p:spPr>
          <a:xfrm>
            <a:off x="5399737" y="341808"/>
            <a:ext cx="1711002" cy="970450"/>
          </a:xfrm>
        </p:spPr>
        <p:txBody>
          <a:bodyPr>
            <a:normAutofit/>
          </a:bodyPr>
          <a:lstStyle/>
          <a:p>
            <a:pPr algn="ctr"/>
            <a:r>
              <a:rPr lang="en-US" sz="2400" dirty="0"/>
              <a:t>Analysis</a:t>
            </a:r>
          </a:p>
        </p:txBody>
      </p:sp>
      <p:graphicFrame>
        <p:nvGraphicFramePr>
          <p:cNvPr id="7" name="Content Placeholder 2">
            <a:extLst>
              <a:ext uri="{FF2B5EF4-FFF2-40B4-BE49-F238E27FC236}">
                <a16:creationId xmlns:a16="http://schemas.microsoft.com/office/drawing/2014/main" id="{11E027D6-8A9D-F7C6-0EAB-46EBC40B32F9}"/>
              </a:ext>
            </a:extLst>
          </p:cNvPr>
          <p:cNvGraphicFramePr>
            <a:graphicFrameLocks/>
          </p:cNvGraphicFramePr>
          <p:nvPr>
            <p:extLst>
              <p:ext uri="{D42A27DB-BD31-4B8C-83A1-F6EECF244321}">
                <p14:modId xmlns:p14="http://schemas.microsoft.com/office/powerpoint/2010/main" val="3909718000"/>
              </p:ext>
            </p:extLst>
          </p:nvPr>
        </p:nvGraphicFramePr>
        <p:xfrm>
          <a:off x="1022311" y="1652420"/>
          <a:ext cx="10353675" cy="4059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280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alendar&#10;&#10;Description automatically generated">
            <a:extLst>
              <a:ext uri="{FF2B5EF4-FFF2-40B4-BE49-F238E27FC236}">
                <a16:creationId xmlns:a16="http://schemas.microsoft.com/office/drawing/2014/main" id="{29584A05-B3C9-4C8D-82CE-6FC16E92374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38835" y="-2974"/>
            <a:ext cx="8314329" cy="6860974"/>
          </a:xfrm>
        </p:spPr>
      </p:pic>
      <p:sp>
        <p:nvSpPr>
          <p:cNvPr id="2" name="TextBox 1">
            <a:extLst>
              <a:ext uri="{FF2B5EF4-FFF2-40B4-BE49-F238E27FC236}">
                <a16:creationId xmlns:a16="http://schemas.microsoft.com/office/drawing/2014/main" id="{14EACF53-6D00-256A-6D36-B638EE78B22B}"/>
              </a:ext>
            </a:extLst>
          </p:cNvPr>
          <p:cNvSpPr txBox="1"/>
          <p:nvPr/>
        </p:nvSpPr>
        <p:spPr>
          <a:xfrm>
            <a:off x="10768013" y="6172200"/>
            <a:ext cx="1590675" cy="646331"/>
          </a:xfrm>
          <a:prstGeom prst="rect">
            <a:avLst/>
          </a:prstGeom>
          <a:noFill/>
        </p:spPr>
        <p:txBody>
          <a:bodyPr wrap="square" rtlCol="0">
            <a:spAutoFit/>
          </a:bodyPr>
          <a:lstStyle/>
          <a:p>
            <a:r>
              <a:rPr lang="en-US" dirty="0"/>
              <a:t>Li, Biermann, et al., 2023</a:t>
            </a:r>
          </a:p>
        </p:txBody>
      </p:sp>
    </p:spTree>
    <p:extLst>
      <p:ext uri="{BB962C8B-B14F-4D97-AF65-F5344CB8AC3E}">
        <p14:creationId xmlns:p14="http://schemas.microsoft.com/office/powerpoint/2010/main" val="46745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4B63D-0E38-31BF-51C7-F234C76675D4}"/>
              </a:ext>
            </a:extLst>
          </p:cNvPr>
          <p:cNvSpPr>
            <a:spLocks noGrp="1"/>
          </p:cNvSpPr>
          <p:nvPr>
            <p:ph type="title"/>
          </p:nvPr>
        </p:nvSpPr>
        <p:spPr>
          <a:xfrm>
            <a:off x="0" y="5881342"/>
            <a:ext cx="10515600" cy="1325563"/>
          </a:xfrm>
        </p:spPr>
        <p:txBody>
          <a:bodyPr>
            <a:normAutofit/>
          </a:bodyPr>
          <a:lstStyle/>
          <a:p>
            <a:r>
              <a:rPr lang="en-US" sz="3600" dirty="0"/>
              <a:t>Possible Counterparts</a:t>
            </a:r>
          </a:p>
        </p:txBody>
      </p:sp>
      <p:pic>
        <p:nvPicPr>
          <p:cNvPr id="5" name="Content Placeholder 4" descr="Background pattern&#10;&#10;Description automatically generated">
            <a:extLst>
              <a:ext uri="{FF2B5EF4-FFF2-40B4-BE49-F238E27FC236}">
                <a16:creationId xmlns:a16="http://schemas.microsoft.com/office/drawing/2014/main" id="{C9BA6F29-4B84-A296-F74A-9768E77852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5" y="1480931"/>
            <a:ext cx="12190135" cy="3369364"/>
          </a:xfrm>
        </p:spPr>
      </p:pic>
      <p:pic>
        <p:nvPicPr>
          <p:cNvPr id="25" name="Picture 24" descr="A picture containing outdoor object, night, dark, night sky&#10;&#10;Description automatically generated">
            <a:extLst>
              <a:ext uri="{FF2B5EF4-FFF2-40B4-BE49-F238E27FC236}">
                <a16:creationId xmlns:a16="http://schemas.microsoft.com/office/drawing/2014/main" id="{2974D5B1-42A8-67D3-0DE7-92A8FECE99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228" y="288987"/>
            <a:ext cx="906025" cy="924901"/>
          </a:xfrm>
          <a:prstGeom prst="rect">
            <a:avLst/>
          </a:prstGeom>
          <a:ln>
            <a:solidFill>
              <a:schemeClr val="tx1"/>
            </a:solidFill>
          </a:ln>
        </p:spPr>
      </p:pic>
      <p:cxnSp>
        <p:nvCxnSpPr>
          <p:cNvPr id="27" name="Straight Connector 26">
            <a:extLst>
              <a:ext uri="{FF2B5EF4-FFF2-40B4-BE49-F238E27FC236}">
                <a16:creationId xmlns:a16="http://schemas.microsoft.com/office/drawing/2014/main" id="{9EE6A5C5-84AF-429C-BE49-DDF1844F26E3}"/>
              </a:ext>
            </a:extLst>
          </p:cNvPr>
          <p:cNvCxnSpPr>
            <a:cxnSpLocks/>
            <a:stCxn id="25" idx="2"/>
          </p:cNvCxnSpPr>
          <p:nvPr/>
        </p:nvCxnSpPr>
        <p:spPr>
          <a:xfrm flipH="1">
            <a:off x="112302" y="1213888"/>
            <a:ext cx="637939" cy="337919"/>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28" name="TextBox 27">
            <a:extLst>
              <a:ext uri="{FF2B5EF4-FFF2-40B4-BE49-F238E27FC236}">
                <a16:creationId xmlns:a16="http://schemas.microsoft.com/office/drawing/2014/main" id="{9248E3E9-95CC-0471-23AC-C4FD03E88268}"/>
              </a:ext>
            </a:extLst>
          </p:cNvPr>
          <p:cNvSpPr txBox="1"/>
          <p:nvPr/>
        </p:nvSpPr>
        <p:spPr>
          <a:xfrm>
            <a:off x="297228" y="246282"/>
            <a:ext cx="317127" cy="369332"/>
          </a:xfrm>
          <a:prstGeom prst="rect">
            <a:avLst/>
          </a:prstGeom>
          <a:noFill/>
        </p:spPr>
        <p:txBody>
          <a:bodyPr wrap="square" rtlCol="0">
            <a:spAutoFit/>
          </a:bodyPr>
          <a:lstStyle/>
          <a:p>
            <a:r>
              <a:rPr lang="en-US" dirty="0"/>
              <a:t>7</a:t>
            </a:r>
          </a:p>
        </p:txBody>
      </p:sp>
      <p:pic>
        <p:nvPicPr>
          <p:cNvPr id="32" name="Picture 31" descr="A picture containing outdoor object, night, star, night sky&#10;&#10;Description automatically generated">
            <a:extLst>
              <a:ext uri="{FF2B5EF4-FFF2-40B4-BE49-F238E27FC236}">
                <a16:creationId xmlns:a16="http://schemas.microsoft.com/office/drawing/2014/main" id="{342B4C2E-F932-147C-3C95-BD9D3CE88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5772" y="389034"/>
            <a:ext cx="906026" cy="924902"/>
          </a:xfrm>
          <a:prstGeom prst="rect">
            <a:avLst/>
          </a:prstGeom>
          <a:ln>
            <a:solidFill>
              <a:schemeClr val="tx1"/>
            </a:solidFill>
          </a:ln>
        </p:spPr>
      </p:pic>
      <p:cxnSp>
        <p:nvCxnSpPr>
          <p:cNvPr id="33" name="Straight Connector 32">
            <a:extLst>
              <a:ext uri="{FF2B5EF4-FFF2-40B4-BE49-F238E27FC236}">
                <a16:creationId xmlns:a16="http://schemas.microsoft.com/office/drawing/2014/main" id="{8C5F1679-1E4B-F166-67AC-0D85565C1092}"/>
              </a:ext>
            </a:extLst>
          </p:cNvPr>
          <p:cNvCxnSpPr>
            <a:cxnSpLocks/>
            <a:endCxn id="32" idx="2"/>
          </p:cNvCxnSpPr>
          <p:nvPr/>
        </p:nvCxnSpPr>
        <p:spPr>
          <a:xfrm flipV="1">
            <a:off x="3066673" y="1313936"/>
            <a:ext cx="402112" cy="453692"/>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34" name="TextBox 33">
            <a:extLst>
              <a:ext uri="{FF2B5EF4-FFF2-40B4-BE49-F238E27FC236}">
                <a16:creationId xmlns:a16="http://schemas.microsoft.com/office/drawing/2014/main" id="{E62B5971-C653-74FF-60DD-03DAA0B84FCB}"/>
              </a:ext>
            </a:extLst>
          </p:cNvPr>
          <p:cNvSpPr txBox="1"/>
          <p:nvPr/>
        </p:nvSpPr>
        <p:spPr>
          <a:xfrm>
            <a:off x="2977529" y="367249"/>
            <a:ext cx="493009" cy="369332"/>
          </a:xfrm>
          <a:prstGeom prst="rect">
            <a:avLst/>
          </a:prstGeom>
          <a:noFill/>
        </p:spPr>
        <p:txBody>
          <a:bodyPr wrap="square" rtlCol="0">
            <a:spAutoFit/>
          </a:bodyPr>
          <a:lstStyle/>
          <a:p>
            <a:r>
              <a:rPr lang="en-US" dirty="0"/>
              <a:t>13</a:t>
            </a:r>
          </a:p>
        </p:txBody>
      </p:sp>
      <p:pic>
        <p:nvPicPr>
          <p:cNvPr id="36" name="Picture 35" descr="A picture containing close&#10;&#10;Description automatically generated">
            <a:extLst>
              <a:ext uri="{FF2B5EF4-FFF2-40B4-BE49-F238E27FC236}">
                <a16:creationId xmlns:a16="http://schemas.microsoft.com/office/drawing/2014/main" id="{C3BBFD3E-FC58-B77F-3BAF-227ECDB57E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4831" y="362475"/>
            <a:ext cx="906026" cy="924902"/>
          </a:xfrm>
          <a:prstGeom prst="rect">
            <a:avLst/>
          </a:prstGeom>
          <a:ln>
            <a:solidFill>
              <a:schemeClr val="tx1"/>
            </a:solidFill>
          </a:ln>
        </p:spPr>
      </p:pic>
      <p:cxnSp>
        <p:nvCxnSpPr>
          <p:cNvPr id="37" name="Straight Connector 36">
            <a:extLst>
              <a:ext uri="{FF2B5EF4-FFF2-40B4-BE49-F238E27FC236}">
                <a16:creationId xmlns:a16="http://schemas.microsoft.com/office/drawing/2014/main" id="{62F20D58-741D-46CD-B28A-18603FD309E5}"/>
              </a:ext>
            </a:extLst>
          </p:cNvPr>
          <p:cNvCxnSpPr>
            <a:cxnSpLocks/>
            <a:stCxn id="36" idx="2"/>
          </p:cNvCxnSpPr>
          <p:nvPr/>
        </p:nvCxnSpPr>
        <p:spPr>
          <a:xfrm flipH="1">
            <a:off x="3332037" y="1287377"/>
            <a:ext cx="1425807" cy="1001093"/>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39" name="TextBox 38">
            <a:extLst>
              <a:ext uri="{FF2B5EF4-FFF2-40B4-BE49-F238E27FC236}">
                <a16:creationId xmlns:a16="http://schemas.microsoft.com/office/drawing/2014/main" id="{A299A9E7-D0A7-742D-2B59-23D9BB4DC6EC}"/>
              </a:ext>
            </a:extLst>
          </p:cNvPr>
          <p:cNvSpPr txBox="1"/>
          <p:nvPr/>
        </p:nvSpPr>
        <p:spPr>
          <a:xfrm>
            <a:off x="4260198" y="338108"/>
            <a:ext cx="748732" cy="369332"/>
          </a:xfrm>
          <a:prstGeom prst="rect">
            <a:avLst/>
          </a:prstGeom>
          <a:noFill/>
        </p:spPr>
        <p:txBody>
          <a:bodyPr wrap="square" rtlCol="0">
            <a:spAutoFit/>
          </a:bodyPr>
          <a:lstStyle/>
          <a:p>
            <a:r>
              <a:rPr lang="en-US" dirty="0"/>
              <a:t>12a/b</a:t>
            </a:r>
          </a:p>
        </p:txBody>
      </p:sp>
      <p:sp>
        <p:nvSpPr>
          <p:cNvPr id="40" name="TextBox 39">
            <a:extLst>
              <a:ext uri="{FF2B5EF4-FFF2-40B4-BE49-F238E27FC236}">
                <a16:creationId xmlns:a16="http://schemas.microsoft.com/office/drawing/2014/main" id="{823A6B43-DA2C-44CD-F9CF-C4F8457952B8}"/>
              </a:ext>
            </a:extLst>
          </p:cNvPr>
          <p:cNvSpPr txBox="1"/>
          <p:nvPr/>
        </p:nvSpPr>
        <p:spPr>
          <a:xfrm>
            <a:off x="4231501" y="-20208"/>
            <a:ext cx="1721645" cy="369332"/>
          </a:xfrm>
          <a:prstGeom prst="rect">
            <a:avLst/>
          </a:prstGeom>
          <a:noFill/>
        </p:spPr>
        <p:txBody>
          <a:bodyPr wrap="square" rtlCol="0">
            <a:spAutoFit/>
          </a:bodyPr>
          <a:lstStyle/>
          <a:p>
            <a:r>
              <a:rPr lang="en-US" i="1" dirty="0" err="1"/>
              <a:t>RSCVn</a:t>
            </a:r>
            <a:endParaRPr lang="en-US" i="1" dirty="0"/>
          </a:p>
        </p:txBody>
      </p:sp>
      <p:pic>
        <p:nvPicPr>
          <p:cNvPr id="44" name="Picture 43" descr="A picture containing star, outdoor object, light&#10;&#10;Description automatically generated">
            <a:extLst>
              <a:ext uri="{FF2B5EF4-FFF2-40B4-BE49-F238E27FC236}">
                <a16:creationId xmlns:a16="http://schemas.microsoft.com/office/drawing/2014/main" id="{D4C0BC2A-5B74-B39C-0566-D3F48B6635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3074" y="370881"/>
            <a:ext cx="908516" cy="927444"/>
          </a:xfrm>
          <a:prstGeom prst="rect">
            <a:avLst/>
          </a:prstGeom>
          <a:ln>
            <a:solidFill>
              <a:schemeClr val="tx1"/>
            </a:solidFill>
          </a:ln>
        </p:spPr>
      </p:pic>
      <p:cxnSp>
        <p:nvCxnSpPr>
          <p:cNvPr id="45" name="Straight Connector 44">
            <a:extLst>
              <a:ext uri="{FF2B5EF4-FFF2-40B4-BE49-F238E27FC236}">
                <a16:creationId xmlns:a16="http://schemas.microsoft.com/office/drawing/2014/main" id="{EF0947DF-BEFC-0FCC-661B-3889CA05BE35}"/>
              </a:ext>
            </a:extLst>
          </p:cNvPr>
          <p:cNvCxnSpPr>
            <a:cxnSpLocks/>
            <a:endCxn id="44" idx="2"/>
          </p:cNvCxnSpPr>
          <p:nvPr/>
        </p:nvCxnSpPr>
        <p:spPr>
          <a:xfrm flipH="1" flipV="1">
            <a:off x="5967332" y="1298325"/>
            <a:ext cx="187839" cy="369229"/>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48" name="TextBox 47">
            <a:extLst>
              <a:ext uri="{FF2B5EF4-FFF2-40B4-BE49-F238E27FC236}">
                <a16:creationId xmlns:a16="http://schemas.microsoft.com/office/drawing/2014/main" id="{B5AA00A0-72B3-BD64-D01A-0FB7A9EC2B57}"/>
              </a:ext>
            </a:extLst>
          </p:cNvPr>
          <p:cNvSpPr txBox="1"/>
          <p:nvPr/>
        </p:nvSpPr>
        <p:spPr>
          <a:xfrm>
            <a:off x="5452845" y="0"/>
            <a:ext cx="1721645" cy="369332"/>
          </a:xfrm>
          <a:prstGeom prst="rect">
            <a:avLst/>
          </a:prstGeom>
          <a:noFill/>
        </p:spPr>
        <p:txBody>
          <a:bodyPr wrap="square" rtlCol="0">
            <a:spAutoFit/>
          </a:bodyPr>
          <a:lstStyle/>
          <a:p>
            <a:r>
              <a:rPr lang="en-US" i="1" dirty="0" err="1"/>
              <a:t>RSCVn</a:t>
            </a:r>
            <a:endParaRPr lang="en-US" i="1" dirty="0"/>
          </a:p>
        </p:txBody>
      </p:sp>
      <p:sp>
        <p:nvSpPr>
          <p:cNvPr id="49" name="TextBox 48">
            <a:extLst>
              <a:ext uri="{FF2B5EF4-FFF2-40B4-BE49-F238E27FC236}">
                <a16:creationId xmlns:a16="http://schemas.microsoft.com/office/drawing/2014/main" id="{5287340E-C300-BDDB-1DC9-16FFA98D54DC}"/>
              </a:ext>
            </a:extLst>
          </p:cNvPr>
          <p:cNvSpPr txBox="1"/>
          <p:nvPr/>
        </p:nvSpPr>
        <p:spPr>
          <a:xfrm>
            <a:off x="5489419" y="284917"/>
            <a:ext cx="662839" cy="369332"/>
          </a:xfrm>
          <a:prstGeom prst="rect">
            <a:avLst/>
          </a:prstGeom>
          <a:noFill/>
        </p:spPr>
        <p:txBody>
          <a:bodyPr wrap="square" rtlCol="0">
            <a:spAutoFit/>
          </a:bodyPr>
          <a:lstStyle/>
          <a:p>
            <a:r>
              <a:rPr lang="en-US" dirty="0"/>
              <a:t>4a/b</a:t>
            </a:r>
          </a:p>
        </p:txBody>
      </p:sp>
      <p:pic>
        <p:nvPicPr>
          <p:cNvPr id="53" name="Picture 52" descr="A picture containing outdoor object, star, night sky&#10;&#10;Description automatically generated">
            <a:extLst>
              <a:ext uri="{FF2B5EF4-FFF2-40B4-BE49-F238E27FC236}">
                <a16:creationId xmlns:a16="http://schemas.microsoft.com/office/drawing/2014/main" id="{19632C74-291B-4939-9B37-0E9D95D278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0194" y="362538"/>
            <a:ext cx="908516" cy="927443"/>
          </a:xfrm>
          <a:prstGeom prst="rect">
            <a:avLst/>
          </a:prstGeom>
          <a:ln>
            <a:solidFill>
              <a:schemeClr val="tx1"/>
            </a:solidFill>
          </a:ln>
        </p:spPr>
      </p:pic>
      <p:cxnSp>
        <p:nvCxnSpPr>
          <p:cNvPr id="54" name="Straight Connector 53">
            <a:extLst>
              <a:ext uri="{FF2B5EF4-FFF2-40B4-BE49-F238E27FC236}">
                <a16:creationId xmlns:a16="http://schemas.microsoft.com/office/drawing/2014/main" id="{A6B1EC9C-DC89-1B46-E6C8-AEB96D0FF8D6}"/>
              </a:ext>
            </a:extLst>
          </p:cNvPr>
          <p:cNvCxnSpPr>
            <a:cxnSpLocks/>
            <a:endCxn id="53" idx="2"/>
          </p:cNvCxnSpPr>
          <p:nvPr/>
        </p:nvCxnSpPr>
        <p:spPr>
          <a:xfrm flipH="1" flipV="1">
            <a:off x="7234452" y="1289981"/>
            <a:ext cx="544450" cy="377573"/>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55" name="TextBox 54">
            <a:extLst>
              <a:ext uri="{FF2B5EF4-FFF2-40B4-BE49-F238E27FC236}">
                <a16:creationId xmlns:a16="http://schemas.microsoft.com/office/drawing/2014/main" id="{F3D1B4D8-1701-8879-C53C-941F010EFF9F}"/>
              </a:ext>
            </a:extLst>
          </p:cNvPr>
          <p:cNvSpPr txBox="1"/>
          <p:nvPr/>
        </p:nvSpPr>
        <p:spPr>
          <a:xfrm>
            <a:off x="6671506" y="26202"/>
            <a:ext cx="1721645" cy="369332"/>
          </a:xfrm>
          <a:prstGeom prst="rect">
            <a:avLst/>
          </a:prstGeom>
          <a:noFill/>
        </p:spPr>
        <p:txBody>
          <a:bodyPr wrap="square" rtlCol="0">
            <a:spAutoFit/>
          </a:bodyPr>
          <a:lstStyle/>
          <a:p>
            <a:r>
              <a:rPr lang="en-US" i="1" dirty="0"/>
              <a:t>Spec. Binary</a:t>
            </a:r>
          </a:p>
        </p:txBody>
      </p:sp>
      <p:sp>
        <p:nvSpPr>
          <p:cNvPr id="58" name="TextBox 57">
            <a:extLst>
              <a:ext uri="{FF2B5EF4-FFF2-40B4-BE49-F238E27FC236}">
                <a16:creationId xmlns:a16="http://schemas.microsoft.com/office/drawing/2014/main" id="{6E287AE1-1626-CE90-460C-1C642438D71F}"/>
              </a:ext>
            </a:extLst>
          </p:cNvPr>
          <p:cNvSpPr txBox="1"/>
          <p:nvPr/>
        </p:nvSpPr>
        <p:spPr>
          <a:xfrm>
            <a:off x="6735019" y="326420"/>
            <a:ext cx="695409" cy="369332"/>
          </a:xfrm>
          <a:prstGeom prst="rect">
            <a:avLst/>
          </a:prstGeom>
          <a:noFill/>
        </p:spPr>
        <p:txBody>
          <a:bodyPr wrap="square" rtlCol="0">
            <a:spAutoFit/>
          </a:bodyPr>
          <a:lstStyle/>
          <a:p>
            <a:r>
              <a:rPr lang="en-US" dirty="0"/>
              <a:t>N3</a:t>
            </a:r>
          </a:p>
        </p:txBody>
      </p:sp>
      <p:pic>
        <p:nvPicPr>
          <p:cNvPr id="60" name="Picture 59" descr="A picture containing night, outdoor object, star, night sky&#10;&#10;Description automatically generated">
            <a:extLst>
              <a:ext uri="{FF2B5EF4-FFF2-40B4-BE49-F238E27FC236}">
                <a16:creationId xmlns:a16="http://schemas.microsoft.com/office/drawing/2014/main" id="{35C8CF72-193A-AD58-6D27-8BFB6B5E26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42968" y="378725"/>
            <a:ext cx="906025" cy="924901"/>
          </a:xfrm>
          <a:prstGeom prst="rect">
            <a:avLst/>
          </a:prstGeom>
          <a:ln>
            <a:solidFill>
              <a:schemeClr val="tx1"/>
            </a:solidFill>
          </a:ln>
        </p:spPr>
      </p:pic>
      <p:cxnSp>
        <p:nvCxnSpPr>
          <p:cNvPr id="62" name="Straight Connector 61">
            <a:extLst>
              <a:ext uri="{FF2B5EF4-FFF2-40B4-BE49-F238E27FC236}">
                <a16:creationId xmlns:a16="http://schemas.microsoft.com/office/drawing/2014/main" id="{7BC3271D-A7FE-5F1B-7E45-10AE30A3486D}"/>
              </a:ext>
            </a:extLst>
          </p:cNvPr>
          <p:cNvCxnSpPr>
            <a:cxnSpLocks/>
            <a:endCxn id="60" idx="2"/>
          </p:cNvCxnSpPr>
          <p:nvPr/>
        </p:nvCxnSpPr>
        <p:spPr>
          <a:xfrm flipH="1" flipV="1">
            <a:off x="8595981" y="1303626"/>
            <a:ext cx="393678" cy="248181"/>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64" name="TextBox 63">
            <a:extLst>
              <a:ext uri="{FF2B5EF4-FFF2-40B4-BE49-F238E27FC236}">
                <a16:creationId xmlns:a16="http://schemas.microsoft.com/office/drawing/2014/main" id="{519F5EB7-69B1-5941-5539-1FBE73EA326F}"/>
              </a:ext>
            </a:extLst>
          </p:cNvPr>
          <p:cNvSpPr txBox="1"/>
          <p:nvPr/>
        </p:nvSpPr>
        <p:spPr>
          <a:xfrm>
            <a:off x="8042357" y="21319"/>
            <a:ext cx="2346008" cy="369332"/>
          </a:xfrm>
          <a:prstGeom prst="rect">
            <a:avLst/>
          </a:prstGeom>
          <a:noFill/>
        </p:spPr>
        <p:txBody>
          <a:bodyPr wrap="square" rtlCol="0">
            <a:spAutoFit/>
          </a:bodyPr>
          <a:lstStyle/>
          <a:p>
            <a:r>
              <a:rPr lang="en-US" i="1" dirty="0"/>
              <a:t>Rotating Variable</a:t>
            </a:r>
          </a:p>
        </p:txBody>
      </p:sp>
      <p:sp>
        <p:nvSpPr>
          <p:cNvPr id="65" name="TextBox 64">
            <a:extLst>
              <a:ext uri="{FF2B5EF4-FFF2-40B4-BE49-F238E27FC236}">
                <a16:creationId xmlns:a16="http://schemas.microsoft.com/office/drawing/2014/main" id="{1969FC4A-E205-9A05-5522-17AC259AEB2A}"/>
              </a:ext>
            </a:extLst>
          </p:cNvPr>
          <p:cNvSpPr txBox="1"/>
          <p:nvPr/>
        </p:nvSpPr>
        <p:spPr>
          <a:xfrm>
            <a:off x="8126317" y="330331"/>
            <a:ext cx="415476" cy="369332"/>
          </a:xfrm>
          <a:prstGeom prst="rect">
            <a:avLst/>
          </a:prstGeom>
          <a:noFill/>
        </p:spPr>
        <p:txBody>
          <a:bodyPr wrap="square" rtlCol="0">
            <a:spAutoFit/>
          </a:bodyPr>
          <a:lstStyle/>
          <a:p>
            <a:r>
              <a:rPr lang="en-US" dirty="0"/>
              <a:t>15</a:t>
            </a:r>
          </a:p>
        </p:txBody>
      </p:sp>
      <p:pic>
        <p:nvPicPr>
          <p:cNvPr id="70" name="Picture 69" descr="A picture containing night, lit, dark, outdoor object&#10;&#10;Description automatically generated">
            <a:extLst>
              <a:ext uri="{FF2B5EF4-FFF2-40B4-BE49-F238E27FC236}">
                <a16:creationId xmlns:a16="http://schemas.microsoft.com/office/drawing/2014/main" id="{B05BB702-CE60-D6EA-16B0-79BBC642BC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34745" y="378725"/>
            <a:ext cx="908517" cy="927444"/>
          </a:xfrm>
          <a:prstGeom prst="rect">
            <a:avLst/>
          </a:prstGeom>
          <a:ln>
            <a:solidFill>
              <a:schemeClr val="tx1"/>
            </a:solidFill>
          </a:ln>
        </p:spPr>
      </p:pic>
      <p:cxnSp>
        <p:nvCxnSpPr>
          <p:cNvPr id="71" name="Straight Connector 70">
            <a:extLst>
              <a:ext uri="{FF2B5EF4-FFF2-40B4-BE49-F238E27FC236}">
                <a16:creationId xmlns:a16="http://schemas.microsoft.com/office/drawing/2014/main" id="{D963B372-B297-73E4-B594-A00EB16FAB75}"/>
              </a:ext>
            </a:extLst>
          </p:cNvPr>
          <p:cNvCxnSpPr>
            <a:cxnSpLocks/>
            <a:endCxn id="70" idx="2"/>
          </p:cNvCxnSpPr>
          <p:nvPr/>
        </p:nvCxnSpPr>
        <p:spPr>
          <a:xfrm flipH="1" flipV="1">
            <a:off x="10489004" y="1306169"/>
            <a:ext cx="676820" cy="446381"/>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74" name="TextBox 73">
            <a:extLst>
              <a:ext uri="{FF2B5EF4-FFF2-40B4-BE49-F238E27FC236}">
                <a16:creationId xmlns:a16="http://schemas.microsoft.com/office/drawing/2014/main" id="{428E1593-4879-CBA8-8A6F-C95BB6512B98}"/>
              </a:ext>
            </a:extLst>
          </p:cNvPr>
          <p:cNvSpPr txBox="1"/>
          <p:nvPr/>
        </p:nvSpPr>
        <p:spPr>
          <a:xfrm>
            <a:off x="9920928" y="46830"/>
            <a:ext cx="1721645" cy="369332"/>
          </a:xfrm>
          <a:prstGeom prst="rect">
            <a:avLst/>
          </a:prstGeom>
          <a:noFill/>
        </p:spPr>
        <p:txBody>
          <a:bodyPr wrap="square" rtlCol="0">
            <a:spAutoFit/>
          </a:bodyPr>
          <a:lstStyle/>
          <a:p>
            <a:r>
              <a:rPr lang="en-US" i="1" dirty="0"/>
              <a:t>M-Star</a:t>
            </a:r>
          </a:p>
        </p:txBody>
      </p:sp>
      <p:sp>
        <p:nvSpPr>
          <p:cNvPr id="83" name="TextBox 82">
            <a:extLst>
              <a:ext uri="{FF2B5EF4-FFF2-40B4-BE49-F238E27FC236}">
                <a16:creationId xmlns:a16="http://schemas.microsoft.com/office/drawing/2014/main" id="{DAF12C97-D980-0DA5-884B-BB3AD5CDB413}"/>
              </a:ext>
            </a:extLst>
          </p:cNvPr>
          <p:cNvSpPr txBox="1"/>
          <p:nvPr/>
        </p:nvSpPr>
        <p:spPr>
          <a:xfrm>
            <a:off x="10029195" y="341625"/>
            <a:ext cx="332501" cy="369332"/>
          </a:xfrm>
          <a:prstGeom prst="rect">
            <a:avLst/>
          </a:prstGeom>
          <a:noFill/>
        </p:spPr>
        <p:txBody>
          <a:bodyPr wrap="square" rtlCol="0">
            <a:spAutoFit/>
          </a:bodyPr>
          <a:lstStyle/>
          <a:p>
            <a:r>
              <a:rPr lang="en-US" dirty="0"/>
              <a:t>8</a:t>
            </a:r>
          </a:p>
        </p:txBody>
      </p:sp>
      <p:pic>
        <p:nvPicPr>
          <p:cNvPr id="85" name="Picture 84" descr="A screenshot of a computer&#10;&#10;Description automatically generated with low confidence">
            <a:extLst>
              <a:ext uri="{FF2B5EF4-FFF2-40B4-BE49-F238E27FC236}">
                <a16:creationId xmlns:a16="http://schemas.microsoft.com/office/drawing/2014/main" id="{17A13D19-97E8-720E-4634-D78961F2F1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57737" y="383308"/>
            <a:ext cx="908515" cy="927443"/>
          </a:xfrm>
          <a:prstGeom prst="rect">
            <a:avLst/>
          </a:prstGeom>
          <a:ln>
            <a:solidFill>
              <a:schemeClr val="tx1"/>
            </a:solidFill>
          </a:ln>
        </p:spPr>
      </p:pic>
      <p:cxnSp>
        <p:nvCxnSpPr>
          <p:cNvPr id="86" name="Straight Connector 85">
            <a:extLst>
              <a:ext uri="{FF2B5EF4-FFF2-40B4-BE49-F238E27FC236}">
                <a16:creationId xmlns:a16="http://schemas.microsoft.com/office/drawing/2014/main" id="{28B5915B-BC37-4FB7-45F0-CB07B46A9153}"/>
              </a:ext>
            </a:extLst>
          </p:cNvPr>
          <p:cNvCxnSpPr>
            <a:cxnSpLocks/>
            <a:endCxn id="85" idx="2"/>
          </p:cNvCxnSpPr>
          <p:nvPr/>
        </p:nvCxnSpPr>
        <p:spPr>
          <a:xfrm flipH="1" flipV="1">
            <a:off x="11611995" y="1310751"/>
            <a:ext cx="395079" cy="356803"/>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87" name="TextBox 86">
            <a:extLst>
              <a:ext uri="{FF2B5EF4-FFF2-40B4-BE49-F238E27FC236}">
                <a16:creationId xmlns:a16="http://schemas.microsoft.com/office/drawing/2014/main" id="{3A8F739C-38A8-4F34-81AE-E57453DD55B2}"/>
              </a:ext>
            </a:extLst>
          </p:cNvPr>
          <p:cNvSpPr txBox="1"/>
          <p:nvPr/>
        </p:nvSpPr>
        <p:spPr>
          <a:xfrm>
            <a:off x="11157436" y="356484"/>
            <a:ext cx="332501" cy="369332"/>
          </a:xfrm>
          <a:prstGeom prst="rect">
            <a:avLst/>
          </a:prstGeom>
          <a:noFill/>
        </p:spPr>
        <p:txBody>
          <a:bodyPr wrap="square" rtlCol="0">
            <a:spAutoFit/>
          </a:bodyPr>
          <a:lstStyle/>
          <a:p>
            <a:r>
              <a:rPr lang="en-US" dirty="0"/>
              <a:t>9</a:t>
            </a:r>
          </a:p>
        </p:txBody>
      </p:sp>
      <p:pic>
        <p:nvPicPr>
          <p:cNvPr id="91" name="Picture 90" descr="A picture containing star, outdoor object, night sky&#10;&#10;Description automatically generated">
            <a:extLst>
              <a:ext uri="{FF2B5EF4-FFF2-40B4-BE49-F238E27FC236}">
                <a16:creationId xmlns:a16="http://schemas.microsoft.com/office/drawing/2014/main" id="{E479D75D-EFE0-D164-89CC-5D579B34A6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47895" y="2740139"/>
            <a:ext cx="906026" cy="924901"/>
          </a:xfrm>
          <a:prstGeom prst="rect">
            <a:avLst/>
          </a:prstGeom>
          <a:ln>
            <a:solidFill>
              <a:schemeClr val="tx1"/>
            </a:solidFill>
          </a:ln>
        </p:spPr>
      </p:pic>
      <p:cxnSp>
        <p:nvCxnSpPr>
          <p:cNvPr id="92" name="Straight Connector 91">
            <a:extLst>
              <a:ext uri="{FF2B5EF4-FFF2-40B4-BE49-F238E27FC236}">
                <a16:creationId xmlns:a16="http://schemas.microsoft.com/office/drawing/2014/main" id="{9E6CC6D0-955D-52C2-7725-DC59DBD8B20C}"/>
              </a:ext>
            </a:extLst>
          </p:cNvPr>
          <p:cNvCxnSpPr>
            <a:cxnSpLocks/>
            <a:stCxn id="91" idx="0"/>
          </p:cNvCxnSpPr>
          <p:nvPr/>
        </p:nvCxnSpPr>
        <p:spPr>
          <a:xfrm flipV="1">
            <a:off x="10200908" y="2087691"/>
            <a:ext cx="1307920" cy="652448"/>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95" name="TextBox 94">
            <a:extLst>
              <a:ext uri="{FF2B5EF4-FFF2-40B4-BE49-F238E27FC236}">
                <a16:creationId xmlns:a16="http://schemas.microsoft.com/office/drawing/2014/main" id="{FC1C33F6-F98E-C190-4BF1-2DA02EE97556}"/>
              </a:ext>
            </a:extLst>
          </p:cNvPr>
          <p:cNvSpPr txBox="1"/>
          <p:nvPr/>
        </p:nvSpPr>
        <p:spPr>
          <a:xfrm>
            <a:off x="9753960" y="2724938"/>
            <a:ext cx="446948" cy="369332"/>
          </a:xfrm>
          <a:prstGeom prst="rect">
            <a:avLst/>
          </a:prstGeom>
          <a:noFill/>
        </p:spPr>
        <p:txBody>
          <a:bodyPr wrap="square" rtlCol="0">
            <a:spAutoFit/>
          </a:bodyPr>
          <a:lstStyle/>
          <a:p>
            <a:r>
              <a:rPr lang="en-US" dirty="0"/>
              <a:t>10</a:t>
            </a:r>
          </a:p>
        </p:txBody>
      </p:sp>
      <p:pic>
        <p:nvPicPr>
          <p:cNvPr id="97" name="Picture 96" descr="A group of stars in space&#10;&#10;Description automatically generated with low confidence">
            <a:extLst>
              <a:ext uri="{FF2B5EF4-FFF2-40B4-BE49-F238E27FC236}">
                <a16:creationId xmlns:a16="http://schemas.microsoft.com/office/drawing/2014/main" id="{371C0722-5309-C589-9566-31986AA4C06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65824" y="2665926"/>
            <a:ext cx="908518" cy="927446"/>
          </a:xfrm>
          <a:prstGeom prst="rect">
            <a:avLst/>
          </a:prstGeom>
          <a:ln>
            <a:solidFill>
              <a:schemeClr val="tx1"/>
            </a:solidFill>
          </a:ln>
        </p:spPr>
      </p:pic>
      <p:cxnSp>
        <p:nvCxnSpPr>
          <p:cNvPr id="98" name="Straight Connector 97">
            <a:extLst>
              <a:ext uri="{FF2B5EF4-FFF2-40B4-BE49-F238E27FC236}">
                <a16:creationId xmlns:a16="http://schemas.microsoft.com/office/drawing/2014/main" id="{E8C50643-ACF1-7CB1-6E22-4FDC8802858B}"/>
              </a:ext>
            </a:extLst>
          </p:cNvPr>
          <p:cNvCxnSpPr>
            <a:cxnSpLocks/>
            <a:stCxn id="97" idx="0"/>
          </p:cNvCxnSpPr>
          <p:nvPr/>
        </p:nvCxnSpPr>
        <p:spPr>
          <a:xfrm flipV="1">
            <a:off x="11620083" y="1911015"/>
            <a:ext cx="515626" cy="754911"/>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101" name="TextBox 100">
            <a:extLst>
              <a:ext uri="{FF2B5EF4-FFF2-40B4-BE49-F238E27FC236}">
                <a16:creationId xmlns:a16="http://schemas.microsoft.com/office/drawing/2014/main" id="{B293AE57-6DBC-5217-8EAD-22EFDBF9BC17}"/>
              </a:ext>
            </a:extLst>
          </p:cNvPr>
          <p:cNvSpPr txBox="1"/>
          <p:nvPr/>
        </p:nvSpPr>
        <p:spPr>
          <a:xfrm>
            <a:off x="11104977" y="2588077"/>
            <a:ext cx="437421" cy="369332"/>
          </a:xfrm>
          <a:prstGeom prst="rect">
            <a:avLst/>
          </a:prstGeom>
          <a:noFill/>
        </p:spPr>
        <p:txBody>
          <a:bodyPr wrap="square" rtlCol="0">
            <a:spAutoFit/>
          </a:bodyPr>
          <a:lstStyle/>
          <a:p>
            <a:r>
              <a:rPr lang="en-US" dirty="0"/>
              <a:t>14</a:t>
            </a:r>
          </a:p>
        </p:txBody>
      </p:sp>
      <p:pic>
        <p:nvPicPr>
          <p:cNvPr id="105" name="Picture 104" descr="A picture containing outdoor object&#10;&#10;Description automatically generated">
            <a:extLst>
              <a:ext uri="{FF2B5EF4-FFF2-40B4-BE49-F238E27FC236}">
                <a16:creationId xmlns:a16="http://schemas.microsoft.com/office/drawing/2014/main" id="{49513D19-76A1-6DFA-07BD-CCD1F4D0D6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29195" y="3735598"/>
            <a:ext cx="906026" cy="924902"/>
          </a:xfrm>
          <a:prstGeom prst="rect">
            <a:avLst/>
          </a:prstGeom>
          <a:ln>
            <a:solidFill>
              <a:schemeClr val="tx1"/>
            </a:solidFill>
          </a:ln>
        </p:spPr>
      </p:pic>
      <p:cxnSp>
        <p:nvCxnSpPr>
          <p:cNvPr id="108" name="Straight Connector 107">
            <a:extLst>
              <a:ext uri="{FF2B5EF4-FFF2-40B4-BE49-F238E27FC236}">
                <a16:creationId xmlns:a16="http://schemas.microsoft.com/office/drawing/2014/main" id="{69913084-EDB2-F89A-43F7-D1773CF2986A}"/>
              </a:ext>
            </a:extLst>
          </p:cNvPr>
          <p:cNvCxnSpPr>
            <a:cxnSpLocks/>
            <a:stCxn id="105" idx="1"/>
          </p:cNvCxnSpPr>
          <p:nvPr/>
        </p:nvCxnSpPr>
        <p:spPr>
          <a:xfrm flipH="1" flipV="1">
            <a:off x="8465352" y="2607177"/>
            <a:ext cx="1563843" cy="1590872"/>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109" name="TextBox 108">
            <a:extLst>
              <a:ext uri="{FF2B5EF4-FFF2-40B4-BE49-F238E27FC236}">
                <a16:creationId xmlns:a16="http://schemas.microsoft.com/office/drawing/2014/main" id="{C5371C15-1487-0A81-DAF4-F262928707FF}"/>
              </a:ext>
            </a:extLst>
          </p:cNvPr>
          <p:cNvSpPr txBox="1"/>
          <p:nvPr/>
        </p:nvSpPr>
        <p:spPr>
          <a:xfrm>
            <a:off x="9984117" y="3683964"/>
            <a:ext cx="332501" cy="369332"/>
          </a:xfrm>
          <a:prstGeom prst="rect">
            <a:avLst/>
          </a:prstGeom>
          <a:noFill/>
        </p:spPr>
        <p:txBody>
          <a:bodyPr wrap="square" rtlCol="0">
            <a:spAutoFit/>
          </a:bodyPr>
          <a:lstStyle/>
          <a:p>
            <a:r>
              <a:rPr lang="en-US" dirty="0"/>
              <a:t>6</a:t>
            </a:r>
          </a:p>
        </p:txBody>
      </p:sp>
      <p:pic>
        <p:nvPicPr>
          <p:cNvPr id="114" name="Picture 113" descr="A picture containing star, outdoor object, night, night sky&#10;&#10;Description automatically generated">
            <a:extLst>
              <a:ext uri="{FF2B5EF4-FFF2-40B4-BE49-F238E27FC236}">
                <a16:creationId xmlns:a16="http://schemas.microsoft.com/office/drawing/2014/main" id="{2621A302-4E2B-F94E-260C-208E1783CE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15661" y="4959381"/>
            <a:ext cx="906026" cy="924901"/>
          </a:xfrm>
          <a:prstGeom prst="rect">
            <a:avLst/>
          </a:prstGeom>
          <a:ln>
            <a:solidFill>
              <a:schemeClr val="tx1"/>
            </a:solidFill>
          </a:ln>
        </p:spPr>
      </p:pic>
      <p:cxnSp>
        <p:nvCxnSpPr>
          <p:cNvPr id="115" name="Straight Connector 114">
            <a:extLst>
              <a:ext uri="{FF2B5EF4-FFF2-40B4-BE49-F238E27FC236}">
                <a16:creationId xmlns:a16="http://schemas.microsoft.com/office/drawing/2014/main" id="{B99BF7BC-197F-BC5A-2053-DF543009DF84}"/>
              </a:ext>
            </a:extLst>
          </p:cNvPr>
          <p:cNvCxnSpPr>
            <a:cxnSpLocks/>
            <a:stCxn id="114" idx="0"/>
          </p:cNvCxnSpPr>
          <p:nvPr/>
        </p:nvCxnSpPr>
        <p:spPr>
          <a:xfrm flipH="1" flipV="1">
            <a:off x="8967019" y="4375354"/>
            <a:ext cx="701655" cy="584027"/>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117" name="TextBox 116">
            <a:extLst>
              <a:ext uri="{FF2B5EF4-FFF2-40B4-BE49-F238E27FC236}">
                <a16:creationId xmlns:a16="http://schemas.microsoft.com/office/drawing/2014/main" id="{92A8D5D7-1E9D-103C-C2E0-AB7CFA759085}"/>
              </a:ext>
            </a:extLst>
          </p:cNvPr>
          <p:cNvSpPr txBox="1"/>
          <p:nvPr/>
        </p:nvSpPr>
        <p:spPr>
          <a:xfrm>
            <a:off x="9191083" y="4895886"/>
            <a:ext cx="477591" cy="369332"/>
          </a:xfrm>
          <a:prstGeom prst="rect">
            <a:avLst/>
          </a:prstGeom>
          <a:noFill/>
        </p:spPr>
        <p:txBody>
          <a:bodyPr wrap="square" rtlCol="0">
            <a:spAutoFit/>
          </a:bodyPr>
          <a:lstStyle/>
          <a:p>
            <a:r>
              <a:rPr lang="en-US" dirty="0"/>
              <a:t>N1</a:t>
            </a:r>
          </a:p>
        </p:txBody>
      </p:sp>
      <p:pic>
        <p:nvPicPr>
          <p:cNvPr id="118" name="Picture 117" descr="A picture containing night, star, light, outdoor object&#10;&#10;Description automatically generated">
            <a:extLst>
              <a:ext uri="{FF2B5EF4-FFF2-40B4-BE49-F238E27FC236}">
                <a16:creationId xmlns:a16="http://schemas.microsoft.com/office/drawing/2014/main" id="{06B5562F-3E02-024E-0F15-1F7120146AB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44258" y="4947522"/>
            <a:ext cx="908517" cy="927444"/>
          </a:xfrm>
          <a:prstGeom prst="rect">
            <a:avLst/>
          </a:prstGeom>
          <a:ln>
            <a:solidFill>
              <a:schemeClr val="tx1"/>
            </a:solidFill>
          </a:ln>
        </p:spPr>
      </p:pic>
      <p:cxnSp>
        <p:nvCxnSpPr>
          <p:cNvPr id="119" name="Straight Connector 118">
            <a:extLst>
              <a:ext uri="{FF2B5EF4-FFF2-40B4-BE49-F238E27FC236}">
                <a16:creationId xmlns:a16="http://schemas.microsoft.com/office/drawing/2014/main" id="{EF5F5A5E-5FA0-395C-5564-0AE905A16693}"/>
              </a:ext>
            </a:extLst>
          </p:cNvPr>
          <p:cNvCxnSpPr>
            <a:cxnSpLocks/>
            <a:stCxn id="118" idx="0"/>
          </p:cNvCxnSpPr>
          <p:nvPr/>
        </p:nvCxnSpPr>
        <p:spPr>
          <a:xfrm flipV="1">
            <a:off x="8098517" y="3783620"/>
            <a:ext cx="99589" cy="1163902"/>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120" name="TextBox 119">
            <a:extLst>
              <a:ext uri="{FF2B5EF4-FFF2-40B4-BE49-F238E27FC236}">
                <a16:creationId xmlns:a16="http://schemas.microsoft.com/office/drawing/2014/main" id="{60514946-B129-FFF2-A55E-7418B584A53B}"/>
              </a:ext>
            </a:extLst>
          </p:cNvPr>
          <p:cNvSpPr txBox="1"/>
          <p:nvPr/>
        </p:nvSpPr>
        <p:spPr>
          <a:xfrm>
            <a:off x="7423063" y="5933825"/>
            <a:ext cx="2346008" cy="369332"/>
          </a:xfrm>
          <a:prstGeom prst="rect">
            <a:avLst/>
          </a:prstGeom>
          <a:noFill/>
        </p:spPr>
        <p:txBody>
          <a:bodyPr wrap="square" rtlCol="0">
            <a:spAutoFit/>
          </a:bodyPr>
          <a:lstStyle/>
          <a:p>
            <a:r>
              <a:rPr lang="en-US" i="1" dirty="0"/>
              <a:t>Rotating Variable</a:t>
            </a:r>
          </a:p>
        </p:txBody>
      </p:sp>
      <p:sp>
        <p:nvSpPr>
          <p:cNvPr id="121" name="TextBox 120">
            <a:extLst>
              <a:ext uri="{FF2B5EF4-FFF2-40B4-BE49-F238E27FC236}">
                <a16:creationId xmlns:a16="http://schemas.microsoft.com/office/drawing/2014/main" id="{83E91323-21C2-85CA-3AE5-335D028163D3}"/>
              </a:ext>
            </a:extLst>
          </p:cNvPr>
          <p:cNvSpPr txBox="1"/>
          <p:nvPr/>
        </p:nvSpPr>
        <p:spPr>
          <a:xfrm>
            <a:off x="7602651" y="4902778"/>
            <a:ext cx="709059" cy="369332"/>
          </a:xfrm>
          <a:prstGeom prst="rect">
            <a:avLst/>
          </a:prstGeom>
          <a:noFill/>
        </p:spPr>
        <p:txBody>
          <a:bodyPr wrap="square" rtlCol="0">
            <a:spAutoFit/>
          </a:bodyPr>
          <a:lstStyle/>
          <a:p>
            <a:r>
              <a:rPr lang="en-US" dirty="0"/>
              <a:t>5a/b</a:t>
            </a:r>
          </a:p>
        </p:txBody>
      </p:sp>
      <p:pic>
        <p:nvPicPr>
          <p:cNvPr id="130" name="Picture 129" descr="A group of stars in space&#10;&#10;Description automatically generated with low confidence">
            <a:extLst>
              <a:ext uri="{FF2B5EF4-FFF2-40B4-BE49-F238E27FC236}">
                <a16:creationId xmlns:a16="http://schemas.microsoft.com/office/drawing/2014/main" id="{53766892-7856-75E6-7F50-CEABD517CF5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08205" y="4956440"/>
            <a:ext cx="906026" cy="924902"/>
          </a:xfrm>
          <a:prstGeom prst="rect">
            <a:avLst/>
          </a:prstGeom>
          <a:ln>
            <a:solidFill>
              <a:schemeClr val="tx1"/>
            </a:solidFill>
          </a:ln>
        </p:spPr>
      </p:pic>
      <p:cxnSp>
        <p:nvCxnSpPr>
          <p:cNvPr id="147" name="Straight Connector 146">
            <a:extLst>
              <a:ext uri="{FF2B5EF4-FFF2-40B4-BE49-F238E27FC236}">
                <a16:creationId xmlns:a16="http://schemas.microsoft.com/office/drawing/2014/main" id="{14EDBECC-E149-0610-9A95-AF56BB0A7DAC}"/>
              </a:ext>
            </a:extLst>
          </p:cNvPr>
          <p:cNvCxnSpPr>
            <a:cxnSpLocks/>
            <a:stCxn id="130" idx="0"/>
          </p:cNvCxnSpPr>
          <p:nvPr/>
        </p:nvCxnSpPr>
        <p:spPr>
          <a:xfrm flipV="1">
            <a:off x="6661218" y="2969342"/>
            <a:ext cx="545827" cy="1987098"/>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148" name="TextBox 147">
            <a:extLst>
              <a:ext uri="{FF2B5EF4-FFF2-40B4-BE49-F238E27FC236}">
                <a16:creationId xmlns:a16="http://schemas.microsoft.com/office/drawing/2014/main" id="{9A8446E2-B1FB-82AC-AE74-AE0CB8E255A6}"/>
              </a:ext>
            </a:extLst>
          </p:cNvPr>
          <p:cNvSpPr txBox="1"/>
          <p:nvPr/>
        </p:nvSpPr>
        <p:spPr>
          <a:xfrm>
            <a:off x="6182197" y="4920524"/>
            <a:ext cx="332501" cy="369332"/>
          </a:xfrm>
          <a:prstGeom prst="rect">
            <a:avLst/>
          </a:prstGeom>
          <a:noFill/>
        </p:spPr>
        <p:txBody>
          <a:bodyPr wrap="square" rtlCol="0">
            <a:spAutoFit/>
          </a:bodyPr>
          <a:lstStyle/>
          <a:p>
            <a:r>
              <a:rPr lang="en-US" dirty="0"/>
              <a:t>2</a:t>
            </a:r>
          </a:p>
        </p:txBody>
      </p:sp>
      <p:pic>
        <p:nvPicPr>
          <p:cNvPr id="149" name="Picture 148" descr="A picture containing night, night sky&#10;&#10;Description automatically generated">
            <a:extLst>
              <a:ext uri="{FF2B5EF4-FFF2-40B4-BE49-F238E27FC236}">
                <a16:creationId xmlns:a16="http://schemas.microsoft.com/office/drawing/2014/main" id="{589B69CC-5597-487E-D73A-581055646AC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43674" y="4956440"/>
            <a:ext cx="906026" cy="924902"/>
          </a:xfrm>
          <a:prstGeom prst="rect">
            <a:avLst/>
          </a:prstGeom>
          <a:ln>
            <a:solidFill>
              <a:schemeClr val="tx1"/>
            </a:solidFill>
          </a:ln>
        </p:spPr>
      </p:pic>
      <p:cxnSp>
        <p:nvCxnSpPr>
          <p:cNvPr id="150" name="Straight Connector 149">
            <a:extLst>
              <a:ext uri="{FF2B5EF4-FFF2-40B4-BE49-F238E27FC236}">
                <a16:creationId xmlns:a16="http://schemas.microsoft.com/office/drawing/2014/main" id="{8C1A8A03-92D2-0D62-44B1-352988A0FAC5}"/>
              </a:ext>
            </a:extLst>
          </p:cNvPr>
          <p:cNvCxnSpPr>
            <a:cxnSpLocks/>
            <a:stCxn id="149" idx="0"/>
          </p:cNvCxnSpPr>
          <p:nvPr/>
        </p:nvCxnSpPr>
        <p:spPr>
          <a:xfrm flipV="1">
            <a:off x="4896687" y="3726426"/>
            <a:ext cx="1258484" cy="1230014"/>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151" name="TextBox 150">
            <a:extLst>
              <a:ext uri="{FF2B5EF4-FFF2-40B4-BE49-F238E27FC236}">
                <a16:creationId xmlns:a16="http://schemas.microsoft.com/office/drawing/2014/main" id="{08741DEE-3C36-FFBE-4F12-20886BCE66E9}"/>
              </a:ext>
            </a:extLst>
          </p:cNvPr>
          <p:cNvSpPr txBox="1"/>
          <p:nvPr/>
        </p:nvSpPr>
        <p:spPr>
          <a:xfrm>
            <a:off x="4417666" y="4884744"/>
            <a:ext cx="332501" cy="369332"/>
          </a:xfrm>
          <a:prstGeom prst="rect">
            <a:avLst/>
          </a:prstGeom>
          <a:noFill/>
        </p:spPr>
        <p:txBody>
          <a:bodyPr wrap="square" rtlCol="0">
            <a:spAutoFit/>
          </a:bodyPr>
          <a:lstStyle/>
          <a:p>
            <a:r>
              <a:rPr lang="en-US" dirty="0"/>
              <a:t>3</a:t>
            </a:r>
          </a:p>
        </p:txBody>
      </p:sp>
      <p:sp>
        <p:nvSpPr>
          <p:cNvPr id="152" name="TextBox 151">
            <a:extLst>
              <a:ext uri="{FF2B5EF4-FFF2-40B4-BE49-F238E27FC236}">
                <a16:creationId xmlns:a16="http://schemas.microsoft.com/office/drawing/2014/main" id="{574E98B3-3996-B29F-F11B-ED6AE559B80D}"/>
              </a:ext>
            </a:extLst>
          </p:cNvPr>
          <p:cNvSpPr txBox="1"/>
          <p:nvPr/>
        </p:nvSpPr>
        <p:spPr>
          <a:xfrm>
            <a:off x="4342848" y="5845562"/>
            <a:ext cx="2360705" cy="369332"/>
          </a:xfrm>
          <a:prstGeom prst="rect">
            <a:avLst/>
          </a:prstGeom>
          <a:noFill/>
        </p:spPr>
        <p:txBody>
          <a:bodyPr wrap="square" rtlCol="0">
            <a:spAutoFit/>
          </a:bodyPr>
          <a:lstStyle/>
          <a:p>
            <a:r>
              <a:rPr lang="en-US" i="1" dirty="0"/>
              <a:t>Eruptive M-Star</a:t>
            </a:r>
          </a:p>
        </p:txBody>
      </p:sp>
      <p:pic>
        <p:nvPicPr>
          <p:cNvPr id="153" name="Picture 152" descr="A picture containing star, outdoor object, night, light&#10;&#10;Description automatically generated">
            <a:extLst>
              <a:ext uri="{FF2B5EF4-FFF2-40B4-BE49-F238E27FC236}">
                <a16:creationId xmlns:a16="http://schemas.microsoft.com/office/drawing/2014/main" id="{A2A98DE5-A52A-27BC-DFCE-63F05C07179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33211" y="4997076"/>
            <a:ext cx="906025" cy="924901"/>
          </a:xfrm>
          <a:prstGeom prst="rect">
            <a:avLst/>
          </a:prstGeom>
          <a:ln>
            <a:solidFill>
              <a:schemeClr val="tx1"/>
            </a:solidFill>
          </a:ln>
        </p:spPr>
      </p:pic>
      <p:cxnSp>
        <p:nvCxnSpPr>
          <p:cNvPr id="154" name="Straight Connector 153">
            <a:extLst>
              <a:ext uri="{FF2B5EF4-FFF2-40B4-BE49-F238E27FC236}">
                <a16:creationId xmlns:a16="http://schemas.microsoft.com/office/drawing/2014/main" id="{17DAB3A9-DCB5-4F22-DBF5-52FF5F86E31A}"/>
              </a:ext>
            </a:extLst>
          </p:cNvPr>
          <p:cNvCxnSpPr>
            <a:cxnSpLocks/>
            <a:endCxn id="153" idx="0"/>
          </p:cNvCxnSpPr>
          <p:nvPr/>
        </p:nvCxnSpPr>
        <p:spPr>
          <a:xfrm>
            <a:off x="1786522" y="4554608"/>
            <a:ext cx="399702" cy="442468"/>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155" name="TextBox 154">
            <a:extLst>
              <a:ext uri="{FF2B5EF4-FFF2-40B4-BE49-F238E27FC236}">
                <a16:creationId xmlns:a16="http://schemas.microsoft.com/office/drawing/2014/main" id="{B57FD10F-58B7-A466-471A-A228106EFCF1}"/>
              </a:ext>
            </a:extLst>
          </p:cNvPr>
          <p:cNvSpPr txBox="1"/>
          <p:nvPr/>
        </p:nvSpPr>
        <p:spPr>
          <a:xfrm>
            <a:off x="1635851" y="5888104"/>
            <a:ext cx="1721645" cy="369332"/>
          </a:xfrm>
          <a:prstGeom prst="rect">
            <a:avLst/>
          </a:prstGeom>
          <a:noFill/>
        </p:spPr>
        <p:txBody>
          <a:bodyPr wrap="square" rtlCol="0">
            <a:spAutoFit/>
          </a:bodyPr>
          <a:lstStyle/>
          <a:p>
            <a:r>
              <a:rPr lang="en-US" i="1" dirty="0" err="1"/>
              <a:t>RSCVn</a:t>
            </a:r>
            <a:endParaRPr lang="en-US" i="1" dirty="0"/>
          </a:p>
        </p:txBody>
      </p:sp>
      <p:sp>
        <p:nvSpPr>
          <p:cNvPr id="156" name="TextBox 155">
            <a:extLst>
              <a:ext uri="{FF2B5EF4-FFF2-40B4-BE49-F238E27FC236}">
                <a16:creationId xmlns:a16="http://schemas.microsoft.com/office/drawing/2014/main" id="{8AC4781E-81D9-1C73-F592-65C802EA4FD7}"/>
              </a:ext>
            </a:extLst>
          </p:cNvPr>
          <p:cNvSpPr txBox="1"/>
          <p:nvPr/>
        </p:nvSpPr>
        <p:spPr>
          <a:xfrm>
            <a:off x="1690013" y="4951870"/>
            <a:ext cx="508736" cy="369332"/>
          </a:xfrm>
          <a:prstGeom prst="rect">
            <a:avLst/>
          </a:prstGeom>
          <a:noFill/>
        </p:spPr>
        <p:txBody>
          <a:bodyPr wrap="square" rtlCol="0">
            <a:spAutoFit/>
          </a:bodyPr>
          <a:lstStyle/>
          <a:p>
            <a:r>
              <a:rPr lang="en-US" dirty="0"/>
              <a:t>11</a:t>
            </a:r>
          </a:p>
        </p:txBody>
      </p:sp>
      <p:pic>
        <p:nvPicPr>
          <p:cNvPr id="158" name="Picture 157" descr="A picture containing star, outdoor object&#10;&#10;Description automatically generated">
            <a:extLst>
              <a:ext uri="{FF2B5EF4-FFF2-40B4-BE49-F238E27FC236}">
                <a16:creationId xmlns:a16="http://schemas.microsoft.com/office/drawing/2014/main" id="{94D27F29-1020-9A31-8F71-AB640DB8024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7308" y="4992628"/>
            <a:ext cx="906026" cy="924902"/>
          </a:xfrm>
          <a:prstGeom prst="rect">
            <a:avLst/>
          </a:prstGeom>
          <a:ln>
            <a:solidFill>
              <a:schemeClr val="tx1"/>
            </a:solidFill>
          </a:ln>
        </p:spPr>
      </p:pic>
      <p:cxnSp>
        <p:nvCxnSpPr>
          <p:cNvPr id="159" name="Straight Connector 158">
            <a:extLst>
              <a:ext uri="{FF2B5EF4-FFF2-40B4-BE49-F238E27FC236}">
                <a16:creationId xmlns:a16="http://schemas.microsoft.com/office/drawing/2014/main" id="{6526CECD-462B-C9F9-509F-7F65E52670D8}"/>
              </a:ext>
            </a:extLst>
          </p:cNvPr>
          <p:cNvCxnSpPr>
            <a:cxnSpLocks/>
            <a:stCxn id="158" idx="0"/>
          </p:cNvCxnSpPr>
          <p:nvPr/>
        </p:nvCxnSpPr>
        <p:spPr>
          <a:xfrm flipV="1">
            <a:off x="740321" y="2837793"/>
            <a:ext cx="494710" cy="2154835"/>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160" name="TextBox 159">
            <a:extLst>
              <a:ext uri="{FF2B5EF4-FFF2-40B4-BE49-F238E27FC236}">
                <a16:creationId xmlns:a16="http://schemas.microsoft.com/office/drawing/2014/main" id="{4A7613C3-D484-EFF8-6A1B-1F4975919AC8}"/>
              </a:ext>
            </a:extLst>
          </p:cNvPr>
          <p:cNvSpPr txBox="1"/>
          <p:nvPr/>
        </p:nvSpPr>
        <p:spPr>
          <a:xfrm>
            <a:off x="243664" y="4936861"/>
            <a:ext cx="560960" cy="369332"/>
          </a:xfrm>
          <a:prstGeom prst="rect">
            <a:avLst/>
          </a:prstGeom>
          <a:noFill/>
        </p:spPr>
        <p:txBody>
          <a:bodyPr wrap="square" rtlCol="0">
            <a:spAutoFit/>
          </a:bodyPr>
          <a:lstStyle/>
          <a:p>
            <a:r>
              <a:rPr lang="en-US" dirty="0"/>
              <a:t>N2</a:t>
            </a:r>
          </a:p>
        </p:txBody>
      </p:sp>
      <p:sp>
        <p:nvSpPr>
          <p:cNvPr id="161" name="TextBox 160">
            <a:extLst>
              <a:ext uri="{FF2B5EF4-FFF2-40B4-BE49-F238E27FC236}">
                <a16:creationId xmlns:a16="http://schemas.microsoft.com/office/drawing/2014/main" id="{F58A1D9B-4CDF-C934-5E87-C5880940EA75}"/>
              </a:ext>
            </a:extLst>
          </p:cNvPr>
          <p:cNvSpPr txBox="1"/>
          <p:nvPr/>
        </p:nvSpPr>
        <p:spPr>
          <a:xfrm>
            <a:off x="152878" y="5873831"/>
            <a:ext cx="1721645" cy="369332"/>
          </a:xfrm>
          <a:prstGeom prst="rect">
            <a:avLst/>
          </a:prstGeom>
          <a:noFill/>
        </p:spPr>
        <p:txBody>
          <a:bodyPr wrap="square" rtlCol="0">
            <a:spAutoFit/>
          </a:bodyPr>
          <a:lstStyle/>
          <a:p>
            <a:r>
              <a:rPr lang="en-US" i="1" dirty="0"/>
              <a:t>K-Star</a:t>
            </a:r>
          </a:p>
        </p:txBody>
      </p:sp>
      <p:pic>
        <p:nvPicPr>
          <p:cNvPr id="183" name="Picture 182" descr="A picture containing star, outdoor object, night, night sky&#10;&#10;Description automatically generated">
            <a:extLst>
              <a:ext uri="{FF2B5EF4-FFF2-40B4-BE49-F238E27FC236}">
                <a16:creationId xmlns:a16="http://schemas.microsoft.com/office/drawing/2014/main" id="{00FD9E81-3A90-E2BE-319A-2D773968857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98022" y="370881"/>
            <a:ext cx="908517" cy="927444"/>
          </a:xfrm>
          <a:prstGeom prst="rect">
            <a:avLst/>
          </a:prstGeom>
          <a:ln>
            <a:solidFill>
              <a:schemeClr val="tx1"/>
            </a:solidFill>
          </a:ln>
        </p:spPr>
      </p:pic>
      <p:cxnSp>
        <p:nvCxnSpPr>
          <p:cNvPr id="184" name="Straight Connector 183">
            <a:extLst>
              <a:ext uri="{FF2B5EF4-FFF2-40B4-BE49-F238E27FC236}">
                <a16:creationId xmlns:a16="http://schemas.microsoft.com/office/drawing/2014/main" id="{ABA6F529-58E2-3034-0A9F-7BDF99C65F22}"/>
              </a:ext>
            </a:extLst>
          </p:cNvPr>
          <p:cNvCxnSpPr>
            <a:cxnSpLocks/>
            <a:endCxn id="183" idx="2"/>
          </p:cNvCxnSpPr>
          <p:nvPr/>
        </p:nvCxnSpPr>
        <p:spPr>
          <a:xfrm flipV="1">
            <a:off x="1865297" y="1298325"/>
            <a:ext cx="186984" cy="31417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185" name="TextBox 184">
            <a:extLst>
              <a:ext uri="{FF2B5EF4-FFF2-40B4-BE49-F238E27FC236}">
                <a16:creationId xmlns:a16="http://schemas.microsoft.com/office/drawing/2014/main" id="{325496A0-4CA4-A704-5BF4-B4ECFC42B0C1}"/>
              </a:ext>
            </a:extLst>
          </p:cNvPr>
          <p:cNvSpPr txBox="1"/>
          <p:nvPr/>
        </p:nvSpPr>
        <p:spPr>
          <a:xfrm>
            <a:off x="1504724" y="41924"/>
            <a:ext cx="2360705" cy="369332"/>
          </a:xfrm>
          <a:prstGeom prst="rect">
            <a:avLst/>
          </a:prstGeom>
          <a:noFill/>
        </p:spPr>
        <p:txBody>
          <a:bodyPr wrap="square" rtlCol="0">
            <a:spAutoFit/>
          </a:bodyPr>
          <a:lstStyle/>
          <a:p>
            <a:r>
              <a:rPr lang="en-US" i="1" dirty="0"/>
              <a:t>Eclipsing Binary</a:t>
            </a:r>
          </a:p>
        </p:txBody>
      </p:sp>
      <p:sp>
        <p:nvSpPr>
          <p:cNvPr id="186" name="TextBox 185">
            <a:extLst>
              <a:ext uri="{FF2B5EF4-FFF2-40B4-BE49-F238E27FC236}">
                <a16:creationId xmlns:a16="http://schemas.microsoft.com/office/drawing/2014/main" id="{B037EB03-2207-AEE5-47FA-9EC106210E00}"/>
              </a:ext>
            </a:extLst>
          </p:cNvPr>
          <p:cNvSpPr txBox="1"/>
          <p:nvPr/>
        </p:nvSpPr>
        <p:spPr>
          <a:xfrm>
            <a:off x="1566960" y="303726"/>
            <a:ext cx="332501" cy="369332"/>
          </a:xfrm>
          <a:prstGeom prst="rect">
            <a:avLst/>
          </a:prstGeom>
          <a:noFill/>
        </p:spPr>
        <p:txBody>
          <a:bodyPr wrap="square" rtlCol="0">
            <a:spAutoFit/>
          </a:bodyPr>
          <a:lstStyle/>
          <a:p>
            <a:r>
              <a:rPr lang="en-US" dirty="0"/>
              <a:t>1</a:t>
            </a:r>
          </a:p>
        </p:txBody>
      </p:sp>
      <p:sp>
        <p:nvSpPr>
          <p:cNvPr id="3" name="TextBox 2">
            <a:extLst>
              <a:ext uri="{FF2B5EF4-FFF2-40B4-BE49-F238E27FC236}">
                <a16:creationId xmlns:a16="http://schemas.microsoft.com/office/drawing/2014/main" id="{03FB75A8-FDBE-B8AE-C6D5-1A1070E914E1}"/>
              </a:ext>
            </a:extLst>
          </p:cNvPr>
          <p:cNvSpPr txBox="1"/>
          <p:nvPr/>
        </p:nvSpPr>
        <p:spPr>
          <a:xfrm>
            <a:off x="9018548" y="6393896"/>
            <a:ext cx="3380213" cy="369332"/>
          </a:xfrm>
          <a:prstGeom prst="rect">
            <a:avLst/>
          </a:prstGeom>
          <a:noFill/>
        </p:spPr>
        <p:txBody>
          <a:bodyPr wrap="square" rtlCol="0">
            <a:spAutoFit/>
          </a:bodyPr>
          <a:lstStyle/>
          <a:p>
            <a:r>
              <a:rPr lang="en-US" dirty="0"/>
              <a:t>Image Credits: Digital Sky Survey</a:t>
            </a:r>
          </a:p>
        </p:txBody>
      </p:sp>
    </p:spTree>
    <p:extLst>
      <p:ext uri="{BB962C8B-B14F-4D97-AF65-F5344CB8AC3E}">
        <p14:creationId xmlns:p14="http://schemas.microsoft.com/office/powerpoint/2010/main" val="746920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248E981-41B8-FF2E-EF8B-41D5C3E686EF}"/>
              </a:ext>
            </a:extLst>
          </p:cNvPr>
          <p:cNvSpPr>
            <a:spLocks noGrp="1"/>
          </p:cNvSpPr>
          <p:nvPr>
            <p:ph type="title"/>
          </p:nvPr>
        </p:nvSpPr>
        <p:spPr>
          <a:xfrm>
            <a:off x="640080" y="325369"/>
            <a:ext cx="4368602" cy="1956841"/>
          </a:xfrm>
        </p:spPr>
        <p:txBody>
          <a:bodyPr anchor="b">
            <a:normAutofit/>
          </a:bodyPr>
          <a:lstStyle/>
          <a:p>
            <a:r>
              <a:rPr lang="en-US" sz="5400"/>
              <a:t>In this talk…</a:t>
            </a:r>
          </a:p>
        </p:txBody>
      </p:sp>
      <p:sp>
        <p:nvSpPr>
          <p:cNvPr id="206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F08560-40ED-14AD-8D62-87FAE71ED49C}"/>
              </a:ext>
            </a:extLst>
          </p:cNvPr>
          <p:cNvSpPr>
            <a:spLocks noGrp="1"/>
          </p:cNvSpPr>
          <p:nvPr>
            <p:ph idx="1"/>
          </p:nvPr>
        </p:nvSpPr>
        <p:spPr>
          <a:xfrm>
            <a:off x="640080" y="2872899"/>
            <a:ext cx="4995295" cy="3320668"/>
          </a:xfrm>
        </p:spPr>
        <p:txBody>
          <a:bodyPr>
            <a:normAutofit/>
          </a:bodyPr>
          <a:lstStyle/>
          <a:p>
            <a:pPr>
              <a:lnSpc>
                <a:spcPct val="150000"/>
              </a:lnSpc>
            </a:pPr>
            <a:r>
              <a:rPr lang="en-US" dirty="0">
                <a:solidFill>
                  <a:schemeClr val="tx2">
                    <a:lumMod val="50000"/>
                  </a:schemeClr>
                </a:solidFill>
              </a:rPr>
              <a:t>The millimeter transient sky</a:t>
            </a:r>
          </a:p>
          <a:p>
            <a:pPr>
              <a:lnSpc>
                <a:spcPct val="150000"/>
              </a:lnSpc>
            </a:pPr>
            <a:r>
              <a:rPr lang="en-US" dirty="0">
                <a:solidFill>
                  <a:schemeClr val="tx2">
                    <a:lumMod val="50000"/>
                  </a:schemeClr>
                </a:solidFill>
              </a:rPr>
              <a:t>The State of the Field</a:t>
            </a:r>
          </a:p>
          <a:p>
            <a:pPr>
              <a:lnSpc>
                <a:spcPct val="150000"/>
              </a:lnSpc>
            </a:pPr>
            <a:r>
              <a:rPr lang="en-US" dirty="0">
                <a:solidFill>
                  <a:schemeClr val="tx2">
                    <a:lumMod val="50000"/>
                  </a:schemeClr>
                </a:solidFill>
              </a:rPr>
              <a:t>ACT Blind Transient Search</a:t>
            </a:r>
          </a:p>
          <a:p>
            <a:pPr>
              <a:lnSpc>
                <a:spcPct val="150000"/>
              </a:lnSpc>
            </a:pPr>
            <a:r>
              <a:rPr lang="en-US" dirty="0"/>
              <a:t>Future Studies</a:t>
            </a:r>
          </a:p>
        </p:txBody>
      </p:sp>
      <p:pic>
        <p:nvPicPr>
          <p:cNvPr id="2054" name="Picture 6" descr="Hometown Evolution, Inc. Box of 25 ST11 Clear 5 Watt C7 Base Replacement  Bulbs - - Amazon.com">
            <a:extLst>
              <a:ext uri="{FF2B5EF4-FFF2-40B4-BE49-F238E27FC236}">
                <a16:creationId xmlns:a16="http://schemas.microsoft.com/office/drawing/2014/main" id="{FF6AA560-7205-A93A-7931-1C07D5E8B0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786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892C86D-F67D-072A-37D2-654864E44946}"/>
              </a:ext>
            </a:extLst>
          </p:cNvPr>
          <p:cNvSpPr>
            <a:spLocks noGrp="1"/>
          </p:cNvSpPr>
          <p:nvPr>
            <p:ph idx="1"/>
          </p:nvPr>
        </p:nvSpPr>
        <p:spPr>
          <a:xfrm>
            <a:off x="720047" y="1476303"/>
            <a:ext cx="10515600" cy="4351338"/>
          </a:xfrm>
        </p:spPr>
        <p:txBody>
          <a:bodyPr/>
          <a:lstStyle/>
          <a:p>
            <a:r>
              <a:rPr lang="en-US" dirty="0"/>
              <a:t>Single Scan maps</a:t>
            </a:r>
          </a:p>
          <a:p>
            <a:r>
              <a:rPr lang="en-US" dirty="0"/>
              <a:t>Maximum cadence and precise event timing</a:t>
            </a:r>
          </a:p>
          <a:p>
            <a:r>
              <a:rPr lang="en-US" dirty="0"/>
              <a:t>Ideal for transient detection!</a:t>
            </a:r>
          </a:p>
        </p:txBody>
      </p:sp>
      <p:pic>
        <p:nvPicPr>
          <p:cNvPr id="9" name="Picture 8" descr="Diagram&#10;&#10;Description automatically generated">
            <a:extLst>
              <a:ext uri="{FF2B5EF4-FFF2-40B4-BE49-F238E27FC236}">
                <a16:creationId xmlns:a16="http://schemas.microsoft.com/office/drawing/2014/main" id="{B9BF906F-BE32-C150-2F82-9EC80DC39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374" y="3036013"/>
            <a:ext cx="9594382" cy="3693560"/>
          </a:xfrm>
          <a:prstGeom prst="rect">
            <a:avLst/>
          </a:prstGeom>
        </p:spPr>
      </p:pic>
      <p:sp>
        <p:nvSpPr>
          <p:cNvPr id="10" name="Title 1">
            <a:extLst>
              <a:ext uri="{FF2B5EF4-FFF2-40B4-BE49-F238E27FC236}">
                <a16:creationId xmlns:a16="http://schemas.microsoft.com/office/drawing/2014/main" id="{B0E2D927-A0E8-BC9B-7159-28D591888BAE}"/>
              </a:ext>
            </a:extLst>
          </p:cNvPr>
          <p:cNvSpPr txBox="1">
            <a:spLocks/>
          </p:cNvSpPr>
          <p:nvPr/>
        </p:nvSpPr>
        <p:spPr>
          <a:xfrm>
            <a:off x="996765" y="2722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Depth-1 Maps</a:t>
            </a:r>
          </a:p>
        </p:txBody>
      </p:sp>
    </p:spTree>
    <p:extLst>
      <p:ext uri="{BB962C8B-B14F-4D97-AF65-F5344CB8AC3E}">
        <p14:creationId xmlns:p14="http://schemas.microsoft.com/office/powerpoint/2010/main" val="3130669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9CDDFD-935C-03E9-7FD6-90118CA4A90D}"/>
              </a:ext>
            </a:extLst>
          </p:cNvPr>
          <p:cNvSpPr>
            <a:spLocks noGrp="1"/>
          </p:cNvSpPr>
          <p:nvPr>
            <p:ph type="title"/>
          </p:nvPr>
        </p:nvSpPr>
        <p:spPr>
          <a:xfrm>
            <a:off x="1136428" y="627564"/>
            <a:ext cx="7474172" cy="1325563"/>
          </a:xfrm>
        </p:spPr>
        <p:txBody>
          <a:bodyPr>
            <a:normAutofit/>
          </a:bodyPr>
          <a:lstStyle/>
          <a:p>
            <a:r>
              <a:rPr lang="en-US" dirty="0"/>
              <a:t>Live Alerts and Follow-up</a:t>
            </a:r>
          </a:p>
        </p:txBody>
      </p:sp>
      <p:sp>
        <p:nvSpPr>
          <p:cNvPr id="5" name="Content Placeholder 4">
            <a:extLst>
              <a:ext uri="{FF2B5EF4-FFF2-40B4-BE49-F238E27FC236}">
                <a16:creationId xmlns:a16="http://schemas.microsoft.com/office/drawing/2014/main" id="{9FDDDADB-08C7-EEF1-66F4-7A61907B333D}"/>
              </a:ext>
            </a:extLst>
          </p:cNvPr>
          <p:cNvSpPr>
            <a:spLocks noGrp="1"/>
          </p:cNvSpPr>
          <p:nvPr>
            <p:ph idx="1"/>
          </p:nvPr>
        </p:nvSpPr>
        <p:spPr>
          <a:xfrm>
            <a:off x="1136429" y="2278173"/>
            <a:ext cx="6467867" cy="3450613"/>
          </a:xfrm>
        </p:spPr>
        <p:txBody>
          <a:bodyPr anchor="ctr">
            <a:normAutofit/>
          </a:bodyPr>
          <a:lstStyle/>
          <a:p>
            <a:r>
              <a:rPr lang="en-US" sz="2400" dirty="0"/>
              <a:t>Goal is to create live transient alerts for SO using depth-1 maps</a:t>
            </a:r>
          </a:p>
          <a:p>
            <a:r>
              <a:rPr lang="en-US" sz="2400" dirty="0"/>
              <a:t>Transients may be followed up in radio or optical</a:t>
            </a:r>
          </a:p>
          <a:p>
            <a:r>
              <a:rPr lang="en-US" sz="2400" dirty="0"/>
              <a:t>Use ACT data to create SO transient pipeline</a:t>
            </a:r>
          </a:p>
          <a:p>
            <a:r>
              <a:rPr lang="en-US" sz="2400" dirty="0"/>
              <a:t>Filtering and counterparts in real time</a:t>
            </a:r>
          </a:p>
        </p:txBody>
      </p:sp>
      <p:sp>
        <p:nvSpPr>
          <p:cNvPr id="12" name="Rectangle 1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Lighthouse scene">
            <a:extLst>
              <a:ext uri="{FF2B5EF4-FFF2-40B4-BE49-F238E27FC236}">
                <a16:creationId xmlns:a16="http://schemas.microsoft.com/office/drawing/2014/main" id="{5E68B0FE-BB68-6788-F7A4-548F49B8F6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987970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3BE6F-5D6E-494F-B917-A43A6FAC6289}"/>
              </a:ext>
            </a:extLst>
          </p:cNvPr>
          <p:cNvSpPr>
            <a:spLocks noGrp="1"/>
          </p:cNvSpPr>
          <p:nvPr>
            <p:ph type="title"/>
          </p:nvPr>
        </p:nvSpPr>
        <p:spPr>
          <a:xfrm>
            <a:off x="1048635" y="31039"/>
            <a:ext cx="8273772" cy="1542525"/>
          </a:xfrm>
        </p:spPr>
        <p:txBody>
          <a:bodyPr>
            <a:normAutofit/>
          </a:bodyPr>
          <a:lstStyle/>
          <a:p>
            <a:r>
              <a:rPr lang="en-US" dirty="0"/>
              <a:t>Transients in ACT Data</a:t>
            </a:r>
          </a:p>
        </p:txBody>
      </p:sp>
      <p:pic>
        <p:nvPicPr>
          <p:cNvPr id="9" name="Picture 8">
            <a:extLst>
              <a:ext uri="{FF2B5EF4-FFF2-40B4-BE49-F238E27FC236}">
                <a16:creationId xmlns:a16="http://schemas.microsoft.com/office/drawing/2014/main" id="{346433CB-2CDB-406F-B6CD-FA054F603F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639056" y="2"/>
            <a:ext cx="7552944" cy="6857998"/>
          </a:xfrm>
          <a:prstGeom prst="rect">
            <a:avLst/>
          </a:prstGeom>
        </p:spPr>
      </p:pic>
      <p:graphicFrame>
        <p:nvGraphicFramePr>
          <p:cNvPr id="5" name="Content Placeholder 2">
            <a:extLst>
              <a:ext uri="{FF2B5EF4-FFF2-40B4-BE49-F238E27FC236}">
                <a16:creationId xmlns:a16="http://schemas.microsoft.com/office/drawing/2014/main" id="{3C5BC4F8-3448-4E0B-05DF-793E5DCE607C}"/>
              </a:ext>
            </a:extLst>
          </p:cNvPr>
          <p:cNvGraphicFramePr>
            <a:graphicFrameLocks noGrp="1"/>
          </p:cNvGraphicFramePr>
          <p:nvPr>
            <p:ph idx="1"/>
          </p:nvPr>
        </p:nvGraphicFramePr>
        <p:xfrm>
          <a:off x="5282522" y="1573564"/>
          <a:ext cx="6266011" cy="4899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Content Placeholder 5" descr="A person wearing glasses&#10;&#10;Description automatically generated with low confidence">
            <a:extLst>
              <a:ext uri="{FF2B5EF4-FFF2-40B4-BE49-F238E27FC236}">
                <a16:creationId xmlns:a16="http://schemas.microsoft.com/office/drawing/2014/main" id="{7839C83A-12DB-4E6C-A7BA-D57E2C34AC0C}"/>
              </a:ext>
            </a:extLst>
          </p:cNvPr>
          <p:cNvPicPr>
            <a:picLocks noChangeAspect="1"/>
          </p:cNvPicPr>
          <p:nvPr/>
        </p:nvPicPr>
        <p:blipFill rotWithShape="1">
          <a:blip r:embed="rId9">
            <a:extLst>
              <a:ext uri="{28A0092B-C50C-407E-A947-70E740481C1C}">
                <a14:useLocalDpi xmlns:a14="http://schemas.microsoft.com/office/drawing/2010/main" val="0"/>
              </a:ext>
            </a:extLst>
          </a:blip>
          <a:srcRect r="16562"/>
          <a:stretch/>
        </p:blipFill>
        <p:spPr>
          <a:xfrm>
            <a:off x="1048635" y="1531901"/>
            <a:ext cx="3028909" cy="3203058"/>
          </a:xfrm>
          <a:prstGeom prst="rect">
            <a:avLst/>
          </a:prstGeom>
          <a:effectLst>
            <a:outerShdw blurRad="25400" dir="17880000">
              <a:srgbClr val="000000">
                <a:alpha val="46000"/>
              </a:srgbClr>
            </a:outerShdw>
          </a:effectLst>
        </p:spPr>
      </p:pic>
      <p:sp>
        <p:nvSpPr>
          <p:cNvPr id="4" name="TextBox 3">
            <a:extLst>
              <a:ext uri="{FF2B5EF4-FFF2-40B4-BE49-F238E27FC236}">
                <a16:creationId xmlns:a16="http://schemas.microsoft.com/office/drawing/2014/main" id="{249C8782-79C5-4496-BCC2-0965DDCA1BBC}"/>
              </a:ext>
            </a:extLst>
          </p:cNvPr>
          <p:cNvSpPr txBox="1"/>
          <p:nvPr/>
        </p:nvSpPr>
        <p:spPr>
          <a:xfrm>
            <a:off x="966678" y="4800633"/>
            <a:ext cx="3192822" cy="923330"/>
          </a:xfrm>
          <a:prstGeom prst="rect">
            <a:avLst/>
          </a:prstGeom>
          <a:noFill/>
        </p:spPr>
        <p:txBody>
          <a:bodyPr wrap="square" rtlCol="0">
            <a:spAutoFit/>
          </a:bodyPr>
          <a:lstStyle/>
          <a:p>
            <a:r>
              <a:rPr lang="en-US" dirty="0"/>
              <a:t>Emily Biermann</a:t>
            </a:r>
          </a:p>
          <a:p>
            <a:r>
              <a:rPr lang="en-US" dirty="0"/>
              <a:t>University of Pittsburgh</a:t>
            </a:r>
          </a:p>
          <a:p>
            <a:r>
              <a:rPr lang="en-US" dirty="0"/>
              <a:t>emily.biermann.@pitt.edu</a:t>
            </a:r>
          </a:p>
        </p:txBody>
      </p:sp>
    </p:spTree>
    <p:extLst>
      <p:ext uri="{BB962C8B-B14F-4D97-AF65-F5344CB8AC3E}">
        <p14:creationId xmlns:p14="http://schemas.microsoft.com/office/powerpoint/2010/main" val="1680489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248E981-41B8-FF2E-EF8B-41D5C3E686EF}"/>
              </a:ext>
            </a:extLst>
          </p:cNvPr>
          <p:cNvSpPr>
            <a:spLocks noGrp="1"/>
          </p:cNvSpPr>
          <p:nvPr>
            <p:ph type="title"/>
          </p:nvPr>
        </p:nvSpPr>
        <p:spPr>
          <a:xfrm>
            <a:off x="640080" y="325369"/>
            <a:ext cx="4368602" cy="1956841"/>
          </a:xfrm>
        </p:spPr>
        <p:txBody>
          <a:bodyPr anchor="b">
            <a:normAutofit/>
          </a:bodyPr>
          <a:lstStyle/>
          <a:p>
            <a:r>
              <a:rPr lang="en-US" sz="5400"/>
              <a:t>In this talk…</a:t>
            </a:r>
          </a:p>
        </p:txBody>
      </p:sp>
      <p:sp>
        <p:nvSpPr>
          <p:cNvPr id="206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F08560-40ED-14AD-8D62-87FAE71ED49C}"/>
              </a:ext>
            </a:extLst>
          </p:cNvPr>
          <p:cNvSpPr>
            <a:spLocks noGrp="1"/>
          </p:cNvSpPr>
          <p:nvPr>
            <p:ph idx="1"/>
          </p:nvPr>
        </p:nvSpPr>
        <p:spPr>
          <a:xfrm>
            <a:off x="640080" y="2872899"/>
            <a:ext cx="4995295" cy="3320668"/>
          </a:xfrm>
        </p:spPr>
        <p:txBody>
          <a:bodyPr>
            <a:normAutofit/>
          </a:bodyPr>
          <a:lstStyle/>
          <a:p>
            <a:pPr>
              <a:lnSpc>
                <a:spcPct val="150000"/>
              </a:lnSpc>
            </a:pPr>
            <a:r>
              <a:rPr lang="en-US" dirty="0"/>
              <a:t>The millimeter transient sky</a:t>
            </a:r>
          </a:p>
          <a:p>
            <a:pPr>
              <a:lnSpc>
                <a:spcPct val="150000"/>
              </a:lnSpc>
            </a:pPr>
            <a:r>
              <a:rPr lang="en-US" dirty="0"/>
              <a:t>The State of the Field</a:t>
            </a:r>
          </a:p>
          <a:p>
            <a:pPr>
              <a:lnSpc>
                <a:spcPct val="150000"/>
              </a:lnSpc>
            </a:pPr>
            <a:r>
              <a:rPr lang="en-US" dirty="0"/>
              <a:t>ACT Blind Transient Search</a:t>
            </a:r>
          </a:p>
          <a:p>
            <a:pPr>
              <a:lnSpc>
                <a:spcPct val="150000"/>
              </a:lnSpc>
            </a:pPr>
            <a:r>
              <a:rPr lang="en-US" dirty="0"/>
              <a:t>Future Studies</a:t>
            </a:r>
          </a:p>
        </p:txBody>
      </p:sp>
      <p:pic>
        <p:nvPicPr>
          <p:cNvPr id="2054" name="Picture 6" descr="Hometown Evolution, Inc. Box of 25 ST11 Clear 5 Watt C7 Base Replacement  Bulbs - - Amazon.com">
            <a:extLst>
              <a:ext uri="{FF2B5EF4-FFF2-40B4-BE49-F238E27FC236}">
                <a16:creationId xmlns:a16="http://schemas.microsoft.com/office/drawing/2014/main" id="{FF6AA560-7205-A93A-7931-1C07D5E8B0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222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9E446-9FFE-F15E-6ACD-B46B829DCD71}"/>
              </a:ext>
            </a:extLst>
          </p:cNvPr>
          <p:cNvSpPr>
            <a:spLocks noGrp="1"/>
          </p:cNvSpPr>
          <p:nvPr>
            <p:ph type="ctrTitle"/>
          </p:nvPr>
        </p:nvSpPr>
        <p:spPr/>
        <p:txBody>
          <a:bodyPr/>
          <a:lstStyle/>
          <a:p>
            <a:r>
              <a:rPr lang="en-US" dirty="0"/>
              <a:t>Bonus Slides</a:t>
            </a:r>
          </a:p>
        </p:txBody>
      </p:sp>
      <p:sp>
        <p:nvSpPr>
          <p:cNvPr id="3" name="Subtitle 2">
            <a:extLst>
              <a:ext uri="{FF2B5EF4-FFF2-40B4-BE49-F238E27FC236}">
                <a16:creationId xmlns:a16="http://schemas.microsoft.com/office/drawing/2014/main" id="{F8DEE8E7-A553-6D2E-AAFE-58D7F4AC509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62406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FD7C5-FD42-56D9-E7DC-022E6C6363FE}"/>
              </a:ext>
            </a:extLst>
          </p:cNvPr>
          <p:cNvSpPr>
            <a:spLocks noGrp="1"/>
          </p:cNvSpPr>
          <p:nvPr>
            <p:ph type="title"/>
          </p:nvPr>
        </p:nvSpPr>
        <p:spPr/>
        <p:txBody>
          <a:bodyPr/>
          <a:lstStyle/>
          <a:p>
            <a:r>
              <a:rPr lang="en-US"/>
              <a:t>GRB Spectra</a:t>
            </a:r>
            <a:endParaRPr lang="en-US" dirty="0"/>
          </a:p>
        </p:txBody>
      </p:sp>
      <p:pic>
        <p:nvPicPr>
          <p:cNvPr id="2052" name="Picture 4" descr="Large resolution">
            <a:extLst>
              <a:ext uri="{FF2B5EF4-FFF2-40B4-BE49-F238E27FC236}">
                <a16:creationId xmlns:a16="http://schemas.microsoft.com/office/drawing/2014/main" id="{B5C6CB77-C1C1-C653-43E3-2AF6E602E3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5630"/>
          <a:stretch/>
        </p:blipFill>
        <p:spPr bwMode="auto">
          <a:xfrm>
            <a:off x="102335" y="1992795"/>
            <a:ext cx="5766254" cy="33196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arge resolution">
            <a:extLst>
              <a:ext uri="{FF2B5EF4-FFF2-40B4-BE49-F238E27FC236}">
                <a16:creationId xmlns:a16="http://schemas.microsoft.com/office/drawing/2014/main" id="{AC01EF0B-EFA9-57FA-2665-DFF356A8A70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3553"/>
          <a:stretch/>
        </p:blipFill>
        <p:spPr bwMode="auto">
          <a:xfrm>
            <a:off x="6174040" y="1992795"/>
            <a:ext cx="5566225" cy="33544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9F38B95-C540-BDCC-E7A4-5BD72E2CFDEC}"/>
              </a:ext>
            </a:extLst>
          </p:cNvPr>
          <p:cNvSpPr txBox="1"/>
          <p:nvPr/>
        </p:nvSpPr>
        <p:spPr>
          <a:xfrm>
            <a:off x="1734378" y="5312465"/>
            <a:ext cx="2355574" cy="523220"/>
          </a:xfrm>
          <a:prstGeom prst="rect">
            <a:avLst/>
          </a:prstGeom>
          <a:noFill/>
        </p:spPr>
        <p:txBody>
          <a:bodyPr wrap="square" rtlCol="0">
            <a:spAutoFit/>
          </a:bodyPr>
          <a:lstStyle/>
          <a:p>
            <a:r>
              <a:rPr lang="en-US" sz="2800" dirty="0"/>
              <a:t>Early Times</a:t>
            </a:r>
          </a:p>
        </p:txBody>
      </p:sp>
      <p:sp>
        <p:nvSpPr>
          <p:cNvPr id="5" name="TextBox 4">
            <a:extLst>
              <a:ext uri="{FF2B5EF4-FFF2-40B4-BE49-F238E27FC236}">
                <a16:creationId xmlns:a16="http://schemas.microsoft.com/office/drawing/2014/main" id="{56367360-B7F7-0FFD-F794-999DF59B7332}"/>
              </a:ext>
            </a:extLst>
          </p:cNvPr>
          <p:cNvSpPr txBox="1"/>
          <p:nvPr/>
        </p:nvSpPr>
        <p:spPr>
          <a:xfrm>
            <a:off x="7825408" y="5312465"/>
            <a:ext cx="2355574" cy="523220"/>
          </a:xfrm>
          <a:prstGeom prst="rect">
            <a:avLst/>
          </a:prstGeom>
          <a:noFill/>
        </p:spPr>
        <p:txBody>
          <a:bodyPr wrap="square" rtlCol="0">
            <a:spAutoFit/>
          </a:bodyPr>
          <a:lstStyle/>
          <a:p>
            <a:r>
              <a:rPr lang="en-US" sz="2800" dirty="0"/>
              <a:t>Late Times</a:t>
            </a:r>
          </a:p>
        </p:txBody>
      </p:sp>
      <p:sp>
        <p:nvSpPr>
          <p:cNvPr id="8" name="TextBox 7">
            <a:extLst>
              <a:ext uri="{FF2B5EF4-FFF2-40B4-BE49-F238E27FC236}">
                <a16:creationId xmlns:a16="http://schemas.microsoft.com/office/drawing/2014/main" id="{2E48040C-2E50-4EC6-56D2-58C0154EB07A}"/>
              </a:ext>
            </a:extLst>
          </p:cNvPr>
          <p:cNvSpPr txBox="1"/>
          <p:nvPr/>
        </p:nvSpPr>
        <p:spPr>
          <a:xfrm>
            <a:off x="3928533" y="5803900"/>
            <a:ext cx="2167467" cy="944033"/>
          </a:xfrm>
          <a:prstGeom prst="rect">
            <a:avLst/>
          </a:prstGeom>
        </p:spPr>
        <p:txBody>
          <a:bodyPr wrap="square" rtlCol="0">
            <a:spAutoFit/>
          </a:bodyPr>
          <a:lstStyle/>
          <a:p>
            <a:endParaRPr lang="en-US" dirty="0"/>
          </a:p>
        </p:txBody>
      </p:sp>
      <p:sp>
        <p:nvSpPr>
          <p:cNvPr id="10" name="TextBox 9">
            <a:extLst>
              <a:ext uri="{FF2B5EF4-FFF2-40B4-BE49-F238E27FC236}">
                <a16:creationId xmlns:a16="http://schemas.microsoft.com/office/drawing/2014/main" id="{8E5CD401-ACB8-9DA6-46FA-C7951F52C012}"/>
              </a:ext>
            </a:extLst>
          </p:cNvPr>
          <p:cNvSpPr txBox="1"/>
          <p:nvPr/>
        </p:nvSpPr>
        <p:spPr>
          <a:xfrm>
            <a:off x="10535890" y="6440500"/>
            <a:ext cx="1736543" cy="369332"/>
          </a:xfrm>
          <a:prstGeom prst="rect">
            <a:avLst/>
          </a:prstGeom>
          <a:noFill/>
        </p:spPr>
        <p:txBody>
          <a:bodyPr wrap="square">
            <a:spAutoFit/>
          </a:bodyPr>
          <a:lstStyle/>
          <a:p>
            <a:r>
              <a:rPr lang="en-US" dirty="0"/>
              <a:t>Sari et al., 1998</a:t>
            </a:r>
          </a:p>
        </p:txBody>
      </p:sp>
    </p:spTree>
    <p:extLst>
      <p:ext uri="{BB962C8B-B14F-4D97-AF65-F5344CB8AC3E}">
        <p14:creationId xmlns:p14="http://schemas.microsoft.com/office/powerpoint/2010/main" val="1877780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FD7C5-FD42-56D9-E7DC-022E6C6363FE}"/>
              </a:ext>
            </a:extLst>
          </p:cNvPr>
          <p:cNvSpPr>
            <a:spLocks noGrp="1"/>
          </p:cNvSpPr>
          <p:nvPr>
            <p:ph type="title"/>
          </p:nvPr>
        </p:nvSpPr>
        <p:spPr/>
        <p:txBody>
          <a:bodyPr/>
          <a:lstStyle/>
          <a:p>
            <a:r>
              <a:rPr lang="en-US"/>
              <a:t>GRB Spectra</a:t>
            </a:r>
            <a:endParaRPr lang="en-US" dirty="0"/>
          </a:p>
        </p:txBody>
      </p:sp>
      <p:sp>
        <p:nvSpPr>
          <p:cNvPr id="8" name="TextBox 7">
            <a:extLst>
              <a:ext uri="{FF2B5EF4-FFF2-40B4-BE49-F238E27FC236}">
                <a16:creationId xmlns:a16="http://schemas.microsoft.com/office/drawing/2014/main" id="{2E48040C-2E50-4EC6-56D2-58C0154EB07A}"/>
              </a:ext>
            </a:extLst>
          </p:cNvPr>
          <p:cNvSpPr txBox="1"/>
          <p:nvPr/>
        </p:nvSpPr>
        <p:spPr>
          <a:xfrm>
            <a:off x="3928533" y="5803900"/>
            <a:ext cx="2167467" cy="944033"/>
          </a:xfrm>
          <a:prstGeom prst="rect">
            <a:avLst/>
          </a:prstGeom>
        </p:spPr>
        <p:txBody>
          <a:bodyPr wrap="square" rtlCol="0">
            <a:spAutoFit/>
          </a:bodyPr>
          <a:lstStyle/>
          <a:p>
            <a:endParaRPr lang="en-US" dirty="0"/>
          </a:p>
        </p:txBody>
      </p:sp>
      <p:sp>
        <p:nvSpPr>
          <p:cNvPr id="10" name="TextBox 9">
            <a:extLst>
              <a:ext uri="{FF2B5EF4-FFF2-40B4-BE49-F238E27FC236}">
                <a16:creationId xmlns:a16="http://schemas.microsoft.com/office/drawing/2014/main" id="{8E5CD401-ACB8-9DA6-46FA-C7951F52C012}"/>
              </a:ext>
            </a:extLst>
          </p:cNvPr>
          <p:cNvSpPr txBox="1"/>
          <p:nvPr/>
        </p:nvSpPr>
        <p:spPr>
          <a:xfrm>
            <a:off x="10104968" y="6440500"/>
            <a:ext cx="2167466" cy="369332"/>
          </a:xfrm>
          <a:prstGeom prst="rect">
            <a:avLst/>
          </a:prstGeom>
          <a:noFill/>
        </p:spPr>
        <p:txBody>
          <a:bodyPr wrap="square">
            <a:spAutoFit/>
          </a:bodyPr>
          <a:lstStyle/>
          <a:p>
            <a:r>
              <a:rPr lang="en-US" dirty="0"/>
              <a:t>Laskar et al., 2018</a:t>
            </a:r>
          </a:p>
        </p:txBody>
      </p:sp>
      <p:pic>
        <p:nvPicPr>
          <p:cNvPr id="7" name="Picture 6" descr="A picture containing text, line, diagram, screenshot&#10;&#10;Description automatically generated">
            <a:extLst>
              <a:ext uri="{FF2B5EF4-FFF2-40B4-BE49-F238E27FC236}">
                <a16:creationId xmlns:a16="http://schemas.microsoft.com/office/drawing/2014/main" id="{EF35DDC5-C10E-C6A6-570E-C3F20ECBF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636" y="1570953"/>
            <a:ext cx="6460369" cy="4686935"/>
          </a:xfrm>
          <a:prstGeom prst="rect">
            <a:avLst/>
          </a:prstGeom>
        </p:spPr>
      </p:pic>
      <p:sp>
        <p:nvSpPr>
          <p:cNvPr id="9" name="Content Placeholder 2">
            <a:extLst>
              <a:ext uri="{FF2B5EF4-FFF2-40B4-BE49-F238E27FC236}">
                <a16:creationId xmlns:a16="http://schemas.microsoft.com/office/drawing/2014/main" id="{FB1881C6-AEFE-5096-F1FF-E574B2A8BAD9}"/>
              </a:ext>
            </a:extLst>
          </p:cNvPr>
          <p:cNvSpPr>
            <a:spLocks noGrp="1"/>
          </p:cNvSpPr>
          <p:nvPr>
            <p:ph idx="1"/>
          </p:nvPr>
        </p:nvSpPr>
        <p:spPr>
          <a:xfrm>
            <a:off x="7231893" y="1570953"/>
            <a:ext cx="4388795" cy="4351338"/>
          </a:xfrm>
        </p:spPr>
        <p:txBody>
          <a:bodyPr>
            <a:normAutofit/>
          </a:bodyPr>
          <a:lstStyle/>
          <a:p>
            <a:r>
              <a:rPr lang="en-US" dirty="0"/>
              <a:t>GRB 130427A Multiwavelength Observations</a:t>
            </a:r>
          </a:p>
          <a:p>
            <a:r>
              <a:rPr lang="en-US" dirty="0"/>
              <a:t>Millimeter, Optical, </a:t>
            </a:r>
            <a:r>
              <a:rPr lang="en-US" dirty="0" err="1"/>
              <a:t>XRay</a:t>
            </a:r>
            <a:endParaRPr lang="en-US" dirty="0"/>
          </a:p>
          <a:p>
            <a:r>
              <a:rPr lang="en-US" dirty="0"/>
              <a:t>Models RS (dot), FS (dash)</a:t>
            </a:r>
          </a:p>
          <a:p>
            <a:r>
              <a:rPr lang="en-US" dirty="0"/>
              <a:t>RS peak in mm, moves to radio overtime</a:t>
            </a:r>
          </a:p>
        </p:txBody>
      </p:sp>
    </p:spTree>
    <p:extLst>
      <p:ext uri="{BB962C8B-B14F-4D97-AF65-F5344CB8AC3E}">
        <p14:creationId xmlns:p14="http://schemas.microsoft.com/office/powerpoint/2010/main" val="3057062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084A2D-347D-C539-2553-69684773B539}"/>
              </a:ext>
            </a:extLst>
          </p:cNvPr>
          <p:cNvSpPr>
            <a:spLocks noGrp="1"/>
          </p:cNvSpPr>
          <p:nvPr>
            <p:ph type="title"/>
          </p:nvPr>
        </p:nvSpPr>
        <p:spPr>
          <a:xfrm>
            <a:off x="630936" y="640823"/>
            <a:ext cx="3419856" cy="5583148"/>
          </a:xfrm>
        </p:spPr>
        <p:txBody>
          <a:bodyPr anchor="ctr">
            <a:normAutofit/>
          </a:bodyPr>
          <a:lstStyle/>
          <a:p>
            <a:r>
              <a:rPr lang="en-US" sz="5000" dirty="0"/>
              <a:t>Synchrotron Millimeter Transients</a:t>
            </a:r>
          </a:p>
        </p:txBody>
      </p:sp>
      <p:sp>
        <p:nvSpPr>
          <p:cNvPr id="8201"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Synchrotron Image">
            <a:extLst>
              <a:ext uri="{FF2B5EF4-FFF2-40B4-BE49-F238E27FC236}">
                <a16:creationId xmlns:a16="http://schemas.microsoft.com/office/drawing/2014/main" id="{65CB9285-1B04-9827-C478-E04BACF7869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4296" y="1019715"/>
            <a:ext cx="6894576" cy="313607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E650A3E-D1E7-8545-1168-BE4EEEF08C68}"/>
              </a:ext>
            </a:extLst>
          </p:cNvPr>
          <p:cNvSpPr>
            <a:spLocks noGrp="1"/>
          </p:cNvSpPr>
          <p:nvPr>
            <p:ph idx="1"/>
          </p:nvPr>
        </p:nvSpPr>
        <p:spPr>
          <a:xfrm>
            <a:off x="4654296" y="4798577"/>
            <a:ext cx="6894576" cy="1428487"/>
          </a:xfrm>
        </p:spPr>
        <p:txBody>
          <a:bodyPr anchor="t">
            <a:normAutofit/>
          </a:bodyPr>
          <a:lstStyle/>
          <a:p>
            <a:r>
              <a:rPr lang="en-US" sz="2200" dirty="0"/>
              <a:t>Particles radiate when accelerated by magnetic field</a:t>
            </a:r>
          </a:p>
          <a:p>
            <a:r>
              <a:rPr lang="en-US" sz="2200" dirty="0"/>
              <a:t>Emits across the spectrum but high flux in radio</a:t>
            </a:r>
          </a:p>
        </p:txBody>
      </p:sp>
      <p:sp>
        <p:nvSpPr>
          <p:cNvPr id="4" name="TextBox 3">
            <a:extLst>
              <a:ext uri="{FF2B5EF4-FFF2-40B4-BE49-F238E27FC236}">
                <a16:creationId xmlns:a16="http://schemas.microsoft.com/office/drawing/2014/main" id="{4656E31E-0973-6223-49AE-65C1B299D5F2}"/>
              </a:ext>
            </a:extLst>
          </p:cNvPr>
          <p:cNvSpPr txBox="1"/>
          <p:nvPr/>
        </p:nvSpPr>
        <p:spPr>
          <a:xfrm>
            <a:off x="10523728" y="3859864"/>
            <a:ext cx="1490869" cy="307777"/>
          </a:xfrm>
          <a:prstGeom prst="rect">
            <a:avLst/>
          </a:prstGeom>
          <a:noFill/>
        </p:spPr>
        <p:txBody>
          <a:bodyPr wrap="square" rtlCol="0">
            <a:spAutoFit/>
          </a:bodyPr>
          <a:lstStyle/>
          <a:p>
            <a:r>
              <a:rPr lang="en-US" sz="1400" dirty="0"/>
              <a:t>Nasa.gov</a:t>
            </a:r>
          </a:p>
        </p:txBody>
      </p:sp>
      <p:sp>
        <p:nvSpPr>
          <p:cNvPr id="5" name="TextBox 4">
            <a:extLst>
              <a:ext uri="{FF2B5EF4-FFF2-40B4-BE49-F238E27FC236}">
                <a16:creationId xmlns:a16="http://schemas.microsoft.com/office/drawing/2014/main" id="{718E6FD6-6B83-4536-7CA8-5909DAFAB891}"/>
              </a:ext>
            </a:extLst>
          </p:cNvPr>
          <p:cNvSpPr txBox="1"/>
          <p:nvPr/>
        </p:nvSpPr>
        <p:spPr>
          <a:xfrm>
            <a:off x="212786" y="6391965"/>
            <a:ext cx="3838006" cy="369332"/>
          </a:xfrm>
          <a:prstGeom prst="rect">
            <a:avLst/>
          </a:prstGeom>
          <a:noFill/>
        </p:spPr>
        <p:txBody>
          <a:bodyPr wrap="square" rtlCol="0">
            <a:spAutoFit/>
          </a:bodyPr>
          <a:lstStyle/>
          <a:p>
            <a:r>
              <a:rPr lang="en-US" dirty="0"/>
              <a:t>See </a:t>
            </a:r>
            <a:r>
              <a:rPr lang="en-US" b="0" i="0" dirty="0">
                <a:effectLst/>
                <a:latin typeface="Arial" panose="020B0604020202020204" pitchFamily="34" charset="0"/>
              </a:rPr>
              <a:t>Rybicki and Lightman, 2004</a:t>
            </a:r>
            <a:endParaRPr lang="en-US" dirty="0"/>
          </a:p>
        </p:txBody>
      </p:sp>
    </p:spTree>
    <p:extLst>
      <p:ext uri="{BB962C8B-B14F-4D97-AF65-F5344CB8AC3E}">
        <p14:creationId xmlns:p14="http://schemas.microsoft.com/office/powerpoint/2010/main" val="1524896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786B-F8DF-8552-FF07-3215902ADD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65480F4-8F94-7D8F-C800-39F54D0359EF}"/>
              </a:ext>
            </a:extLst>
          </p:cNvPr>
          <p:cNvSpPr>
            <a:spLocks noGrp="1"/>
          </p:cNvSpPr>
          <p:nvPr>
            <p:ph type="subTitle" idx="1"/>
          </p:nvPr>
        </p:nvSpPr>
        <p:spPr/>
        <p:txBody>
          <a:bodyPr/>
          <a:lstStyle/>
          <a:p>
            <a:endParaRPr lang="en-US"/>
          </a:p>
        </p:txBody>
      </p:sp>
      <p:pic>
        <p:nvPicPr>
          <p:cNvPr id="5" name="Picture 4" descr="Calendar&#10;&#10;Description automatically generated with low confidence">
            <a:extLst>
              <a:ext uri="{FF2B5EF4-FFF2-40B4-BE49-F238E27FC236}">
                <a16:creationId xmlns:a16="http://schemas.microsoft.com/office/drawing/2014/main" id="{940D5DA8-9741-BC9A-B188-EB27072C7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884" y="-1"/>
            <a:ext cx="7064180" cy="6877169"/>
          </a:xfrm>
          <a:prstGeom prst="rect">
            <a:avLst/>
          </a:prstGeom>
        </p:spPr>
      </p:pic>
      <p:sp>
        <p:nvSpPr>
          <p:cNvPr id="6" name="Rectangle 5">
            <a:extLst>
              <a:ext uri="{FF2B5EF4-FFF2-40B4-BE49-F238E27FC236}">
                <a16:creationId xmlns:a16="http://schemas.microsoft.com/office/drawing/2014/main" id="{149EBEF6-B2B1-2306-1F3B-122CDB626CE1}"/>
              </a:ext>
            </a:extLst>
          </p:cNvPr>
          <p:cNvSpPr/>
          <p:nvPr/>
        </p:nvSpPr>
        <p:spPr>
          <a:xfrm rot="19506212">
            <a:off x="718976" y="2316105"/>
            <a:ext cx="10346616" cy="1862048"/>
          </a:xfrm>
          <a:prstGeom prst="rect">
            <a:avLst/>
          </a:prstGeom>
          <a:noFill/>
          <a:ln>
            <a:noFill/>
          </a:ln>
        </p:spPr>
        <p:txBody>
          <a:bodyPr wrap="square" lIns="91440" tIns="45720" rIns="91440" bIns="45720">
            <a:spAutoFit/>
          </a:bodyPr>
          <a:lstStyle/>
          <a:p>
            <a:pPr algn="ctr"/>
            <a:r>
              <a:rPr lang="en-US" sz="11500" dirty="0">
                <a:ln w="0">
                  <a:solidFill>
                    <a:schemeClr val="tx2">
                      <a:lumMod val="75000"/>
                      <a:alpha val="25000"/>
                    </a:schemeClr>
                  </a:solidFill>
                </a:ln>
                <a:solidFill>
                  <a:schemeClr val="bg1">
                    <a:alpha val="20000"/>
                  </a:schemeClr>
                </a:solidFill>
              </a:rPr>
              <a:t>PRELIMINARY</a:t>
            </a:r>
          </a:p>
        </p:txBody>
      </p:sp>
    </p:spTree>
    <p:extLst>
      <p:ext uri="{BB962C8B-B14F-4D97-AF65-F5344CB8AC3E}">
        <p14:creationId xmlns:p14="http://schemas.microsoft.com/office/powerpoint/2010/main" val="4079401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4B63D-0E38-31BF-51C7-F234C76675D4}"/>
              </a:ext>
            </a:extLst>
          </p:cNvPr>
          <p:cNvSpPr>
            <a:spLocks noGrp="1"/>
          </p:cNvSpPr>
          <p:nvPr>
            <p:ph type="title"/>
          </p:nvPr>
        </p:nvSpPr>
        <p:spPr>
          <a:xfrm>
            <a:off x="0" y="5881342"/>
            <a:ext cx="10515600" cy="1325563"/>
          </a:xfrm>
        </p:spPr>
        <p:txBody>
          <a:bodyPr>
            <a:normAutofit/>
          </a:bodyPr>
          <a:lstStyle/>
          <a:p>
            <a:r>
              <a:rPr lang="en-US" sz="3600" dirty="0"/>
              <a:t>Falling/Flat Spectra</a:t>
            </a:r>
          </a:p>
        </p:txBody>
      </p:sp>
      <p:pic>
        <p:nvPicPr>
          <p:cNvPr id="25" name="Picture 24" descr="A picture containing outdoor object, night, dark, night sky&#10;&#10;Description automatically generated">
            <a:extLst>
              <a:ext uri="{FF2B5EF4-FFF2-40B4-BE49-F238E27FC236}">
                <a16:creationId xmlns:a16="http://schemas.microsoft.com/office/drawing/2014/main" id="{2974D5B1-42A8-67D3-0DE7-92A8FECE9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228" y="288987"/>
            <a:ext cx="906025" cy="924901"/>
          </a:xfrm>
          <a:prstGeom prst="rect">
            <a:avLst/>
          </a:prstGeom>
          <a:ln>
            <a:solidFill>
              <a:schemeClr val="tx1"/>
            </a:solidFill>
          </a:ln>
        </p:spPr>
      </p:pic>
      <p:sp>
        <p:nvSpPr>
          <p:cNvPr id="28" name="TextBox 27">
            <a:extLst>
              <a:ext uri="{FF2B5EF4-FFF2-40B4-BE49-F238E27FC236}">
                <a16:creationId xmlns:a16="http://schemas.microsoft.com/office/drawing/2014/main" id="{9248E3E9-95CC-0471-23AC-C4FD03E88268}"/>
              </a:ext>
            </a:extLst>
          </p:cNvPr>
          <p:cNvSpPr txBox="1"/>
          <p:nvPr/>
        </p:nvSpPr>
        <p:spPr>
          <a:xfrm>
            <a:off x="297228" y="246282"/>
            <a:ext cx="317127" cy="369332"/>
          </a:xfrm>
          <a:prstGeom prst="rect">
            <a:avLst/>
          </a:prstGeom>
          <a:noFill/>
        </p:spPr>
        <p:txBody>
          <a:bodyPr wrap="square" rtlCol="0">
            <a:spAutoFit/>
          </a:bodyPr>
          <a:lstStyle/>
          <a:p>
            <a:r>
              <a:rPr lang="en-US" dirty="0"/>
              <a:t>7</a:t>
            </a:r>
          </a:p>
        </p:txBody>
      </p:sp>
      <p:pic>
        <p:nvPicPr>
          <p:cNvPr id="32" name="Picture 31" descr="A picture containing outdoor object, night, star, night sky&#10;&#10;Description automatically generated">
            <a:extLst>
              <a:ext uri="{FF2B5EF4-FFF2-40B4-BE49-F238E27FC236}">
                <a16:creationId xmlns:a16="http://schemas.microsoft.com/office/drawing/2014/main" id="{342B4C2E-F932-147C-3C95-BD9D3CE880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2775" y="500860"/>
            <a:ext cx="906026" cy="924902"/>
          </a:xfrm>
          <a:prstGeom prst="rect">
            <a:avLst/>
          </a:prstGeom>
          <a:ln>
            <a:solidFill>
              <a:schemeClr val="tx1"/>
            </a:solidFill>
          </a:ln>
        </p:spPr>
      </p:pic>
      <p:sp>
        <p:nvSpPr>
          <p:cNvPr id="34" name="TextBox 33">
            <a:extLst>
              <a:ext uri="{FF2B5EF4-FFF2-40B4-BE49-F238E27FC236}">
                <a16:creationId xmlns:a16="http://schemas.microsoft.com/office/drawing/2014/main" id="{E62B5971-C653-74FF-60DD-03DAA0B84FCB}"/>
              </a:ext>
            </a:extLst>
          </p:cNvPr>
          <p:cNvSpPr txBox="1"/>
          <p:nvPr/>
        </p:nvSpPr>
        <p:spPr>
          <a:xfrm>
            <a:off x="8514532" y="479075"/>
            <a:ext cx="493009" cy="369332"/>
          </a:xfrm>
          <a:prstGeom prst="rect">
            <a:avLst/>
          </a:prstGeom>
          <a:noFill/>
        </p:spPr>
        <p:txBody>
          <a:bodyPr wrap="square" rtlCol="0">
            <a:spAutoFit/>
          </a:bodyPr>
          <a:lstStyle/>
          <a:p>
            <a:r>
              <a:rPr lang="en-US" dirty="0"/>
              <a:t>13</a:t>
            </a:r>
          </a:p>
        </p:txBody>
      </p:sp>
      <p:pic>
        <p:nvPicPr>
          <p:cNvPr id="36" name="Picture 35" descr="A picture containing close&#10;&#10;Description automatically generated">
            <a:extLst>
              <a:ext uri="{FF2B5EF4-FFF2-40B4-BE49-F238E27FC236}">
                <a16:creationId xmlns:a16="http://schemas.microsoft.com/office/drawing/2014/main" id="{C3BBFD3E-FC58-B77F-3BAF-227ECDB57E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4831" y="362475"/>
            <a:ext cx="906026" cy="924902"/>
          </a:xfrm>
          <a:prstGeom prst="rect">
            <a:avLst/>
          </a:prstGeom>
          <a:ln>
            <a:solidFill>
              <a:schemeClr val="tx1"/>
            </a:solidFill>
          </a:ln>
        </p:spPr>
      </p:pic>
      <p:sp>
        <p:nvSpPr>
          <p:cNvPr id="39" name="TextBox 38">
            <a:extLst>
              <a:ext uri="{FF2B5EF4-FFF2-40B4-BE49-F238E27FC236}">
                <a16:creationId xmlns:a16="http://schemas.microsoft.com/office/drawing/2014/main" id="{A299A9E7-D0A7-742D-2B59-23D9BB4DC6EC}"/>
              </a:ext>
            </a:extLst>
          </p:cNvPr>
          <p:cNvSpPr txBox="1"/>
          <p:nvPr/>
        </p:nvSpPr>
        <p:spPr>
          <a:xfrm>
            <a:off x="4260198" y="338108"/>
            <a:ext cx="748732" cy="369332"/>
          </a:xfrm>
          <a:prstGeom prst="rect">
            <a:avLst/>
          </a:prstGeom>
          <a:noFill/>
        </p:spPr>
        <p:txBody>
          <a:bodyPr wrap="square" rtlCol="0">
            <a:spAutoFit/>
          </a:bodyPr>
          <a:lstStyle/>
          <a:p>
            <a:r>
              <a:rPr lang="en-US" dirty="0"/>
              <a:t>12a/b</a:t>
            </a:r>
          </a:p>
        </p:txBody>
      </p:sp>
      <p:sp>
        <p:nvSpPr>
          <p:cNvPr id="40" name="TextBox 39">
            <a:extLst>
              <a:ext uri="{FF2B5EF4-FFF2-40B4-BE49-F238E27FC236}">
                <a16:creationId xmlns:a16="http://schemas.microsoft.com/office/drawing/2014/main" id="{823A6B43-DA2C-44CD-F9CF-C4F8457952B8}"/>
              </a:ext>
            </a:extLst>
          </p:cNvPr>
          <p:cNvSpPr txBox="1"/>
          <p:nvPr/>
        </p:nvSpPr>
        <p:spPr>
          <a:xfrm>
            <a:off x="4231501" y="-20208"/>
            <a:ext cx="1721645" cy="369332"/>
          </a:xfrm>
          <a:prstGeom prst="rect">
            <a:avLst/>
          </a:prstGeom>
          <a:noFill/>
        </p:spPr>
        <p:txBody>
          <a:bodyPr wrap="square" rtlCol="0">
            <a:spAutoFit/>
          </a:bodyPr>
          <a:lstStyle/>
          <a:p>
            <a:r>
              <a:rPr lang="en-US" i="1" dirty="0" err="1"/>
              <a:t>RSCVn</a:t>
            </a:r>
            <a:endParaRPr lang="en-US" i="1" dirty="0"/>
          </a:p>
        </p:txBody>
      </p:sp>
      <p:pic>
        <p:nvPicPr>
          <p:cNvPr id="44" name="Picture 43" descr="A picture containing star, outdoor object, light&#10;&#10;Description automatically generated">
            <a:extLst>
              <a:ext uri="{FF2B5EF4-FFF2-40B4-BE49-F238E27FC236}">
                <a16:creationId xmlns:a16="http://schemas.microsoft.com/office/drawing/2014/main" id="{D4C0BC2A-5B74-B39C-0566-D3F48B6635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5942" y="2334758"/>
            <a:ext cx="908516" cy="927444"/>
          </a:xfrm>
          <a:prstGeom prst="rect">
            <a:avLst/>
          </a:prstGeom>
          <a:ln>
            <a:solidFill>
              <a:schemeClr val="tx1"/>
            </a:solidFill>
          </a:ln>
        </p:spPr>
      </p:pic>
      <p:sp>
        <p:nvSpPr>
          <p:cNvPr id="48" name="TextBox 47">
            <a:extLst>
              <a:ext uri="{FF2B5EF4-FFF2-40B4-BE49-F238E27FC236}">
                <a16:creationId xmlns:a16="http://schemas.microsoft.com/office/drawing/2014/main" id="{B5AA00A0-72B3-BD64-D01A-0FB7A9EC2B57}"/>
              </a:ext>
            </a:extLst>
          </p:cNvPr>
          <p:cNvSpPr txBox="1"/>
          <p:nvPr/>
        </p:nvSpPr>
        <p:spPr>
          <a:xfrm>
            <a:off x="2255713" y="1963877"/>
            <a:ext cx="1721645" cy="369332"/>
          </a:xfrm>
          <a:prstGeom prst="rect">
            <a:avLst/>
          </a:prstGeom>
          <a:noFill/>
        </p:spPr>
        <p:txBody>
          <a:bodyPr wrap="square" rtlCol="0">
            <a:spAutoFit/>
          </a:bodyPr>
          <a:lstStyle/>
          <a:p>
            <a:r>
              <a:rPr lang="en-US" i="1" dirty="0" err="1"/>
              <a:t>RSCVn</a:t>
            </a:r>
            <a:endParaRPr lang="en-US" i="1" dirty="0"/>
          </a:p>
        </p:txBody>
      </p:sp>
      <p:sp>
        <p:nvSpPr>
          <p:cNvPr id="49" name="TextBox 48">
            <a:extLst>
              <a:ext uri="{FF2B5EF4-FFF2-40B4-BE49-F238E27FC236}">
                <a16:creationId xmlns:a16="http://schemas.microsoft.com/office/drawing/2014/main" id="{5287340E-C300-BDDB-1DC9-16FFA98D54DC}"/>
              </a:ext>
            </a:extLst>
          </p:cNvPr>
          <p:cNvSpPr txBox="1"/>
          <p:nvPr/>
        </p:nvSpPr>
        <p:spPr>
          <a:xfrm>
            <a:off x="2292287" y="2248794"/>
            <a:ext cx="662839" cy="369332"/>
          </a:xfrm>
          <a:prstGeom prst="rect">
            <a:avLst/>
          </a:prstGeom>
          <a:noFill/>
        </p:spPr>
        <p:txBody>
          <a:bodyPr wrap="square" rtlCol="0">
            <a:spAutoFit/>
          </a:bodyPr>
          <a:lstStyle/>
          <a:p>
            <a:r>
              <a:rPr lang="en-US" dirty="0"/>
              <a:t>4a/b</a:t>
            </a:r>
          </a:p>
        </p:txBody>
      </p:sp>
      <p:pic>
        <p:nvPicPr>
          <p:cNvPr id="53" name="Picture 52" descr="A picture containing outdoor object, star, night sky&#10;&#10;Description automatically generated">
            <a:extLst>
              <a:ext uri="{FF2B5EF4-FFF2-40B4-BE49-F238E27FC236}">
                <a16:creationId xmlns:a16="http://schemas.microsoft.com/office/drawing/2014/main" id="{19632C74-291B-4939-9B37-0E9D95D278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4458" y="3791851"/>
            <a:ext cx="908516" cy="927443"/>
          </a:xfrm>
          <a:prstGeom prst="rect">
            <a:avLst/>
          </a:prstGeom>
          <a:ln>
            <a:solidFill>
              <a:schemeClr val="tx1"/>
            </a:solidFill>
          </a:ln>
        </p:spPr>
      </p:pic>
      <p:sp>
        <p:nvSpPr>
          <p:cNvPr id="55" name="TextBox 54">
            <a:extLst>
              <a:ext uri="{FF2B5EF4-FFF2-40B4-BE49-F238E27FC236}">
                <a16:creationId xmlns:a16="http://schemas.microsoft.com/office/drawing/2014/main" id="{F3D1B4D8-1701-8879-C53C-941F010EFF9F}"/>
              </a:ext>
            </a:extLst>
          </p:cNvPr>
          <p:cNvSpPr txBox="1"/>
          <p:nvPr/>
        </p:nvSpPr>
        <p:spPr>
          <a:xfrm>
            <a:off x="3115770" y="3455515"/>
            <a:ext cx="1721645" cy="369332"/>
          </a:xfrm>
          <a:prstGeom prst="rect">
            <a:avLst/>
          </a:prstGeom>
          <a:noFill/>
        </p:spPr>
        <p:txBody>
          <a:bodyPr wrap="square" rtlCol="0">
            <a:spAutoFit/>
          </a:bodyPr>
          <a:lstStyle/>
          <a:p>
            <a:r>
              <a:rPr lang="en-US" i="1" dirty="0"/>
              <a:t>Spec. Binary</a:t>
            </a:r>
          </a:p>
        </p:txBody>
      </p:sp>
      <p:sp>
        <p:nvSpPr>
          <p:cNvPr id="58" name="TextBox 57">
            <a:extLst>
              <a:ext uri="{FF2B5EF4-FFF2-40B4-BE49-F238E27FC236}">
                <a16:creationId xmlns:a16="http://schemas.microsoft.com/office/drawing/2014/main" id="{6E287AE1-1626-CE90-460C-1C642438D71F}"/>
              </a:ext>
            </a:extLst>
          </p:cNvPr>
          <p:cNvSpPr txBox="1"/>
          <p:nvPr/>
        </p:nvSpPr>
        <p:spPr>
          <a:xfrm>
            <a:off x="3179283" y="3755733"/>
            <a:ext cx="695409" cy="369332"/>
          </a:xfrm>
          <a:prstGeom prst="rect">
            <a:avLst/>
          </a:prstGeom>
          <a:noFill/>
        </p:spPr>
        <p:txBody>
          <a:bodyPr wrap="square" rtlCol="0">
            <a:spAutoFit/>
          </a:bodyPr>
          <a:lstStyle/>
          <a:p>
            <a:r>
              <a:rPr lang="en-US" dirty="0"/>
              <a:t>N3</a:t>
            </a:r>
          </a:p>
        </p:txBody>
      </p:sp>
      <p:pic>
        <p:nvPicPr>
          <p:cNvPr id="60" name="Picture 59" descr="A picture containing night, outdoor object, star, night sky&#10;&#10;Description automatically generated">
            <a:extLst>
              <a:ext uri="{FF2B5EF4-FFF2-40B4-BE49-F238E27FC236}">
                <a16:creationId xmlns:a16="http://schemas.microsoft.com/office/drawing/2014/main" id="{35C8CF72-193A-AD58-6D27-8BFB6B5E26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4880" y="5018081"/>
            <a:ext cx="906025" cy="924901"/>
          </a:xfrm>
          <a:prstGeom prst="rect">
            <a:avLst/>
          </a:prstGeom>
          <a:ln>
            <a:solidFill>
              <a:schemeClr val="tx1"/>
            </a:solidFill>
          </a:ln>
        </p:spPr>
      </p:pic>
      <p:sp>
        <p:nvSpPr>
          <p:cNvPr id="64" name="TextBox 63">
            <a:extLst>
              <a:ext uri="{FF2B5EF4-FFF2-40B4-BE49-F238E27FC236}">
                <a16:creationId xmlns:a16="http://schemas.microsoft.com/office/drawing/2014/main" id="{519F5EB7-69B1-5941-5539-1FBE73EA326F}"/>
              </a:ext>
            </a:extLst>
          </p:cNvPr>
          <p:cNvSpPr txBox="1"/>
          <p:nvPr/>
        </p:nvSpPr>
        <p:spPr>
          <a:xfrm>
            <a:off x="4924269" y="4660675"/>
            <a:ext cx="2346008" cy="369332"/>
          </a:xfrm>
          <a:prstGeom prst="rect">
            <a:avLst/>
          </a:prstGeom>
          <a:noFill/>
        </p:spPr>
        <p:txBody>
          <a:bodyPr wrap="square" rtlCol="0">
            <a:spAutoFit/>
          </a:bodyPr>
          <a:lstStyle/>
          <a:p>
            <a:r>
              <a:rPr lang="en-US" i="1" dirty="0"/>
              <a:t>Rotating Variable</a:t>
            </a:r>
          </a:p>
        </p:txBody>
      </p:sp>
      <p:sp>
        <p:nvSpPr>
          <p:cNvPr id="65" name="TextBox 64">
            <a:extLst>
              <a:ext uri="{FF2B5EF4-FFF2-40B4-BE49-F238E27FC236}">
                <a16:creationId xmlns:a16="http://schemas.microsoft.com/office/drawing/2014/main" id="{1969FC4A-E205-9A05-5522-17AC259AEB2A}"/>
              </a:ext>
            </a:extLst>
          </p:cNvPr>
          <p:cNvSpPr txBox="1"/>
          <p:nvPr/>
        </p:nvSpPr>
        <p:spPr>
          <a:xfrm>
            <a:off x="5008229" y="4969687"/>
            <a:ext cx="415476" cy="369332"/>
          </a:xfrm>
          <a:prstGeom prst="rect">
            <a:avLst/>
          </a:prstGeom>
          <a:noFill/>
        </p:spPr>
        <p:txBody>
          <a:bodyPr wrap="square" rtlCol="0">
            <a:spAutoFit/>
          </a:bodyPr>
          <a:lstStyle/>
          <a:p>
            <a:r>
              <a:rPr lang="en-US" dirty="0"/>
              <a:t>15</a:t>
            </a:r>
          </a:p>
        </p:txBody>
      </p:sp>
      <p:pic>
        <p:nvPicPr>
          <p:cNvPr id="70" name="Picture 69" descr="A picture containing night, lit, dark, outdoor object&#10;&#10;Description automatically generated">
            <a:extLst>
              <a:ext uri="{FF2B5EF4-FFF2-40B4-BE49-F238E27FC236}">
                <a16:creationId xmlns:a16="http://schemas.microsoft.com/office/drawing/2014/main" id="{B05BB702-CE60-D6EA-16B0-79BBC642BC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89968" y="655385"/>
            <a:ext cx="908517" cy="927444"/>
          </a:xfrm>
          <a:prstGeom prst="rect">
            <a:avLst/>
          </a:prstGeom>
          <a:ln>
            <a:solidFill>
              <a:schemeClr val="tx1"/>
            </a:solidFill>
          </a:ln>
        </p:spPr>
      </p:pic>
      <p:sp>
        <p:nvSpPr>
          <p:cNvPr id="74" name="TextBox 73">
            <a:extLst>
              <a:ext uri="{FF2B5EF4-FFF2-40B4-BE49-F238E27FC236}">
                <a16:creationId xmlns:a16="http://schemas.microsoft.com/office/drawing/2014/main" id="{428E1593-4879-CBA8-8A6F-C95BB6512B98}"/>
              </a:ext>
            </a:extLst>
          </p:cNvPr>
          <p:cNvSpPr txBox="1"/>
          <p:nvPr/>
        </p:nvSpPr>
        <p:spPr>
          <a:xfrm>
            <a:off x="2076151" y="323490"/>
            <a:ext cx="1721645" cy="369332"/>
          </a:xfrm>
          <a:prstGeom prst="rect">
            <a:avLst/>
          </a:prstGeom>
          <a:noFill/>
        </p:spPr>
        <p:txBody>
          <a:bodyPr wrap="square" rtlCol="0">
            <a:spAutoFit/>
          </a:bodyPr>
          <a:lstStyle/>
          <a:p>
            <a:r>
              <a:rPr lang="en-US" i="1" dirty="0"/>
              <a:t>M-Star</a:t>
            </a:r>
          </a:p>
        </p:txBody>
      </p:sp>
      <p:sp>
        <p:nvSpPr>
          <p:cNvPr id="83" name="TextBox 82">
            <a:extLst>
              <a:ext uri="{FF2B5EF4-FFF2-40B4-BE49-F238E27FC236}">
                <a16:creationId xmlns:a16="http://schemas.microsoft.com/office/drawing/2014/main" id="{DAF12C97-D980-0DA5-884B-BB3AD5CDB413}"/>
              </a:ext>
            </a:extLst>
          </p:cNvPr>
          <p:cNvSpPr txBox="1"/>
          <p:nvPr/>
        </p:nvSpPr>
        <p:spPr>
          <a:xfrm>
            <a:off x="2184418" y="618285"/>
            <a:ext cx="332501" cy="369332"/>
          </a:xfrm>
          <a:prstGeom prst="rect">
            <a:avLst/>
          </a:prstGeom>
          <a:noFill/>
        </p:spPr>
        <p:txBody>
          <a:bodyPr wrap="square" rtlCol="0">
            <a:spAutoFit/>
          </a:bodyPr>
          <a:lstStyle/>
          <a:p>
            <a:r>
              <a:rPr lang="en-US" dirty="0"/>
              <a:t>8</a:t>
            </a:r>
          </a:p>
        </p:txBody>
      </p:sp>
      <p:pic>
        <p:nvPicPr>
          <p:cNvPr id="85" name="Picture 84" descr="A screenshot of a computer&#10;&#10;Description automatically generated with low confidence">
            <a:extLst>
              <a:ext uri="{FF2B5EF4-FFF2-40B4-BE49-F238E27FC236}">
                <a16:creationId xmlns:a16="http://schemas.microsoft.com/office/drawing/2014/main" id="{17A13D19-97E8-720E-4634-D78961F2F1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57737" y="383308"/>
            <a:ext cx="908515" cy="927443"/>
          </a:xfrm>
          <a:prstGeom prst="rect">
            <a:avLst/>
          </a:prstGeom>
          <a:ln>
            <a:solidFill>
              <a:schemeClr val="tx1"/>
            </a:solidFill>
          </a:ln>
        </p:spPr>
      </p:pic>
      <p:sp>
        <p:nvSpPr>
          <p:cNvPr id="87" name="TextBox 86">
            <a:extLst>
              <a:ext uri="{FF2B5EF4-FFF2-40B4-BE49-F238E27FC236}">
                <a16:creationId xmlns:a16="http://schemas.microsoft.com/office/drawing/2014/main" id="{3A8F739C-38A8-4F34-81AE-E57453DD55B2}"/>
              </a:ext>
            </a:extLst>
          </p:cNvPr>
          <p:cNvSpPr txBox="1"/>
          <p:nvPr/>
        </p:nvSpPr>
        <p:spPr>
          <a:xfrm>
            <a:off x="11157436" y="356484"/>
            <a:ext cx="332501" cy="369332"/>
          </a:xfrm>
          <a:prstGeom prst="rect">
            <a:avLst/>
          </a:prstGeom>
          <a:noFill/>
        </p:spPr>
        <p:txBody>
          <a:bodyPr wrap="square" rtlCol="0">
            <a:spAutoFit/>
          </a:bodyPr>
          <a:lstStyle/>
          <a:p>
            <a:r>
              <a:rPr lang="en-US" dirty="0"/>
              <a:t>9</a:t>
            </a:r>
          </a:p>
        </p:txBody>
      </p:sp>
      <p:pic>
        <p:nvPicPr>
          <p:cNvPr id="91" name="Picture 90" descr="A picture containing star, outdoor object, night sky&#10;&#10;Description automatically generated">
            <a:extLst>
              <a:ext uri="{FF2B5EF4-FFF2-40B4-BE49-F238E27FC236}">
                <a16:creationId xmlns:a16="http://schemas.microsoft.com/office/drawing/2014/main" id="{E479D75D-EFE0-D164-89CC-5D579B34A62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04093" y="1786343"/>
            <a:ext cx="906026" cy="924901"/>
          </a:xfrm>
          <a:prstGeom prst="rect">
            <a:avLst/>
          </a:prstGeom>
          <a:ln>
            <a:solidFill>
              <a:schemeClr val="tx1"/>
            </a:solidFill>
          </a:ln>
        </p:spPr>
      </p:pic>
      <p:sp>
        <p:nvSpPr>
          <p:cNvPr id="95" name="TextBox 94">
            <a:extLst>
              <a:ext uri="{FF2B5EF4-FFF2-40B4-BE49-F238E27FC236}">
                <a16:creationId xmlns:a16="http://schemas.microsoft.com/office/drawing/2014/main" id="{FC1C33F6-F98E-C190-4BF1-2DA02EE97556}"/>
              </a:ext>
            </a:extLst>
          </p:cNvPr>
          <p:cNvSpPr txBox="1"/>
          <p:nvPr/>
        </p:nvSpPr>
        <p:spPr>
          <a:xfrm>
            <a:off x="10410158" y="1771142"/>
            <a:ext cx="446948" cy="369332"/>
          </a:xfrm>
          <a:prstGeom prst="rect">
            <a:avLst/>
          </a:prstGeom>
          <a:noFill/>
        </p:spPr>
        <p:txBody>
          <a:bodyPr wrap="square" rtlCol="0">
            <a:spAutoFit/>
          </a:bodyPr>
          <a:lstStyle/>
          <a:p>
            <a:r>
              <a:rPr lang="en-US" dirty="0"/>
              <a:t>10</a:t>
            </a:r>
          </a:p>
        </p:txBody>
      </p:sp>
      <p:pic>
        <p:nvPicPr>
          <p:cNvPr id="97" name="Picture 96" descr="A group of stars in space&#10;&#10;Description automatically generated with low confidence">
            <a:extLst>
              <a:ext uri="{FF2B5EF4-FFF2-40B4-BE49-F238E27FC236}">
                <a16:creationId xmlns:a16="http://schemas.microsoft.com/office/drawing/2014/main" id="{371C0722-5309-C589-9566-31986AA4C0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13292" y="1500154"/>
            <a:ext cx="908518" cy="927446"/>
          </a:xfrm>
          <a:prstGeom prst="rect">
            <a:avLst/>
          </a:prstGeom>
          <a:ln>
            <a:solidFill>
              <a:schemeClr val="tx1"/>
            </a:solidFill>
          </a:ln>
        </p:spPr>
      </p:pic>
      <p:sp>
        <p:nvSpPr>
          <p:cNvPr id="101" name="TextBox 100">
            <a:extLst>
              <a:ext uri="{FF2B5EF4-FFF2-40B4-BE49-F238E27FC236}">
                <a16:creationId xmlns:a16="http://schemas.microsoft.com/office/drawing/2014/main" id="{B293AE57-6DBC-5217-8EAD-22EFDBF9BC17}"/>
              </a:ext>
            </a:extLst>
          </p:cNvPr>
          <p:cNvSpPr txBox="1"/>
          <p:nvPr/>
        </p:nvSpPr>
        <p:spPr>
          <a:xfrm>
            <a:off x="5552445" y="1422305"/>
            <a:ext cx="437421" cy="369332"/>
          </a:xfrm>
          <a:prstGeom prst="rect">
            <a:avLst/>
          </a:prstGeom>
          <a:noFill/>
        </p:spPr>
        <p:txBody>
          <a:bodyPr wrap="square" rtlCol="0">
            <a:spAutoFit/>
          </a:bodyPr>
          <a:lstStyle/>
          <a:p>
            <a:r>
              <a:rPr lang="en-US" dirty="0"/>
              <a:t>14</a:t>
            </a:r>
          </a:p>
        </p:txBody>
      </p:sp>
      <p:pic>
        <p:nvPicPr>
          <p:cNvPr id="105" name="Picture 104" descr="A picture containing outdoor object&#10;&#10;Description automatically generated">
            <a:extLst>
              <a:ext uri="{FF2B5EF4-FFF2-40B4-BE49-F238E27FC236}">
                <a16:creationId xmlns:a16="http://schemas.microsoft.com/office/drawing/2014/main" id="{49513D19-76A1-6DFA-07BD-CCD1F4D0D69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04423" y="4238261"/>
            <a:ext cx="906026" cy="924902"/>
          </a:xfrm>
          <a:prstGeom prst="rect">
            <a:avLst/>
          </a:prstGeom>
          <a:ln>
            <a:solidFill>
              <a:schemeClr val="tx1"/>
            </a:solidFill>
          </a:ln>
        </p:spPr>
      </p:pic>
      <p:sp>
        <p:nvSpPr>
          <p:cNvPr id="109" name="TextBox 108">
            <a:extLst>
              <a:ext uri="{FF2B5EF4-FFF2-40B4-BE49-F238E27FC236}">
                <a16:creationId xmlns:a16="http://schemas.microsoft.com/office/drawing/2014/main" id="{C5371C15-1487-0A81-DAF4-F262928707FF}"/>
              </a:ext>
            </a:extLst>
          </p:cNvPr>
          <p:cNvSpPr txBox="1"/>
          <p:nvPr/>
        </p:nvSpPr>
        <p:spPr>
          <a:xfrm>
            <a:off x="10659345" y="4186627"/>
            <a:ext cx="332501" cy="369332"/>
          </a:xfrm>
          <a:prstGeom prst="rect">
            <a:avLst/>
          </a:prstGeom>
          <a:noFill/>
        </p:spPr>
        <p:txBody>
          <a:bodyPr wrap="square" rtlCol="0">
            <a:spAutoFit/>
          </a:bodyPr>
          <a:lstStyle/>
          <a:p>
            <a:r>
              <a:rPr lang="en-US" dirty="0"/>
              <a:t>6</a:t>
            </a:r>
          </a:p>
        </p:txBody>
      </p:sp>
      <p:pic>
        <p:nvPicPr>
          <p:cNvPr id="114" name="Picture 113" descr="A picture containing star, outdoor object, night, night sky&#10;&#10;Description automatically generated">
            <a:extLst>
              <a:ext uri="{FF2B5EF4-FFF2-40B4-BE49-F238E27FC236}">
                <a16:creationId xmlns:a16="http://schemas.microsoft.com/office/drawing/2014/main" id="{2621A302-4E2B-F94E-260C-208E1783CE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90710" y="4750859"/>
            <a:ext cx="906026" cy="924901"/>
          </a:xfrm>
          <a:prstGeom prst="rect">
            <a:avLst/>
          </a:prstGeom>
          <a:ln>
            <a:solidFill>
              <a:schemeClr val="tx1"/>
            </a:solidFill>
          </a:ln>
        </p:spPr>
      </p:pic>
      <p:sp>
        <p:nvSpPr>
          <p:cNvPr id="117" name="TextBox 116">
            <a:extLst>
              <a:ext uri="{FF2B5EF4-FFF2-40B4-BE49-F238E27FC236}">
                <a16:creationId xmlns:a16="http://schemas.microsoft.com/office/drawing/2014/main" id="{92A8D5D7-1E9D-103C-C2E0-AB7CFA759085}"/>
              </a:ext>
            </a:extLst>
          </p:cNvPr>
          <p:cNvSpPr txBox="1"/>
          <p:nvPr/>
        </p:nvSpPr>
        <p:spPr>
          <a:xfrm>
            <a:off x="9166132" y="4687364"/>
            <a:ext cx="477591" cy="369332"/>
          </a:xfrm>
          <a:prstGeom prst="rect">
            <a:avLst/>
          </a:prstGeom>
          <a:noFill/>
        </p:spPr>
        <p:txBody>
          <a:bodyPr wrap="square" rtlCol="0">
            <a:spAutoFit/>
          </a:bodyPr>
          <a:lstStyle/>
          <a:p>
            <a:r>
              <a:rPr lang="en-US" dirty="0"/>
              <a:t>N1</a:t>
            </a:r>
          </a:p>
        </p:txBody>
      </p:sp>
      <p:pic>
        <p:nvPicPr>
          <p:cNvPr id="118" name="Picture 117" descr="A picture containing night, star, light, outdoor object&#10;&#10;Description automatically generated">
            <a:extLst>
              <a:ext uri="{FF2B5EF4-FFF2-40B4-BE49-F238E27FC236}">
                <a16:creationId xmlns:a16="http://schemas.microsoft.com/office/drawing/2014/main" id="{06B5562F-3E02-024E-0F15-1F7120146AB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23705" y="3054631"/>
            <a:ext cx="908517" cy="927444"/>
          </a:xfrm>
          <a:prstGeom prst="rect">
            <a:avLst/>
          </a:prstGeom>
          <a:ln>
            <a:solidFill>
              <a:schemeClr val="tx1"/>
            </a:solidFill>
          </a:ln>
        </p:spPr>
      </p:pic>
      <p:sp>
        <p:nvSpPr>
          <p:cNvPr id="120" name="TextBox 119">
            <a:extLst>
              <a:ext uri="{FF2B5EF4-FFF2-40B4-BE49-F238E27FC236}">
                <a16:creationId xmlns:a16="http://schemas.microsoft.com/office/drawing/2014/main" id="{60514946-B129-FFF2-A55E-7418B584A53B}"/>
              </a:ext>
            </a:extLst>
          </p:cNvPr>
          <p:cNvSpPr txBox="1"/>
          <p:nvPr/>
        </p:nvSpPr>
        <p:spPr>
          <a:xfrm>
            <a:off x="5202510" y="4040934"/>
            <a:ext cx="2346008" cy="369332"/>
          </a:xfrm>
          <a:prstGeom prst="rect">
            <a:avLst/>
          </a:prstGeom>
          <a:noFill/>
        </p:spPr>
        <p:txBody>
          <a:bodyPr wrap="square" rtlCol="0">
            <a:spAutoFit/>
          </a:bodyPr>
          <a:lstStyle/>
          <a:p>
            <a:r>
              <a:rPr lang="en-US" i="1" dirty="0"/>
              <a:t>Rotating Variable</a:t>
            </a:r>
          </a:p>
        </p:txBody>
      </p:sp>
      <p:sp>
        <p:nvSpPr>
          <p:cNvPr id="121" name="TextBox 120">
            <a:extLst>
              <a:ext uri="{FF2B5EF4-FFF2-40B4-BE49-F238E27FC236}">
                <a16:creationId xmlns:a16="http://schemas.microsoft.com/office/drawing/2014/main" id="{83E91323-21C2-85CA-3AE5-335D028163D3}"/>
              </a:ext>
            </a:extLst>
          </p:cNvPr>
          <p:cNvSpPr txBox="1"/>
          <p:nvPr/>
        </p:nvSpPr>
        <p:spPr>
          <a:xfrm>
            <a:off x="5382098" y="3009887"/>
            <a:ext cx="709059" cy="369332"/>
          </a:xfrm>
          <a:prstGeom prst="rect">
            <a:avLst/>
          </a:prstGeom>
          <a:noFill/>
        </p:spPr>
        <p:txBody>
          <a:bodyPr wrap="square" rtlCol="0">
            <a:spAutoFit/>
          </a:bodyPr>
          <a:lstStyle/>
          <a:p>
            <a:r>
              <a:rPr lang="en-US" dirty="0"/>
              <a:t>5a/b</a:t>
            </a:r>
          </a:p>
        </p:txBody>
      </p:sp>
      <p:pic>
        <p:nvPicPr>
          <p:cNvPr id="130" name="Picture 129" descr="A group of stars in space&#10;&#10;Description automatically generated with low confidence">
            <a:extLst>
              <a:ext uri="{FF2B5EF4-FFF2-40B4-BE49-F238E27FC236}">
                <a16:creationId xmlns:a16="http://schemas.microsoft.com/office/drawing/2014/main" id="{53766892-7856-75E6-7F50-CEABD517CF5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47010" y="2096968"/>
            <a:ext cx="906026" cy="924902"/>
          </a:xfrm>
          <a:prstGeom prst="rect">
            <a:avLst/>
          </a:prstGeom>
          <a:ln>
            <a:solidFill>
              <a:schemeClr val="tx1"/>
            </a:solidFill>
          </a:ln>
        </p:spPr>
      </p:pic>
      <p:sp>
        <p:nvSpPr>
          <p:cNvPr id="148" name="TextBox 147">
            <a:extLst>
              <a:ext uri="{FF2B5EF4-FFF2-40B4-BE49-F238E27FC236}">
                <a16:creationId xmlns:a16="http://schemas.microsoft.com/office/drawing/2014/main" id="{9A8446E2-B1FB-82AC-AE74-AE0CB8E255A6}"/>
              </a:ext>
            </a:extLst>
          </p:cNvPr>
          <p:cNvSpPr txBox="1"/>
          <p:nvPr/>
        </p:nvSpPr>
        <p:spPr>
          <a:xfrm>
            <a:off x="4021002" y="2061052"/>
            <a:ext cx="332501" cy="369332"/>
          </a:xfrm>
          <a:prstGeom prst="rect">
            <a:avLst/>
          </a:prstGeom>
          <a:noFill/>
        </p:spPr>
        <p:txBody>
          <a:bodyPr wrap="square" rtlCol="0">
            <a:spAutoFit/>
          </a:bodyPr>
          <a:lstStyle/>
          <a:p>
            <a:r>
              <a:rPr lang="en-US" dirty="0"/>
              <a:t>2</a:t>
            </a:r>
          </a:p>
        </p:txBody>
      </p:sp>
      <p:pic>
        <p:nvPicPr>
          <p:cNvPr id="149" name="Picture 148" descr="A picture containing night, night sky&#10;&#10;Description automatically generated">
            <a:extLst>
              <a:ext uri="{FF2B5EF4-FFF2-40B4-BE49-F238E27FC236}">
                <a16:creationId xmlns:a16="http://schemas.microsoft.com/office/drawing/2014/main" id="{589B69CC-5597-487E-D73A-581055646AC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5702" y="3331315"/>
            <a:ext cx="906026" cy="924902"/>
          </a:xfrm>
          <a:prstGeom prst="rect">
            <a:avLst/>
          </a:prstGeom>
          <a:ln>
            <a:solidFill>
              <a:schemeClr val="tx1"/>
            </a:solidFill>
          </a:ln>
        </p:spPr>
      </p:pic>
      <p:sp>
        <p:nvSpPr>
          <p:cNvPr id="151" name="TextBox 150">
            <a:extLst>
              <a:ext uri="{FF2B5EF4-FFF2-40B4-BE49-F238E27FC236}">
                <a16:creationId xmlns:a16="http://schemas.microsoft.com/office/drawing/2014/main" id="{08741DEE-3C36-FFBE-4F12-20886BCE66E9}"/>
              </a:ext>
            </a:extLst>
          </p:cNvPr>
          <p:cNvSpPr txBox="1"/>
          <p:nvPr/>
        </p:nvSpPr>
        <p:spPr>
          <a:xfrm>
            <a:off x="249694" y="3259619"/>
            <a:ext cx="332501" cy="369332"/>
          </a:xfrm>
          <a:prstGeom prst="rect">
            <a:avLst/>
          </a:prstGeom>
          <a:noFill/>
        </p:spPr>
        <p:txBody>
          <a:bodyPr wrap="square" rtlCol="0">
            <a:spAutoFit/>
          </a:bodyPr>
          <a:lstStyle/>
          <a:p>
            <a:r>
              <a:rPr lang="en-US" dirty="0"/>
              <a:t>3</a:t>
            </a:r>
          </a:p>
        </p:txBody>
      </p:sp>
      <p:sp>
        <p:nvSpPr>
          <p:cNvPr id="152" name="TextBox 151">
            <a:extLst>
              <a:ext uri="{FF2B5EF4-FFF2-40B4-BE49-F238E27FC236}">
                <a16:creationId xmlns:a16="http://schemas.microsoft.com/office/drawing/2014/main" id="{574E98B3-3996-B29F-F11B-ED6AE559B80D}"/>
              </a:ext>
            </a:extLst>
          </p:cNvPr>
          <p:cNvSpPr txBox="1"/>
          <p:nvPr/>
        </p:nvSpPr>
        <p:spPr>
          <a:xfrm>
            <a:off x="174876" y="4220437"/>
            <a:ext cx="2360705" cy="369332"/>
          </a:xfrm>
          <a:prstGeom prst="rect">
            <a:avLst/>
          </a:prstGeom>
          <a:noFill/>
        </p:spPr>
        <p:txBody>
          <a:bodyPr wrap="square" rtlCol="0">
            <a:spAutoFit/>
          </a:bodyPr>
          <a:lstStyle/>
          <a:p>
            <a:r>
              <a:rPr lang="en-US" i="1" dirty="0"/>
              <a:t>Eruptive M-Star</a:t>
            </a:r>
          </a:p>
        </p:txBody>
      </p:sp>
      <p:pic>
        <p:nvPicPr>
          <p:cNvPr id="153" name="Picture 152" descr="A picture containing star, outdoor object, night, light&#10;&#10;Description automatically generated">
            <a:extLst>
              <a:ext uri="{FF2B5EF4-FFF2-40B4-BE49-F238E27FC236}">
                <a16:creationId xmlns:a16="http://schemas.microsoft.com/office/drawing/2014/main" id="{A2A98DE5-A52A-27BC-DFCE-63F05C07179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47716" y="4656223"/>
            <a:ext cx="906025" cy="924901"/>
          </a:xfrm>
          <a:prstGeom prst="rect">
            <a:avLst/>
          </a:prstGeom>
          <a:ln>
            <a:solidFill>
              <a:schemeClr val="tx1"/>
            </a:solidFill>
          </a:ln>
        </p:spPr>
      </p:pic>
      <p:sp>
        <p:nvSpPr>
          <p:cNvPr id="155" name="TextBox 154">
            <a:extLst>
              <a:ext uri="{FF2B5EF4-FFF2-40B4-BE49-F238E27FC236}">
                <a16:creationId xmlns:a16="http://schemas.microsoft.com/office/drawing/2014/main" id="{B57FD10F-58B7-A466-471A-A228106EFCF1}"/>
              </a:ext>
            </a:extLst>
          </p:cNvPr>
          <p:cNvSpPr txBox="1"/>
          <p:nvPr/>
        </p:nvSpPr>
        <p:spPr>
          <a:xfrm>
            <a:off x="1850356" y="5547251"/>
            <a:ext cx="1721645" cy="369332"/>
          </a:xfrm>
          <a:prstGeom prst="rect">
            <a:avLst/>
          </a:prstGeom>
          <a:noFill/>
        </p:spPr>
        <p:txBody>
          <a:bodyPr wrap="square" rtlCol="0">
            <a:spAutoFit/>
          </a:bodyPr>
          <a:lstStyle/>
          <a:p>
            <a:r>
              <a:rPr lang="en-US" i="1" dirty="0" err="1"/>
              <a:t>RSCVn</a:t>
            </a:r>
            <a:endParaRPr lang="en-US" i="1" dirty="0"/>
          </a:p>
        </p:txBody>
      </p:sp>
      <p:sp>
        <p:nvSpPr>
          <p:cNvPr id="156" name="TextBox 155">
            <a:extLst>
              <a:ext uri="{FF2B5EF4-FFF2-40B4-BE49-F238E27FC236}">
                <a16:creationId xmlns:a16="http://schemas.microsoft.com/office/drawing/2014/main" id="{8AC4781E-81D9-1C73-F592-65C802EA4FD7}"/>
              </a:ext>
            </a:extLst>
          </p:cNvPr>
          <p:cNvSpPr txBox="1"/>
          <p:nvPr/>
        </p:nvSpPr>
        <p:spPr>
          <a:xfrm>
            <a:off x="1904518" y="4611017"/>
            <a:ext cx="508736" cy="369332"/>
          </a:xfrm>
          <a:prstGeom prst="rect">
            <a:avLst/>
          </a:prstGeom>
          <a:noFill/>
        </p:spPr>
        <p:txBody>
          <a:bodyPr wrap="square" rtlCol="0">
            <a:spAutoFit/>
          </a:bodyPr>
          <a:lstStyle/>
          <a:p>
            <a:r>
              <a:rPr lang="en-US" dirty="0"/>
              <a:t>11</a:t>
            </a:r>
          </a:p>
        </p:txBody>
      </p:sp>
      <p:pic>
        <p:nvPicPr>
          <p:cNvPr id="158" name="Picture 157" descr="A picture containing star, outdoor object&#10;&#10;Description automatically generated">
            <a:extLst>
              <a:ext uri="{FF2B5EF4-FFF2-40B4-BE49-F238E27FC236}">
                <a16:creationId xmlns:a16="http://schemas.microsoft.com/office/drawing/2014/main" id="{94D27F29-1020-9A31-8F71-AB640DB8024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441980" y="2580860"/>
            <a:ext cx="906026" cy="924902"/>
          </a:xfrm>
          <a:prstGeom prst="rect">
            <a:avLst/>
          </a:prstGeom>
          <a:ln>
            <a:solidFill>
              <a:schemeClr val="tx1"/>
            </a:solidFill>
          </a:ln>
        </p:spPr>
      </p:pic>
      <p:sp>
        <p:nvSpPr>
          <p:cNvPr id="160" name="TextBox 159">
            <a:extLst>
              <a:ext uri="{FF2B5EF4-FFF2-40B4-BE49-F238E27FC236}">
                <a16:creationId xmlns:a16="http://schemas.microsoft.com/office/drawing/2014/main" id="{4A7613C3-D484-EFF8-6A1B-1F4975919AC8}"/>
              </a:ext>
            </a:extLst>
          </p:cNvPr>
          <p:cNvSpPr txBox="1"/>
          <p:nvPr/>
        </p:nvSpPr>
        <p:spPr>
          <a:xfrm>
            <a:off x="8398336" y="2525093"/>
            <a:ext cx="560960" cy="369332"/>
          </a:xfrm>
          <a:prstGeom prst="rect">
            <a:avLst/>
          </a:prstGeom>
          <a:noFill/>
        </p:spPr>
        <p:txBody>
          <a:bodyPr wrap="square" rtlCol="0">
            <a:spAutoFit/>
          </a:bodyPr>
          <a:lstStyle/>
          <a:p>
            <a:r>
              <a:rPr lang="en-US" dirty="0"/>
              <a:t>N2</a:t>
            </a:r>
          </a:p>
        </p:txBody>
      </p:sp>
      <p:sp>
        <p:nvSpPr>
          <p:cNvPr id="161" name="TextBox 160">
            <a:extLst>
              <a:ext uri="{FF2B5EF4-FFF2-40B4-BE49-F238E27FC236}">
                <a16:creationId xmlns:a16="http://schemas.microsoft.com/office/drawing/2014/main" id="{F58A1D9B-4CDF-C934-5E87-C5880940EA75}"/>
              </a:ext>
            </a:extLst>
          </p:cNvPr>
          <p:cNvSpPr txBox="1"/>
          <p:nvPr/>
        </p:nvSpPr>
        <p:spPr>
          <a:xfrm>
            <a:off x="8307550" y="3462063"/>
            <a:ext cx="1721645" cy="369332"/>
          </a:xfrm>
          <a:prstGeom prst="rect">
            <a:avLst/>
          </a:prstGeom>
          <a:noFill/>
        </p:spPr>
        <p:txBody>
          <a:bodyPr wrap="square" rtlCol="0">
            <a:spAutoFit/>
          </a:bodyPr>
          <a:lstStyle/>
          <a:p>
            <a:r>
              <a:rPr lang="en-US" i="1" dirty="0"/>
              <a:t>K-Star</a:t>
            </a:r>
          </a:p>
        </p:txBody>
      </p:sp>
      <p:pic>
        <p:nvPicPr>
          <p:cNvPr id="183" name="Picture 182" descr="A picture containing star, outdoor object, night, night sky&#10;&#10;Description automatically generated">
            <a:extLst>
              <a:ext uri="{FF2B5EF4-FFF2-40B4-BE49-F238E27FC236}">
                <a16:creationId xmlns:a16="http://schemas.microsoft.com/office/drawing/2014/main" id="{00FD9E81-3A90-E2BE-319A-2D773968857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3746" y="1741828"/>
            <a:ext cx="908517" cy="927444"/>
          </a:xfrm>
          <a:prstGeom prst="rect">
            <a:avLst/>
          </a:prstGeom>
          <a:ln>
            <a:solidFill>
              <a:schemeClr val="tx1"/>
            </a:solidFill>
          </a:ln>
        </p:spPr>
      </p:pic>
      <p:sp>
        <p:nvSpPr>
          <p:cNvPr id="185" name="TextBox 184">
            <a:extLst>
              <a:ext uri="{FF2B5EF4-FFF2-40B4-BE49-F238E27FC236}">
                <a16:creationId xmlns:a16="http://schemas.microsoft.com/office/drawing/2014/main" id="{325496A0-4CA4-A704-5BF4-B4ECFC42B0C1}"/>
              </a:ext>
            </a:extLst>
          </p:cNvPr>
          <p:cNvSpPr txBox="1"/>
          <p:nvPr/>
        </p:nvSpPr>
        <p:spPr>
          <a:xfrm>
            <a:off x="117685" y="1388218"/>
            <a:ext cx="2360705" cy="369332"/>
          </a:xfrm>
          <a:prstGeom prst="rect">
            <a:avLst/>
          </a:prstGeom>
          <a:noFill/>
        </p:spPr>
        <p:txBody>
          <a:bodyPr wrap="square" rtlCol="0">
            <a:spAutoFit/>
          </a:bodyPr>
          <a:lstStyle/>
          <a:p>
            <a:r>
              <a:rPr lang="en-US" i="1" dirty="0"/>
              <a:t>Eclipsing Binary</a:t>
            </a:r>
          </a:p>
        </p:txBody>
      </p:sp>
      <p:sp>
        <p:nvSpPr>
          <p:cNvPr id="186" name="TextBox 185">
            <a:extLst>
              <a:ext uri="{FF2B5EF4-FFF2-40B4-BE49-F238E27FC236}">
                <a16:creationId xmlns:a16="http://schemas.microsoft.com/office/drawing/2014/main" id="{B037EB03-2207-AEE5-47FA-9EC106210E00}"/>
              </a:ext>
            </a:extLst>
          </p:cNvPr>
          <p:cNvSpPr txBox="1"/>
          <p:nvPr/>
        </p:nvSpPr>
        <p:spPr>
          <a:xfrm>
            <a:off x="179921" y="1650020"/>
            <a:ext cx="332501" cy="369332"/>
          </a:xfrm>
          <a:prstGeom prst="rect">
            <a:avLst/>
          </a:prstGeom>
          <a:noFill/>
        </p:spPr>
        <p:txBody>
          <a:bodyPr wrap="square" rtlCol="0">
            <a:spAutoFit/>
          </a:bodyPr>
          <a:lstStyle/>
          <a:p>
            <a:r>
              <a:rPr lang="en-US" dirty="0"/>
              <a:t>1</a:t>
            </a:r>
          </a:p>
        </p:txBody>
      </p:sp>
      <p:cxnSp>
        <p:nvCxnSpPr>
          <p:cNvPr id="14" name="Straight Connector 13">
            <a:extLst>
              <a:ext uri="{FF2B5EF4-FFF2-40B4-BE49-F238E27FC236}">
                <a16:creationId xmlns:a16="http://schemas.microsoft.com/office/drawing/2014/main" id="{D21BBDCB-84CE-A56F-78C6-49ADDFCDDA85}"/>
              </a:ext>
            </a:extLst>
          </p:cNvPr>
          <p:cNvCxnSpPr/>
          <p:nvPr/>
        </p:nvCxnSpPr>
        <p:spPr>
          <a:xfrm>
            <a:off x="7548518"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45612382-DEA6-38A2-0891-AB2A44986181}"/>
              </a:ext>
            </a:extLst>
          </p:cNvPr>
          <p:cNvSpPr txBox="1">
            <a:spLocks/>
          </p:cNvSpPr>
          <p:nvPr/>
        </p:nvSpPr>
        <p:spPr>
          <a:xfrm>
            <a:off x="7559281" y="582193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Rising Spectra</a:t>
            </a:r>
          </a:p>
        </p:txBody>
      </p:sp>
      <p:sp>
        <p:nvSpPr>
          <p:cNvPr id="16" name="TextBox 15">
            <a:extLst>
              <a:ext uri="{FF2B5EF4-FFF2-40B4-BE49-F238E27FC236}">
                <a16:creationId xmlns:a16="http://schemas.microsoft.com/office/drawing/2014/main" id="{7951DF8A-5810-79A4-D216-7761EC51583A}"/>
              </a:ext>
            </a:extLst>
          </p:cNvPr>
          <p:cNvSpPr txBox="1"/>
          <p:nvPr/>
        </p:nvSpPr>
        <p:spPr>
          <a:xfrm>
            <a:off x="193746" y="-51265"/>
            <a:ext cx="2761380" cy="369332"/>
          </a:xfrm>
          <a:prstGeom prst="rect">
            <a:avLst/>
          </a:prstGeom>
          <a:noFill/>
        </p:spPr>
        <p:txBody>
          <a:bodyPr wrap="square" rtlCol="0">
            <a:spAutoFit/>
          </a:bodyPr>
          <a:lstStyle/>
          <a:p>
            <a:r>
              <a:rPr lang="en-US" i="1" dirty="0"/>
              <a:t>High </a:t>
            </a:r>
            <a:r>
              <a:rPr lang="en-US" i="1" dirty="0" err="1"/>
              <a:t>Poper</a:t>
            </a:r>
            <a:r>
              <a:rPr lang="en-US" i="1" dirty="0"/>
              <a:t> Motion Binary</a:t>
            </a:r>
          </a:p>
        </p:txBody>
      </p:sp>
      <p:sp>
        <p:nvSpPr>
          <p:cNvPr id="17" name="TextBox 16">
            <a:extLst>
              <a:ext uri="{FF2B5EF4-FFF2-40B4-BE49-F238E27FC236}">
                <a16:creationId xmlns:a16="http://schemas.microsoft.com/office/drawing/2014/main" id="{7C44691D-6739-02D1-E38D-17527B78E8FD}"/>
              </a:ext>
            </a:extLst>
          </p:cNvPr>
          <p:cNvSpPr txBox="1"/>
          <p:nvPr/>
        </p:nvSpPr>
        <p:spPr>
          <a:xfrm>
            <a:off x="5457741" y="1079111"/>
            <a:ext cx="2346008" cy="369332"/>
          </a:xfrm>
          <a:prstGeom prst="rect">
            <a:avLst/>
          </a:prstGeom>
          <a:noFill/>
        </p:spPr>
        <p:txBody>
          <a:bodyPr wrap="square" rtlCol="0">
            <a:spAutoFit/>
          </a:bodyPr>
          <a:lstStyle/>
          <a:p>
            <a:r>
              <a:rPr lang="en-US" i="1" dirty="0"/>
              <a:t>Gaia Star</a:t>
            </a:r>
          </a:p>
        </p:txBody>
      </p:sp>
      <p:sp>
        <p:nvSpPr>
          <p:cNvPr id="18" name="TextBox 17">
            <a:extLst>
              <a:ext uri="{FF2B5EF4-FFF2-40B4-BE49-F238E27FC236}">
                <a16:creationId xmlns:a16="http://schemas.microsoft.com/office/drawing/2014/main" id="{47E87B94-E08D-D7F8-39A4-56353BACD5D2}"/>
              </a:ext>
            </a:extLst>
          </p:cNvPr>
          <p:cNvSpPr txBox="1"/>
          <p:nvPr/>
        </p:nvSpPr>
        <p:spPr>
          <a:xfrm>
            <a:off x="9894526" y="3848022"/>
            <a:ext cx="2346008" cy="369332"/>
          </a:xfrm>
          <a:prstGeom prst="rect">
            <a:avLst/>
          </a:prstGeom>
          <a:noFill/>
        </p:spPr>
        <p:txBody>
          <a:bodyPr wrap="square" rtlCol="0">
            <a:spAutoFit/>
          </a:bodyPr>
          <a:lstStyle/>
          <a:p>
            <a:r>
              <a:rPr lang="en-US" i="1" dirty="0"/>
              <a:t>Young Stellar Object</a:t>
            </a:r>
          </a:p>
        </p:txBody>
      </p:sp>
      <p:sp>
        <p:nvSpPr>
          <p:cNvPr id="19" name="TextBox 18">
            <a:extLst>
              <a:ext uri="{FF2B5EF4-FFF2-40B4-BE49-F238E27FC236}">
                <a16:creationId xmlns:a16="http://schemas.microsoft.com/office/drawing/2014/main" id="{885CD8FF-5569-5E7E-4A01-601DDE3D6A3D}"/>
              </a:ext>
            </a:extLst>
          </p:cNvPr>
          <p:cNvSpPr txBox="1"/>
          <p:nvPr/>
        </p:nvSpPr>
        <p:spPr>
          <a:xfrm>
            <a:off x="7638591" y="4357097"/>
            <a:ext cx="2742512" cy="369332"/>
          </a:xfrm>
          <a:prstGeom prst="rect">
            <a:avLst/>
          </a:prstGeom>
          <a:noFill/>
        </p:spPr>
        <p:txBody>
          <a:bodyPr wrap="square" rtlCol="0">
            <a:spAutoFit/>
          </a:bodyPr>
          <a:lstStyle/>
          <a:p>
            <a:r>
              <a:rPr lang="en-US" i="1" dirty="0"/>
              <a:t>High Proper Motion M-star</a:t>
            </a:r>
          </a:p>
        </p:txBody>
      </p:sp>
    </p:spTree>
    <p:extLst>
      <p:ext uri="{BB962C8B-B14F-4D97-AF65-F5344CB8AC3E}">
        <p14:creationId xmlns:p14="http://schemas.microsoft.com/office/powerpoint/2010/main" val="3956759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248E981-41B8-FF2E-EF8B-41D5C3E686EF}"/>
              </a:ext>
            </a:extLst>
          </p:cNvPr>
          <p:cNvSpPr>
            <a:spLocks noGrp="1"/>
          </p:cNvSpPr>
          <p:nvPr>
            <p:ph type="title"/>
          </p:nvPr>
        </p:nvSpPr>
        <p:spPr>
          <a:xfrm>
            <a:off x="640080" y="325369"/>
            <a:ext cx="4368602" cy="1956841"/>
          </a:xfrm>
        </p:spPr>
        <p:txBody>
          <a:bodyPr anchor="b">
            <a:normAutofit/>
          </a:bodyPr>
          <a:lstStyle/>
          <a:p>
            <a:r>
              <a:rPr lang="en-US" sz="5400"/>
              <a:t>In this talk…</a:t>
            </a:r>
          </a:p>
        </p:txBody>
      </p:sp>
      <p:sp>
        <p:nvSpPr>
          <p:cNvPr id="206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F08560-40ED-14AD-8D62-87FAE71ED49C}"/>
              </a:ext>
            </a:extLst>
          </p:cNvPr>
          <p:cNvSpPr>
            <a:spLocks noGrp="1"/>
          </p:cNvSpPr>
          <p:nvPr>
            <p:ph idx="1"/>
          </p:nvPr>
        </p:nvSpPr>
        <p:spPr>
          <a:xfrm>
            <a:off x="640080" y="2872899"/>
            <a:ext cx="4995295" cy="3320668"/>
          </a:xfrm>
        </p:spPr>
        <p:txBody>
          <a:bodyPr>
            <a:normAutofit/>
          </a:bodyPr>
          <a:lstStyle/>
          <a:p>
            <a:pPr>
              <a:lnSpc>
                <a:spcPct val="150000"/>
              </a:lnSpc>
            </a:pPr>
            <a:r>
              <a:rPr lang="en-US" dirty="0"/>
              <a:t>The millimeter transient sky</a:t>
            </a:r>
          </a:p>
          <a:p>
            <a:pPr>
              <a:lnSpc>
                <a:spcPct val="150000"/>
              </a:lnSpc>
            </a:pPr>
            <a:r>
              <a:rPr lang="en-US" dirty="0">
                <a:solidFill>
                  <a:schemeClr val="tx2">
                    <a:lumMod val="50000"/>
                  </a:schemeClr>
                </a:solidFill>
              </a:rPr>
              <a:t>The State of the Field</a:t>
            </a:r>
          </a:p>
          <a:p>
            <a:pPr>
              <a:lnSpc>
                <a:spcPct val="150000"/>
              </a:lnSpc>
            </a:pPr>
            <a:r>
              <a:rPr lang="en-US" dirty="0">
                <a:solidFill>
                  <a:schemeClr val="tx2">
                    <a:lumMod val="50000"/>
                  </a:schemeClr>
                </a:solidFill>
              </a:rPr>
              <a:t>ACT Blind Transient Search</a:t>
            </a:r>
          </a:p>
          <a:p>
            <a:pPr>
              <a:lnSpc>
                <a:spcPct val="150000"/>
              </a:lnSpc>
            </a:pPr>
            <a:r>
              <a:rPr lang="en-US" dirty="0">
                <a:solidFill>
                  <a:schemeClr val="tx2">
                    <a:lumMod val="50000"/>
                  </a:schemeClr>
                </a:solidFill>
              </a:rPr>
              <a:t>Future Studies</a:t>
            </a:r>
          </a:p>
        </p:txBody>
      </p:sp>
      <p:pic>
        <p:nvPicPr>
          <p:cNvPr id="2054" name="Picture 6" descr="Hometown Evolution, Inc. Box of 25 ST11 Clear 5 Watt C7 Base Replacement  Bulbs - - Amazon.com">
            <a:extLst>
              <a:ext uri="{FF2B5EF4-FFF2-40B4-BE49-F238E27FC236}">
                <a16:creationId xmlns:a16="http://schemas.microsoft.com/office/drawing/2014/main" id="{FF6AA560-7205-A93A-7931-1C07D5E8B0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488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A9A-DC1E-347C-9DB6-ECF83073F6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37C2B7-034F-84D3-666F-59260FCFA0DD}"/>
              </a:ext>
            </a:extLst>
          </p:cNvPr>
          <p:cNvSpPr>
            <a:spLocks noGrp="1"/>
          </p:cNvSpPr>
          <p:nvPr>
            <p:ph idx="1"/>
          </p:nvPr>
        </p:nvSpPr>
        <p:spPr/>
        <p:txBody>
          <a:bodyPr/>
          <a:lstStyle/>
          <a:p>
            <a:endParaRPr lang="en-US"/>
          </a:p>
        </p:txBody>
      </p:sp>
      <p:pic>
        <p:nvPicPr>
          <p:cNvPr id="9218" name="Picture 2">
            <a:extLst>
              <a:ext uri="{FF2B5EF4-FFF2-40B4-BE49-F238E27FC236}">
                <a16:creationId xmlns:a16="http://schemas.microsoft.com/office/drawing/2014/main" id="{6D62242D-DCA7-4101-EEEA-83B6BD458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10" y="319658"/>
            <a:ext cx="11627761" cy="58789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76CD47-7F3B-0FFF-8606-05DC4935EDBE}"/>
              </a:ext>
            </a:extLst>
          </p:cNvPr>
          <p:cNvSpPr txBox="1"/>
          <p:nvPr/>
        </p:nvSpPr>
        <p:spPr>
          <a:xfrm>
            <a:off x="100899" y="6492875"/>
            <a:ext cx="2295459" cy="230832"/>
          </a:xfrm>
          <a:prstGeom prst="rect">
            <a:avLst/>
          </a:prstGeom>
          <a:noFill/>
        </p:spPr>
        <p:txBody>
          <a:bodyPr wrap="square" rtlCol="0">
            <a:spAutoFit/>
          </a:bodyPr>
          <a:lstStyle/>
          <a:p>
            <a:r>
              <a:rPr lang="en-US" sz="900" b="0" i="0" dirty="0">
                <a:solidFill>
                  <a:srgbClr val="999999"/>
                </a:solidFill>
                <a:effectLst/>
                <a:latin typeface="verdana" panose="020B0604030504040204" pitchFamily="34" charset="0"/>
              </a:rPr>
              <a:t>ESA/Planck Collaboration</a:t>
            </a:r>
            <a:endParaRPr lang="en-US" sz="900" dirty="0"/>
          </a:p>
        </p:txBody>
      </p:sp>
    </p:spTree>
    <p:extLst>
      <p:ext uri="{BB962C8B-B14F-4D97-AF65-F5344CB8AC3E}">
        <p14:creationId xmlns:p14="http://schemas.microsoft.com/office/powerpoint/2010/main" val="23065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57739B-EEA2-253C-E7AE-B7D80E7C5006}"/>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600" kern="1200" dirty="0">
                <a:solidFill>
                  <a:schemeClr val="tx1"/>
                </a:solidFill>
                <a:latin typeface="+mj-lt"/>
                <a:ea typeface="+mj-ea"/>
                <a:cs typeface="+mj-cs"/>
              </a:rPr>
              <a:t>Millimeter Transient Events</a:t>
            </a:r>
          </a:p>
        </p:txBody>
      </p:sp>
      <p:sp>
        <p:nvSpPr>
          <p:cNvPr id="308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Figure 3.">
            <a:extLst>
              <a:ext uri="{FF2B5EF4-FFF2-40B4-BE49-F238E27FC236}">
                <a16:creationId xmlns:a16="http://schemas.microsoft.com/office/drawing/2014/main" id="{0428EF5B-3D16-EE25-B608-EE14EB5CB39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748688" y="640080"/>
            <a:ext cx="7025832" cy="5550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289C54-80D9-F607-2351-DBC89194C575}"/>
              </a:ext>
            </a:extLst>
          </p:cNvPr>
          <p:cNvSpPr txBox="1"/>
          <p:nvPr/>
        </p:nvSpPr>
        <p:spPr>
          <a:xfrm>
            <a:off x="256209" y="6293309"/>
            <a:ext cx="2673258" cy="369332"/>
          </a:xfrm>
          <a:prstGeom prst="rect">
            <a:avLst/>
          </a:prstGeom>
          <a:noFill/>
        </p:spPr>
        <p:txBody>
          <a:bodyPr wrap="square" rtlCol="0">
            <a:spAutoFit/>
          </a:bodyPr>
          <a:lstStyle/>
          <a:p>
            <a:r>
              <a:rPr lang="en-US" dirty="0" err="1"/>
              <a:t>Eftekhari</a:t>
            </a:r>
            <a:r>
              <a:rPr lang="en-US" dirty="0"/>
              <a:t> et al., 2022</a:t>
            </a:r>
          </a:p>
        </p:txBody>
      </p:sp>
    </p:spTree>
    <p:extLst>
      <p:ext uri="{BB962C8B-B14F-4D97-AF65-F5344CB8AC3E}">
        <p14:creationId xmlns:p14="http://schemas.microsoft.com/office/powerpoint/2010/main" val="2364509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42" name="Rectangle 5141">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8" name="Picture 8" descr="Next-gen camera for South Pole Telescope takes data on early universe |  Physics | UIUC">
            <a:extLst>
              <a:ext uri="{FF2B5EF4-FFF2-40B4-BE49-F238E27FC236}">
                <a16:creationId xmlns:a16="http://schemas.microsoft.com/office/drawing/2014/main" id="{1EC31674-8A22-63CA-4B4F-3DEB847D41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42" r="5494"/>
          <a:stretch/>
        </p:blipFill>
        <p:spPr bwMode="auto">
          <a:xfrm>
            <a:off x="2" y="-6235"/>
            <a:ext cx="3255403" cy="2505456"/>
          </a:xfrm>
          <a:custGeom>
            <a:avLst/>
            <a:gdLst/>
            <a:ahLst/>
            <a:cxnLst/>
            <a:rect l="l" t="t" r="r" b="b"/>
            <a:pathLst>
              <a:path w="3255403" h="2505456">
                <a:moveTo>
                  <a:pt x="0" y="0"/>
                </a:moveTo>
                <a:lnTo>
                  <a:pt x="3255403" y="0"/>
                </a:lnTo>
                <a:lnTo>
                  <a:pt x="2094477"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68807910-F0BB-ED7F-191C-8647A0AAA6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579" b="21095"/>
          <a:stretch/>
        </p:blipFill>
        <p:spPr bwMode="auto">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AD4512A2-0AE6-07DD-94C9-6090819CE7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223" r="5" b="18657"/>
          <a:stretch/>
        </p:blipFill>
        <p:spPr bwMode="auto">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4" name="Picture 4" descr="Atacama Cosmology Telescope">
            <a:extLst>
              <a:ext uri="{FF2B5EF4-FFF2-40B4-BE49-F238E27FC236}">
                <a16:creationId xmlns:a16="http://schemas.microsoft.com/office/drawing/2014/main" id="{79241066-FA2C-D8E2-A161-E256D5B8D66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0129" b="-1"/>
          <a:stretch/>
        </p:blipFill>
        <p:spPr bwMode="auto">
          <a:xfrm>
            <a:off x="5353049" y="2660089"/>
            <a:ext cx="6838950" cy="4197911"/>
          </a:xfrm>
          <a:custGeom>
            <a:avLst/>
            <a:gdLst/>
            <a:ahLst/>
            <a:cxnLst/>
            <a:rect l="l" t="t" r="r" b="b"/>
            <a:pathLst>
              <a:path w="6838950" h="4197911">
                <a:moveTo>
                  <a:pt x="1945141" y="0"/>
                </a:moveTo>
                <a:lnTo>
                  <a:pt x="1951364" y="0"/>
                </a:lnTo>
                <a:lnTo>
                  <a:pt x="3141155" y="0"/>
                </a:lnTo>
                <a:lnTo>
                  <a:pt x="4791200" y="0"/>
                </a:lnTo>
                <a:lnTo>
                  <a:pt x="6838950" y="0"/>
                </a:lnTo>
                <a:lnTo>
                  <a:pt x="6838950" y="4197911"/>
                </a:lnTo>
                <a:lnTo>
                  <a:pt x="0" y="4197911"/>
                </a:lnTo>
                <a:close/>
              </a:path>
            </a:pathLst>
          </a:custGeom>
          <a:noFill/>
          <a:extLst>
            <a:ext uri="{909E8E84-426E-40DD-AFC4-6F175D3DCCD1}">
              <a14:hiddenFill xmlns:a14="http://schemas.microsoft.com/office/drawing/2010/main">
                <a:solidFill>
                  <a:srgbClr val="FFFFFF"/>
                </a:solidFill>
              </a14:hiddenFill>
            </a:ext>
          </a:extLst>
        </p:spPr>
      </p:pic>
      <p:sp>
        <p:nvSpPr>
          <p:cNvPr id="5144"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0BD114-A61D-173A-3A07-0B64C39E5FF5}"/>
              </a:ext>
            </a:extLst>
          </p:cNvPr>
          <p:cNvSpPr>
            <a:spLocks noGrp="1"/>
          </p:cNvSpPr>
          <p:nvPr>
            <p:ph type="title"/>
          </p:nvPr>
        </p:nvSpPr>
        <p:spPr>
          <a:xfrm>
            <a:off x="682388" y="3098042"/>
            <a:ext cx="5578712" cy="852985"/>
          </a:xfrm>
        </p:spPr>
        <p:txBody>
          <a:bodyPr>
            <a:normAutofit fontScale="90000"/>
          </a:bodyPr>
          <a:lstStyle/>
          <a:p>
            <a:r>
              <a:rPr lang="en-US" sz="3600" dirty="0">
                <a:solidFill>
                  <a:srgbClr val="FFFFFF"/>
                </a:solidFill>
              </a:rPr>
              <a:t>Current and Future CMB Surveys</a:t>
            </a:r>
          </a:p>
        </p:txBody>
      </p:sp>
      <p:pic>
        <p:nvPicPr>
          <p:cNvPr id="5126" name="Picture 6">
            <a:extLst>
              <a:ext uri="{FF2B5EF4-FFF2-40B4-BE49-F238E27FC236}">
                <a16:creationId xmlns:a16="http://schemas.microsoft.com/office/drawing/2014/main" id="{CB9B5F7C-54CD-E97C-2C20-0219437D7E1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353" r="21355" b="2"/>
          <a:stretch/>
        </p:blipFill>
        <p:spPr bwMode="auto">
          <a:xfrm>
            <a:off x="2268501"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E241658-82E8-DEB3-362E-3369DE0AFB7C}"/>
              </a:ext>
            </a:extLst>
          </p:cNvPr>
          <p:cNvSpPr>
            <a:spLocks noGrp="1"/>
          </p:cNvSpPr>
          <p:nvPr>
            <p:ph idx="1"/>
          </p:nvPr>
        </p:nvSpPr>
        <p:spPr>
          <a:xfrm>
            <a:off x="682388" y="3951027"/>
            <a:ext cx="5036845" cy="2454006"/>
          </a:xfrm>
        </p:spPr>
        <p:txBody>
          <a:bodyPr anchor="ctr">
            <a:normAutofit/>
          </a:bodyPr>
          <a:lstStyle/>
          <a:p>
            <a:r>
              <a:rPr lang="en-US" sz="1600" dirty="0">
                <a:solidFill>
                  <a:srgbClr val="FFFFFF"/>
                </a:solidFill>
              </a:rPr>
              <a:t>Past/Current Surveys</a:t>
            </a:r>
          </a:p>
          <a:p>
            <a:pPr lvl="1"/>
            <a:r>
              <a:rPr lang="en-US" sz="1600" dirty="0">
                <a:solidFill>
                  <a:srgbClr val="FFFFFF"/>
                </a:solidFill>
              </a:rPr>
              <a:t>ACT</a:t>
            </a:r>
          </a:p>
          <a:p>
            <a:pPr lvl="1"/>
            <a:r>
              <a:rPr lang="en-US" sz="1600" dirty="0">
                <a:solidFill>
                  <a:srgbClr val="FFFFFF"/>
                </a:solidFill>
              </a:rPr>
              <a:t>SPT</a:t>
            </a:r>
          </a:p>
          <a:p>
            <a:r>
              <a:rPr lang="en-US" sz="1600" dirty="0">
                <a:solidFill>
                  <a:srgbClr val="FFFFFF"/>
                </a:solidFill>
              </a:rPr>
              <a:t>Near Future</a:t>
            </a:r>
          </a:p>
          <a:p>
            <a:pPr lvl="1"/>
            <a:r>
              <a:rPr lang="en-US" sz="1600" dirty="0">
                <a:solidFill>
                  <a:srgbClr val="FFFFFF"/>
                </a:solidFill>
              </a:rPr>
              <a:t>Simons Observatory</a:t>
            </a:r>
          </a:p>
          <a:p>
            <a:r>
              <a:rPr lang="en-US" sz="1600" dirty="0">
                <a:solidFill>
                  <a:srgbClr val="FFFFFF"/>
                </a:solidFill>
              </a:rPr>
              <a:t>Looking ahead</a:t>
            </a:r>
          </a:p>
          <a:p>
            <a:pPr lvl="1"/>
            <a:r>
              <a:rPr lang="en-US" sz="1600" dirty="0">
                <a:solidFill>
                  <a:srgbClr val="FFFFFF"/>
                </a:solidFill>
              </a:rPr>
              <a:t>CMB-S4</a:t>
            </a:r>
          </a:p>
          <a:p>
            <a:pPr lvl="1"/>
            <a:r>
              <a:rPr lang="en-US" sz="1600" dirty="0">
                <a:solidFill>
                  <a:srgbClr val="FFFFFF"/>
                </a:solidFill>
              </a:rPr>
              <a:t>CMB-HD</a:t>
            </a:r>
          </a:p>
        </p:txBody>
      </p:sp>
    </p:spTree>
    <p:extLst>
      <p:ext uri="{BB962C8B-B14F-4D97-AF65-F5344CB8AC3E}">
        <p14:creationId xmlns:p14="http://schemas.microsoft.com/office/powerpoint/2010/main" val="340604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8F916E-205A-1FC9-6821-E4B020056C63}"/>
              </a:ext>
            </a:extLst>
          </p:cNvPr>
          <p:cNvSpPr>
            <a:spLocks noGrp="1"/>
          </p:cNvSpPr>
          <p:nvPr>
            <p:ph type="title"/>
          </p:nvPr>
        </p:nvSpPr>
        <p:spPr>
          <a:xfrm>
            <a:off x="635000" y="640823"/>
            <a:ext cx="3418659" cy="5583148"/>
          </a:xfrm>
        </p:spPr>
        <p:txBody>
          <a:bodyPr anchor="ctr">
            <a:normAutofit/>
          </a:bodyPr>
          <a:lstStyle/>
          <a:p>
            <a:r>
              <a:rPr lang="en-US" sz="5400" dirty="0"/>
              <a:t>Millimeter Transients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4E26B688-303E-A7DD-799C-1DA2AB5E31EA}"/>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45AC2D98-153A-6906-5DDD-F439ED05E42F}"/>
              </a:ext>
            </a:extLst>
          </p:cNvPr>
          <p:cNvSpPr txBox="1"/>
          <p:nvPr/>
        </p:nvSpPr>
        <p:spPr>
          <a:xfrm>
            <a:off x="7553555" y="6488668"/>
            <a:ext cx="4871278" cy="369332"/>
          </a:xfrm>
          <a:prstGeom prst="rect">
            <a:avLst/>
          </a:prstGeom>
          <a:noFill/>
        </p:spPr>
        <p:txBody>
          <a:bodyPr wrap="square" rtlCol="0">
            <a:spAutoFit/>
          </a:bodyPr>
          <a:lstStyle/>
          <a:p>
            <a:r>
              <a:rPr lang="en-US" dirty="0"/>
              <a:t>See </a:t>
            </a:r>
            <a:r>
              <a:rPr lang="en-US" sz="1800" dirty="0" err="1"/>
              <a:t>Eftekhari</a:t>
            </a:r>
            <a:r>
              <a:rPr lang="en-US" sz="1800" dirty="0"/>
              <a:t> et al., 2022 and references therein</a:t>
            </a:r>
          </a:p>
        </p:txBody>
      </p:sp>
    </p:spTree>
    <p:extLst>
      <p:ext uri="{BB962C8B-B14F-4D97-AF65-F5344CB8AC3E}">
        <p14:creationId xmlns:p14="http://schemas.microsoft.com/office/powerpoint/2010/main" val="785039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80F45E-E51A-14D8-84C4-0280B0391F32}"/>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dirty="0">
                <a:solidFill>
                  <a:schemeClr val="tx1"/>
                </a:solidFill>
                <a:latin typeface="+mj-lt"/>
                <a:ea typeface="+mj-ea"/>
                <a:cs typeface="+mj-cs"/>
              </a:rPr>
              <a:t>Gamma Ray Bursts</a:t>
            </a:r>
          </a:p>
        </p:txBody>
      </p:sp>
      <p:sp>
        <p:nvSpPr>
          <p:cNvPr id="3" name="Content Placeholder 2">
            <a:extLst>
              <a:ext uri="{FF2B5EF4-FFF2-40B4-BE49-F238E27FC236}">
                <a16:creationId xmlns:a16="http://schemas.microsoft.com/office/drawing/2014/main" id="{1C45FD49-FE0A-AC4A-2DB3-00FD028943E4}"/>
              </a:ext>
            </a:extLst>
          </p:cNvPr>
          <p:cNvSpPr>
            <a:spLocks noGrp="1"/>
          </p:cNvSpPr>
          <p:nvPr>
            <p:ph idx="1"/>
          </p:nvPr>
        </p:nvSpPr>
        <p:spPr>
          <a:xfrm>
            <a:off x="638882" y="4631161"/>
            <a:ext cx="3571810" cy="1559327"/>
          </a:xfrm>
        </p:spPr>
        <p:txBody>
          <a:bodyPr vert="horz" lIns="91440" tIns="45720" rIns="91440" bIns="45720" rtlCol="0">
            <a:normAutofit/>
          </a:bodyPr>
          <a:lstStyle/>
          <a:p>
            <a:pPr marL="0" indent="0">
              <a:buNone/>
            </a:pPr>
            <a:r>
              <a:rPr lang="en-US" sz="2400" dirty="0"/>
              <a:t>Hunting for orphan afterglows in CMB surveys</a:t>
            </a:r>
            <a:endParaRPr lang="en-US" sz="2400" kern="1200" dirty="0">
              <a:solidFill>
                <a:schemeClr val="tx1"/>
              </a:solidFill>
              <a:latin typeface="+mn-lt"/>
              <a:ea typeface="+mn-ea"/>
              <a:cs typeface="+mn-cs"/>
            </a:endParaRP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3D1D7868-6C48-7EA9-1CF0-CDC83EF5FA4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4296" y="1386173"/>
            <a:ext cx="7214616" cy="40582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6B1E303-A525-10FF-CEB8-45353A9CCB54}"/>
              </a:ext>
            </a:extLst>
          </p:cNvPr>
          <p:cNvSpPr txBox="1"/>
          <p:nvPr/>
        </p:nvSpPr>
        <p:spPr>
          <a:xfrm>
            <a:off x="10742543" y="5410824"/>
            <a:ext cx="1490869" cy="338554"/>
          </a:xfrm>
          <a:prstGeom prst="rect">
            <a:avLst/>
          </a:prstGeom>
          <a:noFill/>
        </p:spPr>
        <p:txBody>
          <a:bodyPr wrap="square" rtlCol="0">
            <a:spAutoFit/>
          </a:bodyPr>
          <a:lstStyle/>
          <a:p>
            <a:r>
              <a:rPr lang="en-US" sz="1600" dirty="0"/>
              <a:t>earthsky.org</a:t>
            </a:r>
          </a:p>
        </p:txBody>
      </p:sp>
    </p:spTree>
    <p:extLst>
      <p:ext uri="{BB962C8B-B14F-4D97-AF65-F5344CB8AC3E}">
        <p14:creationId xmlns:p14="http://schemas.microsoft.com/office/powerpoint/2010/main" val="14806845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1339</TotalTime>
  <Words>1558</Words>
  <Application>Microsoft Office PowerPoint</Application>
  <PresentationFormat>Widescreen</PresentationFormat>
  <Paragraphs>286</Paragraphs>
  <Slides>35</Slides>
  <Notes>21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Arial</vt:lpstr>
      <vt:lpstr>Calibri</vt:lpstr>
      <vt:lpstr>Calibri Light</vt:lpstr>
      <vt:lpstr>Calisto MT</vt:lpstr>
      <vt:lpstr>Century Schoolbook</vt:lpstr>
      <vt:lpstr>Courier New</vt:lpstr>
      <vt:lpstr>Helvetica Neue</vt:lpstr>
      <vt:lpstr>verdana</vt:lpstr>
      <vt:lpstr>Wingdings</vt:lpstr>
      <vt:lpstr>Office Theme</vt:lpstr>
      <vt:lpstr>1_Office Theme</vt:lpstr>
      <vt:lpstr>The Millimeter Transient Sky:  CMB surveys as astrophysical transient detectors</vt:lpstr>
      <vt:lpstr>Decadal Survey on Astronomy and Astrophysics 2020</vt:lpstr>
      <vt:lpstr>In this talk…</vt:lpstr>
      <vt:lpstr>In this talk…</vt:lpstr>
      <vt:lpstr>PowerPoint Presentation</vt:lpstr>
      <vt:lpstr>Millimeter Transient Events</vt:lpstr>
      <vt:lpstr>Current and Future CMB Surveys</vt:lpstr>
      <vt:lpstr>Millimeter Transients</vt:lpstr>
      <vt:lpstr>Gamma Ray Bursts</vt:lpstr>
      <vt:lpstr>GRB Reverse Shock</vt:lpstr>
      <vt:lpstr>Observation Predictions</vt:lpstr>
      <vt:lpstr>In this talk…</vt:lpstr>
      <vt:lpstr>SPTpol: Whitehorn et al., 2016</vt:lpstr>
      <vt:lpstr>ACT: Naess et al., 2020a</vt:lpstr>
      <vt:lpstr>SPT-3G: Guns et al., 2021</vt:lpstr>
      <vt:lpstr>SPT-3G: Guns et al., 2021</vt:lpstr>
      <vt:lpstr>ACT Targeted Search Carlos Hervías-Caimapo et al., 2023</vt:lpstr>
      <vt:lpstr>ACT Systematic Search Li, Biermann, et al., 2023</vt:lpstr>
      <vt:lpstr>In this talk…</vt:lpstr>
      <vt:lpstr>PowerPoint Presentation</vt:lpstr>
      <vt:lpstr>ACT DR5 Maps [1]</vt:lpstr>
      <vt:lpstr>3-Day Maps</vt:lpstr>
      <vt:lpstr>Analysis</vt:lpstr>
      <vt:lpstr>PowerPoint Presentation</vt:lpstr>
      <vt:lpstr>Possible Counterparts</vt:lpstr>
      <vt:lpstr>In this talk…</vt:lpstr>
      <vt:lpstr>PowerPoint Presentation</vt:lpstr>
      <vt:lpstr>Live Alerts and Follow-up</vt:lpstr>
      <vt:lpstr>Transients in ACT Data</vt:lpstr>
      <vt:lpstr>Bonus Slides</vt:lpstr>
      <vt:lpstr>GRB Spectra</vt:lpstr>
      <vt:lpstr>GRB Spectra</vt:lpstr>
      <vt:lpstr>Synchrotron Millimeter Transients</vt:lpstr>
      <vt:lpstr>PowerPoint Presentation</vt:lpstr>
      <vt:lpstr>Falling/Flat Spectra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Blind Search for Transients in ACT Data</dc:title>
  <dc:creator>Emily Biermann</dc:creator>
  <cp:lastModifiedBy>Biermann, Emily Kaye</cp:lastModifiedBy>
  <cp:revision>20</cp:revision>
  <dcterms:created xsi:type="dcterms:W3CDTF">2023-06-15T14:32:47Z</dcterms:created>
  <dcterms:modified xsi:type="dcterms:W3CDTF">2023-06-21T12:52:03Z</dcterms:modified>
</cp:coreProperties>
</file>